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0" r:id="rId3"/>
    <p:sldMasterId id="2147483768" r:id="rId4"/>
    <p:sldMasterId id="2147483780" r:id="rId5"/>
    <p:sldMasterId id="2147483792" r:id="rId6"/>
    <p:sldMasterId id="2147483804" r:id="rId7"/>
    <p:sldMasterId id="2147483816" r:id="rId8"/>
    <p:sldMasterId id="2147483828" r:id="rId9"/>
  </p:sldMasterIdLst>
  <p:sldIdLst>
    <p:sldId id="327" r:id="rId10"/>
    <p:sldId id="348" r:id="rId11"/>
    <p:sldId id="329" r:id="rId12"/>
    <p:sldId id="332" r:id="rId13"/>
    <p:sldId id="333" r:id="rId14"/>
    <p:sldId id="335" r:id="rId15"/>
    <p:sldId id="337" r:id="rId16"/>
    <p:sldId id="345" r:id="rId17"/>
    <p:sldId id="339" r:id="rId18"/>
    <p:sldId id="338" r:id="rId19"/>
    <p:sldId id="341" r:id="rId20"/>
    <p:sldId id="342" r:id="rId21"/>
    <p:sldId id="343" r:id="rId22"/>
    <p:sldId id="346" r:id="rId23"/>
    <p:sldId id="340" r:id="rId24"/>
    <p:sldId id="354" r:id="rId25"/>
    <p:sldId id="355" r:id="rId26"/>
    <p:sldId id="356" r:id="rId27"/>
    <p:sldId id="350" r:id="rId28"/>
    <p:sldId id="320" r:id="rId29"/>
    <p:sldId id="322" r:id="rId30"/>
    <p:sldId id="324" r:id="rId31"/>
    <p:sldId id="351" r:id="rId32"/>
    <p:sldId id="352" r:id="rId33"/>
    <p:sldId id="353" r:id="rId34"/>
    <p:sldId id="326" r:id="rId35"/>
    <p:sldId id="311" r:id="rId36"/>
    <p:sldId id="300" r:id="rId37"/>
    <p:sldId id="301" r:id="rId38"/>
    <p:sldId id="295" r:id="rId39"/>
    <p:sldId id="304" r:id="rId40"/>
    <p:sldId id="293" r:id="rId41"/>
    <p:sldId id="358" r:id="rId42"/>
    <p:sldId id="359" r:id="rId43"/>
    <p:sldId id="362" r:id="rId44"/>
    <p:sldId id="360" r:id="rId45"/>
    <p:sldId id="363" r:id="rId46"/>
    <p:sldId id="364" r:id="rId47"/>
    <p:sldId id="369" r:id="rId48"/>
    <p:sldId id="365" r:id="rId49"/>
    <p:sldId id="374" r:id="rId50"/>
    <p:sldId id="366" r:id="rId51"/>
    <p:sldId id="377" r:id="rId52"/>
    <p:sldId id="370" r:id="rId53"/>
    <p:sldId id="378" r:id="rId54"/>
    <p:sldId id="379" r:id="rId55"/>
    <p:sldId id="380" r:id="rId56"/>
    <p:sldId id="381" r:id="rId57"/>
    <p:sldId id="382" r:id="rId58"/>
    <p:sldId id="383" r:id="rId59"/>
    <p:sldId id="384" r:id="rId60"/>
    <p:sldId id="385" r:id="rId61"/>
    <p:sldId id="367" r:id="rId62"/>
    <p:sldId id="386" r:id="rId63"/>
    <p:sldId id="292"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109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9BDA9EA2-2EE8-4CF9-B7F7-20898907EE8D}"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C318309-31E2-4714-A922-E3B924DF8E8C}" type="slidenum">
              <a:t>‹N›</a:t>
            </a:fld>
            <a:endParaRPr lang="it-IT"/>
          </a:p>
        </p:txBody>
      </p:sp>
    </p:spTree>
    <p:extLst>
      <p:ext uri="{BB962C8B-B14F-4D97-AF65-F5344CB8AC3E}">
        <p14:creationId xmlns:p14="http://schemas.microsoft.com/office/powerpoint/2010/main" val="300976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9909A764-FB65-4870-9ABD-6C417C1A998E}"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16155567-4AAA-4565-9807-2D1849221478}" type="slidenum">
              <a:t>‹N›</a:t>
            </a:fld>
            <a:endParaRPr lang="it-IT"/>
          </a:p>
        </p:txBody>
      </p:sp>
    </p:spTree>
    <p:extLst>
      <p:ext uri="{BB962C8B-B14F-4D97-AF65-F5344CB8AC3E}">
        <p14:creationId xmlns:p14="http://schemas.microsoft.com/office/powerpoint/2010/main" val="15653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4B0433FA-1FA0-47A8-8410-AB0B14DAF414}"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3E7C4503-9656-4A3C-9EDF-3FE0DC4BB2A7}" type="slidenum">
              <a:t>‹N›</a:t>
            </a:fld>
            <a:endParaRPr lang="it-IT"/>
          </a:p>
        </p:txBody>
      </p:sp>
    </p:spTree>
    <p:extLst>
      <p:ext uri="{BB962C8B-B14F-4D97-AF65-F5344CB8AC3E}">
        <p14:creationId xmlns:p14="http://schemas.microsoft.com/office/powerpoint/2010/main" val="420770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337650D2-29CE-4838-9728-D2B802C96287}"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04EC445-F258-4263-8327-68EDAEBC3B09}" type="slidenum">
              <a:t>‹N›</a:t>
            </a:fld>
            <a:endParaRPr lang="it-IT"/>
          </a:p>
        </p:txBody>
      </p:sp>
    </p:spTree>
    <p:extLst>
      <p:ext uri="{BB962C8B-B14F-4D97-AF65-F5344CB8AC3E}">
        <p14:creationId xmlns:p14="http://schemas.microsoft.com/office/powerpoint/2010/main" val="289556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151C71F9-FB11-4853-8CFA-3D56D55123BB}"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CD31E67-6FA1-419E-9489-1A474DA2AE88}" type="slidenum">
              <a:t>‹N›</a:t>
            </a:fld>
            <a:endParaRPr lang="it-IT"/>
          </a:p>
        </p:txBody>
      </p:sp>
    </p:spTree>
    <p:extLst>
      <p:ext uri="{BB962C8B-B14F-4D97-AF65-F5344CB8AC3E}">
        <p14:creationId xmlns:p14="http://schemas.microsoft.com/office/powerpoint/2010/main" val="12670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C6277A11-D4FA-4FF3-B31C-0060FEB9A693}"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FA73C62-8598-4EFF-A97B-5081E42525E7}" type="slidenum">
              <a:t>‹N›</a:t>
            </a:fld>
            <a:endParaRPr lang="it-IT"/>
          </a:p>
        </p:txBody>
      </p:sp>
    </p:spTree>
    <p:extLst>
      <p:ext uri="{BB962C8B-B14F-4D97-AF65-F5344CB8AC3E}">
        <p14:creationId xmlns:p14="http://schemas.microsoft.com/office/powerpoint/2010/main" val="403276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82E9BDCF-6385-4843-91AB-43D04E41EBD2}"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9358C3E0-A05F-4162-A2AB-D0038547005E}" type="slidenum">
              <a:t>‹N›</a:t>
            </a:fld>
            <a:endParaRPr lang="it-IT"/>
          </a:p>
        </p:txBody>
      </p:sp>
    </p:spTree>
    <p:extLst>
      <p:ext uri="{BB962C8B-B14F-4D97-AF65-F5344CB8AC3E}">
        <p14:creationId xmlns:p14="http://schemas.microsoft.com/office/powerpoint/2010/main" val="234602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718CEF69-E166-4CD6-9390-78E7F76D4BF5}"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DE002AC2-8599-4CB8-A2CA-D42543DFEA12}" type="slidenum">
              <a:t>‹N›</a:t>
            </a:fld>
            <a:endParaRPr lang="it-IT"/>
          </a:p>
        </p:txBody>
      </p:sp>
    </p:spTree>
    <p:extLst>
      <p:ext uri="{BB962C8B-B14F-4D97-AF65-F5344CB8AC3E}">
        <p14:creationId xmlns:p14="http://schemas.microsoft.com/office/powerpoint/2010/main" val="1822287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86C31023-08E5-4E72-B294-89DC5521004B}"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31B9852D-82F8-4BAA-904A-91381BCFA6D5}" type="slidenum">
              <a:t>‹N›</a:t>
            </a:fld>
            <a:endParaRPr lang="it-IT"/>
          </a:p>
        </p:txBody>
      </p:sp>
    </p:spTree>
    <p:extLst>
      <p:ext uri="{BB962C8B-B14F-4D97-AF65-F5344CB8AC3E}">
        <p14:creationId xmlns:p14="http://schemas.microsoft.com/office/powerpoint/2010/main" val="21580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71826466-C42D-4A17-8723-B1E724C8B11B}"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50F8C56B-E2DD-4B05-A6F3-CF36A56488AA}" type="slidenum">
              <a:t>‹N›</a:t>
            </a:fld>
            <a:endParaRPr lang="it-IT"/>
          </a:p>
        </p:txBody>
      </p:sp>
    </p:spTree>
    <p:extLst>
      <p:ext uri="{BB962C8B-B14F-4D97-AF65-F5344CB8AC3E}">
        <p14:creationId xmlns:p14="http://schemas.microsoft.com/office/powerpoint/2010/main" val="288002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322F84D0-E701-40A6-AFBC-2CF21933E08E}"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CBCD498E-B21B-40AB-96F4-AD248CABFD81}" type="slidenum">
              <a:t>‹N›</a:t>
            </a:fld>
            <a:endParaRPr lang="it-IT"/>
          </a:p>
        </p:txBody>
      </p:sp>
    </p:spTree>
    <p:extLst>
      <p:ext uri="{BB962C8B-B14F-4D97-AF65-F5344CB8AC3E}">
        <p14:creationId xmlns:p14="http://schemas.microsoft.com/office/powerpoint/2010/main" val="333589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5C4FE056-F695-4EAE-A846-CDF625A60023}"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5E4606D-86DC-4BEB-AB45-94E934F34DB5}" type="slidenum">
              <a:t>‹N›</a:t>
            </a:fld>
            <a:endParaRPr lang="it-IT"/>
          </a:p>
        </p:txBody>
      </p:sp>
    </p:spTree>
    <p:extLst>
      <p:ext uri="{BB962C8B-B14F-4D97-AF65-F5344CB8AC3E}">
        <p14:creationId xmlns:p14="http://schemas.microsoft.com/office/powerpoint/2010/main" val="78366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B91EDD2A-3DF7-47B8-9B61-D78FEDA08E1F}"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77448D2D-A2AD-4299-A86B-BDE078C0C74D}" type="slidenum">
              <a:t>‹N›</a:t>
            </a:fld>
            <a:endParaRPr lang="it-IT"/>
          </a:p>
        </p:txBody>
      </p:sp>
    </p:spTree>
    <p:extLst>
      <p:ext uri="{BB962C8B-B14F-4D97-AF65-F5344CB8AC3E}">
        <p14:creationId xmlns:p14="http://schemas.microsoft.com/office/powerpoint/2010/main" val="184220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0B611CBB-DAD1-4A75-B1BE-E1FE3B8E823D}"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967EDA1-28E7-4F46-A9BA-979A5287F2CF}" type="slidenum">
              <a:t>‹N›</a:t>
            </a:fld>
            <a:endParaRPr lang="it-IT"/>
          </a:p>
        </p:txBody>
      </p:sp>
    </p:spTree>
    <p:extLst>
      <p:ext uri="{BB962C8B-B14F-4D97-AF65-F5344CB8AC3E}">
        <p14:creationId xmlns:p14="http://schemas.microsoft.com/office/powerpoint/2010/main" val="234600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30444E0F-7DDF-45EC-AC05-211C8DD730B6}"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2E65D48-BA86-4C4D-BABE-792F98C84E79}" type="slidenum">
              <a:t>‹N›</a:t>
            </a:fld>
            <a:endParaRPr lang="it-IT"/>
          </a:p>
        </p:txBody>
      </p:sp>
    </p:spTree>
    <p:extLst>
      <p:ext uri="{BB962C8B-B14F-4D97-AF65-F5344CB8AC3E}">
        <p14:creationId xmlns:p14="http://schemas.microsoft.com/office/powerpoint/2010/main" val="77464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A0040899-434D-4F90-B3BA-6E03E6BDDBF6}"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3208678-ABA6-4B7B-88E2-BD7116DB5826}" type="slidenum">
              <a:t>‹N›</a:t>
            </a:fld>
            <a:endParaRPr lang="it-IT"/>
          </a:p>
        </p:txBody>
      </p:sp>
    </p:spTree>
    <p:extLst>
      <p:ext uri="{BB962C8B-B14F-4D97-AF65-F5344CB8AC3E}">
        <p14:creationId xmlns:p14="http://schemas.microsoft.com/office/powerpoint/2010/main" val="129195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FD9C89E-6159-4E61-AC6F-5ADC6A199A05}"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F0737DCA-2419-4F03-A6FB-82C0E25AD81D}" type="slidenum">
              <a:t>‹N›</a:t>
            </a:fld>
            <a:endParaRPr lang="it-IT"/>
          </a:p>
        </p:txBody>
      </p:sp>
    </p:spTree>
    <p:extLst>
      <p:ext uri="{BB962C8B-B14F-4D97-AF65-F5344CB8AC3E}">
        <p14:creationId xmlns:p14="http://schemas.microsoft.com/office/powerpoint/2010/main" val="125800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835F0745-5807-4ADF-8F20-66576278EF24}"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B0316B9-489A-4418-A487-6B0F83412959}" type="slidenum">
              <a:t>‹N›</a:t>
            </a:fld>
            <a:endParaRPr lang="it-IT"/>
          </a:p>
        </p:txBody>
      </p:sp>
    </p:spTree>
    <p:extLst>
      <p:ext uri="{BB962C8B-B14F-4D97-AF65-F5344CB8AC3E}">
        <p14:creationId xmlns:p14="http://schemas.microsoft.com/office/powerpoint/2010/main" val="154085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094F6364-0277-4B2D-8373-960E0AA4DD24}"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2B6DDDFC-70A2-4AE2-B1C1-E4B6D71F473E}" type="slidenum">
              <a:t>‹N›</a:t>
            </a:fld>
            <a:endParaRPr lang="it-IT"/>
          </a:p>
        </p:txBody>
      </p:sp>
    </p:spTree>
    <p:extLst>
      <p:ext uri="{BB962C8B-B14F-4D97-AF65-F5344CB8AC3E}">
        <p14:creationId xmlns:p14="http://schemas.microsoft.com/office/powerpoint/2010/main" val="242280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AD050B42-7F75-46ED-8C4B-B5916FF7388C}"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B8EEB6C1-9D79-402F-82E0-06C08F164D90}" type="slidenum">
              <a:t>‹N›</a:t>
            </a:fld>
            <a:endParaRPr lang="it-IT"/>
          </a:p>
        </p:txBody>
      </p:sp>
    </p:spTree>
    <p:extLst>
      <p:ext uri="{BB962C8B-B14F-4D97-AF65-F5344CB8AC3E}">
        <p14:creationId xmlns:p14="http://schemas.microsoft.com/office/powerpoint/2010/main" val="196961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6B25BC79-A404-4253-AC6C-3F3C932EE048}"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E5F46C30-AFE1-4D7C-8812-C4BB26DFFE11}" type="slidenum">
              <a:t>‹N›</a:t>
            </a:fld>
            <a:endParaRPr lang="it-IT"/>
          </a:p>
        </p:txBody>
      </p:sp>
    </p:spTree>
    <p:extLst>
      <p:ext uri="{BB962C8B-B14F-4D97-AF65-F5344CB8AC3E}">
        <p14:creationId xmlns:p14="http://schemas.microsoft.com/office/powerpoint/2010/main" val="52489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EC227578-9114-4FF7-AA41-1CE3AB5412AA}"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5FCC9AE1-3EC6-48B3-8B80-B374DF872ACE}" type="slidenum">
              <a:t>‹N›</a:t>
            </a:fld>
            <a:endParaRPr lang="it-IT"/>
          </a:p>
        </p:txBody>
      </p:sp>
    </p:spTree>
    <p:extLst>
      <p:ext uri="{BB962C8B-B14F-4D97-AF65-F5344CB8AC3E}">
        <p14:creationId xmlns:p14="http://schemas.microsoft.com/office/powerpoint/2010/main" val="3465192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150E154F-FC67-4D17-B008-E360AB8E923A}"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7ECDAAFA-1838-4FC2-80E3-DD019C9C9716}" type="slidenum">
              <a:t>‹N›</a:t>
            </a:fld>
            <a:endParaRPr lang="it-IT"/>
          </a:p>
        </p:txBody>
      </p:sp>
    </p:spTree>
    <p:extLst>
      <p:ext uri="{BB962C8B-B14F-4D97-AF65-F5344CB8AC3E}">
        <p14:creationId xmlns:p14="http://schemas.microsoft.com/office/powerpoint/2010/main" val="48922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C82B0BD6-446F-4285-B174-8FB8213504B5}"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620AE143-CD01-4DA2-8B27-B9DD90C46F87}" type="slidenum">
              <a:t>‹N›</a:t>
            </a:fld>
            <a:endParaRPr lang="it-IT"/>
          </a:p>
        </p:txBody>
      </p:sp>
    </p:spTree>
    <p:extLst>
      <p:ext uri="{BB962C8B-B14F-4D97-AF65-F5344CB8AC3E}">
        <p14:creationId xmlns:p14="http://schemas.microsoft.com/office/powerpoint/2010/main" val="2783064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74805F68-23E4-4B85-921C-4AF9940F4AC7}"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812276B6-1784-430F-89A4-5BC0C1C39668}" type="slidenum">
              <a:t>‹N›</a:t>
            </a:fld>
            <a:endParaRPr lang="it-IT"/>
          </a:p>
        </p:txBody>
      </p:sp>
    </p:spTree>
    <p:extLst>
      <p:ext uri="{BB962C8B-B14F-4D97-AF65-F5344CB8AC3E}">
        <p14:creationId xmlns:p14="http://schemas.microsoft.com/office/powerpoint/2010/main" val="34659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FB640A71-5C52-48E2-8F21-C4FB72EBBE6A}"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738E036B-DD17-45B7-B58A-5BEB24D3FE26}" type="slidenum">
              <a:t>‹N›</a:t>
            </a:fld>
            <a:endParaRPr lang="it-IT"/>
          </a:p>
        </p:txBody>
      </p:sp>
    </p:spTree>
    <p:extLst>
      <p:ext uri="{BB962C8B-B14F-4D97-AF65-F5344CB8AC3E}">
        <p14:creationId xmlns:p14="http://schemas.microsoft.com/office/powerpoint/2010/main" val="101549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CB95F1F2-F284-4218-A9B0-30AE477550C9}"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DC3EDE4-7F4F-474C-84E8-B2A09BE95E81}" type="slidenum">
              <a:t>‹N›</a:t>
            </a:fld>
            <a:endParaRPr lang="it-IT"/>
          </a:p>
        </p:txBody>
      </p:sp>
    </p:spTree>
    <p:extLst>
      <p:ext uri="{BB962C8B-B14F-4D97-AF65-F5344CB8AC3E}">
        <p14:creationId xmlns:p14="http://schemas.microsoft.com/office/powerpoint/2010/main" val="2847354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10403043-4B39-4E6C-B588-C0A8C96E982E}"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3047011-F7F3-4A4A-8DD9-8E419A42FA12}" type="slidenum">
              <a:t>‹N›</a:t>
            </a:fld>
            <a:endParaRPr lang="it-IT"/>
          </a:p>
        </p:txBody>
      </p:sp>
    </p:spTree>
    <p:extLst>
      <p:ext uri="{BB962C8B-B14F-4D97-AF65-F5344CB8AC3E}">
        <p14:creationId xmlns:p14="http://schemas.microsoft.com/office/powerpoint/2010/main" val="640022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9F5F4C0A-97C5-48D7-99D3-6C6BC4DAC190}"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DE6EA314-938F-4CB0-A21F-4678ED52D9ED}" type="slidenum">
              <a:t>‹N›</a:t>
            </a:fld>
            <a:endParaRPr lang="it-IT"/>
          </a:p>
        </p:txBody>
      </p:sp>
    </p:spTree>
    <p:extLst>
      <p:ext uri="{BB962C8B-B14F-4D97-AF65-F5344CB8AC3E}">
        <p14:creationId xmlns:p14="http://schemas.microsoft.com/office/powerpoint/2010/main" val="232464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C326FCA9-3957-4CB2-AA1D-273D2258A760}"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F872393-2441-4F3A-9A3B-5F088CF29285}" type="slidenum">
              <a:t>‹N›</a:t>
            </a:fld>
            <a:endParaRPr lang="it-IT"/>
          </a:p>
        </p:txBody>
      </p:sp>
    </p:spTree>
    <p:extLst>
      <p:ext uri="{BB962C8B-B14F-4D97-AF65-F5344CB8AC3E}">
        <p14:creationId xmlns:p14="http://schemas.microsoft.com/office/powerpoint/2010/main" val="3080743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D134B432-4F56-4746-839F-B10F6209EAE8}"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E9AA2868-93B9-4E7F-8386-AE1E96E55D0C}" type="slidenum">
              <a:t>‹N›</a:t>
            </a:fld>
            <a:endParaRPr lang="it-IT"/>
          </a:p>
        </p:txBody>
      </p:sp>
    </p:spTree>
    <p:extLst>
      <p:ext uri="{BB962C8B-B14F-4D97-AF65-F5344CB8AC3E}">
        <p14:creationId xmlns:p14="http://schemas.microsoft.com/office/powerpoint/2010/main" val="111222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AE83DB4E-6162-4D0C-ABB2-6B07CDE48977}"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F780D441-237B-4AA3-8C64-AAF9FB8B6119}" type="slidenum">
              <a:t>‹N›</a:t>
            </a:fld>
            <a:endParaRPr lang="it-IT"/>
          </a:p>
        </p:txBody>
      </p:sp>
    </p:spTree>
    <p:extLst>
      <p:ext uri="{BB962C8B-B14F-4D97-AF65-F5344CB8AC3E}">
        <p14:creationId xmlns:p14="http://schemas.microsoft.com/office/powerpoint/2010/main" val="9227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EBC0B8D6-EC2F-4398-9688-1AD65631A134}"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BFE07B7E-A06E-49E0-9AEC-1070E072D588}" type="slidenum">
              <a:t>‹N›</a:t>
            </a:fld>
            <a:endParaRPr lang="it-IT"/>
          </a:p>
        </p:txBody>
      </p:sp>
    </p:spTree>
    <p:extLst>
      <p:ext uri="{BB962C8B-B14F-4D97-AF65-F5344CB8AC3E}">
        <p14:creationId xmlns:p14="http://schemas.microsoft.com/office/powerpoint/2010/main" val="473429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12C4198F-74C1-4029-BA7E-AC195EA23D3A}"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43E6D7FB-F158-4188-A987-AB45849E9A41}" type="slidenum">
              <a:t>‹N›</a:t>
            </a:fld>
            <a:endParaRPr lang="it-IT"/>
          </a:p>
        </p:txBody>
      </p:sp>
    </p:spTree>
    <p:extLst>
      <p:ext uri="{BB962C8B-B14F-4D97-AF65-F5344CB8AC3E}">
        <p14:creationId xmlns:p14="http://schemas.microsoft.com/office/powerpoint/2010/main" val="6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0C69D71B-0358-4748-83CA-80AEE725B7C8}"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37BB9084-AEC3-4A96-A9E8-D647A509D3D0}" type="slidenum">
              <a:t>‹N›</a:t>
            </a:fld>
            <a:endParaRPr lang="it-IT"/>
          </a:p>
        </p:txBody>
      </p:sp>
    </p:spTree>
    <p:extLst>
      <p:ext uri="{BB962C8B-B14F-4D97-AF65-F5344CB8AC3E}">
        <p14:creationId xmlns:p14="http://schemas.microsoft.com/office/powerpoint/2010/main" val="92549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77C46904-82A2-4B1E-9669-FCC24C22BD90}"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6B9B7E6E-EF7B-4A5C-B88B-C5B93DD9A45B}" type="slidenum">
              <a:t>‹N›</a:t>
            </a:fld>
            <a:endParaRPr lang="it-IT"/>
          </a:p>
        </p:txBody>
      </p:sp>
    </p:spTree>
    <p:extLst>
      <p:ext uri="{BB962C8B-B14F-4D97-AF65-F5344CB8AC3E}">
        <p14:creationId xmlns:p14="http://schemas.microsoft.com/office/powerpoint/2010/main" val="3625459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8CDF5240-CBCC-4F59-A7DA-A0EBAC5F6004}"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4B4CD4EB-4ECD-42B1-B394-13169D07EFCF}" type="slidenum">
              <a:t>‹N›</a:t>
            </a:fld>
            <a:endParaRPr lang="it-IT"/>
          </a:p>
        </p:txBody>
      </p:sp>
    </p:spTree>
    <p:extLst>
      <p:ext uri="{BB962C8B-B14F-4D97-AF65-F5344CB8AC3E}">
        <p14:creationId xmlns:p14="http://schemas.microsoft.com/office/powerpoint/2010/main" val="70750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BEBF65DB-B903-464E-9A4E-B42AA3C73CE4}"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21C72CA-028B-4193-8723-9C95335BAADC}" type="slidenum">
              <a:t>‹N›</a:t>
            </a:fld>
            <a:endParaRPr lang="it-IT"/>
          </a:p>
        </p:txBody>
      </p:sp>
    </p:spTree>
    <p:extLst>
      <p:ext uri="{BB962C8B-B14F-4D97-AF65-F5344CB8AC3E}">
        <p14:creationId xmlns:p14="http://schemas.microsoft.com/office/powerpoint/2010/main" val="105488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5EE27290-6D12-45EB-BA25-8005E6BCC9A7}"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3990698-CA07-4C57-B98F-6274BBAFB460}" type="slidenum">
              <a:t>‹N›</a:t>
            </a:fld>
            <a:endParaRPr lang="it-IT"/>
          </a:p>
        </p:txBody>
      </p:sp>
    </p:spTree>
    <p:extLst>
      <p:ext uri="{BB962C8B-B14F-4D97-AF65-F5344CB8AC3E}">
        <p14:creationId xmlns:p14="http://schemas.microsoft.com/office/powerpoint/2010/main" val="403386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9D5EC529-0315-42E3-88DE-600F54926978}"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1BCC832D-9165-4CCB-9BAF-65991332CA72}" type="slidenum">
              <a:t>‹N›</a:t>
            </a:fld>
            <a:endParaRPr lang="it-IT"/>
          </a:p>
        </p:txBody>
      </p:sp>
    </p:spTree>
    <p:extLst>
      <p:ext uri="{BB962C8B-B14F-4D97-AF65-F5344CB8AC3E}">
        <p14:creationId xmlns:p14="http://schemas.microsoft.com/office/powerpoint/2010/main" val="236794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5D59CDE4-C594-4943-B1F8-915961C20B53}"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9B7FAED1-343D-4957-A146-BBEE1CF27B2D}" type="slidenum">
              <a:t>‹N›</a:t>
            </a:fld>
            <a:endParaRPr lang="it-IT"/>
          </a:p>
        </p:txBody>
      </p:sp>
    </p:spTree>
    <p:extLst>
      <p:ext uri="{BB962C8B-B14F-4D97-AF65-F5344CB8AC3E}">
        <p14:creationId xmlns:p14="http://schemas.microsoft.com/office/powerpoint/2010/main" val="11117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7302E2D9-943F-404E-9859-2C7D7100B33B}"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9A1D240-860D-4EF6-B72D-1CF80D72B2A0}" type="slidenum">
              <a:t>‹N›</a:t>
            </a:fld>
            <a:endParaRPr lang="it-IT"/>
          </a:p>
        </p:txBody>
      </p:sp>
    </p:spTree>
    <p:extLst>
      <p:ext uri="{BB962C8B-B14F-4D97-AF65-F5344CB8AC3E}">
        <p14:creationId xmlns:p14="http://schemas.microsoft.com/office/powerpoint/2010/main" val="363604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4167250B-1C66-44DC-8870-5F08BDAAED01}"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FD7BA7AB-CC2F-4865-8C3B-303A09748DF0}" type="slidenum">
              <a:t>‹N›</a:t>
            </a:fld>
            <a:endParaRPr lang="it-IT"/>
          </a:p>
        </p:txBody>
      </p:sp>
    </p:spTree>
    <p:extLst>
      <p:ext uri="{BB962C8B-B14F-4D97-AF65-F5344CB8AC3E}">
        <p14:creationId xmlns:p14="http://schemas.microsoft.com/office/powerpoint/2010/main" val="145849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0AE46968-3D32-4616-9204-D302B77EB880}"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797B1886-047A-425F-9A5D-44FEF98F511D}" type="slidenum">
              <a:t>‹N›</a:t>
            </a:fld>
            <a:endParaRPr lang="it-IT"/>
          </a:p>
        </p:txBody>
      </p:sp>
    </p:spTree>
    <p:extLst>
      <p:ext uri="{BB962C8B-B14F-4D97-AF65-F5344CB8AC3E}">
        <p14:creationId xmlns:p14="http://schemas.microsoft.com/office/powerpoint/2010/main" val="3667303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F1C86B65-54D3-4279-BCE7-B9BB8CD29F76}"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031C97D9-7144-487D-899D-64E57EF8257F}" type="slidenum">
              <a:t>‹N›</a:t>
            </a:fld>
            <a:endParaRPr lang="it-IT"/>
          </a:p>
        </p:txBody>
      </p:sp>
    </p:spTree>
    <p:extLst>
      <p:ext uri="{BB962C8B-B14F-4D97-AF65-F5344CB8AC3E}">
        <p14:creationId xmlns:p14="http://schemas.microsoft.com/office/powerpoint/2010/main" val="111680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51E4D6DF-54AB-46F6-86B5-CF44271AD585}"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F44282EA-D6C1-437E-B772-A02DEEC5F0CD}" type="slidenum">
              <a:t>‹N›</a:t>
            </a:fld>
            <a:endParaRPr lang="it-IT"/>
          </a:p>
        </p:txBody>
      </p:sp>
    </p:spTree>
    <p:extLst>
      <p:ext uri="{BB962C8B-B14F-4D97-AF65-F5344CB8AC3E}">
        <p14:creationId xmlns:p14="http://schemas.microsoft.com/office/powerpoint/2010/main" val="133246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002F8BF8-05CB-4ED1-99DC-4E8E65B92DB6}"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2157C8BD-F15F-4E55-A167-78B90AB3E189}" type="slidenum">
              <a:t>‹N›</a:t>
            </a:fld>
            <a:endParaRPr lang="it-IT"/>
          </a:p>
        </p:txBody>
      </p:sp>
    </p:spTree>
    <p:extLst>
      <p:ext uri="{BB962C8B-B14F-4D97-AF65-F5344CB8AC3E}">
        <p14:creationId xmlns:p14="http://schemas.microsoft.com/office/powerpoint/2010/main" val="366294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13EEE2D3-796A-432A-9D72-30E5E75C6516}"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A5B7FE9D-FC91-4627-BC57-EBEA8B4A6EF7}" type="slidenum">
              <a:t>‹N›</a:t>
            </a:fld>
            <a:endParaRPr lang="it-IT"/>
          </a:p>
        </p:txBody>
      </p:sp>
    </p:spTree>
    <p:extLst>
      <p:ext uri="{BB962C8B-B14F-4D97-AF65-F5344CB8AC3E}">
        <p14:creationId xmlns:p14="http://schemas.microsoft.com/office/powerpoint/2010/main" val="99164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9F258183-C38A-4CFB-8C29-A6E09C136CF8}"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064B40B7-1166-4421-82C8-76A388DFF7C0}" type="slidenum">
              <a:t>‹N›</a:t>
            </a:fld>
            <a:endParaRPr lang="it-IT"/>
          </a:p>
        </p:txBody>
      </p:sp>
    </p:spTree>
    <p:extLst>
      <p:ext uri="{BB962C8B-B14F-4D97-AF65-F5344CB8AC3E}">
        <p14:creationId xmlns:p14="http://schemas.microsoft.com/office/powerpoint/2010/main" val="926185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8824ED39-FFF8-4DF0-914C-0F13FF6B02D1}"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DFF28CC-8CF9-465E-A04C-BED3A372B35C}" type="slidenum">
              <a:t>‹N›</a:t>
            </a:fld>
            <a:endParaRPr lang="it-IT"/>
          </a:p>
        </p:txBody>
      </p:sp>
    </p:spTree>
    <p:extLst>
      <p:ext uri="{BB962C8B-B14F-4D97-AF65-F5344CB8AC3E}">
        <p14:creationId xmlns:p14="http://schemas.microsoft.com/office/powerpoint/2010/main" val="66617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D52A6AAB-0E55-4FEA-8AA4-1B2A73418D06}"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0A5140D-FFEC-40F6-8072-65579EB34E86}" type="slidenum">
              <a:t>‹N›</a:t>
            </a:fld>
            <a:endParaRPr lang="it-IT"/>
          </a:p>
        </p:txBody>
      </p:sp>
    </p:spTree>
    <p:extLst>
      <p:ext uri="{BB962C8B-B14F-4D97-AF65-F5344CB8AC3E}">
        <p14:creationId xmlns:p14="http://schemas.microsoft.com/office/powerpoint/2010/main" val="55200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380A0112-F814-42A5-BFCE-69557EC61340}"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D9415163-9851-48D7-9D89-8F2CE7031434}" type="slidenum">
              <a:t>‹N›</a:t>
            </a:fld>
            <a:endParaRPr lang="it-IT"/>
          </a:p>
        </p:txBody>
      </p:sp>
    </p:spTree>
    <p:extLst>
      <p:ext uri="{BB962C8B-B14F-4D97-AF65-F5344CB8AC3E}">
        <p14:creationId xmlns:p14="http://schemas.microsoft.com/office/powerpoint/2010/main" val="249559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47AE4983-B93B-4965-A1BB-9A27272BE3A3}"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A877427-697D-4CB3-B69C-1AE33B490760}" type="slidenum">
              <a:t>‹N›</a:t>
            </a:fld>
            <a:endParaRPr lang="it-IT"/>
          </a:p>
        </p:txBody>
      </p:sp>
    </p:spTree>
    <p:extLst>
      <p:ext uri="{BB962C8B-B14F-4D97-AF65-F5344CB8AC3E}">
        <p14:creationId xmlns:p14="http://schemas.microsoft.com/office/powerpoint/2010/main" val="2911951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A154B31B-D354-45A0-9782-804FDCB20FA3}"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4D9241FA-9057-4891-AC52-F3CAFD9A02B5}" type="slidenum">
              <a:t>‹N›</a:t>
            </a:fld>
            <a:endParaRPr lang="it-IT"/>
          </a:p>
        </p:txBody>
      </p:sp>
    </p:spTree>
    <p:extLst>
      <p:ext uri="{BB962C8B-B14F-4D97-AF65-F5344CB8AC3E}">
        <p14:creationId xmlns:p14="http://schemas.microsoft.com/office/powerpoint/2010/main" val="80735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576AE371-1A83-4928-A43E-9925AC306A44}"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0B0423F0-E9EA-4CCA-886D-4FD80A7117E8}" type="slidenum">
              <a:t>‹N›</a:t>
            </a:fld>
            <a:endParaRPr lang="it-IT"/>
          </a:p>
        </p:txBody>
      </p:sp>
    </p:spTree>
    <p:extLst>
      <p:ext uri="{BB962C8B-B14F-4D97-AF65-F5344CB8AC3E}">
        <p14:creationId xmlns:p14="http://schemas.microsoft.com/office/powerpoint/2010/main" val="111556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9745D079-40DF-4996-961B-822D7E372DBD}"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B43CD54C-9A94-4968-BF33-BA6B07B5DA90}" type="slidenum">
              <a:t>‹N›</a:t>
            </a:fld>
            <a:endParaRPr lang="it-IT"/>
          </a:p>
        </p:txBody>
      </p:sp>
    </p:spTree>
    <p:extLst>
      <p:ext uri="{BB962C8B-B14F-4D97-AF65-F5344CB8AC3E}">
        <p14:creationId xmlns:p14="http://schemas.microsoft.com/office/powerpoint/2010/main" val="328828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E7551E41-6DC7-4DA4-BD23-265D4251BC43}"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2D6A979E-C0EA-42D0-B302-2FF48EDFDB13}" type="slidenum">
              <a:t>‹N›</a:t>
            </a:fld>
            <a:endParaRPr lang="it-IT"/>
          </a:p>
        </p:txBody>
      </p:sp>
    </p:spTree>
    <p:extLst>
      <p:ext uri="{BB962C8B-B14F-4D97-AF65-F5344CB8AC3E}">
        <p14:creationId xmlns:p14="http://schemas.microsoft.com/office/powerpoint/2010/main" val="86329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4A39C741-F9B6-4336-BB00-E721F4221B13}"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79CC4F67-BEEA-4B22-9FF2-8C20E95A5675}" type="slidenum">
              <a:t>‹N›</a:t>
            </a:fld>
            <a:endParaRPr lang="it-IT"/>
          </a:p>
        </p:txBody>
      </p:sp>
    </p:spTree>
    <p:extLst>
      <p:ext uri="{BB962C8B-B14F-4D97-AF65-F5344CB8AC3E}">
        <p14:creationId xmlns:p14="http://schemas.microsoft.com/office/powerpoint/2010/main" val="309587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066012B0-42B0-48B3-9BC8-EAE3D7D371AC}"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0487026E-67DD-4A58-99BC-9A2CBAFA6E07}" type="slidenum">
              <a:t>‹N›</a:t>
            </a:fld>
            <a:endParaRPr lang="it-IT"/>
          </a:p>
        </p:txBody>
      </p:sp>
    </p:spTree>
    <p:extLst>
      <p:ext uri="{BB962C8B-B14F-4D97-AF65-F5344CB8AC3E}">
        <p14:creationId xmlns:p14="http://schemas.microsoft.com/office/powerpoint/2010/main" val="83101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A25C027B-8810-4CF3-8D69-7D611DCBDF56}"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26F18A0E-67D0-44D0-877C-85DDBC584DE4}" type="slidenum">
              <a:t>‹N›</a:t>
            </a:fld>
            <a:endParaRPr lang="it-IT"/>
          </a:p>
        </p:txBody>
      </p:sp>
    </p:spTree>
    <p:extLst>
      <p:ext uri="{BB962C8B-B14F-4D97-AF65-F5344CB8AC3E}">
        <p14:creationId xmlns:p14="http://schemas.microsoft.com/office/powerpoint/2010/main" val="4030681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5AA8F281-C2A8-44BA-ACF2-8A604144124E}"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027BF360-85D7-4DDD-A9E3-407CF1252F8C}" type="slidenum">
              <a:t>‹N›</a:t>
            </a:fld>
            <a:endParaRPr lang="it-IT"/>
          </a:p>
        </p:txBody>
      </p:sp>
    </p:spTree>
    <p:extLst>
      <p:ext uri="{BB962C8B-B14F-4D97-AF65-F5344CB8AC3E}">
        <p14:creationId xmlns:p14="http://schemas.microsoft.com/office/powerpoint/2010/main" val="189750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47F772C4-19A8-439D-BBB2-6B9D03A9550E}"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5E43F81-D11B-46B9-8A58-094F76A588B6}" type="slidenum">
              <a:t>‹N›</a:t>
            </a:fld>
            <a:endParaRPr lang="it-IT"/>
          </a:p>
        </p:txBody>
      </p:sp>
    </p:spTree>
    <p:extLst>
      <p:ext uri="{BB962C8B-B14F-4D97-AF65-F5344CB8AC3E}">
        <p14:creationId xmlns:p14="http://schemas.microsoft.com/office/powerpoint/2010/main" val="320097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C5DADCA6-6BBD-4F74-938A-DD267F6563CA}"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7CCDFDE-FCC6-44AF-A6A9-A7FAF2954670}" type="slidenum">
              <a:t>‹N›</a:t>
            </a:fld>
            <a:endParaRPr lang="it-IT"/>
          </a:p>
        </p:txBody>
      </p:sp>
    </p:spTree>
    <p:extLst>
      <p:ext uri="{BB962C8B-B14F-4D97-AF65-F5344CB8AC3E}">
        <p14:creationId xmlns:p14="http://schemas.microsoft.com/office/powerpoint/2010/main" val="248226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34A94202-D471-4341-88A5-FD4443A761BF}"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80DA5F4-927C-4DEE-941B-95383AF05C6E}" type="slidenum">
              <a:t>‹N›</a:t>
            </a:fld>
            <a:endParaRPr lang="it-IT"/>
          </a:p>
        </p:txBody>
      </p:sp>
    </p:spTree>
    <p:extLst>
      <p:ext uri="{BB962C8B-B14F-4D97-AF65-F5344CB8AC3E}">
        <p14:creationId xmlns:p14="http://schemas.microsoft.com/office/powerpoint/2010/main" val="241373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ECD36378-778F-4EE7-A773-D3CA68A8907D}"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FA39DBD0-003B-44F2-8368-1C4DA6E72854}" type="slidenum">
              <a:t>‹N›</a:t>
            </a:fld>
            <a:endParaRPr lang="it-IT"/>
          </a:p>
        </p:txBody>
      </p:sp>
    </p:spTree>
    <p:extLst>
      <p:ext uri="{BB962C8B-B14F-4D97-AF65-F5344CB8AC3E}">
        <p14:creationId xmlns:p14="http://schemas.microsoft.com/office/powerpoint/2010/main" val="203019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569F9E6D-E70D-4EB0-91D7-34F839070132}"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FC285A3-8071-4E32-9377-DDD69518017E}" type="slidenum">
              <a:t>‹N›</a:t>
            </a:fld>
            <a:endParaRPr lang="it-IT"/>
          </a:p>
        </p:txBody>
      </p:sp>
    </p:spTree>
    <p:extLst>
      <p:ext uri="{BB962C8B-B14F-4D97-AF65-F5344CB8AC3E}">
        <p14:creationId xmlns:p14="http://schemas.microsoft.com/office/powerpoint/2010/main" val="361593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EF6333F9-EE20-4E57-B687-4E2EDF2C553C}"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4BA084C1-0993-4CD3-88CB-A4076BE36876}" type="slidenum">
              <a:t>‹N›</a:t>
            </a:fld>
            <a:endParaRPr lang="it-IT"/>
          </a:p>
        </p:txBody>
      </p:sp>
    </p:spTree>
    <p:extLst>
      <p:ext uri="{BB962C8B-B14F-4D97-AF65-F5344CB8AC3E}">
        <p14:creationId xmlns:p14="http://schemas.microsoft.com/office/powerpoint/2010/main" val="230113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5754F079-7201-4E0D-B501-EBBE4AF22091}"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1D5A9EDA-AF2F-46FD-B874-8DA97AEDCCC7}" type="slidenum">
              <a:t>‹N›</a:t>
            </a:fld>
            <a:endParaRPr lang="it-IT"/>
          </a:p>
        </p:txBody>
      </p:sp>
    </p:spTree>
    <p:extLst>
      <p:ext uri="{BB962C8B-B14F-4D97-AF65-F5344CB8AC3E}">
        <p14:creationId xmlns:p14="http://schemas.microsoft.com/office/powerpoint/2010/main" val="181713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71597495-7B41-40DD-807E-63473BCF7759}" type="datetime1">
              <a:rPr lang="it-IT"/>
              <a:pPr lvl="0"/>
              <a:t>19/01/2023</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A2A94656-73E2-41F0-818A-B5338F9FDD03}" type="slidenum">
              <a:t>‹N›</a:t>
            </a:fld>
            <a:endParaRPr lang="it-IT"/>
          </a:p>
        </p:txBody>
      </p:sp>
    </p:spTree>
    <p:extLst>
      <p:ext uri="{BB962C8B-B14F-4D97-AF65-F5344CB8AC3E}">
        <p14:creationId xmlns:p14="http://schemas.microsoft.com/office/powerpoint/2010/main" val="220756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BF5B9E7B-176F-4D07-9555-6428FBBD255D}" type="datetime1">
              <a:rPr lang="it-IT"/>
              <a:pPr lvl="0"/>
              <a:t>19/01/2023</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9B96DA00-C210-4244-9591-E3170CAD23D0}" type="slidenum">
              <a:t>‹N›</a:t>
            </a:fld>
            <a:endParaRPr lang="it-IT"/>
          </a:p>
        </p:txBody>
      </p:sp>
    </p:spTree>
    <p:extLst>
      <p:ext uri="{BB962C8B-B14F-4D97-AF65-F5344CB8AC3E}">
        <p14:creationId xmlns:p14="http://schemas.microsoft.com/office/powerpoint/2010/main" val="221690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A7B7E03B-37A6-44B0-BA0D-1778C74D4501}" type="datetime1">
              <a:rPr lang="it-IT"/>
              <a:pPr lvl="0"/>
              <a:t>19/01/2023</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689DFB6C-EED3-46C9-A885-B324464B31BB}" type="slidenum">
              <a:t>‹N›</a:t>
            </a:fld>
            <a:endParaRPr lang="it-IT"/>
          </a:p>
        </p:txBody>
      </p:sp>
    </p:spTree>
    <p:extLst>
      <p:ext uri="{BB962C8B-B14F-4D97-AF65-F5344CB8AC3E}">
        <p14:creationId xmlns:p14="http://schemas.microsoft.com/office/powerpoint/2010/main" val="254653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1CAF1E5D-0CC6-4796-80DE-ABA3F98E3366}"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911D7EA8-4EB2-4467-AFE0-18F1EEACDD3C}" type="slidenum">
              <a:t>‹N›</a:t>
            </a:fld>
            <a:endParaRPr lang="it-IT"/>
          </a:p>
        </p:txBody>
      </p:sp>
    </p:spTree>
    <p:extLst>
      <p:ext uri="{BB962C8B-B14F-4D97-AF65-F5344CB8AC3E}">
        <p14:creationId xmlns:p14="http://schemas.microsoft.com/office/powerpoint/2010/main" val="61047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5E9FBDD8-3B0F-40A7-AD0D-FC776C0E1E7C}"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B5330B06-F715-4A3E-9035-E2F3FB3495F3}" type="slidenum">
              <a:t>‹N›</a:t>
            </a:fld>
            <a:endParaRPr lang="it-IT"/>
          </a:p>
        </p:txBody>
      </p:sp>
    </p:spTree>
    <p:extLst>
      <p:ext uri="{BB962C8B-B14F-4D97-AF65-F5344CB8AC3E}">
        <p14:creationId xmlns:p14="http://schemas.microsoft.com/office/powerpoint/2010/main" val="1384154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E09B31D5-A887-43EC-9F00-BDA8BE2ECE7C}"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71F1E9D-8F90-4E58-AD1C-5A93164A358F}" type="slidenum">
              <a:t>‹N›</a:t>
            </a:fld>
            <a:endParaRPr lang="it-IT"/>
          </a:p>
        </p:txBody>
      </p:sp>
    </p:spTree>
    <p:extLst>
      <p:ext uri="{BB962C8B-B14F-4D97-AF65-F5344CB8AC3E}">
        <p14:creationId xmlns:p14="http://schemas.microsoft.com/office/powerpoint/2010/main" val="383517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0DEDDFDA-10CE-4105-A6DE-253B1EEF9004}" type="datetime1">
              <a:rPr lang="it-IT"/>
              <a:pPr lvl="0"/>
              <a:t>19/01/2023</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6175754-9F68-4CE1-AB27-28D008F91513}" type="slidenum">
              <a:t>‹N›</a:t>
            </a:fld>
            <a:endParaRPr lang="it-IT"/>
          </a:p>
        </p:txBody>
      </p:sp>
    </p:spTree>
    <p:extLst>
      <p:ext uri="{BB962C8B-B14F-4D97-AF65-F5344CB8AC3E}">
        <p14:creationId xmlns:p14="http://schemas.microsoft.com/office/powerpoint/2010/main" val="416767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fld id="{56BC735A-7D81-45B3-84D9-A4B33BA54C21}"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FBC12047-EA46-44D4-85E5-D41F9DCF6671}" type="slidenum">
              <a:rPr/>
              <a:pPr/>
              <a:t>‹N›</a:t>
            </a:fld>
            <a:endParaRPr/>
          </a:p>
        </p:txBody>
      </p:sp>
    </p:spTree>
    <p:extLst>
      <p:ext uri="{BB962C8B-B14F-4D97-AF65-F5344CB8AC3E}">
        <p14:creationId xmlns:p14="http://schemas.microsoft.com/office/powerpoint/2010/main" val="422143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9D91F9C8-30F1-4BF5-8815-6EB66D6CC8D6}"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444A2815-09AA-4D25-9739-135CA610C15E}" type="slidenum">
              <a:rPr/>
              <a:pPr/>
              <a:t>‹N›</a:t>
            </a:fld>
            <a:endParaRPr/>
          </a:p>
        </p:txBody>
      </p:sp>
    </p:spTree>
    <p:extLst>
      <p:ext uri="{BB962C8B-B14F-4D97-AF65-F5344CB8AC3E}">
        <p14:creationId xmlns:p14="http://schemas.microsoft.com/office/powerpoint/2010/main" val="4195124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2A0EA01A-1CB2-4083-8384-60297796F7DC}"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1230945C-6903-4DD9-A631-969DACB39173}" type="slidenum">
              <a:t>‹N›</a:t>
            </a:fld>
            <a:endParaRPr lang="it-IT"/>
          </a:p>
        </p:txBody>
      </p:sp>
    </p:spTree>
    <p:extLst>
      <p:ext uri="{BB962C8B-B14F-4D97-AF65-F5344CB8AC3E}">
        <p14:creationId xmlns:p14="http://schemas.microsoft.com/office/powerpoint/2010/main" val="285256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fld id="{07D8108F-03CD-479D-A8B5-B8EDC5433482}"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25EABC1C-9131-4D79-9862-E39DEBC73AD5}" type="slidenum">
              <a:rPr/>
              <a:pPr/>
              <a:t>‹N›</a:t>
            </a:fld>
            <a:endParaRPr/>
          </a:p>
        </p:txBody>
      </p:sp>
    </p:spTree>
    <p:extLst>
      <p:ext uri="{BB962C8B-B14F-4D97-AF65-F5344CB8AC3E}">
        <p14:creationId xmlns:p14="http://schemas.microsoft.com/office/powerpoint/2010/main" val="3934388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fld id="{8F951CA4-F995-4CC2-8F8A-E9C1D0C659B6}"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E47D6C98-61C7-4E18-A404-2218423062C8}" type="slidenum">
              <a:rPr/>
              <a:pPr/>
              <a:t>‹N›</a:t>
            </a:fld>
            <a:endParaRPr/>
          </a:p>
        </p:txBody>
      </p:sp>
    </p:spTree>
    <p:extLst>
      <p:ext uri="{BB962C8B-B14F-4D97-AF65-F5344CB8AC3E}">
        <p14:creationId xmlns:p14="http://schemas.microsoft.com/office/powerpoint/2010/main" val="288658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fld id="{4C86D34E-3D62-4F1F-8829-AC470913F077}" type="datetime1">
              <a:rPr lang="it-IT"/>
              <a:pPr/>
              <a:t>19/01/2023</a:t>
            </a:fld>
            <a:endParaRPr/>
          </a:p>
        </p:txBody>
      </p:sp>
      <p:sp>
        <p:nvSpPr>
          <p:cNvPr id="8" name="Segnaposto piè di pagina 7"/>
          <p:cNvSpPr txBox="1">
            <a:spLocks noGrp="1"/>
          </p:cNvSpPr>
          <p:nvPr>
            <p:ph type="ftr" sz="quarter" idx="9"/>
          </p:nvPr>
        </p:nvSpPr>
        <p:spPr/>
        <p:txBody>
          <a:bodyPr/>
          <a:lstStyle>
            <a:lvl1pPr>
              <a:defRPr/>
            </a:lvl1pPr>
          </a:lstStyle>
          <a:p>
            <a:endParaRPr/>
          </a:p>
        </p:txBody>
      </p:sp>
      <p:sp>
        <p:nvSpPr>
          <p:cNvPr id="9" name="Segnaposto numero diapositiva 8"/>
          <p:cNvSpPr txBox="1">
            <a:spLocks noGrp="1"/>
          </p:cNvSpPr>
          <p:nvPr>
            <p:ph type="sldNum" sz="quarter" idx="8"/>
          </p:nvPr>
        </p:nvSpPr>
        <p:spPr/>
        <p:txBody>
          <a:bodyPr/>
          <a:lstStyle>
            <a:lvl1pPr>
              <a:defRPr/>
            </a:lvl1pPr>
          </a:lstStyle>
          <a:p>
            <a:fld id="{E50D7DCF-92C8-43DE-A94D-98BC156F9E63}" type="slidenum">
              <a:rPr/>
              <a:pPr/>
              <a:t>‹N›</a:t>
            </a:fld>
            <a:endParaRPr/>
          </a:p>
        </p:txBody>
      </p:sp>
    </p:spTree>
    <p:extLst>
      <p:ext uri="{BB962C8B-B14F-4D97-AF65-F5344CB8AC3E}">
        <p14:creationId xmlns:p14="http://schemas.microsoft.com/office/powerpoint/2010/main" val="2355915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fld id="{010E3E62-AF7C-4DC4-ADA6-A83933BAE471}" type="datetime1">
              <a:rPr lang="it-IT"/>
              <a:pPr/>
              <a:t>19/01/2023</a:t>
            </a:fld>
            <a:endParaRPr/>
          </a:p>
        </p:txBody>
      </p:sp>
      <p:sp>
        <p:nvSpPr>
          <p:cNvPr id="4" name="Segnaposto piè di pagina 3"/>
          <p:cNvSpPr txBox="1">
            <a:spLocks noGrp="1"/>
          </p:cNvSpPr>
          <p:nvPr>
            <p:ph type="ftr" sz="quarter" idx="9"/>
          </p:nvPr>
        </p:nvSpPr>
        <p:spPr/>
        <p:txBody>
          <a:bodyPr/>
          <a:lstStyle>
            <a:lvl1pPr>
              <a:defRPr/>
            </a:lvl1pPr>
          </a:lstStyle>
          <a:p>
            <a:endParaRPr/>
          </a:p>
        </p:txBody>
      </p:sp>
      <p:sp>
        <p:nvSpPr>
          <p:cNvPr id="5" name="Segnaposto numero diapositiva 4"/>
          <p:cNvSpPr txBox="1">
            <a:spLocks noGrp="1"/>
          </p:cNvSpPr>
          <p:nvPr>
            <p:ph type="sldNum" sz="quarter" idx="8"/>
          </p:nvPr>
        </p:nvSpPr>
        <p:spPr/>
        <p:txBody>
          <a:bodyPr/>
          <a:lstStyle>
            <a:lvl1pPr>
              <a:defRPr/>
            </a:lvl1pPr>
          </a:lstStyle>
          <a:p>
            <a:fld id="{4CF7E122-40B4-4500-8C07-0DDD7F8E5003}" type="slidenum">
              <a:rPr/>
              <a:pPr/>
              <a:t>‹N›</a:t>
            </a:fld>
            <a:endParaRPr/>
          </a:p>
        </p:txBody>
      </p:sp>
    </p:spTree>
    <p:extLst>
      <p:ext uri="{BB962C8B-B14F-4D97-AF65-F5344CB8AC3E}">
        <p14:creationId xmlns:p14="http://schemas.microsoft.com/office/powerpoint/2010/main" val="117058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fld id="{55417B8C-393D-4A73-BB57-D11FF4345684}" type="datetime1">
              <a:rPr lang="it-IT"/>
              <a:pPr/>
              <a:t>19/01/2023</a:t>
            </a:fld>
            <a:endParaRPr/>
          </a:p>
        </p:txBody>
      </p:sp>
      <p:sp>
        <p:nvSpPr>
          <p:cNvPr id="3" name="Segnaposto piè di pagina 2"/>
          <p:cNvSpPr txBox="1">
            <a:spLocks noGrp="1"/>
          </p:cNvSpPr>
          <p:nvPr>
            <p:ph type="ftr" sz="quarter" idx="9"/>
          </p:nvPr>
        </p:nvSpPr>
        <p:spPr/>
        <p:txBody>
          <a:bodyPr/>
          <a:lstStyle>
            <a:lvl1pPr>
              <a:defRPr/>
            </a:lvl1pPr>
          </a:lstStyle>
          <a:p>
            <a:endParaRPr/>
          </a:p>
        </p:txBody>
      </p:sp>
      <p:sp>
        <p:nvSpPr>
          <p:cNvPr id="4" name="Segnaposto numero diapositiva 3"/>
          <p:cNvSpPr txBox="1">
            <a:spLocks noGrp="1"/>
          </p:cNvSpPr>
          <p:nvPr>
            <p:ph type="sldNum" sz="quarter" idx="8"/>
          </p:nvPr>
        </p:nvSpPr>
        <p:spPr/>
        <p:txBody>
          <a:bodyPr/>
          <a:lstStyle>
            <a:lvl1pPr>
              <a:defRPr/>
            </a:lvl1pPr>
          </a:lstStyle>
          <a:p>
            <a:fld id="{3358C0EB-4285-4B36-A383-3D8C8CEBFF2C}" type="slidenum">
              <a:rPr/>
              <a:pPr/>
              <a:t>‹N›</a:t>
            </a:fld>
            <a:endParaRPr/>
          </a:p>
        </p:txBody>
      </p:sp>
    </p:spTree>
    <p:extLst>
      <p:ext uri="{BB962C8B-B14F-4D97-AF65-F5344CB8AC3E}">
        <p14:creationId xmlns:p14="http://schemas.microsoft.com/office/powerpoint/2010/main" val="3609103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E24E26A4-A9EA-4A8B-B602-E7D2973242A9}"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05B83411-063D-443A-B7D0-DE3BED6BACB0}" type="slidenum">
              <a:rPr/>
              <a:pPr/>
              <a:t>‹N›</a:t>
            </a:fld>
            <a:endParaRPr/>
          </a:p>
        </p:txBody>
      </p:sp>
    </p:spTree>
    <p:extLst>
      <p:ext uri="{BB962C8B-B14F-4D97-AF65-F5344CB8AC3E}">
        <p14:creationId xmlns:p14="http://schemas.microsoft.com/office/powerpoint/2010/main" val="85732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0A8C9BBA-2793-440B-8AB3-AFED5B6728F6}"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AA3B1414-C264-408E-A672-B2250B848826}" type="slidenum">
              <a:rPr/>
              <a:pPr/>
              <a:t>‹N›</a:t>
            </a:fld>
            <a:endParaRPr/>
          </a:p>
        </p:txBody>
      </p:sp>
    </p:spTree>
    <p:extLst>
      <p:ext uri="{BB962C8B-B14F-4D97-AF65-F5344CB8AC3E}">
        <p14:creationId xmlns:p14="http://schemas.microsoft.com/office/powerpoint/2010/main" val="389821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67F36F7A-11EE-4181-A7C0-56F9FEBCD548}"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026B31D7-D0CC-40CB-89B8-73215509DF41}" type="slidenum">
              <a:rPr/>
              <a:pPr/>
              <a:t>‹N›</a:t>
            </a:fld>
            <a:endParaRPr/>
          </a:p>
        </p:txBody>
      </p:sp>
    </p:spTree>
    <p:extLst>
      <p:ext uri="{BB962C8B-B14F-4D97-AF65-F5344CB8AC3E}">
        <p14:creationId xmlns:p14="http://schemas.microsoft.com/office/powerpoint/2010/main" val="361728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46BC4C14-8066-42ED-9718-F4A9AB7E3271}"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7E62438F-0621-4A9D-9ACA-D9C3E3664BB9}" type="slidenum">
              <a:rPr/>
              <a:pPr/>
              <a:t>‹N›</a:t>
            </a:fld>
            <a:endParaRPr/>
          </a:p>
        </p:txBody>
      </p:sp>
    </p:spTree>
    <p:extLst>
      <p:ext uri="{BB962C8B-B14F-4D97-AF65-F5344CB8AC3E}">
        <p14:creationId xmlns:p14="http://schemas.microsoft.com/office/powerpoint/2010/main" val="275651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fld id="{56BC735A-7D81-45B3-84D9-A4B33BA54C21}"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FBC12047-EA46-44D4-85E5-D41F9DCF6671}" type="slidenum">
              <a:rPr/>
              <a:pPr/>
              <a:t>‹N›</a:t>
            </a:fld>
            <a:endParaRPr/>
          </a:p>
        </p:txBody>
      </p:sp>
    </p:spTree>
    <p:extLst>
      <p:ext uri="{BB962C8B-B14F-4D97-AF65-F5344CB8AC3E}">
        <p14:creationId xmlns:p14="http://schemas.microsoft.com/office/powerpoint/2010/main" val="324085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844D6293-BB1B-47AB-868B-E2EC31DCD42A}" type="datetime1">
              <a:rPr lang="it-IT"/>
              <a:pPr lvl="0"/>
              <a:t>19/01/2023</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1C9375A3-CDF1-4152-8477-2C915A127EB0}" type="slidenum">
              <a:t>‹N›</a:t>
            </a:fld>
            <a:endParaRPr lang="it-IT"/>
          </a:p>
        </p:txBody>
      </p:sp>
    </p:spTree>
    <p:extLst>
      <p:ext uri="{BB962C8B-B14F-4D97-AF65-F5344CB8AC3E}">
        <p14:creationId xmlns:p14="http://schemas.microsoft.com/office/powerpoint/2010/main" val="3518418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9D91F9C8-30F1-4BF5-8815-6EB66D6CC8D6}"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444A2815-09AA-4D25-9739-135CA610C15E}" type="slidenum">
              <a:rPr/>
              <a:pPr/>
              <a:t>‹N›</a:t>
            </a:fld>
            <a:endParaRPr/>
          </a:p>
        </p:txBody>
      </p:sp>
    </p:spTree>
    <p:extLst>
      <p:ext uri="{BB962C8B-B14F-4D97-AF65-F5344CB8AC3E}">
        <p14:creationId xmlns:p14="http://schemas.microsoft.com/office/powerpoint/2010/main" val="306375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fld id="{07D8108F-03CD-479D-A8B5-B8EDC5433482}"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25EABC1C-9131-4D79-9862-E39DEBC73AD5}" type="slidenum">
              <a:rPr/>
              <a:pPr/>
              <a:t>‹N›</a:t>
            </a:fld>
            <a:endParaRPr/>
          </a:p>
        </p:txBody>
      </p:sp>
    </p:spTree>
    <p:extLst>
      <p:ext uri="{BB962C8B-B14F-4D97-AF65-F5344CB8AC3E}">
        <p14:creationId xmlns:p14="http://schemas.microsoft.com/office/powerpoint/2010/main" val="199746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fld id="{8F951CA4-F995-4CC2-8F8A-E9C1D0C659B6}"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E47D6C98-61C7-4E18-A404-2218423062C8}" type="slidenum">
              <a:rPr/>
              <a:pPr/>
              <a:t>‹N›</a:t>
            </a:fld>
            <a:endParaRPr/>
          </a:p>
        </p:txBody>
      </p:sp>
    </p:spTree>
    <p:extLst>
      <p:ext uri="{BB962C8B-B14F-4D97-AF65-F5344CB8AC3E}">
        <p14:creationId xmlns:p14="http://schemas.microsoft.com/office/powerpoint/2010/main" val="2136435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fld id="{4C86D34E-3D62-4F1F-8829-AC470913F077}" type="datetime1">
              <a:rPr lang="it-IT"/>
              <a:pPr/>
              <a:t>19/01/2023</a:t>
            </a:fld>
            <a:endParaRPr/>
          </a:p>
        </p:txBody>
      </p:sp>
      <p:sp>
        <p:nvSpPr>
          <p:cNvPr id="8" name="Segnaposto piè di pagina 7"/>
          <p:cNvSpPr txBox="1">
            <a:spLocks noGrp="1"/>
          </p:cNvSpPr>
          <p:nvPr>
            <p:ph type="ftr" sz="quarter" idx="9"/>
          </p:nvPr>
        </p:nvSpPr>
        <p:spPr/>
        <p:txBody>
          <a:bodyPr/>
          <a:lstStyle>
            <a:lvl1pPr>
              <a:defRPr/>
            </a:lvl1pPr>
          </a:lstStyle>
          <a:p>
            <a:endParaRPr/>
          </a:p>
        </p:txBody>
      </p:sp>
      <p:sp>
        <p:nvSpPr>
          <p:cNvPr id="9" name="Segnaposto numero diapositiva 8"/>
          <p:cNvSpPr txBox="1">
            <a:spLocks noGrp="1"/>
          </p:cNvSpPr>
          <p:nvPr>
            <p:ph type="sldNum" sz="quarter" idx="8"/>
          </p:nvPr>
        </p:nvSpPr>
        <p:spPr/>
        <p:txBody>
          <a:bodyPr/>
          <a:lstStyle>
            <a:lvl1pPr>
              <a:defRPr/>
            </a:lvl1pPr>
          </a:lstStyle>
          <a:p>
            <a:fld id="{E50D7DCF-92C8-43DE-A94D-98BC156F9E63}" type="slidenum">
              <a:rPr/>
              <a:pPr/>
              <a:t>‹N›</a:t>
            </a:fld>
            <a:endParaRPr/>
          </a:p>
        </p:txBody>
      </p:sp>
    </p:spTree>
    <p:extLst>
      <p:ext uri="{BB962C8B-B14F-4D97-AF65-F5344CB8AC3E}">
        <p14:creationId xmlns:p14="http://schemas.microsoft.com/office/powerpoint/2010/main" val="160184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fld id="{010E3E62-AF7C-4DC4-ADA6-A83933BAE471}" type="datetime1">
              <a:rPr lang="it-IT"/>
              <a:pPr/>
              <a:t>19/01/2023</a:t>
            </a:fld>
            <a:endParaRPr/>
          </a:p>
        </p:txBody>
      </p:sp>
      <p:sp>
        <p:nvSpPr>
          <p:cNvPr id="4" name="Segnaposto piè di pagina 3"/>
          <p:cNvSpPr txBox="1">
            <a:spLocks noGrp="1"/>
          </p:cNvSpPr>
          <p:nvPr>
            <p:ph type="ftr" sz="quarter" idx="9"/>
          </p:nvPr>
        </p:nvSpPr>
        <p:spPr/>
        <p:txBody>
          <a:bodyPr/>
          <a:lstStyle>
            <a:lvl1pPr>
              <a:defRPr/>
            </a:lvl1pPr>
          </a:lstStyle>
          <a:p>
            <a:endParaRPr/>
          </a:p>
        </p:txBody>
      </p:sp>
      <p:sp>
        <p:nvSpPr>
          <p:cNvPr id="5" name="Segnaposto numero diapositiva 4"/>
          <p:cNvSpPr txBox="1">
            <a:spLocks noGrp="1"/>
          </p:cNvSpPr>
          <p:nvPr>
            <p:ph type="sldNum" sz="quarter" idx="8"/>
          </p:nvPr>
        </p:nvSpPr>
        <p:spPr/>
        <p:txBody>
          <a:bodyPr/>
          <a:lstStyle>
            <a:lvl1pPr>
              <a:defRPr/>
            </a:lvl1pPr>
          </a:lstStyle>
          <a:p>
            <a:fld id="{4CF7E122-40B4-4500-8C07-0DDD7F8E5003}" type="slidenum">
              <a:rPr/>
              <a:pPr/>
              <a:t>‹N›</a:t>
            </a:fld>
            <a:endParaRPr/>
          </a:p>
        </p:txBody>
      </p:sp>
    </p:spTree>
    <p:extLst>
      <p:ext uri="{BB962C8B-B14F-4D97-AF65-F5344CB8AC3E}">
        <p14:creationId xmlns:p14="http://schemas.microsoft.com/office/powerpoint/2010/main" val="80002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fld id="{55417B8C-393D-4A73-BB57-D11FF4345684}" type="datetime1">
              <a:rPr lang="it-IT"/>
              <a:pPr/>
              <a:t>19/01/2023</a:t>
            </a:fld>
            <a:endParaRPr/>
          </a:p>
        </p:txBody>
      </p:sp>
      <p:sp>
        <p:nvSpPr>
          <p:cNvPr id="3" name="Segnaposto piè di pagina 2"/>
          <p:cNvSpPr txBox="1">
            <a:spLocks noGrp="1"/>
          </p:cNvSpPr>
          <p:nvPr>
            <p:ph type="ftr" sz="quarter" idx="9"/>
          </p:nvPr>
        </p:nvSpPr>
        <p:spPr/>
        <p:txBody>
          <a:bodyPr/>
          <a:lstStyle>
            <a:lvl1pPr>
              <a:defRPr/>
            </a:lvl1pPr>
          </a:lstStyle>
          <a:p>
            <a:endParaRPr/>
          </a:p>
        </p:txBody>
      </p:sp>
      <p:sp>
        <p:nvSpPr>
          <p:cNvPr id="4" name="Segnaposto numero diapositiva 3"/>
          <p:cNvSpPr txBox="1">
            <a:spLocks noGrp="1"/>
          </p:cNvSpPr>
          <p:nvPr>
            <p:ph type="sldNum" sz="quarter" idx="8"/>
          </p:nvPr>
        </p:nvSpPr>
        <p:spPr/>
        <p:txBody>
          <a:bodyPr/>
          <a:lstStyle>
            <a:lvl1pPr>
              <a:defRPr/>
            </a:lvl1pPr>
          </a:lstStyle>
          <a:p>
            <a:fld id="{3358C0EB-4285-4B36-A383-3D8C8CEBFF2C}" type="slidenum">
              <a:rPr/>
              <a:pPr/>
              <a:t>‹N›</a:t>
            </a:fld>
            <a:endParaRPr/>
          </a:p>
        </p:txBody>
      </p:sp>
    </p:spTree>
    <p:extLst>
      <p:ext uri="{BB962C8B-B14F-4D97-AF65-F5344CB8AC3E}">
        <p14:creationId xmlns:p14="http://schemas.microsoft.com/office/powerpoint/2010/main" val="399840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E24E26A4-A9EA-4A8B-B602-E7D2973242A9}"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05B83411-063D-443A-B7D0-DE3BED6BACB0}" type="slidenum">
              <a:rPr/>
              <a:pPr/>
              <a:t>‹N›</a:t>
            </a:fld>
            <a:endParaRPr/>
          </a:p>
        </p:txBody>
      </p:sp>
    </p:spTree>
    <p:extLst>
      <p:ext uri="{BB962C8B-B14F-4D97-AF65-F5344CB8AC3E}">
        <p14:creationId xmlns:p14="http://schemas.microsoft.com/office/powerpoint/2010/main" val="270137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0A8C9BBA-2793-440B-8AB3-AFED5B6728F6}" type="datetime1">
              <a:rPr lang="it-IT"/>
              <a:pPr/>
              <a:t>19/01/2023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AA3B1414-C264-408E-A672-B2250B848826}" type="slidenum">
              <a:rPr/>
              <a:pPr/>
              <a:t>‹N›</a:t>
            </a:fld>
            <a:endParaRPr/>
          </a:p>
        </p:txBody>
      </p:sp>
    </p:spTree>
    <p:extLst>
      <p:ext uri="{BB962C8B-B14F-4D97-AF65-F5344CB8AC3E}">
        <p14:creationId xmlns:p14="http://schemas.microsoft.com/office/powerpoint/2010/main" val="103219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67F36F7A-11EE-4181-A7C0-56F9FEBCD548}"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026B31D7-D0CC-40CB-89B8-73215509DF41}" type="slidenum">
              <a:rPr/>
              <a:pPr/>
              <a:t>‹N›</a:t>
            </a:fld>
            <a:endParaRPr/>
          </a:p>
        </p:txBody>
      </p:sp>
    </p:spTree>
    <p:extLst>
      <p:ext uri="{BB962C8B-B14F-4D97-AF65-F5344CB8AC3E}">
        <p14:creationId xmlns:p14="http://schemas.microsoft.com/office/powerpoint/2010/main" val="3986919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46BC4C14-8066-42ED-9718-F4A9AB7E3271}" type="datetime1">
              <a:rPr lang="it-IT"/>
              <a:pPr/>
              <a:t>19/01/2023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7E62438F-0621-4A9D-9ACA-D9C3E3664BB9}" type="slidenum">
              <a:rPr/>
              <a:pPr/>
              <a:t>‹N›</a:t>
            </a:fld>
            <a:endParaRPr/>
          </a:p>
        </p:txBody>
      </p:sp>
    </p:spTree>
    <p:extLst>
      <p:ext uri="{BB962C8B-B14F-4D97-AF65-F5344CB8AC3E}">
        <p14:creationId xmlns:p14="http://schemas.microsoft.com/office/powerpoint/2010/main" val="75393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2326B75F-77C5-4186-94ED-DBE54B10ED83}"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875272D0-A3DE-4197-834E-EF86AF468DD0}"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2731CA9D-8925-49C2-BDDF-4AC20A82B3BB}"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9188FFD9-9CF8-4F66-B0B7-E80DDFFD66ED}" type="slidenum">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A5B19679-0082-4E90-AD81-09755FEE2F17}"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905B69A1-1834-4C64-B291-B5DE1ECC0478}" type="slidenum">
              <a:t>‹N›</a:t>
            </a:fld>
            <a:endParaRPr lang="it-IT"/>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379E4591-AC83-457F-BC63-CFAA5B1FC6A1}"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0D362976-0E0A-462A-AD5B-DCE43AFCA164}" type="slidenum">
              <a:t>‹N›</a:t>
            </a:fld>
            <a:endParaRPr lang="it-IT"/>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05C4893F-A08E-404D-AB2E-ABE698BE8155}"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DD360FC6-7B6D-47F6-BCCA-AD7E1EBC2F04}" type="slidenum">
              <a:t>‹N›</a:t>
            </a:fld>
            <a:endParaRPr lang="it-IT"/>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2B25C305-2C5B-4E55-8AA9-090A14665E00}"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171E1F82-A6A2-41CE-8B27-C1A0F1B811EE}" type="slidenum">
              <a:t>‹N›</a:t>
            </a:fld>
            <a:endParaRPr lang="it-IT"/>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F7DC4D70-6C18-4C83-89EF-AAABAA596846}" type="datetime1">
              <a:rPr lang="it-IT"/>
              <a:pPr lvl="0"/>
              <a:t>19/01/2023</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4636F69C-078A-46B2-8478-5FFF4E5C778F}" type="slidenum">
              <a:t>‹N›</a:t>
            </a:fld>
            <a:endParaRPr lang="it-IT"/>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107575DC-B593-4A8B-B8E6-E372423523A8}" type="datetime1">
              <a:rPr lang="it-IT"/>
              <a:pPr/>
              <a:t>19/01/2023</a:t>
            </a:fld>
            <a:endParaRPr/>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C33D680C-DA21-47A3-8EA8-A9021F0B8914}" type="slidenum">
              <a:rPr/>
              <a:pPr/>
              <a:t>‹N›</a:t>
            </a:fld>
            <a:endParaRPr/>
          </a:p>
        </p:txBody>
      </p:sp>
    </p:spTree>
    <p:extLst>
      <p:ext uri="{BB962C8B-B14F-4D97-AF65-F5344CB8AC3E}">
        <p14:creationId xmlns:p14="http://schemas.microsoft.com/office/powerpoint/2010/main" val="398686016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107575DC-B593-4A8B-B8E6-E372423523A8}" type="datetime1">
              <a:rPr lang="it-IT"/>
              <a:pPr/>
              <a:t>19/01/2023</a:t>
            </a:fld>
            <a:endParaRPr/>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C33D680C-DA21-47A3-8EA8-A9021F0B8914}" type="slidenum">
              <a:rPr/>
              <a:pPr/>
              <a:t>‹N›</a:t>
            </a:fld>
            <a:endParaRPr/>
          </a:p>
        </p:txBody>
      </p:sp>
    </p:spTree>
    <p:extLst>
      <p:ext uri="{BB962C8B-B14F-4D97-AF65-F5344CB8AC3E}">
        <p14:creationId xmlns:p14="http://schemas.microsoft.com/office/powerpoint/2010/main" val="390358198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jp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sp>
        <p:nvSpPr>
          <p:cNvPr id="4" name="CasellaDiTesto 4"/>
          <p:cNvSpPr txBox="1"/>
          <p:nvPr/>
        </p:nvSpPr>
        <p:spPr>
          <a:xfrm>
            <a:off x="1026504" y="476672"/>
            <a:ext cx="6840763" cy="5401479"/>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11500" b="1" dirty="0" smtClean="0">
                <a:solidFill>
                  <a:srgbClr val="FF0000"/>
                </a:solidFill>
                <a:latin typeface="Copperplate Gothic Bold" pitchFamily="34"/>
              </a:rPr>
              <a:t>DRAGHI DELLE ALPI</a:t>
            </a:r>
            <a:endParaRPr lang="it-IT" sz="11500" b="1" dirty="0">
              <a:solidFill>
                <a:srgbClr val="FF0000"/>
              </a:solidFill>
              <a:latin typeface="Copperplate Gothic Bold" pitchFamily="34"/>
            </a:endParaRPr>
          </a:p>
        </p:txBody>
      </p:sp>
    </p:spTree>
    <p:extLst>
      <p:ext uri="{BB962C8B-B14F-4D97-AF65-F5344CB8AC3E}">
        <p14:creationId xmlns:p14="http://schemas.microsoft.com/office/powerpoint/2010/main" val="288367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3013460" y="4713015"/>
            <a:ext cx="6156176" cy="1938992"/>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2000" b="1" kern="0" dirty="0" smtClean="0">
                <a:solidFill>
                  <a:srgbClr val="FFFFFF"/>
                </a:solidFill>
                <a:latin typeface="Copperplate Gothic Bold" pitchFamily="34"/>
              </a:rPr>
              <a:t>Il </a:t>
            </a:r>
            <a:r>
              <a:rPr lang="it-IT" sz="2000" b="1" kern="0" dirty="0" err="1" smtClean="0">
                <a:solidFill>
                  <a:srgbClr val="FFFFFF"/>
                </a:solidFill>
                <a:latin typeface="Copperplate Gothic Bold" pitchFamily="34"/>
              </a:rPr>
              <a:t>cardiophylax</a:t>
            </a:r>
            <a:r>
              <a:rPr lang="it-IT" sz="2000" b="1" kern="0" dirty="0" smtClean="0">
                <a:solidFill>
                  <a:srgbClr val="FFFFFF"/>
                </a:solidFill>
                <a:latin typeface="Copperplate Gothic Bold" pitchFamily="34"/>
              </a:rPr>
              <a:t> era un pettorale che nell’armatura femminile (qua il principe di Capestrano sannita in cui si vede chiaramente che era una signora) sostituiva la corazza. Non è un caso </a:t>
            </a:r>
          </a:p>
          <a:p>
            <a:pPr>
              <a:defRPr sz="1800" b="0" i="0" u="none" strike="noStrike" kern="0" cap="none" spc="0" baseline="0">
                <a:solidFill>
                  <a:srgbClr val="000000"/>
                </a:solidFill>
                <a:uFillTx/>
              </a:defRPr>
            </a:pPr>
            <a:r>
              <a:rPr lang="it-IT" sz="2000" b="1" kern="0" dirty="0" smtClean="0">
                <a:solidFill>
                  <a:srgbClr val="FFFFFF"/>
                </a:solidFill>
                <a:latin typeface="Copperplate Gothic Bold" pitchFamily="34"/>
              </a:rPr>
              <a:t>che porti l’emblema  del drago…..</a:t>
            </a:r>
            <a:endParaRPr lang="it-IT" sz="2000" b="1" kern="0" dirty="0">
              <a:solidFill>
                <a:srgbClr val="FFFFFF"/>
              </a:solidFill>
              <a:latin typeface="Copperplate Gothic Bold" pitchFamily="34"/>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680" y="188640"/>
            <a:ext cx="45847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36" y="23783"/>
            <a:ext cx="2987824" cy="683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27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5364088" y="0"/>
            <a:ext cx="3779912" cy="6817251"/>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I Dauni, come gran parte dei popoli dell’antichità, che ancora non conoscono il patriarcato, assegnano al drago un valore positivo, e lo incidono sulle statue stele. A quanto pare  ne esistono di diverso tipo, ma assomigliano, in maniera preoccupante e affascinante, ai dinosauri, che gli esseri umani non hanno conosciuto, ma che in un modo o nell’altro sembrano ricordare…. Qualcuno parla di memoria delle piante, che si è trasmessa attraverso l’assunzione di </a:t>
            </a:r>
          </a:p>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agenti psicotropi…. </a:t>
            </a:r>
            <a:endParaRPr lang="it-IT" sz="1900" b="1" kern="0" dirty="0">
              <a:solidFill>
                <a:srgbClr val="FFFFFF"/>
              </a:solidFill>
              <a:latin typeface="Copperplate Gothic Bold" pitchFamily="34"/>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399442" cy="681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57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6911096" y="0"/>
            <a:ext cx="2232904" cy="6817251"/>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Drago domestico, con faccia di cane, a colloquio con essere ibrido con coda e testa di pesce, presumibilmente femmina, che sta emettendo qualcosa dalla bocca…. La cultura sciamanica arcaica era metamorfica e animista, tutto era in continua trasformazione </a:t>
            </a:r>
            <a:endParaRPr lang="it-IT" sz="1900" b="1" kern="0" dirty="0">
              <a:solidFill>
                <a:srgbClr val="FFFFFF"/>
              </a:solidFill>
              <a:latin typeface="Copperplate Gothic Bold" pitchFamily="34"/>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110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66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8180810" y="2228"/>
            <a:ext cx="963190" cy="5647700"/>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Non mancano nemmeno quelli con più di una testa, una diversa dall’altra, </a:t>
            </a:r>
            <a:r>
              <a:rPr lang="it-IT" sz="1900" b="1" kern="0" dirty="0" err="1" smtClean="0">
                <a:solidFill>
                  <a:srgbClr val="FFFFFF"/>
                </a:solidFill>
                <a:latin typeface="Copperplate Gothic Bold" pitchFamily="34"/>
              </a:rPr>
              <a:t>comel’idra</a:t>
            </a:r>
            <a:r>
              <a:rPr lang="it-IT" sz="1900" b="1" kern="0" dirty="0" smtClean="0">
                <a:solidFill>
                  <a:srgbClr val="FFFFFF"/>
                </a:solidFill>
                <a:latin typeface="Copperplate Gothic Bold" pitchFamily="34"/>
              </a:rPr>
              <a:t>…. </a:t>
            </a:r>
            <a:endParaRPr lang="it-IT" sz="1900" b="1" kern="0" dirty="0">
              <a:solidFill>
                <a:srgbClr val="FFFFFF"/>
              </a:solidFill>
              <a:latin typeface="Copperplate Gothic Bold" pitchFamily="34"/>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2" y="0"/>
            <a:ext cx="81522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37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0" y="6596969"/>
            <a:ext cx="963190" cy="384721"/>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 </a:t>
            </a:r>
            <a:endParaRPr lang="it-IT" sz="1900" b="1" kern="0" dirty="0">
              <a:solidFill>
                <a:srgbClr val="FFFFFF"/>
              </a:solidFill>
              <a:latin typeface="Copperplate Gothic Bold" pitchFamily="34"/>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688"/>
            <a:ext cx="8967383" cy="686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199307" y="692696"/>
            <a:ext cx="4973093" cy="369332"/>
          </a:xfrm>
          <a:prstGeom prst="rect">
            <a:avLst/>
          </a:prstGeom>
          <a:noFill/>
        </p:spPr>
        <p:txBody>
          <a:bodyPr wrap="none" rtlCol="0">
            <a:spAutoFit/>
          </a:bodyPr>
          <a:lstStyle/>
          <a:p>
            <a:r>
              <a:rPr lang="it-IT" b="1" dirty="0" smtClean="0">
                <a:solidFill>
                  <a:schemeClr val="bg1"/>
                </a:solidFill>
                <a:latin typeface="Copperplate Gothic Bold" panose="020E0705020206020404" pitchFamily="34" charset="0"/>
              </a:rPr>
              <a:t>Il cristianesimo demonizza il drago…</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229250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27985" cy="686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4435874" y="-1"/>
            <a:ext cx="4708125" cy="6817251"/>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a:solidFill>
                  <a:srgbClr val="FFFFFF"/>
                </a:solidFill>
                <a:latin typeface="Copperplate Gothic Bold" pitchFamily="34"/>
              </a:rPr>
              <a:t>Ma la gente delle Alpi non rinuncia ALLE </a:t>
            </a:r>
            <a:r>
              <a:rPr lang="it-IT" sz="1900" b="1" kern="0" dirty="0" err="1">
                <a:solidFill>
                  <a:srgbClr val="FFFFFF"/>
                </a:solidFill>
                <a:latin typeface="Copperplate Gothic Bold" pitchFamily="34"/>
              </a:rPr>
              <a:t>DIVINITà</a:t>
            </a:r>
            <a:r>
              <a:rPr lang="it-IT" sz="1900" b="1" kern="0" dirty="0">
                <a:solidFill>
                  <a:srgbClr val="FFFFFF"/>
                </a:solidFill>
                <a:latin typeface="Copperplate Gothic Bold" pitchFamily="34"/>
              </a:rPr>
              <a:t> ANTICHE, E LE RAFFIGURA </a:t>
            </a:r>
            <a:r>
              <a:rPr lang="it-IT" sz="1900" b="1" kern="0" dirty="0" smtClean="0">
                <a:solidFill>
                  <a:srgbClr val="FFFFFF"/>
                </a:solidFill>
                <a:latin typeface="Copperplate Gothic Bold" pitchFamily="34"/>
              </a:rPr>
              <a:t>DOVE </a:t>
            </a:r>
            <a:r>
              <a:rPr lang="it-IT" sz="1900" b="1" kern="0" dirty="0" err="1" smtClean="0">
                <a:solidFill>
                  <a:srgbClr val="FFFFFF"/>
                </a:solidFill>
                <a:latin typeface="Copperplate Gothic Bold" pitchFamily="34"/>
              </a:rPr>
              <a:t>PUò</a:t>
            </a:r>
            <a:r>
              <a:rPr lang="it-IT" sz="1900" b="1" kern="0" dirty="0" smtClean="0">
                <a:solidFill>
                  <a:srgbClr val="FFFFFF"/>
                </a:solidFill>
                <a:latin typeface="Copperplate Gothic Bold" pitchFamily="34"/>
              </a:rPr>
              <a:t>, </a:t>
            </a:r>
            <a:r>
              <a:rPr lang="it-IT" sz="1900" b="1" kern="0" dirty="0">
                <a:solidFill>
                  <a:srgbClr val="FFFFFF"/>
                </a:solidFill>
                <a:latin typeface="Copperplate Gothic Bold" pitchFamily="34"/>
              </a:rPr>
              <a:t>ANCHE E SOPRATTUTTO SULLE CHIESE, INCIDENDOLE SULLA PIETRA…..  </a:t>
            </a:r>
            <a:r>
              <a:rPr lang="it-IT" sz="1900" b="1" kern="0" dirty="0" smtClean="0">
                <a:solidFill>
                  <a:srgbClr val="FFFFFF"/>
                </a:solidFill>
                <a:latin typeface="Copperplate Gothic Bold" pitchFamily="34"/>
              </a:rPr>
              <a:t>E TRAMANDA LA STORIA DI MELUSINA LA FATA, CHE ASSICURA PACE E </a:t>
            </a:r>
            <a:r>
              <a:rPr lang="it-IT" sz="1900" b="1" kern="0" dirty="0" err="1" smtClean="0">
                <a:solidFill>
                  <a:srgbClr val="FFFFFF"/>
                </a:solidFill>
                <a:latin typeface="Copperplate Gothic Bold" pitchFamily="34"/>
              </a:rPr>
              <a:t>PROSPERITà</a:t>
            </a:r>
            <a:r>
              <a:rPr lang="it-IT" sz="1900" b="1" kern="0" dirty="0" smtClean="0">
                <a:solidFill>
                  <a:srgbClr val="FFFFFF"/>
                </a:solidFill>
                <a:latin typeface="Copperplate Gothic Bold" pitchFamily="34"/>
              </a:rPr>
              <a:t> AL REGNO DI SUO MARITO, CHE L’HA TROVATA NELLA FORESTA E SI è PERDUTAMENTE INNAMORATO DI LEI. CHIEDE SOLO DI ESSERE LASCIATA IN PACE QUANDO FA IL BAGNO IL SABATO POMERIGGIO: MA LUI Dà ASCOLTO A CORTIGIANI INVIDIOSI E, QUANDO LUI ENTRA NELLA SUA STANZA, SCOPRE CHE HA LA CODA DI DRAGO….. E FUGGE PER SEMPRE. Lui muore di crepacuore e da quel momento sparisce la magia dalla terra…</a:t>
            </a:r>
            <a:endParaRPr lang="it-IT" sz="1900" b="1" kern="0" dirty="0">
              <a:solidFill>
                <a:srgbClr val="FFFFFF"/>
              </a:solidFill>
              <a:latin typeface="Copperplate Gothic Bold" pitchFamily="34"/>
            </a:endParaRPr>
          </a:p>
        </p:txBody>
      </p:sp>
    </p:spTree>
    <p:extLst>
      <p:ext uri="{BB962C8B-B14F-4D97-AF65-F5344CB8AC3E}">
        <p14:creationId xmlns:p14="http://schemas.microsoft.com/office/powerpoint/2010/main" val="257638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5930339" y="-1"/>
            <a:ext cx="3213660" cy="6817251"/>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 Orta San Giulio c’è la più grande comunità femminile benedettina di clausura in Italia. Le isole nel lago (come </a:t>
            </a:r>
            <a:r>
              <a:rPr lang="it-IT" sz="1900" b="1" kern="0" dirty="0" err="1" smtClean="0">
                <a:solidFill>
                  <a:srgbClr val="FFFFFF"/>
                </a:solidFill>
                <a:latin typeface="Copperplate Gothic Bold" pitchFamily="34"/>
              </a:rPr>
              <a:t>Avalon</a:t>
            </a:r>
            <a:r>
              <a:rPr lang="it-IT" sz="1900" b="1" kern="0" dirty="0" smtClean="0">
                <a:solidFill>
                  <a:srgbClr val="FFFFFF"/>
                </a:solidFill>
                <a:latin typeface="Copperplate Gothic Bold" pitchFamily="34"/>
              </a:rPr>
              <a:t>) rappresentano il ventre pregno  e sono sacre alla Gran Madre dalla preistoria. Il drago è in metallo, tutto snodato, e veniva portato in  PROCESSIONE ALLA TESTA delle rogazioni fino a pochi decenni fa. C’è anche una vertebra di drago, fossilizzata. Adesso stanno </a:t>
            </a:r>
          </a:p>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in sacrestia…</a:t>
            </a:r>
            <a:endParaRPr lang="it-IT" sz="1900" b="1" kern="0" dirty="0">
              <a:solidFill>
                <a:srgbClr val="FFFFFF"/>
              </a:solidFill>
              <a:latin typeface="Copperplate Gothic Bold" pitchFamily="34"/>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30339" cy="682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93" r="23629" b="11382"/>
          <a:stretch/>
        </p:blipFill>
        <p:spPr bwMode="auto">
          <a:xfrm>
            <a:off x="179512" y="3904658"/>
            <a:ext cx="1730926" cy="19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22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56" y="6050339"/>
            <a:ext cx="8388368" cy="677108"/>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 Verona in piazza delle Erbe c’è un osso di drago appeso all’Arco della Costa: forse di balena, forse di ittiosauro…</a:t>
            </a:r>
            <a:endParaRPr lang="it-IT" sz="1900" b="1" kern="0" dirty="0">
              <a:solidFill>
                <a:srgbClr val="FFFFFF"/>
              </a:solidFill>
              <a:latin typeface="Copperplate Gothic Bold" pitchFamily="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5" y="-25822"/>
            <a:ext cx="9144000"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73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6660232" y="692696"/>
            <a:ext cx="3213660" cy="384721"/>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t>
            </a:r>
            <a:endParaRPr lang="it-IT" sz="1900" b="1" kern="0" dirty="0">
              <a:solidFill>
                <a:srgbClr val="FFFFFF"/>
              </a:solidFill>
              <a:latin typeface="Copperplate Gothic Bold" pitchFamily="34"/>
            </a:endParaRP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86" t="5540" r="11916" b="8635"/>
          <a:stretch/>
        </p:blipFill>
        <p:spPr bwMode="auto">
          <a:xfrm>
            <a:off x="23675" y="0"/>
            <a:ext cx="7625919" cy="588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762" y="5299449"/>
            <a:ext cx="3889238" cy="154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58" y="5904883"/>
            <a:ext cx="5255119" cy="969496"/>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Innumerevoli volte: in trono, col bambino, mentre allatta… la simbologia femminile è evidente. </a:t>
            </a:r>
            <a:endParaRPr lang="it-IT" sz="1900" b="1" kern="0" dirty="0">
              <a:solidFill>
                <a:srgbClr val="FFFFFF"/>
              </a:solidFill>
              <a:latin typeface="Copperplate Gothic Bold" pitchFamily="34"/>
            </a:endParaRPr>
          </a:p>
        </p:txBody>
      </p:sp>
      <p:sp>
        <p:nvSpPr>
          <p:cNvPr id="6" name="Rettangolo 5"/>
          <p:cNvSpPr/>
          <p:nvPr/>
        </p:nvSpPr>
        <p:spPr>
          <a:xfrm>
            <a:off x="7658828" y="0"/>
            <a:ext cx="1485172" cy="5355312"/>
          </a:xfrm>
          <a:prstGeom prst="rect">
            <a:avLst/>
          </a:prstGeom>
        </p:spPr>
        <p:txBody>
          <a:bodyPr wrap="square">
            <a:spAutoFit/>
          </a:bodyPr>
          <a:lstStyle/>
          <a:p>
            <a:pPr lvl="0">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Ad Almenno San Salvatore, nella chiesa di San Giorgio, si trova un’altra costola di drago.  All’interno  la Madonna è rappresentata …</a:t>
            </a:r>
            <a:endParaRPr lang="it-IT" sz="1900" b="1" kern="0" dirty="0">
              <a:solidFill>
                <a:srgbClr val="FFFFFF"/>
              </a:solidFill>
              <a:latin typeface="Copperplate Gothic Bold" pitchFamily="34"/>
            </a:endParaRPr>
          </a:p>
        </p:txBody>
      </p:sp>
    </p:spTree>
    <p:extLst>
      <p:ext uri="{BB962C8B-B14F-4D97-AF65-F5344CB8AC3E}">
        <p14:creationId xmlns:p14="http://schemas.microsoft.com/office/powerpoint/2010/main" val="3747961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4" name="Picture 2"/>
          <p:cNvPicPr>
            <a:picLocks noChangeAspect="1"/>
          </p:cNvPicPr>
          <p:nvPr/>
        </p:nvPicPr>
        <p:blipFill>
          <a:blip r:embed="rId3"/>
          <a:srcRect/>
          <a:stretch>
            <a:fillRect/>
          </a:stretch>
        </p:blipFill>
        <p:spPr>
          <a:xfrm>
            <a:off x="0" y="1591"/>
            <a:ext cx="5443532" cy="6858000"/>
          </a:xfrm>
          <a:prstGeom prst="rect">
            <a:avLst/>
          </a:prstGeom>
          <a:noFill/>
          <a:ln>
            <a:noFill/>
          </a:ln>
        </p:spPr>
      </p:pic>
      <p:sp>
        <p:nvSpPr>
          <p:cNvPr id="5" name="Rettangolo 1"/>
          <p:cNvSpPr/>
          <p:nvPr/>
        </p:nvSpPr>
        <p:spPr>
          <a:xfrm>
            <a:off x="5443532" y="1591"/>
            <a:ext cx="3700467" cy="7232749"/>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600" b="1" kern="0" dirty="0" smtClean="0">
                <a:solidFill>
                  <a:srgbClr val="FFFFFF"/>
                </a:solidFill>
                <a:latin typeface="Copperplate Gothic Bold" pitchFamily="34"/>
              </a:rPr>
              <a:t>Anche i ghiacciai sono draghi. Da </a:t>
            </a:r>
            <a:r>
              <a:rPr lang="it-IT" sz="1600" b="1" kern="0" dirty="0">
                <a:solidFill>
                  <a:srgbClr val="FFFFFF"/>
                </a:solidFill>
                <a:latin typeface="Copperplate Gothic Bold" pitchFamily="34"/>
              </a:rPr>
              <a:t>sempre, le cime delle montagne furono popolate dagli spiriti. </a:t>
            </a:r>
            <a:r>
              <a:rPr lang="it-IT" sz="1600" b="1" kern="0" dirty="0" smtClean="0">
                <a:solidFill>
                  <a:srgbClr val="FFFFFF"/>
                </a:solidFill>
                <a:latin typeface="Copperplate Gothic Bold" pitchFamily="34"/>
              </a:rPr>
              <a:t>I </a:t>
            </a:r>
            <a:r>
              <a:rPr lang="it-IT" sz="1600" b="1" kern="0" dirty="0">
                <a:solidFill>
                  <a:srgbClr val="FFFFFF"/>
                </a:solidFill>
                <a:latin typeface="Copperplate Gothic Bold" pitchFamily="34"/>
              </a:rPr>
              <a:t>ghiacciai sono esseri animati: di solito sono associati ad un essere femminile, la “Bianca Signora”, che non deve essere disturbata. Tabù religiosi che ammantano divieti ecologici: la Gran Madre dell’Acqua che protegge le sorgenti. La bestia simbolo della Dea è il drago, che rappresenta la forza e la capacità di procreazione (poi demonizzato dalla Chiesa). Ma i</a:t>
            </a:r>
            <a:r>
              <a:rPr lang="it-IT" sz="1600" kern="0" dirty="0">
                <a:solidFill>
                  <a:srgbClr val="FFFFFF"/>
                </a:solidFill>
              </a:rPr>
              <a:t> </a:t>
            </a:r>
            <a:r>
              <a:rPr lang="it-IT" sz="1600" b="1" kern="0" dirty="0">
                <a:solidFill>
                  <a:srgbClr val="FFFFFF"/>
                </a:solidFill>
                <a:latin typeface="Copperplate Gothic Bold" pitchFamily="34"/>
              </a:rPr>
              <a:t>montanari del Cinquecento vissero l’avanzata dei ghiacciai alpini come una maledizione, perché una teologia infarcita di mito e superstizione attribuì la Piccola età glaciale alle colpe degli uomini. Il </a:t>
            </a:r>
            <a:endParaRPr lang="it-IT" sz="1600" b="1" kern="0" dirty="0" smtClean="0">
              <a:solidFill>
                <a:srgbClr val="FFFFFF"/>
              </a:solidFill>
              <a:latin typeface="Copperplate Gothic Bold" pitchFamily="34"/>
            </a:endParaRPr>
          </a:p>
          <a:p>
            <a:pPr>
              <a:defRPr sz="1800" b="0" i="0" u="none" strike="noStrike" kern="0" cap="none" spc="0" baseline="0">
                <a:solidFill>
                  <a:srgbClr val="000000"/>
                </a:solidFill>
                <a:uFillTx/>
              </a:defRPr>
            </a:pPr>
            <a:r>
              <a:rPr lang="it-IT" sz="1600" b="1" kern="0" dirty="0" smtClean="0">
                <a:solidFill>
                  <a:srgbClr val="FFFFFF"/>
                </a:solidFill>
                <a:latin typeface="Copperplate Gothic Bold" pitchFamily="34"/>
              </a:rPr>
              <a:t>peccato </a:t>
            </a:r>
            <a:r>
              <a:rPr lang="it-IT" sz="1600" b="1" kern="0" dirty="0">
                <a:solidFill>
                  <a:srgbClr val="FFFFFF"/>
                </a:solidFill>
                <a:latin typeface="Copperplate Gothic Bold" pitchFamily="34"/>
              </a:rPr>
              <a:t>si incarna nel </a:t>
            </a:r>
            <a:endParaRPr lang="it-IT" sz="1600" b="1" kern="0" dirty="0" smtClean="0">
              <a:solidFill>
                <a:srgbClr val="FFFFFF"/>
              </a:solidFill>
              <a:latin typeface="Copperplate Gothic Bold" pitchFamily="34"/>
            </a:endParaRPr>
          </a:p>
          <a:p>
            <a:pPr>
              <a:defRPr sz="1800" b="0" i="0" u="none" strike="noStrike" kern="0" cap="none" spc="0" baseline="0">
                <a:solidFill>
                  <a:srgbClr val="000000"/>
                </a:solidFill>
                <a:uFillTx/>
              </a:defRPr>
            </a:pPr>
            <a:r>
              <a:rPr lang="it-IT" sz="1600" b="1" kern="0" dirty="0" smtClean="0">
                <a:solidFill>
                  <a:srgbClr val="FFFFFF"/>
                </a:solidFill>
                <a:latin typeface="Copperplate Gothic Bold" pitchFamily="34"/>
              </a:rPr>
              <a:t>drago </a:t>
            </a:r>
            <a:r>
              <a:rPr lang="it-IT" sz="1600" b="1" kern="0" dirty="0">
                <a:solidFill>
                  <a:srgbClr val="FFFFFF"/>
                </a:solidFill>
                <a:latin typeface="Copperplate Gothic Bold" pitchFamily="34"/>
              </a:rPr>
              <a:t>che deve essere cacciato, con grandi sacrifici. </a:t>
            </a:r>
          </a:p>
        </p:txBody>
      </p:sp>
    </p:spTree>
    <p:extLst>
      <p:ext uri="{BB962C8B-B14F-4D97-AF65-F5344CB8AC3E}">
        <p14:creationId xmlns:p14="http://schemas.microsoft.com/office/powerpoint/2010/main" val="171834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sp>
        <p:nvSpPr>
          <p:cNvPr id="4" name="Rettangolo 1"/>
          <p:cNvSpPr/>
          <p:nvPr/>
        </p:nvSpPr>
        <p:spPr>
          <a:xfrm>
            <a:off x="-2" y="6284913"/>
            <a:ext cx="9143998" cy="584775"/>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600" b="1" kern="0" dirty="0" smtClean="0">
                <a:solidFill>
                  <a:srgbClr val="FFFFFF"/>
                </a:solidFill>
                <a:latin typeface="Copperplate Gothic Bold" pitchFamily="34"/>
              </a:rPr>
              <a:t>Il drago è una delle rappresentazioni più antiche della storia dell’umanità. Pochi sono gli artisti  che non lo hanno ritratto, in tutte le epoche. </a:t>
            </a:r>
            <a:endParaRPr lang="it-IT" sz="1600" b="1" kern="0" dirty="0">
              <a:solidFill>
                <a:srgbClr val="FFFFFF"/>
              </a:solidFill>
              <a:latin typeface="Copperplate Gothic Bold" pitchFamily="34"/>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0" cy="62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716016" y="476672"/>
            <a:ext cx="2673937"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Drago di Leonardo</a:t>
            </a:r>
            <a:endParaRPr lang="it-IT" b="1" dirty="0">
              <a:solidFill>
                <a:prstClr val="black"/>
              </a:solidFill>
              <a:latin typeface="Copperplate Gothic Bold" panose="020E0705020206020404" pitchFamily="34" charset="0"/>
            </a:endParaRPr>
          </a:p>
        </p:txBody>
      </p:sp>
    </p:spTree>
    <p:extLst>
      <p:ext uri="{BB962C8B-B14F-4D97-AF65-F5344CB8AC3E}">
        <p14:creationId xmlns:p14="http://schemas.microsoft.com/office/powerpoint/2010/main" val="145041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a:solidFill>
                  <a:srgbClr val="52805E"/>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a:solidFill>
                  <a:srgbClr val="52805E"/>
                </a:solidFill>
                <a:latin typeface="Times New Roman" pitchFamily="18"/>
                <a:cs typeface="Times New Roman" pitchFamily="18"/>
              </a:rPr>
              <a:t>Associazione Sherwood</a:t>
            </a:r>
          </a:p>
        </p:txBody>
      </p:sp>
      <p:sp>
        <p:nvSpPr>
          <p:cNvPr id="4" name="CasellaDiTesto 5"/>
          <p:cNvSpPr txBox="1"/>
          <p:nvPr/>
        </p:nvSpPr>
        <p:spPr>
          <a:xfrm>
            <a:off x="2798758" y="0"/>
            <a:ext cx="6345241" cy="6771084"/>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2200" b="1" kern="0" dirty="0" err="1">
                <a:solidFill>
                  <a:schemeClr val="bg1"/>
                </a:solidFill>
                <a:latin typeface="Times New Roman" pitchFamily="18"/>
                <a:cs typeface="Times New Roman" pitchFamily="18"/>
              </a:rPr>
              <a:t>Margriata</a:t>
            </a:r>
            <a:r>
              <a:rPr lang="it-IT" sz="2200" b="1" kern="0" dirty="0">
                <a:solidFill>
                  <a:schemeClr val="bg1"/>
                </a:solidFill>
                <a:latin typeface="Times New Roman" pitchFamily="18"/>
                <a:cs typeface="Times New Roman" pitchFamily="18"/>
              </a:rPr>
              <a:t> porta il </a:t>
            </a:r>
            <a:r>
              <a:rPr lang="it-IT" sz="2200" b="1" kern="0" dirty="0" smtClean="0">
                <a:solidFill>
                  <a:schemeClr val="bg1"/>
                </a:solidFill>
                <a:latin typeface="Times New Roman" pitchFamily="18"/>
                <a:cs typeface="Times New Roman" pitchFamily="18"/>
              </a:rPr>
              <a:t>drago in </a:t>
            </a:r>
            <a:r>
              <a:rPr lang="it-IT" sz="2200" b="1" kern="0" dirty="0">
                <a:solidFill>
                  <a:schemeClr val="bg1"/>
                </a:solidFill>
                <a:latin typeface="Times New Roman" pitchFamily="18"/>
                <a:cs typeface="Times New Roman" pitchFamily="18"/>
              </a:rPr>
              <a:t>braccio: come se fosse il suo cane, non un mostro. Da sempre, il drago è il più potente fra gli animali fantastici, compagno della Dea, simbolo del potere sessuale femminile. Ma siamo sulle Alpi, e anche i draghi devono essere ridimensionati…... Il 25 novembre 1479 il segretario ducale Bartolomeo Calco scrisse al referendario di Como, cioè all’autorità per gli affari religiosi ed ecclesiastici: “</a:t>
            </a:r>
            <a:r>
              <a:rPr lang="it-IT" sz="2200" b="1" kern="0" dirty="0" err="1">
                <a:solidFill>
                  <a:schemeClr val="bg1"/>
                </a:solidFill>
                <a:latin typeface="Times New Roman" pitchFamily="18"/>
                <a:cs typeface="Times New Roman" pitchFamily="18"/>
              </a:rPr>
              <a:t>Intendemo</a:t>
            </a:r>
            <a:r>
              <a:rPr lang="it-IT" sz="2200" b="1" kern="0" dirty="0">
                <a:solidFill>
                  <a:schemeClr val="bg1"/>
                </a:solidFill>
                <a:latin typeface="Times New Roman" pitchFamily="18"/>
                <a:cs typeface="Times New Roman" pitchFamily="18"/>
              </a:rPr>
              <a:t> che nel loco de </a:t>
            </a:r>
            <a:r>
              <a:rPr lang="it-IT" sz="2200" b="1" kern="0" dirty="0" err="1">
                <a:solidFill>
                  <a:schemeClr val="bg1"/>
                </a:solidFill>
                <a:latin typeface="Times New Roman" pitchFamily="18"/>
                <a:cs typeface="Times New Roman" pitchFamily="18"/>
              </a:rPr>
              <a:t>Gaspano</a:t>
            </a:r>
            <a:r>
              <a:rPr lang="it-IT" sz="2200" b="1" kern="0" dirty="0">
                <a:solidFill>
                  <a:schemeClr val="bg1"/>
                </a:solidFill>
                <a:latin typeface="Times New Roman" pitchFamily="18"/>
                <a:cs typeface="Times New Roman" pitchFamily="18"/>
              </a:rPr>
              <a:t> de quella nostra valle de </a:t>
            </a:r>
            <a:r>
              <a:rPr lang="it-IT" sz="2200" b="1" kern="0" dirty="0" err="1">
                <a:solidFill>
                  <a:schemeClr val="bg1"/>
                </a:solidFill>
                <a:latin typeface="Times New Roman" pitchFamily="18"/>
                <a:cs typeface="Times New Roman" pitchFamily="18"/>
              </a:rPr>
              <a:t>Valtelina</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debbe</a:t>
            </a:r>
            <a:r>
              <a:rPr lang="it-IT" sz="2200" b="1" kern="0" dirty="0">
                <a:solidFill>
                  <a:schemeClr val="bg1"/>
                </a:solidFill>
                <a:latin typeface="Times New Roman" pitchFamily="18"/>
                <a:cs typeface="Times New Roman" pitchFamily="18"/>
              </a:rPr>
              <a:t> essere stato morto uno animale, quale ha forma de </a:t>
            </a:r>
            <a:r>
              <a:rPr lang="it-IT" sz="2200" b="1" kern="0" dirty="0" err="1">
                <a:solidFill>
                  <a:schemeClr val="bg1"/>
                </a:solidFill>
                <a:latin typeface="Times New Roman" pitchFamily="18"/>
                <a:cs typeface="Times New Roman" pitchFamily="18"/>
              </a:rPr>
              <a:t>draco</a:t>
            </a:r>
            <a:r>
              <a:rPr lang="it-IT" sz="2200" b="1" kern="0" dirty="0">
                <a:solidFill>
                  <a:schemeClr val="bg1"/>
                </a:solidFill>
                <a:latin typeface="Times New Roman" pitchFamily="18"/>
                <a:cs typeface="Times New Roman" pitchFamily="18"/>
              </a:rPr>
              <a:t> con le </a:t>
            </a:r>
            <a:r>
              <a:rPr lang="it-IT" sz="2200" b="1" kern="0" dirty="0" err="1">
                <a:solidFill>
                  <a:schemeClr val="bg1"/>
                </a:solidFill>
                <a:latin typeface="Times New Roman" pitchFamily="18"/>
                <a:cs typeface="Times New Roman" pitchFamily="18"/>
              </a:rPr>
              <a:t>ale</a:t>
            </a:r>
            <a:r>
              <a:rPr lang="it-IT" sz="2200" b="1" kern="0" dirty="0">
                <a:solidFill>
                  <a:schemeClr val="bg1"/>
                </a:solidFill>
                <a:latin typeface="Times New Roman" pitchFamily="18"/>
                <a:cs typeface="Times New Roman" pitchFamily="18"/>
              </a:rPr>
              <a:t>, con la testa </a:t>
            </a:r>
            <a:r>
              <a:rPr lang="it-IT" sz="2200" b="1" kern="0" dirty="0" err="1">
                <a:solidFill>
                  <a:schemeClr val="bg1"/>
                </a:solidFill>
                <a:latin typeface="Times New Roman" pitchFamily="18"/>
                <a:cs typeface="Times New Roman" pitchFamily="18"/>
              </a:rPr>
              <a:t>como</a:t>
            </a:r>
            <a:r>
              <a:rPr lang="it-IT" sz="2200" b="1" kern="0" dirty="0">
                <a:solidFill>
                  <a:schemeClr val="bg1"/>
                </a:solidFill>
                <a:latin typeface="Times New Roman" pitchFamily="18"/>
                <a:cs typeface="Times New Roman" pitchFamily="18"/>
              </a:rPr>
              <a:t> quella de uno cane et grosso come una </a:t>
            </a:r>
            <a:r>
              <a:rPr lang="it-IT" sz="2200" b="1" kern="0" dirty="0" err="1">
                <a:solidFill>
                  <a:schemeClr val="bg1"/>
                </a:solidFill>
                <a:latin typeface="Times New Roman" pitchFamily="18"/>
                <a:cs typeface="Times New Roman" pitchFamily="18"/>
              </a:rPr>
              <a:t>ocha</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el</a:t>
            </a:r>
            <a:r>
              <a:rPr lang="it-IT" sz="2200" b="1" kern="0" dirty="0">
                <a:solidFill>
                  <a:schemeClr val="bg1"/>
                </a:solidFill>
                <a:latin typeface="Times New Roman" pitchFamily="18"/>
                <a:cs typeface="Times New Roman" pitchFamily="18"/>
              </a:rPr>
              <a:t> quale fu trovato [che] mangiava uno volto de una </a:t>
            </a:r>
            <a:r>
              <a:rPr lang="it-IT" sz="2200" b="1" kern="0" dirty="0" err="1">
                <a:solidFill>
                  <a:schemeClr val="bg1"/>
                </a:solidFill>
                <a:latin typeface="Times New Roman" pitchFamily="18"/>
                <a:cs typeface="Times New Roman" pitchFamily="18"/>
              </a:rPr>
              <a:t>femena</a:t>
            </a:r>
            <a:r>
              <a:rPr lang="it-IT" sz="2200" b="1" kern="0" dirty="0">
                <a:solidFill>
                  <a:schemeClr val="bg1"/>
                </a:solidFill>
                <a:latin typeface="Times New Roman" pitchFamily="18"/>
                <a:cs typeface="Times New Roman" pitchFamily="18"/>
              </a:rPr>
              <a:t> che era morta de peste, et che </a:t>
            </a:r>
            <a:r>
              <a:rPr lang="it-IT" sz="2200" b="1" kern="0" dirty="0" err="1">
                <a:solidFill>
                  <a:schemeClr val="bg1"/>
                </a:solidFill>
                <a:latin typeface="Times New Roman" pitchFamily="18"/>
                <a:cs typeface="Times New Roman" pitchFamily="18"/>
              </a:rPr>
              <a:t>quilli</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homini</a:t>
            </a:r>
            <a:r>
              <a:rPr lang="it-IT" sz="2200" b="1" kern="0" dirty="0">
                <a:solidFill>
                  <a:schemeClr val="bg1"/>
                </a:solidFill>
                <a:latin typeface="Times New Roman" pitchFamily="18"/>
                <a:cs typeface="Times New Roman" pitchFamily="18"/>
              </a:rPr>
              <a:t> lo </a:t>
            </a:r>
            <a:r>
              <a:rPr lang="it-IT" sz="2200" b="1" kern="0" dirty="0" err="1">
                <a:solidFill>
                  <a:schemeClr val="bg1"/>
                </a:solidFill>
                <a:latin typeface="Times New Roman" pitchFamily="18"/>
                <a:cs typeface="Times New Roman" pitchFamily="18"/>
              </a:rPr>
              <a:t>deno</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havere</a:t>
            </a:r>
            <a:r>
              <a:rPr lang="it-IT" sz="2200" b="1" kern="0" dirty="0">
                <a:solidFill>
                  <a:schemeClr val="bg1"/>
                </a:solidFill>
                <a:latin typeface="Times New Roman" pitchFamily="18"/>
                <a:cs typeface="Times New Roman" pitchFamily="18"/>
              </a:rPr>
              <a:t> facto salare, acciò non se </a:t>
            </a:r>
            <a:r>
              <a:rPr lang="it-IT" sz="2200" b="1" kern="0" dirty="0" err="1">
                <a:solidFill>
                  <a:schemeClr val="bg1"/>
                </a:solidFill>
                <a:latin typeface="Times New Roman" pitchFamily="18"/>
                <a:cs typeface="Times New Roman" pitchFamily="18"/>
              </a:rPr>
              <a:t>corompesse</a:t>
            </a:r>
            <a:r>
              <a:rPr lang="it-IT" sz="2200" b="1" kern="0" dirty="0">
                <a:solidFill>
                  <a:schemeClr val="bg1"/>
                </a:solidFill>
                <a:latin typeface="Times New Roman" pitchFamily="18"/>
                <a:cs typeface="Times New Roman" pitchFamily="18"/>
              </a:rPr>
              <a:t>. Per tanto </a:t>
            </a:r>
            <a:r>
              <a:rPr lang="it-IT" sz="2200" b="1" kern="0" dirty="0" err="1">
                <a:solidFill>
                  <a:schemeClr val="bg1"/>
                </a:solidFill>
                <a:latin typeface="Times New Roman" pitchFamily="18"/>
                <a:cs typeface="Times New Roman" pitchFamily="18"/>
              </a:rPr>
              <a:t>volemo</a:t>
            </a:r>
            <a:r>
              <a:rPr lang="it-IT" sz="2200" b="1" kern="0" dirty="0">
                <a:solidFill>
                  <a:schemeClr val="bg1"/>
                </a:solidFill>
                <a:latin typeface="Times New Roman" pitchFamily="18"/>
                <a:cs typeface="Times New Roman" pitchFamily="18"/>
              </a:rPr>
              <a:t> che vedi de trovare uno </a:t>
            </a:r>
            <a:r>
              <a:rPr lang="it-IT" sz="2200" b="1" kern="0" dirty="0" err="1">
                <a:solidFill>
                  <a:schemeClr val="bg1"/>
                </a:solidFill>
                <a:latin typeface="Times New Roman" pitchFamily="18"/>
                <a:cs typeface="Times New Roman" pitchFamily="18"/>
              </a:rPr>
              <a:t>pinctore</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el</a:t>
            </a:r>
            <a:r>
              <a:rPr lang="it-IT" sz="2200" b="1" kern="0" dirty="0">
                <a:solidFill>
                  <a:schemeClr val="bg1"/>
                </a:solidFill>
                <a:latin typeface="Times New Roman" pitchFamily="18"/>
                <a:cs typeface="Times New Roman" pitchFamily="18"/>
              </a:rPr>
              <a:t> quali mandi ad </a:t>
            </a:r>
            <a:r>
              <a:rPr lang="it-IT" sz="2200" b="1" kern="0" dirty="0" err="1">
                <a:solidFill>
                  <a:schemeClr val="bg1"/>
                </a:solidFill>
                <a:latin typeface="Times New Roman" pitchFamily="18"/>
                <a:cs typeface="Times New Roman" pitchFamily="18"/>
              </a:rPr>
              <a:t>retrahere</a:t>
            </a:r>
            <a:r>
              <a:rPr lang="it-IT" sz="2200" b="1" kern="0" dirty="0">
                <a:solidFill>
                  <a:schemeClr val="bg1"/>
                </a:solidFill>
                <a:latin typeface="Times New Roman" pitchFamily="18"/>
                <a:cs typeface="Times New Roman" pitchFamily="18"/>
              </a:rPr>
              <a:t> </a:t>
            </a:r>
            <a:r>
              <a:rPr lang="it-IT" sz="2200" b="1" kern="0" dirty="0" err="1">
                <a:solidFill>
                  <a:schemeClr val="bg1"/>
                </a:solidFill>
                <a:latin typeface="Times New Roman" pitchFamily="18"/>
                <a:cs typeface="Times New Roman" pitchFamily="18"/>
              </a:rPr>
              <a:t>dicto</a:t>
            </a:r>
            <a:r>
              <a:rPr lang="it-IT" sz="2200" b="1" kern="0" dirty="0">
                <a:solidFill>
                  <a:schemeClr val="bg1"/>
                </a:solidFill>
                <a:latin typeface="Times New Roman" pitchFamily="18"/>
                <a:cs typeface="Times New Roman" pitchFamily="18"/>
              </a:rPr>
              <a:t> animale in carta et </a:t>
            </a:r>
            <a:r>
              <a:rPr lang="it-IT" sz="2200" b="1" kern="0" dirty="0" err="1">
                <a:solidFill>
                  <a:schemeClr val="bg1"/>
                </a:solidFill>
                <a:latin typeface="Times New Roman" pitchFamily="18"/>
                <a:cs typeface="Times New Roman" pitchFamily="18"/>
              </a:rPr>
              <a:t>poy</a:t>
            </a:r>
            <a:r>
              <a:rPr lang="it-IT" sz="2200" b="1" kern="0" dirty="0">
                <a:solidFill>
                  <a:schemeClr val="bg1"/>
                </a:solidFill>
                <a:latin typeface="Times New Roman" pitchFamily="18"/>
                <a:cs typeface="Times New Roman" pitchFamily="18"/>
              </a:rPr>
              <a:t> così </a:t>
            </a:r>
            <a:r>
              <a:rPr lang="it-IT" sz="2200" b="1" kern="0" dirty="0" err="1">
                <a:solidFill>
                  <a:schemeClr val="bg1"/>
                </a:solidFill>
                <a:latin typeface="Times New Roman" pitchFamily="18"/>
                <a:cs typeface="Times New Roman" pitchFamily="18"/>
              </a:rPr>
              <a:t>retracto</a:t>
            </a:r>
            <a:r>
              <a:rPr lang="it-IT" sz="2200" b="1" kern="0" dirty="0">
                <a:solidFill>
                  <a:schemeClr val="bg1"/>
                </a:solidFill>
                <a:latin typeface="Times New Roman" pitchFamily="18"/>
                <a:cs typeface="Times New Roman" pitchFamily="18"/>
              </a:rPr>
              <a:t> subito ne lo </a:t>
            </a:r>
            <a:r>
              <a:rPr lang="it-IT" sz="2200" b="1" kern="0" dirty="0" err="1">
                <a:solidFill>
                  <a:schemeClr val="bg1"/>
                </a:solidFill>
                <a:latin typeface="Times New Roman" pitchFamily="18"/>
                <a:cs typeface="Times New Roman" pitchFamily="18"/>
              </a:rPr>
              <a:t>mandaray</a:t>
            </a:r>
            <a:r>
              <a:rPr lang="it-IT" sz="2200" b="1" kern="0" dirty="0">
                <a:solidFill>
                  <a:schemeClr val="bg1"/>
                </a:solidFill>
                <a:latin typeface="Times New Roman" pitchFamily="18"/>
                <a:cs typeface="Times New Roman" pitchFamily="18"/>
              </a:rPr>
              <a:t>” </a:t>
            </a:r>
            <a:r>
              <a:rPr lang="it-IT" sz="1600" b="1" kern="0" dirty="0">
                <a:solidFill>
                  <a:schemeClr val="bg1"/>
                </a:solidFill>
                <a:latin typeface="Times New Roman" pitchFamily="18"/>
                <a:cs typeface="Times New Roman" pitchFamily="18"/>
              </a:rPr>
              <a:t>(lettera segnalata alla Società Storica Valtellinese da Guido </a:t>
            </a:r>
            <a:r>
              <a:rPr lang="it-IT" sz="1600" b="1" kern="0" dirty="0" err="1">
                <a:solidFill>
                  <a:schemeClr val="bg1"/>
                </a:solidFill>
                <a:latin typeface="Times New Roman" pitchFamily="18"/>
                <a:cs typeface="Times New Roman" pitchFamily="18"/>
              </a:rPr>
              <a:t>Scaramellini</a:t>
            </a:r>
            <a:r>
              <a:rPr lang="it-IT" sz="1600" b="1" kern="0" dirty="0">
                <a:solidFill>
                  <a:schemeClr val="bg1"/>
                </a:solidFill>
                <a:latin typeface="Times New Roman" pitchFamily="18"/>
                <a:cs typeface="Times New Roman" pitchFamily="18"/>
              </a:rPr>
              <a:t>).  </a:t>
            </a:r>
          </a:p>
        </p:txBody>
      </p:sp>
      <p:pic>
        <p:nvPicPr>
          <p:cNvPr id="5" name="Picture 2"/>
          <p:cNvPicPr>
            <a:picLocks noChangeAspect="1"/>
          </p:cNvPicPr>
          <p:nvPr/>
        </p:nvPicPr>
        <p:blipFill>
          <a:blip r:embed="rId3"/>
          <a:srcRect/>
          <a:stretch>
            <a:fillRect/>
          </a:stretch>
        </p:blipFill>
        <p:spPr>
          <a:xfrm>
            <a:off x="0" y="-73874"/>
            <a:ext cx="2798758" cy="6956426"/>
          </a:xfrm>
          <a:prstGeom prst="rect">
            <a:avLst/>
          </a:prstGeom>
          <a:noFill/>
          <a:ln>
            <a:noFill/>
          </a:ln>
        </p:spPr>
      </p:pic>
    </p:spTree>
    <p:extLst>
      <p:ext uri="{BB962C8B-B14F-4D97-AF65-F5344CB8AC3E}">
        <p14:creationId xmlns:p14="http://schemas.microsoft.com/office/powerpoint/2010/main" val="171687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a:solidFill>
                  <a:srgbClr val="52805E"/>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a:solidFill>
                  <a:srgbClr val="52805E"/>
                </a:solidFill>
                <a:latin typeface="Times New Roman" pitchFamily="18"/>
                <a:cs typeface="Times New Roman" pitchFamily="18"/>
              </a:rPr>
              <a:t>Associazione Sherwood</a:t>
            </a:r>
          </a:p>
        </p:txBody>
      </p:sp>
      <p:sp>
        <p:nvSpPr>
          <p:cNvPr id="4" name="CasellaDiTesto 5"/>
          <p:cNvSpPr txBox="1"/>
          <p:nvPr/>
        </p:nvSpPr>
        <p:spPr>
          <a:xfrm>
            <a:off x="15846" y="6113532"/>
            <a:ext cx="2256300" cy="46166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2400" b="1" kern="0">
                <a:solidFill>
                  <a:srgbClr val="953735"/>
                </a:solidFill>
                <a:latin typeface="Times New Roman" pitchFamily="18"/>
                <a:cs typeface="Times New Roman" pitchFamily="18"/>
              </a:rPr>
              <a:t>Klagenfurt.</a:t>
            </a:r>
          </a:p>
        </p:txBody>
      </p:sp>
      <p:pic>
        <p:nvPicPr>
          <p:cNvPr id="5" name="Picture 2"/>
          <p:cNvPicPr>
            <a:picLocks noChangeAspect="1"/>
          </p:cNvPicPr>
          <p:nvPr/>
        </p:nvPicPr>
        <p:blipFill>
          <a:blip r:embed="rId3"/>
          <a:srcRect/>
          <a:stretch>
            <a:fillRect/>
          </a:stretch>
        </p:blipFill>
        <p:spPr>
          <a:xfrm>
            <a:off x="0" y="0"/>
            <a:ext cx="9144000" cy="6858000"/>
          </a:xfrm>
          <a:prstGeom prst="rect">
            <a:avLst/>
          </a:prstGeom>
          <a:noFill/>
          <a:ln>
            <a:noFill/>
          </a:ln>
        </p:spPr>
      </p:pic>
      <p:sp>
        <p:nvSpPr>
          <p:cNvPr id="6" name="CasellaDiTesto 5"/>
          <p:cNvSpPr txBox="1"/>
          <p:nvPr/>
        </p:nvSpPr>
        <p:spPr>
          <a:xfrm>
            <a:off x="145389" y="5163753"/>
            <a:ext cx="8856988" cy="175432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dirty="0" err="1">
                <a:solidFill>
                  <a:srgbClr val="FFFFFF"/>
                </a:solidFill>
                <a:latin typeface="Copperplate Gothic Bold" panose="020E0705020206020404" pitchFamily="34" charset="0"/>
                <a:cs typeface="Times New Roman" pitchFamily="18"/>
              </a:rPr>
              <a:t>Tatzelwurm</a:t>
            </a:r>
            <a:r>
              <a:rPr lang="it-IT" b="1" dirty="0">
                <a:solidFill>
                  <a:srgbClr val="FFFFFF"/>
                </a:solidFill>
                <a:latin typeface="Copperplate Gothic Bold" panose="020E0705020206020404" pitchFamily="34" charset="0"/>
                <a:cs typeface="Times New Roman" pitchFamily="18"/>
              </a:rPr>
              <a:t> di Klagenfurt. </a:t>
            </a:r>
          </a:p>
          <a:p>
            <a:pPr>
              <a:defRPr sz="1800" b="0" i="0" u="none" strike="noStrike" kern="0" cap="none" spc="0" baseline="0">
                <a:solidFill>
                  <a:srgbClr val="000000"/>
                </a:solidFill>
                <a:uFillTx/>
              </a:defRPr>
            </a:pPr>
            <a:r>
              <a:rPr lang="it-IT" b="1" dirty="0">
                <a:solidFill>
                  <a:srgbClr val="FFFFFF"/>
                </a:solidFill>
                <a:latin typeface="Copperplate Gothic Bold" panose="020E0705020206020404" pitchFamily="34" charset="0"/>
                <a:cs typeface="Times New Roman" pitchFamily="18"/>
              </a:rPr>
              <a:t>La bestiola che </a:t>
            </a:r>
            <a:r>
              <a:rPr lang="it-IT" b="1" dirty="0" err="1">
                <a:solidFill>
                  <a:srgbClr val="FFFFFF"/>
                </a:solidFill>
                <a:latin typeface="Copperplate Gothic Bold" panose="020E0705020206020404" pitchFamily="34" charset="0"/>
                <a:cs typeface="Times New Roman" pitchFamily="18"/>
              </a:rPr>
              <a:t>Margriata</a:t>
            </a:r>
            <a:r>
              <a:rPr lang="it-IT" b="1" dirty="0">
                <a:solidFill>
                  <a:srgbClr val="FFFFFF"/>
                </a:solidFill>
                <a:latin typeface="Copperplate Gothic Bold" panose="020E0705020206020404" pitchFamily="34" charset="0"/>
                <a:cs typeface="Times New Roman" pitchFamily="18"/>
              </a:rPr>
              <a:t> si porta in braccio è un «verme gatto», categoria quasi domestica del drago orripilante che sputa fuoco, molto più piccolo e….. Peloso, perché i rettili in montagna hanno freddo e se non avesse la pelliccia creperebbe. L’ultimo è stato avvistato in Francia negli anni ‘70, da parecchia gente, sulle Alpi. </a:t>
            </a:r>
          </a:p>
        </p:txBody>
      </p:sp>
    </p:spTree>
    <p:extLst>
      <p:ext uri="{BB962C8B-B14F-4D97-AF65-F5344CB8AC3E}">
        <p14:creationId xmlns:p14="http://schemas.microsoft.com/office/powerpoint/2010/main" val="187292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Associazione Sherwood</a:t>
            </a:r>
          </a:p>
        </p:txBody>
      </p:sp>
      <p:sp>
        <p:nvSpPr>
          <p:cNvPr id="4" name="CasellaDiTesto 5"/>
          <p:cNvSpPr txBox="1"/>
          <p:nvPr/>
        </p:nvSpPr>
        <p:spPr>
          <a:xfrm>
            <a:off x="6887699" y="0"/>
            <a:ext cx="2256301" cy="681725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dirty="0">
                <a:solidFill>
                  <a:schemeClr val="bg1"/>
                </a:solidFill>
                <a:latin typeface="Copperplate Gothic Bold" panose="020E0705020206020404" pitchFamily="34" charset="0"/>
                <a:cs typeface="Times New Roman" pitchFamily="18"/>
              </a:rPr>
              <a:t>Spesso il </a:t>
            </a:r>
            <a:r>
              <a:rPr lang="it-IT" sz="1900" b="1" dirty="0" err="1">
                <a:solidFill>
                  <a:schemeClr val="bg1"/>
                </a:solidFill>
                <a:latin typeface="Copperplate Gothic Bold" panose="020E0705020206020404" pitchFamily="34" charset="0"/>
                <a:cs typeface="Times New Roman" pitchFamily="18"/>
              </a:rPr>
              <a:t>Tatzelwurm</a:t>
            </a:r>
            <a:r>
              <a:rPr lang="it-IT" sz="1900" b="1" dirty="0">
                <a:solidFill>
                  <a:schemeClr val="bg1"/>
                </a:solidFill>
                <a:latin typeface="Copperplate Gothic Bold" panose="020E0705020206020404" pitchFamily="34" charset="0"/>
                <a:cs typeface="Times New Roman" pitchFamily="18"/>
              </a:rPr>
              <a:t> è una creatura ibrida: oltre alla doppia coda di pesce, ha il volto umano, con barba e baffi. Come questo al Museo d'Arte dei Grigioni di </a:t>
            </a:r>
            <a:r>
              <a:rPr lang="it-IT" sz="1900" b="1" dirty="0" err="1">
                <a:solidFill>
                  <a:schemeClr val="bg1"/>
                </a:solidFill>
                <a:latin typeface="Copperplate Gothic Bold" panose="020E0705020206020404" pitchFamily="34" charset="0"/>
                <a:cs typeface="Times New Roman" pitchFamily="18"/>
              </a:rPr>
              <a:t>Coira</a:t>
            </a:r>
            <a:r>
              <a:rPr lang="it-IT" sz="1900" b="1" dirty="0">
                <a:solidFill>
                  <a:schemeClr val="bg1"/>
                </a:solidFill>
                <a:latin typeface="Copperplate Gothic Bold" panose="020E0705020206020404" pitchFamily="34" charset="0"/>
                <a:cs typeface="Times New Roman" pitchFamily="18"/>
              </a:rPr>
              <a:t>. Retaggio di una cultura sciamanica in cui metamorfosi e incroci umani e animali era considerati possibili. </a:t>
            </a:r>
          </a:p>
        </p:txBody>
      </p:sp>
      <p:pic>
        <p:nvPicPr>
          <p:cNvPr id="5" name="Picture 2"/>
          <p:cNvPicPr>
            <a:picLocks noChangeAspect="1"/>
          </p:cNvPicPr>
          <p:nvPr/>
        </p:nvPicPr>
        <p:blipFill>
          <a:blip r:embed="rId3"/>
          <a:srcRect/>
          <a:stretch>
            <a:fillRect/>
          </a:stretch>
        </p:blipFill>
        <p:spPr>
          <a:xfrm>
            <a:off x="-1527" y="-31226"/>
            <a:ext cx="6889226" cy="6889226"/>
          </a:xfrm>
          <a:prstGeom prst="rect">
            <a:avLst/>
          </a:prstGeom>
          <a:noFill/>
          <a:ln>
            <a:noFill/>
          </a:ln>
        </p:spPr>
      </p:pic>
    </p:spTree>
    <p:extLst>
      <p:ext uri="{BB962C8B-B14F-4D97-AF65-F5344CB8AC3E}">
        <p14:creationId xmlns:p14="http://schemas.microsoft.com/office/powerpoint/2010/main" val="127697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Associazione Sherwood</a:t>
            </a:r>
          </a:p>
        </p:txBody>
      </p:sp>
      <p:sp>
        <p:nvSpPr>
          <p:cNvPr id="4" name="CasellaDiTesto 5"/>
          <p:cNvSpPr txBox="1"/>
          <p:nvPr/>
        </p:nvSpPr>
        <p:spPr>
          <a:xfrm>
            <a:off x="7596337" y="0"/>
            <a:ext cx="1547664" cy="535531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dirty="0" smtClean="0">
                <a:solidFill>
                  <a:schemeClr val="bg1"/>
                </a:solidFill>
                <a:latin typeface="Copperplate Gothic Bold" panose="020E0705020206020404" pitchFamily="34" charset="0"/>
                <a:cs typeface="Times New Roman" pitchFamily="18"/>
              </a:rPr>
              <a:t>Il drago alpino è di dimensioni ridotte, non incute poi tanto spavento, non sputa fuoco, semmai ha l’alito cattivo e la lingua un po’ da rettile. </a:t>
            </a:r>
            <a:endParaRPr lang="it-IT" sz="1900" b="1" dirty="0">
              <a:solidFill>
                <a:schemeClr val="bg1"/>
              </a:solidFill>
              <a:latin typeface="Copperplate Gothic Bold" panose="020E0705020206020404" pitchFamily="34" charset="0"/>
              <a:cs typeface="Times New Roman" pitchFamily="1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596336" cy="686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34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Associazione Sherwood</a:t>
            </a:r>
          </a:p>
        </p:txBody>
      </p:sp>
      <p:sp>
        <p:nvSpPr>
          <p:cNvPr id="4" name="CasellaDiTesto 5"/>
          <p:cNvSpPr txBox="1"/>
          <p:nvPr/>
        </p:nvSpPr>
        <p:spPr>
          <a:xfrm>
            <a:off x="7484269" y="0"/>
            <a:ext cx="1659731" cy="681725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dirty="0" smtClean="0">
                <a:solidFill>
                  <a:schemeClr val="bg1"/>
                </a:solidFill>
                <a:latin typeface="Copperplate Gothic Bold" panose="020E0705020206020404" pitchFamily="34" charset="0"/>
                <a:cs typeface="Times New Roman" pitchFamily="18"/>
              </a:rPr>
              <a:t>Spesso è+ associato alla biscia, come nel caso di «Maria Bisciola», la versione occitana e popolare della storia di </a:t>
            </a:r>
            <a:r>
              <a:rPr lang="it-IT" sz="1900" b="1" dirty="0" err="1" smtClean="0">
                <a:solidFill>
                  <a:schemeClr val="bg1"/>
                </a:solidFill>
                <a:latin typeface="Copperplate Gothic Bold" panose="020E0705020206020404" pitchFamily="34" charset="0"/>
                <a:cs typeface="Times New Roman" pitchFamily="18"/>
              </a:rPr>
              <a:t>Melusina</a:t>
            </a:r>
            <a:r>
              <a:rPr lang="it-IT" sz="1900" b="1" dirty="0" smtClean="0">
                <a:solidFill>
                  <a:schemeClr val="bg1"/>
                </a:solidFill>
                <a:latin typeface="Copperplate Gothic Bold" panose="020E0705020206020404" pitchFamily="34" charset="0"/>
                <a:cs typeface="Times New Roman" pitchFamily="18"/>
              </a:rPr>
              <a:t>, che aspetta solo un cavaliere che la baci senza spaventarsi. </a:t>
            </a:r>
            <a:endParaRPr lang="it-IT" sz="1900" b="1" dirty="0">
              <a:solidFill>
                <a:schemeClr val="bg1"/>
              </a:solidFill>
              <a:latin typeface="Copperplate Gothic Bold" panose="020E0705020206020404" pitchFamily="34" charset="0"/>
              <a:cs typeface="Times New Roman" pitchFamily="18"/>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484269" cy="686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23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dirty="0">
                <a:solidFill>
                  <a:schemeClr val="bg1"/>
                </a:solidFill>
                <a:latin typeface="Times New Roman" pitchFamily="18"/>
                <a:cs typeface="Times New Roman" pitchFamily="18"/>
              </a:rPr>
              <a:t>Associazione Sherwood</a:t>
            </a:r>
          </a:p>
        </p:txBody>
      </p:sp>
      <p:sp>
        <p:nvSpPr>
          <p:cNvPr id="4" name="CasellaDiTesto 5"/>
          <p:cNvSpPr txBox="1"/>
          <p:nvPr/>
        </p:nvSpPr>
        <p:spPr>
          <a:xfrm>
            <a:off x="5286077" y="0"/>
            <a:ext cx="3857923" cy="681725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dirty="0" smtClean="0">
                <a:solidFill>
                  <a:schemeClr val="bg1"/>
                </a:solidFill>
                <a:latin typeface="Copperplate Gothic Bold" panose="020E0705020206020404" pitchFamily="34" charset="0"/>
                <a:cs typeface="Times New Roman" pitchFamily="18"/>
              </a:rPr>
              <a:t>Il «verme gatto», o «serpente gatto», raramente attacca gli umani. Preferisce il bestiame domestico e provoca un danno economico. Il gruppo di </a:t>
            </a:r>
            <a:r>
              <a:rPr lang="it-IT" sz="1900" b="1" dirty="0" err="1" smtClean="0">
                <a:solidFill>
                  <a:schemeClr val="bg1"/>
                </a:solidFill>
                <a:latin typeface="Copperplate Gothic Bold" panose="020E0705020206020404" pitchFamily="34" charset="0"/>
                <a:cs typeface="Times New Roman" pitchFamily="18"/>
              </a:rPr>
              <a:t>cripzoologi</a:t>
            </a:r>
            <a:r>
              <a:rPr lang="it-IT" sz="1900" b="1" dirty="0" smtClean="0">
                <a:solidFill>
                  <a:schemeClr val="bg1"/>
                </a:solidFill>
                <a:latin typeface="Copperplate Gothic Bold" panose="020E0705020206020404" pitchFamily="34" charset="0"/>
                <a:cs typeface="Times New Roman" pitchFamily="18"/>
              </a:rPr>
              <a:t> del Museo di storia naturale di Torino (che ha scoperto il calamaro gigante che si pensava non esistesse) afferma che il drago (stile mostro di </a:t>
            </a:r>
            <a:r>
              <a:rPr lang="it-IT" sz="1900" b="1" dirty="0" err="1" smtClean="0">
                <a:solidFill>
                  <a:schemeClr val="bg1"/>
                </a:solidFill>
                <a:latin typeface="Copperplate Gothic Bold" panose="020E0705020206020404" pitchFamily="34" charset="0"/>
                <a:cs typeface="Times New Roman" pitchFamily="18"/>
              </a:rPr>
              <a:t>lochness</a:t>
            </a:r>
            <a:r>
              <a:rPr lang="it-IT" sz="1900" b="1" dirty="0" smtClean="0">
                <a:solidFill>
                  <a:schemeClr val="bg1"/>
                </a:solidFill>
                <a:latin typeface="Copperplate Gothic Bold" panose="020E0705020206020404" pitchFamily="34" charset="0"/>
                <a:cs typeface="Times New Roman" pitchFamily="18"/>
              </a:rPr>
              <a:t>) è in realtà una specie di super foca, quindi un mammifero, anfibio, residuo preistorico, che vive nell’acqua in particolari condizioni climatiche e altimetriche, e che prima o poi si riuscirà ad avvistarlo. </a:t>
            </a:r>
            <a:endParaRPr lang="it-IT" sz="1900" b="1" dirty="0">
              <a:solidFill>
                <a:schemeClr val="bg1"/>
              </a:solidFill>
              <a:latin typeface="Copperplate Gothic Bold" panose="020E0705020206020404" pitchFamily="34" charset="0"/>
              <a:cs typeface="Times New Roman" pitchFamily="18"/>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0" y="0"/>
            <a:ext cx="53038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59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dirty="0">
                <a:solidFill>
                  <a:schemeClr val="bg1"/>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chemeClr val="bg1"/>
                </a:solidFill>
                <a:latin typeface="Times New Roman" pitchFamily="18"/>
                <a:cs typeface="Times New Roman" pitchFamily="18"/>
              </a:rPr>
              <a:t>Associazione Sherwood</a:t>
            </a:r>
          </a:p>
        </p:txBody>
      </p:sp>
      <p:sp>
        <p:nvSpPr>
          <p:cNvPr id="4" name="CasellaDiTesto 5"/>
          <p:cNvSpPr txBox="1"/>
          <p:nvPr/>
        </p:nvSpPr>
        <p:spPr>
          <a:xfrm>
            <a:off x="6020190" y="0"/>
            <a:ext cx="3123809" cy="686341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2000" b="1" kern="0" dirty="0">
                <a:solidFill>
                  <a:schemeClr val="bg1"/>
                </a:solidFill>
                <a:latin typeface="Copperplate Gothic Bold" panose="020E0705020206020404" pitchFamily="34" charset="0"/>
                <a:cs typeface="Times New Roman" pitchFamily="18"/>
              </a:rPr>
              <a:t>Una delle raffigurazioni più recenti di </a:t>
            </a:r>
            <a:r>
              <a:rPr lang="it-IT" sz="2000" b="1" kern="0" dirty="0" err="1">
                <a:solidFill>
                  <a:schemeClr val="bg1"/>
                </a:solidFill>
                <a:latin typeface="Copperplate Gothic Bold" panose="020E0705020206020404" pitchFamily="34" charset="0"/>
                <a:cs typeface="Times New Roman" pitchFamily="18"/>
              </a:rPr>
              <a:t>Tatzelwurm</a:t>
            </a:r>
            <a:r>
              <a:rPr lang="it-IT" sz="2000" b="1" kern="0" dirty="0">
                <a:solidFill>
                  <a:schemeClr val="bg1"/>
                </a:solidFill>
                <a:latin typeface="Copperplate Gothic Bold" panose="020E0705020206020404" pitchFamily="34" charset="0"/>
                <a:cs typeface="Times New Roman" pitchFamily="18"/>
              </a:rPr>
              <a:t> è quella fatta in un testo di storia naturale svizzera da Johann Jakob </a:t>
            </a:r>
            <a:r>
              <a:rPr lang="it-IT" sz="2000" b="1" kern="0" dirty="0" err="1">
                <a:solidFill>
                  <a:schemeClr val="bg1"/>
                </a:solidFill>
                <a:latin typeface="Copperplate Gothic Bold" panose="020E0705020206020404" pitchFamily="34" charset="0"/>
                <a:cs typeface="Times New Roman" pitchFamily="18"/>
              </a:rPr>
              <a:t>Scheuchzer</a:t>
            </a:r>
            <a:r>
              <a:rPr lang="it-IT" sz="2000" b="1" kern="0" dirty="0">
                <a:solidFill>
                  <a:schemeClr val="bg1"/>
                </a:solidFill>
                <a:latin typeface="Copperplate Gothic Bold" panose="020E0705020206020404" pitchFamily="34" charset="0"/>
                <a:cs typeface="Times New Roman" pitchFamily="18"/>
              </a:rPr>
              <a:t> nel  1723 . Andreas </a:t>
            </a:r>
            <a:r>
              <a:rPr lang="it-IT" sz="2000" b="1" kern="0" dirty="0" err="1">
                <a:solidFill>
                  <a:schemeClr val="bg1"/>
                </a:solidFill>
                <a:latin typeface="Copperplate Gothic Bold" panose="020E0705020206020404" pitchFamily="34" charset="0"/>
                <a:cs typeface="Times New Roman" pitchFamily="18"/>
              </a:rPr>
              <a:t>Roduner</a:t>
            </a:r>
            <a:r>
              <a:rPr lang="it-IT" sz="2000" b="1" kern="0" dirty="0">
                <a:solidFill>
                  <a:schemeClr val="bg1"/>
                </a:solidFill>
                <a:latin typeface="Copperplate Gothic Bold" panose="020E0705020206020404" pitchFamily="34" charset="0"/>
                <a:cs typeface="Times New Roman" pitchFamily="18"/>
              </a:rPr>
              <a:t>, </a:t>
            </a:r>
            <a:r>
              <a:rPr lang="it-IT" sz="2000" b="1" kern="0" dirty="0" err="1">
                <a:solidFill>
                  <a:schemeClr val="bg1"/>
                </a:solidFill>
                <a:latin typeface="Copperplate Gothic Bold" panose="020E0705020206020404" pitchFamily="34" charset="0"/>
                <a:cs typeface="Times New Roman" pitchFamily="18"/>
              </a:rPr>
              <a:t>Landschreiber</a:t>
            </a:r>
            <a:r>
              <a:rPr lang="it-IT" sz="2000" b="1" kern="0" dirty="0">
                <a:solidFill>
                  <a:schemeClr val="bg1"/>
                </a:solidFill>
                <a:latin typeface="Copperplate Gothic Bold" panose="020E0705020206020404" pitchFamily="34" charset="0"/>
                <a:cs typeface="Times New Roman" pitchFamily="18"/>
              </a:rPr>
              <a:t> nei possedimento degli </a:t>
            </a:r>
            <a:r>
              <a:rPr lang="it-IT" sz="2000" b="1" kern="0" dirty="0" err="1">
                <a:solidFill>
                  <a:schemeClr val="bg1"/>
                </a:solidFill>
                <a:latin typeface="Copperplate Gothic Bold" panose="020E0705020206020404" pitchFamily="34" charset="0"/>
                <a:cs typeface="Times New Roman" pitchFamily="18"/>
              </a:rPr>
              <a:t>Hohensax</a:t>
            </a:r>
            <a:r>
              <a:rPr lang="it-IT" sz="2000" b="1" kern="0" dirty="0">
                <a:solidFill>
                  <a:schemeClr val="bg1"/>
                </a:solidFill>
                <a:latin typeface="Copperplate Gothic Bold" panose="020E0705020206020404" pitchFamily="34" charset="0"/>
                <a:cs typeface="Times New Roman" pitchFamily="18"/>
              </a:rPr>
              <a:t> in Svizzera Orientale Grigionese vede un drago di montagna con una testa da gatto. Tutto peloso, è alto come </a:t>
            </a:r>
          </a:p>
          <a:p>
            <a:pPr>
              <a:defRPr sz="1800" b="0" i="0" u="none" strike="noStrike" kern="0" cap="none" spc="0" baseline="0">
                <a:solidFill>
                  <a:srgbClr val="000000"/>
                </a:solidFill>
                <a:uFillTx/>
              </a:defRPr>
            </a:pPr>
            <a:r>
              <a:rPr lang="it-IT" sz="2000" b="1" kern="0" dirty="0">
                <a:solidFill>
                  <a:schemeClr val="bg1"/>
                </a:solidFill>
                <a:latin typeface="Copperplate Gothic Bold" panose="020E0705020206020404" pitchFamily="34" charset="0"/>
                <a:cs typeface="Times New Roman" pitchFamily="18"/>
              </a:rPr>
              <a:t>un uomo. </a:t>
            </a:r>
            <a:r>
              <a:rPr lang="it-IT" sz="2000" b="1" kern="0" dirty="0" smtClean="0">
                <a:solidFill>
                  <a:schemeClr val="bg1"/>
                </a:solidFill>
                <a:latin typeface="Copperplate Gothic Bold" panose="020E0705020206020404" pitchFamily="34" charset="0"/>
                <a:cs typeface="Times New Roman" pitchFamily="18"/>
              </a:rPr>
              <a:t>Spesso è stato avvistato.</a:t>
            </a:r>
            <a:endParaRPr lang="it-IT" sz="2000" b="1" kern="0" dirty="0">
              <a:solidFill>
                <a:schemeClr val="bg1"/>
              </a:solidFill>
              <a:latin typeface="Copperplate Gothic Bold" panose="020E0705020206020404" pitchFamily="34" charset="0"/>
              <a:cs typeface="Times New Roman" pitchFamily="18"/>
            </a:endParaRPr>
          </a:p>
        </p:txBody>
      </p:sp>
      <p:pic>
        <p:nvPicPr>
          <p:cNvPr id="5" name="Picture 2"/>
          <p:cNvPicPr>
            <a:picLocks noChangeAspect="1"/>
          </p:cNvPicPr>
          <p:nvPr/>
        </p:nvPicPr>
        <p:blipFill>
          <a:blip r:embed="rId3"/>
          <a:srcRect/>
          <a:stretch>
            <a:fillRect/>
          </a:stretch>
        </p:blipFill>
        <p:spPr>
          <a:xfrm>
            <a:off x="0" y="0"/>
            <a:ext cx="6020190" cy="6858000"/>
          </a:xfrm>
          <a:prstGeom prst="rect">
            <a:avLst/>
          </a:prstGeom>
          <a:noFill/>
          <a:ln>
            <a:noFill/>
          </a:ln>
        </p:spPr>
      </p:pic>
    </p:spTree>
    <p:extLst>
      <p:ext uri="{BB962C8B-B14F-4D97-AF65-F5344CB8AC3E}">
        <p14:creationId xmlns:p14="http://schemas.microsoft.com/office/powerpoint/2010/main" val="245149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sp>
        <p:nvSpPr>
          <p:cNvPr id="4" name="CasellaDiTesto 4"/>
          <p:cNvSpPr txBox="1"/>
          <p:nvPr/>
        </p:nvSpPr>
        <p:spPr>
          <a:xfrm>
            <a:off x="672522" y="1340768"/>
            <a:ext cx="7848871" cy="415498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6600" b="1" i="0" u="none" strike="noStrike" kern="0" cap="none" spc="0" baseline="0" dirty="0">
                <a:solidFill>
                  <a:srgbClr val="FF0000"/>
                </a:solidFill>
                <a:uFillTx/>
                <a:latin typeface="Copperplate Gothic Bold" pitchFamily="34"/>
              </a:rPr>
              <a:t>La buzza di </a:t>
            </a:r>
            <a:r>
              <a:rPr lang="it-IT" sz="6600" b="1" i="0" u="none" strike="noStrike" kern="0" cap="none" spc="0" baseline="0" dirty="0" err="1">
                <a:solidFill>
                  <a:srgbClr val="FF0000"/>
                </a:solidFill>
                <a:uFillTx/>
                <a:latin typeface="Copperplate Gothic Bold" pitchFamily="34"/>
              </a:rPr>
              <a:t>Biasca</a:t>
            </a:r>
            <a:r>
              <a:rPr lang="it-IT" sz="6600" b="1" i="0" u="none" strike="noStrike" kern="0" cap="none" spc="0" baseline="0" dirty="0">
                <a:solidFill>
                  <a:srgbClr val="FF0000"/>
                </a:solidFill>
                <a:uFillTx/>
                <a:latin typeface="Copperplate Gothic Bold" pitchFamily="34"/>
              </a:rPr>
              <a:t> e il drago </a:t>
            </a:r>
            <a:r>
              <a:rPr lang="it-IT" sz="6600" b="1" i="0" u="none" strike="noStrike" kern="0" cap="none" spc="0" baseline="0" dirty="0" smtClean="0">
                <a:solidFill>
                  <a:srgbClr val="FF0000"/>
                </a:solidFill>
                <a:uFillTx/>
                <a:latin typeface="Copperplate Gothic Bold" pitchFamily="34"/>
              </a:rPr>
              <a:t>retico (CH</a:t>
            </a:r>
            <a:r>
              <a:rPr lang="it-IT" sz="6600" b="1" i="0" u="none" strike="noStrike" kern="0" cap="none" spc="0" baseline="0" dirty="0">
                <a:solidFill>
                  <a:srgbClr val="FF0000"/>
                </a:solidFill>
                <a:uFillTx/>
                <a:latin typeface="Copperplate Gothic Bold" pitchFamily="34"/>
              </a:rPr>
              <a:t>)</a:t>
            </a:r>
            <a:endParaRPr lang="it-IT" sz="6600" b="1" i="1" u="none" strike="noStrike" kern="0" cap="none" spc="0" baseline="0" dirty="0">
              <a:solidFill>
                <a:srgbClr val="FF0000"/>
              </a:solidFill>
              <a:uFillTx/>
              <a:latin typeface="Copperplate Gothic Bold"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endParaRPr lang="it-IT"/>
          </a:p>
        </p:txBody>
      </p:sp>
      <p:sp>
        <p:nvSpPr>
          <p:cNvPr id="3" name="Segnaposto contenuto 2"/>
          <p:cNvSpPr txBox="1">
            <a:spLocks noGrp="1"/>
          </p:cNvSpPr>
          <p:nvPr>
            <p:ph idx="1"/>
          </p:nvPr>
        </p:nvSpPr>
        <p:spPr/>
        <p:txBody>
          <a:bodyPr/>
          <a:lstStyle/>
          <a:p>
            <a:endParaRPr lang="it-IT"/>
          </a:p>
        </p:txBody>
      </p:sp>
      <p:pic>
        <p:nvPicPr>
          <p:cNvPr id="4" name="Picture 2" descr="http://img2.juzaphoto.com/001/shared_files/uploads/324056.jpg"/>
          <p:cNvPicPr>
            <a:picLocks noChangeAspect="1"/>
          </p:cNvPicPr>
          <p:nvPr/>
        </p:nvPicPr>
        <p:blipFill>
          <a:blip r:embed="rId2"/>
          <a:srcRect r="18750"/>
          <a:stretch>
            <a:fillRect/>
          </a:stretch>
        </p:blipFill>
        <p:spPr>
          <a:xfrm>
            <a:off x="0" y="-571527"/>
            <a:ext cx="9286911" cy="7619996"/>
          </a:xfrm>
          <a:prstGeom prst="rect">
            <a:avLst/>
          </a:prstGeom>
          <a:noFill/>
          <a:ln>
            <a:noFill/>
          </a:ln>
        </p:spPr>
      </p:pic>
      <p:sp>
        <p:nvSpPr>
          <p:cNvPr id="5" name="CasellaDiTesto 4"/>
          <p:cNvSpPr txBox="1"/>
          <p:nvPr/>
        </p:nvSpPr>
        <p:spPr>
          <a:xfrm>
            <a:off x="3428990" y="4572009"/>
            <a:ext cx="5715009" cy="203132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2F2F2"/>
                </a:solidFill>
                <a:uFillTx/>
                <a:latin typeface="Copperplate Gothic Bold" pitchFamily="34"/>
              </a:rPr>
              <a:t>L'enorme disgrazia della buzza di Biasca è causata da un drago che, da tempo immemorabile, abita il lago Retico, e di tanto in tanto si agita, dando gran colpi di coda e provocando frane e alluvioni. Pare che il Padre Eterno l'avesse sfrattato dal piccolo specchio </a:t>
            </a:r>
            <a:r>
              <a:rPr lang="it-IT" sz="1800" b="1" i="0" u="none" strike="noStrike" kern="1200" cap="none" spc="0" baseline="0">
                <a:solidFill>
                  <a:srgbClr val="FFFFFF"/>
                </a:solidFill>
                <a:uFillTx/>
                <a:latin typeface="Copperplate Gothic Bold" pitchFamily="34"/>
              </a:rPr>
              <a:t>d'acqua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CasellaDiTesto 6"/>
          <p:cNvSpPr txBox="1"/>
          <p:nvPr/>
        </p:nvSpPr>
        <p:spPr>
          <a:xfrm>
            <a:off x="8593019" y="6519443"/>
            <a:ext cx="184727" cy="215441"/>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800" b="1" i="0" u="none" strike="noStrike" kern="1200" cap="none" spc="0" baseline="0">
              <a:solidFill>
                <a:srgbClr val="984807"/>
              </a:solidFill>
              <a:uFillTx/>
              <a:latin typeface="Times New Roman" pitchFamily="18"/>
              <a:cs typeface="Times New Roman" pitchFamily="18"/>
            </a:endParaRPr>
          </a:p>
        </p:txBody>
      </p:sp>
      <p:sp>
        <p:nvSpPr>
          <p:cNvPr id="3" name="CasellaDiTesto 8"/>
          <p:cNvSpPr txBox="1"/>
          <p:nvPr/>
        </p:nvSpPr>
        <p:spPr>
          <a:xfrm>
            <a:off x="3643307" y="6504054"/>
            <a:ext cx="2071673" cy="35394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700" b="1" i="0" u="none" strike="noStrike" kern="1200" cap="none" spc="0" baseline="0">
                <a:solidFill>
                  <a:srgbClr val="632523"/>
                </a:solidFill>
                <a:uFillTx/>
                <a:latin typeface="Copperplate Gothic Bold" pitchFamily="34"/>
              </a:rPr>
              <a:t>.  </a:t>
            </a:r>
          </a:p>
        </p:txBody>
      </p:sp>
      <p:sp>
        <p:nvSpPr>
          <p:cNvPr id="4" name="Segnaposto contenuto 7"/>
          <p:cNvSpPr txBox="1">
            <a:spLocks noGrp="1"/>
          </p:cNvSpPr>
          <p:nvPr>
            <p:ph idx="1"/>
          </p:nvPr>
        </p:nvSpPr>
        <p:spPr/>
        <p:txBody>
          <a:bodyPr/>
          <a:lstStyle/>
          <a:p>
            <a:endParaRPr lang="it-IT"/>
          </a:p>
        </p:txBody>
      </p:sp>
      <p:pic>
        <p:nvPicPr>
          <p:cNvPr id="5" name="Picture 2" descr="http://www.famedisud.it/wp-content/uploads/drago3.jpg"/>
          <p:cNvPicPr>
            <a:picLocks noChangeAspect="1"/>
          </p:cNvPicPr>
          <p:nvPr/>
        </p:nvPicPr>
        <p:blipFill>
          <a:blip r:embed="rId2"/>
          <a:srcRect t="19732"/>
          <a:stretch>
            <a:fillRect/>
          </a:stretch>
        </p:blipFill>
        <p:spPr>
          <a:xfrm>
            <a:off x="207221" y="-3694"/>
            <a:ext cx="8572500" cy="6858000"/>
          </a:xfrm>
          <a:prstGeom prst="rect">
            <a:avLst/>
          </a:prstGeom>
          <a:noFill/>
          <a:ln>
            <a:noFill/>
          </a:ln>
        </p:spPr>
      </p:pic>
      <p:sp>
        <p:nvSpPr>
          <p:cNvPr id="6" name="CasellaDiTesto 9"/>
          <p:cNvSpPr txBox="1"/>
          <p:nvPr/>
        </p:nvSpPr>
        <p:spPr>
          <a:xfrm>
            <a:off x="6156179" y="1994141"/>
            <a:ext cx="3026279" cy="369331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opperplate Gothic Bold" pitchFamily="34"/>
              </a:rPr>
              <a:t>mentre il mostro si agitava, facendo i soliti danni, gli abitanti della frazione di Campo, certi stavolta dell'appoggio divino, ebbero l'idea di esporre le reliquie di sant'Agata e San Maurizio per sbarrare la strada alla bestia immonda.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sp>
        <p:nvSpPr>
          <p:cNvPr id="4" name="Rettangolo 1"/>
          <p:cNvSpPr/>
          <p:nvPr/>
        </p:nvSpPr>
        <p:spPr>
          <a:xfrm>
            <a:off x="0" y="6519446"/>
            <a:ext cx="9143998" cy="338554"/>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600" b="1" kern="0" dirty="0" smtClean="0">
                <a:solidFill>
                  <a:srgbClr val="FFFFFF"/>
                </a:solidFill>
                <a:latin typeface="Copperplate Gothic Bold" pitchFamily="34"/>
              </a:rPr>
              <a:t>Il drago è una delle rappresentazioni più antiche della storia dell’umanità. </a:t>
            </a:r>
            <a:endParaRPr lang="it-IT" sz="1600" b="1" kern="0" dirty="0">
              <a:solidFill>
                <a:srgbClr val="FFFFFF"/>
              </a:solidFill>
              <a:latin typeface="Copperplate Gothic Bold" pitchFamily="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9" y="0"/>
            <a:ext cx="9123431" cy="655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619672" y="476672"/>
            <a:ext cx="4150816" cy="369332"/>
          </a:xfrm>
          <a:prstGeom prst="rect">
            <a:avLst/>
          </a:prstGeom>
          <a:noFill/>
        </p:spPr>
        <p:txBody>
          <a:bodyPr wrap="none" rtlCol="0">
            <a:spAutoFit/>
          </a:bodyPr>
          <a:lstStyle/>
          <a:p>
            <a:r>
              <a:rPr lang="it-IT" b="1" dirty="0" smtClean="0">
                <a:solidFill>
                  <a:schemeClr val="bg1"/>
                </a:solidFill>
                <a:latin typeface="Copperplate Gothic Bold" panose="020E0705020206020404" pitchFamily="34" charset="0"/>
              </a:rPr>
              <a:t>Drago sulle mura di Babilonia</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388111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4" name="Picture 3"/>
          <p:cNvPicPr>
            <a:picLocks noChangeAspect="1"/>
          </p:cNvPicPr>
          <p:nvPr/>
        </p:nvPicPr>
        <p:blipFill>
          <a:blip r:embed="rId3"/>
          <a:srcRect/>
          <a:stretch>
            <a:fillRect/>
          </a:stretch>
        </p:blipFill>
        <p:spPr>
          <a:xfrm>
            <a:off x="15782" y="0"/>
            <a:ext cx="8248646" cy="6858000"/>
          </a:xfrm>
          <a:prstGeom prst="rect">
            <a:avLst/>
          </a:prstGeom>
          <a:noFill/>
          <a:ln>
            <a:noFill/>
          </a:ln>
        </p:spPr>
      </p:pic>
      <p:sp>
        <p:nvSpPr>
          <p:cNvPr id="5" name="CasellaDiTesto 1"/>
          <p:cNvSpPr txBox="1"/>
          <p:nvPr/>
        </p:nvSpPr>
        <p:spPr>
          <a:xfrm>
            <a:off x="8313322" y="44622"/>
            <a:ext cx="830677"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 name="CasellaDiTesto 6"/>
          <p:cNvSpPr txBox="1"/>
          <p:nvPr/>
        </p:nvSpPr>
        <p:spPr>
          <a:xfrm>
            <a:off x="8229920" y="-15800"/>
            <a:ext cx="914079"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1200" cap="none" spc="0" baseline="0">
                <a:solidFill>
                  <a:srgbClr val="FFFFFF"/>
                </a:solidFill>
                <a:uFillTx/>
                <a:latin typeface="Copperplate Gothic Bold" pitchFamily="34"/>
              </a:rPr>
              <a:t>Bisogna decidere di lasciargli libero il passo, perché finalmente possa lasciare la valle per sempre.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pic>
        <p:nvPicPr>
          <p:cNvPr id="2" name="Picture 4" descr="donnar"/>
          <p:cNvPicPr>
            <a:picLocks noChangeAspect="1"/>
          </p:cNvPicPr>
          <p:nvPr/>
        </p:nvPicPr>
        <p:blipFill>
          <a:blip r:embed="rId2">
            <a:lum contrast="3000"/>
          </a:blip>
          <a:srcRect/>
          <a:stretch>
            <a:fillRect/>
          </a:stretch>
        </p:blipFill>
        <p:spPr>
          <a:xfrm>
            <a:off x="8388422" y="5596704"/>
            <a:ext cx="635151" cy="962808"/>
          </a:xfrm>
          <a:prstGeom prst="rect">
            <a:avLst/>
          </a:prstGeom>
          <a:solidFill>
            <a:srgbClr val="E46C0A"/>
          </a:solidFill>
          <a:ln>
            <a:noFill/>
          </a:ln>
        </p:spPr>
      </p:pic>
      <p:sp>
        <p:nvSpPr>
          <p:cNvPr id="3" name="CasellaDiTesto 6"/>
          <p:cNvSpPr txBox="1"/>
          <p:nvPr/>
        </p:nvSpPr>
        <p:spPr>
          <a:xfrm>
            <a:off x="8226765" y="6519443"/>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984807"/>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984807"/>
                </a:solidFill>
                <a:uFillTx/>
                <a:latin typeface="Times New Roman" pitchFamily="18"/>
                <a:cs typeface="Times New Roman" pitchFamily="18"/>
              </a:rPr>
              <a:t>Servizi Culturali</a:t>
            </a:r>
          </a:p>
        </p:txBody>
      </p:sp>
      <p:sp>
        <p:nvSpPr>
          <p:cNvPr id="4" name="CasellaDiTesto 11"/>
          <p:cNvSpPr txBox="1"/>
          <p:nvPr/>
        </p:nvSpPr>
        <p:spPr>
          <a:xfrm>
            <a:off x="5429259" y="0"/>
            <a:ext cx="3714740" cy="674030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1200" cap="none" spc="0" baseline="0">
                <a:solidFill>
                  <a:srgbClr val="632523"/>
                </a:solidFill>
                <a:uFillTx/>
                <a:latin typeface="Copperplate Gothic Bold" pitchFamily="34"/>
              </a:rPr>
              <a:t>Da sempre, le cime delle montagne furono popolate dagli spiriti. Dalla notte dei tempi, i ghiacciai sono esseri animati: di solito sono associati ad un essere femminile, la “Bianca Signora”, che non deve essere disturbata. Tabù religiosi che ammantano divieti ecologici: la Gran Madre dell’Acqua che protegge le sorgenti. La bestia simbolo della Dea è il drago, che rappresenta la forza e la capacità di procreazione (poi demonizzato dalla Chiesa). Ma i</a:t>
            </a:r>
            <a:r>
              <a:rPr lang="it-IT" sz="1600" b="0" i="0" u="none" strike="noStrike" kern="1200" cap="none" spc="0" baseline="0">
                <a:solidFill>
                  <a:srgbClr val="000000"/>
                </a:solidFill>
                <a:uFillTx/>
                <a:latin typeface="Calibri"/>
              </a:rPr>
              <a:t> </a:t>
            </a:r>
            <a:r>
              <a:rPr lang="it-IT" sz="1600" b="1" i="0" u="none" strike="noStrike" kern="1200" cap="none" spc="0" baseline="0">
                <a:solidFill>
                  <a:srgbClr val="632523"/>
                </a:solidFill>
                <a:uFillTx/>
                <a:latin typeface="Copperplate Gothic Bold" pitchFamily="34"/>
              </a:rPr>
              <a:t>montanari del Cinquecento vissero l’avanzata dei ghiacciai alpini come una maledizione, perché una teologia infarcita di mito e superstizione attribuì la Piccola età glaciale alle colpe degli uomini. Il peccato si incarna nel drago che deve essere cacciato, con grandi sacrifici. </a:t>
            </a:r>
          </a:p>
        </p:txBody>
      </p:sp>
      <p:pic>
        <p:nvPicPr>
          <p:cNvPr id="5" name="Picture 2" descr="http://th02.deviantart.net/fs71/PRE/i/2011/304/8/7/black_dragon_by_lordhannu-d4ekj79.jpg"/>
          <p:cNvPicPr>
            <a:picLocks noChangeAspect="1"/>
          </p:cNvPicPr>
          <p:nvPr/>
        </p:nvPicPr>
        <p:blipFill>
          <a:blip r:embed="rId3"/>
          <a:srcRect r="18129"/>
          <a:stretch>
            <a:fillRect/>
          </a:stretch>
        </p:blipFill>
        <p:spPr>
          <a:xfrm>
            <a:off x="0" y="0"/>
            <a:ext cx="9144000" cy="6858000"/>
          </a:xfrm>
          <a:prstGeom prst="rect">
            <a:avLst/>
          </a:prstGeom>
          <a:noFill/>
          <a:ln>
            <a:noFill/>
          </a:ln>
        </p:spPr>
      </p:pic>
      <p:sp>
        <p:nvSpPr>
          <p:cNvPr id="6" name="CasellaDiTesto 8"/>
          <p:cNvSpPr txBox="1"/>
          <p:nvPr/>
        </p:nvSpPr>
        <p:spPr>
          <a:xfrm>
            <a:off x="0" y="0"/>
            <a:ext cx="2214576" cy="677108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1200" cap="none" spc="0" baseline="0">
                <a:solidFill>
                  <a:srgbClr val="F2DCDB"/>
                </a:solidFill>
                <a:uFillTx/>
                <a:latin typeface="Copperplate Gothic Bold" pitchFamily="34"/>
              </a:rPr>
              <a:t>Si dice che fosse il 1512, o il 1513. La frana del monte Crenone era già caduta e i detriti avevano creato lo sbarramento che aveva sepolto Malvaglia sotto l'acqua di un lago. Scendendo con frastuono spaventoso la valle di Blenio, il drago ruppe la diga e le acque invasero la valle fino al piano di Magadino, provocando appunto la buzza di Bisca.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1200" cap="none" spc="0" baseline="0">
                <a:solidFill>
                  <a:srgbClr val="F2DCDB"/>
                </a:solidFill>
                <a:uFillTx/>
                <a:latin typeface="Copperplate Gothic Bold" pitchFamily="34"/>
              </a:rPr>
              <a:t>Ma lui, il drago del lago Retico, non tornò più.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6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sp>
        <p:nvSpPr>
          <p:cNvPr id="4" name="CasellaDiTesto 4"/>
          <p:cNvSpPr txBox="1"/>
          <p:nvPr/>
        </p:nvSpPr>
        <p:spPr>
          <a:xfrm>
            <a:off x="672522" y="908720"/>
            <a:ext cx="7848871" cy="5170646"/>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6600" b="1" i="0" u="none" strike="noStrike" kern="1200" cap="none" spc="0" baseline="0" dirty="0">
                <a:solidFill>
                  <a:srgbClr val="FF0000"/>
                </a:solidFill>
                <a:uFillTx/>
                <a:latin typeface="Copperplate Gothic Bold" pitchFamily="34"/>
              </a:rPr>
              <a:t>Saviore </a:t>
            </a:r>
            <a:r>
              <a:rPr lang="it-IT" sz="6600" b="1" i="0" u="none" strike="noStrike" kern="1200" cap="none" spc="0" baseline="0" dirty="0" smtClean="0">
                <a:solidFill>
                  <a:srgbClr val="FF0000"/>
                </a:solidFill>
                <a:uFillTx/>
                <a:latin typeface="Copperplate Gothic Bold" pitchFamily="34"/>
              </a:rPr>
              <a:t>dell’Adamello e il discorso del basilisco </a:t>
            </a:r>
            <a:r>
              <a:rPr lang="it-IT" sz="6600" b="1" i="0" u="none" strike="noStrike" kern="1200" cap="none" spc="0" baseline="0" dirty="0">
                <a:solidFill>
                  <a:srgbClr val="FF0000"/>
                </a:solidFill>
                <a:uFillTx/>
                <a:latin typeface="Copperplate Gothic Bold" pitchFamily="34"/>
              </a:rPr>
              <a:t>(</a:t>
            </a:r>
            <a:r>
              <a:rPr lang="it-IT" sz="6600" b="1" i="0" u="none" strike="noStrike" kern="1200" cap="none" spc="0" baseline="0" dirty="0" err="1">
                <a:solidFill>
                  <a:srgbClr val="FF0000"/>
                </a:solidFill>
                <a:uFillTx/>
                <a:latin typeface="Copperplate Gothic Bold" pitchFamily="34"/>
              </a:rPr>
              <a:t>Bs</a:t>
            </a:r>
            <a:r>
              <a:rPr lang="it-IT" sz="6600" b="1" i="0" u="none" strike="noStrike" kern="1200" cap="none" spc="0" baseline="0" dirty="0">
                <a:solidFill>
                  <a:srgbClr val="FF0000"/>
                </a:solidFill>
                <a:uFillTx/>
                <a:latin typeface="Copperplate Gothic Bold" pitchFamily="34"/>
              </a:rPr>
              <a:t>)</a:t>
            </a:r>
            <a:endParaRPr lang="it-IT" sz="6600" b="1" i="1" u="none" strike="noStrike" kern="1200" cap="none" spc="0" baseline="0" dirty="0">
              <a:solidFill>
                <a:srgbClr val="FF0000"/>
              </a:solidFill>
              <a:uFillTx/>
              <a:latin typeface="Copperplate Gothic Bold"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56" y="6050339"/>
            <a:ext cx="9143944" cy="677108"/>
          </a:xfrm>
          <a:prstGeom prst="rect">
            <a:avLst/>
          </a:prstGeom>
        </p:spPr>
        <p:txBody>
          <a:bodyPr wrap="square">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Saviore si trova sotto il ghiacciaio dell’Adamello, sotto alla </a:t>
            </a:r>
            <a:r>
              <a:rPr lang="it-IT" sz="1900" b="1" kern="0" dirty="0" err="1" smtClean="0">
                <a:solidFill>
                  <a:srgbClr val="FFFFFF"/>
                </a:solidFill>
                <a:latin typeface="Copperplate Gothic Bold" pitchFamily="34"/>
              </a:rPr>
              <a:t>Concarena</a:t>
            </a:r>
            <a:r>
              <a:rPr lang="it-IT" sz="1900" b="1" kern="0" dirty="0" smtClean="0">
                <a:solidFill>
                  <a:srgbClr val="FFFFFF"/>
                </a:solidFill>
                <a:latin typeface="Copperplate Gothic Bold" pitchFamily="34"/>
              </a:rPr>
              <a:t>, montagna sacra alla Dea per i Camuni…</a:t>
            </a:r>
            <a:endParaRPr lang="it-IT" sz="1900" b="1" kern="0" dirty="0">
              <a:solidFill>
                <a:srgbClr val="FFFFFF"/>
              </a:solidFill>
              <a:latin typeface="Copperplate Gothic Bold" pitchFamily="34"/>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00"/>
          <a:stretch/>
        </p:blipFill>
        <p:spPr bwMode="auto">
          <a:xfrm>
            <a:off x="0" y="0"/>
            <a:ext cx="9144000" cy="605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95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0" y="5960990"/>
            <a:ext cx="8388368" cy="969496"/>
          </a:xfrm>
          <a:prstGeom prst="rect">
            <a:avLst/>
          </a:prstGeom>
        </p:spPr>
        <p:txBody>
          <a:bodyPr wrap="square">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All’Epifania si celebra la festa del Basilisco, il drago che sta nascosto tutto l’anno nel bosco e conosce la vita – e le malefatte – di ogni abitante del paese…</a:t>
            </a:r>
            <a:endParaRPr lang="it-IT" sz="1900" b="1" kern="0" dirty="0">
              <a:solidFill>
                <a:srgbClr val="FFFFFF"/>
              </a:solidFill>
              <a:latin typeface="Copperplate Gothic Bold" pitchFamily="34"/>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931"/>
          <a:stretch/>
        </p:blipFill>
        <p:spPr bwMode="auto">
          <a:xfrm>
            <a:off x="0" y="0"/>
            <a:ext cx="9144000" cy="602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579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8316413" y="6056354"/>
            <a:ext cx="518839" cy="518839"/>
          </a:xfrm>
          <a:prstGeom prst="rect">
            <a:avLst/>
          </a:prstGeom>
          <a:noFill/>
          <a:ln>
            <a:noFill/>
          </a:ln>
        </p:spPr>
      </p:pic>
      <p:sp>
        <p:nvSpPr>
          <p:cNvPr id="3" name="CasellaDiTesto 4"/>
          <p:cNvSpPr txBox="1"/>
          <p:nvPr/>
        </p:nvSpPr>
        <p:spPr>
          <a:xfrm>
            <a:off x="7972141" y="6527919"/>
            <a:ext cx="1207382" cy="338556"/>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dirty="0">
                <a:solidFill>
                  <a:prstClr val="white"/>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prstClr val="white"/>
                </a:solidFill>
                <a:latin typeface="Times New Roman" pitchFamily="18"/>
                <a:cs typeface="Times New Roman" pitchFamily="18"/>
              </a:rPr>
              <a:t>Associazione Sherwood</a:t>
            </a:r>
          </a:p>
        </p:txBody>
      </p:sp>
      <p:sp>
        <p:nvSpPr>
          <p:cNvPr id="4" name="CasellaDiTesto 5"/>
          <p:cNvSpPr txBox="1"/>
          <p:nvPr/>
        </p:nvSpPr>
        <p:spPr>
          <a:xfrm>
            <a:off x="4600499" y="0"/>
            <a:ext cx="4543501" cy="674030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kern="0" dirty="0" smtClean="0">
                <a:solidFill>
                  <a:prstClr val="white"/>
                </a:solidFill>
                <a:latin typeface="Copperplate Gothic Bold" panose="020E0705020206020404" pitchFamily="34" charset="0"/>
                <a:cs typeface="Times New Roman" pitchFamily="18"/>
              </a:rPr>
              <a:t>Porta in gola un meccanismo speciale, che gli fa fare un verso caratteristico: una volta era una maschera molto più diffusa nell’intero arco alpino. Passa un anno intero a comporre un discorso in cui racconta i segreti di tutti: aspetta la notte dell’Epifania per essere portato in paese per visitare ogni casa, dove viene accolto con vino e dolci, durante una cerimonia che dura varie ore (nel frattempo il tenore alcoolico generale si alza, date anche le temperature ghiacciate), e alla fine viene portato sul palco dove sua moglie leggerà la famosa lettera nel tripudio e nelle risate generali. Perché se oggi tocca a me, domani toccherà a te: diventato pubblico il fatto, si ride, si mette da parte l’ira </a:t>
            </a:r>
          </a:p>
          <a:p>
            <a:pPr>
              <a:defRPr sz="1800" b="0" i="0" u="none" strike="noStrike" kern="0" cap="none" spc="0" baseline="0">
                <a:solidFill>
                  <a:srgbClr val="000000"/>
                </a:solidFill>
                <a:uFillTx/>
              </a:defRPr>
            </a:pPr>
            <a:r>
              <a:rPr lang="it-IT" b="1" kern="0" dirty="0" smtClean="0">
                <a:solidFill>
                  <a:prstClr val="white"/>
                </a:solidFill>
                <a:latin typeface="Copperplate Gothic Bold" panose="020E0705020206020404" pitchFamily="34" charset="0"/>
                <a:cs typeface="Times New Roman" pitchFamily="18"/>
              </a:rPr>
              <a:t>e si evitano vendette e ritorsioni. </a:t>
            </a:r>
            <a:endParaRPr lang="it-IT" b="1" kern="0" dirty="0">
              <a:solidFill>
                <a:prstClr val="white"/>
              </a:solidFill>
              <a:latin typeface="Copperplate Gothic Bold" panose="020E0705020206020404" pitchFamily="34" charset="0"/>
              <a:cs typeface="Times New Roman" pitchFamily="18"/>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 y="0"/>
            <a:ext cx="45935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10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56" y="6461948"/>
            <a:ext cx="8388368" cy="384721"/>
          </a:xfrm>
          <a:prstGeom prst="rect">
            <a:avLst/>
          </a:prstGeom>
        </p:spPr>
        <p:txBody>
          <a:bodyPr wrap="square">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I pastori che vanno a prendere il basilisco nel bosco…</a:t>
            </a:r>
            <a:endParaRPr lang="it-IT" sz="1900" b="1" kern="0" dirty="0">
              <a:solidFill>
                <a:srgbClr val="FFFFFF"/>
              </a:solidFill>
              <a:latin typeface="Copperplate Gothic Bold" pitchFamily="34"/>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907"/>
          <a:stretch/>
        </p:blipFill>
        <p:spPr bwMode="auto">
          <a:xfrm>
            <a:off x="19601" y="44624"/>
            <a:ext cx="9108606" cy="648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63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56" y="6473279"/>
            <a:ext cx="8388368" cy="384721"/>
          </a:xfrm>
          <a:prstGeom prst="rect">
            <a:avLst/>
          </a:prstGeom>
        </p:spPr>
        <p:txBody>
          <a:bodyPr wrap="square">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Il basilisco entra dappertutto, tranne che in chiesa…</a:t>
            </a:r>
            <a:endParaRPr lang="it-IT" sz="1900" b="1" kern="0" dirty="0">
              <a:solidFill>
                <a:srgbClr val="FFFFFF"/>
              </a:solidFill>
              <a:latin typeface="Copperplate Gothic Bold" pitchFamily="34"/>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 y="16916"/>
            <a:ext cx="9156700" cy="64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33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9916" y="6411724"/>
            <a:ext cx="8388368" cy="461665"/>
          </a:xfrm>
          <a:prstGeom prst="rect">
            <a:avLst/>
          </a:prstGeom>
        </p:spPr>
        <p:txBody>
          <a:bodyPr wrap="square">
            <a:spAutoFit/>
          </a:bodyPr>
          <a:lstStyle/>
          <a:p>
            <a:pPr>
              <a:defRPr sz="1800" b="0" i="0" u="none" strike="noStrike" kern="0" cap="none" spc="0" baseline="0">
                <a:solidFill>
                  <a:srgbClr val="000000"/>
                </a:solidFill>
                <a:uFillTx/>
              </a:defRPr>
            </a:pPr>
            <a:r>
              <a:rPr lang="it-IT" sz="1200" b="1" kern="0" dirty="0" smtClean="0">
                <a:solidFill>
                  <a:srgbClr val="FFFFFF"/>
                </a:solidFill>
                <a:latin typeface="Copperplate Gothic Bold" pitchFamily="34"/>
              </a:rPr>
              <a:t>L’ammissione pubblica delle «malefatte» è un sistema efficacissimo di controllo della violenza interna alla comunità, che altrimenti potrebbe cadere preda della violenza </a:t>
            </a:r>
            <a:endParaRPr lang="it-IT" sz="1200" b="1" kern="0" dirty="0">
              <a:solidFill>
                <a:srgbClr val="FFFFFF"/>
              </a:solidFill>
              <a:latin typeface="Copperplate Gothic Bold" pitchFamily="34"/>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 y="17021"/>
            <a:ext cx="9175750" cy="63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86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sp>
        <p:nvSpPr>
          <p:cNvPr id="4" name="CasellaDiTesto 4"/>
          <p:cNvSpPr txBox="1"/>
          <p:nvPr/>
        </p:nvSpPr>
        <p:spPr>
          <a:xfrm>
            <a:off x="755577" y="1340766"/>
            <a:ext cx="7848871" cy="2800770"/>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it-IT" sz="8800" b="1">
              <a:solidFill>
                <a:srgbClr val="FF0000"/>
              </a:solidFill>
              <a:latin typeface="Copperplate Gothic Bold" pitchFamily="34"/>
            </a:endParaRPr>
          </a:p>
          <a:p>
            <a:pPr algn="ctr">
              <a:defRPr sz="1800" b="0" i="0" u="none" strike="noStrike" kern="0" cap="none" spc="0" baseline="0">
                <a:solidFill>
                  <a:srgbClr val="000000"/>
                </a:solidFill>
                <a:uFillTx/>
              </a:defRPr>
            </a:pPr>
            <a:r>
              <a:rPr lang="it-IT" sz="8800" b="1">
                <a:solidFill>
                  <a:srgbClr val="FF0000"/>
                </a:solidFill>
                <a:latin typeface="Copperplate Gothic Bold" pitchFamily="34"/>
              </a:rPr>
              <a:t>Termeno  (Bz)</a:t>
            </a:r>
            <a:endParaRPr lang="it-IT" sz="8800" b="1" i="1">
              <a:solidFill>
                <a:srgbClr val="FF0000"/>
              </a:solidFill>
              <a:latin typeface="Copperplate Gothic Bold" pitchFamily="34"/>
            </a:endParaRPr>
          </a:p>
        </p:txBody>
      </p:sp>
    </p:spTree>
    <p:extLst>
      <p:ext uri="{BB962C8B-B14F-4D97-AF65-F5344CB8AC3E}">
        <p14:creationId xmlns:p14="http://schemas.microsoft.com/office/powerpoint/2010/main" val="115353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dirty="0">
                <a:solidFill>
                  <a:srgbClr val="FFFFFF"/>
                </a:solidFill>
                <a:latin typeface="Times New Roman" pitchFamily="18"/>
                <a:cs typeface="Times New Roman" pitchFamily="18"/>
              </a:rPr>
              <a:t>Michela </a:t>
            </a:r>
            <a:r>
              <a:rPr lang="it-IT" sz="600" b="1" dirty="0" smtClean="0">
                <a:solidFill>
                  <a:srgbClr val="FFFFFF"/>
                </a:solidFill>
                <a:latin typeface="Times New Roman" pitchFamily="18"/>
                <a:cs typeface="Times New Roman" pitchFamily="18"/>
              </a:rPr>
              <a:t>Zucca</a:t>
            </a:r>
          </a:p>
          <a:p>
            <a:pPr algn="ctr">
              <a:defRPr sz="1800" b="0" i="0" u="none" strike="noStrike" kern="0" cap="none" spc="0" baseline="0">
                <a:solidFill>
                  <a:srgbClr val="000000"/>
                </a:solidFill>
                <a:uFillTx/>
              </a:defRPr>
            </a:pPr>
            <a:r>
              <a:rPr lang="it-IT" sz="600" b="1" dirty="0" smtClean="0">
                <a:solidFill>
                  <a:srgbClr val="FFFFFF"/>
                </a:solidFill>
                <a:latin typeface="Times New Roman" pitchFamily="18"/>
                <a:cs typeface="Times New Roman" pitchFamily="18"/>
              </a:rPr>
              <a:t>Associazione Sherwood</a:t>
            </a:r>
            <a:endParaRPr lang="it-IT" sz="600" b="1" dirty="0">
              <a:solidFill>
                <a:srgbClr val="FFFFFF"/>
              </a:solidFill>
              <a:latin typeface="Times New Roman" pitchFamily="18"/>
              <a:cs typeface="Times New Roman" pitchFamily="18"/>
            </a:endParaRPr>
          </a:p>
        </p:txBody>
      </p:sp>
      <p:sp>
        <p:nvSpPr>
          <p:cNvPr id="4" name="Rettangolo 1"/>
          <p:cNvSpPr/>
          <p:nvPr/>
        </p:nvSpPr>
        <p:spPr>
          <a:xfrm>
            <a:off x="-28278" y="4326303"/>
            <a:ext cx="9143998" cy="2308324"/>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Il drago rappresenta le qualità sessuali della donna, le sue capacità procreative, il rapporto con l’aldilà. E’ l’animale della Gran Madre, simboleggia la sua potenza. Sta nelle grotte – cattedrali della preistoria, i luoghi in cui le donne andavano a partorire, ma anche  le cavità in cui si svolgevano i riti funebri e in cui si ritornava nel ventre della Dea.  Protegge le acque, associate al parto e al nutrimento dell’umanità. E’ la bestia più grande,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più bella, più forte, più intelligente. Parla.  </a:t>
            </a:r>
            <a:endParaRPr lang="it-IT" b="1" kern="0" dirty="0">
              <a:solidFill>
                <a:srgbClr val="FFFFFF"/>
              </a:solidFill>
              <a:latin typeface="Copperplate Gothic Bold" pitchFamily="34"/>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9392"/>
            <a:ext cx="9143998" cy="442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139952" y="3613666"/>
            <a:ext cx="4537461" cy="369332"/>
          </a:xfrm>
          <a:prstGeom prst="rect">
            <a:avLst/>
          </a:prstGeom>
          <a:solidFill>
            <a:schemeClr val="accent2"/>
          </a:solidFill>
        </p:spPr>
        <p:txBody>
          <a:bodyPr wrap="none">
            <a:spAutoFit/>
          </a:bodyPr>
          <a:lstStyle/>
          <a:p>
            <a:pPr lvl="0"/>
            <a:r>
              <a:rPr lang="it-IT" b="1" dirty="0" err="1" smtClean="0">
                <a:solidFill>
                  <a:prstClr val="white"/>
                </a:solidFill>
                <a:latin typeface="Copperplate Gothic Bold" panose="020E0705020206020404" pitchFamily="34" charset="0"/>
              </a:rPr>
              <a:t>Dragodi</a:t>
            </a:r>
            <a:r>
              <a:rPr lang="it-IT" b="1" dirty="0" smtClean="0">
                <a:solidFill>
                  <a:prstClr val="white"/>
                </a:solidFill>
                <a:latin typeface="Copperplate Gothic Bold" panose="020E0705020206020404" pitchFamily="34" charset="0"/>
              </a:rPr>
              <a:t> </a:t>
            </a:r>
            <a:r>
              <a:rPr lang="it-IT" b="1" dirty="0" err="1" smtClean="0">
                <a:solidFill>
                  <a:prstClr val="white"/>
                </a:solidFill>
                <a:latin typeface="Copperplate Gothic Bold" panose="020E0705020206020404" pitchFamily="34" charset="0"/>
              </a:rPr>
              <a:t>Kaulonia</a:t>
            </a:r>
            <a:r>
              <a:rPr lang="it-IT" b="1" dirty="0" smtClean="0">
                <a:solidFill>
                  <a:prstClr val="white"/>
                </a:solidFill>
                <a:latin typeface="Copperplate Gothic Bold" panose="020E0705020206020404" pitchFamily="34" charset="0"/>
              </a:rPr>
              <a:t> (RC) III sec. a.C.</a:t>
            </a:r>
            <a:endParaRPr lang="it-IT" b="1" dirty="0">
              <a:solidFill>
                <a:prstClr val="white"/>
              </a:solidFill>
              <a:latin typeface="Copperplate Gothic Bold" panose="020E0705020206020404" pitchFamily="34" charset="0"/>
            </a:endParaRPr>
          </a:p>
        </p:txBody>
      </p:sp>
    </p:spTree>
    <p:extLst>
      <p:ext uri="{BB962C8B-B14F-4D97-AF65-F5344CB8AC3E}">
        <p14:creationId xmlns:p14="http://schemas.microsoft.com/office/powerpoint/2010/main" val="372055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0" y="6134725"/>
            <a:ext cx="9144000" cy="784830"/>
          </a:xfrm>
          <a:prstGeom prst="rect">
            <a:avLst/>
          </a:prstGeom>
        </p:spPr>
        <p:txBody>
          <a:bodyPr wrap="square">
            <a:spAutoFit/>
          </a:bodyPr>
          <a:lstStyle/>
          <a:p>
            <a:pPr>
              <a:defRPr sz="1800" b="0" i="0" u="none" strike="noStrike" kern="0" cap="none" spc="0" baseline="0">
                <a:solidFill>
                  <a:srgbClr val="000000"/>
                </a:solidFill>
                <a:uFillTx/>
              </a:defRPr>
            </a:pPr>
            <a:r>
              <a:rPr lang="it-IT" sz="1500" b="1" kern="0" dirty="0" smtClean="0">
                <a:solidFill>
                  <a:srgbClr val="FFFFFF"/>
                </a:solidFill>
                <a:latin typeface="Copperplate Gothic Bold" pitchFamily="34"/>
              </a:rPr>
              <a:t>Il carnevale di Termeno (</a:t>
            </a:r>
            <a:r>
              <a:rPr lang="it-IT" sz="1500" b="1" kern="0" dirty="0" err="1" smtClean="0">
                <a:solidFill>
                  <a:srgbClr val="FFFFFF"/>
                </a:solidFill>
                <a:latin typeface="Copperplate Gothic Bold" pitchFamily="34"/>
              </a:rPr>
              <a:t>Bz</a:t>
            </a:r>
            <a:r>
              <a:rPr lang="it-IT" sz="1500" b="1" kern="0" dirty="0" smtClean="0">
                <a:solidFill>
                  <a:srgbClr val="FFFFFF"/>
                </a:solidFill>
                <a:latin typeface="Copperplate Gothic Bold" pitchFamily="34"/>
              </a:rPr>
              <a:t>) prevede la sfilata di tutti gli antichi spiriti </a:t>
            </a:r>
          </a:p>
          <a:p>
            <a:pPr>
              <a:defRPr sz="1800" b="0" i="0" u="none" strike="noStrike" kern="0" cap="none" spc="0" baseline="0">
                <a:solidFill>
                  <a:srgbClr val="000000"/>
                </a:solidFill>
                <a:uFillTx/>
              </a:defRPr>
            </a:pPr>
            <a:r>
              <a:rPr lang="it-IT" sz="1500" b="1" kern="0" dirty="0" smtClean="0">
                <a:solidFill>
                  <a:srgbClr val="FFFFFF"/>
                </a:solidFill>
                <a:latin typeface="Copperplate Gothic Bold" pitchFamily="34"/>
              </a:rPr>
              <a:t>dell’arco alpino, la loro distruzione violenta, la lettura del «discorso» e la celebrazione di un matrimonio… fra questi, ci sono i draghi. </a:t>
            </a:r>
            <a:endParaRPr lang="it-IT" sz="1500" b="1" kern="0" dirty="0">
              <a:solidFill>
                <a:srgbClr val="FFFFFF"/>
              </a:solidFill>
              <a:latin typeface="Copperplate Gothic Bold" pitchFamily="34"/>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 y="-2848"/>
            <a:ext cx="914400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773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14433" y="1588"/>
            <a:ext cx="4529566"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I carnevali tradizionali non sono giochi per bambini e spesso la componente violenta e sessuale è molto esplicita. Spesso alle donne si cercava di proibire la partecipazione, e comunque gli attori sono soltanto maschi, che recitano la parte di donne travestite. A Termeno la componente sessuale non è molto sviluppata, tranne forse per la macchina che ingoia brutte vecchie e rigurgita ragazze  giovani e belle.   Quello che si vede invece, è la processione leggendaria della caccia selvaggia, in cui entrano gli spiriti furibondi e sanguinari che formavano il corteo della Gran Madre nella sua forma di signora dei defunti, la </a:t>
            </a:r>
            <a:r>
              <a:rPr lang="it-IT" b="1" kern="0" dirty="0" err="1" smtClean="0">
                <a:solidFill>
                  <a:srgbClr val="FFFFFF"/>
                </a:solidFill>
                <a:latin typeface="Copperplate Gothic Bold" pitchFamily="34"/>
              </a:rPr>
              <a:t>Perchta</a:t>
            </a:r>
            <a:r>
              <a:rPr lang="it-IT" b="1" kern="0" dirty="0" smtClean="0">
                <a:solidFill>
                  <a:srgbClr val="FFFFFF"/>
                </a:solidFill>
                <a:latin typeface="Copperplate Gothic Bold" pitchFamily="34"/>
              </a:rPr>
              <a:t>, Frau </a:t>
            </a:r>
            <a:r>
              <a:rPr lang="it-IT" b="1" kern="0" dirty="0" err="1" smtClean="0">
                <a:solidFill>
                  <a:srgbClr val="FFFFFF"/>
                </a:solidFill>
                <a:latin typeface="Copperplate Gothic Bold" pitchFamily="34"/>
              </a:rPr>
              <a:t>Holle</a:t>
            </a:r>
            <a:r>
              <a:rPr lang="it-IT" b="1" kern="0" dirty="0" smtClean="0">
                <a:solidFill>
                  <a:srgbClr val="FFFFFF"/>
                </a:solidFill>
                <a:latin typeface="Copperplate Gothic Bold" pitchFamily="34"/>
              </a:rPr>
              <a:t>, Diana, ricordata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in tante leggende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Medioevali e in letteratura. </a:t>
            </a:r>
            <a:endParaRPr lang="it-IT" b="1" kern="0" dirty="0">
              <a:solidFill>
                <a:srgbClr val="FFFFFF"/>
              </a:solidFill>
              <a:latin typeface="Copperplate Gothic Bold" pitchFamily="34"/>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 y="-6350"/>
            <a:ext cx="4608513"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30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49268" y="1588"/>
            <a:ext cx="4494731"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Questo carnevale si celebra ogni due anni e il paese viene bloccato. La polizia all’interno non agisce perché si svolgono atti che potrebbero essere condannati. Tutto il paese è disseminato di pezzi di cadaveri di animali sanguinolenti. Molte «maschere» portano vesciche piene di orina che scaraventano sul pubblico. C’è una macchina che fa roteare lunghe corde con pesci marci che frustano le persone. E’ la scena di una battaglia che si combatte fra gli spiriti (le streghe, l’uomo selvatico, l’uomo del bosco, quello fatto di piume, quello fatto di paglia, i draghi …) che devono essere catturati, o uccisi e fatti a pezzi, perché ci si possa sposare. Rappresenta la lotta che il cristianesimo ha fatto all’antica religione .  </a:t>
            </a:r>
            <a:endParaRPr lang="it-IT" b="1" kern="0" dirty="0">
              <a:solidFill>
                <a:srgbClr val="FFFFFF"/>
              </a:solidFill>
              <a:latin typeface="Copperplate Gothic Bold" pitchFamily="34"/>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6" y="1588"/>
            <a:ext cx="4627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67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754563" y="1588"/>
            <a:ext cx="4389436"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Il carnevale inizia nel primissimo pomeriggio e vede la partecipazione di  decine di figuranti: praticamente tutti gli uomini del paese sono coinvolti. Molti non recitano nemmeno un ruolo, perché sono proprio quello che appaiono nella sfilata: i forestali,   i macellai,  talvolta anche il sindaco e gli assessori. La temperatura è bassissima e mentre la cerimonia si svolge il tenore alcoolico si alza. Dura molte ore, come tutti i carnevali tradizionali, ed è un rito necessario perché si possa celebrare un matrimonio «perbene» in cui viene letto il «discorso» in cui vengono resi pubblici tutti i peccati commessi durante l’anno. In questo modo si mantiene la coesione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sociale di comunità.</a:t>
            </a:r>
            <a:endParaRPr lang="it-IT" b="1" kern="0" dirty="0">
              <a:solidFill>
                <a:srgbClr val="FFFFFF"/>
              </a:solidFill>
              <a:latin typeface="Copperplate Gothic Bold" pitchFamily="34"/>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4754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23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700587" y="1588"/>
            <a:ext cx="4443412"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Gli spiriti del bosco vengono violentemente cacciati dai forestali e corrono fra la folla. I forestali lanciano il laccio e cercano di catturarli.  Non è fatto per finzione: la violenza è tutta vera, se ci si trova in mezzo si riceve la frustata e non è permesso lamentarsi. SE si ha paura o non si vuole essere sporcati, semplicemente non si partecipa e si sta a casa propria.  Le maschere corrono a perdifiato e si scontrano con gli spettatori.  Urlano, maledicono, si lamentano per il dolore, che non è finto. Probabilmente la </a:t>
            </a:r>
            <a:r>
              <a:rPr lang="it-IT" b="1" kern="0" dirty="0" err="1" smtClean="0">
                <a:solidFill>
                  <a:srgbClr val="FFFFFF"/>
                </a:solidFill>
                <a:latin typeface="Copperplate Gothic Bold" pitchFamily="34"/>
              </a:rPr>
              <a:t>carnevalizzazione</a:t>
            </a:r>
            <a:r>
              <a:rPr lang="it-IT" b="1" kern="0" dirty="0" smtClean="0">
                <a:solidFill>
                  <a:srgbClr val="FFFFFF"/>
                </a:solidFill>
                <a:latin typeface="Copperplate Gothic Bold" pitchFamily="34"/>
              </a:rPr>
              <a:t> all’inizio fu l’unico modo per la gente di ricordare le antiche divinità: rappresentare la loro eliminazione era permesso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dalla nuova religione. </a:t>
            </a:r>
            <a:endParaRPr lang="it-IT" b="1" kern="0" dirty="0">
              <a:solidFill>
                <a:srgbClr val="FFFFFF"/>
              </a:solidFill>
              <a:latin typeface="Copperplate Gothic Bold" pitchFamily="34"/>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23"/>
            <a:ext cx="4700587"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523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773735" y="1588"/>
            <a:ext cx="4370264"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Col passar dei secoli, si è perso il ricordo  della motivazione profonda che ha portato alla costruzione di una teatralizzazione tanto complessa, ma si è continuato a ripeterla, malgrado mi tentativi di eliminarla o ridurla da parte dell’autorità costituita, che ogni anno tenta di mettere fuori legge un personaggio, o una macchina, colpevole di reati contro la morale. Il risultato è l’eliminazione di una «maschera» per qualche anno; poi, quando le cose si sono calmate e il firmatario del divieto è stato trasferito, è andato in pensione, è morto, ecco che rispunta il vecchio personaggio, che ricomincia a comportarsi come prima….</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Lo aspettano e fanno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finta di niente. </a:t>
            </a:r>
            <a:endParaRPr lang="it-IT" b="1" kern="0" dirty="0">
              <a:solidFill>
                <a:srgbClr val="FFFFFF"/>
              </a:solidFill>
              <a:latin typeface="Copperplate Gothic Bold" pitchFamily="34"/>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2" y="11237"/>
            <a:ext cx="4760913"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1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47718" y="1588"/>
            <a:ext cx="4496281" cy="6740307"/>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L’uomo selvatico è coperto di sangue (di bestia ma vero), è praticamente nudo e porta sulla testa il muso cornuto di una mucca. Sta così per ore e compensa il freddo con l’alcool. E’ uno dei più furiosi,  urla e impreca in maniera raccapricciante, ed è </a:t>
            </a:r>
            <a:r>
              <a:rPr lang="it-IT" b="1" kern="0" dirty="0" err="1" smtClean="0">
                <a:solidFill>
                  <a:srgbClr val="FFFFFF"/>
                </a:solidFill>
                <a:latin typeface="Copperplate Gothic Bold" pitchFamily="34"/>
              </a:rPr>
              <a:t>unop</a:t>
            </a:r>
            <a:r>
              <a:rPr lang="it-IT" b="1" kern="0" dirty="0" smtClean="0">
                <a:solidFill>
                  <a:srgbClr val="FFFFFF"/>
                </a:solidFill>
                <a:latin typeface="Copperplate Gothic Bold" pitchFamily="34"/>
              </a:rPr>
              <a:t> dei personaggi che più spesso incorrono nelle ire e nei divieti dell’autorità costituita per oltraggio alla morale. Di fatto rappresenta la giusta rabbia del popolo delle Alpi che viene conquistato e colonizzato dalla civiltà urbana e cristiana, e che viene assimilato all’arretratezza e alla natura selvaggia che non deve essere rispettata ma dominata ed usata per i propri fini.  Alla fine viene ucciso dal cacciatore con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una fucilata. </a:t>
            </a:r>
            <a:endParaRPr lang="it-IT" b="1" kern="0" dirty="0">
              <a:solidFill>
                <a:srgbClr val="FFFFFF"/>
              </a:solidFill>
              <a:latin typeface="Copperplate Gothic Bold" pitchFamily="34"/>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5" y="21948"/>
            <a:ext cx="4633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31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47718" y="1588"/>
            <a:ext cx="4496281" cy="6555641"/>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La macchina che ingoia le vecchie e le trasforma in giovani.  Anche questa talvolta non si vede perché viene condannata per oltraggio e poi riemerge dopo qualche anno. Le ragazze sono partorire, quindi sono sporche di sangue; e gli attori sono ovviamente tutti maschi, che recitano parti femminili e spesso si lasciano andare a gesti e discorsi osceni. Anche loro devono stare svestiti per molte ore di seguito, quindi bevono molto, e il risultato può essere disturbante per </a:t>
            </a:r>
          </a:p>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chi non è abituato.  </a:t>
            </a:r>
            <a:endParaRPr lang="it-IT" sz="2100" b="1" kern="0" dirty="0">
              <a:solidFill>
                <a:srgbClr val="FFFFFF"/>
              </a:solidFill>
              <a:latin typeface="Copperplate Gothic Bold" pitchFamily="34"/>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6224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67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77586" y="1588"/>
            <a:ext cx="4466413" cy="6878806"/>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I draghi sono la componente più spettacolare della festa. Nella gola hanno il meccanismo di legno che gli fa emettere il rumore caratteristico. Una volta uscivano a Carnevale per gran parte della valle dell’Adige, poi le disposizioni fasciste contro il carnevale  e contro la minoranza tedescofona hanno fatto cadere in disuso la celebrazione  della festa tradizionale, che è stata sostituita con quella in cui sfilano i carri, e anche i draghi sono spariti. Sono rimasti soltanto a Termeno. </a:t>
            </a:r>
            <a:endParaRPr lang="it-IT" sz="2100" b="1" kern="0" dirty="0">
              <a:solidFill>
                <a:srgbClr val="FFFFFF"/>
              </a:solidFill>
              <a:latin typeface="Copperplate Gothic Bold" pitchFamily="34"/>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 y="-29360"/>
            <a:ext cx="4681537"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7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724400" y="1588"/>
            <a:ext cx="4419599" cy="6232475"/>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Sono i tipici draghi alpini: più alti di un uomo ma non giganteschi, pelosi, con le corna di vacca e </a:t>
            </a:r>
            <a:r>
              <a:rPr lang="it-IT" sz="2100" b="1" kern="0" dirty="0" err="1" smtClean="0">
                <a:solidFill>
                  <a:srgbClr val="FFFFFF"/>
                </a:solidFill>
                <a:latin typeface="Copperplate Gothic Bold" pitchFamily="34"/>
              </a:rPr>
              <a:t>lan</a:t>
            </a:r>
            <a:r>
              <a:rPr lang="it-IT" sz="2100" b="1" kern="0" dirty="0" smtClean="0">
                <a:solidFill>
                  <a:srgbClr val="FFFFFF"/>
                </a:solidFill>
                <a:latin typeface="Copperplate Gothic Bold" pitchFamily="34"/>
              </a:rPr>
              <a:t> faccia da cane. Fanno tenerezza più che spavento. Ma tutto il Carnevale verte sulla loro distruzione:  perché il matrimonio possa celebrarsi, e il discorso pronunciato, non solo devono essere catturati, come gli altri personaggi della tragedia; ma devono essere uccisi e fatti a pezzi, perché di loro non rimanga la minima traccia e si perda perfino il ricordo che siano mai esistiti. </a:t>
            </a:r>
            <a:endParaRPr lang="it-IT" sz="2100" b="1" kern="0" dirty="0">
              <a:solidFill>
                <a:srgbClr val="FFFFFF"/>
              </a:solidFill>
              <a:latin typeface="Copperplate Gothic Bold" pitchFamily="34"/>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08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81725" y="5982520"/>
            <a:ext cx="536926" cy="536926"/>
          </a:xfrm>
        </p:spPr>
      </p:pic>
      <p:sp>
        <p:nvSpPr>
          <p:cNvPr id="3" name="CasellaDiTesto 3"/>
          <p:cNvSpPr txBox="1"/>
          <p:nvPr/>
        </p:nvSpPr>
        <p:spPr>
          <a:xfrm>
            <a:off x="7956376" y="6525341"/>
            <a:ext cx="1187624" cy="307777"/>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700" b="1" dirty="0">
                <a:solidFill>
                  <a:srgbClr val="FFFFFF"/>
                </a:solidFill>
                <a:latin typeface="Times New Roman" pitchFamily="18"/>
                <a:cs typeface="Times New Roman" pitchFamily="18"/>
              </a:rPr>
              <a:t>Michela </a:t>
            </a:r>
            <a:r>
              <a:rPr lang="it-IT" sz="700" b="1" dirty="0" smtClean="0">
                <a:solidFill>
                  <a:srgbClr val="FFFFFF"/>
                </a:solidFill>
                <a:latin typeface="Times New Roman" pitchFamily="18"/>
                <a:cs typeface="Times New Roman" pitchFamily="18"/>
              </a:rPr>
              <a:t>Zucca</a:t>
            </a:r>
          </a:p>
          <a:p>
            <a:pPr algn="ctr">
              <a:defRPr sz="1800" b="0" i="0" u="none" strike="noStrike" kern="0" cap="none" spc="0" baseline="0">
                <a:solidFill>
                  <a:srgbClr val="000000"/>
                </a:solidFill>
                <a:uFillTx/>
              </a:defRPr>
            </a:pPr>
            <a:r>
              <a:rPr lang="it-IT" sz="700" b="1" dirty="0" smtClean="0">
                <a:solidFill>
                  <a:srgbClr val="FFFFFF"/>
                </a:solidFill>
                <a:latin typeface="Times New Roman" pitchFamily="18"/>
                <a:cs typeface="Times New Roman" pitchFamily="18"/>
              </a:rPr>
              <a:t>Associazione Sherwood</a:t>
            </a:r>
            <a:endParaRPr lang="it-IT" sz="700" b="1" dirty="0">
              <a:solidFill>
                <a:srgbClr val="FFFFFF"/>
              </a:solidFill>
              <a:latin typeface="Times New Roman" pitchFamily="18"/>
              <a:cs typeface="Times New Roman" pitchFamily="18"/>
            </a:endParaRPr>
          </a:p>
        </p:txBody>
      </p:sp>
      <p:sp>
        <p:nvSpPr>
          <p:cNvPr id="7" name="CasellaDiTesto 6"/>
          <p:cNvSpPr txBox="1"/>
          <p:nvPr/>
        </p:nvSpPr>
        <p:spPr>
          <a:xfrm>
            <a:off x="0" y="6525340"/>
            <a:ext cx="235962" cy="307777"/>
          </a:xfrm>
          <a:prstGeom prst="rect">
            <a:avLst/>
          </a:prstGeom>
          <a:noFill/>
        </p:spPr>
        <p:txBody>
          <a:bodyPr wrap="none" rtlCol="0">
            <a:spAutoFit/>
          </a:bodyPr>
          <a:lstStyle/>
          <a:p>
            <a:r>
              <a:rPr lang="it-IT" sz="1400" b="1" dirty="0" smtClean="0">
                <a:solidFill>
                  <a:schemeClr val="bg1"/>
                </a:solidFill>
                <a:latin typeface="Copperplate Gothic Bold" panose="020E0705020206020404" pitchFamily="34" charset="0"/>
              </a:rPr>
              <a:t>i</a:t>
            </a:r>
            <a:endParaRPr lang="it-IT" sz="1400" b="1" dirty="0">
              <a:solidFill>
                <a:schemeClr val="bg1"/>
              </a:solidFill>
              <a:latin typeface="Copperplate Gothic Bold" panose="020E07050202060204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1" y="-2153"/>
            <a:ext cx="9116359" cy="687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67545" y="548680"/>
            <a:ext cx="2304256" cy="2031325"/>
          </a:xfrm>
          <a:prstGeom prst="rect">
            <a:avLst/>
          </a:prstGeom>
          <a:noFill/>
        </p:spPr>
        <p:txBody>
          <a:bodyPr wrap="square" rtlCol="0">
            <a:spAutoFit/>
          </a:bodyPr>
          <a:lstStyle/>
          <a:p>
            <a:r>
              <a:rPr lang="it-IT" b="1" dirty="0" smtClean="0">
                <a:latin typeface="Copperplate Gothic Bold" panose="020E0705020206020404" pitchFamily="34" charset="0"/>
              </a:rPr>
              <a:t>La Gran Madre, che sia </a:t>
            </a:r>
            <a:r>
              <a:rPr lang="it-IT" b="1" dirty="0" err="1" smtClean="0">
                <a:latin typeface="Copperplate Gothic Bold" panose="020E0705020206020404" pitchFamily="34" charset="0"/>
              </a:rPr>
              <a:t>Cibele</a:t>
            </a:r>
            <a:r>
              <a:rPr lang="it-IT" b="1" dirty="0" smtClean="0">
                <a:latin typeface="Copperplate Gothic Bold" panose="020E0705020206020404" pitchFamily="34" charset="0"/>
              </a:rPr>
              <a:t> che sia Demetra, viaggia su un carro trainato da draghi </a:t>
            </a:r>
            <a:endParaRPr lang="it-IT" b="1" dirty="0">
              <a:latin typeface="Copperplate Gothic Bold" panose="020E0705020206020404" pitchFamily="34" charset="0"/>
            </a:endParaRPr>
          </a:p>
        </p:txBody>
      </p:sp>
    </p:spTree>
    <p:extLst>
      <p:ext uri="{BB962C8B-B14F-4D97-AF65-F5344CB8AC3E}">
        <p14:creationId xmlns:p14="http://schemas.microsoft.com/office/powerpoint/2010/main" val="213688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33914" y="1588"/>
            <a:ext cx="4510086" cy="6232475"/>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I draghi sono tanti, e tutti assieme piangono e si lamentano emettendo il loro suono caratteristico, aprendo e chiudendo </a:t>
            </a:r>
            <a:r>
              <a:rPr lang="it-IT" sz="2100" b="1" kern="0" dirty="0">
                <a:solidFill>
                  <a:srgbClr val="FFFFFF"/>
                </a:solidFill>
                <a:latin typeface="Copperplate Gothic Bold" pitchFamily="34"/>
              </a:rPr>
              <a:t>la bocca. </a:t>
            </a:r>
            <a:r>
              <a:rPr lang="it-IT" sz="2100" b="1" kern="0" dirty="0" smtClean="0">
                <a:solidFill>
                  <a:srgbClr val="FFFFFF"/>
                </a:solidFill>
                <a:latin typeface="Copperplate Gothic Bold" pitchFamily="34"/>
              </a:rPr>
              <a:t>Sono chiamati </a:t>
            </a:r>
            <a:r>
              <a:rPr lang="it-IT" sz="2100" b="1" kern="0" dirty="0">
                <a:solidFill>
                  <a:srgbClr val="FFFFFF"/>
                </a:solidFill>
                <a:latin typeface="Copperplate Gothic Bold" pitchFamily="34"/>
              </a:rPr>
              <a:t>"</a:t>
            </a:r>
            <a:r>
              <a:rPr lang="it-IT" sz="2100" b="1" kern="0" dirty="0" err="1" smtClean="0">
                <a:solidFill>
                  <a:srgbClr val="FFFFFF"/>
                </a:solidFill>
                <a:latin typeface="Copperplate Gothic Bold" pitchFamily="34"/>
              </a:rPr>
              <a:t>Schnappviecher</a:t>
            </a:r>
            <a:r>
              <a:rPr lang="it-IT" sz="2100" b="1" kern="0" dirty="0" smtClean="0">
                <a:solidFill>
                  <a:srgbClr val="FFFFFF"/>
                </a:solidFill>
                <a:latin typeface="Copperplate Gothic Bold" pitchFamily="34"/>
              </a:rPr>
              <a:t>«, termine composto </a:t>
            </a:r>
            <a:r>
              <a:rPr lang="it-IT" sz="2100" b="1" kern="0" dirty="0">
                <a:solidFill>
                  <a:srgbClr val="FFFFFF"/>
                </a:solidFill>
                <a:latin typeface="Copperplate Gothic Bold" pitchFamily="34"/>
              </a:rPr>
              <a:t>dalle parole "</a:t>
            </a:r>
            <a:r>
              <a:rPr lang="it-IT" sz="2100" b="1" kern="0" dirty="0" err="1">
                <a:solidFill>
                  <a:srgbClr val="FFFFFF"/>
                </a:solidFill>
                <a:latin typeface="Copperplate Gothic Bold" pitchFamily="34"/>
              </a:rPr>
              <a:t>schnappen</a:t>
            </a:r>
            <a:r>
              <a:rPr lang="it-IT" sz="2100" b="1" kern="0" dirty="0">
                <a:solidFill>
                  <a:srgbClr val="FFFFFF"/>
                </a:solidFill>
                <a:latin typeface="Copperplate Gothic Bold" pitchFamily="34"/>
              </a:rPr>
              <a:t>", che vuol dire acchiappare, e "</a:t>
            </a:r>
            <a:r>
              <a:rPr lang="it-IT" sz="2100" b="1" kern="0" dirty="0" err="1">
                <a:solidFill>
                  <a:srgbClr val="FFFFFF"/>
                </a:solidFill>
                <a:latin typeface="Copperplate Gothic Bold" pitchFamily="34"/>
              </a:rPr>
              <a:t>Viech</a:t>
            </a:r>
            <a:r>
              <a:rPr lang="it-IT" sz="2100" b="1" kern="0" dirty="0">
                <a:solidFill>
                  <a:srgbClr val="FFFFFF"/>
                </a:solidFill>
                <a:latin typeface="Copperplate Gothic Bold" pitchFamily="34"/>
              </a:rPr>
              <a:t>", che vuol dire bestia</a:t>
            </a:r>
            <a:r>
              <a:rPr lang="it-IT" sz="2100" b="1" kern="0" dirty="0" smtClean="0">
                <a:solidFill>
                  <a:srgbClr val="FFFFFF"/>
                </a:solidFill>
                <a:latin typeface="Copperplate Gothic Bold" pitchFamily="34"/>
              </a:rPr>
              <a:t>. Ovvero sono bestie da catturare. Il corteo si ferma ad ogni fontana, antico luogo di sacralità femminile, e lì si celebra il sacrificio e il </a:t>
            </a:r>
            <a:r>
              <a:rPr lang="it-IT" sz="2100" b="1" kern="0" dirty="0" err="1" smtClean="0">
                <a:solidFill>
                  <a:srgbClr val="FFFFFF"/>
                </a:solidFill>
                <a:latin typeface="Copperplate Gothic Bold" pitchFamily="34"/>
              </a:rPr>
              <a:t>draghicidio</a:t>
            </a:r>
            <a:r>
              <a:rPr lang="it-IT" sz="2100" b="1" kern="0" dirty="0" smtClean="0">
                <a:solidFill>
                  <a:srgbClr val="FFFFFF"/>
                </a:solidFill>
                <a:latin typeface="Copperplate Gothic Bold" pitchFamily="34"/>
              </a:rPr>
              <a:t>: perché il macellaio ogni volta ne ammazza uno. </a:t>
            </a:r>
            <a:endParaRPr lang="it-IT" sz="2100" b="1" kern="0" dirty="0">
              <a:solidFill>
                <a:srgbClr val="FFFFFF"/>
              </a:solidFill>
              <a:latin typeface="Copperplate Gothic Bold" pitchFamily="34"/>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4"/>
            <a:ext cx="4633913"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31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57724" y="1588"/>
            <a:ext cx="4486275" cy="6555641"/>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I macellai che ammazzano i draghi non recitano: sono i macellai veri del paese, che scendono in campo con camici e mannaie insanguinate. A Termeno, a differenza di altre celebrazioni carnevalesche, si ride ben poco, perché in realtà quella che si ricorda è una battaglia epocale fra due culture, seguita da massacro e distruzione. Il drago è la principale vittima sacrificale – assieme all’uomo selvatico -. Nessuno riesce a gioire della distruzione di esseri tanto belli e imponenti. </a:t>
            </a:r>
            <a:endParaRPr lang="it-IT" sz="2100" b="1" kern="0" dirty="0">
              <a:solidFill>
                <a:srgbClr val="FFFFFF"/>
              </a:solidFill>
              <a:latin typeface="Copperplate Gothic Bold" pitchFamily="34"/>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15"/>
            <a:ext cx="4657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87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4657724" y="1588"/>
            <a:ext cx="4486275" cy="6878806"/>
          </a:xfrm>
          <a:prstGeom prst="rect">
            <a:avLst/>
          </a:prstGeom>
        </p:spPr>
        <p:txBody>
          <a:bodyPr wrap="square">
            <a:spAutoFit/>
          </a:bodyPr>
          <a:lstStyle/>
          <a:p>
            <a:pPr>
              <a:defRPr sz="1800" b="0" i="0" u="none" strike="noStrike" kern="0" cap="none" spc="0" baseline="0">
                <a:solidFill>
                  <a:srgbClr val="000000"/>
                </a:solidFill>
                <a:uFillTx/>
              </a:defRPr>
            </a:pPr>
            <a:r>
              <a:rPr lang="it-IT" sz="2100" b="1" kern="0" dirty="0" smtClean="0">
                <a:solidFill>
                  <a:srgbClr val="FFFFFF"/>
                </a:solidFill>
                <a:latin typeface="Copperplate Gothic Bold" pitchFamily="34"/>
              </a:rPr>
              <a:t>Una volta ammazzati quelli più pericolosi e catturati gli altri, finalmente si può celebrare il matrimonio. Il Carnevale è una festa della riproduzione, della primavera che ritorna e che fa rifiorire la natura. Le nozze possono avvenire come si deve, fra due cittadini vestiti per bene e non coperti di pelle come i selvatici che sono stati sopraffatti. Ma il legame fra i due sposi non porterà frutti: perché la sposa in realtà è un uomo travestito; e lo sposo è un fantoccio di legno. La natura non si può ingannare……</a:t>
            </a:r>
            <a:endParaRPr lang="it-IT" sz="2100" b="1" kern="0" dirty="0">
              <a:solidFill>
                <a:srgbClr val="FFFFFF"/>
              </a:solidFill>
              <a:latin typeface="Copperplate Gothic Bold" pitchFamily="34"/>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4614863"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01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0" y="6193006"/>
            <a:ext cx="8388368" cy="677108"/>
          </a:xfrm>
          <a:prstGeom prst="rect">
            <a:avLst/>
          </a:prstGeom>
        </p:spPr>
        <p:txBody>
          <a:bodyPr wrap="square">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itchFamily="34"/>
              </a:rPr>
              <a:t>La giornata si conclude in Municipio. Dal balcone viene letto il «discorso», e può ricominciare un altro anno. …</a:t>
            </a:r>
            <a:endParaRPr lang="it-IT" sz="1900" b="1" kern="0" dirty="0">
              <a:solidFill>
                <a:srgbClr val="FFFFFF"/>
              </a:solidFill>
              <a:latin typeface="Copperplate Gothic Bold" pitchFamily="34"/>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 y="62070"/>
            <a:ext cx="9144000" cy="620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8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5" name="Rettangolo 4"/>
          <p:cNvSpPr/>
          <p:nvPr/>
        </p:nvSpPr>
        <p:spPr>
          <a:xfrm>
            <a:off x="0" y="5236508"/>
            <a:ext cx="8388368" cy="1477328"/>
          </a:xfrm>
          <a:prstGeom prst="rect">
            <a:avLst/>
          </a:prstGeom>
        </p:spPr>
        <p:txBody>
          <a:bodyPr wrap="square">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Quanto ai draghi, sono rimasti nella memoria profonda, e ogni tanto rispuntano fuori nell’arte. E poi, quando l’ora diventa tarda, si rimane fra pochi intimi e ci si racconta storie attorno alla stufa, si rivela di quando, quella volta, si è intravisto «qualcosa» nel bosco, propria dietro a una roccia…..…</a:t>
            </a:r>
            <a:endParaRPr lang="it-IT" b="1" kern="0" dirty="0">
              <a:solidFill>
                <a:srgbClr val="FFFFFF"/>
              </a:solidFill>
              <a:latin typeface="Copperplate Gothic Bold" pitchFamily="34"/>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0058" cy="514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86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sp>
        <p:nvSpPr>
          <p:cNvPr id="4" name="CasellaDiTesto 4"/>
          <p:cNvSpPr txBox="1"/>
          <p:nvPr/>
        </p:nvSpPr>
        <p:spPr>
          <a:xfrm>
            <a:off x="1043604" y="2204865"/>
            <a:ext cx="6840763" cy="186204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1500" b="1" i="0" u="none" strike="noStrike" kern="1200" cap="none" spc="0" baseline="0">
                <a:solidFill>
                  <a:srgbClr val="FF0000"/>
                </a:solidFill>
                <a:uFillTx/>
                <a:latin typeface="Copperplate Gothic Bold" pitchFamily="34"/>
              </a:rPr>
              <a:t>GRAZIE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460431" y="5949278"/>
            <a:ext cx="536926" cy="536926"/>
          </a:xfrm>
        </p:spPr>
      </p:pic>
      <p:sp>
        <p:nvSpPr>
          <p:cNvPr id="3" name="CasellaDiTesto 3"/>
          <p:cNvSpPr txBox="1"/>
          <p:nvPr/>
        </p:nvSpPr>
        <p:spPr>
          <a:xfrm>
            <a:off x="8313322" y="6525341"/>
            <a:ext cx="830677" cy="21544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sp>
        <p:nvSpPr>
          <p:cNvPr id="4" name="Rettangolo 1"/>
          <p:cNvSpPr/>
          <p:nvPr/>
        </p:nvSpPr>
        <p:spPr>
          <a:xfrm>
            <a:off x="0" y="6519446"/>
            <a:ext cx="9143998" cy="338554"/>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600" b="1" kern="0" dirty="0">
                <a:solidFill>
                  <a:srgbClr val="FFFFFF"/>
                </a:solidFill>
                <a:latin typeface="Copperplate Gothic Bold" pitchFamily="34"/>
              </a:rPr>
              <a:t>Il drago è una delle rappresentazioni più antiche della storia dell’umanità.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34" y="0"/>
            <a:ext cx="8835529" cy="681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31617" y="6365557"/>
            <a:ext cx="8957517" cy="307777"/>
          </a:xfrm>
          <a:prstGeom prst="rect">
            <a:avLst/>
          </a:prstGeom>
          <a:solidFill>
            <a:schemeClr val="tx1"/>
          </a:solidFill>
        </p:spPr>
        <p:txBody>
          <a:bodyPr wrap="none" rtlCol="0">
            <a:spAutoFit/>
          </a:bodyPr>
          <a:lstStyle/>
          <a:p>
            <a:r>
              <a:rPr lang="it-IT" sz="1400" b="1" dirty="0">
                <a:solidFill>
                  <a:prstClr val="white"/>
                </a:solidFill>
                <a:latin typeface="Copperplate Gothic Bold" panose="020E0705020206020404" pitchFamily="34" charset="0"/>
              </a:rPr>
              <a:t>Medea, regina-maga che viene dalla montagna, viaggia su un carro trainato dai draghi</a:t>
            </a:r>
          </a:p>
        </p:txBody>
      </p:sp>
    </p:spTree>
    <p:extLst>
      <p:ext uri="{BB962C8B-B14F-4D97-AF65-F5344CB8AC3E}">
        <p14:creationId xmlns:p14="http://schemas.microsoft.com/office/powerpoint/2010/main" val="198774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8096" y="5085184"/>
            <a:ext cx="9143998" cy="1754326"/>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Una delle prime imprese del patriarcato fu proprio l’uccisione e la demonizzazione del drago. Molto prima di san Giorgio, di san Michele arcangelo e di molti altri, un’innumerevole serie di eroi, che vanno da Apollo a Giasone, ammazzarono il «grande serpente», che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sorvegliava una sorgente, o che sovrintende va ad un collegio </a:t>
            </a:r>
          </a:p>
          <a:p>
            <a:pPr>
              <a:defRPr sz="1800" b="0" i="0" u="none" strike="noStrike" kern="0" cap="none" spc="0" baseline="0">
                <a:solidFill>
                  <a:srgbClr val="000000"/>
                </a:solidFill>
                <a:uFillTx/>
              </a:defRPr>
            </a:pPr>
            <a:r>
              <a:rPr lang="it-IT" b="1" kern="0" dirty="0" smtClean="0">
                <a:solidFill>
                  <a:srgbClr val="FFFFFF"/>
                </a:solidFill>
                <a:latin typeface="Copperplate Gothic Bold" pitchFamily="34"/>
              </a:rPr>
              <a:t>sacerdotale femminile dove si predice va il futuro….  </a:t>
            </a:r>
            <a:endParaRPr lang="it-IT" b="1" kern="0" dirty="0">
              <a:solidFill>
                <a:srgbClr val="FFFFFF"/>
              </a:solidFill>
              <a:latin typeface="Copperplate Gothic Bold" pitchFamily="34"/>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 y="0"/>
            <a:ext cx="9106448"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68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0" y="5979819"/>
            <a:ext cx="536926" cy="536926"/>
          </a:xfrm>
        </p:spPr>
      </p:pic>
      <p:sp>
        <p:nvSpPr>
          <p:cNvPr id="3" name="CasellaDiTesto 3"/>
          <p:cNvSpPr txBox="1"/>
          <p:nvPr/>
        </p:nvSpPr>
        <p:spPr>
          <a:xfrm>
            <a:off x="7884368" y="6519443"/>
            <a:ext cx="1259631"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Associazione Sherwood </a:t>
            </a:r>
            <a:endParaRPr lang="it-IT" sz="800" b="1">
              <a:solidFill>
                <a:srgbClr val="FFFFFF"/>
              </a:solidFill>
              <a:latin typeface="Times New Roman" pitchFamily="18"/>
              <a:cs typeface="Times New Roman" pitchFamily="18"/>
            </a:endParaRPr>
          </a:p>
        </p:txBody>
      </p:sp>
      <p:pic>
        <p:nvPicPr>
          <p:cNvPr id="4" name="Picture 2"/>
          <p:cNvPicPr>
            <a:picLocks noChangeAspect="1"/>
          </p:cNvPicPr>
          <p:nvPr/>
        </p:nvPicPr>
        <p:blipFill>
          <a:blip r:embed="rId3"/>
          <a:srcRect/>
          <a:stretch>
            <a:fillRect/>
          </a:stretch>
        </p:blipFill>
        <p:spPr>
          <a:xfrm>
            <a:off x="25255" y="7004"/>
            <a:ext cx="6850995" cy="6850995"/>
          </a:xfrm>
          <a:prstGeom prst="rect">
            <a:avLst/>
          </a:prstGeom>
          <a:noFill/>
          <a:ln>
            <a:noFill/>
          </a:ln>
        </p:spPr>
      </p:pic>
      <p:sp>
        <p:nvSpPr>
          <p:cNvPr id="5" name="CasellaDiTesto 3"/>
          <p:cNvSpPr txBox="1"/>
          <p:nvPr/>
        </p:nvSpPr>
        <p:spPr>
          <a:xfrm>
            <a:off x="6876260" y="45527"/>
            <a:ext cx="2267739" cy="674030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dirty="0">
                <a:solidFill>
                  <a:srgbClr val="FFFFFF"/>
                </a:solidFill>
                <a:latin typeface="Copperplate Gothic Bold" pitchFamily="34"/>
              </a:rPr>
              <a:t>fine dell’VIII secolo a.C. Bologna cultura </a:t>
            </a:r>
            <a:r>
              <a:rPr lang="it-IT" dirty="0" smtClean="0">
                <a:solidFill>
                  <a:srgbClr val="FFFFFF"/>
                </a:solidFill>
                <a:latin typeface="Copperplate Gothic Bold" pitchFamily="34"/>
              </a:rPr>
              <a:t>villanoviana </a:t>
            </a:r>
            <a:r>
              <a:rPr lang="it-IT" dirty="0">
                <a:solidFill>
                  <a:srgbClr val="FFFFFF"/>
                </a:solidFill>
                <a:latin typeface="Copperplate Gothic Bold" pitchFamily="34"/>
              </a:rPr>
              <a:t>reperto (alt. cm 17,7) rappresenta un animale fantastico con corpo di uccello e testa di toro, dotato di lungo collo e corpo panciuto. L’ansa (manico) è a forma di cavallo montato da un cavaliere/guerriero con elmo e scudo </a:t>
            </a:r>
            <a:endParaRPr lang="it-IT" dirty="0" smtClean="0">
              <a:solidFill>
                <a:srgbClr val="FFFFFF"/>
              </a:solidFill>
              <a:latin typeface="Copperplate Gothic Bold" pitchFamily="34"/>
            </a:endParaRPr>
          </a:p>
          <a:p>
            <a:pPr>
              <a:defRPr sz="1800" b="0" i="0" u="none" strike="noStrike" kern="0" cap="none" spc="0" baseline="0">
                <a:solidFill>
                  <a:srgbClr val="000000"/>
                </a:solidFill>
                <a:uFillTx/>
              </a:defRPr>
            </a:pPr>
            <a:r>
              <a:rPr lang="it-IT" dirty="0" smtClean="0">
                <a:solidFill>
                  <a:srgbClr val="FFFFFF"/>
                </a:solidFill>
                <a:latin typeface="Copperplate Gothic Bold" pitchFamily="34"/>
              </a:rPr>
              <a:t>sulle </a:t>
            </a:r>
          </a:p>
          <a:p>
            <a:pPr>
              <a:defRPr sz="1800" b="0" i="0" u="none" strike="noStrike" kern="0" cap="none" spc="0" baseline="0">
                <a:solidFill>
                  <a:srgbClr val="000000"/>
                </a:solidFill>
                <a:uFillTx/>
              </a:defRPr>
            </a:pPr>
            <a:r>
              <a:rPr lang="it-IT" dirty="0" smtClean="0">
                <a:solidFill>
                  <a:srgbClr val="FFFFFF"/>
                </a:solidFill>
                <a:latin typeface="Copperplate Gothic Bold" pitchFamily="34"/>
              </a:rPr>
              <a:t>spalle</a:t>
            </a:r>
            <a:r>
              <a:rPr lang="it-IT" dirty="0">
                <a:solidFill>
                  <a:srgbClr val="FFFFFF"/>
                </a:solidFill>
                <a:latin typeface="Copperplate Gothic Bold" pitchFamily="34"/>
              </a:rPr>
              <a:t>.</a:t>
            </a:r>
          </a:p>
        </p:txBody>
      </p:sp>
    </p:spTree>
    <p:extLst>
      <p:ext uri="{BB962C8B-B14F-4D97-AF65-F5344CB8AC3E}">
        <p14:creationId xmlns:p14="http://schemas.microsoft.com/office/powerpoint/2010/main" val="312627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389737" y="5982520"/>
            <a:ext cx="536926" cy="536926"/>
          </a:xfrm>
        </p:spPr>
      </p:pic>
      <p:sp>
        <p:nvSpPr>
          <p:cNvPr id="3" name="CasellaDiTesto 3"/>
          <p:cNvSpPr txBox="1"/>
          <p:nvPr/>
        </p:nvSpPr>
        <p:spPr>
          <a:xfrm>
            <a:off x="8172400" y="6519446"/>
            <a:ext cx="971600" cy="276999"/>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600" b="1" kern="0" dirty="0">
                <a:solidFill>
                  <a:srgbClr val="FFFFFF"/>
                </a:solidFill>
                <a:latin typeface="Times New Roman" pitchFamily="18"/>
                <a:cs typeface="Times New Roman" pitchFamily="18"/>
              </a:rPr>
              <a:t>Associazione Sherwood</a:t>
            </a:r>
          </a:p>
        </p:txBody>
      </p:sp>
      <p:sp>
        <p:nvSpPr>
          <p:cNvPr id="4" name="Rettangolo 1"/>
          <p:cNvSpPr/>
          <p:nvPr/>
        </p:nvSpPr>
        <p:spPr>
          <a:xfrm>
            <a:off x="-11633" y="5934670"/>
            <a:ext cx="9143998" cy="877163"/>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700" b="1" kern="0" dirty="0" smtClean="0">
                <a:solidFill>
                  <a:srgbClr val="FFFFFF"/>
                </a:solidFill>
                <a:latin typeface="Copperplate Gothic Bold" pitchFamily="34"/>
              </a:rPr>
              <a:t>Ma nell’Europa antica il patriarcato è un’eccezione e il genoma </a:t>
            </a:r>
          </a:p>
          <a:p>
            <a:pPr>
              <a:defRPr sz="1800" b="0" i="0" u="none" strike="noStrike" kern="0" cap="none" spc="0" baseline="0">
                <a:solidFill>
                  <a:srgbClr val="000000"/>
                </a:solidFill>
                <a:uFillTx/>
              </a:defRPr>
            </a:pPr>
            <a:r>
              <a:rPr lang="it-IT" sz="1700" b="1" kern="0" dirty="0" smtClean="0">
                <a:solidFill>
                  <a:srgbClr val="FFFFFF"/>
                </a:solidFill>
                <a:latin typeface="Copperplate Gothic Bold" pitchFamily="34"/>
              </a:rPr>
              <a:t>celtico arriva fino all’entroterra di Foggia, fra i Dauni, popolazione di cultura </a:t>
            </a:r>
            <a:r>
              <a:rPr lang="it-IT" sz="1700" b="1" kern="0" dirty="0" err="1" smtClean="0">
                <a:solidFill>
                  <a:srgbClr val="FFFFFF"/>
                </a:solidFill>
                <a:latin typeface="Copperplate Gothic Bold" pitchFamily="34"/>
              </a:rPr>
              <a:t>matrifocale</a:t>
            </a:r>
            <a:r>
              <a:rPr lang="it-IT" sz="1700" b="1" kern="0" dirty="0" smtClean="0">
                <a:solidFill>
                  <a:srgbClr val="FFFFFF"/>
                </a:solidFill>
                <a:latin typeface="Copperplate Gothic Bold" pitchFamily="34"/>
              </a:rPr>
              <a:t> del IV sec. a.C. che raffigura draghi bellissimi….. </a:t>
            </a:r>
            <a:endParaRPr lang="it-IT" sz="1700" b="1" kern="0" dirty="0">
              <a:solidFill>
                <a:srgbClr val="FFFFFF"/>
              </a:solidFill>
              <a:latin typeface="Copperplate Gothic Bold" pitchFamily="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 y="116632"/>
            <a:ext cx="915035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14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TotalTime>
  <Words>3715</Words>
  <Application>Microsoft Office PowerPoint</Application>
  <PresentationFormat>Presentazione su schermo (4:3)</PresentationFormat>
  <Paragraphs>187</Paragraphs>
  <Slides>55</Slides>
  <Notes>0</Notes>
  <HiddenSlides>0</HiddenSlides>
  <MMClips>0</MMClips>
  <ScaleCrop>false</ScaleCrop>
  <HeadingPairs>
    <vt:vector size="4" baseType="variant">
      <vt:variant>
        <vt:lpstr>Tema</vt:lpstr>
      </vt:variant>
      <vt:variant>
        <vt:i4>9</vt:i4>
      </vt:variant>
      <vt:variant>
        <vt:lpstr>Titoli diapositive</vt:lpstr>
      </vt:variant>
      <vt:variant>
        <vt:i4>55</vt:i4>
      </vt:variant>
    </vt:vector>
  </HeadingPairs>
  <TitlesOfParts>
    <vt:vector size="64" baseType="lpstr">
      <vt:lpstr>1_Tema di Office</vt:lpstr>
      <vt:lpstr>2_Tema di Office</vt:lpstr>
      <vt:lpstr>6_Tema di Office</vt:lpstr>
      <vt:lpstr>10_Tema di Office</vt:lpstr>
      <vt:lpstr>11_Tema di Office</vt:lpstr>
      <vt:lpstr>12_Tema di Office</vt:lpstr>
      <vt:lpstr>13_Tema di Office</vt:lpstr>
      <vt:lpstr>14_Tema di Office</vt:lpstr>
      <vt:lpstr>15_Tema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Utente Windows</cp:lastModifiedBy>
  <cp:revision>42</cp:revision>
  <dcterms:created xsi:type="dcterms:W3CDTF">2022-12-14T11:21:18Z</dcterms:created>
  <dcterms:modified xsi:type="dcterms:W3CDTF">2023-01-19T18:30:12Z</dcterms:modified>
</cp:coreProperties>
</file>