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 id="2147483708" r:id="rId3"/>
    <p:sldMasterId id="2147483780" r:id="rId4"/>
    <p:sldMasterId id="2147483792" r:id="rId5"/>
    <p:sldMasterId id="2147483816" r:id="rId6"/>
    <p:sldMasterId id="2147483828" r:id="rId7"/>
  </p:sldMasterIdLst>
  <p:notesMasterIdLst>
    <p:notesMasterId r:id="rId67"/>
  </p:notesMasterIdLst>
  <p:sldIdLst>
    <p:sldId id="257" r:id="rId8"/>
    <p:sldId id="333" r:id="rId9"/>
    <p:sldId id="396" r:id="rId10"/>
    <p:sldId id="398" r:id="rId11"/>
    <p:sldId id="400" r:id="rId12"/>
    <p:sldId id="404" r:id="rId13"/>
    <p:sldId id="259" r:id="rId14"/>
    <p:sldId id="369" r:id="rId15"/>
    <p:sldId id="371" r:id="rId16"/>
    <p:sldId id="373" r:id="rId17"/>
    <p:sldId id="412" r:id="rId18"/>
    <p:sldId id="474" r:id="rId19"/>
    <p:sldId id="402" r:id="rId20"/>
    <p:sldId id="406" r:id="rId21"/>
    <p:sldId id="335" r:id="rId22"/>
    <p:sldId id="336" r:id="rId23"/>
    <p:sldId id="337" r:id="rId24"/>
    <p:sldId id="338" r:id="rId25"/>
    <p:sldId id="408" r:id="rId26"/>
    <p:sldId id="410" r:id="rId27"/>
    <p:sldId id="427" r:id="rId28"/>
    <p:sldId id="430" r:id="rId29"/>
    <p:sldId id="432" r:id="rId30"/>
    <p:sldId id="414" r:id="rId31"/>
    <p:sldId id="416" r:id="rId32"/>
    <p:sldId id="439" r:id="rId33"/>
    <p:sldId id="434" r:id="rId34"/>
    <p:sldId id="418" r:id="rId35"/>
    <p:sldId id="420" r:id="rId36"/>
    <p:sldId id="442" r:id="rId37"/>
    <p:sldId id="422" r:id="rId38"/>
    <p:sldId id="435" r:id="rId39"/>
    <p:sldId id="341" r:id="rId40"/>
    <p:sldId id="343" r:id="rId41"/>
    <p:sldId id="457" r:id="rId42"/>
    <p:sldId id="455" r:id="rId43"/>
    <p:sldId id="445" r:id="rId44"/>
    <p:sldId id="446" r:id="rId45"/>
    <p:sldId id="431" r:id="rId46"/>
    <p:sldId id="451" r:id="rId47"/>
    <p:sldId id="448" r:id="rId48"/>
    <p:sldId id="453" r:id="rId49"/>
    <p:sldId id="460" r:id="rId50"/>
    <p:sldId id="472" r:id="rId51"/>
    <p:sldId id="470" r:id="rId52"/>
    <p:sldId id="478" r:id="rId53"/>
    <p:sldId id="475" r:id="rId54"/>
    <p:sldId id="485" r:id="rId55"/>
    <p:sldId id="487" r:id="rId56"/>
    <p:sldId id="489" r:id="rId57"/>
    <p:sldId id="479" r:id="rId58"/>
    <p:sldId id="481" r:id="rId59"/>
    <p:sldId id="483" r:id="rId60"/>
    <p:sldId id="462" r:id="rId61"/>
    <p:sldId id="468" r:id="rId62"/>
    <p:sldId id="491" r:id="rId63"/>
    <p:sldId id="493" r:id="rId64"/>
    <p:sldId id="494" r:id="rId65"/>
    <p:sldId id="258" r:id="rId66"/>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1062"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87DCBE-F44E-443E-A1A8-C863C8A8F502}" type="datetimeFigureOut">
              <a:rPr lang="it-IT" smtClean="0"/>
              <a:t>21/09/2023</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CE47DC-90E9-4D37-83B4-A93363CF3D49}" type="slidenum">
              <a:rPr lang="it-IT" smtClean="0"/>
              <a:t>‹N›</a:t>
            </a:fld>
            <a:endParaRPr lang="it-IT"/>
          </a:p>
        </p:txBody>
      </p:sp>
    </p:spTree>
    <p:extLst>
      <p:ext uri="{BB962C8B-B14F-4D97-AF65-F5344CB8AC3E}">
        <p14:creationId xmlns:p14="http://schemas.microsoft.com/office/powerpoint/2010/main" val="317032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txBox="1">
            <a:spLocks noGrp="1"/>
          </p:cNvSpPr>
          <p:nvPr>
            <p:ph type="body" sz="quarter" idx="1"/>
          </p:nvPr>
        </p:nvSpPr>
        <p:spPr/>
        <p:txBody>
          <a:bodyPr/>
          <a:lstStyle/>
          <a:p>
            <a:endParaRPr lang="it-IT"/>
          </a:p>
        </p:txBody>
      </p:sp>
      <p:sp>
        <p:nvSpPr>
          <p:cNvPr id="4" name="Segnaposto numero diapositiva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algn="r">
              <a:defRPr sz="1800" b="0" i="0" u="none" strike="noStrike" kern="0" cap="none" spc="0" baseline="0">
                <a:solidFill>
                  <a:srgbClr val="000000"/>
                </a:solidFill>
                <a:uFillTx/>
              </a:defRPr>
            </a:pPr>
            <a:fld id="{A480F533-479A-45CB-8783-64048CA56CC8}" type="slidenum">
              <a:rPr lang="it-IT" sz="1200" smtClean="0">
                <a:solidFill>
                  <a:srgbClr val="000000"/>
                </a:solidFill>
              </a:rPr>
              <a:pPr algn="r">
                <a:defRPr sz="1800" b="0" i="0" u="none" strike="noStrike" kern="0" cap="none" spc="0" baseline="0">
                  <a:solidFill>
                    <a:srgbClr val="000000"/>
                  </a:solidFill>
                  <a:uFillTx/>
                </a:defRPr>
              </a:pPr>
              <a:t>8</a:t>
            </a:fld>
            <a:endParaRPr lang="it-IT" sz="1200" smtClean="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txBox="1">
            <a:spLocks noGrp="1"/>
          </p:cNvSpPr>
          <p:nvPr>
            <p:ph type="body" sz="quarter" idx="1"/>
          </p:nvPr>
        </p:nvSpPr>
        <p:spPr/>
        <p:txBody>
          <a:bodyPr/>
          <a:lstStyle/>
          <a:p>
            <a:endParaRPr lang="it-IT"/>
          </a:p>
        </p:txBody>
      </p:sp>
      <p:sp>
        <p:nvSpPr>
          <p:cNvPr id="4" name="Segnaposto numero diapositiva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algn="r">
              <a:defRPr sz="1800" b="0" i="0" u="none" strike="noStrike" kern="0" cap="none" spc="0" baseline="0">
                <a:solidFill>
                  <a:srgbClr val="000000"/>
                </a:solidFill>
                <a:uFillTx/>
              </a:defRPr>
            </a:pPr>
            <a:fld id="{04C6B686-C056-49F7-A033-5A8AC0261ABC}" type="slidenum">
              <a:rPr lang="it-IT" sz="1200" smtClean="0">
                <a:solidFill>
                  <a:srgbClr val="000000"/>
                </a:solidFill>
              </a:rPr>
              <a:pPr algn="r">
                <a:defRPr sz="1800" b="0" i="0" u="none" strike="noStrike" kern="0" cap="none" spc="0" baseline="0">
                  <a:solidFill>
                    <a:srgbClr val="000000"/>
                  </a:solidFill>
                  <a:uFillTx/>
                </a:defRPr>
              </a:pPr>
              <a:t>9</a:t>
            </a:fld>
            <a:endParaRPr lang="it-IT" sz="1200" smtClean="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txBox="1">
            <a:spLocks noGrp="1"/>
          </p:cNvSpPr>
          <p:nvPr>
            <p:ph type="body" sz="quarter" idx="1"/>
          </p:nvPr>
        </p:nvSpPr>
        <p:spPr/>
        <p:txBody>
          <a:bodyPr/>
          <a:lstStyle/>
          <a:p>
            <a:endParaRPr lang="it-IT"/>
          </a:p>
        </p:txBody>
      </p:sp>
      <p:sp>
        <p:nvSpPr>
          <p:cNvPr id="4" name="Segnaposto numero diapositiva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algn="r">
              <a:defRPr sz="1800" b="0" i="0" u="none" strike="noStrike" kern="0" cap="none" spc="0" baseline="0">
                <a:solidFill>
                  <a:srgbClr val="000000"/>
                </a:solidFill>
                <a:uFillTx/>
              </a:defRPr>
            </a:pPr>
            <a:fld id="{8A4A708D-CED8-4D97-A398-493A30EB4CD2}" type="slidenum">
              <a:rPr lang="it-IT" sz="1200" smtClean="0">
                <a:solidFill>
                  <a:srgbClr val="000000"/>
                </a:solidFill>
              </a:rPr>
              <a:pPr algn="r">
                <a:defRPr sz="1800" b="0" i="0" u="none" strike="noStrike" kern="0" cap="none" spc="0" baseline="0">
                  <a:solidFill>
                    <a:srgbClr val="000000"/>
                  </a:solidFill>
                  <a:uFillTx/>
                </a:defRPr>
              </a:pPr>
              <a:t>10</a:t>
            </a:fld>
            <a:endParaRPr lang="it-IT" sz="1200" smtClean="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C5CE47DC-90E9-4D37-83B4-A93363CF3D49}" type="slidenum">
              <a:rPr lang="it-IT" smtClean="0"/>
              <a:t>17</a:t>
            </a:fld>
            <a:endParaRPr lang="it-IT"/>
          </a:p>
        </p:txBody>
      </p:sp>
    </p:spTree>
    <p:extLst>
      <p:ext uri="{BB962C8B-B14F-4D97-AF65-F5344CB8AC3E}">
        <p14:creationId xmlns:p14="http://schemas.microsoft.com/office/powerpoint/2010/main" val="639508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74166696-1B7F-47D3-B6A1-EE0C7F14A13A}" type="datetimeFigureOut">
              <a:rPr lang="it-IT" smtClean="0">
                <a:solidFill>
                  <a:prstClr val="black">
                    <a:tint val="75000"/>
                  </a:prstClr>
                </a:solidFill>
              </a:rPr>
              <a:pPr/>
              <a:t>21/09/2023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A55FFB16-54FF-48A7-9F61-EB8D12ADC39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345570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4166696-1B7F-47D3-B6A1-EE0C7F14A13A}" type="datetimeFigureOut">
              <a:rPr lang="it-IT" smtClean="0">
                <a:solidFill>
                  <a:prstClr val="black">
                    <a:tint val="75000"/>
                  </a:prstClr>
                </a:solidFill>
              </a:rPr>
              <a:pPr/>
              <a:t>21/09/2023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A55FFB16-54FF-48A7-9F61-EB8D12ADC39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490960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4166696-1B7F-47D3-B6A1-EE0C7F14A13A}" type="datetimeFigureOut">
              <a:rPr lang="it-IT" smtClean="0">
                <a:solidFill>
                  <a:prstClr val="black">
                    <a:tint val="75000"/>
                  </a:prstClr>
                </a:solidFill>
              </a:rPr>
              <a:pPr/>
              <a:t>21/09/2023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A55FFB16-54FF-48A7-9F61-EB8D12ADC39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7978038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4F6A8B13-F295-4BE8-B4CD-A78BA02275BB}" type="datetimeFigureOut">
              <a:rPr lang="it-IT" smtClean="0">
                <a:solidFill>
                  <a:prstClr val="black">
                    <a:tint val="75000"/>
                  </a:prstClr>
                </a:solidFill>
              </a:rPr>
              <a:pPr/>
              <a:t>21/09/2023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ED7C50E-C19F-42FC-8BC8-B3EB86DB4CE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7830257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F6A8B13-F295-4BE8-B4CD-A78BA02275BB}" type="datetimeFigureOut">
              <a:rPr lang="it-IT" smtClean="0">
                <a:solidFill>
                  <a:prstClr val="black">
                    <a:tint val="75000"/>
                  </a:prstClr>
                </a:solidFill>
              </a:rPr>
              <a:pPr/>
              <a:t>21/09/2023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ED7C50E-C19F-42FC-8BC8-B3EB86DB4CE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56047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4F6A8B13-F295-4BE8-B4CD-A78BA02275BB}" type="datetimeFigureOut">
              <a:rPr lang="it-IT" smtClean="0">
                <a:solidFill>
                  <a:prstClr val="black">
                    <a:tint val="75000"/>
                  </a:prstClr>
                </a:solidFill>
              </a:rPr>
              <a:pPr/>
              <a:t>21/09/2023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ED7C50E-C19F-42FC-8BC8-B3EB86DB4CE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8075890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4F6A8B13-F295-4BE8-B4CD-A78BA02275BB}" type="datetimeFigureOut">
              <a:rPr lang="it-IT" smtClean="0">
                <a:solidFill>
                  <a:prstClr val="black">
                    <a:tint val="75000"/>
                  </a:prstClr>
                </a:solidFill>
              </a:rPr>
              <a:pPr/>
              <a:t>21/09/2023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ED7C50E-C19F-42FC-8BC8-B3EB86DB4CE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596854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4F6A8B13-F295-4BE8-B4CD-A78BA02275BB}" type="datetimeFigureOut">
              <a:rPr lang="it-IT" smtClean="0">
                <a:solidFill>
                  <a:prstClr val="black">
                    <a:tint val="75000"/>
                  </a:prstClr>
                </a:solidFill>
              </a:rPr>
              <a:pPr/>
              <a:t>21/09/2023</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5ED7C50E-C19F-42FC-8BC8-B3EB86DB4CE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7738768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4F6A8B13-F295-4BE8-B4CD-A78BA02275BB}" type="datetimeFigureOut">
              <a:rPr lang="it-IT" smtClean="0">
                <a:solidFill>
                  <a:prstClr val="black">
                    <a:tint val="75000"/>
                  </a:prstClr>
                </a:solidFill>
              </a:rPr>
              <a:pPr/>
              <a:t>21/09/2023</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5ED7C50E-C19F-42FC-8BC8-B3EB86DB4CE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9758130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F6A8B13-F295-4BE8-B4CD-A78BA02275BB}" type="datetimeFigureOut">
              <a:rPr lang="it-IT" smtClean="0">
                <a:solidFill>
                  <a:prstClr val="black">
                    <a:tint val="75000"/>
                  </a:prstClr>
                </a:solidFill>
              </a:rPr>
              <a:pPr/>
              <a:t>21/09/2023</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5ED7C50E-C19F-42FC-8BC8-B3EB86DB4CE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5648946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F6A8B13-F295-4BE8-B4CD-A78BA02275BB}" type="datetimeFigureOut">
              <a:rPr lang="it-IT" smtClean="0">
                <a:solidFill>
                  <a:prstClr val="black">
                    <a:tint val="75000"/>
                  </a:prstClr>
                </a:solidFill>
              </a:rPr>
              <a:pPr/>
              <a:t>21/09/2023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ED7C50E-C19F-42FC-8BC8-B3EB86DB4CE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108422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4166696-1B7F-47D3-B6A1-EE0C7F14A13A}" type="datetimeFigureOut">
              <a:rPr lang="it-IT" smtClean="0">
                <a:solidFill>
                  <a:prstClr val="black">
                    <a:tint val="75000"/>
                  </a:prstClr>
                </a:solidFill>
              </a:rPr>
              <a:pPr/>
              <a:t>21/09/2023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A55FFB16-54FF-48A7-9F61-EB8D12ADC39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6514679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F6A8B13-F295-4BE8-B4CD-A78BA02275BB}" type="datetimeFigureOut">
              <a:rPr lang="it-IT" smtClean="0">
                <a:solidFill>
                  <a:prstClr val="black">
                    <a:tint val="75000"/>
                  </a:prstClr>
                </a:solidFill>
              </a:rPr>
              <a:pPr/>
              <a:t>21/09/2023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ED7C50E-C19F-42FC-8BC8-B3EB86DB4CE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5957556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F6A8B13-F295-4BE8-B4CD-A78BA02275BB}" type="datetimeFigureOut">
              <a:rPr lang="it-IT" smtClean="0">
                <a:solidFill>
                  <a:prstClr val="black">
                    <a:tint val="75000"/>
                  </a:prstClr>
                </a:solidFill>
              </a:rPr>
              <a:pPr/>
              <a:t>21/09/2023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ED7C50E-C19F-42FC-8BC8-B3EB86DB4CE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9706376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F6A8B13-F295-4BE8-B4CD-A78BA02275BB}" type="datetimeFigureOut">
              <a:rPr lang="it-IT" smtClean="0">
                <a:solidFill>
                  <a:prstClr val="black">
                    <a:tint val="75000"/>
                  </a:prstClr>
                </a:solidFill>
              </a:rPr>
              <a:pPr/>
              <a:t>21/09/2023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ED7C50E-C19F-42FC-8BC8-B3EB86DB4CE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2921994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21/09/2023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804176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21/09/2023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8872508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21/09/2023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1415452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A4681724-DDA1-4448-ACBF-A5C6246C95EE}" type="datetimeFigureOut">
              <a:rPr lang="it-IT" smtClean="0">
                <a:solidFill>
                  <a:prstClr val="black">
                    <a:tint val="75000"/>
                  </a:prstClr>
                </a:solidFill>
              </a:rPr>
              <a:pPr/>
              <a:t>21/09/2023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0581436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A4681724-DDA1-4448-ACBF-A5C6246C95EE}" type="datetimeFigureOut">
              <a:rPr lang="it-IT" smtClean="0">
                <a:solidFill>
                  <a:prstClr val="black">
                    <a:tint val="75000"/>
                  </a:prstClr>
                </a:solidFill>
              </a:rPr>
              <a:pPr/>
              <a:t>21/09/2023</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1194061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A4681724-DDA1-4448-ACBF-A5C6246C95EE}" type="datetimeFigureOut">
              <a:rPr lang="it-IT" smtClean="0">
                <a:solidFill>
                  <a:prstClr val="black">
                    <a:tint val="75000"/>
                  </a:prstClr>
                </a:solidFill>
              </a:rPr>
              <a:pPr/>
              <a:t>21/09/2023</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6936867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4681724-DDA1-4448-ACBF-A5C6246C95EE}" type="datetimeFigureOut">
              <a:rPr lang="it-IT" smtClean="0">
                <a:solidFill>
                  <a:prstClr val="black">
                    <a:tint val="75000"/>
                  </a:prstClr>
                </a:solidFill>
              </a:rPr>
              <a:pPr/>
              <a:t>21/09/2023</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038175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74166696-1B7F-47D3-B6A1-EE0C7F14A13A}" type="datetimeFigureOut">
              <a:rPr lang="it-IT" smtClean="0">
                <a:solidFill>
                  <a:prstClr val="black">
                    <a:tint val="75000"/>
                  </a:prstClr>
                </a:solidFill>
              </a:rPr>
              <a:pPr/>
              <a:t>21/09/2023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A55FFB16-54FF-48A7-9F61-EB8D12ADC39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7196295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4681724-DDA1-4448-ACBF-A5C6246C95EE}" type="datetimeFigureOut">
              <a:rPr lang="it-IT" smtClean="0">
                <a:solidFill>
                  <a:prstClr val="black">
                    <a:tint val="75000"/>
                  </a:prstClr>
                </a:solidFill>
              </a:rPr>
              <a:pPr/>
              <a:t>21/09/2023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2003066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4681724-DDA1-4448-ACBF-A5C6246C95EE}" type="datetimeFigureOut">
              <a:rPr lang="it-IT" smtClean="0">
                <a:solidFill>
                  <a:prstClr val="black">
                    <a:tint val="75000"/>
                  </a:prstClr>
                </a:solidFill>
              </a:rPr>
              <a:pPr/>
              <a:t>21/09/2023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9335447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21/09/2023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1187951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solidFill>
                  <a:prstClr val="black">
                    <a:tint val="75000"/>
                  </a:prstClr>
                </a:solidFill>
              </a:rPr>
              <a:pPr/>
              <a:t>21/09/2023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7718696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txBox="1">
            <a:spLocks noGrp="1"/>
          </p:cNvSpPr>
          <p:nvPr>
            <p:ph type="ctrTitle"/>
          </p:nvPr>
        </p:nvSpPr>
        <p:spPr>
          <a:xfrm>
            <a:off x="685800" y="2130423"/>
            <a:ext cx="7772400" cy="1470026"/>
          </a:xfrm>
        </p:spPr>
        <p:txBody>
          <a:bodyPr/>
          <a:lstStyle>
            <a:lvl1pPr>
              <a:defRPr/>
            </a:lvl1pPr>
          </a:lstStyle>
          <a:p>
            <a:pPr lvl="0"/>
            <a:r>
              <a:rPr lang="it-IT"/>
              <a:t>Fare clic per modificare lo stile del titolo</a:t>
            </a:r>
          </a:p>
        </p:txBody>
      </p:sp>
      <p:sp>
        <p:nvSpPr>
          <p:cNvPr id="3" name="Sottotitolo 2"/>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it-IT"/>
              <a:t>Fare clic per modificare lo stile del sottotitolo dello schema</a:t>
            </a:r>
          </a:p>
        </p:txBody>
      </p:sp>
      <p:sp>
        <p:nvSpPr>
          <p:cNvPr id="4" name="Segnaposto data 3"/>
          <p:cNvSpPr txBox="1">
            <a:spLocks noGrp="1"/>
          </p:cNvSpPr>
          <p:nvPr>
            <p:ph type="dt" sz="half" idx="7"/>
          </p:nvPr>
        </p:nvSpPr>
        <p:spPr/>
        <p:txBody>
          <a:bodyPr/>
          <a:lstStyle>
            <a:lvl1pPr>
              <a:defRPr/>
            </a:lvl1pPr>
          </a:lstStyle>
          <a:p>
            <a:fld id="{BA6BD95A-0CC3-4589-AE8E-64ED88FD6991}" type="datetime1">
              <a:rPr lang="it-IT"/>
              <a:pPr/>
              <a:t>21/09/2023</a:t>
            </a:fld>
            <a:endParaRPr/>
          </a:p>
        </p:txBody>
      </p:sp>
      <p:sp>
        <p:nvSpPr>
          <p:cNvPr id="5" name="Segnaposto piè di pagina 4"/>
          <p:cNvSpPr txBox="1">
            <a:spLocks noGrp="1"/>
          </p:cNvSpPr>
          <p:nvPr>
            <p:ph type="ftr" sz="quarter" idx="9"/>
          </p:nvPr>
        </p:nvSpPr>
        <p:spPr/>
        <p:txBody>
          <a:bodyPr/>
          <a:lstStyle>
            <a:lvl1pPr>
              <a:defRPr/>
            </a:lvl1pPr>
          </a:lstStyle>
          <a:p>
            <a:endParaRPr/>
          </a:p>
        </p:txBody>
      </p:sp>
      <p:sp>
        <p:nvSpPr>
          <p:cNvPr id="6" name="Segnaposto numero diapositiva 5"/>
          <p:cNvSpPr txBox="1">
            <a:spLocks noGrp="1"/>
          </p:cNvSpPr>
          <p:nvPr>
            <p:ph type="sldNum" sz="quarter" idx="8"/>
          </p:nvPr>
        </p:nvSpPr>
        <p:spPr/>
        <p:txBody>
          <a:bodyPr/>
          <a:lstStyle>
            <a:lvl1pPr>
              <a:defRPr/>
            </a:lvl1pPr>
          </a:lstStyle>
          <a:p>
            <a:fld id="{784C0DC6-8FA7-4046-A5F1-E2E242A12500}" type="slidenum">
              <a:rPr/>
              <a:pPr/>
              <a:t>‹N›</a:t>
            </a:fld>
            <a:endParaRPr/>
          </a:p>
        </p:txBody>
      </p:sp>
    </p:spTree>
    <p:extLst>
      <p:ext uri="{BB962C8B-B14F-4D97-AF65-F5344CB8AC3E}">
        <p14:creationId xmlns:p14="http://schemas.microsoft.com/office/powerpoint/2010/main" val="26657635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contenuto 2"/>
          <p:cNvSpPr txBox="1">
            <a:spLocks noGrp="1"/>
          </p:cNvSpPr>
          <p:nvPr>
            <p:ph idx="1"/>
          </p:nvPr>
        </p:nvSpPr>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fld id="{6195FEB8-53BC-450E-9044-A02A629879BE}" type="datetime1">
              <a:rPr lang="it-IT"/>
              <a:pPr/>
              <a:t>21/09/2023</a:t>
            </a:fld>
            <a:endParaRPr/>
          </a:p>
        </p:txBody>
      </p:sp>
      <p:sp>
        <p:nvSpPr>
          <p:cNvPr id="5" name="Segnaposto piè di pagina 4"/>
          <p:cNvSpPr txBox="1">
            <a:spLocks noGrp="1"/>
          </p:cNvSpPr>
          <p:nvPr>
            <p:ph type="ftr" sz="quarter" idx="9"/>
          </p:nvPr>
        </p:nvSpPr>
        <p:spPr/>
        <p:txBody>
          <a:bodyPr/>
          <a:lstStyle>
            <a:lvl1pPr>
              <a:defRPr/>
            </a:lvl1pPr>
          </a:lstStyle>
          <a:p>
            <a:endParaRPr/>
          </a:p>
        </p:txBody>
      </p:sp>
      <p:sp>
        <p:nvSpPr>
          <p:cNvPr id="6" name="Segnaposto numero diapositiva 5"/>
          <p:cNvSpPr txBox="1">
            <a:spLocks noGrp="1"/>
          </p:cNvSpPr>
          <p:nvPr>
            <p:ph type="sldNum" sz="quarter" idx="8"/>
          </p:nvPr>
        </p:nvSpPr>
        <p:spPr/>
        <p:txBody>
          <a:bodyPr/>
          <a:lstStyle>
            <a:lvl1pPr>
              <a:defRPr/>
            </a:lvl1pPr>
          </a:lstStyle>
          <a:p>
            <a:fld id="{66451D72-97F0-4C95-BDDF-06C1A09A0C3A}" type="slidenum">
              <a:rPr/>
              <a:pPr/>
              <a:t>‹N›</a:t>
            </a:fld>
            <a:endParaRPr/>
          </a:p>
        </p:txBody>
      </p:sp>
    </p:spTree>
    <p:extLst>
      <p:ext uri="{BB962C8B-B14F-4D97-AF65-F5344CB8AC3E}">
        <p14:creationId xmlns:p14="http://schemas.microsoft.com/office/powerpoint/2010/main" val="4150172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txBox="1">
            <a:spLocks noGrp="1"/>
          </p:cNvSpPr>
          <p:nvPr>
            <p:ph type="title"/>
          </p:nvPr>
        </p:nvSpPr>
        <p:spPr>
          <a:xfrm>
            <a:off x="722311" y="4406895"/>
            <a:ext cx="7772400" cy="1362071"/>
          </a:xfrm>
        </p:spPr>
        <p:txBody>
          <a:bodyPr anchor="t" anchorCtr="0"/>
          <a:lstStyle>
            <a:lvl1pPr algn="l">
              <a:defRPr sz="4000" b="1" cap="all"/>
            </a:lvl1pPr>
          </a:lstStyle>
          <a:p>
            <a:pPr lvl="0"/>
            <a:r>
              <a:rPr lang="it-IT"/>
              <a:t>Fare clic per modificare lo stile del titolo</a:t>
            </a:r>
          </a:p>
        </p:txBody>
      </p:sp>
      <p:sp>
        <p:nvSpPr>
          <p:cNvPr id="3" name="Segnaposto testo 2"/>
          <p:cNvSpPr txBox="1">
            <a:spLocks noGrp="1"/>
          </p:cNvSpPr>
          <p:nvPr>
            <p:ph type="body" idx="1"/>
          </p:nvPr>
        </p:nvSpPr>
        <p:spPr>
          <a:xfrm>
            <a:off x="722311" y="2906713"/>
            <a:ext cx="7772400" cy="1500182"/>
          </a:xfrm>
        </p:spPr>
        <p:txBody>
          <a:bodyPr anchor="b"/>
          <a:lstStyle>
            <a:lvl1pPr marL="0" indent="0">
              <a:spcBef>
                <a:spcPts val="500"/>
              </a:spcBef>
              <a:buNone/>
              <a:defRPr sz="2000">
                <a:solidFill>
                  <a:srgbClr val="898989"/>
                </a:solidFill>
              </a:defRPr>
            </a:lvl1pPr>
          </a:lstStyle>
          <a:p>
            <a:pPr lvl="0"/>
            <a:r>
              <a:rPr lang="it-IT"/>
              <a:t>Fare clic per modificare stili del testo dello schema</a:t>
            </a:r>
          </a:p>
        </p:txBody>
      </p:sp>
      <p:sp>
        <p:nvSpPr>
          <p:cNvPr id="4" name="Segnaposto data 3"/>
          <p:cNvSpPr txBox="1">
            <a:spLocks noGrp="1"/>
          </p:cNvSpPr>
          <p:nvPr>
            <p:ph type="dt" sz="half" idx="7"/>
          </p:nvPr>
        </p:nvSpPr>
        <p:spPr/>
        <p:txBody>
          <a:bodyPr/>
          <a:lstStyle>
            <a:lvl1pPr>
              <a:defRPr/>
            </a:lvl1pPr>
          </a:lstStyle>
          <a:p>
            <a:fld id="{1F70DA9A-7445-4825-80F6-27CFAF726D5F}" type="datetime1">
              <a:rPr lang="it-IT"/>
              <a:pPr/>
              <a:t>21/09/2023</a:t>
            </a:fld>
            <a:endParaRPr/>
          </a:p>
        </p:txBody>
      </p:sp>
      <p:sp>
        <p:nvSpPr>
          <p:cNvPr id="5" name="Segnaposto piè di pagina 4"/>
          <p:cNvSpPr txBox="1">
            <a:spLocks noGrp="1"/>
          </p:cNvSpPr>
          <p:nvPr>
            <p:ph type="ftr" sz="quarter" idx="9"/>
          </p:nvPr>
        </p:nvSpPr>
        <p:spPr/>
        <p:txBody>
          <a:bodyPr/>
          <a:lstStyle>
            <a:lvl1pPr>
              <a:defRPr/>
            </a:lvl1pPr>
          </a:lstStyle>
          <a:p>
            <a:endParaRPr/>
          </a:p>
        </p:txBody>
      </p:sp>
      <p:sp>
        <p:nvSpPr>
          <p:cNvPr id="6" name="Segnaposto numero diapositiva 5"/>
          <p:cNvSpPr txBox="1">
            <a:spLocks noGrp="1"/>
          </p:cNvSpPr>
          <p:nvPr>
            <p:ph type="sldNum" sz="quarter" idx="8"/>
          </p:nvPr>
        </p:nvSpPr>
        <p:spPr/>
        <p:txBody>
          <a:bodyPr/>
          <a:lstStyle>
            <a:lvl1pPr>
              <a:defRPr/>
            </a:lvl1pPr>
          </a:lstStyle>
          <a:p>
            <a:fld id="{56D9012C-F677-45A5-9A8A-E0335BB6CA4A}" type="slidenum">
              <a:rPr/>
              <a:pPr/>
              <a:t>‹N›</a:t>
            </a:fld>
            <a:endParaRPr/>
          </a:p>
        </p:txBody>
      </p:sp>
    </p:spTree>
    <p:extLst>
      <p:ext uri="{BB962C8B-B14F-4D97-AF65-F5344CB8AC3E}">
        <p14:creationId xmlns:p14="http://schemas.microsoft.com/office/powerpoint/2010/main" val="3043800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contenuto 2"/>
          <p:cNvSpPr txBox="1">
            <a:spLocks noGrp="1"/>
          </p:cNvSpPr>
          <p:nvPr>
            <p:ph idx="1"/>
          </p:nvPr>
        </p:nvSpPr>
        <p:spPr>
          <a:xfrm>
            <a:off x="457200"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txBox="1">
            <a:spLocks noGrp="1"/>
          </p:cNvSpPr>
          <p:nvPr>
            <p:ph idx="2"/>
          </p:nvPr>
        </p:nvSpPr>
        <p:spPr>
          <a:xfrm>
            <a:off x="4648196"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txBox="1">
            <a:spLocks noGrp="1"/>
          </p:cNvSpPr>
          <p:nvPr>
            <p:ph type="dt" sz="half" idx="7"/>
          </p:nvPr>
        </p:nvSpPr>
        <p:spPr/>
        <p:txBody>
          <a:bodyPr/>
          <a:lstStyle>
            <a:lvl1pPr>
              <a:defRPr/>
            </a:lvl1pPr>
          </a:lstStyle>
          <a:p>
            <a:fld id="{63D67CA3-E4B0-42EC-95A4-C3A9FCB2959E}" type="datetime1">
              <a:rPr lang="it-IT"/>
              <a:pPr/>
              <a:t>21/09/2023</a:t>
            </a:fld>
            <a:endParaRPr/>
          </a:p>
        </p:txBody>
      </p:sp>
      <p:sp>
        <p:nvSpPr>
          <p:cNvPr id="6" name="Segnaposto piè di pagina 5"/>
          <p:cNvSpPr txBox="1">
            <a:spLocks noGrp="1"/>
          </p:cNvSpPr>
          <p:nvPr>
            <p:ph type="ftr" sz="quarter" idx="9"/>
          </p:nvPr>
        </p:nvSpPr>
        <p:spPr/>
        <p:txBody>
          <a:bodyPr/>
          <a:lstStyle>
            <a:lvl1pPr>
              <a:defRPr/>
            </a:lvl1pPr>
          </a:lstStyle>
          <a:p>
            <a:endParaRPr/>
          </a:p>
        </p:txBody>
      </p:sp>
      <p:sp>
        <p:nvSpPr>
          <p:cNvPr id="7" name="Segnaposto numero diapositiva 6"/>
          <p:cNvSpPr txBox="1">
            <a:spLocks noGrp="1"/>
          </p:cNvSpPr>
          <p:nvPr>
            <p:ph type="sldNum" sz="quarter" idx="8"/>
          </p:nvPr>
        </p:nvSpPr>
        <p:spPr/>
        <p:txBody>
          <a:bodyPr/>
          <a:lstStyle>
            <a:lvl1pPr>
              <a:defRPr/>
            </a:lvl1pPr>
          </a:lstStyle>
          <a:p>
            <a:fld id="{F0AAB467-DC30-4973-96CE-D117EF1AEB00}" type="slidenum">
              <a:rPr/>
              <a:pPr/>
              <a:t>‹N›</a:t>
            </a:fld>
            <a:endParaRPr/>
          </a:p>
        </p:txBody>
      </p:sp>
    </p:spTree>
    <p:extLst>
      <p:ext uri="{BB962C8B-B14F-4D97-AF65-F5344CB8AC3E}">
        <p14:creationId xmlns:p14="http://schemas.microsoft.com/office/powerpoint/2010/main" val="884789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esto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it-IT"/>
              <a:t>Fare clic per modificare stili del testo dello schema</a:t>
            </a:r>
          </a:p>
        </p:txBody>
      </p:sp>
      <p:sp>
        <p:nvSpPr>
          <p:cNvPr id="4" name="Segnaposto contenuto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it-IT"/>
              <a:t>Fare clic per modificare stili del testo dello schema</a:t>
            </a:r>
          </a:p>
        </p:txBody>
      </p:sp>
      <p:sp>
        <p:nvSpPr>
          <p:cNvPr id="6" name="Segnaposto contenuto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txBox="1">
            <a:spLocks noGrp="1"/>
          </p:cNvSpPr>
          <p:nvPr>
            <p:ph type="dt" sz="half" idx="7"/>
          </p:nvPr>
        </p:nvSpPr>
        <p:spPr/>
        <p:txBody>
          <a:bodyPr/>
          <a:lstStyle>
            <a:lvl1pPr>
              <a:defRPr/>
            </a:lvl1pPr>
          </a:lstStyle>
          <a:p>
            <a:fld id="{5C3477EE-B97B-45B6-84B5-F6607A4002AF}" type="datetime1">
              <a:rPr lang="it-IT"/>
              <a:pPr/>
              <a:t>21/09/2023</a:t>
            </a:fld>
            <a:endParaRPr/>
          </a:p>
        </p:txBody>
      </p:sp>
      <p:sp>
        <p:nvSpPr>
          <p:cNvPr id="8" name="Segnaposto piè di pagina 7"/>
          <p:cNvSpPr txBox="1">
            <a:spLocks noGrp="1"/>
          </p:cNvSpPr>
          <p:nvPr>
            <p:ph type="ftr" sz="quarter" idx="9"/>
          </p:nvPr>
        </p:nvSpPr>
        <p:spPr/>
        <p:txBody>
          <a:bodyPr/>
          <a:lstStyle>
            <a:lvl1pPr>
              <a:defRPr/>
            </a:lvl1pPr>
          </a:lstStyle>
          <a:p>
            <a:endParaRPr/>
          </a:p>
        </p:txBody>
      </p:sp>
      <p:sp>
        <p:nvSpPr>
          <p:cNvPr id="9" name="Segnaposto numero diapositiva 8"/>
          <p:cNvSpPr txBox="1">
            <a:spLocks noGrp="1"/>
          </p:cNvSpPr>
          <p:nvPr>
            <p:ph type="sldNum" sz="quarter" idx="8"/>
          </p:nvPr>
        </p:nvSpPr>
        <p:spPr/>
        <p:txBody>
          <a:bodyPr/>
          <a:lstStyle>
            <a:lvl1pPr>
              <a:defRPr/>
            </a:lvl1pPr>
          </a:lstStyle>
          <a:p>
            <a:fld id="{816536D0-452D-4A68-8386-A0F36D452EB0}" type="slidenum">
              <a:rPr/>
              <a:pPr/>
              <a:t>‹N›</a:t>
            </a:fld>
            <a:endParaRPr/>
          </a:p>
        </p:txBody>
      </p:sp>
    </p:spTree>
    <p:extLst>
      <p:ext uri="{BB962C8B-B14F-4D97-AF65-F5344CB8AC3E}">
        <p14:creationId xmlns:p14="http://schemas.microsoft.com/office/powerpoint/2010/main" val="861128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data 2"/>
          <p:cNvSpPr txBox="1">
            <a:spLocks noGrp="1"/>
          </p:cNvSpPr>
          <p:nvPr>
            <p:ph type="dt" sz="half" idx="7"/>
          </p:nvPr>
        </p:nvSpPr>
        <p:spPr/>
        <p:txBody>
          <a:bodyPr/>
          <a:lstStyle>
            <a:lvl1pPr>
              <a:defRPr/>
            </a:lvl1pPr>
          </a:lstStyle>
          <a:p>
            <a:fld id="{10A7E0AB-219A-4FEA-A6A8-D57FAAB01C24}" type="datetime1">
              <a:rPr lang="it-IT"/>
              <a:pPr/>
              <a:t>21/09/2023</a:t>
            </a:fld>
            <a:endParaRPr/>
          </a:p>
        </p:txBody>
      </p:sp>
      <p:sp>
        <p:nvSpPr>
          <p:cNvPr id="4" name="Segnaposto piè di pagina 3"/>
          <p:cNvSpPr txBox="1">
            <a:spLocks noGrp="1"/>
          </p:cNvSpPr>
          <p:nvPr>
            <p:ph type="ftr" sz="quarter" idx="9"/>
          </p:nvPr>
        </p:nvSpPr>
        <p:spPr/>
        <p:txBody>
          <a:bodyPr/>
          <a:lstStyle>
            <a:lvl1pPr>
              <a:defRPr/>
            </a:lvl1pPr>
          </a:lstStyle>
          <a:p>
            <a:endParaRPr/>
          </a:p>
        </p:txBody>
      </p:sp>
      <p:sp>
        <p:nvSpPr>
          <p:cNvPr id="5" name="Segnaposto numero diapositiva 4"/>
          <p:cNvSpPr txBox="1">
            <a:spLocks noGrp="1"/>
          </p:cNvSpPr>
          <p:nvPr>
            <p:ph type="sldNum" sz="quarter" idx="8"/>
          </p:nvPr>
        </p:nvSpPr>
        <p:spPr/>
        <p:txBody>
          <a:bodyPr/>
          <a:lstStyle>
            <a:lvl1pPr>
              <a:defRPr/>
            </a:lvl1pPr>
          </a:lstStyle>
          <a:p>
            <a:fld id="{884E502D-B8FF-432C-8F5E-3C6D0D137A97}" type="slidenum">
              <a:rPr/>
              <a:pPr/>
              <a:t>‹N›</a:t>
            </a:fld>
            <a:endParaRPr/>
          </a:p>
        </p:txBody>
      </p:sp>
    </p:spTree>
    <p:extLst>
      <p:ext uri="{BB962C8B-B14F-4D97-AF65-F5344CB8AC3E}">
        <p14:creationId xmlns:p14="http://schemas.microsoft.com/office/powerpoint/2010/main" val="181473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74166696-1B7F-47D3-B6A1-EE0C7F14A13A}" type="datetimeFigureOut">
              <a:rPr lang="it-IT" smtClean="0">
                <a:solidFill>
                  <a:prstClr val="black">
                    <a:tint val="75000"/>
                  </a:prstClr>
                </a:solidFill>
              </a:rPr>
              <a:pPr/>
              <a:t>21/09/2023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A55FFB16-54FF-48A7-9F61-EB8D12ADC39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1089951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txBox="1">
            <a:spLocks noGrp="1"/>
          </p:cNvSpPr>
          <p:nvPr>
            <p:ph type="dt" sz="half" idx="7"/>
          </p:nvPr>
        </p:nvSpPr>
        <p:spPr/>
        <p:txBody>
          <a:bodyPr/>
          <a:lstStyle>
            <a:lvl1pPr>
              <a:defRPr/>
            </a:lvl1pPr>
          </a:lstStyle>
          <a:p>
            <a:fld id="{FEC3FCFC-401F-4FAF-B5CA-E542E97DD74C}" type="datetime1">
              <a:rPr lang="it-IT"/>
              <a:pPr/>
              <a:t>21/09/2023</a:t>
            </a:fld>
            <a:endParaRPr/>
          </a:p>
        </p:txBody>
      </p:sp>
      <p:sp>
        <p:nvSpPr>
          <p:cNvPr id="3" name="Segnaposto piè di pagina 2"/>
          <p:cNvSpPr txBox="1">
            <a:spLocks noGrp="1"/>
          </p:cNvSpPr>
          <p:nvPr>
            <p:ph type="ftr" sz="quarter" idx="9"/>
          </p:nvPr>
        </p:nvSpPr>
        <p:spPr/>
        <p:txBody>
          <a:bodyPr/>
          <a:lstStyle>
            <a:lvl1pPr>
              <a:defRPr/>
            </a:lvl1pPr>
          </a:lstStyle>
          <a:p>
            <a:endParaRPr/>
          </a:p>
        </p:txBody>
      </p:sp>
      <p:sp>
        <p:nvSpPr>
          <p:cNvPr id="4" name="Segnaposto numero diapositiva 3"/>
          <p:cNvSpPr txBox="1">
            <a:spLocks noGrp="1"/>
          </p:cNvSpPr>
          <p:nvPr>
            <p:ph type="sldNum" sz="quarter" idx="8"/>
          </p:nvPr>
        </p:nvSpPr>
        <p:spPr/>
        <p:txBody>
          <a:bodyPr/>
          <a:lstStyle>
            <a:lvl1pPr>
              <a:defRPr/>
            </a:lvl1pPr>
          </a:lstStyle>
          <a:p>
            <a:fld id="{54DB25C7-09A8-4E0F-A529-23A88C97BC50}" type="slidenum">
              <a:rPr/>
              <a:pPr/>
              <a:t>‹N›</a:t>
            </a:fld>
            <a:endParaRPr/>
          </a:p>
        </p:txBody>
      </p:sp>
    </p:spTree>
    <p:extLst>
      <p:ext uri="{BB962C8B-B14F-4D97-AF65-F5344CB8AC3E}">
        <p14:creationId xmlns:p14="http://schemas.microsoft.com/office/powerpoint/2010/main" val="634331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457200" y="273048"/>
            <a:ext cx="3008311" cy="1162046"/>
          </a:xfrm>
        </p:spPr>
        <p:txBody>
          <a:bodyPr anchor="b" anchorCtr="0"/>
          <a:lstStyle>
            <a:lvl1pPr algn="l">
              <a:defRPr sz="2000" b="1"/>
            </a:lvl1pPr>
          </a:lstStyle>
          <a:p>
            <a:pPr lvl="0"/>
            <a:r>
              <a:rPr lang="it-IT"/>
              <a:t>Fare clic per modificare lo stile del titolo</a:t>
            </a:r>
          </a:p>
        </p:txBody>
      </p:sp>
      <p:sp>
        <p:nvSpPr>
          <p:cNvPr id="3" name="Segnaposto contenuto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it-IT"/>
              <a:t>Fare clic per modificare stili del testo dello schema</a:t>
            </a:r>
          </a:p>
        </p:txBody>
      </p:sp>
      <p:sp>
        <p:nvSpPr>
          <p:cNvPr id="5" name="Segnaposto data 4"/>
          <p:cNvSpPr txBox="1">
            <a:spLocks noGrp="1"/>
          </p:cNvSpPr>
          <p:nvPr>
            <p:ph type="dt" sz="half" idx="7"/>
          </p:nvPr>
        </p:nvSpPr>
        <p:spPr/>
        <p:txBody>
          <a:bodyPr/>
          <a:lstStyle>
            <a:lvl1pPr>
              <a:defRPr/>
            </a:lvl1pPr>
          </a:lstStyle>
          <a:p>
            <a:fld id="{C9108B78-CB73-4D0F-8F59-3D419A9411D5}" type="datetime1">
              <a:rPr lang="it-IT"/>
              <a:pPr/>
              <a:t>21/09/2023</a:t>
            </a:fld>
            <a:endParaRPr/>
          </a:p>
        </p:txBody>
      </p:sp>
      <p:sp>
        <p:nvSpPr>
          <p:cNvPr id="6" name="Segnaposto piè di pagina 5"/>
          <p:cNvSpPr txBox="1">
            <a:spLocks noGrp="1"/>
          </p:cNvSpPr>
          <p:nvPr>
            <p:ph type="ftr" sz="quarter" idx="9"/>
          </p:nvPr>
        </p:nvSpPr>
        <p:spPr/>
        <p:txBody>
          <a:bodyPr/>
          <a:lstStyle>
            <a:lvl1pPr>
              <a:defRPr/>
            </a:lvl1pPr>
          </a:lstStyle>
          <a:p>
            <a:endParaRPr/>
          </a:p>
        </p:txBody>
      </p:sp>
      <p:sp>
        <p:nvSpPr>
          <p:cNvPr id="7" name="Segnaposto numero diapositiva 6"/>
          <p:cNvSpPr txBox="1">
            <a:spLocks noGrp="1"/>
          </p:cNvSpPr>
          <p:nvPr>
            <p:ph type="sldNum" sz="quarter" idx="8"/>
          </p:nvPr>
        </p:nvSpPr>
        <p:spPr/>
        <p:txBody>
          <a:bodyPr/>
          <a:lstStyle>
            <a:lvl1pPr>
              <a:defRPr/>
            </a:lvl1pPr>
          </a:lstStyle>
          <a:p>
            <a:fld id="{D39CD69E-8BCE-49B5-8A3B-98FE290BD099}" type="slidenum">
              <a:rPr/>
              <a:pPr/>
              <a:t>‹N›</a:t>
            </a:fld>
            <a:endParaRPr/>
          </a:p>
        </p:txBody>
      </p:sp>
    </p:spTree>
    <p:extLst>
      <p:ext uri="{BB962C8B-B14F-4D97-AF65-F5344CB8AC3E}">
        <p14:creationId xmlns:p14="http://schemas.microsoft.com/office/powerpoint/2010/main" val="9705078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1792288" y="4800600"/>
            <a:ext cx="5486400" cy="566735"/>
          </a:xfrm>
        </p:spPr>
        <p:txBody>
          <a:bodyPr anchor="b" anchorCtr="0"/>
          <a:lstStyle>
            <a:lvl1pPr algn="l">
              <a:defRPr sz="2000" b="1"/>
            </a:lvl1pPr>
          </a:lstStyle>
          <a:p>
            <a:pPr lvl="0"/>
            <a:r>
              <a:rPr lang="it-IT"/>
              <a:t>Fare clic per modificare lo stile del titolo</a:t>
            </a:r>
          </a:p>
        </p:txBody>
      </p:sp>
      <p:sp>
        <p:nvSpPr>
          <p:cNvPr id="3" name="Segnaposto immagine 2"/>
          <p:cNvSpPr txBox="1">
            <a:spLocks noGrp="1"/>
          </p:cNvSpPr>
          <p:nvPr>
            <p:ph type="pic" idx="1"/>
          </p:nvPr>
        </p:nvSpPr>
        <p:spPr>
          <a:xfrm>
            <a:off x="1792288" y="612776"/>
            <a:ext cx="5486400" cy="4114800"/>
          </a:xfrm>
        </p:spPr>
        <p:txBody>
          <a:bodyPr/>
          <a:lstStyle>
            <a:lvl1pPr marL="0" indent="0">
              <a:buNone/>
              <a:defRPr/>
            </a:lvl1pPr>
          </a:lstStyle>
          <a:p>
            <a:pPr lvl="0"/>
            <a:endParaRPr lang="it-IT"/>
          </a:p>
        </p:txBody>
      </p:sp>
      <p:sp>
        <p:nvSpPr>
          <p:cNvPr id="4" name="Segnaposto testo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it-IT"/>
              <a:t>Fare clic per modificare stili del testo dello schema</a:t>
            </a:r>
          </a:p>
        </p:txBody>
      </p:sp>
      <p:sp>
        <p:nvSpPr>
          <p:cNvPr id="5" name="Segnaposto data 4"/>
          <p:cNvSpPr txBox="1">
            <a:spLocks noGrp="1"/>
          </p:cNvSpPr>
          <p:nvPr>
            <p:ph type="dt" sz="half" idx="7"/>
          </p:nvPr>
        </p:nvSpPr>
        <p:spPr/>
        <p:txBody>
          <a:bodyPr/>
          <a:lstStyle>
            <a:lvl1pPr>
              <a:defRPr/>
            </a:lvl1pPr>
          </a:lstStyle>
          <a:p>
            <a:fld id="{3BBD449C-5146-4075-A99F-57C13735DED1}" type="datetime1">
              <a:rPr lang="it-IT"/>
              <a:pPr/>
              <a:t>21/09/2023</a:t>
            </a:fld>
            <a:endParaRPr/>
          </a:p>
        </p:txBody>
      </p:sp>
      <p:sp>
        <p:nvSpPr>
          <p:cNvPr id="6" name="Segnaposto piè di pagina 5"/>
          <p:cNvSpPr txBox="1">
            <a:spLocks noGrp="1"/>
          </p:cNvSpPr>
          <p:nvPr>
            <p:ph type="ftr" sz="quarter" idx="9"/>
          </p:nvPr>
        </p:nvSpPr>
        <p:spPr/>
        <p:txBody>
          <a:bodyPr/>
          <a:lstStyle>
            <a:lvl1pPr>
              <a:defRPr/>
            </a:lvl1pPr>
          </a:lstStyle>
          <a:p>
            <a:endParaRPr/>
          </a:p>
        </p:txBody>
      </p:sp>
      <p:sp>
        <p:nvSpPr>
          <p:cNvPr id="7" name="Segnaposto numero diapositiva 6"/>
          <p:cNvSpPr txBox="1">
            <a:spLocks noGrp="1"/>
          </p:cNvSpPr>
          <p:nvPr>
            <p:ph type="sldNum" sz="quarter" idx="8"/>
          </p:nvPr>
        </p:nvSpPr>
        <p:spPr/>
        <p:txBody>
          <a:bodyPr/>
          <a:lstStyle>
            <a:lvl1pPr>
              <a:defRPr/>
            </a:lvl1pPr>
          </a:lstStyle>
          <a:p>
            <a:fld id="{96714949-CA52-443F-AAA8-10F99C80D657}" type="slidenum">
              <a:rPr/>
              <a:pPr/>
              <a:t>‹N›</a:t>
            </a:fld>
            <a:endParaRPr/>
          </a:p>
        </p:txBody>
      </p:sp>
    </p:spTree>
    <p:extLst>
      <p:ext uri="{BB962C8B-B14F-4D97-AF65-F5344CB8AC3E}">
        <p14:creationId xmlns:p14="http://schemas.microsoft.com/office/powerpoint/2010/main" val="2557918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esto verticale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fld id="{8CBF98EA-C5C0-4471-828D-688E76B9916F}" type="datetime1">
              <a:rPr lang="it-IT"/>
              <a:pPr/>
              <a:t>21/09/2023</a:t>
            </a:fld>
            <a:endParaRPr/>
          </a:p>
        </p:txBody>
      </p:sp>
      <p:sp>
        <p:nvSpPr>
          <p:cNvPr id="5" name="Segnaposto piè di pagina 4"/>
          <p:cNvSpPr txBox="1">
            <a:spLocks noGrp="1"/>
          </p:cNvSpPr>
          <p:nvPr>
            <p:ph type="ftr" sz="quarter" idx="9"/>
          </p:nvPr>
        </p:nvSpPr>
        <p:spPr/>
        <p:txBody>
          <a:bodyPr/>
          <a:lstStyle>
            <a:lvl1pPr>
              <a:defRPr/>
            </a:lvl1pPr>
          </a:lstStyle>
          <a:p>
            <a:endParaRPr/>
          </a:p>
        </p:txBody>
      </p:sp>
      <p:sp>
        <p:nvSpPr>
          <p:cNvPr id="6" name="Segnaposto numero diapositiva 5"/>
          <p:cNvSpPr txBox="1">
            <a:spLocks noGrp="1"/>
          </p:cNvSpPr>
          <p:nvPr>
            <p:ph type="sldNum" sz="quarter" idx="8"/>
          </p:nvPr>
        </p:nvSpPr>
        <p:spPr/>
        <p:txBody>
          <a:bodyPr/>
          <a:lstStyle>
            <a:lvl1pPr>
              <a:defRPr/>
            </a:lvl1pPr>
          </a:lstStyle>
          <a:p>
            <a:fld id="{48C60B07-BB1F-4FD1-BE24-2EB6066C7027}" type="slidenum">
              <a:rPr/>
              <a:pPr/>
              <a:t>‹N›</a:t>
            </a:fld>
            <a:endParaRPr/>
          </a:p>
        </p:txBody>
      </p:sp>
    </p:spTree>
    <p:extLst>
      <p:ext uri="{BB962C8B-B14F-4D97-AF65-F5344CB8AC3E}">
        <p14:creationId xmlns:p14="http://schemas.microsoft.com/office/powerpoint/2010/main" val="2069525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txBox="1">
            <a:spLocks noGrp="1"/>
          </p:cNvSpPr>
          <p:nvPr>
            <p:ph type="title" orient="vert"/>
          </p:nvPr>
        </p:nvSpPr>
        <p:spPr>
          <a:xfrm>
            <a:off x="6629400" y="274640"/>
            <a:ext cx="2057400" cy="5851529"/>
          </a:xfrm>
        </p:spPr>
        <p:txBody>
          <a:bodyPr vert="eaVert"/>
          <a:lstStyle>
            <a:lvl1pPr>
              <a:defRPr/>
            </a:lvl1pPr>
          </a:lstStyle>
          <a:p>
            <a:pPr lvl="0"/>
            <a:r>
              <a:rPr lang="it-IT"/>
              <a:t>Fare clic per modificare lo stile del titolo</a:t>
            </a:r>
          </a:p>
        </p:txBody>
      </p:sp>
      <p:sp>
        <p:nvSpPr>
          <p:cNvPr id="3" name="Segnaposto testo verticale 2"/>
          <p:cNvSpPr txBox="1">
            <a:spLocks noGrp="1"/>
          </p:cNvSpPr>
          <p:nvPr>
            <p:ph type="body" orient="vert" idx="1"/>
          </p:nvPr>
        </p:nvSpPr>
        <p:spPr>
          <a:xfrm>
            <a:off x="457200" y="274640"/>
            <a:ext cx="6019796" cy="5851529"/>
          </a:xfrm>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fld id="{888727C2-85D4-4D0B-AA89-89D6F6F1FFE5}" type="datetime1">
              <a:rPr lang="it-IT"/>
              <a:pPr/>
              <a:t>21/09/2023</a:t>
            </a:fld>
            <a:endParaRPr/>
          </a:p>
        </p:txBody>
      </p:sp>
      <p:sp>
        <p:nvSpPr>
          <p:cNvPr id="5" name="Segnaposto piè di pagina 4"/>
          <p:cNvSpPr txBox="1">
            <a:spLocks noGrp="1"/>
          </p:cNvSpPr>
          <p:nvPr>
            <p:ph type="ftr" sz="quarter" idx="9"/>
          </p:nvPr>
        </p:nvSpPr>
        <p:spPr/>
        <p:txBody>
          <a:bodyPr/>
          <a:lstStyle>
            <a:lvl1pPr>
              <a:defRPr/>
            </a:lvl1pPr>
          </a:lstStyle>
          <a:p>
            <a:endParaRPr/>
          </a:p>
        </p:txBody>
      </p:sp>
      <p:sp>
        <p:nvSpPr>
          <p:cNvPr id="6" name="Segnaposto numero diapositiva 5"/>
          <p:cNvSpPr txBox="1">
            <a:spLocks noGrp="1"/>
          </p:cNvSpPr>
          <p:nvPr>
            <p:ph type="sldNum" sz="quarter" idx="8"/>
          </p:nvPr>
        </p:nvSpPr>
        <p:spPr/>
        <p:txBody>
          <a:bodyPr/>
          <a:lstStyle>
            <a:lvl1pPr>
              <a:defRPr/>
            </a:lvl1pPr>
          </a:lstStyle>
          <a:p>
            <a:fld id="{6E68DD19-1F08-467D-81B5-83CCC93660A3}" type="slidenum">
              <a:rPr/>
              <a:pPr/>
              <a:t>‹N›</a:t>
            </a:fld>
            <a:endParaRPr/>
          </a:p>
        </p:txBody>
      </p:sp>
    </p:spTree>
    <p:extLst>
      <p:ext uri="{BB962C8B-B14F-4D97-AF65-F5344CB8AC3E}">
        <p14:creationId xmlns:p14="http://schemas.microsoft.com/office/powerpoint/2010/main" val="4252367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F9A37E3B-CB2D-4816-8CCA-D91C604872C1}" type="datetimeFigureOut">
              <a:rPr lang="it-IT" smtClean="0">
                <a:solidFill>
                  <a:prstClr val="black">
                    <a:tint val="75000"/>
                  </a:prstClr>
                </a:solidFill>
              </a:rPr>
              <a:pPr/>
              <a:t>21/09/2023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5692882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9A37E3B-CB2D-4816-8CCA-D91C604872C1}" type="datetimeFigureOut">
              <a:rPr lang="it-IT" smtClean="0">
                <a:solidFill>
                  <a:prstClr val="black">
                    <a:tint val="75000"/>
                  </a:prstClr>
                </a:solidFill>
              </a:rPr>
              <a:pPr/>
              <a:t>21/09/2023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5565432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F9A37E3B-CB2D-4816-8CCA-D91C604872C1}" type="datetimeFigureOut">
              <a:rPr lang="it-IT" smtClean="0">
                <a:solidFill>
                  <a:prstClr val="black">
                    <a:tint val="75000"/>
                  </a:prstClr>
                </a:solidFill>
              </a:rPr>
              <a:pPr/>
              <a:t>21/09/2023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2304266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F9A37E3B-CB2D-4816-8CCA-D91C604872C1}" type="datetimeFigureOut">
              <a:rPr lang="it-IT" smtClean="0">
                <a:solidFill>
                  <a:prstClr val="black">
                    <a:tint val="75000"/>
                  </a:prstClr>
                </a:solidFill>
              </a:rPr>
              <a:pPr/>
              <a:t>21/09/2023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8939484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F9A37E3B-CB2D-4816-8CCA-D91C604872C1}" type="datetimeFigureOut">
              <a:rPr lang="it-IT" smtClean="0">
                <a:solidFill>
                  <a:prstClr val="black">
                    <a:tint val="75000"/>
                  </a:prstClr>
                </a:solidFill>
              </a:rPr>
              <a:pPr/>
              <a:t>21/09/2023</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052534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74166696-1B7F-47D3-B6A1-EE0C7F14A13A}" type="datetimeFigureOut">
              <a:rPr lang="it-IT" smtClean="0">
                <a:solidFill>
                  <a:prstClr val="black">
                    <a:tint val="75000"/>
                  </a:prstClr>
                </a:solidFill>
              </a:rPr>
              <a:pPr/>
              <a:t>21/09/2023</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A55FFB16-54FF-48A7-9F61-EB8D12ADC39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5631987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F9A37E3B-CB2D-4816-8CCA-D91C604872C1}" type="datetimeFigureOut">
              <a:rPr lang="it-IT" smtClean="0">
                <a:solidFill>
                  <a:prstClr val="black">
                    <a:tint val="75000"/>
                  </a:prstClr>
                </a:solidFill>
              </a:rPr>
              <a:pPr/>
              <a:t>21/09/2023</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686604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9A37E3B-CB2D-4816-8CCA-D91C604872C1}" type="datetimeFigureOut">
              <a:rPr lang="it-IT" smtClean="0">
                <a:solidFill>
                  <a:prstClr val="black">
                    <a:tint val="75000"/>
                  </a:prstClr>
                </a:solidFill>
              </a:rPr>
              <a:pPr/>
              <a:t>21/09/2023</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862314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9A37E3B-CB2D-4816-8CCA-D91C604872C1}" type="datetimeFigureOut">
              <a:rPr lang="it-IT" smtClean="0">
                <a:solidFill>
                  <a:prstClr val="black">
                    <a:tint val="75000"/>
                  </a:prstClr>
                </a:solidFill>
              </a:rPr>
              <a:pPr/>
              <a:t>21/09/2023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1848079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9A37E3B-CB2D-4816-8CCA-D91C604872C1}" type="datetimeFigureOut">
              <a:rPr lang="it-IT" smtClean="0">
                <a:solidFill>
                  <a:prstClr val="black">
                    <a:tint val="75000"/>
                  </a:prstClr>
                </a:solidFill>
              </a:rPr>
              <a:pPr/>
              <a:t>21/09/2023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5533877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9A37E3B-CB2D-4816-8CCA-D91C604872C1}" type="datetimeFigureOut">
              <a:rPr lang="it-IT" smtClean="0">
                <a:solidFill>
                  <a:prstClr val="black">
                    <a:tint val="75000"/>
                  </a:prstClr>
                </a:solidFill>
              </a:rPr>
              <a:pPr/>
              <a:t>21/09/2023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8763095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9A37E3B-CB2D-4816-8CCA-D91C604872C1}" type="datetimeFigureOut">
              <a:rPr lang="it-IT" smtClean="0">
                <a:solidFill>
                  <a:prstClr val="black">
                    <a:tint val="75000"/>
                  </a:prstClr>
                </a:solidFill>
              </a:rPr>
              <a:pPr/>
              <a:t>21/09/2023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6992523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F6F5ED01-EFDC-4B17-8D4D-2ED647717538}" type="datetimeFigureOut">
              <a:rPr lang="it-IT" smtClean="0">
                <a:solidFill>
                  <a:prstClr val="black">
                    <a:tint val="75000"/>
                  </a:prstClr>
                </a:solidFill>
              </a:rPr>
              <a:pPr/>
              <a:t>21/09/2023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9B254038-3A00-43D5-B3B3-A896B4B5AC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1490601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6F5ED01-EFDC-4B17-8D4D-2ED647717538}" type="datetimeFigureOut">
              <a:rPr lang="it-IT" smtClean="0">
                <a:solidFill>
                  <a:prstClr val="black">
                    <a:tint val="75000"/>
                  </a:prstClr>
                </a:solidFill>
              </a:rPr>
              <a:pPr/>
              <a:t>21/09/2023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9B254038-3A00-43D5-B3B3-A896B4B5AC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285255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F6F5ED01-EFDC-4B17-8D4D-2ED647717538}" type="datetimeFigureOut">
              <a:rPr lang="it-IT" smtClean="0">
                <a:solidFill>
                  <a:prstClr val="black">
                    <a:tint val="75000"/>
                  </a:prstClr>
                </a:solidFill>
              </a:rPr>
              <a:pPr/>
              <a:t>21/09/2023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9B254038-3A00-43D5-B3B3-A896B4B5AC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3058477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F6F5ED01-EFDC-4B17-8D4D-2ED647717538}" type="datetimeFigureOut">
              <a:rPr lang="it-IT" smtClean="0">
                <a:solidFill>
                  <a:prstClr val="black">
                    <a:tint val="75000"/>
                  </a:prstClr>
                </a:solidFill>
              </a:rPr>
              <a:pPr/>
              <a:t>21/09/2023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9B254038-3A00-43D5-B3B3-A896B4B5AC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446340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74166696-1B7F-47D3-B6A1-EE0C7F14A13A}" type="datetimeFigureOut">
              <a:rPr lang="it-IT" smtClean="0">
                <a:solidFill>
                  <a:prstClr val="black">
                    <a:tint val="75000"/>
                  </a:prstClr>
                </a:solidFill>
              </a:rPr>
              <a:pPr/>
              <a:t>21/09/2023</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A55FFB16-54FF-48A7-9F61-EB8D12ADC39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2566797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F6F5ED01-EFDC-4B17-8D4D-2ED647717538}" type="datetimeFigureOut">
              <a:rPr lang="it-IT" smtClean="0">
                <a:solidFill>
                  <a:prstClr val="black">
                    <a:tint val="75000"/>
                  </a:prstClr>
                </a:solidFill>
              </a:rPr>
              <a:pPr/>
              <a:t>21/09/2023</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9B254038-3A00-43D5-B3B3-A896B4B5AC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8358018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F6F5ED01-EFDC-4B17-8D4D-2ED647717538}" type="datetimeFigureOut">
              <a:rPr lang="it-IT" smtClean="0">
                <a:solidFill>
                  <a:prstClr val="black">
                    <a:tint val="75000"/>
                  </a:prstClr>
                </a:solidFill>
              </a:rPr>
              <a:pPr/>
              <a:t>21/09/2023</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9B254038-3A00-43D5-B3B3-A896B4B5AC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2368122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6F5ED01-EFDC-4B17-8D4D-2ED647717538}" type="datetimeFigureOut">
              <a:rPr lang="it-IT" smtClean="0">
                <a:solidFill>
                  <a:prstClr val="black">
                    <a:tint val="75000"/>
                  </a:prstClr>
                </a:solidFill>
              </a:rPr>
              <a:pPr/>
              <a:t>21/09/2023</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9B254038-3A00-43D5-B3B3-A896B4B5AC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5042304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6F5ED01-EFDC-4B17-8D4D-2ED647717538}" type="datetimeFigureOut">
              <a:rPr lang="it-IT" smtClean="0">
                <a:solidFill>
                  <a:prstClr val="black">
                    <a:tint val="75000"/>
                  </a:prstClr>
                </a:solidFill>
              </a:rPr>
              <a:pPr/>
              <a:t>21/09/2023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9B254038-3A00-43D5-B3B3-A896B4B5AC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5728881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6F5ED01-EFDC-4B17-8D4D-2ED647717538}" type="datetimeFigureOut">
              <a:rPr lang="it-IT" smtClean="0">
                <a:solidFill>
                  <a:prstClr val="black">
                    <a:tint val="75000"/>
                  </a:prstClr>
                </a:solidFill>
              </a:rPr>
              <a:pPr/>
              <a:t>21/09/2023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9B254038-3A00-43D5-B3B3-A896B4B5AC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0809965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6F5ED01-EFDC-4B17-8D4D-2ED647717538}" type="datetimeFigureOut">
              <a:rPr lang="it-IT" smtClean="0">
                <a:solidFill>
                  <a:prstClr val="black">
                    <a:tint val="75000"/>
                  </a:prstClr>
                </a:solidFill>
              </a:rPr>
              <a:pPr/>
              <a:t>21/09/2023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9B254038-3A00-43D5-B3B3-A896B4B5AC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2077658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6F5ED01-EFDC-4B17-8D4D-2ED647717538}" type="datetimeFigureOut">
              <a:rPr lang="it-IT" smtClean="0">
                <a:solidFill>
                  <a:prstClr val="black">
                    <a:tint val="75000"/>
                  </a:prstClr>
                </a:solidFill>
              </a:rPr>
              <a:pPr/>
              <a:t>21/09/2023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9B254038-3A00-43D5-B3B3-A896B4B5AC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2575330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B958156C-6F23-42C5-B78C-A0B0C56C0AC0}" type="datetimeFigureOut">
              <a:rPr lang="it-IT" smtClean="0">
                <a:solidFill>
                  <a:prstClr val="black">
                    <a:tint val="75000"/>
                  </a:prstClr>
                </a:solidFill>
              </a:rPr>
              <a:pPr/>
              <a:t>21/09/2023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3EB652B-3BE9-4CC8-AE87-E13F239422B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0491724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958156C-6F23-42C5-B78C-A0B0C56C0AC0}" type="datetimeFigureOut">
              <a:rPr lang="it-IT" smtClean="0">
                <a:solidFill>
                  <a:prstClr val="black">
                    <a:tint val="75000"/>
                  </a:prstClr>
                </a:solidFill>
              </a:rPr>
              <a:pPr/>
              <a:t>21/09/2023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3EB652B-3BE9-4CC8-AE87-E13F239422B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7349043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B958156C-6F23-42C5-B78C-A0B0C56C0AC0}" type="datetimeFigureOut">
              <a:rPr lang="it-IT" smtClean="0">
                <a:solidFill>
                  <a:prstClr val="black">
                    <a:tint val="75000"/>
                  </a:prstClr>
                </a:solidFill>
              </a:rPr>
              <a:pPr/>
              <a:t>21/09/2023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3EB652B-3BE9-4CC8-AE87-E13F239422B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170616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4166696-1B7F-47D3-B6A1-EE0C7F14A13A}" type="datetimeFigureOut">
              <a:rPr lang="it-IT" smtClean="0">
                <a:solidFill>
                  <a:prstClr val="black">
                    <a:tint val="75000"/>
                  </a:prstClr>
                </a:solidFill>
              </a:rPr>
              <a:pPr/>
              <a:t>21/09/2023</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A55FFB16-54FF-48A7-9F61-EB8D12ADC39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6250005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B958156C-6F23-42C5-B78C-A0B0C56C0AC0}" type="datetimeFigureOut">
              <a:rPr lang="it-IT" smtClean="0">
                <a:solidFill>
                  <a:prstClr val="black">
                    <a:tint val="75000"/>
                  </a:prstClr>
                </a:solidFill>
              </a:rPr>
              <a:pPr/>
              <a:t>21/09/2023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3EB652B-3BE9-4CC8-AE87-E13F239422B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7120270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B958156C-6F23-42C5-B78C-A0B0C56C0AC0}" type="datetimeFigureOut">
              <a:rPr lang="it-IT" smtClean="0">
                <a:solidFill>
                  <a:prstClr val="black">
                    <a:tint val="75000"/>
                  </a:prstClr>
                </a:solidFill>
              </a:rPr>
              <a:pPr/>
              <a:t>21/09/2023</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53EB652B-3BE9-4CC8-AE87-E13F239422B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4487820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B958156C-6F23-42C5-B78C-A0B0C56C0AC0}" type="datetimeFigureOut">
              <a:rPr lang="it-IT" smtClean="0">
                <a:solidFill>
                  <a:prstClr val="black">
                    <a:tint val="75000"/>
                  </a:prstClr>
                </a:solidFill>
              </a:rPr>
              <a:pPr/>
              <a:t>21/09/2023</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53EB652B-3BE9-4CC8-AE87-E13F239422B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9302739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58156C-6F23-42C5-B78C-A0B0C56C0AC0}" type="datetimeFigureOut">
              <a:rPr lang="it-IT" smtClean="0">
                <a:solidFill>
                  <a:prstClr val="black">
                    <a:tint val="75000"/>
                  </a:prstClr>
                </a:solidFill>
              </a:rPr>
              <a:pPr/>
              <a:t>21/09/2023</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53EB652B-3BE9-4CC8-AE87-E13F239422B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5532937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B958156C-6F23-42C5-B78C-A0B0C56C0AC0}" type="datetimeFigureOut">
              <a:rPr lang="it-IT" smtClean="0">
                <a:solidFill>
                  <a:prstClr val="black">
                    <a:tint val="75000"/>
                  </a:prstClr>
                </a:solidFill>
              </a:rPr>
              <a:pPr/>
              <a:t>21/09/2023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3EB652B-3BE9-4CC8-AE87-E13F239422B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7123462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B958156C-6F23-42C5-B78C-A0B0C56C0AC0}" type="datetimeFigureOut">
              <a:rPr lang="it-IT" smtClean="0">
                <a:solidFill>
                  <a:prstClr val="black">
                    <a:tint val="75000"/>
                  </a:prstClr>
                </a:solidFill>
              </a:rPr>
              <a:pPr/>
              <a:t>21/09/2023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3EB652B-3BE9-4CC8-AE87-E13F239422B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3626801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958156C-6F23-42C5-B78C-A0B0C56C0AC0}" type="datetimeFigureOut">
              <a:rPr lang="it-IT" smtClean="0">
                <a:solidFill>
                  <a:prstClr val="black">
                    <a:tint val="75000"/>
                  </a:prstClr>
                </a:solidFill>
              </a:rPr>
              <a:pPr/>
              <a:t>21/09/2023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3EB652B-3BE9-4CC8-AE87-E13F239422B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7709969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958156C-6F23-42C5-B78C-A0B0C56C0AC0}" type="datetimeFigureOut">
              <a:rPr lang="it-IT" smtClean="0">
                <a:solidFill>
                  <a:prstClr val="black">
                    <a:tint val="75000"/>
                  </a:prstClr>
                </a:solidFill>
              </a:rPr>
              <a:pPr/>
              <a:t>21/09/2023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3EB652B-3BE9-4CC8-AE87-E13F239422B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964222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4166696-1B7F-47D3-B6A1-EE0C7F14A13A}" type="datetimeFigureOut">
              <a:rPr lang="it-IT" smtClean="0">
                <a:solidFill>
                  <a:prstClr val="black">
                    <a:tint val="75000"/>
                  </a:prstClr>
                </a:solidFill>
              </a:rPr>
              <a:pPr/>
              <a:t>21/09/2023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A55FFB16-54FF-48A7-9F61-EB8D12ADC39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913722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4166696-1B7F-47D3-B6A1-EE0C7F14A13A}" type="datetimeFigureOut">
              <a:rPr lang="it-IT" smtClean="0">
                <a:solidFill>
                  <a:prstClr val="black">
                    <a:tint val="75000"/>
                  </a:prstClr>
                </a:solidFill>
              </a:rPr>
              <a:pPr/>
              <a:t>21/09/2023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A55FFB16-54FF-48A7-9F61-EB8D12ADC39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796347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5000"/>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166696-1B7F-47D3-B6A1-EE0C7F14A13A}" type="datetimeFigureOut">
              <a:rPr lang="it-IT" smtClean="0">
                <a:solidFill>
                  <a:prstClr val="black">
                    <a:tint val="75000"/>
                  </a:prstClr>
                </a:solidFill>
              </a:rPr>
              <a:pPr/>
              <a:t>21/09/2023</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5FFB16-54FF-48A7-9F61-EB8D12ADC39D}"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2313915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6A8B13-F295-4BE8-B4CD-A78BA02275BB}" type="datetimeFigureOut">
              <a:rPr lang="it-IT" smtClean="0">
                <a:solidFill>
                  <a:prstClr val="black">
                    <a:tint val="75000"/>
                  </a:prstClr>
                </a:solidFill>
              </a:rPr>
              <a:pPr/>
              <a:t>21/09/2023</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D7C50E-C19F-42FC-8BC8-B3EB86DB4CE7}"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32693829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681724-DDA1-4448-ACBF-A5C6246C95EE}" type="datetimeFigureOut">
              <a:rPr lang="it-IT" smtClean="0">
                <a:solidFill>
                  <a:prstClr val="black">
                    <a:tint val="75000"/>
                  </a:prstClr>
                </a:solidFill>
              </a:rPr>
              <a:pPr/>
              <a:t>21/09/2023</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38F432-CD47-4CF5-B182-62B2DA3F31D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44861014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267826"/>
        </a:solidFill>
        <a:effectLst/>
      </p:bgPr>
    </p:bg>
    <p:spTree>
      <p:nvGrpSpPr>
        <p:cNvPr id="1" name=""/>
        <p:cNvGrpSpPr/>
        <p:nvPr/>
      </p:nvGrpSpPr>
      <p:grpSpPr>
        <a:xfrm>
          <a:off x="0" y="0"/>
          <a:ext cx="0" cy="0"/>
          <a:chOff x="0" y="0"/>
          <a:chExt cx="0" cy="0"/>
        </a:xfrm>
      </p:grpSpPr>
      <p:sp>
        <p:nvSpPr>
          <p:cNvPr id="2" name="Segnaposto titolo 1"/>
          <p:cNvSpPr txBox="1">
            <a:spLocks noGrp="1"/>
          </p:cNvSpPr>
          <p:nvPr>
            <p:ph type="title"/>
          </p:nvPr>
        </p:nvSpPr>
        <p:spPr>
          <a:xfrm>
            <a:off x="457200" y="274640"/>
            <a:ext cx="8229600" cy="1143000"/>
          </a:xfrm>
          <a:prstGeom prst="rect">
            <a:avLst/>
          </a:prstGeom>
          <a:noFill/>
          <a:ln>
            <a:noFill/>
          </a:ln>
        </p:spPr>
        <p:txBody>
          <a:bodyPr vert="horz" wrap="square" lIns="91440" tIns="45720" rIns="91440" bIns="45720" anchor="ctr" anchorCtr="1" compatLnSpc="1"/>
          <a:lstStyle/>
          <a:p>
            <a:pPr lvl="0"/>
            <a:r>
              <a:rPr lang="it-IT"/>
              <a:t>Fare clic per modificare lo stile del titolo</a:t>
            </a:r>
          </a:p>
        </p:txBody>
      </p:sp>
      <p:sp>
        <p:nvSpPr>
          <p:cNvPr id="3" name="Segnaposto testo 2"/>
          <p:cNvSpPr txBox="1">
            <a:spLocks noGrp="1"/>
          </p:cNvSpPr>
          <p:nvPr>
            <p:ph type="body" idx="1"/>
          </p:nvPr>
        </p:nvSpPr>
        <p:spPr>
          <a:xfrm>
            <a:off x="457200" y="1600200"/>
            <a:ext cx="8229600" cy="4525959"/>
          </a:xfrm>
          <a:prstGeom prst="rect">
            <a:avLst/>
          </a:prstGeom>
          <a:noFill/>
          <a:ln>
            <a:noFill/>
          </a:ln>
        </p:spPr>
        <p:txBody>
          <a:bodyPr vert="horz" wrap="square" lIns="91440" tIns="45720" rIns="91440" bIns="45720" anchor="t" anchorCtr="0" compatLnSpc="1"/>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2"/>
          </p:nvPr>
        </p:nvSpPr>
        <p:spPr>
          <a:xfrm>
            <a:off x="457200" y="6356351"/>
            <a:ext cx="2133596" cy="365129"/>
          </a:xfrm>
          <a:prstGeom prst="rect">
            <a:avLst/>
          </a:prstGeom>
          <a:noFill/>
          <a:ln>
            <a:noFill/>
          </a:ln>
        </p:spPr>
        <p:txBody>
          <a:bodyPr vert="horz" wrap="square" lIns="91440" tIns="45720" rIns="91440" bIns="45720" anchor="ctr" anchorCtr="0" compatLnSpc="1"/>
          <a:lstStyle>
            <a:lvl1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fld id="{2FF3AE69-2AD9-4BE1-8FCF-44AA6DA837C8}" type="datetime1">
              <a:rPr lang="it-IT" smtClean="0"/>
              <a:pPr/>
              <a:t>21/09/2023</a:t>
            </a:fld>
            <a:endParaRPr smtClean="0"/>
          </a:p>
        </p:txBody>
      </p:sp>
      <p:sp>
        <p:nvSpPr>
          <p:cNvPr id="5" name="Segnaposto piè di pagina 4"/>
          <p:cNvSpPr txBox="1">
            <a:spLocks noGrp="1"/>
          </p:cNvSpPr>
          <p:nvPr>
            <p:ph type="ftr" sz="quarter" idx="3"/>
          </p:nvPr>
        </p:nvSpPr>
        <p:spPr>
          <a:xfrm>
            <a:off x="3124203" y="6356351"/>
            <a:ext cx="2895603" cy="365129"/>
          </a:xfrm>
          <a:prstGeom prst="rect">
            <a:avLst/>
          </a:prstGeom>
          <a:noFill/>
          <a:ln>
            <a:noFill/>
          </a:ln>
        </p:spPr>
        <p:txBody>
          <a:bodyPr vert="horz" wrap="square" lIns="91440" tIns="45720" rIns="91440" bIns="45720" anchor="ctr" anchorCtr="1" compatLnSpc="1"/>
          <a:lstStyle>
            <a:lvl1pPr marL="0" marR="0" lvl="0" indent="0" algn="ct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endParaRPr smtClean="0"/>
          </a:p>
        </p:txBody>
      </p:sp>
      <p:sp>
        <p:nvSpPr>
          <p:cNvPr id="6" name="Segnaposto numero diapositiva 5"/>
          <p:cNvSpPr txBox="1">
            <a:spLocks noGrp="1"/>
          </p:cNvSpPr>
          <p:nvPr>
            <p:ph type="sldNum" sz="quarter" idx="4"/>
          </p:nvPr>
        </p:nvSpPr>
        <p:spPr>
          <a:xfrm>
            <a:off x="6553203" y="6356351"/>
            <a:ext cx="2133596" cy="365129"/>
          </a:xfrm>
          <a:prstGeom prst="rect">
            <a:avLst/>
          </a:prstGeom>
          <a:noFill/>
          <a:ln>
            <a:noFill/>
          </a:ln>
        </p:spPr>
        <p:txBody>
          <a:bodyPr vert="horz" wrap="square" lIns="91440" tIns="45720" rIns="91440" bIns="45720" anchor="ctr" anchorCtr="0" compatLnSpc="1"/>
          <a:lstStyle>
            <a:lvl1pPr marL="0" marR="0" lvl="0" indent="0" algn="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fld id="{2AFC99E5-5D03-4C53-B0C7-6FDF461CA0DF}" type="slidenum">
              <a:rPr smtClean="0"/>
              <a:pPr/>
              <a:t>‹N›</a:t>
            </a:fld>
            <a:endParaRPr smtClean="0"/>
          </a:p>
        </p:txBody>
      </p:sp>
    </p:spTree>
    <p:extLst>
      <p:ext uri="{BB962C8B-B14F-4D97-AF65-F5344CB8AC3E}">
        <p14:creationId xmlns:p14="http://schemas.microsoft.com/office/powerpoint/2010/main" val="2749142197"/>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lvl="0" indent="0" algn="ctr" defTabSz="914400" rtl="0" fontAlgn="auto" hangingPunct="1">
        <a:lnSpc>
          <a:spcPct val="100000"/>
        </a:lnSpc>
        <a:spcBef>
          <a:spcPts val="0"/>
        </a:spcBef>
        <a:spcAft>
          <a:spcPts val="0"/>
        </a:spcAft>
        <a:buNone/>
        <a:tabLst/>
        <a:defRPr lang="it-IT" sz="4400" b="0" i="0" u="none" strike="noStrike" kern="1200" cap="none" spc="0" baseline="0">
          <a:solidFill>
            <a:srgbClr val="000000"/>
          </a:solidFill>
          <a:uFillTx/>
          <a:latin typeface="Calibri"/>
        </a:defRPr>
      </a:lvl1pPr>
    </p:titleStyle>
    <p:bodyStyle>
      <a:lvl1pPr marL="342900" marR="0" lvl="0" indent="-342900" algn="l" defTabSz="914400" rtl="0" fontAlgn="auto" hangingPunct="1">
        <a:lnSpc>
          <a:spcPct val="100000"/>
        </a:lnSpc>
        <a:spcBef>
          <a:spcPts val="800"/>
        </a:spcBef>
        <a:spcAft>
          <a:spcPts val="0"/>
        </a:spcAft>
        <a:buSzPct val="100000"/>
        <a:buFont typeface="Arial" pitchFamily="34"/>
        <a:buChar char="•"/>
        <a:tabLst/>
        <a:defRPr lang="it-IT" sz="3200" b="0" i="0" u="none" strike="noStrike" kern="1200" cap="none" spc="0" baseline="0">
          <a:solidFill>
            <a:srgbClr val="000000"/>
          </a:solidFill>
          <a:uFillTx/>
          <a:latin typeface="Calibri"/>
        </a:defRPr>
      </a:lvl1pPr>
      <a:lvl2pPr marL="742950" marR="0" lvl="1" indent="-285750" algn="l" defTabSz="914400" rtl="0" fontAlgn="auto" hangingPunct="1">
        <a:lnSpc>
          <a:spcPct val="100000"/>
        </a:lnSpc>
        <a:spcBef>
          <a:spcPts val="700"/>
        </a:spcBef>
        <a:spcAft>
          <a:spcPts val="0"/>
        </a:spcAft>
        <a:buSzPct val="100000"/>
        <a:buFont typeface="Arial" pitchFamily="34"/>
        <a:buChar char="–"/>
        <a:tabLst/>
        <a:defRPr lang="it-IT" sz="2800" b="0" i="0" u="none" strike="noStrike" kern="1200" cap="none" spc="0" baseline="0">
          <a:solidFill>
            <a:srgbClr val="000000"/>
          </a:solidFill>
          <a:uFillTx/>
          <a:latin typeface="Calibri"/>
        </a:defRPr>
      </a:lvl2pPr>
      <a:lvl3pPr marL="1143000" marR="0" lvl="2" indent="-228600" algn="l" defTabSz="914400" rtl="0" fontAlgn="auto" hangingPunct="1">
        <a:lnSpc>
          <a:spcPct val="100000"/>
        </a:lnSpc>
        <a:spcBef>
          <a:spcPts val="600"/>
        </a:spcBef>
        <a:spcAft>
          <a:spcPts val="0"/>
        </a:spcAft>
        <a:buSzPct val="100000"/>
        <a:buFont typeface="Arial" pitchFamily="34"/>
        <a:buChar char="•"/>
        <a:tabLst/>
        <a:defRPr lang="it-IT" sz="2400" b="0" i="0" u="none" strike="noStrike" kern="1200" cap="none" spc="0" baseline="0">
          <a:solidFill>
            <a:srgbClr val="000000"/>
          </a:solidFill>
          <a:uFillTx/>
          <a:latin typeface="Calibri"/>
        </a:defRPr>
      </a:lvl3pPr>
      <a:lvl4pPr marL="1600200" marR="0" lvl="3" indent="-228600" algn="l" defTabSz="914400" rtl="0" fontAlgn="auto" hangingPunct="1">
        <a:lnSpc>
          <a:spcPct val="10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4pPr>
      <a:lvl5pPr marL="2057400" marR="0" lvl="4" indent="-228600" algn="l" defTabSz="914400" rtl="0" fontAlgn="auto" hangingPunct="1">
        <a:lnSpc>
          <a:spcPct val="10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5pPr>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A37E3B-CB2D-4816-8CCA-D91C604872C1}" type="datetimeFigureOut">
              <a:rPr lang="it-IT" smtClean="0">
                <a:solidFill>
                  <a:prstClr val="black">
                    <a:tint val="75000"/>
                  </a:prstClr>
                </a:solidFill>
              </a:rPr>
              <a:pPr/>
              <a:t>21/09/2023</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B3136E-CB20-48B2-999F-E780156D15D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452837315"/>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F5ED01-EFDC-4B17-8D4D-2ED647717538}" type="datetimeFigureOut">
              <a:rPr lang="it-IT" smtClean="0">
                <a:solidFill>
                  <a:prstClr val="black">
                    <a:tint val="75000"/>
                  </a:prstClr>
                </a:solidFill>
              </a:rPr>
              <a:pPr/>
              <a:t>21/09/2023</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254038-3A00-43D5-B3B3-A896B4B5ACB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629086557"/>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58156C-6F23-42C5-B78C-A0B0C56C0AC0}" type="datetimeFigureOut">
              <a:rPr lang="it-IT" smtClean="0">
                <a:solidFill>
                  <a:prstClr val="black">
                    <a:tint val="75000"/>
                  </a:prstClr>
                </a:solidFill>
              </a:rPr>
              <a:pPr/>
              <a:t>21/09/2023</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EB652B-3BE9-4CC8-AE87-E13F239422B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097905946"/>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6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jpeg"/><Relationship Id="rId1" Type="http://schemas.openxmlformats.org/officeDocument/2006/relationships/slideLayout" Target="../slideLayouts/slideLayout24.xml"/><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3.jpe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5.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5.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34.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4.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547664" y="0"/>
            <a:ext cx="6408712" cy="8215346"/>
          </a:xfrm>
        </p:spPr>
        <p:txBody>
          <a:bodyPr>
            <a:normAutofit/>
          </a:bodyPr>
          <a:lstStyle/>
          <a:p>
            <a:pPr marL="0">
              <a:buNone/>
            </a:pPr>
            <a:endPar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endParaRPr>
          </a:p>
          <a:p>
            <a:pPr marL="0">
              <a:buNone/>
            </a:pPr>
            <a:endParaRPr lang="it-IT" sz="2700" b="1" dirty="0" smtClean="0">
              <a:solidFill>
                <a:srgbClr val="E6FFCD"/>
              </a:solidFill>
              <a:latin typeface="Times New Roman" pitchFamily="18" charset="0"/>
              <a:ea typeface="Times New Roman" pitchFamily="18" charset="0"/>
              <a:cs typeface="Times New Roman" pitchFamily="18" charset="0"/>
            </a:endParaRPr>
          </a:p>
          <a:p>
            <a:pPr marL="0">
              <a:buNone/>
            </a:pPr>
            <a:endPar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endParaRPr>
          </a:p>
          <a:p>
            <a:pPr marL="0" algn="ctr">
              <a:buNone/>
            </a:pPr>
            <a:r>
              <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a:t>
            </a:r>
            <a:r>
              <a:rPr lang="it-IT" sz="4000" b="1" dirty="0">
                <a:solidFill>
                  <a:srgbClr val="E6FFCD"/>
                </a:solidFill>
                <a:latin typeface="Times New Roman" pitchFamily="18" charset="0"/>
                <a:ea typeface="Times New Roman" pitchFamily="18" charset="0"/>
                <a:cs typeface="Times New Roman" pitchFamily="18" charset="0"/>
              </a:rPr>
              <a:t>Il corpo dei vigili del fuoco volontari in Trentino: gestione del territorio e antiche regole di vita </a:t>
            </a:r>
            <a:r>
              <a:rPr lang="it-IT" sz="4000" b="1" dirty="0" smtClean="0">
                <a:solidFill>
                  <a:srgbClr val="E6FFCD"/>
                </a:solidFill>
                <a:latin typeface="Times New Roman" pitchFamily="18" charset="0"/>
                <a:ea typeface="Times New Roman" pitchFamily="18" charset="0"/>
                <a:cs typeface="Times New Roman" pitchFamily="18" charset="0"/>
              </a:rPr>
              <a:t>collettiva</a:t>
            </a:r>
            <a:endParaRPr lang="it-IT" sz="8800" b="1" dirty="0" smtClean="0">
              <a:solidFill>
                <a:srgbClr val="E6FFCD"/>
              </a:solidFill>
              <a:latin typeface="Times New Roman" pitchFamily="18" charset="0"/>
              <a:ea typeface="Times New Roman" pitchFamily="18" charset="0"/>
              <a:cs typeface="Times New Roman" pitchFamily="18" charset="0"/>
            </a:endParaRPr>
          </a:p>
          <a:p>
            <a:pPr marL="0" algn="ctr">
              <a:buNone/>
            </a:pPr>
            <a:r>
              <a:rPr lang="it-IT" sz="4400" b="1" i="1" dirty="0" smtClean="0">
                <a:solidFill>
                  <a:srgbClr val="E6FFCD"/>
                </a:solidFill>
                <a:latin typeface="Times New Roman" pitchFamily="18" charset="0"/>
                <a:cs typeface="Times New Roman" pitchFamily="18" charset="0"/>
              </a:rPr>
              <a:t>Michela Zucca</a:t>
            </a:r>
            <a:endParaRPr lang="it-IT" sz="4400" b="1" i="1" dirty="0">
              <a:solidFill>
                <a:srgbClr val="E6FFCD"/>
              </a:solidFill>
              <a:latin typeface="Times New Roman" pitchFamily="18" charset="0"/>
              <a:cs typeface="Times New Roman" pitchFamily="18" charset="0"/>
            </a:endParaRPr>
          </a:p>
        </p:txBody>
      </p:sp>
      <p:sp>
        <p:nvSpPr>
          <p:cNvPr id="6" name="Rettangolo 5"/>
          <p:cNvSpPr/>
          <p:nvPr/>
        </p:nvSpPr>
        <p:spPr>
          <a:xfrm>
            <a:off x="7956376" y="6518959"/>
            <a:ext cx="1296144" cy="338554"/>
          </a:xfrm>
          <a:prstGeom prst="rect">
            <a:avLst/>
          </a:prstGeom>
        </p:spPr>
        <p:txBody>
          <a:bodyPr wrap="square">
            <a:spAutoFit/>
          </a:bodyPr>
          <a:lstStyle/>
          <a:p>
            <a:pPr algn="ctr"/>
            <a:r>
              <a:rPr lang="it-IT" sz="800" b="1" dirty="0">
                <a:solidFill>
                  <a:srgbClr val="9BBB59">
                    <a:lumMod val="40000"/>
                    <a:lumOff val="60000"/>
                  </a:srgbClr>
                </a:solidFill>
                <a:latin typeface="Times New Roman" pitchFamily="18" charset="0"/>
                <a:cs typeface="Times New Roman" pitchFamily="18" charset="0"/>
              </a:rPr>
              <a:t>Michela </a:t>
            </a:r>
            <a:r>
              <a:rPr lang="it-IT" sz="800" b="1" dirty="0" smtClean="0">
                <a:solidFill>
                  <a:srgbClr val="9BBB59">
                    <a:lumMod val="40000"/>
                    <a:lumOff val="60000"/>
                  </a:srgbClr>
                </a:solidFill>
                <a:latin typeface="Times New Roman" pitchFamily="18" charset="0"/>
                <a:cs typeface="Times New Roman" pitchFamily="18" charset="0"/>
              </a:rPr>
              <a:t>Zucca</a:t>
            </a:r>
          </a:p>
          <a:p>
            <a:pPr algn="ctr"/>
            <a:r>
              <a:rPr lang="it-IT" sz="800" b="1" dirty="0" smtClean="0">
                <a:solidFill>
                  <a:srgbClr val="9BBB59">
                    <a:lumMod val="40000"/>
                    <a:lumOff val="60000"/>
                  </a:srgbClr>
                </a:solidFill>
                <a:latin typeface="Times New Roman" pitchFamily="18" charset="0"/>
                <a:cs typeface="Times New Roman" pitchFamily="18" charset="0"/>
              </a:rPr>
              <a:t>Associazione Sherwood</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1026" name="Picture 2" descr="C:\Users\luca\Documents\sherwood - 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6803" y="6021288"/>
            <a:ext cx="475290" cy="475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86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CasellaDiTesto 3"/>
          <p:cNvSpPr txBox="1"/>
          <p:nvPr/>
        </p:nvSpPr>
        <p:spPr>
          <a:xfrm>
            <a:off x="7833399" y="6478167"/>
            <a:ext cx="1438095" cy="338556"/>
          </a:xfrm>
          <a:prstGeom prst="rect">
            <a:avLst/>
          </a:prstGeom>
          <a:noFill/>
          <a:ln>
            <a:noFill/>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it-IT" sz="800" b="1" smtClean="0">
                <a:solidFill>
                  <a:srgbClr val="F2F2F2"/>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800" b="1" smtClean="0">
                <a:solidFill>
                  <a:srgbClr val="F2F2F2"/>
                </a:solidFill>
                <a:latin typeface="Times New Roman" pitchFamily="18"/>
                <a:cs typeface="Times New Roman" pitchFamily="18"/>
              </a:rPr>
              <a:t>Associazione Sherwood</a:t>
            </a:r>
          </a:p>
        </p:txBody>
      </p:sp>
      <p:pic>
        <p:nvPicPr>
          <p:cNvPr id="3" name="Immagine 6"/>
          <p:cNvPicPr>
            <a:picLocks noChangeAspect="1"/>
          </p:cNvPicPr>
          <p:nvPr/>
        </p:nvPicPr>
        <p:blipFill>
          <a:blip r:embed="rId3"/>
          <a:stretch>
            <a:fillRect/>
          </a:stretch>
        </p:blipFill>
        <p:spPr>
          <a:xfrm>
            <a:off x="8282434" y="6001499"/>
            <a:ext cx="476667" cy="476667"/>
          </a:xfrm>
          <a:prstGeom prst="rect">
            <a:avLst/>
          </a:prstGeom>
          <a:noFill/>
          <a:ln>
            <a:noFill/>
          </a:ln>
        </p:spPr>
      </p:pic>
      <p:sp>
        <p:nvSpPr>
          <p:cNvPr id="4" name="CasellaDiTesto 1"/>
          <p:cNvSpPr txBox="1"/>
          <p:nvPr/>
        </p:nvSpPr>
        <p:spPr>
          <a:xfrm>
            <a:off x="4427981" y="116631"/>
            <a:ext cx="4084624" cy="523219"/>
          </a:xfrm>
          <a:prstGeom prst="rect">
            <a:avLst/>
          </a:prstGeom>
          <a:noFill/>
          <a:ln>
            <a:noFill/>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it-IT" sz="2800" b="1" smtClean="0">
                <a:solidFill>
                  <a:srgbClr val="FFFFFF"/>
                </a:solidFill>
                <a:latin typeface="Times New Roman" pitchFamily="18"/>
                <a:cs typeface="Times New Roman" pitchFamily="18"/>
              </a:rPr>
              <a:t>à </a:t>
            </a:r>
          </a:p>
        </p:txBody>
      </p:sp>
      <p:pic>
        <p:nvPicPr>
          <p:cNvPr id="5" name="Picture 2"/>
          <p:cNvPicPr>
            <a:picLocks noChangeAspect="1"/>
          </p:cNvPicPr>
          <p:nvPr/>
        </p:nvPicPr>
        <p:blipFill>
          <a:blip r:embed="rId4"/>
          <a:srcRect t="7880" b="3094"/>
          <a:stretch>
            <a:fillRect/>
          </a:stretch>
        </p:blipFill>
        <p:spPr>
          <a:xfrm>
            <a:off x="0" y="0"/>
            <a:ext cx="8782235" cy="6858000"/>
          </a:xfrm>
          <a:prstGeom prst="rect">
            <a:avLst/>
          </a:prstGeom>
          <a:noFill/>
          <a:ln>
            <a:noFill/>
          </a:ln>
        </p:spPr>
      </p:pic>
      <p:sp>
        <p:nvSpPr>
          <p:cNvPr id="6" name="CasellaDiTesto 4"/>
          <p:cNvSpPr txBox="1"/>
          <p:nvPr/>
        </p:nvSpPr>
        <p:spPr>
          <a:xfrm>
            <a:off x="25877" y="16395"/>
            <a:ext cx="8866598" cy="1754322"/>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it-IT" b="1" smtClean="0">
                <a:solidFill>
                  <a:srgbClr val="000000"/>
                </a:solidFill>
                <a:latin typeface="Times New Roman" pitchFamily="18"/>
                <a:cs typeface="Times New Roman" pitchFamily="18"/>
              </a:rPr>
              <a:t>La presenza di strutture di combustione (focolari) realizzate sul piano sopraelevato della casa, sopra tavolati opportunamente isolati con stesure di sabbia e ghiaia, coincidenti con i resti di crollo di altri focolari posti sul piano superiore, presuppone la predisposizione di aperture incolonnate per la fuoriuscita dei fumi di combustione. In parole povere: la realizzazione di canne fumarie in anticipo di 17 secoli sui primi camini, costruiti a Venezia nel XIII secolo. </a:t>
            </a:r>
          </a:p>
        </p:txBody>
      </p:sp>
    </p:spTree>
    <p:extLst>
      <p:ext uri="{BB962C8B-B14F-4D97-AF65-F5344CB8AC3E}">
        <p14:creationId xmlns:p14="http://schemas.microsoft.com/office/powerpoint/2010/main" val="4022834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4"/>
          <p:cNvSpPr txBox="1">
            <a:spLocks noChangeArrowheads="1"/>
          </p:cNvSpPr>
          <p:nvPr/>
        </p:nvSpPr>
        <p:spPr bwMode="auto">
          <a:xfrm>
            <a:off x="8229600" y="6521450"/>
            <a:ext cx="914400" cy="336550"/>
          </a:xfrm>
          <a:prstGeom prst="rect">
            <a:avLst/>
          </a:prstGeom>
          <a:noFill/>
          <a:ln w="9525">
            <a:noFill/>
            <a:miter lim="800000"/>
            <a:headEnd/>
            <a:tailEnd/>
          </a:ln>
          <a:effectLst/>
        </p:spPr>
        <p:txBody>
          <a:bodyPr>
            <a:spAutoFit/>
          </a:bodyPr>
          <a:lstStyle/>
          <a:p>
            <a:pPr algn="ctr"/>
            <a:r>
              <a:rPr lang="it-IT" sz="800" b="1" dirty="0">
                <a:solidFill>
                  <a:srgbClr val="C0504D">
                    <a:lumMod val="20000"/>
                    <a:lumOff val="80000"/>
                  </a:srgbClr>
                </a:solidFill>
                <a:latin typeface="Times New Roman" pitchFamily="18" charset="0"/>
                <a:cs typeface="Times New Roman" pitchFamily="18" charset="0"/>
              </a:rPr>
              <a:t>Michela Zucca</a:t>
            </a:r>
          </a:p>
          <a:p>
            <a:pPr algn="ctr"/>
            <a:r>
              <a:rPr lang="it-IT" sz="800" b="1" dirty="0">
                <a:solidFill>
                  <a:srgbClr val="C0504D">
                    <a:lumMod val="20000"/>
                    <a:lumOff val="80000"/>
                  </a:srgbClr>
                </a:solidFill>
                <a:latin typeface="Times New Roman" pitchFamily="18" charset="0"/>
                <a:cs typeface="Times New Roman" pitchFamily="18" charset="0"/>
              </a:rPr>
              <a:t>Servizi Culturali</a:t>
            </a:r>
          </a:p>
        </p:txBody>
      </p:sp>
      <p:pic>
        <p:nvPicPr>
          <p:cNvPr id="8"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358214" y="5572140"/>
            <a:ext cx="635150" cy="962804"/>
          </a:xfrm>
          <a:prstGeom prst="rect">
            <a:avLst/>
          </a:prstGeom>
          <a:noFill/>
          <a:ln>
            <a:noFill/>
          </a:ln>
          <a:extLst/>
        </p:spPr>
      </p:pic>
      <p:sp>
        <p:nvSpPr>
          <p:cNvPr id="13" name="Rettangolo 12"/>
          <p:cNvSpPr/>
          <p:nvPr/>
        </p:nvSpPr>
        <p:spPr>
          <a:xfrm>
            <a:off x="7715272" y="0"/>
            <a:ext cx="1428728" cy="369332"/>
          </a:xfrm>
          <a:prstGeom prst="rect">
            <a:avLst/>
          </a:prstGeom>
        </p:spPr>
        <p:txBody>
          <a:bodyPr wrap="square">
            <a:spAutoFit/>
          </a:bodyPr>
          <a:lstStyle/>
          <a:p>
            <a:r>
              <a:rPr lang="it-IT" b="1" dirty="0" smtClean="0">
                <a:solidFill>
                  <a:srgbClr val="C0504D">
                    <a:lumMod val="20000"/>
                    <a:lumOff val="80000"/>
                  </a:srgbClr>
                </a:solidFill>
                <a:latin typeface="Times New Roman" pitchFamily="18" charset="0"/>
                <a:cs typeface="Times New Roman" pitchFamily="18" charset="0"/>
              </a:rPr>
              <a:t>.</a:t>
            </a:r>
            <a:endParaRPr lang="it-IT" b="1" dirty="0">
              <a:solidFill>
                <a:srgbClr val="C0504D">
                  <a:lumMod val="20000"/>
                  <a:lumOff val="80000"/>
                </a:srgbClr>
              </a:solidFill>
              <a:latin typeface="Times New Roman" pitchFamily="18" charset="0"/>
              <a:cs typeface="Times New Roman" pitchFamily="18" charset="0"/>
            </a:endParaRPr>
          </a:p>
        </p:txBody>
      </p:sp>
      <p:pic>
        <p:nvPicPr>
          <p:cNvPr id="9" name="Picture 4" descr="http://www3.ti.ch/DECS/sw/temi/scuoladecs/files/private/image/jpeg/9424_Verzasca_01.jpg"/>
          <p:cNvPicPr>
            <a:picLocks noChangeAspect="1" noChangeArrowheads="1"/>
          </p:cNvPicPr>
          <p:nvPr/>
        </p:nvPicPr>
        <p:blipFill>
          <a:blip r:embed="rId3"/>
          <a:srcRect/>
          <a:stretch>
            <a:fillRect/>
          </a:stretch>
        </p:blipFill>
        <p:spPr bwMode="auto">
          <a:xfrm>
            <a:off x="8167" y="0"/>
            <a:ext cx="9135833" cy="6858000"/>
          </a:xfrm>
          <a:prstGeom prst="rect">
            <a:avLst/>
          </a:prstGeom>
          <a:noFill/>
        </p:spPr>
      </p:pic>
      <p:sp>
        <p:nvSpPr>
          <p:cNvPr id="11" name="CasellaDiTesto 10"/>
          <p:cNvSpPr txBox="1"/>
          <p:nvPr/>
        </p:nvSpPr>
        <p:spPr>
          <a:xfrm>
            <a:off x="1" y="3929066"/>
            <a:ext cx="3923928" cy="1477328"/>
          </a:xfrm>
          <a:prstGeom prst="rect">
            <a:avLst/>
          </a:prstGeom>
          <a:noFill/>
        </p:spPr>
        <p:txBody>
          <a:bodyPr wrap="square" rtlCol="0">
            <a:spAutoFit/>
          </a:bodyPr>
          <a:lstStyle/>
          <a:p>
            <a:r>
              <a:rPr lang="it-IT" b="1" dirty="0" smtClean="0">
                <a:solidFill>
                  <a:prstClr val="black"/>
                </a:solidFill>
                <a:latin typeface="Times New Roman" pitchFamily="18" charset="0"/>
                <a:cs typeface="Times New Roman" pitchFamily="18" charset="0"/>
              </a:rPr>
              <a:t>In questa casa della Val </a:t>
            </a:r>
            <a:r>
              <a:rPr lang="it-IT" b="1" dirty="0" err="1" smtClean="0">
                <a:solidFill>
                  <a:prstClr val="black"/>
                </a:solidFill>
                <a:latin typeface="Times New Roman" pitchFamily="18" charset="0"/>
                <a:cs typeface="Times New Roman" pitchFamily="18" charset="0"/>
              </a:rPr>
              <a:t>Verzasca</a:t>
            </a:r>
            <a:r>
              <a:rPr lang="it-IT" b="1" dirty="0" smtClean="0">
                <a:solidFill>
                  <a:prstClr val="black"/>
                </a:solidFill>
                <a:latin typeface="Times New Roman" pitchFamily="18" charset="0"/>
                <a:cs typeface="Times New Roman" pitchFamily="18" charset="0"/>
              </a:rPr>
              <a:t> (CH) non esiste il tavolo: le famiglie non mangiavano mai assieme, perché tutti Dovevano lavorare fuori. Ma al fuoco è impossibile rinunciare</a:t>
            </a:r>
            <a:endParaRPr lang="it-IT"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40492833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5301207"/>
            <a:ext cx="9143999" cy="2902373"/>
          </a:xfrm>
        </p:spPr>
        <p:txBody>
          <a:bodyPr>
            <a:normAutofit/>
          </a:bodyPr>
          <a:lstStyle/>
          <a:p>
            <a:pPr marL="0">
              <a:buNone/>
            </a:pPr>
            <a:endParaRPr lang="it-IT" sz="2700" b="1" dirty="0" smtClean="0">
              <a:solidFill>
                <a:srgbClr val="E6FFCD"/>
              </a:solidFill>
              <a:latin typeface="Times New Roman" pitchFamily="18" charset="0"/>
              <a:ea typeface="Times New Roman" pitchFamily="18" charset="0"/>
              <a:cs typeface="Times New Roman" pitchFamily="18" charset="0"/>
            </a:endParaRPr>
          </a:p>
          <a:p>
            <a:pPr marL="0">
              <a:buNone/>
            </a:pPr>
            <a:endPar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endParaRPr>
          </a:p>
          <a:p>
            <a:pPr marL="0" algn="ctr">
              <a:buNone/>
            </a:pPr>
            <a:r>
              <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a:t>
            </a:r>
            <a:endParaRPr lang="it-IT" sz="6000" b="1" dirty="0" smtClean="0">
              <a:solidFill>
                <a:srgbClr val="E6FFCD"/>
              </a:solidFill>
              <a:latin typeface="Times New Roman" pitchFamily="18" charset="0"/>
              <a:ea typeface="Times New Roman" pitchFamily="18" charset="0"/>
              <a:cs typeface="Times New Roman" pitchFamily="18" charset="0"/>
            </a:endParaRPr>
          </a:p>
        </p:txBody>
      </p:sp>
      <p:sp>
        <p:nvSpPr>
          <p:cNvPr id="6" name="Rettangolo 5"/>
          <p:cNvSpPr/>
          <p:nvPr/>
        </p:nvSpPr>
        <p:spPr>
          <a:xfrm>
            <a:off x="7956376" y="6518959"/>
            <a:ext cx="1296144" cy="338554"/>
          </a:xfrm>
          <a:prstGeom prst="rect">
            <a:avLst/>
          </a:prstGeom>
        </p:spPr>
        <p:txBody>
          <a:bodyPr wrap="square">
            <a:spAutoFit/>
          </a:bodyPr>
          <a:lstStyle/>
          <a:p>
            <a:pPr algn="ctr"/>
            <a:r>
              <a:rPr lang="it-IT" sz="800" b="1" dirty="0">
                <a:solidFill>
                  <a:srgbClr val="9BBB59">
                    <a:lumMod val="40000"/>
                    <a:lumOff val="60000"/>
                  </a:srgbClr>
                </a:solidFill>
                <a:latin typeface="Times New Roman" pitchFamily="18" charset="0"/>
                <a:cs typeface="Times New Roman" pitchFamily="18" charset="0"/>
              </a:rPr>
              <a:t>Michela </a:t>
            </a:r>
            <a:r>
              <a:rPr lang="it-IT" sz="800" b="1" dirty="0" smtClean="0">
                <a:solidFill>
                  <a:srgbClr val="9BBB59">
                    <a:lumMod val="40000"/>
                    <a:lumOff val="60000"/>
                  </a:srgbClr>
                </a:solidFill>
                <a:latin typeface="Times New Roman" pitchFamily="18" charset="0"/>
                <a:cs typeface="Times New Roman" pitchFamily="18" charset="0"/>
              </a:rPr>
              <a:t>Zucca</a:t>
            </a:r>
          </a:p>
          <a:p>
            <a:pPr algn="ctr"/>
            <a:r>
              <a:rPr lang="it-IT" sz="800" b="1" dirty="0" smtClean="0">
                <a:solidFill>
                  <a:srgbClr val="9BBB59">
                    <a:lumMod val="40000"/>
                    <a:lumOff val="60000"/>
                  </a:srgbClr>
                </a:solidFill>
                <a:latin typeface="Times New Roman" pitchFamily="18" charset="0"/>
                <a:cs typeface="Times New Roman" pitchFamily="18" charset="0"/>
              </a:rPr>
              <a:t>Associazione Sherwood</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1026" name="Picture 2" descr="C:\Users\luca\Documents\sherwood - 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6803" y="6021288"/>
            <a:ext cx="475290" cy="4752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0" y="-1"/>
            <a:ext cx="8466065" cy="685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3635896" y="5085184"/>
            <a:ext cx="4536504" cy="1323439"/>
          </a:xfrm>
          <a:prstGeom prst="rect">
            <a:avLst/>
          </a:prstGeom>
        </p:spPr>
        <p:txBody>
          <a:bodyPr wrap="square">
            <a:spAutoFit/>
          </a:bodyPr>
          <a:lstStyle/>
          <a:p>
            <a:pPr indent="-342900">
              <a:spcBef>
                <a:spcPct val="20000"/>
              </a:spcBef>
            </a:pPr>
            <a:r>
              <a:rPr lang="it-IT" sz="2000" b="1" dirty="0" smtClean="0">
                <a:solidFill>
                  <a:schemeClr val="accent2">
                    <a:lumMod val="50000"/>
                  </a:schemeClr>
                </a:solidFill>
                <a:latin typeface="Times New Roman" pitchFamily="18" charset="0"/>
                <a:ea typeface="Times New Roman" pitchFamily="18" charset="0"/>
                <a:cs typeface="Times New Roman" pitchFamily="18" charset="0"/>
              </a:rPr>
              <a:t>E’ proprio il fuoco la principale causa di distruzione delle città medioevali, che hanno le cucine all’ultimo piano per limitare i danni in caso di incendi. </a:t>
            </a:r>
            <a:endParaRPr lang="it-IT" sz="1400" dirty="0">
              <a:solidFill>
                <a:schemeClr val="accent2">
                  <a:lumMod val="50000"/>
                </a:schemeClr>
              </a:solidFill>
            </a:endParaRPr>
          </a:p>
        </p:txBody>
      </p:sp>
    </p:spTree>
    <p:extLst>
      <p:ext uri="{BB962C8B-B14F-4D97-AF65-F5344CB8AC3E}">
        <p14:creationId xmlns:p14="http://schemas.microsoft.com/office/powerpoint/2010/main" val="13676451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0"/>
            <a:ext cx="9144000" cy="8215346"/>
          </a:xfrm>
        </p:spPr>
        <p:txBody>
          <a:bodyPr>
            <a:normAutofit/>
          </a:bodyPr>
          <a:lstStyle/>
          <a:p>
            <a:pPr marL="0" algn="ctr">
              <a:buNone/>
            </a:pPr>
            <a:r>
              <a:rPr lang="it-IT" b="1" i="1" dirty="0" smtClean="0">
                <a:solidFill>
                  <a:srgbClr val="E6FFCD"/>
                </a:solidFill>
                <a:latin typeface="Times New Roman" pitchFamily="18" charset="0"/>
                <a:cs typeface="Times New Roman" pitchFamily="18" charset="0"/>
              </a:rPr>
              <a:t>E</a:t>
            </a:r>
            <a:r>
              <a:rPr lang="it-IT" b="1" i="1" dirty="0">
                <a:solidFill>
                  <a:srgbClr val="E6FFCD"/>
                </a:solidFill>
                <a:latin typeface="Times New Roman" pitchFamily="18" charset="0"/>
                <a:cs typeface="Times New Roman" pitchFamily="18" charset="0"/>
              </a:rPr>
              <a:t>' difficile immaginare come poteva essere il bosco immenso che ammantava quasi completamente le terre emerse dell'Europa delle origini. Gli scavi dei villaggi su palafitte nella valle del Po hanno rivelato che, molto prima dell'ascesa e forse anche della fondazione di Roma, l'Italia settentrionale era ricoperta di un fitto mantello di olmi, noci, e specialmente querce. Fino al I secolo dopo Cristo, la selva Ercinia partiva dal Reno estendendosi verso est, per una distanza enorme e sconosciuta; i germani, ai quali Cesare si rivolse per avere notizie più precise, avevano viaggiato per due mesi sotto quegli alberi, senza intravvederne la fine</a:t>
            </a:r>
            <a:r>
              <a:rPr lang="it-IT" b="1" i="1" dirty="0" smtClean="0">
                <a:solidFill>
                  <a:srgbClr val="E6FFCD"/>
                </a:solidFill>
                <a:latin typeface="Times New Roman" pitchFamily="18" charset="0"/>
                <a:cs typeface="Times New Roman" pitchFamily="18" charset="0"/>
              </a:rPr>
              <a:t>. </a:t>
            </a:r>
            <a:endParaRPr lang="it-IT" b="1" i="1" dirty="0">
              <a:solidFill>
                <a:srgbClr val="E6FFCD"/>
              </a:solidFill>
              <a:latin typeface="Times New Roman" pitchFamily="18" charset="0"/>
              <a:cs typeface="Times New Roman" pitchFamily="18" charset="0"/>
            </a:endParaRPr>
          </a:p>
        </p:txBody>
      </p:sp>
      <p:sp>
        <p:nvSpPr>
          <p:cNvPr id="6" name="Rettangolo 5"/>
          <p:cNvSpPr/>
          <p:nvPr/>
        </p:nvSpPr>
        <p:spPr>
          <a:xfrm>
            <a:off x="7956376" y="6518959"/>
            <a:ext cx="1296144" cy="338554"/>
          </a:xfrm>
          <a:prstGeom prst="rect">
            <a:avLst/>
          </a:prstGeom>
        </p:spPr>
        <p:txBody>
          <a:bodyPr wrap="square">
            <a:spAutoFit/>
          </a:bodyPr>
          <a:lstStyle/>
          <a:p>
            <a:pPr algn="ctr"/>
            <a:r>
              <a:rPr lang="it-IT" sz="800" b="1" dirty="0">
                <a:solidFill>
                  <a:srgbClr val="9BBB59">
                    <a:lumMod val="40000"/>
                    <a:lumOff val="60000"/>
                  </a:srgbClr>
                </a:solidFill>
                <a:latin typeface="Times New Roman" pitchFamily="18" charset="0"/>
                <a:cs typeface="Times New Roman" pitchFamily="18" charset="0"/>
              </a:rPr>
              <a:t>Michela </a:t>
            </a:r>
            <a:r>
              <a:rPr lang="it-IT" sz="800" b="1" dirty="0" smtClean="0">
                <a:solidFill>
                  <a:srgbClr val="9BBB59">
                    <a:lumMod val="40000"/>
                    <a:lumOff val="60000"/>
                  </a:srgbClr>
                </a:solidFill>
                <a:latin typeface="Times New Roman" pitchFamily="18" charset="0"/>
                <a:cs typeface="Times New Roman" pitchFamily="18" charset="0"/>
              </a:rPr>
              <a:t>Zucca</a:t>
            </a:r>
          </a:p>
          <a:p>
            <a:pPr algn="ctr"/>
            <a:r>
              <a:rPr lang="it-IT" sz="800" b="1" dirty="0" smtClean="0">
                <a:solidFill>
                  <a:srgbClr val="9BBB59">
                    <a:lumMod val="40000"/>
                    <a:lumOff val="60000"/>
                  </a:srgbClr>
                </a:solidFill>
                <a:latin typeface="Times New Roman" pitchFamily="18" charset="0"/>
                <a:cs typeface="Times New Roman" pitchFamily="18" charset="0"/>
              </a:rPr>
              <a:t>Associazione Sherwood</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1026" name="Picture 2" descr="C:\Users\luca\Documents\sherwood - 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6803" y="6021288"/>
            <a:ext cx="475290" cy="475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0172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6" y="138738"/>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539552" y="461244"/>
            <a:ext cx="1533433" cy="369332"/>
          </a:xfrm>
          <a:prstGeom prst="rect">
            <a:avLst/>
          </a:prstGeom>
          <a:solidFill>
            <a:schemeClr val="tx2">
              <a:lumMod val="20000"/>
              <a:lumOff val="80000"/>
            </a:schemeClr>
          </a:solidFill>
        </p:spPr>
        <p:txBody>
          <a:bodyPr wrap="none" rtlCol="0">
            <a:spAutoFit/>
          </a:bodyPr>
          <a:lstStyle/>
          <a:p>
            <a:r>
              <a:rPr lang="it-IT" b="1" dirty="0" smtClean="0">
                <a:solidFill>
                  <a:prstClr val="black"/>
                </a:solidFill>
                <a:latin typeface="Times New Roman" pitchFamily="18" charset="0"/>
                <a:cs typeface="Times New Roman" pitchFamily="18" charset="0"/>
              </a:rPr>
              <a:t>Foreste cedue</a:t>
            </a:r>
            <a:endParaRPr lang="it-IT" b="1" dirty="0">
              <a:solidFill>
                <a:prstClr val="black"/>
              </a:solidFill>
              <a:latin typeface="Times New Roman" pitchFamily="18" charset="0"/>
              <a:cs typeface="Times New Roman" pitchFamily="18" charset="0"/>
            </a:endParaRPr>
          </a:p>
        </p:txBody>
      </p:sp>
      <p:sp>
        <p:nvSpPr>
          <p:cNvPr id="6" name="CasellaDiTesto 5"/>
          <p:cNvSpPr txBox="1"/>
          <p:nvPr/>
        </p:nvSpPr>
        <p:spPr>
          <a:xfrm>
            <a:off x="539552" y="830576"/>
            <a:ext cx="889987" cy="369332"/>
          </a:xfrm>
          <a:prstGeom prst="rect">
            <a:avLst/>
          </a:prstGeom>
          <a:solidFill>
            <a:schemeClr val="tx2">
              <a:lumMod val="20000"/>
              <a:lumOff val="80000"/>
            </a:schemeClr>
          </a:solidFill>
        </p:spPr>
        <p:txBody>
          <a:bodyPr wrap="none" rtlCol="0">
            <a:spAutoFit/>
          </a:bodyPr>
          <a:lstStyle/>
          <a:p>
            <a:r>
              <a:rPr lang="it-IT" b="1" dirty="0" smtClean="0">
                <a:solidFill>
                  <a:prstClr val="black"/>
                </a:solidFill>
                <a:latin typeface="Times New Roman" pitchFamily="18" charset="0"/>
                <a:cs typeface="Times New Roman" pitchFamily="18" charset="0"/>
              </a:rPr>
              <a:t>Deserti</a:t>
            </a:r>
            <a:endParaRPr lang="it-IT" b="1" dirty="0">
              <a:solidFill>
                <a:prstClr val="black"/>
              </a:solidFill>
              <a:latin typeface="Times New Roman" pitchFamily="18" charset="0"/>
              <a:cs typeface="Times New Roman" pitchFamily="18" charset="0"/>
            </a:endParaRPr>
          </a:p>
        </p:txBody>
      </p:sp>
      <p:sp>
        <p:nvSpPr>
          <p:cNvPr id="5" name="CasellaDiTesto 4"/>
          <p:cNvSpPr txBox="1"/>
          <p:nvPr/>
        </p:nvSpPr>
        <p:spPr>
          <a:xfrm>
            <a:off x="2843808" y="439750"/>
            <a:ext cx="1512168" cy="861774"/>
          </a:xfrm>
          <a:prstGeom prst="rect">
            <a:avLst/>
          </a:prstGeom>
          <a:solidFill>
            <a:schemeClr val="tx2">
              <a:lumMod val="20000"/>
              <a:lumOff val="80000"/>
            </a:schemeClr>
          </a:solidFill>
        </p:spPr>
        <p:txBody>
          <a:bodyPr wrap="square" rtlCol="0">
            <a:spAutoFit/>
          </a:bodyPr>
          <a:lstStyle/>
          <a:p>
            <a:r>
              <a:rPr lang="it-IT" sz="1600" b="1" dirty="0" smtClean="0">
                <a:solidFill>
                  <a:prstClr val="black"/>
                </a:solidFill>
                <a:latin typeface="Times New Roman" pitchFamily="18" charset="0"/>
                <a:cs typeface="Times New Roman" pitchFamily="18" charset="0"/>
              </a:rPr>
              <a:t>Foreste mediterranee</a:t>
            </a:r>
          </a:p>
          <a:p>
            <a:r>
              <a:rPr lang="it-IT" sz="1600" b="1" dirty="0" smtClean="0">
                <a:solidFill>
                  <a:prstClr val="black"/>
                </a:solidFill>
                <a:latin typeface="Times New Roman" pitchFamily="18" charset="0"/>
                <a:cs typeface="Times New Roman" pitchFamily="18" charset="0"/>
              </a:rPr>
              <a:t>Paludi</a:t>
            </a:r>
            <a:endParaRPr lang="it-IT" sz="1600" b="1" dirty="0">
              <a:solidFill>
                <a:prstClr val="black"/>
              </a:solidFill>
              <a:latin typeface="Times New Roman" pitchFamily="18" charset="0"/>
              <a:cs typeface="Times New Roman" pitchFamily="18" charset="0"/>
            </a:endParaRPr>
          </a:p>
        </p:txBody>
      </p:sp>
      <p:sp>
        <p:nvSpPr>
          <p:cNvPr id="9" name="Rettangolo 8"/>
          <p:cNvSpPr/>
          <p:nvPr/>
        </p:nvSpPr>
        <p:spPr>
          <a:xfrm>
            <a:off x="4860032" y="467270"/>
            <a:ext cx="2016224" cy="846386"/>
          </a:xfrm>
          <a:prstGeom prst="rect">
            <a:avLst/>
          </a:prstGeom>
          <a:solidFill>
            <a:schemeClr val="tx2">
              <a:lumMod val="20000"/>
              <a:lumOff val="80000"/>
            </a:schemeClr>
          </a:solidFill>
        </p:spPr>
        <p:txBody>
          <a:bodyPr wrap="square">
            <a:spAutoFit/>
          </a:bodyPr>
          <a:lstStyle/>
          <a:p>
            <a:r>
              <a:rPr lang="it-IT" b="1" dirty="0" smtClean="0">
                <a:solidFill>
                  <a:prstClr val="black"/>
                </a:solidFill>
                <a:latin typeface="Times New Roman" pitchFamily="18" charset="0"/>
                <a:cs typeface="Times New Roman" pitchFamily="18" charset="0"/>
              </a:rPr>
              <a:t>Foreste con. Miste</a:t>
            </a:r>
          </a:p>
          <a:p>
            <a:endParaRPr lang="it-IT" sz="1000" b="1" dirty="0" smtClean="0">
              <a:solidFill>
                <a:prstClr val="black"/>
              </a:solidFill>
              <a:latin typeface="Times New Roman" pitchFamily="18" charset="0"/>
              <a:cs typeface="Times New Roman" pitchFamily="18" charset="0"/>
            </a:endParaRPr>
          </a:p>
          <a:p>
            <a:endParaRPr lang="it-IT" sz="200" b="1" dirty="0" smtClean="0">
              <a:solidFill>
                <a:prstClr val="black"/>
              </a:solidFill>
              <a:latin typeface="Times New Roman" pitchFamily="18" charset="0"/>
              <a:cs typeface="Times New Roman" pitchFamily="18" charset="0"/>
            </a:endParaRPr>
          </a:p>
          <a:p>
            <a:r>
              <a:rPr lang="it-IT" b="1" dirty="0" smtClean="0">
                <a:solidFill>
                  <a:prstClr val="black"/>
                </a:solidFill>
                <a:latin typeface="Times New Roman" pitchFamily="18" charset="0"/>
                <a:cs typeface="Times New Roman" pitchFamily="18" charset="0"/>
              </a:rPr>
              <a:t>Limite colt. Vite </a:t>
            </a:r>
            <a:endParaRPr lang="it-IT" sz="100" b="1" dirty="0">
              <a:solidFill>
                <a:prstClr val="black"/>
              </a:solidFill>
              <a:latin typeface="Times New Roman" pitchFamily="18" charset="0"/>
              <a:cs typeface="Times New Roman" pitchFamily="18" charset="0"/>
            </a:endParaRPr>
          </a:p>
        </p:txBody>
      </p:sp>
      <p:sp>
        <p:nvSpPr>
          <p:cNvPr id="12" name="Rettangolo 11"/>
          <p:cNvSpPr/>
          <p:nvPr/>
        </p:nvSpPr>
        <p:spPr>
          <a:xfrm>
            <a:off x="7308304" y="422772"/>
            <a:ext cx="1835696" cy="815608"/>
          </a:xfrm>
          <a:prstGeom prst="rect">
            <a:avLst/>
          </a:prstGeom>
          <a:solidFill>
            <a:schemeClr val="tx2">
              <a:lumMod val="20000"/>
              <a:lumOff val="80000"/>
            </a:schemeClr>
          </a:solidFill>
        </p:spPr>
        <p:txBody>
          <a:bodyPr wrap="square">
            <a:spAutoFit/>
          </a:bodyPr>
          <a:lstStyle/>
          <a:p>
            <a:r>
              <a:rPr lang="it-IT" b="1" dirty="0" smtClean="0">
                <a:solidFill>
                  <a:prstClr val="black"/>
                </a:solidFill>
                <a:latin typeface="Times New Roman" pitchFamily="18" charset="0"/>
                <a:cs typeface="Times New Roman" pitchFamily="18" charset="0"/>
              </a:rPr>
              <a:t>Steppa</a:t>
            </a:r>
          </a:p>
          <a:p>
            <a:endParaRPr lang="it-IT" sz="1100" b="1" dirty="0" smtClean="0">
              <a:solidFill>
                <a:prstClr val="black"/>
              </a:solidFill>
              <a:latin typeface="Times New Roman" pitchFamily="18" charset="0"/>
              <a:cs typeface="Times New Roman" pitchFamily="18" charset="0"/>
            </a:endParaRPr>
          </a:p>
          <a:p>
            <a:r>
              <a:rPr lang="it-IT" b="1" dirty="0" smtClean="0">
                <a:solidFill>
                  <a:prstClr val="black"/>
                </a:solidFill>
                <a:latin typeface="Times New Roman" pitchFamily="18" charset="0"/>
                <a:cs typeface="Times New Roman" pitchFamily="18" charset="0"/>
              </a:rPr>
              <a:t>Limite colt. orzo </a:t>
            </a:r>
            <a:endParaRPr lang="it-IT" b="1" dirty="0">
              <a:solidFill>
                <a:prstClr val="black"/>
              </a:solidFill>
              <a:latin typeface="Times New Roman" pitchFamily="18" charset="0"/>
              <a:cs typeface="Times New Roman" pitchFamily="18" charset="0"/>
            </a:endParaRPr>
          </a:p>
        </p:txBody>
      </p:sp>
      <p:sp>
        <p:nvSpPr>
          <p:cNvPr id="11" name="CasellaDiTesto 10"/>
          <p:cNvSpPr txBox="1"/>
          <p:nvPr/>
        </p:nvSpPr>
        <p:spPr>
          <a:xfrm>
            <a:off x="-42440" y="95068"/>
            <a:ext cx="9150816" cy="369332"/>
          </a:xfrm>
          <a:prstGeom prst="rect">
            <a:avLst/>
          </a:prstGeom>
          <a:solidFill>
            <a:schemeClr val="tx1"/>
          </a:solidFill>
        </p:spPr>
        <p:txBody>
          <a:bodyPr wrap="square" rtlCol="0">
            <a:spAutoFit/>
          </a:bodyPr>
          <a:lstStyle/>
          <a:p>
            <a:r>
              <a:rPr lang="it-IT" b="1" dirty="0" smtClean="0">
                <a:solidFill>
                  <a:srgbClr val="1F497D">
                    <a:lumMod val="20000"/>
                    <a:lumOff val="80000"/>
                  </a:srgbClr>
                </a:solidFill>
              </a:rPr>
              <a:t>IL TERRITORIO EUROPEO NELL’ALTO MEDIO EVO. LE FORESTE. </a:t>
            </a:r>
            <a:endParaRPr lang="it-IT" b="1" dirty="0">
              <a:solidFill>
                <a:srgbClr val="1F497D">
                  <a:lumMod val="20000"/>
                  <a:lumOff val="80000"/>
                </a:srgbClr>
              </a:solidFill>
            </a:endParaRPr>
          </a:p>
        </p:txBody>
      </p:sp>
    </p:spTree>
    <p:extLst>
      <p:ext uri="{BB962C8B-B14F-4D97-AF65-F5344CB8AC3E}">
        <p14:creationId xmlns:p14="http://schemas.microsoft.com/office/powerpoint/2010/main" val="41732959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868145" y="-1"/>
            <a:ext cx="3253882" cy="6857513"/>
          </a:xfrm>
        </p:spPr>
        <p:txBody>
          <a:bodyPr>
            <a:normAutofit fontScale="92500" lnSpcReduction="10000"/>
          </a:bodyPr>
          <a:lstStyle/>
          <a:p>
            <a:pPr marL="0">
              <a:buNone/>
            </a:pPr>
            <a:r>
              <a:rPr lang="it-IT" sz="2700" b="1" dirty="0">
                <a:solidFill>
                  <a:srgbClr val="E6FFCD"/>
                </a:solidFill>
                <a:latin typeface="Times New Roman" pitchFamily="18" charset="0"/>
                <a:ea typeface="Times New Roman" pitchFamily="18" charset="0"/>
                <a:cs typeface="Times New Roman" pitchFamily="18" charset="0"/>
              </a:rPr>
              <a:t>Sulle Alpi, è la foresta che soddisfa le esigenze principali degli uomini.</a:t>
            </a:r>
          </a:p>
          <a:p>
            <a:pPr marL="0">
              <a:buNone/>
            </a:pPr>
            <a:r>
              <a:rPr lang="it-IT" sz="2700" b="1" dirty="0">
                <a:solidFill>
                  <a:srgbClr val="E6FFCD"/>
                </a:solidFill>
                <a:latin typeface="Times New Roman" pitchFamily="18" charset="0"/>
                <a:ea typeface="Times New Roman" pitchFamily="18" charset="0"/>
                <a:cs typeface="Times New Roman" pitchFamily="18" charset="0"/>
              </a:rPr>
              <a:t>La legna non serve solo come materiale da costruzione: è primaria fonte di energia. Col legno si realizza ogni tipo di oggetti. Il bosco serve per raccogliere funghi, erbe e frutti medicinali e mangerecci; per cacciare animali selvatici e per far pascolare quelli domestici. </a:t>
            </a:r>
            <a:endParaRPr lang="it-IT" sz="2700" b="1" dirty="0" smtClean="0">
              <a:solidFill>
                <a:srgbClr val="E6FFCD"/>
              </a:solidFill>
              <a:latin typeface="Times New Roman" pitchFamily="18" charset="0"/>
              <a:ea typeface="Times New Roman" pitchFamily="18" charset="0"/>
              <a:cs typeface="Times New Roman" pitchFamily="18" charset="0"/>
            </a:endParaRPr>
          </a:p>
          <a:p>
            <a:pPr marL="0">
              <a:buNone/>
            </a:pPr>
            <a:endParaRPr lang="it-IT" sz="2700" b="1" dirty="0">
              <a:solidFill>
                <a:srgbClr val="E6FFCD"/>
              </a:solidFill>
              <a:latin typeface="Times New Roman" pitchFamily="18" charset="0"/>
              <a:ea typeface="Times New Roman" pitchFamily="18" charset="0"/>
              <a:cs typeface="Times New Roman" pitchFamily="18" charset="0"/>
            </a:endParaRPr>
          </a:p>
          <a:p>
            <a:pPr marL="0">
              <a:buNone/>
            </a:pPr>
            <a:endParaRPr lang="it-IT" sz="2700" b="1" dirty="0" smtClean="0">
              <a:solidFill>
                <a:srgbClr val="E6FFCD"/>
              </a:solidFill>
              <a:latin typeface="Times New Roman" pitchFamily="18" charset="0"/>
              <a:ea typeface="Times New Roman" pitchFamily="18" charset="0"/>
              <a:cs typeface="Times New Roman" pitchFamily="18" charset="0"/>
            </a:endParaRPr>
          </a:p>
          <a:p>
            <a:pPr marL="0">
              <a:buNone/>
            </a:pPr>
            <a:endParaRPr lang="it-IT" sz="2700" b="1" dirty="0">
              <a:solidFill>
                <a:srgbClr val="E6FFCD"/>
              </a:solidFill>
              <a:latin typeface="Times New Roman" pitchFamily="18" charset="0"/>
              <a:ea typeface="Times New Roman" pitchFamily="18" charset="0"/>
              <a:cs typeface="Times New Roman" pitchFamily="18" charset="0"/>
            </a:endParaRPr>
          </a:p>
          <a:p>
            <a:pPr marL="0">
              <a:buNone/>
            </a:pPr>
            <a:endParaRPr lang="it-IT" sz="2700" b="1" dirty="0" smtClean="0">
              <a:solidFill>
                <a:srgbClr val="E6FFCD"/>
              </a:solidFill>
              <a:latin typeface="Times New Roman" pitchFamily="18" charset="0"/>
              <a:ea typeface="Times New Roman" pitchFamily="18" charset="0"/>
              <a:cs typeface="Times New Roman" pitchFamily="18" charset="0"/>
            </a:endParaRPr>
          </a:p>
          <a:p>
            <a:pPr marL="0">
              <a:buNone/>
            </a:pPr>
            <a:endParaRPr lang="it-IT" sz="2700" b="1" dirty="0">
              <a:solidFill>
                <a:srgbClr val="E6FFCD"/>
              </a:solidFill>
              <a:latin typeface="Times New Roman" pitchFamily="18" charset="0"/>
              <a:ea typeface="Times New Roman" pitchFamily="18" charset="0"/>
              <a:cs typeface="Times New Roman" pitchFamily="18" charset="0"/>
            </a:endParaRPr>
          </a:p>
          <a:p>
            <a:pPr marL="0">
              <a:buNone/>
            </a:pPr>
            <a:endParaRPr lang="it-IT" sz="6000" b="1" dirty="0" smtClean="0">
              <a:solidFill>
                <a:srgbClr val="E6FFCD"/>
              </a:solidFill>
              <a:latin typeface="Times New Roman" pitchFamily="18" charset="0"/>
              <a:ea typeface="Times New Roman" pitchFamily="18" charset="0"/>
              <a:cs typeface="Times New Roman" pitchFamily="18" charset="0"/>
            </a:endParaRPr>
          </a:p>
        </p:txBody>
      </p:sp>
      <p:sp>
        <p:nvSpPr>
          <p:cNvPr id="6" name="Rettangolo 5"/>
          <p:cNvSpPr/>
          <p:nvPr/>
        </p:nvSpPr>
        <p:spPr>
          <a:xfrm>
            <a:off x="7956376" y="6518959"/>
            <a:ext cx="1296144" cy="338554"/>
          </a:xfrm>
          <a:prstGeom prst="rect">
            <a:avLst/>
          </a:prstGeom>
        </p:spPr>
        <p:txBody>
          <a:bodyPr wrap="square">
            <a:spAutoFit/>
          </a:bodyPr>
          <a:lstStyle/>
          <a:p>
            <a:pPr algn="ctr"/>
            <a:r>
              <a:rPr lang="it-IT" sz="800" b="1" dirty="0">
                <a:solidFill>
                  <a:srgbClr val="9BBB59">
                    <a:lumMod val="40000"/>
                    <a:lumOff val="60000"/>
                  </a:srgbClr>
                </a:solidFill>
                <a:latin typeface="Times New Roman" pitchFamily="18" charset="0"/>
                <a:cs typeface="Times New Roman" pitchFamily="18" charset="0"/>
              </a:rPr>
              <a:t>Michela </a:t>
            </a:r>
            <a:r>
              <a:rPr lang="it-IT" sz="800" b="1" dirty="0" smtClean="0">
                <a:solidFill>
                  <a:srgbClr val="9BBB59">
                    <a:lumMod val="40000"/>
                    <a:lumOff val="60000"/>
                  </a:srgbClr>
                </a:solidFill>
                <a:latin typeface="Times New Roman" pitchFamily="18" charset="0"/>
                <a:cs typeface="Times New Roman" pitchFamily="18" charset="0"/>
              </a:rPr>
              <a:t>Zucca</a:t>
            </a:r>
          </a:p>
          <a:p>
            <a:pPr algn="ctr"/>
            <a:r>
              <a:rPr lang="it-IT" sz="800" b="1" dirty="0" smtClean="0">
                <a:solidFill>
                  <a:srgbClr val="9BBB59">
                    <a:lumMod val="40000"/>
                    <a:lumOff val="60000"/>
                  </a:srgbClr>
                </a:solidFill>
                <a:latin typeface="Times New Roman" pitchFamily="18" charset="0"/>
                <a:cs typeface="Times New Roman" pitchFamily="18" charset="0"/>
              </a:rPr>
              <a:t>Associazione Sherwood</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1026" name="Picture 2" descr="C:\Users\luca\Documents\sherwood - 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6803" y="6021288"/>
            <a:ext cx="475290" cy="47529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1" y="-1"/>
            <a:ext cx="5859693" cy="6873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49041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6044763" y="-11765"/>
            <a:ext cx="3099236" cy="8215346"/>
          </a:xfrm>
        </p:spPr>
        <p:txBody>
          <a:bodyPr>
            <a:normAutofit fontScale="77500" lnSpcReduction="20000"/>
          </a:bodyPr>
          <a:lstStyle/>
          <a:p>
            <a:pPr marL="0">
              <a:buNone/>
            </a:pPr>
            <a:r>
              <a:rPr lang="it-IT" sz="2700" b="1" dirty="0">
                <a:solidFill>
                  <a:srgbClr val="E6FFCD"/>
                </a:solidFill>
                <a:latin typeface="Times New Roman" pitchFamily="18" charset="0"/>
                <a:ea typeface="Times New Roman" pitchFamily="18" charset="0"/>
                <a:cs typeface="Times New Roman" pitchFamily="18" charset="0"/>
              </a:rPr>
              <a:t>Gli umani dovevano imparare ad utilizzare quello che la foresta generosamente regalava  per la loro sopravvivenza: erbe e piante, per guarire e per vedere gli spiriti; frutta e selvaggina per nutrirsi; legna per costruire e per scaldarsi. </a:t>
            </a:r>
          </a:p>
          <a:p>
            <a:pPr marL="0">
              <a:buNone/>
            </a:pPr>
            <a:r>
              <a:rPr lang="it-IT" sz="2700" b="1" dirty="0">
                <a:solidFill>
                  <a:srgbClr val="E6FFCD"/>
                </a:solidFill>
                <a:latin typeface="Times New Roman" pitchFamily="18" charset="0"/>
                <a:ea typeface="Times New Roman" pitchFamily="18" charset="0"/>
                <a:cs typeface="Times New Roman" pitchFamily="18" charset="0"/>
              </a:rPr>
              <a:t>I nostri boschi sono stati coltivati e curati da un tempo tanto remoto che va oltre l'immaginazione. Le analisi archeologiche del suolo hanno dimostrato che, sulle Alpi, alle primitive faggete e ad altre latifoglie furono  sostituite essenze più utili, come il </a:t>
            </a:r>
            <a:r>
              <a:rPr lang="it-IT" sz="2700" b="1" dirty="0" smtClean="0">
                <a:solidFill>
                  <a:srgbClr val="E6FFCD"/>
                </a:solidFill>
                <a:latin typeface="Times New Roman" pitchFamily="18" charset="0"/>
                <a:ea typeface="Times New Roman" pitchFamily="18" charset="0"/>
                <a:cs typeface="Times New Roman" pitchFamily="18" charset="0"/>
              </a:rPr>
              <a:t>castagno, attraverso incendi appositamente      </a:t>
            </a:r>
            <a:r>
              <a:rPr lang="it-IT" sz="2700" b="1" dirty="0" err="1" smtClean="0">
                <a:solidFill>
                  <a:srgbClr val="E6FFCD"/>
                </a:solidFill>
                <a:latin typeface="Times New Roman" pitchFamily="18" charset="0"/>
                <a:ea typeface="Times New Roman" pitchFamily="18" charset="0"/>
                <a:cs typeface="Times New Roman" pitchFamily="18" charset="0"/>
              </a:rPr>
              <a:t>appicati</a:t>
            </a:r>
            <a:r>
              <a:rPr lang="it-IT" sz="2700" b="1" dirty="0" smtClean="0">
                <a:solidFill>
                  <a:srgbClr val="E6FFCD"/>
                </a:solidFill>
                <a:latin typeface="Times New Roman" pitchFamily="18" charset="0"/>
                <a:ea typeface="Times New Roman" pitchFamily="18" charset="0"/>
                <a:cs typeface="Times New Roman" pitchFamily="18" charset="0"/>
              </a:rPr>
              <a:t>. </a:t>
            </a:r>
            <a:endParaRPr lang="it-IT" sz="2700" b="1" dirty="0">
              <a:solidFill>
                <a:srgbClr val="E6FFCD"/>
              </a:solidFill>
              <a:latin typeface="Times New Roman" pitchFamily="18" charset="0"/>
              <a:ea typeface="Times New Roman" pitchFamily="18" charset="0"/>
              <a:cs typeface="Times New Roman" pitchFamily="18" charset="0"/>
            </a:endParaRPr>
          </a:p>
          <a:p>
            <a:pPr marL="0">
              <a:buNone/>
            </a:pPr>
            <a:endParaRPr lang="it-IT" sz="2700" b="1" dirty="0" smtClean="0">
              <a:solidFill>
                <a:srgbClr val="E6FFCD"/>
              </a:solidFill>
              <a:latin typeface="Times New Roman" pitchFamily="18" charset="0"/>
              <a:ea typeface="Times New Roman" pitchFamily="18" charset="0"/>
              <a:cs typeface="Times New Roman" pitchFamily="18" charset="0"/>
            </a:endParaRPr>
          </a:p>
          <a:p>
            <a:pPr marL="0">
              <a:buNone/>
            </a:pPr>
            <a:endPar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endParaRPr>
          </a:p>
          <a:p>
            <a:pPr marL="0" algn="ctr">
              <a:buNone/>
            </a:pPr>
            <a:r>
              <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a:t>
            </a:r>
            <a:endParaRPr lang="it-IT" sz="6000" b="1" dirty="0" smtClean="0">
              <a:solidFill>
                <a:srgbClr val="E6FFCD"/>
              </a:solidFill>
              <a:latin typeface="Times New Roman" pitchFamily="18" charset="0"/>
              <a:ea typeface="Times New Roman" pitchFamily="18" charset="0"/>
              <a:cs typeface="Times New Roman" pitchFamily="18" charset="0"/>
            </a:endParaRPr>
          </a:p>
        </p:txBody>
      </p:sp>
      <p:sp>
        <p:nvSpPr>
          <p:cNvPr id="6" name="Rettangolo 5"/>
          <p:cNvSpPr/>
          <p:nvPr/>
        </p:nvSpPr>
        <p:spPr>
          <a:xfrm>
            <a:off x="7956376" y="6518959"/>
            <a:ext cx="1296144" cy="338554"/>
          </a:xfrm>
          <a:prstGeom prst="rect">
            <a:avLst/>
          </a:prstGeom>
        </p:spPr>
        <p:txBody>
          <a:bodyPr wrap="square">
            <a:spAutoFit/>
          </a:bodyPr>
          <a:lstStyle/>
          <a:p>
            <a:pPr algn="ctr"/>
            <a:r>
              <a:rPr lang="it-IT" sz="800" b="1" dirty="0">
                <a:solidFill>
                  <a:srgbClr val="9BBB59">
                    <a:lumMod val="40000"/>
                    <a:lumOff val="60000"/>
                  </a:srgbClr>
                </a:solidFill>
                <a:latin typeface="Times New Roman" pitchFamily="18" charset="0"/>
                <a:cs typeface="Times New Roman" pitchFamily="18" charset="0"/>
              </a:rPr>
              <a:t>Michela </a:t>
            </a:r>
            <a:r>
              <a:rPr lang="it-IT" sz="800" b="1" dirty="0" smtClean="0">
                <a:solidFill>
                  <a:srgbClr val="9BBB59">
                    <a:lumMod val="40000"/>
                    <a:lumOff val="60000"/>
                  </a:srgbClr>
                </a:solidFill>
                <a:latin typeface="Times New Roman" pitchFamily="18" charset="0"/>
                <a:cs typeface="Times New Roman" pitchFamily="18" charset="0"/>
              </a:rPr>
              <a:t>Zucca</a:t>
            </a:r>
          </a:p>
          <a:p>
            <a:pPr algn="ctr"/>
            <a:r>
              <a:rPr lang="it-IT" sz="800" b="1" dirty="0" smtClean="0">
                <a:solidFill>
                  <a:srgbClr val="9BBB59">
                    <a:lumMod val="40000"/>
                    <a:lumOff val="60000"/>
                  </a:srgbClr>
                </a:solidFill>
                <a:latin typeface="Times New Roman" pitchFamily="18" charset="0"/>
                <a:cs typeface="Times New Roman" pitchFamily="18" charset="0"/>
              </a:rPr>
              <a:t>Associazione Sherwood</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1026" name="Picture 2" descr="C:\Users\luca\Documents\sherwood - 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6803" y="6021288"/>
            <a:ext cx="475290" cy="47529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69"/>
            <a:ext cx="6044763" cy="6855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00345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6021287"/>
            <a:ext cx="9143999" cy="2182293"/>
          </a:xfrm>
        </p:spPr>
        <p:txBody>
          <a:bodyPr>
            <a:normAutofit/>
          </a:bodyPr>
          <a:lstStyle/>
          <a:p>
            <a:pPr marL="0">
              <a:buNone/>
            </a:pPr>
            <a:endParaRPr lang="it-IT" sz="2700" b="1" dirty="0" smtClean="0">
              <a:solidFill>
                <a:srgbClr val="E6FFCD"/>
              </a:solidFill>
              <a:latin typeface="Times New Roman" pitchFamily="18" charset="0"/>
              <a:ea typeface="Times New Roman" pitchFamily="18" charset="0"/>
              <a:cs typeface="Times New Roman" pitchFamily="18" charset="0"/>
            </a:endParaRPr>
          </a:p>
          <a:p>
            <a:pPr marL="0">
              <a:buNone/>
            </a:pPr>
            <a:endPar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endParaRPr>
          </a:p>
          <a:p>
            <a:pPr marL="0" algn="ctr">
              <a:buNone/>
            </a:pPr>
            <a:r>
              <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a:t>
            </a:r>
            <a:endParaRPr lang="it-IT" sz="6000" b="1" dirty="0" smtClean="0">
              <a:solidFill>
                <a:srgbClr val="E6FFCD"/>
              </a:solidFill>
              <a:latin typeface="Times New Roman" pitchFamily="18" charset="0"/>
              <a:ea typeface="Times New Roman" pitchFamily="18" charset="0"/>
              <a:cs typeface="Times New Roman" pitchFamily="18" charset="0"/>
            </a:endParaRPr>
          </a:p>
        </p:txBody>
      </p:sp>
      <p:sp>
        <p:nvSpPr>
          <p:cNvPr id="6" name="Rettangolo 5"/>
          <p:cNvSpPr/>
          <p:nvPr/>
        </p:nvSpPr>
        <p:spPr>
          <a:xfrm>
            <a:off x="7956376" y="6518959"/>
            <a:ext cx="1296144" cy="338554"/>
          </a:xfrm>
          <a:prstGeom prst="rect">
            <a:avLst/>
          </a:prstGeom>
        </p:spPr>
        <p:txBody>
          <a:bodyPr wrap="square">
            <a:spAutoFit/>
          </a:bodyPr>
          <a:lstStyle/>
          <a:p>
            <a:pPr algn="ctr"/>
            <a:r>
              <a:rPr lang="it-IT" sz="800" b="1" dirty="0">
                <a:solidFill>
                  <a:srgbClr val="9BBB59">
                    <a:lumMod val="40000"/>
                    <a:lumOff val="60000"/>
                  </a:srgbClr>
                </a:solidFill>
                <a:latin typeface="Times New Roman" pitchFamily="18" charset="0"/>
                <a:cs typeface="Times New Roman" pitchFamily="18" charset="0"/>
              </a:rPr>
              <a:t>Michela </a:t>
            </a:r>
            <a:r>
              <a:rPr lang="it-IT" sz="800" b="1" dirty="0" smtClean="0">
                <a:solidFill>
                  <a:srgbClr val="9BBB59">
                    <a:lumMod val="40000"/>
                    <a:lumOff val="60000"/>
                  </a:srgbClr>
                </a:solidFill>
                <a:latin typeface="Times New Roman" pitchFamily="18" charset="0"/>
                <a:cs typeface="Times New Roman" pitchFamily="18" charset="0"/>
              </a:rPr>
              <a:t>Zucca</a:t>
            </a:r>
          </a:p>
          <a:p>
            <a:pPr algn="ctr"/>
            <a:r>
              <a:rPr lang="it-IT" sz="800" b="1" dirty="0" smtClean="0">
                <a:solidFill>
                  <a:srgbClr val="9BBB59">
                    <a:lumMod val="40000"/>
                    <a:lumOff val="60000"/>
                  </a:srgbClr>
                </a:solidFill>
                <a:latin typeface="Times New Roman" pitchFamily="18" charset="0"/>
                <a:cs typeface="Times New Roman" pitchFamily="18" charset="0"/>
              </a:rPr>
              <a:t>Associazione Sherwood</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1026" name="Picture 2" descr="C:\Users\luca\Documents\sherwood - 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6803" y="6021288"/>
            <a:ext cx="475290" cy="47529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64" y="34107"/>
            <a:ext cx="9201422" cy="6042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0" y="3139437"/>
            <a:ext cx="4572000" cy="3708708"/>
          </a:xfrm>
          <a:prstGeom prst="rect">
            <a:avLst/>
          </a:prstGeom>
        </p:spPr>
        <p:txBody>
          <a:bodyPr>
            <a:spAutoFit/>
          </a:bodyPr>
          <a:lstStyle/>
          <a:p>
            <a:pPr lvl="0" indent="-342900">
              <a:spcBef>
                <a:spcPct val="20000"/>
              </a:spcBef>
            </a:pPr>
            <a:r>
              <a:rPr lang="it-IT" sz="2000" b="1" dirty="0">
                <a:solidFill>
                  <a:srgbClr val="E6FFCD"/>
                </a:solidFill>
                <a:latin typeface="Times New Roman" pitchFamily="18" charset="0"/>
                <a:ea typeface="Times New Roman" pitchFamily="18" charset="0"/>
                <a:cs typeface="Times New Roman" pitchFamily="18" charset="0"/>
              </a:rPr>
              <a:t>Gli Alpini hanno dimostrato di </a:t>
            </a:r>
            <a:endParaRPr lang="it-IT" sz="2000" b="1" dirty="0" smtClean="0">
              <a:solidFill>
                <a:srgbClr val="E6FFCD"/>
              </a:solidFill>
              <a:latin typeface="Times New Roman" pitchFamily="18" charset="0"/>
              <a:ea typeface="Times New Roman" pitchFamily="18" charset="0"/>
              <a:cs typeface="Times New Roman" pitchFamily="18" charset="0"/>
            </a:endParaRPr>
          </a:p>
          <a:p>
            <a:pPr lvl="0" indent="-342900">
              <a:spcBef>
                <a:spcPct val="20000"/>
              </a:spcBef>
            </a:pPr>
            <a:r>
              <a:rPr lang="it-IT" sz="2000" b="1" dirty="0" smtClean="0">
                <a:solidFill>
                  <a:srgbClr val="E6FFCD"/>
                </a:solidFill>
                <a:latin typeface="Times New Roman" pitchFamily="18" charset="0"/>
                <a:ea typeface="Times New Roman" pitchFamily="18" charset="0"/>
                <a:cs typeface="Times New Roman" pitchFamily="18" charset="0"/>
              </a:rPr>
              <a:t>poter </a:t>
            </a:r>
            <a:r>
              <a:rPr lang="it-IT" sz="2000" b="1" dirty="0">
                <a:solidFill>
                  <a:srgbClr val="E6FFCD"/>
                </a:solidFill>
                <a:latin typeface="Times New Roman" pitchFamily="18" charset="0"/>
                <a:ea typeface="Times New Roman" pitchFamily="18" charset="0"/>
                <a:cs typeface="Times New Roman" pitchFamily="18" charset="0"/>
              </a:rPr>
              <a:t>controllare incendi molto estesi (anche un intero versante) sia dal </a:t>
            </a:r>
            <a:endParaRPr lang="it-IT" sz="2000" b="1" dirty="0" smtClean="0">
              <a:solidFill>
                <a:srgbClr val="E6FFCD"/>
              </a:solidFill>
              <a:latin typeface="Times New Roman" pitchFamily="18" charset="0"/>
              <a:ea typeface="Times New Roman" pitchFamily="18" charset="0"/>
              <a:cs typeface="Times New Roman" pitchFamily="18" charset="0"/>
            </a:endParaRPr>
          </a:p>
          <a:p>
            <a:pPr lvl="0" indent="-342900">
              <a:spcBef>
                <a:spcPct val="20000"/>
              </a:spcBef>
            </a:pPr>
            <a:r>
              <a:rPr lang="it-IT" sz="2000" b="1" dirty="0" smtClean="0">
                <a:solidFill>
                  <a:srgbClr val="E6FFCD"/>
                </a:solidFill>
                <a:latin typeface="Times New Roman" pitchFamily="18" charset="0"/>
                <a:ea typeface="Times New Roman" pitchFamily="18" charset="0"/>
                <a:cs typeface="Times New Roman" pitchFamily="18" charset="0"/>
              </a:rPr>
              <a:t>punto </a:t>
            </a:r>
            <a:r>
              <a:rPr lang="it-IT" sz="2000" b="1" dirty="0">
                <a:solidFill>
                  <a:srgbClr val="E6FFCD"/>
                </a:solidFill>
                <a:latin typeface="Times New Roman" pitchFamily="18" charset="0"/>
                <a:ea typeface="Times New Roman" pitchFamily="18" charset="0"/>
                <a:cs typeface="Times New Roman" pitchFamily="18" charset="0"/>
              </a:rPr>
              <a:t>di vista ambientale, che sociale. Distruggere il bosco di una montagna intera significava poter pianificare la sopravvivenza di una comunità per almeno una generazione rinunciando ai mezzi di produzione. Voleva dire aver costruito un’organizzazione complessa e </a:t>
            </a:r>
            <a:r>
              <a:rPr lang="it-IT" sz="2000" b="1" dirty="0" smtClean="0">
                <a:solidFill>
                  <a:srgbClr val="E6FFCD"/>
                </a:solidFill>
                <a:latin typeface="Times New Roman" pitchFamily="18" charset="0"/>
                <a:ea typeface="Times New Roman" pitchFamily="18" charset="0"/>
                <a:cs typeface="Times New Roman" pitchFamily="18" charset="0"/>
              </a:rPr>
              <a:t>condivisa, molto avanzata</a:t>
            </a:r>
            <a:r>
              <a:rPr lang="it-IT" sz="2700" b="1" dirty="0" smtClean="0">
                <a:solidFill>
                  <a:srgbClr val="E6FFCD"/>
                </a:solidFill>
                <a:latin typeface="Times New Roman" pitchFamily="18" charset="0"/>
                <a:ea typeface="Times New Roman" pitchFamily="18" charset="0"/>
                <a:cs typeface="Times New Roman" pitchFamily="18" charset="0"/>
              </a:rPr>
              <a:t>. </a:t>
            </a:r>
            <a:endParaRPr lang="it-IT" sz="2700" b="1" dirty="0">
              <a:solidFill>
                <a:srgbClr val="E6FFCD"/>
              </a:solidFill>
              <a:latin typeface="Times New Roman" pitchFamily="18" charset="0"/>
              <a:ea typeface="Times New Roman" pitchFamily="18" charset="0"/>
              <a:cs typeface="Times New Roman" pitchFamily="18" charset="0"/>
            </a:endParaRPr>
          </a:p>
        </p:txBody>
      </p:sp>
    </p:spTree>
    <p:extLst>
      <p:ext uri="{BB962C8B-B14F-4D97-AF65-F5344CB8AC3E}">
        <p14:creationId xmlns:p14="http://schemas.microsoft.com/office/powerpoint/2010/main" val="31115730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2" y="-11765"/>
            <a:ext cx="4571998" cy="8215346"/>
          </a:xfrm>
        </p:spPr>
        <p:txBody>
          <a:bodyPr>
            <a:normAutofit fontScale="92500" lnSpcReduction="20000"/>
          </a:bodyPr>
          <a:lstStyle/>
          <a:p>
            <a:pPr marL="0">
              <a:buNone/>
            </a:pPr>
            <a:r>
              <a:rPr lang="it-IT" sz="2700" b="1" dirty="0">
                <a:solidFill>
                  <a:srgbClr val="E6FFCD"/>
                </a:solidFill>
                <a:latin typeface="Times New Roman" pitchFamily="18" charset="0"/>
                <a:ea typeface="Times New Roman" pitchFamily="18" charset="0"/>
                <a:cs typeface="Times New Roman" pitchFamily="18" charset="0"/>
              </a:rPr>
              <a:t>Gli Alpini non coltivano campi, coltivano montagne, e trattano gli alberi come piante. Sostituiscono specie meno utili con varietà commestibili, come il castagno, o più combustibili, come le conifere. Terrazzano interi versanti, modificando profondamente la struttura geomorfologica del territorio. Abbassano il limite altimetrico dei boschi,  per lasciar maggior spazio ai pascoli. Conoscono il microclima di ogni singolo spazio di foresta, e adattano le colture e gli usi. Sono popoli della </a:t>
            </a:r>
            <a:r>
              <a:rPr lang="it-IT" sz="2700" b="1" dirty="0" smtClean="0">
                <a:solidFill>
                  <a:srgbClr val="E6FFCD"/>
                </a:solidFill>
                <a:latin typeface="Times New Roman" pitchFamily="18" charset="0"/>
                <a:ea typeface="Times New Roman" pitchFamily="18" charset="0"/>
                <a:cs typeface="Times New Roman" pitchFamily="18" charset="0"/>
              </a:rPr>
              <a:t>foresta, e sanno padroneggiare l’uso esteso del fuoco. </a:t>
            </a:r>
          </a:p>
          <a:p>
            <a:pPr marL="0">
              <a:buNone/>
            </a:pPr>
            <a:r>
              <a:rPr lang="it-IT" sz="2700" b="1" dirty="0" smtClean="0">
                <a:solidFill>
                  <a:srgbClr val="E6FFCD"/>
                </a:solidFill>
                <a:latin typeface="Times New Roman" pitchFamily="18" charset="0"/>
                <a:ea typeface="Times New Roman" pitchFamily="18" charset="0"/>
                <a:cs typeface="Times New Roman" pitchFamily="18" charset="0"/>
              </a:rPr>
              <a:t> </a:t>
            </a:r>
            <a:endPar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endParaRPr>
          </a:p>
          <a:p>
            <a:pPr marL="0">
              <a:buNone/>
            </a:pPr>
            <a:endParaRPr lang="it-IT" sz="2700" b="1" dirty="0" smtClean="0">
              <a:solidFill>
                <a:srgbClr val="E6FFCD"/>
              </a:solidFill>
              <a:latin typeface="Times New Roman" pitchFamily="18" charset="0"/>
              <a:ea typeface="Times New Roman" pitchFamily="18" charset="0"/>
              <a:cs typeface="Times New Roman" pitchFamily="18" charset="0"/>
            </a:endParaRPr>
          </a:p>
          <a:p>
            <a:pPr marL="0">
              <a:buNone/>
            </a:pPr>
            <a:endPar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endParaRPr>
          </a:p>
          <a:p>
            <a:pPr marL="0" algn="ctr">
              <a:buNone/>
            </a:pPr>
            <a:r>
              <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a:t>
            </a:r>
            <a:endParaRPr lang="it-IT" sz="6000" b="1" dirty="0" smtClean="0">
              <a:solidFill>
                <a:srgbClr val="E6FFCD"/>
              </a:solidFill>
              <a:latin typeface="Times New Roman" pitchFamily="18" charset="0"/>
              <a:ea typeface="Times New Roman" pitchFamily="18" charset="0"/>
              <a:cs typeface="Times New Roman" pitchFamily="18" charset="0"/>
            </a:endParaRPr>
          </a:p>
        </p:txBody>
      </p:sp>
      <p:sp>
        <p:nvSpPr>
          <p:cNvPr id="6" name="Rettangolo 5"/>
          <p:cNvSpPr/>
          <p:nvPr/>
        </p:nvSpPr>
        <p:spPr>
          <a:xfrm>
            <a:off x="7956376" y="6518959"/>
            <a:ext cx="1296144" cy="338554"/>
          </a:xfrm>
          <a:prstGeom prst="rect">
            <a:avLst/>
          </a:prstGeom>
        </p:spPr>
        <p:txBody>
          <a:bodyPr wrap="square">
            <a:spAutoFit/>
          </a:bodyPr>
          <a:lstStyle/>
          <a:p>
            <a:pPr algn="ctr"/>
            <a:r>
              <a:rPr lang="it-IT" sz="800" b="1" dirty="0">
                <a:solidFill>
                  <a:srgbClr val="9BBB59">
                    <a:lumMod val="40000"/>
                    <a:lumOff val="60000"/>
                  </a:srgbClr>
                </a:solidFill>
                <a:latin typeface="Times New Roman" pitchFamily="18" charset="0"/>
                <a:cs typeface="Times New Roman" pitchFamily="18" charset="0"/>
              </a:rPr>
              <a:t>Michela </a:t>
            </a:r>
            <a:r>
              <a:rPr lang="it-IT" sz="800" b="1" dirty="0" smtClean="0">
                <a:solidFill>
                  <a:srgbClr val="9BBB59">
                    <a:lumMod val="40000"/>
                    <a:lumOff val="60000"/>
                  </a:srgbClr>
                </a:solidFill>
                <a:latin typeface="Times New Roman" pitchFamily="18" charset="0"/>
                <a:cs typeface="Times New Roman" pitchFamily="18" charset="0"/>
              </a:rPr>
              <a:t>Zucca</a:t>
            </a:r>
          </a:p>
          <a:p>
            <a:pPr algn="ctr"/>
            <a:r>
              <a:rPr lang="it-IT" sz="800" b="1" dirty="0" smtClean="0">
                <a:solidFill>
                  <a:srgbClr val="9BBB59">
                    <a:lumMod val="40000"/>
                    <a:lumOff val="60000"/>
                  </a:srgbClr>
                </a:solidFill>
                <a:latin typeface="Times New Roman" pitchFamily="18" charset="0"/>
                <a:cs typeface="Times New Roman" pitchFamily="18" charset="0"/>
              </a:rPr>
              <a:t>Associazione Sherwood</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1026" name="Picture 2" descr="C:\Users\luca\Documents\sherwood - 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6803" y="6021288"/>
            <a:ext cx="475290" cy="47529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4572000" cy="685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502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prstClr val="white">
                    <a:lumMod val="95000"/>
                  </a:prstClr>
                </a:solidFill>
                <a:latin typeface="Times New Roman" pitchFamily="18" charset="0"/>
                <a:cs typeface="Times New Roman" pitchFamily="18" charset="0"/>
              </a:rPr>
              <a:t>Michela Zucca</a:t>
            </a:r>
          </a:p>
          <a:p>
            <a:pPr algn="ctr"/>
            <a:r>
              <a:rPr lang="it-IT" sz="800" b="1" dirty="0" smtClean="0">
                <a:solidFill>
                  <a:prstClr val="white">
                    <a:lumMod val="95000"/>
                  </a:prstClr>
                </a:solidFill>
                <a:latin typeface="Times New Roman" pitchFamily="18" charset="0"/>
                <a:cs typeface="Times New Roman" pitchFamily="18" charset="0"/>
              </a:rPr>
              <a:t>Servizi Culturali</a:t>
            </a:r>
            <a:endParaRPr lang="it-IT" sz="800" b="1" dirty="0">
              <a:solidFill>
                <a:prstClr val="white">
                  <a:lumMod val="95000"/>
                </a:prstClr>
              </a:solidFill>
              <a:latin typeface="Times New Roman" pitchFamily="18" charset="0"/>
              <a:cs typeface="Times New Roman" pitchFamily="18" charset="0"/>
            </a:endParaRP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sp>
        <p:nvSpPr>
          <p:cNvPr id="8" name="CasellaDiTesto 7"/>
          <p:cNvSpPr txBox="1"/>
          <p:nvPr/>
        </p:nvSpPr>
        <p:spPr>
          <a:xfrm>
            <a:off x="-10299" y="6565612"/>
            <a:ext cx="9101033" cy="292388"/>
          </a:xfrm>
          <a:prstGeom prst="rect">
            <a:avLst/>
          </a:prstGeom>
          <a:noFill/>
        </p:spPr>
        <p:txBody>
          <a:bodyPr wrap="square" rtlCol="0">
            <a:spAutoFit/>
          </a:bodyPr>
          <a:lstStyle/>
          <a:p>
            <a:r>
              <a:rPr lang="it-IT" sz="1300" b="1" dirty="0" smtClean="0">
                <a:solidFill>
                  <a:prstClr val="white"/>
                </a:solidFill>
                <a:latin typeface="Copperplate Gothic Bold" panose="020E0705020206020404" pitchFamily="34" charset="0"/>
              </a:rPr>
              <a:t>dei. </a:t>
            </a:r>
            <a:endParaRPr lang="it-IT" sz="1300" b="1" dirty="0">
              <a:solidFill>
                <a:prstClr val="white"/>
              </a:solidFill>
              <a:latin typeface="Copperplate Gothic Bold" panose="020E0705020206020404" pitchFamily="34" charset="0"/>
            </a:endParaRPr>
          </a:p>
        </p:txBody>
      </p:sp>
      <p:sp>
        <p:nvSpPr>
          <p:cNvPr id="3" name="CasellaDiTesto 2"/>
          <p:cNvSpPr txBox="1"/>
          <p:nvPr/>
        </p:nvSpPr>
        <p:spPr>
          <a:xfrm>
            <a:off x="460375" y="580038"/>
            <a:ext cx="2659126" cy="369332"/>
          </a:xfrm>
          <a:prstGeom prst="rect">
            <a:avLst/>
          </a:prstGeom>
          <a:noFill/>
        </p:spPr>
        <p:txBody>
          <a:bodyPr wrap="none" rtlCol="0">
            <a:spAutoFit/>
          </a:bodyPr>
          <a:lstStyle/>
          <a:p>
            <a:r>
              <a:rPr lang="it-IT" b="1" dirty="0" smtClean="0">
                <a:solidFill>
                  <a:prstClr val="black"/>
                </a:solidFill>
                <a:latin typeface="Copperplate Gothic Bold" panose="020E0705020206020404" pitchFamily="34" charset="0"/>
              </a:rPr>
              <a:t>Pritaneo di Olimpia</a:t>
            </a:r>
            <a:endParaRPr lang="it-IT" b="1" dirty="0">
              <a:solidFill>
                <a:prstClr val="black"/>
              </a:solidFill>
              <a:latin typeface="Copperplate Gothic Bold" panose="020E0705020206020404" pitchFamily="34"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936"/>
            <a:ext cx="9133417" cy="6850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54238" y="5788476"/>
            <a:ext cx="9036496" cy="646331"/>
          </a:xfrm>
          <a:prstGeom prst="rect">
            <a:avLst/>
          </a:prstGeom>
          <a:noFill/>
        </p:spPr>
        <p:txBody>
          <a:bodyPr wrap="square" rtlCol="0">
            <a:spAutoFit/>
          </a:bodyPr>
          <a:lstStyle/>
          <a:p>
            <a:r>
              <a:rPr lang="it-IT" b="1" dirty="0" smtClean="0">
                <a:solidFill>
                  <a:prstClr val="white"/>
                </a:solidFill>
                <a:latin typeface="Times New Roman" panose="02020603050405020304" pitchFamily="18" charset="0"/>
                <a:cs typeface="Times New Roman" panose="02020603050405020304" pitchFamily="18" charset="0"/>
              </a:rPr>
              <a:t>Fin dalla preistoria il limite altimetrico dei pascoli alpini è stato abbassato distruggendo col fuoco porzioni estese di  foresta primordiale  </a:t>
            </a:r>
            <a:endParaRPr lang="it-IT"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2082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39552" y="0"/>
            <a:ext cx="8136904" cy="8215346"/>
          </a:xfrm>
        </p:spPr>
        <p:txBody>
          <a:bodyPr>
            <a:normAutofit/>
          </a:bodyPr>
          <a:lstStyle/>
          <a:p>
            <a:pPr marL="0">
              <a:buNone/>
            </a:pPr>
            <a:endPar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endParaRPr>
          </a:p>
          <a:p>
            <a:pPr marL="0" algn="ctr">
              <a:buNone/>
            </a:pPr>
            <a:r>
              <a:rPr lang="it-IT" sz="4400" b="1" i="1" dirty="0" smtClean="0">
                <a:solidFill>
                  <a:srgbClr val="E6FFCD"/>
                </a:solidFill>
                <a:latin typeface="Times New Roman" pitchFamily="18" charset="0"/>
                <a:cs typeface="Times New Roman" pitchFamily="18" charset="0"/>
              </a:rPr>
              <a:t>Sulle </a:t>
            </a:r>
            <a:r>
              <a:rPr lang="it-IT" sz="4400" b="1" i="1" dirty="0">
                <a:solidFill>
                  <a:srgbClr val="E6FFCD"/>
                </a:solidFill>
                <a:latin typeface="Times New Roman" pitchFamily="18" charset="0"/>
                <a:cs typeface="Times New Roman" pitchFamily="18" charset="0"/>
              </a:rPr>
              <a:t>Alpi storia e preistoria non sono così distinte come appaiono sui libri. Oggetti, gesti, pratiche sono rimaste uguali per migliaia di anni. Le montagne hanno ospitato, per millenni, una cultura </a:t>
            </a:r>
            <a:r>
              <a:rPr lang="it-IT" sz="4400" b="1" i="1" dirty="0" smtClean="0">
                <a:solidFill>
                  <a:srgbClr val="E6FFCD"/>
                </a:solidFill>
                <a:latin typeface="Times New Roman" pitchFamily="18" charset="0"/>
                <a:cs typeface="Times New Roman" pitchFamily="18" charset="0"/>
              </a:rPr>
              <a:t>della foresta, del </a:t>
            </a:r>
            <a:r>
              <a:rPr lang="it-IT" sz="4400" b="1" i="1" dirty="0">
                <a:solidFill>
                  <a:srgbClr val="E6FFCD"/>
                </a:solidFill>
                <a:latin typeface="Times New Roman" pitchFamily="18" charset="0"/>
                <a:cs typeface="Times New Roman" pitchFamily="18" charset="0"/>
              </a:rPr>
              <a:t>legno </a:t>
            </a:r>
            <a:r>
              <a:rPr lang="it-IT" sz="4400" b="1" i="1" dirty="0" smtClean="0">
                <a:solidFill>
                  <a:srgbClr val="E6FFCD"/>
                </a:solidFill>
                <a:latin typeface="Times New Roman" pitchFamily="18" charset="0"/>
                <a:cs typeface="Times New Roman" pitchFamily="18" charset="0"/>
              </a:rPr>
              <a:t>e del fuoco. </a:t>
            </a:r>
            <a:endParaRPr lang="it-IT" sz="4400" b="1" i="1" dirty="0">
              <a:solidFill>
                <a:srgbClr val="E6FFCD"/>
              </a:solidFill>
              <a:latin typeface="Times New Roman" pitchFamily="18" charset="0"/>
              <a:cs typeface="Times New Roman" pitchFamily="18" charset="0"/>
            </a:endParaRPr>
          </a:p>
        </p:txBody>
      </p:sp>
      <p:sp>
        <p:nvSpPr>
          <p:cNvPr id="6" name="Rettangolo 5"/>
          <p:cNvSpPr/>
          <p:nvPr/>
        </p:nvSpPr>
        <p:spPr>
          <a:xfrm>
            <a:off x="7956376" y="6518959"/>
            <a:ext cx="1296144" cy="338554"/>
          </a:xfrm>
          <a:prstGeom prst="rect">
            <a:avLst/>
          </a:prstGeom>
        </p:spPr>
        <p:txBody>
          <a:bodyPr wrap="square">
            <a:spAutoFit/>
          </a:bodyPr>
          <a:lstStyle/>
          <a:p>
            <a:pPr algn="ctr"/>
            <a:r>
              <a:rPr lang="it-IT" sz="800" b="1" dirty="0">
                <a:solidFill>
                  <a:srgbClr val="9BBB59">
                    <a:lumMod val="40000"/>
                    <a:lumOff val="60000"/>
                  </a:srgbClr>
                </a:solidFill>
                <a:latin typeface="Times New Roman" pitchFamily="18" charset="0"/>
                <a:cs typeface="Times New Roman" pitchFamily="18" charset="0"/>
              </a:rPr>
              <a:t>Michela </a:t>
            </a:r>
            <a:r>
              <a:rPr lang="it-IT" sz="800" b="1" dirty="0" smtClean="0">
                <a:solidFill>
                  <a:srgbClr val="9BBB59">
                    <a:lumMod val="40000"/>
                    <a:lumOff val="60000"/>
                  </a:srgbClr>
                </a:solidFill>
                <a:latin typeface="Times New Roman" pitchFamily="18" charset="0"/>
                <a:cs typeface="Times New Roman" pitchFamily="18" charset="0"/>
              </a:rPr>
              <a:t>Zucca</a:t>
            </a:r>
          </a:p>
          <a:p>
            <a:pPr algn="ctr"/>
            <a:r>
              <a:rPr lang="it-IT" sz="800" b="1" dirty="0" smtClean="0">
                <a:solidFill>
                  <a:srgbClr val="9BBB59">
                    <a:lumMod val="40000"/>
                    <a:lumOff val="60000"/>
                  </a:srgbClr>
                </a:solidFill>
                <a:latin typeface="Times New Roman" pitchFamily="18" charset="0"/>
                <a:cs typeface="Times New Roman" pitchFamily="18" charset="0"/>
              </a:rPr>
              <a:t>Associazione Sherwood</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1026" name="Picture 2" descr="C:\Users\luca\Documents\sherwood - 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6803" y="6021288"/>
            <a:ext cx="475290" cy="475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7054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0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332161" y="6499225"/>
            <a:ext cx="917239" cy="338554"/>
          </a:xfrm>
          <a:prstGeom prst="rect">
            <a:avLst/>
          </a:prstGeom>
          <a:noFill/>
        </p:spPr>
        <p:txBody>
          <a:bodyPr wrap="none" rtlCol="0">
            <a:spAutoFit/>
          </a:bodyPr>
          <a:lstStyle/>
          <a:p>
            <a:pPr algn="ctr"/>
            <a:r>
              <a:rPr lang="it-IT" sz="800" b="1" dirty="0">
                <a:solidFill>
                  <a:prstClr val="white">
                    <a:lumMod val="95000"/>
                  </a:prstClr>
                </a:solidFill>
                <a:latin typeface="Times New Roman" pitchFamily="18" charset="0"/>
                <a:cs typeface="Times New Roman" pitchFamily="18" charset="0"/>
              </a:rPr>
              <a:t>Michela Zucca</a:t>
            </a:r>
          </a:p>
          <a:p>
            <a:pPr algn="ctr"/>
            <a:r>
              <a:rPr lang="it-IT" sz="800" b="1" dirty="0">
                <a:solidFill>
                  <a:prstClr val="white">
                    <a:lumMod val="95000"/>
                  </a:prstClr>
                </a:solidFill>
                <a:latin typeface="Times New Roman" pitchFamily="18" charset="0"/>
                <a:cs typeface="Times New Roman" pitchFamily="18" charset="0"/>
              </a:rPr>
              <a:t>Servizi Culturali</a:t>
            </a:r>
          </a:p>
        </p:txBody>
      </p:sp>
      <p:sp>
        <p:nvSpPr>
          <p:cNvPr id="6" name="CasellaDiTesto 5"/>
          <p:cNvSpPr txBox="1"/>
          <p:nvPr/>
        </p:nvSpPr>
        <p:spPr>
          <a:xfrm>
            <a:off x="-37977" y="5657671"/>
            <a:ext cx="8552656" cy="1200329"/>
          </a:xfrm>
          <a:prstGeom prst="rect">
            <a:avLst/>
          </a:prstGeom>
          <a:noFill/>
        </p:spPr>
        <p:txBody>
          <a:bodyPr wrap="square" rtlCol="0">
            <a:spAutoFit/>
          </a:bodyPr>
          <a:lstStyle/>
          <a:p>
            <a:r>
              <a:rPr lang="it-IT" sz="2400" b="1" dirty="0" smtClean="0">
                <a:solidFill>
                  <a:prstClr val="white"/>
                </a:solidFill>
                <a:latin typeface="Times New Roman" pitchFamily="18" charset="0"/>
                <a:cs typeface="Times New Roman" pitchFamily="18" charset="0"/>
              </a:rPr>
              <a:t>Le </a:t>
            </a:r>
            <a:r>
              <a:rPr lang="it-IT" sz="2400" b="1" dirty="0">
                <a:solidFill>
                  <a:prstClr val="white"/>
                </a:solidFill>
                <a:latin typeface="Times New Roman" pitchFamily="18" charset="0"/>
                <a:cs typeface="Times New Roman" pitchFamily="18" charset="0"/>
              </a:rPr>
              <a:t>strutture </a:t>
            </a:r>
            <a:r>
              <a:rPr lang="it-IT" sz="2400" b="1" dirty="0" smtClean="0">
                <a:solidFill>
                  <a:prstClr val="white"/>
                </a:solidFill>
                <a:latin typeface="Times New Roman" pitchFamily="18" charset="0"/>
                <a:cs typeface="Times New Roman" pitchFamily="18" charset="0"/>
              </a:rPr>
              <a:t>socio-economiche delle </a:t>
            </a:r>
            <a:r>
              <a:rPr lang="it-IT" sz="2400" b="1" dirty="0">
                <a:solidFill>
                  <a:prstClr val="white"/>
                </a:solidFill>
                <a:latin typeface="Times New Roman" pitchFamily="18" charset="0"/>
                <a:cs typeface="Times New Roman" pitchFamily="18" charset="0"/>
              </a:rPr>
              <a:t>comunità </a:t>
            </a:r>
            <a:r>
              <a:rPr lang="it-IT" sz="2400" b="1" dirty="0" smtClean="0">
                <a:solidFill>
                  <a:prstClr val="white"/>
                </a:solidFill>
                <a:latin typeface="Times New Roman" pitchFamily="18" charset="0"/>
                <a:cs typeface="Times New Roman" pitchFamily="18" charset="0"/>
              </a:rPr>
              <a:t>alpine  </a:t>
            </a:r>
            <a:r>
              <a:rPr lang="it-IT" sz="2400" b="1" dirty="0">
                <a:solidFill>
                  <a:prstClr val="white"/>
                </a:solidFill>
                <a:latin typeface="Times New Roman" pitchFamily="18" charset="0"/>
                <a:cs typeface="Times New Roman" pitchFamily="18" charset="0"/>
              </a:rPr>
              <a:t>non sono state sostanzialmente modificate né dagli Etruschi, né dai Celti, né dai Romani. </a:t>
            </a:r>
            <a:r>
              <a:rPr lang="it-IT" sz="2400" b="1" dirty="0" smtClean="0">
                <a:solidFill>
                  <a:prstClr val="white"/>
                </a:solidFill>
                <a:latin typeface="Times New Roman" pitchFamily="18" charset="0"/>
                <a:cs typeface="Times New Roman" pitchFamily="18" charset="0"/>
              </a:rPr>
              <a:t>Lo stesso avviene con la religione e la cultura. </a:t>
            </a:r>
            <a:endParaRPr lang="it-IT" sz="3200" b="1" dirty="0">
              <a:solidFill>
                <a:prstClr val="white"/>
              </a:solidFill>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2655" y="5992812"/>
            <a:ext cx="476250"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24" y="-1"/>
            <a:ext cx="9141416" cy="6837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p:cNvSpPr txBox="1"/>
          <p:nvPr/>
        </p:nvSpPr>
        <p:spPr>
          <a:xfrm>
            <a:off x="4238352" y="4437112"/>
            <a:ext cx="4790554" cy="2308324"/>
          </a:xfrm>
          <a:prstGeom prst="rect">
            <a:avLst/>
          </a:prstGeom>
          <a:noFill/>
        </p:spPr>
        <p:txBody>
          <a:bodyPr wrap="square" rtlCol="0">
            <a:spAutoFit/>
          </a:bodyPr>
          <a:lstStyle/>
          <a:p>
            <a:r>
              <a:rPr lang="it-IT" sz="2400" b="1" dirty="0" smtClean="0">
                <a:solidFill>
                  <a:prstClr val="white"/>
                </a:solidFill>
                <a:latin typeface="Times New Roman" panose="02020603050405020304" pitchFamily="18" charset="0"/>
                <a:cs typeface="Times New Roman" panose="02020603050405020304" pitchFamily="18" charset="0"/>
              </a:rPr>
              <a:t>Fino a pieno Medio Evo in pianura le colture cerealicole rendono non più del 70%. L’apporto dell’agricoltura alla dieta non superava un terzo in pianura. Figuriamoci in montagna…… </a:t>
            </a:r>
            <a:endParaRPr lang="it-IT" sz="2400" b="1" dirty="0">
              <a:solidFill>
                <a:prstClr val="white"/>
              </a:solidFill>
              <a:latin typeface="Times New Roman" panose="02020603050405020304" pitchFamily="18" charset="0"/>
              <a:cs typeface="Times New Roman" panose="02020603050405020304" pitchFamily="18" charset="0"/>
            </a:endParaRPr>
          </a:p>
        </p:txBody>
      </p:sp>
      <p:sp>
        <p:nvSpPr>
          <p:cNvPr id="7" name="Rettangolo 6"/>
          <p:cNvSpPr/>
          <p:nvPr/>
        </p:nvSpPr>
        <p:spPr>
          <a:xfrm>
            <a:off x="251520" y="980728"/>
            <a:ext cx="3557384" cy="923330"/>
          </a:xfrm>
          <a:prstGeom prst="rect">
            <a:avLst/>
          </a:prstGeom>
        </p:spPr>
        <p:txBody>
          <a:bodyPr wrap="none">
            <a:spAutoFit/>
          </a:bodyPr>
          <a:lstStyle/>
          <a:p>
            <a:r>
              <a:rPr lang="it-IT" b="1" dirty="0">
                <a:solidFill>
                  <a:prstClr val="white"/>
                </a:solidFill>
                <a:latin typeface="Times New Roman" panose="02020603050405020304" pitchFamily="18" charset="0"/>
                <a:cs typeface="Times New Roman" panose="02020603050405020304" pitchFamily="18" charset="0"/>
              </a:rPr>
              <a:t>La torbiera di Crotte </a:t>
            </a:r>
            <a:r>
              <a:rPr lang="it-IT" b="1" dirty="0" smtClean="0">
                <a:solidFill>
                  <a:prstClr val="white"/>
                </a:solidFill>
                <a:latin typeface="Times New Roman" panose="02020603050405020304" pitchFamily="18" charset="0"/>
                <a:cs typeface="Times New Roman" panose="02020603050405020304" pitchFamily="18" charset="0"/>
              </a:rPr>
              <a:t>Basse (</a:t>
            </a:r>
            <a:r>
              <a:rPr lang="it-IT" b="1" dirty="0" err="1" smtClean="0">
                <a:solidFill>
                  <a:prstClr val="white"/>
                </a:solidFill>
                <a:latin typeface="Times New Roman" panose="02020603050405020304" pitchFamily="18" charset="0"/>
                <a:cs typeface="Times New Roman" panose="02020603050405020304" pitchFamily="18" charset="0"/>
              </a:rPr>
              <a:t>Ao</a:t>
            </a:r>
            <a:r>
              <a:rPr lang="it-IT" b="1" dirty="0" smtClean="0">
                <a:solidFill>
                  <a:prstClr val="white"/>
                </a:solidFill>
                <a:latin typeface="Times New Roman" panose="02020603050405020304" pitchFamily="18" charset="0"/>
                <a:cs typeface="Times New Roman" panose="02020603050405020304" pitchFamily="18" charset="0"/>
              </a:rPr>
              <a:t>):</a:t>
            </a:r>
          </a:p>
          <a:p>
            <a:r>
              <a:rPr lang="it-IT" b="1" dirty="0" smtClean="0">
                <a:solidFill>
                  <a:prstClr val="white"/>
                </a:solidFill>
                <a:latin typeface="Times New Roman" panose="02020603050405020304" pitchFamily="18" charset="0"/>
                <a:cs typeface="Times New Roman" panose="02020603050405020304" pitchFamily="18" charset="0"/>
              </a:rPr>
              <a:t>Il più antico pascolo alpino finora </a:t>
            </a:r>
          </a:p>
          <a:p>
            <a:r>
              <a:rPr lang="it-IT" b="1" dirty="0" smtClean="0">
                <a:solidFill>
                  <a:prstClr val="white"/>
                </a:solidFill>
                <a:latin typeface="Times New Roman" panose="02020603050405020304" pitchFamily="18" charset="0"/>
                <a:cs typeface="Times New Roman" panose="02020603050405020304" pitchFamily="18" charset="0"/>
              </a:rPr>
              <a:t>documentato: 5600 anni fa. </a:t>
            </a:r>
            <a:endParaRPr lang="it-IT"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70594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5427123"/>
            <a:ext cx="9130920" cy="1755288"/>
          </a:xfrm>
        </p:spPr>
        <p:txBody>
          <a:bodyPr>
            <a:normAutofit lnSpcReduction="10000"/>
          </a:bodyPr>
          <a:lstStyle/>
          <a:p>
            <a:pPr marL="0">
              <a:buNone/>
            </a:pPr>
            <a:r>
              <a:rPr lang="it-IT" sz="2700" b="1" dirty="0" smtClean="0">
                <a:solidFill>
                  <a:srgbClr val="E6FFCD"/>
                </a:solidFill>
                <a:latin typeface="Times New Roman" pitchFamily="18" charset="0"/>
                <a:ea typeface="Times New Roman" pitchFamily="18" charset="0"/>
                <a:cs typeface="Times New Roman" pitchFamily="18" charset="0"/>
              </a:rPr>
              <a:t>L’abbassamento artificiale della quota naturale del bosco costituiva anche una valida barriera contro gli incendi, </a:t>
            </a:r>
          </a:p>
          <a:p>
            <a:pPr marL="0">
              <a:buNone/>
            </a:pPr>
            <a:r>
              <a:rPr lang="it-IT" sz="2700" b="1" dirty="0" smtClean="0">
                <a:solidFill>
                  <a:srgbClr val="E6FFCD"/>
                </a:solidFill>
                <a:latin typeface="Times New Roman" pitchFamily="18" charset="0"/>
                <a:ea typeface="Times New Roman" pitchFamily="18" charset="0"/>
                <a:cs typeface="Times New Roman" pitchFamily="18" charset="0"/>
              </a:rPr>
              <a:t>che raramente avvenivano.</a:t>
            </a:r>
          </a:p>
          <a:p>
            <a:pPr marL="0">
              <a:buNone/>
            </a:pPr>
            <a:r>
              <a:rPr lang="it-IT" sz="2700" b="1" dirty="0" smtClean="0">
                <a:solidFill>
                  <a:srgbClr val="E6FFCD"/>
                </a:solidFill>
                <a:latin typeface="Times New Roman" pitchFamily="18" charset="0"/>
                <a:ea typeface="Times New Roman" pitchFamily="18" charset="0"/>
                <a:cs typeface="Times New Roman" pitchFamily="18" charset="0"/>
              </a:rPr>
              <a:t> </a:t>
            </a:r>
          </a:p>
          <a:p>
            <a:pPr marL="0">
              <a:buNone/>
            </a:pPr>
            <a:endParaRPr lang="it-IT" sz="6000" b="1" dirty="0" smtClean="0">
              <a:solidFill>
                <a:srgbClr val="E6FFCD"/>
              </a:solidFill>
              <a:latin typeface="Times New Roman" pitchFamily="18" charset="0"/>
              <a:ea typeface="Times New Roman" pitchFamily="18" charset="0"/>
              <a:cs typeface="Times New Roman" pitchFamily="18" charset="0"/>
            </a:endParaRPr>
          </a:p>
        </p:txBody>
      </p:sp>
      <p:sp>
        <p:nvSpPr>
          <p:cNvPr id="6" name="Rettangolo 5"/>
          <p:cNvSpPr/>
          <p:nvPr/>
        </p:nvSpPr>
        <p:spPr>
          <a:xfrm>
            <a:off x="7956376" y="6518959"/>
            <a:ext cx="1296144" cy="338554"/>
          </a:xfrm>
          <a:prstGeom prst="rect">
            <a:avLst/>
          </a:prstGeom>
        </p:spPr>
        <p:txBody>
          <a:bodyPr wrap="square">
            <a:spAutoFit/>
          </a:bodyPr>
          <a:lstStyle/>
          <a:p>
            <a:pPr algn="ctr"/>
            <a:r>
              <a:rPr lang="it-IT" sz="800" b="1" dirty="0">
                <a:solidFill>
                  <a:srgbClr val="9BBB59">
                    <a:lumMod val="40000"/>
                    <a:lumOff val="60000"/>
                  </a:srgbClr>
                </a:solidFill>
                <a:latin typeface="Times New Roman" pitchFamily="18" charset="0"/>
                <a:cs typeface="Times New Roman" pitchFamily="18" charset="0"/>
              </a:rPr>
              <a:t>Michela </a:t>
            </a:r>
            <a:r>
              <a:rPr lang="it-IT" sz="800" b="1" dirty="0" smtClean="0">
                <a:solidFill>
                  <a:srgbClr val="9BBB59">
                    <a:lumMod val="40000"/>
                    <a:lumOff val="60000"/>
                  </a:srgbClr>
                </a:solidFill>
                <a:latin typeface="Times New Roman" pitchFamily="18" charset="0"/>
                <a:cs typeface="Times New Roman" pitchFamily="18" charset="0"/>
              </a:rPr>
              <a:t>Zucca</a:t>
            </a:r>
          </a:p>
          <a:p>
            <a:pPr algn="ctr"/>
            <a:r>
              <a:rPr lang="it-IT" sz="800" b="1" dirty="0" smtClean="0">
                <a:solidFill>
                  <a:srgbClr val="9BBB59">
                    <a:lumMod val="40000"/>
                    <a:lumOff val="60000"/>
                  </a:srgbClr>
                </a:solidFill>
                <a:latin typeface="Times New Roman" pitchFamily="18" charset="0"/>
                <a:cs typeface="Times New Roman" pitchFamily="18" charset="0"/>
              </a:rPr>
              <a:t>Associazione Sherwood</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1026" name="Picture 2" descr="C:\Users\luca\Documents\sherwood - 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6803" y="6021288"/>
            <a:ext cx="475290" cy="47529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459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25482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5157192"/>
            <a:ext cx="9109148" cy="2143200"/>
          </a:xfrm>
        </p:spPr>
        <p:txBody>
          <a:bodyPr>
            <a:normAutofit fontScale="47500" lnSpcReduction="20000"/>
          </a:bodyPr>
          <a:lstStyle/>
          <a:p>
            <a:pPr marL="0">
              <a:buNone/>
            </a:pPr>
            <a:r>
              <a:rPr lang="it-IT" sz="3600" b="1" dirty="0">
                <a:solidFill>
                  <a:srgbClr val="E6FFCD"/>
                </a:solidFill>
                <a:latin typeface="Times New Roman" pitchFamily="18" charset="0"/>
                <a:ea typeface="Times New Roman" pitchFamily="18" charset="0"/>
                <a:cs typeface="Times New Roman" pitchFamily="18" charset="0"/>
              </a:rPr>
              <a:t>All’interno del sistema tradizionale alpino, le foreste costituiscono la fonte primaria di alimenti, di energia e di cura:  tra gli alberi passano i sentieri. Sono mantenute pulite, il sottobosco è sgombro da residui di legna e di foglie, è ricco di funghi, erbe e piccoli frutti. </a:t>
            </a:r>
            <a:r>
              <a:rPr lang="it-IT" sz="3600" b="1" dirty="0" smtClean="0">
                <a:solidFill>
                  <a:srgbClr val="E6FFCD"/>
                </a:solidFill>
                <a:latin typeface="Times New Roman" pitchFamily="18" charset="0"/>
                <a:ea typeface="Times New Roman" pitchFamily="18" charset="0"/>
                <a:cs typeface="Times New Roman" pitchFamily="18" charset="0"/>
              </a:rPr>
              <a:t>Togliere il materiale secco significa anche prevenire gli incendi. La </a:t>
            </a:r>
            <a:r>
              <a:rPr lang="it-IT" sz="3600" b="1" dirty="0">
                <a:solidFill>
                  <a:srgbClr val="E6FFCD"/>
                </a:solidFill>
                <a:latin typeface="Times New Roman" pitchFamily="18" charset="0"/>
                <a:ea typeface="Times New Roman" pitchFamily="18" charset="0"/>
                <a:cs typeface="Times New Roman" pitchFamily="18" charset="0"/>
              </a:rPr>
              <a:t>gente va e viene a tutte le ore, dall’alba al </a:t>
            </a:r>
            <a:r>
              <a:rPr lang="it-IT" sz="3600" b="1" dirty="0" smtClean="0">
                <a:solidFill>
                  <a:srgbClr val="E6FFCD"/>
                </a:solidFill>
                <a:latin typeface="Times New Roman" pitchFamily="18" charset="0"/>
                <a:ea typeface="Times New Roman" pitchFamily="18" charset="0"/>
                <a:cs typeface="Times New Roman" pitchFamily="18" charset="0"/>
              </a:rPr>
              <a:t>tramonto</a:t>
            </a:r>
            <a:r>
              <a:rPr lang="it-IT" sz="3600" b="1" dirty="0">
                <a:solidFill>
                  <a:srgbClr val="E6FFCD"/>
                </a:solidFill>
                <a:latin typeface="Times New Roman" pitchFamily="18" charset="0"/>
                <a:ea typeface="Times New Roman" pitchFamily="18" charset="0"/>
                <a:cs typeface="Times New Roman" pitchFamily="18" charset="0"/>
              </a:rPr>
              <a:t>. </a:t>
            </a:r>
            <a:r>
              <a:rPr lang="it-IT" sz="3600" b="1" dirty="0" smtClean="0">
                <a:solidFill>
                  <a:srgbClr val="E6FFCD"/>
                </a:solidFill>
                <a:latin typeface="Times New Roman" pitchFamily="18" charset="0"/>
                <a:ea typeface="Times New Roman" pitchFamily="18" charset="0"/>
                <a:cs typeface="Times New Roman" pitchFamily="18" charset="0"/>
              </a:rPr>
              <a:t>E’ difficile che un focolaio passi inosservato e raggiunga dimensioni critiche: appena avvistato viene spento immediatamente con l’aiuto di tutti. Chiunque sa che deve smettere qualsiasi cosa stia facendo per aiutare la comunità a spegnere il fuoco. </a:t>
            </a:r>
          </a:p>
          <a:p>
            <a:pPr marL="0">
              <a:buNone/>
            </a:pPr>
            <a:r>
              <a:rPr lang="it-IT" sz="2700" b="1" dirty="0" smtClean="0">
                <a:solidFill>
                  <a:srgbClr val="E6FFCD"/>
                </a:solidFill>
                <a:latin typeface="Times New Roman" pitchFamily="18" charset="0"/>
                <a:ea typeface="Times New Roman" pitchFamily="18" charset="0"/>
                <a:cs typeface="Times New Roman" pitchFamily="18" charset="0"/>
              </a:rPr>
              <a:t> </a:t>
            </a:r>
          </a:p>
          <a:p>
            <a:pPr marL="0">
              <a:buNone/>
            </a:pPr>
            <a:endParaRPr lang="it-IT" sz="6000" b="1" dirty="0" smtClean="0">
              <a:solidFill>
                <a:srgbClr val="E6FFCD"/>
              </a:solidFill>
              <a:latin typeface="Times New Roman" pitchFamily="18" charset="0"/>
              <a:ea typeface="Times New Roman" pitchFamily="18" charset="0"/>
              <a:cs typeface="Times New Roman" pitchFamily="18" charset="0"/>
            </a:endParaRPr>
          </a:p>
        </p:txBody>
      </p:sp>
      <p:sp>
        <p:nvSpPr>
          <p:cNvPr id="6" name="Rettangolo 5"/>
          <p:cNvSpPr/>
          <p:nvPr/>
        </p:nvSpPr>
        <p:spPr>
          <a:xfrm>
            <a:off x="7956376" y="6518959"/>
            <a:ext cx="1296144" cy="338554"/>
          </a:xfrm>
          <a:prstGeom prst="rect">
            <a:avLst/>
          </a:prstGeom>
        </p:spPr>
        <p:txBody>
          <a:bodyPr wrap="square">
            <a:spAutoFit/>
          </a:bodyPr>
          <a:lstStyle/>
          <a:p>
            <a:pPr algn="ctr"/>
            <a:r>
              <a:rPr lang="it-IT" sz="800" b="1" dirty="0">
                <a:solidFill>
                  <a:srgbClr val="9BBB59">
                    <a:lumMod val="40000"/>
                    <a:lumOff val="60000"/>
                  </a:srgbClr>
                </a:solidFill>
                <a:latin typeface="Times New Roman" pitchFamily="18" charset="0"/>
                <a:cs typeface="Times New Roman" pitchFamily="18" charset="0"/>
              </a:rPr>
              <a:t>Michela </a:t>
            </a:r>
            <a:r>
              <a:rPr lang="it-IT" sz="800" b="1" dirty="0" smtClean="0">
                <a:solidFill>
                  <a:srgbClr val="9BBB59">
                    <a:lumMod val="40000"/>
                    <a:lumOff val="60000"/>
                  </a:srgbClr>
                </a:solidFill>
                <a:latin typeface="Times New Roman" pitchFamily="18" charset="0"/>
                <a:cs typeface="Times New Roman" pitchFamily="18" charset="0"/>
              </a:rPr>
              <a:t>Zucca</a:t>
            </a:r>
          </a:p>
          <a:p>
            <a:pPr algn="ctr"/>
            <a:r>
              <a:rPr lang="it-IT" sz="800" b="1" dirty="0" smtClean="0">
                <a:solidFill>
                  <a:srgbClr val="9BBB59">
                    <a:lumMod val="40000"/>
                    <a:lumOff val="60000"/>
                  </a:srgbClr>
                </a:solidFill>
                <a:latin typeface="Times New Roman" pitchFamily="18" charset="0"/>
                <a:cs typeface="Times New Roman" pitchFamily="18" charset="0"/>
              </a:rPr>
              <a:t>Associazione Sherwood</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1026" name="Picture 2" descr="C:\Users\luca\Documents\sherwood - 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6803" y="6021288"/>
            <a:ext cx="475290" cy="47529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62897" cy="5157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55300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5824705"/>
            <a:ext cx="9144000" cy="3262412"/>
          </a:xfrm>
        </p:spPr>
        <p:txBody>
          <a:bodyPr>
            <a:normAutofit/>
          </a:bodyPr>
          <a:lstStyle/>
          <a:p>
            <a:pPr marL="0">
              <a:buNone/>
            </a:pPr>
            <a:r>
              <a:rPr lang="it-IT" sz="1800" b="1" dirty="0" smtClean="0">
                <a:solidFill>
                  <a:srgbClr val="E6FFCD"/>
                </a:solidFill>
                <a:latin typeface="Times New Roman" pitchFamily="18" charset="0"/>
                <a:ea typeface="Times New Roman" pitchFamily="18" charset="0"/>
                <a:cs typeface="Times New Roman" pitchFamily="18" charset="0"/>
              </a:rPr>
              <a:t>La prima forma di prevenzione degli incendi è, </a:t>
            </a:r>
            <a:r>
              <a:rPr lang="it-IT" sz="1800" b="1" dirty="0">
                <a:solidFill>
                  <a:srgbClr val="E6FFCD"/>
                </a:solidFill>
                <a:latin typeface="Times New Roman" pitchFamily="18" charset="0"/>
                <a:ea typeface="Times New Roman" pitchFamily="18" charset="0"/>
                <a:cs typeface="Times New Roman" pitchFamily="18" charset="0"/>
              </a:rPr>
              <a:t>fin da </a:t>
            </a:r>
            <a:r>
              <a:rPr lang="it-IT" sz="1800" b="1" dirty="0" smtClean="0">
                <a:solidFill>
                  <a:srgbClr val="E6FFCD"/>
                </a:solidFill>
                <a:latin typeface="Times New Roman" pitchFamily="18" charset="0"/>
                <a:ea typeface="Times New Roman" pitchFamily="18" charset="0"/>
                <a:cs typeface="Times New Roman" pitchFamily="18" charset="0"/>
              </a:rPr>
              <a:t>bambini, </a:t>
            </a:r>
            <a:r>
              <a:rPr lang="it-IT" sz="1800" b="1" dirty="0">
                <a:solidFill>
                  <a:srgbClr val="E6FFCD"/>
                </a:solidFill>
                <a:latin typeface="Times New Roman" pitchFamily="18" charset="0"/>
                <a:ea typeface="Times New Roman" pitchFamily="18" charset="0"/>
                <a:cs typeface="Times New Roman" pitchFamily="18" charset="0"/>
              </a:rPr>
              <a:t>la </a:t>
            </a:r>
            <a:r>
              <a:rPr lang="it-IT" sz="1800" b="1" dirty="0" smtClean="0">
                <a:solidFill>
                  <a:srgbClr val="E6FFCD"/>
                </a:solidFill>
                <a:latin typeface="Times New Roman" pitchFamily="18" charset="0"/>
                <a:ea typeface="Times New Roman" pitchFamily="18" charset="0"/>
                <a:cs typeface="Times New Roman" pitchFamily="18" charset="0"/>
              </a:rPr>
              <a:t>frequentazione </a:t>
            </a:r>
          </a:p>
          <a:p>
            <a:pPr marL="0">
              <a:buNone/>
            </a:pPr>
            <a:r>
              <a:rPr lang="it-IT" sz="1800" b="1" dirty="0" smtClean="0">
                <a:solidFill>
                  <a:srgbClr val="E6FFCD"/>
                </a:solidFill>
                <a:latin typeface="Times New Roman" pitchFamily="18" charset="0"/>
                <a:ea typeface="Times New Roman" pitchFamily="18" charset="0"/>
                <a:cs typeface="Times New Roman" pitchFamily="18" charset="0"/>
              </a:rPr>
              <a:t>continua del territorio, la conoscenza di ogni angolo della montagna, la condivisione, </a:t>
            </a:r>
          </a:p>
          <a:p>
            <a:pPr marL="0">
              <a:buNone/>
            </a:pPr>
            <a:r>
              <a:rPr lang="it-IT" sz="1800" b="1" dirty="0" smtClean="0">
                <a:solidFill>
                  <a:srgbClr val="E6FFCD"/>
                </a:solidFill>
                <a:latin typeface="Times New Roman" pitchFamily="18" charset="0"/>
                <a:ea typeface="Times New Roman" pitchFamily="18" charset="0"/>
                <a:cs typeface="Times New Roman" pitchFamily="18" charset="0"/>
              </a:rPr>
              <a:t>l’addestramento al lavoro comune, il senso del dovere verso il prossimo. </a:t>
            </a:r>
            <a:endParaRPr lang="it-IT" sz="6000" b="1" dirty="0" smtClean="0">
              <a:solidFill>
                <a:srgbClr val="E6FFCD"/>
              </a:solidFill>
              <a:latin typeface="Times New Roman" pitchFamily="18" charset="0"/>
              <a:ea typeface="Times New Roman" pitchFamily="18" charset="0"/>
              <a:cs typeface="Times New Roman" pitchFamily="18" charset="0"/>
            </a:endParaRPr>
          </a:p>
        </p:txBody>
      </p:sp>
      <p:sp>
        <p:nvSpPr>
          <p:cNvPr id="6" name="Rettangolo 5"/>
          <p:cNvSpPr/>
          <p:nvPr/>
        </p:nvSpPr>
        <p:spPr>
          <a:xfrm>
            <a:off x="7956376" y="6518959"/>
            <a:ext cx="1296144" cy="338554"/>
          </a:xfrm>
          <a:prstGeom prst="rect">
            <a:avLst/>
          </a:prstGeom>
        </p:spPr>
        <p:txBody>
          <a:bodyPr wrap="square">
            <a:spAutoFit/>
          </a:bodyPr>
          <a:lstStyle/>
          <a:p>
            <a:pPr algn="ctr"/>
            <a:r>
              <a:rPr lang="it-IT" sz="800" b="1" dirty="0">
                <a:solidFill>
                  <a:srgbClr val="9BBB59">
                    <a:lumMod val="40000"/>
                    <a:lumOff val="60000"/>
                  </a:srgbClr>
                </a:solidFill>
                <a:latin typeface="Times New Roman" pitchFamily="18" charset="0"/>
                <a:cs typeface="Times New Roman" pitchFamily="18" charset="0"/>
              </a:rPr>
              <a:t>Michela </a:t>
            </a:r>
            <a:r>
              <a:rPr lang="it-IT" sz="800" b="1" dirty="0" smtClean="0">
                <a:solidFill>
                  <a:srgbClr val="9BBB59">
                    <a:lumMod val="40000"/>
                    <a:lumOff val="60000"/>
                  </a:srgbClr>
                </a:solidFill>
                <a:latin typeface="Times New Roman" pitchFamily="18" charset="0"/>
                <a:cs typeface="Times New Roman" pitchFamily="18" charset="0"/>
              </a:rPr>
              <a:t>Zucca</a:t>
            </a:r>
          </a:p>
          <a:p>
            <a:pPr algn="ctr"/>
            <a:r>
              <a:rPr lang="it-IT" sz="800" b="1" dirty="0" smtClean="0">
                <a:solidFill>
                  <a:srgbClr val="9BBB59">
                    <a:lumMod val="40000"/>
                    <a:lumOff val="60000"/>
                  </a:srgbClr>
                </a:solidFill>
                <a:latin typeface="Times New Roman" pitchFamily="18" charset="0"/>
                <a:cs typeface="Times New Roman" pitchFamily="18" charset="0"/>
              </a:rPr>
              <a:t>Associazione Sherwood</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1026" name="Picture 2" descr="C:\Users\luca\Documents\sherwood - 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6803" y="6021288"/>
            <a:ext cx="475290" cy="475290"/>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251" t="6498" r="12001" b="18185"/>
          <a:stretch/>
        </p:blipFill>
        <p:spPr bwMode="auto">
          <a:xfrm>
            <a:off x="0" y="1"/>
            <a:ext cx="9144000" cy="5824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64076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1084" y="5618934"/>
            <a:ext cx="9130920" cy="1755288"/>
          </a:xfrm>
        </p:spPr>
        <p:txBody>
          <a:bodyPr>
            <a:normAutofit lnSpcReduction="10000"/>
          </a:bodyPr>
          <a:lstStyle/>
          <a:p>
            <a:pPr marL="0">
              <a:buNone/>
            </a:pPr>
            <a:r>
              <a:rPr lang="it-IT" sz="2700" b="1" dirty="0">
                <a:solidFill>
                  <a:srgbClr val="E6FFCD"/>
                </a:solidFill>
                <a:latin typeface="Times New Roman" pitchFamily="18" charset="0"/>
                <a:ea typeface="Times New Roman" pitchFamily="18" charset="0"/>
                <a:cs typeface="Times New Roman" pitchFamily="18" charset="0"/>
              </a:rPr>
              <a:t>Le strutture socio-economiche delle comunità alpine  non sono state sostanzialmente modificate né dagli Etruschi, </a:t>
            </a:r>
            <a:endParaRPr lang="it-IT" sz="2700" b="1" dirty="0" smtClean="0">
              <a:solidFill>
                <a:srgbClr val="E6FFCD"/>
              </a:solidFill>
              <a:latin typeface="Times New Roman" pitchFamily="18" charset="0"/>
              <a:ea typeface="Times New Roman" pitchFamily="18" charset="0"/>
              <a:cs typeface="Times New Roman" pitchFamily="18" charset="0"/>
            </a:endParaRPr>
          </a:p>
          <a:p>
            <a:pPr marL="0">
              <a:buNone/>
            </a:pPr>
            <a:r>
              <a:rPr lang="it-IT" sz="2700" b="1" dirty="0" smtClean="0">
                <a:solidFill>
                  <a:srgbClr val="E6FFCD"/>
                </a:solidFill>
                <a:latin typeface="Times New Roman" pitchFamily="18" charset="0"/>
                <a:ea typeface="Times New Roman" pitchFamily="18" charset="0"/>
                <a:cs typeface="Times New Roman" pitchFamily="18" charset="0"/>
              </a:rPr>
              <a:t>né </a:t>
            </a:r>
            <a:r>
              <a:rPr lang="it-IT" sz="2700" b="1" dirty="0">
                <a:solidFill>
                  <a:srgbClr val="E6FFCD"/>
                </a:solidFill>
                <a:latin typeface="Times New Roman" pitchFamily="18" charset="0"/>
                <a:ea typeface="Times New Roman" pitchFamily="18" charset="0"/>
                <a:cs typeface="Times New Roman" pitchFamily="18" charset="0"/>
              </a:rPr>
              <a:t>dai Celti, né dai Romani</a:t>
            </a:r>
            <a:r>
              <a:rPr lang="it-IT" sz="2700" b="1" dirty="0" smtClean="0">
                <a:solidFill>
                  <a:srgbClr val="E6FFCD"/>
                </a:solidFill>
                <a:latin typeface="Times New Roman" pitchFamily="18" charset="0"/>
                <a:ea typeface="Times New Roman" pitchFamily="18" charset="0"/>
                <a:cs typeface="Times New Roman" pitchFamily="18" charset="0"/>
              </a:rPr>
              <a:t>.</a:t>
            </a:r>
          </a:p>
          <a:p>
            <a:pPr marL="0">
              <a:buNone/>
            </a:pPr>
            <a:r>
              <a:rPr lang="it-IT" sz="2700" b="1" dirty="0" smtClean="0">
                <a:solidFill>
                  <a:srgbClr val="E6FFCD"/>
                </a:solidFill>
                <a:latin typeface="Times New Roman" pitchFamily="18" charset="0"/>
                <a:ea typeface="Times New Roman" pitchFamily="18" charset="0"/>
                <a:cs typeface="Times New Roman" pitchFamily="18" charset="0"/>
              </a:rPr>
              <a:t> </a:t>
            </a:r>
          </a:p>
          <a:p>
            <a:pPr marL="0">
              <a:buNone/>
            </a:pPr>
            <a:endParaRPr lang="it-IT" sz="6000" b="1" dirty="0" smtClean="0">
              <a:solidFill>
                <a:srgbClr val="E6FFCD"/>
              </a:solidFill>
              <a:latin typeface="Times New Roman" pitchFamily="18" charset="0"/>
              <a:ea typeface="Times New Roman" pitchFamily="18" charset="0"/>
              <a:cs typeface="Times New Roman" pitchFamily="18" charset="0"/>
            </a:endParaRPr>
          </a:p>
        </p:txBody>
      </p:sp>
      <p:sp>
        <p:nvSpPr>
          <p:cNvPr id="6" name="Rettangolo 5"/>
          <p:cNvSpPr/>
          <p:nvPr/>
        </p:nvSpPr>
        <p:spPr>
          <a:xfrm>
            <a:off x="7956376" y="6518959"/>
            <a:ext cx="1296144" cy="338554"/>
          </a:xfrm>
          <a:prstGeom prst="rect">
            <a:avLst/>
          </a:prstGeom>
        </p:spPr>
        <p:txBody>
          <a:bodyPr wrap="square">
            <a:spAutoFit/>
          </a:bodyPr>
          <a:lstStyle/>
          <a:p>
            <a:pPr algn="ctr"/>
            <a:r>
              <a:rPr lang="it-IT" sz="800" b="1" dirty="0">
                <a:solidFill>
                  <a:srgbClr val="9BBB59">
                    <a:lumMod val="40000"/>
                    <a:lumOff val="60000"/>
                  </a:srgbClr>
                </a:solidFill>
                <a:latin typeface="Times New Roman" pitchFamily="18" charset="0"/>
                <a:cs typeface="Times New Roman" pitchFamily="18" charset="0"/>
              </a:rPr>
              <a:t>Michela </a:t>
            </a:r>
            <a:r>
              <a:rPr lang="it-IT" sz="800" b="1" dirty="0" smtClean="0">
                <a:solidFill>
                  <a:srgbClr val="9BBB59">
                    <a:lumMod val="40000"/>
                    <a:lumOff val="60000"/>
                  </a:srgbClr>
                </a:solidFill>
                <a:latin typeface="Times New Roman" pitchFamily="18" charset="0"/>
                <a:cs typeface="Times New Roman" pitchFamily="18" charset="0"/>
              </a:rPr>
              <a:t>Zucca</a:t>
            </a:r>
          </a:p>
          <a:p>
            <a:pPr algn="ctr"/>
            <a:r>
              <a:rPr lang="it-IT" sz="800" b="1" dirty="0" smtClean="0">
                <a:solidFill>
                  <a:srgbClr val="9BBB59">
                    <a:lumMod val="40000"/>
                    <a:lumOff val="60000"/>
                  </a:srgbClr>
                </a:solidFill>
                <a:latin typeface="Times New Roman" pitchFamily="18" charset="0"/>
                <a:cs typeface="Times New Roman" pitchFamily="18" charset="0"/>
              </a:rPr>
              <a:t>Associazione Sherwood</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1026" name="Picture 2" descr="C:\Users\luca\Documents\sherwood - 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6803" y="6021288"/>
            <a:ext cx="475290" cy="47529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01" y="0"/>
            <a:ext cx="9126537" cy="564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04467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057" y="6165304"/>
            <a:ext cx="9130920" cy="1755288"/>
          </a:xfrm>
        </p:spPr>
        <p:txBody>
          <a:bodyPr>
            <a:normAutofit/>
          </a:bodyPr>
          <a:lstStyle/>
          <a:p>
            <a:pPr marL="0">
              <a:buNone/>
            </a:pPr>
            <a:r>
              <a:rPr lang="it-IT" sz="2000" b="1" dirty="0">
                <a:solidFill>
                  <a:srgbClr val="E6FFCD"/>
                </a:solidFill>
                <a:latin typeface="Times New Roman" pitchFamily="18" charset="0"/>
                <a:ea typeface="Times New Roman" pitchFamily="18" charset="0"/>
                <a:cs typeface="Times New Roman" pitchFamily="18" charset="0"/>
              </a:rPr>
              <a:t>Sulle Alpi sono rimaste strutture socio economiche,  costruttive e produttive arcaiche, le cui origini risalgono all’età della pietra. </a:t>
            </a:r>
            <a:endParaRPr lang="it-IT" sz="2000" b="1" dirty="0" smtClean="0">
              <a:solidFill>
                <a:srgbClr val="E6FFCD"/>
              </a:solidFill>
              <a:latin typeface="Times New Roman" pitchFamily="18" charset="0"/>
              <a:ea typeface="Times New Roman" pitchFamily="18" charset="0"/>
              <a:cs typeface="Times New Roman" pitchFamily="18" charset="0"/>
            </a:endParaRPr>
          </a:p>
          <a:p>
            <a:pPr marL="0">
              <a:buNone/>
            </a:pPr>
            <a:r>
              <a:rPr lang="it-IT" sz="2700" b="1" dirty="0" smtClean="0">
                <a:solidFill>
                  <a:srgbClr val="E6FFCD"/>
                </a:solidFill>
                <a:latin typeface="Times New Roman" pitchFamily="18" charset="0"/>
                <a:ea typeface="Times New Roman" pitchFamily="18" charset="0"/>
                <a:cs typeface="Times New Roman" pitchFamily="18" charset="0"/>
              </a:rPr>
              <a:t>.</a:t>
            </a:r>
          </a:p>
          <a:p>
            <a:pPr marL="0">
              <a:buNone/>
            </a:pPr>
            <a:r>
              <a:rPr lang="it-IT" sz="2700" b="1" dirty="0" smtClean="0">
                <a:solidFill>
                  <a:srgbClr val="E6FFCD"/>
                </a:solidFill>
                <a:latin typeface="Times New Roman" pitchFamily="18" charset="0"/>
                <a:ea typeface="Times New Roman" pitchFamily="18" charset="0"/>
                <a:cs typeface="Times New Roman" pitchFamily="18" charset="0"/>
              </a:rPr>
              <a:t> </a:t>
            </a:r>
          </a:p>
          <a:p>
            <a:pPr marL="0">
              <a:buNone/>
            </a:pPr>
            <a:endParaRPr lang="it-IT" sz="6000" b="1" dirty="0" smtClean="0">
              <a:solidFill>
                <a:srgbClr val="E6FFCD"/>
              </a:solidFill>
              <a:latin typeface="Times New Roman" pitchFamily="18" charset="0"/>
              <a:ea typeface="Times New Roman" pitchFamily="18" charset="0"/>
              <a:cs typeface="Times New Roman" pitchFamily="18" charset="0"/>
            </a:endParaRPr>
          </a:p>
        </p:txBody>
      </p:sp>
      <p:sp>
        <p:nvSpPr>
          <p:cNvPr id="6" name="Rettangolo 5"/>
          <p:cNvSpPr/>
          <p:nvPr/>
        </p:nvSpPr>
        <p:spPr>
          <a:xfrm>
            <a:off x="7956376" y="6518959"/>
            <a:ext cx="1296144" cy="338554"/>
          </a:xfrm>
          <a:prstGeom prst="rect">
            <a:avLst/>
          </a:prstGeom>
        </p:spPr>
        <p:txBody>
          <a:bodyPr wrap="square">
            <a:spAutoFit/>
          </a:bodyPr>
          <a:lstStyle/>
          <a:p>
            <a:pPr algn="ctr"/>
            <a:r>
              <a:rPr lang="it-IT" sz="800" b="1" dirty="0">
                <a:solidFill>
                  <a:srgbClr val="9BBB59">
                    <a:lumMod val="40000"/>
                    <a:lumOff val="60000"/>
                  </a:srgbClr>
                </a:solidFill>
                <a:latin typeface="Times New Roman" pitchFamily="18" charset="0"/>
                <a:cs typeface="Times New Roman" pitchFamily="18" charset="0"/>
              </a:rPr>
              <a:t>Michela </a:t>
            </a:r>
            <a:r>
              <a:rPr lang="it-IT" sz="800" b="1" dirty="0" smtClean="0">
                <a:solidFill>
                  <a:srgbClr val="9BBB59">
                    <a:lumMod val="40000"/>
                    <a:lumOff val="60000"/>
                  </a:srgbClr>
                </a:solidFill>
                <a:latin typeface="Times New Roman" pitchFamily="18" charset="0"/>
                <a:cs typeface="Times New Roman" pitchFamily="18" charset="0"/>
              </a:rPr>
              <a:t>Zucca</a:t>
            </a:r>
          </a:p>
          <a:p>
            <a:pPr algn="ctr"/>
            <a:r>
              <a:rPr lang="it-IT" sz="800" b="1" dirty="0" smtClean="0">
                <a:solidFill>
                  <a:srgbClr val="9BBB59">
                    <a:lumMod val="40000"/>
                    <a:lumOff val="60000"/>
                  </a:srgbClr>
                </a:solidFill>
                <a:latin typeface="Times New Roman" pitchFamily="18" charset="0"/>
                <a:cs typeface="Times New Roman" pitchFamily="18" charset="0"/>
              </a:rPr>
              <a:t>Associazione Sherwood</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1026" name="Picture 2" descr="C:\Users\luca\Documents\sherwood - 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6803" y="6021288"/>
            <a:ext cx="475290" cy="47529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7" y="0"/>
            <a:ext cx="8297863" cy="6224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5996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4941168"/>
            <a:ext cx="9144000" cy="3262412"/>
          </a:xfrm>
        </p:spPr>
        <p:txBody>
          <a:bodyPr>
            <a:normAutofit/>
          </a:bodyPr>
          <a:lstStyle/>
          <a:p>
            <a:pPr marL="0">
              <a:buNone/>
            </a:pPr>
            <a:endPar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endParaRPr>
          </a:p>
          <a:p>
            <a:pPr marL="0" algn="ctr">
              <a:buNone/>
            </a:pPr>
            <a:r>
              <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a:t>
            </a:r>
            <a:endParaRPr lang="it-IT" sz="6000" b="1" dirty="0" smtClean="0">
              <a:solidFill>
                <a:srgbClr val="E6FFCD"/>
              </a:solidFill>
              <a:latin typeface="Times New Roman" pitchFamily="18" charset="0"/>
              <a:ea typeface="Times New Roman" pitchFamily="18" charset="0"/>
              <a:cs typeface="Times New Roman" pitchFamily="18" charset="0"/>
            </a:endParaRPr>
          </a:p>
        </p:txBody>
      </p:sp>
      <p:sp>
        <p:nvSpPr>
          <p:cNvPr id="6" name="Rettangolo 5"/>
          <p:cNvSpPr/>
          <p:nvPr/>
        </p:nvSpPr>
        <p:spPr>
          <a:xfrm>
            <a:off x="7956376" y="6518959"/>
            <a:ext cx="1296144" cy="338554"/>
          </a:xfrm>
          <a:prstGeom prst="rect">
            <a:avLst/>
          </a:prstGeom>
        </p:spPr>
        <p:txBody>
          <a:bodyPr wrap="square">
            <a:spAutoFit/>
          </a:bodyPr>
          <a:lstStyle/>
          <a:p>
            <a:pPr algn="ctr"/>
            <a:r>
              <a:rPr lang="it-IT" sz="800" b="1" dirty="0">
                <a:solidFill>
                  <a:srgbClr val="9BBB59">
                    <a:lumMod val="40000"/>
                    <a:lumOff val="60000"/>
                  </a:srgbClr>
                </a:solidFill>
                <a:latin typeface="Times New Roman" pitchFamily="18" charset="0"/>
                <a:cs typeface="Times New Roman" pitchFamily="18" charset="0"/>
              </a:rPr>
              <a:t>Michela </a:t>
            </a:r>
            <a:r>
              <a:rPr lang="it-IT" sz="800" b="1" dirty="0" smtClean="0">
                <a:solidFill>
                  <a:srgbClr val="9BBB59">
                    <a:lumMod val="40000"/>
                    <a:lumOff val="60000"/>
                  </a:srgbClr>
                </a:solidFill>
                <a:latin typeface="Times New Roman" pitchFamily="18" charset="0"/>
                <a:cs typeface="Times New Roman" pitchFamily="18" charset="0"/>
              </a:rPr>
              <a:t>Zucca</a:t>
            </a:r>
          </a:p>
          <a:p>
            <a:pPr algn="ctr"/>
            <a:r>
              <a:rPr lang="it-IT" sz="800" b="1" dirty="0" smtClean="0">
                <a:solidFill>
                  <a:srgbClr val="9BBB59">
                    <a:lumMod val="40000"/>
                    <a:lumOff val="60000"/>
                  </a:srgbClr>
                </a:solidFill>
                <a:latin typeface="Times New Roman" pitchFamily="18" charset="0"/>
                <a:cs typeface="Times New Roman" pitchFamily="18" charset="0"/>
              </a:rPr>
              <a:t>Associazione Sherwood</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1026" name="Picture 2" descr="C:\Users\luca\Documents\sherwood - 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6803" y="6021288"/>
            <a:ext cx="475290" cy="475290"/>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 t="1293" r="1150"/>
          <a:stretch/>
        </p:blipFill>
        <p:spPr bwMode="auto">
          <a:xfrm>
            <a:off x="0" y="-47424"/>
            <a:ext cx="9144000" cy="6735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107504" y="116632"/>
            <a:ext cx="4572000" cy="2862322"/>
          </a:xfrm>
          <a:prstGeom prst="rect">
            <a:avLst/>
          </a:prstGeom>
        </p:spPr>
        <p:txBody>
          <a:bodyPr>
            <a:spAutoFit/>
          </a:bodyPr>
          <a:lstStyle/>
          <a:p>
            <a:pPr lvl="0" indent="-342900">
              <a:spcBef>
                <a:spcPct val="20000"/>
              </a:spcBef>
            </a:pPr>
            <a:r>
              <a:rPr lang="it-IT" sz="2000" b="1" dirty="0">
                <a:solidFill>
                  <a:srgbClr val="E6FFCD"/>
                </a:solidFill>
                <a:latin typeface="Times New Roman" pitchFamily="18" charset="0"/>
                <a:ea typeface="Times New Roman" pitchFamily="18" charset="0"/>
                <a:cs typeface="Times New Roman" pitchFamily="18" charset="0"/>
              </a:rPr>
              <a:t>I sistemi tradizionali di gestione del bosco permettono di mantenere comunità libere, coese, che riescono a conservare una relativa agiatezza e l’indipendenza per secoli, battendo gli invasori oppure ritirandosi in alto e fuori dalla portata degli eserciti di pianura se necessario, riprendendosi poi i territori. </a:t>
            </a:r>
          </a:p>
        </p:txBody>
      </p:sp>
    </p:spTree>
    <p:extLst>
      <p:ext uri="{BB962C8B-B14F-4D97-AF65-F5344CB8AC3E}">
        <p14:creationId xmlns:p14="http://schemas.microsoft.com/office/powerpoint/2010/main" val="6201116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816600" y="-11765"/>
            <a:ext cx="3327399" cy="8215346"/>
          </a:xfrm>
        </p:spPr>
        <p:txBody>
          <a:bodyPr>
            <a:normAutofit fontScale="92500" lnSpcReduction="20000"/>
          </a:bodyPr>
          <a:lstStyle/>
          <a:p>
            <a:pPr marL="0">
              <a:buNone/>
            </a:pPr>
            <a:r>
              <a:rPr lang="it-IT" sz="2700" b="1" dirty="0">
                <a:solidFill>
                  <a:srgbClr val="E6FFCD"/>
                </a:solidFill>
                <a:latin typeface="Times New Roman" pitchFamily="18" charset="0"/>
                <a:ea typeface="Times New Roman" pitchFamily="18" charset="0"/>
                <a:cs typeface="Times New Roman" pitchFamily="18" charset="0"/>
              </a:rPr>
              <a:t>Le società </a:t>
            </a:r>
            <a:r>
              <a:rPr lang="it-IT" sz="2700" b="1" dirty="0" err="1">
                <a:solidFill>
                  <a:srgbClr val="E6FFCD"/>
                </a:solidFill>
                <a:latin typeface="Times New Roman" pitchFamily="18" charset="0"/>
                <a:ea typeface="Times New Roman" pitchFamily="18" charset="0"/>
                <a:cs typeface="Times New Roman" pitchFamily="18" charset="0"/>
              </a:rPr>
              <a:t>matrifocali</a:t>
            </a:r>
            <a:r>
              <a:rPr lang="it-IT" sz="2700" b="1" dirty="0">
                <a:solidFill>
                  <a:srgbClr val="E6FFCD"/>
                </a:solidFill>
                <a:latin typeface="Times New Roman" pitchFamily="18" charset="0"/>
                <a:ea typeface="Times New Roman" pitchFamily="18" charset="0"/>
                <a:cs typeface="Times New Roman" pitchFamily="18" charset="0"/>
              </a:rPr>
              <a:t> egualitarie, in cui non esiste quasi la proprietà privata, è assente l’aristocrazia e la schiavitù,  i capi in guerra sono eletti dall’assemblea del popolo in armi e le donne combattono,  resistono all’attacco delle culture patriarcali lontano dei luoghi di concentrazione e riproduzione del potere: fuori delle città, nelle campagne, sulle montagne, </a:t>
            </a:r>
            <a:endParaRPr lang="it-IT" sz="2700" b="1" dirty="0" smtClean="0">
              <a:solidFill>
                <a:srgbClr val="E6FFCD"/>
              </a:solidFill>
              <a:latin typeface="Times New Roman" pitchFamily="18" charset="0"/>
              <a:ea typeface="Times New Roman" pitchFamily="18" charset="0"/>
              <a:cs typeface="Times New Roman" pitchFamily="18" charset="0"/>
            </a:endParaRPr>
          </a:p>
          <a:p>
            <a:pPr marL="0">
              <a:buNone/>
            </a:pPr>
            <a:r>
              <a:rPr lang="it-IT" sz="2700" b="1" dirty="0" smtClean="0">
                <a:solidFill>
                  <a:srgbClr val="E6FFCD"/>
                </a:solidFill>
                <a:latin typeface="Times New Roman" pitchFamily="18" charset="0"/>
                <a:ea typeface="Times New Roman" pitchFamily="18" charset="0"/>
                <a:cs typeface="Times New Roman" pitchFamily="18" charset="0"/>
              </a:rPr>
              <a:t>nei </a:t>
            </a:r>
            <a:r>
              <a:rPr lang="it-IT" sz="2700" b="1" dirty="0">
                <a:solidFill>
                  <a:srgbClr val="E6FFCD"/>
                </a:solidFill>
                <a:latin typeface="Times New Roman" pitchFamily="18" charset="0"/>
                <a:ea typeface="Times New Roman" pitchFamily="18" charset="0"/>
                <a:cs typeface="Times New Roman" pitchFamily="18" charset="0"/>
              </a:rPr>
              <a:t>boschi. </a:t>
            </a:r>
            <a:endParaRPr lang="it-IT" sz="2700" b="1" dirty="0" smtClean="0">
              <a:solidFill>
                <a:srgbClr val="E6FFCD"/>
              </a:solidFill>
              <a:latin typeface="Times New Roman" pitchFamily="18" charset="0"/>
              <a:ea typeface="Times New Roman" pitchFamily="18" charset="0"/>
              <a:cs typeface="Times New Roman" pitchFamily="18" charset="0"/>
            </a:endParaRPr>
          </a:p>
          <a:p>
            <a:pPr marL="0">
              <a:buNone/>
            </a:pPr>
            <a:endParaRPr lang="it-IT" sz="2700" b="1" dirty="0" smtClean="0">
              <a:solidFill>
                <a:srgbClr val="E6FFCD"/>
              </a:solidFill>
              <a:latin typeface="Times New Roman" pitchFamily="18" charset="0"/>
              <a:ea typeface="Times New Roman" pitchFamily="18" charset="0"/>
              <a:cs typeface="Times New Roman" pitchFamily="18" charset="0"/>
            </a:endParaRPr>
          </a:p>
          <a:p>
            <a:pPr marL="0">
              <a:buNone/>
            </a:pPr>
            <a:endPar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endParaRPr>
          </a:p>
          <a:p>
            <a:pPr marL="0" algn="ctr">
              <a:buNone/>
            </a:pPr>
            <a:r>
              <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a:t>
            </a:r>
            <a:endParaRPr lang="it-IT" sz="6000" b="1" dirty="0" smtClean="0">
              <a:solidFill>
                <a:srgbClr val="E6FFCD"/>
              </a:solidFill>
              <a:latin typeface="Times New Roman" pitchFamily="18" charset="0"/>
              <a:ea typeface="Times New Roman" pitchFamily="18" charset="0"/>
              <a:cs typeface="Times New Roman" pitchFamily="18" charset="0"/>
            </a:endParaRPr>
          </a:p>
        </p:txBody>
      </p:sp>
      <p:sp>
        <p:nvSpPr>
          <p:cNvPr id="6" name="Rettangolo 5"/>
          <p:cNvSpPr/>
          <p:nvPr/>
        </p:nvSpPr>
        <p:spPr>
          <a:xfrm>
            <a:off x="7956376" y="6518959"/>
            <a:ext cx="1296144" cy="338554"/>
          </a:xfrm>
          <a:prstGeom prst="rect">
            <a:avLst/>
          </a:prstGeom>
        </p:spPr>
        <p:txBody>
          <a:bodyPr wrap="square">
            <a:spAutoFit/>
          </a:bodyPr>
          <a:lstStyle/>
          <a:p>
            <a:pPr algn="ctr"/>
            <a:r>
              <a:rPr lang="it-IT" sz="800" b="1" dirty="0">
                <a:solidFill>
                  <a:srgbClr val="9BBB59">
                    <a:lumMod val="40000"/>
                    <a:lumOff val="60000"/>
                  </a:srgbClr>
                </a:solidFill>
                <a:latin typeface="Times New Roman" pitchFamily="18" charset="0"/>
                <a:cs typeface="Times New Roman" pitchFamily="18" charset="0"/>
              </a:rPr>
              <a:t>Michela </a:t>
            </a:r>
            <a:r>
              <a:rPr lang="it-IT" sz="800" b="1" dirty="0" smtClean="0">
                <a:solidFill>
                  <a:srgbClr val="9BBB59">
                    <a:lumMod val="40000"/>
                    <a:lumOff val="60000"/>
                  </a:srgbClr>
                </a:solidFill>
                <a:latin typeface="Times New Roman" pitchFamily="18" charset="0"/>
                <a:cs typeface="Times New Roman" pitchFamily="18" charset="0"/>
              </a:rPr>
              <a:t>Zucca</a:t>
            </a:r>
          </a:p>
          <a:p>
            <a:pPr algn="ctr"/>
            <a:r>
              <a:rPr lang="it-IT" sz="800" b="1" dirty="0" smtClean="0">
                <a:solidFill>
                  <a:srgbClr val="9BBB59">
                    <a:lumMod val="40000"/>
                    <a:lumOff val="60000"/>
                  </a:srgbClr>
                </a:solidFill>
                <a:latin typeface="Times New Roman" pitchFamily="18" charset="0"/>
                <a:cs typeface="Times New Roman" pitchFamily="18" charset="0"/>
              </a:rPr>
              <a:t>Associazione Sherwood</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1026" name="Picture 2" descr="C:\Users\luca\Documents\sherwood - 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6803" y="6021288"/>
            <a:ext cx="475290" cy="47529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37"/>
            <a:ext cx="5816600" cy="686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00022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8" name="Rettangolo 7"/>
          <p:cNvSpPr/>
          <p:nvPr/>
        </p:nvSpPr>
        <p:spPr>
          <a:xfrm>
            <a:off x="3172285" y="0"/>
            <a:ext cx="5971716" cy="6863417"/>
          </a:xfrm>
          <a:prstGeom prst="rect">
            <a:avLst/>
          </a:prstGeom>
        </p:spPr>
        <p:txBody>
          <a:bodyPr wrap="square">
            <a:spAutoFit/>
          </a:bodyPr>
          <a:lstStyle/>
          <a:p>
            <a:r>
              <a:rPr lang="it-IT" sz="4000" b="1" dirty="0" smtClean="0">
                <a:solidFill>
                  <a:prstClr val="white"/>
                </a:solidFill>
                <a:latin typeface="Times New Roman" panose="02020603050405020304" pitchFamily="18" charset="0"/>
                <a:cs typeface="Times New Roman" panose="02020603050405020304" pitchFamily="18" charset="0"/>
              </a:rPr>
              <a:t>Le Regole che sulle Alpi si sono tramandate per secoli (ma probabilmente per millenni) avevano uno scopo fondamentale: impedire il depauperamento del territorio imponendo dei limiti allo sfruttamento. Praticamente, frenare </a:t>
            </a:r>
          </a:p>
          <a:p>
            <a:r>
              <a:rPr lang="it-IT" sz="4000" b="1" dirty="0" smtClean="0">
                <a:solidFill>
                  <a:prstClr val="white"/>
                </a:solidFill>
                <a:latin typeface="Times New Roman" panose="02020603050405020304" pitchFamily="18" charset="0"/>
                <a:cs typeface="Times New Roman" panose="02020603050405020304" pitchFamily="18" charset="0"/>
              </a:rPr>
              <a:t>lo sviluppo. </a:t>
            </a:r>
            <a:endParaRPr lang="it-IT" sz="4000" b="1" dirty="0">
              <a:solidFill>
                <a:prstClr val="white"/>
              </a:solidFill>
              <a:latin typeface="Times New Roman" panose="02020603050405020304" pitchFamily="18" charset="0"/>
              <a:cs typeface="Times New Roman" panose="02020603050405020304" pitchFamily="18" charset="0"/>
            </a:endParaRPr>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3172284"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1187624" y="3140968"/>
            <a:ext cx="1768637" cy="1200329"/>
          </a:xfrm>
          <a:prstGeom prst="rect">
            <a:avLst/>
          </a:prstGeom>
          <a:noFill/>
        </p:spPr>
        <p:txBody>
          <a:bodyPr wrap="square" rtlCol="0">
            <a:spAutoFit/>
          </a:bodyPr>
          <a:lstStyle/>
          <a:p>
            <a:r>
              <a:rPr lang="it-IT" b="1" dirty="0" err="1" smtClean="0">
                <a:solidFill>
                  <a:prstClr val="white"/>
                </a:solidFill>
                <a:latin typeface="Times New Roman" panose="02020603050405020304" pitchFamily="18" charset="0"/>
                <a:cs typeface="Times New Roman" panose="02020603050405020304" pitchFamily="18" charset="0"/>
              </a:rPr>
              <a:t>Sass</a:t>
            </a:r>
            <a:r>
              <a:rPr lang="it-IT" b="1" dirty="0" smtClean="0">
                <a:solidFill>
                  <a:prstClr val="white"/>
                </a:solidFill>
                <a:latin typeface="Times New Roman" panose="02020603050405020304" pitchFamily="18" charset="0"/>
                <a:cs typeface="Times New Roman" panose="02020603050405020304" pitchFamily="18" charset="0"/>
              </a:rPr>
              <a:t> de la </a:t>
            </a:r>
            <a:r>
              <a:rPr lang="it-IT" b="1" dirty="0" err="1" smtClean="0">
                <a:solidFill>
                  <a:prstClr val="white"/>
                </a:solidFill>
                <a:latin typeface="Times New Roman" panose="02020603050405020304" pitchFamily="18" charset="0"/>
                <a:cs typeface="Times New Roman" panose="02020603050405020304" pitchFamily="18" charset="0"/>
              </a:rPr>
              <a:t>rason</a:t>
            </a:r>
            <a:r>
              <a:rPr lang="it-IT" b="1" dirty="0" smtClean="0">
                <a:solidFill>
                  <a:prstClr val="white"/>
                </a:solidFill>
                <a:latin typeface="Times New Roman" panose="02020603050405020304" pitchFamily="18" charset="0"/>
                <a:cs typeface="Times New Roman" panose="02020603050405020304" pitchFamily="18" charset="0"/>
              </a:rPr>
              <a:t>, Egna (</a:t>
            </a:r>
            <a:r>
              <a:rPr lang="it-IT" b="1" dirty="0" err="1" smtClean="0">
                <a:solidFill>
                  <a:prstClr val="white"/>
                </a:solidFill>
                <a:latin typeface="Times New Roman" panose="02020603050405020304" pitchFamily="18" charset="0"/>
                <a:cs typeface="Times New Roman" panose="02020603050405020304" pitchFamily="18" charset="0"/>
              </a:rPr>
              <a:t>Bz</a:t>
            </a:r>
            <a:r>
              <a:rPr lang="it-IT" b="1" dirty="0" smtClean="0">
                <a:solidFill>
                  <a:prstClr val="white"/>
                </a:solidFill>
                <a:latin typeface="Times New Roman" panose="02020603050405020304" pitchFamily="18" charset="0"/>
                <a:cs typeface="Times New Roman" panose="02020603050405020304" pitchFamily="18" charset="0"/>
              </a:rPr>
              <a:t>), piazza della Libertà</a:t>
            </a:r>
            <a:endParaRPr lang="it-IT"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00032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8" name="Rettangolo 7"/>
          <p:cNvSpPr/>
          <p:nvPr/>
        </p:nvSpPr>
        <p:spPr>
          <a:xfrm>
            <a:off x="5693735" y="0"/>
            <a:ext cx="3450265" cy="3000821"/>
          </a:xfrm>
          <a:prstGeom prst="rect">
            <a:avLst/>
          </a:prstGeom>
        </p:spPr>
        <p:txBody>
          <a:bodyPr wrap="square">
            <a:spAutoFit/>
          </a:bodyPr>
          <a:lstStyle/>
          <a:p>
            <a:r>
              <a:rPr lang="it-IT" sz="2100" b="1" dirty="0" smtClean="0">
                <a:solidFill>
                  <a:prstClr val="white"/>
                </a:solidFill>
                <a:latin typeface="Times New Roman" panose="02020603050405020304" pitchFamily="18" charset="0"/>
                <a:cs typeface="Times New Roman" panose="02020603050405020304" pitchFamily="18" charset="0"/>
              </a:rPr>
              <a:t>Pietra di Antro. Biacis, Pulfero (Ud). Pietra della Regola, Terlago (Tn).  Pietra del Giudizio, Luserna (Tn): sono solo alcune delle antiche Pietre Sacre attorno a cui si riunivano le comunità per deliberare sull’uso del territorio. </a:t>
            </a:r>
            <a:endParaRPr lang="it-IT" sz="2100" b="1" dirty="0">
              <a:solidFill>
                <a:prstClr val="white"/>
              </a:solidFill>
              <a:latin typeface="Times New Roman" panose="02020603050405020304" pitchFamily="18" charset="0"/>
              <a:cs typeface="Times New Roman" panose="02020603050405020304" pitchFamily="18" charset="0"/>
            </a:endParaRPr>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 y="0"/>
            <a:ext cx="5693612" cy="3769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7882" y="3002028"/>
            <a:ext cx="4075745" cy="3695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60" y="3784621"/>
            <a:ext cx="4419724" cy="3080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9801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145088" y="-11765"/>
            <a:ext cx="3998912" cy="8215346"/>
          </a:xfrm>
        </p:spPr>
        <p:txBody>
          <a:bodyPr>
            <a:normAutofit fontScale="92500"/>
          </a:bodyPr>
          <a:lstStyle/>
          <a:p>
            <a:pPr marL="0">
              <a:buNone/>
            </a:pPr>
            <a:r>
              <a:rPr lang="it-IT" sz="2700" b="1" dirty="0">
                <a:solidFill>
                  <a:srgbClr val="E6FFCD"/>
                </a:solidFill>
                <a:latin typeface="Times New Roman" pitchFamily="18" charset="0"/>
                <a:ea typeface="Times New Roman" pitchFamily="18" charset="0"/>
                <a:cs typeface="Times New Roman" pitchFamily="18" charset="0"/>
              </a:rPr>
              <a:t>E’ proprio al margine della catena alpina, a Saint </a:t>
            </a:r>
            <a:r>
              <a:rPr lang="it-IT" sz="2700" b="1" dirty="0" err="1">
                <a:solidFill>
                  <a:srgbClr val="E6FFCD"/>
                </a:solidFill>
                <a:latin typeface="Times New Roman" pitchFamily="18" charset="0"/>
                <a:ea typeface="Times New Roman" pitchFamily="18" charset="0"/>
                <a:cs typeface="Times New Roman" pitchFamily="18" charset="0"/>
              </a:rPr>
              <a:t>Estéve-Janson</a:t>
            </a:r>
            <a:r>
              <a:rPr lang="it-IT" sz="2700" b="1" dirty="0">
                <a:solidFill>
                  <a:srgbClr val="E6FFCD"/>
                </a:solidFill>
                <a:latin typeface="Times New Roman" pitchFamily="18" charset="0"/>
                <a:ea typeface="Times New Roman" pitchFamily="18" charset="0"/>
                <a:cs typeface="Times New Roman" pitchFamily="18" charset="0"/>
              </a:rPr>
              <a:t> in Provenza, che si rinvennero diversi focolari costruiti dall’uomo, datati  </a:t>
            </a:r>
            <a:r>
              <a:rPr lang="it-IT" sz="2700" b="1" dirty="0" smtClean="0">
                <a:solidFill>
                  <a:srgbClr val="E6FFCD"/>
                </a:solidFill>
                <a:latin typeface="Times New Roman" pitchFamily="18" charset="0"/>
                <a:ea typeface="Times New Roman" pitchFamily="18" charset="0"/>
                <a:cs typeface="Times New Roman" pitchFamily="18" charset="0"/>
              </a:rPr>
              <a:t>600.000 </a:t>
            </a:r>
            <a:r>
              <a:rPr lang="it-IT" sz="2700" b="1" dirty="0">
                <a:solidFill>
                  <a:srgbClr val="E6FFCD"/>
                </a:solidFill>
                <a:latin typeface="Times New Roman" pitchFamily="18" charset="0"/>
                <a:ea typeface="Times New Roman" pitchFamily="18" charset="0"/>
                <a:cs typeface="Times New Roman" pitchFamily="18" charset="0"/>
              </a:rPr>
              <a:t>anni a.C. </a:t>
            </a:r>
            <a:r>
              <a:rPr lang="it-IT" sz="2700" b="1" dirty="0" smtClean="0">
                <a:solidFill>
                  <a:srgbClr val="E6FFCD"/>
                </a:solidFill>
                <a:latin typeface="Times New Roman" pitchFamily="18" charset="0"/>
                <a:ea typeface="Times New Roman" pitchFamily="18" charset="0"/>
                <a:cs typeface="Times New Roman" pitchFamily="18" charset="0"/>
              </a:rPr>
              <a:t>La </a:t>
            </a:r>
            <a:r>
              <a:rPr lang="it-IT" sz="2700" b="1" dirty="0">
                <a:solidFill>
                  <a:srgbClr val="E6FFCD"/>
                </a:solidFill>
                <a:latin typeface="Times New Roman" pitchFamily="18" charset="0"/>
                <a:ea typeface="Times New Roman" pitchFamily="18" charset="0"/>
                <a:cs typeface="Times New Roman" pitchFamily="18" charset="0"/>
              </a:rPr>
              <a:t>grotta dell'</a:t>
            </a:r>
            <a:r>
              <a:rPr lang="it-IT" sz="2700" b="1" dirty="0" err="1">
                <a:solidFill>
                  <a:srgbClr val="E6FFCD"/>
                </a:solidFill>
                <a:latin typeface="Times New Roman" pitchFamily="18" charset="0"/>
                <a:ea typeface="Times New Roman" pitchFamily="18" charset="0"/>
                <a:cs typeface="Times New Roman" pitchFamily="18" charset="0"/>
              </a:rPr>
              <a:t>Escale</a:t>
            </a:r>
            <a:r>
              <a:rPr lang="it-IT" sz="2700" b="1" dirty="0">
                <a:solidFill>
                  <a:srgbClr val="E6FFCD"/>
                </a:solidFill>
                <a:latin typeface="Times New Roman" pitchFamily="18" charset="0"/>
                <a:ea typeface="Times New Roman" pitchFamily="18" charset="0"/>
                <a:cs typeface="Times New Roman" pitchFamily="18" charset="0"/>
              </a:rPr>
              <a:t> </a:t>
            </a:r>
            <a:r>
              <a:rPr lang="it-IT" sz="2700" b="1" dirty="0" smtClean="0">
                <a:solidFill>
                  <a:srgbClr val="E6FFCD"/>
                </a:solidFill>
                <a:latin typeface="Times New Roman" pitchFamily="18" charset="0"/>
                <a:ea typeface="Times New Roman" pitchFamily="18" charset="0"/>
                <a:cs typeface="Times New Roman" pitchFamily="18" charset="0"/>
              </a:rPr>
              <a:t>ha </a:t>
            </a:r>
            <a:r>
              <a:rPr lang="it-IT" sz="2700" b="1" dirty="0">
                <a:solidFill>
                  <a:srgbClr val="E6FFCD"/>
                </a:solidFill>
                <a:latin typeface="Times New Roman" pitchFamily="18" charset="0"/>
                <a:ea typeface="Times New Roman" pitchFamily="18" charset="0"/>
                <a:cs typeface="Times New Roman" pitchFamily="18" charset="0"/>
              </a:rPr>
              <a:t>rivelato le tracce di fuochi mantenuti e forse accesi dall'uomo, all'inizio della glaciazione </a:t>
            </a:r>
            <a:r>
              <a:rPr lang="it-IT" sz="2700" b="1" dirty="0" err="1">
                <a:solidFill>
                  <a:srgbClr val="E6FFCD"/>
                </a:solidFill>
                <a:latin typeface="Times New Roman" pitchFamily="18" charset="0"/>
                <a:ea typeface="Times New Roman" pitchFamily="18" charset="0"/>
                <a:cs typeface="Times New Roman" pitchFamily="18" charset="0"/>
              </a:rPr>
              <a:t>Mindel</a:t>
            </a:r>
            <a:r>
              <a:rPr lang="it-IT" sz="2700" b="1" dirty="0">
                <a:solidFill>
                  <a:srgbClr val="E6FFCD"/>
                </a:solidFill>
                <a:latin typeface="Times New Roman" pitchFamily="18" charset="0"/>
                <a:ea typeface="Times New Roman" pitchFamily="18" charset="0"/>
                <a:cs typeface="Times New Roman" pitchFamily="18" charset="0"/>
              </a:rPr>
              <a:t>, cioè intorno al – 600.000, quindi anteriori ai focolari straordinariamente conservati di Terra Amata (Nizza) che sono situato poco dopo – </a:t>
            </a:r>
            <a:r>
              <a:rPr lang="it-IT" sz="2700" b="1" dirty="0" smtClean="0">
                <a:solidFill>
                  <a:srgbClr val="E6FFCD"/>
                </a:solidFill>
                <a:latin typeface="Times New Roman" pitchFamily="18" charset="0"/>
                <a:ea typeface="Times New Roman" pitchFamily="18" charset="0"/>
                <a:cs typeface="Times New Roman" pitchFamily="18" charset="0"/>
              </a:rPr>
              <a:t>400.000. </a:t>
            </a:r>
            <a:endParaRPr lang="it-IT" sz="2700" b="1" dirty="0">
              <a:solidFill>
                <a:srgbClr val="E6FFCD"/>
              </a:solidFill>
              <a:latin typeface="Times New Roman" pitchFamily="18" charset="0"/>
              <a:ea typeface="Times New Roman" pitchFamily="18" charset="0"/>
              <a:cs typeface="Times New Roman" pitchFamily="18" charset="0"/>
            </a:endParaRPr>
          </a:p>
          <a:p>
            <a:pPr marL="0">
              <a:buNone/>
            </a:pPr>
            <a:endParaRPr lang="it-IT" sz="2700" b="1" dirty="0" smtClean="0">
              <a:solidFill>
                <a:srgbClr val="E6FFCD"/>
              </a:solidFill>
              <a:latin typeface="Times New Roman" pitchFamily="18" charset="0"/>
              <a:ea typeface="Times New Roman" pitchFamily="18" charset="0"/>
              <a:cs typeface="Times New Roman" pitchFamily="18" charset="0"/>
            </a:endParaRPr>
          </a:p>
          <a:p>
            <a:pPr marL="0">
              <a:buNone/>
            </a:pPr>
            <a:endPar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endParaRPr>
          </a:p>
          <a:p>
            <a:pPr marL="0" algn="ctr">
              <a:buNone/>
            </a:pPr>
            <a:r>
              <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a:t>
            </a:r>
            <a:endParaRPr lang="it-IT" sz="6000" b="1" dirty="0" smtClean="0">
              <a:solidFill>
                <a:srgbClr val="E6FFCD"/>
              </a:solidFill>
              <a:latin typeface="Times New Roman" pitchFamily="18" charset="0"/>
              <a:ea typeface="Times New Roman" pitchFamily="18" charset="0"/>
              <a:cs typeface="Times New Roman" pitchFamily="18" charset="0"/>
            </a:endParaRPr>
          </a:p>
        </p:txBody>
      </p:sp>
      <p:sp>
        <p:nvSpPr>
          <p:cNvPr id="6" name="Rettangolo 5"/>
          <p:cNvSpPr/>
          <p:nvPr/>
        </p:nvSpPr>
        <p:spPr>
          <a:xfrm>
            <a:off x="7956376" y="6518959"/>
            <a:ext cx="1296144" cy="338554"/>
          </a:xfrm>
          <a:prstGeom prst="rect">
            <a:avLst/>
          </a:prstGeom>
        </p:spPr>
        <p:txBody>
          <a:bodyPr wrap="square">
            <a:spAutoFit/>
          </a:bodyPr>
          <a:lstStyle/>
          <a:p>
            <a:pPr algn="ctr"/>
            <a:r>
              <a:rPr lang="it-IT" sz="800" b="1" dirty="0">
                <a:solidFill>
                  <a:srgbClr val="9BBB59">
                    <a:lumMod val="40000"/>
                    <a:lumOff val="60000"/>
                  </a:srgbClr>
                </a:solidFill>
                <a:latin typeface="Times New Roman" pitchFamily="18" charset="0"/>
                <a:cs typeface="Times New Roman" pitchFamily="18" charset="0"/>
              </a:rPr>
              <a:t>Michela </a:t>
            </a:r>
            <a:r>
              <a:rPr lang="it-IT" sz="800" b="1" dirty="0" smtClean="0">
                <a:solidFill>
                  <a:srgbClr val="9BBB59">
                    <a:lumMod val="40000"/>
                    <a:lumOff val="60000"/>
                  </a:srgbClr>
                </a:solidFill>
                <a:latin typeface="Times New Roman" pitchFamily="18" charset="0"/>
                <a:cs typeface="Times New Roman" pitchFamily="18" charset="0"/>
              </a:rPr>
              <a:t>Zucca</a:t>
            </a:r>
          </a:p>
          <a:p>
            <a:pPr algn="ctr"/>
            <a:r>
              <a:rPr lang="it-IT" sz="800" b="1" dirty="0" smtClean="0">
                <a:solidFill>
                  <a:srgbClr val="9BBB59">
                    <a:lumMod val="40000"/>
                    <a:lumOff val="60000"/>
                  </a:srgbClr>
                </a:solidFill>
                <a:latin typeface="Times New Roman" pitchFamily="18" charset="0"/>
                <a:cs typeface="Times New Roman" pitchFamily="18" charset="0"/>
              </a:rPr>
              <a:t>Associazione Sherwood</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1026" name="Picture 2" descr="C:\Users\luca\Documents\sherwood - 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6803" y="6021288"/>
            <a:ext cx="475290" cy="47529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7"/>
            <a:ext cx="514508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01119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3810000"/>
            <a:ext cx="9144000" cy="3262412"/>
          </a:xfrm>
        </p:spPr>
        <p:txBody>
          <a:bodyPr>
            <a:normAutofit/>
          </a:bodyPr>
          <a:lstStyle/>
          <a:p>
            <a:pPr marL="0">
              <a:buNone/>
            </a:pPr>
            <a:r>
              <a:rPr lang="it-IT" sz="2300" b="1" dirty="0">
                <a:solidFill>
                  <a:srgbClr val="E6FFCD"/>
                </a:solidFill>
                <a:latin typeface="Times New Roman" pitchFamily="18" charset="0"/>
                <a:ea typeface="Times New Roman" pitchFamily="18" charset="0"/>
                <a:cs typeface="Times New Roman" pitchFamily="18" charset="0"/>
              </a:rPr>
              <a:t>La battaglia del potere centrale contro gli abitanti della montagna </a:t>
            </a:r>
            <a:r>
              <a:rPr lang="it-IT" sz="2300" b="1" dirty="0" smtClean="0">
                <a:solidFill>
                  <a:srgbClr val="E6FFCD"/>
                </a:solidFill>
                <a:latin typeface="Times New Roman" pitchFamily="18" charset="0"/>
                <a:ea typeface="Times New Roman" pitchFamily="18" charset="0"/>
                <a:cs typeface="Times New Roman" pitchFamily="18" charset="0"/>
              </a:rPr>
              <a:t>è passata  </a:t>
            </a:r>
            <a:r>
              <a:rPr lang="it-IT" sz="2300" b="1" dirty="0">
                <a:solidFill>
                  <a:srgbClr val="E6FFCD"/>
                </a:solidFill>
                <a:latin typeface="Times New Roman" pitchFamily="18" charset="0"/>
                <a:ea typeface="Times New Roman" pitchFamily="18" charset="0"/>
                <a:cs typeface="Times New Roman" pitchFamily="18" charset="0"/>
              </a:rPr>
              <a:t>attraverso l’abbattimento di boschi e alberi sacri, il restringimento progressivo dei confini della foresta, la costruzione di strade, l’espropriazione delle metodologie di estrazione e gestione delle risorse: legna combustibile e legname da opera, selvaggina, frutta,  funghi, erbe officinali e commestibili, strame per le stalle, acqua da bere e da usare come fonte di energia. La lotta fu lunga e difficile, e </a:t>
            </a:r>
            <a:endParaRPr lang="it-IT" sz="2300" b="1" dirty="0" smtClean="0">
              <a:solidFill>
                <a:srgbClr val="E6FFCD"/>
              </a:solidFill>
              <a:latin typeface="Times New Roman" pitchFamily="18" charset="0"/>
              <a:ea typeface="Times New Roman" pitchFamily="18" charset="0"/>
              <a:cs typeface="Times New Roman" pitchFamily="18" charset="0"/>
            </a:endParaRPr>
          </a:p>
          <a:p>
            <a:pPr marL="0">
              <a:buNone/>
            </a:pPr>
            <a:r>
              <a:rPr lang="it-IT" sz="2300" b="1" dirty="0" smtClean="0">
                <a:solidFill>
                  <a:srgbClr val="E6FFCD"/>
                </a:solidFill>
                <a:latin typeface="Times New Roman" pitchFamily="18" charset="0"/>
                <a:ea typeface="Times New Roman" pitchFamily="18" charset="0"/>
                <a:cs typeface="Times New Roman" pitchFamily="18" charset="0"/>
              </a:rPr>
              <a:t>non </a:t>
            </a:r>
            <a:r>
              <a:rPr lang="it-IT" sz="2300" b="1" dirty="0">
                <a:solidFill>
                  <a:srgbClr val="E6FFCD"/>
                </a:solidFill>
                <a:latin typeface="Times New Roman" pitchFamily="18" charset="0"/>
                <a:ea typeface="Times New Roman" pitchFamily="18" charset="0"/>
                <a:cs typeface="Times New Roman" pitchFamily="18" charset="0"/>
              </a:rPr>
              <a:t>è </a:t>
            </a:r>
            <a:r>
              <a:rPr lang="it-IT" sz="2300" b="1" dirty="0" smtClean="0">
                <a:solidFill>
                  <a:srgbClr val="E6FFCD"/>
                </a:solidFill>
                <a:latin typeface="Times New Roman" pitchFamily="18" charset="0"/>
                <a:ea typeface="Times New Roman" pitchFamily="18" charset="0"/>
                <a:cs typeface="Times New Roman" pitchFamily="18" charset="0"/>
              </a:rPr>
              <a:t>certo finita</a:t>
            </a:r>
            <a:r>
              <a:rPr lang="it-IT" sz="2300" b="1" dirty="0">
                <a:solidFill>
                  <a:srgbClr val="E6FFCD"/>
                </a:solidFill>
                <a:latin typeface="Times New Roman" pitchFamily="18" charset="0"/>
                <a:ea typeface="Times New Roman" pitchFamily="18" charset="0"/>
                <a:cs typeface="Times New Roman" pitchFamily="18" charset="0"/>
              </a:rPr>
              <a:t>…. </a:t>
            </a:r>
            <a:r>
              <a:rPr lang="it-IT" sz="2300" b="1" dirty="0" smtClean="0">
                <a:solidFill>
                  <a:srgbClr val="E6FFCD"/>
                </a:solidFill>
                <a:latin typeface="Times New Roman" pitchFamily="18" charset="0"/>
                <a:ea typeface="Times New Roman" pitchFamily="18" charset="0"/>
                <a:cs typeface="Times New Roman" pitchFamily="18" charset="0"/>
              </a:rPr>
              <a:t>. </a:t>
            </a:r>
            <a:endParaRPr kumimoji="0" lang="it-IT" sz="23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endParaRPr>
          </a:p>
          <a:p>
            <a:pPr marL="0" algn="ctr">
              <a:buNone/>
            </a:pPr>
            <a:endParaRPr lang="it-IT" sz="6000" b="1" dirty="0" smtClean="0">
              <a:solidFill>
                <a:srgbClr val="E6FFCD"/>
              </a:solidFill>
              <a:latin typeface="Times New Roman" pitchFamily="18" charset="0"/>
              <a:ea typeface="Times New Roman" pitchFamily="18" charset="0"/>
              <a:cs typeface="Times New Roman" pitchFamily="18" charset="0"/>
            </a:endParaRPr>
          </a:p>
        </p:txBody>
      </p:sp>
      <p:sp>
        <p:nvSpPr>
          <p:cNvPr id="6" name="Rettangolo 5"/>
          <p:cNvSpPr/>
          <p:nvPr/>
        </p:nvSpPr>
        <p:spPr>
          <a:xfrm>
            <a:off x="7956376" y="6518959"/>
            <a:ext cx="1296144" cy="338554"/>
          </a:xfrm>
          <a:prstGeom prst="rect">
            <a:avLst/>
          </a:prstGeom>
        </p:spPr>
        <p:txBody>
          <a:bodyPr wrap="square">
            <a:spAutoFit/>
          </a:bodyPr>
          <a:lstStyle/>
          <a:p>
            <a:pPr algn="ctr"/>
            <a:r>
              <a:rPr lang="it-IT" sz="800" b="1" dirty="0">
                <a:solidFill>
                  <a:srgbClr val="9BBB59">
                    <a:lumMod val="40000"/>
                    <a:lumOff val="60000"/>
                  </a:srgbClr>
                </a:solidFill>
                <a:latin typeface="Times New Roman" pitchFamily="18" charset="0"/>
                <a:cs typeface="Times New Roman" pitchFamily="18" charset="0"/>
              </a:rPr>
              <a:t>Michela </a:t>
            </a:r>
            <a:r>
              <a:rPr lang="it-IT" sz="800" b="1" dirty="0" smtClean="0">
                <a:solidFill>
                  <a:srgbClr val="9BBB59">
                    <a:lumMod val="40000"/>
                    <a:lumOff val="60000"/>
                  </a:srgbClr>
                </a:solidFill>
                <a:latin typeface="Times New Roman" pitchFamily="18" charset="0"/>
                <a:cs typeface="Times New Roman" pitchFamily="18" charset="0"/>
              </a:rPr>
              <a:t>Zucca</a:t>
            </a:r>
          </a:p>
          <a:p>
            <a:pPr algn="ctr"/>
            <a:r>
              <a:rPr lang="it-IT" sz="800" b="1" dirty="0" smtClean="0">
                <a:solidFill>
                  <a:srgbClr val="9BBB59">
                    <a:lumMod val="40000"/>
                    <a:lumOff val="60000"/>
                  </a:srgbClr>
                </a:solidFill>
                <a:latin typeface="Times New Roman" pitchFamily="18" charset="0"/>
                <a:cs typeface="Times New Roman" pitchFamily="18" charset="0"/>
              </a:rPr>
              <a:t>Associazione Sherwood</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1026" name="Picture 2" descr="C:\Users\luca\Documents\sherwood - 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6803" y="6021288"/>
            <a:ext cx="475290" cy="47529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25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46396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9287" y="5949280"/>
            <a:ext cx="548680" cy="548680"/>
          </a:xfrm>
          <a:prstGeom prst="rect">
            <a:avLst/>
          </a:prstGeom>
        </p:spPr>
      </p:pic>
      <p:sp>
        <p:nvSpPr>
          <p:cNvPr id="5" name="CasellaDiTesto 4"/>
          <p:cNvSpPr txBox="1"/>
          <p:nvPr/>
        </p:nvSpPr>
        <p:spPr>
          <a:xfrm>
            <a:off x="7999937" y="6497960"/>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endParaRPr lang="it-IT" sz="800" b="1" dirty="0">
              <a:solidFill>
                <a:prstClr val="white"/>
              </a:solidFill>
              <a:latin typeface="Times New Roman" panose="02020603050405020304" pitchFamily="18" charset="0"/>
              <a:cs typeface="Times New Roman" panose="02020603050405020304" pitchFamily="18" charset="0"/>
            </a:endParaRPr>
          </a:p>
        </p:txBody>
      </p:sp>
      <p:sp>
        <p:nvSpPr>
          <p:cNvPr id="2" name="CasellaDiTesto 1"/>
          <p:cNvSpPr txBox="1"/>
          <p:nvPr/>
        </p:nvSpPr>
        <p:spPr>
          <a:xfrm>
            <a:off x="6803414" y="3139320"/>
            <a:ext cx="1768637" cy="1200329"/>
          </a:xfrm>
          <a:prstGeom prst="rect">
            <a:avLst/>
          </a:prstGeom>
          <a:noFill/>
        </p:spPr>
        <p:txBody>
          <a:bodyPr wrap="square" rtlCol="0">
            <a:spAutoFit/>
          </a:bodyPr>
          <a:lstStyle/>
          <a:p>
            <a:r>
              <a:rPr lang="it-IT" b="1" dirty="0" err="1" smtClean="0">
                <a:solidFill>
                  <a:prstClr val="white"/>
                </a:solidFill>
                <a:latin typeface="Times New Roman" panose="02020603050405020304" pitchFamily="18" charset="0"/>
                <a:cs typeface="Times New Roman" panose="02020603050405020304" pitchFamily="18" charset="0"/>
              </a:rPr>
              <a:t>Sass</a:t>
            </a:r>
            <a:r>
              <a:rPr lang="it-IT" b="1" dirty="0" smtClean="0">
                <a:solidFill>
                  <a:prstClr val="white"/>
                </a:solidFill>
                <a:latin typeface="Times New Roman" panose="02020603050405020304" pitchFamily="18" charset="0"/>
                <a:cs typeface="Times New Roman" panose="02020603050405020304" pitchFamily="18" charset="0"/>
              </a:rPr>
              <a:t> de la </a:t>
            </a:r>
            <a:r>
              <a:rPr lang="it-IT" b="1" dirty="0" err="1" smtClean="0">
                <a:solidFill>
                  <a:prstClr val="white"/>
                </a:solidFill>
                <a:latin typeface="Times New Roman" panose="02020603050405020304" pitchFamily="18" charset="0"/>
                <a:cs typeface="Times New Roman" panose="02020603050405020304" pitchFamily="18" charset="0"/>
              </a:rPr>
              <a:t>rason</a:t>
            </a:r>
            <a:r>
              <a:rPr lang="it-IT" b="1" dirty="0" smtClean="0">
                <a:solidFill>
                  <a:prstClr val="white"/>
                </a:solidFill>
                <a:latin typeface="Times New Roman" panose="02020603050405020304" pitchFamily="18" charset="0"/>
                <a:cs typeface="Times New Roman" panose="02020603050405020304" pitchFamily="18" charset="0"/>
              </a:rPr>
              <a:t>, Egna (</a:t>
            </a:r>
            <a:r>
              <a:rPr lang="it-IT" b="1" dirty="0" err="1" smtClean="0">
                <a:solidFill>
                  <a:prstClr val="white"/>
                </a:solidFill>
                <a:latin typeface="Times New Roman" panose="02020603050405020304" pitchFamily="18" charset="0"/>
                <a:cs typeface="Times New Roman" panose="02020603050405020304" pitchFamily="18" charset="0"/>
              </a:rPr>
              <a:t>Bz</a:t>
            </a:r>
            <a:r>
              <a:rPr lang="it-IT" b="1" dirty="0" smtClean="0">
                <a:solidFill>
                  <a:prstClr val="white"/>
                </a:solidFill>
                <a:latin typeface="Times New Roman" panose="02020603050405020304" pitchFamily="18" charset="0"/>
                <a:cs typeface="Times New Roman" panose="02020603050405020304" pitchFamily="18" charset="0"/>
              </a:rPr>
              <a:t>), piazza della Libertà</a:t>
            </a:r>
            <a:endParaRPr lang="it-IT" b="1" dirty="0">
              <a:solidFill>
                <a:prstClr val="white"/>
              </a:solidFill>
              <a:latin typeface="Times New Roman" panose="02020603050405020304" pitchFamily="18" charset="0"/>
              <a:cs typeface="Times New Roman" panose="02020603050405020304" pitchFamily="18" charset="0"/>
            </a:endParaRPr>
          </a:p>
        </p:txBody>
      </p:sp>
      <p:pic>
        <p:nvPicPr>
          <p:cNvPr id="337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40" y="28600"/>
            <a:ext cx="9077219" cy="6807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2"/>
          <p:cNvSpPr/>
          <p:nvPr/>
        </p:nvSpPr>
        <p:spPr>
          <a:xfrm>
            <a:off x="7524327" y="169277"/>
            <a:ext cx="1535751" cy="923330"/>
          </a:xfrm>
          <a:prstGeom prst="rect">
            <a:avLst/>
          </a:prstGeom>
        </p:spPr>
        <p:txBody>
          <a:bodyPr wrap="square">
            <a:spAutoFit/>
          </a:bodyPr>
          <a:lstStyle/>
          <a:p>
            <a:r>
              <a:rPr lang="it-IT" b="1" dirty="0" smtClean="0">
                <a:solidFill>
                  <a:prstClr val="white"/>
                </a:solidFill>
                <a:latin typeface="Times New Roman" panose="02020603050405020304" pitchFamily="18" charset="0"/>
                <a:cs typeface="Times New Roman" panose="02020603050405020304" pitchFamily="18" charset="0"/>
              </a:rPr>
              <a:t>Banco de la </a:t>
            </a:r>
            <a:r>
              <a:rPr lang="it-IT" b="1" dirty="0" err="1" smtClean="0">
                <a:solidFill>
                  <a:prstClr val="white"/>
                </a:solidFill>
                <a:latin typeface="Times New Roman" panose="02020603050405020304" pitchFamily="18" charset="0"/>
                <a:cs typeface="Times New Roman" panose="02020603050405020304" pitchFamily="18" charset="0"/>
              </a:rPr>
              <a:t>Reson</a:t>
            </a:r>
            <a:r>
              <a:rPr lang="it-IT" b="1" dirty="0" smtClean="0">
                <a:solidFill>
                  <a:prstClr val="white"/>
                </a:solidFill>
                <a:latin typeface="Times New Roman" panose="02020603050405020304" pitchFamily="18" charset="0"/>
                <a:cs typeface="Times New Roman" panose="02020603050405020304" pitchFamily="18" charset="0"/>
              </a:rPr>
              <a:t>, Cavalese (Tn)</a:t>
            </a:r>
            <a:endParaRPr lang="it-IT" b="1" dirty="0">
              <a:solidFill>
                <a:prstClr val="white"/>
              </a:solidFill>
              <a:latin typeface="Times New Roman" panose="02020603050405020304" pitchFamily="18" charset="0"/>
              <a:cs typeface="Times New Roman" panose="02020603050405020304" pitchFamily="18" charset="0"/>
            </a:endParaRPr>
          </a:p>
        </p:txBody>
      </p:sp>
      <p:sp>
        <p:nvSpPr>
          <p:cNvPr id="6" name="CasellaDiTesto 5"/>
          <p:cNvSpPr txBox="1"/>
          <p:nvPr/>
        </p:nvSpPr>
        <p:spPr>
          <a:xfrm>
            <a:off x="179512" y="4558968"/>
            <a:ext cx="8964488" cy="2246769"/>
          </a:xfrm>
          <a:prstGeom prst="rect">
            <a:avLst/>
          </a:prstGeom>
          <a:noFill/>
        </p:spPr>
        <p:txBody>
          <a:bodyPr wrap="square" rtlCol="0">
            <a:spAutoFit/>
          </a:bodyPr>
          <a:lstStyle/>
          <a:p>
            <a:r>
              <a:rPr lang="it-IT" sz="2800" b="1" dirty="0" smtClean="0">
                <a:solidFill>
                  <a:prstClr val="white"/>
                </a:solidFill>
                <a:latin typeface="Times New Roman" panose="02020603050405020304" pitchFamily="18" charset="0"/>
                <a:cs typeface="Times New Roman" panose="02020603050405020304" pitchFamily="18" charset="0"/>
              </a:rPr>
              <a:t>A causa della crisi climatica che il mondo deve affrontare siamo obbligati a fare «un passo indietro» nello sviluppo e nel consumo delle risorse. Per questo è necessario studiare quelle società che sono state capaci di darsi dei limiti e all’occorrenza di «regredire».  </a:t>
            </a:r>
            <a:endParaRPr lang="it-IT" sz="28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48685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6044615"/>
            <a:ext cx="9130920" cy="806227"/>
          </a:xfrm>
        </p:spPr>
        <p:txBody>
          <a:bodyPr>
            <a:normAutofit fontScale="70000" lnSpcReduction="20000"/>
          </a:bodyPr>
          <a:lstStyle/>
          <a:p>
            <a:pPr marL="0">
              <a:buNone/>
            </a:pPr>
            <a:r>
              <a:rPr lang="it-IT" sz="2700" b="1" dirty="0">
                <a:solidFill>
                  <a:srgbClr val="E6FFCD"/>
                </a:solidFill>
                <a:latin typeface="Times New Roman" pitchFamily="18" charset="0"/>
                <a:ea typeface="Times New Roman" pitchFamily="18" charset="0"/>
                <a:cs typeface="Times New Roman" pitchFamily="18" charset="0"/>
              </a:rPr>
              <a:t>I popoli alpini praticano la selvicoltura naturalistica. Le prime leggi di gestione sostenibile del bosco sono elaborate nell’Alto Medio Evo nel monastero di Fonte Avellana, e riflettono la conoscenza popolare antica. </a:t>
            </a:r>
            <a:r>
              <a:rPr lang="it-IT" sz="2700" b="1" dirty="0" smtClean="0">
                <a:solidFill>
                  <a:srgbClr val="E6FFCD"/>
                </a:solidFill>
                <a:latin typeface="Times New Roman" pitchFamily="18" charset="0"/>
                <a:ea typeface="Times New Roman" pitchFamily="18" charset="0"/>
                <a:cs typeface="Times New Roman" pitchFamily="18" charset="0"/>
              </a:rPr>
              <a:t> </a:t>
            </a:r>
            <a:endParaRPr lang="it-IT" sz="6000" b="1" dirty="0" smtClean="0">
              <a:solidFill>
                <a:srgbClr val="E6FFCD"/>
              </a:solidFill>
              <a:latin typeface="Times New Roman" pitchFamily="18" charset="0"/>
              <a:ea typeface="Times New Roman" pitchFamily="18" charset="0"/>
              <a:cs typeface="Times New Roman" pitchFamily="18" charset="0"/>
            </a:endParaRPr>
          </a:p>
        </p:txBody>
      </p:sp>
      <p:sp>
        <p:nvSpPr>
          <p:cNvPr id="6" name="Rettangolo 5"/>
          <p:cNvSpPr/>
          <p:nvPr/>
        </p:nvSpPr>
        <p:spPr>
          <a:xfrm>
            <a:off x="7956376" y="6518959"/>
            <a:ext cx="1296144" cy="338554"/>
          </a:xfrm>
          <a:prstGeom prst="rect">
            <a:avLst/>
          </a:prstGeom>
        </p:spPr>
        <p:txBody>
          <a:bodyPr wrap="square">
            <a:spAutoFit/>
          </a:bodyPr>
          <a:lstStyle/>
          <a:p>
            <a:pPr algn="ctr"/>
            <a:r>
              <a:rPr lang="it-IT" sz="800" b="1" dirty="0">
                <a:solidFill>
                  <a:srgbClr val="9BBB59">
                    <a:lumMod val="40000"/>
                    <a:lumOff val="60000"/>
                  </a:srgbClr>
                </a:solidFill>
                <a:latin typeface="Times New Roman" pitchFamily="18" charset="0"/>
                <a:cs typeface="Times New Roman" pitchFamily="18" charset="0"/>
              </a:rPr>
              <a:t>Michela </a:t>
            </a:r>
            <a:r>
              <a:rPr lang="it-IT" sz="800" b="1" dirty="0" smtClean="0">
                <a:solidFill>
                  <a:srgbClr val="9BBB59">
                    <a:lumMod val="40000"/>
                    <a:lumOff val="60000"/>
                  </a:srgbClr>
                </a:solidFill>
                <a:latin typeface="Times New Roman" pitchFamily="18" charset="0"/>
                <a:cs typeface="Times New Roman" pitchFamily="18" charset="0"/>
              </a:rPr>
              <a:t>Zucca</a:t>
            </a:r>
          </a:p>
          <a:p>
            <a:pPr algn="ctr"/>
            <a:r>
              <a:rPr lang="it-IT" sz="800" b="1" dirty="0" smtClean="0">
                <a:solidFill>
                  <a:srgbClr val="9BBB59">
                    <a:lumMod val="40000"/>
                    <a:lumOff val="60000"/>
                  </a:srgbClr>
                </a:solidFill>
                <a:latin typeface="Times New Roman" pitchFamily="18" charset="0"/>
                <a:cs typeface="Times New Roman" pitchFamily="18" charset="0"/>
              </a:rPr>
              <a:t>Associazione Sherwood</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1026" name="Picture 2" descr="C:\Users\luca\Documents\sherwood - 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6803" y="6021288"/>
            <a:ext cx="475290" cy="47529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915"/>
          <a:stretch/>
        </p:blipFill>
        <p:spPr bwMode="auto">
          <a:xfrm>
            <a:off x="34042" y="1"/>
            <a:ext cx="9218613" cy="602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12136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endParaRPr lang="it-IT"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5076057" y="404664"/>
            <a:ext cx="3816424" cy="646331"/>
          </a:xfrm>
          <a:prstGeom prst="rect">
            <a:avLst/>
          </a:prstGeom>
          <a:noFill/>
        </p:spPr>
        <p:txBody>
          <a:bodyPr wrap="square" rtlCol="0">
            <a:spAutoFit/>
          </a:bodyPr>
          <a:lstStyle/>
          <a:p>
            <a:r>
              <a:rPr lang="it-IT" b="1" dirty="0" smtClean="0">
                <a:solidFill>
                  <a:prstClr val="white"/>
                </a:solidFill>
                <a:latin typeface="Times New Roman" pitchFamily="18" charset="0"/>
                <a:cs typeface="Times New Roman" pitchFamily="18" charset="0"/>
              </a:rPr>
              <a:t>La raccolta della legna è uno dei lavori comuni più faticosi</a:t>
            </a:r>
            <a:endParaRPr lang="it-IT"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4558367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rgbClr val="9BBB59">
                    <a:lumMod val="40000"/>
                    <a:lumOff val="60000"/>
                  </a:srgbClr>
                </a:solidFill>
                <a:latin typeface="Times New Roman" pitchFamily="18" charset="0"/>
                <a:cs typeface="Times New Roman" pitchFamily="18" charset="0"/>
              </a:rPr>
              <a:t>Michela Zucca</a:t>
            </a:r>
          </a:p>
          <a:p>
            <a:pPr algn="ctr"/>
            <a:r>
              <a:rPr lang="it-IT" sz="800" b="1" dirty="0" smtClean="0">
                <a:solidFill>
                  <a:srgbClr val="9BBB59">
                    <a:lumMod val="40000"/>
                    <a:lumOff val="60000"/>
                  </a:srgbClr>
                </a:solidFill>
                <a:latin typeface="Times New Roman" pitchFamily="18" charset="0"/>
                <a:cs typeface="Times New Roman" pitchFamily="18" charset="0"/>
              </a:rPr>
              <a:t>Servizi Culturali</a:t>
            </a:r>
            <a:endParaRPr lang="it-IT" sz="800" b="1" dirty="0">
              <a:solidFill>
                <a:srgbClr val="9BBB59">
                  <a:lumMod val="40000"/>
                  <a:lumOff val="60000"/>
                </a:srgbClr>
              </a:solidFill>
              <a:latin typeface="Times New Roman" pitchFamily="18" charset="0"/>
              <a:cs typeface="Times New Roman" pitchFamily="18" charset="0"/>
            </a:endParaRPr>
          </a:p>
        </p:txBody>
      </p:sp>
      <p:sp>
        <p:nvSpPr>
          <p:cNvPr id="5" name="CasellaDiTesto 4"/>
          <p:cNvSpPr txBox="1"/>
          <p:nvPr/>
        </p:nvSpPr>
        <p:spPr>
          <a:xfrm>
            <a:off x="1" y="0"/>
            <a:ext cx="9182803" cy="646331"/>
          </a:xfrm>
          <a:prstGeom prst="rect">
            <a:avLst/>
          </a:prstGeom>
          <a:noFill/>
        </p:spPr>
        <p:txBody>
          <a:bodyPr wrap="square" rtlCol="0">
            <a:spAutoFit/>
          </a:bodyPr>
          <a:lstStyle/>
          <a:p>
            <a:pPr hangingPunct="0"/>
            <a:r>
              <a:rPr lang="it-IT" sz="3600" b="1" dirty="0" smtClean="0">
                <a:solidFill>
                  <a:srgbClr val="00FFFF"/>
                </a:solidFill>
                <a:latin typeface="Times New Roman" pitchFamily="18" charset="0"/>
                <a:cs typeface="Times New Roman" pitchFamily="18" charset="0"/>
              </a:rPr>
              <a:t> </a:t>
            </a:r>
            <a:endParaRPr lang="it-IT" sz="6000" b="1" dirty="0">
              <a:solidFill>
                <a:srgbClr val="00FFFF"/>
              </a:solidFill>
              <a:latin typeface="Times New Roman" pitchFamily="18" charset="0"/>
              <a:cs typeface="Times New Roman" pitchFamily="18" charset="0"/>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438" y="0"/>
            <a:ext cx="8524034" cy="683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sellaDiTesto 6"/>
          <p:cNvSpPr txBox="1"/>
          <p:nvPr/>
        </p:nvSpPr>
        <p:spPr>
          <a:xfrm>
            <a:off x="2555776" y="646331"/>
            <a:ext cx="3672408" cy="923330"/>
          </a:xfrm>
          <a:prstGeom prst="rect">
            <a:avLst/>
          </a:prstGeom>
          <a:noFill/>
        </p:spPr>
        <p:txBody>
          <a:bodyPr wrap="square" rtlCol="0">
            <a:spAutoFit/>
          </a:bodyPr>
          <a:lstStyle/>
          <a:p>
            <a:r>
              <a:rPr lang="it-IT" b="1" dirty="0" smtClean="0">
                <a:latin typeface="Times New Roman" panose="02020603050405020304" pitchFamily="18" charset="0"/>
                <a:cs typeface="Times New Roman" panose="02020603050405020304" pitchFamily="18" charset="0"/>
              </a:rPr>
              <a:t>A livello antropologico, la raccolta della legna determina chi sta dentro e chi sta fuori la comunità </a:t>
            </a:r>
            <a:endParaRPr lang="it-IT"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00088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6241084"/>
            <a:ext cx="9130920" cy="1755288"/>
          </a:xfrm>
        </p:spPr>
        <p:txBody>
          <a:bodyPr>
            <a:normAutofit fontScale="62500" lnSpcReduction="20000"/>
          </a:bodyPr>
          <a:lstStyle/>
          <a:p>
            <a:pPr marL="0">
              <a:buNone/>
            </a:pPr>
            <a:r>
              <a:rPr lang="it-IT" sz="2600" b="1" dirty="0">
                <a:solidFill>
                  <a:srgbClr val="E6FFCD"/>
                </a:solidFill>
                <a:latin typeface="Times New Roman" pitchFamily="18" charset="0"/>
                <a:ea typeface="Times New Roman" pitchFamily="18" charset="0"/>
                <a:cs typeface="Times New Roman" pitchFamily="18" charset="0"/>
              </a:rPr>
              <a:t>Il ciclo della legna è </a:t>
            </a:r>
            <a:r>
              <a:rPr lang="it-IT" sz="2600" b="1" dirty="0" smtClean="0">
                <a:solidFill>
                  <a:srgbClr val="E6FFCD"/>
                </a:solidFill>
                <a:latin typeface="Times New Roman" pitchFamily="18" charset="0"/>
                <a:ea typeface="Times New Roman" pitchFamily="18" charset="0"/>
                <a:cs typeface="Times New Roman" pitchFamily="18" charset="0"/>
              </a:rPr>
              <a:t>momento </a:t>
            </a:r>
            <a:r>
              <a:rPr lang="it-IT" sz="2600" b="1" dirty="0">
                <a:solidFill>
                  <a:srgbClr val="E6FFCD"/>
                </a:solidFill>
                <a:latin typeface="Times New Roman" pitchFamily="18" charset="0"/>
                <a:ea typeface="Times New Roman" pitchFamily="18" charset="0"/>
                <a:cs typeface="Times New Roman" pitchFamily="18" charset="0"/>
              </a:rPr>
              <a:t>centrale </a:t>
            </a:r>
            <a:r>
              <a:rPr lang="it-IT" sz="2600" b="1" dirty="0" smtClean="0">
                <a:solidFill>
                  <a:srgbClr val="E6FFCD"/>
                </a:solidFill>
                <a:latin typeface="Times New Roman" pitchFamily="18" charset="0"/>
                <a:ea typeface="Times New Roman" pitchFamily="18" charset="0"/>
                <a:cs typeface="Times New Roman" pitchFamily="18" charset="0"/>
              </a:rPr>
              <a:t>e cruciale della </a:t>
            </a:r>
            <a:r>
              <a:rPr lang="it-IT" sz="2600" b="1" dirty="0">
                <a:solidFill>
                  <a:srgbClr val="E6FFCD"/>
                </a:solidFill>
                <a:latin typeface="Times New Roman" pitchFamily="18" charset="0"/>
                <a:ea typeface="Times New Roman" pitchFamily="18" charset="0"/>
                <a:cs typeface="Times New Roman" pitchFamily="18" charset="0"/>
              </a:rPr>
              <a:t>vita comunitaria dei paesi alpini: </a:t>
            </a:r>
            <a:endParaRPr lang="it-IT" sz="2600" b="1" dirty="0" smtClean="0">
              <a:solidFill>
                <a:srgbClr val="E6FFCD"/>
              </a:solidFill>
              <a:latin typeface="Times New Roman" pitchFamily="18" charset="0"/>
              <a:ea typeface="Times New Roman" pitchFamily="18" charset="0"/>
              <a:cs typeface="Times New Roman" pitchFamily="18" charset="0"/>
            </a:endParaRPr>
          </a:p>
          <a:p>
            <a:pPr marL="0">
              <a:buNone/>
            </a:pPr>
            <a:r>
              <a:rPr lang="it-IT" sz="2600" b="1" dirty="0" smtClean="0">
                <a:solidFill>
                  <a:srgbClr val="E6FFCD"/>
                </a:solidFill>
                <a:latin typeface="Times New Roman" pitchFamily="18" charset="0"/>
                <a:ea typeface="Times New Roman" pitchFamily="18" charset="0"/>
                <a:cs typeface="Times New Roman" pitchFamily="18" charset="0"/>
              </a:rPr>
              <a:t>veniva </a:t>
            </a:r>
            <a:r>
              <a:rPr lang="it-IT" sz="2600" b="1" dirty="0">
                <a:solidFill>
                  <a:srgbClr val="E6FFCD"/>
                </a:solidFill>
                <a:latin typeface="Times New Roman" pitchFamily="18" charset="0"/>
                <a:ea typeface="Times New Roman" pitchFamily="18" charset="0"/>
                <a:cs typeface="Times New Roman" pitchFamily="18" charset="0"/>
              </a:rPr>
              <a:t>svolto collettivamente e nessuno </a:t>
            </a:r>
            <a:r>
              <a:rPr lang="it-IT" sz="2600" b="1" dirty="0" smtClean="0">
                <a:solidFill>
                  <a:srgbClr val="E6FFCD"/>
                </a:solidFill>
                <a:latin typeface="Times New Roman" pitchFamily="18" charset="0"/>
                <a:ea typeface="Times New Roman" pitchFamily="18" charset="0"/>
                <a:cs typeface="Times New Roman" pitchFamily="18" charset="0"/>
              </a:rPr>
              <a:t>poteva </a:t>
            </a:r>
            <a:r>
              <a:rPr lang="it-IT" sz="2600" b="1" dirty="0">
                <a:solidFill>
                  <a:srgbClr val="E6FFCD"/>
                </a:solidFill>
                <a:latin typeface="Times New Roman" pitchFamily="18" charset="0"/>
                <a:ea typeface="Times New Roman" pitchFamily="18" charset="0"/>
                <a:cs typeface="Times New Roman" pitchFamily="18" charset="0"/>
              </a:rPr>
              <a:t>sottrarsi…..</a:t>
            </a:r>
            <a:r>
              <a:rPr lang="it-IT" sz="3800" b="1" dirty="0">
                <a:solidFill>
                  <a:srgbClr val="E6FFCD"/>
                </a:solidFill>
                <a:latin typeface="Times New Roman" pitchFamily="18" charset="0"/>
                <a:ea typeface="Times New Roman" pitchFamily="18" charset="0"/>
                <a:cs typeface="Times New Roman" pitchFamily="18" charset="0"/>
              </a:rPr>
              <a:t> </a:t>
            </a:r>
            <a:endParaRPr lang="it-IT" sz="3800" b="1" dirty="0" smtClean="0">
              <a:solidFill>
                <a:srgbClr val="E6FFCD"/>
              </a:solidFill>
              <a:latin typeface="Times New Roman" pitchFamily="18" charset="0"/>
              <a:ea typeface="Times New Roman" pitchFamily="18" charset="0"/>
              <a:cs typeface="Times New Roman" pitchFamily="18" charset="0"/>
            </a:endParaRPr>
          </a:p>
          <a:p>
            <a:pPr marL="0">
              <a:buNone/>
            </a:pPr>
            <a:endParaRPr lang="it-IT" sz="2700" b="1" dirty="0" smtClean="0">
              <a:solidFill>
                <a:srgbClr val="E6FFCD"/>
              </a:solidFill>
              <a:latin typeface="Times New Roman" pitchFamily="18" charset="0"/>
              <a:ea typeface="Times New Roman" pitchFamily="18" charset="0"/>
              <a:cs typeface="Times New Roman" pitchFamily="18" charset="0"/>
            </a:endParaRPr>
          </a:p>
          <a:p>
            <a:pPr marL="0">
              <a:buNone/>
            </a:pPr>
            <a:endParaRPr lang="it-IT" sz="2700" b="1" dirty="0">
              <a:solidFill>
                <a:srgbClr val="E6FFCD"/>
              </a:solidFill>
              <a:latin typeface="Times New Roman" pitchFamily="18" charset="0"/>
              <a:ea typeface="Times New Roman" pitchFamily="18" charset="0"/>
              <a:cs typeface="Times New Roman" pitchFamily="18" charset="0"/>
            </a:endParaRPr>
          </a:p>
          <a:p>
            <a:pPr marL="0">
              <a:buNone/>
            </a:pPr>
            <a:r>
              <a:rPr lang="it-IT" sz="2700" b="1" dirty="0" smtClean="0">
                <a:solidFill>
                  <a:srgbClr val="E6FFCD"/>
                </a:solidFill>
                <a:latin typeface="Times New Roman" pitchFamily="18" charset="0"/>
                <a:ea typeface="Times New Roman" pitchFamily="18" charset="0"/>
                <a:cs typeface="Times New Roman" pitchFamily="18" charset="0"/>
              </a:rPr>
              <a:t>.</a:t>
            </a:r>
          </a:p>
          <a:p>
            <a:pPr marL="0">
              <a:buNone/>
            </a:pPr>
            <a:r>
              <a:rPr lang="it-IT" sz="2700" b="1" dirty="0" smtClean="0">
                <a:solidFill>
                  <a:srgbClr val="E6FFCD"/>
                </a:solidFill>
                <a:latin typeface="Times New Roman" pitchFamily="18" charset="0"/>
                <a:ea typeface="Times New Roman" pitchFamily="18" charset="0"/>
                <a:cs typeface="Times New Roman" pitchFamily="18" charset="0"/>
              </a:rPr>
              <a:t> </a:t>
            </a:r>
          </a:p>
          <a:p>
            <a:pPr marL="0">
              <a:buNone/>
            </a:pPr>
            <a:endParaRPr lang="it-IT" sz="6000" b="1" dirty="0" smtClean="0">
              <a:solidFill>
                <a:srgbClr val="E6FFCD"/>
              </a:solidFill>
              <a:latin typeface="Times New Roman" pitchFamily="18" charset="0"/>
              <a:ea typeface="Times New Roman" pitchFamily="18" charset="0"/>
              <a:cs typeface="Times New Roman" pitchFamily="18" charset="0"/>
            </a:endParaRPr>
          </a:p>
        </p:txBody>
      </p:sp>
      <p:sp>
        <p:nvSpPr>
          <p:cNvPr id="6" name="Rettangolo 5"/>
          <p:cNvSpPr/>
          <p:nvPr/>
        </p:nvSpPr>
        <p:spPr>
          <a:xfrm>
            <a:off x="7956376" y="6518959"/>
            <a:ext cx="1296144" cy="338554"/>
          </a:xfrm>
          <a:prstGeom prst="rect">
            <a:avLst/>
          </a:prstGeom>
        </p:spPr>
        <p:txBody>
          <a:bodyPr wrap="square">
            <a:spAutoFit/>
          </a:bodyPr>
          <a:lstStyle/>
          <a:p>
            <a:pPr algn="ctr"/>
            <a:r>
              <a:rPr lang="it-IT" sz="800" b="1" dirty="0">
                <a:solidFill>
                  <a:srgbClr val="9BBB59">
                    <a:lumMod val="40000"/>
                    <a:lumOff val="60000"/>
                  </a:srgbClr>
                </a:solidFill>
                <a:latin typeface="Times New Roman" pitchFamily="18" charset="0"/>
                <a:cs typeface="Times New Roman" pitchFamily="18" charset="0"/>
              </a:rPr>
              <a:t>Michela </a:t>
            </a:r>
            <a:r>
              <a:rPr lang="it-IT" sz="800" b="1" dirty="0" smtClean="0">
                <a:solidFill>
                  <a:srgbClr val="9BBB59">
                    <a:lumMod val="40000"/>
                    <a:lumOff val="60000"/>
                  </a:srgbClr>
                </a:solidFill>
                <a:latin typeface="Times New Roman" pitchFamily="18" charset="0"/>
                <a:cs typeface="Times New Roman" pitchFamily="18" charset="0"/>
              </a:rPr>
              <a:t>Zucca</a:t>
            </a:r>
          </a:p>
          <a:p>
            <a:pPr algn="ctr"/>
            <a:r>
              <a:rPr lang="it-IT" sz="800" b="1" dirty="0" smtClean="0">
                <a:solidFill>
                  <a:srgbClr val="9BBB59">
                    <a:lumMod val="40000"/>
                    <a:lumOff val="60000"/>
                  </a:srgbClr>
                </a:solidFill>
                <a:latin typeface="Times New Roman" pitchFamily="18" charset="0"/>
                <a:cs typeface="Times New Roman" pitchFamily="18" charset="0"/>
              </a:rPr>
              <a:t>Associazione Sherwood</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1026" name="Picture 2" descr="C:\Users\luca\Documents\sherwood - 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6803" y="6021288"/>
            <a:ext cx="475290" cy="47529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996"/>
            <a:ext cx="8424863" cy="623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90533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164418" y="-11765"/>
            <a:ext cx="3979581" cy="8215346"/>
          </a:xfrm>
        </p:spPr>
        <p:txBody>
          <a:bodyPr>
            <a:normAutofit fontScale="92500" lnSpcReduction="20000"/>
          </a:bodyPr>
          <a:lstStyle/>
          <a:p>
            <a:pPr marL="0">
              <a:buNone/>
            </a:pPr>
            <a:r>
              <a:rPr lang="it-IT" sz="2700" b="1" dirty="0">
                <a:solidFill>
                  <a:srgbClr val="E6FFCD"/>
                </a:solidFill>
                <a:latin typeface="Times New Roman" pitchFamily="18" charset="0"/>
                <a:ea typeface="Times New Roman" pitchFamily="18" charset="0"/>
                <a:cs typeface="Times New Roman" pitchFamily="18" charset="0"/>
              </a:rPr>
              <a:t>La legna è importantissima anche a livello simbolico nelle comunità di montagna.  </a:t>
            </a:r>
          </a:p>
          <a:p>
            <a:pPr marL="0">
              <a:buNone/>
            </a:pPr>
            <a:r>
              <a:rPr lang="it-IT" sz="2700" b="1" dirty="0">
                <a:solidFill>
                  <a:srgbClr val="E6FFCD"/>
                </a:solidFill>
                <a:latin typeface="Times New Roman" pitchFamily="18" charset="0"/>
                <a:ea typeface="Times New Roman" pitchFamily="18" charset="0"/>
                <a:cs typeface="Times New Roman" pitchFamily="18" charset="0"/>
              </a:rPr>
              <a:t>La raccolta annuale è momento essenziale di aggregazione,  socialità, integrazione degli stranieri oltre che straordinario legame identitario alle tradizioni degli antenati e congruo aiuto economico per famiglie che sono già penalizzate dal territorio e dalla mancanza di strutture e servizi adeguati</a:t>
            </a:r>
            <a:r>
              <a:rPr lang="it-IT" sz="2700" b="1" dirty="0" smtClean="0">
                <a:solidFill>
                  <a:srgbClr val="E6FFCD"/>
                </a:solidFill>
                <a:latin typeface="Times New Roman" pitchFamily="18" charset="0"/>
                <a:ea typeface="Times New Roman" pitchFamily="18" charset="0"/>
                <a:cs typeface="Times New Roman" pitchFamily="18" charset="0"/>
              </a:rPr>
              <a:t>. Chi si fa la legna (indipendentemente da colore e provenienza geografica) è percepito come «dei nostri».</a:t>
            </a:r>
            <a:endParaRPr lang="it-IT" sz="2700" b="1" dirty="0">
              <a:solidFill>
                <a:srgbClr val="E6FFCD"/>
              </a:solidFill>
              <a:latin typeface="Times New Roman" pitchFamily="18" charset="0"/>
              <a:ea typeface="Times New Roman" pitchFamily="18" charset="0"/>
              <a:cs typeface="Times New Roman" pitchFamily="18" charset="0"/>
            </a:endParaRPr>
          </a:p>
          <a:p>
            <a:pPr marL="0">
              <a:buNone/>
            </a:pPr>
            <a:endParaRPr lang="it-IT" sz="2700" b="1" dirty="0">
              <a:solidFill>
                <a:srgbClr val="E6FFCD"/>
              </a:solidFill>
              <a:latin typeface="Times New Roman" pitchFamily="18" charset="0"/>
              <a:ea typeface="Times New Roman" pitchFamily="18" charset="0"/>
              <a:cs typeface="Times New Roman" pitchFamily="18" charset="0"/>
            </a:endParaRPr>
          </a:p>
          <a:p>
            <a:pPr marL="0">
              <a:buNone/>
            </a:pPr>
            <a:endParaRPr lang="it-IT" sz="2700" b="1" dirty="0" smtClean="0">
              <a:solidFill>
                <a:srgbClr val="E6FFCD"/>
              </a:solidFill>
              <a:latin typeface="Times New Roman" pitchFamily="18" charset="0"/>
              <a:ea typeface="Times New Roman" pitchFamily="18" charset="0"/>
              <a:cs typeface="Times New Roman" pitchFamily="18" charset="0"/>
            </a:endParaRPr>
          </a:p>
          <a:p>
            <a:pPr marL="0">
              <a:buNone/>
            </a:pPr>
            <a:endPar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endParaRPr>
          </a:p>
          <a:p>
            <a:pPr marL="0" algn="ctr">
              <a:buNone/>
            </a:pPr>
            <a:r>
              <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a:t>
            </a:r>
            <a:endParaRPr lang="it-IT" sz="6000" b="1" dirty="0" smtClean="0">
              <a:solidFill>
                <a:srgbClr val="E6FFCD"/>
              </a:solidFill>
              <a:latin typeface="Times New Roman" pitchFamily="18" charset="0"/>
              <a:ea typeface="Times New Roman" pitchFamily="18" charset="0"/>
              <a:cs typeface="Times New Roman" pitchFamily="18" charset="0"/>
            </a:endParaRPr>
          </a:p>
        </p:txBody>
      </p:sp>
      <p:sp>
        <p:nvSpPr>
          <p:cNvPr id="6" name="Rettangolo 5"/>
          <p:cNvSpPr/>
          <p:nvPr/>
        </p:nvSpPr>
        <p:spPr>
          <a:xfrm>
            <a:off x="7956376" y="6518959"/>
            <a:ext cx="1296144" cy="338554"/>
          </a:xfrm>
          <a:prstGeom prst="rect">
            <a:avLst/>
          </a:prstGeom>
        </p:spPr>
        <p:txBody>
          <a:bodyPr wrap="square">
            <a:spAutoFit/>
          </a:bodyPr>
          <a:lstStyle/>
          <a:p>
            <a:pPr algn="ctr"/>
            <a:r>
              <a:rPr lang="it-IT" sz="800" b="1" dirty="0">
                <a:solidFill>
                  <a:srgbClr val="9BBB59">
                    <a:lumMod val="40000"/>
                    <a:lumOff val="60000"/>
                  </a:srgbClr>
                </a:solidFill>
                <a:latin typeface="Times New Roman" pitchFamily="18" charset="0"/>
                <a:cs typeface="Times New Roman" pitchFamily="18" charset="0"/>
              </a:rPr>
              <a:t>Michela </a:t>
            </a:r>
            <a:r>
              <a:rPr lang="it-IT" sz="800" b="1" dirty="0" smtClean="0">
                <a:solidFill>
                  <a:srgbClr val="9BBB59">
                    <a:lumMod val="40000"/>
                    <a:lumOff val="60000"/>
                  </a:srgbClr>
                </a:solidFill>
                <a:latin typeface="Times New Roman" pitchFamily="18" charset="0"/>
                <a:cs typeface="Times New Roman" pitchFamily="18" charset="0"/>
              </a:rPr>
              <a:t>Zucca</a:t>
            </a:r>
          </a:p>
          <a:p>
            <a:pPr algn="ctr"/>
            <a:r>
              <a:rPr lang="it-IT" sz="800" b="1" dirty="0" smtClean="0">
                <a:solidFill>
                  <a:srgbClr val="9BBB59">
                    <a:lumMod val="40000"/>
                    <a:lumOff val="60000"/>
                  </a:srgbClr>
                </a:solidFill>
                <a:latin typeface="Times New Roman" pitchFamily="18" charset="0"/>
                <a:cs typeface="Times New Roman" pitchFamily="18" charset="0"/>
              </a:rPr>
              <a:t>Associazione Sherwood</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1026" name="Picture 2" descr="C:\Users\luca\Documents\sherwood - 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6803" y="6021288"/>
            <a:ext cx="475290" cy="475290"/>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6" y="5072"/>
            <a:ext cx="5139332" cy="6852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81510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148064" y="-11765"/>
            <a:ext cx="3995935" cy="8215346"/>
          </a:xfrm>
        </p:spPr>
        <p:txBody>
          <a:bodyPr>
            <a:normAutofit fontScale="85000" lnSpcReduction="20000"/>
          </a:bodyPr>
          <a:lstStyle/>
          <a:p>
            <a:pPr marL="0">
              <a:buNone/>
            </a:pPr>
            <a:r>
              <a:rPr lang="it-IT" sz="2700" b="1" dirty="0" smtClean="0">
                <a:solidFill>
                  <a:srgbClr val="E6FFCD"/>
                </a:solidFill>
                <a:latin typeface="Times New Roman" pitchFamily="18" charset="0"/>
                <a:ea typeface="Times New Roman" pitchFamily="18" charset="0"/>
                <a:cs typeface="Times New Roman" pitchFamily="18" charset="0"/>
              </a:rPr>
              <a:t>Il </a:t>
            </a:r>
            <a:r>
              <a:rPr lang="it-IT" sz="2700" b="1" dirty="0">
                <a:solidFill>
                  <a:srgbClr val="E6FFCD"/>
                </a:solidFill>
                <a:latin typeface="Times New Roman" pitchFamily="18" charset="0"/>
                <a:ea typeface="Times New Roman" pitchFamily="18" charset="0"/>
                <a:cs typeface="Times New Roman" pitchFamily="18" charset="0"/>
              </a:rPr>
              <a:t>legno, a livello mondiale, è la quarta fonte energetica in ordine di importanza, preceduta solo dal petrolio, dal carbone e dal gas </a:t>
            </a:r>
            <a:r>
              <a:rPr lang="it-IT" sz="2700" b="1" dirty="0" smtClean="0">
                <a:solidFill>
                  <a:srgbClr val="E6FFCD"/>
                </a:solidFill>
                <a:latin typeface="Times New Roman" pitchFamily="18" charset="0"/>
                <a:ea typeface="Times New Roman" pitchFamily="18" charset="0"/>
                <a:cs typeface="Times New Roman" pitchFamily="18" charset="0"/>
              </a:rPr>
              <a:t>naturale. </a:t>
            </a:r>
            <a:endParaRPr lang="it-IT" sz="2700" b="1" dirty="0">
              <a:solidFill>
                <a:srgbClr val="E6FFCD"/>
              </a:solidFill>
              <a:latin typeface="Times New Roman" pitchFamily="18" charset="0"/>
              <a:ea typeface="Times New Roman" pitchFamily="18" charset="0"/>
              <a:cs typeface="Times New Roman" pitchFamily="18" charset="0"/>
            </a:endParaRPr>
          </a:p>
          <a:p>
            <a:pPr marL="0">
              <a:buNone/>
            </a:pPr>
            <a:r>
              <a:rPr lang="it-IT" sz="2700" b="1" dirty="0">
                <a:solidFill>
                  <a:srgbClr val="E6FFCD"/>
                </a:solidFill>
                <a:latin typeface="Times New Roman" pitchFamily="18" charset="0"/>
                <a:ea typeface="Times New Roman" pitchFamily="18" charset="0"/>
                <a:cs typeface="Times New Roman" pitchFamily="18" charset="0"/>
              </a:rPr>
              <a:t>Il legno è una fonte di energia e una materia prima rinnovabile.  </a:t>
            </a:r>
          </a:p>
          <a:p>
            <a:pPr marL="0">
              <a:buNone/>
            </a:pPr>
            <a:r>
              <a:rPr lang="it-IT" sz="2700" b="1" dirty="0">
                <a:solidFill>
                  <a:srgbClr val="E6FFCD"/>
                </a:solidFill>
                <a:latin typeface="Times New Roman" pitchFamily="18" charset="0"/>
                <a:ea typeface="Times New Roman" pitchFamily="18" charset="0"/>
                <a:cs typeface="Times New Roman" pitchFamily="18" charset="0"/>
              </a:rPr>
              <a:t>La sua estrazione, tramite le tecniche di selvicoltura naturalistica, non rovina l'ambiente, ma, anzi, lo riqualifica, riduce i rischi di incendi, previene il dissesto idrogeologico, migliora il mercato del legname da opera e mantiene il paesaggio, favorendo non solo la conservazione della fauna, ma </a:t>
            </a:r>
            <a:r>
              <a:rPr lang="it-IT" sz="2700" b="1" dirty="0" smtClean="0">
                <a:solidFill>
                  <a:srgbClr val="E6FFCD"/>
                </a:solidFill>
                <a:latin typeface="Times New Roman" pitchFamily="18" charset="0"/>
                <a:ea typeface="Times New Roman" pitchFamily="18" charset="0"/>
                <a:cs typeface="Times New Roman" pitchFamily="18" charset="0"/>
              </a:rPr>
              <a:t>anche </a:t>
            </a:r>
            <a:r>
              <a:rPr lang="it-IT" sz="2700" b="1" dirty="0">
                <a:solidFill>
                  <a:srgbClr val="E6FFCD"/>
                </a:solidFill>
                <a:latin typeface="Times New Roman" pitchFamily="18" charset="0"/>
                <a:ea typeface="Times New Roman" pitchFamily="18" charset="0"/>
                <a:cs typeface="Times New Roman" pitchFamily="18" charset="0"/>
              </a:rPr>
              <a:t>l'industria </a:t>
            </a:r>
            <a:r>
              <a:rPr lang="it-IT" sz="2700" b="1" dirty="0" smtClean="0">
                <a:solidFill>
                  <a:srgbClr val="E6FFCD"/>
                </a:solidFill>
                <a:latin typeface="Times New Roman" pitchFamily="18" charset="0"/>
                <a:ea typeface="Times New Roman" pitchFamily="18" charset="0"/>
                <a:cs typeface="Times New Roman" pitchFamily="18" charset="0"/>
              </a:rPr>
              <a:t>turistica.</a:t>
            </a:r>
          </a:p>
          <a:p>
            <a:pPr marL="0">
              <a:buNone/>
            </a:pPr>
            <a:r>
              <a:rPr lang="it-IT" sz="2700" b="1" dirty="0" smtClean="0">
                <a:solidFill>
                  <a:srgbClr val="E6FFCD"/>
                </a:solidFill>
                <a:latin typeface="Times New Roman" pitchFamily="18" charset="0"/>
                <a:ea typeface="Times New Roman" pitchFamily="18" charset="0"/>
                <a:cs typeface="Times New Roman" pitchFamily="18" charset="0"/>
              </a:rPr>
              <a:t> </a:t>
            </a:r>
            <a:endParaRPr lang="it-IT" sz="2700" b="1" dirty="0">
              <a:solidFill>
                <a:srgbClr val="E6FFCD"/>
              </a:solidFill>
              <a:latin typeface="Times New Roman" pitchFamily="18" charset="0"/>
              <a:ea typeface="Times New Roman" pitchFamily="18" charset="0"/>
              <a:cs typeface="Times New Roman" pitchFamily="18" charset="0"/>
            </a:endParaRPr>
          </a:p>
          <a:p>
            <a:pPr marL="0">
              <a:buNone/>
            </a:pPr>
            <a:endParaRPr lang="it-IT" sz="2700" b="1" dirty="0" smtClean="0">
              <a:solidFill>
                <a:srgbClr val="E6FFCD"/>
              </a:solidFill>
              <a:latin typeface="Times New Roman" pitchFamily="18" charset="0"/>
              <a:ea typeface="Times New Roman" pitchFamily="18" charset="0"/>
              <a:cs typeface="Times New Roman" pitchFamily="18" charset="0"/>
            </a:endParaRPr>
          </a:p>
          <a:p>
            <a:pPr marL="0">
              <a:buNone/>
            </a:pPr>
            <a:endPar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endParaRPr>
          </a:p>
          <a:p>
            <a:pPr marL="0" algn="ctr">
              <a:buNone/>
            </a:pPr>
            <a:r>
              <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a:t>
            </a:r>
            <a:endParaRPr lang="it-IT" sz="6000" b="1" dirty="0" smtClean="0">
              <a:solidFill>
                <a:srgbClr val="E6FFCD"/>
              </a:solidFill>
              <a:latin typeface="Times New Roman" pitchFamily="18" charset="0"/>
              <a:ea typeface="Times New Roman" pitchFamily="18" charset="0"/>
              <a:cs typeface="Times New Roman" pitchFamily="18" charset="0"/>
            </a:endParaRPr>
          </a:p>
        </p:txBody>
      </p:sp>
      <p:sp>
        <p:nvSpPr>
          <p:cNvPr id="6" name="Rettangolo 5"/>
          <p:cNvSpPr/>
          <p:nvPr/>
        </p:nvSpPr>
        <p:spPr>
          <a:xfrm>
            <a:off x="7956376" y="6518959"/>
            <a:ext cx="1296144" cy="338554"/>
          </a:xfrm>
          <a:prstGeom prst="rect">
            <a:avLst/>
          </a:prstGeom>
        </p:spPr>
        <p:txBody>
          <a:bodyPr wrap="square">
            <a:spAutoFit/>
          </a:bodyPr>
          <a:lstStyle/>
          <a:p>
            <a:pPr algn="ctr"/>
            <a:r>
              <a:rPr lang="it-IT" sz="800" b="1" dirty="0">
                <a:solidFill>
                  <a:srgbClr val="9BBB59">
                    <a:lumMod val="40000"/>
                    <a:lumOff val="60000"/>
                  </a:srgbClr>
                </a:solidFill>
                <a:latin typeface="Times New Roman" pitchFamily="18" charset="0"/>
                <a:cs typeface="Times New Roman" pitchFamily="18" charset="0"/>
              </a:rPr>
              <a:t>Michela </a:t>
            </a:r>
            <a:r>
              <a:rPr lang="it-IT" sz="800" b="1" dirty="0" smtClean="0">
                <a:solidFill>
                  <a:srgbClr val="9BBB59">
                    <a:lumMod val="40000"/>
                    <a:lumOff val="60000"/>
                  </a:srgbClr>
                </a:solidFill>
                <a:latin typeface="Times New Roman" pitchFamily="18" charset="0"/>
                <a:cs typeface="Times New Roman" pitchFamily="18" charset="0"/>
              </a:rPr>
              <a:t>Zucca</a:t>
            </a:r>
          </a:p>
          <a:p>
            <a:pPr algn="ctr"/>
            <a:r>
              <a:rPr lang="it-IT" sz="800" b="1" dirty="0" smtClean="0">
                <a:solidFill>
                  <a:srgbClr val="9BBB59">
                    <a:lumMod val="40000"/>
                    <a:lumOff val="60000"/>
                  </a:srgbClr>
                </a:solidFill>
                <a:latin typeface="Times New Roman" pitchFamily="18" charset="0"/>
                <a:cs typeface="Times New Roman" pitchFamily="18" charset="0"/>
              </a:rPr>
              <a:t>Associazione Sherwood</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1026" name="Picture 2" descr="C:\Users\luca\Documents\sherwood - 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6803" y="6021288"/>
            <a:ext cx="475290" cy="475290"/>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48064" cy="6864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70197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5937515"/>
            <a:ext cx="9144000" cy="920485"/>
          </a:xfrm>
        </p:spPr>
        <p:txBody>
          <a:bodyPr>
            <a:normAutofit fontScale="40000" lnSpcReduction="20000"/>
          </a:bodyPr>
          <a:lstStyle/>
          <a:p>
            <a:pPr marL="0">
              <a:buNone/>
            </a:pPr>
            <a:r>
              <a:rPr lang="it-IT" sz="2700" b="1" dirty="0" smtClean="0">
                <a:solidFill>
                  <a:srgbClr val="E6FFCD"/>
                </a:solidFill>
                <a:latin typeface="Times New Roman" pitchFamily="18" charset="0"/>
                <a:ea typeface="Times New Roman" pitchFamily="18" charset="0"/>
                <a:cs typeface="Times New Roman" pitchFamily="18" charset="0"/>
              </a:rPr>
              <a:t>turistica.</a:t>
            </a:r>
          </a:p>
          <a:p>
            <a:pPr marL="0">
              <a:buNone/>
            </a:pPr>
            <a:r>
              <a:rPr lang="it-IT" sz="2700" b="1" dirty="0" smtClean="0">
                <a:solidFill>
                  <a:srgbClr val="E6FFCD"/>
                </a:solidFill>
                <a:latin typeface="Times New Roman" pitchFamily="18" charset="0"/>
                <a:ea typeface="Times New Roman" pitchFamily="18" charset="0"/>
                <a:cs typeface="Times New Roman" pitchFamily="18" charset="0"/>
              </a:rPr>
              <a:t> </a:t>
            </a:r>
            <a:endParaRPr lang="it-IT" sz="2700" b="1" dirty="0">
              <a:solidFill>
                <a:srgbClr val="E6FFCD"/>
              </a:solidFill>
              <a:latin typeface="Times New Roman" pitchFamily="18" charset="0"/>
              <a:ea typeface="Times New Roman" pitchFamily="18" charset="0"/>
              <a:cs typeface="Times New Roman" pitchFamily="18" charset="0"/>
            </a:endParaRPr>
          </a:p>
          <a:p>
            <a:pPr marL="0">
              <a:buNone/>
            </a:pPr>
            <a:endParaRPr lang="it-IT" sz="2700" b="1" dirty="0" smtClean="0">
              <a:solidFill>
                <a:srgbClr val="E6FFCD"/>
              </a:solidFill>
              <a:latin typeface="Times New Roman" pitchFamily="18" charset="0"/>
              <a:ea typeface="Times New Roman" pitchFamily="18" charset="0"/>
              <a:cs typeface="Times New Roman" pitchFamily="18" charset="0"/>
            </a:endParaRPr>
          </a:p>
          <a:p>
            <a:pPr marL="0">
              <a:buNone/>
            </a:pPr>
            <a:endPar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endParaRPr>
          </a:p>
          <a:p>
            <a:pPr marL="0" algn="ctr">
              <a:buNone/>
            </a:pPr>
            <a:r>
              <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a:t>
            </a:r>
            <a:endParaRPr lang="it-IT" sz="6000" b="1" dirty="0" smtClean="0">
              <a:solidFill>
                <a:srgbClr val="E6FFCD"/>
              </a:solidFill>
              <a:latin typeface="Times New Roman" pitchFamily="18" charset="0"/>
              <a:ea typeface="Times New Roman" pitchFamily="18" charset="0"/>
              <a:cs typeface="Times New Roman" pitchFamily="18" charset="0"/>
            </a:endParaRPr>
          </a:p>
        </p:txBody>
      </p:sp>
      <p:sp>
        <p:nvSpPr>
          <p:cNvPr id="6" name="Rettangolo 5"/>
          <p:cNvSpPr/>
          <p:nvPr/>
        </p:nvSpPr>
        <p:spPr>
          <a:xfrm>
            <a:off x="7956376" y="6518959"/>
            <a:ext cx="1296144" cy="338554"/>
          </a:xfrm>
          <a:prstGeom prst="rect">
            <a:avLst/>
          </a:prstGeom>
        </p:spPr>
        <p:txBody>
          <a:bodyPr wrap="square">
            <a:spAutoFit/>
          </a:bodyPr>
          <a:lstStyle/>
          <a:p>
            <a:pPr algn="ctr"/>
            <a:r>
              <a:rPr lang="it-IT" sz="800" b="1" dirty="0">
                <a:solidFill>
                  <a:srgbClr val="9BBB59">
                    <a:lumMod val="40000"/>
                    <a:lumOff val="60000"/>
                  </a:srgbClr>
                </a:solidFill>
                <a:latin typeface="Times New Roman" pitchFamily="18" charset="0"/>
                <a:cs typeface="Times New Roman" pitchFamily="18" charset="0"/>
              </a:rPr>
              <a:t>Michela </a:t>
            </a:r>
            <a:r>
              <a:rPr lang="it-IT" sz="800" b="1" dirty="0" smtClean="0">
                <a:solidFill>
                  <a:srgbClr val="9BBB59">
                    <a:lumMod val="40000"/>
                    <a:lumOff val="60000"/>
                  </a:srgbClr>
                </a:solidFill>
                <a:latin typeface="Times New Roman" pitchFamily="18" charset="0"/>
                <a:cs typeface="Times New Roman" pitchFamily="18" charset="0"/>
              </a:rPr>
              <a:t>Zucca</a:t>
            </a:r>
          </a:p>
          <a:p>
            <a:pPr algn="ctr"/>
            <a:r>
              <a:rPr lang="it-IT" sz="800" b="1" dirty="0" smtClean="0">
                <a:solidFill>
                  <a:srgbClr val="9BBB59">
                    <a:lumMod val="40000"/>
                    <a:lumOff val="60000"/>
                  </a:srgbClr>
                </a:solidFill>
                <a:latin typeface="Times New Roman" pitchFamily="18" charset="0"/>
                <a:cs typeface="Times New Roman" pitchFamily="18" charset="0"/>
              </a:rPr>
              <a:t>Associazione Sherwood</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1026" name="Picture 2" descr="C:\Users\luca\Documents\sherwood - 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6803" y="6021288"/>
            <a:ext cx="475290" cy="475290"/>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4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3563888" y="2233421"/>
            <a:ext cx="5040560" cy="1200329"/>
          </a:xfrm>
          <a:prstGeom prst="rect">
            <a:avLst/>
          </a:prstGeom>
          <a:noFill/>
        </p:spPr>
        <p:txBody>
          <a:bodyPr wrap="square" rtlCol="0">
            <a:spAutoFit/>
          </a:bodyPr>
          <a:lstStyle/>
          <a:p>
            <a:r>
              <a:rPr lang="it-IT" b="1" dirty="0" smtClean="0">
                <a:latin typeface="Times New Roman" panose="02020603050405020304" pitchFamily="18" charset="0"/>
                <a:cs typeface="Times New Roman" panose="02020603050405020304" pitchFamily="18" charset="0"/>
              </a:rPr>
              <a:t>In gran parte dell’arco alpino funziona ancora il sistema arcaico di assegnazione gratuita a sorteggio delle particelle di bosco per l’uso combustibile privato….</a:t>
            </a:r>
            <a:endParaRPr lang="it-IT"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57158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5128422"/>
            <a:ext cx="9144000" cy="3262412"/>
          </a:xfrm>
        </p:spPr>
        <p:txBody>
          <a:bodyPr>
            <a:normAutofit/>
          </a:bodyPr>
          <a:lstStyle/>
          <a:p>
            <a:pPr marL="0">
              <a:buNone/>
            </a:pPr>
            <a:r>
              <a:rPr lang="it-IT" sz="2300" b="1" dirty="0" smtClean="0">
                <a:solidFill>
                  <a:srgbClr val="E6FFCD"/>
                </a:solidFill>
                <a:latin typeface="Times New Roman" pitchFamily="18" charset="0"/>
                <a:ea typeface="Times New Roman" pitchFamily="18" charset="0"/>
                <a:cs typeface="Times New Roman" pitchFamily="18" charset="0"/>
              </a:rPr>
              <a:t>La stessa cosa avviene per la gestione delle emergenze e delle catastrofi, fra cui, il fuoco, forse la più grave di tutte. Le comunità alpine non hanno aspettato l’istituzione della Protezione Civile o del corpo dei Vigili del fuoco per attrezzarsi a combattere le calamità naturali. </a:t>
            </a:r>
            <a:endParaRPr kumimoji="0" lang="it-IT" sz="23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endParaRPr>
          </a:p>
          <a:p>
            <a:pPr marL="0" algn="ctr">
              <a:buNone/>
            </a:pPr>
            <a:endParaRPr lang="it-IT" sz="6000" b="1" dirty="0" smtClean="0">
              <a:solidFill>
                <a:srgbClr val="E6FFCD"/>
              </a:solidFill>
              <a:latin typeface="Times New Roman" pitchFamily="18" charset="0"/>
              <a:ea typeface="Times New Roman" pitchFamily="18" charset="0"/>
              <a:cs typeface="Times New Roman" pitchFamily="18" charset="0"/>
            </a:endParaRPr>
          </a:p>
        </p:txBody>
      </p:sp>
      <p:sp>
        <p:nvSpPr>
          <p:cNvPr id="6" name="Rettangolo 5"/>
          <p:cNvSpPr/>
          <p:nvPr/>
        </p:nvSpPr>
        <p:spPr>
          <a:xfrm>
            <a:off x="7956376" y="6518959"/>
            <a:ext cx="1296144" cy="338554"/>
          </a:xfrm>
          <a:prstGeom prst="rect">
            <a:avLst/>
          </a:prstGeom>
        </p:spPr>
        <p:txBody>
          <a:bodyPr wrap="square">
            <a:spAutoFit/>
          </a:bodyPr>
          <a:lstStyle/>
          <a:p>
            <a:pPr algn="ctr"/>
            <a:r>
              <a:rPr lang="it-IT" sz="800" b="1" dirty="0">
                <a:solidFill>
                  <a:srgbClr val="9BBB59">
                    <a:lumMod val="40000"/>
                    <a:lumOff val="60000"/>
                  </a:srgbClr>
                </a:solidFill>
                <a:latin typeface="Times New Roman" pitchFamily="18" charset="0"/>
                <a:cs typeface="Times New Roman" pitchFamily="18" charset="0"/>
              </a:rPr>
              <a:t>Michela </a:t>
            </a:r>
            <a:r>
              <a:rPr lang="it-IT" sz="800" b="1" dirty="0" smtClean="0">
                <a:solidFill>
                  <a:srgbClr val="9BBB59">
                    <a:lumMod val="40000"/>
                    <a:lumOff val="60000"/>
                  </a:srgbClr>
                </a:solidFill>
                <a:latin typeface="Times New Roman" pitchFamily="18" charset="0"/>
                <a:cs typeface="Times New Roman" pitchFamily="18" charset="0"/>
              </a:rPr>
              <a:t>Zucca</a:t>
            </a:r>
          </a:p>
          <a:p>
            <a:pPr algn="ctr"/>
            <a:r>
              <a:rPr lang="it-IT" sz="800" b="1" dirty="0" smtClean="0">
                <a:solidFill>
                  <a:srgbClr val="9BBB59">
                    <a:lumMod val="40000"/>
                    <a:lumOff val="60000"/>
                  </a:srgbClr>
                </a:solidFill>
                <a:latin typeface="Times New Roman" pitchFamily="18" charset="0"/>
                <a:cs typeface="Times New Roman" pitchFamily="18" charset="0"/>
              </a:rPr>
              <a:t>Associazione Sherwood</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1026" name="Picture 2" descr="C:\Users\luca\Documents\sherwood - 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6803" y="6021288"/>
            <a:ext cx="475290" cy="475290"/>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5078"/>
            <a:ext cx="9143999"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1098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sp>
        <p:nvSpPr>
          <p:cNvPr id="2" name="CasellaDiTesto 1"/>
          <p:cNvSpPr txBox="1"/>
          <p:nvPr/>
        </p:nvSpPr>
        <p:spPr>
          <a:xfrm>
            <a:off x="251520" y="5719227"/>
            <a:ext cx="8014690" cy="1138773"/>
          </a:xfrm>
          <a:prstGeom prst="rect">
            <a:avLst/>
          </a:prstGeom>
          <a:noFill/>
        </p:spPr>
        <p:txBody>
          <a:bodyPr wrap="square" rtlCol="0">
            <a:spAutoFit/>
          </a:bodyPr>
          <a:lstStyle/>
          <a:p>
            <a:pPr algn="ctr"/>
            <a:r>
              <a:rPr lang="it-IT" sz="4400" b="1" dirty="0">
                <a:solidFill>
                  <a:prstClr val="white"/>
                </a:solidFill>
                <a:latin typeface="Copperplate Gothic Bold" panose="020E0705020206020404" pitchFamily="34" charset="0"/>
              </a:rPr>
              <a:t>FUOCHI NELLE ALPI. </a:t>
            </a:r>
            <a:endParaRPr lang="it-IT" sz="4400" b="1" dirty="0" smtClean="0">
              <a:solidFill>
                <a:prstClr val="white"/>
              </a:solidFill>
              <a:latin typeface="Copperplate Gothic Bold" panose="020E0705020206020404" pitchFamily="34" charset="0"/>
            </a:endParaRPr>
          </a:p>
          <a:p>
            <a:pPr algn="ctr"/>
            <a:r>
              <a:rPr lang="it-IT" sz="2400" b="1" dirty="0" smtClean="0">
                <a:solidFill>
                  <a:prstClr val="white"/>
                </a:solidFill>
                <a:latin typeface="Copperplate Gothic Bold" panose="020E0705020206020404" pitchFamily="34" charset="0"/>
              </a:rPr>
              <a:t>Ritualità</a:t>
            </a:r>
            <a:r>
              <a:rPr lang="it-IT" sz="2400" b="1" dirty="0">
                <a:solidFill>
                  <a:prstClr val="white"/>
                </a:solidFill>
                <a:latin typeface="Copperplate Gothic Bold" panose="020E0705020206020404" pitchFamily="34" charset="0"/>
              </a:rPr>
              <a:t>, sussistenza, resistenza. Identità.</a:t>
            </a:r>
          </a:p>
        </p:txBody>
      </p:sp>
      <p:sp>
        <p:nvSpPr>
          <p:cNvPr id="3" name="CasellaDiTesto 2"/>
          <p:cNvSpPr txBox="1"/>
          <p:nvPr/>
        </p:nvSpPr>
        <p:spPr>
          <a:xfrm>
            <a:off x="8172400" y="6519446"/>
            <a:ext cx="917239"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Servizi Culturali</a:t>
            </a:r>
            <a:endParaRPr lang="it-IT" sz="800" b="1" dirty="0">
              <a:solidFill>
                <a:prstClr val="white"/>
              </a:solidFill>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24" y="-285750"/>
            <a:ext cx="9525000" cy="714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323528" y="334453"/>
            <a:ext cx="8928992" cy="1477328"/>
          </a:xfrm>
          <a:prstGeom prst="rect">
            <a:avLst/>
          </a:prstGeom>
          <a:noFill/>
        </p:spPr>
        <p:txBody>
          <a:bodyPr wrap="square" rtlCol="0">
            <a:spAutoFit/>
          </a:bodyPr>
          <a:lstStyle/>
          <a:p>
            <a:r>
              <a:rPr lang="it-IT" b="1" dirty="0" smtClean="0">
                <a:solidFill>
                  <a:prstClr val="white"/>
                </a:solidFill>
                <a:latin typeface="Times New Roman" panose="02020603050405020304" pitchFamily="18" charset="0"/>
                <a:cs typeface="Times New Roman" panose="02020603050405020304" pitchFamily="18" charset="0"/>
              </a:rPr>
              <a:t>La cottura dei cibi fa fare un salto nelle aspettative di vita di oltre vent’anni: quando si perdono i denti è ancora possibile mangiare; il calore riduce la tossicità degli alimenti e uccide parassiti e batteri. La luce allontana predatori e parecchi insetti, e allunga la giornata favorendo  le veglie serali e la comunicazione.  Di colpo gli esseri umani diventano fra i più longevi, si sviluppa un linguaggio  sempre più complesso. </a:t>
            </a:r>
            <a:endParaRPr lang="it-IT"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80931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5360734"/>
            <a:ext cx="9130920" cy="1755288"/>
          </a:xfrm>
        </p:spPr>
        <p:txBody>
          <a:bodyPr>
            <a:normAutofit/>
          </a:bodyPr>
          <a:lstStyle/>
          <a:p>
            <a:pPr marL="0">
              <a:buNone/>
            </a:pPr>
            <a:r>
              <a:rPr lang="it-IT" sz="2000" b="1" dirty="0">
                <a:solidFill>
                  <a:srgbClr val="E6FFCD"/>
                </a:solidFill>
                <a:latin typeface="Times New Roman" pitchFamily="18" charset="0"/>
                <a:ea typeface="Times New Roman" pitchFamily="18" charset="0"/>
                <a:cs typeface="Times New Roman" pitchFamily="18" charset="0"/>
              </a:rPr>
              <a:t>Sulle </a:t>
            </a:r>
            <a:r>
              <a:rPr lang="it-IT" sz="2000" b="1" dirty="0" smtClean="0">
                <a:solidFill>
                  <a:srgbClr val="E6FFCD"/>
                </a:solidFill>
                <a:latin typeface="Times New Roman" pitchFamily="18" charset="0"/>
                <a:ea typeface="Times New Roman" pitchFamily="18" charset="0"/>
                <a:cs typeface="Times New Roman" pitchFamily="18" charset="0"/>
              </a:rPr>
              <a:t>Alpi e specialmente in Trentino, gran parte dei tetti erano fatti di paglia. L’ultimo andò a fuoco nel 1969. In queste condizioni, gli incendi erano un grosso problema: interi villaggi venivano distrutti dal fuoco specialmente in inverno, quando si accendevano stufe e camini per tutto il giorno e spesso anche la notte. </a:t>
            </a:r>
            <a:endParaRPr lang="it-IT" sz="2700" b="1" dirty="0" smtClean="0">
              <a:solidFill>
                <a:srgbClr val="E6FFCD"/>
              </a:solidFill>
              <a:latin typeface="Times New Roman" pitchFamily="18" charset="0"/>
              <a:ea typeface="Times New Roman" pitchFamily="18" charset="0"/>
              <a:cs typeface="Times New Roman" pitchFamily="18" charset="0"/>
            </a:endParaRPr>
          </a:p>
          <a:p>
            <a:pPr marL="0">
              <a:buNone/>
            </a:pPr>
            <a:endParaRPr lang="it-IT" sz="6000" b="1" dirty="0" smtClean="0">
              <a:solidFill>
                <a:srgbClr val="E6FFCD"/>
              </a:solidFill>
              <a:latin typeface="Times New Roman" pitchFamily="18" charset="0"/>
              <a:ea typeface="Times New Roman" pitchFamily="18" charset="0"/>
              <a:cs typeface="Times New Roman" pitchFamily="18" charset="0"/>
            </a:endParaRPr>
          </a:p>
        </p:txBody>
      </p:sp>
      <p:sp>
        <p:nvSpPr>
          <p:cNvPr id="6" name="Rettangolo 5"/>
          <p:cNvSpPr/>
          <p:nvPr/>
        </p:nvSpPr>
        <p:spPr>
          <a:xfrm>
            <a:off x="7956376" y="6518959"/>
            <a:ext cx="1296144" cy="338554"/>
          </a:xfrm>
          <a:prstGeom prst="rect">
            <a:avLst/>
          </a:prstGeom>
        </p:spPr>
        <p:txBody>
          <a:bodyPr wrap="square">
            <a:spAutoFit/>
          </a:bodyPr>
          <a:lstStyle/>
          <a:p>
            <a:pPr algn="ctr"/>
            <a:r>
              <a:rPr lang="it-IT" sz="800" b="1" dirty="0">
                <a:solidFill>
                  <a:srgbClr val="9BBB59">
                    <a:lumMod val="40000"/>
                    <a:lumOff val="60000"/>
                  </a:srgbClr>
                </a:solidFill>
                <a:latin typeface="Times New Roman" pitchFamily="18" charset="0"/>
                <a:cs typeface="Times New Roman" pitchFamily="18" charset="0"/>
              </a:rPr>
              <a:t>Michela </a:t>
            </a:r>
            <a:r>
              <a:rPr lang="it-IT" sz="800" b="1" dirty="0" smtClean="0">
                <a:solidFill>
                  <a:srgbClr val="9BBB59">
                    <a:lumMod val="40000"/>
                    <a:lumOff val="60000"/>
                  </a:srgbClr>
                </a:solidFill>
                <a:latin typeface="Times New Roman" pitchFamily="18" charset="0"/>
                <a:cs typeface="Times New Roman" pitchFamily="18" charset="0"/>
              </a:rPr>
              <a:t>Zucca</a:t>
            </a:r>
          </a:p>
          <a:p>
            <a:pPr algn="ctr"/>
            <a:r>
              <a:rPr lang="it-IT" sz="800" b="1" dirty="0" smtClean="0">
                <a:solidFill>
                  <a:srgbClr val="9BBB59">
                    <a:lumMod val="40000"/>
                    <a:lumOff val="60000"/>
                  </a:srgbClr>
                </a:solidFill>
                <a:latin typeface="Times New Roman" pitchFamily="18" charset="0"/>
                <a:cs typeface="Times New Roman" pitchFamily="18" charset="0"/>
              </a:rPr>
              <a:t>Associazione Sherwood</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1026" name="Picture 2" descr="C:\Users\luca\Documents\sherwood - 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6803" y="6021288"/>
            <a:ext cx="475290" cy="47529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11"/>
            <a:ext cx="9144001" cy="5360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37972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148064" y="-11765"/>
            <a:ext cx="3995935" cy="8215346"/>
          </a:xfrm>
        </p:spPr>
        <p:txBody>
          <a:bodyPr>
            <a:normAutofit fontScale="85000" lnSpcReduction="20000"/>
          </a:bodyPr>
          <a:lstStyle/>
          <a:p>
            <a:pPr marL="0">
              <a:buNone/>
            </a:pPr>
            <a:r>
              <a:rPr lang="it-IT" sz="2700" b="1" dirty="0">
                <a:solidFill>
                  <a:srgbClr val="E6FFCD"/>
                </a:solidFill>
                <a:latin typeface="Times New Roman" pitchFamily="18" charset="0"/>
                <a:ea typeface="Times New Roman" pitchFamily="18" charset="0"/>
                <a:cs typeface="Times New Roman" pitchFamily="18" charset="0"/>
              </a:rPr>
              <a:t>Nel dopoguerra comincia inesorabile l’abbandono massiccio della montagna che, fino ad ora, prosegue ininterrotto.</a:t>
            </a:r>
          </a:p>
          <a:p>
            <a:pPr marL="0">
              <a:buNone/>
            </a:pPr>
            <a:r>
              <a:rPr lang="it-IT" sz="2700" b="1" dirty="0">
                <a:solidFill>
                  <a:srgbClr val="E6FFCD"/>
                </a:solidFill>
                <a:latin typeface="Times New Roman" pitchFamily="18" charset="0"/>
                <a:ea typeface="Times New Roman" pitchFamily="18" charset="0"/>
                <a:cs typeface="Times New Roman" pitchFamily="18" charset="0"/>
              </a:rPr>
              <a:t>Le prime a farne le spese sono proprio le foreste: il bosco occupa porzioni sempre più estese di territorio, invade i pascoli di alta quota che non sono più in grado di sostenere il peso di alberi di alto fusto. Le terrazze non più riparate crollano una dietro l’altra. Le sorgenti non più sgombrate dai detriti si interrano. Il sottobosco diventa troppo denso per poter dare frutti. Alcune </a:t>
            </a:r>
            <a:r>
              <a:rPr lang="it-IT" sz="2700" b="1" dirty="0" smtClean="0">
                <a:solidFill>
                  <a:srgbClr val="E6FFCD"/>
                </a:solidFill>
                <a:latin typeface="Times New Roman" pitchFamily="18" charset="0"/>
                <a:ea typeface="Times New Roman" pitchFamily="18" charset="0"/>
                <a:cs typeface="Times New Roman" pitchFamily="18" charset="0"/>
              </a:rPr>
              <a:t>piante </a:t>
            </a:r>
            <a:r>
              <a:rPr lang="it-IT" sz="2700" b="1" dirty="0">
                <a:solidFill>
                  <a:srgbClr val="E6FFCD"/>
                </a:solidFill>
                <a:latin typeface="Times New Roman" pitchFamily="18" charset="0"/>
                <a:ea typeface="Times New Roman" pitchFamily="18" charset="0"/>
                <a:cs typeface="Times New Roman" pitchFamily="18" charset="0"/>
              </a:rPr>
              <a:t>malate infettano le altre. E’ un disastro  ecologico ed idrogeologico a cui nessuno vuol porre rimedio.</a:t>
            </a:r>
          </a:p>
          <a:p>
            <a:pPr marL="0">
              <a:buNone/>
            </a:pPr>
            <a:endParaRPr lang="it-IT" sz="2700" b="1" dirty="0" smtClean="0">
              <a:solidFill>
                <a:srgbClr val="E6FFCD"/>
              </a:solidFill>
              <a:latin typeface="Times New Roman" pitchFamily="18" charset="0"/>
              <a:ea typeface="Times New Roman" pitchFamily="18" charset="0"/>
              <a:cs typeface="Times New Roman" pitchFamily="18" charset="0"/>
            </a:endParaRPr>
          </a:p>
          <a:p>
            <a:pPr marL="0">
              <a:buNone/>
            </a:pPr>
            <a:endPar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endParaRPr>
          </a:p>
          <a:p>
            <a:pPr marL="0" algn="ctr">
              <a:buNone/>
            </a:pPr>
            <a:r>
              <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a:t>
            </a:r>
            <a:endParaRPr lang="it-IT" sz="6000" b="1" dirty="0" smtClean="0">
              <a:solidFill>
                <a:srgbClr val="E6FFCD"/>
              </a:solidFill>
              <a:latin typeface="Times New Roman" pitchFamily="18" charset="0"/>
              <a:ea typeface="Times New Roman" pitchFamily="18" charset="0"/>
              <a:cs typeface="Times New Roman" pitchFamily="18" charset="0"/>
            </a:endParaRPr>
          </a:p>
        </p:txBody>
      </p:sp>
      <p:sp>
        <p:nvSpPr>
          <p:cNvPr id="6" name="Rettangolo 5"/>
          <p:cNvSpPr/>
          <p:nvPr/>
        </p:nvSpPr>
        <p:spPr>
          <a:xfrm>
            <a:off x="7956376" y="6518959"/>
            <a:ext cx="1296144" cy="338554"/>
          </a:xfrm>
          <a:prstGeom prst="rect">
            <a:avLst/>
          </a:prstGeom>
        </p:spPr>
        <p:txBody>
          <a:bodyPr wrap="square">
            <a:spAutoFit/>
          </a:bodyPr>
          <a:lstStyle/>
          <a:p>
            <a:pPr algn="ctr"/>
            <a:r>
              <a:rPr lang="it-IT" sz="800" b="1" dirty="0">
                <a:solidFill>
                  <a:srgbClr val="9BBB59">
                    <a:lumMod val="40000"/>
                    <a:lumOff val="60000"/>
                  </a:srgbClr>
                </a:solidFill>
                <a:latin typeface="Times New Roman" pitchFamily="18" charset="0"/>
                <a:cs typeface="Times New Roman" pitchFamily="18" charset="0"/>
              </a:rPr>
              <a:t>Michela </a:t>
            </a:r>
            <a:r>
              <a:rPr lang="it-IT" sz="800" b="1" dirty="0" smtClean="0">
                <a:solidFill>
                  <a:srgbClr val="9BBB59">
                    <a:lumMod val="40000"/>
                    <a:lumOff val="60000"/>
                  </a:srgbClr>
                </a:solidFill>
                <a:latin typeface="Times New Roman" pitchFamily="18" charset="0"/>
                <a:cs typeface="Times New Roman" pitchFamily="18" charset="0"/>
              </a:rPr>
              <a:t>Zucca</a:t>
            </a:r>
          </a:p>
          <a:p>
            <a:pPr algn="ctr"/>
            <a:r>
              <a:rPr lang="it-IT" sz="800" b="1" dirty="0" smtClean="0">
                <a:solidFill>
                  <a:srgbClr val="9BBB59">
                    <a:lumMod val="40000"/>
                    <a:lumOff val="60000"/>
                  </a:srgbClr>
                </a:solidFill>
                <a:latin typeface="Times New Roman" pitchFamily="18" charset="0"/>
                <a:cs typeface="Times New Roman" pitchFamily="18" charset="0"/>
              </a:rPr>
              <a:t>Associazione Sherwood</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1026" name="Picture 2" descr="C:\Users\luca\Documents\sherwood - 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6803" y="6021288"/>
            <a:ext cx="475290" cy="475290"/>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48064" cy="6859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23736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1640" y="5085184"/>
            <a:ext cx="9130920" cy="1755288"/>
          </a:xfrm>
        </p:spPr>
        <p:txBody>
          <a:bodyPr>
            <a:normAutofit/>
          </a:bodyPr>
          <a:lstStyle/>
          <a:p>
            <a:pPr marL="0">
              <a:buNone/>
            </a:pPr>
            <a:r>
              <a:rPr lang="it-IT" sz="2000" b="1" dirty="0" smtClean="0">
                <a:solidFill>
                  <a:srgbClr val="E6FFCD"/>
                </a:solidFill>
                <a:latin typeface="Times New Roman" pitchFamily="18" charset="0"/>
                <a:ea typeface="Times New Roman" pitchFamily="18" charset="0"/>
                <a:cs typeface="Times New Roman" pitchFamily="18" charset="0"/>
              </a:rPr>
              <a:t>L’abbandono della montagna comporta la perdita secca delle persone che conoscono il territorio, e quindi possono operare anche di notte, per </a:t>
            </a:r>
            <a:r>
              <a:rPr lang="it-IT" sz="2000" b="1" dirty="0">
                <a:solidFill>
                  <a:srgbClr val="E6FFCD"/>
                </a:solidFill>
                <a:latin typeface="Times New Roman" pitchFamily="18" charset="0"/>
                <a:ea typeface="Times New Roman" pitchFamily="18" charset="0"/>
                <a:cs typeface="Times New Roman" pitchFamily="18" charset="0"/>
              </a:rPr>
              <a:t>spegnere </a:t>
            </a:r>
            <a:r>
              <a:rPr lang="it-IT" sz="2000" b="1" dirty="0" smtClean="0">
                <a:solidFill>
                  <a:srgbClr val="E6FFCD"/>
                </a:solidFill>
                <a:latin typeface="Times New Roman" pitchFamily="18" charset="0"/>
                <a:ea typeface="Times New Roman" pitchFamily="18" charset="0"/>
                <a:cs typeface="Times New Roman" pitchFamily="18" charset="0"/>
              </a:rPr>
              <a:t>materialmente gli incendi. La situazione è aggravata dal cambiamento climatico che ha portato innalzamento delle temperature, diminuzione delle </a:t>
            </a:r>
          </a:p>
          <a:p>
            <a:pPr marL="0">
              <a:buNone/>
            </a:pPr>
            <a:r>
              <a:rPr lang="it-IT" sz="2000" b="1" dirty="0" smtClean="0">
                <a:solidFill>
                  <a:srgbClr val="E6FFCD"/>
                </a:solidFill>
                <a:latin typeface="Times New Roman" pitchFamily="18" charset="0"/>
                <a:ea typeface="Times New Roman" pitchFamily="18" charset="0"/>
                <a:cs typeface="Times New Roman" pitchFamily="18" charset="0"/>
              </a:rPr>
              <a:t>precipitazioni, inaridimento delle sorgenti,  scarsità di acqua.</a:t>
            </a:r>
            <a:endParaRPr lang="it-IT" sz="2700" b="1" dirty="0" smtClean="0">
              <a:solidFill>
                <a:srgbClr val="E6FFCD"/>
              </a:solidFill>
              <a:latin typeface="Times New Roman" pitchFamily="18" charset="0"/>
              <a:ea typeface="Times New Roman" pitchFamily="18" charset="0"/>
              <a:cs typeface="Times New Roman" pitchFamily="18" charset="0"/>
            </a:endParaRPr>
          </a:p>
          <a:p>
            <a:pPr marL="0">
              <a:buNone/>
            </a:pPr>
            <a:endParaRPr lang="it-IT" sz="6000" b="1" dirty="0" smtClean="0">
              <a:solidFill>
                <a:srgbClr val="E6FFCD"/>
              </a:solidFill>
              <a:latin typeface="Times New Roman" pitchFamily="18" charset="0"/>
              <a:ea typeface="Times New Roman" pitchFamily="18" charset="0"/>
              <a:cs typeface="Times New Roman" pitchFamily="18" charset="0"/>
            </a:endParaRPr>
          </a:p>
        </p:txBody>
      </p:sp>
      <p:sp>
        <p:nvSpPr>
          <p:cNvPr id="6" name="Rettangolo 5"/>
          <p:cNvSpPr/>
          <p:nvPr/>
        </p:nvSpPr>
        <p:spPr>
          <a:xfrm>
            <a:off x="7956376" y="6518959"/>
            <a:ext cx="1296144" cy="338554"/>
          </a:xfrm>
          <a:prstGeom prst="rect">
            <a:avLst/>
          </a:prstGeom>
        </p:spPr>
        <p:txBody>
          <a:bodyPr wrap="square">
            <a:spAutoFit/>
          </a:bodyPr>
          <a:lstStyle/>
          <a:p>
            <a:pPr algn="ctr"/>
            <a:r>
              <a:rPr lang="it-IT" sz="800" b="1" dirty="0">
                <a:solidFill>
                  <a:srgbClr val="9BBB59">
                    <a:lumMod val="40000"/>
                    <a:lumOff val="60000"/>
                  </a:srgbClr>
                </a:solidFill>
                <a:latin typeface="Times New Roman" pitchFamily="18" charset="0"/>
                <a:cs typeface="Times New Roman" pitchFamily="18" charset="0"/>
              </a:rPr>
              <a:t>Michela </a:t>
            </a:r>
            <a:r>
              <a:rPr lang="it-IT" sz="800" b="1" dirty="0" smtClean="0">
                <a:solidFill>
                  <a:srgbClr val="9BBB59">
                    <a:lumMod val="40000"/>
                    <a:lumOff val="60000"/>
                  </a:srgbClr>
                </a:solidFill>
                <a:latin typeface="Times New Roman" pitchFamily="18" charset="0"/>
                <a:cs typeface="Times New Roman" pitchFamily="18" charset="0"/>
              </a:rPr>
              <a:t>Zucca</a:t>
            </a:r>
          </a:p>
          <a:p>
            <a:pPr algn="ctr"/>
            <a:r>
              <a:rPr lang="it-IT" sz="800" b="1" dirty="0" smtClean="0">
                <a:solidFill>
                  <a:srgbClr val="9BBB59">
                    <a:lumMod val="40000"/>
                    <a:lumOff val="60000"/>
                  </a:srgbClr>
                </a:solidFill>
                <a:latin typeface="Times New Roman" pitchFamily="18" charset="0"/>
                <a:cs typeface="Times New Roman" pitchFamily="18" charset="0"/>
              </a:rPr>
              <a:t>Associazione Sherwood</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1026" name="Picture 2" descr="C:\Users\luca\Documents\sherwood - 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6803" y="6021288"/>
            <a:ext cx="475290" cy="475290"/>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20167" cy="508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26440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6758607" y="-11765"/>
            <a:ext cx="2385392" cy="8215346"/>
          </a:xfrm>
        </p:spPr>
        <p:txBody>
          <a:bodyPr>
            <a:normAutofit fontScale="62500" lnSpcReduction="20000"/>
          </a:bodyPr>
          <a:lstStyle/>
          <a:p>
            <a:pPr marL="0">
              <a:buNone/>
            </a:pPr>
            <a:r>
              <a:rPr lang="it-IT" sz="2700" b="1" dirty="0">
                <a:solidFill>
                  <a:srgbClr val="E6FFCD"/>
                </a:solidFill>
                <a:latin typeface="Times New Roman" pitchFamily="18" charset="0"/>
                <a:ea typeface="Times New Roman" pitchFamily="18" charset="0"/>
                <a:cs typeface="Times New Roman" pitchFamily="18" charset="0"/>
              </a:rPr>
              <a:t>Malgrado le credenze di senso comune, che ribadiscono che alcune fra le caratteristiche della “città” consisterebbero nell’intensità e nella frequenza dei momenti di vita collettiva, nella presenza di molteplici occasioni di incontro, nella condivisione dell’organizzazione di attività da parte degli abitanti, la partecipazione ad associazioni e comitati della gente dei paesi è decisamente maggiore. Ogni piccolo comune alpino contiene una gran quantità di gruppi (dagli alpini al consiglio pastorale; dai pompieri alla pro loco; dalla polisportiva al gruppo cultura; dalla banda al gruppo giovani…) nei quali è inclusa la maggior parte </a:t>
            </a:r>
            <a:endParaRPr lang="it-IT" sz="2700" b="1" dirty="0" smtClean="0">
              <a:solidFill>
                <a:srgbClr val="E6FFCD"/>
              </a:solidFill>
              <a:latin typeface="Times New Roman" pitchFamily="18" charset="0"/>
              <a:ea typeface="Times New Roman" pitchFamily="18" charset="0"/>
              <a:cs typeface="Times New Roman" pitchFamily="18" charset="0"/>
            </a:endParaRPr>
          </a:p>
          <a:p>
            <a:pPr marL="0">
              <a:buNone/>
            </a:pPr>
            <a:r>
              <a:rPr lang="it-IT" sz="2700" b="1" dirty="0" smtClean="0">
                <a:solidFill>
                  <a:srgbClr val="E6FFCD"/>
                </a:solidFill>
                <a:latin typeface="Times New Roman" pitchFamily="18" charset="0"/>
                <a:ea typeface="Times New Roman" pitchFamily="18" charset="0"/>
                <a:cs typeface="Times New Roman" pitchFamily="18" charset="0"/>
              </a:rPr>
              <a:t>della </a:t>
            </a:r>
            <a:r>
              <a:rPr lang="it-IT" sz="2700" b="1" dirty="0">
                <a:solidFill>
                  <a:srgbClr val="E6FFCD"/>
                </a:solidFill>
                <a:latin typeface="Times New Roman" pitchFamily="18" charset="0"/>
                <a:ea typeface="Times New Roman" pitchFamily="18" charset="0"/>
                <a:cs typeface="Times New Roman" pitchFamily="18" charset="0"/>
              </a:rPr>
              <a:t>popolazione adulta. </a:t>
            </a:r>
            <a:endParaRPr lang="it-IT" sz="2700" b="1" dirty="0" smtClean="0">
              <a:solidFill>
                <a:srgbClr val="E6FFCD"/>
              </a:solidFill>
              <a:latin typeface="Times New Roman" pitchFamily="18" charset="0"/>
              <a:ea typeface="Times New Roman" pitchFamily="18" charset="0"/>
              <a:cs typeface="Times New Roman" pitchFamily="18" charset="0"/>
            </a:endParaRPr>
          </a:p>
          <a:p>
            <a:pPr marL="0">
              <a:buNone/>
            </a:pPr>
            <a:endPar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endParaRPr>
          </a:p>
          <a:p>
            <a:pPr marL="0" algn="ctr">
              <a:buNone/>
            </a:pPr>
            <a:r>
              <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a:t>
            </a:r>
            <a:endParaRPr lang="it-IT" sz="6000" b="1" dirty="0" smtClean="0">
              <a:solidFill>
                <a:srgbClr val="E6FFCD"/>
              </a:solidFill>
              <a:latin typeface="Times New Roman" pitchFamily="18" charset="0"/>
              <a:ea typeface="Times New Roman" pitchFamily="18" charset="0"/>
              <a:cs typeface="Times New Roman" pitchFamily="18" charset="0"/>
            </a:endParaRPr>
          </a:p>
        </p:txBody>
      </p:sp>
      <p:sp>
        <p:nvSpPr>
          <p:cNvPr id="6" name="Rettangolo 5"/>
          <p:cNvSpPr/>
          <p:nvPr/>
        </p:nvSpPr>
        <p:spPr>
          <a:xfrm>
            <a:off x="7956376" y="6518959"/>
            <a:ext cx="1296144" cy="338554"/>
          </a:xfrm>
          <a:prstGeom prst="rect">
            <a:avLst/>
          </a:prstGeom>
        </p:spPr>
        <p:txBody>
          <a:bodyPr wrap="square">
            <a:spAutoFit/>
          </a:bodyPr>
          <a:lstStyle/>
          <a:p>
            <a:pPr algn="ctr"/>
            <a:r>
              <a:rPr lang="it-IT" sz="800" b="1" dirty="0">
                <a:solidFill>
                  <a:srgbClr val="9BBB59">
                    <a:lumMod val="40000"/>
                    <a:lumOff val="60000"/>
                  </a:srgbClr>
                </a:solidFill>
                <a:latin typeface="Times New Roman" pitchFamily="18" charset="0"/>
                <a:cs typeface="Times New Roman" pitchFamily="18" charset="0"/>
              </a:rPr>
              <a:t>Michela </a:t>
            </a:r>
            <a:r>
              <a:rPr lang="it-IT" sz="800" b="1" dirty="0" smtClean="0">
                <a:solidFill>
                  <a:srgbClr val="9BBB59">
                    <a:lumMod val="40000"/>
                    <a:lumOff val="60000"/>
                  </a:srgbClr>
                </a:solidFill>
                <a:latin typeface="Times New Roman" pitchFamily="18" charset="0"/>
                <a:cs typeface="Times New Roman" pitchFamily="18" charset="0"/>
              </a:rPr>
              <a:t>Zucca</a:t>
            </a:r>
          </a:p>
          <a:p>
            <a:pPr algn="ctr"/>
            <a:r>
              <a:rPr lang="it-IT" sz="800" b="1" dirty="0" smtClean="0">
                <a:solidFill>
                  <a:srgbClr val="9BBB59">
                    <a:lumMod val="40000"/>
                    <a:lumOff val="60000"/>
                  </a:srgbClr>
                </a:solidFill>
                <a:latin typeface="Times New Roman" pitchFamily="18" charset="0"/>
                <a:cs typeface="Times New Roman" pitchFamily="18" charset="0"/>
              </a:rPr>
              <a:t>Associazione Sherwood</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1026" name="Picture 2" descr="C:\Users\luca\Documents\sherwood - 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6803" y="6021288"/>
            <a:ext cx="475290" cy="475290"/>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6758607"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10780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220072" y="-11765"/>
            <a:ext cx="3923927" cy="8215346"/>
          </a:xfrm>
        </p:spPr>
        <p:txBody>
          <a:bodyPr>
            <a:normAutofit fontScale="92500" lnSpcReduction="10000"/>
          </a:bodyPr>
          <a:lstStyle/>
          <a:p>
            <a:pPr marL="0">
              <a:buNone/>
            </a:pPr>
            <a:r>
              <a:rPr lang="it-IT" sz="2700" b="1" dirty="0">
                <a:solidFill>
                  <a:srgbClr val="E6FFCD"/>
                </a:solidFill>
                <a:latin typeface="Times New Roman" pitchFamily="18" charset="0"/>
                <a:ea typeface="Times New Roman" pitchFamily="18" charset="0"/>
                <a:cs typeface="Times New Roman" pitchFamily="18" charset="0"/>
              </a:rPr>
              <a:t>La difesa degli abitati e del territorio era un problema che nel corso dell'Ottocento fu più volte sentito dal governo austriaco,</a:t>
            </a:r>
          </a:p>
          <a:p>
            <a:pPr marL="0">
              <a:buNone/>
            </a:pPr>
            <a:r>
              <a:rPr lang="it-IT" sz="2700" b="1" dirty="0">
                <a:solidFill>
                  <a:srgbClr val="E6FFCD"/>
                </a:solidFill>
                <a:latin typeface="Times New Roman" pitchFamily="18" charset="0"/>
                <a:ea typeface="Times New Roman" pitchFamily="18" charset="0"/>
                <a:cs typeface="Times New Roman" pitchFamily="18" charset="0"/>
              </a:rPr>
              <a:t>visti i numerosi casi d'incendio sia di abitazioni che di boschi. </a:t>
            </a:r>
            <a:r>
              <a:rPr lang="it-IT" sz="2700" b="1" dirty="0" smtClean="0">
                <a:solidFill>
                  <a:srgbClr val="E6FFCD"/>
                </a:solidFill>
                <a:latin typeface="Times New Roman" pitchFamily="18" charset="0"/>
                <a:ea typeface="Times New Roman" pitchFamily="18" charset="0"/>
                <a:cs typeface="Times New Roman" pitchFamily="18" charset="0"/>
              </a:rPr>
              <a:t>A Vienna l’incendio del </a:t>
            </a:r>
            <a:r>
              <a:rPr lang="it-IT" sz="2700" b="1" dirty="0" err="1" smtClean="0">
                <a:solidFill>
                  <a:srgbClr val="E6FFCD"/>
                </a:solidFill>
                <a:latin typeface="Times New Roman" pitchFamily="18" charset="0"/>
                <a:ea typeface="Times New Roman" pitchFamily="18" charset="0"/>
                <a:cs typeface="Times New Roman" pitchFamily="18" charset="0"/>
              </a:rPr>
              <a:t>Ringtheatre</a:t>
            </a:r>
            <a:r>
              <a:rPr lang="it-IT" sz="2700" b="1" dirty="0" smtClean="0">
                <a:solidFill>
                  <a:srgbClr val="E6FFCD"/>
                </a:solidFill>
                <a:latin typeface="Times New Roman" pitchFamily="18" charset="0"/>
                <a:ea typeface="Times New Roman" pitchFamily="18" charset="0"/>
                <a:cs typeface="Times New Roman" pitchFamily="18" charset="0"/>
              </a:rPr>
              <a:t> costò la vita di più di 600 persone. Le </a:t>
            </a:r>
            <a:r>
              <a:rPr lang="it-IT" sz="2700" b="1" dirty="0">
                <a:solidFill>
                  <a:srgbClr val="E6FFCD"/>
                </a:solidFill>
                <a:latin typeface="Times New Roman" pitchFamily="18" charset="0"/>
                <a:ea typeface="Times New Roman" pitchFamily="18" charset="0"/>
                <a:cs typeface="Times New Roman" pitchFamily="18" charset="0"/>
              </a:rPr>
              <a:t>circolari e la normativa, promulgata nel corso </a:t>
            </a:r>
            <a:r>
              <a:rPr lang="it-IT" sz="2700" b="1" dirty="0" smtClean="0">
                <a:solidFill>
                  <a:srgbClr val="E6FFCD"/>
                </a:solidFill>
                <a:latin typeface="Times New Roman" pitchFamily="18" charset="0"/>
                <a:ea typeface="Times New Roman" pitchFamily="18" charset="0"/>
                <a:cs typeface="Times New Roman" pitchFamily="18" charset="0"/>
              </a:rPr>
              <a:t>dell’800, </a:t>
            </a:r>
            <a:r>
              <a:rPr lang="it-IT" sz="2700" b="1" dirty="0">
                <a:solidFill>
                  <a:srgbClr val="E6FFCD"/>
                </a:solidFill>
                <a:latin typeface="Times New Roman" pitchFamily="18" charset="0"/>
                <a:ea typeface="Times New Roman" pitchFamily="18" charset="0"/>
                <a:cs typeface="Times New Roman" pitchFamily="18" charset="0"/>
              </a:rPr>
              <a:t>cercavano di limitare ed eliminare le cause </a:t>
            </a:r>
            <a:r>
              <a:rPr lang="it-IT" sz="2700" b="1" dirty="0" smtClean="0">
                <a:solidFill>
                  <a:srgbClr val="E6FFCD"/>
                </a:solidFill>
                <a:latin typeface="Times New Roman" pitchFamily="18" charset="0"/>
                <a:ea typeface="Times New Roman" pitchFamily="18" charset="0"/>
                <a:cs typeface="Times New Roman" pitchFamily="18" charset="0"/>
              </a:rPr>
              <a:t>d'incendio, agendo in maniera preventiva.</a:t>
            </a:r>
            <a:endParaRPr lang="it-IT" sz="2700" b="1" dirty="0">
              <a:solidFill>
                <a:srgbClr val="E6FFCD"/>
              </a:solidFill>
              <a:latin typeface="Times New Roman" pitchFamily="18" charset="0"/>
              <a:ea typeface="Times New Roman" pitchFamily="18" charset="0"/>
              <a:cs typeface="Times New Roman" pitchFamily="18" charset="0"/>
            </a:endParaRPr>
          </a:p>
          <a:p>
            <a:pPr marL="0">
              <a:buNone/>
            </a:pPr>
            <a:endParaRPr lang="it-IT" sz="2700" b="1" dirty="0">
              <a:solidFill>
                <a:srgbClr val="E6FFCD"/>
              </a:solidFill>
              <a:latin typeface="Times New Roman" pitchFamily="18" charset="0"/>
              <a:ea typeface="Times New Roman" pitchFamily="18" charset="0"/>
              <a:cs typeface="Times New Roman" pitchFamily="18" charset="0"/>
            </a:endParaRPr>
          </a:p>
          <a:p>
            <a:pPr marL="0">
              <a:buNone/>
            </a:pPr>
            <a:endParaRPr lang="it-IT" sz="2700" b="1" dirty="0" smtClean="0">
              <a:solidFill>
                <a:srgbClr val="E6FFCD"/>
              </a:solidFill>
              <a:latin typeface="Times New Roman" pitchFamily="18" charset="0"/>
              <a:ea typeface="Times New Roman" pitchFamily="18" charset="0"/>
              <a:cs typeface="Times New Roman" pitchFamily="18" charset="0"/>
            </a:endParaRPr>
          </a:p>
          <a:p>
            <a:pPr marL="0">
              <a:buNone/>
            </a:pPr>
            <a:endPar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endParaRPr>
          </a:p>
          <a:p>
            <a:pPr marL="0" algn="ctr">
              <a:buNone/>
            </a:pPr>
            <a:r>
              <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a:t>
            </a:r>
            <a:endParaRPr lang="it-IT" sz="6000" b="1" dirty="0" smtClean="0">
              <a:solidFill>
                <a:srgbClr val="E6FFCD"/>
              </a:solidFill>
              <a:latin typeface="Times New Roman" pitchFamily="18" charset="0"/>
              <a:ea typeface="Times New Roman" pitchFamily="18" charset="0"/>
              <a:cs typeface="Times New Roman" pitchFamily="18" charset="0"/>
            </a:endParaRPr>
          </a:p>
        </p:txBody>
      </p:sp>
      <p:sp>
        <p:nvSpPr>
          <p:cNvPr id="6" name="Rettangolo 5"/>
          <p:cNvSpPr/>
          <p:nvPr/>
        </p:nvSpPr>
        <p:spPr>
          <a:xfrm>
            <a:off x="7956376" y="6518959"/>
            <a:ext cx="1296144" cy="338554"/>
          </a:xfrm>
          <a:prstGeom prst="rect">
            <a:avLst/>
          </a:prstGeom>
        </p:spPr>
        <p:txBody>
          <a:bodyPr wrap="square">
            <a:spAutoFit/>
          </a:bodyPr>
          <a:lstStyle/>
          <a:p>
            <a:pPr algn="ctr"/>
            <a:r>
              <a:rPr lang="it-IT" sz="800" b="1" dirty="0">
                <a:solidFill>
                  <a:srgbClr val="9BBB59">
                    <a:lumMod val="40000"/>
                    <a:lumOff val="60000"/>
                  </a:srgbClr>
                </a:solidFill>
                <a:latin typeface="Times New Roman" pitchFamily="18" charset="0"/>
                <a:cs typeface="Times New Roman" pitchFamily="18" charset="0"/>
              </a:rPr>
              <a:t>Michela </a:t>
            </a:r>
            <a:r>
              <a:rPr lang="it-IT" sz="800" b="1" dirty="0" smtClean="0">
                <a:solidFill>
                  <a:srgbClr val="9BBB59">
                    <a:lumMod val="40000"/>
                    <a:lumOff val="60000"/>
                  </a:srgbClr>
                </a:solidFill>
                <a:latin typeface="Times New Roman" pitchFamily="18" charset="0"/>
                <a:cs typeface="Times New Roman" pitchFamily="18" charset="0"/>
              </a:rPr>
              <a:t>Zucca</a:t>
            </a:r>
          </a:p>
          <a:p>
            <a:pPr algn="ctr"/>
            <a:r>
              <a:rPr lang="it-IT" sz="800" b="1" dirty="0" smtClean="0">
                <a:solidFill>
                  <a:srgbClr val="9BBB59">
                    <a:lumMod val="40000"/>
                    <a:lumOff val="60000"/>
                  </a:srgbClr>
                </a:solidFill>
                <a:latin typeface="Times New Roman" pitchFamily="18" charset="0"/>
                <a:cs typeface="Times New Roman" pitchFamily="18" charset="0"/>
              </a:rPr>
              <a:t>Associazione Sherwood</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1026" name="Picture 2" descr="C:\Users\luca\Documents\sherwood - 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6803" y="6021288"/>
            <a:ext cx="475290" cy="47529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220072" cy="6811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51171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7956376" y="-11765"/>
            <a:ext cx="1187623" cy="7401205"/>
          </a:xfrm>
        </p:spPr>
        <p:txBody>
          <a:bodyPr>
            <a:noAutofit/>
          </a:bodyPr>
          <a:lstStyle/>
          <a:p>
            <a:pPr marL="0">
              <a:buNone/>
            </a:pPr>
            <a:r>
              <a:rPr lang="it-IT" sz="1700" b="1" dirty="0" smtClean="0">
                <a:solidFill>
                  <a:srgbClr val="E6FFCD"/>
                </a:solidFill>
                <a:latin typeface="Times New Roman" pitchFamily="18" charset="0"/>
                <a:ea typeface="Times New Roman" pitchFamily="18" charset="0"/>
                <a:cs typeface="Times New Roman" pitchFamily="18" charset="0"/>
              </a:rPr>
              <a:t>Le  leggi del governo austriaco cercarono </a:t>
            </a:r>
            <a:r>
              <a:rPr lang="it-IT" sz="1700" b="1" dirty="0">
                <a:solidFill>
                  <a:srgbClr val="E6FFCD"/>
                </a:solidFill>
                <a:latin typeface="Times New Roman" pitchFamily="18" charset="0"/>
                <a:ea typeface="Times New Roman" pitchFamily="18" charset="0"/>
                <a:cs typeface="Times New Roman" pitchFamily="18" charset="0"/>
              </a:rPr>
              <a:t>di limitare </a:t>
            </a:r>
            <a:r>
              <a:rPr lang="it-IT" sz="1700" b="1" dirty="0" smtClean="0">
                <a:solidFill>
                  <a:srgbClr val="E6FFCD"/>
                </a:solidFill>
                <a:latin typeface="Times New Roman" pitchFamily="18" charset="0"/>
                <a:ea typeface="Times New Roman" pitchFamily="18" charset="0"/>
                <a:cs typeface="Times New Roman" pitchFamily="18" charset="0"/>
              </a:rPr>
              <a:t>le </a:t>
            </a:r>
            <a:r>
              <a:rPr lang="it-IT" sz="1700" b="1" dirty="0">
                <a:solidFill>
                  <a:srgbClr val="E6FFCD"/>
                </a:solidFill>
                <a:latin typeface="Times New Roman" pitchFamily="18" charset="0"/>
                <a:ea typeface="Times New Roman" pitchFamily="18" charset="0"/>
                <a:cs typeface="Times New Roman" pitchFamily="18" charset="0"/>
              </a:rPr>
              <a:t>cause </a:t>
            </a:r>
            <a:r>
              <a:rPr lang="it-IT" sz="1700" b="1" dirty="0" smtClean="0">
                <a:solidFill>
                  <a:srgbClr val="E6FFCD"/>
                </a:solidFill>
                <a:latin typeface="Times New Roman" pitchFamily="18" charset="0"/>
                <a:ea typeface="Times New Roman" pitchFamily="18" charset="0"/>
                <a:cs typeface="Times New Roman" pitchFamily="18" charset="0"/>
              </a:rPr>
              <a:t>d'incendio dal 1800. Nel 1817  </a:t>
            </a:r>
            <a:r>
              <a:rPr lang="it-IT" sz="1700" b="1" dirty="0" smtClean="0">
                <a:solidFill>
                  <a:srgbClr val="E6FFCD"/>
                </a:solidFill>
                <a:latin typeface="Times New Roman" pitchFamily="18" charset="0"/>
                <a:ea typeface="Times New Roman" pitchFamily="18" charset="0"/>
                <a:cs typeface="Times New Roman" pitchFamily="18" charset="0"/>
              </a:rPr>
              <a:t>vennero emanate disposizioni che riguardavano  gli attrezzi, </a:t>
            </a:r>
            <a:r>
              <a:rPr lang="it-IT" sz="1700" b="1" dirty="0">
                <a:solidFill>
                  <a:srgbClr val="E6FFCD"/>
                </a:solidFill>
                <a:latin typeface="Times New Roman" pitchFamily="18" charset="0"/>
                <a:ea typeface="Times New Roman" pitchFamily="18" charset="0"/>
                <a:cs typeface="Times New Roman" pitchFamily="18" charset="0"/>
              </a:rPr>
              <a:t>il controllo periodico delle fontane, delle rogge, dei condotti d'acqua</a:t>
            </a:r>
            <a:r>
              <a:rPr lang="it-IT" sz="1700" b="1" dirty="0" smtClean="0">
                <a:solidFill>
                  <a:srgbClr val="E6FFCD"/>
                </a:solidFill>
                <a:latin typeface="Times New Roman" pitchFamily="18" charset="0"/>
                <a:ea typeface="Times New Roman" pitchFamily="18" charset="0"/>
                <a:cs typeface="Times New Roman" pitchFamily="18" charset="0"/>
              </a:rPr>
              <a:t>.</a:t>
            </a:r>
            <a:r>
              <a:rPr kumimoji="0" lang="it-IT" sz="1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a:t>
            </a:r>
            <a:endParaRPr lang="it-IT" sz="1700" b="1" dirty="0" smtClean="0">
              <a:solidFill>
                <a:srgbClr val="E6FFCD"/>
              </a:solidFill>
              <a:latin typeface="Times New Roman" pitchFamily="18" charset="0"/>
              <a:ea typeface="Times New Roman" pitchFamily="18" charset="0"/>
              <a:cs typeface="Times New Roman" pitchFamily="18" charset="0"/>
            </a:endParaRPr>
          </a:p>
        </p:txBody>
      </p:sp>
      <p:pic>
        <p:nvPicPr>
          <p:cNvPr id="245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970"/>
          <a:stretch/>
        </p:blipFill>
        <p:spPr bwMode="auto">
          <a:xfrm>
            <a:off x="6017" y="10142"/>
            <a:ext cx="8038526" cy="6847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46814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427984" y="-11765"/>
            <a:ext cx="4716015" cy="8215346"/>
          </a:xfrm>
        </p:spPr>
        <p:txBody>
          <a:bodyPr>
            <a:normAutofit fontScale="77500" lnSpcReduction="20000"/>
          </a:bodyPr>
          <a:lstStyle/>
          <a:p>
            <a:pPr marL="0">
              <a:buNone/>
            </a:pPr>
            <a:r>
              <a:rPr lang="it-IT" sz="2700" b="1" dirty="0" smtClean="0">
                <a:solidFill>
                  <a:srgbClr val="E6FFCD"/>
                </a:solidFill>
                <a:latin typeface="Times New Roman" pitchFamily="18" charset="0"/>
                <a:ea typeface="Times New Roman" pitchFamily="18" charset="0"/>
                <a:cs typeface="Times New Roman" pitchFamily="18" charset="0"/>
              </a:rPr>
              <a:t>Il </a:t>
            </a:r>
            <a:r>
              <a:rPr lang="it-IT" sz="2700" b="1" dirty="0">
                <a:solidFill>
                  <a:srgbClr val="E6FFCD"/>
                </a:solidFill>
                <a:latin typeface="Times New Roman" pitchFamily="18" charset="0"/>
                <a:ea typeface="Times New Roman" pitchFamily="18" charset="0"/>
                <a:cs typeface="Times New Roman" pitchFamily="18" charset="0"/>
              </a:rPr>
              <a:t>regolamento per la prevenzione</a:t>
            </a:r>
          </a:p>
          <a:p>
            <a:pPr marL="0">
              <a:buNone/>
            </a:pPr>
            <a:r>
              <a:rPr lang="it-IT" sz="2700" b="1" dirty="0">
                <a:solidFill>
                  <a:srgbClr val="E6FFCD"/>
                </a:solidFill>
                <a:latin typeface="Times New Roman" pitchFamily="18" charset="0"/>
                <a:ea typeface="Times New Roman" pitchFamily="18" charset="0"/>
                <a:cs typeface="Times New Roman" pitchFamily="18" charset="0"/>
              </a:rPr>
              <a:t>degli incendi dei comuni rurali forniva la possibilità di organizzare un corpo attrezzato e venivano indicate le regole</a:t>
            </a:r>
          </a:p>
          <a:p>
            <a:pPr marL="0">
              <a:buNone/>
            </a:pPr>
            <a:r>
              <a:rPr lang="it-IT" sz="2700" b="1" dirty="0">
                <a:solidFill>
                  <a:srgbClr val="E6FFCD"/>
                </a:solidFill>
                <a:latin typeface="Times New Roman" pitchFamily="18" charset="0"/>
                <a:ea typeface="Times New Roman" pitchFamily="18" charset="0"/>
                <a:cs typeface="Times New Roman" pitchFamily="18" charset="0"/>
              </a:rPr>
              <a:t>fondamentali per la prevenzione degli incendi, i corretti modi di costruire camini, le norme per la loro manutenzione e</a:t>
            </a:r>
          </a:p>
          <a:p>
            <a:pPr marL="0">
              <a:buNone/>
            </a:pPr>
            <a:r>
              <a:rPr lang="it-IT" sz="2700" b="1" dirty="0">
                <a:solidFill>
                  <a:srgbClr val="E6FFCD"/>
                </a:solidFill>
                <a:latin typeface="Times New Roman" pitchFamily="18" charset="0"/>
                <a:ea typeface="Times New Roman" pitchFamily="18" charset="0"/>
                <a:cs typeface="Times New Roman" pitchFamily="18" charset="0"/>
              </a:rPr>
              <a:t>pulizia da parte degli spazzacamini; si definiva inoltre le prassi migliore per avvertire la comunità in caso d'incendio e </a:t>
            </a:r>
            <a:r>
              <a:rPr lang="it-IT" sz="2700" b="1" dirty="0" smtClean="0">
                <a:solidFill>
                  <a:srgbClr val="E6FFCD"/>
                </a:solidFill>
                <a:latin typeface="Times New Roman" pitchFamily="18" charset="0"/>
                <a:ea typeface="Times New Roman" pitchFamily="18" charset="0"/>
                <a:cs typeface="Times New Roman" pitchFamily="18" charset="0"/>
              </a:rPr>
              <a:t>per regolare </a:t>
            </a:r>
            <a:r>
              <a:rPr lang="it-IT" sz="2700" b="1" dirty="0">
                <a:solidFill>
                  <a:srgbClr val="E6FFCD"/>
                </a:solidFill>
                <a:latin typeface="Times New Roman" pitchFamily="18" charset="0"/>
                <a:ea typeface="Times New Roman" pitchFamily="18" charset="0"/>
                <a:cs typeface="Times New Roman" pitchFamily="18" charset="0"/>
              </a:rPr>
              <a:t>i rapporti di reciproca collaborazione fra i comuni. Molto sentita dalla normativa era la necessità di una </a:t>
            </a:r>
            <a:r>
              <a:rPr lang="it-IT" sz="2700" b="1" dirty="0" smtClean="0">
                <a:solidFill>
                  <a:srgbClr val="E6FFCD"/>
                </a:solidFill>
                <a:latin typeface="Times New Roman" pitchFamily="18" charset="0"/>
                <a:ea typeface="Times New Roman" pitchFamily="18" charset="0"/>
                <a:cs typeface="Times New Roman" pitchFamily="18" charset="0"/>
              </a:rPr>
              <a:t>buona costruzione </a:t>
            </a:r>
            <a:r>
              <a:rPr lang="it-IT" sz="2700" b="1" dirty="0">
                <a:solidFill>
                  <a:srgbClr val="E6FFCD"/>
                </a:solidFill>
                <a:latin typeface="Times New Roman" pitchFamily="18" charset="0"/>
                <a:ea typeface="Times New Roman" pitchFamily="18" charset="0"/>
                <a:cs typeface="Times New Roman" pitchFamily="18" charset="0"/>
              </a:rPr>
              <a:t>e manutenzione delle canne fumarie e per questo si puntò insistentemente sulla periodica pulizia dei camini,</a:t>
            </a:r>
          </a:p>
          <a:p>
            <a:pPr marL="0">
              <a:buNone/>
            </a:pPr>
            <a:r>
              <a:rPr lang="it-IT" sz="2700" b="1" dirty="0">
                <a:solidFill>
                  <a:srgbClr val="E6FFCD"/>
                </a:solidFill>
                <a:latin typeface="Times New Roman" pitchFamily="18" charset="0"/>
                <a:ea typeface="Times New Roman" pitchFamily="18" charset="0"/>
                <a:cs typeface="Times New Roman" pitchFamily="18" charset="0"/>
              </a:rPr>
              <a:t>tanto che nel 1907 il servizio spazzacamini venne regolato dalla normative sulle industrie e l'esercizio doveva svolgersi</a:t>
            </a:r>
          </a:p>
          <a:p>
            <a:pPr marL="0">
              <a:buNone/>
            </a:pPr>
            <a:r>
              <a:rPr lang="it-IT" sz="2700" b="1" dirty="0">
                <a:solidFill>
                  <a:srgbClr val="E6FFCD"/>
                </a:solidFill>
                <a:latin typeface="Times New Roman" pitchFamily="18" charset="0"/>
                <a:ea typeface="Times New Roman" pitchFamily="18" charset="0"/>
                <a:cs typeface="Times New Roman" pitchFamily="18" charset="0"/>
              </a:rPr>
              <a:t>entro precisi distretti politici. </a:t>
            </a:r>
          </a:p>
          <a:p>
            <a:pPr marL="0">
              <a:buNone/>
            </a:pPr>
            <a:endParaRPr lang="it-IT" sz="2700" b="1" dirty="0">
              <a:solidFill>
                <a:srgbClr val="E6FFCD"/>
              </a:solidFill>
              <a:latin typeface="Times New Roman" pitchFamily="18" charset="0"/>
              <a:ea typeface="Times New Roman" pitchFamily="18" charset="0"/>
              <a:cs typeface="Times New Roman" pitchFamily="18" charset="0"/>
            </a:endParaRPr>
          </a:p>
          <a:p>
            <a:pPr marL="0">
              <a:buNone/>
            </a:pPr>
            <a:endParaRPr lang="it-IT" sz="2700" b="1" dirty="0" smtClean="0">
              <a:solidFill>
                <a:srgbClr val="E6FFCD"/>
              </a:solidFill>
              <a:latin typeface="Times New Roman" pitchFamily="18" charset="0"/>
              <a:ea typeface="Times New Roman" pitchFamily="18" charset="0"/>
              <a:cs typeface="Times New Roman" pitchFamily="18" charset="0"/>
            </a:endParaRPr>
          </a:p>
          <a:p>
            <a:pPr marL="0">
              <a:buNone/>
            </a:pPr>
            <a:endPar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endParaRPr>
          </a:p>
          <a:p>
            <a:pPr marL="0" algn="ctr">
              <a:buNone/>
            </a:pPr>
            <a:r>
              <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a:t>
            </a:r>
            <a:endParaRPr lang="it-IT" sz="6000" b="1" dirty="0" smtClean="0">
              <a:solidFill>
                <a:srgbClr val="E6FFCD"/>
              </a:solidFill>
              <a:latin typeface="Times New Roman" pitchFamily="18" charset="0"/>
              <a:ea typeface="Times New Roman" pitchFamily="18" charset="0"/>
              <a:cs typeface="Times New Roman" pitchFamily="18" charset="0"/>
            </a:endParaRPr>
          </a:p>
        </p:txBody>
      </p:sp>
      <p:sp>
        <p:nvSpPr>
          <p:cNvPr id="6" name="Rettangolo 5"/>
          <p:cNvSpPr/>
          <p:nvPr/>
        </p:nvSpPr>
        <p:spPr>
          <a:xfrm>
            <a:off x="7956376" y="6518959"/>
            <a:ext cx="1296144" cy="338554"/>
          </a:xfrm>
          <a:prstGeom prst="rect">
            <a:avLst/>
          </a:prstGeom>
        </p:spPr>
        <p:txBody>
          <a:bodyPr wrap="square">
            <a:spAutoFit/>
          </a:bodyPr>
          <a:lstStyle/>
          <a:p>
            <a:pPr algn="ctr"/>
            <a:r>
              <a:rPr lang="it-IT" sz="800" b="1" dirty="0">
                <a:solidFill>
                  <a:srgbClr val="9BBB59">
                    <a:lumMod val="40000"/>
                    <a:lumOff val="60000"/>
                  </a:srgbClr>
                </a:solidFill>
                <a:latin typeface="Times New Roman" pitchFamily="18" charset="0"/>
                <a:cs typeface="Times New Roman" pitchFamily="18" charset="0"/>
              </a:rPr>
              <a:t>Michela </a:t>
            </a:r>
            <a:r>
              <a:rPr lang="it-IT" sz="800" b="1" dirty="0" smtClean="0">
                <a:solidFill>
                  <a:srgbClr val="9BBB59">
                    <a:lumMod val="40000"/>
                    <a:lumOff val="60000"/>
                  </a:srgbClr>
                </a:solidFill>
                <a:latin typeface="Times New Roman" pitchFamily="18" charset="0"/>
                <a:cs typeface="Times New Roman" pitchFamily="18" charset="0"/>
              </a:rPr>
              <a:t>Zucca</a:t>
            </a:r>
          </a:p>
          <a:p>
            <a:pPr algn="ctr"/>
            <a:r>
              <a:rPr lang="it-IT" sz="800" b="1" dirty="0" smtClean="0">
                <a:solidFill>
                  <a:srgbClr val="9BBB59">
                    <a:lumMod val="40000"/>
                    <a:lumOff val="60000"/>
                  </a:srgbClr>
                </a:solidFill>
                <a:latin typeface="Times New Roman" pitchFamily="18" charset="0"/>
                <a:cs typeface="Times New Roman" pitchFamily="18" charset="0"/>
              </a:rPr>
              <a:t>Associazione Sherwood</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1026" name="Picture 2" descr="C:\Users\luca\Documents\sherwood - 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6803" y="6021288"/>
            <a:ext cx="475290" cy="47529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4427984" cy="691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37133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794904" y="-11765"/>
            <a:ext cx="4349096" cy="8215346"/>
          </a:xfrm>
        </p:spPr>
        <p:txBody>
          <a:bodyPr>
            <a:normAutofit fontScale="92500" lnSpcReduction="10000"/>
          </a:bodyPr>
          <a:lstStyle/>
          <a:p>
            <a:pPr marL="0">
              <a:buNone/>
            </a:pPr>
            <a:r>
              <a:rPr lang="it-IT" sz="2700" b="1" dirty="0">
                <a:solidFill>
                  <a:srgbClr val="E6FFCD"/>
                </a:solidFill>
                <a:latin typeface="Times New Roman" pitchFamily="18" charset="0"/>
                <a:ea typeface="Times New Roman" pitchFamily="18" charset="0"/>
                <a:cs typeface="Times New Roman" pitchFamily="18" charset="0"/>
              </a:rPr>
              <a:t> </a:t>
            </a:r>
            <a:r>
              <a:rPr lang="it-IT" sz="2700" b="1" dirty="0" smtClean="0">
                <a:solidFill>
                  <a:srgbClr val="E6FFCD"/>
                </a:solidFill>
                <a:latin typeface="Times New Roman" pitchFamily="18" charset="0"/>
                <a:ea typeface="Times New Roman" pitchFamily="18" charset="0"/>
                <a:cs typeface="Times New Roman" pitchFamily="18" charset="0"/>
              </a:rPr>
              <a:t>Le amministrazioni </a:t>
            </a:r>
            <a:r>
              <a:rPr lang="it-IT" sz="2700" b="1" dirty="0">
                <a:solidFill>
                  <a:srgbClr val="E6FFCD"/>
                </a:solidFill>
                <a:latin typeface="Times New Roman" pitchFamily="18" charset="0"/>
                <a:ea typeface="Times New Roman" pitchFamily="18" charset="0"/>
                <a:cs typeface="Times New Roman" pitchFamily="18" charset="0"/>
              </a:rPr>
              <a:t>comunali dovevano presentare una lista di persone che avrebbero dovuto prestare soccorso in </a:t>
            </a:r>
            <a:r>
              <a:rPr lang="it-IT" sz="2700" b="1" dirty="0" smtClean="0">
                <a:solidFill>
                  <a:srgbClr val="E6FFCD"/>
                </a:solidFill>
                <a:latin typeface="Times New Roman" pitchFamily="18" charset="0"/>
                <a:ea typeface="Times New Roman" pitchFamily="18" charset="0"/>
                <a:cs typeface="Times New Roman" pitchFamily="18" charset="0"/>
              </a:rPr>
              <a:t>caso d'incendio</a:t>
            </a:r>
            <a:r>
              <a:rPr lang="it-IT" sz="2700" b="1" dirty="0">
                <a:solidFill>
                  <a:srgbClr val="E6FFCD"/>
                </a:solidFill>
                <a:latin typeface="Times New Roman" pitchFamily="18" charset="0"/>
                <a:ea typeface="Times New Roman" pitchFamily="18" charset="0"/>
                <a:cs typeface="Times New Roman" pitchFamily="18" charset="0"/>
              </a:rPr>
              <a:t>, creando un'organizzazione interna agli abitati e coordinata dal comune. La situazione nel distretto di Trento non</a:t>
            </a:r>
          </a:p>
          <a:p>
            <a:pPr marL="0">
              <a:buNone/>
            </a:pPr>
            <a:r>
              <a:rPr lang="it-IT" sz="2700" b="1" dirty="0">
                <a:solidFill>
                  <a:srgbClr val="E6FFCD"/>
                </a:solidFill>
                <a:latin typeface="Times New Roman" pitchFamily="18" charset="0"/>
                <a:ea typeface="Times New Roman" pitchFamily="18" charset="0"/>
                <a:cs typeface="Times New Roman" pitchFamily="18" charset="0"/>
              </a:rPr>
              <a:t>si presentava tra le più semplici, spesso perché non esistevano attrezzature pubbliche per lo spegnimento degli incendi, che</a:t>
            </a:r>
          </a:p>
          <a:p>
            <a:pPr marL="0">
              <a:buNone/>
            </a:pPr>
            <a:r>
              <a:rPr lang="it-IT" sz="2700" b="1" dirty="0">
                <a:solidFill>
                  <a:srgbClr val="E6FFCD"/>
                </a:solidFill>
                <a:latin typeface="Times New Roman" pitchFamily="18" charset="0"/>
                <a:ea typeface="Times New Roman" pitchFamily="18" charset="0"/>
                <a:cs typeface="Times New Roman" pitchFamily="18" charset="0"/>
              </a:rPr>
              <a:t>era demandato quindi ai soli mezzi a disposizione dei privati. </a:t>
            </a:r>
          </a:p>
          <a:p>
            <a:pPr marL="0">
              <a:buNone/>
            </a:pPr>
            <a:endParaRPr lang="it-IT" sz="2700" b="1" dirty="0">
              <a:solidFill>
                <a:srgbClr val="E6FFCD"/>
              </a:solidFill>
              <a:latin typeface="Times New Roman" pitchFamily="18" charset="0"/>
              <a:ea typeface="Times New Roman" pitchFamily="18" charset="0"/>
              <a:cs typeface="Times New Roman" pitchFamily="18" charset="0"/>
            </a:endParaRPr>
          </a:p>
          <a:p>
            <a:pPr marL="0">
              <a:buNone/>
            </a:pPr>
            <a:endParaRPr lang="it-IT" sz="2700" b="1" dirty="0" smtClean="0">
              <a:solidFill>
                <a:srgbClr val="E6FFCD"/>
              </a:solidFill>
              <a:latin typeface="Times New Roman" pitchFamily="18" charset="0"/>
              <a:ea typeface="Times New Roman" pitchFamily="18" charset="0"/>
              <a:cs typeface="Times New Roman" pitchFamily="18" charset="0"/>
            </a:endParaRPr>
          </a:p>
          <a:p>
            <a:pPr marL="0">
              <a:buNone/>
            </a:pPr>
            <a:endPar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endParaRPr>
          </a:p>
          <a:p>
            <a:pPr marL="0" algn="ctr">
              <a:buNone/>
            </a:pPr>
            <a:r>
              <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a:t>
            </a:r>
            <a:endParaRPr lang="it-IT" sz="6000" b="1" dirty="0" smtClean="0">
              <a:solidFill>
                <a:srgbClr val="E6FFCD"/>
              </a:solidFill>
              <a:latin typeface="Times New Roman" pitchFamily="18" charset="0"/>
              <a:ea typeface="Times New Roman" pitchFamily="18" charset="0"/>
              <a:cs typeface="Times New Roman" pitchFamily="18" charset="0"/>
            </a:endParaRPr>
          </a:p>
        </p:txBody>
      </p:sp>
      <p:sp>
        <p:nvSpPr>
          <p:cNvPr id="6" name="Rettangolo 5"/>
          <p:cNvSpPr/>
          <p:nvPr/>
        </p:nvSpPr>
        <p:spPr>
          <a:xfrm>
            <a:off x="7956376" y="6518959"/>
            <a:ext cx="1296144" cy="338554"/>
          </a:xfrm>
          <a:prstGeom prst="rect">
            <a:avLst/>
          </a:prstGeom>
        </p:spPr>
        <p:txBody>
          <a:bodyPr wrap="square">
            <a:spAutoFit/>
          </a:bodyPr>
          <a:lstStyle/>
          <a:p>
            <a:pPr algn="ctr"/>
            <a:r>
              <a:rPr lang="it-IT" sz="800" b="1" dirty="0">
                <a:solidFill>
                  <a:srgbClr val="9BBB59">
                    <a:lumMod val="40000"/>
                    <a:lumOff val="60000"/>
                  </a:srgbClr>
                </a:solidFill>
                <a:latin typeface="Times New Roman" pitchFamily="18" charset="0"/>
                <a:cs typeface="Times New Roman" pitchFamily="18" charset="0"/>
              </a:rPr>
              <a:t>Michela </a:t>
            </a:r>
            <a:r>
              <a:rPr lang="it-IT" sz="800" b="1" dirty="0" smtClean="0">
                <a:solidFill>
                  <a:srgbClr val="9BBB59">
                    <a:lumMod val="40000"/>
                    <a:lumOff val="60000"/>
                  </a:srgbClr>
                </a:solidFill>
                <a:latin typeface="Times New Roman" pitchFamily="18" charset="0"/>
                <a:cs typeface="Times New Roman" pitchFamily="18" charset="0"/>
              </a:rPr>
              <a:t>Zucca</a:t>
            </a:r>
          </a:p>
          <a:p>
            <a:pPr algn="ctr"/>
            <a:r>
              <a:rPr lang="it-IT" sz="800" b="1" dirty="0" smtClean="0">
                <a:solidFill>
                  <a:srgbClr val="9BBB59">
                    <a:lumMod val="40000"/>
                    <a:lumOff val="60000"/>
                  </a:srgbClr>
                </a:solidFill>
                <a:latin typeface="Times New Roman" pitchFamily="18" charset="0"/>
                <a:cs typeface="Times New Roman" pitchFamily="18" charset="0"/>
              </a:rPr>
              <a:t>Associazione Sherwood</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1026" name="Picture 2" descr="C:\Users\luca\Documents\sherwood - 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6803" y="6021288"/>
            <a:ext cx="475290" cy="47529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4794902" cy="685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65412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412010" y="-11765"/>
            <a:ext cx="3731990" cy="8215346"/>
          </a:xfrm>
        </p:spPr>
        <p:txBody>
          <a:bodyPr>
            <a:normAutofit fontScale="62500" lnSpcReduction="20000"/>
          </a:bodyPr>
          <a:lstStyle/>
          <a:p>
            <a:pPr marL="0">
              <a:buNone/>
            </a:pPr>
            <a:r>
              <a:rPr lang="it-IT" sz="2700" b="1" dirty="0">
                <a:solidFill>
                  <a:srgbClr val="E6FFCD"/>
                </a:solidFill>
                <a:latin typeface="Times New Roman" pitchFamily="18" charset="0"/>
                <a:ea typeface="Times New Roman" pitchFamily="18" charset="0"/>
                <a:cs typeface="Times New Roman" pitchFamily="18" charset="0"/>
              </a:rPr>
              <a:t>La normativa prevedeva che la "polizia </a:t>
            </a:r>
            <a:r>
              <a:rPr lang="it-IT" sz="2700" b="1" dirty="0" smtClean="0">
                <a:solidFill>
                  <a:srgbClr val="E6FFCD"/>
                </a:solidFill>
                <a:latin typeface="Times New Roman" pitchFamily="18" charset="0"/>
                <a:ea typeface="Times New Roman" pitchFamily="18" charset="0"/>
                <a:cs typeface="Times New Roman" pitchFamily="18" charset="0"/>
              </a:rPr>
              <a:t>sugli incendi</a:t>
            </a:r>
            <a:r>
              <a:rPr lang="it-IT" sz="2700" b="1" dirty="0">
                <a:solidFill>
                  <a:srgbClr val="E6FFCD"/>
                </a:solidFill>
                <a:latin typeface="Times New Roman" pitchFamily="18" charset="0"/>
                <a:ea typeface="Times New Roman" pitchFamily="18" charset="0"/>
                <a:cs typeface="Times New Roman" pitchFamily="18" charset="0"/>
              </a:rPr>
              <a:t>" fosse di competenza comunale e che ogni abitante o forestiero fosse obbligato a prestare gratuitamente la </a:t>
            </a:r>
            <a:r>
              <a:rPr lang="it-IT" sz="2700" b="1" dirty="0" smtClean="0">
                <a:solidFill>
                  <a:srgbClr val="E6FFCD"/>
                </a:solidFill>
                <a:latin typeface="Times New Roman" pitchFamily="18" charset="0"/>
                <a:ea typeface="Times New Roman" pitchFamily="18" charset="0"/>
                <a:cs typeface="Times New Roman" pitchFamily="18" charset="0"/>
              </a:rPr>
              <a:t>propria opera </a:t>
            </a:r>
            <a:r>
              <a:rPr lang="it-IT" sz="2700" b="1" dirty="0">
                <a:solidFill>
                  <a:srgbClr val="E6FFCD"/>
                </a:solidFill>
                <a:latin typeface="Times New Roman" pitchFamily="18" charset="0"/>
                <a:ea typeface="Times New Roman" pitchFamily="18" charset="0"/>
                <a:cs typeface="Times New Roman" pitchFamily="18" charset="0"/>
              </a:rPr>
              <a:t>in caso d'incendio; le case più grandi dovevano essere fornite di almeno tre secchi, di uno strumento per spegnere </a:t>
            </a:r>
            <a:r>
              <a:rPr lang="it-IT" sz="2700" b="1" dirty="0" smtClean="0">
                <a:solidFill>
                  <a:srgbClr val="E6FFCD"/>
                </a:solidFill>
                <a:latin typeface="Times New Roman" pitchFamily="18" charset="0"/>
                <a:ea typeface="Times New Roman" pitchFamily="18" charset="0"/>
                <a:cs typeface="Times New Roman" pitchFamily="18" charset="0"/>
              </a:rPr>
              <a:t>i carboni </a:t>
            </a:r>
            <a:r>
              <a:rPr lang="it-IT" sz="2700" b="1" dirty="0">
                <a:solidFill>
                  <a:srgbClr val="E6FFCD"/>
                </a:solidFill>
                <a:latin typeface="Times New Roman" pitchFamily="18" charset="0"/>
                <a:ea typeface="Times New Roman" pitchFamily="18" charset="0"/>
                <a:cs typeface="Times New Roman" pitchFamily="18" charset="0"/>
              </a:rPr>
              <a:t>ardenti e di una lanterna rivestita di una trama di ferro; inoltre in ogni comune la rappresentanza comunale </a:t>
            </a:r>
            <a:r>
              <a:rPr lang="it-IT" sz="2700" b="1" dirty="0" smtClean="0">
                <a:solidFill>
                  <a:srgbClr val="E6FFCD"/>
                </a:solidFill>
                <a:latin typeface="Times New Roman" pitchFamily="18" charset="0"/>
                <a:ea typeface="Times New Roman" pitchFamily="18" charset="0"/>
                <a:cs typeface="Times New Roman" pitchFamily="18" charset="0"/>
              </a:rPr>
              <a:t>doveva redigere </a:t>
            </a:r>
            <a:r>
              <a:rPr lang="it-IT" sz="2700" b="1" dirty="0">
                <a:solidFill>
                  <a:srgbClr val="E6FFCD"/>
                </a:solidFill>
                <a:latin typeface="Times New Roman" pitchFamily="18" charset="0"/>
                <a:ea typeface="Times New Roman" pitchFamily="18" charset="0"/>
                <a:cs typeface="Times New Roman" pitchFamily="18" charset="0"/>
              </a:rPr>
              <a:t>un apposito regolamento sugli incendi. I pompieri comunali rientravano tra quelli che la legge definiva </a:t>
            </a:r>
            <a:r>
              <a:rPr lang="it-IT" sz="2700" b="1" dirty="0" smtClean="0">
                <a:solidFill>
                  <a:srgbClr val="E6FFCD"/>
                </a:solidFill>
                <a:latin typeface="Times New Roman" pitchFamily="18" charset="0"/>
                <a:ea typeface="Times New Roman" pitchFamily="18" charset="0"/>
                <a:cs typeface="Times New Roman" pitchFamily="18" charset="0"/>
              </a:rPr>
              <a:t>'pubblici‘ (</a:t>
            </a:r>
            <a:r>
              <a:rPr lang="it-IT" sz="2700" b="1" dirty="0">
                <a:solidFill>
                  <a:srgbClr val="E6FFCD"/>
                </a:solidFill>
                <a:latin typeface="Times New Roman" pitchFamily="18" charset="0"/>
                <a:ea typeface="Times New Roman" pitchFamily="18" charset="0"/>
                <a:cs typeface="Times New Roman" pitchFamily="18" charset="0"/>
              </a:rPr>
              <a:t>in contrapposizione a quelli privati, che operavano nelle fabbriche e nelle aziende) e potevano essere volontari o assoldati</a:t>
            </a:r>
            <a:r>
              <a:rPr lang="it-IT" sz="2700" b="1" dirty="0" smtClean="0">
                <a:solidFill>
                  <a:srgbClr val="E6FFCD"/>
                </a:solidFill>
                <a:latin typeface="Times New Roman" pitchFamily="18" charset="0"/>
                <a:ea typeface="Times New Roman" pitchFamily="18" charset="0"/>
                <a:cs typeface="Times New Roman" pitchFamily="18" charset="0"/>
              </a:rPr>
              <a:t>; nei </a:t>
            </a:r>
            <a:r>
              <a:rPr lang="it-IT" sz="2700" b="1" dirty="0">
                <a:solidFill>
                  <a:srgbClr val="E6FFCD"/>
                </a:solidFill>
                <a:latin typeface="Times New Roman" pitchFamily="18" charset="0"/>
                <a:ea typeface="Times New Roman" pitchFamily="18" charset="0"/>
                <a:cs typeface="Times New Roman" pitchFamily="18" charset="0"/>
              </a:rPr>
              <a:t>comuni dove, alla data della promulgazione della legge non esisteva già un corpo di pompieri volontari, il </a:t>
            </a:r>
            <a:r>
              <a:rPr lang="it-IT" sz="2700" b="1" dirty="0" smtClean="0">
                <a:solidFill>
                  <a:srgbClr val="E6FFCD"/>
                </a:solidFill>
                <a:latin typeface="Times New Roman" pitchFamily="18" charset="0"/>
                <a:ea typeface="Times New Roman" pitchFamily="18" charset="0"/>
                <a:cs typeface="Times New Roman" pitchFamily="18" charset="0"/>
              </a:rPr>
              <a:t>capo comune era </a:t>
            </a:r>
            <a:r>
              <a:rPr lang="it-IT" sz="2700" b="1" dirty="0">
                <a:solidFill>
                  <a:srgbClr val="E6FFCD"/>
                </a:solidFill>
                <a:latin typeface="Times New Roman" pitchFamily="18" charset="0"/>
                <a:ea typeface="Times New Roman" pitchFamily="18" charset="0"/>
                <a:cs typeface="Times New Roman" pitchFamily="18" charset="0"/>
              </a:rPr>
              <a:t>tenuto a provvedere alla formazione di tale corpo attraverso la pubblicazione di un "invito", da rinnovarsi annualmente</a:t>
            </a:r>
            <a:r>
              <a:rPr lang="it-IT" sz="2700" b="1" dirty="0" smtClean="0">
                <a:solidFill>
                  <a:srgbClr val="E6FFCD"/>
                </a:solidFill>
                <a:latin typeface="Times New Roman" pitchFamily="18" charset="0"/>
                <a:ea typeface="Times New Roman" pitchFamily="18" charset="0"/>
                <a:cs typeface="Times New Roman" pitchFamily="18" charset="0"/>
              </a:rPr>
              <a:t>. Ciascun </a:t>
            </a:r>
            <a:r>
              <a:rPr lang="it-IT" sz="2700" b="1" dirty="0">
                <a:solidFill>
                  <a:srgbClr val="E6FFCD"/>
                </a:solidFill>
                <a:latin typeface="Times New Roman" pitchFamily="18" charset="0"/>
                <a:ea typeface="Times New Roman" pitchFamily="18" charset="0"/>
                <a:cs typeface="Times New Roman" pitchFamily="18" charset="0"/>
              </a:rPr>
              <a:t>corpo doveva dotarsi di uno statuto che veniva sottoposto all'approvazione della rappresentanza comunale, la</a:t>
            </a:r>
          </a:p>
          <a:p>
            <a:pPr marL="0">
              <a:buNone/>
            </a:pPr>
            <a:r>
              <a:rPr lang="it-IT" sz="2700" b="1" dirty="0">
                <a:solidFill>
                  <a:srgbClr val="E6FFCD"/>
                </a:solidFill>
                <a:latin typeface="Times New Roman" pitchFamily="18" charset="0"/>
                <a:ea typeface="Times New Roman" pitchFamily="18" charset="0"/>
                <a:cs typeface="Times New Roman" pitchFamily="18" charset="0"/>
              </a:rPr>
              <a:t>quale esercitava </a:t>
            </a:r>
            <a:r>
              <a:rPr lang="it-IT" sz="2700" b="1" dirty="0" smtClean="0">
                <a:solidFill>
                  <a:srgbClr val="E6FFCD"/>
                </a:solidFill>
                <a:latin typeface="Times New Roman" pitchFamily="18" charset="0"/>
                <a:ea typeface="Times New Roman" pitchFamily="18" charset="0"/>
                <a:cs typeface="Times New Roman" pitchFamily="18" charset="0"/>
              </a:rPr>
              <a:t>diritto </a:t>
            </a:r>
            <a:r>
              <a:rPr lang="it-IT" sz="2700" b="1" dirty="0">
                <a:solidFill>
                  <a:srgbClr val="E6FFCD"/>
                </a:solidFill>
                <a:latin typeface="Times New Roman" pitchFamily="18" charset="0"/>
                <a:ea typeface="Times New Roman" pitchFamily="18" charset="0"/>
                <a:cs typeface="Times New Roman" pitchFamily="18" charset="0"/>
              </a:rPr>
              <a:t>di </a:t>
            </a:r>
            <a:endParaRPr lang="it-IT" sz="2700" b="1" dirty="0" smtClean="0">
              <a:solidFill>
                <a:srgbClr val="E6FFCD"/>
              </a:solidFill>
              <a:latin typeface="Times New Roman" pitchFamily="18" charset="0"/>
              <a:ea typeface="Times New Roman" pitchFamily="18" charset="0"/>
              <a:cs typeface="Times New Roman" pitchFamily="18" charset="0"/>
            </a:endParaRPr>
          </a:p>
          <a:p>
            <a:pPr marL="0">
              <a:buNone/>
            </a:pPr>
            <a:r>
              <a:rPr lang="it-IT" sz="2700" b="1" dirty="0" smtClean="0">
                <a:solidFill>
                  <a:srgbClr val="E6FFCD"/>
                </a:solidFill>
                <a:latin typeface="Times New Roman" pitchFamily="18" charset="0"/>
                <a:ea typeface="Times New Roman" pitchFamily="18" charset="0"/>
                <a:cs typeface="Times New Roman" pitchFamily="18" charset="0"/>
              </a:rPr>
              <a:t>vigilanza</a:t>
            </a:r>
            <a:r>
              <a:rPr lang="it-IT" sz="2700" b="1" dirty="0">
                <a:solidFill>
                  <a:srgbClr val="E6FFCD"/>
                </a:solidFill>
                <a:latin typeface="Times New Roman" pitchFamily="18" charset="0"/>
                <a:ea typeface="Times New Roman" pitchFamily="18" charset="0"/>
                <a:cs typeface="Times New Roman" pitchFamily="18" charset="0"/>
              </a:rPr>
              <a:t>.</a:t>
            </a:r>
          </a:p>
          <a:p>
            <a:pPr marL="0">
              <a:buNone/>
            </a:pPr>
            <a:endParaRPr lang="it-IT" sz="2700" b="1" dirty="0">
              <a:solidFill>
                <a:srgbClr val="E6FFCD"/>
              </a:solidFill>
              <a:latin typeface="Times New Roman" pitchFamily="18" charset="0"/>
              <a:ea typeface="Times New Roman" pitchFamily="18" charset="0"/>
              <a:cs typeface="Times New Roman" pitchFamily="18" charset="0"/>
            </a:endParaRPr>
          </a:p>
          <a:p>
            <a:pPr marL="0">
              <a:buNone/>
            </a:pPr>
            <a:endParaRPr lang="it-IT" sz="2700" b="1" dirty="0" smtClean="0">
              <a:solidFill>
                <a:srgbClr val="E6FFCD"/>
              </a:solidFill>
              <a:latin typeface="Times New Roman" pitchFamily="18" charset="0"/>
              <a:ea typeface="Times New Roman" pitchFamily="18" charset="0"/>
              <a:cs typeface="Times New Roman" pitchFamily="18" charset="0"/>
            </a:endParaRPr>
          </a:p>
          <a:p>
            <a:pPr marL="0">
              <a:buNone/>
            </a:pPr>
            <a:endPar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endParaRPr>
          </a:p>
          <a:p>
            <a:pPr marL="0" algn="ctr">
              <a:buNone/>
            </a:pPr>
            <a:r>
              <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a:t>
            </a:r>
            <a:endParaRPr lang="it-IT" sz="6000" b="1" dirty="0" smtClean="0">
              <a:solidFill>
                <a:srgbClr val="E6FFCD"/>
              </a:solidFill>
              <a:latin typeface="Times New Roman" pitchFamily="18" charset="0"/>
              <a:ea typeface="Times New Roman" pitchFamily="18" charset="0"/>
              <a:cs typeface="Times New Roman" pitchFamily="18" charset="0"/>
            </a:endParaRPr>
          </a:p>
        </p:txBody>
      </p:sp>
      <p:sp>
        <p:nvSpPr>
          <p:cNvPr id="6" name="Rettangolo 5"/>
          <p:cNvSpPr/>
          <p:nvPr/>
        </p:nvSpPr>
        <p:spPr>
          <a:xfrm>
            <a:off x="7956376" y="6518959"/>
            <a:ext cx="1296144" cy="338554"/>
          </a:xfrm>
          <a:prstGeom prst="rect">
            <a:avLst/>
          </a:prstGeom>
        </p:spPr>
        <p:txBody>
          <a:bodyPr wrap="square">
            <a:spAutoFit/>
          </a:bodyPr>
          <a:lstStyle/>
          <a:p>
            <a:pPr algn="ctr"/>
            <a:r>
              <a:rPr lang="it-IT" sz="800" b="1" dirty="0">
                <a:solidFill>
                  <a:srgbClr val="9BBB59">
                    <a:lumMod val="40000"/>
                    <a:lumOff val="60000"/>
                  </a:srgbClr>
                </a:solidFill>
                <a:latin typeface="Times New Roman" pitchFamily="18" charset="0"/>
                <a:cs typeface="Times New Roman" pitchFamily="18" charset="0"/>
              </a:rPr>
              <a:t>Michela </a:t>
            </a:r>
            <a:r>
              <a:rPr lang="it-IT" sz="800" b="1" dirty="0" smtClean="0">
                <a:solidFill>
                  <a:srgbClr val="9BBB59">
                    <a:lumMod val="40000"/>
                    <a:lumOff val="60000"/>
                  </a:srgbClr>
                </a:solidFill>
                <a:latin typeface="Times New Roman" pitchFamily="18" charset="0"/>
                <a:cs typeface="Times New Roman" pitchFamily="18" charset="0"/>
              </a:rPr>
              <a:t>Zucca</a:t>
            </a:r>
          </a:p>
          <a:p>
            <a:pPr algn="ctr"/>
            <a:r>
              <a:rPr lang="it-IT" sz="800" b="1" dirty="0" smtClean="0">
                <a:solidFill>
                  <a:srgbClr val="9BBB59">
                    <a:lumMod val="40000"/>
                    <a:lumOff val="60000"/>
                  </a:srgbClr>
                </a:solidFill>
                <a:latin typeface="Times New Roman" pitchFamily="18" charset="0"/>
                <a:cs typeface="Times New Roman" pitchFamily="18" charset="0"/>
              </a:rPr>
              <a:t>Associazione Sherwood</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1026" name="Picture 2" descr="C:\Users\luca\Documents\sherwood - 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6803" y="6021288"/>
            <a:ext cx="475290" cy="47529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946"/>
            <a:ext cx="5412008" cy="6856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03201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898224" y="-11765"/>
            <a:ext cx="4245775" cy="8215346"/>
          </a:xfrm>
        </p:spPr>
        <p:txBody>
          <a:bodyPr>
            <a:normAutofit fontScale="92500"/>
          </a:bodyPr>
          <a:lstStyle/>
          <a:p>
            <a:pPr marL="0">
              <a:buNone/>
            </a:pPr>
            <a:r>
              <a:rPr lang="it-IT" sz="2700" b="1" dirty="0">
                <a:solidFill>
                  <a:srgbClr val="E6FFCD"/>
                </a:solidFill>
                <a:latin typeface="Times New Roman" pitchFamily="18" charset="0"/>
                <a:ea typeface="Times New Roman" pitchFamily="18" charset="0"/>
                <a:cs typeface="Times New Roman" pitchFamily="18" charset="0"/>
              </a:rPr>
              <a:t>Il Corpo dei Pompieri </a:t>
            </a:r>
            <a:r>
              <a:rPr lang="it-IT" sz="2700" b="1" dirty="0" smtClean="0">
                <a:solidFill>
                  <a:srgbClr val="E6FFCD"/>
                </a:solidFill>
                <a:latin typeface="Times New Roman" pitchFamily="18" charset="0"/>
                <a:ea typeface="Times New Roman" pitchFamily="18" charset="0"/>
                <a:cs typeface="Times New Roman" pitchFamily="18" charset="0"/>
              </a:rPr>
              <a:t>volontari venne istituito col compito non solo di prevenire ed estinguere </a:t>
            </a:r>
            <a:r>
              <a:rPr lang="it-IT" sz="2700" b="1" dirty="0">
                <a:solidFill>
                  <a:srgbClr val="E6FFCD"/>
                </a:solidFill>
                <a:latin typeface="Times New Roman" pitchFamily="18" charset="0"/>
                <a:ea typeface="Times New Roman" pitchFamily="18" charset="0"/>
                <a:cs typeface="Times New Roman" pitchFamily="18" charset="0"/>
              </a:rPr>
              <a:t>gli incendi ed intervenire in caso di altre </a:t>
            </a:r>
            <a:r>
              <a:rPr lang="it-IT" sz="2700" b="1" dirty="0" smtClean="0">
                <a:solidFill>
                  <a:srgbClr val="E6FFCD"/>
                </a:solidFill>
                <a:latin typeface="Times New Roman" pitchFamily="18" charset="0"/>
                <a:ea typeface="Times New Roman" pitchFamily="18" charset="0"/>
                <a:cs typeface="Times New Roman" pitchFamily="18" charset="0"/>
              </a:rPr>
              <a:t>necessità. La </a:t>
            </a:r>
            <a:r>
              <a:rPr lang="it-IT" sz="2700" b="1" dirty="0">
                <a:solidFill>
                  <a:srgbClr val="E6FFCD"/>
                </a:solidFill>
                <a:latin typeface="Times New Roman" pitchFamily="18" charset="0"/>
                <a:ea typeface="Times New Roman" pitchFamily="18" charset="0"/>
                <a:cs typeface="Times New Roman" pitchFamily="18" charset="0"/>
              </a:rPr>
              <a:t>loro presenza era inoltre richiesta in caso di epidemia</a:t>
            </a:r>
            <a:r>
              <a:rPr lang="it-IT" sz="2700" b="1" dirty="0" smtClean="0">
                <a:solidFill>
                  <a:srgbClr val="E6FFCD"/>
                </a:solidFill>
                <a:latin typeface="Times New Roman" pitchFamily="18" charset="0"/>
                <a:ea typeface="Times New Roman" pitchFamily="18" charset="0"/>
                <a:cs typeface="Times New Roman" pitchFamily="18" charset="0"/>
              </a:rPr>
              <a:t>, infortuni</a:t>
            </a:r>
            <a:r>
              <a:rPr lang="it-IT" sz="2700" b="1" dirty="0">
                <a:solidFill>
                  <a:srgbClr val="E6FFCD"/>
                </a:solidFill>
                <a:latin typeface="Times New Roman" pitchFamily="18" charset="0"/>
                <a:ea typeface="Times New Roman" pitchFamily="18" charset="0"/>
                <a:cs typeface="Times New Roman" pitchFamily="18" charset="0"/>
              </a:rPr>
              <a:t>, inondazioni, come guardie d'incendio nei teatri e luoghi di pubblico intrattenimento o come scorta d'onore e</a:t>
            </a:r>
          </a:p>
          <a:p>
            <a:pPr marL="0">
              <a:buNone/>
            </a:pPr>
            <a:r>
              <a:rPr lang="it-IT" sz="2700" b="1" dirty="0" smtClean="0">
                <a:solidFill>
                  <a:srgbClr val="E6FFCD"/>
                </a:solidFill>
                <a:latin typeface="Times New Roman" pitchFamily="18" charset="0"/>
                <a:ea typeface="Times New Roman" pitchFamily="18" charset="0"/>
                <a:cs typeface="Times New Roman" pitchFamily="18" charset="0"/>
              </a:rPr>
              <a:t>festività</a:t>
            </a:r>
            <a:r>
              <a:rPr lang="it-IT" sz="2700" b="1" dirty="0">
                <a:solidFill>
                  <a:srgbClr val="E6FFCD"/>
                </a:solidFill>
                <a:latin typeface="Times New Roman" pitchFamily="18" charset="0"/>
                <a:ea typeface="Times New Roman" pitchFamily="18" charset="0"/>
                <a:cs typeface="Times New Roman" pitchFamily="18" charset="0"/>
              </a:rPr>
              <a:t>, alle quali interveniva il Municipio, ordinandone la presenza.</a:t>
            </a:r>
          </a:p>
          <a:p>
            <a:pPr marL="0">
              <a:buNone/>
            </a:pPr>
            <a:endParaRPr lang="it-IT" sz="2700" b="1" dirty="0">
              <a:solidFill>
                <a:srgbClr val="E6FFCD"/>
              </a:solidFill>
              <a:latin typeface="Times New Roman" pitchFamily="18" charset="0"/>
              <a:ea typeface="Times New Roman" pitchFamily="18" charset="0"/>
              <a:cs typeface="Times New Roman" pitchFamily="18" charset="0"/>
            </a:endParaRPr>
          </a:p>
          <a:p>
            <a:pPr marL="0">
              <a:buNone/>
            </a:pPr>
            <a:endParaRPr lang="it-IT" sz="2700" b="1" dirty="0" smtClean="0">
              <a:solidFill>
                <a:srgbClr val="E6FFCD"/>
              </a:solidFill>
              <a:latin typeface="Times New Roman" pitchFamily="18" charset="0"/>
              <a:ea typeface="Times New Roman" pitchFamily="18" charset="0"/>
              <a:cs typeface="Times New Roman" pitchFamily="18" charset="0"/>
            </a:endParaRPr>
          </a:p>
          <a:p>
            <a:pPr marL="0">
              <a:buNone/>
            </a:pPr>
            <a:endPar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endParaRPr>
          </a:p>
          <a:p>
            <a:pPr marL="0" algn="ctr">
              <a:buNone/>
            </a:pPr>
            <a:r>
              <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a:t>
            </a:r>
            <a:endParaRPr lang="it-IT" sz="6000" b="1" dirty="0" smtClean="0">
              <a:solidFill>
                <a:srgbClr val="E6FFCD"/>
              </a:solidFill>
              <a:latin typeface="Times New Roman" pitchFamily="18" charset="0"/>
              <a:ea typeface="Times New Roman" pitchFamily="18" charset="0"/>
              <a:cs typeface="Times New Roman" pitchFamily="18" charset="0"/>
            </a:endParaRPr>
          </a:p>
        </p:txBody>
      </p:sp>
      <p:sp>
        <p:nvSpPr>
          <p:cNvPr id="6" name="Rettangolo 5"/>
          <p:cNvSpPr/>
          <p:nvPr/>
        </p:nvSpPr>
        <p:spPr>
          <a:xfrm>
            <a:off x="7956376" y="6518959"/>
            <a:ext cx="1296144" cy="338554"/>
          </a:xfrm>
          <a:prstGeom prst="rect">
            <a:avLst/>
          </a:prstGeom>
        </p:spPr>
        <p:txBody>
          <a:bodyPr wrap="square">
            <a:spAutoFit/>
          </a:bodyPr>
          <a:lstStyle/>
          <a:p>
            <a:pPr algn="ctr"/>
            <a:r>
              <a:rPr lang="it-IT" sz="800" b="1" dirty="0">
                <a:solidFill>
                  <a:srgbClr val="9BBB59">
                    <a:lumMod val="40000"/>
                    <a:lumOff val="60000"/>
                  </a:srgbClr>
                </a:solidFill>
                <a:latin typeface="Times New Roman" pitchFamily="18" charset="0"/>
                <a:cs typeface="Times New Roman" pitchFamily="18" charset="0"/>
              </a:rPr>
              <a:t>Michela </a:t>
            </a:r>
            <a:r>
              <a:rPr lang="it-IT" sz="800" b="1" dirty="0" smtClean="0">
                <a:solidFill>
                  <a:srgbClr val="9BBB59">
                    <a:lumMod val="40000"/>
                    <a:lumOff val="60000"/>
                  </a:srgbClr>
                </a:solidFill>
                <a:latin typeface="Times New Roman" pitchFamily="18" charset="0"/>
                <a:cs typeface="Times New Roman" pitchFamily="18" charset="0"/>
              </a:rPr>
              <a:t>Zucca</a:t>
            </a:r>
          </a:p>
          <a:p>
            <a:pPr algn="ctr"/>
            <a:r>
              <a:rPr lang="it-IT" sz="800" b="1" dirty="0" smtClean="0">
                <a:solidFill>
                  <a:srgbClr val="9BBB59">
                    <a:lumMod val="40000"/>
                    <a:lumOff val="60000"/>
                  </a:srgbClr>
                </a:solidFill>
                <a:latin typeface="Times New Roman" pitchFamily="18" charset="0"/>
                <a:cs typeface="Times New Roman" pitchFamily="18" charset="0"/>
              </a:rPr>
              <a:t>Associazione Sherwood</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1026" name="Picture 2" descr="C:\Users\luca\Documents\sherwood - 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6803" y="6021288"/>
            <a:ext cx="475290" cy="47529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4898224" cy="685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3573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solidFill>
                <a:prstClr val="black"/>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8345" y="260648"/>
            <a:ext cx="4887091" cy="6491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733341" y="1412776"/>
            <a:ext cx="8014690" cy="3046988"/>
          </a:xfrm>
          <a:prstGeom prst="rect">
            <a:avLst/>
          </a:prstGeom>
          <a:noFill/>
        </p:spPr>
        <p:txBody>
          <a:bodyPr wrap="square" rtlCol="0">
            <a:spAutoFit/>
          </a:bodyPr>
          <a:lstStyle/>
          <a:p>
            <a:pPr algn="ctr"/>
            <a:r>
              <a:rPr lang="it-IT" sz="3200" b="1" dirty="0" smtClean="0">
                <a:solidFill>
                  <a:prstClr val="white"/>
                </a:solidFill>
                <a:latin typeface="Times New Roman" panose="02020603050405020304" pitchFamily="18" charset="0"/>
                <a:cs typeface="Times New Roman" panose="02020603050405020304" pitchFamily="18" charset="0"/>
              </a:rPr>
              <a:t>I nostri antenati erano dei «maestri del fuoco»: padroneggiavano gli incendi, controllavano la fiamma per produrre calore, inventarono la tecnologia che utilizzava (in maniera multifunzionale)  fuoco, fiamme e fumo.</a:t>
            </a:r>
            <a:endParaRPr lang="it-IT" sz="32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962948" y="6520055"/>
            <a:ext cx="1207382" cy="338554"/>
          </a:xfrm>
          <a:prstGeom prst="rect">
            <a:avLst/>
          </a:prstGeom>
          <a:noFill/>
        </p:spPr>
        <p:txBody>
          <a:bodyPr wrap="none" rtlCol="0">
            <a:spAutoFit/>
          </a:bodyPr>
          <a:lstStyle/>
          <a:p>
            <a:pPr algn="ctr"/>
            <a:r>
              <a:rPr lang="it-IT" sz="800" b="1" dirty="0" smtClean="0">
                <a:solidFill>
                  <a:prstClr val="white"/>
                </a:solidFill>
                <a:latin typeface="Times New Roman" panose="02020603050405020304" pitchFamily="18" charset="0"/>
                <a:cs typeface="Times New Roman" panose="02020603050405020304" pitchFamily="18" charset="0"/>
              </a:rPr>
              <a:t>Michela Zucca</a:t>
            </a:r>
          </a:p>
          <a:p>
            <a:pPr algn="ctr"/>
            <a:r>
              <a:rPr lang="it-IT" sz="800" b="1" dirty="0" smtClean="0">
                <a:solidFill>
                  <a:prstClr val="white"/>
                </a:solidFill>
                <a:latin typeface="Times New Roman" panose="02020603050405020304" pitchFamily="18" charset="0"/>
                <a:cs typeface="Times New Roman" panose="02020603050405020304" pitchFamily="18" charset="0"/>
              </a:rPr>
              <a:t>Associazione Sherwood</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1689" y="6011517"/>
            <a:ext cx="469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95430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932042" y="-11765"/>
            <a:ext cx="4211958" cy="8215346"/>
          </a:xfrm>
        </p:spPr>
        <p:txBody>
          <a:bodyPr>
            <a:normAutofit fontScale="92500" lnSpcReduction="20000"/>
          </a:bodyPr>
          <a:lstStyle/>
          <a:p>
            <a:pPr marL="0">
              <a:buNone/>
            </a:pPr>
            <a:r>
              <a:rPr lang="it-IT" sz="2700" b="1" dirty="0">
                <a:solidFill>
                  <a:srgbClr val="E6FFCD"/>
                </a:solidFill>
                <a:latin typeface="Times New Roman" pitchFamily="18" charset="0"/>
                <a:ea typeface="Times New Roman" pitchFamily="18" charset="0"/>
                <a:cs typeface="Times New Roman" pitchFamily="18" charset="0"/>
              </a:rPr>
              <a:t>La nomina dei pompieri e delle cariche</a:t>
            </a:r>
          </a:p>
          <a:p>
            <a:pPr marL="0">
              <a:buNone/>
            </a:pPr>
            <a:r>
              <a:rPr lang="it-IT" sz="2700" b="1" dirty="0">
                <a:solidFill>
                  <a:srgbClr val="E6FFCD"/>
                </a:solidFill>
                <a:latin typeface="Times New Roman" pitchFamily="18" charset="0"/>
                <a:ea typeface="Times New Roman" pitchFamily="18" charset="0"/>
                <a:cs typeface="Times New Roman" pitchFamily="18" charset="0"/>
              </a:rPr>
              <a:t>era fatta dalla Rappresentanza comunale e per farvi parte bisognava dimostrare una condotta politica e morale incensurabile,</a:t>
            </a:r>
          </a:p>
          <a:p>
            <a:pPr marL="0">
              <a:buNone/>
            </a:pPr>
            <a:r>
              <a:rPr lang="it-IT" sz="2700" b="1" dirty="0">
                <a:solidFill>
                  <a:srgbClr val="E6FFCD"/>
                </a:solidFill>
                <a:latin typeface="Times New Roman" pitchFamily="18" charset="0"/>
                <a:ea typeface="Times New Roman" pitchFamily="18" charset="0"/>
                <a:cs typeface="Times New Roman" pitchFamily="18" charset="0"/>
              </a:rPr>
              <a:t>stabile dimora nel </a:t>
            </a:r>
            <a:r>
              <a:rPr lang="it-IT" sz="2700" b="1" dirty="0" smtClean="0">
                <a:solidFill>
                  <a:srgbClr val="E6FFCD"/>
                </a:solidFill>
                <a:latin typeface="Times New Roman" pitchFamily="18" charset="0"/>
                <a:ea typeface="Times New Roman" pitchFamily="18" charset="0"/>
                <a:cs typeface="Times New Roman" pitchFamily="18" charset="0"/>
              </a:rPr>
              <a:t>comune, </a:t>
            </a:r>
            <a:r>
              <a:rPr lang="it-IT" sz="2700" b="1" dirty="0">
                <a:solidFill>
                  <a:srgbClr val="E6FFCD"/>
                </a:solidFill>
                <a:latin typeface="Times New Roman" pitchFamily="18" charset="0"/>
                <a:ea typeface="Times New Roman" pitchFamily="18" charset="0"/>
                <a:cs typeface="Times New Roman" pitchFamily="18" charset="0"/>
              </a:rPr>
              <a:t>capacità di leggere e scrivere e forza fisica adatta all'incarico di </a:t>
            </a:r>
            <a:r>
              <a:rPr lang="it-IT" sz="2700" b="1" dirty="0" smtClean="0">
                <a:solidFill>
                  <a:srgbClr val="E6FFCD"/>
                </a:solidFill>
                <a:latin typeface="Times New Roman" pitchFamily="18" charset="0"/>
                <a:ea typeface="Times New Roman" pitchFamily="18" charset="0"/>
                <a:cs typeface="Times New Roman" pitchFamily="18" charset="0"/>
              </a:rPr>
              <a:t>pompiere. Ogni </a:t>
            </a:r>
            <a:r>
              <a:rPr lang="it-IT" sz="2700" b="1" dirty="0">
                <a:solidFill>
                  <a:srgbClr val="E6FFCD"/>
                </a:solidFill>
                <a:latin typeface="Times New Roman" pitchFamily="18" charset="0"/>
                <a:ea typeface="Times New Roman" pitchFamily="18" charset="0"/>
                <a:cs typeface="Times New Roman" pitchFamily="18" charset="0"/>
              </a:rPr>
              <a:t>pompiere, dopo la nomina, doveva</a:t>
            </a:r>
          </a:p>
          <a:p>
            <a:pPr marL="0">
              <a:buNone/>
            </a:pPr>
            <a:r>
              <a:rPr lang="it-IT" sz="2700" b="1" dirty="0">
                <a:solidFill>
                  <a:srgbClr val="E6FFCD"/>
                </a:solidFill>
                <a:latin typeface="Times New Roman" pitchFamily="18" charset="0"/>
                <a:ea typeface="Times New Roman" pitchFamily="18" charset="0"/>
                <a:cs typeface="Times New Roman" pitchFamily="18" charset="0"/>
              </a:rPr>
              <a:t>prestare giuramento, con "il tocco della mano", davanti al Capo comune ed alla presenza dell'Ispettore e del </a:t>
            </a:r>
            <a:r>
              <a:rPr lang="it-IT" sz="2700" b="1" dirty="0" smtClean="0">
                <a:solidFill>
                  <a:srgbClr val="E6FFCD"/>
                </a:solidFill>
                <a:latin typeface="Times New Roman" pitchFamily="18" charset="0"/>
                <a:ea typeface="Times New Roman" pitchFamily="18" charset="0"/>
                <a:cs typeface="Times New Roman" pitchFamily="18" charset="0"/>
              </a:rPr>
              <a:t>corpo pompieri.</a:t>
            </a:r>
            <a:endParaRPr lang="it-IT" sz="2700" b="1" dirty="0">
              <a:solidFill>
                <a:srgbClr val="E6FFCD"/>
              </a:solidFill>
              <a:latin typeface="Times New Roman" pitchFamily="18" charset="0"/>
              <a:ea typeface="Times New Roman" pitchFamily="18" charset="0"/>
              <a:cs typeface="Times New Roman" pitchFamily="18" charset="0"/>
            </a:endParaRPr>
          </a:p>
          <a:p>
            <a:pPr marL="0">
              <a:buNone/>
            </a:pPr>
            <a:endParaRPr lang="it-IT" sz="2700" b="1" dirty="0">
              <a:solidFill>
                <a:srgbClr val="E6FFCD"/>
              </a:solidFill>
              <a:latin typeface="Times New Roman" pitchFamily="18" charset="0"/>
              <a:ea typeface="Times New Roman" pitchFamily="18" charset="0"/>
              <a:cs typeface="Times New Roman" pitchFamily="18" charset="0"/>
            </a:endParaRPr>
          </a:p>
          <a:p>
            <a:pPr marL="0">
              <a:buNone/>
            </a:pPr>
            <a:endParaRPr lang="it-IT" sz="2700" b="1" dirty="0" smtClean="0">
              <a:solidFill>
                <a:srgbClr val="E6FFCD"/>
              </a:solidFill>
              <a:latin typeface="Times New Roman" pitchFamily="18" charset="0"/>
              <a:ea typeface="Times New Roman" pitchFamily="18" charset="0"/>
              <a:cs typeface="Times New Roman" pitchFamily="18" charset="0"/>
            </a:endParaRPr>
          </a:p>
          <a:p>
            <a:pPr marL="0">
              <a:buNone/>
            </a:pPr>
            <a:endPar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endParaRPr>
          </a:p>
          <a:p>
            <a:pPr marL="0" algn="ctr">
              <a:buNone/>
            </a:pPr>
            <a:r>
              <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a:t>
            </a:r>
            <a:endParaRPr lang="it-IT" sz="6000" b="1" dirty="0" smtClean="0">
              <a:solidFill>
                <a:srgbClr val="E6FFCD"/>
              </a:solidFill>
              <a:latin typeface="Times New Roman" pitchFamily="18" charset="0"/>
              <a:ea typeface="Times New Roman" pitchFamily="18" charset="0"/>
              <a:cs typeface="Times New Roman" pitchFamily="18" charset="0"/>
            </a:endParaRPr>
          </a:p>
        </p:txBody>
      </p:sp>
      <p:sp>
        <p:nvSpPr>
          <p:cNvPr id="6" name="Rettangolo 5"/>
          <p:cNvSpPr/>
          <p:nvPr/>
        </p:nvSpPr>
        <p:spPr>
          <a:xfrm>
            <a:off x="7956376" y="6518959"/>
            <a:ext cx="1296144" cy="338554"/>
          </a:xfrm>
          <a:prstGeom prst="rect">
            <a:avLst/>
          </a:prstGeom>
        </p:spPr>
        <p:txBody>
          <a:bodyPr wrap="square">
            <a:spAutoFit/>
          </a:bodyPr>
          <a:lstStyle/>
          <a:p>
            <a:pPr algn="ctr"/>
            <a:r>
              <a:rPr lang="it-IT" sz="800" b="1" dirty="0">
                <a:solidFill>
                  <a:srgbClr val="9BBB59">
                    <a:lumMod val="40000"/>
                    <a:lumOff val="60000"/>
                  </a:srgbClr>
                </a:solidFill>
                <a:latin typeface="Times New Roman" pitchFamily="18" charset="0"/>
                <a:cs typeface="Times New Roman" pitchFamily="18" charset="0"/>
              </a:rPr>
              <a:t>Michela </a:t>
            </a:r>
            <a:r>
              <a:rPr lang="it-IT" sz="800" b="1" dirty="0" smtClean="0">
                <a:solidFill>
                  <a:srgbClr val="9BBB59">
                    <a:lumMod val="40000"/>
                    <a:lumOff val="60000"/>
                  </a:srgbClr>
                </a:solidFill>
                <a:latin typeface="Times New Roman" pitchFamily="18" charset="0"/>
                <a:cs typeface="Times New Roman" pitchFamily="18" charset="0"/>
              </a:rPr>
              <a:t>Zucca</a:t>
            </a:r>
          </a:p>
          <a:p>
            <a:pPr algn="ctr"/>
            <a:r>
              <a:rPr lang="it-IT" sz="800" b="1" dirty="0" smtClean="0">
                <a:solidFill>
                  <a:srgbClr val="9BBB59">
                    <a:lumMod val="40000"/>
                    <a:lumOff val="60000"/>
                  </a:srgbClr>
                </a:solidFill>
                <a:latin typeface="Times New Roman" pitchFamily="18" charset="0"/>
                <a:cs typeface="Times New Roman" pitchFamily="18" charset="0"/>
              </a:rPr>
              <a:t>Associazione Sherwood</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1026" name="Picture 2" descr="C:\Users\luca\Documents\sherwood - 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6803" y="6021288"/>
            <a:ext cx="475290" cy="47529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747"/>
            <a:ext cx="4932040" cy="6916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75619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 y="6179821"/>
            <a:ext cx="9144000" cy="1755288"/>
          </a:xfrm>
        </p:spPr>
        <p:txBody>
          <a:bodyPr>
            <a:normAutofit/>
          </a:bodyPr>
          <a:lstStyle/>
          <a:p>
            <a:pPr marL="0">
              <a:buNone/>
            </a:pPr>
            <a:r>
              <a:rPr lang="it-IT" sz="2000" b="1" dirty="0" smtClean="0">
                <a:solidFill>
                  <a:srgbClr val="E6FFCD"/>
                </a:solidFill>
                <a:latin typeface="Times New Roman" pitchFamily="18" charset="0"/>
                <a:ea typeface="Times New Roman" pitchFamily="18" charset="0"/>
                <a:cs typeface="Times New Roman" pitchFamily="18" charset="0"/>
              </a:rPr>
              <a:t>Le comunità alpine però non avevano certo aspettato gli ordini dei governi centrali: da millenni sono abituate alla gestione collettiva delle catastrofi….</a:t>
            </a:r>
            <a:endParaRPr lang="it-IT" sz="4800" b="1" dirty="0" smtClean="0">
              <a:solidFill>
                <a:srgbClr val="E6FFCD"/>
              </a:solidFill>
              <a:latin typeface="Times New Roman" pitchFamily="18" charset="0"/>
              <a:ea typeface="Times New Roman" pitchFamily="18" charset="0"/>
              <a:cs typeface="Times New Roman" pitchFamily="18" charset="0"/>
            </a:endParaRPr>
          </a:p>
        </p:txBody>
      </p:sp>
      <p:sp>
        <p:nvSpPr>
          <p:cNvPr id="6" name="Rettangolo 5"/>
          <p:cNvSpPr/>
          <p:nvPr/>
        </p:nvSpPr>
        <p:spPr>
          <a:xfrm>
            <a:off x="7956376" y="6518959"/>
            <a:ext cx="1296144" cy="338554"/>
          </a:xfrm>
          <a:prstGeom prst="rect">
            <a:avLst/>
          </a:prstGeom>
        </p:spPr>
        <p:txBody>
          <a:bodyPr wrap="square">
            <a:spAutoFit/>
          </a:bodyPr>
          <a:lstStyle/>
          <a:p>
            <a:pPr algn="ctr"/>
            <a:r>
              <a:rPr lang="it-IT" sz="800" b="1" dirty="0">
                <a:solidFill>
                  <a:srgbClr val="9BBB59">
                    <a:lumMod val="40000"/>
                    <a:lumOff val="60000"/>
                  </a:srgbClr>
                </a:solidFill>
                <a:latin typeface="Times New Roman" pitchFamily="18" charset="0"/>
                <a:cs typeface="Times New Roman" pitchFamily="18" charset="0"/>
              </a:rPr>
              <a:t>Michela </a:t>
            </a:r>
            <a:r>
              <a:rPr lang="it-IT" sz="800" b="1" dirty="0" smtClean="0">
                <a:solidFill>
                  <a:srgbClr val="9BBB59">
                    <a:lumMod val="40000"/>
                    <a:lumOff val="60000"/>
                  </a:srgbClr>
                </a:solidFill>
                <a:latin typeface="Times New Roman" pitchFamily="18" charset="0"/>
                <a:cs typeface="Times New Roman" pitchFamily="18" charset="0"/>
              </a:rPr>
              <a:t>Zucca</a:t>
            </a:r>
          </a:p>
          <a:p>
            <a:pPr algn="ctr"/>
            <a:r>
              <a:rPr lang="it-IT" sz="800" b="1" dirty="0" smtClean="0">
                <a:solidFill>
                  <a:srgbClr val="9BBB59">
                    <a:lumMod val="40000"/>
                    <a:lumOff val="60000"/>
                  </a:srgbClr>
                </a:solidFill>
                <a:latin typeface="Times New Roman" pitchFamily="18" charset="0"/>
                <a:cs typeface="Times New Roman" pitchFamily="18" charset="0"/>
              </a:rPr>
              <a:t>Associazione Sherwood</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1026" name="Picture 2" descr="C:\Users\luca\Documents\sherwood - 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6803" y="6021288"/>
            <a:ext cx="475290" cy="47529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179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94996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5475177"/>
            <a:ext cx="9144000" cy="1755288"/>
          </a:xfrm>
        </p:spPr>
        <p:txBody>
          <a:bodyPr>
            <a:normAutofit fontScale="77500" lnSpcReduction="20000"/>
          </a:bodyPr>
          <a:lstStyle/>
          <a:p>
            <a:pPr marL="0">
              <a:buNone/>
            </a:pPr>
            <a:r>
              <a:rPr lang="it-IT" sz="2700" b="1" dirty="0">
                <a:solidFill>
                  <a:srgbClr val="E6FFCD"/>
                </a:solidFill>
                <a:latin typeface="Times New Roman" pitchFamily="18" charset="0"/>
                <a:ea typeface="Times New Roman" pitchFamily="18" charset="0"/>
                <a:cs typeface="Times New Roman" pitchFamily="18" charset="0"/>
              </a:rPr>
              <a:t>La popolazione è abituata alla condivisione e all’autogestione da secoli di disinteresse dei governi centrali: tanto è vero che il “far da soli” è una delle qualità più apprezzate anche nella vita privata delle persone. La partecipazione alla gestione della cosa pubblica è su base assolutamente volontaristica e spesso sentita come un dovere.</a:t>
            </a:r>
          </a:p>
          <a:p>
            <a:pPr marL="0">
              <a:buNone/>
            </a:pPr>
            <a:r>
              <a:rPr lang="it-IT" sz="2700" b="1" dirty="0" smtClean="0">
                <a:solidFill>
                  <a:srgbClr val="E6FFCD"/>
                </a:solidFill>
                <a:latin typeface="Times New Roman" pitchFamily="18" charset="0"/>
                <a:ea typeface="Times New Roman" pitchFamily="18" charset="0"/>
                <a:cs typeface="Times New Roman" pitchFamily="18" charset="0"/>
              </a:rPr>
              <a:t>….</a:t>
            </a:r>
            <a:endParaRPr lang="it-IT" sz="6000" b="1" dirty="0" smtClean="0">
              <a:solidFill>
                <a:srgbClr val="E6FFCD"/>
              </a:solidFill>
              <a:latin typeface="Times New Roman" pitchFamily="18" charset="0"/>
              <a:ea typeface="Times New Roman" pitchFamily="18" charset="0"/>
              <a:cs typeface="Times New Roman" pitchFamily="18" charset="0"/>
            </a:endParaRPr>
          </a:p>
        </p:txBody>
      </p:sp>
      <p:sp>
        <p:nvSpPr>
          <p:cNvPr id="6" name="Rettangolo 5"/>
          <p:cNvSpPr/>
          <p:nvPr/>
        </p:nvSpPr>
        <p:spPr>
          <a:xfrm>
            <a:off x="7956376" y="6518959"/>
            <a:ext cx="1296144" cy="338554"/>
          </a:xfrm>
          <a:prstGeom prst="rect">
            <a:avLst/>
          </a:prstGeom>
        </p:spPr>
        <p:txBody>
          <a:bodyPr wrap="square">
            <a:spAutoFit/>
          </a:bodyPr>
          <a:lstStyle/>
          <a:p>
            <a:pPr algn="ctr"/>
            <a:r>
              <a:rPr lang="it-IT" sz="800" b="1" dirty="0">
                <a:solidFill>
                  <a:srgbClr val="9BBB59">
                    <a:lumMod val="40000"/>
                    <a:lumOff val="60000"/>
                  </a:srgbClr>
                </a:solidFill>
                <a:latin typeface="Times New Roman" pitchFamily="18" charset="0"/>
                <a:cs typeface="Times New Roman" pitchFamily="18" charset="0"/>
              </a:rPr>
              <a:t>Michela </a:t>
            </a:r>
            <a:r>
              <a:rPr lang="it-IT" sz="800" b="1" dirty="0" smtClean="0">
                <a:solidFill>
                  <a:srgbClr val="9BBB59">
                    <a:lumMod val="40000"/>
                    <a:lumOff val="60000"/>
                  </a:srgbClr>
                </a:solidFill>
                <a:latin typeface="Times New Roman" pitchFamily="18" charset="0"/>
                <a:cs typeface="Times New Roman" pitchFamily="18" charset="0"/>
              </a:rPr>
              <a:t>Zucca</a:t>
            </a:r>
          </a:p>
          <a:p>
            <a:pPr algn="ctr"/>
            <a:r>
              <a:rPr lang="it-IT" sz="800" b="1" dirty="0" smtClean="0">
                <a:solidFill>
                  <a:srgbClr val="9BBB59">
                    <a:lumMod val="40000"/>
                    <a:lumOff val="60000"/>
                  </a:srgbClr>
                </a:solidFill>
                <a:latin typeface="Times New Roman" pitchFamily="18" charset="0"/>
                <a:cs typeface="Times New Roman" pitchFamily="18" charset="0"/>
              </a:rPr>
              <a:t>Associazione Sherwood</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1026" name="Picture 2" descr="C:\Users\luca\Documents\sherwood - 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6803" y="6021288"/>
            <a:ext cx="475290" cy="475290"/>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70534" cy="5517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74215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0886" y="5102225"/>
            <a:ext cx="9130920" cy="1755288"/>
          </a:xfrm>
        </p:spPr>
        <p:txBody>
          <a:bodyPr>
            <a:normAutofit/>
          </a:bodyPr>
          <a:lstStyle/>
          <a:p>
            <a:pPr marL="0">
              <a:buNone/>
            </a:pPr>
            <a:r>
              <a:rPr lang="it-IT" sz="2700" b="1" dirty="0">
                <a:solidFill>
                  <a:srgbClr val="E6FFCD"/>
                </a:solidFill>
                <a:latin typeface="Times New Roman" pitchFamily="18" charset="0"/>
                <a:ea typeface="Times New Roman" pitchFamily="18" charset="0"/>
                <a:cs typeface="Times New Roman" pitchFamily="18" charset="0"/>
              </a:rPr>
              <a:t>Il lavoro di manutenzione dei boschi </a:t>
            </a:r>
            <a:r>
              <a:rPr lang="it-IT" sz="2700" b="1" dirty="0" smtClean="0">
                <a:solidFill>
                  <a:srgbClr val="E6FFCD"/>
                </a:solidFill>
                <a:latin typeface="Times New Roman" pitchFamily="18" charset="0"/>
                <a:ea typeface="Times New Roman" pitchFamily="18" charset="0"/>
                <a:cs typeface="Times New Roman" pitchFamily="18" charset="0"/>
              </a:rPr>
              <a:t>per esempio è </a:t>
            </a:r>
            <a:r>
              <a:rPr lang="it-IT" sz="2700" b="1" dirty="0">
                <a:solidFill>
                  <a:srgbClr val="E6FFCD"/>
                </a:solidFill>
                <a:latin typeface="Times New Roman" pitchFamily="18" charset="0"/>
                <a:ea typeface="Times New Roman" pitchFamily="18" charset="0"/>
                <a:cs typeface="Times New Roman" pitchFamily="18" charset="0"/>
              </a:rPr>
              <a:t>sempre </a:t>
            </a:r>
            <a:r>
              <a:rPr lang="it-IT" sz="2700" b="1" dirty="0" smtClean="0">
                <a:solidFill>
                  <a:srgbClr val="E6FFCD"/>
                </a:solidFill>
                <a:latin typeface="Times New Roman" pitchFamily="18" charset="0"/>
                <a:ea typeface="Times New Roman" pitchFamily="18" charset="0"/>
                <a:cs typeface="Times New Roman" pitchFamily="18" charset="0"/>
              </a:rPr>
              <a:t>stato considerato troppo </a:t>
            </a:r>
            <a:r>
              <a:rPr lang="it-IT" sz="2700" b="1" dirty="0">
                <a:solidFill>
                  <a:srgbClr val="E6FFCD"/>
                </a:solidFill>
                <a:latin typeface="Times New Roman" pitchFamily="18" charset="0"/>
                <a:ea typeface="Times New Roman" pitchFamily="18" charset="0"/>
                <a:cs typeface="Times New Roman" pitchFamily="18" charset="0"/>
              </a:rPr>
              <a:t>costoso perché non si calcolano i rischi ambientali</a:t>
            </a:r>
            <a:r>
              <a:rPr lang="it-IT" sz="2700" b="1" dirty="0" smtClean="0">
                <a:solidFill>
                  <a:srgbClr val="E6FFCD"/>
                </a:solidFill>
                <a:latin typeface="Times New Roman" pitchFamily="18" charset="0"/>
                <a:ea typeface="Times New Roman" pitchFamily="18" charset="0"/>
                <a:cs typeface="Times New Roman" pitchFamily="18" charset="0"/>
              </a:rPr>
              <a:t>. I </a:t>
            </a:r>
            <a:r>
              <a:rPr lang="it-IT" sz="2700" b="1" dirty="0">
                <a:solidFill>
                  <a:srgbClr val="E6FFCD"/>
                </a:solidFill>
                <a:latin typeface="Times New Roman" pitchFamily="18" charset="0"/>
                <a:ea typeface="Times New Roman" pitchFamily="18" charset="0"/>
                <a:cs typeface="Times New Roman" pitchFamily="18" charset="0"/>
              </a:rPr>
              <a:t>contadini di montagna hanno lavorato gratis per secoli, </a:t>
            </a:r>
            <a:r>
              <a:rPr lang="it-IT" sz="2700" b="1" dirty="0" smtClean="0">
                <a:solidFill>
                  <a:srgbClr val="E6FFCD"/>
                </a:solidFill>
                <a:latin typeface="Times New Roman" pitchFamily="18" charset="0"/>
                <a:ea typeface="Times New Roman" pitchFamily="18" charset="0"/>
                <a:cs typeface="Times New Roman" pitchFamily="18" charset="0"/>
              </a:rPr>
              <a:t>e </a:t>
            </a:r>
            <a:r>
              <a:rPr lang="it-IT" sz="2700" b="1" dirty="0">
                <a:solidFill>
                  <a:srgbClr val="E6FFCD"/>
                </a:solidFill>
                <a:latin typeface="Times New Roman" pitchFamily="18" charset="0"/>
                <a:ea typeface="Times New Roman" pitchFamily="18" charset="0"/>
                <a:cs typeface="Times New Roman" pitchFamily="18" charset="0"/>
              </a:rPr>
              <a:t>poi se ne sono andati….</a:t>
            </a:r>
          </a:p>
          <a:p>
            <a:pPr marL="0">
              <a:buNone/>
            </a:pPr>
            <a:endParaRPr lang="it-IT" sz="6000" b="1" dirty="0" smtClean="0">
              <a:solidFill>
                <a:srgbClr val="E6FFCD"/>
              </a:solidFill>
              <a:latin typeface="Times New Roman" pitchFamily="18" charset="0"/>
              <a:ea typeface="Times New Roman" pitchFamily="18" charset="0"/>
              <a:cs typeface="Times New Roman" pitchFamily="18" charset="0"/>
            </a:endParaRPr>
          </a:p>
        </p:txBody>
      </p:sp>
      <p:sp>
        <p:nvSpPr>
          <p:cNvPr id="6" name="Rettangolo 5"/>
          <p:cNvSpPr/>
          <p:nvPr/>
        </p:nvSpPr>
        <p:spPr>
          <a:xfrm>
            <a:off x="7956376" y="6518959"/>
            <a:ext cx="1296144" cy="338554"/>
          </a:xfrm>
          <a:prstGeom prst="rect">
            <a:avLst/>
          </a:prstGeom>
        </p:spPr>
        <p:txBody>
          <a:bodyPr wrap="square">
            <a:spAutoFit/>
          </a:bodyPr>
          <a:lstStyle/>
          <a:p>
            <a:pPr algn="ctr"/>
            <a:r>
              <a:rPr lang="it-IT" sz="800" b="1" dirty="0">
                <a:solidFill>
                  <a:srgbClr val="9BBB59">
                    <a:lumMod val="40000"/>
                    <a:lumOff val="60000"/>
                  </a:srgbClr>
                </a:solidFill>
                <a:latin typeface="Times New Roman" pitchFamily="18" charset="0"/>
                <a:cs typeface="Times New Roman" pitchFamily="18" charset="0"/>
              </a:rPr>
              <a:t>Michela </a:t>
            </a:r>
            <a:r>
              <a:rPr lang="it-IT" sz="800" b="1" dirty="0" smtClean="0">
                <a:solidFill>
                  <a:srgbClr val="9BBB59">
                    <a:lumMod val="40000"/>
                    <a:lumOff val="60000"/>
                  </a:srgbClr>
                </a:solidFill>
                <a:latin typeface="Times New Roman" pitchFamily="18" charset="0"/>
                <a:cs typeface="Times New Roman" pitchFamily="18" charset="0"/>
              </a:rPr>
              <a:t>Zucca</a:t>
            </a:r>
          </a:p>
          <a:p>
            <a:pPr algn="ctr"/>
            <a:r>
              <a:rPr lang="it-IT" sz="800" b="1" dirty="0" smtClean="0">
                <a:solidFill>
                  <a:srgbClr val="9BBB59">
                    <a:lumMod val="40000"/>
                    <a:lumOff val="60000"/>
                  </a:srgbClr>
                </a:solidFill>
                <a:latin typeface="Times New Roman" pitchFamily="18" charset="0"/>
                <a:cs typeface="Times New Roman" pitchFamily="18" charset="0"/>
              </a:rPr>
              <a:t>Associazione Sherwood</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1026" name="Picture 2" descr="C:\Users\luca\Documents\sherwood - 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6803" y="6021288"/>
            <a:ext cx="475290" cy="47529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2887" cy="510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94225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6849129" y="-11765"/>
            <a:ext cx="2294870" cy="8215346"/>
          </a:xfrm>
        </p:spPr>
        <p:txBody>
          <a:bodyPr>
            <a:normAutofit fontScale="77500" lnSpcReduction="20000"/>
          </a:bodyPr>
          <a:lstStyle/>
          <a:p>
            <a:pPr marL="0">
              <a:buNone/>
            </a:pPr>
            <a:r>
              <a:rPr lang="it-IT" sz="2700" b="1" dirty="0" smtClean="0">
                <a:solidFill>
                  <a:srgbClr val="E6FFCD"/>
                </a:solidFill>
                <a:latin typeface="Times New Roman" pitchFamily="18" charset="0"/>
                <a:ea typeface="Times New Roman" pitchFamily="18" charset="0"/>
                <a:cs typeface="Times New Roman" pitchFamily="18" charset="0"/>
              </a:rPr>
              <a:t>Quasi </a:t>
            </a:r>
            <a:r>
              <a:rPr lang="it-IT" sz="2700" b="1" dirty="0">
                <a:solidFill>
                  <a:srgbClr val="E6FFCD"/>
                </a:solidFill>
                <a:latin typeface="Times New Roman" pitchFamily="18" charset="0"/>
                <a:ea typeface="Times New Roman" pitchFamily="18" charset="0"/>
                <a:cs typeface="Times New Roman" pitchFamily="18" charset="0"/>
              </a:rPr>
              <a:t>tutte le attività che si svolgono in paese sono organizzate e gestite dalla gente, attraverso le associazioni, ed è tramite la partecipazione alla vita associativa e alle sue regole che avviene, di solito, l’ingresso nelle strutture politiche di gestione dell’amministrazione pubblica: dal consiglio comunale agli organi direttivi di </a:t>
            </a:r>
            <a:endParaRPr lang="it-IT" sz="2700" b="1" dirty="0" smtClean="0">
              <a:solidFill>
                <a:srgbClr val="E6FFCD"/>
              </a:solidFill>
              <a:latin typeface="Times New Roman" pitchFamily="18" charset="0"/>
              <a:ea typeface="Times New Roman" pitchFamily="18" charset="0"/>
              <a:cs typeface="Times New Roman" pitchFamily="18" charset="0"/>
            </a:endParaRPr>
          </a:p>
          <a:p>
            <a:pPr marL="0">
              <a:buNone/>
            </a:pPr>
            <a:r>
              <a:rPr lang="it-IT" sz="2700" b="1" dirty="0" smtClean="0">
                <a:solidFill>
                  <a:srgbClr val="E6FFCD"/>
                </a:solidFill>
                <a:latin typeface="Times New Roman" pitchFamily="18" charset="0"/>
                <a:ea typeface="Times New Roman" pitchFamily="18" charset="0"/>
                <a:cs typeface="Times New Roman" pitchFamily="18" charset="0"/>
              </a:rPr>
              <a:t>cooperative </a:t>
            </a:r>
            <a:r>
              <a:rPr lang="it-IT" sz="2700" b="1" dirty="0">
                <a:solidFill>
                  <a:srgbClr val="E6FFCD"/>
                </a:solidFill>
                <a:latin typeface="Times New Roman" pitchFamily="18" charset="0"/>
                <a:ea typeface="Times New Roman" pitchFamily="18" charset="0"/>
                <a:cs typeface="Times New Roman" pitchFamily="18" charset="0"/>
              </a:rPr>
              <a:t>e casse rurali </a:t>
            </a:r>
            <a:endParaRPr lang="it-IT" sz="2700" b="1" dirty="0" smtClean="0">
              <a:solidFill>
                <a:srgbClr val="E6FFCD"/>
              </a:solidFill>
              <a:latin typeface="Times New Roman" pitchFamily="18" charset="0"/>
              <a:ea typeface="Times New Roman" pitchFamily="18" charset="0"/>
              <a:cs typeface="Times New Roman" pitchFamily="18" charset="0"/>
            </a:endParaRPr>
          </a:p>
          <a:p>
            <a:pPr marL="0">
              <a:buNone/>
            </a:pPr>
            <a:r>
              <a:rPr lang="it-IT" sz="2700" b="1" dirty="0" smtClean="0">
                <a:solidFill>
                  <a:srgbClr val="E6FFCD"/>
                </a:solidFill>
                <a:latin typeface="Times New Roman" pitchFamily="18" charset="0"/>
                <a:ea typeface="Times New Roman" pitchFamily="18" charset="0"/>
                <a:cs typeface="Times New Roman" pitchFamily="18" charset="0"/>
              </a:rPr>
              <a:t>locali</a:t>
            </a:r>
            <a:r>
              <a:rPr lang="it-IT" sz="2700" b="1" dirty="0">
                <a:solidFill>
                  <a:srgbClr val="E6FFCD"/>
                </a:solidFill>
                <a:latin typeface="Times New Roman" pitchFamily="18" charset="0"/>
                <a:ea typeface="Times New Roman" pitchFamily="18" charset="0"/>
                <a:cs typeface="Times New Roman" pitchFamily="18" charset="0"/>
              </a:rPr>
              <a:t>. </a:t>
            </a:r>
          </a:p>
          <a:p>
            <a:pPr marL="0">
              <a:buNone/>
            </a:pPr>
            <a:endParaRPr lang="it-IT" sz="2700" b="1" dirty="0">
              <a:solidFill>
                <a:srgbClr val="E6FFCD"/>
              </a:solidFill>
              <a:latin typeface="Times New Roman" pitchFamily="18" charset="0"/>
              <a:ea typeface="Times New Roman" pitchFamily="18" charset="0"/>
              <a:cs typeface="Times New Roman" pitchFamily="18" charset="0"/>
            </a:endParaRPr>
          </a:p>
          <a:p>
            <a:pPr marL="0">
              <a:buNone/>
            </a:pPr>
            <a:endParaRPr lang="it-IT" sz="2700" b="1" dirty="0" smtClean="0">
              <a:solidFill>
                <a:srgbClr val="E6FFCD"/>
              </a:solidFill>
              <a:latin typeface="Times New Roman" pitchFamily="18" charset="0"/>
              <a:ea typeface="Times New Roman" pitchFamily="18" charset="0"/>
              <a:cs typeface="Times New Roman" pitchFamily="18" charset="0"/>
            </a:endParaRPr>
          </a:p>
          <a:p>
            <a:pPr marL="0">
              <a:buNone/>
            </a:pPr>
            <a:endPar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endParaRPr>
          </a:p>
          <a:p>
            <a:pPr marL="0" algn="ctr">
              <a:buNone/>
            </a:pPr>
            <a:r>
              <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a:t>
            </a:r>
            <a:endParaRPr lang="it-IT" sz="6000" b="1" dirty="0" smtClean="0">
              <a:solidFill>
                <a:srgbClr val="E6FFCD"/>
              </a:solidFill>
              <a:latin typeface="Times New Roman" pitchFamily="18" charset="0"/>
              <a:ea typeface="Times New Roman" pitchFamily="18" charset="0"/>
              <a:cs typeface="Times New Roman" pitchFamily="18" charset="0"/>
            </a:endParaRPr>
          </a:p>
        </p:txBody>
      </p:sp>
      <p:sp>
        <p:nvSpPr>
          <p:cNvPr id="6" name="Rettangolo 5"/>
          <p:cNvSpPr/>
          <p:nvPr/>
        </p:nvSpPr>
        <p:spPr>
          <a:xfrm>
            <a:off x="7956376" y="6518959"/>
            <a:ext cx="1296144" cy="338554"/>
          </a:xfrm>
          <a:prstGeom prst="rect">
            <a:avLst/>
          </a:prstGeom>
        </p:spPr>
        <p:txBody>
          <a:bodyPr wrap="square">
            <a:spAutoFit/>
          </a:bodyPr>
          <a:lstStyle/>
          <a:p>
            <a:pPr algn="ctr"/>
            <a:r>
              <a:rPr lang="it-IT" sz="800" b="1" dirty="0">
                <a:solidFill>
                  <a:srgbClr val="9BBB59">
                    <a:lumMod val="40000"/>
                    <a:lumOff val="60000"/>
                  </a:srgbClr>
                </a:solidFill>
                <a:latin typeface="Times New Roman" pitchFamily="18" charset="0"/>
                <a:cs typeface="Times New Roman" pitchFamily="18" charset="0"/>
              </a:rPr>
              <a:t>Michela </a:t>
            </a:r>
            <a:r>
              <a:rPr lang="it-IT" sz="800" b="1" dirty="0" smtClean="0">
                <a:solidFill>
                  <a:srgbClr val="9BBB59">
                    <a:lumMod val="40000"/>
                    <a:lumOff val="60000"/>
                  </a:srgbClr>
                </a:solidFill>
                <a:latin typeface="Times New Roman" pitchFamily="18" charset="0"/>
                <a:cs typeface="Times New Roman" pitchFamily="18" charset="0"/>
              </a:rPr>
              <a:t>Zucca</a:t>
            </a:r>
          </a:p>
          <a:p>
            <a:pPr algn="ctr"/>
            <a:r>
              <a:rPr lang="it-IT" sz="800" b="1" dirty="0" smtClean="0">
                <a:solidFill>
                  <a:srgbClr val="9BBB59">
                    <a:lumMod val="40000"/>
                    <a:lumOff val="60000"/>
                  </a:srgbClr>
                </a:solidFill>
                <a:latin typeface="Times New Roman" pitchFamily="18" charset="0"/>
                <a:cs typeface="Times New Roman" pitchFamily="18" charset="0"/>
              </a:rPr>
              <a:t>Associazione Sherwood</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1026" name="Picture 2" descr="C:\Users\luca\Documents\sherwood - 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6803" y="6021288"/>
            <a:ext cx="475290" cy="475290"/>
          </a:xfrm>
          <a:prstGeom prst="rect">
            <a:avLst/>
          </a:prstGeom>
          <a:noFill/>
          <a:extLst>
            <a:ext uri="{909E8E84-426E-40DD-AFC4-6F175D3DCCD1}">
              <a14:hiddenFill xmlns:a14="http://schemas.microsoft.com/office/drawing/2010/main">
                <a:solidFill>
                  <a:srgbClr val="FFFFFF"/>
                </a:solidFill>
              </a14:hiddenFill>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84"/>
            <a:ext cx="6849129" cy="6849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92132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691" y="5143644"/>
            <a:ext cx="9130920" cy="1755288"/>
          </a:xfrm>
        </p:spPr>
        <p:txBody>
          <a:bodyPr>
            <a:normAutofit fontScale="70000" lnSpcReduction="20000"/>
          </a:bodyPr>
          <a:lstStyle/>
          <a:p>
            <a:pPr marL="0">
              <a:buNone/>
            </a:pPr>
            <a:r>
              <a:rPr lang="it-IT" sz="2700" b="1" dirty="0">
                <a:solidFill>
                  <a:srgbClr val="E6FFCD"/>
                </a:solidFill>
                <a:latin typeface="Times New Roman" pitchFamily="18" charset="0"/>
                <a:ea typeface="Times New Roman" pitchFamily="18" charset="0"/>
                <a:cs typeface="Times New Roman" pitchFamily="18" charset="0"/>
              </a:rPr>
              <a:t>L’appartenenza al corpo dei  vigili del fuoco volontari, a cui si paga per accedere e che comincia verso i 14 anni, </a:t>
            </a:r>
            <a:r>
              <a:rPr lang="it-IT" sz="2700" b="1" dirty="0" smtClean="0">
                <a:solidFill>
                  <a:srgbClr val="E6FFCD"/>
                </a:solidFill>
                <a:latin typeface="Times New Roman" pitchFamily="18" charset="0"/>
                <a:ea typeface="Times New Roman" pitchFamily="18" charset="0"/>
                <a:cs typeface="Times New Roman" pitchFamily="18" charset="0"/>
              </a:rPr>
              <a:t>può essere un criterio fondamentale di </a:t>
            </a:r>
            <a:r>
              <a:rPr lang="it-IT" sz="2700" b="1" dirty="0">
                <a:solidFill>
                  <a:srgbClr val="E6FFCD"/>
                </a:solidFill>
                <a:latin typeface="Times New Roman" pitchFamily="18" charset="0"/>
                <a:ea typeface="Times New Roman" pitchFamily="18" charset="0"/>
                <a:cs typeface="Times New Roman" pitchFamily="18" charset="0"/>
              </a:rPr>
              <a:t>inclusione/esclusione ed è quasi sempre base necessaria per una carriera politica nell’amministrazione.  Spesso al momento in cui si fa un colloquio di lavoro viene richiesto se si partecipa o no, e comunque, anche se non viene apertamente chiesto al candidato, il datore di lavoro si informa e la partecipazione o meno è spesso criterio determinante per l’assunzione e </a:t>
            </a:r>
            <a:r>
              <a:rPr lang="it-IT" sz="2700" b="1" dirty="0" smtClean="0">
                <a:solidFill>
                  <a:srgbClr val="E6FFCD"/>
                </a:solidFill>
                <a:latin typeface="Times New Roman" pitchFamily="18" charset="0"/>
                <a:ea typeface="Times New Roman" pitchFamily="18" charset="0"/>
                <a:cs typeface="Times New Roman" pitchFamily="18" charset="0"/>
              </a:rPr>
              <a:t>soprattutto </a:t>
            </a:r>
            <a:r>
              <a:rPr lang="it-IT" sz="2700" b="1" dirty="0">
                <a:solidFill>
                  <a:srgbClr val="E6FFCD"/>
                </a:solidFill>
                <a:latin typeface="Times New Roman" pitchFamily="18" charset="0"/>
                <a:ea typeface="Times New Roman" pitchFamily="18" charset="0"/>
                <a:cs typeface="Times New Roman" pitchFamily="18" charset="0"/>
              </a:rPr>
              <a:t>per la crescita professionale successiva. </a:t>
            </a:r>
            <a:r>
              <a:rPr lang="it-IT" sz="2700" b="1" dirty="0" smtClean="0">
                <a:solidFill>
                  <a:srgbClr val="E6FFCD"/>
                </a:solidFill>
                <a:latin typeface="Times New Roman" pitchFamily="18" charset="0"/>
                <a:ea typeface="Times New Roman" pitchFamily="18" charset="0"/>
                <a:cs typeface="Times New Roman" pitchFamily="18" charset="0"/>
              </a:rPr>
              <a:t> </a:t>
            </a:r>
          </a:p>
          <a:p>
            <a:pPr marL="0">
              <a:buNone/>
            </a:pPr>
            <a:endParaRPr lang="it-IT" sz="6000" b="1" dirty="0" smtClean="0">
              <a:solidFill>
                <a:srgbClr val="E6FFCD"/>
              </a:solidFill>
              <a:latin typeface="Times New Roman" pitchFamily="18" charset="0"/>
              <a:ea typeface="Times New Roman" pitchFamily="18" charset="0"/>
              <a:cs typeface="Times New Roman" pitchFamily="18" charset="0"/>
            </a:endParaRPr>
          </a:p>
        </p:txBody>
      </p:sp>
      <p:sp>
        <p:nvSpPr>
          <p:cNvPr id="6" name="Rettangolo 5"/>
          <p:cNvSpPr/>
          <p:nvPr/>
        </p:nvSpPr>
        <p:spPr>
          <a:xfrm>
            <a:off x="7956376" y="6518959"/>
            <a:ext cx="1296144" cy="338554"/>
          </a:xfrm>
          <a:prstGeom prst="rect">
            <a:avLst/>
          </a:prstGeom>
        </p:spPr>
        <p:txBody>
          <a:bodyPr wrap="square">
            <a:spAutoFit/>
          </a:bodyPr>
          <a:lstStyle/>
          <a:p>
            <a:pPr algn="ctr"/>
            <a:r>
              <a:rPr lang="it-IT" sz="800" b="1" dirty="0">
                <a:solidFill>
                  <a:srgbClr val="9BBB59">
                    <a:lumMod val="40000"/>
                    <a:lumOff val="60000"/>
                  </a:srgbClr>
                </a:solidFill>
                <a:latin typeface="Times New Roman" pitchFamily="18" charset="0"/>
                <a:cs typeface="Times New Roman" pitchFamily="18" charset="0"/>
              </a:rPr>
              <a:t>Michela </a:t>
            </a:r>
            <a:r>
              <a:rPr lang="it-IT" sz="800" b="1" dirty="0" smtClean="0">
                <a:solidFill>
                  <a:srgbClr val="9BBB59">
                    <a:lumMod val="40000"/>
                    <a:lumOff val="60000"/>
                  </a:srgbClr>
                </a:solidFill>
                <a:latin typeface="Times New Roman" pitchFamily="18" charset="0"/>
                <a:cs typeface="Times New Roman" pitchFamily="18" charset="0"/>
              </a:rPr>
              <a:t>Zucca</a:t>
            </a:r>
          </a:p>
          <a:p>
            <a:pPr algn="ctr"/>
            <a:r>
              <a:rPr lang="it-IT" sz="800" b="1" dirty="0" smtClean="0">
                <a:solidFill>
                  <a:srgbClr val="9BBB59">
                    <a:lumMod val="40000"/>
                    <a:lumOff val="60000"/>
                  </a:srgbClr>
                </a:solidFill>
                <a:latin typeface="Times New Roman" pitchFamily="18" charset="0"/>
                <a:cs typeface="Times New Roman" pitchFamily="18" charset="0"/>
              </a:rPr>
              <a:t>Associazione Sherwood</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1026" name="Picture 2" descr="C:\Users\luca\Documents\sherwood - 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6803" y="6021288"/>
            <a:ext cx="475290" cy="47529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694"/>
            <a:ext cx="9144000" cy="5151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71462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145088" y="-11765"/>
            <a:ext cx="3998912" cy="8215346"/>
          </a:xfrm>
        </p:spPr>
        <p:txBody>
          <a:bodyPr>
            <a:normAutofit fontScale="70000" lnSpcReduction="20000"/>
          </a:bodyPr>
          <a:lstStyle/>
          <a:p>
            <a:pPr marL="0">
              <a:buNone/>
            </a:pPr>
            <a:r>
              <a:rPr lang="it-IT" sz="2700" b="1" dirty="0">
                <a:solidFill>
                  <a:srgbClr val="E6FFCD"/>
                </a:solidFill>
                <a:latin typeface="Times New Roman" pitchFamily="18" charset="0"/>
                <a:ea typeface="Times New Roman" pitchFamily="18" charset="0"/>
                <a:cs typeface="Times New Roman" pitchFamily="18" charset="0"/>
              </a:rPr>
              <a:t>Sono 239 i corpi dei vigili del fuoco volontari sparsi sull’intero territorio della Provincia Autonoma di Trento. Oltre </a:t>
            </a:r>
            <a:r>
              <a:rPr lang="it-IT" sz="2700" b="1" dirty="0" smtClean="0">
                <a:solidFill>
                  <a:srgbClr val="E6FFCD"/>
                </a:solidFill>
                <a:latin typeface="Times New Roman" pitchFamily="18" charset="0"/>
                <a:ea typeface="Times New Roman" pitchFamily="18" charset="0"/>
                <a:cs typeface="Times New Roman" pitchFamily="18" charset="0"/>
              </a:rPr>
              <a:t>7.000 </a:t>
            </a:r>
            <a:r>
              <a:rPr lang="it-IT" sz="2700" b="1" dirty="0">
                <a:solidFill>
                  <a:srgbClr val="E6FFCD"/>
                </a:solidFill>
                <a:latin typeface="Times New Roman" pitchFamily="18" charset="0"/>
                <a:ea typeface="Times New Roman" pitchFamily="18" charset="0"/>
                <a:cs typeface="Times New Roman" pitchFamily="18" charset="0"/>
              </a:rPr>
              <a:t>uomini e donne sempre pronti ad intervenire in qualsiasi situazione di pericolo e di emergenza. Una realtà dinamica, preparata e attrezzata con moderni mezzi che fa capo alla Federazione dei corpi dei vigili del fuoco volontari. Nella provincia di Trento il servizio antincendi, regolato da apposite leggi </a:t>
            </a:r>
            <a:r>
              <a:rPr lang="it-IT" sz="2700" b="1" dirty="0" smtClean="0">
                <a:solidFill>
                  <a:srgbClr val="E6FFCD"/>
                </a:solidFill>
                <a:latin typeface="Times New Roman" pitchFamily="18" charset="0"/>
                <a:ea typeface="Times New Roman" pitchFamily="18" charset="0"/>
                <a:cs typeface="Times New Roman" pitchFamily="18" charset="0"/>
              </a:rPr>
              <a:t>regionali, </a:t>
            </a:r>
            <a:r>
              <a:rPr lang="it-IT" sz="2700" b="1" dirty="0">
                <a:solidFill>
                  <a:srgbClr val="E6FFCD"/>
                </a:solidFill>
                <a:latin typeface="Times New Roman" pitchFamily="18" charset="0"/>
                <a:ea typeface="Times New Roman" pitchFamily="18" charset="0"/>
                <a:cs typeface="Times New Roman" pitchFamily="18" charset="0"/>
              </a:rPr>
              <a:t>comprende il corpo permanente nella città di Trento, i corpi dei vigili del fuoco volontari nei comuni della Provincia, le unioni distrettuali dei corpi dei vigili del fuoco volontari, la Scuola provinciale antincendi e le squadre aziendali antincendi. I vigili del fuoco volontari del Trentino sono organizzati in una struttura gerarchica costituita da 239 corpi, raggruppati secondo il territorio in 13 unioni distrettuali che a loro volta danno vita alla Federazione dei corpi dei vigili del fuoco volontari. </a:t>
            </a:r>
            <a:endParaRPr lang="it-IT" sz="2700" b="1" dirty="0" smtClean="0">
              <a:solidFill>
                <a:srgbClr val="E6FFCD"/>
              </a:solidFill>
              <a:latin typeface="Times New Roman" pitchFamily="18" charset="0"/>
              <a:ea typeface="Times New Roman" pitchFamily="18" charset="0"/>
              <a:cs typeface="Times New Roman" pitchFamily="18" charset="0"/>
            </a:endParaRPr>
          </a:p>
          <a:p>
            <a:pPr marL="0">
              <a:buNone/>
            </a:pPr>
            <a:endPar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endParaRPr>
          </a:p>
          <a:p>
            <a:pPr marL="0" algn="ctr">
              <a:buNone/>
            </a:pPr>
            <a:r>
              <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a:t>
            </a:r>
            <a:endParaRPr lang="it-IT" sz="6000" b="1" dirty="0" smtClean="0">
              <a:solidFill>
                <a:srgbClr val="E6FFCD"/>
              </a:solidFill>
              <a:latin typeface="Times New Roman" pitchFamily="18" charset="0"/>
              <a:ea typeface="Times New Roman" pitchFamily="18" charset="0"/>
              <a:cs typeface="Times New Roman" pitchFamily="18" charset="0"/>
            </a:endParaRPr>
          </a:p>
        </p:txBody>
      </p:sp>
      <p:sp>
        <p:nvSpPr>
          <p:cNvPr id="6" name="Rettangolo 5"/>
          <p:cNvSpPr/>
          <p:nvPr/>
        </p:nvSpPr>
        <p:spPr>
          <a:xfrm>
            <a:off x="7956376" y="6518959"/>
            <a:ext cx="1296144" cy="338554"/>
          </a:xfrm>
          <a:prstGeom prst="rect">
            <a:avLst/>
          </a:prstGeom>
        </p:spPr>
        <p:txBody>
          <a:bodyPr wrap="square">
            <a:spAutoFit/>
          </a:bodyPr>
          <a:lstStyle/>
          <a:p>
            <a:pPr algn="ctr"/>
            <a:r>
              <a:rPr lang="it-IT" sz="800" b="1" dirty="0">
                <a:solidFill>
                  <a:srgbClr val="9BBB59">
                    <a:lumMod val="40000"/>
                    <a:lumOff val="60000"/>
                  </a:srgbClr>
                </a:solidFill>
                <a:latin typeface="Times New Roman" pitchFamily="18" charset="0"/>
                <a:cs typeface="Times New Roman" pitchFamily="18" charset="0"/>
              </a:rPr>
              <a:t>Michela </a:t>
            </a:r>
            <a:r>
              <a:rPr lang="it-IT" sz="800" b="1" dirty="0" smtClean="0">
                <a:solidFill>
                  <a:srgbClr val="9BBB59">
                    <a:lumMod val="40000"/>
                    <a:lumOff val="60000"/>
                  </a:srgbClr>
                </a:solidFill>
                <a:latin typeface="Times New Roman" pitchFamily="18" charset="0"/>
                <a:cs typeface="Times New Roman" pitchFamily="18" charset="0"/>
              </a:rPr>
              <a:t>Zucca</a:t>
            </a:r>
          </a:p>
          <a:p>
            <a:pPr algn="ctr"/>
            <a:r>
              <a:rPr lang="it-IT" sz="800" b="1" dirty="0" smtClean="0">
                <a:solidFill>
                  <a:srgbClr val="9BBB59">
                    <a:lumMod val="40000"/>
                    <a:lumOff val="60000"/>
                  </a:srgbClr>
                </a:solidFill>
                <a:latin typeface="Times New Roman" pitchFamily="18" charset="0"/>
                <a:cs typeface="Times New Roman" pitchFamily="18" charset="0"/>
              </a:rPr>
              <a:t>Associazione Sherwood</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1026" name="Picture 2" descr="C:\Users\luca\Documents\sherwood - 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6803" y="6021288"/>
            <a:ext cx="475290" cy="47529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4508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02999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7240338" y="-11765"/>
            <a:ext cx="1903662" cy="8215346"/>
          </a:xfrm>
        </p:spPr>
        <p:txBody>
          <a:bodyPr>
            <a:normAutofit fontScale="47500" lnSpcReduction="20000"/>
          </a:bodyPr>
          <a:lstStyle/>
          <a:p>
            <a:pPr marL="0">
              <a:buNone/>
            </a:pPr>
            <a:r>
              <a:rPr lang="it-IT" sz="2900" b="1" dirty="0">
                <a:solidFill>
                  <a:srgbClr val="E6FFCD"/>
                </a:solidFill>
                <a:latin typeface="Times New Roman" pitchFamily="18" charset="0"/>
                <a:ea typeface="Times New Roman" pitchFamily="18" charset="0"/>
                <a:cs typeface="Times New Roman" pitchFamily="18" charset="0"/>
              </a:rPr>
              <a:t>Il modello di protezione civile del Trentino, molto simile alle grandi realtà del Nord Europa, è visto come punto di riferimento e modello a livello </a:t>
            </a:r>
            <a:r>
              <a:rPr lang="it-IT" sz="2900" b="1" dirty="0" smtClean="0">
                <a:solidFill>
                  <a:srgbClr val="E6FFCD"/>
                </a:solidFill>
                <a:latin typeface="Times New Roman" pitchFamily="18" charset="0"/>
                <a:ea typeface="Times New Roman" pitchFamily="18" charset="0"/>
                <a:cs typeface="Times New Roman" pitchFamily="18" charset="0"/>
              </a:rPr>
              <a:t>nazionale. </a:t>
            </a:r>
            <a:r>
              <a:rPr lang="it-IT" sz="2900" b="1" dirty="0">
                <a:solidFill>
                  <a:srgbClr val="E6FFCD"/>
                </a:solidFill>
                <a:latin typeface="Times New Roman" pitchFamily="18" charset="0"/>
                <a:ea typeface="Times New Roman" pitchFamily="18" charset="0"/>
                <a:cs typeface="Times New Roman" pitchFamily="18" charset="0"/>
              </a:rPr>
              <a:t>Questo </a:t>
            </a:r>
            <a:r>
              <a:rPr lang="it-IT" sz="2900" b="1" dirty="0" smtClean="0">
                <a:solidFill>
                  <a:srgbClr val="E6FFCD"/>
                </a:solidFill>
                <a:latin typeface="Times New Roman" pitchFamily="18" charset="0"/>
                <a:ea typeface="Times New Roman" pitchFamily="18" charset="0"/>
                <a:cs typeface="Times New Roman" pitchFamily="18" charset="0"/>
              </a:rPr>
              <a:t>sistema </a:t>
            </a:r>
            <a:r>
              <a:rPr lang="it-IT" sz="2900" b="1" dirty="0">
                <a:solidFill>
                  <a:srgbClr val="E6FFCD"/>
                </a:solidFill>
                <a:latin typeface="Times New Roman" pitchFamily="18" charset="0"/>
                <a:ea typeface="Times New Roman" pitchFamily="18" charset="0"/>
                <a:cs typeface="Times New Roman" pitchFamily="18" charset="0"/>
              </a:rPr>
              <a:t>è invidiato nel resto d’Italia perché basato su valori di generosità e volontariato che non </a:t>
            </a:r>
            <a:r>
              <a:rPr lang="it-IT" sz="2900" b="1" dirty="0" smtClean="0">
                <a:solidFill>
                  <a:srgbClr val="E6FFCD"/>
                </a:solidFill>
                <a:latin typeface="Times New Roman" pitchFamily="18" charset="0"/>
                <a:ea typeface="Times New Roman" pitchFamily="18" charset="0"/>
                <a:cs typeface="Times New Roman" pitchFamily="18" charset="0"/>
              </a:rPr>
              <a:t>hanno </a:t>
            </a:r>
            <a:r>
              <a:rPr lang="it-IT" sz="2900" b="1" dirty="0">
                <a:solidFill>
                  <a:srgbClr val="E6FFCD"/>
                </a:solidFill>
                <a:latin typeface="Times New Roman" pitchFamily="18" charset="0"/>
                <a:ea typeface="Times New Roman" pitchFamily="18" charset="0"/>
                <a:cs typeface="Times New Roman" pitchFamily="18" charset="0"/>
              </a:rPr>
              <a:t>prezzo e che possono essere costituiti solo attraverso una passione trasmessa di padre in figlio, di generazione in generazione.</a:t>
            </a:r>
          </a:p>
          <a:p>
            <a:pPr marL="0">
              <a:buNone/>
            </a:pPr>
            <a:r>
              <a:rPr lang="it-IT" sz="2900" b="1" dirty="0">
                <a:solidFill>
                  <a:srgbClr val="E6FFCD"/>
                </a:solidFill>
                <a:latin typeface="Times New Roman" pitchFamily="18" charset="0"/>
                <a:ea typeface="Times New Roman" pitchFamily="18" charset="0"/>
                <a:cs typeface="Times New Roman" pitchFamily="18" charset="0"/>
              </a:rPr>
              <a:t>Attualmente il numero di iscritti è distribuito in:</a:t>
            </a:r>
          </a:p>
          <a:p>
            <a:pPr marL="0">
              <a:buNone/>
            </a:pPr>
            <a:r>
              <a:rPr lang="it-IT" sz="2900" b="1" dirty="0">
                <a:solidFill>
                  <a:srgbClr val="E6FFCD"/>
                </a:solidFill>
                <a:latin typeface="Times New Roman" pitchFamily="18" charset="0"/>
                <a:ea typeface="Times New Roman" pitchFamily="18" charset="0"/>
                <a:cs typeface="Times New Roman" pitchFamily="18" charset="0"/>
              </a:rPr>
              <a:t>217 Comuni</a:t>
            </a:r>
          </a:p>
          <a:p>
            <a:pPr marL="0">
              <a:buNone/>
            </a:pPr>
            <a:r>
              <a:rPr lang="it-IT" sz="2900" b="1" dirty="0">
                <a:solidFill>
                  <a:srgbClr val="E6FFCD"/>
                </a:solidFill>
                <a:latin typeface="Times New Roman" pitchFamily="18" charset="0"/>
                <a:ea typeface="Times New Roman" pitchFamily="18" charset="0"/>
                <a:cs typeface="Times New Roman" pitchFamily="18" charset="0"/>
              </a:rPr>
              <a:t>1 Federazione</a:t>
            </a:r>
          </a:p>
          <a:p>
            <a:pPr marL="0">
              <a:buNone/>
            </a:pPr>
            <a:r>
              <a:rPr lang="it-IT" sz="2900" b="1" dirty="0">
                <a:solidFill>
                  <a:srgbClr val="E6FFCD"/>
                </a:solidFill>
                <a:latin typeface="Times New Roman" pitchFamily="18" charset="0"/>
                <a:ea typeface="Times New Roman" pitchFamily="18" charset="0"/>
                <a:cs typeface="Times New Roman" pitchFamily="18" charset="0"/>
              </a:rPr>
              <a:t>13 Unioni distrettuali</a:t>
            </a:r>
          </a:p>
          <a:p>
            <a:pPr marL="0">
              <a:buNone/>
            </a:pPr>
            <a:r>
              <a:rPr lang="it-IT" sz="2900" b="1" dirty="0">
                <a:solidFill>
                  <a:srgbClr val="E6FFCD"/>
                </a:solidFill>
                <a:latin typeface="Times New Roman" pitchFamily="18" charset="0"/>
                <a:ea typeface="Times New Roman" pitchFamily="18" charset="0"/>
                <a:cs typeface="Times New Roman" pitchFamily="18" charset="0"/>
              </a:rPr>
              <a:t>239 Corpi vigili del fuoco volontari</a:t>
            </a:r>
          </a:p>
          <a:p>
            <a:pPr marL="0">
              <a:buNone/>
            </a:pPr>
            <a:r>
              <a:rPr lang="it-IT" sz="2900" b="1" dirty="0">
                <a:solidFill>
                  <a:srgbClr val="E6FFCD"/>
                </a:solidFill>
                <a:latin typeface="Times New Roman" pitchFamily="18" charset="0"/>
                <a:ea typeface="Times New Roman" pitchFamily="18" charset="0"/>
                <a:cs typeface="Times New Roman" pitchFamily="18" charset="0"/>
              </a:rPr>
              <a:t>6.401 Vigili del fuoco volontari</a:t>
            </a:r>
          </a:p>
          <a:p>
            <a:pPr marL="0">
              <a:buNone/>
            </a:pPr>
            <a:r>
              <a:rPr lang="it-IT" sz="2900" b="1" dirty="0">
                <a:solidFill>
                  <a:srgbClr val="E6FFCD"/>
                </a:solidFill>
                <a:latin typeface="Times New Roman" pitchFamily="18" charset="0"/>
                <a:ea typeface="Times New Roman" pitchFamily="18" charset="0"/>
                <a:cs typeface="Times New Roman" pitchFamily="18" charset="0"/>
              </a:rPr>
              <a:t>1.230 Allievi vigili del fuoco volontari</a:t>
            </a:r>
          </a:p>
          <a:p>
            <a:pPr marL="0">
              <a:buNone/>
            </a:pPr>
            <a:r>
              <a:rPr lang="it-IT" sz="2900" b="1" dirty="0">
                <a:solidFill>
                  <a:srgbClr val="E6FFCD"/>
                </a:solidFill>
                <a:latin typeface="Times New Roman" pitchFamily="18" charset="0"/>
                <a:ea typeface="Times New Roman" pitchFamily="18" charset="0"/>
                <a:cs typeface="Times New Roman" pitchFamily="18" charset="0"/>
              </a:rPr>
              <a:t>586.973 Ore </a:t>
            </a:r>
            <a:r>
              <a:rPr lang="it-IT" sz="2900" b="1" dirty="0" smtClean="0">
                <a:solidFill>
                  <a:srgbClr val="E6FFCD"/>
                </a:solidFill>
                <a:latin typeface="Times New Roman" pitchFamily="18" charset="0"/>
                <a:ea typeface="Times New Roman" pitchFamily="18" charset="0"/>
                <a:cs typeface="Times New Roman" pitchFamily="18" charset="0"/>
              </a:rPr>
              <a:t>annue </a:t>
            </a:r>
          </a:p>
          <a:p>
            <a:pPr marL="0">
              <a:buNone/>
            </a:pPr>
            <a:r>
              <a:rPr lang="it-IT" sz="2900" b="1" dirty="0" smtClean="0">
                <a:solidFill>
                  <a:srgbClr val="E6FFCD"/>
                </a:solidFill>
                <a:latin typeface="Times New Roman" pitchFamily="18" charset="0"/>
                <a:ea typeface="Times New Roman" pitchFamily="18" charset="0"/>
                <a:cs typeface="Times New Roman" pitchFamily="18" charset="0"/>
              </a:rPr>
              <a:t>dedicate </a:t>
            </a:r>
            <a:r>
              <a:rPr lang="it-IT" sz="2900" b="1" dirty="0">
                <a:solidFill>
                  <a:srgbClr val="E6FFCD"/>
                </a:solidFill>
                <a:latin typeface="Times New Roman" pitchFamily="18" charset="0"/>
                <a:ea typeface="Times New Roman" pitchFamily="18" charset="0"/>
                <a:cs typeface="Times New Roman" pitchFamily="18" charset="0"/>
              </a:rPr>
              <a:t>alla </a:t>
            </a:r>
            <a:r>
              <a:rPr lang="it-IT" sz="2900" b="1" dirty="0" smtClean="0">
                <a:solidFill>
                  <a:srgbClr val="E6FFCD"/>
                </a:solidFill>
                <a:latin typeface="Times New Roman" pitchFamily="18" charset="0"/>
                <a:ea typeface="Times New Roman" pitchFamily="18" charset="0"/>
                <a:cs typeface="Times New Roman" pitchFamily="18" charset="0"/>
              </a:rPr>
              <a:t>comunità</a:t>
            </a:r>
            <a:endParaRPr lang="it-IT" sz="2900" b="1" dirty="0">
              <a:solidFill>
                <a:srgbClr val="E6FFCD"/>
              </a:solidFill>
              <a:latin typeface="Times New Roman" pitchFamily="18" charset="0"/>
              <a:ea typeface="Times New Roman" pitchFamily="18" charset="0"/>
              <a:cs typeface="Times New Roman" pitchFamily="18" charset="0"/>
            </a:endParaRPr>
          </a:p>
          <a:p>
            <a:pPr marL="0">
              <a:buNone/>
            </a:pPr>
            <a:r>
              <a:rPr lang="it-IT" sz="2900" b="1" dirty="0">
                <a:solidFill>
                  <a:srgbClr val="E6FFCD"/>
                </a:solidFill>
                <a:latin typeface="Times New Roman" pitchFamily="18" charset="0"/>
                <a:ea typeface="Times New Roman" pitchFamily="18" charset="0"/>
                <a:cs typeface="Times New Roman" pitchFamily="18" charset="0"/>
              </a:rPr>
              <a:t>28.315 Interventi </a:t>
            </a:r>
            <a:r>
              <a:rPr lang="it-IT" sz="2900" b="1" dirty="0" smtClean="0">
                <a:solidFill>
                  <a:srgbClr val="E6FFCD"/>
                </a:solidFill>
                <a:latin typeface="Times New Roman" pitchFamily="18" charset="0"/>
                <a:ea typeface="Times New Roman" pitchFamily="18" charset="0"/>
                <a:cs typeface="Times New Roman" pitchFamily="18" charset="0"/>
              </a:rPr>
              <a:t>annui</a:t>
            </a:r>
            <a:endParaRPr lang="it-IT" sz="2900" b="1" dirty="0">
              <a:solidFill>
                <a:srgbClr val="E6FFCD"/>
              </a:solidFill>
              <a:latin typeface="Times New Roman" pitchFamily="18" charset="0"/>
              <a:ea typeface="Times New Roman" pitchFamily="18" charset="0"/>
              <a:cs typeface="Times New Roman" pitchFamily="18" charset="0"/>
            </a:endParaRPr>
          </a:p>
          <a:p>
            <a:pPr marL="0">
              <a:buNone/>
            </a:pPr>
            <a:endParaRPr lang="it-IT" sz="2700" b="1" dirty="0" smtClean="0">
              <a:solidFill>
                <a:srgbClr val="E6FFCD"/>
              </a:solidFill>
              <a:latin typeface="Times New Roman" pitchFamily="18" charset="0"/>
              <a:ea typeface="Times New Roman" pitchFamily="18" charset="0"/>
              <a:cs typeface="Times New Roman" pitchFamily="18" charset="0"/>
            </a:endParaRPr>
          </a:p>
          <a:p>
            <a:pPr marL="0">
              <a:buNone/>
            </a:pPr>
            <a:endPar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endParaRPr>
          </a:p>
          <a:p>
            <a:pPr marL="0" algn="ctr">
              <a:buNone/>
            </a:pPr>
            <a:r>
              <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a:t>
            </a:r>
            <a:endParaRPr lang="it-IT" sz="6000" b="1" dirty="0" smtClean="0">
              <a:solidFill>
                <a:srgbClr val="E6FFCD"/>
              </a:solidFill>
              <a:latin typeface="Times New Roman" pitchFamily="18" charset="0"/>
              <a:ea typeface="Times New Roman" pitchFamily="18" charset="0"/>
              <a:cs typeface="Times New Roman" pitchFamily="18" charset="0"/>
            </a:endParaRPr>
          </a:p>
        </p:txBody>
      </p:sp>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984" r="11627"/>
          <a:stretch/>
        </p:blipFill>
        <p:spPr bwMode="auto">
          <a:xfrm>
            <a:off x="0" y="-1"/>
            <a:ext cx="7240337" cy="685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62549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10242" name="Picture 2" descr="C:\Users\luca\Pictures\castello\DSCN966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6" y="14429"/>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323528" y="188640"/>
            <a:ext cx="4032448" cy="2031325"/>
          </a:xfrm>
          <a:prstGeom prst="rect">
            <a:avLst/>
          </a:prstGeom>
        </p:spPr>
        <p:txBody>
          <a:bodyPr wrap="square">
            <a:spAutoFit/>
          </a:bodyPr>
          <a:lstStyle/>
          <a:p>
            <a:r>
              <a:rPr lang="it-IT" b="1" dirty="0" smtClean="0">
                <a:latin typeface="Times New Roman" pitchFamily="18" charset="0"/>
                <a:ea typeface="Times New Roman" pitchFamily="18" charset="0"/>
                <a:cs typeface="Times New Roman" pitchFamily="18" charset="0"/>
              </a:rPr>
              <a:t>I vigili del fuoco volontari trentini sono fra i primi a partire per qualunque tipo di missione di soccorso in Italia e all’estero. I valori di solidarietà che esprimono sono un marker culturale completamente assente nelle città e tipico della civiltà alpina e montanara.  </a:t>
            </a:r>
            <a:endParaRPr lang="it-IT" sz="1200" dirty="0"/>
          </a:p>
        </p:txBody>
      </p:sp>
    </p:spTree>
    <p:extLst>
      <p:ext uri="{BB962C8B-B14F-4D97-AF65-F5344CB8AC3E}">
        <p14:creationId xmlns:p14="http://schemas.microsoft.com/office/powerpoint/2010/main" val="31112409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907704" y="0"/>
            <a:ext cx="5400600" cy="8215346"/>
          </a:xfrm>
        </p:spPr>
        <p:txBody>
          <a:bodyPr>
            <a:normAutofit/>
          </a:bodyPr>
          <a:lstStyle/>
          <a:p>
            <a:pPr marL="0">
              <a:buNone/>
            </a:pPr>
            <a:endPar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endParaRPr>
          </a:p>
          <a:p>
            <a:pPr marL="0">
              <a:buNone/>
            </a:pPr>
            <a:endParaRPr lang="it-IT" sz="2700" b="1" dirty="0" smtClean="0">
              <a:solidFill>
                <a:srgbClr val="E6FFCD"/>
              </a:solidFill>
              <a:latin typeface="Times New Roman" pitchFamily="18" charset="0"/>
              <a:ea typeface="Times New Roman" pitchFamily="18" charset="0"/>
              <a:cs typeface="Times New Roman" pitchFamily="18" charset="0"/>
            </a:endParaRPr>
          </a:p>
          <a:p>
            <a:pPr marL="0">
              <a:buNone/>
            </a:pPr>
            <a:endPar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endParaRPr>
          </a:p>
          <a:p>
            <a:pPr marL="0">
              <a:buNone/>
            </a:pPr>
            <a:endParaRPr lang="it-IT" sz="2700" b="1" dirty="0" smtClean="0">
              <a:solidFill>
                <a:srgbClr val="E6FFCD"/>
              </a:solidFill>
              <a:latin typeface="Times New Roman" pitchFamily="18" charset="0"/>
              <a:ea typeface="Times New Roman" pitchFamily="18" charset="0"/>
              <a:cs typeface="Times New Roman" pitchFamily="18" charset="0"/>
            </a:endParaRPr>
          </a:p>
          <a:p>
            <a:pPr marL="0">
              <a:buNone/>
            </a:pPr>
            <a:endPar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endParaRPr>
          </a:p>
          <a:p>
            <a:pPr marL="0" algn="ctr">
              <a:buNone/>
            </a:pPr>
            <a:r>
              <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a:t>
            </a:r>
            <a:r>
              <a:rPr lang="it-IT" sz="8800" b="1" dirty="0" smtClean="0">
                <a:solidFill>
                  <a:srgbClr val="E6FFCD"/>
                </a:solidFill>
                <a:latin typeface="Times New Roman" pitchFamily="18" charset="0"/>
                <a:ea typeface="Times New Roman" pitchFamily="18" charset="0"/>
                <a:cs typeface="Times New Roman" pitchFamily="18" charset="0"/>
              </a:rPr>
              <a:t>GRAZIE</a:t>
            </a:r>
            <a:r>
              <a:rPr kumimoji="0" lang="it-IT" sz="88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a:t>
            </a:r>
            <a:r>
              <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a:t>
            </a:r>
            <a:endParaRPr lang="it-IT" sz="2700" b="1" dirty="0">
              <a:solidFill>
                <a:srgbClr val="E6FFCD"/>
              </a:solidFill>
              <a:latin typeface="Times New Roman" pitchFamily="18" charset="0"/>
              <a:cs typeface="Times New Roman" pitchFamily="18" charset="0"/>
            </a:endParaRPr>
          </a:p>
        </p:txBody>
      </p:sp>
      <p:sp>
        <p:nvSpPr>
          <p:cNvPr id="6" name="Rettangolo 5"/>
          <p:cNvSpPr/>
          <p:nvPr/>
        </p:nvSpPr>
        <p:spPr>
          <a:xfrm>
            <a:off x="7956376" y="6518959"/>
            <a:ext cx="1296144" cy="338554"/>
          </a:xfrm>
          <a:prstGeom prst="rect">
            <a:avLst/>
          </a:prstGeom>
        </p:spPr>
        <p:txBody>
          <a:bodyPr wrap="square">
            <a:spAutoFit/>
          </a:bodyPr>
          <a:lstStyle/>
          <a:p>
            <a:pPr algn="ctr"/>
            <a:r>
              <a:rPr lang="it-IT" sz="800" b="1" dirty="0">
                <a:solidFill>
                  <a:srgbClr val="9BBB59">
                    <a:lumMod val="40000"/>
                    <a:lumOff val="60000"/>
                  </a:srgbClr>
                </a:solidFill>
                <a:latin typeface="Times New Roman" pitchFamily="18" charset="0"/>
                <a:cs typeface="Times New Roman" pitchFamily="18" charset="0"/>
              </a:rPr>
              <a:t>Michela </a:t>
            </a:r>
            <a:r>
              <a:rPr lang="it-IT" sz="800" b="1" dirty="0" smtClean="0">
                <a:solidFill>
                  <a:srgbClr val="9BBB59">
                    <a:lumMod val="40000"/>
                    <a:lumOff val="60000"/>
                  </a:srgbClr>
                </a:solidFill>
                <a:latin typeface="Times New Roman" pitchFamily="18" charset="0"/>
                <a:cs typeface="Times New Roman" pitchFamily="18" charset="0"/>
              </a:rPr>
              <a:t>Zucca</a:t>
            </a:r>
          </a:p>
          <a:p>
            <a:pPr algn="ctr"/>
            <a:r>
              <a:rPr lang="it-IT" sz="800" b="1" dirty="0" smtClean="0">
                <a:solidFill>
                  <a:srgbClr val="9BBB59">
                    <a:lumMod val="40000"/>
                    <a:lumOff val="60000"/>
                  </a:srgbClr>
                </a:solidFill>
                <a:latin typeface="Times New Roman" pitchFamily="18" charset="0"/>
                <a:cs typeface="Times New Roman" pitchFamily="18" charset="0"/>
              </a:rPr>
              <a:t>Associazione Sherwood</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1026" name="Picture 2" descr="C:\Users\luca\Documents\sherwood - 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6803" y="6021288"/>
            <a:ext cx="475290" cy="475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7464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5445224"/>
            <a:ext cx="9120750" cy="1755288"/>
          </a:xfrm>
        </p:spPr>
        <p:txBody>
          <a:bodyPr>
            <a:normAutofit fontScale="62500" lnSpcReduction="20000"/>
          </a:bodyPr>
          <a:lstStyle/>
          <a:p>
            <a:pPr marL="0">
              <a:buNone/>
            </a:pPr>
            <a:r>
              <a:rPr lang="it-IT" sz="2900" b="1" dirty="0" smtClean="0">
                <a:solidFill>
                  <a:srgbClr val="E6FFCD"/>
                </a:solidFill>
                <a:latin typeface="Times New Roman" pitchFamily="18" charset="0"/>
                <a:ea typeface="Times New Roman" pitchFamily="18" charset="0"/>
                <a:cs typeface="Times New Roman" pitchFamily="18" charset="0"/>
              </a:rPr>
              <a:t>Anche se si parla di «età della pietra», in realtà bisognerebbe parlare di «età del legno». Le poche testimonianze che si sono conservate, in alcuni luoghi particolari – principalmente laghi e torbiere che hanno permesso  la conservazione di oggetti ed architetture di </a:t>
            </a:r>
          </a:p>
          <a:p>
            <a:pPr marL="0">
              <a:buNone/>
            </a:pPr>
            <a:r>
              <a:rPr lang="it-IT" sz="2900" b="1" dirty="0" smtClean="0">
                <a:solidFill>
                  <a:srgbClr val="E6FFCD"/>
                </a:solidFill>
                <a:latin typeface="Times New Roman" pitchFamily="18" charset="0"/>
                <a:ea typeface="Times New Roman" pitchFamily="18" charset="0"/>
                <a:cs typeface="Times New Roman" pitchFamily="18" charset="0"/>
              </a:rPr>
              <a:t>legno -  dimostrano l’enorme conoscenza delle essenze e delle tecniche di lavorazione. </a:t>
            </a:r>
          </a:p>
          <a:p>
            <a:pPr marL="0">
              <a:buNone/>
            </a:pPr>
            <a:endParaRPr lang="it-IT" sz="2700" b="1" dirty="0" smtClean="0">
              <a:solidFill>
                <a:srgbClr val="E6FFCD"/>
              </a:solidFill>
              <a:latin typeface="Times New Roman" pitchFamily="18" charset="0"/>
              <a:ea typeface="Times New Roman" pitchFamily="18" charset="0"/>
              <a:cs typeface="Times New Roman" pitchFamily="18" charset="0"/>
            </a:endParaRPr>
          </a:p>
          <a:p>
            <a:pPr marL="0">
              <a:buNone/>
            </a:pPr>
            <a:r>
              <a:rPr lang="it-IT" sz="2700" b="1" dirty="0" smtClean="0">
                <a:solidFill>
                  <a:srgbClr val="E6FFCD"/>
                </a:solidFill>
                <a:latin typeface="Times New Roman" pitchFamily="18" charset="0"/>
                <a:ea typeface="Times New Roman" pitchFamily="18" charset="0"/>
                <a:cs typeface="Times New Roman" pitchFamily="18" charset="0"/>
              </a:rPr>
              <a:t> </a:t>
            </a:r>
          </a:p>
          <a:p>
            <a:pPr marL="0">
              <a:buNone/>
            </a:pPr>
            <a:endParaRPr lang="it-IT" sz="6000" b="1" dirty="0" smtClean="0">
              <a:solidFill>
                <a:srgbClr val="E6FFCD"/>
              </a:solidFill>
              <a:latin typeface="Times New Roman" pitchFamily="18" charset="0"/>
              <a:ea typeface="Times New Roman" pitchFamily="18" charset="0"/>
              <a:cs typeface="Times New Roman" pitchFamily="18" charset="0"/>
            </a:endParaRPr>
          </a:p>
        </p:txBody>
      </p:sp>
      <p:sp>
        <p:nvSpPr>
          <p:cNvPr id="6" name="Rettangolo 5"/>
          <p:cNvSpPr/>
          <p:nvPr/>
        </p:nvSpPr>
        <p:spPr>
          <a:xfrm>
            <a:off x="7956376" y="6518959"/>
            <a:ext cx="1296144" cy="338554"/>
          </a:xfrm>
          <a:prstGeom prst="rect">
            <a:avLst/>
          </a:prstGeom>
        </p:spPr>
        <p:txBody>
          <a:bodyPr wrap="square">
            <a:spAutoFit/>
          </a:bodyPr>
          <a:lstStyle/>
          <a:p>
            <a:pPr algn="ctr"/>
            <a:r>
              <a:rPr lang="it-IT" sz="800" b="1" dirty="0">
                <a:solidFill>
                  <a:srgbClr val="9BBB59">
                    <a:lumMod val="40000"/>
                    <a:lumOff val="60000"/>
                  </a:srgbClr>
                </a:solidFill>
                <a:latin typeface="Times New Roman" pitchFamily="18" charset="0"/>
                <a:cs typeface="Times New Roman" pitchFamily="18" charset="0"/>
              </a:rPr>
              <a:t>Michela </a:t>
            </a:r>
            <a:r>
              <a:rPr lang="it-IT" sz="800" b="1" dirty="0" smtClean="0">
                <a:solidFill>
                  <a:srgbClr val="9BBB59">
                    <a:lumMod val="40000"/>
                    <a:lumOff val="60000"/>
                  </a:srgbClr>
                </a:solidFill>
                <a:latin typeface="Times New Roman" pitchFamily="18" charset="0"/>
                <a:cs typeface="Times New Roman" pitchFamily="18" charset="0"/>
              </a:rPr>
              <a:t>Zucca</a:t>
            </a:r>
          </a:p>
          <a:p>
            <a:pPr algn="ctr"/>
            <a:r>
              <a:rPr lang="it-IT" sz="800" b="1" dirty="0" smtClean="0">
                <a:solidFill>
                  <a:srgbClr val="9BBB59">
                    <a:lumMod val="40000"/>
                    <a:lumOff val="60000"/>
                  </a:srgbClr>
                </a:solidFill>
                <a:latin typeface="Times New Roman" pitchFamily="18" charset="0"/>
                <a:cs typeface="Times New Roman" pitchFamily="18" charset="0"/>
              </a:rPr>
              <a:t>Associazione Sherwood</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1026" name="Picture 2" descr="C:\Users\luca\Documents\sherwood - 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6803" y="6021288"/>
            <a:ext cx="475290" cy="47529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20750" cy="5445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6113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564568" y="6309319"/>
            <a:ext cx="3579431" cy="1894261"/>
          </a:xfrm>
        </p:spPr>
        <p:txBody>
          <a:bodyPr>
            <a:normAutofit lnSpcReduction="10000"/>
          </a:bodyPr>
          <a:lstStyle/>
          <a:p>
            <a:pPr marL="0">
              <a:buNone/>
            </a:pPr>
            <a:r>
              <a:rPr lang="it-IT" sz="2700" b="1" dirty="0" smtClean="0">
                <a:solidFill>
                  <a:srgbClr val="E6FFCD"/>
                </a:solidFill>
                <a:latin typeface="Times New Roman" pitchFamily="18" charset="0"/>
                <a:ea typeface="Times New Roman" pitchFamily="18" charset="0"/>
                <a:cs typeface="Times New Roman" pitchFamily="18" charset="0"/>
              </a:rPr>
              <a:t>Oggi. </a:t>
            </a:r>
            <a:endPar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endParaRPr>
          </a:p>
          <a:p>
            <a:pPr marL="0">
              <a:buNone/>
            </a:pPr>
            <a:endParaRPr lang="it-IT" sz="2700" b="1" dirty="0" smtClean="0">
              <a:solidFill>
                <a:srgbClr val="E6FFCD"/>
              </a:solidFill>
              <a:latin typeface="Times New Roman" pitchFamily="18" charset="0"/>
              <a:ea typeface="Times New Roman" pitchFamily="18" charset="0"/>
              <a:cs typeface="Times New Roman" pitchFamily="18" charset="0"/>
            </a:endParaRPr>
          </a:p>
          <a:p>
            <a:pPr marL="0">
              <a:buNone/>
            </a:pPr>
            <a:endPar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endParaRPr>
          </a:p>
          <a:p>
            <a:pPr marL="0" algn="ctr">
              <a:buNone/>
            </a:pPr>
            <a:r>
              <a:rPr kumimoji="0" lang="it-IT" sz="2700" b="1" i="0" u="none" strike="noStrike" cap="none" normalizeH="0" baseline="0" dirty="0" smtClean="0">
                <a:ln>
                  <a:noFill/>
                </a:ln>
                <a:solidFill>
                  <a:srgbClr val="E6FFCD"/>
                </a:solidFill>
                <a:effectLst/>
                <a:latin typeface="Times New Roman" pitchFamily="18" charset="0"/>
                <a:ea typeface="Times New Roman" pitchFamily="18" charset="0"/>
                <a:cs typeface="Times New Roman" pitchFamily="18" charset="0"/>
              </a:rPr>
              <a:t> </a:t>
            </a:r>
            <a:endParaRPr lang="it-IT" sz="6000" b="1" dirty="0" smtClean="0">
              <a:solidFill>
                <a:srgbClr val="E6FFCD"/>
              </a:solidFill>
              <a:latin typeface="Times New Roman" pitchFamily="18" charset="0"/>
              <a:ea typeface="Times New Roman" pitchFamily="18" charset="0"/>
              <a:cs typeface="Times New Roman" pitchFamily="18" charset="0"/>
            </a:endParaRPr>
          </a:p>
        </p:txBody>
      </p:sp>
      <p:sp>
        <p:nvSpPr>
          <p:cNvPr id="6" name="Rettangolo 5"/>
          <p:cNvSpPr/>
          <p:nvPr/>
        </p:nvSpPr>
        <p:spPr>
          <a:xfrm>
            <a:off x="7956376" y="6518959"/>
            <a:ext cx="1296144" cy="338554"/>
          </a:xfrm>
          <a:prstGeom prst="rect">
            <a:avLst/>
          </a:prstGeom>
        </p:spPr>
        <p:txBody>
          <a:bodyPr wrap="square">
            <a:spAutoFit/>
          </a:bodyPr>
          <a:lstStyle/>
          <a:p>
            <a:pPr algn="ctr"/>
            <a:r>
              <a:rPr lang="it-IT" sz="800" b="1" dirty="0">
                <a:solidFill>
                  <a:srgbClr val="9BBB59">
                    <a:lumMod val="40000"/>
                    <a:lumOff val="60000"/>
                  </a:srgbClr>
                </a:solidFill>
                <a:latin typeface="Times New Roman" pitchFamily="18" charset="0"/>
                <a:cs typeface="Times New Roman" pitchFamily="18" charset="0"/>
              </a:rPr>
              <a:t>Michela </a:t>
            </a:r>
            <a:r>
              <a:rPr lang="it-IT" sz="800" b="1" dirty="0" smtClean="0">
                <a:solidFill>
                  <a:srgbClr val="9BBB59">
                    <a:lumMod val="40000"/>
                    <a:lumOff val="60000"/>
                  </a:srgbClr>
                </a:solidFill>
                <a:latin typeface="Times New Roman" pitchFamily="18" charset="0"/>
                <a:cs typeface="Times New Roman" pitchFamily="18" charset="0"/>
              </a:rPr>
              <a:t>Zucca</a:t>
            </a:r>
          </a:p>
          <a:p>
            <a:pPr algn="ctr"/>
            <a:r>
              <a:rPr lang="it-IT" sz="800" b="1" dirty="0" smtClean="0">
                <a:solidFill>
                  <a:srgbClr val="9BBB59">
                    <a:lumMod val="40000"/>
                    <a:lumOff val="60000"/>
                  </a:srgbClr>
                </a:solidFill>
                <a:latin typeface="Times New Roman" pitchFamily="18" charset="0"/>
                <a:cs typeface="Times New Roman" pitchFamily="18" charset="0"/>
              </a:rPr>
              <a:t>Associazione Sherwood</a:t>
            </a:r>
            <a:endParaRPr lang="it-IT" sz="800" b="1" dirty="0">
              <a:solidFill>
                <a:srgbClr val="9BBB59">
                  <a:lumMod val="40000"/>
                  <a:lumOff val="60000"/>
                </a:srgbClr>
              </a:solidFill>
              <a:latin typeface="Times New Roman" pitchFamily="18" charset="0"/>
              <a:cs typeface="Times New Roman" pitchFamily="18" charset="0"/>
            </a:endParaRPr>
          </a:p>
        </p:txBody>
      </p:sp>
      <p:pic>
        <p:nvPicPr>
          <p:cNvPr id="1026" name="Picture 2" descr="C:\Users\luca\Documents\sherwood - 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6803" y="6021288"/>
            <a:ext cx="475290" cy="4752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9" y="-1"/>
            <a:ext cx="9139741" cy="6857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323528" y="476672"/>
            <a:ext cx="4572000" cy="923330"/>
          </a:xfrm>
          <a:prstGeom prst="rect">
            <a:avLst/>
          </a:prstGeom>
        </p:spPr>
        <p:txBody>
          <a:bodyPr>
            <a:spAutoFit/>
          </a:bodyPr>
          <a:lstStyle/>
          <a:p>
            <a:r>
              <a:rPr lang="it-IT" b="1" dirty="0">
                <a:latin typeface="Times New Roman" panose="02020603050405020304" pitchFamily="18" charset="0"/>
                <a:cs typeface="Times New Roman" panose="02020603050405020304" pitchFamily="18" charset="0"/>
              </a:rPr>
              <a:t>Dal Neolitico al XX secolo le case alpine erano costruite su un “fungo” di pietra a secco. </a:t>
            </a:r>
            <a:r>
              <a:rPr lang="it-IT" b="1" dirty="0" smtClean="0">
                <a:latin typeface="Times New Roman" panose="02020603050405020304" pitchFamily="18" charset="0"/>
                <a:cs typeface="Times New Roman" panose="02020603050405020304" pitchFamily="18" charset="0"/>
              </a:rPr>
              <a:t> Tutto </a:t>
            </a:r>
            <a:r>
              <a:rPr lang="it-IT" b="1" dirty="0">
                <a:latin typeface="Times New Roman" panose="02020603050405020304" pitchFamily="18" charset="0"/>
                <a:cs typeface="Times New Roman" panose="02020603050405020304" pitchFamily="18" charset="0"/>
              </a:rPr>
              <a:t>il resto, era in legno. </a:t>
            </a:r>
          </a:p>
        </p:txBody>
      </p:sp>
    </p:spTree>
    <p:extLst>
      <p:ext uri="{BB962C8B-B14F-4D97-AF65-F5344CB8AC3E}">
        <p14:creationId xmlns:p14="http://schemas.microsoft.com/office/powerpoint/2010/main" val="4203408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CasellaDiTesto 3"/>
          <p:cNvSpPr txBox="1"/>
          <p:nvPr/>
        </p:nvSpPr>
        <p:spPr>
          <a:xfrm>
            <a:off x="7833399" y="6478167"/>
            <a:ext cx="1438095" cy="338556"/>
          </a:xfrm>
          <a:prstGeom prst="rect">
            <a:avLst/>
          </a:prstGeom>
          <a:noFill/>
          <a:ln>
            <a:noFill/>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it-IT" sz="800" b="1" smtClean="0">
                <a:solidFill>
                  <a:srgbClr val="F2F2F2"/>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800" b="1" smtClean="0">
                <a:solidFill>
                  <a:srgbClr val="F2F2F2"/>
                </a:solidFill>
                <a:latin typeface="Times New Roman" pitchFamily="18"/>
                <a:cs typeface="Times New Roman" pitchFamily="18"/>
              </a:rPr>
              <a:t>Associazione Sherwood</a:t>
            </a:r>
          </a:p>
        </p:txBody>
      </p:sp>
      <p:pic>
        <p:nvPicPr>
          <p:cNvPr id="3" name="Immagine 6"/>
          <p:cNvPicPr>
            <a:picLocks noChangeAspect="1"/>
          </p:cNvPicPr>
          <p:nvPr/>
        </p:nvPicPr>
        <p:blipFill>
          <a:blip r:embed="rId3"/>
          <a:stretch>
            <a:fillRect/>
          </a:stretch>
        </p:blipFill>
        <p:spPr>
          <a:xfrm>
            <a:off x="8282434" y="6001499"/>
            <a:ext cx="476667" cy="476667"/>
          </a:xfrm>
          <a:prstGeom prst="rect">
            <a:avLst/>
          </a:prstGeom>
          <a:noFill/>
          <a:ln>
            <a:noFill/>
          </a:ln>
        </p:spPr>
      </p:pic>
      <p:sp>
        <p:nvSpPr>
          <p:cNvPr id="4" name="CasellaDiTesto 1"/>
          <p:cNvSpPr txBox="1"/>
          <p:nvPr/>
        </p:nvSpPr>
        <p:spPr>
          <a:xfrm>
            <a:off x="4427981" y="116631"/>
            <a:ext cx="4084624" cy="523219"/>
          </a:xfrm>
          <a:prstGeom prst="rect">
            <a:avLst/>
          </a:prstGeom>
          <a:noFill/>
          <a:ln>
            <a:noFill/>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it-IT" sz="2800" b="1" smtClean="0">
                <a:solidFill>
                  <a:srgbClr val="FFFFFF"/>
                </a:solidFill>
                <a:latin typeface="Times New Roman" pitchFamily="18"/>
                <a:cs typeface="Times New Roman" pitchFamily="18"/>
              </a:rPr>
              <a:t>à </a:t>
            </a:r>
          </a:p>
        </p:txBody>
      </p:sp>
      <p:sp>
        <p:nvSpPr>
          <p:cNvPr id="5" name="CasellaDiTesto 2"/>
          <p:cNvSpPr txBox="1"/>
          <p:nvPr/>
        </p:nvSpPr>
        <p:spPr>
          <a:xfrm>
            <a:off x="0" y="6066120"/>
            <a:ext cx="9144000" cy="830997"/>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it-IT" sz="1600" b="1" smtClean="0">
                <a:solidFill>
                  <a:srgbClr val="FFFFFF"/>
                </a:solidFill>
                <a:latin typeface="Times New Roman" pitchFamily="18"/>
                <a:cs typeface="Times New Roman" pitchFamily="18"/>
              </a:rPr>
              <a:t>Ricostruzione di casa retica di Ganglegg, in Val Venosta. I muri sono originali, mentre le parti </a:t>
            </a:r>
          </a:p>
          <a:p>
            <a:pPr>
              <a:defRPr sz="1800" b="0" i="0" u="none" strike="noStrike" kern="0" cap="none" spc="0" baseline="0">
                <a:solidFill>
                  <a:srgbClr val="000000"/>
                </a:solidFill>
                <a:uFillTx/>
              </a:defRPr>
            </a:pPr>
            <a:r>
              <a:rPr lang="it-IT" sz="1600" b="1" smtClean="0">
                <a:solidFill>
                  <a:srgbClr val="FFFFFF"/>
                </a:solidFill>
                <a:latin typeface="Times New Roman" pitchFamily="18"/>
                <a:cs typeface="Times New Roman" pitchFamily="18"/>
              </a:rPr>
              <a:t>in legno si basano sui ritrovamenti e sulle supposizioni degli archeologi. Non si è riuscito a stabilire </a:t>
            </a:r>
          </a:p>
          <a:p>
            <a:pPr>
              <a:defRPr sz="1800" b="0" i="0" u="none" strike="noStrike" kern="0" cap="none" spc="0" baseline="0">
                <a:solidFill>
                  <a:srgbClr val="000000"/>
                </a:solidFill>
                <a:uFillTx/>
              </a:defRPr>
            </a:pPr>
            <a:r>
              <a:rPr lang="it-IT" sz="1600" b="1" smtClean="0">
                <a:solidFill>
                  <a:srgbClr val="FFFFFF"/>
                </a:solidFill>
                <a:latin typeface="Times New Roman" pitchFamily="18"/>
                <a:cs typeface="Times New Roman" pitchFamily="18"/>
              </a:rPr>
              <a:t>il materiale impiegato per il tetto, che poteva essere di paglia, di canne o di lastre in pietra.</a:t>
            </a:r>
          </a:p>
        </p:txBody>
      </p:sp>
      <p:pic>
        <p:nvPicPr>
          <p:cNvPr id="6" name="Picture 2"/>
          <p:cNvPicPr>
            <a:picLocks noChangeAspect="1"/>
          </p:cNvPicPr>
          <p:nvPr/>
        </p:nvPicPr>
        <p:blipFill>
          <a:blip r:embed="rId4"/>
          <a:srcRect/>
          <a:stretch>
            <a:fillRect/>
          </a:stretch>
        </p:blipFill>
        <p:spPr>
          <a:xfrm>
            <a:off x="35497" y="-6217"/>
            <a:ext cx="9108502" cy="6072338"/>
          </a:xfrm>
          <a:prstGeom prst="rect">
            <a:avLst/>
          </a:prstGeom>
          <a:noFill/>
          <a:ln>
            <a:noFill/>
          </a:ln>
        </p:spPr>
      </p:pic>
    </p:spTree>
    <p:extLst>
      <p:ext uri="{BB962C8B-B14F-4D97-AF65-F5344CB8AC3E}">
        <p14:creationId xmlns:p14="http://schemas.microsoft.com/office/powerpoint/2010/main" val="3175596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CasellaDiTesto 3"/>
          <p:cNvSpPr txBox="1"/>
          <p:nvPr/>
        </p:nvSpPr>
        <p:spPr>
          <a:xfrm>
            <a:off x="7833399" y="6478167"/>
            <a:ext cx="1438095" cy="338556"/>
          </a:xfrm>
          <a:prstGeom prst="rect">
            <a:avLst/>
          </a:prstGeom>
          <a:noFill/>
          <a:ln>
            <a:noFill/>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it-IT" sz="800" b="1" smtClean="0">
                <a:solidFill>
                  <a:srgbClr val="F2F2F2"/>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800" b="1" smtClean="0">
                <a:solidFill>
                  <a:srgbClr val="F2F2F2"/>
                </a:solidFill>
                <a:latin typeface="Times New Roman" pitchFamily="18"/>
                <a:cs typeface="Times New Roman" pitchFamily="18"/>
              </a:rPr>
              <a:t>Associazione Sherwood</a:t>
            </a:r>
          </a:p>
        </p:txBody>
      </p:sp>
      <p:pic>
        <p:nvPicPr>
          <p:cNvPr id="3" name="Immagine 6"/>
          <p:cNvPicPr>
            <a:picLocks noChangeAspect="1"/>
          </p:cNvPicPr>
          <p:nvPr/>
        </p:nvPicPr>
        <p:blipFill>
          <a:blip r:embed="rId3"/>
          <a:stretch>
            <a:fillRect/>
          </a:stretch>
        </p:blipFill>
        <p:spPr>
          <a:xfrm>
            <a:off x="8282434" y="6001499"/>
            <a:ext cx="476667" cy="476667"/>
          </a:xfrm>
          <a:prstGeom prst="rect">
            <a:avLst/>
          </a:prstGeom>
          <a:noFill/>
          <a:ln>
            <a:noFill/>
          </a:ln>
        </p:spPr>
      </p:pic>
      <p:sp>
        <p:nvSpPr>
          <p:cNvPr id="4" name="CasellaDiTesto 1"/>
          <p:cNvSpPr txBox="1"/>
          <p:nvPr/>
        </p:nvSpPr>
        <p:spPr>
          <a:xfrm>
            <a:off x="4427981" y="116631"/>
            <a:ext cx="4084624" cy="523219"/>
          </a:xfrm>
          <a:prstGeom prst="rect">
            <a:avLst/>
          </a:prstGeom>
          <a:noFill/>
          <a:ln>
            <a:noFill/>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it-IT" sz="2800" b="1" smtClean="0">
                <a:solidFill>
                  <a:srgbClr val="FFFFFF"/>
                </a:solidFill>
                <a:latin typeface="Times New Roman" pitchFamily="18"/>
                <a:cs typeface="Times New Roman" pitchFamily="18"/>
              </a:rPr>
              <a:t>à </a:t>
            </a:r>
          </a:p>
        </p:txBody>
      </p:sp>
      <p:pic>
        <p:nvPicPr>
          <p:cNvPr id="5" name="Picture 2"/>
          <p:cNvPicPr>
            <a:picLocks noChangeAspect="1"/>
          </p:cNvPicPr>
          <p:nvPr/>
        </p:nvPicPr>
        <p:blipFill>
          <a:blip r:embed="rId4"/>
          <a:srcRect l="4717" t="5753" r="4459" b="3336"/>
          <a:stretch>
            <a:fillRect/>
          </a:stretch>
        </p:blipFill>
        <p:spPr>
          <a:xfrm>
            <a:off x="0" y="28501"/>
            <a:ext cx="9144000" cy="6806336"/>
          </a:xfrm>
          <a:prstGeom prst="rect">
            <a:avLst/>
          </a:prstGeom>
          <a:noFill/>
          <a:ln>
            <a:noFill/>
          </a:ln>
        </p:spPr>
      </p:pic>
      <p:sp>
        <p:nvSpPr>
          <p:cNvPr id="6" name="Rettangolo 4"/>
          <p:cNvSpPr/>
          <p:nvPr/>
        </p:nvSpPr>
        <p:spPr>
          <a:xfrm>
            <a:off x="0" y="0"/>
            <a:ext cx="1835694" cy="2585319"/>
          </a:xfrm>
          <a:prstGeom prst="rect">
            <a:avLst/>
          </a:prstGeom>
          <a:noFill/>
          <a:ln>
            <a:noFill/>
            <a:prstDash val="solid"/>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it-IT" b="1" dirty="0" smtClean="0">
                <a:solidFill>
                  <a:srgbClr val="FFFFFF"/>
                </a:solidFill>
                <a:latin typeface="Times New Roman" pitchFamily="18"/>
                <a:cs typeface="Times New Roman" pitchFamily="18"/>
              </a:rPr>
              <a:t>Sempre sul </a:t>
            </a:r>
            <a:r>
              <a:rPr lang="it-IT" b="1" dirty="0" err="1" smtClean="0">
                <a:solidFill>
                  <a:srgbClr val="FFFFFF"/>
                </a:solidFill>
                <a:latin typeface="Times New Roman" pitchFamily="18"/>
                <a:cs typeface="Times New Roman" pitchFamily="18"/>
              </a:rPr>
              <a:t>Ganglegg</a:t>
            </a:r>
            <a:r>
              <a:rPr lang="it-IT" b="1" dirty="0" smtClean="0">
                <a:solidFill>
                  <a:srgbClr val="FFFFFF"/>
                </a:solidFill>
                <a:latin typeface="Times New Roman" pitchFamily="18"/>
                <a:cs typeface="Times New Roman" pitchFamily="18"/>
              </a:rPr>
              <a:t>, una casa con una complessa entrata ad angolo. Museo della Val Venosta, Sluderno (</a:t>
            </a:r>
            <a:r>
              <a:rPr lang="it-IT" b="1" dirty="0" err="1" smtClean="0">
                <a:solidFill>
                  <a:srgbClr val="FFFFFF"/>
                </a:solidFill>
                <a:latin typeface="Times New Roman" pitchFamily="18"/>
                <a:cs typeface="Times New Roman" pitchFamily="18"/>
              </a:rPr>
              <a:t>Bz</a:t>
            </a:r>
            <a:r>
              <a:rPr lang="it-IT" b="1" dirty="0" smtClean="0">
                <a:solidFill>
                  <a:srgbClr val="FFFFFF"/>
                </a:solidFill>
                <a:latin typeface="Times New Roman" pitchFamily="18"/>
                <a:cs typeface="Times New Roman" pitchFamily="18"/>
              </a:rPr>
              <a:t>)</a:t>
            </a:r>
          </a:p>
        </p:txBody>
      </p:sp>
    </p:spTree>
    <p:extLst>
      <p:ext uri="{BB962C8B-B14F-4D97-AF65-F5344CB8AC3E}">
        <p14:creationId xmlns:p14="http://schemas.microsoft.com/office/powerpoint/2010/main" val="1487287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9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0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2763</TotalTime>
  <Words>3891</Words>
  <Application>Microsoft Office PowerPoint</Application>
  <PresentationFormat>Presentazione su schermo (4:3)</PresentationFormat>
  <Paragraphs>347</Paragraphs>
  <Slides>59</Slides>
  <Notes>4</Notes>
  <HiddenSlides>0</HiddenSlides>
  <MMClips>0</MMClips>
  <ScaleCrop>false</ScaleCrop>
  <HeadingPairs>
    <vt:vector size="4" baseType="variant">
      <vt:variant>
        <vt:lpstr>Tema</vt:lpstr>
      </vt:variant>
      <vt:variant>
        <vt:i4>7</vt:i4>
      </vt:variant>
      <vt:variant>
        <vt:lpstr>Titoli diapositive</vt:lpstr>
      </vt:variant>
      <vt:variant>
        <vt:i4>59</vt:i4>
      </vt:variant>
    </vt:vector>
  </HeadingPairs>
  <TitlesOfParts>
    <vt:vector size="66" baseType="lpstr">
      <vt:lpstr>1_Tema di Office</vt:lpstr>
      <vt:lpstr>3_Tema di Office</vt:lpstr>
      <vt:lpstr>Tema di Office</vt:lpstr>
      <vt:lpstr>9_Tema di Office</vt:lpstr>
      <vt:lpstr>10_Tema di Office</vt:lpstr>
      <vt:lpstr>2_Tema di Office</vt:lpstr>
      <vt:lpstr>11_Tema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luca</dc:creator>
  <cp:lastModifiedBy>luca</cp:lastModifiedBy>
  <cp:revision>103</cp:revision>
  <dcterms:created xsi:type="dcterms:W3CDTF">2023-08-25T13:33:46Z</dcterms:created>
  <dcterms:modified xsi:type="dcterms:W3CDTF">2023-09-21T16:11:53Z</dcterms:modified>
</cp:coreProperties>
</file>