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7" r:id="rId3"/>
    <p:sldId id="279" r:id="rId4"/>
    <p:sldId id="276" r:id="rId5"/>
    <p:sldId id="285" r:id="rId6"/>
    <p:sldId id="283" r:id="rId7"/>
    <p:sldId id="301" r:id="rId8"/>
    <p:sldId id="305" r:id="rId9"/>
    <p:sldId id="307" r:id="rId10"/>
    <p:sldId id="309" r:id="rId11"/>
    <p:sldId id="302" r:id="rId12"/>
    <p:sldId id="259" r:id="rId13"/>
    <p:sldId id="262" r:id="rId14"/>
    <p:sldId id="264" r:id="rId15"/>
    <p:sldId id="265" r:id="rId16"/>
    <p:sldId id="267" r:id="rId17"/>
    <p:sldId id="312" r:id="rId18"/>
    <p:sldId id="316" r:id="rId19"/>
    <p:sldId id="314" r:id="rId20"/>
    <p:sldId id="284" r:id="rId21"/>
    <p:sldId id="318" r:id="rId22"/>
    <p:sldId id="317" r:id="rId23"/>
    <p:sldId id="333" r:id="rId24"/>
    <p:sldId id="334" r:id="rId25"/>
    <p:sldId id="335" r:id="rId26"/>
    <p:sldId id="336" r:id="rId27"/>
    <p:sldId id="337" r:id="rId28"/>
    <p:sldId id="322" r:id="rId29"/>
    <p:sldId id="293" r:id="rId30"/>
    <p:sldId id="319" r:id="rId31"/>
    <p:sldId id="323" r:id="rId32"/>
    <p:sldId id="326" r:id="rId33"/>
    <p:sldId id="327" r:id="rId34"/>
    <p:sldId id="328" r:id="rId35"/>
    <p:sldId id="329" r:id="rId36"/>
    <p:sldId id="330" r:id="rId37"/>
    <p:sldId id="321" r:id="rId38"/>
    <p:sldId id="338" r:id="rId39"/>
    <p:sldId id="342" r:id="rId40"/>
    <p:sldId id="295" r:id="rId41"/>
    <p:sldId id="341" r:id="rId42"/>
    <p:sldId id="345" r:id="rId43"/>
    <p:sldId id="280" r:id="rId44"/>
    <p:sldId id="346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C36D27-3812-48D2-80B0-15B93E59A924}" type="datetimeFigureOut">
              <a:rPr lang="it-IT" smtClean="0"/>
              <a:pPr/>
              <a:t>26/10/2015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2921C-BC81-42E8-8C59-939694E72F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14422"/>
            <a:ext cx="9143999" cy="3410436"/>
          </a:xfrm>
        </p:spPr>
        <p:txBody>
          <a:bodyPr>
            <a:noAutofit/>
          </a:bodyPr>
          <a:lstStyle/>
          <a:p>
            <a:r>
              <a:rPr lang="it-IT" sz="6000" b="1" dirty="0">
                <a:solidFill>
                  <a:schemeClr val="bg1"/>
                </a:solidFill>
                <a:latin typeface="Copperplate Gothic Bold" pitchFamily="34" charset="0"/>
              </a:rPr>
              <a:t>IL CULTO </a:t>
            </a:r>
            <a:r>
              <a:rPr lang="it-IT" sz="6000" b="1" dirty="0" err="1">
                <a:solidFill>
                  <a:schemeClr val="bg1"/>
                </a:solidFill>
                <a:latin typeface="Copperplate Gothic Bold" pitchFamily="34" charset="0"/>
              </a:rPr>
              <a:t>DI</a:t>
            </a:r>
            <a:r>
              <a:rPr lang="it-IT" sz="6000" b="1" dirty="0">
                <a:solidFill>
                  <a:schemeClr val="bg1"/>
                </a:solidFill>
                <a:latin typeface="Copperplate Gothic Bold" pitchFamily="34" charset="0"/>
              </a:rPr>
              <a:t> DIANA. MONDO SELVAGGIO, LIBERTA' </a:t>
            </a:r>
            <a:r>
              <a:rPr lang="it-IT" sz="6000" b="1" dirty="0" smtClean="0">
                <a:solidFill>
                  <a:schemeClr val="bg1"/>
                </a:solidFill>
                <a:latin typeface="Copperplate Gothic Bold" pitchFamily="34" charset="0"/>
              </a:rPr>
              <a:t/>
            </a:r>
            <a:br>
              <a:rPr lang="it-IT" sz="6000" b="1" dirty="0" smtClean="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it-IT" sz="6000" b="1" dirty="0" smtClean="0">
                <a:solidFill>
                  <a:schemeClr val="bg1"/>
                </a:solidFill>
                <a:latin typeface="Copperplate Gothic Bold" pitchFamily="34" charset="0"/>
              </a:rPr>
              <a:t>PREZZO </a:t>
            </a:r>
            <a:br>
              <a:rPr lang="it-IT" sz="6000" b="1" dirty="0" smtClean="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it-IT" sz="6000" b="1" dirty="0" smtClean="0">
                <a:solidFill>
                  <a:schemeClr val="bg1"/>
                </a:solidFill>
                <a:latin typeface="Copperplate Gothic Bold" pitchFamily="34" charset="0"/>
              </a:rPr>
              <a:t>DEL </a:t>
            </a:r>
            <a:r>
              <a:rPr lang="it-IT" sz="6000" b="1" dirty="0">
                <a:solidFill>
                  <a:schemeClr val="bg1"/>
                </a:solidFill>
                <a:latin typeface="Copperplate Gothic Bold" pitchFamily="34" charset="0"/>
              </a:rPr>
              <a:t>POTERE</a:t>
            </a:r>
            <a: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  <a:t/>
            </a:r>
            <a:br>
              <a:rPr lang="en-US" sz="6600" dirty="0" smtClean="0">
                <a:solidFill>
                  <a:srgbClr val="FFFFFF"/>
                </a:solidFill>
                <a:latin typeface="Copperplate Gothic Bold"/>
                <a:cs typeface="Copperplate Gothic Bold"/>
              </a:rPr>
            </a:br>
            <a:endParaRPr lang="en-US" sz="6600" dirty="0">
              <a:solidFill>
                <a:srgbClr val="FFFFFF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4500570"/>
            <a:ext cx="6400800" cy="1752600"/>
          </a:xfrm>
        </p:spPr>
        <p:txBody>
          <a:bodyPr>
            <a:normAutofit fontScale="4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  <a:p>
            <a:r>
              <a:rPr lang="en-US" sz="80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Michela</a:t>
            </a:r>
            <a:r>
              <a:rPr lang="en-US" sz="8000" dirty="0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Copperplate Gothic Bold"/>
                <a:cs typeface="Copperplate Gothic Bold"/>
              </a:rPr>
              <a:t>Zucca</a:t>
            </a:r>
            <a:endParaRPr lang="en-US" sz="80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695" y="5585996"/>
            <a:ext cx="706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86725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6804391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652121" y="620688"/>
            <a:ext cx="331236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chemeClr val="bg1"/>
                </a:solidFill>
                <a:latin typeface="Copperplate Gothic Bold" pitchFamily="34" charset="0"/>
              </a:rPr>
              <a:t>Il culto di </a:t>
            </a:r>
            <a:r>
              <a:rPr lang="it-IT" sz="20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Cibele</a:t>
            </a:r>
            <a:r>
              <a:rPr lang="it-IT" sz="2000" b="1" dirty="0" smtClean="0">
                <a:solidFill>
                  <a:schemeClr val="bg1"/>
                </a:solidFill>
                <a:latin typeface="Copperplate Gothic Bold" pitchFamily="34" charset="0"/>
              </a:rPr>
              <a:t> era riservato alle donne: gli uomini che volevano diventare i suoi sacerdoti dovevano evirarsi pubblicamente e poi travestirsi.  Lo Stato romano cercò di impedire quei riti sanguinari, e ordinò la strage degli adepti, ma fu costretto a mantenerli a furor di popolo.  </a:t>
            </a:r>
            <a:endParaRPr lang="it-IT" sz="20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53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714612" y="0"/>
            <a:ext cx="6429388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Nemi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dice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sacra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effigie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Diana fosse, in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origine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quella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Artemide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tracia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o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scitica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madre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tatuata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metà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donna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metà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drago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a cui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venivano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sacrificati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greci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naufragavano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sulle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costeb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Crimea.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Gli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Sciti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cinsiderati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popolo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pirati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“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civili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”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greci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difendevano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strenuamente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propria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identità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culturale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egualitaria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qualunque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tentativo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intrusione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8" name="Immagine 7" descr="http://ancient-treasure.info/wp-content/gallery/mogilan_mound/mogilan_shield.jpg"/>
          <p:cNvPicPr/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332396" y="0"/>
            <a:ext cx="381160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Feronia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era la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bestie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feroci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(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cui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ferale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),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natura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selvaggia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fonti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protettrice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partorienti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dispensatrice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fertilità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proprietà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guaritrici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oracolari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E’ un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culto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arcaico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pre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romano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primordiale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94210" name="Picture 2" descr="http://www.tages.eu/wp-content/uploads/2012/04/Immagi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932"/>
            <a:ext cx="5332396" cy="68400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6342474"/>
            <a:ext cx="914399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Feronia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era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triplice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tutti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mondi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tutte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le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età</a:t>
            </a:r>
            <a:endParaRPr lang="it-IT" sz="1700" dirty="0">
              <a:solidFill>
                <a:schemeClr val="bg1"/>
              </a:solidFill>
            </a:endParaRPr>
          </a:p>
        </p:txBody>
      </p:sp>
      <p:pic>
        <p:nvPicPr>
          <p:cNvPr id="99330" name="Picture 2" descr="bonn_matrona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983" y="10542"/>
            <a:ext cx="8411799" cy="6308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418518" y="0"/>
            <a:ext cx="4725481" cy="674030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Feronia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protegge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viaggiatori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suoi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santuari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sono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lontani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dalla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civiltà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isolati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nella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foresta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zone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franche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neutrali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frequentate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gente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etnia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diversa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fedi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differenti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sue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feste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tengono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mercati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intetribali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I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suoi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sacerdoti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celebrano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misteriosi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culti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fuoco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in cui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camminano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braci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ardenti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sz="2700" dirty="0">
              <a:solidFill>
                <a:schemeClr val="bg1"/>
              </a:solidFill>
            </a:endParaRPr>
          </a:p>
        </p:txBody>
      </p:sp>
      <p:pic>
        <p:nvPicPr>
          <p:cNvPr id="95234" name="Picture 2" descr="http://4.bp.blogspot.com/-R2Sx_o22Xmk/UO7IA4fIiHI/AAAAAAAAMmg/poUOLl1-5UQ/s1600/feron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27704"/>
            <a:ext cx="4418519" cy="6830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019574" y="0"/>
            <a:ext cx="4124426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Feronia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è la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degli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schiavi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liberati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suoi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templi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esistono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luoghi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cui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celebra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2800" b="1" i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manomissio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la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cerimonia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cui 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liberti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ricevono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pileum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cappello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feltro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punta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cavalieri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steppe  (e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fate)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simboleggia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vita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nuova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98306" name="Picture 2" descr="http://www.owlsdaughter.com/wp-content/uploads/2012/07/Freed-slave-with-pille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908" y="0"/>
            <a:ext cx="502919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517806" y="0"/>
            <a:ext cx="362619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Feronia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è la Gran Madre,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forse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chiamava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un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altro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modo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ma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 Romani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dominatori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identificano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immediatamente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E’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dai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molti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nomi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la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primordiale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vita e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morte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Cibele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vette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grotte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foreste</a:t>
            </a:r>
            <a:r>
              <a:rPr lang="en-US" sz="26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endParaRPr lang="it-IT" sz="2600" dirty="0">
              <a:solidFill>
                <a:schemeClr val="bg1"/>
              </a:solidFill>
            </a:endParaRPr>
          </a:p>
        </p:txBody>
      </p:sp>
      <p:pic>
        <p:nvPicPr>
          <p:cNvPr id="101378" name="Picture 2" descr="http://upload.wikimedia.org/wikipedia/commons/thumb/c/cc/Cybele_Bithynia_Nicaea.jpg/640px-Cybele_Bithynia_Nicaea.jpg"/>
          <p:cNvPicPr>
            <a:picLocks noChangeAspect="1" noChangeArrowheads="1"/>
          </p:cNvPicPr>
          <p:nvPr/>
        </p:nvPicPr>
        <p:blipFill>
          <a:blip r:embed="rId3"/>
          <a:srcRect b="6746"/>
          <a:stretch>
            <a:fillRect/>
          </a:stretch>
        </p:blipFill>
        <p:spPr bwMode="auto">
          <a:xfrm>
            <a:off x="1" y="0"/>
            <a:ext cx="551780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744033" y="0"/>
            <a:ext cx="639996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Mefite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paludi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caverne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montagne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fertilità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porta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putrescenza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dell’oltretomba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cambiamenti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anticamente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nel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santuario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Rossano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Vaglio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Lucania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soltanto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pezzo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legno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scuro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un’immagine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simbolica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per le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tribù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foreste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montagne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44033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" y="6006164"/>
            <a:ext cx="91439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Ecate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triplice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dell’oltretomba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magia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crocicchi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degli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incroci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puttane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ladri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ma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anche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libero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arbitrio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la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statua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libertà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New York è </a:t>
            </a:r>
            <a:r>
              <a:rPr lang="en-US" sz="1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un’Ecate</a:t>
            </a:r>
            <a:r>
              <a:rPr lang="en-US" sz="1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 </a:t>
            </a:r>
            <a:endParaRPr lang="it-IT" sz="1700" dirty="0">
              <a:solidFill>
                <a:schemeClr val="bg1"/>
              </a:solidFill>
            </a:endParaRPr>
          </a:p>
        </p:txBody>
      </p:sp>
      <p:pic>
        <p:nvPicPr>
          <p:cNvPr id="104450" name="Picture 2" descr="http://4.bp.blogspot.com/-xEZlG2_jYBc/UY_K82zqNNI/AAAAAAAAPJc/HlrMWLQjer4/s1600/ecate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67" y="0"/>
            <a:ext cx="8470229" cy="6006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929190" y="0"/>
            <a:ext cx="421481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Rispetto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culti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stato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romani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greci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queste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divinità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appartengono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popoli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precedenti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egualitari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hanno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elaborato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leggi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sacre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(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riti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) per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mantenere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l’eguaglianza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impedire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ingerenze</a:t>
            </a:r>
            <a:r>
              <a:rPr lang="en-US" sz="32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statuadellaliberta.com/wp-content/uploads/2011/11/statua-della-liberta-frontale.jpg"/>
          <p:cNvPicPr>
            <a:picLocks noChangeAspect="1" noChangeArrowheads="1"/>
          </p:cNvPicPr>
          <p:nvPr/>
        </p:nvPicPr>
        <p:blipFill>
          <a:blip r:embed="rId3"/>
          <a:srcRect l="4166"/>
          <a:stretch>
            <a:fillRect/>
          </a:stretch>
        </p:blipFill>
        <p:spPr bwMode="auto">
          <a:xfrm>
            <a:off x="0" y="0"/>
            <a:ext cx="4929222" cy="68614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3999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60"/>
              </a:lnSpc>
            </a:pP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E' difficile immaginare come poteva essere il bosco immenso che ammantava quasi completamente le terre emerse dell'Europa delle origini. Gli scavi e le analisi dendrologiche hanno rivelato che, molto prima dell'ascesa e della fondazione di Roma, l'Italia era ricoperta di un fitto mantello di olmi, noci, e specialmente querce. Fino al I secolo dopo Cristo, la selva </a:t>
            </a:r>
            <a:r>
              <a:rPr lang="it-IT" sz="2800" b="1" dirty="0" err="1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Ercinia</a:t>
            </a: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 partiva dal Reno estendendosi verso est, per una distanza enorme e sconosciuta; i germani, ai quali Cesare si rivolse per avere notizie più precise, avevano viaggiato per due mesi sotto quegli alberi, senza intravvederne la fine.</a:t>
            </a:r>
            <a:r>
              <a:rPr lang="it-IT" sz="4800" dirty="0" smtClean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endParaRPr lang="it-IT" sz="4800" b="1" dirty="0" smtClean="0">
              <a:solidFill>
                <a:schemeClr val="bg1"/>
              </a:solidFill>
              <a:latin typeface="Copperplate Gothic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786314" y="0"/>
            <a:ext cx="4357686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La Gran Madre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lunare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spesso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cornuta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prende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anche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le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fattezze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Iside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Il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culto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misterico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diffonde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breve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tempo in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tutta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l’Europa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mischiandosi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con le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precedenti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prendendone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simboli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conservandoli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fino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cristianità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://alpiantiche.unitn.it/img/sanmartino/statuettadiisi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1"/>
            <a:ext cx="4786314" cy="685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715017"/>
            <a:ext cx="89297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La Gran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maggioranza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culture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antiche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conserva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tracce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sangue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servono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mantenere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l’eguaglianza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Pensiamo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ciò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succedeva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sul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Ponte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Sublicio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3010" name="Picture 2" descr="http://digilander.libero.it/castellanivanda/tevere/images/ponti/ponte_sublicio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8728" cy="5715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429256" y="0"/>
            <a:ext cx="3714744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tutti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popoli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foresta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matrifocali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hanno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costruito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sangue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per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impedire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concentrazione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potere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persona, a un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sesso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famiglia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casta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a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classe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età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maxartis.it/data/507/selva_oscu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-5786"/>
            <a:ext cx="5429255" cy="6863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L’usanza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bruciare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le case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ogni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70-80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anni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dura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per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migliaia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anni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all’incirca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dal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6.500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fino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al 2.000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a.C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.,  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copre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territorio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estende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gran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parte del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continente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8370" name="Picture 2" descr="File:Burned House Horizon Ma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077645" cy="5929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71501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Le case (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abitazioni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intero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clan)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venivano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isolate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dalle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altre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per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impedire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propagazione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fuoco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sacralizzatre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con le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immagini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lati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tutte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stanze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bruciate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0418" name="Picture 2" descr="http://upload.wikimedia.org/wikipedia/commons/e/e2/ArhExp3_Arheoinves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0266" cy="5715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143512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Le case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venivano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bruciate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tutto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dentro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lavoro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le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proprietà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generazioni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In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questo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modo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impediva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l’accumulo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capitali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avrebbe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potuto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portare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creazione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clan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più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ricchi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ed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influenti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avrebbero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potuto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primeggiare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sugli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altri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trasformarsi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caste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dominanti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1442" name="Picture 2" descr="http://i.ytimg.com/vi/ny-gn6sfUF4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79" cy="5143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66" name="Picture 2" descr="http://www.labarumbagauda.com/wp-content/uploads/2010/08/tomba%20di%20vi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470379" cy="6858000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6929454" y="0"/>
            <a:ext cx="221454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sepolture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“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principesche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” (non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esistono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tracce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aristocrazie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sangue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queste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società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)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assolvono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lo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stesso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scopo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quanto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accumulato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vita,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viene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portato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nella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tomba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; 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l’eredità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semplicemente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non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esiste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450057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molti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casi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però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gli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accorgimenti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natura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“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economica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” per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impedire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accumulo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beni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concentrazione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potere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non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erano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considerati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sufficienti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Per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questa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sragione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gran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parte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societò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antiche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elabora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sangue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cui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potenziale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candidato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sovranità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popolo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tribù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comunità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viene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condannato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anticipo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al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termine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certo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periodo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dovrà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pagare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“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prezzo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potere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”,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ed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essere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ucciso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nel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corso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cerimonia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rituale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giustificata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solito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come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propiziatoriio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63490" name="Picture 2" descr="http://www.riproduzionistoriche.com/images/morfeoshow/calderone_di-1329/big/GundestrupCauldron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84837" cy="4500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4000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A Roma uno dei riti più arcaici era quello detto degli </a:t>
            </a:r>
            <a:r>
              <a:rPr lang="it-IT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Argei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, dalla radice </a:t>
            </a:r>
            <a:r>
              <a:rPr lang="it-IT" sz="2600" b="1" i="1" dirty="0" err="1" smtClean="0">
                <a:solidFill>
                  <a:schemeClr val="bg1"/>
                </a:solidFill>
                <a:latin typeface="Copperplate Gothic Bold" pitchFamily="34" charset="0"/>
              </a:rPr>
              <a:t>arg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,  «bianco», in senso di «vecchio», e risale a quando esisteva ancora un regime </a:t>
            </a:r>
            <a:r>
              <a:rPr lang="it-IT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matrifocale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o, meglio, si stava passando dalla </a:t>
            </a:r>
            <a:r>
              <a:rPr lang="it-IT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matrifocalità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al patriarcato.  Si costruivano dei fantocci  ai quali venivano legati mani e piedi, e poi  le Vestali li buttavano giù dal ponte </a:t>
            </a:r>
            <a:r>
              <a:rPr lang="it-IT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Sublicio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, al grido di  </a:t>
            </a:r>
            <a:r>
              <a:rPr lang="it-IT" sz="2600" b="1" i="1" dirty="0" err="1" smtClean="0">
                <a:solidFill>
                  <a:schemeClr val="bg1"/>
                </a:solidFill>
                <a:latin typeface="Copperplate Gothic Bold" pitchFamily="34" charset="0"/>
              </a:rPr>
              <a:t>sexagenarios</a:t>
            </a:r>
            <a:r>
              <a:rPr lang="it-IT" sz="2600" b="1" i="1" dirty="0" smtClean="0">
                <a:solidFill>
                  <a:schemeClr val="bg1"/>
                </a:solidFill>
                <a:latin typeface="Copperplate Gothic Bold" pitchFamily="34" charset="0"/>
              </a:rPr>
              <a:t> de ponte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, cioè: si gettino i vecchi dal ponte. Ovviamente nei tempi antichi erano persone vere.  Si diceva che avveniva quando gli uomini  (anche stavolta, si parla solo di maschi, e </a:t>
            </a:r>
            <a:r>
              <a:rPr lang="it-IT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guarca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 caso, sono uccisi dalle </a:t>
            </a:r>
            <a:r>
              <a:rPr lang="it-IT" sz="2600" b="1" dirty="0" err="1" smtClean="0">
                <a:solidFill>
                  <a:schemeClr val="bg1"/>
                </a:solidFill>
                <a:latin typeface="Copperplate Gothic Bold" pitchFamily="34" charset="0"/>
              </a:rPr>
              <a:t>sacerdotesse…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.) compivano i sessant’anni. Poi si cercava di spiegare il rito con la volontà di esclusione dei vecchi dal  diritto di votare, </a:t>
            </a:r>
          </a:p>
          <a:p>
            <a:pPr algn="ctr"/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</a:rPr>
              <a:t>cioè di esercitare il potere. </a:t>
            </a:r>
            <a:endParaRPr lang="it-IT" sz="2600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786578" y="0"/>
            <a:ext cx="235742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senicidio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come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l’eutanasia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veniva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inflitto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donne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ed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era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praticato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gran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parte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socieà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tradizionali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9218" name="Picture 2" descr="http://web.tiscalinet.it/romaimperiale/milleunafavola/favola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16" y="138738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39552" y="461244"/>
            <a:ext cx="1533433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Foreste cedue</a:t>
            </a:r>
            <a:endParaRPr lang="it-IT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830576"/>
            <a:ext cx="88998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Deserti</a:t>
            </a:r>
            <a:endParaRPr lang="it-IT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843808" y="439750"/>
            <a:ext cx="1512168" cy="8617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Foreste mediterranee</a:t>
            </a:r>
          </a:p>
          <a:p>
            <a:r>
              <a:rPr lang="it-IT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Paludi</a:t>
            </a:r>
            <a:endParaRPr lang="it-IT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860032" y="467270"/>
            <a:ext cx="2016224" cy="8463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Foreste con. Miste</a:t>
            </a:r>
          </a:p>
          <a:p>
            <a:endParaRPr lang="it-IT" sz="1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it-IT" sz="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Limite colt. Vite </a:t>
            </a:r>
            <a:endParaRPr lang="it-IT" sz="1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308304" y="422772"/>
            <a:ext cx="1835696" cy="8156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Steppa</a:t>
            </a:r>
          </a:p>
          <a:p>
            <a:endParaRPr lang="it-IT" sz="11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Limite colt. orzo </a:t>
            </a:r>
            <a:endParaRPr lang="it-IT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-6816" y="142852"/>
            <a:ext cx="915081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IL TERRITORIO EUROPEO NELL’ALTO MEDIO EVO. LE FORESTE.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5897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6137" y="4554471"/>
            <a:ext cx="91440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Di fatto poi gran parte delle società urbane si evolvono in senso patriarcale e gerontocratico: non più eliminati, i vecchi maschi si spartiscono donne, proprietà e potere, cedendo la supremazia soltanto agli eredi designati. La  gerontocrazia viene limitata soltanto dalle cause naturali, che in passato comunque funzionano: malattie, carestie, guerre. Nelle comunità egualitarie però, in cui esiste scarsità di risorse e le donne svolgono ancora un ruolo fondamentale,   l’equilibrio demografico deve essere mantenuto. </a:t>
            </a:r>
            <a:endParaRPr lang="it-IT" sz="20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092" y="5800309"/>
            <a:ext cx="53657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399" t="23682" r="1"/>
          <a:stretch/>
        </p:blipFill>
        <p:spPr bwMode="auto">
          <a:xfrm>
            <a:off x="-142472" y="0"/>
            <a:ext cx="9286472" cy="465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59631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607220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Fino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al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Medio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Evo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però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gran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parte 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popolazione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europea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non vive in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città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ma in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piccole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comunità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foresta</a:t>
            </a:r>
            <a:r>
              <a:rPr lang="en-US" sz="20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50178" name="Picture 2" descr="http://i.imgur.com/dWvMK8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9101808" cy="607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286380" y="0"/>
            <a:ext cx="385761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I popoli della foresta sono tribù egualitarie, </a:t>
            </a:r>
            <a:r>
              <a:rPr lang="it-IT" sz="2800" b="1" dirty="0" err="1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matrifocali</a:t>
            </a: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, in cui la terra è Madre e la proprietà privata non esiste. Per mantenere l’eguaglianza e impedire l’accumulo di beni e di potere, esistono delle leggi “feroci”.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5842" name="Picture 2" descr="http://www.italianbotanicalheritage.com/media/strutture/001702/header_imgs/castagno.jpg"/>
          <p:cNvPicPr>
            <a:picLocks noChangeAspect="1" noChangeArrowheads="1"/>
          </p:cNvPicPr>
          <p:nvPr/>
        </p:nvPicPr>
        <p:blipFill>
          <a:blip r:embed="rId3"/>
          <a:srcRect b="13765"/>
          <a:stretch>
            <a:fillRect/>
          </a:stretch>
        </p:blipFill>
        <p:spPr bwMode="auto">
          <a:xfrm>
            <a:off x="1" y="-3622"/>
            <a:ext cx="5286379" cy="6861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000636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In tutte le società arcaiche – che non avevano galere e non facevano prigionieri maschi in guerra – in il sacrificio umano è praticato e non genera scandalo, specie se è socialmente utile. </a:t>
            </a:r>
            <a:endParaRPr lang="it-IT" sz="25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baccant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8678" cy="50006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4" name="Picture 2" descr="https://upload.wikimedia.org/wikipedia/commons/0/0f/Gundestrup_Cernunno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286776" cy="6869395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7643834" y="2428868"/>
            <a:ext cx="15001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Fra i Celti esiste il mito del Re Cervo 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0"/>
            <a:ext cx="3643306" cy="689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La tradizione arriva dall’Irlanda: viene eletto re il giovane più bello,   più forte, più intelligente , che regnerà per un anno. Al termine, indosserà una maschera da cervo, si congiungerà con la sacerdotessa e con tutte le donne, e poi verrà ucciso. </a:t>
            </a:r>
            <a:endParaRPr lang="it-IT" sz="2600" dirty="0">
              <a:solidFill>
                <a:schemeClr val="bg1"/>
              </a:solidFill>
            </a:endParaRPr>
          </a:p>
        </p:txBody>
      </p:sp>
      <p:pic>
        <p:nvPicPr>
          <p:cNvPr id="55298" name="Picture 2" descr="http://www.mrugala.net/Histoire/Prehistoire/France,_Grottes_diverses/France,%20Ariege,%20Montesquieu-Avantes,%20Grotte%20des%20Trois%20Freres,%20Sorcier%20Chaman,%20releve%20H.%20Breuil%20(Magdalenien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8711" y="0"/>
            <a:ext cx="547528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0"/>
            <a:ext cx="2714612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5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La cerimonia, mascherata da rito propiziatorio di fertilità, avveniva nel corso di un’orgia collettiva e aveva lo scopo di impedire la concentrazione di potere e l’ereditarietà della carica.</a:t>
            </a:r>
            <a:r>
              <a:rPr lang="it-IT" sz="26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 </a:t>
            </a:r>
            <a:endParaRPr lang="it-IT" sz="2600" dirty="0">
              <a:solidFill>
                <a:schemeClr val="bg1"/>
              </a:solidFill>
            </a:endParaRPr>
          </a:p>
        </p:txBody>
      </p:sp>
      <p:pic>
        <p:nvPicPr>
          <p:cNvPr id="56322" name="Picture 2" descr="https://angelafortibet.files.wordpress.com/2011/10/spirito-del-cervo1.jpg"/>
          <p:cNvPicPr>
            <a:picLocks noChangeAspect="1" noChangeArrowheads="1"/>
          </p:cNvPicPr>
          <p:nvPr/>
        </p:nvPicPr>
        <p:blipFill>
          <a:blip r:embed="rId3"/>
          <a:srcRect l="7217"/>
          <a:stretch>
            <a:fillRect/>
          </a:stretch>
        </p:blipFill>
        <p:spPr bwMode="auto">
          <a:xfrm>
            <a:off x="2714612" y="0"/>
            <a:ext cx="642938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643578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più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recenti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interpretazioni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ritrovamenti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mummie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nelle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torbiere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irlandesi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riguarda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l’assassinio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rituale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re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nell’età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Bronzo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endParaRPr lang="it-IT" sz="23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\&quot;Ned"/>
          <p:cNvPicPr>
            <a:picLocks noChangeAspect="1" noChangeArrowheads="1"/>
          </p:cNvPicPr>
          <p:nvPr/>
        </p:nvPicPr>
        <p:blipFill>
          <a:blip r:embed="rId3"/>
          <a:srcRect t="6250" b="11458"/>
          <a:stretch>
            <a:fillRect/>
          </a:stretch>
        </p:blipFill>
        <p:spPr bwMode="auto">
          <a:xfrm>
            <a:off x="9370" y="0"/>
            <a:ext cx="9134630" cy="5643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5643578"/>
            <a:ext cx="9144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Frazer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dedica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vari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capitoli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libro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per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dimostrare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l’ubiquitarietà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regicidio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cosciente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come “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prezzo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potere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”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anche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società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 a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lui</a:t>
            </a:r>
            <a:r>
              <a:rPr lang="en-US" sz="23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coeve</a:t>
            </a:r>
            <a:endParaRPr lang="it-IT" sz="2300" dirty="0">
              <a:solidFill>
                <a:schemeClr val="bg1"/>
              </a:solidFill>
            </a:endParaRPr>
          </a:p>
        </p:txBody>
      </p:sp>
      <p:pic>
        <p:nvPicPr>
          <p:cNvPr id="64514" name="Picture 2" descr="https://upload.wikimedia.org/wikipedia/commons/c/c7/Golden_bou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703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562" name="Picture 2" descr="http://www.zingarate.com/pictures/20141111/bitti-romanzesu-canale-gradonato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0" y="0"/>
            <a:ext cx="6572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anche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se non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paga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più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prezzo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del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potere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all’ombra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grandi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foreste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le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società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egualitarie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riescono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mantenersi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ingaggiando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dura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lotta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poteri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centrali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durerà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per </a:t>
            </a:r>
            <a:r>
              <a:rPr lang="en-US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secoli</a:t>
            </a:r>
            <a:r>
              <a:rPr lang="en-US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…..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L'albero della danz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141" cy="635795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0" y="635795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L’antica cultura della prima Europa fu fatta da tribù della foresta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85721" y="428604"/>
            <a:ext cx="3500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Albero della danza. Tiglio millenario a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Steinfurt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, Germania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8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81" y="6052646"/>
            <a:ext cx="9138919" cy="13234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Appena fuori dalle città, comincia l’universo vegetale pericoloso.  Il </a:t>
            </a:r>
            <a:r>
              <a:rPr lang="it-IT" sz="1600" b="1" dirty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fenomeno del vagabondaggio fuorilegge rappresenta </a:t>
            </a:r>
            <a:r>
              <a:rPr lang="it-IT" sz="16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una forma di resistenza del </a:t>
            </a:r>
            <a:r>
              <a:rPr lang="it-IT" sz="1600" b="1" dirty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popolo delle </a:t>
            </a:r>
            <a:r>
              <a:rPr lang="it-IT" sz="16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foreste</a:t>
            </a:r>
            <a:r>
              <a:rPr lang="it-IT" sz="1600" b="1" dirty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: rispecchia l'estrema mobilità di una parte della società medioevale, la </a:t>
            </a:r>
            <a:r>
              <a:rPr lang="it-IT" sz="1600" b="1" i="1" dirty="0" err="1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population</a:t>
            </a:r>
            <a:r>
              <a:rPr lang="it-IT" sz="1600" b="1" i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 flottante, </a:t>
            </a:r>
            <a:r>
              <a:rPr lang="it-IT" sz="1600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che riesce a mantenersi dove e quando si conserva il bosco immenso che copre l’Europa. </a:t>
            </a:r>
            <a:endParaRPr lang="it-IT" sz="1600" b="1" dirty="0">
              <a:solidFill>
                <a:schemeClr val="bg1"/>
              </a:solidFill>
              <a:latin typeface="Copperplate Gothic Bold" pitchFamily="34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858016" y="14285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Briganti nel bosco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889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081" y="6052646"/>
            <a:ext cx="9138919" cy="338554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it-IT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092280" y="15730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Briganti nel bosco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677" y="0"/>
            <a:ext cx="9175677" cy="619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Nelle rappresentazioni aristocratiche la foresta è buia, pericolosa,  popolata da  uomini e bestie feroci da cacciare,  spazio pericoloso, estraneo in cui è meglio non avventurarsi.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889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346" name="Picture 2" descr="http://www.tempiodellaninfa.net/nuovo/immagini/jardindesmoin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8858" cy="6858000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0" y="5072073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  <a:cs typeface="Times New Roman" pitchFamily="18" charset="0"/>
              </a:rPr>
              <a:t>Per attraversare  la foresta bisogna affidarsi a guide che possono tendere un tranello in qualsiasi momento, per rapinare, massacrare o peggio: nei boschi vive gente di cui non capisce la lingua, di facili costumi, selvatici, delinquenti, in comunicazione diretta con i diavoli dell'Inferno: si viaggia sotto scorta, o travestiti, in certe zone d'Europa, fino a '700 inoltrato.</a:t>
            </a: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643570" y="0"/>
            <a:ext cx="350043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Malgrado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tentativi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assimilazione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però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l’antica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cultura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riesce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qualche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modo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conservarsi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e se la Madonna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cristiana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rovescia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carro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Diana, continua ad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essere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cone la Madre Terra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l’ha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generata</a:t>
            </a:r>
            <a:r>
              <a:rPr lang="en-US" sz="28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0722" name="Picture 2" descr="Madonna di Versacar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56550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2643182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GRAZIE  </a:t>
            </a:r>
            <a:endParaRPr lang="it-IT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57214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La presenza di una divinità femmina legata al bosco, alla montagna, alla fertilità  di  esseri umani, animali e vegetali, è attestata fin dalla notte dei tempi su gran parte dell’Eurasia. I simulacri più antichi  sono pietre nere collocate in grotte dove sgorga l’acqua. 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Calderone di </a:t>
            </a:r>
            <a:r>
              <a:rPr lang="it-IT" b="1" dirty="0" err="1" smtClean="0">
                <a:solidFill>
                  <a:schemeClr val="bg1"/>
                </a:solidFill>
                <a:latin typeface="Copperplate Gothic Bold" pitchFamily="34" charset="0"/>
              </a:rPr>
              <a:t>Gundesrup</a:t>
            </a:r>
            <a:r>
              <a:rPr lang="it-IT" b="1" dirty="0" smtClean="0">
                <a:solidFill>
                  <a:schemeClr val="bg1"/>
                </a:solidFill>
                <a:latin typeface="Copperplate Gothic Bold" pitchFamily="34" charset="0"/>
              </a:rPr>
              <a:t>, dea delle bestie selvatiche su carro da guerra. III sec- a.C. Fattura celtica, Museo di Copenaghen</a:t>
            </a:r>
            <a:endParaRPr lang="it-IT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5186" y="571480"/>
            <a:ext cx="9239186" cy="498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071934" y="0"/>
            <a:ext cx="507206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Spesso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era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come la terra fertile,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come le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profondità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grotte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furono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prime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cattedrali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preistoria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come la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cavità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uterina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cui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viene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originata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la vita. La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arcaica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è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collegata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al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parto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acque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sorgive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A lei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tributa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un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culto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trance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che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può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anche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assumere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tratti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sanguinari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://alpiantiche.unitn.it/img/sanmartino/statuettainpiombo.jpg"/>
          <p:cNvPicPr>
            <a:picLocks noChangeAspect="1" noChangeArrowheads="1"/>
          </p:cNvPicPr>
          <p:nvPr/>
        </p:nvPicPr>
        <p:blipFill>
          <a:blip r:embed="rId3"/>
          <a:srcRect r="5000"/>
          <a:stretch>
            <a:fillRect/>
          </a:stretch>
        </p:blipFill>
        <p:spPr bwMode="auto">
          <a:xfrm>
            <a:off x="0" y="25216"/>
            <a:ext cx="4071934" cy="6832784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214282" y="5715016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latin typeface="Copperplate Gothic Bold" pitchFamily="34" charset="0"/>
              </a:rPr>
              <a:t>Monte San Martino (</a:t>
            </a:r>
            <a:r>
              <a:rPr lang="it-IT" sz="1600" b="1" dirty="0" err="1" smtClean="0">
                <a:latin typeface="Copperplate Gothic Bold" pitchFamily="34" charset="0"/>
              </a:rPr>
              <a:t>Tn</a:t>
            </a:r>
            <a:r>
              <a:rPr lang="it-IT" sz="1600" b="1" dirty="0" smtClean="0">
                <a:latin typeface="Copperplate Gothic Bold" pitchFamily="34" charset="0"/>
              </a:rPr>
              <a:t>), I sec. </a:t>
            </a:r>
            <a:endParaRPr lang="it-IT" sz="1600" b="1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56249"/>
            <a:ext cx="6400800" cy="17526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>
              <a:solidFill>
                <a:schemeClr val="tx1"/>
              </a:solidFill>
              <a:latin typeface="Copperplate Gothic Bold"/>
              <a:cs typeface="Copperplate Gothic Bold"/>
            </a:endParaRPr>
          </a:p>
        </p:txBody>
      </p:sp>
      <p:pic>
        <p:nvPicPr>
          <p:cNvPr id="4" name="Picture 4" descr="donna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2059" y="5582821"/>
            <a:ext cx="706437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226761" y="6519446"/>
            <a:ext cx="917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942840" y="0"/>
            <a:ext cx="4201160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Artemide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Efeso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: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quando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arrivano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Dori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in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Grecia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il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suo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santuario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esiste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va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secoli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L’effigie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è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una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pietra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nera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E’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legata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montagna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grotte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,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all’orsa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alle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bestie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feroci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e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selvagge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foresta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 E’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protettrice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delle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partorienti</a:t>
            </a:r>
            <a:r>
              <a:rPr lang="en-US" sz="29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.</a:t>
            </a:r>
            <a:r>
              <a:rPr lang="en-US" sz="2700" b="1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 </a:t>
            </a:r>
            <a:endParaRPr lang="it-IT" sz="2800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3"/>
          <a:srcRect l="3901"/>
          <a:stretch>
            <a:fillRect/>
          </a:stretch>
        </p:blipFill>
        <p:spPr>
          <a:xfrm>
            <a:off x="0" y="-9971"/>
            <a:ext cx="494284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21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932040" y="188640"/>
            <a:ext cx="4065075" cy="636905"/>
          </a:xfrm>
        </p:spPr>
        <p:txBody>
          <a:bodyPr>
            <a:noAutofit/>
          </a:bodyPr>
          <a:lstStyle/>
          <a:p>
            <a:r>
              <a:rPr lang="it-IT" sz="3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Cibele</a:t>
            </a:r>
            <a:r>
              <a:rPr lang="it-IT" sz="3200" b="1" dirty="0" smtClean="0">
                <a:solidFill>
                  <a:schemeClr val="bg1"/>
                </a:solidFill>
                <a:latin typeface="Copperplate Gothic Bold" pitchFamily="34" charset="0"/>
              </a:rPr>
              <a:t> Artemide</a:t>
            </a: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</a:t>
            </a:r>
            <a:b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Efeso, Grecia</a:t>
            </a:r>
            <a:endParaRPr lang="it-IT" sz="28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004048" y="1067041"/>
            <a:ext cx="4139952" cy="5621682"/>
          </a:xfrm>
        </p:spPr>
        <p:txBody>
          <a:bodyPr>
            <a:normAutofit/>
          </a:bodyPr>
          <a:lstStyle/>
          <a:p>
            <a:endParaRPr lang="it-IT" sz="12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dirty="0" smtClean="0">
                <a:solidFill>
                  <a:schemeClr val="bg1"/>
                </a:solidFill>
                <a:latin typeface="Copperplate Gothic Bold" pitchFamily="34" charset="0"/>
              </a:rPr>
              <a:t>Ad Efeso  esisteva il più grande santuario dell’antichità, </a:t>
            </a:r>
            <a:r>
              <a:rPr lang="it-IT" sz="2400" b="1" dirty="0" err="1" smtClean="0">
                <a:solidFill>
                  <a:schemeClr val="bg1"/>
                </a:solidFill>
                <a:latin typeface="Copperplate Gothic Bold" pitchFamily="34" charset="0"/>
              </a:rPr>
              <a:t>pre</a:t>
            </a:r>
            <a:r>
              <a:rPr lang="it-IT" sz="2400" b="1" dirty="0" smtClean="0">
                <a:solidFill>
                  <a:schemeClr val="bg1"/>
                </a:solidFill>
                <a:latin typeface="Copperplate Gothic Bold" pitchFamily="34" charset="0"/>
              </a:rPr>
              <a:t> ellenico, dedicato ad una dea nera primordiale. Il mito racconta che là si rifugiarono  la Amazzoni sconfitte, per poter continuare a praticare i riti  femminili e i 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Copperplate Gothic Bold" pitchFamily="34" charset="0"/>
              </a:rPr>
              <a:t>misteri 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Copperplate Gothic Bold" pitchFamily="34" charset="0"/>
              </a:rPr>
              <a:t>della Dea.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695" y="5585996"/>
            <a:ext cx="706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86725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296" cy="672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830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15816" y="836712"/>
            <a:ext cx="6225315" cy="636905"/>
          </a:xfrm>
        </p:spPr>
        <p:txBody>
          <a:bodyPr>
            <a:noAutofit/>
          </a:bodyPr>
          <a:lstStyle/>
          <a:p>
            <a:r>
              <a:rPr lang="it-IT" sz="3200" b="1" dirty="0" err="1">
                <a:solidFill>
                  <a:schemeClr val="bg1"/>
                </a:solidFill>
                <a:latin typeface="Copperplate Gothic Bold" pitchFamily="34" charset="0"/>
              </a:rPr>
              <a:t>Cibele</a:t>
            </a:r>
            <a:r>
              <a:rPr lang="it-IT" sz="3200" b="1" dirty="0">
                <a:solidFill>
                  <a:schemeClr val="bg1"/>
                </a:solidFill>
                <a:latin typeface="Copperplate Gothic Bold" pitchFamily="34" charset="0"/>
              </a:rPr>
              <a:t> frigia 1600 a.C. </a:t>
            </a:r>
            <a:r>
              <a:rPr lang="it-IT" sz="3200" b="1" dirty="0" err="1" smtClean="0">
                <a:solidFill>
                  <a:schemeClr val="bg1"/>
                </a:solidFill>
                <a:latin typeface="Copperplate Gothic Bold" pitchFamily="34" charset="0"/>
              </a:rPr>
              <a:t>Bogazkoy</a:t>
            </a:r>
            <a:r>
              <a:rPr lang="it-IT" sz="3200" b="1" dirty="0" smtClean="0">
                <a:solidFill>
                  <a:schemeClr val="bg1"/>
                </a:solidFill>
                <a:latin typeface="Copperplate Gothic Bold" pitchFamily="34" charset="0"/>
              </a:rPr>
              <a:t> , Turchia. </a:t>
            </a:r>
            <a:r>
              <a:rPr lang="it-IT" sz="3200" b="1" dirty="0">
                <a:solidFill>
                  <a:schemeClr val="bg1"/>
                </a:solidFill>
                <a:latin typeface="Copperplate Gothic Bold" pitchFamily="34" charset="0"/>
              </a:rPr>
              <a:t/>
            </a:r>
            <a:br>
              <a:rPr lang="it-IT" sz="3200" b="1" dirty="0">
                <a:solidFill>
                  <a:schemeClr val="bg1"/>
                </a:solidFill>
                <a:latin typeface="Copperplate Gothic Bold" pitchFamily="34" charset="0"/>
              </a:rPr>
            </a:br>
            <a:r>
              <a:rPr lang="it-IT" sz="3200" b="1" dirty="0">
                <a:solidFill>
                  <a:schemeClr val="bg1"/>
                </a:solidFill>
                <a:latin typeface="Copperplate Gothic Bold" pitchFamily="34" charset="0"/>
              </a:rPr>
              <a:t> Museo delle Civiltà </a:t>
            </a:r>
            <a:r>
              <a:rPr lang="it-IT" sz="3200" b="1" dirty="0" err="1">
                <a:solidFill>
                  <a:schemeClr val="bg1"/>
                </a:solidFill>
                <a:latin typeface="Copperplate Gothic Bold" pitchFamily="34" charset="0"/>
              </a:rPr>
              <a:t>Anatoloche</a:t>
            </a:r>
            <a:r>
              <a:rPr lang="it-IT" sz="3200" b="1" dirty="0">
                <a:solidFill>
                  <a:schemeClr val="bg1"/>
                </a:solidFill>
                <a:latin typeface="Copperplate Gothic Bold" pitchFamily="34" charset="0"/>
              </a:rPr>
              <a:t> </a:t>
            </a:r>
            <a:r>
              <a:rPr lang="it-IT" sz="3200" b="1" dirty="0" smtClean="0">
                <a:solidFill>
                  <a:schemeClr val="bg1"/>
                </a:solidFill>
                <a:latin typeface="Copperplate Gothic Bold" pitchFamily="34" charset="0"/>
              </a:rPr>
              <a:t> di Ankara</a:t>
            </a:r>
            <a:r>
              <a:rPr lang="it-IT" sz="2800" b="1" dirty="0" smtClean="0">
                <a:solidFill>
                  <a:schemeClr val="bg1"/>
                </a:solidFill>
                <a:latin typeface="Copperplate Gothic Bold" pitchFamily="34" charset="0"/>
              </a:rPr>
              <a:t>.</a:t>
            </a:r>
            <a:endParaRPr lang="it-IT" sz="2800" b="1" dirty="0">
              <a:solidFill>
                <a:schemeClr val="bg1"/>
              </a:solidFill>
              <a:latin typeface="Copperplate Gothic Bold" pitchFamily="34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009895" y="2276872"/>
            <a:ext cx="6134105" cy="4613570"/>
          </a:xfrm>
        </p:spPr>
        <p:txBody>
          <a:bodyPr>
            <a:normAutofit lnSpcReduction="10000"/>
          </a:bodyPr>
          <a:lstStyle/>
          <a:p>
            <a:endParaRPr lang="it-IT" sz="1200" b="1" dirty="0" smtClean="0">
              <a:solidFill>
                <a:srgbClr val="FF0000"/>
              </a:solidFill>
              <a:latin typeface="Copperplate Gothic Bold" pitchFamily="34" charset="0"/>
            </a:endParaRPr>
          </a:p>
          <a:p>
            <a:r>
              <a:rPr lang="it-IT" sz="2400" b="1" dirty="0" smtClean="0">
                <a:solidFill>
                  <a:schemeClr val="bg1"/>
                </a:solidFill>
                <a:latin typeface="Copperplate Gothic Bold" pitchFamily="34" charset="0"/>
              </a:rPr>
              <a:t>Dea terribile della Terra Madre, della natura selvaggia e degli animali della foresta, legata alla capacità generativa ma anche al mondo dell’oltretomba, in Frigia è rappresentata da una pietra nera.  E’ presente in tutta l’area mediterranea (ma non solo) sotto vari nomi. Il suo culto viene ufficialmente importato a 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Copperplate Gothic Bold" pitchFamily="34" charset="0"/>
              </a:rPr>
              <a:t>Roma per sconfiggere i Cartaginesi 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4695" y="5585996"/>
            <a:ext cx="7064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286725" y="6519446"/>
            <a:ext cx="100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4147"/>
            <a:ext cx="3009895" cy="690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956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2221</Words>
  <Application>Microsoft Office PowerPoint</Application>
  <PresentationFormat>Presentazione su schermo (4:3)</PresentationFormat>
  <Paragraphs>228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IL CULTO DI DIANA. MONDO SELVAGGIO, LIBERTA'  PREZZO  DEL POTERE </vt:lpstr>
      <vt:lpstr>Diapositiva 2</vt:lpstr>
      <vt:lpstr>Diapositiva 3</vt:lpstr>
      <vt:lpstr>Diapositiva 4</vt:lpstr>
      <vt:lpstr>Diapositiva 5</vt:lpstr>
      <vt:lpstr>Diapositiva 6</vt:lpstr>
      <vt:lpstr>Diapositiva 7</vt:lpstr>
      <vt:lpstr>Cibele Artemide. Efeso, Grecia</vt:lpstr>
      <vt:lpstr>Cibele frigia 1600 a.C. Bogazkoy , Turchia.   Museo delle Civiltà Anatoloche  di Ankara.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mzucca</dc:creator>
  <cp:lastModifiedBy>mzucca</cp:lastModifiedBy>
  <cp:revision>102</cp:revision>
  <dcterms:created xsi:type="dcterms:W3CDTF">2015-08-06T09:36:42Z</dcterms:created>
  <dcterms:modified xsi:type="dcterms:W3CDTF">2015-10-26T14:14:27Z</dcterms:modified>
</cp:coreProperties>
</file>