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516" r:id="rId3"/>
    <p:sldId id="526" r:id="rId4"/>
    <p:sldId id="521" r:id="rId5"/>
    <p:sldId id="525" r:id="rId6"/>
    <p:sldId id="524" r:id="rId7"/>
    <p:sldId id="528" r:id="rId8"/>
    <p:sldId id="527" r:id="rId9"/>
    <p:sldId id="523" r:id="rId10"/>
    <p:sldId id="522" r:id="rId11"/>
    <p:sldId id="356" r:id="rId12"/>
    <p:sldId id="361" r:id="rId13"/>
    <p:sldId id="500" r:id="rId14"/>
    <p:sldId id="258" r:id="rId15"/>
    <p:sldId id="368" r:id="rId16"/>
    <p:sldId id="369" r:id="rId17"/>
    <p:sldId id="503" r:id="rId18"/>
    <p:sldId id="549" r:id="rId19"/>
    <p:sldId id="544" r:id="rId20"/>
    <p:sldId id="545" r:id="rId21"/>
    <p:sldId id="548" r:id="rId22"/>
    <p:sldId id="551" r:id="rId23"/>
    <p:sldId id="505" r:id="rId24"/>
    <p:sldId id="546" r:id="rId25"/>
    <p:sldId id="554" r:id="rId26"/>
    <p:sldId id="555" r:id="rId27"/>
    <p:sldId id="553" r:id="rId28"/>
    <p:sldId id="556" r:id="rId29"/>
    <p:sldId id="558" r:id="rId30"/>
    <p:sldId id="560" r:id="rId31"/>
    <p:sldId id="562" r:id="rId32"/>
    <p:sldId id="533" r:id="rId33"/>
    <p:sldId id="54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DC960B8-6D1F-084C-9CFF-65E6B5945AF1}">
          <p14:sldIdLst>
            <p14:sldId id="256"/>
            <p14:sldId id="516"/>
            <p14:sldId id="526"/>
            <p14:sldId id="521"/>
            <p14:sldId id="525"/>
            <p14:sldId id="524"/>
            <p14:sldId id="528"/>
            <p14:sldId id="527"/>
            <p14:sldId id="523"/>
            <p14:sldId id="522"/>
            <p14:sldId id="356"/>
            <p14:sldId id="361"/>
            <p14:sldId id="500"/>
            <p14:sldId id="258"/>
            <p14:sldId id="368"/>
            <p14:sldId id="369"/>
            <p14:sldId id="503"/>
            <p14:sldId id="549"/>
            <p14:sldId id="544"/>
            <p14:sldId id="545"/>
            <p14:sldId id="548"/>
            <p14:sldId id="551"/>
            <p14:sldId id="505"/>
            <p14:sldId id="546"/>
            <p14:sldId id="554"/>
            <p14:sldId id="555"/>
            <p14:sldId id="553"/>
            <p14:sldId id="556"/>
            <p14:sldId id="558"/>
            <p14:sldId id="560"/>
            <p14:sldId id="562"/>
            <p14:sldId id="533"/>
            <p14:sldId id="54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2" autoAdjust="0"/>
    <p:restoredTop sz="94632" autoAdjust="0"/>
  </p:normalViewPr>
  <p:slideViewPr>
    <p:cSldViewPr snapToGrid="0" snapToObjects="1">
      <p:cViewPr varScale="1">
        <p:scale>
          <a:sx n="99" d="100"/>
          <a:sy n="99" d="100"/>
        </p:scale>
        <p:origin x="-102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81B24-6266-A64E-B3BA-F5892B3AB551}" type="datetimeFigureOut">
              <a:rPr lang="en-US" smtClean="0"/>
              <a:pPr/>
              <a:t>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E7190-CA0B-6C4F-9EBA-5E020E77F61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8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pPr/>
              <a:t>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0072"/>
            <a:ext cx="9143999" cy="3410436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I </a:t>
            </a:r>
            <a:r>
              <a:rPr lang="en-US" sz="6000" b="1" dirty="0" err="1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Longobardi</a:t>
            </a:r>
            <a:r>
              <a:rPr lang="en-US" sz="6000" b="1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. </a:t>
            </a:r>
            <a:r>
              <a:rPr lang="en-US" sz="6000" b="1" dirty="0" err="1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Occupanti</a:t>
            </a:r>
            <a:r>
              <a:rPr lang="en-US" sz="6000" b="1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6000" b="1" dirty="0" err="1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migranti</a:t>
            </a:r>
            <a:r>
              <a:rPr lang="en-US" sz="6000" b="1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 o </a:t>
            </a:r>
            <a:r>
              <a:rPr lang="en-US" sz="6000" b="1" dirty="0" err="1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profughi</a:t>
            </a:r>
            <a:r>
              <a:rPr lang="en-US" sz="6000" b="1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 dal </a:t>
            </a:r>
            <a:r>
              <a:rPr lang="en-US" sz="6000" b="1" dirty="0" err="1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profondo</a:t>
            </a:r>
            <a:r>
              <a:rPr lang="en-US" sz="6000" b="1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6000" b="1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storia</a:t>
            </a:r>
            <a:r>
              <a:rPr lang="en-US" sz="6000" b="1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>? </a:t>
            </a:r>
            <a:endParaRPr lang="en-US" sz="6000" b="1" dirty="0">
              <a:solidFill>
                <a:srgbClr val="FFFFFF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  <a:p>
            <a:r>
              <a:rPr lang="en-US" sz="5800" b="1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Michela</a:t>
            </a:r>
            <a:r>
              <a:rPr lang="en-US" sz="5800" b="1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Zucca</a:t>
            </a:r>
            <a:endParaRPr lang="en-US" sz="5800" b="1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0072"/>
            <a:ext cx="9143999" cy="3410436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/>
            </a:r>
            <a:b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</a:br>
            <a:endParaRPr lang="en-US" sz="6600" dirty="0">
              <a:solidFill>
                <a:srgbClr val="FFFFFF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7477" y="4706521"/>
            <a:ext cx="3754582" cy="1752600"/>
          </a:xfrm>
        </p:spPr>
        <p:txBody>
          <a:bodyPr>
            <a:normAutofit fontScale="47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  <a:p>
            <a:pPr algn="l"/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Sapiens e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neandertaliani</a:t>
            </a:r>
            <a:endParaRPr lang="en-US" sz="58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https://s-media-cache-ak0.pinimg.com/236x/79/4c/29/794c2941dadd1c8ef7422f8e17c2c746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3" b="596"/>
          <a:stretch>
            <a:fillRect/>
          </a:stretch>
        </p:blipFill>
        <p:spPr bwMode="auto">
          <a:xfrm>
            <a:off x="0" y="0"/>
            <a:ext cx="4267200" cy="6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http://www.yorku.ca/kdenning/images/representations%20metaphors%20evolution/nean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3456" y="0"/>
            <a:ext cx="4716364" cy="5109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magin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0759" y="3213142"/>
            <a:ext cx="2927785" cy="364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83" y="3216260"/>
            <a:ext cx="2943626" cy="344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004" y="0"/>
            <a:ext cx="2840305" cy="341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7373" y="144377"/>
            <a:ext cx="2771171" cy="326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5486400" y="0"/>
            <a:ext cx="3657599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Copperplate Gothic Bold"/>
                <a:cs typeface="Copperplate Gothic Bold"/>
              </a:rPr>
              <a:t>Mappe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genetiche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dell’Italia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antica</a:t>
            </a:r>
            <a:endParaRPr lang="en-US" sz="2800" b="1" dirty="0" smtClean="0">
              <a:latin typeface="Copperplate Gothic Bold"/>
              <a:cs typeface="Copperplate Gothic Bold"/>
            </a:endParaRPr>
          </a:p>
          <a:p>
            <a:endParaRPr lang="en-US" sz="700" b="1" dirty="0" smtClean="0">
              <a:solidFill>
                <a:srgbClr val="FF0000"/>
              </a:solidFill>
              <a:latin typeface="Copperplate Gothic Bold"/>
              <a:cs typeface="Copperplate Gothic Bold"/>
            </a:endParaRPr>
          </a:p>
          <a:p>
            <a:endParaRPr lang="en-US" b="1" dirty="0" smtClean="0">
              <a:latin typeface="Copperplate Gothic Bold"/>
              <a:cs typeface="Copperplate Gothic Bold"/>
            </a:endParaRPr>
          </a:p>
          <a:p>
            <a:r>
              <a:rPr lang="en-US" sz="2000" b="1" dirty="0" err="1" smtClean="0">
                <a:latin typeface="Copperplate Gothic Bold"/>
                <a:cs typeface="Copperplate Gothic Bold"/>
              </a:rPr>
              <a:t>Attenbilità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: 60/70 %</a:t>
            </a:r>
          </a:p>
          <a:p>
            <a:endParaRPr lang="en-US" sz="2000" b="1" dirty="0" smtClean="0">
              <a:latin typeface="Copperplate Gothic Bold"/>
              <a:cs typeface="Copperplate Gothic Bold"/>
            </a:endParaRPr>
          </a:p>
          <a:p>
            <a:r>
              <a:rPr lang="en-US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Copperplate Gothic Bold"/>
                <a:cs typeface="Copperplate Gothic Bold"/>
              </a:rPr>
              <a:t>Blu</a:t>
            </a: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pperplate Gothic Bold"/>
                <a:cs typeface="Copperplate Gothic Bold"/>
              </a:rPr>
              <a:t>: </a:t>
            </a:r>
            <a:r>
              <a:rPr lang="en-US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Copperplate Gothic Bold"/>
                <a:cs typeface="Copperplate Gothic Bold"/>
              </a:rPr>
              <a:t>componente</a:t>
            </a: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pperplate Gothic Bold"/>
                <a:cs typeface="Copperplate Gothic Bold"/>
              </a:rPr>
              <a:t>  </a:t>
            </a:r>
            <a:r>
              <a:rPr lang="en-US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Copperplate Gothic Bold"/>
                <a:cs typeface="Copperplate Gothic Bold"/>
              </a:rPr>
              <a:t>etrusco-italica</a:t>
            </a:r>
            <a:endParaRPr lang="en-US" sz="2000" b="1" dirty="0" smtClean="0">
              <a:solidFill>
                <a:schemeClr val="bg2">
                  <a:lumMod val="60000"/>
                  <a:lumOff val="40000"/>
                </a:schemeClr>
              </a:solidFill>
              <a:latin typeface="Copperplate Gothic Bold"/>
              <a:cs typeface="Copperplate Gothic Bold"/>
            </a:endParaRPr>
          </a:p>
          <a:p>
            <a:endParaRPr lang="en-US" sz="2000" b="1" dirty="0" smtClean="0">
              <a:latin typeface="Copperplate Gothic Bold"/>
              <a:cs typeface="Copperplate Gothic Bold"/>
            </a:endParaRPr>
          </a:p>
          <a:p>
            <a:r>
              <a:rPr lang="en-US" sz="2000" b="1" dirty="0" smtClean="0">
                <a:solidFill>
                  <a:srgbClr val="92D050"/>
                </a:solidFill>
                <a:latin typeface="Copperplate Gothic Bold"/>
                <a:cs typeface="Copperplate Gothic Bold"/>
              </a:rPr>
              <a:t>Verde: </a:t>
            </a:r>
            <a:r>
              <a:rPr lang="en-US" sz="2000" b="1" dirty="0" err="1" smtClean="0">
                <a:solidFill>
                  <a:srgbClr val="92D050"/>
                </a:solidFill>
                <a:latin typeface="Copperplate Gothic Bold"/>
                <a:cs typeface="Copperplate Gothic Bold"/>
              </a:rPr>
              <a:t>componente</a:t>
            </a:r>
            <a:r>
              <a:rPr lang="en-US" sz="2000" b="1" dirty="0" smtClean="0">
                <a:solidFill>
                  <a:srgbClr val="92D05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rgbClr val="92D050"/>
                </a:solidFill>
                <a:latin typeface="Copperplate Gothic Bold"/>
                <a:cs typeface="Copperplate Gothic Bold"/>
              </a:rPr>
              <a:t>magno-greca</a:t>
            </a:r>
            <a:endParaRPr lang="en-US" sz="2000" b="1" dirty="0" smtClean="0">
              <a:solidFill>
                <a:srgbClr val="92D050"/>
              </a:solidFill>
              <a:latin typeface="Copperplate Gothic Bold"/>
              <a:cs typeface="Copperplate Gothic Bold"/>
            </a:endParaRPr>
          </a:p>
          <a:p>
            <a:endParaRPr lang="en-US" sz="2000" b="1" dirty="0" smtClean="0">
              <a:latin typeface="Copperplate Gothic Bold"/>
              <a:cs typeface="Copperplate Gothic Bold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Rosso</a:t>
            </a:r>
            <a:r>
              <a:rPr lang="en-US" sz="2000" b="1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componente</a:t>
            </a:r>
            <a:r>
              <a:rPr lang="en-US" sz="2000" b="1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celto</a:t>
            </a:r>
            <a:r>
              <a:rPr lang="en-US" sz="2000" b="1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ligure</a:t>
            </a:r>
            <a:endParaRPr lang="en-US" sz="2000" b="1" dirty="0" smtClean="0">
              <a:solidFill>
                <a:srgbClr val="FF0000"/>
              </a:solidFill>
              <a:latin typeface="Copperplate Gothic Bold"/>
              <a:cs typeface="Copperplate Gothic Bold"/>
            </a:endParaRPr>
          </a:p>
          <a:p>
            <a:endParaRPr lang="en-US" sz="2000" b="1" dirty="0" smtClean="0">
              <a:latin typeface="Copperplate Gothic Bold"/>
              <a:cs typeface="Copperplate Gothic Bold"/>
            </a:endParaRPr>
          </a:p>
          <a:p>
            <a:r>
              <a:rPr lang="en-US" sz="2000" b="1" dirty="0" err="1" smtClean="0">
                <a:latin typeface="Copperplate Gothic Bold"/>
                <a:cs typeface="Copperplate Gothic Bold"/>
              </a:rPr>
              <a:t>Mista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: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risultato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finale</a:t>
            </a:r>
            <a:endParaRPr lang="en-US" b="1" dirty="0" smtClean="0">
              <a:latin typeface="Copperplate Gothic Bold"/>
              <a:cs typeface="Copperplate Gothic Bold"/>
            </a:endParaRPr>
          </a:p>
          <a:p>
            <a:endParaRPr lang="en-US" b="1" dirty="0" smtClean="0">
              <a:latin typeface="Copperplate Gothic Bold"/>
              <a:cs typeface="Copperplate Gothic Bold"/>
            </a:endParaRPr>
          </a:p>
          <a:p>
            <a:endParaRPr lang="en-US" b="1" dirty="0" smtClean="0">
              <a:latin typeface="Copperplate Gothic Bold"/>
              <a:cs typeface="Copperplate Gothic Bold"/>
            </a:endParaRPr>
          </a:p>
          <a:p>
            <a:endParaRPr lang="en-US" b="1" dirty="0" smtClean="0">
              <a:latin typeface="Copperplate Gothic Bold"/>
              <a:cs typeface="Copperplate Gothic Bold"/>
            </a:endParaRPr>
          </a:p>
          <a:p>
            <a:endParaRPr lang="en-US" dirty="0" smtClean="0">
              <a:solidFill>
                <a:srgbClr val="FFFFFF"/>
              </a:solidFill>
              <a:latin typeface="Copperplate Gothic Bold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5582821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pperplate Gothic Bold"/>
                <a:cs typeface="Copperplate Gothic Bold"/>
              </a:rPr>
              <a:t>Come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può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ben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vedere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, le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mappe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genetiche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evidenziano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</a:p>
          <a:p>
            <a:r>
              <a:rPr lang="en-US" sz="2000" b="1" dirty="0" err="1" smtClean="0">
                <a:latin typeface="Copperplate Gothic Bold"/>
                <a:cs typeface="Copperplate Gothic Bold"/>
              </a:rPr>
              <a:t>storie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di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popoli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in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contnuo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movimento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moti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browniani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che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hanno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portato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le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antiche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tribù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a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stanziarsi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in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luoghi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</a:p>
          <a:p>
            <a:r>
              <a:rPr lang="en-US" sz="2000" b="1" dirty="0" err="1" smtClean="0">
                <a:latin typeface="Copperplate Gothic Bold"/>
                <a:cs typeface="Copperplate Gothic Bold"/>
              </a:rPr>
              <a:t>fuori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dall’ordinario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razzismo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dei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benpensanti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…..</a:t>
            </a:r>
            <a:endParaRPr lang="it-IT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/>
          <a:srcRect t="2894" b="2894"/>
          <a:stretch>
            <a:fillRect/>
          </a:stretch>
        </p:blipFill>
        <p:spPr>
          <a:xfrm>
            <a:off x="0" y="553974"/>
            <a:ext cx="9144000" cy="5028847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15503" y="123342"/>
            <a:ext cx="8584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Copperplate Gothic Bold" pitchFamily="34" charset="0"/>
              </a:rPr>
              <a:t>Presenza dell’</a:t>
            </a:r>
            <a:r>
              <a:rPr lang="it-IT" b="1" dirty="0" err="1" smtClean="0">
                <a:latin typeface="Copperplate Gothic Bold" pitchFamily="34" charset="0"/>
              </a:rPr>
              <a:t>aplogruppo</a:t>
            </a:r>
            <a:r>
              <a:rPr lang="it-IT" b="1" dirty="0" smtClean="0">
                <a:latin typeface="Copperplate Gothic Bold" pitchFamily="34" charset="0"/>
              </a:rPr>
              <a:t> R1b, considerato il “</a:t>
            </a:r>
            <a:r>
              <a:rPr lang="it-IT" b="1" dirty="0" err="1" smtClean="0">
                <a:latin typeface="Copperplate Gothic Bold" pitchFamily="34" charset="0"/>
              </a:rPr>
              <a:t>marker</a:t>
            </a:r>
            <a:r>
              <a:rPr lang="it-IT" b="1" dirty="0" smtClean="0">
                <a:latin typeface="Copperplate Gothic Bold" pitchFamily="34" charset="0"/>
              </a:rPr>
              <a:t>” celtico</a:t>
            </a:r>
            <a:endParaRPr lang="it-IT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" y="6027003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pperplate Gothic Bold"/>
                <a:cs typeface="Copperplate Gothic Bold"/>
              </a:rPr>
              <a:t>I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cavalieri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delle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steppe 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che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, a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ondate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continuano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ad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arrivare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in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Europa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</a:t>
            </a:r>
          </a:p>
          <a:p>
            <a:r>
              <a:rPr lang="en-US" sz="1600" b="1" dirty="0" smtClean="0">
                <a:latin typeface="Copperplate Gothic Bold"/>
                <a:cs typeface="Copperplate Gothic Bold"/>
              </a:rPr>
              <a:t>per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più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di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mille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anni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portano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i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berretti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a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punta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dei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maghi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dei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folletti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, </a:t>
            </a:r>
          </a:p>
          <a:p>
            <a:r>
              <a:rPr lang="en-US" sz="1600" b="1" dirty="0" err="1" smtClean="0">
                <a:latin typeface="Copperplate Gothic Bold"/>
                <a:cs typeface="Copperplate Gothic Bold"/>
              </a:rPr>
              <a:t>delle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fate e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dei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600" b="1" dirty="0" err="1" smtClean="0">
                <a:latin typeface="Copperplate Gothic Bold"/>
                <a:cs typeface="Copperplate Gothic Bold"/>
              </a:rPr>
              <a:t>sanculotti</a:t>
            </a:r>
            <a:r>
              <a:rPr lang="en-US" sz="1600" b="1" dirty="0" smtClean="0">
                <a:latin typeface="Copperplate Gothic Bold"/>
                <a:cs typeface="Copperplate Gothic Bold"/>
              </a:rPr>
              <a:t>….</a:t>
            </a:r>
            <a:endParaRPr lang="it-IT" sz="1400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/>
          <a:srcRect b="10969"/>
          <a:stretch>
            <a:fillRect/>
          </a:stretch>
        </p:blipFill>
        <p:spPr>
          <a:xfrm>
            <a:off x="334433" y="-1"/>
            <a:ext cx="8475356" cy="609457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545983" y="5725246"/>
            <a:ext cx="50397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0"/>
            <a:ext cx="87487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2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143500" y="0"/>
            <a:ext cx="400049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pperplate Gothic Bold"/>
                <a:cs typeface="Copperplate Gothic Bold"/>
              </a:rPr>
              <a:t>I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Celti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sono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tribù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di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cacciatori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di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teste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: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Cesare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rimane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sconvolto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nel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vedere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I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crani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infissi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nelle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picche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sulle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soglie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delle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case e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appesi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ai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rami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delle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piante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. Lo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stesso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albero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di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Natale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, prima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delle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palle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aveva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I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crani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dei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nemici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uccisi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…. </a:t>
            </a:r>
            <a:endParaRPr lang="it-IT" sz="2800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/>
          <a:srcRect b="8008"/>
          <a:stretch>
            <a:fillRect/>
          </a:stretch>
        </p:blipFill>
        <p:spPr>
          <a:xfrm>
            <a:off x="0" y="0"/>
            <a:ext cx="5143500" cy="630884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15503" y="6334780"/>
            <a:ext cx="4826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latin typeface="Copperplate Gothic Bold" pitchFamily="34" charset="0"/>
              </a:rPr>
              <a:t>Testa celtica del </a:t>
            </a:r>
            <a:r>
              <a:rPr lang="it-IT" sz="1600" b="1" dirty="0" err="1" smtClean="0">
                <a:latin typeface="Copperplate Gothic Bold" pitchFamily="34" charset="0"/>
              </a:rPr>
              <a:t>Verbano</a:t>
            </a:r>
            <a:r>
              <a:rPr lang="it-IT" sz="1600" b="1" dirty="0" smtClean="0">
                <a:latin typeface="Copperplate Gothic Bold" pitchFamily="34" charset="0"/>
              </a:rPr>
              <a:t> </a:t>
            </a:r>
            <a:r>
              <a:rPr lang="it-IT" sz="1600" b="1" dirty="0" err="1" smtClean="0">
                <a:latin typeface="Copperplate Gothic Bold" pitchFamily="34" charset="0"/>
              </a:rPr>
              <a:t>Cusio</a:t>
            </a:r>
            <a:r>
              <a:rPr lang="it-IT" sz="1600" b="1" dirty="0" smtClean="0">
                <a:latin typeface="Copperplate Gothic Bold" pitchFamily="34" charset="0"/>
              </a:rPr>
              <a:t> Ossola</a:t>
            </a:r>
            <a:endParaRPr lang="it-IT" sz="1600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143500" y="0"/>
            <a:ext cx="400049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pperplate Gothic Bold"/>
                <a:cs typeface="Copperplate Gothic Bold"/>
              </a:rPr>
              <a:t>E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cavalieri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delle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steppe 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si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spingono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molto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lontano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: come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testimoniano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anche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le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mappe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genetiche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eccone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uno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del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l’entroterra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Foggiano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. Prima I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Celti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e poi I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Longobardi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sulle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montagne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lasciano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tracce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ancora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tutte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da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decifrare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…. </a:t>
            </a:r>
            <a:endParaRPr lang="it-IT" sz="2800" dirty="0"/>
          </a:p>
        </p:txBody>
      </p:sp>
      <p:pic>
        <p:nvPicPr>
          <p:cNvPr id="10" name="Picture 1" descr="P1320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" t="8765"/>
          <a:stretch>
            <a:fillRect/>
          </a:stretch>
        </p:blipFill>
        <p:spPr>
          <a:xfrm rot="5400000">
            <a:off x="-940870" y="940869"/>
            <a:ext cx="6858000" cy="49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98524" y="0"/>
            <a:ext cx="4945475" cy="764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pperplate Gothic Bold"/>
                <a:cs typeface="Copperplate Gothic Bold"/>
              </a:rPr>
              <a:t>La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grande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migrazione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dei</a:t>
            </a:r>
            <a:r>
              <a:rPr lang="en-US" sz="28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latin typeface="Copperplate Gothic Bold"/>
                <a:cs typeface="Copperplate Gothic Bold"/>
              </a:rPr>
              <a:t>Longobardi</a:t>
            </a:r>
            <a:endParaRPr lang="en-US" sz="2800" b="1" dirty="0" smtClean="0">
              <a:latin typeface="Copperplate Gothic Bold"/>
              <a:cs typeface="Copperplate Gothic Bold"/>
            </a:endParaRPr>
          </a:p>
          <a:p>
            <a:endParaRPr lang="en-US" sz="700" b="1" dirty="0" smtClean="0">
              <a:solidFill>
                <a:srgbClr val="FF0000"/>
              </a:solidFill>
              <a:latin typeface="Copperplate Gothic Bold"/>
              <a:cs typeface="Copperplate Gothic Bold"/>
            </a:endParaRPr>
          </a:p>
          <a:p>
            <a:endParaRPr lang="en-US" b="1" dirty="0" smtClean="0">
              <a:latin typeface="Copperplate Gothic Bold"/>
              <a:cs typeface="Copperplate Gothic Bold"/>
            </a:endParaRPr>
          </a:p>
          <a:p>
            <a:r>
              <a:rPr lang="en-US" sz="2000" b="1" dirty="0" err="1" smtClean="0">
                <a:latin typeface="Copperplate Gothic Bold"/>
                <a:cs typeface="Copperplate Gothic Bold"/>
              </a:rPr>
              <a:t>Quello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dei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Longobardi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è un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moto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browniano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storicamente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documentato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: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partono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nel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I sec.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a.C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.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dalla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Scandinavia,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probabilmente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su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ordine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di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un </a:t>
            </a:r>
            <a:r>
              <a:rPr lang="en-US" sz="2000" b="1" i="1" dirty="0" err="1" smtClean="0">
                <a:latin typeface="Copperplate Gothic Bold"/>
                <a:cs typeface="Copperplate Gothic Bold"/>
              </a:rPr>
              <a:t>ver</a:t>
            </a:r>
            <a:r>
              <a:rPr lang="en-US" sz="2000" b="1" i="1" dirty="0" smtClean="0">
                <a:latin typeface="Copperplate Gothic Bold"/>
                <a:cs typeface="Copperplate Gothic Bold"/>
              </a:rPr>
              <a:t> sacrum 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(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migrazione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sacra), 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imposta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dagli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dei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quando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la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popolazione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diventa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troppo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numerosa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, e,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caricate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le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provviste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sui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carri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, 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viaggiano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finchè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non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finiscono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le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scorte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. Poi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fermano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seminano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raccolgano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seccano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e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stoccano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fino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a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quando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non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hanno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viveri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sufficienti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per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rimettersi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in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cammino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….. </a:t>
            </a:r>
            <a:endParaRPr lang="en-US" b="1" dirty="0" smtClean="0">
              <a:latin typeface="Copperplate Gothic Bold"/>
              <a:cs typeface="Copperplate Gothic Bold"/>
            </a:endParaRPr>
          </a:p>
          <a:p>
            <a:endParaRPr lang="en-US" b="1" dirty="0" smtClean="0">
              <a:latin typeface="Copperplate Gothic Bold"/>
              <a:cs typeface="Copperplate Gothic Bold"/>
            </a:endParaRPr>
          </a:p>
          <a:p>
            <a:endParaRPr lang="en-US" b="1" dirty="0" smtClean="0">
              <a:latin typeface="Copperplate Gothic Bold"/>
              <a:cs typeface="Copperplate Gothic Bold"/>
            </a:endParaRPr>
          </a:p>
          <a:p>
            <a:endParaRPr lang="en-US" b="1" dirty="0" smtClean="0">
              <a:latin typeface="Copperplate Gothic Bold"/>
              <a:cs typeface="Copperplate Gothic Bold"/>
            </a:endParaRPr>
          </a:p>
          <a:p>
            <a:endParaRPr lang="en-US" dirty="0" smtClean="0">
              <a:solidFill>
                <a:srgbClr val="FFFFFF"/>
              </a:solidFill>
              <a:latin typeface="Copperplate Gothic Bold"/>
            </a:endParaRPr>
          </a:p>
          <a:p>
            <a:endParaRPr lang="it-IT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98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-4077" y="6180892"/>
            <a:ext cx="91439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Copperplate Gothic Bold"/>
                <a:cs typeface="Copperplate Gothic Bold"/>
              </a:rPr>
              <a:t>L’origine dei Longobardi è legata ad una leggendaria figura di regina, che testimonia l’alto ruolo femminile fra le tribù..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. </a:t>
            </a:r>
            <a:endParaRPr lang="en-US" b="1" dirty="0" smtClean="0">
              <a:latin typeface="Copperplate Gothic Bold"/>
              <a:cs typeface="Copperplate Gothic Bold"/>
            </a:endParaRPr>
          </a:p>
          <a:p>
            <a:r>
              <a:rPr lang="it-IT" dirty="0" smtClean="0"/>
              <a:t>L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" y="-999"/>
            <a:ext cx="9101116" cy="618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95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0"/>
            <a:ext cx="9143999" cy="817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500" b="1" dirty="0">
                <a:latin typeface="Copperplate Gothic Bold"/>
                <a:cs typeface="Copperplate Gothic Bold"/>
              </a:rPr>
              <a:t>I </a:t>
            </a:r>
            <a:r>
              <a:rPr lang="it-IT" sz="1500" b="1" dirty="0" err="1">
                <a:latin typeface="Copperplate Gothic Bold"/>
                <a:cs typeface="Copperplate Gothic Bold"/>
              </a:rPr>
              <a:t>Winnili</a:t>
            </a:r>
            <a:r>
              <a:rPr lang="it-IT" sz="1500" b="1" dirty="0">
                <a:latin typeface="Copperplate Gothic Bold"/>
                <a:cs typeface="Copperplate Gothic Bold"/>
              </a:rPr>
              <a:t>, crebbero e si moltiplicarono nelle isole della Scandinavia a tal punto che non poterono più vivere insieme là. Così si divisero in tre gruppi ed estrassero a sorte</a:t>
            </a:r>
            <a:r>
              <a:rPr lang="it-IT" sz="1500" b="1" dirty="0" smtClean="0">
                <a:latin typeface="Copperplate Gothic Bold"/>
                <a:cs typeface="Copperplate Gothic Bold"/>
              </a:rPr>
              <a:t>. Quando </a:t>
            </a:r>
            <a:r>
              <a:rPr lang="it-IT" sz="1500" b="1" dirty="0">
                <a:latin typeface="Copperplate Gothic Bold"/>
                <a:cs typeface="Copperplate Gothic Bold"/>
              </a:rPr>
              <a:t>la scelta fu decisa ed un terzo dei </a:t>
            </a:r>
            <a:r>
              <a:rPr lang="it-IT" sz="1500" b="1" dirty="0" err="1">
                <a:latin typeface="Copperplate Gothic Bold"/>
                <a:cs typeface="Copperplate Gothic Bold"/>
              </a:rPr>
              <a:t>Winnili</a:t>
            </a:r>
            <a:r>
              <a:rPr lang="it-IT" sz="1500" b="1" dirty="0">
                <a:latin typeface="Copperplate Gothic Bold"/>
                <a:cs typeface="Copperplate Gothic Bold"/>
              </a:rPr>
              <a:t> dovette lasciare la sua terra natale per cercare nuova vita all'estero, essi furono guidati da due fratelli </a:t>
            </a:r>
            <a:r>
              <a:rPr lang="it-IT" sz="1500" b="1" dirty="0" err="1">
                <a:latin typeface="Copperplate Gothic Bold"/>
                <a:cs typeface="Copperplate Gothic Bold"/>
              </a:rPr>
              <a:t>Ibor</a:t>
            </a:r>
            <a:r>
              <a:rPr lang="it-IT" sz="1500" b="1" dirty="0">
                <a:latin typeface="Copperplate Gothic Bold"/>
                <a:cs typeface="Copperplate Gothic Bold"/>
              </a:rPr>
              <a:t> ed </a:t>
            </a:r>
            <a:r>
              <a:rPr lang="it-IT" sz="1500" b="1" dirty="0" err="1">
                <a:latin typeface="Copperplate Gothic Bold"/>
                <a:cs typeface="Copperplate Gothic Bold"/>
              </a:rPr>
              <a:t>Ayo</a:t>
            </a:r>
            <a:r>
              <a:rPr lang="it-IT" sz="1500" b="1" dirty="0">
                <a:latin typeface="Copperplate Gothic Bold"/>
                <a:cs typeface="Copperplate Gothic Bold"/>
              </a:rPr>
              <a:t>, due giovani energici. La loro madre, il nome della quale era </a:t>
            </a:r>
            <a:r>
              <a:rPr lang="it-IT" sz="1500" b="1" dirty="0" err="1">
                <a:latin typeface="Copperplate Gothic Bold"/>
                <a:cs typeface="Copperplate Gothic Bold"/>
              </a:rPr>
              <a:t>Gàmbara</a:t>
            </a:r>
            <a:r>
              <a:rPr lang="it-IT" sz="1500" b="1" dirty="0">
                <a:latin typeface="Copperplate Gothic Bold"/>
                <a:cs typeface="Copperplate Gothic Bold"/>
              </a:rPr>
              <a:t>, era una donna intelligente e capace, ed i suoi saggi consigli furono di guida nei momenti del bisogno.</a:t>
            </a:r>
          </a:p>
          <a:p>
            <a:pPr algn="just"/>
            <a:r>
              <a:rPr lang="it-IT" sz="1500" b="1" dirty="0">
                <a:latin typeface="Copperplate Gothic Bold"/>
                <a:cs typeface="Copperplate Gothic Bold"/>
              </a:rPr>
              <a:t>Nella loro ricerca d'un paese di residenza esse giunsero nella regione chiamata </a:t>
            </a:r>
            <a:r>
              <a:rPr lang="it-IT" sz="1500" b="1" dirty="0" err="1">
                <a:latin typeface="Copperplate Gothic Bold"/>
                <a:cs typeface="Copperplate Gothic Bold"/>
              </a:rPr>
              <a:t>Schoringen</a:t>
            </a:r>
            <a:r>
              <a:rPr lang="it-IT" sz="1500" b="1" dirty="0">
                <a:latin typeface="Copperplate Gothic Bold"/>
                <a:cs typeface="Copperplate Gothic Bold"/>
              </a:rPr>
              <a:t> ed ivi rimasero per parecchi anni.</a:t>
            </a:r>
          </a:p>
          <a:p>
            <a:pPr algn="just"/>
            <a:r>
              <a:rPr lang="it-IT" sz="1500" b="1" dirty="0">
                <a:latin typeface="Copperplate Gothic Bold"/>
                <a:cs typeface="Copperplate Gothic Bold"/>
              </a:rPr>
              <a:t>I Vandali, un popolo forte e bellicoso, viveva li vicino. Essi sentirono del loro arrivo ed inviarono loro messaggeri, che imposero ai </a:t>
            </a:r>
            <a:r>
              <a:rPr lang="it-IT" sz="1500" b="1" dirty="0" err="1">
                <a:latin typeface="Copperplate Gothic Bold"/>
                <a:cs typeface="Copperplate Gothic Bold"/>
              </a:rPr>
              <a:t>Winnili</a:t>
            </a:r>
            <a:r>
              <a:rPr lang="it-IT" sz="1500" b="1" dirty="0">
                <a:latin typeface="Copperplate Gothic Bold"/>
                <a:cs typeface="Copperplate Gothic Bold"/>
              </a:rPr>
              <a:t> o di pagare tributi ai Vandali o di affrontarli in battaglia</a:t>
            </a:r>
            <a:r>
              <a:rPr lang="it-IT" sz="1500" b="1" dirty="0" smtClean="0">
                <a:latin typeface="Copperplate Gothic Bold"/>
                <a:cs typeface="Copperplate Gothic Bold"/>
              </a:rPr>
              <a:t>. I</a:t>
            </a:r>
          </a:p>
          <a:p>
            <a:pPr algn="just"/>
            <a:r>
              <a:rPr lang="it-IT" sz="1500" b="1" dirty="0" err="1" smtClean="0">
                <a:latin typeface="Copperplate Gothic Bold"/>
                <a:cs typeface="Copperplate Gothic Bold"/>
              </a:rPr>
              <a:t>bor</a:t>
            </a:r>
            <a:r>
              <a:rPr lang="it-IT" sz="1500" b="1" dirty="0" smtClean="0">
                <a:latin typeface="Copperplate Gothic Bold"/>
                <a:cs typeface="Copperplate Gothic Bold"/>
              </a:rPr>
              <a:t> </a:t>
            </a:r>
            <a:r>
              <a:rPr lang="it-IT" sz="1500" b="1" dirty="0">
                <a:latin typeface="Copperplate Gothic Bold"/>
                <a:cs typeface="Copperplate Gothic Bold"/>
              </a:rPr>
              <a:t>ed </a:t>
            </a:r>
            <a:r>
              <a:rPr lang="it-IT" sz="1500" b="1" dirty="0" err="1">
                <a:latin typeface="Copperplate Gothic Bold"/>
                <a:cs typeface="Copperplate Gothic Bold"/>
              </a:rPr>
              <a:t>Ayo</a:t>
            </a:r>
            <a:r>
              <a:rPr lang="it-IT" sz="1500" b="1" dirty="0">
                <a:latin typeface="Copperplate Gothic Bold"/>
                <a:cs typeface="Copperplate Gothic Bold"/>
              </a:rPr>
              <a:t> chiesero consiglio alla loro madre </a:t>
            </a:r>
            <a:r>
              <a:rPr lang="it-IT" sz="1500" b="1" dirty="0" err="1">
                <a:latin typeface="Copperplate Gothic Bold"/>
                <a:cs typeface="Copperplate Gothic Bold"/>
              </a:rPr>
              <a:t>Gàmbara</a:t>
            </a:r>
            <a:r>
              <a:rPr lang="it-IT" sz="1500" b="1" dirty="0">
                <a:latin typeface="Copperplate Gothic Bold"/>
                <a:cs typeface="Copperplate Gothic Bold"/>
              </a:rPr>
              <a:t> e unanimemente decisero che sarebbe stato meglio combattere per la libertà che contaminarla con tributi, e lo comunicarono ai Vandali.</a:t>
            </a:r>
          </a:p>
          <a:p>
            <a:pPr algn="just"/>
            <a:r>
              <a:rPr lang="it-IT" sz="1500" b="1" dirty="0">
                <a:latin typeface="Copperplate Gothic Bold"/>
                <a:cs typeface="Copperplate Gothic Bold"/>
              </a:rPr>
              <a:t>I </a:t>
            </a:r>
            <a:r>
              <a:rPr lang="it-IT" sz="1500" b="1" dirty="0" err="1">
                <a:latin typeface="Copperplate Gothic Bold"/>
                <a:cs typeface="Copperplate Gothic Bold"/>
              </a:rPr>
              <a:t>Winnili</a:t>
            </a:r>
            <a:r>
              <a:rPr lang="it-IT" sz="1500" b="1" dirty="0">
                <a:latin typeface="Copperplate Gothic Bold"/>
                <a:cs typeface="Copperplate Gothic Bold"/>
              </a:rPr>
              <a:t> erano guerrieri coraggiosi e potenti, ma erano pochi di numero.</a:t>
            </a:r>
          </a:p>
          <a:p>
            <a:pPr algn="just"/>
            <a:r>
              <a:rPr lang="it-IT" sz="1500" b="1" dirty="0">
                <a:latin typeface="Copperplate Gothic Bold"/>
                <a:cs typeface="Copperplate Gothic Bold"/>
              </a:rPr>
              <a:t>I Vandali si rivolsero a </a:t>
            </a:r>
            <a:r>
              <a:rPr lang="it-IT" sz="1500" b="1" dirty="0" err="1">
                <a:latin typeface="Copperplate Gothic Bold"/>
                <a:cs typeface="Copperplate Gothic Bold"/>
              </a:rPr>
              <a:t>Wodan</a:t>
            </a:r>
            <a:r>
              <a:rPr lang="it-IT" sz="1500" b="1" dirty="0">
                <a:latin typeface="Copperplate Gothic Bold"/>
                <a:cs typeface="Copperplate Gothic Bold"/>
              </a:rPr>
              <a:t>, invocando da lui la vittoria sui </a:t>
            </a:r>
            <a:r>
              <a:rPr lang="it-IT" sz="1500" b="1" dirty="0" err="1">
                <a:latin typeface="Copperplate Gothic Bold"/>
                <a:cs typeface="Copperplate Gothic Bold"/>
              </a:rPr>
              <a:t>Winnili</a:t>
            </a:r>
            <a:r>
              <a:rPr lang="it-IT" sz="1500" b="1" dirty="0">
                <a:latin typeface="Copperplate Gothic Bold"/>
                <a:cs typeface="Copperplate Gothic Bold"/>
              </a:rPr>
              <a:t>. Il dio rispose: "assegnerò la vittoria a coloro che vedrò per primi all'alba".</a:t>
            </a:r>
          </a:p>
          <a:p>
            <a:pPr algn="just"/>
            <a:r>
              <a:rPr lang="it-IT" sz="1500" b="1" dirty="0" err="1">
                <a:latin typeface="Copperplate Gothic Bold"/>
                <a:cs typeface="Copperplate Gothic Bold"/>
              </a:rPr>
              <a:t>Gàmbara</a:t>
            </a:r>
            <a:r>
              <a:rPr lang="it-IT" sz="1500" b="1" dirty="0">
                <a:latin typeface="Copperplate Gothic Bold"/>
                <a:cs typeface="Copperplate Gothic Bold"/>
              </a:rPr>
              <a:t>, dall'altra parte, si rivolse a </a:t>
            </a:r>
            <a:r>
              <a:rPr lang="it-IT" sz="1500" b="1" dirty="0" err="1">
                <a:latin typeface="Copperplate Gothic Bold"/>
                <a:cs typeface="Copperplate Gothic Bold"/>
              </a:rPr>
              <a:t>Frea</a:t>
            </a:r>
            <a:r>
              <a:rPr lang="it-IT" sz="1500" b="1" dirty="0">
                <a:latin typeface="Copperplate Gothic Bold"/>
                <a:cs typeface="Copperplate Gothic Bold"/>
              </a:rPr>
              <a:t>, moglie di </a:t>
            </a:r>
            <a:r>
              <a:rPr lang="it-IT" sz="1500" b="1" dirty="0" err="1">
                <a:latin typeface="Copperplate Gothic Bold"/>
                <a:cs typeface="Copperplate Gothic Bold"/>
              </a:rPr>
              <a:t>Wodan</a:t>
            </a:r>
            <a:r>
              <a:rPr lang="it-IT" sz="1500" b="1" dirty="0">
                <a:latin typeface="Copperplate Gothic Bold"/>
                <a:cs typeface="Copperplate Gothic Bold"/>
              </a:rPr>
              <a:t> ed invocò da lei la vittoria per i </a:t>
            </a:r>
            <a:r>
              <a:rPr lang="it-IT" sz="1500" b="1" dirty="0" err="1">
                <a:latin typeface="Copperplate Gothic Bold"/>
                <a:cs typeface="Copperplate Gothic Bold"/>
              </a:rPr>
              <a:t>Winnili</a:t>
            </a:r>
            <a:r>
              <a:rPr lang="it-IT" sz="1500" b="1" dirty="0">
                <a:latin typeface="Copperplate Gothic Bold"/>
                <a:cs typeface="Copperplate Gothic Bold"/>
              </a:rPr>
              <a:t>. </a:t>
            </a:r>
            <a:r>
              <a:rPr lang="it-IT" sz="1500" b="1" dirty="0" err="1">
                <a:latin typeface="Copperplate Gothic Bold"/>
                <a:cs typeface="Copperplate Gothic Bold"/>
              </a:rPr>
              <a:t>Frea</a:t>
            </a:r>
            <a:r>
              <a:rPr lang="it-IT" sz="1500" b="1" dirty="0">
                <a:latin typeface="Copperplate Gothic Bold"/>
                <a:cs typeface="Copperplate Gothic Bold"/>
              </a:rPr>
              <a:t> rispose con il consiglio, che le donne dei </a:t>
            </a:r>
            <a:r>
              <a:rPr lang="it-IT" sz="1500" b="1" dirty="0" err="1">
                <a:latin typeface="Copperplate Gothic Bold"/>
                <a:cs typeface="Copperplate Gothic Bold"/>
              </a:rPr>
              <a:t>Winnili</a:t>
            </a:r>
            <a:r>
              <a:rPr lang="it-IT" sz="1500" b="1" dirty="0">
                <a:latin typeface="Copperplate Gothic Bold"/>
                <a:cs typeface="Copperplate Gothic Bold"/>
              </a:rPr>
              <a:t> avrebbero dovuto sciogliere i loro capelli ed acconciarli di traverso sulla loro faccia come una barba e che così acconciate avrebbero dovuto accompagnare i loro uomini nella prima mattina di fronte alla finestra dalla quale </a:t>
            </a:r>
            <a:r>
              <a:rPr lang="it-IT" sz="1500" b="1" dirty="0" err="1">
                <a:latin typeface="Copperplate Gothic Bold"/>
                <a:cs typeface="Copperplate Gothic Bold"/>
              </a:rPr>
              <a:t>Wodan</a:t>
            </a:r>
            <a:r>
              <a:rPr lang="it-IT" sz="1500" b="1" dirty="0">
                <a:latin typeface="Copperplate Gothic Bold"/>
                <a:cs typeface="Copperplate Gothic Bold"/>
              </a:rPr>
              <a:t> abitualmente guardava.</a:t>
            </a:r>
          </a:p>
          <a:p>
            <a:pPr algn="just"/>
            <a:r>
              <a:rPr lang="it-IT" sz="1500" b="1" dirty="0">
                <a:latin typeface="Copperplate Gothic Bold"/>
                <a:cs typeface="Copperplate Gothic Bold"/>
              </a:rPr>
              <a:t>Essi fecero come suggerito loro, ed all' alba, </a:t>
            </a:r>
            <a:r>
              <a:rPr lang="it-IT" sz="1500" b="1" dirty="0" err="1">
                <a:latin typeface="Copperplate Gothic Bold"/>
                <a:cs typeface="Copperplate Gothic Bold"/>
              </a:rPr>
              <a:t>Wodan</a:t>
            </a:r>
            <a:r>
              <a:rPr lang="it-IT" sz="1500" b="1" dirty="0">
                <a:latin typeface="Copperplate Gothic Bold"/>
                <a:cs typeface="Copperplate Gothic Bold"/>
              </a:rPr>
              <a:t>, guardando fuori, </a:t>
            </a:r>
            <a:r>
              <a:rPr lang="it-IT" sz="1500" b="1" dirty="0" err="1">
                <a:latin typeface="Copperplate Gothic Bold"/>
                <a:cs typeface="Copperplate Gothic Bold"/>
              </a:rPr>
              <a:t>escalmò</a:t>
            </a:r>
            <a:r>
              <a:rPr lang="it-IT" sz="1500" b="1" dirty="0">
                <a:latin typeface="Copperplate Gothic Bold"/>
                <a:cs typeface="Copperplate Gothic Bold"/>
              </a:rPr>
              <a:t>: "chi sono questi </a:t>
            </a:r>
            <a:r>
              <a:rPr lang="it-IT" sz="1500" b="1" dirty="0" err="1">
                <a:latin typeface="Copperplate Gothic Bold"/>
                <a:cs typeface="Copperplate Gothic Bold"/>
              </a:rPr>
              <a:t>Lunghebarbe</a:t>
            </a:r>
            <a:r>
              <a:rPr lang="it-IT" sz="1500" b="1" dirty="0" smtClean="0">
                <a:latin typeface="Copperplate Gothic Bold"/>
                <a:cs typeface="Copperplate Gothic Bold"/>
              </a:rPr>
              <a:t>?« </a:t>
            </a:r>
            <a:r>
              <a:rPr lang="it-IT" sz="1500" b="1" dirty="0" err="1" smtClean="0">
                <a:latin typeface="Copperplate Gothic Bold"/>
                <a:cs typeface="Copperplate Gothic Bold"/>
              </a:rPr>
              <a:t>Frea</a:t>
            </a:r>
            <a:r>
              <a:rPr lang="it-IT" sz="1500" b="1" dirty="0" smtClean="0">
                <a:latin typeface="Copperplate Gothic Bold"/>
                <a:cs typeface="Copperplate Gothic Bold"/>
              </a:rPr>
              <a:t> </a:t>
            </a:r>
            <a:r>
              <a:rPr lang="it-IT" sz="1500" b="1" dirty="0">
                <a:latin typeface="Copperplate Gothic Bold"/>
                <a:cs typeface="Copperplate Gothic Bold"/>
              </a:rPr>
              <a:t>rispose: "a quelli ai quali voi adesso avete dato un nome, voi dovete anche dare la vittoria." E così </a:t>
            </a:r>
            <a:r>
              <a:rPr lang="it-IT" sz="1500" b="1" dirty="0" err="1">
                <a:latin typeface="Copperplate Gothic Bold"/>
                <a:cs typeface="Copperplate Gothic Bold"/>
              </a:rPr>
              <a:t>Wodan</a:t>
            </a:r>
            <a:r>
              <a:rPr lang="it-IT" sz="1500" b="1" dirty="0">
                <a:latin typeface="Copperplate Gothic Bold"/>
                <a:cs typeface="Copperplate Gothic Bold"/>
              </a:rPr>
              <a:t> diede loro la vittoria, e da allora in poi i </a:t>
            </a:r>
            <a:r>
              <a:rPr lang="it-IT" sz="1500" b="1" dirty="0" err="1">
                <a:latin typeface="Copperplate Gothic Bold"/>
                <a:cs typeface="Copperplate Gothic Bold"/>
              </a:rPr>
              <a:t>Winnili</a:t>
            </a:r>
            <a:r>
              <a:rPr lang="it-IT" sz="1500" b="1" dirty="0">
                <a:latin typeface="Copperplate Gothic Bold"/>
                <a:cs typeface="Copperplate Gothic Bold"/>
              </a:rPr>
              <a:t> vennero chiamati </a:t>
            </a:r>
            <a:r>
              <a:rPr lang="it-IT" sz="1500" b="1" dirty="0" err="1">
                <a:latin typeface="Copperplate Gothic Bold"/>
                <a:cs typeface="Copperplate Gothic Bold"/>
              </a:rPr>
              <a:t>Lunghebarbe</a:t>
            </a:r>
            <a:r>
              <a:rPr lang="it-IT" sz="1500" b="1" dirty="0">
                <a:latin typeface="Copperplate Gothic Bold"/>
                <a:cs typeface="Copperplate Gothic Bold"/>
              </a:rPr>
              <a:t> (Longobardi).</a:t>
            </a:r>
          </a:p>
          <a:p>
            <a:pPr algn="just"/>
            <a:r>
              <a:rPr lang="it-IT" sz="1500" b="1" dirty="0">
                <a:latin typeface="Copperplate Gothic Bold"/>
                <a:cs typeface="Copperplate Gothic Bold"/>
              </a:rPr>
              <a:t>Alla fine essi fondarono un insediamento permanente in Italia</a:t>
            </a:r>
            <a:r>
              <a:rPr lang="it-IT" sz="1500" b="1" dirty="0" smtClean="0">
                <a:latin typeface="Copperplate Gothic Bold"/>
                <a:cs typeface="Copperplate Gothic Bold"/>
              </a:rPr>
              <a:t>.</a:t>
            </a:r>
            <a:r>
              <a:rPr lang="en-US" sz="1500" b="1" dirty="0" smtClean="0">
                <a:latin typeface="Copperplate Gothic Bold"/>
                <a:cs typeface="Copperplate Gothic Bold"/>
              </a:rPr>
              <a:t> </a:t>
            </a:r>
          </a:p>
          <a:p>
            <a:pPr algn="ctr"/>
            <a:endParaRPr lang="en-US" b="1" dirty="0" smtClean="0">
              <a:latin typeface="Copperplate Gothic Bold"/>
              <a:cs typeface="Copperplate Gothic Bold"/>
            </a:endParaRPr>
          </a:p>
          <a:p>
            <a:pPr algn="ctr"/>
            <a:endParaRPr lang="en-US" b="1" dirty="0" smtClean="0">
              <a:latin typeface="Copperplate Gothic Bold"/>
              <a:cs typeface="Copperplate Gothic Bold"/>
            </a:endParaRPr>
          </a:p>
          <a:p>
            <a:pPr algn="ctr"/>
            <a:endParaRPr lang="en-US" b="1" dirty="0" smtClean="0">
              <a:latin typeface="Copperplate Gothic Bold"/>
              <a:cs typeface="Copperplate Gothic Bold"/>
            </a:endParaRPr>
          </a:p>
          <a:p>
            <a:pPr algn="ctr"/>
            <a:endParaRPr lang="en-US" dirty="0" smtClean="0">
              <a:solidFill>
                <a:srgbClr val="FFFFFF"/>
              </a:solidFill>
              <a:latin typeface="Copperplate Gothic Bold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133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776288"/>
            <a:ext cx="915987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179388" y="188913"/>
            <a:ext cx="87137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itchFamily="34" charset="0"/>
                <a:cs typeface="Arial" charset="0"/>
              </a:rPr>
              <a:t>La prima uscita di </a:t>
            </a:r>
            <a:r>
              <a:rPr lang="it-IT" sz="28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itchFamily="34" charset="0"/>
                <a:cs typeface="Arial" charset="0"/>
              </a:rPr>
              <a:t>Homo</a:t>
            </a:r>
            <a:r>
              <a:rPr lang="it-IT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itchFamily="34" charset="0"/>
                <a:cs typeface="Arial" charset="0"/>
              </a:rPr>
              <a:t> dall’Africa: 2 milioni di anni fa</a:t>
            </a:r>
          </a:p>
        </p:txBody>
      </p:sp>
    </p:spTree>
    <p:extLst>
      <p:ext uri="{BB962C8B-B14F-4D97-AF65-F5344CB8AC3E}">
        <p14:creationId xmlns:p14="http://schemas.microsoft.com/office/powerpoint/2010/main" val="424369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" y="6527140"/>
            <a:ext cx="9143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500" b="1" dirty="0" smtClean="0">
                <a:latin typeface="Copperplate Gothic Bold"/>
                <a:cs typeface="Copperplate Gothic Bold"/>
              </a:rPr>
              <a:t>.</a:t>
            </a:r>
            <a:r>
              <a:rPr lang="en-US" sz="1500" b="1" dirty="0" smtClean="0">
                <a:latin typeface="Copperplate Gothic Bold"/>
                <a:cs typeface="Copperplate Gothic Bold"/>
              </a:rPr>
              <a:t> 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8" cy="689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6135" y="6308849"/>
            <a:ext cx="831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Origo</a:t>
            </a:r>
            <a:r>
              <a:rPr lang="it-IT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Gentis</a:t>
            </a:r>
            <a:r>
              <a:rPr lang="it-IT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Longobardorum</a:t>
            </a:r>
            <a:r>
              <a:rPr lang="it-IT" b="1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, manoscritto di Salerno (XI sec).</a:t>
            </a:r>
            <a:endParaRPr lang="it-IT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397828" y="0"/>
            <a:ext cx="3746171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Le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donne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longobarde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(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regine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cattoliche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come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Teodolinda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incluse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)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venivano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sepolte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armate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spesso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con la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tipica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spada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corta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denominata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scramasax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al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museo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dell’Alto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Medio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Evio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di Roma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viene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identificata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come “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spada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da </a:t>
            </a:r>
            <a:r>
              <a:rPr lang="en-US" sz="25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telaio</a:t>
            </a:r>
            <a:r>
              <a:rPr lang="en-US" sz="25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”. </a:t>
            </a:r>
            <a:endParaRPr lang="it-IT" sz="2500" dirty="0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8"/>
            <a:ext cx="5397828" cy="685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6504057"/>
            <a:ext cx="424571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700" dirty="0" smtClean="0">
                <a:latin typeface="Copperplate Gothic Bold" panose="020E0705020206020404" pitchFamily="34" charset="0"/>
              </a:rPr>
              <a:t>Sepoltura femminile di Collegno</a:t>
            </a:r>
            <a:endParaRPr lang="it-IT" sz="17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" y="4901840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Spesso praticavano l’affrancamento degli schiavi. In questo modo </a:t>
            </a:r>
            <a:r>
              <a:rPr lang="it-IT" sz="20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riescirono</a:t>
            </a:r>
            <a:r>
              <a:rPr lang="it-IT" sz="20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a penetrare i territori romani e bizantini, assicurandosi non solo la neutralità delle popolazioni, ma anche il loro appoggio. Le tribù celtiche dominate dai romani prima, dai vescovi e dalle città poi li accolgono come liberatori, anche perché loro si stanziano in campagna. </a:t>
            </a:r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8" y="1963638"/>
            <a:ext cx="91440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0" y="0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Il popolo dei Longobardi non ha un’identità etnica precisa: accoglievano altri gruppi in fuga dalla fame, o cacciati da altri signori più potenti, e li inglobavano nella struttura a cellule basate sulle </a:t>
            </a:r>
            <a:r>
              <a:rPr lang="it-IT" sz="2000" b="1" i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farae</a:t>
            </a:r>
            <a:r>
              <a:rPr lang="it-IT" sz="20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le famiglie claniche armate che eleggevano il capo militare con il sistema dell’assemblea di popolo descritta anche da Cesare e da Tacito. </a:t>
            </a:r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3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582412" y="0"/>
            <a:ext cx="356158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pperplate Gothic Bold"/>
                <a:cs typeface="Copperplate Gothic Bold"/>
              </a:rPr>
              <a:t>E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mentre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la Chiesa li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tramanda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come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sanguinari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assassini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di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prelati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, la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gente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comune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li fa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entrare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: in 100.000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profughi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, con (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forse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) 20.000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armati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, non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conquista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una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nazione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con  8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milioni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di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abitanti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se la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popolazioni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non li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avesse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appoggiati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. In due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secoli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perdono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la lingua e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integrano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perfettamente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fondano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nuove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città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estranee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al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poteredei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vescovi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 e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lasciano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il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nome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alla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Lombardia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.  In breve tempo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si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convertono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 al </a:t>
            </a:r>
            <a:r>
              <a:rPr lang="en-US" sz="2000" b="1" dirty="0" err="1" smtClean="0">
                <a:latin typeface="Copperplate Gothic Bold"/>
                <a:cs typeface="Copperplate Gothic Bold"/>
              </a:rPr>
              <a:t>cristianesimo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.</a:t>
            </a:r>
            <a:endParaRPr lang="it-IT" sz="2000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82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582412" y="0"/>
            <a:ext cx="356158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opperplate Gothic Bold"/>
                <a:cs typeface="Copperplate Gothic Bold"/>
              </a:rPr>
              <a:t>Teodolinda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(570-627),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che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per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mantenere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il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potere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elimina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due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mariti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, un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fratello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e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vari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parenti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, di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sangue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longobardo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viene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accettata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dal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popolo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di Monza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che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ne fa la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propria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santa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laica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.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Riuscì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a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convertire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le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tribù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e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viene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ricordata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come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giudice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sempre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disponibile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e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imparziale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.  </a:t>
            </a:r>
            <a:endParaRPr lang="it-IT" sz="2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82412" cy="686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46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061025" y="0"/>
            <a:ext cx="308297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pperplate Gothic Bold"/>
                <a:cs typeface="Copperplate Gothic Bold"/>
              </a:rPr>
              <a:t>Per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quanto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riguarda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la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fede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però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conservano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un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atteggiamento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ambivalente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: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si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fanno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sepellire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con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il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corredo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anche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se è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proibito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dalla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Chiesa; e, non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sapendo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bene </a:t>
            </a:r>
            <a:r>
              <a:rPr lang="en-US" sz="2400" b="1" dirty="0">
                <a:latin typeface="Copperplate Gothic Bold"/>
                <a:cs typeface="Copperplate Gothic Bold"/>
              </a:rPr>
              <a:t>se </a:t>
            </a:r>
            <a:r>
              <a:rPr lang="en-US" sz="2400" b="1" dirty="0" err="1">
                <a:latin typeface="Copperplate Gothic Bold"/>
                <a:cs typeface="Copperplate Gothic Bold"/>
              </a:rPr>
              <a:t>nell’aldilà</a:t>
            </a:r>
            <a:r>
              <a:rPr lang="en-US" sz="2400" b="1" dirty="0">
                <a:latin typeface="Copperplate Gothic Bold"/>
                <a:cs typeface="Copperplate Gothic Bold"/>
              </a:rPr>
              <a:t> li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acoglierà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San Pietro o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Odino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si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portano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la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spada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ma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anche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la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croce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....  </a:t>
            </a:r>
            <a:endParaRPr lang="it-IT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6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11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580641" y="0"/>
            <a:ext cx="45633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pperplate Gothic Bold"/>
                <a:cs typeface="Copperplate Gothic Bold"/>
              </a:rPr>
              <a:t>I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Longobardi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cercano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di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mantenere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una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netta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separazione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con la Chiesa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romana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: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Teodolinda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dona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terre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e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privilegi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a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Colombano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monaco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irlandese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che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fonda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l’abbazia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di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Bobbio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sulle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montagne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piacentine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.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Quando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c’è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da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redigere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l’editto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ri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Rotari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il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vescovado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di Milano non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viene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nemmeno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interpellato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, e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il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prezioso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codice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viene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miniatio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nello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scriptorium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dei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2400" b="1" dirty="0" err="1" smtClean="0">
                <a:latin typeface="Copperplate Gothic Bold"/>
                <a:cs typeface="Copperplate Gothic Bold"/>
              </a:rPr>
              <a:t>colombaniani</a:t>
            </a:r>
            <a:r>
              <a:rPr lang="en-US" sz="2400" b="1" dirty="0" smtClean="0">
                <a:latin typeface="Copperplate Gothic Bold"/>
                <a:cs typeface="Copperplate Gothic Bold"/>
              </a:rPr>
              <a:t>. </a:t>
            </a:r>
            <a:endParaRPr lang="it-IT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22"/>
            <a:ext cx="4580641" cy="683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2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" y="0"/>
            <a:ext cx="9143999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latin typeface="Copperplate Gothic Bold"/>
                <a:cs typeface="Copperplate Gothic Bold"/>
              </a:rPr>
              <a:t>Fra i Longobardi il coraggio in guerra e la fedeltà alla parola data sono i valori fondanti. Romani e bizantini sono considerati codardi, infidi, «molli» e disprezzati. </a:t>
            </a:r>
          </a:p>
          <a:p>
            <a:r>
              <a:rPr lang="it-IT" sz="1400" b="1" dirty="0" smtClean="0">
                <a:latin typeface="Copperplate Gothic Bold"/>
                <a:cs typeface="Copperplate Gothic Bold"/>
              </a:rPr>
              <a:t>All’inizio </a:t>
            </a:r>
            <a:r>
              <a:rPr lang="it-IT" sz="1400" b="1" dirty="0">
                <a:latin typeface="Copperplate Gothic Bold"/>
                <a:cs typeface="Copperplate Gothic Bold"/>
              </a:rPr>
              <a:t>i Longobardi perseguirono una logica di netta separazione rispetto alla popolazione </a:t>
            </a:r>
            <a:r>
              <a:rPr lang="it-IT" sz="1400" b="1" dirty="0" smtClean="0">
                <a:latin typeface="Copperplate Gothic Bold"/>
                <a:cs typeface="Copperplate Gothic Bold"/>
              </a:rPr>
              <a:t>indigena urbana, </a:t>
            </a:r>
            <a:r>
              <a:rPr lang="it-IT" sz="1400" b="1" dirty="0">
                <a:latin typeface="Copperplate Gothic Bold"/>
                <a:cs typeface="Copperplate Gothic Bold"/>
              </a:rPr>
              <a:t>adottando </a:t>
            </a:r>
            <a:r>
              <a:rPr lang="it-IT" sz="1400" b="1" dirty="0" smtClean="0">
                <a:latin typeface="Copperplate Gothic Bold"/>
                <a:cs typeface="Copperplate Gothic Bold"/>
              </a:rPr>
              <a:t>di proposito stili </a:t>
            </a:r>
            <a:r>
              <a:rPr lang="it-IT" sz="1400" b="1" dirty="0">
                <a:latin typeface="Copperplate Gothic Bold"/>
                <a:cs typeface="Copperplate Gothic Bold"/>
              </a:rPr>
              <a:t>di vita alternativi a quelli romani</a:t>
            </a:r>
            <a:r>
              <a:rPr lang="it-IT" sz="1400" b="1" dirty="0" smtClean="0">
                <a:latin typeface="Copperplate Gothic Bold"/>
                <a:cs typeface="Copperplate Gothic Bold"/>
              </a:rPr>
              <a:t>. Le </a:t>
            </a:r>
            <a:r>
              <a:rPr lang="it-IT" sz="1400" b="1" dirty="0">
                <a:latin typeface="Copperplate Gothic Bold"/>
                <a:cs typeface="Copperplate Gothic Bold"/>
              </a:rPr>
              <a:t>città subirono un processo di destrutturazione: la sontuosa edilizia antica lasciò il posto a capanne in legno, spesso </a:t>
            </a:r>
            <a:r>
              <a:rPr lang="it-IT" sz="1400" b="1" dirty="0" err="1">
                <a:latin typeface="Copperplate Gothic Bold"/>
                <a:cs typeface="Copperplate Gothic Bold"/>
              </a:rPr>
              <a:t>seminterrate</a:t>
            </a:r>
            <a:r>
              <a:rPr lang="it-IT" sz="1400" b="1" dirty="0">
                <a:latin typeface="Copperplate Gothic Bold"/>
                <a:cs typeface="Copperplate Gothic Bold"/>
              </a:rPr>
              <a:t>, costruite con pali piantati nel terreno o su fondazioni murarie in ciottoli, dotate di pavimenti in terra battuta sui quali venivano accesi rudimentali focolari delimitati da pietre.</a:t>
            </a:r>
          </a:p>
          <a:p>
            <a:r>
              <a:rPr lang="it-IT" sz="1400" b="1" dirty="0">
                <a:latin typeface="Copperplate Gothic Bold"/>
                <a:cs typeface="Copperplate Gothic Bold"/>
              </a:rPr>
              <a:t>Le stalle e le strutture funzionali alle attività artigianali trovarono collocazione in prossimità delle abitazioni, come anche le sepolture. Ampie aree residenziali all’interno dalle mura vennero ruralizzate e adibite ad orti e pascoli.</a:t>
            </a:r>
          </a:p>
          <a:p>
            <a:r>
              <a:rPr lang="it-IT" sz="1400" b="1" dirty="0" smtClean="0">
                <a:latin typeface="Copperplate Gothic Bold"/>
                <a:cs typeface="Copperplate Gothic Bold"/>
              </a:rPr>
              <a:t>Quando si degnarono di insediarsi entro le mura di città secondarie (non abitarono mai a Milano, per esempio), i </a:t>
            </a:r>
            <a:r>
              <a:rPr lang="it-IT" sz="1400" b="1" dirty="0">
                <a:latin typeface="Copperplate Gothic Bold"/>
                <a:cs typeface="Copperplate Gothic Bold"/>
              </a:rPr>
              <a:t>luoghi del potere </a:t>
            </a:r>
            <a:r>
              <a:rPr lang="it-IT" sz="1400" b="1" dirty="0" smtClean="0">
                <a:latin typeface="Copperplate Gothic Bold"/>
                <a:cs typeface="Copperplate Gothic Bold"/>
              </a:rPr>
              <a:t>furono </a:t>
            </a:r>
            <a:r>
              <a:rPr lang="it-IT" sz="1400" b="1" dirty="0">
                <a:latin typeface="Copperplate Gothic Bold"/>
                <a:cs typeface="Copperplate Gothic Bold"/>
              </a:rPr>
              <a:t>collocati in zone periferiche rispetto all’area occupata dal Foro di età romana, nei pressi di edifici pubblici in rovina (domus palaziali, circhi, anfiteatri).</a:t>
            </a:r>
          </a:p>
          <a:p>
            <a:r>
              <a:rPr lang="it-IT" sz="1400" b="1" dirty="0" smtClean="0">
                <a:latin typeface="Copperplate Gothic Bold"/>
                <a:cs typeface="Copperplate Gothic Bold"/>
              </a:rPr>
              <a:t>Nelle </a:t>
            </a:r>
            <a:r>
              <a:rPr lang="it-IT" sz="1400" b="1" dirty="0">
                <a:latin typeface="Copperplate Gothic Bold"/>
                <a:cs typeface="Copperplate Gothic Bold"/>
              </a:rPr>
              <a:t>campagne nuclei di Longobardi occuparono stazioni di sosta, villaggi, ville rustiche, per avere il controllo dei luoghi in cui sopravvivevano una solida strutturazione economica e un efficiente sistema viario.</a:t>
            </a:r>
          </a:p>
          <a:p>
            <a:r>
              <a:rPr lang="it-IT" sz="1400" b="1" dirty="0" smtClean="0">
                <a:latin typeface="Copperplate Gothic Bold"/>
                <a:cs typeface="Copperplate Gothic Bold"/>
              </a:rPr>
              <a:t>Di fatto, si </a:t>
            </a:r>
            <a:r>
              <a:rPr lang="it-IT" sz="1400" b="1" dirty="0">
                <a:latin typeface="Copperplate Gothic Bold"/>
                <a:cs typeface="Copperplate Gothic Bold"/>
              </a:rPr>
              <a:t>insediarono </a:t>
            </a:r>
            <a:r>
              <a:rPr lang="it-IT" sz="1400" b="1" dirty="0" smtClean="0">
                <a:latin typeface="Copperplate Gothic Bold"/>
                <a:cs typeface="Copperplate Gothic Bold"/>
              </a:rPr>
              <a:t>principalmente </a:t>
            </a:r>
            <a:r>
              <a:rPr lang="it-IT" sz="1400" b="1" dirty="0">
                <a:latin typeface="Copperplate Gothic Bold"/>
                <a:cs typeface="Copperplate Gothic Bold"/>
              </a:rPr>
              <a:t>nei castra (accampamenti) della fascia </a:t>
            </a:r>
            <a:r>
              <a:rPr lang="it-IT" sz="1400" b="1" dirty="0" smtClean="0">
                <a:latin typeface="Copperplate Gothic Bold"/>
                <a:cs typeface="Copperplate Gothic Bold"/>
              </a:rPr>
              <a:t>pedemontana, </a:t>
            </a:r>
            <a:r>
              <a:rPr lang="it-IT" sz="1400" b="1" dirty="0">
                <a:latin typeface="Copperplate Gothic Bold"/>
                <a:cs typeface="Copperplate Gothic Bold"/>
              </a:rPr>
              <a:t>perni del sistema difensivo </a:t>
            </a:r>
            <a:r>
              <a:rPr lang="it-IT" sz="1400" b="1" dirty="0" smtClean="0">
                <a:latin typeface="Copperplate Gothic Bold"/>
                <a:cs typeface="Copperplate Gothic Bold"/>
              </a:rPr>
              <a:t>prima celtico e poi  </a:t>
            </a:r>
            <a:r>
              <a:rPr lang="it-IT" sz="1400" b="1" dirty="0">
                <a:latin typeface="Copperplate Gothic Bold"/>
                <a:cs typeface="Copperplate Gothic Bold"/>
              </a:rPr>
              <a:t>imperiale, trasformandoli nei centri giuridico-amministrativi di ampi </a:t>
            </a:r>
            <a:r>
              <a:rPr lang="it-IT" sz="1400" b="1" dirty="0" smtClean="0">
                <a:latin typeface="Copperplate Gothic Bold"/>
                <a:cs typeface="Copperplate Gothic Bold"/>
              </a:rPr>
              <a:t>territori.</a:t>
            </a:r>
            <a:endParaRPr lang="it-IT" sz="1400" b="1" dirty="0">
              <a:latin typeface="Copperplate Gothic Bold"/>
              <a:cs typeface="Copperplate Gothic Bold"/>
            </a:endParaRPr>
          </a:p>
          <a:p>
            <a:r>
              <a:rPr lang="it-IT" sz="1400" b="1" dirty="0">
                <a:latin typeface="Copperplate Gothic Bold"/>
                <a:cs typeface="Copperplate Gothic Bold"/>
              </a:rPr>
              <a:t>Con il passare del tempo la separazione con la popolazione locale si affievolì e i Longobardi assimilarono sempre più gli stili di vita della classe dirigente sottomessa; in particolare dopo la conversione al cattolicesimo, comparirono nelle città e nelle campagne nuove forme monumentali di rappresentazione del potere. </a:t>
            </a:r>
            <a:endParaRPr lang="it-IT" sz="1400" b="1" dirty="0" smtClean="0">
              <a:latin typeface="Copperplate Gothic Bold"/>
              <a:cs typeface="Copperplate Gothic Bold"/>
            </a:endParaRPr>
          </a:p>
          <a:p>
            <a:r>
              <a:rPr lang="it-IT" sz="1400" b="1" dirty="0" smtClean="0">
                <a:latin typeface="Copperplate Gothic Bold"/>
                <a:cs typeface="Copperplate Gothic Bold"/>
              </a:rPr>
              <a:t>La </a:t>
            </a:r>
            <a:r>
              <a:rPr lang="it-IT" sz="1400" b="1" dirty="0">
                <a:latin typeface="Copperplate Gothic Bold"/>
                <a:cs typeface="Copperplate Gothic Bold"/>
              </a:rPr>
              <a:t>stragrande maggioranza della popolazione continuò tuttavia a risiedere in campagna, in villaggi fatti di capanne di materiale deperibile di cui restano pochissime testimonianze archeologiche.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A Benevento I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Longobardi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rimangono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per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secoli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;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molti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signori di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castelli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di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montagna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si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vantavano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ancora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nel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XIII sec, di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vivere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secondo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gli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usi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longobardi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, e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si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pratica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il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“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matrimonio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longobardo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”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fino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al XVII sec. in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alcune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valli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lombarde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.  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83486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" y="6550223"/>
            <a:ext cx="914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Copperplate Gothic Bold"/>
                <a:cs typeface="Copperplate Gothic Bold"/>
              </a:rPr>
              <a:t>Ricostruzione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Vicus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Wallari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,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Borgo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San </a:t>
            </a:r>
            <a:r>
              <a:rPr lang="en-US" sz="1400" b="1" dirty="0" err="1" smtClean="0">
                <a:latin typeface="Copperplate Gothic Bold"/>
                <a:cs typeface="Copperplate Gothic Bold"/>
              </a:rPr>
              <a:t>Genesio</a:t>
            </a:r>
            <a:r>
              <a:rPr lang="en-US" sz="1400" b="1" dirty="0" smtClean="0">
                <a:latin typeface="Copperplate Gothic Bold"/>
                <a:cs typeface="Copperplate Gothic Bold"/>
              </a:rPr>
              <a:t> (Pi), in Toscana.  </a:t>
            </a:r>
            <a:endParaRPr lang="it-IT" sz="1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" y="-53219"/>
            <a:ext cx="9112880" cy="657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62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" y="6150114"/>
            <a:ext cx="9143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A Benevento I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Longobardi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rimangono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per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secoli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;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molti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signori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castelli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montagna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si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vantano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ancora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nel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XIII sec,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vivere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secondo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gli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usi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longobardi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e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si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pratica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il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“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matrimonio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longobardo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”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fino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al XVII sec. in diverse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valli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lombarde</a:t>
            </a:r>
            <a:r>
              <a:rPr lang="en-US" sz="14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.  </a:t>
            </a:r>
            <a:endParaRPr lang="it-IT" sz="1200" dirty="0">
              <a:solidFill>
                <a:prstClr val="white"/>
              </a:solidFill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622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6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0072"/>
            <a:ext cx="9143999" cy="3410436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/>
            </a:r>
            <a:b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</a:br>
            <a:endParaRPr lang="en-US" sz="6600" dirty="0">
              <a:solidFill>
                <a:srgbClr val="FFFFFF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56249"/>
            <a:ext cx="7772400" cy="1752600"/>
          </a:xfrm>
        </p:spPr>
        <p:txBody>
          <a:bodyPr>
            <a:normAutofit fontScale="4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  <a:p>
            <a:pPr algn="l"/>
            <a:r>
              <a:rPr lang="it-IT" sz="8000" b="1" dirty="0" smtClean="0">
                <a:solidFill>
                  <a:srgbClr val="FF0000"/>
                </a:solidFill>
                <a:latin typeface="Copperplate Gothic Bold" pitchFamily="34" charset="0"/>
                <a:cs typeface="Arial" charset="0"/>
              </a:rPr>
              <a:t>L’ uscita di </a:t>
            </a:r>
            <a:r>
              <a:rPr lang="it-IT" sz="8000" b="1" i="1" dirty="0" smtClean="0">
                <a:solidFill>
                  <a:srgbClr val="FF0000"/>
                </a:solidFill>
                <a:latin typeface="Copperplate Gothic Bold" pitchFamily="34" charset="0"/>
                <a:cs typeface="Arial" charset="0"/>
              </a:rPr>
              <a:t>Homo sapiens </a:t>
            </a:r>
            <a:r>
              <a:rPr lang="it-IT" sz="8000" b="1" dirty="0" smtClean="0">
                <a:solidFill>
                  <a:srgbClr val="FF0000"/>
                </a:solidFill>
                <a:latin typeface="Copperplate Gothic Bold" pitchFamily="34" charset="0"/>
                <a:cs typeface="Arial" charset="0"/>
              </a:rPr>
              <a:t>dall’Africa: 100-60mila anni fa</a:t>
            </a:r>
            <a:endParaRPr lang="en-US" sz="70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768"/>
            <a:ext cx="9144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216893" y="0"/>
            <a:ext cx="392710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leggenda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del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noce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di Benevento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testimonia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la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continuità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dei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culti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pagani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anche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in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pieno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cristianesimo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da parte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dei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signori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longobardi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anche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se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praticatio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fuori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dalle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mura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.    </a:t>
            </a:r>
            <a:endParaRPr lang="it-IT" sz="3200" dirty="0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60"/>
            <a:ext cx="5216893" cy="688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5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" y="0"/>
            <a:ext cx="914399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I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Longobardi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da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tanto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cattivi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ed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esecrati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furono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sono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persi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nelle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pieghe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storia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. Per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sopravvivere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hanno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imposto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a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romani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ed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inurbati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un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tributo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di un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terzo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dei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loro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beni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; di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massacri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in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realtà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non ne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fecero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poi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molti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dati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I tempi. In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pochi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decenni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rinunciarono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alla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lingua e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alla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religione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adottando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il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cristianesimo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il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latino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. Le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donne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romane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hanno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preso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volentieri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loro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uomini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come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mariti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  in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qualunque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classe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sociale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viste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le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usanze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più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egualitarie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favorevoli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alle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spose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. Il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matrimonio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di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rito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romano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fu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imposto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soltanto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col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Concilio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di Trento, e ci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mise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secoli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ad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affermarsi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nelle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valli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alpine. Di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sicuro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la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gente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del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popolo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edelle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campagne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li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rispettava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lim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amava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: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soprattuitto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in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Lombardia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fecero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immediatamente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una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scelta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di campo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precisa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, e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ribattezzarono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la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propria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terra col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nome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 di un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popolo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difficilmente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potevano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considerare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invasore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…..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Piuttosto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liberatore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dal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giogo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romano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ed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urbano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  <a:cs typeface="Copperplate Gothic Bold"/>
              </a:rPr>
              <a:t>. </a:t>
            </a:r>
          </a:p>
          <a:p>
            <a:r>
              <a:rPr lang="en-US" sz="2200" b="1" dirty="0" smtClean="0">
                <a:solidFill>
                  <a:prstClr val="white"/>
                </a:solidFill>
                <a:latin typeface="Copperplate Gothic Bold"/>
              </a:rPr>
              <a:t>Di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</a:rPr>
              <a:t>loro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</a:rPr>
              <a:t>rimangono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</a:rPr>
              <a:t>il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</a:rPr>
              <a:t>nome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</a:rPr>
              <a:t>, le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</a:rPr>
              <a:t>tombe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</a:rPr>
              <a:t>qualche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</a:rPr>
              <a:t>chiesa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</a:rPr>
              <a:t>….. E la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/>
              </a:rPr>
              <a:t>leggenda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/>
              </a:rPr>
              <a:t>. </a:t>
            </a:r>
            <a:endParaRPr lang="it-IT" sz="2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32006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2355273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500" dirty="0" smtClean="0">
                <a:latin typeface="Copperplate Gothic Bold" pitchFamily="34" charset="0"/>
              </a:rPr>
              <a:t>GRAZIE </a:t>
            </a:r>
            <a:endParaRPr lang="it-IT" sz="16600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pperplate Gothic Bold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0072"/>
            <a:ext cx="9143999" cy="3410436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/>
            </a:r>
            <a:b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</a:br>
            <a:endParaRPr lang="en-US" sz="6600" dirty="0">
              <a:solidFill>
                <a:srgbClr val="FFFFFF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56249"/>
            <a:ext cx="77724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0"/>
          <a:stretch>
            <a:fillRect/>
          </a:stretch>
        </p:blipFill>
        <p:spPr bwMode="auto">
          <a:xfrm>
            <a:off x="0" y="1309688"/>
            <a:ext cx="91440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0072"/>
            <a:ext cx="9143999" cy="3410436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/>
            </a:r>
            <a:b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</a:br>
            <a:endParaRPr lang="en-US" sz="6600" dirty="0">
              <a:solidFill>
                <a:srgbClr val="FFFFFF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56249"/>
            <a:ext cx="77724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uppo 6"/>
          <p:cNvGrpSpPr>
            <a:grpSpLocks/>
          </p:cNvGrpSpPr>
          <p:nvPr/>
        </p:nvGrpSpPr>
        <p:grpSpPr bwMode="auto">
          <a:xfrm>
            <a:off x="0" y="1341438"/>
            <a:ext cx="9144000" cy="4175125"/>
            <a:chOff x="0" y="1340768"/>
            <a:chExt cx="9144000" cy="4176464"/>
          </a:xfrm>
        </p:grpSpPr>
        <p:grpSp>
          <p:nvGrpSpPr>
            <p:cNvPr id="7" name="Gruppo 4"/>
            <p:cNvGrpSpPr>
              <a:grpSpLocks/>
            </p:cNvGrpSpPr>
            <p:nvPr/>
          </p:nvGrpSpPr>
          <p:grpSpPr bwMode="auto">
            <a:xfrm>
              <a:off x="0" y="1340768"/>
              <a:ext cx="9143999" cy="4176464"/>
              <a:chOff x="0" y="1482286"/>
              <a:chExt cx="9300146" cy="4322978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81"/>
              <a:stretch>
                <a:fillRect/>
              </a:stretch>
            </p:blipFill>
            <p:spPr bwMode="auto">
              <a:xfrm>
                <a:off x="0" y="1484784"/>
                <a:ext cx="4762500" cy="4247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37"/>
              <a:stretch>
                <a:fillRect/>
              </a:stretch>
            </p:blipFill>
            <p:spPr bwMode="auto">
              <a:xfrm>
                <a:off x="4537646" y="1482286"/>
                <a:ext cx="4762500" cy="4322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840" y="4901818"/>
                <a:ext cx="1584176" cy="3650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49418"/>
              <a:ext cx="4572000" cy="67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0072"/>
            <a:ext cx="9143999" cy="3410436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/>
            </a:r>
            <a:b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</a:br>
            <a:endParaRPr lang="en-US" sz="6600" dirty="0">
              <a:solidFill>
                <a:srgbClr val="FFFFFF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5170524"/>
            <a:ext cx="7772400" cy="1348922"/>
          </a:xfrm>
        </p:spPr>
        <p:txBody>
          <a:bodyPr>
            <a:normAutofit fontScale="4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  <a:p>
            <a:pPr algn="l"/>
            <a:r>
              <a:rPr lang="en-US" sz="8000" b="1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I </a:t>
            </a:r>
            <a:r>
              <a:rPr lang="en-US" sz="8000" b="1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tre</a:t>
            </a:r>
            <a:r>
              <a:rPr lang="en-US" sz="8000" b="1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“</a:t>
            </a:r>
            <a:r>
              <a:rPr lang="en-US" sz="8000" b="1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negroidi</a:t>
            </a:r>
            <a:r>
              <a:rPr lang="en-US" sz="8000" b="1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” </a:t>
            </a:r>
            <a:r>
              <a:rPr lang="en-US" sz="8000" b="1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dei</a:t>
            </a:r>
            <a:r>
              <a:rPr lang="en-US" sz="8000" b="1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Balzi</a:t>
            </a:r>
            <a:r>
              <a:rPr lang="en-US" sz="8000" b="1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Rossi</a:t>
            </a:r>
            <a:endParaRPr lang="en-US" sz="8000" b="1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://www.abcd-online.it/wp-content/uploads/2013/11/8-Triplice-sepoltura.jpg"/>
          <p:cNvPicPr>
            <a:picLocks noChangeAspect="1" noChangeArrowheads="1"/>
          </p:cNvPicPr>
          <p:nvPr/>
        </p:nvPicPr>
        <p:blipFill>
          <a:blip r:embed="rId3"/>
          <a:srcRect r="9237"/>
          <a:stretch>
            <a:fillRect/>
          </a:stretch>
        </p:blipFill>
        <p:spPr bwMode="auto">
          <a:xfrm rot="16200000">
            <a:off x="1887019" y="-1674160"/>
            <a:ext cx="5369963" cy="9143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0072"/>
            <a:ext cx="9143999" cy="3410436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/>
            </a:r>
            <a:b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</a:br>
            <a:endParaRPr lang="en-US" sz="6600" dirty="0">
              <a:solidFill>
                <a:srgbClr val="FFFFFF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4" name="Picture 4" descr="Busto bambino - Una delle oltre mille opere esposte nel museo - © Xavier Desmi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3999" cy="6080758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-1" y="6265424"/>
            <a:ext cx="8322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Ricostruzione busto di bambino al </a:t>
            </a:r>
            <a:r>
              <a:rPr lang="it-IT" b="1" dirty="0" err="1" smtClean="0">
                <a:solidFill>
                  <a:srgbClr val="FF0000"/>
                </a:solidFill>
                <a:latin typeface="Copperplate Gothic Bold" pitchFamily="34" charset="0"/>
              </a:rPr>
              <a:t>Musée</a:t>
            </a:r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 de l’</a:t>
            </a:r>
            <a:r>
              <a:rPr lang="it-IT" b="1" dirty="0" err="1" smtClean="0">
                <a:solidFill>
                  <a:srgbClr val="FF0000"/>
                </a:solidFill>
                <a:latin typeface="Copperplate Gothic Bold" pitchFamily="34" charset="0"/>
              </a:rPr>
              <a:t>Homme</a:t>
            </a:r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 di Parigi</a:t>
            </a:r>
            <a:endParaRPr lang="it-IT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0072"/>
            <a:ext cx="9143999" cy="3410436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/>
            </a:r>
            <a:b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</a:br>
            <a:endParaRPr lang="en-US" sz="6600" dirty="0">
              <a:solidFill>
                <a:srgbClr val="FFFFFF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8641" y="0"/>
            <a:ext cx="2875359" cy="613310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Malgrado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l’evidenza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scientifica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ben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conosciuta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da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vari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decenni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l’immagine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sapiens è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ancora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quella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dell’uomo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bianco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caucasico</a:t>
            </a:r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….</a:t>
            </a:r>
            <a:endParaRPr lang="en-US" sz="58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toriapernoi.files.wordpress.com/2013/01/homosapien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6864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0072"/>
            <a:ext cx="9143999" cy="3410436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/>
            </a:r>
            <a:b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</a:br>
            <a:endParaRPr lang="en-US" sz="6600" dirty="0">
              <a:solidFill>
                <a:srgbClr val="FFFFFF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56249"/>
            <a:ext cx="7772400" cy="1752600"/>
          </a:xfrm>
        </p:spPr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  <a:p>
            <a:pPr algn="l"/>
            <a:r>
              <a:rPr lang="en-US" sz="58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  Sapiens e </a:t>
            </a:r>
            <a:r>
              <a:rPr lang="en-US" sz="58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neandertaliano</a:t>
            </a:r>
            <a:endParaRPr lang="en-US" sz="58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cdn2.vox-cdn.com/thumbor/Lz_jwEIYQXgqgG3zofHcjwf72X0=/54x54:1156x674/1600x900/cdn0.vox-cdn.com/uploads/chorus_image/image/31316287/sapiens_neanderthal_comparison_en_blackbackground.0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0" b="18583"/>
          <a:stretch/>
        </p:blipFill>
        <p:spPr bwMode="auto">
          <a:xfrm>
            <a:off x="-1" y="0"/>
            <a:ext cx="4932041" cy="490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cdn2.vox-cdn.com/thumbor/Lz_jwEIYQXgqgG3zofHcjwf72X0=/54x54:1156x674/1600x900/cdn0.vox-cdn.com/uploads/chorus_image/image/31316287/sapiens_neanderthal_comparison_en_blackbackground.0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7"/>
          <a:stretch/>
        </p:blipFill>
        <p:spPr bwMode="auto">
          <a:xfrm>
            <a:off x="4355975" y="0"/>
            <a:ext cx="4788024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4063</TotalTime>
  <Words>1982</Words>
  <Application>Microsoft Office PowerPoint</Application>
  <PresentationFormat>Presentazione su schermo (4:3)</PresentationFormat>
  <Paragraphs>211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 Black </vt:lpstr>
      <vt:lpstr>I Longobardi. Occupanti, migranti o profughi dal profondo della storia? </vt:lpstr>
      <vt:lpstr>Presentazione standard di PowerPoint</vt:lpstr>
      <vt:lpstr> </vt:lpstr>
      <vt:lpstr> </vt:lpstr>
      <vt:lpstr> </vt:lpstr>
      <vt:lpstr> </vt:lpstr>
      <vt:lpstr> </vt:lpstr>
      <vt:lpstr> </vt:lpstr>
      <vt:lpstr> 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 POPOLI ERRANTI,  DI DRAGHI,  DI SANTI  E DI DEI</dc:title>
  <dc:creator>C F</dc:creator>
  <cp:lastModifiedBy>luca</cp:lastModifiedBy>
  <cp:revision>278</cp:revision>
  <dcterms:created xsi:type="dcterms:W3CDTF">2014-07-24T09:18:26Z</dcterms:created>
  <dcterms:modified xsi:type="dcterms:W3CDTF">2017-01-08T17:23:43Z</dcterms:modified>
</cp:coreProperties>
</file>