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01" r:id="rId3"/>
    <p:sldId id="330" r:id="rId4"/>
    <p:sldId id="331" r:id="rId5"/>
    <p:sldId id="332" r:id="rId6"/>
    <p:sldId id="329" r:id="rId7"/>
    <p:sldId id="336" r:id="rId8"/>
    <p:sldId id="333" r:id="rId9"/>
    <p:sldId id="340" r:id="rId10"/>
    <p:sldId id="327" r:id="rId11"/>
    <p:sldId id="343" r:id="rId12"/>
    <p:sldId id="345" r:id="rId13"/>
    <p:sldId id="346" r:id="rId14"/>
    <p:sldId id="348" r:id="rId15"/>
    <p:sldId id="350" r:id="rId16"/>
    <p:sldId id="352" r:id="rId17"/>
    <p:sldId id="355" r:id="rId18"/>
    <p:sldId id="353" r:id="rId19"/>
    <p:sldId id="341" r:id="rId20"/>
    <p:sldId id="359" r:id="rId21"/>
    <p:sldId id="356" r:id="rId22"/>
    <p:sldId id="363" r:id="rId23"/>
    <p:sldId id="360" r:id="rId24"/>
    <p:sldId id="364" r:id="rId25"/>
    <p:sldId id="366" r:id="rId26"/>
    <p:sldId id="369" r:id="rId27"/>
    <p:sldId id="365" r:id="rId28"/>
    <p:sldId id="371" r:id="rId29"/>
    <p:sldId id="372" r:id="rId30"/>
    <p:sldId id="389" r:id="rId31"/>
    <p:sldId id="373" r:id="rId32"/>
    <p:sldId id="370" r:id="rId33"/>
    <p:sldId id="391" r:id="rId34"/>
    <p:sldId id="378" r:id="rId35"/>
    <p:sldId id="379" r:id="rId36"/>
    <p:sldId id="381" r:id="rId37"/>
    <p:sldId id="384" r:id="rId38"/>
    <p:sldId id="385" r:id="rId39"/>
    <p:sldId id="380" r:id="rId40"/>
    <p:sldId id="388" r:id="rId41"/>
    <p:sldId id="386" r:id="rId42"/>
    <p:sldId id="325" r:id="rId43"/>
    <p:sldId id="324" r:id="rId44"/>
    <p:sldId id="392" r:id="rId45"/>
    <p:sldId id="394" r:id="rId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10A1E-D24B-408C-ACB9-4CA8810C6FD2}" type="datetimeFigureOut">
              <a:rPr lang="it-IT" smtClean="0"/>
              <a:t>08/03/2017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08ADD-E941-4D1E-B98A-7D46E43C6CE8}"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D608ADD-E941-4D1E-B98A-7D46E43C6CE8}" type="slidenum">
              <a:rPr lang="it-IT" smtClean="0"/>
              <a:t>14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B07E4D8-E237-4803-B97A-8971204591E7}" type="datetimeFigureOut">
              <a:rPr lang="it-IT" smtClean="0"/>
              <a:pPr/>
              <a:t>08/03/2017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427378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07E4D8-E237-4803-B97A-8971204591E7}" type="datetimeFigureOut">
              <a:rPr lang="it-IT" smtClean="0"/>
              <a:pPr/>
              <a:t>08/03/2017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82161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07E4D8-E237-4803-B97A-8971204591E7}" type="datetimeFigureOut">
              <a:rPr lang="it-IT" smtClean="0"/>
              <a:pPr/>
              <a:t>08/03/2017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128840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07E4D8-E237-4803-B97A-8971204591E7}" type="datetimeFigureOut">
              <a:rPr lang="it-IT" smtClean="0"/>
              <a:pPr/>
              <a:t>08/03/2017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91764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B07E4D8-E237-4803-B97A-8971204591E7}" type="datetimeFigureOut">
              <a:rPr lang="it-IT" smtClean="0"/>
              <a:pPr/>
              <a:t>08/03/2017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17746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B07E4D8-E237-4803-B97A-8971204591E7}" type="datetimeFigureOut">
              <a:rPr lang="it-IT" smtClean="0"/>
              <a:pPr/>
              <a:t>08/03/2017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2368756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B07E4D8-E237-4803-B97A-8971204591E7}" type="datetimeFigureOut">
              <a:rPr lang="it-IT" smtClean="0"/>
              <a:pPr/>
              <a:t>08/03/2017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218280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B07E4D8-E237-4803-B97A-8971204591E7}" type="datetimeFigureOut">
              <a:rPr lang="it-IT" smtClean="0"/>
              <a:pPr/>
              <a:t>08/03/2017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374649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B07E4D8-E237-4803-B97A-8971204591E7}" type="datetimeFigureOut">
              <a:rPr lang="it-IT" smtClean="0"/>
              <a:pPr/>
              <a:t>08/03/2017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77447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B07E4D8-E237-4803-B97A-8971204591E7}" type="datetimeFigureOut">
              <a:rPr lang="it-IT" smtClean="0"/>
              <a:pPr/>
              <a:t>08/03/2017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379866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B07E4D8-E237-4803-B97A-8971204591E7}" type="datetimeFigureOut">
              <a:rPr lang="it-IT" smtClean="0"/>
              <a:pPr/>
              <a:t>08/03/2017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228156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7E4D8-E237-4803-B97A-8971204591E7}" type="datetimeFigureOut">
              <a:rPr lang="it-IT" smtClean="0"/>
              <a:pPr/>
              <a:t>08/03/2017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379417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6215074" y="0"/>
            <a:ext cx="2896559" cy="3893374"/>
          </a:xfrm>
          <a:prstGeom prst="rect">
            <a:avLst/>
          </a:prstGeom>
          <a:noFill/>
        </p:spPr>
        <p:txBody>
          <a:bodyPr wrap="square" rtlCol="0">
            <a:spAutoFit/>
          </a:bodyPr>
          <a:lstStyle/>
          <a:p>
            <a:r>
              <a:rPr lang="it-IT" sz="2500" b="1" dirty="0" smtClean="0">
                <a:solidFill>
                  <a:prstClr val="white"/>
                </a:solidFill>
                <a:latin typeface="Copperplate Gothic Bold"/>
                <a:cs typeface="Copperplate Gothic Bold"/>
              </a:rPr>
              <a:t>Antropologhe dimenticate</a:t>
            </a:r>
          </a:p>
          <a:p>
            <a:endParaRPr lang="it-IT" sz="2500" b="1" dirty="0" smtClean="0">
              <a:solidFill>
                <a:prstClr val="white"/>
              </a:solidFill>
              <a:latin typeface="Copperplate Gothic Bold"/>
              <a:cs typeface="Copperplate Gothic Bold"/>
            </a:endParaRPr>
          </a:p>
          <a:p>
            <a:r>
              <a:rPr lang="it-IT" sz="3200" b="1" dirty="0" smtClean="0">
                <a:solidFill>
                  <a:prstClr val="white"/>
                </a:solidFill>
                <a:latin typeface="Copperplate Gothic Bold"/>
                <a:cs typeface="Copperplate Gothic Bold"/>
              </a:rPr>
              <a:t>Alexandra David </a:t>
            </a:r>
            <a:r>
              <a:rPr lang="it-IT" sz="3200" b="1" dirty="0" err="1" smtClean="0">
                <a:solidFill>
                  <a:prstClr val="white"/>
                </a:solidFill>
                <a:latin typeface="Copperplate Gothic Bold"/>
                <a:cs typeface="Copperplate Gothic Bold"/>
              </a:rPr>
              <a:t>Neel</a:t>
            </a:r>
            <a:endParaRPr lang="it-IT" sz="3200" b="1" dirty="0" smtClean="0">
              <a:solidFill>
                <a:prstClr val="white"/>
              </a:solidFill>
              <a:latin typeface="Copperplate Gothic Bold"/>
              <a:cs typeface="Copperplate Gothic Bold"/>
            </a:endParaRPr>
          </a:p>
          <a:p>
            <a:endParaRPr lang="it-IT" sz="2700" b="1" dirty="0" smtClean="0">
              <a:solidFill>
                <a:prstClr val="white"/>
              </a:solidFill>
              <a:latin typeface="Copperplate Gothic Bold"/>
            </a:endParaRPr>
          </a:p>
          <a:p>
            <a:endParaRPr lang="it-IT" sz="2700" b="1" dirty="0" smtClean="0">
              <a:solidFill>
                <a:prstClr val="white"/>
              </a:solidFill>
              <a:latin typeface="Copperplate Gothic Bold"/>
            </a:endParaRPr>
          </a:p>
          <a:p>
            <a:r>
              <a:rPr lang="it-IT" sz="2700" b="1" dirty="0" smtClean="0">
                <a:solidFill>
                  <a:srgbClr val="FF0000"/>
                </a:solidFill>
                <a:latin typeface="Copperplate Gothic Bold"/>
              </a:rPr>
              <a:t>Michela Zucca</a:t>
            </a:r>
            <a:endParaRPr lang="it-IT" sz="2800" dirty="0">
              <a:solidFill>
                <a:srgbClr val="FF0000"/>
              </a:solidFill>
            </a:endParaRPr>
          </a:p>
        </p:txBody>
      </p:sp>
      <p:pic>
        <p:nvPicPr>
          <p:cNvPr id="62466" name="Picture 2" descr="Risultati immagini per alexandra david neel"/>
          <p:cNvPicPr>
            <a:picLocks noChangeAspect="1" noChangeArrowheads="1"/>
          </p:cNvPicPr>
          <p:nvPr/>
        </p:nvPicPr>
        <p:blipFill>
          <a:blip r:embed="rId3"/>
          <a:srcRect/>
          <a:stretch>
            <a:fillRect/>
          </a:stretch>
        </p:blipFill>
        <p:spPr bwMode="auto">
          <a:xfrm>
            <a:off x="0" y="0"/>
            <a:ext cx="6202204"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500694" y="0"/>
            <a:ext cx="3610939" cy="6863417"/>
          </a:xfrm>
          <a:prstGeom prst="rect">
            <a:avLst/>
          </a:prstGeom>
          <a:noFill/>
        </p:spPr>
        <p:txBody>
          <a:bodyPr wrap="square" rtlCol="0">
            <a:spAutoFit/>
          </a:bodyPr>
          <a:lstStyle/>
          <a:p>
            <a:r>
              <a:rPr lang="it-IT" sz="2700" b="1" dirty="0" smtClean="0">
                <a:solidFill>
                  <a:prstClr val="white"/>
                </a:solidFill>
                <a:latin typeface="Copperplate Gothic Bold"/>
                <a:cs typeface="Copperplate Gothic Bold"/>
              </a:rPr>
              <a:t>Nel 1900, con la prefazione del geografo anarchico </a:t>
            </a:r>
            <a:r>
              <a:rPr lang="it-IT" sz="2700" b="1" dirty="0" err="1" smtClean="0">
                <a:solidFill>
                  <a:prstClr val="white"/>
                </a:solidFill>
                <a:latin typeface="Copperplate Gothic Bold"/>
                <a:cs typeface="Copperplate Gothic Bold"/>
              </a:rPr>
              <a:t>Elisée</a:t>
            </a:r>
            <a:r>
              <a:rPr lang="it-IT" sz="2700" b="1" dirty="0" smtClean="0">
                <a:solidFill>
                  <a:prstClr val="white"/>
                </a:solidFill>
                <a:latin typeface="Copperplate Gothic Bold"/>
                <a:cs typeface="Copperplate Gothic Bold"/>
              </a:rPr>
              <a:t> </a:t>
            </a:r>
            <a:r>
              <a:rPr lang="it-IT" sz="2700" b="1" dirty="0" err="1" smtClean="0">
                <a:solidFill>
                  <a:prstClr val="white"/>
                </a:solidFill>
                <a:latin typeface="Copperplate Gothic Bold"/>
                <a:cs typeface="Copperplate Gothic Bold"/>
              </a:rPr>
              <a:t>Reclus</a:t>
            </a:r>
            <a:r>
              <a:rPr lang="it-IT" sz="2700" b="1" dirty="0" smtClean="0">
                <a:solidFill>
                  <a:prstClr val="white"/>
                </a:solidFill>
                <a:latin typeface="Copperplate Gothic Bold"/>
                <a:cs typeface="Copperplate Gothic Bold"/>
              </a:rPr>
              <a:t>, scrive “Pour la Vie</a:t>
            </a:r>
            <a:r>
              <a:rPr lang="it-IT" sz="2700" dirty="0" smtClean="0">
                <a:solidFill>
                  <a:schemeClr val="bg1"/>
                </a:solidFill>
                <a:latin typeface="Copperplate Gothic Bold" pitchFamily="34" charset="0"/>
                <a:cs typeface="Copperplate Gothic Bold"/>
              </a:rPr>
              <a:t>”, in cui lucidamente si scaglia contro l’autoritarismo.</a:t>
            </a:r>
            <a:r>
              <a:rPr lang="it-IT" sz="2800" dirty="0" smtClean="0">
                <a:solidFill>
                  <a:schemeClr val="bg1"/>
                </a:solidFill>
                <a:latin typeface="Copperplate Gothic Bold" pitchFamily="34" charset="0"/>
              </a:rPr>
              <a:t> In contraddizione con i suoi scritti, frequentò durante la stessa epoca la massoneria.</a:t>
            </a:r>
            <a:r>
              <a:rPr lang="it-IT" sz="2700" dirty="0" smtClean="0">
                <a:solidFill>
                  <a:schemeClr val="bg1"/>
                </a:solidFill>
                <a:latin typeface="Copperplate Gothic Bold" pitchFamily="34" charset="0"/>
                <a:cs typeface="Copperplate Gothic Bold"/>
              </a:rPr>
              <a:t> </a:t>
            </a:r>
            <a:endParaRPr lang="it-IT" sz="2800" dirty="0">
              <a:solidFill>
                <a:schemeClr val="bg1"/>
              </a:solidFill>
              <a:latin typeface="Copperplate Gothic Bold" pitchFamily="34" charset="0"/>
            </a:endParaRPr>
          </a:p>
        </p:txBody>
      </p:sp>
      <p:pic>
        <p:nvPicPr>
          <p:cNvPr id="82948" name="Picture 4" descr="Risultati immagini per Elisee reclus"/>
          <p:cNvPicPr>
            <a:picLocks noChangeAspect="1" noChangeArrowheads="1"/>
          </p:cNvPicPr>
          <p:nvPr/>
        </p:nvPicPr>
        <p:blipFill>
          <a:blip r:embed="rId3" cstate="print"/>
          <a:srcRect/>
          <a:stretch>
            <a:fillRect/>
          </a:stretch>
        </p:blipFill>
        <p:spPr bwMode="auto">
          <a:xfrm>
            <a:off x="0" y="0"/>
            <a:ext cx="5500694" cy="6875868"/>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643438" y="0"/>
            <a:ext cx="4468195" cy="6740307"/>
          </a:xfrm>
          <a:prstGeom prst="rect">
            <a:avLst/>
          </a:prstGeom>
          <a:noFill/>
        </p:spPr>
        <p:txBody>
          <a:bodyPr wrap="square" rtlCol="0">
            <a:spAutoFit/>
          </a:bodyPr>
          <a:lstStyle/>
          <a:p>
            <a:pPr fontAlgn="base"/>
            <a:r>
              <a:rPr lang="it-IT" b="1" dirty="0" smtClean="0">
                <a:solidFill>
                  <a:schemeClr val="bg1"/>
                </a:solidFill>
                <a:latin typeface="Copperplate Gothic Bold" pitchFamily="34" charset="0"/>
              </a:rPr>
              <a:t>Alexandra si interessò alle idee femministe. Divenne una libera collaboratrice di </a:t>
            </a:r>
            <a:r>
              <a:rPr lang="it-IT" b="1" i="1" dirty="0" smtClean="0">
                <a:solidFill>
                  <a:schemeClr val="bg1"/>
                </a:solidFill>
                <a:latin typeface="Copperplate Gothic Bold" pitchFamily="34" charset="0"/>
              </a:rPr>
              <a:t>La Fronde</a:t>
            </a:r>
            <a:r>
              <a:rPr lang="it-IT" b="1" dirty="0" smtClean="0">
                <a:solidFill>
                  <a:schemeClr val="bg1"/>
                </a:solidFill>
                <a:latin typeface="Copperplate Gothic Bold" pitchFamily="34" charset="0"/>
              </a:rPr>
              <a:t>, giornale femminista gestito </a:t>
            </a:r>
            <a:r>
              <a:rPr lang="it-IT" b="1" dirty="0" err="1" smtClean="0">
                <a:solidFill>
                  <a:schemeClr val="bg1"/>
                </a:solidFill>
                <a:latin typeface="Copperplate Gothic Bold" pitchFamily="34" charset="0"/>
              </a:rPr>
              <a:t>cooperativisticamente</a:t>
            </a:r>
            <a:r>
              <a:rPr lang="it-IT" b="1" dirty="0" smtClean="0">
                <a:solidFill>
                  <a:schemeClr val="bg1"/>
                </a:solidFill>
                <a:latin typeface="Copperplate Gothic Bold" pitchFamily="34" charset="0"/>
              </a:rPr>
              <a:t> da donne. Partecipò anche ad alcune riunioni del Consiglio delle donne francesi. Ma le sue idee anarchiche la condussero a respingerne alcune posizioni, come la rivendicazione del diritto al voto, preferendo la lotta per l’emancipazione  economica, causa essenziale secondo lei dell’infelicità delle donne non potendo esse essere indipendenti finanziariamente.</a:t>
            </a:r>
          </a:p>
          <a:p>
            <a:r>
              <a:rPr lang="it-IT" b="1" dirty="0" smtClean="0">
                <a:solidFill>
                  <a:schemeClr val="bg1"/>
                </a:solidFill>
                <a:latin typeface="Copperplate Gothic Bold" pitchFamily="34" charset="0"/>
              </a:rPr>
              <a:t>Per queste ragioni, Alexandra si allontanò in seguito da queste femministe provenienti per la maggior parte dalla borghesia e che consideravano la lotta economica di poco conto. </a:t>
            </a:r>
            <a:endParaRPr lang="it-IT" b="1" dirty="0">
              <a:solidFill>
                <a:schemeClr val="bg1"/>
              </a:solidFill>
              <a:latin typeface="Copperplate Gothic Bold" pitchFamily="34" charset="0"/>
            </a:endParaRPr>
          </a:p>
        </p:txBody>
      </p:sp>
      <p:pic>
        <p:nvPicPr>
          <p:cNvPr id="63490" name="Picture 2" descr="http://oubliettemagazine.com/wp-content/uploads/Alexandra-David-N%C3%A9el.jpg"/>
          <p:cNvPicPr>
            <a:picLocks noChangeAspect="1" noChangeArrowheads="1"/>
          </p:cNvPicPr>
          <p:nvPr/>
        </p:nvPicPr>
        <p:blipFill>
          <a:blip r:embed="rId3"/>
          <a:srcRect/>
          <a:stretch>
            <a:fillRect/>
          </a:stretch>
        </p:blipFill>
        <p:spPr bwMode="auto">
          <a:xfrm>
            <a:off x="0" y="0"/>
            <a:ext cx="4643438" cy="6834189"/>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143504" y="0"/>
            <a:ext cx="3968129" cy="6370975"/>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Durante il suo soggiorno a Tunisi (in cui dirige il </a:t>
            </a:r>
            <a:r>
              <a:rPr lang="it-IT" sz="2400" b="1" dirty="0" smtClean="0">
                <a:solidFill>
                  <a:prstClr val="white"/>
                </a:solidFill>
                <a:latin typeface="Copperplate Gothic Bold"/>
                <a:cs typeface="Copperplate Gothic Bold"/>
              </a:rPr>
              <a:t>teatro cittadino) </a:t>
            </a:r>
            <a:r>
              <a:rPr lang="it-IT" sz="2400" b="1" dirty="0" smtClean="0">
                <a:solidFill>
                  <a:prstClr val="white"/>
                </a:solidFill>
                <a:latin typeface="Copperplate Gothic Bold"/>
                <a:cs typeface="Copperplate Gothic Bold"/>
              </a:rPr>
              <a:t>incontra il giovane, affascinante ingegnere Philippe David </a:t>
            </a:r>
            <a:r>
              <a:rPr lang="it-IT" sz="2400" b="1" dirty="0" err="1" smtClean="0">
                <a:solidFill>
                  <a:prstClr val="white"/>
                </a:solidFill>
                <a:latin typeface="Copperplate Gothic Bold"/>
                <a:cs typeface="Copperplate Gothic Bold"/>
              </a:rPr>
              <a:t>Neel</a:t>
            </a:r>
            <a:r>
              <a:rPr lang="it-IT" sz="2400" b="1" dirty="0" smtClean="0">
                <a:solidFill>
                  <a:prstClr val="white"/>
                </a:solidFill>
                <a:latin typeface="Copperplate Gothic Bold"/>
                <a:cs typeface="Copperplate Gothic Bold"/>
              </a:rPr>
              <a:t> e, malgrado i suoi tradimenti, va a vivere con lui.  Lascia il canto nel </a:t>
            </a:r>
            <a:r>
              <a:rPr lang="it-IT" sz="2400" b="1" dirty="0" smtClean="0">
                <a:solidFill>
                  <a:prstClr val="white"/>
                </a:solidFill>
                <a:latin typeface="Copperplate Gothic Bold"/>
                <a:cs typeface="Copperplate Gothic Bold"/>
              </a:rPr>
              <a:t>1902, </a:t>
            </a:r>
            <a:r>
              <a:rPr lang="it-IT" sz="2400" b="1" dirty="0" err="1" smtClean="0">
                <a:solidFill>
                  <a:prstClr val="white"/>
                </a:solidFill>
                <a:latin typeface="Copperplate Gothic Bold"/>
                <a:cs typeface="Copperplate Gothic Bold"/>
              </a:rPr>
              <a:t>quandio</a:t>
            </a:r>
            <a:r>
              <a:rPr lang="it-IT" sz="2400" b="1" dirty="0" smtClean="0">
                <a:solidFill>
                  <a:prstClr val="white"/>
                </a:solidFill>
                <a:latin typeface="Copperplate Gothic Bold"/>
                <a:cs typeface="Copperplate Gothic Bold"/>
              </a:rPr>
              <a:t> mettono su casa assieme,  </a:t>
            </a:r>
            <a:r>
              <a:rPr lang="it-IT" sz="2400" b="1" dirty="0" smtClean="0">
                <a:solidFill>
                  <a:prstClr val="white"/>
                </a:solidFill>
                <a:latin typeface="Copperplate Gothic Bold"/>
                <a:cs typeface="Copperplate Gothic Bold"/>
              </a:rPr>
              <a:t>riuscendo a spuntare un ultimo, notevole compenso. </a:t>
            </a:r>
            <a:endParaRPr lang="it-IT" sz="2400" dirty="0">
              <a:solidFill>
                <a:prstClr val="white"/>
              </a:solidFill>
            </a:endParaRPr>
          </a:p>
        </p:txBody>
      </p:sp>
      <p:pic>
        <p:nvPicPr>
          <p:cNvPr id="100354" name="Picture 2" descr="Philippe Néel"/>
          <p:cNvPicPr>
            <a:picLocks noChangeAspect="1" noChangeArrowheads="1"/>
          </p:cNvPicPr>
          <p:nvPr/>
        </p:nvPicPr>
        <p:blipFill>
          <a:blip r:embed="rId3"/>
          <a:srcRect/>
          <a:stretch>
            <a:fillRect/>
          </a:stretch>
        </p:blipFill>
        <p:spPr bwMode="auto">
          <a:xfrm>
            <a:off x="0" y="0"/>
            <a:ext cx="5166360"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500562" y="0"/>
            <a:ext cx="4611071" cy="6817251"/>
          </a:xfrm>
          <a:prstGeom prst="rect">
            <a:avLst/>
          </a:prstGeom>
          <a:noFill/>
        </p:spPr>
        <p:txBody>
          <a:bodyPr wrap="square" rtlCol="0">
            <a:spAutoFit/>
          </a:bodyPr>
          <a:lstStyle/>
          <a:p>
            <a:r>
              <a:rPr lang="it-IT" sz="2300" b="1" dirty="0" smtClean="0">
                <a:solidFill>
                  <a:prstClr val="white"/>
                </a:solidFill>
                <a:latin typeface="Copperplate Gothic Bold"/>
                <a:cs typeface="Copperplate Gothic Bold"/>
              </a:rPr>
              <a:t>Volendo conservare l’indipendenza economica, anche se convive con un uomo, cerca di rifarsi una professionalità come giornalista: ma la reputazione di cantante e attrice non le permette di lavorare in un giornale “rispettabile”. Così a 36 anni decide di chiedere a Philippe di sposarla. Lui accetta, pensando che alla fin fine sarà costretta  mitigare il suo carattere, e a diventare una buona padrona di casa.  Ma  ha fatto molto male i suoi </a:t>
            </a:r>
            <a:r>
              <a:rPr lang="it-IT" sz="2300" b="1" dirty="0" err="1" smtClean="0">
                <a:solidFill>
                  <a:prstClr val="white"/>
                </a:solidFill>
                <a:latin typeface="Copperplate Gothic Bold"/>
                <a:cs typeface="Copperplate Gothic Bold"/>
              </a:rPr>
              <a:t>conti…</a:t>
            </a:r>
            <a:r>
              <a:rPr lang="it-IT" sz="2300" b="1" dirty="0" smtClean="0">
                <a:solidFill>
                  <a:prstClr val="white"/>
                </a:solidFill>
                <a:latin typeface="Copperplate Gothic Bold"/>
                <a:cs typeface="Copperplate Gothic Bold"/>
              </a:rPr>
              <a:t>..</a:t>
            </a:r>
            <a:endParaRPr lang="it-IT" sz="2300" dirty="0">
              <a:solidFill>
                <a:prstClr val="white"/>
              </a:solidFill>
            </a:endParaRPr>
          </a:p>
        </p:txBody>
      </p:sp>
      <p:pic>
        <p:nvPicPr>
          <p:cNvPr id="1026" name="Picture 2" descr="https://upload.wikimedia.org/wikipedia/commons/e/e1/Louise_Eugenie_Alexandrine_Marie_David_19th_century.gif"/>
          <p:cNvPicPr>
            <a:picLocks noChangeAspect="1" noChangeArrowheads="1"/>
          </p:cNvPicPr>
          <p:nvPr/>
        </p:nvPicPr>
        <p:blipFill>
          <a:blip r:embed="rId3"/>
          <a:srcRect/>
          <a:stretch>
            <a:fillRect/>
          </a:stretch>
        </p:blipFill>
        <p:spPr bwMode="auto">
          <a:xfrm>
            <a:off x="-1" y="0"/>
            <a:ext cx="4534215"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6073170"/>
            <a:ext cx="9143999" cy="784830"/>
          </a:xfrm>
          <a:prstGeom prst="rect">
            <a:avLst/>
          </a:prstGeom>
          <a:noFill/>
        </p:spPr>
        <p:txBody>
          <a:bodyPr wrap="square" rtlCol="0">
            <a:spAutoFit/>
          </a:bodyPr>
          <a:lstStyle/>
          <a:p>
            <a:r>
              <a:rPr lang="it-IT" sz="1500" b="1" dirty="0" smtClean="0">
                <a:solidFill>
                  <a:prstClr val="white"/>
                </a:solidFill>
                <a:latin typeface="Copperplate Gothic Bold"/>
                <a:cs typeface="Copperplate Gothic Bold"/>
              </a:rPr>
              <a:t>Ma la vita matrimoniale è un fallimento. Lei non vuole bambini, non riesce ad essere indipendente e deve accettare l’aiuto finanziario del marito, i viaggi in barca non soddisfano le sue aspirazioni: cade in una depressione profonda. </a:t>
            </a:r>
            <a:endParaRPr lang="it-IT" sz="1500" dirty="0">
              <a:solidFill>
                <a:prstClr val="white"/>
              </a:solidFill>
            </a:endParaRPr>
          </a:p>
        </p:txBody>
      </p:sp>
      <p:pic>
        <p:nvPicPr>
          <p:cNvPr id="1026" name="Picture 2" descr="http://www.alexandra-david-neel.fr/wp-content/uploads/2015/06/Alexandra35.gif"/>
          <p:cNvPicPr>
            <a:picLocks noChangeAspect="1" noChangeArrowheads="1"/>
          </p:cNvPicPr>
          <p:nvPr/>
        </p:nvPicPr>
        <p:blipFill>
          <a:blip r:embed="rId4"/>
          <a:srcRect/>
          <a:stretch>
            <a:fillRect/>
          </a:stretch>
        </p:blipFill>
        <p:spPr bwMode="auto">
          <a:xfrm>
            <a:off x="0" y="0"/>
            <a:ext cx="9001156" cy="6081501"/>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6000760" y="0"/>
            <a:ext cx="3110873" cy="7155805"/>
          </a:xfrm>
          <a:prstGeom prst="rect">
            <a:avLst/>
          </a:prstGeom>
          <a:noFill/>
        </p:spPr>
        <p:txBody>
          <a:bodyPr wrap="square" rtlCol="0">
            <a:spAutoFit/>
          </a:bodyPr>
          <a:lstStyle/>
          <a:p>
            <a:r>
              <a:rPr lang="it-IT" sz="2600" b="1" dirty="0" smtClean="0">
                <a:solidFill>
                  <a:prstClr val="white"/>
                </a:solidFill>
                <a:latin typeface="Copperplate Gothic Bold"/>
                <a:cs typeface="Copperplate Gothic Bold"/>
              </a:rPr>
              <a:t>Per farle recuperare la salute e ridarle la gioia di vivere, Philippe le propone un viaggio in Asia, con la promessa di un ritorno entro 18 mesi. Non la rivedrà che 14 anni dopo, nel 1925.  Parte per l’India e si dirige a nord.</a:t>
            </a:r>
            <a:endParaRPr lang="it-IT" sz="2600" dirty="0">
              <a:solidFill>
                <a:prstClr val="white"/>
              </a:solidFill>
            </a:endParaRPr>
          </a:p>
        </p:txBody>
      </p:sp>
      <p:pic>
        <p:nvPicPr>
          <p:cNvPr id="80898" name="Picture 2" descr="La exploradora David Néel a caballo: "/>
          <p:cNvPicPr>
            <a:picLocks noChangeAspect="1" noChangeArrowheads="1"/>
          </p:cNvPicPr>
          <p:nvPr/>
        </p:nvPicPr>
        <p:blipFill>
          <a:blip r:embed="rId3"/>
          <a:srcRect/>
          <a:stretch>
            <a:fillRect/>
          </a:stretch>
        </p:blipFill>
        <p:spPr bwMode="auto">
          <a:xfrm>
            <a:off x="0" y="-9389"/>
            <a:ext cx="6000760" cy="686739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6429396"/>
            <a:ext cx="9143999" cy="61555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I suoi interessi sono di ordine religioso e incontra vari filosofi induisti. </a:t>
            </a:r>
            <a:endParaRPr lang="it-IT" sz="1700" b="1" dirty="0">
              <a:solidFill>
                <a:prstClr val="white"/>
              </a:solidFill>
              <a:latin typeface="Copperplate Gothic Bold"/>
              <a:cs typeface="Copperplate Gothic Bold"/>
            </a:endParaRPr>
          </a:p>
          <a:p>
            <a:r>
              <a:rPr lang="it-IT" sz="1700" b="1" dirty="0">
                <a:solidFill>
                  <a:prstClr val="white"/>
                </a:solidFill>
                <a:latin typeface="Copperplate Gothic Bold"/>
                <a:cs typeface="Copperplate Gothic Bold"/>
              </a:rPr>
              <a:t>.</a:t>
            </a:r>
            <a:endParaRPr lang="it-IT" sz="1700" dirty="0">
              <a:solidFill>
                <a:prstClr val="white"/>
              </a:solidFill>
            </a:endParaRPr>
          </a:p>
        </p:txBody>
      </p:sp>
      <p:pic>
        <p:nvPicPr>
          <p:cNvPr id="68610" name="Picture 2" descr="August 1911, Alexandra leaves this life that suffocates her and departs for India. She had already visited India during two previous trips, 20 years earlier. Making the promise of a return after 18 months, her husband will not see her for 14 years later, in 1925.: "/>
          <p:cNvPicPr>
            <a:picLocks noChangeAspect="1" noChangeArrowheads="1"/>
          </p:cNvPicPr>
          <p:nvPr/>
        </p:nvPicPr>
        <p:blipFill>
          <a:blip r:embed="rId3"/>
          <a:srcRect/>
          <a:stretch>
            <a:fillRect/>
          </a:stretch>
        </p:blipFill>
        <p:spPr bwMode="auto">
          <a:xfrm>
            <a:off x="-1" y="0"/>
            <a:ext cx="9146421" cy="6429396"/>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857752" y="0"/>
            <a:ext cx="4253881" cy="6093976"/>
          </a:xfrm>
          <a:prstGeom prst="rect">
            <a:avLst/>
          </a:prstGeom>
          <a:noFill/>
        </p:spPr>
        <p:txBody>
          <a:bodyPr wrap="square" rtlCol="0">
            <a:spAutoFit/>
          </a:bodyPr>
          <a:lstStyle/>
          <a:p>
            <a:r>
              <a:rPr lang="it-IT" sz="2600" b="1" dirty="0" smtClean="0">
                <a:solidFill>
                  <a:prstClr val="white"/>
                </a:solidFill>
                <a:latin typeface="Copperplate Gothic Bold"/>
                <a:cs typeface="Copperplate Gothic Bold"/>
              </a:rPr>
              <a:t>La sua conoscenza delle lingue classiche antiche, la </a:t>
            </a:r>
            <a:r>
              <a:rPr lang="it-IT" sz="2600" b="1" dirty="0" err="1" smtClean="0">
                <a:solidFill>
                  <a:prstClr val="white"/>
                </a:solidFill>
                <a:latin typeface="Copperplate Gothic Bold"/>
                <a:cs typeface="Copperplate Gothic Bold"/>
              </a:rPr>
              <a:t>padronanaza</a:t>
            </a:r>
            <a:r>
              <a:rPr lang="it-IT" sz="2600" b="1" dirty="0" smtClean="0">
                <a:solidFill>
                  <a:prstClr val="white"/>
                </a:solidFill>
                <a:latin typeface="Copperplate Gothic Bold"/>
                <a:cs typeface="Copperplate Gothic Bold"/>
              </a:rPr>
              <a:t> delle conoscenze filosofiche, dottrinali ed esoteriche lascia saggi, sacerdoti ed intellettuali senza fiato. Incontra il poeta </a:t>
            </a:r>
            <a:r>
              <a:rPr lang="it-IT" sz="2600" b="1" dirty="0" err="1" smtClean="0">
                <a:solidFill>
                  <a:prstClr val="white"/>
                </a:solidFill>
                <a:latin typeface="Copperplate Gothic Bold"/>
                <a:cs typeface="Copperplate Gothic Bold"/>
              </a:rPr>
              <a:t>Rabinadrath</a:t>
            </a:r>
            <a:r>
              <a:rPr lang="it-IT" sz="2600" b="1" dirty="0" smtClean="0">
                <a:solidFill>
                  <a:prstClr val="white"/>
                </a:solidFill>
                <a:latin typeface="Copperplate Gothic Bold"/>
                <a:cs typeface="Copperplate Gothic Bold"/>
              </a:rPr>
              <a:t> </a:t>
            </a:r>
            <a:r>
              <a:rPr lang="it-IT" sz="2600" b="1" dirty="0" err="1" smtClean="0">
                <a:solidFill>
                  <a:prstClr val="white"/>
                </a:solidFill>
                <a:latin typeface="Copperplate Gothic Bold"/>
                <a:cs typeface="Copperplate Gothic Bold"/>
              </a:rPr>
              <a:t>Tagore</a:t>
            </a:r>
            <a:r>
              <a:rPr lang="it-IT" sz="2600" b="1" dirty="0" smtClean="0">
                <a:solidFill>
                  <a:prstClr val="white"/>
                </a:solidFill>
                <a:latin typeface="Copperplate Gothic Bold"/>
                <a:cs typeface="Copperplate Gothic Bold"/>
              </a:rPr>
              <a:t> e rimane profondamente impressionata da lui. </a:t>
            </a:r>
            <a:endParaRPr lang="it-IT" sz="2600" dirty="0">
              <a:solidFill>
                <a:prstClr val="white"/>
              </a:solidFill>
            </a:endParaRPr>
          </a:p>
        </p:txBody>
      </p:sp>
      <p:pic>
        <p:nvPicPr>
          <p:cNvPr id="105474" name="Picture 2" descr="https://upload.wikimedia.org/wikipedia/commons/9/91/Rabindranath_Tagore_in_1909.jpg"/>
          <p:cNvPicPr>
            <a:picLocks noChangeAspect="1" noChangeArrowheads="1"/>
          </p:cNvPicPr>
          <p:nvPr/>
        </p:nvPicPr>
        <p:blipFill>
          <a:blip r:embed="rId3"/>
          <a:srcRect/>
          <a:stretch>
            <a:fillRect/>
          </a:stretch>
        </p:blipFill>
        <p:spPr bwMode="auto">
          <a:xfrm>
            <a:off x="0" y="-12251"/>
            <a:ext cx="4857752" cy="6870251"/>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5072074"/>
            <a:ext cx="9143999" cy="2015936"/>
          </a:xfrm>
          <a:prstGeom prst="rect">
            <a:avLst/>
          </a:prstGeom>
          <a:noFill/>
        </p:spPr>
        <p:txBody>
          <a:bodyPr wrap="square" rtlCol="0">
            <a:spAutoFit/>
          </a:bodyPr>
          <a:lstStyle/>
          <a:p>
            <a:r>
              <a:rPr lang="it-IT" b="1" dirty="0" smtClean="0">
                <a:solidFill>
                  <a:prstClr val="white"/>
                </a:solidFill>
                <a:latin typeface="Copperplate Gothic Bold"/>
                <a:cs typeface="Copperplate Gothic Bold"/>
              </a:rPr>
              <a:t>La prima regione himalayana che visita è il </a:t>
            </a:r>
            <a:r>
              <a:rPr lang="it-IT" b="1" dirty="0" err="1" smtClean="0">
                <a:solidFill>
                  <a:prstClr val="white"/>
                </a:solidFill>
                <a:latin typeface="Copperplate Gothic Bold"/>
                <a:cs typeface="Copperplate Gothic Bold"/>
              </a:rPr>
              <a:t>Sikkim</a:t>
            </a:r>
            <a:r>
              <a:rPr lang="it-IT" b="1" dirty="0" smtClean="0">
                <a:solidFill>
                  <a:prstClr val="white"/>
                </a:solidFill>
                <a:latin typeface="Copperplate Gothic Bold"/>
                <a:cs typeface="Copperplate Gothic Bold"/>
              </a:rPr>
              <a:t>, uno stato principesco sottoposto al protettorato britannico a nord est del subcontinente, colonia inglese.  E’ ospite del giovane figlio del maharaja, che ha studiato in Occidente e che vuole “civilizzare” il principato, riformando il buddismo troppo intriso di superstizioni popolari. Con lui fa frequenti viaggi nell’interno, fra le montagne. </a:t>
            </a:r>
            <a:endParaRPr lang="it-IT" b="1" dirty="0">
              <a:solidFill>
                <a:prstClr val="white"/>
              </a:solidFill>
              <a:latin typeface="Copperplate Gothic Bold"/>
              <a:cs typeface="Copperplate Gothic Bold"/>
            </a:endParaRPr>
          </a:p>
          <a:p>
            <a:r>
              <a:rPr lang="it-IT" sz="1700" b="1" dirty="0">
                <a:solidFill>
                  <a:prstClr val="white"/>
                </a:solidFill>
                <a:latin typeface="Copperplate Gothic Bold"/>
                <a:cs typeface="Copperplate Gothic Bold"/>
              </a:rPr>
              <a:t>.</a:t>
            </a:r>
            <a:endParaRPr lang="it-IT" sz="1700" dirty="0">
              <a:solidFill>
                <a:prstClr val="white"/>
              </a:solidFill>
            </a:endParaRPr>
          </a:p>
        </p:txBody>
      </p:sp>
      <p:pic>
        <p:nvPicPr>
          <p:cNvPr id="99330" name="Picture 2" descr="Risultati immagini per sikkim"/>
          <p:cNvPicPr>
            <a:picLocks noChangeAspect="1" noChangeArrowheads="1"/>
          </p:cNvPicPr>
          <p:nvPr/>
        </p:nvPicPr>
        <p:blipFill>
          <a:blip r:embed="rId3"/>
          <a:srcRect/>
          <a:stretch>
            <a:fillRect/>
          </a:stretch>
        </p:blipFill>
        <p:spPr bwMode="auto">
          <a:xfrm>
            <a:off x="0" y="1"/>
            <a:ext cx="9144000" cy="5050612"/>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143504" y="0"/>
            <a:ext cx="3968129" cy="7017306"/>
          </a:xfrm>
          <a:prstGeom prst="rect">
            <a:avLst/>
          </a:prstGeom>
          <a:noFill/>
        </p:spPr>
        <p:txBody>
          <a:bodyPr wrap="square" rtlCol="0">
            <a:spAutoFit/>
          </a:bodyPr>
          <a:lstStyle/>
          <a:p>
            <a:r>
              <a:rPr lang="it-IT" sz="2500" b="1" dirty="0" smtClean="0">
                <a:solidFill>
                  <a:prstClr val="white"/>
                </a:solidFill>
                <a:latin typeface="Copperplate Gothic Bold"/>
                <a:cs typeface="Copperplate Gothic Bold"/>
              </a:rPr>
              <a:t>In breve tempo, acquista tende da campeggio e l’attrezzatura adatta per la montagna.  Viene “stregata” dai paesaggi himalayani. Piano piano, come gran parte degli antropologi in campo, assume atteggiamenti  e costumi di chi la ospita: finisce </a:t>
            </a:r>
            <a:r>
              <a:rPr lang="it-IT" sz="2500" b="1" dirty="0" smtClean="0">
                <a:solidFill>
                  <a:prstClr val="white"/>
                </a:solidFill>
                <a:latin typeface="Copperplate Gothic Bold"/>
                <a:cs typeface="Copperplate Gothic Bold"/>
              </a:rPr>
              <a:t>per assomigliargli </a:t>
            </a:r>
            <a:r>
              <a:rPr lang="it-IT" sz="2500" b="1" dirty="0" smtClean="0">
                <a:solidFill>
                  <a:prstClr val="white"/>
                </a:solidFill>
                <a:latin typeface="Copperplate Gothic Bold"/>
                <a:cs typeface="Copperplate Gothic Bold"/>
              </a:rPr>
              <a:t> e confondersi </a:t>
            </a:r>
            <a:r>
              <a:rPr lang="it-IT" sz="2500" b="1" dirty="0" smtClean="0">
                <a:solidFill>
                  <a:prstClr val="white"/>
                </a:solidFill>
                <a:latin typeface="Copperplate Gothic Bold"/>
                <a:cs typeface="Copperplate Gothic Bold"/>
              </a:rPr>
              <a:t>con loro.</a:t>
            </a:r>
            <a:endParaRPr lang="it-IT" sz="2500" dirty="0">
              <a:solidFill>
                <a:prstClr val="white"/>
              </a:solidFill>
            </a:endParaRPr>
          </a:p>
        </p:txBody>
      </p:sp>
      <p:pic>
        <p:nvPicPr>
          <p:cNvPr id="69634" name="Picture 2" descr="dn52"/>
          <p:cNvPicPr>
            <a:picLocks noChangeAspect="1" noChangeArrowheads="1"/>
          </p:cNvPicPr>
          <p:nvPr/>
        </p:nvPicPr>
        <p:blipFill>
          <a:blip r:embed="rId3"/>
          <a:srcRect/>
          <a:stretch>
            <a:fillRect/>
          </a:stretch>
        </p:blipFill>
        <p:spPr bwMode="auto">
          <a:xfrm>
            <a:off x="0" y="-30621"/>
            <a:ext cx="5143504" cy="6888621"/>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643570" y="0"/>
            <a:ext cx="3468063" cy="6001643"/>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Alessandra nasce a </a:t>
            </a:r>
            <a:r>
              <a:rPr lang="it-IT" sz="2400" b="1" dirty="0" err="1" smtClean="0">
                <a:solidFill>
                  <a:schemeClr val="bg1"/>
                </a:solidFill>
                <a:latin typeface="Copperplate Gothic Bold" pitchFamily="34" charset="0"/>
              </a:rPr>
              <a:t>Saint-Mandé</a:t>
            </a:r>
            <a:r>
              <a:rPr lang="it-IT" sz="2400" b="1" dirty="0" smtClean="0">
                <a:solidFill>
                  <a:schemeClr val="bg1"/>
                </a:solidFill>
                <a:latin typeface="Copperplate Gothic Bold" pitchFamily="34" charset="0"/>
              </a:rPr>
              <a:t> , vicino a </a:t>
            </a:r>
            <a:r>
              <a:rPr lang="it-IT" sz="2400" b="1" dirty="0" smtClean="0">
                <a:solidFill>
                  <a:prstClr val="white"/>
                </a:solidFill>
                <a:latin typeface="Copperplate Gothic Bold"/>
                <a:cs typeface="Copperplate Gothic Bold"/>
              </a:rPr>
              <a:t>Parigi  nel </a:t>
            </a:r>
            <a:r>
              <a:rPr lang="it-IT" sz="2400" b="1" dirty="0" smtClean="0">
                <a:solidFill>
                  <a:schemeClr val="bg1"/>
                </a:solidFill>
                <a:latin typeface="Copperplate Gothic Bold" pitchFamily="34" charset="0"/>
              </a:rPr>
              <a:t>1868 da un padre istitutore amico del geografo </a:t>
            </a:r>
            <a:r>
              <a:rPr lang="it-IT" sz="2400" b="1" dirty="0" err="1" smtClean="0">
                <a:solidFill>
                  <a:schemeClr val="bg1"/>
                </a:solidFill>
                <a:latin typeface="Copperplate Gothic Bold" pitchFamily="34" charset="0"/>
              </a:rPr>
              <a:t>Elisée</a:t>
            </a:r>
            <a:r>
              <a:rPr lang="it-IT" sz="2400" b="1" dirty="0" smtClean="0">
                <a:solidFill>
                  <a:schemeClr val="bg1"/>
                </a:solidFill>
                <a:latin typeface="Copperplate Gothic Bold" pitchFamily="34" charset="0"/>
              </a:rPr>
              <a:t> </a:t>
            </a:r>
            <a:r>
              <a:rPr lang="it-IT" sz="2400" b="1" dirty="0" err="1" smtClean="0">
                <a:solidFill>
                  <a:schemeClr val="bg1"/>
                </a:solidFill>
                <a:latin typeface="Copperplate Gothic Bold" pitchFamily="34" charset="0"/>
              </a:rPr>
              <a:t>Reclus</a:t>
            </a:r>
            <a:r>
              <a:rPr lang="it-IT" sz="2400" b="1" dirty="0" smtClean="0">
                <a:solidFill>
                  <a:schemeClr val="bg1"/>
                </a:solidFill>
                <a:latin typeface="Copperplate Gothic Bold" pitchFamily="34" charset="0"/>
              </a:rPr>
              <a:t> che aveva incontrato sulle barricate della Comune, e da una madre cattolica, che richiese che beneficiasse di una educazione religiosa</a:t>
            </a:r>
            <a:r>
              <a:rPr lang="it-IT" sz="2400" b="1" dirty="0" smtClean="0">
                <a:solidFill>
                  <a:prstClr val="white"/>
                </a:solidFill>
                <a:latin typeface="Copperplate Gothic Bold"/>
                <a:cs typeface="Copperplate Gothic Bold"/>
              </a:rPr>
              <a:t>. </a:t>
            </a:r>
            <a:endParaRPr lang="it-IT" sz="2400" dirty="0">
              <a:solidFill>
                <a:prstClr val="white"/>
              </a:solidFill>
            </a:endParaRPr>
          </a:p>
        </p:txBody>
      </p:sp>
      <p:pic>
        <p:nvPicPr>
          <p:cNvPr id="2" name="Picture 2" descr="http://www.alexandra-david-neel.fr/wp-content/uploads/2015/06/Alexandra49.gif"/>
          <p:cNvPicPr>
            <a:picLocks noChangeAspect="1" noChangeArrowheads="1"/>
          </p:cNvPicPr>
          <p:nvPr/>
        </p:nvPicPr>
        <p:blipFill>
          <a:blip r:embed="rId3"/>
          <a:srcRect/>
          <a:stretch>
            <a:fillRect/>
          </a:stretch>
        </p:blipFill>
        <p:spPr bwMode="auto">
          <a:xfrm>
            <a:off x="0" y="14829"/>
            <a:ext cx="5643570" cy="6843171"/>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6072206"/>
            <a:ext cx="9143999" cy="1092607"/>
          </a:xfrm>
          <a:prstGeom prst="rect">
            <a:avLst/>
          </a:prstGeom>
          <a:noFill/>
        </p:spPr>
        <p:txBody>
          <a:bodyPr wrap="square" rtlCol="0">
            <a:spAutoFit/>
          </a:bodyPr>
          <a:lstStyle/>
          <a:p>
            <a:r>
              <a:rPr lang="it-IT" sz="1600" b="1" dirty="0" smtClean="0">
                <a:solidFill>
                  <a:prstClr val="white"/>
                </a:solidFill>
                <a:latin typeface="Copperplate Gothic Bold"/>
                <a:cs typeface="Copperplate Gothic Bold"/>
              </a:rPr>
              <a:t>A dorso di yak, incontra numerosi saggi fra cui il Dalai Lama che le propone di imparare il tibetano e di restare in contatto epistolare: cosa che lei farà per gran parte della vita, scrivendogli lettere a cui lui risponderà sempre. </a:t>
            </a:r>
            <a:endParaRPr lang="it-IT" sz="1600" b="1" dirty="0">
              <a:solidFill>
                <a:prstClr val="white"/>
              </a:solidFill>
              <a:latin typeface="Copperplate Gothic Bold"/>
              <a:cs typeface="Copperplate Gothic Bold"/>
            </a:endParaRPr>
          </a:p>
          <a:p>
            <a:r>
              <a:rPr lang="it-IT" sz="1700" b="1" dirty="0">
                <a:solidFill>
                  <a:prstClr val="white"/>
                </a:solidFill>
                <a:latin typeface="Copperplate Gothic Bold"/>
                <a:cs typeface="Copperplate Gothic Bold"/>
              </a:rPr>
              <a:t>.</a:t>
            </a:r>
            <a:endParaRPr lang="it-IT" sz="1700" dirty="0">
              <a:solidFill>
                <a:prstClr val="white"/>
              </a:solidFill>
            </a:endParaRPr>
          </a:p>
        </p:txBody>
      </p:sp>
      <p:pic>
        <p:nvPicPr>
          <p:cNvPr id="108546" name="Picture 2" descr="dn255a2"/>
          <p:cNvPicPr>
            <a:picLocks noChangeAspect="1" noChangeArrowheads="1"/>
          </p:cNvPicPr>
          <p:nvPr/>
        </p:nvPicPr>
        <p:blipFill>
          <a:blip r:embed="rId3"/>
          <a:srcRect/>
          <a:stretch>
            <a:fillRect/>
          </a:stretch>
        </p:blipFill>
        <p:spPr bwMode="auto">
          <a:xfrm>
            <a:off x="-1" y="0"/>
            <a:ext cx="8429653" cy="6069353"/>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500562" y="0"/>
            <a:ext cx="4611071" cy="6109365"/>
          </a:xfrm>
          <a:prstGeom prst="rect">
            <a:avLst/>
          </a:prstGeom>
          <a:noFill/>
        </p:spPr>
        <p:txBody>
          <a:bodyPr wrap="square" rtlCol="0">
            <a:spAutoFit/>
          </a:bodyPr>
          <a:lstStyle/>
          <a:p>
            <a:r>
              <a:rPr lang="it-IT" sz="2300" b="1" dirty="0" smtClean="0">
                <a:solidFill>
                  <a:prstClr val="white"/>
                </a:solidFill>
                <a:latin typeface="Copperplate Gothic Bold"/>
                <a:cs typeface="Copperplate Gothic Bold"/>
              </a:rPr>
              <a:t>Arriva al confine del Tibet ma gli inglesi hanno proibito l’accesso agli stranieri che non siano mercanti o militari. Quindi torna indietro e si reca in Nepal dove, con l’aiuto del re, che la copre di doni,  e le mette a disposizione una carovana di elefanti, visita il paese in portantina. Subisce  queste modalità di viaggio senza protestare, per non andare contro </a:t>
            </a:r>
          </a:p>
          <a:p>
            <a:r>
              <a:rPr lang="it-IT" sz="2300" b="1" dirty="0" smtClean="0">
                <a:solidFill>
                  <a:prstClr val="white"/>
                </a:solidFill>
                <a:latin typeface="Copperplate Gothic Bold"/>
                <a:cs typeface="Copperplate Gothic Bold"/>
              </a:rPr>
              <a:t>il protocollo, mentre progetta altri viaggi. </a:t>
            </a:r>
            <a:endParaRPr lang="it-IT" sz="2300" dirty="0">
              <a:solidFill>
                <a:prstClr val="white"/>
              </a:solidFill>
            </a:endParaRPr>
          </a:p>
        </p:txBody>
      </p:sp>
      <p:pic>
        <p:nvPicPr>
          <p:cNvPr id="107522" name="Picture 2" descr="Shandra Shum Sher, maharaja du Népal"/>
          <p:cNvPicPr>
            <a:picLocks noChangeAspect="1" noChangeArrowheads="1"/>
          </p:cNvPicPr>
          <p:nvPr/>
        </p:nvPicPr>
        <p:blipFill>
          <a:blip r:embed="rId3"/>
          <a:srcRect/>
          <a:stretch>
            <a:fillRect/>
          </a:stretch>
        </p:blipFill>
        <p:spPr bwMode="auto">
          <a:xfrm>
            <a:off x="0" y="1"/>
            <a:ext cx="4457700"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5572140"/>
            <a:ext cx="9143999" cy="1585049"/>
          </a:xfrm>
          <a:prstGeom prst="rect">
            <a:avLst/>
          </a:prstGeom>
          <a:noFill/>
        </p:spPr>
        <p:txBody>
          <a:bodyPr wrap="square" rtlCol="0">
            <a:spAutoFit/>
          </a:bodyPr>
          <a:lstStyle/>
          <a:p>
            <a:r>
              <a:rPr lang="it-IT" sz="1600" b="1" dirty="0" smtClean="0">
                <a:solidFill>
                  <a:prstClr val="white"/>
                </a:solidFill>
                <a:latin typeface="Copperplate Gothic Bold"/>
                <a:cs typeface="Copperplate Gothic Bold"/>
              </a:rPr>
              <a:t>Nel 1914 le sovvenzioni del Ministero degli Esteri finiscono e lei dovrebbe tornare. Il marito la reclama al suo fianco. Lei è terrorizzata all’idea di metter fine alla sua avventura. Dopo un breve soggiorno a </a:t>
            </a:r>
            <a:r>
              <a:rPr lang="it-IT" sz="1600" b="1" dirty="0" err="1" smtClean="0">
                <a:solidFill>
                  <a:prstClr val="white"/>
                </a:solidFill>
                <a:latin typeface="Copperplate Gothic Bold"/>
                <a:cs typeface="Copperplate Gothic Bold"/>
              </a:rPr>
              <a:t>Benares</a:t>
            </a:r>
            <a:r>
              <a:rPr lang="it-IT" sz="1600" b="1" dirty="0" smtClean="0">
                <a:solidFill>
                  <a:prstClr val="white"/>
                </a:solidFill>
                <a:latin typeface="Copperplate Gothic Bold"/>
                <a:cs typeface="Copperplate Gothic Bold"/>
              </a:rPr>
              <a:t>, riesce a convincere Philippe ad inviarle regolarmente del denaro, in modo che possa continuare il suo cammino.  </a:t>
            </a:r>
            <a:endParaRPr lang="it-IT" sz="1600" b="1" dirty="0">
              <a:solidFill>
                <a:prstClr val="white"/>
              </a:solidFill>
              <a:latin typeface="Copperplate Gothic Bold"/>
              <a:cs typeface="Copperplate Gothic Bold"/>
            </a:endParaRPr>
          </a:p>
          <a:p>
            <a:r>
              <a:rPr lang="it-IT" sz="1700" b="1" dirty="0">
                <a:solidFill>
                  <a:prstClr val="white"/>
                </a:solidFill>
                <a:latin typeface="Copperplate Gothic Bold"/>
                <a:cs typeface="Copperplate Gothic Bold"/>
              </a:rPr>
              <a:t>.</a:t>
            </a:r>
            <a:endParaRPr lang="it-IT" sz="1700" dirty="0">
              <a:solidFill>
                <a:prstClr val="white"/>
              </a:solidFill>
            </a:endParaRPr>
          </a:p>
        </p:txBody>
      </p:sp>
      <p:pic>
        <p:nvPicPr>
          <p:cNvPr id="112642" name="Picture 2" descr="Népal, escorte d'éléphants d'Alexandra"/>
          <p:cNvPicPr>
            <a:picLocks noChangeAspect="1" noChangeArrowheads="1"/>
          </p:cNvPicPr>
          <p:nvPr/>
        </p:nvPicPr>
        <p:blipFill>
          <a:blip r:embed="rId3"/>
          <a:srcRect/>
          <a:stretch>
            <a:fillRect/>
          </a:stretch>
        </p:blipFill>
        <p:spPr bwMode="auto">
          <a:xfrm>
            <a:off x="0" y="0"/>
            <a:ext cx="9134650" cy="557214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5519172"/>
            <a:ext cx="9144000" cy="1323439"/>
          </a:xfrm>
          <a:prstGeom prst="rect">
            <a:avLst/>
          </a:prstGeom>
          <a:noFill/>
        </p:spPr>
        <p:txBody>
          <a:bodyPr wrap="square" rtlCol="0">
            <a:spAutoFit/>
          </a:bodyPr>
          <a:lstStyle/>
          <a:p>
            <a:r>
              <a:rPr lang="it-IT" sz="2000" b="1" dirty="0" smtClean="0">
                <a:solidFill>
                  <a:prstClr val="white"/>
                </a:solidFill>
                <a:latin typeface="Copperplate Gothic Bold"/>
                <a:cs typeface="Copperplate Gothic Bold"/>
              </a:rPr>
              <a:t>Così  torna in </a:t>
            </a:r>
            <a:r>
              <a:rPr lang="it-IT" sz="2000" b="1" dirty="0" err="1" smtClean="0">
                <a:solidFill>
                  <a:prstClr val="white"/>
                </a:solidFill>
                <a:latin typeface="Copperplate Gothic Bold"/>
                <a:cs typeface="Copperplate Gothic Bold"/>
              </a:rPr>
              <a:t>Sikkim</a:t>
            </a:r>
            <a:r>
              <a:rPr lang="it-IT" sz="2000" b="1" dirty="0" smtClean="0">
                <a:solidFill>
                  <a:prstClr val="white"/>
                </a:solidFill>
                <a:latin typeface="Copperplate Gothic Bold"/>
                <a:cs typeface="Copperplate Gothic Bold"/>
              </a:rPr>
              <a:t>, ritrova </a:t>
            </a:r>
            <a:r>
              <a:rPr lang="it-IT" sz="2000" b="1" dirty="0" err="1" smtClean="0">
                <a:solidFill>
                  <a:schemeClr val="bg1"/>
                </a:solidFill>
                <a:latin typeface="Copperplate Gothic Bold" pitchFamily="34" charset="0"/>
              </a:rPr>
              <a:t>Sidkéong</a:t>
            </a:r>
            <a:r>
              <a:rPr lang="it-IT" sz="2000" b="1" dirty="0" smtClean="0">
                <a:solidFill>
                  <a:schemeClr val="bg1"/>
                </a:solidFill>
                <a:latin typeface="Copperplate Gothic Bold" pitchFamily="34" charset="0"/>
              </a:rPr>
              <a:t> </a:t>
            </a:r>
            <a:r>
              <a:rPr lang="it-IT" sz="2000" b="1" dirty="0" err="1" smtClean="0">
                <a:solidFill>
                  <a:schemeClr val="bg1"/>
                </a:solidFill>
                <a:latin typeface="Copperplate Gothic Bold" pitchFamily="34" charset="0"/>
              </a:rPr>
              <a:t>Tulku</a:t>
            </a:r>
            <a:r>
              <a:rPr lang="it-IT" sz="2000" b="1" dirty="0" smtClean="0">
                <a:solidFill>
                  <a:schemeClr val="bg1"/>
                </a:solidFill>
                <a:latin typeface="Copperplate Gothic Bold" pitchFamily="34" charset="0"/>
              </a:rPr>
              <a:t>  che le mette a </a:t>
            </a:r>
            <a:r>
              <a:rPr lang="it-IT" sz="2000" b="1" dirty="0" err="1" smtClean="0">
                <a:solidFill>
                  <a:schemeClr val="bg1"/>
                </a:solidFill>
                <a:latin typeface="Copperplate Gothic Bold" pitchFamily="34" charset="0"/>
              </a:rPr>
              <a:t>dispoiszione</a:t>
            </a:r>
            <a:r>
              <a:rPr lang="it-IT" sz="2000" b="1" dirty="0" smtClean="0">
                <a:solidFill>
                  <a:schemeClr val="bg1"/>
                </a:solidFill>
                <a:latin typeface="Copperplate Gothic Bold" pitchFamily="34" charset="0"/>
              </a:rPr>
              <a:t> un monaco quattordicenne, </a:t>
            </a:r>
            <a:r>
              <a:rPr lang="it-IT" sz="2000" b="1" dirty="0" err="1" smtClean="0">
                <a:solidFill>
                  <a:schemeClr val="bg1"/>
                </a:solidFill>
                <a:latin typeface="Copperplate Gothic Bold" pitchFamily="34" charset="0"/>
              </a:rPr>
              <a:t>Aphur</a:t>
            </a:r>
            <a:r>
              <a:rPr lang="it-IT" sz="2000" b="1" dirty="0" smtClean="0">
                <a:solidFill>
                  <a:schemeClr val="bg1"/>
                </a:solidFill>
                <a:latin typeface="Copperplate Gothic Bold" pitchFamily="34" charset="0"/>
              </a:rPr>
              <a:t> </a:t>
            </a:r>
            <a:r>
              <a:rPr lang="it-IT" sz="2000" b="1" dirty="0" err="1" smtClean="0">
                <a:solidFill>
                  <a:schemeClr val="bg1"/>
                </a:solidFill>
                <a:latin typeface="Copperplate Gothic Bold" pitchFamily="34" charset="0"/>
              </a:rPr>
              <a:t>Yonden</a:t>
            </a:r>
            <a:r>
              <a:rPr lang="it-IT" sz="2000" b="1" dirty="0" smtClean="0">
                <a:solidFill>
                  <a:schemeClr val="bg1"/>
                </a:solidFill>
                <a:latin typeface="Copperplate Gothic Bold" pitchFamily="34" charset="0"/>
              </a:rPr>
              <a:t>, che diventerà per lei un figlio adottivo e rimarrà con lei tutta la vita</a:t>
            </a:r>
            <a:r>
              <a:rPr lang="it-IT" sz="2000" b="1" dirty="0" smtClean="0">
                <a:solidFill>
                  <a:prstClr val="white"/>
                </a:solidFill>
                <a:latin typeface="Copperplate Gothic Bold"/>
                <a:cs typeface="Copperplate Gothic Bold"/>
              </a:rPr>
              <a:t>. E’ arrivato il momento di preparare il viaggio in Tibet.  </a:t>
            </a:r>
            <a:endParaRPr lang="it-IT" sz="2000" dirty="0">
              <a:solidFill>
                <a:prstClr val="white"/>
              </a:solidFill>
            </a:endParaRPr>
          </a:p>
        </p:txBody>
      </p:sp>
      <p:pic>
        <p:nvPicPr>
          <p:cNvPr id="109570" name="Picture 2" descr="Sidkeong Tulku, maharaja du Sikkim"/>
          <p:cNvPicPr>
            <a:picLocks noChangeAspect="1" noChangeArrowheads="1"/>
          </p:cNvPicPr>
          <p:nvPr/>
        </p:nvPicPr>
        <p:blipFill>
          <a:blip r:embed="rId3"/>
          <a:srcRect/>
          <a:stretch>
            <a:fillRect/>
          </a:stretch>
        </p:blipFill>
        <p:spPr bwMode="auto">
          <a:xfrm>
            <a:off x="0" y="0"/>
            <a:ext cx="4067663" cy="5572140"/>
          </a:xfrm>
          <a:prstGeom prst="rect">
            <a:avLst/>
          </a:prstGeom>
          <a:noFill/>
        </p:spPr>
      </p:pic>
      <p:pic>
        <p:nvPicPr>
          <p:cNvPr id="109572" name="Picture 4" descr="Yongden à 14 ans"/>
          <p:cNvPicPr>
            <a:picLocks noChangeAspect="1" noChangeArrowheads="1"/>
          </p:cNvPicPr>
          <p:nvPr/>
        </p:nvPicPr>
        <p:blipFill>
          <a:blip r:embed="rId4"/>
          <a:srcRect/>
          <a:stretch>
            <a:fillRect/>
          </a:stretch>
        </p:blipFill>
        <p:spPr bwMode="auto">
          <a:xfrm>
            <a:off x="5286380" y="0"/>
            <a:ext cx="3857620" cy="5617893"/>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214942" y="0"/>
            <a:ext cx="3896691" cy="7155805"/>
          </a:xfrm>
          <a:prstGeom prst="rect">
            <a:avLst/>
          </a:prstGeom>
          <a:noFill/>
        </p:spPr>
        <p:txBody>
          <a:bodyPr wrap="square" rtlCol="0">
            <a:spAutoFit/>
          </a:bodyPr>
          <a:lstStyle/>
          <a:p>
            <a:r>
              <a:rPr lang="it-IT" sz="2600" b="1" dirty="0" smtClean="0">
                <a:solidFill>
                  <a:prstClr val="white"/>
                </a:solidFill>
                <a:latin typeface="Copperplate Gothic Bold"/>
                <a:cs typeface="Copperplate Gothic Bold"/>
              </a:rPr>
              <a:t>Si insedia in una capanna/grotta sotto roccia a più di 4.000 metri di quota, malamente riparata dalle intemperie, e comincia ad allenare corpo e spirito.  Appena sopra di lei vive un saggio asceta che sta entrando in un triennio di isolamento: lei vuole diventare sua discepola. </a:t>
            </a:r>
            <a:endParaRPr lang="it-IT" sz="2600" dirty="0">
              <a:solidFill>
                <a:prstClr val="white"/>
              </a:solidFill>
            </a:endParaRPr>
          </a:p>
        </p:txBody>
      </p:sp>
      <p:sp>
        <p:nvSpPr>
          <p:cNvPr id="7" name="Rettangolo 6"/>
          <p:cNvSpPr/>
          <p:nvPr/>
        </p:nvSpPr>
        <p:spPr>
          <a:xfrm>
            <a:off x="3782681" y="3244334"/>
            <a:ext cx="1578637" cy="369332"/>
          </a:xfrm>
          <a:prstGeom prst="rect">
            <a:avLst/>
          </a:prstGeom>
        </p:spPr>
        <p:txBody>
          <a:bodyPr wrap="none">
            <a:spAutoFit/>
          </a:bodyPr>
          <a:lstStyle/>
          <a:p>
            <a:r>
              <a:rPr lang="it-IT" dirty="0" err="1" smtClean="0"/>
              <a:t>Sidkéong</a:t>
            </a:r>
            <a:r>
              <a:rPr lang="it-IT" dirty="0" smtClean="0"/>
              <a:t> </a:t>
            </a:r>
            <a:r>
              <a:rPr lang="it-IT" dirty="0" err="1" smtClean="0"/>
              <a:t>Tulku</a:t>
            </a:r>
            <a:endParaRPr lang="it-IT" dirty="0"/>
          </a:p>
        </p:txBody>
      </p:sp>
      <p:pic>
        <p:nvPicPr>
          <p:cNvPr id="8" name="Picture 2" descr="En su retiro de Tíbet: "/>
          <p:cNvPicPr>
            <a:picLocks noChangeAspect="1" noChangeArrowheads="1"/>
          </p:cNvPicPr>
          <p:nvPr/>
        </p:nvPicPr>
        <p:blipFill>
          <a:blip r:embed="rId3"/>
          <a:srcRect/>
          <a:stretch>
            <a:fillRect/>
          </a:stretch>
        </p:blipFill>
        <p:spPr bwMode="auto">
          <a:xfrm>
            <a:off x="0" y="0"/>
            <a:ext cx="5214942" cy="6879285"/>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572132" y="0"/>
            <a:ext cx="3539501" cy="6370975"/>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Ci mette molto tempo a piegare il lama, che si fa convincere a rivelarle i segreti del pensiero esoterico tibetano in cambio di lezioni d’inglese. Lui intuisce subito le potenzialità di una diffusione mediata da una traduzione tanto intelligente ed attenta. Lei si ferma con lui quasi tre anni. </a:t>
            </a:r>
            <a:endParaRPr lang="it-IT" sz="2400" dirty="0">
              <a:solidFill>
                <a:prstClr val="white"/>
              </a:solidFill>
            </a:endParaRPr>
          </a:p>
        </p:txBody>
      </p:sp>
      <p:sp>
        <p:nvSpPr>
          <p:cNvPr id="7" name="Rettangolo 6"/>
          <p:cNvSpPr/>
          <p:nvPr/>
        </p:nvSpPr>
        <p:spPr>
          <a:xfrm>
            <a:off x="3782681" y="3244334"/>
            <a:ext cx="1578637" cy="369332"/>
          </a:xfrm>
          <a:prstGeom prst="rect">
            <a:avLst/>
          </a:prstGeom>
        </p:spPr>
        <p:txBody>
          <a:bodyPr wrap="none">
            <a:spAutoFit/>
          </a:bodyPr>
          <a:lstStyle/>
          <a:p>
            <a:r>
              <a:rPr lang="it-IT" dirty="0" err="1" smtClean="0"/>
              <a:t>Sidkéong</a:t>
            </a:r>
            <a:r>
              <a:rPr lang="it-IT" dirty="0" smtClean="0"/>
              <a:t> </a:t>
            </a:r>
            <a:r>
              <a:rPr lang="it-IT" dirty="0" err="1" smtClean="0"/>
              <a:t>Tulku</a:t>
            </a:r>
            <a:endParaRPr lang="it-IT" dirty="0"/>
          </a:p>
        </p:txBody>
      </p:sp>
      <p:pic>
        <p:nvPicPr>
          <p:cNvPr id="9" name="Picture 2" descr="Lachen_Gomchen_Rinpoche: "/>
          <p:cNvPicPr>
            <a:picLocks noChangeAspect="1" noChangeArrowheads="1"/>
          </p:cNvPicPr>
          <p:nvPr/>
        </p:nvPicPr>
        <p:blipFill>
          <a:blip r:embed="rId3"/>
          <a:srcRect/>
          <a:stretch>
            <a:fillRect/>
          </a:stretch>
        </p:blipFill>
        <p:spPr bwMode="auto">
          <a:xfrm>
            <a:off x="0" y="31149"/>
            <a:ext cx="5572132" cy="6826851"/>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Malgrado l’opposizione del </a:t>
            </a:r>
            <a:r>
              <a:rPr lang="it-IT" sz="1700" b="1" dirty="0" err="1" smtClean="0">
                <a:solidFill>
                  <a:prstClr val="white"/>
                </a:solidFill>
                <a:latin typeface="Copperplate Gothic Bold"/>
                <a:cs typeface="Copperplate Gothic Bold"/>
              </a:rPr>
              <a:t>governatiore</a:t>
            </a:r>
            <a:r>
              <a:rPr lang="it-IT" sz="1700" b="1" dirty="0" smtClean="0">
                <a:solidFill>
                  <a:prstClr val="white"/>
                </a:solidFill>
                <a:latin typeface="Copperplate Gothic Bold"/>
                <a:cs typeface="Copperplate Gothic Bold"/>
              </a:rPr>
              <a:t> britannico si incontra con la seconda autorità tibetana, il </a:t>
            </a:r>
            <a:r>
              <a:rPr lang="it-IT" sz="1700" b="1" dirty="0" err="1" smtClean="0">
                <a:solidFill>
                  <a:prstClr val="white"/>
                </a:solidFill>
                <a:latin typeface="Copperplate Gothic Bold"/>
                <a:cs typeface="Copperplate Gothic Bold"/>
              </a:rPr>
              <a:t>Panchen</a:t>
            </a:r>
            <a:r>
              <a:rPr lang="it-IT" sz="1700" b="1" dirty="0" smtClean="0">
                <a:solidFill>
                  <a:prstClr val="white"/>
                </a:solidFill>
                <a:latin typeface="Copperplate Gothic Bold"/>
                <a:cs typeface="Copperplate Gothic Bold"/>
              </a:rPr>
              <a:t> Lama, che l’accoglie calorosamente e la ospita un mese nel suo palazzo. </a:t>
            </a:r>
            <a:endParaRPr lang="it-IT" sz="1700" dirty="0">
              <a:solidFill>
                <a:prstClr val="white"/>
              </a:solidFill>
            </a:endParaRPr>
          </a:p>
        </p:txBody>
      </p:sp>
      <p:pic>
        <p:nvPicPr>
          <p:cNvPr id="116738" name="Picture 2" descr="Alexandra et le Gömchen"/>
          <p:cNvPicPr>
            <a:picLocks noChangeAspect="1" noChangeArrowheads="1"/>
          </p:cNvPicPr>
          <p:nvPr/>
        </p:nvPicPr>
        <p:blipFill>
          <a:blip r:embed="rId3"/>
          <a:srcRect/>
          <a:stretch>
            <a:fillRect/>
          </a:stretch>
        </p:blipFill>
        <p:spPr bwMode="auto">
          <a:xfrm>
            <a:off x="-1" y="0"/>
            <a:ext cx="8295993" cy="600076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286380" y="0"/>
            <a:ext cx="3825253" cy="6740307"/>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Al suo ritorno in </a:t>
            </a:r>
            <a:r>
              <a:rPr lang="it-IT" sz="2400" b="1" dirty="0" err="1" smtClean="0">
                <a:solidFill>
                  <a:prstClr val="white"/>
                </a:solidFill>
                <a:latin typeface="Copperplate Gothic Bold"/>
                <a:cs typeface="Copperplate Gothic Bold"/>
              </a:rPr>
              <a:t>Sikkin</a:t>
            </a:r>
            <a:r>
              <a:rPr lang="it-IT" sz="2400" b="1" dirty="0" smtClean="0">
                <a:solidFill>
                  <a:prstClr val="white"/>
                </a:solidFill>
                <a:latin typeface="Copperplate Gothic Bold"/>
                <a:cs typeface="Copperplate Gothic Bold"/>
              </a:rPr>
              <a:t> il </a:t>
            </a:r>
            <a:r>
              <a:rPr lang="it-IT" sz="2400" b="1" dirty="0" err="1" smtClean="0">
                <a:solidFill>
                  <a:prstClr val="white"/>
                </a:solidFill>
                <a:latin typeface="Copperplate Gothic Bold"/>
                <a:cs typeface="Copperplate Gothic Bold"/>
              </a:rPr>
              <a:t>vicerè</a:t>
            </a:r>
            <a:r>
              <a:rPr lang="it-IT" sz="2400" b="1" dirty="0" smtClean="0">
                <a:solidFill>
                  <a:prstClr val="white"/>
                </a:solidFill>
                <a:latin typeface="Copperplate Gothic Bold"/>
                <a:cs typeface="Copperplate Gothic Bold"/>
              </a:rPr>
              <a:t> britannico furioso la espelle. Allora parte per il Giappone, ma resta delusa: troppo moderno e troppo popolato. Si rifugia nella meditazione in un monastero e incontra un monaco, </a:t>
            </a:r>
            <a:r>
              <a:rPr lang="it-IT" sz="2400" b="1" dirty="0" err="1" smtClean="0">
                <a:solidFill>
                  <a:prstClr val="white"/>
                </a:solidFill>
                <a:latin typeface="Copperplate Gothic Bold"/>
                <a:cs typeface="Copperplate Gothic Bold"/>
              </a:rPr>
              <a:t>Ekai</a:t>
            </a:r>
            <a:r>
              <a:rPr lang="it-IT" sz="2400" b="1" dirty="0" smtClean="0">
                <a:solidFill>
                  <a:prstClr val="white"/>
                </a:solidFill>
                <a:latin typeface="Copperplate Gothic Bold"/>
                <a:cs typeface="Copperplate Gothic Bold"/>
              </a:rPr>
              <a:t> </a:t>
            </a:r>
            <a:r>
              <a:rPr lang="it-IT" sz="2400" b="1" dirty="0" err="1" smtClean="0">
                <a:solidFill>
                  <a:prstClr val="white"/>
                </a:solidFill>
                <a:latin typeface="Copperplate Gothic Bold"/>
                <a:cs typeface="Copperplate Gothic Bold"/>
              </a:rPr>
              <a:t>Kawagushi</a:t>
            </a:r>
            <a:r>
              <a:rPr lang="it-IT" sz="2400" b="1" dirty="0" smtClean="0">
                <a:solidFill>
                  <a:prstClr val="white"/>
                </a:solidFill>
                <a:latin typeface="Copperplate Gothic Bold"/>
                <a:cs typeface="Copperplate Gothic Bold"/>
              </a:rPr>
              <a:t>, che le rivela di essere stato per 18 mesi a Lhasa in incognito. Lei decide che tenterà l’impresa. </a:t>
            </a:r>
            <a:endParaRPr lang="it-IT" sz="2400" dirty="0">
              <a:solidFill>
                <a:prstClr val="white"/>
              </a:solidFill>
            </a:endParaRPr>
          </a:p>
        </p:txBody>
      </p:sp>
      <p:pic>
        <p:nvPicPr>
          <p:cNvPr id="118786" name="Picture 2" descr="Pänchen Lama"/>
          <p:cNvPicPr>
            <a:picLocks noChangeAspect="1" noChangeArrowheads="1"/>
          </p:cNvPicPr>
          <p:nvPr/>
        </p:nvPicPr>
        <p:blipFill>
          <a:blip r:embed="rId3"/>
          <a:srcRect/>
          <a:stretch>
            <a:fillRect/>
          </a:stretch>
        </p:blipFill>
        <p:spPr bwMode="auto">
          <a:xfrm>
            <a:off x="0" y="22164"/>
            <a:ext cx="5286380" cy="6835836"/>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6072198" y="0"/>
            <a:ext cx="3039435" cy="6524863"/>
          </a:xfrm>
          <a:prstGeom prst="rect">
            <a:avLst/>
          </a:prstGeom>
          <a:noFill/>
        </p:spPr>
        <p:txBody>
          <a:bodyPr wrap="square" rtlCol="0">
            <a:spAutoFit/>
          </a:bodyPr>
          <a:lstStyle/>
          <a:p>
            <a:r>
              <a:rPr lang="it-IT" sz="2200" b="1" dirty="0" smtClean="0">
                <a:solidFill>
                  <a:prstClr val="white"/>
                </a:solidFill>
                <a:latin typeface="Copperplate Gothic Bold"/>
                <a:cs typeface="Copperplate Gothic Bold"/>
              </a:rPr>
              <a:t>Passando per la Corea, arrivano in Cina, devastata da guerre civili ed epidemie di peste. Conoscono monaci tibetani, visitano il deserto dei Gobi e la Mongolia, e riescono ad arrivare a </a:t>
            </a:r>
            <a:r>
              <a:rPr lang="it-IT" sz="2200" b="1" dirty="0" err="1" smtClean="0">
                <a:solidFill>
                  <a:prstClr val="white"/>
                </a:solidFill>
                <a:latin typeface="Copperplate Gothic Bold"/>
                <a:cs typeface="Copperplate Gothic Bold"/>
              </a:rPr>
              <a:t>Kum</a:t>
            </a:r>
            <a:r>
              <a:rPr lang="it-IT" sz="2200" b="1" dirty="0" smtClean="0">
                <a:solidFill>
                  <a:prstClr val="white"/>
                </a:solidFill>
                <a:latin typeface="Copperplate Gothic Bold"/>
                <a:cs typeface="Copperplate Gothic Bold"/>
              </a:rPr>
              <a:t> Bum, un immenso monastero a nord  est del Tibet. Lì affitta un alloggio e vivono coi  monaci. </a:t>
            </a:r>
            <a:endParaRPr lang="it-IT" sz="2200" dirty="0">
              <a:solidFill>
                <a:prstClr val="white"/>
              </a:solidFill>
            </a:endParaRPr>
          </a:p>
        </p:txBody>
      </p:sp>
      <p:pic>
        <p:nvPicPr>
          <p:cNvPr id="122882" name="Picture 2" descr="Alexandra en Corée"/>
          <p:cNvPicPr>
            <a:picLocks noChangeAspect="1" noChangeArrowheads="1"/>
          </p:cNvPicPr>
          <p:nvPr/>
        </p:nvPicPr>
        <p:blipFill>
          <a:blip r:embed="rId3"/>
          <a:srcRect/>
          <a:stretch>
            <a:fillRect/>
          </a:stretch>
        </p:blipFill>
        <p:spPr bwMode="auto">
          <a:xfrm>
            <a:off x="0" y="60763"/>
            <a:ext cx="6072198" cy="6797237"/>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6072206"/>
            <a:ext cx="9144000" cy="769441"/>
          </a:xfrm>
          <a:prstGeom prst="rect">
            <a:avLst/>
          </a:prstGeom>
          <a:noFill/>
        </p:spPr>
        <p:txBody>
          <a:bodyPr wrap="square" rtlCol="0">
            <a:spAutoFit/>
          </a:bodyPr>
          <a:lstStyle/>
          <a:p>
            <a:r>
              <a:rPr lang="it-IT" sz="2200" b="1" dirty="0" smtClean="0">
                <a:solidFill>
                  <a:prstClr val="white"/>
                </a:solidFill>
                <a:latin typeface="Copperplate Gothic Bold"/>
                <a:cs typeface="Copperplate Gothic Bold"/>
              </a:rPr>
              <a:t>Dopo altri due anni e mezzo di studi, rifà i bagagli con la ferma intenzione di passare la frontiera tibetana. </a:t>
            </a:r>
            <a:endParaRPr lang="it-IT" sz="2200" dirty="0">
              <a:solidFill>
                <a:prstClr val="white"/>
              </a:solidFill>
            </a:endParaRPr>
          </a:p>
        </p:txBody>
      </p:sp>
      <p:pic>
        <p:nvPicPr>
          <p:cNvPr id="123906" name="Picture 2" descr="Immagine correlata"/>
          <p:cNvPicPr>
            <a:picLocks noChangeAspect="1" noChangeArrowheads="1"/>
          </p:cNvPicPr>
          <p:nvPr/>
        </p:nvPicPr>
        <p:blipFill>
          <a:blip r:embed="rId3"/>
          <a:srcRect/>
          <a:stretch>
            <a:fillRect/>
          </a:stretch>
        </p:blipFill>
        <p:spPr bwMode="auto">
          <a:xfrm>
            <a:off x="-1" y="0"/>
            <a:ext cx="8363918" cy="6072206"/>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714876" y="0"/>
            <a:ext cx="4396757" cy="6494085"/>
          </a:xfrm>
          <a:prstGeom prst="rect">
            <a:avLst/>
          </a:prstGeom>
          <a:noFill/>
        </p:spPr>
        <p:txBody>
          <a:bodyPr wrap="square" rtlCol="0">
            <a:spAutoFit/>
          </a:bodyPr>
          <a:lstStyle/>
          <a:p>
            <a:r>
              <a:rPr lang="it-IT" sz="2600" b="1" dirty="0" smtClean="0">
                <a:solidFill>
                  <a:prstClr val="white"/>
                </a:solidFill>
                <a:latin typeface="Copperplate Gothic Bold"/>
                <a:cs typeface="Copperplate Gothic Bold"/>
              </a:rPr>
              <a:t>Suo padre, Louis Pierre David,  viene </a:t>
            </a:r>
            <a:r>
              <a:rPr lang="it-IT" sz="2600" b="1" dirty="0" smtClean="0">
                <a:solidFill>
                  <a:prstClr val="white"/>
                </a:solidFill>
                <a:latin typeface="Copperplate Gothic Bold"/>
                <a:cs typeface="Copperplate Gothic Bold"/>
              </a:rPr>
              <a:t>radiato dall’insegnamento in seguito alle </a:t>
            </a:r>
            <a:r>
              <a:rPr lang="it-IT" sz="2600" b="1" dirty="0" smtClean="0">
                <a:solidFill>
                  <a:prstClr val="white"/>
                </a:solidFill>
                <a:latin typeface="Copperplate Gothic Bold"/>
                <a:cs typeface="Copperplate Gothic Bold"/>
              </a:rPr>
              <a:t>idee </a:t>
            </a:r>
            <a:r>
              <a:rPr lang="it-IT" sz="2600" b="1" dirty="0" smtClean="0">
                <a:solidFill>
                  <a:prstClr val="white"/>
                </a:solidFill>
                <a:latin typeface="Copperplate Gothic Bold"/>
                <a:cs typeface="Copperplate Gothic Bold"/>
              </a:rPr>
              <a:t>repubblicane; partecipa attivamente all’insurrezione parigina; </a:t>
            </a:r>
            <a:r>
              <a:rPr lang="it-IT" sz="2600" b="1" dirty="0" smtClean="0">
                <a:solidFill>
                  <a:prstClr val="white"/>
                </a:solidFill>
                <a:latin typeface="Copperplate Gothic Bold"/>
                <a:cs typeface="Copperplate Gothic Bold"/>
              </a:rPr>
              <a:t>sceglie </a:t>
            </a:r>
            <a:r>
              <a:rPr lang="it-IT" sz="2600" b="1" dirty="0" smtClean="0">
                <a:solidFill>
                  <a:prstClr val="white"/>
                </a:solidFill>
                <a:latin typeface="Copperplate Gothic Bold"/>
                <a:cs typeface="Copperplate Gothic Bold"/>
              </a:rPr>
              <a:t>l’esilio in Belgio quando la monarchia ritorna in Francia.  Si guadagna da vivere facendo il precettore ai figli del </a:t>
            </a:r>
            <a:r>
              <a:rPr lang="it-IT" sz="2600" b="1" dirty="0" smtClean="0">
                <a:solidFill>
                  <a:prstClr val="white"/>
                </a:solidFill>
                <a:latin typeface="Copperplate Gothic Bold"/>
                <a:cs typeface="Copperplate Gothic Bold"/>
              </a:rPr>
              <a:t>sindaco ed è massone.</a:t>
            </a:r>
            <a:endParaRPr lang="it-IT" sz="2600" dirty="0">
              <a:solidFill>
                <a:prstClr val="white"/>
              </a:solidFill>
            </a:endParaRPr>
          </a:p>
        </p:txBody>
      </p:sp>
      <p:pic>
        <p:nvPicPr>
          <p:cNvPr id="86018" name="Picture 2" descr="Louis David, père d'Alexandra"/>
          <p:cNvPicPr>
            <a:picLocks noChangeAspect="1" noChangeArrowheads="1"/>
          </p:cNvPicPr>
          <p:nvPr/>
        </p:nvPicPr>
        <p:blipFill>
          <a:blip r:embed="rId3"/>
          <a:srcRect/>
          <a:stretch>
            <a:fillRect/>
          </a:stretch>
        </p:blipFill>
        <p:spPr bwMode="auto">
          <a:xfrm>
            <a:off x="0" y="1"/>
            <a:ext cx="4686300"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Picture 2" descr="She continues her journey through Sikkim, a small Himalayan country in southern Tibet where she has a very close friendship to the Sidkeong Tulku, the sovereign of this small Himalayan state. There she met a young 14 y/o monk, Aphur Yongden, who later became her adopted son.: "/>
          <p:cNvPicPr>
            <a:picLocks noChangeAspect="1" noChangeArrowheads="1"/>
          </p:cNvPicPr>
          <p:nvPr/>
        </p:nvPicPr>
        <p:blipFill>
          <a:blip r:embed="rId2"/>
          <a:srcRect/>
          <a:stretch>
            <a:fillRect/>
          </a:stretch>
        </p:blipFill>
        <p:spPr bwMode="auto">
          <a:xfrm>
            <a:off x="0" y="0"/>
            <a:ext cx="9103810" cy="657227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857752" y="0"/>
            <a:ext cx="4286248" cy="6524863"/>
          </a:xfrm>
          <a:prstGeom prst="rect">
            <a:avLst/>
          </a:prstGeom>
          <a:noFill/>
        </p:spPr>
        <p:txBody>
          <a:bodyPr wrap="square" rtlCol="0">
            <a:spAutoFit/>
          </a:bodyPr>
          <a:lstStyle/>
          <a:p>
            <a:r>
              <a:rPr lang="it-IT" sz="2200" b="1" dirty="0" smtClean="0">
                <a:solidFill>
                  <a:prstClr val="white"/>
                </a:solidFill>
                <a:latin typeface="Copperplate Gothic Bold"/>
                <a:cs typeface="Copperplate Gothic Bold"/>
              </a:rPr>
              <a:t>Si rimette in cammino con </a:t>
            </a:r>
            <a:r>
              <a:rPr lang="it-IT" sz="2200" b="1" dirty="0" err="1" smtClean="0">
                <a:solidFill>
                  <a:prstClr val="white"/>
                </a:solidFill>
                <a:latin typeface="Copperplate Gothic Bold"/>
                <a:cs typeface="Copperplate Gothic Bold"/>
              </a:rPr>
              <a:t>Yongden</a:t>
            </a:r>
            <a:r>
              <a:rPr lang="it-IT" sz="2200" b="1" dirty="0" smtClean="0">
                <a:solidFill>
                  <a:prstClr val="white"/>
                </a:solidFill>
                <a:latin typeface="Copperplate Gothic Bold"/>
                <a:cs typeface="Copperplate Gothic Bold"/>
              </a:rPr>
              <a:t> e di tre servitori, attraversando spesso regioni infestate di briganti, che descriverà comunque come dei gentiluomini dotati di proprie regole morali. Ma i domestici, poco discreti, non sapevano tenere la bocca chiusa e rivelarono più e più volte di viaggiare insieme ad un’occidentale. Per non tradirsi e per non essere di nuovo espulsa, li licenzia e cambia </a:t>
            </a:r>
          </a:p>
          <a:p>
            <a:r>
              <a:rPr lang="it-IT" sz="2200" b="1" dirty="0" smtClean="0">
                <a:solidFill>
                  <a:prstClr val="white"/>
                </a:solidFill>
                <a:latin typeface="Copperplate Gothic Bold"/>
                <a:cs typeface="Copperplate Gothic Bold"/>
              </a:rPr>
              <a:t>tattica.  </a:t>
            </a:r>
            <a:endParaRPr lang="it-IT" sz="2200" dirty="0">
              <a:solidFill>
                <a:prstClr val="white"/>
              </a:solidFill>
            </a:endParaRPr>
          </a:p>
        </p:txBody>
      </p:sp>
      <p:pic>
        <p:nvPicPr>
          <p:cNvPr id="124930" name="Picture 2" descr="dn100a2"/>
          <p:cNvPicPr>
            <a:picLocks noChangeAspect="1" noChangeArrowheads="1"/>
          </p:cNvPicPr>
          <p:nvPr/>
        </p:nvPicPr>
        <p:blipFill>
          <a:blip r:embed="rId3"/>
          <a:srcRect/>
          <a:stretch>
            <a:fillRect/>
          </a:stretch>
        </p:blipFill>
        <p:spPr bwMode="auto">
          <a:xfrm>
            <a:off x="0" y="0"/>
            <a:ext cx="4892040"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000628" y="0"/>
            <a:ext cx="4111005" cy="6494085"/>
          </a:xfrm>
          <a:prstGeom prst="rect">
            <a:avLst/>
          </a:prstGeom>
          <a:noFill/>
        </p:spPr>
        <p:txBody>
          <a:bodyPr wrap="square" rtlCol="0">
            <a:spAutoFit/>
          </a:bodyPr>
          <a:lstStyle/>
          <a:p>
            <a:r>
              <a:rPr lang="it-IT" sz="2600" b="1" dirty="0" smtClean="0">
                <a:solidFill>
                  <a:prstClr val="white"/>
                </a:solidFill>
                <a:latin typeface="Copperplate Gothic Bold"/>
                <a:cs typeface="Copperplate Gothic Bold"/>
              </a:rPr>
              <a:t>Accompagnata solo da </a:t>
            </a:r>
            <a:r>
              <a:rPr lang="it-IT" sz="2600" b="1" dirty="0" err="1" smtClean="0">
                <a:solidFill>
                  <a:prstClr val="white"/>
                </a:solidFill>
                <a:latin typeface="Copperplate Gothic Bold"/>
                <a:cs typeface="Copperplate Gothic Bold"/>
              </a:rPr>
              <a:t>Yongden</a:t>
            </a:r>
            <a:r>
              <a:rPr lang="it-IT" sz="2600" b="1" dirty="0" smtClean="0">
                <a:solidFill>
                  <a:prstClr val="white"/>
                </a:solidFill>
                <a:latin typeface="Copperplate Gothic Bold"/>
                <a:cs typeface="Copperplate Gothic Bold"/>
              </a:rPr>
              <a:t>, si finge una mendicante . Percorre a piedi migliaia di chilometri, affronta freddo, neve e fame: ci mette tre anni ad arrivare a Lhasa nel 1924. Ha 56 anni e mezzo.  Rimane a Lhasa due mesi e mezzo. Poi ce ne mette altri nove per tornare in </a:t>
            </a:r>
            <a:r>
              <a:rPr lang="it-IT" sz="2600" b="1" dirty="0" err="1" smtClean="0">
                <a:solidFill>
                  <a:prstClr val="white"/>
                </a:solidFill>
                <a:latin typeface="Copperplate Gothic Bold"/>
                <a:cs typeface="Copperplate Gothic Bold"/>
              </a:rPr>
              <a:t>Sikkim</a:t>
            </a:r>
            <a:r>
              <a:rPr lang="it-IT" sz="2600" b="1" dirty="0" smtClean="0">
                <a:solidFill>
                  <a:prstClr val="white"/>
                </a:solidFill>
                <a:latin typeface="Copperplate Gothic Bold"/>
                <a:cs typeface="Copperplate Gothic Bold"/>
              </a:rPr>
              <a:t>, sempre a piedi. </a:t>
            </a:r>
            <a:endParaRPr lang="it-IT" sz="2600" dirty="0">
              <a:solidFill>
                <a:prstClr val="white"/>
              </a:solidFill>
            </a:endParaRPr>
          </a:p>
        </p:txBody>
      </p:sp>
      <p:pic>
        <p:nvPicPr>
          <p:cNvPr id="8" name="Picture 2" descr="Risultati immagini per alexandra david neel"/>
          <p:cNvPicPr>
            <a:picLocks noChangeAspect="1" noChangeArrowheads="1"/>
          </p:cNvPicPr>
          <p:nvPr/>
        </p:nvPicPr>
        <p:blipFill>
          <a:blip r:embed="rId3"/>
          <a:srcRect/>
          <a:stretch>
            <a:fillRect/>
          </a:stretch>
        </p:blipFill>
        <p:spPr bwMode="auto">
          <a:xfrm>
            <a:off x="0" y="7140"/>
            <a:ext cx="5000628" cy="685086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6286520"/>
            <a:ext cx="9143999" cy="61555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Le sue fotografie sono forse i primi documenti etnografici tibetani, che utilizzerà per i suoi libri e i suoi racconti di viaggio una volta in Europa.  </a:t>
            </a:r>
            <a:endParaRPr lang="it-IT" sz="1700" dirty="0">
              <a:solidFill>
                <a:prstClr val="white"/>
              </a:solidFill>
            </a:endParaRPr>
          </a:p>
        </p:txBody>
      </p:sp>
      <p:pic>
        <p:nvPicPr>
          <p:cNvPr id="74754" name="Picture 2" descr="Foto tomada por A. David Néel. ca 1921-22: "/>
          <p:cNvPicPr>
            <a:picLocks noChangeAspect="1" noChangeArrowheads="1"/>
          </p:cNvPicPr>
          <p:nvPr/>
        </p:nvPicPr>
        <p:blipFill>
          <a:blip r:embed="rId3"/>
          <a:srcRect/>
          <a:stretch>
            <a:fillRect/>
          </a:stretch>
        </p:blipFill>
        <p:spPr bwMode="auto">
          <a:xfrm>
            <a:off x="0" y="0"/>
            <a:ext cx="9123958" cy="635795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5929330"/>
            <a:ext cx="9144000" cy="923330"/>
          </a:xfrm>
          <a:prstGeom prst="rect">
            <a:avLst/>
          </a:prstGeom>
          <a:noFill/>
        </p:spPr>
        <p:txBody>
          <a:bodyPr wrap="square" rtlCol="0">
            <a:spAutoFit/>
          </a:bodyPr>
          <a:lstStyle/>
          <a:p>
            <a:r>
              <a:rPr lang="it-IT" b="1" dirty="0" smtClean="0">
                <a:solidFill>
                  <a:prstClr val="white"/>
                </a:solidFill>
                <a:latin typeface="Copperplate Gothic Bold"/>
                <a:cs typeface="Copperplate Gothic Bold"/>
              </a:rPr>
              <a:t>Quando arriva, vestita di stracci, non ne può più: si presenta a Sir Mc Donald con i polsi legati, convinta che lui la sbatterà in galera. Ma lui la ospita in casa sua, la rifocilla, la riveste e le presta dei soldi. </a:t>
            </a:r>
            <a:endParaRPr lang="it-IT" dirty="0">
              <a:solidFill>
                <a:prstClr val="white"/>
              </a:solidFill>
            </a:endParaRPr>
          </a:p>
        </p:txBody>
      </p:sp>
      <p:pic>
        <p:nvPicPr>
          <p:cNvPr id="7" name="Picture 2" descr="Alexandra, el lama Lama Yongden y un joven tibetano frente al Potala en Lhasa en 1924 .Fundación Alexandra David-Néel -: "/>
          <p:cNvPicPr>
            <a:picLocks noChangeAspect="1" noChangeArrowheads="1"/>
          </p:cNvPicPr>
          <p:nvPr/>
        </p:nvPicPr>
        <p:blipFill>
          <a:blip r:embed="rId3"/>
          <a:srcRect/>
          <a:stretch>
            <a:fillRect/>
          </a:stretch>
        </p:blipFill>
        <p:spPr bwMode="auto">
          <a:xfrm>
            <a:off x="-1" y="0"/>
            <a:ext cx="9122459" cy="6000768"/>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5929330"/>
            <a:ext cx="9144000" cy="923330"/>
          </a:xfrm>
          <a:prstGeom prst="rect">
            <a:avLst/>
          </a:prstGeom>
          <a:noFill/>
        </p:spPr>
        <p:txBody>
          <a:bodyPr wrap="square" rtlCol="0">
            <a:spAutoFit/>
          </a:bodyPr>
          <a:lstStyle/>
          <a:p>
            <a:r>
              <a:rPr lang="it-IT" b="1" dirty="0" smtClean="0">
                <a:solidFill>
                  <a:prstClr val="white"/>
                </a:solidFill>
                <a:latin typeface="Copperplate Gothic Bold"/>
                <a:cs typeface="Copperplate Gothic Bold"/>
              </a:rPr>
              <a:t>Al suo ritorno in Europa, può finalmente vivere del suo lavoro: è una celebrità mondiale.  Ma suo marito vuole il </a:t>
            </a:r>
            <a:r>
              <a:rPr lang="it-IT" b="1" dirty="0" err="1" smtClean="0">
                <a:solidFill>
                  <a:prstClr val="white"/>
                </a:solidFill>
                <a:latin typeface="Copperplate Gothic Bold"/>
                <a:cs typeface="Copperplate Gothic Bold"/>
              </a:rPr>
              <a:t>divorsio</a:t>
            </a:r>
            <a:r>
              <a:rPr lang="it-IT" b="1" dirty="0" smtClean="0">
                <a:solidFill>
                  <a:prstClr val="white"/>
                </a:solidFill>
                <a:latin typeface="Copperplate Gothic Bold"/>
                <a:cs typeface="Copperplate Gothic Bold"/>
              </a:rPr>
              <a:t>. Lei rifiuta, e riesce perfino a convincerlo a dare il suo nome a </a:t>
            </a:r>
            <a:r>
              <a:rPr lang="it-IT" b="1" dirty="0" err="1" smtClean="0">
                <a:solidFill>
                  <a:prstClr val="white"/>
                </a:solidFill>
                <a:latin typeface="Copperplate Gothic Bold"/>
                <a:cs typeface="Copperplate Gothic Bold"/>
              </a:rPr>
              <a:t>Yongden</a:t>
            </a:r>
            <a:r>
              <a:rPr lang="it-IT" b="1" dirty="0" smtClean="0">
                <a:solidFill>
                  <a:prstClr val="white"/>
                </a:solidFill>
                <a:latin typeface="Copperplate Gothic Bold"/>
                <a:cs typeface="Copperplate Gothic Bold"/>
              </a:rPr>
              <a:t>. </a:t>
            </a:r>
            <a:endParaRPr lang="it-IT" dirty="0">
              <a:solidFill>
                <a:prstClr val="white"/>
              </a:solidFill>
            </a:endParaRPr>
          </a:p>
        </p:txBody>
      </p:sp>
      <p:pic>
        <p:nvPicPr>
          <p:cNvPr id="129026" name="Picture 2" descr="http://www.alexandra-david-neel.fr/wp-content/uploads/2015/06/Alexandra70.gif"/>
          <p:cNvPicPr>
            <a:picLocks noChangeAspect="1" noChangeArrowheads="1"/>
          </p:cNvPicPr>
          <p:nvPr/>
        </p:nvPicPr>
        <p:blipFill>
          <a:blip r:embed="rId3"/>
          <a:srcRect/>
          <a:stretch>
            <a:fillRect/>
          </a:stretch>
        </p:blipFill>
        <p:spPr bwMode="auto">
          <a:xfrm>
            <a:off x="0" y="0"/>
            <a:ext cx="8266364" cy="6000768"/>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5657671"/>
            <a:ext cx="9144000" cy="1200329"/>
          </a:xfrm>
          <a:prstGeom prst="rect">
            <a:avLst/>
          </a:prstGeom>
          <a:noFill/>
        </p:spPr>
        <p:txBody>
          <a:bodyPr wrap="square" rtlCol="0">
            <a:spAutoFit/>
          </a:bodyPr>
          <a:lstStyle/>
          <a:p>
            <a:r>
              <a:rPr lang="it-IT" b="1" dirty="0" smtClean="0">
                <a:solidFill>
                  <a:prstClr val="white"/>
                </a:solidFill>
                <a:latin typeface="Copperplate Gothic Bold"/>
                <a:cs typeface="Copperplate Gothic Bold"/>
              </a:rPr>
              <a:t>Acquista una casa sopra </a:t>
            </a:r>
            <a:r>
              <a:rPr lang="it-IT" b="1" dirty="0" err="1" smtClean="0">
                <a:solidFill>
                  <a:prstClr val="white"/>
                </a:solidFill>
                <a:latin typeface="Copperplate Gothic Bold"/>
                <a:cs typeface="Copperplate Gothic Bold"/>
              </a:rPr>
              <a:t>Digne</a:t>
            </a:r>
            <a:r>
              <a:rPr lang="it-IT" b="1" dirty="0" smtClean="0">
                <a:solidFill>
                  <a:prstClr val="white"/>
                </a:solidFill>
                <a:latin typeface="Copperplate Gothic Bold"/>
                <a:cs typeface="Copperplate Gothic Bold"/>
              </a:rPr>
              <a:t>, sulle Alpi francesi, e, finalmente libera da problemi economici, vi accoglie le sue collezioni e i suoi libri. Nei campi intorno, pianta frutta e legumi: per quel che può, intende vivere di autoproduzione. </a:t>
            </a:r>
            <a:endParaRPr lang="it-IT" dirty="0">
              <a:solidFill>
                <a:prstClr val="white"/>
              </a:solidFill>
            </a:endParaRPr>
          </a:p>
        </p:txBody>
      </p:sp>
      <p:pic>
        <p:nvPicPr>
          <p:cNvPr id="132098" name="Picture 2" descr="Risultati immagini per Samten dzong"/>
          <p:cNvPicPr>
            <a:picLocks noChangeAspect="1" noChangeArrowheads="1"/>
          </p:cNvPicPr>
          <p:nvPr/>
        </p:nvPicPr>
        <p:blipFill>
          <a:blip r:embed="rId3"/>
          <a:srcRect l="2521" t="3571" r="2521" b="3571"/>
          <a:stretch>
            <a:fillRect/>
          </a:stretch>
        </p:blipFill>
        <p:spPr bwMode="auto">
          <a:xfrm>
            <a:off x="0" y="-1"/>
            <a:ext cx="8286776" cy="5720075"/>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6286512" y="0"/>
            <a:ext cx="2825121" cy="6878806"/>
          </a:xfrm>
          <a:prstGeom prst="rect">
            <a:avLst/>
          </a:prstGeom>
          <a:noFill/>
        </p:spPr>
        <p:txBody>
          <a:bodyPr wrap="square" rtlCol="0">
            <a:spAutoFit/>
          </a:bodyPr>
          <a:lstStyle/>
          <a:p>
            <a:r>
              <a:rPr lang="it-IT" sz="2100" b="1" dirty="0" smtClean="0">
                <a:solidFill>
                  <a:prstClr val="white"/>
                </a:solidFill>
                <a:latin typeface="Copperplate Gothic Bold"/>
                <a:cs typeface="Copperplate Gothic Bold"/>
              </a:rPr>
              <a:t>Nove anni dopo il suo ritorno,  e dopo non aver mai smesso di scrivere e di lavorare, decide di ripartire: ha 69 anni, e vuole andare in Cina per approfondire i suoi studi. E vorrebbe restarci, vendendo la casa in Francia: ma scoppia la seconda guerra mondiale. Non possono più uscire.  </a:t>
            </a:r>
            <a:endParaRPr lang="it-IT" sz="2100" dirty="0">
              <a:solidFill>
                <a:prstClr val="white"/>
              </a:solidFill>
            </a:endParaRPr>
          </a:p>
        </p:txBody>
      </p:sp>
      <p:pic>
        <p:nvPicPr>
          <p:cNvPr id="75778" name="Picture 2" descr=" : "/>
          <p:cNvPicPr>
            <a:picLocks noChangeAspect="1" noChangeArrowheads="1"/>
          </p:cNvPicPr>
          <p:nvPr/>
        </p:nvPicPr>
        <p:blipFill>
          <a:blip r:embed="rId3"/>
          <a:srcRect t="28910"/>
          <a:stretch>
            <a:fillRect/>
          </a:stretch>
        </p:blipFill>
        <p:spPr bwMode="auto">
          <a:xfrm>
            <a:off x="0" y="170203"/>
            <a:ext cx="6286512" cy="6687797"/>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5500702"/>
            <a:ext cx="2825121" cy="415498"/>
          </a:xfrm>
          <a:prstGeom prst="rect">
            <a:avLst/>
          </a:prstGeom>
          <a:noFill/>
        </p:spPr>
        <p:txBody>
          <a:bodyPr wrap="square" rtlCol="0">
            <a:spAutoFit/>
          </a:bodyPr>
          <a:lstStyle/>
          <a:p>
            <a:r>
              <a:rPr lang="it-IT" sz="2100" b="1" dirty="0" smtClean="0">
                <a:solidFill>
                  <a:prstClr val="white"/>
                </a:solidFill>
                <a:latin typeface="Copperplate Gothic Bold"/>
                <a:cs typeface="Copperplate Gothic Bold"/>
              </a:rPr>
              <a:t>. </a:t>
            </a:r>
            <a:endParaRPr lang="it-IT" sz="2100" dirty="0">
              <a:solidFill>
                <a:prstClr val="white"/>
              </a:solidFill>
            </a:endParaRPr>
          </a:p>
        </p:txBody>
      </p:sp>
      <p:pic>
        <p:nvPicPr>
          <p:cNvPr id="134146" name="Picture 2" descr="dn122"/>
          <p:cNvPicPr>
            <a:picLocks noChangeAspect="1" noChangeArrowheads="1"/>
          </p:cNvPicPr>
          <p:nvPr/>
        </p:nvPicPr>
        <p:blipFill>
          <a:blip r:embed="rId3"/>
          <a:srcRect/>
          <a:stretch>
            <a:fillRect/>
          </a:stretch>
        </p:blipFill>
        <p:spPr bwMode="auto">
          <a:xfrm>
            <a:off x="159725" y="0"/>
            <a:ext cx="8984275" cy="6858000"/>
          </a:xfrm>
          <a:prstGeom prst="rect">
            <a:avLst/>
          </a:prstGeom>
          <a:noFill/>
        </p:spPr>
      </p:pic>
      <p:sp>
        <p:nvSpPr>
          <p:cNvPr id="8" name="CasellaDiTesto 7"/>
          <p:cNvSpPr txBox="1"/>
          <p:nvPr/>
        </p:nvSpPr>
        <p:spPr>
          <a:xfrm>
            <a:off x="0" y="5000636"/>
            <a:ext cx="9144000" cy="923330"/>
          </a:xfrm>
          <a:prstGeom prst="rect">
            <a:avLst/>
          </a:prstGeom>
          <a:noFill/>
        </p:spPr>
        <p:txBody>
          <a:bodyPr wrap="square" rtlCol="0">
            <a:spAutoFit/>
          </a:bodyPr>
          <a:lstStyle/>
          <a:p>
            <a:r>
              <a:rPr lang="it-IT" b="1" dirty="0" smtClean="0">
                <a:solidFill>
                  <a:schemeClr val="bg1"/>
                </a:solidFill>
                <a:latin typeface="Copperplate Gothic Bold" pitchFamily="34" charset="0"/>
              </a:rPr>
              <a:t>Riescono a rifugiarsi in una caverna in territorio tibetano, e, senza mai smettere di scrivere e di studiare, riescono a sopravvivere con l’autoproduzione. Nel 1941 apprende della morte di suo marito.  </a:t>
            </a:r>
            <a:endParaRPr lang="it-IT" b="1" dirty="0">
              <a:solidFill>
                <a:schemeClr val="bg1"/>
              </a:solidFill>
              <a:latin typeface="Copperplate Gothic Bold" pitchFamily="34" charset="0"/>
            </a:endParaRPr>
          </a:p>
        </p:txBody>
      </p:sp>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6715140" y="0"/>
            <a:ext cx="2396493" cy="6494085"/>
          </a:xfrm>
          <a:prstGeom prst="rect">
            <a:avLst/>
          </a:prstGeom>
          <a:noFill/>
        </p:spPr>
        <p:txBody>
          <a:bodyPr wrap="square" rtlCol="0">
            <a:spAutoFit/>
          </a:bodyPr>
          <a:lstStyle/>
          <a:p>
            <a:r>
              <a:rPr lang="it-IT" sz="2600" b="1" dirty="0" smtClean="0">
                <a:solidFill>
                  <a:prstClr val="white"/>
                </a:solidFill>
                <a:latin typeface="Copperplate Gothic Bold"/>
                <a:cs typeface="Copperplate Gothic Bold"/>
              </a:rPr>
              <a:t>Dopo la grotta riesce ad ottenere una capanna di pietre, alle falde della montagna, e finalmente, nel 1945, può tornare in Francia. Ha 77 anni. </a:t>
            </a:r>
            <a:endParaRPr lang="it-IT" sz="2600" dirty="0">
              <a:solidFill>
                <a:prstClr val="white"/>
              </a:solidFill>
            </a:endParaRPr>
          </a:p>
        </p:txBody>
      </p:sp>
      <p:pic>
        <p:nvPicPr>
          <p:cNvPr id="133122" name="Picture 2" descr="http://www.alexandra-david-neel.fr/wp-content/uploads/2015/06/dn143.gif"/>
          <p:cNvPicPr>
            <a:picLocks noChangeAspect="1" noChangeArrowheads="1"/>
          </p:cNvPicPr>
          <p:nvPr/>
        </p:nvPicPr>
        <p:blipFill>
          <a:blip r:embed="rId3"/>
          <a:srcRect/>
          <a:stretch>
            <a:fillRect/>
          </a:stretch>
        </p:blipFill>
        <p:spPr bwMode="auto">
          <a:xfrm>
            <a:off x="0" y="-1551"/>
            <a:ext cx="6715140" cy="6859552"/>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357818" y="0"/>
            <a:ext cx="3753815" cy="6463308"/>
          </a:xfrm>
          <a:prstGeom prst="rect">
            <a:avLst/>
          </a:prstGeom>
          <a:noFill/>
        </p:spPr>
        <p:txBody>
          <a:bodyPr wrap="square" rtlCol="0">
            <a:spAutoFit/>
          </a:bodyPr>
          <a:lstStyle/>
          <a:p>
            <a:r>
              <a:rPr lang="it-IT" sz="2300" b="1" dirty="0" smtClean="0">
                <a:solidFill>
                  <a:prstClr val="white"/>
                </a:solidFill>
                <a:latin typeface="Copperplate Gothic Bold"/>
                <a:cs typeface="Copperplate Gothic Bold"/>
              </a:rPr>
              <a:t>A casa del borgomastro incontra  sua cognata, </a:t>
            </a:r>
            <a:r>
              <a:rPr lang="it-IT" sz="2300" b="1" dirty="0" err="1" smtClean="0">
                <a:solidFill>
                  <a:schemeClr val="bg1"/>
                </a:solidFill>
                <a:latin typeface="Copperplate Gothic Bold" pitchFamily="34" charset="0"/>
              </a:rPr>
              <a:t>Alexandrine</a:t>
            </a:r>
            <a:r>
              <a:rPr lang="it-IT" sz="2300" b="1" dirty="0" smtClean="0">
                <a:solidFill>
                  <a:schemeClr val="bg1"/>
                </a:solidFill>
                <a:latin typeface="Copperplate Gothic Bold" pitchFamily="34" charset="0"/>
              </a:rPr>
              <a:t> </a:t>
            </a:r>
            <a:r>
              <a:rPr lang="it-IT" sz="2300" b="1" dirty="0" err="1" smtClean="0">
                <a:solidFill>
                  <a:schemeClr val="bg1"/>
                </a:solidFill>
                <a:latin typeface="Copperplate Gothic Bold" pitchFamily="34" charset="0"/>
              </a:rPr>
              <a:t>Borgmans</a:t>
            </a:r>
            <a:r>
              <a:rPr lang="it-IT" sz="2300" b="1" dirty="0" smtClean="0">
                <a:solidFill>
                  <a:schemeClr val="bg1"/>
                </a:solidFill>
                <a:latin typeface="Copperplate Gothic Bold" pitchFamily="34" charset="0"/>
              </a:rPr>
              <a:t> </a:t>
            </a:r>
            <a:r>
              <a:rPr lang="it-IT" sz="2300" b="1" dirty="0" smtClean="0">
                <a:solidFill>
                  <a:prstClr val="white"/>
                </a:solidFill>
                <a:latin typeface="Copperplate Gothic Bold"/>
                <a:cs typeface="Copperplate Gothic Bold"/>
              </a:rPr>
              <a:t>e</a:t>
            </a:r>
            <a:r>
              <a:rPr lang="it-IT" sz="2300" b="1" dirty="0" smtClean="0">
                <a:solidFill>
                  <a:prstClr val="white"/>
                </a:solidFill>
                <a:latin typeface="Copperplate Gothic Bold"/>
                <a:cs typeface="Copperplate Gothic Bold"/>
              </a:rPr>
              <a:t>, malgrado i 17 anni di </a:t>
            </a:r>
            <a:r>
              <a:rPr lang="it-IT" sz="2300" b="1" dirty="0" smtClean="0">
                <a:solidFill>
                  <a:prstClr val="white"/>
                </a:solidFill>
                <a:latin typeface="Copperplate Gothic Bold"/>
                <a:cs typeface="Copperplate Gothic Bold"/>
              </a:rPr>
              <a:t>differenza</a:t>
            </a:r>
            <a:r>
              <a:rPr lang="it-IT" sz="2300" b="1" dirty="0" smtClean="0">
                <a:solidFill>
                  <a:prstClr val="white"/>
                </a:solidFill>
                <a:latin typeface="Copperplate Gothic Bold"/>
                <a:cs typeface="Copperplate Gothic Bold"/>
              </a:rPr>
              <a:t>, si </a:t>
            </a:r>
            <a:r>
              <a:rPr lang="it-IT" sz="2300" b="1" dirty="0" smtClean="0">
                <a:solidFill>
                  <a:prstClr val="white"/>
                </a:solidFill>
                <a:latin typeface="Copperplate Gothic Bold"/>
                <a:cs typeface="Copperplate Gothic Bold"/>
              </a:rPr>
              <a:t>sposano,senza </a:t>
            </a:r>
            <a:r>
              <a:rPr lang="it-IT" sz="2300" b="1" dirty="0" smtClean="0">
                <a:solidFill>
                  <a:prstClr val="white"/>
                </a:solidFill>
                <a:latin typeface="Copperplate Gothic Bold"/>
                <a:cs typeface="Copperplate Gothic Bold"/>
              </a:rPr>
              <a:t>amore, per convenienza reciproca. Rimarranno insieme 52 anni,  malgrado le profonde differenze che li dividono.  Lei lavora nel negozio di tessuti di famiglia. </a:t>
            </a:r>
            <a:endParaRPr lang="it-IT" sz="2300" dirty="0">
              <a:solidFill>
                <a:prstClr val="white"/>
              </a:solidFill>
            </a:endParaRPr>
          </a:p>
        </p:txBody>
      </p:sp>
      <p:pic>
        <p:nvPicPr>
          <p:cNvPr id="87042" name="Picture 2" descr="Alexandrine Borgmans David, mère d'Alexandra"/>
          <p:cNvPicPr>
            <a:picLocks noChangeAspect="1" noChangeArrowheads="1"/>
          </p:cNvPicPr>
          <p:nvPr/>
        </p:nvPicPr>
        <p:blipFill>
          <a:blip r:embed="rId3"/>
          <a:srcRect/>
          <a:stretch>
            <a:fillRect/>
          </a:stretch>
        </p:blipFill>
        <p:spPr bwMode="auto">
          <a:xfrm>
            <a:off x="0" y="-10997"/>
            <a:ext cx="5357818" cy="6868997"/>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643578"/>
            <a:ext cx="9143999" cy="113877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La sua bella casa è distrutta, e così quella del marito. Lei riesce a rimettere assieme i cocci, e con </a:t>
            </a:r>
            <a:r>
              <a:rPr lang="it-IT" sz="1700" b="1" dirty="0" err="1" smtClean="0">
                <a:solidFill>
                  <a:prstClr val="white"/>
                </a:solidFill>
                <a:latin typeface="Copperplate Gothic Bold"/>
                <a:cs typeface="Copperplate Gothic Bold"/>
              </a:rPr>
              <a:t>Yongden</a:t>
            </a:r>
            <a:r>
              <a:rPr lang="it-IT" sz="1700" b="1" dirty="0" smtClean="0">
                <a:solidFill>
                  <a:prstClr val="white"/>
                </a:solidFill>
                <a:latin typeface="Copperplate Gothic Bold"/>
                <a:cs typeface="Copperplate Gothic Bold"/>
              </a:rPr>
              <a:t> ricominciano a lavorare furiosamente, perché sono pieni di debiti, assillati dai creditori, tutto è aumentato e loro riescono a sopravvivere modestamente. </a:t>
            </a:r>
            <a:endParaRPr lang="it-IT" sz="1700" dirty="0">
              <a:solidFill>
                <a:prstClr val="white"/>
              </a:solidFill>
            </a:endParaRPr>
          </a:p>
        </p:txBody>
      </p:sp>
      <p:pic>
        <p:nvPicPr>
          <p:cNvPr id="67586" name="Picture 2" descr="Casa-Museo de Alexandra David Néel: "/>
          <p:cNvPicPr>
            <a:picLocks noChangeAspect="1" noChangeArrowheads="1"/>
          </p:cNvPicPr>
          <p:nvPr/>
        </p:nvPicPr>
        <p:blipFill>
          <a:blip r:embed="rId3"/>
          <a:srcRect/>
          <a:stretch>
            <a:fillRect/>
          </a:stretch>
        </p:blipFill>
        <p:spPr bwMode="auto">
          <a:xfrm>
            <a:off x="0" y="0"/>
            <a:ext cx="8389100" cy="564357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500562" y="0"/>
            <a:ext cx="4611071" cy="6740307"/>
          </a:xfrm>
          <a:prstGeom prst="rect">
            <a:avLst/>
          </a:prstGeom>
          <a:noFill/>
        </p:spPr>
        <p:txBody>
          <a:bodyPr wrap="square" rtlCol="0">
            <a:spAutoFit/>
          </a:bodyPr>
          <a:lstStyle/>
          <a:p>
            <a:r>
              <a:rPr lang="it-IT" sz="2700" b="1" dirty="0" smtClean="0">
                <a:solidFill>
                  <a:prstClr val="white"/>
                </a:solidFill>
                <a:latin typeface="Copperplate Gothic Bold"/>
                <a:cs typeface="Copperplate Gothic Bold"/>
              </a:rPr>
              <a:t>Nel 1955 muore improvvisamente </a:t>
            </a:r>
            <a:r>
              <a:rPr lang="it-IT" sz="2700" b="1" dirty="0" err="1" smtClean="0">
                <a:solidFill>
                  <a:prstClr val="white"/>
                </a:solidFill>
                <a:latin typeface="Copperplate Gothic Bold"/>
                <a:cs typeface="Copperplate Gothic Bold"/>
              </a:rPr>
              <a:t>Yogden</a:t>
            </a:r>
            <a:r>
              <a:rPr lang="it-IT" sz="2700" b="1" dirty="0" smtClean="0">
                <a:solidFill>
                  <a:prstClr val="white"/>
                </a:solidFill>
                <a:latin typeface="Copperplate Gothic Bold"/>
                <a:cs typeface="Copperplate Gothic Bold"/>
              </a:rPr>
              <a:t>, e le cade il mondo addosso.  Per anni non riesce a trovare nessuna donna che riesce a sopportarla, e così è costretta  ad errare fra un albergo e l’altro, fino a quando incontra  Marie </a:t>
            </a:r>
            <a:r>
              <a:rPr lang="it-IT" sz="2700" b="1" dirty="0" err="1" smtClean="0">
                <a:solidFill>
                  <a:prstClr val="white"/>
                </a:solidFill>
                <a:latin typeface="Copperplate Gothic Bold"/>
                <a:cs typeface="Copperplate Gothic Bold"/>
              </a:rPr>
              <a:t>Madeleine</a:t>
            </a:r>
            <a:r>
              <a:rPr lang="it-IT" sz="2700" b="1" dirty="0" smtClean="0">
                <a:solidFill>
                  <a:prstClr val="white"/>
                </a:solidFill>
                <a:latin typeface="Copperplate Gothic Bold"/>
                <a:cs typeface="Copperplate Gothic Bold"/>
              </a:rPr>
              <a:t> </a:t>
            </a:r>
            <a:r>
              <a:rPr lang="it-IT" sz="2700" b="1" dirty="0" err="1" smtClean="0">
                <a:solidFill>
                  <a:prstClr val="white"/>
                </a:solidFill>
                <a:latin typeface="Copperplate Gothic Bold"/>
                <a:cs typeface="Copperplate Gothic Bold"/>
              </a:rPr>
              <a:t>Peyronnet</a:t>
            </a:r>
            <a:r>
              <a:rPr lang="it-IT" sz="2700" b="1" dirty="0" smtClean="0">
                <a:solidFill>
                  <a:prstClr val="white"/>
                </a:solidFill>
                <a:latin typeface="Copperplate Gothic Bold"/>
                <a:cs typeface="Copperplate Gothic Bold"/>
              </a:rPr>
              <a:t> nel 1959, e riesce a rientrare a casa sua a </a:t>
            </a:r>
            <a:r>
              <a:rPr lang="it-IT" sz="2700" b="1" dirty="0" err="1" smtClean="0">
                <a:solidFill>
                  <a:prstClr val="white"/>
                </a:solidFill>
                <a:latin typeface="Copperplate Gothic Bold"/>
                <a:cs typeface="Copperplate Gothic Bold"/>
              </a:rPr>
              <a:t>Digne</a:t>
            </a:r>
            <a:r>
              <a:rPr lang="it-IT" sz="2700" b="1" dirty="0" smtClean="0">
                <a:solidFill>
                  <a:prstClr val="white"/>
                </a:solidFill>
                <a:latin typeface="Copperplate Gothic Bold"/>
                <a:cs typeface="Copperplate Gothic Bold"/>
              </a:rPr>
              <a:t>. </a:t>
            </a:r>
            <a:endParaRPr lang="it-IT" sz="2800" dirty="0">
              <a:solidFill>
                <a:prstClr val="white"/>
              </a:solidFill>
            </a:endParaRPr>
          </a:p>
        </p:txBody>
      </p:sp>
      <p:pic>
        <p:nvPicPr>
          <p:cNvPr id="82946" name="Picture 2" descr="https://s-media-cache-ak0.pinimg.com/originals/3d/1a/a0/3d1aa073bbe8598c97f0daacb11689a1.jpg"/>
          <p:cNvPicPr>
            <a:picLocks noChangeAspect="1" noChangeArrowheads="1"/>
          </p:cNvPicPr>
          <p:nvPr/>
        </p:nvPicPr>
        <p:blipFill>
          <a:blip r:embed="rId3"/>
          <a:srcRect/>
          <a:stretch>
            <a:fillRect/>
          </a:stretch>
        </p:blipFill>
        <p:spPr bwMode="auto">
          <a:xfrm>
            <a:off x="0" y="64699"/>
            <a:ext cx="4500562" cy="6793301"/>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643438" y="0"/>
            <a:ext cx="4468195" cy="6894195"/>
          </a:xfrm>
          <a:prstGeom prst="rect">
            <a:avLst/>
          </a:prstGeom>
          <a:noFill/>
        </p:spPr>
        <p:txBody>
          <a:bodyPr wrap="square" rtlCol="0">
            <a:spAutoFit/>
          </a:bodyPr>
          <a:lstStyle/>
          <a:p>
            <a:r>
              <a:rPr lang="it-IT" sz="2600" b="1" dirty="0" smtClean="0">
                <a:solidFill>
                  <a:prstClr val="white"/>
                </a:solidFill>
                <a:latin typeface="Copperplate Gothic Bold"/>
                <a:cs typeface="Copperplate Gothic Bold"/>
              </a:rPr>
              <a:t>Alexandra festeggia i suoi cent’anni circondata da personalità, assolutamente lucida. Dopo qualche mese, lascia stupefatto il prefetto perché vuole farsi rinnovare il passaporto: vuole andare a morire in Asia, progettava un “piccolo” giro del mondo in Renault 4 accompagnata da </a:t>
            </a:r>
            <a:r>
              <a:rPr lang="it-IT" sz="2600" b="1" dirty="0" err="1" smtClean="0">
                <a:solidFill>
                  <a:prstClr val="white"/>
                </a:solidFill>
                <a:latin typeface="Copperplate Gothic Bold"/>
                <a:cs typeface="Copperplate Gothic Bold"/>
              </a:rPr>
              <a:t>Madeleine</a:t>
            </a:r>
            <a:r>
              <a:rPr lang="it-IT" sz="2600" b="1" dirty="0" smtClean="0">
                <a:solidFill>
                  <a:prstClr val="white"/>
                </a:solidFill>
                <a:latin typeface="Copperplate Gothic Bold"/>
                <a:cs typeface="Copperplate Gothic Bold"/>
              </a:rPr>
              <a:t> come </a:t>
            </a:r>
            <a:r>
              <a:rPr lang="it-IT" sz="2600" b="1" dirty="0" err="1" smtClean="0">
                <a:solidFill>
                  <a:prstClr val="white"/>
                </a:solidFill>
                <a:latin typeface="Copperplate Gothic Bold"/>
                <a:cs typeface="Copperplate Gothic Bold"/>
              </a:rPr>
              <a:t>autista…</a:t>
            </a:r>
            <a:r>
              <a:rPr lang="it-IT" sz="2600" b="1" dirty="0" smtClean="0">
                <a:solidFill>
                  <a:prstClr val="white"/>
                </a:solidFill>
                <a:latin typeface="Copperplate Gothic Bold"/>
                <a:cs typeface="Copperplate Gothic Bold"/>
              </a:rPr>
              <a:t>..</a:t>
            </a:r>
            <a:endParaRPr lang="it-IT" sz="2600" dirty="0">
              <a:solidFill>
                <a:prstClr val="white"/>
              </a:solidFill>
            </a:endParaRPr>
          </a:p>
        </p:txBody>
      </p:sp>
      <p:pic>
        <p:nvPicPr>
          <p:cNvPr id="68610" name="Picture 2" descr="Alexandra et M.M. Peyronnet"/>
          <p:cNvPicPr>
            <a:picLocks noChangeAspect="1" noChangeArrowheads="1"/>
          </p:cNvPicPr>
          <p:nvPr/>
        </p:nvPicPr>
        <p:blipFill>
          <a:blip r:embed="rId3"/>
          <a:srcRect/>
          <a:stretch>
            <a:fillRect/>
          </a:stretch>
        </p:blipFill>
        <p:spPr bwMode="auto">
          <a:xfrm>
            <a:off x="0" y="-4224"/>
            <a:ext cx="4643438" cy="6862224"/>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572132" y="0"/>
            <a:ext cx="3539501" cy="5909310"/>
          </a:xfrm>
          <a:prstGeom prst="rect">
            <a:avLst/>
          </a:prstGeom>
          <a:noFill/>
        </p:spPr>
        <p:txBody>
          <a:bodyPr wrap="square" rtlCol="0">
            <a:spAutoFit/>
          </a:bodyPr>
          <a:lstStyle/>
          <a:p>
            <a:r>
              <a:rPr lang="it-IT" sz="2700" b="1" dirty="0" smtClean="0">
                <a:solidFill>
                  <a:prstClr val="white"/>
                </a:solidFill>
                <a:latin typeface="Copperplate Gothic Bold"/>
                <a:cs typeface="Copperplate Gothic Bold"/>
              </a:rPr>
              <a:t>Malgrado la veneranda età, aiutata dalla giovane collaboratrice, riprende furiosamente a scrivere. Chiuderà gli occhi per sempre qualche giorno prima di compiere i 110 anni.  </a:t>
            </a:r>
            <a:endParaRPr lang="it-IT" sz="2800" dirty="0">
              <a:solidFill>
                <a:prstClr val="white"/>
              </a:solidFill>
            </a:endParaRPr>
          </a:p>
        </p:txBody>
      </p:sp>
      <p:pic>
        <p:nvPicPr>
          <p:cNvPr id="67586" name="Picture 2" descr="Alexandra à 100 ans dans son bureau"/>
          <p:cNvPicPr>
            <a:picLocks noChangeAspect="1" noChangeArrowheads="1"/>
          </p:cNvPicPr>
          <p:nvPr/>
        </p:nvPicPr>
        <p:blipFill>
          <a:blip r:embed="rId3"/>
          <a:srcRect/>
          <a:stretch>
            <a:fillRect/>
          </a:stretch>
        </p:blipFill>
        <p:spPr bwMode="auto">
          <a:xfrm>
            <a:off x="0" y="0"/>
            <a:ext cx="5554980"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6242447"/>
            <a:ext cx="9143999" cy="61555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Il suo ultimo viaggio lo fece nel 1973 a </a:t>
            </a:r>
            <a:r>
              <a:rPr lang="it-IT" sz="1700" b="1" dirty="0" err="1" smtClean="0">
                <a:solidFill>
                  <a:prstClr val="white"/>
                </a:solidFill>
                <a:latin typeface="Copperplate Gothic Bold"/>
                <a:cs typeface="Copperplate Gothic Bold"/>
              </a:rPr>
              <a:t>Benares</a:t>
            </a:r>
            <a:r>
              <a:rPr lang="it-IT" sz="1700" b="1" dirty="0" smtClean="0">
                <a:solidFill>
                  <a:prstClr val="white"/>
                </a:solidFill>
                <a:latin typeface="Copperplate Gothic Bold"/>
                <a:cs typeface="Copperplate Gothic Bold"/>
              </a:rPr>
              <a:t>, quando le sue ceneri e quelle di </a:t>
            </a:r>
            <a:r>
              <a:rPr lang="it-IT" sz="1700" b="1" dirty="0" err="1" smtClean="0">
                <a:solidFill>
                  <a:prstClr val="white"/>
                </a:solidFill>
                <a:latin typeface="Copperplate Gothic Bold"/>
                <a:cs typeface="Copperplate Gothic Bold"/>
              </a:rPr>
              <a:t>Yongden</a:t>
            </a:r>
            <a:r>
              <a:rPr lang="it-IT" sz="1700" b="1" dirty="0" smtClean="0">
                <a:solidFill>
                  <a:prstClr val="white"/>
                </a:solidFill>
                <a:latin typeface="Copperplate Gothic Bold"/>
                <a:cs typeface="Copperplate Gothic Bold"/>
              </a:rPr>
              <a:t> furono disperse nel Gange da </a:t>
            </a:r>
            <a:r>
              <a:rPr lang="it-IT" sz="1700" b="1" dirty="0" err="1" smtClean="0">
                <a:solidFill>
                  <a:prstClr val="white"/>
                </a:solidFill>
                <a:latin typeface="Copperplate Gothic Bold"/>
                <a:cs typeface="Copperplate Gothic Bold"/>
              </a:rPr>
              <a:t>Madeleine</a:t>
            </a:r>
            <a:r>
              <a:rPr lang="it-IT" sz="1700" b="1" dirty="0" smtClean="0">
                <a:solidFill>
                  <a:prstClr val="white"/>
                </a:solidFill>
                <a:latin typeface="Copperplate Gothic Bold"/>
                <a:cs typeface="Copperplate Gothic Bold"/>
              </a:rPr>
              <a:t>.  </a:t>
            </a:r>
            <a:endParaRPr lang="it-IT" sz="1700" dirty="0">
              <a:solidFill>
                <a:prstClr val="white"/>
              </a:solidFill>
            </a:endParaRPr>
          </a:p>
        </p:txBody>
      </p:sp>
      <p:pic>
        <p:nvPicPr>
          <p:cNvPr id="141314" name="Picture 2" descr="M.M. Peyronnet sur le gange portant les cendres d'Alexandra."/>
          <p:cNvPicPr>
            <a:picLocks noChangeAspect="1" noChangeArrowheads="1"/>
          </p:cNvPicPr>
          <p:nvPr/>
        </p:nvPicPr>
        <p:blipFill>
          <a:blip r:embed="rId3"/>
          <a:srcRect/>
          <a:stretch>
            <a:fillRect/>
          </a:stretch>
        </p:blipFill>
        <p:spPr bwMode="auto">
          <a:xfrm>
            <a:off x="-1" y="0"/>
            <a:ext cx="9169618" cy="6143644"/>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572140"/>
            <a:ext cx="9143999" cy="1538883"/>
          </a:xfrm>
          <a:prstGeom prst="rect">
            <a:avLst/>
          </a:prstGeom>
          <a:noFill/>
        </p:spPr>
        <p:txBody>
          <a:bodyPr wrap="square" rtlCol="0">
            <a:spAutoFit/>
          </a:bodyPr>
          <a:lstStyle/>
          <a:p>
            <a:pPr algn="ctr"/>
            <a:endParaRPr lang="it-IT" sz="1700" b="1" dirty="0" smtClean="0">
              <a:solidFill>
                <a:srgbClr val="FF0000"/>
              </a:solidFill>
              <a:latin typeface="Copperplate Gothic Bold"/>
              <a:cs typeface="Copperplate Gothic Bold"/>
            </a:endParaRPr>
          </a:p>
          <a:p>
            <a:pPr algn="ctr"/>
            <a:r>
              <a:rPr lang="it-IT" sz="6000" b="1" dirty="0" smtClean="0">
                <a:solidFill>
                  <a:srgbClr val="FF0000"/>
                </a:solidFill>
                <a:latin typeface="Copperplate Gothic Bold"/>
                <a:cs typeface="Copperplate Gothic Bold"/>
              </a:rPr>
              <a:t>GRAZIE</a:t>
            </a:r>
            <a:r>
              <a:rPr lang="it-IT" sz="6000" b="1" dirty="0" smtClean="0">
                <a:solidFill>
                  <a:prstClr val="white"/>
                </a:solidFill>
                <a:latin typeface="Copperplate Gothic Bold"/>
                <a:cs typeface="Copperplate Gothic Bold"/>
              </a:rPr>
              <a:t> </a:t>
            </a:r>
            <a:endParaRPr lang="it-IT" sz="6000" b="1" dirty="0">
              <a:solidFill>
                <a:prstClr val="white"/>
              </a:solidFill>
              <a:latin typeface="Copperplate Gothic Bold"/>
              <a:cs typeface="Copperplate Gothic Bold"/>
            </a:endParaRPr>
          </a:p>
          <a:p>
            <a:r>
              <a:rPr lang="it-IT" sz="1700" b="1" dirty="0">
                <a:solidFill>
                  <a:prstClr val="white"/>
                </a:solidFill>
                <a:latin typeface="Copperplate Gothic Bold"/>
                <a:cs typeface="Copperplate Gothic Bold"/>
              </a:rPr>
              <a:t>.</a:t>
            </a:r>
            <a:endParaRPr lang="it-IT" sz="1700" dirty="0">
              <a:solidFill>
                <a:prstClr val="white"/>
              </a:solidFill>
            </a:endParaRPr>
          </a:p>
        </p:txBody>
      </p:sp>
      <p:pic>
        <p:nvPicPr>
          <p:cNvPr id="6146" name="Picture 2" descr="Risultati immagini per alexandra david neel"/>
          <p:cNvPicPr>
            <a:picLocks noChangeAspect="1" noChangeArrowheads="1"/>
          </p:cNvPicPr>
          <p:nvPr/>
        </p:nvPicPr>
        <p:blipFill>
          <a:blip r:embed="rId3"/>
          <a:srcRect/>
          <a:stretch>
            <a:fillRect/>
          </a:stretch>
        </p:blipFill>
        <p:spPr bwMode="auto">
          <a:xfrm>
            <a:off x="0" y="0"/>
            <a:ext cx="7647294" cy="5786454"/>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6929454" y="0"/>
            <a:ext cx="2182179" cy="6740307"/>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Già da bambina capisce che vuole viaggiare. A quindici anni, approfittando di un periodo di villeggiatura sulla costa con la famiglia, riesce ad arrivare in Inghilterra. </a:t>
            </a:r>
            <a:endParaRPr lang="it-IT" sz="2400" dirty="0">
              <a:solidFill>
                <a:prstClr val="white"/>
              </a:solidFill>
            </a:endParaRPr>
          </a:p>
        </p:txBody>
      </p:sp>
      <p:pic>
        <p:nvPicPr>
          <p:cNvPr id="88066" name="Picture 2" descr="Alexandra David-Néel à l'âge de 6 ans"/>
          <p:cNvPicPr>
            <a:picLocks noChangeAspect="1" noChangeArrowheads="1"/>
          </p:cNvPicPr>
          <p:nvPr/>
        </p:nvPicPr>
        <p:blipFill>
          <a:blip r:embed="rId3"/>
          <a:srcRect/>
          <a:stretch>
            <a:fillRect/>
          </a:stretch>
        </p:blipFill>
        <p:spPr bwMode="auto">
          <a:xfrm>
            <a:off x="-1" y="0"/>
            <a:ext cx="6950673" cy="6858001"/>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857752" y="0"/>
            <a:ext cx="4253881" cy="7155805"/>
          </a:xfrm>
          <a:prstGeom prst="rect">
            <a:avLst/>
          </a:prstGeom>
          <a:noFill/>
        </p:spPr>
        <p:txBody>
          <a:bodyPr wrap="square" rtlCol="0">
            <a:spAutoFit/>
          </a:bodyPr>
          <a:lstStyle/>
          <a:p>
            <a:r>
              <a:rPr lang="it-IT" sz="2600" b="1" dirty="0" smtClean="0">
                <a:solidFill>
                  <a:prstClr val="white"/>
                </a:solidFill>
                <a:latin typeface="Copperplate Gothic Bold"/>
                <a:cs typeface="Copperplate Gothic Bold"/>
              </a:rPr>
              <a:t>Riesce a scappare un’altra volta, a prendere un treno per la Svizzera, a passare il Gottardo a piedi e ad arrivare in Italia. La mamma la raggiunge sul lago Maggiore e le rivela il suo destino: dopo il convento farà la commessa nel negozio di famiglia. Lei deve accettare ma aspetta la maggiore età per fuggire</a:t>
            </a:r>
            <a:r>
              <a:rPr lang="it-IT" sz="2700" b="1" dirty="0" smtClean="0">
                <a:solidFill>
                  <a:prstClr val="white"/>
                </a:solidFill>
                <a:latin typeface="Copperplate Gothic Bold"/>
                <a:cs typeface="Copperplate Gothic Bold"/>
              </a:rPr>
              <a:t>. </a:t>
            </a:r>
            <a:endParaRPr lang="it-IT" sz="2800" dirty="0">
              <a:solidFill>
                <a:prstClr val="white"/>
              </a:solidFill>
            </a:endParaRPr>
          </a:p>
        </p:txBody>
      </p:sp>
      <p:pic>
        <p:nvPicPr>
          <p:cNvPr id="84996" name="Picture 4" descr="Alexandra à 16 ans"/>
          <p:cNvPicPr>
            <a:picLocks noChangeAspect="1" noChangeArrowheads="1"/>
          </p:cNvPicPr>
          <p:nvPr/>
        </p:nvPicPr>
        <p:blipFill>
          <a:blip r:embed="rId3"/>
          <a:srcRect/>
          <a:stretch>
            <a:fillRect/>
          </a:stretch>
        </p:blipFill>
        <p:spPr bwMode="auto">
          <a:xfrm>
            <a:off x="0" y="0"/>
            <a:ext cx="4823460"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Prende contatti col </a:t>
            </a:r>
            <a:r>
              <a:rPr lang="it-IT" sz="1700" b="1" dirty="0" err="1" smtClean="0">
                <a:solidFill>
                  <a:prstClr val="white"/>
                </a:solidFill>
                <a:latin typeface="Copperplate Gothic Bold"/>
                <a:cs typeface="Copperplate Gothic Bold"/>
              </a:rPr>
              <a:t>Musée</a:t>
            </a:r>
            <a:r>
              <a:rPr lang="it-IT" sz="1700" b="1" dirty="0" smtClean="0">
                <a:solidFill>
                  <a:prstClr val="white"/>
                </a:solidFill>
                <a:latin typeface="Copperplate Gothic Bold"/>
                <a:cs typeface="Copperplate Gothic Bold"/>
              </a:rPr>
              <a:t> </a:t>
            </a:r>
            <a:r>
              <a:rPr lang="it-IT" sz="1700" b="1" dirty="0" err="1" smtClean="0">
                <a:solidFill>
                  <a:prstClr val="white"/>
                </a:solidFill>
                <a:latin typeface="Copperplate Gothic Bold"/>
                <a:cs typeface="Copperplate Gothic Bold"/>
              </a:rPr>
              <a:t>Guimet</a:t>
            </a:r>
            <a:r>
              <a:rPr lang="it-IT" sz="1700" b="1" dirty="0" smtClean="0">
                <a:solidFill>
                  <a:prstClr val="white"/>
                </a:solidFill>
                <a:latin typeface="Copperplate Gothic Bold"/>
                <a:cs typeface="Copperplate Gothic Bold"/>
              </a:rPr>
              <a:t>  di Parigi, specializzato in arti orientali; si fa mandare i libri e impara, da sola, l’inglese: vuole andare in India.  </a:t>
            </a:r>
            <a:endParaRPr lang="it-IT" sz="1700" dirty="0">
              <a:solidFill>
                <a:prstClr val="white"/>
              </a:solidFill>
            </a:endParaRPr>
          </a:p>
        </p:txBody>
      </p:sp>
      <p:pic>
        <p:nvPicPr>
          <p:cNvPr id="83970" name="Picture 2" descr="Risultati immagini per musée guimet"/>
          <p:cNvPicPr>
            <a:picLocks noChangeAspect="1" noChangeArrowheads="1"/>
          </p:cNvPicPr>
          <p:nvPr/>
        </p:nvPicPr>
        <p:blipFill>
          <a:blip r:embed="rId3"/>
          <a:srcRect/>
          <a:stretch>
            <a:fillRect/>
          </a:stretch>
        </p:blipFill>
        <p:spPr bwMode="auto">
          <a:xfrm>
            <a:off x="0" y="0"/>
            <a:ext cx="8401070" cy="600076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714876" y="0"/>
            <a:ext cx="4396757" cy="6894195"/>
          </a:xfrm>
          <a:prstGeom prst="rect">
            <a:avLst/>
          </a:prstGeom>
          <a:noFill/>
        </p:spPr>
        <p:txBody>
          <a:bodyPr wrap="square" rtlCol="0">
            <a:spAutoFit/>
          </a:bodyPr>
          <a:lstStyle/>
          <a:p>
            <a:r>
              <a:rPr lang="it-IT" sz="2600" b="1" dirty="0" smtClean="0">
                <a:solidFill>
                  <a:prstClr val="white"/>
                </a:solidFill>
                <a:latin typeface="Copperplate Gothic Bold"/>
                <a:cs typeface="Copperplate Gothic Bold"/>
              </a:rPr>
              <a:t>A 21 parte per Londra, ed entra nella setta segreta della Suprema Gnosi. Si accorge rapidamente  che le traduzioni dei classici  indiani sono quanto meno “fantasiose”. Deve imparare il sanscrito  e deve seguire le lezioni a Parigi. Nel frattempo, entra nella Società Teosofica. A Parigi va a vivere nella loro sede. </a:t>
            </a:r>
            <a:endParaRPr lang="it-IT" sz="2600" dirty="0">
              <a:solidFill>
                <a:prstClr val="white"/>
              </a:solidFill>
            </a:endParaRPr>
          </a:p>
        </p:txBody>
      </p:sp>
      <p:pic>
        <p:nvPicPr>
          <p:cNvPr id="89090" name="Picture 2" descr="Alexandra dans son appartement parisien, rue Nicolo"/>
          <p:cNvPicPr>
            <a:picLocks noChangeAspect="1" noChangeArrowheads="1"/>
          </p:cNvPicPr>
          <p:nvPr/>
        </p:nvPicPr>
        <p:blipFill>
          <a:blip r:embed="rId3"/>
          <a:srcRect/>
          <a:stretch>
            <a:fillRect/>
          </a:stretch>
        </p:blipFill>
        <p:spPr bwMode="auto">
          <a:xfrm>
            <a:off x="0" y="-41819"/>
            <a:ext cx="4714876" cy="6899819"/>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5357826"/>
            <a:ext cx="9143999" cy="1477328"/>
          </a:xfrm>
          <a:prstGeom prst="rect">
            <a:avLst/>
          </a:prstGeom>
          <a:noFill/>
        </p:spPr>
        <p:txBody>
          <a:bodyPr wrap="square" rtlCol="0">
            <a:spAutoFit/>
          </a:bodyPr>
          <a:lstStyle/>
          <a:p>
            <a:r>
              <a:rPr lang="it-IT" b="1" dirty="0" smtClean="0">
                <a:solidFill>
                  <a:prstClr val="white"/>
                </a:solidFill>
                <a:latin typeface="Copperplate Gothic Bold"/>
                <a:cs typeface="Copperplate Gothic Bold"/>
              </a:rPr>
              <a:t>Decide di diventare indipendente dalla famiglia e di guadagnarsi da vivere: fa la cantante di sera per poter continuare a studiare di giorno. Conosce Jean </a:t>
            </a:r>
            <a:r>
              <a:rPr lang="it-IT" b="1" dirty="0" err="1" smtClean="0">
                <a:solidFill>
                  <a:prstClr val="white"/>
                </a:solidFill>
                <a:latin typeface="Copperplate Gothic Bold"/>
                <a:cs typeface="Copperplate Gothic Bold"/>
              </a:rPr>
              <a:t>Hautstont</a:t>
            </a:r>
            <a:r>
              <a:rPr lang="it-IT" b="1" dirty="0" smtClean="0">
                <a:solidFill>
                  <a:prstClr val="white"/>
                </a:solidFill>
                <a:latin typeface="Copperplate Gothic Bold"/>
                <a:cs typeface="Copperplate Gothic Bold"/>
              </a:rPr>
              <a:t> alla Società Teosofica, anche lui musicista, ed entra in contatto con gli ambienti anarchici, radicali e femministi.  Canterà per 10 anni in Europa , Asia e Africa.</a:t>
            </a:r>
            <a:endParaRPr lang="it-IT" dirty="0" smtClean="0">
              <a:solidFill>
                <a:prstClr val="white"/>
              </a:solidFill>
            </a:endParaRPr>
          </a:p>
        </p:txBody>
      </p:sp>
      <p:pic>
        <p:nvPicPr>
          <p:cNvPr id="94210" name="Picture 2" descr="Risultati immagini per Jean Hautstont"/>
          <p:cNvPicPr>
            <a:picLocks noChangeAspect="1" noChangeArrowheads="1"/>
          </p:cNvPicPr>
          <p:nvPr/>
        </p:nvPicPr>
        <p:blipFill>
          <a:blip r:embed="rId3"/>
          <a:srcRect/>
          <a:stretch>
            <a:fillRect/>
          </a:stretch>
        </p:blipFill>
        <p:spPr bwMode="auto">
          <a:xfrm>
            <a:off x="0" y="-1"/>
            <a:ext cx="9144000" cy="5408023"/>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2176</Words>
  <Application>Microsoft Office PowerPoint</Application>
  <PresentationFormat>Presentazione su schermo (4:3)</PresentationFormat>
  <Paragraphs>234</Paragraphs>
  <Slides>45</Slides>
  <Notes>1</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gaia</dc:creator>
  <cp:lastModifiedBy>mzucca</cp:lastModifiedBy>
  <cp:revision>75</cp:revision>
  <dcterms:created xsi:type="dcterms:W3CDTF">2012-02-20T16:52:30Z</dcterms:created>
  <dcterms:modified xsi:type="dcterms:W3CDTF">2017-03-08T16:18:20Z</dcterms:modified>
</cp:coreProperties>
</file>