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412" r:id="rId6"/>
    <p:sldId id="415" r:id="rId7"/>
    <p:sldId id="416" r:id="rId8"/>
    <p:sldId id="413" r:id="rId9"/>
    <p:sldId id="418" r:id="rId10"/>
    <p:sldId id="419" r:id="rId11"/>
    <p:sldId id="422" r:id="rId12"/>
    <p:sldId id="425" r:id="rId13"/>
    <p:sldId id="426" r:id="rId14"/>
    <p:sldId id="428" r:id="rId15"/>
    <p:sldId id="431" r:id="rId16"/>
    <p:sldId id="429" r:id="rId17"/>
    <p:sldId id="432" r:id="rId18"/>
    <p:sldId id="433" r:id="rId19"/>
    <p:sldId id="427" r:id="rId20"/>
    <p:sldId id="417" r:id="rId21"/>
    <p:sldId id="434" r:id="rId22"/>
    <p:sldId id="435" r:id="rId23"/>
    <p:sldId id="436" r:id="rId24"/>
    <p:sldId id="441" r:id="rId25"/>
    <p:sldId id="444" r:id="rId26"/>
    <p:sldId id="445" r:id="rId27"/>
    <p:sldId id="423" r:id="rId28"/>
    <p:sldId id="438" r:id="rId29"/>
    <p:sldId id="440" r:id="rId30"/>
    <p:sldId id="442" r:id="rId31"/>
    <p:sldId id="363" r:id="rId32"/>
    <p:sldId id="353" r:id="rId33"/>
    <p:sldId id="365" r:id="rId34"/>
    <p:sldId id="387" r:id="rId35"/>
    <p:sldId id="398" r:id="rId36"/>
    <p:sldId id="392" r:id="rId37"/>
    <p:sldId id="399" r:id="rId38"/>
    <p:sldId id="388" r:id="rId39"/>
    <p:sldId id="395" r:id="rId40"/>
    <p:sldId id="393" r:id="rId41"/>
    <p:sldId id="397" r:id="rId42"/>
    <p:sldId id="400" r:id="rId43"/>
    <p:sldId id="401" r:id="rId44"/>
    <p:sldId id="402" r:id="rId45"/>
    <p:sldId id="403" r:id="rId46"/>
    <p:sldId id="404" r:id="rId47"/>
    <p:sldId id="405" r:id="rId48"/>
    <p:sldId id="408" r:id="rId49"/>
    <p:sldId id="448" r:id="rId50"/>
    <p:sldId id="409" r:id="rId5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0" d="100"/>
          <a:sy n="100" d="100"/>
        </p:scale>
        <p:origin x="-29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pPr/>
              <a:t>21/03/2017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DB3136E-CB20-48B2-999F-E780156D15DE}"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pPr/>
              <a:t>21/03/2017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DB3136E-CB20-48B2-999F-E780156D15DE}"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pPr/>
              <a:t>21/03/2017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DB3136E-CB20-48B2-999F-E780156D15DE}"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B07E4D8-E237-4803-B97A-8971204591E7}"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7116B40-3657-4C77-B3CA-0A947B47CD6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726800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B07E4D8-E237-4803-B97A-8971204591E7}"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7116B40-3657-4C77-B3CA-0A947B47CD6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519207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B07E4D8-E237-4803-B97A-8971204591E7}"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7116B40-3657-4C77-B3CA-0A947B47CD6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882817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B07E4D8-E237-4803-B97A-8971204591E7}" type="datetimeFigureOut">
              <a:rPr lang="it-IT" smtClean="0">
                <a:solidFill>
                  <a:prstClr val="black">
                    <a:tint val="75000"/>
                  </a:prstClr>
                </a:solidFill>
              </a:rPr>
              <a:pPr/>
              <a:t>21/03/2017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7116B40-3657-4C77-B3CA-0A947B47CD6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10128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B07E4D8-E237-4803-B97A-8971204591E7}" type="datetimeFigureOut">
              <a:rPr lang="it-IT" smtClean="0">
                <a:solidFill>
                  <a:prstClr val="black">
                    <a:tint val="75000"/>
                  </a:prstClr>
                </a:solidFill>
              </a:rPr>
              <a:pPr/>
              <a:t>21/03/2017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17116B40-3657-4C77-B3CA-0A947B47CD6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847097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B07E4D8-E237-4803-B97A-8971204591E7}" type="datetimeFigureOut">
              <a:rPr lang="it-IT" smtClean="0">
                <a:solidFill>
                  <a:prstClr val="black">
                    <a:tint val="75000"/>
                  </a:prstClr>
                </a:solidFill>
              </a:rPr>
              <a:pPr/>
              <a:t>21/03/2017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17116B40-3657-4C77-B3CA-0A947B47CD6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22652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B07E4D8-E237-4803-B97A-8971204591E7}" type="datetimeFigureOut">
              <a:rPr lang="it-IT" smtClean="0">
                <a:solidFill>
                  <a:prstClr val="black">
                    <a:tint val="75000"/>
                  </a:prstClr>
                </a:solidFill>
              </a:rPr>
              <a:pPr/>
              <a:t>21/03/2017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7116B40-3657-4C77-B3CA-0A947B47CD6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632800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B07E4D8-E237-4803-B97A-8971204591E7}" type="datetimeFigureOut">
              <a:rPr lang="it-IT" smtClean="0">
                <a:solidFill>
                  <a:prstClr val="black">
                    <a:tint val="75000"/>
                  </a:prstClr>
                </a:solidFill>
              </a:rPr>
              <a:pPr/>
              <a:t>21/03/2017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7116B40-3657-4C77-B3CA-0A947B47CD6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079885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pPr/>
              <a:t>21/03/2017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DB3136E-CB20-48B2-999F-E780156D15DE}" type="slidenum">
              <a:rPr lang="it-IT" smtClean="0"/>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B07E4D8-E237-4803-B97A-8971204591E7}" type="datetimeFigureOut">
              <a:rPr lang="it-IT" smtClean="0">
                <a:solidFill>
                  <a:prstClr val="black">
                    <a:tint val="75000"/>
                  </a:prstClr>
                </a:solidFill>
              </a:rPr>
              <a:pPr/>
              <a:t>21/03/2017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7116B40-3657-4C77-B3CA-0A947B47CD6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153981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B07E4D8-E237-4803-B97A-8971204591E7}"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7116B40-3657-4C77-B3CA-0A947B47CD6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743052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B07E4D8-E237-4803-B97A-8971204591E7}"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7116B40-3657-4C77-B3CA-0A947B47CD6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628138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52025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998834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581186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1696826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46034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975426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002393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9A37E3B-CB2D-4816-8CCA-D91C604872C1}" type="datetimeFigureOut">
              <a:rPr lang="it-IT" smtClean="0"/>
              <a:pPr/>
              <a:t>21/03/2017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DB3136E-CB20-48B2-999F-E780156D15DE}" type="slidenum">
              <a:rPr lang="it-IT" smtClean="0"/>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9949047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9125666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049615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292892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6981593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691611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2779750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2262592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3586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875804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9A37E3B-CB2D-4816-8CCA-D91C604872C1}" type="datetimeFigureOut">
              <a:rPr lang="it-IT" smtClean="0"/>
              <a:pPr/>
              <a:t>21/03/2017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DB3136E-CB20-48B2-999F-E780156D15DE}" type="slidenum">
              <a:rPr lang="it-IT" smtClean="0"/>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674980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4968833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9869545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0096577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023077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59308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7225415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1343126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3010831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827216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9A37E3B-CB2D-4816-8CCA-D91C604872C1}" type="datetimeFigureOut">
              <a:rPr lang="it-IT" smtClean="0"/>
              <a:pPr/>
              <a:t>21/03/2017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DB3136E-CB20-48B2-999F-E780156D15DE}" type="slidenum">
              <a:rPr lang="it-IT" smtClean="0"/>
              <a:pPr/>
              <a:t>‹N›</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0052939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6001236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831225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1277739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3232952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783810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9A37E3B-CB2D-4816-8CCA-D91C604872C1}" type="datetimeFigureOut">
              <a:rPr lang="it-IT" smtClean="0"/>
              <a:pPr/>
              <a:t>21/03/2017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DB3136E-CB20-48B2-999F-E780156D15DE}"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9A37E3B-CB2D-4816-8CCA-D91C604872C1}" type="datetimeFigureOut">
              <a:rPr lang="it-IT" smtClean="0"/>
              <a:pPr/>
              <a:t>21/03/2017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DB3136E-CB20-48B2-999F-E780156D15DE}"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9A37E3B-CB2D-4816-8CCA-D91C604872C1}" type="datetimeFigureOut">
              <a:rPr lang="it-IT" smtClean="0"/>
              <a:pPr/>
              <a:t>21/03/2017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DB3136E-CB20-48B2-999F-E780156D15DE}"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9A37E3B-CB2D-4816-8CCA-D91C604872C1}" type="datetimeFigureOut">
              <a:rPr lang="it-IT" smtClean="0"/>
              <a:pPr/>
              <a:t>21/03/2017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DB3136E-CB20-48B2-999F-E780156D15DE}"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A37E3B-CB2D-4816-8CCA-D91C604872C1}" type="datetimeFigureOut">
              <a:rPr lang="it-IT" smtClean="0"/>
              <a:pPr/>
              <a:t>21/03/2017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3136E-CB20-48B2-999F-E780156D15DE}"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07E4D8-E237-4803-B97A-8971204591E7}"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116B40-3657-4C77-B3CA-0A947B47CD6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55253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0614665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2498153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A37E3B-CB2D-4816-8CCA-D91C604872C1}" type="datetimeFigureOut">
              <a:rPr lang="it-IT" smtClean="0">
                <a:solidFill>
                  <a:prstClr val="black">
                    <a:tint val="75000"/>
                  </a:prstClr>
                </a:solidFill>
              </a:rPr>
              <a:pPr/>
              <a:t>21/03/2017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1869467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5292080" y="0"/>
            <a:ext cx="3819553" cy="4770537"/>
          </a:xfrm>
          <a:prstGeom prst="rect">
            <a:avLst/>
          </a:prstGeom>
          <a:noFill/>
        </p:spPr>
        <p:txBody>
          <a:bodyPr wrap="square" rtlCol="0">
            <a:spAutoFit/>
          </a:bodyPr>
          <a:lstStyle/>
          <a:p>
            <a:endParaRPr lang="it-IT" sz="3200" b="1" dirty="0" smtClean="0">
              <a:solidFill>
                <a:prstClr val="white"/>
              </a:solidFill>
              <a:latin typeface="Times New Roman" panose="02020603050405020304" pitchFamily="18" charset="0"/>
              <a:cs typeface="Times New Roman" panose="02020603050405020304" pitchFamily="18" charset="0"/>
            </a:endParaRPr>
          </a:p>
          <a:p>
            <a:r>
              <a:rPr lang="it-IT" sz="3200" b="1" dirty="0" smtClean="0">
                <a:solidFill>
                  <a:prstClr val="white"/>
                </a:solidFill>
                <a:latin typeface="Times New Roman" panose="02020603050405020304" pitchFamily="18" charset="0"/>
                <a:cs typeface="Times New Roman" panose="02020603050405020304" pitchFamily="18" charset="0"/>
              </a:rPr>
              <a:t>Antropologhe dimenticate</a:t>
            </a:r>
          </a:p>
          <a:p>
            <a:endParaRPr lang="it-IT" sz="3200" b="1" dirty="0" smtClean="0">
              <a:solidFill>
                <a:prstClr val="white"/>
              </a:solidFill>
              <a:latin typeface="Times New Roman" panose="02020603050405020304" pitchFamily="18" charset="0"/>
              <a:cs typeface="Times New Roman" panose="02020603050405020304" pitchFamily="18" charset="0"/>
            </a:endParaRPr>
          </a:p>
          <a:p>
            <a:r>
              <a:rPr lang="it-IT" sz="4000" b="1" dirty="0" smtClean="0">
                <a:solidFill>
                  <a:prstClr val="white"/>
                </a:solidFill>
                <a:latin typeface="Times New Roman" panose="02020603050405020304" pitchFamily="18" charset="0"/>
                <a:cs typeface="Times New Roman" panose="02020603050405020304" pitchFamily="18" charset="0"/>
              </a:rPr>
              <a:t>Caterina </a:t>
            </a:r>
            <a:r>
              <a:rPr lang="it-IT" sz="4000" b="1" dirty="0" err="1" smtClean="0">
                <a:solidFill>
                  <a:prstClr val="white"/>
                </a:solidFill>
                <a:latin typeface="Times New Roman" panose="02020603050405020304" pitchFamily="18" charset="0"/>
                <a:cs typeface="Times New Roman" panose="02020603050405020304" pitchFamily="18" charset="0"/>
              </a:rPr>
              <a:t>Pigorini</a:t>
            </a:r>
            <a:endParaRPr lang="it-IT" sz="4000" b="1" dirty="0" smtClean="0">
              <a:solidFill>
                <a:prstClr val="white"/>
              </a:solidFill>
              <a:latin typeface="Times New Roman" panose="02020603050405020304" pitchFamily="18" charset="0"/>
              <a:cs typeface="Times New Roman" panose="02020603050405020304" pitchFamily="18" charset="0"/>
            </a:endParaRPr>
          </a:p>
          <a:p>
            <a:endParaRPr lang="it-IT" sz="3200" b="1" dirty="0" smtClean="0">
              <a:solidFill>
                <a:prstClr val="white"/>
              </a:solidFill>
              <a:latin typeface="Times New Roman" panose="02020603050405020304" pitchFamily="18" charset="0"/>
              <a:cs typeface="Times New Roman" panose="02020603050405020304" pitchFamily="18" charset="0"/>
            </a:endParaRPr>
          </a:p>
          <a:p>
            <a:endParaRPr lang="it-IT" sz="3200" b="1" dirty="0" smtClean="0">
              <a:solidFill>
                <a:prstClr val="white"/>
              </a:solidFill>
              <a:latin typeface="Times New Roman" panose="02020603050405020304" pitchFamily="18" charset="0"/>
              <a:cs typeface="Times New Roman" panose="02020603050405020304" pitchFamily="18" charset="0"/>
            </a:endParaRPr>
          </a:p>
          <a:p>
            <a:r>
              <a:rPr lang="it-IT" sz="3200" b="1" dirty="0" smtClean="0">
                <a:solidFill>
                  <a:srgbClr val="FF0000"/>
                </a:solidFill>
                <a:latin typeface="Times New Roman" panose="02020603050405020304" pitchFamily="18" charset="0"/>
                <a:cs typeface="Times New Roman" panose="02020603050405020304" pitchFamily="18" charset="0"/>
              </a:rPr>
              <a:t>Michela Zucca</a:t>
            </a:r>
            <a:endParaRPr lang="it-IT" sz="3600"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36382"/>
            <a:ext cx="5148064" cy="68896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394118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2" y="4257412"/>
            <a:ext cx="9144000" cy="2677656"/>
          </a:xfrm>
          <a:prstGeom prst="rect">
            <a:avLst/>
          </a:prstGeom>
          <a:noFill/>
        </p:spPr>
        <p:txBody>
          <a:bodyPr wrap="square" rtlCol="0">
            <a:spAutoFit/>
          </a:bodyPr>
          <a:lstStyle/>
          <a:p>
            <a:r>
              <a:rPr lang="it-IT" sz="2400" b="1" dirty="0" smtClean="0">
                <a:solidFill>
                  <a:prstClr val="white"/>
                </a:solidFill>
                <a:latin typeface="Times New Roman" panose="02020603050405020304" pitchFamily="18" charset="0"/>
                <a:cs typeface="Times New Roman" panose="02020603050405020304" pitchFamily="18" charset="0"/>
              </a:rPr>
              <a:t>E’ ispettrice alle Scuole femminili di Macerata, e in numerosi articoli si lamenta della formazione data alle donne: se le signore si occupano soltanto di moda, spendendo fortune in stoffe e stivaletti, e non commissionano opere d’arte, non si interessano di agricoltura ed industria,  malgrado il mondo stia velocemente progredendo, la colpa è dell’educazione delle ragazze e delle bambine. Senza rinunciare alla gentilezza, bisogna imparare a farsi valere.</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 y="0"/>
            <a:ext cx="9143999" cy="42574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574963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4644008" y="0"/>
            <a:ext cx="4467625" cy="6986528"/>
          </a:xfrm>
          <a:prstGeom prst="rect">
            <a:avLst/>
          </a:prstGeom>
          <a:noFill/>
        </p:spPr>
        <p:txBody>
          <a:bodyPr wrap="square" rtlCol="0">
            <a:spAutoFit/>
          </a:bodyPr>
          <a:lstStyle/>
          <a:p>
            <a:r>
              <a:rPr lang="it-IT" sz="2800" b="1" dirty="0" smtClean="0">
                <a:solidFill>
                  <a:prstClr val="white"/>
                </a:solidFill>
                <a:latin typeface="Times New Roman" panose="02020603050405020304" pitchFamily="18" charset="0"/>
                <a:cs typeface="Times New Roman" panose="02020603050405020304" pitchFamily="18" charset="0"/>
              </a:rPr>
              <a:t>In un’Italia in cui ormai «le classi sociali si mescolano», Caterina individua le differenze più marcate nei comportamenti di chi vive in campagna e di chi si è urbanizzato. Ma, pur sostenendo che i «campagnoli» devono adottare stili di vita più «cittadini», sarà proprio alle tribù delle campagne, principalmente marchigiane e calabresi,  che dedicherà il suo lavoro di antropologa.   </a:t>
            </a:r>
            <a:endParaRPr lang="it-IT" sz="3200" dirty="0">
              <a:solidFill>
                <a:srgbClr val="FF000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57534"/>
            <a:ext cx="4644008" cy="69155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013680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0" y="6396335"/>
            <a:ext cx="9144000" cy="523220"/>
          </a:xfrm>
          <a:prstGeom prst="rect">
            <a:avLst/>
          </a:prstGeom>
          <a:noFill/>
          <a:ln>
            <a:solidFill>
              <a:schemeClr val="accent1"/>
            </a:solidFill>
          </a:ln>
        </p:spPr>
        <p:txBody>
          <a:bodyPr wrap="square" rtlCol="0">
            <a:spAutoFit/>
          </a:bodyPr>
          <a:lstStyle/>
          <a:p>
            <a:r>
              <a:rPr lang="it-IT" sz="1400" b="1" dirty="0" smtClean="0">
                <a:solidFill>
                  <a:prstClr val="white"/>
                </a:solidFill>
                <a:latin typeface="Times New Roman" panose="02020603050405020304" pitchFamily="18" charset="0"/>
                <a:cs typeface="Times New Roman" panose="02020603050405020304" pitchFamily="18" charset="0"/>
              </a:rPr>
              <a:t>A 25 anni viene nominata da </a:t>
            </a:r>
            <a:r>
              <a:rPr lang="it-IT" sz="1400" b="1" dirty="0">
                <a:solidFill>
                  <a:prstClr val="white"/>
                </a:solidFill>
                <a:latin typeface="Times New Roman" panose="02020603050405020304" pitchFamily="18" charset="0"/>
                <a:cs typeface="Times New Roman" panose="02020603050405020304" pitchFamily="18" charset="0"/>
              </a:rPr>
              <a:t>Cesare Correnti  ministro della Pubblica Istruzione, </a:t>
            </a:r>
            <a:r>
              <a:rPr lang="it-IT" sz="1400" b="1" dirty="0" smtClean="0">
                <a:solidFill>
                  <a:prstClr val="white"/>
                </a:solidFill>
                <a:latin typeface="Times New Roman" panose="02020603050405020304" pitchFamily="18" charset="0"/>
                <a:cs typeface="Times New Roman" panose="02020603050405020304" pitchFamily="18" charset="0"/>
              </a:rPr>
              <a:t>direttrice della </a:t>
            </a:r>
            <a:r>
              <a:rPr lang="it-IT" sz="1400" b="1" dirty="0">
                <a:solidFill>
                  <a:prstClr val="white"/>
                </a:solidFill>
                <a:latin typeface="Times New Roman" panose="02020603050405020304" pitchFamily="18" charset="0"/>
                <a:cs typeface="Times New Roman" panose="02020603050405020304" pitchFamily="18" charset="0"/>
              </a:rPr>
              <a:t>Regia Scuola normale e Convitto femminile Costanza Varano di </a:t>
            </a:r>
            <a:r>
              <a:rPr lang="it-IT" sz="1400" b="1" dirty="0" smtClean="0">
                <a:solidFill>
                  <a:prstClr val="white"/>
                </a:solidFill>
                <a:latin typeface="Times New Roman" panose="02020603050405020304" pitchFamily="18" charset="0"/>
                <a:cs typeface="Times New Roman" panose="02020603050405020304" pitchFamily="18" charset="0"/>
              </a:rPr>
              <a:t>Camerino, nelle Marche.</a:t>
            </a: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556" r="5104"/>
          <a:stretch/>
        </p:blipFill>
        <p:spPr bwMode="auto">
          <a:xfrm>
            <a:off x="539552" y="0"/>
            <a:ext cx="7884369" cy="64739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158334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10864" y="6026095"/>
            <a:ext cx="9144000" cy="877163"/>
          </a:xfrm>
          <a:prstGeom prst="rect">
            <a:avLst/>
          </a:prstGeom>
          <a:noFill/>
          <a:ln>
            <a:solidFill>
              <a:schemeClr val="accent1"/>
            </a:solidFill>
          </a:ln>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Nel giro di pochissimo tempo finisce come gran parte delle insegnanti in trasferta: l’uomo </a:t>
            </a:r>
          </a:p>
          <a:p>
            <a:r>
              <a:rPr lang="it-IT" sz="1700" b="1" dirty="0" smtClean="0">
                <a:solidFill>
                  <a:prstClr val="white"/>
                </a:solidFill>
                <a:latin typeface="Times New Roman" panose="02020603050405020304" pitchFamily="18" charset="0"/>
                <a:cs typeface="Times New Roman" panose="02020603050405020304" pitchFamily="18" charset="0"/>
              </a:rPr>
              <a:t>più in vista della città le fa la corte, lei si fidanza, si sposa e lascia la professione. E diventa </a:t>
            </a:r>
          </a:p>
          <a:p>
            <a:r>
              <a:rPr lang="it-IT" sz="1700" b="1" dirty="0" smtClean="0">
                <a:solidFill>
                  <a:prstClr val="white"/>
                </a:solidFill>
                <a:latin typeface="Times New Roman" panose="02020603050405020304" pitchFamily="18" charset="0"/>
                <a:cs typeface="Times New Roman" panose="02020603050405020304" pitchFamily="18" charset="0"/>
              </a:rPr>
              <a:t>la moglie del sindaco, l’avvocato Antonio </a:t>
            </a:r>
            <a:r>
              <a:rPr lang="it-IT" sz="1700" b="1" dirty="0" err="1" smtClean="0">
                <a:solidFill>
                  <a:prstClr val="white"/>
                </a:solidFill>
                <a:latin typeface="Times New Roman" panose="02020603050405020304" pitchFamily="18" charset="0"/>
                <a:cs typeface="Times New Roman" panose="02020603050405020304" pitchFamily="18" charset="0"/>
              </a:rPr>
              <a:t>Beri</a:t>
            </a:r>
            <a:r>
              <a:rPr lang="it-IT" sz="1700" b="1" dirty="0" smtClean="0">
                <a:solidFill>
                  <a:prstClr val="white"/>
                </a:solidFill>
                <a:latin typeface="Times New Roman" panose="02020603050405020304" pitchFamily="18" charset="0"/>
                <a:cs typeface="Times New Roman" panose="02020603050405020304" pitchFamily="18" charset="0"/>
              </a:rPr>
              <a:t>.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864" y="0"/>
            <a:ext cx="9133135" cy="60660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333841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49294" y="4611231"/>
            <a:ext cx="9144000" cy="2246769"/>
          </a:xfrm>
          <a:prstGeom prst="rect">
            <a:avLst/>
          </a:prstGeom>
          <a:noFill/>
          <a:ln>
            <a:solidFill>
              <a:schemeClr val="accent1"/>
            </a:solidFill>
          </a:ln>
        </p:spPr>
        <p:txBody>
          <a:bodyPr wrap="square" rtlCol="0">
            <a:spAutoFit/>
          </a:bodyPr>
          <a:lstStyle/>
          <a:p>
            <a:r>
              <a:rPr lang="it-IT" sz="2000" b="1" dirty="0" smtClean="0">
                <a:solidFill>
                  <a:prstClr val="white"/>
                </a:solidFill>
                <a:latin typeface="Times New Roman" panose="02020603050405020304" pitchFamily="18" charset="0"/>
                <a:cs typeface="Times New Roman" panose="02020603050405020304" pitchFamily="18" charset="0"/>
              </a:rPr>
              <a:t>Ma – forse anche perché non ha figli – non si accontenta di fare la moglie del primo cittadino, anzi: come può, visto che certamente la sua posizione e il suo buon nome non le permetterebbero certo di vagabondare da sola in paesi stranieri, come fa il fratello, che fonda il Museo Etnografico e diventa senatore, viaggia e fa ricerca. Il suo lavoro di campo lo fa vicino a casa, e si occupa delle tradizioni dell’Appennino marchigiano; e poi, durante un viaggio con il marito, lascia una monografia di grande valore sulla Calabria.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864" y="0"/>
            <a:ext cx="9143999" cy="46934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413558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9865" y="0"/>
            <a:ext cx="9144000" cy="6894195"/>
          </a:xfrm>
          <a:prstGeom prst="rect">
            <a:avLst/>
          </a:prstGeom>
          <a:noFill/>
        </p:spPr>
        <p:txBody>
          <a:bodyPr wrap="square" rtlCol="0">
            <a:spAutoFit/>
          </a:bodyPr>
          <a:lstStyle/>
          <a:p>
            <a:r>
              <a:rPr lang="it-IT" sz="1700" b="1" dirty="0">
                <a:solidFill>
                  <a:schemeClr val="bg1"/>
                </a:solidFill>
                <a:latin typeface="Times New Roman" panose="02020603050405020304" pitchFamily="18" charset="0"/>
                <a:cs typeface="Times New Roman" panose="02020603050405020304" pitchFamily="18" charset="0"/>
              </a:rPr>
              <a:t>Sulla piattaforma entra la Signora N. N. col cappello torto simile a un grande girasole nero; bruna come un corvo, alta, secca, con un borsone pieno di libri, colle mascelle scoperte e due file di denti simili a merli guelfi d’antica fortezza. Si avanza colla velocità d’un treno diretto. Il suo spirito scoppietta, trilla, lampeggia e frusta l’aria come una girandola. Butta le gambe e le braccia sulle sedie come un omo. Ha ingegno e coltura per 35 o 36 deputati al Parlamento uniti insieme. Ha un solo difetto: quello d’esser donna. Ma compensa questo difetto con la massima libertà de’ movimenti. Con tutto ciò l’animo, il costume, il parlare è decentissimo e onesto: la scorrettezza è tutta esteriore. Quando scrive è anche delicatamente donna, se vuole. Si esalta e si umilia a vicenda e sempre con sincerità. – Sono la moglie del Sindaco di... tutte le persone distinte alloggiano da me: io faccio gli onori di tutto il paese. Ma non sono altro che un’oscura provinciale! Ma sono molto amica del Correnti e ci scriviamo sempre lettere affettuose. Quando si stamperà il suo epistolario le più belle lettere saranno quelle scritte a me. Gli altri anni io brillava qui come un astro: quest’anno sono eclissata. Quando vado a Macerata son proprio un personaggio: ricevo pranzi, brindisi politici, dimostrazioni: mi credono forse un qualche grande! e non sono nulla, proprio nulla; ma sono la moglie del Sindaco di... Questa mattina non </a:t>
            </a:r>
            <a:r>
              <a:rPr lang="it-IT" sz="1700" b="1" dirty="0" err="1">
                <a:solidFill>
                  <a:schemeClr val="bg1"/>
                </a:solidFill>
                <a:latin typeface="Times New Roman" panose="02020603050405020304" pitchFamily="18" charset="0"/>
                <a:cs typeface="Times New Roman" panose="02020603050405020304" pitchFamily="18" charset="0"/>
              </a:rPr>
              <a:t>stò</a:t>
            </a:r>
            <a:r>
              <a:rPr lang="it-IT" sz="1700" b="1" dirty="0">
                <a:solidFill>
                  <a:schemeClr val="bg1"/>
                </a:solidFill>
                <a:latin typeface="Times New Roman" panose="02020603050405020304" pitchFamily="18" charset="0"/>
                <a:cs typeface="Times New Roman" panose="02020603050405020304" pitchFamily="18" charset="0"/>
              </a:rPr>
              <a:t> [ ! ] bene. Mi ha incontrato un tale e mi ha detto che alla cera non si conosce. Non ho io mica ammalata la cera! – Maglie magliette signori! fazzoletti di seta a buon prezzo! – Dunque io sono la moglie del Sindaco. Vengano al mio paese, vengano tutti a trovarmi: io farò gli onori di casa come moglie del Sindaco. Un giorno richiesi un avvocato d’un parere. – Così su quattro piedi non saprei che dirle. – Ah dunque lei appartiene al foro boario? E ora hanno capito signori? vengano direttamente in casa del Sindaco. (Nota bene; ogni volta che la signora ripete questa notizia, invito, bisogna supporre ch’entri qualche nuova persona nella conversazione). Infine apre il suo borsone di libri: mostra le sue corrispondenze; dice che è ora d’andare alla posta per vedere se Treves ha mandato qualche libro; se il Correnti o il Mantegazza hanno scritto. Si alza; saluta con una scossa di mani da carabiniere e parte alla solita velocità del treno diretto. </a:t>
            </a:r>
            <a:endParaRPr lang="it-IT" sz="1700" b="1" dirty="0" smtClean="0">
              <a:solidFill>
                <a:schemeClr val="bg1"/>
              </a:solidFill>
              <a:latin typeface="Times New Roman" panose="02020603050405020304" pitchFamily="18" charset="0"/>
              <a:cs typeface="Times New Roman" panose="02020603050405020304" pitchFamily="18" charset="0"/>
            </a:endParaRPr>
          </a:p>
          <a:p>
            <a:r>
              <a:rPr lang="it-IT" sz="1700" b="1" i="1" dirty="0" smtClean="0">
                <a:solidFill>
                  <a:schemeClr val="bg1"/>
                </a:solidFill>
                <a:latin typeface="Times New Roman" panose="02020603050405020304" pitchFamily="18" charset="0"/>
                <a:cs typeface="Times New Roman" panose="02020603050405020304" pitchFamily="18" charset="0"/>
              </a:rPr>
              <a:t>Maria Alinda Bonacci </a:t>
            </a:r>
            <a:r>
              <a:rPr lang="it-IT" sz="1700" b="1" i="1" dirty="0" err="1" smtClean="0">
                <a:solidFill>
                  <a:schemeClr val="bg1"/>
                </a:solidFill>
                <a:latin typeface="Times New Roman" panose="02020603050405020304" pitchFamily="18" charset="0"/>
                <a:cs typeface="Times New Roman" panose="02020603050405020304" pitchFamily="18" charset="0"/>
              </a:rPr>
              <a:t>Brunamonti</a:t>
            </a:r>
            <a:r>
              <a:rPr lang="it-IT" sz="1700" b="1" i="1" dirty="0" smtClean="0">
                <a:solidFill>
                  <a:schemeClr val="bg1"/>
                </a:solidFill>
                <a:latin typeface="Times New Roman" panose="02020603050405020304" pitchFamily="18" charset="0"/>
                <a:cs typeface="Times New Roman" panose="02020603050405020304" pitchFamily="18" charset="0"/>
              </a:rPr>
              <a:t>, 1885</a:t>
            </a:r>
          </a:p>
        </p:txBody>
      </p:sp>
    </p:spTree>
    <p:extLst>
      <p:ext uri="{BB962C8B-B14F-4D97-AF65-F5344CB8AC3E}">
        <p14:creationId xmlns:p14="http://schemas.microsoft.com/office/powerpoint/2010/main" xmlns="" val="3047976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4067944" y="0"/>
            <a:ext cx="5043689" cy="6986528"/>
          </a:xfrm>
          <a:prstGeom prst="rect">
            <a:avLst/>
          </a:prstGeom>
          <a:noFill/>
        </p:spPr>
        <p:txBody>
          <a:bodyPr wrap="square" rtlCol="0">
            <a:spAutoFit/>
          </a:bodyPr>
          <a:lstStyle/>
          <a:p>
            <a:r>
              <a:rPr lang="it-IT" sz="3200" b="1" dirty="0" smtClean="0">
                <a:solidFill>
                  <a:prstClr val="white"/>
                </a:solidFill>
                <a:latin typeface="Times New Roman" panose="02020603050405020304" pitchFamily="18" charset="0"/>
                <a:cs typeface="Times New Roman" panose="02020603050405020304" pitchFamily="18" charset="0"/>
              </a:rPr>
              <a:t>E’ una fine osservatrice, amata da tutti: non fa fatica a raccogliere informazioni. Si occupa delle nozze, della religione, della medicina popolare, dei proverbi, dei canti, delle fiabe, dei lavori agricoli, delle feste popolari, dei funerali: e riesce ad individuare le radici arcaiche di molti dei riti ancora praticati, e spesso legati alla Chiesa cattolica. </a:t>
            </a:r>
            <a:endParaRPr lang="it-IT" sz="3600" dirty="0">
              <a:solidFill>
                <a:srgbClr val="FF0000"/>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4067944" cy="68929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207102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4974072" y="0"/>
            <a:ext cx="4137561" cy="6986528"/>
          </a:xfrm>
          <a:prstGeom prst="rect">
            <a:avLst/>
          </a:prstGeom>
          <a:noFill/>
        </p:spPr>
        <p:txBody>
          <a:bodyPr wrap="square" rtlCol="0">
            <a:spAutoFit/>
          </a:bodyPr>
          <a:lstStyle/>
          <a:p>
            <a:r>
              <a:rPr lang="it-IT" sz="3200" b="1" dirty="0" smtClean="0">
                <a:solidFill>
                  <a:prstClr val="white"/>
                </a:solidFill>
                <a:latin typeface="Times New Roman" panose="02020603050405020304" pitchFamily="18" charset="0"/>
                <a:cs typeface="Times New Roman" panose="02020603050405020304" pitchFamily="18" charset="0"/>
              </a:rPr>
              <a:t>La sua monografia sulle Marche è ancora oggi il lavoro etnografico </a:t>
            </a:r>
            <a:r>
              <a:rPr lang="it-IT" sz="3200" b="1" dirty="0">
                <a:solidFill>
                  <a:prstClr val="white"/>
                </a:solidFill>
                <a:latin typeface="Times New Roman" panose="02020603050405020304" pitchFamily="18" charset="0"/>
                <a:cs typeface="Times New Roman" panose="02020603050405020304" pitchFamily="18" charset="0"/>
              </a:rPr>
              <a:t>più </a:t>
            </a:r>
            <a:r>
              <a:rPr lang="it-IT" sz="3200" b="1" dirty="0" smtClean="0">
                <a:solidFill>
                  <a:prstClr val="white"/>
                </a:solidFill>
                <a:latin typeface="Times New Roman" panose="02020603050405020304" pitchFamily="18" charset="0"/>
                <a:cs typeface="Times New Roman" panose="02020603050405020304" pitchFamily="18" charset="0"/>
              </a:rPr>
              <a:t>dettagliato su questo territorio: nel </a:t>
            </a:r>
            <a:r>
              <a:rPr lang="it-IT" sz="3200" b="1" dirty="0">
                <a:solidFill>
                  <a:prstClr val="white"/>
                </a:solidFill>
                <a:latin typeface="Times New Roman" panose="02020603050405020304" pitchFamily="18" charset="0"/>
                <a:cs typeface="Times New Roman" panose="02020603050405020304" pitchFamily="18" charset="0"/>
              </a:rPr>
              <a:t>1890 ricevette il premio della Società di antropologia ed Etnologia di </a:t>
            </a:r>
            <a:r>
              <a:rPr lang="it-IT" sz="3200" b="1" dirty="0" smtClean="0">
                <a:solidFill>
                  <a:prstClr val="white"/>
                </a:solidFill>
                <a:latin typeface="Times New Roman" panose="02020603050405020304" pitchFamily="18" charset="0"/>
                <a:cs typeface="Times New Roman" panose="02020603050405020304" pitchFamily="18" charset="0"/>
              </a:rPr>
              <a:t>Firenze proprio per questo volume. Pubblica su Nuova Antologia e La rivista folklorica. </a:t>
            </a:r>
            <a:endParaRPr lang="it-IT" sz="3600" dirty="0">
              <a:solidFill>
                <a:srgbClr val="FF0000"/>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1098"/>
            <a:ext cx="4974072" cy="68469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9688308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4332680" y="0"/>
            <a:ext cx="4778954" cy="6986528"/>
          </a:xfrm>
          <a:prstGeom prst="rect">
            <a:avLst/>
          </a:prstGeom>
          <a:noFill/>
        </p:spPr>
        <p:txBody>
          <a:bodyPr wrap="square" rtlCol="0">
            <a:spAutoFit/>
          </a:bodyPr>
          <a:lstStyle/>
          <a:p>
            <a:r>
              <a:rPr lang="it-IT" sz="3200" b="1" dirty="0">
                <a:solidFill>
                  <a:prstClr val="white"/>
                </a:solidFill>
                <a:latin typeface="Times New Roman" panose="02020603050405020304" pitchFamily="18" charset="0"/>
                <a:cs typeface="Times New Roman" panose="02020603050405020304" pitchFamily="18" charset="0"/>
              </a:rPr>
              <a:t>Riesce ad andare in Calabria col marito e utilizza al meglio la vacanza…. </a:t>
            </a:r>
            <a:r>
              <a:rPr lang="it-IT" sz="3200" b="1" dirty="0" smtClean="0">
                <a:solidFill>
                  <a:prstClr val="white"/>
                </a:solidFill>
                <a:latin typeface="Times New Roman" panose="02020603050405020304" pitchFamily="18" charset="0"/>
                <a:cs typeface="Times New Roman" panose="02020603050405020304" pitchFamily="18" charset="0"/>
              </a:rPr>
              <a:t>Perché raccoglie testimonianze, riti, usi e costumi della gente: tra </a:t>
            </a:r>
            <a:r>
              <a:rPr lang="it-IT" sz="3200" b="1" dirty="0">
                <a:solidFill>
                  <a:prstClr val="white"/>
                </a:solidFill>
                <a:latin typeface="Times New Roman" panose="02020603050405020304" pitchFamily="18" charset="0"/>
                <a:cs typeface="Times New Roman" panose="02020603050405020304" pitchFamily="18" charset="0"/>
              </a:rPr>
              <a:t>la sua ricchissima produzione, l’opera In Calabria (Torino, Casanova, 1889) in cui è contenuta una descrizione </a:t>
            </a:r>
            <a:r>
              <a:rPr lang="it-IT" sz="3200" b="1" dirty="0" smtClean="0">
                <a:solidFill>
                  <a:prstClr val="white"/>
                </a:solidFill>
                <a:latin typeface="Times New Roman" panose="02020603050405020304" pitchFamily="18" charset="0"/>
                <a:cs typeface="Times New Roman" panose="02020603050405020304" pitchFamily="18" charset="0"/>
              </a:rPr>
              <a:t>vivissima </a:t>
            </a:r>
            <a:r>
              <a:rPr lang="it-IT" sz="3200" b="1" dirty="0">
                <a:solidFill>
                  <a:prstClr val="white"/>
                </a:solidFill>
                <a:latin typeface="Times New Roman" panose="02020603050405020304" pitchFamily="18" charset="0"/>
                <a:cs typeface="Times New Roman" panose="02020603050405020304" pitchFamily="18" charset="0"/>
              </a:rPr>
              <a:t>dell’aspetto ambientale e </a:t>
            </a:r>
            <a:r>
              <a:rPr lang="it-IT" sz="3200" b="1" dirty="0" smtClean="0">
                <a:solidFill>
                  <a:prstClr val="white"/>
                </a:solidFill>
                <a:latin typeface="Times New Roman" panose="02020603050405020304" pitchFamily="18" charset="0"/>
                <a:cs typeface="Times New Roman" panose="02020603050405020304" pitchFamily="18" charset="0"/>
              </a:rPr>
              <a:t>tradizionale. </a:t>
            </a:r>
            <a:endParaRPr lang="it-IT" sz="3600" dirty="0">
              <a:solidFill>
                <a:srgbClr val="FF0000"/>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1417" t="5185" r="21108" b="3787"/>
          <a:stretch/>
        </p:blipFill>
        <p:spPr bwMode="auto">
          <a:xfrm>
            <a:off x="9858" y="0"/>
            <a:ext cx="4322821" cy="68464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961438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5798068" y="0"/>
            <a:ext cx="3313566" cy="6124754"/>
          </a:xfrm>
          <a:prstGeom prst="rect">
            <a:avLst/>
          </a:prstGeom>
          <a:noFill/>
        </p:spPr>
        <p:txBody>
          <a:bodyPr wrap="square" rtlCol="0">
            <a:spAutoFit/>
          </a:bodyPr>
          <a:lstStyle/>
          <a:p>
            <a:r>
              <a:rPr lang="it-IT" sz="2800" b="1" dirty="0">
                <a:solidFill>
                  <a:prstClr val="white"/>
                </a:solidFill>
                <a:latin typeface="Times New Roman" panose="02020603050405020304" pitchFamily="18" charset="0"/>
                <a:cs typeface="Times New Roman" panose="02020603050405020304" pitchFamily="18" charset="0"/>
              </a:rPr>
              <a:t>In </a:t>
            </a:r>
            <a:r>
              <a:rPr lang="it-IT" sz="2800" b="1" dirty="0" smtClean="0">
                <a:solidFill>
                  <a:prstClr val="white"/>
                </a:solidFill>
                <a:latin typeface="Times New Roman" panose="02020603050405020304" pitchFamily="18" charset="0"/>
                <a:cs typeface="Times New Roman" panose="02020603050405020304" pitchFamily="18" charset="0"/>
              </a:rPr>
              <a:t>Calabria raccolse </a:t>
            </a:r>
            <a:r>
              <a:rPr lang="it-IT" sz="2800" b="1" dirty="0">
                <a:solidFill>
                  <a:prstClr val="white"/>
                </a:solidFill>
                <a:latin typeface="Times New Roman" panose="02020603050405020304" pitchFamily="18" charset="0"/>
                <a:cs typeface="Times New Roman" panose="02020603050405020304" pitchFamily="18" charset="0"/>
              </a:rPr>
              <a:t>anche testimonianze sulla presenza degli Albanesi, prendendo contatto in Firenze con Dora d’Istria, la principessa </a:t>
            </a:r>
            <a:r>
              <a:rPr lang="it-IT" sz="2800" b="1" dirty="0" err="1">
                <a:solidFill>
                  <a:prstClr val="white"/>
                </a:solidFill>
                <a:latin typeface="Times New Roman" panose="02020603050405020304" pitchFamily="18" charset="0"/>
                <a:cs typeface="Times New Roman" panose="02020603050405020304" pitchFamily="18" charset="0"/>
              </a:rPr>
              <a:t>Ghika</a:t>
            </a:r>
            <a:r>
              <a:rPr lang="it-IT" sz="2800" b="1" dirty="0">
                <a:solidFill>
                  <a:prstClr val="white"/>
                </a:solidFill>
                <a:latin typeface="Times New Roman" panose="02020603050405020304" pitchFamily="18" charset="0"/>
                <a:cs typeface="Times New Roman" panose="02020603050405020304" pitchFamily="18" charset="0"/>
              </a:rPr>
              <a:t>, pretendente al trono d’Albania e autrice di opere e racconti sull’Europa orientale e balcanica.  </a:t>
            </a:r>
            <a:endParaRPr lang="it-IT" sz="3200" dirty="0">
              <a:solidFill>
                <a:srgbClr val="FF0000"/>
              </a:solidFill>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4685"/>
            <a:ext cx="5798068" cy="68626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428655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9" name="Rettangolo 8"/>
          <p:cNvSpPr/>
          <p:nvPr/>
        </p:nvSpPr>
        <p:spPr>
          <a:xfrm>
            <a:off x="0" y="6299200"/>
            <a:ext cx="9144000" cy="1046440"/>
          </a:xfrm>
          <a:prstGeom prst="rect">
            <a:avLst/>
          </a:prstGeom>
        </p:spPr>
        <p:txBody>
          <a:bodyPr wrap="square">
            <a:spAutoFit/>
          </a:bodyPr>
          <a:lstStyle/>
          <a:p>
            <a:r>
              <a:rPr lang="it-IT" sz="3400" b="1" dirty="0" smtClean="0">
                <a:solidFill>
                  <a:srgbClr val="FF0000"/>
                </a:solidFill>
                <a:latin typeface="Times New Roman" panose="02020603050405020304" pitchFamily="18" charset="0"/>
                <a:cs typeface="Times New Roman" panose="02020603050405020304" pitchFamily="18" charset="0"/>
              </a:rPr>
              <a:t>Caterina nasce nel 1845 a Fontanellato (Pr).</a:t>
            </a:r>
          </a:p>
          <a:p>
            <a:endParaRPr lang="it-IT" sz="2800" b="1" dirty="0" smtClean="0">
              <a:solidFill>
                <a:srgbClr val="FF0000"/>
              </a:solidFill>
              <a:latin typeface="Matura MT Script Capitals" pitchFamily="66" charset="0"/>
            </a:endParaRPr>
          </a:p>
        </p:txBody>
      </p:sp>
      <p:sp>
        <p:nvSpPr>
          <p:cNvPr id="67586" name="AutoShape 2"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67588" name="AutoShape 4"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67590" name="AutoShape 6"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67592" name="AutoShape 8"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 y="0"/>
            <a:ext cx="9144001" cy="6299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67348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5126982" y="0"/>
            <a:ext cx="3984652" cy="6494085"/>
          </a:xfrm>
          <a:prstGeom prst="rect">
            <a:avLst/>
          </a:prstGeom>
          <a:noFill/>
        </p:spPr>
        <p:txBody>
          <a:bodyPr wrap="square" rtlCol="0">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Certo non può permettersi di fare ciò che fa il fratello Luigi, di due anni maggiore di lei, che, già a sedici anni, viene </a:t>
            </a:r>
            <a:r>
              <a:rPr lang="it-IT" sz="1600" b="1" dirty="0">
                <a:solidFill>
                  <a:prstClr val="white"/>
                </a:solidFill>
                <a:latin typeface="Times New Roman" panose="02020603050405020304" pitchFamily="18" charset="0"/>
                <a:cs typeface="Times New Roman" panose="02020603050405020304" pitchFamily="18" charset="0"/>
              </a:rPr>
              <a:t>nominato "alunno" presso il Museo d'Antichità di </a:t>
            </a:r>
            <a:r>
              <a:rPr lang="it-IT" sz="1600" b="1" dirty="0" smtClean="0">
                <a:solidFill>
                  <a:prstClr val="white"/>
                </a:solidFill>
                <a:latin typeface="Times New Roman" panose="02020603050405020304" pitchFamily="18" charset="0"/>
                <a:cs typeface="Times New Roman" panose="02020603050405020304" pitchFamily="18" charset="0"/>
              </a:rPr>
              <a:t>Parma; a ventuno inizia </a:t>
            </a:r>
            <a:r>
              <a:rPr lang="it-IT" sz="1600" b="1" dirty="0">
                <a:solidFill>
                  <a:prstClr val="white"/>
                </a:solidFill>
                <a:latin typeface="Times New Roman" panose="02020603050405020304" pitchFamily="18" charset="0"/>
                <a:cs typeface="Times New Roman" panose="02020603050405020304" pitchFamily="18" charset="0"/>
              </a:rPr>
              <a:t>a viaggiare in Svizzera, Toscana, ma anche a Roma e Napoli; tiene </a:t>
            </a:r>
            <a:r>
              <a:rPr lang="it-IT" sz="1600" b="1" dirty="0" smtClean="0">
                <a:solidFill>
                  <a:prstClr val="white"/>
                </a:solidFill>
                <a:latin typeface="Times New Roman" panose="02020603050405020304" pitchFamily="18" charset="0"/>
                <a:cs typeface="Times New Roman" panose="02020603050405020304" pitchFamily="18" charset="0"/>
              </a:rPr>
              <a:t>dei </a:t>
            </a:r>
            <a:r>
              <a:rPr lang="it-IT" sz="1600" b="1" dirty="0">
                <a:solidFill>
                  <a:prstClr val="white"/>
                </a:solidFill>
                <a:latin typeface="Times New Roman" panose="02020603050405020304" pitchFamily="18" charset="0"/>
                <a:cs typeface="Times New Roman" panose="02020603050405020304" pitchFamily="18" charset="0"/>
              </a:rPr>
              <a:t>corsi a Parma dove ricorre a diversi materiali per spiegare gli usi e le funzioni di strumenti preistorici.</a:t>
            </a:r>
          </a:p>
          <a:p>
            <a:r>
              <a:rPr lang="it-IT" sz="1600" b="1" dirty="0" smtClean="0">
                <a:solidFill>
                  <a:prstClr val="white"/>
                </a:solidFill>
                <a:latin typeface="Times New Roman" panose="02020603050405020304" pitchFamily="18" charset="0"/>
                <a:cs typeface="Times New Roman" panose="02020603050405020304" pitchFamily="18" charset="0"/>
              </a:rPr>
              <a:t>Pochi </a:t>
            </a:r>
            <a:r>
              <a:rPr lang="it-IT" sz="1600" b="1" dirty="0">
                <a:solidFill>
                  <a:prstClr val="white"/>
                </a:solidFill>
                <a:latin typeface="Times New Roman" panose="02020603050405020304" pitchFamily="18" charset="0"/>
                <a:cs typeface="Times New Roman" panose="02020603050405020304" pitchFamily="18" charset="0"/>
              </a:rPr>
              <a:t>anni dopo la laurea in Scienze Politiche </a:t>
            </a:r>
            <a:r>
              <a:rPr lang="it-IT" sz="1600" b="1" dirty="0" smtClean="0">
                <a:solidFill>
                  <a:prstClr val="white"/>
                </a:solidFill>
                <a:latin typeface="Times New Roman" panose="02020603050405020304" pitchFamily="18" charset="0"/>
                <a:cs typeface="Times New Roman" panose="02020603050405020304" pitchFamily="18" charset="0"/>
              </a:rPr>
              <a:t>viene </a:t>
            </a:r>
            <a:r>
              <a:rPr lang="it-IT" sz="1600" b="1" dirty="0">
                <a:solidFill>
                  <a:prstClr val="white"/>
                </a:solidFill>
                <a:latin typeface="Times New Roman" panose="02020603050405020304" pitchFamily="18" charset="0"/>
                <a:cs typeface="Times New Roman" panose="02020603050405020304" pitchFamily="18" charset="0"/>
              </a:rPr>
              <a:t>nominato direttore del Museo di Antichità di Parma</a:t>
            </a:r>
            <a:r>
              <a:rPr lang="it-IT" sz="1600" b="1" dirty="0" smtClean="0">
                <a:solidFill>
                  <a:prstClr val="white"/>
                </a:solidFill>
                <a:latin typeface="Times New Roman" panose="02020603050405020304" pitchFamily="18" charset="0"/>
                <a:cs typeface="Times New Roman" panose="02020603050405020304" pitchFamily="18" charset="0"/>
              </a:rPr>
              <a:t>. </a:t>
            </a:r>
            <a:endParaRPr lang="it-IT" sz="1600" b="1" dirty="0">
              <a:solidFill>
                <a:prstClr val="white"/>
              </a:solidFill>
              <a:latin typeface="Times New Roman" panose="02020603050405020304" pitchFamily="18" charset="0"/>
              <a:cs typeface="Times New Roman" panose="02020603050405020304" pitchFamily="18" charset="0"/>
            </a:endParaRPr>
          </a:p>
          <a:p>
            <a:r>
              <a:rPr lang="it-IT" sz="1600" b="1" dirty="0">
                <a:solidFill>
                  <a:prstClr val="white"/>
                </a:solidFill>
                <a:latin typeface="Times New Roman" panose="02020603050405020304" pitchFamily="18" charset="0"/>
                <a:cs typeface="Times New Roman" panose="02020603050405020304" pitchFamily="18" charset="0"/>
              </a:rPr>
              <a:t>Nel 1875 fonda </a:t>
            </a:r>
            <a:r>
              <a:rPr lang="it-IT" sz="1600" b="1" dirty="0" smtClean="0">
                <a:solidFill>
                  <a:prstClr val="white"/>
                </a:solidFill>
                <a:latin typeface="Times New Roman" panose="02020603050405020304" pitchFamily="18" charset="0"/>
                <a:cs typeface="Times New Roman" panose="02020603050405020304" pitchFamily="18" charset="0"/>
              </a:rPr>
              <a:t>il </a:t>
            </a:r>
            <a:r>
              <a:rPr lang="it-IT" sz="1600" b="1" dirty="0">
                <a:solidFill>
                  <a:prstClr val="white"/>
                </a:solidFill>
                <a:latin typeface="Times New Roman" panose="02020603050405020304" pitchFamily="18" charset="0"/>
                <a:cs typeface="Times New Roman" panose="02020603050405020304" pitchFamily="18" charset="0"/>
              </a:rPr>
              <a:t>Bullettino di Paletnologia Italiana e, nello stesso anno, entra nella Direzione Generale dei Musei e degli Scavi d'Antichità del Regno a Roma, dove propone al Ministro della Pubblica Istruzione, Ruggero Bonghi, la fondazione del Museo Preistorico Etnografico di Roma, che viene inaugurato nel 1876 e oggi porta il suo nome</a:t>
            </a:r>
            <a:r>
              <a:rPr lang="it-IT" sz="1600" b="1" dirty="0" smtClean="0">
                <a:solidFill>
                  <a:prstClr val="white"/>
                </a:solidFill>
                <a:latin typeface="Times New Roman" panose="02020603050405020304" pitchFamily="18" charset="0"/>
                <a:cs typeface="Times New Roman" panose="02020603050405020304" pitchFamily="18" charset="0"/>
              </a:rPr>
              <a:t>. Nel </a:t>
            </a:r>
            <a:r>
              <a:rPr lang="it-IT" sz="1600" b="1" dirty="0">
                <a:solidFill>
                  <a:prstClr val="white"/>
                </a:solidFill>
                <a:latin typeface="Times New Roman" panose="02020603050405020304" pitchFamily="18" charset="0"/>
                <a:cs typeface="Times New Roman" panose="02020603050405020304" pitchFamily="18" charset="0"/>
              </a:rPr>
              <a:t>1877 ottenne la prima cattedra di Paletnologia dell'Università di Roma istituita dal Consiglio Superiore della Pubblica Istruzione, della quale fu titolare per circa 40 anni</a:t>
            </a:r>
            <a:r>
              <a:rPr lang="it-IT" sz="1600" b="1" dirty="0" smtClean="0">
                <a:solidFill>
                  <a:prstClr val="white"/>
                </a:solidFill>
                <a:latin typeface="Times New Roman" panose="02020603050405020304" pitchFamily="18" charset="0"/>
                <a:cs typeface="Times New Roman" panose="02020603050405020304" pitchFamily="18" charset="0"/>
              </a:rPr>
              <a:t>.  </a:t>
            </a:r>
            <a:endParaRPr lang="it-IT" sz="3200"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846" y="0"/>
            <a:ext cx="5138828"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222689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9" name="Rettangolo 8"/>
          <p:cNvSpPr/>
          <p:nvPr/>
        </p:nvSpPr>
        <p:spPr>
          <a:xfrm>
            <a:off x="0" y="6146494"/>
            <a:ext cx="9144000" cy="1015663"/>
          </a:xfrm>
          <a:prstGeom prst="rect">
            <a:avLst/>
          </a:prstGeom>
        </p:spPr>
        <p:txBody>
          <a:bodyPr wrap="square">
            <a:spAutoFit/>
          </a:bodyPr>
          <a:lstStyle/>
          <a:p>
            <a:r>
              <a:rPr lang="it-IT" sz="1600" b="1" dirty="0" smtClean="0">
                <a:solidFill>
                  <a:srgbClr val="FF0000"/>
                </a:solidFill>
                <a:latin typeface="Times New Roman" panose="02020603050405020304" pitchFamily="18" charset="0"/>
                <a:cs typeface="Times New Roman" panose="02020603050405020304" pitchFamily="18" charset="0"/>
              </a:rPr>
              <a:t>Fu lei a spingere il fratello a candidarsi per ottenere il seggio in Senato (le donne non potevano votare….). Divenne senatore nel 1912 e vicepresidente del Senato dal 1919 fino alla morte, nel 1925.</a:t>
            </a:r>
          </a:p>
          <a:p>
            <a:endParaRPr lang="it-IT" sz="2800" b="1" dirty="0" smtClean="0">
              <a:solidFill>
                <a:srgbClr val="FF0000"/>
              </a:solidFill>
              <a:latin typeface="Matura MT Script Capitals" pitchFamily="66" charset="0"/>
            </a:endParaRPr>
          </a:p>
        </p:txBody>
      </p:sp>
      <p:sp>
        <p:nvSpPr>
          <p:cNvPr id="67586" name="AutoShape 2"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67588" name="AutoShape 4"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67590" name="AutoShape 6"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67592" name="AutoShape 8"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7936"/>
            <a:ext cx="9197840" cy="61385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00552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9" name="Rettangolo 8"/>
          <p:cNvSpPr/>
          <p:nvPr/>
        </p:nvSpPr>
        <p:spPr>
          <a:xfrm>
            <a:off x="17748" y="6426315"/>
            <a:ext cx="9144000" cy="430887"/>
          </a:xfrm>
          <a:prstGeom prst="rect">
            <a:avLst/>
          </a:prstGeom>
        </p:spPr>
        <p:txBody>
          <a:bodyPr wrap="square">
            <a:spAutoFit/>
          </a:bodyPr>
          <a:lstStyle/>
          <a:p>
            <a:r>
              <a:rPr lang="it-IT" sz="1100" b="1" dirty="0" smtClean="0">
                <a:solidFill>
                  <a:schemeClr val="bg1"/>
                </a:solidFill>
                <a:latin typeface="Times New Roman" panose="02020603050405020304" pitchFamily="18" charset="0"/>
                <a:cs typeface="Times New Roman" panose="02020603050405020304" pitchFamily="18" charset="0"/>
              </a:rPr>
              <a:t>Fu tra le prime ad occuparsi di gioco d’azzardo, individuando i meccanismi  (l’intervento di un destino malvagio, del malocchio, di un segno </a:t>
            </a:r>
          </a:p>
          <a:p>
            <a:r>
              <a:rPr lang="it-IT" sz="1100" b="1" dirty="0" smtClean="0">
                <a:solidFill>
                  <a:schemeClr val="bg1"/>
                </a:solidFill>
                <a:latin typeface="Times New Roman" panose="02020603050405020304" pitchFamily="18" charset="0"/>
                <a:cs typeface="Times New Roman" panose="02020603050405020304" pitchFamily="18" charset="0"/>
              </a:rPr>
              <a:t>sfortunato non visto….) che consentono ai perdenti di non perdere anche la faccia agli occhi dei pari, e quindi di continuare a giocare. </a:t>
            </a:r>
            <a:endParaRPr lang="it-IT" b="1" dirty="0" smtClean="0">
              <a:solidFill>
                <a:schemeClr val="bg1"/>
              </a:solidFill>
              <a:latin typeface="Matura MT Script Capitals" pitchFamily="66" charset="0"/>
            </a:endParaRPr>
          </a:p>
        </p:txBody>
      </p:sp>
      <p:sp>
        <p:nvSpPr>
          <p:cNvPr id="67586" name="AutoShape 2"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67588" name="AutoShape 4"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67590" name="AutoShape 6"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67592" name="AutoShape 8"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496" y="0"/>
            <a:ext cx="9108504" cy="64403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998655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4721905" y="-1"/>
            <a:ext cx="4422096" cy="6001643"/>
          </a:xfrm>
          <a:prstGeom prst="rect">
            <a:avLst/>
          </a:prstGeom>
          <a:noFill/>
        </p:spPr>
        <p:txBody>
          <a:bodyPr wrap="square" rtlCol="0">
            <a:spAutoFit/>
          </a:bodyPr>
          <a:lstStyle/>
          <a:p>
            <a:r>
              <a:rPr lang="it-IT" sz="3200" b="1" dirty="0" smtClean="0">
                <a:solidFill>
                  <a:prstClr val="white"/>
                </a:solidFill>
                <a:latin typeface="Times New Roman" panose="02020603050405020304" pitchFamily="18" charset="0"/>
                <a:cs typeface="Times New Roman" panose="02020603050405020304" pitchFamily="18" charset="0"/>
              </a:rPr>
              <a:t>Caterina </a:t>
            </a:r>
            <a:r>
              <a:rPr lang="it-IT" sz="3200" b="1" dirty="0" err="1" smtClean="0">
                <a:solidFill>
                  <a:prstClr val="white"/>
                </a:solidFill>
                <a:latin typeface="Times New Roman" panose="02020603050405020304" pitchFamily="18" charset="0"/>
                <a:cs typeface="Times New Roman" panose="02020603050405020304" pitchFamily="18" charset="0"/>
              </a:rPr>
              <a:t>Pigorini</a:t>
            </a:r>
            <a:r>
              <a:rPr lang="it-IT" sz="3200" b="1" dirty="0" smtClean="0">
                <a:solidFill>
                  <a:prstClr val="white"/>
                </a:solidFill>
                <a:latin typeface="Times New Roman" panose="02020603050405020304" pitchFamily="18" charset="0"/>
                <a:cs typeface="Times New Roman" panose="02020603050405020304" pitchFamily="18" charset="0"/>
              </a:rPr>
              <a:t> </a:t>
            </a:r>
            <a:r>
              <a:rPr lang="it-IT" sz="3200" b="1" dirty="0">
                <a:solidFill>
                  <a:prstClr val="white"/>
                </a:solidFill>
                <a:latin typeface="Times New Roman" panose="02020603050405020304" pitchFamily="18" charset="0"/>
                <a:cs typeface="Times New Roman" panose="02020603050405020304" pitchFamily="18" charset="0"/>
              </a:rPr>
              <a:t>ebbe rapporti d’amicizia con Giuseppe Verdi, fu ricevuta più volte al Quirinale dalla regina Margherita di </a:t>
            </a:r>
            <a:r>
              <a:rPr lang="it-IT" sz="3200" b="1" dirty="0" err="1">
                <a:solidFill>
                  <a:prstClr val="white"/>
                </a:solidFill>
                <a:latin typeface="Times New Roman" panose="02020603050405020304" pitchFamily="18" charset="0"/>
                <a:cs typeface="Times New Roman" panose="02020603050405020304" pitchFamily="18" charset="0"/>
              </a:rPr>
              <a:t>Savoja</a:t>
            </a:r>
            <a:r>
              <a:rPr lang="it-IT" sz="3200" b="1" dirty="0">
                <a:solidFill>
                  <a:prstClr val="white"/>
                </a:solidFill>
                <a:latin typeface="Times New Roman" panose="02020603050405020304" pitchFamily="18" charset="0"/>
                <a:cs typeface="Times New Roman" panose="02020603050405020304" pitchFamily="18" charset="0"/>
              </a:rPr>
              <a:t> ed ebbe intensi rapporti epistolari con i più insigni uomini del tempo </a:t>
            </a:r>
            <a:r>
              <a:rPr lang="it-IT" sz="3200" b="1" dirty="0" smtClean="0">
                <a:solidFill>
                  <a:prstClr val="white"/>
                </a:solidFill>
                <a:latin typeface="Times New Roman" panose="02020603050405020304" pitchFamily="18" charset="0"/>
                <a:cs typeface="Times New Roman" panose="02020603050405020304" pitchFamily="18" charset="0"/>
              </a:rPr>
              <a:t>(fra cui Giosuè Carducci e  </a:t>
            </a:r>
            <a:r>
              <a:rPr lang="it-IT" sz="3200" b="1" dirty="0">
                <a:solidFill>
                  <a:prstClr val="white"/>
                </a:solidFill>
                <a:latin typeface="Times New Roman" panose="02020603050405020304" pitchFamily="18" charset="0"/>
                <a:cs typeface="Times New Roman" panose="02020603050405020304" pitchFamily="18" charset="0"/>
              </a:rPr>
              <a:t>Pietro </a:t>
            </a:r>
            <a:r>
              <a:rPr lang="it-IT" sz="3200" b="1" dirty="0" smtClean="0">
                <a:solidFill>
                  <a:prstClr val="white"/>
                </a:solidFill>
                <a:latin typeface="Times New Roman" panose="02020603050405020304" pitchFamily="18" charset="0"/>
                <a:cs typeface="Times New Roman" panose="02020603050405020304" pitchFamily="18" charset="0"/>
              </a:rPr>
              <a:t>Mantegazza). </a:t>
            </a:r>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2"/>
            <a:ext cx="4721903" cy="68580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045992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9" name="Rettangolo 8"/>
          <p:cNvSpPr/>
          <p:nvPr/>
        </p:nvSpPr>
        <p:spPr>
          <a:xfrm>
            <a:off x="5715008" y="0"/>
            <a:ext cx="3428992" cy="5262979"/>
          </a:xfrm>
          <a:prstGeom prst="rect">
            <a:avLst/>
          </a:prstGeom>
        </p:spPr>
        <p:txBody>
          <a:bodyPr wrap="square">
            <a:spAutoFit/>
          </a:bodyPr>
          <a:lstStyle/>
          <a:p>
            <a:r>
              <a:rPr lang="it-IT" sz="2800" b="1" dirty="0">
                <a:solidFill>
                  <a:schemeClr val="bg1"/>
                </a:solidFill>
                <a:latin typeface="Times New Roman" panose="02020603050405020304" pitchFamily="18" charset="0"/>
                <a:cs typeface="Times New Roman" panose="02020603050405020304" pitchFamily="18" charset="0"/>
              </a:rPr>
              <a:t>Rimasta vedova, si trasferì a Roma dove aprì un accreditato salotto politico-letterario con intenti benefici ove convenivano le più illustri personalità della capitale. Cesare Correnti parlò di lei come della </a:t>
            </a:r>
            <a:r>
              <a:rPr lang="it-IT" sz="2800" b="1" dirty="0" err="1">
                <a:solidFill>
                  <a:schemeClr val="bg1"/>
                </a:solidFill>
                <a:latin typeface="Times New Roman" panose="02020603050405020304" pitchFamily="18" charset="0"/>
                <a:cs typeface="Times New Roman" panose="02020603050405020304" pitchFamily="18" charset="0"/>
              </a:rPr>
              <a:t>Sevignè</a:t>
            </a:r>
            <a:r>
              <a:rPr lang="it-IT" sz="2800" b="1" dirty="0">
                <a:solidFill>
                  <a:schemeClr val="bg1"/>
                </a:solidFill>
                <a:latin typeface="Times New Roman" panose="02020603050405020304" pitchFamily="18" charset="0"/>
                <a:cs typeface="Times New Roman" panose="02020603050405020304" pitchFamily="18" charset="0"/>
              </a:rPr>
              <a:t> d’Italia.  </a:t>
            </a:r>
            <a:endParaRPr lang="it-IT" sz="2800" b="1" dirty="0" smtClean="0">
              <a:solidFill>
                <a:schemeClr val="bg1"/>
              </a:solidFill>
              <a:latin typeface="Times New Roman" panose="02020603050405020304" pitchFamily="18" charset="0"/>
              <a:cs typeface="Times New Roman" panose="02020603050405020304"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pic>
        <p:nvPicPr>
          <p:cNvPr id="81922" name="Picture 2" descr="http://www.accademiasanluca.it/sites/default/files/imagecache/SANLUCA_low/opera/high/0984.jpg"/>
          <p:cNvPicPr>
            <a:picLocks noChangeAspect="1" noChangeArrowheads="1"/>
          </p:cNvPicPr>
          <p:nvPr/>
        </p:nvPicPr>
        <p:blipFill>
          <a:blip r:embed="rId3"/>
          <a:srcRect/>
          <a:stretch>
            <a:fillRect/>
          </a:stretch>
        </p:blipFill>
        <p:spPr bwMode="auto">
          <a:xfrm>
            <a:off x="0" y="-11001"/>
            <a:ext cx="5715008" cy="6869001"/>
          </a:xfrm>
          <a:prstGeom prst="rect">
            <a:avLst/>
          </a:prstGeom>
          <a:noFill/>
        </p:spPr>
      </p:pic>
    </p:spTree>
    <p:extLst>
      <p:ext uri="{BB962C8B-B14F-4D97-AF65-F5344CB8AC3E}">
        <p14:creationId xmlns:p14="http://schemas.microsoft.com/office/powerpoint/2010/main" xmlns="" val="772746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179511" y="908720"/>
            <a:ext cx="8640961" cy="4832092"/>
          </a:xfrm>
          <a:prstGeom prst="rect">
            <a:avLst/>
          </a:prstGeom>
          <a:noFill/>
        </p:spPr>
        <p:txBody>
          <a:bodyPr wrap="square" rtlCol="0">
            <a:spAutoFit/>
          </a:bodyPr>
          <a:lstStyle/>
          <a:p>
            <a:r>
              <a:rPr lang="it-IT" sz="4400" b="1" dirty="0" smtClean="0">
                <a:solidFill>
                  <a:prstClr val="white"/>
                </a:solidFill>
                <a:latin typeface="Times New Roman" panose="02020603050405020304" pitchFamily="18" charset="0"/>
                <a:cs typeface="Times New Roman" panose="02020603050405020304" pitchFamily="18" charset="0"/>
              </a:rPr>
              <a:t>Ma il suo lavoro più innovativo riguarda una tradizione che scopre praticamente per caso: quella che riguarda i tatuaggi che si facevano i marchigiani in occasione del pellegrinaggio alla Madonna Nera di Loreto.</a:t>
            </a:r>
            <a:r>
              <a:rPr lang="it-IT" sz="1700" b="1" dirty="0" smtClean="0">
                <a:solidFill>
                  <a:prstClr val="white"/>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xmlns="" val="25704994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0" y="5072074"/>
            <a:ext cx="9144000" cy="2246769"/>
          </a:xfrm>
          <a:prstGeom prst="rect">
            <a:avLst/>
          </a:prstGeom>
        </p:spPr>
        <p:txBody>
          <a:bodyPr wrap="square">
            <a:spAutoFit/>
          </a:bodyPr>
          <a:lstStyle/>
          <a:p>
            <a:r>
              <a:rPr lang="it-IT" sz="2800" b="1" dirty="0" smtClean="0">
                <a:solidFill>
                  <a:srgbClr val="FF0000"/>
                </a:solidFill>
                <a:latin typeface="Times New Roman" panose="02020603050405020304" pitchFamily="18" charset="0"/>
                <a:cs typeface="Times New Roman" panose="02020603050405020304" pitchFamily="18" charset="0"/>
              </a:rPr>
              <a:t>Il tatuaggio sacro cattolico non è una novità; Fino al 16° secolo i pellegrini cristiani in Palestina a Betlemme si facevano tatuare la croce o il monogramma di Gesù dai fedeli locali.</a:t>
            </a:r>
          </a:p>
          <a:p>
            <a:endParaRPr lang="it-IT" sz="2800" b="1" dirty="0" smtClean="0">
              <a:solidFill>
                <a:srgbClr val="FF0000"/>
              </a:solidFill>
              <a:latin typeface="Matura MT Script Capitals" pitchFamily="66" charset="0"/>
            </a:endParaRPr>
          </a:p>
        </p:txBody>
      </p:sp>
      <p:sp>
        <p:nvSpPr>
          <p:cNvPr id="67586" name="AutoShape 2"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7588" name="AutoShape 4"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7590" name="AutoShape 6"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7592" name="AutoShape 8"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71682" name="Picture 2" descr="https://encrypted-tbn2.gstatic.com/images?q=tbn:ANd9GcTJgx69C5hyyybdjMiRrhIMJLcPpliiBpkR7Iw2a5SUbDKYdlEX"/>
          <p:cNvPicPr>
            <a:picLocks noChangeAspect="1" noChangeArrowheads="1"/>
          </p:cNvPicPr>
          <p:nvPr/>
        </p:nvPicPr>
        <p:blipFill>
          <a:blip r:embed="rId3"/>
          <a:srcRect/>
          <a:stretch>
            <a:fillRect/>
          </a:stretch>
        </p:blipFill>
        <p:spPr bwMode="auto">
          <a:xfrm>
            <a:off x="0" y="0"/>
            <a:ext cx="9144000" cy="5120640"/>
          </a:xfrm>
          <a:prstGeom prst="rect">
            <a:avLst/>
          </a:prstGeom>
          <a:noFill/>
        </p:spPr>
      </p:pic>
    </p:spTree>
    <p:extLst>
      <p:ext uri="{BB962C8B-B14F-4D97-AF65-F5344CB8AC3E}">
        <p14:creationId xmlns:p14="http://schemas.microsoft.com/office/powerpoint/2010/main" xmlns="" val="2156773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572000" y="3071810"/>
            <a:ext cx="4572000" cy="3954929"/>
          </a:xfrm>
          <a:prstGeom prst="rect">
            <a:avLst/>
          </a:prstGeom>
        </p:spPr>
        <p:txBody>
          <a:bodyPr wrap="square">
            <a:spAutoFit/>
          </a:bodyPr>
          <a:lstStyle/>
          <a:p>
            <a:r>
              <a:rPr lang="it-IT" sz="3200" b="1" dirty="0" smtClean="0">
                <a:solidFill>
                  <a:srgbClr val="FF0000"/>
                </a:solidFill>
                <a:latin typeface="Times New Roman" panose="02020603050405020304" pitchFamily="18" charset="0"/>
                <a:cs typeface="Times New Roman" panose="02020603050405020304" pitchFamily="18" charset="0"/>
              </a:rPr>
              <a:t>Ancora oggi </a:t>
            </a:r>
            <a:r>
              <a:rPr lang="it-IT" sz="3200" b="1" dirty="0" err="1" smtClean="0">
                <a:solidFill>
                  <a:srgbClr val="FF0000"/>
                </a:solidFill>
                <a:latin typeface="Times New Roman" panose="02020603050405020304" pitchFamily="18" charset="0"/>
                <a:cs typeface="Times New Roman" panose="02020603050405020304" pitchFamily="18" charset="0"/>
              </a:rPr>
              <a:t>armeni</a:t>
            </a:r>
            <a:r>
              <a:rPr lang="it-IT" sz="3200" b="1" dirty="0" smtClean="0">
                <a:solidFill>
                  <a:srgbClr val="FF0000"/>
                </a:solidFill>
                <a:latin typeface="Times New Roman" panose="02020603050405020304" pitchFamily="18" charset="0"/>
                <a:cs typeface="Times New Roman" panose="02020603050405020304" pitchFamily="18" charset="0"/>
              </a:rPr>
              <a:t> e copti, che vivono in nazioni musulmane in cui spesso vengono discriminati,  praticano il tatuaggio dei simboli cristiani sulle mani. </a:t>
            </a:r>
          </a:p>
          <a:p>
            <a:r>
              <a:rPr lang="it-IT" sz="2700" b="1" dirty="0" smtClean="0">
                <a:solidFill>
                  <a:srgbClr val="FF0000"/>
                </a:solidFill>
                <a:latin typeface="Matura MT Script Capitals" pitchFamily="66" charset="0"/>
              </a:rPr>
              <a:t>    </a:t>
            </a:r>
          </a:p>
        </p:txBody>
      </p:sp>
      <p:pic>
        <p:nvPicPr>
          <p:cNvPr id="8" name="Immagine 7" descr="https://lh6.googleusercontent.com/-DcOZrmQgWHE/UjYdx948xgI/AAAAAAAAFuo/UuXlRGj5_Gg/s512/maRDIN7.jpg"/>
          <p:cNvPicPr/>
          <p:nvPr/>
        </p:nvPicPr>
        <p:blipFill>
          <a:blip r:embed="rId3"/>
          <a:srcRect t="68848"/>
          <a:stretch>
            <a:fillRect/>
          </a:stretch>
        </p:blipFill>
        <p:spPr bwMode="auto">
          <a:xfrm>
            <a:off x="4714876" y="0"/>
            <a:ext cx="4429124" cy="2500306"/>
          </a:xfrm>
          <a:prstGeom prst="rect">
            <a:avLst/>
          </a:prstGeom>
          <a:noFill/>
          <a:ln w="9525">
            <a:noFill/>
            <a:miter lim="800000"/>
            <a:headEnd/>
            <a:tailEnd/>
          </a:ln>
        </p:spPr>
      </p:pic>
      <p:pic>
        <p:nvPicPr>
          <p:cNvPr id="10" name="Immagine 9" descr="https://lh6.googleusercontent.com/-DcOZrmQgWHE/UjYdx948xgI/AAAAAAAAFuo/UuXlRGj5_Gg/s512/maRDIN7.jpg"/>
          <p:cNvPicPr/>
          <p:nvPr/>
        </p:nvPicPr>
        <p:blipFill>
          <a:blip r:embed="rId3"/>
          <a:srcRect b="64844"/>
          <a:stretch>
            <a:fillRect/>
          </a:stretch>
        </p:blipFill>
        <p:spPr bwMode="auto">
          <a:xfrm>
            <a:off x="0" y="0"/>
            <a:ext cx="4572000" cy="2786058"/>
          </a:xfrm>
          <a:prstGeom prst="rect">
            <a:avLst/>
          </a:prstGeom>
          <a:noFill/>
          <a:ln w="9525">
            <a:noFill/>
            <a:miter lim="800000"/>
            <a:headEnd/>
            <a:tailEnd/>
          </a:ln>
        </p:spPr>
      </p:pic>
      <p:pic>
        <p:nvPicPr>
          <p:cNvPr id="12" name="Immagine 11" descr="https://lh6.googleusercontent.com/-DcOZrmQgWHE/UjYdx948xgI/AAAAAAAAFuo/UuXlRGj5_Gg/s512/maRDIN7.jpg"/>
          <p:cNvPicPr/>
          <p:nvPr/>
        </p:nvPicPr>
        <p:blipFill>
          <a:blip r:embed="rId3"/>
          <a:srcRect t="35156" b="31152"/>
          <a:stretch>
            <a:fillRect/>
          </a:stretch>
        </p:blipFill>
        <p:spPr bwMode="auto">
          <a:xfrm>
            <a:off x="0" y="3500438"/>
            <a:ext cx="4572000" cy="2571768"/>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572000" y="0"/>
            <a:ext cx="4572000" cy="1338828"/>
          </a:xfrm>
          <a:prstGeom prst="rect">
            <a:avLst/>
          </a:prstGeom>
        </p:spPr>
        <p:txBody>
          <a:bodyPr wrap="square">
            <a:spAutoFit/>
          </a:bodyPr>
          <a:lstStyle/>
          <a:p>
            <a:endParaRPr lang="it-IT" sz="2700" b="1" dirty="0" smtClean="0">
              <a:solidFill>
                <a:srgbClr val="FF0000"/>
              </a:solidFill>
              <a:latin typeface="Matura MT Script Capitals" pitchFamily="66" charset="0"/>
            </a:endParaRPr>
          </a:p>
          <a:p>
            <a:endParaRPr lang="it-IT" sz="2700" b="1" dirty="0" smtClean="0">
              <a:solidFill>
                <a:srgbClr val="FF0000"/>
              </a:solidFill>
              <a:latin typeface="Matura MT Script Capitals" pitchFamily="66" charset="0"/>
            </a:endParaRPr>
          </a:p>
          <a:p>
            <a:r>
              <a:rPr lang="it-IT" sz="2700" b="1" dirty="0" smtClean="0">
                <a:solidFill>
                  <a:srgbClr val="FF0000"/>
                </a:solidFill>
                <a:latin typeface="Matura MT Script Capitals" pitchFamily="66" charset="0"/>
              </a:rPr>
              <a:t>    </a:t>
            </a:r>
          </a:p>
        </p:txBody>
      </p:sp>
      <p:pic>
        <p:nvPicPr>
          <p:cNvPr id="8" name="Immagine 7" descr="https://lh5.googleusercontent.com/-z9_RKoVDVS4/UjYbHtO8wqI/AAAAAAAAFuc/iwHrrjuBDE8/s460/mardin4.jpg"/>
          <p:cNvPicPr/>
          <p:nvPr/>
        </p:nvPicPr>
        <p:blipFill>
          <a:blip r:embed="rId3"/>
          <a:srcRect b="49456"/>
          <a:stretch>
            <a:fillRect/>
          </a:stretch>
        </p:blipFill>
        <p:spPr bwMode="auto">
          <a:xfrm>
            <a:off x="142844" y="214290"/>
            <a:ext cx="5214974" cy="3000396"/>
          </a:xfrm>
          <a:prstGeom prst="rect">
            <a:avLst/>
          </a:prstGeom>
          <a:noFill/>
          <a:ln w="9525">
            <a:noFill/>
            <a:miter lim="800000"/>
            <a:headEnd/>
            <a:tailEnd/>
          </a:ln>
        </p:spPr>
      </p:pic>
      <p:pic>
        <p:nvPicPr>
          <p:cNvPr id="10" name="Immagine 9" descr="https://lh5.googleusercontent.com/-z9_RKoVDVS4/UjYbHtO8wqI/AAAAAAAAFuc/iwHrrjuBDE8/s460/mardin4.jpg"/>
          <p:cNvPicPr/>
          <p:nvPr/>
        </p:nvPicPr>
        <p:blipFill>
          <a:blip r:embed="rId3"/>
          <a:srcRect t="50544"/>
          <a:stretch>
            <a:fillRect/>
          </a:stretch>
        </p:blipFill>
        <p:spPr bwMode="auto">
          <a:xfrm>
            <a:off x="1428728" y="3786190"/>
            <a:ext cx="4572032" cy="2452674"/>
          </a:xfrm>
          <a:prstGeom prst="rect">
            <a:avLst/>
          </a:prstGeom>
          <a:noFill/>
          <a:ln w="9525">
            <a:noFill/>
            <a:miter lim="800000"/>
            <a:headEnd/>
            <a:tailEnd/>
          </a:ln>
        </p:spPr>
      </p:pic>
      <p:pic>
        <p:nvPicPr>
          <p:cNvPr id="11" name="Immagine 10" descr="https://lh5.googleusercontent.com/-OLNe1s6vvgU/UjYaYL1m-SI/AAAAAAAAFuU/9k9edcaEB-0/s452/mardin3.jpg"/>
          <p:cNvPicPr/>
          <p:nvPr/>
        </p:nvPicPr>
        <p:blipFill>
          <a:blip r:embed="rId4"/>
          <a:srcRect b="51880"/>
          <a:stretch>
            <a:fillRect/>
          </a:stretch>
        </p:blipFill>
        <p:spPr bwMode="auto">
          <a:xfrm>
            <a:off x="5648325" y="357166"/>
            <a:ext cx="3495675" cy="2071702"/>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5286380" y="0"/>
            <a:ext cx="3857620" cy="8725466"/>
          </a:xfrm>
          <a:prstGeom prst="rect">
            <a:avLst/>
          </a:prstGeom>
        </p:spPr>
        <p:txBody>
          <a:bodyPr wrap="square">
            <a:spAutoFit/>
          </a:bodyPr>
          <a:lstStyle/>
          <a:p>
            <a:r>
              <a:rPr lang="it-IT" sz="4000" b="1" dirty="0" smtClean="0">
                <a:solidFill>
                  <a:srgbClr val="FF0000"/>
                </a:solidFill>
                <a:latin typeface="Times New Roman" panose="02020603050405020304" pitchFamily="18" charset="0"/>
                <a:cs typeface="Times New Roman" panose="02020603050405020304" pitchFamily="18" charset="0"/>
              </a:rPr>
              <a:t>I preti </a:t>
            </a:r>
            <a:r>
              <a:rPr lang="it-IT" sz="4000" b="1" dirty="0" err="1" smtClean="0">
                <a:solidFill>
                  <a:srgbClr val="FF0000"/>
                </a:solidFill>
                <a:latin typeface="Times New Roman" panose="02020603050405020304" pitchFamily="18" charset="0"/>
                <a:cs typeface="Times New Roman" panose="02020603050405020304" pitchFamily="18" charset="0"/>
              </a:rPr>
              <a:t>armeni</a:t>
            </a:r>
            <a:r>
              <a:rPr lang="it-IT" sz="4000" b="1" dirty="0" smtClean="0">
                <a:solidFill>
                  <a:srgbClr val="FF0000"/>
                </a:solidFill>
                <a:latin typeface="Times New Roman" panose="02020603050405020304" pitchFamily="18" charset="0"/>
                <a:cs typeface="Times New Roman" panose="02020603050405020304" pitchFamily="18" charset="0"/>
              </a:rPr>
              <a:t> in Turchia sono in gran parte tatuati. Il tatuaggio è anche segno di appartenenza etnica  e di volontà di restare, dopo le persecuzioni. </a:t>
            </a:r>
          </a:p>
          <a:p>
            <a:r>
              <a:rPr lang="it-IT" sz="4000" b="1" dirty="0" smtClean="0">
                <a:solidFill>
                  <a:srgbClr val="FF0000"/>
                </a:solidFill>
                <a:latin typeface="Matura MT Script Capitals" pitchFamily="66" charset="0"/>
              </a:rPr>
              <a:t> </a:t>
            </a:r>
          </a:p>
          <a:p>
            <a:r>
              <a:rPr lang="it-IT" sz="2700" b="1" dirty="0" smtClean="0">
                <a:solidFill>
                  <a:srgbClr val="FF0000"/>
                </a:solidFill>
                <a:latin typeface="Matura MT Script Capitals" pitchFamily="66" charset="0"/>
              </a:rPr>
              <a:t>  </a:t>
            </a:r>
          </a:p>
          <a:p>
            <a:endParaRPr lang="it-IT" sz="2700" b="1" dirty="0" smtClean="0">
              <a:solidFill>
                <a:srgbClr val="FF0000"/>
              </a:solidFill>
              <a:latin typeface="Matura MT Script Capitals" pitchFamily="66" charset="0"/>
            </a:endParaRPr>
          </a:p>
          <a:p>
            <a:r>
              <a:rPr lang="it-IT" sz="2700" b="1" dirty="0" smtClean="0">
                <a:solidFill>
                  <a:srgbClr val="FF0000"/>
                </a:solidFill>
                <a:latin typeface="Matura MT Script Capitals" pitchFamily="66" charset="0"/>
              </a:rPr>
              <a:t>    </a:t>
            </a:r>
          </a:p>
        </p:txBody>
      </p:sp>
      <p:pic>
        <p:nvPicPr>
          <p:cNvPr id="7" name="Immagine 6" descr="https://lh6.googleusercontent.com/-E92KN2TdHKk/UjYTaAmX8pI/AAAAAAAAFuE/jyXexyRXuuM/s490/pater%2520gabriel.jpg"/>
          <p:cNvPicPr/>
          <p:nvPr/>
        </p:nvPicPr>
        <p:blipFill>
          <a:blip r:embed="rId3"/>
          <a:srcRect r="1145" b="47692"/>
          <a:stretch>
            <a:fillRect/>
          </a:stretch>
        </p:blipFill>
        <p:spPr bwMode="auto">
          <a:xfrm>
            <a:off x="357158" y="4214818"/>
            <a:ext cx="3286148" cy="2428892"/>
          </a:xfrm>
          <a:prstGeom prst="rect">
            <a:avLst/>
          </a:prstGeom>
          <a:noFill/>
          <a:ln w="9525">
            <a:noFill/>
            <a:miter lim="800000"/>
            <a:headEnd/>
            <a:tailEnd/>
          </a:ln>
        </p:spPr>
      </p:pic>
      <p:pic>
        <p:nvPicPr>
          <p:cNvPr id="8" name="Immagine 7" descr="https://lh6.googleusercontent.com/-E92KN2TdHKk/UjYTaAmX8pI/AAAAAAAAFuE/jyXexyRXuuM/s490/pater%2520gabriel.jpg"/>
          <p:cNvPicPr/>
          <p:nvPr/>
        </p:nvPicPr>
        <p:blipFill>
          <a:blip r:embed="rId3"/>
          <a:srcRect t="52041"/>
          <a:stretch>
            <a:fillRect/>
          </a:stretch>
        </p:blipFill>
        <p:spPr bwMode="auto">
          <a:xfrm>
            <a:off x="0" y="0"/>
            <a:ext cx="5214942" cy="3643314"/>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9" name="Rettangolo 8"/>
          <p:cNvSpPr/>
          <p:nvPr/>
        </p:nvSpPr>
        <p:spPr>
          <a:xfrm>
            <a:off x="-17755" y="5996226"/>
            <a:ext cx="9144000" cy="1292662"/>
          </a:xfrm>
          <a:prstGeom prst="rect">
            <a:avLst/>
          </a:prstGeom>
        </p:spPr>
        <p:txBody>
          <a:bodyPr wrap="square">
            <a:spAutoFit/>
          </a:bodyPr>
          <a:lstStyle/>
          <a:p>
            <a:r>
              <a:rPr lang="it-IT" b="1" dirty="0" smtClean="0">
                <a:solidFill>
                  <a:srgbClr val="FF0000"/>
                </a:solidFill>
                <a:latin typeface="Times New Roman" panose="02020603050405020304" pitchFamily="18" charset="0"/>
                <a:cs typeface="Times New Roman" panose="02020603050405020304" pitchFamily="18" charset="0"/>
              </a:rPr>
              <a:t>Suo padre è medico condotto, e tutta la famiglia è attiva e combattente nel Risorgimento italiano. Lo zio materno, parroco, rettore del Seminario di Parma, è membro del governo provvisorio del 1848. Un altro parente, Luigi </a:t>
            </a:r>
            <a:r>
              <a:rPr lang="it-IT" b="1" dirty="0" err="1" smtClean="0">
                <a:solidFill>
                  <a:srgbClr val="FF0000"/>
                </a:solidFill>
                <a:latin typeface="Times New Roman" panose="02020603050405020304" pitchFamily="18" charset="0"/>
                <a:cs typeface="Times New Roman" panose="02020603050405020304" pitchFamily="18" charset="0"/>
              </a:rPr>
              <a:t>Pigorini</a:t>
            </a:r>
            <a:r>
              <a:rPr lang="it-IT" b="1" dirty="0" smtClean="0">
                <a:solidFill>
                  <a:srgbClr val="FF0000"/>
                </a:solidFill>
                <a:latin typeface="Times New Roman" panose="02020603050405020304" pitchFamily="18" charset="0"/>
                <a:cs typeface="Times New Roman" panose="02020603050405020304" pitchFamily="18" charset="0"/>
              </a:rPr>
              <a:t>, è rettore dell’università di Parma. </a:t>
            </a:r>
          </a:p>
          <a:p>
            <a:endParaRPr lang="it-IT" sz="2400" b="1" dirty="0" smtClean="0">
              <a:solidFill>
                <a:srgbClr val="FF0000"/>
              </a:solidFill>
              <a:latin typeface="Matura MT Script Capitals" pitchFamily="66" charset="0"/>
            </a:endParaRPr>
          </a:p>
        </p:txBody>
      </p:sp>
      <p:sp>
        <p:nvSpPr>
          <p:cNvPr id="67586" name="AutoShape 2"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67588" name="AutoShape 4"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67590" name="AutoShape 6"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67592" name="AutoShape 8"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825" y="12134"/>
            <a:ext cx="9152070" cy="60011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22329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500562" y="0"/>
            <a:ext cx="4643438" cy="6878806"/>
          </a:xfrm>
          <a:prstGeom prst="rect">
            <a:avLst/>
          </a:prstGeom>
        </p:spPr>
        <p:txBody>
          <a:bodyPr wrap="square">
            <a:spAutoFit/>
          </a:bodyPr>
          <a:lstStyle/>
          <a:p>
            <a:r>
              <a:rPr lang="it-IT" sz="2100" b="1" dirty="0" smtClean="0">
                <a:solidFill>
                  <a:schemeClr val="bg1"/>
                </a:solidFill>
                <a:latin typeface="Times New Roman" panose="02020603050405020304" pitchFamily="18" charset="0"/>
                <a:cs typeface="Times New Roman" panose="02020603050405020304" pitchFamily="18" charset="0"/>
              </a:rPr>
              <a:t>La bizzarra e rara raccolta insperatamente trovata, e di cui sono lieta di presentare le incisioni autentiche, è frutto di un sequestro accaduto fino dai primordi del nostro risorgimento quando la sapienza civile dei governanti indagava e cercava con amore e con fede le attitudini, le consuetudini, gli odî e gli amori dei popoli redenti, per opporre ad ogni male rimedio, ad ogni colpa una punizione, ad ogni sventura un sollievo. Questo sequestro fu fatto da un beccamorto; classe sociale la quale, malgrado l’opera della misericordia che le è affidata, è tenuta in grande ribrezzo dalla popolazione </a:t>
            </a:r>
            <a:r>
              <a:rPr lang="it-IT" sz="2100" b="1" dirty="0" err="1" smtClean="0">
                <a:solidFill>
                  <a:schemeClr val="bg1"/>
                </a:solidFill>
                <a:latin typeface="Times New Roman" panose="02020603050405020304" pitchFamily="18" charset="0"/>
                <a:cs typeface="Times New Roman" panose="02020603050405020304" pitchFamily="18" charset="0"/>
              </a:rPr>
              <a:t>picena</a:t>
            </a:r>
            <a:r>
              <a:rPr lang="it-IT" sz="2100" b="1" dirty="0" smtClean="0">
                <a:solidFill>
                  <a:schemeClr val="bg1"/>
                </a:solidFill>
                <a:latin typeface="Times New Roman" panose="02020603050405020304" pitchFamily="18" charset="0"/>
                <a:cs typeface="Times New Roman" panose="02020603050405020304" pitchFamily="18" charset="0"/>
              </a:rPr>
              <a:t>, e che è assai probabile continui ad esercitare questa industria alla macchia, perché i pellegrini della marca seguitano tuttavia a tatuarsi. </a:t>
            </a: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8" name="Immagine 7" descr="https://lh5.googleusercontent.com/-YbLFnr0NyVg/UwcwfRxM1MI/AAAAAAAAGI4/MXghmTwLtcA/w325-h551-no/costumiesupersti00pigo_0309.jpg"/>
          <p:cNvPicPr/>
          <p:nvPr/>
        </p:nvPicPr>
        <p:blipFill>
          <a:blip r:embed="rId3"/>
          <a:srcRect/>
          <a:stretch>
            <a:fillRect/>
          </a:stretch>
        </p:blipFill>
        <p:spPr bwMode="auto">
          <a:xfrm>
            <a:off x="0" y="0"/>
            <a:ext cx="4500594" cy="6858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2214546" y="6442502"/>
            <a:ext cx="4643438" cy="415498"/>
          </a:xfrm>
          <a:prstGeom prst="rect">
            <a:avLst/>
          </a:prstGeom>
        </p:spPr>
        <p:txBody>
          <a:bodyPr wrap="square">
            <a:spAutoFit/>
          </a:bodyPr>
          <a:lstStyle/>
          <a:p>
            <a:r>
              <a:rPr lang="it-IT" sz="2100" b="1" dirty="0" smtClean="0">
                <a:solidFill>
                  <a:srgbClr val="FF0000"/>
                </a:solidFill>
                <a:latin typeface="Matura MT Script Capitals" pitchFamily="66" charset="0"/>
              </a:rPr>
              <a:t>. </a:t>
            </a: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93186" name="AutoShape 2" descr="data:image/jpeg;base64,/9j/4AAQSkZJRgABAQAAAQABAAD/2wCEAAkGBxQSEhQUEhQVFBUUFRYVFRQWFRcVFRcUFxUXFhYVFBQYHCggGB0lHBQUITEhJSktLi4uFx8zODMsNygtLisBCgoKDg0OGxAQGywkHyQsLywsLCwsLCwsLCwsLCwsLCwsLCwsLCwsLCwsLCwsLCwsLCwsLCwsLCwsLCwsLCwsLP/AABEIAMIBAwMBIgACEQEDEQH/xAAbAAABBQEBAAAAAAAAAAAAAAACAAEDBAUGB//EAEEQAAEDAgQEBAQDBAkDBQAAAAEAAhEDIQQSMUEFUWFxBhMikTKBobEjQsEUUtHwFTNDYnKCsuHxBySiRGOSwtL/xAAZAQADAQEBAAAAAAAAAAAAAAAAAQMCBAX/xAAlEQACAgICAgICAwEAAAAAAAAAAQIRAyESMRNBImEyURQzoQT/2gAMAwEAAhEDEQA/AM4BGAjDQpA0Klk6IwEQCkDAiDAiwojARAKQU0XlosKIwEQCPy0+VAtgAJ4RQlCYDQlCJJADQlCJJAgYShHCUIACE0KSE0IACEoRpkDAhNCkSsgCIhCQpiUBQIiITEKQhCQgCMhCQpCEJCAIyEBClIQkIAiIQEKUhCQgCKEkRCSBllqMFCAjASGOCjBQgIwECHCIFMAiAQA4KeUgnCAFKSdOmA0JJ4ToENCSdJADJJ0kADCUIkyAGhNCJJAAQmhGmKAAIQkI0yAAIQkKQoSgCMhMQjKYoAjIQkKQoSgCIhCQpCEBQMjhJEQkkBYCMBA1SBAwgEQTBEECCCcJgnCAHTpgiQAkkk6BCTpJIASSSSYChMnVSq2oarMrSWgQ757/ACt9VmTo1FWW0ydJMyMmTpJgCgZN5EXMdRzUkKOi8kX2Jj30/nmst7GlodMjIQkLQgShKMhMQgAChIUkISgCMhCVIUJQMiIQlSFCUgIiknKdAyYBSAJmhGAkOhAIwkAiCBUIBPCcJwmFDQiyp06AobKnypJIAWVPCZPKQChKE0pSgBJqPEQ1wykxfPYbOaDHyzLPr4rOcoNtz0GqqtbDgdpA200+yjN3ovjjWzbJE2uOaSz6EsJE22CusdIVIyslONBSkklK2ZBqUnOEM1ka6a6FHU4RVpkHMwgm4bJP10U3D6h8yIJ0O0bjc9Vr0Ic2QQ+SbhzTqZy2Oy5smRqR0Y4JxMCE0KSsPUe5QLoTOegISyoiU0oAEtQlqIpkAAWoS1GUJCAIyEBUhahIQBEUyIhJAydqkCAKQJDCCIBCEQQIcIgmCcIAJKEkkAPCUJJSgBQlCSSAFCzeO4jJTgauMfxWisfjdFz3NABt31Sk6RqKtlLAuIpuO8hv6mPorVPQduW6Ph/DKjqZgXzmduSus4bUjTooOcf2XUXRHiqkDNpZDgq8wecj5jT6fZW6/CajmxAuPnoq7OGPpNbIn1A/xSjkjemNwdbRcSlKEoXScpNgv61qHwiPwbWAruERGjhKm4SR5lzeNOgOvzn6LdpVGj05IHQGO9guPK9s68XSOdxn9Y//ABO+6hKnxR9brR6j31US64vSOWS2DCHKjTLQgcqYhEUxQAEISjKAoAEoCiKEpAAUkxKSBkzUYUQRhAEgRAoAk98Ak7XQBKE4QAoggApTyhSQIKUsyByo1caJaIMv022m6zKSj2ajFy6NGUDqzRqR7qo+m86fWecafNZ76B8zK4n4cxi1pjfspedei6wa2zaFdv7w9woqzpmDoD7wYCp8Pc1xIZBymJ+U6n9FNhnudmHpEOLbHkY13U55G1RuGJRd2XeEYnKz8QwTBI6wJ+qk4diXuqVA4jJPo0B1UFLAf3hP+Inn07JzgoFzFxva+t47qDrZbZf4hWqMYDSguzCZP5d0+PrgBpcQBN+8Kn+yGPi+vfaP8PuqzsG8k/m9uR/gB81lJDZaxOIpD4Xjtc/P7Kv+1N5hVn8MIdExruNb8+w90TeG83b8xzH8Z+S6I5uKojLCpOzX4ZWaXCD+V28btj9VdwGKJY4vdfNAgxYHTvdYgwhgXHuCjpB4jsJBIIGkg37+ylKXJ2UjGlRd4qPxXfJUpVxuGDhIOU/3Tb2Ko42oWHK6mX2+NnpueYJV4Z1VUQlgd3YSZZtOvVuIuB+8wyd4v/FXcPVe0eunmPRw+1lV5kT8MiQpipHVqZGhY7kQQJ+ajrNLSBEyNRoO6I5oy0ZlilHYJQFESgKsTGKAp4QlIASmSKSBkoKIKMFECgCUKHFAksAMAug3j8pj6owVBjKkFvpcYdNoOx0v1U5yVVZSEXd0XKbYETPcyfdGFWbVcRIYdLTE/dU8VxUss5paTYE6T+qUJqhyxtvRrShrVcpaDq9waO50nos99V7csw5zddYJjX7+yfi2LpedRjM4NgvOU3kiQ3lpqsPK29FfAlH5dmzjML5bA4uBBLhABn0yHRI6LncS0kMOYg06jRBA0cYFtrStnj/FWuYIvEgAOmMwuSeywTiJaZvLmGdfhMm6wpSa2PjFdHW08OMokLB8QYEeYwtJGZrmETAsJE+6vU+PU4j1W/uqhi8QKr2PZJykyN7iLKEFJStlXTjRR8LNy1agFgALTN7grUwLWtr1yGiJDiNb5QT9ZVbhvC3tdUcSPWIA3nqlg6Jo+calgbg6g26Kkmm27MJNKqNrhGJa9zgOWa4FrxZScTxtKjDqkDUC0knkAsPA4o0adStYRTsNfUSI+647ifFqmIcDUN2iBGnfuUvFylroz5HGO+z0bBcco1iWM1AkS2Jtt1V2k2JPSV5ZhRUaWuEiCIMHb7r07D4tkXc3QbjlyU8sOPRTFNy7JC4el0RIm+o0U1OmOQ/n/lU6mIa7LBEEcx0V3DkRYfzCk0VCqMEARryVXGVwHtYBcgneYHJWqr9Fm8SYc7agcG5WkX6lOPezL+ibE45lJmZ7w2wm95A0jc3QPwdJzBVe9+XKHS52gPT5rCxHh4OLnVHlxOpN7dEb+HOIaBWcWhohpJykbSFWo+mZ3+jVweAw9S9Ml0TPqIIO0qWpw2B6XEDqSQs/A1fJ1dSBccoGhdHMx91qVKj4+E9gQQluwtMrCg4bg/OEONpPtkDQNSDa28I6mIY0NLiWyYvzib+yCti6TKc5mhozXzA3IJP1K0rUkzMqporlCVTp8Vou0qN+Zj7rln8Ve2q53mZgHf5SO2y9Byo4DsigKanUzNB5gH3EpFMASkhJSQMgfj2h/li7wJI0gdzZKhjHE6NIHJwn7rlavEs9TObfh5HAWnWSOUqKjjLuAEBw56ATupNy9FY8F2dzgHfh1iYzZnweUNEaWKv8NwbnhpbcljST1jeV5o3iDoIa5wBMwHHtfmjbjKkyHunnmMxpEqUsbezaypao9TxXkUo86o2QdA4SDGuX3XNYziwq5pyBrSAyCJImM1x2suR8693fqtrh/GKAbFXDte4aOaS2e97LKhx+zXlT10S1cZAvUcZ/K0N/QKsKrnSWioR307wFPT43Qm+EZHR7pVrAVS7D1vJaTmqkBokkNMcui1degTTfZDgsE98OyPd0Wh+zuH/p3A7HMZC0PC1JzacVAWuLnfFIMLXrPk6g2GijOey0I2cicDVNzTqHqXFXMLh6oblbTc2+sZjrK6eoTlGkQP1hLDOva0wP1Sc23Q1ClZjVsZUAIdSgG0tBBHbqlT4iw6kt/wAQK0MS6Dbn/NlBUqcxqsqmhvRw/iLijsz2NdDXACAbESDr3XaeFvD+HbRpVcmZz2NeS+HQSJsIjVUG8Dp1Korl08m5QWyBlnqtPyos0mBaNvZbyyTiktE8cWpNs06/DqdSczdTqI0ge47rFx3hykQ0y8XItBsCdtlFVfUuGNeCNxBBA2sey6DO5zGkOBMmTt2+yi+UK2WtSMHB+HaT3GX1CWZZloFotHPRWcVw6nnIDnCMtmggerRaeDxTiajXATTAMjeQT+gWdxbippNp1HBrWvNMEGZBdr8gEKcmxNKiGnh6dnB9W7DUFj8I/XorFQsvmL3ZWscfTs4mO5tdTs84tF6c5bxMTlNx0nL8pRubVgw5nwti3559ZPTSEnIKKWMrCm0uOYgWgNk7f/oKlxDGhjA+LQ2081rYzMKbjIiD3iBHzmVyXFMVLHWLgMphx6+42VcasnN0YnG6n4pcHTmM5YMiwIN7Fdn4X4u6rSGaMzbXJzGNSfdcTjMO57WVA2wEEiSdBGZW+A8TZhsziyXEEA3za6dv4LolG46OaLqWy5xzxAysXUm0mlwcYeSS2QYkAarm3uIkEQQYI0up+I4k53V2MLC54LSHEQfzCwvKHH121ZdkLHnWLtPMxGsrSjSMydlR8HaPmgaOV5UbW3gGJ2KmbQKppGDteEvii0ExFruBI9tOykr4+myczxbbf2XC5nNtJHY2KOo4uvN1pyEdYOM0j+b6FOuMzFJK2I12+Hn/AN7/AOJT1OA1DMTPVp+6779rbpmFhz+3NUsRxBlIOyXLnEmCSBP5jZcqyyO7xQPPK/D6lIgPaRO/83Wvw/w1UrtzU3tF4OYxeJsrb+KNcwnEjM+TAGgEW37qrwnivlh5JAkkgZZuRAVm5NfZBKFg8Z4A/DNYar2+rlJ7LEaYVmu2piHkhpebTlG3ZKnwyqCGmmQ4iQDAJA5JrS2TkrekSYJkubNgSBe+4H6rteD0hRqOYx0jIHERDZdoRe9guUwXA69US1luZIC06eHqYSH1LA5WEB0mJ1+qnOpaspiuO6Ouc69/iAmNwDBm2iZzztcb7lPw+gwsL4gvLmkky4gOLR6o6Kp4jcadJ72BzXMDYcLTJg91zdujr9WX8PWDhrz35GIgqZ1hv9l5g1tZ7xZ5c67dZPZdS12KYGGqwuaPiykF1jMmN1qeOn2ZhmbXRvYv4dYuLqiymXVGgvMQ4wIExFpjqqnE8YQHkG4+G8DS2upXQ+FGsqYWm9zQ57h6zaMwMEcvZCi4qxuakysadNrQzKA0bXtPXUKm+g9jgaL4BBJDjmFvqrfGWBmbIcgiQbnLa9wYiduqwKfiWiCTBHpImNSAY+sIiuQTaglstVHt8x4eSSRJpiCCYGhN79Ve/pKlTota9rrOIytEnlNtrrnanidoLHD1Eg+YLtcDtB0hVx4hbJJp2N2XMgaQ6ddFp43LtGFkivZ2+G4xTFF7mBwyCYcIMmY7rjvHOP8AOdSLDLXNDon83baFZw1QYgvAbDcuawkOItlAOiw/EmDFKq1rT+STtvyRjxpT+xZZNw+jpOEYmkKNJz8+c5mG7iIMhx/8lsvfhyxxkkGmxpg6taTlA6yVyvhKuwkMe3NBJkmzQBMkcpHuVNxziNBs+QGyYJI0mToNtL91mWO5UOORKNmv4r4hTZSLGn8SowCx0EjX2+q4tlUgEBxvEmfqs3FVy4kndRsf1XTDHxRzTnydnS4firmkNcQWiJm3ud1a4fiDleKVSSASM0enqBNxdclVcd/dKl9EOAKZuijiHOAzyHPFw7MARcEgaKnisfVa8tLyC06Dmq1GqWmeWx0PdX6zG4hrSwNY+8kuDRIG5Jsl09h2tdkFbiD3t9Tib7nkFUbiOdv55q+7hDgCfMomNhUbPyWTWmNCI2P6LSSZm37JxW/mEPm8/sq4ddFMSZKfGhEuYfyElX8xJPiB0zMVTZJzNMXiSb7xbqsbiPFXVXWJDdmiw9k2NY2ABbneSeqqUqQJiT7LMYrsrObeh/MKIv5Aqz+wAT6iTtAtpuTdXcNRqwGsaDF7CeqbkiaiVcF5rCXU8zZA06XuixWOLn5i4kwLkmQYvB2Eytalw7FO0loPZv3V2l4VqH4nAjqJP0WPIvZVRlVItcOq+QC1jpBM+ozfoqPHeIMqFoqtkt0ykiJ53vsrGIwVOiQ2rUcXOI+G2Uczy1V6vwvCU256nq6lxd9ApJpOyzdqkUDiaZY1uaWhsgE6EkuJPWSU2HxtbGA0mEGnIBc4WA1bmMTeE+NqYYAOosD4nM0AzoYIm2sKPwXjwDXa6bsGtoDc2p2+II4um0tmXK6T/wAOuwlCgxjDY2sJPLYHRTUqzHS0jJysIjss7h9BoYHs+E/C5xgXMxOpU9CvLZLCAZy5gBI6XupNS/ZZUcD4houZUdndmknKY1AMWgwJXQeBsXnpOplxhhs3o7f35rM8S0T5sgOyOMtN8t2+qNdt4WLw3Euo1DfKPhd2BXZXLGcy+OQ9UoPI3Dm3GU3+Url/F/D6T3MNNgYb58uUEnaQPmoMNxKlmBqOqZQ71U2wCWQYIPeN91BjuLUHPApU3MHUl7iOZOgXPHHKMrRdyhJU2ZYwBYQ4AuLYNw2LayPzLZ4Xx6jSbUmkDUzQAQD6R3BjfbdHWr0KJh7jUI+IMgDSYzHWxOnJczWyOcS0FoN+sKzfJbRzy+D+LOwxXHWV8N6H+VUucrWNbJg2zACAea4uvVLnZnkl3MmT80bHtHOFAA089df9koxSJTm5dlnCYepUBNMdCRax2MKBtIn0wZHJSUq4Z8M36/ZTs4oWF3lk667nutb9AqKVXCmRmMIDho1N5VqvjxUIL7kW0A/5VepVaei1bE2vQqlCABJ12kpZBEFD53JFSvvZGxCDXRCloU5EkkO0AGpTtw/J3uiaXdufdJyGtEbGAuIzlsAH1aTuDy2UOLtbMD2uFYqU5kmL6qqcG0G5Mcv5+aE02FkJaeWunVKoCBJCs08PYtDovI7IKzHOABOi3YyiYSVsYUDUT1ST5IKOjxHC6Tn4ghxHlEgNEgakC5mVzhpkHQ2XSuwlR0uLmerK4/FcvMAm3NNTwTy4AObcxobd/YqEZNHVLHF+zS4Vi8O2m01AM+W4DS4+ykr+JmM/sHtbJDS4Bska22RM4AJpB1Uh9WYyssI6zbRcfxtjmVS1xnl2k/WQVmKjJhNOEbTOuw3iGpVJFNjGwJkybdgqGN4/VBgVL7jKWx7rDaQIiplzD1QCbRoeaanVptcJ9UnUkgRebD3W+EV0iXOTCfi3VXkvdJ2mb8gtziLvKw5pwHXaZaQW6A2Wd/SFKkXObTDpjK06CNyd5SwXHHGoS9jXh0AMIsL2Auh76Qk0n2LD0a0h4aQCR6ekbqvSx7mVHvaAzO0tcDLrH4iBa66N/EZDqT8tB0SCWzc/lLptZZL3UhRNMnO9xBDv3ANQJ3PREZfQOPpMnwHFaocwt/s6ZYwwIAM3M2JV2h4gOZjHEfD66nxPkTAZJygWGiweG1CC4ZDUbcC5bc2+IaWlX8PgjiKwbkp0ARd14kTveSU5OPscVKrR3nA8OMUzzG+hpJbmPqqy2JBLrN+uqt4nwphqktdSaAAC14/rMxnMXbclR8GudSFTDjLUDHZ87XQCXgGIPQBbTS8VnGB62NAbmFshdJ/8guDJJqWmdcNrZ5j4v8LfsZaRULw8wARDraydLSFijEFpi1wWyASTaNF6fx3hj8dVbSOWmaLS8ky4EPOURG/pVbCf9OKTHZqlVzwJJDRlPvM+y7MeT4Jy7OaeP5aPOqFIuAvBzEEbxAH6qoHr1SuzCUS5jWBpLBlBDs5cA6YJuD1WpiPCeFxAzFgkgHM30uFubdfnKPIJ479nj+DYHk2+e3/K0cPh6LATVa5wJ1Bg/JQO4YHYk4cOLW+Y5s2cfSSAYtda/ijh4oUIY57szhmJ09IgR+6tt7SFFUm6OdxGKAqTSkNB9MwXfMxdVnmbqTB4J9WA0C/MgLs/B3hajW80VXFxZkHodAGYOPz0TbUTEYSkzkMO8NJPpkfCHMDh856KGoAeXyt9F6of+n2E/wDcP+f/AGVN/hHAeoE1PQ9tNwk2c6Mo0/vBT8sSn8aR5qWCJACIVwLRA0XpLPCmA/Gg1PwLVPU60NzfO3JZninw3haeD8+gHXLCCSbtdbQ9wmsqehPBKKs4rzZnkidU/wBlWFM6fqtTC4drQMxBPew6LcqRiEJT6KRna/0TPbMS6CNlp1aTHEkDUkgTpfRWOHcDdXdlpskjUkkACDqVlSRT+NL6MVpaNNUWYLa8TeFjhsr5zMgAuGztwf0WCY6JppkpRadEhSUYhJMR1bcY9tJrmgP9LCSTGuv6KShUPmz5n72anIjUZSBquQbjngZZ9JAETsDYdEFXiL9iQdZGvv8AJZ4Mr5D1X9uLG0jmptZDi8uPqgT8N+a8rxlc1Kj3j8ziZNrE2soP2x7/AInE8pv3iUm87pwx8BSyclQ7XGIJMbBSvJgRe3Kd01CuAbtB7rSGWJywNbNsFptijDl7Myub32A+yai69lrtyGPTMiR6dRz06KzhAyM+RrmhwZcQJOkjdLl9D8a/Zlt8xwnK4jnqiovh0ubEG8zExobWWrQpCq8DIG5s0mAAIMaAbrSHCh6gCDlEn0W0tfdZcq9DjjT2mYTOJgkWgCZAMTyR8Rx2drWUyW7uA1Lu+4V2kxpAOUX2gW6KYMA2Hss8kn0WWFtfkUuF4upSzNYZfUAEl1xPIczpKuV/EzyxjWRSLC1znAl2d7SCHEOkC4mAiIvJF+cX90/ljkPZZbTdtGvDSpM6T/p9xepiK9d9Wp5jhTaM0AWDtIaBz5K9jPFZdiv2ellDYcDUN/UASYGkWhchQqvpZnUSWuc0tMbg7dO6wsNnqVYZZ/eNOvNbUYy2RkpQdHcvwWZzn1SajwADsAcs6n9CFsYR7gGkv2BDQLxHMXPZcTxTj9WY0LjDiALOb6ZHsus4XUzFrQ5zHNsW5RBysDzLgb2O/NRkpJFo0zI4vwRlKuzEsa4S7NUmd5LiR35cyqXjbFtNIU2PDnOAe4aQAJAM7n9F1XGagDAS97JOrRmPwEwfv8lzHjzCNmkWANLg6XAAE6RJTxy5SVhlx1F0cZhx6W8zr2ldh4P8TU8M2o2o0AksDQ0RmADpJOm4WPifDzKFJz6he53oEiAGuJ9Q3zC4vbdYrnAwL20nX5rqfGaOWPLGz1B/G8TXANINpMdfNqYkjU/oFo4bGOa2Him91iTESRoTOp6rn+CNacPh5dB21uZNlZoYikDUOcj13zgth0AQ2ey4Jd0j0FVWzo2YtpbULWAuyl2WILyG6G172WD43qk8OzObkJNMln7vqFlS41xwYennY/4rAtEm14nbTVc9xnxY6vhhQqMMkMcakzMQ4WA3W4Qb2Sy5I04nLV4zbjSy6mv4pdUkNaKcsDQW3jS8Ea2+q5cUy4+lpcegk2RsYc0QQRtpZdckmcUb6R3ngrGvcXF7w4NbGQm5Ox9+q0cd4qDC0BkOB9TZ6ERI6lcPhMdWptc2mGgusXRcQI9JGh6rNfQqzJaT11J6yp8U2XfNKqZ2HiLiP7RRFMtqN0Mu0lua/wBR7Llv6LdIk/QqTD8dq0hldJbEZXctFrjxYwi7YNoGo+fK6PlHoz8H2ZH9Gu6+zklfPiTqz2ckj5j44znGjRNixGiSSr7IA1xERyRHRJJNgO3ZdG0f9uz/ADfYpJLEimMVFgzU7CzTFtLu0UjWgUHQI/Fpf6kkkMoNwdx81lz/AGn+tbuIeZaJMF1xOvpdqkkpzEuixwdgyusPjO3ZaAYI0Hskksy7KroRYLWGvLoocSLO7JJLI30VMCZpAnr91xdU/B8/9RTpLcCOTpGng/jZ/g/+wXo3CB+C3sfuUklPN0jpwdscCw7BcX4peTiAJMBgttvsnSWcPZrN0Pxi7KgNxmbbbQLhqup7/wAU6S6v+fo5M/Z3vAR/2zOmnS+3Jcp4kefOfc6nfqkkoQ/Nlc39aM/DOJsTOuqAuMnukkuiJxs16LR5fcffVA1gnQfCBptaySSm+md8PRK7dR03Hmkks+ir7GcUB1SSW4k59jFJJJZN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93188" name="AutoShape 4" descr="data:image/jpeg;base64,/9j/4AAQSkZJRgABAQAAAQABAAD/2wCEAAkGBxQSEhQUEhQVFBUUFRYVFRQWFRcVFRcUFxUXFhYVFBQYHCggGB0lHBQUITEhJSktLi4uFx8zODMsNygtLisBCgoKDg0OGxAQGywkHyQsLywsLCwsLCwsLCwsLCwsLCwsLCwsLCwsLCwsLCwsLCwsLCwsLCwsLCwsLCwsLCwsLP/AABEIAMIBAwMBIgACEQEDEQH/xAAbAAABBQEBAAAAAAAAAAAAAAACAAEDBAUGB//EAEEQAAEDAgQEBAQDBAkDBQAAAAEAAhEDIQQSMUEFUWFxBhMikTKBobEjQsEUUtHwFTNDYnKCsuHxBySiRGOSwtL/xAAZAQADAQEBAAAAAAAAAAAAAAAAAQMCBAX/xAAlEQACAgICAgICAwEAAAAAAAAAAQIRAyESMRNBImEyURQzoQT/2gAMAwEAAhEDEQA/AM4BGAjDQpA0Klk6IwEQCkDAiDAiwojARAKQU0XlosKIwEQCPy0+VAtgAJ4RQlCYDQlCJJADQlCJJAgYShHCUIACE0KSE0IACEoRpkDAhNCkSsgCIhCQpiUBQIiITEKQhCQgCMhCQpCEJCAIyEBClIQkIAiIQEKUhCQgCKEkRCSBllqMFCAjASGOCjBQgIwECHCIFMAiAQA4KeUgnCAFKSdOmA0JJ4ToENCSdJADJJ0kADCUIkyAGhNCJJAAQmhGmKAAIQkI0yAAIQkKQoSgCMhMQjKYoAjIQkKQoSgCIhCQpCEBQMjhJEQkkBYCMBA1SBAwgEQTBEECCCcJgnCAHTpgiQAkkk6BCTpJIASSSSYChMnVSq2oarMrSWgQ757/ACt9VmTo1FWW0ydJMyMmTpJgCgZN5EXMdRzUkKOi8kX2Jj30/nmst7GlodMjIQkLQgShKMhMQgAChIUkISgCMhCVIUJQMiIQlSFCUgIiknKdAyYBSAJmhGAkOhAIwkAiCBUIBPCcJwmFDQiyp06AobKnypJIAWVPCZPKQChKE0pSgBJqPEQ1wykxfPYbOaDHyzLPr4rOcoNtz0GqqtbDgdpA200+yjN3ovjjWzbJE2uOaSz6EsJE22CusdIVIyslONBSkklK2ZBqUnOEM1ka6a6FHU4RVpkHMwgm4bJP10U3D6h8yIJ0O0bjc9Vr0Ic2QQ+SbhzTqZy2Oy5smRqR0Y4JxMCE0KSsPUe5QLoTOegISyoiU0oAEtQlqIpkAAWoS1GUJCAIyEBUhahIQBEUyIhJAydqkCAKQJDCCIBCEQQIcIgmCcIAJKEkkAPCUJJSgBQlCSSAFCzeO4jJTgauMfxWisfjdFz3NABt31Sk6RqKtlLAuIpuO8hv6mPorVPQduW6Ph/DKjqZgXzmduSus4bUjTooOcf2XUXRHiqkDNpZDgq8wecj5jT6fZW6/CajmxAuPnoq7OGPpNbIn1A/xSjkjemNwdbRcSlKEoXScpNgv61qHwiPwbWAruERGjhKm4SR5lzeNOgOvzn6LdpVGj05IHQGO9guPK9s68XSOdxn9Y//ABO+6hKnxR9brR6j31US64vSOWS2DCHKjTLQgcqYhEUxQAEISjKAoAEoCiKEpAAUkxKSBkzUYUQRhAEgRAoAk98Ak7XQBKE4QAoggApTyhSQIKUsyByo1caJaIMv022m6zKSj2ajFy6NGUDqzRqR7qo+m86fWecafNZ76B8zK4n4cxi1pjfspedei6wa2zaFdv7w9woqzpmDoD7wYCp8Pc1xIZBymJ+U6n9FNhnudmHpEOLbHkY13U55G1RuGJRd2XeEYnKz8QwTBI6wJ+qk4diXuqVA4jJPo0B1UFLAf3hP+Inn07JzgoFzFxva+t47qDrZbZf4hWqMYDSguzCZP5d0+PrgBpcQBN+8Kn+yGPi+vfaP8PuqzsG8k/m9uR/gB81lJDZaxOIpD4Xjtc/P7Kv+1N5hVn8MIdExruNb8+w90TeG83b8xzH8Z+S6I5uKojLCpOzX4ZWaXCD+V28btj9VdwGKJY4vdfNAgxYHTvdYgwhgXHuCjpB4jsJBIIGkg37+ylKXJ2UjGlRd4qPxXfJUpVxuGDhIOU/3Tb2Ko42oWHK6mX2+NnpueYJV4Z1VUQlgd3YSZZtOvVuIuB+8wyd4v/FXcPVe0eunmPRw+1lV5kT8MiQpipHVqZGhY7kQQJ+ajrNLSBEyNRoO6I5oy0ZlilHYJQFESgKsTGKAp4QlIASmSKSBkoKIKMFECgCUKHFAksAMAug3j8pj6owVBjKkFvpcYdNoOx0v1U5yVVZSEXd0XKbYETPcyfdGFWbVcRIYdLTE/dU8VxUss5paTYE6T+qUJqhyxtvRrShrVcpaDq9waO50nos99V7csw5zddYJjX7+yfi2LpedRjM4NgvOU3kiQ3lpqsPK29FfAlH5dmzjML5bA4uBBLhABn0yHRI6LncS0kMOYg06jRBA0cYFtrStnj/FWuYIvEgAOmMwuSeywTiJaZvLmGdfhMm6wpSa2PjFdHW08OMokLB8QYEeYwtJGZrmETAsJE+6vU+PU4j1W/uqhi8QKr2PZJykyN7iLKEFJStlXTjRR8LNy1agFgALTN7grUwLWtr1yGiJDiNb5QT9ZVbhvC3tdUcSPWIA3nqlg6Jo+calgbg6g26Kkmm27MJNKqNrhGJa9zgOWa4FrxZScTxtKjDqkDUC0knkAsPA4o0adStYRTsNfUSI+647ifFqmIcDUN2iBGnfuUvFylroz5HGO+z0bBcco1iWM1AkS2Jtt1V2k2JPSV5ZhRUaWuEiCIMHb7r07D4tkXc3QbjlyU8sOPRTFNy7JC4el0RIm+o0U1OmOQ/n/lU6mIa7LBEEcx0V3DkRYfzCk0VCqMEARryVXGVwHtYBcgneYHJWqr9Fm8SYc7agcG5WkX6lOPezL+ibE45lJmZ7w2wm95A0jc3QPwdJzBVe9+XKHS52gPT5rCxHh4OLnVHlxOpN7dEb+HOIaBWcWhohpJykbSFWo+mZ3+jVweAw9S9Ml0TPqIIO0qWpw2B6XEDqSQs/A1fJ1dSBccoGhdHMx91qVKj4+E9gQQluwtMrCg4bg/OEONpPtkDQNSDa28I6mIY0NLiWyYvzib+yCti6TKc5mhozXzA3IJP1K0rUkzMqporlCVTp8Vou0qN+Zj7rln8Ve2q53mZgHf5SO2y9Byo4DsigKanUzNB5gH3EpFMASkhJSQMgfj2h/li7wJI0gdzZKhjHE6NIHJwn7rlavEs9TObfh5HAWnWSOUqKjjLuAEBw56ATupNy9FY8F2dzgHfh1iYzZnweUNEaWKv8NwbnhpbcljST1jeV5o3iDoIa5wBMwHHtfmjbjKkyHunnmMxpEqUsbezaypao9TxXkUo86o2QdA4SDGuX3XNYziwq5pyBrSAyCJImM1x2suR8693fqtrh/GKAbFXDte4aOaS2e97LKhx+zXlT10S1cZAvUcZ/K0N/QKsKrnSWioR307wFPT43Qm+EZHR7pVrAVS7D1vJaTmqkBokkNMcui1degTTfZDgsE98OyPd0Wh+zuH/p3A7HMZC0PC1JzacVAWuLnfFIMLXrPk6g2GijOey0I2cicDVNzTqHqXFXMLh6oblbTc2+sZjrK6eoTlGkQP1hLDOva0wP1Sc23Q1ClZjVsZUAIdSgG0tBBHbqlT4iw6kt/wAQK0MS6Dbn/NlBUqcxqsqmhvRw/iLijsz2NdDXACAbESDr3XaeFvD+HbRpVcmZz2NeS+HQSJsIjVUG8Dp1Korl08m5QWyBlnqtPyos0mBaNvZbyyTiktE8cWpNs06/DqdSczdTqI0ge47rFx3hykQ0y8XItBsCdtlFVfUuGNeCNxBBA2sey6DO5zGkOBMmTt2+yi+UK2WtSMHB+HaT3GX1CWZZloFotHPRWcVw6nnIDnCMtmggerRaeDxTiajXATTAMjeQT+gWdxbippNp1HBrWvNMEGZBdr8gEKcmxNKiGnh6dnB9W7DUFj8I/XorFQsvmL3ZWscfTs4mO5tdTs84tF6c5bxMTlNx0nL8pRubVgw5nwti3559ZPTSEnIKKWMrCm0uOYgWgNk7f/oKlxDGhjA+LQ2081rYzMKbjIiD3iBHzmVyXFMVLHWLgMphx6+42VcasnN0YnG6n4pcHTmM5YMiwIN7Fdn4X4u6rSGaMzbXJzGNSfdcTjMO57WVA2wEEiSdBGZW+A8TZhsziyXEEA3za6dv4LolG46OaLqWy5xzxAysXUm0mlwcYeSS2QYkAarm3uIkEQQYI0up+I4k53V2MLC54LSHEQfzCwvKHH121ZdkLHnWLtPMxGsrSjSMydlR8HaPmgaOV5UbW3gGJ2KmbQKppGDteEvii0ExFruBI9tOykr4+myczxbbf2XC5nNtJHY2KOo4uvN1pyEdYOM0j+b6FOuMzFJK2I12+Hn/AN7/AOJT1OA1DMTPVp+6779rbpmFhz+3NUsRxBlIOyXLnEmCSBP5jZcqyyO7xQPPK/D6lIgPaRO/83Wvw/w1UrtzU3tF4OYxeJsrb+KNcwnEjM+TAGgEW37qrwnivlh5JAkkgZZuRAVm5NfZBKFg8Z4A/DNYar2+rlJ7LEaYVmu2piHkhpebTlG3ZKnwyqCGmmQ4iQDAJA5JrS2TkrekSYJkubNgSBe+4H6rteD0hRqOYx0jIHERDZdoRe9guUwXA69US1luZIC06eHqYSH1LA5WEB0mJ1+qnOpaspiuO6Ouc69/iAmNwDBm2iZzztcb7lPw+gwsL4gvLmkky4gOLR6o6Kp4jcadJ72BzXMDYcLTJg91zdujr9WX8PWDhrz35GIgqZ1hv9l5g1tZ7xZ5c67dZPZdS12KYGGqwuaPiykF1jMmN1qeOn2ZhmbXRvYv4dYuLqiymXVGgvMQ4wIExFpjqqnE8YQHkG4+G8DS2upXQ+FGsqYWm9zQ57h6zaMwMEcvZCi4qxuakysadNrQzKA0bXtPXUKm+g9jgaL4BBJDjmFvqrfGWBmbIcgiQbnLa9wYiduqwKfiWiCTBHpImNSAY+sIiuQTaglstVHt8x4eSSRJpiCCYGhN79Ve/pKlTota9rrOIytEnlNtrrnanidoLHD1Eg+YLtcDtB0hVx4hbJJp2N2XMgaQ6ddFp43LtGFkivZ2+G4xTFF7mBwyCYcIMmY7rjvHOP8AOdSLDLXNDon83baFZw1QYgvAbDcuawkOItlAOiw/EmDFKq1rT+STtvyRjxpT+xZZNw+jpOEYmkKNJz8+c5mG7iIMhx/8lsvfhyxxkkGmxpg6taTlA6yVyvhKuwkMe3NBJkmzQBMkcpHuVNxziNBs+QGyYJI0mToNtL91mWO5UOORKNmv4r4hTZSLGn8SowCx0EjX2+q4tlUgEBxvEmfqs3FVy4kndRsf1XTDHxRzTnydnS4firmkNcQWiJm3ud1a4fiDleKVSSASM0enqBNxdclVcd/dKl9EOAKZuijiHOAzyHPFw7MARcEgaKnisfVa8tLyC06Dmq1GqWmeWx0PdX6zG4hrSwNY+8kuDRIG5Jsl09h2tdkFbiD3t9Tib7nkFUbiOdv55q+7hDgCfMomNhUbPyWTWmNCI2P6LSSZm37JxW/mEPm8/sq4ddFMSZKfGhEuYfyElX8xJPiB0zMVTZJzNMXiSb7xbqsbiPFXVXWJDdmiw9k2NY2ABbneSeqqUqQJiT7LMYrsrObeh/MKIv5Aqz+wAT6iTtAtpuTdXcNRqwGsaDF7CeqbkiaiVcF5rCXU8zZA06XuixWOLn5i4kwLkmQYvB2Eytalw7FO0loPZv3V2l4VqH4nAjqJP0WPIvZVRlVItcOq+QC1jpBM+ozfoqPHeIMqFoqtkt0ykiJ53vsrGIwVOiQ2rUcXOI+G2Uczy1V6vwvCU256nq6lxd9ApJpOyzdqkUDiaZY1uaWhsgE6EkuJPWSU2HxtbGA0mEGnIBc4WA1bmMTeE+NqYYAOosD4nM0AzoYIm2sKPwXjwDXa6bsGtoDc2p2+II4um0tmXK6T/wAOuwlCgxjDY2sJPLYHRTUqzHS0jJysIjss7h9BoYHs+E/C5xgXMxOpU9CvLZLCAZy5gBI6XupNS/ZZUcD4houZUdndmknKY1AMWgwJXQeBsXnpOplxhhs3o7f35rM8S0T5sgOyOMtN8t2+qNdt4WLw3Euo1DfKPhd2BXZXLGcy+OQ9UoPI3Dm3GU3+Url/F/D6T3MNNgYb58uUEnaQPmoMNxKlmBqOqZQ71U2wCWQYIPeN91BjuLUHPApU3MHUl7iOZOgXPHHKMrRdyhJU2ZYwBYQ4AuLYNw2LayPzLZ4Xx6jSbUmkDUzQAQD6R3BjfbdHWr0KJh7jUI+IMgDSYzHWxOnJczWyOcS0FoN+sKzfJbRzy+D+LOwxXHWV8N6H+VUucrWNbJg2zACAea4uvVLnZnkl3MmT80bHtHOFAA089df9koxSJTm5dlnCYepUBNMdCRax2MKBtIn0wZHJSUq4Z8M36/ZTs4oWF3lk667nutb9AqKVXCmRmMIDho1N5VqvjxUIL7kW0A/5VepVaei1bE2vQqlCABJ12kpZBEFD53JFSvvZGxCDXRCloU5EkkO0AGpTtw/J3uiaXdufdJyGtEbGAuIzlsAH1aTuDy2UOLtbMD2uFYqU5kmL6qqcG0G5Mcv5+aE02FkJaeWunVKoCBJCs08PYtDovI7IKzHOABOi3YyiYSVsYUDUT1ST5IKOjxHC6Tn4ghxHlEgNEgakC5mVzhpkHQ2XSuwlR0uLmerK4/FcvMAm3NNTwTy4AObcxobd/YqEZNHVLHF+zS4Vi8O2m01AM+W4DS4+ykr+JmM/sHtbJDS4Bska22RM4AJpB1Uh9WYyssI6zbRcfxtjmVS1xnl2k/WQVmKjJhNOEbTOuw3iGpVJFNjGwJkybdgqGN4/VBgVL7jKWx7rDaQIiplzD1QCbRoeaanVptcJ9UnUkgRebD3W+EV0iXOTCfi3VXkvdJ2mb8gtziLvKw5pwHXaZaQW6A2Wd/SFKkXObTDpjK06CNyd5SwXHHGoS9jXh0AMIsL2Auh76Qk0n2LD0a0h4aQCR6ekbqvSx7mVHvaAzO0tcDLrH4iBa66N/EZDqT8tB0SCWzc/lLptZZL3UhRNMnO9xBDv3ANQJ3PREZfQOPpMnwHFaocwt/s6ZYwwIAM3M2JV2h4gOZjHEfD66nxPkTAZJygWGiweG1CC4ZDUbcC5bc2+IaWlX8PgjiKwbkp0ARd14kTveSU5OPscVKrR3nA8OMUzzG+hpJbmPqqy2JBLrN+uqt4nwphqktdSaAAC14/rMxnMXbclR8GudSFTDjLUDHZ87XQCXgGIPQBbTS8VnGB62NAbmFshdJ/8guDJJqWmdcNrZ5j4v8LfsZaRULw8wARDraydLSFijEFpi1wWyASTaNF6fx3hj8dVbSOWmaLS8ky4EPOURG/pVbCf9OKTHZqlVzwJJDRlPvM+y7MeT4Jy7OaeP5aPOqFIuAvBzEEbxAH6qoHr1SuzCUS5jWBpLBlBDs5cA6YJuD1WpiPCeFxAzFgkgHM30uFubdfnKPIJ479nj+DYHk2+e3/K0cPh6LATVa5wJ1Bg/JQO4YHYk4cOLW+Y5s2cfSSAYtda/ijh4oUIY57szhmJ09IgR+6tt7SFFUm6OdxGKAqTSkNB9MwXfMxdVnmbqTB4J9WA0C/MgLs/B3hajW80VXFxZkHodAGYOPz0TbUTEYSkzkMO8NJPpkfCHMDh856KGoAeXyt9F6of+n2E/wDcP+f/AGVN/hHAeoE1PQ9tNwk2c6Mo0/vBT8sSn8aR5qWCJACIVwLRA0XpLPCmA/Gg1PwLVPU60NzfO3JZninw3haeD8+gHXLCCSbtdbQ9wmsqehPBKKs4rzZnkidU/wBlWFM6fqtTC4drQMxBPew6LcqRiEJT6KRna/0TPbMS6CNlp1aTHEkDUkgTpfRWOHcDdXdlpskjUkkACDqVlSRT+NL6MVpaNNUWYLa8TeFjhsr5zMgAuGztwf0WCY6JppkpRadEhSUYhJMR1bcY9tJrmgP9LCSTGuv6KShUPmz5n72anIjUZSBquQbjngZZ9JAETsDYdEFXiL9iQdZGvv8AJZ4Mr5D1X9uLG0jmptZDi8uPqgT8N+a8rxlc1Kj3j8ziZNrE2soP2x7/AInE8pv3iUm87pwx8BSyclQ7XGIJMbBSvJgRe3Kd01CuAbtB7rSGWJywNbNsFptijDl7Myub32A+yai69lrtyGPTMiR6dRz06KzhAyM+RrmhwZcQJOkjdLl9D8a/Zlt8xwnK4jnqiovh0ubEG8zExobWWrQpCq8DIG5s0mAAIMaAbrSHCh6gCDlEn0W0tfdZcq9DjjT2mYTOJgkWgCZAMTyR8Rx2drWUyW7uA1Lu+4V2kxpAOUX2gW6KYMA2Hss8kn0WWFtfkUuF4upSzNYZfUAEl1xPIczpKuV/EzyxjWRSLC1znAl2d7SCHEOkC4mAiIvJF+cX90/ljkPZZbTdtGvDSpM6T/p9xepiK9d9Wp5jhTaM0AWDtIaBz5K9jPFZdiv2ellDYcDUN/UASYGkWhchQqvpZnUSWuc0tMbg7dO6wsNnqVYZZ/eNOvNbUYy2RkpQdHcvwWZzn1SajwADsAcs6n9CFsYR7gGkv2BDQLxHMXPZcTxTj9WY0LjDiALOb6ZHsus4XUzFrQ5zHNsW5RBysDzLgb2O/NRkpJFo0zI4vwRlKuzEsa4S7NUmd5LiR35cyqXjbFtNIU2PDnOAe4aQAJAM7n9F1XGagDAS97JOrRmPwEwfv8lzHjzCNmkWANLg6XAAE6RJTxy5SVhlx1F0cZhx6W8zr2ldh4P8TU8M2o2o0AksDQ0RmADpJOm4WPifDzKFJz6he53oEiAGuJ9Q3zC4vbdYrnAwL20nX5rqfGaOWPLGz1B/G8TXANINpMdfNqYkjU/oFo4bGOa2Him91iTESRoTOp6rn+CNacPh5dB21uZNlZoYikDUOcj13zgth0AQ2ey4Jd0j0FVWzo2YtpbULWAuyl2WILyG6G172WD43qk8OzObkJNMln7vqFlS41xwYennY/4rAtEm14nbTVc9xnxY6vhhQqMMkMcakzMQ4WA3W4Qb2Sy5I04nLV4zbjSy6mv4pdUkNaKcsDQW3jS8Ea2+q5cUy4+lpcegk2RsYc0QQRtpZdckmcUb6R3ngrGvcXF7w4NbGQm5Ox9+q0cd4qDC0BkOB9TZ6ERI6lcPhMdWptc2mGgusXRcQI9JGh6rNfQqzJaT11J6yp8U2XfNKqZ2HiLiP7RRFMtqN0Mu0lua/wBR7Llv6LdIk/QqTD8dq0hldJbEZXctFrjxYwi7YNoGo+fK6PlHoz8H2ZH9Gu6+zklfPiTqz2ckj5j44znGjRNixGiSSr7IA1xERyRHRJJNgO3ZdG0f9uz/ADfYpJLEimMVFgzU7CzTFtLu0UjWgUHQI/Fpf6kkkMoNwdx81lz/AGn+tbuIeZaJMF1xOvpdqkkpzEuixwdgyusPjO3ZaAYI0Hskksy7KroRYLWGvLoocSLO7JJLI30VMCZpAnr91xdU/B8/9RTpLcCOTpGng/jZ/g/+wXo3CB+C3sfuUklPN0jpwdscCw7BcX4peTiAJMBgttvsnSWcPZrN0Pxi7KgNxmbbbQLhqup7/wAU6S6v+fo5M/Z3vAR/2zOmnS+3Jcp4kefOfc6nfqkkoQ/Nlc39aM/DOJsTOuqAuMnukkuiJxs16LR5fcffVA1gnQfCBptaySSm+md8PRK7dR03Hmkks+ir7GcUB1SSW4k59jFJJJZN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93190" name="AutoShape 6" descr="data:image/jpeg;base64,/9j/4AAQSkZJRgABAQAAAQABAAD/2wCEAAkGBxQSEhQUEhQVFBUUFRYVFRQWFRcVFRcUFxUXFhYVFBQYHCggGB0lHBQUITEhJSktLi4uFx8zODMsNygtLisBCgoKDg0OGxAQGywkHyQsLywsLCwsLCwsLCwsLCwsLCwsLCwsLCwsLCwsLCwsLCwsLCwsLCwsLCwsLCwsLCwsLP/AABEIAMIBAwMBIgACEQEDEQH/xAAbAAABBQEBAAAAAAAAAAAAAAACAAEDBAUGB//EAEEQAAEDAgQEBAQDBAkDBQAAAAEAAhEDIQQSMUEFUWFxBhMikTKBobEjQsEUUtHwFTNDYnKCsuHxBySiRGOSwtL/xAAZAQADAQEBAAAAAAAAAAAAAAAAAQMCBAX/xAAlEQACAgICAgICAwEAAAAAAAAAAQIRAyESMRNBImEyURQzoQT/2gAMAwEAAhEDEQA/AM4BGAjDQpA0Klk6IwEQCkDAiDAiwojARAKQU0XlosKIwEQCPy0+VAtgAJ4RQlCYDQlCJJADQlCJJAgYShHCUIACE0KSE0IACEoRpkDAhNCkSsgCIhCQpiUBQIiITEKQhCQgCMhCQpCEJCAIyEBClIQkIAiIQEKUhCQgCKEkRCSBllqMFCAjASGOCjBQgIwECHCIFMAiAQA4KeUgnCAFKSdOmA0JJ4ToENCSdJADJJ0kADCUIkyAGhNCJJAAQmhGmKAAIQkI0yAAIQkKQoSgCMhMQjKYoAjIQkKQoSgCIhCQpCEBQMjhJEQkkBYCMBA1SBAwgEQTBEECCCcJgnCAHTpgiQAkkk6BCTpJIASSSSYChMnVSq2oarMrSWgQ757/ACt9VmTo1FWW0ydJMyMmTpJgCgZN5EXMdRzUkKOi8kX2Jj30/nmst7GlodMjIQkLQgShKMhMQgAChIUkISgCMhCVIUJQMiIQlSFCUgIiknKdAyYBSAJmhGAkOhAIwkAiCBUIBPCcJwmFDQiyp06AobKnypJIAWVPCZPKQChKE0pSgBJqPEQ1wykxfPYbOaDHyzLPr4rOcoNtz0GqqtbDgdpA200+yjN3ovjjWzbJE2uOaSz6EsJE22CusdIVIyslONBSkklK2ZBqUnOEM1ka6a6FHU4RVpkHMwgm4bJP10U3D6h8yIJ0O0bjc9Vr0Ic2QQ+SbhzTqZy2Oy5smRqR0Y4JxMCE0KSsPUe5QLoTOegISyoiU0oAEtQlqIpkAAWoS1GUJCAIyEBUhahIQBEUyIhJAydqkCAKQJDCCIBCEQQIcIgmCcIAJKEkkAPCUJJSgBQlCSSAFCzeO4jJTgauMfxWisfjdFz3NABt31Sk6RqKtlLAuIpuO8hv6mPorVPQduW6Ph/DKjqZgXzmduSus4bUjTooOcf2XUXRHiqkDNpZDgq8wecj5jT6fZW6/CajmxAuPnoq7OGPpNbIn1A/xSjkjemNwdbRcSlKEoXScpNgv61qHwiPwbWAruERGjhKm4SR5lzeNOgOvzn6LdpVGj05IHQGO9guPK9s68XSOdxn9Y//ABO+6hKnxR9brR6j31US64vSOWS2DCHKjTLQgcqYhEUxQAEISjKAoAEoCiKEpAAUkxKSBkzUYUQRhAEgRAoAk98Ak7XQBKE4QAoggApTyhSQIKUsyByo1caJaIMv022m6zKSj2ajFy6NGUDqzRqR7qo+m86fWecafNZ76B8zK4n4cxi1pjfspedei6wa2zaFdv7w9woqzpmDoD7wYCp8Pc1xIZBymJ+U6n9FNhnudmHpEOLbHkY13U55G1RuGJRd2XeEYnKz8QwTBI6wJ+qk4diXuqVA4jJPo0B1UFLAf3hP+Inn07JzgoFzFxva+t47qDrZbZf4hWqMYDSguzCZP5d0+PrgBpcQBN+8Kn+yGPi+vfaP8PuqzsG8k/m9uR/gB81lJDZaxOIpD4Xjtc/P7Kv+1N5hVn8MIdExruNb8+w90TeG83b8xzH8Z+S6I5uKojLCpOzX4ZWaXCD+V28btj9VdwGKJY4vdfNAgxYHTvdYgwhgXHuCjpB4jsJBIIGkg37+ylKXJ2UjGlRd4qPxXfJUpVxuGDhIOU/3Tb2Ko42oWHK6mX2+NnpueYJV4Z1VUQlgd3YSZZtOvVuIuB+8wyd4v/FXcPVe0eunmPRw+1lV5kT8MiQpipHVqZGhY7kQQJ+ajrNLSBEyNRoO6I5oy0ZlilHYJQFESgKsTGKAp4QlIASmSKSBkoKIKMFECgCUKHFAksAMAug3j8pj6owVBjKkFvpcYdNoOx0v1U5yVVZSEXd0XKbYETPcyfdGFWbVcRIYdLTE/dU8VxUss5paTYE6T+qUJqhyxtvRrShrVcpaDq9waO50nos99V7csw5zddYJjX7+yfi2LpedRjM4NgvOU3kiQ3lpqsPK29FfAlH5dmzjML5bA4uBBLhABn0yHRI6LncS0kMOYg06jRBA0cYFtrStnj/FWuYIvEgAOmMwuSeywTiJaZvLmGdfhMm6wpSa2PjFdHW08OMokLB8QYEeYwtJGZrmETAsJE+6vU+PU4j1W/uqhi8QKr2PZJykyN7iLKEFJStlXTjRR8LNy1agFgALTN7grUwLWtr1yGiJDiNb5QT9ZVbhvC3tdUcSPWIA3nqlg6Jo+calgbg6g26Kkmm27MJNKqNrhGJa9zgOWa4FrxZScTxtKjDqkDUC0knkAsPA4o0adStYRTsNfUSI+647ifFqmIcDUN2iBGnfuUvFylroz5HGO+z0bBcco1iWM1AkS2Jtt1V2k2JPSV5ZhRUaWuEiCIMHb7r07D4tkXc3QbjlyU8sOPRTFNy7JC4el0RIm+o0U1OmOQ/n/lU6mIa7LBEEcx0V3DkRYfzCk0VCqMEARryVXGVwHtYBcgneYHJWqr9Fm8SYc7agcG5WkX6lOPezL+ibE45lJmZ7w2wm95A0jc3QPwdJzBVe9+XKHS52gPT5rCxHh4OLnVHlxOpN7dEb+HOIaBWcWhohpJykbSFWo+mZ3+jVweAw9S9Ml0TPqIIO0qWpw2B6XEDqSQs/A1fJ1dSBccoGhdHMx91qVKj4+E9gQQluwtMrCg4bg/OEONpPtkDQNSDa28I6mIY0NLiWyYvzib+yCti6TKc5mhozXzA3IJP1K0rUkzMqporlCVTp8Vou0qN+Zj7rln8Ve2q53mZgHf5SO2y9Byo4DsigKanUzNB5gH3EpFMASkhJSQMgfj2h/li7wJI0gdzZKhjHE6NIHJwn7rlavEs9TObfh5HAWnWSOUqKjjLuAEBw56ATupNy9FY8F2dzgHfh1iYzZnweUNEaWKv8NwbnhpbcljST1jeV5o3iDoIa5wBMwHHtfmjbjKkyHunnmMxpEqUsbezaypao9TxXkUo86o2QdA4SDGuX3XNYziwq5pyBrSAyCJImM1x2suR8693fqtrh/GKAbFXDte4aOaS2e97LKhx+zXlT10S1cZAvUcZ/K0N/QKsKrnSWioR307wFPT43Qm+EZHR7pVrAVS7D1vJaTmqkBokkNMcui1degTTfZDgsE98OyPd0Wh+zuH/p3A7HMZC0PC1JzacVAWuLnfFIMLXrPk6g2GijOey0I2cicDVNzTqHqXFXMLh6oblbTc2+sZjrK6eoTlGkQP1hLDOva0wP1Sc23Q1ClZjVsZUAIdSgG0tBBHbqlT4iw6kt/wAQK0MS6Dbn/NlBUqcxqsqmhvRw/iLijsz2NdDXACAbESDr3XaeFvD+HbRpVcmZz2NeS+HQSJsIjVUG8Dp1Korl08m5QWyBlnqtPyos0mBaNvZbyyTiktE8cWpNs06/DqdSczdTqI0ge47rFx3hykQ0y8XItBsCdtlFVfUuGNeCNxBBA2sey6DO5zGkOBMmTt2+yi+UK2WtSMHB+HaT3GX1CWZZloFotHPRWcVw6nnIDnCMtmggerRaeDxTiajXATTAMjeQT+gWdxbippNp1HBrWvNMEGZBdr8gEKcmxNKiGnh6dnB9W7DUFj8I/XorFQsvmL3ZWscfTs4mO5tdTs84tF6c5bxMTlNx0nL8pRubVgw5nwti3559ZPTSEnIKKWMrCm0uOYgWgNk7f/oKlxDGhjA+LQ2081rYzMKbjIiD3iBHzmVyXFMVLHWLgMphx6+42VcasnN0YnG6n4pcHTmM5YMiwIN7Fdn4X4u6rSGaMzbXJzGNSfdcTjMO57WVA2wEEiSdBGZW+A8TZhsziyXEEA3za6dv4LolG46OaLqWy5xzxAysXUm0mlwcYeSS2QYkAarm3uIkEQQYI0up+I4k53V2MLC54LSHEQfzCwvKHH121ZdkLHnWLtPMxGsrSjSMydlR8HaPmgaOV5UbW3gGJ2KmbQKppGDteEvii0ExFruBI9tOykr4+myczxbbf2XC5nNtJHY2KOo4uvN1pyEdYOM0j+b6FOuMzFJK2I12+Hn/AN7/AOJT1OA1DMTPVp+6779rbpmFhz+3NUsRxBlIOyXLnEmCSBP5jZcqyyO7xQPPK/D6lIgPaRO/83Wvw/w1UrtzU3tF4OYxeJsrb+KNcwnEjM+TAGgEW37qrwnivlh5JAkkgZZuRAVm5NfZBKFg8Z4A/DNYar2+rlJ7LEaYVmu2piHkhpebTlG3ZKnwyqCGmmQ4iQDAJA5JrS2TkrekSYJkubNgSBe+4H6rteD0hRqOYx0jIHERDZdoRe9guUwXA69US1luZIC06eHqYSH1LA5WEB0mJ1+qnOpaspiuO6Ouc69/iAmNwDBm2iZzztcb7lPw+gwsL4gvLmkky4gOLR6o6Kp4jcadJ72BzXMDYcLTJg91zdujr9WX8PWDhrz35GIgqZ1hv9l5g1tZ7xZ5c67dZPZdS12KYGGqwuaPiykF1jMmN1qeOn2ZhmbXRvYv4dYuLqiymXVGgvMQ4wIExFpjqqnE8YQHkG4+G8DS2upXQ+FGsqYWm9zQ57h6zaMwMEcvZCi4qxuakysadNrQzKA0bXtPXUKm+g9jgaL4BBJDjmFvqrfGWBmbIcgiQbnLa9wYiduqwKfiWiCTBHpImNSAY+sIiuQTaglstVHt8x4eSSRJpiCCYGhN79Ve/pKlTota9rrOIytEnlNtrrnanidoLHD1Eg+YLtcDtB0hVx4hbJJp2N2XMgaQ6ddFp43LtGFkivZ2+G4xTFF7mBwyCYcIMmY7rjvHOP8AOdSLDLXNDon83baFZw1QYgvAbDcuawkOItlAOiw/EmDFKq1rT+STtvyRjxpT+xZZNw+jpOEYmkKNJz8+c5mG7iIMhx/8lsvfhyxxkkGmxpg6taTlA6yVyvhKuwkMe3NBJkmzQBMkcpHuVNxziNBs+QGyYJI0mToNtL91mWO5UOORKNmv4r4hTZSLGn8SowCx0EjX2+q4tlUgEBxvEmfqs3FVy4kndRsf1XTDHxRzTnydnS4firmkNcQWiJm3ud1a4fiDleKVSSASM0enqBNxdclVcd/dKl9EOAKZuijiHOAzyHPFw7MARcEgaKnisfVa8tLyC06Dmq1GqWmeWx0PdX6zG4hrSwNY+8kuDRIG5Jsl09h2tdkFbiD3t9Tib7nkFUbiOdv55q+7hDgCfMomNhUbPyWTWmNCI2P6LSSZm37JxW/mEPm8/sq4ddFMSZKfGhEuYfyElX8xJPiB0zMVTZJzNMXiSb7xbqsbiPFXVXWJDdmiw9k2NY2ABbneSeqqUqQJiT7LMYrsrObeh/MKIv5Aqz+wAT6iTtAtpuTdXcNRqwGsaDF7CeqbkiaiVcF5rCXU8zZA06XuixWOLn5i4kwLkmQYvB2Eytalw7FO0loPZv3V2l4VqH4nAjqJP0WPIvZVRlVItcOq+QC1jpBM+ozfoqPHeIMqFoqtkt0ykiJ53vsrGIwVOiQ2rUcXOI+G2Uczy1V6vwvCU256nq6lxd9ApJpOyzdqkUDiaZY1uaWhsgE6EkuJPWSU2HxtbGA0mEGnIBc4WA1bmMTeE+NqYYAOosD4nM0AzoYIm2sKPwXjwDXa6bsGtoDc2p2+II4um0tmXK6T/wAOuwlCgxjDY2sJPLYHRTUqzHS0jJysIjss7h9BoYHs+E/C5xgXMxOpU9CvLZLCAZy5gBI6XupNS/ZZUcD4houZUdndmknKY1AMWgwJXQeBsXnpOplxhhs3o7f35rM8S0T5sgOyOMtN8t2+qNdt4WLw3Euo1DfKPhd2BXZXLGcy+OQ9UoPI3Dm3GU3+Url/F/D6T3MNNgYb58uUEnaQPmoMNxKlmBqOqZQ71U2wCWQYIPeN91BjuLUHPApU3MHUl7iOZOgXPHHKMrRdyhJU2ZYwBYQ4AuLYNw2LayPzLZ4Xx6jSbUmkDUzQAQD6R3BjfbdHWr0KJh7jUI+IMgDSYzHWxOnJczWyOcS0FoN+sKzfJbRzy+D+LOwxXHWV8N6H+VUucrWNbJg2zACAea4uvVLnZnkl3MmT80bHtHOFAA089df9koxSJTm5dlnCYepUBNMdCRax2MKBtIn0wZHJSUq4Z8M36/ZTs4oWF3lk667nutb9AqKVXCmRmMIDho1N5VqvjxUIL7kW0A/5VepVaei1bE2vQqlCABJ12kpZBEFD53JFSvvZGxCDXRCloU5EkkO0AGpTtw/J3uiaXdufdJyGtEbGAuIzlsAH1aTuDy2UOLtbMD2uFYqU5kmL6qqcG0G5Mcv5+aE02FkJaeWunVKoCBJCs08PYtDovI7IKzHOABOi3YyiYSVsYUDUT1ST5IKOjxHC6Tn4ghxHlEgNEgakC5mVzhpkHQ2XSuwlR0uLmerK4/FcvMAm3NNTwTy4AObcxobd/YqEZNHVLHF+zS4Vi8O2m01AM+W4DS4+ykr+JmM/sHtbJDS4Bska22RM4AJpB1Uh9WYyssI6zbRcfxtjmVS1xnl2k/WQVmKjJhNOEbTOuw3iGpVJFNjGwJkybdgqGN4/VBgVL7jKWx7rDaQIiplzD1QCbRoeaanVptcJ9UnUkgRebD3W+EV0iXOTCfi3VXkvdJ2mb8gtziLvKw5pwHXaZaQW6A2Wd/SFKkXObTDpjK06CNyd5SwXHHGoS9jXh0AMIsL2Auh76Qk0n2LD0a0h4aQCR6ekbqvSx7mVHvaAzO0tcDLrH4iBa66N/EZDqT8tB0SCWzc/lLptZZL3UhRNMnO9xBDv3ANQJ3PREZfQOPpMnwHFaocwt/s6ZYwwIAM3M2JV2h4gOZjHEfD66nxPkTAZJygWGiweG1CC4ZDUbcC5bc2+IaWlX8PgjiKwbkp0ARd14kTveSU5OPscVKrR3nA8OMUzzG+hpJbmPqqy2JBLrN+uqt4nwphqktdSaAAC14/rMxnMXbclR8GudSFTDjLUDHZ87XQCXgGIPQBbTS8VnGB62NAbmFshdJ/8guDJJqWmdcNrZ5j4v8LfsZaRULw8wARDraydLSFijEFpi1wWyASTaNF6fx3hj8dVbSOWmaLS8ky4EPOURG/pVbCf9OKTHZqlVzwJJDRlPvM+y7MeT4Jy7OaeP5aPOqFIuAvBzEEbxAH6qoHr1SuzCUS5jWBpLBlBDs5cA6YJuD1WpiPCeFxAzFgkgHM30uFubdfnKPIJ479nj+DYHk2+e3/K0cPh6LATVa5wJ1Bg/JQO4YHYk4cOLW+Y5s2cfSSAYtda/ijh4oUIY57szhmJ09IgR+6tt7SFFUm6OdxGKAqTSkNB9MwXfMxdVnmbqTB4J9WA0C/MgLs/B3hajW80VXFxZkHodAGYOPz0TbUTEYSkzkMO8NJPpkfCHMDh856KGoAeXyt9F6of+n2E/wDcP+f/AGVN/hHAeoE1PQ9tNwk2c6Mo0/vBT8sSn8aR5qWCJACIVwLRA0XpLPCmA/Gg1PwLVPU60NzfO3JZninw3haeD8+gHXLCCSbtdbQ9wmsqehPBKKs4rzZnkidU/wBlWFM6fqtTC4drQMxBPew6LcqRiEJT6KRna/0TPbMS6CNlp1aTHEkDUkgTpfRWOHcDdXdlpskjUkkACDqVlSRT+NL6MVpaNNUWYLa8TeFjhsr5zMgAuGztwf0WCY6JppkpRadEhSUYhJMR1bcY9tJrmgP9LCSTGuv6KShUPmz5n72anIjUZSBquQbjngZZ9JAETsDYdEFXiL9iQdZGvv8AJZ4Mr5D1X9uLG0jmptZDi8uPqgT8N+a8rxlc1Kj3j8ziZNrE2soP2x7/AInE8pv3iUm87pwx8BSyclQ7XGIJMbBSvJgRe3Kd01CuAbtB7rSGWJywNbNsFptijDl7Myub32A+yai69lrtyGPTMiR6dRz06KzhAyM+RrmhwZcQJOkjdLl9D8a/Zlt8xwnK4jnqiovh0ubEG8zExobWWrQpCq8DIG5s0mAAIMaAbrSHCh6gCDlEn0W0tfdZcq9DjjT2mYTOJgkWgCZAMTyR8Rx2drWUyW7uA1Lu+4V2kxpAOUX2gW6KYMA2Hss8kn0WWFtfkUuF4upSzNYZfUAEl1xPIczpKuV/EzyxjWRSLC1znAl2d7SCHEOkC4mAiIvJF+cX90/ljkPZZbTdtGvDSpM6T/p9xepiK9d9Wp5jhTaM0AWDtIaBz5K9jPFZdiv2ellDYcDUN/UASYGkWhchQqvpZnUSWuc0tMbg7dO6wsNnqVYZZ/eNOvNbUYy2RkpQdHcvwWZzn1SajwADsAcs6n9CFsYR7gGkv2BDQLxHMXPZcTxTj9WY0LjDiALOb6ZHsus4XUzFrQ5zHNsW5RBysDzLgb2O/NRkpJFo0zI4vwRlKuzEsa4S7NUmd5LiR35cyqXjbFtNIU2PDnOAe4aQAJAM7n9F1XGagDAS97JOrRmPwEwfv8lzHjzCNmkWANLg6XAAE6RJTxy5SVhlx1F0cZhx6W8zr2ldh4P8TU8M2o2o0AksDQ0RmADpJOm4WPifDzKFJz6he53oEiAGuJ9Q3zC4vbdYrnAwL20nX5rqfGaOWPLGz1B/G8TXANINpMdfNqYkjU/oFo4bGOa2Him91iTESRoTOp6rn+CNacPh5dB21uZNlZoYikDUOcj13zgth0AQ2ey4Jd0j0FVWzo2YtpbULWAuyl2WILyG6G172WD43qk8OzObkJNMln7vqFlS41xwYennY/4rAtEm14nbTVc9xnxY6vhhQqMMkMcakzMQ4WA3W4Qb2Sy5I04nLV4zbjSy6mv4pdUkNaKcsDQW3jS8Ea2+q5cUy4+lpcegk2RsYc0QQRtpZdckmcUb6R3ngrGvcXF7w4NbGQm5Ox9+q0cd4qDC0BkOB9TZ6ERI6lcPhMdWptc2mGgusXRcQI9JGh6rNfQqzJaT11J6yp8U2XfNKqZ2HiLiP7RRFMtqN0Mu0lua/wBR7Llv6LdIk/QqTD8dq0hldJbEZXctFrjxYwi7YNoGo+fK6PlHoz8H2ZH9Gu6+zklfPiTqz2ckj5j44znGjRNixGiSSr7IA1xERyRHRJJNgO3ZdG0f9uz/ADfYpJLEimMVFgzU7CzTFtLu0UjWgUHQI/Fpf6kkkMoNwdx81lz/AGn+tbuIeZaJMF1xOvpdqkkpzEuixwdgyusPjO3ZaAYI0Hskksy7KroRYLWGvLoocSLO7JJLI30VMCZpAnr91xdU/B8/9RTpLcCOTpGng/jZ/g/+wXo3CB+C3sfuUklPN0jpwdscCw7BcX4peTiAJMBgttvsnSWcPZrN0Pxi7KgNxmbbbQLhqup7/wAU6S6v+fo5M/Z3vAR/2zOmnS+3Jcp4kefOfc6nfqkkoQ/Nlc39aM/DOJsTOuqAuMnukkuiJxs16LR5fcffVA1gnQfCBptaySSm+md8PRK7dR03Hmkks+ir7GcUB1SSW4k59jFJJJZN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93192" name="AutoShape 8" descr="data:image/jpeg;base64,/9j/4AAQSkZJRgABAQAAAQABAAD/2wCEAAkGBxQSEhQUEhQVFBUUFRYVFRQWFRcVFRcUFxUXFhYVFBQYHCggGB0lHBQUITEhJSktLi4uFx8zODMsNygtLisBCgoKDg0OGxAQGywkHyQsLywsLCwsLCwsLCwsLCwsLCwsLCwsLCwsLCwsLCwsLCwsLCwsLCwsLCwsLCwsLCwsLP/AABEIAMIBAwMBIgACEQEDEQH/xAAbAAABBQEBAAAAAAAAAAAAAAACAAEDBAUGB//EAEEQAAEDAgQEBAQDBAkDBQAAAAEAAhEDIQQSMUEFUWFxBhMikTKBobEjQsEUUtHwFTNDYnKCsuHxBySiRGOSwtL/xAAZAQADAQEBAAAAAAAAAAAAAAAAAQMCBAX/xAAlEQACAgICAgICAwEAAAAAAAAAAQIRAyESMRNBImEyURQzoQT/2gAMAwEAAhEDEQA/AM4BGAjDQpA0Klk6IwEQCkDAiDAiwojARAKQU0XlosKIwEQCPy0+VAtgAJ4RQlCYDQlCJJADQlCJJAgYShHCUIACE0KSE0IACEoRpkDAhNCkSsgCIhCQpiUBQIiITEKQhCQgCMhCQpCEJCAIyEBClIQkIAiIQEKUhCQgCKEkRCSBllqMFCAjASGOCjBQgIwECHCIFMAiAQA4KeUgnCAFKSdOmA0JJ4ToENCSdJADJJ0kADCUIkyAGhNCJJAAQmhGmKAAIQkI0yAAIQkKQoSgCMhMQjKYoAjIQkKQoSgCIhCQpCEBQMjhJEQkkBYCMBA1SBAwgEQTBEECCCcJgnCAHTpgiQAkkk6BCTpJIASSSSYChMnVSq2oarMrSWgQ757/ACt9VmTo1FWW0ydJMyMmTpJgCgZN5EXMdRzUkKOi8kX2Jj30/nmst7GlodMjIQkLQgShKMhMQgAChIUkISgCMhCVIUJQMiIQlSFCUgIiknKdAyYBSAJmhGAkOhAIwkAiCBUIBPCcJwmFDQiyp06AobKnypJIAWVPCZPKQChKE0pSgBJqPEQ1wykxfPYbOaDHyzLPr4rOcoNtz0GqqtbDgdpA200+yjN3ovjjWzbJE2uOaSz6EsJE22CusdIVIyslONBSkklK2ZBqUnOEM1ka6a6FHU4RVpkHMwgm4bJP10U3D6h8yIJ0O0bjc9Vr0Ic2QQ+SbhzTqZy2Oy5smRqR0Y4JxMCE0KSsPUe5QLoTOegISyoiU0oAEtQlqIpkAAWoS1GUJCAIyEBUhahIQBEUyIhJAydqkCAKQJDCCIBCEQQIcIgmCcIAJKEkkAPCUJJSgBQlCSSAFCzeO4jJTgauMfxWisfjdFz3NABt31Sk6RqKtlLAuIpuO8hv6mPorVPQduW6Ph/DKjqZgXzmduSus4bUjTooOcf2XUXRHiqkDNpZDgq8wecj5jT6fZW6/CajmxAuPnoq7OGPpNbIn1A/xSjkjemNwdbRcSlKEoXScpNgv61qHwiPwbWAruERGjhKm4SR5lzeNOgOvzn6LdpVGj05IHQGO9guPK9s68XSOdxn9Y//ABO+6hKnxR9brR6j31US64vSOWS2DCHKjTLQgcqYhEUxQAEISjKAoAEoCiKEpAAUkxKSBkzUYUQRhAEgRAoAk98Ak7XQBKE4QAoggApTyhSQIKUsyByo1caJaIMv022m6zKSj2ajFy6NGUDqzRqR7qo+m86fWecafNZ76B8zK4n4cxi1pjfspedei6wa2zaFdv7w9woqzpmDoD7wYCp8Pc1xIZBymJ+U6n9FNhnudmHpEOLbHkY13U55G1RuGJRd2XeEYnKz8QwTBI6wJ+qk4diXuqVA4jJPo0B1UFLAf3hP+Inn07JzgoFzFxva+t47qDrZbZf4hWqMYDSguzCZP5d0+PrgBpcQBN+8Kn+yGPi+vfaP8PuqzsG8k/m9uR/gB81lJDZaxOIpD4Xjtc/P7Kv+1N5hVn8MIdExruNb8+w90TeG83b8xzH8Z+S6I5uKojLCpOzX4ZWaXCD+V28btj9VdwGKJY4vdfNAgxYHTvdYgwhgXHuCjpB4jsJBIIGkg37+ylKXJ2UjGlRd4qPxXfJUpVxuGDhIOU/3Tb2Ko42oWHK6mX2+NnpueYJV4Z1VUQlgd3YSZZtOvVuIuB+8wyd4v/FXcPVe0eunmPRw+1lV5kT8MiQpipHVqZGhY7kQQJ+ajrNLSBEyNRoO6I5oy0ZlilHYJQFESgKsTGKAp4QlIASmSKSBkoKIKMFECgCUKHFAksAMAug3j8pj6owVBjKkFvpcYdNoOx0v1U5yVVZSEXd0XKbYETPcyfdGFWbVcRIYdLTE/dU8VxUss5paTYE6T+qUJqhyxtvRrShrVcpaDq9waO50nos99V7csw5zddYJjX7+yfi2LpedRjM4NgvOU3kiQ3lpqsPK29FfAlH5dmzjML5bA4uBBLhABn0yHRI6LncS0kMOYg06jRBA0cYFtrStnj/FWuYIvEgAOmMwuSeywTiJaZvLmGdfhMm6wpSa2PjFdHW08OMokLB8QYEeYwtJGZrmETAsJE+6vU+PU4j1W/uqhi8QKr2PZJykyN7iLKEFJStlXTjRR8LNy1agFgALTN7grUwLWtr1yGiJDiNb5QT9ZVbhvC3tdUcSPWIA3nqlg6Jo+calgbg6g26Kkmm27MJNKqNrhGJa9zgOWa4FrxZScTxtKjDqkDUC0knkAsPA4o0adStYRTsNfUSI+647ifFqmIcDUN2iBGnfuUvFylroz5HGO+z0bBcco1iWM1AkS2Jtt1V2k2JPSV5ZhRUaWuEiCIMHb7r07D4tkXc3QbjlyU8sOPRTFNy7JC4el0RIm+o0U1OmOQ/n/lU6mIa7LBEEcx0V3DkRYfzCk0VCqMEARryVXGVwHtYBcgneYHJWqr9Fm8SYc7agcG5WkX6lOPezL+ibE45lJmZ7w2wm95A0jc3QPwdJzBVe9+XKHS52gPT5rCxHh4OLnVHlxOpN7dEb+HOIaBWcWhohpJykbSFWo+mZ3+jVweAw9S9Ml0TPqIIO0qWpw2B6XEDqSQs/A1fJ1dSBccoGhdHMx91qVKj4+E9gQQluwtMrCg4bg/OEONpPtkDQNSDa28I6mIY0NLiWyYvzib+yCti6TKc5mhozXzA3IJP1K0rUkzMqporlCVTp8Vou0qN+Zj7rln8Ve2q53mZgHf5SO2y9Byo4DsigKanUzNB5gH3EpFMASkhJSQMgfj2h/li7wJI0gdzZKhjHE6NIHJwn7rlavEs9TObfh5HAWnWSOUqKjjLuAEBw56ATupNy9FY8F2dzgHfh1iYzZnweUNEaWKv8NwbnhpbcljST1jeV5o3iDoIa5wBMwHHtfmjbjKkyHunnmMxpEqUsbezaypao9TxXkUo86o2QdA4SDGuX3XNYziwq5pyBrSAyCJImM1x2suR8693fqtrh/GKAbFXDte4aOaS2e97LKhx+zXlT10S1cZAvUcZ/K0N/QKsKrnSWioR307wFPT43Qm+EZHR7pVrAVS7D1vJaTmqkBokkNMcui1degTTfZDgsE98OyPd0Wh+zuH/p3A7HMZC0PC1JzacVAWuLnfFIMLXrPk6g2GijOey0I2cicDVNzTqHqXFXMLh6oblbTc2+sZjrK6eoTlGkQP1hLDOva0wP1Sc23Q1ClZjVsZUAIdSgG0tBBHbqlT4iw6kt/wAQK0MS6Dbn/NlBUqcxqsqmhvRw/iLijsz2NdDXACAbESDr3XaeFvD+HbRpVcmZz2NeS+HQSJsIjVUG8Dp1Korl08m5QWyBlnqtPyos0mBaNvZbyyTiktE8cWpNs06/DqdSczdTqI0ge47rFx3hykQ0y8XItBsCdtlFVfUuGNeCNxBBA2sey6DO5zGkOBMmTt2+yi+UK2WtSMHB+HaT3GX1CWZZloFotHPRWcVw6nnIDnCMtmggerRaeDxTiajXATTAMjeQT+gWdxbippNp1HBrWvNMEGZBdr8gEKcmxNKiGnh6dnB9W7DUFj8I/XorFQsvmL3ZWscfTs4mO5tdTs84tF6c5bxMTlNx0nL8pRubVgw5nwti3559ZPTSEnIKKWMrCm0uOYgWgNk7f/oKlxDGhjA+LQ2081rYzMKbjIiD3iBHzmVyXFMVLHWLgMphx6+42VcasnN0YnG6n4pcHTmM5YMiwIN7Fdn4X4u6rSGaMzbXJzGNSfdcTjMO57WVA2wEEiSdBGZW+A8TZhsziyXEEA3za6dv4LolG46OaLqWy5xzxAysXUm0mlwcYeSS2QYkAarm3uIkEQQYI0up+I4k53V2MLC54LSHEQfzCwvKHH121ZdkLHnWLtPMxGsrSjSMydlR8HaPmgaOV5UbW3gGJ2KmbQKppGDteEvii0ExFruBI9tOykr4+myczxbbf2XC5nNtJHY2KOo4uvN1pyEdYOM0j+b6FOuMzFJK2I12+Hn/AN7/AOJT1OA1DMTPVp+6779rbpmFhz+3NUsRxBlIOyXLnEmCSBP5jZcqyyO7xQPPK/D6lIgPaRO/83Wvw/w1UrtzU3tF4OYxeJsrb+KNcwnEjM+TAGgEW37qrwnivlh5JAkkgZZuRAVm5NfZBKFg8Z4A/DNYar2+rlJ7LEaYVmu2piHkhpebTlG3ZKnwyqCGmmQ4iQDAJA5JrS2TkrekSYJkubNgSBe+4H6rteD0hRqOYx0jIHERDZdoRe9guUwXA69US1luZIC06eHqYSH1LA5WEB0mJ1+qnOpaspiuO6Ouc69/iAmNwDBm2iZzztcb7lPw+gwsL4gvLmkky4gOLR6o6Kp4jcadJ72BzXMDYcLTJg91zdujr9WX8PWDhrz35GIgqZ1hv9l5g1tZ7xZ5c67dZPZdS12KYGGqwuaPiykF1jMmN1qeOn2ZhmbXRvYv4dYuLqiymXVGgvMQ4wIExFpjqqnE8YQHkG4+G8DS2upXQ+FGsqYWm9zQ57h6zaMwMEcvZCi4qxuakysadNrQzKA0bXtPXUKm+g9jgaL4BBJDjmFvqrfGWBmbIcgiQbnLa9wYiduqwKfiWiCTBHpImNSAY+sIiuQTaglstVHt8x4eSSRJpiCCYGhN79Ve/pKlTota9rrOIytEnlNtrrnanidoLHD1Eg+YLtcDtB0hVx4hbJJp2N2XMgaQ6ddFp43LtGFkivZ2+G4xTFF7mBwyCYcIMmY7rjvHOP8AOdSLDLXNDon83baFZw1QYgvAbDcuawkOItlAOiw/EmDFKq1rT+STtvyRjxpT+xZZNw+jpOEYmkKNJz8+c5mG7iIMhx/8lsvfhyxxkkGmxpg6taTlA6yVyvhKuwkMe3NBJkmzQBMkcpHuVNxziNBs+QGyYJI0mToNtL91mWO5UOORKNmv4r4hTZSLGn8SowCx0EjX2+q4tlUgEBxvEmfqs3FVy4kndRsf1XTDHxRzTnydnS4firmkNcQWiJm3ud1a4fiDleKVSSASM0enqBNxdclVcd/dKl9EOAKZuijiHOAzyHPFw7MARcEgaKnisfVa8tLyC06Dmq1GqWmeWx0PdX6zG4hrSwNY+8kuDRIG5Jsl09h2tdkFbiD3t9Tib7nkFUbiOdv55q+7hDgCfMomNhUbPyWTWmNCI2P6LSSZm37JxW/mEPm8/sq4ddFMSZKfGhEuYfyElX8xJPiB0zMVTZJzNMXiSb7xbqsbiPFXVXWJDdmiw9k2NY2ABbneSeqqUqQJiT7LMYrsrObeh/MKIv5Aqz+wAT6iTtAtpuTdXcNRqwGsaDF7CeqbkiaiVcF5rCXU8zZA06XuixWOLn5i4kwLkmQYvB2Eytalw7FO0loPZv3V2l4VqH4nAjqJP0WPIvZVRlVItcOq+QC1jpBM+ozfoqPHeIMqFoqtkt0ykiJ53vsrGIwVOiQ2rUcXOI+G2Uczy1V6vwvCU256nq6lxd9ApJpOyzdqkUDiaZY1uaWhsgE6EkuJPWSU2HxtbGA0mEGnIBc4WA1bmMTeE+NqYYAOosD4nM0AzoYIm2sKPwXjwDXa6bsGtoDc2p2+II4um0tmXK6T/wAOuwlCgxjDY2sJPLYHRTUqzHS0jJysIjss7h9BoYHs+E/C5xgXMxOpU9CvLZLCAZy5gBI6XupNS/ZZUcD4houZUdndmknKY1AMWgwJXQeBsXnpOplxhhs3o7f35rM8S0T5sgOyOMtN8t2+qNdt4WLw3Euo1DfKPhd2BXZXLGcy+OQ9UoPI3Dm3GU3+Url/F/D6T3MNNgYb58uUEnaQPmoMNxKlmBqOqZQ71U2wCWQYIPeN91BjuLUHPApU3MHUl7iOZOgXPHHKMrRdyhJU2ZYwBYQ4AuLYNw2LayPzLZ4Xx6jSbUmkDUzQAQD6R3BjfbdHWr0KJh7jUI+IMgDSYzHWxOnJczWyOcS0FoN+sKzfJbRzy+D+LOwxXHWV8N6H+VUucrWNbJg2zACAea4uvVLnZnkl3MmT80bHtHOFAA089df9koxSJTm5dlnCYepUBNMdCRax2MKBtIn0wZHJSUq4Z8M36/ZTs4oWF3lk667nutb9AqKVXCmRmMIDho1N5VqvjxUIL7kW0A/5VepVaei1bE2vQqlCABJ12kpZBEFD53JFSvvZGxCDXRCloU5EkkO0AGpTtw/J3uiaXdufdJyGtEbGAuIzlsAH1aTuDy2UOLtbMD2uFYqU5kmL6qqcG0G5Mcv5+aE02FkJaeWunVKoCBJCs08PYtDovI7IKzHOABOi3YyiYSVsYUDUT1ST5IKOjxHC6Tn4ghxHlEgNEgakC5mVzhpkHQ2XSuwlR0uLmerK4/FcvMAm3NNTwTy4AObcxobd/YqEZNHVLHF+zS4Vi8O2m01AM+W4DS4+ykr+JmM/sHtbJDS4Bska22RM4AJpB1Uh9WYyssI6zbRcfxtjmVS1xnl2k/WQVmKjJhNOEbTOuw3iGpVJFNjGwJkybdgqGN4/VBgVL7jKWx7rDaQIiplzD1QCbRoeaanVptcJ9UnUkgRebD3W+EV0iXOTCfi3VXkvdJ2mb8gtziLvKw5pwHXaZaQW6A2Wd/SFKkXObTDpjK06CNyd5SwXHHGoS9jXh0AMIsL2Auh76Qk0n2LD0a0h4aQCR6ekbqvSx7mVHvaAzO0tcDLrH4iBa66N/EZDqT8tB0SCWzc/lLptZZL3UhRNMnO9xBDv3ANQJ3PREZfQOPpMnwHFaocwt/s6ZYwwIAM3M2JV2h4gOZjHEfD66nxPkTAZJygWGiweG1CC4ZDUbcC5bc2+IaWlX8PgjiKwbkp0ARd14kTveSU5OPscVKrR3nA8OMUzzG+hpJbmPqqy2JBLrN+uqt4nwphqktdSaAAC14/rMxnMXbclR8GudSFTDjLUDHZ87XQCXgGIPQBbTS8VnGB62NAbmFshdJ/8guDJJqWmdcNrZ5j4v8LfsZaRULw8wARDraydLSFijEFpi1wWyASTaNF6fx3hj8dVbSOWmaLS8ky4EPOURG/pVbCf9OKTHZqlVzwJJDRlPvM+y7MeT4Jy7OaeP5aPOqFIuAvBzEEbxAH6qoHr1SuzCUS5jWBpLBlBDs5cA6YJuD1WpiPCeFxAzFgkgHM30uFubdfnKPIJ479nj+DYHk2+e3/K0cPh6LATVa5wJ1Bg/JQO4YHYk4cOLW+Y5s2cfSSAYtda/ijh4oUIY57szhmJ09IgR+6tt7SFFUm6OdxGKAqTSkNB9MwXfMxdVnmbqTB4J9WA0C/MgLs/B3hajW80VXFxZkHodAGYOPz0TbUTEYSkzkMO8NJPpkfCHMDh856KGoAeXyt9F6of+n2E/wDcP+f/AGVN/hHAeoE1PQ9tNwk2c6Mo0/vBT8sSn8aR5qWCJACIVwLRA0XpLPCmA/Gg1PwLVPU60NzfO3JZninw3haeD8+gHXLCCSbtdbQ9wmsqehPBKKs4rzZnkidU/wBlWFM6fqtTC4drQMxBPew6LcqRiEJT6KRna/0TPbMS6CNlp1aTHEkDUkgTpfRWOHcDdXdlpskjUkkACDqVlSRT+NL6MVpaNNUWYLa8TeFjhsr5zMgAuGztwf0WCY6JppkpRadEhSUYhJMR1bcY9tJrmgP9LCSTGuv6KShUPmz5n72anIjUZSBquQbjngZZ9JAETsDYdEFXiL9iQdZGvv8AJZ4Mr5D1X9uLG0jmptZDi8uPqgT8N+a8rxlc1Kj3j8ziZNrE2soP2x7/AInE8pv3iUm87pwx8BSyclQ7XGIJMbBSvJgRe3Kd01CuAbtB7rSGWJywNbNsFptijDl7Myub32A+yai69lrtyGPTMiR6dRz06KzhAyM+RrmhwZcQJOkjdLl9D8a/Zlt8xwnK4jnqiovh0ubEG8zExobWWrQpCq8DIG5s0mAAIMaAbrSHCh6gCDlEn0W0tfdZcq9DjjT2mYTOJgkWgCZAMTyR8Rx2drWUyW7uA1Lu+4V2kxpAOUX2gW6KYMA2Hss8kn0WWFtfkUuF4upSzNYZfUAEl1xPIczpKuV/EzyxjWRSLC1znAl2d7SCHEOkC4mAiIvJF+cX90/ljkPZZbTdtGvDSpM6T/p9xepiK9d9Wp5jhTaM0AWDtIaBz5K9jPFZdiv2ellDYcDUN/UASYGkWhchQqvpZnUSWuc0tMbg7dO6wsNnqVYZZ/eNOvNbUYy2RkpQdHcvwWZzn1SajwADsAcs6n9CFsYR7gGkv2BDQLxHMXPZcTxTj9WY0LjDiALOb6ZHsus4XUzFrQ5zHNsW5RBysDzLgb2O/NRkpJFo0zI4vwRlKuzEsa4S7NUmd5LiR35cyqXjbFtNIU2PDnOAe4aQAJAM7n9F1XGagDAS97JOrRmPwEwfv8lzHjzCNmkWANLg6XAAE6RJTxy5SVhlx1F0cZhx6W8zr2ldh4P8TU8M2o2o0AksDQ0RmADpJOm4WPifDzKFJz6he53oEiAGuJ9Q3zC4vbdYrnAwL20nX5rqfGaOWPLGz1B/G8TXANINpMdfNqYkjU/oFo4bGOa2Him91iTESRoTOp6rn+CNacPh5dB21uZNlZoYikDUOcj13zgth0AQ2ey4Jd0j0FVWzo2YtpbULWAuyl2WILyG6G172WD43qk8OzObkJNMln7vqFlS41xwYennY/4rAtEm14nbTVc9xnxY6vhhQqMMkMcakzMQ4WA3W4Qb2Sy5I04nLV4zbjSy6mv4pdUkNaKcsDQW3jS8Ea2+q5cUy4+lpcegk2RsYc0QQRtpZdckmcUb6R3ngrGvcXF7w4NbGQm5Ox9+q0cd4qDC0BkOB9TZ6ERI6lcPhMdWptc2mGgusXRcQI9JGh6rNfQqzJaT11J6yp8U2XfNKqZ2HiLiP7RRFMtqN0Mu0lua/wBR7Llv6LdIk/QqTD8dq0hldJbEZXctFrjxYwi7YNoGo+fK6PlHoz8H2ZH9Gu6+zklfPiTqz2ckj5j44znGjRNixGiSSr7IA1xERyRHRJJNgO3ZdG0f9uz/ADfYpJLEimMVFgzU7CzTFtLu0UjWgUHQI/Fpf6kkkMoNwdx81lz/AGn+tbuIeZaJMF1xOvpdqkkpzEuixwdgyusPjO3ZaAYI0Hskksy7KroRYLWGvLoocSLO7JJLI30VMCZpAnr91xdU/B8/9RTpLcCOTpGng/jZ/g/+wXo3CB+C3sfuUklPN0jpwdscCw7BcX4peTiAJMBgttvsnSWcPZrN0Pxi7KgNxmbbbQLhqup7/wAU6S6v+fo5M/Z3vAR/2zOmnS+3Jcp4kefOfc6nfqkkoQ/Nlc39aM/DOJsTOuqAuMnukkuiJxs16LR5fcffVA1gnQfCBptaySSm+md8PRK7dR03Hmkks+ir7GcUB1SSW4k59jFJJJZN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93194" name="AutoShape 10" descr="data:image/jpeg;base64,/9j/4AAQSkZJRgABAQAAAQABAAD/2wCEAAkGBxQTEhUUExQWFhQXGBwaGBgYGCAfHhwdHRseHx0cHhsiHiggHSEmHRwdITEhJSkrLi4yHx8zODMsNygtLiwBCgoKDg0OGxAQGy8kICQsLCwsLCwvNCwsLCwsLCwsLCwsLCw0LCwsLCwsLCwsLCwsLCwsLCwsLCwsLCwsLCwsLP/AABEIAK0BIwMBIgACEQEDEQH/xAAbAAACAwEBAQAAAAAAAAAAAAAEBQIDBgEAB//EAEQQAAIBAgUCAwUGBAQFAwQDAAECEQMhAAQSMUEFUSJhcQYTMoGRQlKhscHwFCPR4WJygvEVM8LS4kOisjRTktMHFiT/xAAYAQADAQEAAAAAAAAAAAAAAAAAAQIDBP/EACgRAAICAQMFAQACAgMAAAAAAAABAhEhAxIxE0FRYfAiMvEEsYGRof/aAAwDAQACEQMRAD8AU/8ACq2qSlp7HaPXEqnSmAB0vz4YPeIkDtf93WlL4nTrNHhZ+1pwOyMeAhMkQPFqJ8hA/OceFMDgepn9WjEaNasdmf01sfwB74MTM5gb1WEby3qdi07eWJcn5KUfQFUrLzFuJjiOD2P44gLg6Q1/Mnv5nDP+NYG9UsY206vkZAE25B5wTTzLm2lT2LIn5BO8DfnE76HsFKI42kWjc7f746aSzJb6XP8A8fxwfWzKggVDQPMClPE8KIn9cD1OoKZFOhTIO7FY/JhH54am3wg2VyVEIs2t52/UHFT5kDaPKL/rgnL1BpZXCsG4EiJJMag0nj6YIphItRPkfeH9VP54rcS4ANMOd7DExl+9ztcf+OGqUqfNNx/rH/6xi0rSAtIP+k3+oxD1S1pivS24v6f746tWqQYSD5yd+0Ej64eUsgX+H3gHcoI+vvMcrZRE/wCZVAPz/v8AhOI6llbKFWVVmn3jEAbQI7cafM/TFBeATpiJ2v8AOTAjbtzho1fLqbMGFuCDv/kxW+dX7LUj5sW/pH54e70JpeQLLK7E+FiCbab8b+E98FPlit9Kr/mIH5gn898Wms7f+rTj7quAPppGKRkkjen5w9PtfYjzODd5Db4BWrMdgP2fOPPgfhiiqtU/aNri8eZFmudsF5dadRC6MNIkE64iLm2u1vLEqWT1mVJbSSLX8VpGx5IxW9IWxlVI6QdOsdws/mB+uK6tTxgSYIMsXI/C3lfBj9KcfZYjzTz32Hrgd8syxMjsYO9/PgcYNyBxYGgBABYsbbMdtt9X4Yty9CSJVwCJh2845UjHKrbSNrbHv6GcR8HIB+l+w2F8Vf2CaPJXobguu43Ane/w9pwRRSR4NW3BHMXFxPF8CFKRtyOeNz2YXOJ06aTIJBnSTfsPUcYLXYKD6dHT9vTeY+L5RBjtvjtaqCSSZvYQABIvA9bjAxyyn7d+23byHOBqrPThlYi5MAC5iL+ODb9cJUwd0HJRY7wD+/PtfEXpRuVMmNz6/uMD5bqdTSSZaOZi/O08Yi2ckzoEn7Uzf6emH+hVEJIt9mIn6+Wn8cWU60X8Nrb/AKzMfhhe1aSbbcyONrc4gucB42E2P/l64KJuhwvUAIEJvx9LeLviT9RPAAJvPzIt8wfphOlYEG0d9zyO0+eLEamhIK6yRYgzp52IuZPOFtRW5l1aszbEnvMx+WOipHaf35DFeYzEKNLFl+4RpiT92L8SRPE46Ttplp7fK24ng4q0TTJax3H4f1x7FPvALFCPUj/ux7DtCoMbI054kgGwMi0/ZtyB574tTLqNlJ/zf3BxJ2DopHhYKNXigWFwJJE8DABzDt8FN2ABmN/ImBxf1+WMHGR02l2C6lGSSWKzwCY7bRH4YGY0qa+JjExJv/04F/iDrg01Bk6VIadOwFov64Gquzni0WEG4vsVOGoMTkvAyrZnYomr7QhJ+p0mLGflhbmc5UqAgwwmYgcRsNN4F7fPFtHOVKYJSBqIMkDjYiwtGLMpmGrEhSoQfFt4BNtN958gTbFqNE7rK6XTXgNpBAuZAIAhtwPQfhhimXKjxkAeXf8A/Kwj88ArQ1AsG1IBNm8UXB8JNriPr6Yqp1EG4f0mdh5A+n0xLthdBOXZvtBAv3tUk78SfwH54v8A4kD7XP3ZPePhH54C9/TG6EifO42B4/cY89deKS9hMef9/phun8gTaDa2fWRe0jVO/G1wIifPDJuqUVqKKcMCbsSSATYCxgAGCTBwgGdO4Ci1oF9jvBH7XHTm3JI1CPh53vwZn/bE7UG9jDN5us86veMLyJaBxG0H++AnpHmBNhcD8/MgDFNSm32gYteLcW+GxtimlUFiCSCYOk8iIEyL72xSSQm2wlUnkcTf67H92xzSbHVfTa5/Hjv+xir3VrSSTyebRee1/L6477of4ORczcGNoOKtfUSVmkFY+MgkybDn9/ucczxY1HAYGTuBHbTYNaxAj5Y7m30hdIBBYBiu4WTMC28HbvgvNnxsNNRdjERb5k9oFuMP39/oKwKx7yABcx59/mO2/liKe9H2Bt2/8RzhstImDof5wIjaPDx5nEKSgmYSYAALyd531Dyw9wqB8tmalvERO4DRwIJAYeV8W/xFQePW0jYhmP5Ekdp7YvddJjwj/KAee8neP/diqosg6yIFgIEmJ4j1/P1VoM+TlbqtcCGqPDE7u3EG8j0+hwTk+o16phKjM0Mfj45MT6d8D+6SdxETvx6W3No9cQdVa1j8wDbzn8IwUn2Gm1yMG6tXXUrMQUnUdKsBcR3mZifTEF6sSLtSO0lqC/8AZi7ppWKyFAxqIYJk3QhheN9TA/MYV1s2FtCGTt5d7n9zhbF4HuYZ/wAUv/y6J4H8oCTwRBBny8u+D2zFLSHUUTU+6A4I7izW78jjzwlTqRMyRY2gqe3YnF4oVHFkLDvDH8ha5+c4Tj9kNwe9cERUy9MAnc1DNuYue2II2XgakUHyqvfi3hgX4wt9yDPhFt7Da/lM7Y97sg6ZCmJ3A/I4Nv3zFufgZuuVHwrV+VQf1M7Y8aNBwqgZgETcFSTJJE2vEx6YWohn4ufP18++JkiAxYyLixkG/lvb9zg2+2F+hiuWobA1RFz4VaPM2xVVoUDtmSpBG9P8bEYonSA6jSTJDCVJEXH4nFTVJYEgRux85O9+0YEn5BteAypSFRx//pp9tioAnysIB9fPHn6WAYNdCL/fItzaf7d8c0LEgr6X535xXTqAsBYA8kW27QefPBchYfYuPTF/+5S+jj/oxzAmZqKrFYDRFwD29Mew/wBDqPglky9KoHVwCDPiuOxkCx3nEGzOou1RgWeTMGdRFjIa8bBfIYo92bwGa02sf3/b7uJLSMgRvve4mI53vx5dsKx2w05zUoX3sEFtDA3AMWM/FtYyN9sWLBWprQO7Mx1KQsariQJ2MH4towF7iTxxcG2xuI4uPoO2K0Y7/CBBFyN4j7XZto7eWJbGmwzK0kLsHBVYJ1qbA3MC+0zycU1+pLTVfCG1zDaosp2IjfHDVIadZPivzIFxHi32EcTfFdSkr/8AMJYi8RY3AgErsB9cPDGH5anK0yrSG+JVAkbEkwOBbDAZKm6BadNixIXxI1tpmwgGd8J6LqjAquxkRIm0XkHztx3vi4halQVGqEMpEAxwZA2G/rgr7I00OK3QF1wybrNnY7HaAQMA5f2fb3viBRLwdcna1i58gbY7S6uRXKtUhDeNVluLAayQI8+cMclnQzQDqI/xb943kcyAcL9r5mn4Yvbp9EB5LSANI1XJ1ePZT257Yo/4OXAKzp5nRf0kCLcxhhms2juGFNmemQQBqtfnwQe98UJnzSFQqlQ62Y6tIUBySNJEyVvM22wXJk0iCByBSasZ2FMslrALEIRMRBGJ5jpJALFmI8MwQPS2gA7YMrlSPewvvQNYNyAFEhiQ3wyI274qBqO4p1K6JqHhRlEETYX7d/S+AGkCL02loD6vDcajM7wZ8M7nEKHSKboXDgRqBkKPUzHa+C9SvQ0gIoEyF+MkQzBVjm3zwDVqokoWdUudQMCexT4ryOO2Hn2NxRCky06g0VAwiQeJgjbmLHY/00PV6gzFJmQFnUrtK2gxJKSYmdvphBm2966NTuppQJtzIG5gxgzOZWpTpV6q+FTWotIIMqKWk2j71oPripcIlJZBMpkmJYGVIBBlg3ygKp43nt3xAdMUyVYNyYb6295I2233xQnU6qvqJUgW0wbgACJmbAzv+eKartLQ5BkkhSSCdz4STwfn+aeQ/IdV6ZYuSSgvamSeNpN9p374GprRU6ffKdQhSU0gaoI1G0WPJEWviOYzJYKoswEStmaFHxWg31X/AKYWZjKksTrJLEkk2nmbEb3+YwLIm12QxYoH0q/vL2KgyTbgPtBP0w36N0tahPvFIUHeTLc23iJHfGUpZeoCIN+CCZB45ONdlGgosmJVT5iRJNucaRjZm5I1GS6Dl1KkUl1EneSbgEf/AAT6YTde9mEQipTAFP7S3texHiFptE9vk6HU1lT/AIl7csMOM0gZWBuOQb22P4YybaeTRJNHynMZYBtIpqwFz8Wx2kE2i+LqCFT7wOKfeJF+bFTO/oIOCzpruUqgFlkREWBuRb709xt8lueyfiKjUo5VmWQTbeVE23gf1pS+wDSQW/SNSRTBLLBCCOObRMC8CcD9OoFxJB1AkQbfW/Eb4P6dnWcsxcqFtCTbe9jfFOYpVCZppuxIZUOq7CDMcCb23POxdCpPIPmV92FgB5FxaQPOFPfyNjjhrKVUwqXvYEi0TtEf0POCDXYoRVWXFwCBbY2Ow/tilstEmZJk/FNzyb/rhWkD9F2ZRSvvKLBlVhIiLGYOnUDE+HaNu2BzTMgimYiCCTEz2nETRYAQAdtp/VjPPGKhrG4fY9+eT4T/AHwr+wSw/I5ZHYIH8ZIEGmYvxqgjc7xiHUqTIzIYBSAYWfPVJibEYFFcgzCyIJ4O0bgA/jiQzAYyQTJOz2E7WmSQbzPGG6+oMEkylSLFu9tA3ubFu+PYOyecAQBneb/ZU82vq7Y9jNzfr/wuoAK0qkQqkD6Hbvv544MlU7n5txO1ht/QdsP/AOAW/wDNW3qP+nHh0onZk+v/AI4z6pfSELZMndh+J8u2JLkR96/kP74fHpDHbQf9Y/pjp6ZUEeFB81/phdR9h9JdxIMgvIY/v/Li8ZBfuGfVv6AYaL02qRIUEd9S/wBMROQqcp/7kxLm33KWnHwArk05QfQfqMSWgB2H0H5Rgs5Cp2b0lf645/B1Nov6j/uxNstRXZAtTKK3xAMOxv8AqfywBnMp7gNUpMadjbTq8+RE8YcjIP2/X9DgZ8t4tJTgmSvh32+HeJxUJ0xShfYVZF/fHVI1EhSSQrEwdjA7252F8Xtm6tFtRNTwQNL7VBtOrw64EG4+eGaZBAB8Cjf4R9dx5Ys0UhY1AT5N/wCRxp1fRPSYlzRr6QQraPdrTml4gQD8RA1XKwDz8sRy+WSupjWKouA0sSwBIM6LEfLfDVKaqwK0ywmzKHn5HR+uD66MxQNSZr+DWqyCQeWIjaMV1F4BaL7tGNo0yssToIIJDSCQT2LAG/5fWNBtV9VtIFhaxneeDzjXZjor1BHuVMD70eVipPbC/Nex9UgFYUyficx+K84qMk/kZzht4Yqyea06iBJ0hpI2k7iABMg98aPqfVCRUptWXV7sBkIhfEARdjEwZsfXyRt0laIIqVqZdl0wjKxsS21j5fTBntNQRX94GYuYV7kKCqrT8O0CZmZ2xtiTRCwgbqvSaiOyhSw1kCOftAzJizLPlimplKs2UxtBKiw7mOfIYZ+z9Usppn4ArOLSdXgF2jbt6YbL09WE6tQvtA2seNwR+GMdR7HTNYQUkZWvTNMTC3sfEZH5d/yxDJ0alS9JAw4Y2HYzcyOOcaat0GkwhtZHA1mLXiA0cbRhh/BeGBq+ZM/O2M+qqK6GTLZvpbUqepq6q8G2neOxIJJ425wtynUmDX0tp3EhTtO/9saKv0unJ1U0DHclR8r6Z+eAafQU1ypYd4Mj8x3xpDVxyTLRzgrTq0sqhDIZZHvR3ECwtjUP16uzMgSkDpkqWYkKSRMADzwly3Q6MllZ/eAgnkPFxxbtvhuuXUEsQNREFiACR2nSJ9MKeqmVHRa5MrmcnXerUc0wsuWEFQLtO0gj88HrlHJJ0G4ksrFhMyZioSPWPnh2MwsxFvUf92LkofaQkHtx/Uet8T1H9YdAz1BwmsaQ2vfUXMXJte255xXUr9oXyH97/jhl1HMPKgpTZ55W+kRMFkAJ+sYlR6hVQ+CjTC/4ql/LaAPphSmwWk3x/oW06bNOkEx+++CKeRqkWViPX/ywceu1ACGUK8W0m0nneT/vhS/WHpjXVd6sdmZb78Wi0fPCW5/MHBLkLXpFYn/ln5/1g46ei1eVUerD+gwuzftEVpawqEiJ1m423Eb/AE3ntjvSPagVJWotJLTI0wSD/m+f1wm5oFGN0Hf8II3qUfm4xwdHQ716fy1H/qwSnU0jwkHuUQnbfYnt+GLDWqVA2jWrDkrHPZhe+Epz9jekvQjNLLi38Yg8tLf0x7FdfoQLEsyKeRCiD6Rj2Nbfn7/oy2ej3uswDEOY7Xm3N/6Yv6b1qltUaorSR4oIB7SBNtrjCbqGYamdJFyP6+c/sYX0h89uf74tae5CU6Z9Bp1hVMJJWbnSR+JA/DF5y6yZAnyxgcv1GoKjOrkMXJs0iTcWLRzh7kvahv8A1VBE/Epgx3gt+uMpaTXBtHVT5H+XpASFcEDdT3juLYsrZp0EkLpncvYT3IkYGyfU6VW1NxP3dj9NV8EFWBJEkk8nYdgAbfrjOs5NbdYL9NZlkCmBtIJYfXUBiupRYXfMUl35UbH/ABFp/wBsVNl1j4YPOmRzzA0n5g4W5XJe51KPGhJ0pUW6tEakOkjaNwAcWtpm3MYGpS5zWq0+Hv8A6E74hUq5VQSzVWANzDDfuWZQPXbCPKZB1pV6IrM9WoIpB/C0kjUofVpuOxGKz0uu2RSlpfUK90YgeAq28tEA8etsabUS5PyPG6jl6egmgRrOlDUZFkyRa7ek4l/x8rUXLijSWo4BVGdieTBhAJ5gnYYQdSyAallkNWkppU9LaqmxDA7DVNpv6YnmmofxaZr3oOkodApsSSEiNWmBO+FQrGdH2nd2rIrUk9zLNFMkECdRXU14Ii4HfC3/APtVdss9cVHBV1p6AEW5kzqUWEDbf88D5P3KPWKLXqGqrKwCqsK8nlhBi8njFC5uiuXbTQLUNaszPXnxCQB4JPlA9cAi7qnWaoXLNqqt74amD1XMDVBUaTHO5HbHLHqRy5RGpgbMJMhFaS0TJJ9IwNms82mkfdZfTpPupUvpUnzAgc97HkYrzPVqzz/MABEkqqqxKx9rf8cXTYhfkMxUJD1AbBiqxp9dO3n6YLXq+qderUW2uZkk8Th3kK1OrAdqjONhUqFhf7oB032iMM6VEKT4VW9tKx9fD3xXW29g6O7uJ8t72jCqDqKESF3kCY8PfGuBZEp+7AJKKWWQviPxTcQeTbCmlnKqu4KKwiUZWC2kAhgTuPi+Ri9sMMpnjUBACuRv47D1N/XbGWpPeso1hp7XhljPXaQVprfuzf8ASPzwHna9SmupnJA+5TUR83JtgxtZEEoojgE2gdwMDLpCgtUIEbago8toxiqLdgVZ6jEArVMz8VQAADedAt9b37YylTqrms+glRA8IqOR+Zn6Y3bdQox8Su3AUFvlacQGa/8At0WJ2+EKPLcY0Uq7Eyi33MbnOoOtOSG1kiH1mQBHGgbxv69sSodfrxBdjuLhW/VTjT5rLPW8L06QHBY6j8oCxxzjKP4KzLNlcgQTFj/nJxUdrIe5dw/M9WbUApc2ltSjk8AE8DB/Rs29SATUJH3aYAFr+JhAvJ9MIDUJqOWMwSJI4HfwnzxovZO9F+5FTt2IHbCkkkEZNsu9os3So1KQqMFXS7eEwTubX3kAT54Vp1ugxAk3NNZLyAWGokwbCLE4v9q6pVqYD6SKdll73YbqSo2AvhVlqjhdQlgLaVYkElmiYYm4ExHHnhw4/omTe4S18/UYhmbtIA2mT2Ijj6YhmWnSbGRcaQBxJ4k832x9N6T0tqyE1qaKjAArE6gDIBkXhr4U+0/RUSiGIRUp1B7siQBq+KRPkB2nE7lYpabSsztayUlqqKykAko4BUECEs0iGYm4gzbyY9GWmilaQJLNMNpYwZAjxzABNvUxgfKZcsJZgaa6oElQ2n4mMNOkWsJJJA74v6etF6h/nMPHCiCLA7aiszBsPXFpqiKYxzOcqUVV6hGhtenTp8UbtEGPjiATsO5wu6h1n3sXgCT8U9rxoF8E+1/T1FCmaKFwRvysbbpq52kC2xxjKDsqnw24MC55FyI3mO31w15G3TodNm0BuRPyx3F1LIUgBOaMxJABgTeJ1cTGPYvAsks9kqmhnZk8KGwmbXABgRJjCzK5iQJ/cGO+Cep5twNJYkVIWBBAKmSJGx28zhLkmKqZEQSbi/0iZw9OxSoMy1S5v9ofvfBOowI7kb/XnvhZlspULWWBMgsdIsDyYwyTo+ZVSRTZhaCg1iSb/CDHG+Kb8gk2df59+f3+xg/K9fr0tmLD7rgkW7GJH1wvIcfGjKdxKkbjsVnFTUtVpEm1wNz4e3E4hxTX9FJtM39V5m3MD96bXJ+mJU1AceLVLMQO0hfCD2whzPWFpy2ljspIAixMXkDn8cT6b1sOQzI6Ku7XZTMdriI3gi94xzqB0OXYL6ohkXltS6WG4JK7QbXgWwl6yuijVeNTit7qTJFwWnSZvAi9pvg/rHVqfvUioWUOjNoGqVEEAGIF4Mg4Kqe5qKzUypDv7xhAbxAAfCRYx6Ri8onbeDM9UrlaWVdAqs6szFV3KkRaLC5JExv5YOzbMvUKIXUEUJ8NhBWDImLk/l5Y0OXdSAFVWfnUAYsCRptcWn0x5eqVCdNOpSLqYZfIC4gGfKRtfDsTVMznTel1hWzbMrhXp1oYmAdyJMxtMTbAtPo9X3LUGSSWWoXUyAIIFyIE73xoet9ZqsmlssqvMhtTFGAFwVuCCfPthfmMyS2oBKZUW92gUyeSbTBG2x1EeeGk+SSPSWpQtKtSYmkNItsNX21tHeYwZ1rplFlVqbqh+FSJ0HkK0GPnjnT61Nn1l2avGxtAv8IVoIv/ALYYVkNU06RUwJKjaNJAIOobeLEO7NV/EyT0yp0nfmLj8jjSez1OpURjqJ0lgLAmQqmNRjcmL4T9bylVs0wUBntbwrcjVAkCQFPlz6nUezmUejScVGK6tbQtzHu0BggxIIMeowTf5JhyMF6WqsCZaGEammRHbVEz5bDEsxQcsQp0LJvpk7LAEiBzwcW5mAzEKfjEsSY+BRI3/wAvyOK6QBZtx8t5A2t5fnjGzQEORk+N3Np+IAcfdC7YnksrTAUhQT3Ik7cnUTgh4BHELybCI3vsOcVpmgAt4sYseI/qPrgCyymkOAFgaVtzyO2IUGGprj4u3kLbc4U1etotQErUUQsMygC02Jixk6b/AK4tXPjVIiSdgZ7DbVh7QsZhgXI3sDv6/wCLbGAzdSc1UGn/ANV73++d7ETjVLnyxb3ZJcgxAJi0xcEAi28784Hp5CUb+VqDamJeASZkmQsgkm36Ri4qskSyI/4LXVPutHH2hI5J+EGJMSO2NJ06g1MEAhjpJMT6Enxfn3GKc/0paVIv4EYAkaRBmDEEFSINz5YnnVqDKK1M1GrstMyoM+IqT4RII7/PFN2SlQp6lWqLU95U/m05KyV+CTcQR4b/AF9Yw5oVQIkERb4CJvFvDuOcK3SoK4XRHvA+pXWxKwVJsPFpIBE8c2wyzHV1plKbli7mPAoAB1eIte28z5nA1aKjJxY76KzkujsCEIIAEGGE+Iz+gxR7UVw1P3e406iAdwoJHMKJE/Lywqo9fFKswrKZZU1aCT44Aje1jb085xeXKvLA6CtRnqEiPCAFUGCNImLcjmJxCWbCUrwAdMCe4qVGBOoOrBRqhQxApqIkyCSO5ae2EbdGJqgKCEhXqSv/AC9UkKWKzOmNxMgi9sW9P6goUt4qa0S2hAINR2UiG8PhaNjeIPbF/QKYIZvCbgltQMsBMAWhQTN77DvOlZoyfA79wrKEK23IY6r7+W3pjN9RekWdUp0xBI1KN4FxY9/0w36znRSpxLB32IJkecg2xmAyzDDYTzbeAZB3An0xUpOPBDyeZVa5F/n/AFx7F2tPur8gf+3HsZvUn5JpD2gaTeBaVaqimRUImIm4kAr9mw4J9cL+pdPooTUCVHVNJqCpIhi3wqYuote/z4Yr0h1H/wBQ5IkkyZ4sPF5fgMCVOs1U/k1gKuqAC8jUQIUlg0j0Pb542U0+GavTa5Qiq9Z1AAUkQRBld/M2Am0zGGHSPaF6ZhlV1mI0hSL8EL+BGDen5WrRPvGy6MO0LrXzW5+lz6YfZXN0Kh94mnUZmE8dtwYuCD8sZSkuKs1hF82RyfVqNUWKq33X8PrBiD8jgJ+h0lqmGddUysgdmNzB/PfEeoCnrQrTXUxIkMs7EzAbmY7nbjBtTqVSy1aJt4Z8Skx56pkxM4IwdYCU1eQVum0VaVQT3m5IiD8U6vDgCp1yohtSAE7FrxPA3H0OH56JQzFPWfeU1IAk1CyzJWL34n5jAPVvYsUkmlUNQSBEAnzv6AcEkztgUU+ROfgG6X1Ck9TT/D6dZJXSFM+EltUqPM/hinrIbLsGpUwgedQCrxAvYRMm0xa2AM706pQhiCkxpY947gATh10jqVSqCjoCwSdROkEf4hO/mB8hgcaGpWOMjmtNEGV8VMajIN7SQQxuL7TvjPZvoWpyyEowYsZkyTc33W/64b0qD6XpIsRYldQs5WQDckSsbcHjBNPJqWb3jSQWkAaVtuYAuZYzJxFpFVYlyVWqrBcwqmmbGo0EC3JC7W+133xd1DIUWpEorawpjS40uQZAK8drEYPmnp1AgJpkXCgCFPBFyC3Ig8YRdHr0qZKGqrzGidWgX+1eJawgGN74pPuS0uC32SUnMr4GNmBsYB7TcSI29cOy4q5imRpQBaikIbnxLMnTIuPLjAlPIlNPu6jJp1EAjUssZ20gxJOx5wdREuKoW6AqY+G5WYNuQNvO3OFKVuxqFIrXp4aqxRBqQkaiTeU8j4vii5thjSoOnxONjcjawAi58+e2BqeeaANUgz5TPmD5zbvhd1Ohqqa9ZWYGkCRa32lN4GJbspRGGazKNcFidQIkWFgCLrtAJvycC9bz7UizKR4m0gEgj4RBiQdgcRQjaRP0txtH0wNWIPhN54F/WPEbxtgjgqUL7lORz1SsQjMp8JUG4tAkE+KZjDLN5EIqisyli2lAqy4PxfEYI534I4tgPpmV93VFUDSFV2INhAGkn4eCdu+Fef6urZ1W1+FapZlAEiKaoY21GRzaBjTl4MXjkfVenUxKhySZBXeYUageBwSPPEqbBU1RZd+wAYTAnt4vkMC9HztKpUOtnV9QZZbwsSsHmJP5gYf06FNBpgTGxliRbiCe2Jlaw7Kgt2TCdGSrW1H3ZqAtKypgXNwSNO1sOatQ6hTqaqbEwB4WW7A+GFUm97E9saf3hJgJH+aAPynjtiFekSVmCN5AHhIgqRJJmTuI2xSm3yhOEUucgnTenqKWiqSyj70gHe2nWTA7G3lg58yigBVhRA20gdrkflOPUKaJpiTJ06jcyqae3amPnjK+0HVPd1amkhIMyYuYUEw0fZAHlAxO3cwWptQRmeqlqdZ2KSqEqAARrAMQTHlxydsC+ySJWpManiZTaQuxiCSZP07HCgsjUqj+EMSDNo2SRZrCDGkz3PfCnW5UaTpMzae02tbjFJZpGcpN5Zpa/TGsT4DUqHSDqGpgsfaEM2nntNxEYW1PaKoFFMBSqTeQ0vNmIIggGSo2mN8T6Fma9VmpVa1R0NMwCZIbUoDDULRq38z5Yt6h0XW500vdmDAhQDuFJIMcyQRPPpT8E+0RoM9bSxZiQwIYEnSxt3EEzv5+UY0VKgF0oDtcxyTc84H6DkBTV1Jko3hI7MDvfcRH++CquVFSTEsDCd7i47XtvhwBoy3Us173NuhJ0pAiD2vb8PkcF5rJUzRmFZpFzxIO5K2Em/zxkMnUIrMCIJJBUxIvtJXcfLbDXqnUytJlAgyIYRteCCI4PB+uM5J7sEr2QylKkyKTUCyNvc6o/wBWq+PYT0M7CgaiPKT/AN2PYukGPB9QyWcoyoaoaikiyte47/iSYgAzgjMUtLBkK1I1CQDPxMwhjaQpAi3wm+JZVVpAKqjSL2G9jv8AvyxOtnSVgC4452I37wfxxC2nRLeUVMnWKB1ZVDCReSJFiyzA+pO2MbWzrsPEzMCZMn5G2qJjnGxrZ12Olrxc78grJjuJ4jGf6l0Ui9Mz5E7/AND+HpjTTlFOmRNSeRQtT9efOw37YbdP9oK9Nfd63NOB4dRtvsbkflhG9TSYvMmx8v74mknYfhFhHdf3fHQ4powTaZraPVFqCNf+lrEfKCDvuJ3wRkUNMgqjIgbW7CVGkAg+GATa8AC4GFXsWf5zTAHuzBPfUogSBe/4jGszGZCgy4UkGD59xe/oO2OfZtZ0PUckLeqotUAB090QjgCdSiDqc+uokzG0YBOXTLaay+9qACPFEGQT4QbgW5nfDY5woAqJ/LMnUDe7MDIO9iGkmT2OFOZoGqzsajQ4gLBKi1yLdo+c8HEbhqL7AtX2oraiQiKpIsQZPEatPlhpkepU60gFVc3Ktbm8XE+s84yecyFVF1MgIBBOkjb70QDGBEYMQQ1x5+RAtq8z+GKemnwG6UXk+kvlQQATNu+4873xl/aHo1MKXonaCyQTyJOxj0NvTFnsplmqtUUuwA0MNyB3EGRcgT5E41HUMv8Ay30BdUaQGOlfj5IWw88Z04uir3IyPs7JpMAGJmEi4WFF4JAFzPafpjZVs4pp6AVeoQsqDaZHMxPMb2OMFl8065o5ckAF2WT/AJoDSCJ9caJemtoB1EmNhaDaBF557XGHLIRKfbVir0FOmWDAEWv4OIMdubYQ0ahkAm+3E2tOwme588MPaXp1eqyaQamjVe3cDYjsuERyFYRro1ZAFwhO3Frck4enFKNEyeTQ9CRqlUozyNDEHUYDWufFtjVUOnou5LHVTsBYOo3+Z8R+WMh0s1UZmakAhQgh20Egxq21EbHgfpg/P9eLPS92uqWbWoYrqEadWvSJCyDxuMZzjbwWpYyaKtl1ek1NFVNSMAxAaCW5XkG7fPGIHSatHMs9XKo+kFRcaTJ8LgavFZe3kccz3tFnXqFKa6BtFNQSAw9e4N7YKyGSqmkrV6jg/a1OxO9vtHjjFQ/JEnuE2VylR2bxaQWj+YCvB2UA8drY+jUagC+FQokdlG48vXGdyD01OlW1TeY34P2Z/HEcz1EkfywpYNfUYEQJ2Mm/0g4tvcSkojzMdUpoyqz3aQAoJMgGTMi194jbHcxnhoJF2UGNRO8WkTsSBjMioxJJqMbsYRYgaYiZJECbxycdqCAWZeZJe+x8xG/lhbPIbg5fahfeKiU5TSW94Ngb2uoEbiSd8ZHq1UtWqs0EFj9sHkgGFeeYgj88O6dIBDUC0wi3J0CwHNx9O52nCip1l8wr0RI1LYW31DcDiYE3I34xaikQ23gWiowgKAfMMbTzuYFv98EUs8rDS8SQfEbRafu7TqHP44n072QzDkSAizcmbiNwNM42vT/ZqjTUBkRjFyVHzu0kfLGMpRizWH+POXoxnS+qaKyGnEHwkWki0jfzBHnjeNmB5fX++A850bJhgdAVhtoJB+gaD9MZv2krFH0KXEgVCCB8MkAAqJ3BsfLDjNPIT0paa5NTXriD4wZ4B/Z2wsq09YaAVMHTDuTPyGEnQs4UPOkzPrYjibxH0wdm+rlbSxtPAPFvpi1NGWGNen9PoA63pDWdMt7slpVUi9vtKWsd8D5nomXZmim0Nv7tinnsapU99sDLmTUYFdRA343GwOojzwxQyLKwEfe/YwnOKLpClfZamblCfTT8vt49hlSosBEMf9J/7cewupENqGGUrs11TV4iARBB7cW85jFq5Z3uVVARIZ99pusfW9r4h0fNikKoCgs7lztaYBFh5Yk2ZJi9/vDfaJmLGLYzwjo/TAAjCwKqNLX3gqBCxHM2udtsD0Pfh5JUr5pBkH7I0mRxfBbhRLDTPNgT5zAtvz/fDPJdJapBY6Qs2IGqy8nZZkd8aLPBDx3E1bplMs1RkEmDfwoNuIi53mZvgbqfR0amWVNJClgygIPDuAsS14G3zxp/f5RSVp1FaoNJmdREHxQ23qF4Bwqy+YZ6tUFyEBMHn4gT9q06t/Q4f6TJtNVQl9lspWRpeVAD2YgEz7uDE2unMY0X8WNzItHy8hJuZP4Yk2VQGdJbxAgsxPIFvFtYkj1GDqeVpLB0gN3Nzq09zPA/PzxMp2NJISuC1gGa5EwRcCTMiPxwNTpsTpHu1PjvE3SQAPCBcjm2G/U8+lNW1sDJYQABAIHpPryTGEPXOtMEiiynUAkrY+GP6A2vgpA9SgrM5GotJmeSQCoAaPGJ2CsOSoHzxinD038SMq2mx3i5mDhhlvaTMrUszcTfVNt4Mn++Gme9qK9SmYVOxJp7eKCRY8TvhxlXYzlJSKvZvqwQ1G0+IhNK/DMVAD9nsZjnDHL+1yVVZcwoCkkBOGvIB54g2+WMr0/pldpApCCxh5USbXAJB5naPpOK85UDFAWYkEiAeWje53gX9MOSTdiU2gjP5svVapt4toNjMkCG444vONcucVgDoZhpgzt4r3te4j5HCjpns+1VBUYiHRjTDC72IUkRYHwnc2wfkeprTo00gsyoJsAIvEkxHf54kpWuQta78QoaJI4BuTbTHJn1xFHZlaoHlbMp1bgHxCA3YWvufqno9Xq11tqBOyopEiCLnUYv8vTDHKdBqukMdAKgQNTGw+nPn684OClngGqU9CxUqwzaAwRNjbUNiSTJ3O0euPZbMI5VadNvDJuYgbHzPBv288Pafs7QksZZv8RsPla3zwnbolRNSgq7hCwLMApIK2PitIY79jhppg00dRmgn3ylZstNSx9CS2kb9zjg1HwhS0RAMsfCLcaRYHadji2llixELPLC5AvtOnb8PXfD3JdA90pqVWICgsYtAEzJAvtPzxawKSXkSHJEf8xlpiPL8hpXscdCIQfcq9RgLQCVB4m+mNp74YUc9lC592Fdt9TGTcmwkkzbYARbHuo9b92JqEILRqlZkgWWGe09gMLcyaRWuQcaQairYAwsnZRuR2P98W0ctRRpCGo8m7RxzJgDGYr9WqLUYq6mdrW/G/44vyXtJUYqNIJZlFmiJIH3vPEvd2NoRi+TR1qJrKyOQE2KrP5hv04xLK9Po0B4VVQOY/GSpwJQOadmPu9KeEKd2aTBIB2jzH1xb/AGzVfCQQSTHnYWAHyGMnGT5ZvFwX8UW1OoD7InzsBfbtIntOI0BUqwWYhSJhZFotfVJv2jHlqX007lVpCZuVk/4uFvtNz3GPVc4FVmqsBCsHCm1zbvcKR9cJJBKb7nkoIghzqkwYB3F49YB37Yw3ts2rNi2mKSQCu1tUTpEcDDDN+1RClMvT0MTq1NGx+1dYk/lhOyvWZ3rmSwuZWbQJAttC40WMs5dSaapEModC6pUgeYEmR6Ht+5xZk6xaTO99+/+ry/c4uGQQLE6lJGxvMSIhrDtj2VytJHM1WpjbxpqUxcbN25tth88HNQwyFX3aG5gmQBPBA7mcNUrSJF/wB+mEmZylR2lNNVOGpkGeYI02i5jHTmvcyrAKR9lrGwtwOf1wpQZakHVOq0gSGZpG8ER+WPYydWrTJMmoTyYBk83nvj2J2BuZv6eVdjVYMAFBKkLuDMD4hG3nvhhT6UNLipUIBAKkkCAILWsJ+L5RgTKVK4q04sFL+9XhreGCb2acV5rqmltT6rMS0r/hKfCTJGk8Azi9rbwdDlXI0JpIHpImt9EFZADaJPexad/PAftcrurKrKoARi9Qwh8RDLN7wAYF7jHhUV5qamluYKnYDmDiunnaZqMptBEybKYJCg7k7SLx3sRhxVOyJO8CHK6k1e4pmqW2dhpUCCIEsDxeT8sTp9Takw95pVzvp+0xkwW2I0mmfnvhl7QdbXLqJJ1MGgKOwFyTxcd+cYv2l6kMy6VUDBdAU2PxAsSCY3g+Vj5YtycvmT/E1+a6m6nxAAMbQC0RBBuIB/r5YtNYmC7WqEAdp0zJsLaQBPoMKer5J6+Wy70vE8+MRBnTBMEbSNzE2jF46SWo0xVqsroIAGkqLfav4renPzgrLFntdmF1IsqoQAuFgy5BBAIvN/wGEmarkgACoR8TBRNlFiYsIuf1xrqXsxTu1SpVqliWJkAXv5nfE6/s9TK6dVRaZMmnqIBMbk6eQBaYkYVqwelJmLGaEiEmCQdR28ri203wX0/LVHZmppUhyY8Np58Vhye3ONn0/otBGVUWmrNZSwBZiL76ZNvPF+dzSq2liLHbVcEeWqb4G/CGtFd2JaNHNAKAUSEgq7ahyRABMWbjtiGZ6SxrIzadFhNyJub2OzXk7AkYcqdc6FY+Z8I/GT+GOU0k2idoVSYg7EkL+WGnIbjBBK1TIJYKtIkLMAMhW5O3IkHs2E+e6UlV2qFzc6go2n1DjwnfDP3TDcWO29/Lf8McTVsEaTYCCJ4sTb6eeFke2LWQB3qU4IYgDxWWwjfUII+s/XDLLddU6S8KZkNsD3mRa3y9Me6nlClMyyhreERa95JGxEdt8ZEZhT7q1wbQfhOk73FokD1GNFFTWTOT2vDPpVLMo/wVEb0YH8mx6tlwbMJHcj/fHyz39MJTuYLELIPxSRFpG84adE6giVGDsxXTESYBlTtEfDPyOM3otcMpaiZqznHSoERlFMoxgCC5lQZ8MkR93e+NhXoa0ZWuGBHlef0MYydD2gywBqgoNPhJO4k+d+Ztgun7UUmHxKfRoxe1kN+EDV+lLl9TpUVALtJsO15kek/LCHOUA/8w0WfUJDIFqA9o1KGief6Y1ub65SIFNqRY/danrA9bWxOnlCx1Mxg8WFvkRA8sRJqJUU5HzvJ9IqVHOhPdJqALN4FX8R5mAJxuOjezdOmA0l6gIJc3BP+FZOkTfcmRvhwpiw+nH5nA2YNNd0XV6bWneJ2nE9XPBag0Tzb6T8QAESSv4eZ8sB5jP2kEKu0tFxtMzCwxiN57bYUZbrVE/HWUuTBDEjTOnUo1QNMg7GbjBXU88opVnRwWsBpuFPB1eIQLmADzyZxvVkcCPq711JqIyoieFoYydWkCJFz6eZGEWWoKN1EHlhNzPOme/1wf7R1V9zqJeoWqAFyIiFAkgp2gR33MyMZv3rM0UwxVYnSRufp6c7YxlDOCZ22OqyIfDYERBMbbiTP7E4VUeoUwxh2ue+3cfF5b73GHmQ6G1cXZ0kXMbCTv44Fo5wxynsFR0B9Qc3ljqUeumTz3thRgqyxbWZro7mozqagC/eaTI8hHiIEYdnJrWpe6oACd2qAe8bTyAwACzEQfXF2fyFCnTPui1V1+EKQontcfDJvGDvZPOeD+fT01S0KWHECLcXm+GmuwUjnTvZejTHvaiBNIEsCUMi0nSYg9oxneo1mqVXPuyaYmCVA1AC7QCLm8XP4YcdbrVajstVymk2FKppO2xvEEYDymUaq2lNZtfUI033Jk+Y2ncAWxSk+xLVlNOgkD4h6Ex+eOY1NPpOXUBWDOwEFi7CfkNsewZDpnVyb1HJVbEk3tad9u/IwXS6ewTWXNj8IHYwbn9B2wehA0WuRE9hE/pjMZvNtUdi3DsoAiAFYqO/bEvGTqinN0M8zmV96GdkaYEKpgX2BPxfhjJdQ6FXBVgDXKEtIITUxIILKynYzafKcM1jUG0jVNjAkfhilutMIGld9wI4wKTfBT0YR/kZn2kzGYqrTFanoZC4UFYOkhCFkiYF+b33xRl81ppfEVKzYwZsD67yN8bHPZOnXemaizGkAf5iJmIxF/Ymk86HZSY38Q7WEg7HvjWEq5Rzz02uHgC6J1Z3IR5MAwQS2qDtEyTv8hh7SSoQp0kBoALmAbEz8RtAnbCj/wDj2jpzFODw45+6fPG7zZ8NamBCrSERxIcR8oxGriXBWnJtCnIdNZ30M3hIvoBN5grqI4EfXAOY6ZmvH7pad9LK9VQ0IAQzAERuFYLvB+WM5knL1HWSNJmfLUCR8xbDdsgGgglYg2JvEWN8CSiDthX/ABdVdRUapKE+AARO0xqG88Yjner0DqZUraidVtIHmI1GZ/XFdajomCeGsSNptvsYuMdrGVHcjyi4HzO/fBvTFGLfAJW6zIb3VKDp+KLwZgzBn54j/wAUqHaseRZRuNxsLjnDjpmXUwmlYAj4QJA4gACOw4wXmek0hHhAPBWRBIud+cJzzVFbAGnnl0jUzsw0KwE2ZgIkAmJmZjEswSFJUaSLyqy0QZiVjVEx5xiK1tPhj4YE9/CDO3nhV13OFsqWEiW079yVnYesYNrBujNZ3MMzghjqOoEktJAJu7GJsw27bbYnlcsztoV58aQXkA/QsBe2+I0sy4g6j4lQ7m0R58ycTzOb8RGmPHU54UyBH640WHgx5AWqMIRkJg9gbkzvBnvI7YYZTpxeCAVYzvF7AbWItzODek9EQ/EdVpuqnz7TjUfwQUWt53/G98KWo1g6If498izJ9DUUzTqHUWaSVFwCANM6jIBgnueMSGRTLOre7euoHIHhjkDRe3faN8GU6mtguwn1/wBtsMsp0la9PQSV1gXEWAKk8CSRadr7YzuXc1lCET2Q9ocs+zCmedYj08W344dU64MqDPMja88zHH7tj45Vyh94G1eUXHHcHzwz6JArpvu3O/gY+fInClppGcXZ9JzGcuAt7i8egMW85nAamDJI1SDJiFkHY2m/PniNMeIqLHcmBwQbWtYxjuiADwpELfc6hJve374xCo2apHz7KXdbbsvJ5j/EcanqFRvcsHFNZIChSQILXUkzvsTMG9+MZLpjTVp73qpz/lxpcglOpSFNaYRQFLkwzNuRDFYXsSBJ7jHZaOIjmcnT92NdUEmo5bSPATaTtcDfY/EdsUVc/laIGmGJuAkAH1Ib8hzhS/WarO1PwimGtTAhReI0gj1wfX0V4Zk0uqMNSs0GCSPCSQP99pxhKaHd4QMmczPjHvSSTOmwEgbgEFYAGwuZ8jJWT9qKjfy65hQYIUeJSDFiBB+Z+eC8v0SmJLS+oCxiBfiBO474YdL9kqFQljYHWAoAgEmzeoFh88QpJoHGRnsnVy1Go0GrBtqYA+ZtIjbv9MH5rNqAf4aSIhiSJv28VvlfCrp/RA1Uo7sQPeCxIM02Cg79jgmn06m9SmAunWYG50hVN7nxExue+3GK/wCSS7KZR69SABa7sQZB4lpknfw+YJ2w8rumXTQtpPxNye5On8MVdSzIoIKdNYHr9TJFye5wso1NTUww1BmZYN48BM7egxTkkaw0m1bJkIbmopJ5kf0x7Bo6NSN9C/j/AFx3GO5eTt2S8I//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93196" name="AutoShape 12" descr="data:image/jpeg;base64,/9j/4AAQSkZJRgABAQAAAQABAAD/2wCEAAkGBxQTEhUUExQWFhQXGBwaGBgYGCAfHhwdHRseHx0cHhsiHiggHSEmHRwdITEhJSkrLi4yHx8zODMsNygtLiwBCgoKDg0OGxAQGy8kICQsLCwsLCwvNCwsLCwsLCwsLCwsLCw0LCwsLCwsLCwsLCwsLCwsLCwsLCwsLCwsLCwsLP/AABEIAK0BIwMBIgACEQEDEQH/xAAbAAACAwEBAQAAAAAAAAAAAAAEBQIDBgEAB//EAEQQAAIBAgUCAwUGBAQFAwQDAAECEQMhAAQSMUEFUSJhcQYTMoGRQlKhscHwFCPR4WJygvEVM8LS4kOisjRTktMHFiT/xAAYAQADAQEAAAAAAAAAAAAAAAAAAQIDBP/EACgRAAICAQMFAQACAgMAAAAAAAABAhEhAxIxE0FRYfAiMvEEsYGRof/aAAwDAQACEQMRAD8AU/8ACq2qSlp7HaPXEqnSmAB0vz4YPeIkDtf93WlL4nTrNHhZ+1pwOyMeAhMkQPFqJ8hA/OceFMDgepn9WjEaNasdmf01sfwB74MTM5gb1WEby3qdi07eWJcn5KUfQFUrLzFuJjiOD2P44gLg6Q1/Mnv5nDP+NYG9UsY206vkZAE25B5wTTzLm2lT2LIn5BO8DfnE76HsFKI42kWjc7f746aSzJb6XP8A8fxwfWzKggVDQPMClPE8KIn9cD1OoKZFOhTIO7FY/JhH54am3wg2VyVEIs2t52/UHFT5kDaPKL/rgnL1BpZXCsG4EiJJMag0nj6YIphItRPkfeH9VP54rcS4ANMOd7DExl+9ztcf+OGqUqfNNx/rH/6xi0rSAtIP+k3+oxD1S1pivS24v6f746tWqQYSD5yd+0Ej64eUsgX+H3gHcoI+vvMcrZRE/wCZVAPz/v8AhOI6llbKFWVVmn3jEAbQI7cafM/TFBeATpiJ2v8AOTAjbtzho1fLqbMGFuCDv/kxW+dX7LUj5sW/pH54e70JpeQLLK7E+FiCbab8b+E98FPlit9Kr/mIH5gn898Wms7f+rTj7quAPppGKRkkjen5w9PtfYjzODd5Db4BWrMdgP2fOPPgfhiiqtU/aNri8eZFmudsF5dadRC6MNIkE64iLm2u1vLEqWT1mVJbSSLX8VpGx5IxW9IWxlVI6QdOsdws/mB+uK6tTxgSYIMsXI/C3lfBj9KcfZYjzTz32Hrgd8syxMjsYO9/PgcYNyBxYGgBABYsbbMdtt9X4Yty9CSJVwCJh2845UjHKrbSNrbHv6GcR8HIB+l+w2F8Vf2CaPJXobguu43Ane/w9pwRRSR4NW3BHMXFxPF8CFKRtyOeNz2YXOJ06aTIJBnSTfsPUcYLXYKD6dHT9vTeY+L5RBjtvjtaqCSSZvYQABIvA9bjAxyyn7d+23byHOBqrPThlYi5MAC5iL+ODb9cJUwd0HJRY7wD+/PtfEXpRuVMmNz6/uMD5bqdTSSZaOZi/O08Yi2ckzoEn7Uzf6emH+hVEJIt9mIn6+Wn8cWU60X8Nrb/AKzMfhhe1aSbbcyONrc4gucB42E2P/l64KJuhwvUAIEJvx9LeLviT9RPAAJvPzIt8wfphOlYEG0d9zyO0+eLEamhIK6yRYgzp52IuZPOFtRW5l1aszbEnvMx+WOipHaf35DFeYzEKNLFl+4RpiT92L8SRPE46Ttplp7fK24ng4q0TTJax3H4f1x7FPvALFCPUj/ux7DtCoMbI054kgGwMi0/ZtyB574tTLqNlJ/zf3BxJ2DopHhYKNXigWFwJJE8DABzDt8FN2ABmN/ImBxf1+WMHGR02l2C6lGSSWKzwCY7bRH4YGY0qa+JjExJv/04F/iDrg01Bk6VIadOwFov64Gquzni0WEG4vsVOGoMTkvAyrZnYomr7QhJ+p0mLGflhbmc5UqAgwwmYgcRsNN4F7fPFtHOVKYJSBqIMkDjYiwtGLMpmGrEhSoQfFt4BNtN958gTbFqNE7rK6XTXgNpBAuZAIAhtwPQfhhimXKjxkAeXf8A/Kwj88ArQ1AsG1IBNm8UXB8JNriPr6Yqp1EG4f0mdh5A+n0xLthdBOXZvtBAv3tUk78SfwH54v8A4kD7XP3ZPePhH54C9/TG6EifO42B4/cY89deKS9hMef9/phun8gTaDa2fWRe0jVO/G1wIifPDJuqUVqKKcMCbsSSATYCxgAGCTBwgGdO4Ci1oF9jvBH7XHTm3JI1CPh53vwZn/bE7UG9jDN5us86veMLyJaBxG0H++AnpHmBNhcD8/MgDFNSm32gYteLcW+GxtimlUFiCSCYOk8iIEyL72xSSQm2wlUnkcTf67H92xzSbHVfTa5/Hjv+xir3VrSSTyebRee1/L6477of4ORczcGNoOKtfUSVmkFY+MgkybDn9/ucczxY1HAYGTuBHbTYNaxAj5Y7m30hdIBBYBiu4WTMC28HbvgvNnxsNNRdjERb5k9oFuMP39/oKwKx7yABcx59/mO2/liKe9H2Bt2/8RzhstImDof5wIjaPDx5nEKSgmYSYAALyd531Dyw9wqB8tmalvERO4DRwIJAYeV8W/xFQePW0jYhmP5Ekdp7YvddJjwj/KAee8neP/diqosg6yIFgIEmJ4j1/P1VoM+TlbqtcCGqPDE7u3EG8j0+hwTk+o16phKjM0Mfj45MT6d8D+6SdxETvx6W3No9cQdVa1j8wDbzn8IwUn2Gm1yMG6tXXUrMQUnUdKsBcR3mZifTEF6sSLtSO0lqC/8AZi7ppWKyFAxqIYJk3QhheN9TA/MYV1s2FtCGTt5d7n9zhbF4HuYZ/wAUv/y6J4H8oCTwRBBny8u+D2zFLSHUUTU+6A4I7izW78jjzwlTqRMyRY2gqe3YnF4oVHFkLDvDH8ha5+c4Tj9kNwe9cERUy9MAnc1DNuYue2II2XgakUHyqvfi3hgX4wt9yDPhFt7Da/lM7Y97sg6ZCmJ3A/I4Nv3zFufgZuuVHwrV+VQf1M7Y8aNBwqgZgETcFSTJJE2vEx6YWohn4ufP18++JkiAxYyLixkG/lvb9zg2+2F+hiuWobA1RFz4VaPM2xVVoUDtmSpBG9P8bEYonSA6jSTJDCVJEXH4nFTVJYEgRux85O9+0YEn5BteAypSFRx//pp9tioAnysIB9fPHn6WAYNdCL/fItzaf7d8c0LEgr6X535xXTqAsBYA8kW27QefPBchYfYuPTF/+5S+jj/oxzAmZqKrFYDRFwD29Mew/wBDqPglky9KoHVwCDPiuOxkCx3nEGzOou1RgWeTMGdRFjIa8bBfIYo92bwGa02sf3/b7uJLSMgRvve4mI53vx5dsKx2w05zUoX3sEFtDA3AMWM/FtYyN9sWLBWprQO7Mx1KQsariQJ2MH4towF7iTxxcG2xuI4uPoO2K0Y7/CBBFyN4j7XZto7eWJbGmwzK0kLsHBVYJ1qbA3MC+0zycU1+pLTVfCG1zDaosp2IjfHDVIadZPivzIFxHi32EcTfFdSkr/8AMJYi8RY3AgErsB9cPDGH5anK0yrSG+JVAkbEkwOBbDAZKm6BadNixIXxI1tpmwgGd8J6LqjAquxkRIm0XkHztx3vi4halQVGqEMpEAxwZA2G/rgr7I00OK3QF1wybrNnY7HaAQMA5f2fb3viBRLwdcna1i58gbY7S6uRXKtUhDeNVluLAayQI8+cMclnQzQDqI/xb943kcyAcL9r5mn4Yvbp9EB5LSANI1XJ1ePZT257Yo/4OXAKzp5nRf0kCLcxhhms2juGFNmemQQBqtfnwQe98UJnzSFQqlQ62Y6tIUBySNJEyVvM22wXJk0iCByBSasZ2FMslrALEIRMRBGJ5jpJALFmI8MwQPS2gA7YMrlSPewvvQNYNyAFEhiQ3wyI274qBqO4p1K6JqHhRlEETYX7d/S+AGkCL02loD6vDcajM7wZ8M7nEKHSKboXDgRqBkKPUzHa+C9SvQ0gIoEyF+MkQzBVjm3zwDVqokoWdUudQMCexT4ryOO2Hn2NxRCky06g0VAwiQeJgjbmLHY/00PV6gzFJmQFnUrtK2gxJKSYmdvphBm2966NTuppQJtzIG5gxgzOZWpTpV6q+FTWotIIMqKWk2j71oPripcIlJZBMpkmJYGVIBBlg3ygKp43nt3xAdMUyVYNyYb6295I2233xQnU6qvqJUgW0wbgACJmbAzv+eKartLQ5BkkhSSCdz4STwfn+aeQ/IdV6ZYuSSgvamSeNpN9p374GprRU6ffKdQhSU0gaoI1G0WPJEWviOYzJYKoswEStmaFHxWg31X/AKYWZjKksTrJLEkk2nmbEb3+YwLIm12QxYoH0q/vL2KgyTbgPtBP0w36N0tahPvFIUHeTLc23iJHfGUpZeoCIN+CCZB45ONdlGgosmJVT5iRJNucaRjZm5I1GS6Dl1KkUl1EneSbgEf/AAT6YTde9mEQipTAFP7S3texHiFptE9vk6HU1lT/AIl7csMOM0gZWBuOQb22P4YybaeTRJNHynMZYBtIpqwFz8Wx2kE2i+LqCFT7wOKfeJF+bFTO/oIOCzpruUqgFlkREWBuRb709xt8lueyfiKjUo5VmWQTbeVE23gf1pS+wDSQW/SNSRTBLLBCCOObRMC8CcD9OoFxJB1AkQbfW/Eb4P6dnWcsxcqFtCTbe9jfFOYpVCZppuxIZUOq7CDMcCb23POxdCpPIPmV92FgB5FxaQPOFPfyNjjhrKVUwqXvYEi0TtEf0POCDXYoRVWXFwCBbY2Ow/tilstEmZJk/FNzyb/rhWkD9F2ZRSvvKLBlVhIiLGYOnUDE+HaNu2BzTMgimYiCCTEz2nETRYAQAdtp/VjPPGKhrG4fY9+eT4T/AHwr+wSw/I5ZHYIH8ZIEGmYvxqgjc7xiHUqTIzIYBSAYWfPVJibEYFFcgzCyIJ4O0bgA/jiQzAYyQTJOz2E7WmSQbzPGG6+oMEkylSLFu9tA3ubFu+PYOyecAQBneb/ZU82vq7Y9jNzfr/wuoAK0qkQqkD6Hbvv544MlU7n5txO1ht/QdsP/AOAW/wDNW3qP+nHh0onZk+v/AI4z6pfSELZMndh+J8u2JLkR96/kP74fHpDHbQf9Y/pjp6ZUEeFB81/phdR9h9JdxIMgvIY/v/Li8ZBfuGfVv6AYaL02qRIUEd9S/wBMROQqcp/7kxLm33KWnHwArk05QfQfqMSWgB2H0H5Rgs5Cp2b0lf645/B1Nov6j/uxNstRXZAtTKK3xAMOxv8AqfywBnMp7gNUpMadjbTq8+RE8YcjIP2/X9DgZ8t4tJTgmSvh32+HeJxUJ0xShfYVZF/fHVI1EhSSQrEwdjA7252F8Xtm6tFtRNTwQNL7VBtOrw64EG4+eGaZBAB8Cjf4R9dx5Ys0UhY1AT5N/wCRxp1fRPSYlzRr6QQraPdrTml4gQD8RA1XKwDz8sRy+WSupjWKouA0sSwBIM6LEfLfDVKaqwK0ywmzKHn5HR+uD66MxQNSZr+DWqyCQeWIjaMV1F4BaL7tGNo0yssToIIJDSCQT2LAG/5fWNBtV9VtIFhaxneeDzjXZjor1BHuVMD70eVipPbC/Nex9UgFYUyficx+K84qMk/kZzht4Yqyea06iBJ0hpI2k7iABMg98aPqfVCRUptWXV7sBkIhfEARdjEwZsfXyRt0laIIqVqZdl0wjKxsS21j5fTBntNQRX94GYuYV7kKCqrT8O0CZmZ2xtiTRCwgbqvSaiOyhSw1kCOftAzJizLPlimplKs2UxtBKiw7mOfIYZ+z9Usppn4ArOLSdXgF2jbt6YbL09WE6tQvtA2seNwR+GMdR7HTNYQUkZWvTNMTC3sfEZH5d/yxDJ0alS9JAw4Y2HYzcyOOcaat0GkwhtZHA1mLXiA0cbRhh/BeGBq+ZM/O2M+qqK6GTLZvpbUqepq6q8G2neOxIJJ425wtynUmDX0tp3EhTtO/9saKv0unJ1U0DHclR8r6Z+eAafQU1ypYd4Mj8x3xpDVxyTLRzgrTq0sqhDIZZHvR3ECwtjUP16uzMgSkDpkqWYkKSRMADzwly3Q6MllZ/eAgnkPFxxbtvhuuXUEsQNREFiACR2nSJ9MKeqmVHRa5MrmcnXerUc0wsuWEFQLtO0gj88HrlHJJ0G4ksrFhMyZioSPWPnh2MwsxFvUf92LkofaQkHtx/Uet8T1H9YdAz1BwmsaQ2vfUXMXJte255xXUr9oXyH97/jhl1HMPKgpTZ55W+kRMFkAJ+sYlR6hVQ+CjTC/4ql/LaAPphSmwWk3x/oW06bNOkEx+++CKeRqkWViPX/ywceu1ACGUK8W0m0nneT/vhS/WHpjXVd6sdmZb78Wi0fPCW5/MHBLkLXpFYn/ln5/1g46ei1eVUerD+gwuzftEVpawqEiJ1m423Eb/AE3ntjvSPagVJWotJLTI0wSD/m+f1wm5oFGN0Hf8II3qUfm4xwdHQ716fy1H/qwSnU0jwkHuUQnbfYnt+GLDWqVA2jWrDkrHPZhe+Epz9jekvQjNLLi38Yg8tLf0x7FdfoQLEsyKeRCiD6Rj2Nbfn7/oy2ej3uswDEOY7Xm3N/6Yv6b1qltUaorSR4oIB7SBNtrjCbqGYamdJFyP6+c/sYX0h89uf74tae5CU6Z9Bp1hVMJJWbnSR+JA/DF5y6yZAnyxgcv1GoKjOrkMXJs0iTcWLRzh7kvahv8A1VBE/Epgx3gt+uMpaTXBtHVT5H+XpASFcEDdT3juLYsrZp0EkLpncvYT3IkYGyfU6VW1NxP3dj9NV8EFWBJEkk8nYdgAbfrjOs5NbdYL9NZlkCmBtIJYfXUBiupRYXfMUl35UbH/ABFp/wBsVNl1j4YPOmRzzA0n5g4W5XJe51KPGhJ0pUW6tEakOkjaNwAcWtpm3MYGpS5zWq0+Hv8A6E74hUq5VQSzVWANzDDfuWZQPXbCPKZB1pV6IrM9WoIpB/C0kjUofVpuOxGKz0uu2RSlpfUK90YgeAq28tEA8etsabUS5PyPG6jl6egmgRrOlDUZFkyRa7ek4l/x8rUXLijSWo4BVGdieTBhAJ5gnYYQdSyAallkNWkppU9LaqmxDA7DVNpv6YnmmofxaZr3oOkodApsSSEiNWmBO+FQrGdH2nd2rIrUk9zLNFMkECdRXU14Ii4HfC3/APtVdss9cVHBV1p6AEW5kzqUWEDbf88D5P3KPWKLXqGqrKwCqsK8nlhBi8njFC5uiuXbTQLUNaszPXnxCQB4JPlA9cAi7qnWaoXLNqqt74amD1XMDVBUaTHO5HbHLHqRy5RGpgbMJMhFaS0TJJ9IwNms82mkfdZfTpPupUvpUnzAgc97HkYrzPVqzz/MABEkqqqxKx9rf8cXTYhfkMxUJD1AbBiqxp9dO3n6YLXq+qderUW2uZkk8Th3kK1OrAdqjONhUqFhf7oB032iMM6VEKT4VW9tKx9fD3xXW29g6O7uJ8t72jCqDqKESF3kCY8PfGuBZEp+7AJKKWWQviPxTcQeTbCmlnKqu4KKwiUZWC2kAhgTuPi+Ri9sMMpnjUBACuRv47D1N/XbGWpPeso1hp7XhljPXaQVprfuzf8ASPzwHna9SmupnJA+5TUR83JtgxtZEEoojgE2gdwMDLpCgtUIEbago8toxiqLdgVZ6jEArVMz8VQAADedAt9b37YylTqrms+glRA8IqOR+Zn6Y3bdQox8Su3AUFvlacQGa/8At0WJ2+EKPLcY0Uq7Eyi33MbnOoOtOSG1kiH1mQBHGgbxv69sSodfrxBdjuLhW/VTjT5rLPW8L06QHBY6j8oCxxzjKP4KzLNlcgQTFj/nJxUdrIe5dw/M9WbUApc2ltSjk8AE8DB/Rs29SATUJH3aYAFr+JhAvJ9MIDUJqOWMwSJI4HfwnzxovZO9F+5FTt2IHbCkkkEZNsu9os3So1KQqMFXS7eEwTubX3kAT54Vp1ugxAk3NNZLyAWGokwbCLE4v9q6pVqYD6SKdll73YbqSo2AvhVlqjhdQlgLaVYkElmiYYm4ExHHnhw4/omTe4S18/UYhmbtIA2mT2Ijj6YhmWnSbGRcaQBxJ4k832x9N6T0tqyE1qaKjAArE6gDIBkXhr4U+0/RUSiGIRUp1B7siQBq+KRPkB2nE7lYpabSsztayUlqqKykAko4BUECEs0iGYm4gzbyY9GWmilaQJLNMNpYwZAjxzABNvUxgfKZcsJZgaa6oElQ2n4mMNOkWsJJJA74v6etF6h/nMPHCiCLA7aiszBsPXFpqiKYxzOcqUVV6hGhtenTp8UbtEGPjiATsO5wu6h1n3sXgCT8U9rxoF8E+1/T1FCmaKFwRvysbbpq52kC2xxjKDsqnw24MC55FyI3mO31w15G3TodNm0BuRPyx3F1LIUgBOaMxJABgTeJ1cTGPYvAsks9kqmhnZk8KGwmbXABgRJjCzK5iQJ/cGO+Cep5twNJYkVIWBBAKmSJGx28zhLkmKqZEQSbi/0iZw9OxSoMy1S5v9ofvfBOowI7kb/XnvhZlspULWWBMgsdIsDyYwyTo+ZVSRTZhaCg1iSb/CDHG+Kb8gk2df59+f3+xg/K9fr0tmLD7rgkW7GJH1wvIcfGjKdxKkbjsVnFTUtVpEm1wNz4e3E4hxTX9FJtM39V5m3MD96bXJ+mJU1AceLVLMQO0hfCD2whzPWFpy2ljspIAixMXkDn8cT6b1sOQzI6Ku7XZTMdriI3gi94xzqB0OXYL6ohkXltS6WG4JK7QbXgWwl6yuijVeNTit7qTJFwWnSZvAi9pvg/rHVqfvUioWUOjNoGqVEEAGIF4Mg4Kqe5qKzUypDv7xhAbxAAfCRYx6Ri8onbeDM9UrlaWVdAqs6szFV3KkRaLC5JExv5YOzbMvUKIXUEUJ8NhBWDImLk/l5Y0OXdSAFVWfnUAYsCRptcWn0x5eqVCdNOpSLqYZfIC4gGfKRtfDsTVMznTel1hWzbMrhXp1oYmAdyJMxtMTbAtPo9X3LUGSSWWoXUyAIIFyIE73xoet9ZqsmlssqvMhtTFGAFwVuCCfPthfmMyS2oBKZUW92gUyeSbTBG2x1EeeGk+SSPSWpQtKtSYmkNItsNX21tHeYwZ1rplFlVqbqh+FSJ0HkK0GPnjnT61Nn1l2avGxtAv8IVoIv/ALYYVkNU06RUwJKjaNJAIOobeLEO7NV/EyT0yp0nfmLj8jjSez1OpURjqJ0lgLAmQqmNRjcmL4T9bylVs0wUBntbwrcjVAkCQFPlz6nUezmUejScVGK6tbQtzHu0BggxIIMeowTf5JhyMF6WqsCZaGEammRHbVEz5bDEsxQcsQp0LJvpk7LAEiBzwcW5mAzEKfjEsSY+BRI3/wAvyOK6QBZtx8t5A2t5fnjGzQEORk+N3Np+IAcfdC7YnksrTAUhQT3Ik7cnUTgh4BHELybCI3vsOcVpmgAt4sYseI/qPrgCyymkOAFgaVtzyO2IUGGprj4u3kLbc4U1etotQErUUQsMygC02Jixk6b/AK4tXPjVIiSdgZ7DbVh7QsZhgXI3sDv6/wCLbGAzdSc1UGn/ANV73++d7ETjVLnyxb3ZJcgxAJi0xcEAi28784Hp5CUb+VqDamJeASZkmQsgkm36Ri4qskSyI/4LXVPutHH2hI5J+EGJMSO2NJ06g1MEAhjpJMT6Enxfn3GKc/0paVIv4EYAkaRBmDEEFSINz5YnnVqDKK1M1GrstMyoM+IqT4RII7/PFN2SlQp6lWqLU95U/m05KyV+CTcQR4b/AF9Yw5oVQIkERb4CJvFvDuOcK3SoK4XRHvA+pXWxKwVJsPFpIBE8c2wyzHV1plKbli7mPAoAB1eIte28z5nA1aKjJxY76KzkujsCEIIAEGGE+Iz+gxR7UVw1P3e406iAdwoJHMKJE/Lywqo9fFKswrKZZU1aCT44Aje1jb085xeXKvLA6CtRnqEiPCAFUGCNImLcjmJxCWbCUrwAdMCe4qVGBOoOrBRqhQxApqIkyCSO5ae2EbdGJqgKCEhXqSv/AC9UkKWKzOmNxMgi9sW9P6goUt4qa0S2hAINR2UiG8PhaNjeIPbF/QKYIZvCbgltQMsBMAWhQTN77DvOlZoyfA79wrKEK23IY6r7+W3pjN9RekWdUp0xBI1KN4FxY9/0w36znRSpxLB32IJkecg2xmAyzDDYTzbeAZB3An0xUpOPBDyeZVa5F/n/AFx7F2tPur8gf+3HsZvUn5JpD2gaTeBaVaqimRUImIm4kAr9mw4J9cL+pdPooTUCVHVNJqCpIhi3wqYuote/z4Yr0h1H/wBQ5IkkyZ4sPF5fgMCVOs1U/k1gKuqAC8jUQIUlg0j0Pb542U0+GavTa5Qiq9Z1AAUkQRBld/M2Am0zGGHSPaF6ZhlV1mI0hSL8EL+BGDen5WrRPvGy6MO0LrXzW5+lz6YfZXN0Kh94mnUZmE8dtwYuCD8sZSkuKs1hF82RyfVqNUWKq33X8PrBiD8jgJ+h0lqmGddUysgdmNzB/PfEeoCnrQrTXUxIkMs7EzAbmY7nbjBtTqVSy1aJt4Z8Skx56pkxM4IwdYCU1eQVum0VaVQT3m5IiD8U6vDgCp1yohtSAE7FrxPA3H0OH56JQzFPWfeU1IAk1CyzJWL34n5jAPVvYsUkmlUNQSBEAnzv6AcEkztgUU+ROfgG6X1Ck9TT/D6dZJXSFM+EltUqPM/hinrIbLsGpUwgedQCrxAvYRMm0xa2AM706pQhiCkxpY947gATh10jqVSqCjoCwSdROkEf4hO/mB8hgcaGpWOMjmtNEGV8VMajIN7SQQxuL7TvjPZvoWpyyEowYsZkyTc33W/64b0qD6XpIsRYldQs5WQDckSsbcHjBNPJqWb3jSQWkAaVtuYAuZYzJxFpFVYlyVWqrBcwqmmbGo0EC3JC7W+133xd1DIUWpEorawpjS40uQZAK8drEYPmnp1AgJpkXCgCFPBFyC3Ig8YRdHr0qZKGqrzGidWgX+1eJawgGN74pPuS0uC32SUnMr4GNmBsYB7TcSI29cOy4q5imRpQBaikIbnxLMnTIuPLjAlPIlNPu6jJp1EAjUssZ20gxJOx5wdREuKoW6AqY+G5WYNuQNvO3OFKVuxqFIrXp4aqxRBqQkaiTeU8j4vii5thjSoOnxONjcjawAi58+e2BqeeaANUgz5TPmD5zbvhd1Ohqqa9ZWYGkCRa32lN4GJbspRGGazKNcFidQIkWFgCLrtAJvycC9bz7UizKR4m0gEgj4RBiQdgcRQjaRP0txtH0wNWIPhN54F/WPEbxtgjgqUL7lORz1SsQjMp8JUG4tAkE+KZjDLN5EIqisyli2lAqy4PxfEYI534I4tgPpmV93VFUDSFV2INhAGkn4eCdu+Fef6urZ1W1+FapZlAEiKaoY21GRzaBjTl4MXjkfVenUxKhySZBXeYUageBwSPPEqbBU1RZd+wAYTAnt4vkMC9HztKpUOtnV9QZZbwsSsHmJP5gYf06FNBpgTGxliRbiCe2Jlaw7Kgt2TCdGSrW1H3ZqAtKypgXNwSNO1sOatQ6hTqaqbEwB4WW7A+GFUm97E9saf3hJgJH+aAPynjtiFekSVmCN5AHhIgqRJJmTuI2xSm3yhOEUucgnTenqKWiqSyj70gHe2nWTA7G3lg58yigBVhRA20gdrkflOPUKaJpiTJ06jcyqae3amPnjK+0HVPd1amkhIMyYuYUEw0fZAHlAxO3cwWptQRmeqlqdZ2KSqEqAARrAMQTHlxydsC+ySJWpManiZTaQuxiCSZP07HCgsjUqj+EMSDNo2SRZrCDGkz3PfCnW5UaTpMzae02tbjFJZpGcpN5Zpa/TGsT4DUqHSDqGpgsfaEM2nntNxEYW1PaKoFFMBSqTeQ0vNmIIggGSo2mN8T6Fma9VmpVa1R0NMwCZIbUoDDULRq38z5Yt6h0XW500vdmDAhQDuFJIMcyQRPPpT8E+0RoM9bSxZiQwIYEnSxt3EEzv5+UY0VKgF0oDtcxyTc84H6DkBTV1Jko3hI7MDvfcRH++CquVFSTEsDCd7i47XtvhwBoy3Us173NuhJ0pAiD2vb8PkcF5rJUzRmFZpFzxIO5K2Em/zxkMnUIrMCIJJBUxIvtJXcfLbDXqnUytJlAgyIYRteCCI4PB+uM5J7sEr2QylKkyKTUCyNvc6o/wBWq+PYT0M7CgaiPKT/AN2PYukGPB9QyWcoyoaoaikiyte47/iSYgAzgjMUtLBkK1I1CQDPxMwhjaQpAi3wm+JZVVpAKqjSL2G9jv8AvyxOtnSVgC4452I37wfxxC2nRLeUVMnWKB1ZVDCReSJFiyzA+pO2MbWzrsPEzMCZMn5G2qJjnGxrZ12Olrxc78grJjuJ4jGf6l0Ui9Mz5E7/AND+HpjTTlFOmRNSeRQtT9efOw37YbdP9oK9Nfd63NOB4dRtvsbkflhG9TSYvMmx8v74mknYfhFhHdf3fHQ4powTaZraPVFqCNf+lrEfKCDvuJ3wRkUNMgqjIgbW7CVGkAg+GATa8AC4GFXsWf5zTAHuzBPfUogSBe/4jGszGZCgy4UkGD59xe/oO2OfZtZ0PUckLeqotUAB090QjgCdSiDqc+uokzG0YBOXTLaay+9qACPFEGQT4QbgW5nfDY5woAqJ/LMnUDe7MDIO9iGkmT2OFOZoGqzsajQ4gLBKi1yLdo+c8HEbhqL7AtX2oraiQiKpIsQZPEatPlhpkepU60gFVc3Ktbm8XE+s84yecyFVF1MgIBBOkjb70QDGBEYMQQ1x5+RAtq8z+GKemnwG6UXk+kvlQQATNu+4873xl/aHo1MKXonaCyQTyJOxj0NvTFnsplmqtUUuwA0MNyB3EGRcgT5E41HUMv8Ay30BdUaQGOlfj5IWw88Z04uir3IyPs7JpMAGJmEi4WFF4JAFzPafpjZVs4pp6AVeoQsqDaZHMxPMb2OMFl8065o5ckAF2WT/AJoDSCJ9caJemtoB1EmNhaDaBF557XGHLIRKfbVir0FOmWDAEWv4OIMdubYQ0ahkAm+3E2tOwme588MPaXp1eqyaQamjVe3cDYjsuERyFYRro1ZAFwhO3Frck4enFKNEyeTQ9CRqlUozyNDEHUYDWufFtjVUOnou5LHVTsBYOo3+Z8R+WMh0s1UZmakAhQgh20Egxq21EbHgfpg/P9eLPS92uqWbWoYrqEadWvSJCyDxuMZzjbwWpYyaKtl1ek1NFVNSMAxAaCW5XkG7fPGIHSatHMs9XKo+kFRcaTJ8LgavFZe3kccz3tFnXqFKa6BtFNQSAw9e4N7YKyGSqmkrV6jg/a1OxO9vtHjjFQ/JEnuE2VylR2bxaQWj+YCvB2UA8drY+jUagC+FQokdlG48vXGdyD01OlW1TeY34P2Z/HEcz1EkfywpYNfUYEQJ2Mm/0g4tvcSkojzMdUpoyqz3aQAoJMgGTMi194jbHcxnhoJF2UGNRO8WkTsSBjMioxJJqMbsYRYgaYiZJECbxycdqCAWZeZJe+x8xG/lhbPIbg5fahfeKiU5TSW94Ngb2uoEbiSd8ZHq1UtWqs0EFj9sHkgGFeeYgj88O6dIBDUC0wi3J0CwHNx9O52nCip1l8wr0RI1LYW31DcDiYE3I34xaikQ23gWiowgKAfMMbTzuYFv98EUs8rDS8SQfEbRafu7TqHP44n072QzDkSAizcmbiNwNM42vT/ZqjTUBkRjFyVHzu0kfLGMpRizWH+POXoxnS+qaKyGnEHwkWki0jfzBHnjeNmB5fX++A850bJhgdAVhtoJB+gaD9MZv2krFH0KXEgVCCB8MkAAqJ3BsfLDjNPIT0paa5NTXriD4wZ4B/Z2wsq09YaAVMHTDuTPyGEnQs4UPOkzPrYjibxH0wdm+rlbSxtPAPFvpi1NGWGNen9PoA63pDWdMt7slpVUi9vtKWsd8D5nomXZmim0Nv7tinnsapU99sDLmTUYFdRA343GwOojzwxQyLKwEfe/YwnOKLpClfZamblCfTT8vt49hlSosBEMf9J/7cewupENqGGUrs11TV4iARBB7cW85jFq5Z3uVVARIZ99pusfW9r4h0fNikKoCgs7lztaYBFh5Yk2ZJi9/vDfaJmLGLYzwjo/TAAjCwKqNLX3gqBCxHM2udtsD0Pfh5JUr5pBkH7I0mRxfBbhRLDTPNgT5zAtvz/fDPJdJapBY6Qs2IGqy8nZZkd8aLPBDx3E1bplMs1RkEmDfwoNuIi53mZvgbqfR0amWVNJClgygIPDuAsS14G3zxp/f5RSVp1FaoNJmdREHxQ23qF4Bwqy+YZ6tUFyEBMHn4gT9q06t/Q4f6TJtNVQl9lspWRpeVAD2YgEz7uDE2unMY0X8WNzItHy8hJuZP4Yk2VQGdJbxAgsxPIFvFtYkj1GDqeVpLB0gN3Nzq09zPA/PzxMp2NJISuC1gGa5EwRcCTMiPxwNTpsTpHu1PjvE3SQAPCBcjm2G/U8+lNW1sDJYQABAIHpPryTGEPXOtMEiiynUAkrY+GP6A2vgpA9SgrM5GotJmeSQCoAaPGJ2CsOSoHzxinD038SMq2mx3i5mDhhlvaTMrUszcTfVNt4Mn++Gme9qK9SmYVOxJp7eKCRY8TvhxlXYzlJSKvZvqwQ1G0+IhNK/DMVAD9nsZjnDHL+1yVVZcwoCkkBOGvIB54g2+WMr0/pldpApCCxh5USbXAJB5naPpOK85UDFAWYkEiAeWje53gX9MOSTdiU2gjP5svVapt4toNjMkCG444vONcucVgDoZhpgzt4r3te4j5HCjpns+1VBUYiHRjTDC72IUkRYHwnc2wfkeprTo00gsyoJsAIvEkxHf54kpWuQta78QoaJI4BuTbTHJn1xFHZlaoHlbMp1bgHxCA3YWvufqno9Xq11tqBOyopEiCLnUYv8vTDHKdBqukMdAKgQNTGw+nPn684OClngGqU9CxUqwzaAwRNjbUNiSTJ3O0euPZbMI5VadNvDJuYgbHzPBv288Pafs7QksZZv8RsPla3zwnbolRNSgq7hCwLMApIK2PitIY79jhppg00dRmgn3ylZstNSx9CS2kb9zjg1HwhS0RAMsfCLcaRYHadji2llixELPLC5AvtOnb8PXfD3JdA90pqVWICgsYtAEzJAvtPzxawKSXkSHJEf8xlpiPL8hpXscdCIQfcq9RgLQCVB4m+mNp74YUc9lC592Fdt9TGTcmwkkzbYARbHuo9b92JqEILRqlZkgWWGe09gMLcyaRWuQcaQairYAwsnZRuR2P98W0ctRRpCGo8m7RxzJgDGYr9WqLUYq6mdrW/G/44vyXtJUYqNIJZlFmiJIH3vPEvd2NoRi+TR1qJrKyOQE2KrP5hv04xLK9Po0B4VVQOY/GSpwJQOadmPu9KeEKd2aTBIB2jzH1xb/AGzVfCQQSTHnYWAHyGMnGT5ZvFwX8UW1OoD7InzsBfbtIntOI0BUqwWYhSJhZFotfVJv2jHlqX007lVpCZuVk/4uFvtNz3GPVc4FVmqsBCsHCm1zbvcKR9cJJBKb7nkoIghzqkwYB3F49YB37Yw3ts2rNi2mKSQCu1tUTpEcDDDN+1RClMvT0MTq1NGx+1dYk/lhOyvWZ3rmSwuZWbQJAttC40WMs5dSaapEModC6pUgeYEmR6Ht+5xZk6xaTO99+/+ry/c4uGQQLE6lJGxvMSIhrDtj2VytJHM1WpjbxpqUxcbN25tth88HNQwyFX3aG5gmQBPBA7mcNUrSJF/wB+mEmZylR2lNNVOGpkGeYI02i5jHTmvcyrAKR9lrGwtwOf1wpQZakHVOq0gSGZpG8ER+WPYydWrTJMmoTyYBk83nvj2J2BuZv6eVdjVYMAFBKkLuDMD4hG3nvhhT6UNLipUIBAKkkCAILWsJ+L5RgTKVK4q04sFL+9XhreGCb2acV5rqmltT6rMS0r/hKfCTJGk8Azi9rbwdDlXI0JpIHpImt9EFZADaJPexad/PAftcrurKrKoARi9Qwh8RDLN7wAYF7jHhUV5qamluYKnYDmDiunnaZqMptBEybKYJCg7k7SLx3sRhxVOyJO8CHK6k1e4pmqW2dhpUCCIEsDxeT8sTp9Takw95pVzvp+0xkwW2I0mmfnvhl7QdbXLqJJ1MGgKOwFyTxcd+cYv2l6kMy6VUDBdAU2PxAsSCY3g+Vj5YtycvmT/E1+a6m6nxAAMbQC0RBBuIB/r5YtNYmC7WqEAdp0zJsLaQBPoMKer5J6+Wy70vE8+MRBnTBMEbSNzE2jF46SWo0xVqsroIAGkqLfav4renPzgrLFntdmF1IsqoQAuFgy5BBAIvN/wGEmarkgACoR8TBRNlFiYsIuf1xrqXsxTu1SpVqliWJkAXv5nfE6/s9TK6dVRaZMmnqIBMbk6eQBaYkYVqwelJmLGaEiEmCQdR28ri203wX0/LVHZmppUhyY8Np58Vhye3ONn0/otBGVUWmrNZSwBZiL76ZNvPF+dzSq2liLHbVcEeWqb4G/CGtFd2JaNHNAKAUSEgq7ahyRABMWbjtiGZ6SxrIzadFhNyJub2OzXk7AkYcqdc6FY+Z8I/GT+GOU0k2idoVSYg7EkL+WGnIbjBBK1TIJYKtIkLMAMhW5O3IkHs2E+e6UlV2qFzc6go2n1DjwnfDP3TDcWO29/Lf8McTVsEaTYCCJ4sTb6eeFke2LWQB3qU4IYgDxWWwjfUII+s/XDLLddU6S8KZkNsD3mRa3y9Me6nlClMyyhreERa95JGxEdt8ZEZhT7q1wbQfhOk73FokD1GNFFTWTOT2vDPpVLMo/wVEb0YH8mx6tlwbMJHcj/fHyz39MJTuYLELIPxSRFpG84adE6giVGDsxXTESYBlTtEfDPyOM3otcMpaiZqznHSoERlFMoxgCC5lQZ8MkR93e+NhXoa0ZWuGBHlef0MYydD2gywBqgoNPhJO4k+d+Ztgun7UUmHxKfRoxe1kN+EDV+lLl9TpUVALtJsO15kek/LCHOUA/8w0WfUJDIFqA9o1KGief6Y1ub65SIFNqRY/danrA9bWxOnlCx1Mxg8WFvkRA8sRJqJUU5HzvJ9IqVHOhPdJqALN4FX8R5mAJxuOjezdOmA0l6gIJc3BP+FZOkTfcmRvhwpiw+nH5nA2YNNd0XV6bWneJ2nE9XPBag0Tzb6T8QAESSv4eZ8sB5jP2kEKu0tFxtMzCwxiN57bYUZbrVE/HWUuTBDEjTOnUo1QNMg7GbjBXU88opVnRwWsBpuFPB1eIQLmADzyZxvVkcCPq711JqIyoieFoYydWkCJFz6eZGEWWoKN1EHlhNzPOme/1wf7R1V9zqJeoWqAFyIiFAkgp2gR33MyMZv3rM0UwxVYnSRufp6c7YxlDOCZ22OqyIfDYERBMbbiTP7E4VUeoUwxh2ue+3cfF5b73GHmQ6G1cXZ0kXMbCTv44Fo5wxynsFR0B9Qc3ljqUeumTz3thRgqyxbWZro7mozqagC/eaTI8hHiIEYdnJrWpe6oACd2qAe8bTyAwACzEQfXF2fyFCnTPui1V1+EKQontcfDJvGDvZPOeD+fT01S0KWHECLcXm+GmuwUjnTvZejTHvaiBNIEsCUMi0nSYg9oxneo1mqVXPuyaYmCVA1AC7QCLm8XP4YcdbrVajstVymk2FKppO2xvEEYDymUaq2lNZtfUI033Jk+Y2ncAWxSk+xLVlNOgkD4h6Ex+eOY1NPpOXUBWDOwEFi7CfkNsewZDpnVyb1HJVbEk3tad9u/IwXS6ewTWXNj8IHYwbn9B2wehA0WuRE9hE/pjMZvNtUdi3DsoAiAFYqO/bEvGTqinN0M8zmV96GdkaYEKpgX2BPxfhjJdQ6FXBVgDXKEtIITUxIILKynYzafKcM1jUG0jVNjAkfhilutMIGld9wI4wKTfBT0YR/kZn2kzGYqrTFanoZC4UFYOkhCFkiYF+b33xRl81ppfEVKzYwZsD67yN8bHPZOnXemaizGkAf5iJmIxF/Ymk86HZSY38Q7WEg7HvjWEq5Rzz02uHgC6J1Z3IR5MAwQS2qDtEyTv8hh7SSoQp0kBoALmAbEz8RtAnbCj/wDj2jpzFODw45+6fPG7zZ8NamBCrSERxIcR8oxGriXBWnJtCnIdNZ30M3hIvoBN5grqI4EfXAOY6ZmvH7pad9LK9VQ0IAQzAERuFYLvB+WM5knL1HWSNJmfLUCR8xbDdsgGgglYg2JvEWN8CSiDthX/ABdVdRUapKE+AARO0xqG88Yjner0DqZUraidVtIHmI1GZ/XFdajomCeGsSNptvsYuMdrGVHcjyi4HzO/fBvTFGLfAJW6zIb3VKDp+KLwZgzBn54j/wAUqHaseRZRuNxsLjnDjpmXUwmlYAj4QJA4gACOw4wXmek0hHhAPBWRBIud+cJzzVFbAGnnl0jUzsw0KwE2ZgIkAmJmZjEswSFJUaSLyqy0QZiVjVEx5xiK1tPhj4YE9/CDO3nhV13OFsqWEiW079yVnYesYNrBujNZ3MMzghjqOoEktJAJu7GJsw27bbYnlcsztoV58aQXkA/QsBe2+I0sy4g6j4lQ7m0R58ycTzOb8RGmPHU54UyBH640WHgx5AWqMIRkJg9gbkzvBnvI7YYZTpxeCAVYzvF7AbWItzODek9EQ/EdVpuqnz7TjUfwQUWt53/G98KWo1g6If498izJ9DUUzTqHUWaSVFwCANM6jIBgnueMSGRTLOre7euoHIHhjkDRe3faN8GU6mtguwn1/wBtsMsp0la9PQSV1gXEWAKk8CSRadr7YzuXc1lCET2Q9ocs+zCmedYj08W344dU64MqDPMja88zHH7tj45Vyh94G1eUXHHcHzwz6JArpvu3O/gY+fInClppGcXZ9JzGcuAt7i8egMW85nAamDJI1SDJiFkHY2m/PniNMeIqLHcmBwQbWtYxjuiADwpELfc6hJve374xCo2apHz7KXdbbsvJ5j/EcanqFRvcsHFNZIChSQILXUkzvsTMG9+MZLpjTVp73qpz/lxpcglOpSFNaYRQFLkwzNuRDFYXsSBJ7jHZaOIjmcnT92NdUEmo5bSPATaTtcDfY/EdsUVc/laIGmGJuAkAH1Ib8hzhS/WarO1PwimGtTAhReI0gj1wfX0V4Zk0uqMNSs0GCSPCSQP99pxhKaHd4QMmczPjHvSSTOmwEgbgEFYAGwuZ8jJWT9qKjfy65hQYIUeJSDFiBB+Z+eC8v0SmJLS+oCxiBfiBO474YdL9kqFQljYHWAoAgEmzeoFh88QpJoHGRnsnVy1Go0GrBtqYA+ZtIjbv9MH5rNqAf4aSIhiSJv28VvlfCrp/RA1Uo7sQPeCxIM02Cg79jgmn06m9SmAunWYG50hVN7nxExue+3GK/wCSS7KZR69SABa7sQZB4lpknfw+YJ2w8rumXTQtpPxNye5On8MVdSzIoIKdNYHr9TJFye5wso1NTUww1BmZYN48BM7egxTkkaw0m1bJkIbmopJ5kf0x7Bo6NSN9C/j/AFx3GO5eTt2S8I//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93198" name="Picture 14" descr="http://static.guide.supereva.it/guide/cristiani/Loreto_Santuario2.jpg"/>
          <p:cNvPicPr>
            <a:picLocks noChangeAspect="1" noChangeArrowheads="1"/>
          </p:cNvPicPr>
          <p:nvPr/>
        </p:nvPicPr>
        <p:blipFill>
          <a:blip r:embed="rId3"/>
          <a:srcRect/>
          <a:stretch>
            <a:fillRect/>
          </a:stretch>
        </p:blipFill>
        <p:spPr bwMode="auto">
          <a:xfrm>
            <a:off x="2" y="0"/>
            <a:ext cx="9143998" cy="6858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214810" y="0"/>
            <a:ext cx="4929190" cy="7063472"/>
          </a:xfrm>
          <a:prstGeom prst="rect">
            <a:avLst/>
          </a:prstGeom>
        </p:spPr>
        <p:txBody>
          <a:bodyPr wrap="square">
            <a:spAutoFit/>
          </a:bodyPr>
          <a:lstStyle/>
          <a:p>
            <a:r>
              <a:rPr lang="it-IT" sz="2400" b="1" dirty="0" smtClean="0">
                <a:solidFill>
                  <a:schemeClr val="bg1"/>
                </a:solidFill>
                <a:latin typeface="Times New Roman" panose="02020603050405020304" pitchFamily="18" charset="0"/>
                <a:cs typeface="Times New Roman" panose="02020603050405020304" pitchFamily="18" charset="0"/>
              </a:rPr>
              <a:t>Seguendo l’indagine scientifica e cercando il perché di una consuetudine così singolare, diventata tanto comune da non attrarre neppure l’attenzione di coloro i quali fanno oggetto di studi i tatuaggi delle popolazioni barbare e primitive e quelli delle galere e di altri miseri e </a:t>
            </a:r>
            <a:r>
              <a:rPr lang="it-IT" sz="2400" b="1" dirty="0" err="1" smtClean="0">
                <a:solidFill>
                  <a:schemeClr val="bg1"/>
                </a:solidFill>
                <a:latin typeface="Times New Roman" panose="02020603050405020304" pitchFamily="18" charset="0"/>
                <a:cs typeface="Times New Roman" panose="02020603050405020304" pitchFamily="18" charset="0"/>
              </a:rPr>
              <a:t>infelicissimi</a:t>
            </a:r>
            <a:r>
              <a:rPr lang="it-IT" sz="2400" b="1" dirty="0" smtClean="0">
                <a:solidFill>
                  <a:schemeClr val="bg1"/>
                </a:solidFill>
                <a:latin typeface="Times New Roman" panose="02020603050405020304" pitchFamily="18" charset="0"/>
                <a:cs typeface="Times New Roman" panose="02020603050405020304" pitchFamily="18" charset="0"/>
              </a:rPr>
              <a:t> luoghi, son riuscita non solo a sapere dove e da chi questi tatuaggi si praticano, ma sono altresì venuta in possesso di quasi un centinaio di antichissimi </a:t>
            </a:r>
            <a:r>
              <a:rPr lang="it-IT" sz="2400" b="1" dirty="0" err="1" smtClean="0">
                <a:solidFill>
                  <a:schemeClr val="bg1"/>
                </a:solidFill>
                <a:latin typeface="Times New Roman" panose="02020603050405020304" pitchFamily="18" charset="0"/>
                <a:cs typeface="Times New Roman" panose="02020603050405020304" pitchFamily="18" charset="0"/>
              </a:rPr>
              <a:t>clichés</a:t>
            </a:r>
            <a:r>
              <a:rPr lang="it-IT" sz="2400" b="1" dirty="0" smtClean="0">
                <a:solidFill>
                  <a:schemeClr val="bg1"/>
                </a:solidFill>
                <a:latin typeface="Times New Roman" panose="02020603050405020304" pitchFamily="18" charset="0"/>
                <a:cs typeface="Times New Roman" panose="02020603050405020304" pitchFamily="18" charset="0"/>
              </a:rPr>
              <a:t> in legno di frutto, incisi forse con un chiodo, e di due punteruoli o penne, coi quali viene iniettato nelle carni vive, il colore degli strani geroglifici.</a:t>
            </a:r>
          </a:p>
          <a:p>
            <a:r>
              <a:rPr lang="it-IT" sz="2100" b="1" dirty="0" smtClean="0">
                <a:solidFill>
                  <a:srgbClr val="FF0000"/>
                </a:solidFill>
                <a:latin typeface="Matura MT Script Capitals" pitchFamily="66" charset="0"/>
              </a:rPr>
              <a:t> </a:t>
            </a: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88066" name="Picture 2" descr="Colomba dello Spirito Santo. Sec. XVI"/>
          <p:cNvPicPr>
            <a:picLocks noChangeAspect="1" noChangeArrowheads="1"/>
          </p:cNvPicPr>
          <p:nvPr/>
        </p:nvPicPr>
        <p:blipFill>
          <a:blip r:embed="rId3"/>
          <a:srcRect/>
          <a:stretch>
            <a:fillRect/>
          </a:stretch>
        </p:blipFill>
        <p:spPr bwMode="auto">
          <a:xfrm>
            <a:off x="142844" y="357166"/>
            <a:ext cx="4010025" cy="6096001"/>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357686" y="0"/>
            <a:ext cx="4786314" cy="7063472"/>
          </a:xfrm>
          <a:prstGeom prst="rect">
            <a:avLst/>
          </a:prstGeom>
        </p:spPr>
        <p:txBody>
          <a:bodyPr wrap="square">
            <a:spAutoFit/>
          </a:bodyPr>
          <a:lstStyle/>
          <a:p>
            <a:r>
              <a:rPr lang="it-IT" sz="2400" b="1" dirty="0" smtClean="0">
                <a:solidFill>
                  <a:schemeClr val="bg1"/>
                </a:solidFill>
                <a:latin typeface="Times New Roman" panose="02020603050405020304" pitchFamily="18" charset="0"/>
                <a:cs typeface="Times New Roman" panose="02020603050405020304" pitchFamily="18" charset="0"/>
              </a:rPr>
              <a:t>Il santuario di Loreto è uno dei luoghi in cui si onora, sotto forma di Madonna, l’arcaica dea madre nera, diffusa in tutto l’Occidente con nomi diversi: Diana, Artemide, Proserpina, </a:t>
            </a:r>
            <a:r>
              <a:rPr lang="it-IT" sz="2400" b="1" dirty="0" err="1" smtClean="0">
                <a:solidFill>
                  <a:schemeClr val="bg1"/>
                </a:solidFill>
                <a:latin typeface="Times New Roman" panose="02020603050405020304" pitchFamily="18" charset="0"/>
                <a:cs typeface="Times New Roman" panose="02020603050405020304" pitchFamily="18" charset="0"/>
              </a:rPr>
              <a:t>Persefone</a:t>
            </a:r>
            <a:r>
              <a:rPr lang="it-IT" sz="2400" b="1" dirty="0" smtClean="0">
                <a:solidFill>
                  <a:schemeClr val="bg1"/>
                </a:solidFill>
                <a:latin typeface="Times New Roman" panose="02020603050405020304" pitchFamily="18" charset="0"/>
                <a:cs typeface="Times New Roman" panose="02020603050405020304" pitchFamily="18" charset="0"/>
              </a:rPr>
              <a:t>, </a:t>
            </a:r>
            <a:r>
              <a:rPr lang="it-IT" sz="2400" b="1" dirty="0" err="1" smtClean="0">
                <a:solidFill>
                  <a:schemeClr val="bg1"/>
                </a:solidFill>
                <a:latin typeface="Times New Roman" panose="02020603050405020304" pitchFamily="18" charset="0"/>
                <a:cs typeface="Times New Roman" panose="02020603050405020304" pitchFamily="18" charset="0"/>
              </a:rPr>
              <a:t>Cibele</a:t>
            </a:r>
            <a:r>
              <a:rPr lang="it-IT" sz="2400" b="1" dirty="0" smtClean="0">
                <a:solidFill>
                  <a:schemeClr val="bg1"/>
                </a:solidFill>
                <a:latin typeface="Times New Roman" panose="02020603050405020304" pitchFamily="18" charset="0"/>
                <a:cs typeface="Times New Roman" panose="02020603050405020304" pitchFamily="18" charset="0"/>
              </a:rPr>
              <a:t>, </a:t>
            </a:r>
            <a:r>
              <a:rPr lang="it-IT" sz="2400" b="1" dirty="0" err="1" smtClean="0">
                <a:solidFill>
                  <a:schemeClr val="bg1"/>
                </a:solidFill>
                <a:latin typeface="Times New Roman" panose="02020603050405020304" pitchFamily="18" charset="0"/>
                <a:cs typeface="Times New Roman" panose="02020603050405020304" pitchFamily="18" charset="0"/>
              </a:rPr>
              <a:t>Astarte</a:t>
            </a:r>
            <a:r>
              <a:rPr lang="it-IT" sz="2400" b="1" dirty="0" smtClean="0">
                <a:solidFill>
                  <a:schemeClr val="bg1"/>
                </a:solidFill>
                <a:latin typeface="Times New Roman" panose="02020603050405020304" pitchFamily="18" charset="0"/>
                <a:cs typeface="Times New Roman" panose="02020603050405020304" pitchFamily="18" charset="0"/>
              </a:rPr>
              <a:t>, fino a </a:t>
            </a:r>
            <a:r>
              <a:rPr lang="it-IT" sz="2400" b="1" dirty="0" err="1" smtClean="0">
                <a:solidFill>
                  <a:schemeClr val="bg1"/>
                </a:solidFill>
                <a:latin typeface="Times New Roman" panose="02020603050405020304" pitchFamily="18" charset="0"/>
                <a:cs typeface="Times New Roman" panose="02020603050405020304" pitchFamily="18" charset="0"/>
              </a:rPr>
              <a:t>Kali…</a:t>
            </a:r>
            <a:r>
              <a:rPr lang="it-IT" sz="2400" b="1" dirty="0" smtClean="0">
                <a:solidFill>
                  <a:schemeClr val="bg1"/>
                </a:solidFill>
                <a:latin typeface="Times New Roman" panose="02020603050405020304" pitchFamily="18" charset="0"/>
                <a:cs typeface="Times New Roman" panose="02020603050405020304" pitchFamily="18" charset="0"/>
              </a:rPr>
              <a:t>. Testimonia un culto che rimane,  per millenni, praticato dalla gente (specialmente dalle donne) che vive in maniera radicalmente diversa alla cultura </a:t>
            </a:r>
            <a:r>
              <a:rPr lang="it-IT" sz="2400" b="1" dirty="0" err="1" smtClean="0">
                <a:solidFill>
                  <a:schemeClr val="bg1"/>
                </a:solidFill>
                <a:latin typeface="Times New Roman" panose="02020603050405020304" pitchFamily="18" charset="0"/>
                <a:cs typeface="Times New Roman" panose="02020603050405020304" pitchFamily="18" charset="0"/>
              </a:rPr>
              <a:t>mainstream</a:t>
            </a:r>
            <a:r>
              <a:rPr lang="it-IT" sz="2400" b="1" dirty="0" smtClean="0">
                <a:solidFill>
                  <a:schemeClr val="bg1"/>
                </a:solidFill>
                <a:latin typeface="Times New Roman" panose="02020603050405020304" pitchFamily="18" charset="0"/>
                <a:cs typeface="Times New Roman" panose="02020603050405020304" pitchFamily="18" charset="0"/>
              </a:rPr>
              <a:t>. Comunità legate alla terra, </a:t>
            </a:r>
            <a:r>
              <a:rPr lang="it-IT" sz="2400" b="1" dirty="0" err="1" smtClean="0">
                <a:solidFill>
                  <a:schemeClr val="bg1"/>
                </a:solidFill>
                <a:latin typeface="Times New Roman" panose="02020603050405020304" pitchFamily="18" charset="0"/>
                <a:cs typeface="Times New Roman" panose="02020603050405020304" pitchFamily="18" charset="0"/>
              </a:rPr>
              <a:t>matrifocali</a:t>
            </a:r>
            <a:r>
              <a:rPr lang="it-IT" sz="2400" b="1" dirty="0" smtClean="0">
                <a:solidFill>
                  <a:schemeClr val="bg1"/>
                </a:solidFill>
                <a:latin typeface="Times New Roman" panose="02020603050405020304" pitchFamily="18" charset="0"/>
                <a:cs typeface="Times New Roman" panose="02020603050405020304" pitchFamily="18" charset="0"/>
              </a:rPr>
              <a:t>, egualitarie, in perenne conflitto, dichiarato  o no, con le civiltà  del potere, urbane, classiste, sessiste. Che fanno finta che gli altri non esistano, fino a dimenticarsi di </a:t>
            </a:r>
            <a:r>
              <a:rPr lang="it-IT" sz="2400" b="1" dirty="0" err="1" smtClean="0">
                <a:solidFill>
                  <a:schemeClr val="bg1"/>
                </a:solidFill>
                <a:latin typeface="Times New Roman" panose="02020603050405020304" pitchFamily="18" charset="0"/>
                <a:cs typeface="Times New Roman" panose="02020603050405020304" pitchFamily="18" charset="0"/>
              </a:rPr>
              <a:t>loro…</a:t>
            </a:r>
            <a:r>
              <a:rPr lang="it-IT" sz="2400" b="1" dirty="0" smtClean="0">
                <a:solidFill>
                  <a:schemeClr val="bg1"/>
                </a:solidFill>
                <a:latin typeface="Times New Roman" panose="02020603050405020304" pitchFamily="18" charset="0"/>
                <a:cs typeface="Times New Roman" panose="02020603050405020304" pitchFamily="18" charset="0"/>
              </a:rPr>
              <a:t>.. </a:t>
            </a:r>
          </a:p>
          <a:p>
            <a:r>
              <a:rPr lang="it-IT" sz="2100" b="1" dirty="0" smtClean="0">
                <a:solidFill>
                  <a:srgbClr val="FF0000"/>
                </a:solidFill>
                <a:latin typeface="Matura MT Script Capitals" pitchFamily="66" charset="0"/>
              </a:rPr>
              <a:t> </a:t>
            </a: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97282" name="AutoShape 2" descr="data:image/jpeg;base64,/9j/4AAQSkZJRgABAQAAAQABAAD/2wCEAAkGBhQSERUTEhQWFRUWGBwaGBgWGBcXGhgYHB4dHBgYGiEfHiYgGhojHh0cHy8gIycpLCwsGR8xNTAqNScrLCkBCQoKDgwOGg8PGiwkHyQsLCwsNCwsLCwsLCwsLCwsLCwsLCwsLCwsLCwpLCwsLCwsLCwsLCwsLCwsLCksLCwsLP/AABEIARoAswMBIgACEQEDEQH/xAAbAAADAQEBAQEAAAAAAAAAAAAEBQYDAgABB//EAE8QAAIBAgQDBQQGBAkJCAMAAAECEQMhAAQSMQVBUQYTImFxMoGRoRQjQrHB0VJi4fAWM0NTcoKSovEHFSRjk6Oys9IlNERUc3SDwjVkw//EABkBAAMBAQEAAAAAAAAAAAAAAAECAwQABf/EADERAAICAQMDAwMBBwUAAAAAAAABAhEhAxIxMkFREyKBBGFxkSMzQlKhsfAUYsHR8f/aAAwDAQACEQMRAD8A/LeG5gg6SxCEgxyLcsORmG/SJv8AvywpyGV7yqqggE3vta5Hlioo8FYiQaRn9cYx6tJmvTsFXMMT7R/cYCzqTUuZNhPXDxeDMP0D/wDIlvicCvwHVfvqYtcGSQehjE4NJjsULQEyZ2P3xjZhAmN59/K3pg0dnCNq1L+/+WNl7MbHv6R/t+/li29eRaYmJsbbcv32x2uXmN+cxyIBMfdhx/Bc79/SHqH/ACx3/Aw/ZzFI/wBv8jgOa8nJCKqkeHof8Ma0qBEGTvfyBEg/I4dnscx/lqQ/2n/TjtOxbQfr6Xwf8sD1I+RqYgNGJ5meXx+GNadPb0w4Tsa1vr6U/wBf8sa/wUYGBXo+nj/LB3x8i7X4EgT8fdGPi05vyn78O37JvzrUh/b/ACxx/BhwD9dT9we+B6sfIdj8CWpT5dBb7zjCol/db8sUDdlSf/EU/g/5Yxq9kWA/7xS/3n5YG9eQ7X4EYQEE9OnnP5Y5XLifd8xuMN27KMNq1P8Avj8Mc/wWY/y1P+9+WDvj5O2sTVKcCf3HTBmUqsEAERPQYM/guf8AzFL+9+WC6HZqoBCPSfzDaQPLxYWU4vuMk0AKWjl8BgXNVWUTqAI2sN7/AL+/D7/MFYcqf+0T88LeL8JqLTJbRYyfEhPoLyfdhYtWdLgmGLScfME3x7GqzLR3wsL3w1ctvXliqocOBtKT6H8sSQUd6RFpNtsUHZ3PFVrABTpQgSU36nV+GI6ybyimmxo4WkwXWsmDYbAmL+HacesrFI1GeQYzN/I8+mFYySvQ70nSSRZTMC+r5x88H5XNsaneavHqUFrHkony/DGZpUXTCko3/i2t+qfywQ1C1qR/sHEmOOVTLHTY7lfORt54IzuZdCNJpup2YL4QTBO/Q74b/Ty8i+vHwPFprzRj6KRgzJ8LkT3bH+r+/wB2JfI8TruZOgL/AOmpm8mPfztihyPEqwB7uFDG8eFZ6Wu3O1+dsTnptYseM77Brpo3pvEdDjA8VpqBJj1I/PG1Ts5VrHXmasKD9pio+E/eV9Ma08plqVgNR0/YETymYB36E8/cnpruxt98IW5niSSGJOhpEyQFO8mOUfhjOjm8reKhLclVqhJjph9UovUlqVEqRIDMZBGllYCd5DH1wPRyuZWvIUArUJJCgfydQna/sk/DBtJf+AzYrbMLzZVmDEE77CTv64+ow2UknyU/nhrmXUHSabpf7NSABtGkwI5RBwHV4eh9mV9Rp57yg0/3DiO5FcmYyalSdDk8z3dvvOMGyd/4t/epxq6V6YBWoxANvWOR9kmP6JjlhXxDM1iDLSRzI+Aa0rth4pvuByrsHfQz/NP/ALMzjMZc86TH+phA/Faym4v5j3kg8/XGDcarMfDG/IGTebCcXWhPyS9ePgpavDpBYIwjcFIgeeOcuPBOpRuSIMwOZEH78KuE8SdtazA0j7/nvhzQpg5ZlvINoj2d285tz6eeElFxwxlO8oHCqwnWl/I/gMA8YyirSJLKemmdx1kC3njLg2cZTUVRq8BiwN4m+pTt08sK8xXLJN/ETPT0GLwg1LknKa2g1NrC2PY0AjHzGsymyUmNRm6McOOE5dSrkgXnfl05bYUo/jIncnD3gyEUy2kETzkeon4fs3xHULaYX9H/ANHUEEEaQR0PiJ+eMcil4HN7evh6Xxo1Qmm07FkPxDYIyFLa0/WL16L0vjLdWWJAZ7TqUgG8H3YcJ3lWki1GPdoLIdlnnHU9Nz78DcM4XqqszAQGaCdt7k+QvHmPLFVksqCoa4UG09ec89RBknkDa5xfV1awiMNPuzHI8LtNSw/W90gwbsJ9kG3MjDOhWMacutwILsLx8gq39PLGdPLd63iGmmuyi0+QFxHyE8zcuMvWNkooCwiB9hOhY8z8TbbGSU64NCiDDhU+J21edQ6V62G7DbbTjbL1KUwmuqTaKKwLX3UT/ewwynBVktm2FVuSidI91pPrhieI0qZ0oqKTE6VE3MCwE3NtsZ3qX3v8DfhCJ8k1SU+jMs3UuytB5EzPvB5YBrdlqlPxmmjQfskExBW25HI2vOKM8ZYxGsg7QsbgnmR0+JGBamfqIDqapvN9NgRqgQSTG3qIwvqTSwg1nIHXqFV1VMu4WNRNNiY6yNvjgOnUp1P4thPRvq23mJHhPvGHJ4obyynl41jaJuQOo588C1aFBoV6aoQZBAgfHcD1keWJp/ZofIr7l0NpDcwRuOe3ha3IdNsB5qijnSBpYCw2HnBvpPkfD5LvhgclWoLJIq0yT5nT1Fr+YxyAlVC6EkDnN1O1/wBIefLFVKsgqyT4nw0TDAi5G2mev9FvLY+YwhrZdqRU7c1YTy+4+X374us5Sn6uoL7Kxmwk6QYtB3BHs7jmChzGUjwvOmeYuD9wYT7wehxu0tXyZ9TTsB4JSkVJ/V3/AKQw5y1XTvzE+/T+yML+D5Up3itB9iCDYgtv+/OcFcQU+6DHpzwZ1KTR0MRMMhlSVMQYMm6qQSBe8Ta3lhfnqBBht9UWvbbl5YJytYeKT0v1MC3l192Bsy0eInc8+ZBGKRvcCfSYLlSRyx7Dqll7Db349i24zUJKGVZ68U1ndyB9kbEeQmPiMH5LNkBguuNmi67mAfuwZl1FGpVdXcShufCwghkbbcsFG/2sYcDylZqdXSmrVBuyrIElpk3JE4XqRRXEMasRR7xgVQsok9RqF+nvwwyf8W20yCJ6wpGE30llytSk52cShvpGrcCbySu3TDbI1PCY6fLSPnH34zaipFoZOcrl9TBOl3O99/govHO3XDMMrlR9lb/0ifvO8nz+GGWp6QY3JjpebiT1a39TBX0UUlJ3I2mBqqNb0/ZOJSkUSDKFJqtTu0MWlyN1Xko8z5/4t17ugCq7kkwPExPPc3gb9BvGAvpAy1EQPrHiTzZuZJ6TPoPTC7M8RNEHdqhjW0fxYt4EsQGvudtQ3Y2zKLnjt/cdsYZrNH2ajQx3poRMEEeNraRsQTH9E45XjLCdAREHtNSUOQxILDU4IJEySAowr4Vlu9gLJk6mL23hrydiLaucnnhxw/gyTBL1d5CeFALbke17jyxeMawhH9wanxdzq11WsBGqrUA1dIWAR57GNxbHGb4hUWm0OyncRUqiw39oxNjbpJ88P+5ooSVTLI3VvrD8jbC3NZpTGoZVgDaUam3ukjAlycvwBNn3UKTpZjBKst4gEEkQZkSVk9eWOqWapvIU6CP61E2neBoksCSQD540z9NGXTpNE7hl8az77iecWwqzNM0kuqFXtqS4INjB2VpA6WMcjhavDGQ1SsysVjSeaG4YdR584Pi533wBmMp3eqtQJ1XZ0JmecffB57dJG4ZmGqaqUEol1bmsXGmb7X07/owdyWbVIb2o8vEvNh8b9bMOcT2uLHuwerWWtTUqPT9U8wfI7eWFoq61JO4jUIk+R9V2P6pP6IwbXApuoEgPCx0YeyfRtj54GzNP6yTctY73I326i/rOKwpCvJglMqYGxuOcQ0keV5/c4Fzq1KlYUkANiTeNwb+mGGQ8RggMVI8+Vt7zEH1BxxxcMtcOCFUoytPhItAjmW2IAvIxaD99E5L22JTQbvHRUZiohtgbASfIT8sY/RmKd66EojE7i4kT6xMe8YL4FlMyWasqgyrK0sASdI8RkyTMGeuPmToVadOqjg7E6LEbiWEGJsB1vjW8ELvANT4ghF+9HkrgAenhx7G/+b1N9FUeRX9mPYG5HbTviis7DUpi4k/d8cc9n65C1VLaSqnTqIHkRc7xyEnG+Uemra6lWpUQ2IV0LHkCAY8t43PTDLJZ3h9MNpXNeLeRTPruxwFdVQGrYlyNAPBJLvqDEwYm8C9+ZPmT5Ye5ddIeRG0emkN9wwpz+cyiVaJoLmILEVNZWStrKJIJkzeNo52peI5VVYqthadQAEmBcDybbEtXlX3KabCslS+sQGfDcyQbix9RrYnBLw1RVI28XpJgH3BT8cZZJdTObSAOYiZY258scV8wFZ2W5Vd+oA/KfjjFLLNC4B81nS1QsN1JVYBMHrEcgPfpjngPh4FQBZYGSWdtwuqfjPi3HK9jgalXNMrJtpMm2/vJvtsd26YPyyDUALa/E8xAUTExYiAWMWN+uLVtQvIxoV0VYGrRNlJ8VQwJLHkI35Addh1m+OJTgVSXMSKKeFY8yd/60k9MLadcau8aQi2A5gG4XzY9ObE8lwrzlVAxdwykkkTpbck32k/K3lg6UNzyJOVcDmv2/rr4aNCjTA2kMx2tzi/pgQ9vcz/K06dQc4BWPvHy54QvmA9RADAJElWgkCNXkOZtjSkxDMJDAGJL29Bb0+GNT001lIheSv4fnqVdSaR7tudP8dPssPMaTjB0ZCbAE7qZKOBu1/nzFpkYQZekBD6DAIEo2ozfpt7wDhrkuIioRTZje6P0IncfpC9uYkcxjJqae144LwlZ8SotEB0nSTHLUrG0Te6i42sTvzwyVeV0pqJp3XUI2Jld7iOv6b9MfQgLFX8INjF4INvgw94ZcYJnioCBQpD+KCZYQdU3gkjVff3RgVZSxvnqasiuOYgE8tQs3qCQD78AVmFRNQEFlDdb8x8dWNTWjL1UJgqTAPnBEW/S1bY44bTmihHJ2HukED+9iaVL5GvJ8yy6aiESQbHoLj5wzb9MDdo8wqsabhgW9kxYiADHvETywXTpiaYI2PmPsvy53A+GF/bDiFCNDI5qo4uCqiDc3Hi9m0db4rpLdqL8EtR1EH4JmYFRWdQVDe0dGo8t4v6YwyOYaq3O5iAAbWkX223th1QzPDqRYU0zEtY6u7Y/EnAeWzGVAdcvUrUmMEmqUC7jaGMm20bTjW1yRWA80a/JoHTRRMfLHsBrXYgTxBhYCA/Swx7E6/yhwLsfQy41NVJZxbQKZqAA8zbfoQbX64rKAy380WH/ALZj+eJTsKGbNAfVmQVh18MKNQJAA1G25x+m/QXYG2XGqJJU3jaZF/fhdat2RYPBO5vhtCqUPdFWpksAmXIBsRDWuL/HHnyQJ8K1RsQUoeYMiHM2X3c8UicMqgGRl2neVPijabXwfk8jUCzFBYkACm7e4HUPhhI0/gLdE4tVUuFqiQBeiQLar7/rfLCTibAFyp1ak2AKlZiNxvblOL+rRqaY/wBH6D6tl3MG+q2/TEjxGkv0dqumHY6YFwApMARFvhYjCPbftHi2+SZqZXUS4nUmn0AIAE2v1kHqI5h1lMpduhCIY6FgG+Sv8cJlp1CzMoGkaQYsZKiDPvI38rjDjK1GBbyJPvArR88GfA67k5xXiUOQ0gICffzHqzHTPITgDP1XeFZwWaGa2ykSoA5AKAY5FgPs4y4g01HJuDUIMxMCxgH+kTj6uYtWqFdLMjwYPiV2CW6QAQMbYRSSMknbNuzlEmtJjSUqAE64BKNbw3JEiQOuF9Sk2o6jNxqMkyZIMfpH7X+OKnsUO/YUb0gw9qWA121iFZZDgFSOhwk425eoUKMag2I1EkCbgdIA67csXEPuQ4g9NWuPBd1uQac6XRvOdJnlqm0DHGTzxDyDOzSefNW94sfOcY5isO+cjZgQzX+3TiI9b4GyDSR1g+nIiPicRcU1Y6bL2usidp0n1nWk/wBxD7sJ89l1JdzJHtDe8gT6xI+IOGjVDoTzUX6Q5iPjhdUybOx0kLFNZ/S0hQTA58vh8cMMM1vg6zU6XbzWff3hvfy8sM8hRNOgDJZJ1AhASQ2n9cbERgfudVOon6tMz0I1Gduc4b9kswz0AAaQjUIZdRgEaeYtcx78CTW3/PAMgK5gBRKv4Wme6E3Dxu9rtM+Xnjd+7dfGhMlXnupNmDQYLRtB8jh/UV+bUb/6s/8AXjAoWExl2mxMGfQ728sR3x5QafcV1M7SH8kP9i//AE4XcWzlB6LroCMRIbunEQQd9I9MOXptJ8NK4jYnwjl7O3lhH2nlaYJ0XtZZ9PsezHLqBimntclQJcESXx7BAyDHl/xflj5j07RCxjw3MijWpswc6mgspA+ECZv15Yukc1FdTmXF/Cy94EKbyTr9rlHXEHXzgch1DBUndjBNwJkxN8Pcnky2VbMS2oPc/ZKR7IIlfKCYxCfFsMTLhfE+5rsatSsF1GmfrNS+IELIkMxmDbaZxX5fOow1BasT+lSHv9u1/uxAJUL5kBDKmk8THQXM2mQLjpi1pq5MoKgktEq1pm8denpGJ6mKDHNjd8+iiSKpA6NRM+n1lzhNx2oKtN2Qt3aiAH5EBQdyeZPlhrlqVQAFxUYiJYq4m4O0fvYYUKIy1ZTMy2/Lx+XlHn78Z3JFEiaRiJ3CNHi5SoDRbnHMbYfUGDCpGxY/dWwlNaGanzYJG+0Q2rnte/lh/SA+sA/S+Fq2G1OAog69Ed9YGe8OnSwnVIHstbmBY4xqZVTThWPjYDxJAAJsQRIgn3Y4zrEV5BuGJA36THzOOMmHYd0kMTpYT4SsE2k7DnHwx6EVhOzI3mjCjT8cKT+POcNez2aoLU113dSqkqRquYMLYTJPOwnBOT7FV6ysQ9IaVJIJbbcyQI+/GGR7H161B64K6aamQS0+GdrX2jFPUg+4m2SF7ZTUwKzNgo0gbjwySQJOOOF0odT6855CfIbjHVUjvEIO2gDzi0+cfv5+4KPrEG8k+VyAMLK1Fjxy0XYpfU0rfY/+6j88KeJOQxVRM00U7c1QzJsAIsfM4d939SPKmp/3l8I87UgnVaaaRA+1pWCfdqPLbHm6fJsfA3o0NdKqZjTTU31DYkHy+GG/B+N02pIdFR2KidJUQVENubmYvznywFwdh3dcnkiE7bSDyvt1x3wGgRTYBahmrUK6QbKSOhj9hG04F1YBu/ElmO6qf2qR/wDtOEPazjCdyFiqpLAkKVBKCSYIYg+LTbyPrgw065qMYraGEBSrCCeZN/f64Tdr8vU7hT9YAjrIaVIB1Brm/wBoeXzwdNregSxE07K8PXu+8arVUGSFBYt+rEMPQ+7zwr7Q1L011M7vOxcFRsoMsSTyPvAGCuBNrlG1aQBqCgkmFAgAAkCfTfCWhnWStJ1ORK2MSJsCRy5R6YvFXJivgY0+E1gAAagAtAV+WPYyPaEi3dsPLULfLHsNtkLgSWK1BHtMRYkRBX44b5ThTmgwDEoLwH07i2ocwD8Zwl1QxHVyLe78sWGXy57oQRp/SIkodzb8LcsalwZ3yDdnMhpZhpAIpEb3PjufLp7saZysrNoRQr+KSpP2Szc/ELCAd/jjfs+wn/4W9TFVsC5ECTPiAb2ucEkGeog4lBXJjSdRQw4fU/iHLE6gsydNosek26874ZIhOVqknexPwvhVRc6nCgHSyhQeYG3yU/HDykn+hVvODeOcbzbEPqlW2img8MnK2VUuxHtgKLSDBUC3IwL25b22c5OiQx5jVE+6thPnMpULsyssKKYIOx8CkHaCZ2G+8WnD7Lv42X/Wknn/AD0DENThFl3PzXiKA1iDYl2EzEQR8ZH3454PUmtImIE7b+Xlgji7L3rAzOs9P1fhbAHC6bMYQHWdisza/Lrt0x6KVwMt1I/QslxGnSCguNUXE3g2gjcjBlLjGU0VacxrDOSA+kXAdtoFz7jE4jaPAa9UwFSnqsfHp8U3JKyxW2zG1umCs12LrEFwyTIUS7zF7xpjaDNgCvPGb09JcyKuc3/CLe0dFPpNPuzKwqgghgY3JIO5mcA8BIFZDGxM8+k+7BHE8rVQo9RVALDTpiDBibc+sgcumMuziTWTpLT6ACPni7r03m8CR61isl9RvR/+NP8Am4VZmgqsz1AWARSAdX6KC0RtIi9rHfDbKU5oCP5pf+dhTxHKs7tB0xTSTBJKqinaLiYPoPcfO0+pmoccOpF6NdRzpLFzG/p+OFPDk1Noc/acmLwIUn4/hhzwi1OuelJeoHPzv8BhdlGKVKjQoALAk7+yD8oHxxo+nzqNEdXpszzT93VYkHSulQNgwIJnrAIiPngzigT/ADdUamDAg3JPi1rcHe0xy2x7IZuaaybwWJ6GSFNp5Dn54zzz6uHVDsGjlt4kBJ6mZxq1oJJflEINk72epBQXDMoMhoYg+lr/AOOAqcJVMCJI2g7Tfn9/xwVwmgQHaQU5naQJgff54GYzWDSCJUxyFjb5R64aUVVnRbsKpcGWoAyvoG0HXuLMbA7kE+/HsJhm6o2IjzjHsS2T8lrRrmKEAsBc1SBy2E4qadYjLHSfC8GPlE8vyjphHXPgawkZj5nTh01PRQIBAViTHMGDI+XrisbaIPDCOxK63jeKbf8AM/b88BJmQTUm0nYEnnvPy85wZ2BtXcAz4XuOfiTAVehBNyTIkLaPEQQOoBtgafUzp8IJ4TmiHDRGuLjwgsvvi/Q84xT0n/0SsOoQfNfI4lKdQaytyNQG5OwAkdOm1/cIr1/7hVIGwQjf9Jel/niP1SzH5H0Xh/BK8QZlrO0eEqgJ3EqiNB59N4292Kigg+sO81AP+d+/uxJ5zNDvnViPsbRcaFBB8vf532xWZRLVR/rlge+tjNNWvg0I/M+NP9c9razN9x4Yn3x8Ma9lEsf7p6Hl64E7Rj61yCLMfmF+7DLs6FVFLEAWJJ8zt641z/dEofvDbM1Ky63uFpaZmIMzsYEy1tMcjj2baajjLVGhUBAJEsSYaA3tm52k9NoxVZ3gS1lV0ZBUExOkjaJg9RYg2McokYZXgyqQ1VqQ0zpAZbao1c9ifXptIKR14KGVnxQ7g92GT/HFb6LLCJbUOcQevy92EfAHiqh8zv00jFXx/MJVVlRgYDTp2gmPvnEhwWzA/wBL7h+eO07em7QJ9aaP0nh5Pcj/ANMf804Q8cqkVdKgkGnTDCLkaUMgnawj3mcO+HVYoAnkg/5jYQcazMMwmNVOnuBE6UAPrGrp78ZNPrZZ8FFwZZTMbT3KdPOJi/xwsrBjrWAdTkCJ/RQn5efrbDjglT6vNeWXX4w3l92JypXOprmCZ3t7KA+U8usY0/Tr9p8ENV+z5N8pXKs6kgAqBqA+ySIad4PX1xo5P+bK4JmGgehZP2n34FXLalV9PghizAQLG4tbmBtz2w4zGg8PqBFIClReLwyANa0xv5jGvW6V+UZ9PkjuFZiz07mZ9PMjzsMc1aAWpEESwN94Oqx6W5e7DHguTl3IYbtI0nVv7PkPPAvE/wCNB/SM9bDUB8sdN+0MV7hanGqqiECaRtNNGMepEnHsZIiR4qjKeg026b32x7CVHx/QrkY8UQqjwdswf7oF/uwyyPFTTyukgOdyWAIAvG+/lhXxVz4v/cv937MGZdNVOEEtyk2APQfjy9cPp9JGfIy/ye1ZrMTvpc/30wHk893dXWpG5nUJFzz6239cGdgKUV2G8U6kkf0kxn9HJC0tisxcATqP2gOfX0wun1y+P+Qz6Uc8Oy71WOnSACCS1iSRHvFpjbFiRpyFYb+x06r1thBwfh70xpKlWdhY2sBafUkmNojD3MtGQqnnqSI/pL64j9U8x+SmisP4JDiioXqAiXC0oPqiDkfl1+dfk2sYuO8Xff8AlB9+JHPUZqM/OyxYi9JfOxkfstiu4evidWj20kf1mt9+Iyz+hfsflPHp1tdSdWwJnYCCI8tx1xTcD4arqVbZUmBvbp54mOI0ic2yn+c/HFPS4p3BUR4XUgm1zaw/W5wTsRF8W1LcYqPJPTpNuXAXV7LPH1SagGEACSZjVMmwOliAObc5xnR7G1ECkBgou2oKADJIUXMlW6CI2IJnHXFO04KjuqkKTqYgsjWBgTpMbncbqeRwDkONOh+sqlmAnxMasrAnYkCNLGT1kDlh4vWcLxYj9NSHFfhKJTIgB4BJiAfQdOfv9wiOF+HMCmf5wiOpMAfdip4jx81qq91IuBtva58gLmDcxifzJ0Z9GUR4gw+f5YjpqaT38tWWk4utvZl3TUimAP0R8qrDCDimkOxZZ+rTcz9hRYE7XjymRcYoXB7qTYwB/vmkYmOL0vrCdREJTNom1NYPpOM2l1FGVXCAdGa/9uD8m8/vAwqyWSD0mYNpZSSpgE2Rbb2E8+Xxw24GZTNTyy46dH8p+JOF3DEHc6+YqCQOY0rvyje++Nf0/W/wQ1ekUU80xTuvEZYSvInaQfPaP2Yb06scOzAIIioN7H20Jn3z8MD1OEinLh9X6IjxAWgkgxqi2n343z7TkMw366z/AGkv64062F8r+5CHIr4DQqEE0zZmIPUH8sDcfpgVVjb2R6CRPxnBHZKuseIsCJ8SgNB5ah08+luWAOMVg2ZhTKggKeouJ99z5zgS4DHknM1l21mRf0/LHsbDitRZCuYkx8cfcN7g1EbcZHibp9JqRPoMO8uWWifDo6k3n05+/b8VHFKciobeHMtcT+qJ9Zwwq5iKEAyf6KqB8LYXT6RZchvYR/r2I/m6n/FTxkKbd6YJlSfeQx/D8cZ9haumqT+o4+L08FZZB3rkNMEMpuC0E2/PphYKpP8AzyGXA14MTqVp6BNXoDYdIj44aZgf9n1T5oef6a9PwxPpxKHp6fD4hBY2UQtzb95xR8SWOHVtv5PpHtL1tiH1WZQ+Smlw/ghOJV2XMOQv1Z7ssSDB0opjpMXjewOLahBeqf8AWL8Jq/liOzNVDUdX0yRTi940iZv1jnte+K3KN9a4j+VX/wDrbE3yip+cLR1cRYbw34DD6vmEDtQqwFkQw3Vou5PIbX5SQeeAOGL/AKbWfkD/APX9vywZxPh5q0y1OO9QwbiSm5A6NYxO8th5NOaT4pfByTULXn9T1TsXX7maISorbljDxKnSZ8PI3HW0cuW7M5t3D91SpAKVN1YFQQRIgybepnGGX7R1aCpRp1RGkroI1gEGASSV0AgwRNiDbBvH+01VCqCvTZDB101DEausPZdMMLEiQDfF61uzRD9n3M6mXTKkqkNXaWaR4VESYAmNQkAc43wHxjK/6blyBAZgPT9746y1LVVeqxHdli25PjuYBIFrKT5wORgjMUS7Zci8OsH1JH7ffjPN7XzbzbNEFa/sUedUdw58h/zWxI8QpvUqOEUnwrIC7hQoJsLiRbfFdW/7vU8gPh3r4QcVqhCwm7IkE7KSF9YMLvbENLDHeSo7PmVzI/1C9ej+74YX8FphVdGO7kAXkgqPdA392Duzo/71H8wu/pU8/wABhO1RqbB5ASQIN5OkEn4RffpjVodfwQ1eDrNZEwdZ2EC4MtJJPkbffgjOKo4TmI5Ef8a43rvrUkggAWgESTFzO5EfLAufb/srNKJ8JQc+bKfx8satT/ohEkOD0GElZny8yI+OM81XPfgtEzyg+4+Y++cUHZfLK1NSwEgSpG48z1UG/kR54S8ZyoXMCJgtABEETO/njpP2nR5Eb01JJLASfS3L5Y9jTP8ADHaoxVSRygdBGPY5NVyN8DbPGaTxzzB5/wBE4MpZaKF9dzsFgH39PdhdxOqAhUGD3zMbfqrG3mDfyw7o5V/oJcAwTJbWoH9nc+m+JqW2JzjbNuwSA1nUi3dv/wAVP8cZcPqmVusyRcXJGqZPSCTB3nywF2M4m9PMyKZqh0dTo1CLqSxsYUQBihynZoRq0U4PXNJMTfmL/DbHJ7W8AasApL3r6QV2EEWXYbeUACY/PFlnv/x1U7fxfOPtLzv8cL8rwAIoJ0qVuCtcMd94AMz798Mc/UJ4fXGkgSoG4mKgUEQJhgJHrjNryUpx+SunGk/ghs9w9WNSfbXuoMxugEb+UxH7bDK0frHI/nEEemv53+WJHjlqzwTqGkRuI7tY57zO4xVcOlqrty7ynbkDL+fn8sDJR0RQfRUqn9I/gMaV6n0aqKouGQNF/EN2HoDHpItfGeaYd7UBtDjbodIj78G9m8r9L1ZWqY1yUYxKkDxabeXs9BikVm+3cE2kkjqqmVzDa2+qkHxGxjnPIj97YY8O7NZY0zVdXNIQSXjSV5N1mwtynzOEnGOF1ctWKVQtb2lEXEbwRvHO08wMOq/H83Sywo9yVp1KU2UjSG3GqwWJvN/Fh9iUfbJ/qScm3lCTjnEkd2pU10qCQJW0fZgfZBkcp9MH0U7umjiSKbKb/qkFh5c/ljjsvwtqwbQVqVFRjTGoFVJiJJHIKNud8a5DMRQ7qqT4g4vBiTaSD5b9BbacZ9ZJRqPC/qaNJvd7uWO87WXuKg6rIjmO+a+JjilNFeoWGrwqRJmCUA2nblPKQRsMN87IoAH+b0/71vwwi4zTJqu0kEKhtAtoWDPLCaaCyt4GPq85f+RXaJH8Z7/jhUWUUDM6jEE8ho/H8MOeD0Zp5pR/NJHtfrn0+GF2QyYen49IUMVPeVDT2EKdpgib7WI5YrpS2yslNWgNOIakA1MHsSpMCLyy8oiZ82i847asG4bnyLjvKcE8/Etz5nf34YrwKjsO5km8Zl4i28NJMxaIthR2myBo5OrSoBNDVKZco7vcQApkWmxF7wcaXqqWKI7GsnHZjMju0XoJ5H/C454U8frA10O1xyIHSRO+N+xVVmY0zoKrJIJFO43uRJjphdxRwc0UVgVD2teJ5m4wXNN7TlFrIqOaMnTUYAkkD1M49j5VdFMEn3G0G459Ix9w1fYNlBm/q6bQLjMsDYX0hIB9CT8Th2mmplyQCG1XCrNx5E+E+e3mcKOL1NAqD/8AbqfLT+GDRm1OWJYI3itqWfOB+WBp9Ik+TXsFSH0xx9num5g21idrC45YIyqAmUVQNgAftSdhvBtHpgT/ACdVA2bqHrTboPtCcH0qRCqqwS0weQWSC5Py+OO0+p/AJcIIo1ip0qCxtq0aWAvZTa6+Ui872ih44P8As6oevd9P016mPicTlPMJT8CnYiSfaNxMxy8uUDFDxlp4fUnmKXT9NNycQ+p6o/I+l3+D8741mGGZqkLKkIWtMwittty9bYr+BMXzFeDbXTa/KWb53xKcZAOZqqQT7HszYQpJa9gAD0xY8LoA1sw1gpekJG38YdsDv8FW8Eb2myzUs3URhGxHmDsfKemGvAOzdV2bM5eqKTU1DkldQZgCCDfaPI7nHHafIImY7xXNam6qNQOplaw09Df/AIo5Y+cQrvlV0VEK+FTBkBkJhr9BaQfPATkmqC3GUMsCz3GH0qamhpbXrkagrRJtvBMSJkgkbYM4/wAfr5korjTTRfHGmDBF2MEXJW8gH34R8a4gvfgqdSaSrAXMHVpWDDRz335jBPEuB1xlmrvSaGVBqKoBaIaCdSiPDMRfpE22RIObBuB5/MayaEUy4KaQsAKxAYDnHOT+j5WpeI9nfoNWmrsrBgIix8MDbzkX88JeAcSpCk4UHVZbksQJsB+rOw9euNHdnzVEM2lHIHeOSSQGjUSQJXaI6D3z1FutVRaElH3WU1LhhrI5LBAtItc3kVah9w88R+arvXd2RTB0ggAkkIAJsJN/I74qu2VSmk0k8YhLxMKxqE3/AFpn/DE1xzMCnVddj4bwDEpyvyBB5R6YjFU6oe+5b9mWvmvKgn3Oet8Jnyne6QbLaZsPtX/frhx2R8TZuOdFP+FwcI0aNGq4sev6U/cMV0V70T1HhnRqqitoaQF+0T7Xl5ez8POMfOJgnI16im7NlzAsZDD88EV6GlyQFKsrEXEFSIvPJYm0bT6YZ2jp4dXuCNVGIsR4x4T5i3zxsnx+hnjyKOz+SU+JiROo8r+k7/GR0OFHEsqEqourV4xeNhyGKXsrUOgqIO+7AHnYiQfQjE/xtNNRAAq+OYUzPmTJ9AMLLhBXIkr5FixKpaeRHv8Anj2OcyoLsTaWJidpMxtj2CrCUHFnLamsCc0/xKoYv9+DGacrAn27hbmfw9/zwqzBlC+osGrHzBMJLAm9/PpigWhOUjvfDq5gggATtz92BDCf4BLLOP8AJ4hGYc3H1TG+/tfswVTr90gUEa2uSfsgGPlfHH+TdozNaTqilEjn4zfAFKqWdiN2JjyFyfQDmcCPUzpcIZJWFtuVzpE3F7mT6xiv4i3/AGe/IzRHO31lONr8xtiSyFFSQKdMswIl33mR9mYjlBxW57htSrkKlNAS57swIHsurEXIGwNpG2I/UL3R+RtLh/BJfwhqZSvmGRBUWoq6lI3hVEggzaTyM3wGMy9HJvVy2bVWmKlBqaCbgArqHIQdtpwy7W5CvVoppyNde7BLEFWIHQadRO0+7bEHn6ED+LqUm9o94245QNIP5YMFbDJjml2tzGn6062DLpOlQkAGRIWzAxEdWnlht2l4xUqFGzSgKaMI0MupTuVEwWNgRuIBjlhBkqgbLt3inwqVuF6kReIiCSfI+WOePcTzT5eglZT3QvTqFR4rbA7RAsNzE88UayJeDbK8ILK6lmC2IqFbNTCsdSjlIFpbn1jD+txvPZnIaXVu7qMFUgEs5LaxczK7D3ETieyvElTLkU9a6hDBtLyQumB5X2O2q2CODcXqtROVqmKVFC+k6kaZNpFx7XywXYMA9bhq6mNINCBy4UTp8Z8IIGwUTfb1x97Q9ojmq61Epqq0qehVEN4YOpieZg78o8icHDtN9FpV6dJU0V1KoSCdx4yLwIJI5iRhXwdWFIsg1Mz6X1iRpgREje56+kjHfdnHFPidakgpkgBgBpIE6bgE+GYF9zO3XFB2iy2USkK9Gr3tV2BemTqVZB1bAEXEehPulcxXAIUhWt7V9UH7JLTpjYes3th/T7MVBSVny1Rg4se9SWtICgruR0k4SSisjxbeD9D7N8abMNWBVFCUF0hARGoNqn4ARyxM8QS9MKJJJ9bavzw+7KcINGlUqKD39RPEhVgFhTpF7E+Y3nE1nqLmogMJ4bb7mdW361sSh+8Q8uljKlnwtnVWht7WMiLRa8n1OB+K5VqeUzeoHT3lJl6RrEkfLADBwYdSCRzBB6AzGHHFM0K3DM2RuO6n3st/36Y1aitEYvJN8DqkFr76vaAI53GEPGa/jEcm5WHqPzxR9nqECSIkG4ZlneZiQcT3HqelhAgauQMfE3Y+eF8BXIpqVFkypJNyZ5m5x7HxQOY/f449hwl3/lEr5RUo/RH1kMdQmwECOQ88LhnpyHLVrmIO1xj9EXs/k6yK2ZykOJAA1KAJtEMJ9+DiMmtHuRSPdG2nfz31yPjhNsqwG43k/IeynaLuarys66cGCBEMT8L4fcLSFAYE8zeJ5gG3W8YqaXZ/KU6yVMtSCQHDEN4iTAUXfb2p9cPG4msx3dS/OZEe5vvxzUrbQFtrJF5vMNoOlNNgfCGvpvtpB92H/BP8oNBF0MlWbCQAQSOkkH5YdNxUbAH3uAfgTfCVyVzFKt3UqCosysTJYSJMCzL88S96kmx/a0xnV7eUFvorf2B+ePzrtxx6nmytOkHUITOqmrEEyWHhNlsvv6Rj9VfjYOyVAf6n/VGBuKZlXo1adGadSqpXXoQQW8LOYPiIWfUgXxVxfd/0EtdkfhQzLABRqqb+IMWM7fCCfvw6472zbNUaVA0SACrNp3aCYCiPM/4Wxe8J7I5bJhDrqwiurl0pw+vTceI6NJUfpYje0fZGp33eZZKzKoALOhQWEAgzYbC88z5YFW8oXhC/uadGmCBdklUqAyzCIIAb2vFaNo9IF41x2pnqoYIQ8KsLdQtgsgiZJ6mNsHUq1R6id6A+mRKEkyZk+zbraw35nHdDsJmnd2ApgVFaCWKLEwRYWYWMXkT54ZJWcT54OVqaKzqnsybmA3Pa4HONiYxV5HizZehUpqlILUYDXWZpcFVidvCRAmRFzhfnex2df2hTBWVI1xuZJva55iBOBv4DZsL4iipb+UBEE7gCeeC47lkF0G5nMd6mqhlTExKMGWVA8IEaoESJPxx1wLtNxF3V6DFlRo0sQVAMeHxGSoHw8r4HXg+dyYDCoKQJiEqmTHULf3/di+7M8QyqGpVpUmp1HC94ULaCd+ZgS09JxPa0PaY3btfUFHVUy5DxfSyFZPnrmPdiRr5sV6qlEYKqtYgkydtpG+3pi0zXaVWUAJUqExZShN9jEzF98c8I4yHVnWhVVSABJF4LSIm0ExGJ7JuV2PuilwR9RCFjQfM/W3PM+zztbyGEfGOJVKOWr0tDaazUyW0sAoUkkSRzsNsfqZ46pUnQ0CZ8QtFjInrhLxniK5qmaQpsQbkMYBAud46bRh6muXYLj4PzvspxqqCVX2YY3XVFt/LAh4qHrn6SGKgECBBBkRAEdMfp1Dh1CgNVCmKZIvpOkgc5lowG+UyZfvHyoLA+1qUyw5+3vzuMGm3wG40Q3e5T9Gv+/vx7FvVzwBMU1ibfVKbcv5Qfdj2F2/kG5CzhOazAWzKVBPtkknrcnlhv/CGoDpKieUFSD6QZwx4t2sy9KkrKhq6mgAADnE7EE7ADzxO53ihrFWOSrGBa467QIBjFHUcbyeXmhgePPEnSAdjH7McV80KlmIB6rqRvcQoOAqPFq2qBk32m2kmed+v5emCn4pWH/hKxIAuSJPpFhff0wN6/mDT8HyjWqLamzR1dS3zAn5Y5r56qrgF0+yYtbxAqbgHe5jywZwjijVcwKLU3QspcSwNlsdgeYg3nywZV4Sjd7UdVMRp9qTaYknna1sGt0dylgHDqhf8ATcw5s6kdVAj4wcfaZrFx4r33j/pxlkeOvUpq1PLnuyfDqdFnzEtt5x16Y+VO0bI90X316IMdfaxJzjxuY6i/ARmspXdvGysvTT4ptcQh5crThrUymYcAg0gLHxIJBF4ssR92F+S7UEkKqKWNo+kUWPuvc+Qx8r8erEFGVATy+kUZHkRqvf8ADfHepBfxM7a/A3C5soPraanmUE+u9PCLidDPVPAr6kI8VxpI2PtICD5fDHVTtI+iNNER1zS79De8+WCsvXzFSlqoUaWnZYqKQY3CgGLDnJ6QcN6kXi2Da0LMpla9JRqZdBAGlyJDKST1nrYH0wTUTvTqkhgNMhRYTNoQj44UZrNtUpkVDSci/izCRPQwwt8sdHtRUQAAZfblWX3/AGj+/wAgtWHkOxjDM8FaoNL1nYTs0PvynRMeWB37Pd0hhiwP2YIVr2B5WwGO2VUGyUYi01kG/o2CKnaaswkfR7H/AMxTB+E/v16l6kH3O2M+plqganUHgKjoWggHfwmV5CeUbWw1yOcTu/CxQGWIIKxcz9kWmfLC3hvEq1aoUqLpAAbww4KtBBBBgqQeXTnhi9EUstUceLTrImbAE2vMbYeKtbk8CPDoHzeVdGHdEICeZGm+5grI623xzm6NUMO7aW5woURznwRhavaGsVH1QAIDHVUGoAiV8xIIPvGOj2pqrvRUnqapPp9nAU4eQuLOq+VzZnTTVxG7aD8LD7sB/SM6oLFIFjoKiZ8rEDBmX/yi1SWC0KRKiSO9Mj1tjP8AhtUqVEV6KhXnxI5aI394kG/UYbdD+YG2XgBqdpczNww8oX/px7FF3oN5f4Lj2Fr/AHAv7CTiFLujQZamoMVbTpIgagbb2m0jzONuNac1SXSUAT2mAJKGJJ85M28sLsjky9agMwzIrCAzmAyiYgzzjTgbiPFhSq5pMtWJpAqqryYx4iDzWQwvhdNrcwy4QPlsmoEH2wZ1abRO8m4nzwfwvKzVaXksfDFoHTCr/POtIsAYLAR/ZsJicGcFKmpTZyVUNzn3+g/f1suSZdcLp93mqMGSKVW++7ib9fj7ubbMOD3tgbjbf2RcYQ8Prqc1TK+z3VXaIvU8v33wyrKJqQBLFRJP6vLfBh0S/LGfKIisKLCh9JYoq0hGlJNQB32t4bzy9OuHFbs/k0AfUtIECBWjUPDPiQ3g7Gdp6gYlcw6nuVqkoAohmQtbW20cpJmeYwcnAl0K4eNQkNSUeLTq9rUV6TY+t8Z4dJSXJrm3FWrqytMKKaIk0yDNVCCKixE73JmdR9QwbiFGk6Ufo+urWFNmdx3jlnJDEEm5mGtbE8oRqZoqrGoHLVGWoqgooO1woYAkc5lpBizPhPF8utVKleKpRUWjDBNBTm43Jm9iRciTydcgZXpwKgaZY5dNQTw8nkESoAPinaBhpwjLsqKpAUoIpgsSxG8wxkAEj0g4nc920ykXqFiBA5CL8gbm/UYW5btUa7hmrlUoSSxCzE2m/iE6REE9cdLng5cFY/ZnLqjPUy61WAJAuzueenUb3HzxEZ/LAj/RtS06oFQ0YDAHU2kgHbTohjtGLbK9uMmCGashMe0Z1SAd7Y/Os7m/pR1LNRkDMYZdLKzlwHJI5NoKqDMkWOGn9qAjTg2Sy9VE7xadN6RKkavFWJus7AC+/Mc8Y8dyFCm4WDTMCCAYb9bz6GD+WFVRaVeqx1d025Maw782izJO9pA8sFLlKaMq/SEMA+JdW5/pKBO07W68kGso+y2fPfW5UKY6AxI6TMjbyw14hVPcVQ5F+9tBJHt7dP32xO9kj3dclSGHdwDM6oZogzF+u2KPiFcmjV8REioNIE823tafxw0HWm1+RZdSFLFUpUqhAJKUuYP8mkY+8D4i4R0L6o1RVKqFBbkZtbqcLsxm6ZCqTDd1SFhJ8NNNPmbnr1x2lYaGpl5LKRAHhuN77HUAfhh4vCrwI+chHBhTOeetVejoZCrDSuloW7AraZF/XHs3xajVzlFqazTUsCFsCLLb5YmKjVadQqUkDxDfxAch5SJx97L5hFqUi5IXW0kXImII8xiU+L+5WJUtS0krriOWo/lj2C83xWijlVVXA2a15v088exK4+RciTtBxKpmWRjCFIVVUiwAm3W8T7hgOnwV2BaKUbklOZ92OKyAJYAWp7W+ys4+ZMyzT+98AZPATQpmjT1/VAMdP8VTIN9/Eu2HlCnUqoIegF0/zNMj/gEj0/xUZSkGqKpAInYgEfDFU1IK4VQFXQbAQNxyGHjCLyByZlw/hhTMLredKFQNApqATPhC7kmSTHLB75nR3qpovGwkgkb/AL/DCmmPqEb7UKJ5xBtPTCXNnSSVsdG4sftYopKK2oV5yMMrUNOkE7zvCsm2XWoEBJOku62EmY9euMxxKsz2ZFUCxNGnpm/hP1YAJvfywLTqkypJKybE22Xlh5xKkBYAAQuwjnhHpxYd7NchlK7prqVEQcgKVJiR6BLfM4HpZfMPUdVJ0qY1NToJ8tBPObXuJjDhcuopAhVmV5DmRONnyqLsij0AGO9GHgO9i08CqOdJri9o0Urn+xf0xmOzVVGIlmjUJ0opA7p4JsAPFpg3uBg1Msk+yto5DBmWEZPNEWPd7j0OB6UEuA72TNPJafFUquLbwG033YinE+k/PG30RmP1VZiTzKpty+zz84wi4jmGin4jeJub779cH8DqEqJJPvxP0oeA7pGlTI1+90mtB07+Dz8jeZ/ZbANelUphdeYEu+kQqEDa5kWwQvtL/QH44OySDRsN/wAMGMIeDnKXk5ocP+j5gO9Q1ajLpiVUAcpMiB7rzg01GqI4K6UbWCVOqDqjf1mfLngDiwhQRYzytyOJMV2CGGPLmeuKprpSwJnkpF4A6pCV3hLLJWbW/R26XwLnOFuInMaj+j4SR7hzvjPgt1E9MfM4ImLf44m4wXYZSl5BXyYK6lqtIBNwgFres+7lgTL8Kdm1E6YMgEX6zaI2G+HOYpAUhAHwGBENzjsLgNthdPJVI8VRyeoOkeVotbHsLVOPYDYt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97284" name="Picture 4" descr="http://www.casascalabrini.it/documenti/madonna_nicchia.jpg"/>
          <p:cNvPicPr>
            <a:picLocks noChangeAspect="1" noChangeArrowheads="1"/>
          </p:cNvPicPr>
          <p:nvPr/>
        </p:nvPicPr>
        <p:blipFill>
          <a:blip r:embed="rId3" cstate="print"/>
          <a:srcRect/>
          <a:stretch>
            <a:fillRect/>
          </a:stretch>
        </p:blipFill>
        <p:spPr bwMode="auto">
          <a:xfrm>
            <a:off x="0" y="0"/>
            <a:ext cx="4357718" cy="6860912"/>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071934" y="0"/>
            <a:ext cx="5072066" cy="6740307"/>
          </a:xfrm>
          <a:prstGeom prst="rect">
            <a:avLst/>
          </a:prstGeom>
        </p:spPr>
        <p:txBody>
          <a:bodyPr wrap="square">
            <a:spAutoFit/>
          </a:bodyPr>
          <a:lstStyle/>
          <a:p>
            <a:r>
              <a:rPr lang="it-IT" sz="2400" b="1" dirty="0" smtClean="0">
                <a:solidFill>
                  <a:schemeClr val="bg1"/>
                </a:solidFill>
                <a:latin typeface="Times New Roman" panose="02020603050405020304" pitchFamily="18" charset="0"/>
                <a:cs typeface="Times New Roman" panose="02020603050405020304" pitchFamily="18" charset="0"/>
              </a:rPr>
              <a:t>I pellegrini si facevano tatuare per testimoniare la loro partecipazione ai riti religiosi del Santuario. Praticato soprattutto in occasione di pellegrinaggi, era esercitato da quattro o cinque famiglie del luogo che  ne tramandavano l’arte e gli strumenti.  La serie completa lauretana, esposta all’interno del Museo-Antico Tesoro della Santa Casa, risulta composta di 63 tavole, attribuite ad un artigiano locale del secolo XVI, che recano incisi simboli devozionali o le immagini della Madonna, del Crocifisso, di taluni santi, e a volte anche motivi profani. L’uso andò avanti per secoli, malgrado le proibizioni della Chiesa.  </a:t>
            </a:r>
            <a:endParaRPr lang="it-IT" sz="2100" b="1" dirty="0" smtClean="0">
              <a:solidFill>
                <a:schemeClr val="bg1"/>
              </a:solidFill>
              <a:latin typeface="Times New Roman" panose="02020603050405020304" pitchFamily="18" charset="0"/>
              <a:cs typeface="Times New Roman" panose="02020603050405020304"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8" name="Picture 2" descr="Simbolo della Madonna. Sec. XVI"/>
          <p:cNvPicPr>
            <a:picLocks noChangeAspect="1" noChangeArrowheads="1"/>
          </p:cNvPicPr>
          <p:nvPr/>
        </p:nvPicPr>
        <p:blipFill>
          <a:blip r:embed="rId3"/>
          <a:srcRect/>
          <a:stretch>
            <a:fillRect/>
          </a:stretch>
        </p:blipFill>
        <p:spPr bwMode="auto">
          <a:xfrm>
            <a:off x="509558" y="186968"/>
            <a:ext cx="3490938" cy="6347161"/>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214810" y="0"/>
            <a:ext cx="4929190" cy="415498"/>
          </a:xfrm>
          <a:prstGeom prst="rect">
            <a:avLst/>
          </a:prstGeom>
        </p:spPr>
        <p:txBody>
          <a:bodyPr wrap="square">
            <a:spAutoFit/>
          </a:bodyPr>
          <a:lstStyle/>
          <a:p>
            <a:r>
              <a:rPr lang="it-IT" sz="2100" b="1" dirty="0" smtClean="0">
                <a:solidFill>
                  <a:srgbClr val="FF0000"/>
                </a:solidFill>
                <a:latin typeface="Matura MT Script Capitals" pitchFamily="66" charset="0"/>
              </a:rPr>
              <a:t> </a:t>
            </a: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2290" name="Picture 2" descr="http://www.santuarioloreto.it/public/gallery/gallery_pag12_98.jpg"/>
          <p:cNvPicPr>
            <a:picLocks noChangeAspect="1" noChangeArrowheads="1"/>
          </p:cNvPicPr>
          <p:nvPr/>
        </p:nvPicPr>
        <p:blipFill>
          <a:blip r:embed="rId3"/>
          <a:srcRect/>
          <a:stretch>
            <a:fillRect/>
          </a:stretch>
        </p:blipFill>
        <p:spPr bwMode="auto">
          <a:xfrm>
            <a:off x="285720" y="357166"/>
            <a:ext cx="3200400" cy="5791201"/>
          </a:xfrm>
          <a:prstGeom prst="rect">
            <a:avLst/>
          </a:prstGeom>
          <a:noFill/>
        </p:spPr>
      </p:pic>
      <p:sp>
        <p:nvSpPr>
          <p:cNvPr id="10" name="Rettangolo 9"/>
          <p:cNvSpPr/>
          <p:nvPr/>
        </p:nvSpPr>
        <p:spPr>
          <a:xfrm>
            <a:off x="3714744" y="0"/>
            <a:ext cx="5429256" cy="7017306"/>
          </a:xfrm>
          <a:prstGeom prst="rect">
            <a:avLst/>
          </a:prstGeom>
        </p:spPr>
        <p:txBody>
          <a:bodyPr wrap="square">
            <a:spAutoFit/>
          </a:bodyPr>
          <a:lstStyle/>
          <a:p>
            <a:r>
              <a:rPr lang="it-IT" sz="2500" b="1" dirty="0" smtClean="0">
                <a:solidFill>
                  <a:schemeClr val="bg1"/>
                </a:solidFill>
                <a:latin typeface="Times New Roman" panose="02020603050405020304" pitchFamily="18" charset="0"/>
                <a:cs typeface="Times New Roman" panose="02020603050405020304" pitchFamily="18" charset="0"/>
              </a:rPr>
              <a:t>Questa popolazione così semplice, gentile e intelligente nella quale pare si siano confuse e quasi adagiate le civiltà umbra ed etrusca, ha l’uso di tatuarsi; gli uomini singolarmente: ed è facile scoprirlo, perché si tatuano in genere le braccia verso il polso. L’osservatore rimane sorpreso di vedere nei lavoratori dei campi, colle maniche rimboccate, questi segni simbolici di colore turchino: una figura, un motto, una croce e i simboli della Passione, e uno o due cuori trafitti, talvolta sottostanti ad una croce piantata sopra un globo, talvolta ad una stella; poi un millesimo, eterno, incancellabile non ti scordar di me, come dice la canzone. </a:t>
            </a:r>
          </a:p>
        </p:txBody>
      </p:sp>
      <p:sp>
        <p:nvSpPr>
          <p:cNvPr id="11" name="CasellaDiTesto 10"/>
          <p:cNvSpPr txBox="1"/>
          <p:nvPr/>
        </p:nvSpPr>
        <p:spPr>
          <a:xfrm>
            <a:off x="214282" y="6143644"/>
            <a:ext cx="3286148" cy="646331"/>
          </a:xfrm>
          <a:prstGeom prst="rect">
            <a:avLst/>
          </a:prstGeom>
          <a:noFill/>
        </p:spPr>
        <p:txBody>
          <a:bodyPr wrap="square" rtlCol="0">
            <a:spAutoFit/>
          </a:bodyPr>
          <a:lstStyle/>
          <a:p>
            <a:r>
              <a:rPr lang="it-IT" b="1" dirty="0" smtClean="0">
                <a:solidFill>
                  <a:srgbClr val="FF0000"/>
                </a:solidFill>
                <a:latin typeface="Matura MT Script Capitals" pitchFamily="66" charset="0"/>
              </a:rPr>
              <a:t>La Madonna rappresentata come l’arcaica Dea Doppia</a:t>
            </a:r>
            <a:endParaRPr lang="it-IT" b="1" dirty="0">
              <a:solidFill>
                <a:srgbClr val="FF0000"/>
              </a:solidFill>
              <a:latin typeface="Matura MT Script Capitals" pitchFamily="66"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5143504" y="0"/>
            <a:ext cx="4000496" cy="5693866"/>
          </a:xfrm>
          <a:prstGeom prst="rect">
            <a:avLst/>
          </a:prstGeom>
        </p:spPr>
        <p:txBody>
          <a:bodyPr wrap="square">
            <a:spAutoFit/>
          </a:bodyPr>
          <a:lstStyle/>
          <a:p>
            <a:r>
              <a:rPr lang="it-IT" sz="2800" b="1" dirty="0" smtClean="0">
                <a:solidFill>
                  <a:schemeClr val="bg1"/>
                </a:solidFill>
                <a:latin typeface="Times New Roman" panose="02020603050405020304" pitchFamily="18" charset="0"/>
                <a:cs typeface="Times New Roman" panose="02020603050405020304" pitchFamily="18" charset="0"/>
              </a:rPr>
              <a:t>La cosa par così naturale ed è così comune che non se ne parla neppure. Difatti, che io mi sappia, nessuno del paese ha mai accennato a questa strana usanza, particolare ad una ragione, e che ha e deve necessariamente avere una importanza etnografica e storica di primo ordine.</a:t>
            </a: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89090" name="Picture 2" descr="Crocifisso. Sec. XVI"/>
          <p:cNvPicPr>
            <a:picLocks noChangeAspect="1" noChangeArrowheads="1"/>
          </p:cNvPicPr>
          <p:nvPr/>
        </p:nvPicPr>
        <p:blipFill>
          <a:blip r:embed="rId3"/>
          <a:srcRect/>
          <a:stretch>
            <a:fillRect/>
          </a:stretch>
        </p:blipFill>
        <p:spPr bwMode="auto">
          <a:xfrm>
            <a:off x="142844" y="428604"/>
            <a:ext cx="4848225" cy="6096001"/>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357686" y="0"/>
            <a:ext cx="4786314" cy="6740307"/>
          </a:xfrm>
          <a:prstGeom prst="rect">
            <a:avLst/>
          </a:prstGeom>
        </p:spPr>
        <p:txBody>
          <a:bodyPr wrap="square">
            <a:spAutoFit/>
          </a:bodyPr>
          <a:lstStyle/>
          <a:p>
            <a:r>
              <a:rPr lang="it-IT" sz="2400" b="1" dirty="0" smtClean="0">
                <a:solidFill>
                  <a:schemeClr val="bg1"/>
                </a:solidFill>
                <a:latin typeface="Times New Roman" panose="02020603050405020304" pitchFamily="18" charset="0"/>
                <a:cs typeface="Times New Roman" panose="02020603050405020304" pitchFamily="18" charset="0"/>
              </a:rPr>
              <a:t>Anche perché, come scopre ben presto l’</a:t>
            </a:r>
            <a:r>
              <a:rPr lang="it-IT" sz="2400" b="1" dirty="0" err="1" smtClean="0">
                <a:solidFill>
                  <a:schemeClr val="bg1"/>
                </a:solidFill>
                <a:latin typeface="Times New Roman" panose="02020603050405020304" pitchFamily="18" charset="0"/>
                <a:cs typeface="Times New Roman" panose="02020603050405020304" pitchFamily="18" charset="0"/>
              </a:rPr>
              <a:t>etnografa</a:t>
            </a:r>
            <a:r>
              <a:rPr lang="it-IT" sz="2400" b="1" dirty="0" smtClean="0">
                <a:solidFill>
                  <a:schemeClr val="bg1"/>
                </a:solidFill>
                <a:latin typeface="Times New Roman" panose="02020603050405020304" pitchFamily="18" charset="0"/>
                <a:cs typeface="Times New Roman" panose="02020603050405020304" pitchFamily="18" charset="0"/>
              </a:rPr>
              <a:t>, la varietà e la tipologia dei tatuaggi non hanno nulla a che fare con il leggendario avvenimento della traslazione della Santa Casa. Lei attribuisce l’origine dell’iso dei tatuaggi  alle stigmate di san Francesco, che visse là; poi nota la presenza di una simbologia strana, e contraria  all’ortodossia ecclesiastica: santa Chiara rappresentata con la pisside, la coppa, uno degli emblemi del potere cristiano ma anche un attributo della Dea. Con ogni evidenza a Loreto, i tatuaggi si facevano da migliaia di anni, in onore della Gran </a:t>
            </a:r>
            <a:r>
              <a:rPr lang="it-IT" sz="2400" b="1" dirty="0" err="1" smtClean="0">
                <a:solidFill>
                  <a:schemeClr val="bg1"/>
                </a:solidFill>
                <a:latin typeface="Times New Roman" panose="02020603050405020304" pitchFamily="18" charset="0"/>
                <a:cs typeface="Times New Roman" panose="02020603050405020304" pitchFamily="18" charset="0"/>
              </a:rPr>
              <a:t>Madre…</a:t>
            </a:r>
            <a:r>
              <a:rPr lang="it-IT" sz="2400" b="1" dirty="0" smtClean="0">
                <a:solidFill>
                  <a:schemeClr val="bg1"/>
                </a:solidFill>
                <a:latin typeface="Times New Roman" panose="02020603050405020304" pitchFamily="18" charset="0"/>
                <a:cs typeface="Times New Roman" panose="02020603050405020304" pitchFamily="18" charset="0"/>
              </a:rPr>
              <a:t>..</a:t>
            </a: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1266" name="Picture 2" descr="San Francesco con le stimmate. Sec. XVI"/>
          <p:cNvPicPr>
            <a:picLocks noChangeAspect="1" noChangeArrowheads="1"/>
          </p:cNvPicPr>
          <p:nvPr/>
        </p:nvPicPr>
        <p:blipFill>
          <a:blip r:embed="rId3"/>
          <a:srcRect/>
          <a:stretch>
            <a:fillRect/>
          </a:stretch>
        </p:blipFill>
        <p:spPr bwMode="auto">
          <a:xfrm>
            <a:off x="142844" y="214290"/>
            <a:ext cx="4191000" cy="6096001"/>
          </a:xfrm>
          <a:prstGeom prst="rect">
            <a:avLst/>
          </a:prstGeom>
          <a:noFill/>
        </p:spPr>
      </p:pic>
      <p:sp>
        <p:nvSpPr>
          <p:cNvPr id="8" name="CasellaDiTesto 7"/>
          <p:cNvSpPr txBox="1"/>
          <p:nvPr/>
        </p:nvSpPr>
        <p:spPr>
          <a:xfrm>
            <a:off x="285720" y="6357958"/>
            <a:ext cx="3889398" cy="369332"/>
          </a:xfrm>
          <a:prstGeom prst="rect">
            <a:avLst/>
          </a:prstGeom>
          <a:noFill/>
        </p:spPr>
        <p:txBody>
          <a:bodyPr wrap="none" rtlCol="0">
            <a:spAutoFit/>
          </a:bodyPr>
          <a:lstStyle/>
          <a:p>
            <a:r>
              <a:rPr lang="it-IT" b="1" dirty="0" smtClean="0">
                <a:solidFill>
                  <a:srgbClr val="FF0000"/>
                </a:solidFill>
                <a:latin typeface="Matura MT Script Capitals" pitchFamily="66" charset="0"/>
              </a:rPr>
              <a:t>San Francesco che riceve le stigmate</a:t>
            </a:r>
            <a:endParaRPr lang="it-IT" b="1" dirty="0">
              <a:solidFill>
                <a:srgbClr val="FF0000"/>
              </a:solidFill>
              <a:latin typeface="Matura MT Script Capitals" pitchFamily="66"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 name="CasellaDiTesto 7"/>
          <p:cNvSpPr txBox="1"/>
          <p:nvPr/>
        </p:nvSpPr>
        <p:spPr>
          <a:xfrm>
            <a:off x="100755" y="6357958"/>
            <a:ext cx="9043245" cy="369332"/>
          </a:xfrm>
          <a:prstGeom prst="rect">
            <a:avLst/>
          </a:prstGeom>
          <a:noFill/>
        </p:spPr>
        <p:txBody>
          <a:bodyPr wrap="none" rtlCol="0">
            <a:spAutoFit/>
          </a:bodyPr>
          <a:lstStyle/>
          <a:p>
            <a:r>
              <a:rPr lang="it-IT" b="1" dirty="0" smtClean="0">
                <a:solidFill>
                  <a:srgbClr val="FF0000"/>
                </a:solidFill>
                <a:latin typeface="Matura MT Script Capitals" pitchFamily="66" charset="0"/>
              </a:rPr>
              <a:t>Tatuaggi dell’ordine di San Francesco: alcuni di questi col sant’ d’Assisi non c’entrano </a:t>
            </a:r>
            <a:endParaRPr lang="it-IT" b="1" dirty="0">
              <a:solidFill>
                <a:srgbClr val="FF0000"/>
              </a:solidFill>
              <a:latin typeface="Matura MT Script Capitals" pitchFamily="66" charset="0"/>
            </a:endParaRPr>
          </a:p>
        </p:txBody>
      </p:sp>
      <p:pic>
        <p:nvPicPr>
          <p:cNvPr id="10" name="Immagine 9" descr="https://lh3.googleusercontent.com/-U55bD68gq94/UwcwmLFhJhI/AAAAAAAAGGw/Dzf1m2V8xHQ/w325-h551-no/costumiesupersti00pigo_0325.jpg"/>
          <p:cNvPicPr/>
          <p:nvPr/>
        </p:nvPicPr>
        <p:blipFill>
          <a:blip r:embed="rId3"/>
          <a:srcRect/>
          <a:stretch>
            <a:fillRect/>
          </a:stretch>
        </p:blipFill>
        <p:spPr bwMode="auto">
          <a:xfrm>
            <a:off x="571472" y="214290"/>
            <a:ext cx="3714776" cy="6072230"/>
          </a:xfrm>
          <a:prstGeom prst="rect">
            <a:avLst/>
          </a:prstGeom>
          <a:noFill/>
          <a:ln w="9525">
            <a:noFill/>
            <a:miter lim="800000"/>
            <a:headEnd/>
            <a:tailEnd/>
          </a:ln>
        </p:spPr>
      </p:pic>
      <p:pic>
        <p:nvPicPr>
          <p:cNvPr id="11" name="Immagine 10" descr="https://lh6.googleusercontent.com/-0Dp5PtKwsaM/UwcwmMXS9II/AAAAAAAAGG4/rSm7st_qHXo/w325-h551-no/costumiesupersti00pigo_0327.jpg"/>
          <p:cNvPicPr/>
          <p:nvPr/>
        </p:nvPicPr>
        <p:blipFill>
          <a:blip r:embed="rId4"/>
          <a:srcRect/>
          <a:stretch>
            <a:fillRect/>
          </a:stretch>
        </p:blipFill>
        <p:spPr bwMode="auto">
          <a:xfrm>
            <a:off x="4786314" y="214290"/>
            <a:ext cx="3714776" cy="607223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 name="CasellaDiTesto 7"/>
          <p:cNvSpPr txBox="1"/>
          <p:nvPr/>
        </p:nvSpPr>
        <p:spPr>
          <a:xfrm>
            <a:off x="0" y="4857760"/>
            <a:ext cx="9144000" cy="2031325"/>
          </a:xfrm>
          <a:prstGeom prst="rect">
            <a:avLst/>
          </a:prstGeom>
          <a:noFill/>
        </p:spPr>
        <p:txBody>
          <a:bodyPr wrap="square" rtlCol="0">
            <a:spAutoFit/>
          </a:bodyPr>
          <a:lstStyle/>
          <a:p>
            <a:r>
              <a:rPr lang="it-IT" sz="2100" b="1" dirty="0" smtClean="0">
                <a:solidFill>
                  <a:schemeClr val="bg1"/>
                </a:solidFill>
                <a:latin typeface="Times New Roman" panose="02020603050405020304" pitchFamily="18" charset="0"/>
                <a:cs typeface="Times New Roman" panose="02020603050405020304" pitchFamily="18" charset="0"/>
              </a:rPr>
              <a:t>Questi due tatuaggi contengono importanti segni matriarcali: la Madonna dell’albero, in questo caso un pero, simbolo di Afrodite dea dell’amore per la forma evocativa del frutto, simile al ventre femminile e qui presente in due esemplari che sembrano uova; e la Madonna sulla mezza luna,  attributo di Artemide/Diana, dea nera della foresta e degli animali selvaggi, protettrice delle partorienti ed erede diretta della Gran Madre nera paleolitica.  </a:t>
            </a:r>
            <a:endParaRPr lang="it-IT" sz="2100" b="1" dirty="0">
              <a:solidFill>
                <a:schemeClr val="bg1"/>
              </a:solidFill>
              <a:latin typeface="Times New Roman" panose="02020603050405020304" pitchFamily="18" charset="0"/>
              <a:cs typeface="Times New Roman" panose="02020603050405020304" pitchFamily="18" charset="0"/>
            </a:endParaRPr>
          </a:p>
        </p:txBody>
      </p:sp>
      <p:pic>
        <p:nvPicPr>
          <p:cNvPr id="11" name="Immagine 10" descr="https://lh6.googleusercontent.com/-0Dp5PtKwsaM/UwcwmMXS9II/AAAAAAAAGG4/rSm7st_qHXo/w325-h551-no/costumiesupersti00pigo_0327.jpg"/>
          <p:cNvPicPr/>
          <p:nvPr/>
        </p:nvPicPr>
        <p:blipFill>
          <a:blip r:embed="rId3"/>
          <a:srcRect l="8000" t="45556" r="42000" b="15555"/>
          <a:stretch>
            <a:fillRect/>
          </a:stretch>
        </p:blipFill>
        <p:spPr bwMode="auto">
          <a:xfrm>
            <a:off x="571472" y="214290"/>
            <a:ext cx="3214710" cy="4500594"/>
          </a:xfrm>
          <a:prstGeom prst="rect">
            <a:avLst/>
          </a:prstGeom>
          <a:noFill/>
          <a:ln w="9525">
            <a:noFill/>
            <a:miter lim="800000"/>
            <a:headEnd/>
            <a:tailEnd/>
          </a:ln>
        </p:spPr>
      </p:pic>
      <p:pic>
        <p:nvPicPr>
          <p:cNvPr id="13" name="Immagine 12" descr="https://lh6.googleusercontent.com/-0Dp5PtKwsaM/UwcwmMXS9II/AAAAAAAAGG4/rSm7st_qHXo/w325-h551-no/costumiesupersti00pigo_0327.jpg"/>
          <p:cNvPicPr/>
          <p:nvPr/>
        </p:nvPicPr>
        <p:blipFill>
          <a:blip r:embed="rId3"/>
          <a:srcRect l="51972" t="59426" r="11538" b="15294"/>
          <a:stretch>
            <a:fillRect/>
          </a:stretch>
        </p:blipFill>
        <p:spPr bwMode="auto">
          <a:xfrm>
            <a:off x="4572000" y="285728"/>
            <a:ext cx="3857652" cy="4429156"/>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5580650" y="0"/>
            <a:ext cx="3530983" cy="6986528"/>
          </a:xfrm>
          <a:prstGeom prst="rect">
            <a:avLst/>
          </a:prstGeom>
          <a:noFill/>
        </p:spPr>
        <p:txBody>
          <a:bodyPr wrap="square" rtlCol="0">
            <a:spAutoFit/>
          </a:bodyPr>
          <a:lstStyle/>
          <a:p>
            <a:r>
              <a:rPr lang="it-IT" sz="3200" b="1" dirty="0" smtClean="0">
                <a:solidFill>
                  <a:prstClr val="white"/>
                </a:solidFill>
                <a:latin typeface="Times New Roman" panose="02020603050405020304" pitchFamily="18" charset="0"/>
                <a:cs typeface="Times New Roman" panose="02020603050405020304" pitchFamily="18" charset="0"/>
              </a:rPr>
              <a:t>A differenza del fratello, di un paio d’anni maggiore di lei, che </a:t>
            </a:r>
            <a:r>
              <a:rPr lang="it-IT" sz="3200" b="1" dirty="0" err="1" smtClean="0">
                <a:solidFill>
                  <a:prstClr val="white"/>
                </a:solidFill>
                <a:latin typeface="Times New Roman" panose="02020603050405020304" pitchFamily="18" charset="0"/>
                <a:cs typeface="Times New Roman" panose="02020603050405020304" pitchFamily="18" charset="0"/>
              </a:rPr>
              <a:t>potè</a:t>
            </a:r>
            <a:r>
              <a:rPr lang="it-IT" sz="3200" b="1" dirty="0" smtClean="0">
                <a:solidFill>
                  <a:prstClr val="white"/>
                </a:solidFill>
                <a:latin typeface="Times New Roman" panose="02020603050405020304" pitchFamily="18" charset="0"/>
                <a:cs typeface="Times New Roman" panose="02020603050405020304" pitchFamily="18" charset="0"/>
              </a:rPr>
              <a:t> frequentare il liceo e l’università e viaggiare in tutto il mondo, lei dovette accontentarsi di una «scuola per signorine» a casa e di farsi una cultura da autodidatta. </a:t>
            </a:r>
            <a:endParaRPr lang="it-IT" sz="3600" dirty="0">
              <a:solidFill>
                <a:srgbClr val="FF0000"/>
              </a:solidFill>
              <a:latin typeface="Times New Roman" panose="02020603050405020304" pitchFamily="18" charset="0"/>
              <a:cs typeface="Times New Roman" panose="02020603050405020304" pitchFamily="18"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558065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052139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 name="CasellaDiTesto 7"/>
          <p:cNvSpPr txBox="1"/>
          <p:nvPr/>
        </p:nvSpPr>
        <p:spPr>
          <a:xfrm>
            <a:off x="0" y="5473005"/>
            <a:ext cx="9144000" cy="1446550"/>
          </a:xfrm>
          <a:prstGeom prst="rect">
            <a:avLst/>
          </a:prstGeom>
          <a:noFill/>
        </p:spPr>
        <p:txBody>
          <a:bodyPr wrap="square" rtlCol="0">
            <a:spAutoFit/>
          </a:bodyPr>
          <a:lstStyle/>
          <a:p>
            <a:r>
              <a:rPr lang="it-IT" sz="2200" b="1" dirty="0" smtClean="0">
                <a:solidFill>
                  <a:schemeClr val="bg1"/>
                </a:solidFill>
                <a:latin typeface="Times New Roman" panose="02020603050405020304" pitchFamily="18" charset="0"/>
                <a:cs typeface="Times New Roman" panose="02020603050405020304" pitchFamily="18" charset="0"/>
              </a:rPr>
              <a:t>A quanto pare, ci si tatuava in nome dei Francescani e dei Gesuiti. </a:t>
            </a:r>
          </a:p>
          <a:p>
            <a:r>
              <a:rPr lang="it-IT" sz="2200" b="1" dirty="0" smtClean="0">
                <a:solidFill>
                  <a:schemeClr val="bg1"/>
                </a:solidFill>
                <a:latin typeface="Times New Roman" panose="02020603050405020304" pitchFamily="18" charset="0"/>
                <a:cs typeface="Times New Roman" panose="02020603050405020304" pitchFamily="18" charset="0"/>
              </a:rPr>
              <a:t>Il richiamo ai due ordini monacali potrebbe  indicare  che anticamente </a:t>
            </a:r>
          </a:p>
          <a:p>
            <a:r>
              <a:rPr lang="it-IT" sz="2200" b="1" dirty="0" smtClean="0">
                <a:solidFill>
                  <a:schemeClr val="bg1"/>
                </a:solidFill>
                <a:latin typeface="Times New Roman" panose="02020603050405020304" pitchFamily="18" charset="0"/>
                <a:cs typeface="Times New Roman" panose="02020603050405020304" pitchFamily="18" charset="0"/>
              </a:rPr>
              <a:t>I religiosi si tatuavano, o che fossero proprio loro, come i monaci </a:t>
            </a:r>
          </a:p>
          <a:p>
            <a:r>
              <a:rPr lang="it-IT" sz="2200" b="1" dirty="0" err="1" smtClean="0">
                <a:solidFill>
                  <a:schemeClr val="bg1"/>
                </a:solidFill>
                <a:latin typeface="Times New Roman" panose="02020603050405020304" pitchFamily="18" charset="0"/>
                <a:cs typeface="Times New Roman" panose="02020603050405020304" pitchFamily="18" charset="0"/>
              </a:rPr>
              <a:t>Tatuatori</a:t>
            </a:r>
            <a:r>
              <a:rPr lang="it-IT" sz="2200" b="1" dirty="0" smtClean="0">
                <a:solidFill>
                  <a:schemeClr val="bg1"/>
                </a:solidFill>
                <a:latin typeface="Times New Roman" panose="02020603050405020304" pitchFamily="18" charset="0"/>
                <a:cs typeface="Times New Roman" panose="02020603050405020304" pitchFamily="18" charset="0"/>
              </a:rPr>
              <a:t>  di Gerusalemme, a praticare l’arte e a tatuare. </a:t>
            </a:r>
            <a:endParaRPr lang="it-IT" sz="2200" b="1" dirty="0">
              <a:solidFill>
                <a:schemeClr val="bg1"/>
              </a:solidFill>
              <a:latin typeface="Times New Roman" panose="02020603050405020304" pitchFamily="18" charset="0"/>
              <a:cs typeface="Times New Roman" panose="02020603050405020304" pitchFamily="18" charset="0"/>
            </a:endParaRPr>
          </a:p>
        </p:txBody>
      </p:sp>
      <p:pic>
        <p:nvPicPr>
          <p:cNvPr id="9" name="Immagine 8" descr="https://lh5.googleusercontent.com/-1mqBAnVS3Cw/UwcwmgXvW-I/AAAAAAAAGHA/DXFyGjOSRkw/w325-h551-no/costumiesupersti00pigo_0329.jpg"/>
          <p:cNvPicPr/>
          <p:nvPr/>
        </p:nvPicPr>
        <p:blipFill>
          <a:blip r:embed="rId3"/>
          <a:srcRect/>
          <a:stretch>
            <a:fillRect/>
          </a:stretch>
        </p:blipFill>
        <p:spPr bwMode="auto">
          <a:xfrm>
            <a:off x="785786" y="214290"/>
            <a:ext cx="3095625" cy="5248275"/>
          </a:xfrm>
          <a:prstGeom prst="rect">
            <a:avLst/>
          </a:prstGeom>
          <a:noFill/>
          <a:ln w="9525">
            <a:noFill/>
            <a:miter lim="800000"/>
            <a:headEnd/>
            <a:tailEnd/>
          </a:ln>
        </p:spPr>
      </p:pic>
      <p:pic>
        <p:nvPicPr>
          <p:cNvPr id="12" name="Immagine 11" descr="https://lh3.googleusercontent.com/-cbUvhMz7Msg/Uwcwm3nargI/AAAAAAAAGHI/BgIAe31d06Y/w325-h551-no/costumiesupersti00pigo_0331.jpg"/>
          <p:cNvPicPr/>
          <p:nvPr/>
        </p:nvPicPr>
        <p:blipFill>
          <a:blip r:embed="rId4"/>
          <a:srcRect/>
          <a:stretch>
            <a:fillRect/>
          </a:stretch>
        </p:blipFill>
        <p:spPr bwMode="auto">
          <a:xfrm>
            <a:off x="5143504" y="214290"/>
            <a:ext cx="3095625" cy="524827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 name="CasellaDiTesto 7"/>
          <p:cNvSpPr txBox="1"/>
          <p:nvPr/>
        </p:nvSpPr>
        <p:spPr>
          <a:xfrm>
            <a:off x="0" y="5500702"/>
            <a:ext cx="9144000" cy="1200329"/>
          </a:xfrm>
          <a:prstGeom prst="rect">
            <a:avLst/>
          </a:prstGeom>
          <a:noFill/>
        </p:spPr>
        <p:txBody>
          <a:bodyPr wrap="square" rtlCol="0">
            <a:spAutoFit/>
          </a:bodyPr>
          <a:lstStyle/>
          <a:p>
            <a:r>
              <a:rPr lang="it-IT" sz="2400" b="1" dirty="0" smtClean="0">
                <a:solidFill>
                  <a:schemeClr val="bg1"/>
                </a:solidFill>
                <a:latin typeface="Times New Roman" panose="02020603050405020304" pitchFamily="18" charset="0"/>
                <a:cs typeface="Times New Roman" panose="02020603050405020304" pitchFamily="18" charset="0"/>
              </a:rPr>
              <a:t>Anche la rappresentazione della Madonna crocifissa è tendenzialmente eretica, anche se la portata eversiva della raffigurazione è alleggerita dai soliti pugnali che la trafiggono. </a:t>
            </a:r>
            <a:endParaRPr lang="it-IT" sz="2400" b="1" dirty="0">
              <a:solidFill>
                <a:schemeClr val="bg1"/>
              </a:solidFill>
              <a:latin typeface="Times New Roman" panose="02020603050405020304" pitchFamily="18" charset="0"/>
              <a:cs typeface="Times New Roman" panose="02020603050405020304" pitchFamily="18" charset="0"/>
            </a:endParaRPr>
          </a:p>
        </p:txBody>
      </p:sp>
      <p:pic>
        <p:nvPicPr>
          <p:cNvPr id="10" name="Immagine 9" descr="https://lh4.googleusercontent.com/-UZtOH1Ingug/UwcwnT1vPzI/AAAAAAAAGHM/oSUJpc7dIns/w325-h551-no/costumiesupersti00pigo_0333.jpg"/>
          <p:cNvPicPr/>
          <p:nvPr/>
        </p:nvPicPr>
        <p:blipFill>
          <a:blip r:embed="rId3"/>
          <a:srcRect/>
          <a:stretch>
            <a:fillRect/>
          </a:stretch>
        </p:blipFill>
        <p:spPr bwMode="auto">
          <a:xfrm>
            <a:off x="642910" y="214290"/>
            <a:ext cx="3095625" cy="5248275"/>
          </a:xfrm>
          <a:prstGeom prst="rect">
            <a:avLst/>
          </a:prstGeom>
          <a:noFill/>
          <a:ln w="9525">
            <a:noFill/>
            <a:miter lim="800000"/>
            <a:headEnd/>
            <a:tailEnd/>
          </a:ln>
        </p:spPr>
      </p:pic>
      <p:pic>
        <p:nvPicPr>
          <p:cNvPr id="11" name="Immagine 10" descr="https://lh6.googleusercontent.com/-dVSu76t0Pjc/Uwcwnsd25yI/AAAAAAAAGHc/-CDtVK4fI0o/w325-h551-no/costumiesupersti00pigo_0335.jpg"/>
          <p:cNvPicPr/>
          <p:nvPr/>
        </p:nvPicPr>
        <p:blipFill>
          <a:blip r:embed="rId4"/>
          <a:srcRect/>
          <a:stretch>
            <a:fillRect/>
          </a:stretch>
        </p:blipFill>
        <p:spPr bwMode="auto">
          <a:xfrm>
            <a:off x="5143504" y="142852"/>
            <a:ext cx="3095625" cy="5248275"/>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 name="CasellaDiTesto 7"/>
          <p:cNvSpPr txBox="1"/>
          <p:nvPr/>
        </p:nvSpPr>
        <p:spPr>
          <a:xfrm>
            <a:off x="0" y="5473005"/>
            <a:ext cx="9144000" cy="1446550"/>
          </a:xfrm>
          <a:prstGeom prst="rect">
            <a:avLst/>
          </a:prstGeom>
          <a:noFill/>
        </p:spPr>
        <p:txBody>
          <a:bodyPr wrap="square" rtlCol="0">
            <a:spAutoFit/>
          </a:bodyPr>
          <a:lstStyle/>
          <a:p>
            <a:r>
              <a:rPr lang="it-IT" sz="2200" b="1" dirty="0" smtClean="0">
                <a:solidFill>
                  <a:schemeClr val="bg1"/>
                </a:solidFill>
                <a:latin typeface="Times New Roman" panose="02020603050405020304" pitchFamily="18" charset="0"/>
                <a:cs typeface="Times New Roman" panose="02020603050405020304" pitchFamily="18" charset="0"/>
              </a:rPr>
              <a:t>Quelle che vengono spacciate per madonne di Loreto col bambino, in realtà assomigliano moltissimo  alle dee doppie preistoriche, di cui abbiamo rappresentazioni in ogni angolo d’Europa dal Paleolitico in poi. Sono le stesse dee che, presumibilmente, portano i tatuaggi o fanno tatuare. </a:t>
            </a:r>
            <a:endParaRPr lang="it-IT" sz="2200" b="1" dirty="0">
              <a:solidFill>
                <a:schemeClr val="bg1"/>
              </a:solidFill>
              <a:latin typeface="Times New Roman" panose="02020603050405020304" pitchFamily="18" charset="0"/>
              <a:cs typeface="Times New Roman" panose="02020603050405020304" pitchFamily="18" charset="0"/>
            </a:endParaRPr>
          </a:p>
        </p:txBody>
      </p:sp>
      <p:pic>
        <p:nvPicPr>
          <p:cNvPr id="9" name="Immagine 8" descr="https://lh5.googleusercontent.com/-WggeVVtrsXw/Uwcwn8f0E_I/AAAAAAAAGHY/UQjT2Y0inSE/w325-h551-no/costumiesupersti00pigo_0337.jpg"/>
          <p:cNvPicPr/>
          <p:nvPr/>
        </p:nvPicPr>
        <p:blipFill>
          <a:blip r:embed="rId3"/>
          <a:srcRect/>
          <a:stretch>
            <a:fillRect/>
          </a:stretch>
        </p:blipFill>
        <p:spPr bwMode="auto">
          <a:xfrm>
            <a:off x="0" y="142852"/>
            <a:ext cx="3095625" cy="5248275"/>
          </a:xfrm>
          <a:prstGeom prst="rect">
            <a:avLst/>
          </a:prstGeom>
          <a:noFill/>
          <a:ln w="9525">
            <a:noFill/>
            <a:miter lim="800000"/>
            <a:headEnd/>
            <a:tailEnd/>
          </a:ln>
        </p:spPr>
      </p:pic>
      <p:pic>
        <p:nvPicPr>
          <p:cNvPr id="12" name="Immagine 11" descr="https://lh3.googleusercontent.com/-f1hq1XZaev8/UwcwogfPMuI/AAAAAAAAGHo/KJWvjX41N9A/w325-h551-no/costumiesupersti00pigo_0339.jpg"/>
          <p:cNvPicPr/>
          <p:nvPr/>
        </p:nvPicPr>
        <p:blipFill>
          <a:blip r:embed="rId4"/>
          <a:srcRect/>
          <a:stretch>
            <a:fillRect/>
          </a:stretch>
        </p:blipFill>
        <p:spPr bwMode="auto">
          <a:xfrm>
            <a:off x="6048375" y="214290"/>
            <a:ext cx="3095625" cy="5248275"/>
          </a:xfrm>
          <a:prstGeom prst="rect">
            <a:avLst/>
          </a:prstGeom>
          <a:noFill/>
          <a:ln w="9525">
            <a:noFill/>
            <a:miter lim="800000"/>
            <a:headEnd/>
            <a:tailEnd/>
          </a:ln>
        </p:spPr>
      </p:pic>
      <p:pic>
        <p:nvPicPr>
          <p:cNvPr id="4098" name="Picture 2" descr="http://1.bp.blogspot.com/-pNSqNB3aO9I/UelNsnV3bkI/AAAAAAAAQIg/NoIgbZ7S8Ms/s1600/trinita-9.jpg"/>
          <p:cNvPicPr>
            <a:picLocks noChangeAspect="1" noChangeArrowheads="1"/>
          </p:cNvPicPr>
          <p:nvPr/>
        </p:nvPicPr>
        <p:blipFill>
          <a:blip r:embed="rId5"/>
          <a:srcRect/>
          <a:stretch>
            <a:fillRect/>
          </a:stretch>
        </p:blipFill>
        <p:spPr bwMode="auto">
          <a:xfrm>
            <a:off x="3071803" y="1071546"/>
            <a:ext cx="2939162" cy="4114828"/>
          </a:xfrm>
          <a:prstGeom prst="rect">
            <a:avLst/>
          </a:prstGeom>
          <a:noFill/>
        </p:spPr>
      </p:pic>
      <p:sp>
        <p:nvSpPr>
          <p:cNvPr id="13" name="CasellaDiTesto 12"/>
          <p:cNvSpPr txBox="1"/>
          <p:nvPr/>
        </p:nvSpPr>
        <p:spPr>
          <a:xfrm>
            <a:off x="3286116" y="357166"/>
            <a:ext cx="2390591" cy="369332"/>
          </a:xfrm>
          <a:prstGeom prst="rect">
            <a:avLst/>
          </a:prstGeom>
          <a:noFill/>
        </p:spPr>
        <p:txBody>
          <a:bodyPr wrap="none" rtlCol="0">
            <a:spAutoFit/>
          </a:bodyPr>
          <a:lstStyle/>
          <a:p>
            <a:r>
              <a:rPr lang="it-IT" b="1" dirty="0" smtClean="0">
                <a:solidFill>
                  <a:srgbClr val="FF0000"/>
                </a:solidFill>
                <a:latin typeface="Matura MT Script Capitals" pitchFamily="66" charset="0"/>
              </a:rPr>
              <a:t>Anatolia, 6.000 a.C.</a:t>
            </a:r>
            <a:endParaRPr lang="it-IT" b="1" dirty="0">
              <a:solidFill>
                <a:srgbClr val="FF0000"/>
              </a:solidFill>
              <a:latin typeface="Matura MT Script Capitals" pitchFamily="66"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 name="CasellaDiTesto 7"/>
          <p:cNvSpPr txBox="1"/>
          <p:nvPr/>
        </p:nvSpPr>
        <p:spPr>
          <a:xfrm>
            <a:off x="0" y="6286520"/>
            <a:ext cx="9144000" cy="430887"/>
          </a:xfrm>
          <a:prstGeom prst="rect">
            <a:avLst/>
          </a:prstGeom>
          <a:noFill/>
        </p:spPr>
        <p:txBody>
          <a:bodyPr wrap="square" rtlCol="0">
            <a:spAutoFit/>
          </a:bodyPr>
          <a:lstStyle/>
          <a:p>
            <a:r>
              <a:rPr lang="it-IT" sz="2200" b="1" dirty="0" smtClean="0">
                <a:solidFill>
                  <a:srgbClr val="FF0000"/>
                </a:solidFill>
                <a:latin typeface="Matura MT Script Capitals" pitchFamily="66" charset="0"/>
              </a:rPr>
              <a:t>I segno della Passione di questi “angeli” sembrano le frecce di </a:t>
            </a:r>
            <a:r>
              <a:rPr lang="it-IT" sz="2200" b="1" dirty="0" err="1" smtClean="0">
                <a:solidFill>
                  <a:srgbClr val="FF0000"/>
                </a:solidFill>
                <a:latin typeface="Matura MT Script Capitals" pitchFamily="66" charset="0"/>
              </a:rPr>
              <a:t>Cupido…</a:t>
            </a:r>
            <a:r>
              <a:rPr lang="it-IT" sz="2200" b="1" dirty="0" smtClean="0">
                <a:solidFill>
                  <a:srgbClr val="FF0000"/>
                </a:solidFill>
                <a:latin typeface="Matura MT Script Capitals" pitchFamily="66" charset="0"/>
              </a:rPr>
              <a:t>. </a:t>
            </a:r>
            <a:endParaRPr lang="it-IT" sz="2200" b="1" dirty="0">
              <a:solidFill>
                <a:srgbClr val="FF0000"/>
              </a:solidFill>
              <a:latin typeface="Matura MT Script Capitals" pitchFamily="66" charset="0"/>
            </a:endParaRPr>
          </a:p>
        </p:txBody>
      </p:sp>
      <p:pic>
        <p:nvPicPr>
          <p:cNvPr id="10" name="Immagine 9" descr="https://lh5.googleusercontent.com/-jdJkJPaBGVc/Uwcwo83oCjI/AAAAAAAAGHw/rBe1rQs1MFw/w325-h551-no/costumiesupersti00pigo_0341.jpg"/>
          <p:cNvPicPr/>
          <p:nvPr/>
        </p:nvPicPr>
        <p:blipFill>
          <a:blip r:embed="rId3"/>
          <a:srcRect/>
          <a:stretch>
            <a:fillRect/>
          </a:stretch>
        </p:blipFill>
        <p:spPr bwMode="auto">
          <a:xfrm>
            <a:off x="142844" y="142852"/>
            <a:ext cx="3786214" cy="6000768"/>
          </a:xfrm>
          <a:prstGeom prst="rect">
            <a:avLst/>
          </a:prstGeom>
          <a:noFill/>
          <a:ln w="9525">
            <a:noFill/>
            <a:miter lim="800000"/>
            <a:headEnd/>
            <a:tailEnd/>
          </a:ln>
        </p:spPr>
      </p:pic>
      <p:pic>
        <p:nvPicPr>
          <p:cNvPr id="11" name="Immagine 10" descr="https://lh5.googleusercontent.com/-yOYM7bFw-Xc/UwcwpXVouaI/AAAAAAAAGH4/qhiq2E9bqYk/w325-h551-no/costumiesupersti00pigo_0343.jpg"/>
          <p:cNvPicPr/>
          <p:nvPr/>
        </p:nvPicPr>
        <p:blipFill>
          <a:blip r:embed="rId4"/>
          <a:srcRect/>
          <a:stretch>
            <a:fillRect/>
          </a:stretch>
        </p:blipFill>
        <p:spPr bwMode="auto">
          <a:xfrm>
            <a:off x="5357818" y="142852"/>
            <a:ext cx="3629032" cy="6072206"/>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 name="CasellaDiTesto 7"/>
          <p:cNvSpPr txBox="1"/>
          <p:nvPr/>
        </p:nvSpPr>
        <p:spPr>
          <a:xfrm>
            <a:off x="0" y="5473005"/>
            <a:ext cx="9144000" cy="1708160"/>
          </a:xfrm>
          <a:prstGeom prst="rect">
            <a:avLst/>
          </a:prstGeom>
          <a:noFill/>
        </p:spPr>
        <p:txBody>
          <a:bodyPr wrap="square" rtlCol="0">
            <a:spAutoFit/>
          </a:bodyPr>
          <a:lstStyle/>
          <a:p>
            <a:r>
              <a:rPr lang="it-IT" sz="2100" b="1" dirty="0" smtClean="0">
                <a:solidFill>
                  <a:schemeClr val="bg1"/>
                </a:solidFill>
                <a:latin typeface="Times New Roman" panose="02020603050405020304" pitchFamily="18" charset="0"/>
                <a:cs typeface="Times New Roman" panose="02020603050405020304" pitchFamily="18" charset="0"/>
              </a:rPr>
              <a:t>Gli uccelli, riservati alle giovani spose, potrebbero simboleggiare la fertilità ma anche riprendere l’iconografia arcaica della Dea uccello, testimoniata non solo nella preistoria, epoca in cui è ubiquitaria, ma anche fra i Celti, come nella rappresentazi9one di </a:t>
            </a:r>
            <a:r>
              <a:rPr lang="it-IT" sz="2100" b="1" dirty="0" err="1" smtClean="0">
                <a:solidFill>
                  <a:schemeClr val="bg1"/>
                </a:solidFill>
                <a:latin typeface="Times New Roman" panose="02020603050405020304" pitchFamily="18" charset="0"/>
                <a:cs typeface="Times New Roman" panose="02020603050405020304" pitchFamily="18" charset="0"/>
              </a:rPr>
              <a:t>Sequana</a:t>
            </a:r>
            <a:r>
              <a:rPr lang="it-IT" sz="2100" b="1" dirty="0" smtClean="0">
                <a:solidFill>
                  <a:schemeClr val="bg1"/>
                </a:solidFill>
                <a:latin typeface="Times New Roman" panose="02020603050405020304" pitchFamily="18" charset="0"/>
                <a:cs typeface="Times New Roman" panose="02020603050405020304" pitchFamily="18" charset="0"/>
              </a:rPr>
              <a:t> (la </a:t>
            </a:r>
            <a:r>
              <a:rPr lang="it-IT" sz="2100" b="1" dirty="0" err="1" smtClean="0">
                <a:solidFill>
                  <a:schemeClr val="bg1"/>
                </a:solidFill>
                <a:latin typeface="Times New Roman" panose="02020603050405020304" pitchFamily="18" charset="0"/>
                <a:cs typeface="Times New Roman" panose="02020603050405020304" pitchFamily="18" charset="0"/>
              </a:rPr>
              <a:t>Sernna</a:t>
            </a:r>
            <a:r>
              <a:rPr lang="it-IT" sz="2100" b="1" dirty="0" smtClean="0">
                <a:solidFill>
                  <a:schemeClr val="bg1"/>
                </a:solidFill>
                <a:latin typeface="Times New Roman" panose="02020603050405020304" pitchFamily="18" charset="0"/>
                <a:cs typeface="Times New Roman" panose="02020603050405020304" pitchFamily="18" charset="0"/>
              </a:rPr>
              <a:t>) ma anche della placchetta di </a:t>
            </a:r>
            <a:r>
              <a:rPr lang="it-IT" sz="2100" b="1" dirty="0" err="1" smtClean="0">
                <a:solidFill>
                  <a:schemeClr val="bg1"/>
                </a:solidFill>
                <a:latin typeface="Times New Roman" panose="02020603050405020304" pitchFamily="18" charset="0"/>
                <a:cs typeface="Times New Roman" panose="02020603050405020304" pitchFamily="18" charset="0"/>
              </a:rPr>
              <a:t>Breno</a:t>
            </a:r>
            <a:r>
              <a:rPr lang="it-IT" sz="2100" b="1" dirty="0" smtClean="0">
                <a:solidFill>
                  <a:schemeClr val="bg1"/>
                </a:solidFill>
                <a:latin typeface="Times New Roman" panose="02020603050405020304" pitchFamily="18" charset="0"/>
                <a:cs typeface="Times New Roman" panose="02020603050405020304" pitchFamily="18" charset="0"/>
              </a:rPr>
              <a:t>. </a:t>
            </a:r>
            <a:endParaRPr lang="it-IT" sz="2100" b="1" dirty="0">
              <a:solidFill>
                <a:schemeClr val="bg1"/>
              </a:solidFill>
              <a:latin typeface="Times New Roman" panose="02020603050405020304" pitchFamily="18" charset="0"/>
              <a:cs typeface="Times New Roman" panose="02020603050405020304" pitchFamily="18" charset="0"/>
            </a:endParaRPr>
          </a:p>
        </p:txBody>
      </p:sp>
      <p:pic>
        <p:nvPicPr>
          <p:cNvPr id="12" name="Immagine 11" descr="https://lh3.googleusercontent.com/-PxZ0w1stsZk/Uwcwpmi7N8I/AAAAAAAAGIA/7KGxTyDV_Xc/w325-h551-no/costumiesupersti00pigo_0345.jpg"/>
          <p:cNvPicPr/>
          <p:nvPr/>
        </p:nvPicPr>
        <p:blipFill>
          <a:blip r:embed="rId3"/>
          <a:srcRect/>
          <a:stretch>
            <a:fillRect/>
          </a:stretch>
        </p:blipFill>
        <p:spPr bwMode="auto">
          <a:xfrm>
            <a:off x="0" y="0"/>
            <a:ext cx="3095625" cy="5248275"/>
          </a:xfrm>
          <a:prstGeom prst="rect">
            <a:avLst/>
          </a:prstGeom>
          <a:noFill/>
          <a:ln w="9525">
            <a:noFill/>
            <a:miter lim="800000"/>
            <a:headEnd/>
            <a:tailEnd/>
          </a:ln>
        </p:spPr>
      </p:pic>
      <p:pic>
        <p:nvPicPr>
          <p:cNvPr id="13" name="Immagine 12" descr="https://lh5.googleusercontent.com/-QL1K5VR0o64/UwcwpwaExHI/AAAAAAAAGIE/bV7qWBeVCpg/w325-h551-no/costumiesupersti00pigo_0347.jpg"/>
          <p:cNvPicPr/>
          <p:nvPr/>
        </p:nvPicPr>
        <p:blipFill>
          <a:blip r:embed="rId4"/>
          <a:srcRect/>
          <a:stretch>
            <a:fillRect/>
          </a:stretch>
        </p:blipFill>
        <p:spPr bwMode="auto">
          <a:xfrm>
            <a:off x="6048375" y="0"/>
            <a:ext cx="3095625" cy="5248275"/>
          </a:xfrm>
          <a:prstGeom prst="rect">
            <a:avLst/>
          </a:prstGeom>
          <a:noFill/>
          <a:ln w="9525">
            <a:noFill/>
            <a:miter lim="800000"/>
            <a:headEnd/>
            <a:tailEnd/>
          </a:ln>
        </p:spPr>
      </p:pic>
      <p:pic>
        <p:nvPicPr>
          <p:cNvPr id="2" name="Picture 2" descr="http://www.ilcerchiodellaluna.it/central_dee_sequana_celtic_.jpg"/>
          <p:cNvPicPr>
            <a:picLocks noChangeAspect="1" noChangeArrowheads="1"/>
          </p:cNvPicPr>
          <p:nvPr/>
        </p:nvPicPr>
        <p:blipFill>
          <a:blip r:embed="rId5"/>
          <a:srcRect/>
          <a:stretch>
            <a:fillRect/>
          </a:stretch>
        </p:blipFill>
        <p:spPr bwMode="auto">
          <a:xfrm>
            <a:off x="3243713" y="0"/>
            <a:ext cx="1828353" cy="3441608"/>
          </a:xfrm>
          <a:prstGeom prst="rect">
            <a:avLst/>
          </a:prstGeom>
          <a:noFill/>
        </p:spPr>
      </p:pic>
      <p:pic>
        <p:nvPicPr>
          <p:cNvPr id="3" name="Picture 4" descr="http://www.museoarcheologico.valcamonicaromana.beniculturali.it/getImage.php?id=125&amp;w=800&amp;h=600&amp;f=0&amp;.jpg"/>
          <p:cNvPicPr>
            <a:picLocks noChangeAspect="1" noChangeArrowheads="1"/>
          </p:cNvPicPr>
          <p:nvPr/>
        </p:nvPicPr>
        <p:blipFill>
          <a:blip r:embed="rId6"/>
          <a:srcRect t="7999" b="18250"/>
          <a:stretch>
            <a:fillRect/>
          </a:stretch>
        </p:blipFill>
        <p:spPr bwMode="auto">
          <a:xfrm>
            <a:off x="4214810" y="3500438"/>
            <a:ext cx="1755986" cy="1952335"/>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9" name="Rettangolo 8"/>
          <p:cNvSpPr/>
          <p:nvPr/>
        </p:nvSpPr>
        <p:spPr>
          <a:xfrm>
            <a:off x="0" y="3933056"/>
            <a:ext cx="9144000" cy="3108543"/>
          </a:xfrm>
          <a:prstGeom prst="rect">
            <a:avLst/>
          </a:prstGeom>
        </p:spPr>
        <p:txBody>
          <a:bodyPr wrap="square">
            <a:spAutoFit/>
          </a:bodyPr>
          <a:lstStyle/>
          <a:p>
            <a:r>
              <a:rPr lang="it-IT" sz="2800" b="1" dirty="0" smtClean="0">
                <a:solidFill>
                  <a:schemeClr val="bg1"/>
                </a:solidFill>
                <a:latin typeface="Times New Roman" panose="02020603050405020304" pitchFamily="18" charset="0"/>
                <a:cs typeface="Times New Roman" panose="02020603050405020304" pitchFamily="18" charset="0"/>
              </a:rPr>
              <a:t>Caterina </a:t>
            </a:r>
            <a:r>
              <a:rPr lang="it-IT" sz="2800" b="1" dirty="0" err="1" smtClean="0">
                <a:solidFill>
                  <a:schemeClr val="bg1"/>
                </a:solidFill>
                <a:latin typeface="Times New Roman" panose="02020603050405020304" pitchFamily="18" charset="0"/>
                <a:cs typeface="Times New Roman" panose="02020603050405020304" pitchFamily="18" charset="0"/>
              </a:rPr>
              <a:t>Pigorini</a:t>
            </a:r>
            <a:r>
              <a:rPr lang="it-IT" sz="2800" b="1" dirty="0" smtClean="0">
                <a:solidFill>
                  <a:schemeClr val="bg1"/>
                </a:solidFill>
                <a:latin typeface="Times New Roman" panose="02020603050405020304" pitchFamily="18" charset="0"/>
                <a:cs typeface="Times New Roman" panose="02020603050405020304" pitchFamily="18" charset="0"/>
              </a:rPr>
              <a:t> si spense a Roma nel 1924, dopo una lunga malattia che l’aveva colpita una decina di Anni prima, qualche mese prima del fratello. Il museo di Roma è dedicato soltanto a lui, come spesso accade quando a lavorare su uno stesso argomento sono un uomo e una donna….</a:t>
            </a:r>
          </a:p>
          <a:p>
            <a:endParaRPr lang="it-IT" sz="2800" b="1" dirty="0" smtClean="0">
              <a:solidFill>
                <a:schemeClr val="bg1"/>
              </a:solidFill>
              <a:latin typeface="Matura MT Script Capitals" pitchFamily="66" charset="0"/>
            </a:endParaRPr>
          </a:p>
        </p:txBody>
      </p:sp>
      <p:sp>
        <p:nvSpPr>
          <p:cNvPr id="67586" name="AutoShape 2"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67588" name="AutoShape 4"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67590" name="AutoShape 6"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67592" name="AutoShape 8"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476672"/>
            <a:ext cx="9144000" cy="32351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692342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0" y="0"/>
            <a:ext cx="9144000" cy="4862870"/>
          </a:xfrm>
          <a:prstGeom prst="rect">
            <a:avLst/>
          </a:prstGeom>
        </p:spPr>
        <p:txBody>
          <a:bodyPr wrap="square">
            <a:spAutoFit/>
          </a:bodyPr>
          <a:lstStyle/>
          <a:p>
            <a:pPr algn="ctr"/>
            <a:endParaRPr lang="it-IT" sz="2400" b="1" dirty="0" smtClean="0">
              <a:solidFill>
                <a:srgbClr val="FF0000"/>
              </a:solidFill>
              <a:latin typeface="Matura MT Script Capitals" pitchFamily="66" charset="0"/>
            </a:endParaRPr>
          </a:p>
          <a:p>
            <a:pPr algn="ctr"/>
            <a:endParaRPr lang="it-IT" sz="2400" b="1" dirty="0" smtClean="0">
              <a:solidFill>
                <a:srgbClr val="FF0000"/>
              </a:solidFill>
              <a:latin typeface="Matura MT Script Capitals" pitchFamily="66" charset="0"/>
            </a:endParaRPr>
          </a:p>
          <a:p>
            <a:pPr algn="ctr"/>
            <a:endParaRPr lang="it-IT" sz="2400" b="1" dirty="0" smtClean="0">
              <a:solidFill>
                <a:srgbClr val="FF0000"/>
              </a:solidFill>
              <a:latin typeface="Matura MT Script Capitals" pitchFamily="66" charset="0"/>
            </a:endParaRPr>
          </a:p>
          <a:p>
            <a:pPr algn="ctr"/>
            <a:endParaRPr lang="it-IT" sz="2400" b="1" dirty="0" smtClean="0">
              <a:solidFill>
                <a:srgbClr val="FF0000"/>
              </a:solidFill>
              <a:latin typeface="Matura MT Script Capitals" pitchFamily="66" charset="0"/>
            </a:endParaRPr>
          </a:p>
          <a:p>
            <a:pPr algn="ctr"/>
            <a:endParaRPr lang="it-IT" sz="2400" b="1" dirty="0" smtClean="0">
              <a:solidFill>
                <a:srgbClr val="FF0000"/>
              </a:solidFill>
              <a:latin typeface="Matura MT Script Capitals" pitchFamily="66" charset="0"/>
            </a:endParaRPr>
          </a:p>
          <a:p>
            <a:pPr algn="ctr"/>
            <a:endParaRPr lang="it-IT" sz="2400" b="1" dirty="0" smtClean="0">
              <a:solidFill>
                <a:srgbClr val="FF0000"/>
              </a:solidFill>
              <a:latin typeface="Matura MT Script Capitals" pitchFamily="66" charset="0"/>
            </a:endParaRPr>
          </a:p>
          <a:p>
            <a:pPr algn="ctr"/>
            <a:r>
              <a:rPr lang="it-IT" sz="16600" b="1" dirty="0" smtClean="0">
                <a:solidFill>
                  <a:srgbClr val="FF0000"/>
                </a:solidFill>
                <a:latin typeface="Times New Roman" panose="02020603050405020304" pitchFamily="18" charset="0"/>
                <a:cs typeface="Times New Roman" panose="02020603050405020304" pitchFamily="18" charset="0"/>
              </a:rPr>
              <a:t>Grazie </a:t>
            </a: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5102578" y="0"/>
            <a:ext cx="4009056" cy="6740307"/>
          </a:xfrm>
          <a:prstGeom prst="rect">
            <a:avLst/>
          </a:prstGeom>
          <a:noFill/>
        </p:spPr>
        <p:txBody>
          <a:bodyPr wrap="square" rtlCol="0">
            <a:spAutoFit/>
          </a:bodyPr>
          <a:lstStyle/>
          <a:p>
            <a:r>
              <a:rPr lang="it-IT" sz="2400" b="1" dirty="0" smtClean="0">
                <a:solidFill>
                  <a:prstClr val="white"/>
                </a:solidFill>
                <a:latin typeface="Times New Roman" panose="02020603050405020304" pitchFamily="18" charset="0"/>
                <a:cs typeface="Times New Roman" panose="02020603050405020304" pitchFamily="18" charset="0"/>
              </a:rPr>
              <a:t>L’unica opportunità che le veniva permessa era quella di frequentare gli amici di famiglia e i parenti, che appartenevano ai ceti colti patrioti, combattenti per l’Unità d’Italia spesso repubblicani, che frequentavano la casa: Luigi Caggiati, medico innovatore e grande studioso, proprietario del castello di </a:t>
            </a:r>
            <a:r>
              <a:rPr lang="it-IT" sz="2400" b="1" dirty="0" err="1" smtClean="0">
                <a:solidFill>
                  <a:prstClr val="white"/>
                </a:solidFill>
                <a:latin typeface="Times New Roman" panose="02020603050405020304" pitchFamily="18" charset="0"/>
                <a:cs typeface="Times New Roman" panose="02020603050405020304" pitchFamily="18" charset="0"/>
              </a:rPr>
              <a:t>Bianello</a:t>
            </a:r>
            <a:r>
              <a:rPr lang="it-IT" sz="2400" b="1" dirty="0" smtClean="0">
                <a:solidFill>
                  <a:prstClr val="white"/>
                </a:solidFill>
                <a:latin typeface="Times New Roman" panose="02020603050405020304" pitchFamily="18" charset="0"/>
                <a:cs typeface="Times New Roman" panose="02020603050405020304" pitchFamily="18" charset="0"/>
              </a:rPr>
              <a:t>, e Jacopo </a:t>
            </a:r>
            <a:r>
              <a:rPr lang="it-IT" sz="2400" b="1" dirty="0" err="1" smtClean="0">
                <a:solidFill>
                  <a:prstClr val="white"/>
                </a:solidFill>
                <a:latin typeface="Times New Roman" panose="02020603050405020304" pitchFamily="18" charset="0"/>
                <a:cs typeface="Times New Roman" panose="02020603050405020304" pitchFamily="18" charset="0"/>
              </a:rPr>
              <a:t>Sanvitale</a:t>
            </a:r>
            <a:r>
              <a:rPr lang="it-IT" sz="2400" b="1" dirty="0" smtClean="0">
                <a:solidFill>
                  <a:prstClr val="white"/>
                </a:solidFill>
                <a:latin typeface="Times New Roman" panose="02020603050405020304" pitchFamily="18" charset="0"/>
                <a:cs typeface="Times New Roman" panose="02020603050405020304" pitchFamily="18" charset="0"/>
              </a:rPr>
              <a:t>, carbonaro, poeta, e intellettuale insigne che non si piegò, chiese la cattedra di filologia a due governi e non </a:t>
            </a:r>
            <a:r>
              <a:rPr lang="it-IT" sz="2400" b="1" dirty="0">
                <a:solidFill>
                  <a:prstClr val="white"/>
                </a:solidFill>
                <a:latin typeface="Times New Roman" panose="02020603050405020304" pitchFamily="18" charset="0"/>
                <a:cs typeface="Times New Roman" panose="02020603050405020304" pitchFamily="18" charset="0"/>
              </a:rPr>
              <a:t>l’ottenne  </a:t>
            </a:r>
            <a:r>
              <a:rPr lang="it-IT" sz="2400" b="1" dirty="0" smtClean="0">
                <a:solidFill>
                  <a:prstClr val="white"/>
                </a:solidFill>
                <a:latin typeface="Times New Roman" panose="02020603050405020304" pitchFamily="18" charset="0"/>
                <a:cs typeface="Times New Roman" panose="02020603050405020304" pitchFamily="18" charset="0"/>
              </a:rPr>
              <a:t>mai. </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831" y="0"/>
            <a:ext cx="5090746"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748157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6228184" y="0"/>
            <a:ext cx="2883450" cy="6555641"/>
          </a:xfrm>
          <a:prstGeom prst="rect">
            <a:avLst/>
          </a:prstGeom>
          <a:noFill/>
        </p:spPr>
        <p:txBody>
          <a:bodyPr wrap="square" rtlCol="0">
            <a:spAutoFit/>
          </a:bodyPr>
          <a:lstStyle/>
          <a:p>
            <a:r>
              <a:rPr lang="it-IT" sz="2100" b="1" dirty="0" smtClean="0">
                <a:solidFill>
                  <a:prstClr val="white"/>
                </a:solidFill>
                <a:latin typeface="Times New Roman" panose="02020603050405020304" pitchFamily="18" charset="0"/>
                <a:cs typeface="Times New Roman" panose="02020603050405020304" pitchFamily="18" charset="0"/>
              </a:rPr>
              <a:t>Il primo giornale che ospitò i suoi </a:t>
            </a:r>
            <a:r>
              <a:rPr lang="it-IT" sz="2100" b="1" dirty="0">
                <a:solidFill>
                  <a:prstClr val="white"/>
                </a:solidFill>
                <a:latin typeface="Times New Roman" panose="02020603050405020304" pitchFamily="18" charset="0"/>
                <a:cs typeface="Times New Roman" panose="02020603050405020304" pitchFamily="18" charset="0"/>
              </a:rPr>
              <a:t>scritti fu la Gazzetta di Parma, a cui la </a:t>
            </a:r>
            <a:r>
              <a:rPr lang="it-IT" sz="2100" b="1" dirty="0" err="1">
                <a:solidFill>
                  <a:prstClr val="white"/>
                </a:solidFill>
                <a:latin typeface="Times New Roman" panose="02020603050405020304" pitchFamily="18" charset="0"/>
                <a:cs typeface="Times New Roman" panose="02020603050405020304" pitchFamily="18" charset="0"/>
              </a:rPr>
              <a:t>Pigorini</a:t>
            </a:r>
            <a:r>
              <a:rPr lang="it-IT" sz="2100" b="1" dirty="0">
                <a:solidFill>
                  <a:prstClr val="white"/>
                </a:solidFill>
                <a:latin typeface="Times New Roman" panose="02020603050405020304" pitchFamily="18" charset="0"/>
                <a:cs typeface="Times New Roman" panose="02020603050405020304" pitchFamily="18" charset="0"/>
              </a:rPr>
              <a:t> collaborò per cinquant'anni, dal 1867 al 1918, scrivendo di ogni cosa. Giornalista e scrittrice assai feconda e, all’occorrenza, anche </a:t>
            </a:r>
            <a:r>
              <a:rPr lang="it-IT" sz="2100" b="1" dirty="0" smtClean="0">
                <a:solidFill>
                  <a:prstClr val="white"/>
                </a:solidFill>
                <a:latin typeface="Times New Roman" panose="02020603050405020304" pitchFamily="18" charset="0"/>
                <a:cs typeface="Times New Roman" panose="02020603050405020304" pitchFamily="18" charset="0"/>
              </a:rPr>
              <a:t>polemista, scrisse </a:t>
            </a:r>
            <a:r>
              <a:rPr lang="it-IT" sz="2100" b="1" dirty="0">
                <a:solidFill>
                  <a:prstClr val="white"/>
                </a:solidFill>
                <a:latin typeface="Times New Roman" panose="02020603050405020304" pitchFamily="18" charset="0"/>
                <a:cs typeface="Times New Roman" panose="02020603050405020304" pitchFamily="18" charset="0"/>
              </a:rPr>
              <a:t>di svariati argomenti su tutti i giornali e le riviste dell’epoca, </a:t>
            </a:r>
            <a:r>
              <a:rPr lang="it-IT" sz="2100" b="1" dirty="0" smtClean="0">
                <a:solidFill>
                  <a:prstClr val="white"/>
                </a:solidFill>
                <a:latin typeface="Times New Roman" panose="02020603050405020304" pitchFamily="18" charset="0"/>
                <a:cs typeface="Times New Roman" panose="02020603050405020304" pitchFamily="18" charset="0"/>
              </a:rPr>
              <a:t>dall’Illustrazione </a:t>
            </a:r>
            <a:r>
              <a:rPr lang="it-IT" sz="2100" b="1" dirty="0">
                <a:solidFill>
                  <a:prstClr val="white"/>
                </a:solidFill>
                <a:latin typeface="Times New Roman" panose="02020603050405020304" pitchFamily="18" charset="0"/>
                <a:cs typeface="Times New Roman" panose="02020603050405020304" pitchFamily="18" charset="0"/>
              </a:rPr>
              <a:t>italiana alla Nuova antologia, dal Corriere della sera alla Stampa, dal messaggero alla Tribuna. </a:t>
            </a:r>
            <a:r>
              <a:rPr lang="it-IT" sz="2100" b="1" dirty="0" smtClean="0">
                <a:solidFill>
                  <a:prstClr val="white"/>
                </a:solidFill>
                <a:latin typeface="Times New Roman" panose="02020603050405020304" pitchFamily="18" charset="0"/>
                <a:cs typeface="Times New Roman" panose="02020603050405020304" pitchFamily="18" charset="0"/>
              </a:rPr>
              <a:t>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 y="-1"/>
            <a:ext cx="6228185" cy="68441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036452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9" name="Rettangolo 8"/>
          <p:cNvSpPr/>
          <p:nvPr/>
        </p:nvSpPr>
        <p:spPr>
          <a:xfrm>
            <a:off x="0" y="4884893"/>
            <a:ext cx="9144000" cy="2308324"/>
          </a:xfrm>
          <a:prstGeom prst="rect">
            <a:avLst/>
          </a:prstGeom>
        </p:spPr>
        <p:txBody>
          <a:bodyPr wrap="square">
            <a:spAutoFit/>
          </a:bodyPr>
          <a:lstStyle/>
          <a:p>
            <a:r>
              <a:rPr lang="it-IT" sz="2000" b="1" dirty="0" smtClean="0">
                <a:solidFill>
                  <a:srgbClr val="FF0000"/>
                </a:solidFill>
                <a:latin typeface="Times New Roman" panose="02020603050405020304" pitchFamily="18" charset="0"/>
                <a:cs typeface="Times New Roman" panose="02020603050405020304" pitchFamily="18" charset="0"/>
              </a:rPr>
              <a:t>Dalla metà dell’Ottocento, negli ambienti borghesi, nelle grandi città da Roma in su, alle donne è permesso farsi una certa cultura umanistica, seguire processi e alcune lezioni universitarie, sempre però in ambiti separati da quelli maschili. Le signore frequentano le biblioteche, vanno a teatro. Nei giornali maggiori scrivono giornaliste; esiste una pubblicistica femminile; cominciano a nascere le scuole superiori per le ragazze che </a:t>
            </a:r>
            <a:r>
              <a:rPr lang="it-IT" sz="2000" b="1" dirty="0" err="1" smtClean="0">
                <a:solidFill>
                  <a:srgbClr val="FF0000"/>
                </a:solidFill>
                <a:latin typeface="Times New Roman" panose="02020603050405020304" pitchFamily="18" charset="0"/>
                <a:cs typeface="Times New Roman" panose="02020603050405020304" pitchFamily="18" charset="0"/>
              </a:rPr>
              <a:t>nohn</a:t>
            </a:r>
            <a:r>
              <a:rPr lang="it-IT" sz="2000" b="1" dirty="0" smtClean="0">
                <a:solidFill>
                  <a:srgbClr val="FF0000"/>
                </a:solidFill>
                <a:latin typeface="Times New Roman" panose="02020603050405020304" pitchFamily="18" charset="0"/>
                <a:cs typeface="Times New Roman" panose="02020603050405020304" pitchFamily="18" charset="0"/>
              </a:rPr>
              <a:t> devono necessariamente diventare istitutrici. </a:t>
            </a:r>
          </a:p>
          <a:p>
            <a:endParaRPr lang="it-IT" sz="2400" b="1" dirty="0" smtClean="0">
              <a:solidFill>
                <a:srgbClr val="FF0000"/>
              </a:solidFill>
              <a:latin typeface="Matura MT Script Capitals" pitchFamily="66" charset="0"/>
            </a:endParaRPr>
          </a:p>
        </p:txBody>
      </p:sp>
      <p:sp>
        <p:nvSpPr>
          <p:cNvPr id="67586" name="AutoShape 2"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67588" name="AutoShape 4"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67590" name="AutoShape 6"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67592" name="AutoShape 8"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31860"/>
            <a:ext cx="9126245" cy="48581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90529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5507183" y="-1"/>
            <a:ext cx="3636818" cy="6986528"/>
          </a:xfrm>
          <a:prstGeom prst="rect">
            <a:avLst/>
          </a:prstGeom>
          <a:noFill/>
        </p:spPr>
        <p:txBody>
          <a:bodyPr wrap="square" rtlCol="0">
            <a:spAutoFit/>
          </a:bodyPr>
          <a:lstStyle/>
          <a:p>
            <a:r>
              <a:rPr lang="it-IT" sz="2800" b="1" dirty="0" smtClean="0">
                <a:solidFill>
                  <a:prstClr val="white"/>
                </a:solidFill>
                <a:latin typeface="Times New Roman" panose="02020603050405020304" pitchFamily="18" charset="0"/>
                <a:cs typeface="Times New Roman" panose="02020603050405020304" pitchFamily="18" charset="0"/>
              </a:rPr>
              <a:t>Caterina continua caparbiamente a scrivere e a studiare, e approda all’unica tipologia di carriera permessa ad una ragazza nubile del suo ceto e della sua età: l’insegnamento alle scuole femminili, incentrato su come tenere una casa in ambiente alto borghese e su come fare un buon matrimonio.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5507182"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87322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13" name="CasellaDiTesto 12"/>
          <p:cNvSpPr txBox="1"/>
          <p:nvPr/>
        </p:nvSpPr>
        <p:spPr>
          <a:xfrm>
            <a:off x="0" y="5877272"/>
            <a:ext cx="9144000" cy="1015663"/>
          </a:xfrm>
          <a:prstGeom prst="rect">
            <a:avLst/>
          </a:prstGeom>
          <a:noFill/>
        </p:spPr>
        <p:txBody>
          <a:bodyPr wrap="square" rtlCol="0">
            <a:spAutoFit/>
          </a:bodyPr>
          <a:lstStyle/>
          <a:p>
            <a:r>
              <a:rPr lang="it-IT" sz="2000" b="1" dirty="0" smtClean="0">
                <a:solidFill>
                  <a:prstClr val="white"/>
                </a:solidFill>
                <a:latin typeface="Times New Roman" panose="02020603050405020304" pitchFamily="18" charset="0"/>
                <a:cs typeface="Times New Roman" panose="02020603050405020304" pitchFamily="18" charset="0"/>
              </a:rPr>
              <a:t>Insegna alla scuole femminili di San Paolo a Parma, ospitate da un convento di suore benedettine: ma le sue idee sulla cultura femminile non sono propriamente allineate…. E per le donne rivendica ruoli diversi da quelli concessi.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 y="0"/>
            <a:ext cx="9094441" cy="59492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33819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3404</TotalTime>
  <Words>3160</Words>
  <Application>Microsoft Office PowerPoint</Application>
  <PresentationFormat>Presentazione su schermo (4:3)</PresentationFormat>
  <Paragraphs>172</Paragraphs>
  <Slides>46</Slides>
  <Notes>0</Notes>
  <HiddenSlides>0</HiddenSlides>
  <MMClips>0</MMClips>
  <ScaleCrop>false</ScaleCrop>
  <HeadingPairs>
    <vt:vector size="4" baseType="variant">
      <vt:variant>
        <vt:lpstr>Tema</vt:lpstr>
      </vt:variant>
      <vt:variant>
        <vt:i4>5</vt:i4>
      </vt:variant>
      <vt:variant>
        <vt:lpstr>Titoli diapositive</vt:lpstr>
      </vt:variant>
      <vt:variant>
        <vt:i4>46</vt:i4>
      </vt:variant>
    </vt:vector>
  </HeadingPairs>
  <TitlesOfParts>
    <vt:vector size="51" baseType="lpstr">
      <vt:lpstr>Tema di Office</vt:lpstr>
      <vt:lpstr>1_Tema di Office</vt:lpstr>
      <vt:lpstr>2_Tema di Office</vt:lpstr>
      <vt:lpstr>3_Tema di Office</vt:lpstr>
      <vt:lpstr>4_Tema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mzucca</dc:creator>
  <cp:lastModifiedBy>mzucca</cp:lastModifiedBy>
  <cp:revision>257</cp:revision>
  <dcterms:created xsi:type="dcterms:W3CDTF">2014-02-26T10:12:59Z</dcterms:created>
  <dcterms:modified xsi:type="dcterms:W3CDTF">2017-03-21T11:08:39Z</dcterms:modified>
</cp:coreProperties>
</file>