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0" r:id="rId4"/>
    <p:sldMasterId id="2147483780" r:id="rId5"/>
    <p:sldMasterId id="2147483792" r:id="rId6"/>
    <p:sldMasterId id="2147483804" r:id="rId7"/>
    <p:sldMasterId id="2147483816" r:id="rId8"/>
  </p:sldMasterIdLst>
  <p:sldIdLst>
    <p:sldId id="353" r:id="rId9"/>
    <p:sldId id="356" r:id="rId10"/>
    <p:sldId id="359" r:id="rId11"/>
    <p:sldId id="363" r:id="rId12"/>
    <p:sldId id="360" r:id="rId13"/>
    <p:sldId id="387" r:id="rId14"/>
    <p:sldId id="389" r:id="rId15"/>
    <p:sldId id="390" r:id="rId16"/>
    <p:sldId id="366" r:id="rId17"/>
    <p:sldId id="368" r:id="rId18"/>
    <p:sldId id="369" r:id="rId19"/>
    <p:sldId id="371" r:id="rId20"/>
    <p:sldId id="392" r:id="rId21"/>
    <p:sldId id="374" r:id="rId22"/>
    <p:sldId id="384" r:id="rId23"/>
    <p:sldId id="375" r:id="rId24"/>
    <p:sldId id="376" r:id="rId25"/>
    <p:sldId id="377" r:id="rId26"/>
    <p:sldId id="378" r:id="rId27"/>
    <p:sldId id="380" r:id="rId28"/>
    <p:sldId id="381" r:id="rId29"/>
    <p:sldId id="382" r:id="rId30"/>
    <p:sldId id="373" r:id="rId31"/>
    <p:sldId id="394" r:id="rId32"/>
    <p:sldId id="396" r:id="rId33"/>
    <p:sldId id="399" r:id="rId34"/>
    <p:sldId id="398" r:id="rId35"/>
    <p:sldId id="402" r:id="rId36"/>
    <p:sldId id="407" r:id="rId37"/>
    <p:sldId id="405" r:id="rId38"/>
    <p:sldId id="409" r:id="rId39"/>
    <p:sldId id="411" r:id="rId40"/>
    <p:sldId id="414" r:id="rId41"/>
    <p:sldId id="417" r:id="rId42"/>
    <p:sldId id="420" r:id="rId43"/>
    <p:sldId id="424" r:id="rId44"/>
    <p:sldId id="425" r:id="rId45"/>
    <p:sldId id="429" r:id="rId46"/>
    <p:sldId id="431" r:id="rId47"/>
    <p:sldId id="432" r:id="rId48"/>
    <p:sldId id="444" r:id="rId49"/>
    <p:sldId id="433" r:id="rId50"/>
    <p:sldId id="445" r:id="rId51"/>
    <p:sldId id="459" r:id="rId52"/>
    <p:sldId id="452" r:id="rId53"/>
    <p:sldId id="454" r:id="rId54"/>
    <p:sldId id="456" r:id="rId55"/>
    <p:sldId id="446" r:id="rId56"/>
    <p:sldId id="458" r:id="rId57"/>
    <p:sldId id="447" r:id="rId58"/>
    <p:sldId id="450" r:id="rId59"/>
    <p:sldId id="443" r:id="rId60"/>
    <p:sldId id="435" r:id="rId61"/>
    <p:sldId id="485" r:id="rId62"/>
    <p:sldId id="488" r:id="rId63"/>
    <p:sldId id="490" r:id="rId64"/>
    <p:sldId id="481" r:id="rId65"/>
    <p:sldId id="427" r:id="rId66"/>
    <p:sldId id="421" r:id="rId67"/>
    <p:sldId id="467" r:id="rId68"/>
    <p:sldId id="468" r:id="rId69"/>
    <p:sldId id="469" r:id="rId70"/>
    <p:sldId id="461" r:id="rId71"/>
    <p:sldId id="438" r:id="rId72"/>
    <p:sldId id="462" r:id="rId73"/>
    <p:sldId id="464" r:id="rId74"/>
    <p:sldId id="471" r:id="rId75"/>
    <p:sldId id="460" r:id="rId76"/>
    <p:sldId id="475" r:id="rId77"/>
    <p:sldId id="477" r:id="rId78"/>
    <p:sldId id="473" r:id="rId79"/>
    <p:sldId id="479" r:id="rId80"/>
    <p:sldId id="463" r:id="rId81"/>
    <p:sldId id="482" r:id="rId82"/>
    <p:sldId id="483" r:id="rId83"/>
    <p:sldId id="335" r:id="rId84"/>
    <p:sldId id="365" r:id="rId8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2048"/>
    <a:srgbClr val="920000"/>
    <a:srgbClr val="5D2221"/>
    <a:srgbClr val="FF7C80"/>
    <a:srgbClr val="25A4B5"/>
    <a:srgbClr val="3413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7" d="100"/>
          <a:sy n="107" d="100"/>
        </p:scale>
        <p:origin x="-78"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79880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26663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72195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45569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20471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41321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F6A8B13-F295-4BE8-B4CD-A78BA02275BB}"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48122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F6A8B13-F295-4BE8-B4CD-A78BA02275BB}" type="datetimeFigureOut">
              <a:rPr lang="it-IT" smtClean="0">
                <a:solidFill>
                  <a:prstClr val="black">
                    <a:tint val="75000"/>
                  </a:prstClr>
                </a:solidFill>
              </a:rPr>
              <a:pPr/>
              <a:t>07/11/2017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39309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F6A8B13-F295-4BE8-B4CD-A78BA02275BB}" type="datetimeFigureOut">
              <a:rPr lang="it-IT" smtClean="0">
                <a:solidFill>
                  <a:prstClr val="black">
                    <a:tint val="75000"/>
                  </a:prstClr>
                </a:solidFill>
              </a:rPr>
              <a:pPr/>
              <a:t>07/11/2017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88574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F6A8B13-F295-4BE8-B4CD-A78BA02275BB}" type="datetimeFigureOut">
              <a:rPr lang="it-IT" smtClean="0">
                <a:solidFill>
                  <a:prstClr val="black">
                    <a:tint val="75000"/>
                  </a:prstClr>
                </a:solidFill>
              </a:rPr>
              <a:pPr/>
              <a:t>07/11/2017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01654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F6A8B13-F295-4BE8-B4CD-A78BA02275BB}"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4753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65435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F6A8B13-F295-4BE8-B4CD-A78BA02275BB}"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75381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38690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27891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24367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87081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19264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6890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30945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58448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66589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68691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60217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92976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89048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18673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00190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2340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22189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958156C-6F23-42C5-B78C-A0B0C56C0AC0}"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76296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958156C-6F23-42C5-B78C-A0B0C56C0AC0}" type="datetimeFigureOut">
              <a:rPr lang="it-IT" smtClean="0">
                <a:solidFill>
                  <a:prstClr val="black">
                    <a:tint val="75000"/>
                  </a:prstClr>
                </a:solidFill>
              </a:rPr>
              <a:pPr/>
              <a:t>07/11/2017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15753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958156C-6F23-42C5-B78C-A0B0C56C0AC0}" type="datetimeFigureOut">
              <a:rPr lang="it-IT" smtClean="0">
                <a:solidFill>
                  <a:prstClr val="black">
                    <a:tint val="75000"/>
                  </a:prstClr>
                </a:solidFill>
              </a:rPr>
              <a:pPr/>
              <a:t>07/11/2017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3077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6F5ED01-EFDC-4B17-8D4D-2ED647717538}"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68897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58156C-6F23-42C5-B78C-A0B0C56C0AC0}" type="datetimeFigureOut">
              <a:rPr lang="it-IT" smtClean="0">
                <a:solidFill>
                  <a:prstClr val="black">
                    <a:tint val="75000"/>
                  </a:prstClr>
                </a:solidFill>
              </a:rPr>
              <a:pPr/>
              <a:t>07/11/2017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8447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958156C-6F23-42C5-B78C-A0B0C56C0AC0}"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182434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958156C-6F23-42C5-B78C-A0B0C56C0AC0}"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630652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38508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09147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80089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916752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91951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5962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5135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6F5ED01-EFDC-4B17-8D4D-2ED647717538}" type="datetimeFigureOut">
              <a:rPr lang="it-IT" smtClean="0">
                <a:solidFill>
                  <a:prstClr val="black">
                    <a:tint val="75000"/>
                  </a:prstClr>
                </a:solidFill>
              </a:rPr>
              <a:pPr/>
              <a:t>07/11/2017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775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72470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400843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09927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271838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954373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36623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65737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3310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778187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6518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6F5ED01-EFDC-4B17-8D4D-2ED647717538}" type="datetimeFigureOut">
              <a:rPr lang="it-IT" smtClean="0">
                <a:solidFill>
                  <a:prstClr val="black">
                    <a:tint val="75000"/>
                  </a:prstClr>
                </a:solidFill>
              </a:rPr>
              <a:pPr/>
              <a:t>07/11/2017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7572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58785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81590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337459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257464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118733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904953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88641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12782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62269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4078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F5ED01-EFDC-4B17-8D4D-2ED647717538}" type="datetimeFigureOut">
              <a:rPr lang="it-IT" smtClean="0">
                <a:solidFill>
                  <a:prstClr val="black">
                    <a:tint val="75000"/>
                  </a:prstClr>
                </a:solidFill>
              </a:rPr>
              <a:pPr/>
              <a:t>07/11/2017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920609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40122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277053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75940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63039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285931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41398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875793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217312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154828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24680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F5ED01-EFDC-4B17-8D4D-2ED647717538}"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467632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462900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122223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790676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26243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610981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898498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126511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724902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08496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F5ED01-EFDC-4B17-8D4D-2ED647717538}" type="datetimeFigureOut">
              <a:rPr lang="it-IT" smtClean="0">
                <a:solidFill>
                  <a:prstClr val="black">
                    <a:tint val="75000"/>
                  </a:prstClr>
                </a:solidFill>
              </a:rPr>
              <a:pPr/>
              <a:t>07/11/2017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15839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5ED01-EFDC-4B17-8D4D-2ED647717538}"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7521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A8B13-F295-4BE8-B4CD-A78BA02275BB}"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98319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117672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8156C-6F23-42C5-B78C-A0B0C56C0AC0}"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000473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2445329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37E3B-CB2D-4816-8CCA-D91C604872C1}"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5618636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0281111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E54CE-DBEA-438E-8F5D-BC0529C3215E}" type="datetimeFigureOut">
              <a:rPr lang="it-IT" smtClean="0">
                <a:solidFill>
                  <a:prstClr val="black">
                    <a:tint val="75000"/>
                  </a:prstClr>
                </a:solidFill>
              </a:rPr>
              <a:pPr/>
              <a:t>07/11/2017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8619704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56.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56.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7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68.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345" y="260648"/>
            <a:ext cx="4887091" cy="649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83568" y="2996952"/>
            <a:ext cx="8014690" cy="1138773"/>
          </a:xfrm>
          <a:prstGeom prst="rect">
            <a:avLst/>
          </a:prstGeom>
          <a:noFill/>
        </p:spPr>
        <p:txBody>
          <a:bodyPr wrap="square" rtlCol="0">
            <a:spAutoFit/>
          </a:bodyPr>
          <a:lstStyle/>
          <a:p>
            <a:pPr algn="ctr"/>
            <a:r>
              <a:rPr lang="it-IT" sz="4400" b="1" dirty="0">
                <a:solidFill>
                  <a:schemeClr val="bg1"/>
                </a:solidFill>
                <a:latin typeface="Times New Roman" panose="02020603050405020304" pitchFamily="18" charset="0"/>
                <a:cs typeface="Times New Roman" panose="02020603050405020304" pitchFamily="18" charset="0"/>
              </a:rPr>
              <a:t>FUOCHI NELLE ALPI. </a:t>
            </a:r>
            <a:endParaRPr lang="it-IT" sz="4400" b="1" dirty="0" smtClean="0">
              <a:solidFill>
                <a:schemeClr val="bg1"/>
              </a:solidFill>
              <a:latin typeface="Times New Roman" panose="02020603050405020304" pitchFamily="18" charset="0"/>
              <a:cs typeface="Times New Roman" panose="02020603050405020304" pitchFamily="18" charset="0"/>
            </a:endParaRPr>
          </a:p>
          <a:p>
            <a:pPr algn="ctr"/>
            <a:r>
              <a:rPr lang="it-IT" sz="2400" b="1" dirty="0" smtClean="0">
                <a:solidFill>
                  <a:schemeClr val="bg1"/>
                </a:solidFill>
                <a:latin typeface="Times New Roman" panose="02020603050405020304" pitchFamily="18" charset="0"/>
                <a:cs typeface="Times New Roman" panose="02020603050405020304" pitchFamily="18" charset="0"/>
              </a:rPr>
              <a:t>Ritualità</a:t>
            </a:r>
            <a:r>
              <a:rPr lang="it-IT" sz="2400" b="1" dirty="0">
                <a:solidFill>
                  <a:schemeClr val="bg1"/>
                </a:solidFill>
                <a:latin typeface="Times New Roman" panose="02020603050405020304" pitchFamily="18" charset="0"/>
                <a:cs typeface="Times New Roman" panose="02020603050405020304" pitchFamily="18" charset="0"/>
              </a:rPr>
              <a:t>, sussistenza, resistenza. Identità.</a:t>
            </a: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schemeClr val="bg1"/>
                </a:solidFill>
                <a:latin typeface="Times New Roman" panose="02020603050405020304" pitchFamily="18" charset="0"/>
                <a:cs typeface="Times New Roman" panose="02020603050405020304" pitchFamily="18" charset="0"/>
              </a:rPr>
              <a:t>Michela Zucca</a:t>
            </a:r>
          </a:p>
          <a:p>
            <a:pPr algn="ctr"/>
            <a:r>
              <a:rPr lang="it-IT" sz="800" b="1" dirty="0" smtClean="0">
                <a:solidFill>
                  <a:schemeClr val="bg1"/>
                </a:solidFill>
                <a:latin typeface="Times New Roman" panose="02020603050405020304" pitchFamily="18" charset="0"/>
                <a:cs typeface="Times New Roman" panose="02020603050405020304" pitchFamily="18" charset="0"/>
              </a:rPr>
              <a:t>Servizi Culturali</a:t>
            </a:r>
            <a:endParaRPr lang="it-IT" sz="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2904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087640" y="6242447"/>
            <a:ext cx="3994584" cy="615553"/>
          </a:xfrm>
          <a:prstGeom prst="rect">
            <a:avLst/>
          </a:prstGeom>
          <a:noFill/>
        </p:spPr>
        <p:txBody>
          <a:bodyPr wrap="square" rtlCol="0">
            <a:spAutoFit/>
          </a:bodyPr>
          <a:lstStyle/>
          <a:p>
            <a:pPr algn="ctr"/>
            <a:r>
              <a:rPr lang="it-IT" sz="3400" b="1" dirty="0" smtClean="0">
                <a:solidFill>
                  <a:schemeClr val="bg1"/>
                </a:solidFill>
                <a:latin typeface="Copperplate Gothic Bold" panose="020E0705020206020404" pitchFamily="34" charset="0"/>
              </a:rPr>
              <a:t>anni a.C.</a:t>
            </a:r>
            <a:endParaRPr lang="it-IT" sz="3400" b="1" dirty="0">
              <a:solidFill>
                <a:schemeClr val="bg1"/>
              </a:solidFill>
              <a:latin typeface="Copperplate Gothic Bold" panose="020E0705020206020404" pitchFamily="34"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schemeClr val="bg1"/>
                </a:solidFill>
                <a:latin typeface="Times New Roman" panose="02020603050405020304" pitchFamily="18" charset="0"/>
                <a:cs typeface="Times New Roman" panose="02020603050405020304" pitchFamily="18" charset="0"/>
              </a:rPr>
              <a:t>Michela Zucca</a:t>
            </a:r>
          </a:p>
          <a:p>
            <a:pPr algn="ctr"/>
            <a:r>
              <a:rPr lang="it-IT" sz="800" b="1" dirty="0" smtClean="0">
                <a:solidFill>
                  <a:schemeClr val="bg1"/>
                </a:solidFill>
                <a:latin typeface="Times New Roman" panose="02020603050405020304" pitchFamily="18" charset="0"/>
                <a:cs typeface="Times New Roman" panose="02020603050405020304" pitchFamily="18" charset="0"/>
              </a:rPr>
              <a:t>Servizi Culturali</a:t>
            </a:r>
            <a:endParaRPr lang="it-IT" sz="800" b="1" dirty="0">
              <a:solidFill>
                <a:schemeClr val="bg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05" y="124432"/>
            <a:ext cx="9061941" cy="6701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17012" y="6057780"/>
            <a:ext cx="4895379" cy="584775"/>
          </a:xfrm>
          <a:prstGeom prst="rect">
            <a:avLst/>
          </a:prstGeom>
          <a:noFill/>
        </p:spPr>
        <p:txBody>
          <a:bodyPr wrap="none" rtlCol="0">
            <a:spAutoFit/>
          </a:bodyPr>
          <a:lstStyle/>
          <a:p>
            <a:r>
              <a:rPr lang="it-IT" sz="1600" b="1" dirty="0" smtClean="0">
                <a:solidFill>
                  <a:schemeClr val="bg1"/>
                </a:solidFill>
                <a:latin typeface="Times New Roman" panose="02020603050405020304" pitchFamily="18" charset="0"/>
                <a:cs typeface="Times New Roman" panose="02020603050405020304" pitchFamily="18" charset="0"/>
              </a:rPr>
              <a:t>I </a:t>
            </a:r>
            <a:r>
              <a:rPr lang="it-IT" sz="1600" b="1" dirty="0" err="1" smtClean="0">
                <a:solidFill>
                  <a:schemeClr val="bg1"/>
                </a:solidFill>
                <a:latin typeface="Times New Roman" panose="02020603050405020304" pitchFamily="18" charset="0"/>
                <a:cs typeface="Times New Roman" panose="02020603050405020304" pitchFamily="18" charset="0"/>
              </a:rPr>
              <a:t>Brandopfarplatz</a:t>
            </a:r>
            <a:r>
              <a:rPr lang="it-IT" sz="1600" b="1" dirty="0" smtClean="0">
                <a:solidFill>
                  <a:schemeClr val="bg1"/>
                </a:solidFill>
                <a:latin typeface="Times New Roman" panose="02020603050405020304" pitchFamily="18" charset="0"/>
                <a:cs typeface="Times New Roman" panose="02020603050405020304" pitchFamily="18" charset="0"/>
              </a:rPr>
              <a:t> spesso si trovano in alta montagna </a:t>
            </a:r>
          </a:p>
          <a:p>
            <a:r>
              <a:rPr lang="it-IT" sz="1600" b="1" dirty="0" smtClean="0">
                <a:solidFill>
                  <a:schemeClr val="bg1"/>
                </a:solidFill>
                <a:latin typeface="Times New Roman" panose="02020603050405020304" pitchFamily="18" charset="0"/>
                <a:cs typeface="Times New Roman" panose="02020603050405020304" pitchFamily="18" charset="0"/>
              </a:rPr>
              <a:t>in luoghi dominanti e visibili da lontano </a:t>
            </a:r>
            <a:endParaRPr lang="it-IT"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480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49416" y="-16533"/>
            <a:ext cx="3994584" cy="6894195"/>
          </a:xfrm>
          <a:prstGeom prst="rect">
            <a:avLst/>
          </a:prstGeom>
          <a:noFill/>
        </p:spPr>
        <p:txBody>
          <a:bodyPr wrap="square" rtlCol="0">
            <a:spAutoFit/>
          </a:bodyPr>
          <a:lstStyle/>
          <a:p>
            <a:pPr algn="ctr"/>
            <a:r>
              <a:rPr lang="it-IT" sz="3400" b="1" dirty="0" smtClean="0">
                <a:solidFill>
                  <a:schemeClr val="bg1"/>
                </a:solidFill>
                <a:latin typeface="Copperplate Gothic Bold" panose="020E0705020206020404" pitchFamily="34" charset="0"/>
              </a:rPr>
              <a:t>E’ proprio al margine della catena alpina, a Saint </a:t>
            </a:r>
            <a:r>
              <a:rPr lang="it-IT" sz="3400" b="1" dirty="0" err="1" smtClean="0">
                <a:solidFill>
                  <a:schemeClr val="bg1"/>
                </a:solidFill>
                <a:latin typeface="Copperplate Gothic Bold" panose="020E0705020206020404" pitchFamily="34" charset="0"/>
              </a:rPr>
              <a:t>Estéve-Janson</a:t>
            </a:r>
            <a:r>
              <a:rPr lang="it-IT" sz="3400" b="1" dirty="0" smtClean="0">
                <a:solidFill>
                  <a:schemeClr val="bg1"/>
                </a:solidFill>
                <a:latin typeface="Copperplate Gothic Bold" panose="020E0705020206020404" pitchFamily="34" charset="0"/>
              </a:rPr>
              <a:t> in Provenza, che si rinvennero diversi focolari costruiti dall’uomo, datati  800.000 anni a.C.</a:t>
            </a:r>
            <a:endParaRPr lang="it-IT" sz="3400" b="1" dirty="0">
              <a:solidFill>
                <a:schemeClr val="bg1"/>
              </a:solidFill>
              <a:latin typeface="Copperplate Gothic Bold" panose="020E0705020206020404" pitchFamily="34"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schemeClr val="bg1"/>
                </a:solidFill>
                <a:latin typeface="Times New Roman" panose="02020603050405020304" pitchFamily="18" charset="0"/>
                <a:cs typeface="Times New Roman" panose="02020603050405020304" pitchFamily="18" charset="0"/>
              </a:rPr>
              <a:t>Michela Zucca</a:t>
            </a:r>
          </a:p>
          <a:p>
            <a:pPr algn="ctr"/>
            <a:r>
              <a:rPr lang="it-IT" sz="800" b="1" dirty="0" smtClean="0">
                <a:solidFill>
                  <a:schemeClr val="bg1"/>
                </a:solidFill>
                <a:latin typeface="Times New Roman" panose="02020603050405020304" pitchFamily="18" charset="0"/>
                <a:cs typeface="Times New Roman" panose="02020603050405020304" pitchFamily="18" charset="0"/>
              </a:rPr>
              <a:t>Servizi Culturali</a:t>
            </a:r>
            <a:endParaRPr lang="it-IT" sz="800" b="1" dirty="0">
              <a:solidFill>
                <a:schemeClr val="bg1"/>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539552" y="5546329"/>
            <a:ext cx="8280920" cy="923330"/>
          </a:xfrm>
          <a:prstGeom prst="rect">
            <a:avLst/>
          </a:prstGeom>
          <a:noFill/>
        </p:spPr>
        <p:txBody>
          <a:bodyPr wrap="square" rtlCol="0">
            <a:spAutoFit/>
          </a:bodyPr>
          <a:lstStyle/>
          <a:p>
            <a:r>
              <a:rPr lang="it-IT" b="1" dirty="0" err="1" smtClean="0">
                <a:solidFill>
                  <a:schemeClr val="bg1"/>
                </a:solidFill>
                <a:latin typeface="Times New Roman" panose="02020603050405020304" pitchFamily="18" charset="0"/>
                <a:cs typeface="Times New Roman" panose="02020603050405020304" pitchFamily="18" charset="0"/>
              </a:rPr>
              <a:t>Brandopfeplatz</a:t>
            </a:r>
            <a:r>
              <a:rPr lang="it-IT" b="1" dirty="0" smtClean="0">
                <a:solidFill>
                  <a:schemeClr val="bg1"/>
                </a:solidFill>
                <a:latin typeface="Times New Roman" panose="02020603050405020304" pitchFamily="18" charset="0"/>
                <a:cs typeface="Times New Roman" panose="02020603050405020304" pitchFamily="18" charset="0"/>
              </a:rPr>
              <a:t> scavato, con fossa per la raccolta degli oggetti rituali. La maggior parte di questi siti sacri però rimangono sconosciuti e sono ricordati solo nella tradizione  orale come luoghi del sabba  delle streghe</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569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49416" y="-16533"/>
            <a:ext cx="3994584" cy="6894195"/>
          </a:xfrm>
          <a:prstGeom prst="rect">
            <a:avLst/>
          </a:prstGeom>
          <a:noFill/>
        </p:spPr>
        <p:txBody>
          <a:bodyPr wrap="square" rtlCol="0">
            <a:spAutoFit/>
          </a:bodyPr>
          <a:lstStyle/>
          <a:p>
            <a:pPr algn="ctr"/>
            <a:r>
              <a:rPr lang="it-IT" sz="3400" b="1" dirty="0" smtClean="0">
                <a:solidFill>
                  <a:prstClr val="white"/>
                </a:solidFill>
                <a:latin typeface="Copperplate Gothic Bold" panose="020E0705020206020404" pitchFamily="34" charset="0"/>
              </a:rPr>
              <a:t>E’ proprio al margine della catena alpina, a Saint </a:t>
            </a:r>
            <a:r>
              <a:rPr lang="it-IT" sz="3400" b="1" dirty="0" err="1" smtClean="0">
                <a:solidFill>
                  <a:prstClr val="white"/>
                </a:solidFill>
                <a:latin typeface="Copperplate Gothic Bold" panose="020E0705020206020404" pitchFamily="34" charset="0"/>
              </a:rPr>
              <a:t>Estéve-Janson</a:t>
            </a:r>
            <a:r>
              <a:rPr lang="it-IT" sz="3400" b="1" dirty="0" smtClean="0">
                <a:solidFill>
                  <a:prstClr val="white"/>
                </a:solidFill>
                <a:latin typeface="Copperplate Gothic Bold" panose="020E0705020206020404" pitchFamily="34" charset="0"/>
              </a:rPr>
              <a:t> in Provenza, che si rinvennero diversi focolari costruiti dall’uomo, datati  800.000 anni a.C.</a:t>
            </a:r>
            <a:endParaRPr lang="it-IT" sz="3400" b="1" dirty="0">
              <a:solidFill>
                <a:prstClr val="white"/>
              </a:solidFill>
              <a:latin typeface="Copperplate Gothic Bold" panose="020E0705020206020404" pitchFamily="34"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12192000"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51520" y="116632"/>
            <a:ext cx="6229269" cy="646331"/>
          </a:xfrm>
          <a:prstGeom prst="rect">
            <a:avLst/>
          </a:prstGeom>
          <a:noFill/>
        </p:spPr>
        <p:txBody>
          <a:bodyPr wrap="none" rtlCol="0">
            <a:spAutoFit/>
          </a:bodyPr>
          <a:lstStyle/>
          <a:p>
            <a:r>
              <a:rPr lang="it-IT" b="1" dirty="0" err="1" smtClean="0">
                <a:solidFill>
                  <a:srgbClr val="FF0000"/>
                </a:solidFill>
                <a:latin typeface="Times New Roman" panose="02020603050405020304" pitchFamily="18" charset="0"/>
                <a:cs typeface="Times New Roman" panose="02020603050405020304" pitchFamily="18" charset="0"/>
              </a:rPr>
              <a:t>Goldbichl</a:t>
            </a:r>
            <a:r>
              <a:rPr lang="it-IT" b="1" dirty="0" smtClean="0">
                <a:solidFill>
                  <a:srgbClr val="FF0000"/>
                </a:solidFill>
                <a:latin typeface="Times New Roman" panose="02020603050405020304" pitchFamily="18" charset="0"/>
                <a:cs typeface="Times New Roman" panose="02020603050405020304" pitchFamily="18" charset="0"/>
              </a:rPr>
              <a:t>, </a:t>
            </a:r>
            <a:r>
              <a:rPr lang="it-IT" b="1" dirty="0" err="1" smtClean="0">
                <a:solidFill>
                  <a:srgbClr val="FF0000"/>
                </a:solidFill>
                <a:latin typeface="Times New Roman" panose="02020603050405020304" pitchFamily="18" charset="0"/>
                <a:cs typeface="Times New Roman" panose="02020603050405020304" pitchFamily="18" charset="0"/>
              </a:rPr>
              <a:t>Igls</a:t>
            </a:r>
            <a:r>
              <a:rPr lang="it-IT" b="1" dirty="0" smtClean="0">
                <a:solidFill>
                  <a:srgbClr val="FF0000"/>
                </a:solidFill>
                <a:latin typeface="Times New Roman" panose="02020603050405020304" pitchFamily="18" charset="0"/>
                <a:cs typeface="Times New Roman" panose="02020603050405020304" pitchFamily="18" charset="0"/>
              </a:rPr>
              <a:t>, Innsbruck, Nord Tirolo, Austria</a:t>
            </a:r>
          </a:p>
          <a:p>
            <a:r>
              <a:rPr lang="it-IT" b="1" dirty="0" smtClean="0">
                <a:solidFill>
                  <a:srgbClr val="FF0000"/>
                </a:solidFill>
                <a:latin typeface="Times New Roman" panose="02020603050405020304" pitchFamily="18" charset="0"/>
                <a:cs typeface="Times New Roman" panose="02020603050405020304" pitchFamily="18" charset="0"/>
              </a:rPr>
              <a:t>Il nome voleva dire «collina d’oro» e già suscitava dei sospetti</a:t>
            </a:r>
            <a:endParaRPr lang="it-IT"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151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4788024" y="-16533"/>
            <a:ext cx="4355976" cy="4893647"/>
          </a:xfrm>
          <a:prstGeom prst="rect">
            <a:avLst/>
          </a:prstGeom>
          <a:noFill/>
        </p:spPr>
        <p:txBody>
          <a:bodyPr wrap="square" rtlCol="0">
            <a:spAutoFit/>
          </a:bodyPr>
          <a:lstStyle/>
          <a:p>
            <a:pPr algn="ctr"/>
            <a:r>
              <a:rPr lang="it-IT" sz="2400" b="1" dirty="0" smtClean="0">
                <a:solidFill>
                  <a:prstClr val="white"/>
                </a:solidFill>
                <a:latin typeface="Times New Roman" panose="02020603050405020304" pitchFamily="18" charset="0"/>
                <a:cs typeface="Times New Roman" panose="02020603050405020304" pitchFamily="18" charset="0"/>
              </a:rPr>
              <a:t>L’archeologia alpina è strettamente legata all’antropologia: con l’editto di Arles, in cui si mette al bando la religione «degli alberi, delle sorgenti e delle pietre», e la proibizione dei falò rituali, questi luoghi sono abbandonati e vengono ricoperti dalla vegetazione. Rimangono nella memoria popolare e vengono frequentati da streghe ed eretici </a:t>
            </a:r>
            <a:r>
              <a:rPr lang="it-IT" sz="2400" b="1" dirty="0" err="1" smtClean="0">
                <a:solidFill>
                  <a:prstClr val="white"/>
                </a:solidFill>
                <a:latin typeface="Times New Roman" panose="02020603050405020304" pitchFamily="18" charset="0"/>
                <a:cs typeface="Times New Roman" panose="02020603050405020304" pitchFamily="18" charset="0"/>
              </a:rPr>
              <a:t>finchè</a:t>
            </a:r>
            <a:r>
              <a:rPr lang="it-IT" sz="2400" b="1" dirty="0" smtClean="0">
                <a:solidFill>
                  <a:prstClr val="white"/>
                </a:solidFill>
                <a:latin typeface="Times New Roman" panose="02020603050405020304" pitchFamily="18" charset="0"/>
                <a:cs typeface="Times New Roman" panose="02020603050405020304" pitchFamily="18" charset="0"/>
              </a:rPr>
              <a:t> possono. </a:t>
            </a:r>
            <a:endParaRPr lang="it-IT" sz="2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79"/>
            <a:ext cx="4788024" cy="6848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1196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 y="6118559"/>
            <a:ext cx="9138089" cy="738664"/>
          </a:xfrm>
          <a:prstGeom prst="rect">
            <a:avLst/>
          </a:prstGeom>
          <a:noFill/>
        </p:spPr>
        <p:txBody>
          <a:bodyPr wrap="square" rtlCol="0">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Il sito prima </a:t>
            </a:r>
            <a:r>
              <a:rPr lang="it-IT" sz="1400" b="1" dirty="0">
                <a:solidFill>
                  <a:prstClr val="white"/>
                </a:solidFill>
                <a:latin typeface="Times New Roman" panose="02020603050405020304" pitchFamily="18" charset="0"/>
                <a:cs typeface="Times New Roman" panose="02020603050405020304" pitchFamily="18" charset="0"/>
              </a:rPr>
              <a:t>che </a:t>
            </a:r>
            <a:r>
              <a:rPr lang="it-IT" sz="1400" b="1" dirty="0" smtClean="0">
                <a:solidFill>
                  <a:prstClr val="white"/>
                </a:solidFill>
                <a:latin typeface="Times New Roman" panose="02020603050405020304" pitchFamily="18" charset="0"/>
                <a:cs typeface="Times New Roman" panose="02020603050405020304" pitchFamily="18" charset="0"/>
              </a:rPr>
              <a:t>iniziassero gli scavi nel </a:t>
            </a:r>
            <a:r>
              <a:rPr lang="it-IT" sz="1400" b="1" dirty="0">
                <a:solidFill>
                  <a:prstClr val="white"/>
                </a:solidFill>
                <a:latin typeface="Times New Roman" panose="02020603050405020304" pitchFamily="18" charset="0"/>
                <a:cs typeface="Times New Roman" panose="02020603050405020304" pitchFamily="18" charset="0"/>
              </a:rPr>
              <a:t>1993. </a:t>
            </a:r>
            <a:r>
              <a:rPr lang="it-IT" sz="1400" b="1" dirty="0" smtClean="0">
                <a:solidFill>
                  <a:prstClr val="white"/>
                </a:solidFill>
                <a:latin typeface="Times New Roman" panose="02020603050405020304" pitchFamily="18" charset="0"/>
                <a:cs typeface="Times New Roman" panose="02020603050405020304" pitchFamily="18" charset="0"/>
              </a:rPr>
              <a:t>Un </a:t>
            </a:r>
            <a:r>
              <a:rPr lang="it-IT" sz="1400" b="1" dirty="0">
                <a:solidFill>
                  <a:prstClr val="white"/>
                </a:solidFill>
                <a:latin typeface="Times New Roman" panose="02020603050405020304" pitchFamily="18" charset="0"/>
                <a:cs typeface="Times New Roman" panose="02020603050405020304" pitchFamily="18" charset="0"/>
              </a:rPr>
              <a:t>terrapieno </a:t>
            </a:r>
            <a:r>
              <a:rPr lang="it-IT" sz="1400" b="1" dirty="0" smtClean="0">
                <a:solidFill>
                  <a:prstClr val="white"/>
                </a:solidFill>
                <a:latin typeface="Times New Roman" panose="02020603050405020304" pitchFamily="18" charset="0"/>
                <a:cs typeface="Times New Roman" panose="02020603050405020304" pitchFamily="18" charset="0"/>
              </a:rPr>
              <a:t>sorretto forse da un muro attorno </a:t>
            </a:r>
            <a:r>
              <a:rPr lang="it-IT" sz="1400" b="1" dirty="0">
                <a:solidFill>
                  <a:prstClr val="white"/>
                </a:solidFill>
                <a:latin typeface="Times New Roman" panose="02020603050405020304" pitchFamily="18" charset="0"/>
                <a:cs typeface="Times New Roman" panose="02020603050405020304" pitchFamily="18" charset="0"/>
              </a:rPr>
              <a:t>ad una grossa </a:t>
            </a:r>
            <a:r>
              <a:rPr lang="it-IT" sz="1400" b="1" dirty="0" smtClean="0">
                <a:solidFill>
                  <a:prstClr val="white"/>
                </a:solidFill>
                <a:latin typeface="Times New Roman" panose="02020603050405020304" pitchFamily="18" charset="0"/>
                <a:cs typeface="Times New Roman" panose="02020603050405020304" pitchFamily="18" charset="0"/>
              </a:rPr>
              <a:t> buca piena di macerie</a:t>
            </a:r>
            <a:r>
              <a:rPr lang="it-IT" sz="1400" b="1" dirty="0">
                <a:solidFill>
                  <a:prstClr val="white"/>
                </a:solidFill>
                <a:latin typeface="Times New Roman" panose="02020603050405020304" pitchFamily="18" charset="0"/>
                <a:cs typeface="Times New Roman" panose="02020603050405020304" pitchFamily="18" charset="0"/>
              </a:rPr>
              <a:t>, pezzi di legno e spazzatura . Oltre a </a:t>
            </a:r>
            <a:r>
              <a:rPr lang="it-IT" sz="1400" b="1" dirty="0" smtClean="0">
                <a:solidFill>
                  <a:prstClr val="white"/>
                </a:solidFill>
                <a:latin typeface="Times New Roman" panose="02020603050405020304" pitchFamily="18" charset="0"/>
                <a:cs typeface="Times New Roman" panose="02020603050405020304" pitchFamily="18" charset="0"/>
              </a:rPr>
              <a:t>questa,  c’erano anche altri  due avvallamenti circolari  </a:t>
            </a:r>
            <a:r>
              <a:rPr lang="it-IT" sz="1400" b="1" dirty="0">
                <a:solidFill>
                  <a:prstClr val="white"/>
                </a:solidFill>
                <a:latin typeface="Times New Roman" panose="02020603050405020304" pitchFamily="18" charset="0"/>
                <a:cs typeface="Times New Roman" panose="02020603050405020304" pitchFamily="18" charset="0"/>
              </a:rPr>
              <a:t>più </a:t>
            </a:r>
            <a:r>
              <a:rPr lang="it-IT" sz="1400" b="1" dirty="0" smtClean="0">
                <a:solidFill>
                  <a:prstClr val="white"/>
                </a:solidFill>
                <a:latin typeface="Times New Roman" panose="02020603050405020304" pitchFamily="18" charset="0"/>
                <a:cs typeface="Times New Roman" panose="02020603050405020304" pitchFamily="18" charset="0"/>
              </a:rPr>
              <a:t>piccoli.</a:t>
            </a:r>
            <a:endParaRPr lang="it-IT" sz="1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 y="0"/>
            <a:ext cx="9132178" cy="6118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0743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7981298" y="-16533"/>
            <a:ext cx="1162702" cy="1323439"/>
          </a:xfrm>
          <a:prstGeom prst="rect">
            <a:avLst/>
          </a:prstGeom>
          <a:noFill/>
        </p:spPr>
        <p:txBody>
          <a:bodyPr wrap="square" rtlCol="0">
            <a:spAutoFit/>
          </a:bodyPr>
          <a:lstStyle/>
          <a:p>
            <a:pPr algn="ctr"/>
            <a:r>
              <a:rPr lang="it-IT" sz="2000" b="1" dirty="0" smtClean="0">
                <a:solidFill>
                  <a:prstClr val="white"/>
                </a:solidFill>
                <a:latin typeface="Times New Roman" panose="02020603050405020304" pitchFamily="18" charset="0"/>
                <a:cs typeface="Times New Roman" panose="02020603050405020304" pitchFamily="18" charset="0"/>
              </a:rPr>
              <a:t>L’area del sito sacro al fuoco.</a:t>
            </a:r>
            <a:endParaRPr lang="it-IT" sz="20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3" y="0"/>
            <a:ext cx="79724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2437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49416" y="68064"/>
            <a:ext cx="3994584" cy="5324535"/>
          </a:xfrm>
          <a:prstGeom prst="rect">
            <a:avLst/>
          </a:prstGeom>
          <a:noFill/>
        </p:spPr>
        <p:txBody>
          <a:bodyPr wrap="square" rtlCol="0">
            <a:spAutoFit/>
          </a:bodyPr>
          <a:lstStyle/>
          <a:p>
            <a:pPr algn="ctr"/>
            <a:r>
              <a:rPr lang="it-IT" sz="3400" b="1" dirty="0" smtClean="0">
                <a:solidFill>
                  <a:prstClr val="white"/>
                </a:solidFill>
                <a:latin typeface="Times New Roman" panose="02020603050405020304" pitchFamily="18" charset="0"/>
                <a:cs typeface="Times New Roman" panose="02020603050405020304" pitchFamily="18" charset="0"/>
              </a:rPr>
              <a:t>Il sito viene frequentato per migliaia di ani: almeno 4.000. Era una costruzione molto complessa ed articolata, che alzò la vetta della montagna di 7 metri.  </a:t>
            </a:r>
            <a:endParaRPr lang="it-IT" sz="3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14"/>
            <a:ext cx="5126840" cy="6835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411760" y="332656"/>
            <a:ext cx="1928733"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Rampa di accesso</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27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98108" cy="6277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978" y="5388811"/>
            <a:ext cx="9144977" cy="1200329"/>
          </a:xfrm>
          <a:prstGeom prst="rect">
            <a:avLst/>
          </a:prstGeom>
        </p:spPr>
        <p:txBody>
          <a:bodyPr wrap="square">
            <a:spAutoFit/>
          </a:bodyPr>
          <a:lstStyle/>
          <a:p>
            <a:r>
              <a:rPr lang="it-IT" b="1" dirty="0" smtClean="0">
                <a:solidFill>
                  <a:schemeClr val="bg1"/>
                </a:solidFill>
                <a:latin typeface="Times New Roman" panose="02020603050405020304" pitchFamily="18" charset="0"/>
                <a:cs typeface="Times New Roman" panose="02020603050405020304" pitchFamily="18" charset="0"/>
              </a:rPr>
              <a:t>La collina era fortificata e cinta da muraglie fatte da grandi  </a:t>
            </a:r>
            <a:r>
              <a:rPr lang="it-IT" b="1" dirty="0">
                <a:solidFill>
                  <a:schemeClr val="bg1"/>
                </a:solidFill>
                <a:latin typeface="Times New Roman" panose="02020603050405020304" pitchFamily="18" charset="0"/>
                <a:cs typeface="Times New Roman" panose="02020603050405020304" pitchFamily="18" charset="0"/>
              </a:rPr>
              <a:t>lastre di pietra </a:t>
            </a:r>
            <a:r>
              <a:rPr lang="it-IT" b="1" dirty="0" smtClean="0">
                <a:solidFill>
                  <a:schemeClr val="bg1"/>
                </a:solidFill>
                <a:latin typeface="Times New Roman" panose="02020603050405020304" pitchFamily="18" charset="0"/>
                <a:cs typeface="Times New Roman" panose="02020603050405020304" pitchFamily="18" charset="0"/>
              </a:rPr>
              <a:t> </a:t>
            </a:r>
            <a:r>
              <a:rPr lang="it-IT" b="1" dirty="0">
                <a:solidFill>
                  <a:schemeClr val="bg1"/>
                </a:solidFill>
                <a:latin typeface="Times New Roman" panose="02020603050405020304" pitchFamily="18" charset="0"/>
                <a:cs typeface="Times New Roman" panose="02020603050405020304" pitchFamily="18" charset="0"/>
              </a:rPr>
              <a:t>molto </a:t>
            </a:r>
            <a:r>
              <a:rPr lang="it-IT" b="1" dirty="0" smtClean="0">
                <a:solidFill>
                  <a:schemeClr val="bg1"/>
                </a:solidFill>
                <a:latin typeface="Times New Roman" panose="02020603050405020304" pitchFamily="18" charset="0"/>
                <a:cs typeface="Times New Roman" panose="02020603050405020304" pitchFamily="18" charset="0"/>
              </a:rPr>
              <a:t>regolari. All’interno </a:t>
            </a:r>
            <a:r>
              <a:rPr lang="it-IT" b="1" dirty="0">
                <a:solidFill>
                  <a:schemeClr val="bg1"/>
                </a:solidFill>
                <a:latin typeface="Times New Roman" panose="02020603050405020304" pitchFamily="18" charset="0"/>
                <a:cs typeface="Times New Roman" panose="02020603050405020304" pitchFamily="18" charset="0"/>
              </a:rPr>
              <a:t>del </a:t>
            </a:r>
            <a:r>
              <a:rPr lang="it-IT" b="1" dirty="0" smtClean="0">
                <a:solidFill>
                  <a:schemeClr val="bg1"/>
                </a:solidFill>
                <a:latin typeface="Times New Roman" panose="02020603050405020304" pitchFamily="18" charset="0"/>
                <a:cs typeface="Times New Roman" panose="02020603050405020304" pitchFamily="18" charset="0"/>
              </a:rPr>
              <a:t>recinto </a:t>
            </a:r>
            <a:r>
              <a:rPr lang="it-IT" b="1" dirty="0">
                <a:solidFill>
                  <a:schemeClr val="bg1"/>
                </a:solidFill>
                <a:latin typeface="Times New Roman" panose="02020603050405020304" pitchFamily="18" charset="0"/>
                <a:cs typeface="Times New Roman" panose="02020603050405020304" pitchFamily="18" charset="0"/>
              </a:rPr>
              <a:t>sacro fu </a:t>
            </a:r>
            <a:r>
              <a:rPr lang="it-IT" b="1" dirty="0" smtClean="0">
                <a:solidFill>
                  <a:schemeClr val="bg1"/>
                </a:solidFill>
                <a:latin typeface="Times New Roman" panose="02020603050405020304" pitchFamily="18" charset="0"/>
                <a:cs typeface="Times New Roman" panose="02020603050405020304" pitchFamily="18" charset="0"/>
              </a:rPr>
              <a:t>rinvenuta la sepoltura di una giovane donna, una sacerdotessa o un capo tribù, che dimostra il legame  tra il sacro, il femminile e la leadership politico-religiosa, probabilmente anche militare.</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6128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 y="6146494"/>
            <a:ext cx="9098517" cy="553998"/>
          </a:xfrm>
          <a:prstGeom prst="rect">
            <a:avLst/>
          </a:prstGeom>
          <a:noFill/>
        </p:spPr>
        <p:txBody>
          <a:bodyPr wrap="square" rtlCol="0">
            <a:spAutoFit/>
          </a:bodyPr>
          <a:lstStyle/>
          <a:p>
            <a:r>
              <a:rPr lang="it-IT" sz="1500" b="1" dirty="0">
                <a:solidFill>
                  <a:prstClr val="white"/>
                </a:solidFill>
                <a:latin typeface="Times New Roman" panose="02020603050405020304" pitchFamily="18" charset="0"/>
                <a:cs typeface="Times New Roman" panose="02020603050405020304" pitchFamily="18" charset="0"/>
              </a:rPr>
              <a:t>La freccia mostra la rampa </a:t>
            </a:r>
            <a:r>
              <a:rPr lang="it-IT" sz="1500" b="1" dirty="0" smtClean="0">
                <a:solidFill>
                  <a:prstClr val="white"/>
                </a:solidFill>
                <a:latin typeface="Times New Roman" panose="02020603050405020304" pitchFamily="18" charset="0"/>
                <a:cs typeface="Times New Roman" panose="02020603050405020304" pitchFamily="18" charset="0"/>
              </a:rPr>
              <a:t>che conduce all'area sacrificale. Furono rinvenute ossa di animali che non si sa se furono sacrificati o mangiati, o entrambi. </a:t>
            </a:r>
            <a:endParaRPr lang="it-IT" sz="15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542289" y="-1455955"/>
            <a:ext cx="6065586" cy="9098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5670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228485" y="82344"/>
            <a:ext cx="3994584" cy="5262979"/>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Quando i romani invasero la valle dell’</a:t>
            </a:r>
            <a:r>
              <a:rPr lang="it-IT" sz="2800" b="1" dirty="0" err="1" smtClean="0">
                <a:solidFill>
                  <a:prstClr val="white"/>
                </a:solidFill>
                <a:latin typeface="Times New Roman" panose="02020603050405020304" pitchFamily="18" charset="0"/>
                <a:cs typeface="Times New Roman" panose="02020603050405020304" pitchFamily="18" charset="0"/>
              </a:rPr>
              <a:t>Inn</a:t>
            </a:r>
            <a:r>
              <a:rPr lang="it-IT" sz="2800" b="1" dirty="0" smtClean="0">
                <a:solidFill>
                  <a:prstClr val="white"/>
                </a:solidFill>
                <a:latin typeface="Times New Roman" panose="02020603050405020304" pitchFamily="18" charset="0"/>
                <a:cs typeface="Times New Roman" panose="02020603050405020304" pitchFamily="18" charset="0"/>
              </a:rPr>
              <a:t>, tutte le strutture vennero distrutte e sepolte dagli indigeni: azioni di questo tipo sono ricorrenti da parte delle popolazioni di tutto l’arco alpino, che spesso preferiscono il suicidio di massa alla conquista.</a:t>
            </a:r>
            <a:endParaRPr lang="it-IT" sz="28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53"/>
            <a:ext cx="5222563" cy="6843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034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49416" y="-16533"/>
            <a:ext cx="3994584" cy="4801314"/>
          </a:xfrm>
          <a:prstGeom prst="rect">
            <a:avLst/>
          </a:prstGeom>
          <a:noFill/>
        </p:spPr>
        <p:txBody>
          <a:bodyPr wrap="square" rtlCol="0">
            <a:spAutoFit/>
          </a:bodyPr>
          <a:lstStyle/>
          <a:p>
            <a:pPr algn="ctr"/>
            <a:r>
              <a:rPr lang="it-IT" sz="3400" b="1" dirty="0" smtClean="0">
                <a:solidFill>
                  <a:schemeClr val="bg1"/>
                </a:solidFill>
                <a:latin typeface="Times New Roman" panose="02020603050405020304" pitchFamily="18" charset="0"/>
                <a:cs typeface="Times New Roman" panose="02020603050405020304" pitchFamily="18" charset="0"/>
              </a:rPr>
              <a:t>E’ proprio al margine della catena alpina, a Saint </a:t>
            </a:r>
            <a:r>
              <a:rPr lang="it-IT" sz="3400" b="1" dirty="0" err="1" smtClean="0">
                <a:solidFill>
                  <a:schemeClr val="bg1"/>
                </a:solidFill>
                <a:latin typeface="Times New Roman" panose="02020603050405020304" pitchFamily="18" charset="0"/>
                <a:cs typeface="Times New Roman" panose="02020603050405020304" pitchFamily="18" charset="0"/>
              </a:rPr>
              <a:t>Estéve-Janson</a:t>
            </a:r>
            <a:r>
              <a:rPr lang="it-IT" sz="3400" b="1" dirty="0" smtClean="0">
                <a:solidFill>
                  <a:schemeClr val="bg1"/>
                </a:solidFill>
                <a:latin typeface="Times New Roman" panose="02020603050405020304" pitchFamily="18" charset="0"/>
                <a:cs typeface="Times New Roman" panose="02020603050405020304" pitchFamily="18" charset="0"/>
              </a:rPr>
              <a:t> in Provenza, che si rinvennero diversi focolari costruiti dall’uomo, datati  800.000 anni a.C.</a:t>
            </a:r>
            <a:endParaRPr lang="it-IT" sz="3400" b="1" dirty="0">
              <a:solidFill>
                <a:schemeClr val="bg1"/>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schemeClr val="bg1"/>
                </a:solidFill>
                <a:latin typeface="Times New Roman" panose="02020603050405020304" pitchFamily="18" charset="0"/>
                <a:cs typeface="Times New Roman" panose="02020603050405020304" pitchFamily="18" charset="0"/>
              </a:rPr>
              <a:t>Michela Zucca</a:t>
            </a:r>
          </a:p>
          <a:p>
            <a:pPr algn="ctr"/>
            <a:r>
              <a:rPr lang="it-IT" sz="800" b="1" dirty="0" smtClean="0">
                <a:solidFill>
                  <a:schemeClr val="bg1"/>
                </a:solidFill>
                <a:latin typeface="Times New Roman" panose="02020603050405020304" pitchFamily="18" charset="0"/>
                <a:cs typeface="Times New Roman" panose="02020603050405020304" pitchFamily="18" charset="0"/>
              </a:rPr>
              <a:t>Servizi Culturali</a:t>
            </a:r>
            <a:endParaRPr lang="it-IT" sz="800" b="1" dirty="0">
              <a:solidFill>
                <a:schemeClr val="bg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705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2813" y="6117153"/>
            <a:ext cx="9131187" cy="954107"/>
          </a:xfrm>
          <a:prstGeom prst="rect">
            <a:avLst/>
          </a:prstGeom>
          <a:noFill/>
        </p:spPr>
        <p:txBody>
          <a:bodyPr wrap="square" rtlCol="0">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Altro sito di falò sacrificale  della </a:t>
            </a:r>
            <a:r>
              <a:rPr lang="it-IT" sz="1400" b="1" dirty="0">
                <a:solidFill>
                  <a:prstClr val="white"/>
                </a:solidFill>
                <a:latin typeface="Times New Roman" panose="02020603050405020304" pitchFamily="18" charset="0"/>
                <a:cs typeface="Times New Roman" panose="02020603050405020304" pitchFamily="18" charset="0"/>
              </a:rPr>
              <a:t>tarda età del ferro </a:t>
            </a:r>
            <a:r>
              <a:rPr lang="it-IT" sz="1400" b="1" dirty="0" smtClean="0">
                <a:solidFill>
                  <a:prstClr val="white"/>
                </a:solidFill>
                <a:latin typeface="Times New Roman" panose="02020603050405020304" pitchFamily="18" charset="0"/>
                <a:cs typeface="Times New Roman" panose="02020603050405020304" pitchFamily="18" charset="0"/>
              </a:rPr>
              <a:t>(</a:t>
            </a:r>
            <a:r>
              <a:rPr lang="it-IT" sz="1400" b="1" dirty="0">
                <a:solidFill>
                  <a:prstClr val="white"/>
                </a:solidFill>
                <a:latin typeface="Times New Roman" panose="02020603050405020304" pitchFamily="18" charset="0"/>
                <a:cs typeface="Times New Roman" panose="02020603050405020304" pitchFamily="18" charset="0"/>
              </a:rPr>
              <a:t>500-15 </a:t>
            </a:r>
            <a:r>
              <a:rPr lang="it-IT" sz="1400" b="1" dirty="0" err="1">
                <a:solidFill>
                  <a:prstClr val="white"/>
                </a:solidFill>
                <a:latin typeface="Times New Roman" panose="02020603050405020304" pitchFamily="18" charset="0"/>
                <a:cs typeface="Times New Roman" panose="02020603050405020304" pitchFamily="18" charset="0"/>
              </a:rPr>
              <a:t>aC</a:t>
            </a:r>
            <a:r>
              <a:rPr lang="it-IT" sz="1400" b="1" dirty="0">
                <a:solidFill>
                  <a:prstClr val="white"/>
                </a:solidFill>
                <a:latin typeface="Times New Roman" panose="02020603050405020304" pitchFamily="18" charset="0"/>
                <a:cs typeface="Times New Roman" panose="02020603050405020304" pitchFamily="18" charset="0"/>
              </a:rPr>
              <a:t>). </a:t>
            </a:r>
            <a:r>
              <a:rPr lang="it-IT" sz="1400" b="1" dirty="0" smtClean="0">
                <a:solidFill>
                  <a:prstClr val="white"/>
                </a:solidFill>
                <a:latin typeface="Times New Roman" panose="02020603050405020304" pitchFamily="18" charset="0"/>
                <a:cs typeface="Times New Roman" panose="02020603050405020304" pitchFamily="18" charset="0"/>
              </a:rPr>
              <a:t>Su </a:t>
            </a:r>
            <a:r>
              <a:rPr lang="it-IT" sz="1400" b="1" dirty="0">
                <a:solidFill>
                  <a:prstClr val="white"/>
                </a:solidFill>
                <a:latin typeface="Times New Roman" panose="02020603050405020304" pitchFamily="18" charset="0"/>
                <a:cs typeface="Times New Roman" panose="02020603050405020304" pitchFamily="18" charset="0"/>
              </a:rPr>
              <a:t>questa superficie </a:t>
            </a:r>
          </a:p>
          <a:p>
            <a:r>
              <a:rPr lang="it-IT" sz="1400" b="1" dirty="0" smtClean="0">
                <a:solidFill>
                  <a:prstClr val="white"/>
                </a:solidFill>
                <a:latin typeface="Times New Roman" panose="02020603050405020304" pitchFamily="18" charset="0"/>
                <a:cs typeface="Times New Roman" panose="02020603050405020304" pitchFamily="18" charset="0"/>
              </a:rPr>
              <a:t>esisteva </a:t>
            </a:r>
            <a:r>
              <a:rPr lang="it-IT" sz="1400" b="1" dirty="0">
                <a:solidFill>
                  <a:prstClr val="white"/>
                </a:solidFill>
                <a:latin typeface="Times New Roman" panose="02020603050405020304" pitchFamily="18" charset="0"/>
                <a:cs typeface="Times New Roman" panose="02020603050405020304" pitchFamily="18" charset="0"/>
              </a:rPr>
              <a:t>una struttura in </a:t>
            </a:r>
            <a:r>
              <a:rPr lang="it-IT" sz="1400" b="1" dirty="0" smtClean="0">
                <a:solidFill>
                  <a:prstClr val="white"/>
                </a:solidFill>
                <a:latin typeface="Times New Roman" panose="02020603050405020304" pitchFamily="18" charset="0"/>
                <a:cs typeface="Times New Roman" panose="02020603050405020304" pitchFamily="18" charset="0"/>
              </a:rPr>
              <a:t>pietra e legno </a:t>
            </a:r>
            <a:r>
              <a:rPr lang="it-IT" sz="1400" b="1" dirty="0">
                <a:solidFill>
                  <a:prstClr val="white"/>
                </a:solidFill>
                <a:latin typeface="Times New Roman" panose="02020603050405020304" pitchFamily="18" charset="0"/>
                <a:cs typeface="Times New Roman" panose="02020603050405020304" pitchFamily="18" charset="0"/>
              </a:rPr>
              <a:t>approssimativamente rettangolare . </a:t>
            </a:r>
            <a:r>
              <a:rPr lang="it-IT" sz="1400" b="1" dirty="0" smtClean="0">
                <a:solidFill>
                  <a:prstClr val="white"/>
                </a:solidFill>
                <a:latin typeface="Times New Roman" panose="02020603050405020304" pitchFamily="18" charset="0"/>
                <a:cs typeface="Times New Roman" panose="02020603050405020304" pitchFamily="18" charset="0"/>
              </a:rPr>
              <a:t>Anche questo altare del fuoco era raggiungibile </a:t>
            </a:r>
            <a:r>
              <a:rPr lang="it-IT" sz="1400" b="1" dirty="0">
                <a:solidFill>
                  <a:prstClr val="white"/>
                </a:solidFill>
                <a:latin typeface="Times New Roman" panose="02020603050405020304" pitchFamily="18" charset="0"/>
                <a:cs typeface="Times New Roman" panose="02020603050405020304" pitchFamily="18" charset="0"/>
              </a:rPr>
              <a:t>tramite una rampa in pietra </a:t>
            </a:r>
          </a:p>
          <a:p>
            <a:pPr algn="ctr"/>
            <a:r>
              <a:rPr lang="it-IT" sz="1400" b="1" dirty="0">
                <a:solidFill>
                  <a:prstClr val="white"/>
                </a:solidFill>
                <a:latin typeface="Copperplate Gothic Bold" panose="020E0705020206020404" pitchFamily="34" charset="0"/>
              </a:rPr>
              <a:t>. </a:t>
            </a: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4" y="-1"/>
            <a:ext cx="9130078" cy="6117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8396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036"/>
            <a:ext cx="9131215" cy="6848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30994" y="116632"/>
            <a:ext cx="3095719"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Il </a:t>
            </a:r>
            <a:r>
              <a:rPr lang="it-IT" b="1" dirty="0" err="1" smtClean="0">
                <a:solidFill>
                  <a:schemeClr val="bg1"/>
                </a:solidFill>
                <a:latin typeface="Times New Roman" panose="02020603050405020304" pitchFamily="18" charset="0"/>
                <a:cs typeface="Times New Roman" panose="02020603050405020304" pitchFamily="18" charset="0"/>
              </a:rPr>
              <a:t>Brandopferplatz</a:t>
            </a:r>
            <a:r>
              <a:rPr lang="it-IT" b="1" dirty="0" smtClean="0">
                <a:solidFill>
                  <a:schemeClr val="bg1"/>
                </a:solidFill>
                <a:latin typeface="Times New Roman" panose="02020603050405020304" pitchFamily="18" charset="0"/>
                <a:cs typeface="Times New Roman" panose="02020603050405020304" pitchFamily="18" charset="0"/>
              </a:rPr>
              <a:t> principale</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2790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62"/>
            <a:ext cx="9122316" cy="684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413950" y="6030628"/>
            <a:ext cx="4156394" cy="338554"/>
          </a:xfrm>
          <a:prstGeom prst="rect">
            <a:avLst/>
          </a:prstGeom>
          <a:noFill/>
        </p:spPr>
        <p:txBody>
          <a:bodyPr wrap="none" rtlCol="0">
            <a:spAutoFit/>
          </a:bodyPr>
          <a:lstStyle/>
          <a:p>
            <a:r>
              <a:rPr lang="it-IT" sz="1600" b="1" dirty="0" smtClean="0">
                <a:solidFill>
                  <a:schemeClr val="bg1"/>
                </a:solidFill>
                <a:latin typeface="Times New Roman" panose="02020603050405020304" pitchFamily="18" charset="0"/>
                <a:cs typeface="Times New Roman" panose="02020603050405020304" pitchFamily="18" charset="0"/>
              </a:rPr>
              <a:t>Il grande imbuto sacrificale profondo 7 metri</a:t>
            </a:r>
            <a:endParaRPr lang="it-IT"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8798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7755" y="6242447"/>
            <a:ext cx="3994584" cy="615553"/>
          </a:xfrm>
          <a:prstGeom prst="rect">
            <a:avLst/>
          </a:prstGeom>
          <a:noFill/>
        </p:spPr>
        <p:txBody>
          <a:bodyPr wrap="square" rtlCol="0">
            <a:spAutoFit/>
          </a:bodyPr>
          <a:lstStyle/>
          <a:p>
            <a:pPr algn="ctr"/>
            <a:r>
              <a:rPr lang="it-IT" sz="3400" b="1" dirty="0" smtClean="0">
                <a:solidFill>
                  <a:prstClr val="white"/>
                </a:solidFill>
                <a:latin typeface="Copperplate Gothic Bold" panose="020E0705020206020404" pitchFamily="34" charset="0"/>
              </a:rPr>
              <a:t>E’</a:t>
            </a:r>
            <a:endParaRPr lang="it-IT" sz="3400" b="1" dirty="0">
              <a:solidFill>
                <a:prstClr val="white"/>
              </a:solidFill>
              <a:latin typeface="Copperplate Gothic Bold" panose="020E0705020206020404" pitchFamily="34"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34"/>
            <a:ext cx="9166044" cy="687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51520" y="500377"/>
            <a:ext cx="5917004" cy="307777"/>
          </a:xfrm>
          <a:prstGeom prst="rect">
            <a:avLst/>
          </a:prstGeom>
          <a:noFill/>
        </p:spPr>
        <p:txBody>
          <a:bodyPr wrap="none" rtlCol="0">
            <a:spAutoFit/>
          </a:bodyPr>
          <a:lstStyle/>
          <a:p>
            <a:r>
              <a:rPr lang="it-IT" sz="1400" b="1" dirty="0" smtClean="0">
                <a:solidFill>
                  <a:schemeClr val="bg1"/>
                </a:solidFill>
                <a:latin typeface="Times New Roman" panose="02020603050405020304" pitchFamily="18" charset="0"/>
                <a:cs typeface="Times New Roman" panose="02020603050405020304" pitchFamily="18" charset="0"/>
              </a:rPr>
              <a:t>Deposito rituale di offerte alla Dea: principalmente armi spezzate o piegate</a:t>
            </a:r>
            <a:endParaRPr lang="it-IT" sz="1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8009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49416" y="-16533"/>
            <a:ext cx="3994584" cy="5016758"/>
          </a:xfrm>
          <a:prstGeom prst="rect">
            <a:avLst/>
          </a:prstGeom>
          <a:noFill/>
        </p:spPr>
        <p:txBody>
          <a:bodyPr wrap="square" rtlCol="0">
            <a:spAutoFit/>
          </a:bodyPr>
          <a:lstStyle/>
          <a:p>
            <a:pPr algn="ctr"/>
            <a:r>
              <a:rPr lang="it-IT" sz="3200" b="1" dirty="0" smtClean="0">
                <a:solidFill>
                  <a:prstClr val="white"/>
                </a:solidFill>
                <a:latin typeface="Times New Roman" panose="02020603050405020304" pitchFamily="18" charset="0"/>
                <a:cs typeface="Times New Roman" panose="02020603050405020304" pitchFamily="18" charset="0"/>
              </a:rPr>
              <a:t>Installazione costruita col materiale combusto della fossa rituale: la gente continua a portare fiori. Ciò che si butta fuori dalla porta, prima o poi, rientra sempre dalla finestra…..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329"/>
            <a:ext cx="525014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294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17748" y="5086262"/>
            <a:ext cx="9144000" cy="1400383"/>
          </a:xfrm>
          <a:prstGeom prst="rect">
            <a:avLst/>
          </a:prstGeom>
          <a:noFill/>
        </p:spPr>
        <p:txBody>
          <a:bodyPr wrap="square" rtlCol="0">
            <a:spAutoFit/>
          </a:bodyPr>
          <a:lstStyle/>
          <a:p>
            <a:r>
              <a:rPr lang="it-IT" sz="1700" b="1" dirty="0" smtClean="0">
                <a:solidFill>
                  <a:schemeClr val="bg1"/>
                </a:solidFill>
                <a:latin typeface="Times New Roman" panose="02020603050405020304" pitchFamily="18" charset="0"/>
                <a:cs typeface="Times New Roman" panose="02020603050405020304" pitchFamily="18" charset="0"/>
              </a:rPr>
              <a:t>La Valcamonica, sopra Brescia,  in Lombardia, è il sito che ha restituito la maggior  concentrazione di incisioni rupestri al mondo. Qui i roghi votivi si svolgevano non solo sulle cime delle montagne (dimora degli spiriti dei defunti, in gran parte cremati e collegati alla «Bianca signora della Neve»),  ma  anche vicino alle sorgenti, sede di culti femminili di fertilità e di guarigione: da </a:t>
            </a:r>
            <a:r>
              <a:rPr lang="it-IT" sz="1700" b="1" dirty="0" err="1" smtClean="0">
                <a:solidFill>
                  <a:schemeClr val="bg1"/>
                </a:solidFill>
                <a:latin typeface="Times New Roman" panose="02020603050405020304" pitchFamily="18" charset="0"/>
                <a:cs typeface="Times New Roman" panose="02020603050405020304" pitchFamily="18" charset="0"/>
              </a:rPr>
              <a:t>Reitia</a:t>
            </a:r>
            <a:r>
              <a:rPr lang="it-IT" sz="1700" b="1" dirty="0" smtClean="0">
                <a:solidFill>
                  <a:schemeClr val="bg1"/>
                </a:solidFill>
                <a:latin typeface="Times New Roman" panose="02020603050405020304" pitchFamily="18" charset="0"/>
                <a:cs typeface="Times New Roman" panose="02020603050405020304" pitchFamily="18" charset="0"/>
              </a:rPr>
              <a:t> a Minerva alla Madonna.</a:t>
            </a:r>
            <a:endParaRPr lang="it-IT" sz="1700" b="1" dirty="0">
              <a:solidFill>
                <a:schemeClr val="bg1"/>
              </a:solidFill>
              <a:latin typeface="Times New Roman" panose="02020603050405020304" pitchFamily="18" charset="0"/>
              <a:cs typeface="Times New Roman" panose="02020603050405020304" pitchFamily="18" charset="0"/>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343"/>
            <a:ext cx="9108504" cy="5123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146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0" y="5373216"/>
            <a:ext cx="9144000" cy="1138773"/>
          </a:xfrm>
          <a:prstGeom prst="rect">
            <a:avLst/>
          </a:prstGeom>
          <a:noFill/>
        </p:spPr>
        <p:txBody>
          <a:bodyPr wrap="square" rtlCol="0">
            <a:spAutoFit/>
          </a:bodyPr>
          <a:lstStyle/>
          <a:p>
            <a:r>
              <a:rPr lang="it-IT" sz="1700" b="1" dirty="0" err="1" smtClean="0">
                <a:solidFill>
                  <a:schemeClr val="bg1"/>
                </a:solidFill>
                <a:latin typeface="Times New Roman" panose="02020603050405020304" pitchFamily="18" charset="0"/>
                <a:cs typeface="Times New Roman" panose="02020603050405020304" pitchFamily="18" charset="0"/>
              </a:rPr>
              <a:t>Brandopferplatz</a:t>
            </a:r>
            <a:r>
              <a:rPr lang="it-IT" sz="1700" b="1" dirty="0" smtClean="0">
                <a:solidFill>
                  <a:schemeClr val="bg1"/>
                </a:solidFill>
                <a:latin typeface="Times New Roman" panose="02020603050405020304" pitchFamily="18" charset="0"/>
                <a:cs typeface="Times New Roman" panose="02020603050405020304" pitchFamily="18" charset="0"/>
              </a:rPr>
              <a:t> della Madonna della Minerva, in Val Camonica  in cui fu rinvenuta la placca d’oro che rappresenta la dea </a:t>
            </a:r>
            <a:r>
              <a:rPr lang="it-IT" sz="1700" b="1" dirty="0" err="1" smtClean="0">
                <a:solidFill>
                  <a:schemeClr val="bg1"/>
                </a:solidFill>
                <a:latin typeface="Times New Roman" panose="02020603050405020304" pitchFamily="18" charset="0"/>
                <a:cs typeface="Times New Roman" panose="02020603050405020304" pitchFamily="18" charset="0"/>
              </a:rPr>
              <a:t>Reitia</a:t>
            </a:r>
            <a:r>
              <a:rPr lang="it-IT" sz="1700" b="1" dirty="0" smtClean="0">
                <a:solidFill>
                  <a:schemeClr val="bg1"/>
                </a:solidFill>
                <a:latin typeface="Times New Roman" panose="02020603050405020304" pitchFamily="18" charset="0"/>
                <a:cs typeface="Times New Roman" panose="02020603050405020304" pitchFamily="18" charset="0"/>
              </a:rPr>
              <a:t>, nello stesso tempo donna, barca che traghetta le anime fra questo e l’altro mondo, e uccello palustre, simbolo di fertilità, affine a Sequana, dea della Senna: una dea paneuropea legata ai culti del fuoco e ai falò votivi </a:t>
            </a:r>
            <a:endParaRPr lang="it-IT" sz="1700" b="1" dirty="0">
              <a:solidFill>
                <a:schemeClr val="bg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7"/>
            <a:ext cx="8039862" cy="536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629"/>
            <a:ext cx="1755775"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7455" y="-8629"/>
            <a:ext cx="18288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24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345" y="260648"/>
            <a:ext cx="4887091" cy="649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740337" y="2132856"/>
            <a:ext cx="8014690" cy="2554545"/>
          </a:xfrm>
          <a:prstGeom prst="rect">
            <a:avLst/>
          </a:prstGeom>
          <a:noFill/>
        </p:spPr>
        <p:txBody>
          <a:bodyPr wrap="square" rtlCol="0">
            <a:spAutoFit/>
          </a:bodyPr>
          <a:lstStyle/>
          <a:p>
            <a:pPr algn="ctr"/>
            <a:r>
              <a:rPr lang="it-IT" sz="3200" b="1" dirty="0" smtClean="0">
                <a:solidFill>
                  <a:prstClr val="white"/>
                </a:solidFill>
                <a:latin typeface="Times New Roman" panose="02020603050405020304" pitchFamily="18" charset="0"/>
                <a:cs typeface="Times New Roman" panose="02020603050405020304" pitchFamily="18" charset="0"/>
              </a:rPr>
              <a:t>E’ legata al fuoco del focolare domestico e al culto femminile anche una delle prime divinità paneuropee, che prende diversi nomi, ma nella sua forma arcaica e potentissima è la «senza nome».</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5095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0" y="6453336"/>
            <a:ext cx="3042084" cy="353943"/>
          </a:xfrm>
          <a:prstGeom prst="rect">
            <a:avLst/>
          </a:prstGeom>
          <a:noFill/>
        </p:spPr>
        <p:txBody>
          <a:bodyPr wrap="square" rtlCol="0">
            <a:spAutoFit/>
          </a:bodyPr>
          <a:lstStyle/>
          <a:p>
            <a:r>
              <a:rPr lang="it-IT" sz="1700" b="1" dirty="0" smtClean="0">
                <a:solidFill>
                  <a:prstClr val="white"/>
                </a:solidFill>
                <a:latin typeface="Copperplate Gothic Bold" panose="020E0705020206020404" pitchFamily="34" charset="0"/>
              </a:rPr>
              <a:t>.</a:t>
            </a:r>
            <a:endParaRPr lang="it-IT" sz="1700" b="1" dirty="0">
              <a:solidFill>
                <a:prstClr val="white"/>
              </a:solidFill>
              <a:latin typeface="Copperplate Gothic Bold" panose="020E0705020206020404" pitchFamily="34"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7" t="5269" r="1674" b="21488"/>
          <a:stretch/>
        </p:blipFill>
        <p:spPr bwMode="auto">
          <a:xfrm>
            <a:off x="-1" y="18988"/>
            <a:ext cx="8629481" cy="68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959424" y="154656"/>
            <a:ext cx="5184576" cy="1477328"/>
          </a:xfrm>
          <a:prstGeom prst="rect">
            <a:avLst/>
          </a:prstGeom>
          <a:noFill/>
        </p:spPr>
        <p:txBody>
          <a:bodyPr wrap="square" rtlCol="0">
            <a:spAutoFit/>
          </a:bodyPr>
          <a:lstStyle/>
          <a:p>
            <a:r>
              <a:rPr lang="it-IT" b="1" dirty="0" smtClean="0">
                <a:solidFill>
                  <a:srgbClr val="FF0000"/>
                </a:solidFill>
                <a:latin typeface="Times New Roman" panose="02020603050405020304" pitchFamily="18" charset="0"/>
                <a:cs typeface="Times New Roman" panose="02020603050405020304" pitchFamily="18" charset="0"/>
              </a:rPr>
              <a:t>Gli studi di </a:t>
            </a:r>
            <a:r>
              <a:rPr lang="it-IT" b="1" dirty="0" err="1" smtClean="0">
                <a:solidFill>
                  <a:srgbClr val="FF0000"/>
                </a:solidFill>
                <a:latin typeface="Times New Roman" panose="02020603050405020304" pitchFamily="18" charset="0"/>
                <a:cs typeface="Times New Roman" panose="02020603050405020304" pitchFamily="18" charset="0"/>
              </a:rPr>
              <a:t>Marjia</a:t>
            </a:r>
            <a:r>
              <a:rPr lang="it-IT" b="1" dirty="0" smtClean="0">
                <a:solidFill>
                  <a:srgbClr val="FF0000"/>
                </a:solidFill>
                <a:latin typeface="Times New Roman" panose="02020603050405020304" pitchFamily="18" charset="0"/>
                <a:cs typeface="Times New Roman" panose="02020603050405020304" pitchFamily="18" charset="0"/>
              </a:rPr>
              <a:t> </a:t>
            </a:r>
            <a:r>
              <a:rPr lang="it-IT" b="1" dirty="0" err="1" smtClean="0">
                <a:solidFill>
                  <a:srgbClr val="FF0000"/>
                </a:solidFill>
                <a:latin typeface="Times New Roman" panose="02020603050405020304" pitchFamily="18" charset="0"/>
                <a:cs typeface="Times New Roman" panose="02020603050405020304" pitchFamily="18" charset="0"/>
              </a:rPr>
              <a:t>Gimbutas</a:t>
            </a:r>
            <a:r>
              <a:rPr lang="it-IT" b="1" dirty="0" smtClean="0">
                <a:solidFill>
                  <a:srgbClr val="FF0000"/>
                </a:solidFill>
                <a:latin typeface="Times New Roman" panose="02020603050405020304" pitchFamily="18" charset="0"/>
                <a:cs typeface="Times New Roman" panose="02020603050405020304" pitchFamily="18" charset="0"/>
              </a:rPr>
              <a:t> sulle culture dell’antica Europa ipotizzano un’invasione di popoli </a:t>
            </a:r>
            <a:r>
              <a:rPr lang="it-IT" b="1" dirty="0" err="1" smtClean="0">
                <a:solidFill>
                  <a:srgbClr val="FF0000"/>
                </a:solidFill>
                <a:latin typeface="Times New Roman" panose="02020603050405020304" pitchFamily="18" charset="0"/>
                <a:cs typeface="Times New Roman" panose="02020603050405020304" pitchFamily="18" charset="0"/>
              </a:rPr>
              <a:t>kurgan</a:t>
            </a:r>
            <a:r>
              <a:rPr lang="it-IT" b="1" dirty="0" smtClean="0">
                <a:solidFill>
                  <a:srgbClr val="FF0000"/>
                </a:solidFill>
                <a:latin typeface="Times New Roman" panose="02020603050405020304" pitchFamily="18" charset="0"/>
                <a:cs typeface="Times New Roman" panose="02020603050405020304" pitchFamily="18" charset="0"/>
              </a:rPr>
              <a:t> basata sulla presenza di estesi resti carboniosi ma smentita dall’assenza di fosse comuni, presenti in qualunque contesto bellico.  </a:t>
            </a:r>
            <a:endParaRPr lang="it-IT"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7479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p:cNvSpPr/>
          <p:nvPr/>
        </p:nvSpPr>
        <p:spPr>
          <a:xfrm>
            <a:off x="0" y="5429264"/>
            <a:ext cx="9144000" cy="1200329"/>
          </a:xfrm>
          <a:prstGeom prst="rect">
            <a:avLst/>
          </a:prstGeom>
        </p:spPr>
        <p:txBody>
          <a:bodyPr wrap="square">
            <a:spAutoFit/>
          </a:bodyPr>
          <a:lstStyle/>
          <a:p>
            <a:r>
              <a:rPr lang="it-IT" b="1" dirty="0" smtClean="0">
                <a:solidFill>
                  <a:schemeClr val="bg1"/>
                </a:solidFill>
                <a:latin typeface="Times New Roman" panose="02020603050405020304" pitchFamily="18" charset="0"/>
                <a:cs typeface="Times New Roman" panose="02020603050405020304" pitchFamily="18" charset="0"/>
              </a:rPr>
              <a:t>Si tratta di una cultura ricca, </a:t>
            </a:r>
            <a:r>
              <a:rPr lang="it-IT" b="1" dirty="0" err="1" smtClean="0">
                <a:solidFill>
                  <a:schemeClr val="bg1"/>
                </a:solidFill>
                <a:latin typeface="Times New Roman" panose="02020603050405020304" pitchFamily="18" charset="0"/>
                <a:cs typeface="Times New Roman" panose="02020603050405020304" pitchFamily="18" charset="0"/>
              </a:rPr>
              <a:t>matrifocale</a:t>
            </a:r>
            <a:r>
              <a:rPr lang="it-IT" b="1" dirty="0" smtClean="0">
                <a:solidFill>
                  <a:schemeClr val="bg1"/>
                </a:solidFill>
                <a:latin typeface="Times New Roman" panose="02020603050405020304" pitchFamily="18" charset="0"/>
                <a:cs typeface="Times New Roman" panose="02020603050405020304" pitchFamily="18" charset="0"/>
              </a:rPr>
              <a:t>, agricola, egualitaria, in cui, oltre ai villaggi, esistono strutture urbane estese. Le case sono molto belle  e il focolare  è il centro sacro della casa. Sono le donne che mantengono il rapporto col sacro fatto soprattutto di culto del fuoco domestico, simbolo di fertilità e prosperità. </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106498" name="Picture 2" descr="https://static.wixstatic.com/media/991629_8eae309f49fd4852b6c673d1c65b7ddc.jpg/v1/fill/w_632,h_420,al_c,q_80,usm_0.66_1.00_0.01/991629_8eae309f49fd4852b6c673d1c65b7ddc.jpg"/>
          <p:cNvPicPr>
            <a:picLocks noChangeAspect="1" noChangeArrowheads="1"/>
          </p:cNvPicPr>
          <p:nvPr/>
        </p:nvPicPr>
        <p:blipFill>
          <a:blip r:embed="rId3"/>
          <a:srcRect b="6173"/>
          <a:stretch>
            <a:fillRect/>
          </a:stretch>
        </p:blipFill>
        <p:spPr bwMode="auto">
          <a:xfrm>
            <a:off x="0" y="0"/>
            <a:ext cx="8707233" cy="5429264"/>
          </a:xfrm>
          <a:prstGeom prst="rect">
            <a:avLst/>
          </a:prstGeom>
          <a:noFill/>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Tree>
    <p:extLst>
      <p:ext uri="{BB962C8B-B14F-4D97-AF65-F5344CB8AC3E}">
        <p14:creationId xmlns:p14="http://schemas.microsoft.com/office/powerpoint/2010/main" val="328697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251520" y="5719227"/>
            <a:ext cx="8014690" cy="1138773"/>
          </a:xfrm>
          <a:prstGeom prst="rect">
            <a:avLst/>
          </a:prstGeom>
          <a:noFill/>
        </p:spPr>
        <p:txBody>
          <a:bodyPr wrap="square" rtlCol="0">
            <a:spAutoFit/>
          </a:bodyPr>
          <a:lstStyle/>
          <a:p>
            <a:pPr algn="ctr"/>
            <a:r>
              <a:rPr lang="it-IT" sz="4400" b="1" dirty="0">
                <a:solidFill>
                  <a:prstClr val="white"/>
                </a:solidFill>
                <a:latin typeface="Copperplate Gothic Bold" panose="020E0705020206020404" pitchFamily="34" charset="0"/>
              </a:rPr>
              <a:t>FUOCHI NELLE ALPI. </a:t>
            </a:r>
            <a:endParaRPr lang="it-IT" sz="4400" b="1" dirty="0" smtClean="0">
              <a:solidFill>
                <a:prstClr val="white"/>
              </a:solidFill>
              <a:latin typeface="Copperplate Gothic Bold" panose="020E0705020206020404" pitchFamily="34" charset="0"/>
            </a:endParaRPr>
          </a:p>
          <a:p>
            <a:pPr algn="ctr"/>
            <a:r>
              <a:rPr lang="it-IT" sz="2400" b="1" dirty="0" smtClean="0">
                <a:solidFill>
                  <a:prstClr val="white"/>
                </a:solidFill>
                <a:latin typeface="Copperplate Gothic Bold" panose="020E0705020206020404" pitchFamily="34" charset="0"/>
              </a:rPr>
              <a:t>Ritualità</a:t>
            </a:r>
            <a:r>
              <a:rPr lang="it-IT" sz="2400" b="1" dirty="0">
                <a:solidFill>
                  <a:prstClr val="white"/>
                </a:solidFill>
                <a:latin typeface="Copperplate Gothic Bold" panose="020E0705020206020404" pitchFamily="34" charset="0"/>
              </a:rPr>
              <a:t>, sussistenza, resistenza. Identità.</a:t>
            </a: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4" y="-285750"/>
            <a:ext cx="9525000" cy="714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23528" y="334453"/>
            <a:ext cx="8928992" cy="1477328"/>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La cottura dei cibi fa fare un salto nelle aspettative di vita di oltre vent’anni: quando si perdono i denti è ancora possibile mangiare; il calore riduce la tossicità degli alimenti e uccide parassiti e batteri. La luce allontana predatori e parecchi insetti, e allunga la giornata favorendo  le veglie serali e la comunicazione.  Di colpo gli esseri umani diventano fra i più longevi, si sviluppa un linguaggio  sempre più complesso.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6108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5292080" y="0"/>
            <a:ext cx="3851920" cy="4801314"/>
          </a:xfrm>
          <a:prstGeom prst="rect">
            <a:avLst/>
          </a:prstGeom>
          <a:noFill/>
        </p:spPr>
        <p:txBody>
          <a:bodyPr wrap="square" rtlCol="0">
            <a:spAutoFit/>
          </a:bodyPr>
          <a:lstStyle/>
          <a:p>
            <a:r>
              <a:rPr lang="it-IT" sz="1700" b="1" dirty="0">
                <a:solidFill>
                  <a:prstClr val="white"/>
                </a:solidFill>
                <a:latin typeface="Times New Roman" panose="02020603050405020304" pitchFamily="18" charset="0"/>
                <a:cs typeface="Times New Roman" panose="02020603050405020304" pitchFamily="18" charset="0"/>
              </a:rPr>
              <a:t>La divinità del focolare proteggeva la casa e la famiglia, </a:t>
            </a:r>
            <a:r>
              <a:rPr lang="it-IT" sz="1700" b="1" dirty="0" smtClean="0">
                <a:solidFill>
                  <a:prstClr val="white"/>
                </a:solidFill>
                <a:latin typeface="Times New Roman" panose="02020603050405020304" pitchFamily="18" charset="0"/>
                <a:cs typeface="Times New Roman" panose="02020603050405020304" pitchFamily="18" charset="0"/>
              </a:rPr>
              <a:t>concedeva fecondità </a:t>
            </a:r>
            <a:r>
              <a:rPr lang="it-IT" sz="1700" b="1" dirty="0">
                <a:solidFill>
                  <a:prstClr val="white"/>
                </a:solidFill>
                <a:latin typeface="Times New Roman" panose="02020603050405020304" pitchFamily="18" charset="0"/>
                <a:cs typeface="Times New Roman" panose="02020603050405020304" pitchFamily="18" charset="0"/>
              </a:rPr>
              <a:t>e felicità ai suoi </a:t>
            </a:r>
            <a:r>
              <a:rPr lang="it-IT" sz="1700" b="1" dirty="0" smtClean="0">
                <a:solidFill>
                  <a:prstClr val="white"/>
                </a:solidFill>
                <a:latin typeface="Times New Roman" panose="02020603050405020304" pitchFamily="18" charset="0"/>
                <a:cs typeface="Times New Roman" panose="02020603050405020304" pitchFamily="18" charset="0"/>
              </a:rPr>
              <a:t>membri, </a:t>
            </a:r>
            <a:r>
              <a:rPr lang="it-IT" sz="1700" b="1" dirty="0">
                <a:solidFill>
                  <a:prstClr val="white"/>
                </a:solidFill>
                <a:latin typeface="Times New Roman" panose="02020603050405020304" pitchFamily="18" charset="0"/>
                <a:cs typeface="Times New Roman" panose="02020603050405020304" pitchFamily="18" charset="0"/>
              </a:rPr>
              <a:t>stimolava la crescita e la </a:t>
            </a:r>
            <a:r>
              <a:rPr lang="it-IT" sz="1700" b="1" dirty="0" smtClean="0">
                <a:solidFill>
                  <a:prstClr val="white"/>
                </a:solidFill>
                <a:latin typeface="Times New Roman" panose="02020603050405020304" pitchFamily="18" charset="0"/>
                <a:cs typeface="Times New Roman" panose="02020603050405020304" pitchFamily="18" charset="0"/>
              </a:rPr>
              <a:t>prosperità delle </a:t>
            </a:r>
            <a:r>
              <a:rPr lang="it-IT" sz="1700" b="1" dirty="0">
                <a:solidFill>
                  <a:prstClr val="white"/>
                </a:solidFill>
                <a:latin typeface="Times New Roman" panose="02020603050405020304" pitchFamily="18" charset="0"/>
                <a:cs typeface="Times New Roman" panose="02020603050405020304" pitchFamily="18" charset="0"/>
              </a:rPr>
              <a:t>mandrie e dei raccolti. Tutta la vita familiare si muoveva </a:t>
            </a:r>
            <a:r>
              <a:rPr lang="it-IT" sz="1700" b="1" dirty="0" smtClean="0">
                <a:solidFill>
                  <a:prstClr val="white"/>
                </a:solidFill>
                <a:latin typeface="Times New Roman" panose="02020603050405020304" pitchFamily="18" charset="0"/>
                <a:cs typeface="Times New Roman" panose="02020603050405020304" pitchFamily="18" charset="0"/>
              </a:rPr>
              <a:t>intorno </a:t>
            </a:r>
            <a:r>
              <a:rPr lang="it-IT" sz="1700" b="1" dirty="0">
                <a:solidFill>
                  <a:prstClr val="white"/>
                </a:solidFill>
                <a:latin typeface="Times New Roman" panose="02020603050405020304" pitchFamily="18" charset="0"/>
                <a:cs typeface="Times New Roman" panose="02020603050405020304" pitchFamily="18" charset="0"/>
              </a:rPr>
              <a:t>al focolare sacro. La giovane sposa, </a:t>
            </a:r>
            <a:r>
              <a:rPr lang="it-IT" sz="1700" b="1" dirty="0" smtClean="0">
                <a:solidFill>
                  <a:prstClr val="white"/>
                </a:solidFill>
                <a:latin typeface="Times New Roman" panose="02020603050405020304" pitchFamily="18" charset="0"/>
                <a:cs typeface="Times New Roman" panose="02020603050405020304" pitchFamily="18" charset="0"/>
              </a:rPr>
              <a:t>appena entrata nella </a:t>
            </a:r>
            <a:r>
              <a:rPr lang="it-IT" sz="1700" b="1" dirty="0">
                <a:solidFill>
                  <a:prstClr val="white"/>
                </a:solidFill>
                <a:latin typeface="Times New Roman" panose="02020603050405020304" pitchFamily="18" charset="0"/>
                <a:cs typeface="Times New Roman" panose="02020603050405020304" pitchFamily="18" charset="0"/>
              </a:rPr>
              <a:t>nuova casa, compiva tre giri intorno al focolare; </a:t>
            </a:r>
            <a:r>
              <a:rPr lang="it-IT" sz="1700" b="1" dirty="0" smtClean="0">
                <a:solidFill>
                  <a:prstClr val="white"/>
                </a:solidFill>
                <a:latin typeface="Times New Roman" panose="02020603050405020304" pitchFamily="18" charset="0"/>
                <a:cs typeface="Times New Roman" panose="02020603050405020304" pitchFamily="18" charset="0"/>
              </a:rPr>
              <a:t>anche il neonato </a:t>
            </a:r>
            <a:r>
              <a:rPr lang="it-IT" sz="1700" b="1" dirty="0">
                <a:solidFill>
                  <a:prstClr val="white"/>
                </a:solidFill>
                <a:latin typeface="Times New Roman" panose="02020603050405020304" pitchFamily="18" charset="0"/>
                <a:cs typeface="Times New Roman" panose="02020603050405020304" pitchFamily="18" charset="0"/>
              </a:rPr>
              <a:t>veniva fatto girare per tre volte intorno al fuoco. Il focolare domestico non doveva spegnersi mai e veniva in ogni </a:t>
            </a:r>
            <a:r>
              <a:rPr lang="it-IT" sz="1700" b="1" dirty="0" smtClean="0">
                <a:solidFill>
                  <a:prstClr val="white"/>
                </a:solidFill>
                <a:latin typeface="Times New Roman" panose="02020603050405020304" pitchFamily="18" charset="0"/>
                <a:cs typeface="Times New Roman" panose="02020603050405020304" pitchFamily="18" charset="0"/>
              </a:rPr>
              <a:t>caso trattato </a:t>
            </a:r>
            <a:r>
              <a:rPr lang="it-IT" sz="1700" b="1" dirty="0">
                <a:solidFill>
                  <a:prstClr val="white"/>
                </a:solidFill>
                <a:latin typeface="Times New Roman" panose="02020603050405020304" pitchFamily="18" charset="0"/>
                <a:cs typeface="Times New Roman" panose="02020603050405020304" pitchFamily="18" charset="0"/>
              </a:rPr>
              <a:t>con particolare riguardo: era proibito sputarvi sopra o </a:t>
            </a:r>
            <a:r>
              <a:rPr lang="it-IT" sz="1700" b="1" dirty="0" smtClean="0">
                <a:solidFill>
                  <a:prstClr val="white"/>
                </a:solidFill>
                <a:latin typeface="Times New Roman" panose="02020603050405020304" pitchFamily="18" charset="0"/>
                <a:cs typeface="Times New Roman" panose="02020603050405020304" pitchFamily="18" charset="0"/>
              </a:rPr>
              <a:t>gettarvi qualcosa </a:t>
            </a:r>
            <a:r>
              <a:rPr lang="it-IT" sz="1700" b="1" dirty="0">
                <a:solidFill>
                  <a:prstClr val="white"/>
                </a:solidFill>
                <a:latin typeface="Times New Roman" panose="02020603050405020304" pitchFamily="18" charset="0"/>
                <a:cs typeface="Times New Roman" panose="02020603050405020304" pitchFamily="18" charset="0"/>
              </a:rPr>
              <a:t>di immondo. Se si mancava di rispetto al fuoco, la </a:t>
            </a:r>
            <a:r>
              <a:rPr lang="it-IT" sz="1700" b="1" dirty="0" smtClean="0">
                <a:solidFill>
                  <a:prstClr val="white"/>
                </a:solidFill>
                <a:latin typeface="Times New Roman" panose="02020603050405020304" pitchFamily="18" charset="0"/>
                <a:cs typeface="Times New Roman" panose="02020603050405020304" pitchFamily="18" charset="0"/>
              </a:rPr>
              <a:t>dea </a:t>
            </a:r>
            <a:r>
              <a:rPr lang="it-IT" sz="1700" b="1" dirty="0">
                <a:solidFill>
                  <a:prstClr val="white"/>
                </a:solidFill>
                <a:latin typeface="Times New Roman" panose="02020603050405020304" pitchFamily="18" charset="0"/>
                <a:cs typeface="Times New Roman" panose="02020603050405020304" pitchFamily="18" charset="0"/>
              </a:rPr>
              <a:t>poteva adirarsi e poteva </a:t>
            </a:r>
            <a:r>
              <a:rPr lang="it-IT" sz="1700" b="1" dirty="0" smtClean="0">
                <a:solidFill>
                  <a:prstClr val="white"/>
                </a:solidFill>
                <a:latin typeface="Times New Roman" panose="02020603050405020304" pitchFamily="18" charset="0"/>
                <a:cs typeface="Times New Roman" panose="02020603050405020304" pitchFamily="18" charset="0"/>
              </a:rPr>
              <a:t>punire </a:t>
            </a:r>
            <a:r>
              <a:rPr lang="it-IT" sz="1700" b="1" dirty="0">
                <a:solidFill>
                  <a:prstClr val="white"/>
                </a:solidFill>
                <a:latin typeface="Times New Roman" panose="02020603050405020304" pitchFamily="18" charset="0"/>
                <a:cs typeface="Times New Roman" panose="02020603050405020304" pitchFamily="18" charset="0"/>
              </a:rPr>
              <a:t>la famiglia distruggendo </a:t>
            </a:r>
            <a:r>
              <a:rPr lang="it-IT" sz="1700" b="1" dirty="0" smtClean="0">
                <a:solidFill>
                  <a:prstClr val="white"/>
                </a:solidFill>
                <a:latin typeface="Times New Roman" panose="02020603050405020304" pitchFamily="18" charset="0"/>
                <a:cs typeface="Times New Roman" panose="02020603050405020304" pitchFamily="18" charset="0"/>
              </a:rPr>
              <a:t>la casa.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593" t="1137" r="58879" b="811"/>
          <a:stretch/>
        </p:blipFill>
        <p:spPr bwMode="auto">
          <a:xfrm>
            <a:off x="155575" y="183408"/>
            <a:ext cx="3038143" cy="650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5490" t="1135" r="4814" b="613"/>
          <a:stretch/>
        </p:blipFill>
        <p:spPr bwMode="auto">
          <a:xfrm>
            <a:off x="2843808" y="116632"/>
            <a:ext cx="2379215" cy="652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944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p:cNvSpPr/>
          <p:nvPr/>
        </p:nvSpPr>
        <p:spPr>
          <a:xfrm>
            <a:off x="0" y="5934670"/>
            <a:ext cx="9144000" cy="830997"/>
          </a:xfrm>
          <a:prstGeom prst="rect">
            <a:avLst/>
          </a:prstGeom>
        </p:spPr>
        <p:txBody>
          <a:bodyPr wrap="square">
            <a:spAutoFit/>
          </a:bodyPr>
          <a:lstStyle/>
          <a:p>
            <a:r>
              <a:rPr lang="it-IT" sz="1600" b="1" dirty="0" smtClean="0">
                <a:solidFill>
                  <a:schemeClr val="bg1"/>
                </a:solidFill>
                <a:latin typeface="Times New Roman" panose="02020603050405020304" pitchFamily="18" charset="0"/>
                <a:cs typeface="Times New Roman" panose="02020603050405020304" pitchFamily="18" charset="0"/>
              </a:rPr>
              <a:t>Negli ultimi anni si è scoperto che l’invasione dei </a:t>
            </a:r>
            <a:r>
              <a:rPr lang="it-IT" sz="1600" b="1" dirty="0" err="1" smtClean="0">
                <a:solidFill>
                  <a:schemeClr val="bg1"/>
                </a:solidFill>
                <a:latin typeface="Times New Roman" panose="02020603050405020304" pitchFamily="18" charset="0"/>
                <a:cs typeface="Times New Roman" panose="02020603050405020304" pitchFamily="18" charset="0"/>
              </a:rPr>
              <a:t>kurgan</a:t>
            </a:r>
            <a:r>
              <a:rPr lang="it-IT" sz="1600" b="1" dirty="0" smtClean="0">
                <a:solidFill>
                  <a:schemeClr val="bg1"/>
                </a:solidFill>
                <a:latin typeface="Times New Roman" panose="02020603050405020304" pitchFamily="18" charset="0"/>
                <a:cs typeface="Times New Roman" panose="02020603050405020304" pitchFamily="18" charset="0"/>
              </a:rPr>
              <a:t> che secondo </a:t>
            </a:r>
            <a:r>
              <a:rPr lang="it-IT" sz="1600" b="1" dirty="0" err="1" smtClean="0">
                <a:solidFill>
                  <a:schemeClr val="bg1"/>
                </a:solidFill>
                <a:latin typeface="Times New Roman" panose="02020603050405020304" pitchFamily="18" charset="0"/>
                <a:cs typeface="Times New Roman" panose="02020603050405020304" pitchFamily="18" charset="0"/>
              </a:rPr>
              <a:t>Gimbutas</a:t>
            </a:r>
            <a:r>
              <a:rPr lang="it-IT" sz="1600" b="1" dirty="0" smtClean="0">
                <a:solidFill>
                  <a:schemeClr val="bg1"/>
                </a:solidFill>
                <a:latin typeface="Times New Roman" panose="02020603050405020304" pitchFamily="18" charset="0"/>
                <a:cs typeface="Times New Roman" panose="02020603050405020304" pitchFamily="18" charset="0"/>
              </a:rPr>
              <a:t> avrebbe distrutto le culture </a:t>
            </a:r>
            <a:r>
              <a:rPr lang="it-IT" sz="1600" b="1" dirty="0" err="1" smtClean="0">
                <a:solidFill>
                  <a:schemeClr val="bg1"/>
                </a:solidFill>
                <a:latin typeface="Times New Roman" panose="02020603050405020304" pitchFamily="18" charset="0"/>
                <a:cs typeface="Times New Roman" panose="02020603050405020304" pitchFamily="18" charset="0"/>
              </a:rPr>
              <a:t>matrifocali</a:t>
            </a:r>
            <a:r>
              <a:rPr lang="it-IT" sz="1600" b="1" dirty="0" smtClean="0">
                <a:solidFill>
                  <a:schemeClr val="bg1"/>
                </a:solidFill>
                <a:latin typeface="Times New Roman" panose="02020603050405020304" pitchFamily="18" charset="0"/>
                <a:cs typeface="Times New Roman" panose="02020603050405020304" pitchFamily="18" charset="0"/>
              </a:rPr>
              <a:t> e imposto il patriarcato non è mai avvenuta. Gli incendi avevano un’origine diversa: il </a:t>
            </a:r>
            <a:r>
              <a:rPr lang="it-IT" sz="1600" b="1" dirty="0" err="1" smtClean="0">
                <a:solidFill>
                  <a:schemeClr val="bg1"/>
                </a:solidFill>
                <a:latin typeface="Times New Roman" panose="02020603050405020304" pitchFamily="18" charset="0"/>
                <a:cs typeface="Times New Roman" panose="02020603050405020304" pitchFamily="18" charset="0"/>
              </a:rPr>
              <a:t>domocidio</a:t>
            </a:r>
            <a:r>
              <a:rPr lang="it-IT" sz="1600" b="1" dirty="0" smtClean="0">
                <a:solidFill>
                  <a:schemeClr val="bg1"/>
                </a:solidFill>
                <a:latin typeface="Times New Roman" panose="02020603050405020304" pitchFamily="18" charset="0"/>
                <a:cs typeface="Times New Roman" panose="02020603050405020304" pitchFamily="18" charset="0"/>
              </a:rPr>
              <a:t>. </a:t>
            </a:r>
            <a:endParaRPr lang="it-IT" sz="1600" b="1" dirty="0">
              <a:solidFill>
                <a:schemeClr val="bg1"/>
              </a:solidFill>
              <a:latin typeface="Times New Roman" panose="02020603050405020304" pitchFamily="18" charset="0"/>
              <a:cs typeface="Times New Roman" panose="02020603050405020304" pitchFamily="18" charset="0"/>
            </a:endParaRPr>
          </a:p>
        </p:txBody>
      </p:sp>
      <p:pic>
        <p:nvPicPr>
          <p:cNvPr id="6" name="immagini17"/>
          <p:cNvPicPr/>
          <p:nvPr/>
        </p:nvPicPr>
        <p:blipFill>
          <a:blip r:embed="rId3">
            <a:lum/>
            <a:alphaModFix/>
          </a:blip>
          <a:srcRect/>
          <a:stretch>
            <a:fillRect/>
          </a:stretch>
        </p:blipFill>
        <p:spPr>
          <a:xfrm>
            <a:off x="0" y="-142900"/>
            <a:ext cx="9144000" cy="6072230"/>
          </a:xfrm>
          <a:prstGeom prst="rect">
            <a:avLst/>
          </a:prstGeom>
          <a:ln>
            <a:noFill/>
            <a:prstDash/>
          </a:ln>
        </p:spPr>
      </p:pic>
      <p:sp>
        <p:nvSpPr>
          <p:cNvPr id="2" name="CasellaDiTesto 1"/>
          <p:cNvSpPr txBox="1"/>
          <p:nvPr/>
        </p:nvSpPr>
        <p:spPr>
          <a:xfrm>
            <a:off x="7798158" y="6506534"/>
            <a:ext cx="1800200" cy="338554"/>
          </a:xfrm>
          <a:prstGeom prst="rect">
            <a:avLst/>
          </a:prstGeom>
          <a:noFill/>
        </p:spPr>
        <p:txBody>
          <a:bodyPr wrap="square" rtlCol="0">
            <a:spAutoFit/>
          </a:bodyPr>
          <a:lstStyle/>
          <a:p>
            <a:pPr algn="ctr"/>
            <a:r>
              <a:rPr lang="it-IT" sz="800" b="1" dirty="0">
                <a:solidFill>
                  <a:schemeClr val="bg1"/>
                </a:solidFill>
                <a:latin typeface="Times New Roman" panose="02020603050405020304" pitchFamily="18" charset="0"/>
                <a:cs typeface="Times New Roman" panose="02020603050405020304" pitchFamily="18" charset="0"/>
              </a:rPr>
              <a:t>Michela Zucca</a:t>
            </a:r>
          </a:p>
          <a:p>
            <a:pPr algn="ctr"/>
            <a:r>
              <a:rPr lang="it-IT" sz="800" b="1" dirty="0">
                <a:solidFill>
                  <a:schemeClr val="bg1"/>
                </a:solidFill>
                <a:latin typeface="Times New Roman" panose="02020603050405020304" pitchFamily="18" charset="0"/>
                <a:cs typeface="Times New Roman" panose="02020603050405020304" pitchFamily="18" charset="0"/>
              </a:rPr>
              <a:t>Servizi Culturali</a:t>
            </a:r>
          </a:p>
        </p:txBody>
      </p:sp>
    </p:spTree>
    <p:extLst>
      <p:ext uri="{BB962C8B-B14F-4D97-AF65-F5344CB8AC3E}">
        <p14:creationId xmlns:p14="http://schemas.microsoft.com/office/powerpoint/2010/main" val="2636965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p:cNvSpPr/>
          <p:nvPr/>
        </p:nvSpPr>
        <p:spPr>
          <a:xfrm>
            <a:off x="0" y="5715016"/>
            <a:ext cx="9144000" cy="954107"/>
          </a:xfrm>
          <a:prstGeom prst="rect">
            <a:avLst/>
          </a:prstGeom>
        </p:spPr>
        <p:txBody>
          <a:bodyPr wrap="square">
            <a:spAutoFit/>
          </a:bodyPr>
          <a:lstStyle/>
          <a:p>
            <a:r>
              <a:rPr lang="it-IT" sz="1400" b="1" dirty="0" smtClean="0">
                <a:solidFill>
                  <a:schemeClr val="bg1"/>
                </a:solidFill>
                <a:latin typeface="Times New Roman" panose="02020603050405020304" pitchFamily="18" charset="0"/>
                <a:cs typeface="Times New Roman" panose="02020603050405020304" pitchFamily="18" charset="0"/>
              </a:rPr>
              <a:t>Con le nuove tecnologie, la simulazione e l’archeologia sperimentale si è scoperto che i resti di incendio appartenevano alle case claniche che una volta raggiunta l’età critica di 70-80 anni, venivano isolate dalle altre, sacralizzate con le statuine della Dea e bruciate. Il </a:t>
            </a:r>
            <a:r>
              <a:rPr lang="it-IT" sz="1400" b="1" dirty="0" err="1" smtClean="0">
                <a:solidFill>
                  <a:schemeClr val="bg1"/>
                </a:solidFill>
                <a:latin typeface="Times New Roman" panose="02020603050405020304" pitchFamily="18" charset="0"/>
                <a:cs typeface="Times New Roman" panose="02020603050405020304" pitchFamily="18" charset="0"/>
              </a:rPr>
              <a:t>domicidio</a:t>
            </a:r>
            <a:r>
              <a:rPr lang="it-IT" sz="1400" b="1" dirty="0" smtClean="0">
                <a:solidFill>
                  <a:schemeClr val="bg1"/>
                </a:solidFill>
                <a:latin typeface="Times New Roman" panose="02020603050405020304" pitchFamily="18" charset="0"/>
                <a:cs typeface="Times New Roman" panose="02020603050405020304" pitchFamily="18" charset="0"/>
              </a:rPr>
              <a:t> fu uno dei sistemi  con cui, per millenni, le società egualitarie impedirono l’accumulazione. La pratica andò avanti per quasi 3.000 anni.    </a:t>
            </a:r>
            <a:endParaRPr lang="it-IT" sz="1400" b="1" dirty="0">
              <a:solidFill>
                <a:schemeClr val="bg1"/>
              </a:solidFill>
              <a:latin typeface="Times New Roman" panose="02020603050405020304" pitchFamily="18" charset="0"/>
              <a:cs typeface="Times New Roman" panose="02020603050405020304" pitchFamily="18" charset="0"/>
            </a:endParaRPr>
          </a:p>
        </p:txBody>
      </p:sp>
      <p:pic>
        <p:nvPicPr>
          <p:cNvPr id="101378" name="Picture 2" descr="https://upload.wikimedia.org/wikipedia/commons/e/e2/ArhExp3_Arheoinvest.jpg"/>
          <p:cNvPicPr>
            <a:picLocks noChangeAspect="1" noChangeArrowheads="1"/>
          </p:cNvPicPr>
          <p:nvPr/>
        </p:nvPicPr>
        <p:blipFill>
          <a:blip r:embed="rId3"/>
          <a:srcRect/>
          <a:stretch>
            <a:fillRect/>
          </a:stretch>
        </p:blipFill>
        <p:spPr bwMode="auto">
          <a:xfrm>
            <a:off x="0" y="0"/>
            <a:ext cx="9120266" cy="5715016"/>
          </a:xfrm>
          <a:prstGeom prst="rect">
            <a:avLst/>
          </a:prstGeom>
          <a:noFill/>
        </p:spPr>
      </p:pic>
      <p:sp>
        <p:nvSpPr>
          <p:cNvPr id="2" name="CasellaDiTesto 1"/>
          <p:cNvSpPr txBox="1"/>
          <p:nvPr/>
        </p:nvSpPr>
        <p:spPr>
          <a:xfrm>
            <a:off x="8203027" y="6516655"/>
            <a:ext cx="917239" cy="338554"/>
          </a:xfrm>
          <a:prstGeom prst="rect">
            <a:avLst/>
          </a:prstGeom>
          <a:noFill/>
        </p:spPr>
        <p:txBody>
          <a:bodyPr wrap="none" rtlCol="0">
            <a:spAutoFit/>
          </a:bodyPr>
          <a:lstStyle/>
          <a:p>
            <a:pPr algn="ctr"/>
            <a:r>
              <a:rPr lang="it-IT" sz="800" b="1" dirty="0" smtClean="0">
                <a:solidFill>
                  <a:schemeClr val="bg1"/>
                </a:solidFill>
                <a:latin typeface="Times New Roman" panose="02020603050405020304" pitchFamily="18" charset="0"/>
                <a:cs typeface="Times New Roman" panose="02020603050405020304" pitchFamily="18" charset="0"/>
              </a:rPr>
              <a:t>Michela Zucca</a:t>
            </a:r>
          </a:p>
          <a:p>
            <a:pPr algn="ctr"/>
            <a:r>
              <a:rPr lang="it-IT" sz="800" b="1" dirty="0" smtClean="0">
                <a:solidFill>
                  <a:schemeClr val="bg1"/>
                </a:solidFill>
                <a:latin typeface="Times New Roman" panose="02020603050405020304" pitchFamily="18" charset="0"/>
                <a:cs typeface="Times New Roman" panose="02020603050405020304" pitchFamily="18" charset="0"/>
              </a:rPr>
              <a:t>Servizi Culturali</a:t>
            </a:r>
            <a:endParaRPr lang="it-IT" sz="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591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4909307" y="0"/>
            <a:ext cx="4234693" cy="4278094"/>
          </a:xfrm>
          <a:prstGeom prst="rect">
            <a:avLst/>
          </a:prstGeom>
          <a:noFill/>
        </p:spPr>
        <p:txBody>
          <a:bodyPr wrap="square" rtlCol="0">
            <a:spAutoFit/>
          </a:bodyPr>
          <a:lstStyle/>
          <a:p>
            <a:r>
              <a:rPr lang="it-IT" sz="1700" b="1" dirty="0">
                <a:solidFill>
                  <a:prstClr val="white"/>
                </a:solidFill>
                <a:latin typeface="Times New Roman" panose="02020603050405020304" pitchFamily="18" charset="0"/>
                <a:cs typeface="Times New Roman" panose="02020603050405020304" pitchFamily="18" charset="0"/>
              </a:rPr>
              <a:t>La divinità del focolare proteggeva la casa e la famiglia, </a:t>
            </a:r>
            <a:r>
              <a:rPr lang="it-IT" sz="1700" b="1" dirty="0" smtClean="0">
                <a:solidFill>
                  <a:prstClr val="white"/>
                </a:solidFill>
                <a:latin typeface="Times New Roman" panose="02020603050405020304" pitchFamily="18" charset="0"/>
                <a:cs typeface="Times New Roman" panose="02020603050405020304" pitchFamily="18" charset="0"/>
              </a:rPr>
              <a:t>concedeva fecondità </a:t>
            </a:r>
            <a:r>
              <a:rPr lang="it-IT" sz="1700" b="1" dirty="0">
                <a:solidFill>
                  <a:prstClr val="white"/>
                </a:solidFill>
                <a:latin typeface="Times New Roman" panose="02020603050405020304" pitchFamily="18" charset="0"/>
                <a:cs typeface="Times New Roman" panose="02020603050405020304" pitchFamily="18" charset="0"/>
              </a:rPr>
              <a:t>e felicità ai suoi </a:t>
            </a:r>
            <a:r>
              <a:rPr lang="it-IT" sz="1700" b="1" dirty="0" smtClean="0">
                <a:solidFill>
                  <a:prstClr val="white"/>
                </a:solidFill>
                <a:latin typeface="Times New Roman" panose="02020603050405020304" pitchFamily="18" charset="0"/>
                <a:cs typeface="Times New Roman" panose="02020603050405020304" pitchFamily="18" charset="0"/>
              </a:rPr>
              <a:t>membri, </a:t>
            </a:r>
            <a:r>
              <a:rPr lang="it-IT" sz="1700" b="1" dirty="0">
                <a:solidFill>
                  <a:prstClr val="white"/>
                </a:solidFill>
                <a:latin typeface="Times New Roman" panose="02020603050405020304" pitchFamily="18" charset="0"/>
                <a:cs typeface="Times New Roman" panose="02020603050405020304" pitchFamily="18" charset="0"/>
              </a:rPr>
              <a:t>stimolava la crescita e la </a:t>
            </a:r>
            <a:r>
              <a:rPr lang="it-IT" sz="1700" b="1" dirty="0" smtClean="0">
                <a:solidFill>
                  <a:prstClr val="white"/>
                </a:solidFill>
                <a:latin typeface="Times New Roman" panose="02020603050405020304" pitchFamily="18" charset="0"/>
                <a:cs typeface="Times New Roman" panose="02020603050405020304" pitchFamily="18" charset="0"/>
              </a:rPr>
              <a:t>prosperità delle </a:t>
            </a:r>
            <a:r>
              <a:rPr lang="it-IT" sz="1700" b="1" dirty="0">
                <a:solidFill>
                  <a:prstClr val="white"/>
                </a:solidFill>
                <a:latin typeface="Times New Roman" panose="02020603050405020304" pitchFamily="18" charset="0"/>
                <a:cs typeface="Times New Roman" panose="02020603050405020304" pitchFamily="18" charset="0"/>
              </a:rPr>
              <a:t>mandrie e dei raccolti. Tutta la vita familiare si muoveva </a:t>
            </a:r>
            <a:r>
              <a:rPr lang="it-IT" sz="1700" b="1" dirty="0" smtClean="0">
                <a:solidFill>
                  <a:prstClr val="white"/>
                </a:solidFill>
                <a:latin typeface="Times New Roman" panose="02020603050405020304" pitchFamily="18" charset="0"/>
                <a:cs typeface="Times New Roman" panose="02020603050405020304" pitchFamily="18" charset="0"/>
              </a:rPr>
              <a:t>intorno </a:t>
            </a:r>
            <a:r>
              <a:rPr lang="it-IT" sz="1700" b="1" dirty="0">
                <a:solidFill>
                  <a:prstClr val="white"/>
                </a:solidFill>
                <a:latin typeface="Times New Roman" panose="02020603050405020304" pitchFamily="18" charset="0"/>
                <a:cs typeface="Times New Roman" panose="02020603050405020304" pitchFamily="18" charset="0"/>
              </a:rPr>
              <a:t>al focolare sacro. La giovane sposa, </a:t>
            </a:r>
            <a:r>
              <a:rPr lang="it-IT" sz="1700" b="1" dirty="0" smtClean="0">
                <a:solidFill>
                  <a:prstClr val="white"/>
                </a:solidFill>
                <a:latin typeface="Times New Roman" panose="02020603050405020304" pitchFamily="18" charset="0"/>
                <a:cs typeface="Times New Roman" panose="02020603050405020304" pitchFamily="18" charset="0"/>
              </a:rPr>
              <a:t>appena entrata nella </a:t>
            </a:r>
            <a:r>
              <a:rPr lang="it-IT" sz="1700" b="1" dirty="0">
                <a:solidFill>
                  <a:prstClr val="white"/>
                </a:solidFill>
                <a:latin typeface="Times New Roman" panose="02020603050405020304" pitchFamily="18" charset="0"/>
                <a:cs typeface="Times New Roman" panose="02020603050405020304" pitchFamily="18" charset="0"/>
              </a:rPr>
              <a:t>nuova casa, compiva tre giri intorno al focolare; </a:t>
            </a:r>
            <a:r>
              <a:rPr lang="it-IT" sz="1700" b="1" dirty="0" smtClean="0">
                <a:solidFill>
                  <a:prstClr val="white"/>
                </a:solidFill>
                <a:latin typeface="Times New Roman" panose="02020603050405020304" pitchFamily="18" charset="0"/>
                <a:cs typeface="Times New Roman" panose="02020603050405020304" pitchFamily="18" charset="0"/>
              </a:rPr>
              <a:t>anche il neonato </a:t>
            </a:r>
            <a:r>
              <a:rPr lang="it-IT" sz="1700" b="1" dirty="0">
                <a:solidFill>
                  <a:prstClr val="white"/>
                </a:solidFill>
                <a:latin typeface="Times New Roman" panose="02020603050405020304" pitchFamily="18" charset="0"/>
                <a:cs typeface="Times New Roman" panose="02020603050405020304" pitchFamily="18" charset="0"/>
              </a:rPr>
              <a:t>veniva fatto girare per tre volte intorno al fuoco. Il focolare domestico non doveva spegnersi mai e veniva in ogni </a:t>
            </a:r>
            <a:r>
              <a:rPr lang="it-IT" sz="1700" b="1" dirty="0" smtClean="0">
                <a:solidFill>
                  <a:prstClr val="white"/>
                </a:solidFill>
                <a:latin typeface="Times New Roman" panose="02020603050405020304" pitchFamily="18" charset="0"/>
                <a:cs typeface="Times New Roman" panose="02020603050405020304" pitchFamily="18" charset="0"/>
              </a:rPr>
              <a:t>caso trattato </a:t>
            </a:r>
            <a:r>
              <a:rPr lang="it-IT" sz="1700" b="1" dirty="0">
                <a:solidFill>
                  <a:prstClr val="white"/>
                </a:solidFill>
                <a:latin typeface="Times New Roman" panose="02020603050405020304" pitchFamily="18" charset="0"/>
                <a:cs typeface="Times New Roman" panose="02020603050405020304" pitchFamily="18" charset="0"/>
              </a:rPr>
              <a:t>con particolare riguardo: era proibito sputarvi sopra o </a:t>
            </a:r>
            <a:r>
              <a:rPr lang="it-IT" sz="1700" b="1" dirty="0" smtClean="0">
                <a:solidFill>
                  <a:prstClr val="white"/>
                </a:solidFill>
                <a:latin typeface="Times New Roman" panose="02020603050405020304" pitchFamily="18" charset="0"/>
                <a:cs typeface="Times New Roman" panose="02020603050405020304" pitchFamily="18" charset="0"/>
              </a:rPr>
              <a:t>gettarvi qualcosa </a:t>
            </a:r>
            <a:r>
              <a:rPr lang="it-IT" sz="1700" b="1" dirty="0">
                <a:solidFill>
                  <a:prstClr val="white"/>
                </a:solidFill>
                <a:latin typeface="Times New Roman" panose="02020603050405020304" pitchFamily="18" charset="0"/>
                <a:cs typeface="Times New Roman" panose="02020603050405020304" pitchFamily="18" charset="0"/>
              </a:rPr>
              <a:t>di immondo. Se si mancava di rispetto al fuoco, la </a:t>
            </a:r>
            <a:r>
              <a:rPr lang="it-IT" sz="1700" b="1" dirty="0" smtClean="0">
                <a:solidFill>
                  <a:prstClr val="white"/>
                </a:solidFill>
                <a:latin typeface="Times New Roman" panose="02020603050405020304" pitchFamily="18" charset="0"/>
                <a:cs typeface="Times New Roman" panose="02020603050405020304" pitchFamily="18" charset="0"/>
              </a:rPr>
              <a:t>dea </a:t>
            </a:r>
            <a:r>
              <a:rPr lang="it-IT" sz="1700" b="1" dirty="0">
                <a:solidFill>
                  <a:prstClr val="white"/>
                </a:solidFill>
                <a:latin typeface="Times New Roman" panose="02020603050405020304" pitchFamily="18" charset="0"/>
                <a:cs typeface="Times New Roman" panose="02020603050405020304" pitchFamily="18" charset="0"/>
              </a:rPr>
              <a:t>poteva adirarsi e poteva </a:t>
            </a:r>
            <a:r>
              <a:rPr lang="it-IT" sz="1700" b="1" dirty="0" smtClean="0">
                <a:solidFill>
                  <a:prstClr val="white"/>
                </a:solidFill>
                <a:latin typeface="Times New Roman" panose="02020603050405020304" pitchFamily="18" charset="0"/>
                <a:cs typeface="Times New Roman" panose="02020603050405020304" pitchFamily="18" charset="0"/>
              </a:rPr>
              <a:t>punire </a:t>
            </a:r>
            <a:r>
              <a:rPr lang="it-IT" sz="1700" b="1" dirty="0">
                <a:solidFill>
                  <a:prstClr val="white"/>
                </a:solidFill>
                <a:latin typeface="Times New Roman" panose="02020603050405020304" pitchFamily="18" charset="0"/>
                <a:cs typeface="Times New Roman" panose="02020603050405020304" pitchFamily="18" charset="0"/>
              </a:rPr>
              <a:t>la famiglia distruggendo </a:t>
            </a:r>
            <a:r>
              <a:rPr lang="it-IT" sz="1700" b="1" dirty="0" smtClean="0">
                <a:solidFill>
                  <a:prstClr val="white"/>
                </a:solidFill>
                <a:latin typeface="Times New Roman" panose="02020603050405020304" pitchFamily="18" charset="0"/>
                <a:cs typeface="Times New Roman" panose="02020603050405020304" pitchFamily="18" charset="0"/>
              </a:rPr>
              <a:t>la casa.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9" y="0"/>
            <a:ext cx="49023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507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1" y="5914955"/>
            <a:ext cx="9101033" cy="692497"/>
          </a:xfrm>
          <a:prstGeom prst="rect">
            <a:avLst/>
          </a:prstGeom>
          <a:noFill/>
        </p:spPr>
        <p:txBody>
          <a:bodyPr wrap="square" rtlCol="0">
            <a:spAutoFit/>
          </a:bodyPr>
          <a:lstStyle/>
          <a:p>
            <a:r>
              <a:rPr lang="it-IT" sz="1300" b="1" dirty="0" smtClean="0">
                <a:solidFill>
                  <a:prstClr val="white"/>
                </a:solidFill>
                <a:latin typeface="Times New Roman" panose="02020603050405020304" pitchFamily="18" charset="0"/>
                <a:cs typeface="Times New Roman" panose="02020603050405020304" pitchFamily="18" charset="0"/>
              </a:rPr>
              <a:t>Il cuore di ogni città greca era il pritaneo, il focolare sacro ad </a:t>
            </a:r>
            <a:r>
              <a:rPr lang="it-IT" sz="1300" b="1" dirty="0" err="1" smtClean="0">
                <a:solidFill>
                  <a:prstClr val="white"/>
                </a:solidFill>
                <a:latin typeface="Times New Roman" panose="02020603050405020304" pitchFamily="18" charset="0"/>
                <a:cs typeface="Times New Roman" panose="02020603050405020304" pitchFamily="18" charset="0"/>
              </a:rPr>
              <a:t>Hestia</a:t>
            </a:r>
            <a:r>
              <a:rPr lang="it-IT" sz="1300" b="1" dirty="0" smtClean="0">
                <a:solidFill>
                  <a:prstClr val="white"/>
                </a:solidFill>
                <a:latin typeface="Times New Roman" panose="02020603050405020304" pitchFamily="18" charset="0"/>
                <a:cs typeface="Times New Roman" panose="02020603050405020304" pitchFamily="18" charset="0"/>
              </a:rPr>
              <a:t>, che non aveva bisogno di essere rappresentata in forma umana. Lì  sedevano </a:t>
            </a:r>
            <a:r>
              <a:rPr lang="it-IT" sz="1300" b="1" dirty="0">
                <a:solidFill>
                  <a:prstClr val="white"/>
                </a:solidFill>
                <a:latin typeface="Times New Roman" panose="02020603050405020304" pitchFamily="18" charset="0"/>
                <a:cs typeface="Times New Roman" panose="02020603050405020304" pitchFamily="18" charset="0"/>
              </a:rPr>
              <a:t>i magistrati, si accoglievano gli </a:t>
            </a:r>
            <a:r>
              <a:rPr lang="it-IT" sz="1300" b="1" dirty="0" smtClean="0">
                <a:solidFill>
                  <a:prstClr val="white"/>
                </a:solidFill>
                <a:latin typeface="Times New Roman" panose="02020603050405020304" pitchFamily="18" charset="0"/>
                <a:cs typeface="Times New Roman" panose="02020603050405020304" pitchFamily="18" charset="0"/>
              </a:rPr>
              <a:t>ambasciatori, </a:t>
            </a:r>
            <a:r>
              <a:rPr lang="it-IT" sz="1300" b="1" dirty="0">
                <a:solidFill>
                  <a:prstClr val="white"/>
                </a:solidFill>
                <a:latin typeface="Times New Roman" panose="02020603050405020304" pitchFamily="18" charset="0"/>
                <a:cs typeface="Times New Roman" panose="02020603050405020304" pitchFamily="18" charset="0"/>
              </a:rPr>
              <a:t>si celebravano le cerimonie pubbliche, si prendeva il fuoco per fondare le colonie (e il loro pritaneo), si tenevano i sacrifici solenni e le offerte agli dei</a:t>
            </a:r>
            <a:r>
              <a:rPr lang="it-IT" sz="1300" b="1" dirty="0" smtClean="0">
                <a:solidFill>
                  <a:prstClr val="white"/>
                </a:solidFill>
                <a:latin typeface="Times New Roman" panose="02020603050405020304" pitchFamily="18" charset="0"/>
                <a:cs typeface="Times New Roman" panose="02020603050405020304" pitchFamily="18" charset="0"/>
              </a:rPr>
              <a:t>. </a:t>
            </a:r>
            <a:endParaRPr lang="it-IT" sz="1300" b="1" dirty="0">
              <a:solidFill>
                <a:prstClr val="white"/>
              </a:solidFill>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12"/>
          <a:stretch/>
        </p:blipFill>
        <p:spPr bwMode="auto">
          <a:xfrm>
            <a:off x="-4934" y="0"/>
            <a:ext cx="9101033" cy="5914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460375" y="580038"/>
            <a:ext cx="2146742" cy="369332"/>
          </a:xfrm>
          <a:prstGeom prst="rect">
            <a:avLst/>
          </a:prstGeom>
          <a:noFill/>
        </p:spPr>
        <p:txBody>
          <a:bodyPr wrap="non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Pritaneo di Olimpia</a:t>
            </a:r>
            <a:endParaRPr lang="it-IT"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143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1" y="4972050"/>
            <a:ext cx="9144000" cy="1815882"/>
          </a:xfrm>
          <a:prstGeom prst="rect">
            <a:avLst/>
          </a:prstGeom>
          <a:noFill/>
        </p:spPr>
        <p:txBody>
          <a:bodyPr wrap="square" rtlCol="0">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Le Vestali a Roma custodiscono il sacro fuoco di Vesta, divinità femminile legata al focolare, senza volto e senza corpo ma essenziale e fondante per l’identità della comunità.  Le sue origini sono antichissime: esiste ben prima di Roma, è la Grande Madre arcaica. Il suo sacerdozio è esclusivamente femminile; gli uomini non possono entrare nel suo tempio. I riti  che officiano tradiscono l’arcaica religione della Dea: si pensi  al lancio dei fantocci dal ponte </a:t>
            </a:r>
            <a:r>
              <a:rPr lang="it-IT" sz="1600" b="1" dirty="0" err="1" smtClean="0">
                <a:solidFill>
                  <a:prstClr val="white"/>
                </a:solidFill>
                <a:latin typeface="Times New Roman" panose="02020603050405020304" pitchFamily="18" charset="0"/>
                <a:cs typeface="Times New Roman" panose="02020603050405020304" pitchFamily="18" charset="0"/>
              </a:rPr>
              <a:t>Sublicio</a:t>
            </a:r>
            <a:r>
              <a:rPr lang="it-IT" sz="1600" b="1" dirty="0" smtClean="0">
                <a:solidFill>
                  <a:prstClr val="white"/>
                </a:solidFill>
                <a:latin typeface="Times New Roman" panose="02020603050405020304" pitchFamily="18" charset="0"/>
                <a:cs typeface="Times New Roman" panose="02020603050405020304" pitchFamily="18" charset="0"/>
              </a:rPr>
              <a:t> al grido di «</a:t>
            </a:r>
            <a:r>
              <a:rPr lang="it-IT" sz="1600" b="1" dirty="0" err="1" smtClean="0">
                <a:solidFill>
                  <a:prstClr val="white"/>
                </a:solidFill>
                <a:latin typeface="Times New Roman" panose="02020603050405020304" pitchFamily="18" charset="0"/>
                <a:cs typeface="Times New Roman" panose="02020603050405020304" pitchFamily="18" charset="0"/>
              </a:rPr>
              <a:t>Sexagenarios</a:t>
            </a:r>
            <a:r>
              <a:rPr lang="it-IT" sz="1600" b="1" dirty="0" smtClean="0">
                <a:solidFill>
                  <a:prstClr val="white"/>
                </a:solidFill>
                <a:latin typeface="Times New Roman" panose="02020603050405020304" pitchFamily="18" charset="0"/>
                <a:cs typeface="Times New Roman" panose="02020603050405020304" pitchFamily="18" charset="0"/>
              </a:rPr>
              <a:t> de ponte!» che tramanda il </a:t>
            </a:r>
            <a:r>
              <a:rPr lang="it-IT" sz="1600" b="1" dirty="0" err="1" smtClean="0">
                <a:solidFill>
                  <a:prstClr val="white"/>
                </a:solidFill>
                <a:latin typeface="Times New Roman" panose="02020603050405020304" pitchFamily="18" charset="0"/>
                <a:cs typeface="Times New Roman" panose="02020603050405020304" pitchFamily="18" charset="0"/>
              </a:rPr>
              <a:t>senicidio</a:t>
            </a:r>
            <a:r>
              <a:rPr lang="it-IT" sz="1600" b="1" dirty="0" smtClean="0">
                <a:solidFill>
                  <a:prstClr val="white"/>
                </a:solidFill>
                <a:latin typeface="Times New Roman" panose="02020603050405020304" pitchFamily="18" charset="0"/>
                <a:cs typeface="Times New Roman" panose="02020603050405020304" pitchFamily="18" charset="0"/>
              </a:rPr>
              <a:t> maschile praticato per millenni per evitare il patriarcato gerontocratico, sostituito poi da una cerimonia simbolica all’affermarsi del potere degli uomini anziani.     </a:t>
            </a:r>
            <a:endParaRPr lang="it-IT" sz="16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62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4572000" y="0"/>
            <a:ext cx="4572000" cy="6740307"/>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Le vestali avevano gli stessi diritti degli uomini; potevano circolare liberamente, testimoniare in giudizio, ereditare e disporre dei propri beni. Erano spesso chiamate per dare un parere politico. All’interno del tempio, vicino al fuoco sacro, custodivano gli oggetti  più sacri della città di Roma, fra cui il </a:t>
            </a:r>
            <a:r>
              <a:rPr lang="it-IT" sz="2400" b="1" i="1" dirty="0" err="1" smtClean="0">
                <a:solidFill>
                  <a:prstClr val="white"/>
                </a:solidFill>
                <a:latin typeface="Times New Roman" panose="02020603050405020304" pitchFamily="18" charset="0"/>
                <a:cs typeface="Times New Roman" panose="02020603050405020304" pitchFamily="18" charset="0"/>
              </a:rPr>
              <a:t>Palladion</a:t>
            </a:r>
            <a:r>
              <a:rPr lang="it-IT" sz="2400" b="1" dirty="0" smtClean="0">
                <a:solidFill>
                  <a:prstClr val="white"/>
                </a:solidFill>
                <a:latin typeface="Times New Roman" panose="02020603050405020304" pitchFamily="18" charset="0"/>
                <a:cs typeface="Times New Roman" panose="02020603050405020304" pitchFamily="18" charset="0"/>
              </a:rPr>
              <a:t>, l’immagine arcaica, in legno,  di una dea femmina, armata. Quando i Romani per nobilitare la propria origine si inventarono la storia della discendenza greca, dichiararono che fosse la statua di </a:t>
            </a:r>
            <a:r>
              <a:rPr lang="it-IT" sz="2400" b="1" dirty="0" err="1" smtClean="0">
                <a:solidFill>
                  <a:prstClr val="white"/>
                </a:solidFill>
                <a:latin typeface="Times New Roman" panose="02020603050405020304" pitchFamily="18" charset="0"/>
                <a:cs typeface="Times New Roman" panose="02020603050405020304" pitchFamily="18" charset="0"/>
              </a:rPr>
              <a:t>Pallade</a:t>
            </a:r>
            <a:r>
              <a:rPr lang="it-IT" sz="2400" b="1" dirty="0" smtClean="0">
                <a:solidFill>
                  <a:prstClr val="white"/>
                </a:solidFill>
                <a:latin typeface="Times New Roman" panose="02020603050405020304" pitchFamily="18" charset="0"/>
                <a:cs typeface="Times New Roman" panose="02020603050405020304" pitchFamily="18" charset="0"/>
              </a:rPr>
              <a:t> Atena portata da Troia in fiamme da Enea.  </a:t>
            </a:r>
            <a:endParaRPr lang="it-IT" sz="2400" b="1" dirty="0">
              <a:solidFill>
                <a:prstClr val="white"/>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6" y="7936"/>
            <a:ext cx="4563124" cy="6928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198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5974454" y="0"/>
            <a:ext cx="3169546" cy="6370975"/>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Anche quando il cristianesimo divenne religione di Stato, nessuno toccò mai le Vestali e le sacerdotesse continuarono a godere della stima di tutto il popolo romano. Il </a:t>
            </a:r>
            <a:r>
              <a:rPr lang="it-IT" sz="2400" b="1" dirty="0" smtClean="0">
                <a:solidFill>
                  <a:prstClr val="white"/>
                </a:solidFill>
                <a:latin typeface="Times New Roman" panose="02020603050405020304" pitchFamily="18" charset="0"/>
                <a:cs typeface="Times New Roman" panose="02020603050405020304" pitchFamily="18" charset="0"/>
              </a:rPr>
              <a:t>sacro fuoco venne spento nel 394 in seguito all’editto di Teodosio.  </a:t>
            </a:r>
            <a:r>
              <a:rPr lang="it-IT" sz="2400" b="1" dirty="0" smtClean="0">
                <a:solidFill>
                  <a:prstClr val="white"/>
                </a:solidFill>
                <a:latin typeface="Times New Roman" panose="02020603050405020304" pitchFamily="18" charset="0"/>
                <a:cs typeface="Times New Roman" panose="02020603050405020304" pitchFamily="18" charset="0"/>
              </a:rPr>
              <a:t>Si dice che l’ultima vestale, piangendo, smontasse e distrusse di sua mano il </a:t>
            </a:r>
            <a:r>
              <a:rPr lang="it-IT" sz="2400" b="1" dirty="0" err="1" smtClean="0">
                <a:solidFill>
                  <a:prstClr val="white"/>
                </a:solidFill>
                <a:latin typeface="Times New Roman" panose="02020603050405020304" pitchFamily="18" charset="0"/>
                <a:cs typeface="Times New Roman" panose="02020603050405020304" pitchFamily="18" charset="0"/>
              </a:rPr>
              <a:t>Palladion</a:t>
            </a:r>
            <a:r>
              <a:rPr lang="it-IT" sz="2400" b="1" dirty="0" smtClean="0">
                <a:solidFill>
                  <a:prstClr val="white"/>
                </a:solidFill>
                <a:latin typeface="Times New Roman" panose="02020603050405020304" pitchFamily="18" charset="0"/>
                <a:cs typeface="Times New Roman" panose="02020603050405020304" pitchFamily="18" charset="0"/>
              </a:rPr>
              <a:t>.  </a:t>
            </a:r>
            <a:endParaRPr lang="it-IT" sz="2400" b="1" dirty="0">
              <a:solidFill>
                <a:prstClr val="white"/>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7445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8923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345" y="260648"/>
            <a:ext cx="4887091" cy="649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733341" y="1412776"/>
            <a:ext cx="8014690" cy="3046988"/>
          </a:xfrm>
          <a:prstGeom prst="rect">
            <a:avLst/>
          </a:prstGeom>
          <a:noFill/>
        </p:spPr>
        <p:txBody>
          <a:bodyPr wrap="square" rtlCol="0">
            <a:spAutoFit/>
          </a:bodyPr>
          <a:lstStyle/>
          <a:p>
            <a:pPr algn="ctr"/>
            <a:r>
              <a:rPr lang="it-IT" sz="3200" b="1" dirty="0" smtClean="0">
                <a:solidFill>
                  <a:prstClr val="white"/>
                </a:solidFill>
                <a:latin typeface="Times New Roman" panose="02020603050405020304" pitchFamily="18" charset="0"/>
                <a:cs typeface="Times New Roman" panose="02020603050405020304" pitchFamily="18" charset="0"/>
              </a:rPr>
              <a:t>I nostri antenati erano dei «maestri del fuoco»: padroneggiavano gli incendi, controllavano la fiamma per produrre calore, inventarono la tecnologia che utilizzava (in maniera multifunzionale)  fuoco, fiamme e fumo.</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8284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10299" y="6565612"/>
            <a:ext cx="9101033" cy="292388"/>
          </a:xfrm>
          <a:prstGeom prst="rect">
            <a:avLst/>
          </a:prstGeom>
          <a:noFill/>
        </p:spPr>
        <p:txBody>
          <a:bodyPr wrap="square" rtlCol="0">
            <a:spAutoFit/>
          </a:bodyPr>
          <a:lstStyle/>
          <a:p>
            <a:r>
              <a:rPr lang="it-IT" sz="1300" b="1" dirty="0" smtClean="0">
                <a:solidFill>
                  <a:prstClr val="white"/>
                </a:solidFill>
                <a:latin typeface="Copperplate Gothic Bold" panose="020E0705020206020404" pitchFamily="34" charset="0"/>
              </a:rPr>
              <a:t>dei. </a:t>
            </a:r>
            <a:endParaRPr lang="it-IT" sz="1300" b="1" dirty="0">
              <a:solidFill>
                <a:prstClr val="white"/>
              </a:solidFill>
              <a:latin typeface="Copperplate Gothic Bold" panose="020E0705020206020404" pitchFamily="34"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936"/>
            <a:ext cx="9133417" cy="685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4238" y="5788476"/>
            <a:ext cx="9036496" cy="646331"/>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Fin dalla preistoria il limite altimetrico dei pascoli alpini è stato abbassato distruggendo col fuoco porzioni estese di  foresta primordiale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7331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929" b="29885"/>
          <a:stretch/>
        </p:blipFill>
        <p:spPr bwMode="auto">
          <a:xfrm>
            <a:off x="-4944" y="-18690"/>
            <a:ext cx="9148944" cy="690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004048" y="3377952"/>
            <a:ext cx="3916457" cy="369332"/>
          </a:xfrm>
          <a:prstGeom prst="rect">
            <a:avLst/>
          </a:prstGeom>
          <a:noFill/>
        </p:spPr>
        <p:txBody>
          <a:bodyPr wrap="none" rtlCol="0">
            <a:spAutoFit/>
          </a:bodyPr>
          <a:lstStyle/>
          <a:p>
            <a:r>
              <a:rPr lang="it-IT" b="1" dirty="0" smtClean="0">
                <a:solidFill>
                  <a:srgbClr val="C00000"/>
                </a:solidFill>
                <a:latin typeface="Times New Roman" pitchFamily="18" charset="0"/>
                <a:cs typeface="Times New Roman" pitchFamily="18" charset="0"/>
              </a:rPr>
              <a:t>Capanna di ossa di mammut. Ucraina</a:t>
            </a:r>
            <a:endParaRPr lang="it-IT" b="1" dirty="0">
              <a:solidFill>
                <a:srgbClr val="C0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5" y="2761395"/>
            <a:ext cx="2205315" cy="203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131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sp>
        <p:nvSpPr>
          <p:cNvPr id="2" name="CasellaDiTesto 1"/>
          <p:cNvSpPr txBox="1"/>
          <p:nvPr/>
        </p:nvSpPr>
        <p:spPr>
          <a:xfrm>
            <a:off x="-8636" y="5072896"/>
            <a:ext cx="9144000" cy="1785104"/>
          </a:xfrm>
          <a:prstGeom prst="rect">
            <a:avLst/>
          </a:prstGeom>
          <a:noFill/>
        </p:spPr>
        <p:txBody>
          <a:bodyPr wrap="square" rtlCol="0">
            <a:spAutoFit/>
          </a:bodyPr>
          <a:lstStyle/>
          <a:p>
            <a:r>
              <a:rPr lang="it-IT" sz="2200" b="1" dirty="0" smtClean="0">
                <a:solidFill>
                  <a:schemeClr val="bg1"/>
                </a:solidFill>
                <a:latin typeface="Times New Roman" panose="02020603050405020304" pitchFamily="18" charset="0"/>
                <a:cs typeface="Times New Roman" panose="02020603050405020304" pitchFamily="18" charset="0"/>
              </a:rPr>
              <a:t>La stessa cosa avviene coi castagneti. I </a:t>
            </a:r>
            <a:r>
              <a:rPr lang="it-IT" sz="2200" b="1" dirty="0">
                <a:solidFill>
                  <a:schemeClr val="bg1"/>
                </a:solidFill>
                <a:latin typeface="Times New Roman" panose="02020603050405020304" pitchFamily="18" charset="0"/>
                <a:cs typeface="Times New Roman" panose="02020603050405020304" pitchFamily="18" charset="0"/>
              </a:rPr>
              <a:t>più recenti ritrovamenti di pollini fossili di </a:t>
            </a:r>
            <a:r>
              <a:rPr lang="it-IT" sz="2200" b="1" i="1" dirty="0" err="1">
                <a:solidFill>
                  <a:schemeClr val="bg1"/>
                </a:solidFill>
                <a:latin typeface="Times New Roman" panose="02020603050405020304" pitchFamily="18" charset="0"/>
                <a:cs typeface="Times New Roman" panose="02020603050405020304" pitchFamily="18" charset="0"/>
              </a:rPr>
              <a:t>castanea</a:t>
            </a:r>
            <a:r>
              <a:rPr lang="it-IT" sz="2200" b="1" i="1" dirty="0">
                <a:solidFill>
                  <a:schemeClr val="bg1"/>
                </a:solidFill>
                <a:latin typeface="Times New Roman" panose="02020603050405020304" pitchFamily="18" charset="0"/>
                <a:cs typeface="Times New Roman" panose="02020603050405020304" pitchFamily="18" charset="0"/>
              </a:rPr>
              <a:t> sativa </a:t>
            </a:r>
            <a:r>
              <a:rPr lang="it-IT" sz="2200" b="1" dirty="0">
                <a:solidFill>
                  <a:schemeClr val="bg1"/>
                </a:solidFill>
                <a:latin typeface="Times New Roman" panose="02020603050405020304" pitchFamily="18" charset="0"/>
                <a:cs typeface="Times New Roman" panose="02020603050405020304" pitchFamily="18" charset="0"/>
              </a:rPr>
              <a:t>sono databili a prima della conquista romana e sono stati rinvenuti, oltre che in Valtellina, nell’</a:t>
            </a:r>
            <a:r>
              <a:rPr lang="it-IT" sz="2200" b="1" dirty="0" err="1">
                <a:solidFill>
                  <a:schemeClr val="bg1"/>
                </a:solidFill>
                <a:latin typeface="Times New Roman" panose="02020603050405020304" pitchFamily="18" charset="0"/>
                <a:cs typeface="Times New Roman" panose="02020603050405020304" pitchFamily="18" charset="0"/>
              </a:rPr>
              <a:t>Auvergne</a:t>
            </a:r>
            <a:r>
              <a:rPr lang="it-IT" sz="2200" b="1" dirty="0">
                <a:solidFill>
                  <a:schemeClr val="bg1"/>
                </a:solidFill>
                <a:latin typeface="Times New Roman" panose="02020603050405020304" pitchFamily="18" charset="0"/>
                <a:cs typeface="Times New Roman" panose="02020603050405020304" pitchFamily="18" charset="0"/>
              </a:rPr>
              <a:t>, nelle Alpi meridionali francesi, nello </a:t>
            </a:r>
            <a:r>
              <a:rPr lang="it-IT" sz="2200" b="1" dirty="0" err="1">
                <a:solidFill>
                  <a:schemeClr val="bg1"/>
                </a:solidFill>
                <a:latin typeface="Times New Roman" panose="02020603050405020304" pitchFamily="18" charset="0"/>
                <a:cs typeface="Times New Roman" panose="02020603050405020304" pitchFamily="18" charset="0"/>
              </a:rPr>
              <a:t>Stubai</a:t>
            </a:r>
            <a:r>
              <a:rPr lang="it-IT" sz="2200" b="1" dirty="0">
                <a:solidFill>
                  <a:schemeClr val="bg1"/>
                </a:solidFill>
                <a:latin typeface="Times New Roman" panose="02020603050405020304" pitchFamily="18" charset="0"/>
                <a:cs typeface="Times New Roman" panose="02020603050405020304" pitchFamily="18" charset="0"/>
              </a:rPr>
              <a:t>, in Austria, nel sud ovest della Svizzera, in Engadina, nei Grigioni, in Tirolo…..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940"/>
            <a:ext cx="9126731" cy="5131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7886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sp>
        <p:nvSpPr>
          <p:cNvPr id="2" name="CasellaDiTesto 1"/>
          <p:cNvSpPr txBox="1"/>
          <p:nvPr/>
        </p:nvSpPr>
        <p:spPr>
          <a:xfrm>
            <a:off x="-24670" y="6150114"/>
            <a:ext cx="9144000" cy="646331"/>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E’ in montagna che si sviluppano le tecniche di controllo del fuoco lento a basso consumo di ossigeno per produrre calce….. </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7" y="7936"/>
            <a:ext cx="9003217" cy="6138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534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sp>
        <p:nvSpPr>
          <p:cNvPr id="2" name="CasellaDiTesto 1"/>
          <p:cNvSpPr txBox="1"/>
          <p:nvPr/>
        </p:nvSpPr>
        <p:spPr>
          <a:xfrm>
            <a:off x="0" y="6479447"/>
            <a:ext cx="9144000" cy="369332"/>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E carbone, esportato per secoli….. </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12"/>
            <a:ext cx="9144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946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sp>
        <p:nvSpPr>
          <p:cNvPr id="2" name="CasellaDiTesto 1"/>
          <p:cNvSpPr txBox="1"/>
          <p:nvPr/>
        </p:nvSpPr>
        <p:spPr>
          <a:xfrm>
            <a:off x="0" y="6027003"/>
            <a:ext cx="9144000" cy="830997"/>
          </a:xfrm>
          <a:prstGeom prst="rect">
            <a:avLst/>
          </a:prstGeom>
          <a:noFill/>
        </p:spPr>
        <p:txBody>
          <a:bodyPr wrap="square" rtlCol="0">
            <a:spAutoFit/>
          </a:bodyPr>
          <a:lstStyle/>
          <a:p>
            <a:r>
              <a:rPr lang="it-IT" sz="1600" b="1" dirty="0" smtClean="0">
                <a:solidFill>
                  <a:schemeClr val="bg1"/>
                </a:solidFill>
                <a:latin typeface="Times New Roman" panose="02020603050405020304" pitchFamily="18" charset="0"/>
                <a:cs typeface="Times New Roman" panose="02020603050405020304" pitchFamily="18" charset="0"/>
              </a:rPr>
              <a:t>La conservazione dei cibi, animali e vegetali (si pensi alle castagne), così come di derivati del latte,  mediante il processo di </a:t>
            </a:r>
            <a:r>
              <a:rPr lang="it-IT" sz="1600" b="1" dirty="0" err="1" smtClean="0">
                <a:solidFill>
                  <a:schemeClr val="bg1"/>
                </a:solidFill>
                <a:latin typeface="Times New Roman" panose="02020603050405020304" pitchFamily="18" charset="0"/>
                <a:cs typeface="Times New Roman" panose="02020603050405020304" pitchFamily="18" charset="0"/>
              </a:rPr>
              <a:t>affumicazione</a:t>
            </a:r>
            <a:r>
              <a:rPr lang="it-IT" sz="1600" b="1" dirty="0" smtClean="0">
                <a:solidFill>
                  <a:schemeClr val="bg1"/>
                </a:solidFill>
                <a:latin typeface="Times New Roman" panose="02020603050405020304" pitchFamily="18" charset="0"/>
                <a:cs typeface="Times New Roman" panose="02020603050405020304" pitchFamily="18" charset="0"/>
              </a:rPr>
              <a:t>, è conosciuto fin dalla preistoria e praticato nei ripari </a:t>
            </a:r>
            <a:r>
              <a:rPr lang="it-IT" sz="1600" b="1" dirty="0" err="1" smtClean="0">
                <a:solidFill>
                  <a:schemeClr val="bg1"/>
                </a:solidFill>
                <a:latin typeface="Times New Roman" panose="02020603050405020304" pitchFamily="18" charset="0"/>
                <a:cs typeface="Times New Roman" panose="02020603050405020304" pitchFamily="18" charset="0"/>
              </a:rPr>
              <a:t>sottoroccia</a:t>
            </a:r>
            <a:r>
              <a:rPr lang="it-IT" sz="1600" b="1" dirty="0" smtClean="0">
                <a:solidFill>
                  <a:schemeClr val="bg1"/>
                </a:solidFill>
                <a:latin typeface="Times New Roman" panose="02020603050405020304" pitchFamily="18" charset="0"/>
                <a:cs typeface="Times New Roman" panose="02020603050405020304" pitchFamily="18" charset="0"/>
              </a:rPr>
              <a:t> on in strutture apposite.  </a:t>
            </a:r>
            <a:endParaRPr lang="it-IT" sz="1600" b="1" dirty="0">
              <a:solidFill>
                <a:schemeClr val="bg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09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5264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sp>
        <p:nvSpPr>
          <p:cNvPr id="2" name="CasellaDiTesto 1"/>
          <p:cNvSpPr txBox="1"/>
          <p:nvPr/>
        </p:nvSpPr>
        <p:spPr>
          <a:xfrm>
            <a:off x="0" y="6271508"/>
            <a:ext cx="9144000" cy="584775"/>
          </a:xfrm>
          <a:prstGeom prst="rect">
            <a:avLst/>
          </a:prstGeom>
          <a:noFill/>
        </p:spPr>
        <p:txBody>
          <a:bodyPr wrap="square" rtlCol="0">
            <a:spAutoFit/>
          </a:bodyPr>
          <a:lstStyle/>
          <a:p>
            <a:r>
              <a:rPr lang="it-IT" sz="1600" b="1" dirty="0" smtClean="0">
                <a:solidFill>
                  <a:schemeClr val="bg1"/>
                </a:solidFill>
                <a:latin typeface="Times New Roman" panose="02020603050405020304" pitchFamily="18" charset="0"/>
                <a:cs typeface="Times New Roman" panose="02020603050405020304" pitchFamily="18" charset="0"/>
              </a:rPr>
              <a:t>Il problema, nei paesi freddi, è accendere il  fuoco con poco combustibile ma produrre e mantenere molto calore con cui scaldarsi, cucinare, illuminare.  </a:t>
            </a:r>
            <a:endParaRPr lang="it-IT" sz="1600" b="1" dirty="0">
              <a:solidFill>
                <a:schemeClr val="bg1"/>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08504" cy="628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072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rgbClr val="C0504D">
                    <a:lumMod val="75000"/>
                  </a:srgbClr>
                </a:solidFill>
                <a:latin typeface="Times New Roman" pitchFamily="18" charset="0"/>
                <a:cs typeface="Times New Roman" pitchFamily="18" charset="0"/>
              </a:rPr>
              <a:t>Michela Zucca</a:t>
            </a:r>
          </a:p>
          <a:p>
            <a:r>
              <a:rPr lang="it-IT" sz="800" b="1" dirty="0" smtClean="0">
                <a:solidFill>
                  <a:srgbClr val="C0504D">
                    <a:lumMod val="75000"/>
                  </a:srgbClr>
                </a:solidFill>
                <a:latin typeface="Times New Roman" pitchFamily="18" charset="0"/>
                <a:cs typeface="Times New Roman" pitchFamily="18" charset="0"/>
              </a:rPr>
              <a:t>Servizi Culturali</a:t>
            </a:r>
            <a:endParaRPr lang="it-IT" sz="800" b="1" dirty="0">
              <a:solidFill>
                <a:srgbClr val="C0504D">
                  <a:lumMod val="75000"/>
                </a:srgbClr>
              </a:solidFill>
              <a:latin typeface="Times New Roman" pitchFamily="18" charset="0"/>
              <a:cs typeface="Times New Roman" pitchFamily="18" charset="0"/>
            </a:endParaRPr>
          </a:p>
        </p:txBody>
      </p:sp>
      <p:sp>
        <p:nvSpPr>
          <p:cNvPr id="2" name="Rettangolo 1"/>
          <p:cNvSpPr/>
          <p:nvPr/>
        </p:nvSpPr>
        <p:spPr>
          <a:xfrm>
            <a:off x="100224" y="-17340"/>
            <a:ext cx="3744416" cy="1754326"/>
          </a:xfrm>
          <a:prstGeom prst="rect">
            <a:avLst/>
          </a:prstGeom>
        </p:spPr>
        <p:txBody>
          <a:bodyPr wrap="square">
            <a:spAutoFit/>
          </a:bodyPr>
          <a:lstStyle/>
          <a:p>
            <a:r>
              <a:rPr lang="it-IT" b="1" dirty="0">
                <a:solidFill>
                  <a:srgbClr val="AC2048"/>
                </a:solidFill>
                <a:latin typeface="Times New Roman" pitchFamily="18" charset="0"/>
                <a:cs typeface="Times New Roman" pitchFamily="18" charset="0"/>
              </a:rPr>
              <a:t>Il comune di Montjovet </a:t>
            </a:r>
            <a:r>
              <a:rPr lang="it-IT" b="1" dirty="0" smtClean="0">
                <a:solidFill>
                  <a:srgbClr val="AC2048"/>
                </a:solidFill>
                <a:latin typeface="Times New Roman" pitchFamily="18" charset="0"/>
                <a:cs typeface="Times New Roman" pitchFamily="18" charset="0"/>
              </a:rPr>
              <a:t>(</a:t>
            </a:r>
            <a:r>
              <a:rPr lang="it-IT" b="1" dirty="0" err="1" smtClean="0">
                <a:solidFill>
                  <a:srgbClr val="AC2048"/>
                </a:solidFill>
                <a:latin typeface="Times New Roman" pitchFamily="18" charset="0"/>
                <a:cs typeface="Times New Roman" pitchFamily="18" charset="0"/>
              </a:rPr>
              <a:t>Ao</a:t>
            </a:r>
            <a:r>
              <a:rPr lang="it-IT" b="1" dirty="0" smtClean="0">
                <a:solidFill>
                  <a:srgbClr val="AC2048"/>
                </a:solidFill>
                <a:latin typeface="Times New Roman" pitchFamily="18" charset="0"/>
                <a:cs typeface="Times New Roman" pitchFamily="18" charset="0"/>
              </a:rPr>
              <a:t>) è in </a:t>
            </a:r>
            <a:r>
              <a:rPr lang="it-IT" b="1" dirty="0">
                <a:solidFill>
                  <a:srgbClr val="AC2048"/>
                </a:solidFill>
                <a:latin typeface="Times New Roman" pitchFamily="18" charset="0"/>
                <a:cs typeface="Times New Roman" pitchFamily="18" charset="0"/>
              </a:rPr>
              <a:t>bassa valle si estende per circa 19 </a:t>
            </a:r>
            <a:r>
              <a:rPr lang="it-IT" b="1" dirty="0" smtClean="0">
                <a:solidFill>
                  <a:srgbClr val="AC2048"/>
                </a:solidFill>
                <a:latin typeface="Times New Roman" pitchFamily="18" charset="0"/>
                <a:cs typeface="Times New Roman" pitchFamily="18" charset="0"/>
              </a:rPr>
              <a:t>km2. </a:t>
            </a:r>
            <a:r>
              <a:rPr lang="it-IT" b="1" dirty="0">
                <a:solidFill>
                  <a:srgbClr val="AC2048"/>
                </a:solidFill>
                <a:latin typeface="Times New Roman" pitchFamily="18" charset="0"/>
                <a:cs typeface="Times New Roman" pitchFamily="18" charset="0"/>
              </a:rPr>
              <a:t>Conta 56 frazioni, 17 forni, 5 torchi, 5 mulini. </a:t>
            </a:r>
            <a:r>
              <a:rPr lang="it-IT" b="1" dirty="0" smtClean="0">
                <a:solidFill>
                  <a:srgbClr val="AC2048"/>
                </a:solidFill>
                <a:latin typeface="Times New Roman" pitchFamily="18" charset="0"/>
                <a:cs typeface="Times New Roman" pitchFamily="18" charset="0"/>
              </a:rPr>
              <a:t> Conta 1.800 abitanti: nel Medio Evo, probabilmente la metà</a:t>
            </a:r>
            <a:endParaRPr lang="it-IT" b="1" dirty="0">
              <a:solidFill>
                <a:srgbClr val="AC2048"/>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0550" y="3571565"/>
            <a:ext cx="4363449" cy="3269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4116"/>
            <a:ext cx="3917912" cy="522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4640" y="19975"/>
            <a:ext cx="5363016" cy="357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558941" y="2593926"/>
            <a:ext cx="1440160" cy="4247317"/>
          </a:xfrm>
          <a:prstGeom prst="rect">
            <a:avLst/>
          </a:prstGeom>
          <a:noFill/>
        </p:spPr>
        <p:txBody>
          <a:bodyPr wrap="square" rtlCol="0">
            <a:spAutoFit/>
          </a:bodyPr>
          <a:lstStyle/>
          <a:p>
            <a:r>
              <a:rPr lang="it-IT" b="1" dirty="0" smtClean="0">
                <a:solidFill>
                  <a:srgbClr val="AC2048"/>
                </a:solidFill>
                <a:latin typeface="Times New Roman" pitchFamily="18" charset="0"/>
                <a:cs typeface="Times New Roman" pitchFamily="18" charset="0"/>
              </a:rPr>
              <a:t>I forni comunitari, </a:t>
            </a:r>
          </a:p>
          <a:p>
            <a:r>
              <a:rPr lang="it-IT" b="1" dirty="0" smtClean="0">
                <a:solidFill>
                  <a:srgbClr val="AC2048"/>
                </a:solidFill>
                <a:latin typeface="Times New Roman" pitchFamily="18" charset="0"/>
                <a:cs typeface="Times New Roman" pitchFamily="18" charset="0"/>
              </a:rPr>
              <a:t>servono il territorio a seconda dei bisogni degli abitanti, sono stati il fulcro del progetto di valorizzazione  del territorio e reinsediamento</a:t>
            </a:r>
            <a:endParaRPr lang="it-IT" b="1" dirty="0">
              <a:solidFill>
                <a:srgbClr val="AC2048"/>
              </a:solidFill>
              <a:latin typeface="Times New Roman" pitchFamily="18" charset="0"/>
              <a:cs typeface="Times New Roman" pitchFamily="18" charset="0"/>
            </a:endParaRPr>
          </a:p>
        </p:txBody>
      </p:sp>
    </p:spTree>
    <p:extLst>
      <p:ext uri="{BB962C8B-B14F-4D97-AF65-F5344CB8AC3E}">
        <p14:creationId xmlns:p14="http://schemas.microsoft.com/office/powerpoint/2010/main" val="1380534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4"/>
          <p:cNvSpPr txBox="1">
            <a:spLocks noChangeArrowheads="1"/>
          </p:cNvSpPr>
          <p:nvPr/>
        </p:nvSpPr>
        <p:spPr bwMode="auto">
          <a:xfrm>
            <a:off x="8229600" y="6521450"/>
            <a:ext cx="914400" cy="336550"/>
          </a:xfrm>
          <a:prstGeom prst="rect">
            <a:avLst/>
          </a:prstGeom>
          <a:noFill/>
          <a:ln w="9525">
            <a:noFill/>
            <a:miter lim="800000"/>
            <a:headEnd/>
            <a:tailEnd/>
          </a:ln>
          <a:effectLst/>
        </p:spPr>
        <p:txBody>
          <a:bodyPr>
            <a:spAutoFit/>
          </a:bodyPr>
          <a:lstStyle/>
          <a:p>
            <a:pPr algn="ctr"/>
            <a:r>
              <a:rPr lang="it-IT" sz="800" b="1" dirty="0">
                <a:solidFill>
                  <a:srgbClr val="C0504D">
                    <a:lumMod val="20000"/>
                    <a:lumOff val="80000"/>
                  </a:srgbClr>
                </a:solidFill>
                <a:latin typeface="Times New Roman" pitchFamily="18" charset="0"/>
                <a:cs typeface="Times New Roman" pitchFamily="18" charset="0"/>
              </a:rPr>
              <a:t>Michela Zucca</a:t>
            </a:r>
          </a:p>
          <a:p>
            <a:pPr algn="ctr"/>
            <a:r>
              <a:rPr lang="it-IT" sz="800" b="1" dirty="0">
                <a:solidFill>
                  <a:srgbClr val="C0504D">
                    <a:lumMod val="20000"/>
                    <a:lumOff val="80000"/>
                  </a:srgbClr>
                </a:solidFill>
                <a:latin typeface="Times New Roman" pitchFamily="18" charset="0"/>
                <a:cs typeface="Times New Roman" pitchFamily="18" charset="0"/>
              </a:rPr>
              <a:t>Servizi Culturali</a:t>
            </a:r>
          </a:p>
        </p:txBody>
      </p:sp>
      <p:pic>
        <p:nvPicPr>
          <p:cNvPr id="8"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10" name="Rettangolo 9"/>
          <p:cNvSpPr/>
          <p:nvPr/>
        </p:nvSpPr>
        <p:spPr>
          <a:xfrm>
            <a:off x="0" y="5143512"/>
            <a:ext cx="9144000" cy="1692771"/>
          </a:xfrm>
          <a:prstGeom prst="rect">
            <a:avLst/>
          </a:prstGeom>
        </p:spPr>
        <p:txBody>
          <a:bodyPr wrap="square">
            <a:spAutoFit/>
          </a:bodyPr>
          <a:lstStyle/>
          <a:p>
            <a:r>
              <a:rPr lang="it-IT" sz="2600" b="1" dirty="0" smtClean="0">
                <a:solidFill>
                  <a:srgbClr val="C0504D">
                    <a:lumMod val="20000"/>
                    <a:lumOff val="80000"/>
                  </a:srgbClr>
                </a:solidFill>
                <a:latin typeface="Times New Roman" pitchFamily="18" charset="0"/>
                <a:cs typeface="Times New Roman" pitchFamily="18" charset="0"/>
              </a:rPr>
              <a:t>Cucina di un castello tedesco. Quando si cominciano a costruire camini con la cappa, che portano il fumo fuori dalla stanza, </a:t>
            </a:r>
          </a:p>
          <a:p>
            <a:r>
              <a:rPr lang="it-IT" sz="2600" b="1" dirty="0" smtClean="0">
                <a:solidFill>
                  <a:srgbClr val="C0504D">
                    <a:lumMod val="20000"/>
                    <a:lumOff val="80000"/>
                  </a:srgbClr>
                </a:solidFill>
                <a:latin typeface="Times New Roman" pitchFamily="18" charset="0"/>
                <a:cs typeface="Times New Roman" pitchFamily="18" charset="0"/>
              </a:rPr>
              <a:t>la cucina diventa il luogo più caldo della casa, il più intimo, </a:t>
            </a:r>
          </a:p>
          <a:p>
            <a:r>
              <a:rPr lang="it-IT" sz="2600" b="1" dirty="0" smtClean="0">
                <a:solidFill>
                  <a:srgbClr val="C0504D">
                    <a:lumMod val="20000"/>
                    <a:lumOff val="80000"/>
                  </a:srgbClr>
                </a:solidFill>
                <a:latin typeface="Times New Roman" pitchFamily="18" charset="0"/>
                <a:cs typeface="Times New Roman" pitchFamily="18" charset="0"/>
              </a:rPr>
              <a:t>il più familiare. La vita vera si svolge attorno al fuoco.  </a:t>
            </a:r>
            <a:endParaRPr lang="it-IT" sz="2600" b="1" dirty="0">
              <a:solidFill>
                <a:srgbClr val="C0504D">
                  <a:lumMod val="20000"/>
                  <a:lumOff val="80000"/>
                </a:srgbClr>
              </a:solidFill>
              <a:latin typeface="Times New Roman" pitchFamily="18" charset="0"/>
              <a:cs typeface="Times New Roman" pitchFamily="18" charset="0"/>
            </a:endParaRPr>
          </a:p>
        </p:txBody>
      </p:sp>
      <p:sp>
        <p:nvSpPr>
          <p:cNvPr id="13" name="Rettangolo 12"/>
          <p:cNvSpPr/>
          <p:nvPr/>
        </p:nvSpPr>
        <p:spPr>
          <a:xfrm>
            <a:off x="7715272" y="0"/>
            <a:ext cx="1428728" cy="369332"/>
          </a:xfrm>
          <a:prstGeom prst="rect">
            <a:avLst/>
          </a:prstGeom>
        </p:spPr>
        <p:txBody>
          <a:bodyPr wrap="square">
            <a:spAutoFit/>
          </a:bodyPr>
          <a:lstStyle/>
          <a:p>
            <a:r>
              <a:rPr lang="it-IT" b="1" dirty="0" smtClean="0">
                <a:solidFill>
                  <a:srgbClr val="C0504D">
                    <a:lumMod val="20000"/>
                    <a:lumOff val="80000"/>
                  </a:srgbClr>
                </a:solidFill>
                <a:latin typeface="Times New Roman" pitchFamily="18" charset="0"/>
                <a:cs typeface="Times New Roman" pitchFamily="18" charset="0"/>
              </a:rPr>
              <a:t>.</a:t>
            </a:r>
            <a:endParaRPr lang="it-IT" b="1" dirty="0">
              <a:solidFill>
                <a:srgbClr val="C0504D">
                  <a:lumMod val="20000"/>
                  <a:lumOff val="80000"/>
                </a:srgbClr>
              </a:solidFill>
              <a:latin typeface="Times New Roman" pitchFamily="18" charset="0"/>
              <a:cs typeface="Times New Roman" pitchFamily="18" charset="0"/>
            </a:endParaRPr>
          </a:p>
        </p:txBody>
      </p:sp>
      <p:pic>
        <p:nvPicPr>
          <p:cNvPr id="7" name="Picture 2" descr="http://www.juzaphoto.com/shared_files/uploads/228908.jpg"/>
          <p:cNvPicPr>
            <a:picLocks noChangeAspect="1" noChangeArrowheads="1"/>
          </p:cNvPicPr>
          <p:nvPr/>
        </p:nvPicPr>
        <p:blipFill>
          <a:blip r:embed="rId3"/>
          <a:srcRect/>
          <a:stretch>
            <a:fillRect/>
          </a:stretch>
        </p:blipFill>
        <p:spPr bwMode="auto">
          <a:xfrm>
            <a:off x="0" y="1"/>
            <a:ext cx="9157587" cy="5143512"/>
          </a:xfrm>
          <a:prstGeom prst="rect">
            <a:avLst/>
          </a:prstGeom>
          <a:noFill/>
        </p:spPr>
      </p:pic>
    </p:spTree>
    <p:extLst>
      <p:ext uri="{BB962C8B-B14F-4D97-AF65-F5344CB8AC3E}">
        <p14:creationId xmlns:p14="http://schemas.microsoft.com/office/powerpoint/2010/main" val="4078429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4"/>
          <p:cNvSpPr txBox="1">
            <a:spLocks noChangeArrowheads="1"/>
          </p:cNvSpPr>
          <p:nvPr/>
        </p:nvSpPr>
        <p:spPr bwMode="auto">
          <a:xfrm>
            <a:off x="8229600" y="6521450"/>
            <a:ext cx="914400" cy="336550"/>
          </a:xfrm>
          <a:prstGeom prst="rect">
            <a:avLst/>
          </a:prstGeom>
          <a:noFill/>
          <a:ln w="9525">
            <a:noFill/>
            <a:miter lim="800000"/>
            <a:headEnd/>
            <a:tailEnd/>
          </a:ln>
          <a:effectLst/>
        </p:spPr>
        <p:txBody>
          <a:bodyPr>
            <a:spAutoFit/>
          </a:bodyPr>
          <a:lstStyle/>
          <a:p>
            <a:pPr algn="ctr"/>
            <a:r>
              <a:rPr lang="it-IT" sz="800" b="1" dirty="0">
                <a:solidFill>
                  <a:srgbClr val="C0504D">
                    <a:lumMod val="20000"/>
                    <a:lumOff val="80000"/>
                  </a:srgbClr>
                </a:solidFill>
                <a:latin typeface="Times New Roman" pitchFamily="18" charset="0"/>
                <a:cs typeface="Times New Roman" pitchFamily="18" charset="0"/>
              </a:rPr>
              <a:t>Michela Zucca</a:t>
            </a:r>
          </a:p>
          <a:p>
            <a:pPr algn="ctr"/>
            <a:r>
              <a:rPr lang="it-IT" sz="800" b="1" dirty="0">
                <a:solidFill>
                  <a:srgbClr val="C0504D">
                    <a:lumMod val="20000"/>
                    <a:lumOff val="80000"/>
                  </a:srgbClr>
                </a:solidFill>
                <a:latin typeface="Times New Roman" pitchFamily="18" charset="0"/>
                <a:cs typeface="Times New Roman" pitchFamily="18" charset="0"/>
              </a:rPr>
              <a:t>Servizi Culturali</a:t>
            </a:r>
          </a:p>
        </p:txBody>
      </p:sp>
      <p:pic>
        <p:nvPicPr>
          <p:cNvPr id="8"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13" name="Rettangolo 12"/>
          <p:cNvSpPr/>
          <p:nvPr/>
        </p:nvSpPr>
        <p:spPr>
          <a:xfrm>
            <a:off x="7715272" y="0"/>
            <a:ext cx="1428728" cy="369332"/>
          </a:xfrm>
          <a:prstGeom prst="rect">
            <a:avLst/>
          </a:prstGeom>
        </p:spPr>
        <p:txBody>
          <a:bodyPr wrap="square">
            <a:spAutoFit/>
          </a:bodyPr>
          <a:lstStyle/>
          <a:p>
            <a:r>
              <a:rPr lang="it-IT" b="1" dirty="0" smtClean="0">
                <a:solidFill>
                  <a:srgbClr val="C0504D">
                    <a:lumMod val="20000"/>
                    <a:lumOff val="80000"/>
                  </a:srgbClr>
                </a:solidFill>
                <a:latin typeface="Times New Roman" pitchFamily="18" charset="0"/>
                <a:cs typeface="Times New Roman" pitchFamily="18" charset="0"/>
              </a:rPr>
              <a:t>.</a:t>
            </a:r>
            <a:endParaRPr lang="it-IT" b="1" dirty="0">
              <a:solidFill>
                <a:srgbClr val="C0504D">
                  <a:lumMod val="20000"/>
                  <a:lumOff val="80000"/>
                </a:srgbClr>
              </a:solidFill>
              <a:latin typeface="Times New Roman" pitchFamily="18" charset="0"/>
              <a:cs typeface="Times New Roman" pitchFamily="18" charset="0"/>
            </a:endParaRPr>
          </a:p>
        </p:txBody>
      </p:sp>
      <p:pic>
        <p:nvPicPr>
          <p:cNvPr id="9" name="Picture 4" descr="http://www3.ti.ch/DECS/sw/temi/scuoladecs/files/private/image/jpeg/9424_Verzasca_01.jpg"/>
          <p:cNvPicPr>
            <a:picLocks noChangeAspect="1" noChangeArrowheads="1"/>
          </p:cNvPicPr>
          <p:nvPr/>
        </p:nvPicPr>
        <p:blipFill>
          <a:blip r:embed="rId3"/>
          <a:srcRect/>
          <a:stretch>
            <a:fillRect/>
          </a:stretch>
        </p:blipFill>
        <p:spPr bwMode="auto">
          <a:xfrm>
            <a:off x="8167" y="0"/>
            <a:ext cx="9135833" cy="6858000"/>
          </a:xfrm>
          <a:prstGeom prst="rect">
            <a:avLst/>
          </a:prstGeom>
          <a:noFill/>
        </p:spPr>
      </p:pic>
      <p:sp>
        <p:nvSpPr>
          <p:cNvPr id="11" name="CasellaDiTesto 10"/>
          <p:cNvSpPr txBox="1"/>
          <p:nvPr/>
        </p:nvSpPr>
        <p:spPr>
          <a:xfrm>
            <a:off x="1" y="3929066"/>
            <a:ext cx="3923928" cy="1477328"/>
          </a:xfrm>
          <a:prstGeom prst="rect">
            <a:avLst/>
          </a:prstGeom>
          <a:noFill/>
        </p:spPr>
        <p:txBody>
          <a:bodyPr wrap="square" rtlCol="0">
            <a:spAutoFit/>
          </a:bodyPr>
          <a:lstStyle/>
          <a:p>
            <a:r>
              <a:rPr lang="it-IT" b="1" dirty="0" smtClean="0">
                <a:solidFill>
                  <a:prstClr val="black"/>
                </a:solidFill>
                <a:latin typeface="Times New Roman" pitchFamily="18" charset="0"/>
                <a:cs typeface="Times New Roman" pitchFamily="18" charset="0"/>
              </a:rPr>
              <a:t>In questa casa della Val </a:t>
            </a:r>
            <a:r>
              <a:rPr lang="it-IT" b="1" dirty="0" err="1" smtClean="0">
                <a:solidFill>
                  <a:prstClr val="black"/>
                </a:solidFill>
                <a:latin typeface="Times New Roman" pitchFamily="18" charset="0"/>
                <a:cs typeface="Times New Roman" pitchFamily="18" charset="0"/>
              </a:rPr>
              <a:t>Verzasca</a:t>
            </a:r>
            <a:r>
              <a:rPr lang="it-IT" b="1" dirty="0" smtClean="0">
                <a:solidFill>
                  <a:prstClr val="black"/>
                </a:solidFill>
                <a:latin typeface="Times New Roman" pitchFamily="18" charset="0"/>
                <a:cs typeface="Times New Roman" pitchFamily="18" charset="0"/>
              </a:rPr>
              <a:t> (CH) non esiste il tavolo: le famiglie non mangiavano mai assieme, perché tutti Dovevano lavorare fuori. Ma al fuoco è impossibile rinunciare</a:t>
            </a:r>
            <a:endParaRPr lang="it-IT"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914546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sp>
        <p:nvSpPr>
          <p:cNvPr id="2" name="CasellaDiTesto 1"/>
          <p:cNvSpPr txBox="1"/>
          <p:nvPr/>
        </p:nvSpPr>
        <p:spPr>
          <a:xfrm>
            <a:off x="0" y="6027003"/>
            <a:ext cx="9144000" cy="830997"/>
          </a:xfrm>
          <a:prstGeom prst="rect">
            <a:avLst/>
          </a:prstGeom>
          <a:noFill/>
        </p:spPr>
        <p:txBody>
          <a:bodyPr wrap="square" rtlCol="0">
            <a:spAutoFit/>
          </a:bodyPr>
          <a:lstStyle/>
          <a:p>
            <a:r>
              <a:rPr lang="it-IT" sz="1600" b="1" dirty="0" smtClean="0">
                <a:solidFill>
                  <a:schemeClr val="bg1"/>
                </a:solidFill>
                <a:latin typeface="Times New Roman" panose="02020603050405020304" pitchFamily="18" charset="0"/>
                <a:cs typeface="Times New Roman" panose="02020603050405020304" pitchFamily="18" charset="0"/>
              </a:rPr>
              <a:t>La conservazione del calore è un’evoluzione della tecnologia del forno: la stufa in calce con la volta curva consente di ottenere temperature elevate con poco combustibile e di mantenere la temperatura per lungo tempo.  </a:t>
            </a:r>
            <a:endParaRPr lang="it-IT" sz="1600" b="1" dirty="0">
              <a:solidFill>
                <a:schemeClr val="bg1"/>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 y="7936"/>
            <a:ext cx="8167695" cy="611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70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4"/>
          <p:cNvSpPr txBox="1">
            <a:spLocks noChangeArrowheads="1"/>
          </p:cNvSpPr>
          <p:nvPr/>
        </p:nvSpPr>
        <p:spPr bwMode="auto">
          <a:xfrm>
            <a:off x="8229600" y="6521450"/>
            <a:ext cx="914400" cy="336550"/>
          </a:xfrm>
          <a:prstGeom prst="rect">
            <a:avLst/>
          </a:prstGeom>
          <a:noFill/>
          <a:ln w="9525">
            <a:noFill/>
            <a:miter lim="800000"/>
            <a:headEnd/>
            <a:tailEnd/>
          </a:ln>
          <a:effectLst/>
        </p:spPr>
        <p:txBody>
          <a:bodyPr>
            <a:spAutoFit/>
          </a:bodyPr>
          <a:lstStyle/>
          <a:p>
            <a:pPr algn="ctr"/>
            <a:r>
              <a:rPr lang="it-IT" sz="800" b="1" dirty="0">
                <a:solidFill>
                  <a:srgbClr val="C0504D">
                    <a:lumMod val="20000"/>
                    <a:lumOff val="80000"/>
                  </a:srgbClr>
                </a:solidFill>
                <a:latin typeface="Times New Roman" pitchFamily="18" charset="0"/>
                <a:cs typeface="Times New Roman" pitchFamily="18" charset="0"/>
              </a:rPr>
              <a:t>Michela Zucca</a:t>
            </a:r>
          </a:p>
          <a:p>
            <a:pPr algn="ctr"/>
            <a:r>
              <a:rPr lang="it-IT" sz="800" b="1" dirty="0">
                <a:solidFill>
                  <a:srgbClr val="C0504D">
                    <a:lumMod val="20000"/>
                    <a:lumOff val="80000"/>
                  </a:srgbClr>
                </a:solidFill>
                <a:latin typeface="Times New Roman" pitchFamily="18" charset="0"/>
                <a:cs typeface="Times New Roman" pitchFamily="18" charset="0"/>
              </a:rPr>
              <a:t>Servizi Culturali</a:t>
            </a:r>
          </a:p>
        </p:txBody>
      </p:sp>
      <p:sp>
        <p:nvSpPr>
          <p:cNvPr id="10" name="Rettangolo 9"/>
          <p:cNvSpPr/>
          <p:nvPr/>
        </p:nvSpPr>
        <p:spPr>
          <a:xfrm>
            <a:off x="6929454" y="0"/>
            <a:ext cx="2214546" cy="6894195"/>
          </a:xfrm>
          <a:prstGeom prst="rect">
            <a:avLst/>
          </a:prstGeom>
        </p:spPr>
        <p:txBody>
          <a:bodyPr wrap="square">
            <a:spAutoFit/>
          </a:bodyPr>
          <a:lstStyle/>
          <a:p>
            <a:r>
              <a:rPr lang="it-IT" sz="2600" b="1" dirty="0" smtClean="0">
                <a:solidFill>
                  <a:srgbClr val="C0504D">
                    <a:lumMod val="20000"/>
                    <a:lumOff val="80000"/>
                  </a:srgbClr>
                </a:solidFill>
                <a:latin typeface="Times New Roman" pitchFamily="18" charset="0"/>
                <a:cs typeface="Times New Roman" pitchFamily="18" charset="0"/>
              </a:rPr>
              <a:t>La stufa diventa il “</a:t>
            </a:r>
            <a:r>
              <a:rPr lang="it-IT" sz="2600" b="1" dirty="0" err="1" smtClean="0">
                <a:solidFill>
                  <a:srgbClr val="C0504D">
                    <a:lumMod val="20000"/>
                    <a:lumOff val="80000"/>
                  </a:srgbClr>
                </a:solidFill>
                <a:latin typeface="Times New Roman" pitchFamily="18" charset="0"/>
                <a:cs typeface="Times New Roman" pitchFamily="18" charset="0"/>
              </a:rPr>
              <a:t>cuore”della</a:t>
            </a:r>
            <a:r>
              <a:rPr lang="it-IT" sz="2600" b="1" dirty="0" smtClean="0">
                <a:solidFill>
                  <a:srgbClr val="C0504D">
                    <a:lumMod val="20000"/>
                    <a:lumOff val="80000"/>
                  </a:srgbClr>
                </a:solidFill>
                <a:latin typeface="Times New Roman" pitchFamily="18" charset="0"/>
                <a:cs typeface="Times New Roman" pitchFamily="18" charset="0"/>
              </a:rPr>
              <a:t> casa, straordinario attrezzo multifunzionale: scalda, cuoce il cibo, fa da forno ed è anche uno stupendo  oggetto artistico, spesso decorato dalle donne di casa. </a:t>
            </a:r>
            <a:endParaRPr lang="it-IT" sz="2600" b="1" dirty="0">
              <a:solidFill>
                <a:srgbClr val="C0504D">
                  <a:lumMod val="20000"/>
                  <a:lumOff val="80000"/>
                </a:srgbClr>
              </a:solidFill>
              <a:latin typeface="Times New Roman" pitchFamily="18" charset="0"/>
              <a:cs typeface="Times New Roman" pitchFamily="18" charset="0"/>
            </a:endParaRPr>
          </a:p>
        </p:txBody>
      </p:sp>
      <p:pic>
        <p:nvPicPr>
          <p:cNvPr id="5" name="Picture 2" descr="Focolare domestico"/>
          <p:cNvPicPr>
            <a:picLocks noChangeAspect="1" noChangeArrowheads="1"/>
          </p:cNvPicPr>
          <p:nvPr/>
        </p:nvPicPr>
        <p:blipFill>
          <a:blip r:embed="rId2"/>
          <a:srcRect r="4247"/>
          <a:stretch>
            <a:fillRect/>
          </a:stretch>
        </p:blipFill>
        <p:spPr bwMode="auto">
          <a:xfrm>
            <a:off x="0" y="-31480"/>
            <a:ext cx="6929454" cy="6889480"/>
          </a:xfrm>
          <a:prstGeom prst="rect">
            <a:avLst/>
          </a:prstGeom>
          <a:noFill/>
        </p:spPr>
      </p:pic>
      <p:sp>
        <p:nvSpPr>
          <p:cNvPr id="8" name="CasellaDiTesto 7"/>
          <p:cNvSpPr txBox="1"/>
          <p:nvPr/>
        </p:nvSpPr>
        <p:spPr>
          <a:xfrm>
            <a:off x="142844" y="142852"/>
            <a:ext cx="1511952" cy="369332"/>
          </a:xfrm>
          <a:prstGeom prst="rect">
            <a:avLst/>
          </a:prstGeom>
          <a:noFill/>
        </p:spPr>
        <p:txBody>
          <a:bodyPr wrap="none" rtlCol="0">
            <a:spAutoFit/>
          </a:bodyPr>
          <a:lstStyle/>
          <a:p>
            <a:r>
              <a:rPr lang="it-IT" b="1" dirty="0" smtClean="0">
                <a:solidFill>
                  <a:srgbClr val="C0504D">
                    <a:lumMod val="20000"/>
                    <a:lumOff val="80000"/>
                  </a:srgbClr>
                </a:solidFill>
                <a:latin typeface="Times New Roman" pitchFamily="18" charset="0"/>
                <a:cs typeface="Times New Roman" pitchFamily="18" charset="0"/>
              </a:rPr>
              <a:t>Stufa polacca</a:t>
            </a:r>
            <a:endParaRPr lang="it-IT" b="1" dirty="0">
              <a:solidFill>
                <a:srgbClr val="C0504D">
                  <a:lumMod val="20000"/>
                  <a:lumOff val="8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23073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116815" y="4077071"/>
            <a:ext cx="7020272" cy="646331"/>
          </a:xfrm>
          <a:prstGeom prst="rect">
            <a:avLst/>
          </a:prstGeom>
          <a:noFill/>
        </p:spPr>
        <p:txBody>
          <a:bodyPr wrap="square" rtlCol="0">
            <a:spAutoFit/>
          </a:bodyPr>
          <a:lstStyle/>
          <a:p>
            <a:r>
              <a:rPr lang="it-IT" sz="1200" b="1" dirty="0">
                <a:latin typeface="Times New Roman" panose="02020603050405020304" pitchFamily="18" charset="0"/>
                <a:cs typeface="Times New Roman" panose="02020603050405020304" pitchFamily="18" charset="0"/>
              </a:rPr>
              <a:t>un’ampia area delimitata da un muro in pietra conteneva diversi focolari, anche di grandi dimensioni, e diversi blocchi di pietra squadrata, formavano dei siti di culto con altari. Numerose le sepolture, anche infantili. </a:t>
            </a: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srgbClr val="FF0000"/>
                </a:solidFill>
                <a:latin typeface="Times New Roman" panose="02020603050405020304" pitchFamily="18" charset="0"/>
                <a:cs typeface="Times New Roman" panose="02020603050405020304" pitchFamily="18" charset="0"/>
              </a:rPr>
              <a:t>Michela Zucca</a:t>
            </a:r>
          </a:p>
          <a:p>
            <a:pPr algn="ctr"/>
            <a:r>
              <a:rPr lang="it-IT" sz="800" b="1" dirty="0" smtClean="0">
                <a:solidFill>
                  <a:srgbClr val="FF0000"/>
                </a:solidFill>
                <a:latin typeface="Times New Roman" panose="02020603050405020304" pitchFamily="18" charset="0"/>
                <a:cs typeface="Times New Roman" panose="02020603050405020304" pitchFamily="18" charset="0"/>
              </a:rPr>
              <a:t>Servizi Culturali</a:t>
            </a:r>
            <a:endParaRPr lang="it-IT" sz="800" b="1" dirty="0">
              <a:solidFill>
                <a:srgbClr val="FF0000"/>
              </a:solidFill>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6121400"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22456"/>
          <a:stretch/>
        </p:blipFill>
        <p:spPr bwMode="auto">
          <a:xfrm>
            <a:off x="2970210" y="2636913"/>
            <a:ext cx="6121400" cy="151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6030910" y="3974"/>
            <a:ext cx="3113090" cy="2308324"/>
          </a:xfrm>
          <a:prstGeom prst="rect">
            <a:avLst/>
          </a:prstGeom>
          <a:noFill/>
        </p:spPr>
        <p:txBody>
          <a:bodyPr wrap="square" rtlCol="0">
            <a:spAutoFit/>
          </a:bodyPr>
          <a:lstStyle/>
          <a:p>
            <a:r>
              <a:rPr lang="it-IT" sz="1600" b="1" dirty="0" smtClean="0">
                <a:solidFill>
                  <a:srgbClr val="FF0000"/>
                </a:solidFill>
                <a:latin typeface="Times New Roman" panose="02020603050405020304" pitchFamily="18" charset="0"/>
                <a:cs typeface="Times New Roman" panose="02020603050405020304" pitchFamily="18" charset="0"/>
              </a:rPr>
              <a:t>Ma il fuoco non ha soltanto una funzione pratica: altrettanto importante, e sicuramente anteriore a livello storico, l’uso rituale nei contesti più disparati: anche quello sotterraneo, come nel «santuario» della grotta Pacelli, in Puglia, risalente al Neolitico.</a:t>
            </a:r>
            <a:endParaRPr lang="it-IT" sz="1600" b="1" dirty="0">
              <a:solidFill>
                <a:srgbClr val="FF0000"/>
              </a:solidFill>
              <a:latin typeface="Times New Roman" panose="02020603050405020304" pitchFamily="18" charset="0"/>
              <a:cs typeface="Times New Roman" panose="02020603050405020304" pitchFamily="18" charset="0"/>
            </a:endParaRPr>
          </a:p>
        </p:txBody>
      </p:sp>
      <p:pic>
        <p:nvPicPr>
          <p:cNvPr id="4102"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2627" t="7551" r="22779"/>
          <a:stretch/>
        </p:blipFill>
        <p:spPr bwMode="auto">
          <a:xfrm>
            <a:off x="107504" y="2221881"/>
            <a:ext cx="2016224" cy="2560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26633" y="4692088"/>
            <a:ext cx="9143877" cy="1754326"/>
          </a:xfrm>
          <a:prstGeom prst="rect">
            <a:avLst/>
          </a:prstGeom>
          <a:noFill/>
        </p:spPr>
        <p:txBody>
          <a:bodyPr wrap="square" rtlCol="0">
            <a:spAutoFit/>
          </a:bodyPr>
          <a:lstStyle/>
          <a:p>
            <a:r>
              <a:rPr lang="it-IT" sz="1200" b="1" dirty="0" smtClean="0">
                <a:latin typeface="Times New Roman" panose="02020603050405020304" pitchFamily="18" charset="0"/>
                <a:cs typeface="Times New Roman" panose="02020603050405020304" pitchFamily="18" charset="0"/>
              </a:rPr>
              <a:t>I </a:t>
            </a:r>
            <a:r>
              <a:rPr lang="it-IT" sz="1200" b="1" dirty="0">
                <a:latin typeface="Times New Roman" panose="02020603050405020304" pitchFamily="18" charset="0"/>
                <a:cs typeface="Times New Roman" panose="02020603050405020304" pitchFamily="18" charset="0"/>
              </a:rPr>
              <a:t>corpi erano ripiegati su se stessi, in posizione fetale, simbolo di rinascita dall'utero della Gran Madre. </a:t>
            </a:r>
            <a:r>
              <a:rPr lang="it-IT" sz="1200" b="1" dirty="0" smtClean="0">
                <a:latin typeface="Times New Roman" panose="02020603050405020304" pitchFamily="18" charset="0"/>
                <a:cs typeface="Times New Roman" panose="02020603050405020304" pitchFamily="18" charset="0"/>
              </a:rPr>
              <a:t>Una </a:t>
            </a:r>
            <a:r>
              <a:rPr lang="it-IT" sz="1200" b="1" dirty="0">
                <a:latin typeface="Times New Roman" panose="02020603050405020304" pitchFamily="18" charset="0"/>
                <a:cs typeface="Times New Roman" panose="02020603050405020304" pitchFamily="18" charset="0"/>
              </a:rPr>
              <a:t>grande struttura litica costituita da un focolare formato da due lastre poste di taglio e separate da una terza lastra in posizione orizzontale, al centro di un'ampia area delimitata da una serie di lastre piatte allineate in cui sono comparsi altri </a:t>
            </a:r>
            <a:r>
              <a:rPr lang="it-IT" sz="1200" b="1" dirty="0" smtClean="0">
                <a:latin typeface="Times New Roman" panose="02020603050405020304" pitchFamily="18" charset="0"/>
                <a:cs typeface="Times New Roman" panose="02020603050405020304" pitchFamily="18" charset="0"/>
              </a:rPr>
              <a:t>focolari. L'imponente </a:t>
            </a:r>
            <a:r>
              <a:rPr lang="it-IT" sz="1200" b="1" dirty="0">
                <a:latin typeface="Times New Roman" panose="02020603050405020304" pitchFamily="18" charset="0"/>
                <a:cs typeface="Times New Roman" panose="02020603050405020304" pitchFamily="18" charset="0"/>
              </a:rPr>
              <a:t>monumento è scolpito in calcare locale. Inizia </a:t>
            </a:r>
            <a:r>
              <a:rPr lang="it-IT" sz="1200" b="1" dirty="0" smtClean="0">
                <a:latin typeface="Times New Roman" panose="02020603050405020304" pitchFamily="18" charset="0"/>
                <a:cs typeface="Times New Roman" panose="02020603050405020304" pitchFamily="18" charset="0"/>
              </a:rPr>
              <a:t>quasi al </a:t>
            </a:r>
            <a:r>
              <a:rPr lang="it-IT" sz="1200" b="1" dirty="0">
                <a:latin typeface="Times New Roman" panose="02020603050405020304" pitchFamily="18" charset="0"/>
                <a:cs typeface="Times New Roman" panose="02020603050405020304" pitchFamily="18" charset="0"/>
              </a:rPr>
              <a:t>centro della grotta </a:t>
            </a:r>
            <a:r>
              <a:rPr lang="it-IT" sz="1200" b="1" dirty="0" smtClean="0">
                <a:latin typeface="Times New Roman" panose="02020603050405020304" pitchFamily="18" charset="0"/>
                <a:cs typeface="Times New Roman" panose="02020603050405020304" pitchFamily="18" charset="0"/>
              </a:rPr>
              <a:t>e </a:t>
            </a:r>
            <a:r>
              <a:rPr lang="it-IT" sz="1200" b="1" dirty="0">
                <a:latin typeface="Times New Roman" panose="02020603050405020304" pitchFamily="18" charset="0"/>
                <a:cs typeface="Times New Roman" panose="02020603050405020304" pitchFamily="18" charset="0"/>
              </a:rPr>
              <a:t>prosegue con una serie </a:t>
            </a:r>
            <a:r>
              <a:rPr lang="it-IT" sz="1200" b="1" dirty="0" smtClean="0">
                <a:latin typeface="Times New Roman" panose="02020603050405020304" pitchFamily="18" charset="0"/>
                <a:cs typeface="Times New Roman" panose="02020603050405020304" pitchFamily="18" charset="0"/>
              </a:rPr>
              <a:t> di </a:t>
            </a:r>
            <a:r>
              <a:rPr lang="it-IT" sz="1200" b="1" dirty="0">
                <a:latin typeface="Times New Roman" panose="02020603050405020304" pitchFamily="18" charset="0"/>
                <a:cs typeface="Times New Roman" panose="02020603050405020304" pitchFamily="18" charset="0"/>
              </a:rPr>
              <a:t>lastre piatte, allineate, che sul fondo assumono un andamento quasi absidato. Si tratta in sostanza di un focolare centrale inserito in una struttura litica più ampia che </a:t>
            </a:r>
            <a:r>
              <a:rPr lang="it-IT" sz="1200" b="1" dirty="0" smtClean="0">
                <a:latin typeface="Times New Roman" panose="02020603050405020304" pitchFamily="18" charset="0"/>
                <a:cs typeface="Times New Roman" panose="02020603050405020304" pitchFamily="18" charset="0"/>
              </a:rPr>
              <a:t>serviva </a:t>
            </a:r>
            <a:r>
              <a:rPr lang="it-IT" sz="1200" b="1" dirty="0">
                <a:latin typeface="Times New Roman" panose="02020603050405020304" pitchFamily="18" charset="0"/>
                <a:cs typeface="Times New Roman" panose="02020603050405020304" pitchFamily="18" charset="0"/>
              </a:rPr>
              <a:t>a delimitare l'area anteriore, in cui si pratica </a:t>
            </a:r>
            <a:r>
              <a:rPr lang="it-IT" sz="1200" b="1" dirty="0" smtClean="0">
                <a:latin typeface="Times New Roman" panose="02020603050405020304" pitchFamily="18" charset="0"/>
                <a:cs typeface="Times New Roman" panose="02020603050405020304" pitchFamily="18" charset="0"/>
              </a:rPr>
              <a:t>a il </a:t>
            </a:r>
            <a:r>
              <a:rPr lang="it-IT" sz="1200" b="1" dirty="0">
                <a:latin typeface="Times New Roman" panose="02020603050405020304" pitchFamily="18" charset="0"/>
                <a:cs typeface="Times New Roman" panose="02020603050405020304" pitchFamily="18" charset="0"/>
              </a:rPr>
              <a:t>culto, e in cui sono state ritrovati i resti di molti altri focolari, più piccoli. Ai piedi di quello più grande, un osso cavo di capra decorato da incisioni dal significato ignoto, e una testina muliebre in terracotta: un capolavoro della plastica neolitica, capovolta, intenzionalmente, con la faccia rivolta verso le viscere della cavità. Resti combusti di ossa e di cibo ovunque testimoniano i pasti rituali, </a:t>
            </a:r>
            <a:r>
              <a:rPr lang="it-IT" sz="1200" b="1" dirty="0" smtClean="0">
                <a:latin typeface="Times New Roman" panose="02020603050405020304" pitchFamily="18" charset="0"/>
                <a:cs typeface="Times New Roman" panose="02020603050405020304" pitchFamily="18" charset="0"/>
              </a:rPr>
              <a:t> e l’accensione di fuochi sotterranei in funzione cerimoniale. </a:t>
            </a:r>
            <a:endParaRPr lang="it-IT"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0309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sp>
        <p:nvSpPr>
          <p:cNvPr id="2" name="CasellaDiTesto 1"/>
          <p:cNvSpPr txBox="1"/>
          <p:nvPr/>
        </p:nvSpPr>
        <p:spPr>
          <a:xfrm>
            <a:off x="0" y="6027003"/>
            <a:ext cx="9144000" cy="830997"/>
          </a:xfrm>
          <a:prstGeom prst="rect">
            <a:avLst/>
          </a:prstGeom>
          <a:noFill/>
        </p:spPr>
        <p:txBody>
          <a:bodyPr wrap="square" rtlCol="0">
            <a:spAutoFit/>
          </a:bodyPr>
          <a:lstStyle/>
          <a:p>
            <a:r>
              <a:rPr lang="it-IT" sz="1600" b="1" dirty="0" smtClean="0">
                <a:solidFill>
                  <a:schemeClr val="bg1"/>
                </a:solidFill>
                <a:latin typeface="Times New Roman" panose="02020603050405020304" pitchFamily="18" charset="0"/>
                <a:cs typeface="Times New Roman" panose="02020603050405020304" pitchFamily="18" charset="0"/>
              </a:rPr>
              <a:t>La conservazione dei cibi, animali e vegetali (si pensi alle castagne), così come di derivati del latte,  mediante il processo di </a:t>
            </a:r>
            <a:r>
              <a:rPr lang="it-IT" sz="1600" b="1" dirty="0" err="1" smtClean="0">
                <a:solidFill>
                  <a:schemeClr val="bg1"/>
                </a:solidFill>
                <a:latin typeface="Times New Roman" panose="02020603050405020304" pitchFamily="18" charset="0"/>
                <a:cs typeface="Times New Roman" panose="02020603050405020304" pitchFamily="18" charset="0"/>
              </a:rPr>
              <a:t>affumicazione</a:t>
            </a:r>
            <a:r>
              <a:rPr lang="it-IT" sz="1600" b="1" dirty="0" smtClean="0">
                <a:solidFill>
                  <a:schemeClr val="bg1"/>
                </a:solidFill>
                <a:latin typeface="Times New Roman" panose="02020603050405020304" pitchFamily="18" charset="0"/>
                <a:cs typeface="Times New Roman" panose="02020603050405020304" pitchFamily="18" charset="0"/>
              </a:rPr>
              <a:t>, è conosciuto fin dalla preistoria e praticato nei ripari </a:t>
            </a:r>
            <a:r>
              <a:rPr lang="it-IT" sz="1600" b="1" dirty="0" err="1" smtClean="0">
                <a:solidFill>
                  <a:schemeClr val="bg1"/>
                </a:solidFill>
                <a:latin typeface="Times New Roman" panose="02020603050405020304" pitchFamily="18" charset="0"/>
                <a:cs typeface="Times New Roman" panose="02020603050405020304" pitchFamily="18" charset="0"/>
              </a:rPr>
              <a:t>sottoroccia</a:t>
            </a:r>
            <a:r>
              <a:rPr lang="it-IT" sz="1600" b="1" dirty="0" smtClean="0">
                <a:solidFill>
                  <a:schemeClr val="bg1"/>
                </a:solidFill>
                <a:latin typeface="Times New Roman" panose="02020603050405020304" pitchFamily="18" charset="0"/>
                <a:cs typeface="Times New Roman" panose="02020603050405020304" pitchFamily="18" charset="0"/>
              </a:rPr>
              <a:t> o in strutture apposite.  </a:t>
            </a:r>
            <a:endParaRPr lang="it-IT" sz="1600" b="1" dirty="0">
              <a:solidFill>
                <a:schemeClr val="bg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09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078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rgbClr val="C0504D">
                    <a:lumMod val="75000"/>
                  </a:srgbClr>
                </a:solidFill>
                <a:latin typeface="Times New Roman" pitchFamily="18" charset="0"/>
                <a:cs typeface="Times New Roman" pitchFamily="18" charset="0"/>
              </a:rPr>
              <a:t>Michela Zucca</a:t>
            </a:r>
          </a:p>
          <a:p>
            <a:r>
              <a:rPr lang="it-IT" sz="800" b="1" dirty="0" smtClean="0">
                <a:solidFill>
                  <a:srgbClr val="C0504D">
                    <a:lumMod val="75000"/>
                  </a:srgbClr>
                </a:solidFill>
                <a:latin typeface="Times New Roman" pitchFamily="18" charset="0"/>
                <a:cs typeface="Times New Roman" pitchFamily="18" charset="0"/>
              </a:rPr>
              <a:t>Servizi Culturali</a:t>
            </a:r>
            <a:endParaRPr lang="it-IT" sz="800" b="1" dirty="0">
              <a:solidFill>
                <a:srgbClr val="C0504D">
                  <a:lumMod val="75000"/>
                </a:srgbClr>
              </a:solidFill>
              <a:latin typeface="Times New Roman" pitchFamily="18" charset="0"/>
              <a:cs typeface="Times New Roman" pitchFamily="18" charset="0"/>
            </a:endParaRPr>
          </a:p>
        </p:txBody>
      </p:sp>
      <p:sp>
        <p:nvSpPr>
          <p:cNvPr id="3" name="CasellaDiTesto 2"/>
          <p:cNvSpPr txBox="1"/>
          <p:nvPr/>
        </p:nvSpPr>
        <p:spPr>
          <a:xfrm>
            <a:off x="0" y="6166961"/>
            <a:ext cx="8297969" cy="646331"/>
          </a:xfrm>
          <a:prstGeom prst="rect">
            <a:avLst/>
          </a:prstGeom>
          <a:noFill/>
        </p:spPr>
        <p:txBody>
          <a:bodyPr wrap="square" rtlCol="0">
            <a:spAutoFit/>
          </a:bodyPr>
          <a:lstStyle/>
          <a:p>
            <a:r>
              <a:rPr lang="it-IT" b="1" dirty="0">
                <a:solidFill>
                  <a:srgbClr val="AC2048"/>
                </a:solidFill>
                <a:latin typeface="Times New Roman" pitchFamily="18" charset="0"/>
                <a:cs typeface="Times New Roman" pitchFamily="18" charset="0"/>
              </a:rPr>
              <a:t>Ciclo della legna, della castagna e di </a:t>
            </a:r>
            <a:r>
              <a:rPr lang="it-IT" b="1" dirty="0" smtClean="0">
                <a:solidFill>
                  <a:srgbClr val="AC2048"/>
                </a:solidFill>
                <a:latin typeface="Times New Roman" pitchFamily="18" charset="0"/>
                <a:cs typeface="Times New Roman" pitchFamily="18" charset="0"/>
              </a:rPr>
              <a:t>altre piante alimentari, come noce, nocciolo, melo…. . Dal IX sec.  Triora (Im), Museo della stregoneria, sala del castagno</a:t>
            </a:r>
            <a:endParaRPr lang="it-IT" b="1" dirty="0">
              <a:solidFill>
                <a:srgbClr val="AC2048"/>
              </a:solidFill>
              <a:latin typeface="Times New Roman" pitchFamily="18" charset="0"/>
              <a:cs typeface="Times New Roman" pitchFamily="18" charset="0"/>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76539"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584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sp>
        <p:nvSpPr>
          <p:cNvPr id="2" name="CasellaDiTesto 1"/>
          <p:cNvSpPr txBox="1"/>
          <p:nvPr/>
        </p:nvSpPr>
        <p:spPr>
          <a:xfrm>
            <a:off x="0" y="6231670"/>
            <a:ext cx="9144000" cy="646331"/>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Il ciclo della legna è il momento centrale della vita comunitaria dei paesi alpini: viene svolto collettivamente e nessuno può sottrarsi….. </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936"/>
            <a:ext cx="8422863" cy="62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9668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51520" y="116632"/>
            <a:ext cx="8712968" cy="2031325"/>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Ancora oggi la partecipazione  al taglio della legna costituisce elemento fondante  di appartenenza alla comunità  (</a:t>
            </a:r>
            <a:r>
              <a:rPr lang="it-IT" b="1" i="1" dirty="0" smtClean="0">
                <a:solidFill>
                  <a:schemeClr val="bg1"/>
                </a:solidFill>
                <a:latin typeface="Times New Roman" panose="02020603050405020304" pitchFamily="18" charset="0"/>
                <a:cs typeface="Times New Roman" panose="02020603050405020304" pitchFamily="18" charset="0"/>
              </a:rPr>
              <a:t>la part  </a:t>
            </a:r>
            <a:r>
              <a:rPr lang="it-IT" b="1" dirty="0" smtClean="0">
                <a:solidFill>
                  <a:schemeClr val="bg1"/>
                </a:solidFill>
                <a:latin typeface="Times New Roman" panose="02020603050405020304" pitchFamily="18" charset="0"/>
                <a:cs typeface="Times New Roman" panose="02020603050405020304" pitchFamily="18" charset="0"/>
              </a:rPr>
              <a:t>è riservata ai residenti) e per i maschi prova di virilità: chi si fa fare la legna dagli altri è un mezzo uomo. Il riscaldamento a legna consente risparmi notevoli sul bilancio famigliare, anche se dai governi centrali e dai capiluoghi regionali si cerca di impedirlo perché considerato arretrato e «inquinante». In realtà quello che si cerca di eliminare sono gli usi collettivo e l’autonomia (anche economica, energetica e produttiva) della gente della montagna.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62638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0" y="0"/>
            <a:ext cx="9143999" cy="7001917"/>
          </a:xfrm>
          <a:prstGeom prst="rect">
            <a:avLst/>
          </a:prstGeom>
          <a:solidFill>
            <a:schemeClr val="tx1"/>
          </a:solidFill>
        </p:spPr>
        <p:txBody>
          <a:bodyPr wrap="square" rtlCol="0">
            <a:spAutoFit/>
          </a:bodyPr>
          <a:lstStyle/>
          <a:p>
            <a:r>
              <a:rPr lang="it-IT" sz="3200" b="1" dirty="0">
                <a:solidFill>
                  <a:schemeClr val="bg1"/>
                </a:solidFill>
                <a:latin typeface="Times New Roman" pitchFamily="18" charset="0"/>
                <a:ea typeface="MS Mincho" pitchFamily="49" charset="-128"/>
              </a:rPr>
              <a:t>La legna non è segnale di sottosviluppo</a:t>
            </a:r>
            <a:endParaRPr lang="it-IT" sz="3200" b="1" dirty="0">
              <a:solidFill>
                <a:schemeClr val="bg1"/>
              </a:solidFill>
            </a:endParaRPr>
          </a:p>
          <a:p>
            <a:r>
              <a:rPr lang="it-IT" sz="3200" b="1" dirty="0">
                <a:solidFill>
                  <a:schemeClr val="bg1"/>
                </a:solidFill>
                <a:latin typeface="Times New Roman" pitchFamily="18" charset="0"/>
                <a:ea typeface="MS Mincho" pitchFamily="49" charset="-128"/>
              </a:rPr>
              <a:t>Dopo la crisi petrolifera, le forme di riscaldamento a legna sono state rivalutate e riproposte in forme tecnicamente avanzate, e non solo in </a:t>
            </a:r>
            <a:r>
              <a:rPr lang="it-IT" sz="3200" b="1" dirty="0" smtClean="0">
                <a:solidFill>
                  <a:schemeClr val="bg1"/>
                </a:solidFill>
                <a:latin typeface="Times New Roman" pitchFamily="18" charset="0"/>
                <a:ea typeface="MS Mincho" pitchFamily="49" charset="-128"/>
              </a:rPr>
              <a:t>montagna. </a:t>
            </a:r>
            <a:endParaRPr lang="it-IT" sz="3200" b="1" dirty="0" smtClean="0">
              <a:solidFill>
                <a:schemeClr val="bg1"/>
              </a:solidFill>
              <a:latin typeface="Times New Roman" pitchFamily="18" charset="0"/>
              <a:ea typeface="MS Mincho" pitchFamily="49" charset="-128"/>
            </a:endParaRPr>
          </a:p>
          <a:p>
            <a:endParaRPr lang="it-IT" sz="3200" b="1" dirty="0">
              <a:solidFill>
                <a:schemeClr val="bg1"/>
              </a:solidFill>
              <a:latin typeface="Times New Roman" pitchFamily="18" charset="0"/>
              <a:ea typeface="MS Mincho" pitchFamily="49" charset="-128"/>
            </a:endParaRPr>
          </a:p>
          <a:p>
            <a:endParaRPr lang="it-IT" sz="3200" b="1" dirty="0" smtClean="0">
              <a:solidFill>
                <a:srgbClr val="00FFFF"/>
              </a:solidFill>
              <a:latin typeface="Times New Roman" pitchFamily="18" charset="0"/>
              <a:ea typeface="MS Mincho" pitchFamily="49" charset="-128"/>
            </a:endParaRPr>
          </a:p>
          <a:p>
            <a:endParaRPr lang="it-IT" sz="3200" b="1" dirty="0">
              <a:solidFill>
                <a:srgbClr val="00FFFF"/>
              </a:solidFill>
              <a:latin typeface="Times New Roman" pitchFamily="18" charset="0"/>
              <a:ea typeface="MS Mincho" pitchFamily="49" charset="-128"/>
            </a:endParaRPr>
          </a:p>
          <a:p>
            <a:endParaRPr lang="it-IT" sz="3200" b="1" dirty="0" smtClean="0">
              <a:solidFill>
                <a:srgbClr val="00FFFF"/>
              </a:solidFill>
              <a:latin typeface="Times New Roman" pitchFamily="18" charset="0"/>
              <a:ea typeface="MS Mincho" pitchFamily="49" charset="-128"/>
            </a:endParaRPr>
          </a:p>
          <a:p>
            <a:endParaRPr lang="it-IT" sz="3200" b="1" dirty="0">
              <a:solidFill>
                <a:srgbClr val="00FFFF"/>
              </a:solidFill>
              <a:latin typeface="Times New Roman" pitchFamily="18" charset="0"/>
              <a:ea typeface="MS Mincho" pitchFamily="49" charset="-128"/>
            </a:endParaRPr>
          </a:p>
          <a:p>
            <a:r>
              <a:rPr lang="it-IT" sz="3200" dirty="0" smtClean="0">
                <a:solidFill>
                  <a:srgbClr val="FDFFD1"/>
                </a:solidFill>
                <a:latin typeface="Times New Roman" pitchFamily="18" charset="0"/>
              </a:rPr>
              <a:t>… </a:t>
            </a:r>
            <a:endParaRPr lang="it-IT" sz="3200" dirty="0">
              <a:solidFill>
                <a:srgbClr val="FDFFD1"/>
              </a:solidFill>
              <a:latin typeface="Times New Roman" pitchFamily="18" charset="0"/>
            </a:endParaRPr>
          </a:p>
          <a:p>
            <a:pPr>
              <a:spcBef>
                <a:spcPct val="50000"/>
              </a:spcBef>
            </a:pPr>
            <a:endParaRPr lang="it-IT" sz="3200" dirty="0">
              <a:solidFill>
                <a:srgbClr val="FDFFD1"/>
              </a:solidFill>
              <a:latin typeface="Times New Roman" pitchFamily="18" charset="0"/>
            </a:endParaRPr>
          </a:p>
          <a:p>
            <a:pPr>
              <a:spcBef>
                <a:spcPct val="50000"/>
              </a:spcBef>
            </a:pPr>
            <a:r>
              <a:rPr lang="it-IT" sz="3200" b="1" dirty="0" smtClean="0">
                <a:solidFill>
                  <a:srgbClr val="C00000"/>
                </a:solidFill>
                <a:latin typeface="Times New Roman" pitchFamily="18" charset="0"/>
                <a:cs typeface="Times New Roman" pitchFamily="18" charset="0"/>
              </a:rPr>
              <a:t>.</a:t>
            </a:r>
            <a:r>
              <a:rPr lang="it-IT" sz="5400" dirty="0" smtClean="0">
                <a:solidFill>
                  <a:prstClr val="black"/>
                </a:solidFill>
              </a:rPr>
              <a:t> </a:t>
            </a:r>
            <a:endParaRPr lang="it-IT" sz="5400" b="1" dirty="0">
              <a:solidFill>
                <a:srgbClr val="AA0A0A"/>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095748"/>
            <a:ext cx="3312368" cy="463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925" y="2116723"/>
            <a:ext cx="51720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4067944" y="2164214"/>
            <a:ext cx="4083169" cy="369332"/>
          </a:xfrm>
          <a:prstGeom prst="rect">
            <a:avLst/>
          </a:prstGeom>
          <a:noFill/>
        </p:spPr>
        <p:txBody>
          <a:bodyPr wrap="none" rtlCol="0">
            <a:spAutoFit/>
          </a:bodyPr>
          <a:lstStyle/>
          <a:p>
            <a:r>
              <a:rPr lang="it-IT" b="1" dirty="0" smtClean="0">
                <a:solidFill>
                  <a:prstClr val="white"/>
                </a:solidFill>
                <a:latin typeface="Times New Roman" pitchFamily="18" charset="0"/>
                <a:cs typeface="Times New Roman" pitchFamily="18" charset="0"/>
              </a:rPr>
              <a:t>Centrale teleriscaldamento a Resia (</a:t>
            </a:r>
            <a:r>
              <a:rPr lang="it-IT" b="1" dirty="0" err="1" smtClean="0">
                <a:solidFill>
                  <a:prstClr val="white"/>
                </a:solidFill>
                <a:latin typeface="Times New Roman" pitchFamily="18" charset="0"/>
                <a:cs typeface="Times New Roman" pitchFamily="18" charset="0"/>
              </a:rPr>
              <a:t>Bz</a:t>
            </a:r>
            <a:r>
              <a:rPr lang="it-IT" b="1" dirty="0" smtClean="0">
                <a:solidFill>
                  <a:prstClr val="white"/>
                </a:solidFill>
                <a:latin typeface="Times New Roman" pitchFamily="18" charset="0"/>
                <a:cs typeface="Times New Roman" pitchFamily="18" charset="0"/>
              </a:rPr>
              <a:t>)</a:t>
            </a:r>
            <a:endParaRPr lang="it-IT" b="1" dirty="0">
              <a:solidFill>
                <a:prstClr val="white"/>
              </a:solidFill>
              <a:latin typeface="Times New Roman" pitchFamily="18" charset="0"/>
              <a:cs typeface="Times New Roman" pitchFamily="18" charset="0"/>
            </a:endParaRPr>
          </a:p>
        </p:txBody>
      </p:sp>
      <p:sp>
        <p:nvSpPr>
          <p:cNvPr id="7" name="CasellaDiTesto 6"/>
          <p:cNvSpPr txBox="1"/>
          <p:nvPr/>
        </p:nvSpPr>
        <p:spPr>
          <a:xfrm>
            <a:off x="1043608" y="6447631"/>
            <a:ext cx="1874231" cy="276999"/>
          </a:xfrm>
          <a:prstGeom prst="rect">
            <a:avLst/>
          </a:prstGeom>
          <a:noFill/>
        </p:spPr>
        <p:txBody>
          <a:bodyPr wrap="none" rtlCol="0">
            <a:spAutoFit/>
          </a:bodyPr>
          <a:lstStyle/>
          <a:p>
            <a:r>
              <a:rPr lang="it-IT" sz="1200" b="1" dirty="0" smtClean="0">
                <a:solidFill>
                  <a:prstClr val="black"/>
                </a:solidFill>
                <a:latin typeface="Times New Roman" pitchFamily="18" charset="0"/>
                <a:cs typeface="Times New Roman" pitchFamily="18" charset="0"/>
              </a:rPr>
              <a:t>Caldaia a fiamma inversa</a:t>
            </a:r>
            <a:endParaRPr lang="it-IT" sz="1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45160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7"/>
            <a:ext cx="9128040" cy="6085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56851" y="4941168"/>
            <a:ext cx="9183095" cy="369332"/>
          </a:xfrm>
          <a:prstGeom prst="rect">
            <a:avLst/>
          </a:prstGeom>
        </p:spPr>
        <p:txBody>
          <a:bodyPr wrap="square">
            <a:spAutoFit/>
          </a:bodyPr>
          <a:lstStyle/>
          <a:p>
            <a:r>
              <a:rPr lang="it-IT" dirty="0" smtClean="0">
                <a:solidFill>
                  <a:prstClr val="black"/>
                </a:solidFill>
              </a:rPr>
              <a:t>.</a:t>
            </a:r>
            <a:endParaRPr lang="it-IT" dirty="0">
              <a:solidFill>
                <a:prstClr val="black"/>
              </a:solidFill>
            </a:endParaRPr>
          </a:p>
        </p:txBody>
      </p:sp>
      <p:sp>
        <p:nvSpPr>
          <p:cNvPr id="7" name="Rettangolo 6"/>
          <p:cNvSpPr/>
          <p:nvPr/>
        </p:nvSpPr>
        <p:spPr>
          <a:xfrm>
            <a:off x="-35526" y="5103674"/>
            <a:ext cx="9144000" cy="1754326"/>
          </a:xfrm>
          <a:prstGeom prst="rect">
            <a:avLst/>
          </a:prstGeom>
        </p:spPr>
        <p:txBody>
          <a:bodyPr wrap="square">
            <a:spAutoFit/>
          </a:bodyPr>
          <a:lstStyle/>
          <a:p>
            <a:r>
              <a:rPr lang="it-IT" b="1" dirty="0">
                <a:solidFill>
                  <a:prstClr val="white"/>
                </a:solidFill>
                <a:latin typeface="Times New Roman" panose="02020603050405020304" pitchFamily="18" charset="0"/>
                <a:cs typeface="Times New Roman" panose="02020603050405020304" pitchFamily="18" charset="0"/>
              </a:rPr>
              <a:t>l legno, a livello mondiale, è la quarta fonte energetica in ordine di importanza, preceduta solo dal petrolio, dal carbone e dal gas </a:t>
            </a:r>
            <a:r>
              <a:rPr lang="it-IT" b="1" dirty="0" smtClean="0">
                <a:solidFill>
                  <a:prstClr val="white"/>
                </a:solidFill>
                <a:latin typeface="Times New Roman" panose="02020603050405020304" pitchFamily="18" charset="0"/>
                <a:cs typeface="Times New Roman" panose="02020603050405020304" pitchFamily="18" charset="0"/>
              </a:rPr>
              <a:t>naturale. Il </a:t>
            </a:r>
            <a:r>
              <a:rPr lang="it-IT" b="1" dirty="0">
                <a:solidFill>
                  <a:prstClr val="white"/>
                </a:solidFill>
                <a:latin typeface="Times New Roman" panose="02020603050405020304" pitchFamily="18" charset="0"/>
                <a:cs typeface="Times New Roman" panose="02020603050405020304" pitchFamily="18" charset="0"/>
              </a:rPr>
              <a:t>legno è una fonte di energia e una materia prima rinnovabile.  </a:t>
            </a:r>
            <a:r>
              <a:rPr lang="it-IT" b="1" dirty="0" smtClean="0">
                <a:solidFill>
                  <a:prstClr val="white"/>
                </a:solidFill>
                <a:latin typeface="Times New Roman" panose="02020603050405020304" pitchFamily="18" charset="0"/>
                <a:cs typeface="Times New Roman" panose="02020603050405020304" pitchFamily="18" charset="0"/>
              </a:rPr>
              <a:t>La </a:t>
            </a:r>
            <a:r>
              <a:rPr lang="it-IT" b="1" dirty="0">
                <a:solidFill>
                  <a:prstClr val="white"/>
                </a:solidFill>
                <a:latin typeface="Times New Roman" panose="02020603050405020304" pitchFamily="18" charset="0"/>
                <a:cs typeface="Times New Roman" panose="02020603050405020304" pitchFamily="18" charset="0"/>
              </a:rPr>
              <a:t>sua estrazione, tramite le tecniche di selvicoltura naturalistica, non rovina l'ambiente, ma, anzi, lo riqualifica, riduce i rischi di incendi, previene il dissesto idrogeologico, migliora il mercato del legname da opera e mantiene il paesaggio, favorendo non solo la conservazione della fauna, ma </a:t>
            </a:r>
            <a:r>
              <a:rPr lang="it-IT" b="1" dirty="0" smtClean="0">
                <a:solidFill>
                  <a:prstClr val="white"/>
                </a:solidFill>
                <a:latin typeface="Times New Roman" panose="02020603050405020304" pitchFamily="18" charset="0"/>
                <a:cs typeface="Times New Roman" panose="02020603050405020304" pitchFamily="18" charset="0"/>
              </a:rPr>
              <a:t>anche </a:t>
            </a:r>
            <a:r>
              <a:rPr lang="it-IT" b="1" dirty="0">
                <a:solidFill>
                  <a:prstClr val="white"/>
                </a:solidFill>
                <a:latin typeface="Times New Roman" panose="02020603050405020304" pitchFamily="18" charset="0"/>
                <a:cs typeface="Times New Roman" panose="02020603050405020304" pitchFamily="18" charset="0"/>
              </a:rPr>
              <a:t>l'industria turistica </a:t>
            </a:r>
          </a:p>
        </p:txBody>
      </p:sp>
    </p:spTree>
    <p:extLst>
      <p:ext uri="{BB962C8B-B14F-4D97-AF65-F5344CB8AC3E}">
        <p14:creationId xmlns:p14="http://schemas.microsoft.com/office/powerpoint/2010/main" val="4260773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8" y="11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350" y="-89491"/>
            <a:ext cx="55816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06" y="3244096"/>
            <a:ext cx="6897842" cy="361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6958786" y="2991187"/>
            <a:ext cx="2185214" cy="646331"/>
          </a:xfrm>
          <a:prstGeom prst="rect">
            <a:avLst/>
          </a:prstGeom>
          <a:noFill/>
        </p:spPr>
        <p:txBody>
          <a:bodyPr wrap="none" rtlCol="0">
            <a:spAutoFit/>
          </a:bodyPr>
          <a:lstStyle/>
          <a:p>
            <a:r>
              <a:rPr lang="it-IT" b="1" dirty="0" smtClean="0">
                <a:solidFill>
                  <a:srgbClr val="00FFFF"/>
                </a:solidFill>
                <a:latin typeface="Times New Roman" pitchFamily="18" charset="0"/>
                <a:cs typeface="Times New Roman" pitchFamily="18" charset="0"/>
              </a:rPr>
              <a:t>Centrale a biomassa</a:t>
            </a:r>
          </a:p>
          <a:p>
            <a:r>
              <a:rPr lang="it-IT" b="1" dirty="0" smtClean="0">
                <a:solidFill>
                  <a:srgbClr val="00FFFF"/>
                </a:solidFill>
                <a:latin typeface="Times New Roman" pitchFamily="18" charset="0"/>
                <a:cs typeface="Times New Roman" pitchFamily="18" charset="0"/>
              </a:rPr>
              <a:t>Villadossola (VB)</a:t>
            </a:r>
            <a:endParaRPr lang="it-IT" b="1" dirty="0">
              <a:solidFill>
                <a:srgbClr val="00FFFF"/>
              </a:solidFill>
              <a:latin typeface="Times New Roman" pitchFamily="18" charset="0"/>
              <a:cs typeface="Times New Roman" pitchFamily="18" charset="0"/>
            </a:endParaRPr>
          </a:p>
        </p:txBody>
      </p:sp>
      <p:sp>
        <p:nvSpPr>
          <p:cNvPr id="7" name="CasellaDiTesto 6"/>
          <p:cNvSpPr txBox="1"/>
          <p:nvPr/>
        </p:nvSpPr>
        <p:spPr>
          <a:xfrm>
            <a:off x="6908222" y="4735830"/>
            <a:ext cx="1480201" cy="1754326"/>
          </a:xfrm>
          <a:prstGeom prst="rect">
            <a:avLst/>
          </a:prstGeom>
          <a:noFill/>
        </p:spPr>
        <p:txBody>
          <a:bodyPr wrap="square" rtlCol="0">
            <a:spAutoFit/>
          </a:bodyPr>
          <a:lstStyle/>
          <a:p>
            <a:r>
              <a:rPr lang="it-IT" b="1" dirty="0" smtClean="0">
                <a:solidFill>
                  <a:srgbClr val="00FFFF"/>
                </a:solidFill>
                <a:latin typeface="Times New Roman" pitchFamily="18" charset="0"/>
                <a:cs typeface="Times New Roman" pitchFamily="18" charset="0"/>
              </a:rPr>
              <a:t>Progetto per centrale a biomassa sul fiume </a:t>
            </a:r>
            <a:r>
              <a:rPr lang="it-IT" b="1" dirty="0" err="1" smtClean="0">
                <a:solidFill>
                  <a:srgbClr val="00FFFF"/>
                </a:solidFill>
                <a:latin typeface="Times New Roman" pitchFamily="18" charset="0"/>
                <a:cs typeface="Times New Roman" pitchFamily="18" charset="0"/>
              </a:rPr>
              <a:t>Teesuide</a:t>
            </a:r>
            <a:r>
              <a:rPr lang="it-IT" b="1" dirty="0" smtClean="0">
                <a:solidFill>
                  <a:srgbClr val="00FFFF"/>
                </a:solidFill>
                <a:latin typeface="Times New Roman" pitchFamily="18" charset="0"/>
                <a:cs typeface="Times New Roman" pitchFamily="18" charset="0"/>
              </a:rPr>
              <a:t>, Inghilterra</a:t>
            </a:r>
            <a:endParaRPr lang="it-IT" b="1" dirty="0">
              <a:solidFill>
                <a:srgbClr val="00FFFF"/>
              </a:solidFill>
              <a:latin typeface="Times New Roman" pitchFamily="18" charset="0"/>
              <a:cs typeface="Times New Roman" pitchFamily="18" charset="0"/>
            </a:endParaRPr>
          </a:p>
        </p:txBody>
      </p:sp>
      <p:pic>
        <p:nvPicPr>
          <p:cNvPr id="153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6819"/>
            <a:ext cx="38100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0" y="2850542"/>
            <a:ext cx="4846263" cy="369332"/>
          </a:xfrm>
          <a:prstGeom prst="rect">
            <a:avLst/>
          </a:prstGeom>
          <a:noFill/>
        </p:spPr>
        <p:txBody>
          <a:bodyPr wrap="none" rtlCol="0">
            <a:spAutoFit/>
          </a:bodyPr>
          <a:lstStyle/>
          <a:p>
            <a:r>
              <a:rPr lang="it-IT" b="1" dirty="0" smtClean="0">
                <a:solidFill>
                  <a:srgbClr val="00FFFF"/>
                </a:solidFill>
                <a:latin typeface="Times New Roman" pitchFamily="18" charset="0"/>
                <a:cs typeface="Times New Roman" pitchFamily="18" charset="0"/>
              </a:rPr>
              <a:t>Impianto di cogenerazione a legna. Asiago (BL)</a:t>
            </a:r>
            <a:endParaRPr lang="it-IT"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4058279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sp>
        <p:nvSpPr>
          <p:cNvPr id="2" name="CasellaDiTesto 1"/>
          <p:cNvSpPr txBox="1"/>
          <p:nvPr/>
        </p:nvSpPr>
        <p:spPr>
          <a:xfrm>
            <a:off x="0" y="5231666"/>
            <a:ext cx="9144000" cy="166199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L’appartenenza al corpo dei  vigili del fuoco volontari, a cui si paga per accedere e che comincia verso i 14 anni, è un altro criterio di inclusione/esclusione ed è quasi sempre base necessaria per una carriera politica nell’amministrazione.  Spesso al momento in cui si fa un colloquio di lavoro viene richiesto se si partecipa o no, e comunque, anche se non viene apertamente chiesto al candidato, il datore di lavoro si informa e la partecipazione o meno è spesso criterio determinante per l’assunzione e soprattutto per la crescita professionale successiva.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546"/>
            <a:ext cx="9144000" cy="5151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9476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345" y="260648"/>
            <a:ext cx="4887091" cy="649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740337" y="2132856"/>
            <a:ext cx="8014690" cy="2062103"/>
          </a:xfrm>
          <a:prstGeom prst="rect">
            <a:avLst/>
          </a:prstGeom>
          <a:noFill/>
        </p:spPr>
        <p:txBody>
          <a:bodyPr wrap="square" rtlCol="0">
            <a:spAutoFit/>
          </a:bodyPr>
          <a:lstStyle/>
          <a:p>
            <a:pPr algn="ctr"/>
            <a:r>
              <a:rPr lang="it-IT" sz="3200" b="1" dirty="0" smtClean="0">
                <a:solidFill>
                  <a:prstClr val="white"/>
                </a:solidFill>
                <a:latin typeface="Times New Roman" panose="02020603050405020304" pitchFamily="18" charset="0"/>
                <a:cs typeface="Times New Roman" panose="02020603050405020304" pitchFamily="18" charset="0"/>
              </a:rPr>
              <a:t>Col cristianesimo i riti del fuoco vengono proibiti. Ma vengono praticati per secoli, ad ogni cambio di stagione, malgrado i divieti dei preti.</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57403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5131135" y="-4738"/>
            <a:ext cx="4012865" cy="6186309"/>
          </a:xfrm>
          <a:prstGeom prst="rect">
            <a:avLst/>
          </a:prstGeom>
          <a:no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Col cristianesimo gli antichi dei vengono trasformati in demoni. Il fuoco perde la sua connotazione  sacra , positiva, e diventa negativo.   L’inferno viene inventato   dal VI secolo in poi, da papa Gregorio Magno e da Gregorio vescovo di Tours (propugnatore del culto di San Martino che abbatte gli alberi sacri). In realtà per l’ortodossia cattolica, come per l’ebraismo e per la filosofia scolastica (ad uso e consumo delle classi superiori) l’inferno è semplicemente lontananza da Dio. Ma per istillare il concetto di peccato nei ceti popolari bisognava elaborare qualcosa di più concreto: ed ecco il mondo sotterraneo in cui tutto brucia, e il fuoco viene impiegato non per far stare al caldo e cuocere i cibi, ma per torturare e </a:t>
            </a:r>
            <a:r>
              <a:rPr lang="it-IT" b="1" dirty="0">
                <a:solidFill>
                  <a:prstClr val="white"/>
                </a:solidFill>
                <a:latin typeface="Times New Roman" panose="02020603050405020304" pitchFamily="18" charset="0"/>
                <a:cs typeface="Times New Roman" panose="02020603050405020304" pitchFamily="18" charset="0"/>
              </a:rPr>
              <a:t>bollire  vivi in eterno gli </a:t>
            </a:r>
            <a:r>
              <a:rPr lang="it-IT" b="1" dirty="0" smtClean="0">
                <a:solidFill>
                  <a:prstClr val="white"/>
                </a:solidFill>
                <a:latin typeface="Times New Roman" panose="02020603050405020304" pitchFamily="18" charset="0"/>
                <a:cs typeface="Times New Roman" panose="02020603050405020304" pitchFamily="18" charset="0"/>
              </a:rPr>
              <a:t>esseri umani che hanno sbagliato.</a:t>
            </a:r>
            <a:endParaRPr lang="it-IT"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7"/>
            <a:ext cx="5131134" cy="685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511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345" y="260648"/>
            <a:ext cx="4887091" cy="649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740337" y="2132856"/>
            <a:ext cx="8014690" cy="2554545"/>
          </a:xfrm>
          <a:prstGeom prst="rect">
            <a:avLst/>
          </a:prstGeom>
          <a:noFill/>
        </p:spPr>
        <p:txBody>
          <a:bodyPr wrap="square" rtlCol="0">
            <a:spAutoFit/>
          </a:bodyPr>
          <a:lstStyle/>
          <a:p>
            <a:pPr algn="ctr"/>
            <a:r>
              <a:rPr lang="it-IT" sz="3200" b="1" dirty="0" smtClean="0">
                <a:solidFill>
                  <a:prstClr val="white"/>
                </a:solidFill>
                <a:latin typeface="Times New Roman" panose="02020603050405020304" pitchFamily="18" charset="0"/>
                <a:cs typeface="Times New Roman" panose="02020603050405020304" pitchFamily="18" charset="0"/>
              </a:rPr>
              <a:t>Ma la religione del fuoco, legata ad una dea femmina dagli aspetti metamorfici,  sulle Alpi si pratica in alta montagna in luoghi chiamati </a:t>
            </a:r>
            <a:r>
              <a:rPr lang="it-IT" sz="3200" b="1" i="1" dirty="0" err="1" smtClean="0">
                <a:solidFill>
                  <a:prstClr val="white"/>
                </a:solidFill>
                <a:latin typeface="Times New Roman" panose="02020603050405020304" pitchFamily="18" charset="0"/>
                <a:cs typeface="Times New Roman" panose="02020603050405020304" pitchFamily="18" charset="0"/>
              </a:rPr>
              <a:t>brandopferplatz</a:t>
            </a:r>
            <a:r>
              <a:rPr lang="it-IT" sz="3200" b="1" dirty="0" smtClean="0">
                <a:solidFill>
                  <a:prstClr val="white"/>
                </a:solidFill>
                <a:latin typeface="Times New Roman" panose="02020603050405020304" pitchFamily="18" charset="0"/>
                <a:cs typeface="Times New Roman" panose="02020603050405020304" pitchFamily="18" charset="0"/>
              </a:rPr>
              <a:t>: </a:t>
            </a:r>
          </a:p>
          <a:p>
            <a:pPr algn="ctr"/>
            <a:r>
              <a:rPr lang="it-IT" sz="3200" b="1" dirty="0" smtClean="0">
                <a:solidFill>
                  <a:prstClr val="white"/>
                </a:solidFill>
                <a:latin typeface="Times New Roman" panose="02020603050405020304" pitchFamily="18" charset="0"/>
                <a:cs typeface="Times New Roman" panose="02020603050405020304" pitchFamily="18" charset="0"/>
              </a:rPr>
              <a:t>piazze dei fuochi sacrificali.</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697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6685" y="5918283"/>
            <a:ext cx="9143999" cy="1015663"/>
          </a:xfrm>
          <a:prstGeom prst="rect">
            <a:avLst/>
          </a:prstGeom>
          <a:noFill/>
        </p:spPr>
        <p:txBody>
          <a:bodyPr wrap="square" rtlCol="0">
            <a:spAutoFit/>
          </a:bodyPr>
          <a:lstStyle/>
          <a:p>
            <a:r>
              <a:rPr lang="it-IT" sz="2000" b="1" dirty="0" smtClean="0">
                <a:solidFill>
                  <a:prstClr val="white"/>
                </a:solidFill>
                <a:latin typeface="Times New Roman" panose="02020603050405020304" pitchFamily="18" charset="0"/>
                <a:cs typeface="Times New Roman" panose="02020603050405020304" pitchFamily="18" charset="0"/>
              </a:rPr>
              <a:t>Le feste del fuoco, associate  al ballo, al sesso, alla rivolta sociale  e all’antica religione delle donne, vengono proibite in tutta Europa, demonizzate e  duramente condannate.  </a:t>
            </a:r>
            <a:r>
              <a:rPr lang="it-IT" sz="1600" b="1" dirty="0" smtClean="0">
                <a:solidFill>
                  <a:prstClr val="white"/>
                </a:solidFill>
                <a:latin typeface="Times New Roman" panose="02020603050405020304" pitchFamily="18" charset="0"/>
                <a:cs typeface="Times New Roman" panose="02020603050405020304" pitchFamily="18" charset="0"/>
              </a:rPr>
              <a:t>   </a:t>
            </a:r>
            <a:endParaRPr lang="it-IT" sz="16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7" y="7937"/>
            <a:ext cx="9163201" cy="6013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1272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2" y="6454577"/>
            <a:ext cx="9143999" cy="338554"/>
          </a:xfrm>
          <a:prstGeom prst="rect">
            <a:avLst/>
          </a:prstGeom>
          <a:noFill/>
        </p:spPr>
        <p:txBody>
          <a:bodyPr wrap="square" rtlCol="0">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Nelle campagne e nelle piazze, i falò si accendono per bruciare le donne. </a:t>
            </a:r>
            <a:endParaRPr lang="it-IT" sz="11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937"/>
            <a:ext cx="9144000"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751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7896" y="5160428"/>
            <a:ext cx="9143999" cy="1323439"/>
          </a:xfrm>
          <a:prstGeom prst="rect">
            <a:avLst/>
          </a:prstGeom>
          <a:noFill/>
        </p:spPr>
        <p:txBody>
          <a:bodyPr wrap="square" rtlCol="0">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Ma non è facile  sradicare usanze arcaiche e consolidate. I Sami, che vivono fra la Finlandia, la Norvegia, la Danimarca e la Russia sono l’ultimo popolo ad evangelizzarsi: si fanno battezzare nella seconda metà del ‘600. E’ l’uomo a portare il neonato in chiesa: la donna rimane a casa. Quando il padre torna, lei lava via il nome cristiano con la cenere del focolare e, davanti alla dea del fuoco, gli impone il nome sami: quello con cui lo chiameranno. </a:t>
            </a:r>
            <a:endParaRPr lang="it-IT" sz="11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 y="7937"/>
            <a:ext cx="9131173" cy="5149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0102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5131135" y="-4738"/>
            <a:ext cx="4012865" cy="6524863"/>
          </a:xfrm>
          <a:prstGeom prst="rect">
            <a:avLst/>
          </a:prstGeom>
          <a:noFill/>
        </p:spPr>
        <p:txBody>
          <a:bodyPr wrap="square" rtlCol="0">
            <a:spAutoFit/>
          </a:bodyPr>
          <a:lstStyle/>
          <a:p>
            <a:r>
              <a:rPr lang="it-IT" sz="2200" b="1" dirty="0" smtClean="0">
                <a:solidFill>
                  <a:prstClr val="white"/>
                </a:solidFill>
                <a:latin typeface="Times New Roman" panose="02020603050405020304" pitchFamily="18" charset="0"/>
                <a:cs typeface="Times New Roman" panose="02020603050405020304" pitchFamily="18" charset="0"/>
              </a:rPr>
              <a:t>Il calendario contadino non cambia: semplicemente vengono sostituite le antiche divinità con quelle cristiane, e si continuano ad accendere fuochi in ogni angolo d’Europa. </a:t>
            </a:r>
            <a:r>
              <a:rPr lang="it-IT" sz="2200" b="1" dirty="0" err="1" smtClean="0">
                <a:solidFill>
                  <a:prstClr val="white"/>
                </a:solidFill>
                <a:latin typeface="Times New Roman" panose="02020603050405020304" pitchFamily="18" charset="0"/>
                <a:cs typeface="Times New Roman" panose="02020603050405020304" pitchFamily="18" charset="0"/>
              </a:rPr>
              <a:t>San’Antonio</a:t>
            </a:r>
            <a:r>
              <a:rPr lang="it-IT" sz="2200" b="1" dirty="0" smtClean="0">
                <a:solidFill>
                  <a:prstClr val="white"/>
                </a:solidFill>
                <a:latin typeface="Times New Roman" panose="02020603050405020304" pitchFamily="18" charset="0"/>
                <a:cs typeface="Times New Roman" panose="02020603050405020304" pitchFamily="18" charset="0"/>
              </a:rPr>
              <a:t> diventa il protettore degli animali domestici, porta il fuoco in regalo agli uomini rubandolo ai demone dell’inferno e…. Viene festeggiato con una bella pira a gennaio. Di fatto il falò rimane l’unico mezzo per assicurare, nello stesso tempo, luce e calore. Ci si può fare la carne alla brace, ci si balla intorno, quando è quasi esaurito si saltano i carboni ardenti…..</a:t>
            </a:r>
            <a:endParaRPr lang="it-IT" sz="2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38"/>
            <a:ext cx="5087638" cy="685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99104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40964" y="5211395"/>
            <a:ext cx="9143999" cy="1631216"/>
          </a:xfrm>
          <a:prstGeom prst="rect">
            <a:avLst/>
          </a:prstGeom>
          <a:noFill/>
        </p:spPr>
        <p:txBody>
          <a:bodyPr wrap="square" rtlCol="0">
            <a:spAutoFit/>
          </a:bodyPr>
          <a:lstStyle/>
          <a:p>
            <a:r>
              <a:rPr lang="it-IT" sz="2000" b="1" dirty="0" smtClean="0">
                <a:solidFill>
                  <a:prstClr val="white"/>
                </a:solidFill>
                <a:latin typeface="Times New Roman" panose="02020603050405020304" pitchFamily="18" charset="0"/>
                <a:cs typeface="Times New Roman" panose="02020603050405020304" pitchFamily="18" charset="0"/>
              </a:rPr>
              <a:t>Si comincia a bruciare gennaio per annunciare la primavera che ritorna, e si va avanti così per tutto l’anno, malgrado le proibizioni dei preti . A queste si aggiungono,   negli ultimi decenni, quelli della protezione civile e delle autorità, per una preoccupazione di «sicurezza»: ma non si è mai visto un incendio  iniziare da un falò!!!!</a:t>
            </a:r>
            <a:endParaRPr lang="it-IT" sz="20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9" y="-24363"/>
            <a:ext cx="9143999" cy="513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9981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111187" y="6211669"/>
            <a:ext cx="9143999" cy="307777"/>
          </a:xfrm>
          <a:prstGeom prst="rect">
            <a:avLst/>
          </a:prstGeom>
          <a:noFill/>
        </p:spPr>
        <p:txBody>
          <a:bodyPr wrap="square" rtlCol="0">
            <a:spAutoFit/>
          </a:bodyPr>
          <a:lstStyle/>
          <a:p>
            <a:r>
              <a:rPr lang="it-IT" sz="1400" b="1" dirty="0" smtClean="0">
                <a:solidFill>
                  <a:prstClr val="white"/>
                </a:solidFill>
                <a:latin typeface="Copperplate Gothic Bold" panose="020E0705020206020404" pitchFamily="34" charset="0"/>
              </a:rPr>
              <a:t>Samolaco Il fuoco perde la sua connotazione  .     </a:t>
            </a:r>
            <a:endParaRPr lang="it-IT" sz="1400" b="1" dirty="0">
              <a:solidFill>
                <a:prstClr val="white"/>
              </a:solidFill>
              <a:latin typeface="Copperplate Gothic Bold" panose="020E0705020206020404" pitchFamily="34"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95536" y="6021288"/>
            <a:ext cx="3397084"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Poi ci sono i falò di Carnevale….</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185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22691" y="5994639"/>
            <a:ext cx="9232495" cy="830997"/>
          </a:xfrm>
          <a:prstGeom prst="rect">
            <a:avLst/>
          </a:prstGeom>
          <a:noFill/>
        </p:spPr>
        <p:txBody>
          <a:bodyPr wrap="square" rtlCol="0">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E via via bruciando, si fanno i fuochi negli alpeggi per il Solstizio o per Ferragosto. In montagna, più si sale di quota, più si regredisce nel tempo,   e più si va in alto più la Chiesa scompare, e si conservano tradizione ancestrali che altrove sono state cancellate.     </a:t>
            </a:r>
            <a:endParaRPr lang="it-IT" sz="16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1" y="0"/>
            <a:ext cx="9142243" cy="607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755576" y="692696"/>
            <a:ext cx="2715487"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Tirolo, fuochi del solstizio</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10685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345" y="260648"/>
            <a:ext cx="4887091" cy="649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16329" y="2204864"/>
            <a:ext cx="8014690" cy="2554545"/>
          </a:xfrm>
          <a:prstGeom prst="rect">
            <a:avLst/>
          </a:prstGeom>
          <a:noFill/>
        </p:spPr>
        <p:txBody>
          <a:bodyPr wrap="square" rtlCol="0">
            <a:spAutoFit/>
          </a:bodyPr>
          <a:lstStyle/>
          <a:p>
            <a:pPr algn="ctr"/>
            <a:r>
              <a:rPr lang="it-IT" sz="3200" b="1" dirty="0" smtClean="0">
                <a:solidFill>
                  <a:prstClr val="white"/>
                </a:solidFill>
                <a:latin typeface="Times New Roman" panose="02020603050405020304" pitchFamily="18" charset="0"/>
                <a:cs typeface="Times New Roman" panose="02020603050405020304" pitchFamily="18" charset="0"/>
              </a:rPr>
              <a:t>I fuochi della rivolta.</a:t>
            </a:r>
          </a:p>
          <a:p>
            <a:pPr algn="ctr"/>
            <a:r>
              <a:rPr lang="it-IT" sz="3200" b="1" dirty="0" smtClean="0">
                <a:solidFill>
                  <a:prstClr val="white"/>
                </a:solidFill>
                <a:latin typeface="Times New Roman" panose="02020603050405020304" pitchFamily="18" charset="0"/>
                <a:cs typeface="Times New Roman" panose="02020603050405020304" pitchFamily="18" charset="0"/>
              </a:rPr>
              <a:t>In arco alpino le ribellioni di popolo e le </a:t>
            </a:r>
            <a:r>
              <a:rPr lang="it-IT" sz="3200" b="1" dirty="0" err="1" smtClean="0">
                <a:solidFill>
                  <a:prstClr val="white"/>
                </a:solidFill>
                <a:latin typeface="Times New Roman" panose="02020603050405020304" pitchFamily="18" charset="0"/>
                <a:cs typeface="Times New Roman" panose="02020603050405020304" pitchFamily="18" charset="0"/>
              </a:rPr>
              <a:t>jacequeries</a:t>
            </a:r>
            <a:r>
              <a:rPr lang="it-IT" sz="3200" b="1" dirty="0" smtClean="0">
                <a:solidFill>
                  <a:prstClr val="white"/>
                </a:solidFill>
                <a:latin typeface="Times New Roman" panose="02020603050405020304" pitchFamily="18" charset="0"/>
                <a:cs typeface="Times New Roman" panose="02020603050405020304" pitchFamily="18" charset="0"/>
              </a:rPr>
              <a:t> medioevali vengono annunciate dall’accensione di  falò che non si sono mai spenti.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1106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1" y="6561301"/>
            <a:ext cx="9143999" cy="307777"/>
          </a:xfrm>
          <a:prstGeom prst="rect">
            <a:avLst/>
          </a:prstGeom>
          <a:noFill/>
        </p:spPr>
        <p:txBody>
          <a:bodyPr wrap="square" rtlCol="0">
            <a:spAutoFit/>
          </a:bodyPr>
          <a:lstStyle/>
          <a:p>
            <a:r>
              <a:rPr lang="it-IT" sz="1400" b="1" dirty="0" smtClean="0">
                <a:solidFill>
                  <a:prstClr val="white"/>
                </a:solidFill>
                <a:latin typeface="Copperplate Gothic Bold" panose="020E0705020206020404" pitchFamily="34" charset="0"/>
              </a:rPr>
              <a:t>Samolaco Il fuoco perde la sua connotazione  .     </a:t>
            </a:r>
            <a:endParaRPr lang="it-IT" sz="1400" b="1" dirty="0">
              <a:solidFill>
                <a:prstClr val="white"/>
              </a:solidFill>
              <a:latin typeface="Copperplate Gothic Bold" panose="020E0705020206020404" pitchFamily="34"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937"/>
            <a:ext cx="9143999" cy="682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923928" y="5786454"/>
            <a:ext cx="5112568" cy="923330"/>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Nelle rivolte contadine, palazzi chiese e castelli venivano sistematicamente bruciati con nobili, borghesi e aristocratici dentro.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44932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6650181" y="0"/>
            <a:ext cx="2493817" cy="6370975"/>
          </a:xfrm>
          <a:prstGeom prst="rect">
            <a:avLst/>
          </a:prstGeom>
          <a:noFill/>
        </p:spPr>
        <p:txBody>
          <a:bodyPr wrap="square" rtlCol="0">
            <a:spAutoFit/>
          </a:bodyPr>
          <a:lstStyle/>
          <a:p>
            <a:r>
              <a:rPr lang="it-IT" sz="1700" b="1" dirty="0" smtClean="0">
                <a:solidFill>
                  <a:srgbClr val="FF0000"/>
                </a:solidFill>
                <a:latin typeface="Times New Roman" panose="02020603050405020304" pitchFamily="18" charset="0"/>
                <a:cs typeface="Times New Roman" panose="02020603050405020304" pitchFamily="18" charset="0"/>
              </a:rPr>
              <a:t>Notte dei fuochi </a:t>
            </a:r>
            <a:r>
              <a:rPr lang="it-IT" sz="1700" b="1" dirty="0" smtClean="0">
                <a:solidFill>
                  <a:srgbClr val="FF0000"/>
                </a:solidFill>
                <a:latin typeface="Times New Roman" panose="02020603050405020304" pitchFamily="18" charset="0"/>
                <a:cs typeface="Times New Roman" panose="02020603050405020304" pitchFamily="18" charset="0"/>
              </a:rPr>
              <a:t>- Alto </a:t>
            </a:r>
            <a:r>
              <a:rPr lang="it-IT" sz="1700" b="1" dirty="0" smtClean="0">
                <a:solidFill>
                  <a:srgbClr val="FF0000"/>
                </a:solidFill>
                <a:latin typeface="Times New Roman" panose="02020603050405020304" pitchFamily="18" charset="0"/>
                <a:cs typeface="Times New Roman" panose="02020603050405020304" pitchFamily="18" charset="0"/>
              </a:rPr>
              <a:t>Adige.    </a:t>
            </a:r>
          </a:p>
          <a:p>
            <a:r>
              <a:rPr lang="it-IT" sz="1700" b="1" dirty="0" smtClean="0">
                <a:solidFill>
                  <a:prstClr val="white"/>
                </a:solidFill>
                <a:latin typeface="Times New Roman" panose="02020603050405020304" pitchFamily="18" charset="0"/>
                <a:cs typeface="Times New Roman" panose="02020603050405020304" pitchFamily="18" charset="0"/>
              </a:rPr>
              <a:t>Nella notte fra il’11 e il 12 giugno 1961,   i fuochi della rivolta indipendentista sudtirolese cominciano ad usare la dinamite, sostanza molto diffusa in arco alpino perché uno dei mestieri «tipici» dei montanari  è quello del minatore, in cui l’esplosivo viene usato. La protesta colpisce i piloni dell’elettricità, identificati come simbolo del furto (di acqua e di energia) che le montagne devono subire dai governi centrali. Da allora per una ragione o per l’altra, i tralicci sono sempre saltati. </a:t>
            </a: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7"/>
            <a:ext cx="665018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716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0" y="6309320"/>
            <a:ext cx="9144000" cy="461665"/>
          </a:xfrm>
          <a:prstGeom prst="rect">
            <a:avLst/>
          </a:prstGeom>
          <a:noFill/>
        </p:spPr>
        <p:txBody>
          <a:bodyPr wrap="square" rtlCol="0">
            <a:spAutoFit/>
          </a:bodyPr>
          <a:lstStyle/>
          <a:p>
            <a:r>
              <a:rPr lang="it-IT" sz="1200" b="1" dirty="0" smtClean="0">
                <a:solidFill>
                  <a:prstClr val="white"/>
                </a:solidFill>
                <a:latin typeface="Times New Roman" panose="02020603050405020304" pitchFamily="18" charset="0"/>
                <a:cs typeface="Times New Roman" panose="02020603050405020304" pitchFamily="18" charset="0"/>
              </a:rPr>
              <a:t>Molti dei siti sono chiamati «</a:t>
            </a:r>
            <a:r>
              <a:rPr lang="it-IT" sz="1200" b="1" dirty="0" err="1" smtClean="0">
                <a:solidFill>
                  <a:prstClr val="white"/>
                </a:solidFill>
                <a:latin typeface="Times New Roman" panose="02020603050405020304" pitchFamily="18" charset="0"/>
                <a:cs typeface="Times New Roman" panose="02020603050405020304" pitchFamily="18" charset="0"/>
              </a:rPr>
              <a:t>Egg</a:t>
            </a:r>
            <a:r>
              <a:rPr lang="it-IT" sz="1200" b="1" dirty="0" smtClean="0">
                <a:solidFill>
                  <a:prstClr val="white"/>
                </a:solidFill>
                <a:latin typeface="Times New Roman" panose="02020603050405020304" pitchFamily="18" charset="0"/>
                <a:cs typeface="Times New Roman" panose="02020603050405020304" pitchFamily="18" charset="0"/>
              </a:rPr>
              <a:t>», uova, perché oggi si presentano come rigonfiamenti erbosi: sotto </a:t>
            </a:r>
          </a:p>
          <a:p>
            <a:r>
              <a:rPr lang="it-IT" sz="1200" b="1" dirty="0" smtClean="0">
                <a:solidFill>
                  <a:prstClr val="white"/>
                </a:solidFill>
                <a:latin typeface="Times New Roman" panose="02020603050405020304" pitchFamily="18" charset="0"/>
                <a:cs typeface="Times New Roman" panose="02020603050405020304" pitchFamily="18" charset="0"/>
              </a:rPr>
              <a:t>c’è l’altare per il fuoco sacro e i sedimenti di secoli che aspettano di essere rimessi a luce. </a:t>
            </a:r>
            <a:endParaRPr lang="it-IT" sz="1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92"/>
            <a:ext cx="9163584" cy="629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6279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0" y="5129827"/>
            <a:ext cx="9143999" cy="307777"/>
          </a:xfrm>
          <a:prstGeom prst="rect">
            <a:avLst/>
          </a:prstGeom>
          <a:noFill/>
        </p:spPr>
        <p:txBody>
          <a:bodyPr wrap="square" rtlCol="0">
            <a:spAutoFit/>
          </a:bodyPr>
          <a:lstStyle/>
          <a:p>
            <a:r>
              <a:rPr lang="it-IT" sz="1400" b="1" dirty="0" smtClean="0">
                <a:solidFill>
                  <a:prstClr val="white"/>
                </a:solidFill>
                <a:latin typeface="Copperplate Gothic Bold" panose="020E0705020206020404" pitchFamily="34" charset="0"/>
              </a:rPr>
              <a:t>Samolaco Il fuoco perde la sua connotazione  .     </a:t>
            </a:r>
            <a:endParaRPr lang="it-IT" sz="1400" b="1" dirty="0">
              <a:solidFill>
                <a:prstClr val="white"/>
              </a:solidFill>
              <a:latin typeface="Copperplate Gothic Bold" panose="020E0705020206020404" pitchFamily="34"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7" y="0"/>
            <a:ext cx="9112562" cy="683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11560" y="973283"/>
            <a:ext cx="5256584" cy="923330"/>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Il fuoco è considerato  ancora oggi il sistema di comunicazione più immediato e inequivocabile  per la rivendicazione e la minaccia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4279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1" y="4109568"/>
            <a:ext cx="9143999" cy="2585323"/>
          </a:xfrm>
          <a:prstGeom prst="rect">
            <a:avLst/>
          </a:prstGeom>
          <a:no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Attentato </a:t>
            </a:r>
            <a:r>
              <a:rPr lang="it-IT" b="1" dirty="0">
                <a:solidFill>
                  <a:prstClr val="white"/>
                </a:solidFill>
                <a:latin typeface="Times New Roman" panose="02020603050405020304" pitchFamily="18" charset="0"/>
                <a:cs typeface="Times New Roman" panose="02020603050405020304" pitchFamily="18" charset="0"/>
              </a:rPr>
              <a:t>in Valsavarenche </a:t>
            </a:r>
            <a:r>
              <a:rPr lang="it-IT" b="1" dirty="0" smtClean="0">
                <a:solidFill>
                  <a:prstClr val="white"/>
                </a:solidFill>
                <a:latin typeface="Times New Roman" panose="02020603050405020304" pitchFamily="18" charset="0"/>
                <a:cs typeface="Times New Roman" panose="02020603050405020304" pitchFamily="18" charset="0"/>
              </a:rPr>
              <a:t>, in Val d’Aosta, nella </a:t>
            </a:r>
            <a:r>
              <a:rPr lang="it-IT" b="1" dirty="0">
                <a:solidFill>
                  <a:prstClr val="white"/>
                </a:solidFill>
                <a:latin typeface="Times New Roman" panose="02020603050405020304" pitchFamily="18" charset="0"/>
                <a:cs typeface="Times New Roman" panose="02020603050405020304" pitchFamily="18" charset="0"/>
              </a:rPr>
              <a:t>notte fra il 30 aprile ed il 1° </a:t>
            </a:r>
            <a:r>
              <a:rPr lang="it-IT" b="1" dirty="0" smtClean="0">
                <a:solidFill>
                  <a:prstClr val="white"/>
                </a:solidFill>
                <a:latin typeface="Times New Roman" panose="02020603050405020304" pitchFamily="18" charset="0"/>
                <a:cs typeface="Times New Roman" panose="02020603050405020304" pitchFamily="18" charset="0"/>
              </a:rPr>
              <a:t>maggio 1985. </a:t>
            </a:r>
            <a:r>
              <a:rPr lang="it-IT" b="1" dirty="0">
                <a:solidFill>
                  <a:prstClr val="white"/>
                </a:solidFill>
                <a:latin typeface="Times New Roman" panose="02020603050405020304" pitchFamily="18" charset="0"/>
                <a:cs typeface="Times New Roman" panose="02020603050405020304" pitchFamily="18" charset="0"/>
              </a:rPr>
              <a:t>Una carica di esplosivo danneggia un traliccio della linea elettrica ad alta tensione dell’ENEL. Scopo </a:t>
            </a:r>
            <a:r>
              <a:rPr lang="it-IT" b="1" dirty="0" smtClean="0">
                <a:solidFill>
                  <a:prstClr val="white"/>
                </a:solidFill>
                <a:latin typeface="Times New Roman" panose="02020603050405020304" pitchFamily="18" charset="0"/>
                <a:cs typeface="Times New Roman" panose="02020603050405020304" pitchFamily="18" charset="0"/>
              </a:rPr>
              <a:t>dell’azione </a:t>
            </a:r>
            <a:r>
              <a:rPr lang="it-IT" b="1" dirty="0">
                <a:solidFill>
                  <a:prstClr val="white"/>
                </a:solidFill>
                <a:latin typeface="Times New Roman" panose="02020603050405020304" pitchFamily="18" charset="0"/>
                <a:cs typeface="Times New Roman" panose="02020603050405020304" pitchFamily="18" charset="0"/>
              </a:rPr>
              <a:t>è creare una situazione di tensione tale da impedire l’applicazione della decisione del consiglio di amministrazione del Parco nazionale Gran Paradiso di procedere alla regolare tabellazione dei confini del Parco. Il giorno successivo all’attentato, il presidente della Giunta regionale della Valle d’Aosta, Augusto </a:t>
            </a:r>
            <a:r>
              <a:rPr lang="it-IT" b="1" dirty="0" err="1">
                <a:solidFill>
                  <a:prstClr val="white"/>
                </a:solidFill>
                <a:latin typeface="Times New Roman" panose="02020603050405020304" pitchFamily="18" charset="0"/>
                <a:cs typeface="Times New Roman" panose="02020603050405020304" pitchFamily="18" charset="0"/>
              </a:rPr>
              <a:t>Rollandin</a:t>
            </a:r>
            <a:r>
              <a:rPr lang="it-IT" b="1" dirty="0">
                <a:solidFill>
                  <a:prstClr val="white"/>
                </a:solidFill>
                <a:latin typeface="Times New Roman" panose="02020603050405020304" pitchFamily="18" charset="0"/>
                <a:cs typeface="Times New Roman" panose="02020603050405020304" pitchFamily="18" charset="0"/>
              </a:rPr>
              <a:t>, nella sua qualità di prefetto, ordina, per ragioni di ordine e sicurezza pubblica, la sospensione della posa delle tabelle che segnalano i confini del Parco nazionale Gran Paradiso</a:t>
            </a:r>
            <a:r>
              <a:rPr lang="it-IT" b="1" dirty="0" smtClean="0">
                <a:solidFill>
                  <a:prstClr val="white"/>
                </a:solidFill>
                <a:latin typeface="Times New Roman" panose="02020603050405020304" pitchFamily="18" charset="0"/>
                <a:cs typeface="Times New Roman" panose="02020603050405020304" pitchFamily="18" charset="0"/>
              </a:rPr>
              <a:t>.</a:t>
            </a:r>
            <a:endParaRPr lang="it-IT" sz="16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04664"/>
            <a:ext cx="607695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8437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26837" y="6534834"/>
            <a:ext cx="9143999" cy="307777"/>
          </a:xfrm>
          <a:prstGeom prst="rect">
            <a:avLst/>
          </a:prstGeom>
          <a:noFill/>
        </p:spPr>
        <p:txBody>
          <a:bodyPr wrap="square" rtlCol="0">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Samolaco (Sondrio) 2004. Attentato contro l’appropriazione di acqua ed energia.     </a:t>
            </a:r>
            <a:endParaRPr lang="it-IT" sz="1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30" y="7936"/>
            <a:ext cx="8634499" cy="6498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7384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5" y="7937"/>
            <a:ext cx="9122126" cy="6553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0489" y="6488668"/>
            <a:ext cx="4825039" cy="369332"/>
          </a:xfrm>
          <a:prstGeom prst="rect">
            <a:avLst/>
          </a:prstGeom>
        </p:spPr>
        <p:txBody>
          <a:bodyPr wrap="none">
            <a:spAutoFit/>
          </a:bodyPr>
          <a:lstStyle/>
          <a:p>
            <a:r>
              <a:rPr lang="it-IT" b="1" dirty="0">
                <a:solidFill>
                  <a:schemeClr val="bg1"/>
                </a:solidFill>
                <a:latin typeface="Times New Roman" panose="02020603050405020304" pitchFamily="18" charset="0"/>
                <a:cs typeface="Times New Roman" panose="02020603050405020304" pitchFamily="18" charset="0"/>
              </a:rPr>
              <a:t>Falò in tutta Europa contro la politica del </a:t>
            </a:r>
            <a:r>
              <a:rPr lang="it-IT" b="1" dirty="0" smtClean="0">
                <a:solidFill>
                  <a:schemeClr val="bg1"/>
                </a:solidFill>
                <a:latin typeface="Times New Roman" panose="02020603050405020304" pitchFamily="18" charset="0"/>
                <a:cs typeface="Times New Roman" panose="02020603050405020304" pitchFamily="18" charset="0"/>
              </a:rPr>
              <a:t>lupo.</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74159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sp>
        <p:nvSpPr>
          <p:cNvPr id="2" name="Rettangolo 1"/>
          <p:cNvSpPr/>
          <p:nvPr/>
        </p:nvSpPr>
        <p:spPr>
          <a:xfrm>
            <a:off x="-10489" y="6488668"/>
            <a:ext cx="7310719" cy="369332"/>
          </a:xfrm>
          <a:prstGeom prst="rect">
            <a:avLst/>
          </a:prstGeom>
        </p:spPr>
        <p:txBody>
          <a:bodyPr wrap="none">
            <a:spAutoFit/>
          </a:bodyPr>
          <a:lstStyle/>
          <a:p>
            <a:r>
              <a:rPr lang="it-IT" b="1" dirty="0">
                <a:solidFill>
                  <a:schemeClr val="bg1"/>
                </a:solidFill>
                <a:latin typeface="Times New Roman" panose="02020603050405020304" pitchFamily="18" charset="0"/>
                <a:cs typeface="Times New Roman" panose="02020603050405020304" pitchFamily="18" charset="0"/>
              </a:rPr>
              <a:t>Falò </a:t>
            </a:r>
            <a:r>
              <a:rPr lang="it-IT" b="1" dirty="0" smtClean="0">
                <a:solidFill>
                  <a:schemeClr val="bg1"/>
                </a:solidFill>
                <a:latin typeface="Times New Roman" panose="02020603050405020304" pitchFamily="18" charset="0"/>
                <a:cs typeface="Times New Roman" panose="02020603050405020304" pitchFamily="18" charset="0"/>
              </a:rPr>
              <a:t>a Ferragosto sul Sempione contro il traffico pesante sulle Alpi. 2016</a:t>
            </a: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5" y="59580"/>
            <a:ext cx="9143719" cy="6446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29770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sp>
        <p:nvSpPr>
          <p:cNvPr id="2" name="Rettangolo 1"/>
          <p:cNvSpPr/>
          <p:nvPr/>
        </p:nvSpPr>
        <p:spPr>
          <a:xfrm>
            <a:off x="-24306" y="5877272"/>
            <a:ext cx="9168306" cy="830997"/>
          </a:xfrm>
          <a:prstGeom prst="rect">
            <a:avLst/>
          </a:prstGeom>
        </p:spPr>
        <p:txBody>
          <a:bodyPr wrap="square">
            <a:spAutoFit/>
          </a:bodyPr>
          <a:lstStyle/>
          <a:p>
            <a:r>
              <a:rPr lang="it-IT" sz="1600" b="1" dirty="0" smtClean="0">
                <a:solidFill>
                  <a:schemeClr val="bg1"/>
                </a:solidFill>
                <a:latin typeface="Times New Roman" panose="02020603050405020304" pitchFamily="18" charset="0"/>
                <a:cs typeface="Times New Roman" panose="02020603050405020304" pitchFamily="18" charset="0"/>
              </a:rPr>
              <a:t>Dal 1988 il secondo sabato di agosto, dalla Provenza alla Slovenia si accendono i fuochi per ribadire </a:t>
            </a:r>
            <a:r>
              <a:rPr lang="it-IT" sz="1600" b="1" dirty="0">
                <a:solidFill>
                  <a:schemeClr val="bg1"/>
                </a:solidFill>
                <a:latin typeface="Times New Roman" panose="02020603050405020304" pitchFamily="18" charset="0"/>
                <a:cs typeface="Times New Roman" panose="02020603050405020304" pitchFamily="18" charset="0"/>
              </a:rPr>
              <a:t>l’identità alpina </a:t>
            </a:r>
            <a:r>
              <a:rPr lang="it-IT" sz="1600" b="1" dirty="0" smtClean="0">
                <a:solidFill>
                  <a:schemeClr val="bg1"/>
                </a:solidFill>
                <a:latin typeface="Times New Roman" panose="02020603050405020304" pitchFamily="18" charset="0"/>
                <a:cs typeface="Times New Roman" panose="02020603050405020304" pitchFamily="18" charset="0"/>
              </a:rPr>
              <a:t>comune alle tribù della montagna: si </a:t>
            </a:r>
            <a:r>
              <a:rPr lang="it-IT" sz="1600" b="1" dirty="0">
                <a:solidFill>
                  <a:schemeClr val="bg1"/>
                </a:solidFill>
                <a:latin typeface="Times New Roman" panose="02020603050405020304" pitchFamily="18" charset="0"/>
                <a:cs typeface="Times New Roman" panose="02020603050405020304" pitchFamily="18" charset="0"/>
              </a:rPr>
              <a:t>lancia ogni anno un segnale per la conservazione dell’eredità dello spazio alpino e contro la distruzione di questo ecosistema sensibile.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4" y="7936"/>
            <a:ext cx="9035953" cy="586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17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8" y="11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350" y="-89491"/>
            <a:ext cx="55816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06" y="3244096"/>
            <a:ext cx="6897842" cy="361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6958786" y="2991187"/>
            <a:ext cx="2185214" cy="646331"/>
          </a:xfrm>
          <a:prstGeom prst="rect">
            <a:avLst/>
          </a:prstGeom>
          <a:noFill/>
        </p:spPr>
        <p:txBody>
          <a:bodyPr wrap="none" rtlCol="0">
            <a:spAutoFit/>
          </a:bodyPr>
          <a:lstStyle/>
          <a:p>
            <a:r>
              <a:rPr lang="it-IT" b="1" dirty="0" smtClean="0">
                <a:solidFill>
                  <a:srgbClr val="00FFFF"/>
                </a:solidFill>
                <a:latin typeface="Times New Roman" pitchFamily="18" charset="0"/>
                <a:cs typeface="Times New Roman" pitchFamily="18" charset="0"/>
              </a:rPr>
              <a:t>Centrale a biomassa</a:t>
            </a:r>
          </a:p>
          <a:p>
            <a:r>
              <a:rPr lang="it-IT" b="1" dirty="0" smtClean="0">
                <a:solidFill>
                  <a:srgbClr val="00FFFF"/>
                </a:solidFill>
                <a:latin typeface="Times New Roman" pitchFamily="18" charset="0"/>
                <a:cs typeface="Times New Roman" pitchFamily="18" charset="0"/>
              </a:rPr>
              <a:t>Villadossola (VB)</a:t>
            </a:r>
            <a:endParaRPr lang="it-IT" b="1" dirty="0">
              <a:solidFill>
                <a:srgbClr val="00FFFF"/>
              </a:solidFill>
              <a:latin typeface="Times New Roman" pitchFamily="18" charset="0"/>
              <a:cs typeface="Times New Roman" pitchFamily="18" charset="0"/>
            </a:endParaRPr>
          </a:p>
        </p:txBody>
      </p:sp>
      <p:sp>
        <p:nvSpPr>
          <p:cNvPr id="7" name="CasellaDiTesto 6"/>
          <p:cNvSpPr txBox="1"/>
          <p:nvPr/>
        </p:nvSpPr>
        <p:spPr>
          <a:xfrm>
            <a:off x="6908222" y="4735830"/>
            <a:ext cx="1480201" cy="1754326"/>
          </a:xfrm>
          <a:prstGeom prst="rect">
            <a:avLst/>
          </a:prstGeom>
          <a:noFill/>
        </p:spPr>
        <p:txBody>
          <a:bodyPr wrap="square" rtlCol="0">
            <a:spAutoFit/>
          </a:bodyPr>
          <a:lstStyle/>
          <a:p>
            <a:r>
              <a:rPr lang="it-IT" b="1" dirty="0" smtClean="0">
                <a:solidFill>
                  <a:srgbClr val="00FFFF"/>
                </a:solidFill>
                <a:latin typeface="Times New Roman" pitchFamily="18" charset="0"/>
                <a:cs typeface="Times New Roman" pitchFamily="18" charset="0"/>
              </a:rPr>
              <a:t>Progetto per centrale a biomassa sul fiume </a:t>
            </a:r>
            <a:r>
              <a:rPr lang="it-IT" b="1" dirty="0" err="1" smtClean="0">
                <a:solidFill>
                  <a:srgbClr val="00FFFF"/>
                </a:solidFill>
                <a:latin typeface="Times New Roman" pitchFamily="18" charset="0"/>
                <a:cs typeface="Times New Roman" pitchFamily="18" charset="0"/>
              </a:rPr>
              <a:t>Teesuide</a:t>
            </a:r>
            <a:r>
              <a:rPr lang="it-IT" b="1" dirty="0" smtClean="0">
                <a:solidFill>
                  <a:srgbClr val="00FFFF"/>
                </a:solidFill>
                <a:latin typeface="Times New Roman" pitchFamily="18" charset="0"/>
                <a:cs typeface="Times New Roman" pitchFamily="18" charset="0"/>
              </a:rPr>
              <a:t>, Inghilterra</a:t>
            </a:r>
            <a:endParaRPr lang="it-IT" b="1" dirty="0">
              <a:solidFill>
                <a:srgbClr val="00FFFF"/>
              </a:solidFill>
              <a:latin typeface="Times New Roman" pitchFamily="18" charset="0"/>
              <a:cs typeface="Times New Roman" pitchFamily="18" charset="0"/>
            </a:endParaRPr>
          </a:p>
        </p:txBody>
      </p:sp>
      <p:pic>
        <p:nvPicPr>
          <p:cNvPr id="153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6819"/>
            <a:ext cx="38100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0" y="2850542"/>
            <a:ext cx="4846263" cy="369332"/>
          </a:xfrm>
          <a:prstGeom prst="rect">
            <a:avLst/>
          </a:prstGeom>
          <a:noFill/>
        </p:spPr>
        <p:txBody>
          <a:bodyPr wrap="none" rtlCol="0">
            <a:spAutoFit/>
          </a:bodyPr>
          <a:lstStyle/>
          <a:p>
            <a:r>
              <a:rPr lang="it-IT" b="1" dirty="0" smtClean="0">
                <a:solidFill>
                  <a:srgbClr val="00FFFF"/>
                </a:solidFill>
                <a:latin typeface="Times New Roman" pitchFamily="18" charset="0"/>
                <a:cs typeface="Times New Roman" pitchFamily="18" charset="0"/>
              </a:rPr>
              <a:t>Impianto di cogenerazione a legna. Asiago (BL)</a:t>
            </a:r>
            <a:endParaRPr lang="it-IT" b="1" dirty="0">
              <a:solidFill>
                <a:srgbClr val="00FFFF"/>
              </a:solidFill>
              <a:latin typeface="Times New Roman" pitchFamily="18" charset="0"/>
              <a:cs typeface="Times New Roman" pitchFamily="18" charset="0"/>
            </a:endParaRPr>
          </a:p>
        </p:txBody>
      </p:sp>
    </p:spTree>
    <p:extLst>
      <p:ext uri="{BB962C8B-B14F-4D97-AF65-F5344CB8AC3E}">
        <p14:creationId xmlns:p14="http://schemas.microsoft.com/office/powerpoint/2010/main" val="24250641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345" y="260648"/>
            <a:ext cx="4887091" cy="649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66787" y="2492896"/>
            <a:ext cx="8014690" cy="1862048"/>
          </a:xfrm>
          <a:prstGeom prst="rect">
            <a:avLst/>
          </a:prstGeom>
          <a:noFill/>
        </p:spPr>
        <p:txBody>
          <a:bodyPr wrap="square" rtlCol="0">
            <a:spAutoFit/>
          </a:bodyPr>
          <a:lstStyle/>
          <a:p>
            <a:pPr algn="ctr"/>
            <a:r>
              <a:rPr lang="it-IT" sz="11500" b="1" dirty="0" smtClean="0">
                <a:solidFill>
                  <a:prstClr val="white"/>
                </a:solidFill>
                <a:latin typeface="Times New Roman" panose="02020603050405020304" pitchFamily="18" charset="0"/>
                <a:cs typeface="Times New Roman" panose="02020603050405020304" pitchFamily="18" charset="0"/>
              </a:rPr>
              <a:t>GRAZIE</a:t>
            </a: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6542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905" y="6081766"/>
            <a:ext cx="9144000" cy="584775"/>
          </a:xfrm>
          <a:prstGeom prst="rect">
            <a:avLst/>
          </a:prstGeom>
          <a:noFill/>
        </p:spPr>
        <p:txBody>
          <a:bodyPr wrap="square" rtlCol="0">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Sulle Alpi i luoghi sacri dedicati al culto del fuoco sono numerosissimi, associati alle streghe nella memoria popolare, frequentati per migliaia di anni e spesso ancora utilizzati per i falò estivi.</a:t>
            </a:r>
            <a:endParaRPr lang="it-IT" sz="16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4"/>
            <a:ext cx="9145905" cy="611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5076056" y="188640"/>
            <a:ext cx="2508059" cy="646331"/>
          </a:xfrm>
          <a:prstGeom prst="rect">
            <a:avLst/>
          </a:prstGeom>
          <a:noFill/>
        </p:spPr>
        <p:txBody>
          <a:bodyPr wrap="non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Altopiano dello </a:t>
            </a:r>
            <a:r>
              <a:rPr lang="it-IT" b="1" dirty="0" err="1" smtClean="0">
                <a:solidFill>
                  <a:prstClr val="white"/>
                </a:solidFill>
                <a:latin typeface="Times New Roman" panose="02020603050405020304" pitchFamily="18" charset="0"/>
                <a:cs typeface="Times New Roman" panose="02020603050405020304" pitchFamily="18" charset="0"/>
              </a:rPr>
              <a:t>Scilliar</a:t>
            </a:r>
            <a:r>
              <a:rPr lang="it-IT" b="1" dirty="0" smtClean="0">
                <a:solidFill>
                  <a:prstClr val="white"/>
                </a:solidFill>
                <a:latin typeface="Times New Roman" panose="02020603050405020304" pitchFamily="18" charset="0"/>
                <a:cs typeface="Times New Roman" panose="02020603050405020304" pitchFamily="18" charset="0"/>
              </a:rPr>
              <a:t> </a:t>
            </a:r>
          </a:p>
          <a:p>
            <a:r>
              <a:rPr lang="it-IT" b="1" dirty="0" smtClean="0">
                <a:solidFill>
                  <a:prstClr val="white"/>
                </a:solidFill>
                <a:latin typeface="Times New Roman" panose="02020603050405020304" pitchFamily="18" charset="0"/>
                <a:cs typeface="Times New Roman" panose="02020603050405020304" pitchFamily="18" charset="0"/>
              </a:rPr>
              <a:t>Sud Tirolo - Italia</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4875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49416" y="6228908"/>
            <a:ext cx="3994584" cy="615553"/>
          </a:xfrm>
          <a:prstGeom prst="rect">
            <a:avLst/>
          </a:prstGeom>
          <a:noFill/>
        </p:spPr>
        <p:txBody>
          <a:bodyPr wrap="square" rtlCol="0">
            <a:spAutoFit/>
          </a:bodyPr>
          <a:lstStyle/>
          <a:p>
            <a:pPr algn="ctr"/>
            <a:r>
              <a:rPr lang="it-IT" sz="3400" b="1" dirty="0" smtClean="0">
                <a:solidFill>
                  <a:schemeClr val="bg1"/>
                </a:solidFill>
                <a:latin typeface="Copperplate Gothic Bold" panose="020E0705020206020404" pitchFamily="34" charset="0"/>
              </a:rPr>
              <a:t>E’ anni a.C.</a:t>
            </a:r>
            <a:endParaRPr lang="it-IT" sz="3400" b="1" dirty="0">
              <a:solidFill>
                <a:schemeClr val="bg1"/>
              </a:solidFill>
              <a:latin typeface="Copperplate Gothic Bold" panose="020E0705020206020404" pitchFamily="34" charset="0"/>
            </a:endParaRP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schemeClr val="bg1"/>
                </a:solidFill>
                <a:latin typeface="Times New Roman" panose="02020603050405020304" pitchFamily="18" charset="0"/>
                <a:cs typeface="Times New Roman" panose="02020603050405020304" pitchFamily="18" charset="0"/>
              </a:rPr>
              <a:t>Michela Zucca</a:t>
            </a:r>
          </a:p>
          <a:p>
            <a:pPr algn="ctr"/>
            <a:r>
              <a:rPr lang="it-IT" sz="800" b="1" dirty="0" smtClean="0">
                <a:solidFill>
                  <a:schemeClr val="bg1"/>
                </a:solidFill>
                <a:latin typeface="Times New Roman" panose="02020603050405020304" pitchFamily="18" charset="0"/>
                <a:cs typeface="Times New Roman" panose="02020603050405020304" pitchFamily="18" charset="0"/>
              </a:rPr>
              <a:t>Servizi Culturali</a:t>
            </a:r>
            <a:endParaRPr lang="it-IT" sz="8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908"/>
            <a:ext cx="8892480" cy="687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7452320" y="188640"/>
            <a:ext cx="1245938" cy="1338828"/>
          </a:xfrm>
          <a:prstGeom prst="rect">
            <a:avLst/>
          </a:prstGeom>
          <a:solidFill>
            <a:schemeClr val="bg1"/>
          </a:solidFill>
        </p:spPr>
        <p:txBody>
          <a:bodyPr wrap="square" rtlCol="0">
            <a:spAutoFit/>
          </a:bodyPr>
          <a:lstStyle/>
          <a:p>
            <a:r>
              <a:rPr lang="it-IT" sz="900" dirty="0" smtClean="0">
                <a:latin typeface="Copperplate Gothic Bold" panose="020E0705020206020404" pitchFamily="34" charset="0"/>
              </a:rPr>
              <a:t>Luogo di culto accertato</a:t>
            </a:r>
          </a:p>
          <a:p>
            <a:r>
              <a:rPr lang="it-IT" sz="900" dirty="0" smtClean="0">
                <a:latin typeface="Copperplate Gothic Bold" panose="020E0705020206020404" pitchFamily="34" charset="0"/>
              </a:rPr>
              <a:t>Luogo di culto incerto</a:t>
            </a:r>
          </a:p>
          <a:p>
            <a:r>
              <a:rPr lang="it-IT" sz="900" dirty="0" smtClean="0">
                <a:latin typeface="Copperplate Gothic Bold" panose="020E0705020206020404" pitchFamily="34" charset="0"/>
              </a:rPr>
              <a:t>Rigonfiamento di falò rituale</a:t>
            </a:r>
          </a:p>
          <a:p>
            <a:r>
              <a:rPr lang="it-IT" sz="900" dirty="0" smtClean="0">
                <a:latin typeface="Copperplate Gothic Bold" panose="020E0705020206020404" pitchFamily="34" charset="0"/>
              </a:rPr>
              <a:t>Avvallamenti</a:t>
            </a:r>
          </a:p>
          <a:p>
            <a:r>
              <a:rPr lang="it-IT" sz="900" dirty="0" smtClean="0">
                <a:latin typeface="Copperplate Gothic Bold" panose="020E0705020206020404" pitchFamily="34" charset="0"/>
              </a:rPr>
              <a:t>Confini comunali </a:t>
            </a:r>
            <a:endParaRPr lang="it-IT" sz="900" dirty="0">
              <a:latin typeface="Copperplate Gothic Bold" panose="020E0705020206020404" pitchFamily="34" charset="0"/>
            </a:endParaRPr>
          </a:p>
        </p:txBody>
      </p:sp>
    </p:spTree>
    <p:extLst>
      <p:ext uri="{BB962C8B-B14F-4D97-AF65-F5344CB8AC3E}">
        <p14:creationId xmlns:p14="http://schemas.microsoft.com/office/powerpoint/2010/main" val="1037774425"/>
      </p:ext>
    </p:extLst>
  </p:cSld>
  <p:clrMapOvr>
    <a:masterClrMapping/>
  </p:clrMapOvr>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3793</TotalTime>
  <Words>4314</Words>
  <Application>Microsoft Office PowerPoint</Application>
  <PresentationFormat>Presentazione su schermo (4:3)</PresentationFormat>
  <Paragraphs>310</Paragraphs>
  <Slides>77</Slides>
  <Notes>0</Notes>
  <HiddenSlides>0</HiddenSlides>
  <MMClips>0</MMClips>
  <ScaleCrop>false</ScaleCrop>
  <HeadingPairs>
    <vt:vector size="4" baseType="variant">
      <vt:variant>
        <vt:lpstr>Tema</vt:lpstr>
      </vt:variant>
      <vt:variant>
        <vt:i4>8</vt:i4>
      </vt:variant>
      <vt:variant>
        <vt:lpstr>Titoli diapositive</vt:lpstr>
      </vt:variant>
      <vt:variant>
        <vt:i4>77</vt:i4>
      </vt:variant>
    </vt:vector>
  </HeadingPairs>
  <TitlesOfParts>
    <vt:vector size="85" baseType="lpstr">
      <vt:lpstr>1_Tema di Office</vt:lpstr>
      <vt:lpstr>2_Tema di Office</vt:lpstr>
      <vt:lpstr>3_Tema di Office</vt:lpstr>
      <vt:lpstr>6_Tema di Office</vt:lpstr>
      <vt:lpstr>11_Tema di Office</vt:lpstr>
      <vt:lpstr>12_Tema di Office</vt:lpstr>
      <vt:lpstr>4_Tema di Office</vt:lpstr>
      <vt:lpstr>5_Tema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Utente Windows</cp:lastModifiedBy>
  <cp:revision>156</cp:revision>
  <dcterms:created xsi:type="dcterms:W3CDTF">2012-05-01T11:33:12Z</dcterms:created>
  <dcterms:modified xsi:type="dcterms:W3CDTF">2017-11-07T10:52:18Z</dcterms:modified>
</cp:coreProperties>
</file>