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70" r:id="rId4"/>
    <p:sldId id="276" r:id="rId5"/>
    <p:sldId id="277" r:id="rId6"/>
    <p:sldId id="273" r:id="rId7"/>
    <p:sldId id="279" r:id="rId8"/>
    <p:sldId id="281" r:id="rId9"/>
    <p:sldId id="275" r:id="rId10"/>
    <p:sldId id="286" r:id="rId11"/>
    <p:sldId id="283" r:id="rId12"/>
    <p:sldId id="288" r:id="rId13"/>
    <p:sldId id="271" r:id="rId14"/>
    <p:sldId id="290" r:id="rId15"/>
    <p:sldId id="291" r:id="rId16"/>
    <p:sldId id="292" r:id="rId17"/>
    <p:sldId id="293" r:id="rId18"/>
    <p:sldId id="295" r:id="rId19"/>
    <p:sldId id="296" r:id="rId20"/>
    <p:sldId id="298" r:id="rId21"/>
    <p:sldId id="300" r:id="rId22"/>
    <p:sldId id="301" r:id="rId23"/>
    <p:sldId id="306" r:id="rId24"/>
    <p:sldId id="268" r:id="rId25"/>
    <p:sldId id="307" r:id="rId26"/>
    <p:sldId id="302" r:id="rId27"/>
    <p:sldId id="309" r:id="rId28"/>
    <p:sldId id="303" r:id="rId29"/>
    <p:sldId id="310" r:id="rId30"/>
    <p:sldId id="311" r:id="rId31"/>
    <p:sldId id="315" r:id="rId32"/>
    <p:sldId id="318" r:id="rId33"/>
    <p:sldId id="319" r:id="rId34"/>
    <p:sldId id="320" r:id="rId35"/>
    <p:sldId id="321" r:id="rId36"/>
    <p:sldId id="312" r:id="rId37"/>
    <p:sldId id="323" r:id="rId38"/>
    <p:sldId id="269" r:id="rId39"/>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3" d="100"/>
          <a:sy n="103" d="100"/>
        </p:scale>
        <p:origin x="-204"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685800" y="2130423"/>
            <a:ext cx="7772400" cy="1470026"/>
          </a:xfrm>
        </p:spPr>
        <p:txBody>
          <a:bodyPr/>
          <a:lstStyle>
            <a:lvl1pPr>
              <a:defRPr/>
            </a:lvl1pPr>
          </a:lstStyle>
          <a:p>
            <a:pPr lvl="0"/>
            <a:r>
              <a:rPr lang="it-IT"/>
              <a:t>Fare clic per modificare lo stile del titolo</a:t>
            </a:r>
          </a:p>
        </p:txBody>
      </p:sp>
      <p:sp>
        <p:nvSpPr>
          <p:cNvPr id="3" name="Sottotitolo 2"/>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716AEE79-C541-4038-8D11-B4874665D50E}" type="datetime1">
              <a:rPr lang="it-IT"/>
              <a:pPr lvl="0"/>
              <a:t>14/03/2018</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56DFD585-7C7E-4831-8CC8-7AE261E55DC2}" type="slidenum">
              <a:t>‹N›</a:t>
            </a:fld>
            <a:endParaRPr lang="it-IT"/>
          </a:p>
        </p:txBody>
      </p:sp>
    </p:spTree>
    <p:extLst>
      <p:ext uri="{BB962C8B-B14F-4D97-AF65-F5344CB8AC3E}">
        <p14:creationId xmlns:p14="http://schemas.microsoft.com/office/powerpoint/2010/main" val="5721841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75058822-BADE-4CD8-8581-C191B33B51CE}" type="datetime1">
              <a:rPr lang="it-IT"/>
              <a:pPr lvl="0"/>
              <a:t>14/03/2018</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9E6EE61-A25B-4D24-941D-88EED3A5387F}" type="slidenum">
              <a:t>‹N›</a:t>
            </a:fld>
            <a:endParaRPr lang="it-IT"/>
          </a:p>
        </p:txBody>
      </p:sp>
    </p:spTree>
    <p:extLst>
      <p:ext uri="{BB962C8B-B14F-4D97-AF65-F5344CB8AC3E}">
        <p14:creationId xmlns:p14="http://schemas.microsoft.com/office/powerpoint/2010/main" val="91758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6629400" y="274640"/>
            <a:ext cx="2057400" cy="5851529"/>
          </a:xfrm>
        </p:spPr>
        <p:txBody>
          <a:bodyPr vert="eaVert"/>
          <a:lstStyle>
            <a:lvl1pPr>
              <a:defRPr/>
            </a:lvl1pPr>
          </a:lstStyle>
          <a:p>
            <a:pPr lvl="0"/>
            <a:r>
              <a:rPr lang="it-IT"/>
              <a:t>Fare clic per modificare lo stile del titolo</a:t>
            </a:r>
          </a:p>
        </p:txBody>
      </p:sp>
      <p:sp>
        <p:nvSpPr>
          <p:cNvPr id="3" name="Segnaposto testo verticale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70EF0091-021A-4F53-B26E-A160E3B5C1D1}" type="datetime1">
              <a:rPr lang="it-IT"/>
              <a:pPr lvl="0"/>
              <a:t>14/03/2018</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6C1BDAF9-D0C5-486F-928C-63D0CAF4EB21}" type="slidenum">
              <a:t>‹N›</a:t>
            </a:fld>
            <a:endParaRPr lang="it-IT"/>
          </a:p>
        </p:txBody>
      </p:sp>
    </p:spTree>
    <p:extLst>
      <p:ext uri="{BB962C8B-B14F-4D97-AF65-F5344CB8AC3E}">
        <p14:creationId xmlns:p14="http://schemas.microsoft.com/office/powerpoint/2010/main" val="353347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1246E986-1E81-4EF8-9165-BCE19219FF7B}" type="datetime1">
              <a:rPr lang="it-IT"/>
              <a:pPr lvl="0"/>
              <a:t>14/03/2018</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B70C638-F61A-4777-8234-725D6E586919}" type="slidenum">
              <a:t>‹N›</a:t>
            </a:fld>
            <a:endParaRPr lang="it-IT"/>
          </a:p>
        </p:txBody>
      </p:sp>
    </p:spTree>
    <p:extLst>
      <p:ext uri="{BB962C8B-B14F-4D97-AF65-F5344CB8AC3E}">
        <p14:creationId xmlns:p14="http://schemas.microsoft.com/office/powerpoint/2010/main" val="1530092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722311" y="4406895"/>
            <a:ext cx="7772400" cy="1362071"/>
          </a:xfrm>
        </p:spPr>
        <p:txBody>
          <a:bodyPr anchor="t" anchorCtr="0"/>
          <a:lstStyle>
            <a:lvl1pPr algn="l">
              <a:defRPr sz="4000" b="1" cap="all"/>
            </a:lvl1pPr>
          </a:lstStyle>
          <a:p>
            <a:pPr lvl="0"/>
            <a:r>
              <a:rPr lang="it-IT"/>
              <a:t>Fare clic per modificare lo stile del titolo</a:t>
            </a:r>
          </a:p>
        </p:txBody>
      </p:sp>
      <p:sp>
        <p:nvSpPr>
          <p:cNvPr id="3" name="Segnaposto testo 2"/>
          <p:cNvSpPr txBox="1">
            <a:spLocks noGrp="1"/>
          </p:cNvSpPr>
          <p:nvPr>
            <p:ph type="body" idx="1"/>
          </p:nvPr>
        </p:nvSpPr>
        <p:spPr>
          <a:xfrm>
            <a:off x="722311" y="2906713"/>
            <a:ext cx="7772400" cy="1500182"/>
          </a:xfrm>
        </p:spPr>
        <p:txBody>
          <a:bodyPr anchor="b"/>
          <a:lstStyle>
            <a:lvl1pPr marL="0" indent="0">
              <a:spcBef>
                <a:spcPts val="500"/>
              </a:spcBef>
              <a:buNone/>
              <a:defRPr sz="2000">
                <a:solidFill>
                  <a:srgbClr val="898989"/>
                </a:solidFill>
              </a:defRPr>
            </a:lvl1pPr>
          </a:lstStyle>
          <a:p>
            <a:pPr lvl="0"/>
            <a:r>
              <a:rPr lang="it-IT"/>
              <a:t>Fare clic per modificare stili del testo dello schema</a:t>
            </a:r>
          </a:p>
        </p:txBody>
      </p:sp>
      <p:sp>
        <p:nvSpPr>
          <p:cNvPr id="4" name="Segnaposto data 3"/>
          <p:cNvSpPr txBox="1">
            <a:spLocks noGrp="1"/>
          </p:cNvSpPr>
          <p:nvPr>
            <p:ph type="dt" sz="half" idx="7"/>
          </p:nvPr>
        </p:nvSpPr>
        <p:spPr/>
        <p:txBody>
          <a:bodyPr/>
          <a:lstStyle>
            <a:lvl1pPr>
              <a:defRPr/>
            </a:lvl1pPr>
          </a:lstStyle>
          <a:p>
            <a:pPr lvl="0"/>
            <a:fld id="{5D88B8B7-64DE-4C2A-BCD6-BA1FC79D6AC1}" type="datetime1">
              <a:rPr lang="it-IT"/>
              <a:pPr lvl="0"/>
              <a:t>14/03/2018</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798BA7A8-85C4-430F-8A11-DD3081D70F0C}" type="slidenum">
              <a:t>‹N›</a:t>
            </a:fld>
            <a:endParaRPr lang="it-IT"/>
          </a:p>
        </p:txBody>
      </p:sp>
    </p:spTree>
    <p:extLst>
      <p:ext uri="{BB962C8B-B14F-4D97-AF65-F5344CB8AC3E}">
        <p14:creationId xmlns:p14="http://schemas.microsoft.com/office/powerpoint/2010/main" val="742728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contenuto 2"/>
          <p:cNvSpPr txBox="1">
            <a:spLocks noGrp="1"/>
          </p:cNvSpPr>
          <p:nvPr>
            <p:ph idx="1"/>
          </p:nvPr>
        </p:nvSpPr>
        <p:spPr>
          <a:xfrm>
            <a:off x="457200"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4648196" y="1600200"/>
            <a:ext cx="4038603" cy="4525959"/>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DE52F547-B1E4-4C60-B73D-9E10CB13C899}" type="datetime1">
              <a:rPr lang="it-IT"/>
              <a:pPr lvl="0"/>
              <a:t>14/03/2018</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D86769A8-418C-4D3F-AADD-9DF8D735DE48}" type="slidenum">
              <a:t>‹N›</a:t>
            </a:fld>
            <a:endParaRPr lang="it-IT"/>
          </a:p>
        </p:txBody>
      </p:sp>
    </p:spTree>
    <p:extLst>
      <p:ext uri="{BB962C8B-B14F-4D97-AF65-F5344CB8AC3E}">
        <p14:creationId xmlns:p14="http://schemas.microsoft.com/office/powerpoint/2010/main" val="2342723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testo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4" name="Segnaposto contenuto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it-IT"/>
              <a:t>Fare clic per modificare stili del testo dello schema</a:t>
            </a:r>
          </a:p>
        </p:txBody>
      </p:sp>
      <p:sp>
        <p:nvSpPr>
          <p:cNvPr id="6" name="Segnaposto contenuto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575AB484-3A08-482F-9F57-1BE67FEDCED9}" type="datetime1">
              <a:rPr lang="it-IT"/>
              <a:pPr lvl="0"/>
              <a:t>14/03/2018</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EE42F73F-5931-4340-8AF7-220E085D547E}" type="slidenum">
              <a:t>‹N›</a:t>
            </a:fld>
            <a:endParaRPr lang="it-IT"/>
          </a:p>
        </p:txBody>
      </p:sp>
    </p:spTree>
    <p:extLst>
      <p:ext uri="{BB962C8B-B14F-4D97-AF65-F5344CB8AC3E}">
        <p14:creationId xmlns:p14="http://schemas.microsoft.com/office/powerpoint/2010/main" val="1221780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a:t>
            </a:r>
          </a:p>
        </p:txBody>
      </p:sp>
      <p:sp>
        <p:nvSpPr>
          <p:cNvPr id="3" name="Segnaposto data 2"/>
          <p:cNvSpPr txBox="1">
            <a:spLocks noGrp="1"/>
          </p:cNvSpPr>
          <p:nvPr>
            <p:ph type="dt" sz="half" idx="7"/>
          </p:nvPr>
        </p:nvSpPr>
        <p:spPr/>
        <p:txBody>
          <a:bodyPr/>
          <a:lstStyle>
            <a:lvl1pPr>
              <a:defRPr/>
            </a:lvl1pPr>
          </a:lstStyle>
          <a:p>
            <a:pPr lvl="0"/>
            <a:fld id="{A5CA4779-E9CB-4830-8FF6-348091D3AB56}" type="datetime1">
              <a:rPr lang="it-IT"/>
              <a:pPr lvl="0"/>
              <a:t>14/03/2018</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48DB1BDC-EDD0-4D80-B827-B18A5CFF2631}" type="slidenum">
              <a:t>‹N›</a:t>
            </a:fld>
            <a:endParaRPr lang="it-IT"/>
          </a:p>
        </p:txBody>
      </p:sp>
    </p:spTree>
    <p:extLst>
      <p:ext uri="{BB962C8B-B14F-4D97-AF65-F5344CB8AC3E}">
        <p14:creationId xmlns:p14="http://schemas.microsoft.com/office/powerpoint/2010/main" val="40739950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5B605023-1580-4C4B-92E2-B1165615F743}" type="datetime1">
              <a:rPr lang="it-IT"/>
              <a:pPr lvl="0"/>
              <a:t>14/03/2018</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6038361E-3E4C-4445-9405-EAF87E49B4DA}" type="slidenum">
              <a:t>‹N›</a:t>
            </a:fld>
            <a:endParaRPr lang="it-IT"/>
          </a:p>
        </p:txBody>
      </p:sp>
    </p:spTree>
    <p:extLst>
      <p:ext uri="{BB962C8B-B14F-4D97-AF65-F5344CB8AC3E}">
        <p14:creationId xmlns:p14="http://schemas.microsoft.com/office/powerpoint/2010/main" val="234576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3048"/>
            <a:ext cx="3008311" cy="1162046"/>
          </a:xfrm>
        </p:spPr>
        <p:txBody>
          <a:bodyPr anchor="b" anchorCtr="0"/>
          <a:lstStyle>
            <a:lvl1pPr algn="l">
              <a:defRPr sz="2000" b="1"/>
            </a:lvl1pPr>
          </a:lstStyle>
          <a:p>
            <a:pPr lvl="0"/>
            <a:r>
              <a:rPr lang="it-IT"/>
              <a:t>Fare clic per modificare lo stile del titolo</a:t>
            </a:r>
          </a:p>
        </p:txBody>
      </p:sp>
      <p:sp>
        <p:nvSpPr>
          <p:cNvPr id="3" name="Segnaposto contenuto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AB1B42A1-39B9-4500-AF53-8322032166CB}" type="datetime1">
              <a:rPr lang="it-IT"/>
              <a:pPr lvl="0"/>
              <a:t>14/03/2018</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97497FDD-BDF0-4756-9319-06A95402F690}" type="slidenum">
              <a:t>‹N›</a:t>
            </a:fld>
            <a:endParaRPr lang="it-IT"/>
          </a:p>
        </p:txBody>
      </p:sp>
    </p:spTree>
    <p:extLst>
      <p:ext uri="{BB962C8B-B14F-4D97-AF65-F5344CB8AC3E}">
        <p14:creationId xmlns:p14="http://schemas.microsoft.com/office/powerpoint/2010/main" val="15146846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1792288" y="4800600"/>
            <a:ext cx="5486400" cy="566735"/>
          </a:xfrm>
        </p:spPr>
        <p:txBody>
          <a:bodyPr anchor="b" anchorCtr="0"/>
          <a:lstStyle>
            <a:lvl1pPr algn="l">
              <a:defRPr sz="2000" b="1"/>
            </a:lvl1pPr>
          </a:lstStyle>
          <a:p>
            <a:pPr lvl="0"/>
            <a:r>
              <a:rPr lang="it-IT"/>
              <a:t>Fare clic per modificare lo stile del titolo</a:t>
            </a:r>
          </a:p>
        </p:txBody>
      </p:sp>
      <p:sp>
        <p:nvSpPr>
          <p:cNvPr id="3" name="Segnaposto immagine 2"/>
          <p:cNvSpPr txBox="1">
            <a:spLocks noGrp="1"/>
          </p:cNvSpPr>
          <p:nvPr>
            <p:ph type="pic" idx="1"/>
          </p:nvPr>
        </p:nvSpPr>
        <p:spPr>
          <a:xfrm>
            <a:off x="1792288" y="612776"/>
            <a:ext cx="5486400" cy="4114800"/>
          </a:xfrm>
        </p:spPr>
        <p:txBody>
          <a:bodyPr/>
          <a:lstStyle>
            <a:lvl1pPr marL="0" indent="0">
              <a:buNone/>
              <a:defRPr/>
            </a:lvl1pPr>
          </a:lstStyle>
          <a:p>
            <a:pPr lvl="0"/>
            <a:endParaRPr lang="it-IT"/>
          </a:p>
        </p:txBody>
      </p:sp>
      <p:sp>
        <p:nvSpPr>
          <p:cNvPr id="4" name="Segnaposto testo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it-IT"/>
              <a:t>Fare clic per modificare stili del testo dello schema</a:t>
            </a:r>
          </a:p>
        </p:txBody>
      </p:sp>
      <p:sp>
        <p:nvSpPr>
          <p:cNvPr id="5" name="Segnaposto data 4"/>
          <p:cNvSpPr txBox="1">
            <a:spLocks noGrp="1"/>
          </p:cNvSpPr>
          <p:nvPr>
            <p:ph type="dt" sz="half" idx="7"/>
          </p:nvPr>
        </p:nvSpPr>
        <p:spPr/>
        <p:txBody>
          <a:bodyPr/>
          <a:lstStyle>
            <a:lvl1pPr>
              <a:defRPr/>
            </a:lvl1pPr>
          </a:lstStyle>
          <a:p>
            <a:pPr lvl="0"/>
            <a:fld id="{5015B852-D074-47C3-91B9-BDD854D1FD32}" type="datetime1">
              <a:rPr lang="it-IT"/>
              <a:pPr lvl="0"/>
              <a:t>14/03/2018</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326A252D-907D-4605-A7FF-DEA9AD80E975}" type="slidenum">
              <a:t>‹N›</a:t>
            </a:fld>
            <a:endParaRPr lang="it-IT"/>
          </a:p>
        </p:txBody>
      </p:sp>
    </p:spTree>
    <p:extLst>
      <p:ext uri="{BB962C8B-B14F-4D97-AF65-F5344CB8AC3E}">
        <p14:creationId xmlns:p14="http://schemas.microsoft.com/office/powerpoint/2010/main" val="28009988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1" compatLnSpc="1"/>
          <a:lstStyle/>
          <a:p>
            <a:pPr lvl="0"/>
            <a:r>
              <a:rPr lang="it-IT"/>
              <a:t>Fare clic per modificare lo stile del titolo</a:t>
            </a:r>
          </a:p>
        </p:txBody>
      </p:sp>
      <p:sp>
        <p:nvSpPr>
          <p:cNvPr id="3" name="Segnaposto testo 2"/>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351"/>
            <a:ext cx="2133596"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10AAD629-903E-48F8-BD85-9C5428ADB1F2}" type="datetime1">
              <a:rPr lang="it-IT"/>
              <a:pPr lvl="0"/>
              <a:t>14/03/2018</a:t>
            </a:fld>
            <a:endParaRPr lang="it-IT"/>
          </a:p>
        </p:txBody>
      </p:sp>
      <p:sp>
        <p:nvSpPr>
          <p:cNvPr id="5" name="Segnaposto piè di pagina 4"/>
          <p:cNvSpPr txBox="1">
            <a:spLocks noGrp="1"/>
          </p:cNvSpPr>
          <p:nvPr>
            <p:ph type="ftr" sz="quarter" idx="3"/>
          </p:nvPr>
        </p:nvSpPr>
        <p:spPr>
          <a:xfrm>
            <a:off x="3124203" y="6356351"/>
            <a:ext cx="2895603"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6553203" y="6356351"/>
            <a:ext cx="2133596"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661D46B4-1528-4B8B-A6ED-98312B5A4314}"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1">
        <a:lnSpc>
          <a:spcPct val="100000"/>
        </a:lnSpc>
        <a:spcBef>
          <a:spcPts val="0"/>
        </a:spcBef>
        <a:spcAft>
          <a:spcPts val="0"/>
        </a:spcAft>
        <a:buNone/>
        <a:tabLst/>
        <a:defRPr lang="it-IT" sz="4400" b="0" i="0" u="none" strike="noStrike" kern="1200" cap="none" spc="0" baseline="0">
          <a:solidFill>
            <a:srgbClr val="000000"/>
          </a:solidFill>
          <a:uFillTx/>
          <a:latin typeface="Calibri"/>
        </a:defRPr>
      </a:lvl1pPr>
    </p:titleStyle>
    <p:bodyStyle>
      <a:lvl1pPr marL="342900" marR="0" lvl="0" indent="-342900" algn="l" defTabSz="914400" rtl="0" fontAlgn="auto" hangingPunct="1">
        <a:lnSpc>
          <a:spcPct val="100000"/>
        </a:lnSpc>
        <a:spcBef>
          <a:spcPts val="800"/>
        </a:spcBef>
        <a:spcAft>
          <a:spcPts val="0"/>
        </a:spcAft>
        <a:buSzPct val="100000"/>
        <a:buFont typeface="Arial" pitchFamily="34"/>
        <a:buChar char="•"/>
        <a:tabLst/>
        <a:defRPr lang="it-IT" sz="3200" b="0" i="0" u="none" strike="noStrike" kern="1200" cap="none" spc="0" baseline="0">
          <a:solidFill>
            <a:srgbClr val="000000"/>
          </a:solidFill>
          <a:uFillTx/>
          <a:latin typeface="Calibri"/>
        </a:defRPr>
      </a:lvl1pPr>
      <a:lvl2pPr marL="742950" marR="0" lvl="1" indent="-285750" algn="l" defTabSz="914400" rtl="0" fontAlgn="auto" hangingPunct="1">
        <a:lnSpc>
          <a:spcPct val="100000"/>
        </a:lnSpc>
        <a:spcBef>
          <a:spcPts val="7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2pPr>
      <a:lvl3pPr marL="1143000" marR="0" lvl="2" indent="-228600" algn="l" defTabSz="914400" rtl="0" fontAlgn="auto" hangingPunct="1">
        <a:lnSpc>
          <a:spcPct val="100000"/>
        </a:lnSpc>
        <a:spcBef>
          <a:spcPts val="6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3pPr>
      <a:lvl4pPr marL="1600200" marR="0" lvl="3"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4pPr>
      <a:lvl5pPr marL="2057400" marR="0" lvl="4" indent="-228600" algn="l" defTabSz="914400" rtl="0" fontAlgn="auto" hangingPunct="1">
        <a:lnSpc>
          <a:spcPct val="10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1115613" y="1052739"/>
            <a:ext cx="6912772" cy="5112565"/>
          </a:xfrm>
        </p:spPr>
        <p:txBody>
          <a:bodyPr/>
          <a:lstStyle/>
          <a:p>
            <a:pPr lvl="0">
              <a:lnSpc>
                <a:spcPct val="90000"/>
              </a:lnSpc>
              <a:spcBef>
                <a:spcPts val="1200"/>
              </a:spcBef>
            </a:pPr>
            <a:r>
              <a:rPr lang="it-IT" sz="4800" b="1" dirty="0">
                <a:solidFill>
                  <a:srgbClr val="FF0000"/>
                </a:solidFill>
                <a:latin typeface="Times New Roman" pitchFamily="18"/>
                <a:cs typeface="Times New Roman" pitchFamily="18"/>
              </a:rPr>
              <a:t>LA MENOPAUSA </a:t>
            </a:r>
          </a:p>
          <a:p>
            <a:pPr lvl="0">
              <a:lnSpc>
                <a:spcPct val="90000"/>
              </a:lnSpc>
              <a:spcBef>
                <a:spcPts val="1200"/>
              </a:spcBef>
            </a:pPr>
            <a:r>
              <a:rPr lang="it-IT" sz="4800" b="1" dirty="0">
                <a:solidFill>
                  <a:srgbClr val="FF0000"/>
                </a:solidFill>
                <a:latin typeface="Times New Roman" pitchFamily="18"/>
                <a:cs typeface="Times New Roman" pitchFamily="18"/>
              </a:rPr>
              <a:t>HA SALVATO </a:t>
            </a:r>
          </a:p>
          <a:p>
            <a:pPr lvl="0">
              <a:lnSpc>
                <a:spcPct val="90000"/>
              </a:lnSpc>
              <a:spcBef>
                <a:spcPts val="1200"/>
              </a:spcBef>
            </a:pPr>
            <a:r>
              <a:rPr lang="it-IT" sz="4800" b="1" dirty="0">
                <a:solidFill>
                  <a:srgbClr val="FF0000"/>
                </a:solidFill>
                <a:latin typeface="Times New Roman" pitchFamily="18"/>
                <a:cs typeface="Times New Roman" pitchFamily="18"/>
              </a:rPr>
              <a:t>LA SPECIE UMANA</a:t>
            </a:r>
          </a:p>
          <a:p>
            <a:pPr lvl="0">
              <a:lnSpc>
                <a:spcPct val="90000"/>
              </a:lnSpc>
            </a:pPr>
            <a:endParaRPr lang="it-IT" dirty="0">
              <a:solidFill>
                <a:srgbClr val="FFFFFF"/>
              </a:solidFill>
              <a:latin typeface="Times New Roman" pitchFamily="18"/>
              <a:cs typeface="Times New Roman" pitchFamily="18"/>
            </a:endParaRPr>
          </a:p>
          <a:p>
            <a:pPr lvl="0">
              <a:lnSpc>
                <a:spcPct val="90000"/>
              </a:lnSpc>
              <a:spcBef>
                <a:spcPts val="1000"/>
              </a:spcBef>
            </a:pPr>
            <a:r>
              <a:rPr lang="it-IT" sz="4000" dirty="0">
                <a:solidFill>
                  <a:srgbClr val="FFFFFF"/>
                </a:solidFill>
                <a:latin typeface="Times New Roman" pitchFamily="18"/>
                <a:cs typeface="Times New Roman" pitchFamily="18"/>
              </a:rPr>
              <a:t>Racconto antropologico </a:t>
            </a:r>
          </a:p>
          <a:p>
            <a:pPr lvl="0">
              <a:lnSpc>
                <a:spcPct val="90000"/>
              </a:lnSpc>
              <a:spcBef>
                <a:spcPts val="1000"/>
              </a:spcBef>
            </a:pPr>
            <a:r>
              <a:rPr lang="it-IT" sz="4000" dirty="0">
                <a:solidFill>
                  <a:srgbClr val="FFFFFF"/>
                </a:solidFill>
                <a:latin typeface="Times New Roman" pitchFamily="18"/>
                <a:cs typeface="Times New Roman" pitchFamily="18"/>
              </a:rPr>
              <a:t>di un’età dimenticata </a:t>
            </a:r>
          </a:p>
          <a:p>
            <a:pPr lvl="0">
              <a:lnSpc>
                <a:spcPct val="90000"/>
              </a:lnSpc>
              <a:spcBef>
                <a:spcPts val="1000"/>
              </a:spcBef>
            </a:pPr>
            <a:r>
              <a:rPr lang="it-IT" sz="4000" dirty="0">
                <a:solidFill>
                  <a:srgbClr val="FFFFFF"/>
                </a:solidFill>
                <a:latin typeface="Times New Roman" pitchFamily="18"/>
                <a:cs typeface="Times New Roman" pitchFamily="18"/>
              </a:rPr>
              <a:t>e sottovalutata</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6804248" y="116631"/>
            <a:ext cx="2328632" cy="6696462"/>
          </a:xfrm>
        </p:spPr>
        <p:txBody>
          <a:bodyPr/>
          <a:lstStyle/>
          <a:p>
            <a:pPr lvl="0">
              <a:lnSpc>
                <a:spcPct val="80000"/>
              </a:lnSpc>
              <a:spcBef>
                <a:spcPts val="500"/>
              </a:spcBef>
            </a:pPr>
            <a:r>
              <a:rPr lang="it-IT" sz="2500" b="1" dirty="0" smtClean="0">
                <a:solidFill>
                  <a:srgbClr val="FFFFFF"/>
                </a:solidFill>
                <a:latin typeface="Times New Roman" pitchFamily="18"/>
                <a:cs typeface="Times New Roman" pitchFamily="18"/>
              </a:rPr>
              <a:t>La patera di Parabiago testimonia la presenza del culto di </a:t>
            </a:r>
            <a:r>
              <a:rPr lang="it-IT" sz="2500" b="1" dirty="0" err="1" smtClean="0">
                <a:solidFill>
                  <a:srgbClr val="FFFFFF"/>
                </a:solidFill>
                <a:latin typeface="Times New Roman" pitchFamily="18"/>
                <a:cs typeface="Times New Roman" pitchFamily="18"/>
              </a:rPr>
              <a:t>Cibele</a:t>
            </a:r>
            <a:r>
              <a:rPr lang="it-IT" sz="2500" b="1" dirty="0" smtClean="0">
                <a:solidFill>
                  <a:srgbClr val="FFFFFF"/>
                </a:solidFill>
                <a:latin typeface="Times New Roman" pitchFamily="18"/>
                <a:cs typeface="Times New Roman" pitchFamily="18"/>
              </a:rPr>
              <a:t> almeno fino al V secolo, data di realizzazione, ma probabilmente almeno fino all’VIII (data presunta del suo occultamento). </a:t>
            </a:r>
            <a:endParaRPr lang="it-IT" sz="2500" b="1"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16632"/>
            <a:ext cx="6804246" cy="6616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75525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name="Slide28">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0" y="6088532"/>
            <a:ext cx="8711950" cy="769467"/>
          </a:xfrm>
        </p:spPr>
        <p:txBody>
          <a:bodyPr/>
          <a:lstStyle/>
          <a:p>
            <a:pPr lvl="0" algn="l">
              <a:lnSpc>
                <a:spcPct val="80000"/>
              </a:lnSpc>
              <a:spcBef>
                <a:spcPts val="200"/>
              </a:spcBef>
            </a:pPr>
            <a:r>
              <a:rPr lang="it-IT" sz="1500" b="1" dirty="0">
                <a:solidFill>
                  <a:srgbClr val="FFFFFF"/>
                </a:solidFill>
                <a:latin typeface="Times New Roman" pitchFamily="18"/>
                <a:cs typeface="Times New Roman" pitchFamily="18"/>
              </a:rPr>
              <a:t>Successivamente, quando l’immagine della Dea diventa triplice, rappresenta le tre età della donna</a:t>
            </a:r>
            <a:r>
              <a:rPr lang="it-IT" sz="1500" b="1" dirty="0" smtClean="0">
                <a:solidFill>
                  <a:srgbClr val="FFFFFF"/>
                </a:solidFill>
                <a:latin typeface="Times New Roman" pitchFamily="18"/>
                <a:cs typeface="Times New Roman" pitchFamily="18"/>
              </a:rPr>
              <a:t>: in </a:t>
            </a:r>
            <a:r>
              <a:rPr lang="it-IT" sz="1500" b="1" dirty="0" err="1" smtClean="0">
                <a:solidFill>
                  <a:srgbClr val="FFFFFF"/>
                </a:solidFill>
                <a:latin typeface="Times New Roman" pitchFamily="18"/>
                <a:cs typeface="Times New Roman" pitchFamily="18"/>
              </a:rPr>
              <a:t>Ecate</a:t>
            </a:r>
            <a:r>
              <a:rPr lang="it-IT" sz="1500" b="1" dirty="0" smtClean="0">
                <a:solidFill>
                  <a:srgbClr val="FFFFFF"/>
                </a:solidFill>
                <a:latin typeface="Times New Roman" pitchFamily="18"/>
                <a:cs typeface="Times New Roman" pitchFamily="18"/>
              </a:rPr>
              <a:t> triforme, l’aspetto più importante e terribile è quello legato alla dea anziana, collegata all’oltretomba, alla magia, alla preveggenza. Ma ricordiamo che </a:t>
            </a:r>
            <a:r>
              <a:rPr lang="it-IT" sz="1500" b="1" dirty="0" err="1" smtClean="0">
                <a:solidFill>
                  <a:srgbClr val="FFFFFF"/>
                </a:solidFill>
                <a:latin typeface="Times New Roman" pitchFamily="18"/>
                <a:cs typeface="Times New Roman" pitchFamily="18"/>
              </a:rPr>
              <a:t>Ecate</a:t>
            </a:r>
            <a:r>
              <a:rPr lang="it-IT" sz="1500" b="1" dirty="0" smtClean="0">
                <a:solidFill>
                  <a:srgbClr val="FFFFFF"/>
                </a:solidFill>
                <a:latin typeface="Times New Roman" pitchFamily="18"/>
                <a:cs typeface="Times New Roman" pitchFamily="18"/>
              </a:rPr>
              <a:t> è legata anche al libero arbitrio. </a:t>
            </a:r>
            <a:endParaRPr lang="it-IT" sz="1500" b="1"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2"/>
          <p:cNvPicPr>
            <a:picLocks noChangeAspect="1"/>
          </p:cNvPicPr>
          <p:nvPr/>
        </p:nvPicPr>
        <p:blipFill>
          <a:blip r:embed="rId3"/>
          <a:srcRect/>
          <a:stretch>
            <a:fillRect/>
          </a:stretch>
        </p:blipFill>
        <p:spPr>
          <a:xfrm>
            <a:off x="323523" y="244638"/>
            <a:ext cx="8280916" cy="5843893"/>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0" y="6056242"/>
            <a:ext cx="8478179" cy="801757"/>
          </a:xfrm>
        </p:spPr>
        <p:txBody>
          <a:bodyPr/>
          <a:lstStyle/>
          <a:p>
            <a:pPr lvl="0" algn="l">
              <a:lnSpc>
                <a:spcPct val="80000"/>
              </a:lnSpc>
              <a:spcBef>
                <a:spcPts val="200"/>
              </a:spcBef>
            </a:pPr>
            <a:r>
              <a:rPr lang="it-IT" sz="1500" b="1" dirty="0" smtClean="0">
                <a:solidFill>
                  <a:srgbClr val="FFFFFF"/>
                </a:solidFill>
                <a:latin typeface="Times New Roman" pitchFamily="18"/>
                <a:cs typeface="Times New Roman" pitchFamily="18"/>
              </a:rPr>
              <a:t>Anche fra i popoli celtici e germanici la trinità era femminile: il culto delle </a:t>
            </a:r>
            <a:r>
              <a:rPr lang="it-IT" sz="1500" b="1" dirty="0" err="1" smtClean="0">
                <a:solidFill>
                  <a:srgbClr val="FFFFFF"/>
                </a:solidFill>
                <a:latin typeface="Times New Roman" pitchFamily="18"/>
                <a:cs typeface="Times New Roman" pitchFamily="18"/>
              </a:rPr>
              <a:t>matronae</a:t>
            </a:r>
            <a:r>
              <a:rPr lang="it-IT" sz="1500" b="1" dirty="0" smtClean="0">
                <a:solidFill>
                  <a:srgbClr val="FFFFFF"/>
                </a:solidFill>
                <a:latin typeface="Times New Roman" pitchFamily="18"/>
                <a:cs typeface="Times New Roman" pitchFamily="18"/>
              </a:rPr>
              <a:t> era diffuso in tutto l’impero, e l’immagine triplice viene chiamata Fata. Il pe4nsiero della menopausa non scalfisce le donne antiche: anzi gli anni della Luna Nera sono considerati quelli in cui si esprime la potenza, la sapienza e la preveggenza. </a:t>
            </a:r>
            <a:endParaRPr lang="it-IT" sz="1500" b="1"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pic>
        <p:nvPicPr>
          <p:cNvPr id="5" name="Picture 2"/>
          <p:cNvPicPr>
            <a:picLocks noChangeAspect="1"/>
          </p:cNvPicPr>
          <p:nvPr/>
        </p:nvPicPr>
        <p:blipFill>
          <a:blip r:embed="rId3"/>
          <a:srcRect/>
          <a:stretch>
            <a:fillRect/>
          </a:stretch>
        </p:blipFill>
        <p:spPr>
          <a:xfrm>
            <a:off x="406733" y="34954"/>
            <a:ext cx="8305216" cy="6021288"/>
          </a:xfrm>
          <a:prstGeom prst="rect">
            <a:avLst/>
          </a:prstGeom>
          <a:noFill/>
          <a:ln>
            <a:noFill/>
          </a:ln>
        </p:spPr>
      </p:pic>
    </p:spTree>
    <p:extLst>
      <p:ext uri="{BB962C8B-B14F-4D97-AF65-F5344CB8AC3E}">
        <p14:creationId xmlns:p14="http://schemas.microsoft.com/office/powerpoint/2010/main" val="389515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name="Slide16">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1259631" y="6569973"/>
            <a:ext cx="6912772" cy="288026"/>
          </a:xfrm>
        </p:spPr>
        <p:txBody>
          <a:bodyPr/>
          <a:lstStyle/>
          <a:p>
            <a:pPr lvl="0">
              <a:lnSpc>
                <a:spcPct val="80000"/>
              </a:lnSpc>
              <a:spcBef>
                <a:spcPts val="200"/>
              </a:spcBef>
            </a:pPr>
            <a:r>
              <a:rPr lang="it-IT" sz="1000">
                <a:solidFill>
                  <a:srgbClr val="FFFFFF"/>
                </a:solidFill>
                <a:latin typeface="Times New Roman" pitchFamily="18"/>
                <a:cs typeface="Times New Roman" pitchFamily="18"/>
              </a:rPr>
              <a:t>dell’invecchiamento, così come la comparsa delle rughe o dei capelli bianchi.».</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5" name="Picture 2"/>
          <p:cNvPicPr>
            <a:picLocks noChangeAspect="1"/>
          </p:cNvPicPr>
          <p:nvPr/>
        </p:nvPicPr>
        <p:blipFill>
          <a:blip r:embed="rId3"/>
          <a:srcRect/>
          <a:stretch>
            <a:fillRect/>
          </a:stretch>
        </p:blipFill>
        <p:spPr>
          <a:xfrm>
            <a:off x="41504" y="-9637"/>
            <a:ext cx="9096972" cy="682273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7308304" y="116632"/>
            <a:ext cx="1824576" cy="6696461"/>
          </a:xfrm>
        </p:spPr>
        <p:txBody>
          <a:bodyPr/>
          <a:lstStyle/>
          <a:p>
            <a:pPr lvl="0">
              <a:lnSpc>
                <a:spcPct val="80000"/>
              </a:lnSpc>
              <a:spcBef>
                <a:spcPts val="500"/>
              </a:spcBef>
            </a:pPr>
            <a:r>
              <a:rPr lang="it-IT" sz="2500" b="1" dirty="0" smtClean="0">
                <a:solidFill>
                  <a:srgbClr val="FFFFFF"/>
                </a:solidFill>
                <a:latin typeface="Times New Roman" pitchFamily="18"/>
                <a:cs typeface="Times New Roman" pitchFamily="18"/>
              </a:rPr>
              <a:t>Quando finalmente spariva il ciclo (bellezza e attrattività erano già scomparse da anni), le donne accendevano un cero in chiesa e si dedicavano a quello a cui erano destinate: la gestione del potere e della conoscenza. </a:t>
            </a:r>
            <a:endParaRPr lang="it-IT" sz="2500" b="1" dirty="0">
              <a:solidFill>
                <a:srgbClr val="FFFFFF"/>
              </a:solidFill>
              <a:latin typeface="Times New Roman" pitchFamily="18"/>
              <a:cs typeface="Times New Roman" pitchFamily="18"/>
            </a:endParaRPr>
          </a:p>
        </p:txBody>
      </p:sp>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258" t="15340" r="23114" b="9938"/>
          <a:stretch/>
        </p:blipFill>
        <p:spPr bwMode="auto">
          <a:xfrm>
            <a:off x="0" y="0"/>
            <a:ext cx="7308304" cy="686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85933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5486174" y="116632"/>
            <a:ext cx="3646706" cy="6696461"/>
          </a:xfrm>
        </p:spPr>
        <p:txBody>
          <a:bodyPr/>
          <a:lstStyle/>
          <a:p>
            <a:pPr lvl="0">
              <a:lnSpc>
                <a:spcPct val="80000"/>
              </a:lnSpc>
              <a:spcBef>
                <a:spcPts val="500"/>
              </a:spcBef>
            </a:pPr>
            <a:r>
              <a:rPr lang="it-IT" sz="2500" b="1" dirty="0" smtClean="0">
                <a:solidFill>
                  <a:srgbClr val="FFFFFF"/>
                </a:solidFill>
                <a:latin typeface="Times New Roman" pitchFamily="18"/>
                <a:cs typeface="Times New Roman" pitchFamily="18"/>
              </a:rPr>
              <a:t>La scomparsa del ciclo non è un avvenimento importante né citato nei diari o nelle descrizioni: anzi, i matrimoni fra «anziani» erano comuni, e anche quelli fra donne di età elevata e uomini giovani. Dove esistevano le manifatture e i commerci erano sviluppati, poi, e  le mogli dei padroni dell’attività (spesso anche cointestatarie) diventavano vedove, sposavano i propri garzoni o gli apprendisti, in modo da poter continuare il lavoro.  </a:t>
            </a:r>
            <a:endParaRPr lang="it-IT" sz="2500" b="1" dirty="0">
              <a:solidFill>
                <a:srgbClr val="FFFFFF"/>
              </a:solidFill>
              <a:latin typeface="Times New Roman" pitchFamily="18"/>
              <a:cs typeface="Times New Roman" pitchFamily="18"/>
            </a:endParaRPr>
          </a:p>
        </p:txBody>
      </p:sp>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0037"/>
            <a:ext cx="5486175" cy="6773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1884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5165021" y="116632"/>
            <a:ext cx="3967859" cy="6696461"/>
          </a:xfrm>
        </p:spPr>
        <p:txBody>
          <a:bodyPr/>
          <a:lstStyle/>
          <a:p>
            <a:pPr lvl="0">
              <a:lnSpc>
                <a:spcPct val="80000"/>
              </a:lnSpc>
              <a:spcBef>
                <a:spcPts val="500"/>
              </a:spcBef>
            </a:pPr>
            <a:r>
              <a:rPr lang="it-IT" sz="2500" b="1" dirty="0" smtClean="0">
                <a:solidFill>
                  <a:srgbClr val="FFFFFF"/>
                </a:solidFill>
                <a:latin typeface="Times New Roman" pitchFamily="18"/>
                <a:cs typeface="Times New Roman" pitchFamily="18"/>
              </a:rPr>
              <a:t>Anche a livello sessuale nessuno si scandalizzava se una donna «di una certa età» (quindi in menopausa sicura, visto che nei secoli passati arrivava anche prima) aveva rapporti, anche mercenari, con uomini più giovani. Il sesso veniva associato con il piacere,  non con la riproduzione: chi poteva permettersi un partner giovane pagava. Di solito era un uomo, ma non necessariamente. Ricordiamo fra l’altro che il matrimonio nei ceti popolari era ben poco praticato….. </a:t>
            </a:r>
            <a:endParaRPr lang="it-IT" sz="2500" b="1" dirty="0">
              <a:solidFill>
                <a:srgbClr val="FFFFFF"/>
              </a:solidFill>
              <a:latin typeface="Times New Roman" pitchFamily="18"/>
              <a:cs typeface="Times New Roman" pitchFamily="18"/>
            </a:endParaRPr>
          </a:p>
        </p:txBody>
      </p:sp>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516502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45446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4283969" y="116632"/>
            <a:ext cx="4848912" cy="6696461"/>
          </a:xfrm>
        </p:spPr>
        <p:txBody>
          <a:bodyPr/>
          <a:lstStyle/>
          <a:p>
            <a:pPr lvl="0">
              <a:lnSpc>
                <a:spcPct val="80000"/>
              </a:lnSpc>
              <a:spcBef>
                <a:spcPts val="500"/>
              </a:spcBef>
            </a:pPr>
            <a:r>
              <a:rPr lang="it-IT" sz="2500" b="1" dirty="0" smtClean="0">
                <a:solidFill>
                  <a:srgbClr val="FFFFFF"/>
                </a:solidFill>
                <a:latin typeface="Times New Roman" pitchFamily="18"/>
                <a:cs typeface="Times New Roman" pitchFamily="18"/>
              </a:rPr>
              <a:t>E’ a partire dal Concilio di Trento (1563) che la Chiesa riesce a rendere effettivi i divieti sulla sessualità non riproduttiva e quindi, a far diventare disgustoso il rapporto sessuale con una donna non più fertile. Ed è proprio sulla donna anziana che pretende di esercitare una vita sessuale che si costruisce la figura della strega e della vecchia malvagia invidiosa della ragazze più giovani. Ma ancora, nessuno si sogna di parlare di menopausa o di disturbi associati all’assenza del ciclo: quando scompare, le donne continuano ad andare in chiesa ad accendere un cero, e aspettano questo evento come una liberazione. La parola è assente in tutti i dialetti e nelle lingue antiche . </a:t>
            </a:r>
            <a:endParaRPr lang="it-IT" sz="2500" b="1" dirty="0">
              <a:solidFill>
                <a:srgbClr val="FFFFFF"/>
              </a:solidFill>
              <a:latin typeface="Times New Roman" pitchFamily="18"/>
              <a:cs typeface="Times New Roman" pitchFamily="18"/>
            </a:endParaRPr>
          </a:p>
        </p:txBody>
      </p:sp>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80" y="15488"/>
            <a:ext cx="4270788" cy="6854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971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5406425" y="116631"/>
            <a:ext cx="3726455" cy="6696462"/>
          </a:xfrm>
        </p:spPr>
        <p:txBody>
          <a:bodyPr/>
          <a:lstStyle/>
          <a:p>
            <a:pPr lvl="0">
              <a:lnSpc>
                <a:spcPct val="80000"/>
              </a:lnSpc>
              <a:spcBef>
                <a:spcPts val="500"/>
              </a:spcBef>
            </a:pPr>
            <a:r>
              <a:rPr lang="it-IT" sz="2300" b="1" dirty="0" smtClean="0">
                <a:solidFill>
                  <a:srgbClr val="FFFFFF"/>
                </a:solidFill>
                <a:latin typeface="Times New Roman" pitchFamily="18"/>
                <a:cs typeface="Times New Roman" pitchFamily="18"/>
              </a:rPr>
              <a:t>E’ solo verso la fine del XVIII secolo che si attribuisce valenza biologica alla comparsa di particolari disturbi in corrispondenza della fine dei flussi mestruali: J. </a:t>
            </a:r>
            <a:r>
              <a:rPr lang="it-IT" sz="2300" b="1" dirty="0" err="1" smtClean="0">
                <a:solidFill>
                  <a:srgbClr val="FFFFFF"/>
                </a:solidFill>
                <a:latin typeface="Times New Roman" pitchFamily="18"/>
                <a:cs typeface="Times New Roman" pitchFamily="18"/>
              </a:rPr>
              <a:t>Dejangrois</a:t>
            </a:r>
            <a:r>
              <a:rPr lang="it-IT" sz="2300" b="1" dirty="0" smtClean="0">
                <a:solidFill>
                  <a:srgbClr val="FFFFFF"/>
                </a:solidFill>
                <a:latin typeface="Times New Roman" pitchFamily="18"/>
                <a:cs typeface="Times New Roman" pitchFamily="18"/>
              </a:rPr>
              <a:t> pubblica nel 1781 i '</a:t>
            </a:r>
            <a:r>
              <a:rPr lang="it-IT" sz="2300" b="1" dirty="0" err="1" smtClean="0">
                <a:solidFill>
                  <a:srgbClr val="FFFFFF"/>
                </a:solidFill>
                <a:latin typeface="Times New Roman" pitchFamily="18"/>
                <a:cs typeface="Times New Roman" pitchFamily="18"/>
              </a:rPr>
              <a:t>Conseils</a:t>
            </a:r>
            <a:r>
              <a:rPr lang="it-IT" sz="2300" b="1" dirty="0" smtClean="0">
                <a:solidFill>
                  <a:srgbClr val="FFFFFF"/>
                </a:solidFill>
                <a:latin typeface="Times New Roman" pitchFamily="18"/>
                <a:cs typeface="Times New Roman" pitchFamily="18"/>
              </a:rPr>
              <a:t> </a:t>
            </a:r>
            <a:r>
              <a:rPr lang="it-IT" sz="2300" b="1" dirty="0" err="1" smtClean="0">
                <a:solidFill>
                  <a:srgbClr val="FFFFFF"/>
                </a:solidFill>
                <a:latin typeface="Times New Roman" pitchFamily="18"/>
                <a:cs typeface="Times New Roman" pitchFamily="18"/>
              </a:rPr>
              <a:t>aux</a:t>
            </a:r>
            <a:r>
              <a:rPr lang="it-IT" sz="2300" b="1" dirty="0" smtClean="0">
                <a:solidFill>
                  <a:srgbClr val="FFFFFF"/>
                </a:solidFill>
                <a:latin typeface="Times New Roman" pitchFamily="18"/>
                <a:cs typeface="Times New Roman" pitchFamily="18"/>
              </a:rPr>
              <a:t> femmes de </a:t>
            </a:r>
            <a:r>
              <a:rPr lang="it-IT" sz="2300" b="1" dirty="0" err="1" smtClean="0">
                <a:solidFill>
                  <a:srgbClr val="FFFFFF"/>
                </a:solidFill>
                <a:latin typeface="Times New Roman" pitchFamily="18"/>
                <a:cs typeface="Times New Roman" pitchFamily="18"/>
              </a:rPr>
              <a:t>quarante</a:t>
            </a:r>
            <a:r>
              <a:rPr lang="it-IT" sz="2300" b="1" dirty="0" smtClean="0">
                <a:solidFill>
                  <a:srgbClr val="FFFFFF"/>
                </a:solidFill>
                <a:latin typeface="Times New Roman" pitchFamily="18"/>
                <a:cs typeface="Times New Roman" pitchFamily="18"/>
              </a:rPr>
              <a:t> </a:t>
            </a:r>
            <a:r>
              <a:rPr lang="it-IT" sz="2300" b="1" dirty="0" err="1" smtClean="0">
                <a:solidFill>
                  <a:srgbClr val="FFFFFF"/>
                </a:solidFill>
                <a:latin typeface="Times New Roman" pitchFamily="18"/>
                <a:cs typeface="Times New Roman" pitchFamily="18"/>
              </a:rPr>
              <a:t>ans</a:t>
            </a:r>
            <a:r>
              <a:rPr lang="it-IT" sz="2300" b="1" dirty="0" smtClean="0">
                <a:solidFill>
                  <a:srgbClr val="FFFFFF"/>
                </a:solidFill>
                <a:latin typeface="Times New Roman" pitchFamily="18"/>
                <a:cs typeface="Times New Roman" pitchFamily="18"/>
              </a:rPr>
              <a:t>', dando l’avvio ad una ampia letteratura sul tema. Il limite della fertilità, ma a quel tempo ancora quello della vita, sembra così fissato a 40 anni. ino all’inizio del Diciannovesimo secolo, negli studi eruditi europei la parola menopausa non esisteva. L’espressione utilizzata era “cessazione del mestruo” o “fine </a:t>
            </a:r>
          </a:p>
          <a:p>
            <a:pPr lvl="0">
              <a:lnSpc>
                <a:spcPct val="80000"/>
              </a:lnSpc>
              <a:spcBef>
                <a:spcPts val="500"/>
              </a:spcBef>
            </a:pPr>
            <a:r>
              <a:rPr lang="it-IT" sz="2300" b="1" dirty="0" smtClean="0">
                <a:solidFill>
                  <a:srgbClr val="FFFFFF"/>
                </a:solidFill>
                <a:latin typeface="Times New Roman" pitchFamily="18"/>
                <a:cs typeface="Times New Roman" pitchFamily="18"/>
              </a:rPr>
              <a:t>delle mestruazioni”.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1" y="-21635"/>
            <a:ext cx="5410826" cy="6834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29273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4427985" y="0"/>
            <a:ext cx="4704896" cy="6813093"/>
          </a:xfrm>
        </p:spPr>
        <p:txBody>
          <a:bodyPr/>
          <a:lstStyle/>
          <a:p>
            <a:pPr lvl="0" algn="l">
              <a:lnSpc>
                <a:spcPct val="80000"/>
              </a:lnSpc>
              <a:spcBef>
                <a:spcPts val="500"/>
              </a:spcBef>
            </a:pPr>
            <a:r>
              <a:rPr lang="it-IT" sz="2300" b="1" dirty="0" smtClean="0">
                <a:solidFill>
                  <a:srgbClr val="FFFFFF"/>
                </a:solidFill>
                <a:latin typeface="Times New Roman" pitchFamily="18"/>
                <a:cs typeface="Times New Roman" pitchFamily="18"/>
              </a:rPr>
              <a:t>Nel 1821 il medico francese Charles Pierre Louis de </a:t>
            </a:r>
            <a:r>
              <a:rPr lang="it-IT" sz="2300" b="1" dirty="0" err="1" smtClean="0">
                <a:solidFill>
                  <a:srgbClr val="FFFFFF"/>
                </a:solidFill>
                <a:latin typeface="Times New Roman" pitchFamily="18"/>
                <a:cs typeface="Times New Roman" pitchFamily="18"/>
              </a:rPr>
              <a:t>Gardenne</a:t>
            </a:r>
            <a:r>
              <a:rPr lang="it-IT" sz="2300" b="1" dirty="0" smtClean="0">
                <a:solidFill>
                  <a:srgbClr val="FFFFFF"/>
                </a:solidFill>
                <a:latin typeface="Times New Roman" pitchFamily="18"/>
                <a:cs typeface="Times New Roman" pitchFamily="18"/>
              </a:rPr>
              <a:t>, nella prefazione alla sua opera dedicata all’età “critica delle donne”, propose di usare la parola “</a:t>
            </a:r>
            <a:r>
              <a:rPr lang="it-IT" sz="2300" b="1" dirty="0" err="1" smtClean="0">
                <a:solidFill>
                  <a:srgbClr val="FFFFFF"/>
                </a:solidFill>
                <a:latin typeface="Times New Roman" pitchFamily="18"/>
                <a:cs typeface="Times New Roman" pitchFamily="18"/>
              </a:rPr>
              <a:t>ménopause</a:t>
            </a:r>
            <a:r>
              <a:rPr lang="it-IT" sz="2300" b="1" dirty="0" smtClean="0">
                <a:solidFill>
                  <a:srgbClr val="FFFFFF"/>
                </a:solidFill>
                <a:latin typeface="Times New Roman" pitchFamily="18"/>
                <a:cs typeface="Times New Roman" pitchFamily="18"/>
              </a:rPr>
              <a:t>” e la inserì nel titolo del libro: “De la </a:t>
            </a:r>
            <a:r>
              <a:rPr lang="it-IT" sz="2300" b="1" dirty="0" err="1" smtClean="0">
                <a:solidFill>
                  <a:srgbClr val="FFFFFF"/>
                </a:solidFill>
                <a:latin typeface="Times New Roman" pitchFamily="18"/>
                <a:cs typeface="Times New Roman" pitchFamily="18"/>
              </a:rPr>
              <a:t>ménopause</a:t>
            </a:r>
            <a:r>
              <a:rPr lang="it-IT" sz="2300" b="1" dirty="0" smtClean="0">
                <a:solidFill>
                  <a:srgbClr val="FFFFFF"/>
                </a:solidFill>
                <a:latin typeface="Times New Roman" pitchFamily="18"/>
                <a:cs typeface="Times New Roman" pitchFamily="18"/>
              </a:rPr>
              <a:t> </a:t>
            </a:r>
            <a:r>
              <a:rPr lang="it-IT" sz="2300" b="1" dirty="0" err="1" smtClean="0">
                <a:solidFill>
                  <a:srgbClr val="FFFFFF"/>
                </a:solidFill>
                <a:latin typeface="Times New Roman" pitchFamily="18"/>
                <a:cs typeface="Times New Roman" pitchFamily="18"/>
              </a:rPr>
              <a:t>ou</a:t>
            </a:r>
            <a:r>
              <a:rPr lang="it-IT" sz="2300" b="1" dirty="0" smtClean="0">
                <a:solidFill>
                  <a:srgbClr val="FFFFFF"/>
                </a:solidFill>
                <a:latin typeface="Times New Roman" pitchFamily="18"/>
                <a:cs typeface="Times New Roman" pitchFamily="18"/>
              </a:rPr>
              <a:t> de l’</a:t>
            </a:r>
            <a:r>
              <a:rPr lang="it-IT" sz="2300" b="1" dirty="0" err="1" smtClean="0">
                <a:solidFill>
                  <a:srgbClr val="FFFFFF"/>
                </a:solidFill>
                <a:latin typeface="Times New Roman" pitchFamily="18"/>
                <a:cs typeface="Times New Roman" pitchFamily="18"/>
              </a:rPr>
              <a:t>âge</a:t>
            </a:r>
            <a:r>
              <a:rPr lang="it-IT" sz="2300" b="1" dirty="0" smtClean="0">
                <a:solidFill>
                  <a:srgbClr val="FFFFFF"/>
                </a:solidFill>
                <a:latin typeface="Times New Roman" pitchFamily="18"/>
                <a:cs typeface="Times New Roman" pitchFamily="18"/>
              </a:rPr>
              <a:t> </a:t>
            </a:r>
            <a:r>
              <a:rPr lang="it-IT" sz="2300" b="1" dirty="0" err="1" smtClean="0">
                <a:solidFill>
                  <a:srgbClr val="FFFFFF"/>
                </a:solidFill>
                <a:latin typeface="Times New Roman" pitchFamily="18"/>
                <a:cs typeface="Times New Roman" pitchFamily="18"/>
              </a:rPr>
              <a:t>critique</a:t>
            </a:r>
            <a:r>
              <a:rPr lang="it-IT" sz="2300" b="1" dirty="0" smtClean="0">
                <a:solidFill>
                  <a:srgbClr val="FFFFFF"/>
                </a:solidFill>
                <a:latin typeface="Times New Roman" pitchFamily="18"/>
                <a:cs typeface="Times New Roman" pitchFamily="18"/>
              </a:rPr>
              <a:t> </a:t>
            </a:r>
            <a:r>
              <a:rPr lang="it-IT" sz="2300" b="1" dirty="0" err="1" smtClean="0">
                <a:solidFill>
                  <a:srgbClr val="FFFFFF"/>
                </a:solidFill>
                <a:latin typeface="Times New Roman" pitchFamily="18"/>
                <a:cs typeface="Times New Roman" pitchFamily="18"/>
              </a:rPr>
              <a:t>des</a:t>
            </a:r>
            <a:r>
              <a:rPr lang="it-IT" sz="2300" b="1" dirty="0" smtClean="0">
                <a:solidFill>
                  <a:srgbClr val="FFFFFF"/>
                </a:solidFill>
                <a:latin typeface="Times New Roman" pitchFamily="18"/>
                <a:cs typeface="Times New Roman" pitchFamily="18"/>
              </a:rPr>
              <a:t> femmes”.</a:t>
            </a:r>
          </a:p>
          <a:p>
            <a:pPr lvl="0" algn="l">
              <a:lnSpc>
                <a:spcPct val="80000"/>
              </a:lnSpc>
              <a:spcBef>
                <a:spcPts val="500"/>
              </a:spcBef>
            </a:pPr>
            <a:r>
              <a:rPr lang="it-IT" sz="2300" b="1" dirty="0" smtClean="0">
                <a:solidFill>
                  <a:srgbClr val="FFFFFF"/>
                </a:solidFill>
                <a:latin typeface="Times New Roman" pitchFamily="18"/>
                <a:cs typeface="Times New Roman" pitchFamily="18"/>
              </a:rPr>
              <a:t>Menopausa deriva dalle parole greche “</a:t>
            </a:r>
            <a:r>
              <a:rPr lang="it-IT" sz="2300" b="1" dirty="0" err="1" smtClean="0">
                <a:solidFill>
                  <a:srgbClr val="FFFFFF"/>
                </a:solidFill>
                <a:latin typeface="Times New Roman" pitchFamily="18"/>
                <a:cs typeface="Times New Roman" pitchFamily="18"/>
              </a:rPr>
              <a:t>μήν</a:t>
            </a:r>
            <a:r>
              <a:rPr lang="it-IT" sz="2300" b="1" dirty="0" smtClean="0">
                <a:solidFill>
                  <a:srgbClr val="FFFFFF"/>
                </a:solidFill>
                <a:latin typeface="Times New Roman" pitchFamily="18"/>
                <a:cs typeface="Times New Roman" pitchFamily="18"/>
              </a:rPr>
              <a:t>” (genitivo </a:t>
            </a:r>
            <a:r>
              <a:rPr lang="it-IT" sz="2300" b="1" dirty="0" err="1" smtClean="0">
                <a:solidFill>
                  <a:srgbClr val="FFFFFF"/>
                </a:solidFill>
                <a:latin typeface="Times New Roman" pitchFamily="18"/>
                <a:cs typeface="Times New Roman" pitchFamily="18"/>
              </a:rPr>
              <a:t>μηνός</a:t>
            </a:r>
            <a:r>
              <a:rPr lang="it-IT" sz="2300" b="1" dirty="0" smtClean="0">
                <a:solidFill>
                  <a:srgbClr val="FFFFFF"/>
                </a:solidFill>
                <a:latin typeface="Times New Roman" pitchFamily="18"/>
                <a:cs typeface="Times New Roman" pitchFamily="18"/>
              </a:rPr>
              <a:t>) che vuol dire “mese”, e “πα</a:t>
            </a:r>
            <a:r>
              <a:rPr lang="it-IT" sz="2300" b="1" dirty="0" err="1" smtClean="0">
                <a:solidFill>
                  <a:srgbClr val="FFFFFF"/>
                </a:solidFill>
                <a:latin typeface="Times New Roman" pitchFamily="18"/>
                <a:cs typeface="Times New Roman" pitchFamily="18"/>
              </a:rPr>
              <a:t>ὒσις</a:t>
            </a:r>
            <a:r>
              <a:rPr lang="it-IT" sz="2300" b="1" dirty="0" smtClean="0">
                <a:solidFill>
                  <a:srgbClr val="FFFFFF"/>
                </a:solidFill>
                <a:latin typeface="Times New Roman" pitchFamily="18"/>
                <a:cs typeface="Times New Roman" pitchFamily="18"/>
              </a:rPr>
              <a:t>”, che significa “cessazione”. Prima in Francia e poi in altri paesi, la parola menopausa ha sostituito progressivamente le altre espressioni. Il termine si è poi imposto nella letteratura biomedica occidentale a partire da una mancanza: quella di ormoni. Nel Ventesimo secolo la menopausa diventa quindi una condizione patologica, determinata da un insieme ancora piuttosto confuso di sintomi e disturbi.</a:t>
            </a:r>
          </a:p>
          <a:p>
            <a:pPr lvl="0" algn="l">
              <a:lnSpc>
                <a:spcPct val="80000"/>
              </a:lnSpc>
              <a:spcBef>
                <a:spcPts val="500"/>
              </a:spcBef>
            </a:pPr>
            <a:endParaRPr lang="it-IT" sz="23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910"/>
            <a:ext cx="4427984" cy="6833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5659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11">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0" y="0"/>
            <a:ext cx="2339748" cy="6813093"/>
          </a:xfrm>
        </p:spPr>
        <p:txBody>
          <a:bodyPr/>
          <a:lstStyle/>
          <a:p>
            <a:pPr lvl="0">
              <a:lnSpc>
                <a:spcPct val="80000"/>
              </a:lnSpc>
              <a:spcBef>
                <a:spcPts val="500"/>
              </a:spcBef>
            </a:pPr>
            <a:r>
              <a:rPr lang="it-IT" sz="1900" dirty="0">
                <a:solidFill>
                  <a:srgbClr val="FFFFFF"/>
                </a:solidFill>
                <a:latin typeface="Times New Roman" pitchFamily="18"/>
                <a:cs typeface="Times New Roman" pitchFamily="18"/>
              </a:rPr>
              <a:t>dalle necessità, si è slegata dai figli, vuole slegarsi dal concetto che la menopausa è inizio della vecchiaia e fine della vita. E tutto questo è tipico della società postindustriale. E di un’altra particolarità: che la donna di oggi è la donna di “prima generazione”, la prima chiamata a costruirsi il significato sociale della menopausa, quella che non ha nessuna trasmissione culturale specifica alle spalle, come succede per la pubertà o la maternità.» Perché una donna che attraversa un fisiologico periodo della sua esistenza, dovrebbe ricorrere </a:t>
            </a:r>
            <a:r>
              <a:rPr lang="it-IT" sz="1900">
                <a:solidFill>
                  <a:srgbClr val="FFFFFF"/>
                </a:solidFill>
                <a:latin typeface="Times New Roman" pitchFamily="18"/>
                <a:cs typeface="Times New Roman" pitchFamily="18"/>
              </a:rPr>
              <a:t>ad </a:t>
            </a:r>
            <a:r>
              <a:rPr lang="it-IT" sz="1900" smtClean="0">
                <a:solidFill>
                  <a:srgbClr val="FFFFFF"/>
                </a:solidFill>
                <a:latin typeface="Times New Roman" pitchFamily="18"/>
                <a:cs typeface="Times New Roman" pitchFamily="18"/>
              </a:rPr>
              <a:t>un</a:t>
            </a:r>
            <a:endParaRPr lang="it-IT" sz="1900"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3"/>
          <p:cNvPicPr>
            <a:picLocks noChangeAspect="1"/>
          </p:cNvPicPr>
          <p:nvPr/>
        </p:nvPicPr>
        <p:blipFill>
          <a:blip r:embed="rId3"/>
          <a:srcRect l="4369"/>
          <a:stretch>
            <a:fillRect/>
          </a:stretch>
        </p:blipFill>
        <p:spPr>
          <a:xfrm>
            <a:off x="88779" y="11091"/>
            <a:ext cx="9046342" cy="6782406"/>
          </a:xfrm>
          <a:prstGeom prst="rect">
            <a:avLst/>
          </a:prstGeom>
          <a:noFill/>
          <a:ln>
            <a:noFill/>
          </a:ln>
        </p:spPr>
      </p:pic>
      <p:sp>
        <p:nvSpPr>
          <p:cNvPr id="6" name="CasellaDiTesto 5"/>
          <p:cNvSpPr txBox="1"/>
          <p:nvPr/>
        </p:nvSpPr>
        <p:spPr>
          <a:xfrm>
            <a:off x="395532" y="1052739"/>
            <a:ext cx="4379153" cy="304699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2400" b="1" i="0" u="none" strike="noStrike" kern="1200" cap="none" spc="0" baseline="0" dirty="0">
                <a:solidFill>
                  <a:srgbClr val="FFFFFF"/>
                </a:solidFill>
                <a:uFillTx/>
                <a:latin typeface="Times New Roman" pitchFamily="18"/>
                <a:cs typeface="Times New Roman" pitchFamily="18"/>
              </a:rPr>
              <a:t>La parola «menopausa»  è un’invenzione recentissima nel linguaggio umano. Non esiste in nessuna lingua antica, è assente nei dialetti. Così come il termine, anche i «disturbi» associati alla scomparsa del ciclo sono del tutto sconosciuti.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0" y="0"/>
            <a:ext cx="3491880" cy="6813093"/>
          </a:xfrm>
        </p:spPr>
        <p:txBody>
          <a:bodyPr/>
          <a:lstStyle/>
          <a:p>
            <a:pPr lvl="0" algn="l">
              <a:lnSpc>
                <a:spcPct val="80000"/>
              </a:lnSpc>
              <a:spcBef>
                <a:spcPts val="500"/>
              </a:spcBef>
            </a:pPr>
            <a:r>
              <a:rPr lang="it-IT" sz="1900" dirty="0" smtClean="0">
                <a:solidFill>
                  <a:srgbClr val="FFFFFF"/>
                </a:solidFill>
                <a:latin typeface="Times New Roman" pitchFamily="18"/>
                <a:cs typeface="Times New Roman" pitchFamily="18"/>
              </a:rPr>
              <a:t>Ma la prima menopausa non è stata prerogativa delle donne….. Nel 1813 l’inglese Henry </a:t>
            </a:r>
            <a:r>
              <a:rPr lang="it-IT" sz="1900" dirty="0" err="1" smtClean="0">
                <a:solidFill>
                  <a:srgbClr val="FFFFFF"/>
                </a:solidFill>
                <a:latin typeface="Times New Roman" pitchFamily="18"/>
                <a:cs typeface="Times New Roman" pitchFamily="18"/>
              </a:rPr>
              <a:t>Halford</a:t>
            </a:r>
            <a:r>
              <a:rPr lang="it-IT" sz="1900" dirty="0" smtClean="0">
                <a:solidFill>
                  <a:srgbClr val="FFFFFF"/>
                </a:solidFill>
                <a:latin typeface="Times New Roman" pitchFamily="18"/>
                <a:cs typeface="Times New Roman" pitchFamily="18"/>
              </a:rPr>
              <a:t>, medico personale di re Giorgio III, presidente del </a:t>
            </a:r>
            <a:r>
              <a:rPr lang="it-IT" sz="1900" dirty="0" err="1" smtClean="0">
                <a:solidFill>
                  <a:srgbClr val="FFFFFF"/>
                </a:solidFill>
                <a:latin typeface="Times New Roman" pitchFamily="18"/>
                <a:cs typeface="Times New Roman" pitchFamily="18"/>
              </a:rPr>
              <a:t>Royal</a:t>
            </a:r>
            <a:r>
              <a:rPr lang="it-IT" sz="1900" dirty="0" smtClean="0">
                <a:solidFill>
                  <a:srgbClr val="FFFFFF"/>
                </a:solidFill>
                <a:latin typeface="Times New Roman" pitchFamily="18"/>
                <a:cs typeface="Times New Roman" pitchFamily="18"/>
              </a:rPr>
              <a:t> College of </a:t>
            </a:r>
            <a:r>
              <a:rPr lang="it-IT" sz="1900" dirty="0" err="1" smtClean="0">
                <a:solidFill>
                  <a:srgbClr val="FFFFFF"/>
                </a:solidFill>
                <a:latin typeface="Times New Roman" pitchFamily="18"/>
                <a:cs typeface="Times New Roman" pitchFamily="18"/>
              </a:rPr>
              <a:t>Physicians</a:t>
            </a:r>
            <a:r>
              <a:rPr lang="it-IT" sz="1900" dirty="0" smtClean="0">
                <a:solidFill>
                  <a:srgbClr val="FFFFFF"/>
                </a:solidFill>
                <a:latin typeface="Times New Roman" pitchFamily="18"/>
                <a:cs typeface="Times New Roman" pitchFamily="18"/>
              </a:rPr>
              <a:t> (dal 1822 fino al 1844, anno della sua morte), pubblicò</a:t>
            </a:r>
          </a:p>
          <a:p>
            <a:pPr lvl="0" algn="l">
              <a:lnSpc>
                <a:spcPct val="80000"/>
              </a:lnSpc>
              <a:spcBef>
                <a:spcPts val="500"/>
              </a:spcBef>
            </a:pPr>
            <a:r>
              <a:rPr lang="it-IT" sz="1900" dirty="0" smtClean="0">
                <a:solidFill>
                  <a:srgbClr val="FFFFFF"/>
                </a:solidFill>
                <a:latin typeface="Times New Roman" pitchFamily="18"/>
                <a:cs typeface="Times New Roman" pitchFamily="18"/>
              </a:rPr>
              <a:t>un articolo dal titolo “On the </a:t>
            </a:r>
            <a:r>
              <a:rPr lang="it-IT" sz="1900" dirty="0" err="1" smtClean="0">
                <a:solidFill>
                  <a:srgbClr val="FFFFFF"/>
                </a:solidFill>
                <a:latin typeface="Times New Roman" pitchFamily="18"/>
                <a:cs typeface="Times New Roman" pitchFamily="18"/>
              </a:rPr>
              <a:t>climacteric</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disesase</a:t>
            </a:r>
            <a:r>
              <a:rPr lang="it-IT" sz="1900" dirty="0" smtClean="0">
                <a:solidFill>
                  <a:srgbClr val="FFFFFF"/>
                </a:solidFill>
                <a:latin typeface="Times New Roman" pitchFamily="18"/>
                <a:cs typeface="Times New Roman" pitchFamily="18"/>
              </a:rPr>
              <a:t>”, che rappresentò il primo articolo pubblicato sul</a:t>
            </a:r>
          </a:p>
          <a:p>
            <a:pPr lvl="0" algn="l">
              <a:lnSpc>
                <a:spcPct val="80000"/>
              </a:lnSpc>
              <a:spcBef>
                <a:spcPts val="500"/>
              </a:spcBef>
            </a:pPr>
            <a:r>
              <a:rPr lang="it-IT" sz="1900" dirty="0" smtClean="0">
                <a:solidFill>
                  <a:srgbClr val="FFFFFF"/>
                </a:solidFill>
                <a:latin typeface="Times New Roman" pitchFamily="18"/>
                <a:cs typeface="Times New Roman" pitchFamily="18"/>
              </a:rPr>
              <a:t>climaterio.</a:t>
            </a:r>
          </a:p>
          <a:p>
            <a:pPr lvl="0" algn="l">
              <a:lnSpc>
                <a:spcPct val="80000"/>
              </a:lnSpc>
              <a:spcBef>
                <a:spcPts val="500"/>
              </a:spcBef>
            </a:pPr>
            <a:r>
              <a:rPr lang="it-IT" sz="1900" dirty="0" smtClean="0">
                <a:solidFill>
                  <a:srgbClr val="FFFFFF"/>
                </a:solidFill>
                <a:latin typeface="Times New Roman" pitchFamily="18"/>
                <a:cs typeface="Times New Roman" pitchFamily="18"/>
              </a:rPr>
              <a:t>Egli descrisse questa nuova malattia, caratterizzata da:</a:t>
            </a:r>
          </a:p>
          <a:p>
            <a:pPr lvl="0" algn="l">
              <a:lnSpc>
                <a:spcPct val="80000"/>
              </a:lnSpc>
              <a:spcBef>
                <a:spcPts val="500"/>
              </a:spcBef>
            </a:pPr>
            <a:r>
              <a:rPr lang="it-IT" sz="1900" dirty="0" smtClean="0">
                <a:solidFill>
                  <a:srgbClr val="FFFFFF"/>
                </a:solidFill>
                <a:latin typeface="Times New Roman" pitchFamily="18"/>
                <a:cs typeface="Times New Roman" pitchFamily="18"/>
              </a:rPr>
              <a:t>1. </a:t>
            </a:r>
            <a:r>
              <a:rPr lang="it-IT" sz="1900" dirty="0" err="1" smtClean="0">
                <a:solidFill>
                  <a:srgbClr val="FFFFFF"/>
                </a:solidFill>
                <a:latin typeface="Times New Roman" pitchFamily="18"/>
                <a:cs typeface="Times New Roman" pitchFamily="18"/>
              </a:rPr>
              <a:t>weakness</a:t>
            </a:r>
            <a:r>
              <a:rPr lang="it-IT" sz="1900" dirty="0" smtClean="0">
                <a:solidFill>
                  <a:srgbClr val="FFFFFF"/>
                </a:solidFill>
                <a:latin typeface="Times New Roman" pitchFamily="18"/>
                <a:cs typeface="Times New Roman" pitchFamily="18"/>
              </a:rPr>
              <a:t>, debolezza</a:t>
            </a:r>
          </a:p>
          <a:p>
            <a:pPr lvl="0" algn="l">
              <a:lnSpc>
                <a:spcPct val="80000"/>
              </a:lnSpc>
              <a:spcBef>
                <a:spcPts val="500"/>
              </a:spcBef>
            </a:pPr>
            <a:r>
              <a:rPr lang="it-IT" sz="1900" dirty="0" smtClean="0">
                <a:solidFill>
                  <a:srgbClr val="FFFFFF"/>
                </a:solidFill>
                <a:latin typeface="Times New Roman" pitchFamily="18"/>
                <a:cs typeface="Times New Roman" pitchFamily="18"/>
              </a:rPr>
              <a:t>2. </a:t>
            </a:r>
            <a:r>
              <a:rPr lang="it-IT" sz="1900" dirty="0" err="1" smtClean="0">
                <a:solidFill>
                  <a:srgbClr val="FFFFFF"/>
                </a:solidFill>
                <a:latin typeface="Times New Roman" pitchFamily="18"/>
                <a:cs typeface="Times New Roman" pitchFamily="18"/>
              </a:rPr>
              <a:t>fatigue</a:t>
            </a:r>
            <a:r>
              <a:rPr lang="it-IT" sz="1900" dirty="0" smtClean="0">
                <a:solidFill>
                  <a:srgbClr val="FFFFFF"/>
                </a:solidFill>
                <a:latin typeface="Times New Roman" pitchFamily="18"/>
                <a:cs typeface="Times New Roman" pitchFamily="18"/>
              </a:rPr>
              <a:t>, affaticamento</a:t>
            </a:r>
          </a:p>
          <a:p>
            <a:pPr lvl="0" algn="l">
              <a:lnSpc>
                <a:spcPct val="80000"/>
              </a:lnSpc>
              <a:spcBef>
                <a:spcPts val="500"/>
              </a:spcBef>
            </a:pPr>
            <a:r>
              <a:rPr lang="it-IT" sz="1900" dirty="0" smtClean="0">
                <a:solidFill>
                  <a:srgbClr val="FFFFFF"/>
                </a:solidFill>
                <a:latin typeface="Times New Roman" pitchFamily="18"/>
                <a:cs typeface="Times New Roman" pitchFamily="18"/>
              </a:rPr>
              <a:t>3. </a:t>
            </a:r>
            <a:r>
              <a:rPr lang="it-IT" sz="1900" dirty="0" err="1" smtClean="0">
                <a:solidFill>
                  <a:srgbClr val="FFFFFF"/>
                </a:solidFill>
                <a:latin typeface="Times New Roman" pitchFamily="18"/>
                <a:cs typeface="Times New Roman" pitchFamily="18"/>
              </a:rPr>
              <a:t>palpitations</a:t>
            </a:r>
            <a:r>
              <a:rPr lang="it-IT" sz="1900" dirty="0" smtClean="0">
                <a:solidFill>
                  <a:srgbClr val="FFFFFF"/>
                </a:solidFill>
                <a:latin typeface="Times New Roman" pitchFamily="18"/>
                <a:cs typeface="Times New Roman" pitchFamily="18"/>
              </a:rPr>
              <a:t>, palpitazioni</a:t>
            </a:r>
          </a:p>
          <a:p>
            <a:pPr lvl="0" algn="l">
              <a:lnSpc>
                <a:spcPct val="80000"/>
              </a:lnSpc>
              <a:spcBef>
                <a:spcPts val="500"/>
              </a:spcBef>
            </a:pPr>
            <a:r>
              <a:rPr lang="it-IT" sz="1900" dirty="0" smtClean="0">
                <a:solidFill>
                  <a:srgbClr val="FFFFFF"/>
                </a:solidFill>
                <a:latin typeface="Times New Roman" pitchFamily="18"/>
                <a:cs typeface="Times New Roman" pitchFamily="18"/>
              </a:rPr>
              <a:t>4. </a:t>
            </a:r>
            <a:r>
              <a:rPr lang="it-IT" sz="1900" dirty="0" err="1" smtClean="0">
                <a:solidFill>
                  <a:srgbClr val="FFFFFF"/>
                </a:solidFill>
                <a:latin typeface="Times New Roman" pitchFamily="18"/>
                <a:cs typeface="Times New Roman" pitchFamily="18"/>
              </a:rPr>
              <a:t>irritability</a:t>
            </a:r>
            <a:r>
              <a:rPr lang="it-IT" sz="1900" dirty="0" smtClean="0">
                <a:solidFill>
                  <a:srgbClr val="FFFFFF"/>
                </a:solidFill>
                <a:latin typeface="Times New Roman" pitchFamily="18"/>
                <a:cs typeface="Times New Roman" pitchFamily="18"/>
              </a:rPr>
              <a:t>, irritabilità</a:t>
            </a:r>
          </a:p>
          <a:p>
            <a:pPr lvl="0" algn="l">
              <a:lnSpc>
                <a:spcPct val="80000"/>
              </a:lnSpc>
              <a:spcBef>
                <a:spcPts val="500"/>
              </a:spcBef>
            </a:pPr>
            <a:r>
              <a:rPr lang="it-IT" sz="1900" dirty="0" smtClean="0">
                <a:solidFill>
                  <a:srgbClr val="FFFFFF"/>
                </a:solidFill>
                <a:latin typeface="Times New Roman" pitchFamily="18"/>
                <a:cs typeface="Times New Roman" pitchFamily="18"/>
              </a:rPr>
              <a:t>5. </a:t>
            </a:r>
            <a:r>
              <a:rPr lang="it-IT" sz="1900" dirty="0" err="1" smtClean="0">
                <a:solidFill>
                  <a:srgbClr val="FFFFFF"/>
                </a:solidFill>
                <a:latin typeface="Times New Roman" pitchFamily="18"/>
                <a:cs typeface="Times New Roman" pitchFamily="18"/>
              </a:rPr>
              <a:t>restlessness</a:t>
            </a:r>
            <a:r>
              <a:rPr lang="it-IT" sz="1900" dirty="0" smtClean="0">
                <a:solidFill>
                  <a:srgbClr val="FFFFFF"/>
                </a:solidFill>
                <a:latin typeface="Times New Roman" pitchFamily="18"/>
                <a:cs typeface="Times New Roman" pitchFamily="18"/>
              </a:rPr>
              <a:t>, agitazione</a:t>
            </a:r>
          </a:p>
          <a:p>
            <a:pPr lvl="0" algn="l">
              <a:lnSpc>
                <a:spcPct val="80000"/>
              </a:lnSpc>
              <a:spcBef>
                <a:spcPts val="500"/>
              </a:spcBef>
            </a:pPr>
            <a:r>
              <a:rPr lang="it-IT" sz="1900" dirty="0" smtClean="0">
                <a:solidFill>
                  <a:srgbClr val="FFFFFF"/>
                </a:solidFill>
                <a:latin typeface="Times New Roman" pitchFamily="18"/>
                <a:cs typeface="Times New Roman" pitchFamily="18"/>
              </a:rPr>
              <a:t>6. </a:t>
            </a:r>
            <a:r>
              <a:rPr lang="it-IT" sz="1900" dirty="0" err="1" smtClean="0">
                <a:solidFill>
                  <a:srgbClr val="FFFFFF"/>
                </a:solidFill>
                <a:latin typeface="Times New Roman" pitchFamily="18"/>
                <a:cs typeface="Times New Roman" pitchFamily="18"/>
              </a:rPr>
              <a:t>headaches</a:t>
            </a:r>
            <a:r>
              <a:rPr lang="it-IT" sz="1900" dirty="0" smtClean="0">
                <a:solidFill>
                  <a:srgbClr val="FFFFFF"/>
                </a:solidFill>
                <a:latin typeface="Times New Roman" pitchFamily="18"/>
                <a:cs typeface="Times New Roman" pitchFamily="18"/>
              </a:rPr>
              <a:t>, mal di testa</a:t>
            </a:r>
          </a:p>
          <a:p>
            <a:pPr lvl="0" algn="l">
              <a:lnSpc>
                <a:spcPct val="80000"/>
              </a:lnSpc>
              <a:spcBef>
                <a:spcPts val="500"/>
              </a:spcBef>
            </a:pPr>
            <a:r>
              <a:rPr lang="it-IT" sz="1900" dirty="0" smtClean="0">
                <a:solidFill>
                  <a:srgbClr val="FFFFFF"/>
                </a:solidFill>
                <a:latin typeface="Times New Roman" pitchFamily="18"/>
                <a:cs typeface="Times New Roman" pitchFamily="18"/>
              </a:rPr>
              <a:t>7. </a:t>
            </a:r>
            <a:r>
              <a:rPr lang="it-IT" sz="1900" dirty="0" err="1" smtClean="0">
                <a:solidFill>
                  <a:srgbClr val="FFFFFF"/>
                </a:solidFill>
                <a:latin typeface="Times New Roman" pitchFamily="18"/>
                <a:cs typeface="Times New Roman" pitchFamily="18"/>
              </a:rPr>
              <a:t>paresthesia</a:t>
            </a:r>
            <a:r>
              <a:rPr lang="it-IT" sz="1900" dirty="0" smtClean="0">
                <a:solidFill>
                  <a:srgbClr val="FFFFFF"/>
                </a:solidFill>
                <a:latin typeface="Times New Roman" pitchFamily="18"/>
                <a:cs typeface="Times New Roman" pitchFamily="18"/>
              </a:rPr>
              <a:t>, parestesia</a:t>
            </a:r>
          </a:p>
          <a:p>
            <a:pPr lvl="0" algn="l">
              <a:lnSpc>
                <a:spcPct val="80000"/>
              </a:lnSpc>
              <a:spcBef>
                <a:spcPts val="500"/>
              </a:spcBef>
            </a:pPr>
            <a:r>
              <a:rPr lang="it-IT" sz="1900" dirty="0" smtClean="0">
                <a:solidFill>
                  <a:srgbClr val="FFFFFF"/>
                </a:solidFill>
                <a:latin typeface="Times New Roman" pitchFamily="18"/>
                <a:cs typeface="Times New Roman" pitchFamily="18"/>
              </a:rPr>
              <a:t>8. </a:t>
            </a:r>
            <a:r>
              <a:rPr lang="it-IT" sz="1900" dirty="0" err="1" smtClean="0">
                <a:solidFill>
                  <a:srgbClr val="FFFFFF"/>
                </a:solidFill>
                <a:latin typeface="Times New Roman" pitchFamily="18"/>
                <a:cs typeface="Times New Roman" pitchFamily="18"/>
              </a:rPr>
              <a:t>vague</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fears</a:t>
            </a:r>
            <a:r>
              <a:rPr lang="it-IT" sz="1900" dirty="0" smtClean="0">
                <a:solidFill>
                  <a:srgbClr val="FFFFFF"/>
                </a:solidFill>
                <a:latin typeface="Times New Roman" pitchFamily="18"/>
                <a:cs typeface="Times New Roman" pitchFamily="18"/>
              </a:rPr>
              <a:t>, paure vaghe</a:t>
            </a:r>
          </a:p>
          <a:p>
            <a:pPr lvl="0" algn="l">
              <a:lnSpc>
                <a:spcPct val="80000"/>
              </a:lnSpc>
              <a:spcBef>
                <a:spcPts val="500"/>
              </a:spcBef>
            </a:pPr>
            <a:r>
              <a:rPr lang="it-IT" sz="1900" dirty="0" smtClean="0">
                <a:solidFill>
                  <a:srgbClr val="FFFFFF"/>
                </a:solidFill>
                <a:latin typeface="Times New Roman" pitchFamily="18"/>
                <a:cs typeface="Times New Roman" pitchFamily="18"/>
              </a:rPr>
              <a:t>cui Mendel aggiunse poi (nel 1910) le vampate e gli attacchi improvvisi di sudorazione.</a:t>
            </a:r>
          </a:p>
          <a:p>
            <a:pPr lvl="0">
              <a:lnSpc>
                <a:spcPct val="80000"/>
              </a:lnSpc>
              <a:spcBef>
                <a:spcPts val="500"/>
              </a:spcBef>
            </a:pPr>
            <a:r>
              <a:rPr lang="it-IT" sz="1900" dirty="0" smtClean="0">
                <a:solidFill>
                  <a:srgbClr val="FFFFFF"/>
                </a:solidFill>
                <a:latin typeface="Times New Roman" pitchFamily="18"/>
                <a:cs typeface="Times New Roman" pitchFamily="18"/>
              </a:rPr>
              <a:t>.</a:t>
            </a:r>
            <a:endParaRPr lang="it-IT" sz="1900"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5669"/>
            <a:ext cx="5652119" cy="6872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486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0" y="0"/>
            <a:ext cx="3894136" cy="6813093"/>
          </a:xfrm>
        </p:spPr>
        <p:txBody>
          <a:bodyPr/>
          <a:lstStyle/>
          <a:p>
            <a:pPr lvl="0">
              <a:lnSpc>
                <a:spcPct val="80000"/>
              </a:lnSpc>
              <a:spcBef>
                <a:spcPts val="500"/>
              </a:spcBef>
            </a:pPr>
            <a:r>
              <a:rPr lang="it-IT" sz="1900" dirty="0" smtClean="0">
                <a:solidFill>
                  <a:srgbClr val="FFFFFF"/>
                </a:solidFill>
                <a:latin typeface="Times New Roman" pitchFamily="18"/>
                <a:cs typeface="Times New Roman" pitchFamily="18"/>
              </a:rPr>
              <a:t>Con una differenza: che la sindrome climaterica descritta da </a:t>
            </a:r>
            <a:r>
              <a:rPr lang="it-IT" sz="1900" dirty="0" err="1" smtClean="0">
                <a:solidFill>
                  <a:srgbClr val="FFFFFF"/>
                </a:solidFill>
                <a:latin typeface="Times New Roman" pitchFamily="18"/>
                <a:cs typeface="Times New Roman" pitchFamily="18"/>
              </a:rPr>
              <a:t>Halford</a:t>
            </a:r>
            <a:r>
              <a:rPr lang="it-IT" sz="1900" dirty="0" smtClean="0">
                <a:solidFill>
                  <a:srgbClr val="FFFFFF"/>
                </a:solidFill>
                <a:latin typeface="Times New Roman" pitchFamily="18"/>
                <a:cs typeface="Times New Roman" pitchFamily="18"/>
              </a:rPr>
              <a:t> nel 1813 si riferiva agli</a:t>
            </a:r>
          </a:p>
          <a:p>
            <a:pPr lvl="0">
              <a:lnSpc>
                <a:spcPct val="80000"/>
              </a:lnSpc>
              <a:spcBef>
                <a:spcPts val="500"/>
              </a:spcBef>
            </a:pPr>
            <a:r>
              <a:rPr lang="it-IT" sz="1900" dirty="0" smtClean="0">
                <a:solidFill>
                  <a:srgbClr val="FFFFFF"/>
                </a:solidFill>
                <a:latin typeface="Times New Roman" pitchFamily="18"/>
                <a:cs typeface="Times New Roman" pitchFamily="18"/>
              </a:rPr>
              <a:t>uomini. Egli scriveva: “I </a:t>
            </a:r>
            <a:r>
              <a:rPr lang="it-IT" sz="1900" dirty="0" err="1" smtClean="0">
                <a:solidFill>
                  <a:srgbClr val="FFFFFF"/>
                </a:solidFill>
                <a:latin typeface="Times New Roman" pitchFamily="18"/>
                <a:cs typeface="Times New Roman" pitchFamily="18"/>
              </a:rPr>
              <a:t>should</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observe</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that</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though</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this</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climacetric</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disease</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is</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sometimes</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equally</a:t>
            </a:r>
            <a:endParaRPr lang="it-IT" sz="1900" dirty="0" smtClean="0">
              <a:solidFill>
                <a:srgbClr val="FFFFFF"/>
              </a:solidFill>
              <a:latin typeface="Times New Roman" pitchFamily="18"/>
              <a:cs typeface="Times New Roman" pitchFamily="18"/>
            </a:endParaRPr>
          </a:p>
          <a:p>
            <a:pPr lvl="0">
              <a:lnSpc>
                <a:spcPct val="80000"/>
              </a:lnSpc>
              <a:spcBef>
                <a:spcPts val="500"/>
              </a:spcBef>
            </a:pPr>
            <a:r>
              <a:rPr lang="it-IT" sz="1900" dirty="0" err="1" smtClean="0">
                <a:solidFill>
                  <a:srgbClr val="FFFFFF"/>
                </a:solidFill>
                <a:latin typeface="Times New Roman" pitchFamily="18"/>
                <a:cs typeface="Times New Roman" pitchFamily="18"/>
              </a:rPr>
              <a:t>remarkable</a:t>
            </a:r>
            <a:r>
              <a:rPr lang="it-IT" sz="1900" dirty="0" smtClean="0">
                <a:solidFill>
                  <a:srgbClr val="FFFFFF"/>
                </a:solidFill>
                <a:latin typeface="Times New Roman" pitchFamily="18"/>
                <a:cs typeface="Times New Roman" pitchFamily="18"/>
              </a:rPr>
              <a:t> in </a:t>
            </a:r>
            <a:r>
              <a:rPr lang="it-IT" sz="1900" dirty="0" err="1" smtClean="0">
                <a:solidFill>
                  <a:srgbClr val="FFFFFF"/>
                </a:solidFill>
                <a:latin typeface="Times New Roman" pitchFamily="18"/>
                <a:cs typeface="Times New Roman" pitchFamily="18"/>
              </a:rPr>
              <a:t>women</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as</a:t>
            </a:r>
            <a:r>
              <a:rPr lang="it-IT" sz="1900" dirty="0" smtClean="0">
                <a:solidFill>
                  <a:srgbClr val="FFFFFF"/>
                </a:solidFill>
                <a:latin typeface="Times New Roman" pitchFamily="18"/>
                <a:cs typeface="Times New Roman" pitchFamily="18"/>
              </a:rPr>
              <a:t> in men, </a:t>
            </a:r>
            <a:r>
              <a:rPr lang="it-IT" sz="1900" dirty="0" err="1" smtClean="0">
                <a:solidFill>
                  <a:srgbClr val="FFFFFF"/>
                </a:solidFill>
                <a:latin typeface="Times New Roman" pitchFamily="18"/>
                <a:cs typeface="Times New Roman" pitchFamily="18"/>
              </a:rPr>
              <a:t>yet</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most</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certainly</a:t>
            </a:r>
            <a:r>
              <a:rPr lang="it-IT" sz="1900" dirty="0" smtClean="0">
                <a:solidFill>
                  <a:srgbClr val="FFFFFF"/>
                </a:solidFill>
                <a:latin typeface="Times New Roman" pitchFamily="18"/>
                <a:cs typeface="Times New Roman" pitchFamily="18"/>
              </a:rPr>
              <a:t> I </a:t>
            </a:r>
            <a:r>
              <a:rPr lang="it-IT" sz="1900" dirty="0" err="1" smtClean="0">
                <a:solidFill>
                  <a:srgbClr val="FFFFFF"/>
                </a:solidFill>
                <a:latin typeface="Times New Roman" pitchFamily="18"/>
                <a:cs typeface="Times New Roman" pitchFamily="18"/>
              </a:rPr>
              <a:t>have</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not</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noticed</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it</a:t>
            </a:r>
            <a:r>
              <a:rPr lang="it-IT" sz="1900" dirty="0" smtClean="0">
                <a:solidFill>
                  <a:srgbClr val="FFFFFF"/>
                </a:solidFill>
                <a:latin typeface="Times New Roman" pitchFamily="18"/>
                <a:cs typeface="Times New Roman" pitchFamily="18"/>
              </a:rPr>
              <a:t> so </a:t>
            </a:r>
            <a:r>
              <a:rPr lang="it-IT" sz="1900" dirty="0" err="1" smtClean="0">
                <a:solidFill>
                  <a:srgbClr val="FFFFFF"/>
                </a:solidFill>
                <a:latin typeface="Times New Roman" pitchFamily="18"/>
                <a:cs typeface="Times New Roman" pitchFamily="18"/>
              </a:rPr>
              <a:t>frequently</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nor</a:t>
            </a:r>
            <a:r>
              <a:rPr lang="it-IT" sz="1900" dirty="0" smtClean="0">
                <a:solidFill>
                  <a:srgbClr val="FFFFFF"/>
                </a:solidFill>
                <a:latin typeface="Times New Roman" pitchFamily="18"/>
                <a:cs typeface="Times New Roman" pitchFamily="18"/>
              </a:rPr>
              <a:t> so </a:t>
            </a:r>
            <a:r>
              <a:rPr lang="it-IT" sz="1900" dirty="0" err="1" smtClean="0">
                <a:solidFill>
                  <a:srgbClr val="FFFFFF"/>
                </a:solidFill>
                <a:latin typeface="Times New Roman" pitchFamily="18"/>
                <a:cs typeface="Times New Roman" pitchFamily="18"/>
              </a:rPr>
              <a:t>well</a:t>
            </a:r>
            <a:endParaRPr lang="it-IT" sz="1900" dirty="0" smtClean="0">
              <a:solidFill>
                <a:srgbClr val="FFFFFF"/>
              </a:solidFill>
              <a:latin typeface="Times New Roman" pitchFamily="18"/>
              <a:cs typeface="Times New Roman" pitchFamily="18"/>
            </a:endParaRPr>
          </a:p>
          <a:p>
            <a:pPr lvl="0">
              <a:lnSpc>
                <a:spcPct val="80000"/>
              </a:lnSpc>
              <a:spcBef>
                <a:spcPts val="500"/>
              </a:spcBef>
            </a:pPr>
            <a:r>
              <a:rPr lang="it-IT" sz="1900" dirty="0" err="1" smtClean="0">
                <a:solidFill>
                  <a:srgbClr val="FFFFFF"/>
                </a:solidFill>
                <a:latin typeface="Times New Roman" pitchFamily="18"/>
                <a:cs typeface="Times New Roman" pitchFamily="18"/>
              </a:rPr>
              <a:t>characterized</a:t>
            </a:r>
            <a:r>
              <a:rPr lang="it-IT" sz="1900" dirty="0" smtClean="0">
                <a:solidFill>
                  <a:srgbClr val="FFFFFF"/>
                </a:solidFill>
                <a:latin typeface="Times New Roman" pitchFamily="18"/>
                <a:cs typeface="Times New Roman" pitchFamily="18"/>
              </a:rPr>
              <a:t> in females”.1</a:t>
            </a:r>
          </a:p>
          <a:p>
            <a:pPr lvl="0">
              <a:lnSpc>
                <a:spcPct val="80000"/>
              </a:lnSpc>
              <a:spcBef>
                <a:spcPts val="500"/>
              </a:spcBef>
            </a:pPr>
            <a:r>
              <a:rPr lang="it-IT" sz="1900" dirty="0" err="1" smtClean="0">
                <a:solidFill>
                  <a:srgbClr val="FFFFFF"/>
                </a:solidFill>
                <a:latin typeface="Times New Roman" pitchFamily="18"/>
                <a:cs typeface="Times New Roman" pitchFamily="18"/>
              </a:rPr>
              <a:t>Halford</a:t>
            </a:r>
            <a:r>
              <a:rPr lang="it-IT" sz="1900" dirty="0" smtClean="0">
                <a:solidFill>
                  <a:srgbClr val="FFFFFF"/>
                </a:solidFill>
                <a:latin typeface="Times New Roman" pitchFamily="18"/>
                <a:cs typeface="Times New Roman" pitchFamily="18"/>
              </a:rPr>
              <a:t> e Mendel cioè parlavano di climaterio maschile, riferendo una sintomatologia identica al</a:t>
            </a:r>
          </a:p>
          <a:p>
            <a:pPr lvl="0">
              <a:lnSpc>
                <a:spcPct val="80000"/>
              </a:lnSpc>
              <a:spcBef>
                <a:spcPts val="500"/>
              </a:spcBef>
            </a:pPr>
            <a:r>
              <a:rPr lang="it-IT" sz="1900" dirty="0" smtClean="0">
                <a:solidFill>
                  <a:srgbClr val="FFFFFF"/>
                </a:solidFill>
                <a:latin typeface="Times New Roman" pitchFamily="18"/>
                <a:cs typeface="Times New Roman" pitchFamily="18"/>
              </a:rPr>
              <a:t>climaterio femminile di oggi. la </a:t>
            </a:r>
            <a:r>
              <a:rPr lang="it-IT" sz="1900" dirty="0" err="1" smtClean="0">
                <a:solidFill>
                  <a:srgbClr val="FFFFFF"/>
                </a:solidFill>
                <a:latin typeface="Times New Roman" pitchFamily="18"/>
                <a:cs typeface="Times New Roman" pitchFamily="18"/>
              </a:rPr>
              <a:t>climacteric</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disease</a:t>
            </a:r>
            <a:r>
              <a:rPr lang="it-IT" sz="1900" dirty="0" smtClean="0">
                <a:solidFill>
                  <a:srgbClr val="FFFFFF"/>
                </a:solidFill>
                <a:latin typeface="Times New Roman" pitchFamily="18"/>
                <a:cs typeface="Times New Roman" pitchFamily="18"/>
              </a:rPr>
              <a:t> conteneva il concetto di un</a:t>
            </a:r>
          </a:p>
          <a:p>
            <a:pPr lvl="0">
              <a:lnSpc>
                <a:spcPct val="80000"/>
              </a:lnSpc>
              <a:spcBef>
                <a:spcPts val="500"/>
              </a:spcBef>
            </a:pPr>
            <a:r>
              <a:rPr lang="it-IT" sz="1900" dirty="0" smtClean="0">
                <a:solidFill>
                  <a:srgbClr val="FFFFFF"/>
                </a:solidFill>
                <a:latin typeface="Times New Roman" pitchFamily="18"/>
                <a:cs typeface="Times New Roman" pitchFamily="18"/>
              </a:rPr>
              <a:t>periodo di passaggio caratterizzato da profondi cambiamenti critici.</a:t>
            </a:r>
          </a:p>
          <a:p>
            <a:pPr lvl="0">
              <a:lnSpc>
                <a:spcPct val="80000"/>
              </a:lnSpc>
              <a:spcBef>
                <a:spcPts val="500"/>
              </a:spcBef>
            </a:pPr>
            <a:r>
              <a:rPr lang="it-IT" sz="1900" dirty="0" smtClean="0">
                <a:solidFill>
                  <a:srgbClr val="FFFFFF"/>
                </a:solidFill>
                <a:latin typeface="Times New Roman" pitchFamily="18"/>
                <a:cs typeface="Times New Roman" pitchFamily="18"/>
              </a:rPr>
              <a:t>Nel 1822 John Mason </a:t>
            </a:r>
            <a:r>
              <a:rPr lang="it-IT" sz="1900" dirty="0" err="1" smtClean="0">
                <a:solidFill>
                  <a:srgbClr val="FFFFFF"/>
                </a:solidFill>
                <a:latin typeface="Times New Roman" pitchFamily="18"/>
                <a:cs typeface="Times New Roman" pitchFamily="18"/>
              </a:rPr>
              <a:t>Good</a:t>
            </a:r>
            <a:r>
              <a:rPr lang="it-IT" sz="1900" dirty="0" smtClean="0">
                <a:solidFill>
                  <a:srgbClr val="FFFFFF"/>
                </a:solidFill>
                <a:latin typeface="Times New Roman" pitchFamily="18"/>
                <a:cs typeface="Times New Roman" pitchFamily="18"/>
              </a:rPr>
              <a:t> introdusse la “</a:t>
            </a:r>
            <a:r>
              <a:rPr lang="it-IT" sz="1900" dirty="0" err="1" smtClean="0">
                <a:solidFill>
                  <a:srgbClr val="FFFFFF"/>
                </a:solidFill>
                <a:latin typeface="Times New Roman" pitchFamily="18"/>
                <a:cs typeface="Times New Roman" pitchFamily="18"/>
              </a:rPr>
              <a:t>climacteric</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disease</a:t>
            </a:r>
            <a:r>
              <a:rPr lang="it-IT" sz="1900" dirty="0" smtClean="0">
                <a:solidFill>
                  <a:srgbClr val="FFFFFF"/>
                </a:solidFill>
                <a:latin typeface="Times New Roman" pitchFamily="18"/>
                <a:cs typeface="Times New Roman" pitchFamily="18"/>
              </a:rPr>
              <a:t>” (o “</a:t>
            </a:r>
            <a:r>
              <a:rPr lang="it-IT" sz="1900" dirty="0" err="1" smtClean="0">
                <a:solidFill>
                  <a:srgbClr val="FFFFFF"/>
                </a:solidFill>
                <a:latin typeface="Times New Roman" pitchFamily="18"/>
                <a:cs typeface="Times New Roman" pitchFamily="18"/>
              </a:rPr>
              <a:t>marasmus</a:t>
            </a:r>
            <a:r>
              <a:rPr lang="it-IT" sz="1900" dirty="0" smtClean="0">
                <a:solidFill>
                  <a:srgbClr val="FFFFFF"/>
                </a:solidFill>
                <a:latin typeface="Times New Roman" pitchFamily="18"/>
                <a:cs typeface="Times New Roman" pitchFamily="18"/>
              </a:rPr>
              <a:t> </a:t>
            </a:r>
            <a:r>
              <a:rPr lang="it-IT" sz="1900" dirty="0" err="1" smtClean="0">
                <a:solidFill>
                  <a:srgbClr val="FFFFFF"/>
                </a:solidFill>
                <a:latin typeface="Times New Roman" pitchFamily="18"/>
                <a:cs typeface="Times New Roman" pitchFamily="18"/>
              </a:rPr>
              <a:t>climactericus</a:t>
            </a:r>
            <a:r>
              <a:rPr lang="it-IT" sz="1900" dirty="0" smtClean="0">
                <a:solidFill>
                  <a:srgbClr val="FFFFFF"/>
                </a:solidFill>
                <a:latin typeface="Times New Roman" pitchFamily="18"/>
                <a:cs typeface="Times New Roman" pitchFamily="18"/>
              </a:rPr>
              <a:t>”) nel</a:t>
            </a:r>
          </a:p>
          <a:p>
            <a:pPr lvl="0">
              <a:lnSpc>
                <a:spcPct val="80000"/>
              </a:lnSpc>
              <a:spcBef>
                <a:spcPts val="500"/>
              </a:spcBef>
            </a:pPr>
            <a:r>
              <a:rPr lang="it-IT" sz="1900" dirty="0" smtClean="0">
                <a:solidFill>
                  <a:srgbClr val="FFFFFF"/>
                </a:solidFill>
                <a:latin typeface="Times New Roman" pitchFamily="18"/>
                <a:cs typeface="Times New Roman" pitchFamily="18"/>
              </a:rPr>
              <a:t>suo sistema nosologico e dal 1833 il termine entrò a far parte del dizionario medico standard.</a:t>
            </a:r>
          </a:p>
          <a:p>
            <a:pPr lvl="0">
              <a:lnSpc>
                <a:spcPct val="80000"/>
              </a:lnSpc>
              <a:spcBef>
                <a:spcPts val="500"/>
              </a:spcBef>
            </a:pPr>
            <a:r>
              <a:rPr lang="it-IT" sz="1900" dirty="0" smtClean="0">
                <a:solidFill>
                  <a:srgbClr val="FFFFFF"/>
                </a:solidFill>
                <a:latin typeface="Times New Roman" pitchFamily="18"/>
                <a:cs typeface="Times New Roman" pitchFamily="18"/>
              </a:rPr>
              <a:t>E il climaterio femminile?</a:t>
            </a:r>
          </a:p>
          <a:p>
            <a:pPr lvl="0">
              <a:lnSpc>
                <a:spcPct val="80000"/>
              </a:lnSpc>
              <a:spcBef>
                <a:spcPts val="500"/>
              </a:spcBef>
            </a:pPr>
            <a:r>
              <a:rPr lang="it-IT" sz="1900" dirty="0" smtClean="0">
                <a:solidFill>
                  <a:srgbClr val="FFFFFF"/>
                </a:solidFill>
                <a:latin typeface="Times New Roman" pitchFamily="18"/>
                <a:cs typeface="Times New Roman" pitchFamily="18"/>
              </a:rPr>
              <a:t>Non esisteva!!!!!!!</a:t>
            </a:r>
          </a:p>
          <a:p>
            <a:pPr lvl="0">
              <a:lnSpc>
                <a:spcPct val="80000"/>
              </a:lnSpc>
              <a:spcBef>
                <a:spcPts val="500"/>
              </a:spcBef>
            </a:pPr>
            <a:r>
              <a:rPr lang="it-IT" sz="1900" dirty="0" smtClean="0">
                <a:solidFill>
                  <a:srgbClr val="FFFFFF"/>
                </a:solidFill>
                <a:latin typeface="Times New Roman" pitchFamily="18"/>
                <a:cs typeface="Times New Roman" pitchFamily="18"/>
              </a:rPr>
              <a:t>.</a:t>
            </a:r>
            <a:endParaRPr lang="it-IT" sz="1900"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4136" y="5945"/>
            <a:ext cx="5249863" cy="681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5046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0" y="0"/>
            <a:ext cx="3894136" cy="6813093"/>
          </a:xfrm>
        </p:spPr>
        <p:txBody>
          <a:bodyPr/>
          <a:lstStyle/>
          <a:p>
            <a:pPr lvl="0">
              <a:lnSpc>
                <a:spcPct val="80000"/>
              </a:lnSpc>
              <a:spcBef>
                <a:spcPts val="500"/>
              </a:spcBef>
            </a:pPr>
            <a:r>
              <a:rPr lang="it-IT" sz="2000" b="1" dirty="0" smtClean="0">
                <a:solidFill>
                  <a:srgbClr val="FFFFFF"/>
                </a:solidFill>
                <a:latin typeface="Times New Roman" pitchFamily="18"/>
                <a:cs typeface="Times New Roman" pitchFamily="18"/>
              </a:rPr>
              <a:t>Nel 1840 il dottor John </a:t>
            </a:r>
            <a:r>
              <a:rPr lang="it-IT" sz="2000" b="1" dirty="0" err="1" smtClean="0">
                <a:solidFill>
                  <a:srgbClr val="FFFFFF"/>
                </a:solidFill>
                <a:latin typeface="Times New Roman" pitchFamily="18"/>
                <a:cs typeface="Times New Roman" pitchFamily="18"/>
              </a:rPr>
              <a:t>Conolly</a:t>
            </a:r>
            <a:r>
              <a:rPr lang="it-IT" sz="2000" b="1" dirty="0" smtClean="0">
                <a:solidFill>
                  <a:srgbClr val="FFFFFF"/>
                </a:solidFill>
                <a:latin typeface="Times New Roman" pitchFamily="18"/>
                <a:cs typeface="Times New Roman" pitchFamily="18"/>
              </a:rPr>
              <a:t>, rinomato alienista, osservò che la sintomatologia climaterica</a:t>
            </a:r>
          </a:p>
          <a:p>
            <a:pPr lvl="0">
              <a:lnSpc>
                <a:spcPct val="80000"/>
              </a:lnSpc>
              <a:spcBef>
                <a:spcPts val="500"/>
              </a:spcBef>
            </a:pPr>
            <a:r>
              <a:rPr lang="it-IT" sz="2000" b="1" dirty="0" smtClean="0">
                <a:solidFill>
                  <a:srgbClr val="FFFFFF"/>
                </a:solidFill>
                <a:latin typeface="Times New Roman" pitchFamily="18"/>
                <a:cs typeface="Times New Roman" pitchFamily="18"/>
              </a:rPr>
              <a:t>riscontrata negli uomini era identica a quella delle donne, che pensò quindi non poteva essere</a:t>
            </a:r>
          </a:p>
          <a:p>
            <a:pPr lvl="0">
              <a:lnSpc>
                <a:spcPct val="80000"/>
              </a:lnSpc>
              <a:spcBef>
                <a:spcPts val="500"/>
              </a:spcBef>
            </a:pPr>
            <a:r>
              <a:rPr lang="it-IT" sz="2000" b="1" dirty="0" smtClean="0">
                <a:solidFill>
                  <a:srgbClr val="FFFFFF"/>
                </a:solidFill>
                <a:latin typeface="Times New Roman" pitchFamily="18"/>
                <a:cs typeface="Times New Roman" pitchFamily="18"/>
              </a:rPr>
              <a:t>attribuibile semplicemente alla cessazione delle mestruazioni, e i due climateri, maschile e</a:t>
            </a:r>
          </a:p>
          <a:p>
            <a:pPr lvl="0">
              <a:lnSpc>
                <a:spcPct val="80000"/>
              </a:lnSpc>
              <a:spcBef>
                <a:spcPts val="500"/>
              </a:spcBef>
            </a:pPr>
            <a:r>
              <a:rPr lang="it-IT" sz="2000" b="1" dirty="0" smtClean="0">
                <a:solidFill>
                  <a:srgbClr val="FFFFFF"/>
                </a:solidFill>
                <a:latin typeface="Times New Roman" pitchFamily="18"/>
                <a:cs typeface="Times New Roman" pitchFamily="18"/>
              </a:rPr>
              <a:t>femminile cominciarono a sovrapporsi e per un certo periodo coesistere, tanto che nel 1865 </a:t>
            </a:r>
            <a:r>
              <a:rPr lang="it-IT" sz="2000" b="1" dirty="0" err="1" smtClean="0">
                <a:solidFill>
                  <a:srgbClr val="FFFFFF"/>
                </a:solidFill>
                <a:latin typeface="Times New Roman" pitchFamily="18"/>
                <a:cs typeface="Times New Roman" pitchFamily="18"/>
              </a:rPr>
              <a:t>Skae</a:t>
            </a:r>
            <a:endParaRPr lang="it-IT" sz="2000" b="1" dirty="0" smtClean="0">
              <a:solidFill>
                <a:srgbClr val="FFFFFF"/>
              </a:solidFill>
              <a:latin typeface="Times New Roman" pitchFamily="18"/>
              <a:cs typeface="Times New Roman" pitchFamily="18"/>
            </a:endParaRPr>
          </a:p>
          <a:p>
            <a:pPr lvl="0">
              <a:lnSpc>
                <a:spcPct val="80000"/>
              </a:lnSpc>
              <a:spcBef>
                <a:spcPts val="500"/>
              </a:spcBef>
            </a:pPr>
            <a:r>
              <a:rPr lang="it-IT" sz="2000" b="1" dirty="0" smtClean="0">
                <a:solidFill>
                  <a:srgbClr val="FFFFFF"/>
                </a:solidFill>
                <a:latin typeface="Times New Roman" pitchFamily="18"/>
                <a:cs typeface="Times New Roman" pitchFamily="18"/>
              </a:rPr>
              <a:t>presentò al </a:t>
            </a:r>
            <a:r>
              <a:rPr lang="it-IT" sz="2000" b="1" dirty="0" err="1" smtClean="0">
                <a:solidFill>
                  <a:srgbClr val="FFFFFF"/>
                </a:solidFill>
                <a:latin typeface="Times New Roman" pitchFamily="18"/>
                <a:cs typeface="Times New Roman" pitchFamily="18"/>
              </a:rPr>
              <a:t>Royal</a:t>
            </a:r>
            <a:r>
              <a:rPr lang="it-IT" sz="2000" b="1" dirty="0" smtClean="0">
                <a:solidFill>
                  <a:srgbClr val="FFFFFF"/>
                </a:solidFill>
                <a:latin typeface="Times New Roman" pitchFamily="18"/>
                <a:cs typeface="Times New Roman" pitchFamily="18"/>
              </a:rPr>
              <a:t> College di Edimburgo una casistica di 60 uomini affetti da “</a:t>
            </a:r>
            <a:r>
              <a:rPr lang="it-IT" sz="2000" b="1" dirty="0" err="1" smtClean="0">
                <a:solidFill>
                  <a:srgbClr val="FFFFFF"/>
                </a:solidFill>
                <a:latin typeface="Times New Roman" pitchFamily="18"/>
                <a:cs typeface="Times New Roman" pitchFamily="18"/>
              </a:rPr>
              <a:t>climacterical</a:t>
            </a:r>
            <a:endParaRPr lang="it-IT" sz="2000" b="1" dirty="0" smtClean="0">
              <a:solidFill>
                <a:srgbClr val="FFFFFF"/>
              </a:solidFill>
              <a:latin typeface="Times New Roman" pitchFamily="18"/>
              <a:cs typeface="Times New Roman" pitchFamily="18"/>
            </a:endParaRPr>
          </a:p>
          <a:p>
            <a:pPr lvl="0">
              <a:lnSpc>
                <a:spcPct val="80000"/>
              </a:lnSpc>
              <a:spcBef>
                <a:spcPts val="500"/>
              </a:spcBef>
            </a:pPr>
            <a:r>
              <a:rPr lang="it-IT" sz="2000" b="1" dirty="0" err="1" smtClean="0">
                <a:solidFill>
                  <a:srgbClr val="FFFFFF"/>
                </a:solidFill>
                <a:latin typeface="Times New Roman" pitchFamily="18"/>
                <a:cs typeface="Times New Roman" pitchFamily="18"/>
              </a:rPr>
              <a:t>insanity</a:t>
            </a:r>
            <a:r>
              <a:rPr lang="it-IT" sz="2000" b="1" dirty="0" smtClean="0">
                <a:solidFill>
                  <a:srgbClr val="FFFFFF"/>
                </a:solidFill>
                <a:latin typeface="Times New Roman" pitchFamily="18"/>
                <a:cs typeface="Times New Roman" pitchFamily="18"/>
              </a:rPr>
              <a:t>”, con dei sintomi caratteristici identici alla </a:t>
            </a:r>
            <a:r>
              <a:rPr lang="it-IT" sz="2000" b="1" dirty="0" err="1" smtClean="0">
                <a:solidFill>
                  <a:srgbClr val="FFFFFF"/>
                </a:solidFill>
                <a:latin typeface="Times New Roman" pitchFamily="18"/>
                <a:cs typeface="Times New Roman" pitchFamily="18"/>
              </a:rPr>
              <a:t>climacterical</a:t>
            </a:r>
            <a:r>
              <a:rPr lang="it-IT" sz="2000" b="1" dirty="0" smtClean="0">
                <a:solidFill>
                  <a:srgbClr val="FFFFFF"/>
                </a:solidFill>
                <a:latin typeface="Times New Roman" pitchFamily="18"/>
                <a:cs typeface="Times New Roman" pitchFamily="18"/>
              </a:rPr>
              <a:t> </a:t>
            </a:r>
            <a:r>
              <a:rPr lang="it-IT" sz="2000" b="1" dirty="0" err="1" smtClean="0">
                <a:solidFill>
                  <a:srgbClr val="FFFFFF"/>
                </a:solidFill>
                <a:latin typeface="Times New Roman" pitchFamily="18"/>
                <a:cs typeface="Times New Roman" pitchFamily="18"/>
              </a:rPr>
              <a:t>insanity</a:t>
            </a:r>
            <a:r>
              <a:rPr lang="it-IT" sz="2000" b="1" dirty="0" smtClean="0">
                <a:solidFill>
                  <a:srgbClr val="FFFFFF"/>
                </a:solidFill>
                <a:latin typeface="Times New Roman" pitchFamily="18"/>
                <a:cs typeface="Times New Roman" pitchFamily="18"/>
              </a:rPr>
              <a:t> femminile, condizione</a:t>
            </a:r>
          </a:p>
          <a:p>
            <a:pPr lvl="0">
              <a:lnSpc>
                <a:spcPct val="80000"/>
              </a:lnSpc>
              <a:spcBef>
                <a:spcPts val="500"/>
              </a:spcBef>
            </a:pPr>
            <a:r>
              <a:rPr lang="it-IT" sz="2000" b="1" dirty="0" smtClean="0">
                <a:solidFill>
                  <a:srgbClr val="FFFFFF"/>
                </a:solidFill>
                <a:latin typeface="Times New Roman" pitchFamily="18"/>
                <a:cs typeface="Times New Roman" pitchFamily="18"/>
              </a:rPr>
              <a:t>riguardante entrambi i sessi, finché gradualmente cominciò a sfumare l’attenzione per il climaterio</a:t>
            </a:r>
          </a:p>
          <a:p>
            <a:pPr lvl="0">
              <a:lnSpc>
                <a:spcPct val="80000"/>
              </a:lnSpc>
              <a:spcBef>
                <a:spcPts val="500"/>
              </a:spcBef>
            </a:pPr>
            <a:r>
              <a:rPr lang="it-IT" sz="2000" b="1" dirty="0" smtClean="0">
                <a:solidFill>
                  <a:srgbClr val="FFFFFF"/>
                </a:solidFill>
                <a:latin typeface="Times New Roman" pitchFamily="18"/>
                <a:cs typeface="Times New Roman" pitchFamily="18"/>
              </a:rPr>
              <a:t>maschile).</a:t>
            </a:r>
          </a:p>
          <a:p>
            <a:pPr lvl="0">
              <a:lnSpc>
                <a:spcPct val="80000"/>
              </a:lnSpc>
              <a:spcBef>
                <a:spcPts val="500"/>
              </a:spcBef>
            </a:pPr>
            <a:endParaRPr lang="it-IT" sz="1900"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1831" y="19014"/>
            <a:ext cx="5322168" cy="683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55585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5114925" y="116631"/>
            <a:ext cx="4017955" cy="6696462"/>
          </a:xfrm>
        </p:spPr>
        <p:txBody>
          <a:bodyPr/>
          <a:lstStyle/>
          <a:p>
            <a:pPr lvl="0">
              <a:lnSpc>
                <a:spcPct val="80000"/>
              </a:lnSpc>
              <a:spcBef>
                <a:spcPts val="500"/>
              </a:spcBef>
            </a:pPr>
            <a:r>
              <a:rPr lang="it-IT" sz="1900" b="1" dirty="0" smtClean="0">
                <a:solidFill>
                  <a:srgbClr val="FFFFFF"/>
                </a:solidFill>
                <a:latin typeface="Times New Roman" pitchFamily="18"/>
                <a:cs typeface="Times New Roman" pitchFamily="18"/>
              </a:rPr>
              <a:t>Perché? La menopausa riguarda diversi mammiferi, ma è decisamente considerata una caratteristica umana.</a:t>
            </a:r>
          </a:p>
          <a:p>
            <a:pPr lvl="0">
              <a:lnSpc>
                <a:spcPct val="80000"/>
              </a:lnSpc>
              <a:spcBef>
                <a:spcPts val="500"/>
              </a:spcBef>
            </a:pPr>
            <a:r>
              <a:rPr lang="it-IT" sz="1900" b="1" dirty="0" smtClean="0">
                <a:solidFill>
                  <a:srgbClr val="FFFFFF"/>
                </a:solidFill>
                <a:latin typeface="Times New Roman" pitchFamily="18"/>
                <a:cs typeface="Times New Roman" pitchFamily="18"/>
              </a:rPr>
              <a:t>Una delle tante spiegazioni che sono state date ha a che fare con la cosiddetta “ipotesi della nonna” formulata da G. C. Williams, un biologo evoluzionista statunitense, in cui sostiene che la menopausa è nata da un adattamento della specie: le femmine umane a un certo punto della loro vita diventano disponibili a fare le nonne e quindi vivono oltre i loro anni riproduttivi per potersi occupare di figli e nipoti. Per le donne, inoltre, il parto senza un aiuto sarebbe estremamente difficoltoso, ecco quindi l’utilità delle femmine più anziane. Dal punto di vista evolutivo, a un certo punto sarebbe diventato vantaggioso per le donne separare la fase della riproduzione da quella della cura: la menopausa sarebbe una delle tante strategie di conservazione della specie messa a punto nel corso della nostra evoluzione.</a:t>
            </a:r>
          </a:p>
          <a:p>
            <a:pPr lvl="0">
              <a:lnSpc>
                <a:spcPct val="80000"/>
              </a:lnSpc>
              <a:spcBef>
                <a:spcPts val="500"/>
              </a:spcBef>
            </a:pPr>
            <a:endParaRPr lang="it-IT" sz="23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kern="0">
                <a:solidFill>
                  <a:srgbClr val="FFFFFF"/>
                </a:solidFill>
                <a:latin typeface="Times New Roman" pitchFamily="18"/>
                <a:cs typeface="Times New Roman" pitchFamily="18"/>
              </a:rPr>
              <a:t>Michela Zucca</a:t>
            </a: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2863"/>
            <a:ext cx="5114925" cy="681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4640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13">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1" y="5760968"/>
            <a:ext cx="9144000" cy="1097032"/>
          </a:xfrm>
        </p:spPr>
        <p:txBody>
          <a:bodyPr/>
          <a:lstStyle/>
          <a:p>
            <a:pPr lvl="0">
              <a:lnSpc>
                <a:spcPct val="80000"/>
              </a:lnSpc>
              <a:spcBef>
                <a:spcPts val="200"/>
              </a:spcBef>
            </a:pPr>
            <a:r>
              <a:rPr lang="it-IT" sz="1600" dirty="0" smtClean="0">
                <a:solidFill>
                  <a:srgbClr val="FFFFFF"/>
                </a:solidFill>
                <a:latin typeface="Times New Roman" pitchFamily="18"/>
                <a:cs typeface="Times New Roman" pitchFamily="18"/>
              </a:rPr>
              <a:t>Craig </a:t>
            </a:r>
            <a:r>
              <a:rPr lang="it-IT" sz="1600" dirty="0" err="1" smtClean="0">
                <a:solidFill>
                  <a:srgbClr val="FFFFFF"/>
                </a:solidFill>
                <a:latin typeface="Times New Roman" pitchFamily="18"/>
                <a:cs typeface="Times New Roman" pitchFamily="18"/>
              </a:rPr>
              <a:t>Packer</a:t>
            </a:r>
            <a:r>
              <a:rPr lang="it-IT" sz="1600" dirty="0" smtClean="0">
                <a:solidFill>
                  <a:srgbClr val="FFFFFF"/>
                </a:solidFill>
                <a:latin typeface="Times New Roman" pitchFamily="18"/>
                <a:cs typeface="Times New Roman" pitchFamily="18"/>
              </a:rPr>
              <a:t> del </a:t>
            </a:r>
            <a:r>
              <a:rPr lang="it-IT" sz="1600" dirty="0" err="1" smtClean="0">
                <a:solidFill>
                  <a:srgbClr val="FFFFFF"/>
                </a:solidFill>
                <a:latin typeface="Times New Roman" pitchFamily="18"/>
                <a:cs typeface="Times New Roman" pitchFamily="18"/>
              </a:rPr>
              <a:t>Department</a:t>
            </a:r>
            <a:r>
              <a:rPr lang="it-IT" sz="1600" dirty="0" smtClean="0">
                <a:solidFill>
                  <a:srgbClr val="FFFFFF"/>
                </a:solidFill>
                <a:latin typeface="Times New Roman" pitchFamily="18"/>
                <a:cs typeface="Times New Roman" pitchFamily="18"/>
              </a:rPr>
              <a:t> of </a:t>
            </a:r>
            <a:r>
              <a:rPr lang="it-IT" sz="1600" dirty="0" err="1" smtClean="0">
                <a:solidFill>
                  <a:srgbClr val="FFFFFF"/>
                </a:solidFill>
                <a:latin typeface="Times New Roman" pitchFamily="18"/>
                <a:cs typeface="Times New Roman" pitchFamily="18"/>
              </a:rPr>
              <a:t>Ecology</a:t>
            </a:r>
            <a:r>
              <a:rPr lang="it-IT" sz="1600" dirty="0" smtClean="0">
                <a:solidFill>
                  <a:srgbClr val="FFFFFF"/>
                </a:solidFill>
                <a:latin typeface="Times New Roman" pitchFamily="18"/>
                <a:cs typeface="Times New Roman" pitchFamily="18"/>
              </a:rPr>
              <a:t>, </a:t>
            </a:r>
            <a:r>
              <a:rPr lang="it-IT" sz="1600" dirty="0" err="1" smtClean="0">
                <a:solidFill>
                  <a:srgbClr val="FFFFFF"/>
                </a:solidFill>
                <a:latin typeface="Times New Roman" pitchFamily="18"/>
                <a:cs typeface="Times New Roman" pitchFamily="18"/>
              </a:rPr>
              <a:t>Evolution</a:t>
            </a:r>
            <a:r>
              <a:rPr lang="it-IT" sz="1600" dirty="0" smtClean="0">
                <a:solidFill>
                  <a:srgbClr val="FFFFFF"/>
                </a:solidFill>
                <a:latin typeface="Times New Roman" pitchFamily="18"/>
                <a:cs typeface="Times New Roman" pitchFamily="18"/>
              </a:rPr>
              <a:t> and </a:t>
            </a:r>
            <a:r>
              <a:rPr lang="it-IT" sz="1600" dirty="0" err="1" smtClean="0">
                <a:solidFill>
                  <a:srgbClr val="FFFFFF"/>
                </a:solidFill>
                <a:latin typeface="Times New Roman" pitchFamily="18"/>
                <a:cs typeface="Times New Roman" pitchFamily="18"/>
              </a:rPr>
              <a:t>Behavior</a:t>
            </a:r>
            <a:r>
              <a:rPr lang="it-IT" sz="1600" dirty="0" smtClean="0">
                <a:solidFill>
                  <a:srgbClr val="FFFFFF"/>
                </a:solidFill>
                <a:latin typeface="Times New Roman" pitchFamily="18"/>
                <a:cs typeface="Times New Roman" pitchFamily="18"/>
              </a:rPr>
              <a:t> dell’Università del Minnesota ha confutato l’ipotesi della nonna. Studiando leoni e babbuini, comunità complesse in cui alle femmine sono assegnati dei ruoli attivi, ha concluso che non ci sarebbe alcun vantaggio nell’avere una nonna che non fa più figli, eppure ci sono. </a:t>
            </a:r>
            <a:r>
              <a:rPr lang="it-IT" sz="1600" dirty="0" err="1" smtClean="0">
                <a:solidFill>
                  <a:srgbClr val="FFFFFF"/>
                </a:solidFill>
                <a:latin typeface="Times New Roman" pitchFamily="18"/>
                <a:cs typeface="Times New Roman" pitchFamily="18"/>
              </a:rPr>
              <a:t>Packer</a:t>
            </a:r>
            <a:r>
              <a:rPr lang="it-IT" sz="1600" dirty="0" smtClean="0">
                <a:solidFill>
                  <a:srgbClr val="FFFFFF"/>
                </a:solidFill>
                <a:latin typeface="Times New Roman" pitchFamily="18"/>
                <a:cs typeface="Times New Roman" pitchFamily="18"/>
              </a:rPr>
              <a:t> sostiene che questo valga anche per gli esseri umani: la menopausa sarebbe semplicemente un effetto dell’invecchiamento, così come la comparsa delle rughe o dei capelli bianchi.</a:t>
            </a:r>
          </a:p>
          <a:p>
            <a:pPr lvl="0">
              <a:lnSpc>
                <a:spcPct val="80000"/>
              </a:lnSpc>
              <a:spcBef>
                <a:spcPts val="200"/>
              </a:spcBef>
            </a:pPr>
            <a:r>
              <a:rPr lang="it-IT" sz="2400" dirty="0" smtClean="0">
                <a:solidFill>
                  <a:srgbClr val="FFFFFF"/>
                </a:solidFill>
                <a:latin typeface="Times New Roman" pitchFamily="18"/>
                <a:cs typeface="Times New Roman" pitchFamily="18"/>
              </a:rPr>
              <a:t>. </a:t>
            </a:r>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48"/>
            <a:ext cx="9144000" cy="57607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0" y="4940780"/>
            <a:ext cx="8478179" cy="1806096"/>
          </a:xfrm>
        </p:spPr>
        <p:txBody>
          <a:bodyPr/>
          <a:lstStyle/>
          <a:p>
            <a:pPr lvl="0">
              <a:lnSpc>
                <a:spcPct val="80000"/>
              </a:lnSpc>
              <a:spcBef>
                <a:spcPts val="200"/>
              </a:spcBef>
            </a:pPr>
            <a:r>
              <a:rPr lang="it-IT" sz="2400" b="1" dirty="0" smtClean="0">
                <a:solidFill>
                  <a:srgbClr val="FFFFFF"/>
                </a:solidFill>
                <a:latin typeface="Times New Roman" pitchFamily="18"/>
                <a:cs typeface="Times New Roman" pitchFamily="18"/>
              </a:rPr>
              <a:t>Per lungo tempo, poi, la malattia mentale e le turbe psichiche delle donne sono state ampiamente attribuite a “problemi uterini”. Nel corso della storia le donne in menopausa o post-menopausa sono state considerate asessuate, bisbetiche, pericolose, isteriche, inutili e così via. Ma ancora nessuno parla di «disturbi» associati all’assenza del ciclo.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94" y="332656"/>
            <a:ext cx="9150462" cy="457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93661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23065" y="5786820"/>
            <a:ext cx="8478180" cy="979338"/>
          </a:xfrm>
        </p:spPr>
        <p:txBody>
          <a:bodyPr/>
          <a:lstStyle/>
          <a:p>
            <a:pPr lvl="0">
              <a:lnSpc>
                <a:spcPct val="80000"/>
              </a:lnSpc>
              <a:spcBef>
                <a:spcPts val="200"/>
              </a:spcBef>
            </a:pPr>
            <a:r>
              <a:rPr lang="it-IT" sz="2000" b="1" dirty="0" smtClean="0">
                <a:solidFill>
                  <a:srgbClr val="FFFFFF"/>
                </a:solidFill>
                <a:latin typeface="Times New Roman" pitchFamily="18"/>
                <a:cs typeface="Times New Roman" pitchFamily="18"/>
              </a:rPr>
              <a:t>La menopausa femminile comincia ad assumere rilevanza sociale negli ambienti urbani borghesi ed aristocratici di fine ‘800: l’età media femminile si alza ben al di sopra dei 40 anni: diventa necessario individuare un sistema di controllo per donne potenzialmente libere e indipendenti.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65" y="-99392"/>
            <a:ext cx="9167064" cy="5889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4650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4747317" y="0"/>
            <a:ext cx="4385562" cy="6813093"/>
          </a:xfrm>
        </p:spPr>
        <p:txBody>
          <a:bodyPr/>
          <a:lstStyle/>
          <a:p>
            <a:pPr lvl="0">
              <a:lnSpc>
                <a:spcPct val="80000"/>
              </a:lnSpc>
              <a:spcBef>
                <a:spcPts val="500"/>
              </a:spcBef>
            </a:pPr>
            <a:r>
              <a:rPr lang="it-IT" sz="2000" dirty="0" smtClean="0">
                <a:solidFill>
                  <a:srgbClr val="FFFFFF"/>
                </a:solidFill>
                <a:latin typeface="Times New Roman" pitchFamily="18"/>
                <a:cs typeface="Times New Roman" pitchFamily="18"/>
              </a:rPr>
              <a:t>Freud mentre nega la libido nella donna anche se attribuisce la motivazione di qualsiasi azione a impulsi sessuali più o meno repressi. Divide gli orgasmi femminili in vaginali e clitoridei, negando la funzione della clitoride. Correva l’anno 1905 quando Freud asserì, con certezza granitica ma senza alcuna evidenza empirica, che l’orgasmo clitorideo era un fenomeno puramente adolescenziale destinato ad esaurirsi durante la crescita per lasciare il posto al ben più maturo, consapevole e “sano” orgasmo vaginale. Marie Bonaparte, sua allieva e fondatrice della psicanalisi in Francia, si fece praticare l’escissione e lo spostamento della clitoride in vagina (rischiando di morire per setticemia). "La menopausa può essere un periodo favorevole allo scoppio della nevrosi, a causa di un aumento della libido non soddisfatta e dunque di un pericolo di regressione»: questo il pensiero dello psicanalista viennese che poco per volta si impone, e porta alla medicalizzazione della menopausa prima in </a:t>
            </a:r>
          </a:p>
          <a:p>
            <a:pPr lvl="0">
              <a:lnSpc>
                <a:spcPct val="80000"/>
              </a:lnSpc>
              <a:spcBef>
                <a:spcPts val="500"/>
              </a:spcBef>
            </a:pPr>
            <a:r>
              <a:rPr lang="it-IT" sz="2000" dirty="0" smtClean="0">
                <a:solidFill>
                  <a:srgbClr val="FFFFFF"/>
                </a:solidFill>
                <a:latin typeface="Times New Roman" pitchFamily="18"/>
                <a:cs typeface="Times New Roman" pitchFamily="18"/>
              </a:rPr>
              <a:t>senso psichiatrico, e poi anche ormonale.   </a:t>
            </a:r>
            <a:endParaRPr lang="it-IT" sz="2000"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pic>
        <p:nvPicPr>
          <p:cNvPr id="5" name="Picture 2"/>
          <p:cNvPicPr>
            <a:picLocks noChangeAspect="1"/>
          </p:cNvPicPr>
          <p:nvPr/>
        </p:nvPicPr>
        <p:blipFill>
          <a:blip r:embed="rId3"/>
          <a:srcRect/>
          <a:stretch>
            <a:fillRect/>
          </a:stretch>
        </p:blipFill>
        <p:spPr>
          <a:xfrm>
            <a:off x="0" y="0"/>
            <a:ext cx="4747317" cy="6813093"/>
          </a:xfrm>
          <a:prstGeom prst="rect">
            <a:avLst/>
          </a:prstGeom>
          <a:noFill/>
          <a:ln>
            <a:noFill/>
          </a:ln>
        </p:spPr>
      </p:pic>
      <p:sp>
        <p:nvSpPr>
          <p:cNvPr id="6" name="CasellaDiTesto 5"/>
          <p:cNvSpPr txBox="1"/>
          <p:nvPr/>
        </p:nvSpPr>
        <p:spPr>
          <a:xfrm>
            <a:off x="35496" y="87232"/>
            <a:ext cx="1319592" cy="276999"/>
          </a:xfrm>
          <a:prstGeom prst="rect">
            <a:avLst/>
          </a:prstGeom>
          <a:noFill/>
        </p:spPr>
        <p:txBody>
          <a:bodyPr wrap="none" rtlCol="0">
            <a:spAutoFit/>
          </a:bodyPr>
          <a:lstStyle/>
          <a:p>
            <a:r>
              <a:rPr lang="it-IT" sz="1200" b="1" dirty="0" smtClean="0">
                <a:solidFill>
                  <a:srgbClr val="FF0000"/>
                </a:solidFill>
                <a:latin typeface="Times New Roman" panose="02020603050405020304" pitchFamily="18" charset="0"/>
                <a:cs typeface="Times New Roman" panose="02020603050405020304" pitchFamily="18" charset="0"/>
              </a:rPr>
              <a:t>Marie Bonaparte</a:t>
            </a:r>
            <a:endParaRPr lang="it-IT" sz="1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854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1" y="5512193"/>
            <a:ext cx="8455116" cy="1253965"/>
          </a:xfrm>
        </p:spPr>
        <p:txBody>
          <a:bodyPr/>
          <a:lstStyle/>
          <a:p>
            <a:pPr lvl="0">
              <a:lnSpc>
                <a:spcPct val="80000"/>
              </a:lnSpc>
              <a:spcBef>
                <a:spcPts val="200"/>
              </a:spcBef>
            </a:pPr>
            <a:r>
              <a:rPr lang="it-IT" sz="2000" b="1" dirty="0" smtClean="0">
                <a:solidFill>
                  <a:srgbClr val="FFFFFF"/>
                </a:solidFill>
                <a:latin typeface="Times New Roman" pitchFamily="18"/>
                <a:cs typeface="Times New Roman" pitchFamily="18"/>
              </a:rPr>
              <a:t>Per le altre il problema non si pone. Continuano a morire fra i 40 e i 50 anni (quando va bene). La menopausa è un fenomeno marginale. D’altra parte il loro valore come donne non è fondato tanto sull’attrattività,  è basato solo parzialmente sulla capacità riproduttiva, ma è centrato fondamentalmente sulla possibilità di lavoro. Indipendente dal ciclo.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553"/>
            <a:ext cx="9143999" cy="5501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361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1" y="6088532"/>
            <a:ext cx="8478180" cy="677626"/>
          </a:xfrm>
        </p:spPr>
        <p:txBody>
          <a:bodyPr/>
          <a:lstStyle/>
          <a:p>
            <a:pPr lvl="0">
              <a:lnSpc>
                <a:spcPct val="80000"/>
              </a:lnSpc>
              <a:spcBef>
                <a:spcPts val="200"/>
              </a:spcBef>
            </a:pPr>
            <a:r>
              <a:rPr lang="it-IT" sz="1600" b="1" dirty="0" smtClean="0">
                <a:solidFill>
                  <a:srgbClr val="FFFFFF"/>
                </a:solidFill>
                <a:latin typeface="Times New Roman" pitchFamily="18"/>
                <a:cs typeface="Times New Roman" pitchFamily="18"/>
              </a:rPr>
              <a:t>Uno degli effetti del boom economico è l’assunzione in massa della TOS (terapia ormonale sostitutiva) che definisce la menopausa una «malattia» con tanto di «sintomi» da combattere. Si apre un mercato in continua espansione con l’aumento della vita media, che sale fino a 80 anni.   </a:t>
            </a:r>
            <a:endParaRPr lang="it-IT" sz="16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0"/>
            <a:ext cx="8766207" cy="60826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644455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Slide15">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7891" y="6497415"/>
            <a:ext cx="9036493" cy="364370"/>
          </a:xfrm>
        </p:spPr>
        <p:txBody>
          <a:bodyPr/>
          <a:lstStyle/>
          <a:p>
            <a:pPr lvl="0" algn="l">
              <a:lnSpc>
                <a:spcPct val="80000"/>
              </a:lnSpc>
              <a:spcBef>
                <a:spcPts val="500"/>
              </a:spcBef>
            </a:pPr>
            <a:r>
              <a:rPr lang="it-IT" sz="1900" b="1">
                <a:solidFill>
                  <a:srgbClr val="FF0000"/>
                </a:solidFill>
                <a:latin typeface="Times New Roman" pitchFamily="18"/>
                <a:cs typeface="Times New Roman" pitchFamily="18"/>
              </a:rPr>
              <a:t>Per la stragrande maggioranza delle donne, era una liberazione attesa per anni.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2"/>
          <p:cNvPicPr>
            <a:picLocks noChangeAspect="1"/>
          </p:cNvPicPr>
          <p:nvPr/>
        </p:nvPicPr>
        <p:blipFill>
          <a:blip r:embed="rId3"/>
          <a:srcRect/>
          <a:stretch>
            <a:fillRect/>
          </a:stretch>
        </p:blipFill>
        <p:spPr>
          <a:xfrm>
            <a:off x="0" y="5175"/>
            <a:ext cx="9144000" cy="649224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4933424" y="0"/>
            <a:ext cx="4210575" cy="6766158"/>
          </a:xfrm>
        </p:spPr>
        <p:txBody>
          <a:bodyPr/>
          <a:lstStyle/>
          <a:p>
            <a:pPr lvl="0" algn="l">
              <a:lnSpc>
                <a:spcPct val="80000"/>
              </a:lnSpc>
              <a:spcBef>
                <a:spcPts val="200"/>
              </a:spcBef>
            </a:pPr>
            <a:r>
              <a:rPr lang="it-IT" sz="1800" b="1" dirty="0">
                <a:solidFill>
                  <a:srgbClr val="FFFFFF"/>
                </a:solidFill>
                <a:latin typeface="Times New Roman" pitchFamily="18"/>
                <a:cs typeface="Times New Roman" pitchFamily="18"/>
              </a:rPr>
              <a:t>Nella società occidentale contemporanea è nato il cosiddetto “mercato della malattia</a:t>
            </a:r>
            <a:r>
              <a:rPr lang="it-IT" sz="1800" b="1" dirty="0" smtClean="0">
                <a:solidFill>
                  <a:srgbClr val="FFFFFF"/>
                </a:solidFill>
                <a:latin typeface="Times New Roman" pitchFamily="18"/>
                <a:cs typeface="Times New Roman" pitchFamily="18"/>
              </a:rPr>
              <a:t>”, fenomeno </a:t>
            </a:r>
            <a:r>
              <a:rPr lang="it-IT" sz="1800" b="1" dirty="0">
                <a:solidFill>
                  <a:srgbClr val="FFFFFF"/>
                </a:solidFill>
                <a:latin typeface="Times New Roman" pitchFamily="18"/>
                <a:cs typeface="Times New Roman" pitchFamily="18"/>
              </a:rPr>
              <a:t>complesso ed eticamente inammissibile, che consiste nel “costruire” ad </a:t>
            </a:r>
            <a:r>
              <a:rPr lang="it-IT" sz="1800" b="1" dirty="0" smtClean="0">
                <a:solidFill>
                  <a:srgbClr val="FFFFFF"/>
                </a:solidFill>
                <a:latin typeface="Times New Roman" pitchFamily="18"/>
                <a:cs typeface="Times New Roman" pitchFamily="18"/>
              </a:rPr>
              <a:t>arte nuove </a:t>
            </a:r>
            <a:r>
              <a:rPr lang="it-IT" sz="1800" b="1" dirty="0">
                <a:solidFill>
                  <a:srgbClr val="FFFFFF"/>
                </a:solidFill>
                <a:latin typeface="Times New Roman" pitchFamily="18"/>
                <a:cs typeface="Times New Roman" pitchFamily="18"/>
              </a:rPr>
              <a:t>patologie e convincere persone sane di essere malate, con l’intento di ampliare </a:t>
            </a:r>
            <a:r>
              <a:rPr lang="it-IT" sz="1800" b="1" dirty="0" smtClean="0">
                <a:solidFill>
                  <a:srgbClr val="FFFFFF"/>
                </a:solidFill>
                <a:latin typeface="Times New Roman" pitchFamily="18"/>
                <a:cs typeface="Times New Roman" pitchFamily="18"/>
              </a:rPr>
              <a:t>il mercato </a:t>
            </a:r>
            <a:r>
              <a:rPr lang="it-IT" sz="1800" b="1" dirty="0">
                <a:solidFill>
                  <a:srgbClr val="FFFFFF"/>
                </a:solidFill>
                <a:latin typeface="Times New Roman" pitchFamily="18"/>
                <a:cs typeface="Times New Roman" pitchFamily="18"/>
              </a:rPr>
              <a:t>dei servizi sanitari e vendere una maggior quantità di </a:t>
            </a:r>
            <a:r>
              <a:rPr lang="it-IT" sz="1800" b="1" dirty="0" smtClean="0">
                <a:solidFill>
                  <a:srgbClr val="FFFFFF"/>
                </a:solidFill>
                <a:latin typeface="Times New Roman" pitchFamily="18"/>
                <a:cs typeface="Times New Roman" pitchFamily="18"/>
              </a:rPr>
              <a:t>medicinali. Il </a:t>
            </a:r>
            <a:r>
              <a:rPr lang="it-IT" sz="1800" b="1" dirty="0">
                <a:solidFill>
                  <a:srgbClr val="FFFFFF"/>
                </a:solidFill>
                <a:latin typeface="Times New Roman" pitchFamily="18"/>
                <a:cs typeface="Times New Roman" pitchFamily="18"/>
              </a:rPr>
              <a:t>tentativo </a:t>
            </a:r>
            <a:r>
              <a:rPr lang="it-IT" sz="1800" b="1" dirty="0" smtClean="0">
                <a:solidFill>
                  <a:srgbClr val="FFFFFF"/>
                </a:solidFill>
                <a:latin typeface="Times New Roman" pitchFamily="18"/>
                <a:cs typeface="Times New Roman" pitchFamily="18"/>
              </a:rPr>
              <a:t>di commercializzare </a:t>
            </a:r>
            <a:r>
              <a:rPr lang="it-IT" sz="1800" b="1" dirty="0">
                <a:solidFill>
                  <a:srgbClr val="FFFFFF"/>
                </a:solidFill>
                <a:latin typeface="Times New Roman" pitchFamily="18"/>
                <a:cs typeface="Times New Roman" pitchFamily="18"/>
              </a:rPr>
              <a:t>la biologia umana a scopo di lucro è fenomeno che nasce da </a:t>
            </a:r>
            <a:r>
              <a:rPr lang="it-IT" sz="1800" b="1" dirty="0" smtClean="0">
                <a:solidFill>
                  <a:srgbClr val="FFFFFF"/>
                </a:solidFill>
                <a:latin typeface="Times New Roman" pitchFamily="18"/>
                <a:cs typeface="Times New Roman" pitchFamily="18"/>
              </a:rPr>
              <a:t>lontano, dai </a:t>
            </a:r>
            <a:r>
              <a:rPr lang="it-IT" sz="1800" b="1" dirty="0">
                <a:solidFill>
                  <a:srgbClr val="FFFFFF"/>
                </a:solidFill>
                <a:latin typeface="Times New Roman" pitchFamily="18"/>
                <a:cs typeface="Times New Roman" pitchFamily="18"/>
              </a:rPr>
              <a:t>sogni dell’immortalità e dell’eterna giovinezza, dagli antichi rimedi che </a:t>
            </a:r>
            <a:r>
              <a:rPr lang="it-IT" sz="1800" b="1" dirty="0" smtClean="0">
                <a:solidFill>
                  <a:srgbClr val="FFFFFF"/>
                </a:solidFill>
                <a:latin typeface="Times New Roman" pitchFamily="18"/>
                <a:cs typeface="Times New Roman" pitchFamily="18"/>
              </a:rPr>
              <a:t>promettevano effetti </a:t>
            </a:r>
            <a:r>
              <a:rPr lang="it-IT" sz="1800" b="1" dirty="0">
                <a:solidFill>
                  <a:srgbClr val="FFFFFF"/>
                </a:solidFill>
                <a:latin typeface="Times New Roman" pitchFamily="18"/>
                <a:cs typeface="Times New Roman" pitchFamily="18"/>
              </a:rPr>
              <a:t>prodigiosi contro le malattie più disparate e gli acciacchi della vecchiaia. Ma </a:t>
            </a:r>
            <a:r>
              <a:rPr lang="it-IT" sz="1800" b="1" dirty="0" smtClean="0">
                <a:solidFill>
                  <a:srgbClr val="FFFFFF"/>
                </a:solidFill>
                <a:latin typeface="Times New Roman" pitchFamily="18"/>
                <a:cs typeface="Times New Roman" pitchFamily="18"/>
              </a:rPr>
              <a:t>il modo </a:t>
            </a:r>
            <a:r>
              <a:rPr lang="it-IT" sz="1800" b="1" dirty="0">
                <a:solidFill>
                  <a:srgbClr val="FFFFFF"/>
                </a:solidFill>
                <a:latin typeface="Times New Roman" pitchFamily="18"/>
                <a:cs typeface="Times New Roman" pitchFamily="18"/>
              </a:rPr>
              <a:t>in cui oggi la biologia viene sfruttata economicamente ha un valore </a:t>
            </a:r>
            <a:r>
              <a:rPr lang="it-IT" sz="1800" b="1" dirty="0" smtClean="0">
                <a:solidFill>
                  <a:srgbClr val="FFFFFF"/>
                </a:solidFill>
                <a:latin typeface="Times New Roman" pitchFamily="18"/>
                <a:cs typeface="Times New Roman" pitchFamily="18"/>
              </a:rPr>
              <a:t>nettamente diverso</a:t>
            </a:r>
            <a:r>
              <a:rPr lang="it-IT" sz="1800" b="1" dirty="0">
                <a:solidFill>
                  <a:srgbClr val="FFFFFF"/>
                </a:solidFill>
                <a:latin typeface="Times New Roman" pitchFamily="18"/>
                <a:cs typeface="Times New Roman" pitchFamily="18"/>
              </a:rPr>
              <a:t>: non si tratta più di soddisfare desideri tutto sommato legittimi, ma di agire </a:t>
            </a:r>
            <a:r>
              <a:rPr lang="it-IT" sz="1800" b="1" dirty="0" smtClean="0">
                <a:solidFill>
                  <a:srgbClr val="FFFFFF"/>
                </a:solidFill>
                <a:latin typeface="Times New Roman" pitchFamily="18"/>
                <a:cs typeface="Times New Roman" pitchFamily="18"/>
              </a:rPr>
              <a:t>sul pensiero </a:t>
            </a:r>
            <a:r>
              <a:rPr lang="it-IT" sz="1800" b="1" dirty="0">
                <a:solidFill>
                  <a:srgbClr val="FFFFFF"/>
                </a:solidFill>
                <a:latin typeface="Times New Roman" pitchFamily="18"/>
                <a:cs typeface="Times New Roman" pitchFamily="18"/>
              </a:rPr>
              <a:t>culturale, trasformando </a:t>
            </a:r>
            <a:r>
              <a:rPr lang="it-IT" sz="1800" b="1" dirty="0" smtClean="0">
                <a:solidFill>
                  <a:srgbClr val="FFFFFF"/>
                </a:solidFill>
                <a:latin typeface="Times New Roman" pitchFamily="18"/>
                <a:cs typeface="Times New Roman" pitchFamily="18"/>
              </a:rPr>
              <a:t>normali </a:t>
            </a:r>
            <a:r>
              <a:rPr lang="it-IT" sz="1800" b="1" dirty="0">
                <a:solidFill>
                  <a:srgbClr val="FFFFFF"/>
                </a:solidFill>
                <a:latin typeface="Times New Roman" pitchFamily="18"/>
                <a:cs typeface="Times New Roman" pitchFamily="18"/>
              </a:rPr>
              <a:t>variazioni biologiche in malattie necessitanti </a:t>
            </a:r>
            <a:r>
              <a:rPr lang="it-IT" sz="1800" b="1" dirty="0" smtClean="0">
                <a:solidFill>
                  <a:srgbClr val="FFFFFF"/>
                </a:solidFill>
                <a:latin typeface="Times New Roman" pitchFamily="18"/>
                <a:cs typeface="Times New Roman" pitchFamily="18"/>
              </a:rPr>
              <a:t>di essere </a:t>
            </a:r>
            <a:r>
              <a:rPr lang="it-IT" sz="1800" b="1" dirty="0">
                <a:solidFill>
                  <a:srgbClr val="FFFFFF"/>
                </a:solidFill>
                <a:latin typeface="Times New Roman" pitchFamily="18"/>
                <a:cs typeface="Times New Roman" pitchFamily="18"/>
              </a:rPr>
              <a:t>curate farmacologicamente, un concetto che travalica quello </a:t>
            </a:r>
            <a:r>
              <a:rPr lang="it-IT" sz="1800" b="1" dirty="0" smtClean="0">
                <a:solidFill>
                  <a:srgbClr val="FFFFFF"/>
                </a:solidFill>
                <a:latin typeface="Times New Roman" pitchFamily="18"/>
                <a:cs typeface="Times New Roman" pitchFamily="18"/>
              </a:rPr>
              <a:t>della medicalizzazione. Medicalizzare </a:t>
            </a:r>
            <a:r>
              <a:rPr lang="it-IT" sz="1800" b="1" dirty="0">
                <a:solidFill>
                  <a:srgbClr val="FFFFFF"/>
                </a:solidFill>
                <a:latin typeface="Times New Roman" pitchFamily="18"/>
                <a:cs typeface="Times New Roman" pitchFamily="18"/>
              </a:rPr>
              <a:t>un processo biologico significa </a:t>
            </a:r>
            <a:r>
              <a:rPr lang="it-IT" sz="1800" b="1" dirty="0" smtClean="0">
                <a:solidFill>
                  <a:srgbClr val="FFFFFF"/>
                </a:solidFill>
                <a:latin typeface="Times New Roman" pitchFamily="18"/>
                <a:cs typeface="Times New Roman" pitchFamily="18"/>
              </a:rPr>
              <a:t>modificarne la </a:t>
            </a:r>
            <a:r>
              <a:rPr lang="it-IT" sz="1800" b="1" dirty="0">
                <a:solidFill>
                  <a:srgbClr val="FFFFFF"/>
                </a:solidFill>
                <a:latin typeface="Times New Roman" pitchFamily="18"/>
                <a:cs typeface="Times New Roman" pitchFamily="18"/>
              </a:rPr>
              <a:t>percezione da parte </a:t>
            </a:r>
            <a:r>
              <a:rPr lang="it-IT" sz="1800" b="1" dirty="0" smtClean="0">
                <a:solidFill>
                  <a:srgbClr val="FFFFFF"/>
                </a:solidFill>
                <a:latin typeface="Times New Roman" pitchFamily="18"/>
                <a:cs typeface="Times New Roman" pitchFamily="18"/>
              </a:rPr>
              <a:t>sia del </a:t>
            </a:r>
            <a:r>
              <a:rPr lang="it-IT" sz="1800" b="1" dirty="0">
                <a:solidFill>
                  <a:srgbClr val="FFFFFF"/>
                </a:solidFill>
                <a:latin typeface="Times New Roman" pitchFamily="18"/>
                <a:cs typeface="Times New Roman" pitchFamily="18"/>
              </a:rPr>
              <a:t>medico </a:t>
            </a:r>
            <a:r>
              <a:rPr lang="it-IT" sz="1800" b="1" dirty="0" smtClean="0">
                <a:solidFill>
                  <a:srgbClr val="FFFFFF"/>
                </a:solidFill>
                <a:latin typeface="Times New Roman" pitchFamily="18"/>
                <a:cs typeface="Times New Roman" pitchFamily="18"/>
              </a:rPr>
              <a:t>che </a:t>
            </a:r>
            <a:r>
              <a:rPr lang="it-IT" sz="1800" b="1" dirty="0">
                <a:solidFill>
                  <a:srgbClr val="FFFFFF"/>
                </a:solidFill>
                <a:latin typeface="Times New Roman" pitchFamily="18"/>
                <a:cs typeface="Times New Roman" pitchFamily="18"/>
              </a:rPr>
              <a:t>del </a:t>
            </a:r>
            <a:r>
              <a:rPr lang="it-IT" sz="1800" b="1" dirty="0" smtClean="0">
                <a:solidFill>
                  <a:srgbClr val="FFFFFF"/>
                </a:solidFill>
                <a:latin typeface="Times New Roman" pitchFamily="18"/>
                <a:cs typeface="Times New Roman" pitchFamily="18"/>
              </a:rPr>
              <a:t>paziente: la menopausa è una patologia che </a:t>
            </a:r>
          </a:p>
          <a:p>
            <a:pPr lvl="0" algn="l">
              <a:lnSpc>
                <a:spcPct val="80000"/>
              </a:lnSpc>
              <a:spcBef>
                <a:spcPts val="200"/>
              </a:spcBef>
            </a:pPr>
            <a:r>
              <a:rPr lang="it-IT" sz="1800" b="1" dirty="0" smtClean="0">
                <a:solidFill>
                  <a:srgbClr val="FFFFFF"/>
                </a:solidFill>
                <a:latin typeface="Times New Roman" pitchFamily="18"/>
                <a:cs typeface="Times New Roman" pitchFamily="18"/>
              </a:rPr>
              <a:t>deve essere curata fino alla morte. </a:t>
            </a:r>
            <a:r>
              <a:rPr lang="it-IT" sz="1800" b="1" dirty="0" smtClean="0">
                <a:solidFill>
                  <a:srgbClr val="FFFFFF"/>
                </a:solidFill>
                <a:latin typeface="Times New Roman" pitchFamily="18"/>
                <a:cs typeface="Times New Roman" pitchFamily="18"/>
              </a:rPr>
              <a:t>   </a:t>
            </a:r>
            <a:endParaRPr lang="it-IT" sz="18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288" t="5371" r="20940" b="7888"/>
          <a:stretch/>
        </p:blipFill>
        <p:spPr bwMode="auto">
          <a:xfrm>
            <a:off x="0" y="0"/>
            <a:ext cx="493342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02739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1" y="5805263"/>
            <a:ext cx="8478179" cy="960895"/>
          </a:xfrm>
        </p:spPr>
        <p:txBody>
          <a:bodyPr/>
          <a:lstStyle/>
          <a:p>
            <a:pPr lvl="0" algn="l">
              <a:lnSpc>
                <a:spcPct val="80000"/>
              </a:lnSpc>
              <a:spcBef>
                <a:spcPts val="200"/>
              </a:spcBef>
            </a:pPr>
            <a:r>
              <a:rPr lang="it-IT" sz="1050" b="1" dirty="0">
                <a:solidFill>
                  <a:srgbClr val="FFFFFF"/>
                </a:solidFill>
                <a:latin typeface="Times New Roman" pitchFamily="18"/>
                <a:cs typeface="Times New Roman" pitchFamily="18"/>
              </a:rPr>
              <a:t>La creazione delle malattie è resa possibile da uno degli aspetti fondamentali </a:t>
            </a:r>
            <a:r>
              <a:rPr lang="it-IT" sz="1050" b="1" dirty="0" smtClean="0">
                <a:solidFill>
                  <a:srgbClr val="FFFFFF"/>
                </a:solidFill>
                <a:latin typeface="Times New Roman" pitchFamily="18"/>
                <a:cs typeface="Times New Roman" pitchFamily="18"/>
              </a:rPr>
              <a:t>della medicina </a:t>
            </a:r>
            <a:r>
              <a:rPr lang="it-IT" sz="1050" b="1" dirty="0">
                <a:solidFill>
                  <a:srgbClr val="FFFFFF"/>
                </a:solidFill>
                <a:latin typeface="Times New Roman" pitchFamily="18"/>
                <a:cs typeface="Times New Roman" pitchFamily="18"/>
              </a:rPr>
              <a:t>moderna: qualsiasi sintomo, nel momento in cui viene dichiarato evitabile </a:t>
            </a:r>
            <a:r>
              <a:rPr lang="it-IT" sz="1050" b="1" dirty="0" smtClean="0">
                <a:solidFill>
                  <a:srgbClr val="FFFFFF"/>
                </a:solidFill>
                <a:latin typeface="Times New Roman" pitchFamily="18"/>
                <a:cs typeface="Times New Roman" pitchFamily="18"/>
              </a:rPr>
              <a:t>– grazie </a:t>
            </a:r>
            <a:r>
              <a:rPr lang="it-IT" sz="1050" b="1" dirty="0">
                <a:solidFill>
                  <a:srgbClr val="FFFFFF"/>
                </a:solidFill>
                <a:latin typeface="Times New Roman" pitchFamily="18"/>
                <a:cs typeface="Times New Roman" pitchFamily="18"/>
              </a:rPr>
              <a:t>a un nuovo farmaco prodotto in laboratorio o a una nuova tecnologia appena </a:t>
            </a:r>
            <a:r>
              <a:rPr lang="it-IT" sz="1050" b="1" dirty="0" smtClean="0">
                <a:solidFill>
                  <a:srgbClr val="FFFFFF"/>
                </a:solidFill>
                <a:latin typeface="Times New Roman" pitchFamily="18"/>
                <a:cs typeface="Times New Roman" pitchFamily="18"/>
              </a:rPr>
              <a:t>messa a </a:t>
            </a:r>
            <a:r>
              <a:rPr lang="it-IT" sz="1050" b="1" dirty="0">
                <a:solidFill>
                  <a:srgbClr val="FFFFFF"/>
                </a:solidFill>
                <a:latin typeface="Times New Roman" pitchFamily="18"/>
                <a:cs typeface="Times New Roman" pitchFamily="18"/>
              </a:rPr>
              <a:t>punto – diventa </a:t>
            </a:r>
            <a:r>
              <a:rPr lang="it-IT" sz="1050" b="1" dirty="0" smtClean="0">
                <a:solidFill>
                  <a:srgbClr val="FFFFFF"/>
                </a:solidFill>
                <a:latin typeface="Times New Roman" pitchFamily="18"/>
                <a:cs typeface="Times New Roman" pitchFamily="18"/>
              </a:rPr>
              <a:t>automaticamente </a:t>
            </a:r>
            <a:r>
              <a:rPr lang="it-IT" sz="1050" b="1" dirty="0">
                <a:solidFill>
                  <a:srgbClr val="FFFFFF"/>
                </a:solidFill>
                <a:latin typeface="Times New Roman" pitchFamily="18"/>
                <a:cs typeface="Times New Roman" pitchFamily="18"/>
              </a:rPr>
              <a:t>inaccettabile, insopportabile e quindi patologico: </a:t>
            </a:r>
            <a:r>
              <a:rPr lang="it-IT" sz="1050" b="1" dirty="0" smtClean="0">
                <a:solidFill>
                  <a:srgbClr val="FFFFFF"/>
                </a:solidFill>
                <a:latin typeface="Times New Roman" pitchFamily="18"/>
                <a:cs typeface="Times New Roman" pitchFamily="18"/>
              </a:rPr>
              <a:t>Una </a:t>
            </a:r>
            <a:r>
              <a:rPr lang="it-IT" sz="1050" b="1" dirty="0">
                <a:solidFill>
                  <a:srgbClr val="FFFFFF"/>
                </a:solidFill>
                <a:latin typeface="Times New Roman" pitchFamily="18"/>
                <a:cs typeface="Times New Roman" pitchFamily="18"/>
              </a:rPr>
              <a:t>volta innescato, questo meccanismo mistificatorio si autoalimenta e si </a:t>
            </a:r>
            <a:r>
              <a:rPr lang="it-IT" sz="1050" b="1" dirty="0" smtClean="0">
                <a:solidFill>
                  <a:srgbClr val="FFFFFF"/>
                </a:solidFill>
                <a:latin typeface="Times New Roman" pitchFamily="18"/>
                <a:cs typeface="Times New Roman" pitchFamily="18"/>
              </a:rPr>
              <a:t>amplifica spontaneamente</a:t>
            </a:r>
            <a:r>
              <a:rPr lang="it-IT" sz="1050" b="1" dirty="0">
                <a:solidFill>
                  <a:srgbClr val="FFFFFF"/>
                </a:solidFill>
                <a:latin typeface="Times New Roman" pitchFamily="18"/>
                <a:cs typeface="Times New Roman" pitchFamily="18"/>
              </a:rPr>
              <a:t>: indicata una problematica come la causa primaria di una </a:t>
            </a:r>
            <a:r>
              <a:rPr lang="it-IT" sz="1050" b="1" dirty="0" smtClean="0">
                <a:solidFill>
                  <a:srgbClr val="FFFFFF"/>
                </a:solidFill>
                <a:latin typeface="Times New Roman" pitchFamily="18"/>
                <a:cs typeface="Times New Roman" pitchFamily="18"/>
              </a:rPr>
              <a:t>determinata patologia</a:t>
            </a:r>
            <a:r>
              <a:rPr lang="it-IT" sz="1050" b="1" dirty="0">
                <a:solidFill>
                  <a:srgbClr val="FFFFFF"/>
                </a:solidFill>
                <a:latin typeface="Times New Roman" pitchFamily="18"/>
                <a:cs typeface="Times New Roman" pitchFamily="18"/>
              </a:rPr>
              <a:t>, si spinge la popolazione a temerla, a combatterla, a prevenirla, per la gioia </a:t>
            </a:r>
            <a:r>
              <a:rPr lang="it-IT" sz="1050" b="1" dirty="0" smtClean="0">
                <a:solidFill>
                  <a:srgbClr val="FFFFFF"/>
                </a:solidFill>
                <a:latin typeface="Times New Roman" pitchFamily="18"/>
                <a:cs typeface="Times New Roman" pitchFamily="18"/>
              </a:rPr>
              <a:t>delle case </a:t>
            </a:r>
            <a:r>
              <a:rPr lang="it-IT" sz="1050" b="1" dirty="0">
                <a:solidFill>
                  <a:srgbClr val="FFFFFF"/>
                </a:solidFill>
                <a:latin typeface="Times New Roman" pitchFamily="18"/>
                <a:cs typeface="Times New Roman" pitchFamily="18"/>
              </a:rPr>
              <a:t>farmaceutiche, di quelle produttrici di apparecchiature medicali e, purtroppo, </a:t>
            </a:r>
            <a:r>
              <a:rPr lang="it-IT" sz="1050" b="1" dirty="0" smtClean="0">
                <a:solidFill>
                  <a:srgbClr val="FFFFFF"/>
                </a:solidFill>
                <a:latin typeface="Times New Roman" pitchFamily="18"/>
                <a:cs typeface="Times New Roman" pitchFamily="18"/>
              </a:rPr>
              <a:t>anche delle aziende </a:t>
            </a:r>
            <a:r>
              <a:rPr lang="it-IT" sz="1050" b="1" dirty="0">
                <a:solidFill>
                  <a:srgbClr val="FFFFFF"/>
                </a:solidFill>
                <a:latin typeface="Times New Roman" pitchFamily="18"/>
                <a:cs typeface="Times New Roman" pitchFamily="18"/>
              </a:rPr>
              <a:t>sanitarie – private ma anche pubbliche – e di molti medici conniventi </a:t>
            </a:r>
            <a:r>
              <a:rPr lang="it-IT" sz="1050" b="1" dirty="0" smtClean="0">
                <a:solidFill>
                  <a:srgbClr val="FFFFFF"/>
                </a:solidFill>
                <a:latin typeface="Times New Roman" pitchFamily="18"/>
                <a:cs typeface="Times New Roman" pitchFamily="18"/>
              </a:rPr>
              <a:t>con questo </a:t>
            </a:r>
            <a:r>
              <a:rPr lang="it-IT" sz="1050" b="1" dirty="0">
                <a:solidFill>
                  <a:srgbClr val="FFFFFF"/>
                </a:solidFill>
                <a:latin typeface="Times New Roman" pitchFamily="18"/>
                <a:cs typeface="Times New Roman" pitchFamily="18"/>
              </a:rPr>
              <a:t>sistema. Tutti questi soggetti sono spinti da meri interessi economici e non </a:t>
            </a:r>
            <a:r>
              <a:rPr lang="it-IT" sz="1050" b="1" dirty="0" smtClean="0">
                <a:solidFill>
                  <a:srgbClr val="FFFFFF"/>
                </a:solidFill>
                <a:latin typeface="Times New Roman" pitchFamily="18"/>
                <a:cs typeface="Times New Roman" pitchFamily="18"/>
              </a:rPr>
              <a:t>certo dal </a:t>
            </a:r>
            <a:r>
              <a:rPr lang="it-IT" sz="1050" b="1" dirty="0">
                <a:solidFill>
                  <a:srgbClr val="FFFFFF"/>
                </a:solidFill>
                <a:latin typeface="Times New Roman" pitchFamily="18"/>
                <a:cs typeface="Times New Roman" pitchFamily="18"/>
              </a:rPr>
              <a:t>desiderio di contribuire alla difesa della </a:t>
            </a:r>
            <a:r>
              <a:rPr lang="it-IT" sz="1050" b="1" dirty="0" smtClean="0">
                <a:solidFill>
                  <a:srgbClr val="FFFFFF"/>
                </a:solidFill>
                <a:latin typeface="Times New Roman" pitchFamily="18"/>
                <a:cs typeface="Times New Roman" pitchFamily="18"/>
              </a:rPr>
              <a:t>salute delle donne. </a:t>
            </a:r>
            <a:endParaRPr lang="it-IT" sz="1050" b="1"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949" y="-2196"/>
            <a:ext cx="8713771" cy="58074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60592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7204295" y="0"/>
            <a:ext cx="1939704" cy="6766158"/>
          </a:xfrm>
        </p:spPr>
        <p:txBody>
          <a:bodyPr/>
          <a:lstStyle/>
          <a:p>
            <a:pPr lvl="0" algn="l">
              <a:lnSpc>
                <a:spcPct val="80000"/>
              </a:lnSpc>
              <a:spcBef>
                <a:spcPts val="200"/>
              </a:spcBef>
            </a:pPr>
            <a:r>
              <a:rPr lang="it-IT" sz="1800" b="1" dirty="0" smtClean="0">
                <a:solidFill>
                  <a:srgbClr val="FFFFFF"/>
                </a:solidFill>
                <a:latin typeface="Times New Roman" pitchFamily="18"/>
                <a:cs typeface="Times New Roman" pitchFamily="18"/>
              </a:rPr>
              <a:t>Le donne non più fertili sono considerate vacche da mungere: i consultori familiari che le hanno seguite dalla prepubertà hanno chiuso le porte alle signore post climaterio per «mancanza di fondi».  Se vogliono farsi seguire da un medico, </a:t>
            </a:r>
            <a:r>
              <a:rPr lang="it-IT" sz="1800" b="1" dirty="0" smtClean="0">
                <a:solidFill>
                  <a:srgbClr val="FFFFFF"/>
                </a:solidFill>
                <a:latin typeface="Times New Roman" pitchFamily="18"/>
                <a:cs typeface="Times New Roman" pitchFamily="18"/>
              </a:rPr>
              <a:t> o vanno in privato o devono accontentarsi  di uno specialista sempre diverso.  La società le considera inutili (a parte il lavoro di cura che svolgono gratuitamente verso genitori, nipoti, figli …..)</a:t>
            </a:r>
            <a:endParaRPr lang="it-IT" sz="18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2" y="-1"/>
            <a:ext cx="7202413" cy="681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8241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6107067" y="0"/>
            <a:ext cx="3036932" cy="6766158"/>
          </a:xfrm>
        </p:spPr>
        <p:txBody>
          <a:bodyPr/>
          <a:lstStyle/>
          <a:p>
            <a:pPr lvl="0" algn="l">
              <a:lnSpc>
                <a:spcPct val="80000"/>
              </a:lnSpc>
              <a:spcBef>
                <a:spcPts val="200"/>
              </a:spcBef>
            </a:pPr>
            <a:r>
              <a:rPr lang="it-IT" sz="1800" b="1" dirty="0">
                <a:solidFill>
                  <a:srgbClr val="FFFFFF"/>
                </a:solidFill>
                <a:latin typeface="Times New Roman" pitchFamily="18"/>
                <a:cs typeface="Times New Roman" pitchFamily="18"/>
              </a:rPr>
              <a:t>Questa presunta patologia</a:t>
            </a:r>
          </a:p>
          <a:p>
            <a:pPr lvl="0" algn="l">
              <a:lnSpc>
                <a:spcPct val="80000"/>
              </a:lnSpc>
              <a:spcBef>
                <a:spcPts val="200"/>
              </a:spcBef>
            </a:pPr>
            <a:r>
              <a:rPr lang="it-IT" sz="1800" b="1" dirty="0">
                <a:solidFill>
                  <a:srgbClr val="FFFFFF"/>
                </a:solidFill>
                <a:latin typeface="Times New Roman" pitchFamily="18"/>
                <a:cs typeface="Times New Roman" pitchFamily="18"/>
              </a:rPr>
              <a:t>è uno dei fenomeni più recenti tra quelli legati alla medicalizzazione del ciclo </a:t>
            </a:r>
            <a:r>
              <a:rPr lang="it-IT" sz="1800" b="1" dirty="0" smtClean="0">
                <a:solidFill>
                  <a:srgbClr val="FFFFFF"/>
                </a:solidFill>
                <a:latin typeface="Times New Roman" pitchFamily="18"/>
                <a:cs typeface="Times New Roman" pitchFamily="18"/>
              </a:rPr>
              <a:t>fisiologico femminile</a:t>
            </a:r>
            <a:r>
              <a:rPr lang="it-IT" sz="1800" b="1" dirty="0">
                <a:solidFill>
                  <a:srgbClr val="FFFFFF"/>
                </a:solidFill>
                <a:latin typeface="Times New Roman" pitchFamily="18"/>
                <a:cs typeface="Times New Roman" pitchFamily="18"/>
              </a:rPr>
              <a:t>. </a:t>
            </a:r>
            <a:r>
              <a:rPr lang="it-IT" sz="1800" b="1" dirty="0" smtClean="0">
                <a:solidFill>
                  <a:srgbClr val="FFFFFF"/>
                </a:solidFill>
                <a:latin typeface="Times New Roman" pitchFamily="18"/>
                <a:cs typeface="Times New Roman" pitchFamily="18"/>
              </a:rPr>
              <a:t>La </a:t>
            </a:r>
            <a:r>
              <a:rPr lang="it-IT" sz="1800" b="1" dirty="0">
                <a:solidFill>
                  <a:srgbClr val="FFFFFF"/>
                </a:solidFill>
                <a:latin typeface="Times New Roman" pitchFamily="18"/>
                <a:cs typeface="Times New Roman" pitchFamily="18"/>
              </a:rPr>
              <a:t>medicina guarda alla menopausa come a una</a:t>
            </a:r>
          </a:p>
          <a:p>
            <a:pPr lvl="0" algn="l">
              <a:lnSpc>
                <a:spcPct val="80000"/>
              </a:lnSpc>
              <a:spcBef>
                <a:spcPts val="200"/>
              </a:spcBef>
            </a:pPr>
            <a:r>
              <a:rPr lang="it-IT" sz="1800" b="1" dirty="0">
                <a:solidFill>
                  <a:srgbClr val="FFFFFF"/>
                </a:solidFill>
                <a:latin typeface="Times New Roman" pitchFamily="18"/>
                <a:cs typeface="Times New Roman" pitchFamily="18"/>
              </a:rPr>
              <a:t>“carenza”, una “deficienza ormonale” dovuta alla cessazione dell’attività endocrina </a:t>
            </a:r>
            <a:r>
              <a:rPr lang="it-IT" sz="1800" b="1" dirty="0" smtClean="0">
                <a:solidFill>
                  <a:srgbClr val="FFFFFF"/>
                </a:solidFill>
                <a:latin typeface="Times New Roman" pitchFamily="18"/>
                <a:cs typeface="Times New Roman" pitchFamily="18"/>
              </a:rPr>
              <a:t>delle ovaie</a:t>
            </a:r>
            <a:r>
              <a:rPr lang="it-IT" sz="1800" b="1" dirty="0">
                <a:solidFill>
                  <a:srgbClr val="FFFFFF"/>
                </a:solidFill>
                <a:latin typeface="Times New Roman" pitchFamily="18"/>
                <a:cs typeface="Times New Roman" pitchFamily="18"/>
              </a:rPr>
              <a:t>; i disturbi ad essa correlati, di conseguenza, sono diventati i sintomi di una nuova</a:t>
            </a:r>
          </a:p>
          <a:p>
            <a:pPr lvl="0" algn="l">
              <a:lnSpc>
                <a:spcPct val="80000"/>
              </a:lnSpc>
              <a:spcBef>
                <a:spcPts val="200"/>
              </a:spcBef>
            </a:pPr>
            <a:r>
              <a:rPr lang="it-IT" sz="1800" b="1" dirty="0">
                <a:solidFill>
                  <a:srgbClr val="FFFFFF"/>
                </a:solidFill>
                <a:latin typeface="Times New Roman" pitchFamily="18"/>
                <a:cs typeface="Times New Roman" pitchFamily="18"/>
              </a:rPr>
              <a:t>malattia, qualcosa che deve essere “curato” ricorrendo alla terapia adeguata. </a:t>
            </a:r>
            <a:r>
              <a:rPr lang="it-IT" sz="1800" b="1" dirty="0" smtClean="0">
                <a:solidFill>
                  <a:srgbClr val="FFFFFF"/>
                </a:solidFill>
                <a:latin typeface="Times New Roman" pitchFamily="18"/>
                <a:cs typeface="Times New Roman" pitchFamily="18"/>
              </a:rPr>
              <a:t>Lo </a:t>
            </a:r>
            <a:r>
              <a:rPr lang="it-IT" sz="1800" b="1" dirty="0">
                <a:solidFill>
                  <a:srgbClr val="FFFFFF"/>
                </a:solidFill>
                <a:latin typeface="Times New Roman" pitchFamily="18"/>
                <a:cs typeface="Times New Roman" pitchFamily="18"/>
              </a:rPr>
              <a:t>snaturamento della menopausa si è </a:t>
            </a:r>
            <a:r>
              <a:rPr lang="it-IT" sz="1800" b="1" dirty="0" smtClean="0">
                <a:solidFill>
                  <a:srgbClr val="FFFFFF"/>
                </a:solidFill>
                <a:latin typeface="Times New Roman" pitchFamily="18"/>
                <a:cs typeface="Times New Roman" pitchFamily="18"/>
              </a:rPr>
              <a:t>definitivamente compiuto </a:t>
            </a:r>
            <a:r>
              <a:rPr lang="it-IT" sz="1800" b="1" dirty="0">
                <a:solidFill>
                  <a:srgbClr val="FFFFFF"/>
                </a:solidFill>
                <a:latin typeface="Times New Roman" pitchFamily="18"/>
                <a:cs typeface="Times New Roman" pitchFamily="18"/>
              </a:rPr>
              <a:t>quando anche le donne si sono convinte che ci fosse qualcosa di anomalo, di</a:t>
            </a:r>
          </a:p>
          <a:p>
            <a:pPr lvl="0" algn="l">
              <a:lnSpc>
                <a:spcPct val="80000"/>
              </a:lnSpc>
              <a:spcBef>
                <a:spcPts val="200"/>
              </a:spcBef>
            </a:pPr>
            <a:r>
              <a:rPr lang="it-IT" sz="1800" b="1" dirty="0">
                <a:solidFill>
                  <a:srgbClr val="FFFFFF"/>
                </a:solidFill>
                <a:latin typeface="Times New Roman" pitchFamily="18"/>
                <a:cs typeface="Times New Roman" pitchFamily="18"/>
              </a:rPr>
              <a:t>patologico, in questo evento assolutamente fisiologico, per il quale hanno quindi iniziato </a:t>
            </a:r>
            <a:r>
              <a:rPr lang="it-IT" sz="1800" b="1" dirty="0" smtClean="0">
                <a:solidFill>
                  <a:srgbClr val="FFFFFF"/>
                </a:solidFill>
                <a:latin typeface="Times New Roman" pitchFamily="18"/>
                <a:cs typeface="Times New Roman" pitchFamily="18"/>
              </a:rPr>
              <a:t>a richiedere </a:t>
            </a:r>
            <a:r>
              <a:rPr lang="it-IT" sz="1800" b="1" dirty="0">
                <a:solidFill>
                  <a:srgbClr val="FFFFFF"/>
                </a:solidFill>
                <a:latin typeface="Times New Roman" pitchFamily="18"/>
                <a:cs typeface="Times New Roman" pitchFamily="18"/>
              </a:rPr>
              <a:t>una cura specifica. </a:t>
            </a:r>
            <a:endParaRPr lang="it-IT" sz="18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433"/>
            <a:ext cx="6107067" cy="6793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94537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4954976" y="0"/>
            <a:ext cx="4189023" cy="6766158"/>
          </a:xfrm>
        </p:spPr>
        <p:txBody>
          <a:bodyPr/>
          <a:lstStyle/>
          <a:p>
            <a:pPr lvl="0" algn="l">
              <a:lnSpc>
                <a:spcPct val="80000"/>
              </a:lnSpc>
              <a:spcBef>
                <a:spcPts val="200"/>
              </a:spcBef>
            </a:pPr>
            <a:r>
              <a:rPr lang="it-IT" sz="2300" b="1" dirty="0" smtClean="0">
                <a:solidFill>
                  <a:srgbClr val="FFFFFF"/>
                </a:solidFill>
                <a:latin typeface="Times New Roman" pitchFamily="18"/>
                <a:cs typeface="Times New Roman" pitchFamily="18"/>
              </a:rPr>
              <a:t>Per </a:t>
            </a:r>
            <a:r>
              <a:rPr lang="it-IT" sz="2300" b="1" dirty="0">
                <a:solidFill>
                  <a:srgbClr val="FFFFFF"/>
                </a:solidFill>
                <a:latin typeface="Times New Roman" pitchFamily="18"/>
                <a:cs typeface="Times New Roman" pitchFamily="18"/>
              </a:rPr>
              <a:t>contrastare il senso di “decadenza” percepito dalle donne in menopausa, oltre </a:t>
            </a:r>
            <a:r>
              <a:rPr lang="it-IT" sz="2300" b="1" dirty="0" smtClean="0">
                <a:solidFill>
                  <a:srgbClr val="FFFFFF"/>
                </a:solidFill>
                <a:latin typeface="Times New Roman" pitchFamily="18"/>
                <a:cs typeface="Times New Roman" pitchFamily="18"/>
              </a:rPr>
              <a:t>ad offrire </a:t>
            </a:r>
            <a:r>
              <a:rPr lang="it-IT" sz="2300" b="1" dirty="0">
                <a:solidFill>
                  <a:srgbClr val="FFFFFF"/>
                </a:solidFill>
                <a:latin typeface="Times New Roman" pitchFamily="18"/>
                <a:cs typeface="Times New Roman" pitchFamily="18"/>
              </a:rPr>
              <a:t>terapie ormonali, </a:t>
            </a:r>
            <a:r>
              <a:rPr lang="it-IT" sz="2300" b="1" dirty="0" smtClean="0">
                <a:solidFill>
                  <a:srgbClr val="FFFFFF"/>
                </a:solidFill>
                <a:latin typeface="Times New Roman" pitchFamily="18"/>
                <a:cs typeface="Times New Roman" pitchFamily="18"/>
              </a:rPr>
              <a:t>che da decenni si sono rivelate cancerogene e dannose, la </a:t>
            </a:r>
            <a:r>
              <a:rPr lang="it-IT" sz="2300" b="1" dirty="0">
                <a:solidFill>
                  <a:srgbClr val="FFFFFF"/>
                </a:solidFill>
                <a:latin typeface="Times New Roman" pitchFamily="18"/>
                <a:cs typeface="Times New Roman" pitchFamily="18"/>
              </a:rPr>
              <a:t>medicina </a:t>
            </a:r>
            <a:r>
              <a:rPr lang="it-IT" sz="2300" b="1" dirty="0" smtClean="0">
                <a:solidFill>
                  <a:srgbClr val="FFFFFF"/>
                </a:solidFill>
                <a:latin typeface="Times New Roman" pitchFamily="18"/>
                <a:cs typeface="Times New Roman" pitchFamily="18"/>
              </a:rPr>
              <a:t>sostiene, in maniera più o meno esplicita,  </a:t>
            </a:r>
            <a:r>
              <a:rPr lang="it-IT" sz="2300" b="1" dirty="0">
                <a:solidFill>
                  <a:srgbClr val="FFFFFF"/>
                </a:solidFill>
                <a:latin typeface="Times New Roman" pitchFamily="18"/>
                <a:cs typeface="Times New Roman" pitchFamily="18"/>
              </a:rPr>
              <a:t>una versione moderna del mito dell’“</a:t>
            </a:r>
            <a:r>
              <a:rPr lang="it-IT" sz="2300" b="1" dirty="0" smtClean="0">
                <a:solidFill>
                  <a:srgbClr val="FFFFFF"/>
                </a:solidFill>
                <a:latin typeface="Times New Roman" pitchFamily="18"/>
                <a:cs typeface="Times New Roman" pitchFamily="18"/>
              </a:rPr>
              <a:t>eterna giovinezza</a:t>
            </a:r>
            <a:r>
              <a:rPr lang="it-IT" sz="2300" b="1" dirty="0">
                <a:solidFill>
                  <a:srgbClr val="FFFFFF"/>
                </a:solidFill>
                <a:latin typeface="Times New Roman" pitchFamily="18"/>
                <a:cs typeface="Times New Roman" pitchFamily="18"/>
              </a:rPr>
              <a:t>”, dedicandosi a ricerche tese a ritardare sempre più l’invecchiamento. </a:t>
            </a:r>
          </a:p>
          <a:p>
            <a:pPr lvl="0" algn="l">
              <a:lnSpc>
                <a:spcPct val="80000"/>
              </a:lnSpc>
              <a:spcBef>
                <a:spcPts val="200"/>
              </a:spcBef>
            </a:pPr>
            <a:r>
              <a:rPr lang="it-IT" sz="2300" b="1" dirty="0">
                <a:solidFill>
                  <a:srgbClr val="FFFFFF"/>
                </a:solidFill>
                <a:latin typeface="Times New Roman" pitchFamily="18"/>
                <a:cs typeface="Times New Roman" pitchFamily="18"/>
              </a:rPr>
              <a:t>Proprio l’incapacità di accettare l’invecchiamento comporta per le donne una </a:t>
            </a:r>
            <a:r>
              <a:rPr lang="it-IT" sz="2300" b="1" dirty="0" smtClean="0">
                <a:solidFill>
                  <a:srgbClr val="FFFFFF"/>
                </a:solidFill>
                <a:latin typeface="Times New Roman" pitchFamily="18"/>
                <a:cs typeface="Times New Roman" pitchFamily="18"/>
              </a:rPr>
              <a:t>maggiore difficoltà </a:t>
            </a:r>
            <a:r>
              <a:rPr lang="it-IT" sz="2300" b="1" dirty="0">
                <a:solidFill>
                  <a:srgbClr val="FFFFFF"/>
                </a:solidFill>
                <a:latin typeface="Times New Roman" pitchFamily="18"/>
                <a:cs typeface="Times New Roman" pitchFamily="18"/>
              </a:rPr>
              <a:t>nell’affrontare una fase di cambiamento così delicata qual è la menopausa e le fa</a:t>
            </a:r>
          </a:p>
          <a:p>
            <a:pPr lvl="0" algn="l">
              <a:lnSpc>
                <a:spcPct val="80000"/>
              </a:lnSpc>
              <a:spcBef>
                <a:spcPts val="200"/>
              </a:spcBef>
            </a:pPr>
            <a:r>
              <a:rPr lang="it-IT" sz="2300" b="1" dirty="0">
                <a:solidFill>
                  <a:srgbClr val="FFFFFF"/>
                </a:solidFill>
                <a:latin typeface="Times New Roman" pitchFamily="18"/>
                <a:cs typeface="Times New Roman" pitchFamily="18"/>
              </a:rPr>
              <a:t>confidare in un impossibile rallentamento dello scorrere del tempo grazie ai nuovi ritrovati</a:t>
            </a:r>
          </a:p>
          <a:p>
            <a:pPr lvl="0" algn="l">
              <a:lnSpc>
                <a:spcPct val="80000"/>
              </a:lnSpc>
              <a:spcBef>
                <a:spcPts val="200"/>
              </a:spcBef>
            </a:pPr>
            <a:r>
              <a:rPr lang="it-IT" sz="2300" b="1" dirty="0">
                <a:solidFill>
                  <a:srgbClr val="FFFFFF"/>
                </a:solidFill>
                <a:latin typeface="Times New Roman" pitchFamily="18"/>
                <a:cs typeface="Times New Roman" pitchFamily="18"/>
              </a:rPr>
              <a:t>della tecnica farmaceutica</a:t>
            </a:r>
            <a:r>
              <a:rPr lang="it-IT" sz="2300" b="1" dirty="0" smtClean="0">
                <a:solidFill>
                  <a:srgbClr val="FFFFFF"/>
                </a:solidFill>
                <a:latin typeface="Times New Roman" pitchFamily="18"/>
                <a:cs typeface="Times New Roman" pitchFamily="18"/>
              </a:rPr>
              <a:t>.</a:t>
            </a:r>
            <a:endParaRPr lang="it-IT" sz="2300" b="1"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4954977" cy="681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1645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5148064" y="46935"/>
            <a:ext cx="3995935" cy="6766158"/>
          </a:xfrm>
        </p:spPr>
        <p:txBody>
          <a:bodyPr/>
          <a:lstStyle/>
          <a:p>
            <a:pPr lvl="0" algn="l">
              <a:lnSpc>
                <a:spcPct val="80000"/>
              </a:lnSpc>
              <a:spcBef>
                <a:spcPts val="200"/>
              </a:spcBef>
            </a:pPr>
            <a:r>
              <a:rPr lang="it-IT" sz="2000" b="1" dirty="0">
                <a:solidFill>
                  <a:srgbClr val="FFFFFF"/>
                </a:solidFill>
                <a:latin typeface="Times New Roman" pitchFamily="18"/>
                <a:cs typeface="Times New Roman" pitchFamily="18"/>
              </a:rPr>
              <a:t>Liberarsi di queste credenze è </a:t>
            </a:r>
            <a:r>
              <a:rPr lang="it-IT" sz="2000" b="1" dirty="0" smtClean="0">
                <a:solidFill>
                  <a:srgbClr val="FFFFFF"/>
                </a:solidFill>
                <a:latin typeface="Times New Roman" pitchFamily="18"/>
                <a:cs typeface="Times New Roman" pitchFamily="18"/>
              </a:rPr>
              <a:t>complicato </a:t>
            </a:r>
            <a:r>
              <a:rPr lang="it-IT" sz="2000" b="1" dirty="0">
                <a:solidFill>
                  <a:srgbClr val="FFFFFF"/>
                </a:solidFill>
                <a:latin typeface="Times New Roman" pitchFamily="18"/>
                <a:cs typeface="Times New Roman" pitchFamily="18"/>
              </a:rPr>
              <a:t>anche dalla difficoltà di parlare di menopausa, un argomento considerato a lungo qualcosa di cui non stava bene discutere. Nel 1948 l’ostetrica </a:t>
            </a:r>
            <a:r>
              <a:rPr lang="it-IT" sz="2000" b="1" dirty="0" err="1">
                <a:solidFill>
                  <a:srgbClr val="FFFFFF"/>
                </a:solidFill>
                <a:latin typeface="Times New Roman" pitchFamily="18"/>
                <a:cs typeface="Times New Roman" pitchFamily="18"/>
              </a:rPr>
              <a:t>Josephine</a:t>
            </a:r>
            <a:r>
              <a:rPr lang="it-IT" sz="2000" b="1" dirty="0">
                <a:solidFill>
                  <a:srgbClr val="FFFFFF"/>
                </a:solidFill>
                <a:latin typeface="Times New Roman" pitchFamily="18"/>
                <a:cs typeface="Times New Roman" pitchFamily="18"/>
              </a:rPr>
              <a:t> </a:t>
            </a:r>
            <a:r>
              <a:rPr lang="it-IT" sz="2000" b="1" dirty="0" err="1">
                <a:solidFill>
                  <a:srgbClr val="FFFFFF"/>
                </a:solidFill>
                <a:latin typeface="Times New Roman" pitchFamily="18"/>
                <a:cs typeface="Times New Roman" pitchFamily="18"/>
              </a:rPr>
              <a:t>Barnes</a:t>
            </a:r>
            <a:r>
              <a:rPr lang="it-IT" sz="2000" b="1" dirty="0">
                <a:solidFill>
                  <a:srgbClr val="FFFFFF"/>
                </a:solidFill>
                <a:latin typeface="Times New Roman" pitchFamily="18"/>
                <a:cs typeface="Times New Roman" pitchFamily="18"/>
              </a:rPr>
              <a:t> tenne una serie di conversazioni sulla salute delle donne alla radio della BBC: parlò di ovaie, mestruazioni e cambiamenti ormonali. Secondo l’azienda fu un disastro: il caposervizio della BBC disse che questo genere di discorsi rappresentava un abbassamento degli standard delle trasmissioni. «È profondamente imbarazzante sentir parlare di vampate di calore, malattie delle ovaie e della possibilità di rimuovere l’utero alle due del pomeriggio</a:t>
            </a:r>
            <a:r>
              <a:rPr lang="it-IT" sz="2000" b="1" dirty="0" smtClean="0">
                <a:solidFill>
                  <a:srgbClr val="FFFFFF"/>
                </a:solidFill>
                <a:latin typeface="Times New Roman" pitchFamily="18"/>
                <a:cs typeface="Times New Roman" pitchFamily="18"/>
              </a:rPr>
              <a:t>». L’imbarazzo </a:t>
            </a:r>
            <a:r>
              <a:rPr lang="it-IT" sz="2000" b="1" dirty="0">
                <a:solidFill>
                  <a:srgbClr val="FFFFFF"/>
                </a:solidFill>
                <a:latin typeface="Times New Roman" pitchFamily="18"/>
                <a:cs typeface="Times New Roman" pitchFamily="18"/>
              </a:rPr>
              <a:t>resiste ancora: nel Regno Unito circa il 75 per cento delle donne in menopausa dice di avere vampate di calore, mentre le donne giapponesi che dicono di averle sono una su dieci.</a:t>
            </a:r>
            <a:endParaRPr lang="it-IT" sz="2300" b="1" dirty="0">
              <a:solidFill>
                <a:srgbClr val="FFFFFF"/>
              </a:solidFill>
              <a:latin typeface="Times New Roman" pitchFamily="18"/>
              <a:cs typeface="Times New Roman" pitchFamily="18"/>
            </a:endParaRPr>
          </a:p>
          <a:p>
            <a:pPr lvl="0" algn="l">
              <a:lnSpc>
                <a:spcPct val="80000"/>
              </a:lnSpc>
              <a:spcBef>
                <a:spcPts val="200"/>
              </a:spcBef>
            </a:pPr>
            <a:r>
              <a:rPr lang="it-IT" sz="2300" b="1" dirty="0" smtClean="0">
                <a:solidFill>
                  <a:srgbClr val="FFFFFF"/>
                </a:solidFill>
                <a:latin typeface="Times New Roman" pitchFamily="18"/>
                <a:cs typeface="Times New Roman" pitchFamily="18"/>
              </a:rPr>
              <a:t>.</a:t>
            </a:r>
            <a:endParaRPr lang="it-IT" sz="2300" b="1" dirty="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it-IT" sz="800" b="1">
                <a:solidFill>
                  <a:srgbClr val="FFFFFF"/>
                </a:solidFill>
                <a:latin typeface="Times New Roman" pitchFamily="18"/>
                <a:cs typeface="Times New Roman" pitchFamily="18"/>
              </a:rPr>
              <a:t>Michela Zucca</a:t>
            </a:r>
          </a:p>
        </p:txBody>
      </p:sp>
      <p:pic>
        <p:nvPicPr>
          <p:cNvPr id="717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5598"/>
          <a:stretch/>
        </p:blipFill>
        <p:spPr bwMode="auto">
          <a:xfrm>
            <a:off x="0" y="24905"/>
            <a:ext cx="5148064" cy="6833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00251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6487865" y="0"/>
            <a:ext cx="2656134" cy="6766158"/>
          </a:xfrm>
        </p:spPr>
        <p:txBody>
          <a:bodyPr/>
          <a:lstStyle/>
          <a:p>
            <a:pPr lvl="0" algn="l">
              <a:lnSpc>
                <a:spcPct val="80000"/>
              </a:lnSpc>
              <a:spcBef>
                <a:spcPts val="200"/>
              </a:spcBef>
            </a:pPr>
            <a:r>
              <a:rPr lang="it-IT" sz="2000" b="1" dirty="0">
                <a:solidFill>
                  <a:srgbClr val="FFFFFF"/>
                </a:solidFill>
                <a:latin typeface="Times New Roman" pitchFamily="18"/>
                <a:cs typeface="Times New Roman" pitchFamily="18"/>
              </a:rPr>
              <a:t>E solo nella società postindustriale </a:t>
            </a:r>
            <a:r>
              <a:rPr lang="it-IT" sz="2000" b="1" dirty="0" smtClean="0">
                <a:solidFill>
                  <a:srgbClr val="FFFFFF"/>
                </a:solidFill>
                <a:latin typeface="Times New Roman" pitchFamily="18"/>
                <a:cs typeface="Times New Roman" pitchFamily="18"/>
              </a:rPr>
              <a:t> che la </a:t>
            </a:r>
            <a:r>
              <a:rPr lang="it-IT" sz="2000" b="1" dirty="0">
                <a:solidFill>
                  <a:srgbClr val="FFFFFF"/>
                </a:solidFill>
                <a:latin typeface="Times New Roman" pitchFamily="18"/>
                <a:cs typeface="Times New Roman" pitchFamily="18"/>
              </a:rPr>
              <a:t>donna desidera rimanere ancorata ai concetti di giovinezza di trent’anni prima, ha fede </a:t>
            </a:r>
            <a:r>
              <a:rPr lang="it-IT" sz="2000" b="1" dirty="0" smtClean="0">
                <a:solidFill>
                  <a:srgbClr val="FFFFFF"/>
                </a:solidFill>
                <a:latin typeface="Times New Roman" pitchFamily="18"/>
                <a:cs typeface="Times New Roman" pitchFamily="18"/>
              </a:rPr>
              <a:t>nell’ </a:t>
            </a:r>
            <a:r>
              <a:rPr lang="it-IT" sz="2000" b="1" dirty="0">
                <a:solidFill>
                  <a:srgbClr val="FFFFFF"/>
                </a:solidFill>
                <a:latin typeface="Times New Roman" pitchFamily="18"/>
                <a:cs typeface="Times New Roman" pitchFamily="18"/>
              </a:rPr>
              <a:t>onnipotenza della medicina, rimanda all’infinito l’ultima mestruazione, modella il suo corpo secondo la moda, rifiuta di vivere una sola vita replicando le esperienze giovanili (amori, matrimoni, figli); si è slegata dalla casa, si è slegata dalla fabbrica, si è slegata dalle necessità, si è slegata dai figli, vuole slegarsi dal concetto che la menopausa è inizio della vecchiaia </a:t>
            </a:r>
            <a:endParaRPr lang="it-IT" sz="2000" b="1" dirty="0" smtClean="0">
              <a:solidFill>
                <a:srgbClr val="FFFFFF"/>
              </a:solidFill>
              <a:latin typeface="Times New Roman" pitchFamily="18"/>
              <a:cs typeface="Times New Roman" pitchFamily="18"/>
            </a:endParaRPr>
          </a:p>
          <a:p>
            <a:pPr lvl="0" algn="l">
              <a:lnSpc>
                <a:spcPct val="80000"/>
              </a:lnSpc>
              <a:spcBef>
                <a:spcPts val="200"/>
              </a:spcBef>
            </a:pPr>
            <a:r>
              <a:rPr lang="it-IT" sz="2000" b="1" dirty="0" smtClean="0">
                <a:solidFill>
                  <a:srgbClr val="FFFFFF"/>
                </a:solidFill>
                <a:latin typeface="Times New Roman" pitchFamily="18"/>
                <a:cs typeface="Times New Roman" pitchFamily="18"/>
              </a:rPr>
              <a:t>e </a:t>
            </a:r>
            <a:r>
              <a:rPr lang="it-IT" sz="2000" b="1" dirty="0">
                <a:solidFill>
                  <a:srgbClr val="FFFFFF"/>
                </a:solidFill>
                <a:latin typeface="Times New Roman" pitchFamily="18"/>
                <a:cs typeface="Times New Roman" pitchFamily="18"/>
              </a:rPr>
              <a:t>fine della vita. </a:t>
            </a:r>
          </a:p>
          <a:p>
            <a:pPr lvl="0" algn="l">
              <a:lnSpc>
                <a:spcPct val="80000"/>
              </a:lnSpc>
              <a:spcBef>
                <a:spcPts val="200"/>
              </a:spcBef>
            </a:pPr>
            <a:r>
              <a:rPr lang="it-IT" sz="1800" b="1" dirty="0" smtClean="0">
                <a:solidFill>
                  <a:srgbClr val="FFFFFF"/>
                </a:solidFill>
                <a:latin typeface="Times New Roman" pitchFamily="18"/>
                <a:cs typeface="Times New Roman" pitchFamily="18"/>
              </a:rPr>
              <a:t> </a:t>
            </a:r>
            <a:r>
              <a:rPr lang="it-IT" sz="1800" b="1" dirty="0" smtClean="0">
                <a:solidFill>
                  <a:srgbClr val="FFFFFF"/>
                </a:solidFill>
                <a:latin typeface="Times New Roman" pitchFamily="18"/>
                <a:cs typeface="Times New Roman" pitchFamily="18"/>
              </a:rPr>
              <a:t>   </a:t>
            </a:r>
            <a:endParaRPr lang="it-IT" sz="18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379" r="23981"/>
          <a:stretch/>
        </p:blipFill>
        <p:spPr bwMode="auto">
          <a:xfrm>
            <a:off x="0" y="0"/>
            <a:ext cx="6487865" cy="68130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17828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5340428" y="0"/>
            <a:ext cx="3803571" cy="6766158"/>
          </a:xfrm>
        </p:spPr>
        <p:txBody>
          <a:bodyPr/>
          <a:lstStyle/>
          <a:p>
            <a:pPr lvl="0" algn="l">
              <a:lnSpc>
                <a:spcPct val="80000"/>
              </a:lnSpc>
              <a:spcBef>
                <a:spcPts val="200"/>
              </a:spcBef>
            </a:pPr>
            <a:r>
              <a:rPr lang="it-IT" sz="2200" b="1" dirty="0">
                <a:solidFill>
                  <a:srgbClr val="FFFFFF"/>
                </a:solidFill>
                <a:latin typeface="Times New Roman" pitchFamily="18"/>
                <a:cs typeface="Times New Roman" pitchFamily="18"/>
              </a:rPr>
              <a:t>E </a:t>
            </a:r>
            <a:r>
              <a:rPr lang="it-IT" sz="2200" b="1" dirty="0" smtClean="0">
                <a:solidFill>
                  <a:srgbClr val="FFFFFF"/>
                </a:solidFill>
                <a:latin typeface="Times New Roman" pitchFamily="18"/>
                <a:cs typeface="Times New Roman" pitchFamily="18"/>
              </a:rPr>
              <a:t> ancora, un’altra particolarità caratteristica della </a:t>
            </a:r>
            <a:r>
              <a:rPr lang="it-IT" sz="2200" b="1" dirty="0">
                <a:solidFill>
                  <a:srgbClr val="FFFFFF"/>
                </a:solidFill>
                <a:latin typeface="Times New Roman" pitchFamily="18"/>
                <a:cs typeface="Times New Roman" pitchFamily="18"/>
              </a:rPr>
              <a:t>società </a:t>
            </a:r>
            <a:r>
              <a:rPr lang="it-IT" sz="2200" b="1" dirty="0" smtClean="0">
                <a:solidFill>
                  <a:srgbClr val="FFFFFF"/>
                </a:solidFill>
                <a:latin typeface="Times New Roman" pitchFamily="18"/>
                <a:cs typeface="Times New Roman" pitchFamily="18"/>
              </a:rPr>
              <a:t>postindustriale:  </a:t>
            </a:r>
            <a:r>
              <a:rPr lang="it-IT" sz="2200" b="1" dirty="0">
                <a:solidFill>
                  <a:srgbClr val="FFFFFF"/>
                </a:solidFill>
                <a:latin typeface="Times New Roman" pitchFamily="18"/>
                <a:cs typeface="Times New Roman" pitchFamily="18"/>
              </a:rPr>
              <a:t>la donna di oggi è la donna di “prima generazione”, la prima chiamata a costruirsi il significato sociale della menopausa, quella che non ha nessuna trasmissione culturale specifica alle spalle, come succede per la pubertà o la maternità. </a:t>
            </a:r>
            <a:r>
              <a:rPr lang="it-IT" sz="2200" b="1" dirty="0" smtClean="0">
                <a:solidFill>
                  <a:srgbClr val="FFFFFF"/>
                </a:solidFill>
                <a:latin typeface="Times New Roman" pitchFamily="18"/>
                <a:cs typeface="Times New Roman" pitchFamily="18"/>
              </a:rPr>
              <a:t>A meno che non faccia riferimento al suo passato arcaico. </a:t>
            </a:r>
          </a:p>
          <a:p>
            <a:pPr lvl="0" algn="l">
              <a:lnSpc>
                <a:spcPct val="80000"/>
              </a:lnSpc>
              <a:spcBef>
                <a:spcPts val="200"/>
              </a:spcBef>
            </a:pPr>
            <a:r>
              <a:rPr lang="it-IT" sz="2200" b="1" dirty="0" smtClean="0">
                <a:solidFill>
                  <a:srgbClr val="FFFFFF"/>
                </a:solidFill>
                <a:latin typeface="Times New Roman" pitchFamily="18"/>
                <a:cs typeface="Times New Roman" pitchFamily="18"/>
              </a:rPr>
              <a:t>Perché allora  </a:t>
            </a:r>
            <a:r>
              <a:rPr lang="it-IT" sz="2200" b="1" dirty="0">
                <a:solidFill>
                  <a:srgbClr val="FFFFFF"/>
                </a:solidFill>
                <a:latin typeface="Times New Roman" pitchFamily="18"/>
                <a:cs typeface="Times New Roman" pitchFamily="18"/>
              </a:rPr>
              <a:t>una donna che attraversa un fisiologico periodo della sua esistenza, dovrebbe ricorrere ad </a:t>
            </a:r>
            <a:r>
              <a:rPr lang="it-IT" sz="2200" b="1" dirty="0" smtClean="0">
                <a:solidFill>
                  <a:srgbClr val="FFFFFF"/>
                </a:solidFill>
                <a:latin typeface="Times New Roman" pitchFamily="18"/>
                <a:cs typeface="Times New Roman" pitchFamily="18"/>
              </a:rPr>
              <a:t>un trattamento </a:t>
            </a:r>
            <a:r>
              <a:rPr lang="it-IT" sz="2200" b="1" dirty="0">
                <a:solidFill>
                  <a:srgbClr val="FFFFFF"/>
                </a:solidFill>
                <a:latin typeface="Times New Roman" pitchFamily="18"/>
                <a:cs typeface="Times New Roman" pitchFamily="18"/>
              </a:rPr>
              <a:t>medico?</a:t>
            </a:r>
          </a:p>
          <a:p>
            <a:pPr lvl="0" algn="l">
              <a:lnSpc>
                <a:spcPct val="80000"/>
              </a:lnSpc>
              <a:spcBef>
                <a:spcPts val="200"/>
              </a:spcBef>
            </a:pPr>
            <a:r>
              <a:rPr lang="it-IT" sz="2200" b="1" dirty="0">
                <a:solidFill>
                  <a:srgbClr val="FFFFFF"/>
                </a:solidFill>
                <a:latin typeface="Times New Roman" pitchFamily="18"/>
                <a:cs typeface="Times New Roman" pitchFamily="18"/>
              </a:rPr>
              <a:t>O, se la volete più chiara, la domanda è: la donna ha ancora diritto alla propria biologia</a:t>
            </a:r>
            <a:r>
              <a:rPr lang="it-IT" sz="2200" b="1" dirty="0" smtClean="0">
                <a:solidFill>
                  <a:srgbClr val="FFFFFF"/>
                </a:solidFill>
                <a:latin typeface="Times New Roman" pitchFamily="18"/>
                <a:cs typeface="Times New Roman" pitchFamily="18"/>
              </a:rPr>
              <a:t>? </a:t>
            </a:r>
            <a:endParaRPr lang="it-IT" sz="2200" b="1" dirty="0">
              <a:solidFill>
                <a:srgbClr val="FFFFFF"/>
              </a:solidFill>
              <a:latin typeface="Times New Roman" pitchFamily="18"/>
              <a:cs typeface="Times New Roman" pitchFamily="18"/>
            </a:endParaRPr>
          </a:p>
          <a:p>
            <a:pPr lvl="0" algn="l">
              <a:lnSpc>
                <a:spcPct val="80000"/>
              </a:lnSpc>
              <a:spcBef>
                <a:spcPts val="200"/>
              </a:spcBef>
            </a:pPr>
            <a:r>
              <a:rPr lang="it-IT" sz="1800" b="1" dirty="0" smtClean="0">
                <a:solidFill>
                  <a:srgbClr val="FFFFFF"/>
                </a:solidFill>
                <a:latin typeface="Times New Roman" pitchFamily="18"/>
                <a:cs typeface="Times New Roman" pitchFamily="18"/>
              </a:rPr>
              <a:t> </a:t>
            </a:r>
            <a:r>
              <a:rPr lang="it-IT" sz="1800" b="1" dirty="0" smtClean="0">
                <a:solidFill>
                  <a:srgbClr val="FFFFFF"/>
                </a:solidFill>
                <a:latin typeface="Times New Roman" pitchFamily="18"/>
                <a:cs typeface="Times New Roman" pitchFamily="18"/>
              </a:rPr>
              <a:t>   </a:t>
            </a:r>
            <a:endParaRPr lang="it-IT" sz="18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34042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48405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name="Slide14">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0" y="0"/>
            <a:ext cx="9143999" cy="6857999"/>
          </a:xfrm>
        </p:spPr>
        <p:txBody>
          <a:bodyPr/>
          <a:lstStyle/>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endParaRPr lang="it-IT" sz="1000" dirty="0" smtClean="0">
              <a:solidFill>
                <a:srgbClr val="FFFFFF"/>
              </a:solidFill>
              <a:latin typeface="Times New Roman" pitchFamily="18"/>
              <a:cs typeface="Times New Roman" pitchFamily="18"/>
            </a:endParaRPr>
          </a:p>
          <a:p>
            <a:pPr lvl="0">
              <a:lnSpc>
                <a:spcPct val="80000"/>
              </a:lnSpc>
              <a:spcBef>
                <a:spcPts val="200"/>
              </a:spcBef>
            </a:pPr>
            <a:endParaRPr lang="it-IT" sz="1000" dirty="0">
              <a:solidFill>
                <a:srgbClr val="FFFFFF"/>
              </a:solidFill>
              <a:latin typeface="Times New Roman" pitchFamily="18"/>
              <a:cs typeface="Times New Roman" pitchFamily="18"/>
            </a:endParaRPr>
          </a:p>
          <a:p>
            <a:pPr lvl="0">
              <a:lnSpc>
                <a:spcPct val="80000"/>
              </a:lnSpc>
              <a:spcBef>
                <a:spcPts val="200"/>
              </a:spcBef>
            </a:pPr>
            <a:r>
              <a:rPr lang="it-IT" sz="8800" b="1" dirty="0" smtClean="0">
                <a:solidFill>
                  <a:srgbClr val="FFFFFF"/>
                </a:solidFill>
                <a:latin typeface="Times New Roman" pitchFamily="18"/>
                <a:cs typeface="Times New Roman" pitchFamily="18"/>
              </a:rPr>
              <a:t>GRAZIE</a:t>
            </a:r>
            <a:endParaRPr lang="it-IT" sz="8800" b="1" dirty="0" smtClean="0">
              <a:solidFill>
                <a:srgbClr val="FFFFFF"/>
              </a:solidFill>
              <a:latin typeface="Times New Roman" pitchFamily="18"/>
              <a:cs typeface="Times New Roman" pitchFamily="18"/>
            </a:endParaRP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1200" cap="none" spc="0" baseline="0">
                <a:solidFill>
                  <a:srgbClr val="FFFFFF"/>
                </a:solidFill>
                <a:uFillTx/>
                <a:latin typeface="Times New Roman" pitchFamily="18"/>
                <a:cs typeface="Times New Roman" pitchFamily="18"/>
              </a:rPr>
              <a:t>Michela Zucca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Slide21">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7018074" y="116631"/>
            <a:ext cx="2114806" cy="6696462"/>
          </a:xfrm>
        </p:spPr>
        <p:txBody>
          <a:bodyPr/>
          <a:lstStyle/>
          <a:p>
            <a:pPr lvl="0" algn="l">
              <a:lnSpc>
                <a:spcPct val="80000"/>
              </a:lnSpc>
              <a:spcBef>
                <a:spcPts val="500"/>
              </a:spcBef>
            </a:pPr>
            <a:r>
              <a:rPr lang="it-IT" sz="2400">
                <a:solidFill>
                  <a:srgbClr val="FFFFFF"/>
                </a:solidFill>
                <a:latin typeface="Times New Roman" pitchFamily="18"/>
                <a:cs typeface="Times New Roman" pitchFamily="18"/>
              </a:rPr>
              <a:t>Quando nessuno aveva la pretesa antibiologica  dell’eterna giovinezza, le donne che erano riuscite a conservare la pelle durante parti e gravidanze, si dedicavano a quello che le loro antenate già avevano fatto da decine di migliaia di anni: la gestione del potere.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2"/>
          <p:cNvPicPr>
            <a:picLocks noChangeAspect="1"/>
          </p:cNvPicPr>
          <p:nvPr/>
        </p:nvPicPr>
        <p:blipFill>
          <a:blip r:embed="rId3"/>
          <a:srcRect/>
          <a:stretch>
            <a:fillRect/>
          </a:stretch>
        </p:blipFill>
        <p:spPr>
          <a:xfrm>
            <a:off x="-7900" y="0"/>
            <a:ext cx="7025984"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22">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6516215" y="116631"/>
            <a:ext cx="2616665" cy="6696462"/>
          </a:xfrm>
        </p:spPr>
        <p:txBody>
          <a:bodyPr/>
          <a:lstStyle/>
          <a:p>
            <a:pPr lvl="0">
              <a:lnSpc>
                <a:spcPct val="80000"/>
              </a:lnSpc>
              <a:spcBef>
                <a:spcPts val="500"/>
              </a:spcBef>
            </a:pPr>
            <a:r>
              <a:rPr lang="it-IT" sz="2600">
                <a:solidFill>
                  <a:srgbClr val="FFFFFF"/>
                </a:solidFill>
                <a:latin typeface="Times New Roman" pitchFamily="18"/>
                <a:cs typeface="Times New Roman" pitchFamily="18"/>
              </a:rPr>
              <a:t>Le immagini più antiche della storia dell’umanità, le Grandi Madri, sono donne che quasi sicuramente avevano partorito, ma che sono rappresentate nella fase della vecchiaia. La forma del corpo, delle pieghe della pelle, del seno, del ventre, dei glutei mostra chiaramente che non sono donne giovani.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2"/>
          <p:cNvPicPr>
            <a:picLocks noChangeAspect="1"/>
          </p:cNvPicPr>
          <p:nvPr/>
        </p:nvPicPr>
        <p:blipFill>
          <a:blip r:embed="rId3"/>
          <a:srcRect/>
          <a:stretch>
            <a:fillRect/>
          </a:stretch>
        </p:blipFill>
        <p:spPr>
          <a:xfrm>
            <a:off x="294784" y="476667"/>
            <a:ext cx="5861395" cy="5944907"/>
          </a:xfrm>
          <a:prstGeom prst="rect">
            <a:avLst/>
          </a:prstGeom>
          <a:noFill/>
          <a:ln>
            <a:noFill/>
          </a:ln>
        </p:spPr>
      </p:pic>
      <p:sp>
        <p:nvSpPr>
          <p:cNvPr id="6" name="CasellaDiTesto 4"/>
          <p:cNvSpPr txBox="1"/>
          <p:nvPr/>
        </p:nvSpPr>
        <p:spPr>
          <a:xfrm>
            <a:off x="1259631" y="6088532"/>
            <a:ext cx="1750289" cy="523219"/>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FF0000"/>
                </a:solidFill>
                <a:uFillTx/>
                <a:latin typeface="Times New Roman" pitchFamily="18"/>
                <a:cs typeface="Times New Roman" pitchFamily="18"/>
              </a:rPr>
              <a:t>Venere di Savignano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FF0000"/>
                </a:solidFill>
                <a:uFillTx/>
                <a:latin typeface="Times New Roman" pitchFamily="18"/>
                <a:cs typeface="Times New Roman" pitchFamily="18"/>
              </a:rPr>
              <a:t>33.000 a.C.</a:t>
            </a:r>
            <a:endParaRPr lang="it-IT" sz="1600" b="1" i="0" u="none" strike="noStrike" kern="1200" cap="none" spc="0" baseline="0">
              <a:solidFill>
                <a:srgbClr val="FF0000"/>
              </a:solidFill>
              <a:uFillTx/>
              <a:latin typeface="Times New Roman" pitchFamily="18"/>
              <a:cs typeface="Times New Roman" pitchFamily="1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8">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5868143" y="116631"/>
            <a:ext cx="3264737" cy="6696462"/>
          </a:xfrm>
        </p:spPr>
        <p:txBody>
          <a:bodyPr/>
          <a:lstStyle/>
          <a:p>
            <a:pPr lvl="0">
              <a:lnSpc>
                <a:spcPct val="80000"/>
              </a:lnSpc>
              <a:spcBef>
                <a:spcPts val="500"/>
              </a:spcBef>
            </a:pPr>
            <a:r>
              <a:rPr lang="it-IT" sz="2500" b="1">
                <a:solidFill>
                  <a:srgbClr val="FFFFFF"/>
                </a:solidFill>
                <a:latin typeface="Times New Roman" pitchFamily="18"/>
                <a:cs typeface="Times New Roman" pitchFamily="18"/>
              </a:rPr>
              <a:t>Esistono circa una settantina di queste statuette (alla fase attuale della conoscenza) e sono femminili per più del 90%. Il resto presenta quasi sempre entrambi gli attributi sessuali. Alcune  sono visibilmente incinte. Ma la maggioranza sono visibilmente «anziane». Tutte queste immagini sono state rinvenute in contesti cultuali altamente sacralizzati e frequentati per millenni.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2"/>
          <p:cNvPicPr>
            <a:picLocks noChangeAspect="1"/>
          </p:cNvPicPr>
          <p:nvPr/>
        </p:nvPicPr>
        <p:blipFill>
          <a:blip r:embed="rId3"/>
          <a:srcRect/>
          <a:stretch>
            <a:fillRect/>
          </a:stretch>
        </p:blipFill>
        <p:spPr>
          <a:xfrm>
            <a:off x="179515" y="759418"/>
            <a:ext cx="2579933" cy="5796655"/>
          </a:xfrm>
          <a:prstGeom prst="rect">
            <a:avLst/>
          </a:prstGeom>
          <a:noFill/>
          <a:ln>
            <a:noFill/>
          </a:ln>
        </p:spPr>
      </p:pic>
      <p:pic>
        <p:nvPicPr>
          <p:cNvPr id="6" name="Picture 3"/>
          <p:cNvPicPr>
            <a:picLocks noChangeAspect="1"/>
          </p:cNvPicPr>
          <p:nvPr/>
        </p:nvPicPr>
        <p:blipFill>
          <a:blip r:embed="rId4"/>
          <a:srcRect l="33739" r="32523"/>
          <a:stretch>
            <a:fillRect/>
          </a:stretch>
        </p:blipFill>
        <p:spPr>
          <a:xfrm>
            <a:off x="2915820" y="315870"/>
            <a:ext cx="2952332" cy="6563087"/>
          </a:xfrm>
          <a:prstGeom prst="rect">
            <a:avLst/>
          </a:prstGeom>
          <a:noFill/>
          <a:ln>
            <a:noFill/>
          </a:ln>
        </p:spPr>
      </p:pic>
      <p:sp>
        <p:nvSpPr>
          <p:cNvPr id="7" name="CasellaDiTesto 4"/>
          <p:cNvSpPr txBox="1"/>
          <p:nvPr/>
        </p:nvSpPr>
        <p:spPr>
          <a:xfrm>
            <a:off x="1943703" y="5860636"/>
            <a:ext cx="2268251" cy="584777"/>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600" b="1" i="0" u="none" strike="noStrike" kern="1200" cap="none" spc="0" baseline="0">
                <a:solidFill>
                  <a:srgbClr val="FF0000"/>
                </a:solidFill>
                <a:uFillTx/>
                <a:latin typeface="Times New Roman" pitchFamily="18"/>
                <a:cs typeface="Times New Roman" pitchFamily="18"/>
              </a:rPr>
              <a:t>Venere di Dolni Vestonice 29.000 a.C.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24">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44942" y="6228271"/>
            <a:ext cx="8234958" cy="535701"/>
          </a:xfrm>
        </p:spPr>
        <p:txBody>
          <a:bodyPr/>
          <a:lstStyle/>
          <a:p>
            <a:pPr lvl="0" algn="l">
              <a:lnSpc>
                <a:spcPct val="80000"/>
              </a:lnSpc>
              <a:spcBef>
                <a:spcPts val="200"/>
              </a:spcBef>
            </a:pPr>
            <a:r>
              <a:rPr lang="it-IT" sz="2000" b="1">
                <a:solidFill>
                  <a:srgbClr val="FFFFFF"/>
                </a:solidFill>
                <a:latin typeface="Times New Roman" pitchFamily="18"/>
                <a:cs typeface="Times New Roman" pitchFamily="18"/>
              </a:rPr>
              <a:t>Gli attributi sessuali sono evidenziati e il corpo è nudo: evidentemente la sessualità viene sacralizzata anche se non è più riproduttiva.</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2"/>
          <p:cNvPicPr>
            <a:picLocks noChangeAspect="1"/>
          </p:cNvPicPr>
          <p:nvPr/>
        </p:nvPicPr>
        <p:blipFill>
          <a:blip r:embed="rId3"/>
          <a:srcRect l="8078" t="-200" r="13493" b="200"/>
          <a:stretch>
            <a:fillRect/>
          </a:stretch>
        </p:blipFill>
        <p:spPr>
          <a:xfrm>
            <a:off x="44942" y="156673"/>
            <a:ext cx="8433236" cy="6132341"/>
          </a:xfrm>
          <a:prstGeom prst="rect">
            <a:avLst/>
          </a:prstGeom>
          <a:noFill/>
          <a:ln>
            <a:noFill/>
          </a:ln>
        </p:spPr>
      </p:pic>
      <p:sp>
        <p:nvSpPr>
          <p:cNvPr id="6" name="CasellaDiTesto 4"/>
          <p:cNvSpPr txBox="1"/>
          <p:nvPr/>
        </p:nvSpPr>
        <p:spPr>
          <a:xfrm>
            <a:off x="2987820" y="5308741"/>
            <a:ext cx="1944215" cy="64633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0000"/>
                </a:solidFill>
                <a:uFillTx/>
                <a:latin typeface="Times New Roman" pitchFamily="18"/>
                <a:cs typeface="Times New Roman" pitchFamily="18"/>
              </a:rPr>
              <a:t>Hohenlohe (D),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0000"/>
                </a:solidFill>
                <a:uFillTx/>
                <a:latin typeface="Times New Roman" pitchFamily="18"/>
                <a:cs typeface="Times New Roman" pitchFamily="18"/>
              </a:rPr>
              <a:t>40.000 a.C.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26">
    <p:bg>
      <p:bgPr>
        <a:solidFill>
          <a:srgbClr val="000000"/>
        </a:solidFill>
        <a:effectLst/>
      </p:bgPr>
    </p:bg>
    <p:spTree>
      <p:nvGrpSpPr>
        <p:cNvPr id="1" name=""/>
        <p:cNvGrpSpPr/>
        <p:nvPr/>
      </p:nvGrpSpPr>
      <p:grpSpPr>
        <a:xfrm>
          <a:off x="0" y="0"/>
          <a:ext cx="0" cy="0"/>
          <a:chOff x="0" y="0"/>
          <a:chExt cx="0" cy="0"/>
        </a:xfrm>
      </p:grpSpPr>
      <p:sp>
        <p:nvSpPr>
          <p:cNvPr id="2" name="Sottotitolo 2"/>
          <p:cNvSpPr txBox="1">
            <a:spLocks noGrp="1"/>
          </p:cNvSpPr>
          <p:nvPr>
            <p:ph type="subTitle" idx="1"/>
          </p:nvPr>
        </p:nvSpPr>
        <p:spPr>
          <a:xfrm>
            <a:off x="-17748" y="5371789"/>
            <a:ext cx="8478179" cy="1427753"/>
          </a:xfrm>
        </p:spPr>
        <p:txBody>
          <a:bodyPr/>
          <a:lstStyle/>
          <a:p>
            <a:pPr lvl="0">
              <a:lnSpc>
                <a:spcPct val="80000"/>
              </a:lnSpc>
              <a:spcBef>
                <a:spcPts val="200"/>
              </a:spcBef>
            </a:pPr>
            <a:r>
              <a:rPr lang="it-IT" sz="1800" b="1">
                <a:solidFill>
                  <a:srgbClr val="FFFFFF"/>
                </a:solidFill>
                <a:latin typeface="Times New Roman" pitchFamily="18"/>
                <a:cs typeface="Times New Roman" pitchFamily="18"/>
              </a:rPr>
              <a:t>Se le immagini sacre più antiche della storia dell’umanità rappresentano donne in menopausa evidentemente la scomparsa del ciclo e l’anzianità erano associate a capacità molto apprezzate e ritenute indispensabili dalla gente di allora. Probabilmente, la conoscenza accumulata durante gli anni, che si traduceva in preveggenza, divinazione, terapia, rapporto con i morti e con gli spiriti.  </a:t>
            </a:r>
          </a:p>
        </p:txBody>
      </p:sp>
      <p:pic>
        <p:nvPicPr>
          <p:cNvPr id="3"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2"/>
          <p:cNvPicPr>
            <a:picLocks noChangeAspect="1"/>
          </p:cNvPicPr>
          <p:nvPr/>
        </p:nvPicPr>
        <p:blipFill>
          <a:blip r:embed="rId3"/>
          <a:srcRect l="1942"/>
          <a:stretch>
            <a:fillRect/>
          </a:stretch>
        </p:blipFill>
        <p:spPr>
          <a:xfrm>
            <a:off x="341272" y="487841"/>
            <a:ext cx="8604449" cy="4942405"/>
          </a:xfrm>
          <a:prstGeom prst="rect">
            <a:avLst/>
          </a:prstGeom>
          <a:noFill/>
          <a:ln>
            <a:noFill/>
          </a:ln>
        </p:spPr>
      </p:pic>
      <p:sp>
        <p:nvSpPr>
          <p:cNvPr id="6" name="CasellaDiTesto 4"/>
          <p:cNvSpPr txBox="1"/>
          <p:nvPr/>
        </p:nvSpPr>
        <p:spPr>
          <a:xfrm>
            <a:off x="2267739" y="251359"/>
            <a:ext cx="1944215" cy="646334"/>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0000"/>
                </a:solidFill>
                <a:uFillTx/>
                <a:latin typeface="Times New Roman" pitchFamily="18"/>
                <a:cs typeface="Times New Roman" pitchFamily="18"/>
              </a:rPr>
              <a:t>Willendorf  (A) 24.000 a.C.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20">
    <p:bg>
      <p:bgPr>
        <a:solidFill>
          <a:srgbClr val="000000"/>
        </a:solidFill>
        <a:effectLst/>
      </p:bgPr>
    </p:bg>
    <p:spTree>
      <p:nvGrpSpPr>
        <p:cNvPr id="1" name=""/>
        <p:cNvGrpSpPr/>
        <p:nvPr/>
      </p:nvGrpSpPr>
      <p:grpSpPr>
        <a:xfrm>
          <a:off x="0" y="0"/>
          <a:ext cx="0" cy="0"/>
          <a:chOff x="0" y="0"/>
          <a:chExt cx="0" cy="0"/>
        </a:xfrm>
      </p:grpSpPr>
      <p:pic>
        <p:nvPicPr>
          <p:cNvPr id="2" name="Picture 2" descr="C:\Users\admin\Documents\sherwood - documenti\sherwood - logo.jpg"/>
          <p:cNvPicPr>
            <a:picLocks noChangeAspect="1"/>
          </p:cNvPicPr>
          <p:nvPr/>
        </p:nvPicPr>
        <p:blipFill>
          <a:blip r:embed="rId2"/>
          <a:srcRect/>
          <a:stretch>
            <a:fillRect/>
          </a:stretch>
        </p:blipFill>
        <p:spPr>
          <a:xfrm>
            <a:off x="8478179" y="6088532"/>
            <a:ext cx="467541" cy="467541"/>
          </a:xfrm>
          <a:prstGeom prst="rect">
            <a:avLst/>
          </a:prstGeom>
          <a:noFill/>
          <a:ln>
            <a:noFill/>
          </a:ln>
        </p:spPr>
      </p:pic>
      <p:sp>
        <p:nvSpPr>
          <p:cNvPr id="3" name="Sottotitolo 2"/>
          <p:cNvSpPr txBox="1">
            <a:spLocks noGrp="1"/>
          </p:cNvSpPr>
          <p:nvPr>
            <p:ph type="subTitle" idx="1"/>
          </p:nvPr>
        </p:nvSpPr>
        <p:spPr>
          <a:xfrm>
            <a:off x="0" y="116631"/>
            <a:ext cx="3635892" cy="6696462"/>
          </a:xfrm>
        </p:spPr>
        <p:txBody>
          <a:bodyPr/>
          <a:lstStyle/>
          <a:p>
            <a:pPr lvl="0">
              <a:lnSpc>
                <a:spcPct val="80000"/>
              </a:lnSpc>
              <a:spcBef>
                <a:spcPts val="500"/>
              </a:spcBef>
            </a:pPr>
            <a:r>
              <a:rPr lang="it-IT" sz="2400" b="1">
                <a:solidFill>
                  <a:srgbClr val="FFFFFF"/>
                </a:solidFill>
                <a:latin typeface="Times New Roman" pitchFamily="18"/>
                <a:cs typeface="Times New Roman" pitchFamily="18"/>
              </a:rPr>
              <a:t>Il culto di Cibele, Grande Madre nera, dea frigia della montagna, delle bestie e della natura selvaggia, protettrice delle partorienti, si estende a gran parte del bacino mediterraneo e malgrado i riti sanguinari (gli uomini che vogliono diventare suoi sacerdoti si devono evirare in pubblico), e le proibizioni prima romane (c’è la pena di morte) e poi cristiane, resiste clandestinamente quanto meno fino all’VIII secolo. La dea è una donna che sicuramente non si può definire una ragazzina.  </a:t>
            </a:r>
          </a:p>
        </p:txBody>
      </p:sp>
      <p:sp>
        <p:nvSpPr>
          <p:cNvPr id="4" name="CasellaDiTesto 3"/>
          <p:cNvSpPr txBox="1"/>
          <p:nvPr/>
        </p:nvSpPr>
        <p:spPr>
          <a:xfrm>
            <a:off x="8279901" y="6597652"/>
            <a:ext cx="864098" cy="215441"/>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800" b="1" i="0" u="none" strike="noStrike" kern="0" cap="none" spc="0" baseline="0">
                <a:solidFill>
                  <a:srgbClr val="FFFFFF"/>
                </a:solidFill>
                <a:uFillTx/>
                <a:latin typeface="Times New Roman" pitchFamily="18"/>
                <a:cs typeface="Times New Roman" pitchFamily="18"/>
              </a:rPr>
              <a:t>Michela Zucca</a:t>
            </a:r>
          </a:p>
        </p:txBody>
      </p:sp>
      <p:pic>
        <p:nvPicPr>
          <p:cNvPr id="5" name="Picture 3"/>
          <p:cNvPicPr>
            <a:picLocks noChangeAspect="1"/>
          </p:cNvPicPr>
          <p:nvPr/>
        </p:nvPicPr>
        <p:blipFill>
          <a:blip r:embed="rId3"/>
          <a:srcRect/>
          <a:stretch>
            <a:fillRect/>
          </a:stretch>
        </p:blipFill>
        <p:spPr>
          <a:xfrm>
            <a:off x="3738176" y="44622"/>
            <a:ext cx="4671751" cy="6756876"/>
          </a:xfrm>
          <a:prstGeom prst="rect">
            <a:avLst/>
          </a:prstGeom>
          <a:noFill/>
          <a:ln>
            <a:noFill/>
          </a:ln>
        </p:spPr>
      </p:pic>
      <p:sp>
        <p:nvSpPr>
          <p:cNvPr id="6" name="CasellaDiTesto 4"/>
          <p:cNvSpPr txBox="1"/>
          <p:nvPr/>
        </p:nvSpPr>
        <p:spPr>
          <a:xfrm>
            <a:off x="7164287" y="476667"/>
            <a:ext cx="1872206" cy="923333"/>
          </a:xfrm>
          <a:prstGeom prst="rect">
            <a:avLst/>
          </a:prstGeom>
          <a:noFill/>
          <a:ln>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800" b="1" i="0" u="none" strike="noStrike" kern="1200" cap="none" spc="0" baseline="0">
                <a:solidFill>
                  <a:srgbClr val="FF0000"/>
                </a:solidFill>
                <a:uFillTx/>
                <a:latin typeface="Times New Roman" pitchFamily="18"/>
                <a:cs typeface="Times New Roman" pitchFamily="18"/>
              </a:rPr>
              <a:t>Catal Huyuk, Turchia, IV millennio a.C.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2155</TotalTime>
  <Words>3362</Words>
  <Application>Microsoft Office PowerPoint</Application>
  <PresentationFormat>Presentazione su schermo (4:3)</PresentationFormat>
  <Paragraphs>160</Paragraphs>
  <Slides>38</Slides>
  <Notes>0</Notes>
  <HiddenSlides>0</HiddenSlides>
  <MMClips>0</MMClips>
  <ScaleCrop>false</ScaleCrop>
  <HeadingPairs>
    <vt:vector size="4" baseType="variant">
      <vt:variant>
        <vt:lpstr>Tema</vt:lpstr>
      </vt:variant>
      <vt:variant>
        <vt:i4>1</vt:i4>
      </vt:variant>
      <vt:variant>
        <vt:lpstr>Titoli diapositive</vt:lpstr>
      </vt:variant>
      <vt:variant>
        <vt:i4>38</vt:i4>
      </vt:variant>
    </vt:vector>
  </HeadingPairs>
  <TitlesOfParts>
    <vt:vector size="39" baseType="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Utente Windows</dc:creator>
  <cp:lastModifiedBy>Utente Windows</cp:lastModifiedBy>
  <cp:revision>44</cp:revision>
  <dcterms:created xsi:type="dcterms:W3CDTF">2018-03-07T15:01:05Z</dcterms:created>
  <dcterms:modified xsi:type="dcterms:W3CDTF">2018-03-14T15:14:36Z</dcterms:modified>
</cp:coreProperties>
</file>