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67" r:id="rId4"/>
    <p:sldId id="260" r:id="rId5"/>
    <p:sldId id="271" r:id="rId6"/>
    <p:sldId id="268" r:id="rId7"/>
    <p:sldId id="274" r:id="rId8"/>
    <p:sldId id="339" r:id="rId9"/>
    <p:sldId id="276" r:id="rId10"/>
    <p:sldId id="277" r:id="rId11"/>
    <p:sldId id="278" r:id="rId12"/>
    <p:sldId id="280" r:id="rId13"/>
    <p:sldId id="279" r:id="rId14"/>
    <p:sldId id="281" r:id="rId15"/>
    <p:sldId id="282" r:id="rId16"/>
    <p:sldId id="283" r:id="rId17"/>
    <p:sldId id="284" r:id="rId18"/>
    <p:sldId id="285" r:id="rId19"/>
    <p:sldId id="286" r:id="rId20"/>
    <p:sldId id="287" r:id="rId21"/>
    <p:sldId id="288" r:id="rId22"/>
    <p:sldId id="289" r:id="rId23"/>
    <p:sldId id="290" r:id="rId24"/>
    <p:sldId id="291" r:id="rId25"/>
    <p:sldId id="293" r:id="rId26"/>
    <p:sldId id="292" r:id="rId27"/>
    <p:sldId id="294" r:id="rId28"/>
    <p:sldId id="295" r:id="rId29"/>
    <p:sldId id="296" r:id="rId30"/>
    <p:sldId id="297" r:id="rId31"/>
    <p:sldId id="300" r:id="rId32"/>
    <p:sldId id="301" r:id="rId33"/>
    <p:sldId id="298" r:id="rId34"/>
    <p:sldId id="304" r:id="rId35"/>
    <p:sldId id="307" r:id="rId36"/>
    <p:sldId id="272" r:id="rId37"/>
    <p:sldId id="309" r:id="rId38"/>
    <p:sldId id="310" r:id="rId39"/>
    <p:sldId id="308" r:id="rId40"/>
    <p:sldId id="313" r:id="rId41"/>
    <p:sldId id="314" r:id="rId42"/>
    <p:sldId id="315" r:id="rId43"/>
    <p:sldId id="316" r:id="rId44"/>
    <p:sldId id="317" r:id="rId45"/>
    <p:sldId id="343" r:id="rId46"/>
    <p:sldId id="336" r:id="rId47"/>
    <p:sldId id="337" r:id="rId48"/>
    <p:sldId id="340" r:id="rId49"/>
    <p:sldId id="341" r:id="rId50"/>
    <p:sldId id="345" r:id="rId51"/>
    <p:sldId id="318" r:id="rId52"/>
    <p:sldId id="325" r:id="rId53"/>
    <p:sldId id="326" r:id="rId54"/>
    <p:sldId id="327" r:id="rId55"/>
    <p:sldId id="329" r:id="rId56"/>
    <p:sldId id="331" r:id="rId57"/>
    <p:sldId id="333" r:id="rId58"/>
    <p:sldId id="320" r:id="rId59"/>
    <p:sldId id="322" r:id="rId60"/>
    <p:sldId id="335" r:id="rId61"/>
    <p:sldId id="323" r:id="rId62"/>
    <p:sldId id="360" r:id="rId63"/>
    <p:sldId id="351" r:id="rId64"/>
    <p:sldId id="311" r:id="rId65"/>
    <p:sldId id="348" r:id="rId66"/>
    <p:sldId id="354" r:id="rId67"/>
    <p:sldId id="349" r:id="rId68"/>
    <p:sldId id="350" r:id="rId69"/>
    <p:sldId id="355" r:id="rId70"/>
    <p:sldId id="347" r:id="rId71"/>
    <p:sldId id="362" r:id="rId72"/>
    <p:sldId id="356" r:id="rId73"/>
    <p:sldId id="358" r:id="rId7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0347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349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8538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46457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1974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33840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8687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1588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51141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9847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7234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19123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37310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58113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527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689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272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251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5081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7124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43893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4280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56690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F7756-D934-432C-ADAB-96B79A69E762}" type="datetimeFigureOut">
              <a:rPr lang="it-IT" smtClean="0">
                <a:solidFill>
                  <a:prstClr val="black">
                    <a:tint val="75000"/>
                  </a:prstClr>
                </a:solidFill>
              </a:rPr>
              <a:pPr/>
              <a:t>25/10/2018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3A0D4-E74F-4944-9E26-FBA3617643D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65302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b="1" dirty="0" err="1" smtClean="0">
                <a:solidFill>
                  <a:schemeClr val="accent2">
                    <a:lumMod val="50000"/>
                  </a:schemeClr>
                </a:solidFill>
                <a:latin typeface="Copperplate Gothic Bold" panose="020E0705020206020404" pitchFamily="34" charset="0"/>
              </a:rPr>
              <a:t>Hildegarda</a:t>
            </a:r>
            <a:r>
              <a:rPr lang="it-IT" b="1" dirty="0" smtClean="0">
                <a:solidFill>
                  <a:schemeClr val="accent2">
                    <a:lumMod val="50000"/>
                  </a:schemeClr>
                </a:solidFill>
                <a:latin typeface="Copperplate Gothic Bold" panose="020E0705020206020404" pitchFamily="34" charset="0"/>
              </a:rPr>
              <a:t> di </a:t>
            </a:r>
            <a:r>
              <a:rPr lang="it-IT" b="1" dirty="0" err="1" smtClean="0">
                <a:solidFill>
                  <a:schemeClr val="accent2">
                    <a:lumMod val="50000"/>
                  </a:schemeClr>
                </a:solidFill>
                <a:latin typeface="Copperplate Gothic Bold" panose="020E0705020206020404" pitchFamily="34" charset="0"/>
              </a:rPr>
              <a:t>Bingen</a:t>
            </a:r>
            <a:r>
              <a:rPr lang="it-IT" b="1" dirty="0" smtClean="0">
                <a:solidFill>
                  <a:schemeClr val="accent2">
                    <a:lumMod val="50000"/>
                  </a:schemeClr>
                </a:solidFill>
                <a:latin typeface="Copperplate Gothic Bold" panose="020E0705020206020404" pitchFamily="34" charset="0"/>
              </a:rPr>
              <a:t>: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le </a:t>
            </a:r>
            <a:r>
              <a:rPr lang="it-IT" b="1" dirty="0" smtClean="0">
                <a:solidFill>
                  <a:schemeClr val="accent2">
                    <a:lumMod val="50000"/>
                  </a:schemeClr>
                </a:solidFill>
                <a:latin typeface="Copperplate Gothic Bold" panose="020E0705020206020404" pitchFamily="34" charset="0"/>
              </a:rPr>
              <a:t>sue visioni, </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il suo pensiero,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la </a:t>
            </a:r>
            <a:r>
              <a:rPr lang="it-IT" b="1" smtClean="0">
                <a:solidFill>
                  <a:schemeClr val="accent2">
                    <a:lumMod val="50000"/>
                  </a:schemeClr>
                </a:solidFill>
                <a:latin typeface="Copperplate Gothic Bold" panose="020E0705020206020404" pitchFamily="34" charset="0"/>
              </a:rPr>
              <a:t>sua </a:t>
            </a:r>
            <a:r>
              <a:rPr lang="it-IT" b="1" smtClean="0">
                <a:solidFill>
                  <a:schemeClr val="accent2">
                    <a:lumMod val="50000"/>
                  </a:schemeClr>
                </a:solidFill>
                <a:latin typeface="Copperplate Gothic Bold" panose="020E0705020206020404" pitchFamily="34" charset="0"/>
              </a:rPr>
              <a:t>medicina</a:t>
            </a:r>
            <a:endParaRPr lang="it-IT"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190545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3237945" y="0"/>
            <a:ext cx="5906055" cy="6740307"/>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Per fortuna, nel 1925 il manoscritto originale fu completamente fotografato per fare una mostra a Colonia. Non solo: dal 1927, quattro suore del monastero fondato da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a </a:t>
            </a:r>
            <a:r>
              <a:rPr lang="it-IT" b="1" dirty="0" err="1" smtClean="0">
                <a:solidFill>
                  <a:srgbClr val="C0504D">
                    <a:lumMod val="50000"/>
                  </a:srgbClr>
                </a:solidFill>
                <a:latin typeface="Copperplate Gothic Bold" panose="020E0705020206020404" pitchFamily="34" charset="0"/>
              </a:rPr>
              <a:t>Eibingen</a:t>
            </a:r>
            <a:r>
              <a:rPr lang="it-IT" b="1" dirty="0" smtClean="0">
                <a:solidFill>
                  <a:srgbClr val="C0504D">
                    <a:lumMod val="50000"/>
                  </a:srgbClr>
                </a:solidFill>
                <a:latin typeface="Copperplate Gothic Bold" panose="020E0705020206020404" pitchFamily="34" charset="0"/>
              </a:rPr>
              <a:t> copiarono, usando  gli stessi materiali e le stesse tecniche di scrittura e di miniaturizzazione, il codice del XII secolo.  </a:t>
            </a:r>
          </a:p>
          <a:p>
            <a:r>
              <a:rPr lang="it-IT" b="1" dirty="0" smtClean="0">
                <a:solidFill>
                  <a:srgbClr val="C0504D">
                    <a:lumMod val="50000"/>
                  </a:srgbClr>
                </a:solidFill>
                <a:latin typeface="Copperplate Gothic Bold" panose="020E0705020206020404" pitchFamily="34" charset="0"/>
              </a:rPr>
              <a:t>Tre di loro si sono occupate della scrittura; la quarta, suor </a:t>
            </a:r>
            <a:r>
              <a:rPr lang="it-IT" b="1" dirty="0" err="1" smtClean="0">
                <a:solidFill>
                  <a:srgbClr val="C0504D">
                    <a:lumMod val="50000"/>
                  </a:srgbClr>
                </a:solidFill>
                <a:latin typeface="Copperplate Gothic Bold" panose="020E0705020206020404" pitchFamily="34" charset="0"/>
              </a:rPr>
              <a:t>Josepha</a:t>
            </a:r>
            <a:r>
              <a:rPr lang="it-IT" b="1" dirty="0" smtClean="0">
                <a:solidFill>
                  <a:srgbClr val="C0504D">
                    <a:lumMod val="50000"/>
                  </a:srgbClr>
                </a:solidFill>
                <a:latin typeface="Copperplate Gothic Bold" panose="020E0705020206020404" pitchFamily="34" charset="0"/>
              </a:rPr>
              <a:t> </a:t>
            </a:r>
            <a:r>
              <a:rPr lang="it-IT" b="1" dirty="0" err="1" smtClean="0">
                <a:solidFill>
                  <a:srgbClr val="C0504D">
                    <a:lumMod val="50000"/>
                  </a:srgbClr>
                </a:solidFill>
                <a:latin typeface="Copperplate Gothic Bold" panose="020E0705020206020404" pitchFamily="34" charset="0"/>
              </a:rPr>
              <a:t>Knips</a:t>
            </a:r>
            <a:r>
              <a:rPr lang="it-IT" b="1" dirty="0" smtClean="0">
                <a:solidFill>
                  <a:srgbClr val="C0504D">
                    <a:lumMod val="50000"/>
                  </a:srgbClr>
                </a:solidFill>
                <a:latin typeface="Copperplate Gothic Bold" panose="020E0705020206020404" pitchFamily="34" charset="0"/>
              </a:rPr>
              <a:t>, che morì nel 1976 all'età di 96 anni, lavorò instancabilmente per ricreare le immagini in miniatura usando tecniche di pittura medievale che richiesero la sovrapposizione di diversi strati di colori vibranti. </a:t>
            </a:r>
          </a:p>
          <a:p>
            <a:r>
              <a:rPr lang="it-IT" b="1" dirty="0" smtClean="0">
                <a:solidFill>
                  <a:srgbClr val="C0504D">
                    <a:lumMod val="50000"/>
                  </a:srgbClr>
                </a:solidFill>
                <a:latin typeface="Copperplate Gothic Bold" panose="020E0705020206020404" pitchFamily="34" charset="0"/>
              </a:rPr>
              <a:t>Lavorando in quattro, ci misero sei anni a finirlo: il preziosissimo manufatto, interamente in pergamena, pesa più di quindici chili. Da allora sta nel monastero di </a:t>
            </a:r>
            <a:r>
              <a:rPr lang="it-IT" b="1" dirty="0" err="1" smtClean="0">
                <a:solidFill>
                  <a:srgbClr val="C0504D">
                    <a:lumMod val="50000"/>
                  </a:srgbClr>
                </a:solidFill>
                <a:latin typeface="Copperplate Gothic Bold" panose="020E0705020206020404" pitchFamily="34" charset="0"/>
              </a:rPr>
              <a:t>Eibingen</a:t>
            </a:r>
            <a:r>
              <a:rPr lang="it-IT" b="1" dirty="0" smtClean="0">
                <a:solidFill>
                  <a:srgbClr val="C0504D">
                    <a:lumMod val="50000"/>
                  </a:srgbClr>
                </a:solidFill>
                <a:latin typeface="Copperplate Gothic Bold" panose="020E0705020206020404" pitchFamily="34" charset="0"/>
              </a:rPr>
              <a:t> al sicuro, e non si è più mosso da lì. Grazie alla quattro monache, possiamo ancora vedere le immagini delle visioni della Profetessa Teutonica.  </a:t>
            </a:r>
            <a:endParaRPr lang="it-IT" b="1" dirty="0">
              <a:solidFill>
                <a:srgbClr val="C0504D">
                  <a:lumMod val="50000"/>
                </a:srgbClr>
              </a:solidFill>
              <a:latin typeface="Copperplate Gothic Bold" panose="020E07050202060204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0" y="0"/>
            <a:ext cx="32247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67544" y="146371"/>
            <a:ext cx="2376264" cy="369332"/>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2. Il luminoso</a:t>
            </a:r>
            <a:endParaRPr lang="it-IT" b="1" dirty="0">
              <a:solidFill>
                <a:schemeClr val="accent2">
                  <a:lumMod val="20000"/>
                  <a:lumOff val="80000"/>
                </a:schemeClr>
              </a:solidFill>
              <a:latin typeface="Copperplate Gothic Bold" panose="020E0705020206020404" pitchFamily="34" charset="0"/>
            </a:endParaRPr>
          </a:p>
        </p:txBody>
      </p:sp>
    </p:spTree>
    <p:extLst>
      <p:ext uri="{BB962C8B-B14F-4D97-AF65-F5344CB8AC3E}">
        <p14:creationId xmlns:p14="http://schemas.microsoft.com/office/powerpoint/2010/main" val="2176038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3491879" y="0"/>
            <a:ext cx="5652121" cy="7017306"/>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3. La caduta dei peccati</a:t>
            </a:r>
          </a:p>
          <a:p>
            <a:endParaRPr lang="it-IT" sz="1050"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Il libro tratta dell'</a:t>
            </a:r>
            <a:r>
              <a:rPr lang="it-IT" b="1" dirty="0" err="1" smtClean="0">
                <a:solidFill>
                  <a:srgbClr val="C0504D">
                    <a:lumMod val="50000"/>
                  </a:srgbClr>
                </a:solidFill>
                <a:latin typeface="Copperplate Gothic Bold" panose="020E0705020206020404" pitchFamily="34" charset="0"/>
              </a:rPr>
              <a:t>interconnettività</a:t>
            </a:r>
            <a:r>
              <a:rPr lang="it-IT" b="1" dirty="0" smtClean="0">
                <a:solidFill>
                  <a:srgbClr val="C0504D">
                    <a:lumMod val="50000"/>
                  </a:srgbClr>
                </a:solidFill>
                <a:latin typeface="Copperplate Gothic Bold" panose="020E0705020206020404" pitchFamily="34" charset="0"/>
              </a:rPr>
              <a:t> dell'uomo nell'universo. Viene approfondito il concetto che l‘essere umano rappresenta un microcosmo del macrocosmo cosmico: in altre parole, la convinzione che l'universo esiste simultaneamente in ognuno di noi, mentre comprende anche tutto il resto esternamente. Attraverso 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ha descritto una filosofia mistica piena di immagini archetipiche e il viaggio di un eroe, in cui l'anima precede il corpo e persiste oltre l'esperienza sulla terra. I testi di descrizione delle «illuminazioni» impressionarono  molti che avrebbero scoperto la sua opera, come </a:t>
            </a:r>
            <a:r>
              <a:rPr lang="it-IT" b="1" dirty="0" err="1" smtClean="0">
                <a:solidFill>
                  <a:srgbClr val="C0504D">
                    <a:lumMod val="50000"/>
                  </a:srgbClr>
                </a:solidFill>
                <a:latin typeface="Copperplate Gothic Bold" panose="020E0705020206020404" pitchFamily="34" charset="0"/>
              </a:rPr>
              <a:t>Jung</a:t>
            </a:r>
            <a:r>
              <a:rPr lang="it-IT" b="1" dirty="0" smtClean="0">
                <a:solidFill>
                  <a:srgbClr val="C0504D">
                    <a:lumMod val="50000"/>
                  </a:srgbClr>
                </a:solidFill>
                <a:latin typeface="Copperplate Gothic Bold" panose="020E0705020206020404" pitchFamily="34" charset="0"/>
              </a:rPr>
              <a:t>. Centinaia di anni dopo la stesura effettiva dello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le immagini mandala di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sarebbero  diventate un punto di riferimento per il processo di individuazione degli archetipi, descritto nel suo Libro Rosso, che a tutti gli effetti è un codice miniato.</a:t>
            </a:r>
            <a:endParaRPr lang="it-IT" b="1" dirty="0">
              <a:solidFill>
                <a:srgbClr val="C0504D">
                  <a:lumMod val="50000"/>
                </a:srgbClr>
              </a:solidFill>
              <a:latin typeface="Copperplate Gothic Bold" panose="020E0705020206020404" pitchFamily="34" charset="0"/>
            </a:endParaRPr>
          </a:p>
        </p:txBody>
      </p:sp>
      <p:sp>
        <p:nvSpPr>
          <p:cNvPr id="4" name="CasellaDiTesto 3"/>
          <p:cNvSpPr txBox="1"/>
          <p:nvPr/>
        </p:nvSpPr>
        <p:spPr>
          <a:xfrm>
            <a:off x="467544" y="146371"/>
            <a:ext cx="2376264" cy="369332"/>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2. Il luminoso</a:t>
            </a:r>
            <a:endParaRPr lang="it-IT" b="1" dirty="0">
              <a:solidFill>
                <a:schemeClr val="accent2">
                  <a:lumMod val="20000"/>
                  <a:lumOff val="80000"/>
                </a:schemeClr>
              </a:solidFill>
              <a:latin typeface="Copperplate Gothic Bold" panose="020E07050202060204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 y="-7105"/>
            <a:ext cx="3499055" cy="6897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32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076056" y="0"/>
            <a:ext cx="4067944" cy="7017306"/>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4. L'universo</a:t>
            </a:r>
          </a:p>
          <a:p>
            <a:endParaRPr lang="it-IT" sz="700"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L'universo, circondato dalla simbolica voce divina, indica un Dio onnipotente e incomprensibile. Lo strato più esterno, fatto di fuoco, rappresenta la dualità di Dio: da una parte  si vendica ferocemente sugli infedeli e, dall'altra  offre conforto profondo a coloro che credono. Si può anche essere colpiti dalle qualità femminili di questa immagine dell'universo, che riflette il femminile divino. Centinaia di anni dopo, Joseph Campbell, suggerì che il mito rappresenta il maschile come "maestro del  cosmo", e il femminile è ritratto come l'universo stesso. Significativo che che sia </a:t>
            </a:r>
          </a:p>
          <a:p>
            <a:r>
              <a:rPr lang="it-IT" b="1" dirty="0" smtClean="0">
                <a:solidFill>
                  <a:srgbClr val="C0504D">
                    <a:lumMod val="50000"/>
                  </a:srgbClr>
                </a:solidFill>
                <a:latin typeface="Copperplate Gothic Bold" panose="020E0705020206020404" pitchFamily="34" charset="0"/>
              </a:rPr>
              <a:t>a forma di uovo. </a:t>
            </a:r>
            <a:endParaRPr lang="it-IT" b="1" dirty="0">
              <a:solidFill>
                <a:srgbClr val="C0504D">
                  <a:lumMod val="50000"/>
                </a:srgbClr>
              </a:solidFill>
              <a:latin typeface="Copperplate Gothic Bold" panose="020E0705020206020404" pitchFamily="34" charset="0"/>
            </a:endParaRPr>
          </a:p>
        </p:txBody>
      </p:sp>
      <p:sp>
        <p:nvSpPr>
          <p:cNvPr id="4" name="CasellaDiTesto 3"/>
          <p:cNvSpPr txBox="1"/>
          <p:nvPr/>
        </p:nvSpPr>
        <p:spPr>
          <a:xfrm>
            <a:off x="467544" y="146371"/>
            <a:ext cx="2376264" cy="369332"/>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2. Il luminoso</a:t>
            </a:r>
            <a:endParaRPr lang="it-IT" b="1" dirty="0">
              <a:solidFill>
                <a:schemeClr val="accent2">
                  <a:lumMod val="20000"/>
                  <a:lumOff val="80000"/>
                </a:schemeClr>
              </a:solidFill>
              <a:latin typeface="Copperplate Gothic Bold" panose="020E07050202060204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89"/>
            <a:ext cx="5076056" cy="687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188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893393" y="0"/>
            <a:ext cx="3250607" cy="7017306"/>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5.L’anima e il suo padiglione</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visione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I. 4. 9) traccia il percorso dell'uomo dalle agitazioni iniziali, nel grembo materno, fino alla separazione dello spirito dal corpo nella morte. La vita è una lotta continua fra il bene, raffigurato come un angelo,  e il male, rappresentato dai demoni. Si notino i mostri tanto tipici dell’immaginario medioevale, e la nudità degli uomini, dei diavoli, ma anche dell’angelo, simile a un Cupido……   </a:t>
            </a:r>
          </a:p>
          <a:p>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sp>
        <p:nvSpPr>
          <p:cNvPr id="4" name="CasellaDiTesto 3"/>
          <p:cNvSpPr txBox="1"/>
          <p:nvPr/>
        </p:nvSpPr>
        <p:spPr>
          <a:xfrm>
            <a:off x="467544" y="146371"/>
            <a:ext cx="2376264" cy="369332"/>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2. Il luminoso</a:t>
            </a:r>
            <a:endParaRPr lang="it-IT" b="1" dirty="0">
              <a:solidFill>
                <a:schemeClr val="accent2">
                  <a:lumMod val="20000"/>
                  <a:lumOff val="80000"/>
                </a:schemeClr>
              </a:solidFill>
              <a:latin typeface="Copperplate Gothic Bold" panose="020E07050202060204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 y="0"/>
            <a:ext cx="5883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2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4644009" y="0"/>
            <a:ext cx="4499992" cy="4801314"/>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6. Fedeltà nella tentazione</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"Dio, non mi hai creato? Ecco, la terra comune mi opprime! «</a:t>
            </a:r>
          </a:p>
          <a:p>
            <a:r>
              <a:rPr lang="it-IT" b="1" dirty="0" smtClean="0">
                <a:solidFill>
                  <a:srgbClr val="C0504D">
                    <a:lumMod val="50000"/>
                  </a:srgbClr>
                </a:solidFill>
                <a:latin typeface="Copperplate Gothic Bold" panose="020E0705020206020404" pitchFamily="34" charset="0"/>
              </a:rPr>
              <a:t>(</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I. 4.4.)</a:t>
            </a:r>
          </a:p>
          <a:p>
            <a:endParaRPr lang="it-IT" b="1" dirty="0" smtClean="0">
              <a:solidFill>
                <a:srgbClr val="C0504D">
                  <a:lumMod val="50000"/>
                </a:srgbClr>
              </a:solidFill>
              <a:latin typeface="Copperplate Gothic Bold" panose="020E0705020206020404" pitchFamily="34" charset="0"/>
            </a:endParaRPr>
          </a:p>
          <a:p>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parla nelle sue visioni di un proiettile, che penetra in molte tempeste. In questa miniatura, l'artista coglie la realtà dietro le immagini visionarie di Ildegarda: la donna che cade in tentazione implora l' aiuto di Dio.</a:t>
            </a:r>
            <a:endParaRPr lang="it-IT" b="1" dirty="0">
              <a:solidFill>
                <a:srgbClr val="C0504D">
                  <a:lumMod val="50000"/>
                </a:srgbClr>
              </a:solidFill>
              <a:latin typeface="Copperplate Gothic Bold" panose="020E0705020206020404" pitchFamily="34" charset="0"/>
            </a:endParaRPr>
          </a:p>
        </p:txBody>
      </p:sp>
      <p:sp>
        <p:nvSpPr>
          <p:cNvPr id="4" name="CasellaDiTesto 3"/>
          <p:cNvSpPr txBox="1"/>
          <p:nvPr/>
        </p:nvSpPr>
        <p:spPr>
          <a:xfrm>
            <a:off x="467544" y="146371"/>
            <a:ext cx="2376264" cy="369332"/>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2. Il luminoso</a:t>
            </a:r>
            <a:endParaRPr lang="it-IT" b="1" dirty="0">
              <a:solidFill>
                <a:schemeClr val="accent2">
                  <a:lumMod val="20000"/>
                  <a:lumOff val="80000"/>
                </a:schemeClr>
              </a:solidFill>
              <a:latin typeface="Copperplate Gothic Bold" panose="020E07050202060204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 y="0"/>
            <a:ext cx="4640920" cy="683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10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332741" y="0"/>
            <a:ext cx="3811259" cy="6463308"/>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7. Estrai l’anima dal padiglione</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accompagna la figura  cinque, che mostra l'inizio della vita umana sulla terra. D'altra parte, in queste immagini si  illustrano  gli ultimi momenti di un’esistenza  sulla Terra, con  l’arrivo nell'aldilà.</a:t>
            </a:r>
          </a:p>
          <a:p>
            <a:r>
              <a:rPr lang="it-IT" b="1" dirty="0" smtClean="0">
                <a:solidFill>
                  <a:srgbClr val="C0504D">
                    <a:lumMod val="50000"/>
                  </a:srgbClr>
                </a:solidFill>
                <a:latin typeface="Copperplate Gothic Bold" panose="020E0705020206020404" pitchFamily="34" charset="0"/>
              </a:rPr>
              <a:t>Da notare il demonio e gli angeli che si disputano l’anima, che esce dal corpo esalando l’ultimo respiro;  e l’inferno rappresentato come un enorme drago che divora i dannati. </a:t>
            </a:r>
          </a:p>
          <a:p>
            <a:r>
              <a:rPr lang="it-IT" b="1" dirty="0" smtClean="0">
                <a:solidFill>
                  <a:srgbClr val="C0504D">
                    <a:lumMod val="50000"/>
                  </a:srgbClr>
                </a:solidFill>
                <a:latin typeface="Copperplate Gothic Bold" panose="020E0705020206020404" pitchFamily="34" charset="0"/>
              </a:rPr>
              <a:t>Anche in questo caso, l’essere umano è femminile. </a:t>
            </a:r>
            <a:endParaRPr lang="it-IT" b="1" dirty="0">
              <a:solidFill>
                <a:srgbClr val="C0504D">
                  <a:lumMod val="50000"/>
                </a:srgbClr>
              </a:solidFill>
              <a:latin typeface="Copperplate Gothic Bold" panose="020E0705020206020404" pitchFamily="34" charset="0"/>
            </a:endParaRPr>
          </a:p>
        </p:txBody>
      </p:sp>
      <p:sp>
        <p:nvSpPr>
          <p:cNvPr id="4" name="CasellaDiTesto 3"/>
          <p:cNvSpPr txBox="1"/>
          <p:nvPr/>
        </p:nvSpPr>
        <p:spPr>
          <a:xfrm>
            <a:off x="467544" y="146371"/>
            <a:ext cx="2376264" cy="369332"/>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2. Il luminoso</a:t>
            </a:r>
            <a:endParaRPr lang="it-IT" b="1" dirty="0">
              <a:solidFill>
                <a:schemeClr val="accent2">
                  <a:lumMod val="20000"/>
                  <a:lumOff val="80000"/>
                </a:schemeClr>
              </a:solidFill>
              <a:latin typeface="Copperplate Gothic Bold" panose="020E0705020206020404" pitchFamily="34"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 y="13238"/>
            <a:ext cx="5336380" cy="6876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335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2699793" y="0"/>
            <a:ext cx="6444208" cy="6463308"/>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8. La sinagoga</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"La madre dell'incarnazione del figlio di Dio"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5.1).</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In questa miniatura ci troviamo di fronte al viso di una donna triste, che rappresenta la sinagoga nella raffigurazione medievale. In contrasto con la più comune rappresentazione medievale della sinagoga come una donna con una scure e uno scettro rotto, 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la illustra con una bellezza sorprendente, con un’immagine che trasmette  onore e autostima.</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Il rapporto tra cristiani ed ebrei era diventato ostile fin dall'emergenza del cristianesimo. La visione di Ildegarda esprime solidarietà e speranza per la sinagoga, alla luce della persecuzione ebraica del 1096 e delle prime due crociate (1096-99, 1147-49). In questa visione, Ildegarda espresse apertamente il suo sostegno  alla fede ebraica.</a:t>
            </a:r>
            <a:endParaRPr lang="it-IT" b="1" dirty="0">
              <a:solidFill>
                <a:srgbClr val="C0504D">
                  <a:lumMod val="50000"/>
                </a:srgbClr>
              </a:solidFill>
              <a:latin typeface="Copperplate Gothic Bold" panose="020E07050202060204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92"/>
            <a:ext cx="2699792" cy="683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279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4969863" y="0"/>
            <a:ext cx="4174138" cy="5355312"/>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9. I cori degli angeli</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immagine mandala illustra i nove cori degli angeli , che consegnano preghiere a Dio e le risposte di Dio all'uomo. Gli angeli servono la gloria di Dio e la salvezza dell'uomo.  Sono il tramite fra il Padre Eterno e gli esseri umani. </a:t>
            </a:r>
          </a:p>
          <a:p>
            <a:r>
              <a:rPr lang="it-IT" b="1" dirty="0" smtClean="0">
                <a:solidFill>
                  <a:srgbClr val="C0504D">
                    <a:lumMod val="50000"/>
                  </a:srgbClr>
                </a:solidFill>
                <a:latin typeface="Copperplate Gothic Bold" panose="020E0705020206020404" pitchFamily="34" charset="0"/>
              </a:rPr>
              <a:t>Ogni tipo di angelo riveste un ruolo specifico, così come tramandava la fede medioevale. E ha un aspetto diverso, a seconda della funzione e del grado. </a:t>
            </a:r>
            <a:endParaRPr lang="it-IT" b="1" dirty="0">
              <a:solidFill>
                <a:srgbClr val="C0504D">
                  <a:lumMod val="50000"/>
                </a:srgbClr>
              </a:solidFill>
              <a:latin typeface="Copperplate Gothic Bold" panose="020E0705020206020404" pitchFamily="34"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969863" cy="683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89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6102362" y="0"/>
            <a:ext cx="3041639" cy="6740307"/>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10. Il Redentore</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illustra diversi temi, Nella metà superiore dell'immagine, vediamo la vita emergere dalla sfera centrale blu, circondata dal bordo brillante di un Dio onnipotente. Una fiammata colpisce la palla di luce e la vita per riempire una sfera di vuoto con la creazione di Dio. In ognuno dei sei giorni di creazione di Dio si illumina la sfera altrimenti vuota sotto la fonte della vita e dello spirito.</a:t>
            </a:r>
            <a:endParaRPr lang="it-IT" b="1" dirty="0">
              <a:solidFill>
                <a:srgbClr val="C0504D">
                  <a:lumMod val="50000"/>
                </a:srgbClr>
              </a:solidFill>
              <a:latin typeface="Copperplate Gothic Bold" panose="020E0705020206020404" pitchFamily="34"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61388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915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436096" y="0"/>
            <a:ext cx="3707906" cy="7017306"/>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11. La vera trinità nell’unità</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è tra le immagini più famose dello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Illustra l'unità della trinità divina, usando le immagini di base di una forma umana blu-zaffiro, circondata da cerchi multicolori, nel mezzo di uno sfondo ampio e di un bordo. La luce emana dallo sfondo per enfatizzare il contrasto.</a:t>
            </a:r>
          </a:p>
          <a:p>
            <a:r>
              <a:rPr lang="it-IT" b="1" dirty="0" smtClean="0">
                <a:solidFill>
                  <a:srgbClr val="C0504D">
                    <a:lumMod val="50000"/>
                  </a:srgbClr>
                </a:solidFill>
                <a:latin typeface="Copperplate Gothic Bold" panose="020E0705020206020404" pitchFamily="34" charset="0"/>
              </a:rPr>
              <a:t>E’ significativa, ancora una volta, la scelta di un personaggio femminile per rappresentare l’umanità intera.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è l’unica che identifica il genere umano con quello femminile.    </a:t>
            </a:r>
          </a:p>
          <a:p>
            <a:endParaRPr lang="it-IT" b="1" dirty="0" smtClean="0">
              <a:solidFill>
                <a:srgbClr val="C0504D">
                  <a:lumMod val="50000"/>
                </a:srgbClr>
              </a:solidFill>
              <a:latin typeface="Copperplate Gothic Bold" panose="020E0705020206020404" pitchFamily="34"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 y="-1"/>
            <a:ext cx="5431261" cy="682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3062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8244408" y="0"/>
            <a:ext cx="1008112" cy="6986528"/>
          </a:xfrm>
          <a:prstGeom prst="rect">
            <a:avLst/>
          </a:prstGeom>
          <a:noFill/>
        </p:spPr>
        <p:txBody>
          <a:bodyPr wrap="square" rtlCol="0">
            <a:spAutoFit/>
          </a:bodyPr>
          <a:lstStyle/>
          <a:p>
            <a:r>
              <a:rPr lang="it-IT" sz="1400" b="1" dirty="0" smtClean="0">
                <a:solidFill>
                  <a:srgbClr val="C0504D">
                    <a:lumMod val="50000"/>
                  </a:srgbClr>
                </a:solidFill>
                <a:latin typeface="Copperplate Gothic Bold" panose="020E0705020206020404" pitchFamily="34" charset="0"/>
              </a:rPr>
              <a:t>Tutto ciò </a:t>
            </a:r>
          </a:p>
          <a:p>
            <a:r>
              <a:rPr lang="it-IT" sz="1400" b="1" dirty="0" smtClean="0">
                <a:solidFill>
                  <a:srgbClr val="C0504D">
                    <a:lumMod val="50000"/>
                  </a:srgbClr>
                </a:solidFill>
                <a:latin typeface="Copperplate Gothic Bold" panose="020E0705020206020404" pitchFamily="34" charset="0"/>
              </a:rPr>
              <a:t>che </a:t>
            </a:r>
            <a:r>
              <a:rPr lang="it-IT" sz="1400" b="1" dirty="0" err="1" smtClean="0">
                <a:solidFill>
                  <a:srgbClr val="C0504D">
                    <a:lumMod val="50000"/>
                  </a:srgbClr>
                </a:solidFill>
                <a:latin typeface="Copperplate Gothic Bold" panose="020E0705020206020404" pitchFamily="34" charset="0"/>
              </a:rPr>
              <a:t>Hilde</a:t>
            </a:r>
            <a:endParaRPr lang="it-IT" sz="1400" b="1" dirty="0" smtClean="0">
              <a:solidFill>
                <a:srgbClr val="C0504D">
                  <a:lumMod val="50000"/>
                </a:srgbClr>
              </a:solidFill>
              <a:latin typeface="Copperplate Gothic Bold" panose="020E0705020206020404" pitchFamily="34" charset="0"/>
            </a:endParaRPr>
          </a:p>
          <a:p>
            <a:r>
              <a:rPr lang="it-IT" sz="1400" b="1" dirty="0" err="1" smtClean="0">
                <a:solidFill>
                  <a:srgbClr val="C0504D">
                    <a:lumMod val="50000"/>
                  </a:srgbClr>
                </a:solidFill>
                <a:latin typeface="Copperplate Gothic Bold" panose="020E0705020206020404" pitchFamily="34" charset="0"/>
              </a:rPr>
              <a:t>gard</a:t>
            </a:r>
            <a:r>
              <a:rPr lang="it-IT" sz="1400" b="1" dirty="0" smtClean="0">
                <a:solidFill>
                  <a:srgbClr val="C0504D">
                    <a:lumMod val="50000"/>
                  </a:srgbClr>
                </a:solidFill>
                <a:latin typeface="Copperplate Gothic Bold" panose="020E0705020206020404" pitchFamily="34" charset="0"/>
              </a:rPr>
              <a:t> scrive viene dalle sue visioni.</a:t>
            </a:r>
          </a:p>
          <a:p>
            <a:r>
              <a:rPr lang="it-IT" sz="1400" b="1" dirty="0" smtClean="0">
                <a:solidFill>
                  <a:srgbClr val="C0504D">
                    <a:lumMod val="50000"/>
                  </a:srgbClr>
                </a:solidFill>
                <a:latin typeface="Copperplate Gothic Bold" panose="020E0705020206020404" pitchFamily="34" charset="0"/>
              </a:rPr>
              <a:t>In realtà è il sistema di conoscenza </a:t>
            </a:r>
          </a:p>
          <a:p>
            <a:r>
              <a:rPr lang="it-IT" sz="1400" b="1" dirty="0" smtClean="0">
                <a:solidFill>
                  <a:srgbClr val="C0504D">
                    <a:lumMod val="50000"/>
                  </a:srgbClr>
                </a:solidFill>
                <a:latin typeface="Copperplate Gothic Bold" panose="020E0705020206020404" pitchFamily="34" charset="0"/>
              </a:rPr>
              <a:t>più comune presso  gran parte dei popoli antichi e dei suoi </a:t>
            </a:r>
            <a:r>
              <a:rPr lang="it-IT" sz="1400" b="1" dirty="0" err="1" smtClean="0">
                <a:solidFill>
                  <a:srgbClr val="C0504D">
                    <a:lumMod val="50000"/>
                  </a:srgbClr>
                </a:solidFill>
                <a:latin typeface="Copperplate Gothic Bold" panose="020E0705020206020404" pitchFamily="34" charset="0"/>
              </a:rPr>
              <a:t>intelle</a:t>
            </a:r>
            <a:endParaRPr lang="it-IT" sz="1400" b="1" dirty="0" smtClean="0">
              <a:solidFill>
                <a:srgbClr val="C0504D">
                  <a:lumMod val="50000"/>
                </a:srgbClr>
              </a:solidFill>
              <a:latin typeface="Copperplate Gothic Bold" panose="020E0705020206020404" pitchFamily="34" charset="0"/>
            </a:endParaRPr>
          </a:p>
          <a:p>
            <a:r>
              <a:rPr lang="it-IT" sz="1400" b="1" dirty="0" err="1" smtClean="0">
                <a:solidFill>
                  <a:srgbClr val="C0504D">
                    <a:lumMod val="50000"/>
                  </a:srgbClr>
                </a:solidFill>
                <a:latin typeface="Copperplate Gothic Bold" panose="020E0705020206020404" pitchFamily="34" charset="0"/>
              </a:rPr>
              <a:t>ttuali</a:t>
            </a:r>
            <a:r>
              <a:rPr lang="it-IT" sz="1400" b="1" dirty="0" smtClean="0">
                <a:solidFill>
                  <a:srgbClr val="C0504D">
                    <a:lumMod val="50000"/>
                  </a:srgbClr>
                </a:solidFill>
                <a:latin typeface="Copperplate Gothic Bold" panose="020E0705020206020404" pitchFamily="34" charset="0"/>
              </a:rPr>
              <a:t>: gli sciamani.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8316416" cy="686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530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292080" y="0"/>
            <a:ext cx="3851922" cy="5909310"/>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12. Maternità dallo Spirito e dall'acqua</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Queste immagini descrivono la realizzazione della salvezza nella Chiesa e nei suoi sacramenti.</a:t>
            </a:r>
          </a:p>
          <a:p>
            <a:r>
              <a:rPr lang="it-IT" b="1" dirty="0" smtClean="0">
                <a:solidFill>
                  <a:srgbClr val="C0504D">
                    <a:lumMod val="50000"/>
                  </a:srgbClr>
                </a:solidFill>
                <a:latin typeface="Copperplate Gothic Bold" panose="020E0705020206020404" pitchFamily="34" charset="0"/>
              </a:rPr>
              <a:t>L’acqua è l’acqua del battesimo. La Chiesa è una donna incoronata, che fa nascere dalla bocca delle anime pure, ma dalla vita in giù è invasa dai  demonio, che la insidiano anche di fronte.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non fa sconti a nessuno, nemmeno al clero, e spesso si scaglia contro la corruzione delle gerarchie ecclesiastiche. </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2080" cy="687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595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3059832" y="0"/>
            <a:ext cx="6084170" cy="4801314"/>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13. Unti con lo Spirito Santo</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è caratterizzata da un'imponente figura femminile coronata di fronte ad una grande torre bianca in pietra. L'archetipo femminile rappresenta la Chiesa, occupata dai padroni del mondo. La torre bianca simboleggia lo Spirito Santo, nella sua luminosa chiarezza, che circonda tutte le creature viventi. Luci brillanti emergono da tre finestre nella torre. Proprio come la Chiesa è guidata e rafforzata dallo Spirito Santo, così anche i  battezzati troveranno la forza di seguire la Parola di Dio.</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 y="-1"/>
            <a:ext cx="3055888" cy="692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27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148064" y="0"/>
            <a:ext cx="3995938" cy="6186309"/>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14. Il corpo mistico</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illustra la Chiesa come un corpo mistico, formato da secolari, cioè laici,  clero e corpi religiosi monastici.</a:t>
            </a:r>
          </a:p>
          <a:p>
            <a:r>
              <a:rPr lang="it-IT" b="1" dirty="0" smtClean="0">
                <a:solidFill>
                  <a:srgbClr val="C0504D">
                    <a:lumMod val="50000"/>
                  </a:srgbClr>
                </a:solidFill>
                <a:latin typeface="Copperplate Gothic Bold" panose="020E0705020206020404" pitchFamily="34" charset="0"/>
              </a:rPr>
              <a:t>L’iconografia scelta da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rappresenta la Chiesa in maniera arcaica:  è la stessa di quella, antichissima, della Dea Montagna e della Dea Uccello. Nelle visioni sono presenti rimandi ad una cultura pagana precedente che, in effetti, non era poi tanto lontana, e che doveva essere ancora patrimonio comune di gran parte della gente.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8064" cy="686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645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2987824" y="0"/>
            <a:ext cx="6156178" cy="4801314"/>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15. Il sacrificio di Cristo e della Chiesa</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visione rappresenta l'origine della Chiesa. I temi della celebrazione della Santa Messa e il sacramento dell'Eucaristia giocano un ruolo prominente nel  contesto dello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inclusa la seconda parte del libro. Questa immagine in miniatura ritrae la Chiesa come la sposa di Cristo, sotto la croce.  Si noti che la regina raccoglie il sangue di Gesù in una coppa, il </a:t>
            </a:r>
            <a:r>
              <a:rPr lang="it-IT" b="1" dirty="0" err="1" smtClean="0">
                <a:solidFill>
                  <a:srgbClr val="C0504D">
                    <a:lumMod val="50000"/>
                  </a:srgbClr>
                </a:solidFill>
                <a:latin typeface="Copperplate Gothic Bold" panose="020E0705020206020404" pitchFamily="34" charset="0"/>
              </a:rPr>
              <a:t>graal</a:t>
            </a:r>
            <a:r>
              <a:rPr lang="it-IT" b="1" dirty="0" smtClean="0">
                <a:solidFill>
                  <a:srgbClr val="C0504D">
                    <a:lumMod val="50000"/>
                  </a:srgbClr>
                </a:solidFill>
                <a:latin typeface="Copperplate Gothic Bold" panose="020E0705020206020404" pitchFamily="34" charset="0"/>
              </a:rPr>
              <a:t>. La Chiesa riceve la carne e il sangue di Cristo come dono dal suo sposo e  chiede quanto ha ricevuto nella Santa Messa davanti a Dio.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65"/>
            <a:ext cx="2987824" cy="680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71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2915816" y="0"/>
            <a:ext cx="6249036" cy="3970318"/>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16. Il cibo della vita</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deve essere vista insieme all’immagine  precedente.</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Con vera devozione, i fedeli dovrebbero mangiare e bere la carne e il sangue del loro Salvatore che ha sofferto per loro e ha sacrificato la sua vita sulla terra.</a:t>
            </a:r>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 </a:t>
            </a:r>
            <a:endParaRPr lang="it-IT" b="1" dirty="0" smtClean="0">
              <a:solidFill>
                <a:srgbClr val="C0504D">
                  <a:lumMod val="50000"/>
                </a:srgbClr>
              </a:solidFill>
              <a:latin typeface="Copperplate Gothic Bold" panose="020E0705020206020404" pitchFamily="34"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15816" cy="679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45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482808" y="0"/>
            <a:ext cx="3661194" cy="7848302"/>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17. Il nemico legato. </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Questo tema rappresenta l'ultima visione della seconda parte dello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ed è rappresentato in due miniature. </a:t>
            </a:r>
          </a:p>
          <a:p>
            <a:r>
              <a:rPr lang="it-IT" b="1" dirty="0" smtClean="0">
                <a:solidFill>
                  <a:srgbClr val="C0504D">
                    <a:lumMod val="50000"/>
                  </a:srgbClr>
                </a:solidFill>
                <a:latin typeface="Copperplate Gothic Bold" panose="020E0705020206020404" pitchFamily="34" charset="0"/>
              </a:rPr>
              <a:t>Il diavolo è quasi squartato, legato con una catena incandescente (direi quasi…… incaprettato) e perde sangue, o energia vitale, nel Medio Evo simboleggiata  comunque dal sangue, sia dalla testa che dal ventre. In un recinto, i credenti si godono lo spettacolo: sembra tanto una delle consuete scene di supplizio di eretici e streghe……. </a:t>
            </a: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2808" cy="683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90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3059832" y="0"/>
            <a:ext cx="6084170" cy="6186309"/>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18. Il tentatore. </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Satana è rappresentato, trionfante, nelle vesti di tre dame sorridenti ma rosse come le fiamme infernali che cavalcano il drago che divora i dannati, mentre tendono le braccia agli uomini ormai irrimediabilmente perduti, in caduta libera verso la folla dei puniti per sempre, dello stesso colore del fuoco……. Nella seconda miniatura, sono dipinte scene di vita comune con vari personaggi, ma attenzione: alcuni hanno le gambe rosse, cioè, sono dei demoni, che si mescolano con la gente comune per tentarla, e riescono egregiamente nell’intento perché nessuno se ne accorge……</a:t>
            </a: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059832" cy="689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131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3855003" y="-99392"/>
            <a:ext cx="5279544" cy="7848302"/>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19. Il padrone di tutto. </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Sfortunatamente, questa miniatura appare incompleta e offre solo una piccola parte  della ricchezza e profondità della trasposizione di  questa particolare  visione. Verso est,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vide un immenso masso tondo color ferro avvolto in una lucente nuvola bianca. Un trono reale fu posto sulla grande pietra, sul quale sedeva un essere vivente di gloria radiosa.……che appoggia il trono su una conchiglia rossa. Da notare il simbolismo maschile femminile (sasso/conchiglia), la mandorla dietro il Signore, che da sempre rappresenta l’organo femminile. La roccia viene associata al divino (solitamente però al femminile) dai tempi più antichi:  nella nostra tradizione,   le pietre sono le ossa della terra…..</a:t>
            </a: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 y="0"/>
            <a:ext cx="3855222" cy="683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689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3077530" y="-99392"/>
            <a:ext cx="6057017" cy="5078313"/>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20. Gli angeli caduti </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rappresenta gli angeli, nella forma di stelle: una parte rimane in cielo, e rifulge di luce splendida; ma la maggioranza sono diventati neri e cadono per terra, cacciati dal firmamento, con Lucifero e tutti quelli che si sono ribellati a Dio…..</a:t>
            </a: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61"/>
            <a:ext cx="3077531" cy="686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736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6649030" y="-99392"/>
            <a:ext cx="2485517" cy="5355312"/>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21. La costruzione della salvezza</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Per consolidare l’alleanza fra Dio e gli esseri umani, bisogna costruire una fortezza che abbia fondamenta ben salde…..</a:t>
            </a: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6490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76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 </a:t>
            </a:r>
            <a:endParaRPr lang="it-IT" sz="1700" b="1" dirty="0">
              <a:solidFill>
                <a:srgbClr val="C0504D">
                  <a:lumMod val="50000"/>
                </a:srgbClr>
              </a:solidFill>
              <a:latin typeface="Copperplate Gothic Bold" panose="020E07050202060204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0" y="0"/>
            <a:ext cx="9065805" cy="684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860031" y="4493342"/>
            <a:ext cx="4176463" cy="2031325"/>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Ma non erano solo gli sciamani, i veggenti e gli oracoli  che avevano le visioni:  profeti ebrei, santi e mistici cristiani potevano disporre di un collegamento diretto col piano di sopra. </a:t>
            </a:r>
            <a:endParaRPr lang="it-IT" b="1" dirty="0">
              <a:solidFill>
                <a:schemeClr val="accent2">
                  <a:lumMod val="20000"/>
                  <a:lumOff val="80000"/>
                </a:schemeClr>
              </a:solidFill>
              <a:latin typeface="Copperplate Gothic Bold" panose="020E0705020206020404" pitchFamily="34" charset="0"/>
            </a:endParaRPr>
          </a:p>
        </p:txBody>
      </p:sp>
    </p:spTree>
    <p:extLst>
      <p:ext uri="{BB962C8B-B14F-4D97-AF65-F5344CB8AC3E}">
        <p14:creationId xmlns:p14="http://schemas.microsoft.com/office/powerpoint/2010/main" val="1451720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7" y="7696"/>
            <a:ext cx="9122687" cy="620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5680575"/>
            <a:ext cx="9142798" cy="1246495"/>
          </a:xfrm>
          <a:prstGeom prst="rect">
            <a:avLst/>
          </a:prstGeom>
        </p:spPr>
        <p:txBody>
          <a:bodyPr wrap="square">
            <a:spAutoFit/>
          </a:bodyPr>
          <a:lstStyle/>
          <a:p>
            <a:r>
              <a:rPr lang="it-IT" sz="1500" b="1" dirty="0" smtClean="0">
                <a:solidFill>
                  <a:schemeClr val="accent2">
                    <a:lumMod val="50000"/>
                  </a:schemeClr>
                </a:solidFill>
                <a:latin typeface="Copperplate Gothic Bold" panose="020E0705020206020404" pitchFamily="34" charset="0"/>
              </a:rPr>
              <a:t>22. La torre del consiglio</a:t>
            </a:r>
          </a:p>
          <a:p>
            <a:r>
              <a:rPr lang="it-IT" sz="1500" b="1" dirty="0" smtClean="0">
                <a:solidFill>
                  <a:schemeClr val="accent2">
                    <a:lumMod val="50000"/>
                  </a:schemeClr>
                </a:solidFill>
                <a:latin typeface="Copperplate Gothic Bold" panose="020E0705020206020404" pitchFamily="34" charset="0"/>
              </a:rPr>
              <a:t>Nella torre del consiglio divino, Ildegarda vede cinque figure, poteri celesti o virtù. Ognuna si trova lì in modo indipendente, sotto il proprio arco di accesso. Nessuna virtù va presa da sola. Insieme diventano un unico bagliore </a:t>
            </a:r>
            <a:endParaRPr lang="it-IT" sz="1500" b="1" dirty="0" smtClean="0">
              <a:solidFill>
                <a:schemeClr val="accent2">
                  <a:lumMod val="50000"/>
                </a:schemeClr>
              </a:solidFill>
              <a:latin typeface="Copperplate Gothic Bold" panose="020E0705020206020404" pitchFamily="34" charset="0"/>
            </a:endParaRPr>
          </a:p>
          <a:p>
            <a:r>
              <a:rPr lang="it-IT" sz="1500" b="1" dirty="0" smtClean="0">
                <a:solidFill>
                  <a:schemeClr val="accent2">
                    <a:lumMod val="50000"/>
                  </a:schemeClr>
                </a:solidFill>
                <a:latin typeface="Copperplate Gothic Bold" panose="020E0705020206020404" pitchFamily="34" charset="0"/>
              </a:rPr>
              <a:t>luminoso</a:t>
            </a:r>
            <a:r>
              <a:rPr lang="it-IT" sz="1500" b="1" dirty="0" smtClean="0">
                <a:solidFill>
                  <a:schemeClr val="accent2">
                    <a:lumMod val="50000"/>
                  </a:schemeClr>
                </a:solidFill>
                <a:latin typeface="Copperplate Gothic Bold" panose="020E0705020206020404" pitchFamily="34" charset="0"/>
              </a:rPr>
              <a:t>, che risplende da Dio nelle opere dell'uomo.</a:t>
            </a:r>
            <a:r>
              <a:rPr lang="it-IT" sz="1400" b="1" dirty="0" smtClean="0">
                <a:solidFill>
                  <a:schemeClr val="accent2">
                    <a:lumMod val="50000"/>
                  </a:schemeClr>
                </a:solidFill>
                <a:latin typeface="Copperplate Gothic Bold" panose="020E0705020206020404" pitchFamily="34" charset="0"/>
              </a:rPr>
              <a:t> </a:t>
            </a:r>
            <a:endParaRPr lang="it-IT" sz="1400" b="1" dirty="0">
              <a:solidFill>
                <a:schemeClr val="accent2">
                  <a:lumMod val="50000"/>
                </a:schemeClr>
              </a:solidFill>
              <a:latin typeface="Copperplate Gothic Bold" panose="020E0705020206020404" pitchFamily="34" charset="0"/>
            </a:endParaRPr>
          </a:p>
        </p:txBody>
      </p:sp>
    </p:spTree>
    <p:extLst>
      <p:ext uri="{BB962C8B-B14F-4D97-AF65-F5344CB8AC3E}">
        <p14:creationId xmlns:p14="http://schemas.microsoft.com/office/powerpoint/2010/main" val="156254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4" name="Rettangolo 3"/>
          <p:cNvSpPr/>
          <p:nvPr/>
        </p:nvSpPr>
        <p:spPr>
          <a:xfrm>
            <a:off x="-8251" y="4794567"/>
            <a:ext cx="9142798" cy="1754326"/>
          </a:xfrm>
          <a:prstGeom prst="rect">
            <a:avLst/>
          </a:prstGeom>
        </p:spPr>
        <p:txBody>
          <a:bodyPr wrap="square">
            <a:spAutoFit/>
          </a:bodyPr>
          <a:lstStyle/>
          <a:p>
            <a:r>
              <a:rPr lang="it-IT" b="1" dirty="0" smtClean="0">
                <a:solidFill>
                  <a:schemeClr val="accent2">
                    <a:lumMod val="50000"/>
                  </a:schemeClr>
                </a:solidFill>
                <a:latin typeface="Copperplate Gothic Bold" panose="020E0705020206020404" pitchFamily="34" charset="0"/>
              </a:rPr>
              <a:t>23. Le cinque forze di Dio nella torre del Consiglio</a:t>
            </a:r>
          </a:p>
          <a:p>
            <a:endParaRPr lang="it-IT" b="1" dirty="0" smtClean="0">
              <a:solidFill>
                <a:schemeClr val="accent2">
                  <a:lumMod val="50000"/>
                </a:schemeClr>
              </a:solidFill>
              <a:latin typeface="Copperplate Gothic Bold" panose="020E0705020206020404" pitchFamily="34" charset="0"/>
            </a:endParaRPr>
          </a:p>
          <a:p>
            <a:r>
              <a:rPr lang="it-IT" b="1" dirty="0" smtClean="0">
                <a:solidFill>
                  <a:schemeClr val="accent2">
                    <a:lumMod val="50000"/>
                  </a:schemeClr>
                </a:solidFill>
                <a:latin typeface="Copperplate Gothic Bold" panose="020E0705020206020404" pitchFamily="34" charset="0"/>
              </a:rPr>
              <a:t>Le cinque forze sono Amor </a:t>
            </a:r>
            <a:r>
              <a:rPr lang="it-IT" b="1" dirty="0" err="1" smtClean="0">
                <a:solidFill>
                  <a:schemeClr val="accent2">
                    <a:lumMod val="50000"/>
                  </a:schemeClr>
                </a:solidFill>
                <a:latin typeface="Copperplate Gothic Bold" panose="020E0705020206020404" pitchFamily="34" charset="0"/>
              </a:rPr>
              <a:t>Caelestis</a:t>
            </a:r>
            <a:r>
              <a:rPr lang="it-IT" b="1" dirty="0" smtClean="0">
                <a:solidFill>
                  <a:schemeClr val="accent2">
                    <a:lumMod val="50000"/>
                  </a:schemeClr>
                </a:solidFill>
                <a:latin typeface="Copperplate Gothic Bold" panose="020E0705020206020404" pitchFamily="34" charset="0"/>
              </a:rPr>
              <a:t>, Disciplina, </a:t>
            </a:r>
            <a:r>
              <a:rPr lang="it-IT" b="1" dirty="0" err="1" smtClean="0">
                <a:solidFill>
                  <a:schemeClr val="accent2">
                    <a:lumMod val="50000"/>
                  </a:schemeClr>
                </a:solidFill>
                <a:latin typeface="Copperplate Gothic Bold" panose="020E0705020206020404" pitchFamily="34" charset="0"/>
              </a:rPr>
              <a:t>Verecundia</a:t>
            </a:r>
            <a:r>
              <a:rPr lang="it-IT" b="1" dirty="0" smtClean="0">
                <a:solidFill>
                  <a:schemeClr val="accent2">
                    <a:lumMod val="50000"/>
                  </a:schemeClr>
                </a:solidFill>
                <a:latin typeface="Copperplate Gothic Bold" panose="020E0705020206020404" pitchFamily="34" charset="0"/>
              </a:rPr>
              <a:t>, Misericordia, Victoria. E sono quelle di questa visione</a:t>
            </a:r>
          </a:p>
          <a:p>
            <a:r>
              <a:rPr lang="it-IT" b="1" dirty="0" smtClean="0">
                <a:solidFill>
                  <a:schemeClr val="accent2">
                    <a:lumMod val="50000"/>
                  </a:schemeClr>
                </a:solidFill>
                <a:latin typeface="Copperplate Gothic Bold" panose="020E0705020206020404" pitchFamily="34" charset="0"/>
              </a:rPr>
              <a:t>Le cinque virtù divine, invece, sono amor di Dio, disciplina, compassione, virtù e vittoria. </a:t>
            </a:r>
            <a:endParaRPr lang="it-IT" b="1" dirty="0">
              <a:solidFill>
                <a:schemeClr val="accent2">
                  <a:lumMod val="50000"/>
                </a:schemeClr>
              </a:solidFill>
              <a:latin typeface="Copperplate Gothic Bold" panose="020E0705020206020404" pitchFamily="34"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2798" cy="482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59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359276" y="0"/>
            <a:ext cx="3775270" cy="5078313"/>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24. Il pilastro della Parola di Dio</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Oltre il consiglio divino c’è la colonna della parola di Dio. Il pilastro della parola di Dio è costruito sul muro luminoso e le sue proporzioni superano la capacità di percezione umana.</a:t>
            </a: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4" y="109537"/>
            <a:ext cx="5372100"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440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4" name="Rettangolo 3"/>
          <p:cNvSpPr/>
          <p:nvPr/>
        </p:nvSpPr>
        <p:spPr>
          <a:xfrm>
            <a:off x="-8251" y="3737783"/>
            <a:ext cx="9142798" cy="2862322"/>
          </a:xfrm>
          <a:prstGeom prst="rect">
            <a:avLst/>
          </a:prstGeom>
        </p:spPr>
        <p:txBody>
          <a:bodyPr wrap="square">
            <a:spAutoFit/>
          </a:bodyPr>
          <a:lstStyle/>
          <a:p>
            <a:r>
              <a:rPr lang="it-IT" b="1" dirty="0" smtClean="0">
                <a:solidFill>
                  <a:srgbClr val="C0504D">
                    <a:lumMod val="50000"/>
                  </a:srgbClr>
                </a:solidFill>
                <a:latin typeface="Copperplate Gothic Bold" panose="020E0705020206020404" pitchFamily="34" charset="0"/>
              </a:rPr>
              <a:t>25. Il riconoscimento di </a:t>
            </a:r>
            <a:r>
              <a:rPr lang="it-IT" b="1" dirty="0" smtClean="0">
                <a:solidFill>
                  <a:srgbClr val="C0504D">
                    <a:lumMod val="50000"/>
                  </a:srgbClr>
                </a:solidFill>
                <a:latin typeface="Copperplate Gothic Bold" panose="020E0705020206020404" pitchFamily="34" charset="0"/>
              </a:rPr>
              <a:t>Dio</a:t>
            </a:r>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All'interno del santuario, una figura brillantemente illuminata si erge sul sagrato davanti al pilastro della parola di Dio. </a:t>
            </a:r>
          </a:p>
          <a:p>
            <a:r>
              <a:rPr lang="it-IT" b="1" dirty="0" smtClean="0">
                <a:solidFill>
                  <a:srgbClr val="C0504D">
                    <a:lumMod val="50000"/>
                  </a:srgbClr>
                </a:solidFill>
                <a:latin typeface="Copperplate Gothic Bold" panose="020E0705020206020404" pitchFamily="34" charset="0"/>
              </a:rPr>
              <a:t>La cosa interessante è che il personaggio ritratto, ancora una volta, è femminile: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non si spinge a parlare di un Dio donna, anche se sappiamo che in molti ambienti, anche cristiani, era una credenza accettata (vedi la storia di Guglielma Boema due secoli dopo). Ma le sue visioni dicono quanto la sua bocca non può pronunciare……</a:t>
            </a:r>
            <a:endParaRPr lang="it-IT" b="1" dirty="0">
              <a:solidFill>
                <a:srgbClr val="C0504D">
                  <a:lumMod val="50000"/>
                </a:srgbClr>
              </a:solidFill>
              <a:latin typeface="Copperplate Gothic Bold" panose="020E0705020206020404" pitchFamily="34" charset="0"/>
            </a:endParaRP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 y="0"/>
            <a:ext cx="9141317" cy="373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461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6904026" y="0"/>
            <a:ext cx="2230520" cy="5355312"/>
          </a:xfrm>
          <a:prstGeom prst="rect">
            <a:avLst/>
          </a:prstGeom>
          <a:noFill/>
        </p:spPr>
        <p:txBody>
          <a:bodyPr wrap="square" rtlCol="0">
            <a:spAutoFit/>
          </a:bodyPr>
          <a:lstStyle/>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26. Lo zelo di </a:t>
            </a:r>
            <a:r>
              <a:rPr lang="it-IT" b="1" dirty="0">
                <a:solidFill>
                  <a:srgbClr val="C0504D">
                    <a:lumMod val="50000"/>
                  </a:srgbClr>
                </a:solidFill>
                <a:latin typeface="Copperplate Gothic Bold" panose="020E0705020206020404" pitchFamily="34" charset="0"/>
              </a:rPr>
              <a:t>Dio</a:t>
            </a: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Lo zelo per l’amore di Dio viene rappresentato con le tre ali che simboleggiano il potere  di retribuzione contro il male e il demonio.</a:t>
            </a:r>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9040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164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 </a:t>
            </a:r>
            <a:endParaRPr lang="it-IT" sz="1700" b="1" dirty="0">
              <a:solidFill>
                <a:srgbClr val="C0504D">
                  <a:lumMod val="50000"/>
                </a:srgbClr>
              </a:solidFill>
              <a:latin typeface="Copperplate Gothic Bold" panose="020E0705020206020404" pitchFamily="34" charset="0"/>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97628" cy="687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7932317" y="3974"/>
            <a:ext cx="1187624" cy="6124754"/>
          </a:xfrm>
          <a:prstGeom prst="rect">
            <a:avLst/>
          </a:prstGeom>
          <a:noFill/>
        </p:spPr>
        <p:txBody>
          <a:bodyPr wrap="square" rtlCol="0">
            <a:spAutoFit/>
          </a:bodyPr>
          <a:lstStyle/>
          <a:p>
            <a:r>
              <a:rPr lang="it-IT" sz="1400" b="1" dirty="0" smtClean="0">
                <a:solidFill>
                  <a:schemeClr val="accent2">
                    <a:lumMod val="50000"/>
                  </a:schemeClr>
                </a:solidFill>
                <a:latin typeface="Copperplate Gothic Bold" panose="020E0705020206020404" pitchFamily="34" charset="0"/>
              </a:rPr>
              <a:t>27. La tripla parete</a:t>
            </a:r>
          </a:p>
          <a:p>
            <a:endParaRPr lang="it-IT" sz="1400" b="1" dirty="0" smtClean="0">
              <a:solidFill>
                <a:schemeClr val="accent2">
                  <a:lumMod val="50000"/>
                </a:schemeClr>
              </a:solidFill>
              <a:latin typeface="Copperplate Gothic Bold" panose="020E0705020206020404" pitchFamily="34" charset="0"/>
            </a:endParaRPr>
          </a:p>
          <a:p>
            <a:r>
              <a:rPr lang="it-IT" sz="1400" b="1" dirty="0" smtClean="0">
                <a:solidFill>
                  <a:schemeClr val="accent2">
                    <a:lumMod val="50000"/>
                  </a:schemeClr>
                </a:solidFill>
                <a:latin typeface="Copperplate Gothic Bold" panose="020E0705020206020404" pitchFamily="34" charset="0"/>
              </a:rPr>
              <a:t>Nell'immagine del muro, Dio mette ordine nel suo popolo attraverso le regole della legge. Pertanto, il governo è stato istituito per il beneficio dei vivi, attraverso lo Spirito Santo.</a:t>
            </a:r>
            <a:endParaRPr lang="it-IT" sz="1400" b="1" dirty="0">
              <a:solidFill>
                <a:schemeClr val="accent2">
                  <a:lumMod val="50000"/>
                </a:schemeClr>
              </a:solidFill>
              <a:latin typeface="Copperplate Gothic Bold" panose="020E0705020206020404" pitchFamily="34" charset="0"/>
            </a:endParaRPr>
          </a:p>
        </p:txBody>
      </p:sp>
    </p:spTree>
    <p:extLst>
      <p:ext uri="{BB962C8B-B14F-4D97-AF65-F5344CB8AC3E}">
        <p14:creationId xmlns:p14="http://schemas.microsoft.com/office/powerpoint/2010/main" val="34635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 </a:t>
            </a:r>
            <a:endParaRPr lang="it-IT" sz="1700" b="1" dirty="0">
              <a:solidFill>
                <a:srgbClr val="C0504D">
                  <a:lumMod val="50000"/>
                </a:srgbClr>
              </a:solidFill>
              <a:latin typeface="Copperplate Gothic Bold" panose="020E0705020206020404" pitchFamily="34" charset="0"/>
            </a:endParaRPr>
          </a:p>
        </p:txBody>
      </p:sp>
      <p:sp>
        <p:nvSpPr>
          <p:cNvPr id="8" name="CasellaDiTesto 7"/>
          <p:cNvSpPr txBox="1"/>
          <p:nvPr/>
        </p:nvSpPr>
        <p:spPr>
          <a:xfrm>
            <a:off x="3275856" y="3974"/>
            <a:ext cx="5844085" cy="923330"/>
          </a:xfrm>
          <a:prstGeom prst="rect">
            <a:avLst/>
          </a:prstGeom>
          <a:noFill/>
        </p:spPr>
        <p:txBody>
          <a:bodyPr wrap="square" rtlCol="0">
            <a:spAutoFit/>
          </a:bodyPr>
          <a:lstStyle/>
          <a:p>
            <a:r>
              <a:rPr lang="it-IT" b="1" dirty="0" smtClean="0">
                <a:solidFill>
                  <a:schemeClr val="accent2">
                    <a:lumMod val="50000"/>
                  </a:schemeClr>
                </a:solidFill>
                <a:latin typeface="Copperplate Gothic Bold" panose="020E0705020206020404" pitchFamily="34" charset="0"/>
              </a:rPr>
              <a:t>28.</a:t>
            </a:r>
          </a:p>
          <a:p>
            <a:endParaRPr lang="it-IT" b="1" dirty="0">
              <a:solidFill>
                <a:schemeClr val="accent2">
                  <a:lumMod val="50000"/>
                </a:schemeClr>
              </a:solidFill>
              <a:latin typeface="Copperplate Gothic Bold" panose="020E0705020206020404" pitchFamily="34" charset="0"/>
            </a:endParaRPr>
          </a:p>
          <a:p>
            <a:r>
              <a:rPr lang="it-IT" b="1" dirty="0" smtClean="0">
                <a:solidFill>
                  <a:schemeClr val="accent2">
                    <a:lumMod val="50000"/>
                  </a:schemeClr>
                </a:solidFill>
                <a:latin typeface="Copperplate Gothic Bold" panose="020E0705020206020404" pitchFamily="34" charset="0"/>
              </a:rPr>
              <a:t> </a:t>
            </a:r>
            <a:endParaRPr lang="it-IT" b="1" dirty="0">
              <a:solidFill>
                <a:schemeClr val="accent2">
                  <a:lumMod val="50000"/>
                </a:schemeClr>
              </a:solidFill>
              <a:latin typeface="Copperplate Gothic Bold" panose="020E0705020206020404" pitchFamily="34"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 y="0"/>
            <a:ext cx="3271912" cy="687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p:cNvSpPr txBox="1"/>
          <p:nvPr/>
        </p:nvSpPr>
        <p:spPr>
          <a:xfrm>
            <a:off x="3275856" y="3974"/>
            <a:ext cx="5844085" cy="7294305"/>
          </a:xfrm>
          <a:prstGeom prst="rect">
            <a:avLst/>
          </a:prstGeom>
          <a:noFill/>
        </p:spPr>
        <p:txBody>
          <a:bodyPr wrap="square" rtlCol="0">
            <a:spAutoFit/>
          </a:bodyPr>
          <a:lstStyle/>
          <a:p>
            <a:r>
              <a:rPr lang="it-IT" b="1" dirty="0" smtClean="0">
                <a:solidFill>
                  <a:schemeClr val="accent2">
                    <a:lumMod val="50000"/>
                  </a:schemeClr>
                </a:solidFill>
                <a:latin typeface="Copperplate Gothic Bold" panose="020E0705020206020404" pitchFamily="34" charset="0"/>
              </a:rPr>
              <a:t>28. La colonna della vera trinità</a:t>
            </a:r>
          </a:p>
          <a:p>
            <a:endParaRPr lang="it-IT" b="1" dirty="0">
              <a:solidFill>
                <a:schemeClr val="accent2">
                  <a:lumMod val="50000"/>
                </a:schemeClr>
              </a:solidFill>
              <a:latin typeface="Copperplate Gothic Bold" panose="020E0705020206020404" pitchFamily="34" charset="0"/>
            </a:endParaRPr>
          </a:p>
          <a:p>
            <a:r>
              <a:rPr lang="it-IT" b="1" dirty="0" smtClean="0">
                <a:solidFill>
                  <a:schemeClr val="accent2">
                    <a:lumMod val="50000"/>
                  </a:schemeClr>
                </a:solidFill>
                <a:latin typeface="Copperplate Gothic Bold" panose="020E0705020206020404" pitchFamily="34" charset="0"/>
              </a:rPr>
              <a:t>Nell'angolo occidentale del santuario, Ildegarda vide una colonna meravigliosa, misteriosa ed estremamente potente di colore rosso scuro. Rappresentava il Dio trino. Padre, Parola e Spirito Santo sono un solo Dio  nella Trinità.</a:t>
            </a:r>
          </a:p>
          <a:p>
            <a:r>
              <a:rPr lang="it-IT" b="1" dirty="0" smtClean="0">
                <a:solidFill>
                  <a:schemeClr val="accent2">
                    <a:lumMod val="50000"/>
                  </a:schemeClr>
                </a:solidFill>
                <a:latin typeface="Copperplate Gothic Bold" panose="020E0705020206020404" pitchFamily="34" charset="0"/>
              </a:rPr>
              <a:t>Il pilastro, la colonna, la torre di pietra sono un </a:t>
            </a:r>
            <a:r>
              <a:rPr lang="it-IT" b="1" dirty="0" err="1" smtClean="0">
                <a:solidFill>
                  <a:schemeClr val="accent2">
                    <a:lumMod val="50000"/>
                  </a:schemeClr>
                </a:solidFill>
                <a:latin typeface="Copperplate Gothic Bold" panose="020E0705020206020404" pitchFamily="34" charset="0"/>
              </a:rPr>
              <a:t>leit</a:t>
            </a:r>
            <a:r>
              <a:rPr lang="it-IT" b="1" dirty="0" smtClean="0">
                <a:solidFill>
                  <a:schemeClr val="accent2">
                    <a:lumMod val="50000"/>
                  </a:schemeClr>
                </a:solidFill>
                <a:latin typeface="Copperplate Gothic Bold" panose="020E0705020206020404" pitchFamily="34" charset="0"/>
              </a:rPr>
              <a:t> </a:t>
            </a:r>
            <a:r>
              <a:rPr lang="it-IT" b="1" dirty="0" err="1" smtClean="0">
                <a:solidFill>
                  <a:schemeClr val="accent2">
                    <a:lumMod val="50000"/>
                  </a:schemeClr>
                </a:solidFill>
                <a:latin typeface="Copperplate Gothic Bold" panose="020E0705020206020404" pitchFamily="34" charset="0"/>
              </a:rPr>
              <a:t>motiv</a:t>
            </a:r>
            <a:r>
              <a:rPr lang="it-IT" b="1" dirty="0" smtClean="0">
                <a:solidFill>
                  <a:schemeClr val="accent2">
                    <a:lumMod val="50000"/>
                  </a:schemeClr>
                </a:solidFill>
                <a:latin typeface="Copperplate Gothic Bold" panose="020E0705020206020404" pitchFamily="34" charset="0"/>
              </a:rPr>
              <a:t> nell’iconografia di </a:t>
            </a:r>
            <a:r>
              <a:rPr lang="it-IT" b="1" dirty="0" err="1" smtClean="0">
                <a:solidFill>
                  <a:schemeClr val="accent2">
                    <a:lumMod val="50000"/>
                  </a:schemeClr>
                </a:solidFill>
                <a:latin typeface="Copperplate Gothic Bold" panose="020E0705020206020404" pitchFamily="34" charset="0"/>
              </a:rPr>
              <a:t>Hildegard</a:t>
            </a:r>
            <a:r>
              <a:rPr lang="it-IT" b="1" dirty="0" smtClean="0">
                <a:solidFill>
                  <a:schemeClr val="accent2">
                    <a:lumMod val="50000"/>
                  </a:schemeClr>
                </a:solidFill>
                <a:latin typeface="Copperplate Gothic Bold" panose="020E0705020206020404" pitchFamily="34" charset="0"/>
              </a:rPr>
              <a:t>. Da sempre, da quando avevano forma di menhir, i sassi in piedi, poi colonne, simboleggiano il tramite e il collegamento fra il mondo sotterraneo, quello terrestre e il cielo. </a:t>
            </a:r>
          </a:p>
          <a:p>
            <a:r>
              <a:rPr lang="it-IT" b="1" dirty="0" smtClean="0">
                <a:solidFill>
                  <a:schemeClr val="accent2">
                    <a:lumMod val="50000"/>
                  </a:schemeClr>
                </a:solidFill>
                <a:latin typeface="Copperplate Gothic Bold" panose="020E0705020206020404" pitchFamily="34" charset="0"/>
              </a:rPr>
              <a:t>Di sicuro, quando la profetessa teutonica ha le visioni, molta gente in Germania adora ancora  le pietre sacre: attorno a dolmen, cromlech e menhir si praticavano culti arcaici che la Chiesa tentò di proibire per secoli.</a:t>
            </a:r>
          </a:p>
          <a:p>
            <a:r>
              <a:rPr lang="it-IT" b="1" dirty="0" smtClean="0">
                <a:solidFill>
                  <a:schemeClr val="accent2">
                    <a:lumMod val="50000"/>
                  </a:schemeClr>
                </a:solidFill>
                <a:latin typeface="Copperplate Gothic Bold" panose="020E0705020206020404" pitchFamily="34" charset="0"/>
              </a:rPr>
              <a:t>In effetti, questa insistenza su torri, colonne e pilastri «potenti» è quanto meno sospetta……. </a:t>
            </a:r>
          </a:p>
          <a:p>
            <a:endParaRPr lang="it-IT" b="1" dirty="0" smtClean="0">
              <a:solidFill>
                <a:schemeClr val="accent2">
                  <a:lumMod val="50000"/>
                </a:schemeClr>
              </a:solidFill>
              <a:latin typeface="Copperplate Gothic Bold" panose="020E0705020206020404" pitchFamily="34" charset="0"/>
            </a:endParaRPr>
          </a:p>
          <a:p>
            <a:endParaRPr lang="it-IT" b="1" dirty="0">
              <a:solidFill>
                <a:schemeClr val="accent2">
                  <a:lumMod val="50000"/>
                </a:schemeClr>
              </a:solidFill>
              <a:latin typeface="Copperplate Gothic Bold" panose="020E0705020206020404" pitchFamily="34" charset="0"/>
            </a:endParaRPr>
          </a:p>
        </p:txBody>
      </p:sp>
    </p:spTree>
    <p:extLst>
      <p:ext uri="{BB962C8B-B14F-4D97-AF65-F5344CB8AC3E}">
        <p14:creationId xmlns:p14="http://schemas.microsoft.com/office/powerpoint/2010/main" val="2096353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 </a:t>
            </a:r>
            <a:endParaRPr lang="it-IT" sz="1700" b="1" dirty="0">
              <a:solidFill>
                <a:srgbClr val="C0504D">
                  <a:lumMod val="50000"/>
                </a:srgbClr>
              </a:solidFill>
              <a:latin typeface="Copperplate Gothic Bold" panose="020E0705020206020404" pitchFamily="34" charset="0"/>
            </a:endParaRPr>
          </a:p>
        </p:txBody>
      </p:sp>
      <p:sp>
        <p:nvSpPr>
          <p:cNvPr id="9" name="CasellaDiTesto 8"/>
          <p:cNvSpPr txBox="1"/>
          <p:nvPr/>
        </p:nvSpPr>
        <p:spPr>
          <a:xfrm>
            <a:off x="5777166" y="3974"/>
            <a:ext cx="3342775" cy="4801314"/>
          </a:xfrm>
          <a:prstGeom prst="rect">
            <a:avLst/>
          </a:prstGeom>
          <a:noFill/>
        </p:spPr>
        <p:txBody>
          <a:bodyPr wrap="square" rtlCol="0">
            <a:spAutoFit/>
          </a:bodyPr>
          <a:lstStyle/>
          <a:p>
            <a:endParaRPr lang="it-IT" b="1" dirty="0" smtClean="0">
              <a:solidFill>
                <a:schemeClr val="accent2">
                  <a:lumMod val="50000"/>
                </a:schemeClr>
              </a:solidFill>
              <a:latin typeface="Copperplate Gothic Bold" panose="020E0705020206020404" pitchFamily="34" charset="0"/>
            </a:endParaRPr>
          </a:p>
          <a:p>
            <a:r>
              <a:rPr lang="it-IT" b="1" dirty="0" smtClean="0">
                <a:solidFill>
                  <a:schemeClr val="accent2">
                    <a:lumMod val="50000"/>
                  </a:schemeClr>
                </a:solidFill>
                <a:latin typeface="Copperplate Gothic Bold" panose="020E0705020206020404" pitchFamily="34" charset="0"/>
              </a:rPr>
              <a:t>29. La colonna dell'umanità del Salvatore</a:t>
            </a:r>
          </a:p>
          <a:p>
            <a:endParaRPr lang="it-IT" b="1" dirty="0" smtClean="0">
              <a:solidFill>
                <a:schemeClr val="accent2">
                  <a:lumMod val="50000"/>
                </a:schemeClr>
              </a:solidFill>
              <a:latin typeface="Copperplate Gothic Bold" panose="020E0705020206020404" pitchFamily="34" charset="0"/>
            </a:endParaRPr>
          </a:p>
          <a:p>
            <a:r>
              <a:rPr lang="it-IT" b="1" dirty="0" err="1" smtClean="0">
                <a:solidFill>
                  <a:schemeClr val="accent2">
                    <a:lumMod val="50000"/>
                  </a:schemeClr>
                </a:solidFill>
                <a:latin typeface="Copperplate Gothic Bold" panose="020E0705020206020404" pitchFamily="34" charset="0"/>
              </a:rPr>
              <a:t>Hildegard</a:t>
            </a:r>
            <a:r>
              <a:rPr lang="it-IT" b="1" dirty="0" smtClean="0">
                <a:solidFill>
                  <a:schemeClr val="accent2">
                    <a:lumMod val="50000"/>
                  </a:schemeClr>
                </a:solidFill>
                <a:latin typeface="Copperplate Gothic Bold" panose="020E0705020206020404" pitchFamily="34" charset="0"/>
              </a:rPr>
              <a:t> descrive l'umanità del salvatore, che è nato dallo Spirito Santo, concepito dalla Vergine Maria e nato come il figlio supremo.</a:t>
            </a:r>
            <a:endParaRPr lang="it-IT" b="1" dirty="0">
              <a:solidFill>
                <a:schemeClr val="accent2">
                  <a:lumMod val="50000"/>
                </a:schemeClr>
              </a:solidFill>
              <a:latin typeface="Copperplate Gothic Bold" panose="020E0705020206020404" pitchFamily="34" charset="0"/>
            </a:endParaRPr>
          </a:p>
          <a:p>
            <a:r>
              <a:rPr lang="it-IT" b="1" dirty="0" smtClean="0">
                <a:solidFill>
                  <a:schemeClr val="accent2">
                    <a:lumMod val="50000"/>
                  </a:schemeClr>
                </a:solidFill>
                <a:latin typeface="Copperplate Gothic Bold" panose="020E0705020206020404" pitchFamily="34" charset="0"/>
              </a:rPr>
              <a:t>Ancora una volta, l’immagine portante è quella della colonna…..</a:t>
            </a:r>
            <a:endParaRPr lang="it-IT" b="1" dirty="0">
              <a:solidFill>
                <a:schemeClr val="accent2">
                  <a:lumMod val="50000"/>
                </a:schemeClr>
              </a:solidFill>
              <a:latin typeface="Copperplate Gothic Bold" panose="020E0705020206020404" pitchFamily="34" charset="0"/>
            </a:endParaRPr>
          </a:p>
          <a:p>
            <a:endParaRPr lang="it-IT" b="1" dirty="0" smtClean="0">
              <a:solidFill>
                <a:schemeClr val="accent2">
                  <a:lumMod val="50000"/>
                </a:schemeClr>
              </a:solidFill>
              <a:latin typeface="Copperplate Gothic Bold" panose="020E0705020206020404" pitchFamily="34" charset="0"/>
            </a:endParaRPr>
          </a:p>
          <a:p>
            <a:endParaRPr lang="it-IT" b="1" dirty="0">
              <a:solidFill>
                <a:schemeClr val="accent2">
                  <a:lumMod val="50000"/>
                </a:schemeClr>
              </a:solidFill>
              <a:latin typeface="Copperplate Gothic Bold" panose="020E0705020206020404" pitchFamily="34" charset="0"/>
            </a:endParaRP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61" t="6333" r="7361" b="15505"/>
          <a:stretch/>
        </p:blipFill>
        <p:spPr bwMode="auto">
          <a:xfrm>
            <a:off x="13359" y="-26570"/>
            <a:ext cx="5763807" cy="688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59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29668" y="5445224"/>
            <a:ext cx="9110972" cy="1323439"/>
          </a:xfrm>
          <a:prstGeom prst="rect">
            <a:avLst/>
          </a:prstGeom>
          <a:noFill/>
        </p:spPr>
        <p:txBody>
          <a:bodyPr wrap="square" rtlCol="0">
            <a:spAutoFit/>
          </a:bodyPr>
          <a:lstStyle/>
          <a:p>
            <a:r>
              <a:rPr lang="it-IT" sz="1600" b="1" dirty="0" smtClean="0">
                <a:solidFill>
                  <a:srgbClr val="C0504D">
                    <a:lumMod val="50000"/>
                  </a:srgbClr>
                </a:solidFill>
                <a:latin typeface="Copperplate Gothic Bold" panose="020E0705020206020404" pitchFamily="34" charset="0"/>
              </a:rPr>
              <a:t>30. La torre della Chiesa</a:t>
            </a:r>
          </a:p>
          <a:p>
            <a:r>
              <a:rPr lang="it-IT" sz="1600" b="1" dirty="0" smtClean="0">
                <a:solidFill>
                  <a:srgbClr val="C0504D">
                    <a:lumMod val="50000"/>
                  </a:srgbClr>
                </a:solidFill>
                <a:latin typeface="Copperplate Gothic Bold" panose="020E0705020206020404" pitchFamily="34" charset="0"/>
              </a:rPr>
              <a:t>La torre può essere vista sia dall'interno che dall'esterno, ma non è stata ancora finita. Gli operai stanno lavorando. In cima, siedono sette forti difese, che rappresentano i sette doni dello Spirito Santo, che nessun nemico può distruggere.</a:t>
            </a:r>
            <a:endParaRPr lang="it-IT" sz="1600" b="1" dirty="0">
              <a:solidFill>
                <a:srgbClr val="C0504D">
                  <a:lumMod val="50000"/>
                </a:srgbClr>
              </a:solidFill>
              <a:latin typeface="Copperplate Gothic Bold" panose="020E0705020206020404" pitchFamily="34" charset="0"/>
            </a:endParaRPr>
          </a:p>
        </p:txBody>
      </p:sp>
      <p:pic>
        <p:nvPicPr>
          <p:cNvPr id="378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15" b="8968"/>
          <a:stretch/>
        </p:blipFill>
        <p:spPr bwMode="auto">
          <a:xfrm>
            <a:off x="-11195" y="-187892"/>
            <a:ext cx="9144000" cy="574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142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3006152" y="3974"/>
            <a:ext cx="6113789" cy="4801314"/>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31. Il Figlio di Dio</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Nel punto più alto del santuario, dove le due pareti si uniscono, si erge un trono su sette gradini, su cui siede un giovane, il figlio di Dio.</a:t>
            </a:r>
          </a:p>
          <a:p>
            <a:r>
              <a:rPr lang="it-IT" b="1" dirty="0" smtClean="0">
                <a:solidFill>
                  <a:srgbClr val="C0504D">
                    <a:lumMod val="50000"/>
                  </a:srgbClr>
                </a:solidFill>
                <a:latin typeface="Copperplate Gothic Bold" panose="020E0705020206020404" pitchFamily="34" charset="0"/>
              </a:rPr>
              <a:t>Sotto, a parte un angelo, di sesso incerto, ci sono quattro donne. Una deve essere una gigantessa, perché tiene sul petto un cervo con tanto di palco. </a:t>
            </a:r>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a:solidFill>
                  <a:srgbClr val="C0504D">
                    <a:lumMod val="50000"/>
                  </a:srgbClr>
                </a:solidFill>
                <a:latin typeface="Copperplate Gothic Bold" panose="020E0705020206020404" pitchFamily="34" charset="0"/>
              </a:rPr>
              <a:t> </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4"/>
            <a:ext cx="3006152" cy="685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62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274509" y="0"/>
            <a:ext cx="3869491" cy="6740307"/>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Julian </a:t>
            </a:r>
            <a:r>
              <a:rPr lang="it-IT" b="1" dirty="0" err="1" smtClean="0">
                <a:solidFill>
                  <a:srgbClr val="C0504D">
                    <a:lumMod val="50000"/>
                  </a:srgbClr>
                </a:solidFill>
                <a:latin typeface="Copperplate Gothic Bold" panose="020E0705020206020404" pitchFamily="34" charset="0"/>
              </a:rPr>
              <a:t>Jaynes</a:t>
            </a:r>
            <a:r>
              <a:rPr lang="it-IT" b="1" dirty="0" smtClean="0">
                <a:solidFill>
                  <a:srgbClr val="C0504D">
                    <a:lumMod val="50000"/>
                  </a:srgbClr>
                </a:solidFill>
                <a:latin typeface="Copperplate Gothic Bold" panose="020E0705020206020404" pitchFamily="34" charset="0"/>
              </a:rPr>
              <a:t>, psicologo statunitense  che tenta di individuare l’origine della coscienza attraverso studi di archeologia della mente, sostiene che le voci degli dei si originassero in una parte adesso quasi inutilizzata del cervello: l’emisfero destro</a:t>
            </a:r>
            <a:r>
              <a:rPr lang="it-IT" sz="1600" b="1" dirty="0" smtClean="0">
                <a:solidFill>
                  <a:srgbClr val="C0504D">
                    <a:lumMod val="50000"/>
                  </a:srgbClr>
                </a:solidFill>
                <a:latin typeface="Copperplate Gothic Bold" panose="020E0705020206020404" pitchFamily="34" charset="0"/>
              </a:rPr>
              <a:t>. </a:t>
            </a:r>
            <a:r>
              <a:rPr lang="it-IT" b="1" dirty="0" smtClean="0">
                <a:solidFill>
                  <a:srgbClr val="C0504D">
                    <a:lumMod val="50000"/>
                  </a:srgbClr>
                </a:solidFill>
                <a:latin typeface="Copperplate Gothic Bold" panose="020E0705020206020404" pitchFamily="34" charset="0"/>
              </a:rPr>
              <a:t>Le allucinazioni acustiche e visive  servivano anche per sollevare dalla responsabilità la persona che le aveva avute: in questo modo si potevano introdurre concetti che sarebbero stati considerati eretici, senza condanna per chi li introduceva. Probabilmente la mente  aveva elaborato questo escamotage per evitare la condanna sociale. </a:t>
            </a:r>
            <a:endParaRPr lang="it-IT" sz="1600" b="1" dirty="0">
              <a:solidFill>
                <a:srgbClr val="C0504D">
                  <a:lumMod val="50000"/>
                </a:srgbClr>
              </a:solidFill>
              <a:latin typeface="Copperplate Gothic Bold" panose="020E07050202060204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74509"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38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508104" y="3974"/>
            <a:ext cx="3611837" cy="7125027"/>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32. La fine dei tempi</a:t>
            </a:r>
          </a:p>
          <a:p>
            <a:endParaRPr lang="it-IT" sz="700"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riguarda il tema del giudizio finale, quando Dio permetterà la venuta dell‘Anticristo preceduto dai cinque regni malefici rappresentati in cinque forme animali. Negli eventi che porteranno alla fine dei tempi, Dio guida l'uomo e la Chiesa al suo adempimento. Questa immagine ha un significato più profondo: la Chiesa è dipinta  con un mostruoso organo sessuale, a braccia aperte, come se volesse accogliere l'anti-Cristo , rappresentato in una orribile forma animale., in un amplesso blasfemo.  </a:t>
            </a:r>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a:solidFill>
                  <a:srgbClr val="C0504D">
                    <a:lumMod val="50000"/>
                  </a:srgbClr>
                </a:solidFill>
                <a:latin typeface="Copperplate Gothic Bold" panose="020E0705020206020404" pitchFamily="34" charset="0"/>
              </a:rPr>
              <a:t> </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66"/>
            <a:ext cx="5508104" cy="687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95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508104" y="3974"/>
            <a:ext cx="3611837" cy="7294305"/>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33. Il giorno della grande rivelazione</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In questa miniatura Dio fa vedere a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il momento della fine del mondo, quando Cristo ritornerà  per presiedere il giudizio finale. La fine del mondo corrisponde alla morte dell'uomo.</a:t>
            </a:r>
          </a:p>
          <a:p>
            <a:r>
              <a:rPr lang="it-IT" b="1" dirty="0" smtClean="0">
                <a:solidFill>
                  <a:srgbClr val="C0504D">
                    <a:lumMod val="50000"/>
                  </a:srgbClr>
                </a:solidFill>
                <a:latin typeface="Copperplate Gothic Bold" panose="020E0705020206020404" pitchFamily="34" charset="0"/>
              </a:rPr>
              <a:t>Ricordiamo che meno di un secolo prima, alla conclusione dell’anno 1000, gran parte della popolazione europea aveva creduto davvero che la fine del mondo sarebbe arrivata con lo scoccare del decimo secolo.  </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 </a:t>
            </a:r>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a:solidFill>
                  <a:srgbClr val="C0504D">
                    <a:lumMod val="50000"/>
                  </a:srgbClr>
                </a:solidFill>
                <a:latin typeface="Copperplate Gothic Bold" panose="020E0705020206020404" pitchFamily="34" charset="0"/>
              </a:rPr>
              <a:t> </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67"/>
            <a:ext cx="5508104" cy="687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588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338548" y="3974"/>
            <a:ext cx="3781393" cy="7294305"/>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34. Il nuovo cielo e la nuova terra</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Dopo che il giudizio finale è stato eseguito, emerge una grande calma e silenzio. Gli elementi della natura splendono e ridiventano chiari, allegri, come se il sudiciume fosse stato strappato via da loro. L'aria è pura, l'acqua è limpida. Tutti i corpi celesti brillano di piena forza e bellezza. </a:t>
            </a:r>
          </a:p>
          <a:p>
            <a:r>
              <a:rPr lang="it-IT" b="1" dirty="0" smtClean="0">
                <a:solidFill>
                  <a:srgbClr val="C0504D">
                    <a:lumMod val="50000"/>
                  </a:srgbClr>
                </a:solidFill>
                <a:latin typeface="Copperplate Gothic Bold" panose="020E0705020206020404" pitchFamily="34" charset="0"/>
              </a:rPr>
              <a:t>Vicino alla Trinità di Padre, Figlio e Spirito Santo, c’è una coppia: la donna porta una corona in testa, ed è più alta del suo compagno, che non porta nessuna insegna di potere. </a:t>
            </a:r>
          </a:p>
          <a:p>
            <a:r>
              <a:rPr lang="it-IT" b="1" dirty="0" smtClean="0">
                <a:solidFill>
                  <a:srgbClr val="C0504D">
                    <a:lumMod val="50000"/>
                  </a:srgbClr>
                </a:solidFill>
                <a:latin typeface="Copperplate Gothic Bold" panose="020E0705020206020404" pitchFamily="34" charset="0"/>
              </a:rPr>
              <a:t> </a:t>
            </a:r>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a:solidFill>
                  <a:srgbClr val="C0504D">
                    <a:lumMod val="50000"/>
                  </a:srgbClr>
                </a:solidFill>
                <a:latin typeface="Copperplate Gothic Bold" panose="020E0705020206020404" pitchFamily="34" charset="0"/>
              </a:rPr>
              <a:t> </a:t>
            </a:r>
          </a:p>
        </p:txBody>
      </p:sp>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77" t="2506" r="7877" b="14244"/>
          <a:stretch/>
        </p:blipFill>
        <p:spPr bwMode="auto">
          <a:xfrm>
            <a:off x="13002" y="-1"/>
            <a:ext cx="5325546"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721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605728" y="3974"/>
            <a:ext cx="3514213" cy="7017306"/>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35. I cori dei beati</a:t>
            </a:r>
          </a:p>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Questa miniatura continua la rappresentazione dell'adorazione di Dio e dei santi sotto il patronato di Maria. La Madonna siede in trono sopra i cori degli angeli, che stanno al di sopra degli apostoli, patriarchi e profeti, vergini, confessori e martiri. E porta le insegne del potere: lo scettro e il globo. Si tratta dell’immagine conclusiva dello </a:t>
            </a:r>
            <a:r>
              <a:rPr lang="it-IT" b="1" dirty="0" err="1" smtClean="0">
                <a:solidFill>
                  <a:srgbClr val="C0504D">
                    <a:lumMod val="50000"/>
                  </a:srgbClr>
                </a:solidFill>
                <a:latin typeface="Copperplate Gothic Bold" panose="020E0705020206020404" pitchFamily="34" charset="0"/>
              </a:rPr>
              <a:t>Scivias</a:t>
            </a:r>
            <a:r>
              <a:rPr lang="it-IT" b="1" dirty="0" smtClean="0">
                <a:solidFill>
                  <a:srgbClr val="C0504D">
                    <a:lumMod val="50000"/>
                  </a:srgbClr>
                </a:solidFill>
                <a:latin typeface="Copperplate Gothic Bold" panose="020E0705020206020404" pitchFamily="34" charset="0"/>
              </a:rPr>
              <a:t>, che termina con la supremazia della Madre di Dio su ogni cosa. </a:t>
            </a: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430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9" b="4859"/>
          <a:stretch/>
        </p:blipFill>
        <p:spPr bwMode="auto">
          <a:xfrm>
            <a:off x="-1" y="3974"/>
            <a:ext cx="5605729" cy="685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16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Liber vitae </a:t>
            </a:r>
            <a:r>
              <a:rPr lang="it-IT" b="1" dirty="0" err="1" smtClean="0">
                <a:solidFill>
                  <a:schemeClr val="accent2">
                    <a:lumMod val="50000"/>
                  </a:schemeClr>
                </a:solidFill>
                <a:latin typeface="Copperplate Gothic Bold" panose="020E0705020206020404" pitchFamily="34" charset="0"/>
              </a:rPr>
              <a:t>Meritorum</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(libro dei meriti della </a:t>
            </a:r>
            <a:r>
              <a:rPr lang="it-IT" b="1" dirty="0">
                <a:solidFill>
                  <a:schemeClr val="accent2">
                    <a:lumMod val="50000"/>
                  </a:schemeClr>
                </a:solidFill>
                <a:latin typeface="Copperplate Gothic Bold" panose="020E0705020206020404" pitchFamily="34" charset="0"/>
              </a:rPr>
              <a:t>vita)</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endParaRPr lang="it-IT"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3154582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187135" y="3974"/>
            <a:ext cx="3932806" cy="6848029"/>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Liber Vitae </a:t>
            </a:r>
            <a:r>
              <a:rPr lang="it-IT" b="1" dirty="0" err="1" smtClean="0">
                <a:solidFill>
                  <a:srgbClr val="C0504D">
                    <a:lumMod val="50000"/>
                  </a:srgbClr>
                </a:solidFill>
                <a:latin typeface="Copperplate Gothic Bold" panose="020E0705020206020404" pitchFamily="34" charset="0"/>
              </a:rPr>
              <a:t>Meritorum</a:t>
            </a:r>
            <a:r>
              <a:rPr lang="it-IT" b="1" dirty="0" smtClean="0">
                <a:solidFill>
                  <a:srgbClr val="C0504D">
                    <a:lumMod val="50000"/>
                  </a:srgbClr>
                </a:solidFill>
                <a:latin typeface="Copperplate Gothic Bold" panose="020E0705020206020404" pitchFamily="34" charset="0"/>
              </a:rPr>
              <a:t> </a:t>
            </a:r>
          </a:p>
          <a:p>
            <a:r>
              <a:rPr lang="it-IT" b="1" dirty="0" smtClean="0">
                <a:solidFill>
                  <a:srgbClr val="C0504D">
                    <a:lumMod val="50000"/>
                  </a:srgbClr>
                </a:solidFill>
                <a:latin typeface="Copperplate Gothic Bold" panose="020E0705020206020404" pitchFamily="34" charset="0"/>
              </a:rPr>
              <a:t>(</a:t>
            </a:r>
            <a:r>
              <a:rPr lang="it-IT" b="1" dirty="0" smtClean="0">
                <a:solidFill>
                  <a:srgbClr val="C0504D">
                    <a:lumMod val="50000"/>
                  </a:srgbClr>
                </a:solidFill>
                <a:latin typeface="Copperplate Gothic Bold" panose="020E0705020206020404" pitchFamily="34" charset="0"/>
              </a:rPr>
              <a:t>Libro dei meriti della vita)</a:t>
            </a:r>
          </a:p>
          <a:p>
            <a:endParaRPr lang="it-IT" sz="700" b="1" dirty="0" smtClean="0">
              <a:solidFill>
                <a:srgbClr val="C0504D">
                  <a:lumMod val="50000"/>
                </a:srgbClr>
              </a:solidFill>
              <a:latin typeface="Copperplate Gothic Bold" panose="020E0705020206020404" pitchFamily="34" charset="0"/>
            </a:endParaRPr>
          </a:p>
          <a:p>
            <a:r>
              <a:rPr lang="it-IT" b="1" dirty="0">
                <a:solidFill>
                  <a:srgbClr val="C0504D">
                    <a:lumMod val="50000"/>
                  </a:srgbClr>
                </a:solidFill>
                <a:latin typeface="Copperplate Gothic Bold" panose="020E0705020206020404" pitchFamily="34" charset="0"/>
              </a:rPr>
              <a:t>Il Codice </a:t>
            </a:r>
            <a:r>
              <a:rPr lang="it-IT" b="1" dirty="0" err="1">
                <a:solidFill>
                  <a:srgbClr val="C0504D">
                    <a:lumMod val="50000"/>
                  </a:srgbClr>
                </a:solidFill>
                <a:latin typeface="Copperplate Gothic Bold" panose="020E0705020206020404" pitchFamily="34" charset="0"/>
              </a:rPr>
              <a:t>Dendermonde</a:t>
            </a:r>
            <a:r>
              <a:rPr lang="it-IT" b="1" dirty="0">
                <a:solidFill>
                  <a:srgbClr val="C0504D">
                    <a:lumMod val="50000"/>
                  </a:srgbClr>
                </a:solidFill>
                <a:latin typeface="Copperplate Gothic Bold" panose="020E0705020206020404" pitchFamily="34" charset="0"/>
              </a:rPr>
              <a:t> è uno dei più importanti </a:t>
            </a:r>
            <a:r>
              <a:rPr lang="it-IT" b="1" dirty="0" smtClean="0">
                <a:solidFill>
                  <a:srgbClr val="C0504D">
                    <a:lumMod val="50000"/>
                  </a:srgbClr>
                </a:solidFill>
                <a:latin typeface="Copperplate Gothic Bold" panose="020E0705020206020404" pitchFamily="34" charset="0"/>
              </a:rPr>
              <a:t>in </a:t>
            </a:r>
            <a:r>
              <a:rPr lang="it-IT" b="1" dirty="0">
                <a:solidFill>
                  <a:srgbClr val="C0504D">
                    <a:lumMod val="50000"/>
                  </a:srgbClr>
                </a:solidFill>
                <a:latin typeface="Copperplate Gothic Bold" panose="020E0705020206020404" pitchFamily="34" charset="0"/>
              </a:rPr>
              <a:t>Belgio </a:t>
            </a:r>
            <a:r>
              <a:rPr lang="it-IT" b="1" dirty="0" smtClean="0">
                <a:solidFill>
                  <a:srgbClr val="C0504D">
                    <a:lumMod val="50000"/>
                  </a:srgbClr>
                </a:solidFill>
                <a:latin typeface="Copperplate Gothic Bold" panose="020E0705020206020404" pitchFamily="34" charset="0"/>
              </a:rPr>
              <a:t>ed </a:t>
            </a:r>
            <a:r>
              <a:rPr lang="it-IT" b="1" dirty="0">
                <a:solidFill>
                  <a:srgbClr val="C0504D">
                    <a:lumMod val="50000"/>
                  </a:srgbClr>
                </a:solidFill>
                <a:latin typeface="Copperplate Gothic Bold" panose="020E0705020206020404" pitchFamily="34" charset="0"/>
              </a:rPr>
              <a:t>è uno dei pochi manoscritti </a:t>
            </a:r>
            <a:r>
              <a:rPr lang="it-IT" b="1" dirty="0" smtClean="0">
                <a:solidFill>
                  <a:srgbClr val="C0504D">
                    <a:lumMod val="50000"/>
                  </a:srgbClr>
                </a:solidFill>
                <a:latin typeface="Copperplate Gothic Bold" panose="020E0705020206020404" pitchFamily="34" charset="0"/>
              </a:rPr>
              <a:t>di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che </a:t>
            </a:r>
            <a:r>
              <a:rPr lang="it-IT" b="1" dirty="0">
                <a:solidFill>
                  <a:srgbClr val="C0504D">
                    <a:lumMod val="50000"/>
                  </a:srgbClr>
                </a:solidFill>
                <a:latin typeface="Copperplate Gothic Bold" panose="020E0705020206020404" pitchFamily="34" charset="0"/>
              </a:rPr>
              <a:t>furono </a:t>
            </a:r>
            <a:r>
              <a:rPr lang="it-IT" b="1" dirty="0" smtClean="0">
                <a:solidFill>
                  <a:srgbClr val="C0504D">
                    <a:lumMod val="50000"/>
                  </a:srgbClr>
                </a:solidFill>
                <a:latin typeface="Copperplate Gothic Bold" panose="020E0705020206020404" pitchFamily="34" charset="0"/>
              </a:rPr>
              <a:t>redatti </a:t>
            </a:r>
            <a:r>
              <a:rPr lang="it-IT" b="1" dirty="0">
                <a:solidFill>
                  <a:srgbClr val="C0504D">
                    <a:lumMod val="50000"/>
                  </a:srgbClr>
                </a:solidFill>
                <a:latin typeface="Copperplate Gothic Bold" panose="020E0705020206020404" pitchFamily="34" charset="0"/>
              </a:rPr>
              <a:t>durante la sua </a:t>
            </a:r>
            <a:r>
              <a:rPr lang="it-IT" b="1" dirty="0" smtClean="0">
                <a:solidFill>
                  <a:srgbClr val="C0504D">
                    <a:lumMod val="50000"/>
                  </a:srgbClr>
                </a:solidFill>
                <a:latin typeface="Copperplate Gothic Bold" panose="020E0705020206020404" pitchFamily="34" charset="0"/>
              </a:rPr>
              <a:t>vita nel suo monastero. </a:t>
            </a:r>
            <a:r>
              <a:rPr lang="it-IT" b="1" dirty="0">
                <a:solidFill>
                  <a:srgbClr val="C0504D">
                    <a:lumMod val="50000"/>
                  </a:srgbClr>
                </a:solidFill>
                <a:latin typeface="Copperplate Gothic Bold" panose="020E0705020206020404" pitchFamily="34" charset="0"/>
              </a:rPr>
              <a:t>Il </a:t>
            </a:r>
            <a:r>
              <a:rPr lang="it-IT" b="1" dirty="0" smtClean="0">
                <a:solidFill>
                  <a:srgbClr val="C0504D">
                    <a:lumMod val="50000"/>
                  </a:srgbClr>
                </a:solidFill>
                <a:latin typeface="Copperplate Gothic Bold" panose="020E0705020206020404" pitchFamily="34" charset="0"/>
              </a:rPr>
              <a:t>volume </a:t>
            </a:r>
            <a:r>
              <a:rPr lang="it-IT" b="1" dirty="0">
                <a:solidFill>
                  <a:srgbClr val="C0504D">
                    <a:lumMod val="50000"/>
                  </a:srgbClr>
                </a:solidFill>
                <a:latin typeface="Copperplate Gothic Bold" panose="020E0705020206020404" pitchFamily="34" charset="0"/>
              </a:rPr>
              <a:t>comprende quattro opere: il Liber vitae </a:t>
            </a:r>
            <a:r>
              <a:rPr lang="it-IT" b="1" dirty="0" err="1" smtClean="0">
                <a:solidFill>
                  <a:srgbClr val="C0504D">
                    <a:lumMod val="50000"/>
                  </a:srgbClr>
                </a:solidFill>
                <a:latin typeface="Copperplate Gothic Bold" panose="020E0705020206020404" pitchFamily="34" charset="0"/>
              </a:rPr>
              <a:t>meritorum</a:t>
            </a:r>
            <a:r>
              <a:rPr lang="it-IT" b="1" dirty="0" smtClean="0">
                <a:solidFill>
                  <a:srgbClr val="C0504D">
                    <a:lumMod val="50000"/>
                  </a:srgbClr>
                </a:solidFill>
                <a:latin typeface="Copperplate Gothic Bold" panose="020E0705020206020404" pitchFamily="34" charset="0"/>
              </a:rPr>
              <a:t>; </a:t>
            </a:r>
            <a:r>
              <a:rPr lang="it-IT" b="1" dirty="0">
                <a:solidFill>
                  <a:srgbClr val="C0504D">
                    <a:lumMod val="50000"/>
                  </a:srgbClr>
                </a:solidFill>
                <a:latin typeface="Copperplate Gothic Bold" panose="020E0705020206020404" pitchFamily="34" charset="0"/>
              </a:rPr>
              <a:t>il Liber </a:t>
            </a:r>
            <a:r>
              <a:rPr lang="it-IT" b="1" dirty="0" err="1">
                <a:solidFill>
                  <a:srgbClr val="C0504D">
                    <a:lumMod val="50000"/>
                  </a:srgbClr>
                </a:solidFill>
                <a:latin typeface="Copperplate Gothic Bold" panose="020E0705020206020404" pitchFamily="34" charset="0"/>
              </a:rPr>
              <a:t>viarum</a:t>
            </a:r>
            <a:r>
              <a:rPr lang="it-IT" b="1" dirty="0">
                <a:solidFill>
                  <a:srgbClr val="C0504D">
                    <a:lumMod val="50000"/>
                  </a:srgbClr>
                </a:solidFill>
                <a:latin typeface="Copperplate Gothic Bold" panose="020E0705020206020404" pitchFamily="34" charset="0"/>
              </a:rPr>
              <a:t> Dei, un libro di visioni di </a:t>
            </a:r>
            <a:r>
              <a:rPr lang="it-IT" b="1" dirty="0" err="1">
                <a:solidFill>
                  <a:srgbClr val="C0504D">
                    <a:lumMod val="50000"/>
                  </a:srgbClr>
                </a:solidFill>
                <a:latin typeface="Copperplate Gothic Bold" panose="020E0705020206020404" pitchFamily="34" charset="0"/>
              </a:rPr>
              <a:t>Elisabeth</a:t>
            </a:r>
            <a:r>
              <a:rPr lang="it-IT" b="1" dirty="0">
                <a:solidFill>
                  <a:srgbClr val="C0504D">
                    <a:lumMod val="50000"/>
                  </a:srgbClr>
                </a:solidFill>
                <a:latin typeface="Copperplate Gothic Bold" panose="020E0705020206020404" pitchFamily="34" charset="0"/>
              </a:rPr>
              <a:t> di </a:t>
            </a:r>
            <a:r>
              <a:rPr lang="it-IT" b="1" dirty="0" err="1">
                <a:solidFill>
                  <a:srgbClr val="C0504D">
                    <a:lumMod val="50000"/>
                  </a:srgbClr>
                </a:solidFill>
                <a:latin typeface="Copperplate Gothic Bold" panose="020E0705020206020404" pitchFamily="34" charset="0"/>
              </a:rPr>
              <a:t>Schönau</a:t>
            </a:r>
            <a:r>
              <a:rPr lang="it-IT" b="1" dirty="0">
                <a:solidFill>
                  <a:srgbClr val="C0504D">
                    <a:lumMod val="50000"/>
                  </a:srgbClr>
                </a:solidFill>
                <a:latin typeface="Copperplate Gothic Bold" panose="020E0705020206020404" pitchFamily="34" charset="0"/>
              </a:rPr>
              <a:t>, </a:t>
            </a:r>
            <a:r>
              <a:rPr lang="it-IT" b="1" dirty="0" smtClean="0">
                <a:solidFill>
                  <a:srgbClr val="C0504D">
                    <a:lumMod val="50000"/>
                  </a:srgbClr>
                </a:solidFill>
                <a:latin typeface="Copperplate Gothic Bold" panose="020E0705020206020404" pitchFamily="34" charset="0"/>
              </a:rPr>
              <a:t>contemporanea </a:t>
            </a:r>
            <a:r>
              <a:rPr lang="it-IT" b="1" dirty="0">
                <a:solidFill>
                  <a:srgbClr val="C0504D">
                    <a:lumMod val="50000"/>
                  </a:srgbClr>
                </a:solidFill>
                <a:latin typeface="Copperplate Gothic Bold" panose="020E0705020206020404" pitchFamily="34" charset="0"/>
              </a:rPr>
              <a:t>e </a:t>
            </a:r>
            <a:r>
              <a:rPr lang="it-IT" b="1" dirty="0" smtClean="0">
                <a:solidFill>
                  <a:srgbClr val="C0504D">
                    <a:lumMod val="50000"/>
                  </a:srgbClr>
                </a:solidFill>
                <a:latin typeface="Copperplate Gothic Bold" panose="020E0705020206020404" pitchFamily="34" charset="0"/>
              </a:rPr>
              <a:t>amica della badessa; </a:t>
            </a:r>
            <a:r>
              <a:rPr lang="it-IT" b="1" dirty="0">
                <a:solidFill>
                  <a:srgbClr val="C0504D">
                    <a:lumMod val="50000"/>
                  </a:srgbClr>
                </a:solidFill>
                <a:latin typeface="Copperplate Gothic Bold" panose="020E0705020206020404" pitchFamily="34" charset="0"/>
              </a:rPr>
              <a:t>la </a:t>
            </a:r>
            <a:r>
              <a:rPr lang="it-IT" b="1" dirty="0" err="1">
                <a:solidFill>
                  <a:srgbClr val="C0504D">
                    <a:lumMod val="50000"/>
                  </a:srgbClr>
                </a:solidFill>
                <a:latin typeface="Copperplate Gothic Bold" panose="020E0705020206020404" pitchFamily="34" charset="0"/>
              </a:rPr>
              <a:t>Symphonia</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harmonie</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caelestium</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revelationum</a:t>
            </a:r>
            <a:r>
              <a:rPr lang="it-IT" b="1" dirty="0">
                <a:solidFill>
                  <a:srgbClr val="C0504D">
                    <a:lumMod val="50000"/>
                  </a:srgbClr>
                </a:solidFill>
                <a:latin typeface="Copperplate Gothic Bold" panose="020E0705020206020404" pitchFamily="34" charset="0"/>
              </a:rPr>
              <a:t>, </a:t>
            </a:r>
            <a:r>
              <a:rPr lang="it-IT" b="1" dirty="0" smtClean="0">
                <a:solidFill>
                  <a:srgbClr val="C0504D">
                    <a:lumMod val="50000"/>
                  </a:srgbClr>
                </a:solidFill>
                <a:latin typeface="Copperplate Gothic Bold" panose="020E0705020206020404" pitchFamily="34" charset="0"/>
              </a:rPr>
              <a:t>una serie di 58 </a:t>
            </a:r>
            <a:r>
              <a:rPr lang="it-IT" b="1" dirty="0">
                <a:solidFill>
                  <a:srgbClr val="C0504D">
                    <a:lumMod val="50000"/>
                  </a:srgbClr>
                </a:solidFill>
                <a:latin typeface="Copperplate Gothic Bold" panose="020E0705020206020404" pitchFamily="34" charset="0"/>
              </a:rPr>
              <a:t>composizioni musicali di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e infine, il </a:t>
            </a:r>
            <a:r>
              <a:rPr lang="it-IT" b="1" dirty="0" err="1" smtClean="0">
                <a:solidFill>
                  <a:srgbClr val="C0504D">
                    <a:lumMod val="50000"/>
                  </a:srgbClr>
                </a:solidFill>
                <a:latin typeface="Copperplate Gothic Bold" panose="020E0705020206020404" pitchFamily="34" charset="0"/>
              </a:rPr>
              <a:t>Teufelsverhör</a:t>
            </a:r>
            <a:r>
              <a:rPr lang="it-IT" b="1" dirty="0">
                <a:solidFill>
                  <a:srgbClr val="C0504D">
                    <a:lumMod val="50000"/>
                  </a:srgbClr>
                </a:solidFill>
                <a:latin typeface="Copperplate Gothic Bold" panose="020E0705020206020404" pitchFamily="34" charset="0"/>
              </a:rPr>
              <a:t>, un breve dialogo esorcistico tra un prete e il diavolo in cui fa la sua comparsa anche la stessa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a:t>
            </a:r>
            <a:endParaRPr lang="it-IT" b="1" dirty="0">
              <a:solidFill>
                <a:srgbClr val="C0504D">
                  <a:lumMod val="50000"/>
                </a:srgbClr>
              </a:solidFill>
              <a:latin typeface="Copperplate Gothic Bold" panose="020E07050202060204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46"/>
            <a:ext cx="5187136" cy="686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8902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076056" y="3974"/>
            <a:ext cx="4043885" cy="7017306"/>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in sei visioni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presenta </a:t>
            </a:r>
            <a:r>
              <a:rPr lang="it-IT" b="1" dirty="0">
                <a:solidFill>
                  <a:srgbClr val="C0504D">
                    <a:lumMod val="50000"/>
                  </a:srgbClr>
                </a:solidFill>
                <a:latin typeface="Copperplate Gothic Bold" panose="020E0705020206020404" pitchFamily="34" charset="0"/>
              </a:rPr>
              <a:t>una vera e propria lista dei vizi che affliggono l’umanità</a:t>
            </a:r>
            <a:r>
              <a:rPr lang="it-IT" b="1" dirty="0" smtClean="0">
                <a:solidFill>
                  <a:srgbClr val="C0504D">
                    <a:lumMod val="50000"/>
                  </a:srgbClr>
                </a:solidFill>
                <a:latin typeface="Copperplate Gothic Bold" panose="020E0705020206020404" pitchFamily="34" charset="0"/>
              </a:rPr>
              <a:t>. Ne </a:t>
            </a:r>
            <a:r>
              <a:rPr lang="it-IT" b="1" dirty="0">
                <a:solidFill>
                  <a:srgbClr val="C0504D">
                    <a:lumMod val="50000"/>
                  </a:srgbClr>
                </a:solidFill>
                <a:latin typeface="Copperplate Gothic Bold" panose="020E0705020206020404" pitchFamily="34" charset="0"/>
              </a:rPr>
              <a:t>descrive ben 35, enfatizzandone la negatività </a:t>
            </a:r>
            <a:r>
              <a:rPr lang="it-IT" b="1" dirty="0" smtClean="0">
                <a:solidFill>
                  <a:srgbClr val="C0504D">
                    <a:lumMod val="50000"/>
                  </a:srgbClr>
                </a:solidFill>
                <a:latin typeface="Copperplate Gothic Bold" panose="020E0705020206020404" pitchFamily="34" charset="0"/>
              </a:rPr>
              <a:t>e definendo </a:t>
            </a:r>
            <a:r>
              <a:rPr lang="it-IT" b="1" dirty="0">
                <a:solidFill>
                  <a:srgbClr val="C0504D">
                    <a:lumMod val="50000"/>
                  </a:srgbClr>
                </a:solidFill>
                <a:latin typeface="Copperplate Gothic Bold" panose="020E0705020206020404" pitchFamily="34" charset="0"/>
              </a:rPr>
              <a:t>meglio il male con l’ausilio delle virtù, già descritte nello </a:t>
            </a:r>
            <a:r>
              <a:rPr lang="it-IT" b="1" dirty="0" err="1">
                <a:solidFill>
                  <a:srgbClr val="C0504D">
                    <a:lumMod val="50000"/>
                  </a:srgbClr>
                </a:solidFill>
                <a:latin typeface="Copperplate Gothic Bold" panose="020E0705020206020404" pitchFamily="34" charset="0"/>
              </a:rPr>
              <a:t>Scivias</a:t>
            </a:r>
            <a:r>
              <a:rPr lang="it-IT" b="1" dirty="0">
                <a:solidFill>
                  <a:srgbClr val="C0504D">
                    <a:lumMod val="50000"/>
                  </a:srgbClr>
                </a:solidFill>
                <a:latin typeface="Copperplate Gothic Bold" panose="020E0705020206020404" pitchFamily="34" charset="0"/>
              </a:rPr>
              <a:t>. Il male è visto</a:t>
            </a:r>
          </a:p>
          <a:p>
            <a:r>
              <a:rPr lang="it-IT" b="1" dirty="0">
                <a:solidFill>
                  <a:srgbClr val="C0504D">
                    <a:lumMod val="50000"/>
                  </a:srgbClr>
                </a:solidFill>
                <a:latin typeface="Copperplate Gothic Bold" panose="020E0705020206020404" pitchFamily="34" charset="0"/>
              </a:rPr>
              <a:t>come una nuvola di fumo nero che investe la terra, con cui Satana vuole oscurare la</a:t>
            </a:r>
          </a:p>
          <a:p>
            <a:r>
              <a:rPr lang="it-IT" b="1" dirty="0">
                <a:solidFill>
                  <a:srgbClr val="C0504D">
                    <a:lumMod val="50000"/>
                  </a:srgbClr>
                </a:solidFill>
                <a:latin typeface="Copperplate Gothic Bold" panose="020E0705020206020404" pitchFamily="34" charset="0"/>
              </a:rPr>
              <a:t>divinità e la fede nell’uomo e ridurlo alla sola ragione. La </a:t>
            </a:r>
            <a:r>
              <a:rPr lang="it-IT" b="1" dirty="0" smtClean="0">
                <a:solidFill>
                  <a:srgbClr val="C0504D">
                    <a:lumMod val="50000"/>
                  </a:srgbClr>
                </a:solidFill>
                <a:latin typeface="Copperplate Gothic Bold" panose="020E0705020206020404" pitchFamily="34" charset="0"/>
              </a:rPr>
              <a:t>ragione, pur essendo </a:t>
            </a:r>
            <a:r>
              <a:rPr lang="it-IT" b="1" dirty="0">
                <a:solidFill>
                  <a:srgbClr val="C0504D">
                    <a:lumMod val="50000"/>
                  </a:srgbClr>
                </a:solidFill>
                <a:latin typeface="Copperplate Gothic Bold" panose="020E0705020206020404" pitchFamily="34" charset="0"/>
              </a:rPr>
              <a:t>l’elemento che distingue l’uomo, non deve essere sopravvalutata</a:t>
            </a:r>
            <a:r>
              <a:rPr lang="it-IT" b="1" dirty="0" smtClean="0">
                <a:solidFill>
                  <a:srgbClr val="C0504D">
                    <a:lumMod val="50000"/>
                  </a:srgbClr>
                </a:solidFill>
                <a:latin typeface="Copperplate Gothic Bold" panose="020E0705020206020404" pitchFamily="34" charset="0"/>
              </a:rPr>
              <a:t>. In </a:t>
            </a:r>
            <a:r>
              <a:rPr lang="it-IT" b="1" dirty="0">
                <a:solidFill>
                  <a:srgbClr val="C0504D">
                    <a:lumMod val="50000"/>
                  </a:srgbClr>
                </a:solidFill>
                <a:latin typeface="Copperplate Gothic Bold" panose="020E0705020206020404" pitchFamily="34" charset="0"/>
              </a:rPr>
              <a:t>opposizione alle virtù, i vizi sono rappresentati come esseri ripugnanti, spesso ibridi, </a:t>
            </a:r>
            <a:r>
              <a:rPr lang="it-IT" b="1" dirty="0" smtClean="0">
                <a:solidFill>
                  <a:srgbClr val="C0504D">
                    <a:lumMod val="50000"/>
                  </a:srgbClr>
                </a:solidFill>
                <a:latin typeface="Copperplate Gothic Bold" panose="020E0705020206020404" pitchFamily="34" charset="0"/>
              </a:rPr>
              <a:t>in parte </a:t>
            </a:r>
            <a:r>
              <a:rPr lang="it-IT" b="1" dirty="0">
                <a:solidFill>
                  <a:srgbClr val="C0504D">
                    <a:lumMod val="50000"/>
                  </a:srgbClr>
                </a:solidFill>
                <a:latin typeface="Copperplate Gothic Bold" panose="020E0705020206020404" pitchFamily="34" charset="0"/>
              </a:rPr>
              <a:t>umani ed in parte animali. </a:t>
            </a:r>
          </a:p>
          <a:p>
            <a:r>
              <a:rPr lang="it-IT" b="1" dirty="0" smtClean="0">
                <a:solidFill>
                  <a:srgbClr val="C0504D">
                    <a:lumMod val="50000"/>
                  </a:srgbClr>
                </a:solidFill>
                <a:latin typeface="Copperplate Gothic Bold" panose="020E0705020206020404" pitchFamily="34" charset="0"/>
              </a:rPr>
              <a:t> </a:t>
            </a:r>
            <a:endParaRPr lang="it-IT" b="1" dirty="0">
              <a:solidFill>
                <a:srgbClr val="C0504D">
                  <a:lumMod val="50000"/>
                </a:srgbClr>
              </a:solidFill>
              <a:latin typeface="Copperplate Gothic Bold" panose="020E0705020206020404"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6" r="2437"/>
          <a:stretch/>
        </p:blipFill>
        <p:spPr bwMode="auto">
          <a:xfrm>
            <a:off x="0" y="16019"/>
            <a:ext cx="5076056" cy="680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7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660132" y="3974"/>
            <a:ext cx="4502123" cy="7017306"/>
          </a:xfrm>
          <a:prstGeom prst="rect">
            <a:avLst/>
          </a:prstGeom>
          <a:noFill/>
        </p:spPr>
        <p:txBody>
          <a:bodyPr wrap="square" rtlCol="0">
            <a:spAutoFit/>
          </a:bodyPr>
          <a:lstStyle/>
          <a:p>
            <a:r>
              <a:rPr lang="it-IT" b="1" dirty="0">
                <a:solidFill>
                  <a:srgbClr val="C0504D">
                    <a:lumMod val="50000"/>
                  </a:srgbClr>
                </a:solidFill>
                <a:latin typeface="Copperplate Gothic Bold" panose="020E0705020206020404" pitchFamily="34" charset="0"/>
              </a:rPr>
              <a:t>Il dialogo tra vizi e virtù rappresenta la battaglia tra i desideri “peccaminosi” dell’uomo, e i mezzi che Dio mette a sua disposizione nel suo</a:t>
            </a:r>
          </a:p>
          <a:p>
            <a:r>
              <a:rPr lang="it-IT" b="1" dirty="0">
                <a:solidFill>
                  <a:srgbClr val="C0504D">
                    <a:lumMod val="50000"/>
                  </a:srgbClr>
                </a:solidFill>
                <a:latin typeface="Copperplate Gothic Bold" panose="020E0705020206020404" pitchFamily="34" charset="0"/>
              </a:rPr>
              <a:t>lungo viaggio. </a:t>
            </a:r>
            <a:r>
              <a:rPr lang="it-IT" b="1" dirty="0" smtClean="0">
                <a:solidFill>
                  <a:srgbClr val="C0504D">
                    <a:lumMod val="50000"/>
                  </a:srgbClr>
                </a:solidFill>
                <a:latin typeface="Copperplate Gothic Bold" panose="020E0705020206020404" pitchFamily="34" charset="0"/>
              </a:rPr>
              <a:t>Oltre </a:t>
            </a:r>
            <a:r>
              <a:rPr lang="it-IT" b="1" dirty="0">
                <a:solidFill>
                  <a:srgbClr val="C0504D">
                    <a:lumMod val="50000"/>
                  </a:srgbClr>
                </a:solidFill>
                <a:latin typeface="Copperplate Gothic Bold" panose="020E0705020206020404" pitchFamily="34" charset="0"/>
              </a:rPr>
              <a:t>alle figure dei vizi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descrive il loro effetto, l’ira di Dio, </a:t>
            </a:r>
            <a:r>
              <a:rPr lang="it-IT" b="1" dirty="0" smtClean="0">
                <a:solidFill>
                  <a:srgbClr val="C0504D">
                    <a:lumMod val="50000"/>
                  </a:srgbClr>
                </a:solidFill>
                <a:latin typeface="Copperplate Gothic Bold" panose="020E0705020206020404" pitchFamily="34" charset="0"/>
              </a:rPr>
              <a:t>le </a:t>
            </a:r>
            <a:r>
              <a:rPr lang="it-IT" b="1" dirty="0">
                <a:solidFill>
                  <a:srgbClr val="C0504D">
                    <a:lumMod val="50000"/>
                  </a:srgbClr>
                </a:solidFill>
                <a:latin typeface="Copperplate Gothic Bold" panose="020E0705020206020404" pitchFamily="34" charset="0"/>
              </a:rPr>
              <a:t>punizioni e le varie possibilità di salvezza: l’uomo, dal momento della caduta, è </a:t>
            </a:r>
            <a:r>
              <a:rPr lang="it-IT" b="1" dirty="0" smtClean="0">
                <a:solidFill>
                  <a:srgbClr val="C0504D">
                    <a:lumMod val="50000"/>
                  </a:srgbClr>
                </a:solidFill>
                <a:latin typeface="Copperplate Gothic Bold" panose="020E0705020206020404" pitchFamily="34" charset="0"/>
              </a:rPr>
              <a:t>preda delle </a:t>
            </a:r>
            <a:r>
              <a:rPr lang="it-IT" b="1" dirty="0">
                <a:solidFill>
                  <a:srgbClr val="C0504D">
                    <a:lumMod val="50000"/>
                  </a:srgbClr>
                </a:solidFill>
                <a:latin typeface="Copperplate Gothic Bold" panose="020E0705020206020404" pitchFamily="34" charset="0"/>
              </a:rPr>
              <a:t>tentazioni di Satana, ma Dio lo soccorre con le virtù che lo indirizzano ad una </a:t>
            </a:r>
            <a:r>
              <a:rPr lang="it-IT" b="1" dirty="0" smtClean="0">
                <a:solidFill>
                  <a:srgbClr val="C0504D">
                    <a:lumMod val="50000"/>
                  </a:srgbClr>
                </a:solidFill>
                <a:latin typeface="Copperplate Gothic Bold" panose="020E0705020206020404" pitchFamily="34" charset="0"/>
              </a:rPr>
              <a:t>vita meritoria</a:t>
            </a:r>
            <a:r>
              <a:rPr lang="it-IT" b="1" dirty="0">
                <a:solidFill>
                  <a:srgbClr val="C0504D">
                    <a:lumMod val="50000"/>
                  </a:srgbClr>
                </a:solidFill>
                <a:latin typeface="Copperplate Gothic Bold" panose="020E0705020206020404" pitchFamily="34" charset="0"/>
              </a:rPr>
              <a:t>. Tra gli argomenti trattati emerge quello dell’autonomia dell’uomo, </a:t>
            </a:r>
            <a:r>
              <a:rPr lang="it-IT" b="1" dirty="0" smtClean="0">
                <a:solidFill>
                  <a:srgbClr val="C0504D">
                    <a:lumMod val="50000"/>
                  </a:srgbClr>
                </a:solidFill>
                <a:latin typeface="Copperplate Gothic Bold" panose="020E0705020206020404" pitchFamily="34" charset="0"/>
              </a:rPr>
              <a:t>specie quando sceglie </a:t>
            </a:r>
            <a:r>
              <a:rPr lang="it-IT" b="1" dirty="0">
                <a:solidFill>
                  <a:srgbClr val="C0504D">
                    <a:lumMod val="50000"/>
                  </a:srgbClr>
                </a:solidFill>
                <a:latin typeface="Copperplate Gothic Bold" panose="020E0705020206020404" pitchFamily="34" charset="0"/>
              </a:rPr>
              <a:t>di idolatrare </a:t>
            </a:r>
            <a:r>
              <a:rPr lang="it-IT" b="1" dirty="0" smtClean="0">
                <a:solidFill>
                  <a:srgbClr val="C0504D">
                    <a:lumMod val="50000"/>
                  </a:srgbClr>
                </a:solidFill>
                <a:latin typeface="Copperplate Gothic Bold" panose="020E0705020206020404" pitchFamily="34" charset="0"/>
              </a:rPr>
              <a:t>se </a:t>
            </a:r>
            <a:r>
              <a:rPr lang="it-IT" b="1" dirty="0">
                <a:solidFill>
                  <a:srgbClr val="C0504D">
                    <a:lumMod val="50000"/>
                  </a:srgbClr>
                </a:solidFill>
                <a:latin typeface="Copperplate Gothic Bold" panose="020E0705020206020404" pitchFamily="34" charset="0"/>
              </a:rPr>
              <a:t>stesso, attratto dalla volontà </a:t>
            </a:r>
            <a:r>
              <a:rPr lang="it-IT" b="1" dirty="0" smtClean="0">
                <a:solidFill>
                  <a:srgbClr val="C0504D">
                    <a:lumMod val="50000"/>
                  </a:srgbClr>
                </a:solidFill>
                <a:latin typeface="Copperplate Gothic Bold" panose="020E0705020206020404" pitchFamily="34" charset="0"/>
              </a:rPr>
              <a:t>di dominare </a:t>
            </a:r>
            <a:r>
              <a:rPr lang="it-IT" b="1" dirty="0">
                <a:solidFill>
                  <a:srgbClr val="C0504D">
                    <a:lumMod val="50000"/>
                  </a:srgbClr>
                </a:solidFill>
                <a:latin typeface="Copperplate Gothic Bold" panose="020E0705020206020404" pitchFamily="34" charset="0"/>
              </a:rPr>
              <a:t>e gestire il mondo, da una conoscenza puramente materialistica</a:t>
            </a:r>
            <a:r>
              <a:rPr lang="it-IT" b="1" dirty="0" smtClean="0">
                <a:solidFill>
                  <a:srgbClr val="C0504D">
                    <a:lumMod val="50000"/>
                  </a:srgbClr>
                </a:solidFill>
                <a:latin typeface="Copperplate Gothic Bold" panose="020E0705020206020404" pitchFamily="34" charset="0"/>
              </a:rPr>
              <a:t>. Da </a:t>
            </a:r>
            <a:r>
              <a:rPr lang="it-IT" b="1" dirty="0">
                <a:solidFill>
                  <a:srgbClr val="C0504D">
                    <a:lumMod val="50000"/>
                  </a:srgbClr>
                </a:solidFill>
                <a:latin typeface="Copperplate Gothic Bold" panose="020E0705020206020404" pitchFamily="34" charset="0"/>
              </a:rPr>
              <a:t>sottolineare l’attualità di questo messaggio, che mira alla sintesi tra fede e </a:t>
            </a:r>
            <a:r>
              <a:rPr lang="it-IT" b="1" dirty="0" smtClean="0">
                <a:solidFill>
                  <a:srgbClr val="C0504D">
                    <a:lumMod val="50000"/>
                  </a:srgbClr>
                </a:solidFill>
                <a:latin typeface="Copperplate Gothic Bold" panose="020E0705020206020404" pitchFamily="34" charset="0"/>
              </a:rPr>
              <a:t>scienza.</a:t>
            </a:r>
            <a:endParaRPr lang="it-IT" b="1" dirty="0">
              <a:solidFill>
                <a:srgbClr val="C0504D">
                  <a:lumMod val="50000"/>
                </a:srgbClr>
              </a:solidFill>
              <a:latin typeface="Copperplate Gothic Bold" panose="020E07050202060204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520"/>
            <a:ext cx="4660132" cy="687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263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660134" y="3974"/>
            <a:ext cx="4459808" cy="6740307"/>
          </a:xfrm>
          <a:prstGeom prst="rect">
            <a:avLst/>
          </a:prstGeom>
          <a:noFill/>
        </p:spPr>
        <p:txBody>
          <a:bodyPr wrap="square" rtlCol="0">
            <a:spAutoFit/>
          </a:bodyPr>
          <a:lstStyle/>
          <a:p>
            <a:r>
              <a:rPr lang="it-IT" b="1" dirty="0">
                <a:solidFill>
                  <a:srgbClr val="C0504D">
                    <a:lumMod val="50000"/>
                  </a:srgbClr>
                </a:solidFill>
                <a:latin typeface="Copperplate Gothic Bold" panose="020E0705020206020404" pitchFamily="34" charset="0"/>
              </a:rPr>
              <a:t>In questa seconda opera, che può essere definita un manuale di vita, la visione ricorrente è quella di Dio raffigurato con sembianze umane, al centro dell’universo che, dal principio, sovrasta la creazione, immerso dalla testa ai piedi negli elementi, per poi muoversi invece in un mondo ormai contaminato, sulla terra, luogo della battaglia contro il male, che sarà infine sconfitto dalla divinità. In ognuna delle sei visioni Dio guarda nelle diverse direzioni:</a:t>
            </a:r>
          </a:p>
          <a:p>
            <a:r>
              <a:rPr lang="it-IT" b="1" dirty="0">
                <a:solidFill>
                  <a:srgbClr val="C0504D">
                    <a:lumMod val="50000"/>
                  </a:srgbClr>
                </a:solidFill>
                <a:latin typeface="Copperplate Gothic Bold" panose="020E0705020206020404" pitchFamily="34" charset="0"/>
              </a:rPr>
              <a:t>est-sud; ovest-nord, nord-est; sud-ovest, poi alla totalità del mondo, per muoversi infine</a:t>
            </a:r>
          </a:p>
          <a:p>
            <a:r>
              <a:rPr lang="it-IT" b="1" dirty="0">
                <a:solidFill>
                  <a:srgbClr val="C0504D">
                    <a:lumMod val="50000"/>
                  </a:srgbClr>
                </a:solidFill>
                <a:latin typeface="Copperplate Gothic Bold" panose="020E0705020206020404" pitchFamily="34" charset="0"/>
              </a:rPr>
              <a:t>attraverso le quattro zone della terra. In sostanza, Egli osserva le varie interazioni tra i</a:t>
            </a:r>
          </a:p>
          <a:p>
            <a:r>
              <a:rPr lang="it-IT" b="1" dirty="0">
                <a:solidFill>
                  <a:srgbClr val="C0504D">
                    <a:lumMod val="50000"/>
                  </a:srgbClr>
                </a:solidFill>
                <a:latin typeface="Copperplate Gothic Bold" panose="020E0705020206020404" pitchFamily="34" charset="0"/>
              </a:rPr>
              <a:t>poteri della luce e quelli dell’oscurità. . </a:t>
            </a:r>
            <a:endParaRPr lang="it-IT" b="1" dirty="0">
              <a:solidFill>
                <a:srgbClr val="C0504D">
                  <a:lumMod val="50000"/>
                </a:srgbClr>
              </a:solidFill>
              <a:latin typeface="Copperplate Gothic Bold" panose="020E07050202060204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4" y="1"/>
            <a:ext cx="4658040" cy="683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406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Liber </a:t>
            </a:r>
            <a:r>
              <a:rPr lang="it-IT" b="1" dirty="0" err="1">
                <a:solidFill>
                  <a:schemeClr val="accent2">
                    <a:lumMod val="50000"/>
                  </a:schemeClr>
                </a:solidFill>
                <a:latin typeface="Copperplate Gothic Bold" panose="020E0705020206020404" pitchFamily="34" charset="0"/>
              </a:rPr>
              <a:t>Divinorum</a:t>
            </a:r>
            <a:r>
              <a:rPr lang="it-IT" b="1" dirty="0">
                <a:solidFill>
                  <a:schemeClr val="accent2">
                    <a:lumMod val="50000"/>
                  </a:schemeClr>
                </a:solidFill>
                <a:latin typeface="Copperplate Gothic Bold" panose="020E0705020206020404" pitchFamily="34" charset="0"/>
              </a:rPr>
              <a:t> </a:t>
            </a:r>
            <a:r>
              <a:rPr lang="it-IT" b="1" dirty="0" err="1">
                <a:solidFill>
                  <a:schemeClr val="accent2">
                    <a:lumMod val="50000"/>
                  </a:schemeClr>
                </a:solidFill>
                <a:latin typeface="Copperplate Gothic Bold" panose="020E0705020206020404" pitchFamily="34" charset="0"/>
              </a:rPr>
              <a:t>Operum</a:t>
            </a:r>
            <a:r>
              <a:rPr lang="it-IT" b="1" dirty="0">
                <a:solidFill>
                  <a:schemeClr val="accent2">
                    <a:lumMod val="50000"/>
                  </a:schemeClr>
                </a:solidFill>
                <a:latin typeface="Copperplate Gothic Bold" panose="020E0705020206020404" pitchFamily="34" charset="0"/>
              </a:rPr>
              <a:t> </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(Libro </a:t>
            </a:r>
            <a:r>
              <a:rPr lang="it-IT" b="1" dirty="0">
                <a:solidFill>
                  <a:schemeClr val="accent2">
                    <a:lumMod val="50000"/>
                  </a:schemeClr>
                </a:solidFill>
                <a:latin typeface="Copperplate Gothic Bold" panose="020E0705020206020404" pitchFamily="34" charset="0"/>
              </a:rPr>
              <a:t>delle opere </a:t>
            </a:r>
            <a:r>
              <a:rPr lang="it-IT" b="1" dirty="0" smtClean="0">
                <a:solidFill>
                  <a:schemeClr val="accent2">
                    <a:lumMod val="50000"/>
                  </a:schemeClr>
                </a:solidFill>
                <a:latin typeface="Copperplate Gothic Bold" panose="020E0705020206020404" pitchFamily="34" charset="0"/>
              </a:rPr>
              <a:t>divine) </a:t>
            </a: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endParaRPr lang="it-IT"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159568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18256" y="5996278"/>
            <a:ext cx="8442176" cy="87716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Secoli dopo le visioni di </a:t>
            </a:r>
            <a:r>
              <a:rPr lang="it-IT" sz="1700" b="1" dirty="0" err="1" smtClean="0">
                <a:solidFill>
                  <a:srgbClr val="C0504D">
                    <a:lumMod val="50000"/>
                  </a:srgbClr>
                </a:solidFill>
                <a:latin typeface="Copperplate Gothic Bold" panose="020E0705020206020404" pitchFamily="34" charset="0"/>
              </a:rPr>
              <a:t>Hildegard</a:t>
            </a:r>
            <a:r>
              <a:rPr lang="it-IT" sz="1700" b="1" dirty="0" smtClean="0">
                <a:solidFill>
                  <a:srgbClr val="C0504D">
                    <a:lumMod val="50000"/>
                  </a:srgbClr>
                </a:solidFill>
                <a:latin typeface="Copperplate Gothic Bold" panose="020E0705020206020404" pitchFamily="34" charset="0"/>
              </a:rPr>
              <a:t>, i contadini francesi presero le armi guidati da una sedicenne che sentiva le voci di dell’arcangelo Michele, di santa Caterina e di santa Margherita. </a:t>
            </a:r>
            <a:endParaRPr lang="it-IT" sz="1700" b="1" dirty="0">
              <a:solidFill>
                <a:srgbClr val="C0504D">
                  <a:lumMod val="50000"/>
                </a:srgbClr>
              </a:solidFill>
              <a:latin typeface="Copperplate Gothic Bold" panose="020E07050202060204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5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198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950692" y="3974"/>
            <a:ext cx="4169249" cy="7017306"/>
          </a:xfrm>
          <a:prstGeom prst="rect">
            <a:avLst/>
          </a:prstGeom>
          <a:noFill/>
        </p:spPr>
        <p:txBody>
          <a:bodyPr wrap="square" rtlCol="0">
            <a:spAutoFit/>
          </a:bodyPr>
          <a:lstStyle/>
          <a:p>
            <a:r>
              <a:rPr lang="it-IT" b="1" dirty="0">
                <a:solidFill>
                  <a:srgbClr val="C0504D">
                    <a:lumMod val="50000"/>
                  </a:srgbClr>
                </a:solidFill>
                <a:latin typeface="Copperplate Gothic Bold" panose="020E0705020206020404" pitchFamily="34" charset="0"/>
              </a:rPr>
              <a:t>Liber </a:t>
            </a:r>
            <a:r>
              <a:rPr lang="it-IT" b="1" dirty="0" err="1">
                <a:solidFill>
                  <a:srgbClr val="C0504D">
                    <a:lumMod val="50000"/>
                  </a:srgbClr>
                </a:solidFill>
                <a:latin typeface="Copperplate Gothic Bold" panose="020E0705020206020404" pitchFamily="34" charset="0"/>
              </a:rPr>
              <a:t>Divinorum</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Operum</a:t>
            </a:r>
            <a:r>
              <a:rPr lang="it-IT" b="1" dirty="0">
                <a:solidFill>
                  <a:srgbClr val="C0504D">
                    <a:lumMod val="50000"/>
                  </a:srgbClr>
                </a:solidFill>
                <a:latin typeface="Copperplate Gothic Bold" panose="020E0705020206020404" pitchFamily="34" charset="0"/>
              </a:rPr>
              <a:t> </a:t>
            </a:r>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(Libro </a:t>
            </a:r>
            <a:r>
              <a:rPr lang="it-IT" b="1" dirty="0">
                <a:solidFill>
                  <a:srgbClr val="C0504D">
                    <a:lumMod val="50000"/>
                  </a:srgbClr>
                </a:solidFill>
                <a:latin typeface="Copperplate Gothic Bold" panose="020E0705020206020404" pitchFamily="34" charset="0"/>
              </a:rPr>
              <a:t>delle opere </a:t>
            </a:r>
            <a:r>
              <a:rPr lang="it-IT" b="1" dirty="0" smtClean="0">
                <a:solidFill>
                  <a:srgbClr val="C0504D">
                    <a:lumMod val="50000"/>
                  </a:srgbClr>
                </a:solidFill>
                <a:latin typeface="Copperplate Gothic Bold" panose="020E0705020206020404" pitchFamily="34" charset="0"/>
              </a:rPr>
              <a:t>divine) </a:t>
            </a:r>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Ne rimangono </a:t>
            </a:r>
            <a:r>
              <a:rPr lang="it-IT" b="1" dirty="0">
                <a:solidFill>
                  <a:srgbClr val="C0504D">
                    <a:lumMod val="50000"/>
                  </a:srgbClr>
                </a:solidFill>
                <a:latin typeface="Copperplate Gothic Bold" panose="020E0705020206020404" pitchFamily="34" charset="0"/>
              </a:rPr>
              <a:t>tre trascrizioni, di cui quella lucchese è l’unica miniata </a:t>
            </a:r>
            <a:r>
              <a:rPr lang="it-IT" b="1" dirty="0" smtClean="0">
                <a:solidFill>
                  <a:srgbClr val="C0504D">
                    <a:lumMod val="50000"/>
                  </a:srgbClr>
                </a:solidFill>
                <a:latin typeface="Copperplate Gothic Bold" panose="020E0705020206020404" pitchFamily="34" charset="0"/>
              </a:rPr>
              <a:t>. Risale t ai decenni tra </a:t>
            </a:r>
            <a:r>
              <a:rPr lang="it-IT" b="1" dirty="0">
                <a:solidFill>
                  <a:srgbClr val="C0504D">
                    <a:lumMod val="50000"/>
                  </a:srgbClr>
                </a:solidFill>
                <a:latin typeface="Copperplate Gothic Bold" panose="020E0705020206020404" pitchFamily="34" charset="0"/>
              </a:rPr>
              <a:t>il secondo e il terzo decennio del XIII secolo. L’opera contiene le visioni di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ed il testo di ogni visione è composto da una descrizione nella quale la Santa parla in prima persona ed espone il contenuto dell’apparizione, cui segue un commento esplicativo pronunciato dalla voce di Dio. Le tavole miniate illustrative delle visioni sono dieci, tutte a piena pagina. Delle visioni vengono enucleati gli episodi di particolare evidenza e </a:t>
            </a:r>
            <a:r>
              <a:rPr lang="it-IT" b="1" dirty="0" smtClean="0">
                <a:solidFill>
                  <a:srgbClr val="C0504D">
                    <a:lumMod val="50000"/>
                  </a:srgbClr>
                </a:solidFill>
                <a:latin typeface="Copperplate Gothic Bold" panose="020E0705020206020404" pitchFamily="34" charset="0"/>
              </a:rPr>
              <a:t>intensità. </a:t>
            </a:r>
          </a:p>
          <a:p>
            <a:endParaRPr lang="it-IT" b="1" dirty="0">
              <a:solidFill>
                <a:srgbClr val="C0504D">
                  <a:lumMod val="50000"/>
                </a:srgbClr>
              </a:solidFill>
              <a:latin typeface="Copperplate Gothic Bold" panose="020E07050202060204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07"/>
          <a:stretch/>
        </p:blipFill>
        <p:spPr bwMode="auto">
          <a:xfrm>
            <a:off x="0" y="-21070"/>
            <a:ext cx="4950692" cy="687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667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498110" y="3974"/>
            <a:ext cx="4621832" cy="6740307"/>
          </a:xfrm>
          <a:prstGeom prst="rect">
            <a:avLst/>
          </a:prstGeom>
          <a:noFill/>
        </p:spPr>
        <p:txBody>
          <a:bodyPr wrap="square" rtlCol="0">
            <a:spAutoFit/>
          </a:bodyPr>
          <a:lstStyle/>
          <a:p>
            <a:endParaRPr lang="it-IT" sz="1600" b="1" dirty="0" smtClean="0">
              <a:solidFill>
                <a:srgbClr val="C0504D">
                  <a:lumMod val="50000"/>
                </a:srgbClr>
              </a:solidFill>
              <a:latin typeface="Copperplate Gothic Bold" panose="020E0705020206020404" pitchFamily="34" charset="0"/>
            </a:endParaRPr>
          </a:p>
          <a:p>
            <a:r>
              <a:rPr lang="it-IT" sz="1600" b="1" dirty="0" smtClean="0">
                <a:solidFill>
                  <a:srgbClr val="C0504D">
                    <a:lumMod val="50000"/>
                  </a:srgbClr>
                </a:solidFill>
                <a:latin typeface="Copperplate Gothic Bold" panose="020E0705020206020404" pitchFamily="34" charset="0"/>
              </a:rPr>
              <a:t>All’interno </a:t>
            </a:r>
            <a:r>
              <a:rPr lang="it-IT" sz="1600" b="1" dirty="0">
                <a:solidFill>
                  <a:srgbClr val="C0504D">
                    <a:lumMod val="50000"/>
                  </a:srgbClr>
                </a:solidFill>
                <a:latin typeface="Copperplate Gothic Bold" panose="020E0705020206020404" pitchFamily="34" charset="0"/>
              </a:rPr>
              <a:t>della cornice </a:t>
            </a:r>
            <a:r>
              <a:rPr lang="it-IT" sz="1600" b="1" dirty="0" smtClean="0">
                <a:solidFill>
                  <a:srgbClr val="C0504D">
                    <a:lumMod val="50000"/>
                  </a:srgbClr>
                </a:solidFill>
                <a:latin typeface="Copperplate Gothic Bold" panose="020E0705020206020404" pitchFamily="34" charset="0"/>
              </a:rPr>
              <a:t>delle </a:t>
            </a:r>
            <a:r>
              <a:rPr lang="it-IT" sz="1600" b="1" dirty="0">
                <a:solidFill>
                  <a:srgbClr val="C0504D">
                    <a:lumMod val="50000"/>
                  </a:srgbClr>
                </a:solidFill>
                <a:latin typeface="Copperplate Gothic Bold" panose="020E0705020206020404" pitchFamily="34" charset="0"/>
              </a:rPr>
              <a:t>tavole o in un riquadro adiacente, è </a:t>
            </a:r>
            <a:r>
              <a:rPr lang="it-IT" sz="1600" b="1" dirty="0" smtClean="0">
                <a:solidFill>
                  <a:srgbClr val="C0504D">
                    <a:lumMod val="50000"/>
                  </a:srgbClr>
                </a:solidFill>
                <a:latin typeface="Copperplate Gothic Bold" panose="020E0705020206020404" pitchFamily="34" charset="0"/>
              </a:rPr>
              <a:t>quasi sempre presente </a:t>
            </a:r>
            <a:r>
              <a:rPr lang="it-IT" sz="1600" b="1" dirty="0">
                <a:solidFill>
                  <a:srgbClr val="C0504D">
                    <a:lumMod val="50000"/>
                  </a:srgbClr>
                </a:solidFill>
                <a:latin typeface="Copperplate Gothic Bold" panose="020E0705020206020404" pitchFamily="34" charset="0"/>
              </a:rPr>
              <a:t>la figura di </a:t>
            </a:r>
            <a:r>
              <a:rPr lang="it-IT" sz="1600" b="1" dirty="0" err="1">
                <a:solidFill>
                  <a:srgbClr val="C0504D">
                    <a:lumMod val="50000"/>
                  </a:srgbClr>
                </a:solidFill>
                <a:latin typeface="Copperplate Gothic Bold" panose="020E0705020206020404" pitchFamily="34" charset="0"/>
              </a:rPr>
              <a:t>Hildegard</a:t>
            </a:r>
            <a:r>
              <a:rPr lang="it-IT" sz="1600" b="1" dirty="0">
                <a:solidFill>
                  <a:srgbClr val="C0504D">
                    <a:lumMod val="50000"/>
                  </a:srgbClr>
                </a:solidFill>
                <a:latin typeface="Copperplate Gothic Bold" panose="020E0705020206020404" pitchFamily="34" charset="0"/>
              </a:rPr>
              <a:t> seduta, il capo elevato verso l’alto, con gli strumenti scrittori fra le mani, o appoggiati su un leggio, in atto di scrivere le sue visioni. </a:t>
            </a:r>
            <a:r>
              <a:rPr lang="it-IT" sz="1600" b="1" dirty="0" smtClean="0">
                <a:solidFill>
                  <a:srgbClr val="C0504D">
                    <a:lumMod val="50000"/>
                  </a:srgbClr>
                </a:solidFill>
                <a:latin typeface="Copperplate Gothic Bold" panose="020E0705020206020404" pitchFamily="34" charset="0"/>
              </a:rPr>
              <a:t>Utilizza le tavolette di cera, che possono essere facilmente cancellate. </a:t>
            </a:r>
            <a:r>
              <a:rPr lang="it-IT" sz="1600" b="1" dirty="0" err="1" smtClean="0">
                <a:solidFill>
                  <a:srgbClr val="C0504D">
                    <a:lumMod val="50000"/>
                  </a:srgbClr>
                </a:solidFill>
                <a:latin typeface="Copperplate Gothic Bold" panose="020E0705020206020404" pitchFamily="34" charset="0"/>
              </a:rPr>
              <a:t>Richardis</a:t>
            </a:r>
            <a:r>
              <a:rPr lang="it-IT" sz="1600" b="1" dirty="0" smtClean="0">
                <a:solidFill>
                  <a:srgbClr val="C0504D">
                    <a:lumMod val="50000"/>
                  </a:srgbClr>
                </a:solidFill>
                <a:latin typeface="Copperplate Gothic Bold" panose="020E0705020206020404" pitchFamily="34" charset="0"/>
              </a:rPr>
              <a:t>, che sa bene il latino, si occupa di rivederle. E </a:t>
            </a:r>
            <a:r>
              <a:rPr lang="it-IT" sz="1600" b="1" dirty="0" err="1" smtClean="0">
                <a:solidFill>
                  <a:srgbClr val="C0504D">
                    <a:lumMod val="50000"/>
                  </a:srgbClr>
                </a:solidFill>
                <a:latin typeface="Copperplate Gothic Bold" panose="020E0705020206020404" pitchFamily="34" charset="0"/>
              </a:rPr>
              <a:t>Volmar</a:t>
            </a:r>
            <a:r>
              <a:rPr lang="it-IT" sz="1600" b="1" dirty="0" smtClean="0">
                <a:solidFill>
                  <a:srgbClr val="C0504D">
                    <a:lumMod val="50000"/>
                  </a:srgbClr>
                </a:solidFill>
                <a:latin typeface="Copperplate Gothic Bold" panose="020E0705020206020404" pitchFamily="34" charset="0"/>
              </a:rPr>
              <a:t> di </a:t>
            </a:r>
            <a:r>
              <a:rPr lang="it-IT" sz="1600" b="1" dirty="0" err="1" smtClean="0">
                <a:solidFill>
                  <a:srgbClr val="C0504D">
                    <a:lumMod val="50000"/>
                  </a:srgbClr>
                </a:solidFill>
                <a:latin typeface="Copperplate Gothic Bold" panose="020E0705020206020404" pitchFamily="34" charset="0"/>
              </a:rPr>
              <a:t>scruverle</a:t>
            </a:r>
            <a:r>
              <a:rPr lang="it-IT" sz="1600" b="1" dirty="0" smtClean="0">
                <a:solidFill>
                  <a:srgbClr val="C0504D">
                    <a:lumMod val="50000"/>
                  </a:srgbClr>
                </a:solidFill>
                <a:latin typeface="Copperplate Gothic Bold" panose="020E0705020206020404" pitchFamily="34" charset="0"/>
              </a:rPr>
              <a:t> su pergamena. Lei, </a:t>
            </a:r>
            <a:r>
              <a:rPr lang="it-IT" sz="1600" b="1" dirty="0" err="1" smtClean="0">
                <a:solidFill>
                  <a:srgbClr val="C0504D">
                    <a:lumMod val="50000"/>
                  </a:srgbClr>
                </a:solidFill>
                <a:latin typeface="Copperplate Gothic Bold" panose="020E0705020206020404" pitchFamily="34" charset="0"/>
              </a:rPr>
              <a:t>Volmar</a:t>
            </a:r>
            <a:r>
              <a:rPr lang="it-IT" sz="1600" b="1" dirty="0" smtClean="0">
                <a:solidFill>
                  <a:srgbClr val="C0504D">
                    <a:lumMod val="50000"/>
                  </a:srgbClr>
                </a:solidFill>
                <a:latin typeface="Copperplate Gothic Bold" panose="020E0705020206020404" pitchFamily="34" charset="0"/>
              </a:rPr>
              <a:t> e </a:t>
            </a:r>
            <a:r>
              <a:rPr lang="it-IT" sz="1600" b="1" dirty="0" err="1" smtClean="0">
                <a:solidFill>
                  <a:srgbClr val="C0504D">
                    <a:lumMod val="50000"/>
                  </a:srgbClr>
                </a:solidFill>
                <a:latin typeface="Copperplate Gothic Bold" panose="020E0705020206020404" pitchFamily="34" charset="0"/>
              </a:rPr>
              <a:t>Richardis</a:t>
            </a:r>
            <a:r>
              <a:rPr lang="it-IT" sz="1600" b="1" dirty="0" smtClean="0">
                <a:solidFill>
                  <a:srgbClr val="C0504D">
                    <a:lumMod val="50000"/>
                  </a:srgbClr>
                </a:solidFill>
                <a:latin typeface="Copperplate Gothic Bold" panose="020E0705020206020404" pitchFamily="34" charset="0"/>
              </a:rPr>
              <a:t> </a:t>
            </a:r>
            <a:r>
              <a:rPr lang="it-IT" sz="1600" b="1" dirty="0" err="1" smtClean="0">
                <a:solidFill>
                  <a:srgbClr val="C0504D">
                    <a:lumMod val="50000"/>
                  </a:srgbClr>
                </a:solidFill>
                <a:latin typeface="Copperplate Gothic Bold" panose="020E0705020206020404" pitchFamily="34" charset="0"/>
              </a:rPr>
              <a:t>Stade</a:t>
            </a:r>
            <a:r>
              <a:rPr lang="it-IT" sz="1600" b="1" dirty="0" smtClean="0">
                <a:solidFill>
                  <a:srgbClr val="C0504D">
                    <a:lumMod val="50000"/>
                  </a:srgbClr>
                </a:solidFill>
                <a:latin typeface="Copperplate Gothic Bold" panose="020E0705020206020404" pitchFamily="34" charset="0"/>
              </a:rPr>
              <a:t>, formano un vero e proprio il gruppo di </a:t>
            </a:r>
            <a:r>
              <a:rPr lang="it-IT" sz="1600" b="1" dirty="0">
                <a:solidFill>
                  <a:srgbClr val="C0504D">
                    <a:lumMod val="50000"/>
                  </a:srgbClr>
                </a:solidFill>
                <a:latin typeface="Copperplate Gothic Bold" panose="020E0705020206020404" pitchFamily="34" charset="0"/>
              </a:rPr>
              <a:t>lavoro. la rivelazione dell’apparire del mondo </a:t>
            </a:r>
            <a:r>
              <a:rPr lang="it-IT" sz="1600" b="1" dirty="0" smtClean="0">
                <a:solidFill>
                  <a:srgbClr val="C0504D">
                    <a:lumMod val="50000"/>
                  </a:srgbClr>
                </a:solidFill>
                <a:latin typeface="Copperplate Gothic Bold" panose="020E0705020206020404" pitchFamily="34" charset="0"/>
              </a:rPr>
              <a:t>nella figura </a:t>
            </a:r>
            <a:r>
              <a:rPr lang="it-IT" sz="1600" b="1" dirty="0">
                <a:solidFill>
                  <a:srgbClr val="C0504D">
                    <a:lumMod val="50000"/>
                  </a:srgbClr>
                </a:solidFill>
                <a:latin typeface="Copperplate Gothic Bold" panose="020E0705020206020404" pitchFamily="34" charset="0"/>
              </a:rPr>
              <a:t>divina alata in forma simile a quella umana, sovrastata dalla testa di un anziano</a:t>
            </a:r>
            <a:r>
              <a:rPr lang="it-IT" sz="1600" b="1" dirty="0" smtClean="0">
                <a:solidFill>
                  <a:srgbClr val="C0504D">
                    <a:lumMod val="50000"/>
                  </a:srgbClr>
                </a:solidFill>
                <a:latin typeface="Copperplate Gothic Bold" panose="020E0705020206020404" pitchFamily="34" charset="0"/>
              </a:rPr>
              <a:t>. Nelle </a:t>
            </a:r>
            <a:r>
              <a:rPr lang="it-IT" sz="1600" b="1" dirty="0">
                <a:solidFill>
                  <a:srgbClr val="C0504D">
                    <a:lumMod val="50000"/>
                  </a:srgbClr>
                </a:solidFill>
                <a:latin typeface="Copperplate Gothic Bold" panose="020E0705020206020404" pitchFamily="34" charset="0"/>
              </a:rPr>
              <a:t>sue mani ha un agnello, mentre i suoi piedi schiacciano un essere mostruoso</a:t>
            </a:r>
            <a:r>
              <a:rPr lang="it-IT" sz="1600" b="1" dirty="0" smtClean="0">
                <a:solidFill>
                  <a:srgbClr val="C0504D">
                    <a:lumMod val="50000"/>
                  </a:srgbClr>
                </a:solidFill>
                <a:latin typeface="Copperplate Gothic Bold" panose="020E0705020206020404" pitchFamily="34" charset="0"/>
              </a:rPr>
              <a:t>, avvolto </a:t>
            </a:r>
            <a:r>
              <a:rPr lang="it-IT" sz="1600" b="1" dirty="0">
                <a:solidFill>
                  <a:srgbClr val="C0504D">
                    <a:lumMod val="50000"/>
                  </a:srgbClr>
                </a:solidFill>
                <a:latin typeface="Copperplate Gothic Bold" panose="020E0705020206020404" pitchFamily="34" charset="0"/>
              </a:rPr>
              <a:t>da un serpente. In questa visione c’è tutta la storia, dalla creazione dell’Universo</a:t>
            </a:r>
            <a:r>
              <a:rPr lang="it-IT" sz="1600" b="1" dirty="0" smtClean="0">
                <a:solidFill>
                  <a:srgbClr val="C0504D">
                    <a:lumMod val="50000"/>
                  </a:srgbClr>
                </a:solidFill>
                <a:latin typeface="Copperplate Gothic Bold" panose="020E0705020206020404" pitchFamily="34" charset="0"/>
              </a:rPr>
              <a:t>, alla </a:t>
            </a:r>
            <a:r>
              <a:rPr lang="it-IT" sz="1600" b="1" dirty="0">
                <a:solidFill>
                  <a:srgbClr val="C0504D">
                    <a:lumMod val="50000"/>
                  </a:srgbClr>
                </a:solidFill>
                <a:latin typeface="Copperplate Gothic Bold" panose="020E0705020206020404" pitchFamily="34" charset="0"/>
              </a:rPr>
              <a:t>caduta dell’uomo, la salvezza, tutto ciò che era già </a:t>
            </a:r>
            <a:r>
              <a:rPr lang="it-IT" sz="1600" b="1" dirty="0" smtClean="0">
                <a:solidFill>
                  <a:srgbClr val="C0504D">
                    <a:lumMod val="50000"/>
                  </a:srgbClr>
                </a:solidFill>
                <a:latin typeface="Copperplate Gothic Bold" panose="020E0705020206020404" pitchFamily="34" charset="0"/>
              </a:rPr>
              <a:t>stato prefigurato </a:t>
            </a:r>
            <a:r>
              <a:rPr lang="it-IT" sz="1600" b="1" dirty="0">
                <a:solidFill>
                  <a:srgbClr val="C0504D">
                    <a:lumMod val="50000"/>
                  </a:srgbClr>
                </a:solidFill>
                <a:latin typeface="Copperplate Gothic Bold" panose="020E0705020206020404" pitchFamily="34" charset="0"/>
              </a:rPr>
              <a:t>da Dio</a:t>
            </a:r>
            <a:r>
              <a:rPr lang="it-IT" sz="1600" b="1" dirty="0" smtClean="0">
                <a:solidFill>
                  <a:srgbClr val="C0504D">
                    <a:lumMod val="50000"/>
                  </a:srgbClr>
                </a:solidFill>
                <a:latin typeface="Copperplate Gothic Bold" panose="020E0705020206020404" pitchFamily="34" charset="0"/>
              </a:rPr>
              <a:t>.</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76" t="3879" r="4606" b="6061"/>
          <a:stretch/>
        </p:blipFill>
        <p:spPr bwMode="auto">
          <a:xfrm>
            <a:off x="0" y="9693"/>
            <a:ext cx="4498109" cy="6862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610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899239" y="3974"/>
            <a:ext cx="4220702" cy="7294305"/>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Il </a:t>
            </a:r>
            <a:r>
              <a:rPr lang="it-IT" b="1" dirty="0">
                <a:solidFill>
                  <a:srgbClr val="C0504D">
                    <a:lumMod val="50000"/>
                  </a:srgbClr>
                </a:solidFill>
                <a:latin typeface="Copperplate Gothic Bold" panose="020E0705020206020404" pitchFamily="34" charset="0"/>
              </a:rPr>
              <a:t>De </a:t>
            </a:r>
            <a:r>
              <a:rPr lang="it-IT" b="1" dirty="0" err="1">
                <a:solidFill>
                  <a:srgbClr val="C0504D">
                    <a:lumMod val="50000"/>
                  </a:srgbClr>
                </a:solidFill>
                <a:latin typeface="Copperplate Gothic Bold" panose="020E0705020206020404" pitchFamily="34" charset="0"/>
              </a:rPr>
              <a:t>divinarum</a:t>
            </a:r>
            <a:r>
              <a:rPr lang="it-IT" b="1" dirty="0">
                <a:solidFill>
                  <a:srgbClr val="C0504D">
                    <a:lumMod val="50000"/>
                  </a:srgbClr>
                </a:solidFill>
                <a:latin typeface="Copperplate Gothic Bold" panose="020E0705020206020404" pitchFamily="34" charset="0"/>
              </a:rPr>
              <a:t> opera è l’ultima </a:t>
            </a:r>
            <a:r>
              <a:rPr lang="it-IT" b="1" dirty="0" smtClean="0">
                <a:solidFill>
                  <a:srgbClr val="C0504D">
                    <a:lumMod val="50000"/>
                  </a:srgbClr>
                </a:solidFill>
                <a:latin typeface="Copperplate Gothic Bold" panose="020E0705020206020404" pitchFamily="34" charset="0"/>
              </a:rPr>
              <a:t>della </a:t>
            </a:r>
            <a:r>
              <a:rPr lang="it-IT" b="1" dirty="0">
                <a:solidFill>
                  <a:srgbClr val="C0504D">
                    <a:lumMod val="50000"/>
                  </a:srgbClr>
                </a:solidFill>
                <a:latin typeface="Copperplate Gothic Bold" panose="020E0705020206020404" pitchFamily="34" charset="0"/>
              </a:rPr>
              <a:t>trilogia profetica di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di </a:t>
            </a:r>
            <a:r>
              <a:rPr lang="it-IT" b="1" dirty="0" err="1">
                <a:solidFill>
                  <a:srgbClr val="C0504D">
                    <a:lumMod val="50000"/>
                  </a:srgbClr>
                </a:solidFill>
                <a:latin typeface="Copperplate Gothic Bold" panose="020E0705020206020404" pitchFamily="34" charset="0"/>
              </a:rPr>
              <a:t>Bingen</a:t>
            </a:r>
            <a:r>
              <a:rPr lang="it-IT" b="1" dirty="0">
                <a:solidFill>
                  <a:srgbClr val="C0504D">
                    <a:lumMod val="50000"/>
                  </a:srgbClr>
                </a:solidFill>
                <a:latin typeface="Copperplate Gothic Bold" panose="020E0705020206020404" pitchFamily="34" charset="0"/>
              </a:rPr>
              <a:t> e la sintesi definitiva del suo pensiero: lo terminò si pensa nel 1175, ci mise undici anni a </a:t>
            </a:r>
            <a:r>
              <a:rPr lang="it-IT" b="1" dirty="0" smtClean="0">
                <a:solidFill>
                  <a:srgbClr val="C0504D">
                    <a:lumMod val="50000"/>
                  </a:srgbClr>
                </a:solidFill>
                <a:latin typeface="Copperplate Gothic Bold" panose="020E0705020206020404" pitchFamily="34" charset="0"/>
              </a:rPr>
              <a:t>scriverlo</a:t>
            </a:r>
            <a:r>
              <a:rPr lang="it-IT" b="1" dirty="0">
                <a:solidFill>
                  <a:srgbClr val="C0504D">
                    <a:lumMod val="50000"/>
                  </a:srgbClr>
                </a:solidFill>
                <a:latin typeface="Copperplate Gothic Bold" panose="020E0705020206020404" pitchFamily="34" charset="0"/>
              </a:rPr>
              <a:t>. </a:t>
            </a:r>
            <a:r>
              <a:rPr lang="it-IT" b="1" dirty="0" smtClean="0">
                <a:solidFill>
                  <a:srgbClr val="C0504D">
                    <a:lumMod val="50000"/>
                  </a:srgbClr>
                </a:solidFill>
                <a:latin typeface="Copperplate Gothic Bold" panose="020E0705020206020404" pitchFamily="34" charset="0"/>
              </a:rPr>
              <a:t>Le </a:t>
            </a:r>
            <a:r>
              <a:rPr lang="it-IT" b="1" dirty="0">
                <a:solidFill>
                  <a:srgbClr val="C0504D">
                    <a:lumMod val="50000"/>
                  </a:srgbClr>
                </a:solidFill>
                <a:latin typeface="Copperplate Gothic Bold" panose="020E0705020206020404" pitchFamily="34" charset="0"/>
              </a:rPr>
              <a:t>visioni sono descritte e poi lungamente spiegate. Nella prima parte del libro, illustrato da quattro visioni, si parla della creazione degli angeli, e della caduta la caduta </a:t>
            </a:r>
            <a:r>
              <a:rPr lang="it-IT" b="1" dirty="0" smtClean="0">
                <a:solidFill>
                  <a:srgbClr val="C0504D">
                    <a:lumMod val="50000"/>
                  </a:srgbClr>
                </a:solidFill>
                <a:latin typeface="Copperplate Gothic Bold" panose="020E0705020206020404" pitchFamily="34" charset="0"/>
              </a:rPr>
              <a:t>di alcuni </a:t>
            </a:r>
            <a:r>
              <a:rPr lang="it-IT" b="1" dirty="0">
                <a:solidFill>
                  <a:srgbClr val="C0504D">
                    <a:lumMod val="50000"/>
                  </a:srgbClr>
                </a:solidFill>
                <a:latin typeface="Copperplate Gothic Bold" panose="020E0705020206020404" pitchFamily="34" charset="0"/>
              </a:rPr>
              <a:t>di loro.</a:t>
            </a:r>
          </a:p>
          <a:p>
            <a:r>
              <a:rPr lang="it-IT" b="1" dirty="0" smtClean="0">
                <a:solidFill>
                  <a:srgbClr val="C0504D">
                    <a:lumMod val="50000"/>
                  </a:srgbClr>
                </a:solidFill>
                <a:latin typeface="Copperplate Gothic Bold" panose="020E0705020206020404" pitchFamily="34" charset="0"/>
              </a:rPr>
              <a:t>Si passa poi alla </a:t>
            </a:r>
            <a:r>
              <a:rPr lang="it-IT" b="1" dirty="0">
                <a:solidFill>
                  <a:srgbClr val="C0504D">
                    <a:lumMod val="50000"/>
                  </a:srgbClr>
                </a:solidFill>
                <a:latin typeface="Copperplate Gothic Bold" panose="020E0705020206020404" pitchFamily="34" charset="0"/>
              </a:rPr>
              <a:t>creazione dell'uomo a </a:t>
            </a:r>
            <a:r>
              <a:rPr lang="it-IT" b="1" dirty="0" smtClean="0">
                <a:solidFill>
                  <a:srgbClr val="C0504D">
                    <a:lumMod val="50000"/>
                  </a:srgbClr>
                </a:solidFill>
                <a:latin typeface="Copperplate Gothic Bold" panose="020E0705020206020404" pitchFamily="34" charset="0"/>
              </a:rPr>
              <a:t>immagine </a:t>
            </a:r>
            <a:r>
              <a:rPr lang="it-IT" b="1" dirty="0">
                <a:solidFill>
                  <a:srgbClr val="C0504D">
                    <a:lumMod val="50000"/>
                  </a:srgbClr>
                </a:solidFill>
                <a:latin typeface="Copperplate Gothic Bold" panose="020E0705020206020404" pitchFamily="34" charset="0"/>
              </a:rPr>
              <a:t>e </a:t>
            </a:r>
            <a:r>
              <a:rPr lang="it-IT" b="1" dirty="0" smtClean="0">
                <a:solidFill>
                  <a:srgbClr val="C0504D">
                    <a:lumMod val="50000"/>
                  </a:srgbClr>
                </a:solidFill>
                <a:latin typeface="Copperplate Gothic Bold" panose="020E0705020206020404" pitchFamily="34" charset="0"/>
              </a:rPr>
              <a:t>somiglianza di Dio: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lo pone al </a:t>
            </a:r>
            <a:r>
              <a:rPr lang="it-IT" b="1" dirty="0">
                <a:solidFill>
                  <a:srgbClr val="C0504D">
                    <a:lumMod val="50000"/>
                  </a:srgbClr>
                </a:solidFill>
                <a:latin typeface="Copperplate Gothic Bold" panose="020E0705020206020404" pitchFamily="34" charset="0"/>
              </a:rPr>
              <a:t>centro dell’ </a:t>
            </a:r>
            <a:r>
              <a:rPr lang="it-IT" b="1" dirty="0" smtClean="0">
                <a:solidFill>
                  <a:srgbClr val="C0504D">
                    <a:lumMod val="50000"/>
                  </a:srgbClr>
                </a:solidFill>
                <a:latin typeface="Copperplate Gothic Bold" panose="020E0705020206020404" pitchFamily="34" charset="0"/>
              </a:rPr>
              <a:t>universo. Descrive </a:t>
            </a:r>
            <a:r>
              <a:rPr lang="it-IT" b="1" dirty="0">
                <a:solidFill>
                  <a:srgbClr val="C0504D">
                    <a:lumMod val="50000"/>
                  </a:srgbClr>
                </a:solidFill>
                <a:latin typeface="Copperplate Gothic Bold" panose="020E0705020206020404" pitchFamily="34" charset="0"/>
              </a:rPr>
              <a:t>la </a:t>
            </a:r>
            <a:r>
              <a:rPr lang="it-IT" b="1" dirty="0" smtClean="0">
                <a:solidFill>
                  <a:srgbClr val="C0504D">
                    <a:lumMod val="50000"/>
                  </a:srgbClr>
                </a:solidFill>
                <a:latin typeface="Copperplate Gothic Bold" panose="020E0705020206020404" pitchFamily="34" charset="0"/>
              </a:rPr>
              <a:t>sua </a:t>
            </a:r>
            <a:r>
              <a:rPr lang="it-IT" b="1" dirty="0">
                <a:solidFill>
                  <a:srgbClr val="C0504D">
                    <a:lumMod val="50000"/>
                  </a:srgbClr>
                </a:solidFill>
                <a:latin typeface="Copperplate Gothic Bold" panose="020E0705020206020404" pitchFamily="34" charset="0"/>
              </a:rPr>
              <a:t>caduta e </a:t>
            </a:r>
            <a:r>
              <a:rPr lang="it-IT" b="1" dirty="0" smtClean="0">
                <a:solidFill>
                  <a:srgbClr val="C0504D">
                    <a:lumMod val="50000"/>
                  </a:srgbClr>
                </a:solidFill>
                <a:latin typeface="Copperplate Gothic Bold" panose="020E0705020206020404" pitchFamily="34" charset="0"/>
              </a:rPr>
              <a:t>la promessa </a:t>
            </a:r>
            <a:r>
              <a:rPr lang="it-IT" b="1" dirty="0">
                <a:solidFill>
                  <a:srgbClr val="C0504D">
                    <a:lumMod val="50000"/>
                  </a:srgbClr>
                </a:solidFill>
                <a:latin typeface="Copperplate Gothic Bold" panose="020E0705020206020404" pitchFamily="34" charset="0"/>
              </a:rPr>
              <a:t>di redenzione. </a:t>
            </a:r>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74"/>
            <a:ext cx="4899238" cy="685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99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727450" y="3974"/>
            <a:ext cx="4392492" cy="7571303"/>
          </a:xfrm>
          <a:prstGeom prst="rect">
            <a:avLst/>
          </a:prstGeom>
          <a:noFill/>
        </p:spPr>
        <p:txBody>
          <a:bodyPr wrap="square" rtlCol="0">
            <a:spAutoFit/>
          </a:bodyPr>
          <a:lstStyle/>
          <a:p>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descrive  </a:t>
            </a:r>
            <a:r>
              <a:rPr lang="it-IT" b="1" dirty="0">
                <a:solidFill>
                  <a:srgbClr val="C0504D">
                    <a:lumMod val="50000"/>
                  </a:srgbClr>
                </a:solidFill>
                <a:latin typeface="Copperplate Gothic Bold" panose="020E0705020206020404" pitchFamily="34" charset="0"/>
              </a:rPr>
              <a:t>il giudizio dell'uomo da parte di </a:t>
            </a:r>
            <a:r>
              <a:rPr lang="it-IT" b="1" dirty="0" smtClean="0">
                <a:solidFill>
                  <a:srgbClr val="C0504D">
                    <a:lumMod val="50000"/>
                  </a:srgbClr>
                </a:solidFill>
                <a:latin typeface="Copperplate Gothic Bold" panose="020E0705020206020404" pitchFamily="34" charset="0"/>
              </a:rPr>
              <a:t>Dio, e la promessa, anzi la certezza, della redenzione.  Ma si occupa anche di argomenti che oggi si definirebbero scientifici e naturalistici:  </a:t>
            </a:r>
            <a:r>
              <a:rPr lang="it-IT" b="1" dirty="0">
                <a:solidFill>
                  <a:srgbClr val="C0504D">
                    <a:lumMod val="50000"/>
                  </a:srgbClr>
                </a:solidFill>
                <a:latin typeface="Copperplate Gothic Bold" panose="020E0705020206020404" pitchFamily="34" charset="0"/>
              </a:rPr>
              <a:t>la struttura del cosmo, il sistema dei venti, la figura umana collocata al centro dell’universo, il tema del mostro e delle figure fantastiche ed allegoriche, il globo </a:t>
            </a:r>
            <a:r>
              <a:rPr lang="it-IT" b="1" dirty="0" smtClean="0">
                <a:solidFill>
                  <a:srgbClr val="C0504D">
                    <a:lumMod val="50000"/>
                  </a:srgbClr>
                </a:solidFill>
                <a:latin typeface="Copperplate Gothic Bold" panose="020E0705020206020404" pitchFamily="34" charset="0"/>
              </a:rPr>
              <a:t>terrestre</a:t>
            </a:r>
            <a:r>
              <a:rPr lang="it-IT" b="1" dirty="0">
                <a:solidFill>
                  <a:srgbClr val="C0504D">
                    <a:lumMod val="50000"/>
                  </a:srgbClr>
                </a:solidFill>
                <a:latin typeface="Copperplate Gothic Bold" panose="020E0705020206020404" pitchFamily="34" charset="0"/>
              </a:rPr>
              <a:t>….. L’uomo </a:t>
            </a:r>
            <a:r>
              <a:rPr lang="it-IT" b="1" dirty="0" smtClean="0">
                <a:solidFill>
                  <a:srgbClr val="C0504D">
                    <a:lumMod val="50000"/>
                  </a:srgbClr>
                </a:solidFill>
                <a:latin typeface="Copperplate Gothic Bold" panose="020E0705020206020404" pitchFamily="34" charset="0"/>
              </a:rPr>
              <a:t>è </a:t>
            </a:r>
            <a:r>
              <a:rPr lang="it-IT" b="1" dirty="0">
                <a:solidFill>
                  <a:srgbClr val="C0504D">
                    <a:lumMod val="50000"/>
                  </a:srgbClr>
                </a:solidFill>
                <a:latin typeface="Copperplate Gothic Bold" panose="020E0705020206020404" pitchFamily="34" charset="0"/>
              </a:rPr>
              <a:t>irraggiato dalla forza dei pianeti, </a:t>
            </a:r>
            <a:r>
              <a:rPr lang="it-IT" b="1" dirty="0" smtClean="0">
                <a:solidFill>
                  <a:srgbClr val="C0504D">
                    <a:lumMod val="50000"/>
                  </a:srgbClr>
                </a:solidFill>
                <a:latin typeface="Copperplate Gothic Bold" panose="020E0705020206020404" pitchFamily="34" charset="0"/>
              </a:rPr>
              <a:t>ed esposto </a:t>
            </a:r>
            <a:r>
              <a:rPr lang="it-IT" b="1" dirty="0">
                <a:solidFill>
                  <a:srgbClr val="C0504D">
                    <a:lumMod val="50000"/>
                  </a:srgbClr>
                </a:solidFill>
                <a:latin typeface="Copperplate Gothic Bold" panose="020E0705020206020404" pitchFamily="34" charset="0"/>
              </a:rPr>
              <a:t>all’azione dei venti, rappresentati da teste di animali, che indicano anche le </a:t>
            </a:r>
            <a:r>
              <a:rPr lang="it-IT" b="1" dirty="0" smtClean="0">
                <a:solidFill>
                  <a:srgbClr val="C0504D">
                    <a:lumMod val="50000"/>
                  </a:srgbClr>
                </a:solidFill>
                <a:latin typeface="Copperplate Gothic Bold" panose="020E0705020206020404" pitchFamily="34" charset="0"/>
              </a:rPr>
              <a:t>virtù che </a:t>
            </a:r>
            <a:r>
              <a:rPr lang="it-IT" b="1" dirty="0">
                <a:solidFill>
                  <a:srgbClr val="C0504D">
                    <a:lumMod val="50000"/>
                  </a:srgbClr>
                </a:solidFill>
                <a:latin typeface="Copperplate Gothic Bold" panose="020E0705020206020404" pitchFamily="34" charset="0"/>
              </a:rPr>
              <a:t>il soffio divino immette nell’animo. In questa visione tutto è legato, e l’uomo, apice</a:t>
            </a:r>
          </a:p>
          <a:p>
            <a:r>
              <a:rPr lang="it-IT" b="1" dirty="0">
                <a:solidFill>
                  <a:srgbClr val="C0504D">
                    <a:lumMod val="50000"/>
                  </a:srgbClr>
                </a:solidFill>
                <a:latin typeface="Copperplate Gothic Bold" panose="020E0705020206020404" pitchFamily="34" charset="0"/>
              </a:rPr>
              <a:t>della creazione, deve rimanere connesso non solo al creato, ma anche ai doni dello</a:t>
            </a:r>
          </a:p>
          <a:p>
            <a:r>
              <a:rPr lang="it-IT" b="1" dirty="0">
                <a:solidFill>
                  <a:srgbClr val="C0504D">
                    <a:lumMod val="50000"/>
                  </a:srgbClr>
                </a:solidFill>
                <a:latin typeface="Copperplate Gothic Bold" panose="020E0705020206020404" pitchFamily="34" charset="0"/>
              </a:rPr>
              <a:t>Spirito Santo. </a:t>
            </a:r>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274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189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436096" y="3974"/>
            <a:ext cx="3726160" cy="7571303"/>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Passa </a:t>
            </a:r>
            <a:r>
              <a:rPr lang="it-IT" b="1" dirty="0" smtClean="0">
                <a:solidFill>
                  <a:srgbClr val="C0504D">
                    <a:lumMod val="50000"/>
                  </a:srgbClr>
                </a:solidFill>
                <a:latin typeface="Copperplate Gothic Bold" panose="020E0705020206020404" pitchFamily="34" charset="0"/>
              </a:rPr>
              <a:t>poi all’influenza esercitata sulla terra dalle sfere del fuoco, dell’aria e dell’acqua che si diceva la circondassero. Descrive  </a:t>
            </a:r>
            <a:r>
              <a:rPr lang="it-IT" b="1" dirty="0">
                <a:solidFill>
                  <a:srgbClr val="C0504D">
                    <a:lumMod val="50000"/>
                  </a:srgbClr>
                </a:solidFill>
                <a:latin typeface="Copperplate Gothic Bold" panose="020E0705020206020404" pitchFamily="34" charset="0"/>
              </a:rPr>
              <a:t>la struttura dell'universo, </a:t>
            </a:r>
            <a:r>
              <a:rPr lang="it-IT" b="1" dirty="0" smtClean="0">
                <a:solidFill>
                  <a:srgbClr val="C0504D">
                    <a:lumMod val="50000"/>
                  </a:srgbClr>
                </a:solidFill>
                <a:latin typeface="Copperplate Gothic Bold" panose="020E0705020206020404" pitchFamily="34" charset="0"/>
              </a:rPr>
              <a:t>e </a:t>
            </a:r>
            <a:r>
              <a:rPr lang="it-IT" b="1" dirty="0">
                <a:solidFill>
                  <a:srgbClr val="C0504D">
                    <a:lumMod val="50000"/>
                  </a:srgbClr>
                </a:solidFill>
                <a:latin typeface="Copperplate Gothic Bold" panose="020E0705020206020404" pitchFamily="34" charset="0"/>
              </a:rPr>
              <a:t>delle forze che agiscono nell'universo</a:t>
            </a:r>
          </a:p>
          <a:p>
            <a:r>
              <a:rPr lang="it-IT" b="1" dirty="0" smtClean="0">
                <a:solidFill>
                  <a:srgbClr val="C0504D">
                    <a:lumMod val="50000"/>
                  </a:srgbClr>
                </a:solidFill>
                <a:latin typeface="Copperplate Gothic Bold" panose="020E0705020206020404" pitchFamily="34" charset="0"/>
              </a:rPr>
              <a:t>rappresentato </a:t>
            </a:r>
            <a:r>
              <a:rPr lang="it-IT" b="1" dirty="0">
                <a:solidFill>
                  <a:srgbClr val="C0504D">
                    <a:lumMod val="50000"/>
                  </a:srgbClr>
                </a:solidFill>
                <a:latin typeface="Copperplate Gothic Bold" panose="020E0705020206020404" pitchFamily="34" charset="0"/>
              </a:rPr>
              <a:t>in cerchi, stelle e venti, la loro missione e come </a:t>
            </a:r>
            <a:r>
              <a:rPr lang="it-IT" b="1" dirty="0" smtClean="0">
                <a:solidFill>
                  <a:srgbClr val="C0504D">
                    <a:lumMod val="50000"/>
                  </a:srgbClr>
                </a:solidFill>
                <a:latin typeface="Copperplate Gothic Bold" panose="020E0705020206020404" pitchFamily="34" charset="0"/>
              </a:rPr>
              <a:t>agiscono questi elementi. Le </a:t>
            </a:r>
            <a:r>
              <a:rPr lang="it-IT" b="1" dirty="0">
                <a:solidFill>
                  <a:srgbClr val="C0504D">
                    <a:lumMod val="50000"/>
                  </a:srgbClr>
                </a:solidFill>
                <a:latin typeface="Copperplate Gothic Bold" panose="020E0705020206020404" pitchFamily="34" charset="0"/>
              </a:rPr>
              <a:t>relazioni tra gli elementi che compongono l'universo</a:t>
            </a:r>
            <a:r>
              <a:rPr lang="it-IT" b="1" dirty="0" smtClean="0">
                <a:solidFill>
                  <a:srgbClr val="C0504D">
                    <a:lumMod val="50000"/>
                  </a:srgbClr>
                </a:solidFill>
                <a:latin typeface="Copperplate Gothic Bold" panose="020E0705020206020404" pitchFamily="34" charset="0"/>
              </a:rPr>
              <a:t>, le conseguenze «naturali» ella </a:t>
            </a:r>
            <a:r>
              <a:rPr lang="it-IT" b="1" dirty="0">
                <a:solidFill>
                  <a:srgbClr val="C0504D">
                    <a:lumMod val="50000"/>
                  </a:srgbClr>
                </a:solidFill>
                <a:latin typeface="Copperplate Gothic Bold" panose="020E0705020206020404" pitchFamily="34" charset="0"/>
              </a:rPr>
              <a:t>caduta dell'angelo, </a:t>
            </a:r>
            <a:r>
              <a:rPr lang="it-IT" b="1" dirty="0" smtClean="0">
                <a:solidFill>
                  <a:srgbClr val="C0504D">
                    <a:lumMod val="50000"/>
                  </a:srgbClr>
                </a:solidFill>
                <a:latin typeface="Copperplate Gothic Bold" panose="020E0705020206020404" pitchFamily="34" charset="0"/>
              </a:rPr>
              <a:t>la relazione, l’utilità e l’influsso degli </a:t>
            </a:r>
            <a:r>
              <a:rPr lang="it-IT" b="1" dirty="0">
                <a:solidFill>
                  <a:srgbClr val="C0504D">
                    <a:lumMod val="50000"/>
                  </a:srgbClr>
                </a:solidFill>
                <a:latin typeface="Copperplate Gothic Bold" panose="020E0705020206020404" pitchFamily="34" charset="0"/>
              </a:rPr>
              <a:t>elementi cosmici </a:t>
            </a:r>
            <a:r>
              <a:rPr lang="it-IT" b="1" dirty="0" smtClean="0">
                <a:solidFill>
                  <a:srgbClr val="C0504D">
                    <a:lumMod val="50000"/>
                  </a:srgbClr>
                </a:solidFill>
                <a:latin typeface="Copperplate Gothic Bold" panose="020E0705020206020404" pitchFamily="34" charset="0"/>
              </a:rPr>
              <a:t>nell’anima </a:t>
            </a:r>
            <a:r>
              <a:rPr lang="it-IT" b="1" dirty="0">
                <a:solidFill>
                  <a:srgbClr val="C0504D">
                    <a:lumMod val="50000"/>
                  </a:srgbClr>
                </a:solidFill>
                <a:latin typeface="Copperplate Gothic Bold" panose="020E0705020206020404" pitchFamily="34" charset="0"/>
              </a:rPr>
              <a:t>e nel corpo </a:t>
            </a:r>
            <a:r>
              <a:rPr lang="it-IT" b="1" dirty="0" smtClean="0">
                <a:solidFill>
                  <a:srgbClr val="C0504D">
                    <a:lumMod val="50000"/>
                  </a:srgbClr>
                </a:solidFill>
                <a:latin typeface="Copperplate Gothic Bold" panose="020E0705020206020404" pitchFamily="34" charset="0"/>
              </a:rPr>
              <a:t>dell'uomo. </a:t>
            </a:r>
            <a:endParaRPr lang="it-IT" b="1" dirty="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4" y="3974"/>
            <a:ext cx="5426681" cy="686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84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436096" y="3974"/>
            <a:ext cx="3726160" cy="7017306"/>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Nella </a:t>
            </a:r>
            <a:r>
              <a:rPr lang="it-IT" b="1" dirty="0" smtClean="0">
                <a:solidFill>
                  <a:srgbClr val="C0504D">
                    <a:lumMod val="50000"/>
                  </a:srgbClr>
                </a:solidFill>
                <a:latin typeface="Copperplate Gothic Bold" panose="020E0705020206020404" pitchFamily="34" charset="0"/>
              </a:rPr>
              <a:t>visione della seconda parte, si vede la divisione </a:t>
            </a:r>
            <a:r>
              <a:rPr lang="it-IT" b="1" dirty="0">
                <a:solidFill>
                  <a:srgbClr val="C0504D">
                    <a:lumMod val="50000"/>
                  </a:srgbClr>
                </a:solidFill>
                <a:latin typeface="Copperplate Gothic Bold" panose="020E0705020206020404" pitchFamily="34" charset="0"/>
              </a:rPr>
              <a:t>del mondo in cinque parti tra le quali </a:t>
            </a:r>
            <a:r>
              <a:rPr lang="it-IT" b="1" dirty="0" smtClean="0">
                <a:solidFill>
                  <a:srgbClr val="C0504D">
                    <a:lumMod val="50000"/>
                  </a:srgbClr>
                </a:solidFill>
                <a:latin typeface="Copperplate Gothic Bold" panose="020E0705020206020404" pitchFamily="34" charset="0"/>
              </a:rPr>
              <a:t>alcune piene di gioie e di delizie  e altre pervase dall'orrore </a:t>
            </a:r>
            <a:r>
              <a:rPr lang="it-IT" b="1" dirty="0">
                <a:solidFill>
                  <a:srgbClr val="C0504D">
                    <a:lumMod val="50000"/>
                  </a:srgbClr>
                </a:solidFill>
                <a:latin typeface="Copperplate Gothic Bold" panose="020E0705020206020404" pitchFamily="34" charset="0"/>
              </a:rPr>
              <a:t>di punizioni e oscurità. Come l'angelo caduto invidia </a:t>
            </a:r>
            <a:r>
              <a:rPr lang="it-IT" b="1" dirty="0" smtClean="0">
                <a:solidFill>
                  <a:srgbClr val="C0504D">
                    <a:lumMod val="50000"/>
                  </a:srgbClr>
                </a:solidFill>
                <a:latin typeface="Copperplate Gothic Bold" panose="020E0705020206020404" pitchFamily="34" charset="0"/>
              </a:rPr>
              <a:t>l’uomo </a:t>
            </a:r>
            <a:r>
              <a:rPr lang="it-IT" b="1" dirty="0">
                <a:solidFill>
                  <a:srgbClr val="C0504D">
                    <a:lumMod val="50000"/>
                  </a:srgbClr>
                </a:solidFill>
                <a:latin typeface="Copperplate Gothic Bold" panose="020E0705020206020404" pitchFamily="34" charset="0"/>
              </a:rPr>
              <a:t>per la gloria perduta e cerca di allontanarlo da Dio. </a:t>
            </a:r>
            <a:r>
              <a:rPr lang="it-IT" b="1" dirty="0" smtClean="0">
                <a:solidFill>
                  <a:srgbClr val="C0504D">
                    <a:lumMod val="50000"/>
                  </a:srgbClr>
                </a:solidFill>
                <a:latin typeface="Copperplate Gothic Bold" panose="020E0705020206020404" pitchFamily="34" charset="0"/>
              </a:rPr>
              <a:t>La visione si ispira alla cometa della Genesi</a:t>
            </a:r>
            <a:r>
              <a:rPr lang="it-IT" b="1" dirty="0">
                <a:solidFill>
                  <a:srgbClr val="C0504D">
                    <a:lumMod val="50000"/>
                  </a:srgbClr>
                </a:solidFill>
                <a:latin typeface="Copperplate Gothic Bold" panose="020E0705020206020404" pitchFamily="34" charset="0"/>
              </a:rPr>
              <a:t>, </a:t>
            </a:r>
            <a:r>
              <a:rPr lang="it-IT" b="1" dirty="0" smtClean="0">
                <a:solidFill>
                  <a:srgbClr val="C0504D">
                    <a:lumMod val="50000"/>
                  </a:srgbClr>
                </a:solidFill>
                <a:latin typeface="Copperplate Gothic Bold" panose="020E0705020206020404" pitchFamily="34" charset="0"/>
              </a:rPr>
              <a:t>di </a:t>
            </a:r>
            <a:r>
              <a:rPr lang="it-IT" b="1" dirty="0">
                <a:solidFill>
                  <a:srgbClr val="C0504D">
                    <a:lumMod val="50000"/>
                  </a:srgbClr>
                </a:solidFill>
                <a:latin typeface="Copperplate Gothic Bold" panose="020E0705020206020404" pitchFamily="34" charset="0"/>
              </a:rPr>
              <a:t>cui spiega ogni paragrafo e le sue interpretazioni </a:t>
            </a:r>
            <a:r>
              <a:rPr lang="it-IT" b="1" dirty="0" smtClean="0">
                <a:solidFill>
                  <a:srgbClr val="C0504D">
                    <a:lumMod val="50000"/>
                  </a:srgbClr>
                </a:solidFill>
                <a:latin typeface="Copperplate Gothic Bold" panose="020E0705020206020404" pitchFamily="34" charset="0"/>
              </a:rPr>
              <a:t>allegoriche.</a:t>
            </a:r>
          </a:p>
          <a:p>
            <a:r>
              <a:rPr lang="it-IT" b="1" dirty="0" smtClean="0">
                <a:solidFill>
                  <a:srgbClr val="C0504D">
                    <a:lumMod val="50000"/>
                  </a:srgbClr>
                </a:solidFill>
                <a:latin typeface="Copperplate Gothic Bold" panose="020E0705020206020404" pitchFamily="34" charset="0"/>
              </a:rPr>
              <a:t>Ancora una volta, si tratta anche di visioni «naturalistiche» che prendono spunto da elementi astronomici (la cometa) tutt’altro che scontati. </a:t>
            </a:r>
          </a:p>
          <a:p>
            <a:endParaRPr lang="it-IT" b="1" dirty="0">
              <a:solidFill>
                <a:srgbClr val="C0504D">
                  <a:lumMod val="50000"/>
                </a:srgbClr>
              </a:solidFill>
              <a:latin typeface="Copperplate Gothic Bold" panose="020E0705020206020404" pitchFamily="34"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491"/>
          <a:stretch/>
        </p:blipFill>
        <p:spPr bwMode="auto">
          <a:xfrm>
            <a:off x="0" y="-1"/>
            <a:ext cx="5436096" cy="68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717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716016" y="3974"/>
            <a:ext cx="4403925" cy="6186309"/>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L’ultima </a:t>
            </a:r>
            <a:r>
              <a:rPr lang="it-IT" b="1" dirty="0" smtClean="0">
                <a:solidFill>
                  <a:srgbClr val="C0504D">
                    <a:lumMod val="50000"/>
                  </a:srgbClr>
                </a:solidFill>
                <a:latin typeface="Copperplate Gothic Bold" panose="020E0705020206020404" pitchFamily="34" charset="0"/>
              </a:rPr>
              <a:t>parte del  De </a:t>
            </a:r>
            <a:r>
              <a:rPr lang="it-IT" b="1" dirty="0" err="1" smtClean="0">
                <a:solidFill>
                  <a:srgbClr val="C0504D">
                    <a:lumMod val="50000"/>
                  </a:srgbClr>
                </a:solidFill>
                <a:latin typeface="Copperplate Gothic Bold" panose="020E0705020206020404" pitchFamily="34" charset="0"/>
              </a:rPr>
              <a:t>divinorum</a:t>
            </a:r>
            <a:r>
              <a:rPr lang="it-IT" b="1" dirty="0" smtClean="0">
                <a:solidFill>
                  <a:srgbClr val="C0504D">
                    <a:lumMod val="50000"/>
                  </a:srgbClr>
                </a:solidFill>
                <a:latin typeface="Copperplate Gothic Bold" panose="020E0705020206020404" pitchFamily="34" charset="0"/>
              </a:rPr>
              <a:t> opera tratta della </a:t>
            </a:r>
            <a:r>
              <a:rPr lang="it-IT" b="1" dirty="0">
                <a:solidFill>
                  <a:srgbClr val="C0504D">
                    <a:lumMod val="50000"/>
                  </a:srgbClr>
                </a:solidFill>
                <a:latin typeface="Copperplate Gothic Bold" panose="020E0705020206020404" pitchFamily="34" charset="0"/>
              </a:rPr>
              <a:t>preconoscenza e </a:t>
            </a:r>
            <a:r>
              <a:rPr lang="it-IT" b="1" dirty="0" smtClean="0">
                <a:solidFill>
                  <a:srgbClr val="C0504D">
                    <a:lumMod val="50000"/>
                  </a:srgbClr>
                </a:solidFill>
                <a:latin typeface="Copperplate Gothic Bold" panose="020E0705020206020404" pitchFamily="34" charset="0"/>
              </a:rPr>
              <a:t>dell'ordine </a:t>
            </a:r>
            <a:r>
              <a:rPr lang="it-IT" b="1" dirty="0">
                <a:solidFill>
                  <a:srgbClr val="C0504D">
                    <a:lumMod val="50000"/>
                  </a:srgbClr>
                </a:solidFill>
                <a:latin typeface="Copperplate Gothic Bold" panose="020E0705020206020404" pitchFamily="34" charset="0"/>
              </a:rPr>
              <a:t>di Dio, che conosce tutte le cose in </a:t>
            </a:r>
            <a:r>
              <a:rPr lang="it-IT" b="1" dirty="0" smtClean="0">
                <a:solidFill>
                  <a:srgbClr val="C0504D">
                    <a:lumMod val="50000"/>
                  </a:srgbClr>
                </a:solidFill>
                <a:latin typeface="Copperplate Gothic Bold" panose="020E0705020206020404" pitchFamily="34" charset="0"/>
              </a:rPr>
              <a:t>anticipo dall'eternità</a:t>
            </a:r>
            <a:r>
              <a:rPr lang="it-IT" b="1" dirty="0">
                <a:solidFill>
                  <a:srgbClr val="C0504D">
                    <a:lumMod val="50000"/>
                  </a:srgbClr>
                </a:solidFill>
                <a:latin typeface="Copperplate Gothic Bold" panose="020E0705020206020404" pitchFamily="34" charset="0"/>
              </a:rPr>
              <a:t>, che tutto crea nel tempo e che esamina con giudizio severo il</a:t>
            </a:r>
          </a:p>
          <a:p>
            <a:r>
              <a:rPr lang="it-IT" b="1" dirty="0">
                <a:solidFill>
                  <a:srgbClr val="C0504D">
                    <a:lumMod val="50000"/>
                  </a:srgbClr>
                </a:solidFill>
                <a:latin typeface="Copperplate Gothic Bold" panose="020E0705020206020404" pitchFamily="34" charset="0"/>
              </a:rPr>
              <a:t>opere della creatura razionale. </a:t>
            </a:r>
            <a:r>
              <a:rPr lang="it-IT" b="1" dirty="0" smtClean="0">
                <a:solidFill>
                  <a:srgbClr val="C0504D">
                    <a:lumMod val="50000"/>
                  </a:srgbClr>
                </a:solidFill>
                <a:latin typeface="Copperplate Gothic Bold" panose="020E0705020206020404" pitchFamily="34" charset="0"/>
              </a:rPr>
              <a:t>Si parla degli angeli </a:t>
            </a:r>
            <a:r>
              <a:rPr lang="it-IT" b="1" dirty="0">
                <a:solidFill>
                  <a:srgbClr val="C0504D">
                    <a:lumMod val="50000"/>
                  </a:srgbClr>
                </a:solidFill>
                <a:latin typeface="Copperplate Gothic Bold" panose="020E0705020206020404" pitchFamily="34" charset="0"/>
              </a:rPr>
              <a:t>e </a:t>
            </a:r>
            <a:r>
              <a:rPr lang="it-IT" b="1" dirty="0" smtClean="0">
                <a:solidFill>
                  <a:srgbClr val="C0504D">
                    <a:lumMod val="50000"/>
                  </a:srgbClr>
                </a:solidFill>
                <a:latin typeface="Copperplate Gothic Bold" panose="020E0705020206020404" pitchFamily="34" charset="0"/>
              </a:rPr>
              <a:t>dell'adorazione </a:t>
            </a:r>
            <a:r>
              <a:rPr lang="it-IT" b="1" dirty="0">
                <a:solidFill>
                  <a:srgbClr val="C0504D">
                    <a:lumMod val="50000"/>
                  </a:srgbClr>
                </a:solidFill>
                <a:latin typeface="Copperplate Gothic Bold" panose="020E0705020206020404" pitchFamily="34" charset="0"/>
              </a:rPr>
              <a:t>delle creature. Il rapporto tra uomo-microcosmo ed universo-macrocosmo appare come</a:t>
            </a:r>
          </a:p>
          <a:p>
            <a:r>
              <a:rPr lang="it-IT" b="1" dirty="0">
                <a:solidFill>
                  <a:srgbClr val="C0504D">
                    <a:lumMod val="50000"/>
                  </a:srgbClr>
                </a:solidFill>
                <a:latin typeface="Copperplate Gothic Bold" panose="020E0705020206020404" pitchFamily="34" charset="0"/>
              </a:rPr>
              <a:t>concetto legante del testo. </a:t>
            </a:r>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Ma da questa visione, si rappresenta , forse per la prima volta, la città: cinta di mura, con la cattedrale e i palazzi. Anche in questo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anticipa il Rinascimento, che è fondato sulla cultura urbana.  </a:t>
            </a:r>
            <a:endParaRPr lang="it-IT" b="1" dirty="0">
              <a:solidFill>
                <a:srgbClr val="C0504D">
                  <a:lumMod val="50000"/>
                </a:srgbClr>
              </a:solidFill>
              <a:latin typeface="Copperplate Gothic Bold" panose="020E07050202060204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12" t="1905" r="11039" b="9034"/>
          <a:stretch/>
        </p:blipFill>
        <p:spPr bwMode="auto">
          <a:xfrm>
            <a:off x="0" y="0"/>
            <a:ext cx="4716016" cy="686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088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860140" y="3974"/>
            <a:ext cx="4259802" cy="3970318"/>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Nella </a:t>
            </a:r>
            <a:r>
              <a:rPr lang="it-IT" b="1" dirty="0">
                <a:solidFill>
                  <a:srgbClr val="C0504D">
                    <a:lumMod val="50000"/>
                  </a:srgbClr>
                </a:solidFill>
                <a:latin typeface="Copperplate Gothic Bold" panose="020E0705020206020404" pitchFamily="34" charset="0"/>
              </a:rPr>
              <a:t>terza parte del testo sono messi in evidenza proprio i </a:t>
            </a:r>
            <a:r>
              <a:rPr lang="it-IT" b="1" dirty="0" smtClean="0">
                <a:solidFill>
                  <a:srgbClr val="C0504D">
                    <a:lumMod val="50000"/>
                  </a:srgbClr>
                </a:solidFill>
                <a:latin typeface="Copperplate Gothic Bold" panose="020E0705020206020404" pitchFamily="34" charset="0"/>
              </a:rPr>
              <a:t>mezzi con </a:t>
            </a:r>
            <a:r>
              <a:rPr lang="it-IT" b="1" dirty="0">
                <a:solidFill>
                  <a:srgbClr val="C0504D">
                    <a:lumMod val="50000"/>
                  </a:srgbClr>
                </a:solidFill>
                <a:latin typeface="Copperplate Gothic Bold" panose="020E0705020206020404" pitchFamily="34" charset="0"/>
              </a:rPr>
              <a:t>cui Dio realizza il suo progetto, per la distruzione finale</a:t>
            </a:r>
          </a:p>
          <a:p>
            <a:r>
              <a:rPr lang="it-IT" b="1" dirty="0">
                <a:solidFill>
                  <a:srgbClr val="C0504D">
                    <a:lumMod val="50000"/>
                  </a:srgbClr>
                </a:solidFill>
                <a:latin typeface="Copperplate Gothic Bold" panose="020E0705020206020404" pitchFamily="34" charset="0"/>
              </a:rPr>
              <a:t>del mondo e la costruzione della Città Celeste: Amore, </a:t>
            </a:r>
            <a:r>
              <a:rPr lang="it-IT" b="1" dirty="0" smtClean="0">
                <a:solidFill>
                  <a:srgbClr val="C0504D">
                    <a:lumMod val="50000"/>
                  </a:srgbClr>
                </a:solidFill>
                <a:latin typeface="Copperplate Gothic Bold" panose="020E0705020206020404" pitchFamily="34" charset="0"/>
              </a:rPr>
              <a:t>Umiltà e </a:t>
            </a:r>
            <a:r>
              <a:rPr lang="it-IT" b="1" dirty="0">
                <a:solidFill>
                  <a:srgbClr val="C0504D">
                    <a:lumMod val="50000"/>
                  </a:srgbClr>
                </a:solidFill>
                <a:latin typeface="Copperplate Gothic Bold" panose="020E0705020206020404" pitchFamily="34" charset="0"/>
              </a:rPr>
              <a:t>Pace, insieme alla sapienza e all’onnipotenza divina che </a:t>
            </a:r>
            <a:r>
              <a:rPr lang="it-IT" b="1" dirty="0" smtClean="0">
                <a:solidFill>
                  <a:srgbClr val="C0504D">
                    <a:lumMod val="50000"/>
                  </a:srgbClr>
                </a:solidFill>
                <a:latin typeface="Copperplate Gothic Bold" panose="020E0705020206020404" pitchFamily="34" charset="0"/>
              </a:rPr>
              <a:t>si concretizzano </a:t>
            </a:r>
            <a:r>
              <a:rPr lang="it-IT" b="1" dirty="0">
                <a:solidFill>
                  <a:srgbClr val="C0504D">
                    <a:lumMod val="50000"/>
                  </a:srgbClr>
                </a:solidFill>
                <a:latin typeface="Copperplate Gothic Bold" panose="020E0705020206020404" pitchFamily="34" charset="0"/>
              </a:rPr>
              <a:t>nella creazione, </a:t>
            </a:r>
            <a:r>
              <a:rPr lang="it-IT" b="1" dirty="0" smtClean="0">
                <a:solidFill>
                  <a:srgbClr val="C0504D">
                    <a:lumMod val="50000"/>
                  </a:srgbClr>
                </a:solidFill>
                <a:latin typeface="Copperplate Gothic Bold" panose="020E0705020206020404" pitchFamily="34" charset="0"/>
              </a:rPr>
              <a:t>nell’Incarnazione </a:t>
            </a:r>
            <a:r>
              <a:rPr lang="it-IT" b="1" dirty="0">
                <a:solidFill>
                  <a:srgbClr val="C0504D">
                    <a:lumMod val="50000"/>
                  </a:srgbClr>
                </a:solidFill>
                <a:latin typeface="Copperplate Gothic Bold" panose="020E0705020206020404" pitchFamily="34" charset="0"/>
              </a:rPr>
              <a:t>e nella Chiesa.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4"/>
            <a:ext cx="4860139" cy="682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572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3059831" y="3974"/>
            <a:ext cx="6102425" cy="4801314"/>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L’anima </a:t>
            </a:r>
            <a:r>
              <a:rPr lang="it-IT" b="1" dirty="0">
                <a:solidFill>
                  <a:srgbClr val="C0504D">
                    <a:lumMod val="50000"/>
                  </a:srgbClr>
                </a:solidFill>
                <a:latin typeface="Copperplate Gothic Bold" panose="020E0705020206020404" pitchFamily="34" charset="0"/>
              </a:rPr>
              <a:t>è </a:t>
            </a:r>
            <a:r>
              <a:rPr lang="it-IT" b="1" dirty="0" smtClean="0">
                <a:solidFill>
                  <a:srgbClr val="C0504D">
                    <a:lumMod val="50000"/>
                  </a:srgbClr>
                </a:solidFill>
                <a:latin typeface="Copperplate Gothic Bold" panose="020E0705020206020404" pitchFamily="34" charset="0"/>
              </a:rPr>
              <a:t>fuoco </a:t>
            </a:r>
            <a:r>
              <a:rPr lang="it-IT" b="1" dirty="0">
                <a:solidFill>
                  <a:srgbClr val="C0504D">
                    <a:lumMod val="50000"/>
                  </a:srgbClr>
                </a:solidFill>
                <a:latin typeface="Copperplate Gothic Bold" panose="020E0705020206020404" pitchFamily="34" charset="0"/>
              </a:rPr>
              <a:t>vivo nel corpo dell’uomo</a:t>
            </a:r>
            <a:r>
              <a:rPr lang="it-IT" b="1" dirty="0" smtClean="0">
                <a:solidFill>
                  <a:srgbClr val="C0504D">
                    <a:lumMod val="50000"/>
                  </a:srgbClr>
                </a:solidFill>
                <a:latin typeface="Copperplate Gothic Bold" panose="020E0705020206020404" pitchFamily="34" charset="0"/>
              </a:rPr>
              <a:t>. </a:t>
            </a:r>
            <a:r>
              <a:rPr lang="it-IT" b="1" dirty="0">
                <a:solidFill>
                  <a:srgbClr val="C0504D">
                    <a:lumMod val="50000"/>
                  </a:srgbClr>
                </a:solidFill>
                <a:latin typeface="Copperplate Gothic Bold" panose="020E0705020206020404" pitchFamily="34" charset="0"/>
              </a:rPr>
              <a:t>Per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non esiste nulla di statico, tutto </a:t>
            </a:r>
            <a:r>
              <a:rPr lang="it-IT" b="1" dirty="0" smtClean="0">
                <a:solidFill>
                  <a:srgbClr val="C0504D">
                    <a:lumMod val="50000"/>
                  </a:srgbClr>
                </a:solidFill>
                <a:latin typeface="Copperplate Gothic Bold" panose="020E0705020206020404" pitchFamily="34" charset="0"/>
              </a:rPr>
              <a:t>è dinamismo</a:t>
            </a:r>
            <a:r>
              <a:rPr lang="it-IT" b="1" dirty="0">
                <a:solidFill>
                  <a:srgbClr val="C0504D">
                    <a:lumMod val="50000"/>
                  </a:srgbClr>
                </a:solidFill>
                <a:latin typeface="Copperplate Gothic Bold" panose="020E0705020206020404" pitchFamily="34" charset="0"/>
              </a:rPr>
              <a:t>. Anche l’Incarnazione è vista come fusione di anima e corpo, così come erano</a:t>
            </a:r>
          </a:p>
          <a:p>
            <a:r>
              <a:rPr lang="it-IT" b="1" dirty="0">
                <a:solidFill>
                  <a:srgbClr val="C0504D">
                    <a:lumMod val="50000"/>
                  </a:srgbClr>
                </a:solidFill>
                <a:latin typeface="Copperplate Gothic Bold" panose="020E0705020206020404" pitchFamily="34" charset="0"/>
              </a:rPr>
              <a:t>unite prima della caduta, di cui Cristo è simbolo</a:t>
            </a:r>
            <a:r>
              <a:rPr lang="it-IT" b="1" dirty="0" smtClean="0">
                <a:solidFill>
                  <a:srgbClr val="C0504D">
                    <a:lumMod val="50000"/>
                  </a:srgbClr>
                </a:solidFill>
                <a:latin typeface="Copperplate Gothic Bold" panose="020E0705020206020404" pitchFamily="34" charset="0"/>
              </a:rPr>
              <a:t>. </a:t>
            </a:r>
          </a:p>
          <a:p>
            <a:r>
              <a:rPr lang="it-IT" b="1" dirty="0">
                <a:solidFill>
                  <a:srgbClr val="C0504D">
                    <a:lumMod val="50000"/>
                  </a:srgbClr>
                </a:solidFill>
                <a:latin typeface="Copperplate Gothic Bold" panose="020E0705020206020404" pitchFamily="34" charset="0"/>
              </a:rPr>
              <a:t>Le tre figure femminili sono in piedi su una fonte, </a:t>
            </a:r>
            <a:r>
              <a:rPr lang="it-IT" b="1" dirty="0" smtClean="0">
                <a:solidFill>
                  <a:srgbClr val="C0504D">
                    <a:lumMod val="50000"/>
                  </a:srgbClr>
                </a:solidFill>
                <a:latin typeface="Copperplate Gothic Bold" panose="020E0705020206020404" pitchFamily="34" charset="0"/>
              </a:rPr>
              <a:t>che rappresenta </a:t>
            </a:r>
            <a:r>
              <a:rPr lang="it-IT" b="1" dirty="0">
                <a:solidFill>
                  <a:srgbClr val="C0504D">
                    <a:lumMod val="50000"/>
                  </a:srgbClr>
                </a:solidFill>
                <a:latin typeface="Copperplate Gothic Bold" panose="020E0705020206020404" pitchFamily="34" charset="0"/>
              </a:rPr>
              <a:t>Dio, e sono le stesse virtù cui l’uomo deve aspirare, per essere al centro </a:t>
            </a:r>
            <a:r>
              <a:rPr lang="it-IT" b="1" dirty="0" smtClean="0">
                <a:solidFill>
                  <a:srgbClr val="C0504D">
                    <a:lumMod val="50000"/>
                  </a:srgbClr>
                </a:solidFill>
                <a:latin typeface="Copperplate Gothic Bold" panose="020E0705020206020404" pitchFamily="34" charset="0"/>
              </a:rPr>
              <a:t>del cosmo</a:t>
            </a:r>
            <a:r>
              <a:rPr lang="it-IT" b="1" dirty="0">
                <a:solidFill>
                  <a:srgbClr val="C0504D">
                    <a:lumMod val="50000"/>
                  </a:srgbClr>
                </a:solidFill>
                <a:latin typeface="Copperplate Gothic Bold" panose="020E0705020206020404" pitchFamily="34" charset="0"/>
              </a:rPr>
              <a:t>, così come Amore è al centro della ruota nell’ultima visione; in questa avviene </a:t>
            </a:r>
            <a:r>
              <a:rPr lang="it-IT" b="1" dirty="0" smtClean="0">
                <a:solidFill>
                  <a:srgbClr val="C0504D">
                    <a:lumMod val="50000"/>
                  </a:srgbClr>
                </a:solidFill>
                <a:latin typeface="Copperplate Gothic Bold" panose="020E0705020206020404" pitchFamily="34" charset="0"/>
              </a:rPr>
              <a:t>la fine </a:t>
            </a:r>
            <a:r>
              <a:rPr lang="it-IT" b="1" dirty="0">
                <a:solidFill>
                  <a:srgbClr val="C0504D">
                    <a:lumMod val="50000"/>
                  </a:srgbClr>
                </a:solidFill>
                <a:latin typeface="Copperplate Gothic Bold" panose="020E0705020206020404" pitchFamily="34" charset="0"/>
              </a:rPr>
              <a:t>dei tempi, ovvero le predizioni dell’Apocalisse. </a:t>
            </a:r>
            <a:r>
              <a:rPr lang="it-IT" b="1" dirty="0" smtClean="0">
                <a:solidFill>
                  <a:srgbClr val="C0504D">
                    <a:lumMod val="50000"/>
                  </a:srgbClr>
                </a:solidFill>
                <a:latin typeface="Copperplate Gothic Bold" panose="020E0705020206020404" pitchFamily="34" charset="0"/>
              </a:rPr>
              <a:t>Opere </a:t>
            </a: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950" t="13735" r="48152" b="27781"/>
          <a:stretch/>
        </p:blipFill>
        <p:spPr bwMode="auto">
          <a:xfrm>
            <a:off x="-14452" y="-28277"/>
            <a:ext cx="3074283" cy="689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550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4860032" y="3974"/>
            <a:ext cx="4259909" cy="7294305"/>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a:t>
            </a:r>
            <a:r>
              <a:rPr lang="it-IT" b="1" dirty="0" smtClean="0">
                <a:solidFill>
                  <a:srgbClr val="C0504D">
                    <a:lumMod val="50000"/>
                  </a:srgbClr>
                </a:solidFill>
                <a:latin typeface="Copperplate Gothic Bold" panose="020E0705020206020404" pitchFamily="34" charset="0"/>
              </a:rPr>
              <a:t>poi descrive lo stato </a:t>
            </a:r>
            <a:r>
              <a:rPr lang="it-IT" b="1" dirty="0">
                <a:solidFill>
                  <a:srgbClr val="C0504D">
                    <a:lumMod val="50000"/>
                  </a:srgbClr>
                </a:solidFill>
                <a:latin typeface="Copperplate Gothic Bold" panose="020E0705020206020404" pitchFamily="34" charset="0"/>
              </a:rPr>
              <a:t>attuale </a:t>
            </a:r>
            <a:r>
              <a:rPr lang="it-IT" b="1" dirty="0" smtClean="0">
                <a:solidFill>
                  <a:srgbClr val="C0504D">
                    <a:lumMod val="50000"/>
                  </a:srgbClr>
                </a:solidFill>
                <a:latin typeface="Copperplate Gothic Bold" panose="020E0705020206020404" pitchFamily="34" charset="0"/>
              </a:rPr>
              <a:t>dell’umanità </a:t>
            </a:r>
            <a:r>
              <a:rPr lang="it-IT" b="1" dirty="0">
                <a:solidFill>
                  <a:srgbClr val="C0504D">
                    <a:lumMod val="50000"/>
                  </a:srgbClr>
                </a:solidFill>
                <a:latin typeface="Copperplate Gothic Bold" panose="020E0705020206020404" pitchFamily="34" charset="0"/>
              </a:rPr>
              <a:t>e </a:t>
            </a:r>
            <a:r>
              <a:rPr lang="it-IT" b="1" dirty="0" smtClean="0">
                <a:solidFill>
                  <a:srgbClr val="C0504D">
                    <a:lumMod val="50000"/>
                  </a:srgbClr>
                </a:solidFill>
                <a:latin typeface="Copperplate Gothic Bold" panose="020E0705020206020404" pitchFamily="34" charset="0"/>
              </a:rPr>
              <a:t>la crescita </a:t>
            </a:r>
            <a:r>
              <a:rPr lang="it-IT" b="1" dirty="0">
                <a:solidFill>
                  <a:srgbClr val="C0504D">
                    <a:lumMod val="50000"/>
                  </a:srgbClr>
                </a:solidFill>
                <a:latin typeface="Copperplate Gothic Bold" panose="020E0705020206020404" pitchFamily="34" charset="0"/>
              </a:rPr>
              <a:t>dell'empietà. </a:t>
            </a:r>
            <a:r>
              <a:rPr lang="it-IT" b="1" dirty="0" smtClean="0">
                <a:solidFill>
                  <a:srgbClr val="C0504D">
                    <a:lumMod val="50000"/>
                  </a:srgbClr>
                </a:solidFill>
                <a:latin typeface="Copperplate Gothic Bold" panose="020E0705020206020404" pitchFamily="34" charset="0"/>
              </a:rPr>
              <a:t>Tratta della </a:t>
            </a:r>
            <a:r>
              <a:rPr lang="it-IT" b="1" dirty="0">
                <a:solidFill>
                  <a:srgbClr val="C0504D">
                    <a:lumMod val="50000"/>
                  </a:srgbClr>
                </a:solidFill>
                <a:latin typeface="Copperplate Gothic Bold" panose="020E0705020206020404" pitchFamily="34" charset="0"/>
              </a:rPr>
              <a:t>natura dei giudizi del</a:t>
            </a:r>
          </a:p>
          <a:p>
            <a:r>
              <a:rPr lang="it-IT" b="1" dirty="0">
                <a:solidFill>
                  <a:srgbClr val="C0504D">
                    <a:lumMod val="50000"/>
                  </a:srgbClr>
                </a:solidFill>
                <a:latin typeface="Copperplate Gothic Bold" panose="020E0705020206020404" pitchFamily="34" charset="0"/>
              </a:rPr>
              <a:t>potere divino, che si manifesterà quando la fine del mondo </a:t>
            </a:r>
            <a:r>
              <a:rPr lang="it-IT" b="1" dirty="0" smtClean="0">
                <a:solidFill>
                  <a:srgbClr val="C0504D">
                    <a:lumMod val="50000"/>
                  </a:srgbClr>
                </a:solidFill>
                <a:latin typeface="Copperplate Gothic Bold" panose="020E0705020206020404" pitchFamily="34" charset="0"/>
              </a:rPr>
              <a:t>sarà  </a:t>
            </a:r>
            <a:r>
              <a:rPr lang="it-IT" b="1" dirty="0">
                <a:solidFill>
                  <a:srgbClr val="C0504D">
                    <a:lumMod val="50000"/>
                  </a:srgbClr>
                </a:solidFill>
                <a:latin typeface="Copperplate Gothic Bold" panose="020E0705020206020404" pitchFamily="34" charset="0"/>
              </a:rPr>
              <a:t>vicina. </a:t>
            </a:r>
            <a:r>
              <a:rPr lang="it-IT" b="1" dirty="0" smtClean="0">
                <a:solidFill>
                  <a:srgbClr val="C0504D">
                    <a:lumMod val="50000"/>
                  </a:srgbClr>
                </a:solidFill>
                <a:latin typeface="Copperplate Gothic Bold" panose="020E0705020206020404" pitchFamily="34" charset="0"/>
              </a:rPr>
              <a:t>La badessa di </a:t>
            </a:r>
            <a:r>
              <a:rPr lang="it-IT" b="1" dirty="0" err="1" smtClean="0">
                <a:solidFill>
                  <a:srgbClr val="C0504D">
                    <a:lumMod val="50000"/>
                  </a:srgbClr>
                </a:solidFill>
                <a:latin typeface="Copperplate Gothic Bold" panose="020E0705020206020404" pitchFamily="34" charset="0"/>
              </a:rPr>
              <a:t>Bingen</a:t>
            </a:r>
            <a:r>
              <a:rPr lang="it-IT" b="1" dirty="0" smtClean="0">
                <a:solidFill>
                  <a:srgbClr val="C0504D">
                    <a:lumMod val="50000"/>
                  </a:srgbClr>
                </a:solidFill>
                <a:latin typeface="Copperplate Gothic Bold" panose="020E0705020206020404" pitchFamily="34" charset="0"/>
              </a:rPr>
              <a:t> ha una visione apocalittica: pensa che in quel momento la </a:t>
            </a:r>
            <a:r>
              <a:rPr lang="it-IT" b="1" dirty="0">
                <a:solidFill>
                  <a:srgbClr val="C0504D">
                    <a:lumMod val="50000"/>
                  </a:srgbClr>
                </a:solidFill>
                <a:latin typeface="Copperplate Gothic Bold" panose="020E0705020206020404" pitchFamily="34" charset="0"/>
              </a:rPr>
              <a:t>maggior parte degli uomini abbandonerà l'autentica fede e volontà </a:t>
            </a:r>
            <a:r>
              <a:rPr lang="it-IT" b="1" dirty="0" smtClean="0">
                <a:solidFill>
                  <a:srgbClr val="C0504D">
                    <a:lumMod val="50000"/>
                  </a:srgbClr>
                </a:solidFill>
                <a:latin typeface="Copperplate Gothic Bold" panose="020E0705020206020404" pitchFamily="34" charset="0"/>
              </a:rPr>
              <a:t>cattolica e quasi tutti si </a:t>
            </a:r>
            <a:endParaRPr lang="it-IT" b="1" dirty="0">
              <a:solidFill>
                <a:srgbClr val="C0504D">
                  <a:lumMod val="50000"/>
                </a:srgbClr>
              </a:solidFill>
              <a:latin typeface="Copperplate Gothic Bold" panose="020E0705020206020404" pitchFamily="34" charset="0"/>
            </a:endParaRPr>
          </a:p>
          <a:p>
            <a:r>
              <a:rPr lang="it-IT" b="1" dirty="0">
                <a:solidFill>
                  <a:srgbClr val="C0504D">
                    <a:lumMod val="50000"/>
                  </a:srgbClr>
                </a:solidFill>
                <a:latin typeface="Copperplate Gothic Bold" panose="020E0705020206020404" pitchFamily="34" charset="0"/>
              </a:rPr>
              <a:t>convertiranno </a:t>
            </a:r>
            <a:r>
              <a:rPr lang="it-IT" b="1" dirty="0" smtClean="0">
                <a:solidFill>
                  <a:srgbClr val="C0504D">
                    <a:lumMod val="50000"/>
                  </a:srgbClr>
                </a:solidFill>
                <a:latin typeface="Copperplate Gothic Bold" panose="020E0705020206020404" pitchFamily="34" charset="0"/>
              </a:rPr>
              <a:t>nel </a:t>
            </a:r>
            <a:r>
              <a:rPr lang="it-IT" b="1" dirty="0">
                <a:solidFill>
                  <a:srgbClr val="C0504D">
                    <a:lumMod val="50000"/>
                  </a:srgbClr>
                </a:solidFill>
                <a:latin typeface="Copperplate Gothic Bold" panose="020E0705020206020404" pitchFamily="34" charset="0"/>
              </a:rPr>
              <a:t>figlio della perdizione. </a:t>
            </a:r>
            <a:r>
              <a:rPr lang="it-IT" b="1" dirty="0" smtClean="0">
                <a:solidFill>
                  <a:srgbClr val="C0504D">
                    <a:lumMod val="50000"/>
                  </a:srgbClr>
                </a:solidFill>
                <a:latin typeface="Copperplate Gothic Bold" panose="020E0705020206020404" pitchFamily="34" charset="0"/>
              </a:rPr>
              <a:t>Parla della </a:t>
            </a:r>
            <a:r>
              <a:rPr lang="it-IT" b="1" dirty="0">
                <a:solidFill>
                  <a:srgbClr val="C0504D">
                    <a:lumMod val="50000"/>
                  </a:srgbClr>
                </a:solidFill>
                <a:latin typeface="Copperplate Gothic Bold" panose="020E0705020206020404" pitchFamily="34" charset="0"/>
              </a:rPr>
              <a:t>concezione e </a:t>
            </a:r>
            <a:r>
              <a:rPr lang="it-IT" b="1" dirty="0" smtClean="0">
                <a:solidFill>
                  <a:srgbClr val="C0504D">
                    <a:lumMod val="50000"/>
                  </a:srgbClr>
                </a:solidFill>
                <a:latin typeface="Copperplate Gothic Bold" panose="020E0705020206020404" pitchFamily="34" charset="0"/>
              </a:rPr>
              <a:t> della nascita </a:t>
            </a:r>
            <a:r>
              <a:rPr lang="it-IT" b="1" dirty="0">
                <a:solidFill>
                  <a:srgbClr val="C0504D">
                    <a:lumMod val="50000"/>
                  </a:srgbClr>
                </a:solidFill>
                <a:latin typeface="Copperplate Gothic Bold" panose="020E0705020206020404" pitchFamily="34" charset="0"/>
              </a:rPr>
              <a:t>dell'Anticristo.</a:t>
            </a:r>
          </a:p>
          <a:p>
            <a:r>
              <a:rPr lang="it-IT" b="1" dirty="0">
                <a:solidFill>
                  <a:srgbClr val="C0504D">
                    <a:lumMod val="50000"/>
                  </a:srgbClr>
                </a:solidFill>
                <a:latin typeface="Copperplate Gothic Bold" panose="020E0705020206020404" pitchFamily="34" charset="0"/>
              </a:rPr>
              <a:t>Segni, prodigi e tempeste che produrranno </a:t>
            </a:r>
            <a:r>
              <a:rPr lang="it-IT" b="1" dirty="0" smtClean="0">
                <a:solidFill>
                  <a:srgbClr val="C0504D">
                    <a:lumMod val="50000"/>
                  </a:srgbClr>
                </a:solidFill>
                <a:latin typeface="Copperplate Gothic Bold" panose="020E0705020206020404" pitchFamily="34" charset="0"/>
              </a:rPr>
              <a:t>i demoni con </a:t>
            </a:r>
            <a:r>
              <a:rPr lang="it-IT" b="1" dirty="0">
                <a:solidFill>
                  <a:srgbClr val="C0504D">
                    <a:lumMod val="50000"/>
                  </a:srgbClr>
                </a:solidFill>
                <a:latin typeface="Copperplate Gothic Bold" panose="020E0705020206020404" pitchFamily="34" charset="0"/>
              </a:rPr>
              <a:t>le loro arti magiche. </a:t>
            </a:r>
            <a:r>
              <a:rPr lang="it-IT" b="1" dirty="0" smtClean="0">
                <a:solidFill>
                  <a:srgbClr val="C0504D">
                    <a:lumMod val="50000"/>
                  </a:srgbClr>
                </a:solidFill>
                <a:latin typeface="Copperplate Gothic Bold" panose="020E0705020206020404" pitchFamily="34" charset="0"/>
              </a:rPr>
              <a:t>Termina però con la rovina dell’Anticristo.</a:t>
            </a:r>
            <a:endParaRPr lang="it-IT" b="1" dirty="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smtClean="0">
              <a:solidFill>
                <a:srgbClr val="C0504D">
                  <a:lumMod val="50000"/>
                </a:srgbClr>
              </a:solidFill>
              <a:latin typeface="Copperplate Gothic Bold" panose="020E0705020206020404" pitchFamily="34" charset="0"/>
            </a:endParaRPr>
          </a:p>
          <a:p>
            <a:endParaRPr lang="it-IT" b="1" dirty="0">
              <a:solidFill>
                <a:srgbClr val="C0504D">
                  <a:lumMod val="50000"/>
                </a:srgbClr>
              </a:solidFill>
              <a:latin typeface="Copperplate Gothic Bold" panose="020E07050202060204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83" t="2296" r="10744" b="13220"/>
          <a:stretch/>
        </p:blipFill>
        <p:spPr bwMode="auto">
          <a:xfrm>
            <a:off x="0" y="3975"/>
            <a:ext cx="4860032" cy="685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12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4355977" y="0"/>
            <a:ext cx="4788024" cy="6740307"/>
          </a:xfrm>
          <a:prstGeom prst="rect">
            <a:avLst/>
          </a:prstGeom>
          <a:noFill/>
        </p:spPr>
        <p:txBody>
          <a:bodyPr wrap="square" rtlCol="0">
            <a:spAutoFit/>
          </a:bodyPr>
          <a:lstStyle/>
          <a:p>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cominciò ad avere visioni a tre anni. I suoi genitori, consci, probabilmente, dell’eccezionalità della bambina, fra l’altro, di salute malferma, la affidano a </a:t>
            </a:r>
            <a:r>
              <a:rPr lang="it-IT" b="1" dirty="0" err="1" smtClean="0">
                <a:solidFill>
                  <a:srgbClr val="C0504D">
                    <a:lumMod val="50000"/>
                  </a:srgbClr>
                </a:solidFill>
                <a:latin typeface="Copperplate Gothic Bold" panose="020E0705020206020404" pitchFamily="34" charset="0"/>
              </a:rPr>
              <a:t>Jutta</a:t>
            </a:r>
            <a:r>
              <a:rPr lang="it-IT" b="1" dirty="0" smtClean="0">
                <a:solidFill>
                  <a:srgbClr val="C0504D">
                    <a:lumMod val="50000"/>
                  </a:srgbClr>
                </a:solidFill>
                <a:latin typeface="Copperplate Gothic Bold" panose="020E0705020206020404" pitchFamily="34" charset="0"/>
              </a:rPr>
              <a:t>, che era considerata una delle donne più colte di allora. Ma lei si rende conto da subito che non  può mantenere rango e status  affermando di avere apparizioni divine: di solito, anche se la gente credeva nelle manifestazioni di spiriti di vario tipo, le donne che andavano in estasi e vedevano Dio si collocavano al di fuori della società. La Chiesa tentava in tutti i modi di ridurle all’ortodossia e di rinchiuderle in monasteri. Per secoli proibì l’</a:t>
            </a:r>
            <a:r>
              <a:rPr lang="it-IT" b="1" dirty="0" err="1" smtClean="0">
                <a:solidFill>
                  <a:srgbClr val="C0504D">
                    <a:lumMod val="50000"/>
                  </a:srgbClr>
                </a:solidFill>
                <a:latin typeface="Copperplate Gothic Bold" panose="020E0705020206020404" pitchFamily="34" charset="0"/>
              </a:rPr>
              <a:t>eremitismo</a:t>
            </a:r>
            <a:r>
              <a:rPr lang="it-IT" b="1" dirty="0" smtClean="0">
                <a:solidFill>
                  <a:srgbClr val="C0504D">
                    <a:lumMod val="50000"/>
                  </a:srgbClr>
                </a:solidFill>
                <a:latin typeface="Copperplate Gothic Bold" panose="020E0705020206020404" pitchFamily="34" charset="0"/>
              </a:rPr>
              <a:t> femminile. </a:t>
            </a:r>
            <a:r>
              <a:rPr lang="it-IT" b="1" dirty="0" err="1" smtClean="0">
                <a:solidFill>
                  <a:srgbClr val="C0504D">
                    <a:lumMod val="50000"/>
                  </a:srgbClr>
                </a:solidFill>
                <a:latin typeface="Copperplate Gothic Bold" panose="020E0705020206020404" pitchFamily="34" charset="0"/>
              </a:rPr>
              <a:t>Jutta</a:t>
            </a:r>
            <a:r>
              <a:rPr lang="it-IT" b="1" dirty="0" smtClean="0">
                <a:solidFill>
                  <a:srgbClr val="C0504D">
                    <a:lumMod val="50000"/>
                  </a:srgbClr>
                </a:solidFill>
                <a:latin typeface="Copperplate Gothic Bold" panose="020E0705020206020404" pitchFamily="34" charset="0"/>
              </a:rPr>
              <a:t>  (che aveva le visioni come tutte ) fu tollerata perché aristocratica di gran rango, asceta e anacoreta. </a:t>
            </a:r>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Ma </a:t>
            </a:r>
            <a:r>
              <a:rPr lang="it-IT" b="1" dirty="0" err="1" smtClean="0">
                <a:solidFill>
                  <a:srgbClr val="C0504D">
                    <a:lumMod val="50000"/>
                  </a:srgbClr>
                </a:solidFill>
                <a:latin typeface="Copperplate Gothic Bold" panose="020E0705020206020404" pitchFamily="34" charset="0"/>
              </a:rPr>
              <a:t>Hildegard</a:t>
            </a:r>
            <a:r>
              <a:rPr lang="it-IT" b="1" dirty="0" smtClean="0">
                <a:solidFill>
                  <a:srgbClr val="C0504D">
                    <a:lumMod val="50000"/>
                  </a:srgbClr>
                </a:solidFill>
                <a:latin typeface="Copperplate Gothic Bold" panose="020E0705020206020404" pitchFamily="34" charset="0"/>
              </a:rPr>
              <a:t> sa aspettare. </a:t>
            </a:r>
            <a:endParaRPr lang="it-IT" b="1" dirty="0">
              <a:solidFill>
                <a:srgbClr val="C0504D">
                  <a:lumMod val="50000"/>
                </a:srgbClr>
              </a:solidFill>
              <a:latin typeface="Copperplate Gothic Bold" panose="020E07050202060204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 y="0"/>
            <a:ext cx="4429511" cy="688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543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sp>
        <p:nvSpPr>
          <p:cNvPr id="8" name="CasellaDiTesto 7"/>
          <p:cNvSpPr txBox="1"/>
          <p:nvPr/>
        </p:nvSpPr>
        <p:spPr>
          <a:xfrm>
            <a:off x="5870860" y="3974"/>
            <a:ext cx="3249081" cy="6463308"/>
          </a:xfrm>
          <a:prstGeom prst="rect">
            <a:avLst/>
          </a:prstGeom>
          <a:noFill/>
        </p:spPr>
        <p:txBody>
          <a:bodyPr wrap="square" rtlCol="0">
            <a:spAutoFit/>
          </a:bodyPr>
          <a:lstStyle/>
          <a:p>
            <a:endParaRPr lang="it-IT" b="1" dirty="0" smtClean="0">
              <a:solidFill>
                <a:srgbClr val="C0504D">
                  <a:lumMod val="50000"/>
                </a:srgbClr>
              </a:solidFill>
              <a:latin typeface="Copperplate Gothic Bold" panose="020E0705020206020404" pitchFamily="34" charset="0"/>
            </a:endParaRPr>
          </a:p>
          <a:p>
            <a:r>
              <a:rPr lang="it-IT" b="1" dirty="0" smtClean="0">
                <a:solidFill>
                  <a:srgbClr val="C0504D">
                    <a:lumMod val="50000"/>
                  </a:srgbClr>
                </a:solidFill>
                <a:latin typeface="Copperplate Gothic Bold" panose="020E0705020206020404" pitchFamily="34" charset="0"/>
              </a:rPr>
              <a:t>La </a:t>
            </a:r>
            <a:r>
              <a:rPr lang="it-IT" b="1" dirty="0">
                <a:solidFill>
                  <a:srgbClr val="C0504D">
                    <a:lumMod val="50000"/>
                  </a:srgbClr>
                </a:solidFill>
                <a:latin typeface="Copperplate Gothic Bold" panose="020E0705020206020404" pitchFamily="34" charset="0"/>
              </a:rPr>
              <a:t>Gerusalemme Celeste, che nella </a:t>
            </a:r>
            <a:r>
              <a:rPr lang="it-IT" b="1" dirty="0" smtClean="0">
                <a:solidFill>
                  <a:srgbClr val="C0504D">
                    <a:lumMod val="50000"/>
                  </a:srgbClr>
                </a:solidFill>
                <a:latin typeface="Copperplate Gothic Bold" panose="020E0705020206020404" pitchFamily="34" charset="0"/>
              </a:rPr>
              <a:t>sesta visione </a:t>
            </a:r>
            <a:r>
              <a:rPr lang="it-IT" b="1" dirty="0">
                <a:solidFill>
                  <a:srgbClr val="C0504D">
                    <a:lumMod val="50000"/>
                  </a:srgbClr>
                </a:solidFill>
                <a:latin typeface="Copperplate Gothic Bold" panose="020E0705020206020404" pitchFamily="34" charset="0"/>
              </a:rPr>
              <a:t>era racchiusa in un quadrato, appare ora associata </a:t>
            </a:r>
            <a:r>
              <a:rPr lang="it-IT" b="1" dirty="0" smtClean="0">
                <a:solidFill>
                  <a:srgbClr val="C0504D">
                    <a:lumMod val="50000"/>
                  </a:srgbClr>
                </a:solidFill>
                <a:latin typeface="Copperplate Gothic Bold" panose="020E0705020206020404" pitchFamily="34" charset="0"/>
              </a:rPr>
              <a:t>all’elemento </a:t>
            </a:r>
            <a:r>
              <a:rPr lang="it-IT" b="1" dirty="0">
                <a:solidFill>
                  <a:srgbClr val="C0504D">
                    <a:lumMod val="50000"/>
                  </a:srgbClr>
                </a:solidFill>
                <a:latin typeface="Copperplate Gothic Bold" panose="020E0705020206020404" pitchFamily="34" charset="0"/>
              </a:rPr>
              <a:t>circolare della</a:t>
            </a:r>
          </a:p>
          <a:p>
            <a:r>
              <a:rPr lang="it-IT" b="1" dirty="0">
                <a:solidFill>
                  <a:srgbClr val="C0504D">
                    <a:lumMod val="50000"/>
                  </a:srgbClr>
                </a:solidFill>
                <a:latin typeface="Copperplate Gothic Bold" panose="020E0705020206020404" pitchFamily="34" charset="0"/>
              </a:rPr>
              <a:t>divinità, ad indicare che questi, l’Eterno e il tempo, sono un’unica realtà. Sono presenti </a:t>
            </a:r>
            <a:r>
              <a:rPr lang="it-IT" b="1" dirty="0" smtClean="0">
                <a:solidFill>
                  <a:srgbClr val="C0504D">
                    <a:lumMod val="50000"/>
                  </a:srgbClr>
                </a:solidFill>
                <a:latin typeface="Copperplate Gothic Bold" panose="020E0705020206020404" pitchFamily="34" charset="0"/>
              </a:rPr>
              <a:t>le tavole </a:t>
            </a:r>
            <a:r>
              <a:rPr lang="it-IT" b="1" dirty="0">
                <a:solidFill>
                  <a:srgbClr val="C0504D">
                    <a:lumMod val="50000"/>
                  </a:srgbClr>
                </a:solidFill>
                <a:latin typeface="Copperplate Gothic Bold" panose="020E0705020206020404" pitchFamily="34" charset="0"/>
              </a:rPr>
              <a:t>della Legge, </a:t>
            </a:r>
            <a:r>
              <a:rPr lang="it-IT" b="1" dirty="0" smtClean="0">
                <a:solidFill>
                  <a:srgbClr val="C0504D">
                    <a:lumMod val="50000"/>
                  </a:srgbClr>
                </a:solidFill>
                <a:latin typeface="Copperplate Gothic Bold" panose="020E0705020206020404" pitchFamily="34" charset="0"/>
              </a:rPr>
              <a:t>in mano ad una donna, mentre </a:t>
            </a:r>
            <a:r>
              <a:rPr lang="it-IT" b="1" dirty="0">
                <a:solidFill>
                  <a:srgbClr val="C0504D">
                    <a:lumMod val="50000"/>
                  </a:srgbClr>
                </a:solidFill>
                <a:latin typeface="Copperplate Gothic Bold" panose="020E0705020206020404" pitchFamily="34" charset="0"/>
              </a:rPr>
              <a:t>una mano che benedice sovrasta l’intera immagine. E’ il </a:t>
            </a:r>
            <a:r>
              <a:rPr lang="it-IT" b="1" dirty="0" smtClean="0">
                <a:solidFill>
                  <a:srgbClr val="C0504D">
                    <a:lumMod val="50000"/>
                  </a:srgbClr>
                </a:solidFill>
                <a:latin typeface="Copperplate Gothic Bold" panose="020E0705020206020404" pitchFamily="34" charset="0"/>
              </a:rPr>
              <a:t>trionfo di </a:t>
            </a:r>
            <a:r>
              <a:rPr lang="it-IT" b="1" dirty="0">
                <a:solidFill>
                  <a:srgbClr val="C0504D">
                    <a:lumMod val="50000"/>
                  </a:srgbClr>
                </a:solidFill>
                <a:latin typeface="Copperplate Gothic Bold" panose="020E0705020206020404" pitchFamily="34" charset="0"/>
              </a:rPr>
              <a:t>Dio</a:t>
            </a:r>
            <a:r>
              <a:rPr lang="it-IT" b="1" dirty="0" smtClean="0">
                <a:solidFill>
                  <a:srgbClr val="C0504D">
                    <a:lumMod val="50000"/>
                  </a:srgbClr>
                </a:solidFill>
                <a:latin typeface="Copperplate Gothic Bold" panose="020E0705020206020404" pitchFamily="34" charset="0"/>
              </a:rPr>
              <a:t>. Termina con un breve epilogo, </a:t>
            </a:r>
            <a:r>
              <a:rPr lang="it-IT" b="1" dirty="0">
                <a:solidFill>
                  <a:srgbClr val="C0504D">
                    <a:lumMod val="50000"/>
                  </a:srgbClr>
                </a:solidFill>
                <a:latin typeface="Copperplate Gothic Bold" panose="020E0705020206020404" pitchFamily="34" charset="0"/>
              </a:rPr>
              <a:t>in cui viene cantato un inno di lode a Dio per il </a:t>
            </a:r>
            <a:r>
              <a:rPr lang="it-IT" b="1" dirty="0" smtClean="0">
                <a:solidFill>
                  <a:srgbClr val="C0504D">
                    <a:lumMod val="50000"/>
                  </a:srgbClr>
                </a:solidFill>
                <a:latin typeface="Copperplate Gothic Bold" panose="020E0705020206020404" pitchFamily="34" charset="0"/>
              </a:rPr>
              <a:t>suo lavoro</a:t>
            </a:r>
            <a:r>
              <a:rPr lang="it-IT" b="1" dirty="0">
                <a:solidFill>
                  <a:srgbClr val="C0504D">
                    <a:lumMod val="50000"/>
                  </a:srgbClr>
                </a:solidFill>
                <a:latin typeface="Copperplate Gothic Bold" panose="020E0705020206020404" pitchFamily="34" charset="0"/>
              </a:rPr>
              <a:t>, cioè per la salvezza dell'uomo. </a:t>
            </a:r>
            <a:endParaRPr lang="it-IT" b="1" dirty="0" smtClean="0">
              <a:solidFill>
                <a:srgbClr val="C0504D">
                  <a:lumMod val="50000"/>
                </a:srgbClr>
              </a:solidFill>
              <a:latin typeface="Copperplate Gothic Bold" panose="020E0705020206020404" pitchFamily="34"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61" t="13909" r="33857" b="43588"/>
          <a:stretch/>
        </p:blipFill>
        <p:spPr bwMode="auto">
          <a:xfrm>
            <a:off x="-1" y="29484"/>
            <a:ext cx="5870861" cy="682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130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sz="6700" b="1" dirty="0" smtClean="0">
                <a:solidFill>
                  <a:schemeClr val="accent2">
                    <a:lumMod val="50000"/>
                  </a:schemeClr>
                </a:solidFill>
                <a:latin typeface="Copperplate Gothic Bold" panose="020E0705020206020404" pitchFamily="34" charset="0"/>
              </a:rPr>
              <a:t>le opere naturalistiche</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Liber </a:t>
            </a:r>
            <a:r>
              <a:rPr lang="it-IT" b="1" dirty="0" err="1">
                <a:solidFill>
                  <a:schemeClr val="accent2">
                    <a:lumMod val="50000"/>
                  </a:schemeClr>
                </a:solidFill>
                <a:latin typeface="Copperplate Gothic Bold" panose="020E0705020206020404" pitchFamily="34" charset="0"/>
              </a:rPr>
              <a:t>subtilitatum</a:t>
            </a:r>
            <a:r>
              <a:rPr lang="it-IT" b="1" dirty="0">
                <a:solidFill>
                  <a:schemeClr val="accent2">
                    <a:lumMod val="50000"/>
                  </a:schemeClr>
                </a:solidFill>
                <a:latin typeface="Copperplate Gothic Bold" panose="020E0705020206020404" pitchFamily="34" charset="0"/>
              </a:rPr>
              <a:t> </a:t>
            </a:r>
            <a:r>
              <a:rPr lang="it-IT" b="1" dirty="0" err="1">
                <a:solidFill>
                  <a:schemeClr val="accent2">
                    <a:lumMod val="50000"/>
                  </a:schemeClr>
                </a:solidFill>
                <a:latin typeface="Copperplate Gothic Bold" panose="020E0705020206020404" pitchFamily="34" charset="0"/>
              </a:rPr>
              <a:t>diversarum</a:t>
            </a:r>
            <a:r>
              <a:rPr lang="it-IT" b="1" dirty="0">
                <a:solidFill>
                  <a:schemeClr val="accent2">
                    <a:lumMod val="50000"/>
                  </a:schemeClr>
                </a:solidFill>
                <a:latin typeface="Copperplate Gothic Bold" panose="020E0705020206020404" pitchFamily="34" charset="0"/>
              </a:rPr>
              <a:t> </a:t>
            </a:r>
            <a:r>
              <a:rPr lang="it-IT" b="1" dirty="0" err="1">
                <a:solidFill>
                  <a:schemeClr val="accent2">
                    <a:lumMod val="50000"/>
                  </a:schemeClr>
                </a:solidFill>
                <a:latin typeface="Copperplate Gothic Bold" panose="020E0705020206020404" pitchFamily="34" charset="0"/>
              </a:rPr>
              <a:t>naturarum</a:t>
            </a:r>
            <a:r>
              <a:rPr lang="it-IT" b="1" dirty="0">
                <a:solidFill>
                  <a:schemeClr val="accent2">
                    <a:lumMod val="50000"/>
                  </a:schemeClr>
                </a:solidFill>
                <a:latin typeface="Copperplate Gothic Bold" panose="020E0705020206020404" pitchFamily="34" charset="0"/>
              </a:rPr>
              <a:t> </a:t>
            </a:r>
            <a:r>
              <a:rPr lang="it-IT" b="1" dirty="0" err="1">
                <a:solidFill>
                  <a:schemeClr val="accent2">
                    <a:lumMod val="50000"/>
                  </a:schemeClr>
                </a:solidFill>
                <a:latin typeface="Copperplate Gothic Bold" panose="020E0705020206020404" pitchFamily="34" charset="0"/>
              </a:rPr>
              <a:t>creaturarum</a:t>
            </a:r>
            <a:r>
              <a:rPr lang="it-IT" b="1" dirty="0">
                <a:solidFill>
                  <a:schemeClr val="accent2">
                    <a:lumMod val="50000"/>
                  </a:schemeClr>
                </a:solidFill>
                <a:latin typeface="Copperplate Gothic Bold" panose="020E0705020206020404" pitchFamily="34" charset="0"/>
              </a:rPr>
              <a:t> </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a:t>
            </a:r>
            <a:r>
              <a:rPr lang="it-IT" b="1" dirty="0">
                <a:solidFill>
                  <a:schemeClr val="accent2">
                    <a:lumMod val="50000"/>
                  </a:schemeClr>
                </a:solidFill>
                <a:latin typeface="Copperplate Gothic Bold" panose="020E0705020206020404" pitchFamily="34" charset="0"/>
              </a:rPr>
              <a:t>Le sottigliezze </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delle </a:t>
            </a:r>
            <a:r>
              <a:rPr lang="it-IT" b="1" dirty="0">
                <a:solidFill>
                  <a:schemeClr val="accent2">
                    <a:lumMod val="50000"/>
                  </a:schemeClr>
                </a:solidFill>
                <a:latin typeface="Copperplate Gothic Bold" panose="020E0705020206020404" pitchFamily="34" charset="0"/>
              </a:rPr>
              <a:t>diverse nature </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delle </a:t>
            </a:r>
            <a:r>
              <a:rPr lang="it-IT" b="1" dirty="0">
                <a:solidFill>
                  <a:schemeClr val="accent2">
                    <a:lumMod val="50000"/>
                  </a:schemeClr>
                </a:solidFill>
                <a:latin typeface="Copperplate Gothic Bold" panose="020E0705020206020404" pitchFamily="34" charset="0"/>
              </a:rPr>
              <a:t>cose create</a:t>
            </a:r>
            <a:r>
              <a:rPr lang="it-IT" b="1" dirty="0" smtClean="0">
                <a:solidFill>
                  <a:schemeClr val="accent2">
                    <a:lumMod val="50000"/>
                  </a:schemeClr>
                </a:solidFill>
                <a:latin typeface="Copperplate Gothic Bold" panose="020E0705020206020404" pitchFamily="34" charset="0"/>
              </a:rPr>
              <a:t>) </a:t>
            </a: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endParaRPr lang="it-IT"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3939288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554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4516628" y="4015"/>
            <a:ext cx="4627372" cy="6632585"/>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Le </a:t>
            </a:r>
            <a:r>
              <a:rPr lang="it-IT" sz="1700" b="1" dirty="0">
                <a:solidFill>
                  <a:srgbClr val="C0504D">
                    <a:lumMod val="50000"/>
                  </a:srgbClr>
                </a:solidFill>
                <a:latin typeface="Copperplate Gothic Bold" panose="020E0705020206020404" pitchFamily="34" charset="0"/>
              </a:rPr>
              <a:t>opere mediche e scientifiche di </a:t>
            </a:r>
            <a:r>
              <a:rPr lang="it-IT" sz="1700" b="1" dirty="0" err="1">
                <a:solidFill>
                  <a:srgbClr val="C0504D">
                    <a:lumMod val="50000"/>
                  </a:srgbClr>
                </a:solidFill>
                <a:latin typeface="Copperplate Gothic Bold" panose="020E0705020206020404" pitchFamily="34" charset="0"/>
              </a:rPr>
              <a:t>Hildegard</a:t>
            </a:r>
            <a:r>
              <a:rPr lang="it-IT" sz="1700" b="1" dirty="0">
                <a:solidFill>
                  <a:srgbClr val="C0504D">
                    <a:lumMod val="50000"/>
                  </a:srgbClr>
                </a:solidFill>
                <a:latin typeface="Copperplate Gothic Bold" panose="020E0705020206020404" pitchFamily="34" charset="0"/>
              </a:rPr>
              <a:t>, si differenziano dagli altri grandi scritti in quanto non vengono presentate come derivanti da visioni. Inizialmente esisteva un solo libro, dal titolo Liber </a:t>
            </a:r>
            <a:r>
              <a:rPr lang="it-IT" sz="1700" b="1" dirty="0" err="1">
                <a:solidFill>
                  <a:srgbClr val="C0504D">
                    <a:lumMod val="50000"/>
                  </a:srgbClr>
                </a:solidFill>
                <a:latin typeface="Copperplate Gothic Bold" panose="020E0705020206020404" pitchFamily="34" charset="0"/>
              </a:rPr>
              <a:t>subtilitatum</a:t>
            </a:r>
            <a:r>
              <a:rPr lang="it-IT" sz="1700" b="1" dirty="0">
                <a:solidFill>
                  <a:srgbClr val="C0504D">
                    <a:lumMod val="50000"/>
                  </a:srgbClr>
                </a:solidFill>
                <a:latin typeface="Copperplate Gothic Bold" panose="020E0705020206020404" pitchFamily="34" charset="0"/>
              </a:rPr>
              <a:t> </a:t>
            </a:r>
            <a:r>
              <a:rPr lang="it-IT" sz="1700" b="1" dirty="0" err="1">
                <a:solidFill>
                  <a:srgbClr val="C0504D">
                    <a:lumMod val="50000"/>
                  </a:srgbClr>
                </a:solidFill>
                <a:latin typeface="Copperplate Gothic Bold" panose="020E0705020206020404" pitchFamily="34" charset="0"/>
              </a:rPr>
              <a:t>diversarum</a:t>
            </a:r>
            <a:r>
              <a:rPr lang="it-IT" sz="1700" b="1" dirty="0">
                <a:solidFill>
                  <a:srgbClr val="C0504D">
                    <a:lumMod val="50000"/>
                  </a:srgbClr>
                </a:solidFill>
                <a:latin typeface="Copperplate Gothic Bold" panose="020E0705020206020404" pitchFamily="34" charset="0"/>
              </a:rPr>
              <a:t> </a:t>
            </a:r>
            <a:r>
              <a:rPr lang="it-IT" sz="1700" b="1" dirty="0" err="1">
                <a:solidFill>
                  <a:srgbClr val="C0504D">
                    <a:lumMod val="50000"/>
                  </a:srgbClr>
                </a:solidFill>
                <a:latin typeface="Copperplate Gothic Bold" panose="020E0705020206020404" pitchFamily="34" charset="0"/>
              </a:rPr>
              <a:t>naturarum</a:t>
            </a:r>
            <a:r>
              <a:rPr lang="it-IT" sz="1700" b="1" dirty="0">
                <a:solidFill>
                  <a:srgbClr val="C0504D">
                    <a:lumMod val="50000"/>
                  </a:srgbClr>
                </a:solidFill>
                <a:latin typeface="Copperplate Gothic Bold" panose="020E0705020206020404" pitchFamily="34" charset="0"/>
              </a:rPr>
              <a:t> </a:t>
            </a:r>
            <a:r>
              <a:rPr lang="it-IT" sz="1700" b="1" dirty="0" err="1" smtClean="0">
                <a:solidFill>
                  <a:srgbClr val="C0504D">
                    <a:lumMod val="50000"/>
                  </a:srgbClr>
                </a:solidFill>
                <a:latin typeface="Copperplate Gothic Bold" panose="020E0705020206020404" pitchFamily="34" charset="0"/>
              </a:rPr>
              <a:t>creaturarum</a:t>
            </a:r>
            <a:r>
              <a:rPr lang="it-IT" sz="1700" b="1" dirty="0" smtClean="0">
                <a:solidFill>
                  <a:srgbClr val="C0504D">
                    <a:lumMod val="50000"/>
                  </a:srgbClr>
                </a:solidFill>
                <a:latin typeface="Copperplate Gothic Bold" panose="020E0705020206020404" pitchFamily="34" charset="0"/>
              </a:rPr>
              <a:t> (Le </a:t>
            </a:r>
            <a:r>
              <a:rPr lang="it-IT" sz="1700" b="1" dirty="0">
                <a:solidFill>
                  <a:srgbClr val="C0504D">
                    <a:lumMod val="50000"/>
                  </a:srgbClr>
                </a:solidFill>
                <a:latin typeface="Copperplate Gothic Bold" panose="020E0705020206020404" pitchFamily="34" charset="0"/>
              </a:rPr>
              <a:t>sottigliezze delle diverse nature delle cose </a:t>
            </a:r>
            <a:r>
              <a:rPr lang="it-IT" sz="1700" b="1" dirty="0" smtClean="0">
                <a:solidFill>
                  <a:srgbClr val="C0504D">
                    <a:lumMod val="50000"/>
                  </a:srgbClr>
                </a:solidFill>
                <a:latin typeface="Copperplate Gothic Bold" panose="020E0705020206020404" pitchFamily="34" charset="0"/>
              </a:rPr>
              <a:t>create), </a:t>
            </a:r>
            <a:r>
              <a:rPr lang="it-IT" sz="1700" b="1" dirty="0">
                <a:solidFill>
                  <a:srgbClr val="C0504D">
                    <a:lumMod val="50000"/>
                  </a:srgbClr>
                </a:solidFill>
                <a:latin typeface="Copperplate Gothic Bold" panose="020E0705020206020404" pitchFamily="34" charset="0"/>
              </a:rPr>
              <a:t>che </a:t>
            </a:r>
            <a:r>
              <a:rPr lang="it-IT" sz="1700" b="1" dirty="0" smtClean="0">
                <a:solidFill>
                  <a:srgbClr val="C0504D">
                    <a:lumMod val="50000"/>
                  </a:srgbClr>
                </a:solidFill>
                <a:latin typeface="Copperplate Gothic Bold" panose="020E0705020206020404" pitchFamily="34" charset="0"/>
              </a:rPr>
              <a:t>dopo </a:t>
            </a:r>
            <a:r>
              <a:rPr lang="it-IT" sz="1700" b="1" dirty="0">
                <a:solidFill>
                  <a:srgbClr val="C0504D">
                    <a:lumMod val="50000"/>
                  </a:srgbClr>
                </a:solidFill>
                <a:latin typeface="Copperplate Gothic Bold" panose="020E0705020206020404" pitchFamily="34" charset="0"/>
              </a:rPr>
              <a:t>la </a:t>
            </a:r>
            <a:r>
              <a:rPr lang="it-IT" sz="1700" b="1" dirty="0" smtClean="0">
                <a:solidFill>
                  <a:srgbClr val="C0504D">
                    <a:lumMod val="50000"/>
                  </a:srgbClr>
                </a:solidFill>
                <a:latin typeface="Copperplate Gothic Bold" panose="020E0705020206020404" pitchFamily="34" charset="0"/>
              </a:rPr>
              <a:t>sua morte fu </a:t>
            </a:r>
            <a:r>
              <a:rPr lang="it-IT" sz="1700" b="1" dirty="0">
                <a:solidFill>
                  <a:srgbClr val="C0504D">
                    <a:lumMod val="50000"/>
                  </a:srgbClr>
                </a:solidFill>
                <a:latin typeface="Copperplate Gothic Bold" panose="020E0705020206020404" pitchFamily="34" charset="0"/>
              </a:rPr>
              <a:t>diviso in due parti, Libro della medicina semplice e Libro della medicina composita. </a:t>
            </a:r>
            <a:r>
              <a:rPr lang="it-IT" sz="1700" b="1" dirty="0" smtClean="0">
                <a:solidFill>
                  <a:srgbClr val="C0504D">
                    <a:lumMod val="50000"/>
                  </a:srgbClr>
                </a:solidFill>
                <a:latin typeface="Copperplate Gothic Bold" panose="020E0705020206020404" pitchFamily="34" charset="0"/>
              </a:rPr>
              <a:t>I </a:t>
            </a:r>
            <a:r>
              <a:rPr lang="it-IT" sz="1700" b="1" dirty="0">
                <a:solidFill>
                  <a:srgbClr val="C0504D">
                    <a:lumMod val="50000"/>
                  </a:srgbClr>
                </a:solidFill>
                <a:latin typeface="Copperplate Gothic Bold" panose="020E0705020206020404" pitchFamily="34" charset="0"/>
              </a:rPr>
              <a:t>testi oggi </a:t>
            </a:r>
            <a:r>
              <a:rPr lang="it-IT" sz="1700" b="1" dirty="0" smtClean="0">
                <a:solidFill>
                  <a:srgbClr val="C0504D">
                    <a:lumMod val="50000"/>
                  </a:srgbClr>
                </a:solidFill>
                <a:latin typeface="Copperplate Gothic Bold" panose="020E0705020206020404" pitchFamily="34" charset="0"/>
              </a:rPr>
              <a:t>sono conosciuti </a:t>
            </a:r>
            <a:r>
              <a:rPr lang="it-IT" sz="1700" b="1" dirty="0">
                <a:solidFill>
                  <a:srgbClr val="C0504D">
                    <a:lumMod val="50000"/>
                  </a:srgbClr>
                </a:solidFill>
                <a:latin typeface="Copperplate Gothic Bold" panose="020E0705020206020404" pitchFamily="34" charset="0"/>
              </a:rPr>
              <a:t>come </a:t>
            </a:r>
            <a:r>
              <a:rPr lang="it-IT" sz="1700" b="1" dirty="0" err="1">
                <a:solidFill>
                  <a:srgbClr val="C0504D">
                    <a:lumMod val="50000"/>
                  </a:srgbClr>
                </a:solidFill>
                <a:latin typeface="Copperplate Gothic Bold" panose="020E0705020206020404" pitchFamily="34" charset="0"/>
              </a:rPr>
              <a:t>Physica</a:t>
            </a:r>
            <a:r>
              <a:rPr lang="it-IT" sz="1700" b="1" dirty="0">
                <a:solidFill>
                  <a:srgbClr val="C0504D">
                    <a:lumMod val="50000"/>
                  </a:srgbClr>
                </a:solidFill>
                <a:latin typeface="Copperplate Gothic Bold" panose="020E0705020206020404" pitchFamily="34" charset="0"/>
              </a:rPr>
              <a:t> (Storia naturale) e </a:t>
            </a:r>
            <a:r>
              <a:rPr lang="it-IT" sz="1700" b="1" dirty="0" err="1">
                <a:solidFill>
                  <a:srgbClr val="C0504D">
                    <a:lumMod val="50000"/>
                  </a:srgbClr>
                </a:solidFill>
                <a:latin typeface="Copperplate Gothic Bold" panose="020E0705020206020404" pitchFamily="34" charset="0"/>
              </a:rPr>
              <a:t>Causae</a:t>
            </a:r>
            <a:r>
              <a:rPr lang="it-IT" sz="1700" b="1" dirty="0">
                <a:solidFill>
                  <a:srgbClr val="C0504D">
                    <a:lumMod val="50000"/>
                  </a:srgbClr>
                </a:solidFill>
                <a:latin typeface="Copperplate Gothic Bold" panose="020E0705020206020404" pitchFamily="34" charset="0"/>
              </a:rPr>
              <a:t> et </a:t>
            </a:r>
            <a:r>
              <a:rPr lang="it-IT" sz="1700" b="1" dirty="0" err="1">
                <a:solidFill>
                  <a:srgbClr val="C0504D">
                    <a:lumMod val="50000"/>
                  </a:srgbClr>
                </a:solidFill>
                <a:latin typeface="Copperplate Gothic Bold" panose="020E0705020206020404" pitchFamily="34" charset="0"/>
              </a:rPr>
              <a:t>Curae</a:t>
            </a:r>
            <a:r>
              <a:rPr lang="it-IT" sz="1700" b="1" dirty="0">
                <a:solidFill>
                  <a:srgbClr val="C0504D">
                    <a:lumMod val="50000"/>
                  </a:srgbClr>
                </a:solidFill>
                <a:latin typeface="Copperplate Gothic Bold" panose="020E0705020206020404" pitchFamily="34" charset="0"/>
              </a:rPr>
              <a:t> (Le cause e i rimedi), nonostante siano state individuate aggiunte e correzioni. Singolare rimane comunque il fatto che il suo testo di medicina fu l'unico ad essere escluso dalla raccolta dei suoi scritti dopo la sua morte. </a:t>
            </a:r>
            <a:r>
              <a:rPr lang="it-IT" sz="1700" b="1" dirty="0" err="1" smtClean="0">
                <a:solidFill>
                  <a:srgbClr val="C0504D">
                    <a:lumMod val="50000"/>
                  </a:srgbClr>
                </a:solidFill>
                <a:latin typeface="Copperplate Gothic Bold" panose="020E0705020206020404" pitchFamily="34" charset="0"/>
              </a:rPr>
              <a:t>Hildegard</a:t>
            </a:r>
            <a:r>
              <a:rPr lang="it-IT" sz="1700" b="1" dirty="0" smtClean="0">
                <a:solidFill>
                  <a:srgbClr val="C0504D">
                    <a:lumMod val="50000"/>
                  </a:srgbClr>
                </a:solidFill>
                <a:latin typeface="Copperplate Gothic Bold" panose="020E0705020206020404" pitchFamily="34" charset="0"/>
              </a:rPr>
              <a:t> è il medico più geniale del Medio Evo, ancora una volta, in anticipo  sui suoi tempi.  </a:t>
            </a:r>
            <a:endParaRPr lang="it-IT" sz="1700" b="1" dirty="0">
              <a:solidFill>
                <a:srgbClr val="C0504D">
                  <a:lumMod val="50000"/>
                </a:srgbClr>
              </a:solidFill>
              <a:latin typeface="Copperplate Gothic Bold" panose="020E07050202060204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6" y="4015"/>
            <a:ext cx="4580146" cy="687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335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4516628" y="4015"/>
            <a:ext cx="4627372" cy="7571303"/>
          </a:xfrm>
          <a:prstGeom prst="rect">
            <a:avLst/>
          </a:prstGeom>
          <a:noFill/>
        </p:spPr>
        <p:txBody>
          <a:bodyPr wrap="square" rtlCol="0">
            <a:spAutoFit/>
          </a:bodyPr>
          <a:lstStyle/>
          <a:p>
            <a:r>
              <a:rPr lang="it-IT" sz="1500" b="1" dirty="0" smtClean="0">
                <a:solidFill>
                  <a:srgbClr val="C0504D">
                    <a:lumMod val="50000"/>
                  </a:srgbClr>
                </a:solidFill>
                <a:latin typeface="Copperplate Gothic Bold" panose="020E0705020206020404" pitchFamily="34" charset="0"/>
              </a:rPr>
              <a:t>La </a:t>
            </a:r>
            <a:r>
              <a:rPr lang="it-IT" sz="1500" b="1" dirty="0">
                <a:solidFill>
                  <a:srgbClr val="C0504D">
                    <a:lumMod val="50000"/>
                  </a:srgbClr>
                </a:solidFill>
                <a:latin typeface="Copperplate Gothic Bold" panose="020E0705020206020404" pitchFamily="34" charset="0"/>
              </a:rPr>
              <a:t>malattia è il risultato dello squilibrio degli elementi e dei corrispondenti umori, conseguenza della caduta; tutto questo però deve essere unito anche al tipo di vita che l'individuo conduce. Per questo motivo, non </a:t>
            </a:r>
            <a:r>
              <a:rPr lang="it-IT" sz="1500" b="1" dirty="0" smtClean="0">
                <a:solidFill>
                  <a:srgbClr val="C0504D">
                    <a:lumMod val="50000"/>
                  </a:srgbClr>
                </a:solidFill>
                <a:latin typeface="Copperplate Gothic Bold" panose="020E0705020206020404" pitchFamily="34" charset="0"/>
              </a:rPr>
              <a:t>esiste un </a:t>
            </a:r>
            <a:r>
              <a:rPr lang="it-IT" sz="1500" b="1" dirty="0">
                <a:solidFill>
                  <a:srgbClr val="C0504D">
                    <a:lumMod val="50000"/>
                  </a:srgbClr>
                </a:solidFill>
                <a:latin typeface="Copperplate Gothic Bold" panose="020E0705020206020404" pitchFamily="34" charset="0"/>
              </a:rPr>
              <a:t>unico rimedio per ogni determinata malattia. </a:t>
            </a:r>
            <a:r>
              <a:rPr lang="it-IT" sz="1500" b="1" dirty="0" err="1">
                <a:solidFill>
                  <a:srgbClr val="C0504D">
                    <a:lumMod val="50000"/>
                  </a:srgbClr>
                </a:solidFill>
                <a:latin typeface="Copperplate Gothic Bold" panose="020E0705020206020404" pitchFamily="34" charset="0"/>
              </a:rPr>
              <a:t>Hildegard</a:t>
            </a:r>
            <a:r>
              <a:rPr lang="it-IT" sz="1500" b="1" dirty="0">
                <a:solidFill>
                  <a:srgbClr val="C0504D">
                    <a:lumMod val="50000"/>
                  </a:srgbClr>
                </a:solidFill>
                <a:latin typeface="Copperplate Gothic Bold" panose="020E0705020206020404" pitchFamily="34" charset="0"/>
              </a:rPr>
              <a:t> non dà solo suggerimenti pratici, che prevedono bagni, inalazioni, impacchi, tisane, unguenti, salassi, e così via, ma parla anche dell'alimentazione, e del tipo di vita più sana da </a:t>
            </a:r>
            <a:r>
              <a:rPr lang="it-IT" sz="1500" b="1" dirty="0" smtClean="0">
                <a:solidFill>
                  <a:srgbClr val="C0504D">
                    <a:lumMod val="50000"/>
                  </a:srgbClr>
                </a:solidFill>
                <a:latin typeface="Copperplate Gothic Bold" panose="020E0705020206020404" pitchFamily="34" charset="0"/>
              </a:rPr>
              <a:t>condurre</a:t>
            </a:r>
            <a:r>
              <a:rPr lang="it-IT" sz="1500" b="1" dirty="0">
                <a:solidFill>
                  <a:srgbClr val="C0504D">
                    <a:lumMod val="50000"/>
                  </a:srgbClr>
                </a:solidFill>
                <a:latin typeface="Copperplate Gothic Bold" panose="020E0705020206020404" pitchFamily="34" charset="0"/>
              </a:rPr>
              <a:t>. Curare la malattia è necessario quanto curare lo spirito nel processo di riavvicinamento dell'umanità al Regno dei Cieli. Una delle grandi preoccupazioni di </a:t>
            </a:r>
            <a:r>
              <a:rPr lang="it-IT" sz="1500" b="1" dirty="0" err="1">
                <a:solidFill>
                  <a:srgbClr val="C0504D">
                    <a:lumMod val="50000"/>
                  </a:srgbClr>
                </a:solidFill>
                <a:latin typeface="Copperplate Gothic Bold" panose="020E0705020206020404" pitchFamily="34" charset="0"/>
              </a:rPr>
              <a:t>Hildegard</a:t>
            </a:r>
            <a:r>
              <a:rPr lang="it-IT" sz="1500" b="1" dirty="0">
                <a:solidFill>
                  <a:srgbClr val="C0504D">
                    <a:lumMod val="50000"/>
                  </a:srgbClr>
                </a:solidFill>
                <a:latin typeface="Copperplate Gothic Bold" panose="020E0705020206020404" pitchFamily="34" charset="0"/>
              </a:rPr>
              <a:t> è la cura della malinconia, l'eccesso di bile nera. Questa uccide la </a:t>
            </a:r>
            <a:r>
              <a:rPr lang="it-IT" sz="1500" b="1" dirty="0" err="1">
                <a:solidFill>
                  <a:srgbClr val="C0504D">
                    <a:lumMod val="50000"/>
                  </a:srgbClr>
                </a:solidFill>
                <a:latin typeface="Copperplate Gothic Bold" panose="020E0705020206020404" pitchFamily="34" charset="0"/>
              </a:rPr>
              <a:t>viriditas</a:t>
            </a:r>
            <a:r>
              <a:rPr lang="it-IT" sz="1500" b="1" dirty="0">
                <a:solidFill>
                  <a:srgbClr val="C0504D">
                    <a:lumMod val="50000"/>
                  </a:srgbClr>
                </a:solidFill>
                <a:latin typeface="Copperplate Gothic Bold" panose="020E0705020206020404" pitchFamily="34" charset="0"/>
              </a:rPr>
              <a:t>, per porre rimedio vengono indicati tre elementi: farro (il migliore in assoluto), frumento e segale. Per la </a:t>
            </a:r>
            <a:r>
              <a:rPr lang="it-IT" sz="1500" b="1" dirty="0" smtClean="0">
                <a:solidFill>
                  <a:srgbClr val="C0504D">
                    <a:lumMod val="50000"/>
                  </a:srgbClr>
                </a:solidFill>
                <a:latin typeface="Copperplate Gothic Bold" panose="020E0705020206020404" pitchFamily="34" charset="0"/>
              </a:rPr>
              <a:t>badessa </a:t>
            </a:r>
            <a:r>
              <a:rPr lang="it-IT" sz="1500" b="1" dirty="0">
                <a:solidFill>
                  <a:srgbClr val="C0504D">
                    <a:lumMod val="50000"/>
                  </a:srgbClr>
                </a:solidFill>
                <a:latin typeface="Copperplate Gothic Bold" panose="020E0705020206020404" pitchFamily="34" charset="0"/>
              </a:rPr>
              <a:t>non esiste differenza tra organico ed inorganico, ogni cosa possiede la </a:t>
            </a:r>
            <a:r>
              <a:rPr lang="it-IT" sz="1500" b="1" dirty="0" err="1">
                <a:solidFill>
                  <a:srgbClr val="C0504D">
                    <a:lumMod val="50000"/>
                  </a:srgbClr>
                </a:solidFill>
                <a:latin typeface="Copperplate Gothic Bold" panose="020E0705020206020404" pitchFamily="34" charset="0"/>
              </a:rPr>
              <a:t>viriditas</a:t>
            </a:r>
            <a:r>
              <a:rPr lang="it-IT" sz="1500" b="1" dirty="0">
                <a:solidFill>
                  <a:srgbClr val="C0504D">
                    <a:lumMod val="50000"/>
                  </a:srgbClr>
                </a:solidFill>
                <a:latin typeface="Copperplate Gothic Bold" panose="020E0705020206020404" pitchFamily="34" charset="0"/>
              </a:rPr>
              <a:t>, e dunque concepisce la natura come una fonte inesauribile per l'uomo, che da essa può attingere qualsiasi rimedio per la cura delle sue malattie.</a:t>
            </a:r>
          </a:p>
          <a:p>
            <a:endParaRPr lang="it-IT" sz="1700" b="1" dirty="0">
              <a:solidFill>
                <a:srgbClr val="C0504D">
                  <a:lumMod val="50000"/>
                </a:srgbClr>
              </a:solidFill>
              <a:latin typeface="Copperplate Gothic Bold" panose="020E0705020206020404" pitchFamily="34" charset="0"/>
            </a:endParaRPr>
          </a:p>
          <a:p>
            <a:endParaRPr lang="it-IT" sz="1700" b="1" dirty="0">
              <a:solidFill>
                <a:srgbClr val="C0504D">
                  <a:lumMod val="50000"/>
                </a:srgbClr>
              </a:solidFill>
              <a:latin typeface="Copperplate Gothic Bold" panose="020E0705020206020404" pitchFamily="34" charset="0"/>
            </a:endParaRPr>
          </a:p>
          <a:p>
            <a:r>
              <a:rPr lang="it-IT" sz="1700" b="1" dirty="0">
                <a:solidFill>
                  <a:srgbClr val="C0504D">
                    <a:lumMod val="50000"/>
                  </a:srgbClr>
                </a:solidFill>
                <a:latin typeface="Copperplate Gothic Bold" panose="020E0705020206020404" pitchFamily="34" charset="0"/>
              </a:rPr>
              <a:t> /. </a:t>
            </a:r>
            <a:endParaRPr lang="it-IT" sz="1700" b="1" dirty="0">
              <a:solidFill>
                <a:srgbClr val="C0504D">
                  <a:lumMod val="50000"/>
                </a:srgbClr>
              </a:solidFill>
              <a:latin typeface="Copperplate Gothic Bold" panose="020E07050202060204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 y="4763"/>
            <a:ext cx="4518025"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193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0" y="6098589"/>
            <a:ext cx="9144000" cy="35394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https://www.healthyhildegard.com/category/healthy-nutrition/. </a:t>
            </a:r>
            <a:endParaRPr lang="it-IT" sz="1700" b="1" dirty="0">
              <a:solidFill>
                <a:srgbClr val="C0504D">
                  <a:lumMod val="50000"/>
                </a:srgbClr>
              </a:solidFill>
              <a:latin typeface="Copperplate Gothic Bold" panose="020E07050202060204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5" y="-28988"/>
            <a:ext cx="8755819" cy="688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355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364088" y="4015"/>
            <a:ext cx="3779912" cy="7155805"/>
          </a:xfrm>
          <a:prstGeom prst="rect">
            <a:avLst/>
          </a:prstGeom>
          <a:noFill/>
        </p:spPr>
        <p:txBody>
          <a:bodyPr wrap="square" rtlCol="0">
            <a:spAutoFit/>
          </a:bodyPr>
          <a:lstStyle/>
          <a:p>
            <a:r>
              <a:rPr lang="it-IT" sz="1700" b="1" dirty="0" err="1" smtClean="0">
                <a:solidFill>
                  <a:srgbClr val="C0504D">
                    <a:lumMod val="50000"/>
                  </a:srgbClr>
                </a:solidFill>
                <a:latin typeface="Copperplate Gothic Bold" panose="020E0705020206020404" pitchFamily="34" charset="0"/>
              </a:rPr>
              <a:t>Physica</a:t>
            </a:r>
            <a:endParaRPr lang="it-IT" sz="1700" b="1" dirty="0" smtClean="0">
              <a:solidFill>
                <a:srgbClr val="C0504D">
                  <a:lumMod val="50000"/>
                </a:srgbClr>
              </a:solidFill>
              <a:latin typeface="Copperplate Gothic Bold" panose="020E0705020206020404" pitchFamily="34" charset="0"/>
            </a:endParaRPr>
          </a:p>
          <a:p>
            <a:endParaRPr lang="it-IT" sz="1100" b="1" dirty="0">
              <a:solidFill>
                <a:srgbClr val="C0504D">
                  <a:lumMod val="50000"/>
                </a:srgbClr>
              </a:solidFill>
              <a:latin typeface="Copperplate Gothic Bold" panose="020E0705020206020404" pitchFamily="34" charset="0"/>
            </a:endParaRPr>
          </a:p>
          <a:p>
            <a:r>
              <a:rPr lang="it-IT" sz="1700" b="1" dirty="0" smtClean="0">
                <a:solidFill>
                  <a:srgbClr val="C0504D">
                    <a:lumMod val="50000"/>
                  </a:srgbClr>
                </a:solidFill>
                <a:latin typeface="Copperplate Gothic Bold" panose="020E0705020206020404" pitchFamily="34" charset="0"/>
              </a:rPr>
              <a:t>Nella </a:t>
            </a:r>
            <a:r>
              <a:rPr lang="it-IT" sz="1700" b="1" dirty="0" err="1">
                <a:solidFill>
                  <a:srgbClr val="C0504D">
                    <a:lumMod val="50000"/>
                  </a:srgbClr>
                </a:solidFill>
                <a:latin typeface="Copperplate Gothic Bold" panose="020E0705020206020404" pitchFamily="34" charset="0"/>
              </a:rPr>
              <a:t>Physica</a:t>
            </a:r>
            <a:r>
              <a:rPr lang="it-IT" sz="1700" b="1" dirty="0">
                <a:solidFill>
                  <a:srgbClr val="C0504D">
                    <a:lumMod val="50000"/>
                  </a:srgbClr>
                </a:solidFill>
                <a:latin typeface="Copperplate Gothic Bold" panose="020E0705020206020404" pitchFamily="34" charset="0"/>
              </a:rPr>
              <a:t>, che può definirsi una sorta di enciclopedia che in nove sezioni affronta e cataloga qualità ed usi terapeutici e farmacologici di piante, alberi, pietre preziose, pesci, uccelli, animali terrestri, rettili ed infine metalli, </a:t>
            </a:r>
            <a:r>
              <a:rPr lang="it-IT" sz="1700" b="1" dirty="0" err="1">
                <a:solidFill>
                  <a:srgbClr val="C0504D">
                    <a:lumMod val="50000"/>
                  </a:srgbClr>
                </a:solidFill>
                <a:latin typeface="Copperplate Gothic Bold" panose="020E0705020206020404" pitchFamily="34" charset="0"/>
              </a:rPr>
              <a:t>Hildegard</a:t>
            </a:r>
            <a:r>
              <a:rPr lang="it-IT" sz="1700" b="1" dirty="0">
                <a:solidFill>
                  <a:srgbClr val="C0504D">
                    <a:lumMod val="50000"/>
                  </a:srgbClr>
                </a:solidFill>
                <a:latin typeface="Copperplate Gothic Bold" panose="020E0705020206020404" pitchFamily="34" charset="0"/>
              </a:rPr>
              <a:t> indaga </a:t>
            </a:r>
            <a:r>
              <a:rPr lang="it-IT" sz="1700" b="1" dirty="0" smtClean="0">
                <a:solidFill>
                  <a:srgbClr val="C0504D">
                    <a:lumMod val="50000"/>
                  </a:srgbClr>
                </a:solidFill>
                <a:latin typeface="Copperplate Gothic Bold" panose="020E0705020206020404" pitchFamily="34" charset="0"/>
              </a:rPr>
              <a:t>sulle </a:t>
            </a:r>
            <a:r>
              <a:rPr lang="it-IT" sz="1700" b="1" dirty="0">
                <a:solidFill>
                  <a:srgbClr val="C0504D">
                    <a:lumMod val="50000"/>
                  </a:srgbClr>
                </a:solidFill>
                <a:latin typeface="Copperplate Gothic Bold" panose="020E0705020206020404" pitchFamily="34" charset="0"/>
              </a:rPr>
              <a:t>qualità elementari della natura, soprattutto su caldo e freddo, per stabilire quale effetto potesse produrre il loro uso: una pianta fredda combatte la prevalenza del caldo, ad esempio uno stato febbrile. Utilizzando un elemento naturale che possiede la qualità che manca in quel momento nel corpo umano, si ristabilisce il giusto equilibrio. </a:t>
            </a:r>
            <a:endParaRPr lang="it-IT" sz="1700" b="1" dirty="0" smtClean="0">
              <a:solidFill>
                <a:srgbClr val="C0504D">
                  <a:lumMod val="50000"/>
                </a:srgbClr>
              </a:solidFill>
              <a:latin typeface="Copperplate Gothic Bold" panose="020E0705020206020404" pitchFamily="34" charset="0"/>
            </a:endParaRPr>
          </a:p>
          <a:p>
            <a:endParaRPr lang="it-IT" sz="1700" b="1" dirty="0">
              <a:solidFill>
                <a:srgbClr val="C0504D">
                  <a:lumMod val="50000"/>
                </a:srgbClr>
              </a:solidFill>
              <a:latin typeface="Copperplate Gothic Bold" panose="020E0705020206020404" pitchFamily="34"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39" t="13300"/>
          <a:stretch/>
        </p:blipFill>
        <p:spPr bwMode="auto">
          <a:xfrm>
            <a:off x="0" y="4014"/>
            <a:ext cx="5364088" cy="682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515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4516628" y="4015"/>
            <a:ext cx="4627372" cy="7155805"/>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Per ognuna delle sezioni emerge un diverso criterio: nel caso degli alberi, ad esempio, la loro qualità si identifica con la grandezza e la quantità dei frutti che producono, e bisogna anche tener conto dei mutamenti stagionali; mentre, nel caso dei pesci, molto incide ciò che mangiano. Nel parlare degli animali, </a:t>
            </a:r>
            <a:r>
              <a:rPr lang="it-IT" sz="1700" b="1" dirty="0" err="1" smtClean="0">
                <a:solidFill>
                  <a:srgbClr val="C0504D">
                    <a:lumMod val="50000"/>
                  </a:srgbClr>
                </a:solidFill>
                <a:latin typeface="Copperplate Gothic Bold" panose="020E0705020206020404" pitchFamily="34" charset="0"/>
              </a:rPr>
              <a:t>Hildegard</a:t>
            </a:r>
            <a:r>
              <a:rPr lang="it-IT" sz="1700" b="1" dirty="0" smtClean="0">
                <a:solidFill>
                  <a:srgbClr val="C0504D">
                    <a:lumMod val="50000"/>
                  </a:srgbClr>
                </a:solidFill>
                <a:latin typeface="Copperplate Gothic Bold" panose="020E0705020206020404" pitchFamily="34" charset="0"/>
              </a:rPr>
              <a:t> sottolinea che cibarsi del fegato e delle interiora del cane è dannoso per l'uomo, ed oggi sappiamo che ciò produrrebbe un avvelenamento da vitamina A.</a:t>
            </a:r>
          </a:p>
          <a:p>
            <a:r>
              <a:rPr lang="it-IT" sz="1700" b="1" dirty="0" smtClean="0">
                <a:solidFill>
                  <a:srgbClr val="C0504D">
                    <a:lumMod val="50000"/>
                  </a:srgbClr>
                </a:solidFill>
                <a:latin typeface="Copperplate Gothic Bold" panose="020E0705020206020404" pitchFamily="34" charset="0"/>
              </a:rPr>
              <a:t>Molto </a:t>
            </a:r>
            <a:r>
              <a:rPr lang="it-IT" sz="1700" b="1" dirty="0">
                <a:solidFill>
                  <a:srgbClr val="C0504D">
                    <a:lumMod val="50000"/>
                  </a:srgbClr>
                </a:solidFill>
                <a:latin typeface="Copperplate Gothic Bold" panose="020E0705020206020404" pitchFamily="34" charset="0"/>
              </a:rPr>
              <a:t>interessanti sono le sezioni dedicate alle pietre ed ai metalli. Sembra improbabile che fosse pratica comune utilizzare le gemme a fini </a:t>
            </a:r>
            <a:r>
              <a:rPr lang="it-IT" sz="1700" b="1" dirty="0" smtClean="0">
                <a:solidFill>
                  <a:srgbClr val="C0504D">
                    <a:lumMod val="50000"/>
                  </a:srgbClr>
                </a:solidFill>
                <a:latin typeface="Copperplate Gothic Bold" panose="020E0705020206020404" pitchFamily="34" charset="0"/>
              </a:rPr>
              <a:t>curativi. </a:t>
            </a:r>
            <a:r>
              <a:rPr lang="it-IT" sz="1700" b="1" dirty="0" err="1" smtClean="0">
                <a:solidFill>
                  <a:srgbClr val="C0504D">
                    <a:lumMod val="50000"/>
                  </a:srgbClr>
                </a:solidFill>
                <a:latin typeface="Copperplate Gothic Bold" panose="020E0705020206020404" pitchFamily="34" charset="0"/>
              </a:rPr>
              <a:t>Hildegard</a:t>
            </a:r>
            <a:r>
              <a:rPr lang="it-IT" sz="1700" b="1" dirty="0" smtClean="0">
                <a:solidFill>
                  <a:srgbClr val="C0504D">
                    <a:lumMod val="50000"/>
                  </a:srgbClr>
                </a:solidFill>
                <a:latin typeface="Copperplate Gothic Bold" panose="020E0705020206020404" pitchFamily="34" charset="0"/>
              </a:rPr>
              <a:t> </a:t>
            </a:r>
            <a:r>
              <a:rPr lang="it-IT" sz="1700" b="1" dirty="0">
                <a:solidFill>
                  <a:srgbClr val="C0504D">
                    <a:lumMod val="50000"/>
                  </a:srgbClr>
                </a:solidFill>
                <a:latin typeface="Copperplate Gothic Bold" panose="020E0705020206020404" pitchFamily="34" charset="0"/>
              </a:rPr>
              <a:t>è </a:t>
            </a:r>
            <a:r>
              <a:rPr lang="it-IT" sz="1700" b="1" dirty="0" smtClean="0">
                <a:solidFill>
                  <a:srgbClr val="C0504D">
                    <a:lumMod val="50000"/>
                  </a:srgbClr>
                </a:solidFill>
                <a:latin typeface="Copperplate Gothic Bold" panose="020E0705020206020404" pitchFamily="34" charset="0"/>
              </a:rPr>
              <a:t>l'anticipatrice </a:t>
            </a:r>
            <a:r>
              <a:rPr lang="it-IT" sz="1700" b="1" dirty="0">
                <a:solidFill>
                  <a:srgbClr val="C0504D">
                    <a:lumMod val="50000"/>
                  </a:srgbClr>
                </a:solidFill>
                <a:latin typeface="Copperplate Gothic Bold" panose="020E0705020206020404" pitchFamily="34" charset="0"/>
              </a:rPr>
              <a:t>della cristalloterapia. Compaiono riferimenti a pratiche </a:t>
            </a:r>
            <a:r>
              <a:rPr lang="it-IT" sz="1700" b="1" dirty="0" smtClean="0">
                <a:solidFill>
                  <a:srgbClr val="C0504D">
                    <a:lumMod val="50000"/>
                  </a:srgbClr>
                </a:solidFill>
                <a:latin typeface="Copperplate Gothic Bold" panose="020E0705020206020404" pitchFamily="34" charset="0"/>
              </a:rPr>
              <a:t>magiche</a:t>
            </a:r>
            <a:r>
              <a:rPr lang="it-IT" sz="1700" b="1" dirty="0">
                <a:solidFill>
                  <a:srgbClr val="C0504D">
                    <a:lumMod val="50000"/>
                  </a:srgbClr>
                </a:solidFill>
                <a:latin typeface="Copperplate Gothic Bold" panose="020E0705020206020404" pitchFamily="34" charset="0"/>
              </a:rPr>
              <a:t>. La possibilità di </a:t>
            </a:r>
            <a:r>
              <a:rPr lang="it-IT" sz="1700" b="1" dirty="0" smtClean="0">
                <a:solidFill>
                  <a:srgbClr val="C0504D">
                    <a:lumMod val="50000"/>
                  </a:srgbClr>
                </a:solidFill>
                <a:latin typeface="Copperplate Gothic Bold" panose="020E0705020206020404" pitchFamily="34" charset="0"/>
              </a:rPr>
              <a:t>guarigione </a:t>
            </a:r>
            <a:r>
              <a:rPr lang="it-IT" sz="1700" b="1" dirty="0">
                <a:solidFill>
                  <a:srgbClr val="C0504D">
                    <a:lumMod val="50000"/>
                  </a:srgbClr>
                </a:solidFill>
                <a:latin typeface="Copperplate Gothic Bold" panose="020E0705020206020404" pitchFamily="34" charset="0"/>
              </a:rPr>
              <a:t>è sempre presente, a patto che </a:t>
            </a:r>
            <a:r>
              <a:rPr lang="it-IT" sz="1700" b="1" dirty="0" smtClean="0">
                <a:solidFill>
                  <a:srgbClr val="C0504D">
                    <a:lumMod val="50000"/>
                  </a:srgbClr>
                </a:solidFill>
                <a:latin typeface="Copperplate Gothic Bold" panose="020E0705020206020404" pitchFamily="34" charset="0"/>
              </a:rPr>
              <a:t>il paziente sia consapevole di  </a:t>
            </a:r>
            <a:r>
              <a:rPr lang="it-IT" sz="1700" b="1" dirty="0">
                <a:solidFill>
                  <a:srgbClr val="C0504D">
                    <a:lumMod val="50000"/>
                  </a:srgbClr>
                </a:solidFill>
                <a:latin typeface="Copperplate Gothic Bold" panose="020E0705020206020404" pitchFamily="34" charset="0"/>
              </a:rPr>
              <a:t>avere la responsabilità della sua malattia. </a:t>
            </a:r>
            <a:endParaRPr lang="it-IT" sz="1700" b="1" dirty="0" smtClean="0">
              <a:solidFill>
                <a:srgbClr val="C0504D">
                  <a:lumMod val="50000"/>
                </a:srgbClr>
              </a:solidFill>
              <a:latin typeface="Copperplate Gothic Bold" panose="020E0705020206020404" pitchFamily="34" charset="0"/>
            </a:endParaRPr>
          </a:p>
          <a:p>
            <a:endParaRPr lang="it-IT" sz="1700" b="1" dirty="0" smtClean="0">
              <a:solidFill>
                <a:srgbClr val="C0504D">
                  <a:lumMod val="50000"/>
                </a:srgbClr>
              </a:solidFill>
              <a:latin typeface="Copperplate Gothic Bold" panose="020E07050202060204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1"/>
            <a:ext cx="45770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5031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496120" y="4015"/>
            <a:ext cx="3647880" cy="7417415"/>
          </a:xfrm>
          <a:prstGeom prst="rect">
            <a:avLst/>
          </a:prstGeom>
          <a:noFill/>
        </p:spPr>
        <p:txBody>
          <a:bodyPr wrap="square" rtlCol="0">
            <a:spAutoFit/>
          </a:bodyPr>
          <a:lstStyle/>
          <a:p>
            <a:r>
              <a:rPr lang="it-IT" sz="1700" b="1" dirty="0" err="1" smtClean="0">
                <a:solidFill>
                  <a:srgbClr val="C0504D">
                    <a:lumMod val="50000"/>
                  </a:srgbClr>
                </a:solidFill>
                <a:latin typeface="Copperplate Gothic Bold" panose="020E0705020206020404" pitchFamily="34" charset="0"/>
              </a:rPr>
              <a:t>Causae</a:t>
            </a:r>
            <a:r>
              <a:rPr lang="it-IT" sz="1700" b="1" dirty="0" smtClean="0">
                <a:solidFill>
                  <a:srgbClr val="C0504D">
                    <a:lumMod val="50000"/>
                  </a:srgbClr>
                </a:solidFill>
                <a:latin typeface="Copperplate Gothic Bold" panose="020E0705020206020404" pitchFamily="34" charset="0"/>
              </a:rPr>
              <a:t> </a:t>
            </a:r>
            <a:r>
              <a:rPr lang="it-IT" sz="1700" b="1" dirty="0">
                <a:solidFill>
                  <a:srgbClr val="C0504D">
                    <a:lumMod val="50000"/>
                  </a:srgbClr>
                </a:solidFill>
                <a:latin typeface="Copperplate Gothic Bold" panose="020E0705020206020404" pitchFamily="34" charset="0"/>
              </a:rPr>
              <a:t>et </a:t>
            </a:r>
            <a:r>
              <a:rPr lang="it-IT" sz="1700" b="1" dirty="0" err="1" smtClean="0">
                <a:solidFill>
                  <a:srgbClr val="C0504D">
                    <a:lumMod val="50000"/>
                  </a:srgbClr>
                </a:solidFill>
                <a:latin typeface="Copperplate Gothic Bold" panose="020E0705020206020404" pitchFamily="34" charset="0"/>
              </a:rPr>
              <a:t>curae</a:t>
            </a:r>
            <a:endParaRPr lang="it-IT" sz="1700" b="1" dirty="0" smtClean="0">
              <a:solidFill>
                <a:srgbClr val="C0504D">
                  <a:lumMod val="50000"/>
                </a:srgbClr>
              </a:solidFill>
              <a:latin typeface="Copperplate Gothic Bold" panose="020E0705020206020404" pitchFamily="34" charset="0"/>
            </a:endParaRPr>
          </a:p>
          <a:p>
            <a:endParaRPr lang="it-IT" sz="900" b="1" dirty="0">
              <a:solidFill>
                <a:srgbClr val="C0504D">
                  <a:lumMod val="50000"/>
                </a:srgbClr>
              </a:solidFill>
              <a:latin typeface="Copperplate Gothic Bold" panose="020E0705020206020404" pitchFamily="34" charset="0"/>
            </a:endParaRPr>
          </a:p>
          <a:p>
            <a:r>
              <a:rPr lang="it-IT" sz="1700" b="1" dirty="0">
                <a:solidFill>
                  <a:srgbClr val="C0504D">
                    <a:lumMod val="50000"/>
                  </a:srgbClr>
                </a:solidFill>
                <a:latin typeface="Copperplate Gothic Bold" panose="020E0705020206020404" pitchFamily="34" charset="0"/>
              </a:rPr>
              <a:t>Il </a:t>
            </a:r>
            <a:r>
              <a:rPr lang="it-IT" sz="1700" b="1" dirty="0" err="1">
                <a:solidFill>
                  <a:srgbClr val="C0504D">
                    <a:lumMod val="50000"/>
                  </a:srgbClr>
                </a:solidFill>
                <a:latin typeface="Copperplate Gothic Bold" panose="020E0705020206020404" pitchFamily="34" charset="0"/>
              </a:rPr>
              <a:t>Causae</a:t>
            </a:r>
            <a:r>
              <a:rPr lang="it-IT" sz="1700" b="1" dirty="0">
                <a:solidFill>
                  <a:srgbClr val="C0504D">
                    <a:lumMod val="50000"/>
                  </a:srgbClr>
                </a:solidFill>
                <a:latin typeface="Copperplate Gothic Bold" panose="020E0705020206020404" pitchFamily="34" charset="0"/>
              </a:rPr>
              <a:t> et </a:t>
            </a:r>
            <a:r>
              <a:rPr lang="it-IT" sz="1700" b="1" dirty="0" err="1">
                <a:solidFill>
                  <a:srgbClr val="C0504D">
                    <a:lumMod val="50000"/>
                  </a:srgbClr>
                </a:solidFill>
                <a:latin typeface="Copperplate Gothic Bold" panose="020E0705020206020404" pitchFamily="34" charset="0"/>
              </a:rPr>
              <a:t>curae</a:t>
            </a:r>
            <a:r>
              <a:rPr lang="it-IT" sz="1700" b="1" dirty="0">
                <a:solidFill>
                  <a:srgbClr val="C0504D">
                    <a:lumMod val="50000"/>
                  </a:srgbClr>
                </a:solidFill>
                <a:latin typeface="Copperplate Gothic Bold" panose="020E0705020206020404" pitchFamily="34" charset="0"/>
              </a:rPr>
              <a:t> comincia con la creazione del mondo e dell'essere umano, dapprima apice della creazione, poi nella sua perdita di armonia, e quindi soggetto alla malattia. La ricerca delle cause e dei rimedi, dà luogo ad uno studio sulla sessualità, psicologia e fisiologia, per concludersi con i lunaria. Punto focale è l'analogia tra il cosmo e l'essere umano, ma se all'inizio del libro viene stabilito un rapporto tra le parti del cosmo e l'organismo, riprendendo quindi la fisiologia e la cosmologia greca, </a:t>
            </a:r>
            <a:r>
              <a:rPr lang="it-IT" sz="1700" b="1" dirty="0" err="1">
                <a:solidFill>
                  <a:srgbClr val="C0504D">
                    <a:lumMod val="50000"/>
                  </a:srgbClr>
                </a:solidFill>
                <a:latin typeface="Copperplate Gothic Bold" panose="020E0705020206020404" pitchFamily="34" charset="0"/>
              </a:rPr>
              <a:t>Hildegard</a:t>
            </a:r>
            <a:r>
              <a:rPr lang="it-IT" sz="1700" b="1" dirty="0">
                <a:solidFill>
                  <a:srgbClr val="C0504D">
                    <a:lumMod val="50000"/>
                  </a:srgbClr>
                </a:solidFill>
                <a:latin typeface="Copperplate Gothic Bold" panose="020E0705020206020404" pitchFamily="34" charset="0"/>
              </a:rPr>
              <a:t> classifica gli umori, le loro qualità </a:t>
            </a:r>
            <a:endParaRPr lang="it-IT" sz="1700" b="1" dirty="0" smtClean="0">
              <a:solidFill>
                <a:srgbClr val="C0504D">
                  <a:lumMod val="50000"/>
                </a:srgbClr>
              </a:solidFill>
              <a:latin typeface="Copperplate Gothic Bold" panose="020E0705020206020404" pitchFamily="34" charset="0"/>
            </a:endParaRPr>
          </a:p>
          <a:p>
            <a:r>
              <a:rPr lang="it-IT" sz="1700" b="1" dirty="0" smtClean="0">
                <a:solidFill>
                  <a:srgbClr val="C0504D">
                    <a:lumMod val="50000"/>
                  </a:srgbClr>
                </a:solidFill>
                <a:latin typeface="Copperplate Gothic Bold" panose="020E0705020206020404" pitchFamily="34" charset="0"/>
              </a:rPr>
              <a:t>e </a:t>
            </a:r>
            <a:r>
              <a:rPr lang="it-IT" sz="1700" b="1" dirty="0">
                <a:solidFill>
                  <a:srgbClr val="C0504D">
                    <a:lumMod val="50000"/>
                  </a:srgbClr>
                </a:solidFill>
                <a:latin typeface="Copperplate Gothic Bold" panose="020E0705020206020404" pitchFamily="34" charset="0"/>
              </a:rPr>
              <a:t>corrispondenze in </a:t>
            </a:r>
            <a:endParaRPr lang="it-IT" sz="1700" b="1" dirty="0" smtClean="0">
              <a:solidFill>
                <a:srgbClr val="C0504D">
                  <a:lumMod val="50000"/>
                </a:srgbClr>
              </a:solidFill>
              <a:latin typeface="Copperplate Gothic Bold" panose="020E0705020206020404" pitchFamily="34" charset="0"/>
            </a:endParaRPr>
          </a:p>
          <a:p>
            <a:r>
              <a:rPr lang="it-IT" sz="1700" b="1" dirty="0" smtClean="0">
                <a:solidFill>
                  <a:srgbClr val="C0504D">
                    <a:lumMod val="50000"/>
                  </a:srgbClr>
                </a:solidFill>
                <a:latin typeface="Copperplate Gothic Bold" panose="020E0705020206020404" pitchFamily="34" charset="0"/>
              </a:rPr>
              <a:t>modo </a:t>
            </a:r>
            <a:r>
              <a:rPr lang="it-IT" sz="1700" b="1" dirty="0">
                <a:solidFill>
                  <a:srgbClr val="C0504D">
                    <a:lumMod val="50000"/>
                  </a:srgbClr>
                </a:solidFill>
                <a:latin typeface="Copperplate Gothic Bold" panose="020E0705020206020404" pitchFamily="34" charset="0"/>
              </a:rPr>
              <a:t>diverso. </a:t>
            </a:r>
          </a:p>
          <a:p>
            <a:endParaRPr lang="it-IT" sz="1700" b="1" dirty="0">
              <a:solidFill>
                <a:srgbClr val="C0504D">
                  <a:lumMod val="50000"/>
                </a:srgbClr>
              </a:solidFill>
              <a:latin typeface="Copperplate Gothic Bold" panose="020E0705020206020404" pitchFamily="34" charset="0"/>
            </a:endParaRPr>
          </a:p>
          <a:p>
            <a:r>
              <a:rPr lang="it-IT" sz="1700" b="1" dirty="0">
                <a:solidFill>
                  <a:srgbClr val="C0504D">
                    <a:lumMod val="50000"/>
                  </a:srgbClr>
                </a:solidFill>
                <a:latin typeface="Copperplate Gothic Bold" panose="020E0705020206020404" pitchFamily="34" charset="0"/>
              </a:rPr>
              <a:t> </a:t>
            </a:r>
            <a:endParaRPr lang="it-IT" sz="1700" b="1" dirty="0">
              <a:solidFill>
                <a:srgbClr val="C0504D">
                  <a:lumMod val="50000"/>
                </a:srgbClr>
              </a:solidFill>
              <a:latin typeface="Copperplate Gothic Bold" panose="020E0705020206020404" pitchFamily="34"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4"/>
            <a:ext cx="5496120" cy="685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211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0" y="5143499"/>
            <a:ext cx="8388424" cy="1661993"/>
          </a:xfrm>
          <a:prstGeom prst="rect">
            <a:avLst/>
          </a:prstGeom>
          <a:noFill/>
        </p:spPr>
        <p:txBody>
          <a:bodyPr wrap="square" rtlCol="0">
            <a:spAutoFit/>
          </a:bodyPr>
          <a:lstStyle/>
          <a:p>
            <a:r>
              <a:rPr lang="it-IT" sz="1700" b="1" dirty="0" smtClean="0">
                <a:solidFill>
                  <a:srgbClr val="C0504D">
                    <a:lumMod val="50000"/>
                  </a:srgbClr>
                </a:solidFill>
                <a:latin typeface="Copperplate Gothic Bold" panose="020E0705020206020404" pitchFamily="34" charset="0"/>
              </a:rPr>
              <a:t>E</a:t>
            </a:r>
            <a:r>
              <a:rPr lang="it-IT" sz="1700" b="1" dirty="0">
                <a:solidFill>
                  <a:srgbClr val="C0504D">
                    <a:lumMod val="50000"/>
                  </a:srgbClr>
                </a:solidFill>
                <a:latin typeface="Copperplate Gothic Bold" panose="020E0705020206020404" pitchFamily="34" charset="0"/>
              </a:rPr>
              <a:t>' da questa classificazione che deriva la valutazione originale dei temperamenti maschili e femminili; e collegato a questo, argomento molto importante è la sessualità. La monaca ha della tematica una valutazione positiva: rientra pienamente nelle condizioni originarie, in cui uomo e donna furono creati l'uno per l'altra e per procreare</a:t>
            </a:r>
            <a:r>
              <a:rPr lang="it-IT" sz="1700" b="1" dirty="0" smtClean="0">
                <a:solidFill>
                  <a:srgbClr val="C0504D">
                    <a:lumMod val="50000"/>
                  </a:srgbClr>
                </a:solidFill>
                <a:latin typeface="Copperplate Gothic Bold" panose="020E0705020206020404" pitchFamily="34" charset="0"/>
              </a:rPr>
              <a:t>.</a:t>
            </a:r>
            <a:endParaRPr lang="it-IT" sz="1700" b="1" dirty="0">
              <a:solidFill>
                <a:srgbClr val="C0504D">
                  <a:lumMod val="50000"/>
                </a:srgbClr>
              </a:solidFill>
              <a:latin typeface="Copperplate Gothic Bold" panose="020E07050202060204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30"/>
            <a:ext cx="9144000" cy="502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82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sz="5300" b="1" dirty="0" smtClean="0">
                <a:solidFill>
                  <a:schemeClr val="accent2">
                    <a:lumMod val="50000"/>
                  </a:schemeClr>
                </a:solidFill>
                <a:latin typeface="Copperplate Gothic Bold" panose="020E0705020206020404" pitchFamily="34" charset="0"/>
              </a:rPr>
              <a:t>La trilogia visionaria</a:t>
            </a:r>
            <a:br>
              <a:rPr lang="it-IT" sz="5300" b="1" dirty="0" smtClean="0">
                <a:solidFill>
                  <a:schemeClr val="accent2">
                    <a:lumMod val="50000"/>
                  </a:schemeClr>
                </a:solidFill>
                <a:latin typeface="Copperplate Gothic Bold" panose="020E0705020206020404" pitchFamily="34" charset="0"/>
              </a:rPr>
            </a:br>
            <a:r>
              <a:rPr lang="it-IT" sz="2000" b="1" dirty="0" smtClean="0">
                <a:solidFill>
                  <a:schemeClr val="accent2">
                    <a:lumMod val="50000"/>
                  </a:schemeClr>
                </a:solidFill>
                <a:latin typeface="Copperplate Gothic Bold" panose="020E0705020206020404" pitchFamily="34" charset="0"/>
              </a:rPr>
              <a:t> </a:t>
            </a:r>
            <a:r>
              <a:rPr lang="it-IT" sz="5300" b="1" dirty="0" smtClean="0">
                <a:solidFill>
                  <a:schemeClr val="accent2">
                    <a:lumMod val="50000"/>
                  </a:schemeClr>
                </a:solidFill>
                <a:latin typeface="Copperplate Gothic Bold" panose="020E0705020206020404" pitchFamily="34" charset="0"/>
              </a:rPr>
              <a:t/>
            </a:r>
            <a:br>
              <a:rPr lang="it-IT" sz="5300" b="1" dirty="0" smtClean="0">
                <a:solidFill>
                  <a:schemeClr val="accent2">
                    <a:lumMod val="50000"/>
                  </a:schemeClr>
                </a:solidFill>
                <a:latin typeface="Copperplate Gothic Bold" panose="020E0705020206020404" pitchFamily="34" charset="0"/>
              </a:rPr>
            </a:br>
            <a:r>
              <a:rPr lang="it-IT" b="1" dirty="0" err="1" smtClean="0">
                <a:solidFill>
                  <a:schemeClr val="accent2">
                    <a:lumMod val="50000"/>
                  </a:schemeClr>
                </a:solidFill>
                <a:latin typeface="Copperplate Gothic Bold" panose="020E0705020206020404" pitchFamily="34" charset="0"/>
              </a:rPr>
              <a:t>Scivias</a:t>
            </a:r>
            <a:r>
              <a:rPr lang="it-IT" b="1" dirty="0" smtClean="0">
                <a:solidFill>
                  <a:schemeClr val="accent2">
                    <a:lumMod val="50000"/>
                  </a:schemeClr>
                </a:solidFill>
                <a:latin typeface="Copperplate Gothic Bold" panose="020E0705020206020404" pitchFamily="34" charset="0"/>
              </a:rPr>
              <a:t> (conosci la via)</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Liber Vitae </a:t>
            </a:r>
            <a:r>
              <a:rPr lang="it-IT" b="1" dirty="0" err="1" smtClean="0">
                <a:solidFill>
                  <a:schemeClr val="accent2">
                    <a:lumMod val="50000"/>
                  </a:schemeClr>
                </a:solidFill>
                <a:latin typeface="Copperplate Gothic Bold" panose="020E0705020206020404" pitchFamily="34" charset="0"/>
              </a:rPr>
              <a:t>Meritorum</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(libro dei meriti della </a:t>
            </a:r>
            <a:r>
              <a:rPr lang="it-IT" b="1" dirty="0">
                <a:solidFill>
                  <a:schemeClr val="accent2">
                    <a:lumMod val="50000"/>
                  </a:schemeClr>
                </a:solidFill>
                <a:latin typeface="Copperplate Gothic Bold" panose="020E0705020206020404" pitchFamily="34" charset="0"/>
              </a:rPr>
              <a:t>vita)</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Liber </a:t>
            </a:r>
            <a:r>
              <a:rPr lang="it-IT" b="1" dirty="0" err="1">
                <a:solidFill>
                  <a:schemeClr val="accent2">
                    <a:lumMod val="50000"/>
                  </a:schemeClr>
                </a:solidFill>
                <a:latin typeface="Copperplate Gothic Bold" panose="020E0705020206020404" pitchFamily="34" charset="0"/>
              </a:rPr>
              <a:t>Divinorum</a:t>
            </a:r>
            <a:r>
              <a:rPr lang="it-IT" b="1" dirty="0">
                <a:solidFill>
                  <a:schemeClr val="accent2">
                    <a:lumMod val="50000"/>
                  </a:schemeClr>
                </a:solidFill>
                <a:latin typeface="Copperplate Gothic Bold" panose="020E0705020206020404" pitchFamily="34" charset="0"/>
              </a:rPr>
              <a:t> </a:t>
            </a:r>
            <a:r>
              <a:rPr lang="it-IT" b="1" dirty="0" err="1">
                <a:solidFill>
                  <a:schemeClr val="accent2">
                    <a:lumMod val="50000"/>
                  </a:schemeClr>
                </a:solidFill>
                <a:latin typeface="Copperplate Gothic Bold" panose="020E0705020206020404" pitchFamily="34" charset="0"/>
              </a:rPr>
              <a:t>Operum</a:t>
            </a:r>
            <a:r>
              <a:rPr lang="it-IT" b="1" dirty="0">
                <a:solidFill>
                  <a:schemeClr val="accent2">
                    <a:lumMod val="50000"/>
                  </a:schemeClr>
                </a:solidFill>
                <a:latin typeface="Copperplate Gothic Bold" panose="020E0705020206020404" pitchFamily="34" charset="0"/>
              </a:rPr>
              <a:t> </a:t>
            </a: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(Libro </a:t>
            </a:r>
            <a:r>
              <a:rPr lang="it-IT" b="1" dirty="0">
                <a:solidFill>
                  <a:schemeClr val="accent2">
                    <a:lumMod val="50000"/>
                  </a:schemeClr>
                </a:solidFill>
                <a:latin typeface="Copperplate Gothic Bold" panose="020E0705020206020404" pitchFamily="34" charset="0"/>
              </a:rPr>
              <a:t>delle opere </a:t>
            </a:r>
            <a:r>
              <a:rPr lang="it-IT" b="1" dirty="0" smtClean="0">
                <a:solidFill>
                  <a:schemeClr val="accent2">
                    <a:lumMod val="50000"/>
                  </a:schemeClr>
                </a:solidFill>
                <a:latin typeface="Copperplate Gothic Bold" panose="020E0705020206020404" pitchFamily="34" charset="0"/>
              </a:rPr>
              <a:t>divine) </a:t>
            </a: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endParaRPr lang="it-IT"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4065831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sz="7300" b="1" dirty="0" smtClean="0">
                <a:solidFill>
                  <a:schemeClr val="accent2">
                    <a:lumMod val="50000"/>
                  </a:schemeClr>
                </a:solidFill>
                <a:latin typeface="Copperplate Gothic Bold" panose="020E0705020206020404" pitchFamily="34" charset="0"/>
              </a:rPr>
              <a:t>la lingua ignota</a:t>
            </a:r>
            <a:r>
              <a:rPr lang="it-IT" b="1" dirty="0" smtClean="0">
                <a:solidFill>
                  <a:schemeClr val="accent2">
                    <a:lumMod val="50000"/>
                  </a:schemeClr>
                </a:solidFill>
                <a:latin typeface="Copperplate Gothic Bold" panose="020E0705020206020404" pitchFamily="34" charset="0"/>
              </a:rPr>
              <a:t> </a:t>
            </a:r>
            <a:r>
              <a:rPr lang="it-IT" b="1" dirty="0">
                <a:solidFill>
                  <a:schemeClr val="accent2">
                    <a:lumMod val="50000"/>
                  </a:schemeClr>
                </a:solidFill>
                <a:latin typeface="Copperplate Gothic Bold" panose="020E0705020206020404" pitchFamily="34" charset="0"/>
              </a:rPr>
              <a:t/>
            </a:r>
            <a:br>
              <a:rPr lang="it-IT" b="1" dirty="0">
                <a:solidFill>
                  <a:schemeClr val="accent2">
                    <a:lumMod val="50000"/>
                  </a:schemeClr>
                </a:solidFill>
                <a:latin typeface="Copperplate Gothic Bold" panose="020E0705020206020404" pitchFamily="34" charset="0"/>
              </a:rPr>
            </a:br>
            <a:r>
              <a:rPr lang="it-IT" b="1" dirty="0" smtClean="0">
                <a:solidFill>
                  <a:schemeClr val="accent2">
                    <a:lumMod val="50000"/>
                  </a:schemeClr>
                </a:solidFill>
                <a:latin typeface="Copperplate Gothic Bold" panose="020E0705020206020404" pitchFamily="34" charset="0"/>
              </a:rPr>
              <a:t/>
            </a:r>
            <a:br>
              <a:rPr lang="it-IT" b="1" dirty="0" smtClean="0">
                <a:solidFill>
                  <a:schemeClr val="accent2">
                    <a:lumMod val="50000"/>
                  </a:schemeClr>
                </a:solidFill>
                <a:latin typeface="Copperplate Gothic Bold" panose="020E0705020206020404" pitchFamily="34" charset="0"/>
              </a:rPr>
            </a:br>
            <a:endParaRPr lang="it-IT"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3386764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5114" y="3155260"/>
            <a:ext cx="9144000" cy="3416320"/>
          </a:xfrm>
          <a:prstGeom prst="rect">
            <a:avLst/>
          </a:prstGeom>
          <a:noFill/>
        </p:spPr>
        <p:txBody>
          <a:bodyPr wrap="square" rtlCol="0">
            <a:spAutoFit/>
          </a:bodyPr>
          <a:lstStyle/>
          <a:p>
            <a:r>
              <a:rPr lang="it-IT" b="1" dirty="0">
                <a:solidFill>
                  <a:srgbClr val="C0504D">
                    <a:lumMod val="50000"/>
                  </a:srgbClr>
                </a:solidFill>
                <a:latin typeface="Copperplate Gothic Bold" panose="020E0705020206020404" pitchFamily="34" charset="0"/>
              </a:rPr>
              <a:t>Singolare anche l'aspetto letterario.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infatti, è l'autrice della Lingua Ignota, alfabeto di 23 lettere definite le </a:t>
            </a:r>
            <a:r>
              <a:rPr lang="it-IT" b="1" dirty="0" err="1">
                <a:solidFill>
                  <a:srgbClr val="C0504D">
                    <a:lumMod val="50000"/>
                  </a:srgbClr>
                </a:solidFill>
                <a:latin typeface="Copperplate Gothic Bold" panose="020E0705020206020404" pitchFamily="34" charset="0"/>
              </a:rPr>
              <a:t>ignotae</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litterae</a:t>
            </a:r>
            <a:r>
              <a:rPr lang="it-IT" b="1" dirty="0">
                <a:solidFill>
                  <a:srgbClr val="C0504D">
                    <a:lumMod val="50000"/>
                  </a:srgbClr>
                </a:solidFill>
                <a:latin typeface="Copperplate Gothic Bold" panose="020E0705020206020404" pitchFamily="34" charset="0"/>
              </a:rPr>
              <a:t>. Questo glossario di 1011 parole, è descritto in un'opera intitolata Lingua ignota per </a:t>
            </a:r>
            <a:r>
              <a:rPr lang="it-IT" b="1" dirty="0" err="1">
                <a:solidFill>
                  <a:srgbClr val="C0504D">
                    <a:lumMod val="50000"/>
                  </a:srgbClr>
                </a:solidFill>
                <a:latin typeface="Copperplate Gothic Bold" panose="020E0705020206020404" pitchFamily="34" charset="0"/>
              </a:rPr>
              <a:t>hominem</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simplicem</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Hildegardem</a:t>
            </a:r>
            <a:r>
              <a:rPr lang="it-IT" b="1" dirty="0">
                <a:solidFill>
                  <a:srgbClr val="C0504D">
                    <a:lumMod val="50000"/>
                  </a:srgbClr>
                </a:solidFill>
                <a:latin typeface="Copperplate Gothic Bold" panose="020E0705020206020404" pitchFamily="34" charset="0"/>
              </a:rPr>
              <a:t> </a:t>
            </a:r>
            <a:r>
              <a:rPr lang="it-IT" b="1" dirty="0" err="1">
                <a:solidFill>
                  <a:srgbClr val="C0504D">
                    <a:lumMod val="50000"/>
                  </a:srgbClr>
                </a:solidFill>
                <a:latin typeface="Copperplate Gothic Bold" panose="020E0705020206020404" pitchFamily="34" charset="0"/>
              </a:rPr>
              <a:t>prolata</a:t>
            </a:r>
            <a:r>
              <a:rPr lang="it-IT" b="1" dirty="0">
                <a:solidFill>
                  <a:srgbClr val="C0504D">
                    <a:lumMod val="50000"/>
                  </a:srgbClr>
                </a:solidFill>
                <a:latin typeface="Copperplate Gothic Bold" panose="020E0705020206020404" pitchFamily="34" charset="0"/>
              </a:rPr>
              <a:t>, di cui sono sopravvissuti solo due manoscritti, entrambi risalenti al 1200, il Codice di Wiesbaden e un manoscritto di Berlino. Non si comprende ancora chiaramente quale sia stato lo scopo e l'utilizzo di questa lingua; forse fini mistici o musicali, o forse una sorta di codice segreto da utilizzare esclusivamente all'interno delle mura abbaziali, conosciuto solamente tra le religiose. Il dato certo è la dimostrazione ulteriore della complessità e originalità della </a:t>
            </a:r>
            <a:r>
              <a:rPr lang="it-IT" b="1" dirty="0" smtClean="0">
                <a:solidFill>
                  <a:srgbClr val="C0504D">
                    <a:lumMod val="50000"/>
                  </a:srgbClr>
                </a:solidFill>
                <a:latin typeface="Copperplate Gothic Bold" panose="020E0705020206020404" pitchFamily="34" charset="0"/>
              </a:rPr>
              <a:t>badessa di </a:t>
            </a:r>
            <a:r>
              <a:rPr lang="it-IT" b="1" dirty="0" err="1" smtClean="0">
                <a:solidFill>
                  <a:srgbClr val="C0504D">
                    <a:lumMod val="50000"/>
                  </a:srgbClr>
                </a:solidFill>
                <a:latin typeface="Copperplate Gothic Bold" panose="020E0705020206020404" pitchFamily="34" charset="0"/>
              </a:rPr>
              <a:t>Bingen</a:t>
            </a:r>
            <a:r>
              <a:rPr lang="it-IT" b="1" dirty="0" smtClean="0">
                <a:solidFill>
                  <a:srgbClr val="C0504D">
                    <a:lumMod val="50000"/>
                  </a:srgbClr>
                </a:solidFill>
                <a:latin typeface="Copperplate Gothic Bold" panose="020E0705020206020404" pitchFamily="34" charset="0"/>
              </a:rPr>
              <a:t>. </a:t>
            </a:r>
            <a:endParaRPr lang="it-IT" b="1" dirty="0">
              <a:solidFill>
                <a:srgbClr val="C0504D">
                  <a:lumMod val="50000"/>
                </a:srgbClr>
              </a:solidFill>
              <a:latin typeface="Copperplate Gothic Bold" panose="020E07050202060204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 y="13427"/>
            <a:ext cx="9139878" cy="314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65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Autofit/>
          </a:bodyPr>
          <a:lstStyle/>
          <a:p>
            <a:r>
              <a:rPr lang="it-IT" sz="16600" b="1" dirty="0" smtClean="0">
                <a:solidFill>
                  <a:schemeClr val="accent2">
                    <a:lumMod val="50000"/>
                  </a:schemeClr>
                </a:solidFill>
                <a:latin typeface="Copperplate Gothic Bold" panose="020E0705020206020404" pitchFamily="34" charset="0"/>
              </a:rPr>
              <a:t>grazie</a:t>
            </a:r>
            <a:endParaRPr lang="it-IT" sz="16600" b="1" dirty="0">
              <a:solidFill>
                <a:schemeClr val="accent2">
                  <a:lumMod val="50000"/>
                </a:schemeClr>
              </a:solidFill>
              <a:latin typeface="Copperplate Gothic Bold" panose="020E07050202060204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Tree>
    <p:extLst>
      <p:ext uri="{BB962C8B-B14F-4D97-AF65-F5344CB8AC3E}">
        <p14:creationId xmlns:p14="http://schemas.microsoft.com/office/powerpoint/2010/main" val="239502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3" name="Titolo 2"/>
          <p:cNvSpPr>
            <a:spLocks noGrp="1"/>
          </p:cNvSpPr>
          <p:nvPr>
            <p:ph type="title"/>
          </p:nvPr>
        </p:nvSpPr>
        <p:spPr/>
        <p:txBody>
          <a:bodyPr/>
          <a:lstStyle/>
          <a:p>
            <a:endParaRPr lang="it-IT" dirty="0"/>
          </a:p>
        </p:txBody>
      </p:sp>
      <p:sp>
        <p:nvSpPr>
          <p:cNvPr id="2" name="CasellaDiTesto 1"/>
          <p:cNvSpPr txBox="1"/>
          <p:nvPr/>
        </p:nvSpPr>
        <p:spPr>
          <a:xfrm>
            <a:off x="-27926" y="6528356"/>
            <a:ext cx="9144000" cy="353943"/>
          </a:xfrm>
          <a:prstGeom prst="rect">
            <a:avLst/>
          </a:prstGeom>
          <a:noFill/>
        </p:spPr>
        <p:txBody>
          <a:bodyPr wrap="square" rtlCol="0">
            <a:spAutoFit/>
          </a:bodyPr>
          <a:lstStyle/>
          <a:p>
            <a:r>
              <a:rPr lang="it-IT" sz="1700" b="1" dirty="0">
                <a:solidFill>
                  <a:srgbClr val="C0504D">
                    <a:lumMod val="50000"/>
                  </a:srgbClr>
                </a:solidFill>
                <a:latin typeface="Copperplate Gothic Bold" panose="020E0705020206020404" pitchFamily="34" charset="0"/>
              </a:rPr>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9512" y="260648"/>
            <a:ext cx="2304256" cy="2308324"/>
          </a:xfrm>
          <a:prstGeom prst="rect">
            <a:avLst/>
          </a:prstGeom>
          <a:noFill/>
        </p:spPr>
        <p:txBody>
          <a:bodyPr wrap="square" rtlCol="0">
            <a:spAutoFit/>
          </a:bodyPr>
          <a:lstStyle/>
          <a:p>
            <a:r>
              <a:rPr lang="it-IT" b="1" dirty="0" smtClean="0">
                <a:solidFill>
                  <a:schemeClr val="accent2">
                    <a:lumMod val="20000"/>
                    <a:lumOff val="80000"/>
                  </a:schemeClr>
                </a:solidFill>
                <a:latin typeface="Copperplate Gothic Bold" panose="020E0705020206020404" pitchFamily="34" charset="0"/>
              </a:rPr>
              <a:t>Lo </a:t>
            </a:r>
            <a:r>
              <a:rPr lang="it-IT" b="1" dirty="0" err="1" smtClean="0">
                <a:solidFill>
                  <a:schemeClr val="accent2">
                    <a:lumMod val="20000"/>
                    <a:lumOff val="80000"/>
                  </a:schemeClr>
                </a:solidFill>
                <a:latin typeface="Copperplate Gothic Bold" panose="020E0705020206020404" pitchFamily="34" charset="0"/>
              </a:rPr>
              <a:t>Scivias</a:t>
            </a:r>
            <a:r>
              <a:rPr lang="it-IT" b="1" dirty="0" smtClean="0">
                <a:solidFill>
                  <a:schemeClr val="accent2">
                    <a:lumMod val="20000"/>
                    <a:lumOff val="80000"/>
                  </a:schemeClr>
                </a:solidFill>
                <a:latin typeface="Copperplate Gothic Bold" panose="020E0705020206020404" pitchFamily="34" charset="0"/>
              </a:rPr>
              <a:t> è contenuto nel </a:t>
            </a:r>
            <a:r>
              <a:rPr lang="it-IT" b="1" dirty="0" err="1" smtClean="0">
                <a:solidFill>
                  <a:schemeClr val="accent2">
                    <a:lumMod val="20000"/>
                    <a:lumOff val="80000"/>
                  </a:schemeClr>
                </a:solidFill>
                <a:latin typeface="Copperplate Gothic Bold" panose="020E0705020206020404" pitchFamily="34" charset="0"/>
              </a:rPr>
              <a:t>Riesencodex</a:t>
            </a:r>
            <a:r>
              <a:rPr lang="it-IT" b="1" dirty="0" smtClean="0">
                <a:solidFill>
                  <a:schemeClr val="accent2">
                    <a:lumMod val="20000"/>
                    <a:lumOff val="80000"/>
                  </a:schemeClr>
                </a:solidFill>
                <a:latin typeface="Copperplate Gothic Bold" panose="020E0705020206020404" pitchFamily="34" charset="0"/>
              </a:rPr>
              <a:t> (codice gigante) La </a:t>
            </a:r>
            <a:r>
              <a:rPr lang="it-IT" b="1" dirty="0" smtClean="0">
                <a:solidFill>
                  <a:schemeClr val="accent2">
                    <a:lumMod val="20000"/>
                    <a:lumOff val="80000"/>
                  </a:schemeClr>
                </a:solidFill>
                <a:latin typeface="Copperplate Gothic Bold" panose="020E0705020206020404" pitchFamily="34" charset="0"/>
              </a:rPr>
              <a:t>sua opera più famosa</a:t>
            </a:r>
            <a:r>
              <a:rPr lang="it-IT" b="1" dirty="0" smtClean="0">
                <a:solidFill>
                  <a:schemeClr val="accent2">
                    <a:lumMod val="20000"/>
                    <a:lumOff val="80000"/>
                  </a:schemeClr>
                </a:solidFill>
                <a:latin typeface="Copperplate Gothic Bold" panose="020E0705020206020404" pitchFamily="34" charset="0"/>
              </a:rPr>
              <a:t>, che  </a:t>
            </a:r>
            <a:r>
              <a:rPr lang="it-IT" b="1" dirty="0" smtClean="0">
                <a:solidFill>
                  <a:schemeClr val="accent2">
                    <a:lumMod val="20000"/>
                    <a:lumOff val="80000"/>
                  </a:schemeClr>
                </a:solidFill>
                <a:latin typeface="Copperplate Gothic Bold" panose="020E0705020206020404" pitchFamily="34" charset="0"/>
              </a:rPr>
              <a:t>ha una storia </a:t>
            </a:r>
            <a:r>
              <a:rPr lang="it-IT" b="1" dirty="0" smtClean="0">
                <a:solidFill>
                  <a:schemeClr val="accent2">
                    <a:lumMod val="20000"/>
                    <a:lumOff val="80000"/>
                  </a:schemeClr>
                </a:solidFill>
                <a:latin typeface="Copperplate Gothic Bold" panose="020E0705020206020404" pitchFamily="34" charset="0"/>
              </a:rPr>
              <a:t>incredibile </a:t>
            </a:r>
            <a:endParaRPr lang="it-IT" b="1" dirty="0">
              <a:solidFill>
                <a:schemeClr val="accent2">
                  <a:lumMod val="20000"/>
                  <a:lumOff val="80000"/>
                </a:schemeClr>
              </a:solidFill>
              <a:latin typeface="Copperplate Gothic Bold" panose="020E0705020206020404" pitchFamily="34" charset="0"/>
            </a:endParaRPr>
          </a:p>
        </p:txBody>
      </p:sp>
    </p:spTree>
    <p:extLst>
      <p:ext uri="{BB962C8B-B14F-4D97-AF65-F5344CB8AC3E}">
        <p14:creationId xmlns:p14="http://schemas.microsoft.com/office/powerpoint/2010/main" val="3871513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16" y="5915394"/>
            <a:ext cx="576064" cy="576064"/>
          </a:xfrm>
          <a:prstGeom prst="rect">
            <a:avLst/>
          </a:prstGeom>
        </p:spPr>
      </p:pic>
      <p:sp>
        <p:nvSpPr>
          <p:cNvPr id="6" name="CasellaDiTesto 5"/>
          <p:cNvSpPr txBox="1"/>
          <p:nvPr/>
        </p:nvSpPr>
        <p:spPr>
          <a:xfrm>
            <a:off x="8046640" y="6491458"/>
            <a:ext cx="1115616" cy="338554"/>
          </a:xfrm>
          <a:prstGeom prst="rect">
            <a:avLst/>
          </a:prstGeom>
          <a:noFill/>
        </p:spPr>
        <p:txBody>
          <a:bodyPr wrap="square" rtlCol="0">
            <a:spAutoFit/>
          </a:bodyPr>
          <a:lstStyle/>
          <a:p>
            <a:pPr algn="ctr"/>
            <a:r>
              <a:rPr lang="it-IT" sz="800" b="1" dirty="0">
                <a:solidFill>
                  <a:srgbClr val="C0504D">
                    <a:lumMod val="50000"/>
                  </a:srgbClr>
                </a:solidFill>
                <a:latin typeface="Viner Hand ITC" panose="03070502030502020203" pitchFamily="66" charset="0"/>
              </a:rPr>
              <a:t>Michela Zucca</a:t>
            </a:r>
          </a:p>
          <a:p>
            <a:pPr algn="ctr"/>
            <a:r>
              <a:rPr lang="it-IT" sz="800" b="1" dirty="0">
                <a:solidFill>
                  <a:srgbClr val="C0504D">
                    <a:lumMod val="50000"/>
                  </a:srgbClr>
                </a:solidFill>
                <a:latin typeface="Viner Hand ITC" panose="03070502030502020203" pitchFamily="66" charset="0"/>
              </a:rPr>
              <a:t>Servizi Culturali</a:t>
            </a:r>
          </a:p>
        </p:txBody>
      </p:sp>
      <p:sp>
        <p:nvSpPr>
          <p:cNvPr id="2" name="CasellaDiTesto 1"/>
          <p:cNvSpPr txBox="1"/>
          <p:nvPr/>
        </p:nvSpPr>
        <p:spPr>
          <a:xfrm>
            <a:off x="5076056" y="0"/>
            <a:ext cx="4067944" cy="7294305"/>
          </a:xfrm>
          <a:prstGeom prst="rect">
            <a:avLst/>
          </a:prstGeom>
          <a:noFill/>
        </p:spPr>
        <p:txBody>
          <a:bodyPr wrap="square" rtlCol="0">
            <a:spAutoFit/>
          </a:bodyPr>
          <a:lstStyle/>
          <a:p>
            <a:r>
              <a:rPr lang="it-IT" b="1" dirty="0">
                <a:solidFill>
                  <a:srgbClr val="C0504D">
                    <a:lumMod val="50000"/>
                  </a:srgbClr>
                </a:solidFill>
                <a:latin typeface="Copperplate Gothic Bold" panose="020E0705020206020404" pitchFamily="34" charset="0"/>
              </a:rPr>
              <a:t>Il manoscritto, con 35 meravigliose miniature che rappresentavano le visioni, fu terminato appena prima della sua morte. Il codice originale  in due volumi fu prima tenuto a Roma, e più tardi, nel 1814, arrivò a Wiesbaden, dove Goethe lo vide e scrisse: "un vecchio manoscritto contenente le visioni di Santa Ildegarda, è straordinario". Nel 1942, durante la seconda guerra mondiale, il prezioso libro fu trasferito per essere a Dresda, che si pensava fosse più sicura. Poco dopo, si  perse nel caos dei bombardamenti. Alla fine del conflitto,  nel 1945, Dresda passò sotto l'occupazione sovietica. Da allora è scomparso senza lasciare traccia.</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6056" cy="689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0" y="0"/>
            <a:ext cx="4468083" cy="369332"/>
          </a:xfrm>
          <a:prstGeom prst="rect">
            <a:avLst/>
          </a:prstGeom>
          <a:noFill/>
        </p:spPr>
        <p:txBody>
          <a:bodyPr wrap="none" rtlCol="0">
            <a:spAutoFit/>
          </a:bodyPr>
          <a:lstStyle/>
          <a:p>
            <a:r>
              <a:rPr lang="it-IT" b="1" dirty="0">
                <a:solidFill>
                  <a:srgbClr val="C0504D">
                    <a:lumMod val="50000"/>
                  </a:srgbClr>
                </a:solidFill>
                <a:latin typeface="Copperplate Gothic Bold" panose="020E0705020206020404" pitchFamily="34" charset="0"/>
              </a:rPr>
              <a:t>1. La visione: </a:t>
            </a:r>
            <a:r>
              <a:rPr lang="it-IT" b="1" dirty="0" err="1">
                <a:solidFill>
                  <a:srgbClr val="C0504D">
                    <a:lumMod val="50000"/>
                  </a:srgbClr>
                </a:solidFill>
                <a:latin typeface="Copperplate Gothic Bold" panose="020E0705020206020404" pitchFamily="34" charset="0"/>
              </a:rPr>
              <a:t>Hildegard</a:t>
            </a:r>
            <a:r>
              <a:rPr lang="it-IT" b="1" dirty="0">
                <a:solidFill>
                  <a:srgbClr val="C0504D">
                    <a:lumMod val="50000"/>
                  </a:srgbClr>
                </a:solidFill>
                <a:latin typeface="Copperplate Gothic Bold" panose="020E0705020206020404" pitchFamily="34" charset="0"/>
              </a:rPr>
              <a:t> e </a:t>
            </a:r>
            <a:r>
              <a:rPr lang="it-IT" b="1" dirty="0" err="1">
                <a:solidFill>
                  <a:srgbClr val="C0504D">
                    <a:lumMod val="50000"/>
                  </a:srgbClr>
                </a:solidFill>
                <a:latin typeface="Copperplate Gothic Bold" panose="020E0705020206020404" pitchFamily="34" charset="0"/>
              </a:rPr>
              <a:t>Volmar</a:t>
            </a:r>
            <a:endParaRPr lang="it-IT" b="1" dirty="0">
              <a:solidFill>
                <a:srgbClr val="C0504D">
                  <a:lumMod val="50000"/>
                </a:srgbClr>
              </a:solidFill>
              <a:latin typeface="Copperplate Gothic Bold" panose="020E0705020206020404" pitchFamily="34" charset="0"/>
            </a:endParaRPr>
          </a:p>
        </p:txBody>
      </p:sp>
    </p:spTree>
    <p:extLst>
      <p:ext uri="{BB962C8B-B14F-4D97-AF65-F5344CB8AC3E}">
        <p14:creationId xmlns:p14="http://schemas.microsoft.com/office/powerpoint/2010/main" val="1699793643"/>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1729</TotalTime>
  <Words>6209</Words>
  <Application>Microsoft Office PowerPoint</Application>
  <PresentationFormat>Presentazione su schermo (4:3)</PresentationFormat>
  <Paragraphs>475</Paragraphs>
  <Slides>72</Slides>
  <Notes>0</Notes>
  <HiddenSlides>0</HiddenSlides>
  <MMClips>0</MMClips>
  <ScaleCrop>false</ScaleCrop>
  <HeadingPairs>
    <vt:vector size="4" baseType="variant">
      <vt:variant>
        <vt:lpstr>Tema</vt:lpstr>
      </vt:variant>
      <vt:variant>
        <vt:i4>2</vt:i4>
      </vt:variant>
      <vt:variant>
        <vt:lpstr>Titoli diapositive</vt:lpstr>
      </vt:variant>
      <vt:variant>
        <vt:i4>72</vt:i4>
      </vt:variant>
    </vt:vector>
  </HeadingPairs>
  <TitlesOfParts>
    <vt:vector size="74" baseType="lpstr">
      <vt:lpstr>1_Tema di Office</vt:lpstr>
      <vt:lpstr>Tema di Office</vt:lpstr>
      <vt:lpstr>Hildegarda di Bingen:  le sue visioni,  il suo pensiero,  la sua medicina</vt:lpstr>
      <vt:lpstr>Presentazione standard di PowerPoint</vt:lpstr>
      <vt:lpstr>Presentazione standard di PowerPoint</vt:lpstr>
      <vt:lpstr>Presentazione standard di PowerPoint</vt:lpstr>
      <vt:lpstr>Presentazione standard di PowerPoint</vt:lpstr>
      <vt:lpstr>Presentazione standard di PowerPoint</vt:lpstr>
      <vt:lpstr>  La trilogia visionaria   Scivias (conosci la via)  Liber Vitae Meritorum (libro dei meriti della vita)  Liber Divinorum Operum  (Libro delle opere divine)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Liber vitae Meritorum (libro dei meriti della vita)  </vt:lpstr>
      <vt:lpstr>Presentazione standard di PowerPoint</vt:lpstr>
      <vt:lpstr>Presentazione standard di PowerPoint</vt:lpstr>
      <vt:lpstr>Presentazione standard di PowerPoint</vt:lpstr>
      <vt:lpstr>Presentazione standard di PowerPoint</vt:lpstr>
      <vt:lpstr>  Liber Divinorum Operum  (Libro delle opere divine)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le opere naturalistiche  Liber subtilitatum diversarum naturarum creaturarum  (Le sottigliezze  delle diverse nature  delle cose create)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lingua ignota   </vt:lpstr>
      <vt:lpstr>Presentazione standard di PowerPoint</vt:lpstr>
      <vt:lpstr>grazie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Hildegarda di Bingen:  visionaria, intellettuale, spregiudicata, conservatrice.  Donna del suo tempo</dc:title>
  <dc:creator>luca</dc:creator>
  <cp:lastModifiedBy>luca</cp:lastModifiedBy>
  <cp:revision>78</cp:revision>
  <dcterms:created xsi:type="dcterms:W3CDTF">2018-10-23T06:49:17Z</dcterms:created>
  <dcterms:modified xsi:type="dcterms:W3CDTF">2018-10-25T14:34:34Z</dcterms:modified>
</cp:coreProperties>
</file>