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5" r:id="rId2"/>
    <p:sldId id="266" r:id="rId3"/>
    <p:sldId id="271" r:id="rId4"/>
    <p:sldId id="272" r:id="rId5"/>
    <p:sldId id="268" r:id="rId6"/>
    <p:sldId id="269" r:id="rId7"/>
    <p:sldId id="273" r:id="rId8"/>
    <p:sldId id="267" r:id="rId9"/>
    <p:sldId id="279" r:id="rId10"/>
    <p:sldId id="275" r:id="rId11"/>
    <p:sldId id="276" r:id="rId12"/>
    <p:sldId id="280" r:id="rId13"/>
    <p:sldId id="281" r:id="rId14"/>
    <p:sldId id="282" r:id="rId15"/>
    <p:sldId id="274" r:id="rId16"/>
    <p:sldId id="284" r:id="rId17"/>
    <p:sldId id="287" r:id="rId18"/>
    <p:sldId id="286" r:id="rId19"/>
    <p:sldId id="306" r:id="rId20"/>
    <p:sldId id="300" r:id="rId21"/>
    <p:sldId id="301" r:id="rId22"/>
    <p:sldId id="303" r:id="rId23"/>
    <p:sldId id="288" r:id="rId24"/>
    <p:sldId id="307" r:id="rId25"/>
    <p:sldId id="289" r:id="rId26"/>
    <p:sldId id="291" r:id="rId27"/>
    <p:sldId id="292" r:id="rId28"/>
    <p:sldId id="293" r:id="rId29"/>
    <p:sldId id="294" r:id="rId30"/>
    <p:sldId id="297" r:id="rId31"/>
    <p:sldId id="299" r:id="rId32"/>
    <p:sldId id="308" r:id="rId33"/>
    <p:sldId id="296" r:id="rId34"/>
    <p:sldId id="298" r:id="rId35"/>
    <p:sldId id="309" r:id="rId36"/>
    <p:sldId id="310" r:id="rId37"/>
    <p:sldId id="313" r:id="rId38"/>
    <p:sldId id="311" r:id="rId39"/>
    <p:sldId id="314" r:id="rId40"/>
    <p:sldId id="315" r:id="rId41"/>
    <p:sldId id="31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2" autoAdjust="0"/>
  </p:normalViewPr>
  <p:slideViewPr>
    <p:cSldViewPr>
      <p:cViewPr>
        <p:scale>
          <a:sx n="112" d="100"/>
          <a:sy n="112" d="100"/>
        </p:scale>
        <p:origin x="-948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F5281-2B10-4866-8D32-6053099316D4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0C2F-ADA3-4D74-A20D-9A4692BE07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18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50C2F-ADA3-4D74-A20D-9A4692BE075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0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0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3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6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5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9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7331-6EB0-464A-904C-CBCA98E33A4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6797-B686-4343-B4DF-71936C417A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4116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ALPINO:</a:t>
            </a:r>
          </a:p>
          <a:p>
            <a:pPr algn="ctr"/>
            <a:r>
              <a:rPr lang="it-IT" sz="6600" b="1" dirty="0" smtClean="0">
                <a:solidFill>
                  <a:srgbClr val="FF0000"/>
                </a:solidFill>
                <a:latin typeface="Copperplate Gothic Bold" pitchFamily="34" charset="0"/>
              </a:rPr>
              <a:t>ESTETICA, CLIMA, PRATICITA’, IMPOSIZIONI MORALI</a:t>
            </a:r>
            <a:endParaRPr lang="it-IT" sz="6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1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248963" y="100840"/>
            <a:ext cx="28327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Arduinna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, dea celtica che cavalca il cinghiale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 dà il nome alla regione francese delle Ardenne, porta pantaloni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 stivali (oltre ad arco e frecce).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38" y="-1"/>
            <a:ext cx="6566645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99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23842" y="100840"/>
            <a:ext cx="422015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Le signore dei Celti portano gonne corte, stivali pesanti, molti gioielli, collane, bracciali, orecchini. Spesso sono ritratte con un copricapo a punte (</a:t>
            </a:r>
            <a:r>
              <a:rPr lang="it-IT" sz="27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quiello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 delle fate?!), e una grossa cintura metallica che, per le donne, assolve la funzione protettiva della corazza.  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" y="-166688"/>
            <a:ext cx="49133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93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36775"/>
            <a:ext cx="601215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Di questi cappelli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ne sono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stati rinvenuti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esemplari intatti 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in oro,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del 1000 a.C., magnificamente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lavorati, come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il capolavoro di Berlino, anche se  esistono frammenti e descrizioni  di oggetti simili in tutta l’Europa </a:t>
            </a:r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celtizzata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. Ma la leggenda del «cono delle fate» e del «berretto rosso» di gnomi, maghi e folletti testimonia la permanenza </a:t>
            </a:r>
            <a:r>
              <a:rPr lang="it-IT" sz="27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dui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 un copricapo simbolo di sapienza  e di potere.   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72" y="-368061"/>
            <a:ext cx="3444423" cy="722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08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22367" y="40749"/>
            <a:ext cx="6050040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normali probabilmente per uscire si coprivano la testa con un manto, un velo, un fazzoletto</a:t>
            </a:r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.   E’ attestato l’uso del grembiule, elemento arcaico dell’abbigliamento alpino, e di una gran quantità di gioielli, testimoniati dagli storici latini anche per gli uomini, e documentato dai ritrovamenti archeologici. Per poter indossare ancora un paio di stivali, le signore dovranno aspettare </a:t>
            </a:r>
          </a:p>
          <a:p>
            <a:pPr algn="ctr"/>
            <a:r>
              <a:rPr lang="it-IT" sz="2700" b="1" dirty="0" smtClean="0">
                <a:solidFill>
                  <a:srgbClr val="FF0000"/>
                </a:solidFill>
                <a:latin typeface="Copperplate Gothic Bold" pitchFamily="34" charset="0"/>
              </a:rPr>
              <a:t>altri 2.000 anni….</a:t>
            </a:r>
            <a:endParaRPr lang="it-IT" sz="27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" y="-12008"/>
            <a:ext cx="3078163" cy="78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7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884491" y="40749"/>
            <a:ext cx="228791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FF0000"/>
                </a:solidFill>
                <a:latin typeface="Copperplate Gothic Bold" pitchFamily="34" charset="0"/>
              </a:rPr>
              <a:t>Si tratta di un costume comodo, caldo, adatto al lavoro e al movimento, su percorsi accidentati e </a:t>
            </a:r>
            <a:r>
              <a:rPr lang="it-IT" sz="2600" b="1" dirty="0" smtClean="0">
                <a:solidFill>
                  <a:srgbClr val="FF0000"/>
                </a:solidFill>
                <a:latin typeface="Copperplate Gothic Bold" pitchFamily="34" charset="0"/>
              </a:rPr>
              <a:t>fangosi, per donne indipendenti.    </a:t>
            </a:r>
            <a:endParaRPr lang="it-IT" sz="2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4491" cy="682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59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16016" y="40749"/>
            <a:ext cx="442798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dei Celti avevano l’abitudine di girare  armate:  tutte le sepolture femminili contenevano quanto meno un coltello, e sono state rinvenuti anche lance, spade lunghe e corte, archi, frecce, lance e scudi.    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499" y="-11001"/>
            <a:ext cx="4849515" cy="686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18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28406" y="6396558"/>
            <a:ext cx="9172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rgbClr val="FF0000"/>
                </a:solidFill>
                <a:latin typeface="Copperplate Gothic Bold" pitchFamily="34" charset="0"/>
              </a:rPr>
              <a:t>I tessuti erano molto belli e colorati.     </a:t>
            </a:r>
            <a:endParaRPr lang="it-IT" sz="2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7" y="0"/>
            <a:ext cx="9172407" cy="64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0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27985" y="40749"/>
            <a:ext cx="474442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Per quanto riguarda il costume maschile, i Celti introducono un elemento fondamentale: le braghe. Fino ad allora, anche gli uomini avevano portato la tunica, o la toga, che era un pezzo di stoffa drappeggiato attorno al corpo, tutt’altro che comodo e ben poco adatto ai nostri climi.  I pantaloni maschili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non verranno più abbandonati.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313"/>
            <a:ext cx="4427984" cy="69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20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3540" y="57778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Per le donne del popolo, che non vivono in città, la moda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non esiste; e finché può, continuano ad indossare il vestito celtico con la gonna corta e gli stivali. Ma non per molto…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921" cy="577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43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58352" y="150192"/>
            <a:ext cx="7199313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Per molti secoli, si è pensato che i nostri antenati andassero in giro nudi. Almeno per quanto riguarda le Alpi, non era molto probabile…. Finché l’esame approfondito di questa statuina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palelolitica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della cultura di malta, in Siberia, ha mostrato ciò che le nostre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bidavole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probabilmente indossavano in tempi di glaciazione: tute di pelliccia con cappuccio e cintura.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63"/>
            <a:ext cx="1944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7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81003" y="6430833"/>
            <a:ext cx="4744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.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5" y="0"/>
            <a:ext cx="917857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24624" y="4509120"/>
            <a:ext cx="524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I contadini dell’Alto Medio Evo continuano  ad indossare gli stessi abiti corti che consentono il lavoro, fino a quando il controllo ecclesiastico lo permette….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Ma ormai le nuove classi dirigenti hanno adottato  i canoni estetici dell’aristocrazia romana.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84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407" cy="662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01" y="5916908"/>
            <a:ext cx="914099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Gli eredi delle antiche tribù alpine  sono considerati dei selvaggi e sono rappresentati come dei miserabili vestiti di stracci che servono soltanto a ripararli dal freddo, mentre si muovono scompostamente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29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35896" y="0"/>
            <a:ext cx="5508103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I nuovi canoni morali  e la condizione di subordinazione aggravano il lavoro femminile: in pratica, viene impedito di muoversi liberamente, e deve  sopportare il caldo con testa, braccia e gambe coperte. Le scarpe  (per non parlare dei vecchi stivali)  di fatto scompaiono: sono riservate ai maschi, quando ci sono abbastanza soldi per comprarle. A lei si lasciamo zoccoli di legno che, d’inverno, provocano geloni e scivoloni sul ghiaccio.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63" y="-25850"/>
            <a:ext cx="3942680" cy="68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34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71999" y="40749"/>
            <a:ext cx="460040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Con la cristianizzazione la condizione  femminile peggiora, e così  il suo  abbigliamento.   Nelle città è costretta a nascondersi i capelli (che, secondo paolo di Tarso, turbano gli angeli…) a far arrivare le gonne fino a terra per coprire i piedi che, però,  per le donne del popolo, rimangono scalzi. Le contadine vengono considerate  liberamente violentabili.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" y="-97660"/>
            <a:ext cx="4570863" cy="695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62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884368" y="0"/>
            <a:ext cx="123773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Il vestito contadino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Sembra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Che non  </a:t>
            </a:r>
            <a:r>
              <a:rPr lang="it-IT" sz="25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cambimai</a:t>
            </a:r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...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0337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03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6350" y="636158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di montagna si scoprono piedi e braccia.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37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220072" y="0"/>
            <a:ext cx="3952335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Per lavorare, però, le donne continuano a scoprirsi braccia e spalle: consapevoli dei nuovi canoni di bellezza, che, dal Rinascimento in poi, le vogliono grasse, bianche, morbide, prive di muscolatura, e quindi innocue. Le contadine sono considerate brutte: i segni del la 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Fatica non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sono eleganti.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5"/>
            <a:ext cx="5330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07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6350" y="636158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di montagna si scoprono piedi e braccia.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" y="0"/>
            <a:ext cx="8977461" cy="690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530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9971" y="1948048"/>
            <a:ext cx="4355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Più e più  volte Chiesa e governi si preoccupano dell’abito indecoroso delle contadine, che, durante i balli,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4675918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75918" y="0"/>
            <a:ext cx="44680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Più e più volte Chiesa e governi si interessano ai costumi «indecenti» delle contadine, che, durante le feste, si sollevano e scoprono le parti intime. Vengono promulgati decreti che impongono l’allungamento delle gonne: ma il più efficace riguarda l’America latina. Nel ‘600 pe3r ordine del </a:t>
            </a:r>
            <a:r>
              <a:rPr lang="it-IT" sz="24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vicerè</a:t>
            </a:r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  spagnolo l’abito «tradizionale» andino è sostituito dal costume bavarese 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37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057" y="6430833"/>
            <a:ext cx="91503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Sempre più l’abito femminile si impoverisce .   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" y="-5938"/>
            <a:ext cx="9144000" cy="643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20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21038" y="31046"/>
            <a:ext cx="513662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L’uomo del </a:t>
            </a:r>
            <a:r>
              <a:rPr lang="it-IT" sz="31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Similaun</a:t>
            </a:r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 (3.300 a. C.) è perfettamente equipaggiato per l’alta quota. Porta un cappello di orso, un mantello di paglia, scarpe di pelo imbottite e calze. Ed è completamente tatuato, anche se non si riescono a leggere i disegni incisi </a:t>
            </a:r>
          </a:p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sulla pelle .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1038" cy="70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69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20272" y="-26735"/>
            <a:ext cx="212372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Rispetto al vestito cittadino, quello contadino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è più corto e manca </a:t>
            </a:r>
          </a:p>
          <a:p>
            <a:pPr algn="ctr"/>
            <a:r>
              <a:rPr lang="it-IT" sz="2500" b="1" dirty="0" smtClean="0">
                <a:solidFill>
                  <a:srgbClr val="FF0000"/>
                </a:solidFill>
                <a:latin typeface="Copperplate Gothic Bold" pitchFamily="34" charset="0"/>
              </a:rPr>
              <a:t>di una componente essenziale della seduzione: il  busto.    </a:t>
            </a:r>
            <a:endParaRPr lang="it-IT" sz="25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484" y="-88718"/>
            <a:ext cx="7522756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06919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Renzo e Lucia il giorno del loro matrimonio: spesso, l’abito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da sposa rimane il vestito della festa fino alla morte. 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48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578189" y="0"/>
            <a:ext cx="456581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Prima di sposarsi, le ragazze si facevano la dote:  ovvero  tessevano le pezze di lana, canapa e lino con cui si sarebbero confezionate gli abiti, le camicie, le sottovesti, la biancheria, le lenzuola che conservavano  nella cassapanca che avrebbero portato nella casa nuova. I pezzi più belli venivano passati di madre in figlia. Una volta maritata, una donna non avrebbe più avuto  tempo di ricamare.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96"/>
            <a:ext cx="4578189" cy="689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825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3063" y="63754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Cassapanca da sposa.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663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95024" y="0"/>
            <a:ext cx="42489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Oltre che la dote, una donna doveva sempre avere la «borsa per l’ospedale»: di solito si moriva a casa, ma se succedeva, bisognava essere pronte. Ci si metteva la biancheria migliore, per non fare brutta figura: spesso, la camicia «della prima notte»  e l’abito da sposa per essere ben vestite nella bara. Pur avendo poco, mantenevano un senso della dignità che oggi è difficile da trovare.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3"/>
            <a:ext cx="4895024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341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20189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Nelle comunità alpine, la donna è custode della memoria e della tradizione. Per questo il vestito non segue le mode cittadine, ma, salve le condizioni  morali, si adatta alle esigenze femminili di eleganza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" y="0"/>
            <a:ext cx="9117101" cy="51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6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201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Nelle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3"/>
            <a:ext cx="911932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032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3845" y="525705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Dalla fine dell’800,  la montagna alpina è colpita da un etnocidio silenzioso: emigrazione all’estero prima e nelle città di pianura  poi fanno collassare una cultura millenaria e invecchiare le tradizioni.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" y="0"/>
            <a:ext cx="9126087" cy="533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1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" y="71176"/>
            <a:ext cx="9140784" cy="66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29494" y="6340678"/>
            <a:ext cx="894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tradizionale viene indossato soltanto dalle donne anziane.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79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07" y="59613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Esiste un’eccezione:  il Tirolo e la Baviera, sostenuto da una forte coscienza identitaria.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" y="-171400"/>
            <a:ext cx="9130789" cy="609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97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407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tradizionale  dona a tutte le donne, non passa di moda, è comodo e caldo, si è modernizzato.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1" y="9655"/>
            <a:ext cx="9156211" cy="610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62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298152" y="150192"/>
            <a:ext cx="85951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Donna siberiana, 2500 a.C.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30"/>
            <a:ext cx="8298152" cy="68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60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358" y="19363"/>
            <a:ext cx="6838637" cy="68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27984" y="19363"/>
            <a:ext cx="4716016" cy="71096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L’abito è parte essenziale dell’identità della persona. Un territorio che sa esprimere un proprio modo di vestirsi, rinnovandolo col tempo che passa ma mantenendo radici nella propria tradizione identitaria, riesce a passare una coscienza forte e un senso di appartenenza comune. Oltre, naturalmente, a creare lavoro, turismo, indotto sfruttando le proprie risorse e  la creatività. Della propria gente.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24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14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24419" y="1844824"/>
            <a:ext cx="8064896" cy="32624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600" b="1" dirty="0" smtClean="0">
                <a:solidFill>
                  <a:srgbClr val="FF0000"/>
                </a:solidFill>
                <a:latin typeface="Copperplate Gothic Bold" pitchFamily="34" charset="0"/>
              </a:rPr>
              <a:t>grazie</a:t>
            </a:r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4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9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83969" y="15949"/>
            <a:ext cx="484414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Sicuramente, allora come oggi, esisteva un abbigliamento «per tutti i giorni»  e uno per le cerimonie. La presenza di numerose  statue-steli  riferite  a figure femminili nel 3.000 a.C. testimonia quello che potrebbe essere un abito sacerdotale.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88"/>
            <a:ext cx="3789015" cy="689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73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445908" y="15949"/>
            <a:ext cx="47265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Capo velato, diadema tubolare che trattiene un manto che scende sulle spalle, molti giri di collane, gonna lunga fino ai piedi, grandi orecchini a spirale: questi gli elementi dell’abbigliamento da cerimonia  testimoniati anche dai reperti.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" y="4165"/>
            <a:ext cx="4457081" cy="68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1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61198" y="15949"/>
            <a:ext cx="371121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Le donne dei Celti vanno a cavallo, combattono, maneggiano il denaro, lavorano fuori casa: hanno bisogno di abiti comodi e caldi, che gli consentano di muoversi e </a:t>
            </a:r>
          </a:p>
          <a:p>
            <a:pPr algn="ctr"/>
            <a:r>
              <a:rPr lang="it-IT" sz="3100" b="1" dirty="0" smtClean="0">
                <a:solidFill>
                  <a:srgbClr val="FF0000"/>
                </a:solidFill>
                <a:latin typeface="Copperplate Gothic Bold" pitchFamily="34" charset="0"/>
              </a:rPr>
              <a:t>di stare bene .  </a:t>
            </a:r>
            <a:endParaRPr lang="it-IT" sz="31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939"/>
            <a:ext cx="5461198" cy="695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390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96336" y="-19363"/>
            <a:ext cx="1536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Bregenz, Austria,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Epona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 a cavallo. 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" y="158006"/>
            <a:ext cx="7584966" cy="663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4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758" y="6294511"/>
            <a:ext cx="871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Epona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 guida il carro. Borgogna, Francia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82" y="5805264"/>
            <a:ext cx="5372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55168" y="650008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>
                    <a:lumMod val="95000"/>
                  </a:prstClr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>
                  <a:lumMod val="9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" y="-20115"/>
            <a:ext cx="9175249" cy="625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56148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1628</Words>
  <Application>Microsoft Office PowerPoint</Application>
  <PresentationFormat>Presentazione su schermo (4:3)</PresentationFormat>
  <Paragraphs>143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Utente Windows</cp:lastModifiedBy>
  <cp:revision>47</cp:revision>
  <dcterms:created xsi:type="dcterms:W3CDTF">2013-05-25T15:52:28Z</dcterms:created>
  <dcterms:modified xsi:type="dcterms:W3CDTF">2022-02-10T09:36:32Z</dcterms:modified>
</cp:coreProperties>
</file>