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6" r:id="rId3"/>
    <p:sldMasterId id="2147483720" r:id="rId4"/>
    <p:sldMasterId id="2147483900" r:id="rId5"/>
    <p:sldMasterId id="2147483912" r:id="rId6"/>
    <p:sldMasterId id="2147483924" r:id="rId7"/>
  </p:sldMasterIdLst>
  <p:notesMasterIdLst>
    <p:notesMasterId r:id="rId55"/>
  </p:notesMasterIdLst>
  <p:sldIdLst>
    <p:sldId id="306" r:id="rId8"/>
    <p:sldId id="307" r:id="rId9"/>
    <p:sldId id="308" r:id="rId10"/>
    <p:sldId id="338" r:id="rId11"/>
    <p:sldId id="345" r:id="rId12"/>
    <p:sldId id="360" r:id="rId13"/>
    <p:sldId id="354" r:id="rId14"/>
    <p:sldId id="355" r:id="rId15"/>
    <p:sldId id="356" r:id="rId16"/>
    <p:sldId id="357" r:id="rId17"/>
    <p:sldId id="340" r:id="rId18"/>
    <p:sldId id="309" r:id="rId19"/>
    <p:sldId id="314" r:id="rId20"/>
    <p:sldId id="310" r:id="rId21"/>
    <p:sldId id="316" r:id="rId22"/>
    <p:sldId id="321" r:id="rId23"/>
    <p:sldId id="332" r:id="rId24"/>
    <p:sldId id="323" r:id="rId25"/>
    <p:sldId id="335" r:id="rId26"/>
    <p:sldId id="325" r:id="rId27"/>
    <p:sldId id="315" r:id="rId28"/>
    <p:sldId id="322" r:id="rId29"/>
    <p:sldId id="319" r:id="rId30"/>
    <p:sldId id="327" r:id="rId31"/>
    <p:sldId id="329" r:id="rId32"/>
    <p:sldId id="317" r:id="rId33"/>
    <p:sldId id="343" r:id="rId34"/>
    <p:sldId id="337" r:id="rId35"/>
    <p:sldId id="313" r:id="rId36"/>
    <p:sldId id="384" r:id="rId37"/>
    <p:sldId id="363" r:id="rId38"/>
    <p:sldId id="364" r:id="rId39"/>
    <p:sldId id="365" r:id="rId40"/>
    <p:sldId id="366" r:id="rId41"/>
    <p:sldId id="367" r:id="rId42"/>
    <p:sldId id="370" r:id="rId43"/>
    <p:sldId id="371" r:id="rId44"/>
    <p:sldId id="379" r:id="rId45"/>
    <p:sldId id="380" r:id="rId46"/>
    <p:sldId id="373" r:id="rId47"/>
    <p:sldId id="375" r:id="rId48"/>
    <p:sldId id="377" r:id="rId49"/>
    <p:sldId id="268" r:id="rId50"/>
    <p:sldId id="381" r:id="rId51"/>
    <p:sldId id="382" r:id="rId52"/>
    <p:sldId id="383" r:id="rId53"/>
    <p:sldId id="277" r:id="rId5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062"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03EC42-505B-4943-BCD7-E121D8FB64FD}" type="datetimeFigureOut">
              <a:rPr lang="it-IT" smtClean="0"/>
              <a:t>01/01/2023</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C6FC03-C541-4459-A35E-A02DC58E32DA}" type="slidenum">
              <a:rPr lang="it-IT" smtClean="0"/>
              <a:t>‹N›</a:t>
            </a:fld>
            <a:endParaRPr lang="it-IT"/>
          </a:p>
        </p:txBody>
      </p:sp>
    </p:spTree>
    <p:extLst>
      <p:ext uri="{BB962C8B-B14F-4D97-AF65-F5344CB8AC3E}">
        <p14:creationId xmlns:p14="http://schemas.microsoft.com/office/powerpoint/2010/main" val="2977277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2C2931CE-60B1-4453-9076-6947FDFED544}" type="slidenum">
              <a:rPr lang="it-IT" smtClean="0">
                <a:solidFill>
                  <a:prstClr val="black"/>
                </a:solidFill>
              </a:rPr>
              <a:pPr/>
              <a:t>20</a:t>
            </a:fld>
            <a:endParaRPr lang="it-IT">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20AC528-BE91-4FD8-8631-CBB6A9E267F5}" type="datetimeFigureOut">
              <a:rPr lang="it-IT" smtClean="0"/>
              <a:t>01/01/2023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2E0DE90-387D-4E1E-8F74-10AD8B992C26}" type="slidenum">
              <a:rPr lang="it-IT" smtClean="0"/>
              <a:t>‹N›</a:t>
            </a:fld>
            <a:endParaRPr lang="it-IT"/>
          </a:p>
        </p:txBody>
      </p:sp>
    </p:spTree>
    <p:extLst>
      <p:ext uri="{BB962C8B-B14F-4D97-AF65-F5344CB8AC3E}">
        <p14:creationId xmlns:p14="http://schemas.microsoft.com/office/powerpoint/2010/main" val="1287161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20AC528-BE91-4FD8-8631-CBB6A9E267F5}" type="datetimeFigureOut">
              <a:rPr lang="it-IT" smtClean="0"/>
              <a:t>01/01/2023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2E0DE90-387D-4E1E-8F74-10AD8B992C26}" type="slidenum">
              <a:rPr lang="it-IT" smtClean="0"/>
              <a:t>‹N›</a:t>
            </a:fld>
            <a:endParaRPr lang="it-IT"/>
          </a:p>
        </p:txBody>
      </p:sp>
    </p:spTree>
    <p:extLst>
      <p:ext uri="{BB962C8B-B14F-4D97-AF65-F5344CB8AC3E}">
        <p14:creationId xmlns:p14="http://schemas.microsoft.com/office/powerpoint/2010/main" val="1140173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20AC528-BE91-4FD8-8631-CBB6A9E267F5}" type="datetimeFigureOut">
              <a:rPr lang="it-IT" smtClean="0"/>
              <a:t>01/01/2023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2E0DE90-387D-4E1E-8F74-10AD8B992C26}" type="slidenum">
              <a:rPr lang="it-IT" smtClean="0"/>
              <a:t>‹N›</a:t>
            </a:fld>
            <a:endParaRPr lang="it-IT"/>
          </a:p>
        </p:txBody>
      </p:sp>
    </p:spTree>
    <p:extLst>
      <p:ext uri="{BB962C8B-B14F-4D97-AF65-F5344CB8AC3E}">
        <p14:creationId xmlns:p14="http://schemas.microsoft.com/office/powerpoint/2010/main" val="3431304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01/01/2023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07968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01/01/2023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455977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01/01/2023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4676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A4681724-DDA1-4448-ACBF-A5C6246C95EE}" type="datetimeFigureOut">
              <a:rPr lang="it-IT" smtClean="0">
                <a:solidFill>
                  <a:prstClr val="black">
                    <a:tint val="75000"/>
                  </a:prstClr>
                </a:solidFill>
              </a:rPr>
              <a:pPr/>
              <a:t>01/01/2023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61042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A4681724-DDA1-4448-ACBF-A5C6246C95EE}" type="datetimeFigureOut">
              <a:rPr lang="it-IT" smtClean="0">
                <a:solidFill>
                  <a:prstClr val="black">
                    <a:tint val="75000"/>
                  </a:prstClr>
                </a:solidFill>
              </a:rPr>
              <a:pPr/>
              <a:t>01/01/2023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19885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A4681724-DDA1-4448-ACBF-A5C6246C95EE}" type="datetimeFigureOut">
              <a:rPr lang="it-IT" smtClean="0">
                <a:solidFill>
                  <a:prstClr val="black">
                    <a:tint val="75000"/>
                  </a:prstClr>
                </a:solidFill>
              </a:rPr>
              <a:pPr/>
              <a:t>01/01/2023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67169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4681724-DDA1-4448-ACBF-A5C6246C95EE}" type="datetimeFigureOut">
              <a:rPr lang="it-IT" smtClean="0">
                <a:solidFill>
                  <a:prstClr val="black">
                    <a:tint val="75000"/>
                  </a:prstClr>
                </a:solidFill>
              </a:rPr>
              <a:pPr/>
              <a:t>01/01/2023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08212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4681724-DDA1-4448-ACBF-A5C6246C95EE}" type="datetimeFigureOut">
              <a:rPr lang="it-IT" smtClean="0">
                <a:solidFill>
                  <a:prstClr val="black">
                    <a:tint val="75000"/>
                  </a:prstClr>
                </a:solidFill>
              </a:rPr>
              <a:pPr/>
              <a:t>01/01/2023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8219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20AC528-BE91-4FD8-8631-CBB6A9E267F5}" type="datetimeFigureOut">
              <a:rPr lang="it-IT" smtClean="0"/>
              <a:t>01/01/2023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2E0DE90-387D-4E1E-8F74-10AD8B992C26}" type="slidenum">
              <a:rPr lang="it-IT" smtClean="0"/>
              <a:t>‹N›</a:t>
            </a:fld>
            <a:endParaRPr lang="it-IT"/>
          </a:p>
        </p:txBody>
      </p:sp>
    </p:spTree>
    <p:extLst>
      <p:ext uri="{BB962C8B-B14F-4D97-AF65-F5344CB8AC3E}">
        <p14:creationId xmlns:p14="http://schemas.microsoft.com/office/powerpoint/2010/main" val="30261776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4681724-DDA1-4448-ACBF-A5C6246C95EE}" type="datetimeFigureOut">
              <a:rPr lang="it-IT" smtClean="0">
                <a:solidFill>
                  <a:prstClr val="black">
                    <a:tint val="75000"/>
                  </a:prstClr>
                </a:solidFill>
              </a:rPr>
              <a:pPr/>
              <a:t>01/01/2023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959130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01/01/2023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6649833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01/01/2023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38207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01/01/2023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4054144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01/01/2023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281604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01/01/2023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722148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A4681724-DDA1-4448-ACBF-A5C6246C95EE}" type="datetimeFigureOut">
              <a:rPr lang="it-IT" smtClean="0">
                <a:solidFill>
                  <a:prstClr val="black">
                    <a:tint val="75000"/>
                  </a:prstClr>
                </a:solidFill>
              </a:rPr>
              <a:pPr/>
              <a:t>01/01/2023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4111650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A4681724-DDA1-4448-ACBF-A5C6246C95EE}" type="datetimeFigureOut">
              <a:rPr lang="it-IT" smtClean="0">
                <a:solidFill>
                  <a:prstClr val="black">
                    <a:tint val="75000"/>
                  </a:prstClr>
                </a:solidFill>
              </a:rPr>
              <a:pPr/>
              <a:t>01/01/2023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764369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A4681724-DDA1-4448-ACBF-A5C6246C95EE}" type="datetimeFigureOut">
              <a:rPr lang="it-IT" smtClean="0">
                <a:solidFill>
                  <a:prstClr val="black">
                    <a:tint val="75000"/>
                  </a:prstClr>
                </a:solidFill>
              </a:rPr>
              <a:pPr/>
              <a:t>01/01/2023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872510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4681724-DDA1-4448-ACBF-A5C6246C95EE}" type="datetimeFigureOut">
              <a:rPr lang="it-IT" smtClean="0">
                <a:solidFill>
                  <a:prstClr val="black">
                    <a:tint val="75000"/>
                  </a:prstClr>
                </a:solidFill>
              </a:rPr>
              <a:pPr/>
              <a:t>01/01/2023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42352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20AC528-BE91-4FD8-8631-CBB6A9E267F5}" type="datetimeFigureOut">
              <a:rPr lang="it-IT" smtClean="0"/>
              <a:t>01/01/2023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2E0DE90-387D-4E1E-8F74-10AD8B992C26}" type="slidenum">
              <a:rPr lang="it-IT" smtClean="0"/>
              <a:t>‹N›</a:t>
            </a:fld>
            <a:endParaRPr lang="it-IT"/>
          </a:p>
        </p:txBody>
      </p:sp>
    </p:spTree>
    <p:extLst>
      <p:ext uri="{BB962C8B-B14F-4D97-AF65-F5344CB8AC3E}">
        <p14:creationId xmlns:p14="http://schemas.microsoft.com/office/powerpoint/2010/main" val="13658098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4681724-DDA1-4448-ACBF-A5C6246C95EE}" type="datetimeFigureOut">
              <a:rPr lang="it-IT" smtClean="0">
                <a:solidFill>
                  <a:prstClr val="black">
                    <a:tint val="75000"/>
                  </a:prstClr>
                </a:solidFill>
              </a:rPr>
              <a:pPr/>
              <a:t>01/01/2023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247006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4681724-DDA1-4448-ACBF-A5C6246C95EE}" type="datetimeFigureOut">
              <a:rPr lang="it-IT" smtClean="0">
                <a:solidFill>
                  <a:prstClr val="black">
                    <a:tint val="75000"/>
                  </a:prstClr>
                </a:solidFill>
              </a:rPr>
              <a:pPr/>
              <a:t>01/01/2023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181662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01/01/2023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088968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01/01/2023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075970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B958156C-6F23-42C5-B78C-A0B0C56C0AC0}" type="datetimeFigureOut">
              <a:rPr lang="it-IT" smtClean="0">
                <a:solidFill>
                  <a:prstClr val="black">
                    <a:tint val="75000"/>
                  </a:prstClr>
                </a:solidFill>
              </a:rPr>
              <a:pPr/>
              <a:t>01/01/2023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3EB652B-3BE9-4CC8-AE87-E13F239422B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6107816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958156C-6F23-42C5-B78C-A0B0C56C0AC0}" type="datetimeFigureOut">
              <a:rPr lang="it-IT" smtClean="0">
                <a:solidFill>
                  <a:prstClr val="black">
                    <a:tint val="75000"/>
                  </a:prstClr>
                </a:solidFill>
              </a:rPr>
              <a:pPr/>
              <a:t>01/01/2023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3EB652B-3BE9-4CC8-AE87-E13F239422B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805843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B958156C-6F23-42C5-B78C-A0B0C56C0AC0}" type="datetimeFigureOut">
              <a:rPr lang="it-IT" smtClean="0">
                <a:solidFill>
                  <a:prstClr val="black">
                    <a:tint val="75000"/>
                  </a:prstClr>
                </a:solidFill>
              </a:rPr>
              <a:pPr/>
              <a:t>01/01/2023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3EB652B-3BE9-4CC8-AE87-E13F239422B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9580502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B958156C-6F23-42C5-B78C-A0B0C56C0AC0}" type="datetimeFigureOut">
              <a:rPr lang="it-IT" smtClean="0">
                <a:solidFill>
                  <a:prstClr val="black">
                    <a:tint val="75000"/>
                  </a:prstClr>
                </a:solidFill>
              </a:rPr>
              <a:pPr/>
              <a:t>01/01/2023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3EB652B-3BE9-4CC8-AE87-E13F239422B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766747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B958156C-6F23-42C5-B78C-A0B0C56C0AC0}" type="datetimeFigureOut">
              <a:rPr lang="it-IT" smtClean="0">
                <a:solidFill>
                  <a:prstClr val="black">
                    <a:tint val="75000"/>
                  </a:prstClr>
                </a:solidFill>
              </a:rPr>
              <a:pPr/>
              <a:t>01/01/2023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53EB652B-3BE9-4CC8-AE87-E13F239422B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77096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B958156C-6F23-42C5-B78C-A0B0C56C0AC0}" type="datetimeFigureOut">
              <a:rPr lang="it-IT" smtClean="0">
                <a:solidFill>
                  <a:prstClr val="black">
                    <a:tint val="75000"/>
                  </a:prstClr>
                </a:solidFill>
              </a:rPr>
              <a:pPr/>
              <a:t>01/01/2023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53EB652B-3BE9-4CC8-AE87-E13F239422B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56924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20AC528-BE91-4FD8-8631-CBB6A9E267F5}" type="datetimeFigureOut">
              <a:rPr lang="it-IT" smtClean="0"/>
              <a:t>01/01/2023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2E0DE90-387D-4E1E-8F74-10AD8B992C26}" type="slidenum">
              <a:rPr lang="it-IT" smtClean="0"/>
              <a:t>‹N›</a:t>
            </a:fld>
            <a:endParaRPr lang="it-IT"/>
          </a:p>
        </p:txBody>
      </p:sp>
    </p:spTree>
    <p:extLst>
      <p:ext uri="{BB962C8B-B14F-4D97-AF65-F5344CB8AC3E}">
        <p14:creationId xmlns:p14="http://schemas.microsoft.com/office/powerpoint/2010/main" val="38687315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58156C-6F23-42C5-B78C-A0B0C56C0AC0}" type="datetimeFigureOut">
              <a:rPr lang="it-IT" smtClean="0">
                <a:solidFill>
                  <a:prstClr val="black">
                    <a:tint val="75000"/>
                  </a:prstClr>
                </a:solidFill>
              </a:rPr>
              <a:pPr/>
              <a:t>01/01/2023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53EB652B-3BE9-4CC8-AE87-E13F239422B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074540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958156C-6F23-42C5-B78C-A0B0C56C0AC0}" type="datetimeFigureOut">
              <a:rPr lang="it-IT" smtClean="0">
                <a:solidFill>
                  <a:prstClr val="black">
                    <a:tint val="75000"/>
                  </a:prstClr>
                </a:solidFill>
              </a:rPr>
              <a:pPr/>
              <a:t>01/01/2023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3EB652B-3BE9-4CC8-AE87-E13F239422B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077335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958156C-6F23-42C5-B78C-A0B0C56C0AC0}" type="datetimeFigureOut">
              <a:rPr lang="it-IT" smtClean="0">
                <a:solidFill>
                  <a:prstClr val="black">
                    <a:tint val="75000"/>
                  </a:prstClr>
                </a:solidFill>
              </a:rPr>
              <a:pPr/>
              <a:t>01/01/2023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3EB652B-3BE9-4CC8-AE87-E13F239422B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8135367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958156C-6F23-42C5-B78C-A0B0C56C0AC0}" type="datetimeFigureOut">
              <a:rPr lang="it-IT" smtClean="0">
                <a:solidFill>
                  <a:prstClr val="black">
                    <a:tint val="75000"/>
                  </a:prstClr>
                </a:solidFill>
              </a:rPr>
              <a:pPr/>
              <a:t>01/01/2023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3EB652B-3BE9-4CC8-AE87-E13F239422B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607152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958156C-6F23-42C5-B78C-A0B0C56C0AC0}" type="datetimeFigureOut">
              <a:rPr lang="it-IT" smtClean="0">
                <a:solidFill>
                  <a:prstClr val="black">
                    <a:tint val="75000"/>
                  </a:prstClr>
                </a:solidFill>
              </a:rPr>
              <a:pPr/>
              <a:t>01/01/2023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3EB652B-3BE9-4CC8-AE87-E13F239422B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998776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20AC528-BE91-4FD8-8631-CBB6A9E267F5}" type="datetimeFigureOut">
              <a:rPr lang="it-IT" smtClean="0">
                <a:solidFill>
                  <a:prstClr val="black">
                    <a:tint val="75000"/>
                  </a:prstClr>
                </a:solidFill>
              </a:rPr>
              <a:pPr/>
              <a:t>01/01/2023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A2E0DE90-387D-4E1E-8F74-10AD8B992C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6596089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20AC528-BE91-4FD8-8631-CBB6A9E267F5}" type="datetimeFigureOut">
              <a:rPr lang="it-IT" smtClean="0">
                <a:solidFill>
                  <a:prstClr val="black">
                    <a:tint val="75000"/>
                  </a:prstClr>
                </a:solidFill>
              </a:rPr>
              <a:pPr/>
              <a:t>01/01/2023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A2E0DE90-387D-4E1E-8F74-10AD8B992C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9314290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20AC528-BE91-4FD8-8631-CBB6A9E267F5}" type="datetimeFigureOut">
              <a:rPr lang="it-IT" smtClean="0">
                <a:solidFill>
                  <a:prstClr val="black">
                    <a:tint val="75000"/>
                  </a:prstClr>
                </a:solidFill>
              </a:rPr>
              <a:pPr/>
              <a:t>01/01/2023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A2E0DE90-387D-4E1E-8F74-10AD8B992C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8739456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20AC528-BE91-4FD8-8631-CBB6A9E267F5}" type="datetimeFigureOut">
              <a:rPr lang="it-IT" smtClean="0">
                <a:solidFill>
                  <a:prstClr val="black">
                    <a:tint val="75000"/>
                  </a:prstClr>
                </a:solidFill>
              </a:rPr>
              <a:pPr/>
              <a:t>01/01/2023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A2E0DE90-387D-4E1E-8F74-10AD8B992C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0756541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20AC528-BE91-4FD8-8631-CBB6A9E267F5}" type="datetimeFigureOut">
              <a:rPr lang="it-IT" smtClean="0">
                <a:solidFill>
                  <a:prstClr val="black">
                    <a:tint val="75000"/>
                  </a:prstClr>
                </a:solidFill>
              </a:rPr>
              <a:pPr/>
              <a:t>01/01/2023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A2E0DE90-387D-4E1E-8F74-10AD8B992C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3953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20AC528-BE91-4FD8-8631-CBB6A9E267F5}" type="datetimeFigureOut">
              <a:rPr lang="it-IT" smtClean="0"/>
              <a:t>01/01/2023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A2E0DE90-387D-4E1E-8F74-10AD8B992C26}" type="slidenum">
              <a:rPr lang="it-IT" smtClean="0"/>
              <a:t>‹N›</a:t>
            </a:fld>
            <a:endParaRPr lang="it-IT"/>
          </a:p>
        </p:txBody>
      </p:sp>
    </p:spTree>
    <p:extLst>
      <p:ext uri="{BB962C8B-B14F-4D97-AF65-F5344CB8AC3E}">
        <p14:creationId xmlns:p14="http://schemas.microsoft.com/office/powerpoint/2010/main" val="25230739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20AC528-BE91-4FD8-8631-CBB6A9E267F5}" type="datetimeFigureOut">
              <a:rPr lang="it-IT" smtClean="0">
                <a:solidFill>
                  <a:prstClr val="black">
                    <a:tint val="75000"/>
                  </a:prstClr>
                </a:solidFill>
              </a:rPr>
              <a:pPr/>
              <a:t>01/01/2023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A2E0DE90-387D-4E1E-8F74-10AD8B992C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053277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20AC528-BE91-4FD8-8631-CBB6A9E267F5}" type="datetimeFigureOut">
              <a:rPr lang="it-IT" smtClean="0">
                <a:solidFill>
                  <a:prstClr val="black">
                    <a:tint val="75000"/>
                  </a:prstClr>
                </a:solidFill>
              </a:rPr>
              <a:pPr/>
              <a:t>01/01/2023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A2E0DE90-387D-4E1E-8F74-10AD8B992C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37616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20AC528-BE91-4FD8-8631-CBB6A9E267F5}" type="datetimeFigureOut">
              <a:rPr lang="it-IT" smtClean="0">
                <a:solidFill>
                  <a:prstClr val="black">
                    <a:tint val="75000"/>
                  </a:prstClr>
                </a:solidFill>
              </a:rPr>
              <a:pPr/>
              <a:t>01/01/2023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A2E0DE90-387D-4E1E-8F74-10AD8B992C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715624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20AC528-BE91-4FD8-8631-CBB6A9E267F5}" type="datetimeFigureOut">
              <a:rPr lang="it-IT" smtClean="0">
                <a:solidFill>
                  <a:prstClr val="black">
                    <a:tint val="75000"/>
                  </a:prstClr>
                </a:solidFill>
              </a:rPr>
              <a:pPr/>
              <a:t>01/01/2023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A2E0DE90-387D-4E1E-8F74-10AD8B992C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400040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20AC528-BE91-4FD8-8631-CBB6A9E267F5}" type="datetimeFigureOut">
              <a:rPr lang="it-IT" smtClean="0">
                <a:solidFill>
                  <a:prstClr val="black">
                    <a:tint val="75000"/>
                  </a:prstClr>
                </a:solidFill>
              </a:rPr>
              <a:pPr/>
              <a:t>01/01/2023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A2E0DE90-387D-4E1E-8F74-10AD8B992C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0202650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20AC528-BE91-4FD8-8631-CBB6A9E267F5}" type="datetimeFigureOut">
              <a:rPr lang="it-IT" smtClean="0">
                <a:solidFill>
                  <a:prstClr val="black">
                    <a:tint val="75000"/>
                  </a:prstClr>
                </a:solidFill>
              </a:rPr>
              <a:pPr/>
              <a:t>01/01/2023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A2E0DE90-387D-4E1E-8F74-10AD8B992C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1497921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20AC528-BE91-4FD8-8631-CBB6A9E267F5}" type="datetimeFigureOut">
              <a:rPr lang="it-IT" smtClean="0">
                <a:solidFill>
                  <a:prstClr val="black">
                    <a:tint val="75000"/>
                  </a:prstClr>
                </a:solidFill>
              </a:rPr>
              <a:pPr/>
              <a:t>01/01/2023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A2E0DE90-387D-4E1E-8F74-10AD8B992C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9945168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20AC528-BE91-4FD8-8631-CBB6A9E267F5}" type="datetimeFigureOut">
              <a:rPr lang="it-IT" smtClean="0">
                <a:solidFill>
                  <a:prstClr val="black">
                    <a:tint val="75000"/>
                  </a:prstClr>
                </a:solidFill>
              </a:rPr>
              <a:pPr/>
              <a:t>01/01/2023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A2E0DE90-387D-4E1E-8F74-10AD8B992C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019686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20AC528-BE91-4FD8-8631-CBB6A9E267F5}" type="datetimeFigureOut">
              <a:rPr lang="it-IT" smtClean="0">
                <a:solidFill>
                  <a:prstClr val="black">
                    <a:tint val="75000"/>
                  </a:prstClr>
                </a:solidFill>
              </a:rPr>
              <a:pPr/>
              <a:t>01/01/2023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A2E0DE90-387D-4E1E-8F74-10AD8B992C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4473859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20AC528-BE91-4FD8-8631-CBB6A9E267F5}" type="datetimeFigureOut">
              <a:rPr lang="it-IT" smtClean="0">
                <a:solidFill>
                  <a:prstClr val="black">
                    <a:tint val="75000"/>
                  </a:prstClr>
                </a:solidFill>
              </a:rPr>
              <a:pPr/>
              <a:t>01/01/2023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A2E0DE90-387D-4E1E-8F74-10AD8B992C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065868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20AC528-BE91-4FD8-8631-CBB6A9E267F5}" type="datetimeFigureOut">
              <a:rPr lang="it-IT" smtClean="0"/>
              <a:t>01/01/2023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A2E0DE90-387D-4E1E-8F74-10AD8B992C26}" type="slidenum">
              <a:rPr lang="it-IT" smtClean="0"/>
              <a:t>‹N›</a:t>
            </a:fld>
            <a:endParaRPr lang="it-IT"/>
          </a:p>
        </p:txBody>
      </p:sp>
    </p:spTree>
    <p:extLst>
      <p:ext uri="{BB962C8B-B14F-4D97-AF65-F5344CB8AC3E}">
        <p14:creationId xmlns:p14="http://schemas.microsoft.com/office/powerpoint/2010/main" val="22675736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20AC528-BE91-4FD8-8631-CBB6A9E267F5}" type="datetimeFigureOut">
              <a:rPr lang="it-IT" smtClean="0">
                <a:solidFill>
                  <a:prstClr val="black">
                    <a:tint val="75000"/>
                  </a:prstClr>
                </a:solidFill>
              </a:rPr>
              <a:pPr/>
              <a:t>01/01/2023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A2E0DE90-387D-4E1E-8F74-10AD8B992C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6273686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20AC528-BE91-4FD8-8631-CBB6A9E267F5}" type="datetimeFigureOut">
              <a:rPr lang="it-IT" smtClean="0">
                <a:solidFill>
                  <a:prstClr val="black">
                    <a:tint val="75000"/>
                  </a:prstClr>
                </a:solidFill>
              </a:rPr>
              <a:pPr/>
              <a:t>01/01/2023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A2E0DE90-387D-4E1E-8F74-10AD8B992C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582557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20AC528-BE91-4FD8-8631-CBB6A9E267F5}" type="datetimeFigureOut">
              <a:rPr lang="it-IT" smtClean="0">
                <a:solidFill>
                  <a:prstClr val="black">
                    <a:tint val="75000"/>
                  </a:prstClr>
                </a:solidFill>
              </a:rPr>
              <a:pPr/>
              <a:t>01/01/2023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A2E0DE90-387D-4E1E-8F74-10AD8B992C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602017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20AC528-BE91-4FD8-8631-CBB6A9E267F5}" type="datetimeFigureOut">
              <a:rPr lang="it-IT" smtClean="0">
                <a:solidFill>
                  <a:prstClr val="black">
                    <a:tint val="75000"/>
                  </a:prstClr>
                </a:solidFill>
              </a:rPr>
              <a:pPr/>
              <a:t>01/01/2023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A2E0DE90-387D-4E1E-8F74-10AD8B992C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628708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20AC528-BE91-4FD8-8631-CBB6A9E267F5}" type="datetimeFigureOut">
              <a:rPr lang="it-IT" smtClean="0">
                <a:solidFill>
                  <a:prstClr val="black">
                    <a:tint val="75000"/>
                  </a:prstClr>
                </a:solidFill>
              </a:rPr>
              <a:pPr/>
              <a:t>01/01/2023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A2E0DE90-387D-4E1E-8F74-10AD8B992C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533317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20AC528-BE91-4FD8-8631-CBB6A9E267F5}" type="datetimeFigureOut">
              <a:rPr lang="it-IT" smtClean="0">
                <a:solidFill>
                  <a:prstClr val="black">
                    <a:tint val="75000"/>
                  </a:prstClr>
                </a:solidFill>
              </a:rPr>
              <a:pPr/>
              <a:t>01/01/2023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A2E0DE90-387D-4E1E-8F74-10AD8B992C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567743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20AC528-BE91-4FD8-8631-CBB6A9E267F5}" type="datetimeFigureOut">
              <a:rPr lang="it-IT" smtClean="0">
                <a:solidFill>
                  <a:prstClr val="black">
                    <a:tint val="75000"/>
                  </a:prstClr>
                </a:solidFill>
              </a:rPr>
              <a:pPr/>
              <a:t>01/01/2023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A2E0DE90-387D-4E1E-8F74-10AD8B992C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276455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20AC528-BE91-4FD8-8631-CBB6A9E267F5}" type="datetimeFigureOut">
              <a:rPr lang="it-IT" smtClean="0">
                <a:solidFill>
                  <a:prstClr val="black">
                    <a:tint val="75000"/>
                  </a:prstClr>
                </a:solidFill>
              </a:rPr>
              <a:pPr/>
              <a:t>01/01/2023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A2E0DE90-387D-4E1E-8F74-10AD8B992C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946458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20AC528-BE91-4FD8-8631-CBB6A9E267F5}" type="datetimeFigureOut">
              <a:rPr lang="it-IT" smtClean="0">
                <a:solidFill>
                  <a:prstClr val="black">
                    <a:tint val="75000"/>
                  </a:prstClr>
                </a:solidFill>
              </a:rPr>
              <a:pPr/>
              <a:t>01/01/2023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A2E0DE90-387D-4E1E-8F74-10AD8B992C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0433713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20AC528-BE91-4FD8-8631-CBB6A9E267F5}" type="datetimeFigureOut">
              <a:rPr lang="it-IT" smtClean="0">
                <a:solidFill>
                  <a:prstClr val="black">
                    <a:tint val="75000"/>
                  </a:prstClr>
                </a:solidFill>
              </a:rPr>
              <a:pPr/>
              <a:t>01/01/2023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A2E0DE90-387D-4E1E-8F74-10AD8B992C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6184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20AC528-BE91-4FD8-8631-CBB6A9E267F5}" type="datetimeFigureOut">
              <a:rPr lang="it-IT" smtClean="0"/>
              <a:t>01/01/2023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A2E0DE90-387D-4E1E-8F74-10AD8B992C26}" type="slidenum">
              <a:rPr lang="it-IT" smtClean="0"/>
              <a:t>‹N›</a:t>
            </a:fld>
            <a:endParaRPr lang="it-IT"/>
          </a:p>
        </p:txBody>
      </p:sp>
    </p:spTree>
    <p:extLst>
      <p:ext uri="{BB962C8B-B14F-4D97-AF65-F5344CB8AC3E}">
        <p14:creationId xmlns:p14="http://schemas.microsoft.com/office/powerpoint/2010/main" val="3709058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20AC528-BE91-4FD8-8631-CBB6A9E267F5}" type="datetimeFigureOut">
              <a:rPr lang="it-IT" smtClean="0">
                <a:solidFill>
                  <a:prstClr val="black">
                    <a:tint val="75000"/>
                  </a:prstClr>
                </a:solidFill>
              </a:rPr>
              <a:pPr/>
              <a:t>01/01/2023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A2E0DE90-387D-4E1E-8F74-10AD8B992C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956496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20AC528-BE91-4FD8-8631-CBB6A9E267F5}" type="datetimeFigureOut">
              <a:rPr lang="it-IT" smtClean="0">
                <a:solidFill>
                  <a:prstClr val="black">
                    <a:tint val="75000"/>
                  </a:prstClr>
                </a:solidFill>
              </a:rPr>
              <a:pPr/>
              <a:t>01/01/2023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A2E0DE90-387D-4E1E-8F74-10AD8B992C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33424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20AC528-BE91-4FD8-8631-CBB6A9E267F5}" type="datetimeFigureOut">
              <a:rPr lang="it-IT" smtClean="0">
                <a:solidFill>
                  <a:prstClr val="black">
                    <a:tint val="75000"/>
                  </a:prstClr>
                </a:solidFill>
              </a:rPr>
              <a:pPr/>
              <a:t>01/01/2023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A2E0DE90-387D-4E1E-8F74-10AD8B992C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6334754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20AC528-BE91-4FD8-8631-CBB6A9E267F5}" type="datetimeFigureOut">
              <a:rPr lang="it-IT" smtClean="0">
                <a:solidFill>
                  <a:prstClr val="black">
                    <a:tint val="75000"/>
                  </a:prstClr>
                </a:solidFill>
              </a:rPr>
              <a:pPr/>
              <a:t>01/01/2023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A2E0DE90-387D-4E1E-8F74-10AD8B992C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8617846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20AC528-BE91-4FD8-8631-CBB6A9E267F5}" type="datetimeFigureOut">
              <a:rPr lang="it-IT" smtClean="0">
                <a:solidFill>
                  <a:prstClr val="black">
                    <a:tint val="75000"/>
                  </a:prstClr>
                </a:solidFill>
              </a:rPr>
              <a:pPr/>
              <a:t>01/01/2023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A2E0DE90-387D-4E1E-8F74-10AD8B992C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069582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20AC528-BE91-4FD8-8631-CBB6A9E267F5}" type="datetimeFigureOut">
              <a:rPr lang="it-IT" smtClean="0">
                <a:solidFill>
                  <a:prstClr val="black">
                    <a:tint val="75000"/>
                  </a:prstClr>
                </a:solidFill>
              </a:rPr>
              <a:pPr/>
              <a:t>01/01/2023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A2E0DE90-387D-4E1E-8F74-10AD8B992C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8319886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20AC528-BE91-4FD8-8631-CBB6A9E267F5}" type="datetimeFigureOut">
              <a:rPr lang="it-IT" smtClean="0">
                <a:solidFill>
                  <a:prstClr val="black">
                    <a:tint val="75000"/>
                  </a:prstClr>
                </a:solidFill>
              </a:rPr>
              <a:pPr/>
              <a:t>01/01/2023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A2E0DE90-387D-4E1E-8F74-10AD8B992C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065293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20AC528-BE91-4FD8-8631-CBB6A9E267F5}" type="datetimeFigureOut">
              <a:rPr lang="it-IT" smtClean="0">
                <a:solidFill>
                  <a:prstClr val="black">
                    <a:tint val="75000"/>
                  </a:prstClr>
                </a:solidFill>
              </a:rPr>
              <a:pPr/>
              <a:t>01/01/2023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A2E0DE90-387D-4E1E-8F74-10AD8B992C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1759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20AC528-BE91-4FD8-8631-CBB6A9E267F5}" type="datetimeFigureOut">
              <a:rPr lang="it-IT" smtClean="0"/>
              <a:t>01/01/2023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2E0DE90-387D-4E1E-8F74-10AD8B992C26}" type="slidenum">
              <a:rPr lang="it-IT" smtClean="0"/>
              <a:t>‹N›</a:t>
            </a:fld>
            <a:endParaRPr lang="it-IT"/>
          </a:p>
        </p:txBody>
      </p:sp>
    </p:spTree>
    <p:extLst>
      <p:ext uri="{BB962C8B-B14F-4D97-AF65-F5344CB8AC3E}">
        <p14:creationId xmlns:p14="http://schemas.microsoft.com/office/powerpoint/2010/main" val="3279037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20AC528-BE91-4FD8-8631-CBB6A9E267F5}" type="datetimeFigureOut">
              <a:rPr lang="it-IT" smtClean="0"/>
              <a:t>01/01/2023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2E0DE90-387D-4E1E-8F74-10AD8B992C26}" type="slidenum">
              <a:rPr lang="it-IT" smtClean="0"/>
              <a:t>‹N›</a:t>
            </a:fld>
            <a:endParaRPr lang="it-IT"/>
          </a:p>
        </p:txBody>
      </p:sp>
    </p:spTree>
    <p:extLst>
      <p:ext uri="{BB962C8B-B14F-4D97-AF65-F5344CB8AC3E}">
        <p14:creationId xmlns:p14="http://schemas.microsoft.com/office/powerpoint/2010/main" val="1105592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0AC528-BE91-4FD8-8631-CBB6A9E267F5}" type="datetimeFigureOut">
              <a:rPr lang="it-IT" smtClean="0"/>
              <a:t>01/01/2023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E0DE90-387D-4E1E-8F74-10AD8B992C26}" type="slidenum">
              <a:rPr lang="it-IT" smtClean="0"/>
              <a:t>‹N›</a:t>
            </a:fld>
            <a:endParaRPr lang="it-IT"/>
          </a:p>
        </p:txBody>
      </p:sp>
    </p:spTree>
    <p:extLst>
      <p:ext uri="{BB962C8B-B14F-4D97-AF65-F5344CB8AC3E}">
        <p14:creationId xmlns:p14="http://schemas.microsoft.com/office/powerpoint/2010/main" val="9634427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681724-DDA1-4448-ACBF-A5C6246C95EE}" type="datetimeFigureOut">
              <a:rPr lang="it-IT" smtClean="0">
                <a:solidFill>
                  <a:prstClr val="black">
                    <a:tint val="75000"/>
                  </a:prstClr>
                </a:solidFill>
              </a:rPr>
              <a:pPr/>
              <a:t>01/01/2023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128000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681724-DDA1-4448-ACBF-A5C6246C95EE}" type="datetimeFigureOut">
              <a:rPr lang="it-IT" smtClean="0">
                <a:solidFill>
                  <a:prstClr val="black">
                    <a:tint val="75000"/>
                  </a:prstClr>
                </a:solidFill>
              </a:rPr>
              <a:pPr/>
              <a:t>01/01/2023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637169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58156C-6F23-42C5-B78C-A0B0C56C0AC0}" type="datetimeFigureOut">
              <a:rPr lang="it-IT" smtClean="0">
                <a:solidFill>
                  <a:prstClr val="black">
                    <a:tint val="75000"/>
                  </a:prstClr>
                </a:solidFill>
              </a:rPr>
              <a:pPr/>
              <a:t>01/01/2023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EB652B-3BE9-4CC8-AE87-E13F239422B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6778844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0AC528-BE91-4FD8-8631-CBB6A9E267F5}" type="datetimeFigureOut">
              <a:rPr lang="it-IT" smtClean="0">
                <a:solidFill>
                  <a:prstClr val="black">
                    <a:tint val="75000"/>
                  </a:prstClr>
                </a:solidFill>
              </a:rPr>
              <a:pPr/>
              <a:t>01/01/2023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E0DE90-387D-4E1E-8F74-10AD8B992C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431421203"/>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0AC528-BE91-4FD8-8631-CBB6A9E267F5}" type="datetimeFigureOut">
              <a:rPr lang="it-IT" smtClean="0">
                <a:solidFill>
                  <a:prstClr val="black">
                    <a:tint val="75000"/>
                  </a:prstClr>
                </a:solidFill>
              </a:rPr>
              <a:pPr/>
              <a:t>01/01/2023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E0DE90-387D-4E1E-8F74-10AD8B992C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7648189"/>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0AC528-BE91-4FD8-8631-CBB6A9E267F5}" type="datetimeFigureOut">
              <a:rPr lang="it-IT" smtClean="0">
                <a:solidFill>
                  <a:prstClr val="black">
                    <a:tint val="75000"/>
                  </a:prstClr>
                </a:solidFill>
              </a:rPr>
              <a:pPr/>
              <a:t>01/01/2023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E0DE90-387D-4E1E-8F74-10AD8B992C2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34516413"/>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3.jpe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3.jpe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3.jpe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3.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Layout" Target="../slideLayouts/slideLayout68.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443617"/>
            <a:ext cx="8410423" cy="6223620"/>
          </a:xfrm>
        </p:spPr>
        <p:txBody>
          <a:bodyPr>
            <a:normAutofit fontScale="90000"/>
          </a:bodyPr>
          <a:lstStyle/>
          <a:p>
            <a:r>
              <a:rPr lang="it-IT" b="1" dirty="0">
                <a:solidFill>
                  <a:schemeClr val="bg1"/>
                </a:solidFill>
                <a:latin typeface="Times New Roman" panose="02020603050405020304" pitchFamily="18" charset="0"/>
                <a:cs typeface="Times New Roman" panose="02020603050405020304" pitchFamily="18" charset="0"/>
              </a:rPr>
              <a:t>DONNE, SOCIETA’ EGUALITARIE, </a:t>
            </a:r>
            <a:r>
              <a:rPr lang="it-IT" b="1" dirty="0" smtClean="0">
                <a:solidFill>
                  <a:schemeClr val="bg1"/>
                </a:solidFill>
                <a:latin typeface="Times New Roman" panose="02020603050405020304" pitchFamily="18" charset="0"/>
                <a:cs typeface="Times New Roman" panose="02020603050405020304" pitchFamily="18" charset="0"/>
              </a:rPr>
              <a:t>PATRIARCATO</a:t>
            </a:r>
            <a:br>
              <a:rPr lang="it-IT" b="1" dirty="0" smtClean="0">
                <a:solidFill>
                  <a:schemeClr val="bg1"/>
                </a:solidFill>
                <a:latin typeface="Times New Roman" panose="02020603050405020304" pitchFamily="18" charset="0"/>
                <a:cs typeface="Times New Roman" panose="02020603050405020304" pitchFamily="18" charset="0"/>
              </a:rPr>
            </a:br>
            <a:r>
              <a:rPr lang="it-IT" b="1" dirty="0">
                <a:solidFill>
                  <a:schemeClr val="bg1"/>
                </a:solidFill>
                <a:latin typeface="Times New Roman" panose="02020603050405020304" pitchFamily="18" charset="0"/>
                <a:cs typeface="Times New Roman" panose="02020603050405020304" pitchFamily="18" charset="0"/>
              </a:rPr>
              <a:t/>
            </a:r>
            <a:br>
              <a:rPr lang="it-IT" b="1" dirty="0">
                <a:solidFill>
                  <a:schemeClr val="bg1"/>
                </a:solidFill>
                <a:latin typeface="Times New Roman" panose="02020603050405020304" pitchFamily="18" charset="0"/>
                <a:cs typeface="Times New Roman" panose="02020603050405020304" pitchFamily="18" charset="0"/>
              </a:rPr>
            </a:br>
            <a:r>
              <a:rPr lang="it-IT" b="1" dirty="0">
                <a:solidFill>
                  <a:schemeClr val="bg1"/>
                </a:solidFill>
                <a:latin typeface="Times New Roman" panose="02020603050405020304" pitchFamily="18" charset="0"/>
                <a:cs typeface="Times New Roman" panose="02020603050405020304" pitchFamily="18" charset="0"/>
              </a:rPr>
              <a:t>Per decine di migliaia di anni, le società umane sono state egualitarie e </a:t>
            </a:r>
            <a:r>
              <a:rPr lang="it-IT" b="1" dirty="0" err="1">
                <a:solidFill>
                  <a:schemeClr val="bg1"/>
                </a:solidFill>
                <a:latin typeface="Times New Roman" panose="02020603050405020304" pitchFamily="18" charset="0"/>
                <a:cs typeface="Times New Roman" panose="02020603050405020304" pitchFamily="18" charset="0"/>
              </a:rPr>
              <a:t>gilaniche</a:t>
            </a:r>
            <a:r>
              <a:rPr lang="it-IT" b="1" dirty="0">
                <a:solidFill>
                  <a:schemeClr val="bg1"/>
                </a:solidFill>
                <a:latin typeface="Times New Roman" panose="02020603050405020304" pitchFamily="18" charset="0"/>
                <a:cs typeface="Times New Roman" panose="02020603050405020304" pitchFamily="18" charset="0"/>
              </a:rPr>
              <a:t>: uomini e donne svolgevano più o meno gli stessi ruoli. </a:t>
            </a:r>
            <a:r>
              <a:rPr lang="it-IT" b="1" dirty="0" smtClean="0">
                <a:solidFill>
                  <a:schemeClr val="bg1"/>
                </a:solidFill>
                <a:latin typeface="Times New Roman" panose="02020603050405020304" pitchFamily="18" charset="0"/>
                <a:cs typeface="Times New Roman" panose="02020603050405020304" pitchFamily="18" charset="0"/>
              </a:rPr>
              <a:t/>
            </a:r>
            <a:br>
              <a:rPr lang="it-IT" b="1" dirty="0" smtClean="0">
                <a:solidFill>
                  <a:schemeClr val="bg1"/>
                </a:solidFill>
                <a:latin typeface="Times New Roman" panose="02020603050405020304" pitchFamily="18" charset="0"/>
                <a:cs typeface="Times New Roman" panose="02020603050405020304" pitchFamily="18" charset="0"/>
              </a:rPr>
            </a:br>
            <a:r>
              <a:rPr lang="it-IT" b="1" dirty="0" smtClean="0">
                <a:solidFill>
                  <a:schemeClr val="bg1"/>
                </a:solidFill>
                <a:latin typeface="Times New Roman" panose="02020603050405020304" pitchFamily="18" charset="0"/>
                <a:cs typeface="Times New Roman" panose="02020603050405020304" pitchFamily="18" charset="0"/>
              </a:rPr>
              <a:t>Da </a:t>
            </a:r>
            <a:r>
              <a:rPr lang="it-IT" b="1" dirty="0">
                <a:solidFill>
                  <a:schemeClr val="bg1"/>
                </a:solidFill>
                <a:latin typeface="Times New Roman" panose="02020603050405020304" pitchFamily="18" charset="0"/>
                <a:cs typeface="Times New Roman" panose="02020603050405020304" pitchFamily="18" charset="0"/>
              </a:rPr>
              <a:t>quando, perché e dove la situazione ha cominciato a cambiare? </a:t>
            </a:r>
            <a:r>
              <a:rPr lang="it-IT" dirty="0" smtClean="0"/>
              <a:t>.</a:t>
            </a:r>
            <a:endParaRPr lang="it-IT"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spTree>
    <p:extLst>
      <p:ext uri="{BB962C8B-B14F-4D97-AF65-F5344CB8AC3E}">
        <p14:creationId xmlns:p14="http://schemas.microsoft.com/office/powerpoint/2010/main" val="2870596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7524328" y="0"/>
            <a:ext cx="1619672" cy="6986528"/>
          </a:xfrm>
          <a:prstGeom prst="rect">
            <a:avLst/>
          </a:prstGeom>
          <a:noFill/>
        </p:spPr>
        <p:txBody>
          <a:bodyPr wrap="square" rtlCol="0">
            <a:spAutoFit/>
          </a:bodyPr>
          <a:lstStyle/>
          <a:p>
            <a:pPr lvl="0"/>
            <a:r>
              <a:rPr lang="it-IT" sz="1400" b="1" dirty="0">
                <a:solidFill>
                  <a:prstClr val="white"/>
                </a:solidFill>
                <a:latin typeface="Times New Roman" panose="02020603050405020304" pitchFamily="18" charset="0"/>
                <a:ea typeface="+mj-ea"/>
                <a:cs typeface="Times New Roman" panose="02020603050405020304" pitchFamily="18" charset="0"/>
              </a:rPr>
              <a:t>Per millenni, i gruppi umani hanno </a:t>
            </a:r>
            <a:r>
              <a:rPr lang="it-IT" sz="1400" b="1" dirty="0" smtClean="0">
                <a:solidFill>
                  <a:prstClr val="white"/>
                </a:solidFill>
                <a:latin typeface="Times New Roman" panose="02020603050405020304" pitchFamily="18" charset="0"/>
                <a:ea typeface="+mj-ea"/>
                <a:cs typeface="Times New Roman" panose="02020603050405020304" pitchFamily="18" charset="0"/>
              </a:rPr>
              <a:t>praticato </a:t>
            </a:r>
            <a:r>
              <a:rPr lang="it-IT" sz="1400" b="1" dirty="0">
                <a:solidFill>
                  <a:prstClr val="white"/>
                </a:solidFill>
                <a:latin typeface="Times New Roman" panose="02020603050405020304" pitchFamily="18" charset="0"/>
                <a:ea typeface="+mj-ea"/>
                <a:cs typeface="Times New Roman" panose="02020603050405020304" pitchFamily="18" charset="0"/>
              </a:rPr>
              <a:t>una specie di guerriglia </a:t>
            </a:r>
            <a:r>
              <a:rPr lang="it-IT" sz="1400" b="1" dirty="0" smtClean="0">
                <a:solidFill>
                  <a:prstClr val="white"/>
                </a:solidFill>
                <a:latin typeface="Times New Roman" panose="02020603050405020304" pitchFamily="18" charset="0"/>
                <a:ea typeface="+mj-ea"/>
                <a:cs typeface="Times New Roman" panose="02020603050405020304" pitchFamily="18" charset="0"/>
              </a:rPr>
              <a:t>a “bassa </a:t>
            </a:r>
            <a:r>
              <a:rPr lang="it-IT" sz="1400" b="1" dirty="0">
                <a:solidFill>
                  <a:prstClr val="white"/>
                </a:solidFill>
                <a:latin typeface="Times New Roman" panose="02020603050405020304" pitchFamily="18" charset="0"/>
                <a:ea typeface="+mj-ea"/>
                <a:cs typeface="Times New Roman" panose="02020603050405020304" pitchFamily="18" charset="0"/>
              </a:rPr>
              <a:t>intensità” che </a:t>
            </a:r>
            <a:r>
              <a:rPr lang="it-IT" sz="1400" b="1" dirty="0" smtClean="0">
                <a:solidFill>
                  <a:prstClr val="white"/>
                </a:solidFill>
                <a:latin typeface="Times New Roman" panose="02020603050405020304" pitchFamily="18" charset="0"/>
                <a:ea typeface="+mj-ea"/>
                <a:cs typeface="Times New Roman" panose="02020603050405020304" pitchFamily="18" charset="0"/>
              </a:rPr>
              <a:t>faceva </a:t>
            </a:r>
            <a:r>
              <a:rPr lang="it-IT" sz="1400" b="1" dirty="0">
                <a:solidFill>
                  <a:prstClr val="white"/>
                </a:solidFill>
                <a:latin typeface="Times New Roman" panose="02020603050405020304" pitchFamily="18" charset="0"/>
                <a:ea typeface="+mj-ea"/>
                <a:cs typeface="Times New Roman" panose="02020603050405020304" pitchFamily="18" charset="0"/>
              </a:rPr>
              <a:t>considerare </a:t>
            </a:r>
            <a:r>
              <a:rPr lang="it-IT" sz="1400" b="1" dirty="0" smtClean="0">
                <a:solidFill>
                  <a:prstClr val="white"/>
                </a:solidFill>
                <a:latin typeface="Times New Roman" panose="02020603050405020304" pitchFamily="18" charset="0"/>
                <a:ea typeface="+mj-ea"/>
                <a:cs typeface="Times New Roman" panose="02020603050405020304" pitchFamily="18" charset="0"/>
              </a:rPr>
              <a:t>normale la </a:t>
            </a:r>
            <a:r>
              <a:rPr lang="it-IT" sz="1400" b="1" dirty="0">
                <a:solidFill>
                  <a:prstClr val="white"/>
                </a:solidFill>
                <a:latin typeface="Times New Roman" panose="02020603050405020304" pitchFamily="18" charset="0"/>
                <a:ea typeface="+mj-ea"/>
                <a:cs typeface="Times New Roman" panose="02020603050405020304" pitchFamily="18" charset="0"/>
              </a:rPr>
              <a:t>morte in </a:t>
            </a:r>
            <a:r>
              <a:rPr lang="it-IT" sz="1400" b="1" dirty="0" smtClean="0">
                <a:solidFill>
                  <a:prstClr val="white"/>
                </a:solidFill>
                <a:latin typeface="Times New Roman" panose="02020603050405020304" pitchFamily="18" charset="0"/>
                <a:ea typeface="+mj-ea"/>
                <a:cs typeface="Times New Roman" panose="02020603050405020304" pitchFamily="18" charset="0"/>
              </a:rPr>
              <a:t>combattimento. In </a:t>
            </a:r>
            <a:r>
              <a:rPr lang="it-IT" sz="1400" b="1" dirty="0">
                <a:solidFill>
                  <a:prstClr val="white"/>
                </a:solidFill>
                <a:latin typeface="Times New Roman" panose="02020603050405020304" pitchFamily="18" charset="0"/>
                <a:ea typeface="+mj-ea"/>
                <a:cs typeface="Times New Roman" panose="02020603050405020304" pitchFamily="18" charset="0"/>
              </a:rPr>
              <a:t>alcune situazioni, presso alcune culture e in epoche precise, i conflitti fra popoli </a:t>
            </a:r>
            <a:r>
              <a:rPr lang="it-IT" sz="1400" b="1" dirty="0" smtClean="0">
                <a:solidFill>
                  <a:prstClr val="white"/>
                </a:solidFill>
                <a:latin typeface="Times New Roman" panose="02020603050405020304" pitchFamily="18" charset="0"/>
                <a:ea typeface="+mj-ea"/>
                <a:cs typeface="Times New Roman" panose="02020603050405020304" pitchFamily="18" charset="0"/>
              </a:rPr>
              <a:t>potevano </a:t>
            </a:r>
            <a:r>
              <a:rPr lang="it-IT" sz="1400" b="1" dirty="0">
                <a:solidFill>
                  <a:prstClr val="white"/>
                </a:solidFill>
                <a:latin typeface="Times New Roman" panose="02020603050405020304" pitchFamily="18" charset="0"/>
                <a:ea typeface="+mj-ea"/>
                <a:cs typeface="Times New Roman" panose="02020603050405020304" pitchFamily="18" charset="0"/>
              </a:rPr>
              <a:t>essere risolti anche in maniere più pacifiche. </a:t>
            </a:r>
            <a:r>
              <a:rPr lang="it-IT" sz="1400" b="1" dirty="0" smtClean="0">
                <a:solidFill>
                  <a:prstClr val="white"/>
                </a:solidFill>
                <a:latin typeface="Times New Roman" panose="02020603050405020304" pitchFamily="18" charset="0"/>
                <a:ea typeface="+mj-ea"/>
                <a:cs typeface="Times New Roman" panose="02020603050405020304" pitchFamily="18" charset="0"/>
              </a:rPr>
              <a:t>Le </a:t>
            </a:r>
            <a:r>
              <a:rPr lang="it-IT" sz="1400" b="1" dirty="0">
                <a:solidFill>
                  <a:prstClr val="white"/>
                </a:solidFill>
                <a:latin typeface="Times New Roman" panose="02020603050405020304" pitchFamily="18" charset="0"/>
                <a:ea typeface="+mj-ea"/>
                <a:cs typeface="Times New Roman" panose="02020603050405020304" pitchFamily="18" charset="0"/>
              </a:rPr>
              <a:t>ricerche dell’archeologa </a:t>
            </a:r>
            <a:r>
              <a:rPr lang="it-IT" sz="1400" b="1" dirty="0" err="1">
                <a:solidFill>
                  <a:prstClr val="white"/>
                </a:solidFill>
                <a:latin typeface="Times New Roman" panose="02020603050405020304" pitchFamily="18" charset="0"/>
                <a:ea typeface="+mj-ea"/>
                <a:cs typeface="Times New Roman" panose="02020603050405020304" pitchFamily="18" charset="0"/>
              </a:rPr>
              <a:t>Marija</a:t>
            </a:r>
            <a:r>
              <a:rPr lang="it-IT" sz="1400" b="1" dirty="0">
                <a:solidFill>
                  <a:prstClr val="white"/>
                </a:solidFill>
                <a:latin typeface="Times New Roman" panose="02020603050405020304" pitchFamily="18" charset="0"/>
                <a:ea typeface="+mj-ea"/>
                <a:cs typeface="Times New Roman" panose="02020603050405020304" pitchFamily="18" charset="0"/>
              </a:rPr>
              <a:t> </a:t>
            </a:r>
            <a:r>
              <a:rPr lang="it-IT" sz="1400" b="1" dirty="0" err="1">
                <a:solidFill>
                  <a:prstClr val="white"/>
                </a:solidFill>
                <a:latin typeface="Times New Roman" panose="02020603050405020304" pitchFamily="18" charset="0"/>
                <a:ea typeface="+mj-ea"/>
                <a:cs typeface="Times New Roman" panose="02020603050405020304" pitchFamily="18" charset="0"/>
              </a:rPr>
              <a:t>Gimbutas</a:t>
            </a:r>
            <a:r>
              <a:rPr lang="it-IT" sz="1400" b="1" dirty="0">
                <a:solidFill>
                  <a:prstClr val="white"/>
                </a:solidFill>
                <a:latin typeface="Times New Roman" panose="02020603050405020304" pitchFamily="18" charset="0"/>
                <a:ea typeface="+mj-ea"/>
                <a:cs typeface="Times New Roman" panose="02020603050405020304" pitchFamily="18" charset="0"/>
              </a:rPr>
              <a:t> dimostrano che sono esistite epoche e luoghi in cui l’assenza di fortificazioni può dimostrare una “pace apparente”, in cui la divinizzazione della guerra “non era la norma</a:t>
            </a:r>
            <a:r>
              <a:rPr lang="it-IT" sz="1400" b="1" dirty="0" smtClean="0">
                <a:solidFill>
                  <a:prstClr val="white"/>
                </a:solidFill>
                <a:latin typeface="Times New Roman" panose="02020603050405020304" pitchFamily="18" charset="0"/>
                <a:ea typeface="+mj-ea"/>
                <a:cs typeface="Times New Roman" panose="02020603050405020304" pitchFamily="18" charset="0"/>
              </a:rPr>
              <a:t>”. </a:t>
            </a:r>
            <a:endParaRPr lang="it-IT" sz="1200" dirty="0">
              <a:solidFill>
                <a:prstClr val="black"/>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0" y="45370"/>
            <a:ext cx="7536838" cy="6791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5836233" y="45370"/>
            <a:ext cx="1584176" cy="1200329"/>
          </a:xfrm>
          <a:prstGeom prst="rect">
            <a:avLst/>
          </a:prstGeom>
          <a:noFill/>
        </p:spPr>
        <p:txBody>
          <a:bodyPr wrap="squar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Calderone di </a:t>
            </a:r>
            <a:r>
              <a:rPr lang="it-IT" b="1" dirty="0" err="1" smtClean="0">
                <a:solidFill>
                  <a:schemeClr val="bg1"/>
                </a:solidFill>
                <a:latin typeface="Times New Roman" panose="02020603050405020304" pitchFamily="18" charset="0"/>
                <a:cs typeface="Times New Roman" panose="02020603050405020304" pitchFamily="18" charset="0"/>
              </a:rPr>
              <a:t>Gundesrup</a:t>
            </a:r>
            <a:r>
              <a:rPr lang="it-IT" b="1" dirty="0" smtClean="0">
                <a:solidFill>
                  <a:schemeClr val="bg1"/>
                </a:solidFill>
                <a:latin typeface="Times New Roman" panose="02020603050405020304" pitchFamily="18" charset="0"/>
                <a:cs typeface="Times New Roman" panose="02020603050405020304" pitchFamily="18" charset="0"/>
              </a:rPr>
              <a:t>. Dea celtica della guerra</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6890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sp>
        <p:nvSpPr>
          <p:cNvPr id="8" name="Rettangolo 7"/>
          <p:cNvSpPr/>
          <p:nvPr/>
        </p:nvSpPr>
        <p:spPr>
          <a:xfrm>
            <a:off x="4307004" y="0"/>
            <a:ext cx="4836996" cy="6863417"/>
          </a:xfrm>
          <a:prstGeom prst="rect">
            <a:avLst/>
          </a:prstGeom>
        </p:spPr>
        <p:txBody>
          <a:bodyPr wrap="square">
            <a:spAutoFit/>
          </a:bodyPr>
          <a:lstStyle/>
          <a:p>
            <a:r>
              <a:rPr lang="it-IT" sz="2200" b="1" dirty="0" smtClean="0">
                <a:solidFill>
                  <a:prstClr val="white"/>
                </a:solidFill>
                <a:latin typeface="Times New Roman" pitchFamily="18" charset="0"/>
                <a:cs typeface="Times New Roman" pitchFamily="18" charset="0"/>
              </a:rPr>
              <a:t>I due autori, analizzando principalmente le culture americane, mettono in luce la diversità delle strutture delle civiltà egualitarie: rurali o urbane, agricole o di cacciatori-raccoglitori, nomadi o stanziali. In molti casi, hanno saputo cambiare la propria organizzazione a seconda dei cambiamenti climatici. Dall’esame dei riscontri archeologici si evidenzia il fatto che società egualitarie hanno potuto raggiungere livelli elevati di benessere e progresso; realizzare grandi monumenti di pietra, e </a:t>
            </a:r>
            <a:r>
              <a:rPr lang="it-IT" sz="2200" b="1" dirty="0" err="1" smtClean="0">
                <a:solidFill>
                  <a:prstClr val="white"/>
                </a:solidFill>
                <a:latin typeface="Times New Roman" pitchFamily="18" charset="0"/>
                <a:cs typeface="Times New Roman" pitchFamily="18" charset="0"/>
              </a:rPr>
              <a:t>impiantiu</a:t>
            </a:r>
            <a:r>
              <a:rPr lang="it-IT" sz="2200" b="1" dirty="0" smtClean="0">
                <a:solidFill>
                  <a:prstClr val="white"/>
                </a:solidFill>
                <a:latin typeface="Times New Roman" pitchFamily="18" charset="0"/>
                <a:cs typeface="Times New Roman" pitchFamily="18" charset="0"/>
              </a:rPr>
              <a:t> di irrigazione. Spesso, il raggiungimento dell’eguaglianza è stato il risultato di un processo di rivolta in cui le classi dominanti sono state eliminate, o abbandonate a se stesse a morire di inedia. </a:t>
            </a:r>
            <a:endParaRPr lang="it-IT" sz="2100" dirty="0">
              <a:solidFill>
                <a:prstClr val="white"/>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4307005" cy="6836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3446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sp>
        <p:nvSpPr>
          <p:cNvPr id="7" name="CasellaDiTesto 6"/>
          <p:cNvSpPr txBox="1"/>
          <p:nvPr/>
        </p:nvSpPr>
        <p:spPr>
          <a:xfrm>
            <a:off x="-1" y="6569022"/>
            <a:ext cx="9144000" cy="307777"/>
          </a:xfrm>
          <a:prstGeom prst="rect">
            <a:avLst/>
          </a:prstGeom>
          <a:noFill/>
        </p:spPr>
        <p:txBody>
          <a:bodyPr wrap="square" rtlCol="0">
            <a:spAutoFit/>
          </a:bodyPr>
          <a:lstStyle/>
          <a:p>
            <a:r>
              <a:rPr lang="it-IT" sz="1400" b="1" dirty="0" smtClean="0">
                <a:solidFill>
                  <a:schemeClr val="bg1"/>
                </a:solidFill>
                <a:latin typeface="Times New Roman" panose="02020603050405020304" pitchFamily="18" charset="0"/>
                <a:cs typeface="Times New Roman" panose="02020603050405020304" pitchFamily="18" charset="0"/>
              </a:rPr>
              <a:t>Sepoltura di </a:t>
            </a:r>
            <a:r>
              <a:rPr lang="it-IT" sz="1400" b="1" dirty="0" err="1" smtClean="0">
                <a:solidFill>
                  <a:schemeClr val="bg1"/>
                </a:solidFill>
                <a:latin typeface="Times New Roman" panose="02020603050405020304" pitchFamily="18" charset="0"/>
                <a:cs typeface="Times New Roman" panose="02020603050405020304" pitchFamily="18" charset="0"/>
              </a:rPr>
              <a:t>Nenaderthal</a:t>
            </a:r>
            <a:r>
              <a:rPr lang="it-IT" sz="1400" b="1" dirty="0">
                <a:solidFill>
                  <a:schemeClr val="bg1"/>
                </a:solidFill>
                <a:latin typeface="Times New Roman" panose="02020603050405020304" pitchFamily="18" charset="0"/>
                <a:cs typeface="Times New Roman" panose="02020603050405020304" pitchFamily="18" charset="0"/>
              </a:rPr>
              <a:t> La </a:t>
            </a:r>
            <a:r>
              <a:rPr lang="it-IT" sz="1400" b="1" dirty="0" err="1" smtClean="0">
                <a:solidFill>
                  <a:schemeClr val="bg1"/>
                </a:solidFill>
                <a:latin typeface="Times New Roman" panose="02020603050405020304" pitchFamily="18" charset="0"/>
                <a:cs typeface="Times New Roman" panose="02020603050405020304" pitchFamily="18" charset="0"/>
              </a:rPr>
              <a:t>Chapelle-aux-Saints</a:t>
            </a:r>
            <a:r>
              <a:rPr lang="it-IT" sz="1400" b="1" dirty="0" smtClean="0">
                <a:solidFill>
                  <a:schemeClr val="bg1"/>
                </a:solidFill>
                <a:latin typeface="Times New Roman" panose="02020603050405020304" pitchFamily="18" charset="0"/>
                <a:cs typeface="Times New Roman" panose="02020603050405020304" pitchFamily="18" charset="0"/>
              </a:rPr>
              <a:t>, un uomo anziano sdentato e non deambulante curato.</a:t>
            </a:r>
            <a:endParaRPr lang="it-IT" sz="2100" b="1" dirty="0">
              <a:solidFill>
                <a:schemeClr val="bg1"/>
              </a:solidFill>
              <a:latin typeface="Times New Roman" panose="02020603050405020304" pitchFamily="18" charset="0"/>
              <a:cs typeface="Times New Roman" panose="02020603050405020304" pitchFamily="18"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1" cy="6640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179512" y="188640"/>
            <a:ext cx="4392487" cy="1631216"/>
          </a:xfrm>
          <a:prstGeom prst="rect">
            <a:avLst/>
          </a:prstGeom>
          <a:solidFill>
            <a:schemeClr val="tx1">
              <a:lumMod val="50000"/>
              <a:lumOff val="50000"/>
            </a:schemeClr>
          </a:solidFill>
        </p:spPr>
        <p:txBody>
          <a:bodyPr wrap="square" rtlCol="0">
            <a:spAutoFit/>
          </a:bodyPr>
          <a:lstStyle/>
          <a:p>
            <a:r>
              <a:rPr lang="it-IT" sz="2000" b="1" dirty="0" err="1" smtClean="0">
                <a:solidFill>
                  <a:schemeClr val="bg1"/>
                </a:solidFill>
                <a:latin typeface="Times New Roman" panose="02020603050405020304" pitchFamily="18" charset="0"/>
                <a:cs typeface="Times New Roman" panose="02020603050405020304" pitchFamily="18" charset="0"/>
              </a:rPr>
              <a:t>Boehm</a:t>
            </a:r>
            <a:r>
              <a:rPr lang="it-IT" sz="2000" b="1" dirty="0" smtClean="0">
                <a:solidFill>
                  <a:schemeClr val="bg1"/>
                </a:solidFill>
                <a:latin typeface="Times New Roman" panose="02020603050405020304" pitchFamily="18" charset="0"/>
                <a:cs typeface="Times New Roman" panose="02020603050405020304" pitchFamily="18" charset="0"/>
              </a:rPr>
              <a:t> suggerisce che le prime civiltà non fossero egualitarie, In quanto le sepolture sono singole; che lo siano diventate in seguito, Perché si trovano sepolture multiple indifferenziate</a:t>
            </a:r>
            <a:endParaRPr lang="it-IT" sz="2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5288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sp>
        <p:nvSpPr>
          <p:cNvPr id="7" name="CasellaDiTesto 6"/>
          <p:cNvSpPr txBox="1"/>
          <p:nvPr/>
        </p:nvSpPr>
        <p:spPr>
          <a:xfrm>
            <a:off x="0" y="5474215"/>
            <a:ext cx="9144000" cy="1384995"/>
          </a:xfrm>
          <a:prstGeom prst="rect">
            <a:avLst/>
          </a:prstGeom>
          <a:noFill/>
        </p:spPr>
        <p:txBody>
          <a:bodyPr wrap="square" rtlCol="0">
            <a:spAutoFit/>
          </a:bodyPr>
          <a:lstStyle/>
          <a:p>
            <a:r>
              <a:rPr lang="it-IT" sz="2100" b="1" dirty="0" smtClean="0">
                <a:solidFill>
                  <a:schemeClr val="bg1"/>
                </a:solidFill>
                <a:latin typeface="Times New Roman" panose="02020603050405020304" pitchFamily="18" charset="0"/>
                <a:cs typeface="Times New Roman" panose="02020603050405020304" pitchFamily="18" charset="0"/>
              </a:rPr>
              <a:t>Passa poi a fare un lavoro estensivo sui rapporti di ricerca degli antropologi che hanno fatto lavoro di campo fra le culture egualitarie per capire </a:t>
            </a:r>
          </a:p>
          <a:p>
            <a:r>
              <a:rPr lang="it-IT" sz="2100" b="1" dirty="0" smtClean="0">
                <a:solidFill>
                  <a:schemeClr val="bg1"/>
                </a:solidFill>
                <a:latin typeface="Times New Roman" panose="02020603050405020304" pitchFamily="18" charset="0"/>
                <a:cs typeface="Times New Roman" panose="02020603050405020304" pitchFamily="18" charset="0"/>
              </a:rPr>
              <a:t>quali siano i meccanismi che si mettono in atto per impedire che insorgano differenze di status, e quanto sia lo sforzo per ottenere questo risultato.  </a:t>
            </a:r>
            <a:endParaRPr lang="it-IT" sz="2100" b="1" dirty="0">
              <a:solidFill>
                <a:schemeClr val="bg1"/>
              </a:solidFill>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415" y="-15079"/>
            <a:ext cx="9885537" cy="5489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6870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7" name="CasellaDiTesto 6"/>
          <p:cNvSpPr txBox="1"/>
          <p:nvPr/>
        </p:nvSpPr>
        <p:spPr>
          <a:xfrm>
            <a:off x="4572000" y="0"/>
            <a:ext cx="4572000" cy="6878806"/>
          </a:xfrm>
          <a:prstGeom prst="rect">
            <a:avLst/>
          </a:prstGeom>
          <a:noFill/>
        </p:spPr>
        <p:txBody>
          <a:bodyPr wrap="square" rtlCol="0">
            <a:spAutoFit/>
          </a:bodyPr>
          <a:lstStyle/>
          <a:p>
            <a:r>
              <a:rPr lang="it-IT" sz="2100" b="1" dirty="0" err="1" smtClean="0">
                <a:solidFill>
                  <a:schemeClr val="bg1"/>
                </a:solidFill>
                <a:latin typeface="Times New Roman" panose="02020603050405020304" pitchFamily="18" charset="0"/>
                <a:cs typeface="Times New Roman" panose="02020603050405020304" pitchFamily="18" charset="0"/>
              </a:rPr>
              <a:t>Murdock</a:t>
            </a:r>
            <a:r>
              <a:rPr lang="it-IT" sz="2100" b="1" dirty="0" smtClean="0">
                <a:solidFill>
                  <a:schemeClr val="bg1"/>
                </a:solidFill>
                <a:latin typeface="Times New Roman" panose="02020603050405020304" pitchFamily="18" charset="0"/>
                <a:cs typeface="Times New Roman" panose="02020603050405020304" pitchFamily="18" charset="0"/>
              </a:rPr>
              <a:t> è un autore che passa tutta la sua vita a classificare le culture umane, passate e presenti, da ogni punto di vista (economico, sociale, religioso, bellico…..).  Fra l’altro, riveste un interesse particolare alla questioni di genere. Per quanto riguarda le culture egualitarie, il risultato è che per gran parte della storia umana, e anche in questi ultimi decenni, di fatto occupano la maggioranza delle terre abitate. Nell’antichità, fino alla Rivoluzione Industriale e all’inurbamento, in termini numerici assoluti viveva in società stratificate urbane una risicata minoranza dell’umanità. Anche in Europa, una gran parte della popolazione viveva in comunità tendenzialmente egualitarie in cui i mezzi di produzione erano condivisi.  </a:t>
            </a:r>
            <a:endParaRPr lang="it-IT" sz="2100" b="1" dirty="0">
              <a:solidFill>
                <a:schemeClr val="bg1"/>
              </a:solidFill>
              <a:latin typeface="Times New Roman" panose="02020603050405020304" pitchFamily="18" charset="0"/>
              <a:cs typeface="Times New Roman" panose="02020603050405020304" pitchFamily="18"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6870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2702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sp>
        <p:nvSpPr>
          <p:cNvPr id="7" name="CasellaDiTesto 6"/>
          <p:cNvSpPr txBox="1"/>
          <p:nvPr/>
        </p:nvSpPr>
        <p:spPr>
          <a:xfrm>
            <a:off x="-2" y="4104892"/>
            <a:ext cx="9144001" cy="2677656"/>
          </a:xfrm>
          <a:prstGeom prst="rect">
            <a:avLst/>
          </a:prstGeom>
          <a:noFill/>
        </p:spPr>
        <p:txBody>
          <a:bodyPr wrap="square" rtlCol="0">
            <a:spAutoFit/>
          </a:bodyPr>
          <a:lstStyle/>
          <a:p>
            <a:r>
              <a:rPr lang="it-IT" sz="2100" b="1" dirty="0" smtClean="0">
                <a:solidFill>
                  <a:schemeClr val="bg1"/>
                </a:solidFill>
                <a:latin typeface="Times New Roman" panose="02020603050405020304" pitchFamily="18" charset="0"/>
                <a:cs typeface="Times New Roman" panose="02020603050405020304" pitchFamily="18" charset="0"/>
              </a:rPr>
              <a:t>L’analisi di </a:t>
            </a:r>
            <a:r>
              <a:rPr lang="it-IT" sz="2100" b="1" dirty="0" err="1" smtClean="0">
                <a:solidFill>
                  <a:schemeClr val="bg1"/>
                </a:solidFill>
                <a:latin typeface="Times New Roman" panose="02020603050405020304" pitchFamily="18" charset="0"/>
                <a:cs typeface="Times New Roman" panose="02020603050405020304" pitchFamily="18" charset="0"/>
              </a:rPr>
              <a:t>Murdock</a:t>
            </a:r>
            <a:r>
              <a:rPr lang="it-IT" sz="2100" b="1" dirty="0" smtClean="0">
                <a:solidFill>
                  <a:schemeClr val="bg1"/>
                </a:solidFill>
                <a:latin typeface="Times New Roman" panose="02020603050405020304" pitchFamily="18" charset="0"/>
                <a:cs typeface="Times New Roman" panose="02020603050405020304" pitchFamily="18" charset="0"/>
              </a:rPr>
              <a:t>  termina nel 1967,  quando gran parte delle culture indigene erano ancora abbastanza vitali e indagabili. Per quanto riguarda il genere, un buon 20% delle società contemporanee sono paritarie. Non è detto però che le società egualitarie siano anche società </a:t>
            </a:r>
            <a:r>
              <a:rPr lang="it-IT" sz="2100" b="1" dirty="0" err="1" smtClean="0">
                <a:solidFill>
                  <a:schemeClr val="bg1"/>
                </a:solidFill>
                <a:latin typeface="Times New Roman" panose="02020603050405020304" pitchFamily="18" charset="0"/>
                <a:cs typeface="Times New Roman" panose="02020603050405020304" pitchFamily="18" charset="0"/>
              </a:rPr>
              <a:t>gilaniche</a:t>
            </a:r>
            <a:r>
              <a:rPr lang="it-IT" sz="2100" b="1" dirty="0" smtClean="0">
                <a:solidFill>
                  <a:schemeClr val="bg1"/>
                </a:solidFill>
                <a:latin typeface="Times New Roman" panose="02020603050405020304" pitchFamily="18" charset="0"/>
                <a:cs typeface="Times New Roman" panose="02020603050405020304" pitchFamily="18" charset="0"/>
              </a:rPr>
              <a:t>: spesso anzi (come fra gli </a:t>
            </a:r>
            <a:r>
              <a:rPr lang="it-IT" sz="2100" b="1" dirty="0" err="1" smtClean="0">
                <a:solidFill>
                  <a:schemeClr val="bg1"/>
                </a:solidFill>
                <a:latin typeface="Times New Roman" panose="02020603050405020304" pitchFamily="18" charset="0"/>
                <a:cs typeface="Times New Roman" panose="02020603050405020304" pitchFamily="18" charset="0"/>
              </a:rPr>
              <a:t>Yanomami</a:t>
            </a:r>
            <a:r>
              <a:rPr lang="it-IT" sz="2100" b="1" dirty="0" smtClean="0">
                <a:solidFill>
                  <a:schemeClr val="bg1"/>
                </a:solidFill>
                <a:latin typeface="Times New Roman" panose="02020603050405020304" pitchFamily="18" charset="0"/>
                <a:cs typeface="Times New Roman" panose="02020603050405020304" pitchFamily="18" charset="0"/>
              </a:rPr>
              <a:t>) l’egualitarismo non comprende le relazioni di genere, che sono estremamente violente.  Le società egualitarie non sessiste sono società guerriere al 97%, in cui le donne combattono e praticano la caccia grossa. </a:t>
            </a:r>
          </a:p>
          <a:p>
            <a:r>
              <a:rPr lang="it-IT" sz="2100" b="1" dirty="0" smtClean="0">
                <a:solidFill>
                  <a:schemeClr val="bg1"/>
                </a:solidFill>
                <a:latin typeface="Times New Roman" panose="02020603050405020304" pitchFamily="18" charset="0"/>
                <a:cs typeface="Times New Roman" panose="02020603050405020304" pitchFamily="18" charset="0"/>
              </a:rPr>
              <a:t>Si può dire che le donne conservino il potere solo se mantengono le armi.  </a:t>
            </a:r>
            <a:endParaRPr lang="it-IT" sz="2100" b="1" dirty="0">
              <a:solidFill>
                <a:schemeClr val="bg1"/>
              </a:solidFill>
              <a:latin typeface="Times New Roman" panose="02020603050405020304" pitchFamily="18" charset="0"/>
              <a:cs typeface="Times New Roman" panose="02020603050405020304"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4104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2910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499413"/>
            <a:ext cx="4341463" cy="1872208"/>
          </a:xfrm>
        </p:spPr>
        <p:txBody>
          <a:bodyPr>
            <a:normAutofit fontScale="90000"/>
          </a:bodyPr>
          <a:lstStyle/>
          <a:p>
            <a:r>
              <a:rPr lang="it-IT" sz="3600" b="1" dirty="0">
                <a:solidFill>
                  <a:schemeClr val="bg1"/>
                </a:solidFill>
                <a:latin typeface="Times New Roman" panose="02020603050405020304" pitchFamily="18" charset="0"/>
                <a:cs typeface="Times New Roman" panose="02020603050405020304" pitchFamily="18" charset="0"/>
              </a:rPr>
              <a:t>Non siamo in grado di dire molto su quelle antiche donne. </a:t>
            </a:r>
            <a:br>
              <a:rPr lang="it-IT" sz="3600" b="1" dirty="0">
                <a:solidFill>
                  <a:schemeClr val="bg1"/>
                </a:solidFill>
                <a:latin typeface="Times New Roman" panose="02020603050405020304" pitchFamily="18" charset="0"/>
                <a:cs typeface="Times New Roman" panose="02020603050405020304" pitchFamily="18" charset="0"/>
              </a:rPr>
            </a:br>
            <a:r>
              <a:rPr lang="it-IT" sz="3600" b="1" dirty="0">
                <a:solidFill>
                  <a:schemeClr val="bg1"/>
                </a:solidFill>
                <a:latin typeface="Times New Roman" panose="02020603050405020304" pitchFamily="18" charset="0"/>
                <a:cs typeface="Times New Roman" panose="02020603050405020304" pitchFamily="18" charset="0"/>
              </a:rPr>
              <a:t>Ma una cosa è certa: le rappresentazioni arcaiche sono nella stragrande maggioranza femminili. </a:t>
            </a:r>
            <a:r>
              <a:rPr lang="it-IT" sz="3600" b="1" dirty="0" smtClean="0">
                <a:solidFill>
                  <a:schemeClr val="bg1"/>
                </a:solidFill>
                <a:latin typeface="Times New Roman" panose="02020603050405020304" pitchFamily="18" charset="0"/>
                <a:cs typeface="Times New Roman" panose="02020603050405020304" pitchFamily="18" charset="0"/>
              </a:rPr>
              <a:t>Di sicuro, la prima divinità è stata femmina, e con ogni evidenza svolgevano ruoli di leadership a livello religioso. </a:t>
            </a:r>
            <a:endParaRPr lang="it-IT"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2677" y="13035"/>
            <a:ext cx="4648545" cy="6844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822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4579005"/>
            <a:ext cx="9133656" cy="2088232"/>
          </a:xfrm>
        </p:spPr>
        <p:txBody>
          <a:bodyPr>
            <a:normAutofit fontScale="90000"/>
          </a:bodyPr>
          <a:lstStyle/>
          <a:p>
            <a:pPr algn="l"/>
            <a:r>
              <a:rPr lang="it-IT" sz="2200" b="1" dirty="0" smtClean="0">
                <a:solidFill>
                  <a:schemeClr val="bg1"/>
                </a:solidFill>
                <a:latin typeface="Times New Roman" panose="02020603050405020304" pitchFamily="18" charset="0"/>
                <a:cs typeface="Times New Roman" panose="02020603050405020304" pitchFamily="18" charset="0"/>
              </a:rPr>
              <a:t>Non </a:t>
            </a:r>
            <a:r>
              <a:rPr lang="it-IT" sz="2200" b="1" dirty="0">
                <a:solidFill>
                  <a:schemeClr val="bg1"/>
                </a:solidFill>
                <a:latin typeface="Times New Roman" panose="02020603050405020304" pitchFamily="18" charset="0"/>
                <a:cs typeface="Times New Roman" panose="02020603050405020304" pitchFamily="18" charset="0"/>
              </a:rPr>
              <a:t>si sa molto sulla religione antica: ma una cosa è certa: era legata al culto della madre, alla fertilità e alla nascita, anzi alle due nascite: la prima,  quando si viene al mondo, e l’ultima quando si muore, e si rinasce in un’altra dimensione. </a:t>
            </a:r>
            <a:r>
              <a:rPr lang="it-IT" sz="2200" b="1" dirty="0" smtClean="0">
                <a:solidFill>
                  <a:schemeClr val="bg1"/>
                </a:solidFill>
                <a:latin typeface="Times New Roman" panose="02020603050405020304" pitchFamily="18" charset="0"/>
                <a:cs typeface="Times New Roman" panose="02020603050405020304" pitchFamily="18" charset="0"/>
              </a:rPr>
              <a:t>La </a:t>
            </a:r>
            <a:r>
              <a:rPr lang="it-IT" sz="2200" b="1" dirty="0">
                <a:solidFill>
                  <a:schemeClr val="bg1"/>
                </a:solidFill>
                <a:latin typeface="Times New Roman" panose="02020603050405020304" pitchFamily="18" charset="0"/>
                <a:cs typeface="Times New Roman" panose="02020603050405020304" pitchFamily="18" charset="0"/>
              </a:rPr>
              <a:t>terra e la natura erano considerate </a:t>
            </a:r>
            <a:r>
              <a:rPr lang="it-IT" sz="2200" b="1" dirty="0" smtClean="0">
                <a:solidFill>
                  <a:schemeClr val="bg1"/>
                </a:solidFill>
                <a:latin typeface="Times New Roman" panose="02020603050405020304" pitchFamily="18" charset="0"/>
                <a:cs typeface="Times New Roman" panose="02020603050405020304" pitchFamily="18" charset="0"/>
              </a:rPr>
              <a:t>la </a:t>
            </a:r>
            <a:r>
              <a:rPr lang="it-IT" sz="2200" b="1" dirty="0">
                <a:solidFill>
                  <a:schemeClr val="bg1"/>
                </a:solidFill>
                <a:latin typeface="Times New Roman" panose="02020603050405020304" pitchFamily="18" charset="0"/>
                <a:cs typeface="Times New Roman" panose="02020603050405020304" pitchFamily="18" charset="0"/>
              </a:rPr>
              <a:t>Gran Madre che partoriva continuamente i suoi figli, li nutriva e  li </a:t>
            </a:r>
            <a:r>
              <a:rPr lang="it-IT" sz="2200" b="1" dirty="0" err="1">
                <a:solidFill>
                  <a:schemeClr val="bg1"/>
                </a:solidFill>
                <a:latin typeface="Times New Roman" panose="02020603050405020304" pitchFamily="18" charset="0"/>
                <a:cs typeface="Times New Roman" panose="02020603050405020304" pitchFamily="18" charset="0"/>
              </a:rPr>
              <a:t>reinglobava</a:t>
            </a:r>
            <a:r>
              <a:rPr lang="it-IT" sz="2200" b="1" dirty="0">
                <a:solidFill>
                  <a:schemeClr val="bg1"/>
                </a:solidFill>
                <a:latin typeface="Times New Roman" panose="02020603050405020304" pitchFamily="18" charset="0"/>
                <a:cs typeface="Times New Roman" panose="02020603050405020304" pitchFamily="18" charset="0"/>
              </a:rPr>
              <a:t> per rimetterli al mondo senza mai interrompere il ciclo della vita. Le grotte furono le cattedrali della preistoria: e il primo culto fu quello degli antenati. Nelle  caverne, luoghi che mantenevano sempre la </a:t>
            </a:r>
            <a:r>
              <a:rPr lang="it-IT" sz="2200" b="1" dirty="0" smtClean="0">
                <a:solidFill>
                  <a:schemeClr val="bg1"/>
                </a:solidFill>
                <a:latin typeface="Times New Roman" panose="02020603050405020304" pitchFamily="18" charset="0"/>
                <a:cs typeface="Times New Roman" panose="02020603050405020304" pitchFamily="18" charset="0"/>
              </a:rPr>
              <a:t>stessa </a:t>
            </a:r>
            <a:r>
              <a:rPr lang="it-IT" sz="2200" b="1" dirty="0">
                <a:solidFill>
                  <a:schemeClr val="bg1"/>
                </a:solidFill>
                <a:latin typeface="Times New Roman" panose="02020603050405020304" pitchFamily="18" charset="0"/>
                <a:cs typeface="Times New Roman" panose="02020603050405020304" pitchFamily="18" charset="0"/>
              </a:rPr>
              <a:t>temperatura, in cui spesso sgorgava l’acqua, isolati dal mondo </a:t>
            </a:r>
            <a:r>
              <a:rPr lang="it-IT" sz="2200" b="1" dirty="0" smtClean="0">
                <a:solidFill>
                  <a:schemeClr val="bg1"/>
                </a:solidFill>
                <a:latin typeface="Times New Roman" panose="02020603050405020304" pitchFamily="18" charset="0"/>
                <a:cs typeface="Times New Roman" panose="02020603050405020304" pitchFamily="18" charset="0"/>
              </a:rPr>
              <a:t>esterno </a:t>
            </a:r>
            <a:r>
              <a:rPr lang="it-IT" sz="2200" b="1" dirty="0">
                <a:solidFill>
                  <a:schemeClr val="bg1"/>
                </a:solidFill>
                <a:latin typeface="Times New Roman" panose="02020603050405020304" pitchFamily="18" charset="0"/>
                <a:cs typeface="Times New Roman" panose="02020603050405020304" pitchFamily="18" charset="0"/>
              </a:rPr>
              <a:t>ed </a:t>
            </a:r>
            <a:r>
              <a:rPr lang="it-IT" sz="2200" b="1" dirty="0" smtClean="0">
                <a:solidFill>
                  <a:schemeClr val="bg1"/>
                </a:solidFill>
                <a:latin typeface="Times New Roman" panose="02020603050405020304" pitchFamily="18" charset="0"/>
                <a:cs typeface="Times New Roman" panose="02020603050405020304" pitchFamily="18" charset="0"/>
              </a:rPr>
              <a:t/>
            </a:r>
            <a:br>
              <a:rPr lang="it-IT" sz="2200" b="1" dirty="0" smtClean="0">
                <a:solidFill>
                  <a:schemeClr val="bg1"/>
                </a:solidFill>
                <a:latin typeface="Times New Roman" panose="02020603050405020304" pitchFamily="18" charset="0"/>
                <a:cs typeface="Times New Roman" panose="02020603050405020304" pitchFamily="18" charset="0"/>
              </a:rPr>
            </a:br>
            <a:r>
              <a:rPr lang="it-IT" sz="2200" b="1" dirty="0" smtClean="0">
                <a:solidFill>
                  <a:schemeClr val="bg1"/>
                </a:solidFill>
                <a:latin typeface="Times New Roman" panose="02020603050405020304" pitchFamily="18" charset="0"/>
                <a:cs typeface="Times New Roman" panose="02020603050405020304" pitchFamily="18" charset="0"/>
              </a:rPr>
              <a:t>anche </a:t>
            </a:r>
            <a:r>
              <a:rPr lang="it-IT" sz="2200" b="1" dirty="0">
                <a:solidFill>
                  <a:schemeClr val="bg1"/>
                </a:solidFill>
                <a:latin typeface="Times New Roman" panose="02020603050405020304" pitchFamily="18" charset="0"/>
                <a:cs typeface="Times New Roman" panose="02020603050405020304" pitchFamily="18" charset="0"/>
              </a:rPr>
              <a:t>simbolicamente affini all’utero, le donne andavano a partorire. </a:t>
            </a:r>
            <a:r>
              <a:rPr lang="it-IT" dirty="0"/>
              <a:t/>
            </a:r>
            <a:br>
              <a:rPr lang="it-IT" dirty="0"/>
            </a:br>
            <a:endParaRPr lang="it-IT" b="1" dirty="0">
              <a:solidFill>
                <a:schemeClr val="bg1"/>
              </a:solidFill>
              <a:latin typeface="Times New Roman" panose="02020603050405020304" pitchFamily="18" charset="0"/>
              <a:cs typeface="Times New Roman" panose="02020603050405020304" pitchFamily="18" charset="0"/>
            </a:endParaRP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 y="0"/>
            <a:ext cx="7627094" cy="3861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7638775" y="135980"/>
            <a:ext cx="1397721" cy="1200329"/>
          </a:xfrm>
          <a:prstGeom prst="rect">
            <a:avLst/>
          </a:prstGeom>
        </p:spPr>
        <p:txBody>
          <a:bodyPr wrap="square">
            <a:spAutoFit/>
          </a:bodyPr>
          <a:lstStyle/>
          <a:p>
            <a:r>
              <a:rPr lang="it-IT" b="1" dirty="0">
                <a:solidFill>
                  <a:prstClr val="white"/>
                </a:solidFill>
                <a:latin typeface="Times New Roman" panose="02020603050405020304" pitchFamily="18" charset="0"/>
                <a:cs typeface="Times New Roman" panose="02020603050405020304" pitchFamily="18" charset="0"/>
              </a:rPr>
              <a:t>Grotta di </a:t>
            </a:r>
            <a:r>
              <a:rPr lang="it-IT" b="1" dirty="0" err="1">
                <a:solidFill>
                  <a:prstClr val="white"/>
                </a:solidFill>
                <a:latin typeface="Times New Roman" panose="02020603050405020304" pitchFamily="18" charset="0"/>
                <a:cs typeface="Times New Roman" panose="02020603050405020304" pitchFamily="18" charset="0"/>
              </a:rPr>
              <a:t>Niaux</a:t>
            </a:r>
            <a:r>
              <a:rPr lang="it-IT" b="1" dirty="0">
                <a:solidFill>
                  <a:prstClr val="white"/>
                </a:solidFill>
                <a:latin typeface="Times New Roman" panose="02020603050405020304" pitchFamily="18" charset="0"/>
                <a:cs typeface="Times New Roman" panose="02020603050405020304" pitchFamily="18" charset="0"/>
              </a:rPr>
              <a:t>, </a:t>
            </a:r>
            <a:r>
              <a:rPr lang="it-IT" b="1" dirty="0" err="1">
                <a:solidFill>
                  <a:prstClr val="white"/>
                </a:solidFill>
                <a:latin typeface="Times New Roman" panose="02020603050405020304" pitchFamily="18" charset="0"/>
                <a:cs typeface="Times New Roman" panose="02020603050405020304" pitchFamily="18" charset="0"/>
              </a:rPr>
              <a:t>Ariege</a:t>
            </a:r>
            <a:r>
              <a:rPr lang="it-IT" b="1" dirty="0">
                <a:solidFill>
                  <a:prstClr val="white"/>
                </a:solidFill>
                <a:latin typeface="Times New Roman" panose="02020603050405020304" pitchFamily="18" charset="0"/>
                <a:cs typeface="Times New Roman" panose="02020603050405020304" pitchFamily="18" charset="0"/>
              </a:rPr>
              <a:t>, Francia</a:t>
            </a:r>
          </a:p>
        </p:txBody>
      </p:sp>
    </p:spTree>
    <p:extLst>
      <p:ext uri="{BB962C8B-B14F-4D97-AF65-F5344CB8AC3E}">
        <p14:creationId xmlns:p14="http://schemas.microsoft.com/office/powerpoint/2010/main" val="486826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079" y="0"/>
            <a:ext cx="5237163" cy="610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3905079" y="6128275"/>
            <a:ext cx="4572000" cy="646331"/>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smtClean="0">
                <a:ln>
                  <a:noFill/>
                </a:ln>
                <a:solidFill>
                  <a:schemeClr val="bg1"/>
                </a:solidFill>
                <a:effectLst/>
                <a:uLnTx/>
                <a:uFillTx/>
                <a:latin typeface="Times New Roman" pitchFamily="18" charset="0"/>
                <a:cs typeface="Times New Roman" pitchFamily="18" charset="0"/>
              </a:rPr>
              <a:t>Tripode. Neolitico finale, 3000 a.C. Museo Archeologico Nazionale G.A. Sanna, Sassari</a:t>
            </a:r>
            <a:endParaRPr kumimoji="0" lang="it-IT" sz="1800" b="0" i="0" u="none" strike="noStrike" kern="0" cap="none" spc="0" normalizeH="0" baseline="0" noProof="0" dirty="0" smtClean="0">
              <a:ln>
                <a:noFill/>
              </a:ln>
              <a:solidFill>
                <a:schemeClr val="bg1"/>
              </a:solidFill>
              <a:effectLst/>
              <a:uLnTx/>
              <a:uFillTx/>
            </a:endParaRPr>
          </a:p>
        </p:txBody>
      </p:sp>
      <p:sp>
        <p:nvSpPr>
          <p:cNvPr id="8" name="Rettangolo 7"/>
          <p:cNvSpPr/>
          <p:nvPr/>
        </p:nvSpPr>
        <p:spPr>
          <a:xfrm>
            <a:off x="0" y="-50792"/>
            <a:ext cx="4572000" cy="6740307"/>
          </a:xfrm>
          <a:prstGeom prst="rect">
            <a:avLst/>
          </a:prstGeom>
        </p:spPr>
        <p:txBody>
          <a:bodyPr>
            <a:spAutoFit/>
          </a:bodyPr>
          <a:lstStyle/>
          <a:p>
            <a:pPr lvl="0"/>
            <a:r>
              <a:rPr lang="it-IT" sz="2400" b="1" dirty="0" smtClean="0">
                <a:solidFill>
                  <a:schemeClr val="bg1"/>
                </a:solidFill>
                <a:latin typeface="Times New Roman" pitchFamily="18" charset="0"/>
                <a:cs typeface="Times New Roman" pitchFamily="18" charset="0"/>
              </a:rPr>
              <a:t>Altro pregiudizio da sfatare: erano società relativamente benestanti. L’antropologo </a:t>
            </a:r>
            <a:r>
              <a:rPr lang="it-IT" sz="2400" b="1" dirty="0">
                <a:solidFill>
                  <a:schemeClr val="bg1"/>
                </a:solidFill>
                <a:latin typeface="Times New Roman" pitchFamily="18" charset="0"/>
                <a:cs typeface="Times New Roman" pitchFamily="18" charset="0"/>
              </a:rPr>
              <a:t>statunitense Marshall </a:t>
            </a:r>
            <a:r>
              <a:rPr lang="it-IT" sz="2400" b="1" dirty="0" err="1">
                <a:solidFill>
                  <a:schemeClr val="bg1"/>
                </a:solidFill>
                <a:latin typeface="Times New Roman" pitchFamily="18" charset="0"/>
                <a:cs typeface="Times New Roman" pitchFamily="18" charset="0"/>
              </a:rPr>
              <a:t>Sahlins</a:t>
            </a:r>
            <a:r>
              <a:rPr lang="it-IT" sz="2400" b="1" dirty="0">
                <a:solidFill>
                  <a:schemeClr val="bg1"/>
                </a:solidFill>
                <a:latin typeface="Times New Roman" pitchFamily="18" charset="0"/>
                <a:cs typeface="Times New Roman" pitchFamily="18" charset="0"/>
              </a:rPr>
              <a:t> ha dimostrato che nelle società paleolitiche il tempo del lavoro era molto limitato: per procurarsi il cibo, </a:t>
            </a:r>
            <a:r>
              <a:rPr lang="it-IT" sz="2400" b="1" dirty="0" smtClean="0">
                <a:solidFill>
                  <a:schemeClr val="bg1"/>
                </a:solidFill>
                <a:latin typeface="Times New Roman" pitchFamily="18" charset="0"/>
                <a:cs typeface="Times New Roman" pitchFamily="18" charset="0"/>
              </a:rPr>
              <a:t>prepararlo</a:t>
            </a:r>
            <a:r>
              <a:rPr lang="it-IT" sz="2400" b="1" dirty="0">
                <a:solidFill>
                  <a:schemeClr val="bg1"/>
                </a:solidFill>
                <a:latin typeface="Times New Roman" pitchFamily="18" charset="0"/>
                <a:cs typeface="Times New Roman" pitchFamily="18" charset="0"/>
              </a:rPr>
              <a:t>, mantenere e riscaldare un riparo, non si impiegavano più di tre ore al giorno. Questo presuppone una cultura egualitaria, quindi l’assenza di classi sociali e di ceti inattivi che vivono grazie al lavoro degli altri,  e non sessista, in cui le donne non devono servire i maschi ma provvedere soltanto a se stesse.</a:t>
            </a:r>
            <a:r>
              <a:rPr lang="it-IT" sz="2200" b="1" dirty="0">
                <a:solidFill>
                  <a:schemeClr val="bg1"/>
                </a:solidFill>
                <a:latin typeface="Times New Roman" pitchFamily="18" charset="0"/>
                <a:cs typeface="Times New Roman" pitchFamily="18" charset="0"/>
              </a:rPr>
              <a:t> </a:t>
            </a:r>
            <a:endParaRPr lang="it-IT" sz="21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420387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r>
              <a:rPr lang="it-IT" dirty="0"/>
              <a:t>https://www.lescienze.it/news/2018/08/22/news/antico_cimitero_monumentale_turkana_africa_pastori_uguali-4083146/</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578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0" y="4941168"/>
            <a:ext cx="6840759" cy="1754326"/>
          </a:xfrm>
          <a:prstGeom prst="rect">
            <a:avLst/>
          </a:prstGeom>
          <a:noFill/>
        </p:spPr>
        <p:txBody>
          <a:bodyPr wrap="square" rtlCol="0">
            <a:spAutoFit/>
          </a:bodyPr>
          <a:lstStyle/>
          <a:p>
            <a:r>
              <a:rPr lang="it-IT" b="1" dirty="0">
                <a:solidFill>
                  <a:prstClr val="white"/>
                </a:solidFill>
                <a:latin typeface="Times New Roman" panose="02020603050405020304" pitchFamily="18" charset="0"/>
                <a:cs typeface="Times New Roman" panose="02020603050405020304" pitchFamily="18" charset="0"/>
              </a:rPr>
              <a:t>La scoperta di un cimitero monumentale edificato 5000 anni fa da una società egualitaria di pastori nomadi lungo le coste del lago </a:t>
            </a:r>
            <a:r>
              <a:rPr lang="it-IT" b="1" dirty="0" smtClean="0">
                <a:solidFill>
                  <a:prstClr val="white"/>
                </a:solidFill>
                <a:latin typeface="Times New Roman" panose="02020603050405020304" pitchFamily="18" charset="0"/>
                <a:cs typeface="Times New Roman" panose="02020603050405020304" pitchFamily="18" charset="0"/>
              </a:rPr>
              <a:t>Turkana, in Kenya,  smentisce, una volta di più,  </a:t>
            </a:r>
            <a:r>
              <a:rPr lang="it-IT" b="1" dirty="0">
                <a:solidFill>
                  <a:prstClr val="white"/>
                </a:solidFill>
                <a:latin typeface="Times New Roman" panose="02020603050405020304" pitchFamily="18" charset="0"/>
                <a:cs typeface="Times New Roman" panose="02020603050405020304" pitchFamily="18" charset="0"/>
              </a:rPr>
              <a:t>la tradizionale convinzione che la costruzione di strutture megalitiche fosse possibile solo in presenza di un'organizzazione sociale complessa e con una forte stratificazione </a:t>
            </a:r>
            <a:r>
              <a:rPr lang="it-IT" b="1" dirty="0" smtClean="0">
                <a:solidFill>
                  <a:prstClr val="white"/>
                </a:solidFill>
                <a:latin typeface="Times New Roman" panose="02020603050405020304" pitchFamily="18" charset="0"/>
                <a:cs typeface="Times New Roman" panose="02020603050405020304" pitchFamily="18" charset="0"/>
              </a:rPr>
              <a:t>gerarchica. </a:t>
            </a:r>
            <a:endParaRPr lang="it-IT"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6773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3800" y="0"/>
            <a:ext cx="5610200" cy="6802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30358" y="0"/>
            <a:ext cx="3533800" cy="6878806"/>
          </a:xfrm>
          <a:prstGeom prst="rect">
            <a:avLst/>
          </a:prstGeom>
          <a:noFill/>
        </p:spPr>
        <p:txBody>
          <a:bodyPr wrap="square" rtlCol="0">
            <a:spAutoFit/>
          </a:bodyPr>
          <a:lstStyle/>
          <a:p>
            <a:r>
              <a:rPr lang="it-IT" sz="2100" b="1" dirty="0" smtClean="0">
                <a:solidFill>
                  <a:schemeClr val="bg1"/>
                </a:solidFill>
                <a:latin typeface="Times New Roman" panose="02020603050405020304" pitchFamily="18" charset="0"/>
                <a:cs typeface="Times New Roman" panose="02020603050405020304" pitchFamily="18" charset="0"/>
              </a:rPr>
              <a:t>L’umanità è molto più antica di ciò che la nostra cognizione del tempo può farci percepire. I Sapiens hanno più di 100.000 anni, i Neanderthal almeno il doppio. Una cosa però è certa: erano intelligenti, sensibili, amanti del bello, vendicativi esattamente tanto quanto noi. Da centomila anni a questa parte, il cervello non si è più evoluto. Siamo avanzati nella tecnologia, ma non nei sentimenti e nelle capacità relazionali, che sono rimaste le stesse. Questo significa che quando parliamo di loro, parliamo di gente «proprio come noi».  </a:t>
            </a:r>
            <a:endParaRPr lang="it-IT" sz="21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1635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8" name="CasellaDiTesto 7"/>
          <p:cNvSpPr txBox="1"/>
          <p:nvPr/>
        </p:nvSpPr>
        <p:spPr>
          <a:xfrm>
            <a:off x="8201113" y="6519446"/>
            <a:ext cx="942887" cy="338554"/>
          </a:xfrm>
          <a:prstGeom prst="rect">
            <a:avLst/>
          </a:prstGeom>
          <a:noFill/>
        </p:spPr>
        <p:txBody>
          <a:bodyPr wrap="none" rtlCol="0">
            <a:spAutoFit/>
          </a:bodyPr>
          <a:lstStyle/>
          <a:p>
            <a:pPr algn="ctr"/>
            <a:r>
              <a:rPr lang="it-IT" sz="800" b="1" dirty="0" smtClean="0">
                <a:solidFill>
                  <a:prstClr val="white"/>
                </a:solidFill>
                <a:latin typeface="Times New Roman" pitchFamily="18" charset="0"/>
                <a:cs typeface="Times New Roman" pitchFamily="18" charset="0"/>
              </a:rPr>
              <a:t>Michela Zucca</a:t>
            </a:r>
          </a:p>
          <a:p>
            <a:pPr algn="ctr"/>
            <a:r>
              <a:rPr lang="it-IT" sz="800" b="1" dirty="0" smtClean="0">
                <a:solidFill>
                  <a:prstClr val="white"/>
                </a:solidFill>
                <a:latin typeface="Times New Roman" pitchFamily="18" charset="0"/>
                <a:cs typeface="Times New Roman" pitchFamily="18" charset="0"/>
              </a:rPr>
              <a:t>Servizi Culturali </a:t>
            </a:r>
            <a:endParaRPr lang="it-IT" sz="800" b="1" dirty="0">
              <a:solidFill>
                <a:prstClr val="white"/>
              </a:solidFill>
              <a:latin typeface="Times New Roman" pitchFamily="18" charset="0"/>
              <a:cs typeface="Times New Roman" pitchFamily="18" charset="0"/>
            </a:endParaRPr>
          </a:p>
        </p:txBody>
      </p:sp>
      <p:pic>
        <p:nvPicPr>
          <p:cNvPr id="2050" name="Picture 2" descr="http://www.austriantimes.at/pic/dy4aux22.jpg"/>
          <p:cNvPicPr>
            <a:picLocks noChangeAspect="1" noChangeArrowheads="1"/>
          </p:cNvPicPr>
          <p:nvPr/>
        </p:nvPicPr>
        <p:blipFill>
          <a:blip r:embed="rId3"/>
          <a:srcRect/>
          <a:stretch>
            <a:fillRect/>
          </a:stretch>
        </p:blipFill>
        <p:spPr bwMode="auto">
          <a:xfrm>
            <a:off x="-23873" y="-24"/>
            <a:ext cx="9167873" cy="5500726"/>
          </a:xfrm>
          <a:prstGeom prst="rect">
            <a:avLst/>
          </a:prstGeom>
          <a:noFill/>
        </p:spPr>
      </p:pic>
      <p:sp>
        <p:nvSpPr>
          <p:cNvPr id="9" name="CasellaDiTesto 8"/>
          <p:cNvSpPr txBox="1"/>
          <p:nvPr/>
        </p:nvSpPr>
        <p:spPr>
          <a:xfrm>
            <a:off x="0" y="5380672"/>
            <a:ext cx="8398216" cy="1477328"/>
          </a:xfrm>
          <a:prstGeom prst="rect">
            <a:avLst/>
          </a:prstGeom>
          <a:noFill/>
        </p:spPr>
        <p:txBody>
          <a:bodyPr wrap="square" rtlCol="0">
            <a:spAutoFit/>
          </a:bodyPr>
          <a:lstStyle/>
          <a:p>
            <a:r>
              <a:rPr lang="it-IT" b="1" dirty="0" smtClean="0">
                <a:solidFill>
                  <a:prstClr val="white"/>
                </a:solidFill>
                <a:latin typeface="Times New Roman" pitchFamily="18" charset="0"/>
                <a:cs typeface="Times New Roman" pitchFamily="18" charset="0"/>
              </a:rPr>
              <a:t>Non esiste nessuna prova documentaria che attesti che le donne, nella </a:t>
            </a:r>
          </a:p>
          <a:p>
            <a:r>
              <a:rPr lang="it-IT" b="1" dirty="0" smtClean="0">
                <a:solidFill>
                  <a:prstClr val="white"/>
                </a:solidFill>
                <a:latin typeface="Times New Roman" pitchFamily="18" charset="0"/>
                <a:cs typeface="Times New Roman" pitchFamily="18" charset="0"/>
              </a:rPr>
              <a:t>preistoria, cucinassero o si occupassero della preparazione del cibo, o del lavoro di cura oltre pochi mesi dopo l’allattamento (di solito, non più di sei) in maniera esclusiva. Al contrario, le poche evidenze archeologiche  di cui disponiamo raccontano di una civiltà in cui i ruoli dovevano essere molto, molto diversi.  </a:t>
            </a:r>
            <a:endParaRPr lang="it-IT" b="1" dirty="0">
              <a:solidFill>
                <a:prstClr val="white"/>
              </a:solidFill>
              <a:latin typeface="Times New Roman" pitchFamily="18" charset="0"/>
              <a:cs typeface="Times New Roman" pitchFamily="18" charset="0"/>
            </a:endParaRPr>
          </a:p>
        </p:txBody>
      </p:sp>
      <p:sp>
        <p:nvSpPr>
          <p:cNvPr id="10" name="CasellaDiTesto 9"/>
          <p:cNvSpPr txBox="1"/>
          <p:nvPr/>
        </p:nvSpPr>
        <p:spPr>
          <a:xfrm>
            <a:off x="214282" y="0"/>
            <a:ext cx="2550698" cy="1200329"/>
          </a:xfrm>
          <a:prstGeom prst="rect">
            <a:avLst/>
          </a:prstGeom>
          <a:noFill/>
        </p:spPr>
        <p:txBody>
          <a:bodyPr wrap="none" rtlCol="0">
            <a:spAutoFit/>
          </a:bodyPr>
          <a:lstStyle/>
          <a:p>
            <a:r>
              <a:rPr lang="it-IT" b="1" dirty="0" smtClean="0">
                <a:solidFill>
                  <a:prstClr val="white"/>
                </a:solidFill>
                <a:latin typeface="Times New Roman" pitchFamily="18" charset="0"/>
                <a:cs typeface="Times New Roman" pitchFamily="18" charset="0"/>
              </a:rPr>
              <a:t>Donna fabbro.</a:t>
            </a:r>
          </a:p>
          <a:p>
            <a:r>
              <a:rPr lang="it-IT" b="1" dirty="0" smtClean="0">
                <a:solidFill>
                  <a:prstClr val="white"/>
                </a:solidFill>
                <a:latin typeface="Times New Roman" pitchFamily="18" charset="0"/>
                <a:cs typeface="Times New Roman" pitchFamily="18" charset="0"/>
              </a:rPr>
              <a:t>Età: fra i 45 e i 60 anni.</a:t>
            </a:r>
          </a:p>
          <a:p>
            <a:r>
              <a:rPr lang="it-IT" b="1" dirty="0" smtClean="0">
                <a:solidFill>
                  <a:prstClr val="white"/>
                </a:solidFill>
                <a:latin typeface="Times New Roman" pitchFamily="18" charset="0"/>
                <a:cs typeface="Times New Roman" pitchFamily="18" charset="0"/>
              </a:rPr>
              <a:t>Nord di Vienna.</a:t>
            </a:r>
          </a:p>
          <a:p>
            <a:r>
              <a:rPr lang="it-IT" b="1" dirty="0" smtClean="0">
                <a:solidFill>
                  <a:prstClr val="white"/>
                </a:solidFill>
                <a:latin typeface="Times New Roman" pitchFamily="18" charset="0"/>
                <a:cs typeface="Times New Roman" pitchFamily="18" charset="0"/>
              </a:rPr>
              <a:t>2.000 a. C. </a:t>
            </a:r>
            <a:endParaRPr lang="it-IT" b="1" dirty="0">
              <a:solidFill>
                <a:prstClr val="white"/>
              </a:solidFill>
              <a:latin typeface="Times New Roman" pitchFamily="18" charset="0"/>
              <a:cs typeface="Times New Roman" pitchFamily="18" charset="0"/>
            </a:endParaRPr>
          </a:p>
        </p:txBody>
      </p:sp>
      <p:pic>
        <p:nvPicPr>
          <p:cNvPr id="11" name="Immagin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8216" y="5970766"/>
            <a:ext cx="548680" cy="548680"/>
          </a:xfrm>
          <a:prstGeom prst="rect">
            <a:avLst/>
          </a:prstGeom>
        </p:spPr>
      </p:pic>
    </p:spTree>
    <p:extLst>
      <p:ext uri="{BB962C8B-B14F-4D97-AF65-F5344CB8AC3E}">
        <p14:creationId xmlns:p14="http://schemas.microsoft.com/office/powerpoint/2010/main" val="1464829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62" y="0"/>
            <a:ext cx="9163061" cy="6106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0" y="4805189"/>
            <a:ext cx="9144000" cy="2139047"/>
          </a:xfrm>
          <a:prstGeom prst="rect">
            <a:avLst/>
          </a:prstGeom>
        </p:spPr>
        <p:txBody>
          <a:bodyPr wrap="square">
            <a:spAutoFit/>
          </a:bodyPr>
          <a:lstStyle/>
          <a:p>
            <a:r>
              <a:rPr lang="it-IT" sz="1900" b="1" dirty="0">
                <a:solidFill>
                  <a:schemeClr val="bg1"/>
                </a:solidFill>
                <a:latin typeface="Times New Roman" panose="02020603050405020304" pitchFamily="18" charset="0"/>
                <a:cs typeface="Times New Roman" panose="02020603050405020304" pitchFamily="18" charset="0"/>
              </a:rPr>
              <a:t>Un’altra cosa è certa: non erano angeli del focolare. In molte sepolture femminili sono state ritrovate armi di vario tipo, ciò significa che combattevano e cacciavano. Se poi  si ribalta la concezione dell’archeologia ufficiale, che assegna il genere femminile solo alle figure  sessualmente definite (cioè che hanno la vulva o stanno partorendo), e non anche alla metà di quelle di genere neutro, si vede che le donne preistoriche facevano tutto quanto facevano i loro compagni maschi. Cioè cavalcavano, cacciavano, danzavano, esercitavano una funziona religiosa e sicuramente anche di leadership. . </a:t>
            </a:r>
          </a:p>
        </p:txBody>
      </p:sp>
    </p:spTree>
    <p:extLst>
      <p:ext uri="{BB962C8B-B14F-4D97-AF65-F5344CB8AC3E}">
        <p14:creationId xmlns:p14="http://schemas.microsoft.com/office/powerpoint/2010/main" val="4063322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sp>
        <p:nvSpPr>
          <p:cNvPr id="7" name="CasellaDiTesto 6"/>
          <p:cNvSpPr txBox="1"/>
          <p:nvPr/>
        </p:nvSpPr>
        <p:spPr>
          <a:xfrm>
            <a:off x="0" y="5157161"/>
            <a:ext cx="9144000" cy="1708160"/>
          </a:xfrm>
          <a:prstGeom prst="rect">
            <a:avLst/>
          </a:prstGeom>
          <a:noFill/>
        </p:spPr>
        <p:txBody>
          <a:bodyPr wrap="square" rtlCol="0">
            <a:spAutoFit/>
          </a:bodyPr>
          <a:lstStyle/>
          <a:p>
            <a:r>
              <a:rPr lang="it-IT" sz="2100" b="1" dirty="0" smtClean="0">
                <a:solidFill>
                  <a:schemeClr val="bg1"/>
                </a:solidFill>
                <a:latin typeface="Times New Roman" panose="02020603050405020304" pitchFamily="18" charset="0"/>
                <a:cs typeface="Times New Roman" panose="02020603050405020304" pitchFamily="18" charset="0"/>
              </a:rPr>
              <a:t>Non solo la stragrande maggioranza delle immagini religiose, ma anche la gran parte delle sepolture paleolitiche sono femminili. L’»uomo di  </a:t>
            </a:r>
            <a:r>
              <a:rPr lang="it-IT" sz="2100" b="1" dirty="0" err="1" smtClean="0">
                <a:solidFill>
                  <a:schemeClr val="bg1"/>
                </a:solidFill>
                <a:latin typeface="Times New Roman" panose="02020603050405020304" pitchFamily="18" charset="0"/>
                <a:cs typeface="Times New Roman" panose="02020603050405020304" pitchFamily="18" charset="0"/>
              </a:rPr>
              <a:t>Menton</a:t>
            </a:r>
            <a:r>
              <a:rPr lang="it-IT" sz="2100" b="1" dirty="0" smtClean="0">
                <a:solidFill>
                  <a:schemeClr val="bg1"/>
                </a:solidFill>
                <a:latin typeface="Times New Roman" panose="02020603050405020304" pitchFamily="18" charset="0"/>
                <a:cs typeface="Times New Roman" panose="02020603050405020304" pitchFamily="18" charset="0"/>
              </a:rPr>
              <a:t>» è diventata la «donna di </a:t>
            </a:r>
            <a:r>
              <a:rPr lang="it-IT" sz="2100" b="1" dirty="0" err="1" smtClean="0">
                <a:solidFill>
                  <a:schemeClr val="bg1"/>
                </a:solidFill>
                <a:latin typeface="Times New Roman" panose="02020603050405020304" pitchFamily="18" charset="0"/>
                <a:cs typeface="Times New Roman" panose="02020603050405020304" pitchFamily="18" charset="0"/>
              </a:rPr>
              <a:t>Caviglione</a:t>
            </a:r>
            <a:r>
              <a:rPr lang="it-IT" sz="2100" b="1" dirty="0" smtClean="0">
                <a:solidFill>
                  <a:schemeClr val="bg1"/>
                </a:solidFill>
                <a:latin typeface="Times New Roman" panose="02020603050405020304" pitchFamily="18" charset="0"/>
                <a:cs typeface="Times New Roman" panose="02020603050405020304" pitchFamily="18" charset="0"/>
              </a:rPr>
              <a:t>», sepolta armata e con una ferita da </a:t>
            </a:r>
          </a:p>
          <a:p>
            <a:r>
              <a:rPr lang="it-IT" sz="2100" b="1" dirty="0" smtClean="0">
                <a:solidFill>
                  <a:schemeClr val="bg1"/>
                </a:solidFill>
                <a:latin typeface="Times New Roman" panose="02020603050405020304" pitchFamily="18" charset="0"/>
                <a:cs typeface="Times New Roman" panose="02020603050405020304" pitchFamily="18" charset="0"/>
              </a:rPr>
              <a:t>difesa:  era una combattente, come molte altre della sua epoca. Era alta </a:t>
            </a:r>
          </a:p>
          <a:p>
            <a:r>
              <a:rPr lang="it-IT" sz="2100" b="1" dirty="0" smtClean="0">
                <a:solidFill>
                  <a:schemeClr val="bg1"/>
                </a:solidFill>
                <a:latin typeface="Times New Roman" panose="02020603050405020304" pitchFamily="18" charset="0"/>
                <a:cs typeface="Times New Roman" panose="02020603050405020304" pitchFamily="18" charset="0"/>
              </a:rPr>
              <a:t>circa 190 cm, morì a 37 anni e aveva avuto almeno un figlio. </a:t>
            </a:r>
            <a:endParaRPr lang="it-IT" sz="2100" b="1" dirty="0">
              <a:solidFill>
                <a:schemeClr val="bg1"/>
              </a:solidFill>
              <a:latin typeface="Times New Roman" panose="02020603050405020304" pitchFamily="18" charset="0"/>
              <a:cs typeface="Times New Roman" panose="02020603050405020304" pitchFamily="18"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 y="23929"/>
            <a:ext cx="9125744" cy="5133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94443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4553792" y="1"/>
            <a:ext cx="4590207" cy="6801862"/>
          </a:xfrm>
          <a:prstGeom prst="rect">
            <a:avLst/>
          </a:prstGeom>
          <a:noFill/>
        </p:spPr>
        <p:txBody>
          <a:bodyPr wrap="square" rtlCol="0">
            <a:spAutoFit/>
          </a:bodyPr>
          <a:lstStyle/>
          <a:p>
            <a:r>
              <a:rPr lang="it-IT" sz="2400" b="1" dirty="0">
                <a:solidFill>
                  <a:prstClr val="white"/>
                </a:solidFill>
                <a:latin typeface="Times New Roman" pitchFamily="18" charset="0"/>
                <a:cs typeface="Times New Roman" pitchFamily="18" charset="0"/>
              </a:rPr>
              <a:t>Ancora oggi le sepolture sono considerate femminili o maschili a seconda degli oggetti che vi vengono ritrovati. L’analisi osteologica non viene effettuata se non in casi eccezionali. Ma si è scoperto  che, quando viene effettivamente svolta, molti degli scheletri che si consideravano maschi, sono, in realtà, femmine.  Ciò vuol dire che, anche se non si sono ritrovate tracce di matriarcato, gran parte delle culture dell’antica Europa erano civiltà </a:t>
            </a:r>
            <a:r>
              <a:rPr lang="it-IT" sz="2400" b="1" dirty="0" err="1">
                <a:solidFill>
                  <a:prstClr val="white"/>
                </a:solidFill>
                <a:latin typeface="Times New Roman" pitchFamily="18" charset="0"/>
                <a:cs typeface="Times New Roman" pitchFamily="18" charset="0"/>
              </a:rPr>
              <a:t>matrifocali</a:t>
            </a:r>
            <a:r>
              <a:rPr lang="it-IT" sz="2400" b="1" dirty="0">
                <a:solidFill>
                  <a:prstClr val="white"/>
                </a:solidFill>
                <a:latin typeface="Times New Roman" pitchFamily="18" charset="0"/>
                <a:cs typeface="Times New Roman" pitchFamily="18" charset="0"/>
              </a:rPr>
              <a:t>. Le tribù patriarcali arrivano dal Medio Oriente, ma rimangono </a:t>
            </a:r>
            <a:r>
              <a:rPr lang="it-IT" sz="2400" b="1" dirty="0" smtClean="0">
                <a:solidFill>
                  <a:prstClr val="white"/>
                </a:solidFill>
                <a:latin typeface="Times New Roman" pitchFamily="18" charset="0"/>
                <a:cs typeface="Times New Roman" pitchFamily="18" charset="0"/>
              </a:rPr>
              <a:t>confinate circoscritte </a:t>
            </a:r>
            <a:r>
              <a:rPr lang="it-IT" sz="2400" b="1" dirty="0">
                <a:solidFill>
                  <a:prstClr val="white"/>
                </a:solidFill>
                <a:latin typeface="Times New Roman" pitchFamily="18" charset="0"/>
                <a:cs typeface="Times New Roman" pitchFamily="18" charset="0"/>
              </a:rPr>
              <a:t>alle città e alla </a:t>
            </a:r>
            <a:r>
              <a:rPr lang="it-IT" sz="2400" b="1" dirty="0" smtClean="0">
                <a:solidFill>
                  <a:prstClr val="white"/>
                </a:solidFill>
                <a:latin typeface="Times New Roman" pitchFamily="18" charset="0"/>
                <a:cs typeface="Times New Roman" pitchFamily="18" charset="0"/>
              </a:rPr>
              <a:t>Grecia</a:t>
            </a:r>
            <a:r>
              <a:rPr lang="it-IT" sz="2800" b="1" dirty="0" smtClean="0">
                <a:solidFill>
                  <a:prstClr val="white"/>
                </a:solidFill>
                <a:latin typeface="Times New Roman" pitchFamily="18" charset="0"/>
                <a:cs typeface="Times New Roman" pitchFamily="18" charset="0"/>
              </a:rPr>
              <a:t> </a:t>
            </a:r>
            <a:endParaRPr lang="it-IT" sz="2800" b="1" dirty="0">
              <a:solidFill>
                <a:prstClr val="white"/>
              </a:solidFill>
              <a:latin typeface="Times New Roman" pitchFamily="18" charset="0"/>
              <a:cs typeface="Times New Roman" pitchFamily="18" charset="0"/>
            </a:endParaRP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 y="2381"/>
            <a:ext cx="4554537"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3775" y="6187360"/>
            <a:ext cx="4344210" cy="646331"/>
          </a:xfrm>
          <a:prstGeom prst="rect">
            <a:avLst/>
          </a:prstGeom>
          <a:noFill/>
        </p:spPr>
        <p:txBody>
          <a:bodyPr wrap="squar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Ricostruzione del volto della donna di </a:t>
            </a:r>
            <a:r>
              <a:rPr lang="it-IT" b="1" dirty="0" err="1" smtClean="0">
                <a:solidFill>
                  <a:schemeClr val="bg1"/>
                </a:solidFill>
                <a:latin typeface="Times New Roman" panose="02020603050405020304" pitchFamily="18" charset="0"/>
                <a:cs typeface="Times New Roman" panose="02020603050405020304" pitchFamily="18" charset="0"/>
              </a:rPr>
              <a:t>Barum</a:t>
            </a:r>
            <a:r>
              <a:rPr lang="it-IT" b="1" dirty="0" smtClean="0">
                <a:solidFill>
                  <a:schemeClr val="bg1"/>
                </a:solidFill>
                <a:latin typeface="Times New Roman" panose="02020603050405020304" pitchFamily="18" charset="0"/>
                <a:cs typeface="Times New Roman" panose="02020603050405020304" pitchFamily="18" charset="0"/>
              </a:rPr>
              <a:t>, 7000 a.C.</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6057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8195" name="Text Box 4"/>
          <p:cNvSpPr txBox="1">
            <a:spLocks noChangeArrowheads="1"/>
          </p:cNvSpPr>
          <p:nvPr/>
        </p:nvSpPr>
        <p:spPr bwMode="auto">
          <a:xfrm>
            <a:off x="8229600" y="6521450"/>
            <a:ext cx="914400" cy="336550"/>
          </a:xfrm>
          <a:prstGeom prst="rect">
            <a:avLst/>
          </a:prstGeom>
          <a:noFill/>
          <a:ln w="9525">
            <a:noFill/>
            <a:miter lim="800000"/>
            <a:headEnd/>
            <a:tailEnd/>
          </a:ln>
          <a:effectLst/>
        </p:spPr>
        <p:txBody>
          <a:bodyPr>
            <a:spAutoFit/>
          </a:bodyPr>
          <a:lstStyle/>
          <a:p>
            <a:pPr algn="ctr"/>
            <a:r>
              <a:rPr lang="it-IT" sz="800" b="1" dirty="0">
                <a:solidFill>
                  <a:prstClr val="white"/>
                </a:solidFill>
                <a:latin typeface="Times New Roman" pitchFamily="18" charset="0"/>
                <a:cs typeface="Times New Roman" pitchFamily="18" charset="0"/>
              </a:rPr>
              <a:t>Michela Zucca</a:t>
            </a:r>
          </a:p>
          <a:p>
            <a:pPr algn="ctr"/>
            <a:r>
              <a:rPr lang="it-IT" sz="800" b="1" dirty="0">
                <a:solidFill>
                  <a:prstClr val="white"/>
                </a:solidFill>
                <a:latin typeface="Times New Roman" pitchFamily="18" charset="0"/>
                <a:cs typeface="Times New Roman" pitchFamily="18" charset="0"/>
              </a:rPr>
              <a:t>Servizi Culturali</a:t>
            </a:r>
          </a:p>
        </p:txBody>
      </p:sp>
      <p:pic>
        <p:nvPicPr>
          <p:cNvPr id="8197" name="Picture 3"/>
          <p:cNvPicPr>
            <a:picLocks noChangeAspect="1" noChangeArrowheads="1"/>
          </p:cNvPicPr>
          <p:nvPr/>
        </p:nvPicPr>
        <p:blipFill>
          <a:blip r:embed="rId2"/>
          <a:srcRect l="23265" t="3870" r="13880" b="3246"/>
          <a:stretch>
            <a:fillRect/>
          </a:stretch>
        </p:blipFill>
        <p:spPr bwMode="auto">
          <a:xfrm>
            <a:off x="0" y="0"/>
            <a:ext cx="4572032" cy="6858000"/>
          </a:xfrm>
          <a:prstGeom prst="rect">
            <a:avLst/>
          </a:prstGeom>
          <a:noFill/>
          <a:ln w="9525">
            <a:noFill/>
            <a:miter lim="800000"/>
            <a:headEnd/>
            <a:tailEnd/>
          </a:ln>
          <a:effectLst/>
        </p:spPr>
      </p:pic>
      <p:sp>
        <p:nvSpPr>
          <p:cNvPr id="6" name="CasellaDiTesto 5"/>
          <p:cNvSpPr txBox="1"/>
          <p:nvPr/>
        </p:nvSpPr>
        <p:spPr>
          <a:xfrm>
            <a:off x="4572000" y="0"/>
            <a:ext cx="4572000" cy="6863417"/>
          </a:xfrm>
          <a:prstGeom prst="rect">
            <a:avLst/>
          </a:prstGeom>
          <a:noFill/>
        </p:spPr>
        <p:txBody>
          <a:bodyPr wrap="square" rtlCol="0">
            <a:spAutoFit/>
          </a:bodyPr>
          <a:lstStyle/>
          <a:p>
            <a:r>
              <a:rPr lang="it-IT" sz="2200" b="1" dirty="0" smtClean="0">
                <a:solidFill>
                  <a:srgbClr val="EEECE1">
                    <a:lumMod val="20000"/>
                    <a:lumOff val="80000"/>
                  </a:srgbClr>
                </a:solidFill>
                <a:latin typeface="Times New Roman" pitchFamily="18" charset="0"/>
                <a:cs typeface="Times New Roman" pitchFamily="18" charset="0"/>
              </a:rPr>
              <a:t>L’archeologia accademica di stampo patriarcale afferma che le donne “preparassero” il cibo, mentre gli uomini lo “procuravano” cacciando e pescando. </a:t>
            </a:r>
          </a:p>
          <a:p>
            <a:r>
              <a:rPr lang="it-IT" sz="2200" b="1" dirty="0" smtClean="0">
                <a:solidFill>
                  <a:srgbClr val="EEECE1">
                    <a:lumMod val="20000"/>
                    <a:lumOff val="80000"/>
                  </a:srgbClr>
                </a:solidFill>
                <a:latin typeface="Times New Roman" pitchFamily="18" charset="0"/>
                <a:cs typeface="Times New Roman" pitchFamily="18" charset="0"/>
              </a:rPr>
              <a:t>La donna di </a:t>
            </a:r>
            <a:r>
              <a:rPr lang="it-IT" sz="2200" b="1" dirty="0" err="1" smtClean="0">
                <a:solidFill>
                  <a:srgbClr val="EEECE1">
                    <a:lumMod val="20000"/>
                    <a:lumOff val="80000"/>
                  </a:srgbClr>
                </a:solidFill>
                <a:latin typeface="Times New Roman" pitchFamily="18" charset="0"/>
                <a:cs typeface="Times New Roman" pitchFamily="18" charset="0"/>
              </a:rPr>
              <a:t>Barum</a:t>
            </a:r>
            <a:r>
              <a:rPr lang="it-IT" sz="2200" b="1" dirty="0" smtClean="0">
                <a:solidFill>
                  <a:srgbClr val="EEECE1">
                    <a:lumMod val="20000"/>
                    <a:lumOff val="80000"/>
                  </a:srgbClr>
                </a:solidFill>
                <a:latin typeface="Times New Roman" pitchFamily="18" charset="0"/>
                <a:cs typeface="Times New Roman" pitchFamily="18" charset="0"/>
              </a:rPr>
              <a:t>,  al museo di Stoccolma, è una pescatrice d’altura di 9.000 anni fa. Sepolta con arpione, ami e coltello, creduta un uomo perché in possesso di armi. Con la Tac si scoprì che aveva avuto nove </a:t>
            </a:r>
            <a:r>
              <a:rPr lang="it-IT" sz="2200" b="1" dirty="0" err="1" smtClean="0">
                <a:solidFill>
                  <a:srgbClr val="EEECE1">
                    <a:lumMod val="20000"/>
                    <a:lumOff val="80000"/>
                  </a:srgbClr>
                </a:solidFill>
                <a:latin typeface="Times New Roman" pitchFamily="18" charset="0"/>
                <a:cs typeface="Times New Roman" pitchFamily="18" charset="0"/>
              </a:rPr>
              <a:t>figli…</a:t>
            </a:r>
            <a:r>
              <a:rPr lang="it-IT" sz="2200" b="1" dirty="0" smtClean="0">
                <a:solidFill>
                  <a:srgbClr val="EEECE1">
                    <a:lumMod val="20000"/>
                    <a:lumOff val="80000"/>
                  </a:srgbClr>
                </a:solidFill>
                <a:latin typeface="Times New Roman" pitchFamily="18" charset="0"/>
                <a:cs typeface="Times New Roman" pitchFamily="18" charset="0"/>
              </a:rPr>
              <a:t>.</a:t>
            </a:r>
          </a:p>
          <a:p>
            <a:r>
              <a:rPr lang="it-IT" sz="2200" b="1" dirty="0" smtClean="0">
                <a:solidFill>
                  <a:srgbClr val="EEECE1">
                    <a:lumMod val="20000"/>
                    <a:lumOff val="80000"/>
                  </a:srgbClr>
                </a:solidFill>
                <a:latin typeface="Times New Roman" pitchFamily="18" charset="0"/>
                <a:cs typeface="Times New Roman" pitchFamily="18" charset="0"/>
              </a:rPr>
              <a:t>Il riparo </a:t>
            </a:r>
            <a:r>
              <a:rPr lang="it-IT" sz="2200" b="1" dirty="0" err="1" smtClean="0">
                <a:solidFill>
                  <a:srgbClr val="EEECE1">
                    <a:lumMod val="20000"/>
                    <a:lumOff val="80000"/>
                  </a:srgbClr>
                </a:solidFill>
                <a:latin typeface="Times New Roman" pitchFamily="18" charset="0"/>
                <a:cs typeface="Times New Roman" pitchFamily="18" charset="0"/>
              </a:rPr>
              <a:t>Dalmeri</a:t>
            </a:r>
            <a:r>
              <a:rPr lang="it-IT" sz="2200" b="1" dirty="0" smtClean="0">
                <a:solidFill>
                  <a:srgbClr val="EEECE1">
                    <a:lumMod val="20000"/>
                    <a:lumOff val="80000"/>
                  </a:srgbClr>
                </a:solidFill>
                <a:latin typeface="Times New Roman" pitchFamily="18" charset="0"/>
                <a:cs typeface="Times New Roman" pitchFamily="18" charset="0"/>
              </a:rPr>
              <a:t>, in Trentino, fu ritenuto per decenni un “bivacco di cacciatori d’alta quota” di 13.000 anni fa: poi furono rinvenuti dentini da latte. Segno che i cacciatori erano maschi e femmine: ovvero che le donne partecipavano all’attività venatoria come i loro </a:t>
            </a:r>
            <a:r>
              <a:rPr lang="it-IT" sz="2200" b="1" dirty="0" err="1" smtClean="0">
                <a:solidFill>
                  <a:srgbClr val="EEECE1">
                    <a:lumMod val="20000"/>
                    <a:lumOff val="80000"/>
                  </a:srgbClr>
                </a:solidFill>
                <a:latin typeface="Times New Roman" pitchFamily="18" charset="0"/>
                <a:cs typeface="Times New Roman" pitchFamily="18" charset="0"/>
              </a:rPr>
              <a:t>compagni</a:t>
            </a:r>
            <a:r>
              <a:rPr lang="it-IT" sz="2100" b="1" dirty="0" err="1" smtClean="0">
                <a:solidFill>
                  <a:srgbClr val="EEECE1">
                    <a:lumMod val="20000"/>
                    <a:lumOff val="80000"/>
                  </a:srgbClr>
                </a:solidFill>
                <a:latin typeface="Times New Roman" pitchFamily="18" charset="0"/>
                <a:cs typeface="Times New Roman" pitchFamily="18" charset="0"/>
              </a:rPr>
              <a:t>…</a:t>
            </a:r>
            <a:r>
              <a:rPr lang="it-IT" sz="2100" b="1" dirty="0" smtClean="0">
                <a:solidFill>
                  <a:srgbClr val="EEECE1">
                    <a:lumMod val="20000"/>
                    <a:lumOff val="80000"/>
                  </a:srgbClr>
                </a:solidFill>
                <a:latin typeface="Times New Roman" pitchFamily="18" charset="0"/>
                <a:cs typeface="Times New Roman" pitchFamily="18" charset="0"/>
              </a:rPr>
              <a:t>. </a:t>
            </a:r>
            <a:endParaRPr lang="it-IT" sz="2100" dirty="0">
              <a:solidFill>
                <a:prstClr val="black"/>
              </a:solidFill>
              <a:latin typeface="Times New Roman" pitchFamily="18" charset="0"/>
              <a:cs typeface="Times New Roman" pitchFamily="18"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2162" y="5950404"/>
            <a:ext cx="5492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59863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8195" name="Text Box 4"/>
          <p:cNvSpPr txBox="1">
            <a:spLocks noChangeArrowheads="1"/>
          </p:cNvSpPr>
          <p:nvPr/>
        </p:nvSpPr>
        <p:spPr bwMode="auto">
          <a:xfrm>
            <a:off x="8229600" y="6521450"/>
            <a:ext cx="914400" cy="336550"/>
          </a:xfrm>
          <a:prstGeom prst="rect">
            <a:avLst/>
          </a:prstGeom>
          <a:noFill/>
          <a:ln w="9525">
            <a:noFill/>
            <a:miter lim="800000"/>
            <a:headEnd/>
            <a:tailEnd/>
          </a:ln>
          <a:effectLst/>
        </p:spPr>
        <p:txBody>
          <a:bodyPr>
            <a:spAutoFit/>
          </a:bodyPr>
          <a:lstStyle/>
          <a:p>
            <a:pPr algn="ctr"/>
            <a:r>
              <a:rPr lang="it-IT" sz="800" b="1" dirty="0">
                <a:solidFill>
                  <a:srgbClr val="C0504D">
                    <a:lumMod val="20000"/>
                    <a:lumOff val="80000"/>
                  </a:srgbClr>
                </a:solidFill>
                <a:latin typeface="Times New Roman" pitchFamily="18" charset="0"/>
                <a:cs typeface="Times New Roman" pitchFamily="18" charset="0"/>
              </a:rPr>
              <a:t>Michela Zucca</a:t>
            </a:r>
          </a:p>
          <a:p>
            <a:pPr algn="ctr"/>
            <a:r>
              <a:rPr lang="it-IT" sz="800" b="1" dirty="0">
                <a:solidFill>
                  <a:srgbClr val="C0504D">
                    <a:lumMod val="20000"/>
                    <a:lumOff val="80000"/>
                  </a:srgbClr>
                </a:solidFill>
                <a:latin typeface="Times New Roman" pitchFamily="18" charset="0"/>
                <a:cs typeface="Times New Roman" pitchFamily="18" charset="0"/>
              </a:rPr>
              <a:t>Servizi Culturali</a:t>
            </a:r>
          </a:p>
        </p:txBody>
      </p:sp>
      <p:sp>
        <p:nvSpPr>
          <p:cNvPr id="6" name="CasellaDiTesto 5"/>
          <p:cNvSpPr txBox="1"/>
          <p:nvPr/>
        </p:nvSpPr>
        <p:spPr>
          <a:xfrm>
            <a:off x="0" y="0"/>
            <a:ext cx="4161306" cy="6863417"/>
          </a:xfrm>
          <a:prstGeom prst="rect">
            <a:avLst/>
          </a:prstGeom>
          <a:noFill/>
        </p:spPr>
        <p:txBody>
          <a:bodyPr wrap="square" rtlCol="0">
            <a:spAutoFit/>
          </a:bodyPr>
          <a:lstStyle/>
          <a:p>
            <a:r>
              <a:rPr lang="it-IT" sz="2000" b="1" dirty="0" smtClean="0">
                <a:solidFill>
                  <a:srgbClr val="EEECE1">
                    <a:lumMod val="20000"/>
                    <a:lumOff val="80000"/>
                  </a:srgbClr>
                </a:solidFill>
                <a:latin typeface="Times New Roman" pitchFamily="18" charset="0"/>
                <a:cs typeface="Times New Roman" pitchFamily="18" charset="0"/>
              </a:rPr>
              <a:t>E’ relativamente facile capire quando ci si trova davanti ad una società egualitaria dall’esame osteologica che dimostra differenze alimentari negli scheletri, fra classi sociali e sessi</a:t>
            </a:r>
            <a:r>
              <a:rPr lang="it-IT" sz="2000" b="1" dirty="0">
                <a:solidFill>
                  <a:srgbClr val="EEECE1">
                    <a:lumMod val="20000"/>
                    <a:lumOff val="80000"/>
                  </a:srgbClr>
                </a:solidFill>
                <a:latin typeface="Times New Roman" pitchFamily="18" charset="0"/>
                <a:cs typeface="Times New Roman" pitchFamily="18" charset="0"/>
              </a:rPr>
              <a:t>. In gran parte dei casi, </a:t>
            </a:r>
            <a:r>
              <a:rPr lang="it-IT" sz="2000" b="1" dirty="0" smtClean="0">
                <a:solidFill>
                  <a:srgbClr val="EEECE1">
                    <a:lumMod val="20000"/>
                    <a:lumOff val="80000"/>
                  </a:srgbClr>
                </a:solidFill>
                <a:latin typeface="Times New Roman" pitchFamily="18" charset="0"/>
                <a:cs typeface="Times New Roman" pitchFamily="18" charset="0"/>
              </a:rPr>
              <a:t>fuori dalle città, non esistono differenze né di genere né di casta.  Almeno dall’età del Bronzo, si producono formaggi e insaccati, che vanno a costituire la base proteica delle società egualitarie non urbane. In quelle schiaviste, l’alimentazione è basata sul pane nero con l’integrazione di legumi e vegetali freschi.  In entrambi i casi, uomini e donne partecipano alla preparazione del cibo, sia nei giorni lavorativi che in quelli di festa. L’intero ciclo della cucina richiedeva molto meno tempo di oggi  ed era svolto dalla comunità, insieme. </a:t>
            </a:r>
            <a:endParaRPr lang="it-IT" sz="2000" dirty="0">
              <a:solidFill>
                <a:prstClr val="black"/>
              </a:solidFill>
              <a:latin typeface="Times New Roman" pitchFamily="18" charset="0"/>
              <a:cs typeface="Times New Roman" pitchFamily="18" charset="0"/>
            </a:endParaRPr>
          </a:p>
        </p:txBody>
      </p:sp>
      <p:pic>
        <p:nvPicPr>
          <p:cNvPr id="8"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pic>
        <p:nvPicPr>
          <p:cNvPr id="9" name="Picture 2" descr="http://www.beniculturali.it/mibac/multimedia/MiBAC/minisiti/alimentazione/foto/big/011.jpg"/>
          <p:cNvPicPr>
            <a:picLocks noChangeAspect="1" noChangeArrowheads="1"/>
          </p:cNvPicPr>
          <p:nvPr/>
        </p:nvPicPr>
        <p:blipFill>
          <a:blip r:embed="rId3"/>
          <a:srcRect/>
          <a:stretch>
            <a:fillRect/>
          </a:stretch>
        </p:blipFill>
        <p:spPr bwMode="auto">
          <a:xfrm>
            <a:off x="4161306" y="0"/>
            <a:ext cx="4982694" cy="6858000"/>
          </a:xfrm>
          <a:prstGeom prst="rect">
            <a:avLst/>
          </a:prstGeom>
          <a:noFill/>
        </p:spPr>
      </p:pic>
      <p:sp>
        <p:nvSpPr>
          <p:cNvPr id="11" name="CasellaDiTesto 10"/>
          <p:cNvSpPr txBox="1"/>
          <p:nvPr/>
        </p:nvSpPr>
        <p:spPr>
          <a:xfrm>
            <a:off x="4386704" y="6070919"/>
            <a:ext cx="4300096" cy="646331"/>
          </a:xfrm>
          <a:prstGeom prst="rect">
            <a:avLst/>
          </a:prstGeom>
          <a:noFill/>
        </p:spPr>
        <p:txBody>
          <a:bodyPr wrap="square" rtlCol="0">
            <a:spAutoFit/>
          </a:bodyPr>
          <a:lstStyle/>
          <a:p>
            <a:r>
              <a:rPr lang="it-IT" b="1" dirty="0" smtClean="0">
                <a:solidFill>
                  <a:prstClr val="black"/>
                </a:solidFill>
                <a:latin typeface="Times New Roman" pitchFamily="18" charset="0"/>
                <a:cs typeface="Times New Roman" pitchFamily="18" charset="0"/>
              </a:rPr>
              <a:t>Strumenti per la caseificazione in Appennino. Pannello al Museo di Isernia. </a:t>
            </a:r>
            <a:endParaRPr lang="it-IT"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937806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7" name="CasellaDiTesto 6"/>
          <p:cNvSpPr txBox="1"/>
          <p:nvPr/>
        </p:nvSpPr>
        <p:spPr>
          <a:xfrm>
            <a:off x="-1" y="5013176"/>
            <a:ext cx="9144000" cy="1708160"/>
          </a:xfrm>
          <a:prstGeom prst="rect">
            <a:avLst/>
          </a:prstGeom>
          <a:noFill/>
        </p:spPr>
        <p:txBody>
          <a:bodyPr wrap="square" rtlCol="0">
            <a:spAutoFit/>
          </a:bodyPr>
          <a:lstStyle/>
          <a:p>
            <a:r>
              <a:rPr lang="it-IT" sz="1500" b="1" dirty="0">
                <a:solidFill>
                  <a:schemeClr val="bg1"/>
                </a:solidFill>
                <a:latin typeface="Times New Roman" panose="02020603050405020304" pitchFamily="18" charset="0"/>
                <a:cs typeface="Times New Roman" panose="02020603050405020304" pitchFamily="18" charset="0"/>
              </a:rPr>
              <a:t>Nelle culture non patriarcali,  nelle comunità egualitarie, o nei ceti bassi delle società schiaviste,  non esiste il “tavolo da pranzo”: mangiare assieme era l’eccezione, non la regola</a:t>
            </a:r>
            <a:r>
              <a:rPr lang="it-IT" sz="1500" b="1" dirty="0" smtClean="0">
                <a:solidFill>
                  <a:schemeClr val="bg1"/>
                </a:solidFill>
                <a:latin typeface="Times New Roman" panose="02020603050405020304" pitchFamily="18" charset="0"/>
                <a:cs typeface="Times New Roman" panose="02020603050405020304" pitchFamily="18" charset="0"/>
              </a:rPr>
              <a:t>, e non costituiva una dannazione di genere. </a:t>
            </a:r>
            <a:r>
              <a:rPr lang="it-IT" sz="1500" b="1" dirty="0">
                <a:solidFill>
                  <a:schemeClr val="bg1"/>
                </a:solidFill>
                <a:latin typeface="Times New Roman" panose="02020603050405020304" pitchFamily="18" charset="0"/>
                <a:cs typeface="Times New Roman" panose="02020603050405020304" pitchFamily="18" charset="0"/>
              </a:rPr>
              <a:t>L’alimentazione è molto semplice, i cibi sono preparati in modo da poter essere conservati e mangiati al momento, con il pane o, nei paesi freddi, con le polente di cereali. </a:t>
            </a:r>
            <a:r>
              <a:rPr lang="it-IT" sz="1500" b="1" dirty="0" smtClean="0">
                <a:solidFill>
                  <a:schemeClr val="bg1"/>
                </a:solidFill>
                <a:latin typeface="Times New Roman" panose="02020603050405020304" pitchFamily="18" charset="0"/>
                <a:cs typeface="Times New Roman" panose="02020603050405020304" pitchFamily="18" charset="0"/>
              </a:rPr>
              <a:t>Quando arrivò il patriarcato, la </a:t>
            </a:r>
            <a:r>
              <a:rPr lang="it-IT" sz="1500" b="1" dirty="0">
                <a:solidFill>
                  <a:schemeClr val="bg1"/>
                </a:solidFill>
                <a:latin typeface="Times New Roman" panose="02020603050405020304" pitchFamily="18" charset="0"/>
                <a:cs typeface="Times New Roman" panose="02020603050405020304" pitchFamily="18" charset="0"/>
              </a:rPr>
              <a:t>carne </a:t>
            </a:r>
            <a:r>
              <a:rPr lang="it-IT" sz="1500" b="1" dirty="0" smtClean="0">
                <a:solidFill>
                  <a:schemeClr val="bg1"/>
                </a:solidFill>
                <a:latin typeface="Times New Roman" panose="02020603050405020304" pitchFamily="18" charset="0"/>
                <a:cs typeface="Times New Roman" panose="02020603050405020304" pitchFamily="18" charset="0"/>
              </a:rPr>
              <a:t>fu </a:t>
            </a:r>
            <a:r>
              <a:rPr lang="it-IT" sz="1500" b="1" dirty="0">
                <a:solidFill>
                  <a:schemeClr val="bg1"/>
                </a:solidFill>
                <a:latin typeface="Times New Roman" panose="02020603050405020304" pitchFamily="18" charset="0"/>
                <a:cs typeface="Times New Roman" panose="02020603050405020304" pitchFamily="18" charset="0"/>
              </a:rPr>
              <a:t>riservata alle caste più </a:t>
            </a:r>
            <a:r>
              <a:rPr lang="it-IT" sz="1500" b="1" dirty="0" smtClean="0">
                <a:solidFill>
                  <a:schemeClr val="bg1"/>
                </a:solidFill>
                <a:latin typeface="Times New Roman" panose="02020603050405020304" pitchFamily="18" charset="0"/>
                <a:cs typeface="Times New Roman" panose="02020603050405020304" pitchFamily="18" charset="0"/>
              </a:rPr>
              <a:t>elevate, e ai maschi: per gli altri, </a:t>
            </a:r>
            <a:r>
              <a:rPr lang="it-IT" sz="1500" b="1" dirty="0">
                <a:solidFill>
                  <a:schemeClr val="bg1"/>
                </a:solidFill>
                <a:latin typeface="Times New Roman" panose="02020603050405020304" pitchFamily="18" charset="0"/>
                <a:cs typeface="Times New Roman" panose="02020603050405020304" pitchFamily="18" charset="0"/>
              </a:rPr>
              <a:t>era un cibo rituale che veniva consumato al </a:t>
            </a:r>
            <a:endParaRPr lang="it-IT" sz="1500" b="1" dirty="0" smtClean="0">
              <a:solidFill>
                <a:schemeClr val="bg1"/>
              </a:solidFill>
              <a:latin typeface="Times New Roman" panose="02020603050405020304" pitchFamily="18" charset="0"/>
              <a:cs typeface="Times New Roman" panose="02020603050405020304" pitchFamily="18" charset="0"/>
            </a:endParaRPr>
          </a:p>
          <a:p>
            <a:r>
              <a:rPr lang="it-IT" sz="1500" b="1" dirty="0" smtClean="0">
                <a:solidFill>
                  <a:schemeClr val="bg1"/>
                </a:solidFill>
                <a:latin typeface="Times New Roman" panose="02020603050405020304" pitchFamily="18" charset="0"/>
                <a:cs typeface="Times New Roman" panose="02020603050405020304" pitchFamily="18" charset="0"/>
              </a:rPr>
              <a:t>tempio </a:t>
            </a:r>
            <a:r>
              <a:rPr lang="it-IT" sz="1500" b="1" dirty="0">
                <a:solidFill>
                  <a:schemeClr val="bg1"/>
                </a:solidFill>
                <a:latin typeface="Times New Roman" panose="02020603050405020304" pitchFamily="18" charset="0"/>
                <a:cs typeface="Times New Roman" panose="02020603050405020304" pitchFamily="18" charset="0"/>
              </a:rPr>
              <a:t>e preparato dai </a:t>
            </a:r>
            <a:r>
              <a:rPr lang="it-IT" sz="1500" b="1" dirty="0" smtClean="0">
                <a:solidFill>
                  <a:schemeClr val="bg1"/>
                </a:solidFill>
                <a:latin typeface="Times New Roman" panose="02020603050405020304" pitchFamily="18" charset="0"/>
                <a:cs typeface="Times New Roman" panose="02020603050405020304" pitchFamily="18" charset="0"/>
              </a:rPr>
              <a:t>sacerdoti </a:t>
            </a:r>
            <a:r>
              <a:rPr lang="it-IT" sz="1500" b="1" dirty="0">
                <a:solidFill>
                  <a:schemeClr val="bg1"/>
                </a:solidFill>
                <a:latin typeface="Times New Roman" panose="02020603050405020304" pitchFamily="18" charset="0"/>
                <a:cs typeface="Times New Roman" panose="02020603050405020304" pitchFamily="18" charset="0"/>
              </a:rPr>
              <a:t>di ambo i </a:t>
            </a:r>
            <a:r>
              <a:rPr lang="it-IT" sz="1500" b="1" dirty="0" smtClean="0">
                <a:solidFill>
                  <a:schemeClr val="bg1"/>
                </a:solidFill>
                <a:latin typeface="Times New Roman" panose="02020603050405020304" pitchFamily="18" charset="0"/>
                <a:cs typeface="Times New Roman" panose="02020603050405020304" pitchFamily="18" charset="0"/>
              </a:rPr>
              <a:t>sessi, oppure nel corso di grandi feste comunitarie come a </a:t>
            </a:r>
            <a:r>
              <a:rPr lang="it-IT" sz="1500" b="1" dirty="0" err="1" smtClean="0">
                <a:solidFill>
                  <a:schemeClr val="bg1"/>
                </a:solidFill>
                <a:latin typeface="Times New Roman" panose="02020603050405020304" pitchFamily="18" charset="0"/>
                <a:cs typeface="Times New Roman" panose="02020603050405020304" pitchFamily="18" charset="0"/>
              </a:rPr>
              <a:t>Durrington</a:t>
            </a:r>
            <a:r>
              <a:rPr lang="it-IT" sz="1500" b="1" dirty="0" smtClean="0">
                <a:solidFill>
                  <a:schemeClr val="bg1"/>
                </a:solidFill>
                <a:latin typeface="Times New Roman" panose="02020603050405020304" pitchFamily="18" charset="0"/>
                <a:cs typeface="Times New Roman" panose="02020603050405020304" pitchFamily="18" charset="0"/>
              </a:rPr>
              <a:t> </a:t>
            </a:r>
            <a:r>
              <a:rPr lang="it-IT" sz="1500" b="1" dirty="0" err="1" smtClean="0">
                <a:solidFill>
                  <a:schemeClr val="bg1"/>
                </a:solidFill>
                <a:latin typeface="Times New Roman" panose="02020603050405020304" pitchFamily="18" charset="0"/>
                <a:cs typeface="Times New Roman" panose="02020603050405020304" pitchFamily="18" charset="0"/>
              </a:rPr>
              <a:t>Walls</a:t>
            </a:r>
            <a:r>
              <a:rPr lang="it-IT" sz="1500" b="1" dirty="0" smtClean="0">
                <a:solidFill>
                  <a:schemeClr val="bg1"/>
                </a:solidFill>
                <a:latin typeface="Times New Roman" panose="02020603050405020304" pitchFamily="18" charset="0"/>
                <a:cs typeface="Times New Roman" panose="02020603050405020304" pitchFamily="18" charset="0"/>
              </a:rPr>
              <a:t>, vicino a Stonehenge, dove sono state rinvenute fosse con migliaia di ossa  di animali arrosto. </a:t>
            </a:r>
            <a:endParaRPr lang="it-IT" sz="1500" b="1" dirty="0">
              <a:solidFill>
                <a:schemeClr val="bg1"/>
              </a:solidFill>
              <a:latin typeface="Times New Roman" panose="02020603050405020304" pitchFamily="18" charset="0"/>
              <a:cs typeface="Times New Roman" panose="02020603050405020304" pitchFamily="18" charset="0"/>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5063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5395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sp>
        <p:nvSpPr>
          <p:cNvPr id="7" name="CasellaDiTesto 6"/>
          <p:cNvSpPr txBox="1"/>
          <p:nvPr/>
        </p:nvSpPr>
        <p:spPr>
          <a:xfrm>
            <a:off x="25963" y="5118283"/>
            <a:ext cx="9144000" cy="1661993"/>
          </a:xfrm>
          <a:prstGeom prst="rect">
            <a:avLst/>
          </a:prstGeom>
          <a:noFill/>
        </p:spPr>
        <p:txBody>
          <a:bodyPr wrap="square" rtlCol="0">
            <a:spAutoFit/>
          </a:bodyPr>
          <a:lstStyle/>
          <a:p>
            <a:r>
              <a:rPr lang="it-IT" sz="1700" b="1" dirty="0">
                <a:solidFill>
                  <a:schemeClr val="bg1"/>
                </a:solidFill>
                <a:latin typeface="Times New Roman" panose="02020603050405020304" pitchFamily="18" charset="0"/>
                <a:cs typeface="Times New Roman" panose="02020603050405020304" pitchFamily="18" charset="0"/>
              </a:rPr>
              <a:t>La rivoluzione neolitica porta alla diffusione dell’agricoltura su larga scala: da molti studiosi viene considerata la causa della fine del diritto materno, perché ciò significa produzione di scorte familiari che permettono  la nascita di classi dirigenti ereditarie dedite alla guerra e poi al dominio delle tribù conquistate, in cui le donne diventano merce di scambio. In realtà </a:t>
            </a:r>
            <a:r>
              <a:rPr lang="it-IT" sz="1700" b="1" dirty="0" smtClean="0">
                <a:solidFill>
                  <a:schemeClr val="bg1"/>
                </a:solidFill>
                <a:latin typeface="Times New Roman" panose="02020603050405020304" pitchFamily="18" charset="0"/>
                <a:cs typeface="Times New Roman" panose="02020603050405020304" pitchFamily="18" charset="0"/>
              </a:rPr>
              <a:t>però </a:t>
            </a:r>
            <a:r>
              <a:rPr lang="it-IT" sz="1700" b="1" dirty="0">
                <a:solidFill>
                  <a:schemeClr val="bg1"/>
                </a:solidFill>
                <a:latin typeface="Times New Roman" panose="02020603050405020304" pitchFamily="18" charset="0"/>
                <a:cs typeface="Times New Roman" panose="02020603050405020304" pitchFamily="18" charset="0"/>
              </a:rPr>
              <a:t>in gran parte delle società agricole le donne continuano a svolgere funzioni elevate. Ciò vuol dire che non è la forma agricola di sfruttamento del suolo  che determina i rapporti di genere. </a:t>
            </a: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63" y="0"/>
            <a:ext cx="9109305" cy="5123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35707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sp>
        <p:nvSpPr>
          <p:cNvPr id="7" name="CasellaDiTesto 6"/>
          <p:cNvSpPr txBox="1"/>
          <p:nvPr/>
        </p:nvSpPr>
        <p:spPr>
          <a:xfrm>
            <a:off x="-4008" y="5473005"/>
            <a:ext cx="9144000" cy="1261884"/>
          </a:xfrm>
          <a:prstGeom prst="rect">
            <a:avLst/>
          </a:prstGeom>
          <a:noFill/>
        </p:spPr>
        <p:txBody>
          <a:bodyPr wrap="square" rtlCol="0">
            <a:spAutoFit/>
          </a:bodyPr>
          <a:lstStyle/>
          <a:p>
            <a:r>
              <a:rPr lang="it-IT" sz="1900" b="1" dirty="0" smtClean="0">
                <a:solidFill>
                  <a:schemeClr val="bg1"/>
                </a:solidFill>
                <a:latin typeface="Times New Roman" panose="02020603050405020304" pitchFamily="18" charset="0"/>
                <a:cs typeface="Times New Roman" panose="02020603050405020304" pitchFamily="18" charset="0"/>
              </a:rPr>
              <a:t>E</a:t>
            </a:r>
            <a:r>
              <a:rPr lang="it-IT" sz="1900" b="1" dirty="0">
                <a:solidFill>
                  <a:schemeClr val="bg1"/>
                </a:solidFill>
                <a:latin typeface="Times New Roman" panose="02020603050405020304" pitchFamily="18" charset="0"/>
                <a:cs typeface="Times New Roman" panose="02020603050405020304" pitchFamily="18" charset="0"/>
              </a:rPr>
              <a:t>’ piuttosto il sistema di proprietà: dove i mezzi di produzione sono privatizzati, </a:t>
            </a:r>
            <a:r>
              <a:rPr lang="it-IT" sz="1900" b="1" dirty="0" smtClean="0">
                <a:solidFill>
                  <a:schemeClr val="bg1"/>
                </a:solidFill>
                <a:latin typeface="Times New Roman" panose="02020603050405020304" pitchFamily="18" charset="0"/>
                <a:cs typeface="Times New Roman" panose="02020603050405020304" pitchFamily="18" charset="0"/>
              </a:rPr>
              <a:t>dove esiste la divisione del lavoro, comincia </a:t>
            </a:r>
            <a:r>
              <a:rPr lang="it-IT" sz="1900" b="1" dirty="0">
                <a:solidFill>
                  <a:schemeClr val="bg1"/>
                </a:solidFill>
                <a:latin typeface="Times New Roman" panose="02020603050405020304" pitchFamily="18" charset="0"/>
                <a:cs typeface="Times New Roman" panose="02020603050405020304" pitchFamily="18" charset="0"/>
              </a:rPr>
              <a:t>la divisione in </a:t>
            </a:r>
            <a:r>
              <a:rPr lang="it-IT" sz="1900" b="1" dirty="0" smtClean="0">
                <a:solidFill>
                  <a:schemeClr val="bg1"/>
                </a:solidFill>
                <a:latin typeface="Times New Roman" panose="02020603050405020304" pitchFamily="18" charset="0"/>
                <a:cs typeface="Times New Roman" panose="02020603050405020304" pitchFamily="18" charset="0"/>
              </a:rPr>
              <a:t>classi,  </a:t>
            </a:r>
            <a:r>
              <a:rPr lang="it-IT" sz="1900" b="1" dirty="0">
                <a:solidFill>
                  <a:schemeClr val="bg1"/>
                </a:solidFill>
                <a:latin typeface="Times New Roman" panose="02020603050405020304" pitchFamily="18" charset="0"/>
                <a:cs typeface="Times New Roman" panose="02020603050405020304" pitchFamily="18" charset="0"/>
              </a:rPr>
              <a:t>le donne diventano </a:t>
            </a:r>
            <a:r>
              <a:rPr lang="it-IT" sz="1900" b="1" dirty="0" smtClean="0">
                <a:solidFill>
                  <a:schemeClr val="bg1"/>
                </a:solidFill>
                <a:latin typeface="Times New Roman" panose="02020603050405020304" pitchFamily="18" charset="0"/>
                <a:cs typeface="Times New Roman" panose="02020603050405020304" pitchFamily="18" charset="0"/>
              </a:rPr>
              <a:t>merce delegate alla produzione primaria e alla riproduzione. </a:t>
            </a:r>
            <a:r>
              <a:rPr lang="it-IT" sz="1900" b="1" dirty="0">
                <a:solidFill>
                  <a:schemeClr val="bg1"/>
                </a:solidFill>
                <a:latin typeface="Times New Roman" panose="02020603050405020304" pitchFamily="18" charset="0"/>
                <a:cs typeface="Times New Roman" panose="02020603050405020304" pitchFamily="18" charset="0"/>
              </a:rPr>
              <a:t>Come mogli. O come </a:t>
            </a:r>
            <a:r>
              <a:rPr lang="it-IT" sz="1900" b="1" dirty="0" smtClean="0">
                <a:solidFill>
                  <a:schemeClr val="bg1"/>
                </a:solidFill>
                <a:latin typeface="Times New Roman" panose="02020603050405020304" pitchFamily="18" charset="0"/>
                <a:cs typeface="Times New Roman" panose="02020603050405020304" pitchFamily="18" charset="0"/>
              </a:rPr>
              <a:t>schiave</a:t>
            </a:r>
            <a:r>
              <a:rPr lang="it-IT" sz="1900" b="1" dirty="0">
                <a:solidFill>
                  <a:schemeClr val="bg1"/>
                </a:solidFill>
                <a:latin typeface="Times New Roman" panose="02020603050405020304" pitchFamily="18" charset="0"/>
                <a:cs typeface="Times New Roman" panose="02020603050405020304" pitchFamily="18" charset="0"/>
              </a:rPr>
              <a:t>. Vendute per la loro forza </a:t>
            </a:r>
            <a:r>
              <a:rPr lang="it-IT" sz="1900" b="1" dirty="0" smtClean="0">
                <a:solidFill>
                  <a:schemeClr val="bg1"/>
                </a:solidFill>
                <a:latin typeface="Times New Roman" panose="02020603050405020304" pitchFamily="18" charset="0"/>
                <a:cs typeface="Times New Roman" panose="02020603050405020304" pitchFamily="18" charset="0"/>
              </a:rPr>
              <a:t>lavoro</a:t>
            </a:r>
            <a:r>
              <a:rPr lang="it-IT" sz="1900" b="1" dirty="0">
                <a:solidFill>
                  <a:schemeClr val="bg1"/>
                </a:solidFill>
                <a:latin typeface="Times New Roman" panose="02020603050405020304" pitchFamily="18" charset="0"/>
                <a:cs typeface="Times New Roman" panose="02020603050405020304" pitchFamily="18" charset="0"/>
              </a:rPr>
              <a:t>, la capacità riproduttiva, l’attrattiva sessuale.  </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8" y="-1"/>
            <a:ext cx="7902200" cy="5473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7898192" y="-1"/>
            <a:ext cx="1241800" cy="5601533"/>
          </a:xfrm>
          <a:prstGeom prst="rect">
            <a:avLst/>
          </a:prstGeom>
          <a:noFill/>
        </p:spPr>
        <p:txBody>
          <a:bodyPr wrap="square" rtlCol="0">
            <a:spAutoFit/>
          </a:bodyPr>
          <a:lstStyle/>
          <a:p>
            <a:r>
              <a:rPr lang="it-IT" sz="1700" b="1" i="1" dirty="0" smtClean="0">
                <a:solidFill>
                  <a:schemeClr val="bg1"/>
                </a:solidFill>
                <a:latin typeface="Times New Roman" panose="02020603050405020304" pitchFamily="18" charset="0"/>
                <a:cs typeface="Times New Roman" panose="02020603050405020304" pitchFamily="18" charset="0"/>
              </a:rPr>
              <a:t>Questa è l’immagine stereotipata della differenziazione del lavoro per genere: le donne – una ristretta minoranza – cuciono, macinano i cereali, e hanno la testa rivolta a terra o sono inginocchiate</a:t>
            </a:r>
            <a:r>
              <a:rPr lang="it-IT" b="1" i="1" dirty="0" smtClean="0">
                <a:solidFill>
                  <a:schemeClr val="bg1"/>
                </a:solidFill>
                <a:latin typeface="Times New Roman" panose="02020603050405020304" pitchFamily="18" charset="0"/>
                <a:cs typeface="Times New Roman" panose="02020603050405020304" pitchFamily="18" charset="0"/>
              </a:rPr>
              <a:t>. </a:t>
            </a:r>
            <a:endParaRPr lang="it-IT"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58196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85"/>
            <a:ext cx="7577149" cy="6838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6372200" y="-32542"/>
            <a:ext cx="2771800" cy="6878806"/>
          </a:xfrm>
          <a:prstGeom prst="rect">
            <a:avLst/>
          </a:prstGeom>
        </p:spPr>
        <p:txBody>
          <a:bodyPr wrap="square">
            <a:spAutoFit/>
          </a:bodyPr>
          <a:lstStyle/>
          <a:p>
            <a:pPr lvl="0"/>
            <a:r>
              <a:rPr lang="it-IT" sz="2100" b="1" dirty="0" smtClean="0">
                <a:solidFill>
                  <a:prstClr val="white"/>
                </a:solidFill>
                <a:latin typeface="Times New Roman" panose="02020603050405020304" pitchFamily="18" charset="0"/>
                <a:cs typeface="Times New Roman" panose="02020603050405020304" pitchFamily="18" charset="0"/>
              </a:rPr>
              <a:t>E’ l’archeologa </a:t>
            </a:r>
            <a:r>
              <a:rPr lang="it-IT" sz="2100" b="1" dirty="0" err="1" smtClean="0">
                <a:solidFill>
                  <a:prstClr val="white"/>
                </a:solidFill>
                <a:latin typeface="Times New Roman" panose="02020603050405020304" pitchFamily="18" charset="0"/>
                <a:cs typeface="Times New Roman" panose="02020603050405020304" pitchFamily="18" charset="0"/>
              </a:rPr>
              <a:t>Marjia</a:t>
            </a:r>
            <a:r>
              <a:rPr lang="it-IT" sz="2100" b="1" dirty="0" smtClean="0">
                <a:solidFill>
                  <a:prstClr val="white"/>
                </a:solidFill>
                <a:latin typeface="Times New Roman" panose="02020603050405020304" pitchFamily="18" charset="0"/>
                <a:cs typeface="Times New Roman" panose="02020603050405020304" pitchFamily="18" charset="0"/>
              </a:rPr>
              <a:t> </a:t>
            </a:r>
            <a:r>
              <a:rPr lang="it-IT" sz="2100" b="1" dirty="0" err="1" smtClean="0">
                <a:solidFill>
                  <a:prstClr val="white"/>
                </a:solidFill>
                <a:latin typeface="Times New Roman" panose="02020603050405020304" pitchFamily="18" charset="0"/>
                <a:cs typeface="Times New Roman" panose="02020603050405020304" pitchFamily="18" charset="0"/>
              </a:rPr>
              <a:t>Gimbutas</a:t>
            </a:r>
            <a:r>
              <a:rPr lang="it-IT" sz="2100" b="1" dirty="0" smtClean="0">
                <a:solidFill>
                  <a:prstClr val="white"/>
                </a:solidFill>
                <a:latin typeface="Times New Roman" panose="02020603050405020304" pitchFamily="18" charset="0"/>
                <a:cs typeface="Times New Roman" panose="02020603050405020304" pitchFamily="18" charset="0"/>
              </a:rPr>
              <a:t> a studiare le culture preistoriche dell’antica Europa e ad individuare nei Balcani società </a:t>
            </a:r>
            <a:r>
              <a:rPr lang="it-IT" sz="2100" b="1" dirty="0" err="1" smtClean="0">
                <a:solidFill>
                  <a:prstClr val="white"/>
                </a:solidFill>
                <a:latin typeface="Times New Roman" panose="02020603050405020304" pitchFamily="18" charset="0"/>
                <a:cs typeface="Times New Roman" panose="02020603050405020304" pitchFamily="18" charset="0"/>
              </a:rPr>
              <a:t>matrifocali</a:t>
            </a:r>
            <a:r>
              <a:rPr lang="it-IT" sz="2100" b="1" dirty="0" smtClean="0">
                <a:solidFill>
                  <a:prstClr val="white"/>
                </a:solidFill>
                <a:latin typeface="Times New Roman" panose="02020603050405020304" pitchFamily="18" charset="0"/>
                <a:cs typeface="Times New Roman" panose="02020603050405020304" pitchFamily="18" charset="0"/>
              </a:rPr>
              <a:t> egualitarie, pacifiche e straordinariamente benestanti ed avanzate. Sistemi come questi  contraddicono nei fatti le teorie che recitano che solo le civiltà divise in classi possono mantenere ceti intellettuali  improduttivi capaci di creare arte e conoscenza. </a:t>
            </a:r>
            <a:endParaRPr lang="it-IT" sz="21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1797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8188290" y="6497960"/>
            <a:ext cx="830676" cy="21544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a:t>
            </a:r>
            <a:r>
              <a:rPr lang="it-IT" sz="800" b="1" dirty="0" smtClean="0">
                <a:solidFill>
                  <a:prstClr val="white"/>
                </a:solidFill>
                <a:latin typeface="Times New Roman" panose="02020603050405020304" pitchFamily="18" charset="0"/>
                <a:cs typeface="Times New Roman" panose="02020603050405020304" pitchFamily="18" charset="0"/>
              </a:rPr>
              <a:t>Zucca</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7" name="CasellaDiTesto 6"/>
          <p:cNvSpPr txBox="1"/>
          <p:nvPr/>
        </p:nvSpPr>
        <p:spPr>
          <a:xfrm>
            <a:off x="4525572" y="0"/>
            <a:ext cx="4618428" cy="6878806"/>
          </a:xfrm>
          <a:prstGeom prst="rect">
            <a:avLst/>
          </a:prstGeom>
          <a:noFill/>
        </p:spPr>
        <p:txBody>
          <a:bodyPr wrap="square" rtlCol="0">
            <a:spAutoFit/>
          </a:bodyPr>
          <a:lstStyle/>
          <a:p>
            <a:r>
              <a:rPr lang="it-IT" sz="2100" b="1" dirty="0" smtClean="0">
                <a:solidFill>
                  <a:schemeClr val="bg1"/>
                </a:solidFill>
                <a:latin typeface="Times New Roman" panose="02020603050405020304" pitchFamily="18" charset="0"/>
                <a:cs typeface="Times New Roman" panose="02020603050405020304" pitchFamily="18" charset="0"/>
              </a:rPr>
              <a:t>Christopher </a:t>
            </a:r>
            <a:r>
              <a:rPr lang="it-IT" sz="2100" b="1" dirty="0" err="1" smtClean="0">
                <a:solidFill>
                  <a:schemeClr val="bg1"/>
                </a:solidFill>
                <a:latin typeface="Times New Roman" panose="02020603050405020304" pitchFamily="18" charset="0"/>
                <a:cs typeface="Times New Roman" panose="02020603050405020304" pitchFamily="18" charset="0"/>
              </a:rPr>
              <a:t>Boehm</a:t>
            </a:r>
            <a:r>
              <a:rPr lang="it-IT" sz="2100" b="1" dirty="0" smtClean="0">
                <a:solidFill>
                  <a:schemeClr val="bg1"/>
                </a:solidFill>
                <a:latin typeface="Times New Roman" panose="02020603050405020304" pitchFamily="18" charset="0"/>
                <a:cs typeface="Times New Roman" panose="02020603050405020304" pitchFamily="18" charset="0"/>
              </a:rPr>
              <a:t> è un primatista, e analizza il comportamento degli esseri umani antichi dal punto di vista biologico confrontandolo con quello dei nostri parenti più stretti.  Identifica i maschi alfa delle specie patriarcali (i gorilla per esempio) come i primi responsabili della nascita delle gerarchie e dell’instaurazione di un regime politico basato sulla forza e sulla violenza. Ma scopre anche che spesso e volentieri, quando il leader di turno oltrepassa il limite, le femmine della tribù si coalizzano e lo cacciano via. Non solo: talvolta, il capo è proprio una </a:t>
            </a:r>
            <a:r>
              <a:rPr lang="it-IT" sz="2100" b="1" dirty="0" smtClean="0">
                <a:solidFill>
                  <a:schemeClr val="bg1"/>
                </a:solidFill>
                <a:latin typeface="Times New Roman" panose="02020603050405020304" pitchFamily="18" charset="0"/>
                <a:cs typeface="Times New Roman" panose="02020603050405020304" pitchFamily="18" charset="0"/>
              </a:rPr>
              <a:t>femmina </a:t>
            </a:r>
            <a:r>
              <a:rPr lang="it-IT" sz="2100" b="1" dirty="0" smtClean="0">
                <a:solidFill>
                  <a:schemeClr val="bg1"/>
                </a:solidFill>
                <a:latin typeface="Times New Roman" panose="02020603050405020304" pitchFamily="18" charset="0"/>
                <a:cs typeface="Times New Roman" panose="02020603050405020304" pitchFamily="18" charset="0"/>
              </a:rPr>
              <a:t>(che agisce come un maschio).   Altre scimmie non meno evolute, come i bonobo per esempio, vivono in società senza </a:t>
            </a:r>
            <a:endParaRPr lang="it-IT" sz="2100" b="1" dirty="0" smtClean="0">
              <a:solidFill>
                <a:schemeClr val="bg1"/>
              </a:solidFill>
              <a:latin typeface="Times New Roman" panose="02020603050405020304" pitchFamily="18" charset="0"/>
              <a:cs typeface="Times New Roman" panose="02020603050405020304" pitchFamily="18" charset="0"/>
            </a:endParaRPr>
          </a:p>
          <a:p>
            <a:r>
              <a:rPr lang="it-IT" sz="2100" b="1" dirty="0" smtClean="0">
                <a:solidFill>
                  <a:schemeClr val="bg1"/>
                </a:solidFill>
                <a:latin typeface="Times New Roman" panose="02020603050405020304" pitchFamily="18" charset="0"/>
                <a:cs typeface="Times New Roman" panose="02020603050405020304" pitchFamily="18" charset="0"/>
              </a:rPr>
              <a:t>differenziazioni </a:t>
            </a:r>
            <a:r>
              <a:rPr lang="it-IT" sz="2100" b="1" dirty="0" smtClean="0">
                <a:solidFill>
                  <a:schemeClr val="bg1"/>
                </a:solidFill>
                <a:latin typeface="Times New Roman" panose="02020603050405020304" pitchFamily="18" charset="0"/>
                <a:cs typeface="Times New Roman" panose="02020603050405020304" pitchFamily="18" charset="0"/>
              </a:rPr>
              <a:t>e riescono a </a:t>
            </a:r>
            <a:endParaRPr lang="it-IT" sz="2100" b="1" dirty="0" smtClean="0">
              <a:solidFill>
                <a:schemeClr val="bg1"/>
              </a:solidFill>
              <a:latin typeface="Times New Roman" panose="02020603050405020304" pitchFamily="18" charset="0"/>
              <a:cs typeface="Times New Roman" panose="02020603050405020304" pitchFamily="18" charset="0"/>
            </a:endParaRPr>
          </a:p>
          <a:p>
            <a:r>
              <a:rPr lang="it-IT" sz="2100" b="1" dirty="0" smtClean="0">
                <a:solidFill>
                  <a:schemeClr val="bg1"/>
                </a:solidFill>
                <a:latin typeface="Times New Roman" panose="02020603050405020304" pitchFamily="18" charset="0"/>
                <a:cs typeface="Times New Roman" panose="02020603050405020304" pitchFamily="18" charset="0"/>
              </a:rPr>
              <a:t>risolvere </a:t>
            </a:r>
            <a:r>
              <a:rPr lang="it-IT" sz="2100" b="1" dirty="0" smtClean="0">
                <a:solidFill>
                  <a:schemeClr val="bg1"/>
                </a:solidFill>
                <a:latin typeface="Times New Roman" panose="02020603050405020304" pitchFamily="18" charset="0"/>
                <a:cs typeface="Times New Roman" panose="02020603050405020304" pitchFamily="18" charset="0"/>
              </a:rPr>
              <a:t>i conflitti con altri sistemi.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0892"/>
            <a:ext cx="4525573" cy="6815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2665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sp>
        <p:nvSpPr>
          <p:cNvPr id="7" name="CasellaDiTesto 6"/>
          <p:cNvSpPr txBox="1"/>
          <p:nvPr/>
        </p:nvSpPr>
        <p:spPr>
          <a:xfrm>
            <a:off x="4801391" y="0"/>
            <a:ext cx="4342609" cy="7201972"/>
          </a:xfrm>
          <a:prstGeom prst="rect">
            <a:avLst/>
          </a:prstGeom>
          <a:noFill/>
        </p:spPr>
        <p:txBody>
          <a:bodyPr wrap="square" rtlCol="0">
            <a:spAutoFit/>
          </a:bodyPr>
          <a:lstStyle/>
          <a:p>
            <a:r>
              <a:rPr lang="it-IT" sz="2100" b="1" dirty="0">
                <a:solidFill>
                  <a:schemeClr val="bg1"/>
                </a:solidFill>
                <a:latin typeface="Times New Roman" panose="02020603050405020304" pitchFamily="18" charset="0"/>
                <a:cs typeface="Times New Roman" panose="02020603050405020304" pitchFamily="18" charset="0"/>
              </a:rPr>
              <a:t>La cultura di </a:t>
            </a:r>
            <a:r>
              <a:rPr lang="it-IT" sz="2100" b="1" dirty="0" err="1">
                <a:solidFill>
                  <a:schemeClr val="bg1"/>
                </a:solidFill>
                <a:latin typeface="Times New Roman" panose="02020603050405020304" pitchFamily="18" charset="0"/>
                <a:cs typeface="Times New Roman" panose="02020603050405020304" pitchFamily="18" charset="0"/>
              </a:rPr>
              <a:t>Cucuteni</a:t>
            </a:r>
            <a:r>
              <a:rPr lang="it-IT" sz="2100" b="1" dirty="0">
                <a:solidFill>
                  <a:schemeClr val="bg1"/>
                </a:solidFill>
                <a:latin typeface="Times New Roman" panose="02020603050405020304" pitchFamily="18" charset="0"/>
                <a:cs typeface="Times New Roman" panose="02020603050405020304" pitchFamily="18" charset="0"/>
              </a:rPr>
              <a:t> </a:t>
            </a:r>
            <a:r>
              <a:rPr lang="it-IT" sz="2100" b="1" dirty="0" err="1" smtClean="0">
                <a:solidFill>
                  <a:schemeClr val="bg1"/>
                </a:solidFill>
                <a:latin typeface="Times New Roman" panose="02020603050405020304" pitchFamily="18" charset="0"/>
                <a:cs typeface="Times New Roman" panose="02020603050405020304" pitchFamily="18" charset="0"/>
              </a:rPr>
              <a:t>Trypillian</a:t>
            </a:r>
            <a:r>
              <a:rPr lang="it-IT" sz="2100" b="1" dirty="0" smtClean="0">
                <a:solidFill>
                  <a:schemeClr val="bg1"/>
                </a:solidFill>
                <a:latin typeface="Times New Roman" panose="02020603050405020304" pitchFamily="18" charset="0"/>
                <a:cs typeface="Times New Roman" panose="02020603050405020304" pitchFamily="18" charset="0"/>
              </a:rPr>
              <a:t> </a:t>
            </a:r>
            <a:r>
              <a:rPr lang="it-IT" sz="2100" b="1" dirty="0">
                <a:solidFill>
                  <a:schemeClr val="bg1"/>
                </a:solidFill>
                <a:latin typeface="Times New Roman" panose="02020603050405020304" pitchFamily="18" charset="0"/>
                <a:cs typeface="Times New Roman" panose="02020603050405020304" pitchFamily="18" charset="0"/>
              </a:rPr>
              <a:t>si espande a partire dall’attuale Romania. </a:t>
            </a:r>
            <a:r>
              <a:rPr lang="it-IT" sz="2100" b="1" dirty="0" smtClean="0">
                <a:solidFill>
                  <a:schemeClr val="bg1"/>
                </a:solidFill>
                <a:latin typeface="Times New Roman" panose="02020603050405020304" pitchFamily="18" charset="0"/>
                <a:cs typeface="Times New Roman" panose="02020603050405020304" pitchFamily="18" charset="0"/>
              </a:rPr>
              <a:t>Fiorì </a:t>
            </a:r>
            <a:r>
              <a:rPr lang="it-IT" sz="2100" b="1" dirty="0">
                <a:solidFill>
                  <a:schemeClr val="bg1"/>
                </a:solidFill>
                <a:latin typeface="Times New Roman" panose="02020603050405020304" pitchFamily="18" charset="0"/>
                <a:cs typeface="Times New Roman" panose="02020603050405020304" pitchFamily="18" charset="0"/>
              </a:rPr>
              <a:t>fra il 5500 a.C. e 2750 a.C</a:t>
            </a:r>
            <a:r>
              <a:rPr lang="it-IT" sz="2100" b="1" dirty="0" smtClean="0">
                <a:solidFill>
                  <a:schemeClr val="bg1"/>
                </a:solidFill>
                <a:latin typeface="Times New Roman" panose="02020603050405020304" pitchFamily="18" charset="0"/>
                <a:cs typeface="Times New Roman" panose="02020603050405020304" pitchFamily="18" charset="0"/>
              </a:rPr>
              <a:t>. E</a:t>
            </a:r>
            <a:r>
              <a:rPr lang="it-IT" sz="2100" b="1" dirty="0">
                <a:solidFill>
                  <a:schemeClr val="bg1"/>
                </a:solidFill>
                <a:latin typeface="Times New Roman" panose="02020603050405020304" pitchFamily="18" charset="0"/>
                <a:cs typeface="Times New Roman" panose="02020603050405020304" pitchFamily="18" charset="0"/>
              </a:rPr>
              <a:t>’ una cultura urbana, con città anche di notevoli dimensioni (più di 10.000 abitanti, le più grandi dell’antichità), </a:t>
            </a:r>
            <a:r>
              <a:rPr lang="it-IT" sz="2100" b="1" dirty="0" smtClean="0">
                <a:solidFill>
                  <a:schemeClr val="bg1"/>
                </a:solidFill>
                <a:latin typeface="Times New Roman" panose="02020603050405020304" pitchFamily="18" charset="0"/>
                <a:cs typeface="Times New Roman" panose="02020603050405020304" pitchFamily="18" charset="0"/>
              </a:rPr>
              <a:t> in cui comunque la differenziazione del lavoro era scarsa. La sopravvivenza era basata </a:t>
            </a:r>
            <a:r>
              <a:rPr lang="it-IT" sz="2100" b="1" dirty="0">
                <a:solidFill>
                  <a:schemeClr val="bg1"/>
                </a:solidFill>
                <a:latin typeface="Times New Roman" panose="02020603050405020304" pitchFamily="18" charset="0"/>
                <a:cs typeface="Times New Roman" panose="02020603050405020304" pitchFamily="18" charset="0"/>
              </a:rPr>
              <a:t>sulla produzione agricola, </a:t>
            </a:r>
            <a:r>
              <a:rPr lang="it-IT" sz="2100" b="1" dirty="0" smtClean="0">
                <a:solidFill>
                  <a:schemeClr val="bg1"/>
                </a:solidFill>
                <a:latin typeface="Times New Roman" panose="02020603050405020304" pitchFamily="18" charset="0"/>
                <a:cs typeface="Times New Roman" panose="02020603050405020304" pitchFamily="18" charset="0"/>
              </a:rPr>
              <a:t>che svolgevano tutti. Doveva </a:t>
            </a:r>
            <a:r>
              <a:rPr lang="it-IT" sz="2100" b="1" dirty="0">
                <a:solidFill>
                  <a:schemeClr val="bg1"/>
                </a:solidFill>
                <a:latin typeface="Times New Roman" panose="02020603050405020304" pitchFamily="18" charset="0"/>
                <a:cs typeface="Times New Roman" panose="02020603050405020304" pitchFamily="18" charset="0"/>
              </a:rPr>
              <a:t>esistere un complesso sistema di trasporti  e redistribuzione delle derrate, </a:t>
            </a:r>
            <a:r>
              <a:rPr lang="it-IT" sz="2100" b="1" dirty="0" smtClean="0">
                <a:solidFill>
                  <a:schemeClr val="bg1"/>
                </a:solidFill>
                <a:latin typeface="Times New Roman" panose="02020603050405020304" pitchFamily="18" charset="0"/>
                <a:cs typeface="Times New Roman" panose="02020603050405020304" pitchFamily="18" charset="0"/>
              </a:rPr>
              <a:t>ma la civiltà si mantenne  </a:t>
            </a:r>
            <a:r>
              <a:rPr lang="it-IT" sz="2100" b="1" dirty="0" err="1">
                <a:solidFill>
                  <a:schemeClr val="bg1"/>
                </a:solidFill>
                <a:latin typeface="Times New Roman" panose="02020603050405020304" pitchFamily="18" charset="0"/>
                <a:cs typeface="Times New Roman" panose="02020603050405020304" pitchFamily="18" charset="0"/>
              </a:rPr>
              <a:t>matrifocale</a:t>
            </a:r>
            <a:r>
              <a:rPr lang="it-IT" sz="2100" b="1" dirty="0">
                <a:solidFill>
                  <a:schemeClr val="bg1"/>
                </a:solidFill>
                <a:latin typeface="Times New Roman" panose="02020603050405020304" pitchFamily="18" charset="0"/>
                <a:cs typeface="Times New Roman" panose="02020603050405020304" pitchFamily="18" charset="0"/>
              </a:rPr>
              <a:t>,  egualitaria  e pacifica. </a:t>
            </a:r>
            <a:r>
              <a:rPr lang="it-IT" sz="2100" b="1" dirty="0" smtClean="0">
                <a:solidFill>
                  <a:schemeClr val="bg1"/>
                </a:solidFill>
                <a:latin typeface="Times New Roman" panose="02020603050405020304" pitchFamily="18" charset="0"/>
                <a:cs typeface="Times New Roman" panose="02020603050405020304" pitchFamily="18" charset="0"/>
              </a:rPr>
              <a:t>Il livello di vita medio era molto alto, le case belle e confortevoli. La religione praticata era basata sul culto della Dea, come in gran parte delle culture egualitarie sopravvissute. </a:t>
            </a:r>
            <a:endParaRPr lang="it-IT" sz="2100" b="1" dirty="0">
              <a:solidFill>
                <a:schemeClr val="bg1"/>
              </a:solidFill>
              <a:latin typeface="Times New Roman" panose="02020603050405020304" pitchFamily="18" charset="0"/>
              <a:cs typeface="Times New Roman" panose="02020603050405020304" pitchFamily="18" charset="0"/>
            </a:endParaRPr>
          </a:p>
          <a:p>
            <a:r>
              <a:rPr lang="it-IT" sz="2100" b="1" dirty="0" smtClean="0">
                <a:solidFill>
                  <a:schemeClr val="bg1"/>
                </a:solidFill>
                <a:latin typeface="Times New Roman" panose="02020603050405020304" pitchFamily="18" charset="0"/>
                <a:cs typeface="Times New Roman" panose="02020603050405020304" pitchFamily="18" charset="0"/>
              </a:rPr>
              <a:t> </a:t>
            </a:r>
            <a:endParaRPr lang="it-IT" sz="2100" b="1" dirty="0">
              <a:solidFill>
                <a:schemeClr val="bg1"/>
              </a:solidFill>
              <a:latin typeface="Times New Roman" panose="02020603050405020304" pitchFamily="18" charset="0"/>
              <a:cs typeface="Times New Roman" panose="02020603050405020304" pitchFamily="18"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78" y="-21486"/>
            <a:ext cx="47863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9086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sp>
        <p:nvSpPr>
          <p:cNvPr id="7" name="CasellaDiTesto 6"/>
          <p:cNvSpPr txBox="1"/>
          <p:nvPr/>
        </p:nvSpPr>
        <p:spPr>
          <a:xfrm>
            <a:off x="6999287" y="0"/>
            <a:ext cx="2144713" cy="5909310"/>
          </a:xfrm>
          <a:prstGeom prst="rect">
            <a:avLst/>
          </a:prstGeom>
          <a:noFill/>
        </p:spPr>
        <p:txBody>
          <a:bodyPr wrap="square" rtlCol="0">
            <a:spAutoFit/>
          </a:bodyPr>
          <a:lstStyle/>
          <a:p>
            <a:r>
              <a:rPr lang="it-IT" sz="2100" b="1" dirty="0" smtClean="0">
                <a:solidFill>
                  <a:schemeClr val="bg1"/>
                </a:solidFill>
                <a:latin typeface="Times New Roman" panose="02020603050405020304" pitchFamily="18" charset="0"/>
                <a:cs typeface="Times New Roman" panose="02020603050405020304" pitchFamily="18" charset="0"/>
              </a:rPr>
              <a:t>Non sappiamo in realtà come si governassero, ma le raffigurazioni rimaste insistono su un modello circolare, paritario, femminile, assembleare, riscontrato in gran parte delle civiltà egualitarie contemporanee e in epoca storica. </a:t>
            </a:r>
            <a:endParaRPr lang="it-IT" sz="2100" b="1" dirty="0">
              <a:solidFill>
                <a:schemeClr val="bg1"/>
              </a:solidFill>
              <a:latin typeface="Times New Roman" panose="02020603050405020304" pitchFamily="18" charset="0"/>
              <a:cs typeface="Times New Roman" panose="02020603050405020304" pitchFamily="18" charset="0"/>
            </a:endParaRPr>
          </a:p>
          <a:p>
            <a:r>
              <a:rPr lang="it-IT" sz="2100" b="1" dirty="0" smtClean="0">
                <a:solidFill>
                  <a:schemeClr val="bg1"/>
                </a:solidFill>
                <a:latin typeface="Times New Roman" panose="02020603050405020304" pitchFamily="18" charset="0"/>
                <a:cs typeface="Times New Roman" panose="02020603050405020304" pitchFamily="18" charset="0"/>
              </a:rPr>
              <a:t> </a:t>
            </a:r>
            <a:endParaRPr lang="it-IT" sz="2100" b="1" dirty="0">
              <a:solidFill>
                <a:schemeClr val="bg1"/>
              </a:solidFill>
              <a:latin typeface="Times New Roman" panose="02020603050405020304" pitchFamily="18" charset="0"/>
              <a:cs typeface="Times New Roman" panose="02020603050405020304" pitchFamily="18"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99928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90909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sp>
        <p:nvSpPr>
          <p:cNvPr id="7" name="CasellaDiTesto 6"/>
          <p:cNvSpPr txBox="1"/>
          <p:nvPr/>
        </p:nvSpPr>
        <p:spPr>
          <a:xfrm>
            <a:off x="-2" y="5643880"/>
            <a:ext cx="9144001" cy="1338828"/>
          </a:xfrm>
          <a:prstGeom prst="rect">
            <a:avLst/>
          </a:prstGeom>
          <a:noFill/>
        </p:spPr>
        <p:txBody>
          <a:bodyPr wrap="square" rtlCol="0">
            <a:spAutoFit/>
          </a:bodyPr>
          <a:lstStyle/>
          <a:p>
            <a:r>
              <a:rPr lang="it-IT" sz="2000" b="1" dirty="0" smtClean="0">
                <a:solidFill>
                  <a:schemeClr val="bg1"/>
                </a:solidFill>
                <a:latin typeface="Times New Roman" panose="02020603050405020304" pitchFamily="18" charset="0"/>
                <a:cs typeface="Times New Roman" panose="02020603050405020304" pitchFamily="18" charset="0"/>
              </a:rPr>
              <a:t>Le loro case, fra le più belle dell’antichità, circolari (come quelle celtiche), erano già riscaldate da una «stufa». La presenza di tanti oggetti di pregio e il livello </a:t>
            </a:r>
          </a:p>
          <a:p>
            <a:r>
              <a:rPr lang="it-IT" sz="2000" b="1" dirty="0" smtClean="0">
                <a:solidFill>
                  <a:schemeClr val="bg1"/>
                </a:solidFill>
                <a:latin typeface="Times New Roman" panose="02020603050405020304" pitchFamily="18" charset="0"/>
                <a:cs typeface="Times New Roman" panose="02020603050405020304" pitchFamily="18" charset="0"/>
              </a:rPr>
              <a:t>di comfort collettivo dimostrano la ricchezza delle società egualitarie. </a:t>
            </a:r>
            <a:endParaRPr lang="it-IT" sz="2000" b="1" dirty="0">
              <a:solidFill>
                <a:schemeClr val="bg1"/>
              </a:solidFill>
              <a:latin typeface="Times New Roman" panose="02020603050405020304" pitchFamily="18" charset="0"/>
              <a:cs typeface="Times New Roman" panose="02020603050405020304" pitchFamily="18" charset="0"/>
            </a:endParaRPr>
          </a:p>
          <a:p>
            <a:r>
              <a:rPr lang="it-IT" sz="2100" b="1" dirty="0" smtClean="0">
                <a:solidFill>
                  <a:schemeClr val="bg1"/>
                </a:solidFill>
                <a:latin typeface="Times New Roman" panose="02020603050405020304" pitchFamily="18" charset="0"/>
                <a:cs typeface="Times New Roman" panose="02020603050405020304" pitchFamily="18" charset="0"/>
              </a:rPr>
              <a:t> </a:t>
            </a:r>
            <a:endParaRPr lang="it-IT" sz="2100" b="1" dirty="0">
              <a:solidFill>
                <a:schemeClr val="bg1"/>
              </a:solidFill>
              <a:latin typeface="Times New Roman" panose="02020603050405020304" pitchFamily="18" charset="0"/>
              <a:cs typeface="Times New Roman" panose="02020603050405020304" pitchFamily="18" charset="0"/>
            </a:endParaRPr>
          </a:p>
        </p:txBody>
      </p:sp>
      <p:pic>
        <p:nvPicPr>
          <p:cNvPr id="6" name="Picture 2" descr="https://static.wixstatic.com/media/991629_8eae309f49fd4852b6c673d1c65b7ddc.jpg/v1/fill/w_632,h_420,al_c,q_80,usm_0.66_1.00_0.01/991629_8eae309f49fd4852b6c673d1c65b7ddc.jpg"/>
          <p:cNvPicPr>
            <a:picLocks noChangeAspect="1" noChangeArrowheads="1"/>
          </p:cNvPicPr>
          <p:nvPr/>
        </p:nvPicPr>
        <p:blipFill>
          <a:blip r:embed="rId3"/>
          <a:srcRect b="6173"/>
          <a:stretch>
            <a:fillRect/>
          </a:stretch>
        </p:blipFill>
        <p:spPr bwMode="auto">
          <a:xfrm>
            <a:off x="0" y="-1"/>
            <a:ext cx="9143999" cy="5701603"/>
          </a:xfrm>
          <a:prstGeom prst="rect">
            <a:avLst/>
          </a:prstGeom>
          <a:noFill/>
        </p:spPr>
      </p:pic>
    </p:spTree>
    <p:extLst>
      <p:ext uri="{BB962C8B-B14F-4D97-AF65-F5344CB8AC3E}">
        <p14:creationId xmlns:p14="http://schemas.microsoft.com/office/powerpoint/2010/main" val="36964471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sp>
        <p:nvSpPr>
          <p:cNvPr id="7" name="CasellaDiTesto 6"/>
          <p:cNvSpPr txBox="1"/>
          <p:nvPr/>
        </p:nvSpPr>
        <p:spPr>
          <a:xfrm>
            <a:off x="0" y="5582182"/>
            <a:ext cx="9144001" cy="1892826"/>
          </a:xfrm>
          <a:prstGeom prst="rect">
            <a:avLst/>
          </a:prstGeom>
          <a:noFill/>
        </p:spPr>
        <p:txBody>
          <a:bodyPr wrap="square" rtlCol="0">
            <a:spAutoFit/>
          </a:bodyPr>
          <a:lstStyle/>
          <a:p>
            <a:r>
              <a:rPr lang="it-IT" sz="1900" b="1" dirty="0" smtClean="0">
                <a:solidFill>
                  <a:schemeClr val="bg1"/>
                </a:solidFill>
                <a:latin typeface="Times New Roman" panose="02020603050405020304" pitchFamily="18" charset="0"/>
                <a:cs typeface="Times New Roman" panose="02020603050405020304" pitchFamily="18" charset="0"/>
              </a:rPr>
              <a:t>I Vinca </a:t>
            </a:r>
            <a:r>
              <a:rPr lang="it-IT" sz="1900" b="1" dirty="0" err="1" smtClean="0">
                <a:solidFill>
                  <a:schemeClr val="bg1"/>
                </a:solidFill>
                <a:latin typeface="Times New Roman" panose="02020603050405020304" pitchFamily="18" charset="0"/>
                <a:cs typeface="Times New Roman" panose="02020603050405020304" pitchFamily="18" charset="0"/>
              </a:rPr>
              <a:t>eaborarono</a:t>
            </a:r>
            <a:r>
              <a:rPr lang="it-IT" sz="1900" b="1" dirty="0" smtClean="0">
                <a:solidFill>
                  <a:schemeClr val="bg1"/>
                </a:solidFill>
                <a:latin typeface="Times New Roman" panose="02020603050405020304" pitchFamily="18" charset="0"/>
                <a:cs typeface="Times New Roman" panose="02020603050405020304" pitchFamily="18" charset="0"/>
              </a:rPr>
              <a:t> </a:t>
            </a:r>
            <a:r>
              <a:rPr lang="it-IT" sz="1900" b="1" dirty="0">
                <a:solidFill>
                  <a:schemeClr val="bg1"/>
                </a:solidFill>
                <a:latin typeface="Times New Roman" panose="02020603050405020304" pitchFamily="18" charset="0"/>
                <a:cs typeface="Times New Roman" panose="02020603050405020304" pitchFamily="18" charset="0"/>
              </a:rPr>
              <a:t>la più antica forma di scrittura ad oggi conosciuta, oltre un millennio prima di quella cuneiforme: come succedeva presso molti popoli </a:t>
            </a:r>
            <a:endParaRPr lang="it-IT" sz="1900" b="1" dirty="0" smtClean="0">
              <a:solidFill>
                <a:schemeClr val="bg1"/>
              </a:solidFill>
              <a:latin typeface="Times New Roman" panose="02020603050405020304" pitchFamily="18" charset="0"/>
              <a:cs typeface="Times New Roman" panose="02020603050405020304" pitchFamily="18" charset="0"/>
            </a:endParaRPr>
          </a:p>
          <a:p>
            <a:r>
              <a:rPr lang="it-IT" sz="1900" b="1" dirty="0" smtClean="0">
                <a:solidFill>
                  <a:schemeClr val="bg1"/>
                </a:solidFill>
                <a:latin typeface="Times New Roman" panose="02020603050405020304" pitchFamily="18" charset="0"/>
                <a:cs typeface="Times New Roman" panose="02020603050405020304" pitchFamily="18" charset="0"/>
              </a:rPr>
              <a:t>antichi</a:t>
            </a:r>
            <a:r>
              <a:rPr lang="it-IT" sz="1900" b="1" dirty="0">
                <a:solidFill>
                  <a:schemeClr val="bg1"/>
                </a:solidFill>
                <a:latin typeface="Times New Roman" panose="02020603050405020304" pitchFamily="18" charset="0"/>
                <a:cs typeface="Times New Roman" panose="02020603050405020304" pitchFamily="18" charset="0"/>
              </a:rPr>
              <a:t>, </a:t>
            </a:r>
            <a:r>
              <a:rPr lang="it-IT" sz="1900" b="1" dirty="0" smtClean="0">
                <a:solidFill>
                  <a:schemeClr val="bg1"/>
                </a:solidFill>
                <a:latin typeface="Times New Roman" panose="02020603050405020304" pitchFamily="18" charset="0"/>
                <a:cs typeface="Times New Roman" panose="02020603050405020304" pitchFamily="18" charset="0"/>
              </a:rPr>
              <a:t>però, Celti e Reti compresi</a:t>
            </a:r>
            <a:r>
              <a:rPr lang="it-IT" sz="1900" b="1" dirty="0">
                <a:solidFill>
                  <a:schemeClr val="bg1"/>
                </a:solidFill>
                <a:latin typeface="Times New Roman" panose="02020603050405020304" pitchFamily="18" charset="0"/>
                <a:cs typeface="Times New Roman" panose="02020603050405020304" pitchFamily="18" charset="0"/>
              </a:rPr>
              <a:t>, veniva utilizzata non per mantenere la </a:t>
            </a:r>
            <a:endParaRPr lang="it-IT" sz="1900" b="1" dirty="0" smtClean="0">
              <a:solidFill>
                <a:schemeClr val="bg1"/>
              </a:solidFill>
              <a:latin typeface="Times New Roman" panose="02020603050405020304" pitchFamily="18" charset="0"/>
              <a:cs typeface="Times New Roman" panose="02020603050405020304" pitchFamily="18" charset="0"/>
            </a:endParaRPr>
          </a:p>
          <a:p>
            <a:r>
              <a:rPr lang="it-IT" sz="1900" b="1" dirty="0" smtClean="0">
                <a:solidFill>
                  <a:schemeClr val="bg1"/>
                </a:solidFill>
                <a:latin typeface="Times New Roman" panose="02020603050405020304" pitchFamily="18" charset="0"/>
                <a:cs typeface="Times New Roman" panose="02020603050405020304" pitchFamily="18" charset="0"/>
              </a:rPr>
              <a:t>memoria</a:t>
            </a:r>
            <a:r>
              <a:rPr lang="it-IT" sz="1900" b="1" dirty="0">
                <a:solidFill>
                  <a:schemeClr val="bg1"/>
                </a:solidFill>
                <a:latin typeface="Times New Roman" panose="02020603050405020304" pitchFamily="18" charset="0"/>
                <a:cs typeface="Times New Roman" panose="02020603050405020304" pitchFamily="18" charset="0"/>
              </a:rPr>
              <a:t>, o la </a:t>
            </a:r>
            <a:r>
              <a:rPr lang="it-IT" sz="1900" b="1" dirty="0" smtClean="0">
                <a:solidFill>
                  <a:schemeClr val="bg1"/>
                </a:solidFill>
                <a:latin typeface="Times New Roman" panose="02020603050405020304" pitchFamily="18" charset="0"/>
                <a:cs typeface="Times New Roman" panose="02020603050405020304" pitchFamily="18" charset="0"/>
              </a:rPr>
              <a:t>contabilità delle tasse</a:t>
            </a:r>
            <a:r>
              <a:rPr lang="it-IT" sz="1900" b="1" dirty="0">
                <a:solidFill>
                  <a:schemeClr val="bg1"/>
                </a:solidFill>
                <a:latin typeface="Times New Roman" panose="02020603050405020304" pitchFamily="18" charset="0"/>
                <a:cs typeface="Times New Roman" panose="02020603050405020304" pitchFamily="18" charset="0"/>
              </a:rPr>
              <a:t>, ma per usi sacri: pochissimo è stato decifrato. </a:t>
            </a:r>
          </a:p>
          <a:p>
            <a:r>
              <a:rPr lang="it-IT" sz="2000" b="1" dirty="0" smtClean="0">
                <a:solidFill>
                  <a:schemeClr val="bg1"/>
                </a:solidFill>
                <a:latin typeface="Times New Roman" panose="02020603050405020304" pitchFamily="18" charset="0"/>
                <a:cs typeface="Times New Roman" panose="02020603050405020304" pitchFamily="18" charset="0"/>
              </a:rPr>
              <a:t>. </a:t>
            </a:r>
            <a:endParaRPr lang="it-IT" sz="2000" b="1" dirty="0">
              <a:solidFill>
                <a:schemeClr val="bg1"/>
              </a:solidFill>
              <a:latin typeface="Times New Roman" panose="02020603050405020304" pitchFamily="18" charset="0"/>
              <a:cs typeface="Times New Roman" panose="02020603050405020304" pitchFamily="18" charset="0"/>
            </a:endParaRPr>
          </a:p>
          <a:p>
            <a:r>
              <a:rPr lang="it-IT" sz="2100" b="1" dirty="0" smtClean="0">
                <a:solidFill>
                  <a:schemeClr val="bg1"/>
                </a:solidFill>
                <a:latin typeface="Times New Roman" panose="02020603050405020304" pitchFamily="18" charset="0"/>
                <a:cs typeface="Times New Roman" panose="02020603050405020304" pitchFamily="18" charset="0"/>
              </a:rPr>
              <a:t> </a:t>
            </a:r>
            <a:endParaRPr lang="it-IT" sz="2100" b="1" dirty="0">
              <a:solidFill>
                <a:schemeClr val="bg1"/>
              </a:solidFill>
              <a:latin typeface="Times New Roman" panose="02020603050405020304" pitchFamily="18" charset="0"/>
              <a:cs typeface="Times New Roman" panose="02020603050405020304" pitchFamily="18"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83" y="5882"/>
            <a:ext cx="6853673" cy="562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6876257" y="5882"/>
            <a:ext cx="2267742" cy="5647700"/>
          </a:xfrm>
          <a:prstGeom prst="rect">
            <a:avLst/>
          </a:prstGeom>
          <a:noFill/>
        </p:spPr>
        <p:txBody>
          <a:bodyPr wrap="square" rtlCol="0">
            <a:spAutoFit/>
          </a:bodyPr>
          <a:lstStyle/>
          <a:p>
            <a:r>
              <a:rPr lang="it-IT" sz="1900" b="1" dirty="0" smtClean="0">
                <a:solidFill>
                  <a:prstClr val="white"/>
                </a:solidFill>
                <a:latin typeface="Times New Roman" panose="02020603050405020304" pitchFamily="18" charset="0"/>
                <a:cs typeface="Times New Roman" panose="02020603050405020304" pitchFamily="18" charset="0"/>
              </a:rPr>
              <a:t>Le culture balcaniche dell’antica Europa furono studiate da </a:t>
            </a:r>
            <a:r>
              <a:rPr lang="it-IT" sz="1900" b="1" dirty="0" err="1" smtClean="0">
                <a:solidFill>
                  <a:prstClr val="white"/>
                </a:solidFill>
                <a:latin typeface="Times New Roman" panose="02020603050405020304" pitchFamily="18" charset="0"/>
                <a:cs typeface="Times New Roman" panose="02020603050405020304" pitchFamily="18" charset="0"/>
              </a:rPr>
              <a:t>Marjia</a:t>
            </a:r>
            <a:r>
              <a:rPr lang="it-IT" sz="1900" b="1" dirty="0" smtClean="0">
                <a:solidFill>
                  <a:prstClr val="white"/>
                </a:solidFill>
                <a:latin typeface="Times New Roman" panose="02020603050405020304" pitchFamily="18" charset="0"/>
                <a:cs typeface="Times New Roman" panose="02020603050405020304" pitchFamily="18" charset="0"/>
              </a:rPr>
              <a:t> </a:t>
            </a:r>
            <a:r>
              <a:rPr lang="it-IT" sz="1900" b="1" dirty="0" err="1" smtClean="0">
                <a:solidFill>
                  <a:prstClr val="white"/>
                </a:solidFill>
                <a:latin typeface="Times New Roman" panose="02020603050405020304" pitchFamily="18" charset="0"/>
                <a:cs typeface="Times New Roman" panose="02020603050405020304" pitchFamily="18" charset="0"/>
              </a:rPr>
              <a:t>Gimbutas</a:t>
            </a:r>
            <a:r>
              <a:rPr lang="it-IT" sz="1900" b="1" dirty="0" smtClean="0">
                <a:solidFill>
                  <a:prstClr val="white"/>
                </a:solidFill>
                <a:latin typeface="Times New Roman" panose="02020603050405020304" pitchFamily="18" charset="0"/>
                <a:cs typeface="Times New Roman" panose="02020603050405020304" pitchFamily="18" charset="0"/>
              </a:rPr>
              <a:t> e, via via che si approfondiscono gli strumenti di conoscenza, dimostrano un livello di progresso eccezionale, che smentisce la necessità della presenza di operatori specializzati e  di una «classe culturale». </a:t>
            </a:r>
            <a:endParaRPr lang="it-IT" dirty="0"/>
          </a:p>
        </p:txBody>
      </p:sp>
    </p:spTree>
    <p:extLst>
      <p:ext uri="{BB962C8B-B14F-4D97-AF65-F5344CB8AC3E}">
        <p14:creationId xmlns:p14="http://schemas.microsoft.com/office/powerpoint/2010/main" val="25310739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sp>
        <p:nvSpPr>
          <p:cNvPr id="7" name="CasellaDiTesto 6"/>
          <p:cNvSpPr txBox="1"/>
          <p:nvPr/>
        </p:nvSpPr>
        <p:spPr>
          <a:xfrm>
            <a:off x="-2" y="5597713"/>
            <a:ext cx="9122229" cy="2123658"/>
          </a:xfrm>
          <a:prstGeom prst="rect">
            <a:avLst/>
          </a:prstGeom>
          <a:noFill/>
        </p:spPr>
        <p:txBody>
          <a:bodyPr wrap="squar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Ogni società egualitaria destina gran parte delle proprie risorse per evitare accumulazione  differenze di status.  Negli </a:t>
            </a:r>
            <a:r>
              <a:rPr lang="it-IT" b="1" dirty="0">
                <a:solidFill>
                  <a:schemeClr val="bg1"/>
                </a:solidFill>
                <a:latin typeface="Times New Roman" panose="02020603050405020304" pitchFamily="18" charset="0"/>
                <a:cs typeface="Times New Roman" panose="02020603050405020304" pitchFamily="18" charset="0"/>
              </a:rPr>
              <a:t>ultimi anni si è scoperto che l’invasione dei popoli </a:t>
            </a:r>
            <a:r>
              <a:rPr lang="it-IT" b="1" dirty="0" err="1">
                <a:solidFill>
                  <a:schemeClr val="bg1"/>
                </a:solidFill>
                <a:latin typeface="Times New Roman" panose="02020603050405020304" pitchFamily="18" charset="0"/>
                <a:cs typeface="Times New Roman" panose="02020603050405020304" pitchFamily="18" charset="0"/>
              </a:rPr>
              <a:t>kurgan</a:t>
            </a:r>
            <a:r>
              <a:rPr lang="it-IT" b="1" dirty="0">
                <a:solidFill>
                  <a:schemeClr val="bg1"/>
                </a:solidFill>
                <a:latin typeface="Times New Roman" panose="02020603050405020304" pitchFamily="18" charset="0"/>
                <a:cs typeface="Times New Roman" panose="02020603050405020304" pitchFamily="18" charset="0"/>
              </a:rPr>
              <a:t> che secondo </a:t>
            </a:r>
            <a:r>
              <a:rPr lang="it-IT" b="1" dirty="0" err="1">
                <a:solidFill>
                  <a:schemeClr val="bg1"/>
                </a:solidFill>
                <a:latin typeface="Times New Roman" panose="02020603050405020304" pitchFamily="18" charset="0"/>
                <a:cs typeface="Times New Roman" panose="02020603050405020304" pitchFamily="18" charset="0"/>
              </a:rPr>
              <a:t>Marjia</a:t>
            </a:r>
            <a:r>
              <a:rPr lang="it-IT" b="1" dirty="0">
                <a:solidFill>
                  <a:schemeClr val="bg1"/>
                </a:solidFill>
                <a:latin typeface="Times New Roman" panose="02020603050405020304" pitchFamily="18" charset="0"/>
                <a:cs typeface="Times New Roman" panose="02020603050405020304" pitchFamily="18" charset="0"/>
              </a:rPr>
              <a:t> </a:t>
            </a:r>
            <a:r>
              <a:rPr lang="it-IT" b="1" dirty="0" err="1">
                <a:solidFill>
                  <a:schemeClr val="bg1"/>
                </a:solidFill>
                <a:latin typeface="Times New Roman" panose="02020603050405020304" pitchFamily="18" charset="0"/>
                <a:cs typeface="Times New Roman" panose="02020603050405020304" pitchFamily="18" charset="0"/>
              </a:rPr>
              <a:t>Gimbutas</a:t>
            </a:r>
            <a:r>
              <a:rPr lang="it-IT" b="1" dirty="0">
                <a:solidFill>
                  <a:schemeClr val="bg1"/>
                </a:solidFill>
                <a:latin typeface="Times New Roman" panose="02020603050405020304" pitchFamily="18" charset="0"/>
                <a:cs typeface="Times New Roman" panose="02020603050405020304" pitchFamily="18" charset="0"/>
              </a:rPr>
              <a:t> avrebbe distrutto le culture </a:t>
            </a:r>
            <a:r>
              <a:rPr lang="it-IT" b="1" dirty="0" err="1">
                <a:solidFill>
                  <a:schemeClr val="bg1"/>
                </a:solidFill>
                <a:latin typeface="Times New Roman" panose="02020603050405020304" pitchFamily="18" charset="0"/>
                <a:cs typeface="Times New Roman" panose="02020603050405020304" pitchFamily="18" charset="0"/>
              </a:rPr>
              <a:t>matrifocali</a:t>
            </a:r>
            <a:r>
              <a:rPr lang="it-IT" b="1" dirty="0">
                <a:solidFill>
                  <a:schemeClr val="bg1"/>
                </a:solidFill>
                <a:latin typeface="Times New Roman" panose="02020603050405020304" pitchFamily="18" charset="0"/>
                <a:cs typeface="Times New Roman" panose="02020603050405020304" pitchFamily="18" charset="0"/>
              </a:rPr>
              <a:t> e imposto il patriarcato non è mai avvenuta. Si erano trovati i segni degli incendi, ma non le fosse comuni. </a:t>
            </a:r>
          </a:p>
          <a:p>
            <a:endParaRPr lang="it-IT" sz="1900" b="1" dirty="0">
              <a:solidFill>
                <a:schemeClr val="bg1"/>
              </a:solidFill>
              <a:latin typeface="Times New Roman" panose="02020603050405020304" pitchFamily="18" charset="0"/>
              <a:cs typeface="Times New Roman" panose="02020603050405020304" pitchFamily="18" charset="0"/>
            </a:endParaRPr>
          </a:p>
          <a:p>
            <a:r>
              <a:rPr lang="it-IT" sz="2000" b="1" dirty="0" smtClean="0">
                <a:solidFill>
                  <a:schemeClr val="bg1"/>
                </a:solidFill>
                <a:latin typeface="Times New Roman" panose="02020603050405020304" pitchFamily="18" charset="0"/>
                <a:cs typeface="Times New Roman" panose="02020603050405020304" pitchFamily="18" charset="0"/>
              </a:rPr>
              <a:t>. </a:t>
            </a:r>
            <a:endParaRPr lang="it-IT" sz="2000" b="1" dirty="0">
              <a:solidFill>
                <a:schemeClr val="bg1"/>
              </a:solidFill>
              <a:latin typeface="Times New Roman" panose="02020603050405020304" pitchFamily="18" charset="0"/>
              <a:cs typeface="Times New Roman" panose="02020603050405020304" pitchFamily="18" charset="0"/>
            </a:endParaRPr>
          </a:p>
          <a:p>
            <a:r>
              <a:rPr lang="it-IT" sz="2100" b="1" dirty="0" smtClean="0">
                <a:solidFill>
                  <a:schemeClr val="bg1"/>
                </a:solidFill>
                <a:latin typeface="Times New Roman" panose="02020603050405020304" pitchFamily="18" charset="0"/>
                <a:cs typeface="Times New Roman" panose="02020603050405020304" pitchFamily="18" charset="0"/>
              </a:rPr>
              <a:t> </a:t>
            </a:r>
            <a:endParaRPr lang="it-IT" sz="2100" b="1" dirty="0">
              <a:solidFill>
                <a:schemeClr val="bg1"/>
              </a:solidFill>
              <a:latin typeface="Times New Roman" panose="02020603050405020304" pitchFamily="18" charset="0"/>
              <a:cs typeface="Times New Roman" panose="02020603050405020304" pitchFamily="18" charset="0"/>
            </a:endParaRPr>
          </a:p>
        </p:txBody>
      </p:sp>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7969"/>
          <a:stretch/>
        </p:blipFill>
        <p:spPr bwMode="auto">
          <a:xfrm>
            <a:off x="0" y="17826"/>
            <a:ext cx="9144000" cy="5588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22756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7" name="CasellaDiTesto 6"/>
          <p:cNvSpPr txBox="1"/>
          <p:nvPr/>
        </p:nvSpPr>
        <p:spPr>
          <a:xfrm>
            <a:off x="-14516" y="5650762"/>
            <a:ext cx="9145815" cy="1523494"/>
          </a:xfrm>
          <a:prstGeom prst="rect">
            <a:avLst/>
          </a:prstGeom>
          <a:noFill/>
        </p:spPr>
        <p:txBody>
          <a:bodyPr wrap="square" rtlCol="0">
            <a:spAutoFit/>
          </a:bodyPr>
          <a:lstStyle/>
          <a:p>
            <a:r>
              <a:rPr lang="it-IT" b="1" dirty="0">
                <a:solidFill>
                  <a:schemeClr val="bg1"/>
                </a:solidFill>
                <a:latin typeface="Times New Roman" panose="02020603050405020304" pitchFamily="18" charset="0"/>
                <a:cs typeface="Times New Roman" panose="02020603050405020304" pitchFamily="18" charset="0"/>
              </a:rPr>
              <a:t>Con le nuove tecnologie si è scoperto che i resti di incendio appartenevano alle case claniche </a:t>
            </a:r>
            <a:r>
              <a:rPr lang="it-IT" b="1" dirty="0" smtClean="0">
                <a:solidFill>
                  <a:schemeClr val="bg1"/>
                </a:solidFill>
                <a:latin typeface="Times New Roman" panose="02020603050405020304" pitchFamily="18" charset="0"/>
                <a:cs typeface="Times New Roman" panose="02020603050405020304" pitchFamily="18" charset="0"/>
              </a:rPr>
              <a:t>che, raggiunta </a:t>
            </a:r>
            <a:r>
              <a:rPr lang="it-IT" b="1" dirty="0">
                <a:solidFill>
                  <a:schemeClr val="bg1"/>
                </a:solidFill>
                <a:latin typeface="Times New Roman" panose="02020603050405020304" pitchFamily="18" charset="0"/>
                <a:cs typeface="Times New Roman" panose="02020603050405020304" pitchFamily="18" charset="0"/>
              </a:rPr>
              <a:t>l’età critica di 70-80 anni, venivano isolate dalle altre, sacralizzate con </a:t>
            </a:r>
            <a:endParaRPr lang="it-IT" b="1" dirty="0" smtClean="0">
              <a:solidFill>
                <a:schemeClr val="bg1"/>
              </a:solidFill>
              <a:latin typeface="Times New Roman" panose="02020603050405020304" pitchFamily="18" charset="0"/>
              <a:cs typeface="Times New Roman" panose="02020603050405020304" pitchFamily="18" charset="0"/>
            </a:endParaRPr>
          </a:p>
          <a:p>
            <a:r>
              <a:rPr lang="it-IT" b="1" dirty="0" smtClean="0">
                <a:solidFill>
                  <a:schemeClr val="bg1"/>
                </a:solidFill>
                <a:latin typeface="Times New Roman" panose="02020603050405020304" pitchFamily="18" charset="0"/>
                <a:cs typeface="Times New Roman" panose="02020603050405020304" pitchFamily="18" charset="0"/>
              </a:rPr>
              <a:t>le </a:t>
            </a:r>
            <a:r>
              <a:rPr lang="it-IT" b="1" dirty="0">
                <a:solidFill>
                  <a:schemeClr val="bg1"/>
                </a:solidFill>
                <a:latin typeface="Times New Roman" panose="02020603050405020304" pitchFamily="18" charset="0"/>
                <a:cs typeface="Times New Roman" panose="02020603050405020304" pitchFamily="18" charset="0"/>
              </a:rPr>
              <a:t>statuine della Dea e bruciate. Il </a:t>
            </a:r>
            <a:r>
              <a:rPr lang="it-IT" b="1" dirty="0" err="1">
                <a:solidFill>
                  <a:schemeClr val="bg1"/>
                </a:solidFill>
                <a:latin typeface="Times New Roman" panose="02020603050405020304" pitchFamily="18" charset="0"/>
                <a:cs typeface="Times New Roman" panose="02020603050405020304" pitchFamily="18" charset="0"/>
              </a:rPr>
              <a:t>domicidio</a:t>
            </a:r>
            <a:r>
              <a:rPr lang="it-IT" b="1" dirty="0">
                <a:solidFill>
                  <a:schemeClr val="bg1"/>
                </a:solidFill>
                <a:latin typeface="Times New Roman" panose="02020603050405020304" pitchFamily="18" charset="0"/>
                <a:cs typeface="Times New Roman" panose="02020603050405020304" pitchFamily="18" charset="0"/>
              </a:rPr>
              <a:t> fu uno dei sistemi (assieme alle sepolture </a:t>
            </a:r>
            <a:endParaRPr lang="it-IT" b="1" dirty="0" smtClean="0">
              <a:solidFill>
                <a:schemeClr val="bg1"/>
              </a:solidFill>
              <a:latin typeface="Times New Roman" panose="02020603050405020304" pitchFamily="18" charset="0"/>
              <a:cs typeface="Times New Roman" panose="02020603050405020304" pitchFamily="18" charset="0"/>
            </a:endParaRPr>
          </a:p>
          <a:p>
            <a:r>
              <a:rPr lang="it-IT" b="1" dirty="0" smtClean="0">
                <a:solidFill>
                  <a:schemeClr val="bg1"/>
                </a:solidFill>
                <a:latin typeface="Times New Roman" panose="02020603050405020304" pitchFamily="18" charset="0"/>
                <a:cs typeface="Times New Roman" panose="02020603050405020304" pitchFamily="18" charset="0"/>
              </a:rPr>
              <a:t>ricche</a:t>
            </a:r>
            <a:r>
              <a:rPr lang="it-IT" b="1" dirty="0">
                <a:solidFill>
                  <a:schemeClr val="bg1"/>
                </a:solidFill>
                <a:latin typeface="Times New Roman" panose="02020603050405020304" pitchFamily="18" charset="0"/>
                <a:cs typeface="Times New Roman" panose="02020603050405020304" pitchFamily="18" charset="0"/>
              </a:rPr>
              <a:t>) con cui, per millenni, le società egualitarie </a:t>
            </a:r>
            <a:r>
              <a:rPr lang="it-IT" b="1" dirty="0" smtClean="0">
                <a:solidFill>
                  <a:schemeClr val="bg1"/>
                </a:solidFill>
                <a:latin typeface="Times New Roman" panose="02020603050405020304" pitchFamily="18" charset="0"/>
                <a:cs typeface="Times New Roman" panose="02020603050405020304" pitchFamily="18" charset="0"/>
              </a:rPr>
              <a:t>impedirono la creazione di classi sociali.  </a:t>
            </a:r>
            <a:endParaRPr lang="it-IT" b="1" dirty="0">
              <a:solidFill>
                <a:schemeClr val="bg1"/>
              </a:solidFill>
              <a:latin typeface="Times New Roman" panose="02020603050405020304" pitchFamily="18" charset="0"/>
              <a:cs typeface="Times New Roman" panose="02020603050405020304" pitchFamily="18" charset="0"/>
            </a:endParaRPr>
          </a:p>
          <a:p>
            <a:r>
              <a:rPr lang="it-IT" sz="2100" b="1" dirty="0" smtClean="0">
                <a:solidFill>
                  <a:schemeClr val="bg1"/>
                </a:solidFill>
                <a:latin typeface="Times New Roman" panose="02020603050405020304" pitchFamily="18" charset="0"/>
                <a:cs typeface="Times New Roman" panose="02020603050405020304" pitchFamily="18" charset="0"/>
              </a:rPr>
              <a:t> </a:t>
            </a:r>
            <a:endParaRPr lang="it-IT" sz="2100" b="1" dirty="0">
              <a:solidFill>
                <a:schemeClr val="bg1"/>
              </a:solidFill>
              <a:latin typeface="Times New Roman" panose="02020603050405020304" pitchFamily="18" charset="0"/>
              <a:cs typeface="Times New Roman" panose="02020603050405020304" pitchFamily="18" charset="0"/>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8249"/>
            <a:ext cx="9120187" cy="571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06773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0" y="5185509"/>
            <a:ext cx="9144000" cy="1631216"/>
          </a:xfrm>
          <a:prstGeom prst="rect">
            <a:avLst/>
          </a:prstGeom>
          <a:noFill/>
        </p:spPr>
        <p:txBody>
          <a:bodyPr wrap="square" rtlCol="0">
            <a:spAutoFit/>
          </a:bodyPr>
          <a:lstStyle/>
          <a:p>
            <a:r>
              <a:rPr lang="it-IT" sz="2000" b="1" dirty="0" smtClean="0">
                <a:solidFill>
                  <a:prstClr val="white"/>
                </a:solidFill>
                <a:latin typeface="Times New Roman" pitchFamily="18" charset="0"/>
                <a:cs typeface="Times New Roman" pitchFamily="18" charset="0"/>
              </a:rPr>
              <a:t>La caduta degli imperi, conseguenza di estese rivolte di schiavi che chiamano in aiuto tribù guerriere che premono ai confini, e dell’abbandono dei vecchi padroni nelle città, riporta nelle comunità rurali l’autogoverno,  l’autoproduzione, </a:t>
            </a:r>
          </a:p>
          <a:p>
            <a:r>
              <a:rPr lang="it-IT" sz="2000" b="1" dirty="0" smtClean="0">
                <a:solidFill>
                  <a:prstClr val="white"/>
                </a:solidFill>
                <a:latin typeface="Times New Roman" pitchFamily="18" charset="0"/>
                <a:cs typeface="Times New Roman" pitchFamily="18" charset="0"/>
              </a:rPr>
              <a:t>e libera le donne. Per secoli, circa un millennio, i governi centrali non </a:t>
            </a:r>
          </a:p>
          <a:p>
            <a:r>
              <a:rPr lang="it-IT" sz="2000" b="1" dirty="0" smtClean="0">
                <a:solidFill>
                  <a:prstClr val="white"/>
                </a:solidFill>
                <a:latin typeface="Times New Roman" pitchFamily="18" charset="0"/>
                <a:cs typeface="Times New Roman" pitchFamily="18" charset="0"/>
              </a:rPr>
              <a:t>riuscirono a imporre </a:t>
            </a:r>
            <a:r>
              <a:rPr lang="it-IT" sz="2000" b="1" dirty="0" err="1" smtClean="0">
                <a:solidFill>
                  <a:prstClr val="white"/>
                </a:solidFill>
                <a:latin typeface="Times New Roman" pitchFamily="18" charset="0"/>
                <a:cs typeface="Times New Roman" pitchFamily="18" charset="0"/>
              </a:rPr>
              <a:t>nè</a:t>
            </a:r>
            <a:r>
              <a:rPr lang="it-IT" sz="2000" b="1" dirty="0" smtClean="0">
                <a:solidFill>
                  <a:prstClr val="white"/>
                </a:solidFill>
                <a:latin typeface="Times New Roman" pitchFamily="18" charset="0"/>
                <a:cs typeface="Times New Roman" pitchFamily="18" charset="0"/>
              </a:rPr>
              <a:t> leggi né autorità né religione né tasse.     </a:t>
            </a:r>
            <a:endParaRPr lang="it-IT" sz="2000" b="1" dirty="0">
              <a:solidFill>
                <a:prstClr val="white"/>
              </a:solidFill>
              <a:latin typeface="Times New Roman" pitchFamily="18" charset="0"/>
              <a:cs typeface="Times New Roman" pitchFamily="18" charset="0"/>
            </a:endParaRP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286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69194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0" y="5124336"/>
            <a:ext cx="9144000" cy="1754326"/>
          </a:xfrm>
          <a:prstGeom prst="rect">
            <a:avLst/>
          </a:prstGeom>
          <a:noFill/>
        </p:spPr>
        <p:txBody>
          <a:bodyPr wrap="square" rtlCol="0">
            <a:spAutoFit/>
          </a:bodyPr>
          <a:lstStyle/>
          <a:p>
            <a:r>
              <a:rPr lang="it-IT" b="1" dirty="0">
                <a:solidFill>
                  <a:prstClr val="white"/>
                </a:solidFill>
                <a:latin typeface="Times New Roman" pitchFamily="18" charset="0"/>
                <a:cs typeface="Times New Roman" pitchFamily="18" charset="0"/>
              </a:rPr>
              <a:t>Il miglioramento della situazione generale in una società egualitaria si misura subito. Nel VI secolo, considerato l’apice </a:t>
            </a:r>
            <a:r>
              <a:rPr lang="it-IT" b="1" dirty="0" err="1" smtClean="0">
                <a:solidFill>
                  <a:prstClr val="white"/>
                </a:solidFill>
                <a:latin typeface="Times New Roman" pitchFamily="18" charset="0"/>
                <a:cs typeface="Times New Roman" pitchFamily="18" charset="0"/>
              </a:rPr>
              <a:t>della”decadenza</a:t>
            </a:r>
            <a:r>
              <a:rPr lang="it-IT" b="1" dirty="0" smtClean="0">
                <a:solidFill>
                  <a:prstClr val="white"/>
                </a:solidFill>
                <a:latin typeface="Times New Roman" pitchFamily="18" charset="0"/>
                <a:cs typeface="Times New Roman" pitchFamily="18" charset="0"/>
              </a:rPr>
              <a:t> europea”, </a:t>
            </a:r>
            <a:r>
              <a:rPr lang="it-IT" b="1" dirty="0">
                <a:solidFill>
                  <a:prstClr val="white"/>
                </a:solidFill>
                <a:latin typeface="Times New Roman" pitchFamily="18" charset="0"/>
                <a:cs typeface="Times New Roman" pitchFamily="18" charset="0"/>
              </a:rPr>
              <a:t>la statura media si alza ad un livello tale che non sarà raggiunto fino al XX secolo inoltrato. Questo vuol dire disponibilità di cibo per tutti, assenza di lavoro infantile, divisione egualitaria dei compiti, miglioramento generalizzato delle condizioni di vita. Il collasso dell’Impero si era trasformato, per donne e ceti bassi, in un innalzamento delle condizioni di vita mai visto prima. </a:t>
            </a:r>
            <a:r>
              <a:rPr lang="it-IT" b="1" dirty="0" smtClean="0">
                <a:solidFill>
                  <a:prstClr val="white"/>
                </a:solidFill>
                <a:latin typeface="Times New Roman" pitchFamily="18" charset="0"/>
                <a:cs typeface="Times New Roman" pitchFamily="18" charset="0"/>
              </a:rPr>
              <a:t>    </a:t>
            </a:r>
            <a:endParaRPr lang="it-IT" b="1" dirty="0">
              <a:solidFill>
                <a:prstClr val="white"/>
              </a:solidFill>
              <a:latin typeface="Times New Roman" pitchFamily="18" charset="0"/>
              <a:cs typeface="Times New Roman" pitchFamily="18" charset="0"/>
            </a:endParaRP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155"/>
            <a:ext cx="8676456" cy="5214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13695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5811167" y="1"/>
            <a:ext cx="3332833" cy="6801862"/>
          </a:xfrm>
          <a:prstGeom prst="rect">
            <a:avLst/>
          </a:prstGeom>
          <a:noFill/>
        </p:spPr>
        <p:txBody>
          <a:bodyPr wrap="square" rtlCol="0">
            <a:spAutoFit/>
          </a:bodyPr>
          <a:lstStyle/>
          <a:p>
            <a:r>
              <a:rPr lang="it-IT" sz="2400" b="1" dirty="0">
                <a:solidFill>
                  <a:prstClr val="white"/>
                </a:solidFill>
                <a:latin typeface="Times New Roman" pitchFamily="18" charset="0"/>
                <a:cs typeface="Times New Roman" pitchFamily="18" charset="0"/>
              </a:rPr>
              <a:t>Le società </a:t>
            </a:r>
            <a:r>
              <a:rPr lang="it-IT" sz="2400" b="1" dirty="0" err="1">
                <a:solidFill>
                  <a:prstClr val="white"/>
                </a:solidFill>
                <a:latin typeface="Times New Roman" pitchFamily="18" charset="0"/>
                <a:cs typeface="Times New Roman" pitchFamily="18" charset="0"/>
              </a:rPr>
              <a:t>matrifocali</a:t>
            </a:r>
            <a:r>
              <a:rPr lang="it-IT" sz="2400" b="1" dirty="0">
                <a:solidFill>
                  <a:prstClr val="white"/>
                </a:solidFill>
                <a:latin typeface="Times New Roman" pitchFamily="18" charset="0"/>
                <a:cs typeface="Times New Roman" pitchFamily="18" charset="0"/>
              </a:rPr>
              <a:t> egualitarie, in cui non esiste quasi la proprietà privata, è assente l’aristocrazia e la schiavitù,  i capi in guerra sono eletti dall’assemblea del popolo in armi e le donne combattono,  resistono all’attacco delle culture patriarcali lontano dei luoghi di concentrazione e riproduzione del potere: fuori delle città, nelle campagne, sulle montagne, nei boschi.</a:t>
            </a:r>
            <a:r>
              <a:rPr lang="it-IT" sz="2800" b="1" dirty="0" smtClean="0">
                <a:solidFill>
                  <a:prstClr val="white"/>
                </a:solidFill>
                <a:latin typeface="Times New Roman" pitchFamily="18" charset="0"/>
                <a:cs typeface="Times New Roman" pitchFamily="18" charset="0"/>
              </a:rPr>
              <a:t> </a:t>
            </a:r>
            <a:endParaRPr lang="it-IT" sz="2800" b="1" dirty="0">
              <a:solidFill>
                <a:prstClr val="white"/>
              </a:solidFill>
              <a:latin typeface="Times New Roman" pitchFamily="18" charset="0"/>
              <a:cs typeface="Times New Roman" pitchFamily="18" charset="0"/>
            </a:endParaRP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2" y="-6350"/>
            <a:ext cx="5816600"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0791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4" name="CasellaDiTesto 3"/>
          <p:cNvSpPr txBox="1"/>
          <p:nvPr/>
        </p:nvSpPr>
        <p:spPr>
          <a:xfrm>
            <a:off x="7833396" y="6478171"/>
            <a:ext cx="1438096" cy="338554"/>
          </a:xfrm>
          <a:prstGeom prst="rect">
            <a:avLst/>
          </a:prstGeom>
          <a:noFill/>
        </p:spPr>
        <p:txBody>
          <a:bodyPr wrap="square" rtlCol="0">
            <a:spAutoFit/>
          </a:bodyPr>
          <a:lstStyle/>
          <a:p>
            <a:pPr algn="ctr"/>
            <a:r>
              <a:rPr lang="it-IT" sz="800" b="1" dirty="0">
                <a:solidFill>
                  <a:prstClr val="white">
                    <a:lumMod val="95000"/>
                  </a:prstClr>
                </a:solidFill>
                <a:latin typeface="Times New Roman" pitchFamily="18" charset="0"/>
                <a:cs typeface="Times New Roman" pitchFamily="18" charset="0"/>
              </a:rPr>
              <a:t>Michela </a:t>
            </a:r>
            <a:r>
              <a:rPr lang="it-IT" sz="800" b="1" dirty="0" smtClean="0">
                <a:solidFill>
                  <a:prstClr val="white">
                    <a:lumMod val="95000"/>
                  </a:prstClr>
                </a:solidFill>
                <a:latin typeface="Times New Roman" pitchFamily="18" charset="0"/>
                <a:cs typeface="Times New Roman" pitchFamily="18" charset="0"/>
              </a:rPr>
              <a:t>Zucca</a:t>
            </a:r>
          </a:p>
          <a:p>
            <a:pPr algn="ctr"/>
            <a:r>
              <a:rPr lang="it-IT" sz="800" b="1" dirty="0" smtClean="0">
                <a:solidFill>
                  <a:prstClr val="white">
                    <a:lumMod val="95000"/>
                  </a:prstClr>
                </a:solidFill>
                <a:latin typeface="Times New Roman" pitchFamily="18" charset="0"/>
                <a:cs typeface="Times New Roman" pitchFamily="18" charset="0"/>
              </a:rPr>
              <a:t>Associazione Sherwood</a:t>
            </a:r>
            <a:endParaRPr lang="it-IT" sz="800" b="1" dirty="0">
              <a:solidFill>
                <a:prstClr val="white">
                  <a:lumMod val="95000"/>
                </a:prstClr>
              </a:solidFill>
              <a:latin typeface="Times New Roman" pitchFamily="18" charset="0"/>
              <a:cs typeface="Times New Roman" pitchFamily="18" charset="0"/>
            </a:endParaRPr>
          </a:p>
        </p:txBody>
      </p:sp>
      <p:sp>
        <p:nvSpPr>
          <p:cNvPr id="6" name="CasellaDiTesto 5"/>
          <p:cNvSpPr txBox="1"/>
          <p:nvPr/>
        </p:nvSpPr>
        <p:spPr>
          <a:xfrm>
            <a:off x="0" y="4180344"/>
            <a:ext cx="9144000" cy="2677656"/>
          </a:xfrm>
          <a:prstGeom prst="rect">
            <a:avLst/>
          </a:prstGeom>
          <a:noFill/>
        </p:spPr>
        <p:txBody>
          <a:bodyPr wrap="square" rtlCol="0">
            <a:spAutoFit/>
          </a:bodyPr>
          <a:lstStyle/>
          <a:p>
            <a:r>
              <a:rPr lang="it-IT" sz="2100" b="1" dirty="0" smtClean="0">
                <a:solidFill>
                  <a:prstClr val="white"/>
                </a:solidFill>
                <a:latin typeface="Times New Roman" pitchFamily="18" charset="0"/>
                <a:cs typeface="Times New Roman" pitchFamily="18" charset="0"/>
              </a:rPr>
              <a:t>Spesso l’uguaglianza è frutto di una rivoluzione: sull’Isola di Pasqua, dopo che i ceti dominanti patriarcali costrinsero – per motivi di auto celebrazione - la gente ad abbattere tutti gli alberi per costruire i </a:t>
            </a:r>
            <a:r>
              <a:rPr lang="it-IT" sz="2100" b="1" dirty="0" err="1" smtClean="0">
                <a:solidFill>
                  <a:prstClr val="white"/>
                </a:solidFill>
                <a:latin typeface="Times New Roman" pitchFamily="18" charset="0"/>
                <a:cs typeface="Times New Roman" pitchFamily="18" charset="0"/>
              </a:rPr>
              <a:t>moai</a:t>
            </a:r>
            <a:r>
              <a:rPr lang="it-IT" sz="2100" b="1" dirty="0" smtClean="0">
                <a:solidFill>
                  <a:prstClr val="white"/>
                </a:solidFill>
                <a:latin typeface="Times New Roman" pitchFamily="18" charset="0"/>
                <a:cs typeface="Times New Roman" pitchFamily="18" charset="0"/>
              </a:rPr>
              <a:t>, le persone si rivoltarono, li eliminarono completamente, cambiarono la religione (che pare divenne </a:t>
            </a:r>
            <a:r>
              <a:rPr lang="it-IT" sz="2100" b="1" dirty="0" err="1" smtClean="0">
                <a:solidFill>
                  <a:prstClr val="white"/>
                </a:solidFill>
                <a:latin typeface="Times New Roman" pitchFamily="18" charset="0"/>
                <a:cs typeface="Times New Roman" pitchFamily="18" charset="0"/>
              </a:rPr>
              <a:t>matrifocale</a:t>
            </a:r>
            <a:r>
              <a:rPr lang="it-IT" sz="2100" b="1" dirty="0" smtClean="0">
                <a:solidFill>
                  <a:prstClr val="white"/>
                </a:solidFill>
                <a:latin typeface="Times New Roman" pitchFamily="18" charset="0"/>
                <a:cs typeface="Times New Roman" pitchFamily="18" charset="0"/>
              </a:rPr>
              <a:t>), abbandonarono la scrittura,  divisero le risorse e riuscirono a sopravvivere. Molti casi come questi aspettano ancora di </a:t>
            </a:r>
          </a:p>
          <a:p>
            <a:r>
              <a:rPr lang="it-IT" sz="2100" b="1" dirty="0" smtClean="0">
                <a:solidFill>
                  <a:prstClr val="white"/>
                </a:solidFill>
                <a:latin typeface="Times New Roman" pitchFamily="18" charset="0"/>
                <a:cs typeface="Times New Roman" pitchFamily="18" charset="0"/>
              </a:rPr>
              <a:t>essere raccontati, perché sono sopravvissuti soltanto nella memoria </a:t>
            </a:r>
          </a:p>
          <a:p>
            <a:r>
              <a:rPr lang="it-IT" sz="2100" b="1" dirty="0" smtClean="0">
                <a:solidFill>
                  <a:prstClr val="white"/>
                </a:solidFill>
                <a:latin typeface="Times New Roman" pitchFamily="18" charset="0"/>
                <a:cs typeface="Times New Roman" pitchFamily="18" charset="0"/>
              </a:rPr>
              <a:t>orale dei popoli e sono considerati «miti» da storici ed antropologi. </a:t>
            </a:r>
            <a:endParaRPr lang="it-IT" sz="2100" b="1" dirty="0">
              <a:solidFill>
                <a:prstClr val="white"/>
              </a:solidFill>
              <a:latin typeface="Times New Roman" pitchFamily="18" charset="0"/>
              <a:cs typeface="Times New Roman" pitchFamily="18" charset="0"/>
            </a:endParaRP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2432" y="6001499"/>
            <a:ext cx="476672" cy="476672"/>
          </a:xfrm>
          <a:prstGeom prst="rect">
            <a:avLst/>
          </a:prstGeom>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46" y="0"/>
            <a:ext cx="9117954" cy="4247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0938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8188290" y="6497960"/>
            <a:ext cx="830676" cy="21544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a:t>
            </a:r>
            <a:r>
              <a:rPr lang="it-IT" sz="800" b="1" dirty="0" smtClean="0">
                <a:solidFill>
                  <a:prstClr val="white"/>
                </a:solidFill>
                <a:latin typeface="Times New Roman" panose="02020603050405020304" pitchFamily="18" charset="0"/>
                <a:cs typeface="Times New Roman" panose="02020603050405020304" pitchFamily="18" charset="0"/>
              </a:rPr>
              <a:t>Zucca</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7" name="CasellaDiTesto 6"/>
          <p:cNvSpPr txBox="1"/>
          <p:nvPr/>
        </p:nvSpPr>
        <p:spPr>
          <a:xfrm flipV="1">
            <a:off x="1259632" y="6442502"/>
            <a:ext cx="5364088" cy="415498"/>
          </a:xfrm>
          <a:prstGeom prst="rect">
            <a:avLst/>
          </a:prstGeom>
          <a:noFill/>
        </p:spPr>
        <p:txBody>
          <a:bodyPr wrap="square" rtlCol="0">
            <a:spAutoFit/>
          </a:bodyPr>
          <a:lstStyle/>
          <a:p>
            <a:r>
              <a:rPr lang="it-IT" sz="2100" b="1" dirty="0" smtClean="0">
                <a:solidFill>
                  <a:schemeClr val="bg1"/>
                </a:solidFill>
                <a:latin typeface="Times New Roman" panose="02020603050405020304" pitchFamily="18" charset="0"/>
                <a:cs typeface="Times New Roman" panose="02020603050405020304" pitchFamily="18" charset="0"/>
              </a:rPr>
              <a: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28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1" y="4549676"/>
            <a:ext cx="9100457" cy="2308324"/>
          </a:xfrm>
          <a:prstGeom prst="rect">
            <a:avLst/>
          </a:prstGeom>
          <a:solidFill>
            <a:srgbClr val="003300"/>
          </a:solidFill>
        </p:spPr>
        <p:txBody>
          <a:bodyPr wrap="squar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Una società egualitaria è quella in cui sono scarse le differenze di classe e di proprietà, così come la divisione del lavoro. La produzione del necessario viene portata avanti assieme, e nessuno si può sottrarre al proprio dovere, anche se occupa una posizione rilevante. I compiti normalmente svolti da corpi specializzati, come l’educazione dei giovani, la guerra e la repressione dei comportamenti non accettati, vengono svolti  dal corpo sociale (il popolo in guerra) e da tutti i membri della comunità. L’assemblea è molto importante e le decisioni non vengono prese a maggioranza. L’importanza del singolo è molto minore rispetto a quella della comunità, a cui se necessita deve sacrificare la propria vita e felicità. </a:t>
            </a:r>
            <a:endParaRPr lang="it-IT" b="1" dirty="0">
              <a:solidFill>
                <a:schemeClr val="bg1"/>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263357" y="156576"/>
            <a:ext cx="1755609" cy="369332"/>
          </a:xfrm>
          <a:prstGeom prst="rect">
            <a:avLst/>
          </a:prstGeom>
          <a:noFill/>
        </p:spPr>
        <p:txBody>
          <a:bodyPr wrap="non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Bambini pigmei</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83241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sp>
        <p:nvSpPr>
          <p:cNvPr id="7" name="CasellaDiTesto 6"/>
          <p:cNvSpPr txBox="1"/>
          <p:nvPr/>
        </p:nvSpPr>
        <p:spPr>
          <a:xfrm>
            <a:off x="4321579" y="0"/>
            <a:ext cx="4822421" cy="6878806"/>
          </a:xfrm>
          <a:prstGeom prst="rect">
            <a:avLst/>
          </a:prstGeom>
          <a:noFill/>
        </p:spPr>
        <p:txBody>
          <a:bodyPr wrap="square" rtlCol="0">
            <a:spAutoFit/>
          </a:bodyPr>
          <a:lstStyle/>
          <a:p>
            <a:r>
              <a:rPr lang="it-IT" sz="2100" b="1" dirty="0" smtClean="0">
                <a:solidFill>
                  <a:prstClr val="white"/>
                </a:solidFill>
                <a:latin typeface="Times New Roman" panose="02020603050405020304" pitchFamily="18" charset="0"/>
                <a:cs typeface="Times New Roman" panose="02020603050405020304" pitchFamily="18" charset="0"/>
              </a:rPr>
              <a:t>James Scott individua una serie di fattori con cui, consapevolmente, le comunità di un’area estesa del globo si relazionano o meno con le civiltà urbane, le combattono, e resistono all’assimilazione.  Per non farsi cooptare rinuncino alla scrittura e alle leggi sancite dai libri, in modo da poter cambiare regole e miti di fondazione (su cui basare un corpus legislativo e all’occorrenza anche la religione) al variare dei bisogni e della situazione che devono fronteggiare. Passano dal nomadismo all’agricoltura stanziale, variando </a:t>
            </a:r>
            <a:r>
              <a:rPr lang="it-IT" sz="2100" b="1" dirty="0" smtClean="0">
                <a:solidFill>
                  <a:prstClr val="white"/>
                </a:solidFill>
                <a:latin typeface="Times New Roman" panose="02020603050405020304" pitchFamily="18" charset="0"/>
                <a:cs typeface="Times New Roman" panose="02020603050405020304" pitchFamily="18" charset="0"/>
              </a:rPr>
              <a:t>lingua, usanze, abitudini alimentari, metodologie di coltivazione, adottando o rinunciando a tecnologie, misurando il contatto possibile con le civiltà urbanizzate e autocratiche in modo da ricavarne il massimo vantaggio col minimo dei sacrifici…… </a:t>
            </a:r>
            <a:endParaRPr lang="it-IT" sz="2100" b="1" dirty="0">
              <a:solidFill>
                <a:prstClr val="white"/>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05" y="0"/>
            <a:ext cx="4309374" cy="6836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86059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sp>
        <p:nvSpPr>
          <p:cNvPr id="7" name="CasellaDiTesto 6"/>
          <p:cNvSpPr txBox="1"/>
          <p:nvPr/>
        </p:nvSpPr>
        <p:spPr>
          <a:xfrm>
            <a:off x="-43543" y="5759656"/>
            <a:ext cx="9144000" cy="1077218"/>
          </a:xfrm>
          <a:prstGeom prst="rect">
            <a:avLst/>
          </a:prstGeom>
          <a:noFill/>
        </p:spPr>
        <p:txBody>
          <a:bodyPr wrap="square" rtlCol="0">
            <a:spAutoFit/>
          </a:bodyPr>
          <a:lstStyle/>
          <a:p>
            <a:r>
              <a:rPr lang="it-IT" sz="1600" b="1" dirty="0" smtClean="0">
                <a:solidFill>
                  <a:prstClr val="white"/>
                </a:solidFill>
                <a:latin typeface="Times New Roman" panose="02020603050405020304" pitchFamily="18" charset="0"/>
                <a:cs typeface="Times New Roman" panose="02020603050405020304" pitchFamily="18" charset="0"/>
              </a:rPr>
              <a:t>L’estensione dei territori in cui le tribù cambiano continuamente modo di vivere pur di </a:t>
            </a:r>
          </a:p>
          <a:p>
            <a:r>
              <a:rPr lang="it-IT" sz="1600" b="1" dirty="0" smtClean="0">
                <a:solidFill>
                  <a:prstClr val="white"/>
                </a:solidFill>
                <a:latin typeface="Times New Roman" panose="02020603050405020304" pitchFamily="18" charset="0"/>
                <a:cs typeface="Times New Roman" panose="02020603050405020304" pitchFamily="18" charset="0"/>
              </a:rPr>
              <a:t>mantenersi libere e indipendenti è enorme, ed è evidente che gran parte della popolazione </a:t>
            </a:r>
          </a:p>
          <a:p>
            <a:r>
              <a:rPr lang="it-IT" sz="1600" b="1" dirty="0" smtClean="0">
                <a:solidFill>
                  <a:prstClr val="white"/>
                </a:solidFill>
                <a:latin typeface="Times New Roman" panose="02020603050405020304" pitchFamily="18" charset="0"/>
                <a:cs typeface="Times New Roman" panose="02020603050405020304" pitchFamily="18" charset="0"/>
              </a:rPr>
              <a:t>asiatica resiste all’assimilazione urbana per millenni, e in molti casi, ancora oggi si oppongono all’acculturazione.  </a:t>
            </a:r>
            <a:endParaRPr lang="it-IT" sz="1600" b="1" dirty="0">
              <a:solidFill>
                <a:prstClr val="white"/>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82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00690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sp>
        <p:nvSpPr>
          <p:cNvPr id="7" name="CasellaDiTesto 6"/>
          <p:cNvSpPr txBox="1"/>
          <p:nvPr/>
        </p:nvSpPr>
        <p:spPr>
          <a:xfrm>
            <a:off x="6836514" y="0"/>
            <a:ext cx="2307486" cy="6863417"/>
          </a:xfrm>
          <a:prstGeom prst="rect">
            <a:avLst/>
          </a:prstGeom>
          <a:noFill/>
        </p:spPr>
        <p:txBody>
          <a:bodyPr wrap="square" rtlCol="0">
            <a:spAutoFit/>
          </a:bodyPr>
          <a:lstStyle/>
          <a:p>
            <a:r>
              <a:rPr lang="it-IT" sz="2000" b="1" dirty="0" smtClean="0">
                <a:solidFill>
                  <a:prstClr val="white"/>
                </a:solidFill>
                <a:latin typeface="Times New Roman" panose="02020603050405020304" pitchFamily="18" charset="0"/>
                <a:cs typeface="Times New Roman" panose="02020603050405020304" pitchFamily="18" charset="0"/>
              </a:rPr>
              <a:t>La componente ecologica è fondamentale: si tratta di territori montuosi o paludosi, considerati «non produttivi» o difficili da raggiungere per gli apparati repressivi ed esattivi delle città di pianura.  Il discorso cambia quando vengono individuate risorse da estrarre: il tentativo, da parte del potere, è di instaurare veri e propri  regimi coloniali. </a:t>
            </a:r>
            <a:endParaRPr lang="it-IT" sz="2100" b="1" dirty="0">
              <a:solidFill>
                <a:prstClr val="white"/>
              </a:solidFill>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36514" cy="6836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40091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4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12239" y="5946335"/>
            <a:ext cx="9143999" cy="923330"/>
          </a:xfrm>
          <a:prstGeom prst="rect">
            <a:avLst/>
          </a:prstGeom>
        </p:spPr>
        <p:txBody>
          <a:bodyPr wrap="square">
            <a:spAutoFit/>
          </a:bodyPr>
          <a:lstStyle/>
          <a:p>
            <a:r>
              <a:rPr lang="it-IT" b="1" dirty="0">
                <a:solidFill>
                  <a:prstClr val="white"/>
                </a:solidFill>
                <a:latin typeface="Times New Roman" panose="02020603050405020304" pitchFamily="18" charset="0"/>
                <a:ea typeface="+mj-ea"/>
                <a:cs typeface="Times New Roman" panose="02020603050405020304" pitchFamily="18" charset="0"/>
              </a:rPr>
              <a:t>La ricerca empirica dimostra che, tendenzialmente, una società tanto più è  egualitaria al suo interno, tanto minore il livello di violenza, interno ed esterno, tanto maggiore </a:t>
            </a:r>
            <a:endParaRPr lang="it-IT" b="1" dirty="0" smtClean="0">
              <a:solidFill>
                <a:prstClr val="white"/>
              </a:solidFill>
              <a:latin typeface="Times New Roman" panose="02020603050405020304" pitchFamily="18" charset="0"/>
              <a:ea typeface="+mj-ea"/>
              <a:cs typeface="Times New Roman" panose="02020603050405020304" pitchFamily="18" charset="0"/>
            </a:endParaRPr>
          </a:p>
          <a:p>
            <a:r>
              <a:rPr lang="it-IT" b="1" dirty="0" smtClean="0">
                <a:solidFill>
                  <a:prstClr val="white"/>
                </a:solidFill>
                <a:latin typeface="Times New Roman" panose="02020603050405020304" pitchFamily="18" charset="0"/>
                <a:ea typeface="+mj-ea"/>
                <a:cs typeface="Times New Roman" panose="02020603050405020304" pitchFamily="18" charset="0"/>
              </a:rPr>
              <a:t>(</a:t>
            </a:r>
            <a:r>
              <a:rPr lang="it-IT" b="1" dirty="0">
                <a:solidFill>
                  <a:prstClr val="white"/>
                </a:solidFill>
                <a:latin typeface="Times New Roman" panose="02020603050405020304" pitchFamily="18" charset="0"/>
                <a:ea typeface="+mj-ea"/>
                <a:cs typeface="Times New Roman" panose="02020603050405020304" pitchFamily="18" charset="0"/>
              </a:rPr>
              <a:t>in caso di necessità) la sua efficienza in guerra. </a:t>
            </a:r>
            <a:endParaRPr lang="it-IT" dirty="0"/>
          </a:p>
        </p:txBody>
      </p:sp>
    </p:spTree>
    <p:extLst>
      <p:ext uri="{BB962C8B-B14F-4D97-AF65-F5344CB8AC3E}">
        <p14:creationId xmlns:p14="http://schemas.microsoft.com/office/powerpoint/2010/main" val="13377535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sp>
        <p:nvSpPr>
          <p:cNvPr id="6" name="Rettangolo 5"/>
          <p:cNvSpPr/>
          <p:nvPr/>
        </p:nvSpPr>
        <p:spPr>
          <a:xfrm>
            <a:off x="-12240" y="5129198"/>
            <a:ext cx="9143999" cy="1754326"/>
          </a:xfrm>
          <a:prstGeom prst="rect">
            <a:avLst/>
          </a:prstGeom>
        </p:spPr>
        <p:txBody>
          <a:bodyPr wrap="square">
            <a:spAutoFit/>
          </a:bodyPr>
          <a:lstStyle/>
          <a:p>
            <a:r>
              <a:rPr lang="it-IT" b="1" dirty="0">
                <a:solidFill>
                  <a:prstClr val="white"/>
                </a:solidFill>
                <a:latin typeface="Times New Roman" panose="02020603050405020304" pitchFamily="18" charset="0"/>
                <a:ea typeface="+mj-ea"/>
                <a:cs typeface="Times New Roman" panose="02020603050405020304" pitchFamily="18" charset="0"/>
              </a:rPr>
              <a:t>Già Machiavelli parla degli “invincibili arcieri svizzeri, che combattono per la propria terra e non al soldo di un signore”. Nella battaglia di </a:t>
            </a:r>
            <a:r>
              <a:rPr lang="it-IT" b="1" dirty="0" err="1">
                <a:solidFill>
                  <a:prstClr val="white"/>
                </a:solidFill>
                <a:latin typeface="Times New Roman" panose="02020603050405020304" pitchFamily="18" charset="0"/>
                <a:ea typeface="+mj-ea"/>
                <a:cs typeface="Times New Roman" panose="02020603050405020304" pitchFamily="18" charset="0"/>
              </a:rPr>
              <a:t>Beresina</a:t>
            </a:r>
            <a:r>
              <a:rPr lang="it-IT" b="1" dirty="0">
                <a:solidFill>
                  <a:prstClr val="white"/>
                </a:solidFill>
                <a:latin typeface="Times New Roman" panose="02020603050405020304" pitchFamily="18" charset="0"/>
                <a:ea typeface="+mj-ea"/>
                <a:cs typeface="Times New Roman" panose="02020603050405020304" pitchFamily="18" charset="0"/>
              </a:rPr>
              <a:t>, in 1300 “autoconvocati” respinsero 40.000 russi e riuscirono a coprire la ritirata di Napoleone. Ancora oggi, la Svizzera è una delle società più egualitarie, più “armate” (tutti i padri di famiglia hanno il mitra in casa e tutti i maschi adulti sono tenuti al servizio militare annuale) e col tasso di violenza interna minore del mondo.  Sono i discendenti delle antiche civiltà alpine. . </a:t>
            </a:r>
            <a:endParaRPr lang="it-IT"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15889"/>
            <a:ext cx="9139237" cy="514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http://www.harcourt.it/foto/images/BattagliaCrecy.jpg"/>
          <p:cNvPicPr>
            <a:picLocks noChangeAspect="1" noChangeArrowheads="1"/>
          </p:cNvPicPr>
          <p:nvPr/>
        </p:nvPicPr>
        <p:blipFill>
          <a:blip r:embed="rId4"/>
          <a:srcRect/>
          <a:stretch>
            <a:fillRect/>
          </a:stretch>
        </p:blipFill>
        <p:spPr bwMode="auto">
          <a:xfrm>
            <a:off x="5651" y="0"/>
            <a:ext cx="9138349" cy="5143536"/>
          </a:xfrm>
          <a:prstGeom prst="rect">
            <a:avLst/>
          </a:prstGeom>
          <a:noFill/>
        </p:spPr>
      </p:pic>
    </p:spTree>
    <p:extLst>
      <p:ext uri="{BB962C8B-B14F-4D97-AF65-F5344CB8AC3E}">
        <p14:creationId xmlns:p14="http://schemas.microsoft.com/office/powerpoint/2010/main" val="26794682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sp>
        <p:nvSpPr>
          <p:cNvPr id="6" name="Rettangolo 5"/>
          <p:cNvSpPr/>
          <p:nvPr/>
        </p:nvSpPr>
        <p:spPr>
          <a:xfrm>
            <a:off x="-12240" y="5129198"/>
            <a:ext cx="9143999" cy="1754326"/>
          </a:xfrm>
          <a:prstGeom prst="rect">
            <a:avLst/>
          </a:prstGeom>
        </p:spPr>
        <p:txBody>
          <a:bodyPr wrap="square">
            <a:spAutoFit/>
          </a:bodyPr>
          <a:lstStyle/>
          <a:p>
            <a:r>
              <a:rPr lang="it-IT" b="1" dirty="0" smtClean="0">
                <a:solidFill>
                  <a:prstClr val="white"/>
                </a:solidFill>
                <a:latin typeface="Times New Roman" panose="02020603050405020304" pitchFamily="18" charset="0"/>
                <a:ea typeface="+mj-ea"/>
                <a:cs typeface="Times New Roman" panose="02020603050405020304" pitchFamily="18" charset="0"/>
              </a:rPr>
              <a:t>Le culture egualitarie sono  riuscite </a:t>
            </a:r>
            <a:r>
              <a:rPr lang="it-IT" b="1" dirty="0">
                <a:solidFill>
                  <a:prstClr val="white"/>
                </a:solidFill>
                <a:latin typeface="Times New Roman" panose="02020603050405020304" pitchFamily="18" charset="0"/>
                <a:ea typeface="+mj-ea"/>
                <a:cs typeface="Times New Roman" panose="02020603050405020304" pitchFamily="18" charset="0"/>
              </a:rPr>
              <a:t>a sopravvivere soprattutto nelle </a:t>
            </a:r>
            <a:r>
              <a:rPr lang="it-IT" b="1" dirty="0" smtClean="0">
                <a:solidFill>
                  <a:prstClr val="white"/>
                </a:solidFill>
                <a:latin typeface="Times New Roman" panose="02020603050405020304" pitchFamily="18" charset="0"/>
                <a:ea typeface="+mj-ea"/>
                <a:cs typeface="Times New Roman" panose="02020603050405020304" pitchFamily="18" charset="0"/>
              </a:rPr>
              <a:t>regioni </a:t>
            </a:r>
            <a:r>
              <a:rPr lang="it-IT" b="1" dirty="0">
                <a:solidFill>
                  <a:prstClr val="white"/>
                </a:solidFill>
                <a:latin typeface="Times New Roman" panose="02020603050405020304" pitchFamily="18" charset="0"/>
                <a:ea typeface="+mj-ea"/>
                <a:cs typeface="Times New Roman" panose="02020603050405020304" pitchFamily="18" charset="0"/>
              </a:rPr>
              <a:t>coperte dalla foresta, montagnose, desertiche, artiche, </a:t>
            </a:r>
            <a:r>
              <a:rPr lang="it-IT" b="1" dirty="0" smtClean="0">
                <a:solidFill>
                  <a:prstClr val="white"/>
                </a:solidFill>
                <a:latin typeface="Times New Roman" panose="02020603050405020304" pitchFamily="18" charset="0"/>
                <a:ea typeface="+mj-ea"/>
                <a:cs typeface="Times New Roman" panose="02020603050405020304" pitchFamily="18" charset="0"/>
              </a:rPr>
              <a:t>nelle isole non turistiche, dove </a:t>
            </a:r>
            <a:r>
              <a:rPr lang="it-IT" b="1" dirty="0">
                <a:solidFill>
                  <a:prstClr val="white"/>
                </a:solidFill>
                <a:latin typeface="Times New Roman" panose="02020603050405020304" pitchFamily="18" charset="0"/>
                <a:ea typeface="+mj-ea"/>
                <a:cs typeface="Times New Roman" panose="02020603050405020304" pitchFamily="18" charset="0"/>
              </a:rPr>
              <a:t>è difficile costruire delle unità aggregative più vaste del villaggio, e dove la longa </a:t>
            </a:r>
            <a:r>
              <a:rPr lang="it-IT" b="1" dirty="0" err="1">
                <a:solidFill>
                  <a:prstClr val="white"/>
                </a:solidFill>
                <a:latin typeface="Times New Roman" panose="02020603050405020304" pitchFamily="18" charset="0"/>
                <a:ea typeface="+mj-ea"/>
                <a:cs typeface="Times New Roman" panose="02020603050405020304" pitchFamily="18" charset="0"/>
              </a:rPr>
              <a:t>manus</a:t>
            </a:r>
            <a:r>
              <a:rPr lang="it-IT" b="1" dirty="0">
                <a:solidFill>
                  <a:prstClr val="white"/>
                </a:solidFill>
                <a:latin typeface="Times New Roman" panose="02020603050405020304" pitchFamily="18" charset="0"/>
                <a:ea typeface="+mj-ea"/>
                <a:cs typeface="Times New Roman" panose="02020603050405020304" pitchFamily="18" charset="0"/>
              </a:rPr>
              <a:t> degli apparati statali centrali non poteva arrivare facilmente. </a:t>
            </a:r>
            <a:r>
              <a:rPr lang="it-IT" b="1" dirty="0" smtClean="0">
                <a:solidFill>
                  <a:prstClr val="white"/>
                </a:solidFill>
                <a:latin typeface="Times New Roman" panose="02020603050405020304" pitchFamily="18" charset="0"/>
                <a:ea typeface="+mj-ea"/>
                <a:cs typeface="Times New Roman" panose="02020603050405020304" pitchFamily="18" charset="0"/>
              </a:rPr>
              <a:t>In molte zone, come sulle Alpi e sui Pirenei,  sopravvivono usanze e tradizioni che discendono da questa tipologia politica e che sono </a:t>
            </a:r>
          </a:p>
          <a:p>
            <a:r>
              <a:rPr lang="it-IT" b="1" dirty="0" smtClean="0">
                <a:solidFill>
                  <a:prstClr val="white"/>
                </a:solidFill>
                <a:latin typeface="Times New Roman" panose="02020603050405020304" pitchFamily="18" charset="0"/>
                <a:ea typeface="+mj-ea"/>
                <a:cs typeface="Times New Roman" panose="02020603050405020304" pitchFamily="18" charset="0"/>
              </a:rPr>
              <a:t>alla base di una mentalità peculiare, da cui forse si può ripartire per ricostruirle.  </a:t>
            </a:r>
            <a:endParaRPr lang="it-IT" b="1" dirty="0">
              <a:solidFill>
                <a:prstClr val="white"/>
              </a:solidFill>
              <a:latin typeface="Times New Roman" panose="02020603050405020304" pitchFamily="18" charset="0"/>
              <a:ea typeface="+mj-ea"/>
              <a:cs typeface="Times New Roman" panose="02020603050405020304" pitchFamily="18" charset="0"/>
            </a:endParaRPr>
          </a:p>
        </p:txBody>
      </p:sp>
      <p:pic>
        <p:nvPicPr>
          <p:cNvPr id="8" name="Picture 2" descr="http://assets.rappler.com/612F469A6EA84F6BAE882D2B94A4B421/img/CC84163616594A50A47D6D4EACF9FBC0/abelling-tribe-tarlac-20140412-carousel-image_CC84163616594A50A47D6D4EACF9FBC0.jpg"/>
          <p:cNvPicPr>
            <a:picLocks noChangeAspect="1" noChangeArrowheads="1"/>
          </p:cNvPicPr>
          <p:nvPr/>
        </p:nvPicPr>
        <p:blipFill>
          <a:blip r:embed="rId3"/>
          <a:srcRect/>
          <a:stretch>
            <a:fillRect/>
          </a:stretch>
        </p:blipFill>
        <p:spPr bwMode="auto">
          <a:xfrm>
            <a:off x="19948" y="1"/>
            <a:ext cx="9124052" cy="5129198"/>
          </a:xfrm>
          <a:prstGeom prst="rect">
            <a:avLst/>
          </a:prstGeom>
          <a:noFill/>
        </p:spPr>
      </p:pic>
      <p:sp>
        <p:nvSpPr>
          <p:cNvPr id="9" name="CasellaDiTesto 8"/>
          <p:cNvSpPr txBox="1"/>
          <p:nvPr/>
        </p:nvSpPr>
        <p:spPr>
          <a:xfrm>
            <a:off x="7374265" y="116632"/>
            <a:ext cx="1711504" cy="861774"/>
          </a:xfrm>
          <a:prstGeom prst="rect">
            <a:avLst/>
          </a:prstGeom>
          <a:solidFill>
            <a:schemeClr val="bg1"/>
          </a:solidFill>
        </p:spPr>
        <p:txBody>
          <a:bodyPr wrap="square" rtlCol="0">
            <a:spAutoFit/>
          </a:bodyPr>
          <a:lstStyle/>
          <a:p>
            <a:r>
              <a:rPr lang="it-IT" sz="1600" b="1" dirty="0">
                <a:latin typeface="Times New Roman" panose="02020603050405020304" pitchFamily="18" charset="0"/>
                <a:cs typeface="Times New Roman" panose="02020603050405020304" pitchFamily="18" charset="0"/>
              </a:rPr>
              <a:t>Filippine</a:t>
            </a:r>
          </a:p>
          <a:p>
            <a:r>
              <a:rPr lang="it-IT" sz="1600" b="1" dirty="0">
                <a:latin typeface="Times New Roman" panose="02020603050405020304" pitchFamily="18" charset="0"/>
                <a:cs typeface="Times New Roman" panose="02020603050405020304" pitchFamily="18" charset="0"/>
              </a:rPr>
              <a:t>Montagne </a:t>
            </a:r>
            <a:r>
              <a:rPr lang="it-IT" sz="1600" b="1" dirty="0" err="1">
                <a:latin typeface="Times New Roman" panose="02020603050405020304" pitchFamily="18" charset="0"/>
                <a:cs typeface="Times New Roman" panose="02020603050405020304" pitchFamily="18" charset="0"/>
              </a:rPr>
              <a:t>Tarlac</a:t>
            </a:r>
            <a:endParaRPr lang="it-IT" sz="1600" b="1" dirty="0">
              <a:latin typeface="Times New Roman" panose="02020603050405020304" pitchFamily="18" charset="0"/>
              <a:cs typeface="Times New Roman" panose="02020603050405020304" pitchFamily="18" charset="0"/>
            </a:endParaRPr>
          </a:p>
          <a:p>
            <a:r>
              <a:rPr lang="it-IT" sz="1600" b="1" dirty="0">
                <a:latin typeface="Times New Roman" panose="02020603050405020304" pitchFamily="18" charset="0"/>
                <a:cs typeface="Times New Roman" panose="02020603050405020304" pitchFamily="18" charset="0"/>
              </a:rPr>
              <a:t>Popolo </a:t>
            </a:r>
            <a:r>
              <a:rPr lang="it-IT" sz="1600" b="1" dirty="0" err="1">
                <a:latin typeface="Times New Roman" panose="02020603050405020304" pitchFamily="18" charset="0"/>
                <a:cs typeface="Times New Roman" panose="02020603050405020304" pitchFamily="18" charset="0"/>
              </a:rPr>
              <a:t>Abeling</a:t>
            </a:r>
            <a:r>
              <a:rPr lang="it-IT" sz="16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241903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sp>
        <p:nvSpPr>
          <p:cNvPr id="6" name="Rettangolo 5"/>
          <p:cNvSpPr/>
          <p:nvPr/>
        </p:nvSpPr>
        <p:spPr>
          <a:xfrm>
            <a:off x="20521" y="4826675"/>
            <a:ext cx="9143999" cy="2031325"/>
          </a:xfrm>
          <a:prstGeom prst="rect">
            <a:avLst/>
          </a:prstGeom>
        </p:spPr>
        <p:txBody>
          <a:bodyPr wrap="square">
            <a:spAutoFit/>
          </a:bodyPr>
          <a:lstStyle/>
          <a:p>
            <a:r>
              <a:rPr lang="it-IT" b="1" dirty="0">
                <a:solidFill>
                  <a:prstClr val="white"/>
                </a:solidFill>
                <a:latin typeface="Times New Roman" panose="02020603050405020304" pitchFamily="18" charset="0"/>
                <a:ea typeface="+mj-ea"/>
                <a:cs typeface="Times New Roman" panose="02020603050405020304" pitchFamily="18" charset="0"/>
              </a:rPr>
              <a:t>Comunità come queste, in cui la violenza interna è bassissima e la resistenza ad un’eventuale guerra potrebbe essere molto alta, esistono non solo nelle zone  </a:t>
            </a:r>
            <a:r>
              <a:rPr lang="it-IT" b="1" dirty="0" smtClean="0">
                <a:solidFill>
                  <a:prstClr val="white"/>
                </a:solidFill>
                <a:latin typeface="Times New Roman" panose="02020603050405020304" pitchFamily="18" charset="0"/>
                <a:ea typeface="+mj-ea"/>
                <a:cs typeface="Times New Roman" panose="02020603050405020304" pitchFamily="18" charset="0"/>
              </a:rPr>
              <a:t>selvagge del globo, ma </a:t>
            </a:r>
            <a:r>
              <a:rPr lang="it-IT" b="1" dirty="0">
                <a:solidFill>
                  <a:prstClr val="white"/>
                </a:solidFill>
                <a:latin typeface="Times New Roman" panose="02020603050405020304" pitchFamily="18" charset="0"/>
                <a:ea typeface="+mj-ea"/>
                <a:cs typeface="Times New Roman" panose="02020603050405020304" pitchFamily="18" charset="0"/>
              </a:rPr>
              <a:t>anche nelle zone d’ombra del capitale. Quei luoghi che la società dimentica, che sono troppo poveri, troppo lontani o troppo difficili da sfruttare, in cui le persone costruiscono </a:t>
            </a:r>
            <a:r>
              <a:rPr lang="it-IT" b="1" dirty="0" smtClean="0">
                <a:solidFill>
                  <a:prstClr val="white"/>
                </a:solidFill>
                <a:latin typeface="Times New Roman" panose="02020603050405020304" pitchFamily="18" charset="0"/>
                <a:ea typeface="+mj-ea"/>
                <a:cs typeface="Times New Roman" panose="02020603050405020304" pitchFamily="18" charset="0"/>
              </a:rPr>
              <a:t>società libere, egualitarie e non sessiste, basate sulla condivisione e la solidarietà, dove  ognuno ha una sua funzione e tutti e tutte sono necessari alla sopravvivenza del gruppo.  Si può cominciare da lì. </a:t>
            </a:r>
            <a:endParaRPr lang="it-IT" b="1" dirty="0">
              <a:solidFill>
                <a:prstClr val="white"/>
              </a:solidFill>
              <a:latin typeface="Times New Roman" panose="02020603050405020304" pitchFamily="18" charset="0"/>
              <a:ea typeface="+mj-ea"/>
              <a:cs typeface="Times New Roman" panose="02020603050405020304" pitchFamily="18" charset="0"/>
            </a:endParaRPr>
          </a:p>
        </p:txBody>
      </p:sp>
      <p:pic>
        <p:nvPicPr>
          <p:cNvPr id="7" name="Picture 2" descr="http://images2.static-bluray.com/reviews/7204_5.jpg"/>
          <p:cNvPicPr>
            <a:picLocks noChangeAspect="1" noChangeArrowheads="1"/>
          </p:cNvPicPr>
          <p:nvPr/>
        </p:nvPicPr>
        <p:blipFill rotWithShape="1">
          <a:blip r:embed="rId3"/>
          <a:srcRect t="1866" b="4402"/>
          <a:stretch/>
        </p:blipFill>
        <p:spPr bwMode="auto">
          <a:xfrm>
            <a:off x="-1429" y="10818"/>
            <a:ext cx="9145429" cy="4815857"/>
          </a:xfrm>
          <a:prstGeom prst="rect">
            <a:avLst/>
          </a:prstGeom>
          <a:noFill/>
        </p:spPr>
      </p:pic>
      <p:sp>
        <p:nvSpPr>
          <p:cNvPr id="2" name="CasellaDiTesto 1"/>
          <p:cNvSpPr txBox="1"/>
          <p:nvPr/>
        </p:nvSpPr>
        <p:spPr>
          <a:xfrm>
            <a:off x="282813" y="260648"/>
            <a:ext cx="2933495" cy="369332"/>
          </a:xfrm>
          <a:prstGeom prst="rect">
            <a:avLst/>
          </a:prstGeom>
          <a:noFill/>
        </p:spPr>
        <p:txBody>
          <a:bodyPr wrap="none" rtlCol="0">
            <a:spAutoFit/>
          </a:bodyPr>
          <a:lstStyle/>
          <a:p>
            <a:r>
              <a:rPr lang="it-IT" b="1" dirty="0" err="1" smtClean="0">
                <a:solidFill>
                  <a:schemeClr val="bg2">
                    <a:lumMod val="10000"/>
                  </a:schemeClr>
                </a:solidFill>
                <a:latin typeface="Times New Roman" panose="02020603050405020304" pitchFamily="18" charset="0"/>
                <a:cs typeface="Times New Roman" panose="02020603050405020304" pitchFamily="18" charset="0"/>
              </a:rPr>
              <a:t>Beasts</a:t>
            </a:r>
            <a:r>
              <a:rPr lang="it-IT" b="1" dirty="0" smtClean="0">
                <a:solidFill>
                  <a:schemeClr val="bg2">
                    <a:lumMod val="10000"/>
                  </a:schemeClr>
                </a:solidFill>
                <a:latin typeface="Times New Roman" panose="02020603050405020304" pitchFamily="18" charset="0"/>
                <a:cs typeface="Times New Roman" panose="02020603050405020304" pitchFamily="18" charset="0"/>
              </a:rPr>
              <a:t> of the Southern Wild</a:t>
            </a:r>
            <a:endParaRPr lang="it-IT" b="1" dirty="0">
              <a:solidFill>
                <a:schemeClr val="bg2">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54743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1988840"/>
            <a:ext cx="8410423" cy="1872208"/>
          </a:xfrm>
        </p:spPr>
        <p:txBody>
          <a:bodyPr>
            <a:noAutofit/>
          </a:bodyPr>
          <a:lstStyle/>
          <a:p>
            <a:r>
              <a:rPr lang="it-IT" sz="8800" b="1" dirty="0" smtClean="0">
                <a:solidFill>
                  <a:schemeClr val="bg1"/>
                </a:solidFill>
                <a:latin typeface="Times New Roman" panose="02020603050405020304" pitchFamily="18" charset="0"/>
                <a:cs typeface="Times New Roman" panose="02020603050405020304" pitchFamily="18" charset="0"/>
              </a:rPr>
              <a:t>GRAZIE</a:t>
            </a:r>
            <a:r>
              <a:rPr lang="it-IT" sz="19900" b="1" dirty="0" smtClean="0">
                <a:solidFill>
                  <a:schemeClr val="bg1"/>
                </a:solidFill>
                <a:latin typeface="Times New Roman" panose="02020603050405020304" pitchFamily="18" charset="0"/>
                <a:cs typeface="Times New Roman" panose="02020603050405020304" pitchFamily="18" charset="0"/>
              </a:rPr>
              <a:t> </a:t>
            </a:r>
            <a:endParaRPr lang="it-IT" sz="19900"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spTree>
    <p:extLst>
      <p:ext uri="{BB962C8B-B14F-4D97-AF65-F5344CB8AC3E}">
        <p14:creationId xmlns:p14="http://schemas.microsoft.com/office/powerpoint/2010/main" val="517360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556"/>
          <a:stretch/>
        </p:blipFill>
        <p:spPr bwMode="auto">
          <a:xfrm>
            <a:off x="3777343" y="0"/>
            <a:ext cx="5359658" cy="689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0" y="-13997"/>
            <a:ext cx="3777343" cy="7063472"/>
          </a:xfrm>
          <a:prstGeom prst="rect">
            <a:avLst/>
          </a:prstGeom>
          <a:noFill/>
        </p:spPr>
        <p:txBody>
          <a:bodyPr wrap="square" rtlCol="0">
            <a:spAutoFit/>
          </a:bodyPr>
          <a:lstStyle/>
          <a:p>
            <a:pPr lvl="0"/>
            <a:r>
              <a:rPr lang="it-IT" sz="1500" b="1" dirty="0">
                <a:solidFill>
                  <a:prstClr val="white"/>
                </a:solidFill>
                <a:latin typeface="Times New Roman" panose="02020603050405020304" pitchFamily="18" charset="0"/>
                <a:cs typeface="Times New Roman" panose="02020603050405020304" pitchFamily="18" charset="0"/>
              </a:rPr>
              <a:t>I sistemi politici antichi, e le società tradizionali che hanno continuato ad esistere a fianco e spesso contro i governi centrali, raramente sono autocratici: anche se </a:t>
            </a:r>
            <a:r>
              <a:rPr lang="it-IT" sz="1500" b="1" dirty="0" smtClean="0">
                <a:solidFill>
                  <a:prstClr val="white"/>
                </a:solidFill>
                <a:latin typeface="Times New Roman" panose="02020603050405020304" pitchFamily="18" charset="0"/>
                <a:cs typeface="Times New Roman" panose="02020603050405020304" pitchFamily="18" charset="0"/>
              </a:rPr>
              <a:t>talvolta il </a:t>
            </a:r>
            <a:r>
              <a:rPr lang="it-IT" sz="1500" b="1" dirty="0">
                <a:solidFill>
                  <a:prstClr val="white"/>
                </a:solidFill>
                <a:latin typeface="Times New Roman" panose="02020603050405020304" pitchFamily="18" charset="0"/>
                <a:cs typeface="Times New Roman" panose="02020603050405020304" pitchFamily="18" charset="0"/>
              </a:rPr>
              <a:t>capo riveste, nominalmente, un’autorità assoluta, ammantata di significati religiosi, quasi sempre delle istituzioni parallele come autorità familiari (consigli di famiglie), associazioni di proprietari terrieri o di capi famiglia (le Magnifiche comunità alpine, per esempio), gli sciamani, o gli specialisti religiosi (anche il parroco stesso), intervengono per evitare e limitare l’arbitrio personale. Di solito, il potere è, di fatto, efficacemente equilibrato, spartito e controbilanciato in molti modi; il controllo sociale svolge un ruolo fondamentale, e non è facile arrivare all’uso di mezzi coercitivi fisici. Il possesso delle armi  è usuale in qualsiasi famiglia; si può dire che ogni individuo giri armato, uomo o donna che sia, anche se di un solo coltellino. L’uso della violenza interna  (fra membri della stessa comunità) non è la strada normalmente adottata per risolvere le difficoltà, e si usa collettivamente solo in </a:t>
            </a:r>
            <a:r>
              <a:rPr lang="it-IT" sz="1500" b="1" dirty="0" smtClean="0">
                <a:solidFill>
                  <a:prstClr val="white"/>
                </a:solidFill>
                <a:latin typeface="Times New Roman" panose="02020603050405020304" pitchFamily="18" charset="0"/>
                <a:cs typeface="Times New Roman" panose="02020603050405020304" pitchFamily="18" charset="0"/>
              </a:rPr>
              <a:t>casi di emergenza</a:t>
            </a:r>
            <a:r>
              <a:rPr lang="it-IT" sz="1500" b="1" dirty="0">
                <a:solidFill>
                  <a:prstClr val="white"/>
                </a:solidFill>
                <a:latin typeface="Times New Roman" panose="02020603050405020304" pitchFamily="18" charset="0"/>
                <a:cs typeface="Times New Roman" panose="02020603050405020304" pitchFamily="18" charset="0"/>
              </a:rPr>
              <a:t>. Questo tipo di comunità sono molto efficienti in guerra anche se la violenza interna è bassissima.   </a:t>
            </a:r>
            <a:r>
              <a:rPr lang="it-IT" sz="4400" b="1" dirty="0">
                <a:solidFill>
                  <a:prstClr val="white"/>
                </a:solidFill>
                <a:latin typeface="Times New Roman" panose="02020603050405020304" pitchFamily="18" charset="0"/>
                <a:cs typeface="Times New Roman" panose="02020603050405020304" pitchFamily="18" charset="0"/>
              </a:rPr>
              <a:t/>
            </a:r>
            <a:br>
              <a:rPr lang="it-IT" sz="4400" b="1" dirty="0">
                <a:solidFill>
                  <a:prstClr val="white"/>
                </a:solidFill>
                <a:latin typeface="Times New Roman" panose="02020603050405020304" pitchFamily="18" charset="0"/>
                <a:cs typeface="Times New Roman" panose="02020603050405020304" pitchFamily="18" charset="0"/>
              </a:rPr>
            </a:br>
            <a:endParaRPr lang="it-IT" dirty="0">
              <a:solidFill>
                <a:prstClr val="black"/>
              </a:solidFill>
            </a:endParaRPr>
          </a:p>
        </p:txBody>
      </p:sp>
    </p:spTree>
    <p:extLst>
      <p:ext uri="{BB962C8B-B14F-4D97-AF65-F5344CB8AC3E}">
        <p14:creationId xmlns:p14="http://schemas.microsoft.com/office/powerpoint/2010/main" val="1279011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sp>
        <p:nvSpPr>
          <p:cNvPr id="8" name="Rettangolo 7"/>
          <p:cNvSpPr/>
          <p:nvPr/>
        </p:nvSpPr>
        <p:spPr>
          <a:xfrm>
            <a:off x="-1" y="5949280"/>
            <a:ext cx="9144001" cy="830997"/>
          </a:xfrm>
          <a:prstGeom prst="rect">
            <a:avLst/>
          </a:prstGeom>
        </p:spPr>
        <p:txBody>
          <a:bodyPr wrap="square">
            <a:spAutoFit/>
          </a:bodyPr>
          <a:lstStyle/>
          <a:p>
            <a:r>
              <a:rPr lang="it-IT" sz="1600" b="1" dirty="0">
                <a:solidFill>
                  <a:prstClr val="white"/>
                </a:solidFill>
                <a:latin typeface="Times New Roman" pitchFamily="18" charset="0"/>
                <a:cs typeface="Times New Roman" pitchFamily="18" charset="0"/>
              </a:rPr>
              <a:t>Cesare rimase sconvolto quando scopre che i formidabili guerrieri celti non avevano capi: </a:t>
            </a:r>
            <a:endParaRPr lang="it-IT" sz="1600" b="1" dirty="0" smtClean="0">
              <a:solidFill>
                <a:prstClr val="white"/>
              </a:solidFill>
              <a:latin typeface="Times New Roman" pitchFamily="18" charset="0"/>
              <a:cs typeface="Times New Roman" pitchFamily="18" charset="0"/>
            </a:endParaRPr>
          </a:p>
          <a:p>
            <a:r>
              <a:rPr lang="it-IT" sz="1600" b="1" dirty="0" smtClean="0">
                <a:solidFill>
                  <a:prstClr val="white"/>
                </a:solidFill>
                <a:latin typeface="Times New Roman" pitchFamily="18" charset="0"/>
                <a:cs typeface="Times New Roman" pitchFamily="18" charset="0"/>
              </a:rPr>
              <a:t>eleggevano </a:t>
            </a:r>
            <a:r>
              <a:rPr lang="it-IT" sz="1600" b="1" dirty="0">
                <a:solidFill>
                  <a:prstClr val="white"/>
                </a:solidFill>
                <a:latin typeface="Times New Roman" pitchFamily="18" charset="0"/>
                <a:cs typeface="Times New Roman" pitchFamily="18" charset="0"/>
              </a:rPr>
              <a:t>un comandante in guerra, che poi ritornava </a:t>
            </a:r>
            <a:r>
              <a:rPr lang="it-IT" sz="1600" b="1" dirty="0" smtClean="0">
                <a:solidFill>
                  <a:prstClr val="white"/>
                </a:solidFill>
                <a:latin typeface="Times New Roman" pitchFamily="18" charset="0"/>
                <a:cs typeface="Times New Roman" pitchFamily="18" charset="0"/>
              </a:rPr>
              <a:t> </a:t>
            </a:r>
            <a:r>
              <a:rPr lang="it-IT" sz="1600" b="1" dirty="0">
                <a:solidFill>
                  <a:prstClr val="white"/>
                </a:solidFill>
                <a:latin typeface="Times New Roman" pitchFamily="18" charset="0"/>
                <a:cs typeface="Times New Roman" pitchFamily="18" charset="0"/>
              </a:rPr>
              <a:t>a vita privata. </a:t>
            </a:r>
            <a:r>
              <a:rPr lang="it-IT" sz="1600" b="1" dirty="0" smtClean="0">
                <a:solidFill>
                  <a:prstClr val="white"/>
                </a:solidFill>
                <a:latin typeface="Times New Roman" pitchFamily="18" charset="0"/>
                <a:cs typeface="Times New Roman" pitchFamily="18" charset="0"/>
              </a:rPr>
              <a:t>Non </a:t>
            </a:r>
            <a:r>
              <a:rPr lang="it-IT" sz="1600" b="1" dirty="0">
                <a:solidFill>
                  <a:prstClr val="white"/>
                </a:solidFill>
                <a:latin typeface="Times New Roman" pitchFamily="18" charset="0"/>
                <a:cs typeface="Times New Roman" pitchFamily="18" charset="0"/>
              </a:rPr>
              <a:t>avevano </a:t>
            </a:r>
            <a:r>
              <a:rPr lang="it-IT" sz="1600" b="1" dirty="0" smtClean="0">
                <a:solidFill>
                  <a:prstClr val="white"/>
                </a:solidFill>
                <a:latin typeface="Times New Roman" pitchFamily="18" charset="0"/>
                <a:cs typeface="Times New Roman" pitchFamily="18" charset="0"/>
              </a:rPr>
              <a:t>schiavi</a:t>
            </a:r>
            <a:r>
              <a:rPr lang="it-IT" sz="1600" b="1" dirty="0">
                <a:solidFill>
                  <a:prstClr val="white"/>
                </a:solidFill>
                <a:latin typeface="Times New Roman" pitchFamily="18" charset="0"/>
                <a:cs typeface="Times New Roman" pitchFamily="18" charset="0"/>
              </a:rPr>
              <a:t>, </a:t>
            </a:r>
            <a:endParaRPr lang="it-IT" sz="1600" b="1" dirty="0" smtClean="0">
              <a:solidFill>
                <a:prstClr val="white"/>
              </a:solidFill>
              <a:latin typeface="Times New Roman" pitchFamily="18" charset="0"/>
              <a:cs typeface="Times New Roman" pitchFamily="18" charset="0"/>
            </a:endParaRPr>
          </a:p>
          <a:p>
            <a:r>
              <a:rPr lang="it-IT" sz="1600" b="1" dirty="0" smtClean="0">
                <a:solidFill>
                  <a:prstClr val="white"/>
                </a:solidFill>
                <a:latin typeface="Times New Roman" pitchFamily="18" charset="0"/>
                <a:cs typeface="Times New Roman" pitchFamily="18" charset="0"/>
              </a:rPr>
              <a:t>proprietà </a:t>
            </a:r>
            <a:r>
              <a:rPr lang="it-IT" sz="1600" b="1" dirty="0">
                <a:solidFill>
                  <a:prstClr val="white"/>
                </a:solidFill>
                <a:latin typeface="Times New Roman" pitchFamily="18" charset="0"/>
                <a:cs typeface="Times New Roman" pitchFamily="18" charset="0"/>
              </a:rPr>
              <a:t>privata, leggi scritte, giudici e corpi di polizia: erano una società autoregolata. </a:t>
            </a:r>
            <a:r>
              <a:rPr lang="it-IT" sz="1600" b="1" dirty="0" smtClean="0">
                <a:solidFill>
                  <a:prstClr val="white"/>
                </a:solidFill>
                <a:latin typeface="Times New Roman" pitchFamily="18" charset="0"/>
                <a:cs typeface="Times New Roman" pitchFamily="18" charset="0"/>
              </a:rPr>
              <a:t> </a:t>
            </a:r>
            <a:endParaRPr lang="it-IT" sz="1600" dirty="0">
              <a:solidFill>
                <a:prstClr val="white"/>
              </a:solidFill>
              <a:latin typeface="Times New Roman" pitchFamily="18" charset="0"/>
              <a:cs typeface="Times New Roman" pitchFamily="18" charset="0"/>
            </a:endParaRP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001" r="9999"/>
          <a:stretch/>
        </p:blipFill>
        <p:spPr bwMode="auto">
          <a:xfrm>
            <a:off x="0" y="0"/>
            <a:ext cx="9144000" cy="600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6879772" y="0"/>
            <a:ext cx="2267744" cy="923330"/>
          </a:xfrm>
          <a:prstGeom prst="rect">
            <a:avLst/>
          </a:prstGeom>
          <a:noFill/>
        </p:spPr>
        <p:txBody>
          <a:bodyPr wrap="square" rtlCol="0">
            <a:spAutoFit/>
          </a:bodyPr>
          <a:lstStyle/>
          <a:p>
            <a:r>
              <a:rPr lang="it-IT" b="1" dirty="0" err="1" smtClean="0">
                <a:solidFill>
                  <a:prstClr val="black"/>
                </a:solidFill>
                <a:latin typeface="Times New Roman" panose="02020603050405020304" pitchFamily="18" charset="0"/>
                <a:cs typeface="Times New Roman" panose="02020603050405020304" pitchFamily="18" charset="0"/>
              </a:rPr>
              <a:t>Boudicca</a:t>
            </a:r>
            <a:r>
              <a:rPr lang="it-IT" b="1" dirty="0" smtClean="0">
                <a:solidFill>
                  <a:prstClr val="black"/>
                </a:solidFill>
                <a:latin typeface="Times New Roman" panose="02020603050405020304" pitchFamily="18" charset="0"/>
                <a:cs typeface="Times New Roman" panose="02020603050405020304" pitchFamily="18" charset="0"/>
              </a:rPr>
              <a:t> capo dei celti Iceni sconfisse i Romani in Britannia</a:t>
            </a:r>
            <a:endParaRPr lang="it-IT"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7900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sp>
        <p:nvSpPr>
          <p:cNvPr id="7" name="CasellaDiTesto 6"/>
          <p:cNvSpPr txBox="1"/>
          <p:nvPr/>
        </p:nvSpPr>
        <p:spPr>
          <a:xfrm>
            <a:off x="6102350" y="0"/>
            <a:ext cx="3104969" cy="7371249"/>
          </a:xfrm>
          <a:prstGeom prst="rect">
            <a:avLst/>
          </a:prstGeom>
          <a:noFill/>
        </p:spPr>
        <p:txBody>
          <a:bodyPr wrap="square" rtlCol="0">
            <a:spAutoFit/>
          </a:bodyPr>
          <a:lstStyle/>
          <a:p>
            <a:pPr lvl="0"/>
            <a:r>
              <a:rPr lang="it-IT" sz="2200" b="1" dirty="0">
                <a:solidFill>
                  <a:prstClr val="white"/>
                </a:solidFill>
                <a:latin typeface="Times New Roman" pitchFamily="18" charset="0"/>
                <a:cs typeface="Times New Roman" pitchFamily="18" charset="0"/>
              </a:rPr>
              <a:t>Prove archeologiche di massacri furono rinvenute quasi dovunque. Le società pacifiche erano eccezioni: dal 90 al 95% dei gruppi umani conosciuti si fanno la guerra fra loro. Quelli che non lo fanno (alcuni popoli del Nord sono meno abituati degli altri a massacrarsi fra loro), di solito sono  nomadi e vivono su spazi enormi, per i quali la fuga, in caso di ostilità, è una scelta obiettivamente più praticabile rispetto alla battaglia</a:t>
            </a:r>
            <a:endParaRPr lang="it-IT" sz="2000" dirty="0">
              <a:solidFill>
                <a:prstClr val="white"/>
              </a:solidFill>
            </a:endParaRPr>
          </a:p>
          <a:p>
            <a:pPr lvl="0"/>
            <a:r>
              <a:rPr lang="it-IT" sz="1500" b="1" dirty="0" smtClean="0">
                <a:solidFill>
                  <a:prstClr val="white"/>
                </a:solidFill>
                <a:latin typeface="Times New Roman" panose="02020603050405020304" pitchFamily="18" charset="0"/>
                <a:cs typeface="Times New Roman" panose="02020603050405020304" pitchFamily="18" charset="0"/>
              </a:rPr>
              <a:t>.   </a:t>
            </a:r>
            <a:r>
              <a:rPr lang="it-IT" sz="4400" b="1" dirty="0">
                <a:solidFill>
                  <a:prstClr val="white"/>
                </a:solidFill>
                <a:latin typeface="Times New Roman" panose="02020603050405020304" pitchFamily="18" charset="0"/>
                <a:cs typeface="Times New Roman" panose="02020603050405020304" pitchFamily="18" charset="0"/>
              </a:rPr>
              <a:t/>
            </a:r>
            <a:br>
              <a:rPr lang="it-IT" sz="4400" b="1" dirty="0">
                <a:solidFill>
                  <a:prstClr val="white"/>
                </a:solidFill>
                <a:latin typeface="Times New Roman" panose="02020603050405020304" pitchFamily="18" charset="0"/>
                <a:cs typeface="Times New Roman" panose="02020603050405020304" pitchFamily="18" charset="0"/>
              </a:rPr>
            </a:br>
            <a:endParaRPr lang="it-IT" dirty="0">
              <a:solidFill>
                <a:prstClr val="black"/>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373"/>
            <a:ext cx="6102350" cy="684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3635896" y="92332"/>
            <a:ext cx="2466454" cy="163121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2000" b="1" i="0" u="none" strike="noStrike" kern="0" cap="none" spc="0" normalizeH="0" baseline="0" noProof="0" dirty="0" err="1" smtClean="0">
                <a:ln>
                  <a:noFill/>
                </a:ln>
                <a:solidFill>
                  <a:prstClr val="white"/>
                </a:solidFill>
                <a:effectLst/>
                <a:uLnTx/>
                <a:uFillTx/>
                <a:latin typeface="Times New Roman" pitchFamily="18" charset="0"/>
                <a:cs typeface="Times New Roman" pitchFamily="18" charset="0"/>
              </a:rPr>
              <a:t>Eulau</a:t>
            </a:r>
            <a:r>
              <a:rPr kumimoji="0" lang="it-IT" sz="2000" b="1" i="0" u="none" strike="noStrike" kern="0" cap="none" spc="0" normalizeH="0" baseline="0" noProof="0" dirty="0" smtClean="0">
                <a:ln>
                  <a:noFill/>
                </a:ln>
                <a:solidFill>
                  <a:prstClr val="white"/>
                </a:solidFill>
                <a:effectLst/>
                <a:uLnTx/>
                <a:uFillTx/>
                <a:latin typeface="Times New Roman" pitchFamily="18" charset="0"/>
                <a:cs typeface="Times New Roman" pitchFamily="18" charset="0"/>
              </a:rPr>
              <a:t>, Sassonia, 2.600 a.C. Sepoltura coppia con due </a:t>
            </a:r>
          </a:p>
          <a:p>
            <a:pPr marL="0" marR="0" lvl="0" indent="0" defTabSz="914400" eaLnBrk="1" fontAlgn="auto" latinLnBrk="0" hangingPunct="1">
              <a:lnSpc>
                <a:spcPct val="100000"/>
              </a:lnSpc>
              <a:spcBef>
                <a:spcPts val="0"/>
              </a:spcBef>
              <a:spcAft>
                <a:spcPts val="0"/>
              </a:spcAft>
              <a:buClrTx/>
              <a:buSzTx/>
              <a:buFontTx/>
              <a:buNone/>
              <a:tabLst/>
              <a:defRPr/>
            </a:pPr>
            <a:r>
              <a:rPr kumimoji="0" lang="it-IT" sz="2000" b="1" i="0" u="none" strike="noStrike" kern="0" cap="none" spc="0" normalizeH="0" baseline="0" noProof="0" dirty="0" smtClean="0">
                <a:ln>
                  <a:noFill/>
                </a:ln>
                <a:solidFill>
                  <a:prstClr val="white"/>
                </a:solidFill>
                <a:effectLst/>
                <a:uLnTx/>
                <a:uFillTx/>
                <a:latin typeface="Times New Roman" pitchFamily="18" charset="0"/>
                <a:cs typeface="Times New Roman" pitchFamily="18" charset="0"/>
              </a:rPr>
              <a:t>Figli morti in battaglia.</a:t>
            </a:r>
            <a:r>
              <a:rPr kumimoji="0" lang="it-IT" sz="2000" b="0" i="0" u="none" strike="noStrike" kern="0" cap="none" spc="0" normalizeH="0" baseline="0" noProof="0" dirty="0" smtClean="0">
                <a:ln>
                  <a:noFill/>
                </a:ln>
                <a:solidFill>
                  <a:prstClr val="white"/>
                </a:solidFill>
                <a:effectLst/>
                <a:uLnTx/>
                <a:uFillTx/>
              </a:rPr>
              <a:t> </a:t>
            </a:r>
            <a:endParaRPr kumimoji="0" lang="it-IT" sz="20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595825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sp>
        <p:nvSpPr>
          <p:cNvPr id="7" name="CasellaDiTesto 6"/>
          <p:cNvSpPr txBox="1"/>
          <p:nvPr/>
        </p:nvSpPr>
        <p:spPr>
          <a:xfrm>
            <a:off x="4572001" y="0"/>
            <a:ext cx="4572000" cy="7371249"/>
          </a:xfrm>
          <a:prstGeom prst="rect">
            <a:avLst/>
          </a:prstGeom>
          <a:noFill/>
        </p:spPr>
        <p:txBody>
          <a:bodyPr wrap="square" rtlCol="0">
            <a:spAutoFit/>
          </a:bodyPr>
          <a:lstStyle/>
          <a:p>
            <a:pPr lvl="0"/>
            <a:r>
              <a:rPr lang="it-IT" sz="2000" b="1" dirty="0">
                <a:solidFill>
                  <a:prstClr val="white"/>
                </a:solidFill>
                <a:latin typeface="Times New Roman" pitchFamily="18" charset="0"/>
                <a:cs typeface="Times New Roman" pitchFamily="18" charset="0"/>
              </a:rPr>
              <a:t>E’ con l’Età del Bronzo che le rappresentazioni di scontri diventano più frequenti. Ma ci sono buoni motivi per ritenere che la violenza raffigurata fosse molto diversa da ciò che oggi viene considerata </a:t>
            </a:r>
            <a:r>
              <a:rPr lang="it-IT" sz="2000" b="1" dirty="0" smtClean="0">
                <a:solidFill>
                  <a:prstClr val="white"/>
                </a:solidFill>
                <a:latin typeface="Times New Roman" pitchFamily="18" charset="0"/>
                <a:cs typeface="Times New Roman" pitchFamily="18" charset="0"/>
              </a:rPr>
              <a:t>guerra</a:t>
            </a:r>
            <a:r>
              <a:rPr lang="it-IT" sz="2000" b="1" dirty="0">
                <a:solidFill>
                  <a:prstClr val="white"/>
                </a:solidFill>
                <a:latin typeface="Times New Roman" pitchFamily="18" charset="0"/>
                <a:cs typeface="Times New Roman" pitchFamily="18" charset="0"/>
              </a:rPr>
              <a:t>. Dalla ricostruzione antropologica della mentalità attraverso l’esame delle </a:t>
            </a:r>
            <a:r>
              <a:rPr lang="it-IT" sz="2000" b="1" dirty="0" smtClean="0">
                <a:solidFill>
                  <a:prstClr val="white"/>
                </a:solidFill>
                <a:latin typeface="Times New Roman" pitchFamily="18" charset="0"/>
                <a:cs typeface="Times New Roman" pitchFamily="18" charset="0"/>
              </a:rPr>
              <a:t> </a:t>
            </a:r>
            <a:r>
              <a:rPr lang="it-IT" sz="2000" b="1" dirty="0">
                <a:solidFill>
                  <a:prstClr val="white"/>
                </a:solidFill>
                <a:latin typeface="Times New Roman" pitchFamily="18" charset="0"/>
                <a:cs typeface="Times New Roman" pitchFamily="18" charset="0"/>
              </a:rPr>
              <a:t>saghe e dai report degli antichi esploratori (Erodoto, Plutarco, Cesare….), e dal confronto con le società tribali egualitarie odierne e descritte in epoca storica,  si evince che il conflitto fra tribù veniva ritualizzato, per limitare il conflitto e mostrare il </a:t>
            </a:r>
            <a:r>
              <a:rPr lang="it-IT" sz="2000" b="1" dirty="0" smtClean="0">
                <a:solidFill>
                  <a:prstClr val="white"/>
                </a:solidFill>
                <a:latin typeface="Times New Roman" pitchFamily="18" charset="0"/>
                <a:cs typeface="Times New Roman" pitchFamily="18" charset="0"/>
              </a:rPr>
              <a:t>valore </a:t>
            </a:r>
            <a:r>
              <a:rPr lang="it-IT" sz="2000" b="1" dirty="0">
                <a:solidFill>
                  <a:prstClr val="white"/>
                </a:solidFill>
                <a:latin typeface="Times New Roman" pitchFamily="18" charset="0"/>
                <a:cs typeface="Times New Roman" pitchFamily="18" charset="0"/>
              </a:rPr>
              <a:t>dei guerrieri</a:t>
            </a:r>
            <a:r>
              <a:rPr lang="it-IT" sz="2000" b="1" dirty="0" smtClean="0">
                <a:solidFill>
                  <a:prstClr val="white"/>
                </a:solidFill>
                <a:latin typeface="Times New Roman" pitchFamily="18" charset="0"/>
                <a:cs typeface="Times New Roman" pitchFamily="18" charset="0"/>
              </a:rPr>
              <a:t>. Spesso veniva usato per l’iniziazione: le Amazzoni non potevano sposarsi se non avevano ucciso almeno tre nemici. Il pacifismo però non era un’opzione: essere considerati vigliacchi (ovvero pretendere di non sacrificare la propria vita per la comunità) era duramente punito.   </a:t>
            </a:r>
            <a:endParaRPr lang="it-IT" sz="2000" b="1" dirty="0">
              <a:solidFill>
                <a:srgbClr val="CC0000"/>
              </a:solidFill>
              <a:latin typeface="Times New Roman" pitchFamily="18" charset="0"/>
              <a:cs typeface="Times New Roman" pitchFamily="18" charset="0"/>
            </a:endParaRPr>
          </a:p>
          <a:p>
            <a:pPr lvl="0"/>
            <a:r>
              <a:rPr lang="it-IT" sz="1500" b="1" dirty="0" smtClean="0">
                <a:solidFill>
                  <a:prstClr val="white"/>
                </a:solidFill>
                <a:latin typeface="Times New Roman" panose="02020603050405020304" pitchFamily="18" charset="0"/>
                <a:cs typeface="Times New Roman" panose="02020603050405020304" pitchFamily="18" charset="0"/>
              </a:rPr>
              <a:t>   </a:t>
            </a:r>
            <a:r>
              <a:rPr lang="it-IT" sz="4400" b="1" dirty="0">
                <a:solidFill>
                  <a:prstClr val="white"/>
                </a:solidFill>
                <a:latin typeface="Times New Roman" panose="02020603050405020304" pitchFamily="18" charset="0"/>
                <a:cs typeface="Times New Roman" panose="02020603050405020304" pitchFamily="18" charset="0"/>
              </a:rPr>
              <a:t/>
            </a:r>
            <a:br>
              <a:rPr lang="it-IT" sz="4400" b="1" dirty="0">
                <a:solidFill>
                  <a:prstClr val="white"/>
                </a:solidFill>
                <a:latin typeface="Times New Roman" panose="02020603050405020304" pitchFamily="18" charset="0"/>
                <a:cs typeface="Times New Roman" panose="02020603050405020304" pitchFamily="18" charset="0"/>
              </a:rPr>
            </a:br>
            <a:endParaRPr lang="it-IT" dirty="0">
              <a:solidFill>
                <a:prstClr val="black"/>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486"/>
            <a:ext cx="457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7552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a:solidFill>
                  <a:prstClr val="white"/>
                </a:solidFill>
                <a:latin typeface="Times New Roman" panose="02020603050405020304" pitchFamily="18" charset="0"/>
                <a:cs typeface="Times New Roman" panose="02020603050405020304" pitchFamily="18" charset="0"/>
              </a:rPr>
              <a:t>Michela Zucca</a:t>
            </a:r>
          </a:p>
          <a:p>
            <a:pPr algn="ctr"/>
            <a:r>
              <a:rPr lang="it-IT" sz="800" b="1" dirty="0">
                <a:solidFill>
                  <a:prstClr val="white"/>
                </a:solidFill>
                <a:latin typeface="Times New Roman" panose="02020603050405020304" pitchFamily="18" charset="0"/>
                <a:cs typeface="Times New Roman" panose="02020603050405020304" pitchFamily="18" charset="0"/>
              </a:rPr>
              <a:t>Associazione Sherwood</a:t>
            </a:r>
          </a:p>
        </p:txBody>
      </p:sp>
      <p:sp>
        <p:nvSpPr>
          <p:cNvPr id="7" name="CasellaDiTesto 6"/>
          <p:cNvSpPr txBox="1"/>
          <p:nvPr/>
        </p:nvSpPr>
        <p:spPr>
          <a:xfrm>
            <a:off x="4870509" y="0"/>
            <a:ext cx="4273491" cy="6740307"/>
          </a:xfrm>
          <a:prstGeom prst="rect">
            <a:avLst/>
          </a:prstGeom>
          <a:noFill/>
        </p:spPr>
        <p:txBody>
          <a:bodyPr wrap="square" rtlCol="0">
            <a:spAutoFit/>
          </a:bodyPr>
          <a:lstStyle/>
          <a:p>
            <a:pPr lvl="0"/>
            <a:r>
              <a:rPr lang="it-IT" sz="1600" b="1" dirty="0">
                <a:solidFill>
                  <a:prstClr val="white"/>
                </a:solidFill>
                <a:latin typeface="Times New Roman" panose="02020603050405020304" pitchFamily="18" charset="0"/>
                <a:ea typeface="+mj-ea"/>
                <a:cs typeface="Times New Roman" panose="02020603050405020304" pitchFamily="18" charset="0"/>
              </a:rPr>
              <a:t>Le guerre sono espressione culturali al pari delle altre. Tanto per fare un esempio, le popolazioni di matrice celtica possono grosso modo dividersi in due grandi gruppi culturali: uno quello </a:t>
            </a:r>
            <a:r>
              <a:rPr lang="it-IT" sz="1600" b="1" dirty="0" err="1">
                <a:solidFill>
                  <a:prstClr val="white"/>
                </a:solidFill>
                <a:latin typeface="Times New Roman" panose="02020603050405020304" pitchFamily="18" charset="0"/>
                <a:ea typeface="+mj-ea"/>
                <a:cs typeface="Times New Roman" panose="02020603050405020304" pitchFamily="18" charset="0"/>
              </a:rPr>
              <a:t>halstatttiano</a:t>
            </a:r>
            <a:r>
              <a:rPr lang="it-IT" sz="1600" b="1" dirty="0">
                <a:solidFill>
                  <a:prstClr val="white"/>
                </a:solidFill>
                <a:latin typeface="Times New Roman" panose="02020603050405020304" pitchFamily="18" charset="0"/>
                <a:ea typeface="+mj-ea"/>
                <a:cs typeface="Times New Roman" panose="02020603050405020304" pitchFamily="18" charset="0"/>
              </a:rPr>
              <a:t>, da </a:t>
            </a:r>
            <a:r>
              <a:rPr lang="it-IT" sz="1600" b="1" dirty="0" err="1">
                <a:solidFill>
                  <a:prstClr val="white"/>
                </a:solidFill>
                <a:latin typeface="Times New Roman" panose="02020603050405020304" pitchFamily="18" charset="0"/>
                <a:ea typeface="+mj-ea"/>
                <a:cs typeface="Times New Roman" panose="02020603050405020304" pitchFamily="18" charset="0"/>
              </a:rPr>
              <a:t>Halstatt</a:t>
            </a:r>
            <a:r>
              <a:rPr lang="it-IT" sz="1600" b="1" dirty="0">
                <a:solidFill>
                  <a:prstClr val="white"/>
                </a:solidFill>
                <a:latin typeface="Times New Roman" panose="02020603050405020304" pitchFamily="18" charset="0"/>
                <a:ea typeface="+mj-ea"/>
                <a:cs typeface="Times New Roman" panose="02020603050405020304" pitchFamily="18" charset="0"/>
              </a:rPr>
              <a:t> in Austria, con un nucleo strutturato di guerrieri che usava sepolture  con ricchi corredi di armi.  Il secondo fa riferimento a La </a:t>
            </a:r>
            <a:r>
              <a:rPr lang="it-IT" sz="1600" b="1" dirty="0" err="1">
                <a:solidFill>
                  <a:prstClr val="white"/>
                </a:solidFill>
                <a:latin typeface="Times New Roman" panose="02020603050405020304" pitchFamily="18" charset="0"/>
                <a:ea typeface="+mj-ea"/>
                <a:cs typeface="Times New Roman" panose="02020603050405020304" pitchFamily="18" charset="0"/>
              </a:rPr>
              <a:t>Tène</a:t>
            </a:r>
            <a:r>
              <a:rPr lang="it-IT" sz="1600" b="1" dirty="0">
                <a:solidFill>
                  <a:prstClr val="white"/>
                </a:solidFill>
                <a:latin typeface="Times New Roman" panose="02020603050405020304" pitchFamily="18" charset="0"/>
                <a:ea typeface="+mj-ea"/>
                <a:cs typeface="Times New Roman" panose="02020603050405020304" pitchFamily="18" charset="0"/>
              </a:rPr>
              <a:t>,  a Martigny, in Vallese: le sepolture sono spoglie, non contengono  manufatti di ferro. Sono tendenzialmente uniformi: rimandano l’idea di  una cultura egualitaria. Il fatto che non si siano trovate armi nelle tombe non significa che quelle tribù non le avessero: lo sforzo per fabbricare una spada, a quei tempi, doveva essere notevole; il ferro era un materiale prezioso; in una società egualitaria, non veniva sprecato sotterrandolo. Né poteva voler dire che quella gente non sapeva, o non voleva, combattere: perché quando i due gruppi si scontrarono, furono proprio i </a:t>
            </a:r>
            <a:r>
              <a:rPr lang="it-IT" sz="1600" b="1" dirty="0" err="1">
                <a:solidFill>
                  <a:prstClr val="white"/>
                </a:solidFill>
                <a:latin typeface="Times New Roman" panose="02020603050405020304" pitchFamily="18" charset="0"/>
                <a:ea typeface="+mj-ea"/>
                <a:cs typeface="Times New Roman" panose="02020603050405020304" pitchFamily="18" charset="0"/>
              </a:rPr>
              <a:t>lateniani</a:t>
            </a:r>
            <a:r>
              <a:rPr lang="it-IT" sz="1600" b="1" dirty="0">
                <a:solidFill>
                  <a:prstClr val="white"/>
                </a:solidFill>
                <a:latin typeface="Times New Roman" panose="02020603050405020304" pitchFamily="18" charset="0"/>
                <a:ea typeface="+mj-ea"/>
                <a:cs typeface="Times New Roman" panose="02020603050405020304" pitchFamily="18" charset="0"/>
              </a:rPr>
              <a:t> ad avere la meglio. Evidentemente in guerra le civiltà in cui non esiste un’enclave sociale che monopolizza l’uso della violenza, ma in cui tutti – all’occorrenza – sono in grado di usare le armi e lo fanno, sono più efficienti, anche se in apparenza più “pacifiche”. </a:t>
            </a:r>
            <a:endParaRPr lang="it-IT" sz="1200" dirty="0">
              <a:solidFill>
                <a:prstClr val="black"/>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70510" cy="6836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031564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1740</TotalTime>
  <Words>4527</Words>
  <Application>Microsoft Office PowerPoint</Application>
  <PresentationFormat>Presentazione su schermo (4:3)</PresentationFormat>
  <Paragraphs>188</Paragraphs>
  <Slides>47</Slides>
  <Notes>1</Notes>
  <HiddenSlides>0</HiddenSlides>
  <MMClips>0</MMClips>
  <ScaleCrop>false</ScaleCrop>
  <HeadingPairs>
    <vt:vector size="4" baseType="variant">
      <vt:variant>
        <vt:lpstr>Tema</vt:lpstr>
      </vt:variant>
      <vt:variant>
        <vt:i4>7</vt:i4>
      </vt:variant>
      <vt:variant>
        <vt:lpstr>Titoli diapositive</vt:lpstr>
      </vt:variant>
      <vt:variant>
        <vt:i4>47</vt:i4>
      </vt:variant>
    </vt:vector>
  </HeadingPairs>
  <TitlesOfParts>
    <vt:vector size="54" baseType="lpstr">
      <vt:lpstr>Tema di Office</vt:lpstr>
      <vt:lpstr>1_Tema di Office</vt:lpstr>
      <vt:lpstr>4_Tema di Office</vt:lpstr>
      <vt:lpstr>6_Tema di Office</vt:lpstr>
      <vt:lpstr>2_Tema di Office</vt:lpstr>
      <vt:lpstr>3_Tema di Office</vt:lpstr>
      <vt:lpstr>7_Tema di Office</vt:lpstr>
      <vt:lpstr>DONNE, SOCIETA’ EGUALITARIE, PATRIARCATO  Per decine di migliaia di anni, le società umane sono state egualitarie e gilaniche: uomini e donne svolgevano più o meno gli stessi ruoli.  Da quando, perché e dove la situazione ha cominciato a cambiare?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Non siamo in grado di dire molto su quelle antiche donne.  Ma una cosa è certa: le rappresentazioni arcaiche sono nella stragrande maggioranza femminili. Di sicuro, la prima divinità è stata femmina, e con ogni evidenza svolgevano ruoli di leadership a livello religioso. </vt:lpstr>
      <vt:lpstr>Non si sa molto sulla religione antica: ma una cosa è certa: era legata al culto della madre, alla fertilità e alla nascita, anzi alle due nascite: la prima,  quando si viene al mondo, e l’ultima quando si muore, e si rinasce in un’altra dimensione. La terra e la natura erano considerate la Gran Madre che partoriva continuamente i suoi figli, li nutriva e  li reinglobava per rimetterli al mondo senza mai interrompere il ciclo della vita. Le grotte furono le cattedrali della preistoria: e il primo culto fu quello degli antenati. Nelle  caverne, luoghi che mantenevano sempre la stessa temperatura, in cui spesso sgorgava l’acqua, isolati dal mondo esterno ed  anche simbolicamente affini all’utero, le donne andavano a partorire.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GRAZIE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luca</dc:creator>
  <cp:lastModifiedBy>luca</cp:lastModifiedBy>
  <cp:revision>68</cp:revision>
  <dcterms:created xsi:type="dcterms:W3CDTF">2022-12-28T16:41:55Z</dcterms:created>
  <dcterms:modified xsi:type="dcterms:W3CDTF">2023-01-01T18:22:05Z</dcterms:modified>
</cp:coreProperties>
</file>