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5"/>
  </p:notesMasterIdLst>
  <p:sldIdLst>
    <p:sldId id="258" r:id="rId4"/>
    <p:sldId id="373" r:id="rId5"/>
    <p:sldId id="285" r:id="rId6"/>
    <p:sldId id="353" r:id="rId7"/>
    <p:sldId id="283" r:id="rId8"/>
    <p:sldId id="301" r:id="rId9"/>
    <p:sldId id="305" r:id="rId10"/>
    <p:sldId id="307" r:id="rId11"/>
    <p:sldId id="309" r:id="rId12"/>
    <p:sldId id="359" r:id="rId13"/>
    <p:sldId id="361" r:id="rId14"/>
    <p:sldId id="351" r:id="rId15"/>
    <p:sldId id="302" r:id="rId16"/>
    <p:sldId id="365" r:id="rId17"/>
    <p:sldId id="367" r:id="rId18"/>
    <p:sldId id="259" r:id="rId19"/>
    <p:sldId id="262" r:id="rId20"/>
    <p:sldId id="264" r:id="rId21"/>
    <p:sldId id="265" r:id="rId22"/>
    <p:sldId id="267" r:id="rId23"/>
    <p:sldId id="312" r:id="rId24"/>
    <p:sldId id="316" r:id="rId25"/>
    <p:sldId id="314" r:id="rId26"/>
    <p:sldId id="284" r:id="rId27"/>
    <p:sldId id="375" r:id="rId28"/>
    <p:sldId id="372" r:id="rId29"/>
    <p:sldId id="381" r:id="rId30"/>
    <p:sldId id="328" r:id="rId31"/>
    <p:sldId id="376" r:id="rId32"/>
    <p:sldId id="379" r:id="rId33"/>
    <p:sldId id="377" r:id="rId34"/>
    <p:sldId id="363" r:id="rId35"/>
    <p:sldId id="383" r:id="rId36"/>
    <p:sldId id="370" r:id="rId37"/>
    <p:sldId id="386" r:id="rId38"/>
    <p:sldId id="385" r:id="rId39"/>
    <p:sldId id="369" r:id="rId40"/>
    <p:sldId id="388" r:id="rId41"/>
    <p:sldId id="390" r:id="rId42"/>
    <p:sldId id="393" r:id="rId43"/>
    <p:sldId id="396" r:id="rId44"/>
    <p:sldId id="394" r:id="rId45"/>
    <p:sldId id="392" r:id="rId46"/>
    <p:sldId id="350" r:id="rId47"/>
    <p:sldId id="403" r:id="rId48"/>
    <p:sldId id="404" r:id="rId49"/>
    <p:sldId id="405" r:id="rId50"/>
    <p:sldId id="406" r:id="rId51"/>
    <p:sldId id="420" r:id="rId52"/>
    <p:sldId id="422" r:id="rId53"/>
    <p:sldId id="424" r:id="rId54"/>
    <p:sldId id="414" r:id="rId55"/>
    <p:sldId id="427" r:id="rId56"/>
    <p:sldId id="431" r:id="rId57"/>
    <p:sldId id="433" r:id="rId58"/>
    <p:sldId id="435" r:id="rId59"/>
    <p:sldId id="426" r:id="rId60"/>
    <p:sldId id="428" r:id="rId61"/>
    <p:sldId id="429" r:id="rId62"/>
    <p:sldId id="398" r:id="rId63"/>
    <p:sldId id="442" r:id="rId64"/>
    <p:sldId id="466" r:id="rId65"/>
    <p:sldId id="467" r:id="rId66"/>
    <p:sldId id="454" r:id="rId67"/>
    <p:sldId id="465" r:id="rId68"/>
    <p:sldId id="455" r:id="rId69"/>
    <p:sldId id="456" r:id="rId70"/>
    <p:sldId id="457" r:id="rId71"/>
    <p:sldId id="469" r:id="rId72"/>
    <p:sldId id="460" r:id="rId73"/>
    <p:sldId id="464" r:id="rId74"/>
    <p:sldId id="471" r:id="rId75"/>
    <p:sldId id="473" r:id="rId76"/>
    <p:sldId id="463" r:id="rId77"/>
    <p:sldId id="474" r:id="rId78"/>
    <p:sldId id="479" r:id="rId79"/>
    <p:sldId id="476" r:id="rId80"/>
    <p:sldId id="481" r:id="rId81"/>
    <p:sldId id="484" r:id="rId82"/>
    <p:sldId id="482" r:id="rId83"/>
    <p:sldId id="397" r:id="rId8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88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30759-9BA1-4B19-8ECD-6162765E6902}" type="datetimeFigureOut">
              <a:rPr lang="it-IT" smtClean="0"/>
              <a:t>24/08/2023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F42F5-2C62-49FD-8CA2-C1088AA45469}" type="slidenum">
              <a:rPr lang="it-IT" smtClean="0"/>
              <a:t>‹N›</a:t>
            </a:fld>
            <a:endParaRPr lang="it-IT"/>
          </a:p>
        </p:txBody>
      </p:sp>
    </p:spTree>
    <p:extLst>
      <p:ext uri="{BB962C8B-B14F-4D97-AF65-F5344CB8AC3E}">
        <p14:creationId xmlns:p14="http://schemas.microsoft.com/office/powerpoint/2010/main" val="2980611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5CDDD972-67B7-4E4B-97AB-FC39577F86D5}" type="slidenum">
              <a:rPr lang="it-IT" kern="0" smtClean="0">
                <a:solidFill>
                  <a:srgbClr val="000000"/>
                </a:solidFill>
              </a:rPr>
              <a:pPr algn="r">
                <a:defRPr sz="1800" b="0" i="0" u="none" strike="noStrike" kern="0" cap="none" spc="0" baseline="0">
                  <a:solidFill>
                    <a:srgbClr val="000000"/>
                  </a:solidFill>
                  <a:uFillTx/>
                </a:defRPr>
              </a:pPr>
              <a:t>14</a:t>
            </a:fld>
            <a:endParaRPr lang="it-IT" sz="1200" kern="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4C971F43-5B6C-49BB-9D3C-BDDFED2700E8}" type="slidenum">
              <a:rPr lang="it-IT" kern="0" smtClean="0">
                <a:solidFill>
                  <a:srgbClr val="000000"/>
                </a:solidFill>
              </a:rPr>
              <a:pPr algn="r">
                <a:defRPr sz="1800" b="0" i="0" u="none" strike="noStrike" kern="0" cap="none" spc="0" baseline="0">
                  <a:solidFill>
                    <a:srgbClr val="000000"/>
                  </a:solidFill>
                  <a:uFillTx/>
                </a:defRPr>
              </a:pPr>
              <a:t>15</a:t>
            </a:fld>
            <a:endParaRPr lang="it-IT" sz="1200" kern="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F434F211-4F75-46A0-9524-6CF1CF4D0B70}" type="slidenum">
              <a:rPr lang="it-IT" kern="0" smtClean="0">
                <a:solidFill>
                  <a:srgbClr val="000000"/>
                </a:solidFill>
              </a:rPr>
              <a:pPr algn="r">
                <a:defRPr sz="1800" b="0" i="0" u="none" strike="noStrike" kern="0" cap="none" spc="0" baseline="0">
                  <a:solidFill>
                    <a:srgbClr val="000000"/>
                  </a:solidFill>
                  <a:uFillTx/>
                </a:defRPr>
              </a:pPr>
              <a:t>27</a:t>
            </a:fld>
            <a:endParaRPr lang="it-IT" sz="1200" kern="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F434F211-4F75-46A0-9524-6CF1CF4D0B70}" type="slidenum">
              <a:rPr lang="it-IT" kern="0" smtClean="0">
                <a:solidFill>
                  <a:srgbClr val="000000"/>
                </a:solidFill>
              </a:rPr>
              <a:pPr algn="r">
                <a:defRPr sz="1800" b="0" i="0" u="none" strike="noStrike" kern="0" cap="none" spc="0" baseline="0">
                  <a:solidFill>
                    <a:srgbClr val="000000"/>
                  </a:solidFill>
                  <a:uFillTx/>
                </a:defRPr>
              </a:pPr>
              <a:t>32</a:t>
            </a:fld>
            <a:endParaRPr lang="it-IT" sz="1200" kern="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fld id="{17D59CC9-4FD3-4A0C-B91D-657E6C9BB681}" type="datetime1">
              <a:rPr lang="it-IT"/>
              <a:pPr/>
              <a:t>24/08/2023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D28EA4BB-7772-4A4D-8A0F-2630872CCD7F}" type="slidenum">
              <a:rPr/>
              <a:pPr/>
              <a:t>‹N›</a:t>
            </a:fld>
            <a:endParaRPr/>
          </a:p>
        </p:txBody>
      </p:sp>
    </p:spTree>
    <p:extLst>
      <p:ext uri="{BB962C8B-B14F-4D97-AF65-F5344CB8AC3E}">
        <p14:creationId xmlns:p14="http://schemas.microsoft.com/office/powerpoint/2010/main" val="895352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69A128D9-DBA7-4CA2-9813-5626159BCBA3}" type="datetime1">
              <a:rPr lang="it-IT"/>
              <a:pPr/>
              <a:t>24/08/2023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A2843E65-DED0-4129-9358-7878598F334F}" type="slidenum">
              <a:rPr/>
              <a:pPr/>
              <a:t>‹N›</a:t>
            </a:fld>
            <a:endParaRPr/>
          </a:p>
        </p:txBody>
      </p:sp>
    </p:spTree>
    <p:extLst>
      <p:ext uri="{BB962C8B-B14F-4D97-AF65-F5344CB8AC3E}">
        <p14:creationId xmlns:p14="http://schemas.microsoft.com/office/powerpoint/2010/main" val="9122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fld id="{064BD8A1-FDFD-47BE-A0E7-113F442272A3}" type="datetime1">
              <a:rPr lang="it-IT"/>
              <a:pPr/>
              <a:t>24/08/2023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58EA4248-F72B-42B3-AFF6-6878A6C962AB}" type="slidenum">
              <a:rPr/>
              <a:pPr/>
              <a:t>‹N›</a:t>
            </a:fld>
            <a:endParaRPr/>
          </a:p>
        </p:txBody>
      </p:sp>
    </p:spTree>
    <p:extLst>
      <p:ext uri="{BB962C8B-B14F-4D97-AF65-F5344CB8AC3E}">
        <p14:creationId xmlns:p14="http://schemas.microsoft.com/office/powerpoint/2010/main" val="2269695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fld id="{7ED2B8C3-283F-400A-A3D0-A80C8541E766}" type="datetime1">
              <a:rPr lang="it-IT"/>
              <a:pPr/>
              <a:t>24/08/2023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1D195371-C3BE-4094-9CE1-46683A3B4EE3}" type="slidenum">
              <a:rPr/>
              <a:pPr/>
              <a:t>‹N›</a:t>
            </a:fld>
            <a:endParaRPr/>
          </a:p>
        </p:txBody>
      </p:sp>
    </p:spTree>
    <p:extLst>
      <p:ext uri="{BB962C8B-B14F-4D97-AF65-F5344CB8AC3E}">
        <p14:creationId xmlns:p14="http://schemas.microsoft.com/office/powerpoint/2010/main" val="38958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fld id="{4838752F-B85A-4BED-ACE0-976947D13617}" type="datetime1">
              <a:rPr lang="it-IT"/>
              <a:pPr/>
              <a:t>24/08/2023</a:t>
            </a:fld>
            <a:endParaRPr/>
          </a:p>
        </p:txBody>
      </p:sp>
      <p:sp>
        <p:nvSpPr>
          <p:cNvPr id="8" name="Segnaposto piè di pagina 7"/>
          <p:cNvSpPr txBox="1">
            <a:spLocks noGrp="1"/>
          </p:cNvSpPr>
          <p:nvPr>
            <p:ph type="ftr" sz="quarter" idx="9"/>
          </p:nvPr>
        </p:nvSpPr>
        <p:spPr/>
        <p:txBody>
          <a:bodyPr/>
          <a:lstStyle>
            <a:lvl1pPr>
              <a:defRPr/>
            </a:lvl1pPr>
          </a:lstStyle>
          <a:p>
            <a:endParaRPr/>
          </a:p>
        </p:txBody>
      </p:sp>
      <p:sp>
        <p:nvSpPr>
          <p:cNvPr id="9" name="Segnaposto numero diapositiva 8"/>
          <p:cNvSpPr txBox="1">
            <a:spLocks noGrp="1"/>
          </p:cNvSpPr>
          <p:nvPr>
            <p:ph type="sldNum" sz="quarter" idx="8"/>
          </p:nvPr>
        </p:nvSpPr>
        <p:spPr/>
        <p:txBody>
          <a:bodyPr/>
          <a:lstStyle>
            <a:lvl1pPr>
              <a:defRPr/>
            </a:lvl1pPr>
          </a:lstStyle>
          <a:p>
            <a:fld id="{2E841DDA-C36D-4E14-87EE-106DAD29CC32}" type="slidenum">
              <a:rPr/>
              <a:pPr/>
              <a:t>‹N›</a:t>
            </a:fld>
            <a:endParaRPr/>
          </a:p>
        </p:txBody>
      </p:sp>
    </p:spTree>
    <p:extLst>
      <p:ext uri="{BB962C8B-B14F-4D97-AF65-F5344CB8AC3E}">
        <p14:creationId xmlns:p14="http://schemas.microsoft.com/office/powerpoint/2010/main" val="259750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fld id="{28222C9E-62EE-47B6-901D-0D884A185A24}" type="datetime1">
              <a:rPr lang="it-IT"/>
              <a:pPr/>
              <a:t>24/08/2023</a:t>
            </a:fld>
            <a:endParaRPr/>
          </a:p>
        </p:txBody>
      </p:sp>
      <p:sp>
        <p:nvSpPr>
          <p:cNvPr id="4" name="Segnaposto piè di pagina 3"/>
          <p:cNvSpPr txBox="1">
            <a:spLocks noGrp="1"/>
          </p:cNvSpPr>
          <p:nvPr>
            <p:ph type="ftr" sz="quarter" idx="9"/>
          </p:nvPr>
        </p:nvSpPr>
        <p:spPr/>
        <p:txBody>
          <a:bodyPr/>
          <a:lstStyle>
            <a:lvl1pPr>
              <a:defRPr/>
            </a:lvl1pPr>
          </a:lstStyle>
          <a:p>
            <a:endParaRPr/>
          </a:p>
        </p:txBody>
      </p:sp>
      <p:sp>
        <p:nvSpPr>
          <p:cNvPr id="5" name="Segnaposto numero diapositiva 4"/>
          <p:cNvSpPr txBox="1">
            <a:spLocks noGrp="1"/>
          </p:cNvSpPr>
          <p:nvPr>
            <p:ph type="sldNum" sz="quarter" idx="8"/>
          </p:nvPr>
        </p:nvSpPr>
        <p:spPr/>
        <p:txBody>
          <a:bodyPr/>
          <a:lstStyle>
            <a:lvl1pPr>
              <a:defRPr/>
            </a:lvl1pPr>
          </a:lstStyle>
          <a:p>
            <a:fld id="{91FE41F0-A33B-4026-9868-DF7A40A49B7B}" type="slidenum">
              <a:rPr/>
              <a:pPr/>
              <a:t>‹N›</a:t>
            </a:fld>
            <a:endParaRPr/>
          </a:p>
        </p:txBody>
      </p:sp>
    </p:spTree>
    <p:extLst>
      <p:ext uri="{BB962C8B-B14F-4D97-AF65-F5344CB8AC3E}">
        <p14:creationId xmlns:p14="http://schemas.microsoft.com/office/powerpoint/2010/main" val="2076308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fld id="{A6108F0F-4A02-4E0F-9B2B-F07AB166AD6B}" type="datetime1">
              <a:rPr lang="it-IT"/>
              <a:pPr/>
              <a:t>24/08/2023</a:t>
            </a:fld>
            <a:endParaRPr/>
          </a:p>
        </p:txBody>
      </p:sp>
      <p:sp>
        <p:nvSpPr>
          <p:cNvPr id="3" name="Segnaposto piè di pagina 2"/>
          <p:cNvSpPr txBox="1">
            <a:spLocks noGrp="1"/>
          </p:cNvSpPr>
          <p:nvPr>
            <p:ph type="ftr" sz="quarter" idx="9"/>
          </p:nvPr>
        </p:nvSpPr>
        <p:spPr/>
        <p:txBody>
          <a:bodyPr/>
          <a:lstStyle>
            <a:lvl1pPr>
              <a:defRPr/>
            </a:lvl1pPr>
          </a:lstStyle>
          <a:p>
            <a:endParaRPr/>
          </a:p>
        </p:txBody>
      </p:sp>
      <p:sp>
        <p:nvSpPr>
          <p:cNvPr id="4" name="Segnaposto numero diapositiva 3"/>
          <p:cNvSpPr txBox="1">
            <a:spLocks noGrp="1"/>
          </p:cNvSpPr>
          <p:nvPr>
            <p:ph type="sldNum" sz="quarter" idx="8"/>
          </p:nvPr>
        </p:nvSpPr>
        <p:spPr/>
        <p:txBody>
          <a:bodyPr/>
          <a:lstStyle>
            <a:lvl1pPr>
              <a:defRPr/>
            </a:lvl1pPr>
          </a:lstStyle>
          <a:p>
            <a:fld id="{37787480-6358-42A9-887B-B4CAE99427B5}" type="slidenum">
              <a:rPr/>
              <a:pPr/>
              <a:t>‹N›</a:t>
            </a:fld>
            <a:endParaRPr/>
          </a:p>
        </p:txBody>
      </p:sp>
    </p:spTree>
    <p:extLst>
      <p:ext uri="{BB962C8B-B14F-4D97-AF65-F5344CB8AC3E}">
        <p14:creationId xmlns:p14="http://schemas.microsoft.com/office/powerpoint/2010/main" val="102765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E1DBCEA6-2798-49A7-AD64-2D880B003565}" type="datetime1">
              <a:rPr lang="it-IT"/>
              <a:pPr/>
              <a:t>24/08/2023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B8250F5D-BEBB-4BC6-B470-8024FFC63019}" type="slidenum">
              <a:rPr/>
              <a:pPr/>
              <a:t>‹N›</a:t>
            </a:fld>
            <a:endParaRPr/>
          </a:p>
        </p:txBody>
      </p:sp>
    </p:spTree>
    <p:extLst>
      <p:ext uri="{BB962C8B-B14F-4D97-AF65-F5344CB8AC3E}">
        <p14:creationId xmlns:p14="http://schemas.microsoft.com/office/powerpoint/2010/main" val="4220085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1C8D8D2D-DD6A-4348-A8BA-6AB378B0D823}" type="datetime1">
              <a:rPr lang="it-IT"/>
              <a:pPr/>
              <a:t>24/08/2023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FAD69F54-81F9-4D89-B978-B800D66E2D82}" type="slidenum">
              <a:rPr/>
              <a:pPr/>
              <a:t>‹N›</a:t>
            </a:fld>
            <a:endParaRPr/>
          </a:p>
        </p:txBody>
      </p:sp>
    </p:spTree>
    <p:extLst>
      <p:ext uri="{BB962C8B-B14F-4D97-AF65-F5344CB8AC3E}">
        <p14:creationId xmlns:p14="http://schemas.microsoft.com/office/powerpoint/2010/main" val="421393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C04477D7-9655-467B-BB78-3763CCEAF4CA}" type="datetime1">
              <a:rPr lang="it-IT"/>
              <a:pPr/>
              <a:t>24/08/2023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A8E13DB7-0834-461E-B296-4DBF68D807F6}" type="slidenum">
              <a:rPr/>
              <a:pPr/>
              <a:t>‹N›</a:t>
            </a:fld>
            <a:endParaRPr/>
          </a:p>
        </p:txBody>
      </p:sp>
    </p:spTree>
    <p:extLst>
      <p:ext uri="{BB962C8B-B14F-4D97-AF65-F5344CB8AC3E}">
        <p14:creationId xmlns:p14="http://schemas.microsoft.com/office/powerpoint/2010/main" val="129043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B1B68798-C2C1-4F5F-AEDD-3EB1908D0BF6}" type="datetime1">
              <a:rPr lang="it-IT"/>
              <a:pPr/>
              <a:t>24/08/2023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F04899EB-7591-419D-87FB-6206601E8338}" type="slidenum">
              <a:rPr/>
              <a:pPr/>
              <a:t>‹N›</a:t>
            </a:fld>
            <a:endParaRPr/>
          </a:p>
        </p:txBody>
      </p:sp>
    </p:spTree>
    <p:extLst>
      <p:ext uri="{BB962C8B-B14F-4D97-AF65-F5344CB8AC3E}">
        <p14:creationId xmlns:p14="http://schemas.microsoft.com/office/powerpoint/2010/main" val="30969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03453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26443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4383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71747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47314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5999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7314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6341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35062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6143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964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C36D27-3812-48D2-80B0-15B93E59A924}" type="datetimeFigureOut">
              <a:rPr lang="it-IT" smtClean="0"/>
              <a:pPr/>
              <a:t>24/08/2023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D2921C-BC81-42E8-8C59-939694E72F4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pPr/>
              <a:t>24/08/2023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572D73E9-4A99-4579-9E30-1599E92C83D5}" type="datetime1">
              <a:rPr lang="it-IT" smtClean="0"/>
              <a:pPr/>
              <a:t>24/08/2023</a:t>
            </a:fld>
            <a:endParaRPr smtClean="0"/>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smtClean="0"/>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C33B9A71-EABB-4686-B176-B918E744B18B}" type="slidenum">
              <a:rPr smtClean="0"/>
              <a:pPr/>
              <a:t>‹N›</a:t>
            </a:fld>
            <a:endParaRPr smtClean="0"/>
          </a:p>
        </p:txBody>
      </p:sp>
    </p:spTree>
    <p:extLst>
      <p:ext uri="{BB962C8B-B14F-4D97-AF65-F5344CB8AC3E}">
        <p14:creationId xmlns:p14="http://schemas.microsoft.com/office/powerpoint/2010/main" val="3946796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36D27-3812-48D2-80B0-15B93E59A924}" type="datetimeFigureOut">
              <a:rPr lang="it-IT" smtClean="0">
                <a:solidFill>
                  <a:prstClr val="black">
                    <a:tint val="75000"/>
                  </a:prstClr>
                </a:solidFill>
              </a:rPr>
              <a:pPr/>
              <a:t>24/08/2023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2921C-BC81-42E8-8C59-939694E72F4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814944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hyperlink" Target="#_ftn1"/></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hyperlink" Target="#_ftn1"/></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_ftn1"/></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214422"/>
            <a:ext cx="8570691" cy="3410436"/>
          </a:xfrm>
        </p:spPr>
        <p:txBody>
          <a:bodyPr>
            <a:noAutofit/>
          </a:bodyPr>
          <a:lstStyle/>
          <a:p>
            <a:r>
              <a:rPr lang="it-IT" sz="6000" b="1" dirty="0" smtClean="0">
                <a:solidFill>
                  <a:schemeClr val="bg1"/>
                </a:solidFill>
                <a:latin typeface="Copperplate Gothic Bold" pitchFamily="34" charset="0"/>
              </a:rPr>
              <a:t>LA MADONNA NERA SULLE ALPI</a:t>
            </a: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428728" y="4500570"/>
            <a:ext cx="6400800" cy="1752600"/>
          </a:xfrm>
        </p:spPr>
        <p:txBody>
          <a:bodyPr>
            <a:normAutofit fontScale="475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r>
              <a:rPr lang="en-US" sz="8000" dirty="0" err="1" smtClean="0">
                <a:solidFill>
                  <a:srgbClr val="FF0000"/>
                </a:solidFill>
                <a:latin typeface="Copperplate Gothic Bold"/>
                <a:cs typeface="Copperplate Gothic Bold"/>
              </a:rPr>
              <a:t>Michela</a:t>
            </a:r>
            <a:r>
              <a:rPr lang="en-US" sz="8000" dirty="0" smtClean="0">
                <a:solidFill>
                  <a:srgbClr val="FF0000"/>
                </a:solidFill>
                <a:latin typeface="Copperplate Gothic Bold"/>
                <a:cs typeface="Copperplate Gothic Bold"/>
              </a:rPr>
              <a:t> </a:t>
            </a:r>
            <a:r>
              <a:rPr lang="en-US" sz="8000" dirty="0" err="1" smtClean="0">
                <a:solidFill>
                  <a:srgbClr val="FF0000"/>
                </a:solidFill>
                <a:latin typeface="Copperplate Gothic Bold"/>
                <a:cs typeface="Copperplate Gothic Bold"/>
              </a:rPr>
              <a:t>Zucca</a:t>
            </a:r>
            <a:endParaRPr lang="en-US" sz="8000" dirty="0">
              <a:solidFill>
                <a:srgbClr val="FF0000"/>
              </a:solidFill>
              <a:latin typeface="Copperplate Gothic Bold"/>
              <a:cs typeface="Copperplate Gothic Bold"/>
            </a:endParaRPr>
          </a:p>
        </p:txBody>
      </p:sp>
      <p:sp>
        <p:nvSpPr>
          <p:cNvPr id="5" name="CasellaDiTesto 4"/>
          <p:cNvSpPr txBox="1"/>
          <p:nvPr/>
        </p:nvSpPr>
        <p:spPr>
          <a:xfrm>
            <a:off x="7910970" y="6519446"/>
            <a:ext cx="1233030"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 </a:t>
            </a:r>
          </a:p>
        </p:txBody>
      </p:sp>
      <p:pic>
        <p:nvPicPr>
          <p:cNvPr id="3074"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759" y="5929994"/>
            <a:ext cx="589452"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5136684" y="0"/>
            <a:ext cx="4007314" cy="6786473"/>
          </a:xfrm>
          <a:prstGeom prst="rect">
            <a:avLst/>
          </a:prstGeom>
          <a:noFill/>
        </p:spPr>
        <p:txBody>
          <a:bodyPr wrap="square" rtlCol="0">
            <a:spAutoFit/>
          </a:bodyPr>
          <a:lstStyle/>
          <a:p>
            <a:r>
              <a:rPr lang="en-US" sz="2900" b="1" dirty="0" smtClean="0">
                <a:solidFill>
                  <a:prstClr val="white"/>
                </a:solidFill>
                <a:latin typeface="Copperplate Gothic Bold"/>
                <a:cs typeface="Copperplate Gothic Bold"/>
              </a:rPr>
              <a:t>A Castel </a:t>
            </a:r>
            <a:r>
              <a:rPr lang="en-US" sz="2900" b="1" dirty="0" err="1" smtClean="0">
                <a:solidFill>
                  <a:prstClr val="white"/>
                </a:solidFill>
                <a:latin typeface="Copperplate Gothic Bold"/>
                <a:cs typeface="Copperplate Gothic Bold"/>
              </a:rPr>
              <a:t>Madruzzo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probabilmente</a:t>
            </a:r>
            <a:r>
              <a:rPr lang="en-US" sz="2900" b="1" dirty="0" smtClean="0">
                <a:solidFill>
                  <a:prstClr val="white"/>
                </a:solidFill>
                <a:latin typeface="Copperplate Gothic Bold"/>
                <a:cs typeface="Copperplate Gothic Bold"/>
              </a:rPr>
              <a:t> la prima </a:t>
            </a:r>
            <a:r>
              <a:rPr lang="en-US" sz="2900" b="1" dirty="0" err="1" smtClean="0">
                <a:solidFill>
                  <a:prstClr val="white"/>
                </a:solidFill>
                <a:latin typeface="Copperplate Gothic Bold"/>
                <a:cs typeface="Copperplate Gothic Bold"/>
              </a:rPr>
              <a:t>Dea</a:t>
            </a:r>
            <a:r>
              <a:rPr lang="en-US" sz="2900" b="1" dirty="0" smtClean="0">
                <a:solidFill>
                  <a:prstClr val="white"/>
                </a:solidFill>
                <a:latin typeface="Copperplate Gothic Bold"/>
                <a:cs typeface="Copperplate Gothic Bold"/>
              </a:rPr>
              <a:t> Nera è </a:t>
            </a:r>
            <a:r>
              <a:rPr lang="en-US" sz="2900" b="1" dirty="0" err="1" smtClean="0">
                <a:solidFill>
                  <a:prstClr val="white"/>
                </a:solidFill>
                <a:latin typeface="Copperplate Gothic Bold"/>
                <a:cs typeface="Copperplate Gothic Bold"/>
              </a:rPr>
              <a:t>stata</a:t>
            </a:r>
            <a:r>
              <a:rPr lang="en-US" sz="2900" b="1" dirty="0" smtClean="0">
                <a:solidFill>
                  <a:prstClr val="white"/>
                </a:solidFill>
                <a:latin typeface="Copperplate Gothic Bold"/>
                <a:cs typeface="Copperplate Gothic Bold"/>
              </a:rPr>
              <a:t> la </a:t>
            </a:r>
            <a:r>
              <a:rPr lang="en-US" sz="2900" b="1" dirty="0" err="1" smtClean="0">
                <a:solidFill>
                  <a:prstClr val="white"/>
                </a:solidFill>
                <a:latin typeface="Copperplate Gothic Bold"/>
                <a:cs typeface="Copperplate Gothic Bold"/>
              </a:rPr>
              <a:t>rupe</a:t>
            </a:r>
            <a:r>
              <a:rPr lang="en-US" sz="2900" b="1" dirty="0" smtClean="0">
                <a:solidFill>
                  <a:prstClr val="white"/>
                </a:solidFill>
                <a:latin typeface="Copperplate Gothic Bold"/>
                <a:cs typeface="Copperplate Gothic Bold"/>
              </a:rPr>
              <a:t> sacra </a:t>
            </a:r>
            <a:r>
              <a:rPr lang="en-US" sz="2900" b="1" dirty="0" err="1" smtClean="0">
                <a:solidFill>
                  <a:prstClr val="white"/>
                </a:solidFill>
                <a:latin typeface="Copperplate Gothic Bold"/>
                <a:cs typeface="Copperplate Gothic Bold"/>
              </a:rPr>
              <a:t>su</a:t>
            </a:r>
            <a:r>
              <a:rPr lang="en-US" sz="2900" b="1" dirty="0" smtClean="0">
                <a:solidFill>
                  <a:prstClr val="white"/>
                </a:solidFill>
                <a:latin typeface="Copperplate Gothic Bold"/>
                <a:cs typeface="Copperplate Gothic Bold"/>
              </a:rPr>
              <a:t> cui </a:t>
            </a:r>
            <a:r>
              <a:rPr lang="en-US" sz="2900" b="1" dirty="0" err="1" smtClean="0">
                <a:solidFill>
                  <a:prstClr val="white"/>
                </a:solidFill>
                <a:latin typeface="Copperplate Gothic Bold"/>
                <a:cs typeface="Copperplate Gothic Bold"/>
              </a:rPr>
              <a:t>sorge</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il</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maniero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Sede</a:t>
            </a:r>
            <a:r>
              <a:rPr lang="en-US" sz="2900" b="1" dirty="0" smtClean="0">
                <a:solidFill>
                  <a:prstClr val="white"/>
                </a:solidFill>
                <a:latin typeface="Copperplate Gothic Bold"/>
                <a:cs typeface="Copperplate Gothic Bold"/>
              </a:rPr>
              <a:t> di un </a:t>
            </a:r>
            <a:r>
              <a:rPr lang="en-US" sz="2900" b="1" dirty="0" err="1" smtClean="0">
                <a:solidFill>
                  <a:prstClr val="white"/>
                </a:solidFill>
                <a:latin typeface="Copperplate Gothic Bold"/>
                <a:cs typeface="Copperplate Gothic Bold"/>
              </a:rPr>
              <a:t>culto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arcaico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della</a:t>
            </a:r>
            <a:r>
              <a:rPr lang="en-US" sz="2900" b="1" dirty="0" smtClean="0">
                <a:solidFill>
                  <a:prstClr val="white"/>
                </a:solidFill>
                <a:latin typeface="Copperplate Gothic Bold"/>
                <a:cs typeface="Copperplate Gothic Bold"/>
              </a:rPr>
              <a:t> Gran Madre, </a:t>
            </a:r>
            <a:r>
              <a:rPr lang="en-US" sz="2900" b="1" dirty="0" err="1" smtClean="0">
                <a:solidFill>
                  <a:prstClr val="white"/>
                </a:solidFill>
                <a:latin typeface="Copperplate Gothic Bold"/>
                <a:cs typeface="Copperplate Gothic Bold"/>
              </a:rPr>
              <a:t>castelliere</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retico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reinsediato</a:t>
            </a:r>
            <a:r>
              <a:rPr lang="en-US" sz="2900" b="1" dirty="0" smtClean="0">
                <a:solidFill>
                  <a:prstClr val="white"/>
                </a:solidFill>
                <a:latin typeface="Copperplate Gothic Bold"/>
                <a:cs typeface="Copperplate Gothic Bold"/>
              </a:rPr>
              <a:t> da </a:t>
            </a:r>
            <a:r>
              <a:rPr lang="en-US" sz="2900" b="1" dirty="0" err="1" smtClean="0">
                <a:solidFill>
                  <a:prstClr val="white"/>
                </a:solidFill>
                <a:latin typeface="Copperplate Gothic Bold"/>
                <a:cs typeface="Copperplate Gothic Bold"/>
              </a:rPr>
              <a:t>Longobardi</a:t>
            </a:r>
            <a:r>
              <a:rPr lang="en-US" sz="2900" b="1" dirty="0" smtClean="0">
                <a:solidFill>
                  <a:prstClr val="white"/>
                </a:solidFill>
                <a:latin typeface="Copperplate Gothic Bold"/>
                <a:cs typeface="Copperplate Gothic Bold"/>
              </a:rPr>
              <a:t> e </a:t>
            </a:r>
            <a:r>
              <a:rPr lang="en-US" sz="2900" b="1" dirty="0" err="1" smtClean="0">
                <a:solidFill>
                  <a:prstClr val="white"/>
                </a:solidFill>
                <a:latin typeface="Copperplate Gothic Bold"/>
                <a:cs typeface="Copperplate Gothic Bold"/>
              </a:rPr>
              <a:t>Arimanni</a:t>
            </a:r>
            <a:r>
              <a:rPr lang="en-US" sz="29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descr="C:\Users\luca\Pictures\castello\DSCN96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6"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531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5170820" y="0"/>
            <a:ext cx="3973178" cy="6986528"/>
          </a:xfrm>
          <a:prstGeom prst="rect">
            <a:avLst/>
          </a:prstGeom>
          <a:noFill/>
        </p:spPr>
        <p:txBody>
          <a:bodyPr wrap="square" rtlCol="0">
            <a:spAutoFit/>
          </a:bodyPr>
          <a:lstStyle/>
          <a:p>
            <a:r>
              <a:rPr lang="en-US" sz="2800" b="1" dirty="0" err="1" smtClean="0">
                <a:solidFill>
                  <a:prstClr val="white"/>
                </a:solidFill>
                <a:latin typeface="Copperplate Gothic Bold"/>
                <a:cs typeface="Copperplate Gothic Bold"/>
              </a:rPr>
              <a:t>Davanti</a:t>
            </a:r>
            <a:r>
              <a:rPr lang="en-US" sz="2800" b="1" dirty="0" smtClean="0">
                <a:solidFill>
                  <a:prstClr val="white"/>
                </a:solidFill>
                <a:latin typeface="Copperplate Gothic Bold"/>
                <a:cs typeface="Copperplate Gothic Bold"/>
              </a:rPr>
              <a:t> al </a:t>
            </a:r>
            <a:r>
              <a:rPr lang="en-US" sz="2800" b="1" dirty="0" err="1" smtClean="0">
                <a:solidFill>
                  <a:prstClr val="white"/>
                </a:solidFill>
                <a:latin typeface="Copperplate Gothic Bold"/>
                <a:cs typeface="Copperplate Gothic Bold"/>
              </a:rPr>
              <a:t>portone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d’ingresso</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sulla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roccia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su</a:t>
            </a:r>
            <a:r>
              <a:rPr lang="en-US" sz="2800" b="1" dirty="0" smtClean="0">
                <a:solidFill>
                  <a:prstClr val="white"/>
                </a:solidFill>
                <a:latin typeface="Copperplate Gothic Bold"/>
                <a:cs typeface="Copperplate Gothic Bold"/>
              </a:rPr>
              <a:t> cui </a:t>
            </a:r>
            <a:r>
              <a:rPr lang="en-US" sz="2800" b="1" dirty="0" err="1" smtClean="0">
                <a:solidFill>
                  <a:prstClr val="white"/>
                </a:solidFill>
                <a:latin typeface="Copperplate Gothic Bold"/>
                <a:cs typeface="Copperplate Gothic Bold"/>
              </a:rPr>
              <a:t>sorge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il</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castello</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un’incisione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preistorica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segnala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il</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luogo</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sacro</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Impossibile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pensare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che</a:t>
            </a:r>
            <a:r>
              <a:rPr lang="en-US" sz="2800" b="1" dirty="0" smtClean="0">
                <a:solidFill>
                  <a:prstClr val="white"/>
                </a:solidFill>
                <a:latin typeface="Copperplate Gothic Bold"/>
                <a:cs typeface="Copperplate Gothic Bold"/>
              </a:rPr>
              <a:t> I </a:t>
            </a:r>
            <a:r>
              <a:rPr lang="en-US" sz="2800" b="1" dirty="0" err="1" smtClean="0">
                <a:solidFill>
                  <a:prstClr val="white"/>
                </a:solidFill>
                <a:latin typeface="Copperplate Gothic Bold"/>
                <a:cs typeface="Copperplate Gothic Bold"/>
              </a:rPr>
              <a:t>successivi</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occupanti</a:t>
            </a:r>
            <a:r>
              <a:rPr lang="en-US" sz="2800" b="1" dirty="0" smtClean="0">
                <a:solidFill>
                  <a:prstClr val="white"/>
                </a:solidFill>
                <a:latin typeface="Copperplate Gothic Bold"/>
                <a:cs typeface="Copperplate Gothic Bold"/>
              </a:rPr>
              <a:t> del </a:t>
            </a:r>
            <a:r>
              <a:rPr lang="en-US" sz="2800" b="1" dirty="0" err="1" smtClean="0">
                <a:solidFill>
                  <a:prstClr val="white"/>
                </a:solidFill>
                <a:latin typeface="Copperplate Gothic Bold"/>
                <a:cs typeface="Copperplate Gothic Bold"/>
              </a:rPr>
              <a:t>colle</a:t>
            </a:r>
            <a:r>
              <a:rPr lang="en-US" sz="2800" b="1" dirty="0" smtClean="0">
                <a:solidFill>
                  <a:prstClr val="white"/>
                </a:solidFill>
                <a:latin typeface="Copperplate Gothic Bold"/>
                <a:cs typeface="Copperplate Gothic Bold"/>
              </a:rPr>
              <a:t>, di </a:t>
            </a:r>
            <a:r>
              <a:rPr lang="en-US" sz="2800" b="1" dirty="0" err="1" smtClean="0">
                <a:solidFill>
                  <a:prstClr val="white"/>
                </a:solidFill>
                <a:latin typeface="Copperplate Gothic Bold"/>
                <a:cs typeface="Copperplate Gothic Bold"/>
              </a:rPr>
              <a:t>cultura</a:t>
            </a:r>
            <a:r>
              <a:rPr lang="en-US" sz="2800" b="1" dirty="0" smtClean="0">
                <a:solidFill>
                  <a:prstClr val="white"/>
                </a:solidFill>
                <a:latin typeface="Copperplate Gothic Bold"/>
                <a:cs typeface="Copperplate Gothic Bold"/>
              </a:rPr>
              <a:t> simile </a:t>
            </a:r>
            <a:r>
              <a:rPr lang="en-US" sz="2800" b="1" dirty="0" err="1" smtClean="0">
                <a:solidFill>
                  <a:prstClr val="white"/>
                </a:solidFill>
                <a:latin typeface="Copperplate Gothic Bold"/>
                <a:cs typeface="Copperplate Gothic Bold"/>
              </a:rPr>
              <a:t>ai</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Reti</a:t>
            </a:r>
            <a:r>
              <a:rPr lang="en-US" sz="2800" b="1" dirty="0" smtClean="0">
                <a:solidFill>
                  <a:prstClr val="white"/>
                </a:solidFill>
                <a:latin typeface="Copperplate Gothic Bold"/>
                <a:cs typeface="Copperplate Gothic Bold"/>
              </a:rPr>
              <a:t>, non ne </a:t>
            </a:r>
            <a:r>
              <a:rPr lang="en-US" sz="2800" b="1" dirty="0" err="1" smtClean="0">
                <a:solidFill>
                  <a:prstClr val="white"/>
                </a:solidFill>
                <a:latin typeface="Copperplate Gothic Bold"/>
                <a:cs typeface="Copperplate Gothic Bold"/>
              </a:rPr>
              <a:t>fossero</a:t>
            </a:r>
            <a:r>
              <a:rPr lang="en-US" sz="2800" b="1" dirty="0" smtClean="0">
                <a:solidFill>
                  <a:prstClr val="white"/>
                </a:solidFill>
                <a:latin typeface="Copperplate Gothic Bold"/>
                <a:cs typeface="Copperplate Gothic Bold"/>
              </a:rPr>
              <a:t> a </a:t>
            </a:r>
            <a:r>
              <a:rPr lang="en-US" sz="2800" b="1" dirty="0" err="1" smtClean="0">
                <a:solidFill>
                  <a:prstClr val="white"/>
                </a:solidFill>
                <a:latin typeface="Copperplate Gothic Bold"/>
                <a:cs typeface="Copperplate Gothic Bold"/>
              </a:rPr>
              <a:t>conoscenza</a:t>
            </a:r>
            <a:r>
              <a:rPr lang="en-US" sz="28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descr="C:\Users\luca\Pictures\castello\DSCN9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2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577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956376" y="6519446"/>
            <a:ext cx="1338461" cy="338554"/>
          </a:xfrm>
          <a:prstGeom prst="rect">
            <a:avLst/>
          </a:prstGeom>
        </p:spPr>
        <p:txBody>
          <a:bodyPr wrap="square">
            <a:spAutoFit/>
          </a:bodyPr>
          <a:lstStyle/>
          <a:p>
            <a:pPr algn="ctr"/>
            <a:r>
              <a:rPr lang="it-IT" sz="800" b="1" dirty="0">
                <a:solidFill>
                  <a:schemeClr val="bg1"/>
                </a:solidFill>
                <a:latin typeface="Times New Roman" pitchFamily="18" charset="0"/>
                <a:cs typeface="Times New Roman" pitchFamily="18" charset="0"/>
              </a:rPr>
              <a:t>Michela </a:t>
            </a:r>
            <a:r>
              <a:rPr lang="it-IT" sz="800" b="1" dirty="0" smtClean="0">
                <a:solidFill>
                  <a:schemeClr val="bg1"/>
                </a:solidFill>
                <a:latin typeface="Times New Roman" pitchFamily="18" charset="0"/>
                <a:cs typeface="Times New Roman" pitchFamily="18" charset="0"/>
              </a:rPr>
              <a:t>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7" name="CasellaDiTesto 6"/>
          <p:cNvSpPr txBox="1"/>
          <p:nvPr/>
        </p:nvSpPr>
        <p:spPr>
          <a:xfrm>
            <a:off x="0" y="5226784"/>
            <a:ext cx="9116660" cy="1631216"/>
          </a:xfrm>
          <a:prstGeom prst="rect">
            <a:avLst/>
          </a:prstGeom>
          <a:noFill/>
        </p:spPr>
        <p:txBody>
          <a:bodyPr wrap="square" rtlCol="0">
            <a:spAutoFit/>
          </a:bodyPr>
          <a:lstStyle/>
          <a:p>
            <a:r>
              <a:rPr lang="it-IT" sz="2000" b="1" dirty="0" smtClean="0">
                <a:solidFill>
                  <a:schemeClr val="bg1"/>
                </a:solidFill>
                <a:latin typeface="Copperplate Gothic Bold" pitchFamily="34" charset="0"/>
              </a:rPr>
              <a:t>A Castel Madruzzo un bassorilievo murato in una delle anticamere del maniero rappresenta il carro di </a:t>
            </a:r>
            <a:r>
              <a:rPr lang="it-IT" sz="2000" b="1" dirty="0" err="1" smtClean="0">
                <a:solidFill>
                  <a:schemeClr val="bg1"/>
                </a:solidFill>
                <a:latin typeface="Copperplate Gothic Bold" pitchFamily="34" charset="0"/>
              </a:rPr>
              <a:t>Cibele</a:t>
            </a:r>
            <a:r>
              <a:rPr lang="it-IT" sz="2000" b="1" dirty="0" smtClean="0">
                <a:solidFill>
                  <a:schemeClr val="bg1"/>
                </a:solidFill>
                <a:latin typeface="Copperplate Gothic Bold" pitchFamily="34" charset="0"/>
              </a:rPr>
              <a:t> . E’ di epoca romana. Probabilmente, dà un nome all’arcaica </a:t>
            </a:r>
          </a:p>
          <a:p>
            <a:r>
              <a:rPr lang="it-IT" sz="2000" b="1" dirty="0" smtClean="0">
                <a:solidFill>
                  <a:schemeClr val="bg1"/>
                </a:solidFill>
                <a:latin typeface="Copperplate Gothic Bold" pitchFamily="34" charset="0"/>
              </a:rPr>
              <a:t>Dea Nera della montagna che era sempre stata sulla </a:t>
            </a:r>
          </a:p>
          <a:p>
            <a:r>
              <a:rPr lang="it-IT" sz="2000" b="1" dirty="0" smtClean="0">
                <a:solidFill>
                  <a:schemeClr val="bg1"/>
                </a:solidFill>
                <a:latin typeface="Copperplate Gothic Bold" pitchFamily="34" charset="0"/>
              </a:rPr>
              <a:t>rupe sacra, segnalata dalle incisioni.  </a:t>
            </a:r>
            <a:endParaRPr lang="it-IT" sz="2000" b="1" dirty="0">
              <a:solidFill>
                <a:schemeClr val="bg1"/>
              </a:solidFill>
              <a:latin typeface="Copperplate Gothic Bold"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24" y="5911334"/>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22" t="18586" r="4073" b="13981"/>
          <a:stretch/>
        </p:blipFill>
        <p:spPr bwMode="auto">
          <a:xfrm>
            <a:off x="0" y="19680"/>
            <a:ext cx="9116660" cy="520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401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endParaRPr lang="it-IT" sz="800" b="1" dirty="0">
              <a:solidFill>
                <a:schemeClr val="bg1"/>
              </a:solidFill>
              <a:latin typeface="Times New Roman" pitchFamily="18" charset="0"/>
              <a:cs typeface="Times New Roman" pitchFamily="18" charset="0"/>
            </a:endParaRPr>
          </a:p>
        </p:txBody>
      </p:sp>
      <p:sp>
        <p:nvSpPr>
          <p:cNvPr id="13" name="CasellaDiTesto 12"/>
          <p:cNvSpPr txBox="1"/>
          <p:nvPr/>
        </p:nvSpPr>
        <p:spPr>
          <a:xfrm>
            <a:off x="2714611" y="0"/>
            <a:ext cx="6429387" cy="6786473"/>
          </a:xfrm>
          <a:prstGeom prst="rect">
            <a:avLst/>
          </a:prstGeom>
          <a:noFill/>
        </p:spPr>
        <p:txBody>
          <a:bodyPr wrap="square" rtlCol="0">
            <a:spAutoFit/>
          </a:bodyPr>
          <a:lstStyle/>
          <a:p>
            <a:r>
              <a:rPr lang="en-US" sz="2900" b="1" dirty="0" smtClean="0">
                <a:solidFill>
                  <a:schemeClr val="bg1"/>
                </a:solidFill>
                <a:latin typeface="Copperplate Gothic Bold"/>
                <a:cs typeface="Copperplate Gothic Bold"/>
              </a:rPr>
              <a:t>A </a:t>
            </a:r>
            <a:r>
              <a:rPr lang="en-US" sz="2900" b="1" dirty="0" err="1" smtClean="0">
                <a:solidFill>
                  <a:schemeClr val="bg1"/>
                </a:solidFill>
                <a:latin typeface="Copperplate Gothic Bold"/>
                <a:cs typeface="Copperplate Gothic Bold"/>
              </a:rPr>
              <a:t>Nemi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si</a:t>
            </a:r>
            <a:r>
              <a:rPr lang="en-US" sz="2900" b="1" dirty="0" smtClean="0">
                <a:solidFill>
                  <a:schemeClr val="bg1"/>
                </a:solidFill>
                <a:latin typeface="Copperplate Gothic Bold"/>
                <a:cs typeface="Copperplate Gothic Bold"/>
              </a:rPr>
              <a:t> dice </a:t>
            </a:r>
            <a:r>
              <a:rPr lang="en-US" sz="2900" b="1" dirty="0" err="1" smtClean="0">
                <a:solidFill>
                  <a:schemeClr val="bg1"/>
                </a:solidFill>
                <a:latin typeface="Copperplate Gothic Bold"/>
                <a:cs typeface="Copperplate Gothic Bold"/>
              </a:rPr>
              <a:t>che</a:t>
            </a:r>
            <a:r>
              <a:rPr lang="en-US" sz="2900" b="1" dirty="0" smtClean="0">
                <a:solidFill>
                  <a:schemeClr val="bg1"/>
                </a:solidFill>
                <a:latin typeface="Copperplate Gothic Bold"/>
                <a:cs typeface="Copperplate Gothic Bold"/>
              </a:rPr>
              <a:t> la sacra </a:t>
            </a:r>
            <a:r>
              <a:rPr lang="en-US" sz="2900" b="1" dirty="0" err="1" smtClean="0">
                <a:solidFill>
                  <a:schemeClr val="bg1"/>
                </a:solidFill>
                <a:latin typeface="Copperplate Gothic Bold"/>
                <a:cs typeface="Copperplate Gothic Bold"/>
              </a:rPr>
              <a:t>effigie</a:t>
            </a:r>
            <a:r>
              <a:rPr lang="en-US" sz="2900" b="1" dirty="0" smtClean="0">
                <a:solidFill>
                  <a:schemeClr val="bg1"/>
                </a:solidFill>
                <a:latin typeface="Copperplate Gothic Bold"/>
                <a:cs typeface="Copperplate Gothic Bold"/>
              </a:rPr>
              <a:t> di Diana fosse, in </a:t>
            </a:r>
            <a:r>
              <a:rPr lang="en-US" sz="2900" b="1" dirty="0" err="1" smtClean="0">
                <a:solidFill>
                  <a:schemeClr val="bg1"/>
                </a:solidFill>
                <a:latin typeface="Copperplate Gothic Bold"/>
                <a:cs typeface="Copperplate Gothic Bold"/>
              </a:rPr>
              <a:t>origine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quella</a:t>
            </a:r>
            <a:r>
              <a:rPr lang="en-US" sz="2900" b="1" dirty="0" smtClean="0">
                <a:solidFill>
                  <a:schemeClr val="bg1"/>
                </a:solidFill>
                <a:latin typeface="Copperplate Gothic Bold"/>
                <a:cs typeface="Copperplate Gothic Bold"/>
              </a:rPr>
              <a:t> di </a:t>
            </a:r>
            <a:r>
              <a:rPr lang="en-US" sz="2900" b="1" dirty="0" err="1" smtClean="0">
                <a:solidFill>
                  <a:schemeClr val="bg1"/>
                </a:solidFill>
                <a:latin typeface="Copperplate Gothic Bold"/>
                <a:cs typeface="Copperplate Gothic Bold"/>
              </a:rPr>
              <a:t>Artemide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tracia</a:t>
            </a:r>
            <a:r>
              <a:rPr lang="en-US" sz="2900" b="1" dirty="0" smtClean="0">
                <a:solidFill>
                  <a:schemeClr val="bg1"/>
                </a:solidFill>
                <a:latin typeface="Copperplate Gothic Bold"/>
                <a:cs typeface="Copperplate Gothic Bold"/>
              </a:rPr>
              <a:t>, o </a:t>
            </a:r>
            <a:r>
              <a:rPr lang="en-US" sz="2900" b="1" dirty="0" err="1" smtClean="0">
                <a:solidFill>
                  <a:schemeClr val="bg1"/>
                </a:solidFill>
                <a:latin typeface="Copperplate Gothic Bold"/>
                <a:cs typeface="Copperplate Gothic Bold"/>
              </a:rPr>
              <a:t>scitica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una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dea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madre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nera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tatuata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metà</a:t>
            </a:r>
            <a:r>
              <a:rPr lang="en-US" sz="2900" b="1" dirty="0" smtClean="0">
                <a:solidFill>
                  <a:schemeClr val="bg1"/>
                </a:solidFill>
                <a:latin typeface="Copperplate Gothic Bold"/>
                <a:cs typeface="Copperplate Gothic Bold"/>
              </a:rPr>
              <a:t> donna </a:t>
            </a:r>
            <a:r>
              <a:rPr lang="en-US" sz="2900" b="1" dirty="0" err="1" smtClean="0">
                <a:solidFill>
                  <a:schemeClr val="bg1"/>
                </a:solidFill>
                <a:latin typeface="Copperplate Gothic Bold"/>
                <a:cs typeface="Copperplate Gothic Bold"/>
              </a:rPr>
              <a:t>metà</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drago</a:t>
            </a:r>
            <a:r>
              <a:rPr lang="en-US" sz="2900" b="1" dirty="0" smtClean="0">
                <a:solidFill>
                  <a:schemeClr val="bg1"/>
                </a:solidFill>
                <a:latin typeface="Copperplate Gothic Bold"/>
                <a:cs typeface="Copperplate Gothic Bold"/>
              </a:rPr>
              <a:t>, a cui </a:t>
            </a:r>
            <a:r>
              <a:rPr lang="en-US" sz="2900" b="1" dirty="0" err="1" smtClean="0">
                <a:solidFill>
                  <a:schemeClr val="bg1"/>
                </a:solidFill>
                <a:latin typeface="Copperplate Gothic Bold"/>
                <a:cs typeface="Copperplate Gothic Bold"/>
              </a:rPr>
              <a:t>venivano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sacrificati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greci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che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naufragavano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sulle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coste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della</a:t>
            </a:r>
            <a:r>
              <a:rPr lang="en-US" sz="2900" b="1" dirty="0" smtClean="0">
                <a:solidFill>
                  <a:schemeClr val="bg1"/>
                </a:solidFill>
                <a:latin typeface="Copperplate Gothic Bold"/>
                <a:cs typeface="Copperplate Gothic Bold"/>
              </a:rPr>
              <a:t> Crimea. </a:t>
            </a:r>
            <a:r>
              <a:rPr lang="en-US" sz="2900" b="1" dirty="0" err="1" smtClean="0">
                <a:solidFill>
                  <a:schemeClr val="bg1"/>
                </a:solidFill>
                <a:latin typeface="Copperplate Gothic Bold"/>
                <a:cs typeface="Copperplate Gothic Bold"/>
              </a:rPr>
              <a:t>Gli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Sciti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considerati</a:t>
            </a:r>
            <a:r>
              <a:rPr lang="en-US" sz="2900" b="1" dirty="0" smtClean="0">
                <a:solidFill>
                  <a:schemeClr val="bg1"/>
                </a:solidFill>
                <a:latin typeface="Copperplate Gothic Bold"/>
                <a:cs typeface="Copperplate Gothic Bold"/>
              </a:rPr>
              <a:t> un </a:t>
            </a:r>
            <a:r>
              <a:rPr lang="en-US" sz="2900" b="1" dirty="0" err="1" smtClean="0">
                <a:solidFill>
                  <a:schemeClr val="bg1"/>
                </a:solidFill>
                <a:latin typeface="Copperplate Gothic Bold"/>
                <a:cs typeface="Copperplate Gothic Bold"/>
              </a:rPr>
              <a:t>popolo</a:t>
            </a:r>
            <a:r>
              <a:rPr lang="en-US" sz="2900" b="1" dirty="0" smtClean="0">
                <a:solidFill>
                  <a:schemeClr val="bg1"/>
                </a:solidFill>
                <a:latin typeface="Copperplate Gothic Bold"/>
                <a:cs typeface="Copperplate Gothic Bold"/>
              </a:rPr>
              <a:t> di </a:t>
            </a:r>
            <a:r>
              <a:rPr lang="en-US" sz="2900" b="1" dirty="0" err="1" smtClean="0">
                <a:solidFill>
                  <a:schemeClr val="bg1"/>
                </a:solidFill>
                <a:latin typeface="Copperplate Gothic Bold"/>
                <a:cs typeface="Copperplate Gothic Bold"/>
              </a:rPr>
              <a:t>pirati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dai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civili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greci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difendevano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strenuamente</a:t>
            </a:r>
            <a:r>
              <a:rPr lang="en-US" sz="2900" b="1" dirty="0" smtClean="0">
                <a:solidFill>
                  <a:schemeClr val="bg1"/>
                </a:solidFill>
                <a:latin typeface="Copperplate Gothic Bold"/>
                <a:cs typeface="Copperplate Gothic Bold"/>
              </a:rPr>
              <a:t> la </a:t>
            </a:r>
            <a:r>
              <a:rPr lang="en-US" sz="2900" b="1" dirty="0" err="1" smtClean="0">
                <a:solidFill>
                  <a:schemeClr val="bg1"/>
                </a:solidFill>
                <a:latin typeface="Copperplate Gothic Bold"/>
                <a:cs typeface="Copperplate Gothic Bold"/>
              </a:rPr>
              <a:t>propria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identità</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culturale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egualitaria</a:t>
            </a:r>
            <a:r>
              <a:rPr lang="en-US" sz="2900" b="1" dirty="0" smtClean="0">
                <a:solidFill>
                  <a:schemeClr val="bg1"/>
                </a:solidFill>
                <a:latin typeface="Copperplate Gothic Bold"/>
                <a:cs typeface="Copperplate Gothic Bold"/>
              </a:rPr>
              <a:t> da </a:t>
            </a:r>
            <a:r>
              <a:rPr lang="en-US" sz="2900" b="1" dirty="0" err="1" smtClean="0">
                <a:solidFill>
                  <a:schemeClr val="bg1"/>
                </a:solidFill>
                <a:latin typeface="Copperplate Gothic Bold"/>
                <a:cs typeface="Copperplate Gothic Bold"/>
              </a:rPr>
              <a:t>qualunque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tentativo</a:t>
            </a:r>
            <a:r>
              <a:rPr lang="en-US" sz="2900" b="1" dirty="0" smtClean="0">
                <a:solidFill>
                  <a:schemeClr val="bg1"/>
                </a:solidFill>
                <a:latin typeface="Copperplate Gothic Bold"/>
                <a:cs typeface="Copperplate Gothic Bold"/>
              </a:rPr>
              <a:t> di </a:t>
            </a:r>
            <a:r>
              <a:rPr lang="en-US" sz="2900" b="1" dirty="0" err="1" smtClean="0">
                <a:solidFill>
                  <a:schemeClr val="bg1"/>
                </a:solidFill>
                <a:latin typeface="Copperplate Gothic Bold"/>
                <a:cs typeface="Copperplate Gothic Bold"/>
              </a:rPr>
              <a:t>intrusione</a:t>
            </a:r>
            <a:r>
              <a:rPr lang="en-US" sz="2900" b="1" dirty="0" smtClean="0">
                <a:solidFill>
                  <a:schemeClr val="bg1"/>
                </a:solidFill>
                <a:latin typeface="Copperplate Gothic Bold"/>
                <a:cs typeface="Copperplate Gothic Bold"/>
              </a:rPr>
              <a:t>. </a:t>
            </a:r>
            <a:endParaRPr lang="it-IT" sz="2800" dirty="0">
              <a:solidFill>
                <a:schemeClr val="bg1"/>
              </a:solidFill>
            </a:endParaRPr>
          </a:p>
        </p:txBody>
      </p:sp>
      <p:pic>
        <p:nvPicPr>
          <p:cNvPr id="8" name="Immagine 7" descr="http://ancient-treasure.info/wp-content/gallery/mogilan_mound/mogilan_shield.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62250" cy="6858000"/>
          </a:xfrm>
          <a:prstGeom prst="rect">
            <a:avLst/>
          </a:prstGeom>
          <a:noFill/>
          <a:ln>
            <a:noFill/>
          </a:ln>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asellaDiTesto 3"/>
          <p:cNvSpPr txBox="1"/>
          <p:nvPr/>
        </p:nvSpPr>
        <p:spPr>
          <a:xfrm>
            <a:off x="7833399" y="6478167"/>
            <a:ext cx="1438095"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Associazione Sherwood</a:t>
            </a:r>
          </a:p>
        </p:txBody>
      </p:sp>
      <p:pic>
        <p:nvPicPr>
          <p:cNvPr id="3" name="Immagine 6"/>
          <p:cNvPicPr>
            <a:picLocks noChangeAspect="1"/>
          </p:cNvPicPr>
          <p:nvPr/>
        </p:nvPicPr>
        <p:blipFill>
          <a:blip r:embed="rId3"/>
          <a:stretch>
            <a:fillRect/>
          </a:stretch>
        </p:blipFill>
        <p:spPr>
          <a:xfrm>
            <a:off x="8314112" y="6001500"/>
            <a:ext cx="476667" cy="476667"/>
          </a:xfrm>
          <a:prstGeom prst="rect">
            <a:avLst/>
          </a:prstGeom>
          <a:noFill/>
          <a:ln>
            <a:noFill/>
          </a:ln>
        </p:spPr>
      </p:pic>
      <p:sp>
        <p:nvSpPr>
          <p:cNvPr id="4" name="Rectangle 2"/>
          <p:cNvSpPr/>
          <p:nvPr/>
        </p:nvSpPr>
        <p:spPr>
          <a:xfrm>
            <a:off x="0" y="0"/>
            <a:ext cx="9144000" cy="45720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sp>
        <p:nvSpPr>
          <p:cNvPr id="5" name="Rectangle 3"/>
          <p:cNvSpPr/>
          <p:nvPr/>
        </p:nvSpPr>
        <p:spPr>
          <a:xfrm>
            <a:off x="0" y="4962521"/>
            <a:ext cx="9144000" cy="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r>
              <a:rPr lang="it-IT" sz="1200" b="1" i="1" kern="0" smtClean="0">
                <a:solidFill>
                  <a:srgbClr val="000000"/>
                </a:solidFill>
                <a:latin typeface="Arial" pitchFamily="34"/>
                <a:ea typeface="Times New Roman" pitchFamily="18"/>
                <a:cs typeface="Arial" pitchFamily="34"/>
              </a:rPr>
              <a:t>Fig 6 Ciottoli rinvenuti nella grotta di Fumane (Vr) sui Monti Lessini, </a:t>
            </a:r>
            <a:r>
              <a:rPr lang="it-IT" sz="1200" b="1" i="1" kern="0" baseline="30000" smtClean="0">
                <a:solidFill>
                  <a:srgbClr val="000000"/>
                </a:solidFill>
                <a:latin typeface="Arial" pitchFamily="34"/>
                <a:ea typeface="Times New Roman" pitchFamily="18"/>
                <a:cs typeface="Arial" pitchFamily="34"/>
                <a:hlinkClick r:id="rId4" action="ppaction://hlinkfile"/>
              </a:rPr>
              <a:t>[1]</a:t>
            </a:r>
            <a:r>
              <a:rPr lang="it-IT" sz="1200" b="1" i="1" kern="0" smtClean="0">
                <a:solidFill>
                  <a:srgbClr val="000000"/>
                </a:solidFill>
                <a:latin typeface="Arial" pitchFamily="34"/>
                <a:ea typeface="Times New Roman" pitchFamily="18"/>
                <a:cs typeface="Arial" pitchFamily="34"/>
              </a:rPr>
              <a:t> fatti dai Neanderthal  più o meno 40.000 anni fa</a:t>
            </a:r>
            <a:endParaRPr lang="it-IT" sz="600" kern="0" smtClean="0">
              <a:solidFill>
                <a:srgbClr val="000000"/>
              </a:solidFill>
              <a:latin typeface="Arial" pitchFamily="34"/>
              <a:cs typeface="Arial" pitchFamily="34"/>
            </a:endParaRPr>
          </a:p>
          <a:p>
            <a:pPr hangingPunct="0">
              <a:defRPr sz="1800" b="0" i="0" u="none" strike="noStrike" kern="0" cap="none" spc="0" baseline="0">
                <a:solidFill>
                  <a:srgbClr val="000000"/>
                </a:solidFill>
                <a:uFillTx/>
              </a:defRPr>
            </a:pPr>
            <a:r>
              <a:rPr lang="it-IT" kern="0" smtClean="0">
                <a:solidFill>
                  <a:srgbClr val="000000"/>
                </a:solidFill>
                <a:latin typeface="Arial" pitchFamily="34"/>
                <a:cs typeface="Arial" pitchFamily="34"/>
              </a:rPr>
              <a:t/>
            </a:r>
            <a:br>
              <a:rPr lang="it-IT" kern="0" smtClean="0">
                <a:solidFill>
                  <a:srgbClr val="000000"/>
                </a:solidFill>
                <a:latin typeface="Arial" pitchFamily="34"/>
                <a:cs typeface="Arial" pitchFamily="34"/>
              </a:rPr>
            </a:br>
            <a:endParaRPr lang="it-IT" kern="0" smtClean="0">
              <a:solidFill>
                <a:srgbClr val="000000"/>
              </a:solidFill>
              <a:latin typeface="Arial" pitchFamily="34"/>
              <a:cs typeface="Arial" pitchFamily="34"/>
            </a:endParaRPr>
          </a:p>
        </p:txBody>
      </p:sp>
      <p:sp>
        <p:nvSpPr>
          <p:cNvPr id="6" name="Rectangle 4"/>
          <p:cNvSpPr/>
          <p:nvPr/>
        </p:nvSpPr>
        <p:spPr>
          <a:xfrm>
            <a:off x="0" y="4962521"/>
            <a:ext cx="3017840" cy="6345"/>
          </a:xfrm>
          <a:prstGeom prst="rect">
            <a:avLst/>
          </a:prstGeom>
          <a:solidFill>
            <a:srgbClr val="000000"/>
          </a:solidFill>
          <a:ln w="9528">
            <a:solidFill>
              <a:srgbClr val="000000"/>
            </a:solidFill>
            <a:prstDash val="solid"/>
            <a:miter/>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sp>
        <p:nvSpPr>
          <p:cNvPr id="7" name="Rectangle 2"/>
          <p:cNvSpPr/>
          <p:nvPr/>
        </p:nvSpPr>
        <p:spPr>
          <a:xfrm>
            <a:off x="0" y="0"/>
            <a:ext cx="9144000" cy="45720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pic>
        <p:nvPicPr>
          <p:cNvPr id="8" name="Immagine 1186"/>
          <p:cNvPicPr>
            <a:picLocks noChangeAspect="1"/>
          </p:cNvPicPr>
          <p:nvPr/>
        </p:nvPicPr>
        <p:blipFill>
          <a:blip r:embed="rId5"/>
          <a:srcRect/>
          <a:stretch>
            <a:fillRect/>
          </a:stretch>
        </p:blipFill>
        <p:spPr>
          <a:xfrm>
            <a:off x="-19732" y="11752"/>
            <a:ext cx="7400047" cy="6891979"/>
          </a:xfrm>
          <a:prstGeom prst="rect">
            <a:avLst/>
          </a:prstGeom>
          <a:noFill/>
          <a:ln>
            <a:noFill/>
          </a:ln>
        </p:spPr>
      </p:pic>
      <p:sp>
        <p:nvSpPr>
          <p:cNvPr id="9" name="Rectangle 3"/>
          <p:cNvSpPr/>
          <p:nvPr/>
        </p:nvSpPr>
        <p:spPr>
          <a:xfrm>
            <a:off x="7380315" y="22136"/>
            <a:ext cx="1763685" cy="6494085"/>
          </a:xfrm>
          <a:prstGeom prst="rect">
            <a:avLst/>
          </a:prstGeom>
          <a:noFill/>
          <a:ln>
            <a:noFill/>
            <a:prstDash val="solid"/>
          </a:ln>
        </p:spPr>
        <p:txBody>
          <a:bodyPr vert="horz" wrap="square" lIns="91440" tIns="45720" rIns="91440" bIns="45720" anchor="ctr" anchorCtr="0" compatLnSpc="1">
            <a:spAutoFit/>
          </a:bodyPr>
          <a:lstStyle/>
          <a:p>
            <a:pPr>
              <a:defRPr sz="1800" b="0" i="0" u="none" strike="noStrike" kern="0" cap="none" spc="0" baseline="0">
                <a:solidFill>
                  <a:srgbClr val="000000"/>
                </a:solidFill>
                <a:uFillTx/>
              </a:defRPr>
            </a:pPr>
            <a:r>
              <a:rPr lang="it-IT" sz="1600" b="1" kern="0" dirty="0" smtClean="0">
                <a:solidFill>
                  <a:srgbClr val="FFFFFF"/>
                </a:solidFill>
                <a:latin typeface="Times New Roman" pitchFamily="18"/>
                <a:ea typeface="Times New Roman" pitchFamily="18"/>
                <a:cs typeface="Times New Roman" pitchFamily="18"/>
              </a:rPr>
              <a:t>Sulle Alpi, </a:t>
            </a:r>
            <a:r>
              <a:rPr lang="it-IT" sz="1600" b="1" kern="0" dirty="0" err="1" smtClean="0">
                <a:solidFill>
                  <a:srgbClr val="FFFFFF"/>
                </a:solidFill>
                <a:latin typeface="Times New Roman" pitchFamily="18"/>
                <a:ea typeface="Times New Roman" pitchFamily="18"/>
                <a:cs typeface="Times New Roman" pitchFamily="18"/>
              </a:rPr>
              <a:t>Reitia</a:t>
            </a:r>
            <a:r>
              <a:rPr lang="it-IT" sz="1600" b="1" kern="0" dirty="0" smtClean="0">
                <a:solidFill>
                  <a:srgbClr val="FFFFFF"/>
                </a:solidFill>
                <a:latin typeface="Times New Roman" pitchFamily="18"/>
                <a:ea typeface="Times New Roman" pitchFamily="18"/>
                <a:cs typeface="Times New Roman" pitchFamily="18"/>
              </a:rPr>
              <a:t> è una </a:t>
            </a:r>
            <a:r>
              <a:rPr lang="it-IT" sz="1600" b="1" i="1" kern="0" dirty="0" err="1" smtClean="0">
                <a:solidFill>
                  <a:srgbClr val="FFFFFF"/>
                </a:solidFill>
                <a:latin typeface="Times New Roman" pitchFamily="18"/>
                <a:ea typeface="Times New Roman" pitchFamily="18"/>
                <a:cs typeface="Times New Roman" pitchFamily="18"/>
              </a:rPr>
              <a:t>pothnia</a:t>
            </a:r>
            <a:r>
              <a:rPr lang="it-IT" sz="1600" b="1" i="1" kern="0" dirty="0" smtClean="0">
                <a:solidFill>
                  <a:srgbClr val="FFFFFF"/>
                </a:solidFill>
                <a:latin typeface="Times New Roman" pitchFamily="18"/>
                <a:ea typeface="Times New Roman" pitchFamily="18"/>
                <a:cs typeface="Times New Roman" pitchFamily="18"/>
              </a:rPr>
              <a:t> </a:t>
            </a:r>
            <a:r>
              <a:rPr lang="it-IT" sz="1600" b="1" i="1" kern="0" dirty="0" err="1" smtClean="0">
                <a:solidFill>
                  <a:srgbClr val="FFFFFF"/>
                </a:solidFill>
                <a:latin typeface="Times New Roman" pitchFamily="18"/>
                <a:ea typeface="Times New Roman" pitchFamily="18"/>
                <a:cs typeface="Times New Roman" pitchFamily="18"/>
              </a:rPr>
              <a:t>theron</a:t>
            </a:r>
            <a:r>
              <a:rPr lang="it-IT" sz="1600" b="1" kern="0" dirty="0" smtClean="0">
                <a:solidFill>
                  <a:srgbClr val="FFFFFF"/>
                </a:solidFill>
                <a:latin typeface="Times New Roman" pitchFamily="18"/>
                <a:ea typeface="Times New Roman" pitchFamily="18"/>
                <a:cs typeface="Times New Roman" pitchFamily="18"/>
              </a:rPr>
              <a:t>, madre di tutti gli animali selvatici (un lupo e un’aquila) e delle piante della </a:t>
            </a:r>
            <a:r>
              <a:rPr lang="it-IT" sz="1600" b="1" kern="0" dirty="0" err="1" smtClean="0">
                <a:solidFill>
                  <a:srgbClr val="FFFFFF"/>
                </a:solidFill>
                <a:latin typeface="Times New Roman" pitchFamily="18"/>
                <a:ea typeface="Times New Roman" pitchFamily="18"/>
                <a:cs typeface="Times New Roman" pitchFamily="18"/>
              </a:rPr>
              <a:t>della</a:t>
            </a:r>
            <a:r>
              <a:rPr lang="it-IT" sz="1600" b="1" kern="0" dirty="0" smtClean="0">
                <a:solidFill>
                  <a:srgbClr val="FFFFFF"/>
                </a:solidFill>
                <a:latin typeface="Times New Roman" pitchFamily="18"/>
                <a:ea typeface="Times New Roman" pitchFamily="18"/>
                <a:cs typeface="Times New Roman" pitchFamily="18"/>
              </a:rPr>
              <a:t> foresta, portatrice della chiave che consente di aprire le porte fra questo e l’altro mondo,  nel disco votivo ritrovato nel santuario montano di  Montebelluna (IV - III sec. a.C. Museo Civico di Treviso). La presenza del torque al collo la definisce anche come </a:t>
            </a:r>
          </a:p>
          <a:p>
            <a:pPr>
              <a:defRPr sz="1800" b="0" i="0" u="none" strike="noStrike" kern="0" cap="none" spc="0" baseline="0">
                <a:solidFill>
                  <a:srgbClr val="000000"/>
                </a:solidFill>
                <a:uFillTx/>
              </a:defRPr>
            </a:pPr>
            <a:r>
              <a:rPr lang="it-IT" sz="1600" b="1" kern="0" dirty="0" smtClean="0">
                <a:solidFill>
                  <a:srgbClr val="FFFFFF"/>
                </a:solidFill>
                <a:latin typeface="Times New Roman" pitchFamily="18"/>
                <a:ea typeface="Times New Roman" pitchFamily="18"/>
                <a:cs typeface="Times New Roman" pitchFamily="18"/>
              </a:rPr>
              <a:t>guerriera. </a:t>
            </a:r>
            <a:endParaRPr lang="it-IT" sz="2400" b="1" kern="0" dirty="0" smtClean="0">
              <a:solidFill>
                <a:srgbClr val="FFFFFF"/>
              </a:solidFill>
              <a:latin typeface="Times New Roman" pitchFamily="18"/>
              <a:cs typeface="Times New Roman" pitchFamily="18"/>
            </a:endParaRPr>
          </a:p>
        </p:txBody>
      </p:sp>
    </p:spTree>
    <p:extLst>
      <p:ext uri="{BB962C8B-B14F-4D97-AF65-F5344CB8AC3E}">
        <p14:creationId xmlns:p14="http://schemas.microsoft.com/office/powerpoint/2010/main" val="3906180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asellaDiTesto 3"/>
          <p:cNvSpPr txBox="1"/>
          <p:nvPr/>
        </p:nvSpPr>
        <p:spPr>
          <a:xfrm>
            <a:off x="7833399" y="6478167"/>
            <a:ext cx="1438095"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Associazione Sherwood</a:t>
            </a:r>
          </a:p>
        </p:txBody>
      </p:sp>
      <p:sp>
        <p:nvSpPr>
          <p:cNvPr id="4" name="Rectangle 2"/>
          <p:cNvSpPr/>
          <p:nvPr/>
        </p:nvSpPr>
        <p:spPr>
          <a:xfrm>
            <a:off x="0" y="0"/>
            <a:ext cx="9144000" cy="45720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pic>
        <p:nvPicPr>
          <p:cNvPr id="5" name="Immagine 1155"/>
          <p:cNvPicPr>
            <a:picLocks noChangeAspect="1"/>
          </p:cNvPicPr>
          <p:nvPr/>
        </p:nvPicPr>
        <p:blipFill>
          <a:blip r:embed="rId3"/>
          <a:srcRect r="2896" b="19623"/>
          <a:stretch>
            <a:fillRect/>
          </a:stretch>
        </p:blipFill>
        <p:spPr>
          <a:xfrm>
            <a:off x="0" y="0"/>
            <a:ext cx="7668341" cy="6888047"/>
          </a:xfrm>
          <a:prstGeom prst="rect">
            <a:avLst/>
          </a:prstGeom>
          <a:noFill/>
          <a:ln>
            <a:noFill/>
          </a:ln>
        </p:spPr>
      </p:pic>
      <p:sp>
        <p:nvSpPr>
          <p:cNvPr id="6" name="Rectangle 3"/>
          <p:cNvSpPr/>
          <p:nvPr/>
        </p:nvSpPr>
        <p:spPr>
          <a:xfrm>
            <a:off x="0" y="92336"/>
            <a:ext cx="6444206" cy="1015660"/>
          </a:xfrm>
          <a:prstGeom prst="rect">
            <a:avLst/>
          </a:prstGeom>
          <a:noFill/>
          <a:ln>
            <a:noFill/>
            <a:prstDash val="solid"/>
          </a:ln>
        </p:spPr>
        <p:txBody>
          <a:bodyPr vert="horz" wrap="square" lIns="91440" tIns="45720" rIns="91440" bIns="45720" anchor="ctr" anchorCtr="0" compatLnSpc="1">
            <a:spAutoFit/>
          </a:bodyPr>
          <a:lstStyle/>
          <a:p>
            <a:pPr>
              <a:defRPr sz="1800" b="0" i="0" u="none" strike="noStrike" kern="0" cap="none" spc="0" baseline="0">
                <a:solidFill>
                  <a:srgbClr val="000000"/>
                </a:solidFill>
                <a:uFillTx/>
              </a:defRPr>
            </a:pPr>
            <a:r>
              <a:rPr lang="it-IT" sz="1200" b="1" kern="0" smtClean="0">
                <a:solidFill>
                  <a:srgbClr val="000000"/>
                </a:solidFill>
                <a:latin typeface="Times New Roman" pitchFamily="18"/>
                <a:ea typeface="Times New Roman" pitchFamily="18"/>
                <a:cs typeface="Times New Roman" pitchFamily="18"/>
              </a:rPr>
              <a:t>Pendagli del tipo “Signora dei cavalli” retico alpino: a,b: da Sanzeno (Tn); c da Cavedine (Tn); dal luogo di culto di Ampass Demfeld (Innsbruck, Austria); e luogo sconosciuto. </a:t>
            </a:r>
            <a:endParaRPr lang="it-IT" sz="600" b="1" kern="0" smtClean="0">
              <a:solidFill>
                <a:srgbClr val="000000"/>
              </a:solidFill>
              <a:latin typeface="Times New Roman" pitchFamily="18"/>
              <a:cs typeface="Times New Roman" pitchFamily="18"/>
            </a:endParaRPr>
          </a:p>
          <a:p>
            <a:pPr hangingPunct="0">
              <a:defRPr sz="1800" b="0" i="0" u="none" strike="noStrike" kern="0" cap="none" spc="0" baseline="0">
                <a:solidFill>
                  <a:srgbClr val="000000"/>
                </a:solidFill>
                <a:uFillTx/>
              </a:defRPr>
            </a:pPr>
            <a:r>
              <a:rPr lang="it-IT" kern="0" smtClean="0">
                <a:solidFill>
                  <a:srgbClr val="000000"/>
                </a:solidFill>
                <a:latin typeface="Arial" pitchFamily="34"/>
                <a:cs typeface="Arial" pitchFamily="34"/>
              </a:rPr>
              <a:t/>
            </a:r>
            <a:br>
              <a:rPr lang="it-IT" kern="0" smtClean="0">
                <a:solidFill>
                  <a:srgbClr val="000000"/>
                </a:solidFill>
                <a:latin typeface="Arial" pitchFamily="34"/>
                <a:cs typeface="Arial" pitchFamily="34"/>
              </a:rPr>
            </a:br>
            <a:endParaRPr lang="it-IT" kern="0" smtClean="0">
              <a:solidFill>
                <a:srgbClr val="000000"/>
              </a:solidFill>
              <a:latin typeface="Arial" pitchFamily="34"/>
              <a:cs typeface="Arial" pitchFamily="34"/>
            </a:endParaRPr>
          </a:p>
        </p:txBody>
      </p:sp>
      <p:sp>
        <p:nvSpPr>
          <p:cNvPr id="7" name="Rectangle 5"/>
          <p:cNvSpPr/>
          <p:nvPr/>
        </p:nvSpPr>
        <p:spPr>
          <a:xfrm>
            <a:off x="0" y="6457885"/>
            <a:ext cx="7380314" cy="400114"/>
          </a:xfrm>
          <a:prstGeom prst="rect">
            <a:avLst/>
          </a:prstGeom>
          <a:solidFill>
            <a:srgbClr val="FFFFFF"/>
          </a:solidFill>
          <a:ln>
            <a:noFill/>
            <a:prstDash val="solid"/>
          </a:ln>
        </p:spPr>
        <p:txBody>
          <a:bodyPr vert="horz" wrap="square" lIns="91440" tIns="45720" rIns="91440" bIns="45720" anchor="ctr" anchorCtr="0" compatLnSpc="1">
            <a:spAutoFit/>
          </a:bodyPr>
          <a:lstStyle/>
          <a:p>
            <a:pPr>
              <a:defRPr sz="1800" b="0" i="0" u="none" strike="noStrike" kern="0" cap="none" spc="0" baseline="0">
                <a:solidFill>
                  <a:srgbClr val="000000"/>
                </a:solidFill>
                <a:uFillTx/>
              </a:defRPr>
            </a:pPr>
            <a:r>
              <a:rPr lang="it-IT" sz="1000" kern="0" smtClean="0">
                <a:solidFill>
                  <a:srgbClr val="000000"/>
                </a:solidFill>
                <a:latin typeface="Arial" pitchFamily="34"/>
                <a:ea typeface="Times New Roman" pitchFamily="18"/>
                <a:cs typeface="Arial" pitchFamily="34"/>
              </a:rPr>
              <a:t>Franco Marzatico, </a:t>
            </a:r>
            <a:r>
              <a:rPr lang="it-IT" sz="1000" b="1" i="1" kern="0" smtClean="0">
                <a:solidFill>
                  <a:srgbClr val="000000"/>
                </a:solidFill>
                <a:latin typeface="Arial" pitchFamily="34"/>
                <a:ea typeface="Times New Roman" pitchFamily="18"/>
                <a:cs typeface="Arial" pitchFamily="34"/>
              </a:rPr>
              <a:t>Paesaggi del culto nelle Alpi centro-orientali</a:t>
            </a:r>
            <a:r>
              <a:rPr lang="it-IT" sz="1000" kern="0" smtClean="0">
                <a:solidFill>
                  <a:srgbClr val="000000"/>
                </a:solidFill>
                <a:latin typeface="Arial" pitchFamily="34"/>
                <a:ea typeface="Times New Roman" pitchFamily="18"/>
                <a:cs typeface="Arial" pitchFamily="34"/>
              </a:rPr>
              <a:t>, in </a:t>
            </a:r>
            <a:r>
              <a:rPr lang="it-IT" sz="1000" b="1" kern="0" smtClean="0">
                <a:solidFill>
                  <a:srgbClr val="000000"/>
                </a:solidFill>
                <a:latin typeface="Arial" pitchFamily="34"/>
                <a:ea typeface="Times New Roman" pitchFamily="18"/>
                <a:cs typeface="Arial" pitchFamily="34"/>
              </a:rPr>
              <a:t>PREISTORIA E PROTOSTORIA IN ETRURIA</a:t>
            </a:r>
            <a:r>
              <a:rPr lang="it-IT" sz="1000" kern="0" smtClean="0">
                <a:solidFill>
                  <a:srgbClr val="000000"/>
                </a:solidFill>
                <a:latin typeface="Arial" pitchFamily="34"/>
                <a:ea typeface="Times New Roman" pitchFamily="18"/>
                <a:cs typeface="Arial" pitchFamily="34"/>
              </a:rPr>
              <a:t>, </a:t>
            </a:r>
            <a:r>
              <a:rPr lang="it-IT" sz="1000" b="1" kern="0" smtClean="0">
                <a:solidFill>
                  <a:srgbClr val="000000"/>
                </a:solidFill>
                <a:latin typeface="Arial" pitchFamily="34"/>
                <a:ea typeface="Times New Roman" pitchFamily="18"/>
                <a:cs typeface="Arial" pitchFamily="34"/>
              </a:rPr>
              <a:t>Paesaggi cerimoniali Ricerche e scav</a:t>
            </a:r>
            <a:r>
              <a:rPr lang="it-IT" sz="1000" kern="0" smtClean="0">
                <a:solidFill>
                  <a:srgbClr val="000000"/>
                </a:solidFill>
                <a:latin typeface="Arial" pitchFamily="34"/>
                <a:ea typeface="Times New Roman" pitchFamily="18"/>
                <a:cs typeface="Arial" pitchFamily="34"/>
              </a:rPr>
              <a:t>i - Atti dell’XI Incontro di Studi, Milano, Centro Studi di Preistoria e Archeologia, vol. II, p. 327</a:t>
            </a:r>
            <a:endParaRPr lang="it-IT" kern="0" smtClean="0">
              <a:solidFill>
                <a:srgbClr val="000000"/>
              </a:solidFill>
              <a:latin typeface="Arial" pitchFamily="34"/>
              <a:cs typeface="Arial" pitchFamily="34"/>
            </a:endParaRPr>
          </a:p>
        </p:txBody>
      </p:sp>
      <p:sp>
        <p:nvSpPr>
          <p:cNvPr id="8" name="CasellaDiTesto 8"/>
          <p:cNvSpPr txBox="1"/>
          <p:nvPr/>
        </p:nvSpPr>
        <p:spPr>
          <a:xfrm>
            <a:off x="7668341" y="0"/>
            <a:ext cx="1475659" cy="674030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b="1" dirty="0" err="1" smtClean="0">
                <a:solidFill>
                  <a:srgbClr val="FFFFFF"/>
                </a:solidFill>
                <a:latin typeface="Copperplate Gothic Bold" panose="020E0705020206020404" pitchFamily="34" charset="0"/>
                <a:cs typeface="Times New Roman" pitchFamily="18"/>
              </a:rPr>
              <a:t>Reitia</a:t>
            </a:r>
            <a:r>
              <a:rPr lang="it-IT" b="1" dirty="0" smtClean="0">
                <a:solidFill>
                  <a:srgbClr val="FFFFFF"/>
                </a:solidFill>
                <a:latin typeface="Copperplate Gothic Bold" panose="020E0705020206020404" pitchFamily="34" charset="0"/>
                <a:cs typeface="Times New Roman" pitchFamily="18"/>
              </a:rPr>
              <a:t> oltre che nera, era un essere metamorfico e polimorfico…..la Dea era spesso rappresentata come  una cavalla, ma nello stesso tempo era barca solare, donna, uccello acquatico.   </a:t>
            </a:r>
          </a:p>
        </p:txBody>
      </p:sp>
    </p:spTree>
    <p:extLst>
      <p:ext uri="{BB962C8B-B14F-4D97-AF65-F5344CB8AC3E}">
        <p14:creationId xmlns:p14="http://schemas.microsoft.com/office/powerpoint/2010/main" val="1803109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028384" y="6519446"/>
            <a:ext cx="1224136"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13" name="CasellaDiTesto 12"/>
          <p:cNvSpPr txBox="1"/>
          <p:nvPr/>
        </p:nvSpPr>
        <p:spPr>
          <a:xfrm>
            <a:off x="5332396" y="0"/>
            <a:ext cx="3811603" cy="6801862"/>
          </a:xfrm>
          <a:prstGeom prst="rect">
            <a:avLst/>
          </a:prstGeom>
          <a:noFill/>
        </p:spPr>
        <p:txBody>
          <a:bodyPr wrap="square" rtlCol="0">
            <a:spAutoFit/>
          </a:bodyPr>
          <a:lstStyle/>
          <a:p>
            <a:r>
              <a:rPr lang="en-US" sz="2700" b="1" dirty="0" err="1" smtClean="0">
                <a:solidFill>
                  <a:schemeClr val="bg1"/>
                </a:solidFill>
                <a:latin typeface="Copperplate Gothic Bold"/>
                <a:cs typeface="Copperplate Gothic Bold"/>
              </a:rPr>
              <a:t>Feronia</a:t>
            </a:r>
            <a:r>
              <a:rPr lang="en-US" sz="2700" b="1" dirty="0" smtClean="0">
                <a:solidFill>
                  <a:schemeClr val="bg1"/>
                </a:solidFill>
                <a:latin typeface="Copperplate Gothic Bold"/>
                <a:cs typeface="Copperplate Gothic Bold"/>
              </a:rPr>
              <a:t> era la </a:t>
            </a:r>
            <a:r>
              <a:rPr lang="en-US" sz="2700" b="1" dirty="0" err="1" smtClean="0">
                <a:solidFill>
                  <a:schemeClr val="bg1"/>
                </a:solidFill>
                <a:latin typeface="Copperplate Gothic Bold"/>
                <a:cs typeface="Copperplate Gothic Bold"/>
              </a:rPr>
              <a:t>dea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delle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bestie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feroci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da</a:t>
            </a:r>
            <a:r>
              <a:rPr lang="en-US" sz="2700" b="1" dirty="0" smtClean="0">
                <a:solidFill>
                  <a:schemeClr val="bg1"/>
                </a:solidFill>
                <a:latin typeface="Copperplate Gothic Bold"/>
                <a:cs typeface="Copperplate Gothic Bold"/>
              </a:rPr>
              <a:t> cui </a:t>
            </a:r>
            <a:r>
              <a:rPr lang="en-US" sz="2700" b="1" dirty="0" err="1" smtClean="0">
                <a:solidFill>
                  <a:schemeClr val="bg1"/>
                </a:solidFill>
                <a:latin typeface="Copperplate Gothic Bold"/>
                <a:cs typeface="Copperplate Gothic Bold"/>
              </a:rPr>
              <a:t>ferale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della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natura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selvaggia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delle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fonti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protettrice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delle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partorienti</a:t>
            </a:r>
            <a:r>
              <a:rPr lang="en-US" sz="2700" b="1" dirty="0" smtClean="0">
                <a:solidFill>
                  <a:schemeClr val="bg1"/>
                </a:solidFill>
                <a:latin typeface="Copperplate Gothic Bold"/>
                <a:cs typeface="Copperplate Gothic Bold"/>
              </a:rPr>
              <a:t> e </a:t>
            </a:r>
            <a:r>
              <a:rPr lang="en-US" sz="2700" b="1" dirty="0" err="1" smtClean="0">
                <a:solidFill>
                  <a:schemeClr val="bg1"/>
                </a:solidFill>
                <a:latin typeface="Copperplate Gothic Bold"/>
                <a:cs typeface="Copperplate Gothic Bold"/>
              </a:rPr>
              <a:t>dispensatrice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fertilità</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dalle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proprietà</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guaritrici</a:t>
            </a:r>
            <a:r>
              <a:rPr lang="en-US" sz="2700" b="1" dirty="0" smtClean="0">
                <a:solidFill>
                  <a:schemeClr val="bg1"/>
                </a:solidFill>
                <a:latin typeface="Copperplate Gothic Bold"/>
                <a:cs typeface="Copperplate Gothic Bold"/>
              </a:rPr>
              <a:t> e </a:t>
            </a:r>
            <a:r>
              <a:rPr lang="en-US" sz="2700" b="1" dirty="0" err="1" smtClean="0">
                <a:solidFill>
                  <a:schemeClr val="bg1"/>
                </a:solidFill>
                <a:latin typeface="Copperplate Gothic Bold"/>
                <a:cs typeface="Copperplate Gothic Bold"/>
              </a:rPr>
              <a:t>oracolari</a:t>
            </a:r>
            <a:r>
              <a:rPr lang="en-US" sz="2700" b="1" dirty="0" smtClean="0">
                <a:solidFill>
                  <a:schemeClr val="bg1"/>
                </a:solidFill>
                <a:latin typeface="Copperplate Gothic Bold"/>
                <a:cs typeface="Copperplate Gothic Bold"/>
              </a:rPr>
              <a:t>. </a:t>
            </a:r>
            <a:r>
              <a:rPr lang="en-US" sz="2800" b="1" dirty="0" smtClean="0">
                <a:solidFill>
                  <a:schemeClr val="bg1"/>
                </a:solidFill>
                <a:latin typeface="Copperplate Gothic Bold"/>
                <a:cs typeface="Copperplate Gothic Bold"/>
              </a:rPr>
              <a:t>E’ un </a:t>
            </a:r>
            <a:r>
              <a:rPr lang="en-US" sz="2800" b="1" dirty="0" err="1" smtClean="0">
                <a:solidFill>
                  <a:schemeClr val="bg1"/>
                </a:solidFill>
                <a:latin typeface="Copperplate Gothic Bold"/>
                <a:cs typeface="Copperplate Gothic Bold"/>
              </a:rPr>
              <a:t>culto</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arcaico</a:t>
            </a:r>
            <a:r>
              <a:rPr lang="en-US" sz="2800" b="1" dirty="0" smtClean="0">
                <a:solidFill>
                  <a:schemeClr val="bg1"/>
                </a:solidFill>
                <a:latin typeface="Copperplate Gothic Bold"/>
                <a:cs typeface="Copperplate Gothic Bold"/>
              </a:rPr>
              <a:t>, pre </a:t>
            </a:r>
            <a:r>
              <a:rPr lang="en-US" sz="2800" b="1" dirty="0" err="1" smtClean="0">
                <a:solidFill>
                  <a:schemeClr val="bg1"/>
                </a:solidFill>
                <a:latin typeface="Copperplate Gothic Bold"/>
                <a:cs typeface="Copperplate Gothic Bold"/>
              </a:rPr>
              <a:t>romano</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primordiale</a:t>
            </a:r>
            <a:r>
              <a:rPr lang="en-US" sz="2800" b="1" dirty="0" smtClean="0">
                <a:solidFill>
                  <a:schemeClr val="bg1"/>
                </a:solidFill>
                <a:latin typeface="Copperplate Gothic Bold"/>
                <a:cs typeface="Copperplate Gothic Bold"/>
              </a:rPr>
              <a:t>.</a:t>
            </a:r>
            <a:endParaRPr lang="it-IT" sz="2800" dirty="0">
              <a:solidFill>
                <a:schemeClr val="bg1"/>
              </a:solidFill>
            </a:endParaRPr>
          </a:p>
        </p:txBody>
      </p:sp>
      <p:pic>
        <p:nvPicPr>
          <p:cNvPr id="94210" name="Picture 2" descr="http://www.tages.eu/wp-content/uploads/2012/04/Immagine.jpg"/>
          <p:cNvPicPr>
            <a:picLocks noChangeAspect="1" noChangeArrowheads="1"/>
          </p:cNvPicPr>
          <p:nvPr/>
        </p:nvPicPr>
        <p:blipFill>
          <a:blip r:embed="rId2"/>
          <a:srcRect/>
          <a:stretch>
            <a:fillRect/>
          </a:stretch>
        </p:blipFill>
        <p:spPr bwMode="auto">
          <a:xfrm>
            <a:off x="0" y="17932"/>
            <a:ext cx="5332396" cy="6840068"/>
          </a:xfrm>
          <a:prstGeom prst="rect">
            <a:avLst/>
          </a:prstGeom>
          <a:noFill/>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088" y="5929075"/>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13" name="CasellaDiTesto 12"/>
          <p:cNvSpPr txBox="1"/>
          <p:nvPr/>
        </p:nvSpPr>
        <p:spPr>
          <a:xfrm>
            <a:off x="1" y="6342474"/>
            <a:ext cx="9143999" cy="353943"/>
          </a:xfrm>
          <a:prstGeom prst="rect">
            <a:avLst/>
          </a:prstGeom>
          <a:noFill/>
        </p:spPr>
        <p:txBody>
          <a:bodyPr wrap="square" rtlCol="0">
            <a:spAutoFit/>
          </a:bodyPr>
          <a:lstStyle/>
          <a:p>
            <a:pPr algn="ctr"/>
            <a:r>
              <a:rPr lang="en-US" sz="1700" b="1" dirty="0" err="1" smtClean="0">
                <a:solidFill>
                  <a:schemeClr val="bg1"/>
                </a:solidFill>
                <a:latin typeface="Copperplate Gothic Bold"/>
                <a:cs typeface="Copperplate Gothic Bold"/>
              </a:rPr>
              <a:t>Feronia</a:t>
            </a:r>
            <a:r>
              <a:rPr lang="en-US" sz="1700" b="1" dirty="0" smtClean="0">
                <a:solidFill>
                  <a:schemeClr val="bg1"/>
                </a:solidFill>
                <a:latin typeface="Copperplate Gothic Bold"/>
                <a:cs typeface="Copperplate Gothic Bold"/>
              </a:rPr>
              <a:t> era </a:t>
            </a:r>
            <a:r>
              <a:rPr lang="en-US" sz="1700" b="1" dirty="0" err="1" smtClean="0">
                <a:solidFill>
                  <a:schemeClr val="bg1"/>
                </a:solidFill>
                <a:latin typeface="Copperplate Gothic Bold"/>
                <a:cs typeface="Copperplate Gothic Bold"/>
              </a:rPr>
              <a:t>una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dea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triplice</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di</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tutti</a:t>
            </a:r>
            <a:r>
              <a:rPr lang="en-US" sz="1700" b="1" dirty="0" smtClean="0">
                <a:solidFill>
                  <a:schemeClr val="bg1"/>
                </a:solidFill>
                <a:latin typeface="Copperplate Gothic Bold"/>
                <a:cs typeface="Copperplate Gothic Bold"/>
              </a:rPr>
              <a:t> e </a:t>
            </a:r>
            <a:r>
              <a:rPr lang="en-US" sz="1700" b="1" dirty="0" err="1" smtClean="0">
                <a:solidFill>
                  <a:schemeClr val="bg1"/>
                </a:solidFill>
                <a:latin typeface="Copperplate Gothic Bold"/>
                <a:cs typeface="Copperplate Gothic Bold"/>
              </a:rPr>
              <a:t>tre</a:t>
            </a:r>
            <a:r>
              <a:rPr lang="en-US" sz="1700" b="1" dirty="0" smtClean="0">
                <a:solidFill>
                  <a:schemeClr val="bg1"/>
                </a:solidFill>
                <a:latin typeface="Copperplate Gothic Bold"/>
                <a:cs typeface="Copperplate Gothic Bold"/>
              </a:rPr>
              <a:t> I </a:t>
            </a:r>
            <a:r>
              <a:rPr lang="en-US" sz="1700" b="1" dirty="0" err="1" smtClean="0">
                <a:solidFill>
                  <a:schemeClr val="bg1"/>
                </a:solidFill>
                <a:latin typeface="Copperplate Gothic Bold"/>
                <a:cs typeface="Copperplate Gothic Bold"/>
              </a:rPr>
              <a:t>mondi</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di</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tutte</a:t>
            </a:r>
            <a:r>
              <a:rPr lang="en-US" sz="1700" b="1" dirty="0" smtClean="0">
                <a:solidFill>
                  <a:schemeClr val="bg1"/>
                </a:solidFill>
                <a:latin typeface="Copperplate Gothic Bold"/>
                <a:cs typeface="Copperplate Gothic Bold"/>
              </a:rPr>
              <a:t> e </a:t>
            </a:r>
            <a:r>
              <a:rPr lang="en-US" sz="1700" b="1" dirty="0" err="1" smtClean="0">
                <a:solidFill>
                  <a:schemeClr val="bg1"/>
                </a:solidFill>
                <a:latin typeface="Copperplate Gothic Bold"/>
                <a:cs typeface="Copperplate Gothic Bold"/>
              </a:rPr>
              <a:t>tre</a:t>
            </a:r>
            <a:r>
              <a:rPr lang="en-US" sz="1700" b="1" dirty="0" smtClean="0">
                <a:solidFill>
                  <a:schemeClr val="bg1"/>
                </a:solidFill>
                <a:latin typeface="Copperplate Gothic Bold"/>
                <a:cs typeface="Copperplate Gothic Bold"/>
              </a:rPr>
              <a:t> le </a:t>
            </a:r>
            <a:r>
              <a:rPr lang="en-US" sz="1700" b="1" dirty="0" err="1" smtClean="0">
                <a:solidFill>
                  <a:schemeClr val="bg1"/>
                </a:solidFill>
                <a:latin typeface="Copperplate Gothic Bold"/>
                <a:cs typeface="Copperplate Gothic Bold"/>
              </a:rPr>
              <a:t>età</a:t>
            </a:r>
            <a:endParaRPr lang="it-IT" sz="1700" dirty="0">
              <a:solidFill>
                <a:schemeClr val="bg1"/>
              </a:solidFill>
            </a:endParaRPr>
          </a:p>
        </p:txBody>
      </p:sp>
      <p:pic>
        <p:nvPicPr>
          <p:cNvPr id="99330" name="Picture 2" descr="bonn_matronae.jpg"/>
          <p:cNvPicPr>
            <a:picLocks noChangeAspect="1" noChangeArrowheads="1"/>
          </p:cNvPicPr>
          <p:nvPr/>
        </p:nvPicPr>
        <p:blipFill>
          <a:blip r:embed="rId2"/>
          <a:srcRect/>
          <a:stretch>
            <a:fillRect/>
          </a:stretch>
        </p:blipFill>
        <p:spPr bwMode="auto">
          <a:xfrm>
            <a:off x="327983" y="10542"/>
            <a:ext cx="8411799" cy="6308849"/>
          </a:xfrm>
          <a:prstGeom prst="rect">
            <a:avLst/>
          </a:prstGeom>
          <a:noFill/>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028384" y="6519446"/>
            <a:ext cx="1224136"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13" name="CasellaDiTesto 12"/>
          <p:cNvSpPr txBox="1"/>
          <p:nvPr/>
        </p:nvSpPr>
        <p:spPr>
          <a:xfrm>
            <a:off x="4418518" y="0"/>
            <a:ext cx="4725481" cy="6740307"/>
          </a:xfrm>
          <a:prstGeom prst="rect">
            <a:avLst/>
          </a:prstGeom>
          <a:noFill/>
          <a:ln>
            <a:solidFill>
              <a:schemeClr val="bg1">
                <a:lumMod val="95000"/>
              </a:schemeClr>
            </a:solidFill>
          </a:ln>
        </p:spPr>
        <p:txBody>
          <a:bodyPr wrap="square" rtlCol="0">
            <a:spAutoFit/>
          </a:bodyPr>
          <a:lstStyle/>
          <a:p>
            <a:r>
              <a:rPr lang="en-US" sz="2700" b="1" dirty="0" err="1" smtClean="0">
                <a:solidFill>
                  <a:schemeClr val="bg1"/>
                </a:solidFill>
                <a:latin typeface="Copperplate Gothic Bold"/>
                <a:cs typeface="Copperplate Gothic Bold"/>
              </a:rPr>
              <a:t>Feronia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protegge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viaggiatori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suoi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santuari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sono</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lontani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dalla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civiltà</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isolati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nella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foresta</a:t>
            </a:r>
            <a:r>
              <a:rPr lang="en-US" sz="2700" b="1" dirty="0" smtClean="0">
                <a:solidFill>
                  <a:schemeClr val="bg1"/>
                </a:solidFill>
                <a:latin typeface="Copperplate Gothic Bold"/>
                <a:cs typeface="Copperplate Gothic Bold"/>
              </a:rPr>
              <a:t>, zone </a:t>
            </a:r>
            <a:r>
              <a:rPr lang="en-US" sz="2700" b="1" dirty="0" err="1" smtClean="0">
                <a:solidFill>
                  <a:schemeClr val="bg1"/>
                </a:solidFill>
                <a:latin typeface="Copperplate Gothic Bold"/>
                <a:cs typeface="Copperplate Gothic Bold"/>
              </a:rPr>
              <a:t>franche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neutrali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frequentate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gente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etnia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diversa</a:t>
            </a:r>
            <a:r>
              <a:rPr lang="en-US" sz="2700" b="1" dirty="0" smtClean="0">
                <a:solidFill>
                  <a:schemeClr val="bg1"/>
                </a:solidFill>
                <a:latin typeface="Copperplate Gothic Bold"/>
                <a:cs typeface="Copperplate Gothic Bold"/>
              </a:rPr>
              <a:t> e </a:t>
            </a:r>
            <a:r>
              <a:rPr lang="en-US" sz="2700" b="1" dirty="0" err="1" smtClean="0">
                <a:solidFill>
                  <a:schemeClr val="bg1"/>
                </a:solidFill>
                <a:latin typeface="Copperplate Gothic Bold"/>
                <a:cs typeface="Copperplate Gothic Bold"/>
              </a:rPr>
              <a:t>di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fedi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differenti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Alle</a:t>
            </a:r>
            <a:r>
              <a:rPr lang="en-US" sz="2700" b="1" dirty="0" smtClean="0">
                <a:solidFill>
                  <a:schemeClr val="bg1"/>
                </a:solidFill>
                <a:latin typeface="Copperplate Gothic Bold"/>
                <a:cs typeface="Copperplate Gothic Bold"/>
              </a:rPr>
              <a:t> sue </a:t>
            </a:r>
            <a:r>
              <a:rPr lang="en-US" sz="2700" b="1" dirty="0" err="1" smtClean="0">
                <a:solidFill>
                  <a:schemeClr val="bg1"/>
                </a:solidFill>
                <a:latin typeface="Copperplate Gothic Bold"/>
                <a:cs typeface="Copperplate Gothic Bold"/>
              </a:rPr>
              <a:t>feste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tengono</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mercati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intetribali</a:t>
            </a:r>
            <a:r>
              <a:rPr lang="en-US" sz="2700" b="1" dirty="0" smtClean="0">
                <a:solidFill>
                  <a:schemeClr val="bg1"/>
                </a:solidFill>
                <a:latin typeface="Copperplate Gothic Bold"/>
                <a:cs typeface="Copperplate Gothic Bold"/>
              </a:rPr>
              <a:t>. I </a:t>
            </a:r>
            <a:r>
              <a:rPr lang="en-US" sz="2700" b="1" dirty="0" err="1" smtClean="0">
                <a:solidFill>
                  <a:schemeClr val="bg1"/>
                </a:solidFill>
                <a:latin typeface="Copperplate Gothic Bold"/>
                <a:cs typeface="Copperplate Gothic Bold"/>
              </a:rPr>
              <a:t>suoi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sacerdoti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celebrano</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misteriosi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culti</a:t>
            </a:r>
            <a:r>
              <a:rPr lang="en-US" sz="2700" b="1" dirty="0" smtClean="0">
                <a:solidFill>
                  <a:schemeClr val="bg1"/>
                </a:solidFill>
                <a:latin typeface="Copperplate Gothic Bold"/>
                <a:cs typeface="Copperplate Gothic Bold"/>
              </a:rPr>
              <a:t> del </a:t>
            </a:r>
            <a:r>
              <a:rPr lang="en-US" sz="2700" b="1" dirty="0" err="1" smtClean="0">
                <a:solidFill>
                  <a:schemeClr val="bg1"/>
                </a:solidFill>
                <a:latin typeface="Copperplate Gothic Bold"/>
                <a:cs typeface="Copperplate Gothic Bold"/>
              </a:rPr>
              <a:t>fuoco</a:t>
            </a:r>
            <a:r>
              <a:rPr lang="en-US" sz="2700" b="1" dirty="0" smtClean="0">
                <a:solidFill>
                  <a:schemeClr val="bg1"/>
                </a:solidFill>
                <a:latin typeface="Copperplate Gothic Bold"/>
                <a:cs typeface="Copperplate Gothic Bold"/>
              </a:rPr>
              <a:t>, in cui </a:t>
            </a:r>
            <a:r>
              <a:rPr lang="en-US" sz="2700" b="1" dirty="0" err="1" smtClean="0">
                <a:solidFill>
                  <a:schemeClr val="bg1"/>
                </a:solidFill>
                <a:latin typeface="Copperplate Gothic Bold"/>
                <a:cs typeface="Copperplate Gothic Bold"/>
              </a:rPr>
              <a:t>camminano</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sulle</a:t>
            </a:r>
            <a:r>
              <a:rPr lang="en-US" sz="2700" b="1" dirty="0" smtClean="0">
                <a:solidFill>
                  <a:schemeClr val="bg1"/>
                </a:solidFill>
                <a:latin typeface="Copperplate Gothic Bold"/>
                <a:cs typeface="Copperplate Gothic Bold"/>
              </a:rPr>
              <a:t> </a:t>
            </a:r>
          </a:p>
          <a:p>
            <a:r>
              <a:rPr lang="en-US" sz="2700" b="1" dirty="0" err="1" smtClean="0">
                <a:solidFill>
                  <a:schemeClr val="bg1"/>
                </a:solidFill>
                <a:latin typeface="Copperplate Gothic Bold"/>
                <a:cs typeface="Copperplate Gothic Bold"/>
              </a:rPr>
              <a:t>braci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ardenti</a:t>
            </a:r>
            <a:r>
              <a:rPr lang="en-US" sz="2700" b="1" dirty="0" smtClean="0">
                <a:solidFill>
                  <a:schemeClr val="bg1"/>
                </a:solidFill>
                <a:latin typeface="Copperplate Gothic Bold"/>
                <a:cs typeface="Copperplate Gothic Bold"/>
              </a:rPr>
              <a:t>. </a:t>
            </a:r>
            <a:endParaRPr lang="it-IT" sz="2700" dirty="0">
              <a:solidFill>
                <a:schemeClr val="bg1"/>
              </a:solidFill>
            </a:endParaRPr>
          </a:p>
        </p:txBody>
      </p:sp>
      <p:pic>
        <p:nvPicPr>
          <p:cNvPr id="95234" name="Picture 2" descr="http://4.bp.blogspot.com/-R2Sx_o22Xmk/UO7IA4fIiHI/AAAAAAAAMmg/poUOLl1-5UQ/s1600/feronia.jpg"/>
          <p:cNvPicPr>
            <a:picLocks noChangeAspect="1" noChangeArrowheads="1"/>
          </p:cNvPicPr>
          <p:nvPr/>
        </p:nvPicPr>
        <p:blipFill>
          <a:blip r:embed="rId2"/>
          <a:srcRect/>
          <a:stretch>
            <a:fillRect/>
          </a:stretch>
        </p:blipFill>
        <p:spPr bwMode="auto">
          <a:xfrm>
            <a:off x="-1" y="27704"/>
            <a:ext cx="4418519" cy="6830296"/>
          </a:xfrm>
          <a:prstGeom prst="rect">
            <a:avLst/>
          </a:prstGeom>
          <a:noFill/>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7558"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endParaRPr lang="it-IT" sz="800" b="1" dirty="0">
              <a:solidFill>
                <a:schemeClr val="bg1"/>
              </a:solidFill>
              <a:latin typeface="Times New Roman" pitchFamily="18" charset="0"/>
              <a:cs typeface="Times New Roman" pitchFamily="18" charset="0"/>
            </a:endParaRPr>
          </a:p>
        </p:txBody>
      </p:sp>
      <p:sp>
        <p:nvSpPr>
          <p:cNvPr id="13" name="CasellaDiTesto 12"/>
          <p:cNvSpPr txBox="1"/>
          <p:nvPr/>
        </p:nvSpPr>
        <p:spPr>
          <a:xfrm>
            <a:off x="4886291" y="0"/>
            <a:ext cx="4257708" cy="6955750"/>
          </a:xfrm>
          <a:prstGeom prst="rect">
            <a:avLst/>
          </a:prstGeom>
          <a:noFill/>
        </p:spPr>
        <p:txBody>
          <a:bodyPr wrap="square" rtlCol="0">
            <a:spAutoFit/>
          </a:bodyPr>
          <a:lstStyle/>
          <a:p>
            <a:r>
              <a:rPr lang="en-US" sz="2700" b="1" dirty="0" err="1" smtClean="0">
                <a:solidFill>
                  <a:schemeClr val="bg1"/>
                </a:solidFill>
                <a:latin typeface="Copperplate Gothic Bold"/>
                <a:cs typeface="Copperplate Gothic Bold"/>
              </a:rPr>
              <a:t>Feronia</a:t>
            </a:r>
            <a:r>
              <a:rPr lang="en-US" sz="2700" b="1" dirty="0" smtClean="0">
                <a:solidFill>
                  <a:schemeClr val="bg1"/>
                </a:solidFill>
                <a:latin typeface="Copperplate Gothic Bold"/>
                <a:cs typeface="Copperplate Gothic Bold"/>
              </a:rPr>
              <a:t> è la </a:t>
            </a:r>
            <a:r>
              <a:rPr lang="en-US" sz="2700" b="1" dirty="0" err="1" smtClean="0">
                <a:solidFill>
                  <a:schemeClr val="bg1"/>
                </a:solidFill>
                <a:latin typeface="Copperplate Gothic Bold"/>
                <a:cs typeface="Copperplate Gothic Bold"/>
              </a:rPr>
              <a:t>dea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degli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schiavi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liberati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Nei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suoi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templi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esistono</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luoghi</a:t>
            </a:r>
            <a:r>
              <a:rPr lang="en-US" sz="2800" b="1" dirty="0" smtClean="0">
                <a:solidFill>
                  <a:schemeClr val="bg1"/>
                </a:solidFill>
                <a:latin typeface="Copperplate Gothic Bold"/>
                <a:cs typeface="Copperplate Gothic Bold"/>
              </a:rPr>
              <a:t> in cui </a:t>
            </a:r>
            <a:r>
              <a:rPr lang="en-US" sz="2800" b="1" dirty="0" err="1" smtClean="0">
                <a:solidFill>
                  <a:schemeClr val="bg1"/>
                </a:solidFill>
                <a:latin typeface="Copperplate Gothic Bold"/>
                <a:cs typeface="Copperplate Gothic Bold"/>
              </a:rPr>
              <a:t>si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celebra</a:t>
            </a:r>
            <a:r>
              <a:rPr lang="en-US" sz="2800" b="1" dirty="0" smtClean="0">
                <a:solidFill>
                  <a:schemeClr val="bg1"/>
                </a:solidFill>
                <a:latin typeface="Copperplate Gothic Bold"/>
                <a:cs typeface="Copperplate Gothic Bold"/>
              </a:rPr>
              <a:t> la </a:t>
            </a:r>
            <a:r>
              <a:rPr lang="en-US" sz="2800" b="1" i="1" dirty="0" err="1" smtClean="0">
                <a:solidFill>
                  <a:schemeClr val="bg1"/>
                </a:solidFill>
                <a:latin typeface="Copperplate Gothic Bold"/>
                <a:cs typeface="Copperplate Gothic Bold"/>
              </a:rPr>
              <a:t>manomissio</a:t>
            </a:r>
            <a:r>
              <a:rPr lang="en-US" sz="2800" b="1" dirty="0" smtClean="0">
                <a:solidFill>
                  <a:schemeClr val="bg1"/>
                </a:solidFill>
                <a:latin typeface="Copperplate Gothic Bold"/>
                <a:cs typeface="Copperplate Gothic Bold"/>
              </a:rPr>
              <a:t>, la </a:t>
            </a:r>
            <a:r>
              <a:rPr lang="en-US" sz="2800" b="1" dirty="0" err="1" smtClean="0">
                <a:solidFill>
                  <a:schemeClr val="bg1"/>
                </a:solidFill>
                <a:latin typeface="Copperplate Gothic Bold"/>
                <a:cs typeface="Copperplate Gothic Bold"/>
              </a:rPr>
              <a:t>cerimonia</a:t>
            </a:r>
            <a:r>
              <a:rPr lang="en-US" sz="2800" b="1" dirty="0" smtClean="0">
                <a:solidFill>
                  <a:schemeClr val="bg1"/>
                </a:solidFill>
                <a:latin typeface="Copperplate Gothic Bold"/>
                <a:cs typeface="Copperplate Gothic Bold"/>
              </a:rPr>
              <a:t> in cui I </a:t>
            </a:r>
            <a:r>
              <a:rPr lang="en-US" sz="2800" b="1" dirty="0" err="1" smtClean="0">
                <a:solidFill>
                  <a:schemeClr val="bg1"/>
                </a:solidFill>
                <a:latin typeface="Copperplate Gothic Bold"/>
                <a:cs typeface="Copperplate Gothic Bold"/>
              </a:rPr>
              <a:t>liberti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ricevono</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il</a:t>
            </a:r>
            <a:r>
              <a:rPr lang="en-US" sz="2800" b="1" dirty="0" smtClean="0">
                <a:solidFill>
                  <a:schemeClr val="bg1"/>
                </a:solidFill>
                <a:latin typeface="Copperplate Gothic Bold"/>
                <a:cs typeface="Copperplate Gothic Bold"/>
              </a:rPr>
              <a:t> </a:t>
            </a:r>
            <a:r>
              <a:rPr lang="en-US" sz="2800" b="1" i="1" dirty="0" err="1" smtClean="0">
                <a:solidFill>
                  <a:schemeClr val="bg1"/>
                </a:solidFill>
                <a:latin typeface="Copperplate Gothic Bold"/>
                <a:cs typeface="Copperplate Gothic Bold"/>
              </a:rPr>
              <a:t>pileum</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il</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cappello</a:t>
            </a:r>
            <a:r>
              <a:rPr lang="en-US" sz="2800" b="1" dirty="0" smtClean="0">
                <a:solidFill>
                  <a:schemeClr val="bg1"/>
                </a:solidFill>
                <a:latin typeface="Copperplate Gothic Bold"/>
                <a:cs typeface="Copperplate Gothic Bold"/>
              </a:rPr>
              <a:t> di </a:t>
            </a:r>
            <a:r>
              <a:rPr lang="en-US" sz="2800" b="1" dirty="0" err="1" smtClean="0">
                <a:solidFill>
                  <a:schemeClr val="bg1"/>
                </a:solidFill>
                <a:latin typeface="Copperplate Gothic Bold"/>
                <a:cs typeface="Copperplate Gothic Bold"/>
              </a:rPr>
              <a:t>feltro</a:t>
            </a:r>
            <a:r>
              <a:rPr lang="en-US" sz="2800" b="1" dirty="0" smtClean="0">
                <a:solidFill>
                  <a:schemeClr val="bg1"/>
                </a:solidFill>
                <a:latin typeface="Copperplate Gothic Bold"/>
                <a:cs typeface="Copperplate Gothic Bold"/>
              </a:rPr>
              <a:t> a </a:t>
            </a:r>
            <a:r>
              <a:rPr lang="en-US" sz="2800" b="1" dirty="0" err="1" smtClean="0">
                <a:solidFill>
                  <a:schemeClr val="bg1"/>
                </a:solidFill>
                <a:latin typeface="Copperplate Gothic Bold"/>
                <a:cs typeface="Copperplate Gothic Bold"/>
              </a:rPr>
              <a:t>punta</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dei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cavalieri</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delle</a:t>
            </a:r>
            <a:r>
              <a:rPr lang="en-US" sz="2800" b="1" dirty="0" smtClean="0">
                <a:solidFill>
                  <a:schemeClr val="bg1"/>
                </a:solidFill>
                <a:latin typeface="Copperplate Gothic Bold"/>
                <a:cs typeface="Copperplate Gothic Bold"/>
              </a:rPr>
              <a:t> steppe  (e </a:t>
            </a:r>
            <a:r>
              <a:rPr lang="en-US" sz="2800" b="1" dirty="0" err="1" smtClean="0">
                <a:solidFill>
                  <a:schemeClr val="bg1"/>
                </a:solidFill>
                <a:latin typeface="Copperplate Gothic Bold"/>
                <a:cs typeface="Copperplate Gothic Bold"/>
              </a:rPr>
              <a:t>delle</a:t>
            </a:r>
            <a:r>
              <a:rPr lang="en-US" sz="2800" b="1" dirty="0" smtClean="0">
                <a:solidFill>
                  <a:schemeClr val="bg1"/>
                </a:solidFill>
                <a:latin typeface="Copperplate Gothic Bold"/>
                <a:cs typeface="Copperplate Gothic Bold"/>
              </a:rPr>
              <a:t> fate) </a:t>
            </a:r>
            <a:r>
              <a:rPr lang="en-US" sz="2800" b="1" dirty="0" err="1" smtClean="0">
                <a:solidFill>
                  <a:schemeClr val="bg1"/>
                </a:solidFill>
                <a:latin typeface="Copperplate Gothic Bold"/>
                <a:cs typeface="Copperplate Gothic Bold"/>
              </a:rPr>
              <a:t>che</a:t>
            </a:r>
            <a:r>
              <a:rPr lang="en-US" sz="2800" b="1" dirty="0" smtClean="0">
                <a:solidFill>
                  <a:schemeClr val="bg1"/>
                </a:solidFill>
                <a:latin typeface="Copperplate Gothic Bold"/>
                <a:cs typeface="Copperplate Gothic Bold"/>
              </a:rPr>
              <a:t> </a:t>
            </a:r>
            <a:r>
              <a:rPr lang="en-US" sz="2800" b="1" dirty="0" err="1" smtClean="0">
                <a:solidFill>
                  <a:schemeClr val="bg1"/>
                </a:solidFill>
                <a:latin typeface="Copperplate Gothic Bold"/>
                <a:cs typeface="Copperplate Gothic Bold"/>
              </a:rPr>
              <a:t>simboleggia</a:t>
            </a:r>
            <a:r>
              <a:rPr lang="en-US" sz="2800" b="1" dirty="0" smtClean="0">
                <a:solidFill>
                  <a:schemeClr val="bg1"/>
                </a:solidFill>
                <a:latin typeface="Copperplate Gothic Bold"/>
                <a:cs typeface="Copperplate Gothic Bold"/>
              </a:rPr>
              <a:t>  </a:t>
            </a:r>
          </a:p>
          <a:p>
            <a:r>
              <a:rPr lang="en-US" sz="2800" b="1" dirty="0" err="1" smtClean="0">
                <a:solidFill>
                  <a:schemeClr val="bg1"/>
                </a:solidFill>
                <a:latin typeface="Copperplate Gothic Bold"/>
                <a:cs typeface="Copperplate Gothic Bold"/>
              </a:rPr>
              <a:t>una</a:t>
            </a:r>
            <a:r>
              <a:rPr lang="en-US" sz="2800" b="1" dirty="0" smtClean="0">
                <a:solidFill>
                  <a:schemeClr val="bg1"/>
                </a:solidFill>
                <a:latin typeface="Copperplate Gothic Bold"/>
                <a:cs typeface="Copperplate Gothic Bold"/>
              </a:rPr>
              <a:t> vita </a:t>
            </a:r>
            <a:r>
              <a:rPr lang="en-US" sz="2800" b="1" dirty="0" err="1" smtClean="0">
                <a:solidFill>
                  <a:schemeClr val="bg1"/>
                </a:solidFill>
                <a:latin typeface="Copperplate Gothic Bold"/>
                <a:cs typeface="Copperplate Gothic Bold"/>
              </a:rPr>
              <a:t>nuova</a:t>
            </a:r>
            <a:r>
              <a:rPr lang="en-US" sz="2800" b="1" dirty="0" smtClean="0">
                <a:solidFill>
                  <a:schemeClr val="bg1"/>
                </a:solidFill>
                <a:latin typeface="Copperplate Gothic Bold"/>
                <a:cs typeface="Copperplate Gothic Bold"/>
              </a:rPr>
              <a:t>. </a:t>
            </a:r>
            <a:endParaRPr lang="it-IT" sz="2800" dirty="0">
              <a:solidFill>
                <a:schemeClr val="bg1"/>
              </a:solidFill>
            </a:endParaRPr>
          </a:p>
        </p:txBody>
      </p:sp>
      <p:pic>
        <p:nvPicPr>
          <p:cNvPr id="98306" name="Picture 2" descr="http://www.owlsdaughter.com/wp-content/uploads/2012/07/Freed-slave-with-pilleus.jpg"/>
          <p:cNvPicPr>
            <a:picLocks noChangeAspect="1" noChangeArrowheads="1"/>
          </p:cNvPicPr>
          <p:nvPr/>
        </p:nvPicPr>
        <p:blipFill>
          <a:blip r:embed="rId2"/>
          <a:srcRect/>
          <a:stretch>
            <a:fillRect/>
          </a:stretch>
        </p:blipFill>
        <p:spPr bwMode="auto">
          <a:xfrm>
            <a:off x="-142908" y="0"/>
            <a:ext cx="5029198" cy="6858000"/>
          </a:xfrm>
          <a:prstGeom prst="rect">
            <a:avLst/>
          </a:prstGeom>
          <a:noFill/>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289" y="5933659"/>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214422"/>
            <a:ext cx="8570691" cy="3410436"/>
          </a:xfrm>
        </p:spPr>
        <p:txBody>
          <a:bodyPr>
            <a:noAutofit/>
          </a:bodyPr>
          <a:lstStyle/>
          <a:p>
            <a:r>
              <a:rPr lang="it-IT" sz="6000" b="1" dirty="0" smtClean="0">
                <a:solidFill>
                  <a:schemeClr val="bg1"/>
                </a:solidFill>
                <a:latin typeface="Copperplate Gothic Bold" pitchFamily="34" charset="0"/>
              </a:rPr>
              <a:t>Prima di Maria: </a:t>
            </a:r>
            <a:br>
              <a:rPr lang="it-IT" sz="6000" b="1" dirty="0" smtClean="0">
                <a:solidFill>
                  <a:schemeClr val="bg1"/>
                </a:solidFill>
                <a:latin typeface="Copperplate Gothic Bold" pitchFamily="34" charset="0"/>
              </a:rPr>
            </a:br>
            <a:r>
              <a:rPr lang="it-IT" sz="6000" b="1" dirty="0" smtClean="0">
                <a:solidFill>
                  <a:schemeClr val="bg1"/>
                </a:solidFill>
                <a:latin typeface="Copperplate Gothic Bold" pitchFamily="34" charset="0"/>
              </a:rPr>
              <a:t>LE DEE NERE SULLE ALPI</a:t>
            </a: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428728" y="4500570"/>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10970" y="6519446"/>
            <a:ext cx="1233030" cy="338554"/>
          </a:xfrm>
          <a:prstGeom prst="rect">
            <a:avLst/>
          </a:prstGeom>
          <a:noFill/>
        </p:spPr>
        <p:txBody>
          <a:bodyPr wrap="non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 </a:t>
            </a:r>
          </a:p>
        </p:txBody>
      </p:sp>
      <p:pic>
        <p:nvPicPr>
          <p:cNvPr id="3074"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759" y="5929994"/>
            <a:ext cx="589452"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127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028384" y="6519446"/>
            <a:ext cx="1224136"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13" name="CasellaDiTesto 12"/>
          <p:cNvSpPr txBox="1"/>
          <p:nvPr/>
        </p:nvSpPr>
        <p:spPr>
          <a:xfrm>
            <a:off x="5517806" y="0"/>
            <a:ext cx="3626194" cy="6894195"/>
          </a:xfrm>
          <a:prstGeom prst="rect">
            <a:avLst/>
          </a:prstGeom>
          <a:noFill/>
        </p:spPr>
        <p:txBody>
          <a:bodyPr wrap="square" rtlCol="0">
            <a:spAutoFit/>
          </a:bodyPr>
          <a:lstStyle/>
          <a:p>
            <a:r>
              <a:rPr lang="en-US" sz="2600" b="1" dirty="0" err="1" smtClean="0">
                <a:solidFill>
                  <a:schemeClr val="bg1"/>
                </a:solidFill>
                <a:latin typeface="Copperplate Gothic Bold"/>
                <a:cs typeface="Copperplate Gothic Bold"/>
              </a:rPr>
              <a:t>Feronia</a:t>
            </a:r>
            <a:r>
              <a:rPr lang="en-US" sz="2600" b="1" dirty="0" smtClean="0">
                <a:solidFill>
                  <a:schemeClr val="bg1"/>
                </a:solidFill>
                <a:latin typeface="Copperplate Gothic Bold"/>
                <a:cs typeface="Copperplate Gothic Bold"/>
              </a:rPr>
              <a:t> è la Gran Madre, </a:t>
            </a:r>
            <a:r>
              <a:rPr lang="en-US" sz="2600" b="1" dirty="0" err="1" smtClean="0">
                <a:solidFill>
                  <a:schemeClr val="bg1"/>
                </a:solidFill>
                <a:latin typeface="Copperplate Gothic Bold"/>
                <a:cs typeface="Copperplate Gothic Bold"/>
              </a:rPr>
              <a:t>che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forse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si</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chiamava</a:t>
            </a:r>
            <a:r>
              <a:rPr lang="en-US" sz="2600" b="1" dirty="0" smtClean="0">
                <a:solidFill>
                  <a:schemeClr val="bg1"/>
                </a:solidFill>
                <a:latin typeface="Copperplate Gothic Bold"/>
                <a:cs typeface="Copperplate Gothic Bold"/>
              </a:rPr>
              <a:t> in un </a:t>
            </a:r>
            <a:r>
              <a:rPr lang="en-US" sz="2600" b="1" dirty="0" err="1" smtClean="0">
                <a:solidFill>
                  <a:schemeClr val="bg1"/>
                </a:solidFill>
                <a:latin typeface="Copperplate Gothic Bold"/>
                <a:cs typeface="Copperplate Gothic Bold"/>
              </a:rPr>
              <a:t>altro</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modo</a:t>
            </a:r>
            <a:r>
              <a:rPr lang="en-US" sz="2600" b="1" dirty="0" smtClean="0">
                <a:solidFill>
                  <a:schemeClr val="bg1"/>
                </a:solidFill>
                <a:latin typeface="Copperplate Gothic Bold"/>
                <a:cs typeface="Copperplate Gothic Bold"/>
              </a:rPr>
              <a:t> ma </a:t>
            </a:r>
            <a:r>
              <a:rPr lang="en-US" sz="2600" b="1" dirty="0" err="1" smtClean="0">
                <a:solidFill>
                  <a:schemeClr val="bg1"/>
                </a:solidFill>
                <a:latin typeface="Copperplate Gothic Bold"/>
                <a:cs typeface="Copperplate Gothic Bold"/>
              </a:rPr>
              <a:t>che</a:t>
            </a:r>
            <a:r>
              <a:rPr lang="en-US" sz="2600" b="1" dirty="0" smtClean="0">
                <a:solidFill>
                  <a:schemeClr val="bg1"/>
                </a:solidFill>
                <a:latin typeface="Copperplate Gothic Bold"/>
                <a:cs typeface="Copperplate Gothic Bold"/>
              </a:rPr>
              <a:t> I Romani </a:t>
            </a:r>
            <a:r>
              <a:rPr lang="en-US" sz="2600" b="1" dirty="0" err="1" smtClean="0">
                <a:solidFill>
                  <a:schemeClr val="bg1"/>
                </a:solidFill>
                <a:latin typeface="Copperplate Gothic Bold"/>
                <a:cs typeface="Copperplate Gothic Bold"/>
              </a:rPr>
              <a:t>dominatori</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identificano</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immediatamente</a:t>
            </a:r>
            <a:r>
              <a:rPr lang="en-US" sz="2600" b="1" dirty="0" smtClean="0">
                <a:solidFill>
                  <a:schemeClr val="bg1"/>
                </a:solidFill>
                <a:latin typeface="Copperplate Gothic Bold"/>
                <a:cs typeface="Copperplate Gothic Bold"/>
              </a:rPr>
              <a:t>. E’ </a:t>
            </a:r>
            <a:r>
              <a:rPr lang="en-US" sz="2600" b="1" dirty="0" err="1" smtClean="0">
                <a:solidFill>
                  <a:schemeClr val="bg1"/>
                </a:solidFill>
                <a:latin typeface="Copperplate Gothic Bold"/>
                <a:cs typeface="Copperplate Gothic Bold"/>
              </a:rPr>
              <a:t>una</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dea</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dai</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molti</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nomi</a:t>
            </a:r>
            <a:r>
              <a:rPr lang="en-US" sz="2600" b="1" dirty="0" smtClean="0">
                <a:solidFill>
                  <a:schemeClr val="bg1"/>
                </a:solidFill>
                <a:latin typeface="Copperplate Gothic Bold"/>
                <a:cs typeface="Copperplate Gothic Bold"/>
              </a:rPr>
              <a:t>, la </a:t>
            </a:r>
            <a:r>
              <a:rPr lang="en-US" sz="2600" b="1" dirty="0" err="1" smtClean="0">
                <a:solidFill>
                  <a:schemeClr val="bg1"/>
                </a:solidFill>
                <a:latin typeface="Copperplate Gothic Bold"/>
                <a:cs typeface="Copperplate Gothic Bold"/>
              </a:rPr>
              <a:t>dea</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primordiale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della</a:t>
            </a:r>
            <a:r>
              <a:rPr lang="en-US" sz="2600" b="1" dirty="0" smtClean="0">
                <a:solidFill>
                  <a:schemeClr val="bg1"/>
                </a:solidFill>
                <a:latin typeface="Copperplate Gothic Bold"/>
                <a:cs typeface="Copperplate Gothic Bold"/>
              </a:rPr>
              <a:t> vita e </a:t>
            </a:r>
            <a:r>
              <a:rPr lang="en-US" sz="2600" b="1" dirty="0" err="1" smtClean="0">
                <a:solidFill>
                  <a:schemeClr val="bg1"/>
                </a:solidFill>
                <a:latin typeface="Copperplate Gothic Bold"/>
                <a:cs typeface="Copperplate Gothic Bold"/>
              </a:rPr>
              <a:t>della</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morte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Cibele</a:t>
            </a:r>
            <a:r>
              <a:rPr lang="en-US" sz="2600" b="1" dirty="0" smtClean="0">
                <a:solidFill>
                  <a:schemeClr val="bg1"/>
                </a:solidFill>
                <a:latin typeface="Copperplate Gothic Bold"/>
                <a:cs typeface="Copperplate Gothic Bold"/>
              </a:rPr>
              <a:t> la </a:t>
            </a:r>
            <a:r>
              <a:rPr lang="en-US" sz="2600" b="1" dirty="0" err="1" smtClean="0">
                <a:solidFill>
                  <a:schemeClr val="bg1"/>
                </a:solidFill>
                <a:latin typeface="Copperplate Gothic Bold"/>
                <a:cs typeface="Copperplate Gothic Bold"/>
              </a:rPr>
              <a:t>Nera</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Dea</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delle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vette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delle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grotte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delle</a:t>
            </a:r>
            <a:r>
              <a:rPr lang="en-US" sz="2600" b="1" dirty="0" smtClean="0">
                <a:solidFill>
                  <a:schemeClr val="bg1"/>
                </a:solidFill>
                <a:latin typeface="Copperplate Gothic Bold"/>
                <a:cs typeface="Copperplate Gothic Bold"/>
              </a:rPr>
              <a:t> </a:t>
            </a:r>
            <a:r>
              <a:rPr lang="en-US" sz="2600" b="1" dirty="0" err="1" smtClean="0">
                <a:solidFill>
                  <a:schemeClr val="bg1"/>
                </a:solidFill>
                <a:latin typeface="Copperplate Gothic Bold"/>
                <a:cs typeface="Copperplate Gothic Bold"/>
              </a:rPr>
              <a:t>foreste</a:t>
            </a:r>
            <a:r>
              <a:rPr lang="en-US" sz="2600" b="1" dirty="0" smtClean="0">
                <a:solidFill>
                  <a:schemeClr val="bg1"/>
                </a:solidFill>
                <a:latin typeface="Copperplate Gothic Bold"/>
                <a:cs typeface="Copperplate Gothic Bold"/>
              </a:rPr>
              <a:t>.</a:t>
            </a:r>
            <a:endParaRPr lang="it-IT" sz="2600" dirty="0">
              <a:solidFill>
                <a:schemeClr val="bg1"/>
              </a:solidFill>
            </a:endParaRPr>
          </a:p>
        </p:txBody>
      </p:sp>
      <p:pic>
        <p:nvPicPr>
          <p:cNvPr id="101378" name="Picture 2" descr="http://upload.wikimedia.org/wikipedia/commons/thumb/c/cc/Cybele_Bithynia_Nicaea.jpg/640px-Cybele_Bithynia_Nicaea.jpg"/>
          <p:cNvPicPr>
            <a:picLocks noChangeAspect="1" noChangeArrowheads="1"/>
          </p:cNvPicPr>
          <p:nvPr/>
        </p:nvPicPr>
        <p:blipFill>
          <a:blip r:embed="rId2"/>
          <a:srcRect b="6746"/>
          <a:stretch>
            <a:fillRect/>
          </a:stretch>
        </p:blipFill>
        <p:spPr bwMode="auto">
          <a:xfrm>
            <a:off x="1" y="0"/>
            <a:ext cx="5517804" cy="6858000"/>
          </a:xfrm>
          <a:prstGeom prst="rect">
            <a:avLst/>
          </a:prstGeom>
          <a:noFill/>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6"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13" name="CasellaDiTesto 12"/>
          <p:cNvSpPr txBox="1"/>
          <p:nvPr/>
        </p:nvSpPr>
        <p:spPr>
          <a:xfrm>
            <a:off x="2744033" y="0"/>
            <a:ext cx="6399966" cy="6986528"/>
          </a:xfrm>
          <a:prstGeom prst="rect">
            <a:avLst/>
          </a:prstGeom>
          <a:noFill/>
        </p:spPr>
        <p:txBody>
          <a:bodyPr wrap="square" rtlCol="0">
            <a:spAutoFit/>
          </a:bodyPr>
          <a:lstStyle/>
          <a:p>
            <a:r>
              <a:rPr lang="en-US" sz="3200" b="1" dirty="0" err="1" smtClean="0">
                <a:solidFill>
                  <a:schemeClr val="bg1"/>
                </a:solidFill>
                <a:latin typeface="Copperplate Gothic Bold"/>
                <a:cs typeface="Copperplate Gothic Bold"/>
              </a:rPr>
              <a:t>Mefite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dea</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nera</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delle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paludi</a:t>
            </a:r>
            <a:r>
              <a:rPr lang="en-US" sz="3200" b="1" dirty="0" smtClean="0">
                <a:solidFill>
                  <a:schemeClr val="bg1"/>
                </a:solidFill>
                <a:latin typeface="Copperplate Gothic Bold"/>
                <a:cs typeface="Copperplate Gothic Bold"/>
              </a:rPr>
              <a:t> , </a:t>
            </a:r>
            <a:r>
              <a:rPr lang="en-US" sz="3200" b="1" dirty="0" err="1" smtClean="0">
                <a:solidFill>
                  <a:schemeClr val="bg1"/>
                </a:solidFill>
                <a:latin typeface="Copperplate Gothic Bold"/>
                <a:cs typeface="Copperplate Gothic Bold"/>
              </a:rPr>
              <a:t>delle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caverne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delle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montagne</a:t>
            </a:r>
            <a:r>
              <a:rPr lang="en-US" sz="3200" b="1" dirty="0" smtClean="0">
                <a:solidFill>
                  <a:schemeClr val="bg1"/>
                </a:solidFill>
                <a:latin typeface="Copperplate Gothic Bold"/>
                <a:cs typeface="Copperplate Gothic Bold"/>
              </a:rPr>
              <a:t> e </a:t>
            </a:r>
            <a:r>
              <a:rPr lang="en-US" sz="3200" b="1" dirty="0" err="1" smtClean="0">
                <a:solidFill>
                  <a:schemeClr val="bg1"/>
                </a:solidFill>
                <a:latin typeface="Copperplate Gothic Bold"/>
                <a:cs typeface="Copperplate Gothic Bold"/>
              </a:rPr>
              <a:t>della</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fertilità</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che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porta</a:t>
            </a:r>
            <a:r>
              <a:rPr lang="en-US" sz="3200" b="1" dirty="0" smtClean="0">
                <a:solidFill>
                  <a:schemeClr val="bg1"/>
                </a:solidFill>
                <a:latin typeface="Copperplate Gothic Bold"/>
                <a:cs typeface="Copperplate Gothic Bold"/>
              </a:rPr>
              <a:t> la </a:t>
            </a:r>
            <a:r>
              <a:rPr lang="en-US" sz="3200" b="1" dirty="0" err="1" smtClean="0">
                <a:solidFill>
                  <a:schemeClr val="bg1"/>
                </a:solidFill>
                <a:latin typeface="Copperplate Gothic Bold"/>
                <a:cs typeface="Copperplate Gothic Bold"/>
              </a:rPr>
              <a:t>putrescenza</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dell’oltretomba</a:t>
            </a:r>
            <a:r>
              <a:rPr lang="en-US" sz="3200" b="1" dirty="0" smtClean="0">
                <a:solidFill>
                  <a:schemeClr val="bg1"/>
                </a:solidFill>
                <a:latin typeface="Copperplate Gothic Bold"/>
                <a:cs typeface="Copperplate Gothic Bold"/>
              </a:rPr>
              <a:t> e </a:t>
            </a:r>
            <a:r>
              <a:rPr lang="en-US" sz="3200" b="1" dirty="0" err="1" smtClean="0">
                <a:solidFill>
                  <a:schemeClr val="bg1"/>
                </a:solidFill>
                <a:latin typeface="Copperplate Gothic Bold"/>
                <a:cs typeface="Copperplate Gothic Bold"/>
              </a:rPr>
              <a:t>dei</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cambiamenti</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anticamente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nel</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santuario</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di</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Rossano</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di</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Vaglio</a:t>
            </a:r>
            <a:r>
              <a:rPr lang="en-US" sz="3200" b="1" dirty="0" smtClean="0">
                <a:solidFill>
                  <a:schemeClr val="bg1"/>
                </a:solidFill>
                <a:latin typeface="Copperplate Gothic Bold"/>
                <a:cs typeface="Copperplate Gothic Bold"/>
              </a:rPr>
              <a:t> in </a:t>
            </a:r>
            <a:r>
              <a:rPr lang="en-US" sz="3200" b="1" dirty="0" err="1" smtClean="0">
                <a:solidFill>
                  <a:schemeClr val="bg1"/>
                </a:solidFill>
                <a:latin typeface="Copperplate Gothic Bold"/>
                <a:cs typeface="Copperplate Gothic Bold"/>
              </a:rPr>
              <a:t>Lucania</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soltanto</a:t>
            </a:r>
            <a:r>
              <a:rPr lang="en-US" sz="3200" b="1" dirty="0" smtClean="0">
                <a:solidFill>
                  <a:schemeClr val="bg1"/>
                </a:solidFill>
                <a:latin typeface="Copperplate Gothic Bold"/>
                <a:cs typeface="Copperplate Gothic Bold"/>
              </a:rPr>
              <a:t> un </a:t>
            </a:r>
            <a:r>
              <a:rPr lang="en-US" sz="3200" b="1" dirty="0" err="1" smtClean="0">
                <a:solidFill>
                  <a:schemeClr val="bg1"/>
                </a:solidFill>
                <a:latin typeface="Copperplate Gothic Bold"/>
                <a:cs typeface="Copperplate Gothic Bold"/>
              </a:rPr>
              <a:t>pezzo</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di</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legno</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scuro</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un’immagine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simbolica</a:t>
            </a:r>
            <a:r>
              <a:rPr lang="en-US" sz="3200" b="1" dirty="0" smtClean="0">
                <a:solidFill>
                  <a:schemeClr val="bg1"/>
                </a:solidFill>
                <a:latin typeface="Copperplate Gothic Bold"/>
                <a:cs typeface="Copperplate Gothic Bold"/>
              </a:rPr>
              <a:t> per le </a:t>
            </a:r>
            <a:r>
              <a:rPr lang="en-US" sz="3200" b="1" dirty="0" err="1" smtClean="0">
                <a:solidFill>
                  <a:schemeClr val="bg1"/>
                </a:solidFill>
                <a:latin typeface="Copperplate Gothic Bold"/>
                <a:cs typeface="Copperplate Gothic Bold"/>
              </a:rPr>
              <a:t>tribù</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delle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foreste</a:t>
            </a:r>
            <a:r>
              <a:rPr lang="en-US" sz="3200" b="1" dirty="0" smtClean="0">
                <a:solidFill>
                  <a:schemeClr val="bg1"/>
                </a:solidFill>
                <a:latin typeface="Copperplate Gothic Bold"/>
                <a:cs typeface="Copperplate Gothic Bold"/>
              </a:rPr>
              <a:t> e </a:t>
            </a:r>
            <a:r>
              <a:rPr lang="en-US" sz="3200" b="1" dirty="0" err="1" smtClean="0">
                <a:solidFill>
                  <a:schemeClr val="bg1"/>
                </a:solidFill>
                <a:latin typeface="Copperplate Gothic Bold"/>
                <a:cs typeface="Copperplate Gothic Bold"/>
              </a:rPr>
              <a:t>delle</a:t>
            </a:r>
            <a:r>
              <a:rPr lang="en-US" sz="3200" b="1" dirty="0" smtClean="0">
                <a:solidFill>
                  <a:schemeClr val="bg1"/>
                </a:solidFill>
                <a:latin typeface="Copperplate Gothic Bold"/>
                <a:cs typeface="Copperplate Gothic Bold"/>
              </a:rPr>
              <a:t> </a:t>
            </a:r>
            <a:r>
              <a:rPr lang="en-US" sz="3200" b="1" dirty="0" err="1" smtClean="0">
                <a:solidFill>
                  <a:schemeClr val="bg1"/>
                </a:solidFill>
                <a:latin typeface="Copperplate Gothic Bold"/>
                <a:cs typeface="Copperplate Gothic Bold"/>
              </a:rPr>
              <a:t>montagne</a:t>
            </a:r>
            <a:r>
              <a:rPr lang="en-US" sz="3200" b="1" dirty="0" smtClean="0">
                <a:solidFill>
                  <a:schemeClr val="bg1"/>
                </a:solidFill>
                <a:latin typeface="Copperplate Gothic Bold"/>
                <a:cs typeface="Copperplate Gothic Bold"/>
              </a:rPr>
              <a:t>. </a:t>
            </a:r>
            <a:endParaRPr lang="it-IT" sz="3200" dirty="0">
              <a:solidFill>
                <a:schemeClr val="bg1"/>
              </a:solidFill>
            </a:endParaRPr>
          </a:p>
        </p:txBody>
      </p:sp>
      <p:pic>
        <p:nvPicPr>
          <p:cNvPr id="8" name="Picture 1"/>
          <p:cNvPicPr>
            <a:picLocks noChangeAspect="1"/>
          </p:cNvPicPr>
          <p:nvPr/>
        </p:nvPicPr>
        <p:blipFill>
          <a:blip r:embed="rId2"/>
          <a:stretch>
            <a:fillRect/>
          </a:stretch>
        </p:blipFill>
        <p:spPr>
          <a:xfrm>
            <a:off x="0" y="0"/>
            <a:ext cx="2744033" cy="6858000"/>
          </a:xfrm>
          <a:prstGeom prst="rect">
            <a:avLst/>
          </a:prstGeom>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6761" y="5933659"/>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13" name="CasellaDiTesto 12"/>
          <p:cNvSpPr txBox="1"/>
          <p:nvPr/>
        </p:nvSpPr>
        <p:spPr>
          <a:xfrm>
            <a:off x="1" y="5931641"/>
            <a:ext cx="9143999" cy="877163"/>
          </a:xfrm>
          <a:prstGeom prst="rect">
            <a:avLst/>
          </a:prstGeom>
          <a:noFill/>
        </p:spPr>
        <p:txBody>
          <a:bodyPr wrap="square" rtlCol="0">
            <a:spAutoFit/>
          </a:bodyPr>
          <a:lstStyle/>
          <a:p>
            <a:pPr algn="ctr"/>
            <a:r>
              <a:rPr lang="en-US" sz="1700" b="1" dirty="0" err="1" smtClean="0">
                <a:solidFill>
                  <a:schemeClr val="bg1"/>
                </a:solidFill>
                <a:latin typeface="Copperplate Gothic Bold"/>
                <a:cs typeface="Copperplate Gothic Bold"/>
              </a:rPr>
              <a:t>Ecate</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triplice</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dea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nera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dell’oltretomba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della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magia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dei</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crocicchi</a:t>
            </a:r>
            <a:r>
              <a:rPr lang="en-US" sz="1700" b="1" dirty="0" smtClean="0">
                <a:solidFill>
                  <a:schemeClr val="bg1"/>
                </a:solidFill>
                <a:latin typeface="Copperplate Gothic Bold"/>
                <a:cs typeface="Copperplate Gothic Bold"/>
              </a:rPr>
              <a:t> e </a:t>
            </a:r>
            <a:r>
              <a:rPr lang="en-US" sz="1700" b="1" dirty="0" err="1" smtClean="0">
                <a:solidFill>
                  <a:schemeClr val="bg1"/>
                </a:solidFill>
                <a:latin typeface="Copperplate Gothic Bold"/>
                <a:cs typeface="Copperplate Gothic Bold"/>
              </a:rPr>
              <a:t>degli</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incroci</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delle</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puttane</a:t>
            </a:r>
            <a:r>
              <a:rPr lang="en-US" sz="1700" b="1" dirty="0" smtClean="0">
                <a:solidFill>
                  <a:schemeClr val="bg1"/>
                </a:solidFill>
                <a:latin typeface="Copperplate Gothic Bold"/>
                <a:cs typeface="Copperplate Gothic Bold"/>
              </a:rPr>
              <a:t> e </a:t>
            </a:r>
            <a:r>
              <a:rPr lang="en-US" sz="1700" b="1" dirty="0" err="1" smtClean="0">
                <a:solidFill>
                  <a:schemeClr val="bg1"/>
                </a:solidFill>
                <a:latin typeface="Copperplate Gothic Bold"/>
                <a:cs typeface="Copperplate Gothic Bold"/>
              </a:rPr>
              <a:t>dei</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ladri</a:t>
            </a:r>
            <a:r>
              <a:rPr lang="en-US" sz="1700" b="1" dirty="0" smtClean="0">
                <a:solidFill>
                  <a:schemeClr val="bg1"/>
                </a:solidFill>
                <a:latin typeface="Copperplate Gothic Bold"/>
                <a:cs typeface="Copperplate Gothic Bold"/>
              </a:rPr>
              <a:t>, ma </a:t>
            </a:r>
            <a:r>
              <a:rPr lang="en-US" sz="1700" b="1" dirty="0" err="1" smtClean="0">
                <a:solidFill>
                  <a:schemeClr val="bg1"/>
                </a:solidFill>
                <a:latin typeface="Copperplate Gothic Bold"/>
                <a:cs typeface="Copperplate Gothic Bold"/>
              </a:rPr>
              <a:t>anche</a:t>
            </a:r>
            <a:r>
              <a:rPr lang="en-US" sz="1700" b="1" dirty="0" smtClean="0">
                <a:solidFill>
                  <a:schemeClr val="bg1"/>
                </a:solidFill>
                <a:latin typeface="Copperplate Gothic Bold"/>
                <a:cs typeface="Copperplate Gothic Bold"/>
              </a:rPr>
              <a:t> del </a:t>
            </a:r>
            <a:r>
              <a:rPr lang="en-US" sz="1700" b="1" dirty="0" err="1" smtClean="0">
                <a:solidFill>
                  <a:schemeClr val="bg1"/>
                </a:solidFill>
                <a:latin typeface="Copperplate Gothic Bold"/>
                <a:cs typeface="Copperplate Gothic Bold"/>
              </a:rPr>
              <a:t>libero</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arbitrio</a:t>
            </a:r>
            <a:r>
              <a:rPr lang="en-US" sz="1700" b="1" dirty="0" smtClean="0">
                <a:solidFill>
                  <a:schemeClr val="bg1"/>
                </a:solidFill>
                <a:latin typeface="Copperplate Gothic Bold"/>
                <a:cs typeface="Copperplate Gothic Bold"/>
              </a:rPr>
              <a:t>: la </a:t>
            </a:r>
            <a:r>
              <a:rPr lang="en-US" sz="1700" b="1" dirty="0" err="1" smtClean="0">
                <a:solidFill>
                  <a:schemeClr val="bg1"/>
                </a:solidFill>
                <a:latin typeface="Copperplate Gothic Bold"/>
                <a:cs typeface="Copperplate Gothic Bold"/>
              </a:rPr>
              <a:t>statua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della</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libertà</a:t>
            </a:r>
            <a:r>
              <a:rPr lang="en-US" sz="1700" b="1" dirty="0" smtClean="0">
                <a:solidFill>
                  <a:schemeClr val="bg1"/>
                </a:solidFill>
                <a:latin typeface="Copperplate Gothic Bold"/>
                <a:cs typeface="Copperplate Gothic Bold"/>
              </a:rPr>
              <a:t> </a:t>
            </a:r>
            <a:r>
              <a:rPr lang="en-US" sz="1700" b="1" dirty="0" err="1" smtClean="0">
                <a:solidFill>
                  <a:schemeClr val="bg1"/>
                </a:solidFill>
                <a:latin typeface="Copperplate Gothic Bold"/>
                <a:cs typeface="Copperplate Gothic Bold"/>
              </a:rPr>
              <a:t>di</a:t>
            </a:r>
            <a:r>
              <a:rPr lang="en-US" sz="1700" b="1" dirty="0" smtClean="0">
                <a:solidFill>
                  <a:schemeClr val="bg1"/>
                </a:solidFill>
                <a:latin typeface="Copperplate Gothic Bold"/>
                <a:cs typeface="Copperplate Gothic Bold"/>
              </a:rPr>
              <a:t> New York è </a:t>
            </a:r>
            <a:r>
              <a:rPr lang="en-US" sz="1700" b="1" dirty="0" err="1" smtClean="0">
                <a:solidFill>
                  <a:schemeClr val="bg1"/>
                </a:solidFill>
                <a:latin typeface="Copperplate Gothic Bold"/>
                <a:cs typeface="Copperplate Gothic Bold"/>
              </a:rPr>
              <a:t>un’Ecate</a:t>
            </a:r>
            <a:r>
              <a:rPr lang="en-US" sz="1700" b="1" dirty="0" smtClean="0">
                <a:solidFill>
                  <a:schemeClr val="bg1"/>
                </a:solidFill>
                <a:latin typeface="Copperplate Gothic Bold"/>
                <a:cs typeface="Copperplate Gothic Bold"/>
              </a:rPr>
              <a:t>.  </a:t>
            </a:r>
            <a:endParaRPr lang="it-IT" sz="1700" dirty="0">
              <a:solidFill>
                <a:schemeClr val="bg1"/>
              </a:solidFill>
            </a:endParaRPr>
          </a:p>
        </p:txBody>
      </p:sp>
      <p:pic>
        <p:nvPicPr>
          <p:cNvPr id="104450" name="Picture 2" descr="http://4.bp.blogspot.com/-xEZlG2_jYBc/UY_K82zqNNI/AAAAAAAAPJc/HlrMWLQjer4/s1600/ecate-2.jpg"/>
          <p:cNvPicPr>
            <a:picLocks noChangeAspect="1" noChangeArrowheads="1"/>
          </p:cNvPicPr>
          <p:nvPr/>
        </p:nvPicPr>
        <p:blipFill>
          <a:blip r:embed="rId2"/>
          <a:srcRect/>
          <a:stretch>
            <a:fillRect/>
          </a:stretch>
        </p:blipFill>
        <p:spPr bwMode="auto">
          <a:xfrm>
            <a:off x="313267" y="0"/>
            <a:ext cx="8470229" cy="6006164"/>
          </a:xfrm>
          <a:prstGeom prst="rect">
            <a:avLst/>
          </a:prstGeom>
          <a:noFill/>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028384" y="6519446"/>
            <a:ext cx="1224136"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13" name="CasellaDiTesto 12"/>
          <p:cNvSpPr txBox="1"/>
          <p:nvPr/>
        </p:nvSpPr>
        <p:spPr>
          <a:xfrm>
            <a:off x="4929190" y="0"/>
            <a:ext cx="4179314" cy="6093976"/>
          </a:xfrm>
          <a:prstGeom prst="rect">
            <a:avLst/>
          </a:prstGeom>
          <a:noFill/>
        </p:spPr>
        <p:txBody>
          <a:bodyPr wrap="square" rtlCol="0">
            <a:spAutoFit/>
          </a:bodyPr>
          <a:lstStyle/>
          <a:p>
            <a:r>
              <a:rPr lang="en-US" sz="3000" b="1" dirty="0" err="1" smtClean="0">
                <a:solidFill>
                  <a:schemeClr val="bg1"/>
                </a:solidFill>
                <a:latin typeface="Copperplate Gothic Bold"/>
                <a:cs typeface="Copperplate Gothic Bold"/>
              </a:rPr>
              <a:t>Rispetto</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ai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culti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di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stato</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romani</a:t>
            </a:r>
            <a:r>
              <a:rPr lang="en-US" sz="3000" b="1" dirty="0" smtClean="0">
                <a:solidFill>
                  <a:schemeClr val="bg1"/>
                </a:solidFill>
                <a:latin typeface="Copperplate Gothic Bold"/>
                <a:cs typeface="Copperplate Gothic Bold"/>
              </a:rPr>
              <a:t> e </a:t>
            </a:r>
            <a:r>
              <a:rPr lang="en-US" sz="3000" b="1" dirty="0" err="1" smtClean="0">
                <a:solidFill>
                  <a:schemeClr val="bg1"/>
                </a:solidFill>
                <a:latin typeface="Copperplate Gothic Bold"/>
                <a:cs typeface="Copperplate Gothic Bold"/>
              </a:rPr>
              <a:t>greci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queste</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divinità</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appartengono</a:t>
            </a:r>
            <a:r>
              <a:rPr lang="en-US" sz="3000" b="1" dirty="0" smtClean="0">
                <a:solidFill>
                  <a:schemeClr val="bg1"/>
                </a:solidFill>
                <a:latin typeface="Copperplate Gothic Bold"/>
                <a:cs typeface="Copperplate Gothic Bold"/>
              </a:rPr>
              <a:t> a </a:t>
            </a:r>
            <a:r>
              <a:rPr lang="en-US" sz="3000" b="1" dirty="0" err="1" smtClean="0">
                <a:solidFill>
                  <a:schemeClr val="bg1"/>
                </a:solidFill>
                <a:latin typeface="Copperplate Gothic Bold"/>
                <a:cs typeface="Copperplate Gothic Bold"/>
              </a:rPr>
              <a:t>popoli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precedenti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egualitari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che</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hanno</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elaborato</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leggi</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sacre</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riti</a:t>
            </a:r>
            <a:r>
              <a:rPr lang="en-US" sz="3000" b="1" dirty="0" smtClean="0">
                <a:solidFill>
                  <a:schemeClr val="bg1"/>
                </a:solidFill>
                <a:latin typeface="Copperplate Gothic Bold"/>
                <a:cs typeface="Copperplate Gothic Bold"/>
              </a:rPr>
              <a:t>) per </a:t>
            </a:r>
            <a:r>
              <a:rPr lang="en-US" sz="3000" b="1" dirty="0" err="1" smtClean="0">
                <a:solidFill>
                  <a:schemeClr val="bg1"/>
                </a:solidFill>
                <a:latin typeface="Copperplate Gothic Bold"/>
                <a:cs typeface="Copperplate Gothic Bold"/>
              </a:rPr>
              <a:t>mantenere</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l’eguaglianza</a:t>
            </a:r>
            <a:r>
              <a:rPr lang="en-US" sz="3000" b="1" dirty="0" smtClean="0">
                <a:solidFill>
                  <a:schemeClr val="bg1"/>
                </a:solidFill>
                <a:latin typeface="Copperplate Gothic Bold"/>
                <a:cs typeface="Copperplate Gothic Bold"/>
              </a:rPr>
              <a:t> e </a:t>
            </a:r>
            <a:r>
              <a:rPr lang="en-US" sz="3000" b="1" dirty="0" err="1" smtClean="0">
                <a:solidFill>
                  <a:schemeClr val="bg1"/>
                </a:solidFill>
                <a:latin typeface="Copperplate Gothic Bold"/>
                <a:cs typeface="Copperplate Gothic Bold"/>
              </a:rPr>
              <a:t>impedire</a:t>
            </a:r>
            <a:r>
              <a:rPr lang="en-US" sz="3000" b="1" dirty="0" smtClean="0">
                <a:solidFill>
                  <a:schemeClr val="bg1"/>
                </a:solidFill>
                <a:latin typeface="Copperplate Gothic Bold"/>
                <a:cs typeface="Copperplate Gothic Bold"/>
              </a:rPr>
              <a:t> </a:t>
            </a:r>
            <a:r>
              <a:rPr lang="en-US" sz="3000" b="1" dirty="0" err="1" smtClean="0">
                <a:solidFill>
                  <a:schemeClr val="bg1"/>
                </a:solidFill>
                <a:latin typeface="Copperplate Gothic Bold"/>
                <a:cs typeface="Copperplate Gothic Bold"/>
              </a:rPr>
              <a:t>ingerenze</a:t>
            </a:r>
            <a:r>
              <a:rPr lang="en-US" sz="3000" b="1" dirty="0" smtClean="0">
                <a:solidFill>
                  <a:schemeClr val="bg1"/>
                </a:solidFill>
                <a:latin typeface="Copperplate Gothic Bold"/>
                <a:cs typeface="Copperplate Gothic Bold"/>
              </a:rPr>
              <a:t>. </a:t>
            </a:r>
            <a:endParaRPr lang="it-IT" sz="3000" dirty="0">
              <a:solidFill>
                <a:schemeClr val="bg1"/>
              </a:solidFill>
            </a:endParaRPr>
          </a:p>
        </p:txBody>
      </p:sp>
      <p:pic>
        <p:nvPicPr>
          <p:cNvPr id="1028" name="Picture 4" descr="http://statuadellaliberta.com/wp-content/uploads/2011/11/statua-della-liberta-frontale.jpg"/>
          <p:cNvPicPr>
            <a:picLocks noChangeAspect="1" noChangeArrowheads="1"/>
          </p:cNvPicPr>
          <p:nvPr/>
        </p:nvPicPr>
        <p:blipFill>
          <a:blip r:embed="rId2"/>
          <a:srcRect l="4166"/>
          <a:stretch>
            <a:fillRect/>
          </a:stretch>
        </p:blipFill>
        <p:spPr bwMode="auto">
          <a:xfrm>
            <a:off x="0" y="0"/>
            <a:ext cx="4929222" cy="6861434"/>
          </a:xfrm>
          <a:prstGeom prst="rect">
            <a:avLst/>
          </a:prstGeom>
          <a:noFill/>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6" y="5933659"/>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028384" y="6519446"/>
            <a:ext cx="1224136"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13" name="CasellaDiTesto 12"/>
          <p:cNvSpPr txBox="1"/>
          <p:nvPr/>
        </p:nvSpPr>
        <p:spPr>
          <a:xfrm>
            <a:off x="4786314" y="0"/>
            <a:ext cx="4357686" cy="6786473"/>
          </a:xfrm>
          <a:prstGeom prst="rect">
            <a:avLst/>
          </a:prstGeom>
          <a:noFill/>
        </p:spPr>
        <p:txBody>
          <a:bodyPr wrap="square" rtlCol="0">
            <a:spAutoFit/>
          </a:bodyPr>
          <a:lstStyle/>
          <a:p>
            <a:r>
              <a:rPr lang="en-US" sz="2900" b="1" dirty="0" smtClean="0">
                <a:solidFill>
                  <a:schemeClr val="bg1"/>
                </a:solidFill>
                <a:latin typeface="Copperplate Gothic Bold"/>
                <a:cs typeface="Copperplate Gothic Bold"/>
              </a:rPr>
              <a:t>La Gran Madre </a:t>
            </a:r>
            <a:r>
              <a:rPr lang="en-US" sz="2900" b="1" dirty="0" err="1" smtClean="0">
                <a:solidFill>
                  <a:schemeClr val="bg1"/>
                </a:solidFill>
                <a:latin typeface="Copperplate Gothic Bold"/>
                <a:cs typeface="Copperplate Gothic Bold"/>
              </a:rPr>
              <a:t>nera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lunare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spesso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cornuta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prende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anche</a:t>
            </a:r>
            <a:r>
              <a:rPr lang="en-US" sz="2900" b="1" dirty="0" smtClean="0">
                <a:solidFill>
                  <a:schemeClr val="bg1"/>
                </a:solidFill>
                <a:latin typeface="Copperplate Gothic Bold"/>
                <a:cs typeface="Copperplate Gothic Bold"/>
              </a:rPr>
              <a:t> le </a:t>
            </a:r>
            <a:r>
              <a:rPr lang="en-US" sz="2900" b="1" dirty="0" err="1" smtClean="0">
                <a:solidFill>
                  <a:schemeClr val="bg1"/>
                </a:solidFill>
                <a:latin typeface="Copperplate Gothic Bold"/>
                <a:cs typeface="Copperplate Gothic Bold"/>
              </a:rPr>
              <a:t>fattezze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Iside</a:t>
            </a:r>
            <a:r>
              <a:rPr lang="en-US" sz="2900" b="1" dirty="0" smtClean="0">
                <a:solidFill>
                  <a:schemeClr val="bg1"/>
                </a:solidFill>
                <a:latin typeface="Copperplate Gothic Bold"/>
                <a:cs typeface="Copperplate Gothic Bold"/>
              </a:rPr>
              <a:t>. Il </a:t>
            </a:r>
            <a:r>
              <a:rPr lang="en-US" sz="2900" b="1" dirty="0" err="1" smtClean="0">
                <a:solidFill>
                  <a:schemeClr val="bg1"/>
                </a:solidFill>
                <a:latin typeface="Copperplate Gothic Bold"/>
                <a:cs typeface="Copperplate Gothic Bold"/>
              </a:rPr>
              <a:t>suo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culto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misterico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diffonde</a:t>
            </a:r>
            <a:r>
              <a:rPr lang="en-US" sz="2900" b="1" dirty="0" smtClean="0">
                <a:solidFill>
                  <a:schemeClr val="bg1"/>
                </a:solidFill>
                <a:latin typeface="Copperplate Gothic Bold"/>
                <a:cs typeface="Copperplate Gothic Bold"/>
              </a:rPr>
              <a:t> in </a:t>
            </a:r>
            <a:r>
              <a:rPr lang="en-US" sz="2900" b="1" dirty="0" err="1" smtClean="0">
                <a:solidFill>
                  <a:schemeClr val="bg1"/>
                </a:solidFill>
                <a:latin typeface="Copperplate Gothic Bold"/>
                <a:cs typeface="Copperplate Gothic Bold"/>
              </a:rPr>
              <a:t>breve</a:t>
            </a:r>
            <a:r>
              <a:rPr lang="en-US" sz="2900" b="1" dirty="0" smtClean="0">
                <a:solidFill>
                  <a:schemeClr val="bg1"/>
                </a:solidFill>
                <a:latin typeface="Copperplate Gothic Bold"/>
                <a:cs typeface="Copperplate Gothic Bold"/>
              </a:rPr>
              <a:t> tempo in </a:t>
            </a:r>
            <a:r>
              <a:rPr lang="en-US" sz="2900" b="1" dirty="0" err="1" smtClean="0">
                <a:solidFill>
                  <a:schemeClr val="bg1"/>
                </a:solidFill>
                <a:latin typeface="Copperplate Gothic Bold"/>
                <a:cs typeface="Copperplate Gothic Bold"/>
              </a:rPr>
              <a:t>tutta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l’Europa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mischiandosi</a:t>
            </a:r>
            <a:r>
              <a:rPr lang="en-US" sz="2900" b="1" dirty="0" smtClean="0">
                <a:solidFill>
                  <a:schemeClr val="bg1"/>
                </a:solidFill>
                <a:latin typeface="Copperplate Gothic Bold"/>
                <a:cs typeface="Copperplate Gothic Bold"/>
              </a:rPr>
              <a:t> con le </a:t>
            </a:r>
            <a:r>
              <a:rPr lang="en-US" sz="2900" b="1" dirty="0" err="1" smtClean="0">
                <a:solidFill>
                  <a:schemeClr val="bg1"/>
                </a:solidFill>
                <a:latin typeface="Copperplate Gothic Bold"/>
                <a:cs typeface="Copperplate Gothic Bold"/>
              </a:rPr>
              <a:t>fedi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precedenti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prendendone</a:t>
            </a:r>
            <a:r>
              <a:rPr lang="en-US" sz="2900" b="1" dirty="0" smtClean="0">
                <a:solidFill>
                  <a:schemeClr val="bg1"/>
                </a:solidFill>
                <a:latin typeface="Copperplate Gothic Bold"/>
                <a:cs typeface="Copperplate Gothic Bold"/>
              </a:rPr>
              <a:t> I </a:t>
            </a:r>
            <a:r>
              <a:rPr lang="en-US" sz="2900" b="1" dirty="0" err="1" smtClean="0">
                <a:solidFill>
                  <a:schemeClr val="bg1"/>
                </a:solidFill>
                <a:latin typeface="Copperplate Gothic Bold"/>
                <a:cs typeface="Copperplate Gothic Bold"/>
              </a:rPr>
              <a:t>simboli</a:t>
            </a:r>
            <a:r>
              <a:rPr lang="en-US" sz="2900" b="1" dirty="0" smtClean="0">
                <a:solidFill>
                  <a:schemeClr val="bg1"/>
                </a:solidFill>
                <a:latin typeface="Copperplate Gothic Bold"/>
                <a:cs typeface="Copperplate Gothic Bold"/>
              </a:rPr>
              <a:t> e </a:t>
            </a:r>
            <a:r>
              <a:rPr lang="en-US" sz="2900" b="1" dirty="0" err="1" smtClean="0">
                <a:solidFill>
                  <a:schemeClr val="bg1"/>
                </a:solidFill>
                <a:latin typeface="Copperplate Gothic Bold"/>
                <a:cs typeface="Copperplate Gothic Bold"/>
              </a:rPr>
              <a:t>conservandoli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fino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alla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cristianità</a:t>
            </a:r>
            <a:r>
              <a:rPr lang="en-US" sz="2900" b="1" dirty="0" smtClean="0">
                <a:solidFill>
                  <a:schemeClr val="bg1"/>
                </a:solidFill>
                <a:latin typeface="Copperplate Gothic Bold"/>
                <a:cs typeface="Copperplate Gothic Bold"/>
              </a:rPr>
              <a:t>.</a:t>
            </a:r>
            <a:r>
              <a:rPr lang="en-US" sz="2700" b="1" dirty="0" smtClean="0">
                <a:solidFill>
                  <a:schemeClr val="bg1"/>
                </a:solidFill>
                <a:latin typeface="Copperplate Gothic Bold"/>
                <a:cs typeface="Copperplate Gothic Bold"/>
              </a:rPr>
              <a:t> </a:t>
            </a:r>
            <a:endParaRPr lang="it-IT" sz="2800" dirty="0">
              <a:solidFill>
                <a:schemeClr val="bg1"/>
              </a:solidFill>
            </a:endParaRPr>
          </a:p>
        </p:txBody>
      </p:sp>
      <p:pic>
        <p:nvPicPr>
          <p:cNvPr id="32770" name="Picture 2" descr="http://alpiantiche.unitn.it/img/sanmartino/statuettadiiside.jpg"/>
          <p:cNvPicPr>
            <a:picLocks noChangeAspect="1" noChangeArrowheads="1"/>
          </p:cNvPicPr>
          <p:nvPr/>
        </p:nvPicPr>
        <p:blipFill>
          <a:blip r:embed="rId2"/>
          <a:srcRect/>
          <a:stretch>
            <a:fillRect/>
          </a:stretch>
        </p:blipFill>
        <p:spPr bwMode="auto">
          <a:xfrm>
            <a:off x="0" y="1201"/>
            <a:ext cx="4786314" cy="6856800"/>
          </a:xfrm>
          <a:prstGeom prst="rect">
            <a:avLst/>
          </a:prstGeom>
          <a:noFill/>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30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95536" y="548680"/>
            <a:ext cx="1368151" cy="954107"/>
          </a:xfrm>
          <a:prstGeom prst="rect">
            <a:avLst/>
          </a:prstGeom>
          <a:noFill/>
        </p:spPr>
        <p:txBody>
          <a:bodyPr wrap="square" rtlCol="0">
            <a:spAutoFit/>
          </a:bodyPr>
          <a:lstStyle/>
          <a:p>
            <a:r>
              <a:rPr lang="it-IT" sz="1400" b="1" dirty="0" smtClean="0">
                <a:latin typeface="Copperplate Gothic Bold" panose="020E0705020206020404" pitchFamily="34" charset="0"/>
              </a:rPr>
              <a:t>«Iside», Monte San Martino, Tenno</a:t>
            </a:r>
            <a:endParaRPr lang="it-IT" sz="1400" b="1" dirty="0">
              <a:latin typeface="Copperplate Gothic Bold" panose="020E0705020206020404" pitchFamily="34" charset="0"/>
            </a:endParaRPr>
          </a:p>
        </p:txBody>
      </p:sp>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928" y="1556792"/>
            <a:ext cx="8570691" cy="3410436"/>
          </a:xfrm>
        </p:spPr>
        <p:txBody>
          <a:bodyPr>
            <a:noAutofit/>
          </a:bodyPr>
          <a:lstStyle/>
          <a:p>
            <a:r>
              <a:rPr lang="it-IT" sz="6000" b="1" dirty="0" smtClean="0">
                <a:solidFill>
                  <a:schemeClr val="bg1"/>
                </a:solidFill>
                <a:latin typeface="Copperplate Gothic Bold" pitchFamily="34" charset="0"/>
              </a:rPr>
              <a:t>Maria NERA: </a:t>
            </a:r>
            <a:br>
              <a:rPr lang="it-IT" sz="6000" b="1" dirty="0" smtClean="0">
                <a:solidFill>
                  <a:schemeClr val="bg1"/>
                </a:solidFill>
                <a:latin typeface="Copperplate Gothic Bold" pitchFamily="34" charset="0"/>
              </a:rPr>
            </a:br>
            <a:r>
              <a:rPr lang="it-IT" sz="6000" b="1" dirty="0" smtClean="0">
                <a:solidFill>
                  <a:schemeClr val="bg1"/>
                </a:solidFill>
                <a:latin typeface="Copperplate Gothic Bold" pitchFamily="34" charset="0"/>
              </a:rPr>
              <a:t>I CULTI DEI VINTI</a:t>
            </a:r>
            <a:br>
              <a:rPr lang="it-IT" sz="6000" b="1" dirty="0" smtClean="0">
                <a:solidFill>
                  <a:schemeClr val="bg1"/>
                </a:solidFill>
                <a:latin typeface="Copperplate Gothic Bold" pitchFamily="34" charset="0"/>
              </a:rPr>
            </a:br>
            <a:r>
              <a:rPr lang="it-IT" sz="6000" b="1" dirty="0" smtClean="0">
                <a:solidFill>
                  <a:schemeClr val="bg1"/>
                </a:solidFill>
                <a:latin typeface="Copperplate Gothic Bold" pitchFamily="34" charset="0"/>
              </a:rPr>
              <a:t>DELLE DONNE  </a:t>
            </a:r>
            <a:br>
              <a:rPr lang="it-IT" sz="6000" b="1" dirty="0" smtClean="0">
                <a:solidFill>
                  <a:schemeClr val="bg1"/>
                </a:solidFill>
                <a:latin typeface="Copperplate Gothic Bold" pitchFamily="34" charset="0"/>
              </a:rPr>
            </a:br>
            <a:r>
              <a:rPr lang="it-IT" sz="6000" b="1" dirty="0" smtClean="0">
                <a:solidFill>
                  <a:schemeClr val="bg1"/>
                </a:solidFill>
                <a:latin typeface="Copperplate Gothic Bold" pitchFamily="34" charset="0"/>
              </a:rPr>
              <a:t>DELLE </a:t>
            </a:r>
            <a:r>
              <a:rPr lang="it-IT" sz="6000" b="1" dirty="0" err="1" smtClean="0">
                <a:solidFill>
                  <a:schemeClr val="bg1"/>
                </a:solidFill>
                <a:latin typeface="Copperplate Gothic Bold" pitchFamily="34" charset="0"/>
              </a:rPr>
              <a:t>TRIBù</a:t>
            </a:r>
            <a:r>
              <a:rPr lang="it-IT" sz="6000" b="1" dirty="0" smtClean="0">
                <a:solidFill>
                  <a:schemeClr val="bg1"/>
                </a:solidFill>
                <a:latin typeface="Copperplate Gothic Bold" pitchFamily="34" charset="0"/>
              </a:rPr>
              <a:t> EGUALITARIE DELLA MONTAGNA</a:t>
            </a: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428728" y="4500570"/>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10970" y="6519446"/>
            <a:ext cx="1233030"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 </a:t>
            </a:r>
          </a:p>
        </p:txBody>
      </p:sp>
      <p:pic>
        <p:nvPicPr>
          <p:cNvPr id="3074"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759" y="5929994"/>
            <a:ext cx="589452"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49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028384" y="6519446"/>
            <a:ext cx="122413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sp>
        <p:nvSpPr>
          <p:cNvPr id="13" name="CasellaDiTesto 12"/>
          <p:cNvSpPr txBox="1"/>
          <p:nvPr/>
        </p:nvSpPr>
        <p:spPr>
          <a:xfrm>
            <a:off x="5643570" y="0"/>
            <a:ext cx="3500430" cy="6986528"/>
          </a:xfrm>
          <a:prstGeom prst="rect">
            <a:avLst/>
          </a:prstGeom>
          <a:noFill/>
        </p:spPr>
        <p:txBody>
          <a:bodyPr wrap="square" rtlCol="0">
            <a:spAutoFit/>
          </a:bodyPr>
          <a:lstStyle/>
          <a:p>
            <a:r>
              <a:rPr lang="en-US" sz="2800" b="1" dirty="0" err="1" smtClean="0">
                <a:solidFill>
                  <a:prstClr val="white"/>
                </a:solidFill>
                <a:latin typeface="Copperplate Gothic Bold"/>
                <a:cs typeface="Copperplate Gothic Bold"/>
              </a:rPr>
              <a:t>Malgrado</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tentativi</a:t>
            </a:r>
            <a:r>
              <a:rPr lang="en-US" sz="2800" b="1" dirty="0" smtClean="0">
                <a:solidFill>
                  <a:prstClr val="white"/>
                </a:solidFill>
                <a:latin typeface="Copperplate Gothic Bold"/>
                <a:cs typeface="Copperplate Gothic Bold"/>
              </a:rPr>
              <a:t> di </a:t>
            </a:r>
            <a:r>
              <a:rPr lang="en-US" sz="2800" b="1" dirty="0" err="1" smtClean="0">
                <a:solidFill>
                  <a:prstClr val="white"/>
                </a:solidFill>
                <a:latin typeface="Copperplate Gothic Bold"/>
                <a:cs typeface="Copperplate Gothic Bold"/>
              </a:rPr>
              <a:t>assimilazione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l’antica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cultura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riesce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modo</a:t>
            </a:r>
            <a:r>
              <a:rPr lang="en-US" sz="2800" b="1" dirty="0" smtClean="0">
                <a:solidFill>
                  <a:prstClr val="white"/>
                </a:solidFill>
                <a:latin typeface="Copperplate Gothic Bold"/>
                <a:cs typeface="Copperplate Gothic Bold"/>
              </a:rPr>
              <a:t> a </a:t>
            </a:r>
            <a:r>
              <a:rPr lang="en-US" sz="2800" b="1" dirty="0" err="1" smtClean="0">
                <a:solidFill>
                  <a:prstClr val="white"/>
                </a:solidFill>
                <a:latin typeface="Copperplate Gothic Bold"/>
                <a:cs typeface="Copperplate Gothic Bold"/>
              </a:rPr>
              <a:t>conservarsi</a:t>
            </a:r>
            <a:r>
              <a:rPr lang="en-US" sz="2800" b="1" dirty="0" smtClean="0">
                <a:solidFill>
                  <a:prstClr val="white"/>
                </a:solidFill>
                <a:latin typeface="Copperplate Gothic Bold"/>
                <a:cs typeface="Copperplate Gothic Bold"/>
              </a:rPr>
              <a:t>: e se la Madonna </a:t>
            </a:r>
            <a:r>
              <a:rPr lang="en-US" sz="2800" b="1" dirty="0" err="1" smtClean="0">
                <a:solidFill>
                  <a:prstClr val="white"/>
                </a:solidFill>
                <a:latin typeface="Copperplate Gothic Bold"/>
                <a:cs typeface="Copperplate Gothic Bold"/>
              </a:rPr>
              <a:t>cristiana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rovescia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il</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carro</a:t>
            </a:r>
            <a:r>
              <a:rPr lang="en-US" sz="2800" b="1" dirty="0" smtClean="0">
                <a:solidFill>
                  <a:prstClr val="white"/>
                </a:solidFill>
                <a:latin typeface="Copperplate Gothic Bold"/>
                <a:cs typeface="Copperplate Gothic Bold"/>
              </a:rPr>
              <a:t> di Diana, continua ad </a:t>
            </a:r>
            <a:r>
              <a:rPr lang="en-US" sz="2800" b="1" dirty="0" err="1" smtClean="0">
                <a:solidFill>
                  <a:prstClr val="white"/>
                </a:solidFill>
                <a:latin typeface="Copperplate Gothic Bold"/>
                <a:cs typeface="Copperplate Gothic Bold"/>
              </a:rPr>
              <a:t>essere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nera</a:t>
            </a:r>
            <a:r>
              <a:rPr lang="en-US" sz="2800" b="1" dirty="0" smtClean="0">
                <a:solidFill>
                  <a:prstClr val="white"/>
                </a:solidFill>
                <a:latin typeface="Copperplate Gothic Bold"/>
                <a:cs typeface="Copperplate Gothic Bold"/>
              </a:rPr>
              <a:t>, cone la Madre Terra </a:t>
            </a:r>
            <a:r>
              <a:rPr lang="en-US" sz="2800" b="1" dirty="0" err="1" smtClean="0">
                <a:solidFill>
                  <a:prstClr val="white"/>
                </a:solidFill>
                <a:latin typeface="Copperplate Gothic Bold"/>
                <a:cs typeface="Copperplate Gothic Bold"/>
              </a:rPr>
              <a:t>che</a:t>
            </a:r>
            <a:r>
              <a:rPr lang="en-US" sz="2800" b="1" dirty="0" smtClean="0">
                <a:solidFill>
                  <a:prstClr val="white"/>
                </a:solidFill>
                <a:latin typeface="Copperplate Gothic Bold"/>
                <a:cs typeface="Copperplate Gothic Bold"/>
              </a:rPr>
              <a:t> </a:t>
            </a:r>
          </a:p>
          <a:p>
            <a:r>
              <a:rPr lang="en-US" sz="2800" b="1" dirty="0" err="1" smtClean="0">
                <a:solidFill>
                  <a:prstClr val="white"/>
                </a:solidFill>
                <a:latin typeface="Copperplate Gothic Bold"/>
                <a:cs typeface="Copperplate Gothic Bold"/>
              </a:rPr>
              <a:t>l’ha</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generata</a:t>
            </a:r>
            <a:r>
              <a:rPr lang="en-US" sz="2800" b="1" dirty="0" smtClean="0">
                <a:solidFill>
                  <a:prstClr val="white"/>
                </a:solidFill>
                <a:latin typeface="Copperplate Gothic Bold"/>
                <a:cs typeface="Copperplate Gothic Bold"/>
              </a:rPr>
              <a:t>.  </a:t>
            </a:r>
            <a:endParaRPr lang="it-IT" sz="2800" dirty="0">
              <a:solidFill>
                <a:prstClr val="white"/>
              </a:solidFill>
            </a:endParaRPr>
          </a:p>
        </p:txBody>
      </p:sp>
      <p:pic>
        <p:nvPicPr>
          <p:cNvPr id="30722" name="Picture 2" descr="Madonna di Versacarro"/>
          <p:cNvPicPr>
            <a:picLocks noChangeAspect="1" noChangeArrowheads="1"/>
          </p:cNvPicPr>
          <p:nvPr/>
        </p:nvPicPr>
        <p:blipFill>
          <a:blip r:embed="rId2"/>
          <a:srcRect/>
          <a:stretch>
            <a:fillRect/>
          </a:stretch>
        </p:blipFill>
        <p:spPr bwMode="auto">
          <a:xfrm>
            <a:off x="0" y="1"/>
            <a:ext cx="5655022" cy="6858000"/>
          </a:xfrm>
          <a:prstGeom prst="rect">
            <a:avLst/>
          </a:prstGeom>
          <a:noFill/>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7558" y="5933659"/>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281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asellaDiTesto 3"/>
          <p:cNvSpPr txBox="1"/>
          <p:nvPr/>
        </p:nvSpPr>
        <p:spPr>
          <a:xfrm>
            <a:off x="7833399" y="6478167"/>
            <a:ext cx="1438095"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Associazione Sherwood</a:t>
            </a:r>
          </a:p>
        </p:txBody>
      </p:sp>
      <p:pic>
        <p:nvPicPr>
          <p:cNvPr id="3" name="Immagine 6"/>
          <p:cNvPicPr>
            <a:picLocks noChangeAspect="1"/>
          </p:cNvPicPr>
          <p:nvPr/>
        </p:nvPicPr>
        <p:blipFill>
          <a:blip r:embed="rId3"/>
          <a:stretch>
            <a:fillRect/>
          </a:stretch>
        </p:blipFill>
        <p:spPr>
          <a:xfrm>
            <a:off x="8282434" y="6001499"/>
            <a:ext cx="476667" cy="476667"/>
          </a:xfrm>
          <a:prstGeom prst="rect">
            <a:avLst/>
          </a:prstGeom>
          <a:noFill/>
          <a:ln>
            <a:noFill/>
          </a:ln>
        </p:spPr>
      </p:pic>
      <p:sp>
        <p:nvSpPr>
          <p:cNvPr id="4" name="Rectangle 2"/>
          <p:cNvSpPr/>
          <p:nvPr/>
        </p:nvSpPr>
        <p:spPr>
          <a:xfrm>
            <a:off x="0" y="0"/>
            <a:ext cx="9144000" cy="45720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sp>
        <p:nvSpPr>
          <p:cNvPr id="5" name="Rectangle 3"/>
          <p:cNvSpPr/>
          <p:nvPr/>
        </p:nvSpPr>
        <p:spPr>
          <a:xfrm>
            <a:off x="0" y="4962521"/>
            <a:ext cx="9144000" cy="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r>
              <a:rPr lang="it-IT" sz="1200" b="1" i="1" kern="0" smtClean="0">
                <a:solidFill>
                  <a:srgbClr val="000000"/>
                </a:solidFill>
                <a:latin typeface="Arial" pitchFamily="34"/>
                <a:ea typeface="Times New Roman" pitchFamily="18"/>
                <a:cs typeface="Arial" pitchFamily="34"/>
              </a:rPr>
              <a:t>Fig 6 Ciottoli rinvenuti nella grotta di Fumane (Vr) sui Monti Lessini, </a:t>
            </a:r>
            <a:r>
              <a:rPr lang="it-IT" sz="1200" b="1" i="1" kern="0" baseline="30000" smtClean="0">
                <a:solidFill>
                  <a:srgbClr val="000000"/>
                </a:solidFill>
                <a:latin typeface="Arial" pitchFamily="34"/>
                <a:ea typeface="Times New Roman" pitchFamily="18"/>
                <a:cs typeface="Arial" pitchFamily="34"/>
                <a:hlinkClick r:id="rId4" action="ppaction://hlinkfile"/>
              </a:rPr>
              <a:t>[1]</a:t>
            </a:r>
            <a:r>
              <a:rPr lang="it-IT" sz="1200" b="1" i="1" kern="0" smtClean="0">
                <a:solidFill>
                  <a:srgbClr val="000000"/>
                </a:solidFill>
                <a:latin typeface="Arial" pitchFamily="34"/>
                <a:ea typeface="Times New Roman" pitchFamily="18"/>
                <a:cs typeface="Arial" pitchFamily="34"/>
              </a:rPr>
              <a:t> fatti dai Neanderthal  più o meno 40.000 anni fa</a:t>
            </a:r>
            <a:endParaRPr lang="it-IT" sz="600" kern="0" smtClean="0">
              <a:solidFill>
                <a:srgbClr val="000000"/>
              </a:solidFill>
              <a:latin typeface="Arial" pitchFamily="34"/>
              <a:cs typeface="Arial" pitchFamily="34"/>
            </a:endParaRPr>
          </a:p>
          <a:p>
            <a:pPr hangingPunct="0">
              <a:defRPr sz="1800" b="0" i="0" u="none" strike="noStrike" kern="0" cap="none" spc="0" baseline="0">
                <a:solidFill>
                  <a:srgbClr val="000000"/>
                </a:solidFill>
                <a:uFillTx/>
              </a:defRPr>
            </a:pPr>
            <a:r>
              <a:rPr lang="it-IT" kern="0" smtClean="0">
                <a:solidFill>
                  <a:srgbClr val="000000"/>
                </a:solidFill>
                <a:latin typeface="Arial" pitchFamily="34"/>
                <a:cs typeface="Arial" pitchFamily="34"/>
              </a:rPr>
              <a:t/>
            </a:r>
            <a:br>
              <a:rPr lang="it-IT" kern="0" smtClean="0">
                <a:solidFill>
                  <a:srgbClr val="000000"/>
                </a:solidFill>
                <a:latin typeface="Arial" pitchFamily="34"/>
                <a:cs typeface="Arial" pitchFamily="34"/>
              </a:rPr>
            </a:br>
            <a:endParaRPr lang="it-IT" kern="0" smtClean="0">
              <a:solidFill>
                <a:srgbClr val="000000"/>
              </a:solidFill>
              <a:latin typeface="Arial" pitchFamily="34"/>
              <a:cs typeface="Arial" pitchFamily="34"/>
            </a:endParaRPr>
          </a:p>
        </p:txBody>
      </p:sp>
      <p:sp>
        <p:nvSpPr>
          <p:cNvPr id="6" name="Rectangle 4"/>
          <p:cNvSpPr/>
          <p:nvPr/>
        </p:nvSpPr>
        <p:spPr>
          <a:xfrm>
            <a:off x="0" y="4962521"/>
            <a:ext cx="3017840" cy="6345"/>
          </a:xfrm>
          <a:prstGeom prst="rect">
            <a:avLst/>
          </a:prstGeom>
          <a:solidFill>
            <a:srgbClr val="000000"/>
          </a:solidFill>
          <a:ln w="9528">
            <a:solidFill>
              <a:srgbClr val="000000"/>
            </a:solidFill>
            <a:prstDash val="solid"/>
            <a:miter/>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pic>
        <p:nvPicPr>
          <p:cNvPr id="7" name="Picture 2"/>
          <p:cNvPicPr>
            <a:picLocks noChangeAspect="1"/>
          </p:cNvPicPr>
          <p:nvPr/>
        </p:nvPicPr>
        <p:blipFill>
          <a:blip r:embed="rId5"/>
          <a:srcRect t="6650"/>
          <a:stretch>
            <a:fillRect/>
          </a:stretch>
        </p:blipFill>
        <p:spPr>
          <a:xfrm>
            <a:off x="3931" y="0"/>
            <a:ext cx="3703905" cy="6858000"/>
          </a:xfrm>
          <a:prstGeom prst="rect">
            <a:avLst/>
          </a:prstGeom>
          <a:noFill/>
          <a:ln>
            <a:noFill/>
          </a:ln>
        </p:spPr>
      </p:pic>
      <p:sp>
        <p:nvSpPr>
          <p:cNvPr id="8" name="CasellaDiTesto 7"/>
          <p:cNvSpPr txBox="1"/>
          <p:nvPr/>
        </p:nvSpPr>
        <p:spPr>
          <a:xfrm>
            <a:off x="3724872" y="3895"/>
            <a:ext cx="5419127" cy="681725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900" b="1" kern="0" dirty="0" smtClean="0">
                <a:solidFill>
                  <a:srgbClr val="FFFFFF"/>
                </a:solidFill>
                <a:latin typeface="Copperplate Gothic Bold" panose="020E0705020206020404" pitchFamily="34" charset="0"/>
                <a:cs typeface="Times New Roman" pitchFamily="18"/>
              </a:rPr>
              <a:t>Nero il colore della terra fertile. Nera la notte che tutto rigenera. Nera la grotta dentro la montagna. Nero il ventre che partorisce. Nero l’oltretomba che inghiotte le anime dei morti. Nere le pietre divine che simboleggiano la Dea. Neri i massi che racchiudono gli spiriti, come la </a:t>
            </a:r>
            <a:r>
              <a:rPr lang="it-IT" sz="1900" b="1" kern="0" dirty="0" err="1" smtClean="0">
                <a:solidFill>
                  <a:srgbClr val="FFFFFF"/>
                </a:solidFill>
                <a:latin typeface="Copperplate Gothic Bold" panose="020E0705020206020404" pitchFamily="34" charset="0"/>
                <a:cs typeface="Times New Roman" pitchFamily="18"/>
              </a:rPr>
              <a:t>Kaaba</a:t>
            </a:r>
            <a:r>
              <a:rPr lang="it-IT" sz="1900" b="1" kern="0" dirty="0" smtClean="0">
                <a:solidFill>
                  <a:srgbClr val="FFFFFF"/>
                </a:solidFill>
                <a:latin typeface="Copperplate Gothic Bold" panose="020E0705020206020404" pitchFamily="34" charset="0"/>
                <a:cs typeface="Times New Roman" pitchFamily="18"/>
              </a:rPr>
              <a:t>. Nere le rocce che guariscono. Nere le divinità che stanno in alto e non possono essere cancellate. Nera la prima madre. Neri tutti noi, che siamo stati scuri fino al V millennio a.C. e magari anche dopo . </a:t>
            </a:r>
          </a:p>
          <a:p>
            <a:pPr>
              <a:defRPr sz="1800" b="0" i="0" u="none" strike="noStrike" kern="0" cap="none" spc="0" baseline="0">
                <a:solidFill>
                  <a:srgbClr val="000000"/>
                </a:solidFill>
                <a:uFillTx/>
              </a:defRPr>
            </a:pPr>
            <a:r>
              <a:rPr lang="it-IT" sz="1900" b="1" kern="0" dirty="0" smtClean="0">
                <a:solidFill>
                  <a:srgbClr val="FFFFFF"/>
                </a:solidFill>
                <a:latin typeface="Copperplate Gothic Bold" panose="020E0705020206020404" pitchFamily="34" charset="0"/>
                <a:cs typeface="Times New Roman" pitchFamily="18"/>
              </a:rPr>
              <a:t>Per questa ragione, molte dee antiche erano nere. Il colore si è conservato nell’immagine che ha ereditato funzioni e posto della Dea della montagna: la Madonna nera. La presenza di immagini di Maria scura sono diretto indizio dell’</a:t>
            </a:r>
          </a:p>
          <a:p>
            <a:pPr>
              <a:defRPr sz="1800" b="0" i="0" u="none" strike="noStrike" kern="0" cap="none" spc="0" baseline="0">
                <a:solidFill>
                  <a:srgbClr val="000000"/>
                </a:solidFill>
                <a:uFillTx/>
              </a:defRPr>
            </a:pPr>
            <a:r>
              <a:rPr lang="it-IT" sz="1900" b="1" kern="0" dirty="0" smtClean="0">
                <a:solidFill>
                  <a:srgbClr val="FFFFFF"/>
                </a:solidFill>
                <a:latin typeface="Copperplate Gothic Bold" panose="020E0705020206020404" pitchFamily="34" charset="0"/>
                <a:cs typeface="Times New Roman" pitchFamily="18"/>
              </a:rPr>
              <a:t>esistenza arcaica della divinità </a:t>
            </a:r>
          </a:p>
          <a:p>
            <a:pPr>
              <a:defRPr sz="1800" b="0" i="0" u="none" strike="noStrike" kern="0" cap="none" spc="0" baseline="0">
                <a:solidFill>
                  <a:srgbClr val="000000"/>
                </a:solidFill>
                <a:uFillTx/>
              </a:defRPr>
            </a:pPr>
            <a:r>
              <a:rPr lang="it-IT" sz="1900" b="1" kern="0" dirty="0" smtClean="0">
                <a:solidFill>
                  <a:srgbClr val="FFFFFF"/>
                </a:solidFill>
                <a:latin typeface="Copperplate Gothic Bold" panose="020E0705020206020404" pitchFamily="34" charset="0"/>
                <a:cs typeface="Times New Roman" pitchFamily="18"/>
              </a:rPr>
              <a:t>delle cime.  </a:t>
            </a:r>
          </a:p>
        </p:txBody>
      </p:sp>
    </p:spTree>
    <p:extLst>
      <p:ext uri="{BB962C8B-B14F-4D97-AF65-F5344CB8AC3E}">
        <p14:creationId xmlns:p14="http://schemas.microsoft.com/office/powerpoint/2010/main" val="2002220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109480" y="6397937"/>
            <a:ext cx="1224136" cy="461665"/>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a:t>
            </a:r>
          </a:p>
          <a:p>
            <a:pPr algn="ctr"/>
            <a:r>
              <a:rPr lang="it-IT" sz="800" b="1" dirty="0" smtClean="0">
                <a:solidFill>
                  <a:schemeClr val="bg1"/>
                </a:solidFill>
                <a:latin typeface="Times New Roman" pitchFamily="18" charset="0"/>
                <a:cs typeface="Times New Roman" pitchFamily="18" charset="0"/>
              </a:rPr>
              <a:t>Sherwood</a:t>
            </a:r>
          </a:p>
        </p:txBody>
      </p:sp>
      <p:sp>
        <p:nvSpPr>
          <p:cNvPr id="8" name="Rettangolo 7"/>
          <p:cNvSpPr/>
          <p:nvPr/>
        </p:nvSpPr>
        <p:spPr>
          <a:xfrm>
            <a:off x="5339126" y="8424"/>
            <a:ext cx="3804874" cy="6370975"/>
          </a:xfrm>
          <a:prstGeom prst="rect">
            <a:avLst/>
          </a:prstGeom>
        </p:spPr>
        <p:txBody>
          <a:bodyPr wrap="square">
            <a:spAutoFit/>
          </a:bodyPr>
          <a:lstStyle/>
          <a:p>
            <a:r>
              <a:rPr lang="it-IT" sz="2400" b="1" dirty="0" smtClean="0">
                <a:solidFill>
                  <a:schemeClr val="bg1"/>
                </a:solidFill>
                <a:latin typeface="Copperplate Gothic Bold" pitchFamily="34" charset="0"/>
                <a:cs typeface="Times New Roman" pitchFamily="18" charset="0"/>
              </a:rPr>
              <a:t>Studiosi come Luigi Maria Lombardi </a:t>
            </a:r>
            <a:r>
              <a:rPr lang="it-IT" sz="2400" b="1" dirty="0" err="1" smtClean="0">
                <a:solidFill>
                  <a:schemeClr val="bg1"/>
                </a:solidFill>
                <a:latin typeface="Copperplate Gothic Bold" pitchFamily="34" charset="0"/>
                <a:cs typeface="Times New Roman" pitchFamily="18" charset="0"/>
              </a:rPr>
              <a:t>Satriani</a:t>
            </a:r>
            <a:r>
              <a:rPr lang="it-IT" sz="2400" b="1" dirty="0" smtClean="0">
                <a:solidFill>
                  <a:schemeClr val="bg1"/>
                </a:solidFill>
                <a:latin typeface="Copperplate Gothic Bold" pitchFamily="34" charset="0"/>
                <a:cs typeface="Times New Roman" pitchFamily="18" charset="0"/>
              </a:rPr>
              <a:t> e Lucia </a:t>
            </a:r>
            <a:r>
              <a:rPr lang="it-IT" sz="2400" b="1" dirty="0" err="1" smtClean="0">
                <a:solidFill>
                  <a:schemeClr val="bg1"/>
                </a:solidFill>
                <a:latin typeface="Copperplate Gothic Bold" pitchFamily="34" charset="0"/>
                <a:cs typeface="Times New Roman" pitchFamily="18" charset="0"/>
              </a:rPr>
              <a:t>Chiavola</a:t>
            </a:r>
            <a:r>
              <a:rPr lang="it-IT" sz="2400" b="1" dirty="0" smtClean="0">
                <a:solidFill>
                  <a:schemeClr val="bg1"/>
                </a:solidFill>
                <a:latin typeface="Copperplate Gothic Bold" pitchFamily="34" charset="0"/>
                <a:cs typeface="Times New Roman" pitchFamily="18" charset="0"/>
              </a:rPr>
              <a:t> </a:t>
            </a:r>
            <a:r>
              <a:rPr lang="it-IT" sz="2400" b="1" dirty="0" err="1" smtClean="0">
                <a:solidFill>
                  <a:schemeClr val="bg1"/>
                </a:solidFill>
                <a:latin typeface="Copperplate Gothic Bold" pitchFamily="34" charset="0"/>
                <a:cs typeface="Times New Roman" pitchFamily="18" charset="0"/>
              </a:rPr>
              <a:t>Birnbaum</a:t>
            </a:r>
            <a:r>
              <a:rPr lang="it-IT" sz="2400" b="1" dirty="0" smtClean="0">
                <a:solidFill>
                  <a:schemeClr val="bg1"/>
                </a:solidFill>
                <a:latin typeface="Copperplate Gothic Bold" pitchFamily="34" charset="0"/>
                <a:cs typeface="Times New Roman" pitchFamily="18" charset="0"/>
              </a:rPr>
              <a:t> identificano chiaramente il culto alla Madonna Nera come caratteristico delle classi popolari e come pratica di  resistenza culturale, spesso associato a vari tipi di protesta quando non alla rivolta vera e propria. </a:t>
            </a:r>
            <a:endParaRPr lang="it-IT" sz="2400" dirty="0">
              <a:solidFill>
                <a:schemeClr val="bg1"/>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566" y="5805264"/>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4098"/>
          <a:stretch/>
        </p:blipFill>
        <p:spPr bwMode="auto">
          <a:xfrm>
            <a:off x="16768" y="0"/>
            <a:ext cx="53223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latin typeface="Copperplate Gothic Bold" panose="020E0705020206020404" pitchFamily="34" charset="0"/>
              </a:rPr>
              <a:t>Pellegrinaggio della Madonna Nera di Viggiano, chiamata anche </a:t>
            </a:r>
            <a:r>
              <a:rPr lang="it-IT" sz="1400" dirty="0" smtClean="0">
                <a:latin typeface="Copperplate Gothic Bold" panose="020E0705020206020404" pitchFamily="34" charset="0"/>
              </a:rPr>
              <a:t>Gran </a:t>
            </a:r>
            <a:r>
              <a:rPr lang="it-IT" sz="1400" dirty="0">
                <a:latin typeface="Copperplate Gothic Bold" panose="020E0705020206020404" pitchFamily="34" charset="0"/>
              </a:rPr>
              <a:t>Madre della Lucania. </a:t>
            </a:r>
          </a:p>
        </p:txBody>
      </p:sp>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109480" y="6397937"/>
            <a:ext cx="1224136" cy="461665"/>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a:t>
            </a:r>
          </a:p>
          <a:p>
            <a:pPr algn="ctr"/>
            <a:r>
              <a:rPr lang="it-IT" sz="800" b="1" dirty="0" smtClean="0">
                <a:solidFill>
                  <a:schemeClr val="bg1"/>
                </a:solidFill>
                <a:latin typeface="Times New Roman" pitchFamily="18" charset="0"/>
                <a:cs typeface="Times New Roman" pitchFamily="18" charset="0"/>
              </a:rPr>
              <a:t>Sherwood</a:t>
            </a:r>
          </a:p>
        </p:txBody>
      </p:sp>
      <p:sp>
        <p:nvSpPr>
          <p:cNvPr id="8" name="Rettangolo 7"/>
          <p:cNvSpPr/>
          <p:nvPr/>
        </p:nvSpPr>
        <p:spPr>
          <a:xfrm>
            <a:off x="5220073" y="8424"/>
            <a:ext cx="3923927" cy="6740307"/>
          </a:xfrm>
          <a:prstGeom prst="rect">
            <a:avLst/>
          </a:prstGeom>
        </p:spPr>
        <p:txBody>
          <a:bodyPr wrap="square">
            <a:spAutoFit/>
          </a:bodyPr>
          <a:lstStyle/>
          <a:p>
            <a:r>
              <a:rPr lang="it-IT" b="1" dirty="0" smtClean="0">
                <a:solidFill>
                  <a:schemeClr val="bg1"/>
                </a:solidFill>
                <a:latin typeface="Copperplate Gothic Bold" pitchFamily="34" charset="0"/>
                <a:cs typeface="Times New Roman" pitchFamily="18" charset="0"/>
              </a:rPr>
              <a:t>La Madonna Nera è strettamente legata alla montagna. Come nel </a:t>
            </a:r>
            <a:r>
              <a:rPr lang="it-IT" b="1" dirty="0">
                <a:solidFill>
                  <a:schemeClr val="bg1"/>
                </a:solidFill>
                <a:latin typeface="Copperplate Gothic Bold" pitchFamily="34" charset="0"/>
                <a:cs typeface="Times New Roman" pitchFamily="18" charset="0"/>
              </a:rPr>
              <a:t>caso della Madonna sul Monte Penna, in posizione strategica fra Liguria, Emila Romagna e Toscana. La montagna prende il nome dall’antichissima Pennina Dea citata da Catone e poi </a:t>
            </a:r>
            <a:r>
              <a:rPr lang="it-IT" b="1" dirty="0" err="1" smtClean="0">
                <a:solidFill>
                  <a:schemeClr val="bg1"/>
                </a:solidFill>
                <a:latin typeface="Copperplate Gothic Bold" pitchFamily="34" charset="0"/>
                <a:cs typeface="Times New Roman" pitchFamily="18" charset="0"/>
              </a:rPr>
              <a:t>maschilizzata</a:t>
            </a:r>
            <a:r>
              <a:rPr lang="it-IT" b="1" dirty="0" smtClean="0">
                <a:solidFill>
                  <a:schemeClr val="bg1"/>
                </a:solidFill>
                <a:latin typeface="Copperplate Gothic Bold" pitchFamily="34" charset="0"/>
                <a:cs typeface="Times New Roman" pitchFamily="18" charset="0"/>
              </a:rPr>
              <a:t> dai Romani. Quando questi finalmente furono cacciati, in </a:t>
            </a:r>
            <a:r>
              <a:rPr lang="it-IT" b="1" dirty="0">
                <a:solidFill>
                  <a:schemeClr val="bg1"/>
                </a:solidFill>
                <a:latin typeface="Copperplate Gothic Bold" pitchFamily="34" charset="0"/>
                <a:cs typeface="Times New Roman" pitchFamily="18" charset="0"/>
              </a:rPr>
              <a:t>un processo di </a:t>
            </a:r>
            <a:r>
              <a:rPr lang="it-IT" b="1" dirty="0" smtClean="0">
                <a:solidFill>
                  <a:schemeClr val="bg1"/>
                </a:solidFill>
                <a:latin typeface="Copperplate Gothic Bold" pitchFamily="34" charset="0"/>
                <a:cs typeface="Times New Roman" pitchFamily="18" charset="0"/>
              </a:rPr>
              <a:t>riappropriazione e poi di reinterpretazione </a:t>
            </a:r>
            <a:r>
              <a:rPr lang="it-IT" b="1" dirty="0">
                <a:solidFill>
                  <a:schemeClr val="bg1"/>
                </a:solidFill>
                <a:latin typeface="Copperplate Gothic Bold" pitchFamily="34" charset="0"/>
                <a:cs typeface="Times New Roman" pitchFamily="18" charset="0"/>
              </a:rPr>
              <a:t>culturale, la divinità primordiale (probabilmente nera come tante sue compagne) è stata posizionata dove stava di diritto fin dalla notte </a:t>
            </a:r>
            <a:endParaRPr lang="it-IT" b="1" dirty="0" smtClean="0">
              <a:solidFill>
                <a:schemeClr val="bg1"/>
              </a:solidFill>
              <a:latin typeface="Copperplate Gothic Bold" pitchFamily="34" charset="0"/>
              <a:cs typeface="Times New Roman" pitchFamily="18" charset="0"/>
            </a:endParaRPr>
          </a:p>
          <a:p>
            <a:r>
              <a:rPr lang="it-IT" b="1" dirty="0" smtClean="0">
                <a:solidFill>
                  <a:schemeClr val="bg1"/>
                </a:solidFill>
                <a:latin typeface="Copperplate Gothic Bold" pitchFamily="34" charset="0"/>
                <a:cs typeface="Times New Roman" pitchFamily="18" charset="0"/>
              </a:rPr>
              <a:t>dei </a:t>
            </a:r>
            <a:r>
              <a:rPr lang="it-IT" b="1" dirty="0">
                <a:solidFill>
                  <a:schemeClr val="bg1"/>
                </a:solidFill>
                <a:latin typeface="Copperplate Gothic Bold" pitchFamily="34" charset="0"/>
                <a:cs typeface="Times New Roman" pitchFamily="18" charset="0"/>
              </a:rPr>
              <a:t>tempi, trasformata </a:t>
            </a:r>
            <a:endParaRPr lang="it-IT" b="1" dirty="0" smtClean="0">
              <a:solidFill>
                <a:schemeClr val="bg1"/>
              </a:solidFill>
              <a:latin typeface="Copperplate Gothic Bold" pitchFamily="34" charset="0"/>
              <a:cs typeface="Times New Roman" pitchFamily="18" charset="0"/>
            </a:endParaRPr>
          </a:p>
          <a:p>
            <a:r>
              <a:rPr lang="it-IT" b="1" dirty="0" smtClean="0">
                <a:solidFill>
                  <a:schemeClr val="bg1"/>
                </a:solidFill>
                <a:latin typeface="Copperplate Gothic Bold" pitchFamily="34" charset="0"/>
                <a:cs typeface="Times New Roman" pitchFamily="18" charset="0"/>
              </a:rPr>
              <a:t>in </a:t>
            </a:r>
            <a:r>
              <a:rPr lang="it-IT" b="1" dirty="0">
                <a:solidFill>
                  <a:schemeClr val="bg1"/>
                </a:solidFill>
                <a:latin typeface="Copperplate Gothic Bold" pitchFamily="34" charset="0"/>
                <a:cs typeface="Times New Roman" pitchFamily="18" charset="0"/>
              </a:rPr>
              <a:t>Maria di Nazareth……  </a:t>
            </a:r>
            <a:endParaRPr lang="it-IT" dirty="0">
              <a:solidFill>
                <a:schemeClr val="bg1"/>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566" y="5805264"/>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latin typeface="Copperplate Gothic Bold" panose="020E0705020206020404" pitchFamily="34" charset="0"/>
              </a:rPr>
              <a:t>Pellegrinaggio della Madonna Nera di Viggiano, chiamata anche </a:t>
            </a:r>
            <a:r>
              <a:rPr lang="it-IT" sz="1400" dirty="0" smtClean="0">
                <a:latin typeface="Copperplate Gothic Bold" panose="020E0705020206020404" pitchFamily="34" charset="0"/>
              </a:rPr>
              <a:t>Gran </a:t>
            </a:r>
            <a:r>
              <a:rPr lang="it-IT" sz="1400" dirty="0">
                <a:latin typeface="Copperplate Gothic Bold" panose="020E0705020206020404" pitchFamily="34" charset="0"/>
              </a:rPr>
              <a:t>Madre della Lucania. </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20073" cy="692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515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56376" y="6519446"/>
            <a:ext cx="1296144"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7" name="CasellaDiTesto 6"/>
          <p:cNvSpPr txBox="1"/>
          <p:nvPr/>
        </p:nvSpPr>
        <p:spPr>
          <a:xfrm>
            <a:off x="0" y="5572140"/>
            <a:ext cx="9144000" cy="1200329"/>
          </a:xfrm>
          <a:prstGeom prst="rect">
            <a:avLst/>
          </a:prstGeom>
          <a:noFill/>
        </p:spPr>
        <p:txBody>
          <a:bodyPr wrap="square" rtlCol="0">
            <a:spAutoFit/>
          </a:bodyPr>
          <a:lstStyle/>
          <a:p>
            <a:r>
              <a:rPr lang="it-IT" b="1" dirty="0" smtClean="0">
                <a:solidFill>
                  <a:schemeClr val="bg1"/>
                </a:solidFill>
                <a:latin typeface="Copperplate Gothic Bold" pitchFamily="34" charset="0"/>
              </a:rPr>
              <a:t>La presenza di una divinità femmina legata al bosco, alla montagna, alla fertilità  di  esseri umani, animali e vegetali, è attestata fin dalla notte dei tempi su gran parte dell’Eurasia. Spesso i </a:t>
            </a:r>
          </a:p>
          <a:p>
            <a:r>
              <a:rPr lang="it-IT" b="1" dirty="0" smtClean="0">
                <a:solidFill>
                  <a:schemeClr val="bg1"/>
                </a:solidFill>
                <a:latin typeface="Copperplate Gothic Bold" pitchFamily="34" charset="0"/>
              </a:rPr>
              <a:t>simulacri più antichi  sono pietre nere in grotte dove sgorga l’acqua. </a:t>
            </a:r>
            <a:endParaRPr lang="it-IT" b="1" dirty="0">
              <a:solidFill>
                <a:schemeClr val="bg1"/>
              </a:solidFill>
              <a:latin typeface="Copperplate Gothic Bold" pitchFamily="34" charset="0"/>
            </a:endParaRPr>
          </a:p>
        </p:txBody>
      </p:sp>
      <p:sp>
        <p:nvSpPr>
          <p:cNvPr id="8" name="CasellaDiTesto 7"/>
          <p:cNvSpPr txBox="1"/>
          <p:nvPr/>
        </p:nvSpPr>
        <p:spPr>
          <a:xfrm>
            <a:off x="0" y="0"/>
            <a:ext cx="9144000" cy="646331"/>
          </a:xfrm>
          <a:prstGeom prst="rect">
            <a:avLst/>
          </a:prstGeom>
          <a:noFill/>
        </p:spPr>
        <p:txBody>
          <a:bodyPr wrap="square" rtlCol="0">
            <a:spAutoFit/>
          </a:bodyPr>
          <a:lstStyle/>
          <a:p>
            <a:r>
              <a:rPr lang="it-IT" b="1" dirty="0" smtClean="0">
                <a:solidFill>
                  <a:schemeClr val="bg1"/>
                </a:solidFill>
                <a:latin typeface="Copperplate Gothic Bold" pitchFamily="34" charset="0"/>
              </a:rPr>
              <a:t>Calderone di </a:t>
            </a:r>
            <a:r>
              <a:rPr lang="it-IT" b="1" dirty="0" err="1" smtClean="0">
                <a:solidFill>
                  <a:schemeClr val="bg1"/>
                </a:solidFill>
                <a:latin typeface="Copperplate Gothic Bold" pitchFamily="34" charset="0"/>
              </a:rPr>
              <a:t>Gundesrup</a:t>
            </a:r>
            <a:r>
              <a:rPr lang="it-IT" b="1" dirty="0" smtClean="0">
                <a:solidFill>
                  <a:schemeClr val="bg1"/>
                </a:solidFill>
                <a:latin typeface="Copperplate Gothic Bold" pitchFamily="34" charset="0"/>
              </a:rPr>
              <a:t>, dea delle bestie selvatiche su carro da guerra. III sec- a.C. Fattura celtica, Museo di Copenaghen</a:t>
            </a:r>
            <a:endParaRPr lang="it-IT" b="1" dirty="0">
              <a:solidFill>
                <a:schemeClr val="bg1"/>
              </a:solidFill>
              <a:latin typeface="Copperplate Gothic Bold" pitchFamily="34" charset="0"/>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86" y="571480"/>
            <a:ext cx="9239186" cy="498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1554" y="592857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2137" y="5173608"/>
            <a:ext cx="9141862" cy="2523768"/>
          </a:xfrm>
          <a:prstGeom prst="rect">
            <a:avLst/>
          </a:prstGeom>
          <a:noFill/>
        </p:spPr>
        <p:txBody>
          <a:bodyPr wrap="square" rtlCol="0">
            <a:spAutoFit/>
          </a:bodyPr>
          <a:lstStyle/>
          <a:p>
            <a:r>
              <a:rPr lang="it-IT" sz="2000" b="1" dirty="0">
                <a:solidFill>
                  <a:prstClr val="white"/>
                </a:solidFill>
                <a:latin typeface="Copperplate Gothic Bold"/>
                <a:cs typeface="Copperplate Gothic Bold"/>
              </a:rPr>
              <a:t>La cattedrale di </a:t>
            </a:r>
            <a:r>
              <a:rPr lang="it-IT" sz="2000" b="1" dirty="0" err="1">
                <a:solidFill>
                  <a:prstClr val="white"/>
                </a:solidFill>
                <a:latin typeface="Copperplate Gothic Bold"/>
                <a:cs typeface="Copperplate Gothic Bold"/>
              </a:rPr>
              <a:t>Puy</a:t>
            </a:r>
            <a:r>
              <a:rPr lang="it-IT" sz="2000" b="1" dirty="0">
                <a:solidFill>
                  <a:prstClr val="white"/>
                </a:solidFill>
                <a:latin typeface="Copperplate Gothic Bold"/>
                <a:cs typeface="Copperplate Gothic Bold"/>
              </a:rPr>
              <a:t> en </a:t>
            </a:r>
            <a:r>
              <a:rPr lang="it-IT" sz="2000" b="1" dirty="0" err="1" smtClean="0">
                <a:solidFill>
                  <a:prstClr val="white"/>
                </a:solidFill>
                <a:latin typeface="Copperplate Gothic Bold"/>
                <a:cs typeface="Copperplate Gothic Bold"/>
              </a:rPr>
              <a:t>Velay</a:t>
            </a:r>
            <a:r>
              <a:rPr lang="it-IT" sz="2000" b="1" dirty="0" smtClean="0">
                <a:solidFill>
                  <a:prstClr val="white"/>
                </a:solidFill>
                <a:latin typeface="Copperplate Gothic Bold"/>
                <a:cs typeface="Copperplate Gothic Bold"/>
              </a:rPr>
              <a:t>, in </a:t>
            </a:r>
            <a:r>
              <a:rPr lang="it-IT" sz="2000" b="1" dirty="0" err="1" smtClean="0">
                <a:solidFill>
                  <a:prstClr val="white"/>
                </a:solidFill>
                <a:latin typeface="Copperplate Gothic Bold"/>
                <a:cs typeface="Copperplate Gothic Bold"/>
              </a:rPr>
              <a:t>Rhone</a:t>
            </a:r>
            <a:r>
              <a:rPr lang="it-IT" sz="2000" b="1" dirty="0" smtClean="0">
                <a:solidFill>
                  <a:prstClr val="white"/>
                </a:solidFill>
                <a:latin typeface="Copperplate Gothic Bold"/>
                <a:cs typeface="Copperplate Gothic Bold"/>
              </a:rPr>
              <a:t> Alpes,  </a:t>
            </a:r>
            <a:r>
              <a:rPr lang="it-IT" sz="2000" b="1" dirty="0">
                <a:solidFill>
                  <a:prstClr val="white"/>
                </a:solidFill>
                <a:latin typeface="Copperplate Gothic Bold"/>
                <a:cs typeface="Copperplate Gothic Bold"/>
              </a:rPr>
              <a:t>ospita la più antica Madonna nera di </a:t>
            </a:r>
            <a:r>
              <a:rPr lang="it-IT" sz="2000" b="1" dirty="0" smtClean="0">
                <a:solidFill>
                  <a:prstClr val="white"/>
                </a:solidFill>
                <a:latin typeface="Copperplate Gothic Bold"/>
                <a:cs typeface="Copperplate Gothic Bold"/>
              </a:rPr>
              <a:t>Francia.  Sorge </a:t>
            </a:r>
            <a:r>
              <a:rPr lang="it-IT" sz="2000" b="1" dirty="0">
                <a:solidFill>
                  <a:prstClr val="white"/>
                </a:solidFill>
                <a:latin typeface="Copperplate Gothic Bold"/>
                <a:cs typeface="Copperplate Gothic Bold"/>
              </a:rPr>
              <a:t>su un antico dolmen di pietra </a:t>
            </a:r>
            <a:r>
              <a:rPr lang="it-IT" sz="2000" b="1" dirty="0" smtClean="0">
                <a:solidFill>
                  <a:prstClr val="white"/>
                </a:solidFill>
                <a:latin typeface="Copperplate Gothic Bold"/>
                <a:cs typeface="Copperplate Gothic Bold"/>
              </a:rPr>
              <a:t>nera, su cui sarebbe apparsa la Madre di Dio. </a:t>
            </a:r>
          </a:p>
          <a:p>
            <a:r>
              <a:rPr lang="it-IT" sz="2000" b="1" dirty="0" smtClean="0">
                <a:solidFill>
                  <a:prstClr val="white"/>
                </a:solidFill>
                <a:latin typeface="Copperplate Gothic Bold"/>
                <a:cs typeface="Copperplate Gothic Bold"/>
              </a:rPr>
              <a:t>Sulle </a:t>
            </a:r>
            <a:r>
              <a:rPr lang="it-IT" sz="2000" b="1" dirty="0">
                <a:solidFill>
                  <a:prstClr val="white"/>
                </a:solidFill>
                <a:latin typeface="Copperplate Gothic Bold"/>
                <a:cs typeface="Copperplate Gothic Bold"/>
              </a:rPr>
              <a:t>due cime più vicine, </a:t>
            </a:r>
            <a:r>
              <a:rPr lang="it-IT" sz="2000" b="1" dirty="0" smtClean="0">
                <a:solidFill>
                  <a:prstClr val="white"/>
                </a:solidFill>
                <a:latin typeface="Copperplate Gothic Bold"/>
                <a:cs typeface="Copperplate Gothic Bold"/>
              </a:rPr>
              <a:t>la </a:t>
            </a:r>
            <a:r>
              <a:rPr lang="it-IT" sz="2000" b="1" dirty="0">
                <a:solidFill>
                  <a:prstClr val="white"/>
                </a:solidFill>
                <a:latin typeface="Copperplate Gothic Bold"/>
                <a:cs typeface="Copperplate Gothic Bold"/>
              </a:rPr>
              <a:t>più grande Madonna di </a:t>
            </a:r>
            <a:endParaRPr lang="it-IT" sz="2000" b="1" dirty="0" smtClean="0">
              <a:solidFill>
                <a:prstClr val="white"/>
              </a:solidFill>
              <a:latin typeface="Copperplate Gothic Bold"/>
              <a:cs typeface="Copperplate Gothic Bold"/>
            </a:endParaRPr>
          </a:p>
          <a:p>
            <a:r>
              <a:rPr lang="it-IT" sz="2000" b="1" dirty="0" smtClean="0">
                <a:solidFill>
                  <a:prstClr val="white"/>
                </a:solidFill>
                <a:latin typeface="Copperplate Gothic Bold"/>
                <a:cs typeface="Copperplate Gothic Bold"/>
              </a:rPr>
              <a:t>Francia </a:t>
            </a:r>
            <a:r>
              <a:rPr lang="it-IT" sz="2000" b="1" dirty="0">
                <a:solidFill>
                  <a:prstClr val="white"/>
                </a:solidFill>
                <a:latin typeface="Copperplate Gothic Bold"/>
                <a:cs typeface="Copperplate Gothic Bold"/>
              </a:rPr>
              <a:t>e il principio maschile</a:t>
            </a:r>
            <a:r>
              <a:rPr lang="it-IT" sz="2000" b="1" dirty="0" smtClean="0">
                <a:solidFill>
                  <a:prstClr val="white"/>
                </a:solidFill>
                <a:latin typeface="Copperplate Gothic Bold"/>
                <a:cs typeface="Copperplate Gothic Bold"/>
              </a:rPr>
              <a:t>:  </a:t>
            </a:r>
            <a:r>
              <a:rPr lang="it-IT" sz="2000" b="1" dirty="0">
                <a:solidFill>
                  <a:prstClr val="white"/>
                </a:solidFill>
                <a:latin typeface="Copperplate Gothic Bold"/>
                <a:cs typeface="Copperplate Gothic Bold"/>
              </a:rPr>
              <a:t>la cappella di San </a:t>
            </a:r>
            <a:r>
              <a:rPr lang="it-IT" sz="2000" b="1" dirty="0" smtClean="0">
                <a:solidFill>
                  <a:prstClr val="white"/>
                </a:solidFill>
                <a:latin typeface="Copperplate Gothic Bold"/>
                <a:cs typeface="Copperplate Gothic Bold"/>
              </a:rPr>
              <a:t>Michele</a:t>
            </a:r>
            <a:r>
              <a:rPr lang="it-IT" sz="2000" b="1" dirty="0">
                <a:solidFill>
                  <a:prstClr val="white"/>
                </a:solidFill>
                <a:latin typeface="Copperplate Gothic Bold"/>
                <a:cs typeface="Copperplate Gothic Bold"/>
              </a:rPr>
              <a:t>. </a:t>
            </a:r>
          </a:p>
          <a:p>
            <a:endParaRPr lang="it-IT" sz="2900" b="1" dirty="0">
              <a:solidFill>
                <a:prstClr val="white"/>
              </a:solidFill>
              <a:latin typeface="Copperplate Gothic Bold"/>
              <a:cs typeface="Copperplate Gothic Bold"/>
            </a:endParaRPr>
          </a:p>
          <a:p>
            <a:r>
              <a:rPr lang="en-US" sz="29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9" y="14743"/>
            <a:ext cx="9167089" cy="515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252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latin typeface="Copperplate Gothic Bold" panose="020E0705020206020404" pitchFamily="34" charset="0"/>
              </a:rPr>
              <a:t>Pellegrinaggio della Madonna Nera di Viggiano, chiamata anche </a:t>
            </a:r>
            <a:r>
              <a:rPr lang="it-IT" sz="1400" dirty="0" smtClean="0">
                <a:latin typeface="Copperplate Gothic Bold" panose="020E0705020206020404" pitchFamily="34" charset="0"/>
              </a:rPr>
              <a:t>Gran </a:t>
            </a:r>
            <a:r>
              <a:rPr lang="it-IT" sz="1400" dirty="0">
                <a:latin typeface="Copperplate Gothic Bold" panose="020E0705020206020404" pitchFamily="34" charset="0"/>
              </a:rPr>
              <a:t>Madre della Lucania.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4" y="125901"/>
            <a:ext cx="9136896" cy="585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5966950"/>
            <a:ext cx="9144000" cy="1154162"/>
          </a:xfrm>
          <a:prstGeom prst="rect">
            <a:avLst/>
          </a:prstGeom>
          <a:noFill/>
        </p:spPr>
        <p:txBody>
          <a:bodyPr wrap="square" rtlCol="0">
            <a:spAutoFit/>
          </a:bodyPr>
          <a:lstStyle/>
          <a:p>
            <a:r>
              <a:rPr lang="it-IT" sz="1700" b="1" dirty="0" smtClean="0">
                <a:solidFill>
                  <a:schemeClr val="bg1"/>
                </a:solidFill>
                <a:latin typeface="Copperplate Gothic Bold" panose="020E0705020206020404" pitchFamily="34" charset="0"/>
              </a:rPr>
              <a:t>Il coperchio del dolmen esiste ancora, viene tuttora usato per </a:t>
            </a:r>
          </a:p>
          <a:p>
            <a:r>
              <a:rPr lang="it-IT" sz="1700" b="1" dirty="0" smtClean="0">
                <a:solidFill>
                  <a:schemeClr val="bg1"/>
                </a:solidFill>
                <a:latin typeface="Copperplate Gothic Bold" panose="020E0705020206020404" pitchFamily="34" charset="0"/>
              </a:rPr>
              <a:t>curare malattie di vario tipo, e sta in una cappella con la pietà col </a:t>
            </a:r>
          </a:p>
          <a:p>
            <a:r>
              <a:rPr lang="it-IT" sz="1700" b="1" dirty="0" smtClean="0">
                <a:solidFill>
                  <a:schemeClr val="bg1"/>
                </a:solidFill>
                <a:latin typeface="Copperplate Gothic Bold" panose="020E0705020206020404" pitchFamily="34" charset="0"/>
              </a:rPr>
              <a:t>figlio piccolo. All’interno del santuario, il pozzo di acqua magica .</a:t>
            </a:r>
          </a:p>
          <a:p>
            <a:r>
              <a:rPr lang="it-IT" b="1" dirty="0" smtClean="0">
                <a:solidFill>
                  <a:schemeClr val="bg1"/>
                </a:solidFill>
                <a:latin typeface="Copperplate Gothic Bold" panose="020E0705020206020404" pitchFamily="34" charset="0"/>
              </a:rPr>
              <a:t> </a:t>
            </a:r>
            <a:endParaRPr lang="it-IT" b="1" dirty="0">
              <a:solidFill>
                <a:schemeClr val="bg1"/>
              </a:solidFill>
              <a:latin typeface="Copperplate Gothic Bold" panose="020E0705020206020404" pitchFamily="34" charset="0"/>
            </a:endParaRPr>
          </a:p>
        </p:txBody>
      </p:sp>
    </p:spTree>
    <p:extLst>
      <p:ext uri="{BB962C8B-B14F-4D97-AF65-F5344CB8AC3E}">
        <p14:creationId xmlns:p14="http://schemas.microsoft.com/office/powerpoint/2010/main" val="3016107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asellaDiTesto 3"/>
          <p:cNvSpPr txBox="1"/>
          <p:nvPr/>
        </p:nvSpPr>
        <p:spPr>
          <a:xfrm>
            <a:off x="7833399" y="6478167"/>
            <a:ext cx="1438095"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smtClean="0">
                <a:solidFill>
                  <a:srgbClr val="F2F2F2"/>
                </a:solidFill>
                <a:latin typeface="Times New Roman" pitchFamily="18"/>
                <a:cs typeface="Times New Roman" pitchFamily="18"/>
              </a:rPr>
              <a:t>Associazione Sherwood</a:t>
            </a:r>
          </a:p>
        </p:txBody>
      </p:sp>
      <p:pic>
        <p:nvPicPr>
          <p:cNvPr id="3" name="Immagine 6"/>
          <p:cNvPicPr>
            <a:picLocks noChangeAspect="1"/>
          </p:cNvPicPr>
          <p:nvPr/>
        </p:nvPicPr>
        <p:blipFill>
          <a:blip r:embed="rId3"/>
          <a:stretch>
            <a:fillRect/>
          </a:stretch>
        </p:blipFill>
        <p:spPr>
          <a:xfrm>
            <a:off x="8282434" y="6001499"/>
            <a:ext cx="476667" cy="476667"/>
          </a:xfrm>
          <a:prstGeom prst="rect">
            <a:avLst/>
          </a:prstGeom>
          <a:noFill/>
          <a:ln>
            <a:noFill/>
          </a:ln>
        </p:spPr>
      </p:pic>
      <p:sp>
        <p:nvSpPr>
          <p:cNvPr id="4" name="Rectangle 2"/>
          <p:cNvSpPr/>
          <p:nvPr/>
        </p:nvSpPr>
        <p:spPr>
          <a:xfrm>
            <a:off x="0" y="0"/>
            <a:ext cx="9144000" cy="45720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sp>
        <p:nvSpPr>
          <p:cNvPr id="5" name="Rectangle 3"/>
          <p:cNvSpPr/>
          <p:nvPr/>
        </p:nvSpPr>
        <p:spPr>
          <a:xfrm>
            <a:off x="0" y="4962521"/>
            <a:ext cx="9144000" cy="0"/>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r>
              <a:rPr lang="it-IT" sz="1200" b="1" i="1" kern="0" smtClean="0">
                <a:solidFill>
                  <a:srgbClr val="000000"/>
                </a:solidFill>
                <a:latin typeface="Arial" pitchFamily="34"/>
                <a:ea typeface="Times New Roman" pitchFamily="18"/>
                <a:cs typeface="Arial" pitchFamily="34"/>
              </a:rPr>
              <a:t>Fig 6 Ciottoli rinvenuti nella grotta di Fumane (Vr) sui Monti Lessini, </a:t>
            </a:r>
            <a:r>
              <a:rPr lang="it-IT" sz="1200" b="1" i="1" kern="0" baseline="30000" smtClean="0">
                <a:solidFill>
                  <a:srgbClr val="000000"/>
                </a:solidFill>
                <a:latin typeface="Arial" pitchFamily="34"/>
                <a:ea typeface="Times New Roman" pitchFamily="18"/>
                <a:cs typeface="Arial" pitchFamily="34"/>
                <a:hlinkClick r:id="rId4" action="ppaction://hlinkfile"/>
              </a:rPr>
              <a:t>[1]</a:t>
            </a:r>
            <a:r>
              <a:rPr lang="it-IT" sz="1200" b="1" i="1" kern="0" smtClean="0">
                <a:solidFill>
                  <a:srgbClr val="000000"/>
                </a:solidFill>
                <a:latin typeface="Arial" pitchFamily="34"/>
                <a:ea typeface="Times New Roman" pitchFamily="18"/>
                <a:cs typeface="Arial" pitchFamily="34"/>
              </a:rPr>
              <a:t> fatti dai Neanderthal  più o meno 40.000 anni fa</a:t>
            </a:r>
            <a:endParaRPr lang="it-IT" sz="600" kern="0" smtClean="0">
              <a:solidFill>
                <a:srgbClr val="000000"/>
              </a:solidFill>
              <a:latin typeface="Arial" pitchFamily="34"/>
              <a:cs typeface="Arial" pitchFamily="34"/>
            </a:endParaRPr>
          </a:p>
          <a:p>
            <a:pPr hangingPunct="0">
              <a:defRPr sz="1800" b="0" i="0" u="none" strike="noStrike" kern="0" cap="none" spc="0" baseline="0">
                <a:solidFill>
                  <a:srgbClr val="000000"/>
                </a:solidFill>
                <a:uFillTx/>
              </a:defRPr>
            </a:pPr>
            <a:r>
              <a:rPr lang="it-IT" kern="0" smtClean="0">
                <a:solidFill>
                  <a:srgbClr val="000000"/>
                </a:solidFill>
                <a:latin typeface="Arial" pitchFamily="34"/>
                <a:cs typeface="Arial" pitchFamily="34"/>
              </a:rPr>
              <a:t/>
            </a:r>
            <a:br>
              <a:rPr lang="it-IT" kern="0" smtClean="0">
                <a:solidFill>
                  <a:srgbClr val="000000"/>
                </a:solidFill>
                <a:latin typeface="Arial" pitchFamily="34"/>
                <a:cs typeface="Arial" pitchFamily="34"/>
              </a:rPr>
            </a:br>
            <a:endParaRPr lang="it-IT" kern="0" smtClean="0">
              <a:solidFill>
                <a:srgbClr val="000000"/>
              </a:solidFill>
              <a:latin typeface="Arial" pitchFamily="34"/>
              <a:cs typeface="Arial" pitchFamily="34"/>
            </a:endParaRPr>
          </a:p>
        </p:txBody>
      </p:sp>
      <p:sp>
        <p:nvSpPr>
          <p:cNvPr id="6" name="Rectangle 4"/>
          <p:cNvSpPr/>
          <p:nvPr/>
        </p:nvSpPr>
        <p:spPr>
          <a:xfrm>
            <a:off x="0" y="4962521"/>
            <a:ext cx="3017840" cy="6345"/>
          </a:xfrm>
          <a:prstGeom prst="rect">
            <a:avLst/>
          </a:prstGeom>
          <a:solidFill>
            <a:srgbClr val="000000"/>
          </a:solidFill>
          <a:ln w="9528">
            <a:solidFill>
              <a:srgbClr val="000000"/>
            </a:solidFill>
            <a:prstDash val="solid"/>
            <a:miter/>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it-IT" kern="0" smtClean="0">
              <a:solidFill>
                <a:srgbClr val="000000"/>
              </a:solidFill>
            </a:endParaRPr>
          </a:p>
        </p:txBody>
      </p:sp>
      <p:sp>
        <p:nvSpPr>
          <p:cNvPr id="8" name="CasellaDiTesto 7"/>
          <p:cNvSpPr txBox="1"/>
          <p:nvPr/>
        </p:nvSpPr>
        <p:spPr>
          <a:xfrm>
            <a:off x="4572000" y="3895"/>
            <a:ext cx="4571999" cy="6786473"/>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500" b="1" dirty="0" smtClean="0">
                <a:solidFill>
                  <a:srgbClr val="FFFFFF"/>
                </a:solidFill>
                <a:latin typeface="Copperplate Gothic Bold" panose="020E0705020206020404" pitchFamily="34" charset="0"/>
                <a:cs typeface="Times New Roman" pitchFamily="18"/>
              </a:rPr>
              <a:t>La chiesa </a:t>
            </a:r>
            <a:r>
              <a:rPr lang="it-IT" sz="1500" b="1" dirty="0">
                <a:solidFill>
                  <a:srgbClr val="FFFFFF"/>
                </a:solidFill>
                <a:latin typeface="Copperplate Gothic Bold" panose="020E0705020206020404" pitchFamily="34" charset="0"/>
                <a:cs typeface="Times New Roman" pitchFamily="18"/>
              </a:rPr>
              <a:t>fu santificata </a:t>
            </a:r>
            <a:r>
              <a:rPr lang="it-IT" sz="1500" b="1" dirty="0" smtClean="0">
                <a:solidFill>
                  <a:srgbClr val="FFFFFF"/>
                </a:solidFill>
                <a:latin typeface="Copperplate Gothic Bold" panose="020E0705020206020404" pitchFamily="34" charset="0"/>
                <a:cs typeface="Times New Roman" pitchFamily="18"/>
              </a:rPr>
              <a:t>dagli </a:t>
            </a:r>
            <a:r>
              <a:rPr lang="it-IT" sz="1500" b="1" dirty="0">
                <a:solidFill>
                  <a:srgbClr val="FFFFFF"/>
                </a:solidFill>
                <a:latin typeface="Copperplate Gothic Bold" panose="020E0705020206020404" pitchFamily="34" charset="0"/>
                <a:cs typeface="Times New Roman" pitchFamily="18"/>
              </a:rPr>
              <a:t>angeli che portarono delle reliquie da Roma. La cattedrale </a:t>
            </a:r>
            <a:r>
              <a:rPr lang="it-IT" sz="1500" b="1" dirty="0" smtClean="0">
                <a:solidFill>
                  <a:srgbClr val="FFFFFF"/>
                </a:solidFill>
                <a:latin typeface="Copperplate Gothic Bold" panose="020E0705020206020404" pitchFamily="34" charset="0"/>
                <a:cs typeface="Times New Roman" pitchFamily="18"/>
              </a:rPr>
              <a:t>fu costruita </a:t>
            </a:r>
            <a:r>
              <a:rPr lang="it-IT" sz="1500" b="1" dirty="0">
                <a:solidFill>
                  <a:srgbClr val="FFFFFF"/>
                </a:solidFill>
                <a:latin typeface="Copperplate Gothic Bold" panose="020E0705020206020404" pitchFamily="34" charset="0"/>
                <a:cs typeface="Times New Roman" pitchFamily="18"/>
              </a:rPr>
              <a:t>sulla cima del monte </a:t>
            </a:r>
            <a:r>
              <a:rPr lang="it-IT" sz="1500" b="1" dirty="0" err="1">
                <a:solidFill>
                  <a:srgbClr val="FFFFFF"/>
                </a:solidFill>
                <a:latin typeface="Copperplate Gothic Bold" panose="020E0705020206020404" pitchFamily="34" charset="0"/>
                <a:cs typeface="Times New Roman" pitchFamily="18"/>
              </a:rPr>
              <a:t>Anis</a:t>
            </a:r>
            <a:r>
              <a:rPr lang="it-IT" sz="1500" b="1" dirty="0">
                <a:solidFill>
                  <a:srgbClr val="FFFFFF"/>
                </a:solidFill>
                <a:latin typeface="Copperplate Gothic Bold" panose="020E0705020206020404" pitchFamily="34" charset="0"/>
                <a:cs typeface="Times New Roman" pitchFamily="18"/>
              </a:rPr>
              <a:t>: </a:t>
            </a:r>
            <a:r>
              <a:rPr lang="it-IT" sz="1500" b="1" dirty="0" smtClean="0">
                <a:solidFill>
                  <a:srgbClr val="FFFFFF"/>
                </a:solidFill>
                <a:latin typeface="Copperplate Gothic Bold" panose="020E0705020206020404" pitchFamily="34" charset="0"/>
                <a:cs typeface="Times New Roman" pitchFamily="18"/>
              </a:rPr>
              <a:t>il </a:t>
            </a:r>
            <a:r>
              <a:rPr lang="it-IT" sz="1500" b="1" dirty="0">
                <a:solidFill>
                  <a:srgbClr val="FFFFFF"/>
                </a:solidFill>
                <a:latin typeface="Copperplate Gothic Bold" panose="020E0705020206020404" pitchFamily="34" charset="0"/>
                <a:cs typeface="Times New Roman" pitchFamily="18"/>
              </a:rPr>
              <a:t>prefisso “An”, </a:t>
            </a:r>
            <a:r>
              <a:rPr lang="it-IT" sz="1500" b="1" dirty="0" smtClean="0">
                <a:solidFill>
                  <a:srgbClr val="FFFFFF"/>
                </a:solidFill>
                <a:latin typeface="Copperplate Gothic Bold" panose="020E0705020206020404" pitchFamily="34" charset="0"/>
                <a:cs typeface="Times New Roman" pitchFamily="18"/>
              </a:rPr>
              <a:t>nel mondo antico, </a:t>
            </a:r>
            <a:r>
              <a:rPr lang="it-IT" sz="1500" b="1" dirty="0">
                <a:solidFill>
                  <a:srgbClr val="FFFFFF"/>
                </a:solidFill>
                <a:latin typeface="Copperplate Gothic Bold" panose="020E0705020206020404" pitchFamily="34" charset="0"/>
                <a:cs typeface="Times New Roman" pitchFamily="18"/>
              </a:rPr>
              <a:t>significa </a:t>
            </a:r>
            <a:r>
              <a:rPr lang="it-IT" sz="1500" b="1" dirty="0" smtClean="0">
                <a:solidFill>
                  <a:srgbClr val="FFFFFF"/>
                </a:solidFill>
                <a:latin typeface="Copperplate Gothic Bold" panose="020E0705020206020404" pitchFamily="34" charset="0"/>
                <a:cs typeface="Times New Roman" pitchFamily="18"/>
              </a:rPr>
              <a:t>Grande </a:t>
            </a:r>
            <a:r>
              <a:rPr lang="it-IT" sz="1500" b="1" dirty="0">
                <a:solidFill>
                  <a:srgbClr val="FFFFFF"/>
                </a:solidFill>
                <a:latin typeface="Copperplate Gothic Bold" panose="020E0705020206020404" pitchFamily="34" charset="0"/>
                <a:cs typeface="Times New Roman" pitchFamily="18"/>
              </a:rPr>
              <a:t>Madre. </a:t>
            </a:r>
            <a:r>
              <a:rPr lang="it-IT" sz="1500" b="1" dirty="0" smtClean="0">
                <a:solidFill>
                  <a:srgbClr val="FFFFFF"/>
                </a:solidFill>
                <a:latin typeface="Copperplate Gothic Bold" panose="020E0705020206020404" pitchFamily="34" charset="0"/>
                <a:cs typeface="Times New Roman" pitchFamily="18"/>
              </a:rPr>
              <a:t>Si </a:t>
            </a:r>
            <a:r>
              <a:rPr lang="it-IT" sz="1500" b="1" dirty="0">
                <a:solidFill>
                  <a:srgbClr val="FFFFFF"/>
                </a:solidFill>
                <a:latin typeface="Copperplate Gothic Bold" panose="020E0705020206020404" pitchFamily="34" charset="0"/>
                <a:cs typeface="Times New Roman" pitchFamily="18"/>
              </a:rPr>
              <a:t>dice anche che la cappella di santa Chiara sia stata edificata su un antecedente tempio a Diana, erede romana dell’Artemide nera dea della montagna, della foresta e degli animali selvaggi. </a:t>
            </a:r>
            <a:r>
              <a:rPr lang="it-IT" sz="1500" b="1" dirty="0" smtClean="0">
                <a:solidFill>
                  <a:srgbClr val="FFFFFF"/>
                </a:solidFill>
                <a:latin typeface="Copperplate Gothic Bold" panose="020E0705020206020404" pitchFamily="34" charset="0"/>
                <a:cs typeface="Times New Roman" pitchFamily="18"/>
              </a:rPr>
              <a:t>Il </a:t>
            </a:r>
            <a:r>
              <a:rPr lang="it-IT" sz="1500" b="1" dirty="0">
                <a:solidFill>
                  <a:srgbClr val="FFFFFF"/>
                </a:solidFill>
                <a:latin typeface="Copperplate Gothic Bold" panose="020E0705020206020404" pitchFamily="34" charset="0"/>
                <a:cs typeface="Times New Roman" pitchFamily="18"/>
              </a:rPr>
              <a:t>secondo picco si dice fosse dedicato a Mercurio, personificazione romana dell’Uomo Selvatico e del Green </a:t>
            </a:r>
            <a:r>
              <a:rPr lang="it-IT" sz="1500" b="1" dirty="0" smtClean="0">
                <a:solidFill>
                  <a:srgbClr val="FFFFFF"/>
                </a:solidFill>
                <a:latin typeface="Copperplate Gothic Bold" panose="020E0705020206020404" pitchFamily="34" charset="0"/>
                <a:cs typeface="Times New Roman" pitchFamily="18"/>
              </a:rPr>
              <a:t>Man. La </a:t>
            </a:r>
            <a:r>
              <a:rPr lang="it-IT" sz="1500" b="1" dirty="0">
                <a:solidFill>
                  <a:srgbClr val="FFFFFF"/>
                </a:solidFill>
                <a:latin typeface="Copperplate Gothic Bold" panose="020E0705020206020404" pitchFamily="34" charset="0"/>
                <a:cs typeface="Times New Roman" pitchFamily="18"/>
              </a:rPr>
              <a:t>Madonna non si sa bene quando arrivò in cattedrale. </a:t>
            </a:r>
            <a:r>
              <a:rPr lang="it-IT" sz="1500" b="1" dirty="0" smtClean="0">
                <a:solidFill>
                  <a:srgbClr val="FFFFFF"/>
                </a:solidFill>
                <a:latin typeface="Copperplate Gothic Bold" panose="020E0705020206020404" pitchFamily="34" charset="0"/>
                <a:cs typeface="Times New Roman" pitchFamily="18"/>
              </a:rPr>
              <a:t>Secondo </a:t>
            </a:r>
            <a:r>
              <a:rPr lang="it-IT" sz="1500" b="1" dirty="0" err="1">
                <a:solidFill>
                  <a:srgbClr val="FFFFFF"/>
                </a:solidFill>
                <a:latin typeface="Copperplate Gothic Bold" panose="020E0705020206020404" pitchFamily="34" charset="0"/>
                <a:cs typeface="Times New Roman" pitchFamily="18"/>
              </a:rPr>
              <a:t>Faujas</a:t>
            </a:r>
            <a:r>
              <a:rPr lang="it-IT" sz="1500" b="1" dirty="0">
                <a:solidFill>
                  <a:srgbClr val="FFFFFF"/>
                </a:solidFill>
                <a:latin typeface="Copperplate Gothic Bold" panose="020E0705020206020404" pitchFamily="34" charset="0"/>
                <a:cs typeface="Times New Roman" pitchFamily="18"/>
              </a:rPr>
              <a:t> de Saint-</a:t>
            </a:r>
            <a:r>
              <a:rPr lang="it-IT" sz="1500" b="1" dirty="0" err="1">
                <a:solidFill>
                  <a:srgbClr val="FFFFFF"/>
                </a:solidFill>
                <a:latin typeface="Copperplate Gothic Bold" panose="020E0705020206020404" pitchFamily="34" charset="0"/>
                <a:cs typeface="Times New Roman" pitchFamily="18"/>
              </a:rPr>
              <a:t>Fond</a:t>
            </a:r>
            <a:r>
              <a:rPr lang="it-IT" sz="1500" b="1" dirty="0">
                <a:solidFill>
                  <a:srgbClr val="FFFFFF"/>
                </a:solidFill>
                <a:latin typeface="Copperplate Gothic Bold" panose="020E0705020206020404" pitchFamily="34" charset="0"/>
                <a:cs typeface="Times New Roman" pitchFamily="18"/>
              </a:rPr>
              <a:t>, </a:t>
            </a:r>
            <a:r>
              <a:rPr lang="it-IT" sz="1500" b="1" dirty="0" smtClean="0">
                <a:solidFill>
                  <a:srgbClr val="FFFFFF"/>
                </a:solidFill>
                <a:latin typeface="Copperplate Gothic Bold" panose="020E0705020206020404" pitchFamily="34" charset="0"/>
                <a:cs typeface="Times New Roman" pitchFamily="18"/>
              </a:rPr>
              <a:t>scienziato </a:t>
            </a:r>
            <a:r>
              <a:rPr lang="it-IT" sz="1500" b="1" dirty="0">
                <a:solidFill>
                  <a:srgbClr val="FFFFFF"/>
                </a:solidFill>
                <a:latin typeface="Copperplate Gothic Bold" panose="020E0705020206020404" pitchFamily="34" charset="0"/>
                <a:cs typeface="Times New Roman" pitchFamily="18"/>
              </a:rPr>
              <a:t>e viaggiatore </a:t>
            </a:r>
            <a:r>
              <a:rPr lang="it-IT" sz="1500" b="1" dirty="0" smtClean="0">
                <a:solidFill>
                  <a:srgbClr val="FFFFFF"/>
                </a:solidFill>
                <a:latin typeface="Copperplate Gothic Bold" panose="020E0705020206020404" pitchFamily="34" charset="0"/>
                <a:cs typeface="Times New Roman" pitchFamily="18"/>
              </a:rPr>
              <a:t>francese, </a:t>
            </a:r>
            <a:r>
              <a:rPr lang="it-IT" sz="1500" b="1" dirty="0">
                <a:solidFill>
                  <a:srgbClr val="FFFFFF"/>
                </a:solidFill>
                <a:latin typeface="Copperplate Gothic Bold" panose="020E0705020206020404" pitchFamily="34" charset="0"/>
                <a:cs typeface="Times New Roman" pitchFamily="18"/>
              </a:rPr>
              <a:t>si trattava di una statua molto antica della dea egizia </a:t>
            </a:r>
            <a:r>
              <a:rPr lang="it-IT" sz="1500" b="1" dirty="0" smtClean="0">
                <a:solidFill>
                  <a:srgbClr val="FFFFFF"/>
                </a:solidFill>
                <a:latin typeface="Copperplate Gothic Bold" panose="020E0705020206020404" pitchFamily="34" charset="0"/>
                <a:cs typeface="Times New Roman" pitchFamily="18"/>
              </a:rPr>
              <a:t>Iside. </a:t>
            </a:r>
            <a:r>
              <a:rPr lang="it-IT" sz="1500" b="1" dirty="0">
                <a:solidFill>
                  <a:srgbClr val="FFFFFF"/>
                </a:solidFill>
                <a:latin typeface="Copperplate Gothic Bold" panose="020E0705020206020404" pitchFamily="34" charset="0"/>
                <a:cs typeface="Times New Roman" pitchFamily="18"/>
              </a:rPr>
              <a:t>Nel 1794 fu bruciata sulla pubblica piazza. Quando le tele, avvolte dal calore, ebbero finito di consumarsi, si aprì un piccolo sportello segreto scavato sul dorso della statua e saltò fuori una specie di pergamena arrotolata. Nonostante le proteste, non si cercò di conoscerne il contenuto. Si pensa che su quella pergamena fosse </a:t>
            </a:r>
            <a:endParaRPr lang="it-IT" sz="1500" b="1" dirty="0" smtClean="0">
              <a:solidFill>
                <a:srgbClr val="FFFFFF"/>
              </a:solidFill>
              <a:latin typeface="Copperplate Gothic Bold" panose="020E0705020206020404" pitchFamily="34" charset="0"/>
              <a:cs typeface="Times New Roman" pitchFamily="18"/>
            </a:endParaRPr>
          </a:p>
          <a:p>
            <a:pPr>
              <a:defRPr sz="1800" b="0" i="0" u="none" strike="noStrike" kern="0" cap="none" spc="0" baseline="0">
                <a:solidFill>
                  <a:srgbClr val="000000"/>
                </a:solidFill>
                <a:uFillTx/>
              </a:defRPr>
            </a:pPr>
            <a:r>
              <a:rPr lang="it-IT" sz="1500" b="1" dirty="0" smtClean="0">
                <a:solidFill>
                  <a:srgbClr val="FFFFFF"/>
                </a:solidFill>
                <a:latin typeface="Copperplate Gothic Bold" panose="020E0705020206020404" pitchFamily="34" charset="0"/>
                <a:cs typeface="Times New Roman" pitchFamily="18"/>
              </a:rPr>
              <a:t>scritta </a:t>
            </a:r>
            <a:r>
              <a:rPr lang="it-IT" sz="1500" b="1" dirty="0">
                <a:solidFill>
                  <a:srgbClr val="FFFFFF"/>
                </a:solidFill>
                <a:latin typeface="Copperplate Gothic Bold" panose="020E0705020206020404" pitchFamily="34" charset="0"/>
                <a:cs typeface="Times New Roman" pitchFamily="18"/>
              </a:rPr>
              <a:t>l'origine esatta della </a:t>
            </a:r>
            <a:endParaRPr lang="it-IT" sz="1500" b="1" dirty="0" smtClean="0">
              <a:solidFill>
                <a:srgbClr val="FFFFFF"/>
              </a:solidFill>
              <a:latin typeface="Copperplate Gothic Bold" panose="020E0705020206020404" pitchFamily="34" charset="0"/>
              <a:cs typeface="Times New Roman" pitchFamily="18"/>
            </a:endParaRPr>
          </a:p>
          <a:p>
            <a:pPr>
              <a:defRPr sz="1800" b="0" i="0" u="none" strike="noStrike" kern="0" cap="none" spc="0" baseline="0">
                <a:solidFill>
                  <a:srgbClr val="000000"/>
                </a:solidFill>
                <a:uFillTx/>
              </a:defRPr>
            </a:pPr>
            <a:r>
              <a:rPr lang="it-IT" sz="1500" b="1" dirty="0" smtClean="0">
                <a:solidFill>
                  <a:srgbClr val="FFFFFF"/>
                </a:solidFill>
                <a:latin typeface="Copperplate Gothic Bold" panose="020E0705020206020404" pitchFamily="34" charset="0"/>
                <a:cs typeface="Times New Roman" pitchFamily="18"/>
              </a:rPr>
              <a:t>statuetta </a:t>
            </a:r>
            <a:r>
              <a:rPr lang="it-IT" sz="1500" b="1" dirty="0">
                <a:solidFill>
                  <a:srgbClr val="FFFFFF"/>
                </a:solidFill>
                <a:latin typeface="Copperplate Gothic Bold" panose="020E0705020206020404" pitchFamily="34" charset="0"/>
                <a:cs typeface="Times New Roman" pitchFamily="18"/>
              </a:rPr>
              <a:t>della Vergine</a:t>
            </a:r>
            <a:r>
              <a:rPr lang="it-IT" sz="1500" b="1" dirty="0" smtClean="0">
                <a:solidFill>
                  <a:srgbClr val="FFFFFF"/>
                </a:solidFill>
                <a:latin typeface="Copperplate Gothic Bold" panose="020E0705020206020404" pitchFamily="34" charset="0"/>
                <a:cs typeface="Times New Roman" pitchFamily="18"/>
              </a:rPr>
              <a:t>.</a:t>
            </a:r>
            <a:endParaRPr lang="it-IT" sz="1500" b="1" dirty="0">
              <a:solidFill>
                <a:srgbClr val="FFFFFF"/>
              </a:solidFill>
              <a:latin typeface="Copperplate Gothic Bold" panose="020E0705020206020404" pitchFamily="34" charset="0"/>
              <a:cs typeface="Times New Roman" pitchFamily="18"/>
            </a:endParaRPr>
          </a:p>
        </p:txBody>
      </p:sp>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6" y="0"/>
            <a:ext cx="4575236" cy="682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923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8384" y="4820292"/>
            <a:ext cx="9144000" cy="2215991"/>
          </a:xfrm>
          <a:prstGeom prst="rect">
            <a:avLst/>
          </a:prstGeom>
          <a:noFill/>
        </p:spPr>
        <p:txBody>
          <a:bodyPr wrap="square" rtlCol="0">
            <a:spAutoFit/>
          </a:bodyPr>
          <a:lstStyle/>
          <a:p>
            <a:r>
              <a:rPr lang="it-IT" sz="2400" b="1" dirty="0" smtClean="0">
                <a:solidFill>
                  <a:prstClr val="white"/>
                </a:solidFill>
                <a:latin typeface="Copperplate Gothic Bold" panose="020E0705020206020404" pitchFamily="34" charset="0"/>
              </a:rPr>
              <a:t>Il santuario di Oropa sorge a 1200 metri di altezza sulle Alpi biellesi, sotto al Monte Rosa, in un luogo in  cui è documentato il culto delle pietre celtico. Sta su una via di passo, meta di pellegrinaggi </a:t>
            </a:r>
          </a:p>
          <a:p>
            <a:r>
              <a:rPr lang="it-IT" sz="2400" b="1" dirty="0" smtClean="0">
                <a:solidFill>
                  <a:prstClr val="white"/>
                </a:solidFill>
                <a:latin typeface="Copperplate Gothic Bold" panose="020E0705020206020404" pitchFamily="34" charset="0"/>
              </a:rPr>
              <a:t>che univano i popoli alpini fin dai tempi più remoti. </a:t>
            </a:r>
            <a:endParaRPr lang="it-IT" sz="1600" b="1" dirty="0" smtClean="0">
              <a:solidFill>
                <a:prstClr val="white"/>
              </a:solidFill>
              <a:latin typeface="Copperplate Gothic Bold" panose="020E0705020206020404" pitchFamily="34" charset="0"/>
            </a:endParaRPr>
          </a:p>
          <a:p>
            <a:r>
              <a:rPr lang="it-IT" b="1" dirty="0" smtClean="0">
                <a:solidFill>
                  <a:prstClr val="white"/>
                </a:solidFill>
                <a:latin typeface="Copperplate Gothic Bold" panose="020E0705020206020404" pitchFamily="34" charset="0"/>
              </a:rPr>
              <a:t> </a:t>
            </a:r>
            <a:endParaRPr lang="it-IT" b="1" dirty="0">
              <a:solidFill>
                <a:prstClr val="white"/>
              </a:solidFill>
              <a:latin typeface="Copperplate Gothic Bold" panose="020E0705020206020404" pitchFamily="34" charset="0"/>
            </a:endParaRP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2" y="0"/>
            <a:ext cx="9136112" cy="481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435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4355976" y="0"/>
            <a:ext cx="4788023" cy="6740307"/>
          </a:xfrm>
          <a:prstGeom prst="rect">
            <a:avLst/>
          </a:prstGeom>
          <a:noFill/>
        </p:spPr>
        <p:txBody>
          <a:bodyPr wrap="square" rtlCol="0">
            <a:spAutoFit/>
          </a:bodyPr>
          <a:lstStyle/>
          <a:p>
            <a:r>
              <a:rPr lang="it-IT" b="1" dirty="0">
                <a:solidFill>
                  <a:prstClr val="white"/>
                </a:solidFill>
                <a:latin typeface="Copperplate Gothic Bold"/>
                <a:cs typeface="Copperplate Gothic Bold"/>
              </a:rPr>
              <a:t>Le antiche Madonne nere dell’arco alpino sono quasi tutte di legno, e assomigliano in maniera sconcertante agli xoanon preistorici. Con la loro espressione enigmatica di potenza,  i loro occhi enormi e fissi nel vuoto, il naso diritto, la bocca serrata nell’espressione di potenza, la loro posizione in piedi, continuano a proteggere i viaggiatori lungo le vie di passo. La Madonna del Ponte di Susa è una piccola statua scolpita nel legno di tiglio, che risalirebbe al XII secolo. Maria sta in piedi sulla cima di una montagna, con gli occhi spalancati, la bocca serrata, la posizione leggermente inclinata di chi guarda in basso, le mani enormi di gestisce il destino degli uomini. Solo il suo viso è nero: le </a:t>
            </a:r>
            <a:endParaRPr lang="it-IT" b="1" dirty="0" smtClean="0">
              <a:solidFill>
                <a:prstClr val="white"/>
              </a:solidFill>
              <a:latin typeface="Copperplate Gothic Bold"/>
              <a:cs typeface="Copperplate Gothic Bold"/>
            </a:endParaRPr>
          </a:p>
          <a:p>
            <a:r>
              <a:rPr lang="it-IT" b="1" dirty="0" smtClean="0">
                <a:solidFill>
                  <a:prstClr val="white"/>
                </a:solidFill>
                <a:latin typeface="Copperplate Gothic Bold"/>
                <a:cs typeface="Copperplate Gothic Bold"/>
              </a:rPr>
              <a:t>mani </a:t>
            </a:r>
            <a:r>
              <a:rPr lang="it-IT" b="1" dirty="0">
                <a:solidFill>
                  <a:prstClr val="white"/>
                </a:solidFill>
                <a:latin typeface="Copperplate Gothic Bold"/>
                <a:cs typeface="Copperplate Gothic Bold"/>
              </a:rPr>
              <a:t>e il bambino sono </a:t>
            </a:r>
            <a:endParaRPr lang="it-IT" b="1" dirty="0" smtClean="0">
              <a:solidFill>
                <a:prstClr val="white"/>
              </a:solidFill>
              <a:latin typeface="Copperplate Gothic Bold"/>
              <a:cs typeface="Copperplate Gothic Bold"/>
            </a:endParaRPr>
          </a:p>
          <a:p>
            <a:r>
              <a:rPr lang="it-IT" b="1" dirty="0" smtClean="0">
                <a:solidFill>
                  <a:prstClr val="white"/>
                </a:solidFill>
                <a:latin typeface="Copperplate Gothic Bold"/>
                <a:cs typeface="Copperplate Gothic Bold"/>
              </a:rPr>
              <a:t>bianchi</a:t>
            </a:r>
            <a:r>
              <a:rPr lang="it-IT" b="1" dirty="0">
                <a:solidFill>
                  <a:prstClr val="white"/>
                </a:solidFill>
                <a:latin typeface="Copperplate Gothic Bold"/>
                <a:cs typeface="Copperplate Gothic Bold"/>
              </a:rPr>
              <a:t>. </a:t>
            </a:r>
            <a:r>
              <a:rPr lang="it-IT" b="1" dirty="0" smtClean="0">
                <a:solidFill>
                  <a:prstClr val="white"/>
                </a:solidFill>
                <a:latin typeface="Copperplate Gothic Bold"/>
                <a:cs typeface="Copperplate Gothic Bold"/>
              </a:rPr>
              <a:t>Sono stati aggiunti?</a:t>
            </a:r>
            <a:endParaRPr lang="it-IT" sz="26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17" r="18993"/>
          <a:stretch/>
        </p:blipFill>
        <p:spPr bwMode="auto">
          <a:xfrm>
            <a:off x="251520" y="602883"/>
            <a:ext cx="40640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0600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4788024" y="0"/>
            <a:ext cx="4355975" cy="6894195"/>
          </a:xfrm>
          <a:prstGeom prst="rect">
            <a:avLst/>
          </a:prstGeom>
          <a:noFill/>
        </p:spPr>
        <p:txBody>
          <a:bodyPr wrap="square" rtlCol="0">
            <a:spAutoFit/>
          </a:bodyPr>
          <a:lstStyle/>
          <a:p>
            <a:r>
              <a:rPr lang="en-US" sz="2600" b="1" dirty="0" smtClean="0">
                <a:solidFill>
                  <a:prstClr val="white"/>
                </a:solidFill>
                <a:latin typeface="Copperplate Gothic Bold"/>
                <a:cs typeface="Copperplate Gothic Bold"/>
              </a:rPr>
              <a:t>La Madonna, </a:t>
            </a:r>
            <a:r>
              <a:rPr lang="en-US" sz="2600" b="1" dirty="0" err="1" smtClean="0">
                <a:solidFill>
                  <a:prstClr val="white"/>
                </a:solidFill>
                <a:latin typeface="Copperplate Gothic Bold"/>
                <a:cs typeface="Copperplate Gothic Bold"/>
              </a:rPr>
              <a:t>che</a:t>
            </a:r>
            <a:r>
              <a:rPr lang="en-US" sz="2600" b="1" dirty="0" smtClean="0">
                <a:solidFill>
                  <a:prstClr val="white"/>
                </a:solidFill>
                <a:latin typeface="Copperplate Gothic Bold"/>
                <a:cs typeface="Copperplate Gothic Bold"/>
              </a:rPr>
              <a:t> è </a:t>
            </a:r>
            <a:r>
              <a:rPr lang="en-US" sz="2600" b="1" dirty="0" err="1" smtClean="0">
                <a:solidFill>
                  <a:prstClr val="white"/>
                </a:solidFill>
                <a:latin typeface="Copperplate Gothic Bold"/>
                <a:cs typeface="Copperplate Gothic Bold"/>
              </a:rPr>
              <a:t>nera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coi</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capelli</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biondi</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sarebbe</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stata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portata</a:t>
            </a:r>
            <a:r>
              <a:rPr lang="en-US" sz="2600" b="1" dirty="0" smtClean="0">
                <a:solidFill>
                  <a:prstClr val="white"/>
                </a:solidFill>
                <a:latin typeface="Copperplate Gothic Bold"/>
                <a:cs typeface="Copperplate Gothic Bold"/>
              </a:rPr>
              <a:t> da </a:t>
            </a:r>
            <a:r>
              <a:rPr lang="en-US" sz="2600" b="1" dirty="0" err="1" smtClean="0">
                <a:solidFill>
                  <a:prstClr val="white"/>
                </a:solidFill>
                <a:latin typeface="Copperplate Gothic Bold"/>
                <a:cs typeface="Copperplate Gothic Bold"/>
              </a:rPr>
              <a:t>sant’Eusebio</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dall’Africa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anche</a:t>
            </a:r>
            <a:r>
              <a:rPr lang="en-US" sz="2600" b="1" dirty="0" smtClean="0">
                <a:solidFill>
                  <a:prstClr val="white"/>
                </a:solidFill>
                <a:latin typeface="Copperplate Gothic Bold"/>
                <a:cs typeface="Copperplate Gothic Bold"/>
              </a:rPr>
              <a:t> se non </a:t>
            </a:r>
            <a:r>
              <a:rPr lang="en-US" sz="2600" b="1" dirty="0" err="1" smtClean="0">
                <a:solidFill>
                  <a:prstClr val="white"/>
                </a:solidFill>
                <a:latin typeface="Copperplate Gothic Bold"/>
                <a:cs typeface="Copperplate Gothic Bold"/>
              </a:rPr>
              <a:t>conserva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alcuna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caratteristica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negroide</a:t>
            </a:r>
            <a:r>
              <a:rPr lang="en-US" sz="2600" b="1" dirty="0" smtClean="0">
                <a:solidFill>
                  <a:prstClr val="white"/>
                </a:solidFill>
                <a:latin typeface="Copperplate Gothic Bold"/>
                <a:cs typeface="Copperplate Gothic Bold"/>
              </a:rPr>
              <a:t> (a parte </a:t>
            </a:r>
            <a:r>
              <a:rPr lang="en-US" sz="2600" b="1" dirty="0" err="1" smtClean="0">
                <a:solidFill>
                  <a:prstClr val="white"/>
                </a:solidFill>
                <a:latin typeface="Copperplate Gothic Bold"/>
                <a:cs typeface="Copperplate Gothic Bold"/>
              </a:rPr>
              <a:t>il</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colore</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Sarebbe</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stata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nascosta</a:t>
            </a:r>
            <a:r>
              <a:rPr lang="en-US" sz="2600" b="1" dirty="0" smtClean="0">
                <a:solidFill>
                  <a:prstClr val="white"/>
                </a:solidFill>
                <a:latin typeface="Copperplate Gothic Bold"/>
                <a:cs typeface="Copperplate Gothic Bold"/>
              </a:rPr>
              <a:t> prima a </a:t>
            </a:r>
            <a:r>
              <a:rPr lang="en-US" sz="2600" b="1" dirty="0" err="1" smtClean="0">
                <a:solidFill>
                  <a:prstClr val="white"/>
                </a:solidFill>
                <a:latin typeface="Copperplate Gothic Bold"/>
                <a:cs typeface="Copperplate Gothic Bold"/>
              </a:rPr>
              <a:t>Fontainemore</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dentro</a:t>
            </a:r>
            <a:r>
              <a:rPr lang="en-US" sz="2600" b="1" dirty="0" smtClean="0">
                <a:solidFill>
                  <a:prstClr val="white"/>
                </a:solidFill>
                <a:latin typeface="Copperplate Gothic Bold"/>
                <a:cs typeface="Copperplate Gothic Bold"/>
              </a:rPr>
              <a:t> un </a:t>
            </a:r>
            <a:r>
              <a:rPr lang="en-US" sz="2600" b="1" dirty="0" err="1" smtClean="0">
                <a:solidFill>
                  <a:prstClr val="white"/>
                </a:solidFill>
                <a:latin typeface="Copperplate Gothic Bold"/>
                <a:cs typeface="Copperplate Gothic Bold"/>
              </a:rPr>
              <a:t>riparo</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sottoroccia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chiamato</a:t>
            </a:r>
            <a:r>
              <a:rPr lang="en-US" sz="2600" b="1" dirty="0" smtClean="0">
                <a:solidFill>
                  <a:prstClr val="white"/>
                </a:solidFill>
                <a:latin typeface="Copperplate Gothic Bold"/>
                <a:cs typeface="Copperplate Gothic Bold"/>
              </a:rPr>
              <a:t> Roc </a:t>
            </a:r>
            <a:r>
              <a:rPr lang="en-US" sz="2600" b="1" dirty="0" err="1" smtClean="0">
                <a:solidFill>
                  <a:prstClr val="white"/>
                </a:solidFill>
                <a:latin typeface="Copperplate Gothic Bold"/>
                <a:cs typeface="Copperplate Gothic Bold"/>
              </a:rPr>
              <a:t>d’la</a:t>
            </a:r>
            <a:r>
              <a:rPr lang="en-US" sz="2600" b="1" dirty="0" smtClean="0">
                <a:solidFill>
                  <a:prstClr val="white"/>
                </a:solidFill>
                <a:latin typeface="Copperplate Gothic Bold"/>
                <a:cs typeface="Copperplate Gothic Bold"/>
              </a:rPr>
              <a:t> Vida, in cui </a:t>
            </a:r>
            <a:r>
              <a:rPr lang="en-US" sz="2600" b="1" dirty="0" err="1" smtClean="0">
                <a:solidFill>
                  <a:prstClr val="white"/>
                </a:solidFill>
                <a:latin typeface="Copperplate Gothic Bold"/>
                <a:cs typeface="Copperplate Gothic Bold"/>
              </a:rPr>
              <a:t>si</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praticavano</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culti</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della</a:t>
            </a:r>
            <a:r>
              <a:rPr lang="en-US" sz="2600" b="1" dirty="0" smtClean="0">
                <a:solidFill>
                  <a:prstClr val="white"/>
                </a:solidFill>
                <a:latin typeface="Copperplate Gothic Bold"/>
                <a:cs typeface="Copperplate Gothic Bold"/>
              </a:rPr>
              <a:t> </a:t>
            </a:r>
            <a:r>
              <a:rPr lang="en-US" sz="2600" b="1" dirty="0" err="1" smtClean="0">
                <a:solidFill>
                  <a:prstClr val="white"/>
                </a:solidFill>
                <a:latin typeface="Copperplate Gothic Bold"/>
                <a:cs typeface="Copperplate Gothic Bold"/>
              </a:rPr>
              <a:t>fertilità</a:t>
            </a:r>
            <a:r>
              <a:rPr lang="en-US" sz="2600" b="1" dirty="0" smtClean="0">
                <a:solidFill>
                  <a:prstClr val="white"/>
                </a:solidFill>
                <a:latin typeface="Copperplate Gothic Bold"/>
                <a:cs typeface="Copperplate Gothic Bold"/>
              </a:rPr>
              <a:t>. </a:t>
            </a:r>
            <a:endParaRPr lang="it-IT" sz="26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8" y="0"/>
            <a:ext cx="4673658" cy="684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419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69344" y="6119336"/>
            <a:ext cx="9144000" cy="738664"/>
          </a:xfrm>
          <a:prstGeom prst="rect">
            <a:avLst/>
          </a:prstGeom>
          <a:noFill/>
        </p:spPr>
        <p:txBody>
          <a:bodyPr wrap="square" rtlCol="0">
            <a:spAutoFit/>
          </a:bodyPr>
          <a:lstStyle/>
          <a:p>
            <a:r>
              <a:rPr lang="it-IT" sz="2400" b="1" dirty="0" smtClean="0">
                <a:solidFill>
                  <a:prstClr val="white"/>
                </a:solidFill>
                <a:latin typeface="Copperplate Gothic Bold" panose="020E0705020206020404" pitchFamily="34" charset="0"/>
              </a:rPr>
              <a:t>Il santuario di Oropa sorge a 1200. </a:t>
            </a:r>
            <a:endParaRPr lang="it-IT" sz="1600" b="1" dirty="0" smtClean="0">
              <a:solidFill>
                <a:prstClr val="white"/>
              </a:solidFill>
              <a:latin typeface="Copperplate Gothic Bold" panose="020E0705020206020404" pitchFamily="34" charset="0"/>
            </a:endParaRPr>
          </a:p>
          <a:p>
            <a:r>
              <a:rPr lang="it-IT" b="1" dirty="0" smtClean="0">
                <a:solidFill>
                  <a:prstClr val="white"/>
                </a:solidFill>
                <a:latin typeface="Copperplate Gothic Bold" panose="020E0705020206020404" pitchFamily="34" charset="0"/>
              </a:rPr>
              <a:t> </a:t>
            </a:r>
            <a:endParaRPr lang="it-IT" b="1" dirty="0">
              <a:solidFill>
                <a:prstClr val="white"/>
              </a:solidFill>
              <a:latin typeface="Copperplate Gothic Bold" panose="020E0705020206020404" pitchFamily="34" charset="0"/>
            </a:endParaRP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9" y="247179"/>
            <a:ext cx="9255149" cy="661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51520" y="6119336"/>
            <a:ext cx="8496557" cy="369332"/>
          </a:xfrm>
          <a:prstGeom prst="rect">
            <a:avLst/>
          </a:prstGeom>
          <a:noFill/>
        </p:spPr>
        <p:txBody>
          <a:bodyPr wrap="none" rtlCol="0">
            <a:spAutoFit/>
          </a:bodyPr>
          <a:lstStyle/>
          <a:p>
            <a:r>
              <a:rPr lang="it-IT" b="1" dirty="0" smtClean="0">
                <a:latin typeface="Copperplate Gothic Bold" panose="020E0705020206020404" pitchFamily="34" charset="0"/>
              </a:rPr>
              <a:t>Il santuario antico fu costruito sopra la pietra della fertilità </a:t>
            </a:r>
            <a:endParaRPr lang="it-IT" b="1" dirty="0">
              <a:latin typeface="Copperplate Gothic Bold" panose="020E0705020206020404" pitchFamily="34" charset="0"/>
            </a:endParaRPr>
          </a:p>
        </p:txBody>
      </p:sp>
    </p:spTree>
    <p:extLst>
      <p:ext uri="{BB962C8B-B14F-4D97-AF65-F5344CB8AC3E}">
        <p14:creationId xmlns:p14="http://schemas.microsoft.com/office/powerpoint/2010/main" val="20378543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5508972" y="0"/>
            <a:ext cx="3635026" cy="6786473"/>
          </a:xfrm>
          <a:prstGeom prst="rect">
            <a:avLst/>
          </a:prstGeom>
          <a:noFill/>
        </p:spPr>
        <p:txBody>
          <a:bodyPr wrap="square" rtlCol="0">
            <a:spAutoFit/>
          </a:bodyPr>
          <a:lstStyle/>
          <a:p>
            <a:r>
              <a:rPr lang="en-US" sz="2900" b="1" dirty="0" err="1" smtClean="0">
                <a:solidFill>
                  <a:prstClr val="white"/>
                </a:solidFill>
                <a:latin typeface="Copperplate Gothic Bold"/>
                <a:cs typeface="Copperplate Gothic Bold"/>
              </a:rPr>
              <a:t>All’interno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della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chiesa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più</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antica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proprio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davanti</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alla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statua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della</a:t>
            </a:r>
            <a:r>
              <a:rPr lang="en-US" sz="2900" b="1" dirty="0" smtClean="0">
                <a:solidFill>
                  <a:prstClr val="white"/>
                </a:solidFill>
                <a:latin typeface="Copperplate Gothic Bold"/>
                <a:cs typeface="Copperplate Gothic Bold"/>
              </a:rPr>
              <a:t> Madonna, </a:t>
            </a:r>
            <a:r>
              <a:rPr lang="en-US" sz="2900" b="1" dirty="0" err="1" smtClean="0">
                <a:solidFill>
                  <a:prstClr val="white"/>
                </a:solidFill>
                <a:latin typeface="Copperplate Gothic Bold"/>
                <a:cs typeface="Copperplate Gothic Bold"/>
              </a:rPr>
              <a:t>c’è</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sant’Onofrio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eremita</a:t>
            </a:r>
            <a:r>
              <a:rPr lang="en-US" sz="2900" b="1" dirty="0" smtClean="0">
                <a:solidFill>
                  <a:prstClr val="white"/>
                </a:solidFill>
                <a:latin typeface="Copperplate Gothic Bold"/>
                <a:cs typeface="Copperplate Gothic Bold"/>
              </a:rPr>
              <a:t> e </a:t>
            </a:r>
            <a:r>
              <a:rPr lang="en-US" sz="2900" b="1" dirty="0" err="1" smtClean="0">
                <a:solidFill>
                  <a:prstClr val="white"/>
                </a:solidFill>
                <a:latin typeface="Copperplate Gothic Bold"/>
                <a:cs typeface="Copperplate Gothic Bold"/>
              </a:rPr>
              <a:t>selvatico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coperto</a:t>
            </a:r>
            <a:r>
              <a:rPr lang="en-US" sz="2900" b="1" dirty="0" smtClean="0">
                <a:solidFill>
                  <a:prstClr val="white"/>
                </a:solidFill>
                <a:latin typeface="Copperplate Gothic Bold"/>
                <a:cs typeface="Copperplate Gothic Bold"/>
              </a:rPr>
              <a:t> di </a:t>
            </a:r>
            <a:r>
              <a:rPr lang="en-US" sz="2900" b="1" dirty="0" err="1" smtClean="0">
                <a:solidFill>
                  <a:prstClr val="white"/>
                </a:solidFill>
                <a:latin typeface="Copperplate Gothic Bold"/>
                <a:cs typeface="Copperplate Gothic Bold"/>
              </a:rPr>
              <a:t>peli</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verdi</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che</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sostituisce</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Cernunnos</a:t>
            </a:r>
            <a:r>
              <a:rPr lang="en-US" sz="2900" b="1" dirty="0" smtClean="0">
                <a:solidFill>
                  <a:prstClr val="white"/>
                </a:solidFill>
                <a:latin typeface="Copperplate Gothic Bold"/>
                <a:cs typeface="Copperplate Gothic Bold"/>
              </a:rPr>
              <a:t> come principio </a:t>
            </a:r>
            <a:r>
              <a:rPr lang="en-US" sz="2900" b="1" dirty="0" err="1" smtClean="0">
                <a:solidFill>
                  <a:prstClr val="white"/>
                </a:solidFill>
                <a:latin typeface="Copperplate Gothic Bold"/>
                <a:cs typeface="Copperplate Gothic Bold"/>
              </a:rPr>
              <a:t>maschile</a:t>
            </a:r>
            <a:r>
              <a:rPr lang="en-US" sz="29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08972" cy="687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08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20320" y="6360356"/>
            <a:ext cx="9144000" cy="523220"/>
          </a:xfrm>
          <a:prstGeom prst="rect">
            <a:avLst/>
          </a:prstGeom>
          <a:noFill/>
        </p:spPr>
        <p:txBody>
          <a:bodyPr wrap="square" rtlCol="0">
            <a:spAutoFit/>
          </a:bodyPr>
          <a:lstStyle/>
          <a:p>
            <a:r>
              <a:rPr lang="it-IT" sz="1400" b="1" dirty="0" smtClean="0">
                <a:solidFill>
                  <a:prstClr val="white"/>
                </a:solidFill>
                <a:latin typeface="Copperplate Gothic Bold" panose="020E0705020206020404" pitchFamily="34" charset="0"/>
              </a:rPr>
              <a:t>A Mont Saint Michel, in Normandia, già sede di un collegio di sacerdotesse </a:t>
            </a:r>
          </a:p>
          <a:p>
            <a:r>
              <a:rPr lang="it-IT" sz="1400" b="1" dirty="0" smtClean="0">
                <a:solidFill>
                  <a:prstClr val="white"/>
                </a:solidFill>
                <a:latin typeface="Copperplate Gothic Bold" panose="020E0705020206020404" pitchFamily="34" charset="0"/>
              </a:rPr>
              <a:t>celtiche, solo alla fine dell’800 scoprirono la prima cappella.</a:t>
            </a:r>
            <a:endParaRPr lang="it-IT" sz="1600" b="1" dirty="0">
              <a:solidFill>
                <a:prstClr val="white"/>
              </a:solidFill>
              <a:latin typeface="Copperplate Gothic Bold" panose="020E07050202060204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57"/>
          <a:stretch/>
        </p:blipFill>
        <p:spPr bwMode="auto">
          <a:xfrm>
            <a:off x="0" y="0"/>
            <a:ext cx="9144000" cy="642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3819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1" y="6021288"/>
            <a:ext cx="9143999" cy="707886"/>
          </a:xfrm>
          <a:prstGeom prst="rect">
            <a:avLst/>
          </a:prstGeom>
          <a:noFill/>
        </p:spPr>
        <p:txBody>
          <a:bodyPr wrap="square" rtlCol="0">
            <a:spAutoFit/>
          </a:bodyPr>
          <a:lstStyle/>
          <a:p>
            <a:r>
              <a:rPr lang="en-US" sz="2000" b="1" dirty="0" smtClean="0">
                <a:solidFill>
                  <a:prstClr val="white"/>
                </a:solidFill>
                <a:latin typeface="Copperplate Gothic Bold"/>
                <a:cs typeface="Copperplate Gothic Bold"/>
              </a:rPr>
              <a:t>Sotto le </a:t>
            </a:r>
            <a:r>
              <a:rPr lang="en-US" sz="2000" b="1" dirty="0" err="1" smtClean="0">
                <a:solidFill>
                  <a:prstClr val="white"/>
                </a:solidFill>
                <a:latin typeface="Copperplate Gothic Bold"/>
                <a:cs typeface="Copperplate Gothic Bold"/>
              </a:rPr>
              <a:t>fondamenta</a:t>
            </a:r>
            <a:r>
              <a:rPr lang="en-US" sz="2000" b="1" dirty="0" smtClean="0">
                <a:solidFill>
                  <a:prstClr val="white"/>
                </a:solidFill>
                <a:latin typeface="Copperplate Gothic Bold"/>
                <a:cs typeface="Copperplate Gothic Bold"/>
              </a:rPr>
              <a:t> del </a:t>
            </a:r>
            <a:r>
              <a:rPr lang="en-US" sz="2000" b="1" dirty="0" err="1" smtClean="0">
                <a:solidFill>
                  <a:prstClr val="white"/>
                </a:solidFill>
                <a:latin typeface="Copperplate Gothic Bold"/>
                <a:cs typeface="Copperplate Gothic Bold"/>
              </a:rPr>
              <a:t>complesso</a:t>
            </a:r>
            <a:r>
              <a:rPr lang="en-US" sz="2000" b="1" dirty="0" smtClean="0">
                <a:solidFill>
                  <a:prstClr val="white"/>
                </a:solidFill>
                <a:latin typeface="Copperplate Gothic Bold"/>
                <a:cs typeface="Copperplate Gothic Bold"/>
              </a:rPr>
              <a:t> in cui </a:t>
            </a:r>
            <a:r>
              <a:rPr lang="en-US" sz="2000" b="1" dirty="0" err="1" smtClean="0">
                <a:solidFill>
                  <a:prstClr val="white"/>
                </a:solidFill>
                <a:latin typeface="Copperplate Gothic Bold"/>
                <a:cs typeface="Copperplate Gothic Bold"/>
              </a:rPr>
              <a:t>si</a:t>
            </a:r>
            <a:r>
              <a:rPr lang="en-US" sz="2000" b="1" dirty="0" smtClean="0">
                <a:solidFill>
                  <a:prstClr val="white"/>
                </a:solidFill>
                <a:latin typeface="Copperplate Gothic Bold"/>
                <a:cs typeface="Copperplate Gothic Bold"/>
              </a:rPr>
              <a:t> dice l’</a:t>
            </a:r>
          </a:p>
          <a:p>
            <a:r>
              <a:rPr lang="en-US" sz="2000" b="1" dirty="0" err="1" smtClean="0">
                <a:solidFill>
                  <a:prstClr val="white"/>
                </a:solidFill>
                <a:latin typeface="Copperplate Gothic Bold"/>
                <a:cs typeface="Copperplate Gothic Bold"/>
              </a:rPr>
              <a:t>arcangelo</a:t>
            </a:r>
            <a:r>
              <a:rPr lang="en-US" sz="2000" b="1" dirty="0" smtClean="0">
                <a:solidFill>
                  <a:prstClr val="white"/>
                </a:solidFill>
                <a:latin typeface="Copperplate Gothic Bold"/>
                <a:cs typeface="Copperplate Gothic Bold"/>
              </a:rPr>
              <a:t> Michele </a:t>
            </a:r>
            <a:r>
              <a:rPr lang="en-US" sz="2000" b="1" dirty="0" err="1" smtClean="0">
                <a:solidFill>
                  <a:prstClr val="white"/>
                </a:solidFill>
                <a:latin typeface="Copperplate Gothic Bold"/>
                <a:cs typeface="Copperplate Gothic Bold"/>
              </a:rPr>
              <a:t>ammazzi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il</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drago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simbolo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della</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Dea</a:t>
            </a:r>
            <a:r>
              <a:rPr lang="en-US" sz="2000" b="1" dirty="0" smtClean="0">
                <a:solidFill>
                  <a:prstClr val="white"/>
                </a:solidFill>
                <a:latin typeface="Copperplate Gothic Bold"/>
                <a:cs typeface="Copperplate Gothic Bold"/>
              </a:rPr>
              <a:t>….  </a:t>
            </a:r>
            <a:endParaRPr lang="it-IT"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23163"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ottotitolo 1"/>
          <p:cNvSpPr>
            <a:spLocks noGrp="1"/>
          </p:cNvSpPr>
          <p:nvPr>
            <p:ph type="subTitle" idx="1"/>
          </p:nvPr>
        </p:nvSpPr>
        <p:spPr/>
        <p:txBody>
          <a:bodyPr/>
          <a:lstStyle/>
          <a:p>
            <a:endParaRPr lang="it-IT"/>
          </a:p>
        </p:txBody>
      </p:sp>
    </p:spTree>
    <p:extLst>
      <p:ext uri="{BB962C8B-B14F-4D97-AF65-F5344CB8AC3E}">
        <p14:creationId xmlns:p14="http://schemas.microsoft.com/office/powerpoint/2010/main" val="848906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8109480" y="6397937"/>
            <a:ext cx="1224136" cy="461665"/>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a:t>
            </a:r>
          </a:p>
          <a:p>
            <a:pPr algn="ctr"/>
            <a:r>
              <a:rPr lang="it-IT" sz="800" b="1" dirty="0" smtClean="0">
                <a:solidFill>
                  <a:prstClr val="white"/>
                </a:solidFill>
                <a:latin typeface="Times New Roman" pitchFamily="18" charset="0"/>
                <a:cs typeface="Times New Roman" pitchFamily="18" charset="0"/>
              </a:rPr>
              <a:t>Sherwood</a:t>
            </a:r>
          </a:p>
        </p:txBody>
      </p:sp>
      <p:pic>
        <p:nvPicPr>
          <p:cNvPr id="54274" name="Picture 2" descr="https://upload.wikimedia.org/wikipedia/commons/0/0f/Gundestrup_Cernunnos.jpg"/>
          <p:cNvPicPr>
            <a:picLocks noChangeAspect="1" noChangeArrowheads="1"/>
          </p:cNvPicPr>
          <p:nvPr/>
        </p:nvPicPr>
        <p:blipFill>
          <a:blip r:embed="rId2"/>
          <a:srcRect/>
          <a:stretch>
            <a:fillRect/>
          </a:stretch>
        </p:blipFill>
        <p:spPr bwMode="auto">
          <a:xfrm>
            <a:off x="0" y="0"/>
            <a:ext cx="8286776" cy="6869395"/>
          </a:xfrm>
          <a:prstGeom prst="rect">
            <a:avLst/>
          </a:prstGeom>
          <a:noFill/>
        </p:spPr>
      </p:pic>
      <p:sp>
        <p:nvSpPr>
          <p:cNvPr id="8" name="Rettangolo 7"/>
          <p:cNvSpPr/>
          <p:nvPr/>
        </p:nvSpPr>
        <p:spPr>
          <a:xfrm>
            <a:off x="7380312" y="8424"/>
            <a:ext cx="1763688" cy="4524315"/>
          </a:xfrm>
          <a:prstGeom prst="rect">
            <a:avLst/>
          </a:prstGeom>
        </p:spPr>
        <p:txBody>
          <a:bodyPr wrap="square">
            <a:spAutoFit/>
          </a:bodyPr>
          <a:lstStyle/>
          <a:p>
            <a:r>
              <a:rPr lang="it-IT" sz="2400" b="1" dirty="0" smtClean="0">
                <a:solidFill>
                  <a:prstClr val="white"/>
                </a:solidFill>
                <a:latin typeface="Copperplate Gothic Bold" pitchFamily="34" charset="0"/>
                <a:cs typeface="Times New Roman" pitchFamily="18" charset="0"/>
              </a:rPr>
              <a:t>Accanto a lei il Re Cervo, principio </a:t>
            </a:r>
            <a:r>
              <a:rPr lang="it-IT" sz="2400" b="1" dirty="0" err="1" smtClean="0">
                <a:solidFill>
                  <a:prstClr val="white"/>
                </a:solidFill>
                <a:latin typeface="Copperplate Gothic Bold" pitchFamily="34" charset="0"/>
                <a:cs typeface="Times New Roman" pitchFamily="18" charset="0"/>
              </a:rPr>
              <a:t>inseminatore</a:t>
            </a:r>
            <a:r>
              <a:rPr lang="it-IT" sz="2400" b="1" dirty="0" smtClean="0">
                <a:solidFill>
                  <a:prstClr val="white"/>
                </a:solidFill>
                <a:latin typeface="Copperplate Gothic Bold" pitchFamily="34" charset="0"/>
                <a:cs typeface="Times New Roman" pitchFamily="18" charset="0"/>
              </a:rPr>
              <a:t> e controparte «selvatica» della Dea</a:t>
            </a:r>
            <a:endParaRPr lang="it-IT" sz="2400" dirty="0">
              <a:solidFill>
                <a:prstClr val="white"/>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9566" y="5805264"/>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069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5561596" y="0"/>
            <a:ext cx="3582401" cy="7001917"/>
          </a:xfrm>
          <a:prstGeom prst="rect">
            <a:avLst/>
          </a:prstGeom>
          <a:noFill/>
        </p:spPr>
        <p:txBody>
          <a:bodyPr wrap="square" rtlCol="0">
            <a:spAutoFit/>
          </a:bodyPr>
          <a:lstStyle/>
          <a:p>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Trovarono</a:t>
            </a:r>
            <a:r>
              <a:rPr lang="en-US" sz="2800" b="1" dirty="0" smtClean="0">
                <a:solidFill>
                  <a:prstClr val="white"/>
                </a:solidFill>
                <a:latin typeface="Copperplate Gothic Bold"/>
                <a:cs typeface="Copperplate Gothic Bold"/>
              </a:rPr>
              <a:t> Notre Dame de Sous Terre, </a:t>
            </a:r>
            <a:r>
              <a:rPr lang="en-US" sz="2800" b="1" dirty="0" err="1" smtClean="0">
                <a:solidFill>
                  <a:prstClr val="white"/>
                </a:solidFill>
                <a:latin typeface="Copperplate Gothic Bold"/>
                <a:cs typeface="Copperplate Gothic Bold"/>
              </a:rPr>
              <a:t>nascosta</a:t>
            </a:r>
            <a:r>
              <a:rPr lang="en-US" sz="2800" b="1" dirty="0" smtClean="0">
                <a:solidFill>
                  <a:prstClr val="white"/>
                </a:solidFill>
                <a:latin typeface="Copperplate Gothic Bold"/>
                <a:cs typeface="Copperplate Gothic Bold"/>
              </a:rPr>
              <a:t> da </a:t>
            </a:r>
            <a:r>
              <a:rPr lang="en-US" sz="2800" b="1" dirty="0" err="1" smtClean="0">
                <a:solidFill>
                  <a:prstClr val="white"/>
                </a:solidFill>
                <a:latin typeface="Copperplate Gothic Bold"/>
                <a:cs typeface="Copperplate Gothic Bold"/>
              </a:rPr>
              <a:t>secoli</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immagine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imbarazzante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troppo</a:t>
            </a:r>
            <a:r>
              <a:rPr lang="en-US" sz="2800" b="1" dirty="0" smtClean="0">
                <a:solidFill>
                  <a:prstClr val="white"/>
                </a:solidFill>
                <a:latin typeface="Copperplate Gothic Bold"/>
                <a:cs typeface="Copperplate Gothic Bold"/>
              </a:rPr>
              <a:t> simile </a:t>
            </a:r>
            <a:r>
              <a:rPr lang="en-US" sz="2800" b="1" dirty="0" err="1" smtClean="0">
                <a:solidFill>
                  <a:prstClr val="white"/>
                </a:solidFill>
                <a:latin typeface="Copperplate Gothic Bold"/>
                <a:cs typeface="Copperplate Gothic Bold"/>
              </a:rPr>
              <a:t>alla</a:t>
            </a:r>
            <a:r>
              <a:rPr lang="en-US" sz="2800" b="1" dirty="0" smtClean="0">
                <a:solidFill>
                  <a:prstClr val="white"/>
                </a:solidFill>
                <a:latin typeface="Copperplate Gothic Bold"/>
                <a:cs typeface="Copperplate Gothic Bold"/>
              </a:rPr>
              <a:t> Gran Madre Nera </a:t>
            </a:r>
            <a:r>
              <a:rPr lang="en-US" sz="2800" b="1" dirty="0" err="1" smtClean="0">
                <a:solidFill>
                  <a:prstClr val="white"/>
                </a:solidFill>
                <a:latin typeface="Copperplate Gothic Bold"/>
                <a:cs typeface="Copperplate Gothic Bold"/>
              </a:rPr>
              <a:t>delle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origini</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Impossibile</a:t>
            </a:r>
            <a:r>
              <a:rPr lang="en-US" sz="2800" b="1" dirty="0" smtClean="0">
                <a:solidFill>
                  <a:prstClr val="white"/>
                </a:solidFill>
                <a:latin typeface="Copperplate Gothic Bold"/>
                <a:cs typeface="Copperplate Gothic Bold"/>
              </a:rPr>
              <a:t> da </a:t>
            </a:r>
            <a:r>
              <a:rPr lang="en-US" sz="2800" b="1" dirty="0" err="1" smtClean="0">
                <a:solidFill>
                  <a:prstClr val="white"/>
                </a:solidFill>
                <a:latin typeface="Copperplate Gothic Bold"/>
                <a:cs typeface="Copperplate Gothic Bold"/>
              </a:rPr>
              <a:t>distruggere</a:t>
            </a:r>
            <a:r>
              <a:rPr lang="en-US" sz="2800" b="1" dirty="0" smtClean="0">
                <a:solidFill>
                  <a:prstClr val="white"/>
                </a:solidFill>
                <a:latin typeface="Copperplate Gothic Bold"/>
                <a:cs typeface="Copperplate Gothic Bold"/>
              </a:rPr>
              <a:t>, la Chiesa </a:t>
            </a:r>
            <a:r>
              <a:rPr lang="en-US" sz="2800" b="1" dirty="0" err="1" smtClean="0">
                <a:solidFill>
                  <a:prstClr val="white"/>
                </a:solidFill>
                <a:latin typeface="Copperplate Gothic Bold"/>
                <a:cs typeface="Copperplate Gothic Bold"/>
              </a:rPr>
              <a:t>consiglia</a:t>
            </a:r>
            <a:r>
              <a:rPr lang="en-US" sz="2800" b="1" dirty="0" smtClean="0">
                <a:solidFill>
                  <a:prstClr val="white"/>
                </a:solidFill>
                <a:latin typeface="Copperplate Gothic Bold"/>
                <a:cs typeface="Copperplate Gothic Bold"/>
              </a:rPr>
              <a:t> di </a:t>
            </a:r>
            <a:r>
              <a:rPr lang="en-US" sz="2800" b="1" dirty="0" err="1" smtClean="0">
                <a:solidFill>
                  <a:prstClr val="white"/>
                </a:solidFill>
                <a:latin typeface="Copperplate Gothic Bold"/>
                <a:cs typeface="Copperplate Gothic Bold"/>
              </a:rPr>
              <a:t>occultare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il</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simbolo</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quanto</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più</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si</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può</a:t>
            </a:r>
            <a:r>
              <a:rPr lang="en-US" sz="2800" b="1" dirty="0" smtClean="0">
                <a:solidFill>
                  <a:prstClr val="white"/>
                </a:solidFill>
                <a:latin typeface="Copperplate Gothic Bold"/>
                <a:cs typeface="Copperplate Gothic Bold"/>
              </a:rPr>
              <a:t>. </a:t>
            </a:r>
            <a:r>
              <a:rPr lang="en-US" sz="29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743"/>
          <a:stretch/>
        </p:blipFill>
        <p:spPr bwMode="auto">
          <a:xfrm>
            <a:off x="6113" y="1"/>
            <a:ext cx="55554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853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5141904" y="0"/>
            <a:ext cx="4002094" cy="6786473"/>
          </a:xfrm>
          <a:prstGeom prst="rect">
            <a:avLst/>
          </a:prstGeom>
          <a:noFill/>
        </p:spPr>
        <p:txBody>
          <a:bodyPr wrap="square" rtlCol="0">
            <a:spAutoFit/>
          </a:bodyPr>
          <a:lstStyle/>
          <a:p>
            <a:r>
              <a:rPr lang="en-US" sz="2900" b="1" dirty="0" smtClean="0">
                <a:solidFill>
                  <a:prstClr val="white"/>
                </a:solidFill>
                <a:latin typeface="Copperplate Gothic Bold"/>
                <a:cs typeface="Copperplate Gothic Bold"/>
              </a:rPr>
              <a:t>Ad </a:t>
            </a:r>
            <a:r>
              <a:rPr lang="en-US" sz="2900" b="1" dirty="0" err="1" smtClean="0">
                <a:solidFill>
                  <a:prstClr val="white"/>
                </a:solidFill>
                <a:latin typeface="Copperplate Gothic Bold"/>
                <a:cs typeface="Copperplate Gothic Bold"/>
              </a:rPr>
              <a:t>Antagnod</a:t>
            </a:r>
            <a:r>
              <a:rPr lang="en-US" sz="2900" b="1" dirty="0" smtClean="0">
                <a:solidFill>
                  <a:prstClr val="white"/>
                </a:solidFill>
                <a:latin typeface="Copperplate Gothic Bold"/>
                <a:cs typeface="Copperplate Gothic Bold"/>
              </a:rPr>
              <a:t>, in Val </a:t>
            </a:r>
            <a:r>
              <a:rPr lang="en-US" sz="2900" b="1" dirty="0" err="1" smtClean="0">
                <a:solidFill>
                  <a:prstClr val="white"/>
                </a:solidFill>
                <a:latin typeface="Copperplate Gothic Bold"/>
                <a:cs typeface="Copperplate Gothic Bold"/>
              </a:rPr>
              <a:t>d’Asosta</a:t>
            </a:r>
            <a:r>
              <a:rPr lang="en-US" sz="2900" b="1" dirty="0" smtClean="0">
                <a:solidFill>
                  <a:prstClr val="white"/>
                </a:solidFill>
                <a:latin typeface="Copperplate Gothic Bold"/>
                <a:cs typeface="Copperplate Gothic Bold"/>
              </a:rPr>
              <a:t> in </a:t>
            </a:r>
            <a:r>
              <a:rPr lang="en-US" sz="2900" b="1" dirty="0" err="1" smtClean="0">
                <a:solidFill>
                  <a:prstClr val="white"/>
                </a:solidFill>
                <a:latin typeface="Copperplate Gothic Bold"/>
                <a:cs typeface="Copperplate Gothic Bold"/>
              </a:rPr>
              <a:t>val</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d’Ayas</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sul</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portale</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della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parrocchiale</a:t>
            </a:r>
            <a:r>
              <a:rPr lang="en-US" sz="2900" b="1" dirty="0" smtClean="0">
                <a:solidFill>
                  <a:prstClr val="white"/>
                </a:solidFill>
                <a:latin typeface="Copperplate Gothic Bold"/>
                <a:cs typeface="Copperplate Gothic Bold"/>
              </a:rPr>
              <a:t> di san Martino </a:t>
            </a:r>
            <a:r>
              <a:rPr lang="en-US" sz="2900" b="1" dirty="0" err="1" smtClean="0">
                <a:solidFill>
                  <a:prstClr val="white"/>
                </a:solidFill>
                <a:latin typeface="Copperplate Gothic Bold"/>
                <a:cs typeface="Copperplate Gothic Bold"/>
              </a:rPr>
              <a:t>c’era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una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statua</a:t>
            </a:r>
            <a:r>
              <a:rPr lang="en-US" sz="2900" b="1" dirty="0" smtClean="0">
                <a:solidFill>
                  <a:prstClr val="white"/>
                </a:solidFill>
                <a:latin typeface="Copperplate Gothic Bold"/>
                <a:cs typeface="Copperplate Gothic Bold"/>
              </a:rPr>
              <a:t> di Madonna Nera “</a:t>
            </a:r>
            <a:r>
              <a:rPr lang="en-US" sz="2900" b="1" dirty="0" err="1" smtClean="0">
                <a:solidFill>
                  <a:prstClr val="white"/>
                </a:solidFill>
                <a:latin typeface="Copperplate Gothic Bold"/>
                <a:cs typeface="Copperplate Gothic Bold"/>
              </a:rPr>
              <a:t>vestita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che</a:t>
            </a:r>
            <a:r>
              <a:rPr lang="en-US" sz="2900" b="1" dirty="0" smtClean="0">
                <a:solidFill>
                  <a:prstClr val="white"/>
                </a:solidFill>
                <a:latin typeface="Copperplate Gothic Bold"/>
                <a:cs typeface="Copperplate Gothic Bold"/>
              </a:rPr>
              <a:t> era </a:t>
            </a:r>
            <a:r>
              <a:rPr lang="en-US" sz="2900" b="1" dirty="0" err="1" smtClean="0">
                <a:solidFill>
                  <a:prstClr val="white"/>
                </a:solidFill>
                <a:latin typeface="Copperplate Gothic Bold"/>
                <a:cs typeface="Copperplate Gothic Bold"/>
              </a:rPr>
              <a:t>là</a:t>
            </a:r>
            <a:r>
              <a:rPr lang="en-US" sz="2900" b="1" dirty="0" smtClean="0">
                <a:solidFill>
                  <a:prstClr val="white"/>
                </a:solidFill>
                <a:latin typeface="Copperplate Gothic Bold"/>
                <a:cs typeface="Copperplate Gothic Bold"/>
              </a:rPr>
              <a:t> da </a:t>
            </a:r>
            <a:r>
              <a:rPr lang="en-US" sz="2900" b="1" dirty="0" err="1" smtClean="0">
                <a:solidFill>
                  <a:prstClr val="white"/>
                </a:solidFill>
                <a:latin typeface="Copperplate Gothic Bold"/>
                <a:cs typeface="Copperplate Gothic Bold"/>
              </a:rPr>
              <a:t>secoli</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Nel</a:t>
            </a:r>
            <a:r>
              <a:rPr lang="en-US" sz="2900" b="1" dirty="0" smtClean="0">
                <a:solidFill>
                  <a:prstClr val="white"/>
                </a:solidFill>
                <a:latin typeface="Copperplate Gothic Bold"/>
                <a:cs typeface="Copperplate Gothic Bold"/>
              </a:rPr>
              <a:t> 2005 la </a:t>
            </a:r>
            <a:r>
              <a:rPr lang="en-US" sz="2900" b="1" dirty="0" err="1" smtClean="0">
                <a:solidFill>
                  <a:prstClr val="white"/>
                </a:solidFill>
                <a:latin typeface="Copperplate Gothic Bold"/>
                <a:cs typeface="Copperplate Gothic Bold"/>
              </a:rPr>
              <a:t>tirarono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giù</a:t>
            </a:r>
            <a:r>
              <a:rPr lang="en-US" sz="2900" b="1" dirty="0" smtClean="0">
                <a:solidFill>
                  <a:prstClr val="white"/>
                </a:solidFill>
                <a:latin typeface="Copperplate Gothic Bold"/>
                <a:cs typeface="Copperplate Gothic Bold"/>
              </a:rPr>
              <a:t> per </a:t>
            </a:r>
            <a:r>
              <a:rPr lang="en-US" sz="2900" b="1" dirty="0" err="1" smtClean="0">
                <a:solidFill>
                  <a:prstClr val="white"/>
                </a:solidFill>
                <a:latin typeface="Copperplate Gothic Bold"/>
                <a:cs typeface="Copperplate Gothic Bold"/>
              </a:rPr>
              <a:t>pulirla</a:t>
            </a:r>
            <a:r>
              <a:rPr lang="en-US" sz="2900" b="1" dirty="0" smtClean="0">
                <a:solidFill>
                  <a:prstClr val="white"/>
                </a:solidFill>
                <a:latin typeface="Copperplate Gothic Bold"/>
                <a:cs typeface="Copperplate Gothic Bold"/>
              </a:rPr>
              <a:t> e </a:t>
            </a:r>
            <a:r>
              <a:rPr lang="en-US" sz="2900" b="1" dirty="0" err="1" smtClean="0">
                <a:solidFill>
                  <a:prstClr val="white"/>
                </a:solidFill>
                <a:latin typeface="Copperplate Gothic Bold"/>
                <a:cs typeface="Copperplate Gothic Bold"/>
              </a:rPr>
              <a:t>fecero</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una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scopeerta</a:t>
            </a:r>
            <a:r>
              <a:rPr lang="en-US" sz="2900" b="1" dirty="0" smtClean="0">
                <a:solidFill>
                  <a:prstClr val="white"/>
                </a:solidFill>
                <a:latin typeface="Copperplate Gothic Bold"/>
                <a:cs typeface="Copperplate Gothic Bold"/>
              </a:rPr>
              <a:t> </a:t>
            </a:r>
            <a:r>
              <a:rPr lang="en-US" sz="2900" b="1" dirty="0" err="1" smtClean="0">
                <a:solidFill>
                  <a:prstClr val="white"/>
                </a:solidFill>
                <a:latin typeface="Copperplate Gothic Bold"/>
                <a:cs typeface="Copperplate Gothic Bold"/>
              </a:rPr>
              <a:t>sconcertante</a:t>
            </a:r>
            <a:r>
              <a:rPr lang="en-US" sz="29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1"/>
            <a:ext cx="5141904" cy="685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981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5004048" y="6016189"/>
            <a:ext cx="3635026" cy="538609"/>
          </a:xfrm>
          <a:prstGeom prst="rect">
            <a:avLst/>
          </a:prstGeom>
          <a:noFill/>
        </p:spPr>
        <p:txBody>
          <a:bodyPr wrap="square" rtlCol="0">
            <a:spAutoFit/>
          </a:bodyPr>
          <a:lstStyle/>
          <a:p>
            <a:r>
              <a:rPr lang="en-US" sz="2900" b="1" dirty="0" smtClean="0">
                <a:solidFill>
                  <a:prstClr val="white"/>
                </a:solidFill>
                <a:latin typeface="Copperplate Gothic Bold"/>
                <a:cs typeface="Copperplate Gothic Bold"/>
              </a:rPr>
              <a:t>.  </a:t>
            </a:r>
            <a:endParaRPr lang="it-IT" sz="28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8416637"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491880" y="620688"/>
            <a:ext cx="2880320" cy="4247317"/>
          </a:xfrm>
          <a:prstGeom prst="rect">
            <a:avLst/>
          </a:prstGeom>
          <a:noFill/>
        </p:spPr>
        <p:txBody>
          <a:bodyPr wrap="square" rtlCol="0">
            <a:spAutoFit/>
          </a:bodyPr>
          <a:lstStyle/>
          <a:p>
            <a:r>
              <a:rPr lang="it-IT" b="1" dirty="0" smtClean="0">
                <a:latin typeface="Copperplate Gothic Bold" panose="020E0705020206020404" pitchFamily="34" charset="0"/>
              </a:rPr>
              <a:t>La Madonna era una </a:t>
            </a:r>
            <a:r>
              <a:rPr lang="it-IT" b="1" dirty="0" err="1" smtClean="0">
                <a:latin typeface="Copperplate Gothic Bold" panose="020E0705020206020404" pitchFamily="34" charset="0"/>
              </a:rPr>
              <a:t>Vierge</a:t>
            </a:r>
            <a:r>
              <a:rPr lang="it-IT" b="1" dirty="0" smtClean="0">
                <a:latin typeface="Copperplate Gothic Bold" panose="020E0705020206020404" pitchFamily="34" charset="0"/>
              </a:rPr>
              <a:t> </a:t>
            </a:r>
            <a:r>
              <a:rPr lang="it-IT" b="1" dirty="0" err="1" smtClean="0">
                <a:latin typeface="Copperplate Gothic Bold" panose="020E0705020206020404" pitchFamily="34" charset="0"/>
              </a:rPr>
              <a:t>Ouvrante</a:t>
            </a:r>
            <a:r>
              <a:rPr lang="it-IT" b="1" dirty="0" smtClean="0">
                <a:latin typeface="Copperplate Gothic Bold" panose="020E0705020206020404" pitchFamily="34" charset="0"/>
              </a:rPr>
              <a:t>, cioè aveva il ventre che si apriva e dentro c’era la Trinità…..  Come se l’avesse partorita lei….. Definita immagine indecente dopo il Concilio di Trento, quasi tutte avevano fatto una brutta fine o si trovavano in mano privata. </a:t>
            </a:r>
            <a:endParaRPr lang="it-IT" b="1" dirty="0">
              <a:latin typeface="Copperplate Gothic Bold" panose="020E0705020206020404" pitchFamily="34" charset="0"/>
            </a:endParaRPr>
          </a:p>
        </p:txBody>
      </p:sp>
    </p:spTree>
    <p:extLst>
      <p:ext uri="{BB962C8B-B14F-4D97-AF65-F5344CB8AC3E}">
        <p14:creationId xmlns:p14="http://schemas.microsoft.com/office/powerpoint/2010/main" val="1398704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84368" y="6519446"/>
            <a:ext cx="1259631"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endParaRPr lang="it-IT" sz="800" b="1" dirty="0">
              <a:solidFill>
                <a:prstClr val="white"/>
              </a:solidFill>
              <a:latin typeface="Times New Roman" pitchFamily="18" charset="0"/>
              <a:cs typeface="Times New Roman" pitchFamily="18" charset="0"/>
            </a:endParaRPr>
          </a:p>
        </p:txBody>
      </p:sp>
      <p:sp>
        <p:nvSpPr>
          <p:cNvPr id="13" name="CasellaDiTesto 12"/>
          <p:cNvSpPr txBox="1"/>
          <p:nvPr/>
        </p:nvSpPr>
        <p:spPr>
          <a:xfrm>
            <a:off x="6948264" y="0"/>
            <a:ext cx="2183458" cy="5478423"/>
          </a:xfrm>
          <a:prstGeom prst="rect">
            <a:avLst/>
          </a:prstGeom>
          <a:noFill/>
        </p:spPr>
        <p:txBody>
          <a:bodyPr wrap="square" rtlCol="0">
            <a:spAutoFit/>
          </a:bodyPr>
          <a:lstStyle/>
          <a:p>
            <a:r>
              <a:rPr lang="en-US" sz="2500" b="1" dirty="0" smtClean="0">
                <a:solidFill>
                  <a:prstClr val="white"/>
                </a:solidFill>
                <a:latin typeface="Copperplate Gothic Bold"/>
                <a:cs typeface="Copperplate Gothic Bold"/>
              </a:rPr>
              <a:t>E </a:t>
            </a:r>
            <a:r>
              <a:rPr lang="en-US" sz="2500" b="1" dirty="0" err="1" smtClean="0">
                <a:solidFill>
                  <a:prstClr val="white"/>
                </a:solidFill>
                <a:latin typeface="Copperplate Gothic Bold"/>
                <a:cs typeface="Copperplate Gothic Bold"/>
              </a:rPr>
              <a:t>cosi</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anche</a:t>
            </a:r>
            <a:r>
              <a:rPr lang="en-US" sz="2500" b="1" dirty="0" smtClean="0">
                <a:solidFill>
                  <a:prstClr val="white"/>
                </a:solidFill>
                <a:latin typeface="Copperplate Gothic Bold"/>
                <a:cs typeface="Copperplate Gothic Bold"/>
              </a:rPr>
              <a:t> lei, </a:t>
            </a:r>
            <a:r>
              <a:rPr lang="en-US" sz="2500" b="1" dirty="0" err="1" smtClean="0">
                <a:solidFill>
                  <a:prstClr val="white"/>
                </a:solidFill>
                <a:latin typeface="Copperplate Gothic Bold"/>
                <a:cs typeface="Copperplate Gothic Bold"/>
              </a:rPr>
              <a:t>dopo</a:t>
            </a:r>
            <a:r>
              <a:rPr lang="en-US" sz="2500" b="1" dirty="0" smtClean="0">
                <a:solidFill>
                  <a:prstClr val="white"/>
                </a:solidFill>
                <a:latin typeface="Copperplate Gothic Bold"/>
                <a:cs typeface="Copperplate Gothic Bold"/>
              </a:rPr>
              <a:t> un anno, </a:t>
            </a:r>
            <a:r>
              <a:rPr lang="en-US" sz="2500" b="1" dirty="0" err="1" smtClean="0">
                <a:solidFill>
                  <a:prstClr val="white"/>
                </a:solidFill>
                <a:latin typeface="Copperplate Gothic Bold"/>
                <a:cs typeface="Copperplate Gothic Bold"/>
              </a:rPr>
              <a:t>viene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normalizzata</a:t>
            </a:r>
            <a:r>
              <a:rPr lang="en-US" sz="2500" b="1" dirty="0" smtClean="0">
                <a:solidFill>
                  <a:prstClr val="white"/>
                </a:solidFill>
                <a:latin typeface="Copperplate Gothic Bold"/>
                <a:cs typeface="Copperplate Gothic Bold"/>
              </a:rPr>
              <a:t> (per </a:t>
            </a:r>
            <a:r>
              <a:rPr lang="en-US" sz="2500" b="1" dirty="0" err="1" smtClean="0">
                <a:solidFill>
                  <a:prstClr val="white"/>
                </a:solidFill>
                <a:latin typeface="Copperplate Gothic Bold"/>
                <a:cs typeface="Copperplate Gothic Bold"/>
              </a:rPr>
              <a:t>quanto</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possibile</a:t>
            </a:r>
            <a:r>
              <a:rPr lang="en-US" sz="2500" b="1" dirty="0" smtClean="0">
                <a:solidFill>
                  <a:prstClr val="white"/>
                </a:solidFill>
                <a:latin typeface="Copperplate Gothic Bold"/>
                <a:cs typeface="Copperplate Gothic Bold"/>
              </a:rPr>
              <a:t>) e </a:t>
            </a:r>
            <a:r>
              <a:rPr lang="en-US" sz="2500" b="1" dirty="0" err="1" smtClean="0">
                <a:solidFill>
                  <a:prstClr val="white"/>
                </a:solidFill>
                <a:latin typeface="Copperplate Gothic Bold"/>
                <a:cs typeface="Copperplate Gothic Bold"/>
              </a:rPr>
              <a:t>ridipinta</a:t>
            </a:r>
            <a:r>
              <a:rPr lang="en-US" sz="2500" b="1" dirty="0" smtClean="0">
                <a:solidFill>
                  <a:prstClr val="white"/>
                </a:solidFill>
                <a:latin typeface="Copperplate Gothic Bold"/>
                <a:cs typeface="Copperplate Gothic Bold"/>
              </a:rPr>
              <a:t> di </a:t>
            </a:r>
            <a:r>
              <a:rPr lang="en-US" sz="2500" b="1" dirty="0" err="1" smtClean="0">
                <a:solidFill>
                  <a:prstClr val="white"/>
                </a:solidFill>
                <a:latin typeface="Copperplate Gothic Bold"/>
                <a:cs typeface="Copperplate Gothic Bold"/>
              </a:rPr>
              <a:t>bianco</a:t>
            </a:r>
            <a:r>
              <a:rPr lang="en-US" sz="2500" b="1" dirty="0" smtClean="0">
                <a:solidFill>
                  <a:prstClr val="white"/>
                </a:solidFill>
                <a:latin typeface="Copperplate Gothic Bold"/>
                <a:cs typeface="Copperplate Gothic Bold"/>
              </a:rPr>
              <a:t>….. Come </a:t>
            </a:r>
            <a:r>
              <a:rPr lang="en-US" sz="2500" b="1" dirty="0" err="1" smtClean="0">
                <a:solidFill>
                  <a:prstClr val="white"/>
                </a:solidFill>
                <a:latin typeface="Copperplate Gothic Bold"/>
                <a:cs typeface="Copperplate Gothic Bold"/>
              </a:rPr>
              <a:t>molte</a:t>
            </a:r>
            <a:r>
              <a:rPr lang="en-US" sz="2500" b="1" dirty="0" smtClean="0">
                <a:solidFill>
                  <a:prstClr val="white"/>
                </a:solidFill>
                <a:latin typeface="Copperplate Gothic Bold"/>
                <a:cs typeface="Copperplate Gothic Bold"/>
              </a:rPr>
              <a:t> sue </a:t>
            </a:r>
            <a:r>
              <a:rPr lang="en-US" sz="2500" b="1" dirty="0" err="1" smtClean="0">
                <a:solidFill>
                  <a:prstClr val="white"/>
                </a:solidFill>
                <a:latin typeface="Copperplate Gothic Bold"/>
                <a:cs typeface="Copperplate Gothic Bold"/>
              </a:rPr>
              <a:t>compagne</a:t>
            </a:r>
            <a:r>
              <a:rPr lang="en-US" sz="2500" b="1" dirty="0" smtClean="0">
                <a:solidFill>
                  <a:prstClr val="white"/>
                </a:solidFill>
                <a:latin typeface="Copperplate Gothic Bold"/>
                <a:cs typeface="Copperplate Gothic Bold"/>
              </a:rPr>
              <a:t>. </a:t>
            </a:r>
            <a:endParaRPr lang="it-IT" sz="2500"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761"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8" y="-1"/>
            <a:ext cx="6924496" cy="683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2262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700808"/>
            <a:ext cx="9143999" cy="3410436"/>
          </a:xfrm>
        </p:spPr>
        <p:txBody>
          <a:bodyPr>
            <a:noAutofit/>
          </a:bodyPr>
          <a:lstStyle/>
          <a:p>
            <a:r>
              <a:rPr lang="it-IT" sz="8800" b="1" dirty="0" smtClean="0">
                <a:solidFill>
                  <a:schemeClr val="bg1"/>
                </a:solidFill>
                <a:latin typeface="Copperplate Gothic Bold" pitchFamily="34" charset="0"/>
              </a:rPr>
              <a:t/>
            </a:r>
            <a:br>
              <a:rPr lang="it-IT" sz="8800" b="1" dirty="0" smtClean="0">
                <a:solidFill>
                  <a:schemeClr val="bg1"/>
                </a:solidFill>
                <a:latin typeface="Copperplate Gothic Bold" pitchFamily="34" charset="0"/>
              </a:rPr>
            </a:br>
            <a:r>
              <a:rPr lang="it-IT" sz="8800" b="1" dirty="0" smtClean="0">
                <a:solidFill>
                  <a:schemeClr val="bg1"/>
                </a:solidFill>
                <a:latin typeface="Copperplate Gothic Bold" pitchFamily="34" charset="0"/>
              </a:rPr>
              <a:t>il complesso di Griante Ossuccio</a:t>
            </a:r>
            <a:br>
              <a:rPr lang="it-IT" sz="8800" b="1" dirty="0" smtClean="0">
                <a:solidFill>
                  <a:schemeClr val="bg1"/>
                </a:solidFill>
                <a:latin typeface="Copperplate Gothic Bold" pitchFamily="34" charset="0"/>
              </a:rPr>
            </a:br>
            <a:r>
              <a:rPr lang="it-IT" sz="8800" b="1" dirty="0" smtClean="0">
                <a:solidFill>
                  <a:schemeClr val="bg1"/>
                </a:solidFill>
                <a:latin typeface="Copperplate Gothic Bold" pitchFamily="34" charset="0"/>
              </a:rPr>
              <a:t> </a:t>
            </a:r>
            <a:r>
              <a:rPr lang="it-IT" sz="8800" b="1" dirty="0" err="1" smtClean="0">
                <a:solidFill>
                  <a:schemeClr val="bg1"/>
                </a:solidFill>
                <a:latin typeface="Copperplate Gothic Bold" pitchFamily="34" charset="0"/>
              </a:rPr>
              <a:t>Rogaro</a:t>
            </a:r>
            <a:r>
              <a:rPr lang="it-IT" sz="8800" b="1" dirty="0" smtClean="0">
                <a:solidFill>
                  <a:schemeClr val="bg1"/>
                </a:solidFill>
                <a:latin typeface="Copperplate Gothic Bold" pitchFamily="34" charset="0"/>
              </a:rPr>
              <a:t> di Tremezzo</a:t>
            </a:r>
            <a:br>
              <a:rPr lang="it-IT" sz="8800" b="1" dirty="0" smtClean="0">
                <a:solidFill>
                  <a:schemeClr val="bg1"/>
                </a:solidFill>
                <a:latin typeface="Copperplate Gothic Bold" pitchFamily="34" charset="0"/>
              </a:rPr>
            </a:br>
            <a:endParaRPr lang="en-US" sz="9600" dirty="0">
              <a:solidFill>
                <a:srgbClr val="FFFFFF"/>
              </a:solidFill>
              <a:latin typeface="Copperplate Gothic Bold"/>
              <a:cs typeface="Copperplate Gothic Bold"/>
            </a:endParaRPr>
          </a:p>
        </p:txBody>
      </p:sp>
      <p:sp>
        <p:nvSpPr>
          <p:cNvPr id="5" name="CasellaDiTesto 4"/>
          <p:cNvSpPr txBox="1"/>
          <p:nvPr/>
        </p:nvSpPr>
        <p:spPr>
          <a:xfrm>
            <a:off x="7910970" y="6519446"/>
            <a:ext cx="1233030"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 </a:t>
            </a:r>
          </a:p>
        </p:txBody>
      </p:sp>
      <p:pic>
        <p:nvPicPr>
          <p:cNvPr id="3074"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759" y="5929994"/>
            <a:ext cx="589452"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213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6875080" y="0"/>
            <a:ext cx="2267744" cy="6494085"/>
          </a:xfrm>
          <a:prstGeom prst="rect">
            <a:avLst/>
          </a:prstGeom>
          <a:noFill/>
        </p:spPr>
        <p:txBody>
          <a:bodyPr wrap="square" rtlCol="0">
            <a:spAutoFit/>
          </a:bodyPr>
          <a:lstStyle/>
          <a:p>
            <a:r>
              <a:rPr lang="it-IT" sz="1300" b="1" dirty="0">
                <a:solidFill>
                  <a:prstClr val="white"/>
                </a:solidFill>
                <a:latin typeface="Copperplate Gothic Bold" panose="020E0705020206020404" pitchFamily="34" charset="0"/>
              </a:rPr>
              <a:t>le tre chiese di Ossuccio-Tremezzo-Griante </a:t>
            </a:r>
            <a:r>
              <a:rPr lang="it-IT" sz="1300" b="1" dirty="0" smtClean="0">
                <a:solidFill>
                  <a:prstClr val="white"/>
                </a:solidFill>
                <a:latin typeface="Copperplate Gothic Bold" panose="020E0705020206020404" pitchFamily="34" charset="0"/>
              </a:rPr>
              <a:t>sono </a:t>
            </a:r>
            <a:r>
              <a:rPr lang="it-IT" sz="1300" b="1" dirty="0">
                <a:solidFill>
                  <a:prstClr val="white"/>
                </a:solidFill>
                <a:latin typeface="Copperplate Gothic Bold" panose="020E0705020206020404" pitchFamily="34" charset="0"/>
              </a:rPr>
              <a:t>dedicate alla Divinità Madre e su due dei tre casi sono legate a posti numinosi sotterranei. Probabilmente, data la loro posizione (a mezza </a:t>
            </a:r>
            <a:r>
              <a:rPr lang="it-IT" sz="1300" b="1" dirty="0" smtClean="0">
                <a:solidFill>
                  <a:prstClr val="white"/>
                </a:solidFill>
                <a:latin typeface="Copperplate Gothic Bold" panose="020E0705020206020404" pitchFamily="34" charset="0"/>
              </a:rPr>
              <a:t>costa sul lago di Como, nei  </a:t>
            </a:r>
            <a:r>
              <a:rPr lang="it-IT" sz="1300" b="1" dirty="0">
                <a:solidFill>
                  <a:prstClr val="white"/>
                </a:solidFill>
                <a:latin typeface="Copperplate Gothic Bold" panose="020E0705020206020404" pitchFamily="34" charset="0"/>
              </a:rPr>
              <a:t>posti in cui  esistevano gli insediamenti </a:t>
            </a:r>
            <a:r>
              <a:rPr lang="it-IT" sz="1300" b="1" dirty="0" smtClean="0">
                <a:solidFill>
                  <a:prstClr val="white"/>
                </a:solidFill>
                <a:latin typeface="Copperplate Gothic Bold" panose="020E0705020206020404" pitchFamily="34" charset="0"/>
              </a:rPr>
              <a:t>di </a:t>
            </a:r>
            <a:r>
              <a:rPr lang="it-IT" sz="1300" b="1" dirty="0">
                <a:solidFill>
                  <a:prstClr val="white"/>
                </a:solidFill>
                <a:latin typeface="Copperplate Gothic Bold" panose="020E0705020206020404" pitchFamily="34" charset="0"/>
              </a:rPr>
              <a:t>popolazioni </a:t>
            </a:r>
            <a:r>
              <a:rPr lang="it-IT" sz="1300" b="1" dirty="0" err="1">
                <a:solidFill>
                  <a:prstClr val="white"/>
                </a:solidFill>
                <a:latin typeface="Copperplate Gothic Bold" panose="020E0705020206020404" pitchFamily="34" charset="0"/>
              </a:rPr>
              <a:t>pre</a:t>
            </a:r>
            <a:r>
              <a:rPr lang="it-IT" sz="1300" b="1" dirty="0">
                <a:solidFill>
                  <a:prstClr val="white"/>
                </a:solidFill>
                <a:latin typeface="Copperplate Gothic Bold" panose="020E0705020206020404" pitchFamily="34" charset="0"/>
              </a:rPr>
              <a:t> </a:t>
            </a:r>
            <a:r>
              <a:rPr lang="it-IT" sz="1300" b="1" dirty="0" smtClean="0">
                <a:solidFill>
                  <a:prstClr val="white"/>
                </a:solidFill>
                <a:latin typeface="Copperplate Gothic Bold" panose="020E0705020206020404" pitchFamily="34" charset="0"/>
              </a:rPr>
              <a:t>romane) rappresentano </a:t>
            </a:r>
            <a:r>
              <a:rPr lang="it-IT" sz="1300" b="1" dirty="0">
                <a:solidFill>
                  <a:prstClr val="white"/>
                </a:solidFill>
                <a:latin typeface="Copperplate Gothic Bold" panose="020E0705020206020404" pitchFamily="34" charset="0"/>
              </a:rPr>
              <a:t>le tappe di un vero e proprio complesso cultuale dedicato </a:t>
            </a:r>
            <a:r>
              <a:rPr lang="it-IT" sz="1300" b="1" dirty="0" smtClean="0">
                <a:solidFill>
                  <a:prstClr val="white"/>
                </a:solidFill>
                <a:latin typeface="Copperplate Gothic Bold" panose="020E0705020206020404" pitchFamily="34" charset="0"/>
              </a:rPr>
              <a:t>alla Dea triplice nei </a:t>
            </a:r>
            <a:r>
              <a:rPr lang="it-IT" sz="1300" b="1" dirty="0">
                <a:solidFill>
                  <a:prstClr val="white"/>
                </a:solidFill>
                <a:latin typeface="Copperplate Gothic Bold" panose="020E0705020206020404" pitchFamily="34" charset="0"/>
              </a:rPr>
              <a:t>suoi aspetti di vita-riproduzione-morte,  di uomini animali piante, a ritualità femminile, a cui si è sovrapposta prima la religiosità romana ellenizzata e poi la credenza cristiana nella </a:t>
            </a:r>
            <a:endParaRPr lang="it-IT" sz="1300" b="1" dirty="0" smtClean="0">
              <a:solidFill>
                <a:prstClr val="white"/>
              </a:solidFill>
              <a:latin typeface="Copperplate Gothic Bold" panose="020E0705020206020404" pitchFamily="34" charset="0"/>
            </a:endParaRPr>
          </a:p>
          <a:p>
            <a:r>
              <a:rPr lang="it-IT" sz="1300" b="1" dirty="0" smtClean="0">
                <a:solidFill>
                  <a:prstClr val="white"/>
                </a:solidFill>
                <a:latin typeface="Copperplate Gothic Bold" panose="020E0705020206020404" pitchFamily="34" charset="0"/>
              </a:rPr>
              <a:t>Madonna</a:t>
            </a:r>
            <a:r>
              <a:rPr lang="it-IT" sz="1300" b="1" dirty="0">
                <a:solidFill>
                  <a:prstClr val="white"/>
                </a:solidFill>
                <a:latin typeface="Copperplate Gothic Bold" panose="020E0705020206020404" pitchFamily="34" charset="0"/>
              </a:rPr>
              <a:t>. </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 y="0"/>
            <a:ext cx="6855936" cy="685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9638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5074922"/>
            <a:ext cx="9144000" cy="1815882"/>
          </a:xfrm>
          <a:prstGeom prst="rect">
            <a:avLst/>
          </a:prstGeom>
          <a:noFill/>
        </p:spPr>
        <p:txBody>
          <a:bodyPr wrap="square" rtlCol="0">
            <a:spAutoFit/>
          </a:bodyPr>
          <a:lstStyle/>
          <a:p>
            <a:r>
              <a:rPr lang="it-IT" sz="1600" b="1" dirty="0">
                <a:solidFill>
                  <a:prstClr val="white"/>
                </a:solidFill>
                <a:latin typeface="Copperplate Gothic Bold" panose="020E0705020206020404" pitchFamily="34" charset="0"/>
              </a:rPr>
              <a:t>Le vicende travagliate e talvolta avventurose di queste statue e di questi santuari mariani di montagna, poi, raccontano uno spaccato vivo di storia alpina fatta di guerre, fughe, persecuzioni religiose, immagini sacre rapite e nascoste per secoli,  ritrovate, riutilizzate sotto un altro nome, e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comunque </a:t>
            </a:r>
            <a:r>
              <a:rPr lang="it-IT" sz="1600" b="1" dirty="0">
                <a:solidFill>
                  <a:prstClr val="white"/>
                </a:solidFill>
                <a:latin typeface="Copperplate Gothic Bold" panose="020E0705020206020404" pitchFamily="34" charset="0"/>
              </a:rPr>
              <a:t>fino ad oggi profondamente amate dalla gente del lago che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le </a:t>
            </a:r>
            <a:r>
              <a:rPr lang="it-IT" sz="1600" b="1" dirty="0">
                <a:solidFill>
                  <a:prstClr val="white"/>
                </a:solidFill>
                <a:latin typeface="Copperplate Gothic Bold" panose="020E0705020206020404" pitchFamily="34" charset="0"/>
              </a:rPr>
              <a:t>identifica ancora con la Terra e con le Acque di cui anche loro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fanno parte</a:t>
            </a:r>
            <a:r>
              <a:rPr lang="it-IT" sz="1600" b="1" dirty="0">
                <a:solidFill>
                  <a:prstClr val="white"/>
                </a:solidFill>
                <a:latin typeface="Copperplate Gothic Bold" panose="020E0705020206020404" pitchFamily="34" charset="0"/>
              </a:rPr>
              <a:t>. </a:t>
            </a:r>
            <a:r>
              <a:rPr lang="it-IT" sz="1600" b="1" dirty="0" smtClean="0">
                <a:solidFill>
                  <a:prstClr val="white"/>
                </a:solidFill>
                <a:latin typeface="Copperplate Gothic Bold" panose="020E0705020206020404" pitchFamily="34" charset="0"/>
              </a:rPr>
              <a:t> </a:t>
            </a:r>
            <a:endParaRPr lang="it-IT" sz="1600" b="1" dirty="0">
              <a:solidFill>
                <a:prstClr val="white"/>
              </a:solidFill>
              <a:latin typeface="Copperplate Gothic Bold" panose="020E0705020206020404"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4554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024"/>
            <a:ext cx="9144000" cy="607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5068906"/>
            <a:ext cx="9144000" cy="1754326"/>
          </a:xfrm>
          <a:prstGeom prst="rect">
            <a:avLst/>
          </a:prstGeom>
          <a:noFill/>
        </p:spPr>
        <p:txBody>
          <a:bodyPr wrap="square" rtlCol="0">
            <a:spAutoFit/>
          </a:bodyPr>
          <a:lstStyle/>
          <a:p>
            <a:r>
              <a:rPr lang="it-IT" b="1" dirty="0">
                <a:solidFill>
                  <a:schemeClr val="bg1"/>
                </a:solidFill>
                <a:latin typeface="Copperplate Gothic Bold" panose="020E0705020206020404" pitchFamily="34" charset="0"/>
              </a:rPr>
              <a:t>Sul Sasso di Griante  esiste una fortificazione quanto meno di epoca </a:t>
            </a:r>
          </a:p>
          <a:p>
            <a:r>
              <a:rPr lang="it-IT" b="1" dirty="0" smtClean="0">
                <a:solidFill>
                  <a:schemeClr val="bg1"/>
                </a:solidFill>
                <a:latin typeface="Copperplate Gothic Bold" panose="020E0705020206020404" pitchFamily="34" charset="0"/>
              </a:rPr>
              <a:t>Romana, e probabilmente, anche un luogo di culto dedicato alla Dea.  </a:t>
            </a:r>
            <a:r>
              <a:rPr lang="it-IT" b="1" dirty="0">
                <a:solidFill>
                  <a:schemeClr val="bg1"/>
                </a:solidFill>
                <a:latin typeface="Copperplate Gothic Bold" panose="020E0705020206020404" pitchFamily="34" charset="0"/>
              </a:rPr>
              <a:t>Ai tempi della peste del Manzoni, una pastorella ritrovò una </a:t>
            </a:r>
            <a:r>
              <a:rPr lang="it-IT" b="1" dirty="0" smtClean="0">
                <a:solidFill>
                  <a:schemeClr val="bg1"/>
                </a:solidFill>
                <a:latin typeface="Copperplate Gothic Bold" panose="020E0705020206020404" pitchFamily="34" charset="0"/>
              </a:rPr>
              <a:t>statua lignea </a:t>
            </a:r>
            <a:r>
              <a:rPr lang="it-IT" b="1" dirty="0">
                <a:solidFill>
                  <a:schemeClr val="bg1"/>
                </a:solidFill>
                <a:latin typeface="Copperplate Gothic Bold" panose="020E0705020206020404" pitchFamily="34" charset="0"/>
              </a:rPr>
              <a:t>medioevale della Madonna in una grotta, nascosta </a:t>
            </a:r>
            <a:r>
              <a:rPr lang="it-IT" b="1" dirty="0" smtClean="0">
                <a:solidFill>
                  <a:schemeClr val="bg1"/>
                </a:solidFill>
                <a:latin typeface="Copperplate Gothic Bold" panose="020E0705020206020404" pitchFamily="34" charset="0"/>
              </a:rPr>
              <a:t>lì </a:t>
            </a:r>
            <a:r>
              <a:rPr lang="it-IT" b="1" dirty="0">
                <a:solidFill>
                  <a:schemeClr val="bg1"/>
                </a:solidFill>
                <a:latin typeface="Copperplate Gothic Bold" panose="020E0705020206020404" pitchFamily="34" charset="0"/>
              </a:rPr>
              <a:t>per salvarla dai protestanti grigionesi. Documentazioni storiche, </a:t>
            </a:r>
            <a:endParaRPr lang="it-IT" b="1" dirty="0" smtClean="0">
              <a:solidFill>
                <a:schemeClr val="bg1"/>
              </a:solidFill>
              <a:latin typeface="Copperplate Gothic Bold" panose="020E0705020206020404" pitchFamily="34" charset="0"/>
            </a:endParaRPr>
          </a:p>
          <a:p>
            <a:r>
              <a:rPr lang="it-IT" b="1" dirty="0" smtClean="0">
                <a:solidFill>
                  <a:schemeClr val="bg1"/>
                </a:solidFill>
                <a:latin typeface="Copperplate Gothic Bold" panose="020E0705020206020404" pitchFamily="34" charset="0"/>
              </a:rPr>
              <a:t>però, </a:t>
            </a:r>
            <a:r>
              <a:rPr lang="it-IT" b="1" dirty="0">
                <a:solidFill>
                  <a:schemeClr val="bg1"/>
                </a:solidFill>
                <a:latin typeface="Copperplate Gothic Bold" panose="020E0705020206020404" pitchFamily="34" charset="0"/>
              </a:rPr>
              <a:t>testimoniano origini assai diverse e molto più antiche.</a:t>
            </a:r>
          </a:p>
        </p:txBody>
      </p:sp>
    </p:spTree>
    <p:extLst>
      <p:ext uri="{BB962C8B-B14F-4D97-AF65-F5344CB8AC3E}">
        <p14:creationId xmlns:p14="http://schemas.microsoft.com/office/powerpoint/2010/main" val="4143433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5175843"/>
            <a:ext cx="9144000" cy="1569660"/>
          </a:xfrm>
          <a:prstGeom prst="rect">
            <a:avLst/>
          </a:prstGeom>
          <a:noFill/>
        </p:spPr>
        <p:txBody>
          <a:bodyPr wrap="square" rtlCol="0">
            <a:spAutoFit/>
          </a:bodyPr>
          <a:lstStyle/>
          <a:p>
            <a:r>
              <a:rPr lang="it-IT" sz="1600" b="1" dirty="0" smtClean="0">
                <a:solidFill>
                  <a:prstClr val="white"/>
                </a:solidFill>
                <a:latin typeface="Copperplate Gothic Bold" panose="020E0705020206020404" pitchFamily="34" charset="0"/>
              </a:rPr>
              <a:t>I Romani per poter edificare la strada Regina sterminarono tutta la popolazione e importarono schiavi dalla Magna Grecia: Lenno è un nome mediterraneo.  Queste storie di Madonne trafugate e nascoste per «difenderle» narrano della straordinaria resistenza  delle genti </a:t>
            </a:r>
          </a:p>
          <a:p>
            <a:r>
              <a:rPr lang="it-IT" sz="1600" b="1" dirty="0" smtClean="0">
                <a:solidFill>
                  <a:prstClr val="white"/>
                </a:solidFill>
                <a:latin typeface="Copperplate Gothic Bold" panose="020E0705020206020404" pitchFamily="34" charset="0"/>
              </a:rPr>
              <a:t>alpine, che si rifugiarono in quota per mantenere la propria identità e </a:t>
            </a:r>
          </a:p>
          <a:p>
            <a:r>
              <a:rPr lang="it-IT" sz="1600" b="1" dirty="0" smtClean="0">
                <a:solidFill>
                  <a:prstClr val="white"/>
                </a:solidFill>
                <a:latin typeface="Copperplate Gothic Bold" panose="020E0705020206020404" pitchFamily="34" charset="0"/>
              </a:rPr>
              <a:t>Libertà, in perenne conflitto di sopravvivenza coi poteri centrali. </a:t>
            </a:r>
            <a:endParaRPr lang="it-IT" sz="1600" b="1" dirty="0">
              <a:solidFill>
                <a:prstClr val="white"/>
              </a:solidFill>
              <a:latin typeface="Copperplate Gothic Bold" panose="020E07050202060204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48"/>
            <a:ext cx="9132664" cy="513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2074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5148064" y="0"/>
            <a:ext cx="3994760" cy="6001643"/>
          </a:xfrm>
          <a:prstGeom prst="rect">
            <a:avLst/>
          </a:prstGeom>
          <a:noFill/>
        </p:spPr>
        <p:txBody>
          <a:bodyPr wrap="square" rtlCol="0">
            <a:spAutoFit/>
          </a:bodyPr>
          <a:lstStyle/>
          <a:p>
            <a:r>
              <a:rPr lang="it-IT" sz="3200" b="1" dirty="0" smtClean="0">
                <a:solidFill>
                  <a:prstClr val="white"/>
                </a:solidFill>
                <a:latin typeface="Copperplate Gothic Bold" panose="020E0705020206020404" pitchFamily="34" charset="0"/>
              </a:rPr>
              <a:t>A Ossuccio c’è la chiesa di sant’Agata, martire siciliana a cui vengono asportati i seni ma in realtà  trasposizione cristiana della  Gran Madre che nutre e di Iside. </a:t>
            </a:r>
            <a:endParaRPr lang="it-IT" sz="3200" b="1" dirty="0">
              <a:solidFill>
                <a:prstClr val="white"/>
              </a:solidFill>
              <a:latin typeface="Copperplate Gothic Bold" panose="020E07050202060204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 y="-21643"/>
            <a:ext cx="5140280" cy="685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982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85314" y="6519446"/>
            <a:ext cx="1224136"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p>
        </p:txBody>
      </p:sp>
      <p:sp>
        <p:nvSpPr>
          <p:cNvPr id="13" name="CasellaDiTesto 12"/>
          <p:cNvSpPr txBox="1"/>
          <p:nvPr/>
        </p:nvSpPr>
        <p:spPr>
          <a:xfrm>
            <a:off x="4012958" y="33923"/>
            <a:ext cx="5131041" cy="6740307"/>
          </a:xfrm>
          <a:prstGeom prst="rect">
            <a:avLst/>
          </a:prstGeom>
          <a:noFill/>
        </p:spPr>
        <p:txBody>
          <a:bodyPr wrap="square" rtlCol="0">
            <a:spAutoFit/>
          </a:bodyPr>
          <a:lstStyle/>
          <a:p>
            <a:r>
              <a:rPr lang="en-US" sz="2700" b="1" dirty="0" err="1" smtClean="0">
                <a:solidFill>
                  <a:schemeClr val="bg1"/>
                </a:solidFill>
                <a:latin typeface="Copperplate Gothic Bold"/>
                <a:cs typeface="Copperplate Gothic Bold"/>
              </a:rPr>
              <a:t>Spesso</a:t>
            </a:r>
            <a:r>
              <a:rPr lang="en-US" sz="2700" b="1" dirty="0" smtClean="0">
                <a:solidFill>
                  <a:schemeClr val="bg1"/>
                </a:solidFill>
                <a:latin typeface="Copperplate Gothic Bold"/>
                <a:cs typeface="Copperplate Gothic Bold"/>
              </a:rPr>
              <a:t> la </a:t>
            </a:r>
            <a:r>
              <a:rPr lang="en-US" sz="2700" b="1" dirty="0" err="1" smtClean="0">
                <a:solidFill>
                  <a:schemeClr val="bg1"/>
                </a:solidFill>
                <a:latin typeface="Copperplate Gothic Bold"/>
                <a:cs typeface="Copperplate Gothic Bold"/>
              </a:rPr>
              <a:t>dea</a:t>
            </a:r>
            <a:r>
              <a:rPr lang="en-US" sz="2700" b="1" dirty="0" smtClean="0">
                <a:solidFill>
                  <a:schemeClr val="bg1"/>
                </a:solidFill>
                <a:latin typeface="Copperplate Gothic Bold"/>
                <a:cs typeface="Copperplate Gothic Bold"/>
              </a:rPr>
              <a:t> era </a:t>
            </a:r>
            <a:r>
              <a:rPr lang="en-US" sz="2700" b="1" dirty="0" err="1" smtClean="0">
                <a:solidFill>
                  <a:schemeClr val="bg1"/>
                </a:solidFill>
                <a:latin typeface="Copperplate Gothic Bold"/>
                <a:cs typeface="Copperplate Gothic Bold"/>
              </a:rPr>
              <a:t>nera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nera</a:t>
            </a:r>
            <a:r>
              <a:rPr lang="en-US" sz="2700" b="1" dirty="0" smtClean="0">
                <a:solidFill>
                  <a:schemeClr val="bg1"/>
                </a:solidFill>
                <a:latin typeface="Copperplate Gothic Bold"/>
                <a:cs typeface="Copperplate Gothic Bold"/>
              </a:rPr>
              <a:t> come la terra fertile, </a:t>
            </a:r>
            <a:r>
              <a:rPr lang="en-US" sz="2700" b="1" dirty="0" err="1" smtClean="0">
                <a:solidFill>
                  <a:schemeClr val="bg1"/>
                </a:solidFill>
                <a:latin typeface="Copperplate Gothic Bold"/>
                <a:cs typeface="Copperplate Gothic Bold"/>
              </a:rPr>
              <a:t>nera</a:t>
            </a:r>
            <a:r>
              <a:rPr lang="en-US" sz="2700" b="1" dirty="0" smtClean="0">
                <a:solidFill>
                  <a:schemeClr val="bg1"/>
                </a:solidFill>
                <a:latin typeface="Copperplate Gothic Bold"/>
                <a:cs typeface="Copperplate Gothic Bold"/>
              </a:rPr>
              <a:t> come le </a:t>
            </a:r>
            <a:r>
              <a:rPr lang="en-US" sz="2700" b="1" dirty="0" err="1" smtClean="0">
                <a:solidFill>
                  <a:schemeClr val="bg1"/>
                </a:solidFill>
                <a:latin typeface="Copperplate Gothic Bold"/>
                <a:cs typeface="Copperplate Gothic Bold"/>
              </a:rPr>
              <a:t>profondità</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delle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grotte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che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furono</a:t>
            </a:r>
            <a:r>
              <a:rPr lang="en-US" sz="2700" b="1" dirty="0" smtClean="0">
                <a:solidFill>
                  <a:schemeClr val="bg1"/>
                </a:solidFill>
                <a:latin typeface="Copperplate Gothic Bold"/>
                <a:cs typeface="Copperplate Gothic Bold"/>
              </a:rPr>
              <a:t> la prime </a:t>
            </a:r>
            <a:r>
              <a:rPr lang="en-US" sz="2700" b="1" dirty="0" err="1" smtClean="0">
                <a:solidFill>
                  <a:schemeClr val="bg1"/>
                </a:solidFill>
                <a:latin typeface="Copperplate Gothic Bold"/>
                <a:cs typeface="Copperplate Gothic Bold"/>
              </a:rPr>
              <a:t>cattedrali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della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preistoria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nere</a:t>
            </a:r>
            <a:r>
              <a:rPr lang="en-US" sz="2700" b="1" dirty="0" smtClean="0">
                <a:solidFill>
                  <a:schemeClr val="bg1"/>
                </a:solidFill>
                <a:latin typeface="Copperplate Gothic Bold"/>
                <a:cs typeface="Copperplate Gothic Bold"/>
              </a:rPr>
              <a:t> come la </a:t>
            </a:r>
            <a:r>
              <a:rPr lang="en-US" sz="2700" b="1" dirty="0" err="1" smtClean="0">
                <a:solidFill>
                  <a:schemeClr val="bg1"/>
                </a:solidFill>
                <a:latin typeface="Copperplate Gothic Bold"/>
                <a:cs typeface="Copperplate Gothic Bold"/>
              </a:rPr>
              <a:t>cavità</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uterina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da</a:t>
            </a:r>
            <a:r>
              <a:rPr lang="en-US" sz="2700" b="1" dirty="0" smtClean="0">
                <a:solidFill>
                  <a:schemeClr val="bg1"/>
                </a:solidFill>
                <a:latin typeface="Copperplate Gothic Bold"/>
                <a:cs typeface="Copperplate Gothic Bold"/>
              </a:rPr>
              <a:t> cui </a:t>
            </a:r>
            <a:r>
              <a:rPr lang="en-US" sz="2700" b="1" dirty="0" err="1" smtClean="0">
                <a:solidFill>
                  <a:schemeClr val="bg1"/>
                </a:solidFill>
                <a:latin typeface="Copperplate Gothic Bold"/>
                <a:cs typeface="Copperplate Gothic Bold"/>
              </a:rPr>
              <a:t>viene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originata</a:t>
            </a:r>
            <a:r>
              <a:rPr lang="en-US" sz="2700" b="1" dirty="0" smtClean="0">
                <a:solidFill>
                  <a:schemeClr val="bg1"/>
                </a:solidFill>
                <a:latin typeface="Copperplate Gothic Bold"/>
                <a:cs typeface="Copperplate Gothic Bold"/>
              </a:rPr>
              <a:t> la vita. La </a:t>
            </a:r>
            <a:r>
              <a:rPr lang="en-US" sz="2700" b="1" dirty="0" err="1" smtClean="0">
                <a:solidFill>
                  <a:schemeClr val="bg1"/>
                </a:solidFill>
                <a:latin typeface="Copperplate Gothic Bold"/>
                <a:cs typeface="Copperplate Gothic Bold"/>
              </a:rPr>
              <a:t>dea</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arcaica</a:t>
            </a:r>
            <a:r>
              <a:rPr lang="en-US" sz="2700" b="1" dirty="0" smtClean="0">
                <a:solidFill>
                  <a:schemeClr val="bg1"/>
                </a:solidFill>
                <a:latin typeface="Copperplate Gothic Bold"/>
                <a:cs typeface="Copperplate Gothic Bold"/>
              </a:rPr>
              <a:t> è </a:t>
            </a:r>
            <a:r>
              <a:rPr lang="en-US" sz="2700" b="1" dirty="0" err="1" smtClean="0">
                <a:solidFill>
                  <a:schemeClr val="bg1"/>
                </a:solidFill>
                <a:latin typeface="Copperplate Gothic Bold"/>
                <a:cs typeface="Copperplate Gothic Bold"/>
              </a:rPr>
              <a:t>collegata</a:t>
            </a:r>
            <a:r>
              <a:rPr lang="en-US" sz="2700" b="1" dirty="0" smtClean="0">
                <a:solidFill>
                  <a:schemeClr val="bg1"/>
                </a:solidFill>
                <a:latin typeface="Copperplate Gothic Bold"/>
                <a:cs typeface="Copperplate Gothic Bold"/>
              </a:rPr>
              <a:t> al </a:t>
            </a:r>
            <a:r>
              <a:rPr lang="en-US" sz="2700" b="1" dirty="0" err="1" smtClean="0">
                <a:solidFill>
                  <a:schemeClr val="bg1"/>
                </a:solidFill>
                <a:latin typeface="Copperplate Gothic Bold"/>
                <a:cs typeface="Copperplate Gothic Bold"/>
              </a:rPr>
              <a:t>parto</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Alle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acque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sorgive</a:t>
            </a:r>
            <a:r>
              <a:rPr lang="en-US" sz="2700" b="1" dirty="0" smtClean="0">
                <a:solidFill>
                  <a:schemeClr val="bg1"/>
                </a:solidFill>
                <a:latin typeface="Copperplate Gothic Bold"/>
                <a:cs typeface="Copperplate Gothic Bold"/>
              </a:rPr>
              <a:t>. A lei </a:t>
            </a:r>
            <a:r>
              <a:rPr lang="en-US" sz="2700" b="1" dirty="0" err="1" smtClean="0">
                <a:solidFill>
                  <a:schemeClr val="bg1"/>
                </a:solidFill>
                <a:latin typeface="Copperplate Gothic Bold"/>
                <a:cs typeface="Copperplate Gothic Bold"/>
              </a:rPr>
              <a:t>si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tributa</a:t>
            </a:r>
            <a:r>
              <a:rPr lang="en-US" sz="2700" b="1" dirty="0" smtClean="0">
                <a:solidFill>
                  <a:schemeClr val="bg1"/>
                </a:solidFill>
                <a:latin typeface="Copperplate Gothic Bold"/>
                <a:cs typeface="Copperplate Gothic Bold"/>
              </a:rPr>
              <a:t> un </a:t>
            </a:r>
            <a:r>
              <a:rPr lang="en-US" sz="2700" b="1" dirty="0" err="1" smtClean="0">
                <a:solidFill>
                  <a:schemeClr val="bg1"/>
                </a:solidFill>
                <a:latin typeface="Copperplate Gothic Bold"/>
                <a:cs typeface="Copperplate Gothic Bold"/>
              </a:rPr>
              <a:t>culto</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di</a:t>
            </a:r>
            <a:r>
              <a:rPr lang="en-US" sz="2700" b="1" dirty="0" smtClean="0">
                <a:solidFill>
                  <a:schemeClr val="bg1"/>
                </a:solidFill>
                <a:latin typeface="Copperplate Gothic Bold"/>
                <a:cs typeface="Copperplate Gothic Bold"/>
              </a:rPr>
              <a:t> trance </a:t>
            </a:r>
            <a:r>
              <a:rPr lang="en-US" sz="2700" b="1" dirty="0" err="1" smtClean="0">
                <a:solidFill>
                  <a:schemeClr val="bg1"/>
                </a:solidFill>
                <a:latin typeface="Copperplate Gothic Bold"/>
                <a:cs typeface="Copperplate Gothic Bold"/>
              </a:rPr>
              <a:t>che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può</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anche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assumere</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tratti</a:t>
            </a:r>
            <a:r>
              <a:rPr lang="en-US" sz="2700" b="1" dirty="0" smtClean="0">
                <a:solidFill>
                  <a:schemeClr val="bg1"/>
                </a:solidFill>
                <a:latin typeface="Copperplate Gothic Bold"/>
                <a:cs typeface="Copperplate Gothic Bold"/>
              </a:rPr>
              <a:t> </a:t>
            </a:r>
            <a:r>
              <a:rPr lang="en-US" sz="2700" b="1" dirty="0" err="1" smtClean="0">
                <a:solidFill>
                  <a:schemeClr val="bg1"/>
                </a:solidFill>
                <a:latin typeface="Copperplate Gothic Bold"/>
                <a:cs typeface="Copperplate Gothic Bold"/>
              </a:rPr>
              <a:t>sanguinari</a:t>
            </a:r>
            <a:r>
              <a:rPr lang="en-US" sz="2700" b="1" dirty="0" smtClean="0">
                <a:solidFill>
                  <a:schemeClr val="bg1"/>
                </a:solidFill>
                <a:latin typeface="Copperplate Gothic Bold"/>
                <a:cs typeface="Copperplate Gothic Bold"/>
              </a:rPr>
              <a:t>.  </a:t>
            </a:r>
            <a:endParaRPr lang="it-IT" sz="2800" dirty="0">
              <a:solidFill>
                <a:schemeClr val="bg1"/>
              </a:solidFill>
            </a:endParaRPr>
          </a:p>
        </p:txBody>
      </p:sp>
      <p:pic>
        <p:nvPicPr>
          <p:cNvPr id="31746" name="Picture 2" descr="http://alpiantiche.unitn.it/img/sanmartino/statuettainpiombo.jpg"/>
          <p:cNvPicPr>
            <a:picLocks noChangeAspect="1" noChangeArrowheads="1"/>
          </p:cNvPicPr>
          <p:nvPr/>
        </p:nvPicPr>
        <p:blipFill>
          <a:blip r:embed="rId2"/>
          <a:srcRect r="5000"/>
          <a:stretch>
            <a:fillRect/>
          </a:stretch>
        </p:blipFill>
        <p:spPr bwMode="auto">
          <a:xfrm>
            <a:off x="0" y="25216"/>
            <a:ext cx="4071934" cy="6832784"/>
          </a:xfrm>
          <a:prstGeom prst="rect">
            <a:avLst/>
          </a:prstGeom>
          <a:noFill/>
        </p:spPr>
      </p:pic>
      <p:sp>
        <p:nvSpPr>
          <p:cNvPr id="7" name="CasellaDiTesto 6"/>
          <p:cNvSpPr txBox="1"/>
          <p:nvPr/>
        </p:nvSpPr>
        <p:spPr>
          <a:xfrm>
            <a:off x="214282" y="5715016"/>
            <a:ext cx="1571636" cy="830997"/>
          </a:xfrm>
          <a:prstGeom prst="rect">
            <a:avLst/>
          </a:prstGeom>
          <a:noFill/>
        </p:spPr>
        <p:txBody>
          <a:bodyPr wrap="square" rtlCol="0">
            <a:spAutoFit/>
          </a:bodyPr>
          <a:lstStyle/>
          <a:p>
            <a:r>
              <a:rPr lang="it-IT" sz="1600" b="1" dirty="0" smtClean="0">
                <a:latin typeface="Copperplate Gothic Bold" pitchFamily="34" charset="0"/>
              </a:rPr>
              <a:t>Monte San Martino (</a:t>
            </a:r>
            <a:r>
              <a:rPr lang="it-IT" sz="1600" b="1" dirty="0" err="1" smtClean="0">
                <a:latin typeface="Copperplate Gothic Bold" pitchFamily="34" charset="0"/>
              </a:rPr>
              <a:t>Tn</a:t>
            </a:r>
            <a:r>
              <a:rPr lang="it-IT" sz="1600" b="1" dirty="0" smtClean="0">
                <a:latin typeface="Copperplate Gothic Bold" pitchFamily="34" charset="0"/>
              </a:rPr>
              <a:t>), I sec. </a:t>
            </a:r>
            <a:endParaRPr lang="it-IT" sz="1600" b="1" dirty="0">
              <a:latin typeface="Copperplate Gothic Bold"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607"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5004048" y="0"/>
            <a:ext cx="4138776" cy="5632311"/>
          </a:xfrm>
          <a:prstGeom prst="rect">
            <a:avLst/>
          </a:prstGeom>
          <a:noFill/>
        </p:spPr>
        <p:txBody>
          <a:bodyPr wrap="square" rtlCol="0">
            <a:spAutoFit/>
          </a:bodyPr>
          <a:lstStyle/>
          <a:p>
            <a:r>
              <a:rPr lang="it-IT" sz="2400" b="1" dirty="0" smtClean="0">
                <a:solidFill>
                  <a:prstClr val="white"/>
                </a:solidFill>
                <a:latin typeface="Copperplate Gothic Bold" panose="020E0705020206020404" pitchFamily="34" charset="0"/>
              </a:rPr>
              <a:t>All’interno della chiesa, un’ara votiva dedicata alle Matrone, la trinità femminile arcaica, retico-celtica, fatta costruire dagli </a:t>
            </a:r>
            <a:r>
              <a:rPr lang="it-IT" sz="2400" b="1" dirty="0" err="1" smtClean="0">
                <a:solidFill>
                  <a:prstClr val="white"/>
                </a:solidFill>
                <a:latin typeface="Copperplate Gothic Bold" panose="020E0705020206020404" pitchFamily="34" charset="0"/>
              </a:rPr>
              <a:t>Asuciates</a:t>
            </a:r>
            <a:r>
              <a:rPr lang="it-IT" sz="2400" b="1" dirty="0" smtClean="0">
                <a:solidFill>
                  <a:prstClr val="white"/>
                </a:solidFill>
                <a:latin typeface="Copperplate Gothic Bold" panose="020E0705020206020404" pitchFamily="34" charset="0"/>
              </a:rPr>
              <a:t>, la tribù alpina  da cui prende nome Ossuccio. Un chiaro esempio di resistenza culturale all’assimilazione prima romana e poi cristiana. </a:t>
            </a:r>
            <a:endParaRPr lang="it-IT" sz="2400" b="1" dirty="0">
              <a:solidFill>
                <a:prstClr val="white"/>
              </a:solidFill>
              <a:latin typeface="Copperplate Gothic Bold" panose="020E07050202060204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00921"/>
            <a:ext cx="4286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8547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6089819"/>
            <a:ext cx="9144000" cy="738664"/>
          </a:xfrm>
          <a:prstGeom prst="rect">
            <a:avLst/>
          </a:prstGeom>
          <a:noFill/>
        </p:spPr>
        <p:txBody>
          <a:bodyPr wrap="square" rtlCol="0">
            <a:spAutoFit/>
          </a:bodyPr>
          <a:lstStyle/>
          <a:p>
            <a:r>
              <a:rPr lang="it-IT" sz="1400" b="1" dirty="0">
                <a:solidFill>
                  <a:prstClr val="white"/>
                </a:solidFill>
                <a:latin typeface="Copperplate Gothic Bold" panose="020E0705020206020404" pitchFamily="34" charset="0"/>
              </a:rPr>
              <a:t>Si </a:t>
            </a:r>
            <a:r>
              <a:rPr lang="it-IT" sz="1400" b="1" dirty="0" smtClean="0">
                <a:solidFill>
                  <a:prstClr val="white"/>
                </a:solidFill>
                <a:latin typeface="Copperplate Gothic Bold" panose="020E0705020206020404" pitchFamily="34" charset="0"/>
              </a:rPr>
              <a:t>dice che </a:t>
            </a:r>
            <a:r>
              <a:rPr lang="it-IT" sz="1400" b="1" dirty="0">
                <a:solidFill>
                  <a:prstClr val="white"/>
                </a:solidFill>
                <a:latin typeface="Copperplate Gothic Bold" panose="020E0705020206020404" pitchFamily="34" charset="0"/>
              </a:rPr>
              <a:t>una pastorella </a:t>
            </a:r>
            <a:r>
              <a:rPr lang="it-IT" sz="1400" b="1" dirty="0" smtClean="0">
                <a:solidFill>
                  <a:prstClr val="white"/>
                </a:solidFill>
                <a:latin typeface="Copperplate Gothic Bold" panose="020E0705020206020404" pitchFamily="34" charset="0"/>
              </a:rPr>
              <a:t>sordo-muta  mentre pascolava </a:t>
            </a:r>
            <a:r>
              <a:rPr lang="it-IT" sz="1400" b="1" dirty="0">
                <a:solidFill>
                  <a:prstClr val="white"/>
                </a:solidFill>
                <a:latin typeface="Copperplate Gothic Bold" panose="020E0705020206020404" pitchFamily="34" charset="0"/>
              </a:rPr>
              <a:t>il suo </a:t>
            </a:r>
            <a:r>
              <a:rPr lang="it-IT" sz="1400" b="1" dirty="0" smtClean="0">
                <a:solidFill>
                  <a:prstClr val="white"/>
                </a:solidFill>
                <a:latin typeface="Copperplate Gothic Bold" panose="020E0705020206020404" pitchFamily="34" charset="0"/>
              </a:rPr>
              <a:t>gregge  </a:t>
            </a:r>
            <a:r>
              <a:rPr lang="it-IT" sz="1400" b="1" dirty="0">
                <a:solidFill>
                  <a:prstClr val="white"/>
                </a:solidFill>
                <a:latin typeface="Copperplate Gothic Bold" panose="020E0705020206020404" pitchFamily="34" charset="0"/>
              </a:rPr>
              <a:t>sopra Ossuccio, </a:t>
            </a:r>
            <a:r>
              <a:rPr lang="it-IT" sz="1400" b="1" dirty="0" smtClean="0">
                <a:solidFill>
                  <a:prstClr val="white"/>
                </a:solidFill>
                <a:latin typeface="Copperplate Gothic Bold" panose="020E0705020206020404" pitchFamily="34" charset="0"/>
              </a:rPr>
              <a:t>cercando di </a:t>
            </a:r>
            <a:r>
              <a:rPr lang="it-IT" sz="1400" b="1" dirty="0">
                <a:solidFill>
                  <a:prstClr val="white"/>
                </a:solidFill>
                <a:latin typeface="Copperplate Gothic Bold" panose="020E0705020206020404" pitchFamily="34" charset="0"/>
              </a:rPr>
              <a:t>liberare una pecora impigliata tra i rami, si infilò in una stretta grotta e con grande stupore vi scorse una statua della Madonna</a:t>
            </a:r>
            <a:r>
              <a:rPr lang="it-IT" sz="1400" b="1" dirty="0" smtClean="0">
                <a:solidFill>
                  <a:prstClr val="white"/>
                </a:solidFill>
                <a:latin typeface="Copperplate Gothic Bold" panose="020E0705020206020404" pitchFamily="34" charset="0"/>
              </a:rPr>
              <a:t>.</a:t>
            </a:r>
            <a:endParaRPr lang="it-IT" sz="1400" b="1" dirty="0">
              <a:solidFill>
                <a:prstClr val="white"/>
              </a:solidFill>
              <a:latin typeface="Copperplate Gothic Bold" panose="020E07050202060204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 y="0"/>
            <a:ext cx="9134728" cy="608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733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5292080" y="0"/>
            <a:ext cx="3850744" cy="6740307"/>
          </a:xfrm>
          <a:prstGeom prst="rect">
            <a:avLst/>
          </a:prstGeom>
          <a:noFill/>
        </p:spPr>
        <p:txBody>
          <a:bodyPr wrap="square" rtlCol="0">
            <a:spAutoFit/>
          </a:bodyPr>
          <a:lstStyle/>
          <a:p>
            <a:r>
              <a:rPr lang="it-IT" b="1" dirty="0">
                <a:solidFill>
                  <a:prstClr val="white"/>
                </a:solidFill>
                <a:latin typeface="Copperplate Gothic Bold" panose="020E0705020206020404" pitchFamily="34" charset="0"/>
              </a:rPr>
              <a:t>Prese la statua e la portò in paese per farla vedere a tutti i </a:t>
            </a:r>
            <a:r>
              <a:rPr lang="it-IT" b="1" dirty="0" smtClean="0">
                <a:solidFill>
                  <a:prstClr val="white"/>
                </a:solidFill>
                <a:latin typeface="Copperplate Gothic Bold" panose="020E0705020206020404" pitchFamily="34" charset="0"/>
              </a:rPr>
              <a:t>e </a:t>
            </a:r>
            <a:r>
              <a:rPr lang="it-IT" b="1" dirty="0">
                <a:solidFill>
                  <a:prstClr val="white"/>
                </a:solidFill>
                <a:latin typeface="Copperplate Gothic Bold" panose="020E0705020206020404" pitchFamily="34" charset="0"/>
              </a:rPr>
              <a:t>tra lo stupore generale ritrovò la </a:t>
            </a:r>
            <a:r>
              <a:rPr lang="it-IT" b="1" dirty="0" smtClean="0">
                <a:solidFill>
                  <a:prstClr val="white"/>
                </a:solidFill>
                <a:latin typeface="Copperplate Gothic Bold" panose="020E0705020206020404" pitchFamily="34" charset="0"/>
              </a:rPr>
              <a:t>parola.  Allora si </a:t>
            </a:r>
            <a:r>
              <a:rPr lang="it-IT" b="1" dirty="0">
                <a:solidFill>
                  <a:prstClr val="white"/>
                </a:solidFill>
                <a:latin typeface="Copperplate Gothic Bold" panose="020E0705020206020404" pitchFamily="34" charset="0"/>
              </a:rPr>
              <a:t>decise di </a:t>
            </a:r>
            <a:r>
              <a:rPr lang="it-IT" b="1" dirty="0" smtClean="0">
                <a:solidFill>
                  <a:prstClr val="white"/>
                </a:solidFill>
                <a:latin typeface="Copperplate Gothic Bold" panose="020E0705020206020404" pitchFamily="34" charset="0"/>
              </a:rPr>
              <a:t>mettere la Madonna </a:t>
            </a:r>
            <a:r>
              <a:rPr lang="it-IT" b="1" dirty="0">
                <a:solidFill>
                  <a:prstClr val="white"/>
                </a:solidFill>
                <a:latin typeface="Copperplate Gothic Bold" panose="020E0705020206020404" pitchFamily="34" charset="0"/>
              </a:rPr>
              <a:t>nella chiesa del paese, ma una notte la </a:t>
            </a:r>
            <a:r>
              <a:rPr lang="it-IT" b="1" dirty="0" smtClean="0">
                <a:solidFill>
                  <a:prstClr val="white"/>
                </a:solidFill>
                <a:latin typeface="Copperplate Gothic Bold" panose="020E0705020206020404" pitchFamily="34" charset="0"/>
              </a:rPr>
              <a:t>scomparve</a:t>
            </a:r>
            <a:r>
              <a:rPr lang="it-IT" b="1" dirty="0">
                <a:solidFill>
                  <a:prstClr val="white"/>
                </a:solidFill>
                <a:latin typeface="Copperplate Gothic Bold" panose="020E0705020206020404" pitchFamily="34" charset="0"/>
              </a:rPr>
              <a:t>, per riapparire proprio nel luogo del ritrovamento</a:t>
            </a:r>
            <a:r>
              <a:rPr lang="it-IT" b="1" dirty="0" smtClean="0">
                <a:solidFill>
                  <a:prstClr val="white"/>
                </a:solidFill>
                <a:latin typeface="Copperplate Gothic Bold" panose="020E0705020206020404" pitchFamily="34" charset="0"/>
              </a:rPr>
              <a:t>. Gli </a:t>
            </a:r>
            <a:r>
              <a:rPr lang="it-IT" b="1" dirty="0">
                <a:solidFill>
                  <a:prstClr val="white"/>
                </a:solidFill>
                <a:latin typeface="Copperplate Gothic Bold" panose="020E0705020206020404" pitchFamily="34" charset="0"/>
              </a:rPr>
              <a:t>abitanti di </a:t>
            </a:r>
            <a:r>
              <a:rPr lang="it-IT" b="1" dirty="0" smtClean="0">
                <a:solidFill>
                  <a:prstClr val="white"/>
                </a:solidFill>
                <a:latin typeface="Copperplate Gothic Bold" panose="020E0705020206020404" pitchFamily="34" charset="0"/>
              </a:rPr>
              <a:t>Ossuccio capirono che </a:t>
            </a:r>
            <a:r>
              <a:rPr lang="it-IT" b="1" dirty="0">
                <a:solidFill>
                  <a:prstClr val="white"/>
                </a:solidFill>
                <a:latin typeface="Copperplate Gothic Bold" panose="020E0705020206020404" pitchFamily="34" charset="0"/>
              </a:rPr>
              <a:t>la sacra effige voleva restare sul monte e dunque vi costruirono una cappella </a:t>
            </a:r>
            <a:r>
              <a:rPr lang="it-IT" b="1" dirty="0" smtClean="0">
                <a:solidFill>
                  <a:prstClr val="white"/>
                </a:solidFill>
                <a:latin typeface="Copperplate Gothic Bold" panose="020E0705020206020404" pitchFamily="34" charset="0"/>
              </a:rPr>
              <a:t>: </a:t>
            </a:r>
            <a:r>
              <a:rPr lang="it-IT" b="1" dirty="0">
                <a:solidFill>
                  <a:prstClr val="white"/>
                </a:solidFill>
                <a:latin typeface="Copperplate Gothic Bold" panose="020E0705020206020404" pitchFamily="34" charset="0"/>
              </a:rPr>
              <a:t>un secolo dopo fu </a:t>
            </a:r>
            <a:r>
              <a:rPr lang="it-IT" b="1" dirty="0" smtClean="0">
                <a:solidFill>
                  <a:prstClr val="white"/>
                </a:solidFill>
                <a:latin typeface="Copperplate Gothic Bold" panose="020E0705020206020404" pitchFamily="34" charset="0"/>
              </a:rPr>
              <a:t>edificato </a:t>
            </a:r>
            <a:r>
              <a:rPr lang="it-IT" b="1" dirty="0">
                <a:solidFill>
                  <a:prstClr val="white"/>
                </a:solidFill>
                <a:latin typeface="Copperplate Gothic Bold" panose="020E0705020206020404" pitchFamily="34" charset="0"/>
              </a:rPr>
              <a:t>il Santuario, che in origine era solo una </a:t>
            </a:r>
            <a:r>
              <a:rPr lang="it-IT" b="1" dirty="0" smtClean="0">
                <a:solidFill>
                  <a:prstClr val="white"/>
                </a:solidFill>
                <a:latin typeface="Copperplate Gothic Bold" panose="020E0705020206020404" pitchFamily="34" charset="0"/>
              </a:rPr>
              <a:t>capitello </a:t>
            </a:r>
            <a:r>
              <a:rPr lang="it-IT" b="1" dirty="0">
                <a:solidFill>
                  <a:prstClr val="white"/>
                </a:solidFill>
                <a:latin typeface="Copperplate Gothic Bold" panose="020E0705020206020404" pitchFamily="34" charset="0"/>
              </a:rPr>
              <a:t>per conservare </a:t>
            </a:r>
            <a:r>
              <a:rPr lang="it-IT" b="1" dirty="0" smtClean="0">
                <a:solidFill>
                  <a:prstClr val="white"/>
                </a:solidFill>
                <a:latin typeface="Copperplate Gothic Bold" panose="020E0705020206020404" pitchFamily="34" charset="0"/>
              </a:rPr>
              <a:t>l’immagine divina. Una </a:t>
            </a:r>
            <a:r>
              <a:rPr lang="it-IT" b="1" dirty="0">
                <a:solidFill>
                  <a:prstClr val="white"/>
                </a:solidFill>
                <a:latin typeface="Copperplate Gothic Bold" panose="020E0705020206020404" pitchFamily="34" charset="0"/>
              </a:rPr>
              <a:t>chiesa vera e propria </a:t>
            </a:r>
            <a:r>
              <a:rPr lang="it-IT" b="1" dirty="0" smtClean="0">
                <a:solidFill>
                  <a:prstClr val="white"/>
                </a:solidFill>
                <a:latin typeface="Copperplate Gothic Bold" panose="020E0705020206020404" pitchFamily="34" charset="0"/>
              </a:rPr>
              <a:t> fu costruita nel 1537, e nel  1635 </a:t>
            </a:r>
            <a:r>
              <a:rPr lang="it-IT" b="1" dirty="0">
                <a:solidFill>
                  <a:prstClr val="white"/>
                </a:solidFill>
                <a:latin typeface="Copperplate Gothic Bold" panose="020E0705020206020404" pitchFamily="34" charset="0"/>
              </a:rPr>
              <a:t>venne progettato di costruire il Sacro </a:t>
            </a:r>
            <a:r>
              <a:rPr lang="it-IT" b="1" dirty="0" smtClean="0">
                <a:solidFill>
                  <a:prstClr val="white"/>
                </a:solidFill>
                <a:latin typeface="Copperplate Gothic Bold" panose="020E0705020206020404" pitchFamily="34" charset="0"/>
              </a:rPr>
              <a:t>Monte  con 14 </a:t>
            </a:r>
            <a:r>
              <a:rPr lang="it-IT" b="1" dirty="0">
                <a:solidFill>
                  <a:prstClr val="white"/>
                </a:solidFill>
                <a:latin typeface="Copperplate Gothic Bold" panose="020E0705020206020404" pitchFamily="34" charset="0"/>
              </a:rPr>
              <a:t>cappelle. </a:t>
            </a: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22" b="7385"/>
          <a:stretch/>
        </p:blipFill>
        <p:spPr bwMode="auto">
          <a:xfrm>
            <a:off x="0" y="6856"/>
            <a:ext cx="5292080" cy="682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183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4554140" y="0"/>
            <a:ext cx="4588684" cy="6740307"/>
          </a:xfrm>
          <a:prstGeom prst="rect">
            <a:avLst/>
          </a:prstGeom>
          <a:noFill/>
        </p:spPr>
        <p:txBody>
          <a:bodyPr wrap="square" rtlCol="0">
            <a:spAutoFit/>
          </a:bodyPr>
          <a:lstStyle/>
          <a:p>
            <a:r>
              <a:rPr lang="it-IT" b="1" dirty="0">
                <a:solidFill>
                  <a:prstClr val="white"/>
                </a:solidFill>
                <a:latin typeface="Copperplate Gothic Bold" panose="020E0705020206020404" pitchFamily="34" charset="0"/>
              </a:rPr>
              <a:t>La scultura è attribuita al XIV secolo.  Ma c’è </a:t>
            </a:r>
            <a:r>
              <a:rPr lang="it-IT" b="1" dirty="0" smtClean="0">
                <a:solidFill>
                  <a:prstClr val="white"/>
                </a:solidFill>
                <a:latin typeface="Copperplate Gothic Bold" panose="020E0705020206020404" pitchFamily="34" charset="0"/>
              </a:rPr>
              <a:t> </a:t>
            </a:r>
            <a:r>
              <a:rPr lang="it-IT" b="1" dirty="0">
                <a:solidFill>
                  <a:prstClr val="white"/>
                </a:solidFill>
                <a:latin typeface="Copperplate Gothic Bold" panose="020E0705020206020404" pitchFamily="34" charset="0"/>
              </a:rPr>
              <a:t>chi dice </a:t>
            </a:r>
            <a:r>
              <a:rPr lang="it-IT" b="1" dirty="0" smtClean="0">
                <a:solidFill>
                  <a:prstClr val="white"/>
                </a:solidFill>
                <a:latin typeface="Copperplate Gothic Bold" panose="020E0705020206020404" pitchFamily="34" charset="0"/>
              </a:rPr>
              <a:t>che, in </a:t>
            </a:r>
            <a:r>
              <a:rPr lang="it-IT" b="1" dirty="0">
                <a:solidFill>
                  <a:prstClr val="white"/>
                </a:solidFill>
                <a:latin typeface="Copperplate Gothic Bold" panose="020E0705020206020404" pitchFamily="34" charset="0"/>
              </a:rPr>
              <a:t>realtà, sia quella di Cerere adattata </a:t>
            </a:r>
            <a:r>
              <a:rPr lang="it-IT" b="1" dirty="0" smtClean="0">
                <a:solidFill>
                  <a:prstClr val="white"/>
                </a:solidFill>
                <a:latin typeface="Copperplate Gothic Bold" panose="020E0705020206020404" pitchFamily="34" charset="0"/>
              </a:rPr>
              <a:t>al </a:t>
            </a:r>
            <a:r>
              <a:rPr lang="it-IT" b="1" dirty="0">
                <a:solidFill>
                  <a:prstClr val="white"/>
                </a:solidFill>
                <a:latin typeface="Copperplate Gothic Bold" panose="020E0705020206020404" pitchFamily="34" charset="0"/>
              </a:rPr>
              <a:t>culto cristiano: Laura </a:t>
            </a:r>
            <a:r>
              <a:rPr lang="it-IT" b="1" dirty="0" err="1" smtClean="0">
                <a:solidFill>
                  <a:prstClr val="white"/>
                </a:solidFill>
                <a:latin typeface="Copperplate Gothic Bold" panose="020E0705020206020404" pitchFamily="34" charset="0"/>
              </a:rPr>
              <a:t>Tonani</a:t>
            </a:r>
            <a:r>
              <a:rPr lang="it-IT" b="1" dirty="0" smtClean="0">
                <a:solidFill>
                  <a:prstClr val="white"/>
                </a:solidFill>
                <a:latin typeface="Copperplate Gothic Bold" panose="020E0705020206020404" pitchFamily="34" charset="0"/>
              </a:rPr>
              <a:t> e  </a:t>
            </a:r>
            <a:r>
              <a:rPr lang="it-IT" b="1" dirty="0">
                <a:solidFill>
                  <a:prstClr val="white"/>
                </a:solidFill>
                <a:latin typeface="Copperplate Gothic Bold" panose="020E0705020206020404" pitchFamily="34" charset="0"/>
              </a:rPr>
              <a:t>Bina Battistella sono fra le due esperte che nutrono seri dubbi sul fatto che la statua di marmo </a:t>
            </a:r>
            <a:r>
              <a:rPr lang="it-IT" b="1" dirty="0" smtClean="0">
                <a:solidFill>
                  <a:prstClr val="white"/>
                </a:solidFill>
                <a:latin typeface="Copperplate Gothic Bold" panose="020E0705020206020404" pitchFamily="34" charset="0"/>
              </a:rPr>
              <a:t>bianco rappresenti </a:t>
            </a:r>
            <a:r>
              <a:rPr lang="it-IT" b="1" dirty="0">
                <a:solidFill>
                  <a:prstClr val="white"/>
                </a:solidFill>
                <a:latin typeface="Copperplate Gothic Bold" panose="020E0705020206020404" pitchFamily="34" charset="0"/>
              </a:rPr>
              <a:t>una Madonna cristiana. Il Bambino può esservi stato aggiunto in epoche successive. Cerere  personificava la forza della crescita vegetale. Era la romanizzazione della greca Demetra, dea madre terra. </a:t>
            </a:r>
            <a:r>
              <a:rPr lang="it-IT" b="1" dirty="0" smtClean="0">
                <a:solidFill>
                  <a:prstClr val="white"/>
                </a:solidFill>
                <a:latin typeface="Copperplate Gothic Bold" panose="020E0705020206020404" pitchFamily="34" charset="0"/>
              </a:rPr>
              <a:t>Plinio il Giovane aveva un villa sul lago di Como a Lenno; e parla di un tempio di Cerere «in mezzo alle campagne»… nascosta in una caverna, viene «ritrovata» 10 secoli dopo il concilio di Arles che ne ordina la distruzione, «arricchita e completata »di </a:t>
            </a:r>
          </a:p>
          <a:p>
            <a:r>
              <a:rPr lang="it-IT" b="1" dirty="0" smtClean="0">
                <a:solidFill>
                  <a:prstClr val="white"/>
                </a:solidFill>
                <a:latin typeface="Copperplate Gothic Bold" panose="020E0705020206020404" pitchFamily="34" charset="0"/>
              </a:rPr>
              <a:t>un figlio e messa in chiesa….. </a:t>
            </a:r>
            <a:endParaRPr lang="it-IT" b="1" dirty="0">
              <a:solidFill>
                <a:prstClr val="white"/>
              </a:solidFill>
              <a:latin typeface="Copperplate Gothic Bold" panose="020E0705020206020404" pitchFamily="34" charset="0"/>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55414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8026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5509706" y="0"/>
            <a:ext cx="3633118" cy="6432530"/>
          </a:xfrm>
          <a:prstGeom prst="rect">
            <a:avLst/>
          </a:prstGeom>
          <a:noFill/>
        </p:spPr>
        <p:txBody>
          <a:bodyPr wrap="square" rtlCol="0">
            <a:spAutoFit/>
          </a:bodyPr>
          <a:lstStyle/>
          <a:p>
            <a:r>
              <a:rPr lang="it-IT" sz="2000" b="1" dirty="0">
                <a:solidFill>
                  <a:prstClr val="white"/>
                </a:solidFill>
                <a:latin typeface="Copperplate Gothic Bold" panose="020E0705020206020404" pitchFamily="34" charset="0"/>
              </a:rPr>
              <a:t>La storia del piccolo santuario </a:t>
            </a:r>
            <a:r>
              <a:rPr lang="it-IT" sz="2000" b="1" dirty="0" smtClean="0">
                <a:solidFill>
                  <a:prstClr val="white"/>
                </a:solidFill>
                <a:latin typeface="Copperplate Gothic Bold" panose="020E0705020206020404" pitchFamily="34" charset="0"/>
              </a:rPr>
              <a:t>lariano inizia </a:t>
            </a:r>
            <a:r>
              <a:rPr lang="it-IT" sz="2000" b="1" dirty="0">
                <a:solidFill>
                  <a:prstClr val="white"/>
                </a:solidFill>
                <a:latin typeface="Copperplate Gothic Bold" panose="020E0705020206020404" pitchFamily="34" charset="0"/>
              </a:rPr>
              <a:t>nel 934 nelle Alpi della Svizzera interna, ad </a:t>
            </a:r>
            <a:r>
              <a:rPr lang="it-IT" sz="2000" b="1" dirty="0" err="1">
                <a:solidFill>
                  <a:prstClr val="white"/>
                </a:solidFill>
                <a:latin typeface="Copperplate Gothic Bold" panose="020E0705020206020404" pitchFamily="34" charset="0"/>
              </a:rPr>
              <a:t>Einsidieln</a:t>
            </a:r>
            <a:r>
              <a:rPr lang="it-IT" sz="2000" b="1" dirty="0">
                <a:solidFill>
                  <a:prstClr val="white"/>
                </a:solidFill>
                <a:latin typeface="Copperplate Gothic Bold" panose="020E0705020206020404" pitchFamily="34" charset="0"/>
              </a:rPr>
              <a:t> (in antico tedesco, “eremita”), luogo in cui Benno ed Eberardo, benedettini, avevano fondato una famosa abbazia attorno ad una statua della Madonna Nera scolpita in ebano dalla provenienza (secondo loro) asiatica, a causa dei lineamenti e del colore della pelle della Madre e del Bambino. </a:t>
            </a:r>
            <a:endParaRPr lang="it-IT" sz="3200" b="1" dirty="0">
              <a:solidFill>
                <a:prstClr val="white"/>
              </a:solidFill>
              <a:latin typeface="Copperplate Gothic Bold" panose="020E0705020206020404" pitchFamily="34" charset="0"/>
            </a:endParaRPr>
          </a:p>
          <a:p>
            <a:r>
              <a:rPr lang="it-IT" sz="3200" b="1" dirty="0" smtClean="0">
                <a:solidFill>
                  <a:prstClr val="white"/>
                </a:solidFill>
                <a:latin typeface="Copperplate Gothic Bold" panose="020E0705020206020404" pitchFamily="34" charset="0"/>
              </a:rPr>
              <a:t>. </a:t>
            </a:r>
            <a:endParaRPr lang="it-IT" sz="3200" b="1" dirty="0">
              <a:solidFill>
                <a:prstClr val="white"/>
              </a:solidFill>
              <a:latin typeface="Copperplate Gothic Bold" panose="020E0705020206020404" pitchFamily="34" charset="0"/>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08"/>
            <a:ext cx="5509706" cy="683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5805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6023028"/>
            <a:ext cx="9144000" cy="830997"/>
          </a:xfrm>
          <a:prstGeom prst="rect">
            <a:avLst/>
          </a:prstGeom>
          <a:noFill/>
        </p:spPr>
        <p:txBody>
          <a:bodyPr wrap="square" rtlCol="0">
            <a:spAutoFit/>
          </a:bodyPr>
          <a:lstStyle/>
          <a:p>
            <a:r>
              <a:rPr lang="it-IT" sz="1600" b="1" dirty="0">
                <a:solidFill>
                  <a:prstClr val="white"/>
                </a:solidFill>
                <a:latin typeface="Copperplate Gothic Bold" panose="020E0705020206020404" pitchFamily="34" charset="0"/>
              </a:rPr>
              <a:t>La riforma luterana portò con sé un periodo di decadenza per </a:t>
            </a:r>
            <a:r>
              <a:rPr lang="it-IT" sz="1600" b="1" dirty="0" smtClean="0">
                <a:solidFill>
                  <a:prstClr val="white"/>
                </a:solidFill>
                <a:latin typeface="Copperplate Gothic Bold" panose="020E0705020206020404" pitchFamily="34" charset="0"/>
              </a:rPr>
              <a:t>il</a:t>
            </a:r>
          </a:p>
          <a:p>
            <a:r>
              <a:rPr lang="it-IT" sz="1600" b="1" dirty="0" smtClean="0">
                <a:solidFill>
                  <a:prstClr val="white"/>
                </a:solidFill>
                <a:latin typeface="Copperplate Gothic Bold" panose="020E0705020206020404" pitchFamily="34" charset="0"/>
              </a:rPr>
              <a:t>cenobio </a:t>
            </a:r>
            <a:r>
              <a:rPr lang="it-IT" sz="1600" b="1" dirty="0">
                <a:solidFill>
                  <a:prstClr val="white"/>
                </a:solidFill>
                <a:latin typeface="Copperplate Gothic Bold" panose="020E0705020206020404" pitchFamily="34" charset="0"/>
              </a:rPr>
              <a:t>benedettino (situato in zona protestante….),   anche perché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l’intera Svizzera </a:t>
            </a:r>
            <a:r>
              <a:rPr lang="it-IT" sz="1600" b="1" dirty="0">
                <a:solidFill>
                  <a:prstClr val="white"/>
                </a:solidFill>
                <a:latin typeface="Copperplate Gothic Bold" panose="020E0705020206020404" pitchFamily="34" charset="0"/>
              </a:rPr>
              <a:t>fu sconvolta dalle guerre di religione. .  </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344"/>
            <a:ext cx="9144000" cy="606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16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13008" y="6093296"/>
            <a:ext cx="9128774" cy="784830"/>
          </a:xfrm>
          <a:prstGeom prst="rect">
            <a:avLst/>
          </a:prstGeom>
          <a:noFill/>
        </p:spPr>
        <p:txBody>
          <a:bodyPr wrap="square" rtlCol="0">
            <a:spAutoFit/>
          </a:bodyPr>
          <a:lstStyle/>
          <a:p>
            <a:r>
              <a:rPr lang="it-IT" sz="1500" b="1" dirty="0">
                <a:solidFill>
                  <a:prstClr val="white"/>
                </a:solidFill>
                <a:latin typeface="Copperplate Gothic Bold" panose="020E0705020206020404" pitchFamily="34" charset="0"/>
              </a:rPr>
              <a:t>Così nel 1537 un gruppo di famiglie cattoliche svizzere, esuli, consigliati da </a:t>
            </a:r>
            <a:endParaRPr lang="it-IT" sz="1500" b="1" dirty="0" smtClean="0">
              <a:solidFill>
                <a:prstClr val="white"/>
              </a:solidFill>
              <a:latin typeface="Copperplate Gothic Bold" panose="020E0705020206020404" pitchFamily="34" charset="0"/>
            </a:endParaRPr>
          </a:p>
          <a:p>
            <a:r>
              <a:rPr lang="it-IT" sz="1500" b="1" dirty="0" smtClean="0">
                <a:solidFill>
                  <a:prstClr val="white"/>
                </a:solidFill>
                <a:latin typeface="Copperplate Gothic Bold" panose="020E0705020206020404" pitchFamily="34" charset="0"/>
              </a:rPr>
              <a:t>Erasmo </a:t>
            </a:r>
            <a:r>
              <a:rPr lang="it-IT" sz="1500" b="1" dirty="0">
                <a:solidFill>
                  <a:prstClr val="white"/>
                </a:solidFill>
                <a:latin typeface="Copperplate Gothic Bold" panose="020E0705020206020404" pitchFamily="34" charset="0"/>
              </a:rPr>
              <a:t>da Rotterdam che aveva vissuto sul lago di Como, si rifugiarono a </a:t>
            </a:r>
            <a:r>
              <a:rPr lang="it-IT" sz="1500" b="1" dirty="0" err="1">
                <a:solidFill>
                  <a:prstClr val="white"/>
                </a:solidFill>
                <a:latin typeface="Copperplate Gothic Bold" panose="020E0705020206020404" pitchFamily="34" charset="0"/>
              </a:rPr>
              <a:t>Rogaro</a:t>
            </a:r>
            <a:r>
              <a:rPr lang="it-IT" sz="1500" b="1" dirty="0">
                <a:solidFill>
                  <a:prstClr val="white"/>
                </a:solidFill>
                <a:latin typeface="Copperplate Gothic Bold" panose="020E0705020206020404" pitchFamily="34" charset="0"/>
              </a:rPr>
              <a:t> portando con sé l’immagine miracolosa per la quale costruirono una chiesa</a:t>
            </a:r>
            <a:r>
              <a:rPr lang="it-IT" sz="1500" b="1" dirty="0" smtClean="0">
                <a:solidFill>
                  <a:prstClr val="white"/>
                </a:solidFill>
                <a:latin typeface="Copperplate Gothic Bold" panose="020E0705020206020404" pitchFamily="34" charset="0"/>
              </a:rPr>
              <a:t>.  </a:t>
            </a:r>
            <a:endParaRPr lang="it-IT" sz="1500" b="1" dirty="0">
              <a:solidFill>
                <a:prstClr val="white"/>
              </a:solidFill>
              <a:latin typeface="Copperplate Gothic Bold" panose="020E0705020206020404" pitchFamily="34" charset="0"/>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8" y="42561"/>
            <a:ext cx="9128774" cy="605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442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5321439" y="0"/>
            <a:ext cx="3821385" cy="6555641"/>
          </a:xfrm>
          <a:prstGeom prst="rect">
            <a:avLst/>
          </a:prstGeom>
          <a:noFill/>
        </p:spPr>
        <p:txBody>
          <a:bodyPr wrap="square" rtlCol="0">
            <a:spAutoFit/>
          </a:bodyPr>
          <a:lstStyle/>
          <a:p>
            <a:r>
              <a:rPr lang="it-IT" sz="3000" b="1" dirty="0">
                <a:solidFill>
                  <a:prstClr val="white"/>
                </a:solidFill>
                <a:latin typeface="Copperplate Gothic Bold" panose="020E0705020206020404" pitchFamily="34" charset="0"/>
              </a:rPr>
              <a:t>Nel santuario </a:t>
            </a:r>
            <a:r>
              <a:rPr lang="it-IT" sz="3000" b="1" dirty="0" err="1" smtClean="0">
                <a:solidFill>
                  <a:prstClr val="white"/>
                </a:solidFill>
                <a:latin typeface="Copperplate Gothic Bold" panose="020E0705020206020404" pitchFamily="34" charset="0"/>
              </a:rPr>
              <a:t>tremezzino</a:t>
            </a:r>
            <a:r>
              <a:rPr lang="it-IT" sz="3000" b="1" dirty="0" smtClean="0">
                <a:solidFill>
                  <a:prstClr val="white"/>
                </a:solidFill>
                <a:latin typeface="Copperplate Gothic Bold" panose="020E0705020206020404" pitchFamily="34" charset="0"/>
              </a:rPr>
              <a:t> </a:t>
            </a:r>
            <a:r>
              <a:rPr lang="it-IT" sz="3000" b="1" dirty="0">
                <a:solidFill>
                  <a:prstClr val="white"/>
                </a:solidFill>
                <a:latin typeface="Copperplate Gothic Bold" panose="020E0705020206020404" pitchFamily="34" charset="0"/>
              </a:rPr>
              <a:t>dunque, secondo questa tradizione, si troverebbe l’immagine originaria, mentre quella attualmente venerata ad </a:t>
            </a:r>
            <a:r>
              <a:rPr lang="it-IT" sz="3000" b="1" dirty="0" err="1">
                <a:solidFill>
                  <a:prstClr val="white"/>
                </a:solidFill>
                <a:latin typeface="Copperplate Gothic Bold" panose="020E0705020206020404" pitchFamily="34" charset="0"/>
              </a:rPr>
              <a:t>Einsideln</a:t>
            </a:r>
            <a:r>
              <a:rPr lang="it-IT" sz="3000" b="1" dirty="0">
                <a:solidFill>
                  <a:prstClr val="white"/>
                </a:solidFill>
                <a:latin typeface="Copperplate Gothic Bold" panose="020E0705020206020404" pitchFamily="34" charset="0"/>
              </a:rPr>
              <a:t> sarebbe una copia</a:t>
            </a:r>
            <a:r>
              <a:rPr lang="it-IT" sz="3000" b="1" dirty="0" smtClean="0">
                <a:solidFill>
                  <a:prstClr val="white"/>
                </a:solidFill>
                <a:latin typeface="Copperplate Gothic Bold" panose="020E0705020206020404" pitchFamily="34" charset="0"/>
              </a:rPr>
              <a:t>! </a:t>
            </a:r>
            <a:endParaRPr lang="it-IT" sz="3000" b="1" dirty="0">
              <a:solidFill>
                <a:prstClr val="white"/>
              </a:solidFill>
              <a:latin typeface="Copperplate Gothic Bold" panose="020E0705020206020404" pitchFamily="34" charset="0"/>
            </a:endParaRP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744"/>
          <a:stretch/>
        </p:blipFill>
        <p:spPr bwMode="auto">
          <a:xfrm>
            <a:off x="0" y="-1"/>
            <a:ext cx="5321439"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421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4572000" y="0"/>
            <a:ext cx="4572000" cy="7048083"/>
          </a:xfrm>
          <a:prstGeom prst="rect">
            <a:avLst/>
          </a:prstGeom>
          <a:noFill/>
        </p:spPr>
        <p:txBody>
          <a:bodyPr wrap="square" rtlCol="0">
            <a:spAutoFit/>
          </a:bodyPr>
          <a:lstStyle/>
          <a:p>
            <a:r>
              <a:rPr lang="it-IT" sz="2000" b="1" dirty="0">
                <a:solidFill>
                  <a:prstClr val="white"/>
                </a:solidFill>
                <a:latin typeface="Copperplate Gothic Bold" panose="020E0705020206020404" pitchFamily="34" charset="0"/>
              </a:rPr>
              <a:t>A </a:t>
            </a:r>
            <a:r>
              <a:rPr lang="it-IT" sz="2000" b="1" dirty="0" err="1">
                <a:solidFill>
                  <a:prstClr val="white"/>
                </a:solidFill>
                <a:latin typeface="Copperplate Gothic Bold" panose="020E0705020206020404" pitchFamily="34" charset="0"/>
              </a:rPr>
              <a:t>Rogaro</a:t>
            </a:r>
            <a:r>
              <a:rPr lang="it-IT" sz="2000" b="1" dirty="0">
                <a:solidFill>
                  <a:prstClr val="white"/>
                </a:solidFill>
                <a:latin typeface="Copperplate Gothic Bold" panose="020E0705020206020404" pitchFamily="34" charset="0"/>
              </a:rPr>
              <a:t> la Madonna col Bambino, sorridenti, sono vestiti secondo fogge </a:t>
            </a:r>
            <a:r>
              <a:rPr lang="it-IT" sz="2000" b="1" dirty="0" smtClean="0">
                <a:solidFill>
                  <a:prstClr val="white"/>
                </a:solidFill>
                <a:latin typeface="Copperplate Gothic Bold" panose="020E0705020206020404" pitchFamily="34" charset="0"/>
              </a:rPr>
              <a:t>arcaiche</a:t>
            </a:r>
            <a:r>
              <a:rPr lang="it-IT" sz="2000" b="1" dirty="0">
                <a:solidFill>
                  <a:prstClr val="white"/>
                </a:solidFill>
                <a:latin typeface="Copperplate Gothic Bold" panose="020E0705020206020404" pitchFamily="34" charset="0"/>
              </a:rPr>
              <a:t>, forse anche </a:t>
            </a:r>
            <a:r>
              <a:rPr lang="it-IT" sz="2000" b="1" dirty="0" err="1">
                <a:solidFill>
                  <a:prstClr val="white"/>
                </a:solidFill>
                <a:latin typeface="Copperplate Gothic Bold" panose="020E0705020206020404" pitchFamily="34" charset="0"/>
              </a:rPr>
              <a:t>pre</a:t>
            </a:r>
            <a:r>
              <a:rPr lang="it-IT" sz="2000" b="1" dirty="0">
                <a:solidFill>
                  <a:prstClr val="white"/>
                </a:solidFill>
                <a:latin typeface="Copperplate Gothic Bold" panose="020E0705020206020404" pitchFamily="34" charset="0"/>
              </a:rPr>
              <a:t> medioevali. Maria porta un’elegantissima veste simile alla versione tarda del peplo greco (chitone), il Bambino una specie di mutandina (nelle immagini più tarde, Gesù solitamente è nudo). L’acconciatura, a riccioli morbidi e corti, è precedente a quelle </a:t>
            </a:r>
            <a:r>
              <a:rPr lang="it-IT" sz="2000" b="1" dirty="0" smtClean="0">
                <a:solidFill>
                  <a:prstClr val="white"/>
                </a:solidFill>
                <a:latin typeface="Copperplate Gothic Bold" panose="020E0705020206020404" pitchFamily="34" charset="0"/>
              </a:rPr>
              <a:t>della </a:t>
            </a:r>
            <a:r>
              <a:rPr lang="it-IT" sz="2000" b="1" dirty="0">
                <a:solidFill>
                  <a:prstClr val="white"/>
                </a:solidFill>
                <a:latin typeface="Copperplate Gothic Bold" panose="020E0705020206020404" pitchFamily="34" charset="0"/>
              </a:rPr>
              <a:t>Vergine </a:t>
            </a:r>
            <a:r>
              <a:rPr lang="it-IT" sz="2000" b="1" dirty="0" smtClean="0">
                <a:solidFill>
                  <a:prstClr val="white"/>
                </a:solidFill>
                <a:latin typeface="Copperplate Gothic Bold" panose="020E0705020206020404" pitchFamily="34" charset="0"/>
              </a:rPr>
              <a:t>medioevale  </a:t>
            </a:r>
            <a:r>
              <a:rPr lang="it-IT" sz="2000" b="1" dirty="0">
                <a:solidFill>
                  <a:prstClr val="white"/>
                </a:solidFill>
                <a:latin typeface="Copperplate Gothic Bold" panose="020E0705020206020404" pitchFamily="34" charset="0"/>
              </a:rPr>
              <a:t>– capelli sciolti </a:t>
            </a:r>
            <a:r>
              <a:rPr lang="it-IT" sz="2000" b="1" dirty="0" smtClean="0">
                <a:solidFill>
                  <a:prstClr val="white"/>
                </a:solidFill>
                <a:latin typeface="Copperplate Gothic Bold" panose="020E0705020206020404" pitchFamily="34" charset="0"/>
              </a:rPr>
              <a:t>in </a:t>
            </a:r>
            <a:r>
              <a:rPr lang="it-IT" sz="2000" b="1" dirty="0">
                <a:solidFill>
                  <a:prstClr val="white"/>
                </a:solidFill>
                <a:latin typeface="Copperplate Gothic Bold" panose="020E0705020206020404" pitchFamily="34" charset="0"/>
              </a:rPr>
              <a:t>area </a:t>
            </a:r>
            <a:r>
              <a:rPr lang="it-IT" sz="2000" b="1" dirty="0" smtClean="0">
                <a:solidFill>
                  <a:prstClr val="white"/>
                </a:solidFill>
                <a:latin typeface="Copperplate Gothic Bold" panose="020E0705020206020404" pitchFamily="34" charset="0"/>
              </a:rPr>
              <a:t>germanica</a:t>
            </a:r>
            <a:r>
              <a:rPr lang="it-IT" sz="2000" b="1" dirty="0">
                <a:solidFill>
                  <a:prstClr val="white"/>
                </a:solidFill>
                <a:latin typeface="Copperplate Gothic Bold" panose="020E0705020206020404" pitchFamily="34" charset="0"/>
              </a:rPr>
              <a:t>, raccolti e spesso coperti da un velo più a sud, e, </a:t>
            </a:r>
            <a:r>
              <a:rPr lang="it-IT" sz="2000" b="1" dirty="0" smtClean="0">
                <a:solidFill>
                  <a:prstClr val="white"/>
                </a:solidFill>
                <a:latin typeface="Copperplate Gothic Bold" panose="020E0705020206020404" pitchFamily="34" charset="0"/>
              </a:rPr>
              <a:t>dal </a:t>
            </a:r>
            <a:r>
              <a:rPr lang="it-IT" sz="2000" b="1" dirty="0">
                <a:solidFill>
                  <a:prstClr val="white"/>
                </a:solidFill>
                <a:latin typeface="Copperplate Gothic Bold" panose="020E0705020206020404" pitchFamily="34" charset="0"/>
              </a:rPr>
              <a:t>tardo Medio Evo in poi, quasi sempre nascosti ovunque -, molto più simile </a:t>
            </a:r>
            <a:endParaRPr lang="it-IT" sz="2000" b="1" dirty="0" smtClean="0">
              <a:solidFill>
                <a:prstClr val="white"/>
              </a:solidFill>
              <a:latin typeface="Copperplate Gothic Bold" panose="020E0705020206020404" pitchFamily="34" charset="0"/>
            </a:endParaRPr>
          </a:p>
          <a:p>
            <a:r>
              <a:rPr lang="it-IT" sz="2000" b="1" dirty="0" smtClean="0">
                <a:solidFill>
                  <a:prstClr val="white"/>
                </a:solidFill>
                <a:latin typeface="Copperplate Gothic Bold" panose="020E0705020206020404" pitchFamily="34" charset="0"/>
              </a:rPr>
              <a:t>a </a:t>
            </a:r>
            <a:r>
              <a:rPr lang="it-IT" sz="2000" b="1" dirty="0">
                <a:solidFill>
                  <a:prstClr val="white"/>
                </a:solidFill>
                <a:latin typeface="Copperplate Gothic Bold" panose="020E0705020206020404" pitchFamily="34" charset="0"/>
              </a:rPr>
              <a:t>quella </a:t>
            </a:r>
            <a:r>
              <a:rPr lang="it-IT" sz="2000" b="1" dirty="0" smtClean="0">
                <a:solidFill>
                  <a:prstClr val="white"/>
                </a:solidFill>
                <a:latin typeface="Copperplate Gothic Bold" panose="020E0705020206020404" pitchFamily="34" charset="0"/>
              </a:rPr>
              <a:t>delle matrone  romane e greche</a:t>
            </a:r>
            <a:r>
              <a:rPr lang="it-IT" sz="2000" b="1" dirty="0">
                <a:solidFill>
                  <a:prstClr val="white"/>
                </a:solidFill>
                <a:latin typeface="Copperplate Gothic Bold" panose="020E0705020206020404" pitchFamily="34" charset="0"/>
              </a:rPr>
              <a:t>. </a:t>
            </a:r>
            <a:endParaRPr lang="it-IT" sz="3200" b="1" dirty="0">
              <a:solidFill>
                <a:prstClr val="white"/>
              </a:solidFill>
              <a:latin typeface="Copperplate Gothic Bold" panose="020E0705020206020404" pitchFamily="34"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020"/>
            <a:ext cx="4572000" cy="69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300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5018560" y="-86797"/>
            <a:ext cx="4125440" cy="7017306"/>
          </a:xfrm>
          <a:prstGeom prst="rect">
            <a:avLst/>
          </a:prstGeom>
          <a:noFill/>
        </p:spPr>
        <p:txBody>
          <a:bodyPr wrap="square" rtlCol="0">
            <a:spAutoFit/>
          </a:bodyPr>
          <a:lstStyle/>
          <a:p>
            <a:r>
              <a:rPr lang="it-IT" b="1" dirty="0">
                <a:solidFill>
                  <a:prstClr val="white"/>
                </a:solidFill>
                <a:latin typeface="Copperplate Gothic Bold" panose="020E0705020206020404" pitchFamily="34" charset="0"/>
              </a:rPr>
              <a:t>Lo sguardo fisso in avanti, lo scettro in mano, la postura </a:t>
            </a:r>
            <a:r>
              <a:rPr lang="it-IT" b="1" dirty="0" smtClean="0">
                <a:solidFill>
                  <a:prstClr val="white"/>
                </a:solidFill>
                <a:latin typeface="Copperplate Gothic Bold" panose="020E0705020206020404" pitchFamily="34" charset="0"/>
              </a:rPr>
              <a:t>sono </a:t>
            </a:r>
            <a:r>
              <a:rPr lang="it-IT" b="1" dirty="0">
                <a:solidFill>
                  <a:prstClr val="white"/>
                </a:solidFill>
                <a:latin typeface="Copperplate Gothic Bold" panose="020E0705020206020404" pitchFamily="34" charset="0"/>
              </a:rPr>
              <a:t>caratteristici del potere </a:t>
            </a:r>
            <a:r>
              <a:rPr lang="it-IT" b="1" dirty="0" smtClean="0">
                <a:solidFill>
                  <a:prstClr val="white"/>
                </a:solidFill>
                <a:latin typeface="Copperplate Gothic Bold" panose="020E0705020206020404" pitchFamily="34" charset="0"/>
              </a:rPr>
              <a:t>assoluto </a:t>
            </a:r>
            <a:r>
              <a:rPr lang="it-IT" b="1" dirty="0">
                <a:solidFill>
                  <a:prstClr val="white"/>
                </a:solidFill>
                <a:latin typeface="Copperplate Gothic Bold" panose="020E0705020206020404" pitchFamily="34" charset="0"/>
              </a:rPr>
              <a:t>di </a:t>
            </a:r>
            <a:r>
              <a:rPr lang="it-IT" b="1" dirty="0" smtClean="0">
                <a:solidFill>
                  <a:prstClr val="white"/>
                </a:solidFill>
                <a:latin typeface="Copperplate Gothic Bold" panose="020E0705020206020404" pitchFamily="34" charset="0"/>
              </a:rPr>
              <a:t>Artemide </a:t>
            </a:r>
            <a:r>
              <a:rPr lang="it-IT" b="1" dirty="0">
                <a:solidFill>
                  <a:prstClr val="white"/>
                </a:solidFill>
                <a:latin typeface="Copperplate Gothic Bold" panose="020E0705020206020404" pitchFamily="34" charset="0"/>
              </a:rPr>
              <a:t>di Efeso, signora della foresta, Dea Madre della natura e di tutti gli animali, protettrice  del parto e delle partorienti, </a:t>
            </a:r>
            <a:r>
              <a:rPr lang="it-IT" b="1" dirty="0" smtClean="0">
                <a:solidFill>
                  <a:prstClr val="white"/>
                </a:solidFill>
                <a:latin typeface="Copperplate Gothic Bold" panose="020E0705020206020404" pitchFamily="34" charset="0"/>
              </a:rPr>
              <a:t>nera….La Dea Nera di </a:t>
            </a:r>
            <a:r>
              <a:rPr lang="it-IT" b="1" dirty="0">
                <a:solidFill>
                  <a:prstClr val="white"/>
                </a:solidFill>
                <a:latin typeface="Copperplate Gothic Bold" panose="020E0705020206020404" pitchFamily="34" charset="0"/>
              </a:rPr>
              <a:t>Efeso </a:t>
            </a:r>
            <a:r>
              <a:rPr lang="it-IT" b="1" dirty="0" smtClean="0">
                <a:solidFill>
                  <a:prstClr val="white"/>
                </a:solidFill>
                <a:latin typeface="Copperplate Gothic Bold" panose="020E0705020206020404" pitchFamily="34" charset="0"/>
              </a:rPr>
              <a:t> del Museo </a:t>
            </a:r>
            <a:r>
              <a:rPr lang="it-IT" b="1" dirty="0">
                <a:solidFill>
                  <a:prstClr val="white"/>
                </a:solidFill>
                <a:latin typeface="Copperplate Gothic Bold" panose="020E0705020206020404" pitchFamily="34" charset="0"/>
              </a:rPr>
              <a:t>di Napoli, in alabastro e bronzo, ha esattamente la stessa pettinatura, la stessa faccia, la stessa posizione delle braccia (senza Bambino. Ma </a:t>
            </a:r>
            <a:r>
              <a:rPr lang="it-IT" b="1" dirty="0" smtClean="0">
                <a:solidFill>
                  <a:prstClr val="white"/>
                </a:solidFill>
                <a:latin typeface="Copperplate Gothic Bold" panose="020E0705020206020404" pitchFamily="34" charset="0"/>
              </a:rPr>
              <a:t>si </a:t>
            </a:r>
            <a:r>
              <a:rPr lang="it-IT" b="1" dirty="0">
                <a:solidFill>
                  <a:prstClr val="white"/>
                </a:solidFill>
                <a:latin typeface="Copperplate Gothic Bold" panose="020E0705020206020404" pitchFamily="34" charset="0"/>
              </a:rPr>
              <a:t>fa presto </a:t>
            </a:r>
            <a:r>
              <a:rPr lang="it-IT" b="1" dirty="0" smtClean="0">
                <a:solidFill>
                  <a:prstClr val="white"/>
                </a:solidFill>
                <a:latin typeface="Copperplate Gothic Bold" panose="020E0705020206020404" pitchFamily="34" charset="0"/>
              </a:rPr>
              <a:t>a piazzarlo </a:t>
            </a:r>
            <a:r>
              <a:rPr lang="it-IT" b="1" dirty="0">
                <a:solidFill>
                  <a:prstClr val="white"/>
                </a:solidFill>
                <a:latin typeface="Copperplate Gothic Bold" panose="020E0705020206020404" pitchFamily="34" charset="0"/>
              </a:rPr>
              <a:t>sul braccio aperto), lo stesso atteggiamento dominante. </a:t>
            </a:r>
            <a:r>
              <a:rPr lang="it-IT" b="1" dirty="0" smtClean="0">
                <a:solidFill>
                  <a:prstClr val="white"/>
                </a:solidFill>
                <a:latin typeface="Copperplate Gothic Bold" panose="020E0705020206020404" pitchFamily="34" charset="0"/>
              </a:rPr>
              <a:t>Quella </a:t>
            </a:r>
            <a:r>
              <a:rPr lang="it-IT" b="1" dirty="0">
                <a:solidFill>
                  <a:prstClr val="white"/>
                </a:solidFill>
                <a:latin typeface="Copperplate Gothic Bold" panose="020E0705020206020404" pitchFamily="34" charset="0"/>
              </a:rPr>
              <a:t>di </a:t>
            </a:r>
            <a:r>
              <a:rPr lang="it-IT" b="1" dirty="0" err="1">
                <a:solidFill>
                  <a:prstClr val="white"/>
                </a:solidFill>
                <a:latin typeface="Copperplate Gothic Bold" panose="020E0705020206020404" pitchFamily="34" charset="0"/>
              </a:rPr>
              <a:t>Einsiedeln</a:t>
            </a:r>
            <a:r>
              <a:rPr lang="it-IT" b="1" dirty="0">
                <a:solidFill>
                  <a:prstClr val="white"/>
                </a:solidFill>
                <a:latin typeface="Copperplate Gothic Bold" panose="020E0705020206020404" pitchFamily="34" charset="0"/>
              </a:rPr>
              <a:t> </a:t>
            </a:r>
            <a:r>
              <a:rPr lang="it-IT" b="1" dirty="0" smtClean="0">
                <a:solidFill>
                  <a:prstClr val="white"/>
                </a:solidFill>
                <a:latin typeface="Copperplate Gothic Bold" panose="020E0705020206020404" pitchFamily="34" charset="0"/>
              </a:rPr>
              <a:t>invece è </a:t>
            </a:r>
            <a:r>
              <a:rPr lang="it-IT" b="1" dirty="0">
                <a:solidFill>
                  <a:prstClr val="white"/>
                </a:solidFill>
                <a:latin typeface="Copperplate Gothic Bold" panose="020E0705020206020404" pitchFamily="34" charset="0"/>
              </a:rPr>
              <a:t>datata al XV secolo, </a:t>
            </a:r>
            <a:r>
              <a:rPr lang="it-IT" b="1" dirty="0" smtClean="0">
                <a:solidFill>
                  <a:prstClr val="white"/>
                </a:solidFill>
                <a:latin typeface="Copperplate Gothic Bold" panose="020E0705020206020404" pitchFamily="34" charset="0"/>
              </a:rPr>
              <a:t>ha </a:t>
            </a:r>
            <a:r>
              <a:rPr lang="it-IT" b="1" dirty="0">
                <a:solidFill>
                  <a:prstClr val="white"/>
                </a:solidFill>
                <a:latin typeface="Copperplate Gothic Bold" panose="020E0705020206020404" pitchFamily="34" charset="0"/>
              </a:rPr>
              <a:t>connotati gotici, non ha le mani </a:t>
            </a:r>
            <a:r>
              <a:rPr lang="it-IT" b="1" dirty="0" smtClean="0">
                <a:solidFill>
                  <a:prstClr val="white"/>
                </a:solidFill>
                <a:latin typeface="Copperplate Gothic Bold" panose="020E0705020206020404" pitchFamily="34" charset="0"/>
              </a:rPr>
              <a:t>aperte e </a:t>
            </a:r>
            <a:r>
              <a:rPr lang="it-IT" b="1" dirty="0">
                <a:solidFill>
                  <a:prstClr val="white"/>
                </a:solidFill>
                <a:latin typeface="Copperplate Gothic Bold" panose="020E0705020206020404" pitchFamily="34" charset="0"/>
              </a:rPr>
              <a:t>il Bambino se lo tiene stretto al corpo </a:t>
            </a:r>
            <a:endParaRPr lang="it-IT" b="1" dirty="0" smtClean="0">
              <a:solidFill>
                <a:prstClr val="white"/>
              </a:solidFill>
              <a:latin typeface="Copperplate Gothic Bold" panose="020E0705020206020404" pitchFamily="34" charset="0"/>
            </a:endParaRPr>
          </a:p>
          <a:p>
            <a:r>
              <a:rPr lang="it-IT" b="1" dirty="0" smtClean="0">
                <a:solidFill>
                  <a:prstClr val="white"/>
                </a:solidFill>
                <a:latin typeface="Copperplate Gothic Bold" panose="020E0705020206020404" pitchFamily="34" charset="0"/>
              </a:rPr>
              <a:t>(</a:t>
            </a:r>
            <a:r>
              <a:rPr lang="it-IT" b="1" dirty="0">
                <a:solidFill>
                  <a:prstClr val="white"/>
                </a:solidFill>
                <a:latin typeface="Copperplate Gothic Bold" panose="020E0705020206020404" pitchFamily="34" charset="0"/>
              </a:rPr>
              <a:t>cioè non può esserle </a:t>
            </a:r>
            <a:endParaRPr lang="it-IT" b="1" dirty="0" smtClean="0">
              <a:solidFill>
                <a:prstClr val="white"/>
              </a:solidFill>
              <a:latin typeface="Copperplate Gothic Bold" panose="020E0705020206020404" pitchFamily="34" charset="0"/>
            </a:endParaRPr>
          </a:p>
          <a:p>
            <a:r>
              <a:rPr lang="it-IT" b="1" dirty="0" smtClean="0">
                <a:solidFill>
                  <a:prstClr val="white"/>
                </a:solidFill>
                <a:latin typeface="Copperplate Gothic Bold" panose="020E0705020206020404" pitchFamily="34" charset="0"/>
              </a:rPr>
              <a:t>stato </a:t>
            </a:r>
            <a:r>
              <a:rPr lang="it-IT" b="1" dirty="0">
                <a:solidFill>
                  <a:prstClr val="white"/>
                </a:solidFill>
                <a:latin typeface="Copperplate Gothic Bold" panose="020E0705020206020404" pitchFamily="34" charset="0"/>
              </a:rPr>
              <a:t>aggiunto</a:t>
            </a:r>
            <a:r>
              <a:rPr lang="it-IT" b="1" dirty="0" smtClean="0">
                <a:solidFill>
                  <a:prstClr val="white"/>
                </a:solidFill>
                <a:latin typeface="Copperplate Gothic Bold" panose="020E0705020206020404" pitchFamily="34" charset="0"/>
              </a:rPr>
              <a:t>). </a:t>
            </a:r>
            <a:endParaRPr lang="it-IT" b="1" dirty="0">
              <a:solidFill>
                <a:prstClr val="white"/>
              </a:solidFill>
              <a:latin typeface="Copperplate Gothic Bold" panose="020E0705020206020404" pitchFamily="34"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017385"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884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56376" y="6519446"/>
            <a:ext cx="1296144" cy="338554"/>
          </a:xfrm>
          <a:prstGeom prst="rect">
            <a:avLst/>
          </a:prstGeom>
          <a:noFill/>
        </p:spPr>
        <p:txBody>
          <a:bodyPr wrap="square" rtlCol="0">
            <a:spAutoFit/>
          </a:bodyPr>
          <a:lstStyle/>
          <a:p>
            <a:pPr algn="ctr"/>
            <a:r>
              <a:rPr lang="it-IT" sz="800" b="1" dirty="0" smtClean="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endParaRPr lang="it-IT" sz="800" b="1" dirty="0">
              <a:solidFill>
                <a:schemeClr val="bg1"/>
              </a:solidFill>
              <a:latin typeface="Times New Roman" pitchFamily="18" charset="0"/>
              <a:cs typeface="Times New Roman" pitchFamily="18" charset="0"/>
            </a:endParaRPr>
          </a:p>
        </p:txBody>
      </p:sp>
      <p:sp>
        <p:nvSpPr>
          <p:cNvPr id="13" name="CasellaDiTesto 12"/>
          <p:cNvSpPr txBox="1"/>
          <p:nvPr/>
        </p:nvSpPr>
        <p:spPr>
          <a:xfrm>
            <a:off x="4942840" y="0"/>
            <a:ext cx="4201160" cy="6786473"/>
          </a:xfrm>
          <a:prstGeom prst="rect">
            <a:avLst/>
          </a:prstGeom>
          <a:noFill/>
        </p:spPr>
        <p:txBody>
          <a:bodyPr wrap="square" rtlCol="0">
            <a:spAutoFit/>
          </a:bodyPr>
          <a:lstStyle/>
          <a:p>
            <a:r>
              <a:rPr lang="en-US" sz="2900" b="1" dirty="0" err="1" smtClean="0">
                <a:solidFill>
                  <a:schemeClr val="bg1"/>
                </a:solidFill>
                <a:latin typeface="Copperplate Gothic Bold"/>
                <a:cs typeface="Copperplate Gothic Bold"/>
              </a:rPr>
              <a:t>Artemide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Efeso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quando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arrivano</a:t>
            </a:r>
            <a:r>
              <a:rPr lang="en-US" sz="2900" b="1" dirty="0" smtClean="0">
                <a:solidFill>
                  <a:schemeClr val="bg1"/>
                </a:solidFill>
                <a:latin typeface="Copperplate Gothic Bold"/>
                <a:cs typeface="Copperplate Gothic Bold"/>
              </a:rPr>
              <a:t> I </a:t>
            </a:r>
            <a:r>
              <a:rPr lang="en-US" sz="2900" b="1" dirty="0" err="1" smtClean="0">
                <a:solidFill>
                  <a:schemeClr val="bg1"/>
                </a:solidFill>
                <a:latin typeface="Copperplate Gothic Bold"/>
                <a:cs typeface="Copperplate Gothic Bold"/>
              </a:rPr>
              <a:t>Dori</a:t>
            </a:r>
            <a:r>
              <a:rPr lang="en-US" sz="2900" b="1" dirty="0" smtClean="0">
                <a:solidFill>
                  <a:schemeClr val="bg1"/>
                </a:solidFill>
                <a:latin typeface="Copperplate Gothic Bold"/>
                <a:cs typeface="Copperplate Gothic Bold"/>
              </a:rPr>
              <a:t> in </a:t>
            </a:r>
            <a:r>
              <a:rPr lang="en-US" sz="2900" b="1" dirty="0" err="1" smtClean="0">
                <a:solidFill>
                  <a:schemeClr val="bg1"/>
                </a:solidFill>
                <a:latin typeface="Copperplate Gothic Bold"/>
                <a:cs typeface="Copperplate Gothic Bold"/>
              </a:rPr>
              <a:t>Grecia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il</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suo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santuario</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esiste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va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secoli</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L’effigie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della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dea</a:t>
            </a:r>
            <a:r>
              <a:rPr lang="en-US" sz="2900" b="1" dirty="0" smtClean="0">
                <a:solidFill>
                  <a:schemeClr val="bg1"/>
                </a:solidFill>
                <a:latin typeface="Copperplate Gothic Bold"/>
                <a:cs typeface="Copperplate Gothic Bold"/>
              </a:rPr>
              <a:t> è </a:t>
            </a:r>
            <a:r>
              <a:rPr lang="en-US" sz="2900" b="1" dirty="0" err="1" smtClean="0">
                <a:solidFill>
                  <a:schemeClr val="bg1"/>
                </a:solidFill>
                <a:latin typeface="Copperplate Gothic Bold"/>
                <a:cs typeface="Copperplate Gothic Bold"/>
              </a:rPr>
              <a:t>una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pietra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nera</a:t>
            </a:r>
            <a:r>
              <a:rPr lang="en-US" sz="2900" b="1" dirty="0" smtClean="0">
                <a:solidFill>
                  <a:schemeClr val="bg1"/>
                </a:solidFill>
                <a:latin typeface="Copperplate Gothic Bold"/>
                <a:cs typeface="Copperplate Gothic Bold"/>
              </a:rPr>
              <a:t>. E’ </a:t>
            </a:r>
            <a:r>
              <a:rPr lang="en-US" sz="2900" b="1" dirty="0" err="1" smtClean="0">
                <a:solidFill>
                  <a:schemeClr val="bg1"/>
                </a:solidFill>
                <a:latin typeface="Copperplate Gothic Bold"/>
                <a:cs typeface="Copperplate Gothic Bold"/>
              </a:rPr>
              <a:t>legata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alla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montagna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alle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grotte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all’orsa</a:t>
            </a:r>
            <a:r>
              <a:rPr lang="en-US" sz="2900" b="1" dirty="0" smtClean="0">
                <a:solidFill>
                  <a:schemeClr val="bg1"/>
                </a:solidFill>
                <a:latin typeface="Copperplate Gothic Bold"/>
                <a:cs typeface="Copperplate Gothic Bold"/>
              </a:rPr>
              <a:t> e </a:t>
            </a:r>
            <a:r>
              <a:rPr lang="en-US" sz="2900" b="1" dirty="0" err="1" smtClean="0">
                <a:solidFill>
                  <a:schemeClr val="bg1"/>
                </a:solidFill>
                <a:latin typeface="Copperplate Gothic Bold"/>
                <a:cs typeface="Copperplate Gothic Bold"/>
              </a:rPr>
              <a:t>alle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bestie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feroci</a:t>
            </a:r>
            <a:r>
              <a:rPr lang="en-US" sz="2900" b="1" dirty="0" smtClean="0">
                <a:solidFill>
                  <a:schemeClr val="bg1"/>
                </a:solidFill>
                <a:latin typeface="Copperplate Gothic Bold"/>
                <a:cs typeface="Copperplate Gothic Bold"/>
              </a:rPr>
              <a:t> e </a:t>
            </a:r>
            <a:r>
              <a:rPr lang="en-US" sz="2900" b="1" dirty="0" err="1" smtClean="0">
                <a:solidFill>
                  <a:schemeClr val="bg1"/>
                </a:solidFill>
                <a:latin typeface="Copperplate Gothic Bold"/>
                <a:cs typeface="Copperplate Gothic Bold"/>
              </a:rPr>
              <a:t>selvagge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della</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foresta</a:t>
            </a:r>
            <a:r>
              <a:rPr lang="en-US" sz="2900" b="1" dirty="0" smtClean="0">
                <a:solidFill>
                  <a:schemeClr val="bg1"/>
                </a:solidFill>
                <a:latin typeface="Copperplate Gothic Bold"/>
                <a:cs typeface="Copperplate Gothic Bold"/>
              </a:rPr>
              <a:t>. E’ </a:t>
            </a:r>
            <a:r>
              <a:rPr lang="en-US" sz="2900" b="1" dirty="0" err="1" smtClean="0">
                <a:solidFill>
                  <a:schemeClr val="bg1"/>
                </a:solidFill>
                <a:latin typeface="Copperplate Gothic Bold"/>
                <a:cs typeface="Copperplate Gothic Bold"/>
              </a:rPr>
              <a:t>protettrice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delle</a:t>
            </a:r>
            <a:r>
              <a:rPr lang="en-US" sz="2900" b="1" dirty="0" smtClean="0">
                <a:solidFill>
                  <a:schemeClr val="bg1"/>
                </a:solidFill>
                <a:latin typeface="Copperplate Gothic Bold"/>
                <a:cs typeface="Copperplate Gothic Bold"/>
              </a:rPr>
              <a:t> </a:t>
            </a:r>
            <a:r>
              <a:rPr lang="en-US" sz="2900" b="1" dirty="0" err="1" smtClean="0">
                <a:solidFill>
                  <a:schemeClr val="bg1"/>
                </a:solidFill>
                <a:latin typeface="Copperplate Gothic Bold"/>
                <a:cs typeface="Copperplate Gothic Bold"/>
              </a:rPr>
              <a:t>partorienti</a:t>
            </a:r>
            <a:r>
              <a:rPr lang="en-US" sz="2900" b="1" dirty="0" smtClean="0">
                <a:solidFill>
                  <a:schemeClr val="bg1"/>
                </a:solidFill>
                <a:latin typeface="Copperplate Gothic Bold"/>
                <a:cs typeface="Copperplate Gothic Bold"/>
              </a:rPr>
              <a:t>.</a:t>
            </a:r>
            <a:r>
              <a:rPr lang="en-US" sz="2700" b="1" dirty="0" smtClean="0">
                <a:solidFill>
                  <a:schemeClr val="bg1"/>
                </a:solidFill>
                <a:latin typeface="Copperplate Gothic Bold"/>
                <a:cs typeface="Copperplate Gothic Bold"/>
              </a:rPr>
              <a:t> </a:t>
            </a:r>
            <a:endParaRPr lang="it-IT" sz="2800" dirty="0">
              <a:solidFill>
                <a:schemeClr val="bg1"/>
              </a:solidFill>
            </a:endParaRPr>
          </a:p>
        </p:txBody>
      </p:sp>
      <p:pic>
        <p:nvPicPr>
          <p:cNvPr id="7" name="Picture 1"/>
          <p:cNvPicPr>
            <a:picLocks noChangeAspect="1"/>
          </p:cNvPicPr>
          <p:nvPr/>
        </p:nvPicPr>
        <p:blipFill>
          <a:blip r:embed="rId2"/>
          <a:srcRect l="3901"/>
          <a:stretch>
            <a:fillRect/>
          </a:stretch>
        </p:blipFill>
        <p:spPr>
          <a:xfrm>
            <a:off x="0" y="-9971"/>
            <a:ext cx="4942840" cy="68580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1554" y="597054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214422"/>
            <a:ext cx="9143999" cy="3410436"/>
          </a:xfrm>
        </p:spPr>
        <p:txBody>
          <a:bodyPr>
            <a:noAutofit/>
          </a:bodyPr>
          <a:lstStyle/>
          <a:p>
            <a:r>
              <a:rPr lang="it-IT" sz="8800" b="1" dirty="0" smtClean="0">
                <a:solidFill>
                  <a:schemeClr val="bg1"/>
                </a:solidFill>
                <a:latin typeface="Copperplate Gothic Bold" pitchFamily="34" charset="0"/>
              </a:rPr>
              <a:t>La Santa Casa di Castel Madruzzo</a:t>
            </a:r>
            <a:endParaRPr lang="en-US" sz="9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428728" y="4500570"/>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10970" y="6519446"/>
            <a:ext cx="1233030"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 </a:t>
            </a:r>
          </a:p>
        </p:txBody>
      </p:sp>
      <p:pic>
        <p:nvPicPr>
          <p:cNvPr id="3074"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759" y="5929994"/>
            <a:ext cx="589452"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77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6083059"/>
            <a:ext cx="9144000" cy="830997"/>
          </a:xfrm>
          <a:prstGeom prst="rect">
            <a:avLst/>
          </a:prstGeom>
          <a:noFill/>
        </p:spPr>
        <p:txBody>
          <a:bodyPr wrap="square" rtlCol="0">
            <a:spAutoFit/>
          </a:bodyPr>
          <a:lstStyle/>
          <a:p>
            <a:r>
              <a:rPr lang="it-IT" sz="1600" b="1" dirty="0" smtClean="0">
                <a:solidFill>
                  <a:prstClr val="white"/>
                </a:solidFill>
                <a:latin typeface="Copperplate Gothic Bold" panose="020E0705020206020404" pitchFamily="34" charset="0"/>
              </a:rPr>
              <a:t>La leggenda racconta che la Santa Casa, cioè la casa in cui </a:t>
            </a:r>
          </a:p>
          <a:p>
            <a:r>
              <a:rPr lang="it-IT" sz="1600" b="1" dirty="0" smtClean="0">
                <a:solidFill>
                  <a:prstClr val="white"/>
                </a:solidFill>
                <a:latin typeface="Copperplate Gothic Bold" panose="020E0705020206020404" pitchFamily="34" charset="0"/>
              </a:rPr>
              <a:t>viveva la Madonna, fu portata a Loreto in volo dagli angeli alla fine </a:t>
            </a:r>
          </a:p>
          <a:p>
            <a:r>
              <a:rPr lang="it-IT" sz="1600" b="1" dirty="0" smtClean="0">
                <a:solidFill>
                  <a:prstClr val="white"/>
                </a:solidFill>
                <a:latin typeface="Copperplate Gothic Bold" panose="020E0705020206020404" pitchFamily="34" charset="0"/>
              </a:rPr>
              <a:t>del 1200.  Probabilmente furono i Templari a portarvela, per nave. </a:t>
            </a:r>
            <a:endParaRPr lang="it-IT" sz="1600" b="1" dirty="0">
              <a:solidFill>
                <a:prstClr val="white"/>
              </a:solidFill>
              <a:latin typeface="Copperplate Gothic Bold" panose="020E07050202060204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72"/>
            <a:ext cx="91440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37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22776" y="5143500"/>
            <a:ext cx="9095656" cy="1661993"/>
          </a:xfrm>
          <a:prstGeom prst="rect">
            <a:avLst/>
          </a:prstGeom>
          <a:noFill/>
        </p:spPr>
        <p:txBody>
          <a:bodyPr wrap="square" rtlCol="0">
            <a:spAutoFit/>
          </a:bodyPr>
          <a:lstStyle/>
          <a:p>
            <a:r>
              <a:rPr lang="it-IT" sz="1700" b="1" dirty="0" smtClean="0">
                <a:solidFill>
                  <a:prstClr val="white"/>
                </a:solidFill>
                <a:latin typeface="Copperplate Gothic Bold" panose="020E0705020206020404" pitchFamily="34" charset="0"/>
              </a:rPr>
              <a:t>I Madruzzo erano devoti alla Madonna Nera: c’è anche nella cappella di famiglia a Roma.  Ma probabilmente  erano (segretamente) devoti alla divinità che esisteva da tempo immemorabile sul colle. Tutti loro avevano una solida cultura classica e sapevano perfettamente </a:t>
            </a:r>
          </a:p>
          <a:p>
            <a:r>
              <a:rPr lang="it-IT" sz="1700" b="1" dirty="0" smtClean="0">
                <a:solidFill>
                  <a:prstClr val="white"/>
                </a:solidFill>
                <a:latin typeface="Copperplate Gothic Bold" panose="020E0705020206020404" pitchFamily="34" charset="0"/>
              </a:rPr>
              <a:t>che avevano il bassorilievo col carro di </a:t>
            </a:r>
            <a:r>
              <a:rPr lang="it-IT" sz="1700" b="1" dirty="0" err="1" smtClean="0">
                <a:solidFill>
                  <a:prstClr val="white"/>
                </a:solidFill>
                <a:latin typeface="Copperplate Gothic Bold" panose="020E0705020206020404" pitchFamily="34" charset="0"/>
              </a:rPr>
              <a:t>Cibele</a:t>
            </a:r>
            <a:r>
              <a:rPr lang="it-IT" sz="1700" b="1" dirty="0" smtClean="0">
                <a:solidFill>
                  <a:prstClr val="white"/>
                </a:solidFill>
                <a:latin typeface="Copperplate Gothic Bold" panose="020E0705020206020404" pitchFamily="34" charset="0"/>
              </a:rPr>
              <a:t> murato in casa in </a:t>
            </a:r>
          </a:p>
          <a:p>
            <a:r>
              <a:rPr lang="it-IT" sz="1700" b="1" dirty="0" smtClean="0">
                <a:solidFill>
                  <a:prstClr val="white"/>
                </a:solidFill>
                <a:latin typeface="Copperplate Gothic Bold" panose="020E0705020206020404" pitchFamily="34" charset="0"/>
              </a:rPr>
              <a:t>un </a:t>
            </a:r>
            <a:r>
              <a:rPr lang="it-IT" sz="1700" b="1" dirty="0">
                <a:solidFill>
                  <a:prstClr val="white"/>
                </a:solidFill>
                <a:latin typeface="Copperplate Gothic Bold" panose="020E0705020206020404" pitchFamily="34" charset="0"/>
              </a:rPr>
              <a:t>luogo sicuro </a:t>
            </a:r>
            <a:r>
              <a:rPr lang="it-IT" sz="1700" b="1" dirty="0" smtClean="0">
                <a:solidFill>
                  <a:prstClr val="white"/>
                </a:solidFill>
                <a:latin typeface="Copperplate Gothic Bold" panose="020E0705020206020404" pitchFamily="34" charset="0"/>
              </a:rPr>
              <a:t>e nascosto da occhi indiscreti. </a:t>
            </a:r>
            <a:endParaRPr lang="it-IT" sz="1700" b="1" dirty="0">
              <a:solidFill>
                <a:prstClr val="white"/>
              </a:solidFill>
              <a:latin typeface="Copperplate Gothic Bold" panose="020E0705020206020404" pitchFamily="34" charset="0"/>
            </a:endParaRPr>
          </a:p>
        </p:txBody>
      </p:sp>
      <p:pic>
        <p:nvPicPr>
          <p:cNvPr id="14338" name="Picture 2" descr="C:\Users\luca\Desktop\chiesa castel madruzzo\20221015_1002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76"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430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5143500"/>
            <a:ext cx="9144000" cy="1554272"/>
          </a:xfrm>
          <a:prstGeom prst="rect">
            <a:avLst/>
          </a:prstGeom>
          <a:noFill/>
        </p:spPr>
        <p:txBody>
          <a:bodyPr wrap="square" rtlCol="0">
            <a:spAutoFit/>
          </a:bodyPr>
          <a:lstStyle/>
          <a:p>
            <a:r>
              <a:rPr lang="it-IT" sz="1900" b="1" dirty="0" smtClean="0">
                <a:solidFill>
                  <a:prstClr val="white"/>
                </a:solidFill>
                <a:latin typeface="Copperplate Gothic Bold" panose="020E0705020206020404" pitchFamily="34" charset="0"/>
              </a:rPr>
              <a:t>Madruzzo si trovava allora su un’importante via di passo, la Traversara, che collegava l’Alto Garda con l’Europa centrale da una parte e con Brescia dall’altra. Il sistema di chiese dislocato sul territorio funzionava per l’ospitalità ai </a:t>
            </a:r>
          </a:p>
          <a:p>
            <a:r>
              <a:rPr lang="it-IT" sz="1900" b="1" dirty="0" smtClean="0">
                <a:solidFill>
                  <a:prstClr val="white"/>
                </a:solidFill>
                <a:latin typeface="Copperplate Gothic Bold" panose="020E0705020206020404" pitchFamily="34" charset="0"/>
              </a:rPr>
              <a:t>viaggiatori e consentiva il controllo sociale. </a:t>
            </a:r>
            <a:endParaRPr lang="it-IT" sz="1900" b="1" dirty="0">
              <a:solidFill>
                <a:prstClr val="white"/>
              </a:solidFill>
              <a:latin typeface="Copperplate Gothic Bold" panose="020E0705020206020404" pitchFamily="34" charset="0"/>
            </a:endParaRPr>
          </a:p>
        </p:txBody>
      </p:sp>
      <p:pic>
        <p:nvPicPr>
          <p:cNvPr id="15362" name="Picture 2" descr="C:\Users\luca\Desktop\chiesa castel madruzzo\20221015_1002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4"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5610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5547512" y="0"/>
            <a:ext cx="3596488" cy="6524863"/>
          </a:xfrm>
          <a:prstGeom prst="rect">
            <a:avLst/>
          </a:prstGeom>
          <a:noFill/>
        </p:spPr>
        <p:txBody>
          <a:bodyPr wrap="square" rtlCol="0">
            <a:spAutoFit/>
          </a:bodyPr>
          <a:lstStyle/>
          <a:p>
            <a:r>
              <a:rPr lang="it-IT" sz="2200" b="1" dirty="0" smtClean="0">
                <a:solidFill>
                  <a:prstClr val="white"/>
                </a:solidFill>
                <a:latin typeface="Copperplate Gothic Bold" panose="020E0705020206020404" pitchFamily="34" charset="0"/>
              </a:rPr>
              <a:t>La chiesa fu </a:t>
            </a:r>
            <a:r>
              <a:rPr lang="it-IT" sz="2200" b="1" dirty="0">
                <a:solidFill>
                  <a:prstClr val="white"/>
                </a:solidFill>
                <a:latin typeface="Copperplate Gothic Bold" panose="020E0705020206020404" pitchFamily="34" charset="0"/>
              </a:rPr>
              <a:t>fatta costruire </a:t>
            </a:r>
            <a:r>
              <a:rPr lang="it-IT" sz="2200" b="1" dirty="0" err="1" smtClean="0">
                <a:solidFill>
                  <a:prstClr val="white"/>
                </a:solidFill>
                <a:latin typeface="Copperplate Gothic Bold" panose="020E0705020206020404" pitchFamily="34" charset="0"/>
              </a:rPr>
              <a:t>dala</a:t>
            </a:r>
            <a:r>
              <a:rPr lang="it-IT" sz="2200" b="1" dirty="0" smtClean="0">
                <a:solidFill>
                  <a:prstClr val="white"/>
                </a:solidFill>
                <a:latin typeface="Copperplate Gothic Bold" panose="020E0705020206020404" pitchFamily="34" charset="0"/>
              </a:rPr>
              <a:t> </a:t>
            </a:r>
            <a:r>
              <a:rPr lang="it-IT" sz="2200" b="1" dirty="0">
                <a:solidFill>
                  <a:prstClr val="white"/>
                </a:solidFill>
                <a:latin typeface="Copperplate Gothic Bold" panose="020E0705020206020404" pitchFamily="34" charset="0"/>
              </a:rPr>
              <a:t>comunità di </a:t>
            </a:r>
            <a:r>
              <a:rPr lang="it-IT" sz="2200" b="1" dirty="0" smtClean="0">
                <a:solidFill>
                  <a:prstClr val="white"/>
                </a:solidFill>
                <a:latin typeface="Copperplate Gothic Bold" panose="020E0705020206020404" pitchFamily="34" charset="0"/>
              </a:rPr>
              <a:t>Madruzzo, e non dai signori del castello, al </a:t>
            </a:r>
            <a:r>
              <a:rPr lang="it-IT" sz="2200" b="1" dirty="0">
                <a:solidFill>
                  <a:prstClr val="white"/>
                </a:solidFill>
                <a:latin typeface="Copperplate Gothic Bold" panose="020E0705020206020404" pitchFamily="34" charset="0"/>
              </a:rPr>
              <a:t>posto di una più antica dedicata a san Tommaso </a:t>
            </a:r>
            <a:r>
              <a:rPr lang="it-IT" sz="2200" b="1" dirty="0" err="1">
                <a:solidFill>
                  <a:prstClr val="white"/>
                </a:solidFill>
                <a:latin typeface="Copperplate Gothic Bold" panose="020E0705020206020404" pitchFamily="34" charset="0"/>
              </a:rPr>
              <a:t>Becket</a:t>
            </a:r>
            <a:r>
              <a:rPr lang="it-IT" sz="2200" b="1" dirty="0">
                <a:solidFill>
                  <a:prstClr val="white"/>
                </a:solidFill>
                <a:latin typeface="Copperplate Gothic Bold" panose="020E0705020206020404" pitchFamily="34" charset="0"/>
              </a:rPr>
              <a:t>, nel 1645 quando era principe vescovo Carlo Emanuele Madruzzo</a:t>
            </a:r>
            <a:r>
              <a:rPr lang="it-IT" sz="2200" b="1" dirty="0" smtClean="0">
                <a:solidFill>
                  <a:prstClr val="white"/>
                </a:solidFill>
                <a:latin typeface="Copperplate Gothic Bold" panose="020E0705020206020404" pitchFamily="34" charset="0"/>
              </a:rPr>
              <a:t>. E’ evidente che la devozione prima alla Dea Nera e poi alla Madonna di Loreto era condivisa anche dalla popolazione del borgo. </a:t>
            </a:r>
            <a:endParaRPr lang="it-IT" sz="2200" b="1" dirty="0">
              <a:solidFill>
                <a:prstClr val="white"/>
              </a:solidFill>
              <a:latin typeface="Copperplate Gothic Bold" panose="020E07050202060204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43283" cy="685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7529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3923928" y="0"/>
            <a:ext cx="5220072" cy="6863417"/>
          </a:xfrm>
          <a:prstGeom prst="rect">
            <a:avLst/>
          </a:prstGeom>
          <a:noFill/>
        </p:spPr>
        <p:txBody>
          <a:bodyPr wrap="square" rtlCol="0">
            <a:spAutoFit/>
          </a:bodyPr>
          <a:lstStyle/>
          <a:p>
            <a:r>
              <a:rPr lang="it-IT" sz="2000" b="1" dirty="0" smtClean="0">
                <a:solidFill>
                  <a:prstClr val="white"/>
                </a:solidFill>
                <a:latin typeface="Copperplate Gothic Bold" panose="020E0705020206020404" pitchFamily="34" charset="0"/>
              </a:rPr>
              <a:t>La chiesa mantiene un’immagine dell’assassinio dio Thomas </a:t>
            </a:r>
            <a:r>
              <a:rPr lang="it-IT" sz="2000" b="1" dirty="0" err="1" smtClean="0">
                <a:solidFill>
                  <a:prstClr val="white"/>
                </a:solidFill>
                <a:latin typeface="Copperplate Gothic Bold" panose="020E0705020206020404" pitchFamily="34" charset="0"/>
              </a:rPr>
              <a:t>Becket</a:t>
            </a:r>
            <a:r>
              <a:rPr lang="it-IT" sz="2000" b="1" dirty="0">
                <a:solidFill>
                  <a:prstClr val="white"/>
                </a:solidFill>
                <a:latin typeface="Copperplate Gothic Bold" panose="020E0705020206020404" pitchFamily="34" charset="0"/>
              </a:rPr>
              <a:t>, </a:t>
            </a:r>
            <a:r>
              <a:rPr lang="it-IT" sz="2000" b="1" dirty="0" smtClean="0">
                <a:solidFill>
                  <a:prstClr val="white"/>
                </a:solidFill>
                <a:latin typeface="Copperplate Gothic Bold" panose="020E0705020206020404" pitchFamily="34" charset="0"/>
              </a:rPr>
              <a:t>assassinato </a:t>
            </a:r>
            <a:r>
              <a:rPr lang="it-IT" sz="2000" b="1" dirty="0" err="1" smtClean="0">
                <a:solidFill>
                  <a:prstClr val="white"/>
                </a:solidFill>
                <a:latin typeface="Copperplate Gothic Bold" panose="020E0705020206020404" pitchFamily="34" charset="0"/>
              </a:rPr>
              <a:t>nbella</a:t>
            </a:r>
            <a:r>
              <a:rPr lang="it-IT" sz="2000" b="1" dirty="0" smtClean="0">
                <a:solidFill>
                  <a:prstClr val="white"/>
                </a:solidFill>
                <a:latin typeface="Copperplate Gothic Bold" panose="020E0705020206020404" pitchFamily="34" charset="0"/>
              </a:rPr>
              <a:t> cattedrale di Canterbury per dissidi con il re d’Inghilterra Enrico II da parte di quattro cavalieri al soldo del sovrano. Fu simbolo </a:t>
            </a:r>
            <a:r>
              <a:rPr lang="it-IT" sz="2000" b="1" dirty="0">
                <a:solidFill>
                  <a:prstClr val="white"/>
                </a:solidFill>
                <a:latin typeface="Copperplate Gothic Bold" panose="020E0705020206020404" pitchFamily="34" charset="0"/>
              </a:rPr>
              <a:t>della resistenza cattolica all'assolutismo politico. Le sue reliquie vennero diffuse in tutta Europa attraverso decine di reliquiari prodotti appositamente. </a:t>
            </a:r>
            <a:r>
              <a:rPr lang="it-IT" sz="2000" b="1" dirty="0" smtClean="0">
                <a:solidFill>
                  <a:prstClr val="white"/>
                </a:solidFill>
                <a:latin typeface="Copperplate Gothic Bold" panose="020E0705020206020404" pitchFamily="34" charset="0"/>
              </a:rPr>
              <a:t>Ma in realtà la chiesa di Madruzzo è dedicata a sant’Anna. Madre della Madonna, è la discendente diretta della Gran Madre: il prefisso AN in tutta Europa, nell’intero bacino mediterraneo e fino all’Asia Minore, è contenuto nel nome della maggior parte delle dee arcaiche </a:t>
            </a:r>
          </a:p>
          <a:p>
            <a:r>
              <a:rPr lang="it-IT" sz="2000" b="1" dirty="0" smtClean="0">
                <a:solidFill>
                  <a:prstClr val="white"/>
                </a:solidFill>
                <a:latin typeface="Copperplate Gothic Bold" panose="020E0705020206020404" pitchFamily="34" charset="0"/>
              </a:rPr>
              <a:t>generatrici del creato. </a:t>
            </a:r>
            <a:endParaRPr lang="it-IT" sz="2000" b="1" dirty="0">
              <a:solidFill>
                <a:prstClr val="white"/>
              </a:solidFill>
              <a:latin typeface="Copperplate Gothic Bold" panose="020E0705020206020404" pitchFamily="34" charset="0"/>
            </a:endParaRPr>
          </a:p>
        </p:txBody>
      </p:sp>
      <p:pic>
        <p:nvPicPr>
          <p:cNvPr id="13314" name="Picture 2" descr="C:\Users\luca\Desktop\chiesa castel madruzzo\20221015_0955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 y="-86798"/>
            <a:ext cx="3921864" cy="697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112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5145088"/>
            <a:ext cx="9144000" cy="1554272"/>
          </a:xfrm>
          <a:prstGeom prst="rect">
            <a:avLst/>
          </a:prstGeom>
          <a:noFill/>
        </p:spPr>
        <p:txBody>
          <a:bodyPr wrap="square" rtlCol="0">
            <a:spAutoFit/>
          </a:bodyPr>
          <a:lstStyle/>
          <a:p>
            <a:r>
              <a:rPr lang="it-IT" sz="1900" b="1" dirty="0" smtClean="0">
                <a:solidFill>
                  <a:prstClr val="white"/>
                </a:solidFill>
                <a:latin typeface="Copperplate Gothic Bold" panose="020E0705020206020404" pitchFamily="34" charset="0"/>
              </a:rPr>
              <a:t>La chiesa di Madruzzo è unica nel suo genere perché mantiene, al suo interno, la copia esatta della Santa Casa di Loreto. Non solo: l’immagine della Madonna a Loreto è andata a fuoco negli anni ‘20, e quindi è stata rifatta. La scultura di Madruzzo è </a:t>
            </a:r>
          </a:p>
          <a:p>
            <a:r>
              <a:rPr lang="it-IT" sz="1900" b="1" dirty="0" smtClean="0">
                <a:solidFill>
                  <a:prstClr val="white"/>
                </a:solidFill>
                <a:latin typeface="Copperplate Gothic Bold" panose="020E0705020206020404" pitchFamily="34" charset="0"/>
              </a:rPr>
              <a:t>una delle più antiche in circolazione.   </a:t>
            </a:r>
            <a:endParaRPr lang="it-IT" sz="1900" b="1" dirty="0">
              <a:solidFill>
                <a:prstClr val="white"/>
              </a:solidFill>
              <a:latin typeface="Copperplate Gothic Bold" panose="020E07050202060204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8594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5042118"/>
            <a:ext cx="9144000" cy="1815882"/>
          </a:xfrm>
          <a:prstGeom prst="rect">
            <a:avLst/>
          </a:prstGeom>
          <a:noFill/>
        </p:spPr>
        <p:txBody>
          <a:bodyPr wrap="square" rtlCol="0">
            <a:spAutoFit/>
          </a:bodyPr>
          <a:lstStyle/>
          <a:p>
            <a:r>
              <a:rPr lang="it-IT" sz="1600" b="1" dirty="0">
                <a:solidFill>
                  <a:prstClr val="white"/>
                </a:solidFill>
                <a:latin typeface="Copperplate Gothic Bold" panose="020E0705020206020404" pitchFamily="34" charset="0"/>
              </a:rPr>
              <a:t>La Casa è formata da tre </a:t>
            </a:r>
            <a:r>
              <a:rPr lang="it-IT" sz="1600" b="1" dirty="0" smtClean="0">
                <a:solidFill>
                  <a:prstClr val="white"/>
                </a:solidFill>
                <a:latin typeface="Copperplate Gothic Bold" panose="020E0705020206020404" pitchFamily="34" charset="0"/>
              </a:rPr>
              <a:t>muri, privi </a:t>
            </a:r>
            <a:r>
              <a:rPr lang="it-IT" sz="1600" b="1" dirty="0">
                <a:solidFill>
                  <a:prstClr val="white"/>
                </a:solidFill>
                <a:latin typeface="Copperplate Gothic Bold" panose="020E0705020206020404" pitchFamily="34" charset="0"/>
              </a:rPr>
              <a:t>di soffitto e fondamenta, </a:t>
            </a:r>
            <a:r>
              <a:rPr lang="it-IT" sz="1600" b="1" dirty="0" smtClean="0">
                <a:solidFill>
                  <a:prstClr val="white"/>
                </a:solidFill>
                <a:latin typeface="Copperplate Gothic Bold" panose="020E0705020206020404" pitchFamily="34" charset="0"/>
              </a:rPr>
              <a:t>realizzati </a:t>
            </a:r>
            <a:r>
              <a:rPr lang="it-IT" sz="1600" b="1" dirty="0">
                <a:solidFill>
                  <a:prstClr val="white"/>
                </a:solidFill>
                <a:latin typeface="Copperplate Gothic Bold" panose="020E0705020206020404" pitchFamily="34" charset="0"/>
              </a:rPr>
              <a:t>in </a:t>
            </a:r>
            <a:r>
              <a:rPr lang="it-IT" sz="1600" b="1" dirty="0" smtClean="0">
                <a:solidFill>
                  <a:prstClr val="white"/>
                </a:solidFill>
                <a:latin typeface="Copperplate Gothic Bold" panose="020E0705020206020404" pitchFamily="34" charset="0"/>
              </a:rPr>
              <a:t> pietra </a:t>
            </a:r>
            <a:r>
              <a:rPr lang="it-IT" sz="1600" b="1" dirty="0">
                <a:solidFill>
                  <a:prstClr val="white"/>
                </a:solidFill>
                <a:latin typeface="Copperplate Gothic Bold" panose="020E0705020206020404" pitchFamily="34" charset="0"/>
              </a:rPr>
              <a:t>nabatea. Le pareti sono di fabbricazione tipica dell'edilizia antica nazarena, e la tradizione vuole che fossero addossate a una grotta, quella che oggi si trova nella Basilica dell'Annunciazione a </a:t>
            </a:r>
            <a:r>
              <a:rPr lang="it-IT" sz="1600" b="1" dirty="0" err="1" smtClean="0">
                <a:solidFill>
                  <a:prstClr val="white"/>
                </a:solidFill>
                <a:latin typeface="Copperplate Gothic Bold" panose="020E0705020206020404" pitchFamily="34" charset="0"/>
              </a:rPr>
              <a:t>Nazareth.A</a:t>
            </a:r>
            <a:r>
              <a:rPr lang="it-IT" sz="1600" b="1" dirty="0" smtClean="0">
                <a:solidFill>
                  <a:prstClr val="white"/>
                </a:solidFill>
                <a:latin typeface="Copperplate Gothic Bold" panose="020E0705020206020404" pitchFamily="34" charset="0"/>
              </a:rPr>
              <a:t> </a:t>
            </a:r>
          </a:p>
          <a:p>
            <a:r>
              <a:rPr lang="it-IT" sz="1600" b="1" dirty="0" smtClean="0">
                <a:solidFill>
                  <a:prstClr val="white"/>
                </a:solidFill>
                <a:latin typeface="Copperplate Gothic Bold" panose="020E0705020206020404" pitchFamily="34" charset="0"/>
              </a:rPr>
              <a:t>Loreto  sono ricoperte da uno spettacolare rivestimento in marmo </a:t>
            </a:r>
          </a:p>
          <a:p>
            <a:r>
              <a:rPr lang="it-IT" sz="1600" b="1" dirty="0" smtClean="0">
                <a:solidFill>
                  <a:prstClr val="white"/>
                </a:solidFill>
                <a:latin typeface="Copperplate Gothic Bold" panose="020E0705020206020404" pitchFamily="34" charset="0"/>
              </a:rPr>
              <a:t>scolpito opera del Bramante e di altri scultori. E’ uno dei capolavori </a:t>
            </a:r>
          </a:p>
          <a:p>
            <a:r>
              <a:rPr lang="it-IT" sz="1600" b="1" dirty="0" smtClean="0">
                <a:solidFill>
                  <a:prstClr val="white"/>
                </a:solidFill>
                <a:latin typeface="Copperplate Gothic Bold" panose="020E0705020206020404" pitchFamily="34" charset="0"/>
              </a:rPr>
              <a:t>del Rinascimento mondiale.</a:t>
            </a:r>
            <a:endParaRPr lang="it-IT" sz="1600" b="1" dirty="0">
              <a:solidFill>
                <a:prstClr val="white"/>
              </a:solidFill>
              <a:latin typeface="Copperplate Gothic Bold" panose="020E0705020206020404" pitchFamily="34" charset="0"/>
            </a:endParaRPr>
          </a:p>
        </p:txBody>
      </p:sp>
      <p:pic>
        <p:nvPicPr>
          <p:cNvPr id="7170" name="Picture 2" descr="C:\Users\luca\Desktop\chiesa castel madruzzo\20221015_0951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875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5120372"/>
            <a:ext cx="9144000" cy="1754326"/>
          </a:xfrm>
          <a:prstGeom prst="rect">
            <a:avLst/>
          </a:prstGeom>
          <a:noFill/>
        </p:spPr>
        <p:txBody>
          <a:bodyPr wrap="square" rtlCol="0">
            <a:spAutoFit/>
          </a:bodyPr>
          <a:lstStyle/>
          <a:p>
            <a:r>
              <a:rPr lang="it-IT" b="1" dirty="0">
                <a:solidFill>
                  <a:prstClr val="white"/>
                </a:solidFill>
                <a:latin typeface="Copperplate Gothic Bold" panose="020E0705020206020404" pitchFamily="34" charset="0"/>
              </a:rPr>
              <a:t>La santa Casa è una piccola costruzione di metri 9,50 x 4. </a:t>
            </a:r>
            <a:r>
              <a:rPr lang="it-IT" b="1" dirty="0" smtClean="0">
                <a:solidFill>
                  <a:prstClr val="white"/>
                </a:solidFill>
                <a:latin typeface="Copperplate Gothic Bold" panose="020E0705020206020404" pitchFamily="34" charset="0"/>
              </a:rPr>
              <a:t>Le tre </a:t>
            </a:r>
            <a:r>
              <a:rPr lang="it-IT" b="1" dirty="0">
                <a:solidFill>
                  <a:prstClr val="white"/>
                </a:solidFill>
                <a:latin typeface="Copperplate Gothic Bold" panose="020E0705020206020404" pitchFamily="34" charset="0"/>
              </a:rPr>
              <a:t>pareti </a:t>
            </a:r>
            <a:r>
              <a:rPr lang="it-IT" b="1" dirty="0" smtClean="0">
                <a:solidFill>
                  <a:prstClr val="white"/>
                </a:solidFill>
                <a:latin typeface="Copperplate Gothic Bold" panose="020E0705020206020404" pitchFamily="34" charset="0"/>
              </a:rPr>
              <a:t>sono alte </a:t>
            </a:r>
            <a:r>
              <a:rPr lang="it-IT" b="1" dirty="0">
                <a:solidFill>
                  <a:prstClr val="white"/>
                </a:solidFill>
                <a:latin typeface="Copperplate Gothic Bold" panose="020E0705020206020404" pitchFamily="34" charset="0"/>
              </a:rPr>
              <a:t>all'incirca 3 </a:t>
            </a:r>
            <a:r>
              <a:rPr lang="it-IT" b="1" dirty="0" smtClean="0">
                <a:solidFill>
                  <a:prstClr val="white"/>
                </a:solidFill>
                <a:latin typeface="Copperplate Gothic Bold" panose="020E0705020206020404" pitchFamily="34" charset="0"/>
              </a:rPr>
              <a:t>metri. Si </a:t>
            </a:r>
            <a:r>
              <a:rPr lang="it-IT" b="1" dirty="0">
                <a:solidFill>
                  <a:prstClr val="white"/>
                </a:solidFill>
                <a:latin typeface="Copperplate Gothic Bold" panose="020E0705020206020404" pitchFamily="34" charset="0"/>
              </a:rPr>
              <a:t>ritiene che la casa fosse costituita di una parte scavata nella roccia: la grotta che è ancor oggi alla Basilica dell'Annunciazione di Nazareth e di una parte in muratura. Le </a:t>
            </a:r>
            <a:r>
              <a:rPr lang="it-IT" b="1" dirty="0" smtClean="0">
                <a:solidFill>
                  <a:prstClr val="white"/>
                </a:solidFill>
                <a:latin typeface="Copperplate Gothic Bold" panose="020E0705020206020404" pitchFamily="34" charset="0"/>
              </a:rPr>
              <a:t>dimensioni </a:t>
            </a:r>
            <a:r>
              <a:rPr lang="it-IT" b="1" dirty="0">
                <a:solidFill>
                  <a:prstClr val="white"/>
                </a:solidFill>
                <a:latin typeface="Copperplate Gothic Bold" panose="020E0705020206020404" pitchFamily="34" charset="0"/>
              </a:rPr>
              <a:t>dell'abitazione, per altro, coincidono con quelle del "buco" rimasto dove prima si trovava</a:t>
            </a:r>
            <a:r>
              <a:rPr lang="it-IT" b="1" dirty="0" smtClean="0">
                <a:solidFill>
                  <a:prstClr val="white"/>
                </a:solidFill>
                <a:latin typeface="Copperplate Gothic Bold" panose="020E0705020206020404" pitchFamily="34" charset="0"/>
              </a:rPr>
              <a:t>.  </a:t>
            </a:r>
            <a:endParaRPr lang="it-IT" b="1" dirty="0">
              <a:solidFill>
                <a:prstClr val="white"/>
              </a:solidFill>
              <a:latin typeface="Copperplate Gothic Bold" panose="020E0705020206020404" pitchFamily="34" charset="0"/>
            </a:endParaRPr>
          </a:p>
        </p:txBody>
      </p:sp>
      <p:pic>
        <p:nvPicPr>
          <p:cNvPr id="8194" name="Picture 2" descr="C:\Users\luca\Desktop\chiesa castel madruzzo\20221015_0954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12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9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5166732"/>
            <a:ext cx="9144000" cy="1569660"/>
          </a:xfrm>
          <a:prstGeom prst="rect">
            <a:avLst/>
          </a:prstGeom>
          <a:noFill/>
        </p:spPr>
        <p:txBody>
          <a:bodyPr wrap="square" rtlCol="0">
            <a:spAutoFit/>
          </a:bodyPr>
          <a:lstStyle/>
          <a:p>
            <a:r>
              <a:rPr lang="it-IT" sz="1600" b="1" dirty="0">
                <a:solidFill>
                  <a:prstClr val="white"/>
                </a:solidFill>
                <a:latin typeface="Copperplate Gothic Bold" panose="020E0705020206020404" pitchFamily="34" charset="0"/>
              </a:rPr>
              <a:t>Gli studi </a:t>
            </a:r>
            <a:r>
              <a:rPr lang="it-IT" sz="1600" b="1" dirty="0" smtClean="0">
                <a:solidFill>
                  <a:prstClr val="white"/>
                </a:solidFill>
                <a:latin typeface="Copperplate Gothic Bold" panose="020E0705020206020404" pitchFamily="34" charset="0"/>
              </a:rPr>
              <a:t>sulle </a:t>
            </a:r>
            <a:r>
              <a:rPr lang="it-IT" sz="1600" b="1" dirty="0">
                <a:solidFill>
                  <a:prstClr val="white"/>
                </a:solidFill>
                <a:latin typeface="Copperplate Gothic Bold" panose="020E0705020206020404" pitchFamily="34" charset="0"/>
              </a:rPr>
              <a:t>pietre della Santa Casa ne confermerebbero l'origine palestinese: </a:t>
            </a:r>
            <a:r>
              <a:rPr lang="it-IT" sz="1600" b="1" dirty="0" smtClean="0">
                <a:solidFill>
                  <a:prstClr val="white"/>
                </a:solidFill>
                <a:latin typeface="Copperplate Gothic Bold" panose="020E0705020206020404" pitchFamily="34" charset="0"/>
              </a:rPr>
              <a:t>sono </a:t>
            </a:r>
            <a:r>
              <a:rPr lang="it-IT" sz="1600" b="1" dirty="0">
                <a:solidFill>
                  <a:prstClr val="white"/>
                </a:solidFill>
                <a:latin typeface="Copperplate Gothic Bold" panose="020E0705020206020404" pitchFamily="34" charset="0"/>
              </a:rPr>
              <a:t>per lo più arenarie, rintracciabili nella zona di Nazareth e lavorate secondo la tecnica usata dai Nabatei, un popolo confinante con gli </a:t>
            </a:r>
            <a:r>
              <a:rPr lang="it-IT" sz="1600" b="1" dirty="0" smtClean="0">
                <a:solidFill>
                  <a:prstClr val="white"/>
                </a:solidFill>
                <a:latin typeface="Copperplate Gothic Bold" panose="020E0705020206020404" pitchFamily="34" charset="0"/>
              </a:rPr>
              <a:t>Ebrei . Risultano </a:t>
            </a:r>
            <a:r>
              <a:rPr lang="it-IT" sz="1600" b="1" dirty="0">
                <a:solidFill>
                  <a:prstClr val="white"/>
                </a:solidFill>
                <a:latin typeface="Copperplate Gothic Bold" panose="020E0705020206020404" pitchFamily="34" charset="0"/>
              </a:rPr>
              <a:t>ancora saldate da una tipica malta della zona, un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misto </a:t>
            </a:r>
            <a:r>
              <a:rPr lang="it-IT" sz="1600" b="1" dirty="0">
                <a:solidFill>
                  <a:prstClr val="white"/>
                </a:solidFill>
                <a:latin typeface="Copperplate Gothic Bold" panose="020E0705020206020404" pitchFamily="34" charset="0"/>
              </a:rPr>
              <a:t>di </a:t>
            </a:r>
            <a:r>
              <a:rPr lang="it-IT" sz="1600" b="1" dirty="0" smtClean="0">
                <a:solidFill>
                  <a:prstClr val="white"/>
                </a:solidFill>
                <a:latin typeface="Copperplate Gothic Bold" panose="020E0705020206020404" pitchFamily="34" charset="0"/>
              </a:rPr>
              <a:t>gesso </a:t>
            </a:r>
            <a:r>
              <a:rPr lang="it-IT" sz="1600" b="1" dirty="0">
                <a:solidFill>
                  <a:prstClr val="white"/>
                </a:solidFill>
                <a:latin typeface="Copperplate Gothic Bold" panose="020E0705020206020404" pitchFamily="34" charset="0"/>
              </a:rPr>
              <a:t>impastato con polvere di carbone di legna </a:t>
            </a:r>
            <a:r>
              <a:rPr lang="it-IT" sz="1600" b="1" dirty="0" smtClean="0">
                <a:solidFill>
                  <a:prstClr val="white"/>
                </a:solidFill>
                <a:latin typeface="Copperplate Gothic Bold" panose="020E0705020206020404" pitchFamily="34" charset="0"/>
              </a:rPr>
              <a:t>nota </a:t>
            </a:r>
            <a:r>
              <a:rPr lang="it-IT" sz="1600" b="1" dirty="0">
                <a:solidFill>
                  <a:prstClr val="white"/>
                </a:solidFill>
                <a:latin typeface="Copperplate Gothic Bold" panose="020E0705020206020404" pitchFamily="34" charset="0"/>
              </a:rPr>
              <a:t>in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Palestina </a:t>
            </a:r>
            <a:r>
              <a:rPr lang="it-IT" sz="1600" b="1" dirty="0">
                <a:solidFill>
                  <a:prstClr val="white"/>
                </a:solidFill>
                <a:latin typeface="Copperplate Gothic Bold" panose="020E0705020206020404" pitchFamily="34" charset="0"/>
              </a:rPr>
              <a:t>e anche in Galilea 2000 anni fa, ma mai impiegata in Italia. </a:t>
            </a:r>
          </a:p>
        </p:txBody>
      </p:sp>
      <p:pic>
        <p:nvPicPr>
          <p:cNvPr id="10242" name="Picture 2" descr="C:\Users\luca\Desktop\chiesa castel madruzzo\20221015_0953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23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109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32040" y="188640"/>
            <a:ext cx="4065075" cy="636905"/>
          </a:xfrm>
        </p:spPr>
        <p:txBody>
          <a:bodyPr>
            <a:noAutofit/>
          </a:bodyPr>
          <a:lstStyle/>
          <a:p>
            <a:r>
              <a:rPr lang="it-IT" sz="3200" b="1" dirty="0" err="1" smtClean="0">
                <a:solidFill>
                  <a:schemeClr val="bg1"/>
                </a:solidFill>
                <a:latin typeface="Copperplate Gothic Bold" pitchFamily="34" charset="0"/>
              </a:rPr>
              <a:t>Cibele</a:t>
            </a:r>
            <a:r>
              <a:rPr lang="it-IT" sz="3200" b="1" dirty="0" smtClean="0">
                <a:solidFill>
                  <a:schemeClr val="bg1"/>
                </a:solidFill>
                <a:latin typeface="Copperplate Gothic Bold" pitchFamily="34" charset="0"/>
              </a:rPr>
              <a:t> Artemide</a:t>
            </a:r>
            <a:r>
              <a:rPr lang="it-IT" sz="2800" b="1" dirty="0" smtClean="0">
                <a:solidFill>
                  <a:schemeClr val="bg1"/>
                </a:solidFill>
                <a:latin typeface="Copperplate Gothic Bold" pitchFamily="34" charset="0"/>
              </a:rPr>
              <a:t>.</a:t>
            </a:r>
            <a:br>
              <a:rPr lang="it-IT" sz="2800" b="1" dirty="0" smtClean="0">
                <a:solidFill>
                  <a:schemeClr val="bg1"/>
                </a:solidFill>
                <a:latin typeface="Copperplate Gothic Bold" pitchFamily="34" charset="0"/>
              </a:rPr>
            </a:br>
            <a:r>
              <a:rPr lang="it-IT" sz="2800" b="1" dirty="0" smtClean="0">
                <a:solidFill>
                  <a:schemeClr val="bg1"/>
                </a:solidFill>
                <a:latin typeface="Copperplate Gothic Bold" pitchFamily="34" charset="0"/>
              </a:rPr>
              <a:t>Efeso, Grecia</a:t>
            </a:r>
            <a:endParaRPr lang="it-IT" sz="2800" b="1" dirty="0">
              <a:solidFill>
                <a:schemeClr val="bg1"/>
              </a:solidFill>
              <a:latin typeface="Copperplate Gothic Bold" pitchFamily="34" charset="0"/>
            </a:endParaRPr>
          </a:p>
        </p:txBody>
      </p:sp>
      <p:sp>
        <p:nvSpPr>
          <p:cNvPr id="3" name="Sottotitolo 2"/>
          <p:cNvSpPr>
            <a:spLocks noGrp="1"/>
          </p:cNvSpPr>
          <p:nvPr>
            <p:ph type="subTitle" idx="1"/>
          </p:nvPr>
        </p:nvSpPr>
        <p:spPr>
          <a:xfrm>
            <a:off x="5004048" y="1067041"/>
            <a:ext cx="3868464" cy="5621682"/>
          </a:xfrm>
        </p:spPr>
        <p:txBody>
          <a:bodyPr>
            <a:normAutofit lnSpcReduction="10000"/>
          </a:bodyPr>
          <a:lstStyle/>
          <a:p>
            <a:endParaRPr lang="it-IT" sz="1200" b="1" dirty="0" smtClean="0">
              <a:solidFill>
                <a:srgbClr val="FF0000"/>
              </a:solidFill>
              <a:latin typeface="Copperplate Gothic Bold" pitchFamily="34" charset="0"/>
            </a:endParaRPr>
          </a:p>
          <a:p>
            <a:r>
              <a:rPr lang="it-IT" sz="2400" b="1" dirty="0" smtClean="0">
                <a:solidFill>
                  <a:schemeClr val="bg1"/>
                </a:solidFill>
                <a:latin typeface="Copperplate Gothic Bold" pitchFamily="34" charset="0"/>
              </a:rPr>
              <a:t>Ad Efeso  esisteva il più grande santuario dell’antichità, </a:t>
            </a:r>
            <a:r>
              <a:rPr lang="it-IT" sz="2400" b="1" dirty="0" err="1" smtClean="0">
                <a:solidFill>
                  <a:schemeClr val="bg1"/>
                </a:solidFill>
                <a:latin typeface="Copperplate Gothic Bold" pitchFamily="34" charset="0"/>
              </a:rPr>
              <a:t>pre</a:t>
            </a:r>
            <a:r>
              <a:rPr lang="it-IT" sz="2400" b="1" dirty="0" smtClean="0">
                <a:solidFill>
                  <a:schemeClr val="bg1"/>
                </a:solidFill>
                <a:latin typeface="Copperplate Gothic Bold" pitchFamily="34" charset="0"/>
              </a:rPr>
              <a:t> ellenico, dedicato ad una dea nera primordiale. Il mito racconta che là si rifugiarono  la Amazzoni sconfitte, per poter continuare a praticare i riti  femminili e i </a:t>
            </a:r>
          </a:p>
          <a:p>
            <a:r>
              <a:rPr lang="it-IT" sz="2400" b="1" dirty="0" smtClean="0">
                <a:solidFill>
                  <a:schemeClr val="bg1"/>
                </a:solidFill>
                <a:latin typeface="Copperplate Gothic Bold" pitchFamily="34" charset="0"/>
              </a:rPr>
              <a:t>misteri </a:t>
            </a:r>
          </a:p>
          <a:p>
            <a:r>
              <a:rPr lang="it-IT" sz="2400" b="1" dirty="0" smtClean="0">
                <a:solidFill>
                  <a:schemeClr val="bg1"/>
                </a:solidFill>
                <a:latin typeface="Copperplate Gothic Bold" pitchFamily="34" charset="0"/>
              </a:rPr>
              <a:t>della Dea. </a:t>
            </a:r>
          </a:p>
        </p:txBody>
      </p:sp>
      <p:sp>
        <p:nvSpPr>
          <p:cNvPr id="4" name="Rettangolo 3"/>
          <p:cNvSpPr/>
          <p:nvPr/>
        </p:nvSpPr>
        <p:spPr>
          <a:xfrm>
            <a:off x="7946391" y="6519446"/>
            <a:ext cx="1266453" cy="338554"/>
          </a:xfrm>
          <a:prstGeom prst="rect">
            <a:avLst/>
          </a:prstGeom>
        </p:spPr>
        <p:txBody>
          <a:bodyPr wrap="square">
            <a:spAutoFit/>
          </a:bodyPr>
          <a:lstStyle/>
          <a:p>
            <a:pPr algn="ctr"/>
            <a:r>
              <a:rPr lang="it-IT" sz="800" b="1" dirty="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endParaRPr lang="it-IT" sz="800" b="1" dirty="0">
              <a:solidFill>
                <a:schemeClr val="bg1"/>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10296" cy="672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25"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3094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4900282"/>
            <a:ext cx="9144000" cy="1938992"/>
          </a:xfrm>
          <a:prstGeom prst="rect">
            <a:avLst/>
          </a:prstGeom>
          <a:noFill/>
        </p:spPr>
        <p:txBody>
          <a:bodyPr wrap="square" rtlCol="0">
            <a:spAutoFit/>
          </a:bodyPr>
          <a:lstStyle/>
          <a:p>
            <a:r>
              <a:rPr lang="it-IT" sz="2000" b="1" dirty="0">
                <a:solidFill>
                  <a:prstClr val="white"/>
                </a:solidFill>
                <a:latin typeface="Copperplate Gothic Bold" panose="020E0705020206020404" pitchFamily="34" charset="0"/>
              </a:rPr>
              <a:t>I più antichi documenti relativi alla fondazione della Santa Casa di Loreto sostengono che a Nazareth gli Apostoli trasformarono la Casa della Madonna in luogo di culto. Sulle pietre vi sono numerosi graffiti simili a quelli </a:t>
            </a:r>
            <a:endParaRPr lang="it-IT" sz="2000" b="1" dirty="0" smtClean="0">
              <a:solidFill>
                <a:prstClr val="white"/>
              </a:solidFill>
              <a:latin typeface="Copperplate Gothic Bold" panose="020E0705020206020404" pitchFamily="34" charset="0"/>
            </a:endParaRPr>
          </a:p>
          <a:p>
            <a:r>
              <a:rPr lang="it-IT" sz="2000" b="1" dirty="0" smtClean="0">
                <a:solidFill>
                  <a:prstClr val="white"/>
                </a:solidFill>
                <a:latin typeface="Copperplate Gothic Bold" panose="020E0705020206020404" pitchFamily="34" charset="0"/>
              </a:rPr>
              <a:t>giudeo-cristiani </a:t>
            </a:r>
            <a:r>
              <a:rPr lang="it-IT" sz="2000" b="1" dirty="0">
                <a:solidFill>
                  <a:prstClr val="white"/>
                </a:solidFill>
                <a:latin typeface="Copperplate Gothic Bold" panose="020E0705020206020404" pitchFamily="34" charset="0"/>
              </a:rPr>
              <a:t>del II-V secolo ritrovati in Terra santa, </a:t>
            </a:r>
            <a:endParaRPr lang="it-IT" sz="2000" b="1" dirty="0" smtClean="0">
              <a:solidFill>
                <a:prstClr val="white"/>
              </a:solidFill>
              <a:latin typeface="Copperplate Gothic Bold" panose="020E0705020206020404" pitchFamily="34" charset="0"/>
            </a:endParaRPr>
          </a:p>
          <a:p>
            <a:r>
              <a:rPr lang="it-IT" sz="2000" b="1" dirty="0" smtClean="0">
                <a:solidFill>
                  <a:prstClr val="white"/>
                </a:solidFill>
                <a:latin typeface="Copperplate Gothic Bold" panose="020E0705020206020404" pitchFamily="34" charset="0"/>
              </a:rPr>
              <a:t>in </a:t>
            </a:r>
            <a:r>
              <a:rPr lang="it-IT" sz="2000" b="1" dirty="0">
                <a:solidFill>
                  <a:prstClr val="white"/>
                </a:solidFill>
                <a:latin typeface="Copperplate Gothic Bold" panose="020E0705020206020404" pitchFamily="34" charset="0"/>
              </a:rPr>
              <a:t>particolare a Nazareth. </a:t>
            </a:r>
          </a:p>
        </p:txBody>
      </p:sp>
      <p:pic>
        <p:nvPicPr>
          <p:cNvPr id="9219" name="Picture 3" descr="C:\Users\luca\Desktop\chiesa castel madruzzo\20221015_0952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490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766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6083059"/>
            <a:ext cx="9144000" cy="1077218"/>
          </a:xfrm>
          <a:prstGeom prst="rect">
            <a:avLst/>
          </a:prstGeom>
          <a:noFill/>
        </p:spPr>
        <p:txBody>
          <a:bodyPr wrap="square" rtlCol="0">
            <a:spAutoFit/>
          </a:bodyPr>
          <a:lstStyle/>
          <a:p>
            <a:r>
              <a:rPr lang="it-IT" sz="1600" b="1" dirty="0">
                <a:solidFill>
                  <a:prstClr val="white"/>
                </a:solidFill>
                <a:latin typeface="Copperplate Gothic Bold" panose="020E0705020206020404" pitchFamily="34" charset="0"/>
              </a:rPr>
              <a:t>l'intera struttura sembrerebbe essere stata trasportata intera fino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alla </a:t>
            </a:r>
            <a:r>
              <a:rPr lang="it-IT" sz="1600" b="1" dirty="0">
                <a:solidFill>
                  <a:prstClr val="white"/>
                </a:solidFill>
                <a:latin typeface="Copperplate Gothic Bold" panose="020E0705020206020404" pitchFamily="34" charset="0"/>
              </a:rPr>
              <a:t>sommità del colle su cui si trova adesso, il che rende altamente problematica se non indecifrabile, </a:t>
            </a:r>
            <a:r>
              <a:rPr lang="it-IT" sz="1600" b="1" dirty="0" smtClean="0">
                <a:solidFill>
                  <a:prstClr val="white"/>
                </a:solidFill>
                <a:latin typeface="Copperplate Gothic Bold" panose="020E0705020206020404" pitchFamily="34" charset="0"/>
              </a:rPr>
              <a:t>la </a:t>
            </a:r>
            <a:r>
              <a:rPr lang="it-IT" sz="1600" b="1" dirty="0">
                <a:solidFill>
                  <a:prstClr val="white"/>
                </a:solidFill>
                <a:latin typeface="Copperplate Gothic Bold" panose="020E0705020206020404" pitchFamily="34" charset="0"/>
              </a:rPr>
              <a:t>spiegazione tecnica del suo trasporto.</a:t>
            </a:r>
          </a:p>
          <a:p>
            <a:r>
              <a:rPr lang="it-IT" sz="1600" b="1" dirty="0" smtClean="0">
                <a:solidFill>
                  <a:prstClr val="white"/>
                </a:solidFill>
                <a:latin typeface="Copperplate Gothic Bold" panose="020E0705020206020404" pitchFamily="34" charset="0"/>
              </a:rPr>
              <a:t>.  </a:t>
            </a:r>
            <a:endParaRPr lang="it-IT" sz="1600" b="1" dirty="0">
              <a:solidFill>
                <a:prstClr val="white"/>
              </a:solidFill>
              <a:latin typeface="Copperplate Gothic Bold" panose="020E0705020206020404" pitchFamily="34" charset="0"/>
            </a:endParaRPr>
          </a:p>
        </p:txBody>
      </p:sp>
      <p:pic>
        <p:nvPicPr>
          <p:cNvPr id="12290" name="Picture 2" descr="C:\Users\luca\Desktop\chiesa castel madruzzo\20221015_0953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13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9943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4211960" y="0"/>
            <a:ext cx="4932039" cy="6740307"/>
          </a:xfrm>
          <a:prstGeom prst="rect">
            <a:avLst/>
          </a:prstGeom>
          <a:noFill/>
        </p:spPr>
        <p:txBody>
          <a:bodyPr wrap="square" rtlCol="0">
            <a:spAutoFit/>
          </a:bodyPr>
          <a:lstStyle/>
          <a:p>
            <a:r>
              <a:rPr lang="it-IT" b="1" dirty="0" smtClean="0">
                <a:solidFill>
                  <a:prstClr val="white"/>
                </a:solidFill>
                <a:latin typeface="Copperplate Gothic Bold" panose="020E0705020206020404" pitchFamily="34" charset="0"/>
              </a:rPr>
              <a:t>Gli affreschi che si possono vedere a Madruzzo sono stati dipinti nel </a:t>
            </a:r>
            <a:r>
              <a:rPr lang="it-IT" b="1" dirty="0" err="1" smtClean="0">
                <a:solidFill>
                  <a:prstClr val="white"/>
                </a:solidFill>
                <a:latin typeface="Copperplate Gothic Bold" panose="020E0705020206020404" pitchFamily="34" charset="0"/>
              </a:rPr>
              <a:t>XiV</a:t>
            </a:r>
            <a:r>
              <a:rPr lang="it-IT" b="1" dirty="0" smtClean="0">
                <a:solidFill>
                  <a:prstClr val="white"/>
                </a:solidFill>
                <a:latin typeface="Copperplate Gothic Bold" panose="020E0705020206020404" pitchFamily="34" charset="0"/>
              </a:rPr>
              <a:t> secolo sulla parte più alta delle </a:t>
            </a:r>
            <a:r>
              <a:rPr lang="it-IT" b="1" dirty="0" smtClean="0">
                <a:solidFill>
                  <a:prstClr val="white"/>
                </a:solidFill>
                <a:latin typeface="Copperplate Gothic Bold" panose="020E0705020206020404" pitchFamily="34" charset="0"/>
              </a:rPr>
              <a:t>pareti del santuario di Loreto, </a:t>
            </a:r>
            <a:r>
              <a:rPr lang="it-IT" b="1" dirty="0" smtClean="0">
                <a:solidFill>
                  <a:prstClr val="white"/>
                </a:solidFill>
                <a:latin typeface="Copperplate Gothic Bold" panose="020E0705020206020404" pitchFamily="34" charset="0"/>
              </a:rPr>
              <a:t>aggiunta per poter consentire di creare un luogo di culto: oggi sono in gran parte andati distrutti nell’incendio del 1921 e quindi sono visibili </a:t>
            </a:r>
            <a:r>
              <a:rPr lang="it-IT" b="1" dirty="0" smtClean="0">
                <a:solidFill>
                  <a:prstClr val="white"/>
                </a:solidFill>
                <a:latin typeface="Copperplate Gothic Bold" panose="020E0705020206020404" pitchFamily="34" charset="0"/>
              </a:rPr>
              <a:t>soltanto a Madruzzo. </a:t>
            </a:r>
            <a:r>
              <a:rPr lang="it-IT" b="1" dirty="0" smtClean="0">
                <a:solidFill>
                  <a:prstClr val="white"/>
                </a:solidFill>
                <a:latin typeface="Copperplate Gothic Bold" panose="020E0705020206020404" pitchFamily="34" charset="0"/>
              </a:rPr>
              <a:t>La Madonna Nera è stata posizionata dalla parte in cui il muro mancava, perché la casa era incassata in una grotta. </a:t>
            </a:r>
            <a:endParaRPr lang="it-IT" b="1" dirty="0" smtClean="0">
              <a:solidFill>
                <a:prstClr val="white"/>
              </a:solidFill>
              <a:latin typeface="Copperplate Gothic Bold" panose="020E0705020206020404" pitchFamily="34" charset="0"/>
            </a:endParaRPr>
          </a:p>
          <a:p>
            <a:r>
              <a:rPr lang="it-IT" b="1" dirty="0" smtClean="0">
                <a:solidFill>
                  <a:prstClr val="white"/>
                </a:solidFill>
                <a:latin typeface="Copperplate Gothic Bold" panose="020E0705020206020404" pitchFamily="34" charset="0"/>
              </a:rPr>
              <a:t>Posizionata sul sito sacro dedicato alla Gran Madre Cupra dei Piceni e degli Umbri, dalla faccia scura, era in origine un’icona bizantina  dipinta da san Luca, formidabile autore di Madonne Nere. Poi la pala si disperse o fu danneggiata, e lo stesso santo  fece la scultura, presente dal XIV secolo e coperta da un manto ingioiellato che raramente viene asportato. </a:t>
            </a:r>
            <a:endParaRPr lang="it-IT" b="1" dirty="0">
              <a:solidFill>
                <a:prstClr val="white"/>
              </a:solidFill>
              <a:latin typeface="Copperplate Gothic Bold" panose="020E07050202060204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3225"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0145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214422"/>
            <a:ext cx="9143999" cy="3410436"/>
          </a:xfrm>
        </p:spPr>
        <p:txBody>
          <a:bodyPr>
            <a:noAutofit/>
          </a:bodyPr>
          <a:lstStyle/>
          <a:p>
            <a:r>
              <a:rPr lang="it-IT" sz="8800" b="1" dirty="0" smtClean="0">
                <a:solidFill>
                  <a:schemeClr val="bg1"/>
                </a:solidFill>
                <a:latin typeface="Copperplate Gothic Bold" pitchFamily="34" charset="0"/>
              </a:rPr>
              <a:t>La Grotta di Villazzano</a:t>
            </a:r>
            <a:endParaRPr lang="en-US" sz="9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428728" y="4500570"/>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10970" y="6519446"/>
            <a:ext cx="1233030"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 </a:t>
            </a:r>
          </a:p>
        </p:txBody>
      </p:sp>
      <p:pic>
        <p:nvPicPr>
          <p:cNvPr id="3074"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759" y="5929994"/>
            <a:ext cx="589452"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95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4619874" y="-99392"/>
            <a:ext cx="4524125" cy="7294305"/>
          </a:xfrm>
          <a:prstGeom prst="rect">
            <a:avLst/>
          </a:prstGeom>
          <a:noFill/>
        </p:spPr>
        <p:txBody>
          <a:bodyPr wrap="square" rtlCol="0">
            <a:spAutoFit/>
          </a:bodyPr>
          <a:lstStyle/>
          <a:p>
            <a:r>
              <a:rPr lang="it-IT" b="1" dirty="0">
                <a:solidFill>
                  <a:prstClr val="white"/>
                </a:solidFill>
                <a:latin typeface="Copperplate Gothic Bold" panose="020E0705020206020404" pitchFamily="34" charset="0"/>
              </a:rPr>
              <a:t>Il santuario si trova poco fuori dall’abitato di Villazzano, una delle frazioni di collina di Trento in cui erano localizzati gli antichi insediamenti </a:t>
            </a:r>
            <a:r>
              <a:rPr lang="it-IT" b="1" dirty="0" err="1">
                <a:solidFill>
                  <a:prstClr val="white"/>
                </a:solidFill>
                <a:latin typeface="Copperplate Gothic Bold" panose="020E0705020206020404" pitchFamily="34" charset="0"/>
              </a:rPr>
              <a:t>pre</a:t>
            </a:r>
            <a:r>
              <a:rPr lang="it-IT" b="1" dirty="0">
                <a:solidFill>
                  <a:prstClr val="white"/>
                </a:solidFill>
                <a:latin typeface="Copperplate Gothic Bold" panose="020E0705020206020404" pitchFamily="34" charset="0"/>
              </a:rPr>
              <a:t> romani, e i castellieri che servivano sia come luogo di culto che come </a:t>
            </a:r>
            <a:r>
              <a:rPr lang="it-IT" b="1" dirty="0" smtClean="0">
                <a:solidFill>
                  <a:prstClr val="white"/>
                </a:solidFill>
                <a:latin typeface="Copperplate Gothic Bold" panose="020E0705020206020404" pitchFamily="34" charset="0"/>
              </a:rPr>
              <a:t>rifugio. </a:t>
            </a:r>
            <a:r>
              <a:rPr lang="it-IT" b="1" dirty="0">
                <a:solidFill>
                  <a:prstClr val="white"/>
                </a:solidFill>
                <a:latin typeface="Copperplate Gothic Bold" panose="020E0705020206020404" pitchFamily="34" charset="0"/>
              </a:rPr>
              <a:t>Castellieri di realizzazione e di proprietà popolare, </a:t>
            </a:r>
            <a:r>
              <a:rPr lang="it-IT" b="1" dirty="0" smtClean="0">
                <a:solidFill>
                  <a:prstClr val="white"/>
                </a:solidFill>
                <a:latin typeface="Copperplate Gothic Bold" panose="020E0705020206020404" pitchFamily="34" charset="0"/>
              </a:rPr>
              <a:t>furono </a:t>
            </a:r>
            <a:r>
              <a:rPr lang="it-IT" b="1" dirty="0">
                <a:solidFill>
                  <a:prstClr val="white"/>
                </a:solidFill>
                <a:latin typeface="Copperplate Gothic Bold" panose="020E0705020206020404" pitchFamily="34" charset="0"/>
              </a:rPr>
              <a:t>requisiti dai romani, che costrinsero gli autoctoni a costruire la linea di </a:t>
            </a:r>
            <a:r>
              <a:rPr lang="it-IT" b="1" dirty="0" smtClean="0">
                <a:solidFill>
                  <a:prstClr val="white"/>
                </a:solidFill>
                <a:latin typeface="Copperplate Gothic Bold" panose="020E0705020206020404" pitchFamily="34" charset="0"/>
              </a:rPr>
              <a:t>fortificazioni, </a:t>
            </a:r>
            <a:r>
              <a:rPr lang="it-IT" b="1" dirty="0">
                <a:solidFill>
                  <a:prstClr val="white"/>
                </a:solidFill>
                <a:latin typeface="Copperplate Gothic Bold" panose="020E0705020206020404" pitchFamily="34" charset="0"/>
              </a:rPr>
              <a:t>che passava in collina, </a:t>
            </a:r>
            <a:r>
              <a:rPr lang="it-IT" b="1" dirty="0" smtClean="0">
                <a:solidFill>
                  <a:prstClr val="white"/>
                </a:solidFill>
                <a:latin typeface="Copperplate Gothic Bold" panose="020E0705020206020404" pitchFamily="34" charset="0"/>
              </a:rPr>
              <a:t> </a:t>
            </a:r>
            <a:r>
              <a:rPr lang="it-IT" b="1" dirty="0">
                <a:solidFill>
                  <a:prstClr val="white"/>
                </a:solidFill>
                <a:latin typeface="Copperplate Gothic Bold" panose="020E0705020206020404" pitchFamily="34" charset="0"/>
              </a:rPr>
              <a:t>ritornarono agli indigeni una volta che l’impero cadde. Per poi  essere di nuovo sottratti alle comunità e reimpiegati per edificarvi castelli, ville </a:t>
            </a:r>
            <a:r>
              <a:rPr lang="it-IT" b="1" dirty="0" smtClean="0">
                <a:solidFill>
                  <a:prstClr val="white"/>
                </a:solidFill>
                <a:latin typeface="Copperplate Gothic Bold" panose="020E0705020206020404" pitchFamily="34" charset="0"/>
              </a:rPr>
              <a:t>, </a:t>
            </a:r>
            <a:r>
              <a:rPr lang="it-IT" b="1" dirty="0">
                <a:solidFill>
                  <a:prstClr val="white"/>
                </a:solidFill>
                <a:latin typeface="Copperplate Gothic Bold" panose="020E0705020206020404" pitchFamily="34" charset="0"/>
              </a:rPr>
              <a:t>chiese: </a:t>
            </a:r>
            <a:r>
              <a:rPr lang="it-IT" b="1" dirty="0" smtClean="0">
                <a:solidFill>
                  <a:prstClr val="white"/>
                </a:solidFill>
                <a:latin typeface="Copperplate Gothic Bold" panose="020E0705020206020404" pitchFamily="34" charset="0"/>
              </a:rPr>
              <a:t>è probabile </a:t>
            </a:r>
            <a:r>
              <a:rPr lang="it-IT" b="1" dirty="0">
                <a:solidFill>
                  <a:prstClr val="white"/>
                </a:solidFill>
                <a:latin typeface="Copperplate Gothic Bold" panose="020E0705020206020404" pitchFamily="34" charset="0"/>
              </a:rPr>
              <a:t>il santuario sorge su uno di questi terrapieni </a:t>
            </a:r>
            <a:r>
              <a:rPr lang="it-IT" b="1" dirty="0" smtClean="0">
                <a:solidFill>
                  <a:prstClr val="white"/>
                </a:solidFill>
                <a:latin typeface="Copperplate Gothic Bold" panose="020E0705020206020404" pitchFamily="34" charset="0"/>
              </a:rPr>
              <a:t>artificiali.  </a:t>
            </a:r>
            <a:r>
              <a:rPr lang="it-IT" b="1" dirty="0">
                <a:solidFill>
                  <a:prstClr val="white"/>
                </a:solidFill>
                <a:latin typeface="Copperplate Gothic Bold" panose="020E0705020206020404" pitchFamily="34" charset="0"/>
              </a:rPr>
              <a:t>L’intera zona viene chiamata Grotta; la motivazione precisa del nome, nessuno se la ricorda più. </a:t>
            </a:r>
            <a:endParaRPr lang="it-IT" b="1" dirty="0">
              <a:solidFill>
                <a:prstClr val="white"/>
              </a:solidFill>
              <a:latin typeface="Copperplate Gothic Bold" panose="020E07050202060204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46101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403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6083059"/>
            <a:ext cx="9144000" cy="830997"/>
          </a:xfrm>
          <a:prstGeom prst="rect">
            <a:avLst/>
          </a:prstGeom>
          <a:noFill/>
        </p:spPr>
        <p:txBody>
          <a:bodyPr wrap="square" rtlCol="0">
            <a:spAutoFit/>
          </a:bodyPr>
          <a:lstStyle/>
          <a:p>
            <a:r>
              <a:rPr lang="it-IT" sz="1600" b="1" dirty="0">
                <a:solidFill>
                  <a:prstClr val="white"/>
                </a:solidFill>
                <a:latin typeface="Copperplate Gothic Bold" panose="020E0705020206020404" pitchFamily="34" charset="0"/>
              </a:rPr>
              <a:t>Il nobile Giovanni Paolo </a:t>
            </a:r>
            <a:r>
              <a:rPr lang="it-IT" sz="1600" b="1" dirty="0" err="1">
                <a:solidFill>
                  <a:prstClr val="white"/>
                </a:solidFill>
                <a:latin typeface="Copperplate Gothic Bold" panose="020E0705020206020404" pitchFamily="34" charset="0"/>
              </a:rPr>
              <a:t>Ciurletti</a:t>
            </a:r>
            <a:r>
              <a:rPr lang="it-IT" sz="1600" b="1" dirty="0">
                <a:solidFill>
                  <a:prstClr val="white"/>
                </a:solidFill>
                <a:latin typeface="Copperplate Gothic Bold" panose="020E0705020206020404" pitchFamily="34" charset="0"/>
              </a:rPr>
              <a:t> di </a:t>
            </a:r>
            <a:r>
              <a:rPr lang="it-IT" sz="1600" b="1" dirty="0" err="1">
                <a:solidFill>
                  <a:prstClr val="white"/>
                </a:solidFill>
                <a:latin typeface="Copperplate Gothic Bold" panose="020E0705020206020404" pitchFamily="34" charset="0"/>
              </a:rPr>
              <a:t>Belfonte</a:t>
            </a:r>
            <a:r>
              <a:rPr lang="it-IT" sz="1600" b="1" dirty="0">
                <a:solidFill>
                  <a:prstClr val="white"/>
                </a:solidFill>
                <a:latin typeface="Copperplate Gothic Bold" panose="020E0705020206020404" pitchFamily="34" charset="0"/>
              </a:rPr>
              <a:t> </a:t>
            </a:r>
            <a:r>
              <a:rPr lang="it-IT" sz="1600" b="1" dirty="0" smtClean="0">
                <a:solidFill>
                  <a:prstClr val="white"/>
                </a:solidFill>
                <a:latin typeface="Copperplate Gothic Bold" panose="020E0705020206020404" pitchFamily="34" charset="0"/>
              </a:rPr>
              <a:t>faceva </a:t>
            </a:r>
            <a:r>
              <a:rPr lang="it-IT" sz="1600" b="1" dirty="0">
                <a:solidFill>
                  <a:prstClr val="white"/>
                </a:solidFill>
                <a:latin typeface="Copperplate Gothic Bold" panose="020E0705020206020404" pitchFamily="34" charset="0"/>
              </a:rPr>
              <a:t>parte del </a:t>
            </a:r>
            <a:r>
              <a:rPr lang="it-IT" sz="1600" b="1" dirty="0" smtClean="0">
                <a:solidFill>
                  <a:prstClr val="white"/>
                </a:solidFill>
                <a:latin typeface="Copperplate Gothic Bold" panose="020E0705020206020404" pitchFamily="34" charset="0"/>
              </a:rPr>
              <a:t>gruppo </a:t>
            </a:r>
          </a:p>
          <a:p>
            <a:r>
              <a:rPr lang="it-IT" sz="1600" b="1" dirty="0" smtClean="0">
                <a:solidFill>
                  <a:prstClr val="white"/>
                </a:solidFill>
                <a:latin typeface="Copperplate Gothic Bold" panose="020E0705020206020404" pitchFamily="34" charset="0"/>
              </a:rPr>
              <a:t>devoto al culto </a:t>
            </a:r>
            <a:r>
              <a:rPr lang="it-IT" sz="1600" b="1" dirty="0">
                <a:solidFill>
                  <a:prstClr val="white"/>
                </a:solidFill>
                <a:latin typeface="Copperplate Gothic Bold" panose="020E0705020206020404" pitchFamily="34" charset="0"/>
              </a:rPr>
              <a:t>Lauretano </a:t>
            </a:r>
            <a:r>
              <a:rPr lang="it-IT" sz="1600" b="1" dirty="0" smtClean="0">
                <a:solidFill>
                  <a:prstClr val="white"/>
                </a:solidFill>
                <a:latin typeface="Copperplate Gothic Bold" panose="020E0705020206020404" pitchFamily="34" charset="0"/>
              </a:rPr>
              <a:t>assieme ai Madruzzo: fondò </a:t>
            </a:r>
            <a:r>
              <a:rPr lang="it-IT" sz="1600" b="1" dirty="0">
                <a:solidFill>
                  <a:prstClr val="white"/>
                </a:solidFill>
                <a:latin typeface="Copperplate Gothic Bold" panose="020E0705020206020404" pitchFamily="34" charset="0"/>
              </a:rPr>
              <a:t>nel 1623 la </a:t>
            </a:r>
            <a:endParaRPr lang="it-IT" sz="1600" b="1" dirty="0" smtClean="0">
              <a:solidFill>
                <a:prstClr val="white"/>
              </a:solidFill>
              <a:latin typeface="Copperplate Gothic Bold" panose="020E0705020206020404" pitchFamily="34" charset="0"/>
            </a:endParaRPr>
          </a:p>
          <a:p>
            <a:r>
              <a:rPr lang="it-IT" sz="1600" b="1" dirty="0" smtClean="0">
                <a:solidFill>
                  <a:prstClr val="white"/>
                </a:solidFill>
                <a:latin typeface="Copperplate Gothic Bold" panose="020E0705020206020404" pitchFamily="34" charset="0"/>
              </a:rPr>
              <a:t>cappella di Villazzano, curata dalla sua famiglia fino al 1892</a:t>
            </a:r>
            <a:r>
              <a:rPr lang="it-IT" sz="1600" b="1" dirty="0">
                <a:solidFill>
                  <a:prstClr val="white"/>
                </a:solidFill>
                <a:latin typeface="Copperplate Gothic Bold" panose="020E0705020206020404" pitchFamily="34" charset="0"/>
              </a:rPr>
              <a:t>. </a:t>
            </a:r>
            <a:endParaRPr lang="it-IT" sz="1600" b="1" dirty="0">
              <a:solidFill>
                <a:prstClr val="white"/>
              </a:solidFill>
              <a:latin typeface="Copperplate Gothic Bold" panose="020E0705020206020404" pitchFamily="34" charset="0"/>
            </a:endParaRPr>
          </a:p>
        </p:txBody>
      </p:sp>
      <p:pic>
        <p:nvPicPr>
          <p:cNvPr id="1026" name="Picture 2" descr="F:\madonne diapositive modificato\20230615 _autofix\Madonna della Grotta. Villazzano TN. Madonna nera. Maria Bambina. Tre sorgenti\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958"/>
            <a:ext cx="9098307" cy="611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9877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4581680" y="7422"/>
            <a:ext cx="4562320" cy="6878806"/>
          </a:xfrm>
          <a:prstGeom prst="rect">
            <a:avLst/>
          </a:prstGeom>
          <a:noFill/>
        </p:spPr>
        <p:txBody>
          <a:bodyPr wrap="square" rtlCol="0">
            <a:spAutoFit/>
          </a:bodyPr>
          <a:lstStyle/>
          <a:p>
            <a:r>
              <a:rPr lang="it-IT" sz="2100" b="1" dirty="0">
                <a:solidFill>
                  <a:prstClr val="white"/>
                </a:solidFill>
                <a:latin typeface="Copperplate Gothic Bold" panose="020E0705020206020404" pitchFamily="34" charset="0"/>
              </a:rPr>
              <a:t>Paolo </a:t>
            </a:r>
            <a:r>
              <a:rPr lang="it-IT" sz="2100" b="1" dirty="0" err="1">
                <a:solidFill>
                  <a:prstClr val="white"/>
                </a:solidFill>
                <a:latin typeface="Copperplate Gothic Bold" panose="020E0705020206020404" pitchFamily="34" charset="0"/>
              </a:rPr>
              <a:t>Ciurletti</a:t>
            </a:r>
            <a:r>
              <a:rPr lang="it-IT" sz="2100" b="1" dirty="0">
                <a:solidFill>
                  <a:prstClr val="white"/>
                </a:solidFill>
                <a:latin typeface="Copperplate Gothic Bold" panose="020E0705020206020404" pitchFamily="34" charset="0"/>
              </a:rPr>
              <a:t> di </a:t>
            </a:r>
            <a:r>
              <a:rPr lang="it-IT" sz="2100" b="1" dirty="0" err="1">
                <a:solidFill>
                  <a:prstClr val="white"/>
                </a:solidFill>
                <a:latin typeface="Copperplate Gothic Bold" panose="020E0705020206020404" pitchFamily="34" charset="0"/>
              </a:rPr>
              <a:t>Belfonte</a:t>
            </a:r>
            <a:r>
              <a:rPr lang="it-IT" sz="2100" b="1" dirty="0">
                <a:solidFill>
                  <a:prstClr val="white"/>
                </a:solidFill>
                <a:latin typeface="Copperplate Gothic Bold" panose="020E0705020206020404" pitchFamily="34" charset="0"/>
              </a:rPr>
              <a:t> </a:t>
            </a:r>
            <a:r>
              <a:rPr lang="it-IT" sz="2100" b="1" dirty="0" smtClean="0">
                <a:solidFill>
                  <a:prstClr val="white"/>
                </a:solidFill>
                <a:latin typeface="Copperplate Gothic Bold" panose="020E0705020206020404" pitchFamily="34" charset="0"/>
              </a:rPr>
              <a:t>diffuse </a:t>
            </a:r>
            <a:r>
              <a:rPr lang="it-IT" sz="2100" b="1" dirty="0" err="1" smtClean="0">
                <a:solidFill>
                  <a:prstClr val="white"/>
                </a:solidFill>
                <a:latin typeface="Copperplate Gothic Bold" panose="020E0705020206020404" pitchFamily="34" charset="0"/>
              </a:rPr>
              <a:t>ladevozione</a:t>
            </a:r>
            <a:r>
              <a:rPr lang="it-IT" sz="2100" b="1" dirty="0" smtClean="0">
                <a:solidFill>
                  <a:prstClr val="white"/>
                </a:solidFill>
                <a:latin typeface="Copperplate Gothic Bold" panose="020E0705020206020404" pitchFamily="34" charset="0"/>
              </a:rPr>
              <a:t> fino a  </a:t>
            </a:r>
            <a:r>
              <a:rPr lang="it-IT" sz="2100" b="1" dirty="0">
                <a:solidFill>
                  <a:prstClr val="white"/>
                </a:solidFill>
                <a:latin typeface="Copperplate Gothic Bold" panose="020E0705020206020404" pitchFamily="34" charset="0"/>
              </a:rPr>
              <a:t>Salisburgo, </a:t>
            </a:r>
            <a:r>
              <a:rPr lang="it-IT" sz="2100" b="1" dirty="0" smtClean="0">
                <a:solidFill>
                  <a:prstClr val="white"/>
                </a:solidFill>
                <a:latin typeface="Copperplate Gothic Bold" panose="020E0705020206020404" pitchFamily="34" charset="0"/>
              </a:rPr>
              <a:t>dove fu anche vescovo. Oltre </a:t>
            </a:r>
            <a:r>
              <a:rPr lang="it-IT" sz="2100" b="1" dirty="0">
                <a:solidFill>
                  <a:prstClr val="white"/>
                </a:solidFill>
                <a:latin typeface="Copperplate Gothic Bold" panose="020E0705020206020404" pitchFamily="34" charset="0"/>
              </a:rPr>
              <a:t>a restaurare e ornare numerose chiese, eresse un tempio dedicato alla Madonna di Loreto del tutto simile a quello della Grotta di Villazzano. </a:t>
            </a:r>
            <a:endParaRPr lang="it-IT" sz="2100" b="1" dirty="0" smtClean="0">
              <a:solidFill>
                <a:prstClr val="white"/>
              </a:solidFill>
              <a:latin typeface="Copperplate Gothic Bold" panose="020E0705020206020404" pitchFamily="34" charset="0"/>
            </a:endParaRPr>
          </a:p>
          <a:p>
            <a:r>
              <a:rPr lang="it-IT" sz="2100" b="1" dirty="0" smtClean="0">
                <a:solidFill>
                  <a:prstClr val="white"/>
                </a:solidFill>
                <a:latin typeface="Copperplate Gothic Bold" panose="020E0705020206020404" pitchFamily="34" charset="0"/>
              </a:rPr>
              <a:t>In realtà già ai  </a:t>
            </a:r>
            <a:r>
              <a:rPr lang="it-IT" sz="2100" b="1" dirty="0">
                <a:solidFill>
                  <a:prstClr val="white"/>
                </a:solidFill>
                <a:latin typeface="Copperplate Gothic Bold" panose="020E0705020206020404" pitchFamily="34" charset="0"/>
              </a:rPr>
              <a:t>tempi del </a:t>
            </a:r>
            <a:r>
              <a:rPr lang="it-IT" sz="2100" b="1" dirty="0" err="1">
                <a:solidFill>
                  <a:prstClr val="white"/>
                </a:solidFill>
                <a:latin typeface="Copperplate Gothic Bold" panose="020E0705020206020404" pitchFamily="34" charset="0"/>
              </a:rPr>
              <a:t>Clesio</a:t>
            </a:r>
            <a:r>
              <a:rPr lang="it-IT" sz="2100" b="1" dirty="0">
                <a:solidFill>
                  <a:prstClr val="white"/>
                </a:solidFill>
                <a:latin typeface="Copperplate Gothic Bold" panose="020E0705020206020404" pitchFamily="34" charset="0"/>
              </a:rPr>
              <a:t>, 1514-1539, il luogo su cui sorge il santuario era un passaggio obbligato per chi si recava in pellegrinaggio da Loreto a Roma, attraverso Vattaro,  Carbonare e val d’Astico e qui forse si trovava un capitello dedicato alla Madonna che giustificava una sosta.  </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682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1196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4592564" y="-4400"/>
            <a:ext cx="4551435" cy="6817251"/>
          </a:xfrm>
          <a:prstGeom prst="rect">
            <a:avLst/>
          </a:prstGeom>
          <a:noFill/>
        </p:spPr>
        <p:txBody>
          <a:bodyPr wrap="square" rtlCol="0">
            <a:spAutoFit/>
          </a:bodyPr>
          <a:lstStyle/>
          <a:p>
            <a:r>
              <a:rPr lang="it-IT" sz="1900" b="1" dirty="0" smtClean="0">
                <a:solidFill>
                  <a:prstClr val="white"/>
                </a:solidFill>
                <a:latin typeface="Copperplate Gothic Bold" panose="020E0705020206020404" pitchFamily="34" charset="0"/>
              </a:rPr>
              <a:t>Narra la leggenda che un </a:t>
            </a:r>
            <a:r>
              <a:rPr lang="it-IT" sz="1900" b="1" dirty="0">
                <a:solidFill>
                  <a:prstClr val="white"/>
                </a:solidFill>
                <a:latin typeface="Copperplate Gothic Bold" panose="020E0705020206020404" pitchFamily="34" charset="0"/>
              </a:rPr>
              <a:t>giorno, un canonico del </a:t>
            </a:r>
            <a:r>
              <a:rPr lang="it-IT" sz="1900" b="1" dirty="0" err="1">
                <a:solidFill>
                  <a:prstClr val="white"/>
                </a:solidFill>
                <a:latin typeface="Copperplate Gothic Bold" panose="020E0705020206020404" pitchFamily="34" charset="0"/>
              </a:rPr>
              <a:t>Clesio</a:t>
            </a:r>
            <a:r>
              <a:rPr lang="it-IT" sz="1900" b="1" dirty="0">
                <a:solidFill>
                  <a:prstClr val="white"/>
                </a:solidFill>
                <a:latin typeface="Copperplate Gothic Bold" panose="020E0705020206020404" pitchFamily="34" charset="0"/>
              </a:rPr>
              <a:t> voleva andare a Loreto per sciogliere un voto, ma arrivato </a:t>
            </a:r>
            <a:r>
              <a:rPr lang="it-IT" sz="1900" b="1" dirty="0" smtClean="0">
                <a:solidFill>
                  <a:prstClr val="white"/>
                </a:solidFill>
                <a:latin typeface="Copperplate Gothic Bold" panose="020E0705020206020404" pitchFamily="34" charset="0"/>
              </a:rPr>
              <a:t> a Villazzano si </a:t>
            </a:r>
            <a:r>
              <a:rPr lang="it-IT" sz="1900" b="1" dirty="0">
                <a:solidFill>
                  <a:prstClr val="white"/>
                </a:solidFill>
                <a:latin typeface="Copperplate Gothic Bold" panose="020E0705020206020404" pitchFamily="34" charset="0"/>
              </a:rPr>
              <a:t>ammalò improvvisamente di febbre altissima. Rammaricato per non poter continuare il viaggio, pregò con fede la Vergine e il giorno successivo era completamente guarito e poteva riprendere il cammino. Andò fino a Loreto e, al ritorno, portò con sé la bella statua della Madonna Nera e poi venne costruito il </a:t>
            </a:r>
            <a:r>
              <a:rPr lang="it-IT" sz="1900" b="1" dirty="0" smtClean="0">
                <a:solidFill>
                  <a:prstClr val="white"/>
                </a:solidFill>
                <a:latin typeface="Copperplate Gothic Bold" panose="020E0705020206020404" pitchFamily="34" charset="0"/>
              </a:rPr>
              <a:t>santuario.</a:t>
            </a:r>
          </a:p>
          <a:p>
            <a:r>
              <a:rPr lang="it-IT" sz="1900" b="1" dirty="0">
                <a:solidFill>
                  <a:prstClr val="white"/>
                </a:solidFill>
                <a:latin typeface="Copperplate Gothic Bold" panose="020E0705020206020404" pitchFamily="34" charset="0"/>
              </a:rPr>
              <a:t>Altre voci, però, affermano che in realtà l’immagine sia stata trovata in una grotta “proprio qua sotto, ma non più visitabile perché sta nel giardino di una casa privata”. </a:t>
            </a:r>
            <a:endParaRPr lang="it-IT" sz="1900" b="1" dirty="0">
              <a:solidFill>
                <a:prstClr val="white"/>
              </a:solidFill>
              <a:latin typeface="Copperplate Gothic Bold" panose="020E07050202060204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925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6826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10639" y="6059932"/>
            <a:ext cx="9144000" cy="830997"/>
          </a:xfrm>
          <a:prstGeom prst="rect">
            <a:avLst/>
          </a:prstGeom>
          <a:noFill/>
        </p:spPr>
        <p:txBody>
          <a:bodyPr wrap="square" rtlCol="0">
            <a:spAutoFit/>
          </a:bodyPr>
          <a:lstStyle/>
          <a:p>
            <a:r>
              <a:rPr lang="it-IT" sz="1600" b="1" dirty="0" smtClean="0">
                <a:solidFill>
                  <a:prstClr val="white"/>
                </a:solidFill>
                <a:latin typeface="Copperplate Gothic Bold" panose="020E0705020206020404" pitchFamily="34" charset="0"/>
              </a:rPr>
              <a:t>A </a:t>
            </a:r>
            <a:r>
              <a:rPr lang="it-IT" sz="1600" b="1" dirty="0">
                <a:solidFill>
                  <a:prstClr val="white"/>
                </a:solidFill>
                <a:latin typeface="Copperplate Gothic Bold" panose="020E0705020206020404" pitchFamily="34" charset="0"/>
              </a:rPr>
              <a:t>Villazzano </a:t>
            </a:r>
            <a:r>
              <a:rPr lang="it-IT" sz="1600" b="1" dirty="0" smtClean="0">
                <a:solidFill>
                  <a:prstClr val="white"/>
                </a:solidFill>
                <a:latin typeface="Copperplate Gothic Bold" panose="020E0705020206020404" pitchFamily="34" charset="0"/>
              </a:rPr>
              <a:t>però non </a:t>
            </a:r>
            <a:r>
              <a:rPr lang="it-IT" sz="1600" b="1" dirty="0">
                <a:solidFill>
                  <a:prstClr val="white"/>
                </a:solidFill>
                <a:latin typeface="Copperplate Gothic Bold" panose="020E0705020206020404" pitchFamily="34" charset="0"/>
              </a:rPr>
              <a:t>si festeggia Maria nel giorno </a:t>
            </a:r>
            <a:r>
              <a:rPr lang="it-IT" sz="1600" b="1" dirty="0" smtClean="0">
                <a:solidFill>
                  <a:prstClr val="white"/>
                </a:solidFill>
                <a:latin typeface="Copperplate Gothic Bold" panose="020E0705020206020404" pitchFamily="34" charset="0"/>
              </a:rPr>
              <a:t>della Vergine </a:t>
            </a:r>
            <a:r>
              <a:rPr lang="it-IT" sz="1600" b="1" dirty="0">
                <a:solidFill>
                  <a:prstClr val="white"/>
                </a:solidFill>
                <a:latin typeface="Copperplate Gothic Bold" panose="020E0705020206020404" pitchFamily="34" charset="0"/>
              </a:rPr>
              <a:t>lauretana, ma </a:t>
            </a:r>
            <a:r>
              <a:rPr lang="it-IT" sz="1600" b="1" dirty="0" smtClean="0">
                <a:solidFill>
                  <a:prstClr val="white"/>
                </a:solidFill>
                <a:latin typeface="Copperplate Gothic Bold" panose="020E0705020206020404" pitchFamily="34" charset="0"/>
              </a:rPr>
              <a:t>in quello </a:t>
            </a:r>
            <a:r>
              <a:rPr lang="it-IT" sz="1600" b="1" dirty="0" err="1" smtClean="0">
                <a:solidFill>
                  <a:prstClr val="white"/>
                </a:solidFill>
                <a:latin typeface="Copperplate Gothic Bold" panose="020E0705020206020404" pitchFamily="34" charset="0"/>
              </a:rPr>
              <a:t>dI</a:t>
            </a:r>
            <a:r>
              <a:rPr lang="it-IT" sz="1600" b="1" dirty="0" smtClean="0">
                <a:solidFill>
                  <a:prstClr val="white"/>
                </a:solidFill>
                <a:latin typeface="Copperplate Gothic Bold" panose="020E0705020206020404" pitchFamily="34" charset="0"/>
              </a:rPr>
              <a:t> a </a:t>
            </a:r>
            <a:r>
              <a:rPr lang="it-IT" sz="1600" b="1" dirty="0">
                <a:solidFill>
                  <a:prstClr val="white"/>
                </a:solidFill>
                <a:latin typeface="Copperplate Gothic Bold" panose="020E0705020206020404" pitchFamily="34" charset="0"/>
              </a:rPr>
              <a:t>Maria Bambina (9 </a:t>
            </a:r>
            <a:r>
              <a:rPr lang="it-IT" sz="1600" b="1" dirty="0" smtClean="0">
                <a:solidFill>
                  <a:prstClr val="white"/>
                </a:solidFill>
                <a:latin typeface="Copperplate Gothic Bold" panose="020E0705020206020404" pitchFamily="34" charset="0"/>
              </a:rPr>
              <a:t>settembre). questo dovrebbe indurre dei sospetti….. Perché la </a:t>
            </a:r>
            <a:r>
              <a:rPr lang="it-IT" sz="1600" b="1" dirty="0" err="1" smtClean="0">
                <a:solidFill>
                  <a:prstClr val="white"/>
                </a:solidFill>
                <a:latin typeface="Copperplate Gothic Bold" panose="020E0705020206020404" pitchFamily="34" charset="0"/>
              </a:rPr>
              <a:t>binba</a:t>
            </a:r>
            <a:r>
              <a:rPr lang="it-IT" sz="1600" b="1" dirty="0" smtClean="0">
                <a:solidFill>
                  <a:prstClr val="white"/>
                </a:solidFill>
                <a:latin typeface="Copperplate Gothic Bold" panose="020E0705020206020404" pitchFamily="34" charset="0"/>
              </a:rPr>
              <a:t> sta in posto particolare……   </a:t>
            </a:r>
            <a:endParaRPr lang="it-IT" sz="1600" b="1" dirty="0">
              <a:solidFill>
                <a:prstClr val="white"/>
              </a:solidFill>
              <a:latin typeface="Copperplate Gothic Bold" panose="020E0705020206020404" pitchFamily="34" charset="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65280"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9835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4592564" y="-4400"/>
            <a:ext cx="4551435" cy="6863417"/>
          </a:xfrm>
          <a:prstGeom prst="rect">
            <a:avLst/>
          </a:prstGeom>
          <a:noFill/>
        </p:spPr>
        <p:txBody>
          <a:bodyPr wrap="square" rtlCol="0">
            <a:spAutoFit/>
          </a:bodyPr>
          <a:lstStyle/>
          <a:p>
            <a:r>
              <a:rPr lang="it-IT" sz="2000" b="1" dirty="0">
                <a:solidFill>
                  <a:prstClr val="white"/>
                </a:solidFill>
                <a:latin typeface="Copperplate Gothic Bold" panose="020E0705020206020404" pitchFamily="34" charset="0"/>
              </a:rPr>
              <a:t>La graziosa effige di neonata </a:t>
            </a:r>
            <a:r>
              <a:rPr lang="it-IT" sz="2000" b="1" dirty="0" smtClean="0">
                <a:solidFill>
                  <a:prstClr val="white"/>
                </a:solidFill>
                <a:latin typeface="Copperplate Gothic Bold" panose="020E0705020206020404" pitchFamily="34" charset="0"/>
              </a:rPr>
              <a:t>sta davanti </a:t>
            </a:r>
            <a:r>
              <a:rPr lang="it-IT" sz="2000" b="1" dirty="0">
                <a:solidFill>
                  <a:prstClr val="white"/>
                </a:solidFill>
                <a:latin typeface="Copperplate Gothic Bold" panose="020E0705020206020404" pitchFamily="34" charset="0"/>
              </a:rPr>
              <a:t>ad una fontana con un rubinetto per l’acqua </a:t>
            </a:r>
            <a:r>
              <a:rPr lang="it-IT" sz="2000" b="1" dirty="0" smtClean="0">
                <a:solidFill>
                  <a:prstClr val="white"/>
                </a:solidFill>
                <a:latin typeface="Copperplate Gothic Bold" panose="020E0705020206020404" pitchFamily="34" charset="0"/>
              </a:rPr>
              <a:t>santa. </a:t>
            </a:r>
            <a:r>
              <a:rPr lang="it-IT" sz="2000" b="1" dirty="0">
                <a:solidFill>
                  <a:prstClr val="white"/>
                </a:solidFill>
                <a:latin typeface="Copperplate Gothic Bold" panose="020E0705020206020404" pitchFamily="34" charset="0"/>
              </a:rPr>
              <a:t>Era stata portata all’interno dell’edificio sacro e possedeva evidenti qualità magiche e terapeutiche legate alla nascita ed all’infanzia.  Quell’acqua, che esce dalla sorgente delle Tre Fontane, “bevuta con fede, ha virtù mirabile contro la febbre”. Le tre fontane erano, manco a farlo apposta: </a:t>
            </a:r>
          </a:p>
          <a:p>
            <a:r>
              <a:rPr lang="it-IT" sz="2000" b="1" dirty="0">
                <a:solidFill>
                  <a:prstClr val="white"/>
                </a:solidFill>
                <a:latin typeface="Copperplate Gothic Bold" panose="020E0705020206020404" pitchFamily="34" charset="0"/>
              </a:rPr>
              <a:t>“</a:t>
            </a:r>
            <a:r>
              <a:rPr lang="it-IT" sz="2000" b="1" dirty="0" err="1">
                <a:solidFill>
                  <a:prstClr val="white"/>
                </a:solidFill>
                <a:latin typeface="Copperplate Gothic Bold" panose="020E0705020206020404" pitchFamily="34" charset="0"/>
              </a:rPr>
              <a:t>Quela</a:t>
            </a:r>
            <a:r>
              <a:rPr lang="it-IT" sz="2000" b="1" dirty="0">
                <a:solidFill>
                  <a:prstClr val="white"/>
                </a:solidFill>
                <a:latin typeface="Copperplate Gothic Bold" panose="020E0705020206020404" pitchFamily="34" charset="0"/>
              </a:rPr>
              <a:t> del Signor, </a:t>
            </a:r>
            <a:r>
              <a:rPr lang="it-IT" sz="2000" b="1" dirty="0" err="1">
                <a:solidFill>
                  <a:prstClr val="white"/>
                </a:solidFill>
                <a:latin typeface="Copperplate Gothic Bold" panose="020E0705020206020404" pitchFamily="34" charset="0"/>
              </a:rPr>
              <a:t>quela</a:t>
            </a:r>
            <a:r>
              <a:rPr lang="it-IT" sz="2000" b="1" dirty="0">
                <a:solidFill>
                  <a:prstClr val="white"/>
                </a:solidFill>
                <a:latin typeface="Copperplate Gothic Bold" panose="020E0705020206020404" pitchFamily="34" charset="0"/>
              </a:rPr>
              <a:t> </a:t>
            </a:r>
            <a:r>
              <a:rPr lang="it-IT" sz="2000" b="1" dirty="0" err="1">
                <a:solidFill>
                  <a:prstClr val="white"/>
                </a:solidFill>
                <a:latin typeface="Copperplate Gothic Bold" panose="020E0705020206020404" pitchFamily="34" charset="0"/>
              </a:rPr>
              <a:t>dela</a:t>
            </a:r>
            <a:r>
              <a:rPr lang="it-IT" sz="2000" b="1" dirty="0">
                <a:solidFill>
                  <a:prstClr val="white"/>
                </a:solidFill>
                <a:latin typeface="Copperplate Gothic Bold" panose="020E0705020206020404" pitchFamily="34" charset="0"/>
              </a:rPr>
              <a:t> </a:t>
            </a:r>
            <a:r>
              <a:rPr lang="it-IT" sz="2000" b="1" dirty="0" err="1">
                <a:solidFill>
                  <a:prstClr val="white"/>
                </a:solidFill>
                <a:latin typeface="Copperplate Gothic Bold" panose="020E0705020206020404" pitchFamily="34" charset="0"/>
              </a:rPr>
              <a:t>Madona</a:t>
            </a:r>
            <a:r>
              <a:rPr lang="it-IT" sz="2000" b="1" dirty="0">
                <a:solidFill>
                  <a:prstClr val="white"/>
                </a:solidFill>
                <a:latin typeface="Copperplate Gothic Bold" panose="020E0705020206020404" pitchFamily="34" charset="0"/>
              </a:rPr>
              <a:t>… e </a:t>
            </a:r>
            <a:r>
              <a:rPr lang="it-IT" sz="2000" b="1" dirty="0" err="1">
                <a:solidFill>
                  <a:prstClr val="white"/>
                </a:solidFill>
                <a:latin typeface="Copperplate Gothic Bold" panose="020E0705020206020404" pitchFamily="34" charset="0"/>
              </a:rPr>
              <a:t>quela</a:t>
            </a:r>
            <a:r>
              <a:rPr lang="it-IT" sz="2000" b="1" dirty="0">
                <a:solidFill>
                  <a:prstClr val="white"/>
                </a:solidFill>
                <a:latin typeface="Copperplate Gothic Bold" panose="020E0705020206020404" pitchFamily="34" charset="0"/>
              </a:rPr>
              <a:t> del </a:t>
            </a:r>
            <a:r>
              <a:rPr lang="it-IT" sz="2000" b="1" dirty="0" err="1">
                <a:solidFill>
                  <a:prstClr val="white"/>
                </a:solidFill>
                <a:latin typeface="Copperplate Gothic Bold" panose="020E0705020206020404" pitchFamily="34" charset="0"/>
              </a:rPr>
              <a:t>Diaol</a:t>
            </a:r>
            <a:r>
              <a:rPr lang="it-IT" sz="2000" b="1" dirty="0">
                <a:solidFill>
                  <a:prstClr val="white"/>
                </a:solidFill>
                <a:latin typeface="Copperplate Gothic Bold" panose="020E0705020206020404" pitchFamily="34" charset="0"/>
              </a:rPr>
              <a:t>!”. </a:t>
            </a:r>
            <a:r>
              <a:rPr lang="it-IT" sz="2000" b="1" dirty="0" smtClean="0">
                <a:solidFill>
                  <a:prstClr val="white"/>
                </a:solidFill>
                <a:latin typeface="Copperplate Gothic Bold" panose="020E0705020206020404" pitchFamily="34" charset="0"/>
              </a:rPr>
              <a:t> </a:t>
            </a:r>
            <a:r>
              <a:rPr lang="it-IT" sz="2000" b="1" dirty="0">
                <a:solidFill>
                  <a:prstClr val="white"/>
                </a:solidFill>
                <a:latin typeface="Copperplate Gothic Bold" panose="020E0705020206020404" pitchFamily="34" charset="0"/>
              </a:rPr>
              <a:t>Le donne di Villazzano, un tempo, portavano a Trento secchi d’acqua </a:t>
            </a:r>
            <a:r>
              <a:rPr lang="it-IT" sz="2000" b="1" dirty="0" smtClean="0">
                <a:solidFill>
                  <a:prstClr val="white"/>
                </a:solidFill>
                <a:latin typeface="Copperplate Gothic Bold" panose="020E0705020206020404" pitchFamily="34" charset="0"/>
              </a:rPr>
              <a:t>per </a:t>
            </a:r>
            <a:r>
              <a:rPr lang="it-IT" sz="2000" b="1" dirty="0">
                <a:solidFill>
                  <a:prstClr val="white"/>
                </a:solidFill>
                <a:latin typeface="Copperplate Gothic Bold" panose="020E0705020206020404" pitchFamily="34" charset="0"/>
              </a:rPr>
              <a:t>venderla come rimedio miracoloso contro le febbri! </a:t>
            </a:r>
          </a:p>
        </p:txBody>
      </p:sp>
      <p:pic>
        <p:nvPicPr>
          <p:cNvPr id="6146" name="Picture 2" descr="F:\madonne diapositive modificato\20230615 _autofix\Madonna della Grotta. Villazzano TN. Madonna nera. Maria Bambina. Tre sorgenti\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4" y="-1"/>
            <a:ext cx="461282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45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15816" y="836712"/>
            <a:ext cx="6225315" cy="636905"/>
          </a:xfrm>
        </p:spPr>
        <p:txBody>
          <a:bodyPr>
            <a:noAutofit/>
          </a:bodyPr>
          <a:lstStyle/>
          <a:p>
            <a:r>
              <a:rPr lang="it-IT" sz="3200" b="1" dirty="0" err="1">
                <a:solidFill>
                  <a:schemeClr val="bg1"/>
                </a:solidFill>
                <a:latin typeface="Copperplate Gothic Bold" pitchFamily="34" charset="0"/>
              </a:rPr>
              <a:t>Cibele</a:t>
            </a:r>
            <a:r>
              <a:rPr lang="it-IT" sz="3200" b="1" dirty="0">
                <a:solidFill>
                  <a:schemeClr val="bg1"/>
                </a:solidFill>
                <a:latin typeface="Copperplate Gothic Bold" pitchFamily="34" charset="0"/>
              </a:rPr>
              <a:t> frigia 1600 a.C. </a:t>
            </a:r>
            <a:r>
              <a:rPr lang="it-IT" sz="3200" b="1" dirty="0" err="1" smtClean="0">
                <a:solidFill>
                  <a:schemeClr val="bg1"/>
                </a:solidFill>
                <a:latin typeface="Copperplate Gothic Bold" pitchFamily="34" charset="0"/>
              </a:rPr>
              <a:t>Bogazkoy</a:t>
            </a:r>
            <a:r>
              <a:rPr lang="it-IT" sz="3200" b="1" dirty="0" smtClean="0">
                <a:solidFill>
                  <a:schemeClr val="bg1"/>
                </a:solidFill>
                <a:latin typeface="Copperplate Gothic Bold" pitchFamily="34" charset="0"/>
              </a:rPr>
              <a:t> , Turchia. </a:t>
            </a:r>
            <a:r>
              <a:rPr lang="it-IT" sz="3200" b="1" dirty="0">
                <a:solidFill>
                  <a:schemeClr val="bg1"/>
                </a:solidFill>
                <a:latin typeface="Copperplate Gothic Bold" pitchFamily="34" charset="0"/>
              </a:rPr>
              <a:t/>
            </a:r>
            <a:br>
              <a:rPr lang="it-IT" sz="3200" b="1" dirty="0">
                <a:solidFill>
                  <a:schemeClr val="bg1"/>
                </a:solidFill>
                <a:latin typeface="Copperplate Gothic Bold" pitchFamily="34" charset="0"/>
              </a:rPr>
            </a:br>
            <a:r>
              <a:rPr lang="it-IT" sz="3200" b="1" dirty="0">
                <a:solidFill>
                  <a:schemeClr val="bg1"/>
                </a:solidFill>
                <a:latin typeface="Copperplate Gothic Bold" pitchFamily="34" charset="0"/>
              </a:rPr>
              <a:t> Museo delle Civiltà </a:t>
            </a:r>
            <a:r>
              <a:rPr lang="it-IT" sz="3200" b="1" dirty="0" err="1">
                <a:solidFill>
                  <a:schemeClr val="bg1"/>
                </a:solidFill>
                <a:latin typeface="Copperplate Gothic Bold" pitchFamily="34" charset="0"/>
              </a:rPr>
              <a:t>Anatoloche</a:t>
            </a:r>
            <a:r>
              <a:rPr lang="it-IT" sz="3200" b="1" dirty="0">
                <a:solidFill>
                  <a:schemeClr val="bg1"/>
                </a:solidFill>
                <a:latin typeface="Copperplate Gothic Bold" pitchFamily="34" charset="0"/>
              </a:rPr>
              <a:t> </a:t>
            </a:r>
            <a:r>
              <a:rPr lang="it-IT" sz="3200" b="1" dirty="0" smtClean="0">
                <a:solidFill>
                  <a:schemeClr val="bg1"/>
                </a:solidFill>
                <a:latin typeface="Copperplate Gothic Bold" pitchFamily="34" charset="0"/>
              </a:rPr>
              <a:t> di Ankara</a:t>
            </a:r>
            <a:r>
              <a:rPr lang="it-IT" sz="2800" b="1" dirty="0" smtClean="0">
                <a:solidFill>
                  <a:schemeClr val="bg1"/>
                </a:solidFill>
                <a:latin typeface="Copperplate Gothic Bold" pitchFamily="34" charset="0"/>
              </a:rPr>
              <a:t>.</a:t>
            </a:r>
            <a:endParaRPr lang="it-IT" sz="2800" b="1" dirty="0">
              <a:solidFill>
                <a:schemeClr val="bg1"/>
              </a:solidFill>
              <a:latin typeface="Copperplate Gothic Bold" pitchFamily="34" charset="0"/>
            </a:endParaRPr>
          </a:p>
        </p:txBody>
      </p:sp>
      <p:sp>
        <p:nvSpPr>
          <p:cNvPr id="3" name="Sottotitolo 2"/>
          <p:cNvSpPr>
            <a:spLocks noGrp="1"/>
          </p:cNvSpPr>
          <p:nvPr>
            <p:ph type="subTitle" idx="1"/>
          </p:nvPr>
        </p:nvSpPr>
        <p:spPr>
          <a:xfrm>
            <a:off x="3009895" y="2276872"/>
            <a:ext cx="5908604" cy="4613570"/>
          </a:xfrm>
        </p:spPr>
        <p:txBody>
          <a:bodyPr>
            <a:normAutofit fontScale="92500"/>
          </a:bodyPr>
          <a:lstStyle/>
          <a:p>
            <a:endParaRPr lang="it-IT" sz="1200" b="1" dirty="0" smtClean="0">
              <a:solidFill>
                <a:srgbClr val="FF0000"/>
              </a:solidFill>
              <a:latin typeface="Copperplate Gothic Bold" pitchFamily="34" charset="0"/>
            </a:endParaRPr>
          </a:p>
          <a:p>
            <a:r>
              <a:rPr lang="it-IT" sz="2400" b="1" dirty="0" smtClean="0">
                <a:solidFill>
                  <a:schemeClr val="bg1"/>
                </a:solidFill>
                <a:latin typeface="Copperplate Gothic Bold" pitchFamily="34" charset="0"/>
              </a:rPr>
              <a:t>Dea terribile della Terra Madre, della natura selvaggia e degli animali della foresta, legata alla capacità generativa ma anche al mondo dell’oltretomba, in Frigia è rappresentata da una pietra nera.  E’ presente in tutta l’area mediterranea (ma non solo) sotto vari nomi. Il suo culto viene ufficialmente importato a </a:t>
            </a:r>
          </a:p>
          <a:p>
            <a:r>
              <a:rPr lang="it-IT" sz="2400" b="1" dirty="0" smtClean="0">
                <a:solidFill>
                  <a:schemeClr val="bg1"/>
                </a:solidFill>
                <a:latin typeface="Copperplate Gothic Bold" pitchFamily="34" charset="0"/>
              </a:rPr>
              <a:t>Roma per sconfiggere i </a:t>
            </a:r>
          </a:p>
          <a:p>
            <a:r>
              <a:rPr lang="it-IT" sz="2400" b="1" dirty="0" smtClean="0">
                <a:solidFill>
                  <a:schemeClr val="bg1"/>
                </a:solidFill>
                <a:latin typeface="Copperplate Gothic Bold" pitchFamily="34" charset="0"/>
              </a:rPr>
              <a:t>Cartaginesi . </a:t>
            </a:r>
          </a:p>
        </p:txBody>
      </p:sp>
      <p:sp>
        <p:nvSpPr>
          <p:cNvPr id="4" name="Rettangolo 3"/>
          <p:cNvSpPr/>
          <p:nvPr/>
        </p:nvSpPr>
        <p:spPr>
          <a:xfrm>
            <a:off x="7956376" y="6519446"/>
            <a:ext cx="1338461" cy="338554"/>
          </a:xfrm>
          <a:prstGeom prst="rect">
            <a:avLst/>
          </a:prstGeom>
        </p:spPr>
        <p:txBody>
          <a:bodyPr wrap="square">
            <a:spAutoFit/>
          </a:bodyPr>
          <a:lstStyle/>
          <a:p>
            <a:pPr algn="ctr"/>
            <a:r>
              <a:rPr lang="it-IT" sz="800" b="1" dirty="0">
                <a:solidFill>
                  <a:schemeClr val="bg1"/>
                </a:solidFill>
                <a:latin typeface="Times New Roman" pitchFamily="18" charset="0"/>
                <a:cs typeface="Times New Roman" pitchFamily="18" charset="0"/>
              </a:rPr>
              <a:t>Michela Zucca</a:t>
            </a:r>
          </a:p>
          <a:p>
            <a:pPr algn="ctr"/>
            <a:r>
              <a:rPr lang="it-IT" sz="800" b="1" dirty="0" smtClean="0">
                <a:solidFill>
                  <a:schemeClr val="bg1"/>
                </a:solidFill>
                <a:latin typeface="Times New Roman" pitchFamily="18" charset="0"/>
                <a:cs typeface="Times New Roman" pitchFamily="18" charset="0"/>
              </a:rPr>
              <a:t>Associazione Sherwood</a:t>
            </a:r>
            <a:endParaRPr lang="it-IT" sz="800" b="1" dirty="0">
              <a:solidFill>
                <a:schemeClr val="bg1"/>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47"/>
            <a:ext cx="3009895" cy="690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12" y="5933658"/>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5667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812360" y="6544031"/>
            <a:ext cx="1584176" cy="338554"/>
          </a:xfrm>
          <a:prstGeom prst="rect">
            <a:avLst/>
          </a:prstGeom>
          <a:noFill/>
        </p:spPr>
        <p:txBody>
          <a:bodyPr wrap="squar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656" y="6023028"/>
            <a:ext cx="5857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203849" y="72113"/>
            <a:ext cx="2016224" cy="1384995"/>
          </a:xfrm>
          <a:prstGeom prst="rect">
            <a:avLst/>
          </a:prstGeom>
          <a:noFill/>
        </p:spPr>
        <p:txBody>
          <a:bodyPr wrap="square" rtlCol="0">
            <a:spAutoFit/>
          </a:bodyPr>
          <a:lstStyle/>
          <a:p>
            <a:r>
              <a:rPr lang="it-IT" sz="1400" dirty="0">
                <a:solidFill>
                  <a:prstClr val="black"/>
                </a:solidFill>
                <a:latin typeface="Copperplate Gothic Bold" panose="020E0705020206020404" pitchFamily="34" charset="0"/>
              </a:rPr>
              <a:t>Pellegrinaggio della Madonna Nera di Viggiano, chiamata anche </a:t>
            </a:r>
            <a:r>
              <a:rPr lang="it-IT" sz="1400" dirty="0" smtClean="0">
                <a:solidFill>
                  <a:prstClr val="black"/>
                </a:solidFill>
                <a:latin typeface="Copperplate Gothic Bold" panose="020E0705020206020404" pitchFamily="34" charset="0"/>
              </a:rPr>
              <a:t>Gran </a:t>
            </a:r>
            <a:r>
              <a:rPr lang="it-IT" sz="1400" dirty="0">
                <a:solidFill>
                  <a:prstClr val="black"/>
                </a:solidFill>
                <a:latin typeface="Copperplate Gothic Bold" panose="020E0705020206020404" pitchFamily="34" charset="0"/>
              </a:rPr>
              <a:t>Madre della Lucania. </a:t>
            </a:r>
          </a:p>
        </p:txBody>
      </p:sp>
      <p:sp>
        <p:nvSpPr>
          <p:cNvPr id="4" name="CasellaDiTesto 3"/>
          <p:cNvSpPr txBox="1"/>
          <p:nvPr/>
        </p:nvSpPr>
        <p:spPr>
          <a:xfrm>
            <a:off x="0" y="6205477"/>
            <a:ext cx="9144000" cy="584775"/>
          </a:xfrm>
          <a:prstGeom prst="rect">
            <a:avLst/>
          </a:prstGeom>
          <a:noFill/>
        </p:spPr>
        <p:txBody>
          <a:bodyPr wrap="square" rtlCol="0">
            <a:spAutoFit/>
          </a:bodyPr>
          <a:lstStyle/>
          <a:p>
            <a:r>
              <a:rPr lang="it-IT" sz="1600" b="1" dirty="0">
                <a:solidFill>
                  <a:prstClr val="white"/>
                </a:solidFill>
                <a:latin typeface="Copperplate Gothic Bold" panose="020E0705020206020404" pitchFamily="34" charset="0"/>
              </a:rPr>
              <a:t>Cristoforo Madruzzo fece ribattezzare le tre sorgenti Fonte </a:t>
            </a:r>
            <a:r>
              <a:rPr lang="it-IT" sz="1600" b="1" dirty="0" smtClean="0">
                <a:solidFill>
                  <a:prstClr val="white"/>
                </a:solidFill>
                <a:latin typeface="Copperplate Gothic Bold" panose="020E0705020206020404" pitchFamily="34" charset="0"/>
              </a:rPr>
              <a:t>Giulia</a:t>
            </a:r>
            <a:r>
              <a:rPr lang="it-IT" sz="1600" b="1" smtClean="0">
                <a:solidFill>
                  <a:prstClr val="white"/>
                </a:solidFill>
                <a:latin typeface="Copperplate Gothic Bold" panose="020E0705020206020404" pitchFamily="34" charset="0"/>
              </a:rPr>
              <a:t>. </a:t>
            </a:r>
          </a:p>
          <a:p>
            <a:r>
              <a:rPr lang="it-IT" sz="1600" b="1" smtClean="0">
                <a:solidFill>
                  <a:prstClr val="white"/>
                </a:solidFill>
                <a:latin typeface="Copperplate Gothic Bold" panose="020E0705020206020404" pitchFamily="34" charset="0"/>
              </a:rPr>
              <a:t>Della </a:t>
            </a:r>
            <a:r>
              <a:rPr lang="it-IT" sz="1600" b="1" dirty="0" smtClean="0">
                <a:solidFill>
                  <a:prstClr val="white"/>
                </a:solidFill>
                <a:latin typeface="Copperplate Gothic Bold" panose="020E0705020206020404" pitchFamily="34" charset="0"/>
              </a:rPr>
              <a:t>trinità imbarazzante rimase a stento </a:t>
            </a:r>
            <a:r>
              <a:rPr lang="it-IT" sz="1600" b="1" smtClean="0">
                <a:solidFill>
                  <a:prstClr val="white"/>
                </a:solidFill>
                <a:latin typeface="Copperplate Gothic Bold" panose="020E0705020206020404" pitchFamily="34" charset="0"/>
              </a:rPr>
              <a:t>il ricordo…..  </a:t>
            </a:r>
            <a:endParaRPr lang="it-IT" sz="1600" b="1" dirty="0">
              <a:solidFill>
                <a:prstClr val="white"/>
              </a:solidFill>
              <a:latin typeface="Copperplate Gothic Bold" panose="020E0705020206020404" pitchFamily="34" charset="0"/>
            </a:endParaRPr>
          </a:p>
        </p:txBody>
      </p:sp>
      <p:pic>
        <p:nvPicPr>
          <p:cNvPr id="5122" name="Picture 2" descr="F:\madonne diapositive modificato\20230615 _autofix\Madonna della Grotta. Villazzano TN. Madonna nera. Maria Bambina. Tre sorgenti\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2112"/>
            <a:ext cx="9143999" cy="615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5557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214422"/>
            <a:ext cx="9143999" cy="3410436"/>
          </a:xfrm>
        </p:spPr>
        <p:txBody>
          <a:bodyPr>
            <a:noAutofit/>
          </a:bodyPr>
          <a:lstStyle/>
          <a:p>
            <a:r>
              <a:rPr lang="it-IT" sz="11500" b="1" dirty="0" smtClean="0">
                <a:solidFill>
                  <a:schemeClr val="bg1"/>
                </a:solidFill>
                <a:latin typeface="Copperplate Gothic Bold" pitchFamily="34" charset="0"/>
              </a:rPr>
              <a:t>GRAZIE</a:t>
            </a:r>
            <a:endParaRPr lang="en-US" sz="138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428728" y="4500570"/>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sp>
        <p:nvSpPr>
          <p:cNvPr id="5" name="CasellaDiTesto 4"/>
          <p:cNvSpPr txBox="1"/>
          <p:nvPr/>
        </p:nvSpPr>
        <p:spPr>
          <a:xfrm>
            <a:off x="7910970" y="6519446"/>
            <a:ext cx="1233030"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Associazione Sherwood </a:t>
            </a:r>
          </a:p>
        </p:txBody>
      </p:sp>
      <p:pic>
        <p:nvPicPr>
          <p:cNvPr id="3074"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759" y="5929994"/>
            <a:ext cx="589452" cy="5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44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956376" y="6519446"/>
            <a:ext cx="1338461" cy="338554"/>
          </a:xfrm>
          <a:prstGeom prst="rect">
            <a:avLst/>
          </a:prstGeom>
        </p:spPr>
        <p:txBody>
          <a:bodyPr wrap="square">
            <a:spAutoFit/>
          </a:bodyPr>
          <a:lstStyle/>
          <a:p>
            <a:pPr algn="ctr"/>
            <a:r>
              <a:rPr lang="it-IT" sz="800" b="1" dirty="0">
                <a:solidFill>
                  <a:schemeClr val="bg1"/>
                </a:solidFill>
                <a:latin typeface="Times New Roman" pitchFamily="18" charset="0"/>
                <a:cs typeface="Times New Roman" pitchFamily="18" charset="0"/>
              </a:rPr>
              <a:t>Michela </a:t>
            </a:r>
            <a:r>
              <a:rPr lang="it-IT" sz="800" b="1" dirty="0" smtClean="0">
                <a:solidFill>
                  <a:schemeClr val="bg1"/>
                </a:solidFill>
                <a:latin typeface="Times New Roman" pitchFamily="18" charset="0"/>
                <a:cs typeface="Times New Roman" pitchFamily="18" charset="0"/>
              </a:rPr>
              <a:t>Zucca</a:t>
            </a:r>
          </a:p>
          <a:p>
            <a:pPr algn="ctr"/>
            <a:r>
              <a:rPr lang="it-IT" sz="800" b="1" dirty="0" smtClean="0">
                <a:solidFill>
                  <a:schemeClr val="bg1"/>
                </a:solidFill>
                <a:latin typeface="Times New Roman" pitchFamily="18" charset="0"/>
                <a:cs typeface="Times New Roman" pitchFamily="18" charset="0"/>
              </a:rPr>
              <a:t>Associazione Sherwood</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6804391"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5652121" y="620688"/>
            <a:ext cx="3312368" cy="5016758"/>
          </a:xfrm>
          <a:prstGeom prst="rect">
            <a:avLst/>
          </a:prstGeom>
          <a:noFill/>
        </p:spPr>
        <p:txBody>
          <a:bodyPr wrap="square" rtlCol="0">
            <a:spAutoFit/>
          </a:bodyPr>
          <a:lstStyle/>
          <a:p>
            <a:r>
              <a:rPr lang="it-IT" sz="2000" b="1" dirty="0" smtClean="0">
                <a:solidFill>
                  <a:schemeClr val="bg1"/>
                </a:solidFill>
                <a:latin typeface="Copperplate Gothic Bold" pitchFamily="34" charset="0"/>
              </a:rPr>
              <a:t>Il culto di </a:t>
            </a:r>
            <a:r>
              <a:rPr lang="it-IT" sz="2000" b="1" dirty="0" err="1" smtClean="0">
                <a:solidFill>
                  <a:schemeClr val="bg1"/>
                </a:solidFill>
                <a:latin typeface="Copperplate Gothic Bold" pitchFamily="34" charset="0"/>
              </a:rPr>
              <a:t>Cibele</a:t>
            </a:r>
            <a:r>
              <a:rPr lang="it-IT" sz="2000" b="1" dirty="0" smtClean="0">
                <a:solidFill>
                  <a:schemeClr val="bg1"/>
                </a:solidFill>
                <a:latin typeface="Copperplate Gothic Bold" pitchFamily="34" charset="0"/>
              </a:rPr>
              <a:t> era riservato alle donne: gli uomini che volevano diventare i suoi sacerdoti dovevano evirarsi pubblicamente e poi travestirsi.  Lo Stato romano cercò di impedire quei riti sanguinari, e ordinò la strage degli adepti, ma fu costretto a mantenerli a furor di popolo.  </a:t>
            </a:r>
            <a:endParaRPr lang="it-IT" sz="2000" b="1" dirty="0">
              <a:solidFill>
                <a:schemeClr val="bg1"/>
              </a:solidFill>
              <a:latin typeface="Copperplate Gothic Bold" pitchFamily="34"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24" y="5911334"/>
            <a:ext cx="585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539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3040</TotalTime>
  <Words>5754</Words>
  <Application>Microsoft Office PowerPoint</Application>
  <PresentationFormat>Presentazione su schermo (4:3)</PresentationFormat>
  <Paragraphs>516</Paragraphs>
  <Slides>81</Slides>
  <Notes>4</Notes>
  <HiddenSlides>0</HiddenSlides>
  <MMClips>0</MMClips>
  <ScaleCrop>false</ScaleCrop>
  <HeadingPairs>
    <vt:vector size="4" baseType="variant">
      <vt:variant>
        <vt:lpstr>Tema</vt:lpstr>
      </vt:variant>
      <vt:variant>
        <vt:i4>3</vt:i4>
      </vt:variant>
      <vt:variant>
        <vt:lpstr>Titoli diapositive</vt:lpstr>
      </vt:variant>
      <vt:variant>
        <vt:i4>81</vt:i4>
      </vt:variant>
    </vt:vector>
  </HeadingPairs>
  <TitlesOfParts>
    <vt:vector size="84" baseType="lpstr">
      <vt:lpstr>Tema di Office</vt:lpstr>
      <vt:lpstr>1_Tema di Office</vt:lpstr>
      <vt:lpstr>2_Tema di Office</vt:lpstr>
      <vt:lpstr>LA MADONNA NERA SULLE ALPI</vt:lpstr>
      <vt:lpstr>Prima di Maria:  LE DEE NERE SULLE ALPI</vt:lpstr>
      <vt:lpstr>Presentazione standard di PowerPoint</vt:lpstr>
      <vt:lpstr>Presentazione standard di PowerPoint</vt:lpstr>
      <vt:lpstr>Presentazione standard di PowerPoint</vt:lpstr>
      <vt:lpstr>Presentazione standard di PowerPoint</vt:lpstr>
      <vt:lpstr>Cibele Artemide. Efeso, Grecia</vt:lpstr>
      <vt:lpstr>Cibele frigia 1600 a.C. Bogazkoy , Turchia.   Museo delle Civiltà Anatoloche  di Ankara.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Maria NERA:  I CULTI DEI VINTI DELLE DONNE   DELLE TRIBù EGUALITARIE DELLA MONTAGNA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il complesso di Griante Ossuccio  Rogaro di Tremezzo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Santa Casa di Castel Madruzzo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Grotta di Villazzano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luca</cp:lastModifiedBy>
  <cp:revision>176</cp:revision>
  <dcterms:created xsi:type="dcterms:W3CDTF">2015-08-06T09:36:42Z</dcterms:created>
  <dcterms:modified xsi:type="dcterms:W3CDTF">2023-08-24T16:14:38Z</dcterms:modified>
</cp:coreProperties>
</file>