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73" r:id="rId4"/>
    <p:sldId id="269" r:id="rId5"/>
    <p:sldId id="270" r:id="rId6"/>
    <p:sldId id="271" r:id="rId7"/>
    <p:sldId id="274" r:id="rId8"/>
    <p:sldId id="268" r:id="rId9"/>
    <p:sldId id="278" r:id="rId10"/>
    <p:sldId id="301" r:id="rId11"/>
    <p:sldId id="302" r:id="rId12"/>
    <p:sldId id="275" r:id="rId13"/>
    <p:sldId id="279" r:id="rId14"/>
    <p:sldId id="282" r:id="rId15"/>
    <p:sldId id="292" r:id="rId16"/>
    <p:sldId id="291" r:id="rId17"/>
    <p:sldId id="289" r:id="rId18"/>
    <p:sldId id="280" r:id="rId19"/>
    <p:sldId id="293" r:id="rId20"/>
    <p:sldId id="286" r:id="rId21"/>
    <p:sldId id="294" r:id="rId22"/>
    <p:sldId id="285" r:id="rId23"/>
    <p:sldId id="296" r:id="rId24"/>
    <p:sldId id="284" r:id="rId25"/>
    <p:sldId id="295" r:id="rId26"/>
    <p:sldId id="267" r:id="rId27"/>
    <p:sldId id="303" r:id="rId28"/>
    <p:sldId id="297" r:id="rId29"/>
    <p:sldId id="304" r:id="rId30"/>
    <p:sldId id="298" r:id="rId31"/>
    <p:sldId id="305" r:id="rId32"/>
    <p:sldId id="299" r:id="rId33"/>
    <p:sldId id="306" r:id="rId3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6" d="100"/>
          <a:sy n="106" d="100"/>
        </p:scale>
        <p:origin x="-114" y="3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53D2-C649-4660-A017-95C04B17D1DC}" type="datetimeFigureOut">
              <a:rPr lang="it-IT" smtClean="0"/>
              <a:t>25/05/2021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2DDE6-2221-4DA3-9173-4F9111BE99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7612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53D2-C649-4660-A017-95C04B17D1DC}" type="datetimeFigureOut">
              <a:rPr lang="it-IT" smtClean="0"/>
              <a:t>25/05/2021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2DDE6-2221-4DA3-9173-4F9111BE99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043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53D2-C649-4660-A017-95C04B17D1DC}" type="datetimeFigureOut">
              <a:rPr lang="it-IT" smtClean="0"/>
              <a:t>25/05/2021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2DDE6-2221-4DA3-9173-4F9111BE99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8945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53D2-C649-4660-A017-95C04B17D1DC}" type="datetimeFigureOut">
              <a:rPr lang="it-IT" smtClean="0"/>
              <a:t>25/05/2021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2DDE6-2221-4DA3-9173-4F9111BE99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1705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53D2-C649-4660-A017-95C04B17D1DC}" type="datetimeFigureOut">
              <a:rPr lang="it-IT" smtClean="0"/>
              <a:t>25/05/2021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2DDE6-2221-4DA3-9173-4F9111BE99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470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53D2-C649-4660-A017-95C04B17D1DC}" type="datetimeFigureOut">
              <a:rPr lang="it-IT" smtClean="0"/>
              <a:t>25/05/2021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2DDE6-2221-4DA3-9173-4F9111BE99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2505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53D2-C649-4660-A017-95C04B17D1DC}" type="datetimeFigureOut">
              <a:rPr lang="it-IT" smtClean="0"/>
              <a:t>25/05/2021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2DDE6-2221-4DA3-9173-4F9111BE99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4078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53D2-C649-4660-A017-95C04B17D1DC}" type="datetimeFigureOut">
              <a:rPr lang="it-IT" smtClean="0"/>
              <a:t>25/05/2021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2DDE6-2221-4DA3-9173-4F9111BE99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9138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53D2-C649-4660-A017-95C04B17D1DC}" type="datetimeFigureOut">
              <a:rPr lang="it-IT" smtClean="0"/>
              <a:t>25/05/2021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2DDE6-2221-4DA3-9173-4F9111BE99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6444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53D2-C649-4660-A017-95C04B17D1DC}" type="datetimeFigureOut">
              <a:rPr lang="it-IT" smtClean="0"/>
              <a:t>25/05/2021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2DDE6-2221-4DA3-9173-4F9111BE99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294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53D2-C649-4660-A017-95C04B17D1DC}" type="datetimeFigureOut">
              <a:rPr lang="it-IT" smtClean="0"/>
              <a:t>25/05/2021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2DDE6-2221-4DA3-9173-4F9111BE99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2694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853D2-C649-4660-A017-95C04B17D1DC}" type="datetimeFigureOut">
              <a:rPr lang="it-IT" smtClean="0"/>
              <a:t>25/05/2021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2DDE6-2221-4DA3-9173-4F9111BE99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05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857" y="5585238"/>
            <a:ext cx="617899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22690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" y="692696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Il vino dei Reti </a:t>
            </a:r>
          </a:p>
          <a:p>
            <a:pPr algn="ctr"/>
            <a:r>
              <a:rPr lang="it-IT" sz="9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 la viticoltura eroica</a:t>
            </a:r>
            <a:endParaRPr lang="it-IT" sz="9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22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857" y="5585238"/>
            <a:ext cx="617899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22690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1225" y="0"/>
            <a:ext cx="9144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BUON VINO FA BUON SANGUE… E ANCHE BUON LATTE</a:t>
            </a:r>
          </a:p>
          <a:p>
            <a:pPr algn="ctr"/>
            <a:endParaRPr lang="it-IT" sz="4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 simbologia antica di molte civiltà (compresa la cultura popolare nostrana) collega, all’interno del corpo femminile pregno,  il sangue al latte materno, il latte al vino e il vino al sangue: è un circolo virtuoso che genera ogni volta nuova vita  </a:t>
            </a:r>
          </a:p>
        </p:txBody>
      </p:sp>
    </p:spTree>
    <p:extLst>
      <p:ext uri="{BB962C8B-B14F-4D97-AF65-F5344CB8AC3E}">
        <p14:creationId xmlns:p14="http://schemas.microsoft.com/office/powerpoint/2010/main" val="2826375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41" y="188640"/>
            <a:ext cx="1524000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74934"/>
            <a:ext cx="4189712" cy="2283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6021288"/>
            <a:ext cx="6068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Povegliano Veronese c’era la capitale dei Galli Cenomani, </a:t>
            </a:r>
          </a:p>
          <a:p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il vino retico e il santuario della Madonna dell’Uva… </a:t>
            </a:r>
            <a:endParaRPr lang="it-IT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393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857" y="5585238"/>
            <a:ext cx="617899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22690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0"/>
            <a:ext cx="9144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IL VINO VIENE PRODOTTO FIN DALLA PREISTORIA DAI POPOLI CELTICI E GERMANICI</a:t>
            </a:r>
            <a:endParaRPr lang="it-IT" sz="4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 crotti in arco alpino sono sempre esistiti.  Sono i Celti che inventano le botti e le cantine. </a:t>
            </a:r>
          </a:p>
          <a:p>
            <a:pPr algn="ctr"/>
            <a:r>
              <a:rPr lang="it-IT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 Romani criticano i «barbari» perché bevono vino puro, e si ubriacano fino a cadere per terra addormentati. </a:t>
            </a:r>
          </a:p>
          <a:p>
            <a:pPr algn="ctr"/>
            <a:r>
              <a:rPr lang="it-IT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 apprezzano il loro vino, anche se lo considerano un po’ troppo forte…</a:t>
            </a:r>
          </a:p>
        </p:txBody>
      </p:sp>
    </p:spTree>
    <p:extLst>
      <p:ext uri="{BB962C8B-B14F-4D97-AF65-F5344CB8AC3E}">
        <p14:creationId xmlns:p14="http://schemas.microsoft.com/office/powerpoint/2010/main" val="3816542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amolaco - sentiero - Balon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51520" y="6165304"/>
            <a:ext cx="3380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Samolaco (So), crotto «</a:t>
            </a:r>
            <a:r>
              <a:rPr lang="it-IT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el</a:t>
            </a:r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Balon</a:t>
            </a:r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it-IT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451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857" y="5585238"/>
            <a:ext cx="617899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22690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0"/>
            <a:ext cx="9144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 RETI SI STANZIAVANO DOVE POTEVANO COLTIVARE LA VITE </a:t>
            </a:r>
          </a:p>
          <a:p>
            <a:pPr algn="ctr"/>
            <a:endParaRPr lang="it-IT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Le prime </a:t>
            </a:r>
            <a:r>
              <a:rPr lang="it-IT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citazioni su di loro  </a:t>
            </a:r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 riferiscono al </a:t>
            </a:r>
            <a:r>
              <a:rPr lang="it-IT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vino</a:t>
            </a:r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it-IT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più antica notizia </a:t>
            </a:r>
            <a:r>
              <a:rPr lang="it-IT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sui </a:t>
            </a:r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Reti si trova in M. </a:t>
            </a:r>
            <a:r>
              <a:rPr lang="it-IT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Porcius</a:t>
            </a:r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Cato</a:t>
            </a:r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che loda il vino </a:t>
            </a:r>
            <a:r>
              <a:rPr lang="it-IT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retico, </a:t>
            </a:r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come </a:t>
            </a:r>
            <a:r>
              <a:rPr lang="it-IT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scrive Plinio </a:t>
            </a:r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il </a:t>
            </a:r>
            <a:r>
              <a:rPr lang="it-IT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Vecchio (che era di Como e conosceva bene le Alpi), prodotto nel Veronese.  </a:t>
            </a:r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Caio Svetonio, descrivendo le abitudini alimentari di Augusto </a:t>
            </a:r>
            <a:r>
              <a:rPr lang="it-IT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dice </a:t>
            </a:r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che:</a:t>
            </a:r>
            <a:b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«Et </a:t>
            </a:r>
            <a:r>
              <a:rPr lang="it-IT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maxime</a:t>
            </a:r>
            <a:r>
              <a:rPr lang="it-IT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delectatus</a:t>
            </a:r>
            <a:r>
              <a:rPr lang="it-IT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est </a:t>
            </a:r>
            <a:r>
              <a:rPr lang="it-IT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Raetico</a:t>
            </a:r>
            <a:r>
              <a:rPr lang="it-IT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neque</a:t>
            </a:r>
            <a:r>
              <a:rPr lang="it-IT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temere </a:t>
            </a:r>
            <a:r>
              <a:rPr lang="it-IT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interdiu</a:t>
            </a:r>
            <a:r>
              <a:rPr lang="it-IT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bibit</a:t>
            </a:r>
            <a:r>
              <a:rPr lang="it-IT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 particolarmente gli piaceva il vino retico, ma raramente ne beveva durante il giorno</a:t>
            </a:r>
            <a:r>
              <a:rPr lang="it-I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it-IT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994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857" y="5585238"/>
            <a:ext cx="617899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22690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62" y="476672"/>
            <a:ext cx="6480720" cy="486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67544" y="6051963"/>
            <a:ext cx="4307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Seme di vite da coltivazione mineralizzata</a:t>
            </a:r>
          </a:p>
          <a:p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Provenienza: </a:t>
            </a:r>
            <a:r>
              <a:rPr lang="it-IT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Pieguzza</a:t>
            </a:r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di Cassago (Lc)</a:t>
            </a:r>
            <a:endParaRPr lang="it-IT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672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857" y="5585238"/>
            <a:ext cx="617899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22690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0"/>
            <a:ext cx="9144000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 BOTTI SONO NECESSARIE PER CONSERVARE IL VINO FORTE </a:t>
            </a:r>
          </a:p>
          <a:p>
            <a:endParaRPr lang="it-IT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Autori </a:t>
            </a:r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classici come Virgilio </a:t>
            </a:r>
            <a:r>
              <a:rPr lang="it-IT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 Plinio rilevarono </a:t>
            </a:r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le </a:t>
            </a:r>
            <a:r>
              <a:rPr lang="it-IT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proprietà </a:t>
            </a:r>
            <a:r>
              <a:rPr lang="it-IT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isolanti delle botti, molto </a:t>
            </a:r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utili per proteggere il vino dal freddo.</a:t>
            </a:r>
          </a:p>
          <a:p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Scrive </a:t>
            </a:r>
            <a:r>
              <a:rPr lang="it-IT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Plinio</a:t>
            </a:r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"I metodi per conservare il</a:t>
            </a:r>
          </a:p>
          <a:p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vino differiscono grandemente a seconda del</a:t>
            </a:r>
          </a:p>
          <a:p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clima. Nelle regioni alpine lo si racchiude in</a:t>
            </a:r>
          </a:p>
          <a:p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recipienti di legno rinforzati con cerchiature e</a:t>
            </a:r>
          </a:p>
          <a:p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persino nel pieno dell'inverno, lo si preserva dal</a:t>
            </a:r>
          </a:p>
          <a:p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gelo, accendendo dei fuochi</a:t>
            </a:r>
            <a:r>
              <a:rPr lang="it-IT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.«</a:t>
            </a:r>
          </a:p>
          <a:p>
            <a:r>
              <a:rPr lang="it-IT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Il vino veniva trasportato nelle botti lungo il Reno e la Mosella, fino a Roma…</a:t>
            </a:r>
            <a:endParaRPr lang="it-IT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262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857" y="5585238"/>
            <a:ext cx="617899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22690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432"/>
            <a:ext cx="586814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5868144" y="692696"/>
            <a:ext cx="33843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 nave, un </a:t>
            </a:r>
            <a:r>
              <a:rPr lang="it-IT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drakkar</a:t>
            </a:r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che sembra essere di tipo </a:t>
            </a:r>
          </a:p>
          <a:p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fluviale, porta un carico di quattro botti di vino </a:t>
            </a:r>
          </a:p>
          <a:p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della Mosella </a:t>
            </a:r>
          </a:p>
          <a:p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Provenienza: </a:t>
            </a:r>
            <a:r>
              <a:rPr lang="it-IT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Noviomagus</a:t>
            </a:r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(attuale </a:t>
            </a:r>
            <a:r>
              <a:rPr lang="it-IT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Neumagen</a:t>
            </a:r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in Germania)</a:t>
            </a:r>
          </a:p>
          <a:p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Collezione: </a:t>
            </a:r>
            <a:r>
              <a:rPr lang="it-IT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Rheinisches</a:t>
            </a:r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Landesmuseum</a:t>
            </a:r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Treviri</a:t>
            </a:r>
            <a:endParaRPr lang="it-IT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878088"/>
            <a:ext cx="5256584" cy="2983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1472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857" y="5585238"/>
            <a:ext cx="617899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22690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0"/>
            <a:ext cx="9144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NON SI SA CON CERTEZZA QUANDO SI COMINCIARONO A COSTRUIRE LE TERRAZZE IN VALTELLINA</a:t>
            </a:r>
            <a:endParaRPr lang="it-IT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it-IT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 sicuro, la nostra è una civiltà della pietra, e in diverse zone alpine Liguri e Celti lasciarono «muri ciclopici» e «castellieri» che testimoniano una grande perizia nella costruzione  di terrazzamenti per procurarsi  spazi piani da coltivare o da edificare: molti di questi in seguito sono stati ricompresi in altri impianti</a:t>
            </a:r>
            <a:endParaRPr lang="it-IT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612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03170" y="6390620"/>
            <a:ext cx="565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Muro ciclopico di Premia, Valle </a:t>
            </a:r>
            <a:r>
              <a:rPr lang="it-IT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Antigorio</a:t>
            </a:r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Domodossola</a:t>
            </a:r>
            <a:endParaRPr lang="it-IT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525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857" y="5585238"/>
            <a:ext cx="617899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22690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46297" y="9790"/>
            <a:ext cx="9144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L’ORIGINE DEL VINO RISALE (FORSE…..) </a:t>
            </a:r>
          </a:p>
          <a:p>
            <a:pPr algn="ctr"/>
            <a:r>
              <a:rPr lang="it-IT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DUE MILIONI DI ANNI FA</a:t>
            </a:r>
          </a:p>
          <a:p>
            <a:pPr algn="ctr"/>
            <a:r>
              <a:rPr lang="it-IT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produzione del vino </a:t>
            </a:r>
            <a:r>
              <a:rPr lang="it-IT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rimanda </a:t>
            </a:r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ad epoche antichissime ed è probabilmente iniziata, verso la fine del neolitico, in seguito ad una casuale fermentazione di uva di viti spontanee conservata in rudimentali recipienti. Presso alcuni insediamenti umani preistorici sono </a:t>
            </a:r>
            <a:r>
              <a:rPr lang="it-IT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stati  </a:t>
            </a:r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trovati cumuli di semi di </a:t>
            </a:r>
            <a:r>
              <a:rPr lang="it-IT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Vitis</a:t>
            </a:r>
            <a:r>
              <a:rPr lang="it-IT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silvestris</a:t>
            </a:r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che potrebbero essere i residui di primitivi processi di vinificazione effettuati dentro buche scavate nella terra, come veniva fatto ancora nel secolo scorso in alcune località del </a:t>
            </a:r>
            <a:r>
              <a:rPr lang="it-IT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Caucaso</a:t>
            </a:r>
            <a:r>
              <a:rPr lang="it-IT" sz="2000" dirty="0" smtClean="0"/>
              <a:t>.</a:t>
            </a:r>
            <a:endParaRPr lang="it-IT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727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857" y="5585238"/>
            <a:ext cx="617899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22690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0"/>
            <a:ext cx="9144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 PRIMI VITICOLTORI EROICI FURONO, PROBABILMENTE, I  MONACI</a:t>
            </a:r>
          </a:p>
          <a:p>
            <a:pPr algn="ctr"/>
            <a:endParaRPr lang="it-IT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 il V e il X secolo un importante contributo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al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miglioramento del patrimonio vitivinicolo venne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dagli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ordini religiosi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cristiani. </a:t>
            </a:r>
          </a:p>
          <a:p>
            <a:pPr algn="ctr"/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Il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vino, oltre ad essere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offerto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ai pellegrini, era indispensabile per la Messa e per la comunione dei fedeli che, fino al XII secolo, consumavano sia il pane, che il vino consacrati. </a:t>
            </a:r>
            <a:endParaRPr lang="it-IT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Le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proprietà agricole dei monasteri e dei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vescovi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divennero centri di coltivazione della vite, mentre gli ordini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monastici portarono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viticoltura ai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limiti estremi di latitudine ed altitudine.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sviluppò una viticoltura "ecclesiastica", alla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quale si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affiancò una viticoltura "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signorile’’. </a:t>
            </a:r>
          </a:p>
          <a:p>
            <a:pPr algn="ctr"/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Rotari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re dei Longobardi, nel suo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Editto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del 643, comminò pene severe a chi rubava più di tre grappoli d'uva o danneggiava le viti. </a:t>
            </a:r>
            <a:endParaRPr lang="it-IT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259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2403648"/>
            <a:ext cx="8640960" cy="9477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150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857" y="5585238"/>
            <a:ext cx="617899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22690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0"/>
            <a:ext cx="9144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 SUBITO, IL VINO VALTELLINESE VIENE PRODOTTO PER IL COMMERCIO  </a:t>
            </a:r>
          </a:p>
          <a:p>
            <a:pPr algn="ctr"/>
            <a:endParaRPr lang="it-IT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Nel </a:t>
            </a:r>
            <a:r>
              <a:rPr lang="it-I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XIV e XV secolo, sotto il dominio dei Visconti e </a:t>
            </a:r>
            <a:r>
              <a:rPr lang="it-IT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degli Sforza</a:t>
            </a:r>
            <a:r>
              <a:rPr lang="it-I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 produzione </a:t>
            </a:r>
            <a:r>
              <a:rPr lang="it-I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vinicola assunse un’importanza sempre maggiore, divenendo uno dei </a:t>
            </a:r>
            <a:r>
              <a:rPr lang="it-IT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cardini dell’economia </a:t>
            </a:r>
            <a:r>
              <a:rPr lang="it-I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della zona. Il vino locale era ormai un prodotto rinomato e di alto pregio, non </a:t>
            </a:r>
            <a:r>
              <a:rPr lang="it-IT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più destinato </a:t>
            </a:r>
            <a:r>
              <a:rPr lang="it-I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all’autoconsumo come nei secoli precedenti, ma prezioso oggetto di </a:t>
            </a:r>
            <a:r>
              <a:rPr lang="it-IT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esportazione verso </a:t>
            </a:r>
            <a:r>
              <a:rPr lang="it-I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 mercati dell’Europa centrale. Grazie alla </a:t>
            </a:r>
            <a:r>
              <a:rPr lang="it-IT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considerevole </a:t>
            </a:r>
            <a:r>
              <a:rPr lang="it-I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gradazione alcolica </a:t>
            </a:r>
            <a:r>
              <a:rPr lang="it-IT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 conservava </a:t>
            </a:r>
            <a:r>
              <a:rPr lang="it-I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per lungo tempo e sopportava senza degradarsi il trasporto attraverso i passi </a:t>
            </a:r>
            <a:r>
              <a:rPr lang="it-IT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alpini che </a:t>
            </a:r>
            <a:r>
              <a:rPr lang="it-I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collegano la Valtellina con la Svizzera</a:t>
            </a:r>
            <a:r>
              <a:rPr lang="it-IT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it-IT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003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2" y="3649"/>
            <a:ext cx="9107525" cy="685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761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857" y="5585238"/>
            <a:ext cx="617899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22690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0"/>
            <a:ext cx="91440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 TERRAZZAMENTI SONO ECONOMICAMENTE CONVENIENTI PER I LAVORATORI GRAZIE AI CONTRATTI DI ENFITEUSI</a:t>
            </a:r>
          </a:p>
          <a:p>
            <a:pPr algn="ctr"/>
            <a:endParaRPr lang="it-IT" sz="1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Era un affitto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 durata indeterminata, con pagamento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 natura. Il canone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cambiava col valore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del fondo: la maggiore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produttività derivata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 un eventuale miglioramento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poteva essere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interamente goduta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dal conduttore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che era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fortemente motivato ad </a:t>
            </a:r>
            <a:r>
              <a:rPr lang="it-IT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ntraprendere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onerosi lavori,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come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costruzione dei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terrazzi, necessari a sfruttare anche le aree più impervie.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caso di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cessazione del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rapporto,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gli veniva riconosciuto l’incremento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del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valore fondiario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derivato dal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miglioramento.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Gli sforzi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venivano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quindi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ripagati dall’incremento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 redditività durante la durata del contratto e dalla capitalizzazione del lavoro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 miglioramento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effettuato riconosciuta al momento della cessazione del rapporto. Inoltre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portare le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coltivazioni sugli acclivi montani serviva anche a proteggerle dalle rappresaglie delle</a:t>
            </a:r>
          </a:p>
          <a:p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soldataglie barbariche che transitavano per il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fondovalle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nonché ad evitare le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inondazioni causate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dalle piene improvvise del fiume Adda.</a:t>
            </a:r>
            <a:endParaRPr lang="it-IT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083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092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857" y="5585238"/>
            <a:ext cx="617899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22690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1225" y="0"/>
            <a:ext cx="91440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DAL XVI ALLA FINE DEL XIX SECOLO LA VALTELLINA FA PARTE DEI GRIGIONI, E IL COMMERCIO DEL VINO PROSPERA…. </a:t>
            </a:r>
          </a:p>
          <a:p>
            <a:endParaRPr lang="it-IT" sz="1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it-IT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 fine dell’amministrazione svizzera i mercati del nord cessarono di assorbire la gran </a:t>
            </a:r>
            <a:r>
              <a:rPr lang="it-IT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parte della </a:t>
            </a:r>
            <a:r>
              <a:rPr lang="it-IT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produzione mentre quello di Milano divenne sempre più importante: i nuovi </a:t>
            </a:r>
            <a:r>
              <a:rPr lang="it-IT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acquirenti richiedevano soltanto una </a:t>
            </a:r>
            <a:r>
              <a:rPr lang="it-IT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maggiore quantità </a:t>
            </a:r>
            <a:r>
              <a:rPr lang="it-IT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 prodotto, anche a scapito della qualità. </a:t>
            </a:r>
          </a:p>
          <a:p>
            <a:r>
              <a:rPr lang="it-IT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Il declino si protrae fino agli anni ‘70 del secolo scorso, quando si ricomincia a puntare sulla qualità</a:t>
            </a:r>
          </a:p>
          <a:p>
            <a:r>
              <a:rPr lang="it-IT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Unita al turismo e alla valorizzazione del territorio </a:t>
            </a:r>
          </a:p>
        </p:txBody>
      </p:sp>
    </p:spTree>
    <p:extLst>
      <p:ext uri="{BB962C8B-B14F-4D97-AF65-F5344CB8AC3E}">
        <p14:creationId xmlns:p14="http://schemas.microsoft.com/office/powerpoint/2010/main" val="27510683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23528" y="404664"/>
            <a:ext cx="3256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Chiavenna (So), sagra dei critti</a:t>
            </a:r>
            <a:endParaRPr lang="it-IT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188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857" y="5585238"/>
            <a:ext cx="617899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22690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1225" y="0"/>
            <a:ext cx="91440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 VALTELLINA NON E’ IN POSIZIONE FAVOREVOLE ALLA VITE, MA…. </a:t>
            </a:r>
          </a:p>
          <a:p>
            <a:r>
              <a:rPr lang="it-IT" sz="2400" b="1" dirty="0">
                <a:solidFill>
                  <a:srgbClr val="C00000"/>
                </a:solidFill>
              </a:rPr>
              <a:t>-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orientamento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est-ovest della valle, specie nella parte vitata;</a:t>
            </a:r>
          </a:p>
          <a:p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protezione a nord delle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alpi Retiche, con cime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 elevata altitudine, e a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sud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delle Orobiche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che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chiudono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 valle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ad anfiteatro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vicinanza del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lago di Como,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che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funge da regolatore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termico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esposizione a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sud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della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costiera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pedemontana, insolazione di oltre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1900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ore/anno, forte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luminosità conseguente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all’esposizione;</a:t>
            </a:r>
            <a:endParaRPr lang="it-IT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Inversione termica: temperature dell’aria costantemente maggiori di 4°/5° evitano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 danni da gelate tardive, frequenti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nel fondo valle;</a:t>
            </a:r>
            <a:endParaRPr lang="it-IT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costante ventilazione con scarse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precipitazioni;</a:t>
            </a:r>
            <a:endParaRPr lang="it-IT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umidità dell’aria costantemente su valori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il 65% e l’80%;</a:t>
            </a:r>
          </a:p>
          <a:p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aumento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dei gradienti termici favorito dalle rocce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delle terrazze;</a:t>
            </a:r>
            <a:endParaRPr lang="it-IT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elevato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gradiente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termico con temperatura dell’aria durante il periodo vegetativo (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aprile-ottobre) compresa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fra 5° e 32°;</a:t>
            </a:r>
          </a:p>
          <a:p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considerevole escursione termica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(fra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gli 8° e i 15°) nel periodo 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immediatamente precedente </a:t>
            </a:r>
            <a:r>
              <a:rPr lang="it-I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il completamento della maturazione (fine settembre/primi ottobre</a:t>
            </a: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511797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1001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857" y="5585238"/>
            <a:ext cx="617899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22690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0"/>
            <a:ext cx="9144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LUNGA LA CONSUETUDINE DELL’UOMO (E DELLA DONNA….) COL VINO!</a:t>
            </a:r>
          </a:p>
          <a:p>
            <a:pPr algn="ctr"/>
            <a:r>
              <a:rPr lang="it-IT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it-IT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vive presso il mare la donna della vigna, colei che fa il vino; </a:t>
            </a:r>
            <a:r>
              <a:rPr lang="it-IT" sz="4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Siduri</a:t>
            </a:r>
            <a:r>
              <a:rPr lang="it-IT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siede </a:t>
            </a:r>
            <a:endParaRPr lang="it-IT" sz="4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nel </a:t>
            </a:r>
            <a:r>
              <a:rPr lang="it-IT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giardino sulla riva del mare con la coppa d'oro e i tini d'oro </a:t>
            </a:r>
            <a:endParaRPr lang="it-IT" sz="4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che </a:t>
            </a:r>
            <a:r>
              <a:rPr lang="it-IT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gli Dei </a:t>
            </a:r>
            <a:r>
              <a:rPr lang="it-IT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le diedero…’’</a:t>
            </a:r>
          </a:p>
          <a:p>
            <a:pPr algn="ctr"/>
            <a:endParaRPr lang="it-IT" sz="4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Epopea di Gilgamesh, III millennio a.C.</a:t>
            </a:r>
            <a:endParaRPr lang="it-IT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631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857" y="5585238"/>
            <a:ext cx="617899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22690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1225" y="0"/>
            <a:ext cx="91440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2.500 KM DI TERRAZZE SERVONO ANCHE A PROTEGGERE I VERSANTI E A PREVENIRE IL RISCHIO IDROGEOLOGICO</a:t>
            </a:r>
          </a:p>
          <a:p>
            <a:r>
              <a:rPr lang="it-IT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 presenza </a:t>
            </a:r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 </a:t>
            </a:r>
            <a:r>
              <a:rPr lang="it-IT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terrazzi </a:t>
            </a:r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lasciati incolti facilita lo smottamento; l’acqua accumulata in </a:t>
            </a:r>
            <a:r>
              <a:rPr lang="it-IT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seguito a </a:t>
            </a:r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precipitazioni di intensità eccezionale può concentrarsi in questi terrazzi dove il </a:t>
            </a:r>
            <a:r>
              <a:rPr lang="it-IT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tappeto erboso</a:t>
            </a:r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che ha preso il posto delle viti, facilita lo </a:t>
            </a:r>
            <a:r>
              <a:rPr lang="it-IT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scivolamento </a:t>
            </a:r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della massa </a:t>
            </a:r>
            <a:r>
              <a:rPr lang="it-IT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idrica incrementandone </a:t>
            </a:r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l’energia cinetica e la capacità erosiva, </a:t>
            </a:r>
            <a:r>
              <a:rPr lang="it-IT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determinando </a:t>
            </a:r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così la formazione </a:t>
            </a:r>
            <a:r>
              <a:rPr lang="it-IT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della frana</a:t>
            </a:r>
            <a:r>
              <a:rPr lang="it-IT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it-IT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Il durissimo lavoro dei viticoltori sui vigneti terrazzati non produce solo vino, ma anche difesa</a:t>
            </a:r>
          </a:p>
          <a:p>
            <a:r>
              <a:rPr lang="it-IT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Ambientale. </a:t>
            </a:r>
          </a:p>
        </p:txBody>
      </p:sp>
    </p:spTree>
    <p:extLst>
      <p:ext uri="{BB962C8B-B14F-4D97-AF65-F5344CB8AC3E}">
        <p14:creationId xmlns:p14="http://schemas.microsoft.com/office/powerpoint/2010/main" val="10249459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323528" y="4797152"/>
            <a:ext cx="3549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Valtellina 1987, frana di Val Pola</a:t>
            </a:r>
            <a:endParaRPr lang="it-IT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" t="-1" b="1308"/>
          <a:stretch/>
        </p:blipFill>
        <p:spPr bwMode="auto">
          <a:xfrm>
            <a:off x="0" y="-159388"/>
            <a:ext cx="9252520" cy="707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51520" y="6021288"/>
            <a:ext cx="8013732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Valtellina  luglio 1987</a:t>
            </a:r>
            <a:r>
              <a:rPr lang="it-IT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Frana val di Pola </a:t>
            </a:r>
          </a:p>
          <a:p>
            <a:r>
              <a:rPr lang="it-IT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Immagine https://www.arpalombardia.it/Pages/Monitoraggio-geologico/Le-aree-monitorate/VAL-POLA.aspx?firstlevel=RUINON</a:t>
            </a:r>
          </a:p>
        </p:txBody>
      </p:sp>
    </p:spTree>
    <p:extLst>
      <p:ext uri="{BB962C8B-B14F-4D97-AF65-F5344CB8AC3E}">
        <p14:creationId xmlns:p14="http://schemas.microsoft.com/office/powerpoint/2010/main" val="9309598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857" y="5585238"/>
            <a:ext cx="617899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22690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1225" y="0"/>
            <a:ext cx="914400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OGGI PIU’ CHE MAI, BISOGNA RIPRENDERE LA TRADIZIONE DELLA VITICOLTURA EROICA PERCHE’….</a:t>
            </a:r>
          </a:p>
          <a:p>
            <a:pPr algn="ctr"/>
            <a:endParaRPr lang="it-IT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it-IT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 sopravvivenza della viticoltura eroica è necessaria perché è una testimonianza </a:t>
            </a:r>
            <a:r>
              <a:rPr lang="it-IT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emozionante della </a:t>
            </a:r>
            <a:r>
              <a:rPr lang="it-IT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millenaria cultura contadina e alpina, perché è un’opera d’arte, perché è un fattore </a:t>
            </a:r>
            <a:r>
              <a:rPr lang="it-IT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chiave per </a:t>
            </a:r>
            <a:r>
              <a:rPr lang="it-IT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 tutela del territorio e perché è un elemento fondante degli assetti ambientali </a:t>
            </a:r>
            <a:r>
              <a:rPr lang="it-IT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 paesaggistici</a:t>
            </a:r>
            <a:r>
              <a:rPr lang="it-IT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I vigneti terrazzati infatti sono un tutt’uno con la realtà sociale, culturale </a:t>
            </a:r>
            <a:r>
              <a:rPr lang="it-IT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ed economica </a:t>
            </a:r>
            <a:r>
              <a:rPr lang="it-IT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della Valtellina, proprio perché sono l’espressione della storia e della vita stessa in</a:t>
            </a:r>
          </a:p>
          <a:p>
            <a:r>
              <a:rPr lang="it-IT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provincia di Sondrio. Recentemente si sono registrati segnali di una rinnovata attenzione </a:t>
            </a:r>
            <a:r>
              <a:rPr lang="it-IT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verso queste </a:t>
            </a:r>
            <a:r>
              <a:rPr lang="it-IT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tradizioni di alta civiltà. La viticoltura di montagna ha resistito all’abbandono, </a:t>
            </a:r>
            <a:r>
              <a:rPr lang="it-IT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alla solitudine</a:t>
            </a:r>
            <a:r>
              <a:rPr lang="it-IT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alla fatica non ripagata. Le difficoltà sono tante, e i rischi di abbandono evidenti, ma</a:t>
            </a:r>
            <a:r>
              <a:rPr lang="it-IT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da </a:t>
            </a:r>
            <a:r>
              <a:rPr lang="it-IT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qualche tempo, sono anche presenti i segnali di impegno per contrastare questa tendenza </a:t>
            </a:r>
            <a:r>
              <a:rPr lang="it-IT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 sviluppare </a:t>
            </a:r>
            <a:r>
              <a:rPr lang="it-IT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quella valorizzazione del territorio che è la via maestra per la salvaguardia di </a:t>
            </a:r>
            <a:r>
              <a:rPr lang="it-IT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una civiltà”.</a:t>
            </a:r>
          </a:p>
          <a:p>
            <a:r>
              <a:rPr lang="it-IT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Marco Vitale, </a:t>
            </a:r>
            <a:r>
              <a:rPr lang="it-IT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Presidente del </a:t>
            </a:r>
            <a:r>
              <a:rPr lang="it-IT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Comitato Scientifico della Fondazione </a:t>
            </a:r>
            <a:r>
              <a:rPr lang="it-IT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ProVinea</a:t>
            </a:r>
            <a:endParaRPr lang="it-IT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9017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857" y="5585238"/>
            <a:ext cx="617899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22690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1225" y="0"/>
            <a:ext cx="91440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24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8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16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GRAZIE</a:t>
            </a:r>
            <a:endParaRPr lang="it-IT" sz="96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03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857" y="5585238"/>
            <a:ext cx="617899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22690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" y="692696"/>
            <a:ext cx="91440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Il vino dei Reti </a:t>
            </a:r>
          </a:p>
          <a:p>
            <a:pPr algn="ctr"/>
            <a:r>
              <a:rPr lang="it-IT" sz="9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 la viticoltura </a:t>
            </a:r>
          </a:p>
          <a:p>
            <a:pPr algn="ctr"/>
            <a:endParaRPr lang="it-IT" sz="9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Vite maritata. Giardino di </a:t>
            </a:r>
            <a:r>
              <a:rPr lang="it-IT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Assurbanipal</a:t>
            </a:r>
            <a:endParaRPr lang="it-IT" sz="4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VII sec. a. C., </a:t>
            </a:r>
            <a:r>
              <a:rPr lang="it-IT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Ninive</a:t>
            </a:r>
            <a:endParaRPr lang="it-IT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980728"/>
            <a:ext cx="8572500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285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0" y="0"/>
            <a:ext cx="911027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990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857" y="5585238"/>
            <a:ext cx="617899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22690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0"/>
            <a:ext cx="9144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MA, CONTRARIAMENTE A QUANTO SI CREDE, IL VINO NON E’ UN’INVENZIONE MEDITERRANEA</a:t>
            </a:r>
            <a:endParaRPr lang="it-IT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4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Già prima dei Celti e dei Liguri si conoscevano bene, anche in Nord Italia, le qualità della vite: in </a:t>
            </a:r>
            <a:r>
              <a:rPr lang="it-IT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Italia semi di </a:t>
            </a:r>
            <a:r>
              <a:rPr lang="it-IT" sz="4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Vitis</a:t>
            </a:r>
            <a:r>
              <a:rPr lang="it-IT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4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silvestris</a:t>
            </a:r>
            <a:r>
              <a:rPr lang="it-IT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sono stati trovati nelle terramare, risalenti all'età del bronzo, situate tra il Po e le pendici dell'Appennino</a:t>
            </a:r>
            <a:endParaRPr lang="it-IT" sz="4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844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71388" y="6258490"/>
            <a:ext cx="7740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Calderone di </a:t>
            </a:r>
            <a:r>
              <a:rPr lang="it-IT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Gundesrup</a:t>
            </a:r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usato per mescolare il vino. Danimarca, II sec. a.C.</a:t>
            </a:r>
            <a:endParaRPr lang="it-IT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402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857" y="5585238"/>
            <a:ext cx="617899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55615" y="6522690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0"/>
            <a:ext cx="9144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IL VINO DIVENTA BEVANDA SACRA GENERATRICE DI VITA… </a:t>
            </a:r>
          </a:p>
          <a:p>
            <a:pPr algn="ctr"/>
            <a:endParaRPr lang="it-IT" sz="4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Ed è la donna che, in ambito celtico e nordeuropeo, porge la coppa, simbolo del ventre pregno e oggetto indispensabile all’investitura.</a:t>
            </a:r>
          </a:p>
          <a:p>
            <a:pPr algn="ctr"/>
            <a:r>
              <a:rPr lang="it-IT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it-IT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Vix</a:t>
            </a:r>
            <a:r>
              <a:rPr lang="it-IT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in Francia, viene ritrovato il calderone in bronzo più grande d’Europa, nella tomba di una capotribù.</a:t>
            </a:r>
          </a:p>
        </p:txBody>
      </p:sp>
    </p:spTree>
    <p:extLst>
      <p:ext uri="{BB962C8B-B14F-4D97-AF65-F5344CB8AC3E}">
        <p14:creationId xmlns:p14="http://schemas.microsoft.com/office/powerpoint/2010/main" val="3984519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2" descr="D:\PRESENTAZIONE IMMAGINI 15 dicembre 2007\2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433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6387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1833</Words>
  <Application>Microsoft Office PowerPoint</Application>
  <PresentationFormat>Presentazione su schermo (4:3)</PresentationFormat>
  <Paragraphs>150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gaia</dc:creator>
  <cp:lastModifiedBy>Utente Windows</cp:lastModifiedBy>
  <cp:revision>29</cp:revision>
  <dcterms:created xsi:type="dcterms:W3CDTF">2012-01-24T11:42:06Z</dcterms:created>
  <dcterms:modified xsi:type="dcterms:W3CDTF">2021-05-25T08:53:49Z</dcterms:modified>
</cp:coreProperties>
</file>