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76" r:id="rId3"/>
    <p:sldId id="277" r:id="rId4"/>
    <p:sldId id="278" r:id="rId5"/>
    <p:sldId id="279" r:id="rId6"/>
    <p:sldId id="284" r:id="rId7"/>
    <p:sldId id="286" r:id="rId8"/>
    <p:sldId id="287" r:id="rId9"/>
    <p:sldId id="288" r:id="rId10"/>
    <p:sldId id="289" r:id="rId11"/>
    <p:sldId id="291" r:id="rId12"/>
    <p:sldId id="290" r:id="rId13"/>
    <p:sldId id="295" r:id="rId14"/>
    <p:sldId id="293" r:id="rId15"/>
    <p:sldId id="292" r:id="rId16"/>
    <p:sldId id="298" r:id="rId17"/>
    <p:sldId id="285" r:id="rId18"/>
    <p:sldId id="296" r:id="rId19"/>
    <p:sldId id="297" r:id="rId20"/>
    <p:sldId id="262" r:id="rId21"/>
    <p:sldId id="274" r:id="rId22"/>
    <p:sldId id="265" r:id="rId23"/>
    <p:sldId id="266" r:id="rId24"/>
    <p:sldId id="267" r:id="rId25"/>
    <p:sldId id="273" r:id="rId26"/>
    <p:sldId id="272" r:id="rId27"/>
    <p:sldId id="263" r:id="rId28"/>
    <p:sldId id="299" r:id="rId29"/>
    <p:sldId id="300" r:id="rId30"/>
    <p:sldId id="301" r:id="rId31"/>
    <p:sldId id="302" r:id="rId32"/>
    <p:sldId id="304" r:id="rId33"/>
    <p:sldId id="305" r:id="rId34"/>
    <p:sldId id="306" r:id="rId35"/>
    <p:sldId id="307" r:id="rId36"/>
    <p:sldId id="308" r:id="rId37"/>
    <p:sldId id="309" r:id="rId38"/>
    <p:sldId id="271" r:id="rId39"/>
    <p:sldId id="311" r:id="rId40"/>
    <p:sldId id="310" r:id="rId41"/>
    <p:sldId id="312" r:id="rId42"/>
    <p:sldId id="268" r:id="rId43"/>
    <p:sldId id="269" r:id="rId4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2048"/>
    <a:srgbClr val="920000"/>
    <a:srgbClr val="5D2221"/>
    <a:srgbClr val="FF7C80"/>
    <a:srgbClr val="25A4B5"/>
    <a:srgbClr val="341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96"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t>03/05/2012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413704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t>03/05/2012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70727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t>03/05/2012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139056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t>03/05/2012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93742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t>03/05/2012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1676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t>03/05/2012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372079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t>03/05/2012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256724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t>03/05/2012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53235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t>03/05/2012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99623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t>03/05/2012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323576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t>03/05/2012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94C0FD-7029-4D0E-A08F-D1453478092C}" type="slidenum">
              <a:rPr lang="it-IT" smtClean="0"/>
              <a:t>‹N›</a:t>
            </a:fld>
            <a:endParaRPr lang="it-IT"/>
          </a:p>
        </p:txBody>
      </p:sp>
    </p:spTree>
    <p:extLst>
      <p:ext uri="{BB962C8B-B14F-4D97-AF65-F5344CB8AC3E}">
        <p14:creationId xmlns:p14="http://schemas.microsoft.com/office/powerpoint/2010/main" val="87764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t>03/05/2012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t>‹N›</a:t>
            </a:fld>
            <a:endParaRPr lang="it-IT"/>
          </a:p>
        </p:txBody>
      </p:sp>
    </p:spTree>
    <p:extLst>
      <p:ext uri="{BB962C8B-B14F-4D97-AF65-F5344CB8AC3E}">
        <p14:creationId xmlns:p14="http://schemas.microsoft.com/office/powerpoint/2010/main" val="3995648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 y="0"/>
            <a:ext cx="91614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725" y="33790"/>
            <a:ext cx="9152725" cy="2585323"/>
          </a:xfrm>
          <a:prstGeom prst="rect">
            <a:avLst/>
          </a:prstGeom>
          <a:noFill/>
        </p:spPr>
        <p:txBody>
          <a:bodyPr wrap="square" rtlCol="0">
            <a:spAutoFit/>
          </a:bodyPr>
          <a:lstStyle/>
          <a:p>
            <a:pPr algn="ctr"/>
            <a:r>
              <a:rPr lang="it-IT" sz="5400" b="1" dirty="0" smtClean="0">
                <a:solidFill>
                  <a:srgbClr val="920000"/>
                </a:solidFill>
                <a:latin typeface="AR BLANCA" pitchFamily="2" charset="0"/>
              </a:rPr>
              <a:t>LA CREATIVITA' POPOLARE </a:t>
            </a:r>
          </a:p>
          <a:p>
            <a:pPr algn="ctr"/>
            <a:r>
              <a:rPr lang="it-IT" sz="5400" b="1" dirty="0" smtClean="0">
                <a:solidFill>
                  <a:srgbClr val="920000"/>
                </a:solidFill>
                <a:latin typeface="AR BLANCA" pitchFamily="2" charset="0"/>
              </a:rPr>
              <a:t>NELL'ARTE DELL'ABITARE E DEL VIVERE BENE CON POCO</a:t>
            </a:r>
            <a:endParaRPr lang="it-IT" sz="5400" b="1" dirty="0">
              <a:solidFill>
                <a:srgbClr val="920000"/>
              </a:solidFill>
              <a:latin typeface="AR BLANCA" pitchFamily="2" charset="0"/>
            </a:endParaRPr>
          </a:p>
        </p:txBody>
      </p:sp>
      <p:pic>
        <p:nvPicPr>
          <p:cNvPr id="6" name="Picture 4" descr="donnar"/>
          <p:cNvPicPr/>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26695" y="5364045"/>
            <a:ext cx="635150" cy="962804"/>
          </a:xfrm>
          <a:prstGeom prst="rect">
            <a:avLst/>
          </a:prstGeom>
          <a:noFill/>
          <a:ln>
            <a:noFill/>
          </a:ln>
          <a:extLst/>
        </p:spPr>
      </p:pic>
      <p:sp>
        <p:nvSpPr>
          <p:cNvPr id="5" name="CasellaDiTesto 4"/>
          <p:cNvSpPr txBox="1"/>
          <p:nvPr/>
        </p:nvSpPr>
        <p:spPr>
          <a:xfrm>
            <a:off x="8297614" y="6408801"/>
            <a:ext cx="917239" cy="338554"/>
          </a:xfrm>
          <a:prstGeom prst="rect">
            <a:avLst/>
          </a:prstGeom>
          <a:noFill/>
        </p:spPr>
        <p:txBody>
          <a:bodyPr wrap="none" rtlCol="0">
            <a:spAutoFit/>
          </a:bodyPr>
          <a:lstStyle/>
          <a:p>
            <a:r>
              <a:rPr lang="it-IT" sz="800" b="1" dirty="0" smtClean="0">
                <a:solidFill>
                  <a:srgbClr val="FF7C80"/>
                </a:solidFill>
                <a:latin typeface="Times New Roman" pitchFamily="18" charset="0"/>
                <a:cs typeface="Times New Roman" pitchFamily="18" charset="0"/>
              </a:rPr>
              <a:t>Michela Zucca</a:t>
            </a:r>
          </a:p>
          <a:p>
            <a:r>
              <a:rPr lang="it-IT" sz="800" b="1" dirty="0" smtClean="0">
                <a:solidFill>
                  <a:srgbClr val="FF7C80"/>
                </a:solidFill>
                <a:latin typeface="Times New Roman" pitchFamily="18" charset="0"/>
                <a:cs typeface="Times New Roman" pitchFamily="18" charset="0"/>
              </a:rPr>
              <a:t>Servizi Culturali</a:t>
            </a:r>
            <a:endParaRPr lang="it-IT" sz="800" b="1" dirty="0">
              <a:solidFill>
                <a:srgbClr val="FF7C80"/>
              </a:solidFill>
              <a:latin typeface="Times New Roman" pitchFamily="18" charset="0"/>
              <a:cs typeface="Times New Roman" pitchFamily="18" charset="0"/>
            </a:endParaRPr>
          </a:p>
        </p:txBody>
      </p:sp>
    </p:spTree>
    <p:extLst>
      <p:ext uri="{BB962C8B-B14F-4D97-AF65-F5344CB8AC3E}">
        <p14:creationId xmlns:p14="http://schemas.microsoft.com/office/powerpoint/2010/main" val="880417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848662"/>
            <a:ext cx="9036496"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Case Walser a </a:t>
            </a:r>
            <a:r>
              <a:rPr lang="it-IT" b="1" dirty="0" err="1" smtClean="0">
                <a:solidFill>
                  <a:srgbClr val="FF0000"/>
                </a:solidFill>
                <a:latin typeface="Times New Roman" pitchFamily="18" charset="0"/>
                <a:cs typeface="Times New Roman" pitchFamily="18" charset="0"/>
              </a:rPr>
              <a:t>blockbau</a:t>
            </a:r>
            <a:r>
              <a:rPr lang="it-IT" b="1" dirty="0" smtClean="0">
                <a:solidFill>
                  <a:srgbClr val="FF0000"/>
                </a:solidFill>
                <a:latin typeface="Times New Roman" pitchFamily="18" charset="0"/>
                <a:cs typeface="Times New Roman" pitchFamily="18" charset="0"/>
              </a:rPr>
              <a:t>, in cui si incrociano le esigenze del nomadismo e quelle della stanzialità. Alta valle del </a:t>
            </a:r>
            <a:r>
              <a:rPr lang="it-IT" b="1" dirty="0" err="1" smtClean="0">
                <a:solidFill>
                  <a:srgbClr val="FF0000"/>
                </a:solidFill>
                <a:latin typeface="Times New Roman" pitchFamily="18" charset="0"/>
                <a:cs typeface="Times New Roman" pitchFamily="18" charset="0"/>
              </a:rPr>
              <a:t>Lys</a:t>
            </a:r>
            <a:r>
              <a:rPr lang="it-IT" b="1" dirty="0" smtClean="0">
                <a:solidFill>
                  <a:srgbClr val="FF0000"/>
                </a:solidFill>
                <a:latin typeface="Times New Roman" pitchFamily="18" charset="0"/>
                <a:cs typeface="Times New Roman" pitchFamily="18" charset="0"/>
              </a:rPr>
              <a:t>, Val d’Aosta</a:t>
            </a:r>
          </a:p>
        </p:txBody>
      </p:sp>
    </p:spTree>
    <p:extLst>
      <p:ext uri="{BB962C8B-B14F-4D97-AF65-F5344CB8AC3E}">
        <p14:creationId xmlns:p14="http://schemas.microsoft.com/office/powerpoint/2010/main" val="24511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32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056" cy="448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415" y="3115549"/>
            <a:ext cx="4989934" cy="374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311" y="0"/>
            <a:ext cx="3744008" cy="31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4488161"/>
            <a:ext cx="4203415" cy="2308324"/>
          </a:xfrm>
          <a:prstGeom prst="rect">
            <a:avLst/>
          </a:prstGeom>
          <a:noFill/>
        </p:spPr>
        <p:txBody>
          <a:bodyPr wrap="square" rtlCol="0">
            <a:spAutoFit/>
          </a:bodyPr>
          <a:lstStyle/>
          <a:p>
            <a:r>
              <a:rPr lang="it-IT" b="1" dirty="0" smtClean="0">
                <a:solidFill>
                  <a:srgbClr val="920000"/>
                </a:solidFill>
                <a:latin typeface="Times New Roman" pitchFamily="18" charset="0"/>
                <a:cs typeface="Times New Roman" pitchFamily="18" charset="0"/>
              </a:rPr>
              <a:t>I Walser, popolazione di origine germanica che colonizzò le terre più alte e più estreme dell’arco alpino, costruivano in muratura soltanto la base della casa; numeravano i tronchi,  e poi smontavano, rimontavano e riparavano la parte superiore in legno, in modo da potersi spostare su terre favorevoli.  </a:t>
            </a:r>
            <a:endParaRPr lang="it-IT"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43821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0" y="116632"/>
            <a:ext cx="9144000" cy="2308324"/>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Ogni cultura individua  un elemento naturale prevalente in cui costruirà le proprie abitazioni, e con cui esprimerà il proprio concetto di bellezza e di benessere.   </a:t>
            </a:r>
          </a:p>
          <a:p>
            <a:r>
              <a:rPr lang="it-IT" b="1" dirty="0" smtClean="0">
                <a:solidFill>
                  <a:srgbClr val="AC2048"/>
                </a:solidFill>
                <a:latin typeface="Times New Roman" pitchFamily="18" charset="0"/>
                <a:cs typeface="Times New Roman" pitchFamily="18" charset="0"/>
              </a:rPr>
              <a:t>Per i popoli a matrice celtica, questa sostanza è la pietra.</a:t>
            </a:r>
          </a:p>
          <a:p>
            <a:r>
              <a:rPr lang="it-IT" b="1" dirty="0" smtClean="0">
                <a:solidFill>
                  <a:srgbClr val="AC2048"/>
                </a:solidFill>
                <a:latin typeface="Times New Roman" pitchFamily="18" charset="0"/>
                <a:cs typeface="Times New Roman" pitchFamily="18" charset="0"/>
              </a:rPr>
              <a:t>I sassi, ossa della terra, rappresentano la divinità.</a:t>
            </a:r>
          </a:p>
          <a:p>
            <a:r>
              <a:rPr lang="it-IT" b="1" dirty="0" smtClean="0">
                <a:solidFill>
                  <a:srgbClr val="AC2048"/>
                </a:solidFill>
                <a:latin typeface="Times New Roman" pitchFamily="18" charset="0"/>
                <a:cs typeface="Times New Roman" pitchFamily="18" charset="0"/>
              </a:rPr>
              <a:t>Mentre ad  altri i massi possono fare paura, la</a:t>
            </a:r>
          </a:p>
          <a:p>
            <a:r>
              <a:rPr lang="it-IT" b="1" dirty="0" smtClean="0">
                <a:solidFill>
                  <a:srgbClr val="AC2048"/>
                </a:solidFill>
                <a:latin typeface="Times New Roman" pitchFamily="18" charset="0"/>
                <a:cs typeface="Times New Roman" pitchFamily="18" charset="0"/>
              </a:rPr>
              <a:t>nostra gente li cerca e li impiega nelle maniere</a:t>
            </a:r>
          </a:p>
          <a:p>
            <a:r>
              <a:rPr lang="it-IT" b="1" dirty="0" smtClean="0">
                <a:solidFill>
                  <a:srgbClr val="AC2048"/>
                </a:solidFill>
                <a:latin typeface="Times New Roman" pitchFamily="18" charset="0"/>
                <a:cs typeface="Times New Roman" pitchFamily="18" charset="0"/>
              </a:rPr>
              <a:t>più strane ma non per questo meno efficienti….</a:t>
            </a:r>
          </a:p>
          <a:p>
            <a:r>
              <a:rPr lang="it-IT" b="1" dirty="0" smtClean="0">
                <a:solidFill>
                  <a:srgbClr val="AC2048"/>
                </a:solidFill>
                <a:latin typeface="Times New Roman" pitchFamily="18" charset="0"/>
                <a:cs typeface="Times New Roman" pitchFamily="18" charset="0"/>
              </a:rPr>
              <a:t>E così i sassi si fanno tetto, pareti, protezione….</a:t>
            </a:r>
            <a:endParaRPr lang="it-IT" b="1" dirty="0">
              <a:solidFill>
                <a:srgbClr val="AC2048"/>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31302"/>
            <a:ext cx="4267200" cy="323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57444" y="2741116"/>
            <a:ext cx="1548501" cy="923330"/>
          </a:xfrm>
          <a:prstGeom prst="rect">
            <a:avLst/>
          </a:prstGeom>
          <a:noFill/>
        </p:spPr>
        <p:txBody>
          <a:bodyPr wrap="none" rtlCol="0">
            <a:spAutoFit/>
          </a:bodyPr>
          <a:lstStyle/>
          <a:p>
            <a:r>
              <a:rPr lang="it-IT" b="1" dirty="0" smtClean="0">
                <a:solidFill>
                  <a:srgbClr val="AC2048"/>
                </a:solidFill>
                <a:latin typeface="Times New Roman" pitchFamily="18" charset="0"/>
                <a:cs typeface="Times New Roman" pitchFamily="18" charset="0"/>
              </a:rPr>
              <a:t>Lugnacco, </a:t>
            </a:r>
          </a:p>
          <a:p>
            <a:r>
              <a:rPr lang="it-IT" b="1" dirty="0" smtClean="0">
                <a:solidFill>
                  <a:srgbClr val="AC2048"/>
                </a:solidFill>
                <a:latin typeface="Times New Roman" pitchFamily="18" charset="0"/>
                <a:cs typeface="Times New Roman" pitchFamily="18" charset="0"/>
              </a:rPr>
              <a:t>Val </a:t>
            </a:r>
            <a:r>
              <a:rPr lang="it-IT" b="1" dirty="0" err="1" smtClean="0">
                <a:solidFill>
                  <a:srgbClr val="AC2048"/>
                </a:solidFill>
                <a:latin typeface="Times New Roman" pitchFamily="18" charset="0"/>
                <a:cs typeface="Times New Roman" pitchFamily="18" charset="0"/>
              </a:rPr>
              <a:t>Chiusella</a:t>
            </a:r>
            <a:r>
              <a:rPr lang="it-IT" b="1" dirty="0" smtClean="0">
                <a:solidFill>
                  <a:srgbClr val="AC2048"/>
                </a:solidFill>
                <a:latin typeface="Times New Roman" pitchFamily="18" charset="0"/>
                <a:cs typeface="Times New Roman" pitchFamily="18" charset="0"/>
              </a:rPr>
              <a:t>,</a:t>
            </a:r>
          </a:p>
          <a:p>
            <a:r>
              <a:rPr lang="it-IT" b="1" dirty="0" smtClean="0">
                <a:solidFill>
                  <a:srgbClr val="AC2048"/>
                </a:solidFill>
                <a:latin typeface="Times New Roman" pitchFamily="18" charset="0"/>
                <a:cs typeface="Times New Roman" pitchFamily="18" charset="0"/>
              </a:rPr>
              <a:t>Ivrea</a:t>
            </a:r>
            <a:endParaRPr lang="it-IT" b="1" dirty="0">
              <a:solidFill>
                <a:srgbClr val="AC2048"/>
              </a:solidFill>
              <a:latin typeface="Times New Roman" pitchFamily="18" charset="0"/>
              <a:cs typeface="Times New Roman" pitchFamily="18" charset="0"/>
            </a:endParaRP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715" y="1507227"/>
            <a:ext cx="4267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 y="2601272"/>
            <a:ext cx="320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467600" y="3664446"/>
            <a:ext cx="1670315" cy="2862322"/>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Questo menhir era la panchina della chiesa del convento delle monache…  adesso l’abbiamo rimesso in piedi…</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338442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 y="0"/>
            <a:ext cx="9153546" cy="685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6300192" y="260648"/>
            <a:ext cx="2646878" cy="369332"/>
          </a:xfrm>
          <a:prstGeom prst="rect">
            <a:avLst/>
          </a:prstGeom>
        </p:spPr>
        <p:txBody>
          <a:bodyPr wrap="none">
            <a:spAutoFit/>
          </a:bodyPr>
          <a:lstStyle/>
          <a:p>
            <a:r>
              <a:rPr lang="it-IT" b="1" dirty="0" err="1">
                <a:solidFill>
                  <a:srgbClr val="AC2048"/>
                </a:solidFill>
                <a:latin typeface="Times New Roman" pitchFamily="18" charset="0"/>
                <a:cs typeface="Times New Roman" pitchFamily="18" charset="0"/>
              </a:rPr>
              <a:t>Fafe</a:t>
            </a:r>
            <a:r>
              <a:rPr lang="it-IT" b="1" dirty="0">
                <a:solidFill>
                  <a:srgbClr val="AC2048"/>
                </a:solidFill>
                <a:latin typeface="Times New Roman" pitchFamily="18" charset="0"/>
                <a:cs typeface="Times New Roman" pitchFamily="18" charset="0"/>
              </a:rPr>
              <a:t>, nord del Portogallo</a:t>
            </a:r>
          </a:p>
        </p:txBody>
      </p:sp>
    </p:spTree>
    <p:extLst>
      <p:ext uri="{BB962C8B-B14F-4D97-AF65-F5344CB8AC3E}">
        <p14:creationId xmlns:p14="http://schemas.microsoft.com/office/powerpoint/2010/main" val="46173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868144" y="404664"/>
            <a:ext cx="2217274" cy="369332"/>
          </a:xfrm>
          <a:prstGeom prst="rect">
            <a:avLst/>
          </a:prstGeom>
          <a:noFill/>
        </p:spPr>
        <p:txBody>
          <a:bodyPr wrap="none" rtlCol="0">
            <a:spAutoFit/>
          </a:bodyPr>
          <a:lstStyle/>
          <a:p>
            <a:r>
              <a:rPr lang="it-IT" b="1" dirty="0" smtClean="0">
                <a:solidFill>
                  <a:schemeClr val="accent2">
                    <a:lumMod val="40000"/>
                    <a:lumOff val="60000"/>
                  </a:schemeClr>
                </a:solidFill>
                <a:latin typeface="Times New Roman" pitchFamily="18" charset="0"/>
                <a:cs typeface="Times New Roman" pitchFamily="18" charset="0"/>
              </a:rPr>
              <a:t>Balma Boves, Cuneo</a:t>
            </a:r>
            <a:endParaRPr lang="it-IT" b="1" dirty="0">
              <a:solidFill>
                <a:schemeClr val="accent2">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5912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4" y="0"/>
            <a:ext cx="9204574" cy="643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0574" y="6427990"/>
            <a:ext cx="9202199" cy="369332"/>
          </a:xfrm>
          <a:prstGeom prst="rect">
            <a:avLst/>
          </a:prstGeom>
          <a:noFill/>
        </p:spPr>
        <p:txBody>
          <a:bodyPr wrap="none" rtlCol="0">
            <a:spAutoFit/>
          </a:bodyPr>
          <a:lstStyle/>
          <a:p>
            <a:r>
              <a:rPr lang="it-IT" b="1" dirty="0" smtClean="0">
                <a:solidFill>
                  <a:srgbClr val="AC2048"/>
                </a:solidFill>
                <a:latin typeface="Times New Roman" pitchFamily="18" charset="0"/>
                <a:cs typeface="Times New Roman" pitchFamily="18" charset="0"/>
              </a:rPr>
              <a:t>Castel san Gottardo, o Castello Caverna, Mezzocorona, </a:t>
            </a:r>
            <a:r>
              <a:rPr lang="it-IT" b="1" dirty="0" err="1" smtClean="0">
                <a:solidFill>
                  <a:srgbClr val="AC2048"/>
                </a:solidFill>
                <a:latin typeface="Times New Roman" pitchFamily="18" charset="0"/>
                <a:cs typeface="Times New Roman" pitchFamily="18" charset="0"/>
              </a:rPr>
              <a:t>Bz</a:t>
            </a:r>
            <a:r>
              <a:rPr lang="it-IT" b="1" dirty="0" smtClean="0">
                <a:solidFill>
                  <a:srgbClr val="AC2048"/>
                </a:solidFill>
                <a:latin typeface="Times New Roman" pitchFamily="18" charset="0"/>
                <a:cs typeface="Times New Roman" pitchFamily="18" charset="0"/>
              </a:rPr>
              <a:t>, dimora dei </a:t>
            </a:r>
            <a:r>
              <a:rPr lang="it-IT" b="1" dirty="0" err="1" smtClean="0">
                <a:solidFill>
                  <a:srgbClr val="AC2048"/>
                </a:solidFill>
                <a:latin typeface="Times New Roman" pitchFamily="18" charset="0"/>
                <a:cs typeface="Times New Roman" pitchFamily="18" charset="0"/>
              </a:rPr>
              <a:t>Firmian</a:t>
            </a:r>
            <a:r>
              <a:rPr lang="it-IT" b="1" dirty="0" smtClean="0">
                <a:solidFill>
                  <a:srgbClr val="AC2048"/>
                </a:solidFill>
                <a:latin typeface="Times New Roman" pitchFamily="18" charset="0"/>
                <a:cs typeface="Times New Roman" pitchFamily="18" charset="0"/>
              </a:rPr>
              <a:t> fino al 1400</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3428393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8906" y="0"/>
            <a:ext cx="4125094" cy="6858000"/>
          </a:xfrm>
        </p:spPr>
        <p:txBody>
          <a:bodyPr>
            <a:noAutofit/>
          </a:bodyPr>
          <a:lstStyle/>
          <a:p>
            <a:r>
              <a:rPr lang="it-IT" sz="2400" b="1" dirty="0" smtClean="0">
                <a:solidFill>
                  <a:srgbClr val="AC2048"/>
                </a:solidFill>
                <a:latin typeface="Times New Roman" pitchFamily="18" charset="0"/>
                <a:cs typeface="Times New Roman" pitchFamily="18" charset="0"/>
              </a:rPr>
              <a:t>Una delle caratteristiche delle culture della Alpi Centrali è la presenza, unica nelle comunità contadine, di spazi costruiti in pietra ad uso ludico: i </a:t>
            </a:r>
            <a:r>
              <a:rPr lang="it-IT" sz="2400" b="1" i="1" dirty="0" smtClean="0">
                <a:solidFill>
                  <a:srgbClr val="AC2048"/>
                </a:solidFill>
                <a:latin typeface="Times New Roman" pitchFamily="18" charset="0"/>
                <a:cs typeface="Times New Roman" pitchFamily="18" charset="0"/>
              </a:rPr>
              <a:t>crotti</a:t>
            </a:r>
            <a:r>
              <a:rPr lang="it-IT" sz="2400" b="1" dirty="0" smtClean="0">
                <a:solidFill>
                  <a:srgbClr val="AC2048"/>
                </a:solidFill>
                <a:latin typeface="Times New Roman" pitchFamily="18" charset="0"/>
                <a:cs typeface="Times New Roman" pitchFamily="18" charset="0"/>
              </a:rPr>
              <a:t>, cantine costruite in quei luoghi dove le frane alluvionali hanno creato correnti d’aria che mantengono la temperatura costante. Il </a:t>
            </a:r>
            <a:r>
              <a:rPr lang="it-IT" sz="2400" b="1" i="1" dirty="0" err="1" smtClean="0">
                <a:solidFill>
                  <a:srgbClr val="AC2048"/>
                </a:solidFill>
                <a:latin typeface="Times New Roman" pitchFamily="18" charset="0"/>
                <a:cs typeface="Times New Roman" pitchFamily="18" charset="0"/>
              </a:rPr>
              <a:t>sorel</a:t>
            </a:r>
            <a:r>
              <a:rPr lang="it-IT" sz="2400" b="1" dirty="0" smtClean="0">
                <a:solidFill>
                  <a:srgbClr val="AC2048"/>
                </a:solidFill>
                <a:latin typeface="Times New Roman" pitchFamily="18" charset="0"/>
                <a:cs typeface="Times New Roman" pitchFamily="18" charset="0"/>
              </a:rPr>
              <a:t> (soffio della montagna) veniva chiuso e usato per conservare vino e formaggio;  davanti si mettevano tavolo e panche (naturalmente…. di pietra) per sedersi, mangiare, bere e stare assieme. I crotti sono documentati dal Neolitico. </a:t>
            </a:r>
            <a:endParaRPr lang="it-IT" sz="2400" b="1" dirty="0">
              <a:solidFill>
                <a:srgbClr val="AC2048"/>
              </a:solidFill>
              <a:latin typeface="Times New Roman" pitchFamily="18" charset="0"/>
              <a:cs typeface="Times New Roman" pitchFamily="18" charset="0"/>
            </a:endParaRPr>
          </a:p>
        </p:txBody>
      </p:sp>
      <p:pic>
        <p:nvPicPr>
          <p:cNvPr id="3075" name="Picture 3" descr="Samolaco - sentiero - strada sto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0"/>
            <a:ext cx="5076056" cy="689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onnar"/>
          <p:cNvPicPr>
            <a:picLocks noGrp="1"/>
          </p:cNvPicPr>
          <p:nvPr>
            <p:ph idx="1"/>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8424" y="5589240"/>
            <a:ext cx="635954" cy="964323"/>
          </a:xfrm>
          <a:prstGeom prst="rect">
            <a:avLst/>
          </a:prstGeom>
          <a:noFill/>
          <a:ln>
            <a:noFill/>
          </a:ln>
          <a:extLst/>
        </p:spPr>
      </p:pic>
      <p:sp>
        <p:nvSpPr>
          <p:cNvPr id="4" name="Rettangolo 3"/>
          <p:cNvSpPr/>
          <p:nvPr/>
        </p:nvSpPr>
        <p:spPr>
          <a:xfrm>
            <a:off x="8207896" y="6519446"/>
            <a:ext cx="936104" cy="338554"/>
          </a:xfrm>
          <a:prstGeom prst="rect">
            <a:avLst/>
          </a:prstGeom>
        </p:spPr>
        <p:txBody>
          <a:bodyPr wrap="square">
            <a:spAutoFit/>
          </a:bodyPr>
          <a:lstStyle/>
          <a:p>
            <a:r>
              <a:rPr lang="it-IT" sz="800" b="1" dirty="0">
                <a:solidFill>
                  <a:schemeClr val="accent2">
                    <a:lumMod val="75000"/>
                  </a:schemeClr>
                </a:solidFill>
                <a:latin typeface="Times New Roman" pitchFamily="18" charset="0"/>
                <a:cs typeface="Times New Roman" pitchFamily="18" charset="0"/>
              </a:rPr>
              <a:t>Michela Zucca</a:t>
            </a:r>
          </a:p>
          <a:p>
            <a:r>
              <a:rPr lang="it-IT" sz="800" b="1" dirty="0">
                <a:solidFill>
                  <a:schemeClr val="accent2">
                    <a:lumMod val="75000"/>
                  </a:schemeClr>
                </a:solidFill>
                <a:latin typeface="Times New Roman" pitchFamily="18" charset="0"/>
                <a:cs typeface="Times New Roman" pitchFamily="18" charset="0"/>
              </a:rPr>
              <a:t>Servizi Culturali</a:t>
            </a:r>
          </a:p>
        </p:txBody>
      </p:sp>
      <p:sp>
        <p:nvSpPr>
          <p:cNvPr id="3" name="CasellaDiTesto 2"/>
          <p:cNvSpPr txBox="1"/>
          <p:nvPr/>
        </p:nvSpPr>
        <p:spPr>
          <a:xfrm>
            <a:off x="107504" y="1196752"/>
            <a:ext cx="3506179" cy="369332"/>
          </a:xfrm>
          <a:prstGeom prst="rect">
            <a:avLst/>
          </a:prstGeom>
          <a:noFill/>
        </p:spPr>
        <p:txBody>
          <a:bodyPr wrap="square" rtlCol="0">
            <a:spAutoFit/>
          </a:bodyPr>
          <a:lstStyle/>
          <a:p>
            <a:r>
              <a:rPr lang="it-IT" b="1" dirty="0" smtClean="0">
                <a:solidFill>
                  <a:schemeClr val="accent2">
                    <a:lumMod val="60000"/>
                    <a:lumOff val="40000"/>
                  </a:schemeClr>
                </a:solidFill>
                <a:latin typeface="Times New Roman" pitchFamily="18" charset="0"/>
                <a:cs typeface="Times New Roman" pitchFamily="18" charset="0"/>
              </a:rPr>
              <a:t>Antica via Regina. Samolaco (So)</a:t>
            </a:r>
            <a:endParaRPr lang="it-IT" b="1" dirty="0">
              <a:solidFill>
                <a:schemeClr val="accent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827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3-Pipé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9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150" y="5934670"/>
            <a:ext cx="9381678" cy="923330"/>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Ca’ </a:t>
            </a:r>
            <a:r>
              <a:rPr lang="it-IT" b="1" dirty="0" err="1" smtClean="0">
                <a:solidFill>
                  <a:srgbClr val="AC2048"/>
                </a:solidFill>
                <a:latin typeface="Times New Roman" pitchFamily="18" charset="0"/>
                <a:cs typeface="Times New Roman" pitchFamily="18" charset="0"/>
              </a:rPr>
              <a:t>Pipeta</a:t>
            </a:r>
            <a:r>
              <a:rPr lang="it-IT" b="1" dirty="0" smtClean="0">
                <a:solidFill>
                  <a:srgbClr val="AC2048"/>
                </a:solidFill>
                <a:latin typeface="Times New Roman" pitchFamily="18" charset="0"/>
                <a:cs typeface="Times New Roman" pitchFamily="18" charset="0"/>
              </a:rPr>
              <a:t>. Samolaco (So). L’attuale costruzione, si dice sia stata costruita a partire dal XVIII sec. All’interno, resti di una stufa in </a:t>
            </a:r>
            <a:r>
              <a:rPr lang="it-IT" b="1" dirty="0" err="1" smtClean="0">
                <a:solidFill>
                  <a:srgbClr val="AC2048"/>
                </a:solidFill>
                <a:latin typeface="Times New Roman" pitchFamily="18" charset="0"/>
                <a:cs typeface="Times New Roman" pitchFamily="18" charset="0"/>
              </a:rPr>
              <a:t>muraturae</a:t>
            </a:r>
            <a:r>
              <a:rPr lang="it-IT" b="1" dirty="0" smtClean="0">
                <a:solidFill>
                  <a:srgbClr val="AC2048"/>
                </a:solidFill>
                <a:latin typeface="Times New Roman" pitchFamily="18" charset="0"/>
                <a:cs typeface="Times New Roman" pitchFamily="18" charset="0"/>
              </a:rPr>
              <a:t> di rivestimenti lignei delle pareti testimoniano una relativa agiatezza degli abitanti. Scavi archeologici, però,  non ne sono stati fatti mai.  </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238136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olaco - sentiero - Balon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1" cy="6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51520" y="6381328"/>
            <a:ext cx="3264676"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Crotto </a:t>
            </a:r>
            <a:r>
              <a:rPr lang="it-IT" b="1" dirty="0" err="1" smtClean="0">
                <a:solidFill>
                  <a:srgbClr val="FF0000"/>
                </a:solidFill>
                <a:latin typeface="Times New Roman" pitchFamily="18" charset="0"/>
                <a:cs typeface="Times New Roman" pitchFamily="18" charset="0"/>
              </a:rPr>
              <a:t>El</a:t>
            </a:r>
            <a:r>
              <a:rPr lang="it-IT" b="1" dirty="0" smtClean="0">
                <a:solidFill>
                  <a:srgbClr val="FF0000"/>
                </a:solidFill>
                <a:latin typeface="Times New Roman" pitchFamily="18" charset="0"/>
                <a:cs typeface="Times New Roman" pitchFamily="18" charset="0"/>
              </a:rPr>
              <a:t> </a:t>
            </a:r>
            <a:r>
              <a:rPr lang="it-IT" b="1" dirty="0" err="1" smtClean="0">
                <a:solidFill>
                  <a:srgbClr val="FF0000"/>
                </a:solidFill>
                <a:latin typeface="Times New Roman" pitchFamily="18" charset="0"/>
                <a:cs typeface="Times New Roman" pitchFamily="18" charset="0"/>
              </a:rPr>
              <a:t>Balon</a:t>
            </a:r>
            <a:r>
              <a:rPr lang="it-IT" b="1" dirty="0" smtClean="0">
                <a:solidFill>
                  <a:srgbClr val="FF0000"/>
                </a:solidFill>
                <a:latin typeface="Times New Roman" pitchFamily="18" charset="0"/>
                <a:cs typeface="Times New Roman" pitchFamily="18" charset="0"/>
              </a:rPr>
              <a:t>. Samolaco (So)</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8899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0" y="116632"/>
            <a:ext cx="9144000" cy="7971413"/>
          </a:xfrm>
          <a:prstGeom prst="rect">
            <a:avLst/>
          </a:prstGeom>
          <a:noFill/>
        </p:spPr>
        <p:txBody>
          <a:bodyPr wrap="square" rtlCol="0">
            <a:spAutoFit/>
          </a:bodyPr>
          <a:lstStyle/>
          <a:p>
            <a:r>
              <a:rPr lang="it-IT" sz="2800" b="1" dirty="0">
                <a:solidFill>
                  <a:srgbClr val="AC2048"/>
                </a:solidFill>
                <a:latin typeface="Times New Roman" pitchFamily="18" charset="0"/>
                <a:cs typeface="Times New Roman" pitchFamily="18" charset="0"/>
              </a:rPr>
              <a:t>Per prima cosa, bisogna sfatare alcuni pregiudizi…. </a:t>
            </a:r>
          </a:p>
          <a:p>
            <a:endParaRPr lang="it-IT" sz="2800" b="1" dirty="0">
              <a:solidFill>
                <a:srgbClr val="AC2048"/>
              </a:solidFill>
              <a:latin typeface="Times New Roman" pitchFamily="18" charset="0"/>
              <a:cs typeface="Times New Roman" pitchFamily="18" charset="0"/>
            </a:endParaRPr>
          </a:p>
          <a:p>
            <a:r>
              <a:rPr lang="it-IT" sz="2800" b="1" dirty="0">
                <a:solidFill>
                  <a:srgbClr val="AC2048"/>
                </a:solidFill>
                <a:latin typeface="Times New Roman" pitchFamily="18" charset="0"/>
                <a:cs typeface="Times New Roman" pitchFamily="18" charset="0"/>
              </a:rPr>
              <a:t>Evolutivi….:</a:t>
            </a:r>
          </a:p>
          <a:p>
            <a:endParaRPr lang="it-IT" b="1" dirty="0">
              <a:solidFill>
                <a:srgbClr val="AC2048"/>
              </a:solidFill>
              <a:latin typeface="Times New Roman" pitchFamily="18" charset="0"/>
              <a:cs typeface="Times New Roman" pitchFamily="18" charset="0"/>
            </a:endParaRPr>
          </a:p>
          <a:p>
            <a:r>
              <a:rPr lang="it-IT" sz="2400" b="1" i="1" dirty="0">
                <a:solidFill>
                  <a:srgbClr val="AC2048"/>
                </a:solidFill>
                <a:latin typeface="Times New Roman" pitchFamily="18" charset="0"/>
                <a:cs typeface="Times New Roman" pitchFamily="18" charset="0"/>
              </a:rPr>
              <a:t>L’uomo è stato prima cacciatore, poi raccoglitore, infine agricoltore</a:t>
            </a:r>
          </a:p>
          <a:p>
            <a:endParaRPr lang="it-IT" b="1" dirty="0">
              <a:solidFill>
                <a:srgbClr val="AC2048"/>
              </a:solidFill>
              <a:latin typeface="Times New Roman" pitchFamily="18" charset="0"/>
              <a:cs typeface="Times New Roman" pitchFamily="18" charset="0"/>
            </a:endParaRPr>
          </a:p>
          <a:p>
            <a:r>
              <a:rPr lang="it-IT" b="1" dirty="0">
                <a:solidFill>
                  <a:srgbClr val="AC2048"/>
                </a:solidFill>
                <a:latin typeface="Times New Roman" pitchFamily="18" charset="0"/>
                <a:cs typeface="Times New Roman" pitchFamily="18" charset="0"/>
              </a:rPr>
              <a:t>In realtà l’evidenza storica ci dice che gli esseri umani hanno sempre svolto queste tre attività assieme, a seconda del periodo storico, del clima, della conformazione del territorio</a:t>
            </a:r>
          </a:p>
          <a:p>
            <a:endParaRPr lang="it-IT" b="1" dirty="0">
              <a:solidFill>
                <a:srgbClr val="AC2048"/>
              </a:solidFill>
              <a:latin typeface="Times New Roman" pitchFamily="18" charset="0"/>
              <a:cs typeface="Times New Roman" pitchFamily="18" charset="0"/>
            </a:endParaRPr>
          </a:p>
          <a:p>
            <a:r>
              <a:rPr lang="it-IT" b="1" dirty="0">
                <a:solidFill>
                  <a:srgbClr val="AC2048"/>
                </a:solidFill>
                <a:latin typeface="Times New Roman" pitchFamily="18" charset="0"/>
                <a:cs typeface="Times New Roman" pitchFamily="18" charset="0"/>
              </a:rPr>
              <a:t>Le cacche dei villaggi preistorici raccontano che l’alimentazione era prevalentemente  vegetale, che si cominciarono ad allevare bestie molto prima di quanto si pensi, che la caccia era un’azione rituale circoscritta nello spazio e nel tempo, riservata ad occasioni </a:t>
            </a:r>
            <a:r>
              <a:rPr lang="it-IT" b="1" dirty="0" smtClean="0">
                <a:solidFill>
                  <a:srgbClr val="AC2048"/>
                </a:solidFill>
                <a:latin typeface="Times New Roman" pitchFamily="18" charset="0"/>
                <a:cs typeface="Times New Roman" pitchFamily="18" charset="0"/>
              </a:rPr>
              <a:t>particolari</a:t>
            </a:r>
          </a:p>
          <a:p>
            <a:endParaRPr lang="it-IT" b="1" dirty="0">
              <a:solidFill>
                <a:srgbClr val="AC2048"/>
              </a:solidFill>
              <a:latin typeface="Times New Roman" pitchFamily="18" charset="0"/>
              <a:cs typeface="Times New Roman" pitchFamily="18" charset="0"/>
            </a:endParaRPr>
          </a:p>
          <a:p>
            <a:r>
              <a:rPr lang="it-IT" sz="2400" b="1" i="1" dirty="0" smtClean="0">
                <a:solidFill>
                  <a:srgbClr val="AC2048"/>
                </a:solidFill>
                <a:latin typeface="Times New Roman" pitchFamily="18" charset="0"/>
                <a:cs typeface="Times New Roman" pitchFamily="18" charset="0"/>
              </a:rPr>
              <a:t>L’uomo è stato prima nomade, poi stanziale</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In effetti parecchi popoli sono stati stanziali e poi nomadi, e hanno ripetuto il passaggio varie volte nel corso della loro esistenza; e molti sono nomadi e stanziali allo stesso tempo</a:t>
            </a:r>
          </a:p>
          <a:p>
            <a:endParaRPr lang="it-IT" b="1" dirty="0">
              <a:solidFill>
                <a:srgbClr val="AC2048"/>
              </a:solidFill>
              <a:latin typeface="Times New Roman" pitchFamily="18" charset="0"/>
              <a:cs typeface="Times New Roman" pitchFamily="18" charset="0"/>
            </a:endParaRPr>
          </a:p>
          <a:p>
            <a:r>
              <a:rPr lang="it-IT" sz="2400" b="1" i="1" dirty="0" smtClean="0">
                <a:solidFill>
                  <a:srgbClr val="AC2048"/>
                </a:solidFill>
                <a:latin typeface="Times New Roman" pitchFamily="18" charset="0"/>
                <a:cs typeface="Times New Roman" pitchFamily="18" charset="0"/>
              </a:rPr>
              <a:t>L’uomo ha abitato prima nelle grotte, poi nelle tende, poi nelle case</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Ancora oggi si usano diverse tipologie di riparo a seconda delle esigenze e del territorio</a:t>
            </a:r>
            <a:endParaRPr lang="it-IT" b="1" dirty="0">
              <a:solidFill>
                <a:srgbClr val="AC2048"/>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p>
        </p:txBody>
      </p:sp>
    </p:spTree>
    <p:extLst>
      <p:ext uri="{BB962C8B-B14F-4D97-AF65-F5344CB8AC3E}">
        <p14:creationId xmlns:p14="http://schemas.microsoft.com/office/powerpoint/2010/main" val="2104238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0" y="116632"/>
            <a:ext cx="9144000" cy="2893100"/>
          </a:xfrm>
          <a:prstGeom prst="rect">
            <a:avLst/>
          </a:prstGeom>
          <a:noFill/>
        </p:spPr>
        <p:txBody>
          <a:bodyPr wrap="square" rtlCol="0">
            <a:spAutoFit/>
          </a:bodyPr>
          <a:lstStyle/>
          <a:p>
            <a:pPr algn="ctr"/>
            <a:r>
              <a:rPr lang="it-IT" sz="7200" b="1" dirty="0" smtClean="0">
                <a:solidFill>
                  <a:srgbClr val="AC2048"/>
                </a:solidFill>
                <a:latin typeface="Times New Roman" pitchFamily="18" charset="0"/>
                <a:cs typeface="Times New Roman" pitchFamily="18" charset="0"/>
              </a:rPr>
              <a:t>Esigenza primaria: </a:t>
            </a:r>
          </a:p>
          <a:p>
            <a:pPr algn="ctr"/>
            <a:endParaRPr lang="it-IT" sz="1400" b="1" dirty="0">
              <a:solidFill>
                <a:srgbClr val="AC2048"/>
              </a:solidFill>
              <a:latin typeface="Times New Roman" pitchFamily="18" charset="0"/>
              <a:cs typeface="Times New Roman" pitchFamily="18" charset="0"/>
            </a:endParaRPr>
          </a:p>
          <a:p>
            <a:pPr algn="ctr"/>
            <a:r>
              <a:rPr lang="it-IT" sz="4000" b="1" i="1" dirty="0" smtClean="0">
                <a:solidFill>
                  <a:srgbClr val="AC2048"/>
                </a:solidFill>
                <a:latin typeface="Times New Roman" pitchFamily="18" charset="0"/>
                <a:cs typeface="Times New Roman" pitchFamily="18" charset="0"/>
              </a:rPr>
              <a:t>Massimo risultato col minimo sforzo</a:t>
            </a:r>
          </a:p>
          <a:p>
            <a:pPr algn="ctr"/>
            <a:endParaRPr lang="it-IT" sz="2800" b="1" dirty="0">
              <a:solidFill>
                <a:srgbClr val="AC2048"/>
              </a:solidFill>
              <a:latin typeface="Times New Roman" pitchFamily="18" charset="0"/>
              <a:cs typeface="Times New Roman" pitchFamily="18" charset="0"/>
            </a:endParaRPr>
          </a:p>
          <a:p>
            <a:pPr algn="ctr"/>
            <a:r>
              <a:rPr lang="it-IT" sz="2800" b="1" dirty="0" smtClean="0">
                <a:solidFill>
                  <a:srgbClr val="AC2048"/>
                </a:solidFill>
                <a:latin typeface="Times New Roman" pitchFamily="18" charset="0"/>
                <a:cs typeface="Times New Roman" pitchFamily="18" charset="0"/>
              </a:rPr>
              <a:t>                                                  </a:t>
            </a:r>
            <a:endParaRPr lang="it-IT" sz="3200" b="1" dirty="0">
              <a:solidFill>
                <a:srgbClr val="AC2048"/>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9" y="2417096"/>
            <a:ext cx="4440904" cy="444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572000" y="2636912"/>
            <a:ext cx="4565915" cy="3416320"/>
          </a:xfrm>
          <a:prstGeom prst="rect">
            <a:avLst/>
          </a:prstGeom>
          <a:noFill/>
        </p:spPr>
        <p:txBody>
          <a:bodyPr wrap="square" rtlCol="0">
            <a:spAutoFit/>
          </a:bodyPr>
          <a:lstStyle/>
          <a:p>
            <a:r>
              <a:rPr lang="it-IT" sz="5400" b="1" dirty="0" smtClean="0">
                <a:solidFill>
                  <a:srgbClr val="AC2048"/>
                </a:solidFill>
                <a:latin typeface="Times New Roman" pitchFamily="18" charset="0"/>
                <a:cs typeface="Times New Roman" pitchFamily="18" charset="0"/>
              </a:rPr>
              <a:t>Ma senza rinunciare alla bellezza e alla socialità </a:t>
            </a:r>
            <a:endParaRPr lang="it-IT" sz="5400" b="1" dirty="0">
              <a:solidFill>
                <a:srgbClr val="AC2048"/>
              </a:solidFill>
              <a:latin typeface="Times New Roman" pitchFamily="18" charset="0"/>
              <a:cs typeface="Times New Roman" pitchFamily="18" charset="0"/>
            </a:endParaRPr>
          </a:p>
        </p:txBody>
      </p:sp>
      <p:sp>
        <p:nvSpPr>
          <p:cNvPr id="3" name="CasellaDiTesto 2"/>
          <p:cNvSpPr txBox="1"/>
          <p:nvPr/>
        </p:nvSpPr>
        <p:spPr>
          <a:xfrm>
            <a:off x="2639090" y="3040509"/>
            <a:ext cx="1674817" cy="369332"/>
          </a:xfrm>
          <a:prstGeom prst="rect">
            <a:avLst/>
          </a:prstGeom>
          <a:noFill/>
        </p:spPr>
        <p:txBody>
          <a:bodyPr wrap="none" rtlCol="0">
            <a:spAutoFit/>
          </a:bodyPr>
          <a:lstStyle/>
          <a:p>
            <a:r>
              <a:rPr lang="it-IT" b="1" dirty="0" smtClean="0">
                <a:solidFill>
                  <a:srgbClr val="FF7C80"/>
                </a:solidFill>
                <a:latin typeface="Times New Roman" pitchFamily="18" charset="0"/>
                <a:cs typeface="Times New Roman" pitchFamily="18" charset="0"/>
              </a:rPr>
              <a:t>Tetto reciproco</a:t>
            </a:r>
            <a:endParaRPr lang="it-IT" b="1" dirty="0">
              <a:solidFill>
                <a:srgbClr val="FF7C80"/>
              </a:solidFill>
              <a:latin typeface="Times New Roman" pitchFamily="18" charset="0"/>
              <a:cs typeface="Times New Roman" pitchFamily="18" charset="0"/>
            </a:endParaRPr>
          </a:p>
        </p:txBody>
      </p:sp>
    </p:spTree>
    <p:extLst>
      <p:ext uri="{BB962C8B-B14F-4D97-AF65-F5344CB8AC3E}">
        <p14:creationId xmlns:p14="http://schemas.microsoft.com/office/powerpoint/2010/main" val="1652762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 y="-39382"/>
            <a:ext cx="6063297"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052253" y="0"/>
            <a:ext cx="3091747" cy="6463308"/>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Il lavoro da sempre costituisce la maledizione dell’uomo. </a:t>
            </a:r>
          </a:p>
          <a:p>
            <a:r>
              <a:rPr lang="it-IT" b="1" dirty="0" smtClean="0">
                <a:solidFill>
                  <a:srgbClr val="AC2048"/>
                </a:solidFill>
                <a:latin typeface="Times New Roman" pitchFamily="18" charset="0"/>
                <a:cs typeface="Times New Roman" pitchFamily="18" charset="0"/>
              </a:rPr>
              <a:t>Lavorare stanca.</a:t>
            </a:r>
          </a:p>
          <a:p>
            <a:r>
              <a:rPr lang="it-IT" b="1" dirty="0" smtClean="0">
                <a:solidFill>
                  <a:srgbClr val="AC2048"/>
                </a:solidFill>
                <a:latin typeface="Times New Roman" pitchFamily="18" charset="0"/>
                <a:cs typeface="Times New Roman" pitchFamily="18" charset="0"/>
              </a:rPr>
              <a:t>Lavorare consuma.</a:t>
            </a:r>
          </a:p>
          <a:p>
            <a:r>
              <a:rPr lang="it-IT" b="1" dirty="0" smtClean="0">
                <a:solidFill>
                  <a:srgbClr val="AC2048"/>
                </a:solidFill>
                <a:latin typeface="Times New Roman" pitchFamily="18" charset="0"/>
                <a:cs typeface="Times New Roman" pitchFamily="18" charset="0"/>
              </a:rPr>
              <a:t>Lavorare uccide.</a:t>
            </a:r>
          </a:p>
          <a:p>
            <a:r>
              <a:rPr lang="it-IT" b="1" dirty="0" smtClean="0">
                <a:solidFill>
                  <a:srgbClr val="AC2048"/>
                </a:solidFill>
                <a:latin typeface="Times New Roman" pitchFamily="18" charset="0"/>
                <a:cs typeface="Times New Roman" pitchFamily="18" charset="0"/>
              </a:rPr>
              <a:t>Ma non si può evitare di lavorare. Per questi motivo l’umanità ha cercato, in mille modi, di alleviare il peso della fatica. </a:t>
            </a:r>
          </a:p>
          <a:p>
            <a:r>
              <a:rPr lang="it-IT" b="1" dirty="0" smtClean="0">
                <a:solidFill>
                  <a:srgbClr val="AC2048"/>
                </a:solidFill>
                <a:latin typeface="Times New Roman" pitchFamily="18" charset="0"/>
                <a:cs typeface="Times New Roman" pitchFamily="18" charset="0"/>
              </a:rPr>
              <a:t>Una cosa si è scoperto: che se si lavora assieme, se ci si divide il carico, tutto diventa più leggero. </a:t>
            </a:r>
          </a:p>
          <a:p>
            <a:r>
              <a:rPr lang="it-IT" b="1" dirty="0" smtClean="0">
                <a:solidFill>
                  <a:srgbClr val="AC2048"/>
                </a:solidFill>
                <a:latin typeface="Times New Roman" pitchFamily="18" charset="0"/>
                <a:cs typeface="Times New Roman" pitchFamily="18" charset="0"/>
              </a:rPr>
              <a:t>Per questo motivo, specialmente nelle società egualitarie, l’essere considerati parassiti equivaleva all’esclusione dalla comunità e, </a:t>
            </a:r>
          </a:p>
          <a:p>
            <a:r>
              <a:rPr lang="it-IT" b="1" dirty="0" smtClean="0">
                <a:solidFill>
                  <a:srgbClr val="AC2048"/>
                </a:solidFill>
                <a:latin typeface="Times New Roman" pitchFamily="18" charset="0"/>
                <a:cs typeface="Times New Roman" pitchFamily="18" charset="0"/>
              </a:rPr>
              <a:t>talvolta, alla pena di </a:t>
            </a:r>
          </a:p>
          <a:p>
            <a:r>
              <a:rPr lang="it-IT" b="1" dirty="0" smtClean="0">
                <a:solidFill>
                  <a:srgbClr val="AC2048"/>
                </a:solidFill>
                <a:latin typeface="Times New Roman" pitchFamily="18" charset="0"/>
                <a:cs typeface="Times New Roman" pitchFamily="18" charset="0"/>
              </a:rPr>
              <a:t>morte di fatto. </a:t>
            </a:r>
            <a:endParaRPr lang="it-IT" dirty="0">
              <a:solidFill>
                <a:srgbClr val="AC2048"/>
              </a:solidFill>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70187" y="5545249"/>
            <a:ext cx="635150" cy="962804"/>
          </a:xfrm>
          <a:prstGeom prst="rect">
            <a:avLst/>
          </a:prstGeom>
          <a:noFill/>
          <a:ln>
            <a:noFill/>
          </a:ln>
          <a:extLst/>
        </p:spPr>
      </p:pic>
      <p:sp>
        <p:nvSpPr>
          <p:cNvPr id="3" name="Rettangolo 2"/>
          <p:cNvSpPr/>
          <p:nvPr/>
        </p:nvSpPr>
        <p:spPr>
          <a:xfrm>
            <a:off x="8219710" y="6519446"/>
            <a:ext cx="936104" cy="338554"/>
          </a:xfrm>
          <a:prstGeom prst="rect">
            <a:avLst/>
          </a:prstGeom>
        </p:spPr>
        <p:txBody>
          <a:bodyPr wrap="square">
            <a:spAutoFit/>
          </a:bodyPr>
          <a:lstStyle/>
          <a:p>
            <a:r>
              <a:rPr lang="it-IT" sz="800" b="1" dirty="0">
                <a:solidFill>
                  <a:schemeClr val="accent2">
                    <a:lumMod val="75000"/>
                  </a:schemeClr>
                </a:solidFill>
                <a:latin typeface="Times New Roman" pitchFamily="18" charset="0"/>
                <a:cs typeface="Times New Roman" pitchFamily="18" charset="0"/>
              </a:rPr>
              <a:t>Michela Zucca</a:t>
            </a:r>
          </a:p>
          <a:p>
            <a:r>
              <a:rPr lang="it-IT" sz="800" b="1" dirty="0">
                <a:solidFill>
                  <a:schemeClr val="accent2">
                    <a:lumMod val="75000"/>
                  </a:schemeClr>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268157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907704" y="6021288"/>
            <a:ext cx="5057090" cy="400110"/>
          </a:xfrm>
          <a:prstGeom prst="rect">
            <a:avLst/>
          </a:prstGeom>
          <a:noFill/>
        </p:spPr>
        <p:txBody>
          <a:bodyPr wrap="none" rtlCol="0">
            <a:spAutoFit/>
          </a:bodyPr>
          <a:lstStyle/>
          <a:p>
            <a:r>
              <a:rPr lang="it-IT" sz="2000" b="1" dirty="0" smtClean="0">
                <a:solidFill>
                  <a:srgbClr val="FF0000"/>
                </a:solidFill>
                <a:latin typeface="Times New Roman" pitchFamily="18" charset="0"/>
                <a:cs typeface="Times New Roman" pitchFamily="18" charset="0"/>
              </a:rPr>
              <a:t>Costruzione presidio No </a:t>
            </a:r>
            <a:r>
              <a:rPr lang="it-IT" sz="2000" b="1" dirty="0" err="1" smtClean="0">
                <a:solidFill>
                  <a:srgbClr val="FF0000"/>
                </a:solidFill>
                <a:latin typeface="Times New Roman" pitchFamily="18" charset="0"/>
                <a:cs typeface="Times New Roman" pitchFamily="18" charset="0"/>
              </a:rPr>
              <a:t>Tav</a:t>
            </a:r>
            <a:r>
              <a:rPr lang="it-IT" sz="2000" b="1" dirty="0" smtClean="0">
                <a:solidFill>
                  <a:srgbClr val="FF0000"/>
                </a:solidFill>
                <a:latin typeface="Times New Roman" pitchFamily="18" charset="0"/>
                <a:cs typeface="Times New Roman" pitchFamily="18" charset="0"/>
              </a:rPr>
              <a:t> alla Maddalena</a:t>
            </a:r>
            <a:endParaRPr lang="it-IT" sz="2000" b="1" dirty="0">
              <a:solidFill>
                <a:srgbClr val="FF0000"/>
              </a:solidFill>
              <a:latin typeface="Times New Roman" pitchFamily="18" charset="0"/>
              <a:cs typeface="Times New Roman" pitchFamily="18" charset="0"/>
            </a:endParaRPr>
          </a:p>
        </p:txBody>
      </p:sp>
      <p:sp>
        <p:nvSpPr>
          <p:cNvPr id="5" name="CasellaDiTesto 4"/>
          <p:cNvSpPr txBox="1"/>
          <p:nvPr/>
        </p:nvSpPr>
        <p:spPr>
          <a:xfrm>
            <a:off x="1407823" y="0"/>
            <a:ext cx="7717241" cy="461665"/>
          </a:xfrm>
          <a:prstGeom prst="rect">
            <a:avLst/>
          </a:prstGeom>
          <a:noFill/>
        </p:spPr>
        <p:txBody>
          <a:bodyPr wrap="none" rtlCol="0">
            <a:spAutoFit/>
          </a:bodyPr>
          <a:lstStyle/>
          <a:p>
            <a:r>
              <a:rPr lang="it-IT" sz="2400" b="1" dirty="0" smtClean="0">
                <a:solidFill>
                  <a:srgbClr val="FF0000"/>
                </a:solidFill>
                <a:latin typeface="Times New Roman" pitchFamily="18" charset="0"/>
                <a:cs typeface="Times New Roman" pitchFamily="18" charset="0"/>
              </a:rPr>
              <a:t>Qualche volta, lavorare assieme può anche essere bello….</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71566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2" y="-1"/>
            <a:ext cx="7469417" cy="59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480909" y="-1"/>
            <a:ext cx="1657006" cy="6186309"/>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I compiti più faticosi venivano sempre svolti collettivamente, spesso assumevano forma di gara rituale in cui i giovani maschi (o le coetanee femmine) mostravano le proprie qualità in vista del matrimonio. La musica era sempre presente sui luoghi </a:t>
            </a:r>
          </a:p>
          <a:p>
            <a:r>
              <a:rPr lang="it-IT" b="1" dirty="0" smtClean="0">
                <a:solidFill>
                  <a:srgbClr val="AC2048"/>
                </a:solidFill>
                <a:latin typeface="Times New Roman" pitchFamily="18" charset="0"/>
                <a:cs typeface="Times New Roman" pitchFamily="18" charset="0"/>
              </a:rPr>
              <a:t>di lavoro</a:t>
            </a:r>
            <a:endParaRPr lang="it-IT" b="1" dirty="0">
              <a:solidFill>
                <a:srgbClr val="AC2048"/>
              </a:solidFill>
              <a:latin typeface="Times New Roman" pitchFamily="18" charset="0"/>
              <a:cs typeface="Times New Roman" pitchFamily="18" charset="0"/>
            </a:endParaRPr>
          </a:p>
        </p:txBody>
      </p:sp>
      <p:sp>
        <p:nvSpPr>
          <p:cNvPr id="3" name="Rettangolo 2"/>
          <p:cNvSpPr/>
          <p:nvPr/>
        </p:nvSpPr>
        <p:spPr>
          <a:xfrm>
            <a:off x="251520" y="6150114"/>
            <a:ext cx="4352474" cy="369332"/>
          </a:xfrm>
          <a:prstGeom prst="rect">
            <a:avLst/>
          </a:prstGeom>
        </p:spPr>
        <p:txBody>
          <a:bodyPr wrap="none">
            <a:spAutoFit/>
          </a:bodyPr>
          <a:lstStyle/>
          <a:p>
            <a:r>
              <a:rPr lang="it-IT" b="1" i="1" dirty="0">
                <a:solidFill>
                  <a:srgbClr val="AC2048"/>
                </a:solidFill>
                <a:latin typeface="Times New Roman" pitchFamily="18" charset="0"/>
                <a:cs typeface="Times New Roman" pitchFamily="18" charset="0"/>
              </a:rPr>
              <a:t>Festa della Mietitura a Gioiosa </a:t>
            </a:r>
            <a:r>
              <a:rPr lang="it-IT" b="1" i="1" dirty="0" smtClean="0">
                <a:solidFill>
                  <a:srgbClr val="AC2048"/>
                </a:solidFill>
                <a:latin typeface="Times New Roman" pitchFamily="18" charset="0"/>
                <a:cs typeface="Times New Roman" pitchFamily="18" charset="0"/>
              </a:rPr>
              <a:t>Marea (Me)</a:t>
            </a:r>
            <a:endParaRPr lang="it-IT" b="1" i="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175904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5117" y="6150836"/>
            <a:ext cx="8991753" cy="369332"/>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Mondine a Rudiano, nella Bassa Bresciana: famosi i loro canti…..</a:t>
            </a:r>
            <a:endParaRPr lang="it-IT" b="1" dirty="0">
              <a:solidFill>
                <a:srgbClr val="AC2048"/>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 y="-40564"/>
            <a:ext cx="9138882" cy="59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947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14491" y="4991037"/>
            <a:ext cx="8235167" cy="1754326"/>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In Bassa Padana, le cascine venivano costruite secondo modelli standard: minimo sforzo per il massimo dei risultati. La case dei contadini erano costruite in fretta, con materiali scadenti, senza badar troppo allo stile. Quando si arrivava al tetto, il lavoro era già quasi fatto: allora ci si sbizzarriva sui camini, e si faceva a gara a chi li faceva più belli e più fantasiosi…. Anche i più poveri vogliono la bellezza: è una caratteristica umana e rende la vita degna di essere vissuta. </a:t>
            </a:r>
            <a:endParaRPr lang="it-IT" b="1" dirty="0">
              <a:solidFill>
                <a:srgbClr val="AC2048"/>
              </a:solidFill>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504" y="24281"/>
            <a:ext cx="4191000" cy="495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6707560" cy="4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07504" y="260648"/>
            <a:ext cx="1353897" cy="369332"/>
          </a:xfrm>
          <a:prstGeom prst="rect">
            <a:avLst/>
          </a:prstGeom>
          <a:noFill/>
        </p:spPr>
        <p:txBody>
          <a:bodyPr wrap="none" rtlCol="0">
            <a:spAutoFit/>
          </a:bodyPr>
          <a:lstStyle/>
          <a:p>
            <a:r>
              <a:rPr lang="it-IT" b="1" dirty="0" smtClean="0">
                <a:solidFill>
                  <a:srgbClr val="920000"/>
                </a:solidFill>
                <a:latin typeface="Times New Roman" pitchFamily="18" charset="0"/>
                <a:cs typeface="Times New Roman" pitchFamily="18" charset="0"/>
              </a:rPr>
              <a:t>Crema (Mi)</a:t>
            </a:r>
            <a:endParaRPr lang="it-IT"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32676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5505450" y="116632"/>
            <a:ext cx="3638550" cy="2554545"/>
          </a:xfrm>
          <a:prstGeom prst="rect">
            <a:avLst/>
          </a:prstGeom>
          <a:noFill/>
        </p:spPr>
        <p:txBody>
          <a:bodyPr wrap="square" rtlCol="0">
            <a:spAutoFit/>
          </a:bodyPr>
          <a:lstStyle/>
          <a:p>
            <a:r>
              <a:rPr lang="it-IT" sz="2000" b="1" dirty="0" smtClean="0">
                <a:solidFill>
                  <a:srgbClr val="920000"/>
                </a:solidFill>
                <a:latin typeface="Times New Roman" pitchFamily="18" charset="0"/>
                <a:cs typeface="Times New Roman" pitchFamily="18" charset="0"/>
              </a:rPr>
              <a:t>Anche nelle condizioni più critiche, negli insediamenti più poveri, una delle richieste forti è quella di poter personalizzare lo spazio in cui si vive.</a:t>
            </a:r>
          </a:p>
          <a:p>
            <a:r>
              <a:rPr lang="it-IT" sz="2000" b="1" dirty="0" smtClean="0">
                <a:solidFill>
                  <a:srgbClr val="920000"/>
                </a:solidFill>
                <a:latin typeface="Times New Roman" pitchFamily="18" charset="0"/>
                <a:cs typeface="Times New Roman" pitchFamily="18" charset="0"/>
              </a:rPr>
              <a:t>Generalmente sono le donne ad esprimere e a portare avanti questa esigenza. </a:t>
            </a:r>
            <a:endParaRPr lang="it-IT" sz="2000" b="1" dirty="0">
              <a:solidFill>
                <a:srgbClr val="92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054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685173" y="670630"/>
            <a:ext cx="3499676" cy="369332"/>
          </a:xfrm>
          <a:prstGeom prst="rect">
            <a:avLst/>
          </a:prstGeom>
        </p:spPr>
        <p:txBody>
          <a:bodyPr wrap="none">
            <a:spAutoFit/>
          </a:bodyPr>
          <a:lstStyle/>
          <a:p>
            <a:r>
              <a:rPr lang="it-IT" b="1" dirty="0" smtClean="0">
                <a:solidFill>
                  <a:srgbClr val="00B0F0"/>
                </a:solidFill>
                <a:latin typeface="Times New Roman" pitchFamily="18" charset="0"/>
                <a:cs typeface="Times New Roman" pitchFamily="18" charset="0"/>
              </a:rPr>
              <a:t>             </a:t>
            </a:r>
            <a:r>
              <a:rPr lang="it-IT" b="1" dirty="0" err="1" smtClean="0">
                <a:solidFill>
                  <a:srgbClr val="00B0F0"/>
                </a:solidFill>
                <a:latin typeface="Times New Roman" pitchFamily="18" charset="0"/>
                <a:cs typeface="Times New Roman" pitchFamily="18" charset="0"/>
              </a:rPr>
              <a:t>Zalipie</a:t>
            </a:r>
            <a:r>
              <a:rPr lang="it-IT" b="1" dirty="0" smtClean="0">
                <a:solidFill>
                  <a:srgbClr val="00B0F0"/>
                </a:solidFill>
                <a:latin typeface="Times New Roman" pitchFamily="18" charset="0"/>
                <a:cs typeface="Times New Roman" pitchFamily="18" charset="0"/>
              </a:rPr>
              <a:t>, Cracovia, Polonia</a:t>
            </a:r>
            <a:endParaRPr lang="it-IT" b="1" dirty="0">
              <a:solidFill>
                <a:srgbClr val="00B0F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048000"/>
            <a:ext cx="5238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580112" y="3284984"/>
            <a:ext cx="3046796" cy="369332"/>
          </a:xfrm>
          <a:prstGeom prst="rect">
            <a:avLst/>
          </a:prstGeom>
          <a:noFill/>
        </p:spPr>
        <p:txBody>
          <a:bodyPr wrap="none" rtlCol="0">
            <a:spAutoFit/>
          </a:bodyPr>
          <a:lstStyle/>
          <a:p>
            <a:r>
              <a:rPr lang="it-IT" b="1" dirty="0" smtClean="0">
                <a:solidFill>
                  <a:srgbClr val="AC2048"/>
                </a:solidFill>
                <a:latin typeface="Times New Roman" pitchFamily="18" charset="0"/>
                <a:cs typeface="Times New Roman" pitchFamily="18" charset="0"/>
              </a:rPr>
              <a:t>Favela Villa 31, Buenos Aires</a:t>
            </a:r>
            <a:endParaRPr lang="it-IT" b="1" dirty="0">
              <a:solidFill>
                <a:srgbClr val="AC2048"/>
              </a:solidFill>
              <a:latin typeface="Times New Roman" pitchFamily="18" charset="0"/>
              <a:cs typeface="Times New Roman" pitchFamily="18" charset="0"/>
            </a:endParaRPr>
          </a:p>
        </p:txBody>
      </p:sp>
      <p:sp>
        <p:nvSpPr>
          <p:cNvPr id="5" name="CasellaDiTesto 4"/>
          <p:cNvSpPr txBox="1"/>
          <p:nvPr/>
        </p:nvSpPr>
        <p:spPr>
          <a:xfrm>
            <a:off x="15138" y="3706236"/>
            <a:ext cx="3980798" cy="2862322"/>
          </a:xfrm>
          <a:prstGeom prst="rect">
            <a:avLst/>
          </a:prstGeom>
          <a:noFill/>
        </p:spPr>
        <p:txBody>
          <a:bodyPr wrap="square" rtlCol="0">
            <a:spAutoFit/>
          </a:bodyPr>
          <a:lstStyle/>
          <a:p>
            <a:r>
              <a:rPr lang="it-IT" b="1" dirty="0" smtClean="0">
                <a:solidFill>
                  <a:srgbClr val="920000"/>
                </a:solidFill>
                <a:latin typeface="Times New Roman" pitchFamily="18" charset="0"/>
                <a:cs typeface="Times New Roman" pitchFamily="18" charset="0"/>
              </a:rPr>
              <a:t>Dove è possibile reperire risorse, economiche, umane e culturali, per poter diversificare e abbellire gli spazi, si riscontrerà immediatamente una nuova qualità della vita, l’emergere di regole di rispetto reciproco, la diminuzione della violenza, il tentativo di emulazione verso chi è riuscito a «fare di meglio». </a:t>
            </a:r>
          </a:p>
          <a:p>
            <a:r>
              <a:rPr lang="it-IT" b="1" dirty="0" smtClean="0">
                <a:solidFill>
                  <a:srgbClr val="920000"/>
                </a:solidFill>
                <a:latin typeface="Times New Roman" pitchFamily="18" charset="0"/>
                <a:cs typeface="Times New Roman" pitchFamily="18" charset="0"/>
              </a:rPr>
              <a:t>La bellezza è un’esigenza contagiosa.</a:t>
            </a:r>
            <a:r>
              <a:rPr lang="it-IT" dirty="0" smtClean="0"/>
              <a:t>  </a:t>
            </a:r>
            <a:endParaRPr lang="it-IT" dirty="0"/>
          </a:p>
        </p:txBody>
      </p:sp>
    </p:spTree>
    <p:extLst>
      <p:ext uri="{BB962C8B-B14F-4D97-AF65-F5344CB8AC3E}">
        <p14:creationId xmlns:p14="http://schemas.microsoft.com/office/powerpoint/2010/main" val="123606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0" y="116632"/>
            <a:ext cx="9144000" cy="6848029"/>
          </a:xfrm>
          <a:prstGeom prst="rect">
            <a:avLst/>
          </a:prstGeom>
          <a:noFill/>
        </p:spPr>
        <p:txBody>
          <a:bodyPr wrap="square" rtlCol="0">
            <a:spAutoFit/>
          </a:bodyPr>
          <a:lstStyle/>
          <a:p>
            <a:pPr algn="ctr"/>
            <a:r>
              <a:rPr lang="it-IT" sz="3200" b="1" dirty="0" smtClean="0">
                <a:solidFill>
                  <a:srgbClr val="AC2048"/>
                </a:solidFill>
                <a:latin typeface="Times New Roman" pitchFamily="18" charset="0"/>
                <a:cs typeface="Times New Roman" pitchFamily="18" charset="0"/>
              </a:rPr>
              <a:t>Non sarà possibile alzare la nostra qualità della vita finché le leve del progresso, della creatività e dell’innovazione rimangono in mano di specialisti al soldo del potere e delle classi alte: la scienza serve a poche persone perché la conoscenza e gli strumenti di elaborazione non sono condivisi. Ma non è sempre stato così:  </a:t>
            </a:r>
          </a:p>
          <a:p>
            <a:pPr algn="ctr"/>
            <a:endParaRPr lang="it-IT" sz="900" b="1" dirty="0" smtClean="0">
              <a:solidFill>
                <a:srgbClr val="AC2048"/>
              </a:solidFill>
              <a:latin typeface="Times New Roman" pitchFamily="18" charset="0"/>
              <a:cs typeface="Times New Roman" pitchFamily="18" charset="0"/>
            </a:endParaRPr>
          </a:p>
          <a:p>
            <a:pPr algn="ctr"/>
            <a:r>
              <a:rPr lang="it-IT" sz="2800" b="1" dirty="0" smtClean="0">
                <a:solidFill>
                  <a:srgbClr val="AC2048"/>
                </a:solidFill>
                <a:latin typeface="Times New Roman" pitchFamily="18" charset="0"/>
                <a:cs typeface="Times New Roman" pitchFamily="18" charset="0"/>
              </a:rPr>
              <a:t>GRAN </a:t>
            </a:r>
            <a:r>
              <a:rPr lang="it-IT" sz="2800" b="1" dirty="0">
                <a:solidFill>
                  <a:srgbClr val="AC2048"/>
                </a:solidFill>
                <a:latin typeface="Times New Roman" pitchFamily="18" charset="0"/>
                <a:cs typeface="Times New Roman" pitchFamily="18" charset="0"/>
              </a:rPr>
              <a:t>PARTE DEL PROGRESSO TECNOLOGICO CHE ALZA IL LIVELLO DI VITA DELL’UMANITA’ AVVIENE DURANTE IL MEDIO EVO….</a:t>
            </a:r>
          </a:p>
          <a:p>
            <a:pPr algn="ctr"/>
            <a:endParaRPr lang="it-IT" sz="700" b="1" dirty="0" smtClean="0">
              <a:solidFill>
                <a:srgbClr val="AC2048"/>
              </a:solidFill>
              <a:latin typeface="Times New Roman" pitchFamily="18" charset="0"/>
              <a:cs typeface="Times New Roman" pitchFamily="18" charset="0"/>
            </a:endParaRPr>
          </a:p>
          <a:p>
            <a:pPr algn="ctr"/>
            <a:endParaRPr lang="it-IT" sz="700" b="1" dirty="0">
              <a:solidFill>
                <a:srgbClr val="AC2048"/>
              </a:solidFill>
              <a:latin typeface="Times New Roman" pitchFamily="18" charset="0"/>
              <a:cs typeface="Times New Roman" pitchFamily="18" charset="0"/>
            </a:endParaRPr>
          </a:p>
          <a:p>
            <a:pPr algn="ctr"/>
            <a:r>
              <a:rPr lang="it-IT" sz="3600" b="1" i="1" dirty="0">
                <a:solidFill>
                  <a:srgbClr val="AC2048"/>
                </a:solidFill>
                <a:latin typeface="Times New Roman" pitchFamily="18" charset="0"/>
                <a:cs typeface="Times New Roman" pitchFamily="18" charset="0"/>
              </a:rPr>
              <a:t>ED E’ OPERA DI ELABORAZIONE COLLETTIVA DELLE COMUNITA’ </a:t>
            </a:r>
            <a:r>
              <a:rPr lang="it-IT" sz="3600" b="1" i="1" dirty="0" smtClean="0">
                <a:solidFill>
                  <a:srgbClr val="AC2048"/>
                </a:solidFill>
                <a:latin typeface="Times New Roman" pitchFamily="18" charset="0"/>
                <a:cs typeface="Times New Roman" pitchFamily="18" charset="0"/>
              </a:rPr>
              <a:t>CONTADINE</a:t>
            </a:r>
            <a:endParaRPr lang="it-IT" sz="3600" b="1" i="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16093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82"/>
            <a:ext cx="9195092" cy="613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6150885"/>
            <a:ext cx="4074833" cy="923330"/>
          </a:xfrm>
          <a:prstGeom prst="rect">
            <a:avLst/>
          </a:prstGeom>
          <a:noFill/>
        </p:spPr>
        <p:txBody>
          <a:bodyPr wrap="none" rtlCol="0">
            <a:spAutoFit/>
          </a:bodyPr>
          <a:lstStyle/>
          <a:p>
            <a:r>
              <a:rPr lang="it-IT" b="1" dirty="0" smtClean="0">
                <a:solidFill>
                  <a:srgbClr val="AC2048"/>
                </a:solidFill>
                <a:latin typeface="Times New Roman" pitchFamily="18" charset="0"/>
                <a:cs typeface="Times New Roman" pitchFamily="18" charset="0"/>
              </a:rPr>
              <a:t>Mulino ad acqua. Dal secolo VI.</a:t>
            </a:r>
          </a:p>
          <a:p>
            <a:r>
              <a:rPr lang="it-IT" b="1" dirty="0">
                <a:solidFill>
                  <a:srgbClr val="AC2048"/>
                </a:solidFill>
                <a:latin typeface="Times New Roman" pitchFamily="18" charset="0"/>
                <a:cs typeface="Times New Roman" pitchFamily="18" charset="0"/>
              </a:rPr>
              <a:t>Molinetto della </a:t>
            </a:r>
            <a:r>
              <a:rPr lang="it-IT" b="1" dirty="0" smtClean="0">
                <a:solidFill>
                  <a:srgbClr val="AC2048"/>
                </a:solidFill>
                <a:latin typeface="Times New Roman" pitchFamily="18" charset="0"/>
                <a:cs typeface="Times New Roman" pitchFamily="18" charset="0"/>
              </a:rPr>
              <a:t>Croda, Refrontolo (Tv) </a:t>
            </a:r>
            <a:endParaRPr lang="it-IT" b="1" dirty="0">
              <a:solidFill>
                <a:srgbClr val="AC2048"/>
              </a:solidFill>
              <a:latin typeface="Times New Roman" pitchFamily="18" charset="0"/>
              <a:cs typeface="Times New Roman" pitchFamily="18" charset="0"/>
            </a:endParaRPr>
          </a:p>
          <a:p>
            <a:endParaRPr lang="it-IT" dirty="0"/>
          </a:p>
        </p:txBody>
      </p:sp>
    </p:spTree>
    <p:extLst>
      <p:ext uri="{BB962C8B-B14F-4D97-AF65-F5344CB8AC3E}">
        <p14:creationId xmlns:p14="http://schemas.microsoft.com/office/powerpoint/2010/main" val="345280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9" y="188640"/>
            <a:ext cx="9151674" cy="486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622358" y="5182395"/>
            <a:ext cx="4572000" cy="646331"/>
          </a:xfrm>
          <a:prstGeom prst="rect">
            <a:avLst/>
          </a:prstGeom>
        </p:spPr>
        <p:txBody>
          <a:bodyPr>
            <a:spAutoFit/>
          </a:bodyPr>
          <a:lstStyle/>
          <a:p>
            <a:r>
              <a:rPr lang="it-IT" b="1" dirty="0" smtClean="0">
                <a:solidFill>
                  <a:srgbClr val="AC2048"/>
                </a:solidFill>
                <a:latin typeface="Times New Roman" pitchFamily="18" charset="0"/>
                <a:cs typeface="Times New Roman" pitchFamily="18" charset="0"/>
              </a:rPr>
              <a:t>Aratro pesante, dal VII sec.,  </a:t>
            </a:r>
            <a:r>
              <a:rPr lang="it-IT" b="1" dirty="0">
                <a:solidFill>
                  <a:srgbClr val="AC2048"/>
                </a:solidFill>
                <a:latin typeface="Times New Roman" pitchFamily="18" charset="0"/>
                <a:cs typeface="Times New Roman" pitchFamily="18" charset="0"/>
              </a:rPr>
              <a:t>con due lame e con ruote, e cavalli legati con il collare rigido </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 y="5057801"/>
            <a:ext cx="3451544" cy="181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45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4211960" y="855296"/>
            <a:ext cx="4932040" cy="1477328"/>
          </a:xfrm>
          <a:prstGeom prst="rect">
            <a:avLst/>
          </a:prstGeom>
          <a:noFill/>
        </p:spPr>
        <p:txBody>
          <a:bodyPr wrap="square" rtlCol="0">
            <a:spAutoFit/>
          </a:bodyPr>
          <a:lstStyle/>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291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387"/>
            <a:ext cx="4570324" cy="285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3" y="3676650"/>
            <a:ext cx="7048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6361" y="3172326"/>
            <a:ext cx="9173114" cy="1200329"/>
          </a:xfrm>
          <a:prstGeom prst="rect">
            <a:avLst/>
          </a:prstGeom>
          <a:noFill/>
        </p:spPr>
        <p:txBody>
          <a:bodyPr wrap="square" rtlCol="0">
            <a:spAutoFit/>
          </a:bodyPr>
          <a:lstStyle/>
          <a:p>
            <a:r>
              <a:rPr lang="it-IT" b="1" dirty="0" smtClean="0">
                <a:solidFill>
                  <a:srgbClr val="920000"/>
                </a:solidFill>
                <a:latin typeface="Times New Roman" pitchFamily="18" charset="0"/>
                <a:cs typeface="Times New Roman" pitchFamily="18" charset="0"/>
              </a:rPr>
              <a:t>Il popolo Sami è stato per millenni allevatore, cacciatore, pescatore, raccoglitore e a suo </a:t>
            </a:r>
          </a:p>
          <a:p>
            <a:r>
              <a:rPr lang="it-IT" b="1" dirty="0">
                <a:solidFill>
                  <a:srgbClr val="920000"/>
                </a:solidFill>
                <a:latin typeface="Times New Roman" pitchFamily="18" charset="0"/>
                <a:cs typeface="Times New Roman" pitchFamily="18" charset="0"/>
              </a:rPr>
              <a:t> </a:t>
            </a:r>
            <a:r>
              <a:rPr lang="it-IT" b="1" dirty="0" smtClean="0">
                <a:solidFill>
                  <a:srgbClr val="920000"/>
                </a:solidFill>
                <a:latin typeface="Times New Roman" pitchFamily="18" charset="0"/>
                <a:cs typeface="Times New Roman" pitchFamily="18" charset="0"/>
              </a:rPr>
              <a:t>                                                                                                                          modo</a:t>
            </a:r>
          </a:p>
          <a:p>
            <a:r>
              <a:rPr lang="it-IT" b="1" dirty="0">
                <a:solidFill>
                  <a:srgbClr val="920000"/>
                </a:solidFill>
                <a:latin typeface="Times New Roman" pitchFamily="18" charset="0"/>
                <a:cs typeface="Times New Roman" pitchFamily="18" charset="0"/>
              </a:rPr>
              <a:t> </a:t>
            </a:r>
            <a:r>
              <a:rPr lang="it-IT" b="1" dirty="0" smtClean="0">
                <a:solidFill>
                  <a:srgbClr val="920000"/>
                </a:solidFill>
                <a:latin typeface="Times New Roman" pitchFamily="18" charset="0"/>
                <a:cs typeface="Times New Roman" pitchFamily="18" charset="0"/>
              </a:rPr>
              <a:t>                                                                                                                          anche </a:t>
            </a:r>
            <a:r>
              <a:rPr lang="it-IT" b="1" dirty="0">
                <a:solidFill>
                  <a:srgbClr val="920000"/>
                </a:solidFill>
                <a:latin typeface="Times New Roman" pitchFamily="18" charset="0"/>
                <a:cs typeface="Times New Roman" pitchFamily="18" charset="0"/>
              </a:rPr>
              <a:t>agricoltore</a:t>
            </a:r>
          </a:p>
          <a:p>
            <a:endParaRPr lang="it-IT"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2094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 y="0"/>
            <a:ext cx="91431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887064" y="187624"/>
            <a:ext cx="4399602"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   Rotazione agraria triennale dal sec. VIII </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59109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483768" y="6230895"/>
            <a:ext cx="3046668"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Ferro di cavallo. Dal IX sec.  </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05835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3" name="CasellaDiTesto 2"/>
          <p:cNvSpPr txBox="1"/>
          <p:nvPr/>
        </p:nvSpPr>
        <p:spPr>
          <a:xfrm>
            <a:off x="63752" y="5589240"/>
            <a:ext cx="8297969" cy="646331"/>
          </a:xfrm>
          <a:prstGeom prst="rect">
            <a:avLst/>
          </a:prstGeom>
          <a:noFill/>
        </p:spPr>
        <p:txBody>
          <a:bodyPr wrap="square" rtlCol="0">
            <a:spAutoFit/>
          </a:bodyPr>
          <a:lstStyle/>
          <a:p>
            <a:r>
              <a:rPr lang="it-IT" b="1" dirty="0">
                <a:solidFill>
                  <a:srgbClr val="AC2048"/>
                </a:solidFill>
                <a:latin typeface="Times New Roman" pitchFamily="18" charset="0"/>
                <a:cs typeface="Times New Roman" pitchFamily="18" charset="0"/>
              </a:rPr>
              <a:t>Basto per cavalli e attracco a tandem per animali da </a:t>
            </a:r>
            <a:r>
              <a:rPr lang="it-IT" b="1" dirty="0" smtClean="0">
                <a:solidFill>
                  <a:srgbClr val="AC2048"/>
                </a:solidFill>
                <a:latin typeface="Times New Roman" pitchFamily="18" charset="0"/>
                <a:cs typeface="Times New Roman" pitchFamily="18" charset="0"/>
              </a:rPr>
              <a:t>traino; carro da trasporto pesante. Dal IX sec.  </a:t>
            </a:r>
            <a:endParaRPr lang="it-IT" b="1" dirty="0">
              <a:solidFill>
                <a:srgbClr val="AC2048"/>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92913" cy="544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204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3" name="CasellaDiTesto 2"/>
          <p:cNvSpPr txBox="1"/>
          <p:nvPr/>
        </p:nvSpPr>
        <p:spPr>
          <a:xfrm>
            <a:off x="0" y="6166961"/>
            <a:ext cx="8297969" cy="646331"/>
          </a:xfrm>
          <a:prstGeom prst="rect">
            <a:avLst/>
          </a:prstGeom>
          <a:noFill/>
        </p:spPr>
        <p:txBody>
          <a:bodyPr wrap="square" rtlCol="0">
            <a:spAutoFit/>
          </a:bodyPr>
          <a:lstStyle/>
          <a:p>
            <a:r>
              <a:rPr lang="it-IT" b="1" dirty="0">
                <a:solidFill>
                  <a:srgbClr val="AC2048"/>
                </a:solidFill>
                <a:latin typeface="Times New Roman" pitchFamily="18" charset="0"/>
                <a:cs typeface="Times New Roman" pitchFamily="18" charset="0"/>
              </a:rPr>
              <a:t>Ciclo della legna, della castagna e di </a:t>
            </a:r>
            <a:r>
              <a:rPr lang="it-IT" b="1" dirty="0" smtClean="0">
                <a:solidFill>
                  <a:srgbClr val="AC2048"/>
                </a:solidFill>
                <a:latin typeface="Times New Roman" pitchFamily="18" charset="0"/>
                <a:cs typeface="Times New Roman" pitchFamily="18" charset="0"/>
              </a:rPr>
              <a:t>altre piante alimentari, come noce, nocciolo, melo…. . Dal IX sec.  Triora (Im), Museo della stregoneria, sala del castagno</a:t>
            </a:r>
            <a:endParaRPr lang="it-IT" b="1" dirty="0">
              <a:solidFill>
                <a:srgbClr val="AC2048"/>
              </a:solidFill>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653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456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3" name="CasellaDiTesto 2"/>
          <p:cNvSpPr txBox="1"/>
          <p:nvPr/>
        </p:nvSpPr>
        <p:spPr>
          <a:xfrm>
            <a:off x="0" y="6166961"/>
            <a:ext cx="8297969" cy="369332"/>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Maglio ad acqua</a:t>
            </a:r>
            <a:endParaRPr lang="it-IT" b="1" dirty="0">
              <a:solidFill>
                <a:srgbClr val="AC2048"/>
              </a:solidFill>
              <a:latin typeface="Times New Roman" pitchFamily="18" charset="0"/>
              <a:cs typeface="Times New Roman" pitchFamily="18" charset="0"/>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4994"/>
            <a:ext cx="9111343" cy="59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89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3" name="CasellaDiTesto 2"/>
          <p:cNvSpPr txBox="1"/>
          <p:nvPr/>
        </p:nvSpPr>
        <p:spPr>
          <a:xfrm>
            <a:off x="5986544" y="2726164"/>
            <a:ext cx="3125004" cy="923330"/>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Ruota per filare la lana.</a:t>
            </a:r>
          </a:p>
          <a:p>
            <a:r>
              <a:rPr lang="it-IT" b="1" dirty="0" smtClean="0">
                <a:solidFill>
                  <a:srgbClr val="AC2048"/>
                </a:solidFill>
                <a:latin typeface="Times New Roman" pitchFamily="18" charset="0"/>
                <a:cs typeface="Times New Roman" pitchFamily="18" charset="0"/>
              </a:rPr>
              <a:t>Musei Comunali di Santarcangelo (</a:t>
            </a:r>
            <a:r>
              <a:rPr lang="it-IT" b="1" dirty="0" err="1" smtClean="0">
                <a:solidFill>
                  <a:srgbClr val="AC2048"/>
                </a:solidFill>
                <a:latin typeface="Times New Roman" pitchFamily="18" charset="0"/>
                <a:cs typeface="Times New Roman" pitchFamily="18" charset="0"/>
              </a:rPr>
              <a:t>Rn</a:t>
            </a:r>
            <a:r>
              <a:rPr lang="it-IT" b="1" dirty="0" smtClean="0">
                <a:solidFill>
                  <a:srgbClr val="AC2048"/>
                </a:solidFill>
                <a:latin typeface="Times New Roman" pitchFamily="18" charset="0"/>
                <a:cs typeface="Times New Roman" pitchFamily="18" charset="0"/>
              </a:rPr>
              <a:t>)</a:t>
            </a:r>
            <a:endParaRPr lang="it-IT" b="1" dirty="0">
              <a:solidFill>
                <a:srgbClr val="AC2048"/>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171" y="3717032"/>
            <a:ext cx="5040560" cy="336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 y="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6" y="4466005"/>
            <a:ext cx="4064277" cy="2308324"/>
          </a:xfrm>
          <a:prstGeom prst="rect">
            <a:avLst/>
          </a:prstGeom>
        </p:spPr>
        <p:txBody>
          <a:bodyPr wrap="square">
            <a:spAutoFit/>
          </a:bodyPr>
          <a:lstStyle/>
          <a:p>
            <a:r>
              <a:rPr lang="it-IT" b="1" dirty="0" smtClean="0">
                <a:solidFill>
                  <a:srgbClr val="AC2048"/>
                </a:solidFill>
                <a:latin typeface="Times New Roman" pitchFamily="18" charset="0"/>
                <a:cs typeface="Times New Roman" pitchFamily="18" charset="0"/>
              </a:rPr>
              <a:t>Transumanza in </a:t>
            </a:r>
            <a:r>
              <a:rPr lang="it-IT" b="1" dirty="0" err="1" smtClean="0">
                <a:solidFill>
                  <a:srgbClr val="AC2048"/>
                </a:solidFill>
                <a:latin typeface="Times New Roman" pitchFamily="18" charset="0"/>
                <a:cs typeface="Times New Roman" pitchFamily="18" charset="0"/>
              </a:rPr>
              <a:t>Otztal</a:t>
            </a:r>
            <a:r>
              <a:rPr lang="it-IT" b="1" dirty="0" smtClean="0">
                <a:solidFill>
                  <a:srgbClr val="AC2048"/>
                </a:solidFill>
                <a:latin typeface="Times New Roman" pitchFamily="18" charset="0"/>
                <a:cs typeface="Times New Roman" pitchFamily="18" charset="0"/>
              </a:rPr>
              <a:t> (</a:t>
            </a:r>
            <a:r>
              <a:rPr lang="it-IT" b="1" dirty="0" err="1" smtClean="0">
                <a:solidFill>
                  <a:srgbClr val="AC2048"/>
                </a:solidFill>
                <a:latin typeface="Times New Roman" pitchFamily="18" charset="0"/>
                <a:cs typeface="Times New Roman" pitchFamily="18" charset="0"/>
              </a:rPr>
              <a:t>Bz</a:t>
            </a:r>
            <a:r>
              <a:rPr lang="it-IT" b="1" dirty="0" smtClean="0">
                <a:solidFill>
                  <a:srgbClr val="AC2048"/>
                </a:solidFill>
                <a:latin typeface="Times New Roman" pitchFamily="18" charset="0"/>
                <a:cs typeface="Times New Roman" pitchFamily="18" charset="0"/>
              </a:rPr>
              <a:t>. E’ proprio nel Medio Evo che si sviluppa la transumanza su grande distanza e i pastori elaborano linguaggi particolari per parlarsi fra loro senza essere capiti. Sempre nello stesso periodo, si comincia a produrre il feltro, il primo tessuto impermeabile della storia. </a:t>
            </a:r>
            <a:endParaRPr lang="it-IT" b="1" dirty="0">
              <a:solidFill>
                <a:srgbClr val="AC2048"/>
              </a:solidFill>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657" y="0"/>
            <a:ext cx="3221343" cy="20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029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2" name="Rettangolo 1"/>
          <p:cNvSpPr/>
          <p:nvPr/>
        </p:nvSpPr>
        <p:spPr>
          <a:xfrm>
            <a:off x="2866174" y="9158"/>
            <a:ext cx="6300299" cy="369332"/>
          </a:xfrm>
          <a:prstGeom prst="rect">
            <a:avLst/>
          </a:prstGeom>
        </p:spPr>
        <p:txBody>
          <a:bodyPr wrap="square">
            <a:spAutoFit/>
          </a:bodyPr>
          <a:lstStyle/>
          <a:p>
            <a:r>
              <a:rPr lang="it-IT" b="1" dirty="0" smtClean="0">
                <a:solidFill>
                  <a:srgbClr val="AC2048"/>
                </a:solidFill>
                <a:latin typeface="Times New Roman" pitchFamily="18" charset="0"/>
                <a:cs typeface="Times New Roman" pitchFamily="18" charset="0"/>
              </a:rPr>
              <a:t>Segheria ad acqua. Santa Gertrude, Val d’Ultimo (</a:t>
            </a:r>
            <a:r>
              <a:rPr lang="it-IT" b="1" dirty="0" err="1" smtClean="0">
                <a:solidFill>
                  <a:srgbClr val="AC2048"/>
                </a:solidFill>
                <a:latin typeface="Times New Roman" pitchFamily="18" charset="0"/>
                <a:cs typeface="Times New Roman" pitchFamily="18" charset="0"/>
              </a:rPr>
              <a:t>Bz</a:t>
            </a:r>
            <a:r>
              <a:rPr lang="it-IT" b="1" dirty="0" smtClean="0">
                <a:solidFill>
                  <a:srgbClr val="AC2048"/>
                </a:solidFill>
                <a:latin typeface="Times New Roman" pitchFamily="18" charset="0"/>
                <a:cs typeface="Times New Roman" pitchFamily="18" charset="0"/>
              </a:rPr>
              <a:t>). </a:t>
            </a:r>
            <a:endParaRPr lang="it-IT" b="1" dirty="0">
              <a:solidFill>
                <a:srgbClr val="AC2048"/>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8"/>
            <a:ext cx="9166473" cy="473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4487363"/>
            <a:ext cx="3647132" cy="237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7494" y="9158"/>
            <a:ext cx="3711272" cy="646331"/>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Segheria ad acqua. Santa Gertrude.</a:t>
            </a:r>
          </a:p>
          <a:p>
            <a:r>
              <a:rPr lang="it-IT" b="1" dirty="0" smtClean="0">
                <a:solidFill>
                  <a:schemeClr val="accent2">
                    <a:lumMod val="20000"/>
                    <a:lumOff val="80000"/>
                  </a:schemeClr>
                </a:solidFill>
                <a:latin typeface="Times New Roman" pitchFamily="18" charset="0"/>
                <a:cs typeface="Times New Roman" pitchFamily="18" charset="0"/>
              </a:rPr>
              <a:t> Val d’Ultimo (</a:t>
            </a:r>
            <a:r>
              <a:rPr lang="it-IT" b="1" dirty="0" err="1" smtClean="0">
                <a:solidFill>
                  <a:schemeClr val="accent2">
                    <a:lumMod val="20000"/>
                    <a:lumOff val="80000"/>
                  </a:schemeClr>
                </a:solidFill>
                <a:latin typeface="Times New Roman" pitchFamily="18" charset="0"/>
                <a:cs typeface="Times New Roman" pitchFamily="18" charset="0"/>
              </a:rPr>
              <a:t>Bz</a:t>
            </a:r>
            <a:r>
              <a:rPr lang="it-IT" b="1" dirty="0" smtClean="0">
                <a:solidFill>
                  <a:schemeClr val="accent2">
                    <a:lumMod val="20000"/>
                    <a:lumOff val="80000"/>
                  </a:schemeClr>
                </a:solidFill>
                <a:latin typeface="Times New Roman" pitchFamily="18" charset="0"/>
                <a:cs typeface="Times New Roman" pitchFamily="18" charset="0"/>
              </a:rPr>
              <a:t>)</a:t>
            </a:r>
            <a:endParaRPr lang="it-IT"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 y="4756502"/>
            <a:ext cx="5508104" cy="2031325"/>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L’elaborazione collettiva di un ciclo di produzione, per esempio quello della legna, prevedeva in primo luogo la diversificazione a seconda del territorio; in secondo luogo, l’invenzione di tutta una serie di attrezzi di grande precisione e specificità, da usare durante l’intero processo. Questo implicava la formazione di competenze complesse che venivano tramandate. </a:t>
            </a:r>
            <a:endParaRPr lang="it-IT" b="1" dirty="0">
              <a:solidFill>
                <a:srgbClr val="AC2048"/>
              </a:solidFill>
              <a:latin typeface="Times New Roman" pitchFamily="18" charset="0"/>
              <a:cs typeface="Times New Roman" pitchFamily="18" charset="0"/>
            </a:endParaRPr>
          </a:p>
        </p:txBody>
      </p:sp>
      <p:sp>
        <p:nvSpPr>
          <p:cNvPr id="8" name="CasellaDiTesto 7"/>
          <p:cNvSpPr txBox="1"/>
          <p:nvPr/>
        </p:nvSpPr>
        <p:spPr>
          <a:xfrm>
            <a:off x="5485631" y="4426477"/>
            <a:ext cx="3658369" cy="923330"/>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Strumento usato per arpionare i tronchi durante la fluitazione in Cadore (</a:t>
            </a:r>
            <a:r>
              <a:rPr lang="it-IT" b="1" dirty="0" err="1" smtClean="0">
                <a:solidFill>
                  <a:schemeClr val="accent2">
                    <a:lumMod val="20000"/>
                    <a:lumOff val="80000"/>
                  </a:schemeClr>
                </a:solidFill>
                <a:latin typeface="Times New Roman" pitchFamily="18" charset="0"/>
                <a:cs typeface="Times New Roman" pitchFamily="18" charset="0"/>
              </a:rPr>
              <a:t>Bl</a:t>
            </a:r>
            <a:r>
              <a:rPr lang="it-IT" b="1" dirty="0" smtClean="0">
                <a:solidFill>
                  <a:schemeClr val="accent2">
                    <a:lumMod val="20000"/>
                    <a:lumOff val="80000"/>
                  </a:schemeClr>
                </a:solidFill>
                <a:latin typeface="Times New Roman" pitchFamily="18" charset="0"/>
                <a:cs typeface="Times New Roman" pitchFamily="18" charset="0"/>
              </a:rPr>
              <a:t>) </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17532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5364088" y="22841"/>
            <a:ext cx="3791342" cy="2031325"/>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Ciclo del vino: le botti sono state inventate dai Celti parecchi secoli prima di Cristo, ma a partire dall’alto Medio Evo si sviluppa e si diffonde tutta la strumentazione legata alla produzione e all’invecchiamento del vino. </a:t>
            </a:r>
            <a:endParaRPr lang="it-IT" b="1" dirty="0">
              <a:solidFill>
                <a:srgbClr val="AC2048"/>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64088"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125800"/>
            <a:ext cx="3791342" cy="476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574139" y="6465590"/>
            <a:ext cx="3422732"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Carpignano Sesia (No), XVI sec. </a:t>
            </a:r>
            <a:endParaRPr lang="it-IT"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611560" y="6519446"/>
            <a:ext cx="3532249"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Torre dell’Aquila, Trento, </a:t>
            </a:r>
            <a:r>
              <a:rPr lang="it-IT" b="1" dirty="0" err="1" smtClean="0">
                <a:solidFill>
                  <a:schemeClr val="accent2">
                    <a:lumMod val="20000"/>
                    <a:lumOff val="80000"/>
                  </a:schemeClr>
                </a:solidFill>
                <a:latin typeface="Times New Roman" pitchFamily="18" charset="0"/>
                <a:cs typeface="Times New Roman" pitchFamily="18" charset="0"/>
              </a:rPr>
              <a:t>Xv</a:t>
            </a:r>
            <a:r>
              <a:rPr lang="it-IT" b="1" dirty="0" smtClean="0">
                <a:solidFill>
                  <a:schemeClr val="accent2">
                    <a:lumMod val="20000"/>
                    <a:lumOff val="80000"/>
                  </a:schemeClr>
                </a:solidFill>
                <a:latin typeface="Times New Roman" pitchFamily="18" charset="0"/>
                <a:cs typeface="Times New Roman" pitchFamily="18" charset="0"/>
              </a:rPr>
              <a:t> sec. </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62307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2" name="Rettangolo 1"/>
          <p:cNvSpPr/>
          <p:nvPr/>
        </p:nvSpPr>
        <p:spPr>
          <a:xfrm>
            <a:off x="971600" y="3329523"/>
            <a:ext cx="1565920" cy="3139321"/>
          </a:xfrm>
          <a:prstGeom prst="rect">
            <a:avLst/>
          </a:prstGeom>
        </p:spPr>
        <p:txBody>
          <a:bodyPr wrap="square">
            <a:spAutoFit/>
          </a:bodyPr>
          <a:lstStyle/>
          <a:p>
            <a:pPr lvl="3">
              <a:buFontTx/>
              <a:buChar char="•"/>
            </a:pPr>
            <a:r>
              <a:rPr lang="it-IT" b="1" dirty="0" smtClean="0">
                <a:solidFill>
                  <a:srgbClr val="FFFF99"/>
                </a:solidFill>
              </a:rPr>
              <a:t>Alpicoltura</a:t>
            </a:r>
            <a:endParaRPr lang="it-IT" b="1" dirty="0">
              <a:solidFill>
                <a:srgbClr val="FFFF99"/>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38"/>
            <a:ext cx="9262410" cy="687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380312" y="1988840"/>
            <a:ext cx="1882098" cy="313932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Alpicoltura, abbassamento del limite altimetrico dei pascoli, sistemi </a:t>
            </a:r>
            <a:r>
              <a:rPr lang="it-IT" b="1" dirty="0">
                <a:solidFill>
                  <a:schemeClr val="accent2">
                    <a:lumMod val="20000"/>
                    <a:lumOff val="80000"/>
                  </a:schemeClr>
                </a:solidFill>
                <a:latin typeface="Times New Roman" pitchFamily="18" charset="0"/>
                <a:cs typeface="Times New Roman" pitchFamily="18" charset="0"/>
              </a:rPr>
              <a:t>avanzati di sfruttamento dei pascoli per il </a:t>
            </a:r>
            <a:r>
              <a:rPr lang="it-IT" b="1" dirty="0" smtClean="0">
                <a:solidFill>
                  <a:schemeClr val="accent2">
                    <a:lumMod val="20000"/>
                    <a:lumOff val="80000"/>
                  </a:schemeClr>
                </a:solidFill>
                <a:latin typeface="Times New Roman" pitchFamily="18" charset="0"/>
                <a:cs typeface="Times New Roman" pitchFamily="18" charset="0"/>
              </a:rPr>
              <a:t>formaggio.</a:t>
            </a:r>
          </a:p>
          <a:p>
            <a:r>
              <a:rPr lang="it-IT" b="1" dirty="0" err="1" smtClean="0">
                <a:solidFill>
                  <a:schemeClr val="accent2">
                    <a:lumMod val="20000"/>
                    <a:lumOff val="80000"/>
                  </a:schemeClr>
                </a:solidFill>
                <a:latin typeface="Times New Roman" pitchFamily="18" charset="0"/>
                <a:cs typeface="Times New Roman" pitchFamily="18" charset="0"/>
              </a:rPr>
              <a:t>Valchiavenna</a:t>
            </a:r>
            <a:r>
              <a:rPr lang="it-IT" b="1" dirty="0" smtClean="0">
                <a:solidFill>
                  <a:schemeClr val="accent2">
                    <a:lumMod val="20000"/>
                    <a:lumOff val="80000"/>
                  </a:schemeClr>
                </a:solidFill>
                <a:latin typeface="Times New Roman" pitchFamily="18" charset="0"/>
                <a:cs typeface="Times New Roman" pitchFamily="18" charset="0"/>
              </a:rPr>
              <a:t> (So)</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49771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3" name="CasellaDiTesto 2"/>
          <p:cNvSpPr txBox="1"/>
          <p:nvPr/>
        </p:nvSpPr>
        <p:spPr>
          <a:xfrm>
            <a:off x="4565123" y="22860"/>
            <a:ext cx="4572791" cy="2862322"/>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E’ nel Medio Evo che nascono le libere leghe delle guide, espressione delle comunità di montagna, che costruiscono (senza l’aiuto di ingegneri, né di disegni, né di mappe, né di geologi….) le strade di passo che collegano il versante settentrionale a quello meridionale della catena alpina, arrivando ad imporre le proprie condizioni (e il prezzo pattuito) anche a potenze come il ducato di Milano, gli Asburgo  e i principati tedeschi. </a:t>
            </a:r>
            <a:endParaRPr lang="it-IT" b="1" dirty="0">
              <a:solidFill>
                <a:srgbClr val="AC2048"/>
              </a:solidFill>
              <a:latin typeface="Times New Roman" pitchFamily="18" charset="0"/>
              <a:cs typeface="Times New Roman" pitchFamily="18" charset="0"/>
            </a:endParaRPr>
          </a:p>
        </p:txBody>
      </p:sp>
      <p:sp>
        <p:nvSpPr>
          <p:cNvPr id="7" name="Rettangolo 6"/>
          <p:cNvSpPr/>
          <p:nvPr/>
        </p:nvSpPr>
        <p:spPr>
          <a:xfrm>
            <a:off x="971600" y="3329523"/>
            <a:ext cx="1565920" cy="369332"/>
          </a:xfrm>
          <a:prstGeom prst="rect">
            <a:avLst/>
          </a:prstGeom>
        </p:spPr>
        <p:txBody>
          <a:bodyPr wrap="square">
            <a:spAutoFit/>
          </a:bodyPr>
          <a:lstStyle/>
          <a:p>
            <a:pPr lvl="3">
              <a:buFontTx/>
              <a:buChar char="•"/>
            </a:pPr>
            <a:endParaRPr lang="it-IT" b="1" dirty="0">
              <a:solidFill>
                <a:srgbClr val="FFFF99"/>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 y="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0" y="3245103"/>
            <a:ext cx="516255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08520" y="6042431"/>
            <a:ext cx="4392488" cy="646331"/>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Uno dei Ponti del Diavolo, o ponti </a:t>
            </a:r>
          </a:p>
          <a:p>
            <a:r>
              <a:rPr lang="it-IT" b="1" dirty="0" smtClean="0">
                <a:solidFill>
                  <a:srgbClr val="AC2048"/>
                </a:solidFill>
                <a:latin typeface="Times New Roman" pitchFamily="18" charset="0"/>
                <a:cs typeface="Times New Roman" pitchFamily="18" charset="0"/>
              </a:rPr>
              <a:t>romani, costruiti dalle comunità di valle</a:t>
            </a:r>
            <a:endParaRPr lang="it-IT" b="1" dirty="0">
              <a:solidFill>
                <a:srgbClr val="AC2048"/>
              </a:solidFill>
              <a:latin typeface="Times New Roman" pitchFamily="18" charset="0"/>
              <a:cs typeface="Times New Roman" pitchFamily="18" charset="0"/>
            </a:endParaRPr>
          </a:p>
        </p:txBody>
      </p:sp>
      <p:sp>
        <p:nvSpPr>
          <p:cNvPr id="8" name="CasellaDiTesto 7"/>
          <p:cNvSpPr txBox="1"/>
          <p:nvPr/>
        </p:nvSpPr>
        <p:spPr>
          <a:xfrm>
            <a:off x="6851518" y="6365596"/>
            <a:ext cx="2166042"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La Via del Gottardo</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5563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4211960" y="855296"/>
            <a:ext cx="4932040" cy="1477328"/>
          </a:xfrm>
          <a:prstGeom prst="rect">
            <a:avLst/>
          </a:prstGeom>
          <a:noFill/>
        </p:spPr>
        <p:txBody>
          <a:bodyPr wrap="square" rtlCol="0">
            <a:spAutoFit/>
          </a:bodyPr>
          <a:lstStyle/>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76" y="-675456"/>
            <a:ext cx="10592835" cy="794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948264" y="6468365"/>
            <a:ext cx="1499128" cy="400110"/>
          </a:xfrm>
          <a:prstGeom prst="rect">
            <a:avLst/>
          </a:prstGeom>
          <a:noFill/>
        </p:spPr>
        <p:txBody>
          <a:bodyPr wrap="none" rtlCol="0">
            <a:spAutoFit/>
          </a:bodyPr>
          <a:lstStyle/>
          <a:p>
            <a:r>
              <a:rPr lang="it-IT" sz="2000" b="1" dirty="0" smtClean="0">
                <a:solidFill>
                  <a:srgbClr val="920000"/>
                </a:solidFill>
                <a:latin typeface="Times New Roman" pitchFamily="18" charset="0"/>
                <a:cs typeface="Times New Roman" pitchFamily="18" charset="0"/>
              </a:rPr>
              <a:t>Fienile sami</a:t>
            </a:r>
            <a:endParaRPr lang="it-IT" sz="2000"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0711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2" name="Rettangolo 1"/>
          <p:cNvSpPr/>
          <p:nvPr/>
        </p:nvSpPr>
        <p:spPr>
          <a:xfrm>
            <a:off x="827584" y="404664"/>
            <a:ext cx="3982636" cy="646331"/>
          </a:xfrm>
          <a:prstGeom prst="rect">
            <a:avLst/>
          </a:prstGeom>
        </p:spPr>
        <p:txBody>
          <a:bodyPr wrap="square">
            <a:spAutoFit/>
          </a:bodyPr>
          <a:lstStyle/>
          <a:p>
            <a:pPr>
              <a:buFontTx/>
              <a:buChar char="•"/>
            </a:pPr>
            <a:r>
              <a:rPr lang="it-IT" b="1" dirty="0" smtClean="0">
                <a:solidFill>
                  <a:srgbClr val="FFFF99"/>
                </a:solidFill>
              </a:rPr>
              <a:t>adatti </a:t>
            </a:r>
            <a:r>
              <a:rPr lang="it-IT" b="1" dirty="0">
                <a:solidFill>
                  <a:srgbClr val="FFFF99"/>
                </a:solidFill>
              </a:rPr>
              <a:t>al territorio;</a:t>
            </a:r>
          </a:p>
          <a:p>
            <a:pPr>
              <a:buFontTx/>
              <a:buChar char="•"/>
            </a:pPr>
            <a:r>
              <a:rPr lang="it-IT" b="1" dirty="0">
                <a:solidFill>
                  <a:srgbClr val="FFFF99"/>
                </a:solidFill>
              </a:rPr>
              <a:t>Canalizzazioni e bonifiche.</a:t>
            </a:r>
            <a:endParaRPr lang="it-IT" b="1" dirty="0">
              <a:solidFill>
                <a:srgbClr val="FFFF99"/>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73970" cy="689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971" y="-31998"/>
            <a:ext cx="4005486" cy="866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4283968" y="6524198"/>
            <a:ext cx="4850489" cy="369332"/>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Ponte-acquedotto </a:t>
            </a:r>
            <a:r>
              <a:rPr lang="it-IT" b="1" dirty="0" err="1">
                <a:solidFill>
                  <a:schemeClr val="accent2">
                    <a:lumMod val="20000"/>
                    <a:lumOff val="80000"/>
                  </a:schemeClr>
                </a:solidFill>
                <a:latin typeface="Times New Roman" pitchFamily="18" charset="0"/>
                <a:cs typeface="Times New Roman" pitchFamily="18" charset="0"/>
              </a:rPr>
              <a:t>Grand</a:t>
            </a:r>
            <a:r>
              <a:rPr lang="it-IT" b="1" dirty="0">
                <a:solidFill>
                  <a:schemeClr val="accent2">
                    <a:lumMod val="20000"/>
                    <a:lumOff val="80000"/>
                  </a:schemeClr>
                </a:solidFill>
                <a:latin typeface="Times New Roman" pitchFamily="18" charset="0"/>
                <a:cs typeface="Times New Roman" pitchFamily="18" charset="0"/>
              </a:rPr>
              <a:t> </a:t>
            </a:r>
            <a:r>
              <a:rPr lang="it-IT" b="1" dirty="0" err="1" smtClean="0">
                <a:solidFill>
                  <a:schemeClr val="accent2">
                    <a:lumMod val="20000"/>
                    <a:lumOff val="80000"/>
                  </a:schemeClr>
                </a:solidFill>
                <a:latin typeface="Times New Roman" pitchFamily="18" charset="0"/>
                <a:cs typeface="Times New Roman" pitchFamily="18" charset="0"/>
              </a:rPr>
              <a:t>Arvou</a:t>
            </a:r>
            <a:r>
              <a:rPr lang="it-IT" b="1" dirty="0" smtClean="0">
                <a:solidFill>
                  <a:schemeClr val="accent2">
                    <a:lumMod val="20000"/>
                    <a:lumOff val="80000"/>
                  </a:schemeClr>
                </a:solidFill>
                <a:latin typeface="Times New Roman" pitchFamily="18" charset="0"/>
                <a:cs typeface="Times New Roman" pitchFamily="18" charset="0"/>
              </a:rPr>
              <a:t>, Porossan (</a:t>
            </a:r>
            <a:r>
              <a:rPr lang="it-IT" b="1" dirty="0" err="1" smtClean="0">
                <a:solidFill>
                  <a:schemeClr val="accent2">
                    <a:lumMod val="20000"/>
                    <a:lumOff val="80000"/>
                  </a:schemeClr>
                </a:solidFill>
                <a:latin typeface="Times New Roman" pitchFamily="18" charset="0"/>
                <a:cs typeface="Times New Roman" pitchFamily="18" charset="0"/>
              </a:rPr>
              <a:t>Ao</a:t>
            </a:r>
            <a:r>
              <a:rPr lang="it-IT" b="1" dirty="0" smtClean="0">
                <a:solidFill>
                  <a:schemeClr val="accent2">
                    <a:lumMod val="20000"/>
                    <a:lumOff val="80000"/>
                  </a:schemeClr>
                </a:solidFill>
                <a:latin typeface="Times New Roman" pitchFamily="18" charset="0"/>
                <a:cs typeface="Times New Roman" pitchFamily="18" charset="0"/>
              </a:rPr>
              <a:t>)</a:t>
            </a:r>
            <a:endParaRPr lang="it-IT" b="1" dirty="0">
              <a:solidFill>
                <a:schemeClr val="accent2">
                  <a:lumMod val="20000"/>
                  <a:lumOff val="80000"/>
                </a:schemeClr>
              </a:solidFill>
              <a:latin typeface="Times New Roman" pitchFamily="18" charset="0"/>
              <a:cs typeface="Times New Roman" pitchFamily="18" charset="0"/>
            </a:endParaRPr>
          </a:p>
        </p:txBody>
      </p:sp>
      <p:sp>
        <p:nvSpPr>
          <p:cNvPr id="5" name="CasellaDiTesto 4"/>
          <p:cNvSpPr txBox="1"/>
          <p:nvPr/>
        </p:nvSpPr>
        <p:spPr>
          <a:xfrm>
            <a:off x="0" y="0"/>
            <a:ext cx="2557110" cy="923330"/>
          </a:xfrm>
          <a:prstGeom prst="rect">
            <a:avLst/>
          </a:prstGeom>
          <a:noFill/>
        </p:spPr>
        <p:txBody>
          <a:bodyPr wrap="none" rtlCol="0">
            <a:spAutoFit/>
          </a:bodyPr>
          <a:lstStyle/>
          <a:p>
            <a:r>
              <a:rPr lang="it-IT" b="1" dirty="0" smtClean="0">
                <a:solidFill>
                  <a:schemeClr val="accent5">
                    <a:lumMod val="40000"/>
                    <a:lumOff val="60000"/>
                  </a:schemeClr>
                </a:solidFill>
                <a:latin typeface="Times New Roman" pitchFamily="18" charset="0"/>
                <a:cs typeface="Times New Roman" pitchFamily="18" charset="0"/>
              </a:rPr>
              <a:t>Le comunità sviluppano</a:t>
            </a:r>
          </a:p>
          <a:p>
            <a:r>
              <a:rPr lang="it-IT" b="1" dirty="0" smtClean="0">
                <a:solidFill>
                  <a:schemeClr val="accent5">
                    <a:lumMod val="40000"/>
                    <a:lumOff val="60000"/>
                  </a:schemeClr>
                </a:solidFill>
                <a:latin typeface="Times New Roman" pitchFamily="18" charset="0"/>
                <a:cs typeface="Times New Roman" pitchFamily="18" charset="0"/>
              </a:rPr>
              <a:t>e gestiscono incredibili </a:t>
            </a:r>
          </a:p>
          <a:p>
            <a:r>
              <a:rPr lang="it-IT" b="1" dirty="0" smtClean="0">
                <a:solidFill>
                  <a:schemeClr val="accent5">
                    <a:lumMod val="40000"/>
                    <a:lumOff val="60000"/>
                  </a:schemeClr>
                </a:solidFill>
                <a:latin typeface="Times New Roman" pitchFamily="18" charset="0"/>
                <a:cs typeface="Times New Roman" pitchFamily="18" charset="0"/>
              </a:rPr>
              <a:t>sistemi idraulici</a:t>
            </a:r>
            <a:endParaRPr lang="it-IT" b="1" dirty="0">
              <a:solidFill>
                <a:schemeClr val="accent5">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02967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2" name="Rettangolo 1"/>
          <p:cNvSpPr/>
          <p:nvPr/>
        </p:nvSpPr>
        <p:spPr>
          <a:xfrm>
            <a:off x="100224" y="-17340"/>
            <a:ext cx="3744416" cy="1754326"/>
          </a:xfrm>
          <a:prstGeom prst="rect">
            <a:avLst/>
          </a:prstGeom>
        </p:spPr>
        <p:txBody>
          <a:bodyPr wrap="square">
            <a:spAutoFit/>
          </a:bodyPr>
          <a:lstStyle/>
          <a:p>
            <a:r>
              <a:rPr lang="it-IT" b="1" dirty="0">
                <a:solidFill>
                  <a:srgbClr val="AC2048"/>
                </a:solidFill>
                <a:latin typeface="Times New Roman" pitchFamily="18" charset="0"/>
                <a:cs typeface="Times New Roman" pitchFamily="18" charset="0"/>
              </a:rPr>
              <a:t>Il comune di Montjovet </a:t>
            </a:r>
            <a:r>
              <a:rPr lang="it-IT" b="1" dirty="0" smtClean="0">
                <a:solidFill>
                  <a:srgbClr val="AC2048"/>
                </a:solidFill>
                <a:latin typeface="Times New Roman" pitchFamily="18" charset="0"/>
                <a:cs typeface="Times New Roman" pitchFamily="18" charset="0"/>
              </a:rPr>
              <a:t>(</a:t>
            </a:r>
            <a:r>
              <a:rPr lang="it-IT" b="1" dirty="0" err="1" smtClean="0">
                <a:solidFill>
                  <a:srgbClr val="AC2048"/>
                </a:solidFill>
                <a:latin typeface="Times New Roman" pitchFamily="18" charset="0"/>
                <a:cs typeface="Times New Roman" pitchFamily="18" charset="0"/>
              </a:rPr>
              <a:t>Ao</a:t>
            </a:r>
            <a:r>
              <a:rPr lang="it-IT" b="1" dirty="0" smtClean="0">
                <a:solidFill>
                  <a:srgbClr val="AC2048"/>
                </a:solidFill>
                <a:latin typeface="Times New Roman" pitchFamily="18" charset="0"/>
                <a:cs typeface="Times New Roman" pitchFamily="18" charset="0"/>
              </a:rPr>
              <a:t>) è in </a:t>
            </a:r>
            <a:r>
              <a:rPr lang="it-IT" b="1" dirty="0">
                <a:solidFill>
                  <a:srgbClr val="AC2048"/>
                </a:solidFill>
                <a:latin typeface="Times New Roman" pitchFamily="18" charset="0"/>
                <a:cs typeface="Times New Roman" pitchFamily="18" charset="0"/>
              </a:rPr>
              <a:t>bassa valle si estende per circa 19 </a:t>
            </a:r>
            <a:r>
              <a:rPr lang="it-IT" b="1" dirty="0" smtClean="0">
                <a:solidFill>
                  <a:srgbClr val="AC2048"/>
                </a:solidFill>
                <a:latin typeface="Times New Roman" pitchFamily="18" charset="0"/>
                <a:cs typeface="Times New Roman" pitchFamily="18" charset="0"/>
              </a:rPr>
              <a:t>km2. </a:t>
            </a:r>
            <a:r>
              <a:rPr lang="it-IT" b="1" dirty="0">
                <a:solidFill>
                  <a:srgbClr val="AC2048"/>
                </a:solidFill>
                <a:latin typeface="Times New Roman" pitchFamily="18" charset="0"/>
                <a:cs typeface="Times New Roman" pitchFamily="18" charset="0"/>
              </a:rPr>
              <a:t>Conta 56 frazioni, 17 forni, 5 torchi, 5 mulini. </a:t>
            </a:r>
            <a:r>
              <a:rPr lang="it-IT" b="1" dirty="0" smtClean="0">
                <a:solidFill>
                  <a:srgbClr val="AC2048"/>
                </a:solidFill>
                <a:latin typeface="Times New Roman" pitchFamily="18" charset="0"/>
                <a:cs typeface="Times New Roman" pitchFamily="18" charset="0"/>
              </a:rPr>
              <a:t> Conta 1.800 abitanti: nel Medio Evo, probabilmente la metà</a:t>
            </a:r>
            <a:endParaRPr lang="it-IT" b="1" dirty="0">
              <a:solidFill>
                <a:srgbClr val="AC2048"/>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550" y="3571565"/>
            <a:ext cx="4363449" cy="326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4116"/>
            <a:ext cx="3917912" cy="522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1" y="0"/>
            <a:ext cx="5363016" cy="357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707904" y="3558989"/>
            <a:ext cx="1296144" cy="2862322"/>
          </a:xfrm>
          <a:prstGeom prst="rect">
            <a:avLst/>
          </a:prstGeom>
          <a:noFill/>
        </p:spPr>
        <p:txBody>
          <a:bodyPr wrap="square" rtlCol="0">
            <a:spAutoFit/>
          </a:bodyPr>
          <a:lstStyle/>
          <a:p>
            <a:r>
              <a:rPr lang="it-IT" b="1" dirty="0">
                <a:solidFill>
                  <a:srgbClr val="AC2048"/>
                </a:solidFill>
                <a:latin typeface="Times New Roman" pitchFamily="18" charset="0"/>
                <a:cs typeface="Times New Roman" pitchFamily="18" charset="0"/>
              </a:rPr>
              <a:t>Macine, frantoi, forni </a:t>
            </a:r>
            <a:r>
              <a:rPr lang="it-IT" b="1" dirty="0" smtClean="0">
                <a:solidFill>
                  <a:srgbClr val="AC2048"/>
                </a:solidFill>
                <a:latin typeface="Times New Roman" pitchFamily="18" charset="0"/>
                <a:cs typeface="Times New Roman" pitchFamily="18" charset="0"/>
              </a:rPr>
              <a:t>comunitari</a:t>
            </a:r>
          </a:p>
          <a:p>
            <a:r>
              <a:rPr lang="it-IT" b="1" dirty="0" smtClean="0">
                <a:solidFill>
                  <a:srgbClr val="AC2048"/>
                </a:solidFill>
                <a:latin typeface="Times New Roman" pitchFamily="18" charset="0"/>
                <a:cs typeface="Times New Roman" pitchFamily="18" charset="0"/>
              </a:rPr>
              <a:t>servono il territorio a seconda dei bisogni degli abitanti  </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3327938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0" y="116632"/>
            <a:ext cx="9144000" cy="923330"/>
          </a:xfrm>
          <a:prstGeom prst="rect">
            <a:avLst/>
          </a:prstGeom>
          <a:noFill/>
        </p:spPr>
        <p:txBody>
          <a:bodyPr wrap="square" rtlCol="0">
            <a:spAutoFit/>
          </a:bodyPr>
          <a:lstStyle/>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p>
        </p:txBody>
      </p:sp>
      <p:sp>
        <p:nvSpPr>
          <p:cNvPr id="2" name="CasellaDiTesto 1"/>
          <p:cNvSpPr txBox="1"/>
          <p:nvPr/>
        </p:nvSpPr>
        <p:spPr>
          <a:xfrm>
            <a:off x="0" y="188640"/>
            <a:ext cx="9144001" cy="6678751"/>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CONCLUSIONI</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Visto che per millenni le comunità si sono ottimamente gestite elaborando tecnologie adatte al proprio ambiente e sfruttando al meglio l’ecosistema  senza depauperarlo troppo; </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Visto che è possibile costruire una conoscenza condivisa adatta  alle esigenze collettive basata sul lavoro di tutti, senza apparati gerarchici e con una struttura repressiva minore di quella imposta dal mercato;</a:t>
            </a:r>
          </a:p>
          <a:p>
            <a:endParaRPr lang="it-IT" b="1" dirty="0">
              <a:solidFill>
                <a:srgbClr val="AC2048"/>
              </a:solidFill>
              <a:latin typeface="Times New Roman" pitchFamily="18" charset="0"/>
              <a:cs typeface="Times New Roman" pitchFamily="18" charset="0"/>
            </a:endParaRPr>
          </a:p>
          <a:p>
            <a:r>
              <a:rPr lang="it-IT" sz="3200" b="1" i="1" dirty="0" smtClean="0">
                <a:solidFill>
                  <a:srgbClr val="AC2048"/>
                </a:solidFill>
                <a:latin typeface="Times New Roman" pitchFamily="18" charset="0"/>
                <a:cs typeface="Times New Roman" pitchFamily="18" charset="0"/>
              </a:rPr>
              <a:t>Dato che la crescita non tornerà:</a:t>
            </a:r>
          </a:p>
          <a:p>
            <a:endParaRPr lang="it-IT" sz="800"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È ora di riprenderci quegli spazi di conoscenza, di azione e di autogestione comunitaria che ci consentiranno non solo di sopravvivere alla crisi, ma anche di vivere meglio lavorando meno</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E’ ora di riprenderci quelle risorse che nascono dal territorio e che non abbiamo nessuna voglia di condividere con chi le usa soltanto per accrescere la ricchezza di pochi</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E’ ora di abbandonare le metropoli, centri di concentrazione di potere e capitale, di popolazione costretta ad accettare qualunque condizione di lavoro perché obbligata a pagare tutto, privata della possibilità di produrre dalla terra</a:t>
            </a:r>
          </a:p>
          <a:p>
            <a:endParaRPr lang="it-IT" b="1" dirty="0">
              <a:solidFill>
                <a:srgbClr val="AC2048"/>
              </a:solidFill>
              <a:latin typeface="Times New Roman" pitchFamily="18" charset="0"/>
              <a:cs typeface="Times New Roman" pitchFamily="18" charset="0"/>
            </a:endParaRPr>
          </a:p>
          <a:p>
            <a:r>
              <a:rPr lang="it-IT" b="1" dirty="0" smtClean="0">
                <a:solidFill>
                  <a:srgbClr val="AC2048"/>
                </a:solidFill>
                <a:latin typeface="Times New Roman" pitchFamily="18" charset="0"/>
                <a:cs typeface="Times New Roman" pitchFamily="18" charset="0"/>
              </a:rPr>
              <a:t>BISOGNA RICOMINCIARE  A FIDARSI DEGLI ALTRI E A LAVORARE INSIEME</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4146617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chemeClr val="accent2">
                    <a:lumMod val="75000"/>
                  </a:schemeClr>
                </a:solidFill>
                <a:latin typeface="Times New Roman" pitchFamily="18" charset="0"/>
                <a:cs typeface="Times New Roman" pitchFamily="18" charset="0"/>
              </a:rPr>
              <a:t>Michela Zucca</a:t>
            </a:r>
          </a:p>
          <a:p>
            <a:r>
              <a:rPr lang="it-IT" sz="800" b="1" dirty="0" smtClean="0">
                <a:solidFill>
                  <a:schemeClr val="accent2">
                    <a:lumMod val="75000"/>
                  </a:schemeClr>
                </a:solidFill>
                <a:latin typeface="Times New Roman" pitchFamily="18" charset="0"/>
                <a:cs typeface="Times New Roman" pitchFamily="18" charset="0"/>
              </a:rPr>
              <a:t>Servizi Culturali</a:t>
            </a:r>
            <a:endParaRPr lang="it-IT" sz="800" b="1" dirty="0">
              <a:solidFill>
                <a:schemeClr val="accent2">
                  <a:lumMod val="75000"/>
                </a:schemeClr>
              </a:solidFill>
              <a:latin typeface="Times New Roman" pitchFamily="18" charset="0"/>
              <a:cs typeface="Times New Roman" pitchFamily="18" charset="0"/>
            </a:endParaRPr>
          </a:p>
        </p:txBody>
      </p:sp>
      <p:sp>
        <p:nvSpPr>
          <p:cNvPr id="7" name="CasellaDiTesto 6"/>
          <p:cNvSpPr txBox="1"/>
          <p:nvPr/>
        </p:nvSpPr>
        <p:spPr>
          <a:xfrm>
            <a:off x="8062" y="1988840"/>
            <a:ext cx="9144000" cy="2646878"/>
          </a:xfrm>
          <a:prstGeom prst="rect">
            <a:avLst/>
          </a:prstGeom>
          <a:noFill/>
        </p:spPr>
        <p:txBody>
          <a:bodyPr wrap="square" rtlCol="0">
            <a:spAutoFit/>
          </a:bodyPr>
          <a:lstStyle/>
          <a:p>
            <a:pPr algn="ctr"/>
            <a:r>
              <a:rPr lang="it-IT" sz="16600" b="1" dirty="0" smtClean="0">
                <a:solidFill>
                  <a:srgbClr val="AC2048"/>
                </a:solidFill>
                <a:latin typeface="Times New Roman" pitchFamily="18" charset="0"/>
                <a:cs typeface="Times New Roman" pitchFamily="18" charset="0"/>
              </a:rPr>
              <a:t>GRAZIE</a:t>
            </a:r>
            <a:endParaRPr lang="it-IT" sz="16600"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274164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819" y="2060848"/>
            <a:ext cx="3599270"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103" y="-26173"/>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4286250"/>
            <a:ext cx="5558819" cy="2554545"/>
          </a:xfrm>
          <a:prstGeom prst="rect">
            <a:avLst/>
          </a:prstGeom>
          <a:noFill/>
        </p:spPr>
        <p:txBody>
          <a:bodyPr wrap="square" rtlCol="0">
            <a:spAutoFit/>
          </a:bodyPr>
          <a:lstStyle/>
          <a:p>
            <a:r>
              <a:rPr lang="it-IT" sz="2000" b="1" dirty="0" smtClean="0">
                <a:solidFill>
                  <a:srgbClr val="920000"/>
                </a:solidFill>
                <a:latin typeface="Times New Roman" pitchFamily="18" charset="0"/>
                <a:cs typeface="Times New Roman" pitchFamily="18" charset="0"/>
              </a:rPr>
              <a:t>I Sami vivono in uno degli ambienti più estremi del nostro continente. Hanno saputo sviluppare diversi tipi di abitazioni e di ripari, utilizzando prevalentemente il legno, e hanno inventato la sauna: struttura presente in tutte le famiglie, anche la più povera. Ogni nucleo occupa edifici diversi, a seconda dell’uso, per risparmiare risorse e combustibile. </a:t>
            </a:r>
            <a:endParaRPr lang="it-IT" sz="2000" b="1" dirty="0">
              <a:solidFill>
                <a:srgbClr val="920000"/>
              </a:solidFill>
              <a:latin typeface="Times New Roman" pitchFamily="18" charset="0"/>
              <a:cs typeface="Times New Roman" pitchFamily="18" charset="0"/>
            </a:endParaRPr>
          </a:p>
        </p:txBody>
      </p:sp>
      <p:sp>
        <p:nvSpPr>
          <p:cNvPr id="5" name="CasellaDiTesto 4"/>
          <p:cNvSpPr txBox="1"/>
          <p:nvPr/>
        </p:nvSpPr>
        <p:spPr>
          <a:xfrm>
            <a:off x="-1" y="3974"/>
            <a:ext cx="5617885" cy="369332"/>
          </a:xfrm>
          <a:prstGeom prst="rect">
            <a:avLst/>
          </a:prstGeom>
          <a:noFill/>
        </p:spPr>
        <p:txBody>
          <a:bodyPr wrap="none" rtlCol="0">
            <a:spAutoFit/>
          </a:bodyPr>
          <a:lstStyle/>
          <a:p>
            <a:r>
              <a:rPr lang="it-IT" b="1" dirty="0" smtClean="0">
                <a:solidFill>
                  <a:srgbClr val="AC2048"/>
                </a:solidFill>
                <a:latin typeface="Times New Roman" pitchFamily="18" charset="0"/>
                <a:cs typeface="Times New Roman" pitchFamily="18" charset="0"/>
              </a:rPr>
              <a:t>Capanna utilizzata durante la transumanza delle renne</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289146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r>
              <a:rPr lang="it-IT" b="1" dirty="0" smtClean="0">
                <a:solidFill>
                  <a:srgbClr val="AC2048"/>
                </a:solidFill>
                <a:latin typeface="Times New Roman" pitchFamily="18" charset="0"/>
                <a:cs typeface="Times New Roman" pitchFamily="18" charset="0"/>
              </a:rPr>
              <a:t>In realtà, l’uomo ha sempre utilizzato al meglio ciò che il territorio era capace di offrire, facendo fruttare le risorse che l’ambiente esterno poteva fornire, anche in ecosistemi estremi. E’ la differenza fra residenti ed abitanti: oggi non si abita più in un luogo, ci si risiede soltanto, perché non si è più in grado di guardarsi intorno e di cogliere le opportunità. </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82061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5776"/>
            <a:ext cx="9144000" cy="1461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3528" y="3429000"/>
            <a:ext cx="3916457" cy="369332"/>
          </a:xfrm>
          <a:prstGeom prst="rect">
            <a:avLst/>
          </a:prstGeom>
          <a:noFill/>
        </p:spPr>
        <p:txBody>
          <a:bodyPr wrap="none" rtlCol="0">
            <a:spAutoFit/>
          </a:bodyPr>
          <a:lstStyle/>
          <a:p>
            <a:r>
              <a:rPr lang="it-IT" b="1" dirty="0" smtClean="0">
                <a:solidFill>
                  <a:srgbClr val="C00000"/>
                </a:solidFill>
                <a:latin typeface="Times New Roman" pitchFamily="18" charset="0"/>
                <a:cs typeface="Times New Roman" pitchFamily="18" charset="0"/>
              </a:rPr>
              <a:t>Capanna di ossa di mammut. Ucraina</a:t>
            </a:r>
            <a:endParaRPr lang="it-IT"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80759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6" y="0"/>
            <a:ext cx="9453622" cy="661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8419" y="6432869"/>
            <a:ext cx="2024913" cy="369332"/>
          </a:xfrm>
          <a:prstGeom prst="rect">
            <a:avLst/>
          </a:prstGeom>
          <a:noFill/>
        </p:spPr>
        <p:txBody>
          <a:bodyPr wrap="none" rtlCol="0">
            <a:spAutoFit/>
          </a:bodyPr>
          <a:lstStyle/>
          <a:p>
            <a:r>
              <a:rPr lang="it-IT" b="1" dirty="0" smtClean="0">
                <a:solidFill>
                  <a:srgbClr val="920000"/>
                </a:solidFill>
                <a:latin typeface="Times New Roman" pitchFamily="18" charset="0"/>
                <a:cs typeface="Times New Roman" pitchFamily="18" charset="0"/>
              </a:rPr>
              <a:t>Interno di un igloo</a:t>
            </a:r>
            <a:endParaRPr lang="it-IT"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557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4"/>
            <a:ext cx="47625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8" y="3399646"/>
            <a:ext cx="5240242" cy="344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16" y="0"/>
            <a:ext cx="4377352" cy="338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738" y="3386104"/>
            <a:ext cx="2361929" cy="343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260790" y="3399646"/>
            <a:ext cx="1521948" cy="3416320"/>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Valcamonica (</a:t>
            </a:r>
            <a:r>
              <a:rPr lang="it-IT" b="1" dirty="0" err="1" smtClean="0">
                <a:solidFill>
                  <a:srgbClr val="AC2048"/>
                </a:solidFill>
                <a:latin typeface="Times New Roman" pitchFamily="18" charset="0"/>
                <a:cs typeface="Times New Roman" pitchFamily="18" charset="0"/>
              </a:rPr>
              <a:t>Bs</a:t>
            </a:r>
            <a:r>
              <a:rPr lang="it-IT" b="1" dirty="0" smtClean="0">
                <a:solidFill>
                  <a:srgbClr val="AC2048"/>
                </a:solidFill>
                <a:latin typeface="Times New Roman" pitchFamily="18" charset="0"/>
                <a:cs typeface="Times New Roman" pitchFamily="18" charset="0"/>
              </a:rPr>
              <a:t>), incisioni rupestri, età del Ferro. Probabilmente sono case su palafitte, con presenza di stalle, di orti e di una fitta rete di sentieri. </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736287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2098</Words>
  <Application>Microsoft Office PowerPoint</Application>
  <PresentationFormat>Presentazione su schermo (4:3)</PresentationFormat>
  <Paragraphs>204</Paragraphs>
  <Slides>43</Slides>
  <Notes>0</Notes>
  <HiddenSlides>0</HiddenSlides>
  <MMClips>0</MMClips>
  <ScaleCrop>false</ScaleCrop>
  <HeadingPairs>
    <vt:vector size="4" baseType="variant">
      <vt:variant>
        <vt:lpstr>Tema</vt:lpstr>
      </vt:variant>
      <vt:variant>
        <vt:i4>1</vt:i4>
      </vt:variant>
      <vt:variant>
        <vt:lpstr>Titoli diapositive</vt:lpstr>
      </vt:variant>
      <vt:variant>
        <vt:i4>43</vt:i4>
      </vt:variant>
    </vt:vector>
  </HeadingPairs>
  <TitlesOfParts>
    <vt:vector size="44"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In realtà, l’uomo ha sempre utilizzato al meglio ciò che il territorio era capace di offrire, facendo fruttare le risorse che l’ambiente esterno poteva fornire, anche in ecosistemi estremi. E’ la differenza fra residenti ed abitanti: oggi non si abita più in un luogo, ci si risiede soltanto, perché non si è più in grado di guardarsi intorno e di cogliere le opportunità.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Una delle caratteristiche delle culture della Alpi Centrali è la presenza, unica nelle comunità contadine, di spazi costruiti in pietra ad uso ludico: i crotti, cantine costruite in quei luoghi dove le frane alluvionali hanno creato correnti d’aria che mantengono la temperatura costante. Il sorel (soffio della montagna) veniva chiuso e usato per conservare vino e formaggio;  davanti si mettevano tavolo e panche (naturalmente…. di pietra) per sedersi, mangiare, bere e stare assieme. I crotti sono documentati dal Neolitico.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60</cp:revision>
  <dcterms:created xsi:type="dcterms:W3CDTF">2012-05-01T11:33:12Z</dcterms:created>
  <dcterms:modified xsi:type="dcterms:W3CDTF">2012-05-03T15:24:14Z</dcterms:modified>
</cp:coreProperties>
</file>