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58" r:id="rId4"/>
    <p:sldId id="259" r:id="rId5"/>
    <p:sldId id="261" r:id="rId6"/>
    <p:sldId id="262" r:id="rId7"/>
    <p:sldId id="264" r:id="rId8"/>
    <p:sldId id="269" r:id="rId9"/>
    <p:sldId id="270" r:id="rId10"/>
    <p:sldId id="272" r:id="rId11"/>
    <p:sldId id="273" r:id="rId12"/>
    <p:sldId id="274" r:id="rId13"/>
    <p:sldId id="267" r:id="rId14"/>
    <p:sldId id="275" r:id="rId15"/>
    <p:sldId id="266" r:id="rId16"/>
    <p:sldId id="276" r:id="rId17"/>
    <p:sldId id="277" r:id="rId18"/>
    <p:sldId id="278" r:id="rId19"/>
    <p:sldId id="279" r:id="rId20"/>
    <p:sldId id="265" r:id="rId21"/>
    <p:sldId id="263" r:id="rId22"/>
    <p:sldId id="280" r:id="rId23"/>
    <p:sldId id="281" r:id="rId24"/>
    <p:sldId id="282"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34"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0009F90-8487-443E-AF76-9CBEBAE37711}" type="datetimeFigureOut">
              <a:rPr lang="it-IT" smtClean="0"/>
              <a:t>24/05/2012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E82374-EC09-4389-96C4-CB0C0E10ADC9}" type="slidenum">
              <a:rPr lang="it-IT" smtClean="0"/>
              <a:t>‹N›</a:t>
            </a:fld>
            <a:endParaRPr lang="it-IT"/>
          </a:p>
        </p:txBody>
      </p:sp>
    </p:spTree>
    <p:extLst>
      <p:ext uri="{BB962C8B-B14F-4D97-AF65-F5344CB8AC3E}">
        <p14:creationId xmlns:p14="http://schemas.microsoft.com/office/powerpoint/2010/main" val="95121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009F90-8487-443E-AF76-9CBEBAE37711}" type="datetimeFigureOut">
              <a:rPr lang="it-IT" smtClean="0"/>
              <a:t>24/05/2012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E82374-EC09-4389-96C4-CB0C0E10ADC9}" type="slidenum">
              <a:rPr lang="it-IT" smtClean="0"/>
              <a:t>‹N›</a:t>
            </a:fld>
            <a:endParaRPr lang="it-IT"/>
          </a:p>
        </p:txBody>
      </p:sp>
    </p:spTree>
    <p:extLst>
      <p:ext uri="{BB962C8B-B14F-4D97-AF65-F5344CB8AC3E}">
        <p14:creationId xmlns:p14="http://schemas.microsoft.com/office/powerpoint/2010/main" val="1144925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009F90-8487-443E-AF76-9CBEBAE37711}" type="datetimeFigureOut">
              <a:rPr lang="it-IT" smtClean="0"/>
              <a:t>24/05/2012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E82374-EC09-4389-96C4-CB0C0E10ADC9}" type="slidenum">
              <a:rPr lang="it-IT" smtClean="0"/>
              <a:t>‹N›</a:t>
            </a:fld>
            <a:endParaRPr lang="it-IT"/>
          </a:p>
        </p:txBody>
      </p:sp>
    </p:spTree>
    <p:extLst>
      <p:ext uri="{BB962C8B-B14F-4D97-AF65-F5344CB8AC3E}">
        <p14:creationId xmlns:p14="http://schemas.microsoft.com/office/powerpoint/2010/main" val="121841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0009F90-8487-443E-AF76-9CBEBAE37711}" type="datetimeFigureOut">
              <a:rPr lang="it-IT" smtClean="0"/>
              <a:t>24/05/2012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E82374-EC09-4389-96C4-CB0C0E10ADC9}" type="slidenum">
              <a:rPr lang="it-IT" smtClean="0"/>
              <a:t>‹N›</a:t>
            </a:fld>
            <a:endParaRPr lang="it-IT"/>
          </a:p>
        </p:txBody>
      </p:sp>
    </p:spTree>
    <p:extLst>
      <p:ext uri="{BB962C8B-B14F-4D97-AF65-F5344CB8AC3E}">
        <p14:creationId xmlns:p14="http://schemas.microsoft.com/office/powerpoint/2010/main" val="1838123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0009F90-8487-443E-AF76-9CBEBAE37711}" type="datetimeFigureOut">
              <a:rPr lang="it-IT" smtClean="0"/>
              <a:t>24/05/2012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E82374-EC09-4389-96C4-CB0C0E10ADC9}" type="slidenum">
              <a:rPr lang="it-IT" smtClean="0"/>
              <a:t>‹N›</a:t>
            </a:fld>
            <a:endParaRPr lang="it-IT"/>
          </a:p>
        </p:txBody>
      </p:sp>
    </p:spTree>
    <p:extLst>
      <p:ext uri="{BB962C8B-B14F-4D97-AF65-F5344CB8AC3E}">
        <p14:creationId xmlns:p14="http://schemas.microsoft.com/office/powerpoint/2010/main" val="294191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0009F90-8487-443E-AF76-9CBEBAE37711}" type="datetimeFigureOut">
              <a:rPr lang="it-IT" smtClean="0"/>
              <a:t>24/05/2012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CE82374-EC09-4389-96C4-CB0C0E10ADC9}" type="slidenum">
              <a:rPr lang="it-IT" smtClean="0"/>
              <a:t>‹N›</a:t>
            </a:fld>
            <a:endParaRPr lang="it-IT"/>
          </a:p>
        </p:txBody>
      </p:sp>
    </p:spTree>
    <p:extLst>
      <p:ext uri="{BB962C8B-B14F-4D97-AF65-F5344CB8AC3E}">
        <p14:creationId xmlns:p14="http://schemas.microsoft.com/office/powerpoint/2010/main" val="336695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0009F90-8487-443E-AF76-9CBEBAE37711}" type="datetimeFigureOut">
              <a:rPr lang="it-IT" smtClean="0"/>
              <a:t>24/05/2012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CE82374-EC09-4389-96C4-CB0C0E10ADC9}" type="slidenum">
              <a:rPr lang="it-IT" smtClean="0"/>
              <a:t>‹N›</a:t>
            </a:fld>
            <a:endParaRPr lang="it-IT"/>
          </a:p>
        </p:txBody>
      </p:sp>
    </p:spTree>
    <p:extLst>
      <p:ext uri="{BB962C8B-B14F-4D97-AF65-F5344CB8AC3E}">
        <p14:creationId xmlns:p14="http://schemas.microsoft.com/office/powerpoint/2010/main" val="407415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0009F90-8487-443E-AF76-9CBEBAE37711}" type="datetimeFigureOut">
              <a:rPr lang="it-IT" smtClean="0"/>
              <a:t>24/05/2012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CE82374-EC09-4389-96C4-CB0C0E10ADC9}" type="slidenum">
              <a:rPr lang="it-IT" smtClean="0"/>
              <a:t>‹N›</a:t>
            </a:fld>
            <a:endParaRPr lang="it-IT"/>
          </a:p>
        </p:txBody>
      </p:sp>
    </p:spTree>
    <p:extLst>
      <p:ext uri="{BB962C8B-B14F-4D97-AF65-F5344CB8AC3E}">
        <p14:creationId xmlns:p14="http://schemas.microsoft.com/office/powerpoint/2010/main" val="1222854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0009F90-8487-443E-AF76-9CBEBAE37711}" type="datetimeFigureOut">
              <a:rPr lang="it-IT" smtClean="0"/>
              <a:t>24/05/2012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CE82374-EC09-4389-96C4-CB0C0E10ADC9}" type="slidenum">
              <a:rPr lang="it-IT" smtClean="0"/>
              <a:t>‹N›</a:t>
            </a:fld>
            <a:endParaRPr lang="it-IT"/>
          </a:p>
        </p:txBody>
      </p:sp>
    </p:spTree>
    <p:extLst>
      <p:ext uri="{BB962C8B-B14F-4D97-AF65-F5344CB8AC3E}">
        <p14:creationId xmlns:p14="http://schemas.microsoft.com/office/powerpoint/2010/main" val="35235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0009F90-8487-443E-AF76-9CBEBAE37711}" type="datetimeFigureOut">
              <a:rPr lang="it-IT" smtClean="0"/>
              <a:t>24/05/2012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CE82374-EC09-4389-96C4-CB0C0E10ADC9}" type="slidenum">
              <a:rPr lang="it-IT" smtClean="0"/>
              <a:t>‹N›</a:t>
            </a:fld>
            <a:endParaRPr lang="it-IT"/>
          </a:p>
        </p:txBody>
      </p:sp>
    </p:spTree>
    <p:extLst>
      <p:ext uri="{BB962C8B-B14F-4D97-AF65-F5344CB8AC3E}">
        <p14:creationId xmlns:p14="http://schemas.microsoft.com/office/powerpoint/2010/main" val="2939807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0009F90-8487-443E-AF76-9CBEBAE37711}" type="datetimeFigureOut">
              <a:rPr lang="it-IT" smtClean="0"/>
              <a:t>24/05/2012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CE82374-EC09-4389-96C4-CB0C0E10ADC9}" type="slidenum">
              <a:rPr lang="it-IT" smtClean="0"/>
              <a:t>‹N›</a:t>
            </a:fld>
            <a:endParaRPr lang="it-IT"/>
          </a:p>
        </p:txBody>
      </p:sp>
    </p:spTree>
    <p:extLst>
      <p:ext uri="{BB962C8B-B14F-4D97-AF65-F5344CB8AC3E}">
        <p14:creationId xmlns:p14="http://schemas.microsoft.com/office/powerpoint/2010/main" val="282502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09F90-8487-443E-AF76-9CBEBAE37711}" type="datetimeFigureOut">
              <a:rPr lang="it-IT" smtClean="0"/>
              <a:t>24/05/2012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82374-EC09-4389-96C4-CB0C0E10ADC9}" type="slidenum">
              <a:rPr lang="it-IT" smtClean="0"/>
              <a:t>‹N›</a:t>
            </a:fld>
            <a:endParaRPr lang="it-IT"/>
          </a:p>
        </p:txBody>
      </p:sp>
    </p:spTree>
    <p:extLst>
      <p:ext uri="{BB962C8B-B14F-4D97-AF65-F5344CB8AC3E}">
        <p14:creationId xmlns:p14="http://schemas.microsoft.com/office/powerpoint/2010/main" val="779617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378"/>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sp>
        <p:nvSpPr>
          <p:cNvPr id="6" name="CasellaDiTesto 5"/>
          <p:cNvSpPr txBox="1"/>
          <p:nvPr/>
        </p:nvSpPr>
        <p:spPr>
          <a:xfrm>
            <a:off x="-180528" y="-66352"/>
            <a:ext cx="9576048" cy="4154984"/>
          </a:xfrm>
          <a:prstGeom prst="rect">
            <a:avLst/>
          </a:prstGeom>
          <a:noFill/>
        </p:spPr>
        <p:txBody>
          <a:bodyPr wrap="square" rtlCol="0">
            <a:spAutoFit/>
          </a:bodyPr>
          <a:lstStyle/>
          <a:p>
            <a:pPr algn="ctr"/>
            <a:endParaRPr lang="it-IT" sz="8800" b="1" dirty="0" smtClean="0">
              <a:solidFill>
                <a:srgbClr val="C00000"/>
              </a:solidFill>
              <a:latin typeface="Algerian" pitchFamily="82" charset="0"/>
            </a:endParaRPr>
          </a:p>
          <a:p>
            <a:pPr algn="ctr"/>
            <a:r>
              <a:rPr lang="it-IT" sz="8800" b="1" dirty="0" smtClean="0">
                <a:solidFill>
                  <a:srgbClr val="C00000"/>
                </a:solidFill>
                <a:latin typeface="Algerian" pitchFamily="82" charset="0"/>
              </a:rPr>
              <a:t>DONNE ASSASSINE</a:t>
            </a:r>
            <a:endParaRPr lang="it-IT" sz="8800" b="1" dirty="0">
              <a:solidFill>
                <a:srgbClr val="C00000"/>
              </a:solidFill>
              <a:latin typeface="Algerian" pitchFamily="82" charset="0"/>
            </a:endParaRPr>
          </a:p>
        </p:txBody>
      </p:sp>
    </p:spTree>
    <p:extLst>
      <p:ext uri="{BB962C8B-B14F-4D97-AF65-F5344CB8AC3E}">
        <p14:creationId xmlns:p14="http://schemas.microsoft.com/office/powerpoint/2010/main" val="172171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378"/>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sp>
        <p:nvSpPr>
          <p:cNvPr id="7" name="CasellaDiTesto 6"/>
          <p:cNvSpPr txBox="1"/>
          <p:nvPr/>
        </p:nvSpPr>
        <p:spPr>
          <a:xfrm>
            <a:off x="179512" y="404664"/>
            <a:ext cx="8964488" cy="5853910"/>
          </a:xfrm>
          <a:prstGeom prst="rect">
            <a:avLst/>
          </a:prstGeom>
          <a:noFill/>
        </p:spPr>
        <p:txBody>
          <a:bodyPr wrap="square" rtlCol="0">
            <a:spAutoFit/>
          </a:bodyPr>
          <a:lstStyle/>
          <a:p>
            <a:r>
              <a:rPr lang="it-IT" sz="2800" b="1" dirty="0" smtClean="0">
                <a:solidFill>
                  <a:schemeClr val="accent2">
                    <a:lumMod val="20000"/>
                    <a:lumOff val="80000"/>
                  </a:schemeClr>
                </a:solidFill>
                <a:latin typeface="Times New Roman" charset="0"/>
              </a:rPr>
              <a:t>D’ALTRA PARTE PER LE DONNE, L’EDUCAZIONE </a:t>
            </a:r>
            <a:r>
              <a:rPr lang="it-IT" sz="2800" b="1" dirty="0">
                <a:solidFill>
                  <a:schemeClr val="accent2">
                    <a:lumMod val="20000"/>
                    <a:lumOff val="80000"/>
                  </a:schemeClr>
                </a:solidFill>
                <a:latin typeface="Times New Roman" charset="0"/>
              </a:rPr>
              <a:t>ALL’OBBEDIENZA </a:t>
            </a:r>
            <a:r>
              <a:rPr lang="it-IT" sz="2800" b="1" dirty="0" smtClean="0">
                <a:solidFill>
                  <a:schemeClr val="accent2">
                    <a:lumMod val="20000"/>
                    <a:lumOff val="80000"/>
                  </a:schemeClr>
                </a:solidFill>
                <a:latin typeface="Times New Roman" charset="0"/>
              </a:rPr>
              <a:t>E AL SACRIFICIO DI SE’ INIZIA </a:t>
            </a:r>
            <a:r>
              <a:rPr lang="it-IT" sz="2800" b="1" dirty="0">
                <a:solidFill>
                  <a:schemeClr val="accent2">
                    <a:lumMod val="20000"/>
                    <a:lumOff val="80000"/>
                  </a:schemeClr>
                </a:solidFill>
                <a:latin typeface="Times New Roman" charset="0"/>
              </a:rPr>
              <a:t>FIN DA PICCOLE</a:t>
            </a:r>
            <a:endParaRPr lang="en-US" sz="2800" b="1" dirty="0">
              <a:solidFill>
                <a:schemeClr val="accent2">
                  <a:lumMod val="20000"/>
                  <a:lumOff val="80000"/>
                </a:schemeClr>
              </a:solidFill>
              <a:latin typeface="Times New Roman" charset="0"/>
            </a:endParaRPr>
          </a:p>
          <a:p>
            <a:endParaRPr lang="en-US" sz="2800" b="1" dirty="0" smtClean="0">
              <a:solidFill>
                <a:schemeClr val="accent2">
                  <a:lumMod val="20000"/>
                  <a:lumOff val="80000"/>
                </a:schemeClr>
              </a:solidFill>
              <a:latin typeface="Times New Roman" charset="0"/>
            </a:endParaRPr>
          </a:p>
          <a:p>
            <a:pPr>
              <a:lnSpc>
                <a:spcPct val="80000"/>
              </a:lnSpc>
              <a:buFontTx/>
              <a:buChar char="•"/>
            </a:pPr>
            <a:r>
              <a:rPr lang="it-IT" sz="2800" b="1" dirty="0">
                <a:solidFill>
                  <a:schemeClr val="accent2">
                    <a:lumMod val="20000"/>
                    <a:lumOff val="80000"/>
                  </a:schemeClr>
                </a:solidFill>
                <a:latin typeface="Times New Roman" charset="0"/>
              </a:rPr>
              <a:t>Ai maschietti viene perdonata la vivacità, alle bambine si chiede di essere </a:t>
            </a:r>
            <a:r>
              <a:rPr lang="it-IT" sz="2800" b="1" dirty="0" smtClean="0">
                <a:solidFill>
                  <a:schemeClr val="accent2">
                    <a:lumMod val="20000"/>
                    <a:lumOff val="80000"/>
                  </a:schemeClr>
                </a:solidFill>
                <a:latin typeface="Times New Roman" charset="0"/>
              </a:rPr>
              <a:t>carine</a:t>
            </a:r>
          </a:p>
          <a:p>
            <a:pPr>
              <a:lnSpc>
                <a:spcPct val="80000"/>
              </a:lnSpc>
              <a:buFontTx/>
              <a:buChar char="•"/>
            </a:pPr>
            <a:endParaRPr lang="it-IT" sz="800" b="1" dirty="0">
              <a:solidFill>
                <a:schemeClr val="accent2">
                  <a:lumMod val="20000"/>
                  <a:lumOff val="80000"/>
                </a:schemeClr>
              </a:solidFill>
              <a:latin typeface="Times New Roman" charset="0"/>
            </a:endParaRPr>
          </a:p>
          <a:p>
            <a:pPr>
              <a:lnSpc>
                <a:spcPct val="80000"/>
              </a:lnSpc>
              <a:buFontTx/>
              <a:buChar char="•"/>
            </a:pPr>
            <a:r>
              <a:rPr lang="it-IT" sz="2800" b="1" dirty="0">
                <a:solidFill>
                  <a:schemeClr val="accent2">
                    <a:lumMod val="20000"/>
                    <a:lumOff val="80000"/>
                  </a:schemeClr>
                </a:solidFill>
                <a:latin typeface="Times New Roman" charset="0"/>
              </a:rPr>
              <a:t>Le bambine non sono abituate ad usare il corpo per difendersi: a loro si chiede di essere comprensive e di </a:t>
            </a:r>
            <a:r>
              <a:rPr lang="it-IT" sz="2800" b="1" dirty="0" smtClean="0">
                <a:solidFill>
                  <a:schemeClr val="accent2">
                    <a:lumMod val="20000"/>
                    <a:lumOff val="80000"/>
                  </a:schemeClr>
                </a:solidFill>
                <a:latin typeface="Times New Roman" charset="0"/>
              </a:rPr>
              <a:t>parlare</a:t>
            </a:r>
          </a:p>
          <a:p>
            <a:pPr>
              <a:lnSpc>
                <a:spcPct val="80000"/>
              </a:lnSpc>
              <a:buFontTx/>
              <a:buChar char="•"/>
            </a:pPr>
            <a:endParaRPr lang="it-IT" sz="800" b="1" dirty="0">
              <a:solidFill>
                <a:schemeClr val="accent2">
                  <a:lumMod val="20000"/>
                  <a:lumOff val="80000"/>
                </a:schemeClr>
              </a:solidFill>
              <a:latin typeface="Times New Roman" charset="0"/>
            </a:endParaRPr>
          </a:p>
          <a:p>
            <a:pPr>
              <a:lnSpc>
                <a:spcPct val="80000"/>
              </a:lnSpc>
              <a:buFontTx/>
              <a:buChar char="•"/>
            </a:pPr>
            <a:r>
              <a:rPr lang="it-IT" sz="2800" b="1" dirty="0">
                <a:solidFill>
                  <a:schemeClr val="accent2">
                    <a:lumMod val="20000"/>
                    <a:lumOff val="80000"/>
                  </a:schemeClr>
                </a:solidFill>
                <a:latin typeface="Times New Roman" charset="0"/>
              </a:rPr>
              <a:t>Alle bambine si insegna sistematicamente che i coetanei sono i più forti e che è disdicevole fare a botte e sporcarsi i </a:t>
            </a:r>
            <a:r>
              <a:rPr lang="it-IT" sz="2800" b="1" dirty="0" smtClean="0">
                <a:solidFill>
                  <a:schemeClr val="accent2">
                    <a:lumMod val="20000"/>
                    <a:lumOff val="80000"/>
                  </a:schemeClr>
                </a:solidFill>
                <a:latin typeface="Times New Roman" charset="0"/>
              </a:rPr>
              <a:t>vestiti</a:t>
            </a:r>
          </a:p>
          <a:p>
            <a:pPr>
              <a:lnSpc>
                <a:spcPct val="80000"/>
              </a:lnSpc>
              <a:buFontTx/>
              <a:buChar char="•"/>
            </a:pPr>
            <a:endParaRPr lang="it-IT" sz="800" b="1" dirty="0">
              <a:solidFill>
                <a:schemeClr val="accent2">
                  <a:lumMod val="20000"/>
                  <a:lumOff val="80000"/>
                </a:schemeClr>
              </a:solidFill>
              <a:latin typeface="Times New Roman" charset="0"/>
            </a:endParaRPr>
          </a:p>
          <a:p>
            <a:pPr>
              <a:lnSpc>
                <a:spcPct val="80000"/>
              </a:lnSpc>
              <a:buFontTx/>
              <a:buChar char="•"/>
            </a:pPr>
            <a:r>
              <a:rPr lang="it-IT" sz="2800" b="1" dirty="0">
                <a:solidFill>
                  <a:schemeClr val="accent2">
                    <a:lumMod val="20000"/>
                    <a:lumOff val="80000"/>
                  </a:schemeClr>
                </a:solidFill>
                <a:latin typeface="Times New Roman" charset="0"/>
              </a:rPr>
              <a:t>In famiglia vedono le madri servire i maschi</a:t>
            </a:r>
            <a:r>
              <a:rPr lang="it-IT" sz="2400" b="1" dirty="0">
                <a:solidFill>
                  <a:schemeClr val="accent2">
                    <a:lumMod val="20000"/>
                    <a:lumOff val="80000"/>
                  </a:schemeClr>
                </a:solidFill>
                <a:latin typeface="Times New Roman" charset="0"/>
              </a:rPr>
              <a:t>, </a:t>
            </a:r>
            <a:r>
              <a:rPr lang="it-IT" sz="2800" b="1" dirty="0">
                <a:solidFill>
                  <a:schemeClr val="accent2">
                    <a:lumMod val="20000"/>
                    <a:lumOff val="80000"/>
                  </a:schemeClr>
                </a:solidFill>
                <a:latin typeface="Times New Roman" charset="0"/>
              </a:rPr>
              <a:t>considerati incapaci di “farsi le cose”</a:t>
            </a:r>
            <a:r>
              <a:rPr lang="en-US" sz="2800" b="1" dirty="0">
                <a:solidFill>
                  <a:schemeClr val="accent2">
                    <a:lumMod val="20000"/>
                    <a:lumOff val="80000"/>
                  </a:schemeClr>
                </a:solidFill>
              </a:rPr>
              <a:t/>
            </a:r>
            <a:br>
              <a:rPr lang="en-US" sz="2800" b="1" dirty="0">
                <a:solidFill>
                  <a:schemeClr val="accent2">
                    <a:lumMod val="20000"/>
                    <a:lumOff val="80000"/>
                  </a:schemeClr>
                </a:solidFill>
              </a:rPr>
            </a:br>
            <a:endParaRPr lang="it-IT" sz="2400" b="1" dirty="0">
              <a:solidFill>
                <a:schemeClr val="accent2">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890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378"/>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sp>
        <p:nvSpPr>
          <p:cNvPr id="7" name="CasellaDiTesto 6"/>
          <p:cNvSpPr txBox="1"/>
          <p:nvPr/>
        </p:nvSpPr>
        <p:spPr>
          <a:xfrm>
            <a:off x="179512" y="404664"/>
            <a:ext cx="8964488" cy="6555641"/>
          </a:xfrm>
          <a:prstGeom prst="rect">
            <a:avLst/>
          </a:prstGeom>
          <a:noFill/>
        </p:spPr>
        <p:txBody>
          <a:bodyPr wrap="square" rtlCol="0">
            <a:spAutoFit/>
          </a:bodyPr>
          <a:lstStyle/>
          <a:p>
            <a:r>
              <a:rPr lang="it-IT" sz="3600" b="1" dirty="0">
                <a:solidFill>
                  <a:schemeClr val="accent2">
                    <a:lumMod val="20000"/>
                    <a:lumOff val="80000"/>
                  </a:schemeClr>
                </a:solidFill>
                <a:latin typeface="Times New Roman" pitchFamily="18" charset="0"/>
                <a:cs typeface="Times New Roman" pitchFamily="18" charset="0"/>
              </a:rPr>
              <a:t>Ancora oggi, le donne non hanno diritto al piacere: non possono nemmeno rivendicare il diritto al tempo libero: farsi sorprendere “con le mani in mano” è considerato indegno. Se le signore decidono di trovarsi assieme, devono inventarsi una scusa buona, possibilmente produttiva ma per la comunità, perché  non possono perdere tempo in “cose inutili” e non possono fare vedere di essere “avide” reclamando una propria volontà di guadagno. </a:t>
            </a:r>
          </a:p>
          <a:p>
            <a:endParaRPr lang="it-IT" sz="2400" b="1" dirty="0">
              <a:solidFill>
                <a:schemeClr val="accent2">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476107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378"/>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sp>
        <p:nvSpPr>
          <p:cNvPr id="7" name="CasellaDiTesto 6"/>
          <p:cNvSpPr txBox="1"/>
          <p:nvPr/>
        </p:nvSpPr>
        <p:spPr>
          <a:xfrm>
            <a:off x="179512" y="404664"/>
            <a:ext cx="8964488" cy="3539430"/>
          </a:xfrm>
          <a:prstGeom prst="rect">
            <a:avLst/>
          </a:prstGeom>
          <a:noFill/>
        </p:spPr>
        <p:txBody>
          <a:bodyPr wrap="square" rtlCol="0">
            <a:spAutoFit/>
          </a:bodyPr>
          <a:lstStyle/>
          <a:p>
            <a:r>
              <a:rPr lang="it-IT" sz="3200" b="1" dirty="0">
                <a:solidFill>
                  <a:schemeClr val="accent2">
                    <a:lumMod val="20000"/>
                    <a:lumOff val="80000"/>
                  </a:schemeClr>
                </a:solidFill>
                <a:latin typeface="Times New Roman" pitchFamily="18" charset="0"/>
                <a:cs typeface="Times New Roman" pitchFamily="18" charset="0"/>
              </a:rPr>
              <a:t>Condizioni di pressione sociale grave, ignorate e non riconosciute dal contesto, possono arrivare a far emergere fenomeni di disagio che possono portare a situazioni limite: in questi ultimi anni, si sono ripetuti i casi di “madri assassine” in arco alpino e in contesto rurale, dovuti a crisi depressive apparentemente inspiegabili. </a:t>
            </a:r>
            <a:endParaRPr lang="it-IT" sz="3200" b="1" dirty="0">
              <a:solidFill>
                <a:schemeClr val="accent2">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88678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378"/>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sp>
        <p:nvSpPr>
          <p:cNvPr id="7" name="CasellaDiTesto 6"/>
          <p:cNvSpPr txBox="1"/>
          <p:nvPr/>
        </p:nvSpPr>
        <p:spPr>
          <a:xfrm>
            <a:off x="251520" y="404664"/>
            <a:ext cx="8964488" cy="6709529"/>
          </a:xfrm>
          <a:prstGeom prst="rect">
            <a:avLst/>
          </a:prstGeom>
          <a:noFill/>
        </p:spPr>
        <p:txBody>
          <a:bodyPr wrap="square" rtlCol="0">
            <a:spAutoFit/>
          </a:bodyPr>
          <a:lstStyle/>
          <a:p>
            <a:r>
              <a:rPr lang="en-US" sz="3200" b="1" dirty="0">
                <a:solidFill>
                  <a:schemeClr val="accent2">
                    <a:lumMod val="20000"/>
                    <a:lumOff val="80000"/>
                  </a:schemeClr>
                </a:solidFill>
                <a:latin typeface="Times New Roman" charset="0"/>
              </a:rPr>
              <a:t>L’AMBIENTE SOCIALE NORMALE. QUANDO LA PRESSIONE RAGGIUNGE UN PUNTO DI NON </a:t>
            </a:r>
            <a:r>
              <a:rPr lang="en-US" sz="3200" b="1" dirty="0" smtClean="0">
                <a:solidFill>
                  <a:schemeClr val="accent2">
                    <a:lumMod val="20000"/>
                    <a:lumOff val="80000"/>
                  </a:schemeClr>
                </a:solidFill>
                <a:latin typeface="Times New Roman" charset="0"/>
              </a:rPr>
              <a:t>RITORNO</a:t>
            </a:r>
          </a:p>
          <a:p>
            <a:endParaRPr lang="en-US" sz="3200" b="1" dirty="0">
              <a:solidFill>
                <a:schemeClr val="accent2">
                  <a:lumMod val="20000"/>
                  <a:lumOff val="80000"/>
                </a:schemeClr>
              </a:solidFill>
              <a:latin typeface="Times New Roman" charset="0"/>
            </a:endParaRPr>
          </a:p>
          <a:p>
            <a:endParaRPr lang="en-US" sz="3200" b="1" dirty="0" smtClean="0">
              <a:solidFill>
                <a:schemeClr val="accent2">
                  <a:lumMod val="20000"/>
                  <a:lumOff val="80000"/>
                </a:schemeClr>
              </a:solidFill>
              <a:latin typeface="Times New Roman" charset="0"/>
            </a:endParaRPr>
          </a:p>
          <a:p>
            <a:r>
              <a:rPr lang="en-US" sz="3200" b="1" dirty="0" err="1">
                <a:solidFill>
                  <a:schemeClr val="accent2">
                    <a:lumMod val="20000"/>
                    <a:lumOff val="80000"/>
                  </a:schemeClr>
                </a:solidFill>
                <a:latin typeface="Times New Roman" charset="0"/>
              </a:rPr>
              <a:t>Clima</a:t>
            </a:r>
            <a:r>
              <a:rPr lang="en-US" sz="3200" b="1" dirty="0">
                <a:solidFill>
                  <a:schemeClr val="accent2">
                    <a:lumMod val="20000"/>
                    <a:lumOff val="80000"/>
                  </a:schemeClr>
                </a:solidFill>
                <a:latin typeface="Times New Roman" charset="0"/>
              </a:rPr>
              <a:t> </a:t>
            </a:r>
            <a:r>
              <a:rPr lang="en-US" sz="3200" b="1" dirty="0" err="1">
                <a:solidFill>
                  <a:schemeClr val="accent2">
                    <a:lumMod val="20000"/>
                    <a:lumOff val="80000"/>
                  </a:schemeClr>
                </a:solidFill>
                <a:latin typeface="Times New Roman" charset="0"/>
              </a:rPr>
              <a:t>sociale</a:t>
            </a:r>
            <a:r>
              <a:rPr lang="en-US" sz="3200" b="1" dirty="0">
                <a:solidFill>
                  <a:schemeClr val="accent2">
                    <a:lumMod val="20000"/>
                    <a:lumOff val="80000"/>
                  </a:schemeClr>
                </a:solidFill>
                <a:latin typeface="Times New Roman" charset="0"/>
              </a:rPr>
              <a:t> </a:t>
            </a:r>
            <a:r>
              <a:rPr lang="en-US" sz="3200" b="1" dirty="0" err="1">
                <a:solidFill>
                  <a:schemeClr val="accent2">
                    <a:lumMod val="20000"/>
                    <a:lumOff val="80000"/>
                  </a:schemeClr>
                </a:solidFill>
                <a:latin typeface="Times New Roman" charset="0"/>
              </a:rPr>
              <a:t>soffocante</a:t>
            </a:r>
            <a:r>
              <a:rPr lang="en-US" sz="3200" b="1" dirty="0">
                <a:solidFill>
                  <a:schemeClr val="accent2">
                    <a:lumMod val="20000"/>
                    <a:lumOff val="80000"/>
                  </a:schemeClr>
                </a:solidFill>
                <a:latin typeface="Times New Roman" charset="0"/>
              </a:rPr>
              <a:t>, </a:t>
            </a:r>
            <a:r>
              <a:rPr lang="en-US" sz="3200" b="1" dirty="0" err="1">
                <a:solidFill>
                  <a:schemeClr val="accent2">
                    <a:lumMod val="20000"/>
                    <a:lumOff val="80000"/>
                  </a:schemeClr>
                </a:solidFill>
                <a:latin typeface="Times New Roman" charset="0"/>
              </a:rPr>
              <a:t>vicinanza</a:t>
            </a:r>
            <a:r>
              <a:rPr lang="en-US" sz="3200" b="1" dirty="0">
                <a:solidFill>
                  <a:schemeClr val="accent2">
                    <a:lumMod val="20000"/>
                    <a:lumOff val="80000"/>
                  </a:schemeClr>
                </a:solidFill>
                <a:latin typeface="Times New Roman" charset="0"/>
              </a:rPr>
              <a:t> (</a:t>
            </a:r>
            <a:r>
              <a:rPr lang="en-US" sz="3200" b="1" dirty="0" err="1">
                <a:solidFill>
                  <a:schemeClr val="accent2">
                    <a:lumMod val="20000"/>
                    <a:lumOff val="80000"/>
                  </a:schemeClr>
                </a:solidFill>
                <a:latin typeface="Times New Roman" charset="0"/>
              </a:rPr>
              <a:t>obbligata</a:t>
            </a:r>
            <a:r>
              <a:rPr lang="en-US" sz="3200" b="1" dirty="0">
                <a:solidFill>
                  <a:schemeClr val="accent2">
                    <a:lumMod val="20000"/>
                    <a:lumOff val="80000"/>
                  </a:schemeClr>
                </a:solidFill>
                <a:latin typeface="Times New Roman" charset="0"/>
              </a:rPr>
              <a:t>) </a:t>
            </a:r>
            <a:r>
              <a:rPr lang="en-US" sz="3200" b="1" dirty="0" err="1">
                <a:solidFill>
                  <a:schemeClr val="accent2">
                    <a:lumMod val="20000"/>
                    <a:lumOff val="80000"/>
                  </a:schemeClr>
                </a:solidFill>
                <a:latin typeface="Times New Roman" charset="0"/>
              </a:rPr>
              <a:t>alla</a:t>
            </a:r>
            <a:r>
              <a:rPr lang="en-US" sz="3200" b="1" dirty="0">
                <a:solidFill>
                  <a:schemeClr val="accent2">
                    <a:lumMod val="20000"/>
                    <a:lumOff val="80000"/>
                  </a:schemeClr>
                </a:solidFill>
                <a:latin typeface="Times New Roman" charset="0"/>
              </a:rPr>
              <a:t> </a:t>
            </a:r>
            <a:r>
              <a:rPr lang="en-US" sz="3200" b="1" dirty="0" err="1">
                <a:solidFill>
                  <a:schemeClr val="accent2">
                    <a:lumMod val="20000"/>
                    <a:lumOff val="80000"/>
                  </a:schemeClr>
                </a:solidFill>
                <a:latin typeface="Times New Roman" charset="0"/>
              </a:rPr>
              <a:t>famiglia</a:t>
            </a:r>
            <a:r>
              <a:rPr lang="en-US" sz="3200" b="1" dirty="0">
                <a:solidFill>
                  <a:schemeClr val="accent2">
                    <a:lumMod val="20000"/>
                    <a:lumOff val="80000"/>
                  </a:schemeClr>
                </a:solidFill>
                <a:latin typeface="Times New Roman" charset="0"/>
              </a:rPr>
              <a:t> di </a:t>
            </a:r>
            <a:r>
              <a:rPr lang="en-US" sz="3200" b="1" dirty="0" err="1">
                <a:solidFill>
                  <a:schemeClr val="accent2">
                    <a:lumMod val="20000"/>
                    <a:lumOff val="80000"/>
                  </a:schemeClr>
                </a:solidFill>
                <a:latin typeface="Times New Roman" charset="0"/>
              </a:rPr>
              <a:t>origine</a:t>
            </a:r>
            <a:r>
              <a:rPr lang="en-US" sz="3200" b="1" dirty="0">
                <a:solidFill>
                  <a:schemeClr val="accent2">
                    <a:lumMod val="20000"/>
                    <a:lumOff val="80000"/>
                  </a:schemeClr>
                </a:solidFill>
                <a:latin typeface="Times New Roman" charset="0"/>
              </a:rPr>
              <a:t> o del partner, </a:t>
            </a:r>
            <a:r>
              <a:rPr lang="en-US" sz="3200" b="1" dirty="0" err="1">
                <a:solidFill>
                  <a:schemeClr val="accent2">
                    <a:lumMod val="20000"/>
                    <a:lumOff val="80000"/>
                  </a:schemeClr>
                </a:solidFill>
                <a:latin typeface="Times New Roman" charset="0"/>
              </a:rPr>
              <a:t>paura</a:t>
            </a:r>
            <a:r>
              <a:rPr lang="en-US" sz="3200" b="1" dirty="0">
                <a:solidFill>
                  <a:schemeClr val="accent2">
                    <a:lumMod val="20000"/>
                    <a:lumOff val="80000"/>
                  </a:schemeClr>
                </a:solidFill>
                <a:latin typeface="Times New Roman" charset="0"/>
              </a:rPr>
              <a:t> di </a:t>
            </a:r>
            <a:r>
              <a:rPr lang="en-US" sz="3200" b="1" dirty="0" err="1">
                <a:solidFill>
                  <a:schemeClr val="accent2">
                    <a:lumMod val="20000"/>
                    <a:lumOff val="80000"/>
                  </a:schemeClr>
                </a:solidFill>
                <a:latin typeface="Times New Roman" charset="0"/>
              </a:rPr>
              <a:t>critiche</a:t>
            </a:r>
            <a:r>
              <a:rPr lang="en-US" sz="3200" b="1" dirty="0">
                <a:solidFill>
                  <a:schemeClr val="accent2">
                    <a:lumMod val="20000"/>
                    <a:lumOff val="80000"/>
                  </a:schemeClr>
                </a:solidFill>
                <a:latin typeface="Times New Roman" charset="0"/>
              </a:rPr>
              <a:t> e </a:t>
            </a:r>
            <a:r>
              <a:rPr lang="en-US" sz="3200" b="1" dirty="0" err="1">
                <a:solidFill>
                  <a:schemeClr val="accent2">
                    <a:lumMod val="20000"/>
                    <a:lumOff val="80000"/>
                  </a:schemeClr>
                </a:solidFill>
                <a:latin typeface="Times New Roman" charset="0"/>
              </a:rPr>
              <a:t>pettegolezzi</a:t>
            </a:r>
            <a:r>
              <a:rPr lang="en-US" sz="3200" b="1" dirty="0">
                <a:solidFill>
                  <a:schemeClr val="accent2">
                    <a:lumMod val="20000"/>
                    <a:lumOff val="80000"/>
                  </a:schemeClr>
                </a:solidFill>
                <a:latin typeface="Times New Roman" charset="0"/>
              </a:rPr>
              <a:t>, </a:t>
            </a:r>
            <a:r>
              <a:rPr lang="en-US" sz="3200" b="1" dirty="0" err="1">
                <a:solidFill>
                  <a:schemeClr val="accent2">
                    <a:lumMod val="20000"/>
                    <a:lumOff val="80000"/>
                  </a:schemeClr>
                </a:solidFill>
                <a:latin typeface="Times New Roman" charset="0"/>
              </a:rPr>
              <a:t>dovere</a:t>
            </a:r>
            <a:r>
              <a:rPr lang="en-US" sz="3200" b="1" dirty="0">
                <a:solidFill>
                  <a:schemeClr val="accent2">
                    <a:lumMod val="20000"/>
                    <a:lumOff val="80000"/>
                  </a:schemeClr>
                </a:solidFill>
                <a:latin typeface="Times New Roman" charset="0"/>
              </a:rPr>
              <a:t> di </a:t>
            </a:r>
            <a:r>
              <a:rPr lang="en-US" sz="3200" b="1" dirty="0" err="1">
                <a:solidFill>
                  <a:schemeClr val="accent2">
                    <a:lumMod val="20000"/>
                    <a:lumOff val="80000"/>
                  </a:schemeClr>
                </a:solidFill>
                <a:latin typeface="Times New Roman" charset="0"/>
              </a:rPr>
              <a:t>sacrificio</a:t>
            </a:r>
            <a:r>
              <a:rPr lang="en-US" sz="3200" b="1" dirty="0">
                <a:solidFill>
                  <a:schemeClr val="accent2">
                    <a:lumMod val="20000"/>
                    <a:lumOff val="80000"/>
                  </a:schemeClr>
                </a:solidFill>
                <a:latin typeface="Times New Roman" charset="0"/>
              </a:rPr>
              <a:t>, </a:t>
            </a:r>
            <a:r>
              <a:rPr lang="en-US" sz="3200" b="1" dirty="0" err="1">
                <a:solidFill>
                  <a:schemeClr val="accent2">
                    <a:lumMod val="20000"/>
                    <a:lumOff val="80000"/>
                  </a:schemeClr>
                </a:solidFill>
                <a:latin typeface="Times New Roman" charset="0"/>
              </a:rPr>
              <a:t>solitudine</a:t>
            </a:r>
            <a:r>
              <a:rPr lang="en-US" sz="3200" b="1" dirty="0">
                <a:solidFill>
                  <a:schemeClr val="accent2">
                    <a:lumMod val="20000"/>
                    <a:lumOff val="80000"/>
                  </a:schemeClr>
                </a:solidFill>
                <a:latin typeface="Times New Roman" charset="0"/>
              </a:rPr>
              <a:t>, non </a:t>
            </a:r>
            <a:r>
              <a:rPr lang="en-US" sz="3200" b="1" dirty="0" err="1">
                <a:solidFill>
                  <a:schemeClr val="accent2">
                    <a:lumMod val="20000"/>
                    <a:lumOff val="80000"/>
                  </a:schemeClr>
                </a:solidFill>
                <a:latin typeface="Times New Roman" charset="0"/>
              </a:rPr>
              <a:t>riconoscimento</a:t>
            </a:r>
            <a:r>
              <a:rPr lang="en-US" sz="3200" b="1" dirty="0">
                <a:solidFill>
                  <a:schemeClr val="accent2">
                    <a:lumMod val="20000"/>
                    <a:lumOff val="80000"/>
                  </a:schemeClr>
                </a:solidFill>
                <a:latin typeface="Times New Roman" charset="0"/>
              </a:rPr>
              <a:t> </a:t>
            </a:r>
            <a:r>
              <a:rPr lang="en-US" sz="3200" b="1" dirty="0" err="1">
                <a:solidFill>
                  <a:schemeClr val="accent2">
                    <a:lumMod val="20000"/>
                    <a:lumOff val="80000"/>
                  </a:schemeClr>
                </a:solidFill>
                <a:latin typeface="Times New Roman" charset="0"/>
              </a:rPr>
              <a:t>dei</a:t>
            </a:r>
            <a:r>
              <a:rPr lang="en-US" sz="3200" b="1" dirty="0">
                <a:solidFill>
                  <a:schemeClr val="accent2">
                    <a:lumMod val="20000"/>
                    <a:lumOff val="80000"/>
                  </a:schemeClr>
                </a:solidFill>
                <a:latin typeface="Times New Roman" charset="0"/>
              </a:rPr>
              <a:t> </a:t>
            </a:r>
            <a:r>
              <a:rPr lang="en-US" sz="3200" b="1" dirty="0" err="1">
                <a:solidFill>
                  <a:schemeClr val="accent2">
                    <a:lumMod val="20000"/>
                    <a:lumOff val="80000"/>
                  </a:schemeClr>
                </a:solidFill>
                <a:latin typeface="Times New Roman" charset="0"/>
              </a:rPr>
              <a:t>sintomi</a:t>
            </a:r>
            <a:r>
              <a:rPr lang="en-US" sz="3200" b="1" dirty="0">
                <a:solidFill>
                  <a:schemeClr val="accent2">
                    <a:lumMod val="20000"/>
                    <a:lumOff val="80000"/>
                  </a:schemeClr>
                </a:solidFill>
                <a:latin typeface="Times New Roman" charset="0"/>
              </a:rPr>
              <a:t> di </a:t>
            </a:r>
            <a:r>
              <a:rPr lang="en-US" sz="3200" b="1" dirty="0" err="1">
                <a:solidFill>
                  <a:schemeClr val="accent2">
                    <a:lumMod val="20000"/>
                    <a:lumOff val="80000"/>
                  </a:schemeClr>
                </a:solidFill>
                <a:latin typeface="Times New Roman" charset="0"/>
              </a:rPr>
              <a:t>depressione</a:t>
            </a:r>
            <a:r>
              <a:rPr lang="en-US" sz="3200" b="1" dirty="0">
                <a:solidFill>
                  <a:schemeClr val="accent2">
                    <a:lumMod val="20000"/>
                    <a:lumOff val="80000"/>
                  </a:schemeClr>
                </a:solidFill>
                <a:latin typeface="Times New Roman" charset="0"/>
              </a:rPr>
              <a:t> da parte di </a:t>
            </a:r>
            <a:r>
              <a:rPr lang="en-US" sz="3200" b="1" dirty="0" err="1">
                <a:solidFill>
                  <a:schemeClr val="accent2">
                    <a:lumMod val="20000"/>
                    <a:lumOff val="80000"/>
                  </a:schemeClr>
                </a:solidFill>
                <a:latin typeface="Times New Roman" charset="0"/>
              </a:rPr>
              <a:t>mariti</a:t>
            </a:r>
            <a:r>
              <a:rPr lang="en-US" sz="3200" b="1" dirty="0">
                <a:solidFill>
                  <a:schemeClr val="accent2">
                    <a:lumMod val="20000"/>
                    <a:lumOff val="80000"/>
                  </a:schemeClr>
                </a:solidFill>
                <a:latin typeface="Times New Roman" charset="0"/>
              </a:rPr>
              <a:t> e </a:t>
            </a:r>
            <a:r>
              <a:rPr lang="en-US" sz="3200" b="1" dirty="0" err="1">
                <a:solidFill>
                  <a:schemeClr val="accent2">
                    <a:lumMod val="20000"/>
                    <a:lumOff val="80000"/>
                  </a:schemeClr>
                </a:solidFill>
                <a:latin typeface="Times New Roman" charset="0"/>
              </a:rPr>
              <a:t>familiari</a:t>
            </a:r>
            <a:r>
              <a:rPr lang="en-US" sz="3200" b="1" dirty="0">
                <a:solidFill>
                  <a:schemeClr val="accent2">
                    <a:lumMod val="20000"/>
                    <a:lumOff val="80000"/>
                  </a:schemeClr>
                </a:solidFill>
                <a:latin typeface="Times New Roman" charset="0"/>
              </a:rPr>
              <a:t> , </a:t>
            </a:r>
            <a:r>
              <a:rPr lang="en-US" sz="3200" b="1" dirty="0" err="1">
                <a:solidFill>
                  <a:schemeClr val="accent2">
                    <a:lumMod val="20000"/>
                    <a:lumOff val="80000"/>
                  </a:schemeClr>
                </a:solidFill>
                <a:latin typeface="Times New Roman" charset="0"/>
              </a:rPr>
              <a:t>può</a:t>
            </a:r>
            <a:r>
              <a:rPr lang="en-US" sz="3200" b="1" dirty="0">
                <a:solidFill>
                  <a:schemeClr val="accent2">
                    <a:lumMod val="20000"/>
                    <a:lumOff val="80000"/>
                  </a:schemeClr>
                </a:solidFill>
                <a:latin typeface="Times New Roman" charset="0"/>
              </a:rPr>
              <a:t> </a:t>
            </a:r>
            <a:r>
              <a:rPr lang="en-US" sz="3200" b="1" dirty="0" err="1">
                <a:solidFill>
                  <a:schemeClr val="accent2">
                    <a:lumMod val="20000"/>
                    <a:lumOff val="80000"/>
                  </a:schemeClr>
                </a:solidFill>
                <a:latin typeface="Times New Roman" charset="0"/>
              </a:rPr>
              <a:t>provocare</a:t>
            </a:r>
            <a:r>
              <a:rPr lang="en-US" sz="3200" b="1" dirty="0">
                <a:solidFill>
                  <a:schemeClr val="accent2">
                    <a:lumMod val="20000"/>
                    <a:lumOff val="80000"/>
                  </a:schemeClr>
                </a:solidFill>
                <a:latin typeface="Times New Roman" charset="0"/>
              </a:rPr>
              <a:t> </a:t>
            </a:r>
            <a:r>
              <a:rPr lang="en-US" sz="3200" b="1" dirty="0" err="1">
                <a:solidFill>
                  <a:schemeClr val="accent2">
                    <a:lumMod val="20000"/>
                    <a:lumOff val="80000"/>
                  </a:schemeClr>
                </a:solidFill>
                <a:latin typeface="Times New Roman" charset="0"/>
              </a:rPr>
              <a:t>gravi</a:t>
            </a:r>
            <a:r>
              <a:rPr lang="en-US" sz="3200" b="1" dirty="0">
                <a:solidFill>
                  <a:schemeClr val="accent2">
                    <a:lumMod val="20000"/>
                    <a:lumOff val="80000"/>
                  </a:schemeClr>
                </a:solidFill>
                <a:latin typeface="Times New Roman" charset="0"/>
              </a:rPr>
              <a:t> </a:t>
            </a:r>
            <a:r>
              <a:rPr lang="en-US" sz="3200" b="1" dirty="0" err="1">
                <a:solidFill>
                  <a:schemeClr val="accent2">
                    <a:lumMod val="20000"/>
                    <a:lumOff val="80000"/>
                  </a:schemeClr>
                </a:solidFill>
                <a:latin typeface="Times New Roman" charset="0"/>
              </a:rPr>
              <a:t>forme</a:t>
            </a:r>
            <a:r>
              <a:rPr lang="en-US" sz="3200" b="1" dirty="0">
                <a:solidFill>
                  <a:schemeClr val="accent2">
                    <a:lumMod val="20000"/>
                    <a:lumOff val="80000"/>
                  </a:schemeClr>
                </a:solidFill>
                <a:latin typeface="Times New Roman" charset="0"/>
              </a:rPr>
              <a:t> di </a:t>
            </a:r>
            <a:r>
              <a:rPr lang="en-US" sz="3200" b="1" dirty="0" err="1">
                <a:solidFill>
                  <a:schemeClr val="accent2">
                    <a:lumMod val="20000"/>
                    <a:lumOff val="80000"/>
                  </a:schemeClr>
                </a:solidFill>
                <a:latin typeface="Times New Roman" charset="0"/>
              </a:rPr>
              <a:t>disagio</a:t>
            </a:r>
            <a:r>
              <a:rPr lang="en-US" sz="3200" b="1" dirty="0">
                <a:solidFill>
                  <a:schemeClr val="accent2">
                    <a:lumMod val="20000"/>
                    <a:lumOff val="80000"/>
                  </a:schemeClr>
                </a:solidFill>
                <a:latin typeface="Times New Roman" charset="0"/>
              </a:rPr>
              <a:t>, </a:t>
            </a:r>
            <a:r>
              <a:rPr lang="en-US" sz="3200" b="1" dirty="0" err="1">
                <a:solidFill>
                  <a:schemeClr val="accent2">
                    <a:lumMod val="20000"/>
                    <a:lumOff val="80000"/>
                  </a:schemeClr>
                </a:solidFill>
                <a:latin typeface="Times New Roman" charset="0"/>
              </a:rPr>
              <a:t>abuso</a:t>
            </a:r>
            <a:r>
              <a:rPr lang="en-US" sz="3200" b="1" dirty="0">
                <a:solidFill>
                  <a:schemeClr val="accent2">
                    <a:lumMod val="20000"/>
                    <a:lumOff val="80000"/>
                  </a:schemeClr>
                </a:solidFill>
                <a:latin typeface="Times New Roman" charset="0"/>
              </a:rPr>
              <a:t> di </a:t>
            </a:r>
            <a:r>
              <a:rPr lang="en-US" sz="3200" b="1" dirty="0" err="1">
                <a:solidFill>
                  <a:schemeClr val="accent2">
                    <a:lumMod val="20000"/>
                    <a:lumOff val="80000"/>
                  </a:schemeClr>
                </a:solidFill>
                <a:latin typeface="Times New Roman" charset="0"/>
              </a:rPr>
              <a:t>psicofarmaci</a:t>
            </a:r>
            <a:r>
              <a:rPr lang="en-US" sz="3200" b="1" dirty="0">
                <a:solidFill>
                  <a:schemeClr val="accent2">
                    <a:lumMod val="20000"/>
                    <a:lumOff val="80000"/>
                  </a:schemeClr>
                </a:solidFill>
                <a:latin typeface="Times New Roman" charset="0"/>
              </a:rPr>
              <a:t>, </a:t>
            </a:r>
            <a:r>
              <a:rPr lang="en-US" sz="3200" b="1" dirty="0" err="1">
                <a:solidFill>
                  <a:schemeClr val="accent2">
                    <a:lumMod val="20000"/>
                    <a:lumOff val="80000"/>
                  </a:schemeClr>
                </a:solidFill>
                <a:latin typeface="Times New Roman" charset="0"/>
              </a:rPr>
              <a:t>suicidio</a:t>
            </a:r>
            <a:r>
              <a:rPr lang="en-US" sz="3200" b="1" dirty="0">
                <a:solidFill>
                  <a:schemeClr val="accent2">
                    <a:lumMod val="20000"/>
                    <a:lumOff val="80000"/>
                  </a:schemeClr>
                </a:solidFill>
                <a:latin typeface="Times New Roman" charset="0"/>
              </a:rPr>
              <a:t> o </a:t>
            </a:r>
            <a:r>
              <a:rPr lang="en-US" sz="3200" b="1" dirty="0" err="1">
                <a:solidFill>
                  <a:schemeClr val="accent2">
                    <a:lumMod val="20000"/>
                    <a:lumOff val="80000"/>
                  </a:schemeClr>
                </a:solidFill>
                <a:latin typeface="Times New Roman" charset="0"/>
              </a:rPr>
              <a:t>infanticidio</a:t>
            </a:r>
            <a:endParaRPr lang="en-US" sz="3200" b="1" dirty="0">
              <a:solidFill>
                <a:schemeClr val="accent2">
                  <a:lumMod val="20000"/>
                  <a:lumOff val="80000"/>
                </a:schemeClr>
              </a:solidFill>
              <a:latin typeface="Times New Roman" charset="0"/>
            </a:endParaRPr>
          </a:p>
          <a:p>
            <a:r>
              <a:rPr lang="en-US" sz="2400" b="1" dirty="0"/>
              <a:t/>
            </a:r>
            <a:br>
              <a:rPr lang="en-US" sz="2400" b="1" dirty="0"/>
            </a:br>
            <a:endParaRPr lang="it-IT" sz="2200" b="1" dirty="0">
              <a:solidFill>
                <a:schemeClr val="accent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77386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378"/>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sp>
        <p:nvSpPr>
          <p:cNvPr id="7" name="CasellaDiTesto 6"/>
          <p:cNvSpPr txBox="1"/>
          <p:nvPr/>
        </p:nvSpPr>
        <p:spPr>
          <a:xfrm>
            <a:off x="251520" y="404664"/>
            <a:ext cx="8964488" cy="5478423"/>
          </a:xfrm>
          <a:prstGeom prst="rect">
            <a:avLst/>
          </a:prstGeom>
          <a:noFill/>
        </p:spPr>
        <p:txBody>
          <a:bodyPr wrap="square" rtlCol="0">
            <a:spAutoFit/>
          </a:bodyPr>
          <a:lstStyle/>
          <a:p>
            <a:r>
              <a:rPr lang="en-US" sz="5400" b="1" dirty="0" smtClean="0">
                <a:solidFill>
                  <a:schemeClr val="accent2">
                    <a:lumMod val="20000"/>
                    <a:lumOff val="80000"/>
                  </a:schemeClr>
                </a:solidFill>
                <a:latin typeface="Times New Roman" charset="0"/>
              </a:rPr>
              <a:t>CASI PRESI IN ESAME:  </a:t>
            </a:r>
            <a:endParaRPr lang="en-US" sz="5400" b="1" dirty="0">
              <a:solidFill>
                <a:schemeClr val="accent2">
                  <a:lumMod val="20000"/>
                  <a:lumOff val="80000"/>
                </a:schemeClr>
              </a:solidFill>
              <a:latin typeface="Times New Roman" charset="0"/>
            </a:endParaRPr>
          </a:p>
          <a:p>
            <a:endParaRPr lang="en-US" sz="5400" b="1" dirty="0" smtClean="0">
              <a:solidFill>
                <a:schemeClr val="accent2">
                  <a:lumMod val="20000"/>
                  <a:lumOff val="80000"/>
                </a:schemeClr>
              </a:solidFill>
              <a:latin typeface="Times New Roman" pitchFamily="18" charset="0"/>
              <a:cs typeface="Times New Roman" pitchFamily="18" charset="0"/>
            </a:endParaRPr>
          </a:p>
          <a:p>
            <a:pPr marL="342900" indent="-342900">
              <a:buFont typeface="Arial" pitchFamily="34" charset="0"/>
              <a:buChar char="•"/>
            </a:pPr>
            <a:r>
              <a:rPr lang="it-IT" sz="4400" b="1" dirty="0">
                <a:solidFill>
                  <a:schemeClr val="accent2">
                    <a:lumMod val="20000"/>
                    <a:lumOff val="80000"/>
                  </a:schemeClr>
                </a:solidFill>
                <a:latin typeface="Times New Roman" pitchFamily="18" charset="0"/>
                <a:cs typeface="Times New Roman" pitchFamily="18" charset="0"/>
              </a:rPr>
              <a:t>Cogne (</a:t>
            </a:r>
            <a:r>
              <a:rPr lang="it-IT" sz="4400" b="1" dirty="0" err="1">
                <a:solidFill>
                  <a:schemeClr val="accent2">
                    <a:lumMod val="20000"/>
                    <a:lumOff val="80000"/>
                  </a:schemeClr>
                </a:solidFill>
                <a:latin typeface="Times New Roman" pitchFamily="18" charset="0"/>
                <a:cs typeface="Times New Roman" pitchFamily="18" charset="0"/>
              </a:rPr>
              <a:t>Ao</a:t>
            </a:r>
            <a:r>
              <a:rPr lang="it-IT" sz="4400" b="1" dirty="0">
                <a:solidFill>
                  <a:schemeClr val="accent2">
                    <a:lumMod val="20000"/>
                    <a:lumOff val="80000"/>
                  </a:schemeClr>
                </a:solidFill>
                <a:latin typeface="Times New Roman" pitchFamily="18" charset="0"/>
                <a:cs typeface="Times New Roman" pitchFamily="18" charset="0"/>
              </a:rPr>
              <a:t>), </a:t>
            </a:r>
            <a:endParaRPr lang="it-IT" sz="4400" b="1" dirty="0" smtClean="0">
              <a:solidFill>
                <a:schemeClr val="accent2">
                  <a:lumMod val="20000"/>
                  <a:lumOff val="80000"/>
                </a:schemeClr>
              </a:solidFill>
              <a:latin typeface="Times New Roman" pitchFamily="18" charset="0"/>
              <a:cs typeface="Times New Roman" pitchFamily="18" charset="0"/>
            </a:endParaRPr>
          </a:p>
          <a:p>
            <a:pPr marL="342900" indent="-342900">
              <a:buFont typeface="Arial" pitchFamily="34" charset="0"/>
              <a:buChar char="•"/>
            </a:pPr>
            <a:r>
              <a:rPr lang="it-IT" sz="4400" b="1" dirty="0" smtClean="0">
                <a:solidFill>
                  <a:schemeClr val="accent2">
                    <a:lumMod val="20000"/>
                    <a:lumOff val="80000"/>
                  </a:schemeClr>
                </a:solidFill>
                <a:latin typeface="Times New Roman" pitchFamily="18" charset="0"/>
                <a:cs typeface="Times New Roman" pitchFamily="18" charset="0"/>
              </a:rPr>
              <a:t>Montjovet </a:t>
            </a:r>
            <a:r>
              <a:rPr lang="it-IT" sz="4400" b="1" dirty="0">
                <a:solidFill>
                  <a:schemeClr val="accent2">
                    <a:lumMod val="20000"/>
                    <a:lumOff val="80000"/>
                  </a:schemeClr>
                </a:solidFill>
                <a:latin typeface="Times New Roman" pitchFamily="18" charset="0"/>
                <a:cs typeface="Times New Roman" pitchFamily="18" charset="0"/>
              </a:rPr>
              <a:t>(</a:t>
            </a:r>
            <a:r>
              <a:rPr lang="it-IT" sz="4400" b="1" dirty="0" err="1">
                <a:solidFill>
                  <a:schemeClr val="accent2">
                    <a:lumMod val="20000"/>
                    <a:lumOff val="80000"/>
                  </a:schemeClr>
                </a:solidFill>
                <a:latin typeface="Times New Roman" pitchFamily="18" charset="0"/>
                <a:cs typeface="Times New Roman" pitchFamily="18" charset="0"/>
              </a:rPr>
              <a:t>Ao</a:t>
            </a:r>
            <a:r>
              <a:rPr lang="it-IT" sz="4400" b="1" dirty="0">
                <a:solidFill>
                  <a:schemeClr val="accent2">
                    <a:lumMod val="20000"/>
                    <a:lumOff val="80000"/>
                  </a:schemeClr>
                </a:solidFill>
                <a:latin typeface="Times New Roman" pitchFamily="18" charset="0"/>
                <a:cs typeface="Times New Roman" pitchFamily="18" charset="0"/>
              </a:rPr>
              <a:t>), </a:t>
            </a:r>
            <a:endParaRPr lang="it-IT" sz="4400" b="1" dirty="0" smtClean="0">
              <a:solidFill>
                <a:schemeClr val="accent2">
                  <a:lumMod val="20000"/>
                  <a:lumOff val="80000"/>
                </a:schemeClr>
              </a:solidFill>
              <a:latin typeface="Times New Roman" pitchFamily="18" charset="0"/>
              <a:cs typeface="Times New Roman" pitchFamily="18" charset="0"/>
            </a:endParaRPr>
          </a:p>
          <a:p>
            <a:pPr marL="342900" indent="-342900">
              <a:buFont typeface="Arial" pitchFamily="34" charset="0"/>
              <a:buChar char="•"/>
            </a:pPr>
            <a:r>
              <a:rPr lang="it-IT" sz="4400" b="1" dirty="0" smtClean="0">
                <a:solidFill>
                  <a:schemeClr val="accent2">
                    <a:lumMod val="20000"/>
                    <a:lumOff val="80000"/>
                  </a:schemeClr>
                </a:solidFill>
                <a:latin typeface="Times New Roman" pitchFamily="18" charset="0"/>
                <a:cs typeface="Times New Roman" pitchFamily="18" charset="0"/>
              </a:rPr>
              <a:t>Santa </a:t>
            </a:r>
            <a:r>
              <a:rPr lang="it-IT" sz="4400" b="1" dirty="0">
                <a:solidFill>
                  <a:schemeClr val="accent2">
                    <a:lumMod val="20000"/>
                    <a:lumOff val="80000"/>
                  </a:schemeClr>
                </a:solidFill>
                <a:latin typeface="Times New Roman" pitchFamily="18" charset="0"/>
                <a:cs typeface="Times New Roman" pitchFamily="18" charset="0"/>
              </a:rPr>
              <a:t>Caterina Valfurva (So), </a:t>
            </a:r>
            <a:endParaRPr lang="it-IT" sz="4400" b="1" dirty="0" smtClean="0">
              <a:solidFill>
                <a:schemeClr val="accent2">
                  <a:lumMod val="20000"/>
                  <a:lumOff val="80000"/>
                </a:schemeClr>
              </a:solidFill>
              <a:latin typeface="Times New Roman" pitchFamily="18" charset="0"/>
              <a:cs typeface="Times New Roman" pitchFamily="18" charset="0"/>
            </a:endParaRPr>
          </a:p>
          <a:p>
            <a:pPr marL="342900" indent="-342900">
              <a:buFont typeface="Arial" pitchFamily="34" charset="0"/>
              <a:buChar char="•"/>
            </a:pPr>
            <a:r>
              <a:rPr lang="it-IT" sz="4400" b="1" dirty="0" smtClean="0">
                <a:solidFill>
                  <a:schemeClr val="accent2">
                    <a:lumMod val="20000"/>
                    <a:lumOff val="80000"/>
                  </a:schemeClr>
                </a:solidFill>
                <a:latin typeface="Times New Roman" pitchFamily="18" charset="0"/>
                <a:cs typeface="Times New Roman" pitchFamily="18" charset="0"/>
              </a:rPr>
              <a:t>Casatenovo </a:t>
            </a:r>
            <a:r>
              <a:rPr lang="it-IT" sz="4400" b="1" dirty="0">
                <a:solidFill>
                  <a:schemeClr val="accent2">
                    <a:lumMod val="20000"/>
                    <a:lumOff val="80000"/>
                  </a:schemeClr>
                </a:solidFill>
                <a:latin typeface="Times New Roman" pitchFamily="18" charset="0"/>
                <a:cs typeface="Times New Roman" pitchFamily="18" charset="0"/>
              </a:rPr>
              <a:t>(Lc), </a:t>
            </a:r>
            <a:endParaRPr lang="it-IT" sz="4400" b="1" dirty="0" smtClean="0">
              <a:solidFill>
                <a:schemeClr val="accent2">
                  <a:lumMod val="20000"/>
                  <a:lumOff val="80000"/>
                </a:schemeClr>
              </a:solidFill>
              <a:latin typeface="Times New Roman" pitchFamily="18" charset="0"/>
              <a:cs typeface="Times New Roman" pitchFamily="18" charset="0"/>
            </a:endParaRPr>
          </a:p>
          <a:p>
            <a:pPr marL="342900" indent="-342900">
              <a:buFont typeface="Arial" pitchFamily="34" charset="0"/>
              <a:buChar char="•"/>
            </a:pPr>
            <a:r>
              <a:rPr lang="it-IT" sz="4400" b="1" dirty="0" smtClean="0">
                <a:solidFill>
                  <a:schemeClr val="accent2">
                    <a:lumMod val="20000"/>
                    <a:lumOff val="80000"/>
                  </a:schemeClr>
                </a:solidFill>
                <a:latin typeface="Times New Roman" pitchFamily="18" charset="0"/>
                <a:cs typeface="Times New Roman" pitchFamily="18" charset="0"/>
              </a:rPr>
              <a:t>Merano (</a:t>
            </a:r>
            <a:r>
              <a:rPr lang="it-IT" sz="4400" b="1" dirty="0" err="1" smtClean="0">
                <a:solidFill>
                  <a:schemeClr val="accent2">
                    <a:lumMod val="20000"/>
                    <a:lumOff val="80000"/>
                  </a:schemeClr>
                </a:solidFill>
                <a:latin typeface="Times New Roman" pitchFamily="18" charset="0"/>
                <a:cs typeface="Times New Roman" pitchFamily="18" charset="0"/>
              </a:rPr>
              <a:t>Bz</a:t>
            </a:r>
            <a:r>
              <a:rPr lang="it-IT" sz="4400" b="1" dirty="0" smtClean="0">
                <a:solidFill>
                  <a:schemeClr val="accent2">
                    <a:lumMod val="20000"/>
                    <a:lumOff val="80000"/>
                  </a:schemeClr>
                </a:solidFill>
                <a:latin typeface="Times New Roman" pitchFamily="18" charset="0"/>
                <a:cs typeface="Times New Roman" pitchFamily="18" charset="0"/>
              </a:rPr>
              <a:t>)</a:t>
            </a:r>
            <a:r>
              <a:rPr lang="en-US" sz="2400" b="1" dirty="0">
                <a:solidFill>
                  <a:schemeClr val="accent2">
                    <a:lumMod val="20000"/>
                    <a:lumOff val="80000"/>
                  </a:schemeClr>
                </a:solidFill>
                <a:latin typeface="Times New Roman" pitchFamily="18" charset="0"/>
                <a:cs typeface="Times New Roman" pitchFamily="18" charset="0"/>
              </a:rPr>
              <a:t/>
            </a:r>
            <a:br>
              <a:rPr lang="en-US" sz="2400" b="1" dirty="0">
                <a:solidFill>
                  <a:schemeClr val="accent2">
                    <a:lumMod val="20000"/>
                    <a:lumOff val="80000"/>
                  </a:schemeClr>
                </a:solidFill>
                <a:latin typeface="Times New Roman" pitchFamily="18" charset="0"/>
                <a:cs typeface="Times New Roman" pitchFamily="18" charset="0"/>
              </a:rPr>
            </a:br>
            <a:endParaRPr lang="it-IT" sz="2200" b="1" dirty="0">
              <a:solidFill>
                <a:schemeClr val="accent2">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532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378"/>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sp>
        <p:nvSpPr>
          <p:cNvPr id="7" name="CasellaDiTesto 6"/>
          <p:cNvSpPr txBox="1"/>
          <p:nvPr/>
        </p:nvSpPr>
        <p:spPr>
          <a:xfrm>
            <a:off x="179511" y="404664"/>
            <a:ext cx="2113409" cy="5170646"/>
          </a:xfrm>
          <a:prstGeom prst="rect">
            <a:avLst/>
          </a:prstGeom>
          <a:noFill/>
        </p:spPr>
        <p:txBody>
          <a:bodyPr wrap="square" rtlCol="0">
            <a:spAutoFit/>
          </a:bodyPr>
          <a:lstStyle/>
          <a:p>
            <a:r>
              <a:rPr lang="it-IT" sz="2200" b="1" dirty="0" smtClean="0">
                <a:solidFill>
                  <a:schemeClr val="accent2">
                    <a:lumMod val="40000"/>
                    <a:lumOff val="60000"/>
                  </a:schemeClr>
                </a:solidFill>
                <a:latin typeface="Times New Roman" pitchFamily="18" charset="0"/>
                <a:cs typeface="Times New Roman" pitchFamily="18" charset="0"/>
              </a:rPr>
              <a:t>Anna Maria Franzoni</a:t>
            </a:r>
          </a:p>
          <a:p>
            <a:endParaRPr lang="it-IT" sz="2200" b="1" dirty="0">
              <a:solidFill>
                <a:schemeClr val="accent2">
                  <a:lumMod val="40000"/>
                  <a:lumOff val="60000"/>
                </a:schemeClr>
              </a:solidFill>
              <a:latin typeface="Times New Roman" pitchFamily="18" charset="0"/>
              <a:cs typeface="Times New Roman" pitchFamily="18" charset="0"/>
            </a:endParaRPr>
          </a:p>
          <a:p>
            <a:r>
              <a:rPr lang="it-IT" sz="2200" b="1" dirty="0" smtClean="0">
                <a:solidFill>
                  <a:schemeClr val="accent2">
                    <a:lumMod val="40000"/>
                    <a:lumOff val="60000"/>
                  </a:schemeClr>
                </a:solidFill>
                <a:latin typeface="Times New Roman" pitchFamily="18" charset="0"/>
                <a:cs typeface="Times New Roman" pitchFamily="18" charset="0"/>
              </a:rPr>
              <a:t>Casalinga.</a:t>
            </a:r>
          </a:p>
          <a:p>
            <a:r>
              <a:rPr lang="it-IT" sz="2200" b="1" dirty="0" smtClean="0">
                <a:solidFill>
                  <a:schemeClr val="accent2">
                    <a:lumMod val="40000"/>
                    <a:lumOff val="60000"/>
                  </a:schemeClr>
                </a:solidFill>
                <a:latin typeface="Times New Roman" pitchFamily="18" charset="0"/>
                <a:cs typeface="Times New Roman" pitchFamily="18" charset="0"/>
              </a:rPr>
              <a:t>Viene da fuori.</a:t>
            </a:r>
          </a:p>
          <a:p>
            <a:r>
              <a:rPr lang="it-IT" sz="2200" b="1" dirty="0" smtClean="0">
                <a:solidFill>
                  <a:schemeClr val="accent2">
                    <a:lumMod val="40000"/>
                    <a:lumOff val="60000"/>
                  </a:schemeClr>
                </a:solidFill>
                <a:latin typeface="Times New Roman" pitchFamily="18" charset="0"/>
                <a:cs typeface="Times New Roman" pitchFamily="18" charset="0"/>
              </a:rPr>
              <a:t>Marito molto impegnato in Comune e nel volontariato.</a:t>
            </a:r>
          </a:p>
          <a:p>
            <a:r>
              <a:rPr lang="it-IT" sz="2200" b="1" dirty="0" smtClean="0">
                <a:solidFill>
                  <a:schemeClr val="accent2">
                    <a:lumMod val="40000"/>
                    <a:lumOff val="60000"/>
                  </a:schemeClr>
                </a:solidFill>
                <a:latin typeface="Times New Roman" pitchFamily="18" charset="0"/>
                <a:cs typeface="Times New Roman" pitchFamily="18" charset="0"/>
              </a:rPr>
              <a:t>Prende antidepressivi. </a:t>
            </a:r>
          </a:p>
          <a:p>
            <a:r>
              <a:rPr lang="it-IT" sz="2200" b="1" dirty="0" smtClean="0">
                <a:solidFill>
                  <a:schemeClr val="accent2">
                    <a:lumMod val="40000"/>
                    <a:lumOff val="60000"/>
                  </a:schemeClr>
                </a:solidFill>
                <a:latin typeface="Times New Roman" pitchFamily="18" charset="0"/>
                <a:cs typeface="Times New Roman" pitchFamily="18" charset="0"/>
              </a:rPr>
              <a:t>E’ da sola.</a:t>
            </a:r>
          </a:p>
          <a:p>
            <a:r>
              <a:rPr lang="it-IT" sz="2200" b="1" dirty="0" smtClean="0">
                <a:solidFill>
                  <a:schemeClr val="accent2">
                    <a:lumMod val="40000"/>
                    <a:lumOff val="60000"/>
                  </a:schemeClr>
                </a:solidFill>
                <a:latin typeface="Times New Roman" pitchFamily="18" charset="0"/>
                <a:cs typeface="Times New Roman" pitchFamily="18" charset="0"/>
              </a:rPr>
              <a:t>Nessun aiuto.</a:t>
            </a:r>
          </a:p>
          <a:p>
            <a:r>
              <a:rPr lang="it-IT" sz="2200" b="1" dirty="0" smtClean="0">
                <a:solidFill>
                  <a:schemeClr val="accent2">
                    <a:lumMod val="40000"/>
                    <a:lumOff val="60000"/>
                  </a:schemeClr>
                </a:solidFill>
                <a:latin typeface="Times New Roman" pitchFamily="18" charset="0"/>
                <a:cs typeface="Times New Roman" pitchFamily="18" charset="0"/>
              </a:rPr>
              <a:t>Famiglia lontana.  </a:t>
            </a:r>
            <a:endParaRPr lang="it-IT" sz="2200" b="1" dirty="0">
              <a:solidFill>
                <a:schemeClr val="accent2">
                  <a:lumMod val="40000"/>
                  <a:lumOff val="60000"/>
                </a:schemeClr>
              </a:solidFill>
              <a:latin typeface="Times New Roman" pitchFamily="18" charset="0"/>
              <a:cs typeface="Times New Roman" pitchFamily="18" charset="0"/>
            </a:endParaRPr>
          </a:p>
        </p:txBody>
      </p:sp>
      <p:pic>
        <p:nvPicPr>
          <p:cNvPr id="6" name="Picture 2" descr="http://albatros.blog.kataweb.it/files/photos/uncategorized/20061120_franzoni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2921" y="576555"/>
            <a:ext cx="4629150" cy="6000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00" y="4632032"/>
            <a:ext cx="28575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6922071" y="432579"/>
            <a:ext cx="2402457" cy="1938992"/>
          </a:xfrm>
          <a:prstGeom prst="rect">
            <a:avLst/>
          </a:prstGeom>
          <a:noFill/>
        </p:spPr>
        <p:txBody>
          <a:bodyPr wrap="square" rtlCol="0">
            <a:spAutoFit/>
          </a:bodyPr>
          <a:lstStyle/>
          <a:p>
            <a:r>
              <a:rPr lang="it-IT" sz="2000" b="1" dirty="0" smtClean="0">
                <a:solidFill>
                  <a:schemeClr val="accent2">
                    <a:lumMod val="20000"/>
                    <a:lumOff val="80000"/>
                  </a:schemeClr>
                </a:solidFill>
                <a:latin typeface="Times New Roman" pitchFamily="18" charset="0"/>
                <a:cs typeface="Times New Roman" pitchFamily="18" charset="0"/>
              </a:rPr>
              <a:t>Vive in una casa isolata  dal paese.</a:t>
            </a:r>
          </a:p>
          <a:p>
            <a:r>
              <a:rPr lang="it-IT" sz="2000" b="1" dirty="0" smtClean="0">
                <a:solidFill>
                  <a:schemeClr val="accent2">
                    <a:lumMod val="20000"/>
                    <a:lumOff val="80000"/>
                  </a:schemeClr>
                </a:solidFill>
                <a:latin typeface="Times New Roman" pitchFamily="18" charset="0"/>
                <a:cs typeface="Times New Roman" pitchFamily="18" charset="0"/>
              </a:rPr>
              <a:t>Ha poche relazioni sociali. Ha lasciato una professione per occuparsi dei figli. </a:t>
            </a:r>
            <a:endParaRPr lang="it-IT" sz="2000" b="1" dirty="0">
              <a:solidFill>
                <a:schemeClr val="accent2">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01640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378"/>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sp>
        <p:nvSpPr>
          <p:cNvPr id="7" name="CasellaDiTesto 6"/>
          <p:cNvSpPr txBox="1"/>
          <p:nvPr/>
        </p:nvSpPr>
        <p:spPr>
          <a:xfrm>
            <a:off x="179511" y="404664"/>
            <a:ext cx="2113409" cy="5847755"/>
          </a:xfrm>
          <a:prstGeom prst="rect">
            <a:avLst/>
          </a:prstGeom>
          <a:noFill/>
        </p:spPr>
        <p:txBody>
          <a:bodyPr wrap="square" rtlCol="0">
            <a:spAutoFit/>
          </a:bodyPr>
          <a:lstStyle/>
          <a:p>
            <a:r>
              <a:rPr lang="it-IT" sz="2200" b="1" dirty="0" smtClean="0">
                <a:solidFill>
                  <a:schemeClr val="accent2">
                    <a:lumMod val="40000"/>
                    <a:lumOff val="60000"/>
                  </a:schemeClr>
                </a:solidFill>
                <a:latin typeface="Times New Roman" pitchFamily="18" charset="0"/>
                <a:cs typeface="Times New Roman" pitchFamily="18" charset="0"/>
              </a:rPr>
              <a:t>Olga Cerise</a:t>
            </a:r>
          </a:p>
          <a:p>
            <a:endParaRPr lang="it-IT" sz="2200" b="1" dirty="0">
              <a:solidFill>
                <a:schemeClr val="accent2">
                  <a:lumMod val="40000"/>
                  <a:lumOff val="60000"/>
                </a:schemeClr>
              </a:solidFill>
              <a:latin typeface="Times New Roman" pitchFamily="18" charset="0"/>
              <a:cs typeface="Times New Roman" pitchFamily="18" charset="0"/>
            </a:endParaRPr>
          </a:p>
          <a:p>
            <a:r>
              <a:rPr lang="it-IT" sz="2200" b="1" dirty="0" smtClean="0">
                <a:solidFill>
                  <a:schemeClr val="accent2">
                    <a:lumMod val="40000"/>
                    <a:lumOff val="60000"/>
                  </a:schemeClr>
                </a:solidFill>
                <a:latin typeface="Times New Roman" pitchFamily="18" charset="0"/>
                <a:cs typeface="Times New Roman" pitchFamily="18" charset="0"/>
              </a:rPr>
              <a:t>Casalinga.</a:t>
            </a:r>
          </a:p>
          <a:p>
            <a:r>
              <a:rPr lang="it-IT" sz="2200" b="1" dirty="0" smtClean="0">
                <a:solidFill>
                  <a:schemeClr val="accent2">
                    <a:lumMod val="40000"/>
                    <a:lumOff val="60000"/>
                  </a:schemeClr>
                </a:solidFill>
                <a:latin typeface="Times New Roman" pitchFamily="18" charset="0"/>
                <a:cs typeface="Times New Roman" pitchFamily="18" charset="0"/>
              </a:rPr>
              <a:t>Viene da fuori.</a:t>
            </a:r>
          </a:p>
          <a:p>
            <a:r>
              <a:rPr lang="it-IT" sz="2200" b="1" dirty="0" smtClean="0">
                <a:solidFill>
                  <a:schemeClr val="accent2">
                    <a:lumMod val="40000"/>
                    <a:lumOff val="60000"/>
                  </a:schemeClr>
                </a:solidFill>
                <a:latin typeface="Times New Roman" pitchFamily="18" charset="0"/>
                <a:cs typeface="Times New Roman" pitchFamily="18" charset="0"/>
              </a:rPr>
              <a:t>Marito molto impegnato nel lavoro.</a:t>
            </a:r>
          </a:p>
          <a:p>
            <a:r>
              <a:rPr lang="it-IT" sz="2200" b="1" dirty="0" smtClean="0">
                <a:solidFill>
                  <a:schemeClr val="accent2">
                    <a:lumMod val="40000"/>
                    <a:lumOff val="60000"/>
                  </a:schemeClr>
                </a:solidFill>
                <a:latin typeface="Times New Roman" pitchFamily="18" charset="0"/>
                <a:cs typeface="Times New Roman" pitchFamily="18" charset="0"/>
              </a:rPr>
              <a:t>Prende antidepressivi. </a:t>
            </a:r>
          </a:p>
          <a:p>
            <a:r>
              <a:rPr lang="it-IT" sz="2200" b="1" dirty="0" smtClean="0">
                <a:solidFill>
                  <a:schemeClr val="accent2">
                    <a:lumMod val="40000"/>
                    <a:lumOff val="60000"/>
                  </a:schemeClr>
                </a:solidFill>
                <a:latin typeface="Times New Roman" pitchFamily="18" charset="0"/>
                <a:cs typeface="Times New Roman" pitchFamily="18" charset="0"/>
              </a:rPr>
              <a:t>E’ da sola.</a:t>
            </a:r>
          </a:p>
          <a:p>
            <a:r>
              <a:rPr lang="it-IT" sz="2200" b="1" dirty="0" smtClean="0">
                <a:solidFill>
                  <a:schemeClr val="accent2">
                    <a:lumMod val="40000"/>
                    <a:lumOff val="60000"/>
                  </a:schemeClr>
                </a:solidFill>
                <a:latin typeface="Times New Roman" pitchFamily="18" charset="0"/>
                <a:cs typeface="Times New Roman" pitchFamily="18" charset="0"/>
              </a:rPr>
              <a:t>Nessun aiuto.</a:t>
            </a:r>
          </a:p>
          <a:p>
            <a:r>
              <a:rPr lang="it-IT" sz="2200" b="1" dirty="0" smtClean="0">
                <a:solidFill>
                  <a:schemeClr val="accent2">
                    <a:lumMod val="40000"/>
                    <a:lumOff val="60000"/>
                  </a:schemeClr>
                </a:solidFill>
                <a:latin typeface="Times New Roman" pitchFamily="18" charset="0"/>
                <a:cs typeface="Times New Roman" pitchFamily="18" charset="0"/>
              </a:rPr>
              <a:t>Famiglia lontana.  Uccide i figli una domenica: il secondo ha 24 giorni. </a:t>
            </a:r>
            <a:endParaRPr lang="it-IT" sz="2200" b="1" dirty="0">
              <a:solidFill>
                <a:schemeClr val="accent2">
                  <a:lumMod val="40000"/>
                  <a:lumOff val="60000"/>
                </a:schemeClr>
              </a:solidFill>
              <a:latin typeface="Times New Roman" pitchFamily="18" charset="0"/>
              <a:cs typeface="Times New Roman" pitchFamily="18" charset="0"/>
            </a:endParaRPr>
          </a:p>
        </p:txBody>
      </p:sp>
      <p:sp>
        <p:nvSpPr>
          <p:cNvPr id="8" name="CasellaDiTesto 7"/>
          <p:cNvSpPr txBox="1"/>
          <p:nvPr/>
        </p:nvSpPr>
        <p:spPr>
          <a:xfrm>
            <a:off x="6922071" y="432579"/>
            <a:ext cx="2402457" cy="3785652"/>
          </a:xfrm>
          <a:prstGeom prst="rect">
            <a:avLst/>
          </a:prstGeom>
          <a:noFill/>
        </p:spPr>
        <p:txBody>
          <a:bodyPr wrap="square" rtlCol="0">
            <a:spAutoFit/>
          </a:bodyPr>
          <a:lstStyle/>
          <a:p>
            <a:r>
              <a:rPr lang="it-IT" sz="2000" b="1" dirty="0" smtClean="0">
                <a:solidFill>
                  <a:schemeClr val="accent2">
                    <a:lumMod val="20000"/>
                    <a:lumOff val="80000"/>
                  </a:schemeClr>
                </a:solidFill>
                <a:latin typeface="Times New Roman" pitchFamily="18" charset="0"/>
                <a:cs typeface="Times New Roman" pitchFamily="18" charset="0"/>
              </a:rPr>
              <a:t>E’ andata dai genitori da sola in macchina. Il marito deve accompagnare i genitori a messa. Fa molto caldo. Va al lago a prendere un po’ di fresco, e li affoga tutti e due.  Sta in una piccola frazione, in una villetta. </a:t>
            </a:r>
            <a:endParaRPr lang="it-IT" sz="2000" b="1" dirty="0">
              <a:solidFill>
                <a:schemeClr val="accent2">
                  <a:lumMod val="20000"/>
                  <a:lumOff val="80000"/>
                </a:schemeClr>
              </a:solidFill>
              <a:latin typeface="Times New Roman" pitchFamily="18" charset="0"/>
              <a:cs typeface="Times New Roman" pitchFamily="18" charset="0"/>
            </a:endParaRPr>
          </a:p>
        </p:txBody>
      </p:sp>
      <p:pic>
        <p:nvPicPr>
          <p:cNvPr id="2050" name="Picture 2" descr="http://www.lastampa.it/multimedia/italia/20827_album/ceri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1602" y="548679"/>
            <a:ext cx="4472645" cy="61928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talynews.net/slideshow/Xagena/Valle%20d%27Aosta/Aosta/Montjovet/thumbs/Montjovet%20%28AO%29%2000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5365" y="4565701"/>
            <a:ext cx="2175868" cy="217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307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378"/>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sp>
        <p:nvSpPr>
          <p:cNvPr id="7" name="CasellaDiTesto 6"/>
          <p:cNvSpPr txBox="1"/>
          <p:nvPr/>
        </p:nvSpPr>
        <p:spPr>
          <a:xfrm>
            <a:off x="179511" y="404664"/>
            <a:ext cx="2113409" cy="5847755"/>
          </a:xfrm>
          <a:prstGeom prst="rect">
            <a:avLst/>
          </a:prstGeom>
          <a:noFill/>
        </p:spPr>
        <p:txBody>
          <a:bodyPr wrap="square" rtlCol="0">
            <a:spAutoFit/>
          </a:bodyPr>
          <a:lstStyle/>
          <a:p>
            <a:r>
              <a:rPr lang="it-IT" sz="2200" b="1" dirty="0" smtClean="0">
                <a:solidFill>
                  <a:schemeClr val="accent2">
                    <a:lumMod val="40000"/>
                    <a:lumOff val="60000"/>
                  </a:schemeClr>
                </a:solidFill>
                <a:latin typeface="Times New Roman" pitchFamily="18" charset="0"/>
                <a:cs typeface="Times New Roman" pitchFamily="18" charset="0"/>
              </a:rPr>
              <a:t>Loretta Zen</a:t>
            </a:r>
          </a:p>
          <a:p>
            <a:endParaRPr lang="it-IT" sz="2200" b="1" dirty="0">
              <a:solidFill>
                <a:schemeClr val="accent2">
                  <a:lumMod val="40000"/>
                  <a:lumOff val="60000"/>
                </a:schemeClr>
              </a:solidFill>
              <a:latin typeface="Times New Roman" pitchFamily="18" charset="0"/>
              <a:cs typeface="Times New Roman" pitchFamily="18" charset="0"/>
            </a:endParaRPr>
          </a:p>
          <a:p>
            <a:r>
              <a:rPr lang="it-IT" sz="2200" b="1" dirty="0" smtClean="0">
                <a:solidFill>
                  <a:schemeClr val="accent2">
                    <a:lumMod val="40000"/>
                    <a:lumOff val="60000"/>
                  </a:schemeClr>
                </a:solidFill>
                <a:latin typeface="Times New Roman" pitchFamily="18" charset="0"/>
                <a:cs typeface="Times New Roman" pitchFamily="18" charset="0"/>
              </a:rPr>
              <a:t>Casalinga.</a:t>
            </a:r>
          </a:p>
          <a:p>
            <a:r>
              <a:rPr lang="it-IT" sz="2200" b="1" dirty="0" smtClean="0">
                <a:solidFill>
                  <a:schemeClr val="accent2">
                    <a:lumMod val="40000"/>
                    <a:lumOff val="60000"/>
                  </a:schemeClr>
                </a:solidFill>
                <a:latin typeface="Times New Roman" pitchFamily="18" charset="0"/>
                <a:cs typeface="Times New Roman" pitchFamily="18" charset="0"/>
              </a:rPr>
              <a:t>Marito molto impegnato nello sport agonistico: è uno </a:t>
            </a:r>
            <a:r>
              <a:rPr lang="it-IT" sz="2200" b="1" dirty="0" err="1" smtClean="0">
                <a:solidFill>
                  <a:schemeClr val="accent2">
                    <a:lumMod val="40000"/>
                    <a:lumOff val="60000"/>
                  </a:schemeClr>
                </a:solidFill>
                <a:latin typeface="Times New Roman" pitchFamily="18" charset="0"/>
                <a:cs typeface="Times New Roman" pitchFamily="18" charset="0"/>
              </a:rPr>
              <a:t>skyrunner</a:t>
            </a:r>
            <a:r>
              <a:rPr lang="it-IT" sz="2200" b="1" dirty="0" smtClean="0">
                <a:solidFill>
                  <a:schemeClr val="accent2">
                    <a:lumMod val="40000"/>
                    <a:lumOff val="60000"/>
                  </a:schemeClr>
                </a:solidFill>
                <a:latin typeface="Times New Roman" pitchFamily="18" charset="0"/>
                <a:cs typeface="Times New Roman" pitchFamily="18" charset="0"/>
              </a:rPr>
              <a:t>.</a:t>
            </a:r>
          </a:p>
          <a:p>
            <a:r>
              <a:rPr lang="it-IT" sz="2200" b="1" dirty="0" smtClean="0">
                <a:solidFill>
                  <a:schemeClr val="accent2">
                    <a:lumMod val="40000"/>
                    <a:lumOff val="60000"/>
                  </a:schemeClr>
                </a:solidFill>
                <a:latin typeface="Times New Roman" pitchFamily="18" charset="0"/>
                <a:cs typeface="Times New Roman" pitchFamily="18" charset="0"/>
              </a:rPr>
              <a:t>Prende antidepressivi. </a:t>
            </a:r>
          </a:p>
          <a:p>
            <a:r>
              <a:rPr lang="it-IT" sz="2200" b="1" dirty="0" smtClean="0">
                <a:solidFill>
                  <a:schemeClr val="accent2">
                    <a:lumMod val="40000"/>
                    <a:lumOff val="60000"/>
                  </a:schemeClr>
                </a:solidFill>
                <a:latin typeface="Times New Roman" pitchFamily="18" charset="0"/>
                <a:cs typeface="Times New Roman" pitchFamily="18" charset="0"/>
              </a:rPr>
              <a:t>Il sabato si fa portare al pronto soccorso di Bormio e le danno una buona dose di psicofarmaci. </a:t>
            </a:r>
            <a:endParaRPr lang="it-IT" sz="2200" b="1" dirty="0">
              <a:solidFill>
                <a:schemeClr val="accent2">
                  <a:lumMod val="40000"/>
                  <a:lumOff val="60000"/>
                </a:schemeClr>
              </a:solidFill>
              <a:latin typeface="Times New Roman" pitchFamily="18" charset="0"/>
              <a:cs typeface="Times New Roman" pitchFamily="18" charset="0"/>
            </a:endParaRPr>
          </a:p>
        </p:txBody>
      </p:sp>
      <p:sp>
        <p:nvSpPr>
          <p:cNvPr id="8" name="CasellaDiTesto 7"/>
          <p:cNvSpPr txBox="1"/>
          <p:nvPr/>
        </p:nvSpPr>
        <p:spPr>
          <a:xfrm>
            <a:off x="7092280" y="432579"/>
            <a:ext cx="2051720" cy="2862322"/>
          </a:xfrm>
          <a:prstGeom prst="rect">
            <a:avLst/>
          </a:prstGeom>
          <a:noFill/>
        </p:spPr>
        <p:txBody>
          <a:bodyPr wrap="square" rtlCol="0">
            <a:spAutoFit/>
          </a:bodyPr>
          <a:lstStyle/>
          <a:p>
            <a:r>
              <a:rPr lang="it-IT" sz="2000" b="1" dirty="0" smtClean="0">
                <a:solidFill>
                  <a:schemeClr val="accent2">
                    <a:lumMod val="20000"/>
                    <a:lumOff val="80000"/>
                  </a:schemeClr>
                </a:solidFill>
                <a:latin typeface="Times New Roman" pitchFamily="18" charset="0"/>
                <a:cs typeface="Times New Roman" pitchFamily="18" charset="0"/>
              </a:rPr>
              <a:t>La domenica il marito va a fare una gara. Lei infila la bambina più piccola in lavatrice. Sta in una piccola frazione, in una villetta. </a:t>
            </a:r>
            <a:endParaRPr lang="it-IT" sz="2000" b="1" dirty="0">
              <a:solidFill>
                <a:schemeClr val="accent2">
                  <a:lumMod val="20000"/>
                  <a:lumOff val="80000"/>
                </a:schemeClr>
              </a:solidFill>
              <a:latin typeface="Times New Roman" pitchFamily="18" charset="0"/>
              <a:cs typeface="Times New Roman" pitchFamily="18" charset="0"/>
            </a:endParaRPr>
          </a:p>
        </p:txBody>
      </p:sp>
      <p:pic>
        <p:nvPicPr>
          <p:cNvPr id="3076" name="Picture 4" descr="http://www.altarezia.info/uploads/Valfurva%20inverno1221226983imgpos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5842" y="788704"/>
            <a:ext cx="4543663" cy="558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491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378"/>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sp>
        <p:nvSpPr>
          <p:cNvPr id="7" name="CasellaDiTesto 6"/>
          <p:cNvSpPr txBox="1"/>
          <p:nvPr/>
        </p:nvSpPr>
        <p:spPr>
          <a:xfrm>
            <a:off x="179511" y="404664"/>
            <a:ext cx="2113409" cy="6186309"/>
          </a:xfrm>
          <a:prstGeom prst="rect">
            <a:avLst/>
          </a:prstGeom>
          <a:noFill/>
        </p:spPr>
        <p:txBody>
          <a:bodyPr wrap="square" rtlCol="0">
            <a:spAutoFit/>
          </a:bodyPr>
          <a:lstStyle/>
          <a:p>
            <a:r>
              <a:rPr lang="it-IT" sz="2200" b="1" dirty="0" smtClean="0">
                <a:solidFill>
                  <a:schemeClr val="accent2">
                    <a:lumMod val="40000"/>
                    <a:lumOff val="60000"/>
                  </a:schemeClr>
                </a:solidFill>
                <a:latin typeface="Times New Roman" pitchFamily="18" charset="0"/>
                <a:cs typeface="Times New Roman" pitchFamily="18" charset="0"/>
              </a:rPr>
              <a:t>Maria Patrizio</a:t>
            </a:r>
          </a:p>
          <a:p>
            <a:endParaRPr lang="it-IT" sz="2200" b="1" dirty="0">
              <a:solidFill>
                <a:schemeClr val="accent2">
                  <a:lumMod val="40000"/>
                  <a:lumOff val="60000"/>
                </a:schemeClr>
              </a:solidFill>
              <a:latin typeface="Times New Roman" pitchFamily="18" charset="0"/>
              <a:cs typeface="Times New Roman" pitchFamily="18" charset="0"/>
            </a:endParaRPr>
          </a:p>
          <a:p>
            <a:r>
              <a:rPr lang="it-IT" sz="2200" b="1" dirty="0" smtClean="0">
                <a:solidFill>
                  <a:schemeClr val="accent2">
                    <a:lumMod val="40000"/>
                    <a:lumOff val="60000"/>
                  </a:schemeClr>
                </a:solidFill>
                <a:latin typeface="Times New Roman" pitchFamily="18" charset="0"/>
                <a:cs typeface="Times New Roman" pitchFamily="18" charset="0"/>
              </a:rPr>
              <a:t>E’ in maternità.</a:t>
            </a:r>
          </a:p>
          <a:p>
            <a:r>
              <a:rPr lang="it-IT" sz="2200" b="1" dirty="0" smtClean="0">
                <a:solidFill>
                  <a:schemeClr val="accent2">
                    <a:lumMod val="40000"/>
                    <a:lumOff val="60000"/>
                  </a:schemeClr>
                </a:solidFill>
                <a:latin typeface="Times New Roman" pitchFamily="18" charset="0"/>
                <a:cs typeface="Times New Roman" pitchFamily="18" charset="0"/>
              </a:rPr>
              <a:t>Anche prima, lavorava a metà tempo in una panetteria. La sua collaborazione ad una televisione privata, come hobby, è vista da tutti come una stramberia che prima o poi dovrà abbandonare.</a:t>
            </a:r>
          </a:p>
        </p:txBody>
      </p:sp>
      <p:sp>
        <p:nvSpPr>
          <p:cNvPr id="8" name="CasellaDiTesto 7"/>
          <p:cNvSpPr txBox="1"/>
          <p:nvPr/>
        </p:nvSpPr>
        <p:spPr>
          <a:xfrm>
            <a:off x="7092280" y="432579"/>
            <a:ext cx="2051720" cy="3539430"/>
          </a:xfrm>
          <a:prstGeom prst="rect">
            <a:avLst/>
          </a:prstGeom>
          <a:noFill/>
        </p:spPr>
        <p:txBody>
          <a:bodyPr wrap="square" rtlCol="0">
            <a:spAutoFit/>
          </a:bodyPr>
          <a:lstStyle/>
          <a:p>
            <a:r>
              <a:rPr lang="it-IT" sz="2000" b="1" dirty="0">
                <a:solidFill>
                  <a:schemeClr val="accent2">
                    <a:lumMod val="20000"/>
                    <a:lumOff val="80000"/>
                  </a:schemeClr>
                </a:solidFill>
                <a:latin typeface="Times New Roman" pitchFamily="18" charset="0"/>
                <a:cs typeface="Times New Roman" pitchFamily="18" charset="0"/>
              </a:rPr>
              <a:t>Prende antidepressivi. </a:t>
            </a:r>
          </a:p>
          <a:p>
            <a:r>
              <a:rPr lang="it-IT" sz="2000" b="1" dirty="0" smtClean="0">
                <a:solidFill>
                  <a:schemeClr val="accent2">
                    <a:lumMod val="20000"/>
                    <a:lumOff val="80000"/>
                  </a:schemeClr>
                </a:solidFill>
                <a:latin typeface="Times New Roman" pitchFamily="18" charset="0"/>
                <a:cs typeface="Times New Roman" pitchFamily="18" charset="0"/>
              </a:rPr>
              <a:t>E’ lasciata da sola: il marito è a lavorare quando commette l’omicidio. Sta in una piccola frazione, in una cascina. </a:t>
            </a:r>
            <a:endParaRPr lang="it-IT" sz="2000" b="1" dirty="0">
              <a:solidFill>
                <a:schemeClr val="accent2">
                  <a:lumMod val="20000"/>
                  <a:lumOff val="80000"/>
                </a:schemeClr>
              </a:solidFill>
              <a:latin typeface="Times New Roman" pitchFamily="18" charset="0"/>
              <a:cs typeface="Times New Roman" pitchFamily="18" charset="0"/>
            </a:endParaRPr>
          </a:p>
        </p:txBody>
      </p:sp>
      <p:pic>
        <p:nvPicPr>
          <p:cNvPr id="4098" name="Picture 2" descr="http://www.repubblica.it/2005/e/sezioni/cronaca/bimlecco/madrefermt/foto_6267333_483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5604" y="548680"/>
            <a:ext cx="4520652" cy="601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655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378"/>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sp>
        <p:nvSpPr>
          <p:cNvPr id="7" name="CasellaDiTesto 6"/>
          <p:cNvSpPr txBox="1"/>
          <p:nvPr/>
        </p:nvSpPr>
        <p:spPr>
          <a:xfrm>
            <a:off x="179511" y="0"/>
            <a:ext cx="2304257" cy="6524863"/>
          </a:xfrm>
          <a:prstGeom prst="rect">
            <a:avLst/>
          </a:prstGeom>
          <a:noFill/>
        </p:spPr>
        <p:txBody>
          <a:bodyPr wrap="square" rtlCol="0">
            <a:spAutoFit/>
          </a:bodyPr>
          <a:lstStyle/>
          <a:p>
            <a:r>
              <a:rPr lang="it-IT" sz="2200" b="1" dirty="0" smtClean="0">
                <a:solidFill>
                  <a:schemeClr val="accent2">
                    <a:lumMod val="40000"/>
                    <a:lumOff val="60000"/>
                  </a:schemeClr>
                </a:solidFill>
                <a:latin typeface="Times New Roman" pitchFamily="18" charset="0"/>
                <a:cs typeface="Times New Roman" pitchFamily="18" charset="0"/>
              </a:rPr>
              <a:t>Christina </a:t>
            </a:r>
            <a:r>
              <a:rPr lang="it-IT" sz="2200" b="1" dirty="0" err="1" smtClean="0">
                <a:solidFill>
                  <a:schemeClr val="accent2">
                    <a:lumMod val="40000"/>
                    <a:lumOff val="60000"/>
                  </a:schemeClr>
                </a:solidFill>
                <a:latin typeface="Times New Roman" pitchFamily="18" charset="0"/>
                <a:cs typeface="Times New Roman" pitchFamily="18" charset="0"/>
              </a:rPr>
              <a:t>Rainer</a:t>
            </a:r>
            <a:endParaRPr lang="it-IT" sz="2200" b="1" dirty="0" smtClean="0">
              <a:solidFill>
                <a:schemeClr val="accent2">
                  <a:lumMod val="40000"/>
                  <a:lumOff val="60000"/>
                </a:schemeClr>
              </a:solidFill>
              <a:latin typeface="Times New Roman" pitchFamily="18" charset="0"/>
              <a:cs typeface="Times New Roman" pitchFamily="18" charset="0"/>
            </a:endParaRPr>
          </a:p>
          <a:p>
            <a:endParaRPr lang="it-IT" sz="2200" b="1" dirty="0">
              <a:solidFill>
                <a:schemeClr val="accent2">
                  <a:lumMod val="40000"/>
                  <a:lumOff val="60000"/>
                </a:schemeClr>
              </a:solidFill>
              <a:latin typeface="Times New Roman" pitchFamily="18" charset="0"/>
              <a:cs typeface="Times New Roman" pitchFamily="18" charset="0"/>
            </a:endParaRPr>
          </a:p>
          <a:p>
            <a:r>
              <a:rPr lang="it-IT" sz="2200" b="1" dirty="0" smtClean="0">
                <a:solidFill>
                  <a:schemeClr val="accent2">
                    <a:lumMod val="40000"/>
                    <a:lumOff val="60000"/>
                  </a:schemeClr>
                </a:solidFill>
                <a:latin typeface="Times New Roman" pitchFamily="18" charset="0"/>
                <a:cs typeface="Times New Roman" pitchFamily="18" charset="0"/>
              </a:rPr>
              <a:t>E’ perennemente in maternità. La chiamano la donna col pancione, perché fa un figlio ogni tre anni: quando uni va all’asilo, ne fa un altro. Casalinga, non dorme da anni, assume psicofarmaci. Vita sociale zero, né a Merano, né nel paese del marito. </a:t>
            </a:r>
          </a:p>
        </p:txBody>
      </p:sp>
      <p:sp>
        <p:nvSpPr>
          <p:cNvPr id="8" name="CasellaDiTesto 7"/>
          <p:cNvSpPr txBox="1"/>
          <p:nvPr/>
        </p:nvSpPr>
        <p:spPr>
          <a:xfrm>
            <a:off x="6835124" y="188640"/>
            <a:ext cx="2308876" cy="5016758"/>
          </a:xfrm>
          <a:prstGeom prst="rect">
            <a:avLst/>
          </a:prstGeom>
          <a:noFill/>
        </p:spPr>
        <p:txBody>
          <a:bodyPr wrap="square" rtlCol="0">
            <a:spAutoFit/>
          </a:bodyPr>
          <a:lstStyle/>
          <a:p>
            <a:r>
              <a:rPr lang="it-IT" sz="2000" b="1" dirty="0" smtClean="0">
                <a:solidFill>
                  <a:schemeClr val="accent2">
                    <a:lumMod val="20000"/>
                    <a:lumOff val="80000"/>
                  </a:schemeClr>
                </a:solidFill>
                <a:latin typeface="Times New Roman" pitchFamily="18" charset="0"/>
                <a:cs typeface="Times New Roman" pitchFamily="18" charset="0"/>
              </a:rPr>
              <a:t>E’ lasciata da sola: il marito è a lavorare quando commette l’omicidio. Sta in un caseggiato, ma non frequenta nessuno: sia a Merano che nel paese del marito in Val di Fiemme, nessuno è mai stato a casa sua e nei momenti «liberi» (ha tre figli piccoli) lavora nell’orto. </a:t>
            </a:r>
            <a:endParaRPr lang="it-IT" sz="2000" b="1" dirty="0">
              <a:solidFill>
                <a:schemeClr val="accent2">
                  <a:lumMod val="20000"/>
                  <a:lumOff val="80000"/>
                </a:schemeClr>
              </a:solidFill>
              <a:latin typeface="Times New Roman" pitchFamily="18" charset="0"/>
              <a:cs typeface="Times New Roman" pitchFamily="18" charset="0"/>
            </a:endParaRPr>
          </a:p>
        </p:txBody>
      </p:sp>
      <p:pic>
        <p:nvPicPr>
          <p:cNvPr id="5122" name="Picture 2" descr="http://www.gilbertogamberini.it/Follia/INFANTICIDIO%20IL%20BLACKOUT%20IL%20CORTOCIRCUITO%20DELLA%20MENTE_file/image0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9867" y="1570889"/>
            <a:ext cx="4455257" cy="4837139"/>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2483768" y="116632"/>
            <a:ext cx="4320480" cy="1323439"/>
          </a:xfrm>
          <a:prstGeom prst="rect">
            <a:avLst/>
          </a:prstGeom>
          <a:noFill/>
        </p:spPr>
        <p:txBody>
          <a:bodyPr wrap="square" rtlCol="0">
            <a:spAutoFit/>
          </a:bodyPr>
          <a:lstStyle/>
          <a:p>
            <a:r>
              <a:rPr lang="it-IT" sz="2000" b="1" dirty="0" smtClean="0">
                <a:solidFill>
                  <a:schemeClr val="accent2">
                    <a:lumMod val="20000"/>
                    <a:lumOff val="80000"/>
                  </a:schemeClr>
                </a:solidFill>
                <a:latin typeface="Times New Roman" pitchFamily="18" charset="0"/>
                <a:cs typeface="Times New Roman" pitchFamily="18" charset="0"/>
              </a:rPr>
              <a:t>L’unico aiuto è la madre, che muore. </a:t>
            </a:r>
          </a:p>
          <a:p>
            <a:r>
              <a:rPr lang="it-IT" sz="2000" b="1" dirty="0" smtClean="0">
                <a:solidFill>
                  <a:schemeClr val="accent2">
                    <a:lumMod val="20000"/>
                    <a:lumOff val="80000"/>
                  </a:schemeClr>
                </a:solidFill>
                <a:latin typeface="Times New Roman" pitchFamily="18" charset="0"/>
                <a:cs typeface="Times New Roman" pitchFamily="18" charset="0"/>
              </a:rPr>
              <a:t>Il marito è molto impegnato nel lavoro, nel soccorso alpino. E’ capo della Protezione Civile.  </a:t>
            </a:r>
            <a:endParaRPr lang="it-IT" sz="2000" b="1" dirty="0">
              <a:solidFill>
                <a:schemeClr val="accent2">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787310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0" y="-86881"/>
            <a:ext cx="9421808" cy="696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pic>
        <p:nvPicPr>
          <p:cNvPr id="5122" name="Picture 2" descr="Storia di Giasone e Med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8544" y="118315"/>
            <a:ext cx="4597712" cy="6557140"/>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11380" y="3478"/>
            <a:ext cx="2423140" cy="6370975"/>
          </a:xfrm>
          <a:prstGeom prst="rect">
            <a:avLst/>
          </a:prstGeom>
          <a:noFill/>
        </p:spPr>
        <p:txBody>
          <a:bodyPr wrap="square" rtlCol="0">
            <a:spAutoFit/>
          </a:bodyPr>
          <a:lstStyle/>
          <a:p>
            <a:r>
              <a:rPr lang="it-IT" sz="2400" b="1" dirty="0" smtClean="0">
                <a:solidFill>
                  <a:schemeClr val="accent2">
                    <a:lumMod val="40000"/>
                    <a:lumOff val="60000"/>
                  </a:schemeClr>
                </a:solidFill>
                <a:latin typeface="Times New Roman" pitchFamily="18" charset="0"/>
                <a:cs typeface="Times New Roman" pitchFamily="18" charset="0"/>
              </a:rPr>
              <a:t>I Greci avevano già capito tutto:  e affidano la storia del  disagio femminile ad un mito.</a:t>
            </a:r>
          </a:p>
          <a:p>
            <a:r>
              <a:rPr lang="it-IT" sz="2400" b="1" dirty="0" smtClean="0">
                <a:solidFill>
                  <a:schemeClr val="accent2">
                    <a:lumMod val="40000"/>
                    <a:lumOff val="60000"/>
                  </a:schemeClr>
                </a:solidFill>
                <a:latin typeface="Times New Roman" pitchFamily="18" charset="0"/>
                <a:cs typeface="Times New Roman" pitchFamily="18" charset="0"/>
              </a:rPr>
              <a:t>Medea, la regina strega, donna sapiente che lascia ogni cosa per seguire il suo uomo, quando lui l’abbandona ammazza i figli che ha avuto da lui.  </a:t>
            </a:r>
            <a:endParaRPr lang="it-IT" sz="2400" b="1" dirty="0">
              <a:solidFill>
                <a:schemeClr val="accent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83200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378"/>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sp>
        <p:nvSpPr>
          <p:cNvPr id="7" name="CasellaDiTesto 6"/>
          <p:cNvSpPr txBox="1"/>
          <p:nvPr/>
        </p:nvSpPr>
        <p:spPr>
          <a:xfrm>
            <a:off x="213802" y="34330"/>
            <a:ext cx="8930198" cy="6894195"/>
          </a:xfrm>
          <a:prstGeom prst="rect">
            <a:avLst/>
          </a:prstGeom>
          <a:noFill/>
        </p:spPr>
        <p:txBody>
          <a:bodyPr wrap="square" rtlCol="0">
            <a:spAutoFit/>
          </a:bodyPr>
          <a:lstStyle/>
          <a:p>
            <a:r>
              <a:rPr lang="it-IT" sz="2800" b="1" dirty="0">
                <a:solidFill>
                  <a:schemeClr val="accent2">
                    <a:lumMod val="20000"/>
                    <a:lumOff val="80000"/>
                  </a:schemeClr>
                </a:solidFill>
                <a:latin typeface="Times New Roman" pitchFamily="18" charset="0"/>
                <a:cs typeface="Times New Roman" pitchFamily="18" charset="0"/>
              </a:rPr>
              <a:t>In tutti questi </a:t>
            </a:r>
            <a:r>
              <a:rPr lang="it-IT" sz="2800" b="1" dirty="0" smtClean="0">
                <a:solidFill>
                  <a:schemeClr val="accent2">
                    <a:lumMod val="20000"/>
                    <a:lumOff val="80000"/>
                  </a:schemeClr>
                </a:solidFill>
                <a:latin typeface="Times New Roman" pitchFamily="18" charset="0"/>
                <a:cs typeface="Times New Roman" pitchFamily="18" charset="0"/>
              </a:rPr>
              <a:t>casi, </a:t>
            </a:r>
            <a:r>
              <a:rPr lang="it-IT" sz="2800" b="1" dirty="0">
                <a:solidFill>
                  <a:schemeClr val="accent2">
                    <a:lumMod val="20000"/>
                    <a:lumOff val="80000"/>
                  </a:schemeClr>
                </a:solidFill>
                <a:latin typeface="Times New Roman" pitchFamily="18" charset="0"/>
                <a:cs typeface="Times New Roman" pitchFamily="18" charset="0"/>
              </a:rPr>
              <a:t>le madri sono giovani, prive di problemi economici o familiari, in “buoni rapporti” col coniuge, vivono in ambito </a:t>
            </a:r>
            <a:r>
              <a:rPr lang="it-IT" sz="2800" b="1" dirty="0" smtClean="0">
                <a:solidFill>
                  <a:schemeClr val="accent2">
                    <a:lumMod val="20000"/>
                    <a:lumOff val="80000"/>
                  </a:schemeClr>
                </a:solidFill>
                <a:latin typeface="Times New Roman" pitchFamily="18" charset="0"/>
                <a:cs typeface="Times New Roman" pitchFamily="18" charset="0"/>
              </a:rPr>
              <a:t>rurale</a:t>
            </a:r>
            <a:r>
              <a:rPr lang="it-IT" sz="2800" b="1" dirty="0">
                <a:solidFill>
                  <a:schemeClr val="accent2">
                    <a:lumMod val="20000"/>
                    <a:lumOff val="80000"/>
                  </a:schemeClr>
                </a:solidFill>
                <a:latin typeface="Times New Roman" pitchFamily="18" charset="0"/>
                <a:cs typeface="Times New Roman" pitchFamily="18" charset="0"/>
              </a:rPr>
              <a:t>, in belle case, di proprietà. Il marito </a:t>
            </a:r>
            <a:r>
              <a:rPr lang="it-IT" sz="2800" b="1" dirty="0" smtClean="0">
                <a:solidFill>
                  <a:schemeClr val="accent2">
                    <a:lumMod val="20000"/>
                    <a:lumOff val="80000"/>
                  </a:schemeClr>
                </a:solidFill>
                <a:latin typeface="Times New Roman" pitchFamily="18" charset="0"/>
                <a:cs typeface="Times New Roman" pitchFamily="18" charset="0"/>
              </a:rPr>
              <a:t>è </a:t>
            </a:r>
            <a:r>
              <a:rPr lang="it-IT" sz="2800" b="1" dirty="0">
                <a:solidFill>
                  <a:schemeClr val="accent2">
                    <a:lumMod val="20000"/>
                    <a:lumOff val="80000"/>
                  </a:schemeClr>
                </a:solidFill>
                <a:latin typeface="Times New Roman" pitchFamily="18" charset="0"/>
                <a:cs typeface="Times New Roman" pitchFamily="18" charset="0"/>
              </a:rPr>
              <a:t>sempre definito “un gran bravo ragazzo che </a:t>
            </a:r>
            <a:r>
              <a:rPr lang="it-IT" sz="2800" b="1" dirty="0" smtClean="0">
                <a:solidFill>
                  <a:schemeClr val="accent2">
                    <a:lumMod val="20000"/>
                    <a:lumOff val="80000"/>
                  </a:schemeClr>
                </a:solidFill>
                <a:latin typeface="Times New Roman" pitchFamily="18" charset="0"/>
                <a:cs typeface="Times New Roman" pitchFamily="18" charset="0"/>
              </a:rPr>
              <a:t>lavora </a:t>
            </a:r>
            <a:r>
              <a:rPr lang="it-IT" sz="2800" b="1" dirty="0">
                <a:solidFill>
                  <a:schemeClr val="accent2">
                    <a:lumMod val="20000"/>
                    <a:lumOff val="80000"/>
                  </a:schemeClr>
                </a:solidFill>
                <a:latin typeface="Times New Roman" pitchFamily="18" charset="0"/>
                <a:cs typeface="Times New Roman" pitchFamily="18" charset="0"/>
              </a:rPr>
              <a:t>dalla mattina alla sera pensando solo alla famiglia”. Il livello culturale generalmente è basso. Tutte meno una, fanno la casalinga; ma anche nel caso brianzolo, l’impiego è a metà tempo, dequalificato e poco impegnativo (nessuna è una donna in </a:t>
            </a:r>
            <a:r>
              <a:rPr lang="it-IT" sz="2800" b="1" dirty="0" smtClean="0">
                <a:solidFill>
                  <a:schemeClr val="accent2">
                    <a:lumMod val="20000"/>
                    <a:lumOff val="80000"/>
                  </a:schemeClr>
                </a:solidFill>
                <a:latin typeface="Times New Roman" pitchFamily="18" charset="0"/>
                <a:cs typeface="Times New Roman" pitchFamily="18" charset="0"/>
              </a:rPr>
              <a:t>carriera). </a:t>
            </a:r>
            <a:r>
              <a:rPr lang="it-IT" sz="2800" b="1" dirty="0">
                <a:solidFill>
                  <a:schemeClr val="accent2">
                    <a:lumMod val="20000"/>
                    <a:lumOff val="80000"/>
                  </a:schemeClr>
                </a:solidFill>
                <a:latin typeface="Times New Roman" pitchFamily="18" charset="0"/>
                <a:cs typeface="Times New Roman" pitchFamily="18" charset="0"/>
              </a:rPr>
              <a:t>Secondo la mentalità comune, hanno il tempo e la possibilità di dedicarsi ai figli, da sole ovviamente. L’unica a cui è possibile chiedere aiuto è la madre: che non costa niente e, se vedova, è tenuta culturalmente ad aiutare la figlia. Se però muore, la sua figura non viene sostituita, anche alla nascita di un altro figlio (il terzo come a Merano). </a:t>
            </a:r>
            <a:endParaRPr lang="it-IT" sz="2400" b="1" dirty="0">
              <a:solidFill>
                <a:schemeClr val="accent2">
                  <a:lumMod val="20000"/>
                  <a:lumOff val="80000"/>
                </a:schemeClr>
              </a:solidFill>
              <a:latin typeface="Times New Roman" pitchFamily="18" charset="0"/>
              <a:cs typeface="Times New Roman" pitchFamily="18" charset="0"/>
            </a:endParaRPr>
          </a:p>
          <a:p>
            <a:r>
              <a:rPr lang="it-IT" sz="2200" b="1" dirty="0" smtClean="0">
                <a:solidFill>
                  <a:schemeClr val="accent2">
                    <a:lumMod val="40000"/>
                    <a:lumOff val="60000"/>
                  </a:schemeClr>
                </a:solidFill>
                <a:latin typeface="Times New Roman" pitchFamily="18" charset="0"/>
                <a:cs typeface="Times New Roman" pitchFamily="18" charset="0"/>
              </a:rPr>
              <a:t>…. </a:t>
            </a:r>
            <a:endParaRPr lang="it-IT" sz="2200" b="1" dirty="0">
              <a:solidFill>
                <a:schemeClr val="accent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364010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378"/>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sp>
        <p:nvSpPr>
          <p:cNvPr id="7" name="CasellaDiTesto 6"/>
          <p:cNvSpPr txBox="1"/>
          <p:nvPr/>
        </p:nvSpPr>
        <p:spPr>
          <a:xfrm>
            <a:off x="153284" y="0"/>
            <a:ext cx="8956426" cy="7171194"/>
          </a:xfrm>
          <a:prstGeom prst="rect">
            <a:avLst/>
          </a:prstGeom>
          <a:noFill/>
        </p:spPr>
        <p:txBody>
          <a:bodyPr wrap="square" rtlCol="0">
            <a:spAutoFit/>
          </a:bodyPr>
          <a:lstStyle/>
          <a:p>
            <a:r>
              <a:rPr lang="it-IT" sz="3600" b="1" dirty="0">
                <a:solidFill>
                  <a:schemeClr val="accent2">
                    <a:lumMod val="20000"/>
                    <a:lumOff val="80000"/>
                  </a:schemeClr>
                </a:solidFill>
                <a:latin typeface="Times New Roman" pitchFamily="18" charset="0"/>
                <a:cs typeface="Times New Roman" pitchFamily="18" charset="0"/>
              </a:rPr>
              <a:t>Ogni volta, il marito è assente: a Cogne, frequentemente impegnato in politica; a Montjovet, ha lasciato la moglie sola 24 giorni dopo il parto per accompagnare i genitori a messa e poi aiutarli a </a:t>
            </a:r>
            <a:r>
              <a:rPr lang="it-IT" sz="3600" b="1" dirty="0" err="1">
                <a:solidFill>
                  <a:schemeClr val="accent2">
                    <a:lumMod val="20000"/>
                    <a:lumOff val="80000"/>
                  </a:schemeClr>
                </a:solidFill>
                <a:latin typeface="Times New Roman" pitchFamily="18" charset="0"/>
                <a:cs typeface="Times New Roman" pitchFamily="18" charset="0"/>
              </a:rPr>
              <a:t>sfalciare</a:t>
            </a:r>
            <a:r>
              <a:rPr lang="it-IT" sz="3600" b="1" dirty="0">
                <a:solidFill>
                  <a:schemeClr val="accent2">
                    <a:lumMod val="20000"/>
                    <a:lumOff val="80000"/>
                  </a:schemeClr>
                </a:solidFill>
                <a:latin typeface="Times New Roman" pitchFamily="18" charset="0"/>
                <a:cs typeface="Times New Roman" pitchFamily="18" charset="0"/>
              </a:rPr>
              <a:t> e lei era in giro in macchina da sola con due bambini; a Santa Caterina, ha lasciato la moglie sola con due bambini piccoli per andare a fare una gara di corsa in montagna; in Brianza, e a Merano, era a lavorare. Anche se sapeva che, da mesi o anni, la consorte “non dormiva più”. </a:t>
            </a:r>
          </a:p>
          <a:p>
            <a:r>
              <a:rPr lang="it-IT" sz="3200" b="1" dirty="0" smtClean="0">
                <a:solidFill>
                  <a:schemeClr val="accent2">
                    <a:lumMod val="20000"/>
                    <a:lumOff val="80000"/>
                  </a:schemeClr>
                </a:solidFill>
                <a:latin typeface="Times New Roman" pitchFamily="18" charset="0"/>
                <a:cs typeface="Times New Roman" pitchFamily="18" charset="0"/>
              </a:rPr>
              <a:t> </a:t>
            </a:r>
            <a:endParaRPr lang="it-IT" sz="3200" b="1" dirty="0">
              <a:solidFill>
                <a:schemeClr val="accent2">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60525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378"/>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sp>
        <p:nvSpPr>
          <p:cNvPr id="7" name="CasellaDiTesto 6"/>
          <p:cNvSpPr txBox="1"/>
          <p:nvPr/>
        </p:nvSpPr>
        <p:spPr>
          <a:xfrm>
            <a:off x="153284" y="0"/>
            <a:ext cx="8956426" cy="7232749"/>
          </a:xfrm>
          <a:prstGeom prst="rect">
            <a:avLst/>
          </a:prstGeom>
          <a:noFill/>
        </p:spPr>
        <p:txBody>
          <a:bodyPr wrap="square" rtlCol="0">
            <a:spAutoFit/>
          </a:bodyPr>
          <a:lstStyle/>
          <a:p>
            <a:r>
              <a:rPr lang="it-IT" sz="3600" b="1" dirty="0">
                <a:solidFill>
                  <a:schemeClr val="accent2">
                    <a:lumMod val="20000"/>
                    <a:lumOff val="80000"/>
                  </a:schemeClr>
                </a:solidFill>
                <a:latin typeface="Times New Roman" pitchFamily="18" charset="0"/>
                <a:cs typeface="Times New Roman" pitchFamily="18" charset="0"/>
              </a:rPr>
              <a:t>In metà dei casi, si sapeva già, e da tempo, che la donna era in cura dei servizi psichiatrici: Merano, Casatenovo, Santa Caterina. Ma, a parte i farmaci, nessuna poteva godere di un aiuto in casa; né la loro condizione era stata ritenuta “abbastanza grave” da richiedere un’assistenza. Eppure forse i mezzi, volendo, ci sarebbero stati per poter pagare un aiuto: se solo si fosse ritenuto il loro lavoro qualcosa di troppo pesante per essere svolto senza collaborazione. </a:t>
            </a:r>
          </a:p>
          <a:p>
            <a:r>
              <a:rPr lang="it-IT" sz="3200" b="1" dirty="0" smtClean="0">
                <a:solidFill>
                  <a:schemeClr val="accent2">
                    <a:lumMod val="20000"/>
                    <a:lumOff val="80000"/>
                  </a:schemeClr>
                </a:solidFill>
                <a:latin typeface="Times New Roman" pitchFamily="18" charset="0"/>
                <a:cs typeface="Times New Roman" pitchFamily="18" charset="0"/>
              </a:rPr>
              <a:t> </a:t>
            </a:r>
            <a:endParaRPr lang="it-IT" sz="3200" b="1" dirty="0">
              <a:solidFill>
                <a:schemeClr val="accent2">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659056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378"/>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sp>
        <p:nvSpPr>
          <p:cNvPr id="7" name="CasellaDiTesto 6"/>
          <p:cNvSpPr txBox="1"/>
          <p:nvPr/>
        </p:nvSpPr>
        <p:spPr>
          <a:xfrm>
            <a:off x="153284" y="0"/>
            <a:ext cx="8956426" cy="6678751"/>
          </a:xfrm>
          <a:prstGeom prst="rect">
            <a:avLst/>
          </a:prstGeom>
          <a:noFill/>
        </p:spPr>
        <p:txBody>
          <a:bodyPr wrap="square" rtlCol="0">
            <a:spAutoFit/>
          </a:bodyPr>
          <a:lstStyle/>
          <a:p>
            <a:r>
              <a:rPr lang="it-IT" sz="4400" b="1" dirty="0" smtClean="0">
                <a:solidFill>
                  <a:schemeClr val="accent2">
                    <a:lumMod val="20000"/>
                    <a:lumOff val="80000"/>
                  </a:schemeClr>
                </a:solidFill>
                <a:latin typeface="Times New Roman" pitchFamily="18" charset="0"/>
                <a:cs typeface="Times New Roman" pitchFamily="18" charset="0"/>
              </a:rPr>
              <a:t>In queste condizioni, senza il riconoscimento delle condizioni antropologiche di contesto, senza ammettere il bisogno di aiuto e la necessità di collaborazione del partner (in Italia ci sono i maschi meno collaborativi d’Europa), questi casi sono destinati ad aumentare. </a:t>
            </a:r>
            <a:endParaRPr lang="it-IT" sz="4400" b="1" dirty="0">
              <a:solidFill>
                <a:schemeClr val="accent2">
                  <a:lumMod val="20000"/>
                  <a:lumOff val="80000"/>
                </a:schemeClr>
              </a:solidFill>
              <a:latin typeface="Times New Roman" pitchFamily="18" charset="0"/>
              <a:cs typeface="Times New Roman" pitchFamily="18" charset="0"/>
            </a:endParaRPr>
          </a:p>
          <a:p>
            <a:r>
              <a:rPr lang="it-IT" sz="3200" b="1" dirty="0" smtClean="0">
                <a:solidFill>
                  <a:schemeClr val="accent2">
                    <a:lumMod val="20000"/>
                    <a:lumOff val="80000"/>
                  </a:schemeClr>
                </a:solidFill>
                <a:latin typeface="Times New Roman" pitchFamily="18" charset="0"/>
                <a:cs typeface="Times New Roman" pitchFamily="18" charset="0"/>
              </a:rPr>
              <a:t> </a:t>
            </a:r>
            <a:endParaRPr lang="it-IT" sz="3200" b="1" dirty="0">
              <a:solidFill>
                <a:schemeClr val="accent2">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84076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378"/>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sp>
        <p:nvSpPr>
          <p:cNvPr id="7" name="CasellaDiTesto 6"/>
          <p:cNvSpPr txBox="1"/>
          <p:nvPr/>
        </p:nvSpPr>
        <p:spPr>
          <a:xfrm>
            <a:off x="187574" y="1569660"/>
            <a:ext cx="8956426" cy="3139321"/>
          </a:xfrm>
          <a:prstGeom prst="rect">
            <a:avLst/>
          </a:prstGeom>
          <a:noFill/>
        </p:spPr>
        <p:txBody>
          <a:bodyPr wrap="square" rtlCol="0">
            <a:spAutoFit/>
          </a:bodyPr>
          <a:lstStyle/>
          <a:p>
            <a:pPr algn="ctr"/>
            <a:r>
              <a:rPr lang="it-IT" sz="16600" b="1" dirty="0" smtClean="0">
                <a:solidFill>
                  <a:schemeClr val="accent2">
                    <a:lumMod val="20000"/>
                    <a:lumOff val="80000"/>
                  </a:schemeClr>
                </a:solidFill>
                <a:latin typeface="Times New Roman" pitchFamily="18" charset="0"/>
                <a:cs typeface="Times New Roman" pitchFamily="18" charset="0"/>
              </a:rPr>
              <a:t>GRAZIE </a:t>
            </a:r>
            <a:endParaRPr lang="it-IT" sz="16600" b="1" dirty="0">
              <a:solidFill>
                <a:schemeClr val="accent2">
                  <a:lumMod val="20000"/>
                  <a:lumOff val="80000"/>
                </a:schemeClr>
              </a:solidFill>
              <a:latin typeface="Times New Roman" pitchFamily="18" charset="0"/>
              <a:cs typeface="Times New Roman" pitchFamily="18" charset="0"/>
            </a:endParaRPr>
          </a:p>
          <a:p>
            <a:r>
              <a:rPr lang="it-IT" sz="3200" b="1" dirty="0" smtClean="0">
                <a:solidFill>
                  <a:schemeClr val="accent2">
                    <a:lumMod val="20000"/>
                    <a:lumOff val="80000"/>
                  </a:schemeClr>
                </a:solidFill>
                <a:latin typeface="Times New Roman" pitchFamily="18" charset="0"/>
                <a:cs typeface="Times New Roman" pitchFamily="18" charset="0"/>
              </a:rPr>
              <a:t> </a:t>
            </a:r>
            <a:endParaRPr lang="it-IT" sz="3200" b="1" dirty="0">
              <a:solidFill>
                <a:schemeClr val="accent2">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58697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pic>
        <p:nvPicPr>
          <p:cNvPr id="409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936" y="-169465"/>
            <a:ext cx="6994568" cy="705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6810632" y="2228"/>
            <a:ext cx="2147482" cy="5293757"/>
          </a:xfrm>
          <a:prstGeom prst="rect">
            <a:avLst/>
          </a:prstGeom>
        </p:spPr>
        <p:txBody>
          <a:bodyPr wrap="square">
            <a:spAutoFit/>
          </a:bodyPr>
          <a:lstStyle/>
          <a:p>
            <a:endParaRPr lang="it-IT" dirty="0" smtClean="0">
              <a:solidFill>
                <a:srgbClr val="FF0000"/>
              </a:solidFill>
            </a:endParaRPr>
          </a:p>
          <a:p>
            <a:r>
              <a:rPr lang="it-IT" sz="2000" b="1" dirty="0" smtClean="0">
                <a:solidFill>
                  <a:schemeClr val="accent2">
                    <a:lumMod val="40000"/>
                    <a:lumOff val="60000"/>
                  </a:schemeClr>
                </a:solidFill>
                <a:latin typeface="Times New Roman" pitchFamily="18" charset="0"/>
                <a:cs typeface="Times New Roman" pitchFamily="18" charset="0"/>
              </a:rPr>
              <a:t>L’infanticidio  è sempre stato figlio della miseria, diffuso in quegli ambienti in cui la madre temeva di essere gettata per strada e non poteva contare su nessuna protezione. Era il delitto tipico delle giovani a servizio, provinciali sole nelle grandi città. </a:t>
            </a:r>
            <a:endParaRPr lang="it-IT" sz="2000" b="1" dirty="0">
              <a:solidFill>
                <a:schemeClr val="accent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991014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378"/>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pic>
        <p:nvPicPr>
          <p:cNvPr id="3073"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1072" y="0"/>
            <a:ext cx="4907191" cy="6648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179512" y="404664"/>
            <a:ext cx="1861560" cy="5509200"/>
          </a:xfrm>
          <a:prstGeom prst="rect">
            <a:avLst/>
          </a:prstGeom>
          <a:noFill/>
        </p:spPr>
        <p:txBody>
          <a:bodyPr wrap="square" rtlCol="0">
            <a:spAutoFit/>
          </a:bodyPr>
          <a:lstStyle/>
          <a:p>
            <a:r>
              <a:rPr lang="it-IT" sz="2200" b="1" dirty="0" smtClean="0">
                <a:solidFill>
                  <a:schemeClr val="accent2">
                    <a:lumMod val="40000"/>
                    <a:lumOff val="60000"/>
                  </a:schemeClr>
                </a:solidFill>
                <a:latin typeface="Times New Roman" pitchFamily="18" charset="0"/>
                <a:cs typeface="Times New Roman" pitchFamily="18" charset="0"/>
              </a:rPr>
              <a:t>Oggi è un fenomeno in aumento soprattutto fra le badanti straniere, spesso clandestine,  che hanno paura di  essere cacciate e rimandate a casa. Come si vede, la storia si ripete…. </a:t>
            </a:r>
            <a:endParaRPr lang="it-IT" sz="2200" b="1" dirty="0">
              <a:solidFill>
                <a:schemeClr val="accent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0090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378"/>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sp>
        <p:nvSpPr>
          <p:cNvPr id="7" name="CasellaDiTesto 6"/>
          <p:cNvSpPr txBox="1"/>
          <p:nvPr/>
        </p:nvSpPr>
        <p:spPr>
          <a:xfrm>
            <a:off x="179512" y="404664"/>
            <a:ext cx="1861560" cy="5509200"/>
          </a:xfrm>
          <a:prstGeom prst="rect">
            <a:avLst/>
          </a:prstGeom>
          <a:noFill/>
        </p:spPr>
        <p:txBody>
          <a:bodyPr wrap="square" rtlCol="0">
            <a:spAutoFit/>
          </a:bodyPr>
          <a:lstStyle/>
          <a:p>
            <a:r>
              <a:rPr lang="it-IT" sz="2200" b="1" dirty="0" smtClean="0">
                <a:solidFill>
                  <a:schemeClr val="accent2">
                    <a:lumMod val="40000"/>
                    <a:lumOff val="60000"/>
                  </a:schemeClr>
                </a:solidFill>
                <a:latin typeface="Times New Roman" pitchFamily="18" charset="0"/>
                <a:cs typeface="Times New Roman" pitchFamily="18" charset="0"/>
              </a:rPr>
              <a:t>Oggi è un fenomeno in aumento soprattutto fra le badanti straniere, spesso clandestine,  che hanno paura di  essere cacciate e rimandate a casa. Come si vede, la storia si ripete…. </a:t>
            </a:r>
            <a:endParaRPr lang="it-IT" sz="2200" b="1" dirty="0">
              <a:solidFill>
                <a:schemeClr val="accent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29684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378"/>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sp>
        <p:nvSpPr>
          <p:cNvPr id="7" name="CasellaDiTesto 6"/>
          <p:cNvSpPr txBox="1"/>
          <p:nvPr/>
        </p:nvSpPr>
        <p:spPr>
          <a:xfrm>
            <a:off x="-180528" y="-191378"/>
            <a:ext cx="9324528" cy="6524863"/>
          </a:xfrm>
          <a:prstGeom prst="rect">
            <a:avLst/>
          </a:prstGeom>
          <a:noFill/>
        </p:spPr>
        <p:txBody>
          <a:bodyPr wrap="square" rtlCol="0">
            <a:spAutoFit/>
          </a:bodyPr>
          <a:lstStyle/>
          <a:p>
            <a:r>
              <a:rPr lang="it-IT" sz="4000" b="1" dirty="0" smtClean="0">
                <a:solidFill>
                  <a:schemeClr val="accent2">
                    <a:lumMod val="40000"/>
                    <a:lumOff val="60000"/>
                  </a:schemeClr>
                </a:solidFill>
                <a:latin typeface="Times New Roman" pitchFamily="18" charset="0"/>
                <a:cs typeface="Times New Roman" pitchFamily="18" charset="0"/>
              </a:rPr>
              <a:t>L’INFANTICIDIO PER DEPRESSIONE</a:t>
            </a:r>
          </a:p>
          <a:p>
            <a:endParaRPr lang="it-IT" sz="3600" b="1" dirty="0" smtClean="0">
              <a:solidFill>
                <a:schemeClr val="accent2">
                  <a:lumMod val="40000"/>
                  <a:lumOff val="60000"/>
                </a:schemeClr>
              </a:solidFill>
              <a:latin typeface="Times New Roman" pitchFamily="18" charset="0"/>
              <a:cs typeface="Times New Roman" pitchFamily="18" charset="0"/>
            </a:endParaRPr>
          </a:p>
          <a:p>
            <a:endParaRPr lang="it-IT" sz="3600" b="1" dirty="0">
              <a:solidFill>
                <a:schemeClr val="accent2">
                  <a:lumMod val="40000"/>
                  <a:lumOff val="60000"/>
                </a:schemeClr>
              </a:solidFill>
              <a:latin typeface="Times New Roman" pitchFamily="18" charset="0"/>
              <a:cs typeface="Times New Roman" pitchFamily="18" charset="0"/>
            </a:endParaRPr>
          </a:p>
          <a:p>
            <a:r>
              <a:rPr lang="it-IT" sz="3600" b="1" dirty="0" smtClean="0">
                <a:solidFill>
                  <a:schemeClr val="accent2">
                    <a:lumMod val="40000"/>
                    <a:lumOff val="60000"/>
                  </a:schemeClr>
                </a:solidFill>
                <a:latin typeface="Times New Roman" pitchFamily="18" charset="0"/>
                <a:cs typeface="Times New Roman" pitchFamily="18" charset="0"/>
              </a:rPr>
              <a:t>E’ un fenomeno in aumento soprattutto nei piccoli paesi di montagna.</a:t>
            </a:r>
          </a:p>
          <a:p>
            <a:r>
              <a:rPr lang="it-IT" sz="3600" b="1" dirty="0" smtClean="0">
                <a:solidFill>
                  <a:schemeClr val="accent2">
                    <a:lumMod val="40000"/>
                    <a:lumOff val="60000"/>
                  </a:schemeClr>
                </a:solidFill>
                <a:latin typeface="Times New Roman" pitchFamily="18" charset="0"/>
                <a:cs typeface="Times New Roman" pitchFamily="18" charset="0"/>
              </a:rPr>
              <a:t>Viene attribuito </a:t>
            </a:r>
            <a:r>
              <a:rPr lang="it-IT" sz="3600" b="1" dirty="0" smtClean="0">
                <a:solidFill>
                  <a:schemeClr val="accent2">
                    <a:lumMod val="40000"/>
                    <a:lumOff val="60000"/>
                  </a:schemeClr>
                </a:solidFill>
                <a:latin typeface="Times New Roman" pitchFamily="18" charset="0"/>
                <a:cs typeface="Times New Roman" pitchFamily="18" charset="0"/>
              </a:rPr>
              <a:t>  alla «depressione post </a:t>
            </a:r>
            <a:r>
              <a:rPr lang="it-IT" sz="3600" b="1" dirty="0" err="1" smtClean="0">
                <a:solidFill>
                  <a:schemeClr val="accent2">
                    <a:lumMod val="40000"/>
                    <a:lumOff val="60000"/>
                  </a:schemeClr>
                </a:solidFill>
                <a:latin typeface="Times New Roman" pitchFamily="18" charset="0"/>
                <a:cs typeface="Times New Roman" pitchFamily="18" charset="0"/>
              </a:rPr>
              <a:t>partum</a:t>
            </a:r>
            <a:r>
              <a:rPr lang="it-IT" sz="3600" b="1" dirty="0" smtClean="0">
                <a:solidFill>
                  <a:schemeClr val="accent2">
                    <a:lumMod val="40000"/>
                    <a:lumOff val="60000"/>
                  </a:schemeClr>
                </a:solidFill>
                <a:latin typeface="Times New Roman" pitchFamily="18" charset="0"/>
                <a:cs typeface="Times New Roman" pitchFamily="18" charset="0"/>
              </a:rPr>
              <a:t>» anche quando il </a:t>
            </a:r>
            <a:r>
              <a:rPr lang="it-IT" sz="3600" b="1" i="1" dirty="0" err="1" smtClean="0">
                <a:solidFill>
                  <a:schemeClr val="accent2">
                    <a:lumMod val="40000"/>
                    <a:lumOff val="60000"/>
                  </a:schemeClr>
                </a:solidFill>
                <a:latin typeface="Times New Roman" pitchFamily="18" charset="0"/>
                <a:cs typeface="Times New Roman" pitchFamily="18" charset="0"/>
              </a:rPr>
              <a:t>partum</a:t>
            </a:r>
            <a:r>
              <a:rPr lang="it-IT" sz="3600" b="1" i="1" dirty="0" smtClean="0">
                <a:solidFill>
                  <a:schemeClr val="accent2">
                    <a:lumMod val="40000"/>
                    <a:lumOff val="60000"/>
                  </a:schemeClr>
                </a:solidFill>
                <a:latin typeface="Times New Roman" pitchFamily="18" charset="0"/>
                <a:cs typeface="Times New Roman" pitchFamily="18" charset="0"/>
              </a:rPr>
              <a:t> </a:t>
            </a:r>
            <a:r>
              <a:rPr lang="it-IT" sz="3600" b="1" dirty="0" smtClean="0">
                <a:solidFill>
                  <a:schemeClr val="accent2">
                    <a:lumMod val="40000"/>
                    <a:lumOff val="60000"/>
                  </a:schemeClr>
                </a:solidFill>
                <a:latin typeface="Times New Roman" pitchFamily="18" charset="0"/>
                <a:cs typeface="Times New Roman" pitchFamily="18" charset="0"/>
              </a:rPr>
              <a:t>è passato da molti anni.</a:t>
            </a:r>
          </a:p>
          <a:p>
            <a:r>
              <a:rPr lang="it-IT" sz="3600" b="1" dirty="0" smtClean="0">
                <a:solidFill>
                  <a:schemeClr val="accent2">
                    <a:lumMod val="40000"/>
                    <a:lumOff val="60000"/>
                  </a:schemeClr>
                </a:solidFill>
                <a:latin typeface="Times New Roman" pitchFamily="18" charset="0"/>
                <a:cs typeface="Times New Roman" pitchFamily="18" charset="0"/>
              </a:rPr>
              <a:t>Esiste</a:t>
            </a:r>
            <a:r>
              <a:rPr lang="it-IT" sz="3600" b="1" dirty="0" smtClean="0">
                <a:solidFill>
                  <a:schemeClr val="accent2">
                    <a:lumMod val="40000"/>
                    <a:lumOff val="60000"/>
                  </a:schemeClr>
                </a:solidFill>
                <a:latin typeface="Times New Roman" pitchFamily="18" charset="0"/>
                <a:cs typeface="Times New Roman" pitchFamily="18" charset="0"/>
              </a:rPr>
              <a:t> una motivazione sociale a questo tipo di depressione: un contesto antropologico che favorisce il </a:t>
            </a:r>
            <a:r>
              <a:rPr lang="it-IT" sz="3600" b="1" dirty="0" err="1" smtClean="0">
                <a:solidFill>
                  <a:schemeClr val="accent2">
                    <a:lumMod val="40000"/>
                    <a:lumOff val="60000"/>
                  </a:schemeClr>
                </a:solidFill>
                <a:latin typeface="Times New Roman" pitchFamily="18" charset="0"/>
                <a:cs typeface="Times New Roman" pitchFamily="18" charset="0"/>
              </a:rPr>
              <a:t>figlicidio</a:t>
            </a:r>
            <a:endParaRPr lang="it-IT" sz="3600" b="1" dirty="0" smtClean="0">
              <a:solidFill>
                <a:schemeClr val="accent2">
                  <a:lumMod val="40000"/>
                  <a:lumOff val="60000"/>
                </a:schemeClr>
              </a:solidFill>
              <a:latin typeface="Times New Roman" pitchFamily="18" charset="0"/>
              <a:cs typeface="Times New Roman" pitchFamily="18" charset="0"/>
            </a:endParaRPr>
          </a:p>
          <a:p>
            <a:endParaRPr lang="it-IT" sz="2200" b="1" i="1" dirty="0">
              <a:solidFill>
                <a:schemeClr val="accent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5148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378"/>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sp>
        <p:nvSpPr>
          <p:cNvPr id="7" name="CasellaDiTesto 6"/>
          <p:cNvSpPr txBox="1"/>
          <p:nvPr/>
        </p:nvSpPr>
        <p:spPr>
          <a:xfrm>
            <a:off x="179512" y="404665"/>
            <a:ext cx="8930198" cy="5970865"/>
          </a:xfrm>
          <a:prstGeom prst="rect">
            <a:avLst/>
          </a:prstGeom>
          <a:noFill/>
        </p:spPr>
        <p:txBody>
          <a:bodyPr wrap="square" rtlCol="0">
            <a:spAutoFit/>
          </a:bodyPr>
          <a:lstStyle/>
          <a:p>
            <a:r>
              <a:rPr lang="it-IT" sz="3600" b="1" dirty="0" smtClean="0">
                <a:solidFill>
                  <a:schemeClr val="accent2">
                    <a:lumMod val="20000"/>
                    <a:lumOff val="80000"/>
                  </a:schemeClr>
                </a:solidFill>
                <a:latin typeface="Times New Roman" pitchFamily="18" charset="0"/>
                <a:cs typeface="Times New Roman" pitchFamily="18" charset="0"/>
              </a:rPr>
              <a:t>Esiste una </a:t>
            </a:r>
            <a:r>
              <a:rPr lang="it-IT" sz="3600" b="1" dirty="0">
                <a:solidFill>
                  <a:schemeClr val="accent2">
                    <a:lumMod val="20000"/>
                    <a:lumOff val="80000"/>
                  </a:schemeClr>
                </a:solidFill>
                <a:latin typeface="Times New Roman" pitchFamily="18" charset="0"/>
                <a:cs typeface="Times New Roman" pitchFamily="18" charset="0"/>
              </a:rPr>
              <a:t>sostanziale dicotomia fra aspettative del contesto sociale e richieste della controparte femminile. Perché le richieste che vengono rivolte alle donne sposate o “mature” sono ancora quelle di occuparsi della famiglia malgrado lavorino fuori casa, indipendentemente dalla professione svolta e dall’impegno che questa richiede: in poche parole di “sacrificarsi” per il bene degli altri.</a:t>
            </a:r>
          </a:p>
          <a:p>
            <a:endParaRPr lang="it-IT" sz="2200" b="1" dirty="0">
              <a:solidFill>
                <a:schemeClr val="accent2">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20506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378"/>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sp>
        <p:nvSpPr>
          <p:cNvPr id="7" name="CasellaDiTesto 6"/>
          <p:cNvSpPr txBox="1"/>
          <p:nvPr/>
        </p:nvSpPr>
        <p:spPr>
          <a:xfrm>
            <a:off x="0" y="0"/>
            <a:ext cx="9109710" cy="6771084"/>
          </a:xfrm>
          <a:prstGeom prst="rect">
            <a:avLst/>
          </a:prstGeom>
          <a:noFill/>
        </p:spPr>
        <p:txBody>
          <a:bodyPr wrap="square" rtlCol="0">
            <a:spAutoFit/>
          </a:bodyPr>
          <a:lstStyle/>
          <a:p>
            <a:r>
              <a:rPr lang="it-IT" sz="3200" b="1" dirty="0">
                <a:solidFill>
                  <a:schemeClr val="accent2">
                    <a:lumMod val="20000"/>
                    <a:lumOff val="80000"/>
                  </a:schemeClr>
                </a:solidFill>
                <a:latin typeface="Times New Roman" pitchFamily="18" charset="0"/>
                <a:cs typeface="Times New Roman" pitchFamily="18" charset="0"/>
              </a:rPr>
              <a:t>Chi non accetta il ruolo tradizionale, se ne va, o soffre. La paura delle “voci” assume aspetti persecutori: in uno dei paesi in cui abbiamo lavorato, una delle poche giovani laureate madri di famiglia ha rifiutato un posto dirigenziale nel suo stesso comune, che le avrebbe permesso di conciliare impegni lavorativi e familiari, sobbarcandosi decine di chilometri di </a:t>
            </a:r>
            <a:r>
              <a:rPr lang="it-IT" sz="3200" b="1" dirty="0" err="1">
                <a:solidFill>
                  <a:schemeClr val="accent2">
                    <a:lumMod val="20000"/>
                    <a:lumOff val="80000"/>
                  </a:schemeClr>
                </a:solidFill>
                <a:latin typeface="Times New Roman" pitchFamily="18" charset="0"/>
                <a:cs typeface="Times New Roman" pitchFamily="18" charset="0"/>
              </a:rPr>
              <a:t>pendolariato</a:t>
            </a:r>
            <a:r>
              <a:rPr lang="it-IT" sz="3200" b="1" dirty="0">
                <a:solidFill>
                  <a:schemeClr val="accent2">
                    <a:lumMod val="20000"/>
                    <a:lumOff val="80000"/>
                  </a:schemeClr>
                </a:solidFill>
                <a:latin typeface="Times New Roman" pitchFamily="18" charset="0"/>
                <a:cs typeface="Times New Roman" pitchFamily="18" charset="0"/>
              </a:rPr>
              <a:t> giornaliero, per paura delle critiche dei compaesani. Ancora più che i coetanei maschi, le ragazze cercano amicizie fuori, che possano fornire delle scuse per uscire il più presto possibile da un contesto sociale e familiare vissuto come soffocante. </a:t>
            </a:r>
          </a:p>
          <a:p>
            <a:endParaRPr lang="it-IT" b="1" dirty="0">
              <a:solidFill>
                <a:schemeClr val="accent2">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54259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378"/>
            <a:ext cx="9576048"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22964" y="5445224"/>
            <a:ext cx="635150" cy="962804"/>
          </a:xfrm>
          <a:prstGeom prst="rect">
            <a:avLst/>
          </a:prstGeom>
          <a:noFill/>
          <a:ln>
            <a:noFill/>
          </a:ln>
          <a:extLst/>
        </p:spPr>
      </p:pic>
      <p:sp>
        <p:nvSpPr>
          <p:cNvPr id="4" name="Rettangolo 3"/>
          <p:cNvSpPr/>
          <p:nvPr/>
        </p:nvSpPr>
        <p:spPr>
          <a:xfrm>
            <a:off x="8173606" y="6408028"/>
            <a:ext cx="936104" cy="338554"/>
          </a:xfrm>
          <a:prstGeom prst="rect">
            <a:avLst/>
          </a:prstGeom>
        </p:spPr>
        <p:txBody>
          <a:bodyPr wrap="square">
            <a:spAutoFit/>
          </a:bodyPr>
          <a:lstStyle/>
          <a:p>
            <a:r>
              <a:rPr lang="it-IT" sz="800" b="1" dirty="0" smtClean="0">
                <a:solidFill>
                  <a:srgbClr val="FF7C80"/>
                </a:solidFill>
                <a:latin typeface="Times New Roman" pitchFamily="18" charset="0"/>
                <a:cs typeface="Times New Roman" pitchFamily="18" charset="0"/>
              </a:rPr>
              <a:t>Michela Zucca</a:t>
            </a:r>
          </a:p>
          <a:p>
            <a:r>
              <a:rPr lang="it-IT" sz="800" b="1" dirty="0" smtClean="0">
                <a:solidFill>
                  <a:srgbClr val="FF7C80"/>
                </a:solidFill>
                <a:latin typeface="Times New Roman" pitchFamily="18" charset="0"/>
                <a:cs typeface="Times New Roman" pitchFamily="18" charset="0"/>
              </a:rPr>
              <a:t>Servizi Culturali</a:t>
            </a:r>
            <a:endParaRPr lang="it-IT" sz="800" b="1" dirty="0">
              <a:solidFill>
                <a:srgbClr val="FF7C80"/>
              </a:solidFill>
              <a:latin typeface="Times New Roman" pitchFamily="18" charset="0"/>
              <a:cs typeface="Times New Roman" pitchFamily="18" charset="0"/>
            </a:endParaRPr>
          </a:p>
        </p:txBody>
      </p:sp>
      <p:sp>
        <p:nvSpPr>
          <p:cNvPr id="7" name="CasellaDiTesto 6"/>
          <p:cNvSpPr txBox="1"/>
          <p:nvPr/>
        </p:nvSpPr>
        <p:spPr>
          <a:xfrm>
            <a:off x="0" y="0"/>
            <a:ext cx="9109710" cy="6801862"/>
          </a:xfrm>
          <a:prstGeom prst="rect">
            <a:avLst/>
          </a:prstGeom>
          <a:noFill/>
        </p:spPr>
        <p:txBody>
          <a:bodyPr wrap="square" rtlCol="0">
            <a:spAutoFit/>
          </a:bodyPr>
          <a:lstStyle/>
          <a:p>
            <a:r>
              <a:rPr lang="it-IT" sz="2800" b="1" dirty="0" smtClean="0">
                <a:solidFill>
                  <a:schemeClr val="accent2">
                    <a:lumMod val="20000"/>
                    <a:lumOff val="80000"/>
                  </a:schemeClr>
                </a:solidFill>
                <a:latin typeface="Times New Roman" pitchFamily="18" charset="0"/>
                <a:cs typeface="Times New Roman" pitchFamily="18" charset="0"/>
              </a:rPr>
              <a:t>Dopo</a:t>
            </a:r>
            <a:r>
              <a:rPr lang="it-IT" sz="2800" dirty="0" smtClean="0"/>
              <a:t> </a:t>
            </a:r>
            <a:r>
              <a:rPr lang="it-IT" sz="2800" b="1" dirty="0">
                <a:solidFill>
                  <a:schemeClr val="accent2">
                    <a:lumMod val="20000"/>
                    <a:lumOff val="80000"/>
                  </a:schemeClr>
                </a:solidFill>
                <a:latin typeface="Times New Roman" pitchFamily="18" charset="0"/>
                <a:cs typeface="Times New Roman" pitchFamily="18" charset="0"/>
              </a:rPr>
              <a:t>sposato, l’uomo è ancora libero di avere una vita personale, di svolgere attività nel tempo libero (sport, anche agonistico; soccorso alpino; volontariato; ….), di frequentare amici (fuori dal contesto domestico che, come abbiamo visto, rimane chiuso e privato). Al contrario, la donna sposata una volta finito il lavoro deve tornare a casa. Impensabile che lasci i figli al marito per andare al bar tutte le sere prima di rientrare, che due volte la settimana passi la serata a giocare a carte con le amiche o in palestra ad allenarsi, che vada via per giorni interi per andare a caccia, che trascorra la domenica sui campi da sci o a pescare, spendendo per sé il denaro </a:t>
            </a:r>
            <a:r>
              <a:rPr lang="it-IT" sz="2800" b="1" dirty="0" smtClean="0">
                <a:solidFill>
                  <a:schemeClr val="accent2">
                    <a:lumMod val="20000"/>
                    <a:lumOff val="80000"/>
                  </a:schemeClr>
                </a:solidFill>
                <a:latin typeface="Times New Roman" pitchFamily="18" charset="0"/>
                <a:cs typeface="Times New Roman" pitchFamily="18" charset="0"/>
              </a:rPr>
              <a:t>(</a:t>
            </a:r>
            <a:r>
              <a:rPr lang="it-IT" sz="2800" b="1" dirty="0">
                <a:solidFill>
                  <a:schemeClr val="accent2">
                    <a:lumMod val="20000"/>
                    <a:lumOff val="80000"/>
                  </a:schemeClr>
                </a:solidFill>
                <a:latin typeface="Times New Roman" pitchFamily="18" charset="0"/>
                <a:cs typeface="Times New Roman" pitchFamily="18" charset="0"/>
              </a:rPr>
              <a:t>e che pure ha guadagnato col proprio lavoro), cosa che invece suo marito può fare tranquillamente una volta che le necessità della famiglia siano state soddisfatte. </a:t>
            </a:r>
          </a:p>
          <a:p>
            <a:endParaRPr lang="it-IT" sz="1600" b="1" dirty="0">
              <a:solidFill>
                <a:schemeClr val="accent2">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47752925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1824</Words>
  <Application>Microsoft Office PowerPoint</Application>
  <PresentationFormat>Presentazione su schermo (4:3)</PresentationFormat>
  <Paragraphs>138</Paragraphs>
  <Slides>24</Slides>
  <Notes>0</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gaia</dc:creator>
  <cp:lastModifiedBy>gaia</cp:lastModifiedBy>
  <cp:revision>12</cp:revision>
  <dcterms:created xsi:type="dcterms:W3CDTF">2012-05-22T19:14:23Z</dcterms:created>
  <dcterms:modified xsi:type="dcterms:W3CDTF">2012-05-24T08:32:35Z</dcterms:modified>
</cp:coreProperties>
</file>