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293" r:id="rId4"/>
    <p:sldId id="306" r:id="rId5"/>
    <p:sldId id="330" r:id="rId6"/>
    <p:sldId id="328" r:id="rId7"/>
    <p:sldId id="309" r:id="rId8"/>
    <p:sldId id="310" r:id="rId9"/>
    <p:sldId id="303" r:id="rId10"/>
    <p:sldId id="313" r:id="rId11"/>
    <p:sldId id="314" r:id="rId12"/>
    <p:sldId id="317" r:id="rId13"/>
    <p:sldId id="320" r:id="rId14"/>
    <p:sldId id="312" r:id="rId15"/>
    <p:sldId id="318" r:id="rId16"/>
    <p:sldId id="277" r:id="rId17"/>
    <p:sldId id="278" r:id="rId18"/>
    <p:sldId id="268" r:id="rId19"/>
    <p:sldId id="273" r:id="rId20"/>
    <p:sldId id="322" r:id="rId21"/>
    <p:sldId id="323" r:id="rId22"/>
    <p:sldId id="284" r:id="rId23"/>
    <p:sldId id="294" r:id="rId24"/>
    <p:sldId id="295" r:id="rId25"/>
    <p:sldId id="296" r:id="rId26"/>
    <p:sldId id="292" r:id="rId27"/>
    <p:sldId id="325" r:id="rId28"/>
    <p:sldId id="324" r:id="rId29"/>
    <p:sldId id="297" r:id="rId30"/>
    <p:sldId id="299" r:id="rId31"/>
    <p:sldId id="326" r:id="rId32"/>
    <p:sldId id="305" r:id="rId33"/>
    <p:sldId id="327" r:id="rId34"/>
    <p:sldId id="329" r:id="rId35"/>
    <p:sldId id="298" r:id="rId36"/>
    <p:sldId id="285" r:id="rId37"/>
    <p:sldId id="286" r:id="rId38"/>
    <p:sldId id="287" r:id="rId39"/>
    <p:sldId id="289" r:id="rId40"/>
    <p:sldId id="288" r:id="rId41"/>
    <p:sldId id="283" r:id="rId42"/>
    <p:sldId id="291" r:id="rId43"/>
    <p:sldId id="281" r:id="rId44"/>
    <p:sldId id="264" r:id="rId45"/>
    <p:sldId id="267" r:id="rId46"/>
    <p:sldId id="266" r:id="rId47"/>
    <p:sldId id="261" r:id="rId48"/>
    <p:sldId id="331" r:id="rId4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2A28"/>
    <a:srgbClr val="FF9900"/>
    <a:srgbClr val="FFCC00"/>
    <a:srgbClr val="411817"/>
    <a:srgbClr val="9933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37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D5B6C42-BF0A-4328-9F80-41F9D2BD8CF5}" type="datetimeFigureOut">
              <a:rPr lang="it-IT" smtClean="0"/>
              <a:t>24/07/2012</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A3EEBD40-3842-42A2-88A5-6B86B3BB6238}" type="slidenum">
              <a:rPr lang="it-IT" smtClean="0"/>
              <a:t>‹N›</a:t>
            </a:fld>
            <a:endParaRPr lang="it-IT" dirty="0"/>
          </a:p>
        </p:txBody>
      </p:sp>
    </p:spTree>
    <p:extLst>
      <p:ext uri="{BB962C8B-B14F-4D97-AF65-F5344CB8AC3E}">
        <p14:creationId xmlns:p14="http://schemas.microsoft.com/office/powerpoint/2010/main" val="2105398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D5B6C42-BF0A-4328-9F80-41F9D2BD8CF5}" type="datetimeFigureOut">
              <a:rPr lang="it-IT" smtClean="0"/>
              <a:t>24/07/2012</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A3EEBD40-3842-42A2-88A5-6B86B3BB6238}" type="slidenum">
              <a:rPr lang="it-IT" smtClean="0"/>
              <a:t>‹N›</a:t>
            </a:fld>
            <a:endParaRPr lang="it-IT" dirty="0"/>
          </a:p>
        </p:txBody>
      </p:sp>
    </p:spTree>
    <p:extLst>
      <p:ext uri="{BB962C8B-B14F-4D97-AF65-F5344CB8AC3E}">
        <p14:creationId xmlns:p14="http://schemas.microsoft.com/office/powerpoint/2010/main" val="376025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D5B6C42-BF0A-4328-9F80-41F9D2BD8CF5}" type="datetimeFigureOut">
              <a:rPr lang="it-IT" smtClean="0"/>
              <a:t>24/07/2012</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A3EEBD40-3842-42A2-88A5-6B86B3BB6238}" type="slidenum">
              <a:rPr lang="it-IT" smtClean="0"/>
              <a:t>‹N›</a:t>
            </a:fld>
            <a:endParaRPr lang="it-IT" dirty="0"/>
          </a:p>
        </p:txBody>
      </p:sp>
    </p:spTree>
    <p:extLst>
      <p:ext uri="{BB962C8B-B14F-4D97-AF65-F5344CB8AC3E}">
        <p14:creationId xmlns:p14="http://schemas.microsoft.com/office/powerpoint/2010/main" val="1119242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D5B6C42-BF0A-4328-9F80-41F9D2BD8CF5}" type="datetimeFigureOut">
              <a:rPr lang="it-IT" smtClean="0"/>
              <a:t>24/07/2012</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A3EEBD40-3842-42A2-88A5-6B86B3BB6238}" type="slidenum">
              <a:rPr lang="it-IT" smtClean="0"/>
              <a:t>‹N›</a:t>
            </a:fld>
            <a:endParaRPr lang="it-IT" dirty="0"/>
          </a:p>
        </p:txBody>
      </p:sp>
    </p:spTree>
    <p:extLst>
      <p:ext uri="{BB962C8B-B14F-4D97-AF65-F5344CB8AC3E}">
        <p14:creationId xmlns:p14="http://schemas.microsoft.com/office/powerpoint/2010/main" val="2515684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D5B6C42-BF0A-4328-9F80-41F9D2BD8CF5}" type="datetimeFigureOut">
              <a:rPr lang="it-IT" smtClean="0"/>
              <a:t>24/07/2012</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A3EEBD40-3842-42A2-88A5-6B86B3BB6238}" type="slidenum">
              <a:rPr lang="it-IT" smtClean="0"/>
              <a:t>‹N›</a:t>
            </a:fld>
            <a:endParaRPr lang="it-IT" dirty="0"/>
          </a:p>
        </p:txBody>
      </p:sp>
    </p:spTree>
    <p:extLst>
      <p:ext uri="{BB962C8B-B14F-4D97-AF65-F5344CB8AC3E}">
        <p14:creationId xmlns:p14="http://schemas.microsoft.com/office/powerpoint/2010/main" val="1362335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D5B6C42-BF0A-4328-9F80-41F9D2BD8CF5}" type="datetimeFigureOut">
              <a:rPr lang="it-IT" smtClean="0"/>
              <a:t>24/07/2012</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A3EEBD40-3842-42A2-88A5-6B86B3BB6238}" type="slidenum">
              <a:rPr lang="it-IT" smtClean="0"/>
              <a:t>‹N›</a:t>
            </a:fld>
            <a:endParaRPr lang="it-IT" dirty="0"/>
          </a:p>
        </p:txBody>
      </p:sp>
    </p:spTree>
    <p:extLst>
      <p:ext uri="{BB962C8B-B14F-4D97-AF65-F5344CB8AC3E}">
        <p14:creationId xmlns:p14="http://schemas.microsoft.com/office/powerpoint/2010/main" val="1453693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D5B6C42-BF0A-4328-9F80-41F9D2BD8CF5}" type="datetimeFigureOut">
              <a:rPr lang="it-IT" smtClean="0"/>
              <a:t>24/07/2012</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A3EEBD40-3842-42A2-88A5-6B86B3BB6238}" type="slidenum">
              <a:rPr lang="it-IT" smtClean="0"/>
              <a:t>‹N›</a:t>
            </a:fld>
            <a:endParaRPr lang="it-IT" dirty="0"/>
          </a:p>
        </p:txBody>
      </p:sp>
    </p:spTree>
    <p:extLst>
      <p:ext uri="{BB962C8B-B14F-4D97-AF65-F5344CB8AC3E}">
        <p14:creationId xmlns:p14="http://schemas.microsoft.com/office/powerpoint/2010/main" val="99315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D5B6C42-BF0A-4328-9F80-41F9D2BD8CF5}" type="datetimeFigureOut">
              <a:rPr lang="it-IT" smtClean="0"/>
              <a:t>24/07/2012</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A3EEBD40-3842-42A2-88A5-6B86B3BB6238}" type="slidenum">
              <a:rPr lang="it-IT" smtClean="0"/>
              <a:t>‹N›</a:t>
            </a:fld>
            <a:endParaRPr lang="it-IT" dirty="0"/>
          </a:p>
        </p:txBody>
      </p:sp>
    </p:spTree>
    <p:extLst>
      <p:ext uri="{BB962C8B-B14F-4D97-AF65-F5344CB8AC3E}">
        <p14:creationId xmlns:p14="http://schemas.microsoft.com/office/powerpoint/2010/main" val="290649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D5B6C42-BF0A-4328-9F80-41F9D2BD8CF5}" type="datetimeFigureOut">
              <a:rPr lang="it-IT" smtClean="0"/>
              <a:t>24/07/2012</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A3EEBD40-3842-42A2-88A5-6B86B3BB6238}" type="slidenum">
              <a:rPr lang="it-IT" smtClean="0"/>
              <a:t>‹N›</a:t>
            </a:fld>
            <a:endParaRPr lang="it-IT" dirty="0"/>
          </a:p>
        </p:txBody>
      </p:sp>
    </p:spTree>
    <p:extLst>
      <p:ext uri="{BB962C8B-B14F-4D97-AF65-F5344CB8AC3E}">
        <p14:creationId xmlns:p14="http://schemas.microsoft.com/office/powerpoint/2010/main" val="48185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D5B6C42-BF0A-4328-9F80-41F9D2BD8CF5}" type="datetimeFigureOut">
              <a:rPr lang="it-IT" smtClean="0"/>
              <a:t>24/07/2012</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A3EEBD40-3842-42A2-88A5-6B86B3BB6238}" type="slidenum">
              <a:rPr lang="it-IT" smtClean="0"/>
              <a:t>‹N›</a:t>
            </a:fld>
            <a:endParaRPr lang="it-IT" dirty="0"/>
          </a:p>
        </p:txBody>
      </p:sp>
    </p:spTree>
    <p:extLst>
      <p:ext uri="{BB962C8B-B14F-4D97-AF65-F5344CB8AC3E}">
        <p14:creationId xmlns:p14="http://schemas.microsoft.com/office/powerpoint/2010/main" val="251162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D5B6C42-BF0A-4328-9F80-41F9D2BD8CF5}" type="datetimeFigureOut">
              <a:rPr lang="it-IT" smtClean="0"/>
              <a:t>24/07/2012</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A3EEBD40-3842-42A2-88A5-6B86B3BB6238}" type="slidenum">
              <a:rPr lang="it-IT" smtClean="0"/>
              <a:t>‹N›</a:t>
            </a:fld>
            <a:endParaRPr lang="it-IT" dirty="0"/>
          </a:p>
        </p:txBody>
      </p:sp>
    </p:spTree>
    <p:extLst>
      <p:ext uri="{BB962C8B-B14F-4D97-AF65-F5344CB8AC3E}">
        <p14:creationId xmlns:p14="http://schemas.microsoft.com/office/powerpoint/2010/main" val="4185406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blip>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B6C42-BF0A-4328-9F80-41F9D2BD8CF5}" type="datetimeFigureOut">
              <a:rPr lang="it-IT" smtClean="0"/>
              <a:t>24/07/2012</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EBD40-3842-42A2-88A5-6B86B3BB6238}" type="slidenum">
              <a:rPr lang="it-IT" smtClean="0"/>
              <a:t>‹N›</a:t>
            </a:fld>
            <a:endParaRPr lang="it-IT" dirty="0"/>
          </a:p>
        </p:txBody>
      </p:sp>
    </p:spTree>
    <p:extLst>
      <p:ext uri="{BB962C8B-B14F-4D97-AF65-F5344CB8AC3E}">
        <p14:creationId xmlns:p14="http://schemas.microsoft.com/office/powerpoint/2010/main" val="2433009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62295" y="692696"/>
            <a:ext cx="7772400" cy="1470025"/>
          </a:xfrm>
        </p:spPr>
        <p:txBody>
          <a:bodyPr/>
          <a:lstStyle/>
          <a:p>
            <a:r>
              <a:rPr lang="it-IT" b="1" dirty="0" smtClean="0">
                <a:solidFill>
                  <a:srgbClr val="FF0000"/>
                </a:solidFill>
                <a:latin typeface="Copperplate Gothic Bold" pitchFamily="34" charset="0"/>
              </a:rPr>
              <a:t>Donne con le ceste in testa</a:t>
            </a:r>
            <a:endParaRPr lang="it-IT" b="1" dirty="0">
              <a:solidFill>
                <a:srgbClr val="FF0000"/>
              </a:solidFill>
              <a:latin typeface="Copperplate Gothic Bold" pitchFamily="34" charset="0"/>
            </a:endParaRPr>
          </a:p>
        </p:txBody>
      </p:sp>
      <p:sp>
        <p:nvSpPr>
          <p:cNvPr id="3" name="Sottotitolo 2"/>
          <p:cNvSpPr>
            <a:spLocks noGrp="1"/>
          </p:cNvSpPr>
          <p:nvPr>
            <p:ph type="subTitle" idx="1"/>
          </p:nvPr>
        </p:nvSpPr>
        <p:spPr>
          <a:xfrm>
            <a:off x="1371600" y="2420888"/>
            <a:ext cx="6400800" cy="3217912"/>
          </a:xfrm>
        </p:spPr>
        <p:txBody>
          <a:bodyPr/>
          <a:lstStyle/>
          <a:p>
            <a:endParaRPr lang="it-IT" b="1" dirty="0" smtClean="0">
              <a:solidFill>
                <a:srgbClr val="FF0000"/>
              </a:solidFill>
              <a:latin typeface="Copperplate Gothic Bold" pitchFamily="34" charset="0"/>
            </a:endParaRPr>
          </a:p>
          <a:p>
            <a:r>
              <a:rPr lang="it-IT" b="1" smtClean="0">
                <a:solidFill>
                  <a:srgbClr val="FF0000"/>
                </a:solidFill>
                <a:latin typeface="Copperplate Gothic Bold" pitchFamily="34" charset="0"/>
              </a:rPr>
              <a:t>Montagne </a:t>
            </a:r>
          </a:p>
          <a:p>
            <a:r>
              <a:rPr lang="it-IT" b="1" dirty="0" smtClean="0">
                <a:solidFill>
                  <a:srgbClr val="FF0000"/>
                </a:solidFill>
                <a:latin typeface="Copperplate Gothic Bold" pitchFamily="34" charset="0"/>
              </a:rPr>
              <a:t>Antiche dee</a:t>
            </a:r>
          </a:p>
          <a:p>
            <a:r>
              <a:rPr lang="it-IT" b="1" dirty="0" smtClean="0">
                <a:solidFill>
                  <a:srgbClr val="FF0000"/>
                </a:solidFill>
                <a:latin typeface="Copperplate Gothic Bold" pitchFamily="34" charset="0"/>
              </a:rPr>
              <a:t>Arcaici riti della fertilità</a:t>
            </a:r>
          </a:p>
          <a:p>
            <a:r>
              <a:rPr lang="it-IT" b="1" dirty="0" smtClean="0">
                <a:solidFill>
                  <a:srgbClr val="FF0000"/>
                </a:solidFill>
                <a:latin typeface="Copperplate Gothic Bold" pitchFamily="34" charset="0"/>
              </a:rPr>
              <a:t>Permanenze simboliche</a:t>
            </a:r>
            <a:endParaRPr lang="it-IT" b="1" dirty="0">
              <a:solidFill>
                <a:srgbClr val="FF0000"/>
              </a:solidFill>
              <a:latin typeface="Copperplate Gothic Bold"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695" y="5585996"/>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86725" y="6519446"/>
            <a:ext cx="1008112"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1698103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644008" y="3592"/>
            <a:ext cx="4497123" cy="1470025"/>
          </a:xfrm>
        </p:spPr>
        <p:txBody>
          <a:bodyPr>
            <a:normAutofit/>
          </a:bodyPr>
          <a:lstStyle/>
          <a:p>
            <a:r>
              <a:rPr lang="it-IT" sz="3200" b="1" dirty="0">
                <a:solidFill>
                  <a:srgbClr val="3366FF"/>
                </a:solidFill>
                <a:latin typeface="Copperplate Gothic Bold" pitchFamily="34" charset="0"/>
              </a:rPr>
              <a:t>Grotta Pacelli (</a:t>
            </a:r>
            <a:r>
              <a:rPr lang="it-IT" sz="3200" b="1" dirty="0" err="1">
                <a:solidFill>
                  <a:srgbClr val="3366FF"/>
                </a:solidFill>
                <a:latin typeface="Copperplate Gothic Bold" pitchFamily="34" charset="0"/>
              </a:rPr>
              <a:t>Ba</a:t>
            </a:r>
            <a:r>
              <a:rPr lang="it-IT" sz="3200" b="1" dirty="0">
                <a:solidFill>
                  <a:srgbClr val="3366FF"/>
                </a:solidFill>
                <a:latin typeface="Copperplate Gothic Bold" pitchFamily="34" charset="0"/>
              </a:rPr>
              <a:t>) 3.500 a.C.</a:t>
            </a:r>
            <a:endParaRPr lang="it-IT" sz="3200" b="1" dirty="0">
              <a:solidFill>
                <a:srgbClr val="3366FF"/>
              </a:solidFill>
              <a:latin typeface="Copperplate Gothic Bold" pitchFamily="34" charset="0"/>
            </a:endParaRPr>
          </a:p>
        </p:txBody>
      </p:sp>
      <p:sp>
        <p:nvSpPr>
          <p:cNvPr id="3" name="Sottotitolo 2"/>
          <p:cNvSpPr>
            <a:spLocks noGrp="1"/>
          </p:cNvSpPr>
          <p:nvPr>
            <p:ph type="subTitle" idx="1"/>
          </p:nvPr>
        </p:nvSpPr>
        <p:spPr>
          <a:xfrm>
            <a:off x="4860031" y="1340768"/>
            <a:ext cx="4283969" cy="5549674"/>
          </a:xfrm>
        </p:spPr>
        <p:txBody>
          <a:bodyPr>
            <a:normAutofit fontScale="77500" lnSpcReduction="20000"/>
          </a:bodyPr>
          <a:lstStyle/>
          <a:p>
            <a:endParaRPr lang="it-IT" sz="1200" b="1" dirty="0" smtClean="0">
              <a:solidFill>
                <a:srgbClr val="FF0000"/>
              </a:solidFill>
              <a:latin typeface="Copperplate Gothic Bold" pitchFamily="34" charset="0"/>
            </a:endParaRPr>
          </a:p>
          <a:p>
            <a:r>
              <a:rPr lang="it-IT" b="1" dirty="0" smtClean="0">
                <a:solidFill>
                  <a:srgbClr val="FF0000"/>
                </a:solidFill>
                <a:latin typeface="Copperplate Gothic Bold" pitchFamily="34" charset="0"/>
              </a:rPr>
              <a:t>Il canestro sulla testa è attributo delle dee più arcaiche:</a:t>
            </a:r>
          </a:p>
          <a:p>
            <a:r>
              <a:rPr lang="it-IT" b="1" dirty="0" smtClean="0">
                <a:solidFill>
                  <a:srgbClr val="FF0000"/>
                </a:solidFill>
                <a:latin typeface="Copperplate Gothic Bold" pitchFamily="34" charset="0"/>
              </a:rPr>
              <a:t>Da Demetra ad Artemide a Cerere a </a:t>
            </a:r>
            <a:r>
              <a:rPr lang="it-IT" b="1" dirty="0" err="1" smtClean="0">
                <a:solidFill>
                  <a:srgbClr val="FF0000"/>
                </a:solidFill>
                <a:latin typeface="Copperplate Gothic Bold" pitchFamily="34" charset="0"/>
              </a:rPr>
              <a:t>Cibele</a:t>
            </a:r>
            <a:r>
              <a:rPr lang="it-IT" b="1" dirty="0" smtClean="0">
                <a:solidFill>
                  <a:srgbClr val="FF0000"/>
                </a:solidFill>
                <a:latin typeface="Copperplate Gothic Bold" pitchFamily="34" charset="0"/>
              </a:rPr>
              <a:t>. Quelle entità della terra  </a:t>
            </a:r>
            <a:r>
              <a:rPr lang="it-IT" b="1" dirty="0" smtClean="0">
                <a:solidFill>
                  <a:srgbClr val="FF0000"/>
                </a:solidFill>
                <a:latin typeface="Copperplate Gothic Bold" pitchFamily="34" charset="0"/>
              </a:rPr>
              <a:t>che gli invasori patriarcali trovarono ovunque, che non poterono eliminare </a:t>
            </a:r>
          </a:p>
          <a:p>
            <a:r>
              <a:rPr lang="it-IT" b="1" dirty="0" smtClean="0">
                <a:solidFill>
                  <a:srgbClr val="FF0000"/>
                </a:solidFill>
                <a:latin typeface="Copperplate Gothic Bold" pitchFamily="34" charset="0"/>
              </a:rPr>
              <a:t>i suoi antichissimi culti, solo </a:t>
            </a:r>
          </a:p>
          <a:p>
            <a:r>
              <a:rPr lang="it-IT" b="1" dirty="0" smtClean="0">
                <a:solidFill>
                  <a:srgbClr val="FF0000"/>
                </a:solidFill>
                <a:latin typeface="Copperplate Gothic Bold" pitchFamily="34" charset="0"/>
              </a:rPr>
              <a:t>femminili </a:t>
            </a:r>
          </a:p>
          <a:p>
            <a:r>
              <a:rPr lang="it-IT" b="1" dirty="0" smtClean="0">
                <a:solidFill>
                  <a:srgbClr val="FF0000"/>
                </a:solidFill>
                <a:latin typeface="Copperplate Gothic Bold" pitchFamily="34" charset="0"/>
              </a:rPr>
              <a:t>furono obbligati </a:t>
            </a:r>
          </a:p>
          <a:p>
            <a:r>
              <a:rPr lang="it-IT" b="1" dirty="0" smtClean="0">
                <a:solidFill>
                  <a:srgbClr val="FF0000"/>
                </a:solidFill>
                <a:latin typeface="Copperplate Gothic Bold" pitchFamily="34" charset="0"/>
              </a:rPr>
              <a:t>a mantenerli.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695" y="5585996"/>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86725" y="6519446"/>
            <a:ext cx="1008112"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1" y="-10425"/>
            <a:ext cx="4968552" cy="690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046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15816" y="836712"/>
            <a:ext cx="6225315" cy="636905"/>
          </a:xfrm>
        </p:spPr>
        <p:txBody>
          <a:bodyPr>
            <a:noAutofit/>
          </a:bodyPr>
          <a:lstStyle/>
          <a:p>
            <a:r>
              <a:rPr lang="it-IT" sz="3200" b="1" dirty="0" err="1">
                <a:solidFill>
                  <a:srgbClr val="FF0000"/>
                </a:solidFill>
                <a:latin typeface="Copperplate Gothic Bold" pitchFamily="34" charset="0"/>
              </a:rPr>
              <a:t>Cibele</a:t>
            </a:r>
            <a:r>
              <a:rPr lang="it-IT" sz="3200" b="1" dirty="0">
                <a:solidFill>
                  <a:srgbClr val="FF0000"/>
                </a:solidFill>
                <a:latin typeface="Copperplate Gothic Bold" pitchFamily="34" charset="0"/>
              </a:rPr>
              <a:t> frigia 1600 a.C. </a:t>
            </a:r>
            <a:r>
              <a:rPr lang="it-IT" sz="3200" b="1" dirty="0" err="1" smtClean="0">
                <a:solidFill>
                  <a:srgbClr val="FF0000"/>
                </a:solidFill>
                <a:latin typeface="Copperplate Gothic Bold" pitchFamily="34" charset="0"/>
              </a:rPr>
              <a:t>Bogazkoy</a:t>
            </a:r>
            <a:r>
              <a:rPr lang="it-IT" sz="3200" b="1" dirty="0" smtClean="0">
                <a:solidFill>
                  <a:srgbClr val="FF0000"/>
                </a:solidFill>
                <a:latin typeface="Copperplate Gothic Bold" pitchFamily="34" charset="0"/>
              </a:rPr>
              <a:t> , Turchia. </a:t>
            </a:r>
            <a:r>
              <a:rPr lang="it-IT" sz="3200" b="1" dirty="0">
                <a:solidFill>
                  <a:srgbClr val="FF0000"/>
                </a:solidFill>
                <a:latin typeface="Copperplate Gothic Bold" pitchFamily="34" charset="0"/>
              </a:rPr>
              <a:t/>
            </a:r>
            <a:br>
              <a:rPr lang="it-IT" sz="3200" b="1" dirty="0">
                <a:solidFill>
                  <a:srgbClr val="FF0000"/>
                </a:solidFill>
                <a:latin typeface="Copperplate Gothic Bold" pitchFamily="34" charset="0"/>
              </a:rPr>
            </a:br>
            <a:r>
              <a:rPr lang="it-IT" sz="3200" b="1" dirty="0">
                <a:solidFill>
                  <a:srgbClr val="FF0000"/>
                </a:solidFill>
                <a:latin typeface="Copperplate Gothic Bold" pitchFamily="34" charset="0"/>
              </a:rPr>
              <a:t> Museo delle Civiltà </a:t>
            </a:r>
            <a:r>
              <a:rPr lang="it-IT" sz="3200" b="1" dirty="0" err="1">
                <a:solidFill>
                  <a:srgbClr val="FF0000"/>
                </a:solidFill>
                <a:latin typeface="Copperplate Gothic Bold" pitchFamily="34" charset="0"/>
              </a:rPr>
              <a:t>Anatoloche</a:t>
            </a:r>
            <a:r>
              <a:rPr lang="it-IT" sz="3200" b="1" dirty="0">
                <a:solidFill>
                  <a:srgbClr val="FF0000"/>
                </a:solidFill>
                <a:latin typeface="Copperplate Gothic Bold" pitchFamily="34" charset="0"/>
              </a:rPr>
              <a:t> </a:t>
            </a:r>
            <a:r>
              <a:rPr lang="it-IT" sz="3200" b="1" dirty="0" smtClean="0">
                <a:solidFill>
                  <a:srgbClr val="FF0000"/>
                </a:solidFill>
                <a:latin typeface="Copperplate Gothic Bold" pitchFamily="34" charset="0"/>
              </a:rPr>
              <a:t> di Ankara</a:t>
            </a:r>
            <a:r>
              <a:rPr lang="it-IT" sz="2800" b="1" dirty="0" smtClean="0">
                <a:solidFill>
                  <a:srgbClr val="FF0000"/>
                </a:solidFill>
                <a:latin typeface="Copperplate Gothic Bold" pitchFamily="34" charset="0"/>
              </a:rPr>
              <a:t>.</a:t>
            </a:r>
            <a:endParaRPr lang="it-IT" sz="2800" b="1" dirty="0">
              <a:solidFill>
                <a:srgbClr val="FF0000"/>
              </a:solidFill>
              <a:latin typeface="Copperplate Gothic Bold" pitchFamily="34" charset="0"/>
            </a:endParaRPr>
          </a:p>
        </p:txBody>
      </p:sp>
      <p:sp>
        <p:nvSpPr>
          <p:cNvPr id="3" name="Sottotitolo 2"/>
          <p:cNvSpPr>
            <a:spLocks noGrp="1"/>
          </p:cNvSpPr>
          <p:nvPr>
            <p:ph type="subTitle" idx="1"/>
          </p:nvPr>
        </p:nvSpPr>
        <p:spPr>
          <a:xfrm>
            <a:off x="3009895" y="2276872"/>
            <a:ext cx="6134105" cy="4613570"/>
          </a:xfrm>
        </p:spPr>
        <p:txBody>
          <a:bodyPr>
            <a:normAutofit lnSpcReduction="10000"/>
          </a:bodyPr>
          <a:lstStyle/>
          <a:p>
            <a:endParaRPr lang="it-IT" sz="1200" b="1" dirty="0" smtClean="0">
              <a:solidFill>
                <a:srgbClr val="FF0000"/>
              </a:solidFill>
              <a:latin typeface="Copperplate Gothic Bold" pitchFamily="34" charset="0"/>
            </a:endParaRPr>
          </a:p>
          <a:p>
            <a:r>
              <a:rPr lang="it-IT" sz="2400" b="1" dirty="0" smtClean="0">
                <a:solidFill>
                  <a:srgbClr val="FF0000"/>
                </a:solidFill>
                <a:latin typeface="Copperplate Gothic Bold" pitchFamily="34" charset="0"/>
              </a:rPr>
              <a:t>Dea terribile della Terra Madre, della natura selvaggia e degli animali della foresta, legata alla capacità generativa ma anche al mondo dell’oltretomba, in Frigia è rappresentata da una pietra nera.  E’ presente in tutta l’area mediterranea (ma non solo) sotto vari nomi. Il suo culto viene ufficialmente importato a </a:t>
            </a:r>
          </a:p>
          <a:p>
            <a:r>
              <a:rPr lang="it-IT" sz="2400" b="1" dirty="0" smtClean="0">
                <a:solidFill>
                  <a:srgbClr val="FF0000"/>
                </a:solidFill>
                <a:latin typeface="Copperplate Gothic Bold" pitchFamily="34" charset="0"/>
              </a:rPr>
              <a:t>Roma per sconfiggere i Cartaginesi . </a:t>
            </a:r>
            <a:endParaRPr lang="it-IT" sz="2400" b="1" dirty="0" smtClean="0">
              <a:solidFill>
                <a:srgbClr val="FF0000"/>
              </a:solidFill>
              <a:latin typeface="Copperplate Gothic Bold"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695" y="5585996"/>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86725" y="6519446"/>
            <a:ext cx="1008112"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47"/>
            <a:ext cx="3009895" cy="690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566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695" y="5585996"/>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86725" y="6519446"/>
            <a:ext cx="1008112"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6804391"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5652121" y="620688"/>
            <a:ext cx="3312368" cy="4401205"/>
          </a:xfrm>
          <a:prstGeom prst="rect">
            <a:avLst/>
          </a:prstGeom>
          <a:noFill/>
        </p:spPr>
        <p:txBody>
          <a:bodyPr wrap="square" rtlCol="0">
            <a:spAutoFit/>
          </a:bodyPr>
          <a:lstStyle/>
          <a:p>
            <a:r>
              <a:rPr lang="it-IT" sz="2000" b="1" dirty="0" smtClean="0">
                <a:solidFill>
                  <a:schemeClr val="bg1"/>
                </a:solidFill>
                <a:latin typeface="Copperplate Gothic Bold" pitchFamily="34" charset="0"/>
              </a:rPr>
              <a:t>Il culto di </a:t>
            </a:r>
            <a:r>
              <a:rPr lang="it-IT" sz="2000" b="1" dirty="0" err="1" smtClean="0">
                <a:solidFill>
                  <a:schemeClr val="bg1"/>
                </a:solidFill>
                <a:latin typeface="Copperplate Gothic Bold" pitchFamily="34" charset="0"/>
              </a:rPr>
              <a:t>Cibele</a:t>
            </a:r>
            <a:r>
              <a:rPr lang="it-IT" sz="2000" b="1" dirty="0" smtClean="0">
                <a:solidFill>
                  <a:schemeClr val="bg1"/>
                </a:solidFill>
                <a:latin typeface="Copperplate Gothic Bold" pitchFamily="34" charset="0"/>
              </a:rPr>
              <a:t> era riservato alle donne: gli uomini che volevano diventare i suoi sacerdoti dovevano evirarsi pubblicamente e poi travestirsi.  Lo Stato romano cercò di impedire quei riti sanguinari, ma fu costretto a mantenerli a </a:t>
            </a:r>
            <a:r>
              <a:rPr lang="it-IT" sz="2000" b="1" dirty="0" err="1" smtClean="0">
                <a:solidFill>
                  <a:schemeClr val="bg1"/>
                </a:solidFill>
                <a:latin typeface="Copperplate Gothic Bold" pitchFamily="34" charset="0"/>
              </a:rPr>
              <a:t>furor</a:t>
            </a:r>
            <a:r>
              <a:rPr lang="it-IT" sz="2000" b="1" dirty="0" smtClean="0">
                <a:solidFill>
                  <a:schemeClr val="bg1"/>
                </a:solidFill>
                <a:latin typeface="Copperplate Gothic Bold" pitchFamily="34" charset="0"/>
              </a:rPr>
              <a:t> di popolo.  </a:t>
            </a:r>
            <a:endParaRPr lang="it-IT" sz="2000" b="1" dirty="0">
              <a:solidFill>
                <a:schemeClr val="bg1"/>
              </a:solidFill>
              <a:latin typeface="Copperplate Gothic Bold" pitchFamily="34" charset="0"/>
            </a:endParaRPr>
          </a:p>
        </p:txBody>
      </p:sp>
    </p:spTree>
    <p:extLst>
      <p:ext uri="{BB962C8B-B14F-4D97-AF65-F5344CB8AC3E}">
        <p14:creationId xmlns:p14="http://schemas.microsoft.com/office/powerpoint/2010/main" val="1730539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11817"/>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932040" y="188640"/>
            <a:ext cx="4065075" cy="636905"/>
          </a:xfrm>
        </p:spPr>
        <p:txBody>
          <a:bodyPr>
            <a:noAutofit/>
          </a:bodyPr>
          <a:lstStyle/>
          <a:p>
            <a:r>
              <a:rPr lang="it-IT" sz="3200" b="1" dirty="0" err="1" smtClean="0">
                <a:solidFill>
                  <a:srgbClr val="FF9900"/>
                </a:solidFill>
                <a:latin typeface="Copperplate Gothic Bold" pitchFamily="34" charset="0"/>
              </a:rPr>
              <a:t>Cibele</a:t>
            </a:r>
            <a:r>
              <a:rPr lang="it-IT" sz="3200" b="1" dirty="0" smtClean="0">
                <a:solidFill>
                  <a:srgbClr val="FF9900"/>
                </a:solidFill>
                <a:latin typeface="Copperplate Gothic Bold" pitchFamily="34" charset="0"/>
              </a:rPr>
              <a:t> Artemide</a:t>
            </a:r>
            <a:r>
              <a:rPr lang="it-IT" sz="2800" b="1" dirty="0" smtClean="0">
                <a:solidFill>
                  <a:srgbClr val="FF9900"/>
                </a:solidFill>
                <a:latin typeface="Copperplate Gothic Bold" pitchFamily="34" charset="0"/>
              </a:rPr>
              <a:t>.</a:t>
            </a:r>
            <a:br>
              <a:rPr lang="it-IT" sz="2800" b="1" dirty="0" smtClean="0">
                <a:solidFill>
                  <a:srgbClr val="FF9900"/>
                </a:solidFill>
                <a:latin typeface="Copperplate Gothic Bold" pitchFamily="34" charset="0"/>
              </a:rPr>
            </a:br>
            <a:r>
              <a:rPr lang="it-IT" sz="2800" b="1" dirty="0" smtClean="0">
                <a:solidFill>
                  <a:srgbClr val="FF9900"/>
                </a:solidFill>
                <a:latin typeface="Copperplate Gothic Bold" pitchFamily="34" charset="0"/>
              </a:rPr>
              <a:t>Efeso, Grecia</a:t>
            </a:r>
            <a:endParaRPr lang="it-IT" sz="2800" b="1" dirty="0">
              <a:solidFill>
                <a:srgbClr val="FF9900"/>
              </a:solidFill>
              <a:latin typeface="Copperplate Gothic Bold" pitchFamily="34" charset="0"/>
            </a:endParaRPr>
          </a:p>
        </p:txBody>
      </p:sp>
      <p:sp>
        <p:nvSpPr>
          <p:cNvPr id="3" name="Sottotitolo 2"/>
          <p:cNvSpPr>
            <a:spLocks noGrp="1"/>
          </p:cNvSpPr>
          <p:nvPr>
            <p:ph type="subTitle" idx="1"/>
          </p:nvPr>
        </p:nvSpPr>
        <p:spPr>
          <a:xfrm>
            <a:off x="5004048" y="1067041"/>
            <a:ext cx="4139952" cy="5621682"/>
          </a:xfrm>
        </p:spPr>
        <p:txBody>
          <a:bodyPr>
            <a:normAutofit/>
          </a:bodyPr>
          <a:lstStyle/>
          <a:p>
            <a:endParaRPr lang="it-IT" sz="1200" b="1" dirty="0" smtClean="0">
              <a:solidFill>
                <a:srgbClr val="FF0000"/>
              </a:solidFill>
              <a:latin typeface="Copperplate Gothic Bold" pitchFamily="34" charset="0"/>
            </a:endParaRPr>
          </a:p>
          <a:p>
            <a:r>
              <a:rPr lang="it-IT" sz="2400" b="1" dirty="0" smtClean="0">
                <a:solidFill>
                  <a:schemeClr val="bg1"/>
                </a:solidFill>
                <a:latin typeface="Copperplate Gothic Bold" pitchFamily="34" charset="0"/>
              </a:rPr>
              <a:t>Ad Efeso  esisteva il più grande santuario dell’antichità, </a:t>
            </a:r>
            <a:r>
              <a:rPr lang="it-IT" sz="2400" b="1" dirty="0" err="1" smtClean="0">
                <a:solidFill>
                  <a:schemeClr val="bg1"/>
                </a:solidFill>
                <a:latin typeface="Copperplate Gothic Bold" pitchFamily="34" charset="0"/>
              </a:rPr>
              <a:t>pre</a:t>
            </a:r>
            <a:r>
              <a:rPr lang="it-IT" sz="2400" b="1" dirty="0" smtClean="0">
                <a:solidFill>
                  <a:schemeClr val="bg1"/>
                </a:solidFill>
                <a:latin typeface="Copperplate Gothic Bold" pitchFamily="34" charset="0"/>
              </a:rPr>
              <a:t> ellenico, dedicato ad una dea nera primordiale. Il mito racconta che là si </a:t>
            </a:r>
            <a:r>
              <a:rPr lang="it-IT" sz="2400" b="1" dirty="0" err="1" smtClean="0">
                <a:solidFill>
                  <a:schemeClr val="bg1"/>
                </a:solidFill>
                <a:latin typeface="Copperplate Gothic Bold" pitchFamily="34" charset="0"/>
              </a:rPr>
              <a:t>rifugiarno</a:t>
            </a:r>
            <a:r>
              <a:rPr lang="it-IT" sz="2400" b="1" dirty="0" smtClean="0">
                <a:solidFill>
                  <a:schemeClr val="bg1"/>
                </a:solidFill>
                <a:latin typeface="Copperplate Gothic Bold" pitchFamily="34" charset="0"/>
              </a:rPr>
              <a:t>  la Amazzoni sconfitte, per poter continuare a praticare i riti  femminili e i </a:t>
            </a:r>
          </a:p>
          <a:p>
            <a:r>
              <a:rPr lang="it-IT" sz="2400" b="1" dirty="0" smtClean="0">
                <a:solidFill>
                  <a:schemeClr val="bg1"/>
                </a:solidFill>
                <a:latin typeface="Copperplate Gothic Bold" pitchFamily="34" charset="0"/>
              </a:rPr>
              <a:t>misteri </a:t>
            </a:r>
          </a:p>
          <a:p>
            <a:r>
              <a:rPr lang="it-IT" sz="2400" b="1" dirty="0" smtClean="0">
                <a:solidFill>
                  <a:schemeClr val="bg1"/>
                </a:solidFill>
                <a:latin typeface="Copperplate Gothic Bold" pitchFamily="34" charset="0"/>
              </a:rPr>
              <a:t>della Dea. </a:t>
            </a:r>
            <a:endParaRPr lang="it-IT" sz="2400" b="1" dirty="0" smtClean="0">
              <a:solidFill>
                <a:schemeClr val="bg1"/>
              </a:solidFill>
              <a:latin typeface="Copperplate Gothic Bold"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695" y="5585996"/>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86725" y="6519446"/>
            <a:ext cx="1008112"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10296" cy="672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309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3815232007"/>
              </p:ext>
            </p:extLst>
          </p:nvPr>
        </p:nvGraphicFramePr>
        <p:xfrm>
          <a:off x="611560" y="5805264"/>
          <a:ext cx="5050904" cy="365760"/>
        </p:xfrm>
        <a:graphic>
          <a:graphicData uri="http://schemas.openxmlformats.org/drawingml/2006/table">
            <a:tbl>
              <a:tblPr/>
              <a:tblGrid>
                <a:gridCol w="5050904"/>
              </a:tblGrid>
              <a:tr h="0">
                <a:tc>
                  <a:txBody>
                    <a:bodyPr/>
                    <a:lstStyle/>
                    <a:p>
                      <a:endParaRPr lang="it-IT" dirty="0"/>
                    </a:p>
                  </a:txBody>
                  <a:tcPr anchor="ctr">
                    <a:lnL>
                      <a:noFill/>
                    </a:lnL>
                    <a:lnR>
                      <a:noFill/>
                    </a:lnR>
                    <a:lnT>
                      <a:noFill/>
                    </a:lnT>
                    <a:lnB>
                      <a:noFill/>
                    </a:lnB>
                  </a:tcPr>
                </a:tc>
              </a:tr>
            </a:tbl>
          </a:graphicData>
        </a:graphic>
      </p:graphicFrame>
      <p:sp>
        <p:nvSpPr>
          <p:cNvPr id="7" name="CasellaDiTesto 6"/>
          <p:cNvSpPr txBox="1"/>
          <p:nvPr/>
        </p:nvSpPr>
        <p:spPr>
          <a:xfrm>
            <a:off x="4932039" y="5589240"/>
            <a:ext cx="3505521" cy="1200329"/>
          </a:xfrm>
          <a:prstGeom prst="rect">
            <a:avLst/>
          </a:prstGeom>
          <a:noFill/>
        </p:spPr>
        <p:txBody>
          <a:bodyPr wrap="square" rtlCol="0">
            <a:spAutoFit/>
          </a:bodyPr>
          <a:lstStyle/>
          <a:p>
            <a:pPr lvl="0"/>
            <a:r>
              <a:rPr lang="it-IT" dirty="0" smtClean="0">
                <a:solidFill>
                  <a:srgbClr val="FF0000"/>
                </a:solidFill>
                <a:latin typeface="Copperplate Gothic Bold" pitchFamily="34" charset="0"/>
              </a:rPr>
              <a:t>La Dea rappresentata col tamburo: il suo culto è strettamente connesso con la musica e il ballo. </a:t>
            </a:r>
            <a:endParaRPr lang="it-IT" dirty="0">
              <a:solidFill>
                <a:schemeClr val="bg1"/>
              </a:solidFill>
              <a:latin typeface="Copperplate Gothic Bold" pitchFamily="34" charset="0"/>
            </a:endParaRP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561" y="5589240"/>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8333764" y="6522690"/>
            <a:ext cx="914033"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 </a:t>
            </a:r>
            <a:endParaRPr lang="it-IT" sz="800" b="1" dirty="0">
              <a:solidFill>
                <a:srgbClr val="FF0000"/>
              </a:solidFill>
              <a:latin typeface="Times New Roman" pitchFamily="18" charset="0"/>
              <a:cs typeface="Times New Roman" pitchFamily="18" charset="0"/>
            </a:endParaRPr>
          </a:p>
        </p:txBody>
      </p:sp>
      <p:sp>
        <p:nvSpPr>
          <p:cNvPr id="10" name="CasellaDiTesto 9"/>
          <p:cNvSpPr txBox="1"/>
          <p:nvPr/>
        </p:nvSpPr>
        <p:spPr>
          <a:xfrm>
            <a:off x="107504" y="0"/>
            <a:ext cx="4320480" cy="6863417"/>
          </a:xfrm>
          <a:prstGeom prst="rect">
            <a:avLst/>
          </a:prstGeom>
          <a:noFill/>
        </p:spPr>
        <p:txBody>
          <a:bodyPr wrap="square" rtlCol="0">
            <a:spAutoFit/>
          </a:bodyPr>
          <a:lstStyle/>
          <a:p>
            <a:r>
              <a:rPr lang="it-IT" sz="2200" b="1" dirty="0" smtClean="0">
                <a:solidFill>
                  <a:srgbClr val="FF0000"/>
                </a:solidFill>
                <a:latin typeface="Copperplate Gothic Bold" pitchFamily="34" charset="0"/>
              </a:rPr>
              <a:t>Cicerone</a:t>
            </a:r>
            <a:r>
              <a:rPr lang="it-IT" sz="2200" b="1" dirty="0">
                <a:solidFill>
                  <a:srgbClr val="FF0000"/>
                </a:solidFill>
                <a:latin typeface="Copperplate Gothic Bold" pitchFamily="34" charset="0"/>
              </a:rPr>
              <a:t>, nelle Verrine, parla di un sacrario a Catania dove:</a:t>
            </a:r>
            <a:br>
              <a:rPr lang="it-IT" sz="2200" b="1" dirty="0">
                <a:solidFill>
                  <a:srgbClr val="FF0000"/>
                </a:solidFill>
                <a:latin typeface="Copperplate Gothic Bold" pitchFamily="34" charset="0"/>
              </a:rPr>
            </a:br>
            <a:endParaRPr lang="it-IT" sz="2200" b="1" dirty="0" smtClean="0">
              <a:solidFill>
                <a:srgbClr val="FF0000"/>
              </a:solidFill>
              <a:latin typeface="Copperplate Gothic Bold" pitchFamily="34" charset="0"/>
            </a:endParaRPr>
          </a:p>
          <a:p>
            <a:r>
              <a:rPr lang="it-IT" sz="2200" b="1" i="1" dirty="0" smtClean="0">
                <a:solidFill>
                  <a:srgbClr val="FF0000"/>
                </a:solidFill>
                <a:latin typeface="Copperplate Gothic Bold" pitchFamily="34" charset="0"/>
              </a:rPr>
              <a:t>Nella </a:t>
            </a:r>
            <a:r>
              <a:rPr lang="it-IT" sz="2200" b="1" i="1" dirty="0">
                <a:solidFill>
                  <a:srgbClr val="FF0000"/>
                </a:solidFill>
                <a:latin typeface="Copperplate Gothic Bold" pitchFamily="34" charset="0"/>
              </a:rPr>
              <a:t>parte più interna si trovava un’antichissima statua di Cerere, che le persone di sesso maschile non solo non conoscevano nel suo aspetto fisico, ma di cui ignoravano persino l’esistenza. Infatti a quel sacrario gli uomini non possono accedere: la consuetudine vuole che le celebrazioni dei riti sacri avvenga per mezzo di donne sia maritate che nubili. </a:t>
            </a:r>
            <a:endParaRPr lang="it-IT" sz="2200" b="1" dirty="0">
              <a:solidFill>
                <a:srgbClr val="FF0000"/>
              </a:solidFill>
              <a:latin typeface="Copperplate Gothic Bold" pitchFamily="34" charset="0"/>
            </a:endParaRPr>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9436"/>
            <a:ext cx="3967529" cy="5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783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extLst>
              <p:ext uri="{D42A27DB-BD31-4B8C-83A1-F6EECF244321}">
                <p14:modId xmlns:p14="http://schemas.microsoft.com/office/powerpoint/2010/main" val="3570506860"/>
              </p:ext>
            </p:extLst>
          </p:nvPr>
        </p:nvGraphicFramePr>
        <p:xfrm>
          <a:off x="611560" y="5805264"/>
          <a:ext cx="5050904" cy="365760"/>
        </p:xfrm>
        <a:graphic>
          <a:graphicData uri="http://schemas.openxmlformats.org/drawingml/2006/table">
            <a:tbl>
              <a:tblPr/>
              <a:tblGrid>
                <a:gridCol w="5050904"/>
              </a:tblGrid>
              <a:tr h="0">
                <a:tc>
                  <a:txBody>
                    <a:bodyPr/>
                    <a:lstStyle/>
                    <a:p>
                      <a:endParaRPr lang="it-IT" dirty="0"/>
                    </a:p>
                  </a:txBody>
                  <a:tcPr anchor="ctr">
                    <a:lnL>
                      <a:noFill/>
                    </a:lnL>
                    <a:lnR>
                      <a:noFill/>
                    </a:lnR>
                    <a:lnT>
                      <a:noFill/>
                    </a:lnT>
                    <a:lnB>
                      <a:noFill/>
                    </a:lnB>
                  </a:tcPr>
                </a:tc>
              </a:tr>
            </a:tbl>
          </a:graphicData>
        </a:graphic>
      </p:graphicFrame>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2520" cy="549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2627784" y="4864255"/>
            <a:ext cx="6318140" cy="369332"/>
          </a:xfrm>
          <a:prstGeom prst="rect">
            <a:avLst/>
          </a:prstGeom>
          <a:noFill/>
        </p:spPr>
        <p:txBody>
          <a:bodyPr wrap="none" rtlCol="0">
            <a:spAutoFit/>
          </a:bodyPr>
          <a:lstStyle/>
          <a:p>
            <a:pPr lvl="0"/>
            <a:r>
              <a:rPr lang="it-IT" dirty="0">
                <a:solidFill>
                  <a:schemeClr val="bg1"/>
                </a:solidFill>
                <a:latin typeface="Copperplate Gothic Bold" pitchFamily="34" charset="0"/>
              </a:rPr>
              <a:t>Area Archeologica Santa Venera al Pozzo (</a:t>
            </a:r>
            <a:r>
              <a:rPr lang="it-IT" dirty="0" err="1">
                <a:solidFill>
                  <a:schemeClr val="bg1"/>
                </a:solidFill>
                <a:latin typeface="Copperplate Gothic Bold" pitchFamily="34" charset="0"/>
              </a:rPr>
              <a:t>Ct</a:t>
            </a:r>
            <a:r>
              <a:rPr lang="it-IT" dirty="0">
                <a:solidFill>
                  <a:schemeClr val="bg1"/>
                </a:solidFill>
                <a:latin typeface="Copperplate Gothic Bold" pitchFamily="34" charset="0"/>
              </a:rPr>
              <a:t>)</a:t>
            </a:r>
            <a:endParaRPr lang="it-IT" dirty="0">
              <a:solidFill>
                <a:schemeClr val="bg1"/>
              </a:solidFill>
              <a:latin typeface="Copperplate Gothic Bold" pitchFamily="34" charset="0"/>
            </a:endParaRP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561" y="5589240"/>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8333764" y="6522690"/>
            <a:ext cx="914033"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 </a:t>
            </a:r>
            <a:endParaRPr lang="it-IT" sz="800" b="1" dirty="0">
              <a:solidFill>
                <a:srgbClr val="FF0000"/>
              </a:solidFill>
              <a:latin typeface="Times New Roman" pitchFamily="18" charset="0"/>
              <a:cs typeface="Times New Roman" pitchFamily="18" charset="0"/>
            </a:endParaRPr>
          </a:p>
        </p:txBody>
      </p:sp>
      <p:sp>
        <p:nvSpPr>
          <p:cNvPr id="10" name="CasellaDiTesto 9"/>
          <p:cNvSpPr txBox="1"/>
          <p:nvPr/>
        </p:nvSpPr>
        <p:spPr>
          <a:xfrm>
            <a:off x="0" y="5495997"/>
            <a:ext cx="8437561" cy="1323439"/>
          </a:xfrm>
          <a:prstGeom prst="rect">
            <a:avLst/>
          </a:prstGeom>
          <a:noFill/>
        </p:spPr>
        <p:txBody>
          <a:bodyPr wrap="square" rtlCol="0">
            <a:spAutoFit/>
          </a:bodyPr>
          <a:lstStyle/>
          <a:p>
            <a:r>
              <a:rPr lang="it-IT" sz="1600" b="1" dirty="0" smtClean="0">
                <a:solidFill>
                  <a:srgbClr val="3366FF"/>
                </a:solidFill>
                <a:latin typeface="Copperplate Gothic Bold" pitchFamily="34" charset="0"/>
              </a:rPr>
              <a:t>Quelle che Greci e Romani chiamarono  poi Demetra, </a:t>
            </a:r>
            <a:r>
              <a:rPr lang="it-IT" sz="1600" b="1" dirty="0" err="1" smtClean="0">
                <a:solidFill>
                  <a:srgbClr val="3366FF"/>
                </a:solidFill>
                <a:latin typeface="Copperplate Gothic Bold" pitchFamily="34" charset="0"/>
              </a:rPr>
              <a:t>Persefone</a:t>
            </a:r>
            <a:r>
              <a:rPr lang="it-IT" sz="1600" b="1" dirty="0" smtClean="0">
                <a:solidFill>
                  <a:srgbClr val="3366FF"/>
                </a:solidFill>
                <a:latin typeface="Copperplate Gothic Bold" pitchFamily="34" charset="0"/>
              </a:rPr>
              <a:t>, Proserpina, Core erano già  presenti in Italia ben prima di loro, ed una cosa è certa: portavano un canestro in testa, e durante le loro feste, le donne andavano avanti e indietro con le ceste sul capo, piene di fiori, di pane e di non ben specificati oggetti legati ai culti della fertilità. </a:t>
            </a:r>
            <a:endParaRPr lang="it-IT" sz="1600" b="1" dirty="0">
              <a:solidFill>
                <a:srgbClr val="3366FF"/>
              </a:solidFill>
              <a:latin typeface="Copperplate Gothic Bold" pitchFamily="34" charset="0"/>
            </a:endParaRPr>
          </a:p>
        </p:txBody>
      </p:sp>
    </p:spTree>
    <p:extLst>
      <p:ext uri="{BB962C8B-B14F-4D97-AF65-F5344CB8AC3E}">
        <p14:creationId xmlns:p14="http://schemas.microsoft.com/office/powerpoint/2010/main" val="4292277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836712"/>
            <a:ext cx="8229600" cy="1143000"/>
          </a:xfrm>
        </p:spPr>
        <p:txBody>
          <a:bodyPr>
            <a:noAutofit/>
          </a:bodyPr>
          <a:lstStyle/>
          <a:p>
            <a:r>
              <a:rPr lang="it-IT" sz="3200" b="1" dirty="0" smtClean="0">
                <a:solidFill>
                  <a:srgbClr val="FF0000"/>
                </a:solidFill>
                <a:latin typeface="Copperplate Gothic Bold" pitchFamily="34" charset="0"/>
              </a:rPr>
              <a:t>Il </a:t>
            </a:r>
            <a:r>
              <a:rPr lang="it-IT" sz="3200" b="1" dirty="0">
                <a:solidFill>
                  <a:srgbClr val="FF0000"/>
                </a:solidFill>
                <a:latin typeface="Copperplate Gothic Bold" pitchFamily="34" charset="0"/>
              </a:rPr>
              <a:t>mito di Proserpina | </a:t>
            </a:r>
            <a:r>
              <a:rPr lang="it-IT" sz="3200" b="1" dirty="0" smtClean="0">
                <a:solidFill>
                  <a:srgbClr val="FF0000"/>
                </a:solidFill>
                <a:latin typeface="Copperplate Gothic Bold" pitchFamily="34" charset="0"/>
              </a:rPr>
              <a:t>Cicerone</a:t>
            </a:r>
            <a:r>
              <a:rPr lang="it-IT" sz="3200" dirty="0">
                <a:solidFill>
                  <a:srgbClr val="FF0000"/>
                </a:solidFill>
                <a:latin typeface="Copperplate Gothic Bold" pitchFamily="34" charset="0"/>
              </a:rPr>
              <a:t/>
            </a:r>
            <a:br>
              <a:rPr lang="it-IT" sz="3200" dirty="0">
                <a:solidFill>
                  <a:srgbClr val="FF0000"/>
                </a:solidFill>
                <a:latin typeface="Copperplate Gothic Bold" pitchFamily="34" charset="0"/>
              </a:rPr>
            </a:br>
            <a:r>
              <a:rPr lang="it-IT" sz="3200" b="1" dirty="0">
                <a:solidFill>
                  <a:srgbClr val="FF0000"/>
                </a:solidFill>
                <a:latin typeface="Copperplate Gothic Bold" pitchFamily="34" charset="0"/>
              </a:rPr>
              <a:t>Opera :</a:t>
            </a:r>
            <a:r>
              <a:rPr lang="it-IT" sz="3200" dirty="0">
                <a:solidFill>
                  <a:srgbClr val="FF0000"/>
                </a:solidFill>
                <a:latin typeface="Copperplate Gothic Bold" pitchFamily="34" charset="0"/>
              </a:rPr>
              <a:t> In </a:t>
            </a:r>
            <a:r>
              <a:rPr lang="it-IT" sz="3200" dirty="0" err="1">
                <a:solidFill>
                  <a:srgbClr val="FF0000"/>
                </a:solidFill>
                <a:latin typeface="Copperplate Gothic Bold" pitchFamily="34" charset="0"/>
              </a:rPr>
              <a:t>Verrem</a:t>
            </a:r>
            <a:r>
              <a:rPr lang="it-IT" sz="3200" dirty="0">
                <a:solidFill>
                  <a:srgbClr val="FF0000"/>
                </a:solidFill>
                <a:latin typeface="Copperplate Gothic Bold" pitchFamily="34" charset="0"/>
              </a:rPr>
              <a:t> | II.IV.106 ~ </a:t>
            </a:r>
            <a:r>
              <a:rPr lang="it-IT" sz="3200" dirty="0" smtClean="0">
                <a:solidFill>
                  <a:srgbClr val="FF0000"/>
                </a:solidFill>
                <a:latin typeface="Copperplate Gothic Bold" pitchFamily="34" charset="0"/>
              </a:rPr>
              <a:t>107</a:t>
            </a:r>
            <a:br>
              <a:rPr lang="it-IT" sz="3200" dirty="0" smtClean="0">
                <a:solidFill>
                  <a:srgbClr val="FF0000"/>
                </a:solidFill>
                <a:latin typeface="Copperplate Gothic Bold" pitchFamily="34" charset="0"/>
              </a:rPr>
            </a:br>
            <a:r>
              <a:rPr lang="it-IT" sz="6600" dirty="0" smtClean="0">
                <a:solidFill>
                  <a:srgbClr val="FF0000"/>
                </a:solidFill>
                <a:latin typeface="Copperplate Gothic Bold" pitchFamily="34" charset="0"/>
              </a:rPr>
              <a:t>Tesmoforie</a:t>
            </a:r>
            <a:r>
              <a:rPr lang="it-IT" sz="3200" dirty="0">
                <a:solidFill>
                  <a:srgbClr val="FF0000"/>
                </a:solidFill>
                <a:latin typeface="Copperplate Gothic Bold" pitchFamily="34" charset="0"/>
              </a:rPr>
              <a:t/>
            </a:r>
            <a:br>
              <a:rPr lang="it-IT" sz="3200" dirty="0">
                <a:solidFill>
                  <a:srgbClr val="FF0000"/>
                </a:solidFill>
                <a:latin typeface="Copperplate Gothic Bold" pitchFamily="34" charset="0"/>
              </a:rPr>
            </a:br>
            <a:endParaRPr lang="it-IT" sz="3200" dirty="0">
              <a:solidFill>
                <a:srgbClr val="FF0000"/>
              </a:solidFill>
              <a:latin typeface="Copperplate Gothic Bold" pitchFamily="34" charset="0"/>
            </a:endParaRPr>
          </a:p>
        </p:txBody>
      </p:sp>
      <p:sp>
        <p:nvSpPr>
          <p:cNvPr id="3" name="Segnaposto contenuto 2"/>
          <p:cNvSpPr>
            <a:spLocks noGrp="1"/>
          </p:cNvSpPr>
          <p:nvPr>
            <p:ph idx="1"/>
          </p:nvPr>
        </p:nvSpPr>
        <p:spPr>
          <a:xfrm>
            <a:off x="226689" y="2332037"/>
            <a:ext cx="8229600" cy="4525963"/>
          </a:xfrm>
        </p:spPr>
        <p:txBody>
          <a:bodyPr>
            <a:normAutofit fontScale="85000" lnSpcReduction="10000"/>
          </a:bodyPr>
          <a:lstStyle/>
          <a:p>
            <a:r>
              <a:rPr lang="it-IT" b="1" i="1" dirty="0" smtClean="0">
                <a:solidFill>
                  <a:srgbClr val="FF0000"/>
                </a:solidFill>
                <a:latin typeface="Copperplate Gothic Bold" pitchFamily="34" charset="0"/>
                <a:cs typeface="Times New Roman" pitchFamily="18" charset="0"/>
              </a:rPr>
              <a:t>Riti </a:t>
            </a:r>
            <a:r>
              <a:rPr lang="it-IT" b="1" i="1" dirty="0">
                <a:solidFill>
                  <a:srgbClr val="FF0000"/>
                </a:solidFill>
                <a:latin typeface="Copperplate Gothic Bold" pitchFamily="34" charset="0"/>
                <a:cs typeface="Times New Roman" pitchFamily="18" charset="0"/>
              </a:rPr>
              <a:t>dove donne si riunivano di notte e portavano sulla testa dei canestri per simboleggiare la Fertilità.</a:t>
            </a:r>
            <a:endParaRPr lang="it-IT" b="1" dirty="0">
              <a:solidFill>
                <a:srgbClr val="FF0000"/>
              </a:solidFill>
              <a:latin typeface="Copperplate Gothic Bold" pitchFamily="34" charset="0"/>
              <a:cs typeface="Times New Roman" pitchFamily="18" charset="0"/>
            </a:endParaRPr>
          </a:p>
          <a:p>
            <a:r>
              <a:rPr lang="it-IT" b="1" dirty="0">
                <a:solidFill>
                  <a:srgbClr val="FF0000"/>
                </a:solidFill>
                <a:latin typeface="Copperplate Gothic Bold" pitchFamily="34" charset="0"/>
                <a:cs typeface="Times New Roman" pitchFamily="18" charset="0"/>
              </a:rPr>
              <a:t>Con delle</a:t>
            </a:r>
            <a:r>
              <a:rPr lang="it-IT" b="1" i="1" dirty="0">
                <a:solidFill>
                  <a:srgbClr val="FF0000"/>
                </a:solidFill>
                <a:latin typeface="Copperplate Gothic Bold" pitchFamily="34" charset="0"/>
                <a:cs typeface="Times New Roman" pitchFamily="18" charset="0"/>
              </a:rPr>
              <a:t> fiaccole o con delle lucerne</a:t>
            </a:r>
            <a:r>
              <a:rPr lang="it-IT" b="1" dirty="0">
                <a:solidFill>
                  <a:srgbClr val="FF0000"/>
                </a:solidFill>
                <a:latin typeface="Copperplate Gothic Bold" pitchFamily="34" charset="0"/>
                <a:cs typeface="Times New Roman" pitchFamily="18" charset="0"/>
              </a:rPr>
              <a:t>, per rischiarare il cielo notturno o per bruciare l’incenso, le mettevano sulle statue di Demetra.</a:t>
            </a:r>
          </a:p>
          <a:p>
            <a:r>
              <a:rPr lang="it-IT" b="1" dirty="0">
                <a:solidFill>
                  <a:srgbClr val="FF0000"/>
                </a:solidFill>
                <a:latin typeface="Copperplate Gothic Bold" pitchFamily="34" charset="0"/>
                <a:cs typeface="Times New Roman" pitchFamily="18" charset="0"/>
              </a:rPr>
              <a:t>Infatti, le statue delle dea Demetra pervenuteci raffigurano una “donna coi canestri in testa”.</a:t>
            </a:r>
          </a:p>
          <a:p>
            <a:endParaRPr lang="it-IT"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561" y="5589240"/>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8309289" y="6522690"/>
            <a:ext cx="962980"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 </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54452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nvPr>
        </p:nvGraphicFramePr>
        <p:xfrm>
          <a:off x="6011863" y="3896475"/>
          <a:ext cx="2674938" cy="106450"/>
        </p:xfrm>
        <a:graphic>
          <a:graphicData uri="http://schemas.openxmlformats.org/drawingml/2006/table">
            <a:tbl>
              <a:tblPr/>
              <a:tblGrid>
                <a:gridCol w="401241"/>
                <a:gridCol w="401241"/>
                <a:gridCol w="1872456"/>
              </a:tblGrid>
              <a:tr h="105076">
                <a:tc>
                  <a:txBody>
                    <a:bodyPr/>
                    <a:lstStyle/>
                    <a:p>
                      <a:pPr algn="ctr"/>
                      <a:r>
                        <a:rPr lang="it-IT" sz="600"/>
                        <a:t>Cod:</a:t>
                      </a:r>
                    </a:p>
                  </a:txBody>
                  <a:tcPr marL="7505" marR="7505" marT="7505" marB="7505">
                    <a:lnL>
                      <a:noFill/>
                    </a:lnL>
                    <a:lnR>
                      <a:noFill/>
                    </a:lnR>
                    <a:lnT>
                      <a:noFill/>
                    </a:lnT>
                    <a:lnB>
                      <a:noFill/>
                    </a:lnB>
                  </a:tcPr>
                </a:tc>
                <a:tc>
                  <a:txBody>
                    <a:bodyPr/>
                    <a:lstStyle/>
                    <a:p>
                      <a:pPr algn="ctr"/>
                      <a:r>
                        <a:rPr lang="it-IT" sz="600" b="1"/>
                        <a:t>4096</a:t>
                      </a:r>
                      <a:endParaRPr lang="it-IT" sz="600"/>
                    </a:p>
                  </a:txBody>
                  <a:tcPr marL="7505" marR="7505" marT="7505" marB="7505">
                    <a:lnL>
                      <a:noFill/>
                    </a:lnL>
                    <a:lnR>
                      <a:noFill/>
                    </a:lnR>
                    <a:lnT>
                      <a:noFill/>
                    </a:lnT>
                    <a:lnB>
                      <a:noFill/>
                    </a:lnB>
                  </a:tcPr>
                </a:tc>
                <a:tc>
                  <a:txBody>
                    <a:bodyPr/>
                    <a:lstStyle/>
                    <a:p>
                      <a:pPr algn="r"/>
                      <a:r>
                        <a:rPr lang="it-IT" sz="600" dirty="0">
                          <a:effectLst/>
                        </a:rPr>
                        <a:t> </a:t>
                      </a:r>
                    </a:p>
                  </a:txBody>
                  <a:tcPr marL="7505" marR="7505" marT="7505" marB="7505" anchor="ctr">
                    <a:lnL>
                      <a:noFill/>
                    </a:lnL>
                    <a:lnR>
                      <a:noFill/>
                    </a:lnR>
                    <a:lnT>
                      <a:noFill/>
                    </a:lnT>
                    <a:lnB>
                      <a:noFill/>
                    </a:lnB>
                  </a:tcPr>
                </a:tc>
              </a:tr>
            </a:tbl>
          </a:graphicData>
        </a:graphic>
      </p:graphicFrame>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28416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olo 1"/>
          <p:cNvSpPr>
            <a:spLocks noGrp="1"/>
          </p:cNvSpPr>
          <p:nvPr>
            <p:ph type="title"/>
          </p:nvPr>
        </p:nvSpPr>
        <p:spPr>
          <a:xfrm>
            <a:off x="1547664" y="116632"/>
            <a:ext cx="7596336" cy="1143000"/>
          </a:xfrm>
        </p:spPr>
        <p:txBody>
          <a:bodyPr>
            <a:normAutofit/>
          </a:bodyPr>
          <a:lstStyle/>
          <a:p>
            <a:r>
              <a:rPr lang="it-IT" sz="2800" b="1" dirty="0">
                <a:solidFill>
                  <a:prstClr val="white">
                    <a:lumMod val="95000"/>
                  </a:prstClr>
                </a:solidFill>
                <a:latin typeface="Copperplate Gothic Bold" pitchFamily="34" charset="0"/>
              </a:rPr>
              <a:t>Artemide. Musei capitolini, Roma </a:t>
            </a:r>
            <a:endParaRPr lang="it-IT" sz="3200" b="1" dirty="0">
              <a:solidFill>
                <a:schemeClr val="bg1">
                  <a:lumMod val="95000"/>
                </a:schemeClr>
              </a:solidFill>
              <a:latin typeface="Copperplate Gothic Bold" pitchFamily="34" charset="0"/>
            </a:endParaRPr>
          </a:p>
        </p:txBody>
      </p:sp>
      <p:sp>
        <p:nvSpPr>
          <p:cNvPr id="4" name="CasellaDiTesto 3"/>
          <p:cNvSpPr txBox="1"/>
          <p:nvPr/>
        </p:nvSpPr>
        <p:spPr>
          <a:xfrm>
            <a:off x="2627784" y="2132856"/>
            <a:ext cx="6336705" cy="4524315"/>
          </a:xfrm>
          <a:prstGeom prst="rect">
            <a:avLst/>
          </a:prstGeom>
          <a:noFill/>
        </p:spPr>
        <p:txBody>
          <a:bodyPr wrap="square" rtlCol="0">
            <a:spAutoFit/>
          </a:bodyPr>
          <a:lstStyle/>
          <a:p>
            <a:r>
              <a:rPr lang="it-IT" sz="2400" b="1" dirty="0" smtClean="0">
                <a:solidFill>
                  <a:schemeClr val="bg1"/>
                </a:solidFill>
                <a:latin typeface="Copperplate Gothic Bold" pitchFamily="34" charset="0"/>
              </a:rPr>
              <a:t>Di sicuro si sa che le sacerdotesse di Artemide (come quelle delle altre dee a lei affini) portavano grandi copricapi  a forma di cesta.</a:t>
            </a:r>
          </a:p>
          <a:p>
            <a:r>
              <a:rPr lang="it-IT" sz="2400" b="1" dirty="0" smtClean="0">
                <a:solidFill>
                  <a:schemeClr val="bg1"/>
                </a:solidFill>
                <a:latin typeface="Copperplate Gothic Bold" pitchFamily="34" charset="0"/>
              </a:rPr>
              <a:t>Ma si pensa che anche le Cariatidi portino una cesta in testa: e proprio queste figure mitologiche sono presenti nei più antichi santuari ellenici, e su di loro poggia il tetto dell’Eretteo, il tempio dedicato al leggendario fondatore   di Atene…..</a:t>
            </a:r>
            <a:endParaRPr lang="it-IT" sz="2400" b="1" dirty="0">
              <a:solidFill>
                <a:schemeClr val="bg1"/>
              </a:solidFill>
              <a:latin typeface="Copperplate Gothic Bold" pitchFamily="34" charset="0"/>
            </a:endParaRPr>
          </a:p>
        </p:txBody>
      </p:sp>
    </p:spTree>
    <p:extLst>
      <p:ext uri="{BB962C8B-B14F-4D97-AF65-F5344CB8AC3E}">
        <p14:creationId xmlns:p14="http://schemas.microsoft.com/office/powerpoint/2010/main" val="32696929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nfernemland.files.wordpress.com/2012/01/tesoro_dei_sif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1" y="0"/>
            <a:ext cx="28956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208" y="50165"/>
            <a:ext cx="495300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253" y="3705225"/>
            <a:ext cx="4729163"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915791" y="10140"/>
            <a:ext cx="1289418" cy="3970318"/>
          </a:xfrm>
          <a:prstGeom prst="rect">
            <a:avLst/>
          </a:prstGeom>
        </p:spPr>
        <p:txBody>
          <a:bodyPr wrap="square">
            <a:spAutoFit/>
          </a:bodyPr>
          <a:lstStyle/>
          <a:p>
            <a:pPr lvl="0"/>
            <a:r>
              <a:rPr lang="it-IT" b="1" dirty="0">
                <a:solidFill>
                  <a:srgbClr val="FF0000"/>
                </a:solidFill>
                <a:latin typeface="Copperplate Gothic Bold" pitchFamily="34" charset="0"/>
              </a:rPr>
              <a:t>Delfi. Tesori  dei </a:t>
            </a:r>
            <a:r>
              <a:rPr lang="it-IT" b="1" dirty="0" err="1">
                <a:solidFill>
                  <a:srgbClr val="FF0000"/>
                </a:solidFill>
                <a:latin typeface="Copperplate Gothic Bold" pitchFamily="34" charset="0"/>
              </a:rPr>
              <a:t>Sifni</a:t>
            </a:r>
            <a:r>
              <a:rPr lang="it-IT" b="1" dirty="0">
                <a:solidFill>
                  <a:srgbClr val="FF0000"/>
                </a:solidFill>
                <a:latin typeface="Copperplate Gothic Bold" pitchFamily="34" charset="0"/>
              </a:rPr>
              <a:t>.</a:t>
            </a:r>
          </a:p>
          <a:p>
            <a:pPr lvl="0"/>
            <a:r>
              <a:rPr lang="it-IT" b="1" dirty="0">
                <a:solidFill>
                  <a:srgbClr val="FF0000"/>
                </a:solidFill>
                <a:latin typeface="Copperplate Gothic Bold" pitchFamily="34" charset="0"/>
              </a:rPr>
              <a:t>Le prime cariatidi che portano</a:t>
            </a:r>
          </a:p>
          <a:p>
            <a:pPr lvl="0"/>
            <a:r>
              <a:rPr lang="it-IT" b="1" dirty="0" smtClean="0">
                <a:solidFill>
                  <a:srgbClr val="FF0000"/>
                </a:solidFill>
                <a:latin typeface="Copperplate Gothic Bold" pitchFamily="34" charset="0"/>
              </a:rPr>
              <a:t>un </a:t>
            </a:r>
            <a:r>
              <a:rPr lang="it-IT" b="1" dirty="0">
                <a:solidFill>
                  <a:srgbClr val="FF0000"/>
                </a:solidFill>
                <a:latin typeface="Copperplate Gothic Bold" pitchFamily="34" charset="0"/>
              </a:rPr>
              <a:t>cesto elaborato con </a:t>
            </a:r>
            <a:r>
              <a:rPr lang="it-IT" b="1" dirty="0" smtClean="0">
                <a:solidFill>
                  <a:srgbClr val="FF0000"/>
                </a:solidFill>
                <a:latin typeface="Copperplate Gothic Bold" pitchFamily="34" charset="0"/>
              </a:rPr>
              <a:t>fiori in testa. </a:t>
            </a:r>
            <a:endParaRPr lang="it-IT" b="1" dirty="0">
              <a:solidFill>
                <a:srgbClr val="FF0000"/>
              </a:solidFill>
              <a:latin typeface="Copperplate Gothic Bold" pitchFamily="34" charset="0"/>
            </a:endParaRPr>
          </a:p>
        </p:txBody>
      </p:sp>
      <p:sp>
        <p:nvSpPr>
          <p:cNvPr id="3" name="CasellaDiTesto 2"/>
          <p:cNvSpPr txBox="1"/>
          <p:nvPr/>
        </p:nvSpPr>
        <p:spPr>
          <a:xfrm>
            <a:off x="0" y="4286250"/>
            <a:ext cx="4449157" cy="2585323"/>
          </a:xfrm>
          <a:prstGeom prst="rect">
            <a:avLst/>
          </a:prstGeom>
          <a:noFill/>
        </p:spPr>
        <p:txBody>
          <a:bodyPr wrap="square" rtlCol="0">
            <a:spAutoFit/>
          </a:bodyPr>
          <a:lstStyle/>
          <a:p>
            <a:r>
              <a:rPr lang="it-IT" b="1" dirty="0" smtClean="0">
                <a:solidFill>
                  <a:srgbClr val="FF0000"/>
                </a:solidFill>
                <a:latin typeface="Copperplate Gothic Bold" pitchFamily="34" charset="0"/>
              </a:rPr>
              <a:t>E fu proprio a Delfi che Apollo sconfisse l’antica dea-drago. Ma le sue sacerdotesse non ha potuto eliminarle: reggono i tetti dei templi e predicono il futuro sotto forma di «pitonesse». Sono onorate e ricercate da tutto il mondo antico. </a:t>
            </a:r>
            <a:endParaRPr lang="it-IT" b="1" dirty="0">
              <a:solidFill>
                <a:srgbClr val="FF0000"/>
              </a:solidFill>
              <a:latin typeface="Copperplate Gothic Bold" pitchFamily="34" charset="0"/>
            </a:endParaRPr>
          </a:p>
        </p:txBody>
      </p:sp>
    </p:spTree>
    <p:extLst>
      <p:ext uri="{BB962C8B-B14F-4D97-AF65-F5344CB8AC3E}">
        <p14:creationId xmlns:p14="http://schemas.microsoft.com/office/powerpoint/2010/main" val="277790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502900" cy="717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07504" y="230721"/>
            <a:ext cx="2803460" cy="461665"/>
          </a:xfrm>
          <a:prstGeom prst="rect">
            <a:avLst/>
          </a:prstGeom>
          <a:noFill/>
        </p:spPr>
        <p:txBody>
          <a:bodyPr wrap="none" rtlCol="0">
            <a:spAutoFit/>
          </a:bodyPr>
          <a:lstStyle/>
          <a:p>
            <a:r>
              <a:rPr lang="it-IT" sz="2400" b="1" dirty="0" smtClean="0">
                <a:solidFill>
                  <a:schemeClr val="accent2">
                    <a:lumMod val="20000"/>
                    <a:lumOff val="80000"/>
                  </a:schemeClr>
                </a:solidFill>
                <a:latin typeface="Copperplate Gothic Bold" pitchFamily="34" charset="0"/>
              </a:rPr>
              <a:t>Eretteo. Atene</a:t>
            </a:r>
            <a:endParaRPr lang="it-IT" sz="2400" b="1" dirty="0">
              <a:solidFill>
                <a:schemeClr val="accent2">
                  <a:lumMod val="20000"/>
                  <a:lumOff val="80000"/>
                </a:schemeClr>
              </a:solidFill>
              <a:latin typeface="Copperplate Gothic Bold" pitchFamily="34" charset="0"/>
            </a:endParaRPr>
          </a:p>
        </p:txBody>
      </p:sp>
    </p:spTree>
    <p:extLst>
      <p:ext uri="{BB962C8B-B14F-4D97-AF65-F5344CB8AC3E}">
        <p14:creationId xmlns:p14="http://schemas.microsoft.com/office/powerpoint/2010/main" val="215934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505354" y="0"/>
            <a:ext cx="4635778" cy="6879952"/>
          </a:xfrm>
        </p:spPr>
        <p:txBody>
          <a:bodyPr>
            <a:normAutofit lnSpcReduction="10000"/>
          </a:bodyPr>
          <a:lstStyle/>
          <a:p>
            <a:r>
              <a:rPr lang="it-IT" b="1" dirty="0" smtClean="0">
                <a:solidFill>
                  <a:srgbClr val="FF0000"/>
                </a:solidFill>
                <a:latin typeface="Copperplate Gothic Bold" pitchFamily="34" charset="0"/>
              </a:rPr>
              <a:t>La tradizione, spiccatamente femminile,  di portare ceste (</a:t>
            </a:r>
            <a:r>
              <a:rPr lang="it-IT" b="1" dirty="0" err="1" smtClean="0">
                <a:solidFill>
                  <a:srgbClr val="FF0000"/>
                </a:solidFill>
                <a:latin typeface="Copperplate Gothic Bold" pitchFamily="34" charset="0"/>
              </a:rPr>
              <a:t>cénte</a:t>
            </a:r>
            <a:r>
              <a:rPr lang="it-IT" b="1" dirty="0" smtClean="0">
                <a:solidFill>
                  <a:srgbClr val="FF0000"/>
                </a:solidFill>
                <a:latin typeface="Copperplate Gothic Bold" pitchFamily="34" charset="0"/>
              </a:rPr>
              <a:t>) con fiori in testa durante alcune ricorrenze religiose, legate a santi e a madonne, è diffusa in tutta Italia: dal Piemonte alla Toscana  al Mezzogiorno</a:t>
            </a:r>
          </a:p>
          <a:p>
            <a:r>
              <a:rPr lang="it-IT" b="1" dirty="0" smtClean="0">
                <a:solidFill>
                  <a:srgbClr val="FF0000"/>
                </a:solidFill>
                <a:latin typeface="Copperplate Gothic Bold" pitchFamily="34" charset="0"/>
              </a:rPr>
              <a:t>Intero. </a:t>
            </a:r>
            <a:r>
              <a:rPr lang="it-IT" b="1" dirty="0" smtClean="0">
                <a:solidFill>
                  <a:srgbClr val="FF0000"/>
                </a:solidFill>
                <a:latin typeface="Copperplate Gothic Bold" pitchFamily="34" charset="0"/>
              </a:rPr>
              <a:t> </a:t>
            </a:r>
            <a:endParaRPr lang="it-IT" b="1" dirty="0">
              <a:solidFill>
                <a:srgbClr val="FF0000"/>
              </a:solidFill>
              <a:latin typeface="Copperplate Gothic Bold"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695" y="5585996"/>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86725" y="6519446"/>
            <a:ext cx="1008112"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 y="-21704"/>
            <a:ext cx="4508226" cy="690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0" y="6421978"/>
            <a:ext cx="3344249" cy="369332"/>
          </a:xfrm>
          <a:prstGeom prst="rect">
            <a:avLst/>
          </a:prstGeom>
          <a:noFill/>
        </p:spPr>
        <p:txBody>
          <a:bodyPr wrap="none" rtlCol="0">
            <a:spAutoFit/>
          </a:bodyPr>
          <a:lstStyle/>
          <a:p>
            <a:r>
              <a:rPr lang="it-IT" b="1" dirty="0" smtClean="0">
                <a:solidFill>
                  <a:srgbClr val="FF0000"/>
                </a:solidFill>
                <a:latin typeface="Copperplate Gothic Bold" pitchFamily="34" charset="0"/>
              </a:rPr>
              <a:t>Grisolia (Cs). San Rocco</a:t>
            </a:r>
            <a:endParaRPr lang="it-IT" b="1" dirty="0">
              <a:solidFill>
                <a:srgbClr val="FF0000"/>
              </a:solidFill>
              <a:latin typeface="Copperplate Gothic Bold" pitchFamily="34" charset="0"/>
            </a:endParaRPr>
          </a:p>
        </p:txBody>
      </p:sp>
    </p:spTree>
    <p:extLst>
      <p:ext uri="{BB962C8B-B14F-4D97-AF65-F5344CB8AC3E}">
        <p14:creationId xmlns:p14="http://schemas.microsoft.com/office/powerpoint/2010/main" val="4125740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114800" y="3245"/>
            <a:ext cx="5029197" cy="6854756"/>
          </a:xfrm>
        </p:spPr>
        <p:txBody>
          <a:bodyPr>
            <a:normAutofit/>
          </a:bodyPr>
          <a:lstStyle/>
          <a:p>
            <a:pPr marL="0" indent="0">
              <a:buNone/>
            </a:pPr>
            <a:r>
              <a:rPr lang="it-IT" b="1" dirty="0" smtClean="0">
                <a:solidFill>
                  <a:srgbClr val="FF0000"/>
                </a:solidFill>
                <a:latin typeface="Copperplate Gothic Bold" pitchFamily="34" charset="0"/>
                <a:cs typeface="Times New Roman" pitchFamily="18" charset="0"/>
              </a:rPr>
              <a:t>Le</a:t>
            </a:r>
            <a:r>
              <a:rPr lang="it-IT" b="1" i="1" dirty="0" smtClean="0">
                <a:solidFill>
                  <a:srgbClr val="FF0000"/>
                </a:solidFill>
                <a:latin typeface="Copperplate Gothic Bold" pitchFamily="34" charset="0"/>
                <a:cs typeface="Times New Roman" pitchFamily="18" charset="0"/>
              </a:rPr>
              <a:t> </a:t>
            </a:r>
            <a:r>
              <a:rPr lang="it-IT" b="1" dirty="0" smtClean="0">
                <a:solidFill>
                  <a:srgbClr val="FF0000"/>
                </a:solidFill>
                <a:latin typeface="Copperplate Gothic Bold" pitchFamily="34" charset="0"/>
                <a:cs typeface="Times New Roman" pitchFamily="18" charset="0"/>
              </a:rPr>
              <a:t>“donne </a:t>
            </a:r>
            <a:r>
              <a:rPr lang="it-IT" b="1" dirty="0">
                <a:solidFill>
                  <a:srgbClr val="FF0000"/>
                </a:solidFill>
                <a:latin typeface="Copperplate Gothic Bold" pitchFamily="34" charset="0"/>
                <a:cs typeface="Times New Roman" pitchFamily="18" charset="0"/>
              </a:rPr>
              <a:t>coi canestri in testa</a:t>
            </a:r>
            <a:r>
              <a:rPr lang="it-IT" b="1" dirty="0" smtClean="0">
                <a:solidFill>
                  <a:srgbClr val="FF0000"/>
                </a:solidFill>
                <a:latin typeface="Copperplate Gothic Bold" pitchFamily="34" charset="0"/>
                <a:cs typeface="Times New Roman" pitchFamily="18" charset="0"/>
              </a:rPr>
              <a:t>” di cui parlano gli storici dell’antichità sono le sacerdotesse della Magna Mater. Con la cristianizzazione si sono </a:t>
            </a:r>
            <a:r>
              <a:rPr lang="it-IT" b="1" dirty="0" err="1" smtClean="0">
                <a:solidFill>
                  <a:srgbClr val="FF0000"/>
                </a:solidFill>
                <a:latin typeface="Copperplate Gothic Bold" pitchFamily="34" charset="0"/>
                <a:cs typeface="Times New Roman" pitchFamily="18" charset="0"/>
              </a:rPr>
              <a:t>strasformate</a:t>
            </a:r>
            <a:r>
              <a:rPr lang="it-IT" b="1" dirty="0" smtClean="0">
                <a:solidFill>
                  <a:srgbClr val="FF0000"/>
                </a:solidFill>
                <a:latin typeface="Copperplate Gothic Bold" pitchFamily="34" charset="0"/>
                <a:cs typeface="Times New Roman" pitchFamily="18" charset="0"/>
              </a:rPr>
              <a:t> in devote della Madonna. Spesso nera, come la Dea. </a:t>
            </a:r>
            <a:endParaRPr lang="it-IT" b="1" dirty="0">
              <a:solidFill>
                <a:srgbClr val="FF0000"/>
              </a:solidFill>
              <a:latin typeface="Copperplate Gothic Bold" pitchFamily="34" charset="0"/>
              <a:cs typeface="Times New Roman" pitchFamily="18" charset="0"/>
            </a:endParaRPr>
          </a:p>
          <a:p>
            <a:endParaRPr lang="it-IT"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561" y="5589240"/>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8309289" y="6522690"/>
            <a:ext cx="962980"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 </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44"/>
            <a:ext cx="4114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18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3245"/>
            <a:ext cx="9143997" cy="6854756"/>
          </a:xfrm>
        </p:spPr>
        <p:txBody>
          <a:bodyPr>
            <a:noAutofit/>
          </a:bodyPr>
          <a:lstStyle/>
          <a:p>
            <a:pPr marL="0" indent="0" algn="ctr">
              <a:buNone/>
            </a:pPr>
            <a:r>
              <a:rPr lang="it-IT" sz="7200" b="1" dirty="0" smtClean="0">
                <a:solidFill>
                  <a:srgbClr val="FF0000"/>
                </a:solidFill>
                <a:latin typeface="Copperplate Gothic Bold" pitchFamily="34" charset="0"/>
              </a:rPr>
              <a:t>La tradizione delle </a:t>
            </a:r>
            <a:r>
              <a:rPr lang="it-IT" sz="7200" b="1" dirty="0" err="1" smtClean="0">
                <a:solidFill>
                  <a:srgbClr val="FF0000"/>
                </a:solidFill>
                <a:latin typeface="Copperplate Gothic Bold" pitchFamily="34" charset="0"/>
              </a:rPr>
              <a:t>cénte</a:t>
            </a:r>
            <a:r>
              <a:rPr lang="it-IT" sz="7200" b="1" dirty="0" smtClean="0">
                <a:solidFill>
                  <a:srgbClr val="FF0000"/>
                </a:solidFill>
                <a:latin typeface="Copperplate Gothic Bold" pitchFamily="34" charset="0"/>
              </a:rPr>
              <a:t> al pellegrinaggio della Madonna Nera di Viggiano</a:t>
            </a:r>
            <a:endParaRPr lang="it-IT" sz="7200" b="1" dirty="0">
              <a:solidFill>
                <a:srgbClr val="FF0000"/>
              </a:solidFill>
              <a:latin typeface="Copperplate Gothic Bold" pitchFamily="34"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561" y="5589240"/>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8309289" y="6522690"/>
            <a:ext cx="962980"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 </a:t>
            </a:r>
          </a:p>
        </p:txBody>
      </p:sp>
    </p:spTree>
    <p:extLst>
      <p:ext uri="{BB962C8B-B14F-4D97-AF65-F5344CB8AC3E}">
        <p14:creationId xmlns:p14="http://schemas.microsoft.com/office/powerpoint/2010/main" val="3035871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descr="C:\Users\gaia\Desktop\pcvecchietto\pcvecchio\Miei Documenti\Viggiano\PICT01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651000"/>
            <a:ext cx="15240000" cy="10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813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403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3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99940" y="6268670"/>
            <a:ext cx="8315225" cy="400110"/>
          </a:xfrm>
          <a:prstGeom prst="rect">
            <a:avLst/>
          </a:prstGeom>
          <a:noFill/>
        </p:spPr>
        <p:txBody>
          <a:bodyPr wrap="none" rtlCol="0">
            <a:spAutoFit/>
          </a:bodyPr>
          <a:lstStyle/>
          <a:p>
            <a:r>
              <a:rPr lang="it-IT" sz="2000" b="1" dirty="0" smtClean="0">
                <a:solidFill>
                  <a:srgbClr val="FF0000"/>
                </a:solidFill>
                <a:latin typeface="Copperplate Gothic Bold" pitchFamily="34" charset="0"/>
              </a:rPr>
              <a:t>Come si può ben vedere, Viggiano è un paese di montagna</a:t>
            </a:r>
            <a:endParaRPr lang="it-IT" sz="2000" b="1" dirty="0">
              <a:solidFill>
                <a:srgbClr val="FF0000"/>
              </a:solidFill>
              <a:latin typeface="Copperplate Gothic Bold" pitchFamily="34" charset="0"/>
            </a:endParaRPr>
          </a:p>
        </p:txBody>
      </p:sp>
    </p:spTree>
    <p:extLst>
      <p:ext uri="{BB962C8B-B14F-4D97-AF65-F5344CB8AC3E}">
        <p14:creationId xmlns:p14="http://schemas.microsoft.com/office/powerpoint/2010/main" val="3788830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4768222" cy="6858000"/>
          </a:xfrm>
          <a:solidFill>
            <a:schemeClr val="tx1"/>
          </a:solidFill>
        </p:spPr>
        <p:txBody>
          <a:bodyPr>
            <a:normAutofit fontScale="62500" lnSpcReduction="20000"/>
          </a:bodyPr>
          <a:lstStyle/>
          <a:p>
            <a:pPr indent="0" algn="just">
              <a:spcBef>
                <a:spcPts val="150"/>
              </a:spcBef>
              <a:spcAft>
                <a:spcPts val="150"/>
              </a:spcAft>
              <a:buNone/>
            </a:pPr>
            <a:r>
              <a:rPr lang="it-IT" b="1" kern="150" dirty="0">
                <a:solidFill>
                  <a:schemeClr val="bg1"/>
                </a:solidFill>
                <a:latin typeface="Copperplate Gothic Bold" pitchFamily="34" charset="0"/>
                <a:ea typeface="Times New Roman"/>
              </a:rPr>
              <a:t>Le tracce leggendarie della statua risalgono alla notte dei tempi: secondo alcuni, addirittura al IV secolo, al 304 o 314, anno in cui sarebbe stata segnalata da un gran fuoco e ritrovata sottoterra, assieme ad “idoli pagani” che furono immediatamente distrutti. </a:t>
            </a:r>
            <a:endParaRPr lang="it-IT" b="1" kern="150" dirty="0" smtClean="0">
              <a:solidFill>
                <a:schemeClr val="bg1"/>
              </a:solidFill>
              <a:latin typeface="Copperplate Gothic Bold" pitchFamily="34" charset="0"/>
              <a:ea typeface="Times New Roman"/>
            </a:endParaRPr>
          </a:p>
          <a:p>
            <a:pPr indent="0" algn="just">
              <a:spcBef>
                <a:spcPts val="150"/>
              </a:spcBef>
              <a:spcAft>
                <a:spcPts val="150"/>
              </a:spcAft>
              <a:buNone/>
            </a:pPr>
            <a:r>
              <a:rPr lang="it-IT" b="1" kern="150" dirty="0" smtClean="0">
                <a:solidFill>
                  <a:schemeClr val="bg1"/>
                </a:solidFill>
                <a:latin typeface="Copperplate Gothic Bold" pitchFamily="34" charset="0"/>
                <a:ea typeface="Times New Roman"/>
              </a:rPr>
              <a:t>Ora</a:t>
            </a:r>
            <a:r>
              <a:rPr lang="it-IT" b="1" kern="150" dirty="0">
                <a:solidFill>
                  <a:schemeClr val="bg1"/>
                </a:solidFill>
                <a:latin typeface="Copperplate Gothic Bold" pitchFamily="34" charset="0"/>
                <a:ea typeface="Times New Roman"/>
              </a:rPr>
              <a:t>: dato che la statua odierna sicuramente non è tanto antica, c'è da chiedersi se quell'antica scultura  non rappresentasse anche lei un “idolo pagano”, talmente simile alla Madonna cristiana da essere, volontariamente o meno, scambiato  per un'immagine più compatibile con la nuova religione: e il fatto che si trovasse con oggetti riconducibili alla religione precedente lo farebbe supporre.</a:t>
            </a:r>
          </a:p>
          <a:p>
            <a:pPr marL="0" indent="0">
              <a:buNone/>
            </a:pPr>
            <a:endParaRPr lang="it-IT" dirty="0">
              <a:solidFill>
                <a:schemeClr val="bg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222" y="0"/>
            <a:ext cx="4404978" cy="695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1657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48200" y="0"/>
            <a:ext cx="4495800" cy="6858000"/>
          </a:xfrm>
        </p:spPr>
        <p:txBody>
          <a:bodyPr>
            <a:normAutofit fontScale="85000" lnSpcReduction="20000"/>
          </a:bodyPr>
          <a:lstStyle/>
          <a:p>
            <a:pPr marL="0" indent="0">
              <a:buNone/>
            </a:pPr>
            <a:endParaRPr lang="it-IT" sz="1200" b="1" dirty="0" smtClean="0">
              <a:solidFill>
                <a:srgbClr val="FF0000"/>
              </a:solidFill>
              <a:latin typeface="Copperplate Gothic Bold" pitchFamily="34" charset="0"/>
              <a:ea typeface="Arial Unicode MS"/>
              <a:cs typeface="Tahoma"/>
            </a:endParaRPr>
          </a:p>
          <a:p>
            <a:pPr marL="0" indent="0">
              <a:buNone/>
            </a:pPr>
            <a:r>
              <a:rPr lang="it-IT" b="1" dirty="0" smtClean="0">
                <a:solidFill>
                  <a:srgbClr val="FF0000"/>
                </a:solidFill>
                <a:latin typeface="Copperplate Gothic Bold" pitchFamily="34" charset="0"/>
                <a:ea typeface="Arial Unicode MS"/>
                <a:cs typeface="Tahoma"/>
              </a:rPr>
              <a:t>Nel </a:t>
            </a:r>
            <a:r>
              <a:rPr lang="it-IT" b="1" dirty="0">
                <a:solidFill>
                  <a:srgbClr val="FF0000"/>
                </a:solidFill>
                <a:latin typeface="Copperplate Gothic Bold" pitchFamily="34" charset="0"/>
                <a:ea typeface="Arial Unicode MS"/>
                <a:cs typeface="Tahoma"/>
              </a:rPr>
              <a:t>1982  iniziano le indagini e i saggi portano alla luce una presenza ancora più antica della necropoli romana di </a:t>
            </a:r>
            <a:r>
              <a:rPr lang="it-IT" b="1" dirty="0" err="1" smtClean="0">
                <a:solidFill>
                  <a:srgbClr val="FF0000"/>
                </a:solidFill>
                <a:latin typeface="Copperplate Gothic Bold" pitchFamily="34" charset="0"/>
                <a:ea typeface="Arial Unicode MS"/>
                <a:cs typeface="Tahoma"/>
              </a:rPr>
              <a:t>Grumentum</a:t>
            </a:r>
            <a:r>
              <a:rPr lang="it-IT" b="1" dirty="0" smtClean="0">
                <a:solidFill>
                  <a:srgbClr val="FF0000"/>
                </a:solidFill>
                <a:latin typeface="Copperplate Gothic Bold" pitchFamily="34" charset="0"/>
                <a:ea typeface="Arial Unicode MS"/>
                <a:cs typeface="Tahoma"/>
              </a:rPr>
              <a:t>, l’antica Viggiano: </a:t>
            </a:r>
            <a:r>
              <a:rPr lang="it-IT" b="1" dirty="0">
                <a:solidFill>
                  <a:srgbClr val="FF0000"/>
                </a:solidFill>
                <a:latin typeface="Copperplate Gothic Bold" pitchFamily="34" charset="0"/>
                <a:ea typeface="Arial Unicode MS"/>
                <a:cs typeface="Tahoma"/>
              </a:rPr>
              <a:t>una stipe votiva dedicata ad una divinità femminile che si identifica con la Mefite lucana,  che riceveva l'attributo di Fisica, </a:t>
            </a:r>
            <a:r>
              <a:rPr lang="it-IT" b="1" dirty="0" smtClean="0">
                <a:solidFill>
                  <a:srgbClr val="FF0000"/>
                </a:solidFill>
                <a:latin typeface="Copperplate Gothic Bold" pitchFamily="34" charset="0"/>
                <a:ea typeface="Arial Unicode MS"/>
                <a:cs typeface="Tahoma"/>
              </a:rPr>
              <a:t>era legata </a:t>
            </a:r>
            <a:r>
              <a:rPr lang="it-IT" b="1" dirty="0">
                <a:solidFill>
                  <a:srgbClr val="FF0000"/>
                </a:solidFill>
                <a:latin typeface="Copperplate Gothic Bold" pitchFamily="34" charset="0"/>
                <a:ea typeface="Arial Unicode MS"/>
                <a:cs typeface="Tahoma"/>
              </a:rPr>
              <a:t>a </a:t>
            </a:r>
            <a:r>
              <a:rPr lang="it-IT" b="1" dirty="0" smtClean="0">
                <a:solidFill>
                  <a:srgbClr val="FF0000"/>
                </a:solidFill>
                <a:latin typeface="Copperplate Gothic Bold" pitchFamily="34" charset="0"/>
                <a:ea typeface="Arial Unicode MS"/>
                <a:cs typeface="Tahoma"/>
              </a:rPr>
              <a:t>Venere ed era... Nera.</a:t>
            </a:r>
          </a:p>
          <a:p>
            <a:pPr marL="0" indent="0">
              <a:buNone/>
            </a:pPr>
            <a:r>
              <a:rPr lang="it-IT" b="1" dirty="0" smtClean="0">
                <a:solidFill>
                  <a:srgbClr val="FF0000"/>
                </a:solidFill>
                <a:latin typeface="Copperplate Gothic Bold" pitchFamily="34" charset="0"/>
                <a:ea typeface="Arial Unicode MS"/>
                <a:cs typeface="Tahoma"/>
              </a:rPr>
              <a:t>Era associata alla </a:t>
            </a:r>
          </a:p>
          <a:p>
            <a:pPr marL="0" indent="0">
              <a:buNone/>
            </a:pPr>
            <a:r>
              <a:rPr lang="it-IT" b="1" dirty="0" smtClean="0">
                <a:solidFill>
                  <a:srgbClr val="FF0000"/>
                </a:solidFill>
                <a:latin typeface="Copperplate Gothic Bold" pitchFamily="34" charset="0"/>
                <a:ea typeface="Arial Unicode MS"/>
                <a:cs typeface="Tahoma"/>
              </a:rPr>
              <a:t>Guarigione, all’acqua, alla fertilità. </a:t>
            </a:r>
            <a:endParaRPr lang="it-IT" b="1" dirty="0">
              <a:solidFill>
                <a:srgbClr val="FF0000"/>
              </a:solidFill>
              <a:latin typeface="Copperplate Gothic Bold"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
            <a:ext cx="46482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561" y="5598169"/>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346588" y="6531619"/>
            <a:ext cx="888385"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76875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 y="0"/>
            <a:ext cx="9148508" cy="6333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6333583"/>
            <a:ext cx="9148508" cy="523220"/>
          </a:xfrm>
          <a:prstGeom prst="rect">
            <a:avLst/>
          </a:prstGeom>
          <a:noFill/>
        </p:spPr>
        <p:txBody>
          <a:bodyPr wrap="square" rtlCol="0">
            <a:spAutoFit/>
          </a:bodyPr>
          <a:lstStyle/>
          <a:p>
            <a:r>
              <a:rPr lang="it-IT" sz="1400" b="1" dirty="0" smtClean="0">
                <a:solidFill>
                  <a:srgbClr val="FF0000"/>
                </a:solidFill>
                <a:latin typeface="Copperplate Gothic Bold" pitchFamily="34" charset="0"/>
              </a:rPr>
              <a:t>Viggiano. Santuario Santa Maria in Deposito. Come suggerisce il nome, la sacra immagine dovrebbe forse stare da un’altra parte…. Comunque da qui comincia il pellegrinaggio.   </a:t>
            </a:r>
            <a:endParaRPr lang="it-IT" sz="1400" b="1" dirty="0">
              <a:solidFill>
                <a:srgbClr val="FF0000"/>
              </a:solidFill>
              <a:latin typeface="Copperplate Gothic Bold" pitchFamily="34" charset="0"/>
            </a:endParaRPr>
          </a:p>
        </p:txBody>
      </p:sp>
    </p:spTree>
    <p:extLst>
      <p:ext uri="{BB962C8B-B14F-4D97-AF65-F5344CB8AC3E}">
        <p14:creationId xmlns:p14="http://schemas.microsoft.com/office/powerpoint/2010/main" val="3746675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076056" y="548680"/>
            <a:ext cx="4067944" cy="6305762"/>
          </a:xfrm>
        </p:spPr>
        <p:txBody>
          <a:bodyPr>
            <a:normAutofit fontScale="40000" lnSpcReduction="20000"/>
          </a:bodyPr>
          <a:lstStyle/>
          <a:p>
            <a:pPr marL="0" indent="0" algn="just">
              <a:spcAft>
                <a:spcPts val="0"/>
              </a:spcAft>
              <a:buNone/>
            </a:pPr>
            <a:r>
              <a:rPr lang="it-IT" sz="4500" b="1" kern="150" dirty="0" smtClean="0">
                <a:solidFill>
                  <a:srgbClr val="FF0000"/>
                </a:solidFill>
                <a:latin typeface="Copperplate Gothic Bold" pitchFamily="34" charset="0"/>
                <a:ea typeface="Times New Roman"/>
              </a:rPr>
              <a:t>Il </a:t>
            </a:r>
            <a:r>
              <a:rPr lang="it-IT" sz="4500" b="1" kern="150" dirty="0">
                <a:solidFill>
                  <a:srgbClr val="FF0000"/>
                </a:solidFill>
                <a:latin typeface="Copperplate Gothic Bold" pitchFamily="34" charset="0"/>
                <a:ea typeface="Times New Roman"/>
              </a:rPr>
              <a:t>sabato precedente la prima domenica di maggio, </a:t>
            </a:r>
            <a:r>
              <a:rPr lang="it-IT" sz="4500" b="1" kern="150" dirty="0" smtClean="0">
                <a:solidFill>
                  <a:srgbClr val="FF0000"/>
                </a:solidFill>
                <a:latin typeface="Copperplate Gothic Bold" pitchFamily="34" charset="0"/>
                <a:ea typeface="Times New Roman"/>
              </a:rPr>
              <a:t>la Madonna viene trasferita </a:t>
            </a:r>
            <a:r>
              <a:rPr lang="it-IT" sz="4500" b="1" kern="150" dirty="0">
                <a:solidFill>
                  <a:srgbClr val="FF0000"/>
                </a:solidFill>
                <a:latin typeface="Copperplate Gothic Bold" pitchFamily="34" charset="0"/>
                <a:ea typeface="Times New Roman"/>
              </a:rPr>
              <a:t>nella chiesetta di san Sebastiano, dove si svolge una veglia di preghiera. Il giorno successivo, dopo la celebrazione della messa, </a:t>
            </a:r>
            <a:r>
              <a:rPr lang="it-IT" sz="4500" b="1" kern="150" dirty="0" smtClean="0">
                <a:solidFill>
                  <a:srgbClr val="FF0000"/>
                </a:solidFill>
                <a:latin typeface="Copperplate Gothic Bold" pitchFamily="34" charset="0"/>
                <a:ea typeface="Times New Roman"/>
              </a:rPr>
              <a:t>viene </a:t>
            </a:r>
            <a:r>
              <a:rPr lang="it-IT" sz="4500" b="1" kern="150" dirty="0">
                <a:solidFill>
                  <a:srgbClr val="FF0000"/>
                </a:solidFill>
                <a:latin typeface="Copperplate Gothic Bold" pitchFamily="34" charset="0"/>
                <a:ea typeface="Times New Roman"/>
              </a:rPr>
              <a:t>portata nel santuario di montagna, dove rimarrà fino alla prima domenica di settembre per poi essere </a:t>
            </a:r>
            <a:r>
              <a:rPr lang="it-IT" sz="4500" b="1" kern="150" dirty="0" smtClean="0">
                <a:solidFill>
                  <a:srgbClr val="FF0000"/>
                </a:solidFill>
                <a:latin typeface="Copperplate Gothic Bold" pitchFamily="34" charset="0"/>
                <a:ea typeface="Times New Roman"/>
              </a:rPr>
              <a:t>riportata </a:t>
            </a:r>
            <a:r>
              <a:rPr lang="it-IT" sz="4500" b="1" kern="150" dirty="0">
                <a:solidFill>
                  <a:srgbClr val="FF0000"/>
                </a:solidFill>
                <a:latin typeface="Copperplate Gothic Bold" pitchFamily="34" charset="0"/>
                <a:ea typeface="Times New Roman"/>
              </a:rPr>
              <a:t>a Viggiano. </a:t>
            </a:r>
            <a:endParaRPr lang="it-IT" sz="4500" b="1" kern="150" dirty="0" smtClean="0">
              <a:solidFill>
                <a:srgbClr val="FF0000"/>
              </a:solidFill>
              <a:latin typeface="Copperplate Gothic Bold" pitchFamily="34" charset="0"/>
              <a:ea typeface="Times New Roman"/>
            </a:endParaRPr>
          </a:p>
          <a:p>
            <a:pPr marL="0" indent="0" algn="just">
              <a:spcAft>
                <a:spcPts val="0"/>
              </a:spcAft>
              <a:buNone/>
            </a:pPr>
            <a:r>
              <a:rPr lang="it-IT" sz="4500" b="1" kern="150" dirty="0" smtClean="0">
                <a:solidFill>
                  <a:srgbClr val="FF0000"/>
                </a:solidFill>
                <a:latin typeface="Copperplate Gothic Bold" pitchFamily="34" charset="0"/>
                <a:ea typeface="Times New Roman"/>
              </a:rPr>
              <a:t>San </a:t>
            </a:r>
            <a:r>
              <a:rPr lang="it-IT" sz="4500" b="1" kern="150" dirty="0">
                <a:solidFill>
                  <a:srgbClr val="FF0000"/>
                </a:solidFill>
                <a:latin typeface="Copperplate Gothic Bold" pitchFamily="34" charset="0"/>
                <a:ea typeface="Times New Roman"/>
              </a:rPr>
              <a:t>Sebastiano, a livello simbolico, sostituisce Apollo, dio della religiosità precedente, di cui spesso assume le sembianze e la posa. Era il più bello fra gli dei, ed è proprio la sua bellezza che viene trasferita sul santo, tanto che Sebastiano diventa, suo malgrado, il protettore dei gay</a:t>
            </a:r>
            <a:r>
              <a:rPr lang="it-IT" sz="4500" b="1" kern="150" dirty="0" smtClean="0">
                <a:solidFill>
                  <a:srgbClr val="FF0000"/>
                </a:solidFill>
                <a:latin typeface="Copperplate Gothic Bold" pitchFamily="34" charset="0"/>
                <a:ea typeface="Times New Roman"/>
              </a:rPr>
              <a:t>. E ricalca il </a:t>
            </a:r>
            <a:r>
              <a:rPr lang="it-IT" sz="4500" b="1" kern="150" dirty="0" err="1" smtClean="0">
                <a:solidFill>
                  <a:srgbClr val="FF0000"/>
                </a:solidFill>
                <a:latin typeface="Copperplate Gothic Bold" pitchFamily="34" charset="0"/>
                <a:ea typeface="Times New Roman"/>
              </a:rPr>
              <a:t>paredro</a:t>
            </a:r>
            <a:r>
              <a:rPr lang="it-IT" sz="4500" b="1" kern="150" dirty="0" smtClean="0">
                <a:solidFill>
                  <a:srgbClr val="FF0000"/>
                </a:solidFill>
                <a:latin typeface="Copperplate Gothic Bold" pitchFamily="34" charset="0"/>
                <a:ea typeface="Times New Roman"/>
              </a:rPr>
              <a:t> della Dea, spesso effeminato, castrato, molto più giovane di lei. </a:t>
            </a:r>
            <a:endParaRPr lang="it-IT" sz="4500" b="1" kern="150" dirty="0">
              <a:solidFill>
                <a:srgbClr val="FF0000"/>
              </a:solidFill>
              <a:latin typeface="Copperplate Gothic Bold" pitchFamily="34" charset="0"/>
              <a:ea typeface="Times New Roman"/>
            </a:endParaRPr>
          </a:p>
          <a:p>
            <a:endParaRPr lang="it-IT"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00"/>
            <a:ext cx="5076056" cy="68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olo 3"/>
          <p:cNvSpPr>
            <a:spLocks noGrp="1"/>
          </p:cNvSpPr>
          <p:nvPr>
            <p:ph type="title"/>
          </p:nvPr>
        </p:nvSpPr>
        <p:spPr>
          <a:xfrm>
            <a:off x="467544" y="-315416"/>
            <a:ext cx="8229600" cy="1143000"/>
          </a:xfrm>
        </p:spPr>
        <p:txBody>
          <a:bodyPr>
            <a:normAutofit fontScale="90000"/>
          </a:bodyPr>
          <a:lstStyle/>
          <a:p>
            <a:r>
              <a:rPr lang="it-IT" b="1" dirty="0" smtClean="0">
                <a:solidFill>
                  <a:srgbClr val="FF0000"/>
                </a:solidFill>
                <a:latin typeface="Copperplate Gothic Bold" pitchFamily="34" charset="0"/>
              </a:rPr>
              <a:t>L’incontro col dio maschio</a:t>
            </a:r>
            <a:endParaRPr lang="it-IT" b="1" dirty="0">
              <a:solidFill>
                <a:srgbClr val="FF0000"/>
              </a:solidFill>
              <a:latin typeface="Copperplate Gothic Bold" pitchFamily="34" charset="0"/>
            </a:endParaRPr>
          </a:p>
        </p:txBody>
      </p:sp>
    </p:spTree>
    <p:extLst>
      <p:ext uri="{BB962C8B-B14F-4D97-AF65-F5344CB8AC3E}">
        <p14:creationId xmlns:p14="http://schemas.microsoft.com/office/powerpoint/2010/main" val="3516380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355976" y="1700808"/>
            <a:ext cx="4508350" cy="646331"/>
          </a:xfrm>
          <a:prstGeom prst="rect">
            <a:avLst/>
          </a:prstGeom>
          <a:noFill/>
        </p:spPr>
        <p:txBody>
          <a:bodyPr wrap="none" rtlCol="0">
            <a:spAutoFit/>
          </a:bodyPr>
          <a:lstStyle/>
          <a:p>
            <a:r>
              <a:rPr lang="it-IT" b="1" dirty="0" smtClean="0">
                <a:solidFill>
                  <a:schemeClr val="bg1"/>
                </a:solidFill>
                <a:latin typeface="Copperplate Gothic Bold" pitchFamily="34" charset="0"/>
              </a:rPr>
              <a:t>Il pellegrinaggio dura ore,</a:t>
            </a:r>
          </a:p>
          <a:p>
            <a:r>
              <a:rPr lang="it-IT" b="1" dirty="0" smtClean="0">
                <a:solidFill>
                  <a:schemeClr val="bg1"/>
                </a:solidFill>
                <a:latin typeface="Copperplate Gothic Bold" pitchFamily="34" charset="0"/>
              </a:rPr>
              <a:t>Su e giù per strade di montagna…</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3575745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3959424" cy="6883686"/>
          </a:xfrm>
        </p:spPr>
        <p:txBody>
          <a:bodyPr>
            <a:normAutofit fontScale="85000" lnSpcReduction="20000"/>
          </a:bodyPr>
          <a:lstStyle/>
          <a:p>
            <a:pPr marL="0" indent="0">
              <a:buNone/>
            </a:pPr>
            <a:endParaRPr lang="it-IT" sz="1900" b="1" dirty="0" smtClean="0">
              <a:solidFill>
                <a:srgbClr val="FF0000"/>
              </a:solidFill>
              <a:latin typeface="Copperplate Gothic Bold" pitchFamily="34" charset="0"/>
            </a:endParaRPr>
          </a:p>
          <a:p>
            <a:pPr marL="0" indent="0">
              <a:buNone/>
            </a:pPr>
            <a:r>
              <a:rPr lang="it-IT" b="1" dirty="0" smtClean="0">
                <a:solidFill>
                  <a:srgbClr val="FF0000"/>
                </a:solidFill>
                <a:latin typeface="Copperplate Gothic Bold" pitchFamily="34" charset="0"/>
              </a:rPr>
              <a:t>Il </a:t>
            </a:r>
            <a:r>
              <a:rPr lang="it-IT" b="1" dirty="0">
                <a:solidFill>
                  <a:srgbClr val="FF0000"/>
                </a:solidFill>
                <a:latin typeface="Copperplate Gothic Bold" pitchFamily="34" charset="0"/>
              </a:rPr>
              <a:t>significato etimologico del dialettale </a:t>
            </a:r>
            <a:r>
              <a:rPr lang="it-IT" b="1" i="1" dirty="0" err="1">
                <a:solidFill>
                  <a:srgbClr val="FF0000"/>
                </a:solidFill>
                <a:latin typeface="Copperplate Gothic Bold" pitchFamily="34" charset="0"/>
              </a:rPr>
              <a:t>cente</a:t>
            </a:r>
            <a:r>
              <a:rPr lang="it-IT" b="1" dirty="0">
                <a:solidFill>
                  <a:srgbClr val="FF0000"/>
                </a:solidFill>
                <a:latin typeface="Copperplate Gothic Bold" pitchFamily="34" charset="0"/>
              </a:rPr>
              <a:t> potrebbe rifarsi, con ogni probabilità,  al latino </a:t>
            </a:r>
            <a:r>
              <a:rPr lang="it-IT" b="1" i="1" dirty="0" err="1">
                <a:solidFill>
                  <a:srgbClr val="FF0000"/>
                </a:solidFill>
                <a:latin typeface="Copperplate Gothic Bold" pitchFamily="34" charset="0"/>
              </a:rPr>
              <a:t>inceptus</a:t>
            </a:r>
            <a:r>
              <a:rPr lang="it-IT" b="1" dirty="0">
                <a:solidFill>
                  <a:srgbClr val="FF0000"/>
                </a:solidFill>
                <a:latin typeface="Copperplate Gothic Bold" pitchFamily="34" charset="0"/>
              </a:rPr>
              <a:t>, cioè "che cammina avanti"; infatti sono sempre le portatrici di </a:t>
            </a:r>
            <a:r>
              <a:rPr lang="it-IT" b="1" dirty="0" err="1">
                <a:solidFill>
                  <a:srgbClr val="FF0000"/>
                </a:solidFill>
                <a:latin typeface="Copperplate Gothic Bold" pitchFamily="34" charset="0"/>
              </a:rPr>
              <a:t>cénte</a:t>
            </a:r>
            <a:r>
              <a:rPr lang="it-IT" b="1" dirty="0">
                <a:solidFill>
                  <a:srgbClr val="FF0000"/>
                </a:solidFill>
                <a:latin typeface="Copperplate Gothic Bold" pitchFamily="34" charset="0"/>
              </a:rPr>
              <a:t> che aprono le processioni o i pellegrinaggi alla Madonna (spesso </a:t>
            </a:r>
            <a:r>
              <a:rPr lang="it-IT" b="1" dirty="0" smtClean="0">
                <a:solidFill>
                  <a:srgbClr val="FF0000"/>
                </a:solidFill>
                <a:latin typeface="Copperplate Gothic Bold" pitchFamily="34" charset="0"/>
              </a:rPr>
              <a:t>nera). Oppure potrebbe semplicemente significare ceste. </a:t>
            </a:r>
            <a:endParaRPr lang="it-IT" b="1" dirty="0">
              <a:solidFill>
                <a:srgbClr val="FF0000"/>
              </a:solidFill>
              <a:latin typeface="Copperplate Gothic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894" y="-24761"/>
            <a:ext cx="5132106" cy="68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3923928" y="0"/>
            <a:ext cx="5832648" cy="400110"/>
          </a:xfrm>
          <a:prstGeom prst="rect">
            <a:avLst/>
          </a:prstGeom>
          <a:noFill/>
        </p:spPr>
        <p:txBody>
          <a:bodyPr wrap="square" rtlCol="0">
            <a:spAutoFit/>
          </a:bodyPr>
          <a:lstStyle/>
          <a:p>
            <a:pPr lvl="0">
              <a:spcBef>
                <a:spcPct val="20000"/>
              </a:spcBef>
            </a:pPr>
            <a:r>
              <a:rPr lang="it-IT" sz="2000" b="1" dirty="0">
                <a:solidFill>
                  <a:schemeClr val="bg1"/>
                </a:solidFill>
                <a:latin typeface="Copperplate Gothic Bold" pitchFamily="34" charset="0"/>
              </a:rPr>
              <a:t>Madonna delle </a:t>
            </a:r>
            <a:r>
              <a:rPr lang="it-IT" sz="2000" b="1" dirty="0" smtClean="0">
                <a:solidFill>
                  <a:schemeClr val="bg1"/>
                </a:solidFill>
                <a:latin typeface="Copperplate Gothic Bold" pitchFamily="34" charset="0"/>
              </a:rPr>
              <a:t>Grazie ,Pollica </a:t>
            </a:r>
            <a:r>
              <a:rPr lang="it-IT" sz="2000" b="1" dirty="0">
                <a:solidFill>
                  <a:schemeClr val="bg1"/>
                </a:solidFill>
                <a:latin typeface="Copperplate Gothic Bold" pitchFamily="34" charset="0"/>
              </a:rPr>
              <a:t>(Sa)</a:t>
            </a:r>
            <a:endParaRPr lang="it-IT" sz="2000" b="1" dirty="0">
              <a:solidFill>
                <a:schemeClr val="bg1"/>
              </a:solidFill>
              <a:latin typeface="Copperplate Gothic Bold" pitchFamily="34" charset="0"/>
            </a:endParaRPr>
          </a:p>
        </p:txBody>
      </p:sp>
    </p:spTree>
    <p:extLst>
      <p:ext uri="{BB962C8B-B14F-4D97-AF65-F5344CB8AC3E}">
        <p14:creationId xmlns:p14="http://schemas.microsoft.com/office/powerpoint/2010/main" val="3138174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84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684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0"/>
            <a:ext cx="94075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4579000" y="0"/>
            <a:ext cx="4565000" cy="6858000"/>
          </a:xfrm>
        </p:spPr>
        <p:txBody>
          <a:bodyPr>
            <a:normAutofit fontScale="85000" lnSpcReduction="20000"/>
          </a:bodyPr>
          <a:lstStyle/>
          <a:p>
            <a:pPr marL="0" indent="0">
              <a:buNone/>
            </a:pPr>
            <a:r>
              <a:rPr lang="it-IT" b="1" dirty="0" smtClean="0">
                <a:solidFill>
                  <a:srgbClr val="FF0000"/>
                </a:solidFill>
                <a:latin typeface="Copperplate Gothic Bold" pitchFamily="34" charset="0"/>
              </a:rPr>
              <a:t>Il pellegrinaggio </a:t>
            </a:r>
            <a:r>
              <a:rPr lang="it-IT" b="1" dirty="0">
                <a:solidFill>
                  <a:srgbClr val="FF0000"/>
                </a:solidFill>
                <a:latin typeface="Copperplate Gothic Bold" pitchFamily="34" charset="0"/>
              </a:rPr>
              <a:t>assume caratteristiche tutt'altro che cristiane: durante il lungo cammino, si suona e si balla. E si balla, spesso, a piedi nudi, come nelle antiche feste di Iside, con le </a:t>
            </a:r>
            <a:r>
              <a:rPr lang="it-IT" b="1" i="1" dirty="0" err="1">
                <a:solidFill>
                  <a:srgbClr val="FF0000"/>
                </a:solidFill>
                <a:latin typeface="Copperplate Gothic Bold" pitchFamily="34" charset="0"/>
              </a:rPr>
              <a:t>cente</a:t>
            </a:r>
            <a:r>
              <a:rPr lang="it-IT" b="1" dirty="0">
                <a:solidFill>
                  <a:srgbClr val="FF0000"/>
                </a:solidFill>
                <a:latin typeface="Copperplate Gothic Bold" pitchFamily="34" charset="0"/>
              </a:rPr>
              <a:t> in testa: veri e propri candelabri pesantissimi, bellissimi, ornati di fiori e di nastri,  molto difficili da tenere in equilibrio, specie se ci si muove a tempo di musica.....</a:t>
            </a:r>
          </a:p>
          <a:p>
            <a:endParaRPr lang="it-IT" dirty="0"/>
          </a:p>
        </p:txBody>
      </p:sp>
      <p:pic>
        <p:nvPicPr>
          <p:cNvPr id="13315" name="Picture 3" descr="C:\Users\gaia\Desktop\pcvecchietto\pcvecchio\Miei Documenti\Viggiano\PICT01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73280"/>
            <a:ext cx="4687520" cy="703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551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946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55913"/>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2"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467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20"/>
            <a:ext cx="5045546" cy="690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olo 1"/>
          <p:cNvSpPr>
            <a:spLocks noGrp="1"/>
          </p:cNvSpPr>
          <p:nvPr>
            <p:ph idx="1"/>
          </p:nvPr>
        </p:nvSpPr>
        <p:spPr>
          <a:xfrm>
            <a:off x="5045075" y="-42863"/>
            <a:ext cx="4098925" cy="6900863"/>
          </a:xfrm>
        </p:spPr>
        <p:txBody>
          <a:bodyPr>
            <a:normAutofit fontScale="47500" lnSpcReduction="20000"/>
          </a:bodyPr>
          <a:lstStyle/>
          <a:p>
            <a:pPr marL="0" indent="0">
              <a:buNone/>
            </a:pPr>
            <a:endParaRPr lang="it-IT" b="1" i="1" dirty="0" smtClean="0">
              <a:solidFill>
                <a:srgbClr val="FF0000"/>
              </a:solidFill>
              <a:latin typeface="Copperplate Gothic Bold" pitchFamily="34" charset="0"/>
            </a:endParaRPr>
          </a:p>
          <a:p>
            <a:pPr marL="0" indent="0">
              <a:buNone/>
            </a:pPr>
            <a:r>
              <a:rPr lang="it-IT" b="1" i="1" dirty="0" smtClean="0">
                <a:solidFill>
                  <a:srgbClr val="FF0000"/>
                </a:solidFill>
                <a:latin typeface="Copperplate Gothic Bold" pitchFamily="34" charset="0"/>
              </a:rPr>
              <a:t>La </a:t>
            </a:r>
            <a:r>
              <a:rPr lang="it-IT" b="1" i="1" dirty="0">
                <a:solidFill>
                  <a:srgbClr val="FF0000"/>
                </a:solidFill>
                <a:latin typeface="Copperplate Gothic Bold" pitchFamily="34" charset="0"/>
              </a:rPr>
              <a:t>seconda montagna, il Monte </a:t>
            </a:r>
            <a:r>
              <a:rPr lang="it-IT" b="1" i="1" dirty="0" err="1">
                <a:solidFill>
                  <a:srgbClr val="FF0000"/>
                </a:solidFill>
                <a:latin typeface="Copperplate Gothic Bold" pitchFamily="34" charset="0"/>
              </a:rPr>
              <a:t>Elaios</a:t>
            </a:r>
            <a:r>
              <a:rPr lang="it-IT" b="1" i="1" dirty="0">
                <a:solidFill>
                  <a:srgbClr val="FF0000"/>
                </a:solidFill>
                <a:latin typeface="Copperplate Gothic Bold" pitchFamily="34" charset="0"/>
              </a:rPr>
              <a:t>,  dista circa 30  da stadi da </a:t>
            </a:r>
            <a:r>
              <a:rPr lang="it-IT" b="1" i="1" dirty="0" err="1">
                <a:solidFill>
                  <a:srgbClr val="FF0000"/>
                </a:solidFill>
                <a:latin typeface="Copperplate Gothic Bold" pitchFamily="34" charset="0"/>
              </a:rPr>
              <a:t>Figaleia</a:t>
            </a:r>
            <a:r>
              <a:rPr lang="it-IT" b="1" i="1" dirty="0">
                <a:solidFill>
                  <a:srgbClr val="FF0000"/>
                </a:solidFill>
                <a:latin typeface="Copperplate Gothic Bold" pitchFamily="34" charset="0"/>
              </a:rPr>
              <a:t>  e c'è una grotta sacra a Demetra Melaine (Nera)… gli abitanti di </a:t>
            </a:r>
            <a:r>
              <a:rPr lang="it-IT" b="1" i="1" dirty="0" err="1">
                <a:solidFill>
                  <a:srgbClr val="FF0000"/>
                </a:solidFill>
                <a:latin typeface="Copperplate Gothic Bold" pitchFamily="34" charset="0"/>
              </a:rPr>
              <a:t>Figaleia</a:t>
            </a:r>
            <a:r>
              <a:rPr lang="it-IT" b="1" i="1" dirty="0">
                <a:solidFill>
                  <a:srgbClr val="FF0000"/>
                </a:solidFill>
                <a:latin typeface="Copperplate Gothic Bold" pitchFamily="34" charset="0"/>
              </a:rPr>
              <a:t> dicono di aver dedicato la grotta a Demetra e di avervi posto una statua di legno.  La statua fu realizzata in questo modo: era seduta su una roccia ed aveva l'aspetto di una donna tranne la testa. Aveva la testa e la criniera di un cavallo, e da questa testa uscivano serpenti ed altri animali. Il suo chitone era lungo fino ai piedi, in una mano teneva un delfino, nell'altra una colomba. La ragione per cui realizzarono la statua in questo modo dovrebbe essere chiara a chiunque si intenda delle antiche tradizioni. Dicono che l'hanno chiamata "Nera" perché la dea indossa una veste nera. Tuttavia non sanno dire chi abbia realizzato la statua o come finì per bruciare; ma quando venne distrutta gli abitanti di </a:t>
            </a:r>
            <a:r>
              <a:rPr lang="it-IT" b="1" i="1" dirty="0" err="1">
                <a:solidFill>
                  <a:srgbClr val="FF0000"/>
                </a:solidFill>
                <a:latin typeface="Copperplate Gothic Bold" pitchFamily="34" charset="0"/>
              </a:rPr>
              <a:t>Figaleia</a:t>
            </a:r>
            <a:r>
              <a:rPr lang="it-IT" b="1" i="1" dirty="0">
                <a:solidFill>
                  <a:srgbClr val="FF0000"/>
                </a:solidFill>
                <a:latin typeface="Copperplate Gothic Bold" pitchFamily="34" charset="0"/>
              </a:rPr>
              <a:t> non ne realizzarono un'altra e il suo culto e i sacrifici in suo onore furono ampiamente trascurati finché i loro campi divennero sterili</a:t>
            </a:r>
            <a:r>
              <a:rPr lang="it-IT" b="1" dirty="0">
                <a:solidFill>
                  <a:srgbClr val="FF0000"/>
                </a:solidFill>
                <a:latin typeface="Copperplate Gothic Bold" pitchFamily="34" charset="0"/>
              </a:rPr>
              <a:t>.</a:t>
            </a:r>
          </a:p>
          <a:p>
            <a:pPr marL="0" indent="0">
              <a:buNone/>
            </a:pPr>
            <a:endParaRPr lang="it-IT" b="1" dirty="0" smtClean="0">
              <a:solidFill>
                <a:srgbClr val="FF0000"/>
              </a:solidFill>
              <a:latin typeface="Copperplate Gothic Bold" pitchFamily="34" charset="0"/>
            </a:endParaRPr>
          </a:p>
          <a:p>
            <a:pPr marL="0" indent="0">
              <a:buNone/>
            </a:pPr>
            <a:r>
              <a:rPr lang="it-IT" b="1" dirty="0" smtClean="0">
                <a:solidFill>
                  <a:srgbClr val="FF0000"/>
                </a:solidFill>
                <a:latin typeface="Copperplate Gothic Bold" pitchFamily="34" charset="0"/>
              </a:rPr>
              <a:t>Pausania</a:t>
            </a:r>
            <a:r>
              <a:rPr lang="it-IT" b="1" dirty="0">
                <a:solidFill>
                  <a:srgbClr val="FF0000"/>
                </a:solidFill>
                <a:latin typeface="Copperplate Gothic Bold" pitchFamily="34" charset="0"/>
              </a:rPr>
              <a:t>, </a:t>
            </a:r>
            <a:r>
              <a:rPr lang="it-IT" b="1" i="1" dirty="0">
                <a:solidFill>
                  <a:srgbClr val="FF0000"/>
                </a:solidFill>
                <a:latin typeface="Copperplate Gothic Bold" pitchFamily="34" charset="0"/>
              </a:rPr>
              <a:t>Descrizione della Grecia</a:t>
            </a:r>
            <a:r>
              <a:rPr lang="it-IT" b="1" dirty="0">
                <a:solidFill>
                  <a:srgbClr val="FF0000"/>
                </a:solidFill>
                <a:latin typeface="Copperplate Gothic Bold" pitchFamily="34" charset="0"/>
              </a:rPr>
              <a:t> 8.42.1ff.</a:t>
            </a:r>
          </a:p>
          <a:p>
            <a:endParaRPr lang="it-IT" dirty="0"/>
          </a:p>
        </p:txBody>
      </p:sp>
    </p:spTree>
    <p:extLst>
      <p:ext uri="{BB962C8B-B14F-4D97-AF65-F5344CB8AC3E}">
        <p14:creationId xmlns:p14="http://schemas.microsoft.com/office/powerpoint/2010/main" val="1923923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5122" name="Picture 2" descr="C:\Users\gaia\Desktop\pcvecchietto\pcvecchio\Miei Documenti\Viggiano\PICT01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18" y="-1971600"/>
            <a:ext cx="10160000" cy="15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533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6146" name="Picture 2" descr="C:\Users\gaia\Desktop\pcvecchietto\pcvecchio\Miei Documenti\Viggiano\PICT01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4191000"/>
            <a:ext cx="10160000" cy="15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536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7170" name="Picture 2" descr="C:\Users\gaia\Desktop\pcvecchietto\pcvecchio\Miei Documenti\Viggiano\PICT01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963488"/>
            <a:ext cx="10160000" cy="15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908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22A28"/>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3779912" cy="6858000"/>
          </a:xfrm>
        </p:spPr>
        <p:txBody>
          <a:bodyPr>
            <a:noAutofit/>
          </a:bodyPr>
          <a:lstStyle/>
          <a:p>
            <a:pPr marL="0" indent="0">
              <a:buNone/>
            </a:pPr>
            <a:endParaRPr lang="it-IT" sz="2800" dirty="0" smtClean="0">
              <a:solidFill>
                <a:schemeClr val="bg1"/>
              </a:solidFill>
              <a:latin typeface="Copperplate Gothic Bold" pitchFamily="34" charset="0"/>
            </a:endParaRPr>
          </a:p>
          <a:p>
            <a:pPr marL="0" indent="0">
              <a:buNone/>
            </a:pPr>
            <a:r>
              <a:rPr lang="it-IT" sz="2800" dirty="0" smtClean="0">
                <a:solidFill>
                  <a:schemeClr val="bg1"/>
                </a:solidFill>
                <a:latin typeface="Copperplate Gothic Bold" pitchFamily="34" charset="0"/>
              </a:rPr>
              <a:t>Si tratta di uno dei pellegrinaggi più importanti del Sud Italia: partecipano migliaia di persone, molti tornano dall’estero per la processione, accampandosi al bordo della strada giorni prima.  </a:t>
            </a:r>
            <a:endParaRPr lang="it-IT" sz="2800" dirty="0">
              <a:solidFill>
                <a:schemeClr val="bg1"/>
              </a:solidFill>
              <a:latin typeface="Copperplate Gothic Bold" pitchFamily="34" charset="0"/>
            </a:endParaRPr>
          </a:p>
        </p:txBody>
      </p:sp>
      <p:pic>
        <p:nvPicPr>
          <p:cNvPr id="9218" name="Picture 2" descr="C:\Users\gaia\Desktop\pcvecchietto\pcvecchio\Miei Documenti\Viggiano\PICT01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556694"/>
            <a:ext cx="5364088" cy="741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720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644008" y="0"/>
            <a:ext cx="4497124" cy="6879952"/>
          </a:xfrm>
        </p:spPr>
        <p:txBody>
          <a:bodyPr>
            <a:normAutofit lnSpcReduction="10000"/>
          </a:bodyPr>
          <a:lstStyle/>
          <a:p>
            <a:r>
              <a:rPr lang="it-IT" b="1" dirty="0" smtClean="0">
                <a:solidFill>
                  <a:srgbClr val="FF0000"/>
                </a:solidFill>
                <a:latin typeface="Copperplate Gothic Bold" pitchFamily="34" charset="0"/>
              </a:rPr>
              <a:t>In molti casi, la sfilata delle </a:t>
            </a:r>
            <a:r>
              <a:rPr lang="it-IT" b="1" dirty="0" err="1" smtClean="0">
                <a:solidFill>
                  <a:srgbClr val="FF0000"/>
                </a:solidFill>
                <a:latin typeface="Copperplate Gothic Bold" pitchFamily="34" charset="0"/>
              </a:rPr>
              <a:t>cénte</a:t>
            </a:r>
            <a:r>
              <a:rPr lang="it-IT" b="1" dirty="0" smtClean="0">
                <a:solidFill>
                  <a:srgbClr val="FF0000"/>
                </a:solidFill>
                <a:latin typeface="Copperplate Gothic Bold" pitchFamily="34" charset="0"/>
              </a:rPr>
              <a:t> è legata  a rituali di </a:t>
            </a:r>
            <a:r>
              <a:rPr lang="it-IT" b="1" i="1" dirty="0" err="1" smtClean="0">
                <a:solidFill>
                  <a:srgbClr val="FF0000"/>
                </a:solidFill>
                <a:latin typeface="Copperplate Gothic Bold" pitchFamily="34" charset="0"/>
              </a:rPr>
              <a:t>hieros</a:t>
            </a:r>
            <a:r>
              <a:rPr lang="it-IT" b="1" i="1" dirty="0" smtClean="0">
                <a:solidFill>
                  <a:srgbClr val="FF0000"/>
                </a:solidFill>
                <a:latin typeface="Copperplate Gothic Bold" pitchFamily="34" charset="0"/>
              </a:rPr>
              <a:t> </a:t>
            </a:r>
            <a:r>
              <a:rPr lang="it-IT" b="1" i="1" dirty="0" err="1" smtClean="0">
                <a:solidFill>
                  <a:srgbClr val="FF0000"/>
                </a:solidFill>
                <a:latin typeface="Copperplate Gothic Bold" pitchFamily="34" charset="0"/>
              </a:rPr>
              <a:t>gamos</a:t>
            </a:r>
            <a:r>
              <a:rPr lang="it-IT" b="1" dirty="0" smtClean="0">
                <a:solidFill>
                  <a:srgbClr val="FF0000"/>
                </a:solidFill>
                <a:latin typeface="Copperplate Gothic Bold" pitchFamily="34" charset="0"/>
              </a:rPr>
              <a:t>, cioè di nozze sacre, con una componente maschile, spesso rappresentata da un albero, o, più tardi, da un santo maschio, indispensabile </a:t>
            </a:r>
          </a:p>
          <a:p>
            <a:r>
              <a:rPr lang="it-IT" b="1" dirty="0" smtClean="0">
                <a:solidFill>
                  <a:srgbClr val="FF0000"/>
                </a:solidFill>
                <a:latin typeface="Copperplate Gothic Bold" pitchFamily="34" charset="0"/>
              </a:rPr>
              <a:t>per la riproduzione   </a:t>
            </a:r>
            <a:endParaRPr lang="it-IT" b="1" dirty="0">
              <a:solidFill>
                <a:srgbClr val="FF0000"/>
              </a:solidFill>
              <a:latin typeface="Copperplate Gothic Bold"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695" y="5585996"/>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86725" y="6519446"/>
            <a:ext cx="1008112"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786894" cy="703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0" y="6421978"/>
            <a:ext cx="3459665" cy="369332"/>
          </a:xfrm>
          <a:prstGeom prst="rect">
            <a:avLst/>
          </a:prstGeom>
          <a:noFill/>
        </p:spPr>
        <p:txBody>
          <a:bodyPr wrap="none" rtlCol="0">
            <a:spAutoFit/>
          </a:bodyPr>
          <a:lstStyle/>
          <a:p>
            <a:r>
              <a:rPr lang="it-IT" b="1" dirty="0" smtClean="0">
                <a:solidFill>
                  <a:srgbClr val="FF0000"/>
                </a:solidFill>
                <a:latin typeface="Copperplate Gothic Bold" pitchFamily="34" charset="0"/>
              </a:rPr>
              <a:t>Maggio  di Accettura (Pz)</a:t>
            </a:r>
            <a:endParaRPr lang="it-IT" b="1" dirty="0">
              <a:solidFill>
                <a:srgbClr val="FF0000"/>
              </a:solidFill>
              <a:latin typeface="Copperplate Gothic Bold" pitchFamily="34" charset="0"/>
            </a:endParaRPr>
          </a:p>
        </p:txBody>
      </p:sp>
    </p:spTree>
    <p:extLst>
      <p:ext uri="{BB962C8B-B14F-4D97-AF65-F5344CB8AC3E}">
        <p14:creationId xmlns:p14="http://schemas.microsoft.com/office/powerpoint/2010/main" val="42734650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8194" name="Picture 2" descr="C:\Users\gaia\Desktop\pcvecchietto\pcvecchio\Miei Documenti\Viggiano\PICT01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16344" cy="859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122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10242" name="Picture 2" descr="C:\Users\gaia\Desktop\pcvecchietto\pcvecchio\Miei Documenti\Viggiano\PICT0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92816" cy="692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381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12290" name="Picture 2" descr="C:\Users\gaia\Desktop\pcvecchietto\pcvecchio\Miei Documenti\Viggiano\PICT0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4191000"/>
            <a:ext cx="10160000" cy="15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184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13314" name="Picture 2" descr="C:\Users\gaia\Desktop\pcvecchietto\pcvecchio\Miei Documenti\Viggiano\PICT0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8472"/>
            <a:ext cx="9144000" cy="1291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87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559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smtClean="0">
              <a:effectLst/>
            </a:endParaRPr>
          </a:p>
          <a:p>
            <a:endParaRPr lang="it-IT" dirty="0" smtClean="0">
              <a:effectLst/>
            </a:endParaRPr>
          </a:p>
          <a:p>
            <a:endParaRPr lang="it-IT" dirty="0" smtClean="0">
              <a:effectLst/>
            </a:endParaRPr>
          </a:p>
          <a:p>
            <a:endParaRPr lang="it-IT"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402" y="0"/>
            <a:ext cx="5164038"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0"/>
            <a:ext cx="3984402" cy="7232749"/>
          </a:xfrm>
          <a:prstGeom prst="rect">
            <a:avLst/>
          </a:prstGeom>
          <a:noFill/>
        </p:spPr>
        <p:txBody>
          <a:bodyPr wrap="square" rtlCol="0">
            <a:spAutoFit/>
          </a:bodyPr>
          <a:lstStyle/>
          <a:p>
            <a:pPr algn="just">
              <a:spcAft>
                <a:spcPts val="0"/>
              </a:spcAft>
            </a:pPr>
            <a:r>
              <a:rPr lang="it-IT" sz="1600" b="1" kern="150" dirty="0">
                <a:solidFill>
                  <a:srgbClr val="FF0000"/>
                </a:solidFill>
                <a:latin typeface="Copperplate Gothic Bold" pitchFamily="34" charset="0"/>
                <a:ea typeface="Times New Roman"/>
              </a:rPr>
              <a:t>A Viggiano esiste una ritualità legata alle pietre, che, </a:t>
            </a:r>
            <a:r>
              <a:rPr lang="it-IT" sz="1600" b="1" kern="150" dirty="0" smtClean="0">
                <a:solidFill>
                  <a:srgbClr val="FF0000"/>
                </a:solidFill>
                <a:latin typeface="Copperplate Gothic Bold" pitchFamily="34" charset="0"/>
                <a:ea typeface="Times New Roman"/>
              </a:rPr>
              <a:t>a </a:t>
            </a:r>
            <a:r>
              <a:rPr lang="it-IT" sz="1600" b="1" kern="150" dirty="0">
                <a:solidFill>
                  <a:srgbClr val="FF0000"/>
                </a:solidFill>
                <a:latin typeface="Copperplate Gothic Bold" pitchFamily="34" charset="0"/>
                <a:ea typeface="Times New Roman"/>
              </a:rPr>
              <a:t>livello </a:t>
            </a:r>
            <a:r>
              <a:rPr lang="it-IT" sz="1600" b="1" kern="150" dirty="0" smtClean="0">
                <a:solidFill>
                  <a:srgbClr val="FF0000"/>
                </a:solidFill>
                <a:latin typeface="Copperplate Gothic Bold" pitchFamily="34" charset="0"/>
                <a:ea typeface="Times New Roman"/>
              </a:rPr>
              <a:t>simbolico, </a:t>
            </a:r>
            <a:r>
              <a:rPr lang="it-IT" sz="1600" b="1" kern="150" dirty="0">
                <a:solidFill>
                  <a:srgbClr val="FF0000"/>
                </a:solidFill>
                <a:latin typeface="Copperplate Gothic Bold" pitchFamily="34" charset="0"/>
                <a:ea typeface="Times New Roman"/>
              </a:rPr>
              <a:t>rappresentano le ossa della Terra  e sono legate alla Dea Madre dal paleolitico.</a:t>
            </a:r>
          </a:p>
          <a:p>
            <a:pPr algn="just">
              <a:spcAft>
                <a:spcPts val="0"/>
              </a:spcAft>
            </a:pPr>
            <a:r>
              <a:rPr lang="it-IT" sz="1600" b="1" kern="150" dirty="0">
                <a:solidFill>
                  <a:srgbClr val="FF0000"/>
                </a:solidFill>
                <a:latin typeface="Copperplate Gothic Bold" pitchFamily="34" charset="0"/>
                <a:ea typeface="Times New Roman"/>
              </a:rPr>
              <a:t>Soprattutto nel passato, i pellegrini offrivano alla Madonna pietre più o meno lavorate, triangolari o cuneiformi</a:t>
            </a:r>
            <a:r>
              <a:rPr lang="it-IT" sz="1600" b="1" kern="150" dirty="0" smtClean="0">
                <a:solidFill>
                  <a:srgbClr val="FF0000"/>
                </a:solidFill>
                <a:latin typeface="Copperplate Gothic Bold" pitchFamily="34" charset="0"/>
                <a:ea typeface="Times New Roman"/>
              </a:rPr>
              <a:t>:  </a:t>
            </a:r>
            <a:r>
              <a:rPr lang="it-IT" sz="1600" b="1" kern="150" dirty="0">
                <a:solidFill>
                  <a:srgbClr val="FF0000"/>
                </a:solidFill>
                <a:latin typeface="Copperplate Gothic Bold" pitchFamily="34" charset="0"/>
                <a:ea typeface="Times New Roman"/>
              </a:rPr>
              <a:t>il riferimento all'organo sessuale femminile è abbastanza evidente</a:t>
            </a:r>
            <a:r>
              <a:rPr lang="it-IT" sz="1600" b="1" kern="150" dirty="0" smtClean="0">
                <a:solidFill>
                  <a:srgbClr val="FF0000"/>
                </a:solidFill>
                <a:latin typeface="Copperplate Gothic Bold" pitchFamily="34" charset="0"/>
                <a:ea typeface="Times New Roman"/>
              </a:rPr>
              <a:t>.</a:t>
            </a:r>
          </a:p>
          <a:p>
            <a:pPr algn="just">
              <a:spcAft>
                <a:spcPts val="0"/>
              </a:spcAft>
            </a:pPr>
            <a:r>
              <a:rPr lang="it-IT" sz="1600" b="1" kern="150" dirty="0" smtClean="0">
                <a:solidFill>
                  <a:srgbClr val="FF0000"/>
                </a:solidFill>
                <a:latin typeface="Copperplate Gothic Bold" pitchFamily="34" charset="0"/>
                <a:ea typeface="Times New Roman"/>
              </a:rPr>
              <a:t> </a:t>
            </a:r>
            <a:r>
              <a:rPr lang="it-IT" sz="1600" b="1" kern="150" dirty="0">
                <a:solidFill>
                  <a:srgbClr val="FF0000"/>
                </a:solidFill>
                <a:latin typeface="Copperplate Gothic Bold" pitchFamily="34" charset="0"/>
                <a:ea typeface="Times New Roman"/>
              </a:rPr>
              <a:t>Alcune donne portavano una pietra appesa al collo: anche questa, è un'usanza attestata da tempo immemorabile</a:t>
            </a:r>
            <a:r>
              <a:rPr lang="it-IT" sz="1600" b="1" kern="150" dirty="0" smtClean="0">
                <a:solidFill>
                  <a:srgbClr val="FF0000"/>
                </a:solidFill>
                <a:latin typeface="Copperplate Gothic Bold" pitchFamily="34" charset="0"/>
                <a:ea typeface="Times New Roman"/>
              </a:rPr>
              <a:t>.</a:t>
            </a:r>
          </a:p>
          <a:p>
            <a:pPr algn="just">
              <a:spcAft>
                <a:spcPts val="0"/>
              </a:spcAft>
            </a:pPr>
            <a:r>
              <a:rPr lang="it-IT" sz="1600" b="1" kern="150" dirty="0" smtClean="0">
                <a:solidFill>
                  <a:srgbClr val="FF0000"/>
                </a:solidFill>
                <a:latin typeface="Copperplate Gothic Bold" pitchFamily="34" charset="0"/>
                <a:ea typeface="Times New Roman"/>
              </a:rPr>
              <a:t> </a:t>
            </a:r>
            <a:r>
              <a:rPr lang="it-IT" sz="1600" b="1" kern="150" dirty="0">
                <a:solidFill>
                  <a:srgbClr val="FF0000"/>
                </a:solidFill>
                <a:latin typeface="Copperplate Gothic Bold" pitchFamily="34" charset="0"/>
                <a:ea typeface="Times New Roman"/>
              </a:rPr>
              <a:t>Percorrendo l'ultimo tratta delle Via Crucis, poi, molti pellegrini raccoglievano pietre che deponevano ai piedi delle croci, talvolta dopo averle baciate.</a:t>
            </a:r>
          </a:p>
          <a:p>
            <a:pPr>
              <a:spcAft>
                <a:spcPts val="0"/>
              </a:spcAft>
            </a:pPr>
            <a:r>
              <a:rPr lang="it-IT" sz="1600" b="1" kern="150" dirty="0">
                <a:solidFill>
                  <a:srgbClr val="FF0000"/>
                </a:solidFill>
                <a:latin typeface="Copperplate Gothic Bold" pitchFamily="34" charset="0"/>
                <a:ea typeface="Times New Roman"/>
              </a:rPr>
              <a:t>Ricordiamo che anche la </a:t>
            </a:r>
            <a:r>
              <a:rPr lang="it-IT" sz="1600" b="1" i="1" kern="150" dirty="0" err="1">
                <a:solidFill>
                  <a:srgbClr val="FF0000"/>
                </a:solidFill>
                <a:latin typeface="Copperplate Gothic Bold" pitchFamily="34" charset="0"/>
                <a:ea typeface="Times New Roman"/>
              </a:rPr>
              <a:t>yoni</a:t>
            </a:r>
            <a:r>
              <a:rPr lang="it-IT" sz="1600" b="1" kern="150" dirty="0">
                <a:solidFill>
                  <a:srgbClr val="FF0000"/>
                </a:solidFill>
                <a:latin typeface="Copperplate Gothic Bold" pitchFamily="34" charset="0"/>
                <a:ea typeface="Times New Roman"/>
              </a:rPr>
              <a:t>, simbolo dell'organo sessuale femminile fra i popoli ariani di matrice indiana, era spesso fabbricata in pietra. Quella forma ha poi originato il </a:t>
            </a:r>
            <a:r>
              <a:rPr lang="it-IT" sz="1600" b="1" kern="150" dirty="0" smtClean="0">
                <a:solidFill>
                  <a:srgbClr val="FF0000"/>
                </a:solidFill>
                <a:latin typeface="Copperplate Gothic Bold" pitchFamily="34" charset="0"/>
                <a:ea typeface="Times New Roman"/>
              </a:rPr>
              <a:t>cuore.</a:t>
            </a:r>
            <a:endParaRPr lang="it-IT" sz="1600" b="1" kern="150" dirty="0">
              <a:solidFill>
                <a:srgbClr val="FF0000"/>
              </a:solidFill>
              <a:effectLst/>
              <a:latin typeface="Copperplate Gothic Bold" pitchFamily="34" charset="0"/>
              <a:ea typeface="Times New Roman"/>
            </a:endParaRPr>
          </a:p>
        </p:txBody>
      </p:sp>
    </p:spTree>
    <p:extLst>
      <p:ext uri="{BB962C8B-B14F-4D97-AF65-F5344CB8AC3E}">
        <p14:creationId xmlns:p14="http://schemas.microsoft.com/office/powerpoint/2010/main" val="312481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186761"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929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02" y="404664"/>
            <a:ext cx="9215302" cy="6164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67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80528" y="692696"/>
            <a:ext cx="9324528" cy="4946104"/>
          </a:xfrm>
        </p:spPr>
        <p:txBody>
          <a:bodyPr>
            <a:normAutofit/>
          </a:bodyPr>
          <a:lstStyle/>
          <a:p>
            <a:endParaRPr lang="it-IT" b="1" dirty="0" smtClean="0">
              <a:solidFill>
                <a:srgbClr val="FF0000"/>
              </a:solidFill>
              <a:latin typeface="Copperplate Gothic Bold" pitchFamily="34" charset="0"/>
            </a:endParaRPr>
          </a:p>
          <a:p>
            <a:r>
              <a:rPr lang="it-IT" b="1" dirty="0" smtClean="0">
                <a:solidFill>
                  <a:srgbClr val="FF0000"/>
                </a:solidFill>
                <a:latin typeface="Copperplate Gothic Bold" pitchFamily="34" charset="0"/>
              </a:rPr>
              <a:t> </a:t>
            </a:r>
            <a:r>
              <a:rPr lang="it-IT" sz="16600" b="1" dirty="0" smtClean="0">
                <a:solidFill>
                  <a:srgbClr val="FF0000"/>
                </a:solidFill>
                <a:latin typeface="Copperplate Gothic Bold" pitchFamily="34" charset="0"/>
              </a:rPr>
              <a:t>grazie</a:t>
            </a:r>
            <a:endParaRPr lang="it-IT" sz="3000" b="1" dirty="0" smtClean="0">
              <a:solidFill>
                <a:srgbClr val="FF0000"/>
              </a:solidFill>
              <a:latin typeface="Copperplate Gothic Bold" pitchFamily="34" charset="0"/>
            </a:endParaRPr>
          </a:p>
          <a:p>
            <a:endParaRPr lang="it-IT" b="1" dirty="0">
              <a:solidFill>
                <a:srgbClr val="FF0000"/>
              </a:solidFill>
              <a:latin typeface="Copperplate Gothic Bold"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695" y="5585996"/>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86725" y="6519446"/>
            <a:ext cx="1008112"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676192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64" y="-97258"/>
            <a:ext cx="9153664" cy="6955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99392"/>
            <a:ext cx="2915816" cy="7017306"/>
          </a:xfrm>
          <a:prstGeom prst="rect">
            <a:avLst/>
          </a:prstGeom>
          <a:noFill/>
        </p:spPr>
        <p:txBody>
          <a:bodyPr wrap="square" rtlCol="0">
            <a:spAutoFit/>
          </a:bodyPr>
          <a:lstStyle/>
          <a:p>
            <a:r>
              <a:rPr lang="it-IT" b="1" dirty="0" smtClean="0">
                <a:solidFill>
                  <a:srgbClr val="FF0000"/>
                </a:solidFill>
                <a:latin typeface="Copperplate Gothic Bold" pitchFamily="34" charset="0"/>
              </a:rPr>
              <a:t>La </a:t>
            </a:r>
            <a:r>
              <a:rPr lang="it-IT" b="1" dirty="0">
                <a:solidFill>
                  <a:srgbClr val="FF0000"/>
                </a:solidFill>
                <a:latin typeface="Copperplate Gothic Bold" pitchFamily="34" charset="0"/>
              </a:rPr>
              <a:t>processione con i Santi e le </a:t>
            </a:r>
            <a:r>
              <a:rPr lang="it-IT" b="1" dirty="0" err="1">
                <a:solidFill>
                  <a:srgbClr val="FF0000"/>
                </a:solidFill>
                <a:latin typeface="Copperplate Gothic Bold" pitchFamily="34" charset="0"/>
              </a:rPr>
              <a:t>cente</a:t>
            </a:r>
            <a:r>
              <a:rPr lang="it-IT" b="1" dirty="0">
                <a:solidFill>
                  <a:srgbClr val="FF0000"/>
                </a:solidFill>
                <a:latin typeface="Copperplate Gothic Bold" pitchFamily="34" charset="0"/>
              </a:rPr>
              <a:t> parte </a:t>
            </a:r>
            <a:r>
              <a:rPr lang="it-IT" b="1" dirty="0" smtClean="0">
                <a:solidFill>
                  <a:srgbClr val="FF0000"/>
                </a:solidFill>
                <a:latin typeface="Copperplate Gothic Bold" pitchFamily="34" charset="0"/>
              </a:rPr>
              <a:t>da San </a:t>
            </a:r>
            <a:r>
              <a:rPr lang="it-IT" b="1" dirty="0">
                <a:solidFill>
                  <a:srgbClr val="FF0000"/>
                </a:solidFill>
                <a:latin typeface="Copperplate Gothic Bold" pitchFamily="34" charset="0"/>
              </a:rPr>
              <a:t>Nicola </a:t>
            </a:r>
            <a:r>
              <a:rPr lang="it-IT" b="1" dirty="0" smtClean="0">
                <a:solidFill>
                  <a:srgbClr val="FF0000"/>
                </a:solidFill>
                <a:latin typeface="Copperplate Gothic Bold" pitchFamily="34" charset="0"/>
              </a:rPr>
              <a:t>e</a:t>
            </a:r>
            <a:r>
              <a:rPr lang="it-IT" b="1" dirty="0">
                <a:solidFill>
                  <a:srgbClr val="FF0000"/>
                </a:solidFill>
                <a:latin typeface="Copperplate Gothic Bold" pitchFamily="34" charset="0"/>
              </a:rPr>
              <a:t> si reca alla Cappella della </a:t>
            </a:r>
            <a:r>
              <a:rPr lang="it-IT" b="1" dirty="0" smtClean="0">
                <a:solidFill>
                  <a:srgbClr val="FF0000"/>
                </a:solidFill>
                <a:latin typeface="Copperplate Gothic Bold" pitchFamily="34" charset="0"/>
              </a:rPr>
              <a:t>Madonna della Neve (che è nera).  Prima </a:t>
            </a:r>
            <a:r>
              <a:rPr lang="it-IT" b="1" dirty="0">
                <a:solidFill>
                  <a:srgbClr val="FF0000"/>
                </a:solidFill>
                <a:latin typeface="Copperplate Gothic Bold" pitchFamily="34" charset="0"/>
              </a:rPr>
              <a:t>di entrare, </a:t>
            </a:r>
            <a:r>
              <a:rPr lang="it-IT" b="1" dirty="0" smtClean="0">
                <a:solidFill>
                  <a:srgbClr val="FF0000"/>
                </a:solidFill>
                <a:latin typeface="Copperplate Gothic Bold" pitchFamily="34" charset="0"/>
              </a:rPr>
              <a:t>si fanno </a:t>
            </a:r>
            <a:r>
              <a:rPr lang="it-IT" b="1" dirty="0">
                <a:solidFill>
                  <a:srgbClr val="FF0000"/>
                </a:solidFill>
                <a:latin typeface="Copperplate Gothic Bold" pitchFamily="34" charset="0"/>
              </a:rPr>
              <a:t>tre giri intorno alla </a:t>
            </a:r>
            <a:r>
              <a:rPr lang="it-IT" b="1" dirty="0" smtClean="0">
                <a:solidFill>
                  <a:srgbClr val="FF0000"/>
                </a:solidFill>
                <a:latin typeface="Copperplate Gothic Bold" pitchFamily="34" charset="0"/>
              </a:rPr>
              <a:t>chiesetta: rituale di </a:t>
            </a:r>
            <a:r>
              <a:rPr lang="it-IT" b="1" dirty="0" err="1" smtClean="0">
                <a:solidFill>
                  <a:srgbClr val="FF0000"/>
                </a:solidFill>
                <a:latin typeface="Copperplate Gothic Bold" pitchFamily="34" charset="0"/>
              </a:rPr>
              <a:t>hieros</a:t>
            </a:r>
            <a:r>
              <a:rPr lang="it-IT" b="1" dirty="0" smtClean="0">
                <a:solidFill>
                  <a:srgbClr val="FF0000"/>
                </a:solidFill>
                <a:latin typeface="Copperplate Gothic Bold" pitchFamily="34" charset="0"/>
              </a:rPr>
              <a:t> </a:t>
            </a:r>
            <a:r>
              <a:rPr lang="it-IT" b="1" dirty="0" err="1" smtClean="0">
                <a:solidFill>
                  <a:srgbClr val="FF0000"/>
                </a:solidFill>
                <a:latin typeface="Copperplate Gothic Bold" pitchFamily="34" charset="0"/>
              </a:rPr>
              <a:t>gamos</a:t>
            </a:r>
            <a:r>
              <a:rPr lang="it-IT" b="1" dirty="0" smtClean="0">
                <a:solidFill>
                  <a:srgbClr val="FF0000"/>
                </a:solidFill>
                <a:latin typeface="Copperplate Gothic Bold" pitchFamily="34" charset="0"/>
              </a:rPr>
              <a:t>.  </a:t>
            </a:r>
            <a:endParaRPr lang="it-IT" b="1" dirty="0">
              <a:solidFill>
                <a:srgbClr val="FF0000"/>
              </a:solidFill>
              <a:latin typeface="Copperplate Gothic Bold" pitchFamily="34" charset="0"/>
            </a:endParaRPr>
          </a:p>
          <a:p>
            <a:r>
              <a:rPr lang="it-IT" b="1" dirty="0">
                <a:solidFill>
                  <a:srgbClr val="FF0000"/>
                </a:solidFill>
                <a:latin typeface="Copperplate Gothic Bold" pitchFamily="34" charset="0"/>
              </a:rPr>
              <a:t>Dopo la </a:t>
            </a:r>
            <a:r>
              <a:rPr lang="it-IT" b="1" dirty="0" smtClean="0">
                <a:solidFill>
                  <a:srgbClr val="FF0000"/>
                </a:solidFill>
                <a:latin typeface="Copperplate Gothic Bold" pitchFamily="34" charset="0"/>
              </a:rPr>
              <a:t>Messa </a:t>
            </a:r>
            <a:r>
              <a:rPr lang="it-IT" b="1" dirty="0">
                <a:solidFill>
                  <a:srgbClr val="FF0000"/>
                </a:solidFill>
                <a:latin typeface="Copperplate Gothic Bold" pitchFamily="34" charset="0"/>
              </a:rPr>
              <a:t>e la benedizione delle </a:t>
            </a:r>
            <a:r>
              <a:rPr lang="it-IT" b="1" dirty="0" err="1">
                <a:solidFill>
                  <a:srgbClr val="FF0000"/>
                </a:solidFill>
                <a:latin typeface="Copperplate Gothic Bold" pitchFamily="34" charset="0"/>
              </a:rPr>
              <a:t>cente</a:t>
            </a:r>
            <a:r>
              <a:rPr lang="it-IT" b="1" dirty="0">
                <a:solidFill>
                  <a:srgbClr val="FF0000"/>
                </a:solidFill>
                <a:latin typeface="Copperplate Gothic Bold" pitchFamily="34" charset="0"/>
              </a:rPr>
              <a:t>, la processione rientra nella chiesa di San Nicola. Il </a:t>
            </a:r>
            <a:r>
              <a:rPr lang="it-IT" b="1" dirty="0" smtClean="0">
                <a:solidFill>
                  <a:srgbClr val="FF0000"/>
                </a:solidFill>
                <a:latin typeface="Copperplate Gothic Bold" pitchFamily="34" charset="0"/>
              </a:rPr>
              <a:t>7 agosto</a:t>
            </a:r>
            <a:r>
              <a:rPr lang="it-IT" b="1" dirty="0">
                <a:solidFill>
                  <a:srgbClr val="FF0000"/>
                </a:solidFill>
                <a:latin typeface="Copperplate Gothic Bold" pitchFamily="34" charset="0"/>
              </a:rPr>
              <a:t>, le </a:t>
            </a:r>
            <a:r>
              <a:rPr lang="it-IT" b="1" dirty="0" err="1">
                <a:solidFill>
                  <a:srgbClr val="FF0000"/>
                </a:solidFill>
                <a:latin typeface="Copperplate Gothic Bold" pitchFamily="34" charset="0"/>
              </a:rPr>
              <a:t>cente</a:t>
            </a:r>
            <a:r>
              <a:rPr lang="it-IT" b="1" dirty="0">
                <a:solidFill>
                  <a:srgbClr val="FF0000"/>
                </a:solidFill>
                <a:latin typeface="Copperplate Gothic Bold" pitchFamily="34" charset="0"/>
              </a:rPr>
              <a:t> saranno portate in pellegrinaggio al Monte </a:t>
            </a:r>
            <a:r>
              <a:rPr lang="it-IT" b="1" dirty="0" err="1">
                <a:solidFill>
                  <a:srgbClr val="FF0000"/>
                </a:solidFill>
                <a:latin typeface="Copperplate Gothic Bold" pitchFamily="34" charset="0"/>
              </a:rPr>
              <a:t>Gelbison</a:t>
            </a:r>
            <a:r>
              <a:rPr lang="it-IT" b="1" dirty="0">
                <a:solidFill>
                  <a:srgbClr val="FF0000"/>
                </a:solidFill>
                <a:latin typeface="Copperplate Gothic Bold" pitchFamily="34" charset="0"/>
              </a:rPr>
              <a:t> dove saranno benedette nella cappella della Madonna del Sacro Monte</a:t>
            </a:r>
            <a:r>
              <a:rPr lang="it-IT" b="1" dirty="0">
                <a:latin typeface="Copperplate Gothic Bold" pitchFamily="34" charset="0"/>
              </a:rPr>
              <a:t>.</a:t>
            </a:r>
          </a:p>
        </p:txBody>
      </p:sp>
      <p:sp>
        <p:nvSpPr>
          <p:cNvPr id="5" name="CasellaDiTesto 4"/>
          <p:cNvSpPr txBox="1"/>
          <p:nvPr/>
        </p:nvSpPr>
        <p:spPr>
          <a:xfrm>
            <a:off x="4367104" y="6413847"/>
            <a:ext cx="4752528" cy="646331"/>
          </a:xfrm>
          <a:prstGeom prst="rect">
            <a:avLst/>
          </a:prstGeom>
          <a:noFill/>
        </p:spPr>
        <p:txBody>
          <a:bodyPr wrap="square" rtlCol="0">
            <a:spAutoFit/>
          </a:bodyPr>
          <a:lstStyle/>
          <a:p>
            <a:r>
              <a:rPr lang="it-IT" dirty="0" smtClean="0">
                <a:solidFill>
                  <a:schemeClr val="bg1"/>
                </a:solidFill>
                <a:latin typeface="Copperplate Gothic Bold" pitchFamily="34" charset="0"/>
              </a:rPr>
              <a:t>Madonna </a:t>
            </a:r>
            <a:r>
              <a:rPr lang="it-IT" dirty="0">
                <a:solidFill>
                  <a:schemeClr val="bg1"/>
                </a:solidFill>
                <a:latin typeface="Copperplate Gothic Bold" pitchFamily="34" charset="0"/>
              </a:rPr>
              <a:t>ad Nives, Campora (Sa).</a:t>
            </a:r>
          </a:p>
          <a:p>
            <a:endParaRPr lang="it-IT" dirty="0"/>
          </a:p>
        </p:txBody>
      </p:sp>
    </p:spTree>
    <p:extLst>
      <p:ext uri="{BB962C8B-B14F-4D97-AF65-F5344CB8AC3E}">
        <p14:creationId xmlns:p14="http://schemas.microsoft.com/office/powerpoint/2010/main" val="109272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812360" y="0"/>
            <a:ext cx="1328772" cy="6879952"/>
          </a:xfrm>
        </p:spPr>
        <p:txBody>
          <a:bodyPr>
            <a:normAutofit/>
          </a:bodyPr>
          <a:lstStyle/>
          <a:p>
            <a:r>
              <a:rPr lang="it-IT" sz="1800" b="1" dirty="0">
                <a:solidFill>
                  <a:srgbClr val="FF0000"/>
                </a:solidFill>
                <a:latin typeface="Copperplate Gothic Bold" pitchFamily="34" charset="0"/>
              </a:rPr>
              <a:t>A Sala </a:t>
            </a:r>
            <a:r>
              <a:rPr lang="it-IT" sz="1800" b="1" dirty="0" smtClean="0">
                <a:solidFill>
                  <a:srgbClr val="FF0000"/>
                </a:solidFill>
                <a:latin typeface="Copperplate Gothic Bold" pitchFamily="34" charset="0"/>
              </a:rPr>
              <a:t>Consilina (Sa)  </a:t>
            </a:r>
            <a:r>
              <a:rPr lang="it-IT" sz="1800" b="1" dirty="0">
                <a:solidFill>
                  <a:srgbClr val="FF0000"/>
                </a:solidFill>
                <a:latin typeface="Copperplate Gothic Bold" pitchFamily="34" charset="0"/>
              </a:rPr>
              <a:t>il pellegrinaggio si svolge due volte l’anno: il </a:t>
            </a:r>
            <a:r>
              <a:rPr lang="it-IT" sz="1800" b="1" dirty="0" smtClean="0">
                <a:solidFill>
                  <a:srgbClr val="FF0000"/>
                </a:solidFill>
                <a:latin typeface="Copperplate Gothic Bold" pitchFamily="34" charset="0"/>
              </a:rPr>
              <a:t>29.9 e l’8.5 per andare a S</a:t>
            </a:r>
            <a:r>
              <a:rPr lang="it-IT" sz="1800" b="1" dirty="0">
                <a:solidFill>
                  <a:srgbClr val="FF0000"/>
                </a:solidFill>
                <a:latin typeface="Copperplate Gothic Bold" pitchFamily="34" charset="0"/>
              </a:rPr>
              <a:t>. Michele </a:t>
            </a:r>
            <a:r>
              <a:rPr lang="it-IT" sz="1800" b="1" dirty="0" smtClean="0">
                <a:solidFill>
                  <a:srgbClr val="FF0000"/>
                </a:solidFill>
                <a:latin typeface="Copperplate Gothic Bold" pitchFamily="34" charset="0"/>
              </a:rPr>
              <a:t>sul monte</a:t>
            </a:r>
            <a:endParaRPr lang="it-IT" b="1" dirty="0">
              <a:solidFill>
                <a:srgbClr val="FF0000"/>
              </a:solidFill>
              <a:latin typeface="Copperplate Gothic Bold"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695" y="5585996"/>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86725" y="6519446"/>
            <a:ext cx="1008112"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a:t>
            </a:r>
          </a:p>
        </p:txBody>
      </p:sp>
      <p:sp>
        <p:nvSpPr>
          <p:cNvPr id="2" name="Rettangolo 1"/>
          <p:cNvSpPr/>
          <p:nvPr/>
        </p:nvSpPr>
        <p:spPr>
          <a:xfrm flipH="1">
            <a:off x="6858000" y="2564904"/>
            <a:ext cx="2283132" cy="369332"/>
          </a:xfrm>
          <a:prstGeom prst="rect">
            <a:avLst/>
          </a:prstGeom>
        </p:spPr>
        <p:txBody>
          <a:bodyPr wrap="square">
            <a:spAutoFit/>
          </a:bodyPr>
          <a:lstStyle/>
          <a:p>
            <a:r>
              <a:rPr lang="it-IT" dirty="0" smtClean="0"/>
              <a:t>o</a:t>
            </a:r>
            <a:r>
              <a:rPr lang="it-IT" dirty="0"/>
              <a:t>.</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8" y="-54744"/>
            <a:ext cx="7909806" cy="691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0108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012160" y="116632"/>
            <a:ext cx="3128972" cy="6763320"/>
          </a:xfrm>
        </p:spPr>
        <p:txBody>
          <a:bodyPr>
            <a:normAutofit/>
          </a:bodyPr>
          <a:lstStyle/>
          <a:p>
            <a:endParaRPr lang="it-IT" b="1" dirty="0">
              <a:solidFill>
                <a:srgbClr val="FF0000"/>
              </a:solidFill>
              <a:latin typeface="Copperplate Gothic Bold"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695" y="5585996"/>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86725" y="6519446"/>
            <a:ext cx="1008112"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184731" y="5893985"/>
            <a:ext cx="9409179" cy="646331"/>
          </a:xfrm>
          <a:prstGeom prst="rect">
            <a:avLst/>
          </a:prstGeom>
        </p:spPr>
        <p:txBody>
          <a:bodyPr wrap="square">
            <a:spAutoFit/>
          </a:bodyPr>
          <a:lstStyle/>
          <a:p>
            <a:pPr lvl="0"/>
            <a:r>
              <a:rPr lang="it-IT" b="1" dirty="0" smtClean="0">
                <a:solidFill>
                  <a:schemeClr val="bg1"/>
                </a:solidFill>
                <a:latin typeface="Copperplate Gothic Bold" pitchFamily="34" charset="0"/>
              </a:rPr>
              <a:t>Trentinara (Sa). </a:t>
            </a:r>
          </a:p>
          <a:p>
            <a:pPr lvl="0"/>
            <a:r>
              <a:rPr lang="it-IT" b="1" dirty="0" smtClean="0">
                <a:solidFill>
                  <a:schemeClr val="bg1"/>
                </a:solidFill>
                <a:latin typeface="Copperplate Gothic Bold" pitchFamily="34" charset="0"/>
              </a:rPr>
              <a:t>Preparazione delle </a:t>
            </a:r>
            <a:r>
              <a:rPr lang="it-IT" b="1" dirty="0" err="1" smtClean="0">
                <a:solidFill>
                  <a:schemeClr val="bg1"/>
                </a:solidFill>
                <a:latin typeface="Copperplate Gothic Bold" pitchFamily="34" charset="0"/>
              </a:rPr>
              <a:t>cénte</a:t>
            </a:r>
            <a:r>
              <a:rPr lang="it-IT" b="1" dirty="0" smtClean="0">
                <a:solidFill>
                  <a:schemeClr val="bg1"/>
                </a:solidFill>
                <a:latin typeface="Copperplate Gothic Bold" pitchFamily="34" charset="0"/>
              </a:rPr>
              <a:t>  per la Madonna di Loreto</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4261550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012160" y="116632"/>
            <a:ext cx="3128972" cy="6763320"/>
          </a:xfrm>
        </p:spPr>
        <p:txBody>
          <a:bodyPr>
            <a:normAutofit/>
          </a:bodyPr>
          <a:lstStyle/>
          <a:p>
            <a:endParaRPr lang="it-IT" b="1" dirty="0">
              <a:solidFill>
                <a:srgbClr val="FF0000"/>
              </a:solidFill>
              <a:latin typeface="Copperplate Gothic Bold"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695" y="5585996"/>
            <a:ext cx="70643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86725" y="6519446"/>
            <a:ext cx="1008112" cy="338554"/>
          </a:xfrm>
          <a:prstGeom prst="rect">
            <a:avLst/>
          </a:prstGeom>
        </p:spPr>
        <p:txBody>
          <a:bodyPr wrap="square">
            <a:spAutoFit/>
          </a:bodyPr>
          <a:lstStyle/>
          <a:p>
            <a:r>
              <a:rPr lang="it-IT" sz="800" b="1" dirty="0">
                <a:solidFill>
                  <a:srgbClr val="FF0000"/>
                </a:solidFill>
                <a:latin typeface="Times New Roman" pitchFamily="18" charset="0"/>
                <a:cs typeface="Times New Roman" pitchFamily="18" charset="0"/>
              </a:rPr>
              <a:t>Michela Zucca</a:t>
            </a:r>
          </a:p>
          <a:p>
            <a:r>
              <a:rPr lang="it-IT" sz="800" b="1" dirty="0">
                <a:solidFill>
                  <a:srgbClr val="FF0000"/>
                </a:solidFill>
                <a:latin typeface="Times New Roman" pitchFamily="18" charset="0"/>
                <a:cs typeface="Times New Roman" pitchFamily="18" charset="0"/>
              </a:rPr>
              <a:t>Servizi culturali</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6" y="-17980"/>
            <a:ext cx="9239542" cy="687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2286000" y="2828836"/>
            <a:ext cx="4572000" cy="3970318"/>
          </a:xfrm>
          <a:prstGeom prst="rect">
            <a:avLst/>
          </a:prstGeom>
        </p:spPr>
        <p:txBody>
          <a:bodyPr>
            <a:spAutoFit/>
          </a:bodyPr>
          <a:lstStyle/>
          <a:p>
            <a:pPr lvl="0"/>
            <a:endParaRPr lang="it-IT" b="1" dirty="0" smtClean="0">
              <a:solidFill>
                <a:srgbClr val="FF0000"/>
              </a:solidFill>
              <a:latin typeface="Copperplate Gothic Bold" pitchFamily="34" charset="0"/>
            </a:endParaRPr>
          </a:p>
          <a:p>
            <a:pPr lvl="0"/>
            <a:endParaRPr lang="it-IT" b="1" dirty="0">
              <a:solidFill>
                <a:srgbClr val="FF0000"/>
              </a:solidFill>
              <a:latin typeface="Copperplate Gothic Bold" pitchFamily="34" charset="0"/>
            </a:endParaRPr>
          </a:p>
          <a:p>
            <a:pPr lvl="0"/>
            <a:endParaRPr lang="it-IT" b="1" dirty="0" smtClean="0">
              <a:solidFill>
                <a:srgbClr val="FF0000"/>
              </a:solidFill>
              <a:latin typeface="Copperplate Gothic Bold" pitchFamily="34" charset="0"/>
            </a:endParaRPr>
          </a:p>
          <a:p>
            <a:pPr lvl="0"/>
            <a:endParaRPr lang="it-IT" b="1" dirty="0">
              <a:solidFill>
                <a:srgbClr val="FF0000"/>
              </a:solidFill>
              <a:latin typeface="Copperplate Gothic Bold" pitchFamily="34" charset="0"/>
            </a:endParaRPr>
          </a:p>
          <a:p>
            <a:pPr lvl="0"/>
            <a:endParaRPr lang="it-IT" b="1" dirty="0" smtClean="0">
              <a:solidFill>
                <a:srgbClr val="FF0000"/>
              </a:solidFill>
              <a:latin typeface="Copperplate Gothic Bold" pitchFamily="34" charset="0"/>
            </a:endParaRPr>
          </a:p>
          <a:p>
            <a:pPr lvl="0"/>
            <a:endParaRPr lang="it-IT" b="1" dirty="0">
              <a:solidFill>
                <a:srgbClr val="FF0000"/>
              </a:solidFill>
              <a:latin typeface="Copperplate Gothic Bold" pitchFamily="34" charset="0"/>
            </a:endParaRPr>
          </a:p>
          <a:p>
            <a:pPr lvl="0"/>
            <a:endParaRPr lang="it-IT" b="1" dirty="0" smtClean="0">
              <a:solidFill>
                <a:srgbClr val="FF0000"/>
              </a:solidFill>
              <a:latin typeface="Copperplate Gothic Bold" pitchFamily="34" charset="0"/>
            </a:endParaRPr>
          </a:p>
          <a:p>
            <a:pPr lvl="0"/>
            <a:endParaRPr lang="it-IT" b="1" dirty="0">
              <a:solidFill>
                <a:srgbClr val="FF0000"/>
              </a:solidFill>
              <a:latin typeface="Copperplate Gothic Bold" pitchFamily="34" charset="0"/>
            </a:endParaRPr>
          </a:p>
          <a:p>
            <a:pPr lvl="0"/>
            <a:endParaRPr lang="it-IT" b="1" dirty="0" smtClean="0">
              <a:solidFill>
                <a:srgbClr val="FF0000"/>
              </a:solidFill>
              <a:latin typeface="Copperplate Gothic Bold" pitchFamily="34" charset="0"/>
            </a:endParaRPr>
          </a:p>
          <a:p>
            <a:pPr lvl="0"/>
            <a:r>
              <a:rPr lang="it-IT" b="1" dirty="0" smtClean="0">
                <a:solidFill>
                  <a:schemeClr val="bg1"/>
                </a:solidFill>
                <a:latin typeface="Copperplate Gothic Bold" pitchFamily="34" charset="0"/>
              </a:rPr>
              <a:t>Di </a:t>
            </a:r>
            <a:r>
              <a:rPr lang="it-IT" b="1" dirty="0">
                <a:solidFill>
                  <a:schemeClr val="bg1"/>
                </a:solidFill>
                <a:latin typeface="Copperplate Gothic Bold" pitchFamily="34" charset="0"/>
              </a:rPr>
              <a:t>sicuro,  queste  Madonne  e questi santi sono  antiche divinità di montagna, che venivano celebrati anche all’aperto . </a:t>
            </a:r>
            <a:r>
              <a:rPr lang="it-IT" b="1" dirty="0" smtClean="0">
                <a:solidFill>
                  <a:schemeClr val="bg1"/>
                </a:solidFill>
                <a:latin typeface="Copperplate Gothic Bold" pitchFamily="34" charset="0"/>
              </a:rPr>
              <a:t> Sempre e comunque, dalle donne. </a:t>
            </a:r>
            <a:endParaRPr lang="it-IT" b="1" dirty="0">
              <a:solidFill>
                <a:schemeClr val="bg1"/>
              </a:solidFill>
              <a:latin typeface="Copperplate Gothic Bold" pitchFamily="34" charset="0"/>
            </a:endParaRPr>
          </a:p>
        </p:txBody>
      </p:sp>
    </p:spTree>
    <p:extLst>
      <p:ext uri="{BB962C8B-B14F-4D97-AF65-F5344CB8AC3E}">
        <p14:creationId xmlns:p14="http://schemas.microsoft.com/office/powerpoint/2010/main" val="7643948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01604" y="0"/>
            <a:ext cx="4642396" cy="6858000"/>
          </a:xfrm>
        </p:spPr>
        <p:txBody>
          <a:bodyPr/>
          <a:lstStyle/>
          <a:p>
            <a:endParaRPr lang="it-IT"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195736" y="5013176"/>
            <a:ext cx="6948264" cy="1200329"/>
          </a:xfrm>
          <a:prstGeom prst="rect">
            <a:avLst/>
          </a:prstGeom>
          <a:noFill/>
        </p:spPr>
        <p:txBody>
          <a:bodyPr wrap="square" rtlCol="0">
            <a:spAutoFit/>
          </a:bodyPr>
          <a:lstStyle/>
          <a:p>
            <a:r>
              <a:rPr lang="it-IT" b="1" dirty="0" smtClean="0">
                <a:solidFill>
                  <a:srgbClr val="FF0000"/>
                </a:solidFill>
                <a:latin typeface="Copperplate Gothic Bold" pitchFamily="34" charset="0"/>
              </a:rPr>
              <a:t>La cesta a livello simbolico indica il grembo della madre, La fertilità e la capacità di procreare.  rimanda alla più antica delle religioni dell’umanità: quella della Dea primordiale.  </a:t>
            </a:r>
            <a:endParaRPr lang="it-IT" b="1" dirty="0">
              <a:solidFill>
                <a:srgbClr val="FF0000"/>
              </a:solidFill>
              <a:latin typeface="Copperplate Gothic Bold" pitchFamily="34" charset="0"/>
            </a:endParaRPr>
          </a:p>
        </p:txBody>
      </p:sp>
    </p:spTree>
    <p:extLst>
      <p:ext uri="{BB962C8B-B14F-4D97-AF65-F5344CB8AC3E}">
        <p14:creationId xmlns:p14="http://schemas.microsoft.com/office/powerpoint/2010/main" val="402051384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936</TotalTime>
  <Words>1772</Words>
  <Application>Microsoft Office PowerPoint</Application>
  <PresentationFormat>Presentazione su schermo (4:3)</PresentationFormat>
  <Paragraphs>136</Paragraphs>
  <Slides>48</Slides>
  <Notes>0</Notes>
  <HiddenSlides>0</HiddenSlides>
  <MMClips>0</MMClips>
  <ScaleCrop>false</ScaleCrop>
  <HeadingPairs>
    <vt:vector size="4" baseType="variant">
      <vt:variant>
        <vt:lpstr>Tema</vt:lpstr>
      </vt:variant>
      <vt:variant>
        <vt:i4>1</vt:i4>
      </vt:variant>
      <vt:variant>
        <vt:lpstr>Titoli diapositive</vt:lpstr>
      </vt:variant>
      <vt:variant>
        <vt:i4>48</vt:i4>
      </vt:variant>
    </vt:vector>
  </HeadingPairs>
  <TitlesOfParts>
    <vt:vector size="49" baseType="lpstr">
      <vt:lpstr>Tema di Office</vt:lpstr>
      <vt:lpstr>Donne con le ceste in testa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Grotta Pacelli (Ba) 3.500 a.C.</vt:lpstr>
      <vt:lpstr>Cibele frigia 1600 a.C. Bogazkoy , Turchia.   Museo delle Civiltà Anatoloche  di Ankara.</vt:lpstr>
      <vt:lpstr>Presentazione standard di PowerPoint</vt:lpstr>
      <vt:lpstr>Cibele Artemide. Efeso, Grecia</vt:lpstr>
      <vt:lpstr>Presentazione standard di PowerPoint</vt:lpstr>
      <vt:lpstr>Presentazione standard di PowerPoint</vt:lpstr>
      <vt:lpstr>Il mito di Proserpina | Cicerone Opera : In Verrem | II.IV.106 ~ 107 Tesmoforie </vt:lpstr>
      <vt:lpstr>Artemide. Musei capitolini, Roma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L’incontro col dio maschio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45</cp:revision>
  <dcterms:created xsi:type="dcterms:W3CDTF">2012-07-18T12:09:02Z</dcterms:created>
  <dcterms:modified xsi:type="dcterms:W3CDTF">2012-07-24T14:35:38Z</dcterms:modified>
</cp:coreProperties>
</file>