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9" r:id="rId7"/>
    <p:sldId id="270" r:id="rId8"/>
    <p:sldId id="272" r:id="rId9"/>
    <p:sldId id="271" r:id="rId10"/>
    <p:sldId id="273" r:id="rId11"/>
    <p:sldId id="268" r:id="rId12"/>
    <p:sldId id="275" r:id="rId13"/>
    <p:sldId id="267" r:id="rId14"/>
    <p:sldId id="264" r:id="rId15"/>
    <p:sldId id="262" r:id="rId16"/>
    <p:sldId id="279" r:id="rId17"/>
    <p:sldId id="280" r:id="rId18"/>
    <p:sldId id="281" r:id="rId19"/>
    <p:sldId id="277" r:id="rId20"/>
    <p:sldId id="283" r:id="rId21"/>
    <p:sldId id="285" r:id="rId22"/>
    <p:sldId id="266" r:id="rId23"/>
    <p:sldId id="287" r:id="rId24"/>
    <p:sldId id="288" r:id="rId25"/>
    <p:sldId id="289" r:id="rId26"/>
    <p:sldId id="286" r:id="rId2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E5DB"/>
    <a:srgbClr val="FFFFCC"/>
    <a:srgbClr val="663300"/>
    <a:srgbClr val="996600"/>
    <a:srgbClr val="7EC234"/>
    <a:srgbClr val="FFFFB9"/>
    <a:srgbClr val="FBCB85"/>
    <a:srgbClr val="FF0000"/>
    <a:srgbClr val="F6E18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362" autoAdjust="0"/>
  </p:normalViewPr>
  <p:slideViewPr>
    <p:cSldViewPr>
      <p:cViewPr varScale="1">
        <p:scale>
          <a:sx n="75" d="100"/>
          <a:sy n="75" d="100"/>
        </p:scale>
        <p:origin x="-374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7996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78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16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72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2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392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399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59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1910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0793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D6F76-C61D-4C5B-B0AD-83B24EB3286F}" type="datetimeFigureOut">
              <a:rPr lang="it-IT" smtClean="0"/>
              <a:t>04/10/2012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A4A51-B2A6-4627-8D6D-652342EDA26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149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692696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 antenato mitico ad attrazione turistica. Il ritorno dell’orso sulle Alpi</a:t>
            </a:r>
            <a:b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6658"/>
            <a:ext cx="9144000" cy="394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88" y="5503759"/>
            <a:ext cx="639763" cy="9636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8262351" y="6467372"/>
            <a:ext cx="917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875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2411760" cy="6858000"/>
          </a:xfrm>
          <a:solidFill>
            <a:schemeClr val="bg1">
              <a:lumMod val="95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Fra i Celti l’’</a:t>
            </a:r>
            <a:r>
              <a:rPr lang="it-IT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orsitudine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’ 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simbolo di regalità: Artù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È il re Orso, nasce peloso in primavera e scompare in autunno quando i plantigradi vanno in letargo.  </a:t>
            </a:r>
            <a:endParaRPr lang="it-IT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6876256" cy="688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947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07503" y="6372482"/>
            <a:ext cx="503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Rito Ainu dell’orso. Giappone, isola di Hokkaido.</a:t>
            </a:r>
            <a:endParaRPr lang="it-IT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1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15000" y="0"/>
            <a:ext cx="3429000" cy="6858000"/>
          </a:xfrm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Casa dell’orso ferito, Pompei, I sec. d.C. Mosaico </a:t>
            </a:r>
            <a:r>
              <a:rPr lang="it-IT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all’ingresso.</a:t>
            </a:r>
          </a:p>
          <a:p>
            <a:pPr marL="0" indent="0">
              <a:buNone/>
            </a:pPr>
            <a:endParaRPr lang="it-IT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Per i romani è una bestia in competizione con l’uomo, da sterminare e da rappresentare morente.</a:t>
            </a:r>
            <a:endParaRPr lang="it-IT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86" y="6523037"/>
            <a:ext cx="865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88" y="5503759"/>
            <a:ext cx="639763" cy="96361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58906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it-IT" b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Berserkir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it-IT" sz="3600" b="1" i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berr</a:t>
            </a:r>
            <a:r>
              <a:rPr lang="it-IT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in germanico </a:t>
            </a:r>
            <a:r>
              <a:rPr lang="it-IT" sz="3600" b="1" i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bär</a:t>
            </a:r>
            <a:r>
              <a:rPr lang="it-IT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, in nederlandese </a:t>
            </a:r>
            <a:r>
              <a:rPr lang="it-IT" sz="3600" b="1" i="1" dirty="0" err="1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beer</a:t>
            </a:r>
            <a:r>
              <a:rPr lang="it-IT" sz="3600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, ‘orso’, </a:t>
            </a:r>
            <a:r>
              <a:rPr lang="it-IT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GUERRIERI ORSI</a:t>
            </a:r>
            <a:endParaRPr lang="it-IT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844824"/>
            <a:ext cx="9144000" cy="50131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Sembra che i </a:t>
            </a:r>
            <a:r>
              <a:rPr lang="it-IT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berserkir</a:t>
            </a: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fossero bande 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religiose o </a:t>
            </a: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società di guerrieri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secondo la 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leggenda </a:t>
            </a: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si trasformavano letteralmente in enormi 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orsi mannari </a:t>
            </a: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durante la battaglia e si diceva che non potessero essere sconfitti 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perché non sentivano dolore </a:t>
            </a: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senza ricorrere all'asportazione di parti 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vitali.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Anche gli alleati 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dovevano temerli perché nella </a:t>
            </a: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loro selvaggia furia, potevano decidere di saccheggiare un villaggio amico 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violentare le 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donne. </a:t>
            </a:r>
          </a:p>
          <a:p>
            <a:pPr marL="0" indent="0">
              <a:buNone/>
            </a:pP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La legge 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cristiana </a:t>
            </a: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li bandì come pagani. Nel </a:t>
            </a:r>
            <a:r>
              <a:rPr lang="it-IT" b="1" dirty="0" smtClean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1100 </a:t>
            </a: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it-IT" b="1" dirty="0" err="1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berserkir</a:t>
            </a:r>
            <a:r>
              <a:rPr lang="it-IT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organizzati erano spariti.</a:t>
            </a:r>
            <a:endParaRPr lang="it-IT" b="1" dirty="0" smtClean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88" y="5503759"/>
            <a:ext cx="639763" cy="9636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86" y="6523037"/>
            <a:ext cx="865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731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0"/>
            <a:ext cx="7543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93" y="6522691"/>
            <a:ext cx="865707" cy="33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88" y="5503759"/>
            <a:ext cx="639763" cy="96361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28973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40640" y="1"/>
            <a:ext cx="2403360" cy="6915386"/>
          </a:xfrm>
          <a:solidFill>
            <a:srgbClr val="FBCB85"/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Nel Medio Evo diventa compagno di santi e di asceti, ma si comincia una furibonda guerra di sterminio che, nel giro di qualche secolo,  lo rende residuale.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40640" cy="688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595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4593754" cy="6858000"/>
          </a:xfrm>
          <a:solidFill>
            <a:srgbClr val="FBCB85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Sant’</a:t>
            </a:r>
            <a:r>
              <a:rPr lang="it-IT" b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Ulcese</a:t>
            </a:r>
            <a:r>
              <a:rPr lang="it-IT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it-IT" b="1" dirty="0" err="1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Ursicino</a:t>
            </a:r>
            <a:r>
              <a:rPr lang="it-IT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) vescovo gallico del V secolo. </a:t>
            </a:r>
          </a:p>
          <a:p>
            <a:pPr marL="0" indent="0">
              <a:buNone/>
            </a:pPr>
            <a:endParaRPr lang="it-IT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it-IT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tradizione vuole che il santo possedesse due </a:t>
            </a:r>
            <a:r>
              <a:rPr lang="it-IT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buoi, dei </a:t>
            </a:r>
            <a:r>
              <a:rPr lang="it-IT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quali si serviva, aggiogandoli ad un carro, per trasportare i materiali necessari alla costruzione della chiesa. L’orso sbucato dai boschi si sarebbe avventato su uno dei buoi, uccidendolo; il santo, allora, gli ingiunse di prendere il posto del bue ucciso, al traino del carro. La belva, miracolosamente ammansita, ubbidì prontamente all’ordine, portando così a compimento il lavoro.</a:t>
            </a:r>
          </a:p>
          <a:p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54" y="0"/>
            <a:ext cx="4550246" cy="689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238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5328592"/>
            <a:ext cx="9144000" cy="1529408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Molti santi, in ogni parte d’Europa, hanno orsi 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che li aiutano, gli fanno da cavalcatura e li salvano </a:t>
            </a:r>
          </a:p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situazioni difficili….</a:t>
            </a:r>
            <a:endParaRPr lang="it-IT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64" y="0"/>
            <a:ext cx="92671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88" y="5503759"/>
            <a:ext cx="639763" cy="96361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93" y="6522691"/>
            <a:ext cx="865707" cy="33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066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3817944" cy="7101408"/>
          </a:xfrm>
          <a:solidFill>
            <a:srgbClr val="FBCB85"/>
          </a:solidFill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In compagnia dei santi cristiani, però, appare sempre incatenato, i riti arcaici che lo vedono protagonista vengono piano piano carnevalizzati, gli «uomini selvatici» che popolano le selve europee vengono sterminati come belve. La «soluzione finale» si compie.  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944" y="0"/>
            <a:ext cx="532605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999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4680520"/>
            <a:ext cx="9144000" cy="2177479"/>
          </a:xfrm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Il povero animale ha ormai perso qualsiasi caratteristica di sacralità. Viene visto come un concorrente nelle risorse di caccia grossi dai signori, che danno ricompense ad ogni pelle. 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492" cy="468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182353" y="6467372"/>
            <a:ext cx="936104" cy="338554"/>
          </a:xfrm>
          <a:prstGeom prst="rect">
            <a:avLst/>
          </a:prstGeom>
          <a:solidFill>
            <a:srgbClr val="F3E5DB"/>
          </a:solidFill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Servizi Culturali </a:t>
            </a:r>
            <a:endParaRPr lang="it-IT" sz="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88" y="5503759"/>
            <a:ext cx="639763" cy="9636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8104747" y="6467372"/>
            <a:ext cx="936104" cy="338554"/>
          </a:xfrm>
          <a:prstGeom prst="rect">
            <a:avLst/>
          </a:prstGeom>
          <a:solidFill>
            <a:srgbClr val="F3E5DB"/>
          </a:solidFill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Servizi Culturali </a:t>
            </a:r>
            <a:endParaRPr lang="it-IT" sz="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292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86" y="-2520"/>
            <a:ext cx="91666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-704" y="0"/>
            <a:ext cx="5348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Ursus </a:t>
            </a:r>
            <a:r>
              <a:rPr lang="it-IT" b="1" i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speleaus</a:t>
            </a:r>
            <a:r>
              <a:rPr lang="it-IT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grotta di </a:t>
            </a:r>
            <a:r>
              <a:rPr lang="it-IT" b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Chauvet</a:t>
            </a:r>
            <a:r>
              <a:rPr lang="it-IT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b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Ardeche</a:t>
            </a:r>
            <a:r>
              <a:rPr lang="it-IT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Francia.</a:t>
            </a:r>
          </a:p>
          <a:p>
            <a:r>
              <a:rPr lang="it-IT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30.000 a.C., ocra rossa </a:t>
            </a:r>
            <a:endParaRPr lang="it-IT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93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42" y="0"/>
            <a:ext cx="9181942" cy="616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0" y="6167204"/>
            <a:ext cx="8401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L’orso diventa animale da fiera, viene pubblicamente torturato,  tenuto in catene, ridicolizzato, deriso; «orso» diventa sinonimo di asociale, rozzo, ignorante, violento </a:t>
            </a:r>
            <a:endParaRPr lang="it-IT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88" y="5555833"/>
            <a:ext cx="639763" cy="9636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CasellaDiTesto 9"/>
          <p:cNvSpPr txBox="1"/>
          <p:nvPr/>
        </p:nvSpPr>
        <p:spPr>
          <a:xfrm>
            <a:off x="8207896" y="6519446"/>
            <a:ext cx="936104" cy="338554"/>
          </a:xfrm>
          <a:prstGeom prst="rect">
            <a:avLst/>
          </a:prstGeom>
          <a:solidFill>
            <a:srgbClr val="F3E5DB"/>
          </a:solidFill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Servizi Culturali </a:t>
            </a:r>
            <a:endParaRPr lang="it-IT" sz="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0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3599384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>
                <a:latin typeface="Times New Roman" pitchFamily="18" charset="0"/>
                <a:cs typeface="Times New Roman" pitchFamily="18" charset="0"/>
              </a:rPr>
              <a:t>I fanciulli sbranati dagli orsi, particolare da un'incisione </a:t>
            </a:r>
            <a:endParaRPr lang="it-IT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di Gustavo </a:t>
            </a:r>
            <a:r>
              <a:rPr lang="it-IT" sz="2800" b="1" dirty="0" err="1">
                <a:latin typeface="Times New Roman" pitchFamily="18" charset="0"/>
                <a:cs typeface="Times New Roman" pitchFamily="18" charset="0"/>
              </a:rPr>
              <a:t>Doré</a:t>
            </a:r>
            <a:r>
              <a:rPr lang="it-IT" sz="2800" b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it-IT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it-IT" sz="2800" b="1" dirty="0">
                <a:latin typeface="Times New Roman" pitchFamily="18" charset="0"/>
                <a:cs typeface="Times New Roman" pitchFamily="18" charset="0"/>
              </a:rPr>
              <a:t>La tavola fa riferimento </a:t>
            </a:r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all'episodio </a:t>
            </a:r>
            <a:r>
              <a:rPr lang="it-IT" sz="2800" b="1" dirty="0">
                <a:latin typeface="Times New Roman" pitchFamily="18" charset="0"/>
                <a:cs typeface="Times New Roman" pitchFamily="18" charset="0"/>
              </a:rPr>
              <a:t>narrato nel II Libro dei </a:t>
            </a:r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Re: è lecito eliminarli perché sono assassini, </a:t>
            </a:r>
          </a:p>
          <a:p>
            <a:pPr marL="0" indent="0">
              <a:buNone/>
            </a:pPr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Mangiano i bambini, sono bestie demoniache che non hanno senso di esistere.  </a:t>
            </a:r>
            <a:endParaRPr lang="it-IT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84" y="-117127"/>
            <a:ext cx="5544616" cy="697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460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248" y="-15179"/>
            <a:ext cx="4885752" cy="687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0" y="-15178"/>
            <a:ext cx="4258248" cy="6873176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Orso Bianco: Kiowa. </a:t>
            </a:r>
            <a:r>
              <a:rPr lang="it-IT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L'amicizia dell'uomo bianco mi ha reso povero.</a:t>
            </a:r>
          </a:p>
          <a:p>
            <a:pPr marL="0" indent="0">
              <a:buNone/>
            </a:pPr>
            <a:endParaRPr lang="it-IT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it-IT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Lo arrestarono nel 1875 accusandolo di aver guidato l’assalto ad un treno. Condannato al carcere a vita, si suicidò gettandosi dalla finestra dell’ospedale. </a:t>
            </a:r>
            <a:endParaRPr lang="it-IT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05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1" y="0"/>
            <a:ext cx="3672839" cy="6855584"/>
          </a:xfrm>
          <a:solidFill>
            <a:srgbClr val="7EC234"/>
          </a:solidFill>
        </p:spPr>
        <p:txBody>
          <a:bodyPr/>
          <a:lstStyle/>
          <a:p>
            <a:pPr marL="0" indent="0">
              <a:buNone/>
            </a:pPr>
            <a:r>
              <a:rPr lang="it-IT" b="1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Adesso è diventato attrazione turistica: ma ancora una volta, si vorrebbe utilizzarlo senza dare niente in cambio, senza capire che se anche fa qualche danno, il rapporto costi-benefici è nettamente a nostro favore. </a:t>
            </a:r>
            <a:endParaRPr lang="it-IT" b="1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9" y="-2416"/>
            <a:ext cx="54711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023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4000500" cy="6858000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Mentre i popoli ‘primitivi’ erano ben consci che alla natura non si può chiedere senza dare niente in cambio, noi pretenderemmo di guadagnare sulla pelle dell’orso, che dovrebbe stare fermo e non danneggiare persone e proprietà. </a:t>
            </a:r>
            <a:endParaRPr lang="it-IT" sz="3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154" y="5581833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8207896" y="6519446"/>
            <a:ext cx="936104" cy="338554"/>
          </a:xfrm>
          <a:prstGeom prst="rect">
            <a:avLst/>
          </a:prstGeom>
          <a:solidFill>
            <a:srgbClr val="F3E5DB"/>
          </a:solidFill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Servizi Culturali </a:t>
            </a:r>
            <a:endParaRPr lang="it-IT" sz="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080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/>
            </a:r>
            <a:br>
              <a:rPr lang="it-IT" dirty="0"/>
            </a:br>
            <a:r>
              <a:rPr lang="it-IT" dirty="0"/>
              <a:t> 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5831840"/>
            <a:ext cx="9144000" cy="1026160"/>
          </a:xfrm>
          <a:solidFill>
            <a:srgbClr val="663300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Bisogna riabituarsi a relazionarsi con la natura selvaggia, e a capire il valore del sacrificio che facevano i nostri antenati. </a:t>
            </a:r>
            <a:endParaRPr lang="it-IT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085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79799" y="2204864"/>
            <a:ext cx="858440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GRAZIE</a:t>
            </a:r>
            <a:endParaRPr lang="it-IT" sz="16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589240"/>
            <a:ext cx="63976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293" y="6552853"/>
            <a:ext cx="865707" cy="33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427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31550" y="44624"/>
            <a:ext cx="4112450" cy="662473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2774" y="116632"/>
            <a:ext cx="3961226" cy="6741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7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L’orso </a:t>
            </a:r>
            <a:r>
              <a:rPr lang="it-IT" sz="27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delle </a:t>
            </a:r>
            <a:r>
              <a:rPr lang="it-IT" sz="27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caverne </a:t>
            </a:r>
            <a:r>
              <a:rPr lang="it-IT" sz="27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it-IT" sz="2700" b="1" i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ursus</a:t>
            </a:r>
            <a:r>
              <a:rPr lang="it-IT" sz="27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sz="2700" b="1" i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spelaeus</a:t>
            </a:r>
            <a:r>
              <a:rPr lang="it-IT" sz="2700" b="1" i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it-IT" sz="27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si è estinto </a:t>
            </a:r>
            <a:r>
              <a:rPr lang="it-IT" sz="27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intorno al 15.000 </a:t>
            </a:r>
            <a:r>
              <a:rPr lang="it-IT" sz="27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a.C. Era  </a:t>
            </a:r>
            <a:r>
              <a:rPr lang="it-IT" sz="27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una belva possente alta 3,5 metri in posizione eretta (contro i 2,10 metri dell’attuale orso bruno) e del peso di 500/600 chili</a:t>
            </a:r>
            <a:r>
              <a:rPr lang="it-IT" sz="27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. A </a:t>
            </a:r>
            <a:r>
              <a:rPr lang="it-IT" sz="2700" b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Chauvet</a:t>
            </a:r>
            <a:r>
              <a:rPr lang="it-IT" sz="27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c’era una camera con un grande blocco di roccia al centro (un altare?!) con sopra un’enorme testa di orso, circondata da altri cinque teschi più piccoli. </a:t>
            </a:r>
            <a:endParaRPr lang="it-IT" sz="27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21207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615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2483768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Lo sciamano della grotta dei </a:t>
            </a:r>
            <a:r>
              <a:rPr lang="it-IT" b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Tros</a:t>
            </a:r>
            <a:r>
              <a:rPr lang="it-IT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Freres</a:t>
            </a:r>
            <a:r>
              <a:rPr lang="it-IT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b="1" dirty="0" err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Ardeche</a:t>
            </a:r>
            <a:r>
              <a:rPr lang="it-IT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Francia, 13.000 a.C., rappresenta un essere metamorfico con le zampe di orso. </a:t>
            </a:r>
            <a:endParaRPr lang="it-IT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960"/>
            <a:ext cx="67322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6023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03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461928" y="5814556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Hjemmelund</a:t>
            </a:r>
            <a:r>
              <a:rPr lang="it-IT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it-IT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Norvegia. 4.000 a.C.</a:t>
            </a:r>
            <a:endParaRPr lang="it-IT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370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4355976" cy="6858000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3300" b="1" dirty="0" smtClean="0">
                <a:latin typeface="Times New Roman" pitchFamily="18" charset="0"/>
                <a:cs typeface="Times New Roman" pitchFamily="18" charset="0"/>
              </a:rPr>
              <a:t>Fra le popolazioni dell’antica Europa celtica e mediterranea oltre che di tutta la Siberia l’orso è a simbologia femminile </a:t>
            </a:r>
          </a:p>
          <a:p>
            <a:pPr marL="0" indent="0">
              <a:buNone/>
            </a:pPr>
            <a:r>
              <a:rPr lang="it-IT" sz="3300" b="1" dirty="0" smtClean="0">
                <a:latin typeface="Times New Roman" pitchFamily="18" charset="0"/>
                <a:cs typeface="Times New Roman" pitchFamily="18" charset="0"/>
              </a:rPr>
              <a:t>e rappresenta la maternità.  E’ uno degli attributi di Artemide, dea nera della foresta e della fauna selvaggia, ed è legato al nord.</a:t>
            </a:r>
            <a:endParaRPr lang="it-IT" sz="33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64" y="15389"/>
            <a:ext cx="500404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88" y="5503759"/>
            <a:ext cx="639763" cy="9636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Rettangolo 3"/>
          <p:cNvSpPr/>
          <p:nvPr/>
        </p:nvSpPr>
        <p:spPr>
          <a:xfrm>
            <a:off x="8240648" y="6467372"/>
            <a:ext cx="936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8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pPr algn="ctr"/>
            <a:r>
              <a:rPr lang="it-IT" sz="8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Servizi Culturali</a:t>
            </a:r>
            <a:endParaRPr lang="it-IT" sz="800" b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480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3421019" cy="6858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Nell’antica Grecia le ragazze dell’aristocrazia dovevano «diventare orse» prima di sposarsi: il rito tramanda il ricordo di arcaiche cerimonie sciamaniche di iniziazione e trasformazione legate alle donne. 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19" y="0"/>
            <a:ext cx="5759493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580042" y="6021288"/>
            <a:ext cx="5672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Arktoi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:  piccola orsa. Santuario di Artemide.</a:t>
            </a:r>
          </a:p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Brauron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, Grecia, 2.000-1.600 a.C</a:t>
            </a:r>
            <a:r>
              <a:rPr lang="it-IT" dirty="0" smtClean="0"/>
              <a:t>. </a:t>
            </a:r>
            <a:endParaRPr lang="it-IT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986" y="6523037"/>
            <a:ext cx="865187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88" y="5503759"/>
            <a:ext cx="639763" cy="963613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8382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0" y="-1"/>
            <a:ext cx="859279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760880" y="4293096"/>
            <a:ext cx="1383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Amuleto in pietra di fattura celtica.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Lancashire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, Inghilterra.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0" y="152399"/>
            <a:ext cx="859279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0" y="0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Amuleto di fattura celtica.</a:t>
            </a:r>
          </a:p>
          <a:p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Lancashire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, Inghilterra.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88" y="5503759"/>
            <a:ext cx="639763" cy="9636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8182353" y="6467372"/>
            <a:ext cx="936104" cy="338554"/>
          </a:xfrm>
          <a:prstGeom prst="rect">
            <a:avLst/>
          </a:prstGeom>
          <a:solidFill>
            <a:srgbClr val="F3E5DB"/>
          </a:solidFill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Michela Zucca</a:t>
            </a:r>
          </a:p>
          <a:p>
            <a:r>
              <a:rPr lang="it-IT" sz="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Servizi Culturali </a:t>
            </a:r>
            <a:endParaRPr lang="it-IT" sz="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8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33" y="0"/>
            <a:ext cx="96696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6084168" y="260648"/>
            <a:ext cx="318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La dea </a:t>
            </a:r>
            <a:r>
              <a:rPr lang="it-IT" b="1" dirty="0" err="1" smtClean="0">
                <a:latin typeface="Times New Roman" pitchFamily="18" charset="0"/>
                <a:cs typeface="Times New Roman" pitchFamily="18" charset="0"/>
              </a:rPr>
              <a:t>Artos</a:t>
            </a:r>
            <a:r>
              <a:rPr lang="it-IT" b="1" dirty="0" smtClean="0">
                <a:latin typeface="Times New Roman" pitchFamily="18" charset="0"/>
                <a:cs typeface="Times New Roman" pitchFamily="18" charset="0"/>
              </a:rPr>
              <a:t>. Mure, Svizzera. </a:t>
            </a:r>
            <a:endParaRPr lang="it-IT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704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854</Words>
  <Application>Microsoft Office PowerPoint</Application>
  <PresentationFormat>Presentazione su schermo (4:3)</PresentationFormat>
  <Paragraphs>62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Da antenato mitico ad attrazione turistica. Il ritorno dell’orso sulle Alpi Michela Zucca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Berserkir:  da berr in germanico bär, in nederlandese beer, ‘orso’, GUERRIERI ORSI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  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gaia</dc:creator>
  <cp:lastModifiedBy>gaia</cp:lastModifiedBy>
  <cp:revision>27</cp:revision>
  <dcterms:created xsi:type="dcterms:W3CDTF">2012-10-03T13:58:04Z</dcterms:created>
  <dcterms:modified xsi:type="dcterms:W3CDTF">2012-10-04T11:15:39Z</dcterms:modified>
</cp:coreProperties>
</file>