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62" r:id="rId3"/>
    <p:sldId id="268" r:id="rId4"/>
    <p:sldId id="266" r:id="rId5"/>
    <p:sldId id="281" r:id="rId6"/>
    <p:sldId id="280" r:id="rId7"/>
    <p:sldId id="269" r:id="rId8"/>
    <p:sldId id="277" r:id="rId9"/>
    <p:sldId id="267" r:id="rId10"/>
    <p:sldId id="288" r:id="rId11"/>
    <p:sldId id="278" r:id="rId12"/>
    <p:sldId id="279" r:id="rId13"/>
    <p:sldId id="283" r:id="rId14"/>
    <p:sldId id="284" r:id="rId15"/>
    <p:sldId id="272" r:id="rId16"/>
    <p:sldId id="282" r:id="rId17"/>
    <p:sldId id="295" r:id="rId18"/>
    <p:sldId id="273" r:id="rId19"/>
    <p:sldId id="285" r:id="rId20"/>
    <p:sldId id="286" r:id="rId21"/>
    <p:sldId id="287" r:id="rId22"/>
    <p:sldId id="308" r:id="rId23"/>
    <p:sldId id="270" r:id="rId24"/>
    <p:sldId id="276" r:id="rId25"/>
    <p:sldId id="274" r:id="rId26"/>
    <p:sldId id="290" r:id="rId27"/>
    <p:sldId id="289" r:id="rId28"/>
    <p:sldId id="299" r:id="rId29"/>
    <p:sldId id="300" r:id="rId30"/>
    <p:sldId id="307" r:id="rId31"/>
    <p:sldId id="312" r:id="rId32"/>
    <p:sldId id="264" r:id="rId33"/>
    <p:sldId id="317" r:id="rId34"/>
    <p:sldId id="301" r:id="rId35"/>
    <p:sldId id="302" r:id="rId36"/>
    <p:sldId id="303" r:id="rId37"/>
    <p:sldId id="304" r:id="rId38"/>
    <p:sldId id="313" r:id="rId39"/>
    <p:sldId id="306" r:id="rId40"/>
    <p:sldId id="309" r:id="rId41"/>
    <p:sldId id="310" r:id="rId42"/>
    <p:sldId id="314" r:id="rId43"/>
    <p:sldId id="315" r:id="rId44"/>
    <p:sldId id="318" r:id="rId45"/>
    <p:sldId id="320" r:id="rId46"/>
    <p:sldId id="258" r:id="rId4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95F9"/>
    <a:srgbClr val="003300"/>
    <a:srgbClr val="16210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62" y="-2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470392-39A8-4951-8826-624545C77761}" type="datetimeFigureOut">
              <a:rPr lang="it-IT" smtClean="0"/>
              <a:t>29/01/2013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39CF3-73B1-43FE-86BC-CB421ACEF6AE}" type="slidenum">
              <a:rPr lang="it-IT" smtClean="0"/>
              <a:t>‹N›</a:t>
            </a:fld>
            <a:endParaRPr lang="it-IT"/>
          </a:p>
        </p:txBody>
      </p:sp>
    </p:spTree>
    <p:extLst>
      <p:ext uri="{BB962C8B-B14F-4D97-AF65-F5344CB8AC3E}">
        <p14:creationId xmlns:p14="http://schemas.microsoft.com/office/powerpoint/2010/main" val="767875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08D9A62-9D81-44C9-AA37-23F71D9B7FCB}" type="datetimeFigureOut">
              <a:rPr lang="it-IT" smtClean="0"/>
              <a:t>29/01/2013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216013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08D9A62-9D81-44C9-AA37-23F71D9B7FCB}" type="datetimeFigureOut">
              <a:rPr lang="it-IT" smtClean="0"/>
              <a:t>29/01/2013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41594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08D9A62-9D81-44C9-AA37-23F71D9B7FCB}" type="datetimeFigureOut">
              <a:rPr lang="it-IT" smtClean="0"/>
              <a:t>29/01/2013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2823926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08D9A62-9D81-44C9-AA37-23F71D9B7FCB}" type="datetimeFigureOut">
              <a:rPr lang="it-IT" smtClean="0"/>
              <a:t>29/01/2013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12777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08D9A62-9D81-44C9-AA37-23F71D9B7FCB}" type="datetimeFigureOut">
              <a:rPr lang="it-IT" smtClean="0"/>
              <a:t>29/01/2013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292052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08D9A62-9D81-44C9-AA37-23F71D9B7FCB}" type="datetimeFigureOut">
              <a:rPr lang="it-IT" smtClean="0"/>
              <a:t>29/01/2013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426915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08D9A62-9D81-44C9-AA37-23F71D9B7FCB}" type="datetimeFigureOut">
              <a:rPr lang="it-IT" smtClean="0"/>
              <a:t>29/01/2013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1122693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08D9A62-9D81-44C9-AA37-23F71D9B7FCB}" type="datetimeFigureOut">
              <a:rPr lang="it-IT" smtClean="0"/>
              <a:t>29/01/2013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2297750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08D9A62-9D81-44C9-AA37-23F71D9B7FCB}" type="datetimeFigureOut">
              <a:rPr lang="it-IT" smtClean="0"/>
              <a:t>29/01/2013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3731928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08D9A62-9D81-44C9-AA37-23F71D9B7FCB}" type="datetimeFigureOut">
              <a:rPr lang="it-IT" smtClean="0"/>
              <a:t>29/01/2013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3757253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08D9A62-9D81-44C9-AA37-23F71D9B7FCB}" type="datetimeFigureOut">
              <a:rPr lang="it-IT" smtClean="0"/>
              <a:t>29/01/2013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B02D49-E34C-4D11-9696-101452BC1EB1}" type="slidenum">
              <a:rPr lang="it-IT" smtClean="0"/>
              <a:t>‹N›</a:t>
            </a:fld>
            <a:endParaRPr lang="it-IT"/>
          </a:p>
        </p:txBody>
      </p:sp>
    </p:spTree>
    <p:extLst>
      <p:ext uri="{BB962C8B-B14F-4D97-AF65-F5344CB8AC3E}">
        <p14:creationId xmlns:p14="http://schemas.microsoft.com/office/powerpoint/2010/main" val="2671122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D9A62-9D81-44C9-AA37-23F71D9B7FCB}" type="datetimeFigureOut">
              <a:rPr lang="it-IT" smtClean="0"/>
              <a:t>29/01/2013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02D49-E34C-4D11-9696-101452BC1EB1}" type="slidenum">
              <a:rPr lang="it-IT" smtClean="0"/>
              <a:t>‹N›</a:t>
            </a:fld>
            <a:endParaRPr lang="it-IT"/>
          </a:p>
        </p:txBody>
      </p:sp>
    </p:spTree>
    <p:extLst>
      <p:ext uri="{BB962C8B-B14F-4D97-AF65-F5344CB8AC3E}">
        <p14:creationId xmlns:p14="http://schemas.microsoft.com/office/powerpoint/2010/main" val="4141324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 y="170769"/>
            <a:ext cx="8946684" cy="5509200"/>
          </a:xfrm>
          <a:prstGeom prst="rect">
            <a:avLst/>
          </a:prstGeom>
          <a:noFill/>
        </p:spPr>
        <p:txBody>
          <a:bodyPr wrap="square" rtlCol="0">
            <a:spAutoFit/>
          </a:bodyPr>
          <a:lstStyle/>
          <a:p>
            <a:pPr algn="ctr"/>
            <a:r>
              <a:rPr lang="it-IT" sz="8800" b="1" dirty="0" smtClean="0">
                <a:solidFill>
                  <a:srgbClr val="E895F9"/>
                </a:solidFill>
                <a:latin typeface="Times New Roman" pitchFamily="18" charset="0"/>
                <a:cs typeface="Times New Roman" pitchFamily="18" charset="0"/>
              </a:rPr>
              <a:t>L’olio: </a:t>
            </a:r>
          </a:p>
          <a:p>
            <a:pPr algn="ctr"/>
            <a:r>
              <a:rPr lang="it-IT" sz="8800" b="1" dirty="0" smtClean="0">
                <a:solidFill>
                  <a:srgbClr val="E895F9"/>
                </a:solidFill>
                <a:latin typeface="Times New Roman" pitchFamily="18" charset="0"/>
                <a:cs typeface="Times New Roman" pitchFamily="18" charset="0"/>
              </a:rPr>
              <a:t>oro liquido, simbolo arcaico di pace e benessere</a:t>
            </a:r>
            <a:endParaRPr lang="it-IT" sz="88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353521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 y="-53479"/>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5" name="CasellaDiTesto 4"/>
          <p:cNvSpPr txBox="1"/>
          <p:nvPr/>
        </p:nvSpPr>
        <p:spPr>
          <a:xfrm>
            <a:off x="47348" y="260648"/>
            <a:ext cx="8946685" cy="923330"/>
          </a:xfrm>
          <a:prstGeom prst="rect">
            <a:avLst/>
          </a:prstGeom>
          <a:solidFill>
            <a:srgbClr val="003300"/>
          </a:solidFill>
        </p:spPr>
        <p:txBody>
          <a:bodyPr wrap="square" rtlCol="0">
            <a:spAutoFit/>
          </a:bodyPr>
          <a:lstStyle/>
          <a:p>
            <a:r>
              <a:rPr lang="it-IT" b="1" dirty="0" smtClean="0">
                <a:solidFill>
                  <a:srgbClr val="E895F9"/>
                </a:solidFill>
                <a:latin typeface="Times New Roman" pitchFamily="18" charset="0"/>
                <a:cs typeface="Times New Roman" pitchFamily="18" charset="0"/>
              </a:rPr>
              <a:t>Greci e Romani disponevano di una vera e propria «filiera» dell’olio, alimentata principalmente dal lavoro degli schiavi, che richiedeva un elevato grado di organizzazione sia per la produzione che per la commercializzazione, il trasporto e lo smercio al minuto.    </a:t>
            </a:r>
            <a:endParaRPr lang="it-IT" b="1" dirty="0">
              <a:solidFill>
                <a:srgbClr val="E895F9"/>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23" y="1412776"/>
            <a:ext cx="912914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92121" y="4967803"/>
            <a:ext cx="8269068" cy="1754326"/>
          </a:xfrm>
          <a:prstGeom prst="rect">
            <a:avLst/>
          </a:prstGeom>
          <a:solidFill>
            <a:srgbClr val="003300"/>
          </a:solidFill>
        </p:spPr>
        <p:txBody>
          <a:bodyPr wrap="square" rtlCol="0">
            <a:spAutoFit/>
          </a:bodyPr>
          <a:lstStyle/>
          <a:p>
            <a:r>
              <a:rPr lang="it-IT" b="1" dirty="0" smtClean="0">
                <a:solidFill>
                  <a:srgbClr val="E895F9"/>
                </a:solidFill>
                <a:latin typeface="Times New Roman" pitchFamily="18" charset="0"/>
                <a:cs typeface="Times New Roman" pitchFamily="18" charset="0"/>
              </a:rPr>
              <a:t>Frantoio nei sotterranei di Orvieto. </a:t>
            </a:r>
          </a:p>
          <a:p>
            <a:r>
              <a:rPr lang="it-IT" b="1" dirty="0" smtClean="0">
                <a:solidFill>
                  <a:srgbClr val="E895F9"/>
                </a:solidFill>
                <a:latin typeface="Times New Roman" pitchFamily="18" charset="0"/>
                <a:cs typeface="Times New Roman" pitchFamily="18" charset="0"/>
              </a:rPr>
              <a:t>La città, costruita su una roccia di tufo per difendersi dalle alluvioni che devastavano la piana circostante, produce olio probabilmente da prima degli Etruschi. Le olive venivano macinate e lavorate al fresco e al buio, nel sottosuolo, in modo che l’olio non subisse sbalzi di temperatura e non fosse illuminato, per potersi conservare più a lu8ngo e non irrancidire. </a:t>
            </a:r>
            <a:endParaRPr lang="it-IT"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3969025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1" y="-20323"/>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26921" y="45238"/>
            <a:ext cx="8946684" cy="6370975"/>
          </a:xfrm>
          <a:prstGeom prst="rect">
            <a:avLst/>
          </a:prstGeom>
          <a:solidFill>
            <a:srgbClr val="003300"/>
          </a:solidFill>
        </p:spPr>
        <p:txBody>
          <a:bodyPr wrap="square" rtlCol="0">
            <a:spAutoFit/>
          </a:bodyPr>
          <a:lstStyle/>
          <a:p>
            <a:pPr algn="ctr"/>
            <a:r>
              <a:rPr lang="it-IT" sz="2400" b="1" dirty="0">
                <a:solidFill>
                  <a:srgbClr val="E895F9"/>
                </a:solidFill>
                <a:latin typeface="Times New Roman" pitchFamily="18" charset="0"/>
                <a:cs typeface="Times New Roman" pitchFamily="18" charset="0"/>
              </a:rPr>
              <a:t>Greci e </a:t>
            </a:r>
            <a:r>
              <a:rPr lang="it-IT" sz="2400" b="1" dirty="0" smtClean="0">
                <a:solidFill>
                  <a:srgbClr val="E895F9"/>
                </a:solidFill>
                <a:latin typeface="Times New Roman" pitchFamily="18" charset="0"/>
                <a:cs typeface="Times New Roman" pitchFamily="18" charset="0"/>
              </a:rPr>
              <a:t> </a:t>
            </a:r>
            <a:r>
              <a:rPr lang="it-IT" sz="2400" b="1" dirty="0">
                <a:solidFill>
                  <a:srgbClr val="E895F9"/>
                </a:solidFill>
                <a:latin typeface="Times New Roman" pitchFamily="18" charset="0"/>
                <a:cs typeface="Times New Roman" pitchFamily="18" charset="0"/>
              </a:rPr>
              <a:t>Romani usavano l’olio di oliva per prendersi cura del proprio </a:t>
            </a:r>
            <a:r>
              <a:rPr lang="it-IT" sz="2400" b="1" dirty="0" smtClean="0">
                <a:solidFill>
                  <a:srgbClr val="E895F9"/>
                </a:solidFill>
                <a:latin typeface="Times New Roman" pitchFamily="18" charset="0"/>
                <a:cs typeface="Times New Roman" pitchFamily="18" charset="0"/>
              </a:rPr>
              <a:t>corpo. Uomini </a:t>
            </a:r>
            <a:r>
              <a:rPr lang="it-IT" sz="2400" b="1" dirty="0">
                <a:solidFill>
                  <a:srgbClr val="E895F9"/>
                </a:solidFill>
                <a:latin typeface="Times New Roman" pitchFamily="18" charset="0"/>
                <a:cs typeface="Times New Roman" pitchFamily="18" charset="0"/>
              </a:rPr>
              <a:t>e </a:t>
            </a:r>
            <a:r>
              <a:rPr lang="it-IT" sz="2400" b="1" dirty="0" smtClean="0">
                <a:solidFill>
                  <a:srgbClr val="E895F9"/>
                </a:solidFill>
                <a:latin typeface="Times New Roman" pitchFamily="18" charset="0"/>
                <a:cs typeface="Times New Roman" pitchFamily="18" charset="0"/>
              </a:rPr>
              <a:t> </a:t>
            </a:r>
            <a:r>
              <a:rPr lang="it-IT" sz="2400" b="1" dirty="0">
                <a:solidFill>
                  <a:srgbClr val="E895F9"/>
                </a:solidFill>
                <a:latin typeface="Times New Roman" pitchFamily="18" charset="0"/>
                <a:cs typeface="Times New Roman" pitchFamily="18" charset="0"/>
              </a:rPr>
              <a:t>donne, giovani e vecchi, </a:t>
            </a:r>
            <a:r>
              <a:rPr lang="it-IT" sz="2400" b="1" dirty="0" smtClean="0">
                <a:solidFill>
                  <a:srgbClr val="E895F9"/>
                </a:solidFill>
                <a:latin typeface="Times New Roman" pitchFamily="18" charset="0"/>
                <a:cs typeface="Times New Roman" pitchFamily="18" charset="0"/>
              </a:rPr>
              <a:t>ricchi </a:t>
            </a:r>
            <a:r>
              <a:rPr lang="it-IT" sz="2400" b="1" dirty="0">
                <a:solidFill>
                  <a:srgbClr val="E895F9"/>
                </a:solidFill>
                <a:latin typeface="Times New Roman" pitchFamily="18" charset="0"/>
                <a:cs typeface="Times New Roman" pitchFamily="18" charset="0"/>
              </a:rPr>
              <a:t>o </a:t>
            </a:r>
            <a:r>
              <a:rPr lang="it-IT" sz="2400" b="1" dirty="0" smtClean="0">
                <a:solidFill>
                  <a:srgbClr val="E895F9"/>
                </a:solidFill>
                <a:latin typeface="Times New Roman" pitchFamily="18" charset="0"/>
                <a:cs typeface="Times New Roman" pitchFamily="18" charset="0"/>
              </a:rPr>
              <a:t>poveri, </a:t>
            </a:r>
            <a:r>
              <a:rPr lang="it-IT" sz="2400" b="1" dirty="0">
                <a:solidFill>
                  <a:srgbClr val="E895F9"/>
                </a:solidFill>
                <a:latin typeface="Times New Roman" pitchFamily="18" charset="0"/>
                <a:cs typeface="Times New Roman" pitchFamily="18" charset="0"/>
              </a:rPr>
              <a:t>lo usavano più di una volta al giorno. L’olio veniva spalmato su tutto il corpo prima e dopo il bagno. All’inizio ebbe la stessa funzione del sapone , successivamente fu usato come sostanza emolliente arricchita con aromi ottenuti da erbe e fiori. Le persone con la pelle e i capelli secchi erano considerati sporchi e, per questa ragione, facevano il bagno e ammorbidivano la pelle del corpo con l’olio , almeno una volta al giorno al fine di mantenere un aspetto sano. Gli Egiziani producevano profumi e unguenti di tutti i tipi e Cleopatra era nota per l’uso di una gran quantità di profumi e cosmetici. Molti di questi usavano come base l’olio di oliva che proveniva da olive incolori, insapori, inodori, raccolte anzitempo, tre mesi prima della maturazione, nel mese di Agosto. La cura del corpo aveva anche una ragione pratica; l’olio forma un velo protettivo sulla pelle facendo da scudo ai pori per infiltrazioni di polvere e sporcizia.</a:t>
            </a:r>
          </a:p>
        </p:txBody>
      </p:sp>
    </p:spTree>
    <p:extLst>
      <p:ext uri="{BB962C8B-B14F-4D97-AF65-F5344CB8AC3E}">
        <p14:creationId xmlns:p14="http://schemas.microsoft.com/office/powerpoint/2010/main" val="1109837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1" y="-20323"/>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26921" y="45238"/>
            <a:ext cx="8946684" cy="461665"/>
          </a:xfrm>
          <a:prstGeom prst="rect">
            <a:avLst/>
          </a:prstGeom>
          <a:noFill/>
        </p:spPr>
        <p:txBody>
          <a:bodyPr wrap="square" rtlCol="0">
            <a:spAutoFit/>
          </a:bodyPr>
          <a:lstStyle/>
          <a:p>
            <a:pPr algn="ctr"/>
            <a:r>
              <a:rPr lang="it-IT" sz="2400" b="1" dirty="0" smtClean="0">
                <a:solidFill>
                  <a:srgbClr val="E895F9"/>
                </a:solidFill>
                <a:latin typeface="Times New Roman" pitchFamily="18" charset="0"/>
                <a:cs typeface="Times New Roman" pitchFamily="18" charset="0"/>
              </a:rPr>
              <a:t>.</a:t>
            </a:r>
            <a:endParaRPr lang="it-IT" sz="2400" b="1" dirty="0">
              <a:solidFill>
                <a:srgbClr val="E895F9"/>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0756"/>
            <a:ext cx="9144000" cy="669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14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623"/>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5724127" y="45238"/>
            <a:ext cx="3195635" cy="461665"/>
          </a:xfrm>
          <a:prstGeom prst="rect">
            <a:avLst/>
          </a:prstGeom>
          <a:noFill/>
        </p:spPr>
        <p:txBody>
          <a:bodyPr wrap="square" rtlCol="0">
            <a:spAutoFit/>
          </a:bodyPr>
          <a:lstStyle/>
          <a:p>
            <a:pPr algn="ctr"/>
            <a:r>
              <a:rPr lang="it-IT" sz="2400" b="1" dirty="0" smtClean="0">
                <a:solidFill>
                  <a:srgbClr val="E895F9"/>
                </a:solidFill>
                <a:latin typeface="Times New Roman" pitchFamily="18" charset="0"/>
                <a:cs typeface="Times New Roman" pitchFamily="18" charset="0"/>
              </a:rPr>
              <a:t>.</a:t>
            </a:r>
            <a:endParaRPr lang="it-IT" sz="2400" b="1" dirty="0">
              <a:solidFill>
                <a:srgbClr val="E895F9"/>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24" y="-64125"/>
            <a:ext cx="5179460" cy="690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5059776" y="-34437"/>
            <a:ext cx="4084224" cy="8217634"/>
          </a:xfrm>
          <a:prstGeom prst="rect">
            <a:avLst/>
          </a:prstGeom>
          <a:solidFill>
            <a:srgbClr val="003300"/>
          </a:solidFill>
        </p:spPr>
        <p:txBody>
          <a:bodyPr wrap="square" rtlCol="0">
            <a:spAutoFit/>
          </a:bodyPr>
          <a:lstStyle/>
          <a:p>
            <a:r>
              <a:rPr lang="it-IT" sz="2200" b="1" dirty="0" smtClean="0">
                <a:solidFill>
                  <a:srgbClr val="E895F9"/>
                </a:solidFill>
                <a:latin typeface="Times New Roman" pitchFamily="18" charset="0"/>
                <a:cs typeface="Times New Roman" pitchFamily="18" charset="0"/>
              </a:rPr>
              <a:t>Si dice che in Italia l’olivo sia stato  portato dai Greci. In realtà esiste evidenza di coltivazione dell’olivo almeno a partire dall’VIII sec. a. C., ma probabilmente già dall’XII-XVI sec. a.C. Prima della fondazione di Roma l’olio era già commercializzato per tutto il Mediterraneo, portato da navi fenicie. Si arrivò a produrre l’olio dall’uso delle olive in conserve e in salamoia, con l’aceto, oppure schiacciate per farne un semplice ma saporito companatico. </a:t>
            </a:r>
          </a:p>
          <a:p>
            <a:r>
              <a:rPr lang="it-IT" sz="2200" b="1" dirty="0" smtClean="0">
                <a:solidFill>
                  <a:srgbClr val="E895F9"/>
                </a:solidFill>
                <a:latin typeface="Times New Roman" pitchFamily="18" charset="0"/>
                <a:cs typeface="Times New Roman" pitchFamily="18" charset="0"/>
              </a:rPr>
              <a:t>L’olio diventava rapidamente rancido, per cui veniva salato.</a:t>
            </a:r>
          </a:p>
          <a:p>
            <a:r>
              <a:rPr lang="it-IT" sz="2200" b="1" dirty="0" smtClean="0">
                <a:solidFill>
                  <a:srgbClr val="E895F9"/>
                </a:solidFill>
                <a:latin typeface="Times New Roman" pitchFamily="18" charset="0"/>
                <a:cs typeface="Times New Roman" pitchFamily="18" charset="0"/>
              </a:rPr>
              <a:t>Ne esistevano almeno di tre qualità. </a:t>
            </a:r>
          </a:p>
          <a:p>
            <a:endParaRPr lang="it-IT" sz="2200" b="1" dirty="0">
              <a:solidFill>
                <a:srgbClr val="E895F9"/>
              </a:solidFill>
              <a:latin typeface="Times New Roman" pitchFamily="18" charset="0"/>
              <a:cs typeface="Times New Roman" pitchFamily="18" charset="0"/>
            </a:endParaRPr>
          </a:p>
          <a:p>
            <a:pPr algn="ctr"/>
            <a:endParaRPr lang="it-IT" sz="2200" b="1" dirty="0" smtClean="0">
              <a:solidFill>
                <a:srgbClr val="E895F9"/>
              </a:solidFill>
              <a:latin typeface="Times New Roman" pitchFamily="18" charset="0"/>
              <a:cs typeface="Times New Roman" pitchFamily="18" charset="0"/>
            </a:endParaRPr>
          </a:p>
          <a:p>
            <a:endParaRPr lang="it-IT" sz="2200" b="1" dirty="0">
              <a:solidFill>
                <a:srgbClr val="E895F9"/>
              </a:solidFill>
              <a:latin typeface="Times New Roman" pitchFamily="18" charset="0"/>
              <a:cs typeface="Times New Roman" pitchFamily="18" charset="0"/>
            </a:endParaRPr>
          </a:p>
          <a:p>
            <a:endParaRPr lang="it-IT" sz="2200" b="1" dirty="0">
              <a:solidFill>
                <a:srgbClr val="E895F9"/>
              </a:solidFill>
              <a:latin typeface="Times New Roman" pitchFamily="18" charset="0"/>
              <a:cs typeface="Times New Roman" pitchFamily="18" charset="0"/>
            </a:endParaRPr>
          </a:p>
        </p:txBody>
      </p:sp>
      <p:sp>
        <p:nvSpPr>
          <p:cNvPr id="6" name="CasellaDiTesto 5"/>
          <p:cNvSpPr txBox="1"/>
          <p:nvPr/>
        </p:nvSpPr>
        <p:spPr>
          <a:xfrm>
            <a:off x="323528" y="6309320"/>
            <a:ext cx="2873544" cy="369332"/>
          </a:xfrm>
          <a:prstGeom prst="rect">
            <a:avLst/>
          </a:prstGeom>
          <a:noFill/>
        </p:spPr>
        <p:txBody>
          <a:bodyPr wrap="none" rtlCol="0">
            <a:spAutoFit/>
          </a:bodyPr>
          <a:lstStyle/>
          <a:p>
            <a:r>
              <a:rPr lang="it-IT" b="1" dirty="0" smtClean="0">
                <a:solidFill>
                  <a:schemeClr val="bg1"/>
                </a:solidFill>
                <a:latin typeface="Times New Roman" pitchFamily="18" charset="0"/>
                <a:cs typeface="Times New Roman" pitchFamily="18" charset="0"/>
              </a:rPr>
              <a:t>Libia, Cirenaica. Frantoio. </a:t>
            </a:r>
            <a:endParaRPr lang="it-IT"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101839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623"/>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5724127" y="45238"/>
            <a:ext cx="3195635" cy="461665"/>
          </a:xfrm>
          <a:prstGeom prst="rect">
            <a:avLst/>
          </a:prstGeom>
          <a:noFill/>
        </p:spPr>
        <p:txBody>
          <a:bodyPr wrap="square" rtlCol="0">
            <a:spAutoFit/>
          </a:bodyPr>
          <a:lstStyle/>
          <a:p>
            <a:pPr algn="ctr"/>
            <a:r>
              <a:rPr lang="it-IT" sz="2400" b="1" dirty="0" smtClean="0">
                <a:solidFill>
                  <a:srgbClr val="E895F9"/>
                </a:solidFill>
                <a:latin typeface="Times New Roman" pitchFamily="18" charset="0"/>
                <a:cs typeface="Times New Roman" pitchFamily="18" charset="0"/>
              </a:rPr>
              <a:t>.</a:t>
            </a:r>
            <a:endParaRPr lang="it-IT" sz="2400" b="1" dirty="0">
              <a:solidFill>
                <a:srgbClr val="E895F9"/>
              </a:solidFill>
              <a:latin typeface="Times New Roman" pitchFamily="18" charset="0"/>
              <a:cs typeface="Times New Roman" pitchFamily="18" charset="0"/>
            </a:endParaRPr>
          </a:p>
        </p:txBody>
      </p:sp>
      <p:sp>
        <p:nvSpPr>
          <p:cNvPr id="5" name="CasellaDiTesto 4"/>
          <p:cNvSpPr txBox="1"/>
          <p:nvPr/>
        </p:nvSpPr>
        <p:spPr>
          <a:xfrm>
            <a:off x="5059776" y="-34437"/>
            <a:ext cx="4084224" cy="1785104"/>
          </a:xfrm>
          <a:prstGeom prst="rect">
            <a:avLst/>
          </a:prstGeom>
          <a:noFill/>
        </p:spPr>
        <p:txBody>
          <a:bodyPr wrap="square" rtlCol="0">
            <a:spAutoFit/>
          </a:bodyPr>
          <a:lstStyle/>
          <a:p>
            <a:r>
              <a:rPr lang="it-IT" sz="2200" b="1" dirty="0" smtClean="0">
                <a:solidFill>
                  <a:srgbClr val="E895F9"/>
                </a:solidFill>
                <a:latin typeface="Times New Roman" pitchFamily="18" charset="0"/>
                <a:cs typeface="Times New Roman" pitchFamily="18" charset="0"/>
              </a:rPr>
              <a:t>à. </a:t>
            </a:r>
          </a:p>
          <a:p>
            <a:endParaRPr lang="it-IT" sz="2200" b="1" dirty="0">
              <a:solidFill>
                <a:srgbClr val="E895F9"/>
              </a:solidFill>
              <a:latin typeface="Times New Roman" pitchFamily="18" charset="0"/>
              <a:cs typeface="Times New Roman" pitchFamily="18" charset="0"/>
            </a:endParaRPr>
          </a:p>
          <a:p>
            <a:pPr algn="ctr"/>
            <a:endParaRPr lang="it-IT" sz="2200" b="1" dirty="0" smtClean="0">
              <a:solidFill>
                <a:srgbClr val="E895F9"/>
              </a:solidFill>
              <a:latin typeface="Times New Roman" pitchFamily="18" charset="0"/>
              <a:cs typeface="Times New Roman" pitchFamily="18" charset="0"/>
            </a:endParaRPr>
          </a:p>
          <a:p>
            <a:endParaRPr lang="it-IT" sz="2200" b="1" dirty="0">
              <a:solidFill>
                <a:srgbClr val="E895F9"/>
              </a:solidFill>
              <a:latin typeface="Times New Roman" pitchFamily="18" charset="0"/>
              <a:cs typeface="Times New Roman" pitchFamily="18" charset="0"/>
            </a:endParaRPr>
          </a:p>
          <a:p>
            <a:endParaRPr lang="it-IT" sz="2200" b="1" dirty="0">
              <a:solidFill>
                <a:srgbClr val="E895F9"/>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885"/>
            <a:ext cx="9054188" cy="706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960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28"/>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 y="6264344"/>
            <a:ext cx="9170922" cy="523220"/>
          </a:xfrm>
          <a:prstGeom prst="rect">
            <a:avLst/>
          </a:prstGeom>
          <a:solidFill>
            <a:srgbClr val="003300"/>
          </a:solidFill>
        </p:spPr>
        <p:txBody>
          <a:bodyPr wrap="square" rtlCol="0">
            <a:spAutoFit/>
          </a:bodyPr>
          <a:lstStyle/>
          <a:p>
            <a:pPr algn="ctr"/>
            <a:r>
              <a:rPr lang="it-IT" sz="2800" b="1" dirty="0" smtClean="0">
                <a:solidFill>
                  <a:srgbClr val="E895F9"/>
                </a:solidFill>
                <a:latin typeface="Times New Roman" pitchFamily="18" charset="0"/>
                <a:cs typeface="Times New Roman" pitchFamily="18" charset="0"/>
              </a:rPr>
              <a:t>L’olio di oliva è il marchio della cultura mediterranea</a:t>
            </a:r>
            <a:endParaRPr lang="it-IT" sz="2800" b="1" dirty="0">
              <a:solidFill>
                <a:srgbClr val="E895F9"/>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9" y="-34288"/>
            <a:ext cx="9206724" cy="634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37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28"/>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0" y="-63304"/>
            <a:ext cx="9144000" cy="6740307"/>
          </a:xfrm>
          <a:prstGeom prst="rect">
            <a:avLst/>
          </a:prstGeom>
          <a:solidFill>
            <a:srgbClr val="003300"/>
          </a:solidFill>
        </p:spPr>
        <p:txBody>
          <a:bodyPr wrap="square" rtlCol="0">
            <a:spAutoFit/>
          </a:bodyPr>
          <a:lstStyle/>
          <a:p>
            <a:pPr algn="ctr"/>
            <a:r>
              <a:rPr lang="it-IT" sz="3600" b="1" dirty="0" smtClean="0">
                <a:solidFill>
                  <a:srgbClr val="E895F9"/>
                </a:solidFill>
                <a:latin typeface="Times New Roman" pitchFamily="18" charset="0"/>
                <a:cs typeface="Times New Roman" pitchFamily="18" charset="0"/>
              </a:rPr>
              <a:t>Furono </a:t>
            </a:r>
            <a:r>
              <a:rPr lang="it-IT" sz="3600" b="1" dirty="0">
                <a:solidFill>
                  <a:srgbClr val="E895F9"/>
                </a:solidFill>
                <a:latin typeface="Times New Roman" pitchFamily="18" charset="0"/>
                <a:cs typeface="Times New Roman" pitchFamily="18" charset="0"/>
              </a:rPr>
              <a:t>i greci i primi a catalogare alcune varietà di olivo (almeno dieci), </a:t>
            </a:r>
            <a:r>
              <a:rPr lang="it-IT" sz="3600" b="1" dirty="0" smtClean="0">
                <a:solidFill>
                  <a:srgbClr val="E895F9"/>
                </a:solidFill>
                <a:latin typeface="Times New Roman" pitchFamily="18" charset="0"/>
                <a:cs typeface="Times New Roman" pitchFamily="18" charset="0"/>
              </a:rPr>
              <a:t>ed estesero </a:t>
            </a:r>
            <a:r>
              <a:rPr lang="it-IT" sz="3600" b="1" dirty="0">
                <a:solidFill>
                  <a:srgbClr val="E895F9"/>
                </a:solidFill>
                <a:latin typeface="Times New Roman" pitchFamily="18" charset="0"/>
                <a:cs typeface="Times New Roman" pitchFamily="18" charset="0"/>
              </a:rPr>
              <a:t>l’olivicoltura nel resto d’Europa: da Creta l’olio fu esportato in Egitto, utilizzato per cosmesi ed alimentazione, e da qui invase tutto il bacino del Mediterraneo, diventando una delle merci più richieste, dall’Africa alla Spagna al Mar Nero; in Grecia, regole precise stabilivano nei dettagli anche la distanza e l’allineamento degli </a:t>
            </a:r>
            <a:r>
              <a:rPr lang="it-IT" sz="3600" b="1" dirty="0" smtClean="0">
                <a:solidFill>
                  <a:srgbClr val="E895F9"/>
                </a:solidFill>
                <a:latin typeface="Times New Roman" pitchFamily="18" charset="0"/>
                <a:cs typeface="Times New Roman" pitchFamily="18" charset="0"/>
              </a:rPr>
              <a:t>alberi. Erich </a:t>
            </a:r>
            <a:r>
              <a:rPr lang="it-IT" sz="3600" b="1" dirty="0" err="1" smtClean="0">
                <a:solidFill>
                  <a:srgbClr val="E895F9"/>
                </a:solidFill>
                <a:latin typeface="Times New Roman" pitchFamily="18" charset="0"/>
                <a:cs typeface="Times New Roman" pitchFamily="18" charset="0"/>
              </a:rPr>
              <a:t>Schliemann</a:t>
            </a:r>
            <a:r>
              <a:rPr lang="it-IT" sz="3600" b="1" dirty="0" smtClean="0">
                <a:solidFill>
                  <a:srgbClr val="E895F9"/>
                </a:solidFill>
                <a:latin typeface="Times New Roman" pitchFamily="18" charset="0"/>
                <a:cs typeface="Times New Roman" pitchFamily="18" charset="0"/>
              </a:rPr>
              <a:t> trova noccioli di olive tra le rovine di  </a:t>
            </a:r>
            <a:r>
              <a:rPr lang="it-IT" sz="3600" b="1" dirty="0" err="1" smtClean="0">
                <a:solidFill>
                  <a:srgbClr val="E895F9"/>
                </a:solidFill>
                <a:latin typeface="Times New Roman" pitchFamily="18" charset="0"/>
                <a:cs typeface="Times New Roman" pitchFamily="18" charset="0"/>
              </a:rPr>
              <a:t>Tirinto</a:t>
            </a:r>
            <a:r>
              <a:rPr lang="it-IT" sz="3600" b="1" dirty="0" smtClean="0">
                <a:solidFill>
                  <a:srgbClr val="E895F9"/>
                </a:solidFill>
                <a:latin typeface="Times New Roman" pitchFamily="18" charset="0"/>
                <a:cs typeface="Times New Roman" pitchFamily="18" charset="0"/>
              </a:rPr>
              <a:t> e di Micene. </a:t>
            </a:r>
            <a:endParaRPr lang="it-IT" sz="36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4277797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4784550" y="0"/>
            <a:ext cx="4354233" cy="4524315"/>
          </a:xfrm>
          <a:prstGeom prst="rect">
            <a:avLst/>
          </a:prstGeom>
          <a:solidFill>
            <a:srgbClr val="003300"/>
          </a:solidFill>
        </p:spPr>
        <p:txBody>
          <a:bodyPr wrap="square" rtlCol="0">
            <a:spAutoFit/>
          </a:bodyPr>
          <a:lstStyle/>
          <a:p>
            <a:pPr algn="ctr"/>
            <a:r>
              <a:rPr lang="it-IT" sz="4800" b="1" dirty="0" smtClean="0">
                <a:solidFill>
                  <a:srgbClr val="E895F9"/>
                </a:solidFill>
                <a:latin typeface="Times New Roman" pitchFamily="18" charset="0"/>
                <a:cs typeface="Times New Roman" pitchFamily="18" charset="0"/>
              </a:rPr>
              <a:t>Anfora di Vulci, vaso greco del VI secolo a.C. raffigurante la raccolta delle olive.</a:t>
            </a:r>
            <a:endParaRPr lang="it-IT" sz="4800" b="1" dirty="0">
              <a:solidFill>
                <a:srgbClr val="E895F9"/>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8442"/>
            <a:ext cx="4784551" cy="691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017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28"/>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4174" y="6021288"/>
            <a:ext cx="9012642" cy="830997"/>
          </a:xfrm>
          <a:prstGeom prst="rect">
            <a:avLst/>
          </a:prstGeom>
          <a:solidFill>
            <a:srgbClr val="003300"/>
          </a:solidFill>
        </p:spPr>
        <p:txBody>
          <a:bodyPr wrap="square" rtlCol="0">
            <a:spAutoFit/>
          </a:bodyPr>
          <a:lstStyle/>
          <a:p>
            <a:pPr algn="ctr"/>
            <a:r>
              <a:rPr lang="it-IT" sz="2400" b="1" dirty="0" smtClean="0">
                <a:solidFill>
                  <a:srgbClr val="E895F9"/>
                </a:solidFill>
                <a:latin typeface="Times New Roman" pitchFamily="18" charset="0"/>
                <a:cs typeface="Times New Roman" pitchFamily="18" charset="0"/>
              </a:rPr>
              <a:t>Piatto da pesce romano decorato con foglie di olivo. L’olio costituiva la base alimentare dei ceti medio-alti dell’Impero. </a:t>
            </a:r>
            <a:endParaRPr lang="it-IT" sz="2400" b="1" dirty="0">
              <a:solidFill>
                <a:srgbClr val="E895F9"/>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9" y="-55154"/>
            <a:ext cx="9341006" cy="61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891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28"/>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8344" y="0"/>
            <a:ext cx="8946684" cy="6740307"/>
          </a:xfrm>
          <a:prstGeom prst="rect">
            <a:avLst/>
          </a:prstGeom>
          <a:solidFill>
            <a:srgbClr val="003300"/>
          </a:solidFill>
        </p:spPr>
        <p:txBody>
          <a:bodyPr wrap="square" rtlCol="0">
            <a:spAutoFit/>
          </a:bodyPr>
          <a:lstStyle/>
          <a:p>
            <a:pPr algn="ctr"/>
            <a:r>
              <a:rPr lang="it-IT" sz="3600" b="1" dirty="0">
                <a:solidFill>
                  <a:srgbClr val="E895F9"/>
                </a:solidFill>
                <a:latin typeface="Times New Roman" pitchFamily="18" charset="0"/>
                <a:cs typeface="Times New Roman" pitchFamily="18" charset="0"/>
              </a:rPr>
              <a:t>È con il dominio di Roma nel Mediterraneo che si assiste all’epoca di maggior sviluppo dell’olivo: crescono la produzione, il commercio ed il consumo dell’olio, di pari passo con l’organizzazione della proprietà terriera e dell’apparato amministrativo dello stato; insieme a quello dei cereali, il commercio dell'olio diventa il più importante dell'impero: ogni anno, intere flotte attraversavano il Mediterraneo e risalivano i fiumi navigabili sotto il controllo dello Stato romano. </a:t>
            </a:r>
          </a:p>
        </p:txBody>
      </p:sp>
    </p:spTree>
    <p:extLst>
      <p:ext uri="{BB962C8B-B14F-4D97-AF65-F5344CB8AC3E}">
        <p14:creationId xmlns:p14="http://schemas.microsoft.com/office/powerpoint/2010/main" val="84832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 y="170769"/>
            <a:ext cx="8946684" cy="6740307"/>
          </a:xfrm>
          <a:prstGeom prst="rect">
            <a:avLst/>
          </a:prstGeom>
          <a:noFill/>
        </p:spPr>
        <p:txBody>
          <a:bodyPr wrap="square" rtlCol="0">
            <a:spAutoFit/>
          </a:bodyPr>
          <a:lstStyle/>
          <a:p>
            <a:pPr algn="ctr"/>
            <a:r>
              <a:rPr lang="it-IT" sz="7200" b="1" dirty="0">
                <a:solidFill>
                  <a:srgbClr val="E895F9"/>
                </a:solidFill>
                <a:latin typeface="Times New Roman" pitchFamily="18" charset="0"/>
                <a:cs typeface="Times New Roman" pitchFamily="18" charset="0"/>
              </a:rPr>
              <a:t>Resti fossilizzati degli antenati dell'albero di ulivo sono stati trovati vicino Livorno, datati venti milioni di anni </a:t>
            </a:r>
            <a:r>
              <a:rPr lang="it-IT" sz="7200" b="1" dirty="0" smtClean="0">
                <a:solidFill>
                  <a:srgbClr val="E895F9"/>
                </a:solidFill>
                <a:latin typeface="Times New Roman" pitchFamily="18" charset="0"/>
                <a:cs typeface="Times New Roman" pitchFamily="18" charset="0"/>
              </a:rPr>
              <a:t>fa</a:t>
            </a:r>
            <a:endParaRPr lang="it-IT" sz="72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3352104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28"/>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8344" y="0"/>
            <a:ext cx="8946684" cy="646331"/>
          </a:xfrm>
          <a:prstGeom prst="rect">
            <a:avLst/>
          </a:prstGeom>
          <a:noFill/>
        </p:spPr>
        <p:txBody>
          <a:bodyPr wrap="square" rtlCol="0">
            <a:spAutoFit/>
          </a:bodyPr>
          <a:lstStyle/>
          <a:p>
            <a:pPr algn="ctr"/>
            <a:r>
              <a:rPr lang="it-IT" sz="3600" b="1" dirty="0" smtClean="0">
                <a:solidFill>
                  <a:srgbClr val="E895F9"/>
                </a:solidFill>
                <a:latin typeface="Times New Roman" pitchFamily="18" charset="0"/>
                <a:cs typeface="Times New Roman" pitchFamily="18" charset="0"/>
              </a:rPr>
              <a:t>. </a:t>
            </a:r>
            <a:endParaRPr lang="it-IT" sz="3600" b="1" dirty="0">
              <a:solidFill>
                <a:srgbClr val="E895F9"/>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4" y="67574"/>
            <a:ext cx="9198853" cy="679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5796136" y="5805264"/>
            <a:ext cx="3374785" cy="923330"/>
          </a:xfrm>
          <a:prstGeom prst="rect">
            <a:avLst/>
          </a:prstGeom>
          <a:noFill/>
        </p:spPr>
        <p:txBody>
          <a:bodyPr wrap="square" rtlCol="0">
            <a:spAutoFit/>
          </a:bodyPr>
          <a:lstStyle/>
          <a:p>
            <a:r>
              <a:rPr lang="it-IT" b="1" dirty="0" err="1">
                <a:latin typeface="Times New Roman" pitchFamily="18" charset="0"/>
                <a:cs typeface="Times New Roman" pitchFamily="18" charset="0"/>
              </a:rPr>
              <a:t>Dolia</a:t>
            </a:r>
            <a:r>
              <a:rPr lang="it-IT" b="1" dirty="0">
                <a:latin typeface="Times New Roman" pitchFamily="18" charset="0"/>
                <a:cs typeface="Times New Roman" pitchFamily="18" charset="0"/>
              </a:rPr>
              <a:t> interrati. </a:t>
            </a:r>
            <a:r>
              <a:rPr lang="it-IT" b="1" dirty="0" smtClean="0">
                <a:latin typeface="Times New Roman" pitchFamily="18" charset="0"/>
                <a:cs typeface="Times New Roman" pitchFamily="18" charset="0"/>
              </a:rPr>
              <a:t>Villa Rustica. </a:t>
            </a:r>
            <a:r>
              <a:rPr lang="it-IT" b="1" dirty="0" err="1">
                <a:latin typeface="Times New Roman" pitchFamily="18" charset="0"/>
                <a:cs typeface="Times New Roman" pitchFamily="18" charset="0"/>
              </a:rPr>
              <a:t>Loc.Villa</a:t>
            </a:r>
            <a:r>
              <a:rPr lang="it-IT" b="1" dirty="0">
                <a:latin typeface="Times New Roman" pitchFamily="18" charset="0"/>
                <a:cs typeface="Times New Roman" pitchFamily="18" charset="0"/>
              </a:rPr>
              <a:t> Regina, I sec. d.C. Boscoreale, Napoli.</a:t>
            </a:r>
          </a:p>
        </p:txBody>
      </p:sp>
    </p:spTree>
    <p:extLst>
      <p:ext uri="{BB962C8B-B14F-4D97-AF65-F5344CB8AC3E}">
        <p14:creationId xmlns:p14="http://schemas.microsoft.com/office/powerpoint/2010/main" val="2863190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28"/>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8344" y="0"/>
            <a:ext cx="8946684" cy="6986528"/>
          </a:xfrm>
          <a:prstGeom prst="rect">
            <a:avLst/>
          </a:prstGeom>
          <a:solidFill>
            <a:srgbClr val="003300"/>
          </a:solidFill>
        </p:spPr>
        <p:txBody>
          <a:bodyPr wrap="square" rtlCol="0">
            <a:spAutoFit/>
          </a:bodyPr>
          <a:lstStyle/>
          <a:p>
            <a:pPr algn="ctr"/>
            <a:r>
              <a:rPr lang="it-IT" sz="2800" b="1" dirty="0" smtClean="0">
                <a:solidFill>
                  <a:srgbClr val="E895F9"/>
                </a:solidFill>
                <a:latin typeface="Times New Roman" pitchFamily="18" charset="0"/>
                <a:cs typeface="Times New Roman" pitchFamily="18" charset="0"/>
              </a:rPr>
              <a:t>Le tecniche </a:t>
            </a:r>
            <a:r>
              <a:rPr lang="it-IT" sz="2800" b="1" dirty="0">
                <a:solidFill>
                  <a:srgbClr val="E895F9"/>
                </a:solidFill>
                <a:latin typeface="Times New Roman" pitchFamily="18" charset="0"/>
                <a:cs typeface="Times New Roman" pitchFamily="18" charset="0"/>
              </a:rPr>
              <a:t>di </a:t>
            </a:r>
            <a:r>
              <a:rPr lang="it-IT" sz="2800" b="1" dirty="0" smtClean="0">
                <a:solidFill>
                  <a:srgbClr val="E895F9"/>
                </a:solidFill>
                <a:latin typeface="Times New Roman" pitchFamily="18" charset="0"/>
                <a:cs typeface="Times New Roman" pitchFamily="18" charset="0"/>
              </a:rPr>
              <a:t>lavorazione vengono perfezionate; </a:t>
            </a:r>
            <a:r>
              <a:rPr lang="it-IT" sz="2800" b="1" dirty="0">
                <a:solidFill>
                  <a:srgbClr val="E895F9"/>
                </a:solidFill>
                <a:latin typeface="Times New Roman" pitchFamily="18" charset="0"/>
                <a:cs typeface="Times New Roman" pitchFamily="18" charset="0"/>
              </a:rPr>
              <a:t>numerose opere di agronomia, </a:t>
            </a:r>
            <a:r>
              <a:rPr lang="it-IT" sz="2800" b="1" dirty="0" smtClean="0">
                <a:solidFill>
                  <a:srgbClr val="E895F9"/>
                </a:solidFill>
                <a:latin typeface="Times New Roman" pitchFamily="18" charset="0"/>
                <a:cs typeface="Times New Roman" pitchFamily="18" charset="0"/>
              </a:rPr>
              <a:t>del I-II </a:t>
            </a:r>
            <a:r>
              <a:rPr lang="it-IT" sz="2800" b="1" dirty="0">
                <a:solidFill>
                  <a:srgbClr val="E895F9"/>
                </a:solidFill>
                <a:latin typeface="Times New Roman" pitchFamily="18" charset="0"/>
                <a:cs typeface="Times New Roman" pitchFamily="18" charset="0"/>
              </a:rPr>
              <a:t>secolo a.C., </a:t>
            </a:r>
            <a:r>
              <a:rPr lang="it-IT" sz="2800" b="1" dirty="0" smtClean="0">
                <a:solidFill>
                  <a:srgbClr val="E895F9"/>
                </a:solidFill>
                <a:latin typeface="Times New Roman" pitchFamily="18" charset="0"/>
                <a:cs typeface="Times New Roman" pitchFamily="18" charset="0"/>
              </a:rPr>
              <a:t>indicano </a:t>
            </a:r>
            <a:r>
              <a:rPr lang="it-IT" sz="2800" b="1" dirty="0">
                <a:solidFill>
                  <a:srgbClr val="E895F9"/>
                </a:solidFill>
                <a:latin typeface="Times New Roman" pitchFamily="18" charset="0"/>
                <a:cs typeface="Times New Roman" pitchFamily="18" charset="0"/>
              </a:rPr>
              <a:t>ai proprietari terrieri le migliori forme di coltivazione e </a:t>
            </a:r>
            <a:r>
              <a:rPr lang="it-IT" sz="2800" b="1" dirty="0" smtClean="0">
                <a:solidFill>
                  <a:srgbClr val="E895F9"/>
                </a:solidFill>
                <a:latin typeface="Times New Roman" pitchFamily="18" charset="0"/>
                <a:cs typeface="Times New Roman" pitchFamily="18" charset="0"/>
              </a:rPr>
              <a:t>gli </a:t>
            </a:r>
            <a:r>
              <a:rPr lang="it-IT" sz="2800" b="1" dirty="0">
                <a:solidFill>
                  <a:srgbClr val="E895F9"/>
                </a:solidFill>
                <a:latin typeface="Times New Roman" pitchFamily="18" charset="0"/>
                <a:cs typeface="Times New Roman" pitchFamily="18" charset="0"/>
              </a:rPr>
              <a:t>accorgimenti nelle pratiche di potatura, concimazione e raccolta delle olive: dalle varietà più adatte alla potatura, ai tempi e modalità di raccolta fino alle tecniche di frangitura (molti di questi insegnamenti sono ancora attuali</a:t>
            </a:r>
            <a:r>
              <a:rPr lang="it-IT" sz="2800" b="1" dirty="0" smtClean="0">
                <a:solidFill>
                  <a:srgbClr val="E895F9"/>
                </a:solidFill>
                <a:latin typeface="Times New Roman" pitchFamily="18" charset="0"/>
                <a:cs typeface="Times New Roman" pitchFamily="18" charset="0"/>
              </a:rPr>
              <a:t>). C’erano </a:t>
            </a:r>
            <a:r>
              <a:rPr lang="it-IT" sz="2800" b="1" dirty="0">
                <a:solidFill>
                  <a:srgbClr val="E895F9"/>
                </a:solidFill>
                <a:latin typeface="Times New Roman" pitchFamily="18" charset="0"/>
                <a:cs typeface="Times New Roman" pitchFamily="18" charset="0"/>
              </a:rPr>
              <a:t>diverse qualità di olio, derivanti dai diversi metodi di raccolta: c’era il metodo "ex </a:t>
            </a:r>
            <a:r>
              <a:rPr lang="it-IT" sz="2800" b="1" dirty="0" err="1">
                <a:solidFill>
                  <a:srgbClr val="E895F9"/>
                </a:solidFill>
                <a:latin typeface="Times New Roman" pitchFamily="18" charset="0"/>
                <a:cs typeface="Times New Roman" pitchFamily="18" charset="0"/>
              </a:rPr>
              <a:t>albis</a:t>
            </a:r>
            <a:r>
              <a:rPr lang="it-IT" sz="2800" b="1" dirty="0">
                <a:solidFill>
                  <a:srgbClr val="E895F9"/>
                </a:solidFill>
                <a:latin typeface="Times New Roman" pitchFamily="18" charset="0"/>
                <a:cs typeface="Times New Roman" pitchFamily="18" charset="0"/>
              </a:rPr>
              <a:t> </a:t>
            </a:r>
            <a:r>
              <a:rPr lang="it-IT" sz="2800" b="1" dirty="0" err="1">
                <a:solidFill>
                  <a:srgbClr val="E895F9"/>
                </a:solidFill>
                <a:latin typeface="Times New Roman" pitchFamily="18" charset="0"/>
                <a:cs typeface="Times New Roman" pitchFamily="18" charset="0"/>
              </a:rPr>
              <a:t>ulivis</a:t>
            </a:r>
            <a:r>
              <a:rPr lang="it-IT" sz="2800" b="1" dirty="0">
                <a:solidFill>
                  <a:srgbClr val="E895F9"/>
                </a:solidFill>
                <a:latin typeface="Times New Roman" pitchFamily="18" charset="0"/>
                <a:cs typeface="Times New Roman" pitchFamily="18" charset="0"/>
              </a:rPr>
              <a:t>", che permetteva di ottenere l'olio più pregiato, raccogliendo i frutti a mano direttamente dall’albero; seguiva poi l'olio dal colore più </a:t>
            </a:r>
            <a:r>
              <a:rPr lang="it-IT" sz="2800" b="1" dirty="0" smtClean="0">
                <a:solidFill>
                  <a:srgbClr val="E895F9"/>
                </a:solidFill>
                <a:latin typeface="Times New Roman" pitchFamily="18" charset="0"/>
                <a:cs typeface="Times New Roman" pitchFamily="18" charset="0"/>
              </a:rPr>
              <a:t>intenso, </a:t>
            </a:r>
            <a:r>
              <a:rPr lang="it-IT" sz="2800" b="1" dirty="0">
                <a:solidFill>
                  <a:srgbClr val="E895F9"/>
                </a:solidFill>
                <a:latin typeface="Times New Roman" pitchFamily="18" charset="0"/>
                <a:cs typeface="Times New Roman" pitchFamily="18" charset="0"/>
              </a:rPr>
              <a:t>quindi l'olio dalle olive molto mature, perché raccolte in inverno, ed infine, decisamente poco pregiati ma economici, erano gli oli delle olive cadute a terra o colpite da parassiti, che venivano destinati </a:t>
            </a:r>
            <a:r>
              <a:rPr lang="it-IT" sz="2800" b="1" dirty="0" smtClean="0">
                <a:solidFill>
                  <a:srgbClr val="E895F9"/>
                </a:solidFill>
                <a:latin typeface="Times New Roman" pitchFamily="18" charset="0"/>
                <a:cs typeface="Times New Roman" pitchFamily="18" charset="0"/>
              </a:rPr>
              <a:t>agli </a:t>
            </a:r>
            <a:r>
              <a:rPr lang="it-IT" sz="2800" b="1" dirty="0">
                <a:solidFill>
                  <a:srgbClr val="E895F9"/>
                </a:solidFill>
                <a:latin typeface="Times New Roman" pitchFamily="18" charset="0"/>
                <a:cs typeface="Times New Roman" pitchFamily="18" charset="0"/>
              </a:rPr>
              <a:t>schiavi. </a:t>
            </a:r>
          </a:p>
        </p:txBody>
      </p:sp>
    </p:spTree>
    <p:extLst>
      <p:ext uri="{BB962C8B-B14F-4D97-AF65-F5344CB8AC3E}">
        <p14:creationId xmlns:p14="http://schemas.microsoft.com/office/powerpoint/2010/main" val="2596343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28"/>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592" y="-41128"/>
            <a:ext cx="6907213"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90538" y="6323385"/>
            <a:ext cx="7339714" cy="369332"/>
          </a:xfrm>
          <a:prstGeom prst="rect">
            <a:avLst/>
          </a:prstGeom>
          <a:solidFill>
            <a:srgbClr val="003300"/>
          </a:solidFill>
        </p:spPr>
        <p:txBody>
          <a:bodyPr wrap="square" rtlCol="0">
            <a:spAutoFit/>
          </a:bodyPr>
          <a:lstStyle/>
          <a:p>
            <a:r>
              <a:rPr lang="it-IT" b="1" dirty="0">
                <a:solidFill>
                  <a:srgbClr val="E895F9"/>
                </a:solidFill>
                <a:latin typeface="Times New Roman" pitchFamily="18" charset="0"/>
                <a:cs typeface="Times New Roman" pitchFamily="18" charset="0"/>
              </a:rPr>
              <a:t>L’olio di bassa qualità veniva impiegato come combustibile nelle lucerne. </a:t>
            </a:r>
          </a:p>
        </p:txBody>
      </p:sp>
    </p:spTree>
    <p:extLst>
      <p:ext uri="{BB962C8B-B14F-4D97-AF65-F5344CB8AC3E}">
        <p14:creationId xmlns:p14="http://schemas.microsoft.com/office/powerpoint/2010/main" val="1663789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36791" y="0"/>
            <a:ext cx="8946684" cy="6632585"/>
          </a:xfrm>
          <a:prstGeom prst="rect">
            <a:avLst/>
          </a:prstGeom>
          <a:solidFill>
            <a:srgbClr val="003300"/>
          </a:solidFill>
        </p:spPr>
        <p:txBody>
          <a:bodyPr wrap="square" rtlCol="0">
            <a:spAutoFit/>
          </a:bodyPr>
          <a:lstStyle/>
          <a:p>
            <a:pPr algn="ctr"/>
            <a:r>
              <a:rPr lang="it-IT" sz="2500" b="1" dirty="0">
                <a:solidFill>
                  <a:srgbClr val="E895F9"/>
                </a:solidFill>
                <a:latin typeface="Times New Roman" pitchFamily="18" charset="0"/>
                <a:cs typeface="Times New Roman" pitchFamily="18" charset="0"/>
              </a:rPr>
              <a:t>Il </a:t>
            </a:r>
            <a:r>
              <a:rPr lang="it-IT" sz="2500" b="1" dirty="0" smtClean="0">
                <a:solidFill>
                  <a:srgbClr val="E895F9"/>
                </a:solidFill>
                <a:latin typeface="Times New Roman" pitchFamily="18" charset="0"/>
                <a:cs typeface="Times New Roman" pitchFamily="18" charset="0"/>
              </a:rPr>
              <a:t>Testaccio </a:t>
            </a:r>
            <a:r>
              <a:rPr lang="it-IT" sz="2500" b="1" dirty="0">
                <a:solidFill>
                  <a:srgbClr val="E895F9"/>
                </a:solidFill>
                <a:latin typeface="Times New Roman" pitchFamily="18" charset="0"/>
                <a:cs typeface="Times New Roman" pitchFamily="18" charset="0"/>
              </a:rPr>
              <a:t>è un colle artificiale alto 35 metri situato nella</a:t>
            </a:r>
          </a:p>
          <a:p>
            <a:pPr algn="ctr"/>
            <a:r>
              <a:rPr lang="it-IT" sz="2500" b="1" dirty="0">
                <a:solidFill>
                  <a:srgbClr val="E895F9"/>
                </a:solidFill>
                <a:latin typeface="Times New Roman" pitchFamily="18" charset="0"/>
                <a:cs typeface="Times New Roman" pitchFamily="18" charset="0"/>
              </a:rPr>
              <a:t>zona portuale dell’antica Roma e in prossimità degli </a:t>
            </a:r>
            <a:r>
              <a:rPr lang="it-IT" sz="2500" b="1" dirty="0" err="1">
                <a:solidFill>
                  <a:srgbClr val="E895F9"/>
                </a:solidFill>
                <a:latin typeface="Times New Roman" pitchFamily="18" charset="0"/>
                <a:cs typeface="Times New Roman" pitchFamily="18" charset="0"/>
              </a:rPr>
              <a:t>Horrea</a:t>
            </a:r>
            <a:r>
              <a:rPr lang="it-IT" sz="2500" b="1" dirty="0">
                <a:solidFill>
                  <a:srgbClr val="E895F9"/>
                </a:solidFill>
                <a:latin typeface="Times New Roman" pitchFamily="18" charset="0"/>
                <a:cs typeface="Times New Roman" pitchFamily="18" charset="0"/>
              </a:rPr>
              <a:t> </a:t>
            </a:r>
            <a:r>
              <a:rPr lang="it-IT" sz="2500" b="1" dirty="0" err="1">
                <a:solidFill>
                  <a:srgbClr val="E895F9"/>
                </a:solidFill>
                <a:latin typeface="Times New Roman" pitchFamily="18" charset="0"/>
                <a:cs typeface="Times New Roman" pitchFamily="18" charset="0"/>
              </a:rPr>
              <a:t>Galbae</a:t>
            </a:r>
            <a:r>
              <a:rPr lang="it-IT" sz="2500" b="1" dirty="0" smtClean="0">
                <a:solidFill>
                  <a:srgbClr val="E895F9"/>
                </a:solidFill>
                <a:latin typeface="Times New Roman" pitchFamily="18" charset="0"/>
                <a:cs typeface="Times New Roman" pitchFamily="18" charset="0"/>
              </a:rPr>
              <a:t>, magazzini </a:t>
            </a:r>
            <a:r>
              <a:rPr lang="it-IT" sz="2500" b="1" dirty="0">
                <a:solidFill>
                  <a:srgbClr val="E895F9"/>
                </a:solidFill>
                <a:latin typeface="Times New Roman" pitchFamily="18" charset="0"/>
                <a:cs typeface="Times New Roman" pitchFamily="18" charset="0"/>
              </a:rPr>
              <a:t>utilizzati per contenere le merci destinate al commercio</a:t>
            </a:r>
            <a:r>
              <a:rPr lang="it-IT" sz="2500" b="1" dirty="0" smtClean="0">
                <a:solidFill>
                  <a:srgbClr val="E895F9"/>
                </a:solidFill>
                <a:latin typeface="Times New Roman" pitchFamily="18" charset="0"/>
                <a:cs typeface="Times New Roman" pitchFamily="18" charset="0"/>
              </a:rPr>
              <a:t>. Si </a:t>
            </a:r>
            <a:r>
              <a:rPr lang="it-IT" sz="2500" b="1" dirty="0">
                <a:solidFill>
                  <a:srgbClr val="E895F9"/>
                </a:solidFill>
                <a:latin typeface="Times New Roman" pitchFamily="18" charset="0"/>
                <a:cs typeface="Times New Roman" pitchFamily="18" charset="0"/>
              </a:rPr>
              <a:t>è formato dall’accumulo di cocci di anfore utilizzate per il </a:t>
            </a:r>
            <a:r>
              <a:rPr lang="it-IT" sz="2500" b="1" dirty="0" smtClean="0">
                <a:solidFill>
                  <a:srgbClr val="E895F9"/>
                </a:solidFill>
                <a:latin typeface="Times New Roman" pitchFamily="18" charset="0"/>
                <a:cs typeface="Times New Roman" pitchFamily="18" charset="0"/>
              </a:rPr>
              <a:t>trasporto e </a:t>
            </a:r>
            <a:r>
              <a:rPr lang="it-IT" sz="2500" b="1" dirty="0">
                <a:solidFill>
                  <a:srgbClr val="E895F9"/>
                </a:solidFill>
                <a:latin typeface="Times New Roman" pitchFamily="18" charset="0"/>
                <a:cs typeface="Times New Roman" pitchFamily="18" charset="0"/>
              </a:rPr>
              <a:t>il commercio dell’olio d’oliva che veniva prodotto </a:t>
            </a:r>
            <a:r>
              <a:rPr lang="it-IT" sz="2500" b="1" dirty="0" smtClean="0">
                <a:solidFill>
                  <a:srgbClr val="E895F9"/>
                </a:solidFill>
                <a:latin typeface="Times New Roman" pitchFamily="18" charset="0"/>
                <a:cs typeface="Times New Roman" pitchFamily="18" charset="0"/>
              </a:rPr>
              <a:t>principalmente nella </a:t>
            </a:r>
            <a:r>
              <a:rPr lang="it-IT" sz="2500" b="1" dirty="0">
                <a:solidFill>
                  <a:srgbClr val="E895F9"/>
                </a:solidFill>
                <a:latin typeface="Times New Roman" pitchFamily="18" charset="0"/>
                <a:cs typeface="Times New Roman" pitchFamily="18" charset="0"/>
              </a:rPr>
              <a:t>penisola iberica, in Andalusia, e nel Nord dell’Africa.</a:t>
            </a:r>
          </a:p>
          <a:p>
            <a:pPr algn="ctr"/>
            <a:r>
              <a:rPr lang="it-IT" sz="2500" b="1" dirty="0">
                <a:solidFill>
                  <a:srgbClr val="E895F9"/>
                </a:solidFill>
                <a:latin typeface="Times New Roman" pitchFamily="18" charset="0"/>
                <a:cs typeface="Times New Roman" pitchFamily="18" charset="0"/>
              </a:rPr>
              <a:t>I frammenti, dal latino </a:t>
            </a:r>
            <a:r>
              <a:rPr lang="it-IT" sz="2500" b="1" dirty="0" err="1">
                <a:solidFill>
                  <a:srgbClr val="E895F9"/>
                </a:solidFill>
                <a:latin typeface="Times New Roman" pitchFamily="18" charset="0"/>
                <a:cs typeface="Times New Roman" pitchFamily="18" charset="0"/>
              </a:rPr>
              <a:t>testae</a:t>
            </a:r>
            <a:r>
              <a:rPr lang="it-IT" sz="2500" b="1" dirty="0">
                <a:solidFill>
                  <a:srgbClr val="E895F9"/>
                </a:solidFill>
                <a:latin typeface="Times New Roman" pitchFamily="18" charset="0"/>
                <a:cs typeface="Times New Roman" pitchFamily="18" charset="0"/>
              </a:rPr>
              <a:t>, da cui il nome Monte Testaccio, </a:t>
            </a:r>
            <a:r>
              <a:rPr lang="it-IT" sz="2500" b="1" dirty="0" smtClean="0">
                <a:solidFill>
                  <a:srgbClr val="E895F9"/>
                </a:solidFill>
                <a:latin typeface="Times New Roman" pitchFamily="18" charset="0"/>
                <a:cs typeface="Times New Roman" pitchFamily="18" charset="0"/>
              </a:rPr>
              <a:t>recano spesso </a:t>
            </a:r>
            <a:r>
              <a:rPr lang="it-IT" sz="2500" b="1" dirty="0">
                <a:solidFill>
                  <a:srgbClr val="E895F9"/>
                </a:solidFill>
                <a:latin typeface="Times New Roman" pitchFamily="18" charset="0"/>
                <a:cs typeface="Times New Roman" pitchFamily="18" charset="0"/>
              </a:rPr>
              <a:t>iscrizioni che ci consentono di conoscere il peso </a:t>
            </a:r>
            <a:r>
              <a:rPr lang="it-IT" sz="2500" b="1" dirty="0" smtClean="0">
                <a:solidFill>
                  <a:srgbClr val="E895F9"/>
                </a:solidFill>
                <a:latin typeface="Times New Roman" pitchFamily="18" charset="0"/>
                <a:cs typeface="Times New Roman" pitchFamily="18" charset="0"/>
              </a:rPr>
              <a:t>dell’anfora vuota</a:t>
            </a:r>
            <a:r>
              <a:rPr lang="it-IT" sz="2500" b="1" dirty="0">
                <a:solidFill>
                  <a:srgbClr val="E895F9"/>
                </a:solidFill>
                <a:latin typeface="Times New Roman" pitchFamily="18" charset="0"/>
                <a:cs typeface="Times New Roman" pitchFamily="18" charset="0"/>
              </a:rPr>
              <a:t>, il nome del mercante o della società di esportazione, il </a:t>
            </a:r>
            <a:r>
              <a:rPr lang="it-IT" sz="2500" b="1" dirty="0" smtClean="0">
                <a:solidFill>
                  <a:srgbClr val="E895F9"/>
                </a:solidFill>
                <a:latin typeface="Times New Roman" pitchFamily="18" charset="0"/>
                <a:cs typeface="Times New Roman" pitchFamily="18" charset="0"/>
              </a:rPr>
              <a:t>peso dell’olio</a:t>
            </a:r>
            <a:r>
              <a:rPr lang="it-IT" sz="2500" b="1" dirty="0">
                <a:solidFill>
                  <a:srgbClr val="E895F9"/>
                </a:solidFill>
                <a:latin typeface="Times New Roman" pitchFamily="18" charset="0"/>
                <a:cs typeface="Times New Roman" pitchFamily="18" charset="0"/>
              </a:rPr>
              <a:t>, la località di produzione, il nome del produttore e persino </a:t>
            </a:r>
            <a:r>
              <a:rPr lang="it-IT" sz="2500" b="1" dirty="0" smtClean="0">
                <a:solidFill>
                  <a:srgbClr val="E895F9"/>
                </a:solidFill>
                <a:latin typeface="Times New Roman" pitchFamily="18" charset="0"/>
                <a:cs typeface="Times New Roman" pitchFamily="18" charset="0"/>
              </a:rPr>
              <a:t>chi aveva </a:t>
            </a:r>
            <a:r>
              <a:rPr lang="it-IT" sz="2500" b="1" dirty="0">
                <a:solidFill>
                  <a:srgbClr val="E895F9"/>
                </a:solidFill>
                <a:latin typeface="Times New Roman" pitchFamily="18" charset="0"/>
                <a:cs typeface="Times New Roman" pitchFamily="18" charset="0"/>
              </a:rPr>
              <a:t>costruito l’anfora.</a:t>
            </a:r>
          </a:p>
          <a:p>
            <a:pPr algn="ctr"/>
            <a:r>
              <a:rPr lang="it-IT" sz="2500" b="1" dirty="0">
                <a:solidFill>
                  <a:srgbClr val="E895F9"/>
                </a:solidFill>
                <a:latin typeface="Times New Roman" pitchFamily="18" charset="0"/>
                <a:cs typeface="Times New Roman" pitchFamily="18" charset="0"/>
              </a:rPr>
              <a:t>L’accumulo dei cocci nacque dalla consuetudine di spezzare e</a:t>
            </a:r>
          </a:p>
          <a:p>
            <a:pPr algn="ctr"/>
            <a:r>
              <a:rPr lang="it-IT" sz="2500" b="1" dirty="0">
                <a:solidFill>
                  <a:srgbClr val="E895F9"/>
                </a:solidFill>
                <a:latin typeface="Times New Roman" pitchFamily="18" charset="0"/>
                <a:cs typeface="Times New Roman" pitchFamily="18" charset="0"/>
              </a:rPr>
              <a:t>frantumare in modo sistematico le anfore provenienti dal porto</a:t>
            </a:r>
          </a:p>
          <a:p>
            <a:pPr algn="ctr"/>
            <a:r>
              <a:rPr lang="it-IT" sz="2500" b="1" dirty="0">
                <a:solidFill>
                  <a:srgbClr val="E895F9"/>
                </a:solidFill>
                <a:latin typeface="Times New Roman" pitchFamily="18" charset="0"/>
                <a:cs typeface="Times New Roman" pitchFamily="18" charset="0"/>
              </a:rPr>
              <a:t>fluviale poiché, a causa della rapida e facile alterazione dei residui </a:t>
            </a:r>
            <a:r>
              <a:rPr lang="it-IT" sz="2500" b="1" dirty="0" smtClean="0">
                <a:solidFill>
                  <a:srgbClr val="E895F9"/>
                </a:solidFill>
                <a:latin typeface="Times New Roman" pitchFamily="18" charset="0"/>
                <a:cs typeface="Times New Roman" pitchFamily="18" charset="0"/>
              </a:rPr>
              <a:t>di olio </a:t>
            </a:r>
            <a:r>
              <a:rPr lang="it-IT" sz="2500" b="1" dirty="0">
                <a:solidFill>
                  <a:srgbClr val="E895F9"/>
                </a:solidFill>
                <a:latin typeface="Times New Roman" pitchFamily="18" charset="0"/>
                <a:cs typeface="Times New Roman" pitchFamily="18" charset="0"/>
              </a:rPr>
              <a:t>contenuti, era più conveniente distruggerle piuttosto che </a:t>
            </a:r>
            <a:r>
              <a:rPr lang="it-IT" sz="2500" b="1" dirty="0" smtClean="0">
                <a:solidFill>
                  <a:srgbClr val="E895F9"/>
                </a:solidFill>
                <a:latin typeface="Times New Roman" pitchFamily="18" charset="0"/>
                <a:cs typeface="Times New Roman" pitchFamily="18" charset="0"/>
              </a:rPr>
              <a:t>pulirle per </a:t>
            </a:r>
            <a:r>
              <a:rPr lang="it-IT" sz="2500" b="1" dirty="0">
                <a:solidFill>
                  <a:srgbClr val="E895F9"/>
                </a:solidFill>
                <a:latin typeface="Times New Roman" pitchFamily="18" charset="0"/>
                <a:cs typeface="Times New Roman" pitchFamily="18" charset="0"/>
              </a:rPr>
              <a:t>riutilizzarle.</a:t>
            </a:r>
          </a:p>
        </p:txBody>
      </p:sp>
    </p:spTree>
    <p:extLst>
      <p:ext uri="{BB962C8B-B14F-4D97-AF65-F5344CB8AC3E}">
        <p14:creationId xmlns:p14="http://schemas.microsoft.com/office/powerpoint/2010/main" val="1713801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36791" y="0"/>
            <a:ext cx="8946684" cy="477054"/>
          </a:xfrm>
          <a:prstGeom prst="rect">
            <a:avLst/>
          </a:prstGeom>
          <a:noFill/>
        </p:spPr>
        <p:txBody>
          <a:bodyPr wrap="square" rtlCol="0">
            <a:spAutoFit/>
          </a:bodyPr>
          <a:lstStyle/>
          <a:p>
            <a:pPr algn="ctr"/>
            <a:r>
              <a:rPr lang="it-IT" sz="2500" b="1" dirty="0" smtClean="0">
                <a:solidFill>
                  <a:srgbClr val="E895F9"/>
                </a:solidFill>
                <a:latin typeface="Times New Roman" pitchFamily="18" charset="0"/>
                <a:cs typeface="Times New Roman" pitchFamily="18" charset="0"/>
              </a:rPr>
              <a:t>.</a:t>
            </a:r>
            <a:endParaRPr lang="it-IT" sz="2500" b="1" dirty="0">
              <a:solidFill>
                <a:srgbClr val="E895F9"/>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0" y="-1"/>
            <a:ext cx="9439537" cy="706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6942150" y="6382631"/>
            <a:ext cx="1792157"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Testaccio, Roma</a:t>
            </a:r>
            <a:endParaRPr lang="it-IT" b="1" dirty="0">
              <a:latin typeface="Times New Roman" pitchFamily="18" charset="0"/>
              <a:cs typeface="Times New Roman" pitchFamily="18" charset="0"/>
            </a:endParaRPr>
          </a:p>
        </p:txBody>
      </p:sp>
    </p:spTree>
    <p:extLst>
      <p:ext uri="{BB962C8B-B14F-4D97-AF65-F5344CB8AC3E}">
        <p14:creationId xmlns:p14="http://schemas.microsoft.com/office/powerpoint/2010/main" val="2441622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6555641"/>
          </a:xfrm>
          <a:prstGeom prst="rect">
            <a:avLst/>
          </a:prstGeom>
          <a:solidFill>
            <a:srgbClr val="003300"/>
          </a:solidFill>
        </p:spPr>
        <p:txBody>
          <a:bodyPr wrap="square" rtlCol="0">
            <a:spAutoFit/>
          </a:bodyPr>
          <a:lstStyle/>
          <a:p>
            <a:pPr algn="ctr"/>
            <a:r>
              <a:rPr lang="it-IT" sz="3000" b="1" dirty="0">
                <a:solidFill>
                  <a:srgbClr val="E895F9"/>
                </a:solidFill>
                <a:latin typeface="Times New Roman" pitchFamily="18" charset="0"/>
                <a:cs typeface="Times New Roman" pitchFamily="18" charset="0"/>
              </a:rPr>
              <a:t>Così come in Grecia, anche </a:t>
            </a:r>
            <a:r>
              <a:rPr lang="it-IT" sz="3000" b="1" dirty="0" smtClean="0">
                <a:solidFill>
                  <a:srgbClr val="E895F9"/>
                </a:solidFill>
                <a:latin typeface="Times New Roman" pitchFamily="18" charset="0"/>
                <a:cs typeface="Times New Roman" pitchFamily="18" charset="0"/>
              </a:rPr>
              <a:t>nell’antica Roma </a:t>
            </a:r>
            <a:r>
              <a:rPr lang="it-IT" sz="3000" b="1" dirty="0">
                <a:solidFill>
                  <a:srgbClr val="E895F9"/>
                </a:solidFill>
                <a:latin typeface="Times New Roman" pitchFamily="18" charset="0"/>
                <a:cs typeface="Times New Roman" pitchFamily="18" charset="0"/>
              </a:rPr>
              <a:t>l’olio di oliva era un </a:t>
            </a:r>
            <a:r>
              <a:rPr lang="it-IT" sz="3000" b="1" dirty="0" smtClean="0">
                <a:solidFill>
                  <a:srgbClr val="E895F9"/>
                </a:solidFill>
                <a:latin typeface="Times New Roman" pitchFamily="18" charset="0"/>
                <a:cs typeface="Times New Roman" pitchFamily="18" charset="0"/>
              </a:rPr>
              <a:t>prodotto assolutamente </a:t>
            </a:r>
            <a:r>
              <a:rPr lang="it-IT" sz="3000" b="1" dirty="0">
                <a:solidFill>
                  <a:srgbClr val="E895F9"/>
                </a:solidFill>
                <a:latin typeface="Times New Roman" pitchFamily="18" charset="0"/>
                <a:cs typeface="Times New Roman" pitchFamily="18" charset="0"/>
              </a:rPr>
              <a:t>indispensabile </a:t>
            </a:r>
            <a:r>
              <a:rPr lang="it-IT" sz="3000" b="1" dirty="0" smtClean="0">
                <a:solidFill>
                  <a:srgbClr val="E895F9"/>
                </a:solidFill>
                <a:latin typeface="Times New Roman" pitchFamily="18" charset="0"/>
                <a:cs typeface="Times New Roman" pitchFamily="18" charset="0"/>
              </a:rPr>
              <a:t>nella vita </a:t>
            </a:r>
            <a:r>
              <a:rPr lang="it-IT" sz="3000" b="1" dirty="0">
                <a:solidFill>
                  <a:srgbClr val="E895F9"/>
                </a:solidFill>
                <a:latin typeface="Times New Roman" pitchFamily="18" charset="0"/>
                <a:cs typeface="Times New Roman" pitchFamily="18" charset="0"/>
              </a:rPr>
              <a:t>quotidiana, a tal punto che </a:t>
            </a:r>
            <a:r>
              <a:rPr lang="it-IT" sz="3000" b="1" dirty="0" smtClean="0">
                <a:solidFill>
                  <a:srgbClr val="E895F9"/>
                </a:solidFill>
                <a:latin typeface="Times New Roman" pitchFamily="18" charset="0"/>
                <a:cs typeface="Times New Roman" pitchFamily="18" charset="0"/>
              </a:rPr>
              <a:t>sotto il </a:t>
            </a:r>
            <a:r>
              <a:rPr lang="it-IT" sz="3000" b="1" dirty="0">
                <a:solidFill>
                  <a:srgbClr val="E895F9"/>
                </a:solidFill>
                <a:latin typeface="Times New Roman" pitchFamily="18" charset="0"/>
                <a:cs typeface="Times New Roman" pitchFamily="18" charset="0"/>
              </a:rPr>
              <a:t>regno di Costantino, nel IV </a:t>
            </a:r>
            <a:r>
              <a:rPr lang="it-IT" sz="3000" b="1" dirty="0" smtClean="0">
                <a:solidFill>
                  <a:srgbClr val="E895F9"/>
                </a:solidFill>
                <a:latin typeface="Times New Roman" pitchFamily="18" charset="0"/>
                <a:cs typeface="Times New Roman" pitchFamily="18" charset="0"/>
              </a:rPr>
              <a:t>secolo d.C</a:t>
            </a:r>
            <a:r>
              <a:rPr lang="it-IT" sz="3000" b="1" dirty="0">
                <a:solidFill>
                  <a:srgbClr val="E895F9"/>
                </a:solidFill>
                <a:latin typeface="Times New Roman" pitchFamily="18" charset="0"/>
                <a:cs typeface="Times New Roman" pitchFamily="18" charset="0"/>
              </a:rPr>
              <a:t>., nella città di Roma c’erano </a:t>
            </a:r>
            <a:r>
              <a:rPr lang="it-IT" sz="3000" b="1" dirty="0" smtClean="0">
                <a:solidFill>
                  <a:srgbClr val="E895F9"/>
                </a:solidFill>
                <a:latin typeface="Times New Roman" pitchFamily="18" charset="0"/>
                <a:cs typeface="Times New Roman" pitchFamily="18" charset="0"/>
              </a:rPr>
              <a:t>250 panettieri </a:t>
            </a:r>
            <a:r>
              <a:rPr lang="it-IT" sz="3000" b="1" dirty="0">
                <a:solidFill>
                  <a:srgbClr val="E895F9"/>
                </a:solidFill>
                <a:latin typeface="Times New Roman" pitchFamily="18" charset="0"/>
                <a:cs typeface="Times New Roman" pitchFamily="18" charset="0"/>
              </a:rPr>
              <a:t>e ben 3500 distributori </a:t>
            </a:r>
            <a:r>
              <a:rPr lang="it-IT" sz="3000" b="1" dirty="0" smtClean="0">
                <a:solidFill>
                  <a:srgbClr val="E895F9"/>
                </a:solidFill>
                <a:latin typeface="Times New Roman" pitchFamily="18" charset="0"/>
                <a:cs typeface="Times New Roman" pitchFamily="18" charset="0"/>
              </a:rPr>
              <a:t>di olio </a:t>
            </a:r>
            <a:r>
              <a:rPr lang="it-IT" sz="3000" b="1" dirty="0">
                <a:solidFill>
                  <a:srgbClr val="E895F9"/>
                </a:solidFill>
                <a:latin typeface="Times New Roman" pitchFamily="18" charset="0"/>
                <a:cs typeface="Times New Roman" pitchFamily="18" charset="0"/>
              </a:rPr>
              <a:t>che fornivano ai cittadini </a:t>
            </a:r>
            <a:r>
              <a:rPr lang="it-IT" sz="3000" b="1" dirty="0" smtClean="0">
                <a:solidFill>
                  <a:srgbClr val="E895F9"/>
                </a:solidFill>
                <a:latin typeface="Times New Roman" pitchFamily="18" charset="0"/>
                <a:cs typeface="Times New Roman" pitchFamily="18" charset="0"/>
              </a:rPr>
              <a:t>l’olio per </a:t>
            </a:r>
            <a:r>
              <a:rPr lang="it-IT" sz="3000" b="1" dirty="0">
                <a:solidFill>
                  <a:srgbClr val="E895F9"/>
                </a:solidFill>
                <a:latin typeface="Times New Roman" pitchFamily="18" charset="0"/>
                <a:cs typeface="Times New Roman" pitchFamily="18" charset="0"/>
              </a:rPr>
              <a:t>cucinare, per la cosmesi, per </a:t>
            </a:r>
            <a:r>
              <a:rPr lang="it-IT" sz="3000" b="1" dirty="0" smtClean="0">
                <a:solidFill>
                  <a:srgbClr val="E895F9"/>
                </a:solidFill>
                <a:latin typeface="Times New Roman" pitchFamily="18" charset="0"/>
                <a:cs typeface="Times New Roman" pitchFamily="18" charset="0"/>
              </a:rPr>
              <a:t>i massaggi </a:t>
            </a:r>
            <a:r>
              <a:rPr lang="it-IT" sz="3000" b="1" dirty="0">
                <a:solidFill>
                  <a:srgbClr val="E895F9"/>
                </a:solidFill>
                <a:latin typeface="Times New Roman" pitchFamily="18" charset="0"/>
                <a:cs typeface="Times New Roman" pitchFamily="18" charset="0"/>
              </a:rPr>
              <a:t>e la cura del corpo </a:t>
            </a:r>
            <a:r>
              <a:rPr lang="it-IT" sz="3000" b="1" dirty="0" smtClean="0">
                <a:solidFill>
                  <a:srgbClr val="E895F9"/>
                </a:solidFill>
                <a:latin typeface="Times New Roman" pitchFamily="18" charset="0"/>
                <a:cs typeface="Times New Roman" pitchFamily="18" charset="0"/>
              </a:rPr>
              <a:t>alle terme</a:t>
            </a:r>
            <a:r>
              <a:rPr lang="it-IT" sz="3000" b="1" dirty="0">
                <a:solidFill>
                  <a:srgbClr val="E895F9"/>
                </a:solidFill>
                <a:latin typeface="Times New Roman" pitchFamily="18" charset="0"/>
                <a:cs typeface="Times New Roman" pitchFamily="18" charset="0"/>
              </a:rPr>
              <a:t>, per la palestra, per </a:t>
            </a:r>
            <a:r>
              <a:rPr lang="it-IT" sz="3000" b="1" dirty="0" smtClean="0">
                <a:solidFill>
                  <a:srgbClr val="E895F9"/>
                </a:solidFill>
                <a:latin typeface="Times New Roman" pitchFamily="18" charset="0"/>
                <a:cs typeface="Times New Roman" pitchFamily="18" charset="0"/>
              </a:rPr>
              <a:t>accendere le </a:t>
            </a:r>
            <a:r>
              <a:rPr lang="it-IT" sz="3000" b="1" dirty="0">
                <a:solidFill>
                  <a:srgbClr val="E895F9"/>
                </a:solidFill>
                <a:latin typeface="Times New Roman" pitchFamily="18" charset="0"/>
                <a:cs typeface="Times New Roman" pitchFamily="18" charset="0"/>
              </a:rPr>
              <a:t>lucerne…</a:t>
            </a:r>
          </a:p>
          <a:p>
            <a:pPr algn="ctr"/>
            <a:r>
              <a:rPr lang="it-IT" sz="3000" b="1" dirty="0">
                <a:solidFill>
                  <a:srgbClr val="E895F9"/>
                </a:solidFill>
                <a:latin typeface="Times New Roman" pitchFamily="18" charset="0"/>
                <a:cs typeface="Times New Roman" pitchFamily="18" charset="0"/>
              </a:rPr>
              <a:t>L’olivo era per i romani “la prima </a:t>
            </a:r>
            <a:r>
              <a:rPr lang="it-IT" sz="3000" b="1" dirty="0" smtClean="0">
                <a:solidFill>
                  <a:srgbClr val="E895F9"/>
                </a:solidFill>
                <a:latin typeface="Times New Roman" pitchFamily="18" charset="0"/>
                <a:cs typeface="Times New Roman" pitchFamily="18" charset="0"/>
              </a:rPr>
              <a:t>fra tutte </a:t>
            </a:r>
            <a:r>
              <a:rPr lang="it-IT" sz="3000" b="1" dirty="0">
                <a:solidFill>
                  <a:srgbClr val="E895F9"/>
                </a:solidFill>
                <a:latin typeface="Times New Roman" pitchFamily="18" charset="0"/>
                <a:cs typeface="Times New Roman" pitchFamily="18" charset="0"/>
              </a:rPr>
              <a:t>le piante</a:t>
            </a:r>
            <a:r>
              <a:rPr lang="it-IT" sz="3000" b="1" dirty="0" smtClean="0">
                <a:solidFill>
                  <a:srgbClr val="E895F9"/>
                </a:solidFill>
                <a:latin typeface="Times New Roman" pitchFamily="18" charset="0"/>
                <a:cs typeface="Times New Roman" pitchFamily="18" charset="0"/>
              </a:rPr>
              <a:t>”.</a:t>
            </a:r>
          </a:p>
          <a:p>
            <a:pPr algn="ctr"/>
            <a:r>
              <a:rPr lang="it-IT" sz="3000" b="1" dirty="0" smtClean="0">
                <a:solidFill>
                  <a:srgbClr val="E895F9"/>
                </a:solidFill>
                <a:latin typeface="Times New Roman" pitchFamily="18" charset="0"/>
                <a:cs typeface="Times New Roman" pitchFamily="18" charset="0"/>
              </a:rPr>
              <a:t>Ma per la produzione e la commercializzazione dell’olio era necessaria un’organizzazione complessa e un sistema di comunicazioni funzionante: con la caduta dell’Impero e il dissolvimento degli apparati statali non fu più possibile mantenerlo.   </a:t>
            </a:r>
            <a:endParaRPr lang="it-IT" sz="30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1491602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553998"/>
          </a:xfrm>
          <a:prstGeom prst="rect">
            <a:avLst/>
          </a:prstGeom>
          <a:noFill/>
        </p:spPr>
        <p:txBody>
          <a:bodyPr wrap="square" rtlCol="0">
            <a:spAutoFit/>
          </a:bodyPr>
          <a:lstStyle/>
          <a:p>
            <a:pPr algn="ctr"/>
            <a:r>
              <a:rPr lang="it-IT" sz="3000" b="1" dirty="0" smtClean="0">
                <a:solidFill>
                  <a:srgbClr val="E895F9"/>
                </a:solidFill>
                <a:latin typeface="Times New Roman" pitchFamily="18" charset="0"/>
                <a:cs typeface="Times New Roman" pitchFamily="18" charset="0"/>
              </a:rPr>
              <a:t>.   </a:t>
            </a:r>
            <a:endParaRPr lang="it-IT" sz="3000" b="1" dirty="0">
              <a:solidFill>
                <a:srgbClr val="E895F9"/>
              </a:solidFill>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 y="0"/>
            <a:ext cx="9187403" cy="6503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0831" y="6488668"/>
            <a:ext cx="4232890" cy="369332"/>
          </a:xfrm>
          <a:prstGeom prst="rect">
            <a:avLst/>
          </a:prstGeom>
          <a:solidFill>
            <a:srgbClr val="003300"/>
          </a:solidFill>
        </p:spPr>
        <p:txBody>
          <a:bodyPr wrap="none" rtlCol="0">
            <a:spAutoFit/>
          </a:bodyPr>
          <a:lstStyle/>
          <a:p>
            <a:r>
              <a:rPr lang="it-IT" b="1" dirty="0" smtClean="0">
                <a:solidFill>
                  <a:srgbClr val="E895F9"/>
                </a:solidFill>
                <a:latin typeface="Times New Roman" pitchFamily="18" charset="0"/>
                <a:cs typeface="Times New Roman" pitchFamily="18" charset="0"/>
              </a:rPr>
              <a:t>Affresco etrusco: danza fra tralci di olivo</a:t>
            </a:r>
            <a:endParaRPr lang="it-IT"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217036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6555641"/>
          </a:xfrm>
          <a:prstGeom prst="rect">
            <a:avLst/>
          </a:prstGeom>
          <a:solidFill>
            <a:srgbClr val="003300"/>
          </a:solidFill>
        </p:spPr>
        <p:txBody>
          <a:bodyPr wrap="square" rtlCol="0">
            <a:spAutoFit/>
          </a:bodyPr>
          <a:lstStyle/>
          <a:p>
            <a:pPr algn="ctr"/>
            <a:r>
              <a:rPr lang="it-IT" sz="3000" b="1" dirty="0" smtClean="0">
                <a:solidFill>
                  <a:srgbClr val="E895F9"/>
                </a:solidFill>
                <a:latin typeface="Times New Roman" pitchFamily="18" charset="0"/>
                <a:cs typeface="Times New Roman" pitchFamily="18" charset="0"/>
              </a:rPr>
              <a:t>La </a:t>
            </a:r>
            <a:r>
              <a:rPr lang="it-IT" sz="3000" b="1" dirty="0">
                <a:solidFill>
                  <a:srgbClr val="E895F9"/>
                </a:solidFill>
                <a:latin typeface="Times New Roman" pitchFamily="18" charset="0"/>
                <a:cs typeface="Times New Roman" pitchFamily="18" charset="0"/>
              </a:rPr>
              <a:t>prima segnalazione storica </a:t>
            </a:r>
            <a:r>
              <a:rPr lang="it-IT" sz="3000" b="1" dirty="0" smtClean="0">
                <a:solidFill>
                  <a:srgbClr val="E895F9"/>
                </a:solidFill>
                <a:latin typeface="Times New Roman" pitchFamily="18" charset="0"/>
                <a:cs typeface="Times New Roman" pitchFamily="18" charset="0"/>
              </a:rPr>
              <a:t>della presenza dell’olivo in Nord Italia ci </a:t>
            </a:r>
            <a:r>
              <a:rPr lang="it-IT" sz="3000" b="1" dirty="0">
                <a:solidFill>
                  <a:srgbClr val="E895F9"/>
                </a:solidFill>
                <a:latin typeface="Times New Roman" pitchFamily="18" charset="0"/>
                <a:cs typeface="Times New Roman" pitchFamily="18" charset="0"/>
              </a:rPr>
              <a:t>viene da</a:t>
            </a:r>
          </a:p>
          <a:p>
            <a:pPr algn="ctr"/>
            <a:r>
              <a:rPr lang="it-IT" sz="3000" b="1" dirty="0">
                <a:solidFill>
                  <a:srgbClr val="E895F9"/>
                </a:solidFill>
                <a:latin typeface="Times New Roman" pitchFamily="18" charset="0"/>
                <a:cs typeface="Times New Roman" pitchFamily="18" charset="0"/>
              </a:rPr>
              <a:t>Columella (De </a:t>
            </a:r>
            <a:r>
              <a:rPr lang="it-IT" sz="3000" b="1" dirty="0" err="1">
                <a:solidFill>
                  <a:srgbClr val="E895F9"/>
                </a:solidFill>
                <a:latin typeface="Times New Roman" pitchFamily="18" charset="0"/>
                <a:cs typeface="Times New Roman" pitchFamily="18" charset="0"/>
              </a:rPr>
              <a:t>agricultura</a:t>
            </a:r>
            <a:r>
              <a:rPr lang="it-IT" sz="3000" b="1" dirty="0">
                <a:solidFill>
                  <a:srgbClr val="E895F9"/>
                </a:solidFill>
                <a:latin typeface="Times New Roman" pitchFamily="18" charset="0"/>
                <a:cs typeface="Times New Roman" pitchFamily="18" charset="0"/>
              </a:rPr>
              <a:t>, 1, 5), che visse nel secolo I d.C.: egli ci parla di </a:t>
            </a:r>
            <a:r>
              <a:rPr lang="it-IT" sz="3000" b="1" dirty="0" smtClean="0">
                <a:solidFill>
                  <a:srgbClr val="E895F9"/>
                </a:solidFill>
                <a:latin typeface="Times New Roman" pitchFamily="18" charset="0"/>
                <a:cs typeface="Times New Roman" pitchFamily="18" charset="0"/>
              </a:rPr>
              <a:t>quanto scriveva </a:t>
            </a:r>
            <a:r>
              <a:rPr lang="it-IT" sz="3000" b="1" dirty="0">
                <a:solidFill>
                  <a:srgbClr val="E895F9"/>
                </a:solidFill>
                <a:latin typeface="Times New Roman" pitchFamily="18" charset="0"/>
                <a:cs typeface="Times New Roman" pitchFamily="18" charset="0"/>
              </a:rPr>
              <a:t>nel secolo precedente tale </a:t>
            </a:r>
            <a:r>
              <a:rPr lang="it-IT" sz="3000" b="1" dirty="0" err="1">
                <a:solidFill>
                  <a:srgbClr val="E895F9"/>
                </a:solidFill>
                <a:latin typeface="Times New Roman" pitchFamily="18" charset="0"/>
                <a:cs typeface="Times New Roman" pitchFamily="18" charset="0"/>
              </a:rPr>
              <a:t>Saserna</a:t>
            </a:r>
            <a:r>
              <a:rPr lang="it-IT" sz="3000" b="1" dirty="0">
                <a:solidFill>
                  <a:srgbClr val="E895F9"/>
                </a:solidFill>
                <a:latin typeface="Times New Roman" pitchFamily="18" charset="0"/>
                <a:cs typeface="Times New Roman" pitchFamily="18" charset="0"/>
              </a:rPr>
              <a:t>, georgico latino appartenente ad </a:t>
            </a:r>
            <a:r>
              <a:rPr lang="it-IT" sz="3000" b="1" dirty="0" smtClean="0">
                <a:solidFill>
                  <a:srgbClr val="E895F9"/>
                </a:solidFill>
                <a:latin typeface="Times New Roman" pitchFamily="18" charset="0"/>
                <a:cs typeface="Times New Roman" pitchFamily="18" charset="0"/>
              </a:rPr>
              <a:t>una famiglia </a:t>
            </a:r>
            <a:r>
              <a:rPr lang="it-IT" sz="3000" b="1" dirty="0">
                <a:solidFill>
                  <a:srgbClr val="E895F9"/>
                </a:solidFill>
                <a:latin typeface="Times New Roman" pitchFamily="18" charset="0"/>
                <a:cs typeface="Times New Roman" pitchFamily="18" charset="0"/>
              </a:rPr>
              <a:t>di agricoltori di origine etrusca che conducevano terre di loro proprietà nel</a:t>
            </a:r>
          </a:p>
          <a:p>
            <a:pPr algn="ctr"/>
            <a:r>
              <a:rPr lang="it-IT" sz="3000" b="1" dirty="0">
                <a:solidFill>
                  <a:srgbClr val="E895F9"/>
                </a:solidFill>
                <a:latin typeface="Times New Roman" pitchFamily="18" charset="0"/>
                <a:cs typeface="Times New Roman" pitchFamily="18" charset="0"/>
              </a:rPr>
              <a:t>piacentino: questi scrisse all’inizio del I secolo a.C. un trattato agronomico di cui </a:t>
            </a:r>
            <a:r>
              <a:rPr lang="it-IT" sz="3000" b="1" dirty="0" smtClean="0">
                <a:solidFill>
                  <a:srgbClr val="E895F9"/>
                </a:solidFill>
                <a:latin typeface="Times New Roman" pitchFamily="18" charset="0"/>
                <a:cs typeface="Times New Roman" pitchFamily="18" charset="0"/>
              </a:rPr>
              <a:t>ci rimangono </a:t>
            </a:r>
            <a:r>
              <a:rPr lang="it-IT" sz="3000" b="1" dirty="0">
                <a:solidFill>
                  <a:srgbClr val="E895F9"/>
                </a:solidFill>
                <a:latin typeface="Times New Roman" pitchFamily="18" charset="0"/>
                <a:cs typeface="Times New Roman" pitchFamily="18" charset="0"/>
              </a:rPr>
              <a:t>frammenti riportati da Columella e da cui emerge che nel Nord Italia </a:t>
            </a:r>
            <a:r>
              <a:rPr lang="it-IT" sz="3000" b="1" dirty="0" smtClean="0">
                <a:solidFill>
                  <a:srgbClr val="E895F9"/>
                </a:solidFill>
                <a:latin typeface="Times New Roman" pitchFamily="18" charset="0"/>
                <a:cs typeface="Times New Roman" pitchFamily="18" charset="0"/>
              </a:rPr>
              <a:t>il clima </a:t>
            </a:r>
            <a:r>
              <a:rPr lang="it-IT" sz="3000" b="1" dirty="0">
                <a:solidFill>
                  <a:srgbClr val="E895F9"/>
                </a:solidFill>
                <a:latin typeface="Times New Roman" pitchFamily="18" charset="0"/>
                <a:cs typeface="Times New Roman" pitchFamily="18" charset="0"/>
              </a:rPr>
              <a:t>era molto mutato rispetto al passato, tanto che regioni in cui era </a:t>
            </a:r>
            <a:r>
              <a:rPr lang="it-IT" sz="3000" b="1" dirty="0" smtClean="0">
                <a:solidFill>
                  <a:srgbClr val="E895F9"/>
                </a:solidFill>
                <a:latin typeface="Times New Roman" pitchFamily="18" charset="0"/>
                <a:cs typeface="Times New Roman" pitchFamily="18" charset="0"/>
              </a:rPr>
              <a:t>prima impossibile </a:t>
            </a:r>
            <a:r>
              <a:rPr lang="it-IT" sz="3000" b="1" dirty="0">
                <a:solidFill>
                  <a:srgbClr val="E895F9"/>
                </a:solidFill>
                <a:latin typeface="Times New Roman" pitchFamily="18" charset="0"/>
                <a:cs typeface="Times New Roman" pitchFamily="18" charset="0"/>
              </a:rPr>
              <a:t>coltivare la vite e l’olivo erano, ai tempi dell’Autore, ricche di </a:t>
            </a:r>
            <a:r>
              <a:rPr lang="it-IT" sz="3000" b="1" dirty="0" smtClean="0">
                <a:solidFill>
                  <a:srgbClr val="E895F9"/>
                </a:solidFill>
                <a:latin typeface="Times New Roman" pitchFamily="18" charset="0"/>
                <a:cs typeface="Times New Roman" pitchFamily="18" charset="0"/>
              </a:rPr>
              <a:t>pingui oliveti </a:t>
            </a:r>
            <a:r>
              <a:rPr lang="it-IT" sz="3000" b="1" dirty="0">
                <a:solidFill>
                  <a:srgbClr val="E895F9"/>
                </a:solidFill>
                <a:latin typeface="Times New Roman" pitchFamily="18" charset="0"/>
                <a:cs typeface="Times New Roman" pitchFamily="18" charset="0"/>
              </a:rPr>
              <a:t>e vigneti.</a:t>
            </a:r>
          </a:p>
        </p:txBody>
      </p:sp>
    </p:spTree>
    <p:extLst>
      <p:ext uri="{BB962C8B-B14F-4D97-AF65-F5344CB8AC3E}">
        <p14:creationId xmlns:p14="http://schemas.microsoft.com/office/powerpoint/2010/main" val="2866738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7"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36511" y="6168131"/>
            <a:ext cx="8266764" cy="553998"/>
          </a:xfrm>
          <a:prstGeom prst="rect">
            <a:avLst/>
          </a:prstGeom>
          <a:solidFill>
            <a:srgbClr val="003300"/>
          </a:solidFill>
        </p:spPr>
        <p:txBody>
          <a:bodyPr wrap="square" rtlCol="0">
            <a:spAutoFit/>
          </a:bodyPr>
          <a:lstStyle/>
          <a:p>
            <a:pPr algn="ctr"/>
            <a:r>
              <a:rPr lang="it-IT" sz="3000" b="1" dirty="0" smtClean="0">
                <a:solidFill>
                  <a:srgbClr val="E895F9"/>
                </a:solidFill>
                <a:latin typeface="Times New Roman" pitchFamily="18" charset="0"/>
                <a:cs typeface="Times New Roman" pitchFamily="18" charset="0"/>
              </a:rPr>
              <a:t>Nella villa di Catullo a Sirmione c’era un frantoio</a:t>
            </a:r>
            <a:endParaRPr lang="it-IT" sz="3000" b="1" dirty="0">
              <a:solidFill>
                <a:srgbClr val="E895F9"/>
              </a:solidFill>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68678"/>
            <a:ext cx="9223376" cy="6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228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6093976"/>
          </a:xfrm>
          <a:prstGeom prst="rect">
            <a:avLst/>
          </a:prstGeom>
          <a:solidFill>
            <a:srgbClr val="003300"/>
          </a:solidFill>
        </p:spPr>
        <p:txBody>
          <a:bodyPr wrap="square" rtlCol="0">
            <a:spAutoFit/>
          </a:bodyPr>
          <a:lstStyle/>
          <a:p>
            <a:pPr algn="ctr"/>
            <a:r>
              <a:rPr lang="it-IT" sz="3000" b="1" dirty="0">
                <a:solidFill>
                  <a:srgbClr val="E895F9"/>
                </a:solidFill>
                <a:latin typeface="Times New Roman" pitchFamily="18" charset="0"/>
                <a:cs typeface="Times New Roman" pitchFamily="18" charset="0"/>
              </a:rPr>
              <a:t>Flavio </a:t>
            </a:r>
            <a:r>
              <a:rPr lang="it-IT" sz="3000" b="1" dirty="0" err="1">
                <a:solidFill>
                  <a:srgbClr val="E895F9"/>
                </a:solidFill>
                <a:latin typeface="Times New Roman" pitchFamily="18" charset="0"/>
                <a:cs typeface="Times New Roman" pitchFamily="18" charset="0"/>
              </a:rPr>
              <a:t>Cassiodoro</a:t>
            </a:r>
            <a:r>
              <a:rPr lang="it-IT" sz="3000" b="1" dirty="0">
                <a:solidFill>
                  <a:srgbClr val="E895F9"/>
                </a:solidFill>
                <a:latin typeface="Times New Roman" pitchFamily="18" charset="0"/>
                <a:cs typeface="Times New Roman" pitchFamily="18" charset="0"/>
              </a:rPr>
              <a:t> (V–VI secolo d.C.), </a:t>
            </a:r>
            <a:r>
              <a:rPr lang="it-IT" sz="3000" b="1" dirty="0" smtClean="0">
                <a:solidFill>
                  <a:srgbClr val="E895F9"/>
                </a:solidFill>
                <a:latin typeface="Times New Roman" pitchFamily="18" charset="0"/>
                <a:cs typeface="Times New Roman" pitchFamily="18" charset="0"/>
              </a:rPr>
              <a:t>attesta </a:t>
            </a:r>
            <a:r>
              <a:rPr lang="it-IT" sz="3000" b="1" dirty="0">
                <a:solidFill>
                  <a:srgbClr val="E895F9"/>
                </a:solidFill>
                <a:latin typeface="Times New Roman" pitchFamily="18" charset="0"/>
                <a:cs typeface="Times New Roman" pitchFamily="18" charset="0"/>
              </a:rPr>
              <a:t>la</a:t>
            </a:r>
          </a:p>
          <a:p>
            <a:pPr algn="ctr"/>
            <a:r>
              <a:rPr lang="it-IT" sz="3000" b="1" dirty="0">
                <a:solidFill>
                  <a:srgbClr val="E895F9"/>
                </a:solidFill>
                <a:latin typeface="Times New Roman" pitchFamily="18" charset="0"/>
                <a:cs typeface="Times New Roman" pitchFamily="18" charset="0"/>
              </a:rPr>
              <a:t>presenza di folti oliveti sulle sponde dei laghi prealpini. Dello stesso periodo sono</a:t>
            </a:r>
          </a:p>
          <a:p>
            <a:pPr algn="ctr"/>
            <a:r>
              <a:rPr lang="it-IT" sz="3000" b="1" dirty="0">
                <a:solidFill>
                  <a:srgbClr val="E895F9"/>
                </a:solidFill>
                <a:latin typeface="Times New Roman" pitchFamily="18" charset="0"/>
                <a:cs typeface="Times New Roman" pitchFamily="18" charset="0"/>
              </a:rPr>
              <a:t>documenti di compravendita che parlano di oliveti a Classe e nel ravennate</a:t>
            </a:r>
            <a:r>
              <a:rPr lang="it-IT" sz="3000" b="1" dirty="0" smtClean="0">
                <a:solidFill>
                  <a:srgbClr val="E895F9"/>
                </a:solidFill>
                <a:latin typeface="Times New Roman" pitchFamily="18" charset="0"/>
                <a:cs typeface="Times New Roman" pitchFamily="18" charset="0"/>
              </a:rPr>
              <a:t>. L’olivo </a:t>
            </a:r>
            <a:r>
              <a:rPr lang="it-IT" sz="3000" b="1" dirty="0">
                <a:solidFill>
                  <a:srgbClr val="E895F9"/>
                </a:solidFill>
                <a:latin typeface="Times New Roman" pitchFamily="18" charset="0"/>
                <a:cs typeface="Times New Roman" pitchFamily="18" charset="0"/>
              </a:rPr>
              <a:t>sembra quindi entrare a far parte del paesaggio agrario del Nord Italia, e</a:t>
            </a:r>
          </a:p>
          <a:p>
            <a:pPr algn="ctr"/>
            <a:r>
              <a:rPr lang="it-IT" sz="3000" b="1" dirty="0">
                <a:solidFill>
                  <a:srgbClr val="E895F9"/>
                </a:solidFill>
                <a:latin typeface="Times New Roman" pitchFamily="18" charset="0"/>
                <a:cs typeface="Times New Roman" pitchFamily="18" charset="0"/>
              </a:rPr>
              <a:t>diviene una pianta abbastanza importante se nel VII secolo l’editto di Rotari </a:t>
            </a:r>
            <a:r>
              <a:rPr lang="it-IT" sz="3000" b="1" dirty="0" smtClean="0">
                <a:solidFill>
                  <a:srgbClr val="E895F9"/>
                </a:solidFill>
                <a:latin typeface="Times New Roman" pitchFamily="18" charset="0"/>
                <a:cs typeface="Times New Roman" pitchFamily="18" charset="0"/>
              </a:rPr>
              <a:t>prevede addirittura </a:t>
            </a:r>
            <a:r>
              <a:rPr lang="it-IT" sz="3000" b="1" dirty="0">
                <a:solidFill>
                  <a:srgbClr val="E895F9"/>
                </a:solidFill>
                <a:latin typeface="Times New Roman" pitchFamily="18" charset="0"/>
                <a:cs typeface="Times New Roman" pitchFamily="18" charset="0"/>
              </a:rPr>
              <a:t>multe per coloro che danneggiano piante di olivo.</a:t>
            </a:r>
          </a:p>
          <a:p>
            <a:pPr algn="ctr"/>
            <a:r>
              <a:rPr lang="it-IT" sz="3000" b="1" dirty="0">
                <a:solidFill>
                  <a:srgbClr val="E895F9"/>
                </a:solidFill>
                <a:latin typeface="Times New Roman" pitchFamily="18" charset="0"/>
                <a:cs typeface="Times New Roman" pitchFamily="18" charset="0"/>
              </a:rPr>
              <a:t>Nel secolo successivo (VIII) le tracce storiche si intensificano: numerose sono quelle</a:t>
            </a:r>
          </a:p>
          <a:p>
            <a:pPr algn="ctr"/>
            <a:r>
              <a:rPr lang="it-IT" sz="3000" b="1" dirty="0">
                <a:solidFill>
                  <a:srgbClr val="E895F9"/>
                </a:solidFill>
                <a:latin typeface="Times New Roman" pitchFamily="18" charset="0"/>
                <a:cs typeface="Times New Roman" pitchFamily="18" charset="0"/>
              </a:rPr>
              <a:t>relative ai laghi di Lugano (Campione), di Como, d’Iseo e di Garda.</a:t>
            </a:r>
          </a:p>
        </p:txBody>
      </p:sp>
    </p:spTree>
    <p:extLst>
      <p:ext uri="{BB962C8B-B14F-4D97-AF65-F5344CB8AC3E}">
        <p14:creationId xmlns:p14="http://schemas.microsoft.com/office/powerpoint/2010/main" val="188647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253"/>
            <a:ext cx="9144000" cy="616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2999" y="6118177"/>
            <a:ext cx="8401426" cy="523220"/>
          </a:xfrm>
          <a:prstGeom prst="rect">
            <a:avLst/>
          </a:prstGeom>
          <a:solidFill>
            <a:srgbClr val="003300"/>
          </a:solidFill>
        </p:spPr>
        <p:txBody>
          <a:bodyPr wrap="square" rtlCol="0">
            <a:spAutoFit/>
          </a:bodyPr>
          <a:lstStyle/>
          <a:p>
            <a:r>
              <a:rPr lang="it-IT" sz="2800" b="1" dirty="0" smtClean="0">
                <a:solidFill>
                  <a:srgbClr val="E895F9"/>
                </a:solidFill>
                <a:latin typeface="Times New Roman" pitchFamily="18" charset="0"/>
                <a:cs typeface="Times New Roman" pitchFamily="18" charset="0"/>
              </a:rPr>
              <a:t>Sezione di olivo fossile risalente e 12 milioni di anni fa</a:t>
            </a:r>
            <a:endParaRPr lang="it-IT" sz="28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881725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2"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42" y="0"/>
            <a:ext cx="9139237"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6064" y="6368186"/>
            <a:ext cx="3398751" cy="369332"/>
          </a:xfrm>
          <a:prstGeom prst="rect">
            <a:avLst/>
          </a:prstGeom>
          <a:solidFill>
            <a:srgbClr val="003300"/>
          </a:solidFill>
        </p:spPr>
        <p:txBody>
          <a:bodyPr wrap="none" rtlCol="0">
            <a:spAutoFit/>
          </a:bodyPr>
          <a:lstStyle/>
          <a:p>
            <a:r>
              <a:rPr lang="it-IT" b="1" dirty="0" smtClean="0">
                <a:solidFill>
                  <a:srgbClr val="E895F9"/>
                </a:solidFill>
                <a:latin typeface="Times New Roman" pitchFamily="18" charset="0"/>
                <a:cs typeface="Times New Roman" pitchFamily="18" charset="0"/>
              </a:rPr>
              <a:t>Frantoio a vite. Alto Medio Evo</a:t>
            </a:r>
            <a:r>
              <a:rPr lang="it-IT" dirty="0" smtClean="0"/>
              <a:t> </a:t>
            </a:r>
            <a:endParaRPr lang="it-IT" dirty="0"/>
          </a:p>
        </p:txBody>
      </p:sp>
    </p:spTree>
    <p:extLst>
      <p:ext uri="{BB962C8B-B14F-4D97-AF65-F5344CB8AC3E}">
        <p14:creationId xmlns:p14="http://schemas.microsoft.com/office/powerpoint/2010/main" val="3942650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6694140"/>
          </a:xfrm>
          <a:prstGeom prst="rect">
            <a:avLst/>
          </a:prstGeom>
          <a:solidFill>
            <a:srgbClr val="003300"/>
          </a:solidFill>
        </p:spPr>
        <p:txBody>
          <a:bodyPr wrap="square" rtlCol="0">
            <a:spAutoFit/>
          </a:bodyPr>
          <a:lstStyle/>
          <a:p>
            <a:pPr algn="ctr"/>
            <a:r>
              <a:rPr lang="it-IT" sz="3300" b="1" dirty="0">
                <a:solidFill>
                  <a:srgbClr val="E895F9"/>
                </a:solidFill>
                <a:latin typeface="Times New Roman" pitchFamily="18" charset="0"/>
                <a:cs typeface="Times New Roman" pitchFamily="18" charset="0"/>
              </a:rPr>
              <a:t>L’olivicoltura </a:t>
            </a:r>
            <a:r>
              <a:rPr lang="it-IT" sz="3300" b="1" dirty="0" smtClean="0">
                <a:solidFill>
                  <a:srgbClr val="E895F9"/>
                </a:solidFill>
                <a:latin typeface="Times New Roman" pitchFamily="18" charset="0"/>
                <a:cs typeface="Times New Roman" pitchFamily="18" charset="0"/>
              </a:rPr>
              <a:t>alpina e padana raggiunge il </a:t>
            </a:r>
            <a:r>
              <a:rPr lang="it-IT" sz="3300" b="1" dirty="0">
                <a:solidFill>
                  <a:srgbClr val="E895F9"/>
                </a:solidFill>
                <a:latin typeface="Times New Roman" pitchFamily="18" charset="0"/>
                <a:cs typeface="Times New Roman" pitchFamily="18" charset="0"/>
              </a:rPr>
              <a:t>massimo di diffusione </a:t>
            </a:r>
            <a:r>
              <a:rPr lang="it-IT" sz="3300" b="1" dirty="0" smtClean="0">
                <a:solidFill>
                  <a:srgbClr val="E895F9"/>
                </a:solidFill>
                <a:latin typeface="Times New Roman" pitchFamily="18" charset="0"/>
                <a:cs typeface="Times New Roman" pitchFamily="18" charset="0"/>
              </a:rPr>
              <a:t>nel periodo </a:t>
            </a:r>
            <a:r>
              <a:rPr lang="it-IT" sz="3300" b="1" dirty="0">
                <a:solidFill>
                  <a:srgbClr val="E895F9"/>
                </a:solidFill>
                <a:latin typeface="Times New Roman" pitchFamily="18" charset="0"/>
                <a:cs typeface="Times New Roman" pitchFamily="18" charset="0"/>
              </a:rPr>
              <a:t>che va dal secolo XII alla prima metà del secolo XIV. Questo a </a:t>
            </a:r>
            <a:r>
              <a:rPr lang="it-IT" sz="3300" b="1" dirty="0" smtClean="0">
                <a:solidFill>
                  <a:srgbClr val="E895F9"/>
                </a:solidFill>
                <a:latin typeface="Times New Roman" pitchFamily="18" charset="0"/>
                <a:cs typeface="Times New Roman" pitchFamily="18" charset="0"/>
              </a:rPr>
              <a:t>causa dell’interesse </a:t>
            </a:r>
            <a:r>
              <a:rPr lang="it-IT" sz="3300" b="1" dirty="0">
                <a:solidFill>
                  <a:srgbClr val="E895F9"/>
                </a:solidFill>
                <a:latin typeface="Times New Roman" pitchFamily="18" charset="0"/>
                <a:cs typeface="Times New Roman" pitchFamily="18" charset="0"/>
              </a:rPr>
              <a:t>delle classi dirigenti a estenderne la coltura; innumerevoli sono </a:t>
            </a:r>
            <a:r>
              <a:rPr lang="it-IT" sz="3300" b="1" dirty="0" smtClean="0">
                <a:solidFill>
                  <a:srgbClr val="E895F9"/>
                </a:solidFill>
                <a:latin typeface="Times New Roman" pitchFamily="18" charset="0"/>
                <a:cs typeface="Times New Roman" pitchFamily="18" charset="0"/>
              </a:rPr>
              <a:t>gli Statuti</a:t>
            </a:r>
            <a:r>
              <a:rPr lang="it-IT" sz="3300" b="1" dirty="0">
                <a:solidFill>
                  <a:srgbClr val="E895F9"/>
                </a:solidFill>
                <a:latin typeface="Times New Roman" pitchFamily="18" charset="0"/>
                <a:cs typeface="Times New Roman" pitchFamily="18" charset="0"/>
              </a:rPr>
              <a:t>, gli Editti e le Ordinanze che obbligano gli agricoltori a piantare olivi</a:t>
            </a:r>
            <a:r>
              <a:rPr lang="it-IT" sz="3300" b="1" dirty="0" smtClean="0">
                <a:solidFill>
                  <a:srgbClr val="E895F9"/>
                </a:solidFill>
                <a:latin typeface="Times New Roman" pitchFamily="18" charset="0"/>
                <a:cs typeface="Times New Roman" pitchFamily="18" charset="0"/>
              </a:rPr>
              <a:t>.</a:t>
            </a:r>
          </a:p>
          <a:p>
            <a:pPr algn="ctr"/>
            <a:r>
              <a:rPr lang="it-IT" sz="3300" b="1" dirty="0" smtClean="0">
                <a:solidFill>
                  <a:srgbClr val="E895F9"/>
                </a:solidFill>
                <a:latin typeface="Times New Roman" pitchFamily="18" charset="0"/>
                <a:cs typeface="Times New Roman" pitchFamily="18" charset="0"/>
              </a:rPr>
              <a:t>L’olio è appannaggio dei ceti dirigenti ma soprattutto del clero, che lo utilizza per le celebrazioni sacre e per illuminare le chiese. Soprattutto attorno alla abbazie, si conservano gli olivi anche quando il clima diventa più freddo. </a:t>
            </a:r>
            <a:endParaRPr lang="it-IT" sz="30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1479578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 y="170769"/>
            <a:ext cx="8946684" cy="8217634"/>
          </a:xfrm>
          <a:prstGeom prst="rect">
            <a:avLst/>
          </a:prstGeom>
          <a:noFill/>
        </p:spPr>
        <p:txBody>
          <a:bodyPr wrap="square" rtlCol="0">
            <a:spAutoFit/>
          </a:bodyPr>
          <a:lstStyle/>
          <a:p>
            <a:pPr algn="ctr"/>
            <a:endParaRPr lang="it-IT" sz="8800" b="1" dirty="0" smtClean="0">
              <a:solidFill>
                <a:srgbClr val="E895F9"/>
              </a:solidFill>
              <a:latin typeface="Times New Roman" pitchFamily="18" charset="0"/>
              <a:cs typeface="Times New Roman" pitchFamily="18" charset="0"/>
            </a:endParaRPr>
          </a:p>
          <a:p>
            <a:pPr algn="ctr"/>
            <a:endParaRPr lang="it-IT" sz="8800" b="1" dirty="0">
              <a:solidFill>
                <a:srgbClr val="E895F9"/>
              </a:solidFill>
              <a:latin typeface="Times New Roman" pitchFamily="18" charset="0"/>
              <a:cs typeface="Times New Roman" pitchFamily="18" charset="0"/>
            </a:endParaRPr>
          </a:p>
          <a:p>
            <a:pPr algn="ctr"/>
            <a:endParaRPr lang="it-IT" sz="8800" b="1" dirty="0" smtClean="0">
              <a:solidFill>
                <a:srgbClr val="E895F9"/>
              </a:solidFill>
              <a:latin typeface="Times New Roman" pitchFamily="18" charset="0"/>
              <a:cs typeface="Times New Roman" pitchFamily="18" charset="0"/>
            </a:endParaRPr>
          </a:p>
          <a:p>
            <a:pPr algn="ctr"/>
            <a:r>
              <a:rPr lang="it-IT" sz="8800" b="1" dirty="0" smtClean="0">
                <a:solidFill>
                  <a:srgbClr val="E895F9"/>
                </a:solidFill>
                <a:latin typeface="Times New Roman" pitchFamily="18" charset="0"/>
                <a:cs typeface="Times New Roman" pitchFamily="18" charset="0"/>
              </a:rPr>
              <a:t>, simbolo arcaico di pace e benessere</a:t>
            </a:r>
            <a:endParaRPr lang="it-IT" sz="8800" b="1" dirty="0">
              <a:solidFill>
                <a:srgbClr val="E895F9"/>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82" y="-32992"/>
            <a:ext cx="8820471" cy="6890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657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6555641"/>
          </a:xfrm>
          <a:prstGeom prst="rect">
            <a:avLst/>
          </a:prstGeom>
          <a:solidFill>
            <a:srgbClr val="003300"/>
          </a:solidFill>
        </p:spPr>
        <p:txBody>
          <a:bodyPr wrap="square" rtlCol="0">
            <a:spAutoFit/>
          </a:bodyPr>
          <a:lstStyle/>
          <a:p>
            <a:pPr algn="ctr"/>
            <a:r>
              <a:rPr lang="it-IT" sz="2800" b="1" dirty="0" smtClean="0">
                <a:solidFill>
                  <a:srgbClr val="E895F9"/>
                </a:solidFill>
                <a:latin typeface="Times New Roman" pitchFamily="18" charset="0"/>
                <a:cs typeface="Times New Roman" pitchFamily="18" charset="0"/>
              </a:rPr>
              <a:t>La coltura dell’olivo in </a:t>
            </a:r>
            <a:r>
              <a:rPr lang="it-IT" sz="2800" b="1" dirty="0">
                <a:solidFill>
                  <a:srgbClr val="E895F9"/>
                </a:solidFill>
                <a:latin typeface="Times New Roman" pitchFamily="18" charset="0"/>
                <a:cs typeface="Times New Roman" pitchFamily="18" charset="0"/>
              </a:rPr>
              <a:t>genere non </a:t>
            </a:r>
            <a:r>
              <a:rPr lang="it-IT" sz="2800" b="1" dirty="0" smtClean="0">
                <a:solidFill>
                  <a:srgbClr val="E895F9"/>
                </a:solidFill>
                <a:latin typeface="Times New Roman" pitchFamily="18" charset="0"/>
                <a:cs typeface="Times New Roman" pitchFamily="18" charset="0"/>
              </a:rPr>
              <a:t>era affidata </a:t>
            </a:r>
            <a:r>
              <a:rPr lang="it-IT" sz="2800" b="1" dirty="0">
                <a:solidFill>
                  <a:srgbClr val="E895F9"/>
                </a:solidFill>
                <a:latin typeface="Times New Roman" pitchFamily="18" charset="0"/>
                <a:cs typeface="Times New Roman" pitchFamily="18" charset="0"/>
              </a:rPr>
              <a:t>a coloni ma piuttosto gestita direttamente </a:t>
            </a:r>
            <a:r>
              <a:rPr lang="it-IT" sz="2800" b="1" dirty="0" smtClean="0">
                <a:solidFill>
                  <a:srgbClr val="E895F9"/>
                </a:solidFill>
                <a:latin typeface="Times New Roman" pitchFamily="18" charset="0"/>
                <a:cs typeface="Times New Roman" pitchFamily="18" charset="0"/>
              </a:rPr>
              <a:t>dalla proprietà</a:t>
            </a:r>
            <a:r>
              <a:rPr lang="it-IT" sz="2800" b="1" dirty="0">
                <a:solidFill>
                  <a:srgbClr val="E895F9"/>
                </a:solidFill>
                <a:latin typeface="Times New Roman" pitchFamily="18" charset="0"/>
                <a:cs typeface="Times New Roman" pitchFamily="18" charset="0"/>
              </a:rPr>
              <a:t>, fosse questa signorile o, più spesso, monastica. Questo legame tra olivo </a:t>
            </a:r>
            <a:r>
              <a:rPr lang="it-IT" sz="2800" b="1" dirty="0" smtClean="0">
                <a:solidFill>
                  <a:srgbClr val="E895F9"/>
                </a:solidFill>
                <a:latin typeface="Times New Roman" pitchFamily="18" charset="0"/>
                <a:cs typeface="Times New Roman" pitchFamily="18" charset="0"/>
              </a:rPr>
              <a:t>e chiesa </a:t>
            </a:r>
            <a:r>
              <a:rPr lang="it-IT" sz="2800" b="1" dirty="0">
                <a:solidFill>
                  <a:srgbClr val="E895F9"/>
                </a:solidFill>
                <a:latin typeface="Times New Roman" pitchFamily="18" charset="0"/>
                <a:cs typeface="Times New Roman" pitchFamily="18" charset="0"/>
              </a:rPr>
              <a:t>cattolica è costante, soprattutto nelle zone nelle quali la coltura sopravvive </a:t>
            </a:r>
            <a:r>
              <a:rPr lang="it-IT" sz="2800" b="1" dirty="0" smtClean="0">
                <a:solidFill>
                  <a:srgbClr val="E895F9"/>
                </a:solidFill>
                <a:latin typeface="Times New Roman" pitchFamily="18" charset="0"/>
                <a:cs typeface="Times New Roman" pitchFamily="18" charset="0"/>
              </a:rPr>
              <a:t>con difficoltà</a:t>
            </a:r>
            <a:r>
              <a:rPr lang="it-IT" sz="2800" b="1" dirty="0">
                <a:solidFill>
                  <a:srgbClr val="E895F9"/>
                </a:solidFill>
                <a:latin typeface="Times New Roman" pitchFamily="18" charset="0"/>
                <a:cs typeface="Times New Roman" pitchFamily="18" charset="0"/>
              </a:rPr>
              <a:t>; nella sua sopravvivenza è percepibile una componente volontaristica, </a:t>
            </a:r>
            <a:r>
              <a:rPr lang="it-IT" sz="2800" b="1" dirty="0" smtClean="0">
                <a:solidFill>
                  <a:srgbClr val="E895F9"/>
                </a:solidFill>
                <a:latin typeface="Times New Roman" pitchFamily="18" charset="0"/>
                <a:cs typeface="Times New Roman" pitchFamily="18" charset="0"/>
              </a:rPr>
              <a:t>che consente </a:t>
            </a:r>
            <a:r>
              <a:rPr lang="it-IT" sz="2800" b="1" dirty="0">
                <a:solidFill>
                  <a:srgbClr val="E895F9"/>
                </a:solidFill>
                <a:latin typeface="Times New Roman" pitchFamily="18" charset="0"/>
                <a:cs typeface="Times New Roman" pitchFamily="18" charset="0"/>
              </a:rPr>
              <a:t>di superare difficoltà ambientali e </a:t>
            </a:r>
            <a:r>
              <a:rPr lang="it-IT" sz="2800" b="1" dirty="0" smtClean="0">
                <a:solidFill>
                  <a:srgbClr val="E895F9"/>
                </a:solidFill>
                <a:latin typeface="Times New Roman" pitchFamily="18" charset="0"/>
                <a:cs typeface="Times New Roman" pitchFamily="18" charset="0"/>
              </a:rPr>
              <a:t>economiche</a:t>
            </a:r>
            <a:r>
              <a:rPr lang="it-IT" sz="2800" b="1" dirty="0">
                <a:solidFill>
                  <a:srgbClr val="E895F9"/>
                </a:solidFill>
                <a:latin typeface="Times New Roman" pitchFamily="18" charset="0"/>
                <a:cs typeface="Times New Roman" pitchFamily="18" charset="0"/>
              </a:rPr>
              <a:t>. La ragione </a:t>
            </a:r>
            <a:r>
              <a:rPr lang="it-IT" sz="2800" b="1" dirty="0" smtClean="0">
                <a:solidFill>
                  <a:srgbClr val="E895F9"/>
                </a:solidFill>
                <a:latin typeface="Times New Roman" pitchFamily="18" charset="0"/>
                <a:cs typeface="Times New Roman" pitchFamily="18" charset="0"/>
              </a:rPr>
              <a:t>è </a:t>
            </a:r>
            <a:r>
              <a:rPr lang="it-IT" sz="2800" b="1" dirty="0">
                <a:solidFill>
                  <a:srgbClr val="E895F9"/>
                </a:solidFill>
                <a:latin typeface="Times New Roman" pitchFamily="18" charset="0"/>
                <a:cs typeface="Times New Roman" pitchFamily="18" charset="0"/>
              </a:rPr>
              <a:t>l’esteso uso </a:t>
            </a:r>
          </a:p>
          <a:p>
            <a:pPr algn="ctr"/>
            <a:r>
              <a:rPr lang="it-IT" sz="2800" b="1" dirty="0">
                <a:solidFill>
                  <a:srgbClr val="E895F9"/>
                </a:solidFill>
                <a:latin typeface="Times New Roman" pitchFamily="18" charset="0"/>
                <a:cs typeface="Times New Roman" pitchFamily="18" charset="0"/>
              </a:rPr>
              <a:t>fatto nella liturgia dell’olio </a:t>
            </a:r>
            <a:r>
              <a:rPr lang="it-IT" sz="2800" b="1" dirty="0" smtClean="0">
                <a:solidFill>
                  <a:srgbClr val="E895F9"/>
                </a:solidFill>
                <a:latin typeface="Times New Roman" pitchFamily="18" charset="0"/>
                <a:cs typeface="Times New Roman" pitchFamily="18" charset="0"/>
              </a:rPr>
              <a:t>e delle fronde di olivo, difficili da procurarsi se non con  l’autoproduzione in tempi in cui i collegamenti sono fragili.  Ancor </a:t>
            </a:r>
            <a:r>
              <a:rPr lang="it-IT" sz="2800" b="1" dirty="0">
                <a:solidFill>
                  <a:srgbClr val="E895F9"/>
                </a:solidFill>
                <a:latin typeface="Times New Roman" pitchFamily="18" charset="0"/>
                <a:cs typeface="Times New Roman" pitchFamily="18" charset="0"/>
              </a:rPr>
              <a:t>oggi </a:t>
            </a:r>
            <a:r>
              <a:rPr lang="it-IT" sz="2800" b="1" dirty="0" smtClean="0">
                <a:solidFill>
                  <a:srgbClr val="E895F9"/>
                </a:solidFill>
                <a:latin typeface="Times New Roman" pitchFamily="18" charset="0"/>
                <a:cs typeface="Times New Roman" pitchFamily="18" charset="0"/>
              </a:rPr>
              <a:t>pievi </a:t>
            </a:r>
            <a:r>
              <a:rPr lang="it-IT" sz="2800" b="1" dirty="0">
                <a:solidFill>
                  <a:srgbClr val="E895F9"/>
                </a:solidFill>
                <a:latin typeface="Times New Roman" pitchFamily="18" charset="0"/>
                <a:cs typeface="Times New Roman" pitchFamily="18" charset="0"/>
              </a:rPr>
              <a:t>isolate, </a:t>
            </a:r>
            <a:r>
              <a:rPr lang="it-IT" sz="2800" b="1" dirty="0" smtClean="0">
                <a:solidFill>
                  <a:srgbClr val="E895F9"/>
                </a:solidFill>
                <a:latin typeface="Times New Roman" pitchFamily="18" charset="0"/>
                <a:cs typeface="Times New Roman" pitchFamily="18" charset="0"/>
              </a:rPr>
              <a:t>monasteri</a:t>
            </a:r>
            <a:r>
              <a:rPr lang="it-IT" sz="2800" b="1" dirty="0">
                <a:solidFill>
                  <a:srgbClr val="E895F9"/>
                </a:solidFill>
                <a:latin typeface="Times New Roman" pitchFamily="18" charset="0"/>
                <a:cs typeface="Times New Roman" pitchFamily="18" charset="0"/>
              </a:rPr>
              <a:t>, </a:t>
            </a:r>
            <a:r>
              <a:rPr lang="it-IT" sz="2800" b="1" dirty="0" smtClean="0">
                <a:solidFill>
                  <a:srgbClr val="E895F9"/>
                </a:solidFill>
                <a:latin typeface="Times New Roman" pitchFamily="18" charset="0"/>
                <a:cs typeface="Times New Roman" pitchFamily="18" charset="0"/>
              </a:rPr>
              <a:t>piccole </a:t>
            </a:r>
            <a:r>
              <a:rPr lang="it-IT" sz="2800" b="1" dirty="0">
                <a:solidFill>
                  <a:srgbClr val="E895F9"/>
                </a:solidFill>
                <a:latin typeface="Times New Roman" pitchFamily="18" charset="0"/>
                <a:cs typeface="Times New Roman" pitchFamily="18" charset="0"/>
              </a:rPr>
              <a:t>chiese isolate delle zone collinari del nord </a:t>
            </a:r>
            <a:r>
              <a:rPr lang="it-IT" sz="2800" b="1" dirty="0" smtClean="0">
                <a:solidFill>
                  <a:srgbClr val="E895F9"/>
                </a:solidFill>
                <a:latin typeface="Times New Roman" pitchFamily="18" charset="0"/>
                <a:cs typeface="Times New Roman" pitchFamily="18" charset="0"/>
              </a:rPr>
              <a:t>spesso possiedono</a:t>
            </a:r>
            <a:r>
              <a:rPr lang="it-IT" sz="2800" b="1" dirty="0">
                <a:solidFill>
                  <a:srgbClr val="E895F9"/>
                </a:solidFill>
                <a:latin typeface="Times New Roman" pitchFamily="18" charset="0"/>
                <a:cs typeface="Times New Roman" pitchFamily="18" charset="0"/>
              </a:rPr>
              <a:t>, riparati da muretti o da edifici, olivi più o meno antichi che si </a:t>
            </a:r>
            <a:r>
              <a:rPr lang="it-IT" sz="2800" b="1" dirty="0" smtClean="0">
                <a:solidFill>
                  <a:srgbClr val="E895F9"/>
                </a:solidFill>
                <a:latin typeface="Times New Roman" pitchFamily="18" charset="0"/>
                <a:cs typeface="Times New Roman" pitchFamily="18" charset="0"/>
              </a:rPr>
              <a:t>rivelano potenziali </a:t>
            </a:r>
            <a:r>
              <a:rPr lang="it-IT" sz="2800" b="1" dirty="0">
                <a:solidFill>
                  <a:srgbClr val="E895F9"/>
                </a:solidFill>
                <a:latin typeface="Times New Roman" pitchFamily="18" charset="0"/>
                <a:cs typeface="Times New Roman" pitchFamily="18" charset="0"/>
              </a:rPr>
              <a:t>fonti di </a:t>
            </a:r>
            <a:r>
              <a:rPr lang="it-IT" sz="2800" b="1" dirty="0" err="1">
                <a:solidFill>
                  <a:srgbClr val="E895F9"/>
                </a:solidFill>
                <a:latin typeface="Times New Roman" pitchFamily="18" charset="0"/>
                <a:cs typeface="Times New Roman" pitchFamily="18" charset="0"/>
              </a:rPr>
              <a:t>germoplasma</a:t>
            </a:r>
            <a:r>
              <a:rPr lang="it-IT" sz="2800" b="1" dirty="0">
                <a:solidFill>
                  <a:srgbClr val="E895F9"/>
                </a:solidFill>
                <a:latin typeface="Times New Roman" pitchFamily="18" charset="0"/>
                <a:cs typeface="Times New Roman" pitchFamily="18" charset="0"/>
              </a:rPr>
              <a:t> raro o sconosciuto. </a:t>
            </a:r>
            <a:endParaRPr lang="it-IT" sz="32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477937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1061829"/>
          </a:xfrm>
          <a:prstGeom prst="rect">
            <a:avLst/>
          </a:prstGeom>
          <a:noFill/>
        </p:spPr>
        <p:txBody>
          <a:bodyPr wrap="square" rtlCol="0">
            <a:spAutoFit/>
          </a:bodyPr>
          <a:lstStyle/>
          <a:p>
            <a:pPr algn="ctr"/>
            <a:r>
              <a:rPr lang="it-IT" sz="3300" b="1" dirty="0" smtClean="0">
                <a:solidFill>
                  <a:srgbClr val="E895F9"/>
                </a:solidFill>
                <a:latin typeface="Times New Roman" pitchFamily="18" charset="0"/>
                <a:cs typeface="Times New Roman" pitchFamily="18" charset="0"/>
              </a:rPr>
              <a:t>. </a:t>
            </a:r>
          </a:p>
          <a:p>
            <a:pPr algn="ctr"/>
            <a:endParaRPr lang="it-IT" sz="3000" b="1" dirty="0">
              <a:solidFill>
                <a:srgbClr val="E895F9"/>
              </a:solidFill>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70921" cy="61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0" y="6120615"/>
            <a:ext cx="9459222" cy="923330"/>
          </a:xfrm>
          <a:prstGeom prst="rect">
            <a:avLst/>
          </a:prstGeom>
          <a:solidFill>
            <a:schemeClr val="tx2">
              <a:lumMod val="50000"/>
            </a:schemeClr>
          </a:solidFill>
        </p:spPr>
        <p:txBody>
          <a:bodyPr wrap="square" rtlCol="0">
            <a:spAutoFit/>
          </a:bodyPr>
          <a:lstStyle/>
          <a:p>
            <a:r>
              <a:rPr lang="it-IT" b="1" dirty="0" smtClean="0">
                <a:solidFill>
                  <a:srgbClr val="E895F9"/>
                </a:solidFill>
                <a:latin typeface="Times New Roman" pitchFamily="18" charset="0"/>
                <a:cs typeface="Times New Roman" pitchFamily="18" charset="0"/>
              </a:rPr>
              <a:t>I frati conservarono sempre la capacità di fare dell’olio, se non altro per le necessità </a:t>
            </a:r>
          </a:p>
          <a:p>
            <a:r>
              <a:rPr lang="it-IT" b="1" dirty="0" smtClean="0">
                <a:solidFill>
                  <a:srgbClr val="E895F9"/>
                </a:solidFill>
                <a:latin typeface="Times New Roman" pitchFamily="18" charset="0"/>
                <a:cs typeface="Times New Roman" pitchFamily="18" charset="0"/>
              </a:rPr>
              <a:t>Liturgiche, anche se la popolazione (e loro stessi) consumavano grassi animali</a:t>
            </a:r>
          </a:p>
          <a:p>
            <a:endParaRPr lang="it-IT"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3804870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2031325"/>
          </a:xfrm>
          <a:prstGeom prst="rect">
            <a:avLst/>
          </a:prstGeom>
          <a:solidFill>
            <a:srgbClr val="003300"/>
          </a:solidFill>
        </p:spPr>
        <p:txBody>
          <a:bodyPr wrap="square" rtlCol="0">
            <a:spAutoFit/>
          </a:bodyPr>
          <a:lstStyle/>
          <a:p>
            <a:pPr algn="ctr"/>
            <a:r>
              <a:rPr lang="it-IT" sz="2400" b="1" dirty="0" smtClean="0">
                <a:solidFill>
                  <a:srgbClr val="E895F9"/>
                </a:solidFill>
                <a:latin typeface="Times New Roman" pitchFamily="18" charset="0"/>
                <a:cs typeface="Times New Roman" pitchFamily="18" charset="0"/>
              </a:rPr>
              <a:t>Ma dal 1300 al 1800 una serie di concause rende difficoltosa la produzione di olio: prima di tutto, il cambiamento climatico e la piccola glaciazione che provoca un brusco abbassamento della temperatura. </a:t>
            </a:r>
          </a:p>
          <a:p>
            <a:pPr algn="ctr"/>
            <a:endParaRPr lang="it-IT" sz="3000" b="1" dirty="0">
              <a:solidFill>
                <a:srgbClr val="E895F9"/>
              </a:solidFill>
              <a:latin typeface="Times New Roman" pitchFamily="18" charset="0"/>
              <a:cs typeface="Times New Roman" pitchFamily="18" charset="0"/>
            </a:endParaRPr>
          </a:p>
        </p:txBody>
      </p:sp>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91" y="1644163"/>
            <a:ext cx="7620000" cy="505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86291" y="1700808"/>
            <a:ext cx="5669181"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Rocca di San Silvestro, Campiglia Marittima (Li) X sec.</a:t>
            </a:r>
            <a:endParaRPr lang="it-IT" b="1" dirty="0">
              <a:latin typeface="Times New Roman" pitchFamily="18" charset="0"/>
              <a:cs typeface="Times New Roman" pitchFamily="18" charset="0"/>
            </a:endParaRPr>
          </a:p>
        </p:txBody>
      </p:sp>
    </p:spTree>
    <p:extLst>
      <p:ext uri="{BB962C8B-B14F-4D97-AF65-F5344CB8AC3E}">
        <p14:creationId xmlns:p14="http://schemas.microsoft.com/office/powerpoint/2010/main" val="1196178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1061829"/>
          </a:xfrm>
          <a:prstGeom prst="rect">
            <a:avLst/>
          </a:prstGeom>
          <a:noFill/>
        </p:spPr>
        <p:txBody>
          <a:bodyPr wrap="square" rtlCol="0">
            <a:spAutoFit/>
          </a:bodyPr>
          <a:lstStyle/>
          <a:p>
            <a:pPr algn="ctr"/>
            <a:r>
              <a:rPr lang="it-IT" sz="3300" b="1" dirty="0" smtClean="0">
                <a:solidFill>
                  <a:srgbClr val="E895F9"/>
                </a:solidFill>
                <a:latin typeface="Times New Roman" pitchFamily="18" charset="0"/>
                <a:cs typeface="Times New Roman" pitchFamily="18" charset="0"/>
              </a:rPr>
              <a:t>. </a:t>
            </a:r>
          </a:p>
          <a:p>
            <a:pPr algn="ctr"/>
            <a:endParaRPr lang="it-IT" sz="3000" b="1" dirty="0">
              <a:solidFill>
                <a:srgbClr val="E895F9"/>
              </a:solidFill>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53" y="10895"/>
            <a:ext cx="9169053" cy="608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 y="6093033"/>
            <a:ext cx="7956376" cy="646331"/>
          </a:xfrm>
          <a:prstGeom prst="rect">
            <a:avLst/>
          </a:prstGeom>
          <a:solidFill>
            <a:srgbClr val="003300"/>
          </a:solidFill>
        </p:spPr>
        <p:txBody>
          <a:bodyPr wrap="square" rtlCol="0">
            <a:spAutoFit/>
          </a:bodyPr>
          <a:lstStyle/>
          <a:p>
            <a:r>
              <a:rPr lang="it-IT" b="1" dirty="0" smtClean="0">
                <a:solidFill>
                  <a:srgbClr val="E895F9"/>
                </a:solidFill>
                <a:latin typeface="Times New Roman" pitchFamily="18" charset="0"/>
                <a:cs typeface="Times New Roman" pitchFamily="18" charset="0"/>
              </a:rPr>
              <a:t>Il frantoio è proprio sotto la chiesa e la residenza signorile, per mantenere il controllo sulla produzione dell’olio, bene monetizzabile e commercializzabile</a:t>
            </a:r>
            <a:endParaRPr lang="it-IT"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2248602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6740307"/>
          </a:xfrm>
          <a:prstGeom prst="rect">
            <a:avLst/>
          </a:prstGeom>
          <a:solidFill>
            <a:srgbClr val="003300"/>
          </a:solidFill>
        </p:spPr>
        <p:txBody>
          <a:bodyPr wrap="square" rtlCol="0">
            <a:spAutoFit/>
          </a:bodyPr>
          <a:lstStyle/>
          <a:p>
            <a:pPr algn="ctr"/>
            <a:r>
              <a:rPr lang="it-IT" sz="3600" b="1" dirty="0">
                <a:solidFill>
                  <a:srgbClr val="E895F9"/>
                </a:solidFill>
                <a:latin typeface="Times New Roman" pitchFamily="18" charset="0"/>
                <a:cs typeface="Times New Roman" pitchFamily="18" charset="0"/>
              </a:rPr>
              <a:t>A rendere </a:t>
            </a:r>
            <a:r>
              <a:rPr lang="it-IT" sz="3600" b="1" dirty="0" smtClean="0">
                <a:solidFill>
                  <a:srgbClr val="E895F9"/>
                </a:solidFill>
                <a:latin typeface="Times New Roman" pitchFamily="18" charset="0"/>
                <a:cs typeface="Times New Roman" pitchFamily="18" charset="0"/>
              </a:rPr>
              <a:t>più difficoltosa </a:t>
            </a:r>
            <a:r>
              <a:rPr lang="it-IT" sz="3600" b="1" dirty="0">
                <a:solidFill>
                  <a:srgbClr val="E895F9"/>
                </a:solidFill>
                <a:latin typeface="Times New Roman" pitchFamily="18" charset="0"/>
                <a:cs typeface="Times New Roman" pitchFamily="18" charset="0"/>
              </a:rPr>
              <a:t>la produzione in loco di olio di oliva fu il verificarsi della </a:t>
            </a:r>
            <a:r>
              <a:rPr lang="it-IT" sz="3600" b="1" dirty="0" smtClean="0">
                <a:solidFill>
                  <a:srgbClr val="E895F9"/>
                </a:solidFill>
                <a:latin typeface="Times New Roman" pitchFamily="18" charset="0"/>
                <a:cs typeface="Times New Roman" pitchFamily="18" charset="0"/>
              </a:rPr>
              <a:t>differenziazione dei </a:t>
            </a:r>
            <a:r>
              <a:rPr lang="it-IT" sz="3600" b="1" dirty="0">
                <a:solidFill>
                  <a:srgbClr val="E895F9"/>
                </a:solidFill>
                <a:latin typeface="Times New Roman" pitchFamily="18" charset="0"/>
                <a:cs typeface="Times New Roman" pitchFamily="18" charset="0"/>
              </a:rPr>
              <a:t>noli avvenuta nel corso del ‘400, per cui il costo del trasporto delle merci non </a:t>
            </a:r>
            <a:r>
              <a:rPr lang="it-IT" sz="3600" b="1" dirty="0" smtClean="0">
                <a:solidFill>
                  <a:srgbClr val="E895F9"/>
                </a:solidFill>
                <a:latin typeface="Times New Roman" pitchFamily="18" charset="0"/>
                <a:cs typeface="Times New Roman" pitchFamily="18" charset="0"/>
              </a:rPr>
              <a:t>era più </a:t>
            </a:r>
            <a:r>
              <a:rPr lang="it-IT" sz="3600" b="1" dirty="0">
                <a:solidFill>
                  <a:srgbClr val="E895F9"/>
                </a:solidFill>
                <a:latin typeface="Times New Roman" pitchFamily="18" charset="0"/>
                <a:cs typeface="Times New Roman" pitchFamily="18" charset="0"/>
              </a:rPr>
              <a:t>legato al peso o all’ingombro, ma al loro valore: questo rendeva il trasporto </a:t>
            </a:r>
            <a:r>
              <a:rPr lang="it-IT" sz="3600" b="1" dirty="0" smtClean="0">
                <a:solidFill>
                  <a:srgbClr val="E895F9"/>
                </a:solidFill>
                <a:latin typeface="Times New Roman" pitchFamily="18" charset="0"/>
                <a:cs typeface="Times New Roman" pitchFamily="18" charset="0"/>
              </a:rPr>
              <a:t>a distanza </a:t>
            </a:r>
            <a:r>
              <a:rPr lang="it-IT" sz="3600" b="1" dirty="0">
                <a:solidFill>
                  <a:srgbClr val="E895F9"/>
                </a:solidFill>
                <a:latin typeface="Times New Roman" pitchFamily="18" charset="0"/>
                <a:cs typeface="Times New Roman" pitchFamily="18" charset="0"/>
              </a:rPr>
              <a:t>di prodotti agricoli meno costoso, e veniva a cadere la convenienza </a:t>
            </a:r>
            <a:r>
              <a:rPr lang="it-IT" sz="3600" b="1" dirty="0" smtClean="0">
                <a:solidFill>
                  <a:srgbClr val="E895F9"/>
                </a:solidFill>
                <a:latin typeface="Times New Roman" pitchFamily="18" charset="0"/>
                <a:cs typeface="Times New Roman" pitchFamily="18" charset="0"/>
              </a:rPr>
              <a:t>a produrre in loco derrate </a:t>
            </a:r>
            <a:r>
              <a:rPr lang="it-IT" sz="3600" b="1" dirty="0">
                <a:solidFill>
                  <a:srgbClr val="E895F9"/>
                </a:solidFill>
                <a:latin typeface="Times New Roman" pitchFamily="18" charset="0"/>
                <a:cs typeface="Times New Roman" pitchFamily="18" charset="0"/>
              </a:rPr>
              <a:t>che venivano </a:t>
            </a:r>
            <a:r>
              <a:rPr lang="it-IT" sz="3600" b="1" dirty="0" smtClean="0">
                <a:solidFill>
                  <a:srgbClr val="E895F9"/>
                </a:solidFill>
                <a:latin typeface="Times New Roman" pitchFamily="18" charset="0"/>
                <a:cs typeface="Times New Roman" pitchFamily="18" charset="0"/>
              </a:rPr>
              <a:t>fatte </a:t>
            </a:r>
            <a:r>
              <a:rPr lang="it-IT" sz="3600" b="1" dirty="0">
                <a:solidFill>
                  <a:srgbClr val="E895F9"/>
                </a:solidFill>
                <a:latin typeface="Times New Roman" pitchFamily="18" charset="0"/>
                <a:cs typeface="Times New Roman" pitchFamily="18" charset="0"/>
              </a:rPr>
              <a:t>a costi minori </a:t>
            </a:r>
            <a:r>
              <a:rPr lang="it-IT" sz="3600" b="1" dirty="0" smtClean="0">
                <a:solidFill>
                  <a:srgbClr val="E895F9"/>
                </a:solidFill>
                <a:latin typeface="Times New Roman" pitchFamily="18" charset="0"/>
                <a:cs typeface="Times New Roman" pitchFamily="18" charset="0"/>
              </a:rPr>
              <a:t>altrove e importate. </a:t>
            </a:r>
            <a:r>
              <a:rPr lang="it-IT" sz="3600" b="1" dirty="0">
                <a:solidFill>
                  <a:srgbClr val="E895F9"/>
                </a:solidFill>
                <a:latin typeface="Times New Roman" pitchFamily="18" charset="0"/>
                <a:cs typeface="Times New Roman" pitchFamily="18" charset="0"/>
              </a:rPr>
              <a:t>Rientrava in </a:t>
            </a:r>
            <a:r>
              <a:rPr lang="it-IT" sz="3600" b="1" dirty="0" smtClean="0">
                <a:solidFill>
                  <a:srgbClr val="E895F9"/>
                </a:solidFill>
                <a:latin typeface="Times New Roman" pitchFamily="18" charset="0"/>
                <a:cs typeface="Times New Roman" pitchFamily="18" charset="0"/>
              </a:rPr>
              <a:t>questa tipologia </a:t>
            </a:r>
            <a:r>
              <a:rPr lang="it-IT" sz="3600" b="1" dirty="0">
                <a:solidFill>
                  <a:srgbClr val="E895F9"/>
                </a:solidFill>
                <a:latin typeface="Times New Roman" pitchFamily="18" charset="0"/>
                <a:cs typeface="Times New Roman" pitchFamily="18" charset="0"/>
              </a:rPr>
              <a:t>di </a:t>
            </a:r>
            <a:r>
              <a:rPr lang="it-IT" sz="3600" b="1" dirty="0" smtClean="0">
                <a:solidFill>
                  <a:srgbClr val="E895F9"/>
                </a:solidFill>
                <a:latin typeface="Times New Roman" pitchFamily="18" charset="0"/>
                <a:cs typeface="Times New Roman" pitchFamily="18" charset="0"/>
              </a:rPr>
              <a:t>beni </a:t>
            </a:r>
            <a:r>
              <a:rPr lang="it-IT" sz="3600" b="1" dirty="0">
                <a:solidFill>
                  <a:srgbClr val="E895F9"/>
                </a:solidFill>
                <a:latin typeface="Times New Roman" pitchFamily="18" charset="0"/>
                <a:cs typeface="Times New Roman" pitchFamily="18" charset="0"/>
              </a:rPr>
              <a:t>l’olio di oliva</a:t>
            </a:r>
            <a:r>
              <a:rPr lang="it-IT" sz="3600" b="1" dirty="0" smtClean="0">
                <a:solidFill>
                  <a:srgbClr val="E895F9"/>
                </a:solidFill>
                <a:latin typeface="Times New Roman" pitchFamily="18" charset="0"/>
                <a:cs typeface="Times New Roman" pitchFamily="18" charset="0"/>
              </a:rPr>
              <a:t>. </a:t>
            </a:r>
            <a:endParaRPr lang="it-IT" sz="30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3537558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 y="170769"/>
            <a:ext cx="8946684" cy="8217634"/>
          </a:xfrm>
          <a:prstGeom prst="rect">
            <a:avLst/>
          </a:prstGeom>
          <a:noFill/>
        </p:spPr>
        <p:txBody>
          <a:bodyPr wrap="square" rtlCol="0">
            <a:spAutoFit/>
          </a:bodyPr>
          <a:lstStyle/>
          <a:p>
            <a:pPr algn="ctr"/>
            <a:endParaRPr lang="it-IT" sz="8800" b="1" dirty="0" smtClean="0">
              <a:solidFill>
                <a:srgbClr val="E895F9"/>
              </a:solidFill>
              <a:latin typeface="Times New Roman" pitchFamily="18" charset="0"/>
              <a:cs typeface="Times New Roman" pitchFamily="18" charset="0"/>
            </a:endParaRPr>
          </a:p>
          <a:p>
            <a:pPr algn="ctr"/>
            <a:endParaRPr lang="it-IT" sz="8800" b="1" dirty="0">
              <a:solidFill>
                <a:srgbClr val="E895F9"/>
              </a:solidFill>
              <a:latin typeface="Times New Roman" pitchFamily="18" charset="0"/>
              <a:cs typeface="Times New Roman" pitchFamily="18" charset="0"/>
            </a:endParaRPr>
          </a:p>
          <a:p>
            <a:pPr algn="ctr"/>
            <a:endParaRPr lang="it-IT" sz="8800" b="1" dirty="0" smtClean="0">
              <a:solidFill>
                <a:srgbClr val="E895F9"/>
              </a:solidFill>
              <a:latin typeface="Times New Roman" pitchFamily="18" charset="0"/>
              <a:cs typeface="Times New Roman" pitchFamily="18" charset="0"/>
            </a:endParaRPr>
          </a:p>
          <a:p>
            <a:pPr algn="ctr"/>
            <a:r>
              <a:rPr lang="it-IT" sz="8800" b="1" dirty="0" smtClean="0">
                <a:solidFill>
                  <a:srgbClr val="E895F9"/>
                </a:solidFill>
                <a:latin typeface="Times New Roman" pitchFamily="18" charset="0"/>
                <a:cs typeface="Times New Roman" pitchFamily="18" charset="0"/>
              </a:rPr>
              <a:t>, simbolo arcaico di pace e benessere</a:t>
            </a:r>
            <a:endParaRPr lang="it-IT" sz="8800" b="1" dirty="0">
              <a:solidFill>
                <a:srgbClr val="E895F9"/>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82" y="-32992"/>
            <a:ext cx="8820471" cy="6890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3673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6340197"/>
          </a:xfrm>
          <a:prstGeom prst="rect">
            <a:avLst/>
          </a:prstGeom>
          <a:solidFill>
            <a:srgbClr val="003300"/>
          </a:solidFill>
        </p:spPr>
        <p:txBody>
          <a:bodyPr wrap="square" rtlCol="0">
            <a:spAutoFit/>
          </a:bodyPr>
          <a:lstStyle/>
          <a:p>
            <a:pPr algn="ctr"/>
            <a:r>
              <a:rPr lang="it-IT" sz="2900" b="1" dirty="0">
                <a:solidFill>
                  <a:srgbClr val="E895F9"/>
                </a:solidFill>
                <a:latin typeface="Times New Roman" pitchFamily="18" charset="0"/>
                <a:cs typeface="Times New Roman" pitchFamily="18" charset="0"/>
              </a:rPr>
              <a:t>Così, via via che gli olivi, per varie ragioni,</a:t>
            </a:r>
          </a:p>
          <a:p>
            <a:pPr algn="ctr"/>
            <a:r>
              <a:rPr lang="it-IT" sz="2900" b="1" dirty="0">
                <a:solidFill>
                  <a:srgbClr val="E895F9"/>
                </a:solidFill>
                <a:latin typeface="Times New Roman" pitchFamily="18" charset="0"/>
                <a:cs typeface="Times New Roman" pitchFamily="18" charset="0"/>
              </a:rPr>
              <a:t>scomparivano, non venivano rimpiazzati, ma </a:t>
            </a:r>
            <a:r>
              <a:rPr lang="it-IT" sz="2900" b="1" dirty="0" smtClean="0">
                <a:solidFill>
                  <a:srgbClr val="E895F9"/>
                </a:solidFill>
                <a:latin typeface="Times New Roman" pitchFamily="18" charset="0"/>
                <a:cs typeface="Times New Roman" pitchFamily="18" charset="0"/>
              </a:rPr>
              <a:t>sostituiti </a:t>
            </a:r>
            <a:r>
              <a:rPr lang="it-IT" sz="2900" b="1" dirty="0">
                <a:solidFill>
                  <a:srgbClr val="E895F9"/>
                </a:solidFill>
                <a:latin typeface="Times New Roman" pitchFamily="18" charset="0"/>
                <a:cs typeface="Times New Roman" pitchFamily="18" charset="0"/>
              </a:rPr>
              <a:t>da colture arboree </a:t>
            </a:r>
            <a:r>
              <a:rPr lang="it-IT" sz="2900" b="1" dirty="0" smtClean="0">
                <a:solidFill>
                  <a:srgbClr val="E895F9"/>
                </a:solidFill>
                <a:latin typeface="Times New Roman" pitchFamily="18" charset="0"/>
                <a:cs typeface="Times New Roman" pitchFamily="18" charset="0"/>
              </a:rPr>
              <a:t>di più </a:t>
            </a:r>
            <a:r>
              <a:rPr lang="it-IT" sz="2900" b="1" dirty="0">
                <a:solidFill>
                  <a:srgbClr val="E895F9"/>
                </a:solidFill>
                <a:latin typeface="Times New Roman" pitchFamily="18" charset="0"/>
                <a:cs typeface="Times New Roman" pitchFamily="18" charset="0"/>
              </a:rPr>
              <a:t>pronta entrata in produzione e di sicuro reddito: la vite e il gelso.</a:t>
            </a:r>
          </a:p>
          <a:p>
            <a:pPr algn="ctr"/>
            <a:r>
              <a:rPr lang="it-IT" sz="2900" b="1" dirty="0">
                <a:solidFill>
                  <a:srgbClr val="E895F9"/>
                </a:solidFill>
                <a:latin typeface="Times New Roman" pitchFamily="18" charset="0"/>
                <a:cs typeface="Times New Roman" pitchFamily="18" charset="0"/>
              </a:rPr>
              <a:t>Alla decadenza della coltura contribuì anche la nuova politica economica </a:t>
            </a:r>
            <a:r>
              <a:rPr lang="it-IT" sz="2900" b="1" dirty="0" smtClean="0">
                <a:solidFill>
                  <a:srgbClr val="E895F9"/>
                </a:solidFill>
                <a:latin typeface="Times New Roman" pitchFamily="18" charset="0"/>
                <a:cs typeface="Times New Roman" pitchFamily="18" charset="0"/>
              </a:rPr>
              <a:t>iniziata nella </a:t>
            </a:r>
            <a:r>
              <a:rPr lang="it-IT" sz="2900" b="1" dirty="0">
                <a:solidFill>
                  <a:srgbClr val="E895F9"/>
                </a:solidFill>
                <a:latin typeface="Times New Roman" pitchFamily="18" charset="0"/>
                <a:cs typeface="Times New Roman" pitchFamily="18" charset="0"/>
              </a:rPr>
              <a:t>prima metà del sec. XVII dalla Repubblica di Venezia, la quale, mentre </a:t>
            </a:r>
            <a:r>
              <a:rPr lang="it-IT" sz="2900" b="1" dirty="0" smtClean="0">
                <a:solidFill>
                  <a:srgbClr val="E895F9"/>
                </a:solidFill>
                <a:latin typeface="Times New Roman" pitchFamily="18" charset="0"/>
                <a:cs typeface="Times New Roman" pitchFamily="18" charset="0"/>
              </a:rPr>
              <a:t>favoriva la </a:t>
            </a:r>
            <a:r>
              <a:rPr lang="it-IT" sz="2900" b="1" dirty="0">
                <a:solidFill>
                  <a:srgbClr val="E895F9"/>
                </a:solidFill>
                <a:latin typeface="Times New Roman" pitchFamily="18" charset="0"/>
                <a:cs typeface="Times New Roman" pitchFamily="18" charset="0"/>
              </a:rPr>
              <a:t>coltivazione dell’olivo sulle coste e le isole del suo impero Mediterraneo</a:t>
            </a:r>
            <a:r>
              <a:rPr lang="it-IT" sz="2900" b="1" dirty="0" smtClean="0">
                <a:solidFill>
                  <a:srgbClr val="E895F9"/>
                </a:solidFill>
                <a:latin typeface="Times New Roman" pitchFamily="18" charset="0"/>
                <a:cs typeface="Times New Roman" pitchFamily="18" charset="0"/>
              </a:rPr>
              <a:t>, aggravava </a:t>
            </a:r>
            <a:r>
              <a:rPr lang="it-IT" sz="2900" b="1" dirty="0">
                <a:solidFill>
                  <a:srgbClr val="E895F9"/>
                </a:solidFill>
                <a:latin typeface="Times New Roman" pitchFamily="18" charset="0"/>
                <a:cs typeface="Times New Roman" pitchFamily="18" charset="0"/>
              </a:rPr>
              <a:t>con provvedimenti fiscali la coltura degli olivi sulla terraferma, </a:t>
            </a:r>
            <a:r>
              <a:rPr lang="it-IT" sz="2900" b="1" dirty="0" smtClean="0">
                <a:solidFill>
                  <a:srgbClr val="E895F9"/>
                </a:solidFill>
                <a:latin typeface="Times New Roman" pitchFamily="18" charset="0"/>
                <a:cs typeface="Times New Roman" pitchFamily="18" charset="0"/>
              </a:rPr>
              <a:t>per mantenere </a:t>
            </a:r>
            <a:r>
              <a:rPr lang="it-IT" sz="2900" b="1" dirty="0">
                <a:solidFill>
                  <a:srgbClr val="E895F9"/>
                </a:solidFill>
                <a:latin typeface="Times New Roman" pitchFamily="18" charset="0"/>
                <a:cs typeface="Times New Roman" pitchFamily="18" charset="0"/>
              </a:rPr>
              <a:t>il mercato alla produzione più abbondante e sicura delle terre d’oltremare</a:t>
            </a:r>
            <a:r>
              <a:rPr lang="it-IT" sz="2900" b="1" dirty="0" smtClean="0">
                <a:solidFill>
                  <a:srgbClr val="E895F9"/>
                </a:solidFill>
                <a:latin typeface="Times New Roman" pitchFamily="18" charset="0"/>
                <a:cs typeface="Times New Roman" pitchFamily="18" charset="0"/>
              </a:rPr>
              <a:t>; il </a:t>
            </a:r>
            <a:r>
              <a:rPr lang="it-IT" sz="2900" b="1" dirty="0">
                <a:solidFill>
                  <a:srgbClr val="E895F9"/>
                </a:solidFill>
                <a:latin typeface="Times New Roman" pitchFamily="18" charset="0"/>
                <a:cs typeface="Times New Roman" pitchFamily="18" charset="0"/>
              </a:rPr>
              <a:t>rifornimento di olio nell’entroterra cominciò quindi a dipendere sempre più </a:t>
            </a:r>
            <a:r>
              <a:rPr lang="it-IT" sz="2900" b="1" dirty="0" smtClean="0">
                <a:solidFill>
                  <a:srgbClr val="E895F9"/>
                </a:solidFill>
                <a:latin typeface="Times New Roman" pitchFamily="18" charset="0"/>
                <a:cs typeface="Times New Roman" pitchFamily="18" charset="0"/>
              </a:rPr>
              <a:t>da Venezia.</a:t>
            </a:r>
            <a:endParaRPr lang="it-IT" sz="29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3052645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1" y="-20323"/>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26921" y="2877658"/>
            <a:ext cx="8946684" cy="3970318"/>
          </a:xfrm>
          <a:prstGeom prst="rect">
            <a:avLst/>
          </a:prstGeom>
          <a:solidFill>
            <a:srgbClr val="003300"/>
          </a:solidFill>
        </p:spPr>
        <p:txBody>
          <a:bodyPr wrap="square" rtlCol="0">
            <a:spAutoFit/>
          </a:bodyPr>
          <a:lstStyle/>
          <a:p>
            <a:pPr algn="ctr"/>
            <a:r>
              <a:rPr lang="it-IT" sz="3600" b="1" dirty="0" smtClean="0">
                <a:solidFill>
                  <a:srgbClr val="E895F9"/>
                </a:solidFill>
                <a:latin typeface="Times New Roman" pitchFamily="18" charset="0"/>
                <a:cs typeface="Times New Roman" pitchFamily="18" charset="0"/>
              </a:rPr>
              <a:t>A </a:t>
            </a:r>
            <a:r>
              <a:rPr lang="it-IT" sz="3600" b="1" dirty="0">
                <a:solidFill>
                  <a:srgbClr val="E895F9"/>
                </a:solidFill>
                <a:latin typeface="Times New Roman" pitchFamily="18" charset="0"/>
                <a:cs typeface="Times New Roman" pitchFamily="18" charset="0"/>
              </a:rPr>
              <a:t>partire da circa 6.000 anni fa, </a:t>
            </a:r>
            <a:r>
              <a:rPr lang="it-IT" sz="3600" b="1" dirty="0" smtClean="0">
                <a:solidFill>
                  <a:srgbClr val="E895F9"/>
                </a:solidFill>
                <a:latin typeface="Times New Roman" pitchFamily="18" charset="0"/>
                <a:cs typeface="Times New Roman" pitchFamily="18" charset="0"/>
              </a:rPr>
              <a:t>le </a:t>
            </a:r>
            <a:r>
              <a:rPr lang="it-IT" sz="3600" b="1" dirty="0">
                <a:solidFill>
                  <a:srgbClr val="E895F9"/>
                </a:solidFill>
                <a:latin typeface="Times New Roman" pitchFamily="18" charset="0"/>
                <a:cs typeface="Times New Roman" pitchFamily="18" charset="0"/>
              </a:rPr>
              <a:t>prime comunità di agricoltori ottennero un liquido denso ed untuoso dai frutti di alcuni alberi di olivo; dapprima, esso fu usato come unguento per la pelle o olio per lampade, dato che bruciava facilmente, o anche assunto come medicinale.</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6" y="-20323"/>
            <a:ext cx="9200636" cy="292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056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3" y="2249"/>
            <a:ext cx="9131197" cy="6855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068" y="5555322"/>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12880"/>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3" y="-17152"/>
            <a:ext cx="9131197" cy="629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0" y="6189714"/>
            <a:ext cx="8316416" cy="646331"/>
          </a:xfrm>
          <a:prstGeom prst="rect">
            <a:avLst/>
          </a:prstGeom>
          <a:solidFill>
            <a:srgbClr val="003300"/>
          </a:solidFill>
        </p:spPr>
        <p:txBody>
          <a:bodyPr wrap="square" rtlCol="0">
            <a:spAutoFit/>
          </a:bodyPr>
          <a:lstStyle/>
          <a:p>
            <a:r>
              <a:rPr lang="it-IT" b="1" dirty="0" smtClean="0">
                <a:solidFill>
                  <a:srgbClr val="E895F9"/>
                </a:solidFill>
                <a:latin typeface="Times New Roman" pitchFamily="18" charset="0"/>
                <a:cs typeface="Times New Roman" pitchFamily="18" charset="0"/>
              </a:rPr>
              <a:t>La decadenza nella produzione dell’olio in Nord Italia fu dovuta alla speculazione del commercio globalizzato ad opera di una delle prime potenze finanziarie</a:t>
            </a:r>
            <a:endParaRPr lang="it-IT"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3414961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1877437"/>
          </a:xfrm>
          <a:prstGeom prst="rect">
            <a:avLst/>
          </a:prstGeom>
          <a:solidFill>
            <a:srgbClr val="003300"/>
          </a:solidFill>
        </p:spPr>
        <p:txBody>
          <a:bodyPr wrap="square" rtlCol="0">
            <a:spAutoFit/>
          </a:bodyPr>
          <a:lstStyle/>
          <a:p>
            <a:pPr algn="ctr"/>
            <a:r>
              <a:rPr lang="it-IT" sz="2900" b="1" dirty="0" smtClean="0">
                <a:solidFill>
                  <a:srgbClr val="E895F9"/>
                </a:solidFill>
                <a:latin typeface="Times New Roman" pitchFamily="18" charset="0"/>
                <a:cs typeface="Times New Roman" pitchFamily="18" charset="0"/>
              </a:rPr>
              <a:t>La produzione di olio </a:t>
            </a:r>
            <a:r>
              <a:rPr lang="it-IT" sz="2900" b="1" dirty="0">
                <a:solidFill>
                  <a:srgbClr val="E895F9"/>
                </a:solidFill>
                <a:latin typeface="Times New Roman" pitchFamily="18" charset="0"/>
                <a:cs typeface="Times New Roman" pitchFamily="18" charset="0"/>
              </a:rPr>
              <a:t>diminuì ulteriormente non </a:t>
            </a:r>
            <a:r>
              <a:rPr lang="it-IT" sz="2900" b="1" dirty="0" smtClean="0">
                <a:solidFill>
                  <a:srgbClr val="E895F9"/>
                </a:solidFill>
                <a:latin typeface="Times New Roman" pitchFamily="18" charset="0"/>
                <a:cs typeface="Times New Roman" pitchFamily="18" charset="0"/>
              </a:rPr>
              <a:t>tanto per il clima, ma soprattutto </a:t>
            </a:r>
            <a:r>
              <a:rPr lang="it-IT" sz="2900" b="1" dirty="0">
                <a:solidFill>
                  <a:srgbClr val="E895F9"/>
                </a:solidFill>
                <a:latin typeface="Times New Roman" pitchFamily="18" charset="0"/>
                <a:cs typeface="Times New Roman" pitchFamily="18" charset="0"/>
              </a:rPr>
              <a:t>per motivi </a:t>
            </a:r>
            <a:r>
              <a:rPr lang="it-IT" sz="2900" b="1" dirty="0" smtClean="0">
                <a:solidFill>
                  <a:srgbClr val="E895F9"/>
                </a:solidFill>
                <a:latin typeface="Times New Roman" pitchFamily="18" charset="0"/>
                <a:cs typeface="Times New Roman" pitchFamily="18" charset="0"/>
              </a:rPr>
              <a:t>economici: la </a:t>
            </a:r>
            <a:r>
              <a:rPr lang="it-IT" sz="2900" b="1" dirty="0">
                <a:solidFill>
                  <a:srgbClr val="E895F9"/>
                </a:solidFill>
                <a:latin typeface="Times New Roman" pitchFamily="18" charset="0"/>
                <a:cs typeface="Times New Roman" pitchFamily="18" charset="0"/>
              </a:rPr>
              <a:t>costruzione della ferrovia facilitò la concorrenza di altri oli importati dalla </a:t>
            </a:r>
            <a:r>
              <a:rPr lang="it-IT" sz="2900" b="1" dirty="0" smtClean="0">
                <a:solidFill>
                  <a:srgbClr val="E895F9"/>
                </a:solidFill>
                <a:latin typeface="Times New Roman" pitchFamily="18" charset="0"/>
                <a:cs typeface="Times New Roman" pitchFamily="18" charset="0"/>
              </a:rPr>
              <a:t>Toscana e </a:t>
            </a:r>
            <a:r>
              <a:rPr lang="it-IT" sz="2900" b="1" dirty="0">
                <a:solidFill>
                  <a:srgbClr val="E895F9"/>
                </a:solidFill>
                <a:latin typeface="Times New Roman" pitchFamily="18" charset="0"/>
                <a:cs typeface="Times New Roman" pitchFamily="18" charset="0"/>
              </a:rPr>
              <a:t>dalle </a:t>
            </a:r>
            <a:r>
              <a:rPr lang="it-IT" sz="2900" b="1" dirty="0" smtClean="0">
                <a:solidFill>
                  <a:srgbClr val="E895F9"/>
                </a:solidFill>
                <a:latin typeface="Times New Roman" pitchFamily="18" charset="0"/>
                <a:cs typeface="Times New Roman" pitchFamily="18" charset="0"/>
              </a:rPr>
              <a:t>Puglie. </a:t>
            </a:r>
            <a:endParaRPr lang="it-IT" sz="2900" b="1" dirty="0">
              <a:solidFill>
                <a:srgbClr val="E895F9"/>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986928"/>
            <a:ext cx="8230252" cy="489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959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72262" y="0"/>
            <a:ext cx="8946684" cy="3216265"/>
          </a:xfrm>
          <a:prstGeom prst="rect">
            <a:avLst/>
          </a:prstGeom>
          <a:solidFill>
            <a:srgbClr val="003300"/>
          </a:solidFill>
        </p:spPr>
        <p:txBody>
          <a:bodyPr wrap="square" rtlCol="0">
            <a:spAutoFit/>
          </a:bodyPr>
          <a:lstStyle/>
          <a:p>
            <a:pPr algn="ctr"/>
            <a:r>
              <a:rPr lang="it-IT" sz="2900" b="1" dirty="0">
                <a:solidFill>
                  <a:srgbClr val="E895F9"/>
                </a:solidFill>
                <a:latin typeface="Times New Roman" pitchFamily="18" charset="0"/>
                <a:cs typeface="Times New Roman" pitchFamily="18" charset="0"/>
              </a:rPr>
              <a:t>Verso il 1840 aveva cominciato anche ad apparire il “verme o mosca dell’olivo</a:t>
            </a:r>
            <a:r>
              <a:rPr lang="it-IT" sz="2900" b="1" dirty="0" smtClean="0">
                <a:solidFill>
                  <a:srgbClr val="E895F9"/>
                </a:solidFill>
                <a:latin typeface="Times New Roman" pitchFamily="18" charset="0"/>
                <a:cs typeface="Times New Roman" pitchFamily="18" charset="0"/>
              </a:rPr>
              <a:t>” (</a:t>
            </a:r>
            <a:r>
              <a:rPr lang="it-IT" sz="2900" b="1" dirty="0" err="1">
                <a:solidFill>
                  <a:srgbClr val="E895F9"/>
                </a:solidFill>
                <a:latin typeface="Times New Roman" pitchFamily="18" charset="0"/>
                <a:cs typeface="Times New Roman" pitchFamily="18" charset="0"/>
              </a:rPr>
              <a:t>Bactrocera</a:t>
            </a:r>
            <a:r>
              <a:rPr lang="it-IT" sz="2900" b="1" dirty="0">
                <a:solidFill>
                  <a:srgbClr val="E895F9"/>
                </a:solidFill>
                <a:latin typeface="Times New Roman" pitchFamily="18" charset="0"/>
                <a:cs typeface="Times New Roman" pitchFamily="18" charset="0"/>
              </a:rPr>
              <a:t> </a:t>
            </a:r>
            <a:r>
              <a:rPr lang="it-IT" sz="2900" b="1" dirty="0" err="1">
                <a:solidFill>
                  <a:srgbClr val="E895F9"/>
                </a:solidFill>
                <a:latin typeface="Times New Roman" pitchFamily="18" charset="0"/>
                <a:cs typeface="Times New Roman" pitchFamily="18" charset="0"/>
              </a:rPr>
              <a:t>oleae</a:t>
            </a:r>
            <a:r>
              <a:rPr lang="it-IT" sz="2900" b="1" dirty="0">
                <a:solidFill>
                  <a:srgbClr val="E895F9"/>
                </a:solidFill>
                <a:latin typeface="Times New Roman" pitchFamily="18" charset="0"/>
                <a:cs typeface="Times New Roman" pitchFamily="18" charset="0"/>
              </a:rPr>
              <a:t> </a:t>
            </a:r>
            <a:r>
              <a:rPr lang="it-IT" sz="2900" b="1" dirty="0" err="1">
                <a:solidFill>
                  <a:srgbClr val="E895F9"/>
                </a:solidFill>
                <a:latin typeface="Times New Roman" pitchFamily="18" charset="0"/>
                <a:cs typeface="Times New Roman" pitchFamily="18" charset="0"/>
              </a:rPr>
              <a:t>Gmelin</a:t>
            </a:r>
            <a:r>
              <a:rPr lang="it-IT" sz="2900" b="1" dirty="0">
                <a:solidFill>
                  <a:srgbClr val="E895F9"/>
                </a:solidFill>
                <a:latin typeface="Times New Roman" pitchFamily="18" charset="0"/>
                <a:cs typeface="Times New Roman" pitchFamily="18" charset="0"/>
              </a:rPr>
              <a:t>), insetto che recò gravi danni alla produzione </a:t>
            </a:r>
            <a:r>
              <a:rPr lang="it-IT" sz="2900" b="1" dirty="0" smtClean="0">
                <a:solidFill>
                  <a:srgbClr val="E895F9"/>
                </a:solidFill>
                <a:latin typeface="Times New Roman" pitchFamily="18" charset="0"/>
                <a:cs typeface="Times New Roman" pitchFamily="18" charset="0"/>
              </a:rPr>
              <a:t>dell’olio. </a:t>
            </a:r>
            <a:r>
              <a:rPr lang="it-IT" sz="2900" b="1" dirty="0">
                <a:solidFill>
                  <a:srgbClr val="E895F9"/>
                </a:solidFill>
                <a:latin typeface="Times New Roman" pitchFamily="18" charset="0"/>
                <a:cs typeface="Times New Roman" pitchFamily="18" charset="0"/>
              </a:rPr>
              <a:t>La comparsa della mosca rappresentò un motivo di </a:t>
            </a:r>
            <a:r>
              <a:rPr lang="it-IT" sz="2900" b="1" dirty="0" smtClean="0">
                <a:solidFill>
                  <a:srgbClr val="E895F9"/>
                </a:solidFill>
                <a:latin typeface="Times New Roman" pitchFamily="18" charset="0"/>
                <a:cs typeface="Times New Roman" pitchFamily="18" charset="0"/>
              </a:rPr>
              <a:t>sostituzione degli </a:t>
            </a:r>
            <a:r>
              <a:rPr lang="it-IT" sz="2900" b="1" dirty="0">
                <a:solidFill>
                  <a:srgbClr val="E895F9"/>
                </a:solidFill>
                <a:latin typeface="Times New Roman" pitchFamily="18" charset="0"/>
                <a:cs typeface="Times New Roman" pitchFamily="18" charset="0"/>
              </a:rPr>
              <a:t>olivi nel vicentino con specie più redditizie (gelso e vite). Quando i commerci si intensificarono ulteriormente </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8491"/>
            <a:ext cx="3774777" cy="2526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3779913" y="3184125"/>
            <a:ext cx="4536504" cy="3554819"/>
          </a:xfrm>
          <a:prstGeom prst="rect">
            <a:avLst/>
          </a:prstGeom>
          <a:solidFill>
            <a:srgbClr val="003300"/>
          </a:solidFill>
        </p:spPr>
        <p:txBody>
          <a:bodyPr wrap="square" rtlCol="0">
            <a:spAutoFit/>
          </a:bodyPr>
          <a:lstStyle/>
          <a:p>
            <a:r>
              <a:rPr lang="it-IT" sz="2800" b="1" dirty="0" smtClean="0">
                <a:solidFill>
                  <a:srgbClr val="E895F9"/>
                </a:solidFill>
                <a:latin typeface="Times New Roman" pitchFamily="18" charset="0"/>
                <a:cs typeface="Times New Roman" pitchFamily="18" charset="0"/>
              </a:rPr>
              <a:t>la </a:t>
            </a:r>
            <a:r>
              <a:rPr lang="it-IT" sz="2800" b="1" dirty="0">
                <a:solidFill>
                  <a:srgbClr val="E895F9"/>
                </a:solidFill>
                <a:latin typeface="Times New Roman" pitchFamily="18" charset="0"/>
                <a:cs typeface="Times New Roman" pitchFamily="18" charset="0"/>
              </a:rPr>
              <a:t>stentata olivicoltura padana </a:t>
            </a:r>
            <a:r>
              <a:rPr lang="it-IT" sz="2900" b="1" dirty="0">
                <a:solidFill>
                  <a:srgbClr val="E895F9"/>
                </a:solidFill>
                <a:latin typeface="Times New Roman" pitchFamily="18" charset="0"/>
                <a:cs typeface="Times New Roman" pitchFamily="18" charset="0"/>
              </a:rPr>
              <a:t>continuò</a:t>
            </a:r>
            <a:r>
              <a:rPr lang="it-IT" sz="2800" b="1" dirty="0">
                <a:solidFill>
                  <a:srgbClr val="E895F9"/>
                </a:solidFill>
                <a:latin typeface="Times New Roman" pitchFamily="18" charset="0"/>
                <a:cs typeface="Times New Roman" pitchFamily="18" charset="0"/>
              </a:rPr>
              <a:t> a regredire e a concentrarsi nelle zone più adatte: laghi lombardi, colline veronesi, vicentine, padovane e romagnole. </a:t>
            </a:r>
          </a:p>
          <a:p>
            <a:r>
              <a:rPr lang="it-IT" sz="2800" b="1" dirty="0">
                <a:solidFill>
                  <a:srgbClr val="E895F9"/>
                </a:solidFill>
                <a:latin typeface="Times New Roman" pitchFamily="18" charset="0"/>
                <a:cs typeface="Times New Roman" pitchFamily="18" charset="0"/>
              </a:rPr>
              <a:t>In queste zone è sopravvissuta fino ad oggi.</a:t>
            </a:r>
          </a:p>
        </p:txBody>
      </p:sp>
    </p:spTree>
    <p:extLst>
      <p:ext uri="{BB962C8B-B14F-4D97-AF65-F5344CB8AC3E}">
        <p14:creationId xmlns:p14="http://schemas.microsoft.com/office/powerpoint/2010/main" val="3363709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39441" y="0"/>
            <a:ext cx="9058387" cy="7232749"/>
          </a:xfrm>
          <a:prstGeom prst="rect">
            <a:avLst/>
          </a:prstGeom>
          <a:solidFill>
            <a:srgbClr val="003300"/>
          </a:solidFill>
        </p:spPr>
        <p:txBody>
          <a:bodyPr wrap="square" rtlCol="0">
            <a:spAutoFit/>
          </a:bodyPr>
          <a:lstStyle/>
          <a:p>
            <a:pPr algn="ctr"/>
            <a:r>
              <a:rPr lang="it-IT" sz="2800" b="1" dirty="0" smtClean="0">
                <a:solidFill>
                  <a:srgbClr val="E895F9"/>
                </a:solidFill>
                <a:latin typeface="Times New Roman" pitchFamily="18" charset="0"/>
                <a:cs typeface="Times New Roman" pitchFamily="18" charset="0"/>
              </a:rPr>
              <a:t>La </a:t>
            </a:r>
            <a:r>
              <a:rPr lang="it-IT" sz="2800" b="1" dirty="0">
                <a:solidFill>
                  <a:srgbClr val="E895F9"/>
                </a:solidFill>
                <a:latin typeface="Times New Roman" pitchFamily="18" charset="0"/>
                <a:cs typeface="Times New Roman" pitchFamily="18" charset="0"/>
              </a:rPr>
              <a:t>pianura è stata raggiunta dalla coltura solo</a:t>
            </a:r>
          </a:p>
          <a:p>
            <a:pPr algn="ctr"/>
            <a:r>
              <a:rPr lang="it-IT" sz="2800" b="1" dirty="0">
                <a:solidFill>
                  <a:srgbClr val="E895F9"/>
                </a:solidFill>
                <a:latin typeface="Times New Roman" pitchFamily="18" charset="0"/>
                <a:cs typeface="Times New Roman" pitchFamily="18" charset="0"/>
              </a:rPr>
              <a:t>in periodi estremamente favorevoli, mentre la norma sono sempre state, </a:t>
            </a:r>
            <a:r>
              <a:rPr lang="it-IT" sz="2800" b="1" dirty="0" smtClean="0">
                <a:solidFill>
                  <a:srgbClr val="E895F9"/>
                </a:solidFill>
                <a:latin typeface="Times New Roman" pitchFamily="18" charset="0"/>
                <a:cs typeface="Times New Roman" pitchFamily="18" charset="0"/>
              </a:rPr>
              <a:t>al settentrione</a:t>
            </a:r>
            <a:r>
              <a:rPr lang="it-IT" sz="2800" b="1" dirty="0">
                <a:solidFill>
                  <a:srgbClr val="E895F9"/>
                </a:solidFill>
                <a:latin typeface="Times New Roman" pitchFamily="18" charset="0"/>
                <a:cs typeface="Times New Roman" pitchFamily="18" charset="0"/>
              </a:rPr>
              <a:t>, zone collinari ben riparate sul lato nord dalle incursioni di masse di aria</a:t>
            </a:r>
          </a:p>
          <a:p>
            <a:pPr algn="ctr"/>
            <a:r>
              <a:rPr lang="it-IT" sz="2800" b="1" dirty="0">
                <a:solidFill>
                  <a:srgbClr val="E895F9"/>
                </a:solidFill>
                <a:latin typeface="Times New Roman" pitchFamily="18" charset="0"/>
                <a:cs typeface="Times New Roman" pitchFamily="18" charset="0"/>
              </a:rPr>
              <a:t>fredda, soprattutto quelle che possono presentarsi verso la fine dell’inverno, quando </a:t>
            </a:r>
            <a:r>
              <a:rPr lang="it-IT" sz="2800" b="1" dirty="0" smtClean="0">
                <a:solidFill>
                  <a:srgbClr val="E895F9"/>
                </a:solidFill>
                <a:latin typeface="Times New Roman" pitchFamily="18" charset="0"/>
                <a:cs typeface="Times New Roman" pitchFamily="18" charset="0"/>
              </a:rPr>
              <a:t>i tessuti </a:t>
            </a:r>
            <a:r>
              <a:rPr lang="it-IT" sz="2800" b="1" dirty="0">
                <a:solidFill>
                  <a:srgbClr val="E895F9"/>
                </a:solidFill>
                <a:latin typeface="Times New Roman" pitchFamily="18" charset="0"/>
                <a:cs typeface="Times New Roman" pitchFamily="18" charset="0"/>
              </a:rPr>
              <a:t>vegetali iniziano a reidratarsi e sono più vulnerabili alle basse temperature</a:t>
            </a:r>
            <a:r>
              <a:rPr lang="it-IT" sz="2800" b="1" dirty="0" smtClean="0">
                <a:solidFill>
                  <a:srgbClr val="E895F9"/>
                </a:solidFill>
                <a:latin typeface="Times New Roman" pitchFamily="18" charset="0"/>
                <a:cs typeface="Times New Roman" pitchFamily="18" charset="0"/>
              </a:rPr>
              <a:t>. Non </a:t>
            </a:r>
            <a:r>
              <a:rPr lang="it-IT" sz="2800" b="1" dirty="0">
                <a:solidFill>
                  <a:srgbClr val="E895F9"/>
                </a:solidFill>
                <a:latin typeface="Times New Roman" pitchFamily="18" charset="0"/>
                <a:cs typeface="Times New Roman" pitchFamily="18" charset="0"/>
              </a:rPr>
              <a:t>sembrano invece di per sé negative, entro certi limiti, né altitudine né latitudine.</a:t>
            </a:r>
          </a:p>
          <a:p>
            <a:pPr algn="ctr"/>
            <a:r>
              <a:rPr lang="it-IT" sz="2800" b="1" dirty="0" smtClean="0">
                <a:solidFill>
                  <a:srgbClr val="E895F9"/>
                </a:solidFill>
                <a:latin typeface="Times New Roman" pitchFamily="18" charset="0"/>
                <a:cs typeface="Times New Roman" pitchFamily="18" charset="0"/>
              </a:rPr>
              <a:t>Olivi </a:t>
            </a:r>
            <a:r>
              <a:rPr lang="it-IT" sz="2800" b="1" dirty="0">
                <a:solidFill>
                  <a:srgbClr val="E895F9"/>
                </a:solidFill>
                <a:latin typeface="Times New Roman" pitchFamily="18" charset="0"/>
                <a:cs typeface="Times New Roman" pitchFamily="18" charset="0"/>
              </a:rPr>
              <a:t>sono stati coltivati, e lo sono </a:t>
            </a:r>
            <a:r>
              <a:rPr lang="it-IT" sz="2800" b="1" dirty="0" smtClean="0">
                <a:solidFill>
                  <a:srgbClr val="E895F9"/>
                </a:solidFill>
                <a:latin typeface="Times New Roman" pitchFamily="18" charset="0"/>
                <a:cs typeface="Times New Roman" pitchFamily="18" charset="0"/>
              </a:rPr>
              <a:t>tutt’oggi produttivi, ad altitudini inaspettate</a:t>
            </a:r>
            <a:r>
              <a:rPr lang="it-IT" sz="2800" b="1" dirty="0">
                <a:solidFill>
                  <a:srgbClr val="E895F9"/>
                </a:solidFill>
                <a:latin typeface="Times New Roman" pitchFamily="18" charset="0"/>
                <a:cs typeface="Times New Roman" pitchFamily="18" charset="0"/>
              </a:rPr>
              <a:t>, come </a:t>
            </a:r>
            <a:r>
              <a:rPr lang="it-IT" sz="2800" b="1" dirty="0" smtClean="0">
                <a:solidFill>
                  <a:srgbClr val="E895F9"/>
                </a:solidFill>
                <a:latin typeface="Times New Roman" pitchFamily="18" charset="0"/>
                <a:cs typeface="Times New Roman" pitchFamily="18" charset="0"/>
              </a:rPr>
              <a:t>Chiesa </a:t>
            </a:r>
            <a:r>
              <a:rPr lang="it-IT" sz="2800" b="1" dirty="0">
                <a:solidFill>
                  <a:srgbClr val="E895F9"/>
                </a:solidFill>
                <a:latin typeface="Times New Roman" pitchFamily="18" charset="0"/>
                <a:cs typeface="Times New Roman" pitchFamily="18" charset="0"/>
              </a:rPr>
              <a:t>in Val </a:t>
            </a:r>
            <a:r>
              <a:rPr lang="it-IT" sz="2800" b="1" dirty="0" err="1">
                <a:solidFill>
                  <a:srgbClr val="E895F9"/>
                </a:solidFill>
                <a:latin typeface="Times New Roman" pitchFamily="18" charset="0"/>
                <a:cs typeface="Times New Roman" pitchFamily="18" charset="0"/>
              </a:rPr>
              <a:t>Malenco</a:t>
            </a:r>
            <a:r>
              <a:rPr lang="it-IT" sz="2800" b="1" dirty="0">
                <a:solidFill>
                  <a:srgbClr val="E895F9"/>
                </a:solidFill>
                <a:latin typeface="Times New Roman" pitchFamily="18" charset="0"/>
                <a:cs typeface="Times New Roman" pitchFamily="18" charset="0"/>
              </a:rPr>
              <a:t> (m. 900), </a:t>
            </a:r>
            <a:r>
              <a:rPr lang="it-IT" sz="2800" b="1" dirty="0" smtClean="0">
                <a:solidFill>
                  <a:srgbClr val="E895F9"/>
                </a:solidFill>
                <a:latin typeface="Times New Roman" pitchFamily="18" charset="0"/>
                <a:cs typeface="Times New Roman" pitchFamily="18" charset="0"/>
              </a:rPr>
              <a:t> </a:t>
            </a:r>
            <a:r>
              <a:rPr lang="it-IT" sz="2800" b="1" dirty="0" err="1">
                <a:solidFill>
                  <a:srgbClr val="E895F9"/>
                </a:solidFill>
                <a:latin typeface="Times New Roman" pitchFamily="18" charset="0"/>
                <a:cs typeface="Times New Roman" pitchFamily="18" charset="0"/>
              </a:rPr>
              <a:t>Olivone</a:t>
            </a:r>
            <a:r>
              <a:rPr lang="it-IT" sz="2800" b="1" dirty="0">
                <a:solidFill>
                  <a:srgbClr val="E895F9"/>
                </a:solidFill>
                <a:latin typeface="Times New Roman" pitchFamily="18" charset="0"/>
                <a:cs typeface="Times New Roman" pitchFamily="18" charset="0"/>
              </a:rPr>
              <a:t> in Val </a:t>
            </a:r>
            <a:r>
              <a:rPr lang="it-IT" sz="2800" b="1" dirty="0" err="1" smtClean="0">
                <a:solidFill>
                  <a:srgbClr val="E895F9"/>
                </a:solidFill>
                <a:latin typeface="Times New Roman" pitchFamily="18" charset="0"/>
                <a:cs typeface="Times New Roman" pitchFamily="18" charset="0"/>
              </a:rPr>
              <a:t>Leventina</a:t>
            </a:r>
            <a:r>
              <a:rPr lang="it-IT" sz="2800" b="1" dirty="0" smtClean="0">
                <a:solidFill>
                  <a:srgbClr val="E895F9"/>
                </a:solidFill>
                <a:latin typeface="Times New Roman" pitchFamily="18" charset="0"/>
                <a:cs typeface="Times New Roman" pitchFamily="18" charset="0"/>
              </a:rPr>
              <a:t>, Canton </a:t>
            </a:r>
            <a:r>
              <a:rPr lang="it-IT" sz="2800" b="1" dirty="0">
                <a:solidFill>
                  <a:srgbClr val="E895F9"/>
                </a:solidFill>
                <a:latin typeface="Times New Roman" pitchFamily="18" charset="0"/>
                <a:cs typeface="Times New Roman" pitchFamily="18" charset="0"/>
              </a:rPr>
              <a:t>Ticino (m. 890); riguardo alla latitudine, olivi sono ancor oggi coltivati </a:t>
            </a:r>
            <a:r>
              <a:rPr lang="it-IT" sz="2800" b="1" dirty="0" smtClean="0">
                <a:solidFill>
                  <a:srgbClr val="E895F9"/>
                </a:solidFill>
                <a:latin typeface="Times New Roman" pitchFamily="18" charset="0"/>
                <a:cs typeface="Times New Roman" pitchFamily="18" charset="0"/>
              </a:rPr>
              <a:t>ben oltre </a:t>
            </a:r>
            <a:r>
              <a:rPr lang="it-IT" sz="2800" b="1" dirty="0">
                <a:solidFill>
                  <a:srgbClr val="E895F9"/>
                </a:solidFill>
                <a:latin typeface="Times New Roman" pitchFamily="18" charset="0"/>
                <a:cs typeface="Times New Roman" pitchFamily="18" charset="0"/>
              </a:rPr>
              <a:t>i 46° N: senza uscire dai confini nazionali, </a:t>
            </a:r>
            <a:r>
              <a:rPr lang="it-IT" sz="2800" b="1" dirty="0" smtClean="0">
                <a:solidFill>
                  <a:srgbClr val="E895F9"/>
                </a:solidFill>
                <a:latin typeface="Times New Roman" pitchFamily="18" charset="0"/>
                <a:cs typeface="Times New Roman" pitchFamily="18" charset="0"/>
              </a:rPr>
              <a:t>a </a:t>
            </a:r>
            <a:r>
              <a:rPr lang="it-IT" sz="2800" b="1" dirty="0">
                <a:solidFill>
                  <a:srgbClr val="E895F9"/>
                </a:solidFill>
                <a:latin typeface="Times New Roman" pitchFamily="18" charset="0"/>
                <a:cs typeface="Times New Roman" pitchFamily="18" charset="0"/>
              </a:rPr>
              <a:t>S</a:t>
            </a:r>
            <a:r>
              <a:rPr lang="it-IT" sz="2800" b="1" dirty="0" smtClean="0">
                <a:solidFill>
                  <a:srgbClr val="E895F9"/>
                </a:solidFill>
                <a:latin typeface="Times New Roman" pitchFamily="18" charset="0"/>
                <a:cs typeface="Times New Roman" pitchFamily="18" charset="0"/>
              </a:rPr>
              <a:t>. </a:t>
            </a:r>
            <a:r>
              <a:rPr lang="it-IT" sz="2800" b="1" dirty="0" err="1" smtClean="0">
                <a:solidFill>
                  <a:srgbClr val="E895F9"/>
                </a:solidFill>
                <a:latin typeface="Times New Roman" pitchFamily="18" charset="0"/>
                <a:cs typeface="Times New Roman" pitchFamily="18" charset="0"/>
              </a:rPr>
              <a:t>Massenza</a:t>
            </a:r>
            <a:r>
              <a:rPr lang="it-IT" sz="2800" b="1" dirty="0" smtClean="0">
                <a:solidFill>
                  <a:srgbClr val="E895F9"/>
                </a:solidFill>
                <a:latin typeface="Times New Roman" pitchFamily="18" charset="0"/>
                <a:cs typeface="Times New Roman" pitchFamily="18" charset="0"/>
              </a:rPr>
              <a:t> </a:t>
            </a:r>
            <a:r>
              <a:rPr lang="it-IT" sz="2800" b="1" dirty="0">
                <a:solidFill>
                  <a:srgbClr val="E895F9"/>
                </a:solidFill>
                <a:latin typeface="Times New Roman" pitchFamily="18" charset="0"/>
                <a:cs typeface="Times New Roman" pitchFamily="18" charset="0"/>
              </a:rPr>
              <a:t>(TN), sul Collio (UD), sulle sponde dei laghi di Como e </a:t>
            </a:r>
            <a:r>
              <a:rPr lang="it-IT" sz="2800" b="1" dirty="0" smtClean="0">
                <a:solidFill>
                  <a:srgbClr val="E895F9"/>
                </a:solidFill>
                <a:latin typeface="Times New Roman" pitchFamily="18" charset="0"/>
                <a:cs typeface="Times New Roman" pitchFamily="18" charset="0"/>
              </a:rPr>
              <a:t>Maggiore</a:t>
            </a:r>
            <a:endParaRPr lang="it-IT" sz="28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4253470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4199" y="6291242"/>
            <a:ext cx="9058387" cy="523220"/>
          </a:xfrm>
          <a:prstGeom prst="rect">
            <a:avLst/>
          </a:prstGeom>
          <a:solidFill>
            <a:srgbClr val="003300"/>
          </a:solidFill>
        </p:spPr>
        <p:txBody>
          <a:bodyPr wrap="square" rtlCol="0">
            <a:spAutoFit/>
          </a:bodyPr>
          <a:lstStyle/>
          <a:p>
            <a:pPr algn="ctr"/>
            <a:r>
              <a:rPr lang="it-IT" sz="2800" b="1" dirty="0" err="1" smtClean="0">
                <a:solidFill>
                  <a:srgbClr val="E895F9"/>
                </a:solidFill>
                <a:latin typeface="Times New Roman" pitchFamily="18" charset="0"/>
                <a:cs typeface="Times New Roman" pitchFamily="18" charset="0"/>
              </a:rPr>
              <a:t>ggiore</a:t>
            </a:r>
            <a:endParaRPr lang="it-IT" sz="2800" b="1" dirty="0">
              <a:solidFill>
                <a:srgbClr val="E895F9"/>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1" y="-29582"/>
            <a:ext cx="9227982" cy="692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6300192" y="188640"/>
            <a:ext cx="2262158" cy="369332"/>
          </a:xfrm>
          <a:prstGeom prst="rect">
            <a:avLst/>
          </a:prstGeom>
          <a:noFill/>
        </p:spPr>
        <p:txBody>
          <a:bodyPr wrap="none" rtlCol="0">
            <a:spAutoFit/>
          </a:bodyPr>
          <a:lstStyle/>
          <a:p>
            <a:r>
              <a:rPr lang="it-IT" b="1" dirty="0" smtClean="0">
                <a:solidFill>
                  <a:srgbClr val="E895F9"/>
                </a:solidFill>
                <a:latin typeface="Times New Roman" pitchFamily="18" charset="0"/>
                <a:cs typeface="Times New Roman" pitchFamily="18" charset="0"/>
              </a:rPr>
              <a:t>Santa </a:t>
            </a:r>
            <a:r>
              <a:rPr lang="it-IT" b="1" dirty="0" err="1" smtClean="0">
                <a:solidFill>
                  <a:srgbClr val="E895F9"/>
                </a:solidFill>
                <a:latin typeface="Times New Roman" pitchFamily="18" charset="0"/>
                <a:cs typeface="Times New Roman" pitchFamily="18" charset="0"/>
              </a:rPr>
              <a:t>Massenza</a:t>
            </a:r>
            <a:r>
              <a:rPr lang="it-IT" b="1" dirty="0" smtClean="0">
                <a:solidFill>
                  <a:srgbClr val="E895F9"/>
                </a:solidFill>
                <a:latin typeface="Times New Roman" pitchFamily="18" charset="0"/>
                <a:cs typeface="Times New Roman" pitchFamily="18" charset="0"/>
              </a:rPr>
              <a:t> (Tn)</a:t>
            </a:r>
            <a:endParaRPr lang="it-IT"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3160448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41" y="0"/>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39441" y="0"/>
            <a:ext cx="9058387" cy="2308324"/>
          </a:xfrm>
          <a:prstGeom prst="rect">
            <a:avLst/>
          </a:prstGeom>
          <a:solidFill>
            <a:srgbClr val="003300"/>
          </a:solidFill>
        </p:spPr>
        <p:txBody>
          <a:bodyPr wrap="square" rtlCol="0">
            <a:spAutoFit/>
          </a:bodyPr>
          <a:lstStyle/>
          <a:p>
            <a:pPr algn="ctr"/>
            <a:r>
              <a:rPr lang="it-IT" sz="2400" b="1" dirty="0" smtClean="0">
                <a:solidFill>
                  <a:srgbClr val="E895F9"/>
                </a:solidFill>
                <a:latin typeface="Times New Roman" pitchFamily="18" charset="0"/>
                <a:cs typeface="Times New Roman" pitchFamily="18" charset="0"/>
              </a:rPr>
              <a:t>Il rilancio della dieta mediterranea ha portato ad un nuovo sviluppo dell’olivicoltura al nord. L’olio extravergine è diventato una delle voci più importante di esportazione, è sinonimo di </a:t>
            </a:r>
            <a:r>
              <a:rPr lang="it-IT" sz="2400" b="1" i="1" dirty="0" smtClean="0">
                <a:solidFill>
                  <a:srgbClr val="E895F9"/>
                </a:solidFill>
                <a:latin typeface="Times New Roman" pitchFamily="18" charset="0"/>
                <a:cs typeface="Times New Roman" pitchFamily="18" charset="0"/>
              </a:rPr>
              <a:t>made in </a:t>
            </a:r>
            <a:r>
              <a:rPr lang="it-IT" sz="2400" b="1" i="1" dirty="0" err="1" smtClean="0">
                <a:solidFill>
                  <a:srgbClr val="E895F9"/>
                </a:solidFill>
                <a:latin typeface="Times New Roman" pitchFamily="18" charset="0"/>
                <a:cs typeface="Times New Roman" pitchFamily="18" charset="0"/>
              </a:rPr>
              <a:t>Italy</a:t>
            </a:r>
            <a:r>
              <a:rPr lang="it-IT" sz="2400" b="1" i="1" dirty="0" smtClean="0">
                <a:solidFill>
                  <a:srgbClr val="E895F9"/>
                </a:solidFill>
                <a:latin typeface="Times New Roman" pitchFamily="18" charset="0"/>
                <a:cs typeface="Times New Roman" pitchFamily="18" charset="0"/>
              </a:rPr>
              <a:t> </a:t>
            </a:r>
            <a:r>
              <a:rPr lang="it-IT" sz="2400" b="1" dirty="0" smtClean="0">
                <a:solidFill>
                  <a:srgbClr val="E895F9"/>
                </a:solidFill>
                <a:latin typeface="Times New Roman" pitchFamily="18" charset="0"/>
                <a:cs typeface="Times New Roman" pitchFamily="18" charset="0"/>
              </a:rPr>
              <a:t>e di qualità. La legislazione europea che consente di considerare fabbricato in Italia tutto ciò che sul nostro suolo viene lavorato, però, mette in crisi i piccoli produttori. C’è bisogno di idee nuove…</a:t>
            </a:r>
            <a:endParaRPr lang="it-IT" sz="2400" b="1" dirty="0">
              <a:solidFill>
                <a:srgbClr val="E895F9"/>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2286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401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1" y="170769"/>
            <a:ext cx="8946684" cy="4508927"/>
          </a:xfrm>
          <a:prstGeom prst="rect">
            <a:avLst/>
          </a:prstGeom>
          <a:noFill/>
        </p:spPr>
        <p:txBody>
          <a:bodyPr wrap="square" rtlCol="0">
            <a:spAutoFit/>
          </a:bodyPr>
          <a:lstStyle/>
          <a:p>
            <a:pPr algn="ctr"/>
            <a:endParaRPr lang="it-IT" sz="8800" b="1" dirty="0" smtClean="0">
              <a:solidFill>
                <a:srgbClr val="E895F9"/>
              </a:solidFill>
              <a:latin typeface="Times New Roman" pitchFamily="18" charset="0"/>
              <a:cs typeface="Times New Roman" pitchFamily="18" charset="0"/>
            </a:endParaRPr>
          </a:p>
          <a:p>
            <a:pPr algn="ctr"/>
            <a:r>
              <a:rPr lang="it-IT" sz="19900" b="1" dirty="0" smtClean="0">
                <a:solidFill>
                  <a:srgbClr val="E895F9"/>
                </a:solidFill>
                <a:latin typeface="Times New Roman" pitchFamily="18" charset="0"/>
                <a:cs typeface="Times New Roman" pitchFamily="18" charset="0"/>
              </a:rPr>
              <a:t>grazie</a:t>
            </a:r>
            <a:endParaRPr lang="it-IT" sz="19900"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179038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88"/>
            <a:ext cx="9144000" cy="670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2566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1" y="-284004"/>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0" y="4421712"/>
            <a:ext cx="9144000" cy="1815882"/>
          </a:xfrm>
          <a:prstGeom prst="rect">
            <a:avLst/>
          </a:prstGeom>
          <a:solidFill>
            <a:srgbClr val="003300"/>
          </a:solidFill>
        </p:spPr>
        <p:txBody>
          <a:bodyPr wrap="square" rtlCol="0">
            <a:spAutoFit/>
          </a:bodyPr>
          <a:lstStyle/>
          <a:p>
            <a:pPr algn="ctr"/>
            <a:r>
              <a:rPr lang="it-IT" sz="2800" b="1" dirty="0" smtClean="0">
                <a:solidFill>
                  <a:srgbClr val="E895F9"/>
                </a:solidFill>
                <a:latin typeface="Times New Roman" pitchFamily="18" charset="0"/>
                <a:cs typeface="Times New Roman" pitchFamily="18" charset="0"/>
              </a:rPr>
              <a:t>L’olio di oliva fu uno dei primi beni commercializzati nel bacino del Mediterraneo: per trasportarlo venivano usate anfore e per conservarlo grandi recipienti spesso interrati, i </a:t>
            </a:r>
            <a:r>
              <a:rPr lang="it-IT" sz="2800" b="1" i="1" dirty="0" err="1" smtClean="0">
                <a:solidFill>
                  <a:srgbClr val="E895F9"/>
                </a:solidFill>
                <a:latin typeface="Times New Roman" pitchFamily="18" charset="0"/>
                <a:cs typeface="Times New Roman" pitchFamily="18" charset="0"/>
              </a:rPr>
              <a:t>dolia</a:t>
            </a:r>
            <a:endParaRPr lang="it-IT" sz="2800" b="1" i="1" dirty="0">
              <a:solidFill>
                <a:srgbClr val="E895F9"/>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664" y="-171400"/>
            <a:ext cx="6623750" cy="459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893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1" y="-20323"/>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0" y="4509120"/>
            <a:ext cx="8946684" cy="2308324"/>
          </a:xfrm>
          <a:prstGeom prst="rect">
            <a:avLst/>
          </a:prstGeom>
          <a:solidFill>
            <a:srgbClr val="003300"/>
          </a:solidFill>
        </p:spPr>
        <p:txBody>
          <a:bodyPr wrap="square" rtlCol="0">
            <a:spAutoFit/>
          </a:bodyPr>
          <a:lstStyle/>
          <a:p>
            <a:pPr algn="ctr"/>
            <a:r>
              <a:rPr lang="it-IT" sz="2400" b="1" dirty="0">
                <a:solidFill>
                  <a:srgbClr val="E895F9"/>
                </a:solidFill>
                <a:latin typeface="Times New Roman" pitchFamily="18" charset="0"/>
                <a:cs typeface="Times New Roman" pitchFamily="18" charset="0"/>
              </a:rPr>
              <a:t>La terra promessa, la terra degli Ebrei, viene descritta come il paese del grano, dell’orzo, dell’uva, del melograno, delle olive e del miele. Il re Salomone e il re Davide diedero grande importanza alla coltivazione dell’albero di ulivo. Re Davide mise persino delle guardie a vegliare sugli uliveti e magazzini al fine di assicurare la salvaguardia  dell’olio, utilizzato per il commercio .</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1" y="-20323"/>
            <a:ext cx="9196823" cy="44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73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err="1" smtClean="0"/>
              <a:t>mesopotamia</a:t>
            </a:r>
            <a:endParaRPr lang="it-IT"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05797"/>
            <a:ext cx="9180512"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0" y="-105797"/>
            <a:ext cx="5267758" cy="707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5220258" y="-105797"/>
            <a:ext cx="3923742" cy="7017306"/>
          </a:xfrm>
          <a:prstGeom prst="rect">
            <a:avLst/>
          </a:prstGeom>
          <a:solidFill>
            <a:srgbClr val="003300"/>
          </a:solidFill>
        </p:spPr>
        <p:txBody>
          <a:bodyPr wrap="square" rtlCol="0">
            <a:spAutoFit/>
          </a:bodyPr>
          <a:lstStyle/>
          <a:p>
            <a:r>
              <a:rPr lang="it-IT" sz="3000" b="1" dirty="0">
                <a:solidFill>
                  <a:srgbClr val="E895F9"/>
                </a:solidFill>
                <a:latin typeface="Times New Roman" pitchFamily="18" charset="0"/>
                <a:cs typeface="Times New Roman" pitchFamily="18" charset="0"/>
              </a:rPr>
              <a:t>Gli Ebrei prima, e i Cristiani, dopo, iniziarono ad usare l’olio per consacrare il re, i preti, e i credenti. Difatti la parola” Cristo” vuol dire “</a:t>
            </a:r>
            <a:r>
              <a:rPr lang="it-IT" sz="3000" b="1" dirty="0" smtClean="0">
                <a:solidFill>
                  <a:srgbClr val="E895F9"/>
                </a:solidFill>
                <a:latin typeface="Times New Roman" pitchFamily="18" charset="0"/>
                <a:cs typeface="Times New Roman" pitchFamily="18" charset="0"/>
              </a:rPr>
              <a:t>consacrato col crisma” </a:t>
            </a:r>
            <a:r>
              <a:rPr lang="it-IT" sz="3000" b="1" dirty="0">
                <a:solidFill>
                  <a:srgbClr val="E895F9"/>
                </a:solidFill>
                <a:latin typeface="Times New Roman" pitchFamily="18" charset="0"/>
                <a:cs typeface="Times New Roman" pitchFamily="18" charset="0"/>
              </a:rPr>
              <a:t>ed è sempre l’olio che si pone sulla fronte in segno di croce, quando si riceve il sacramento del battesimo e della estrema unzione.</a:t>
            </a:r>
          </a:p>
        </p:txBody>
      </p:sp>
    </p:spTree>
    <p:extLst>
      <p:ext uri="{BB962C8B-B14F-4D97-AF65-F5344CB8AC3E}">
        <p14:creationId xmlns:p14="http://schemas.microsoft.com/office/powerpoint/2010/main" val="3350853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1" y="-20323"/>
            <a:ext cx="9170921" cy="700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425" y="5611227"/>
            <a:ext cx="639763"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230252" y="6552852"/>
            <a:ext cx="1008111" cy="338554"/>
          </a:xfrm>
          <a:prstGeom prst="rect">
            <a:avLst/>
          </a:prstGeom>
          <a:noFill/>
        </p:spPr>
        <p:txBody>
          <a:bodyPr wrap="square" rtlCol="0">
            <a:spAutoFit/>
          </a:bodyPr>
          <a:lstStyle/>
          <a:p>
            <a:pPr algn="ctr"/>
            <a:r>
              <a:rPr lang="it-IT" sz="800" b="1" dirty="0" smtClean="0">
                <a:solidFill>
                  <a:srgbClr val="162109"/>
                </a:solidFill>
                <a:latin typeface="Times New Roman" pitchFamily="18" charset="0"/>
                <a:cs typeface="Times New Roman" pitchFamily="18" charset="0"/>
              </a:rPr>
              <a:t>Michela Zucca</a:t>
            </a:r>
          </a:p>
          <a:p>
            <a:pPr algn="ctr"/>
            <a:r>
              <a:rPr lang="it-IT" sz="800" b="1" dirty="0" smtClean="0">
                <a:solidFill>
                  <a:srgbClr val="162109"/>
                </a:solidFill>
                <a:latin typeface="Times New Roman" pitchFamily="18" charset="0"/>
                <a:cs typeface="Times New Roman" pitchFamily="18" charset="0"/>
              </a:rPr>
              <a:t>Servizi Culturali</a:t>
            </a:r>
            <a:endParaRPr lang="it-IT" sz="800" b="1" dirty="0">
              <a:solidFill>
                <a:srgbClr val="162109"/>
              </a:solidFill>
              <a:latin typeface="Times New Roman" pitchFamily="18" charset="0"/>
              <a:cs typeface="Times New Roman" pitchFamily="18" charset="0"/>
            </a:endParaRPr>
          </a:p>
        </p:txBody>
      </p:sp>
      <p:sp>
        <p:nvSpPr>
          <p:cNvPr id="7" name="CasellaDiTesto 6"/>
          <p:cNvSpPr txBox="1"/>
          <p:nvPr/>
        </p:nvSpPr>
        <p:spPr>
          <a:xfrm>
            <a:off x="5449551" y="-20323"/>
            <a:ext cx="3743489" cy="6555641"/>
          </a:xfrm>
          <a:prstGeom prst="rect">
            <a:avLst/>
          </a:prstGeom>
          <a:solidFill>
            <a:srgbClr val="003300"/>
          </a:solidFill>
        </p:spPr>
        <p:txBody>
          <a:bodyPr wrap="square" rtlCol="0">
            <a:spAutoFit/>
          </a:bodyPr>
          <a:lstStyle/>
          <a:p>
            <a:pPr algn="ctr"/>
            <a:r>
              <a:rPr lang="it-IT" sz="3500" b="1" dirty="0" smtClean="0">
                <a:solidFill>
                  <a:srgbClr val="E895F9"/>
                </a:solidFill>
                <a:latin typeface="Times New Roman" pitchFamily="18" charset="0"/>
                <a:cs typeface="Times New Roman" pitchFamily="18" charset="0"/>
              </a:rPr>
              <a:t>Si </a:t>
            </a:r>
            <a:r>
              <a:rPr lang="it-IT" sz="3500" b="1" dirty="0">
                <a:solidFill>
                  <a:srgbClr val="E895F9"/>
                </a:solidFill>
                <a:latin typeface="Times New Roman" pitchFamily="18" charset="0"/>
                <a:cs typeface="Times New Roman" pitchFamily="18" charset="0"/>
              </a:rPr>
              <a:t>hanno i primi segni di coltivazione dell’olivo intorno al 3.500 a.C., anche in zone non adatte dal punto di vista climatico, segno evidente degli sforzi </a:t>
            </a:r>
            <a:r>
              <a:rPr lang="it-IT" sz="3500" b="1" dirty="0" smtClean="0">
                <a:solidFill>
                  <a:srgbClr val="E895F9"/>
                </a:solidFill>
                <a:latin typeface="Times New Roman" pitchFamily="18" charset="0"/>
                <a:cs typeface="Times New Roman" pitchFamily="18" charset="0"/>
              </a:rPr>
              <a:t>per </a:t>
            </a:r>
            <a:r>
              <a:rPr lang="it-IT" sz="3500" b="1" dirty="0">
                <a:solidFill>
                  <a:srgbClr val="E895F9"/>
                </a:solidFill>
                <a:latin typeface="Times New Roman" pitchFamily="18" charset="0"/>
                <a:cs typeface="Times New Roman" pitchFamily="18" charset="0"/>
              </a:rPr>
              <a:t>diffondere la </a:t>
            </a:r>
            <a:r>
              <a:rPr lang="it-IT" sz="3500" b="1" dirty="0" smtClean="0">
                <a:solidFill>
                  <a:srgbClr val="E895F9"/>
                </a:solidFill>
                <a:latin typeface="Times New Roman" pitchFamily="18" charset="0"/>
                <a:cs typeface="Times New Roman" pitchFamily="18" charset="0"/>
              </a:rPr>
              <a:t>coltivazione.</a:t>
            </a:r>
            <a:endParaRPr lang="it-IT" sz="3500" b="1" dirty="0">
              <a:solidFill>
                <a:srgbClr val="E895F9"/>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9" y="1"/>
            <a:ext cx="5490160"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107504" y="4967289"/>
            <a:ext cx="5400600" cy="2031325"/>
          </a:xfrm>
          <a:prstGeom prst="rect">
            <a:avLst/>
          </a:prstGeom>
          <a:solidFill>
            <a:srgbClr val="003300"/>
          </a:solidFill>
        </p:spPr>
        <p:txBody>
          <a:bodyPr wrap="square">
            <a:spAutoFit/>
          </a:bodyPr>
          <a:lstStyle/>
          <a:p>
            <a:r>
              <a:rPr lang="it-IT" b="1" dirty="0" err="1">
                <a:solidFill>
                  <a:srgbClr val="E895F9"/>
                </a:solidFill>
                <a:latin typeface="Times New Roman" pitchFamily="18" charset="0"/>
                <a:cs typeface="Times New Roman" pitchFamily="18" charset="0"/>
              </a:rPr>
              <a:t>Cantaros</a:t>
            </a:r>
            <a:r>
              <a:rPr lang="it-IT" b="1" dirty="0">
                <a:solidFill>
                  <a:srgbClr val="E895F9"/>
                </a:solidFill>
                <a:latin typeface="Times New Roman" pitchFamily="18" charset="0"/>
                <a:cs typeface="Times New Roman" pitchFamily="18" charset="0"/>
              </a:rPr>
              <a:t> d'argento con ramoscello d'ulivo 79 </a:t>
            </a:r>
            <a:r>
              <a:rPr lang="it-IT" b="1" dirty="0" smtClean="0">
                <a:solidFill>
                  <a:srgbClr val="E895F9"/>
                </a:solidFill>
                <a:latin typeface="Times New Roman" pitchFamily="18" charset="0"/>
                <a:cs typeface="Times New Roman" pitchFamily="18" charset="0"/>
              </a:rPr>
              <a:t>d.C. </a:t>
            </a:r>
            <a:r>
              <a:rPr lang="it-IT" b="1" dirty="0">
                <a:solidFill>
                  <a:srgbClr val="E895F9"/>
                </a:solidFill>
                <a:latin typeface="Times New Roman" pitchFamily="18" charset="0"/>
                <a:cs typeface="Times New Roman" pitchFamily="18" charset="0"/>
              </a:rPr>
              <a:t>Napoli, Museo </a:t>
            </a:r>
            <a:r>
              <a:rPr lang="it-IT" b="1" dirty="0" smtClean="0">
                <a:solidFill>
                  <a:srgbClr val="E895F9"/>
                </a:solidFill>
                <a:latin typeface="Times New Roman" pitchFamily="18" charset="0"/>
                <a:cs typeface="Times New Roman" pitchFamily="18" charset="0"/>
              </a:rPr>
              <a:t>Nazionale</a:t>
            </a:r>
          </a:p>
          <a:p>
            <a:r>
              <a:rPr lang="it-IT" b="1" dirty="0" smtClean="0">
                <a:solidFill>
                  <a:srgbClr val="E895F9"/>
                </a:solidFill>
                <a:latin typeface="Times New Roman" pitchFamily="18" charset="0"/>
                <a:cs typeface="Times New Roman" pitchFamily="18" charset="0"/>
              </a:rPr>
              <a:t>L’ulivo è sempre stato, oltre che una pianta alimentare, cosmetica  e medicinale, anche un albero e un frutto  sacro in tutte le religioni del bacino mediterraneo: in Grecia è donato da Zeus ad Atena, fra gli Ebrei è portato a Noè dopo il diluvio….    </a:t>
            </a:r>
            <a:endParaRPr lang="it-IT" b="1" dirty="0">
              <a:solidFill>
                <a:srgbClr val="E895F9"/>
              </a:solidFill>
              <a:latin typeface="Times New Roman" pitchFamily="18" charset="0"/>
              <a:cs typeface="Times New Roman" pitchFamily="18" charset="0"/>
            </a:endParaRPr>
          </a:p>
        </p:txBody>
      </p:sp>
    </p:spTree>
    <p:extLst>
      <p:ext uri="{BB962C8B-B14F-4D97-AF65-F5344CB8AC3E}">
        <p14:creationId xmlns:p14="http://schemas.microsoft.com/office/powerpoint/2010/main" val="419815507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TotalTime>
  <Words>2860</Words>
  <Application>Microsoft Office PowerPoint</Application>
  <PresentationFormat>Presentazione su schermo (4:3)</PresentationFormat>
  <Paragraphs>188</Paragraphs>
  <Slides>46</Slides>
  <Notes>0</Notes>
  <HiddenSlides>0</HiddenSlides>
  <MMClips>0</MMClips>
  <ScaleCrop>false</ScaleCrop>
  <HeadingPairs>
    <vt:vector size="4" baseType="variant">
      <vt:variant>
        <vt:lpstr>Tema</vt:lpstr>
      </vt:variant>
      <vt:variant>
        <vt:i4>1</vt:i4>
      </vt:variant>
      <vt:variant>
        <vt:lpstr>Titoli diapositive</vt:lpstr>
      </vt:variant>
      <vt:variant>
        <vt:i4>46</vt:i4>
      </vt:variant>
    </vt:vector>
  </HeadingPairs>
  <TitlesOfParts>
    <vt:vector size="47"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mesopotamia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48</cp:revision>
  <dcterms:created xsi:type="dcterms:W3CDTF">2013-01-25T14:19:33Z</dcterms:created>
  <dcterms:modified xsi:type="dcterms:W3CDTF">2013-01-29T22:12:06Z</dcterms:modified>
</cp:coreProperties>
</file>