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7" r:id="rId2"/>
    <p:sldId id="316" r:id="rId3"/>
    <p:sldId id="257" r:id="rId4"/>
    <p:sldId id="265" r:id="rId5"/>
    <p:sldId id="266" r:id="rId6"/>
    <p:sldId id="267" r:id="rId7"/>
    <p:sldId id="268" r:id="rId8"/>
    <p:sldId id="269" r:id="rId9"/>
    <p:sldId id="270" r:id="rId10"/>
    <p:sldId id="272" r:id="rId11"/>
    <p:sldId id="273" r:id="rId12"/>
    <p:sldId id="271" r:id="rId13"/>
    <p:sldId id="274" r:id="rId14"/>
    <p:sldId id="278" r:id="rId15"/>
    <p:sldId id="277" r:id="rId16"/>
    <p:sldId id="275" r:id="rId17"/>
    <p:sldId id="276" r:id="rId18"/>
    <p:sldId id="279" r:id="rId19"/>
    <p:sldId id="280" r:id="rId20"/>
    <p:sldId id="281" r:id="rId21"/>
    <p:sldId id="282" r:id="rId22"/>
    <p:sldId id="283" r:id="rId23"/>
    <p:sldId id="284" r:id="rId24"/>
    <p:sldId id="285" r:id="rId25"/>
    <p:sldId id="307" r:id="rId26"/>
    <p:sldId id="306" r:id="rId27"/>
    <p:sldId id="309" r:id="rId28"/>
    <p:sldId id="311" r:id="rId29"/>
    <p:sldId id="313" r:id="rId30"/>
    <p:sldId id="286" r:id="rId31"/>
    <p:sldId id="289" r:id="rId32"/>
    <p:sldId id="290" r:id="rId33"/>
    <p:sldId id="295" r:id="rId34"/>
    <p:sldId id="293" r:id="rId35"/>
    <p:sldId id="298" r:id="rId36"/>
    <p:sldId id="297" r:id="rId37"/>
    <p:sldId id="292" r:id="rId38"/>
    <p:sldId id="258" r:id="rId39"/>
    <p:sldId id="300" r:id="rId40"/>
    <p:sldId id="305" r:id="rId41"/>
    <p:sldId id="301" r:id="rId42"/>
    <p:sldId id="302" r:id="rId43"/>
    <p:sldId id="303" r:id="rId44"/>
    <p:sldId id="259" r:id="rId4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40029C"/>
    <a:srgbClr val="0000FF"/>
    <a:srgbClr val="990099"/>
    <a:srgbClr val="0A0E1C"/>
    <a:srgbClr val="0D0A1C"/>
    <a:srgbClr val="FF0066"/>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7" d="100"/>
          <a:sy n="77" d="100"/>
        </p:scale>
        <p:origin x="-82" y="-3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9E786BC-95B1-4562-B7A9-D79CD73D6D6E}" type="datetimeFigureOut">
              <a:rPr lang="it-IT" smtClean="0"/>
              <a:t>02/04/2013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81043CF-5507-4760-80BB-15D40C0A4720}" type="slidenum">
              <a:rPr lang="it-IT" smtClean="0"/>
              <a:t>‹N›</a:t>
            </a:fld>
            <a:endParaRPr lang="it-IT"/>
          </a:p>
        </p:txBody>
      </p:sp>
    </p:spTree>
    <p:extLst>
      <p:ext uri="{BB962C8B-B14F-4D97-AF65-F5344CB8AC3E}">
        <p14:creationId xmlns:p14="http://schemas.microsoft.com/office/powerpoint/2010/main" val="3665628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9E786BC-95B1-4562-B7A9-D79CD73D6D6E}" type="datetimeFigureOut">
              <a:rPr lang="it-IT" smtClean="0"/>
              <a:t>02/04/2013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81043CF-5507-4760-80BB-15D40C0A4720}" type="slidenum">
              <a:rPr lang="it-IT" smtClean="0"/>
              <a:t>‹N›</a:t>
            </a:fld>
            <a:endParaRPr lang="it-IT"/>
          </a:p>
        </p:txBody>
      </p:sp>
    </p:spTree>
    <p:extLst>
      <p:ext uri="{BB962C8B-B14F-4D97-AF65-F5344CB8AC3E}">
        <p14:creationId xmlns:p14="http://schemas.microsoft.com/office/powerpoint/2010/main" val="1202605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9E786BC-95B1-4562-B7A9-D79CD73D6D6E}" type="datetimeFigureOut">
              <a:rPr lang="it-IT" smtClean="0"/>
              <a:t>02/04/2013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81043CF-5507-4760-80BB-15D40C0A4720}" type="slidenum">
              <a:rPr lang="it-IT" smtClean="0"/>
              <a:t>‹N›</a:t>
            </a:fld>
            <a:endParaRPr lang="it-IT"/>
          </a:p>
        </p:txBody>
      </p:sp>
    </p:spTree>
    <p:extLst>
      <p:ext uri="{BB962C8B-B14F-4D97-AF65-F5344CB8AC3E}">
        <p14:creationId xmlns:p14="http://schemas.microsoft.com/office/powerpoint/2010/main" val="428328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9E786BC-95B1-4562-B7A9-D79CD73D6D6E}" type="datetimeFigureOut">
              <a:rPr lang="it-IT" smtClean="0"/>
              <a:t>02/04/2013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81043CF-5507-4760-80BB-15D40C0A4720}" type="slidenum">
              <a:rPr lang="it-IT" smtClean="0"/>
              <a:t>‹N›</a:t>
            </a:fld>
            <a:endParaRPr lang="it-IT"/>
          </a:p>
        </p:txBody>
      </p:sp>
    </p:spTree>
    <p:extLst>
      <p:ext uri="{BB962C8B-B14F-4D97-AF65-F5344CB8AC3E}">
        <p14:creationId xmlns:p14="http://schemas.microsoft.com/office/powerpoint/2010/main" val="3247154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C9E786BC-95B1-4562-B7A9-D79CD73D6D6E}" type="datetimeFigureOut">
              <a:rPr lang="it-IT" smtClean="0"/>
              <a:t>02/04/2013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81043CF-5507-4760-80BB-15D40C0A4720}" type="slidenum">
              <a:rPr lang="it-IT" smtClean="0"/>
              <a:t>‹N›</a:t>
            </a:fld>
            <a:endParaRPr lang="it-IT"/>
          </a:p>
        </p:txBody>
      </p:sp>
    </p:spTree>
    <p:extLst>
      <p:ext uri="{BB962C8B-B14F-4D97-AF65-F5344CB8AC3E}">
        <p14:creationId xmlns:p14="http://schemas.microsoft.com/office/powerpoint/2010/main" val="780169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9E786BC-95B1-4562-B7A9-D79CD73D6D6E}" type="datetimeFigureOut">
              <a:rPr lang="it-IT" smtClean="0"/>
              <a:t>02/04/2013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81043CF-5507-4760-80BB-15D40C0A4720}" type="slidenum">
              <a:rPr lang="it-IT" smtClean="0"/>
              <a:t>‹N›</a:t>
            </a:fld>
            <a:endParaRPr lang="it-IT"/>
          </a:p>
        </p:txBody>
      </p:sp>
    </p:spTree>
    <p:extLst>
      <p:ext uri="{BB962C8B-B14F-4D97-AF65-F5344CB8AC3E}">
        <p14:creationId xmlns:p14="http://schemas.microsoft.com/office/powerpoint/2010/main" val="1336346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9E786BC-95B1-4562-B7A9-D79CD73D6D6E}" type="datetimeFigureOut">
              <a:rPr lang="it-IT" smtClean="0"/>
              <a:t>02/04/2013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81043CF-5507-4760-80BB-15D40C0A4720}" type="slidenum">
              <a:rPr lang="it-IT" smtClean="0"/>
              <a:t>‹N›</a:t>
            </a:fld>
            <a:endParaRPr lang="it-IT"/>
          </a:p>
        </p:txBody>
      </p:sp>
    </p:spTree>
    <p:extLst>
      <p:ext uri="{BB962C8B-B14F-4D97-AF65-F5344CB8AC3E}">
        <p14:creationId xmlns:p14="http://schemas.microsoft.com/office/powerpoint/2010/main" val="2321942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C9E786BC-95B1-4562-B7A9-D79CD73D6D6E}" type="datetimeFigureOut">
              <a:rPr lang="it-IT" smtClean="0"/>
              <a:t>02/04/2013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81043CF-5507-4760-80BB-15D40C0A4720}" type="slidenum">
              <a:rPr lang="it-IT" smtClean="0"/>
              <a:t>‹N›</a:t>
            </a:fld>
            <a:endParaRPr lang="it-IT"/>
          </a:p>
        </p:txBody>
      </p:sp>
    </p:spTree>
    <p:extLst>
      <p:ext uri="{BB962C8B-B14F-4D97-AF65-F5344CB8AC3E}">
        <p14:creationId xmlns:p14="http://schemas.microsoft.com/office/powerpoint/2010/main" val="2263672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9E786BC-95B1-4562-B7A9-D79CD73D6D6E}" type="datetimeFigureOut">
              <a:rPr lang="it-IT" smtClean="0"/>
              <a:t>02/04/2013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81043CF-5507-4760-80BB-15D40C0A4720}" type="slidenum">
              <a:rPr lang="it-IT" smtClean="0"/>
              <a:t>‹N›</a:t>
            </a:fld>
            <a:endParaRPr lang="it-IT"/>
          </a:p>
        </p:txBody>
      </p:sp>
    </p:spTree>
    <p:extLst>
      <p:ext uri="{BB962C8B-B14F-4D97-AF65-F5344CB8AC3E}">
        <p14:creationId xmlns:p14="http://schemas.microsoft.com/office/powerpoint/2010/main" val="1316926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9E786BC-95B1-4562-B7A9-D79CD73D6D6E}" type="datetimeFigureOut">
              <a:rPr lang="it-IT" smtClean="0"/>
              <a:t>02/04/2013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81043CF-5507-4760-80BB-15D40C0A4720}" type="slidenum">
              <a:rPr lang="it-IT" smtClean="0"/>
              <a:t>‹N›</a:t>
            </a:fld>
            <a:endParaRPr lang="it-IT"/>
          </a:p>
        </p:txBody>
      </p:sp>
    </p:spTree>
    <p:extLst>
      <p:ext uri="{BB962C8B-B14F-4D97-AF65-F5344CB8AC3E}">
        <p14:creationId xmlns:p14="http://schemas.microsoft.com/office/powerpoint/2010/main" val="2304007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9E786BC-95B1-4562-B7A9-D79CD73D6D6E}" type="datetimeFigureOut">
              <a:rPr lang="it-IT" smtClean="0"/>
              <a:t>02/04/2013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81043CF-5507-4760-80BB-15D40C0A4720}" type="slidenum">
              <a:rPr lang="it-IT" smtClean="0"/>
              <a:t>‹N›</a:t>
            </a:fld>
            <a:endParaRPr lang="it-IT"/>
          </a:p>
        </p:txBody>
      </p:sp>
    </p:spTree>
    <p:extLst>
      <p:ext uri="{BB962C8B-B14F-4D97-AF65-F5344CB8AC3E}">
        <p14:creationId xmlns:p14="http://schemas.microsoft.com/office/powerpoint/2010/main" val="2866189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E786BC-95B1-4562-B7A9-D79CD73D6D6E}" type="datetimeFigureOut">
              <a:rPr lang="it-IT" smtClean="0"/>
              <a:t>02/04/2013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1043CF-5507-4760-80BB-15D40C0A4720}" type="slidenum">
              <a:rPr lang="it-IT" smtClean="0"/>
              <a:t>‹N›</a:t>
            </a:fld>
            <a:endParaRPr lang="it-IT"/>
          </a:p>
        </p:txBody>
      </p:sp>
    </p:spTree>
    <p:extLst>
      <p:ext uri="{BB962C8B-B14F-4D97-AF65-F5344CB8AC3E}">
        <p14:creationId xmlns:p14="http://schemas.microsoft.com/office/powerpoint/2010/main" val="1030719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6.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7.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8.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9.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0.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1.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3.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4.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5.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6.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7.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8.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9.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2.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3.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4.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5.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6.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7.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9.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0.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1.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2.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71" y="0"/>
            <a:ext cx="919161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125829" y="0"/>
            <a:ext cx="9154016" cy="6278642"/>
          </a:xfrm>
          <a:prstGeom prst="rect">
            <a:avLst/>
          </a:prstGeom>
          <a:noFill/>
        </p:spPr>
        <p:txBody>
          <a:bodyPr wrap="square" rtlCol="0">
            <a:spAutoFit/>
          </a:bodyPr>
          <a:lstStyle/>
          <a:p>
            <a:pPr algn="ctr"/>
            <a:r>
              <a:rPr lang="it-IT" sz="8800" b="1" dirty="0" smtClean="0">
                <a:solidFill>
                  <a:srgbClr val="FFFFCC"/>
                </a:solidFill>
                <a:latin typeface="Times New Roman" pitchFamily="18" charset="0"/>
                <a:cs typeface="Times New Roman" pitchFamily="18" charset="0"/>
              </a:rPr>
              <a:t>Cultura e identità della città di Milano:</a:t>
            </a:r>
          </a:p>
          <a:p>
            <a:pPr algn="ctr"/>
            <a:r>
              <a:rPr lang="it-IT" sz="13800" b="1" i="1" dirty="0" smtClean="0">
                <a:solidFill>
                  <a:srgbClr val="7030A0"/>
                </a:solidFill>
                <a:latin typeface="Times New Roman" pitchFamily="18" charset="0"/>
                <a:cs typeface="Times New Roman" pitchFamily="18" charset="0"/>
              </a:rPr>
              <a:t>I </a:t>
            </a:r>
            <a:r>
              <a:rPr lang="it-IT" sz="13800" b="1" i="1" dirty="0" err="1" smtClean="0">
                <a:solidFill>
                  <a:srgbClr val="7030A0"/>
                </a:solidFill>
                <a:latin typeface="Times New Roman" pitchFamily="18" charset="0"/>
                <a:cs typeface="Times New Roman" pitchFamily="18" charset="0"/>
              </a:rPr>
              <a:t>danée</a:t>
            </a:r>
            <a:r>
              <a:rPr lang="it-IT" sz="13800" b="1" i="1" dirty="0" smtClean="0">
                <a:solidFill>
                  <a:srgbClr val="7030A0"/>
                </a:solidFill>
                <a:latin typeface="Times New Roman" pitchFamily="18" charset="0"/>
                <a:cs typeface="Times New Roman" pitchFamily="18" charset="0"/>
              </a:rPr>
              <a:t> </a:t>
            </a:r>
            <a:endParaRPr lang="it-IT" sz="4400" b="1" i="1" dirty="0">
              <a:solidFill>
                <a:srgbClr val="7030A0"/>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a:solidFill>
                  <a:srgbClr val="8064A2">
                    <a:lumMod val="20000"/>
                    <a:lumOff val="80000"/>
                  </a:srgbClr>
                </a:solidFill>
                <a:latin typeface="Times New Roman" pitchFamily="18" charset="0"/>
                <a:cs typeface="Times New Roman" pitchFamily="18" charset="0"/>
              </a:rPr>
              <a:t>Michela Zucca</a:t>
            </a:r>
          </a:p>
          <a:p>
            <a:pPr algn="ctr"/>
            <a:r>
              <a:rPr lang="it-IT" sz="800" b="1" dirty="0">
                <a:solidFill>
                  <a:srgbClr val="8064A2">
                    <a:lumMod val="20000"/>
                    <a:lumOff val="80000"/>
                  </a:srgbClr>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523133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chemeClr val="accent4">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4">
                    <a:lumMod val="20000"/>
                    <a:lumOff val="80000"/>
                  </a:schemeClr>
                </a:solidFill>
                <a:latin typeface="Times New Roman" pitchFamily="18" charset="0"/>
                <a:cs typeface="Times New Roman" pitchFamily="18" charset="0"/>
              </a:rPr>
              <a:t>Servizi culturali</a:t>
            </a:r>
            <a:endParaRPr lang="it-IT" sz="800" b="1" dirty="0">
              <a:solidFill>
                <a:schemeClr val="accent4">
                  <a:lumMod val="20000"/>
                  <a:lumOff val="80000"/>
                </a:schemeClr>
              </a:solidFill>
              <a:latin typeface="Times New Roman" pitchFamily="18" charset="0"/>
              <a:cs typeface="Times New Roman" pitchFamily="18" charset="0"/>
            </a:endParaRPr>
          </a:p>
        </p:txBody>
      </p:sp>
      <p:sp>
        <p:nvSpPr>
          <p:cNvPr id="5" name="CasellaDiTesto 4"/>
          <p:cNvSpPr txBox="1"/>
          <p:nvPr/>
        </p:nvSpPr>
        <p:spPr>
          <a:xfrm>
            <a:off x="-69698" y="4583156"/>
            <a:ext cx="9394226" cy="2246769"/>
          </a:xfrm>
          <a:prstGeom prst="rect">
            <a:avLst/>
          </a:prstGeom>
          <a:noFill/>
        </p:spPr>
        <p:txBody>
          <a:bodyPr wrap="square" rtlCol="0">
            <a:spAutoFit/>
          </a:bodyPr>
          <a:lstStyle/>
          <a:p>
            <a:r>
              <a:rPr lang="it-IT" sz="2800" b="1" dirty="0" smtClean="0">
                <a:solidFill>
                  <a:srgbClr val="FFFFCC"/>
                </a:solidFill>
                <a:latin typeface="Times New Roman" pitchFamily="18" charset="0"/>
                <a:cs typeface="Times New Roman" pitchFamily="18" charset="0"/>
              </a:rPr>
              <a:t>Questa è quella di Desenzano: a Milano stava in piazza Mercanti, dove ora c’è il pozzo. Aveva un duplice scopo: piedistallo per i banditori municipali che "gridavano" nella piazza e luogo di castigo per i falliti che dovevano battervi per tre volte le natiche nude, prima di essere ammazzati</a:t>
            </a:r>
            <a:r>
              <a:rPr lang="it-IT" sz="2400" b="1" dirty="0" smtClean="0">
                <a:solidFill>
                  <a:srgbClr val="FFFFCC"/>
                </a:solidFill>
                <a:latin typeface="Times New Roman" pitchFamily="18" charset="0"/>
                <a:cs typeface="Times New Roman" pitchFamily="18" charset="0"/>
              </a:rPr>
              <a:t>. </a:t>
            </a:r>
            <a:endParaRPr lang="it-IT" sz="3200" b="1" dirty="0">
              <a:solidFill>
                <a:srgbClr val="FFFFCC"/>
              </a:solidFill>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55" y="-1"/>
            <a:ext cx="9228183"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6207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chemeClr val="accent4">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4">
                    <a:lumMod val="20000"/>
                    <a:lumOff val="80000"/>
                  </a:schemeClr>
                </a:solidFill>
                <a:latin typeface="Times New Roman" pitchFamily="18" charset="0"/>
                <a:cs typeface="Times New Roman" pitchFamily="18" charset="0"/>
              </a:rPr>
              <a:t>Servizi culturali</a:t>
            </a:r>
            <a:endParaRPr lang="it-IT" sz="800" b="1" dirty="0">
              <a:solidFill>
                <a:schemeClr val="accent4">
                  <a:lumMod val="20000"/>
                  <a:lumOff val="80000"/>
                </a:schemeClr>
              </a:solidFill>
              <a:latin typeface="Times New Roman" pitchFamily="18" charset="0"/>
              <a:cs typeface="Times New Roman" pitchFamily="18" charset="0"/>
            </a:endParaRPr>
          </a:p>
        </p:txBody>
      </p:sp>
      <p:sp>
        <p:nvSpPr>
          <p:cNvPr id="5" name="CasellaDiTesto 4"/>
          <p:cNvSpPr txBox="1"/>
          <p:nvPr/>
        </p:nvSpPr>
        <p:spPr>
          <a:xfrm>
            <a:off x="-34371" y="6039367"/>
            <a:ext cx="9191616" cy="830997"/>
          </a:xfrm>
          <a:prstGeom prst="rect">
            <a:avLst/>
          </a:prstGeom>
          <a:noFill/>
        </p:spPr>
        <p:txBody>
          <a:bodyPr wrap="square" rtlCol="0">
            <a:spAutoFit/>
          </a:bodyPr>
          <a:lstStyle/>
          <a:p>
            <a:r>
              <a:rPr lang="it-IT" sz="2400" b="1" dirty="0" smtClean="0">
                <a:solidFill>
                  <a:srgbClr val="FFFFCC"/>
                </a:solidFill>
                <a:latin typeface="Times New Roman" pitchFamily="18" charset="0"/>
                <a:cs typeface="Times New Roman" pitchFamily="18" charset="0"/>
              </a:rPr>
              <a:t>Le galere stavano vicino alle scuole, in modo che i ragazzi </a:t>
            </a:r>
          </a:p>
          <a:p>
            <a:r>
              <a:rPr lang="it-IT" sz="2400" b="1" dirty="0" smtClean="0">
                <a:solidFill>
                  <a:srgbClr val="FFFFCC"/>
                </a:solidFill>
                <a:latin typeface="Times New Roman" pitchFamily="18" charset="0"/>
                <a:cs typeface="Times New Roman" pitchFamily="18" charset="0"/>
              </a:rPr>
              <a:t>potessero udire i gemiti dei  torturati e capissero in fretta….</a:t>
            </a:r>
            <a:endParaRPr lang="it-IT" sz="2400" b="1" dirty="0">
              <a:solidFill>
                <a:srgbClr val="FFFFCC"/>
              </a:solidFill>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73" y="11156"/>
            <a:ext cx="9210718" cy="6148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4516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5004048" y="-30155"/>
            <a:ext cx="4464496" cy="6914713"/>
          </a:xfrm>
          <a:prstGeom prst="rect">
            <a:avLst/>
          </a:prstGeom>
          <a:noFill/>
        </p:spPr>
        <p:txBody>
          <a:bodyPr wrap="square" rtlCol="0">
            <a:spAutoFit/>
          </a:bodyPr>
          <a:lstStyle/>
          <a:p>
            <a:pPr>
              <a:lnSpc>
                <a:spcPts val="3800"/>
              </a:lnSpc>
            </a:pPr>
            <a:r>
              <a:rPr lang="it-IT" sz="3600" b="1" dirty="0" smtClean="0">
                <a:solidFill>
                  <a:srgbClr val="FFFFCC"/>
                </a:solidFill>
                <a:latin typeface="Times New Roman" pitchFamily="18" charset="0"/>
                <a:cs typeface="Times New Roman" pitchFamily="18" charset="0"/>
              </a:rPr>
              <a:t>Milano era l’unica città al mondo in cui si diventava nobili per censo. Raggiunto un certo livello di reddito, bisognava pagare un certo numero di armati </a:t>
            </a:r>
          </a:p>
          <a:p>
            <a:pPr>
              <a:lnSpc>
                <a:spcPts val="3800"/>
              </a:lnSpc>
            </a:pPr>
            <a:r>
              <a:rPr lang="it-IT" sz="3600" b="1" dirty="0" smtClean="0">
                <a:solidFill>
                  <a:srgbClr val="FFFFCC"/>
                </a:solidFill>
                <a:latin typeface="Times New Roman" pitchFamily="18" charset="0"/>
                <a:cs typeface="Times New Roman" pitchFamily="18" charset="0"/>
              </a:rPr>
              <a:t>per difendere la </a:t>
            </a:r>
          </a:p>
          <a:p>
            <a:pPr>
              <a:lnSpc>
                <a:spcPts val="3800"/>
              </a:lnSpc>
            </a:pPr>
            <a:r>
              <a:rPr lang="it-IT" sz="3600" b="1" dirty="0" smtClean="0">
                <a:solidFill>
                  <a:srgbClr val="FFFFCC"/>
                </a:solidFill>
                <a:latin typeface="Times New Roman" pitchFamily="18" charset="0"/>
                <a:cs typeface="Times New Roman" pitchFamily="18" charset="0"/>
              </a:rPr>
              <a:t>città. I meneghini </a:t>
            </a:r>
          </a:p>
          <a:p>
            <a:pPr>
              <a:lnSpc>
                <a:spcPts val="3800"/>
              </a:lnSpc>
            </a:pPr>
            <a:r>
              <a:rPr lang="it-IT" sz="3600" b="1" dirty="0" smtClean="0">
                <a:solidFill>
                  <a:srgbClr val="FFFFCC"/>
                </a:solidFill>
                <a:latin typeface="Times New Roman" pitchFamily="18" charset="0"/>
                <a:cs typeface="Times New Roman" pitchFamily="18" charset="0"/>
              </a:rPr>
              <a:t>non aspiravano </a:t>
            </a:r>
          </a:p>
          <a:p>
            <a:pPr>
              <a:lnSpc>
                <a:spcPts val="3800"/>
              </a:lnSpc>
            </a:pPr>
            <a:r>
              <a:rPr lang="it-IT" sz="3600" b="1" dirty="0" smtClean="0">
                <a:solidFill>
                  <a:srgbClr val="FFFFCC"/>
                </a:solidFill>
                <a:latin typeface="Times New Roman" pitchFamily="18" charset="0"/>
                <a:cs typeface="Times New Roman" pitchFamily="18" charset="0"/>
              </a:rPr>
              <a:t>certo a diventare patrizi e come sempre, evadevano….   </a:t>
            </a:r>
            <a:r>
              <a:rPr lang="it-IT" sz="4800" b="1" dirty="0" smtClean="0">
                <a:solidFill>
                  <a:srgbClr val="FFFFCC"/>
                </a:solidFill>
                <a:latin typeface="Times New Roman" pitchFamily="18" charset="0"/>
                <a:cs typeface="Times New Roman" pitchFamily="18" charset="0"/>
              </a:rPr>
              <a:t>         </a:t>
            </a:r>
            <a:endParaRPr lang="it-IT" sz="48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chemeClr val="accent4">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4">
                    <a:lumMod val="20000"/>
                    <a:lumOff val="80000"/>
                  </a:schemeClr>
                </a:solidFill>
                <a:latin typeface="Times New Roman" pitchFamily="18" charset="0"/>
                <a:cs typeface="Times New Roman" pitchFamily="18" charset="0"/>
              </a:rPr>
              <a:t>Servizi culturali</a:t>
            </a:r>
            <a:endParaRPr lang="it-IT" sz="800" b="1" dirty="0">
              <a:solidFill>
                <a:schemeClr val="accent4">
                  <a:lumMod val="20000"/>
                  <a:lumOff val="80000"/>
                </a:schemeClr>
              </a:solidFill>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87" y="10639"/>
            <a:ext cx="5167461" cy="688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8446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4860032" y="9735"/>
            <a:ext cx="4392488" cy="6914713"/>
          </a:xfrm>
          <a:prstGeom prst="rect">
            <a:avLst/>
          </a:prstGeom>
          <a:noFill/>
        </p:spPr>
        <p:txBody>
          <a:bodyPr wrap="square" rtlCol="0">
            <a:spAutoFit/>
          </a:bodyPr>
          <a:lstStyle/>
          <a:p>
            <a:pPr>
              <a:lnSpc>
                <a:spcPts val="3800"/>
              </a:lnSpc>
            </a:pPr>
            <a:r>
              <a:rPr lang="it-IT" sz="3600" b="1" dirty="0" smtClean="0">
                <a:solidFill>
                  <a:srgbClr val="FFFFCC"/>
                </a:solidFill>
                <a:latin typeface="Times New Roman" pitchFamily="18" charset="0"/>
                <a:cs typeface="Times New Roman" pitchFamily="18" charset="0"/>
              </a:rPr>
              <a:t>Gli artefici della potenza commerciale milanese furono gli Umiliati, un misterioso ordine di frati e laici semi eretici, che si presentò a chiedere asilo in cambio di un prolifico «segreto»: l’arte di fabbricare il feltro, primo tessuto impermeabile dell’antichità.  </a:t>
            </a:r>
            <a:endParaRPr lang="it-IT" sz="48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chemeClr val="accent4">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4">
                    <a:lumMod val="20000"/>
                    <a:lumOff val="80000"/>
                  </a:schemeClr>
                </a:solidFill>
                <a:latin typeface="Times New Roman" pitchFamily="18" charset="0"/>
                <a:cs typeface="Times New Roman" pitchFamily="18" charset="0"/>
              </a:rPr>
              <a:t>Servizi culturali</a:t>
            </a:r>
            <a:endParaRPr lang="it-IT" sz="800" b="1" dirty="0">
              <a:solidFill>
                <a:schemeClr val="accent4">
                  <a:lumMod val="20000"/>
                  <a:lumOff val="80000"/>
                </a:schemeClr>
              </a:solidFill>
              <a:latin typeface="Times New Roman" pitchFamily="18" charset="0"/>
              <a:cs typeface="Times New Roman" pitchFamily="18" charset="0"/>
            </a:endParaRPr>
          </a:p>
        </p:txBody>
      </p:sp>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36" y="5825"/>
            <a:ext cx="5056956" cy="685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3183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64188" y="4870697"/>
            <a:ext cx="9316707" cy="2041585"/>
          </a:xfrm>
          <a:prstGeom prst="rect">
            <a:avLst/>
          </a:prstGeom>
          <a:noFill/>
        </p:spPr>
        <p:txBody>
          <a:bodyPr wrap="square" rtlCol="0">
            <a:spAutoFit/>
          </a:bodyPr>
          <a:lstStyle/>
          <a:p>
            <a:pPr>
              <a:lnSpc>
                <a:spcPts val="3800"/>
              </a:lnSpc>
            </a:pPr>
            <a:r>
              <a:rPr lang="it-IT" sz="3200" b="1" dirty="0" smtClean="0">
                <a:solidFill>
                  <a:srgbClr val="FFFFCC"/>
                </a:solidFill>
                <a:latin typeface="Times New Roman" pitchFamily="18" charset="0"/>
                <a:cs typeface="Times New Roman" pitchFamily="18" charset="0"/>
              </a:rPr>
              <a:t>Quando Milano diventa una signoria, i nobili si vergognano di lavorare. L’arte della lana rifiuta di tessere i filati inglesi di bassa qualità,  e fa uscire tecnologia e  professionisti che insegnano agli Inglesi </a:t>
            </a:r>
            <a:endParaRPr lang="it-IT" sz="44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chemeClr val="accent4">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4">
                    <a:lumMod val="20000"/>
                    <a:lumOff val="80000"/>
                  </a:schemeClr>
                </a:solidFill>
                <a:latin typeface="Times New Roman" pitchFamily="18" charset="0"/>
                <a:cs typeface="Times New Roman" pitchFamily="18" charset="0"/>
              </a:rPr>
              <a:t>Servizi culturali</a:t>
            </a:r>
            <a:endParaRPr lang="it-IT" sz="800" b="1" dirty="0">
              <a:solidFill>
                <a:schemeClr val="accent4">
                  <a:lumMod val="20000"/>
                  <a:lumOff val="80000"/>
                </a:schemeClr>
              </a:solidFill>
              <a:latin typeface="Times New Roman" pitchFamily="18" charset="0"/>
              <a:cs typeface="Times New Roman" pitchFamily="18" charset="0"/>
            </a:endParaRPr>
          </a:p>
        </p:txBody>
      </p:sp>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88" y="0"/>
            <a:ext cx="9183959" cy="5060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5103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64188" y="-22176"/>
            <a:ext cx="5212252" cy="6914713"/>
          </a:xfrm>
          <a:prstGeom prst="rect">
            <a:avLst/>
          </a:prstGeom>
          <a:noFill/>
        </p:spPr>
        <p:txBody>
          <a:bodyPr wrap="square" rtlCol="0">
            <a:spAutoFit/>
          </a:bodyPr>
          <a:lstStyle/>
          <a:p>
            <a:pPr>
              <a:lnSpc>
                <a:spcPts val="3800"/>
              </a:lnSpc>
            </a:pPr>
            <a:r>
              <a:rPr lang="it-IT" sz="3600" b="1" dirty="0" smtClean="0">
                <a:solidFill>
                  <a:srgbClr val="FFFFCC"/>
                </a:solidFill>
                <a:latin typeface="Times New Roman" pitchFamily="18" charset="0"/>
                <a:cs typeface="Times New Roman" pitchFamily="18" charset="0"/>
              </a:rPr>
              <a:t>Ma la fame di denaro di chiesa e nobili, ormai improduttivi, servi degli stranieri, porta i ceti dirigenti meneghini ad angariare talmente i «frati bianchi» che uno di loro tenta di ammazzare Carlo  Borromeo. Fallisce:  gli Umiliati vengono bruciati come eretici nel 1572.  La potenza economica di Milano è in pieno declino.  </a:t>
            </a:r>
            <a:r>
              <a:rPr lang="it-IT" sz="4800" b="1" dirty="0" smtClean="0">
                <a:solidFill>
                  <a:srgbClr val="FFFFCC"/>
                </a:solidFill>
                <a:latin typeface="Times New Roman" pitchFamily="18" charset="0"/>
                <a:cs typeface="Times New Roman" pitchFamily="18" charset="0"/>
              </a:rPr>
              <a:t>         </a:t>
            </a:r>
            <a:endParaRPr lang="it-IT" sz="48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chemeClr val="accent4">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4">
                    <a:lumMod val="20000"/>
                    <a:lumOff val="80000"/>
                  </a:schemeClr>
                </a:solidFill>
                <a:latin typeface="Times New Roman" pitchFamily="18" charset="0"/>
                <a:cs typeface="Times New Roman" pitchFamily="18" charset="0"/>
              </a:rPr>
              <a:t>Servizi culturali</a:t>
            </a:r>
            <a:endParaRPr lang="it-IT" sz="800" b="1" dirty="0">
              <a:solidFill>
                <a:schemeClr val="accent4">
                  <a:lumMod val="20000"/>
                  <a:lumOff val="80000"/>
                </a:schemeClr>
              </a:solidFill>
              <a:latin typeface="Times New Roman" pitchFamily="18" charset="0"/>
              <a:cs typeface="Times New Roman" pitchFamily="18" charset="0"/>
            </a:endParaRPr>
          </a:p>
        </p:txBody>
      </p:sp>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520" y="57399"/>
            <a:ext cx="4190480" cy="683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5123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6948264" y="9736"/>
            <a:ext cx="2304256" cy="6196568"/>
          </a:xfrm>
          <a:prstGeom prst="rect">
            <a:avLst/>
          </a:prstGeom>
          <a:noFill/>
        </p:spPr>
        <p:txBody>
          <a:bodyPr wrap="square" rtlCol="0">
            <a:spAutoFit/>
          </a:bodyPr>
          <a:lstStyle/>
          <a:p>
            <a:pPr>
              <a:lnSpc>
                <a:spcPts val="3400"/>
              </a:lnSpc>
            </a:pPr>
            <a:r>
              <a:rPr lang="it-IT" sz="2900" b="1" dirty="0" smtClean="0">
                <a:solidFill>
                  <a:srgbClr val="FFFFCC"/>
                </a:solidFill>
                <a:latin typeface="Times New Roman" pitchFamily="18" charset="0"/>
                <a:cs typeface="Times New Roman" pitchFamily="18" charset="0"/>
              </a:rPr>
              <a:t>Il Broletto fu quasi abbandonato e al suo posto nel 1572 fu costruito il palazzo dei Giureconsulti: ormai comandano i nobili che si vergognano di </a:t>
            </a:r>
          </a:p>
          <a:p>
            <a:pPr>
              <a:lnSpc>
                <a:spcPts val="3400"/>
              </a:lnSpc>
            </a:pPr>
            <a:r>
              <a:rPr lang="it-IT" sz="2900" b="1" dirty="0" smtClean="0">
                <a:solidFill>
                  <a:srgbClr val="FFFFCC"/>
                </a:solidFill>
                <a:latin typeface="Times New Roman" pitchFamily="18" charset="0"/>
                <a:cs typeface="Times New Roman" pitchFamily="18" charset="0"/>
              </a:rPr>
              <a:t>lavorare.          </a:t>
            </a:r>
            <a:endParaRPr lang="it-IT" sz="29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chemeClr val="accent4">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4">
                    <a:lumMod val="20000"/>
                    <a:lumOff val="80000"/>
                  </a:schemeClr>
                </a:solidFill>
                <a:latin typeface="Times New Roman" pitchFamily="18" charset="0"/>
                <a:cs typeface="Times New Roman" pitchFamily="18" charset="0"/>
              </a:rPr>
              <a:t>Servizi culturali</a:t>
            </a:r>
            <a:endParaRPr lang="it-IT" sz="800" b="1" dirty="0">
              <a:solidFill>
                <a:schemeClr val="accent4">
                  <a:lumMod val="20000"/>
                  <a:lumOff val="80000"/>
                </a:schemeClr>
              </a:solidFill>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37" y="44624"/>
            <a:ext cx="7141877" cy="681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630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64187" y="6109077"/>
            <a:ext cx="8445592" cy="579646"/>
          </a:xfrm>
          <a:prstGeom prst="rect">
            <a:avLst/>
          </a:prstGeom>
          <a:noFill/>
        </p:spPr>
        <p:txBody>
          <a:bodyPr wrap="square" rtlCol="0">
            <a:spAutoFit/>
          </a:bodyPr>
          <a:lstStyle/>
          <a:p>
            <a:pPr>
              <a:lnSpc>
                <a:spcPts val="3800"/>
              </a:lnSpc>
            </a:pPr>
            <a:r>
              <a:rPr lang="it-IT" sz="3600" b="1" dirty="0" smtClean="0">
                <a:solidFill>
                  <a:srgbClr val="FFFFCC"/>
                </a:solidFill>
                <a:latin typeface="Times New Roman" pitchFamily="18" charset="0"/>
                <a:cs typeface="Times New Roman" pitchFamily="18" charset="0"/>
              </a:rPr>
              <a:t>La pietra dei falliti fu sostituita dal pozzo</a:t>
            </a:r>
            <a:endParaRPr lang="it-IT" sz="48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chemeClr val="accent4">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4">
                    <a:lumMod val="20000"/>
                    <a:lumOff val="80000"/>
                  </a:schemeClr>
                </a:solidFill>
                <a:latin typeface="Times New Roman" pitchFamily="18" charset="0"/>
                <a:cs typeface="Times New Roman" pitchFamily="18" charset="0"/>
              </a:rPr>
              <a:t>Servizi culturali</a:t>
            </a:r>
            <a:endParaRPr lang="it-IT" sz="800" b="1" dirty="0">
              <a:solidFill>
                <a:schemeClr val="accent4">
                  <a:lumMod val="20000"/>
                  <a:lumOff val="80000"/>
                </a:schemeClr>
              </a:solidFill>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67" y="-1"/>
            <a:ext cx="9194146" cy="6137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6740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6420283" y="0"/>
            <a:ext cx="2707145" cy="6914713"/>
          </a:xfrm>
          <a:prstGeom prst="rect">
            <a:avLst/>
          </a:prstGeom>
          <a:noFill/>
        </p:spPr>
        <p:txBody>
          <a:bodyPr wrap="square" rtlCol="0">
            <a:spAutoFit/>
          </a:bodyPr>
          <a:lstStyle/>
          <a:p>
            <a:pPr>
              <a:lnSpc>
                <a:spcPts val="3800"/>
              </a:lnSpc>
            </a:pPr>
            <a:r>
              <a:rPr lang="it-IT" sz="3600" b="1" dirty="0" smtClean="0">
                <a:solidFill>
                  <a:srgbClr val="FFFFCC"/>
                </a:solidFill>
                <a:latin typeface="Times New Roman" pitchFamily="18" charset="0"/>
                <a:cs typeface="Times New Roman" pitchFamily="18" charset="0"/>
              </a:rPr>
              <a:t>Far soldi col lavoro fu considerato indecente per un nobile: i soldi si ereditavano, si facevano col matrimonio, o in guerra col saccheggio. </a:t>
            </a:r>
            <a:endParaRPr lang="it-IT" sz="48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chemeClr val="accent4">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4">
                    <a:lumMod val="20000"/>
                    <a:lumOff val="80000"/>
                  </a:schemeClr>
                </a:solidFill>
                <a:latin typeface="Times New Roman" pitchFamily="18" charset="0"/>
                <a:cs typeface="Times New Roman" pitchFamily="18" charset="0"/>
              </a:rPr>
              <a:t>Servizi culturali</a:t>
            </a:r>
            <a:endParaRPr lang="it-IT" sz="800" b="1" dirty="0">
              <a:solidFill>
                <a:schemeClr val="accent4">
                  <a:lumMod val="20000"/>
                  <a:lumOff val="80000"/>
                </a:schemeClr>
              </a:solidFill>
              <a:latin typeface="Times New Roman" pitchFamily="18" charset="0"/>
              <a:cs typeface="Times New Roman" pitchFamily="18" charset="0"/>
            </a:endParaRPr>
          </a:p>
        </p:txBody>
      </p:sp>
      <p:pic>
        <p:nvPicPr>
          <p:cNvPr id="184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87" y="17233"/>
            <a:ext cx="648447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6565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4698313" y="0"/>
            <a:ext cx="4429115" cy="6914713"/>
          </a:xfrm>
          <a:prstGeom prst="rect">
            <a:avLst/>
          </a:prstGeom>
          <a:noFill/>
        </p:spPr>
        <p:txBody>
          <a:bodyPr wrap="square" rtlCol="0">
            <a:spAutoFit/>
          </a:bodyPr>
          <a:lstStyle/>
          <a:p>
            <a:pPr>
              <a:lnSpc>
                <a:spcPts val="3800"/>
              </a:lnSpc>
            </a:pPr>
            <a:r>
              <a:rPr lang="it-IT" sz="3600" b="1" dirty="0" smtClean="0">
                <a:solidFill>
                  <a:srgbClr val="FFFFCC"/>
                </a:solidFill>
                <a:latin typeface="Times New Roman" pitchFamily="18" charset="0"/>
                <a:cs typeface="Times New Roman" pitchFamily="18" charset="0"/>
              </a:rPr>
              <a:t>Se i soldi ci sono, bisogna farli vedere: a questo servono salotti e ville nobiliari. Ostentando il più assoluto disprezzo verso il lavoro e la fatica, anche quella intellettuale. I sovrani intelligenti ne approfittano per concentrare a corte eventuali rivali.   </a:t>
            </a:r>
            <a:endParaRPr lang="it-IT" sz="48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chemeClr val="accent4">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4">
                    <a:lumMod val="20000"/>
                    <a:lumOff val="80000"/>
                  </a:schemeClr>
                </a:solidFill>
                <a:latin typeface="Times New Roman" pitchFamily="18" charset="0"/>
                <a:cs typeface="Times New Roman" pitchFamily="18" charset="0"/>
              </a:rPr>
              <a:t>Servizi culturali</a:t>
            </a:r>
            <a:endParaRPr lang="it-IT" sz="800" b="1" dirty="0">
              <a:solidFill>
                <a:schemeClr val="accent4">
                  <a:lumMod val="20000"/>
                  <a:lumOff val="80000"/>
                </a:schemeClr>
              </a:solidFill>
              <a:latin typeface="Times New Roman" pitchFamily="18" charset="0"/>
              <a:cs typeface="Times New Roman" pitchFamily="18" charset="0"/>
            </a:endParaRPr>
          </a:p>
        </p:txBody>
      </p:sp>
      <p:pic>
        <p:nvPicPr>
          <p:cNvPr id="20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87" y="10943"/>
            <a:ext cx="476250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3051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endParaRPr lang="it-IT"/>
          </a:p>
        </p:txBody>
      </p:sp>
      <p:sp>
        <p:nvSpPr>
          <p:cNvPr id="8" name="Segnaposto testo 7"/>
          <p:cNvSpPr>
            <a:spLocks noGrp="1"/>
          </p:cNvSpPr>
          <p:nvPr>
            <p:ph type="body"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88" y="0"/>
            <a:ext cx="919161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4975658" y="6237312"/>
            <a:ext cx="4032448" cy="830997"/>
          </a:xfrm>
          <a:prstGeom prst="rect">
            <a:avLst/>
          </a:prstGeom>
          <a:noFill/>
        </p:spPr>
        <p:txBody>
          <a:bodyPr wrap="square" rtlCol="0">
            <a:spAutoFit/>
          </a:bodyPr>
          <a:lstStyle/>
          <a:p>
            <a:pPr algn="ctr"/>
            <a:r>
              <a:rPr lang="it-IT" sz="4800" b="1" dirty="0">
                <a:solidFill>
                  <a:srgbClr val="FFFFCC"/>
                </a:solidFill>
                <a:latin typeface="Times New Roman" pitchFamily="18" charset="0"/>
                <a:cs typeface="Times New Roman" pitchFamily="18" charset="0"/>
              </a:rPr>
              <a:t>CULTURA E</a:t>
            </a:r>
            <a:endParaRPr lang="it-IT" sz="48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a:solidFill>
                  <a:srgbClr val="8064A2">
                    <a:lumMod val="20000"/>
                    <a:lumOff val="80000"/>
                  </a:srgbClr>
                </a:solidFill>
                <a:latin typeface="Times New Roman" pitchFamily="18" charset="0"/>
                <a:cs typeface="Times New Roman" pitchFamily="18" charset="0"/>
              </a:rPr>
              <a:t>Michela Zucca</a:t>
            </a:r>
          </a:p>
          <a:p>
            <a:pPr algn="ctr"/>
            <a:r>
              <a:rPr lang="it-IT" sz="800" b="1" dirty="0">
                <a:solidFill>
                  <a:srgbClr val="8064A2">
                    <a:lumMod val="20000"/>
                    <a:lumOff val="80000"/>
                  </a:srgbClr>
                </a:solidFill>
                <a:latin typeface="Times New Roman" pitchFamily="18" charset="0"/>
                <a:cs typeface="Times New Roman" pitchFamily="18" charset="0"/>
              </a:rPr>
              <a:t>Servizi culturali</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63" y="0"/>
            <a:ext cx="9196889" cy="6892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asellaDiTesto 8"/>
          <p:cNvSpPr txBox="1"/>
          <p:nvPr/>
        </p:nvSpPr>
        <p:spPr>
          <a:xfrm>
            <a:off x="1979712" y="188640"/>
            <a:ext cx="5012170" cy="1477328"/>
          </a:xfrm>
          <a:prstGeom prst="rect">
            <a:avLst/>
          </a:prstGeom>
          <a:noFill/>
        </p:spPr>
        <p:txBody>
          <a:bodyPr wrap="square" rtlCol="0">
            <a:spAutoFit/>
          </a:bodyPr>
          <a:lstStyle/>
          <a:p>
            <a:pPr algn="ctr"/>
            <a:r>
              <a:rPr lang="it-IT" b="1" dirty="0">
                <a:solidFill>
                  <a:srgbClr val="FFFFCC"/>
                </a:solidFill>
                <a:latin typeface="Times New Roman" pitchFamily="18" charset="0"/>
                <a:cs typeface="Times New Roman" pitchFamily="18" charset="0"/>
              </a:rPr>
              <a:t>Per molti millenni, il commercio è un’attività di scambio e di baratto fra comunità: alcuni beni, fra cui l’ambra e lo stagno, venivano barattati su scala continentale, e seguivano le rotte  della transumanza. </a:t>
            </a:r>
          </a:p>
        </p:txBody>
      </p:sp>
    </p:spTree>
    <p:extLst>
      <p:ext uri="{BB962C8B-B14F-4D97-AF65-F5344CB8AC3E}">
        <p14:creationId xmlns:p14="http://schemas.microsoft.com/office/powerpoint/2010/main" val="500976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6420283" y="0"/>
            <a:ext cx="2707145" cy="579646"/>
          </a:xfrm>
          <a:prstGeom prst="rect">
            <a:avLst/>
          </a:prstGeom>
          <a:noFill/>
        </p:spPr>
        <p:txBody>
          <a:bodyPr wrap="square" rtlCol="0">
            <a:spAutoFit/>
          </a:bodyPr>
          <a:lstStyle/>
          <a:p>
            <a:pPr>
              <a:lnSpc>
                <a:spcPts val="3800"/>
              </a:lnSpc>
            </a:pPr>
            <a:r>
              <a:rPr lang="it-IT" sz="3600" b="1" dirty="0" smtClean="0">
                <a:solidFill>
                  <a:srgbClr val="FFFFCC"/>
                </a:solidFill>
                <a:latin typeface="Times New Roman" pitchFamily="18" charset="0"/>
                <a:cs typeface="Times New Roman" pitchFamily="18" charset="0"/>
              </a:rPr>
              <a:t>Far soldi</a:t>
            </a:r>
            <a:endParaRPr lang="it-IT" sz="48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chemeClr val="accent4">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4">
                    <a:lumMod val="20000"/>
                    <a:lumOff val="80000"/>
                  </a:schemeClr>
                </a:solidFill>
                <a:latin typeface="Times New Roman" pitchFamily="18" charset="0"/>
                <a:cs typeface="Times New Roman" pitchFamily="18" charset="0"/>
              </a:rPr>
              <a:t>Servizi culturali</a:t>
            </a:r>
            <a:endParaRPr lang="it-IT" sz="800" b="1" dirty="0">
              <a:solidFill>
                <a:schemeClr val="accent4">
                  <a:lumMod val="20000"/>
                  <a:lumOff val="80000"/>
                </a:schemeClr>
              </a:solidFill>
              <a:latin typeface="Times New Roman" pitchFamily="18" charset="0"/>
              <a:cs typeface="Times New Roman" pitchFamily="18" charset="0"/>
            </a:endParaRPr>
          </a:p>
        </p:txBody>
      </p:sp>
      <p:pic>
        <p:nvPicPr>
          <p:cNvPr id="194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641" y="20096"/>
            <a:ext cx="8466530" cy="6882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6415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64187" y="0"/>
            <a:ext cx="2475947" cy="6427401"/>
          </a:xfrm>
          <a:prstGeom prst="rect">
            <a:avLst/>
          </a:prstGeom>
          <a:noFill/>
        </p:spPr>
        <p:txBody>
          <a:bodyPr wrap="square" rtlCol="0">
            <a:spAutoFit/>
          </a:bodyPr>
          <a:lstStyle/>
          <a:p>
            <a:pPr>
              <a:lnSpc>
                <a:spcPts val="3800"/>
              </a:lnSpc>
            </a:pPr>
            <a:r>
              <a:rPr lang="it-IT" sz="2900" b="1" dirty="0" smtClean="0">
                <a:solidFill>
                  <a:srgbClr val="FFFFCC"/>
                </a:solidFill>
                <a:latin typeface="Times New Roman" pitchFamily="18" charset="0"/>
                <a:cs typeface="Times New Roman" pitchFamily="18" charset="0"/>
              </a:rPr>
              <a:t>Maria Teresa d’Austria fa del Lombardo-Veneto un territorio di sperimentazione amministrativa: copre 1/18 dell’impero, ma paga 1/6 delle tasse. </a:t>
            </a:r>
            <a:endParaRPr lang="it-IT" sz="29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chemeClr val="accent4">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4">
                    <a:lumMod val="20000"/>
                    <a:lumOff val="80000"/>
                  </a:schemeClr>
                </a:solidFill>
                <a:latin typeface="Times New Roman" pitchFamily="18" charset="0"/>
                <a:cs typeface="Times New Roman" pitchFamily="18" charset="0"/>
              </a:rPr>
              <a:t>Servizi culturali</a:t>
            </a:r>
            <a:endParaRPr lang="it-IT" sz="800" b="1" dirty="0">
              <a:solidFill>
                <a:schemeClr val="accent4">
                  <a:lumMod val="20000"/>
                  <a:lumOff val="80000"/>
                </a:schemeClr>
              </a:solidFill>
              <a:latin typeface="Times New Roman" pitchFamily="18" charset="0"/>
              <a:cs typeface="Times New Roman" pitchFamily="18" charset="0"/>
            </a:endParaRPr>
          </a:p>
        </p:txBody>
      </p:sp>
      <p:pic>
        <p:nvPicPr>
          <p:cNvPr id="215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8920" y="-27384"/>
            <a:ext cx="6885384"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0564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64187" y="0"/>
            <a:ext cx="4031201" cy="6880089"/>
          </a:xfrm>
          <a:prstGeom prst="rect">
            <a:avLst/>
          </a:prstGeom>
          <a:noFill/>
        </p:spPr>
        <p:txBody>
          <a:bodyPr wrap="square" rtlCol="0">
            <a:spAutoFit/>
          </a:bodyPr>
          <a:lstStyle/>
          <a:p>
            <a:pPr>
              <a:lnSpc>
                <a:spcPts val="3800"/>
              </a:lnSpc>
            </a:pPr>
            <a:r>
              <a:rPr lang="it-IT" sz="2900" b="1" dirty="0" smtClean="0">
                <a:solidFill>
                  <a:srgbClr val="FFFFCC"/>
                </a:solidFill>
                <a:latin typeface="Times New Roman" pitchFamily="18" charset="0"/>
                <a:cs typeface="Times New Roman" pitchFamily="18" charset="0"/>
              </a:rPr>
              <a:t>E mentre i nobili continuano a fare ciò che hanno sempre fatto (cioè niente), lei fa togliere l’obbligo ai quarti di nobiltà per la direzione degli uffici pubblici, rende la scuola obbligatoria per tutti, anche per le donne, fino alla terza elementare. Promuove la mobilità degli studenti di agraria su tutto l’impero e fuori.  </a:t>
            </a:r>
            <a:endParaRPr lang="it-IT" sz="29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chemeClr val="accent4">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4">
                    <a:lumMod val="20000"/>
                    <a:lumOff val="80000"/>
                  </a:schemeClr>
                </a:solidFill>
                <a:latin typeface="Times New Roman" pitchFamily="18" charset="0"/>
                <a:cs typeface="Times New Roman" pitchFamily="18" charset="0"/>
              </a:rPr>
              <a:t>Servizi culturali</a:t>
            </a:r>
            <a:endParaRPr lang="it-IT" sz="800" b="1" dirty="0">
              <a:solidFill>
                <a:schemeClr val="accent4">
                  <a:lumMod val="20000"/>
                  <a:lumOff val="80000"/>
                </a:schemeClr>
              </a:solidFill>
              <a:latin typeface="Times New Roman" pitchFamily="18" charset="0"/>
              <a:cs typeface="Times New Roman" pitchFamily="18" charset="0"/>
            </a:endParaRPr>
          </a:p>
        </p:txBody>
      </p:sp>
      <p:pic>
        <p:nvPicPr>
          <p:cNvPr id="225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7014" y="0"/>
            <a:ext cx="5176986" cy="6872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008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0722" y="5684847"/>
            <a:ext cx="8789027" cy="1066959"/>
          </a:xfrm>
          <a:prstGeom prst="rect">
            <a:avLst/>
          </a:prstGeom>
          <a:noFill/>
        </p:spPr>
        <p:txBody>
          <a:bodyPr wrap="square" rtlCol="0">
            <a:spAutoFit/>
          </a:bodyPr>
          <a:lstStyle/>
          <a:p>
            <a:pPr>
              <a:lnSpc>
                <a:spcPts val="3800"/>
              </a:lnSpc>
            </a:pPr>
            <a:r>
              <a:rPr lang="it-IT" sz="2900" b="1" dirty="0" smtClean="0">
                <a:solidFill>
                  <a:srgbClr val="FFFFCC"/>
                </a:solidFill>
                <a:latin typeface="Times New Roman" pitchFamily="18" charset="0"/>
                <a:cs typeface="Times New Roman" pitchFamily="18" charset="0"/>
              </a:rPr>
              <a:t>E soprattutto, istituì quella straordinaria forma di valorizzazione del territorio che fu il catasto. .  </a:t>
            </a:r>
            <a:endParaRPr lang="it-IT" sz="29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chemeClr val="accent4">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4">
                    <a:lumMod val="20000"/>
                    <a:lumOff val="80000"/>
                  </a:schemeClr>
                </a:solidFill>
                <a:latin typeface="Times New Roman" pitchFamily="18" charset="0"/>
                <a:cs typeface="Times New Roman" pitchFamily="18" charset="0"/>
              </a:rPr>
              <a:t>Servizi culturali</a:t>
            </a:r>
            <a:endParaRPr lang="it-IT" sz="800" b="1" dirty="0">
              <a:solidFill>
                <a:schemeClr val="accent4">
                  <a:lumMod val="20000"/>
                  <a:lumOff val="80000"/>
                </a:schemeClr>
              </a:solidFill>
              <a:latin typeface="Times New Roman" pitchFamily="18" charset="0"/>
              <a:cs typeface="Times New Roman" pitchFamily="18" charset="0"/>
            </a:endParaRPr>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5" y="27181"/>
            <a:ext cx="9168747" cy="5657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942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8617" y="-50032"/>
            <a:ext cx="9216045" cy="6914713"/>
          </a:xfrm>
          <a:prstGeom prst="rect">
            <a:avLst/>
          </a:prstGeom>
          <a:noFill/>
        </p:spPr>
        <p:txBody>
          <a:bodyPr wrap="square" rtlCol="0">
            <a:spAutoFit/>
          </a:bodyPr>
          <a:lstStyle/>
          <a:p>
            <a:pPr>
              <a:lnSpc>
                <a:spcPts val="3800"/>
              </a:lnSpc>
            </a:pPr>
            <a:r>
              <a:rPr lang="it-IT" sz="4000" b="1" dirty="0" smtClean="0">
                <a:solidFill>
                  <a:srgbClr val="FFFFCC"/>
                </a:solidFill>
                <a:latin typeface="Times New Roman" pitchFamily="18" charset="0"/>
                <a:cs typeface="Times New Roman" pitchFamily="18" charset="0"/>
              </a:rPr>
              <a:t>Maria Teresa dispose con sovrana risoluzione del 1774 che venisse istituito un orto botanico riutilizzando l'orto del soppresso Collegio dei Gesuiti di Brera. Nello stesso anno per iniziativa del ministro </a:t>
            </a:r>
            <a:r>
              <a:rPr lang="it-IT" sz="4000" b="1" dirty="0" err="1" smtClean="0">
                <a:solidFill>
                  <a:srgbClr val="FFFFCC"/>
                </a:solidFill>
                <a:latin typeface="Times New Roman" pitchFamily="18" charset="0"/>
                <a:cs typeface="Times New Roman" pitchFamily="18" charset="0"/>
              </a:rPr>
              <a:t>Kaunitz</a:t>
            </a:r>
            <a:r>
              <a:rPr lang="it-IT" sz="4000" b="1" dirty="0" smtClean="0">
                <a:solidFill>
                  <a:srgbClr val="FFFFCC"/>
                </a:solidFill>
                <a:latin typeface="Times New Roman" pitchFamily="18" charset="0"/>
                <a:cs typeface="Times New Roman" pitchFamily="18" charset="0"/>
              </a:rPr>
              <a:t> divenne "Orto Botanico economico" per sottolineare la destinazione anche all'insegnamento dell'agronomia.</a:t>
            </a:r>
          </a:p>
          <a:p>
            <a:pPr>
              <a:lnSpc>
                <a:spcPts val="3800"/>
              </a:lnSpc>
            </a:pPr>
            <a:r>
              <a:rPr lang="it-IT" sz="4000" b="1" dirty="0" smtClean="0">
                <a:solidFill>
                  <a:srgbClr val="FFFFCC"/>
                </a:solidFill>
                <a:latin typeface="Times New Roman" pitchFamily="18" charset="0"/>
                <a:cs typeface="Times New Roman" pitchFamily="18" charset="0"/>
              </a:rPr>
              <a:t>Nel 1859 venne istituito l'"Istituto tecnico superiore", divenuto in seguito il nucleo del futuro Politecnico di Milano, il quale conferiva i diplomi di ingegnere agronomico e meccanico. </a:t>
            </a:r>
            <a:endParaRPr lang="it-IT" sz="40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chemeClr val="accent4">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4">
                    <a:lumMod val="20000"/>
                    <a:lumOff val="80000"/>
                  </a:schemeClr>
                </a:solidFill>
                <a:latin typeface="Times New Roman" pitchFamily="18" charset="0"/>
                <a:cs typeface="Times New Roman" pitchFamily="18" charset="0"/>
              </a:rPr>
              <a:t>Servizi culturali</a:t>
            </a:r>
            <a:endParaRPr lang="it-IT" sz="800" b="1" dirty="0">
              <a:solidFill>
                <a:schemeClr val="accent4">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169382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24430" y="6310595"/>
            <a:ext cx="9216045" cy="579646"/>
          </a:xfrm>
          <a:prstGeom prst="rect">
            <a:avLst/>
          </a:prstGeom>
          <a:noFill/>
        </p:spPr>
        <p:txBody>
          <a:bodyPr wrap="square" rtlCol="0">
            <a:spAutoFit/>
          </a:bodyPr>
          <a:lstStyle/>
          <a:p>
            <a:pPr>
              <a:lnSpc>
                <a:spcPts val="3800"/>
              </a:lnSpc>
            </a:pPr>
            <a:r>
              <a:rPr lang="it-IT" sz="4000" b="1" dirty="0" smtClean="0">
                <a:solidFill>
                  <a:srgbClr val="FFFFCC"/>
                </a:solidFill>
                <a:latin typeface="Times New Roman" pitchFamily="18" charset="0"/>
                <a:cs typeface="Times New Roman" pitchFamily="18" charset="0"/>
              </a:rPr>
              <a:t>agronomico e meccanico. </a:t>
            </a:r>
            <a:endParaRPr lang="it-IT" sz="40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chemeClr val="accent4">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4">
                    <a:lumMod val="20000"/>
                    <a:lumOff val="80000"/>
                  </a:schemeClr>
                </a:solidFill>
                <a:latin typeface="Times New Roman" pitchFamily="18" charset="0"/>
                <a:cs typeface="Times New Roman" pitchFamily="18" charset="0"/>
              </a:rPr>
              <a:t>Servizi culturali</a:t>
            </a:r>
            <a:endParaRPr lang="it-IT" sz="800" b="1" dirty="0">
              <a:solidFill>
                <a:schemeClr val="accent4">
                  <a:lumMod val="20000"/>
                  <a:lumOff val="80000"/>
                </a:schemeClr>
              </a:solidFill>
              <a:latin typeface="Times New Roman" pitchFamily="18" charset="0"/>
              <a:cs typeface="Times New Roman" pitchFamily="18" charset="0"/>
            </a:endParaRPr>
          </a:p>
        </p:txBody>
      </p:sp>
      <p:pic>
        <p:nvPicPr>
          <p:cNvPr id="378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05" y="25963"/>
            <a:ext cx="9399843" cy="684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8838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64187" y="44624"/>
            <a:ext cx="9216045" cy="6863417"/>
          </a:xfrm>
          <a:prstGeom prst="rect">
            <a:avLst/>
          </a:prstGeom>
          <a:noFill/>
        </p:spPr>
        <p:txBody>
          <a:bodyPr wrap="square" rtlCol="0">
            <a:spAutoFit/>
          </a:bodyPr>
          <a:lstStyle/>
          <a:p>
            <a:pPr>
              <a:lnSpc>
                <a:spcPts val="4800"/>
              </a:lnSpc>
            </a:pPr>
            <a:r>
              <a:rPr lang="it-IT" sz="4800" b="1" dirty="0" smtClean="0">
                <a:solidFill>
                  <a:srgbClr val="FFFFCC"/>
                </a:solidFill>
                <a:latin typeface="Times New Roman" pitchFamily="18" charset="0"/>
                <a:cs typeface="Times New Roman" pitchFamily="18" charset="0"/>
              </a:rPr>
              <a:t>La borsa valori di Milano è sorta nel 1808 per volontà del napoleonico viceré del Regno d'Italia Eugenio di </a:t>
            </a:r>
            <a:r>
              <a:rPr lang="it-IT" sz="4800" b="1" dirty="0" err="1" smtClean="0">
                <a:solidFill>
                  <a:srgbClr val="FFFFCC"/>
                </a:solidFill>
                <a:latin typeface="Times New Roman" pitchFamily="18" charset="0"/>
                <a:cs typeface="Times New Roman" pitchFamily="18" charset="0"/>
              </a:rPr>
              <a:t>Beauharnais</a:t>
            </a:r>
            <a:r>
              <a:rPr lang="it-IT" sz="4800" b="1" dirty="0" smtClean="0">
                <a:solidFill>
                  <a:srgbClr val="FFFFCC"/>
                </a:solidFill>
                <a:latin typeface="Times New Roman" pitchFamily="18" charset="0"/>
                <a:cs typeface="Times New Roman" pitchFamily="18" charset="0"/>
              </a:rPr>
              <a:t> e venne inizialmente collocata presso il Palazzo del Monte di Pietà. Ma lo spazio era troppo ristretto e così già nel settembre del 1809 si decise di trasferire gli scambi in Piazza Mercanti presso il Palazzo dei Giureconsulti.</a:t>
            </a:r>
            <a:r>
              <a:rPr lang="it-IT" sz="3600" b="1" dirty="0" smtClean="0">
                <a:solidFill>
                  <a:srgbClr val="FFFFCC"/>
                </a:solidFill>
                <a:latin typeface="Times New Roman" pitchFamily="18" charset="0"/>
                <a:cs typeface="Times New Roman" pitchFamily="18" charset="0"/>
              </a:rPr>
              <a:t> </a:t>
            </a:r>
            <a:endParaRPr lang="it-IT" sz="36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chemeClr val="accent4">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4">
                    <a:lumMod val="20000"/>
                    <a:lumOff val="80000"/>
                  </a:schemeClr>
                </a:solidFill>
                <a:latin typeface="Times New Roman" pitchFamily="18" charset="0"/>
                <a:cs typeface="Times New Roman" pitchFamily="18" charset="0"/>
              </a:rPr>
              <a:t>Servizi culturali</a:t>
            </a:r>
            <a:endParaRPr lang="it-IT" sz="800" b="1" dirty="0">
              <a:solidFill>
                <a:schemeClr val="accent4">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622981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chemeClr val="accent4">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4">
                    <a:lumMod val="20000"/>
                    <a:lumOff val="80000"/>
                  </a:schemeClr>
                </a:solidFill>
                <a:latin typeface="Times New Roman" pitchFamily="18" charset="0"/>
                <a:cs typeface="Times New Roman" pitchFamily="18" charset="0"/>
              </a:rPr>
              <a:t>Servizi culturali</a:t>
            </a:r>
            <a:endParaRPr lang="it-IT" sz="800" b="1" dirty="0">
              <a:solidFill>
                <a:schemeClr val="accent4">
                  <a:lumMod val="20000"/>
                  <a:lumOff val="80000"/>
                </a:schemeClr>
              </a:solidFill>
              <a:latin typeface="Times New Roman" pitchFamily="18" charset="0"/>
              <a:cs typeface="Times New Roman" pitchFamily="18" charset="0"/>
            </a:endParaRPr>
          </a:p>
        </p:txBody>
      </p:sp>
      <p:pic>
        <p:nvPicPr>
          <p:cNvPr id="389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942" y="8517"/>
            <a:ext cx="4688929" cy="6861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4559987" y="17630"/>
            <a:ext cx="4567441" cy="6863417"/>
          </a:xfrm>
          <a:prstGeom prst="rect">
            <a:avLst/>
          </a:prstGeom>
          <a:noFill/>
        </p:spPr>
        <p:txBody>
          <a:bodyPr wrap="square" rtlCol="0">
            <a:spAutoFit/>
          </a:bodyPr>
          <a:lstStyle/>
          <a:p>
            <a:r>
              <a:rPr lang="it-IT" sz="4000" b="1" dirty="0" smtClean="0">
                <a:solidFill>
                  <a:srgbClr val="FFFFCC"/>
                </a:solidFill>
                <a:latin typeface="Times New Roman" pitchFamily="18" charset="0"/>
                <a:cs typeface="Times New Roman" pitchFamily="18" charset="0"/>
              </a:rPr>
              <a:t>Ma i milanesi fanno fare una gran brutta fine al ministro delle finanze: denudato e infilzato con un ombrello, viene buttato giù dal balcone e Palazzo Reale viene saccheggiato. </a:t>
            </a:r>
            <a:endParaRPr lang="it-IT" sz="4000" b="1" dirty="0">
              <a:solidFill>
                <a:srgbClr val="FFFFCC"/>
              </a:solidFill>
              <a:latin typeface="Times New Roman" pitchFamily="18" charset="0"/>
              <a:cs typeface="Times New Roman" pitchFamily="18" charset="0"/>
            </a:endParaRPr>
          </a:p>
        </p:txBody>
      </p:sp>
    </p:spTree>
    <p:extLst>
      <p:ext uri="{BB962C8B-B14F-4D97-AF65-F5344CB8AC3E}">
        <p14:creationId xmlns:p14="http://schemas.microsoft.com/office/powerpoint/2010/main" val="3705652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a:solidFill>
                  <a:srgbClr val="8064A2">
                    <a:lumMod val="20000"/>
                    <a:lumOff val="80000"/>
                  </a:srgbClr>
                </a:solidFill>
                <a:latin typeface="Times New Roman" pitchFamily="18" charset="0"/>
                <a:cs typeface="Times New Roman" pitchFamily="18" charset="0"/>
              </a:rPr>
              <a:t>Michela Zucca</a:t>
            </a:r>
          </a:p>
          <a:p>
            <a:pPr algn="ctr"/>
            <a:r>
              <a:rPr lang="it-IT" sz="800" b="1" dirty="0">
                <a:solidFill>
                  <a:srgbClr val="8064A2">
                    <a:lumMod val="20000"/>
                    <a:lumOff val="80000"/>
                  </a:srgbClr>
                </a:solidFill>
                <a:latin typeface="Times New Roman" pitchFamily="18" charset="0"/>
                <a:cs typeface="Times New Roman" pitchFamily="18" charset="0"/>
              </a:rPr>
              <a:t>Servizi culturali</a:t>
            </a:r>
          </a:p>
        </p:txBody>
      </p:sp>
      <p:sp>
        <p:nvSpPr>
          <p:cNvPr id="7" name="CasellaDiTesto 6"/>
          <p:cNvSpPr txBox="1"/>
          <p:nvPr/>
        </p:nvSpPr>
        <p:spPr>
          <a:xfrm>
            <a:off x="4559987" y="17630"/>
            <a:ext cx="4567441" cy="6247864"/>
          </a:xfrm>
          <a:prstGeom prst="rect">
            <a:avLst/>
          </a:prstGeom>
          <a:noFill/>
        </p:spPr>
        <p:txBody>
          <a:bodyPr wrap="square" rtlCol="0">
            <a:spAutoFit/>
          </a:bodyPr>
          <a:lstStyle/>
          <a:p>
            <a:r>
              <a:rPr lang="it-IT" sz="4000" b="1" dirty="0">
                <a:solidFill>
                  <a:srgbClr val="FFFFCC"/>
                </a:solidFill>
                <a:latin typeface="Times New Roman" pitchFamily="18" charset="0"/>
                <a:cs typeface="Times New Roman" pitchFamily="18" charset="0"/>
              </a:rPr>
              <a:t>Ma i milanesi fanno fare una gran brutta fine al ministro delle finanze: infilzato con un ombrello, viene buttato giù dal balcone e Palazzo Reale viene saccheggiato. </a:t>
            </a:r>
          </a:p>
        </p:txBody>
      </p:sp>
      <p:pic>
        <p:nvPicPr>
          <p:cNvPr id="389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60" y="17630"/>
            <a:ext cx="9201472" cy="6459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7"/>
          <p:cNvSpPr txBox="1"/>
          <p:nvPr/>
        </p:nvSpPr>
        <p:spPr>
          <a:xfrm>
            <a:off x="-57290" y="6347144"/>
            <a:ext cx="9042860" cy="523220"/>
          </a:xfrm>
          <a:prstGeom prst="rect">
            <a:avLst/>
          </a:prstGeom>
          <a:noFill/>
        </p:spPr>
        <p:txBody>
          <a:bodyPr wrap="none" rtlCol="0">
            <a:spAutoFit/>
          </a:bodyPr>
          <a:lstStyle/>
          <a:p>
            <a:r>
              <a:rPr lang="it-IT" sz="2800" b="1" dirty="0">
                <a:solidFill>
                  <a:srgbClr val="FFFFCC"/>
                </a:solidFill>
                <a:latin typeface="Times New Roman" pitchFamily="18" charset="0"/>
                <a:cs typeface="Times New Roman" pitchFamily="18" charset="0"/>
              </a:rPr>
              <a:t>Da allora la contestazione è affidata a un dito di pietra…..</a:t>
            </a:r>
          </a:p>
        </p:txBody>
      </p:sp>
    </p:spTree>
    <p:extLst>
      <p:ext uri="{BB962C8B-B14F-4D97-AF65-F5344CB8AC3E}">
        <p14:creationId xmlns:p14="http://schemas.microsoft.com/office/powerpoint/2010/main" val="1801383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8617" y="0"/>
            <a:ext cx="9341137" cy="6914713"/>
          </a:xfrm>
          <a:prstGeom prst="rect">
            <a:avLst/>
          </a:prstGeom>
          <a:noFill/>
        </p:spPr>
        <p:txBody>
          <a:bodyPr wrap="square" rtlCol="0">
            <a:spAutoFit/>
          </a:bodyPr>
          <a:lstStyle/>
          <a:p>
            <a:pPr>
              <a:lnSpc>
                <a:spcPts val="3800"/>
              </a:lnSpc>
            </a:pPr>
            <a:r>
              <a:rPr lang="it-IT" sz="4000" b="1" dirty="0">
                <a:solidFill>
                  <a:srgbClr val="FFFFCC"/>
                </a:solidFill>
                <a:latin typeface="Times New Roman" pitchFamily="18" charset="0"/>
                <a:cs typeface="Times New Roman" pitchFamily="18" charset="0"/>
              </a:rPr>
              <a:t>A  Milano i patrioti romantici furono anche e soprattutto economisti, che avevano studiato materie tecniche, viaggiato molto all’estero, e ricoprivano cariche di funzionari pubblici. Personaggi del calibro di Gian Domenico </a:t>
            </a:r>
            <a:r>
              <a:rPr lang="it-IT" sz="4000" b="1" dirty="0" err="1">
                <a:solidFill>
                  <a:srgbClr val="FFFFCC"/>
                </a:solidFill>
                <a:latin typeface="Times New Roman" pitchFamily="18" charset="0"/>
                <a:cs typeface="Times New Roman" pitchFamily="18" charset="0"/>
              </a:rPr>
              <a:t>Romagnosi</a:t>
            </a:r>
            <a:r>
              <a:rPr lang="it-IT" sz="4000" b="1" dirty="0">
                <a:solidFill>
                  <a:srgbClr val="FFFFCC"/>
                </a:solidFill>
                <a:latin typeface="Times New Roman" pitchFamily="18" charset="0"/>
                <a:cs typeface="Times New Roman" pitchFamily="18" charset="0"/>
              </a:rPr>
              <a:t>, Melchiorre Gioia, Giuseppe Pecchio, Carlo Cattaneo, Cristina di </a:t>
            </a:r>
            <a:r>
              <a:rPr lang="it-IT" sz="4000" b="1" dirty="0" err="1">
                <a:solidFill>
                  <a:srgbClr val="FFFFCC"/>
                </a:solidFill>
                <a:latin typeface="Times New Roman" pitchFamily="18" charset="0"/>
                <a:cs typeface="Times New Roman" pitchFamily="18" charset="0"/>
              </a:rPr>
              <a:t>Belgiojoso</a:t>
            </a:r>
            <a:r>
              <a:rPr lang="it-IT" sz="4000" b="1" dirty="0">
                <a:solidFill>
                  <a:srgbClr val="FFFFCC"/>
                </a:solidFill>
                <a:latin typeface="Times New Roman" pitchFamily="18" charset="0"/>
                <a:cs typeface="Times New Roman" pitchFamily="18" charset="0"/>
              </a:rPr>
              <a:t> sapevano bene che l’unità d’Italia avrebbe dovuto passare attraverso un profondo rinnovamento economico. Tanto è vero che il primo atto contro «i Cr</a:t>
            </a:r>
            <a:r>
              <a:rPr lang="hu-HU" sz="4000" b="1" dirty="0">
                <a:solidFill>
                  <a:srgbClr val="FFFFCC"/>
                </a:solidFill>
                <a:latin typeface="Times New Roman" pitchFamily="18" charset="0"/>
                <a:cs typeface="Times New Roman" pitchFamily="18" charset="0"/>
              </a:rPr>
              <a:t>ű</a:t>
            </a:r>
            <a:r>
              <a:rPr lang="it-IT" sz="4000" b="1" dirty="0" err="1">
                <a:solidFill>
                  <a:srgbClr val="FFFFCC"/>
                </a:solidFill>
                <a:latin typeface="Times New Roman" pitchFamily="18" charset="0"/>
                <a:cs typeface="Times New Roman" pitchFamily="18" charset="0"/>
              </a:rPr>
              <a:t>àa</a:t>
            </a:r>
            <a:r>
              <a:rPr lang="it-IT" sz="4000" b="1" dirty="0">
                <a:solidFill>
                  <a:srgbClr val="FFFFCC"/>
                </a:solidFill>
                <a:latin typeface="Times New Roman" pitchFamily="18" charset="0"/>
                <a:cs typeface="Times New Roman" pitchFamily="18" charset="0"/>
              </a:rPr>
              <a:t>» fu un’azione di contestazione fiscale: </a:t>
            </a:r>
          </a:p>
          <a:p>
            <a:pPr>
              <a:lnSpc>
                <a:spcPts val="3800"/>
              </a:lnSpc>
            </a:pPr>
            <a:r>
              <a:rPr lang="it-IT" sz="4000" b="1" dirty="0">
                <a:solidFill>
                  <a:srgbClr val="FFFFCC"/>
                </a:solidFill>
                <a:latin typeface="Times New Roman" pitchFamily="18" charset="0"/>
                <a:cs typeface="Times New Roman" pitchFamily="18" charset="0"/>
              </a:rPr>
              <a:t>lo sciopero del fumo.   </a:t>
            </a:r>
            <a:endParaRPr lang="it-IT" sz="40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a:solidFill>
                  <a:srgbClr val="8064A2">
                    <a:lumMod val="20000"/>
                    <a:lumOff val="80000"/>
                  </a:srgbClr>
                </a:solidFill>
                <a:latin typeface="Times New Roman" pitchFamily="18" charset="0"/>
                <a:cs typeface="Times New Roman" pitchFamily="18" charset="0"/>
              </a:rPr>
              <a:t>Michela Zucca</a:t>
            </a:r>
          </a:p>
          <a:p>
            <a:pPr algn="ctr"/>
            <a:r>
              <a:rPr lang="it-IT" sz="800" b="1" dirty="0">
                <a:solidFill>
                  <a:srgbClr val="8064A2">
                    <a:lumMod val="20000"/>
                    <a:lumOff val="80000"/>
                  </a:srgbClr>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4148425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88" y="0"/>
            <a:ext cx="919161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395536" y="1484784"/>
            <a:ext cx="8496944" cy="3785652"/>
          </a:xfrm>
          <a:prstGeom prst="rect">
            <a:avLst/>
          </a:prstGeom>
          <a:noFill/>
        </p:spPr>
        <p:txBody>
          <a:bodyPr wrap="square" rtlCol="0">
            <a:spAutoFit/>
          </a:bodyPr>
          <a:lstStyle/>
          <a:p>
            <a:pPr algn="ctr"/>
            <a:r>
              <a:rPr lang="it-IT" sz="4800" b="1" dirty="0" smtClean="0">
                <a:solidFill>
                  <a:srgbClr val="FFFFCC"/>
                </a:solidFill>
                <a:latin typeface="Times New Roman" pitchFamily="18" charset="0"/>
                <a:cs typeface="Times New Roman" pitchFamily="18" charset="0"/>
              </a:rPr>
              <a:t>CULTURA E IDENTITA' DELLA CITTA' DI MILANO</a:t>
            </a:r>
          </a:p>
          <a:p>
            <a:pPr algn="ctr"/>
            <a:endParaRPr lang="it-IT" sz="4800" b="1" dirty="0">
              <a:solidFill>
                <a:srgbClr val="990099"/>
              </a:solidFill>
              <a:latin typeface="Times New Roman" pitchFamily="18" charset="0"/>
              <a:cs typeface="Times New Roman" pitchFamily="18" charset="0"/>
            </a:endParaRPr>
          </a:p>
          <a:p>
            <a:pPr algn="ctr"/>
            <a:r>
              <a:rPr lang="it-IT" sz="9600" b="1" i="1" dirty="0" smtClean="0">
                <a:solidFill>
                  <a:srgbClr val="40029C"/>
                </a:solidFill>
                <a:latin typeface="Times New Roman" pitchFamily="18" charset="0"/>
                <a:cs typeface="Times New Roman" pitchFamily="18" charset="0"/>
              </a:rPr>
              <a:t>I </a:t>
            </a:r>
            <a:r>
              <a:rPr lang="it-IT" sz="9600" b="1" i="1" dirty="0" err="1" smtClean="0">
                <a:solidFill>
                  <a:srgbClr val="40029C"/>
                </a:solidFill>
                <a:latin typeface="Times New Roman" pitchFamily="18" charset="0"/>
                <a:cs typeface="Times New Roman" pitchFamily="18" charset="0"/>
              </a:rPr>
              <a:t>danée</a:t>
            </a:r>
            <a:endParaRPr lang="it-IT" sz="9600" b="1" i="1" dirty="0">
              <a:solidFill>
                <a:srgbClr val="40029C"/>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chemeClr val="accent4">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4">
                    <a:lumMod val="20000"/>
                    <a:lumOff val="80000"/>
                  </a:schemeClr>
                </a:solidFill>
                <a:latin typeface="Times New Roman" pitchFamily="18" charset="0"/>
                <a:cs typeface="Times New Roman" pitchFamily="18" charset="0"/>
              </a:rPr>
              <a:t>Servizi culturali</a:t>
            </a:r>
            <a:endParaRPr lang="it-IT" sz="800" b="1" dirty="0">
              <a:solidFill>
                <a:schemeClr val="accent4">
                  <a:lumMod val="20000"/>
                  <a:lumOff val="80000"/>
                </a:schemeClr>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21" y="0"/>
            <a:ext cx="9192421"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48421" y="5760640"/>
            <a:ext cx="8652869" cy="1015663"/>
          </a:xfrm>
          <a:prstGeom prst="rect">
            <a:avLst/>
          </a:prstGeom>
          <a:noFill/>
        </p:spPr>
        <p:txBody>
          <a:bodyPr wrap="square" rtlCol="0">
            <a:spAutoFit/>
          </a:bodyPr>
          <a:lstStyle/>
          <a:p>
            <a:r>
              <a:rPr lang="it-IT" sz="2000" b="1" dirty="0" smtClean="0">
                <a:solidFill>
                  <a:srgbClr val="FFFFCC"/>
                </a:solidFill>
                <a:latin typeface="Times New Roman" pitchFamily="18" charset="0"/>
                <a:cs typeface="Times New Roman" pitchFamily="18" charset="0"/>
              </a:rPr>
              <a:t>I Celti sono un popolo di commercianti, come gli Etruschi, diversamente dai Greci. Milano È una città di mercato, in cui si tengono, assieme alle feste  stagionali, dei mercati  in cui si scambiano oggetti preziosi, metalli, pelli, vino. </a:t>
            </a:r>
            <a:endParaRPr lang="it-IT" b="1" dirty="0">
              <a:solidFill>
                <a:srgbClr val="FFFFCC"/>
              </a:solidFill>
              <a:latin typeface="Times New Roman" pitchFamily="18" charset="0"/>
              <a:cs typeface="Times New Roman" pitchFamily="18" charset="0"/>
            </a:endParaRPr>
          </a:p>
        </p:txBody>
      </p:sp>
    </p:spTree>
    <p:extLst>
      <p:ext uri="{BB962C8B-B14F-4D97-AF65-F5344CB8AC3E}">
        <p14:creationId xmlns:p14="http://schemas.microsoft.com/office/powerpoint/2010/main" val="1482548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62106" y="6278354"/>
            <a:ext cx="9216045" cy="579646"/>
          </a:xfrm>
          <a:prstGeom prst="rect">
            <a:avLst/>
          </a:prstGeom>
          <a:noFill/>
        </p:spPr>
        <p:txBody>
          <a:bodyPr wrap="square" rtlCol="0">
            <a:spAutoFit/>
          </a:bodyPr>
          <a:lstStyle/>
          <a:p>
            <a:pPr>
              <a:lnSpc>
                <a:spcPts val="3800"/>
              </a:lnSpc>
            </a:pPr>
            <a:r>
              <a:rPr lang="it-IT" sz="4000" b="1" dirty="0" smtClean="0">
                <a:solidFill>
                  <a:srgbClr val="FFFFCC"/>
                </a:solidFill>
                <a:latin typeface="Times New Roman" pitchFamily="18" charset="0"/>
                <a:cs typeface="Times New Roman" pitchFamily="18" charset="0"/>
              </a:rPr>
              <a:t>. </a:t>
            </a:r>
            <a:endParaRPr lang="it-IT" sz="40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chemeClr val="accent4">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4">
                    <a:lumMod val="20000"/>
                    <a:lumOff val="80000"/>
                  </a:schemeClr>
                </a:solidFill>
                <a:latin typeface="Times New Roman" pitchFamily="18" charset="0"/>
                <a:cs typeface="Times New Roman" pitchFamily="18" charset="0"/>
              </a:rPr>
              <a:t>Servizi culturali</a:t>
            </a:r>
            <a:endParaRPr lang="it-IT" sz="800" b="1" dirty="0">
              <a:solidFill>
                <a:schemeClr val="accent4">
                  <a:lumMod val="20000"/>
                  <a:lumOff val="80000"/>
                </a:schemeClr>
              </a:solidFill>
              <a:latin typeface="Times New Roman" pitchFamily="18" charset="0"/>
              <a:cs typeface="Times New Roman" pitchFamily="18" charset="0"/>
            </a:endParaRPr>
          </a:p>
        </p:txBody>
      </p:sp>
      <p:pic>
        <p:nvPicPr>
          <p:cNvPr id="245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02" y="-25152"/>
            <a:ext cx="4267505" cy="6895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6077" y="0"/>
            <a:ext cx="4343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8823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5091467" y="0"/>
            <a:ext cx="4161053" cy="6928179"/>
          </a:xfrm>
          <a:prstGeom prst="rect">
            <a:avLst/>
          </a:prstGeom>
          <a:noFill/>
        </p:spPr>
        <p:txBody>
          <a:bodyPr wrap="square" rtlCol="0">
            <a:spAutoFit/>
          </a:bodyPr>
          <a:lstStyle/>
          <a:p>
            <a:pPr>
              <a:lnSpc>
                <a:spcPts val="3800"/>
              </a:lnSpc>
            </a:pPr>
            <a:r>
              <a:rPr lang="it-IT" sz="4500" b="1" dirty="0" smtClean="0">
                <a:solidFill>
                  <a:srgbClr val="FFFFCC"/>
                </a:solidFill>
                <a:latin typeface="Times New Roman" pitchFamily="18" charset="0"/>
                <a:cs typeface="Times New Roman" pitchFamily="18" charset="0"/>
              </a:rPr>
              <a:t>I milanesi sanno far bene i conti: è chiaro che un’occupazione straniera dura finché esiste una convenienza economica. Togli il guadagno agli austriaci, e non si fermeranno per molto….   </a:t>
            </a:r>
            <a:endParaRPr lang="it-IT" sz="45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a:solidFill>
                  <a:srgbClr val="8064A2">
                    <a:lumMod val="20000"/>
                    <a:lumOff val="80000"/>
                  </a:srgbClr>
                </a:solidFill>
                <a:latin typeface="Times New Roman" pitchFamily="18" charset="0"/>
                <a:cs typeface="Times New Roman" pitchFamily="18" charset="0"/>
              </a:rPr>
              <a:t>Michela Zucca</a:t>
            </a:r>
          </a:p>
          <a:p>
            <a:pPr algn="ctr"/>
            <a:r>
              <a:rPr lang="it-IT" sz="800" b="1" dirty="0">
                <a:solidFill>
                  <a:srgbClr val="8064A2">
                    <a:lumMod val="20000"/>
                    <a:lumOff val="80000"/>
                  </a:srgbClr>
                </a:solidFill>
                <a:latin typeface="Times New Roman" pitchFamily="18" charset="0"/>
                <a:cs typeface="Times New Roman" pitchFamily="18" charset="0"/>
              </a:rPr>
              <a:t>Servizi culturali</a:t>
            </a:r>
          </a:p>
        </p:txBody>
      </p:sp>
      <p:pic>
        <p:nvPicPr>
          <p:cNvPr id="256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87" y="0"/>
            <a:ext cx="5155654" cy="688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9533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64189" y="63301"/>
            <a:ext cx="3700083" cy="5452775"/>
          </a:xfrm>
          <a:prstGeom prst="rect">
            <a:avLst/>
          </a:prstGeom>
          <a:noFill/>
        </p:spPr>
        <p:txBody>
          <a:bodyPr wrap="square" rtlCol="0">
            <a:spAutoFit/>
          </a:bodyPr>
          <a:lstStyle/>
          <a:p>
            <a:pPr>
              <a:lnSpc>
                <a:spcPts val="3800"/>
              </a:lnSpc>
            </a:pPr>
            <a:r>
              <a:rPr lang="it-IT" sz="4400" b="1" dirty="0" smtClean="0">
                <a:solidFill>
                  <a:srgbClr val="FFFFCC"/>
                </a:solidFill>
                <a:latin typeface="Times New Roman" pitchFamily="18" charset="0"/>
                <a:cs typeface="Times New Roman" pitchFamily="18" charset="0"/>
              </a:rPr>
              <a:t>I milanesi sanno far bene i conti ma non sono ladri: durante le Cinque Giornate presero le armi di Uboldo degli </a:t>
            </a:r>
            <a:r>
              <a:rPr lang="it-IT" sz="4400" b="1" dirty="0" err="1" smtClean="0">
                <a:solidFill>
                  <a:srgbClr val="FFFFCC"/>
                </a:solidFill>
                <a:latin typeface="Times New Roman" pitchFamily="18" charset="0"/>
                <a:cs typeface="Times New Roman" pitchFamily="18" charset="0"/>
              </a:rPr>
              <a:t>Uboldi</a:t>
            </a:r>
            <a:r>
              <a:rPr lang="it-IT" sz="4400" b="1" dirty="0" smtClean="0">
                <a:solidFill>
                  <a:srgbClr val="FFFFCC"/>
                </a:solidFill>
                <a:latin typeface="Times New Roman" pitchFamily="18" charset="0"/>
                <a:cs typeface="Times New Roman" pitchFamily="18" charset="0"/>
              </a:rPr>
              <a:t>, nel  </a:t>
            </a:r>
            <a:endParaRPr lang="it-IT" sz="44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a:solidFill>
                  <a:srgbClr val="8064A2">
                    <a:lumMod val="20000"/>
                    <a:lumOff val="80000"/>
                  </a:srgbClr>
                </a:solidFill>
                <a:latin typeface="Times New Roman" pitchFamily="18" charset="0"/>
                <a:cs typeface="Times New Roman" pitchFamily="18" charset="0"/>
              </a:rPr>
              <a:t>Michela Zucca</a:t>
            </a:r>
          </a:p>
          <a:p>
            <a:pPr algn="ctr"/>
            <a:r>
              <a:rPr lang="it-IT" sz="800" b="1" dirty="0">
                <a:solidFill>
                  <a:srgbClr val="8064A2">
                    <a:lumMod val="20000"/>
                    <a:lumOff val="80000"/>
                  </a:srgbClr>
                </a:solidFill>
                <a:latin typeface="Times New Roman" pitchFamily="18" charset="0"/>
                <a:cs typeface="Times New Roman" pitchFamily="18" charset="0"/>
              </a:rPr>
              <a:t>Servizi culturali</a:t>
            </a:r>
          </a:p>
        </p:txBody>
      </p:sp>
      <p:pic>
        <p:nvPicPr>
          <p:cNvPr id="266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5158" y="-8318"/>
            <a:ext cx="5728842" cy="5141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13312" y="5314364"/>
            <a:ext cx="9130688" cy="1446550"/>
          </a:xfrm>
          <a:prstGeom prst="rect">
            <a:avLst/>
          </a:prstGeom>
          <a:noFill/>
        </p:spPr>
        <p:txBody>
          <a:bodyPr wrap="square" rtlCol="0">
            <a:spAutoFit/>
          </a:bodyPr>
          <a:lstStyle/>
          <a:p>
            <a:r>
              <a:rPr lang="it-IT" sz="4400" b="1" dirty="0" smtClean="0">
                <a:solidFill>
                  <a:srgbClr val="FFFFCC"/>
                </a:solidFill>
                <a:latin typeface="Times New Roman" pitchFamily="18" charset="0"/>
                <a:cs typeface="Times New Roman" pitchFamily="18" charset="0"/>
              </a:rPr>
              <a:t>nel palazzo di via Pantano. Alla fine dell’insurrezione  furono restituite. </a:t>
            </a:r>
            <a:endParaRPr lang="it-IT" sz="4400" b="1" dirty="0">
              <a:solidFill>
                <a:srgbClr val="FFFFCC"/>
              </a:solidFill>
              <a:latin typeface="Times New Roman" pitchFamily="18" charset="0"/>
              <a:cs typeface="Times New Roman" pitchFamily="18" charset="0"/>
            </a:endParaRPr>
          </a:p>
        </p:txBody>
      </p:sp>
    </p:spTree>
    <p:extLst>
      <p:ext uri="{BB962C8B-B14F-4D97-AF65-F5344CB8AC3E}">
        <p14:creationId xmlns:p14="http://schemas.microsoft.com/office/powerpoint/2010/main" val="1551171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8617" y="0"/>
            <a:ext cx="9341137" cy="6914713"/>
          </a:xfrm>
          <a:prstGeom prst="rect">
            <a:avLst/>
          </a:prstGeom>
          <a:noFill/>
        </p:spPr>
        <p:txBody>
          <a:bodyPr wrap="square" rtlCol="0">
            <a:spAutoFit/>
          </a:bodyPr>
          <a:lstStyle/>
          <a:p>
            <a:pPr>
              <a:lnSpc>
                <a:spcPts val="3800"/>
              </a:lnSpc>
            </a:pPr>
            <a:r>
              <a:rPr lang="it-IT" sz="4000" b="1" dirty="0" smtClean="0">
                <a:solidFill>
                  <a:srgbClr val="FFFFCC"/>
                </a:solidFill>
                <a:latin typeface="Times New Roman" pitchFamily="18" charset="0"/>
                <a:cs typeface="Times New Roman" pitchFamily="18" charset="0"/>
              </a:rPr>
              <a:t>I milanesi sanno bene a chi devono, o non devono, dare i soldi: nei sei mesi successivi all’unificazione coi Savoia (che loro non sopportavano), si lancia una lotteria per distruggere piazza Duomo e costruire, finalmente, una piazza degna di una capitale europea. Vengono stampati due milioni di biglietti del  valore di 10 lire l’uno, ma ne vengono venduti solo 170.000…. Appena sufficienti per abbattere le case, che vengono minate e distrutte di notte. Nel frattempo il progetto viene affidato ad un giovane architetto bolognese: Giuseppe </a:t>
            </a:r>
            <a:r>
              <a:rPr lang="it-IT" sz="4000" b="1" dirty="0" err="1" smtClean="0">
                <a:solidFill>
                  <a:srgbClr val="FFFFCC"/>
                </a:solidFill>
                <a:latin typeface="Times New Roman" pitchFamily="18" charset="0"/>
                <a:cs typeface="Times New Roman" pitchFamily="18" charset="0"/>
              </a:rPr>
              <a:t>Mengoni</a:t>
            </a:r>
            <a:r>
              <a:rPr lang="it-IT" sz="4000" b="1" dirty="0" smtClean="0">
                <a:solidFill>
                  <a:srgbClr val="FFFFCC"/>
                </a:solidFill>
                <a:latin typeface="Times New Roman" pitchFamily="18" charset="0"/>
                <a:cs typeface="Times New Roman" pitchFamily="18" charset="0"/>
              </a:rPr>
              <a:t>.   </a:t>
            </a:r>
            <a:endParaRPr lang="it-IT" sz="40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a:solidFill>
                  <a:srgbClr val="8064A2">
                    <a:lumMod val="20000"/>
                    <a:lumOff val="80000"/>
                  </a:srgbClr>
                </a:solidFill>
                <a:latin typeface="Times New Roman" pitchFamily="18" charset="0"/>
                <a:cs typeface="Times New Roman" pitchFamily="18" charset="0"/>
              </a:rPr>
              <a:t>Michela Zucca</a:t>
            </a:r>
          </a:p>
          <a:p>
            <a:pPr algn="ctr"/>
            <a:r>
              <a:rPr lang="it-IT" sz="800" b="1" dirty="0">
                <a:solidFill>
                  <a:srgbClr val="8064A2">
                    <a:lumMod val="20000"/>
                    <a:lumOff val="80000"/>
                  </a:srgbClr>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3393440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a:solidFill>
                  <a:srgbClr val="8064A2">
                    <a:lumMod val="20000"/>
                    <a:lumOff val="80000"/>
                  </a:srgbClr>
                </a:solidFill>
                <a:latin typeface="Times New Roman" pitchFamily="18" charset="0"/>
                <a:cs typeface="Times New Roman" pitchFamily="18" charset="0"/>
              </a:rPr>
              <a:t>Michela Zucca</a:t>
            </a:r>
          </a:p>
          <a:p>
            <a:pPr algn="ctr"/>
            <a:r>
              <a:rPr lang="it-IT" sz="800" b="1" dirty="0">
                <a:solidFill>
                  <a:srgbClr val="8064A2">
                    <a:lumMod val="20000"/>
                    <a:lumOff val="80000"/>
                  </a:srgbClr>
                </a:solidFill>
                <a:latin typeface="Times New Roman" pitchFamily="18" charset="0"/>
                <a:cs typeface="Times New Roman" pitchFamily="18" charset="0"/>
              </a:rPr>
              <a:t>Servizi culturali</a:t>
            </a:r>
          </a:p>
        </p:txBody>
      </p:sp>
      <p:sp>
        <p:nvSpPr>
          <p:cNvPr id="5" name="CasellaDiTesto 4"/>
          <p:cNvSpPr txBox="1"/>
          <p:nvPr/>
        </p:nvSpPr>
        <p:spPr>
          <a:xfrm>
            <a:off x="13312" y="5314364"/>
            <a:ext cx="9130688" cy="1446550"/>
          </a:xfrm>
          <a:prstGeom prst="rect">
            <a:avLst/>
          </a:prstGeom>
          <a:noFill/>
        </p:spPr>
        <p:txBody>
          <a:bodyPr wrap="square" rtlCol="0">
            <a:spAutoFit/>
          </a:bodyPr>
          <a:lstStyle/>
          <a:p>
            <a:r>
              <a:rPr lang="it-IT" sz="4400" b="1" dirty="0" smtClean="0">
                <a:solidFill>
                  <a:srgbClr val="FFFFCC"/>
                </a:solidFill>
                <a:latin typeface="Times New Roman" pitchFamily="18" charset="0"/>
                <a:cs typeface="Times New Roman" pitchFamily="18" charset="0"/>
              </a:rPr>
              <a:t>nel palazzo di via Pantano. Alla fine dell’insurrezione  furono restituite. </a:t>
            </a:r>
            <a:endParaRPr lang="it-IT" sz="4400" b="1" dirty="0">
              <a:solidFill>
                <a:srgbClr val="FFFFCC"/>
              </a:solidFill>
              <a:latin typeface="Times New Roman" pitchFamily="18" charset="0"/>
              <a:cs typeface="Times New Roman" pitchFamily="18" charset="0"/>
            </a:endParaRPr>
          </a:p>
        </p:txBody>
      </p:sp>
      <p:pic>
        <p:nvPicPr>
          <p:cNvPr id="286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813" y="-21691"/>
            <a:ext cx="8747422" cy="6857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07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8617" y="0"/>
            <a:ext cx="9341137" cy="6914713"/>
          </a:xfrm>
          <a:prstGeom prst="rect">
            <a:avLst/>
          </a:prstGeom>
          <a:noFill/>
        </p:spPr>
        <p:txBody>
          <a:bodyPr wrap="square" rtlCol="0">
            <a:spAutoFit/>
          </a:bodyPr>
          <a:lstStyle/>
          <a:p>
            <a:pPr>
              <a:lnSpc>
                <a:spcPts val="3800"/>
              </a:lnSpc>
            </a:pPr>
            <a:r>
              <a:rPr lang="it-IT" sz="4000" b="1" dirty="0" smtClean="0">
                <a:solidFill>
                  <a:srgbClr val="FFFFCC"/>
                </a:solidFill>
                <a:latin typeface="Times New Roman" pitchFamily="18" charset="0"/>
                <a:cs typeface="Times New Roman" pitchFamily="18" charset="0"/>
              </a:rPr>
              <a:t>Mentre i lavori faticosamente vanno avanti, la ditta inglese vincitrice dell’appalto fallisce e deve intervenire varie volte il Comune a coprire il buco, si scopre che tutta l’area era stata comprata sotto costo dal cognato del sindaco Beretta,  quando il progetto della piazza non era ancora di pubblico dominio; e poi il terreno era stato rivenduto al Municipio  a prezzi fantastici. La Giunta vacilla ma non disarma, e chiama il re ad inaugurare la Galleria. Ma l’architetto,  deluso dalle lettere minatorie di chi lo incolpava  di tanta distruzione, si uccide. </a:t>
            </a:r>
            <a:endParaRPr lang="it-IT" sz="40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a:solidFill>
                  <a:srgbClr val="8064A2">
                    <a:lumMod val="20000"/>
                    <a:lumOff val="80000"/>
                  </a:srgbClr>
                </a:solidFill>
                <a:latin typeface="Times New Roman" pitchFamily="18" charset="0"/>
                <a:cs typeface="Times New Roman" pitchFamily="18" charset="0"/>
              </a:rPr>
              <a:t>Michela Zucca</a:t>
            </a:r>
          </a:p>
          <a:p>
            <a:pPr algn="ctr"/>
            <a:r>
              <a:rPr lang="it-IT" sz="800" b="1" dirty="0">
                <a:solidFill>
                  <a:srgbClr val="8064A2">
                    <a:lumMod val="20000"/>
                    <a:lumOff val="80000"/>
                  </a:srgbClr>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34833855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64189" y="63301"/>
            <a:ext cx="3700083" cy="5452775"/>
          </a:xfrm>
          <a:prstGeom prst="rect">
            <a:avLst/>
          </a:prstGeom>
          <a:noFill/>
        </p:spPr>
        <p:txBody>
          <a:bodyPr wrap="square" rtlCol="0">
            <a:spAutoFit/>
          </a:bodyPr>
          <a:lstStyle/>
          <a:p>
            <a:pPr>
              <a:lnSpc>
                <a:spcPts val="3800"/>
              </a:lnSpc>
            </a:pPr>
            <a:r>
              <a:rPr lang="it-IT" sz="4400" b="1" dirty="0">
                <a:solidFill>
                  <a:srgbClr val="FFFFCC"/>
                </a:solidFill>
                <a:latin typeface="Times New Roman" pitchFamily="18" charset="0"/>
                <a:cs typeface="Times New Roman" pitchFamily="18" charset="0"/>
              </a:rPr>
              <a:t>I milanesi sanno far bene i conti ma non sono ladri: durante le Cinque Giornate presero le armi di Uboldo degli </a:t>
            </a:r>
            <a:r>
              <a:rPr lang="it-IT" sz="4400" b="1" dirty="0" err="1">
                <a:solidFill>
                  <a:srgbClr val="FFFFCC"/>
                </a:solidFill>
                <a:latin typeface="Times New Roman" pitchFamily="18" charset="0"/>
                <a:cs typeface="Times New Roman" pitchFamily="18" charset="0"/>
              </a:rPr>
              <a:t>Uboldi</a:t>
            </a:r>
            <a:r>
              <a:rPr lang="it-IT" sz="4400" b="1" dirty="0">
                <a:solidFill>
                  <a:srgbClr val="FFFFCC"/>
                </a:solidFill>
                <a:latin typeface="Times New Roman" pitchFamily="18" charset="0"/>
                <a:cs typeface="Times New Roman" pitchFamily="18" charset="0"/>
              </a:rPr>
              <a:t>, nel  </a:t>
            </a:r>
            <a:endParaRPr lang="it-IT" sz="44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a:solidFill>
                  <a:srgbClr val="8064A2">
                    <a:lumMod val="20000"/>
                    <a:lumOff val="80000"/>
                  </a:srgbClr>
                </a:solidFill>
                <a:latin typeface="Times New Roman" pitchFamily="18" charset="0"/>
                <a:cs typeface="Times New Roman" pitchFamily="18" charset="0"/>
              </a:rPr>
              <a:t>Michela Zucca</a:t>
            </a:r>
          </a:p>
          <a:p>
            <a:pPr algn="ctr"/>
            <a:r>
              <a:rPr lang="it-IT" sz="800" b="1" dirty="0">
                <a:solidFill>
                  <a:srgbClr val="8064A2">
                    <a:lumMod val="20000"/>
                    <a:lumOff val="80000"/>
                  </a:srgbClr>
                </a:solidFill>
                <a:latin typeface="Times New Roman" pitchFamily="18" charset="0"/>
                <a:cs typeface="Times New Roman" pitchFamily="18" charset="0"/>
              </a:rPr>
              <a:t>Servizi culturali</a:t>
            </a:r>
          </a:p>
        </p:txBody>
      </p:sp>
      <p:sp>
        <p:nvSpPr>
          <p:cNvPr id="5" name="CasellaDiTesto 4"/>
          <p:cNvSpPr txBox="1"/>
          <p:nvPr/>
        </p:nvSpPr>
        <p:spPr>
          <a:xfrm>
            <a:off x="13312" y="5314364"/>
            <a:ext cx="9130688" cy="1446550"/>
          </a:xfrm>
          <a:prstGeom prst="rect">
            <a:avLst/>
          </a:prstGeom>
          <a:noFill/>
        </p:spPr>
        <p:txBody>
          <a:bodyPr wrap="square" rtlCol="0">
            <a:spAutoFit/>
          </a:bodyPr>
          <a:lstStyle/>
          <a:p>
            <a:r>
              <a:rPr lang="it-IT" sz="4400" b="1" dirty="0">
                <a:solidFill>
                  <a:srgbClr val="FFFFCC"/>
                </a:solidFill>
                <a:latin typeface="Times New Roman" pitchFamily="18" charset="0"/>
                <a:cs typeface="Times New Roman" pitchFamily="18" charset="0"/>
              </a:rPr>
              <a:t>nel palazzo di via Pantano. Alla fine dell’insurrezione  furono restituite. </a:t>
            </a:r>
          </a:p>
        </p:txBody>
      </p:sp>
      <p:pic>
        <p:nvPicPr>
          <p:cNvPr id="276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24" y="-22538"/>
            <a:ext cx="9210624" cy="6953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16079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4460437" y="32048"/>
            <a:ext cx="4669224" cy="6914713"/>
          </a:xfrm>
          <a:prstGeom prst="rect">
            <a:avLst/>
          </a:prstGeom>
          <a:noFill/>
        </p:spPr>
        <p:txBody>
          <a:bodyPr wrap="square" rtlCol="0">
            <a:spAutoFit/>
          </a:bodyPr>
          <a:lstStyle/>
          <a:p>
            <a:pPr>
              <a:lnSpc>
                <a:spcPts val="3800"/>
              </a:lnSpc>
            </a:pPr>
            <a:r>
              <a:rPr lang="it-IT" sz="4000" b="1" dirty="0" smtClean="0">
                <a:solidFill>
                  <a:srgbClr val="FFFFCC"/>
                </a:solidFill>
                <a:latin typeface="Times New Roman" pitchFamily="18" charset="0"/>
                <a:cs typeface="Times New Roman" pitchFamily="18" charset="0"/>
              </a:rPr>
              <a:t>Nato nel  1836, lavora col padre e il fratello vendendo vestiti usati al mercato di Lodi. Poi ha un’intuizione fondamentale: produrre abiti già pronti. Apre i primi grandi magazzini. Verso il 1880 inizia anche la vendita per corrispondenza   su catalogo. </a:t>
            </a:r>
            <a:endParaRPr lang="it-IT" sz="44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a:solidFill>
                  <a:srgbClr val="8064A2">
                    <a:lumMod val="20000"/>
                    <a:lumOff val="80000"/>
                  </a:srgbClr>
                </a:solidFill>
                <a:latin typeface="Times New Roman" pitchFamily="18" charset="0"/>
                <a:cs typeface="Times New Roman" pitchFamily="18" charset="0"/>
              </a:rPr>
              <a:t>Michela Zucca</a:t>
            </a:r>
          </a:p>
          <a:p>
            <a:pPr algn="ctr"/>
            <a:r>
              <a:rPr lang="it-IT" sz="800" b="1" dirty="0">
                <a:solidFill>
                  <a:srgbClr val="8064A2">
                    <a:lumMod val="20000"/>
                    <a:lumOff val="80000"/>
                  </a:srgbClr>
                </a:solidFill>
                <a:latin typeface="Times New Roman" pitchFamily="18" charset="0"/>
                <a:cs typeface="Times New Roman" pitchFamily="18" charset="0"/>
              </a:rPr>
              <a:t>Servizi culturali</a:t>
            </a:r>
          </a:p>
        </p:txBody>
      </p:sp>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87" y="-16213"/>
            <a:ext cx="4512518" cy="6858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15635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88" y="0"/>
            <a:ext cx="919161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174323" y="4549676"/>
            <a:ext cx="8496944" cy="830997"/>
          </a:xfrm>
          <a:prstGeom prst="rect">
            <a:avLst/>
          </a:prstGeom>
          <a:noFill/>
        </p:spPr>
        <p:txBody>
          <a:bodyPr wrap="square" rtlCol="0">
            <a:spAutoFit/>
          </a:bodyPr>
          <a:lstStyle/>
          <a:p>
            <a:pPr algn="ctr"/>
            <a:r>
              <a:rPr lang="it-IT" sz="4800" b="1" dirty="0" smtClean="0">
                <a:solidFill>
                  <a:srgbClr val="FFFFCC"/>
                </a:solidFill>
                <a:latin typeface="Times New Roman" pitchFamily="18" charset="0"/>
                <a:cs typeface="Times New Roman" pitchFamily="18" charset="0"/>
              </a:rPr>
              <a:t>CULTURA E IDENTITA'</a:t>
            </a:r>
            <a:endParaRPr lang="it-IT" sz="48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chemeClr val="accent4">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4">
                    <a:lumMod val="20000"/>
                    <a:lumOff val="80000"/>
                  </a:schemeClr>
                </a:solidFill>
                <a:latin typeface="Times New Roman" pitchFamily="18" charset="0"/>
                <a:cs typeface="Times New Roman" pitchFamily="18" charset="0"/>
              </a:rPr>
              <a:t>Servizi culturali</a:t>
            </a:r>
            <a:endParaRPr lang="it-IT" sz="800" b="1" dirty="0">
              <a:solidFill>
                <a:schemeClr val="accent4">
                  <a:lumMod val="20000"/>
                  <a:lumOff val="80000"/>
                </a:schemeClr>
              </a:solidFill>
              <a:latin typeface="Times New Roman" pitchFamily="18" charset="0"/>
              <a:cs typeface="Times New Roman" pitchFamily="18" charset="0"/>
            </a:endParaRPr>
          </a:p>
        </p:txBody>
      </p:sp>
      <p:pic>
        <p:nvPicPr>
          <p:cNvPr id="296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41" y="0"/>
            <a:ext cx="927463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0212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6709201" y="0"/>
            <a:ext cx="2434799" cy="6925166"/>
          </a:xfrm>
          <a:prstGeom prst="rect">
            <a:avLst/>
          </a:prstGeom>
          <a:noFill/>
        </p:spPr>
        <p:txBody>
          <a:bodyPr wrap="square" rtlCol="0">
            <a:spAutoFit/>
          </a:bodyPr>
          <a:lstStyle/>
          <a:p>
            <a:pPr>
              <a:lnSpc>
                <a:spcPts val="3800"/>
              </a:lnSpc>
            </a:pPr>
            <a:r>
              <a:rPr lang="it-IT" sz="4000" b="1" dirty="0" smtClean="0">
                <a:solidFill>
                  <a:srgbClr val="FFFFCC"/>
                </a:solidFill>
                <a:latin typeface="Times New Roman" pitchFamily="18" charset="0"/>
                <a:cs typeface="Times New Roman" pitchFamily="18" charset="0"/>
              </a:rPr>
              <a:t>Nel  1896 perde il figlio maggiore nella guerra d’Africa: e decide di fondare la prima università commerciale d’Italia</a:t>
            </a:r>
            <a:r>
              <a:rPr lang="it-IT" sz="4400" b="1" dirty="0" smtClean="0">
                <a:solidFill>
                  <a:srgbClr val="FFFFCC"/>
                </a:solidFill>
                <a:latin typeface="Times New Roman" pitchFamily="18" charset="0"/>
                <a:cs typeface="Times New Roman" pitchFamily="18" charset="0"/>
              </a:rPr>
              <a:t> </a:t>
            </a:r>
            <a:endParaRPr lang="it-IT" sz="44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rgbClr val="8064A2">
                    <a:lumMod val="20000"/>
                    <a:lumOff val="80000"/>
                  </a:srgbClr>
                </a:solidFill>
                <a:latin typeface="Times New Roman" pitchFamily="18" charset="0"/>
                <a:cs typeface="Times New Roman" pitchFamily="18" charset="0"/>
              </a:rPr>
              <a:t>Michela </a:t>
            </a:r>
            <a:r>
              <a:rPr lang="it-IT" sz="800" b="1" dirty="0">
                <a:solidFill>
                  <a:srgbClr val="8064A2">
                    <a:lumMod val="20000"/>
                    <a:lumOff val="80000"/>
                  </a:srgbClr>
                </a:solidFill>
                <a:latin typeface="Times New Roman" pitchFamily="18" charset="0"/>
                <a:cs typeface="Times New Roman" pitchFamily="18" charset="0"/>
              </a:rPr>
              <a:t>Zucca</a:t>
            </a:r>
          </a:p>
          <a:p>
            <a:pPr algn="ctr"/>
            <a:r>
              <a:rPr lang="it-IT" sz="800" b="1" dirty="0">
                <a:solidFill>
                  <a:srgbClr val="8064A2">
                    <a:lumMod val="20000"/>
                    <a:lumOff val="80000"/>
                  </a:srgbClr>
                </a:solidFill>
                <a:latin typeface="Times New Roman" pitchFamily="18" charset="0"/>
                <a:cs typeface="Times New Roman" pitchFamily="18" charset="0"/>
              </a:rPr>
              <a:t>Servizi culturali</a:t>
            </a:r>
          </a:p>
        </p:txBody>
      </p:sp>
      <p:pic>
        <p:nvPicPr>
          <p:cNvPr id="317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88" y="-1"/>
            <a:ext cx="6773389" cy="6870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7779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4140148" y="2780104"/>
            <a:ext cx="4971277" cy="3990836"/>
          </a:xfrm>
          <a:prstGeom prst="rect">
            <a:avLst/>
          </a:prstGeom>
          <a:noFill/>
        </p:spPr>
        <p:txBody>
          <a:bodyPr wrap="square" rtlCol="0">
            <a:spAutoFit/>
          </a:bodyPr>
          <a:lstStyle/>
          <a:p>
            <a:pPr>
              <a:lnSpc>
                <a:spcPts val="3800"/>
              </a:lnSpc>
            </a:pPr>
            <a:r>
              <a:rPr lang="it-IT" sz="3600" b="1" dirty="0" smtClean="0">
                <a:solidFill>
                  <a:srgbClr val="FFFFCC"/>
                </a:solidFill>
                <a:latin typeface="Times New Roman" pitchFamily="18" charset="0"/>
                <a:cs typeface="Times New Roman" pitchFamily="18" charset="0"/>
              </a:rPr>
              <a:t>Malgrado</a:t>
            </a:r>
          </a:p>
          <a:p>
            <a:pPr>
              <a:lnSpc>
                <a:spcPts val="3800"/>
              </a:lnSpc>
            </a:pPr>
            <a:r>
              <a:rPr lang="it-IT" sz="3600" b="1" dirty="0" smtClean="0">
                <a:solidFill>
                  <a:srgbClr val="FFFFCC"/>
                </a:solidFill>
                <a:latin typeface="Times New Roman" pitchFamily="18" charset="0"/>
                <a:cs typeface="Times New Roman" pitchFamily="18" charset="0"/>
              </a:rPr>
              <a:t>Conoscano bene l’uso della moneta e sappiano sfruttare rapporti commerciali con i gruppi esterni, rimangono una cultura egualitaria all’interno.    </a:t>
            </a:r>
            <a:r>
              <a:rPr lang="it-IT" sz="4800" b="1" dirty="0" smtClean="0">
                <a:solidFill>
                  <a:srgbClr val="FFFFCC"/>
                </a:solidFill>
                <a:latin typeface="Times New Roman" pitchFamily="18" charset="0"/>
                <a:cs typeface="Times New Roman" pitchFamily="18" charset="0"/>
              </a:rPr>
              <a:t>         </a:t>
            </a:r>
            <a:endParaRPr lang="it-IT" sz="48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chemeClr val="accent4">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4">
                    <a:lumMod val="20000"/>
                    <a:lumOff val="80000"/>
                  </a:schemeClr>
                </a:solidFill>
                <a:latin typeface="Times New Roman" pitchFamily="18" charset="0"/>
                <a:cs typeface="Times New Roman" pitchFamily="18" charset="0"/>
              </a:rPr>
              <a:t>Servizi culturali</a:t>
            </a:r>
            <a:endParaRPr lang="it-IT" sz="800" b="1" dirty="0">
              <a:solidFill>
                <a:schemeClr val="accent4">
                  <a:lumMod val="20000"/>
                  <a:lumOff val="80000"/>
                </a:schemeClr>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9064" y="8722"/>
            <a:ext cx="2919123" cy="335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1240" y="65578"/>
            <a:ext cx="2987824" cy="2700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88" y="2766570"/>
            <a:ext cx="4166736" cy="4125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64186" y="0"/>
            <a:ext cx="3484058" cy="2677656"/>
          </a:xfrm>
          <a:prstGeom prst="rect">
            <a:avLst/>
          </a:prstGeom>
          <a:noFill/>
        </p:spPr>
        <p:txBody>
          <a:bodyPr wrap="square" rtlCol="0">
            <a:spAutoFit/>
          </a:bodyPr>
          <a:lstStyle/>
          <a:p>
            <a:r>
              <a:rPr lang="it-IT" sz="2800" b="1" dirty="0" smtClean="0">
                <a:solidFill>
                  <a:srgbClr val="FFFFCC"/>
                </a:solidFill>
                <a:latin typeface="Times New Roman" pitchFamily="18" charset="0"/>
                <a:cs typeface="Times New Roman" pitchFamily="18" charset="0"/>
              </a:rPr>
              <a:t>I Celti cominciano a battere moneta in oro, argento e bronzo dal III secolo a. C.  incidendo i propri simboli identitari</a:t>
            </a:r>
            <a:endParaRPr lang="it-IT" sz="2800" b="1" dirty="0">
              <a:solidFill>
                <a:srgbClr val="FFFFCC"/>
              </a:solidFill>
              <a:latin typeface="Times New Roman" pitchFamily="18" charset="0"/>
              <a:cs typeface="Times New Roman" pitchFamily="18" charset="0"/>
            </a:endParaRPr>
          </a:p>
        </p:txBody>
      </p:sp>
    </p:spTree>
    <p:extLst>
      <p:ext uri="{BB962C8B-B14F-4D97-AF65-F5344CB8AC3E}">
        <p14:creationId xmlns:p14="http://schemas.microsoft.com/office/powerpoint/2010/main" val="28086242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rgbClr val="8064A2">
                    <a:lumMod val="20000"/>
                    <a:lumOff val="80000"/>
                  </a:srgbClr>
                </a:solidFill>
                <a:latin typeface="Times New Roman" pitchFamily="18" charset="0"/>
                <a:cs typeface="Times New Roman" pitchFamily="18" charset="0"/>
              </a:rPr>
              <a:t>Michela </a:t>
            </a:r>
            <a:r>
              <a:rPr lang="it-IT" sz="800" b="1" dirty="0">
                <a:solidFill>
                  <a:srgbClr val="8064A2">
                    <a:lumMod val="20000"/>
                    <a:lumOff val="80000"/>
                  </a:srgbClr>
                </a:solidFill>
                <a:latin typeface="Times New Roman" pitchFamily="18" charset="0"/>
                <a:cs typeface="Times New Roman" pitchFamily="18" charset="0"/>
              </a:rPr>
              <a:t>Zucca</a:t>
            </a:r>
          </a:p>
          <a:p>
            <a:pPr algn="ctr"/>
            <a:r>
              <a:rPr lang="it-IT" sz="800" b="1" dirty="0">
                <a:solidFill>
                  <a:srgbClr val="8064A2">
                    <a:lumMod val="20000"/>
                    <a:lumOff val="80000"/>
                  </a:srgbClr>
                </a:solidFill>
                <a:latin typeface="Times New Roman" pitchFamily="18" charset="0"/>
                <a:cs typeface="Times New Roman" pitchFamily="18" charset="0"/>
              </a:rPr>
              <a:t>Servizi culturali</a:t>
            </a:r>
          </a:p>
        </p:txBody>
      </p:sp>
      <p:pic>
        <p:nvPicPr>
          <p:cNvPr id="358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93" y="231606"/>
            <a:ext cx="9212263" cy="640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07299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4858285" y="0"/>
            <a:ext cx="4285715" cy="7402026"/>
          </a:xfrm>
          <a:prstGeom prst="rect">
            <a:avLst/>
          </a:prstGeom>
          <a:noFill/>
        </p:spPr>
        <p:txBody>
          <a:bodyPr wrap="square" rtlCol="0">
            <a:spAutoFit/>
          </a:bodyPr>
          <a:lstStyle/>
          <a:p>
            <a:pPr>
              <a:lnSpc>
                <a:spcPts val="3800"/>
              </a:lnSpc>
            </a:pPr>
            <a:r>
              <a:rPr lang="it-IT" sz="4000" b="1" dirty="0" smtClean="0">
                <a:solidFill>
                  <a:srgbClr val="FFFFCC"/>
                </a:solidFill>
                <a:latin typeface="Times New Roman" pitchFamily="18" charset="0"/>
                <a:cs typeface="Times New Roman" pitchFamily="18" charset="0"/>
              </a:rPr>
              <a:t>Finalmente lo studio delle materie economiche poteva avere piena dignità, e i figli degli industriali (che venivano mandati dai concorrenti a fare apprendistato) ricevere una formazione adeguata. </a:t>
            </a:r>
          </a:p>
          <a:p>
            <a:pPr>
              <a:lnSpc>
                <a:spcPts val="3800"/>
              </a:lnSpc>
            </a:pPr>
            <a:r>
              <a:rPr lang="it-IT" sz="4400" b="1" dirty="0" smtClean="0">
                <a:solidFill>
                  <a:srgbClr val="FFFFCC"/>
                </a:solidFill>
                <a:latin typeface="Times New Roman" pitchFamily="18" charset="0"/>
                <a:cs typeface="Times New Roman" pitchFamily="18" charset="0"/>
              </a:rPr>
              <a:t> </a:t>
            </a:r>
            <a:endParaRPr lang="it-IT" sz="44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rgbClr val="8064A2">
                    <a:lumMod val="20000"/>
                    <a:lumOff val="80000"/>
                  </a:srgbClr>
                </a:solidFill>
                <a:latin typeface="Times New Roman" pitchFamily="18" charset="0"/>
                <a:cs typeface="Times New Roman" pitchFamily="18" charset="0"/>
              </a:rPr>
              <a:t>Michela </a:t>
            </a:r>
            <a:r>
              <a:rPr lang="it-IT" sz="800" b="1" dirty="0">
                <a:solidFill>
                  <a:srgbClr val="8064A2">
                    <a:lumMod val="20000"/>
                    <a:lumOff val="80000"/>
                  </a:srgbClr>
                </a:solidFill>
                <a:latin typeface="Times New Roman" pitchFamily="18" charset="0"/>
                <a:cs typeface="Times New Roman" pitchFamily="18" charset="0"/>
              </a:rPr>
              <a:t>Zucca</a:t>
            </a:r>
          </a:p>
          <a:p>
            <a:pPr algn="ctr"/>
            <a:r>
              <a:rPr lang="it-IT" sz="800" b="1" dirty="0">
                <a:solidFill>
                  <a:srgbClr val="8064A2">
                    <a:lumMod val="20000"/>
                    <a:lumOff val="80000"/>
                  </a:srgbClr>
                </a:solidFill>
                <a:latin typeface="Times New Roman" pitchFamily="18" charset="0"/>
                <a:cs typeface="Times New Roman" pitchFamily="18" charset="0"/>
              </a:rPr>
              <a:t>Servizi culturali</a:t>
            </a:r>
          </a:p>
        </p:txBody>
      </p:sp>
      <p:pic>
        <p:nvPicPr>
          <p:cNvPr id="327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87" y="1"/>
            <a:ext cx="4922472" cy="6870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0094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5796136" y="0"/>
            <a:ext cx="3347864" cy="7402026"/>
          </a:xfrm>
          <a:prstGeom prst="rect">
            <a:avLst/>
          </a:prstGeom>
          <a:noFill/>
        </p:spPr>
        <p:txBody>
          <a:bodyPr wrap="square" rtlCol="0">
            <a:spAutoFit/>
          </a:bodyPr>
          <a:lstStyle/>
          <a:p>
            <a:pPr>
              <a:lnSpc>
                <a:spcPts val="3800"/>
              </a:lnSpc>
            </a:pPr>
            <a:r>
              <a:rPr lang="it-IT" sz="4000" b="1" dirty="0" smtClean="0">
                <a:solidFill>
                  <a:srgbClr val="FFFFCC"/>
                </a:solidFill>
                <a:latin typeface="Times New Roman" pitchFamily="18" charset="0"/>
                <a:cs typeface="Times New Roman" pitchFamily="18" charset="0"/>
              </a:rPr>
              <a:t>Nel 1973 davanti all’università scoppiano duri scontri per aprire le lezioni a tutti: Roberto Franceschi, studente ventenne, viene ucciso dal fuoco di un agente. </a:t>
            </a:r>
          </a:p>
          <a:p>
            <a:pPr>
              <a:lnSpc>
                <a:spcPts val="3800"/>
              </a:lnSpc>
            </a:pPr>
            <a:r>
              <a:rPr lang="it-IT" sz="4400" b="1" dirty="0" smtClean="0">
                <a:solidFill>
                  <a:srgbClr val="FFFFCC"/>
                </a:solidFill>
                <a:latin typeface="Times New Roman" pitchFamily="18" charset="0"/>
                <a:cs typeface="Times New Roman" pitchFamily="18" charset="0"/>
              </a:rPr>
              <a:t> </a:t>
            </a:r>
            <a:endParaRPr lang="it-IT" sz="44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rgbClr val="8064A2">
                    <a:lumMod val="20000"/>
                    <a:lumOff val="80000"/>
                  </a:srgbClr>
                </a:solidFill>
                <a:latin typeface="Times New Roman" pitchFamily="18" charset="0"/>
                <a:cs typeface="Times New Roman" pitchFamily="18" charset="0"/>
              </a:rPr>
              <a:t>Michela </a:t>
            </a:r>
            <a:r>
              <a:rPr lang="it-IT" sz="800" b="1" dirty="0">
                <a:solidFill>
                  <a:srgbClr val="8064A2">
                    <a:lumMod val="20000"/>
                    <a:lumOff val="80000"/>
                  </a:srgbClr>
                </a:solidFill>
                <a:latin typeface="Times New Roman" pitchFamily="18" charset="0"/>
                <a:cs typeface="Times New Roman" pitchFamily="18" charset="0"/>
              </a:rPr>
              <a:t>Zucca</a:t>
            </a:r>
          </a:p>
          <a:p>
            <a:pPr algn="ctr"/>
            <a:r>
              <a:rPr lang="it-IT" sz="800" b="1" dirty="0">
                <a:solidFill>
                  <a:srgbClr val="8064A2">
                    <a:lumMod val="20000"/>
                    <a:lumOff val="80000"/>
                  </a:srgbClr>
                </a:solidFill>
                <a:latin typeface="Times New Roman" pitchFamily="18" charset="0"/>
                <a:cs typeface="Times New Roman" pitchFamily="18" charset="0"/>
              </a:rPr>
              <a:t>Servizi culturali</a:t>
            </a:r>
          </a:p>
        </p:txBody>
      </p:sp>
      <p:pic>
        <p:nvPicPr>
          <p:cNvPr id="337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90" y="14659"/>
            <a:ext cx="5860323" cy="6837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2545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4082062" y="0"/>
            <a:ext cx="5061938" cy="6914713"/>
          </a:xfrm>
          <a:prstGeom prst="rect">
            <a:avLst/>
          </a:prstGeom>
          <a:noFill/>
        </p:spPr>
        <p:txBody>
          <a:bodyPr wrap="square" rtlCol="0">
            <a:spAutoFit/>
          </a:bodyPr>
          <a:lstStyle/>
          <a:p>
            <a:pPr>
              <a:lnSpc>
                <a:spcPts val="3800"/>
              </a:lnSpc>
            </a:pPr>
            <a:r>
              <a:rPr lang="it-IT" sz="4000" b="1" dirty="0" smtClean="0">
                <a:solidFill>
                  <a:srgbClr val="FFFFCC"/>
                </a:solidFill>
                <a:latin typeface="Times New Roman" pitchFamily="18" charset="0"/>
                <a:cs typeface="Times New Roman" pitchFamily="18" charset="0"/>
              </a:rPr>
              <a:t>Il maglio costruito per ricordare Roberto sta ancora lì di fronte all’università a ricordare che esistono diverse concezioni dei </a:t>
            </a:r>
            <a:r>
              <a:rPr lang="it-IT" sz="4000" b="1" dirty="0" err="1" smtClean="0">
                <a:solidFill>
                  <a:srgbClr val="FFFFCC"/>
                </a:solidFill>
                <a:latin typeface="Times New Roman" pitchFamily="18" charset="0"/>
                <a:cs typeface="Times New Roman" pitchFamily="18" charset="0"/>
              </a:rPr>
              <a:t>danée</a:t>
            </a:r>
            <a:r>
              <a:rPr lang="it-IT" sz="4000" b="1" dirty="0" smtClean="0">
                <a:solidFill>
                  <a:srgbClr val="FFFFCC"/>
                </a:solidFill>
                <a:latin typeface="Times New Roman" pitchFamily="18" charset="0"/>
                <a:cs typeface="Times New Roman" pitchFamily="18" charset="0"/>
              </a:rPr>
              <a:t>: quella di chi pensa debbano rimanere nelle mani di pochi, e quella di chi ritiene che debbano anche essere distribuiti fra tutti…. </a:t>
            </a:r>
          </a:p>
          <a:p>
            <a:pPr>
              <a:lnSpc>
                <a:spcPts val="3800"/>
              </a:lnSpc>
            </a:pPr>
            <a:r>
              <a:rPr lang="it-IT" sz="4400" b="1" dirty="0" smtClean="0">
                <a:solidFill>
                  <a:srgbClr val="FFFFCC"/>
                </a:solidFill>
                <a:latin typeface="Times New Roman" pitchFamily="18" charset="0"/>
                <a:cs typeface="Times New Roman" pitchFamily="18" charset="0"/>
              </a:rPr>
              <a:t> </a:t>
            </a:r>
            <a:endParaRPr lang="it-IT" sz="44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rgbClr val="8064A2">
                    <a:lumMod val="20000"/>
                    <a:lumOff val="80000"/>
                  </a:srgbClr>
                </a:solidFill>
                <a:latin typeface="Times New Roman" pitchFamily="18" charset="0"/>
                <a:cs typeface="Times New Roman" pitchFamily="18" charset="0"/>
              </a:rPr>
              <a:t>Michela </a:t>
            </a:r>
            <a:r>
              <a:rPr lang="it-IT" sz="800" b="1" dirty="0">
                <a:solidFill>
                  <a:srgbClr val="8064A2">
                    <a:lumMod val="20000"/>
                    <a:lumOff val="80000"/>
                  </a:srgbClr>
                </a:solidFill>
                <a:latin typeface="Times New Roman" pitchFamily="18" charset="0"/>
                <a:cs typeface="Times New Roman" pitchFamily="18" charset="0"/>
              </a:rPr>
              <a:t>Zucca</a:t>
            </a:r>
          </a:p>
          <a:p>
            <a:pPr algn="ctr"/>
            <a:r>
              <a:rPr lang="it-IT" sz="800" b="1" dirty="0">
                <a:solidFill>
                  <a:srgbClr val="8064A2">
                    <a:lumMod val="20000"/>
                    <a:lumOff val="80000"/>
                  </a:srgbClr>
                </a:solidFill>
                <a:latin typeface="Times New Roman" pitchFamily="18" charset="0"/>
                <a:cs typeface="Times New Roman" pitchFamily="18" charset="0"/>
              </a:rPr>
              <a:t>Servizi culturali</a:t>
            </a:r>
          </a:p>
        </p:txBody>
      </p:sp>
      <p:pic>
        <p:nvPicPr>
          <p:cNvPr id="368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87" y="0"/>
            <a:ext cx="4146249" cy="6898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27849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88" y="0"/>
            <a:ext cx="919161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26588" y="1951672"/>
            <a:ext cx="9154016" cy="3385542"/>
          </a:xfrm>
          <a:prstGeom prst="rect">
            <a:avLst/>
          </a:prstGeom>
          <a:noFill/>
        </p:spPr>
        <p:txBody>
          <a:bodyPr wrap="square" rtlCol="0">
            <a:spAutoFit/>
          </a:bodyPr>
          <a:lstStyle/>
          <a:p>
            <a:pPr algn="ctr"/>
            <a:r>
              <a:rPr lang="it-IT" sz="16600" b="1" dirty="0" smtClean="0">
                <a:solidFill>
                  <a:srgbClr val="FFFFCC"/>
                </a:solidFill>
                <a:latin typeface="Times New Roman" pitchFamily="18" charset="0"/>
                <a:cs typeface="Times New Roman" pitchFamily="18" charset="0"/>
              </a:rPr>
              <a:t>GRAZIE</a:t>
            </a:r>
          </a:p>
          <a:p>
            <a:pPr algn="ctr"/>
            <a:endParaRPr lang="it-IT" sz="48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chemeClr val="accent4">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4">
                    <a:lumMod val="20000"/>
                    <a:lumOff val="80000"/>
                  </a:schemeClr>
                </a:solidFill>
                <a:latin typeface="Times New Roman" pitchFamily="18" charset="0"/>
                <a:cs typeface="Times New Roman" pitchFamily="18" charset="0"/>
              </a:rPr>
              <a:t>Servizi culturali</a:t>
            </a:r>
            <a:endParaRPr lang="it-IT" sz="800" b="1" dirty="0">
              <a:solidFill>
                <a:schemeClr val="accent4">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787538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5709432" y="-30156"/>
            <a:ext cx="3417996" cy="6427401"/>
          </a:xfrm>
          <a:prstGeom prst="rect">
            <a:avLst/>
          </a:prstGeom>
          <a:noFill/>
        </p:spPr>
        <p:txBody>
          <a:bodyPr wrap="square" rtlCol="0">
            <a:spAutoFit/>
          </a:bodyPr>
          <a:lstStyle/>
          <a:p>
            <a:pPr>
              <a:lnSpc>
                <a:spcPts val="3800"/>
              </a:lnSpc>
            </a:pPr>
            <a:r>
              <a:rPr lang="it-IT" sz="3600" b="1" dirty="0" smtClean="0">
                <a:solidFill>
                  <a:srgbClr val="FFFFCC"/>
                </a:solidFill>
                <a:latin typeface="Times New Roman" pitchFamily="18" charset="0"/>
                <a:cs typeface="Times New Roman" pitchFamily="18" charset="0"/>
              </a:rPr>
              <a:t>Per i Romani, società classista e aristocratica, l’esercizio del commercio fu sempre attività plebea, da delegare a comunità straniere (Ebrei) o native, come i Celti lombardi. </a:t>
            </a:r>
            <a:endParaRPr lang="it-IT" sz="48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chemeClr val="accent4">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4">
                    <a:lumMod val="20000"/>
                    <a:lumOff val="80000"/>
                  </a:schemeClr>
                </a:solidFill>
                <a:latin typeface="Times New Roman" pitchFamily="18" charset="0"/>
                <a:cs typeface="Times New Roman" pitchFamily="18" charset="0"/>
              </a:rPr>
              <a:t>Servizi culturali</a:t>
            </a:r>
            <a:endParaRPr lang="it-IT" sz="800" b="1" dirty="0">
              <a:solidFill>
                <a:schemeClr val="accent4">
                  <a:lumMod val="20000"/>
                  <a:lumOff val="80000"/>
                </a:schemeClr>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31" y="-30156"/>
            <a:ext cx="5746460" cy="6923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2142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5796136" y="-30156"/>
            <a:ext cx="3417996" cy="6937155"/>
          </a:xfrm>
          <a:prstGeom prst="rect">
            <a:avLst/>
          </a:prstGeom>
          <a:noFill/>
        </p:spPr>
        <p:txBody>
          <a:bodyPr wrap="square" rtlCol="0">
            <a:spAutoFit/>
          </a:bodyPr>
          <a:lstStyle/>
          <a:p>
            <a:pPr>
              <a:lnSpc>
                <a:spcPts val="3800"/>
              </a:lnSpc>
            </a:pPr>
            <a:r>
              <a:rPr lang="it-IT" sz="3600" b="1" dirty="0" smtClean="0">
                <a:solidFill>
                  <a:srgbClr val="FFFFCC"/>
                </a:solidFill>
                <a:latin typeface="Times New Roman" pitchFamily="18" charset="0"/>
                <a:cs typeface="Times New Roman" pitchFamily="18" charset="0"/>
              </a:rPr>
              <a:t>Gaio </a:t>
            </a:r>
            <a:r>
              <a:rPr lang="it-IT" sz="3600" b="1" dirty="0" err="1" smtClean="0">
                <a:solidFill>
                  <a:srgbClr val="FFFFCC"/>
                </a:solidFill>
                <a:latin typeface="Times New Roman" pitchFamily="18" charset="0"/>
                <a:cs typeface="Times New Roman" pitchFamily="18" charset="0"/>
              </a:rPr>
              <a:t>Vettio</a:t>
            </a:r>
            <a:endParaRPr lang="it-IT" sz="3600" b="1" dirty="0" smtClean="0">
              <a:solidFill>
                <a:srgbClr val="FFFFCC"/>
              </a:solidFill>
              <a:latin typeface="Times New Roman" pitchFamily="18" charset="0"/>
              <a:cs typeface="Times New Roman" pitchFamily="18" charset="0"/>
            </a:endParaRPr>
          </a:p>
          <a:p>
            <a:pPr>
              <a:lnSpc>
                <a:spcPts val="3800"/>
              </a:lnSpc>
            </a:pPr>
            <a:r>
              <a:rPr lang="it-IT" sz="3600" b="1" dirty="0" smtClean="0">
                <a:solidFill>
                  <a:srgbClr val="FFFFCC"/>
                </a:solidFill>
                <a:latin typeface="Times New Roman" pitchFamily="18" charset="0"/>
                <a:cs typeface="Times New Roman" pitchFamily="18" charset="0"/>
              </a:rPr>
              <a:t>figlio di </a:t>
            </a:r>
            <a:r>
              <a:rPr lang="it-IT" sz="3600" b="1" dirty="0" err="1" smtClean="0">
                <a:solidFill>
                  <a:srgbClr val="FFFFCC"/>
                </a:solidFill>
                <a:latin typeface="Times New Roman" pitchFamily="18" charset="0"/>
                <a:cs typeface="Times New Roman" pitchFamily="18" charset="0"/>
              </a:rPr>
              <a:t>Novellio</a:t>
            </a:r>
            <a:r>
              <a:rPr lang="it-IT" sz="3600" b="1" dirty="0" smtClean="0">
                <a:solidFill>
                  <a:srgbClr val="FFFFCC"/>
                </a:solidFill>
                <a:latin typeface="Times New Roman" pitchFamily="18" charset="0"/>
                <a:cs typeface="Times New Roman" pitchFamily="18" charset="0"/>
              </a:rPr>
              <a:t>,</a:t>
            </a:r>
          </a:p>
          <a:p>
            <a:pPr>
              <a:lnSpc>
                <a:spcPts val="3800"/>
              </a:lnSpc>
            </a:pPr>
            <a:r>
              <a:rPr lang="it-IT" sz="3600" b="1" dirty="0" smtClean="0">
                <a:solidFill>
                  <a:srgbClr val="FFFFCC"/>
                </a:solidFill>
                <a:latin typeface="Times New Roman" pitchFamily="18" charset="0"/>
                <a:cs typeface="Times New Roman" pitchFamily="18" charset="0"/>
              </a:rPr>
              <a:t>per sé e</a:t>
            </a:r>
          </a:p>
          <a:p>
            <a:pPr>
              <a:lnSpc>
                <a:spcPts val="3800"/>
              </a:lnSpc>
            </a:pPr>
            <a:r>
              <a:rPr lang="it-IT" sz="3600" b="1" dirty="0" smtClean="0">
                <a:solidFill>
                  <a:srgbClr val="FFFFCC"/>
                </a:solidFill>
                <a:latin typeface="Times New Roman" pitchFamily="18" charset="0"/>
                <a:cs typeface="Times New Roman" pitchFamily="18" charset="0"/>
              </a:rPr>
              <a:t>per Verginia Luta,</a:t>
            </a:r>
          </a:p>
          <a:p>
            <a:pPr>
              <a:lnSpc>
                <a:spcPts val="3800"/>
              </a:lnSpc>
            </a:pPr>
            <a:r>
              <a:rPr lang="it-IT" sz="3600" b="1" dirty="0" smtClean="0">
                <a:solidFill>
                  <a:srgbClr val="FFFFCC"/>
                </a:solidFill>
                <a:latin typeface="Times New Roman" pitchFamily="18" charset="0"/>
                <a:cs typeface="Times New Roman" pitchFamily="18" charset="0"/>
              </a:rPr>
              <a:t>(sua) madre, e</a:t>
            </a:r>
          </a:p>
          <a:p>
            <a:pPr>
              <a:lnSpc>
                <a:spcPts val="3800"/>
              </a:lnSpc>
            </a:pPr>
            <a:r>
              <a:rPr lang="it-IT" sz="3600" b="1" dirty="0" smtClean="0">
                <a:solidFill>
                  <a:srgbClr val="FFFFCC"/>
                </a:solidFill>
                <a:latin typeface="Times New Roman" pitchFamily="18" charset="0"/>
                <a:cs typeface="Times New Roman" pitchFamily="18" charset="0"/>
              </a:rPr>
              <a:t>per Privata, liberta,</a:t>
            </a:r>
          </a:p>
          <a:p>
            <a:pPr>
              <a:lnSpc>
                <a:spcPts val="3800"/>
              </a:lnSpc>
            </a:pPr>
            <a:r>
              <a:rPr lang="it-IT" sz="3600" b="1" dirty="0" smtClean="0">
                <a:solidFill>
                  <a:srgbClr val="FFFFCC"/>
                </a:solidFill>
                <a:latin typeface="Times New Roman" pitchFamily="18" charset="0"/>
                <a:cs typeface="Times New Roman" pitchFamily="18" charset="0"/>
              </a:rPr>
              <a:t>Adiutor liberto,</a:t>
            </a:r>
          </a:p>
          <a:p>
            <a:pPr>
              <a:lnSpc>
                <a:spcPts val="3800"/>
              </a:lnSpc>
            </a:pPr>
            <a:r>
              <a:rPr lang="it-IT" sz="3600" b="1" dirty="0" smtClean="0">
                <a:solidFill>
                  <a:srgbClr val="FFFFCC"/>
                </a:solidFill>
                <a:latin typeface="Times New Roman" pitchFamily="18" charset="0"/>
                <a:cs typeface="Times New Roman" pitchFamily="18" charset="0"/>
              </a:rPr>
              <a:t>Mete liberta,</a:t>
            </a:r>
          </a:p>
          <a:p>
            <a:pPr>
              <a:lnSpc>
                <a:spcPts val="3800"/>
              </a:lnSpc>
            </a:pPr>
            <a:r>
              <a:rPr lang="it-IT" sz="3600" b="1" dirty="0" smtClean="0">
                <a:solidFill>
                  <a:srgbClr val="FFFFCC"/>
                </a:solidFill>
                <a:latin typeface="Times New Roman" pitchFamily="18" charset="0"/>
                <a:cs typeface="Times New Roman" pitchFamily="18" charset="0"/>
              </a:rPr>
              <a:t>con testamento dispose</a:t>
            </a:r>
          </a:p>
          <a:p>
            <a:pPr>
              <a:lnSpc>
                <a:spcPts val="3800"/>
              </a:lnSpc>
            </a:pPr>
            <a:r>
              <a:rPr lang="it-IT" sz="3600" b="1" dirty="0" smtClean="0">
                <a:solidFill>
                  <a:srgbClr val="FFFFCC"/>
                </a:solidFill>
                <a:latin typeface="Times New Roman" pitchFamily="18" charset="0"/>
                <a:cs typeface="Times New Roman" pitchFamily="18" charset="0"/>
              </a:rPr>
              <a:t>che si facesse..    </a:t>
            </a:r>
            <a:r>
              <a:rPr lang="it-IT" sz="4800" b="1" dirty="0" smtClean="0">
                <a:solidFill>
                  <a:srgbClr val="FFFFCC"/>
                </a:solidFill>
                <a:latin typeface="Times New Roman" pitchFamily="18" charset="0"/>
                <a:cs typeface="Times New Roman" pitchFamily="18" charset="0"/>
              </a:rPr>
              <a:t>         </a:t>
            </a:r>
            <a:endParaRPr lang="it-IT" sz="48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chemeClr val="accent4">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4">
                    <a:lumMod val="20000"/>
                    <a:lumOff val="80000"/>
                  </a:schemeClr>
                </a:solidFill>
                <a:latin typeface="Times New Roman" pitchFamily="18" charset="0"/>
                <a:cs typeface="Times New Roman" pitchFamily="18" charset="0"/>
              </a:rPr>
              <a:t>Servizi culturali</a:t>
            </a:r>
            <a:endParaRPr lang="it-IT" sz="800" b="1" dirty="0">
              <a:solidFill>
                <a:schemeClr val="accent4">
                  <a:lumMod val="20000"/>
                  <a:lumOff val="80000"/>
                </a:schemeClr>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8159" y="-21840"/>
            <a:ext cx="227390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64187" y="0"/>
            <a:ext cx="3628075" cy="6494085"/>
          </a:xfrm>
          <a:prstGeom prst="rect">
            <a:avLst/>
          </a:prstGeom>
          <a:noFill/>
        </p:spPr>
        <p:txBody>
          <a:bodyPr wrap="square" rtlCol="0">
            <a:spAutoFit/>
          </a:bodyPr>
          <a:lstStyle/>
          <a:p>
            <a:r>
              <a:rPr lang="it-IT" sz="3200" b="1" dirty="0" smtClean="0">
                <a:solidFill>
                  <a:srgbClr val="FFFFCC"/>
                </a:solidFill>
                <a:latin typeface="Times New Roman" pitchFamily="18" charset="0"/>
                <a:cs typeface="Times New Roman" pitchFamily="18" charset="0"/>
              </a:rPr>
              <a:t>La stele dei </a:t>
            </a:r>
            <a:r>
              <a:rPr lang="it-IT" sz="3200" b="1" dirty="0" err="1" smtClean="0">
                <a:solidFill>
                  <a:srgbClr val="FFFFCC"/>
                </a:solidFill>
                <a:latin typeface="Times New Roman" pitchFamily="18" charset="0"/>
                <a:cs typeface="Times New Roman" pitchFamily="18" charset="0"/>
              </a:rPr>
              <a:t>Vettii</a:t>
            </a:r>
            <a:r>
              <a:rPr lang="it-IT" sz="3200" b="1" dirty="0" smtClean="0">
                <a:solidFill>
                  <a:srgbClr val="FFFFCC"/>
                </a:solidFill>
                <a:latin typeface="Times New Roman" pitchFamily="18" charset="0"/>
                <a:cs typeface="Times New Roman" pitchFamily="18" charset="0"/>
              </a:rPr>
              <a:t> murata in Porta Nuova mostra una scena di commercio di tessuti, fiorente a Milano e praticato da persone che si aggregavano alle legioni, di umili origini. Non è un caso che la dedica sia riservata a tre liberti. </a:t>
            </a:r>
            <a:endParaRPr lang="it-IT" sz="3200" b="1" dirty="0">
              <a:solidFill>
                <a:srgbClr val="FFFFCC"/>
              </a:solidFill>
              <a:latin typeface="Times New Roman" pitchFamily="18" charset="0"/>
              <a:cs typeface="Times New Roman" pitchFamily="18" charset="0"/>
            </a:endParaRPr>
          </a:p>
        </p:txBody>
      </p:sp>
    </p:spTree>
    <p:extLst>
      <p:ext uri="{BB962C8B-B14F-4D97-AF65-F5344CB8AC3E}">
        <p14:creationId xmlns:p14="http://schemas.microsoft.com/office/powerpoint/2010/main" val="1240688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6947088" y="-30156"/>
            <a:ext cx="2267043" cy="6937155"/>
          </a:xfrm>
          <a:prstGeom prst="rect">
            <a:avLst/>
          </a:prstGeom>
          <a:noFill/>
        </p:spPr>
        <p:txBody>
          <a:bodyPr wrap="square" rtlCol="0">
            <a:spAutoFit/>
          </a:bodyPr>
          <a:lstStyle/>
          <a:p>
            <a:pPr>
              <a:lnSpc>
                <a:spcPts val="3800"/>
              </a:lnSpc>
            </a:pPr>
            <a:r>
              <a:rPr lang="it-IT" sz="3600" b="1" dirty="0" smtClean="0">
                <a:solidFill>
                  <a:srgbClr val="FFFFCC"/>
                </a:solidFill>
                <a:latin typeface="Times New Roman" pitchFamily="18" charset="0"/>
                <a:cs typeface="Times New Roman" pitchFamily="18" charset="0"/>
              </a:rPr>
              <a:t>Milano l Medievale è una città cinta di mura: ma, più che chiuderla agli stranieri, le porte servivano a far pagare il dazio.    </a:t>
            </a:r>
            <a:r>
              <a:rPr lang="it-IT" sz="4800" b="1" dirty="0" smtClean="0">
                <a:solidFill>
                  <a:srgbClr val="FFFFCC"/>
                </a:solidFill>
                <a:latin typeface="Times New Roman" pitchFamily="18" charset="0"/>
                <a:cs typeface="Times New Roman" pitchFamily="18" charset="0"/>
              </a:rPr>
              <a:t>         </a:t>
            </a:r>
            <a:endParaRPr lang="it-IT" sz="48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chemeClr val="accent4">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4">
                    <a:lumMod val="20000"/>
                    <a:lumOff val="80000"/>
                  </a:schemeClr>
                </a:solidFill>
                <a:latin typeface="Times New Roman" pitchFamily="18" charset="0"/>
                <a:cs typeface="Times New Roman" pitchFamily="18" charset="0"/>
              </a:rPr>
              <a:t>Servizi culturali</a:t>
            </a:r>
            <a:endParaRPr lang="it-IT" sz="800" b="1" dirty="0">
              <a:solidFill>
                <a:schemeClr val="accent4">
                  <a:lumMod val="20000"/>
                  <a:lumOff val="80000"/>
                </a:schemeClr>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98" y="44624"/>
            <a:ext cx="6983487" cy="682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2778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37298" y="5780963"/>
            <a:ext cx="8497730" cy="1089401"/>
          </a:xfrm>
          <a:prstGeom prst="rect">
            <a:avLst/>
          </a:prstGeom>
          <a:noFill/>
        </p:spPr>
        <p:txBody>
          <a:bodyPr wrap="square" rtlCol="0">
            <a:spAutoFit/>
          </a:bodyPr>
          <a:lstStyle/>
          <a:p>
            <a:pPr>
              <a:lnSpc>
                <a:spcPts val="3800"/>
              </a:lnSpc>
            </a:pPr>
            <a:r>
              <a:rPr lang="it-IT" sz="3600" b="1" dirty="0" smtClean="0">
                <a:solidFill>
                  <a:srgbClr val="FFFFCC"/>
                </a:solidFill>
                <a:latin typeface="Times New Roman" pitchFamily="18" charset="0"/>
                <a:cs typeface="Times New Roman" pitchFamily="18" charset="0"/>
              </a:rPr>
              <a:t>La piazza più importante di Milano era piazza dei Mercanti.    </a:t>
            </a:r>
            <a:r>
              <a:rPr lang="it-IT" sz="4800" b="1" dirty="0" smtClean="0">
                <a:solidFill>
                  <a:srgbClr val="FFFFCC"/>
                </a:solidFill>
                <a:latin typeface="Times New Roman" pitchFamily="18" charset="0"/>
                <a:cs typeface="Times New Roman" pitchFamily="18" charset="0"/>
              </a:rPr>
              <a:t>         </a:t>
            </a:r>
            <a:endParaRPr lang="it-IT" sz="48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chemeClr val="accent4">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4">
                    <a:lumMod val="20000"/>
                    <a:lumOff val="80000"/>
                  </a:schemeClr>
                </a:solidFill>
                <a:latin typeface="Times New Roman" pitchFamily="18" charset="0"/>
                <a:cs typeface="Times New Roman" pitchFamily="18" charset="0"/>
              </a:rPr>
              <a:t>Servizi culturali</a:t>
            </a:r>
            <a:endParaRPr lang="it-IT" sz="800" b="1" dirty="0">
              <a:solidFill>
                <a:schemeClr val="accent4">
                  <a:lumMod val="20000"/>
                  <a:lumOff val="80000"/>
                </a:schemeClr>
              </a:solidFill>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98" y="21500"/>
            <a:ext cx="9154407" cy="5876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4403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http://platinette.blog.deejay.it/files/photos/uncategorized/sol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7" y="-1"/>
            <a:ext cx="9208187" cy="68703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93738" y="-30155"/>
            <a:ext cx="9307869" cy="1554272"/>
          </a:xfrm>
          <a:prstGeom prst="rect">
            <a:avLst/>
          </a:prstGeom>
          <a:noFill/>
        </p:spPr>
        <p:txBody>
          <a:bodyPr wrap="square" rtlCol="0">
            <a:spAutoFit/>
          </a:bodyPr>
          <a:lstStyle/>
          <a:p>
            <a:pPr>
              <a:lnSpc>
                <a:spcPts val="3800"/>
              </a:lnSpc>
            </a:pPr>
            <a:r>
              <a:rPr lang="it-IT" sz="3600" b="1" dirty="0" smtClean="0">
                <a:solidFill>
                  <a:srgbClr val="FFFFCC"/>
                </a:solidFill>
                <a:latin typeface="Times New Roman" pitchFamily="18" charset="0"/>
                <a:cs typeface="Times New Roman" pitchFamily="18" charset="0"/>
              </a:rPr>
              <a:t>Milano l Medievale è una città cinta di mura: ma, più che chiuderla agli stranieri, le porte servivano a far pagare il dazio.    </a:t>
            </a:r>
            <a:r>
              <a:rPr lang="it-IT" sz="4800" b="1" dirty="0" smtClean="0">
                <a:solidFill>
                  <a:srgbClr val="FFFFCC"/>
                </a:solidFill>
                <a:latin typeface="Times New Roman" pitchFamily="18" charset="0"/>
                <a:cs typeface="Times New Roman" pitchFamily="18" charset="0"/>
              </a:rPr>
              <a:t>         </a:t>
            </a:r>
            <a:endParaRPr lang="it-IT" sz="4800" b="1" dirty="0">
              <a:solidFill>
                <a:srgbClr val="990099"/>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39043" y="6519446"/>
            <a:ext cx="888385" cy="338554"/>
          </a:xfrm>
          <a:prstGeom prst="rect">
            <a:avLst/>
          </a:prstGeom>
          <a:noFill/>
        </p:spPr>
        <p:txBody>
          <a:bodyPr wrap="none" rtlCol="0">
            <a:spAutoFit/>
          </a:bodyPr>
          <a:lstStyle/>
          <a:p>
            <a:pPr algn="ctr"/>
            <a:r>
              <a:rPr lang="it-IT" sz="800" b="1" dirty="0" smtClean="0">
                <a:solidFill>
                  <a:schemeClr val="accent4">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4">
                    <a:lumMod val="20000"/>
                    <a:lumOff val="80000"/>
                  </a:schemeClr>
                </a:solidFill>
                <a:latin typeface="Times New Roman" pitchFamily="18" charset="0"/>
                <a:cs typeface="Times New Roman" pitchFamily="18" charset="0"/>
              </a:rPr>
              <a:t>Servizi culturali</a:t>
            </a:r>
            <a:endParaRPr lang="it-IT" sz="800" b="1" dirty="0">
              <a:solidFill>
                <a:schemeClr val="accent4">
                  <a:lumMod val="20000"/>
                  <a:lumOff val="80000"/>
                </a:schemeClr>
              </a:solidFill>
              <a:latin typeface="Times New Roman" pitchFamily="18" charset="0"/>
              <a:cs typeface="Times New Roman" pitchFamily="18" charset="0"/>
            </a:endParaRPr>
          </a:p>
        </p:txBody>
      </p:sp>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38" y="-104802"/>
            <a:ext cx="9221166" cy="6141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64188" y="5984489"/>
            <a:ext cx="8524619" cy="954107"/>
          </a:xfrm>
          <a:prstGeom prst="rect">
            <a:avLst/>
          </a:prstGeom>
          <a:noFill/>
        </p:spPr>
        <p:txBody>
          <a:bodyPr wrap="square" rtlCol="0">
            <a:spAutoFit/>
          </a:bodyPr>
          <a:lstStyle/>
          <a:p>
            <a:r>
              <a:rPr lang="it-IT" sz="2800" b="1" dirty="0" smtClean="0">
                <a:solidFill>
                  <a:srgbClr val="FFFFCC"/>
                </a:solidFill>
                <a:latin typeface="Times New Roman" pitchFamily="18" charset="0"/>
                <a:cs typeface="Times New Roman" pitchFamily="18" charset="0"/>
              </a:rPr>
              <a:t>Sotto l’Arengario si teneva il mercato e in piazza stazionavano stabilmente usurai e cambiavalute….. </a:t>
            </a:r>
            <a:endParaRPr lang="it-IT" sz="3200" b="1" dirty="0">
              <a:solidFill>
                <a:srgbClr val="FFFFCC"/>
              </a:solidFill>
              <a:latin typeface="Times New Roman" pitchFamily="18" charset="0"/>
              <a:cs typeface="Times New Roman" pitchFamily="18" charset="0"/>
            </a:endParaRPr>
          </a:p>
        </p:txBody>
      </p:sp>
    </p:spTree>
    <p:extLst>
      <p:ext uri="{BB962C8B-B14F-4D97-AF65-F5344CB8AC3E}">
        <p14:creationId xmlns:p14="http://schemas.microsoft.com/office/powerpoint/2010/main" val="261840795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591</TotalTime>
  <Words>1808</Words>
  <Application>Microsoft Office PowerPoint</Application>
  <PresentationFormat>Presentazione su schermo (4:3)</PresentationFormat>
  <Paragraphs>163</Paragraphs>
  <Slides>44</Slides>
  <Notes>0</Notes>
  <HiddenSlides>0</HiddenSlides>
  <MMClips>0</MMClips>
  <ScaleCrop>false</ScaleCrop>
  <HeadingPairs>
    <vt:vector size="4" baseType="variant">
      <vt:variant>
        <vt:lpstr>Tema</vt:lpstr>
      </vt:variant>
      <vt:variant>
        <vt:i4>1</vt:i4>
      </vt:variant>
      <vt:variant>
        <vt:lpstr>Titoli diapositive</vt:lpstr>
      </vt:variant>
      <vt:variant>
        <vt:i4>44</vt:i4>
      </vt:variant>
    </vt:vector>
  </HeadingPairs>
  <TitlesOfParts>
    <vt:vector size="45"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gaia</dc:creator>
  <cp:lastModifiedBy>gaia</cp:lastModifiedBy>
  <cp:revision>36</cp:revision>
  <dcterms:created xsi:type="dcterms:W3CDTF">2013-04-02T08:56:10Z</dcterms:created>
  <dcterms:modified xsi:type="dcterms:W3CDTF">2013-04-02T18:47:49Z</dcterms:modified>
</cp:coreProperties>
</file>