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6" r:id="rId4"/>
    <p:sldId id="288" r:id="rId5"/>
    <p:sldId id="289" r:id="rId6"/>
    <p:sldId id="290" r:id="rId7"/>
    <p:sldId id="280" r:id="rId8"/>
    <p:sldId id="270" r:id="rId9"/>
    <p:sldId id="282" r:id="rId10"/>
    <p:sldId id="277" r:id="rId11"/>
    <p:sldId id="262" r:id="rId12"/>
    <p:sldId id="284" r:id="rId13"/>
    <p:sldId id="279" r:id="rId14"/>
    <p:sldId id="275" r:id="rId15"/>
    <p:sldId id="268" r:id="rId16"/>
    <p:sldId id="269" r:id="rId17"/>
    <p:sldId id="297" r:id="rId18"/>
    <p:sldId id="322" r:id="rId19"/>
    <p:sldId id="323" r:id="rId20"/>
    <p:sldId id="325" r:id="rId21"/>
    <p:sldId id="291" r:id="rId22"/>
    <p:sldId id="264" r:id="rId23"/>
    <p:sldId id="265" r:id="rId24"/>
    <p:sldId id="257" r:id="rId25"/>
    <p:sldId id="293" r:id="rId26"/>
    <p:sldId id="294" r:id="rId27"/>
    <p:sldId id="308" r:id="rId28"/>
    <p:sldId id="309" r:id="rId29"/>
    <p:sldId id="310" r:id="rId30"/>
    <p:sldId id="299" r:id="rId31"/>
    <p:sldId id="301" r:id="rId32"/>
    <p:sldId id="300" r:id="rId33"/>
    <p:sldId id="303" r:id="rId34"/>
    <p:sldId id="302" r:id="rId35"/>
    <p:sldId id="306" r:id="rId36"/>
    <p:sldId id="304" r:id="rId37"/>
    <p:sldId id="311" r:id="rId38"/>
    <p:sldId id="318" r:id="rId39"/>
    <p:sldId id="319" r:id="rId40"/>
    <p:sldId id="328" r:id="rId41"/>
    <p:sldId id="320" r:id="rId42"/>
    <p:sldId id="326" r:id="rId43"/>
    <p:sldId id="330" r:id="rId44"/>
    <p:sldId id="333" r:id="rId45"/>
    <p:sldId id="332" r:id="rId46"/>
    <p:sldId id="334" r:id="rId47"/>
    <p:sldId id="337" r:id="rId48"/>
    <p:sldId id="335" r:id="rId49"/>
    <p:sldId id="339" r:id="rId50"/>
    <p:sldId id="341" r:id="rId51"/>
    <p:sldId id="336" r:id="rId52"/>
    <p:sldId id="342" r:id="rId53"/>
    <p:sldId id="343" r:id="rId54"/>
    <p:sldId id="344" r:id="rId5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6" autoAdjust="0"/>
    <p:restoredTop sz="94660"/>
  </p:normalViewPr>
  <p:slideViewPr>
    <p:cSldViewPr>
      <p:cViewPr varScale="1">
        <p:scale>
          <a:sx n="77" d="100"/>
          <a:sy n="77" d="100"/>
        </p:scale>
        <p:origin x="-86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006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588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86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66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4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244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41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48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19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71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74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59C97-2F49-4E16-887A-A81D05C6531C}" type="datetimeFigureOut">
              <a:rPr lang="it-IT" smtClean="0"/>
              <a:t>08/04/2013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B7AB-9F97-4A5E-827E-5A7D379C6B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11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4" y="1340768"/>
            <a:ext cx="90364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0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opperplate Gothic Bold" pitchFamily="34" charset="0"/>
              </a:rPr>
              <a:t>CULTURA E IDENTITA’ DELLA CITTA’ DI MILANO </a:t>
            </a:r>
          </a:p>
          <a:p>
            <a:pPr algn="ctr"/>
            <a:endParaRPr lang="it-IT" sz="40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it-IT" sz="6000" b="1" i="1" dirty="0" smtClean="0">
                <a:solidFill>
                  <a:srgbClr val="FF0000"/>
                </a:solidFill>
                <a:latin typeface="Copperplate Gothic Bold" pitchFamily="34" charset="0"/>
              </a:rPr>
              <a:t>la zia e la </a:t>
            </a:r>
            <a:r>
              <a:rPr lang="it-IT" sz="6000" b="1" i="1" dirty="0" err="1" smtClean="0">
                <a:solidFill>
                  <a:srgbClr val="FF0000"/>
                </a:solidFill>
                <a:latin typeface="Copperplate Gothic Bold" pitchFamily="34" charset="0"/>
              </a:rPr>
              <a:t>pest</a:t>
            </a:r>
            <a:r>
              <a:rPr lang="it-IT" sz="3200" b="1" i="1" dirty="0" smtClean="0">
                <a:solidFill>
                  <a:srgbClr val="FF0000"/>
                </a:solidFill>
              </a:rPr>
              <a:t> 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10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932" y="0"/>
            <a:ext cx="85818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508104" y="44624"/>
            <a:ext cx="363589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Le urne venivano spesso tenute in casa, e poste su veri e propri «altari degli antenati». Le ceneri in particolari occasioni potevano essere usate per riti particolari, come l’ingestione rituale.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70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043" y="188640"/>
            <a:ext cx="90364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Copperplate Gothic Bold" pitchFamily="34" charset="0"/>
              </a:rPr>
              <a:t>Dal I secolo d.C. la sepoltura diviene la modalità pressoché esclusiva, anche per l’influenza crescente del </a:t>
            </a:r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Cristianesimo, che proibisce la cremazione e i corredi funebri, imponendo di interrare il morto soltanto con i vestiti e pochissimi oggetti.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85246"/>
            <a:ext cx="9324528" cy="616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49425" y="2051"/>
            <a:ext cx="40945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L’uomo tiene per mano la sua compagna, col palmo rivolto verso l’alto. L’anello lo qualifica come </a:t>
            </a:r>
            <a:r>
              <a:rPr lang="it-IT" sz="3600" b="1" i="1" dirty="0" err="1" smtClean="0">
                <a:solidFill>
                  <a:srgbClr val="FF0000"/>
                </a:solidFill>
                <a:latin typeface="Copperplate Gothic Bold" pitchFamily="34" charset="0"/>
              </a:rPr>
              <a:t>cives</a:t>
            </a:r>
            <a:r>
              <a:rPr lang="it-IT" sz="3600" b="1" i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3600" b="1" i="1" dirty="0" err="1" smtClean="0">
                <a:solidFill>
                  <a:srgbClr val="FF0000"/>
                </a:solidFill>
                <a:latin typeface="Copperplate Gothic Bold" pitchFamily="34" charset="0"/>
              </a:rPr>
              <a:t>romanus</a:t>
            </a:r>
            <a:r>
              <a:rPr lang="it-IT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.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Modena, </a:t>
            </a:r>
          </a:p>
          <a:p>
            <a:pPr algn="ctr"/>
            <a:r>
              <a:rPr lang="it-IT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VI sec.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43" y="-57337"/>
            <a:ext cx="5195267" cy="693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9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608"/>
            <a:ext cx="9167527" cy="732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173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1" y="0"/>
            <a:ext cx="90364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opperplate Gothic Bold" pitchFamily="34" charset="0"/>
              </a:rPr>
              <a:t>Era </a:t>
            </a:r>
            <a:r>
              <a:rPr lang="it-IT" sz="4800" b="1" dirty="0">
                <a:solidFill>
                  <a:srgbClr val="FF0000"/>
                </a:solidFill>
                <a:latin typeface="Copperplate Gothic Bold" pitchFamily="34" charset="0"/>
              </a:rPr>
              <a:t>regola, probabilmente per motivi sanitari, che le sepolture avvenissero fuori dai limiti delle città, raggruppate per le classi medie e isolate per le sepolture </a:t>
            </a:r>
            <a:r>
              <a:rPr lang="it-IT" sz="4800" b="1" dirty="0" smtClean="0">
                <a:solidFill>
                  <a:srgbClr val="FF0000"/>
                </a:solidFill>
                <a:latin typeface="Copperplate Gothic Bold" pitchFamily="34" charset="0"/>
              </a:rPr>
              <a:t>monumentali. 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88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17586"/>
            <a:ext cx="8620901" cy="687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5650" y="-17586"/>
            <a:ext cx="413995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latin typeface="Copperplate Gothic Bold" pitchFamily="34" charset="0"/>
              </a:rPr>
              <a:t>I poveri venivano sepolti in spazi </a:t>
            </a:r>
            <a:r>
              <a:rPr lang="it-IT" sz="4400" b="1" dirty="0" smtClean="0">
                <a:solidFill>
                  <a:srgbClr val="FF0000"/>
                </a:solidFill>
                <a:latin typeface="Copperplate Gothic Bold" pitchFamily="34" charset="0"/>
              </a:rPr>
              <a:t>angusti, i  </a:t>
            </a:r>
            <a:r>
              <a:rPr lang="it-IT" sz="4400" b="1" i="1" dirty="0" err="1" smtClean="0">
                <a:solidFill>
                  <a:srgbClr val="FF0000"/>
                </a:solidFill>
                <a:latin typeface="Copperplate Gothic Bold" pitchFamily="34" charset="0"/>
              </a:rPr>
              <a:t>columbaria</a:t>
            </a:r>
            <a:r>
              <a:rPr lang="it-IT" sz="4400" b="1" dirty="0" smtClean="0">
                <a:solidFill>
                  <a:srgbClr val="FF0000"/>
                </a:solidFill>
                <a:latin typeface="Copperplate Gothic Bold" pitchFamily="34" charset="0"/>
              </a:rPr>
              <a:t>, </a:t>
            </a:r>
            <a:r>
              <a:rPr lang="it-IT" sz="4400" b="1" dirty="0">
                <a:solidFill>
                  <a:srgbClr val="FF0000"/>
                </a:solidFill>
                <a:latin typeface="Copperplate Gothic Bold" pitchFamily="34" charset="0"/>
              </a:rPr>
              <a:t>o gettati in fosse comuni</a:t>
            </a:r>
          </a:p>
        </p:txBody>
      </p:sp>
    </p:spTree>
    <p:extLst>
      <p:ext uri="{BB962C8B-B14F-4D97-AF65-F5344CB8AC3E}">
        <p14:creationId xmlns:p14="http://schemas.microsoft.com/office/powerpoint/2010/main" val="228892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025" y="-223080"/>
            <a:ext cx="8879806" cy="709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68144" y="0"/>
            <a:ext cx="32758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Copperplate Gothic Bold" pitchFamily="34" charset="0"/>
              </a:rPr>
              <a:t>La sepoltura singola, con sarcofago e monumento, era riservata alla classe dominante</a:t>
            </a:r>
            <a:r>
              <a:rPr lang="it-IT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. </a:t>
            </a:r>
            <a:endParaRPr lang="it-IT" sz="3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369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786055" y="-64264"/>
            <a:ext cx="53640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Lo studio della necropoli romana dell’Università Cattolica ha rivelato dati sconcertanti: il cranio di un ragazzo di 14 anni, le tibie a fodero di sciabola e gli incisivi dimostrano che era affetto da sifilide: la «lebbra ereditaria» o «lebbra venerea» degli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 antichi medici…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5" y="3276253"/>
            <a:ext cx="3456384" cy="117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0548"/>
            <a:ext cx="3131840" cy="226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68"/>
            <a:ext cx="3902282" cy="299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75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-64264"/>
            <a:ext cx="9150143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Fiorirono le più diverse teorie sulla genesi del male, 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 che si credeva portato dagli indigeni </a:t>
            </a:r>
            <a:r>
              <a:rPr lang="it-IT" sz="29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ameircani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,  come queste: </a:t>
            </a:r>
            <a:endParaRPr lang="it-IT" sz="2900" b="1" dirty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    1. Rapporto </a:t>
            </a:r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di un cavaliere lebbroso con una cortigiana.</a:t>
            </a:r>
          </a:p>
          <a:p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    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2. Accoppiamento </a:t>
            </a:r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di uomini con scimmie.</a:t>
            </a:r>
          </a:p>
          <a:p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    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3. Vendetta </a:t>
            </a:r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degli spagnoli che avrebbero mischiato sangue di lebbrosi con vino greco.</a:t>
            </a:r>
          </a:p>
          <a:p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    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4. Avvelenamento </a:t>
            </a:r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dei pozzi operato dai napoletani.</a:t>
            </a:r>
          </a:p>
          <a:p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    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5. Collera </a:t>
            </a:r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di Dio per punire la lascivia e la concupiscenza umane.</a:t>
            </a:r>
          </a:p>
          <a:p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    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6. congiunzioni astrali: la </a:t>
            </a:r>
            <a:r>
              <a:rPr lang="it-IT" sz="2900" b="1" dirty="0">
                <a:solidFill>
                  <a:srgbClr val="FF0000"/>
                </a:solidFill>
                <a:latin typeface="Copperplate Gothic Bold" pitchFamily="34" charset="0"/>
              </a:rPr>
              <a:t>tesi più accreditata</a:t>
            </a:r>
            <a:r>
              <a:rPr lang="it-IT" sz="2900" b="1" dirty="0" smtClean="0">
                <a:solidFill>
                  <a:srgbClr val="FF0000"/>
                </a:solidFill>
                <a:latin typeface="Copperplate Gothic Bold" pitchFamily="34" charset="0"/>
              </a:rPr>
              <a:t>.</a:t>
            </a:r>
            <a:endParaRPr lang="it-IT" sz="29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20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3406" y="617118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La cure furono le più incredibili: fatto sta  divenne un male comunissimo, tanto che a Milano la chiamavano…. La zia. </a:t>
            </a:r>
            <a:endParaRPr lang="it-IT" sz="2000" b="1" dirty="0" smtClean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" y="0"/>
            <a:ext cx="9144000" cy="632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159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1" y="0"/>
            <a:ext cx="90364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opperplate Gothic Bold" pitchFamily="34" charset="0"/>
              </a:rPr>
              <a:t>Non esistono molte possibilità di cura nei tempi antichi; semplicemente, quando qualcuno si ammalava di qualcosa di serio, moriva. Ma il culto dei morti è la più antica forma di religione 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58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286724" y="0"/>
            <a:ext cx="485727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 smtClean="0">
                <a:solidFill>
                  <a:srgbClr val="FF0000"/>
                </a:solidFill>
                <a:latin typeface="Copperplate Gothic Bold" pitchFamily="34" charset="0"/>
              </a:rPr>
              <a:t>Già dalla notte dei tempi si conosceva il contagio, e si isolavano i malati nei lebbrosari. Nelle città si usavano apposite </a:t>
            </a:r>
          </a:p>
          <a:p>
            <a:pPr algn="ctr"/>
            <a:r>
              <a:rPr lang="it-IT" sz="3400" b="1" dirty="0" smtClean="0">
                <a:solidFill>
                  <a:srgbClr val="FF0000"/>
                </a:solidFill>
                <a:latin typeface="Copperplate Gothic Bold" pitchFamily="34" charset="0"/>
              </a:rPr>
              <a:t>torri, come questa di Milano, usate anche per far sparire la gente scomoda.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" y="-61258"/>
            <a:ext cx="4283884" cy="691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503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38" y="-139389"/>
            <a:ext cx="943339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5497" y="6057429"/>
            <a:ext cx="88569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latin typeface="Copperplate Gothic Bold" pitchFamily="34" charset="0"/>
              </a:rPr>
              <a:t>Ma la Torre del Lebbroso c’è anche ad Aosta, e in molte altre città. Per lebbra era possibile chiedere il divorzio. Come lebbra erano catalogate le malattie più diverse, compresa, probabilmente, la sifilide.   </a:t>
            </a:r>
            <a:endParaRPr lang="it-IT" sz="16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19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47599" y="0"/>
            <a:ext cx="21964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In Francia i lebbrosi furono accusati di aver avvelenato i pozzi e bruciati sul rogo.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9" y="0"/>
            <a:ext cx="689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843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I primi ospedali nel Medio Evo furono nei conventi. Ci furono anche grandi scuole di medicina, come quella salernitana, o quella di </a:t>
            </a:r>
            <a:r>
              <a:rPr lang="it-IT" sz="40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parigi</a:t>
            </a:r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, aperta a donne, ebrei e arabi.  Ma la paura di perdere il controllo sulla salute spinse la Chiesa ad imporre la malattia come castigo divino</a:t>
            </a:r>
          </a:p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 e a negare il contagio. 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51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7184"/>
            <a:ext cx="9252519" cy="699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45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Copperplate Gothic Bold" pitchFamily="34" charset="0"/>
              </a:rPr>
              <a:t>« Le campane non suonavano più e nessuno piangeva. L'unica cosa che si faceva era aspettare la morte, chi, ormai pazzo, guardando fisso nel vuoto, chi sgranando il rosario, altri abbandonandosi ai vizi peggiori. Molti dicevano: "È la fine del mondo</a:t>
            </a:r>
            <a:r>
              <a:rPr lang="it-IT" sz="4000" b="1" dirty="0" smtClean="0">
                <a:solidFill>
                  <a:srgbClr val="FF0000"/>
                </a:solidFill>
                <a:latin typeface="Copperplate Gothic Bold" pitchFamily="34" charset="0"/>
              </a:rPr>
              <a:t>!«&gt;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822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  <a:latin typeface="Copperplate Gothic Bold" pitchFamily="34" charset="0"/>
              </a:rPr>
              <a:t>La peste nera uccide almeno un terzo della popolazione europea, e infierisce particolarmente nelle città, in cui condizioni igieniche e alimentazione sono peggiori.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6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31" y="61917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latin typeface="Copperplate Gothic Bold" pitchFamily="34" charset="0"/>
              </a:rPr>
              <a:t>La Ca’ </a:t>
            </a:r>
            <a:r>
              <a:rPr lang="it-IT" sz="16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Granda</a:t>
            </a:r>
            <a:r>
              <a:rPr lang="it-IT" sz="1600" b="1" dirty="0" smtClean="0">
                <a:solidFill>
                  <a:srgbClr val="FF0000"/>
                </a:solidFill>
                <a:latin typeface="Copperplate Gothic Bold" pitchFamily="34" charset="0"/>
              </a:rPr>
              <a:t> viene edificata dopo la conquista degli Sforza nella seconda metà del ‘400, allo scopo di ingraziarsi la popolazione e di prevenire rivolte. </a:t>
            </a:r>
            <a:endParaRPr lang="it-IT" sz="2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" y="4463"/>
            <a:ext cx="9144000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440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231" y="586085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Nei secoli successivi, l’ospedale fu ampliato grazie a 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notevoli lasciti di privati:  continuò ad essere usato fino </a:t>
            </a:r>
          </a:p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al 1939 quando fu sostituito da Niguarda.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" y="-171400"/>
            <a:ext cx="9144000" cy="607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785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636868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Il restauro della Ca’ </a:t>
            </a:r>
            <a:r>
              <a:rPr lang="it-IT" sz="20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Granda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 è  considerato un capolavoro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86" cy="636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86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674" y="-14808"/>
            <a:ext cx="102636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372200" y="116632"/>
            <a:ext cx="25438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Gli amanti .</a:t>
            </a:r>
          </a:p>
          <a:p>
            <a:r>
              <a:rPr lang="it-IT" sz="2400" b="1" dirty="0" err="1" smtClean="0">
                <a:solidFill>
                  <a:prstClr val="white"/>
                </a:solidFill>
                <a:latin typeface="Copperplate Gothic Bold" pitchFamily="34" charset="0"/>
              </a:rPr>
              <a:t>Valdaro</a:t>
            </a:r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 (Mn).</a:t>
            </a:r>
          </a:p>
          <a:p>
            <a:r>
              <a:rPr lang="it-IT" sz="2400" b="1" dirty="0" smtClean="0">
                <a:solidFill>
                  <a:prstClr val="white"/>
                </a:solidFill>
                <a:latin typeface="Copperplate Gothic Bold" pitchFamily="34" charset="0"/>
              </a:rPr>
              <a:t>6.000 a.C.</a:t>
            </a:r>
            <a:endParaRPr lang="it-IT" sz="2400" b="1" dirty="0">
              <a:solidFill>
                <a:prstClr val="white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028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il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primo lazzaretto fu quello costruito per gli appestati nel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1423 costruiscono a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Venezia: 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città di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mare, laica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e ricca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. </a:t>
            </a: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il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nome di lazzaretto deriva dall’incrocio fra ‘Maria di Nazareth’ e ‘Lazzaro’ – malato resuscitato cioè speranza pia illusione di ognuno di quelli che entravano in quei posti perché tanto chi varcava quelle soglie di solito  crepava e chiuso, a parte pochissime eccezioni con </a:t>
            </a:r>
            <a:endParaRPr lang="it-IT" sz="32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cui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tutti cercavano di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identificarsi. </a:t>
            </a:r>
            <a:endParaRPr lang="it-IT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69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049" y="0"/>
            <a:ext cx="100360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06082" y="692696"/>
            <a:ext cx="433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Il Lazzaretto Vecchio a Venezia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33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Nel 249  I Padri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Eremitani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vi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avevano eretto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un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ricovero per i pellegrini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dalla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Terrasanta.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Nel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1423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il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Senato deliberò di destinare l'isola a ricovero di persone e merci provenienti da paesi infetti.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 Era formato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da due isole unite da un ponte: nella più piccola c'era una riserva di polvere da sparo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ed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un alloggio per i soldati di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guardia. 1846/1965 – divenne una caserma. Poi fu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dato in concessione ad un gruppo cinofilo per ospitare i cani randagi. </a:t>
            </a:r>
            <a:endParaRPr lang="it-IT" sz="3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23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771800" y="5949280"/>
            <a:ext cx="3804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Venezia. Lazzaretto nuovo.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66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Nel 1468 il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Senato decreta l'edificazione di un lazzaretto per l'espurgo delle merci e la prevenzione dei casi di contagio.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La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struttura era quadrilatera e suddivisa in piccole abitazioni autonome.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1562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- Viene completato il </a:t>
            </a:r>
            <a:r>
              <a:rPr lang="it-IT" sz="3200" b="1" dirty="0" err="1">
                <a:solidFill>
                  <a:srgbClr val="FF0000"/>
                </a:solidFill>
                <a:latin typeface="Copperplate Gothic Bold" pitchFamily="34" charset="0"/>
              </a:rPr>
              <a:t>Teson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 Grande, edificato per spurgare i drappi.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XVIII sec. - Progressivo degrado dell'isola con interramento dei canali e la decadenza degli edifici. Nel 1793 diviene operante per volontà della Repubblica il Lazzaretto Nuovissimo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di</a:t>
            </a:r>
            <a:endParaRPr lang="it-IT" sz="3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10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660232" y="0"/>
            <a:ext cx="248376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A Milano, città in cui l’influenza della Chiesa era pesante, per molto tempo non si riuscì a costruire il lazzaretto ….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" y="0"/>
            <a:ext cx="6739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37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La peste è un castigo di Dio e i malati vanno puniti: finalmente nel  1488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,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grazie il lascito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di un nobile, Galeotto Bevilacqua,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vincola i suoi soldi all’ordine preciso di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edificare il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lazzaretto.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Viene costruito, come dice il Manzoni, fuori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di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Porta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Orientale.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Era un quadrilatero di 400 metri per lato, porticato.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Si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erano ricavate 288 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camere. </a:t>
            </a:r>
            <a:r>
              <a:rPr lang="it-IT" sz="3200" b="1" dirty="0">
                <a:solidFill>
                  <a:srgbClr val="FF0000"/>
                </a:solidFill>
                <a:latin typeface="Copperplate Gothic Bold" pitchFamily="34" charset="0"/>
              </a:rPr>
              <a:t>Attorno al lazzaretto scorreva l’acqua, perché il  recinto veniva blindato,  e si comunicava con la città tramite ponticelli.</a:t>
            </a:r>
            <a:r>
              <a:rPr lang="it-IT" sz="3000" b="1" dirty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108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.</a:t>
            </a:r>
            <a:r>
              <a:rPr lang="it-IT" sz="30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endParaRPr lang="it-IT" sz="3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73" y="44624"/>
            <a:ext cx="9251141" cy="67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441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la peste genera il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sospetto, la malattia, la convalescenza e il servizio.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Nel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primo lato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c’erano i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sospetti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che,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dopo una parziale quarantena di venti giorni,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se si era manifestato il contagio, passavano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nel lato degli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infetti; in caso contrario, in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quello dei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convalescenti.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Questi ultimi, completata la quarantena con altri venti giorni di permanenza, venivano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dimessi. Il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quarto lato era riservato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ai servizi, ossia ai medici, ai barbieri, alle cucine, al forno, alle dispense, alle lavanderie, ecc.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Il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quinto spazio, quello religioso,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era al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centro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del prato.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 porticati servivano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come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disimpegno di tutta l’attività sanitaria.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999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68145" y="29006"/>
            <a:ext cx="328883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La camere vennero progettate come le celle di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una galera: nessuna finestra verso il portico, 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una  grossa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porta chiudibile con catenaccio 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solo dall’esterno e una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piccola grata d’ispezione.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Ogni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camera era 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indipendente,  dotata di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camino e di latrina. </a:t>
            </a:r>
            <a:endParaRPr lang="it-IT" sz="20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La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finestra 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esterna 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guardava sul fossato, 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ed era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difesa da una robustissima inferriata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. Conteneva 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16.000 appestati.     </a:t>
            </a:r>
            <a:endParaRPr lang="it-IT" sz="22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06"/>
            <a:ext cx="59493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232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1" y="0"/>
            <a:ext cx="903649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0000"/>
                </a:solidFill>
                <a:latin typeface="Copperplate Gothic Bold" pitchFamily="34" charset="0"/>
              </a:rPr>
              <a:t>La mortalità infantile era elevatissima: pare che solo il 20% dei bambini arrivasse all’età adulta. La cure erano principalmente psicosomatiche e difficilmente si conoscevano i nonni.  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69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220072" y="-31059"/>
            <a:ext cx="388417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 primi </a:t>
            </a:r>
            <a:r>
              <a:rPr lang="it-IT" sz="2800" b="1" dirty="0" err="1">
                <a:solidFill>
                  <a:srgbClr val="FF0000"/>
                </a:solidFill>
                <a:latin typeface="Copperplate Gothic Bold" pitchFamily="34" charset="0"/>
              </a:rPr>
              <a:t>fopponi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 furono scavati per la peste del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1576. Del  lazzaretto 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rimane un documento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eccezionale: la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pianta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disegnata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da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Giovanni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Francesco Brunetti datata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29 gennaio 1631,  ricoverato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nella stanza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n.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15.</a:t>
            </a:r>
            <a:endParaRPr lang="it-IT" sz="30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3871" cy="692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003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-15011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Per quanto riguarda i cimiteri, i morti venivano inseriti, senza  tanti complimenti e senza divisioni sociali, sotto i pavimenti delle chiese.  I vescovi  di Milano furono messi a seccare in bare appese con catene d’acciaio sopra l’altare maggiore del Duomo fino al XVII secolo. Quando non bastarono più i sotterranei delle chiese, si aprirono fosse comuni che di tanto in tanto venivano riempite, calcificate e poi riempite di nuovo. Spesso le ossa venivano dislocate da un luogo all’altro. Napoleone ordinò di portare i </a:t>
            </a:r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cmiteri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fuori città, ma erano in pochi ad avere una tomba e i ricchi continuarono a seppellirsi nelle 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cappelle di famiglia…..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3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32251" y="6001906"/>
            <a:ext cx="9111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Il rapporto con la morte era familiare e quotidiano: nella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chiesa di San Bernardino ai </a:t>
            </a:r>
            <a:r>
              <a:rPr lang="it-IT" b="1" dirty="0" err="1" smtClean="0">
                <a:solidFill>
                  <a:srgbClr val="FF0000"/>
                </a:solidFill>
                <a:latin typeface="Copperplate Gothic Bold" pitchFamily="34" charset="0"/>
              </a:rPr>
              <a:t>Oss</a:t>
            </a:r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 le ragazze infilavano un </a:t>
            </a:r>
          </a:p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cartellino col nome dell’amato nella bocca del teschio…..  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79" y="0"/>
            <a:ext cx="9139859" cy="60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820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Sotto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la chiesa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dell’Annunciata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, edificata nel 1637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su disegno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degli architetti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Pessina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, </a:t>
            </a:r>
            <a:r>
              <a:rPr lang="it-IT" sz="2800" b="1" dirty="0" err="1">
                <a:solidFill>
                  <a:srgbClr val="FF0000"/>
                </a:solidFill>
                <a:latin typeface="Copperplate Gothic Bold" pitchFamily="34" charset="0"/>
              </a:rPr>
              <a:t>Ricchini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 e Mangone, si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trova una suggestiva cripta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e, a un piano ancora più profondo, si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aprono una serie di ulteriori ambienti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sotterranei concepiti come grandioso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ossario. Qui furono posti i resti dei de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genti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deceduti nell’Ospedale dal 1473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e l’uso proseguì fino agli ultimi anni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del Seicento. Nella primavera del 1848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le camere sepolcrali accolsero i caduti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delle “Cinque giornate”, e per questo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motivo nel 1860 la cripta fu </a:t>
            </a:r>
            <a:r>
              <a:rPr lang="it-IT" sz="2800" b="1" dirty="0" err="1">
                <a:solidFill>
                  <a:srgbClr val="FF0000"/>
                </a:solidFill>
                <a:latin typeface="Copperplate Gothic Bold" pitchFamily="34" charset="0"/>
              </a:rPr>
              <a:t>trasfor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mata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in mausoleo cittadino.</a:t>
            </a: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53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987720" y="-15011"/>
            <a:ext cx="215628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Milano è costruita su un tappeto di ossa. I cimiteri urbani sono un lusso e le tombe democratiche sono un bene prezioso e  recenti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6"/>
            <a:ext cx="6987720" cy="683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344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32251" y="5976282"/>
            <a:ext cx="9111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Sono circa 400.000 i morti sotto il Policlinico…ne morivano 2.500 al giorno!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18"/>
            <a:ext cx="9144000" cy="607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912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" y="404663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1" y="5877272"/>
            <a:ext cx="9079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Ma la gente non finiva mai di morire, così venne costruita la Rotonda della Besana. 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51" y="0"/>
            <a:ext cx="9166076" cy="59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9346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" y="404663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-9964"/>
            <a:ext cx="919402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La peste lentamente viene debellata, con metodi cruenti: l’impero austro-ungarico impone un cordone sanitario con guardie armate che costringono chiunque arrivi dall’Oriente a passare un periodo di quarantena al confine. Molti vengono uccisi nel tentativo di forzare il blocco. Nel giro di 50 anni Il sistema funziona, e nel frattempo, le condizioni di vita migliorano ovunque, per cui le epidemie non sono più tanto devastanti (anche se </a:t>
            </a:r>
          </a:p>
          <a:p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causano comunque migliaia e migliaia di morti).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04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375480"/>
            <a:ext cx="9111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Il lazzaretto di Milano viene </a:t>
            </a:r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occupato </a:t>
            </a:r>
            <a:r>
              <a:rPr lang="it-IT" sz="2000" b="1" dirty="0">
                <a:solidFill>
                  <a:srgbClr val="FF0000"/>
                </a:solidFill>
                <a:latin typeface="Copperplate Gothic Bold" pitchFamily="34" charset="0"/>
              </a:rPr>
              <a:t>dai senza casa.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03"/>
            <a:ext cx="8460432" cy="639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53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4" y="404663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-9964"/>
            <a:ext cx="9194025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lì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intorno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c’è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l’acqua, ma di una qualità che lasciava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a desiderare, visto che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lambiva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il </a:t>
            </a:r>
            <a:r>
              <a:rPr lang="it-IT" sz="2800" b="1" dirty="0" err="1">
                <a:solidFill>
                  <a:srgbClr val="FF0000"/>
                </a:solidFill>
                <a:latin typeface="Copperplate Gothic Bold" pitchFamily="34" charset="0"/>
              </a:rPr>
              <a:t>Foppon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 di San Gregorio con i cadaveri. 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Durante </a:t>
            </a:r>
            <a:r>
              <a:rPr lang="it-IT" sz="2800" b="1" dirty="0">
                <a:solidFill>
                  <a:srgbClr val="FF0000"/>
                </a:solidFill>
                <a:latin typeface="Copperplate Gothic Bold" pitchFamily="34" charset="0"/>
              </a:rPr>
              <a:t>l’inverno gli abitanti dell’ex lazzaretto aprivano il canale e facevano invadere il cortile dall’acqua che nella notte gelava. In questo modo si formava una lastra di ghiaccio che poi la mattina veniva rotta e seppellita sottoterra, avvolta nella paglia e venduta: il ghiaccio era una merce carissima che doveva essere portata dalle montagne. Questa operazione si poteva fare solo lì perché il Lazzaretto era pavimentato a lastre di pietra, a differenza delle altre vie di Milano che non erano pavimentate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.    </a:t>
            </a:r>
            <a:endParaRPr lang="it-IT" sz="32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3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41508" y="6002053"/>
            <a:ext cx="9036496" cy="90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it-IT" sz="3600" b="1" dirty="0" smtClean="0">
                <a:solidFill>
                  <a:srgbClr val="FF0000"/>
                </a:solidFill>
                <a:latin typeface="Copperplate Gothic Bold" pitchFamily="34" charset="0"/>
              </a:rPr>
              <a:t>Furono le grotte affrescate i primi luoghi di cura di sepoltura.  </a:t>
            </a:r>
            <a:endParaRPr lang="it-IT" sz="20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" y="-53240"/>
            <a:ext cx="9131621" cy="605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5475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640716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latin typeface="Copperplate Gothic Bold" pitchFamily="34" charset="0"/>
              </a:rPr>
              <a:t>Il Lazzaretto a Milano fino alla sua distruzione   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47" y="-26839"/>
            <a:ext cx="9255126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568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1340769"/>
            <a:ext cx="907077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Nel 1857 viene tagliato in due dalla ferrovia: ma la povera gente continua a viverci lo stesso, ogni stanza una famiglia…. E a farci il ghiaccio in cortile. Nel 1881 la Ca’  </a:t>
            </a:r>
            <a:r>
              <a:rPr lang="it-IT" sz="32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Granda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 lo vende alla Banca di Credito Italiano per una cifra allora esorbitante. Gli occupanti vengono sgomberati  e al loro posto si costruisce </a:t>
            </a:r>
            <a:r>
              <a:rPr lang="it-IT" sz="32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ilnuovo</a:t>
            </a:r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 quartiere di luasso di Corso Loreto poi Buenos Aires….</a:t>
            </a:r>
            <a:endParaRPr lang="it-IT" sz="32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375" y="39757"/>
            <a:ext cx="915941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143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941" y="6433146"/>
            <a:ext cx="907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La distruzione del Lazzaretto Vecchio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41165"/>
            <a:ext cx="91821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3228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941" y="6433146"/>
            <a:ext cx="9070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La distruzione del Lazzaretto Vecchio</a:t>
            </a:r>
            <a:endParaRPr lang="it-IT" sz="2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564556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51520" y="6324800"/>
            <a:ext cx="468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pperplate Gothic Bold" pitchFamily="34" charset="0"/>
              </a:rPr>
              <a:t>Quel che è rimasto del Lazzaretto</a:t>
            </a:r>
            <a:endParaRPr lang="it-IT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42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3226" y="2492896"/>
            <a:ext cx="90707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 smtClean="0">
                <a:solidFill>
                  <a:srgbClr val="FF0000"/>
                </a:solidFill>
                <a:latin typeface="Copperplate Gothic Bold" pitchFamily="34" charset="0"/>
              </a:rPr>
              <a:t>GRAZIE </a:t>
            </a:r>
            <a:endParaRPr lang="it-IT" sz="138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288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6822" y="5251942"/>
            <a:ext cx="9036496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La dea dormiente di Malta fa vedere un’arcaica forma di cura, l’incubazione, ovvero il sonno terapeutico, praticata  anche da </a:t>
            </a:r>
            <a:r>
              <a:rPr lang="it-IT" sz="2800" b="1" dirty="0" err="1" smtClean="0">
                <a:solidFill>
                  <a:srgbClr val="FF0000"/>
                </a:solidFill>
                <a:latin typeface="Copperplate Gothic Bold" pitchFamily="34" charset="0"/>
              </a:rPr>
              <a:t>ippocrate</a:t>
            </a:r>
            <a:r>
              <a:rPr lang="it-IT" sz="2800" b="1" dirty="0" smtClean="0">
                <a:solidFill>
                  <a:srgbClr val="FF0000"/>
                </a:solidFill>
                <a:latin typeface="Copperplate Gothic Bold" pitchFamily="34" charset="0"/>
              </a:rPr>
              <a:t> nei templi.  </a:t>
            </a:r>
            <a:endParaRPr lang="it-IT" sz="16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299" cy="531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60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2312"/>
            <a:ext cx="736854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300192" y="22312"/>
            <a:ext cx="284380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Ma le probabilità di morte erano </a:t>
            </a:r>
          </a:p>
          <a:p>
            <a:r>
              <a:rPr lang="it-IT" sz="3200" b="1" dirty="0" smtClean="0">
                <a:solidFill>
                  <a:srgbClr val="FF0000"/>
                </a:solidFill>
                <a:latin typeface="Copperplate Gothic Bold" pitchFamily="34" charset="0"/>
              </a:rPr>
              <a:t>Comunque altissime. La ceramica non fu certo inventata per cucinare!</a:t>
            </a:r>
            <a:endParaRPr lang="it-IT" sz="3200" b="1" dirty="0">
              <a:solidFill>
                <a:srgbClr val="FF0000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3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6822" y="6056019"/>
            <a:ext cx="9036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  <a:latin typeface="Copperplate Gothic Bold" pitchFamily="34" charset="0"/>
              </a:rPr>
              <a:t>Interno di tomba a cassetta </a:t>
            </a:r>
            <a:endParaRPr lang="it-IT" sz="2800" b="1" i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" y="-1"/>
            <a:ext cx="9120187" cy="618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46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71" y="0"/>
            <a:ext cx="9036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0000"/>
                </a:solidFill>
                <a:latin typeface="Copperplate Gothic Bold" pitchFamily="34" charset="0"/>
              </a:rPr>
              <a:t>I Romani potevano sia seppellire sia cremare i loro morti: la scelta dipendeva dal luogo, dall’epoca ed anche dalla tradizione di ciascuna famiglia. 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37" y="5586913"/>
            <a:ext cx="706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2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75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2174</Words>
  <Application>Microsoft Office PowerPoint</Application>
  <PresentationFormat>Presentazione su schermo (4:3)</PresentationFormat>
  <Paragraphs>187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41</cp:revision>
  <dcterms:created xsi:type="dcterms:W3CDTF">2013-04-03T14:13:09Z</dcterms:created>
  <dcterms:modified xsi:type="dcterms:W3CDTF">2013-04-08T17:11:40Z</dcterms:modified>
</cp:coreProperties>
</file>