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7" r:id="rId3"/>
    <p:sldId id="327" r:id="rId4"/>
    <p:sldId id="353" r:id="rId5"/>
    <p:sldId id="342" r:id="rId6"/>
    <p:sldId id="340" r:id="rId7"/>
    <p:sldId id="338" r:id="rId8"/>
    <p:sldId id="334" r:id="rId9"/>
    <p:sldId id="335" r:id="rId10"/>
    <p:sldId id="344" r:id="rId11"/>
    <p:sldId id="331" r:id="rId12"/>
    <p:sldId id="332" r:id="rId13"/>
    <p:sldId id="346" r:id="rId14"/>
    <p:sldId id="320" r:id="rId15"/>
    <p:sldId id="348" r:id="rId16"/>
    <p:sldId id="321" r:id="rId17"/>
    <p:sldId id="351" r:id="rId18"/>
    <p:sldId id="322" r:id="rId19"/>
    <p:sldId id="354" r:id="rId20"/>
    <p:sldId id="356" r:id="rId21"/>
    <p:sldId id="357" r:id="rId22"/>
    <p:sldId id="358" r:id="rId23"/>
    <p:sldId id="359" r:id="rId24"/>
    <p:sldId id="279" r:id="rId25"/>
    <p:sldId id="361" r:id="rId26"/>
    <p:sldId id="309" r:id="rId27"/>
    <p:sldId id="363" r:id="rId28"/>
    <p:sldId id="366" r:id="rId29"/>
    <p:sldId id="368" r:id="rId30"/>
    <p:sldId id="364" r:id="rId31"/>
    <p:sldId id="370" r:id="rId32"/>
    <p:sldId id="371" r:id="rId33"/>
    <p:sldId id="372" r:id="rId34"/>
    <p:sldId id="377" r:id="rId35"/>
    <p:sldId id="378" r:id="rId36"/>
    <p:sldId id="380" r:id="rId37"/>
    <p:sldId id="382" r:id="rId38"/>
    <p:sldId id="383" r:id="rId39"/>
    <p:sldId id="384" r:id="rId40"/>
    <p:sldId id="385" r:id="rId41"/>
    <p:sldId id="386" r:id="rId42"/>
    <p:sldId id="388" r:id="rId43"/>
    <p:sldId id="391" r:id="rId44"/>
    <p:sldId id="393" r:id="rId45"/>
    <p:sldId id="394" r:id="rId46"/>
    <p:sldId id="396" r:id="rId47"/>
    <p:sldId id="398" r:id="rId4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88" autoAdjust="0"/>
    <p:restoredTop sz="94657" autoAdjust="0"/>
  </p:normalViewPr>
  <p:slideViewPr>
    <p:cSldViewPr>
      <p:cViewPr varScale="1">
        <p:scale>
          <a:sx n="83" d="100"/>
          <a:sy n="83" d="100"/>
        </p:scale>
        <p:origin x="-163" y="-7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t>18/04/2013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69BC90D-41E0-4F42-BDB3-33B0F1C6A2D4}" type="slidenum">
              <a:rPr lang="it-IT" smtClean="0"/>
              <a:t>‹N›</a:t>
            </a:fld>
            <a:endParaRPr lang="it-IT"/>
          </a:p>
        </p:txBody>
      </p:sp>
    </p:spTree>
    <p:extLst>
      <p:ext uri="{BB962C8B-B14F-4D97-AF65-F5344CB8AC3E}">
        <p14:creationId xmlns:p14="http://schemas.microsoft.com/office/powerpoint/2010/main" val="1092667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t>18/04/2013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69BC90D-41E0-4F42-BDB3-33B0F1C6A2D4}" type="slidenum">
              <a:rPr lang="it-IT" smtClean="0"/>
              <a:t>‹N›</a:t>
            </a:fld>
            <a:endParaRPr lang="it-IT"/>
          </a:p>
        </p:txBody>
      </p:sp>
    </p:spTree>
    <p:extLst>
      <p:ext uri="{BB962C8B-B14F-4D97-AF65-F5344CB8AC3E}">
        <p14:creationId xmlns:p14="http://schemas.microsoft.com/office/powerpoint/2010/main" val="2718396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t>18/04/2013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69BC90D-41E0-4F42-BDB3-33B0F1C6A2D4}" type="slidenum">
              <a:rPr lang="it-IT" smtClean="0"/>
              <a:t>‹N›</a:t>
            </a:fld>
            <a:endParaRPr lang="it-IT"/>
          </a:p>
        </p:txBody>
      </p:sp>
    </p:spTree>
    <p:extLst>
      <p:ext uri="{BB962C8B-B14F-4D97-AF65-F5344CB8AC3E}">
        <p14:creationId xmlns:p14="http://schemas.microsoft.com/office/powerpoint/2010/main" val="1938610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A5B85DB5-8E7A-49C5-B6E1-446F097CAFE4}" type="datetimeFigureOut">
              <a:rPr lang="it-IT" smtClean="0"/>
              <a:t>18/04/2013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69BC90D-41E0-4F42-BDB3-33B0F1C6A2D4}" type="slidenum">
              <a:rPr lang="it-IT" smtClean="0"/>
              <a:t>‹N›</a:t>
            </a:fld>
            <a:endParaRPr lang="it-IT"/>
          </a:p>
        </p:txBody>
      </p:sp>
    </p:spTree>
    <p:extLst>
      <p:ext uri="{BB962C8B-B14F-4D97-AF65-F5344CB8AC3E}">
        <p14:creationId xmlns:p14="http://schemas.microsoft.com/office/powerpoint/2010/main" val="3612844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A5B85DB5-8E7A-49C5-B6E1-446F097CAFE4}" type="datetimeFigureOut">
              <a:rPr lang="it-IT" smtClean="0"/>
              <a:t>18/04/2013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69BC90D-41E0-4F42-BDB3-33B0F1C6A2D4}" type="slidenum">
              <a:rPr lang="it-IT" smtClean="0"/>
              <a:t>‹N›</a:t>
            </a:fld>
            <a:endParaRPr lang="it-IT"/>
          </a:p>
        </p:txBody>
      </p:sp>
    </p:spTree>
    <p:extLst>
      <p:ext uri="{BB962C8B-B14F-4D97-AF65-F5344CB8AC3E}">
        <p14:creationId xmlns:p14="http://schemas.microsoft.com/office/powerpoint/2010/main" val="3870467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A5B85DB5-8E7A-49C5-B6E1-446F097CAFE4}" type="datetimeFigureOut">
              <a:rPr lang="it-IT" smtClean="0"/>
              <a:t>18/04/2013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69BC90D-41E0-4F42-BDB3-33B0F1C6A2D4}" type="slidenum">
              <a:rPr lang="it-IT" smtClean="0"/>
              <a:t>‹N›</a:t>
            </a:fld>
            <a:endParaRPr lang="it-IT"/>
          </a:p>
        </p:txBody>
      </p:sp>
    </p:spTree>
    <p:extLst>
      <p:ext uri="{BB962C8B-B14F-4D97-AF65-F5344CB8AC3E}">
        <p14:creationId xmlns:p14="http://schemas.microsoft.com/office/powerpoint/2010/main" val="3401585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A5B85DB5-8E7A-49C5-B6E1-446F097CAFE4}" type="datetimeFigureOut">
              <a:rPr lang="it-IT" smtClean="0"/>
              <a:t>18/04/2013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69BC90D-41E0-4F42-BDB3-33B0F1C6A2D4}" type="slidenum">
              <a:rPr lang="it-IT" smtClean="0"/>
              <a:t>‹N›</a:t>
            </a:fld>
            <a:endParaRPr lang="it-IT"/>
          </a:p>
        </p:txBody>
      </p:sp>
    </p:spTree>
    <p:extLst>
      <p:ext uri="{BB962C8B-B14F-4D97-AF65-F5344CB8AC3E}">
        <p14:creationId xmlns:p14="http://schemas.microsoft.com/office/powerpoint/2010/main" val="2968628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A5B85DB5-8E7A-49C5-B6E1-446F097CAFE4}" type="datetimeFigureOut">
              <a:rPr lang="it-IT" smtClean="0"/>
              <a:t>18/04/2013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69BC90D-41E0-4F42-BDB3-33B0F1C6A2D4}" type="slidenum">
              <a:rPr lang="it-IT" smtClean="0"/>
              <a:t>‹N›</a:t>
            </a:fld>
            <a:endParaRPr lang="it-IT"/>
          </a:p>
        </p:txBody>
      </p:sp>
    </p:spTree>
    <p:extLst>
      <p:ext uri="{BB962C8B-B14F-4D97-AF65-F5344CB8AC3E}">
        <p14:creationId xmlns:p14="http://schemas.microsoft.com/office/powerpoint/2010/main" val="2182622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5B85DB5-8E7A-49C5-B6E1-446F097CAFE4}" type="datetimeFigureOut">
              <a:rPr lang="it-IT" smtClean="0"/>
              <a:t>18/04/2013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69BC90D-41E0-4F42-BDB3-33B0F1C6A2D4}" type="slidenum">
              <a:rPr lang="it-IT" smtClean="0"/>
              <a:t>‹N›</a:t>
            </a:fld>
            <a:endParaRPr lang="it-IT"/>
          </a:p>
        </p:txBody>
      </p:sp>
    </p:spTree>
    <p:extLst>
      <p:ext uri="{BB962C8B-B14F-4D97-AF65-F5344CB8AC3E}">
        <p14:creationId xmlns:p14="http://schemas.microsoft.com/office/powerpoint/2010/main" val="3043243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5B85DB5-8E7A-49C5-B6E1-446F097CAFE4}" type="datetimeFigureOut">
              <a:rPr lang="it-IT" smtClean="0"/>
              <a:t>18/04/2013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69BC90D-41E0-4F42-BDB3-33B0F1C6A2D4}" type="slidenum">
              <a:rPr lang="it-IT" smtClean="0"/>
              <a:t>‹N›</a:t>
            </a:fld>
            <a:endParaRPr lang="it-IT"/>
          </a:p>
        </p:txBody>
      </p:sp>
    </p:spTree>
    <p:extLst>
      <p:ext uri="{BB962C8B-B14F-4D97-AF65-F5344CB8AC3E}">
        <p14:creationId xmlns:p14="http://schemas.microsoft.com/office/powerpoint/2010/main" val="41472905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5B85DB5-8E7A-49C5-B6E1-446F097CAFE4}" type="datetimeFigureOut">
              <a:rPr lang="it-IT" smtClean="0"/>
              <a:t>18/04/2013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69BC90D-41E0-4F42-BDB3-33B0F1C6A2D4}" type="slidenum">
              <a:rPr lang="it-IT" smtClean="0"/>
              <a:t>‹N›</a:t>
            </a:fld>
            <a:endParaRPr lang="it-IT"/>
          </a:p>
        </p:txBody>
      </p:sp>
    </p:spTree>
    <p:extLst>
      <p:ext uri="{BB962C8B-B14F-4D97-AF65-F5344CB8AC3E}">
        <p14:creationId xmlns:p14="http://schemas.microsoft.com/office/powerpoint/2010/main" val="1188359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B85DB5-8E7A-49C5-B6E1-446F097CAFE4}" type="datetimeFigureOut">
              <a:rPr lang="it-IT" smtClean="0"/>
              <a:t>18/04/2013</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9BC90D-41E0-4F42-BDB3-33B0F1C6A2D4}" type="slidenum">
              <a:rPr lang="it-IT" smtClean="0"/>
              <a:t>‹N›</a:t>
            </a:fld>
            <a:endParaRPr lang="it-IT"/>
          </a:p>
        </p:txBody>
      </p:sp>
    </p:spTree>
    <p:extLst>
      <p:ext uri="{BB962C8B-B14F-4D97-AF65-F5344CB8AC3E}">
        <p14:creationId xmlns:p14="http://schemas.microsoft.com/office/powerpoint/2010/main" val="912867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3999" cy="685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251519" y="260648"/>
            <a:ext cx="7921457" cy="2677656"/>
          </a:xfrm>
          <a:prstGeom prst="rect">
            <a:avLst/>
          </a:prstGeom>
          <a:noFill/>
        </p:spPr>
        <p:txBody>
          <a:bodyPr wrap="square" rtlCol="0">
            <a:spAutoFit/>
          </a:bodyPr>
          <a:lstStyle/>
          <a:p>
            <a:pPr algn="ctr"/>
            <a:r>
              <a:rPr lang="it-IT" sz="4000" b="1" dirty="0" smtClean="0">
                <a:solidFill>
                  <a:srgbClr val="FF0000"/>
                </a:solidFill>
                <a:latin typeface="Times New Roman" pitchFamily="18" charset="0"/>
                <a:cs typeface="Times New Roman" pitchFamily="18" charset="0"/>
              </a:rPr>
              <a:t>CULTURA E IDENTITA’</a:t>
            </a:r>
          </a:p>
          <a:p>
            <a:pPr algn="ctr"/>
            <a:r>
              <a:rPr lang="it-IT" sz="4000" b="1" dirty="0" smtClean="0">
                <a:solidFill>
                  <a:srgbClr val="FF0000"/>
                </a:solidFill>
                <a:latin typeface="Times New Roman" pitchFamily="18" charset="0"/>
                <a:cs typeface="Times New Roman" pitchFamily="18" charset="0"/>
              </a:rPr>
              <a:t>DELLA CITTA’ DI  MILANO</a:t>
            </a:r>
          </a:p>
          <a:p>
            <a:pPr algn="ctr"/>
            <a:r>
              <a:rPr lang="it-IT" sz="8800" b="1" i="1" dirty="0" smtClean="0">
                <a:solidFill>
                  <a:srgbClr val="FF0000"/>
                </a:solidFill>
                <a:latin typeface="Times New Roman" pitchFamily="18" charset="0"/>
                <a:cs typeface="Times New Roman" pitchFamily="18" charset="0"/>
              </a:rPr>
              <a:t>La </a:t>
            </a:r>
            <a:r>
              <a:rPr lang="it-IT" sz="8800" b="1" i="1" dirty="0" err="1" smtClean="0">
                <a:solidFill>
                  <a:srgbClr val="FF0000"/>
                </a:solidFill>
                <a:latin typeface="Times New Roman" pitchFamily="18" charset="0"/>
                <a:cs typeface="Times New Roman" pitchFamily="18" charset="0"/>
              </a:rPr>
              <a:t>ligëra</a:t>
            </a:r>
            <a:r>
              <a:rPr lang="it-IT" sz="8800" b="1" i="1" dirty="0" smtClean="0">
                <a:solidFill>
                  <a:srgbClr val="FF0000"/>
                </a:solidFill>
                <a:latin typeface="Times New Roman" pitchFamily="18" charset="0"/>
                <a:cs typeface="Times New Roman" pitchFamily="18" charset="0"/>
              </a:rPr>
              <a:t> </a:t>
            </a:r>
            <a:endParaRPr lang="it-IT" sz="8800" b="1" i="1" dirty="0">
              <a:solidFill>
                <a:srgbClr val="FF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0363" y="5673776"/>
            <a:ext cx="570036"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8226762" y="6557620"/>
            <a:ext cx="917238" cy="338554"/>
          </a:xfrm>
          <a:prstGeom prst="rect">
            <a:avLst/>
          </a:prstGeom>
          <a:noFill/>
        </p:spPr>
        <p:txBody>
          <a:bodyPr wrap="none" rtlCol="0">
            <a:spAutoFit/>
          </a:bodyPr>
          <a:lstStyle/>
          <a:p>
            <a:pPr algn="ctr"/>
            <a:r>
              <a:rPr lang="it-IT" sz="800" b="1" dirty="0" smtClean="0">
                <a:solidFill>
                  <a:srgbClr val="C00000"/>
                </a:solidFill>
                <a:latin typeface="Times New Roman" pitchFamily="18" charset="0"/>
                <a:cs typeface="Times New Roman" pitchFamily="18" charset="0"/>
              </a:rPr>
              <a:t>Michela Zucca</a:t>
            </a:r>
          </a:p>
          <a:p>
            <a:pPr algn="ctr"/>
            <a:r>
              <a:rPr lang="it-IT" sz="800" b="1" dirty="0" smtClean="0">
                <a:solidFill>
                  <a:srgbClr val="C00000"/>
                </a:solidFill>
                <a:latin typeface="Times New Roman" pitchFamily="18" charset="0"/>
                <a:cs typeface="Times New Roman" pitchFamily="18" charset="0"/>
              </a:rPr>
              <a:t>Servizi Culturali</a:t>
            </a:r>
            <a:endParaRPr lang="it-IT" sz="8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50908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solidFill>
                  <a:prstClr val="black"/>
                </a:solidFill>
              </a:rPr>
              <a:t>Michela Zucca</a:t>
            </a:r>
          </a:p>
          <a:p>
            <a:r>
              <a:rPr lang="it-IT" dirty="0">
                <a:solidFill>
                  <a:prstClr val="black"/>
                </a:solidFill>
              </a:rPr>
              <a:t>Servizi Culturali</a:t>
            </a:r>
          </a:p>
        </p:txBody>
      </p:sp>
      <p:sp>
        <p:nvSpPr>
          <p:cNvPr id="6" name="Rettangolo 5"/>
          <p:cNvSpPr/>
          <p:nvPr/>
        </p:nvSpPr>
        <p:spPr>
          <a:xfrm>
            <a:off x="1" y="0"/>
            <a:ext cx="9144000" cy="6740307"/>
          </a:xfrm>
          <a:prstGeom prst="rect">
            <a:avLst/>
          </a:prstGeom>
        </p:spPr>
        <p:txBody>
          <a:bodyPr wrap="square">
            <a:spAutoFit/>
          </a:bodyPr>
          <a:lstStyle/>
          <a:p>
            <a:pPr algn="ctr"/>
            <a:r>
              <a:rPr lang="it-IT" sz="3600" b="1" dirty="0" smtClean="0">
                <a:solidFill>
                  <a:srgbClr val="FF0000"/>
                </a:solidFill>
                <a:latin typeface="Times New Roman" pitchFamily="18" charset="0"/>
                <a:cs typeface="Times New Roman" pitchFamily="18" charset="0"/>
              </a:rPr>
              <a:t>La città è ancora composta, in gran parte, dei vicoli dell’insediamento medioevale, bui, curvi, pieni di anfratti e di nascondigli. Sotto le case di ringhiera, o sotto i ripari ricavati  scavando le antiche mura spagnole, si trovavano gallerie e cunicoli. Ampi spazi usati per immagazzinare il formaggio ma anche per nascondere refurtive e merce di contrabbando,  persone in fuga  e senza tetto, coppie clandestine e renitenti alla leva, ladri e anarchici: il popolo dei bassifondi che </a:t>
            </a:r>
          </a:p>
          <a:p>
            <a:pPr algn="ctr"/>
            <a:r>
              <a:rPr lang="it-IT" sz="3600" b="1" dirty="0" smtClean="0">
                <a:solidFill>
                  <a:srgbClr val="FF0000"/>
                </a:solidFill>
                <a:latin typeface="Times New Roman" pitchFamily="18" charset="0"/>
                <a:cs typeface="Times New Roman" pitchFamily="18" charset="0"/>
              </a:rPr>
              <a:t>si dà un proprio codice d’onore.  </a:t>
            </a:r>
            <a:endParaRPr lang="it-IT"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94458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14338" name="Picture 2" descr="C:\Users\gaia\AppData\Local\Temp\milano 0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5" y="67686"/>
            <a:ext cx="10043192" cy="6790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725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t>Michela Zucca</a:t>
            </a:r>
          </a:p>
          <a:p>
            <a:r>
              <a:rPr lang="it-IT" dirty="0"/>
              <a:t>Servizi Culturali</a:t>
            </a:r>
          </a:p>
        </p:txBody>
      </p:sp>
      <p:sp>
        <p:nvSpPr>
          <p:cNvPr id="6" name="Rettangolo 5"/>
          <p:cNvSpPr/>
          <p:nvPr/>
        </p:nvSpPr>
        <p:spPr>
          <a:xfrm>
            <a:off x="50416" y="116632"/>
            <a:ext cx="8856984" cy="6463308"/>
          </a:xfrm>
          <a:prstGeom prst="rect">
            <a:avLst/>
          </a:prstGeom>
        </p:spPr>
        <p:txBody>
          <a:bodyPr wrap="square">
            <a:spAutoFit/>
          </a:bodyPr>
          <a:lstStyle/>
          <a:p>
            <a:pPr algn="ctr"/>
            <a:r>
              <a:rPr lang="it-IT" sz="3600" b="1" dirty="0">
                <a:solidFill>
                  <a:srgbClr val="FF0000"/>
                </a:solidFill>
                <a:latin typeface="Times New Roman" pitchFamily="18" charset="0"/>
                <a:cs typeface="Times New Roman" pitchFamily="18" charset="0"/>
              </a:rPr>
              <a:t>VIETATO RUBARE  </a:t>
            </a:r>
            <a:r>
              <a:rPr lang="it-IT" sz="3600" b="1" dirty="0" smtClean="0">
                <a:solidFill>
                  <a:srgbClr val="FF0000"/>
                </a:solidFill>
                <a:latin typeface="Times New Roman" pitchFamily="18" charset="0"/>
                <a:cs typeface="Times New Roman" pitchFamily="18" charset="0"/>
              </a:rPr>
              <a:t>A CASA PROPRIA </a:t>
            </a:r>
            <a:endParaRPr lang="it-IT" sz="3600" b="1" dirty="0">
              <a:solidFill>
                <a:srgbClr val="FF0000"/>
              </a:solidFill>
              <a:latin typeface="Times New Roman" pitchFamily="18" charset="0"/>
              <a:cs typeface="Times New Roman" pitchFamily="18" charset="0"/>
            </a:endParaRPr>
          </a:p>
          <a:p>
            <a:pPr algn="ctr"/>
            <a:r>
              <a:rPr lang="it-IT" sz="3600" b="1" dirty="0" smtClean="0">
                <a:solidFill>
                  <a:srgbClr val="FF0000"/>
                </a:solidFill>
                <a:latin typeface="Times New Roman" pitchFamily="18" charset="0"/>
                <a:cs typeface="Times New Roman" pitchFamily="18" charset="0"/>
              </a:rPr>
              <a:t>Un </a:t>
            </a:r>
            <a:r>
              <a:rPr lang="it-IT" sz="3600" b="1" dirty="0">
                <a:solidFill>
                  <a:srgbClr val="FF0000"/>
                </a:solidFill>
                <a:latin typeface="Times New Roman" pitchFamily="18" charset="0"/>
                <a:cs typeface="Times New Roman" pitchFamily="18" charset="0"/>
              </a:rPr>
              <a:t>detto brianzolo afferma che “non si ruba in casa del ladro</a:t>
            </a:r>
            <a:r>
              <a:rPr lang="it-IT" sz="3600" b="1" dirty="0" smtClean="0">
                <a:solidFill>
                  <a:srgbClr val="FF0000"/>
                </a:solidFill>
                <a:latin typeface="Times New Roman" pitchFamily="18" charset="0"/>
                <a:cs typeface="Times New Roman" pitchFamily="18" charset="0"/>
              </a:rPr>
              <a:t>”. </a:t>
            </a:r>
            <a:r>
              <a:rPr lang="it-IT" sz="3600" b="1" dirty="0">
                <a:solidFill>
                  <a:srgbClr val="FF0000"/>
                </a:solidFill>
                <a:latin typeface="Times New Roman" pitchFamily="18" charset="0"/>
                <a:cs typeface="Times New Roman" pitchFamily="18" charset="0"/>
              </a:rPr>
              <a:t>Non si poteva rubare in casa di altri </a:t>
            </a:r>
            <a:r>
              <a:rPr lang="it-IT" sz="3600" b="1" dirty="0" smtClean="0">
                <a:solidFill>
                  <a:srgbClr val="FF0000"/>
                </a:solidFill>
                <a:latin typeface="Times New Roman" pitchFamily="18" charset="0"/>
                <a:cs typeface="Times New Roman" pitchFamily="18" charset="0"/>
              </a:rPr>
              <a:t>malavitosi. </a:t>
            </a:r>
            <a:r>
              <a:rPr lang="it-IT" sz="3600" b="1" dirty="0">
                <a:solidFill>
                  <a:srgbClr val="FF0000"/>
                </a:solidFill>
                <a:latin typeface="Times New Roman" pitchFamily="18" charset="0"/>
                <a:cs typeface="Times New Roman" pitchFamily="18" charset="0"/>
              </a:rPr>
              <a:t>Per rubare si doveva andare fuori</a:t>
            </a:r>
            <a:r>
              <a:rPr lang="it-IT" sz="3600" b="1" dirty="0" smtClean="0">
                <a:solidFill>
                  <a:srgbClr val="FF0000"/>
                </a:solidFill>
                <a:latin typeface="Times New Roman" pitchFamily="18" charset="0"/>
                <a:cs typeface="Times New Roman" pitchFamily="18" charset="0"/>
              </a:rPr>
              <a:t>.</a:t>
            </a:r>
          </a:p>
          <a:p>
            <a:pPr algn="ctr"/>
            <a:endParaRPr lang="it-IT" b="1" dirty="0">
              <a:solidFill>
                <a:srgbClr val="FF0000"/>
              </a:solidFill>
              <a:latin typeface="Times New Roman" pitchFamily="18" charset="0"/>
              <a:cs typeface="Times New Roman" pitchFamily="18" charset="0"/>
            </a:endParaRPr>
          </a:p>
          <a:p>
            <a:pPr algn="ctr"/>
            <a:r>
              <a:rPr lang="it-IT" sz="3600" b="1" dirty="0">
                <a:solidFill>
                  <a:srgbClr val="FF0000"/>
                </a:solidFill>
                <a:latin typeface="Times New Roman" pitchFamily="18" charset="0"/>
                <a:cs typeface="Times New Roman" pitchFamily="18" charset="0"/>
              </a:rPr>
              <a:t>OCCUPARSI </a:t>
            </a:r>
            <a:r>
              <a:rPr lang="it-IT" sz="3600" b="1" dirty="0" smtClean="0">
                <a:solidFill>
                  <a:srgbClr val="FF0000"/>
                </a:solidFill>
                <a:latin typeface="Times New Roman" pitchFamily="18" charset="0"/>
                <a:cs typeface="Times New Roman" pitchFamily="18" charset="0"/>
              </a:rPr>
              <a:t>DELLE FAMIGLIE</a:t>
            </a:r>
            <a:endParaRPr lang="it-IT" sz="3600" b="1" dirty="0">
              <a:solidFill>
                <a:srgbClr val="FF0000"/>
              </a:solidFill>
              <a:latin typeface="Times New Roman" pitchFamily="18" charset="0"/>
              <a:cs typeface="Times New Roman" pitchFamily="18" charset="0"/>
            </a:endParaRPr>
          </a:p>
          <a:p>
            <a:pPr algn="ctr"/>
            <a:r>
              <a:rPr lang="it-IT" sz="3600" b="1" dirty="0">
                <a:solidFill>
                  <a:srgbClr val="FF0000"/>
                </a:solidFill>
                <a:latin typeface="Times New Roman" pitchFamily="18" charset="0"/>
                <a:cs typeface="Times New Roman" pitchFamily="18" charset="0"/>
              </a:rPr>
              <a:t>Quando qualcuno veniva incarcerato, i suoi compagni avevano il dovere di occuparsi dei genitori, della moglie e dei </a:t>
            </a:r>
            <a:r>
              <a:rPr lang="it-IT" sz="3600" b="1" dirty="0" smtClean="0">
                <a:solidFill>
                  <a:srgbClr val="FF0000"/>
                </a:solidFill>
                <a:latin typeface="Times New Roman" pitchFamily="18" charset="0"/>
                <a:cs typeface="Times New Roman" pitchFamily="18" charset="0"/>
              </a:rPr>
              <a:t>figli. </a:t>
            </a:r>
            <a:r>
              <a:rPr lang="it-IT" sz="3600" b="1" dirty="0">
                <a:solidFill>
                  <a:srgbClr val="FF0000"/>
                </a:solidFill>
                <a:latin typeface="Times New Roman" pitchFamily="18" charset="0"/>
                <a:cs typeface="Times New Roman" pitchFamily="18" charset="0"/>
              </a:rPr>
              <a:t>Si autotassavano e ogni mattina compravano latte e pane per i figli e un po’ di </a:t>
            </a:r>
            <a:r>
              <a:rPr lang="it-IT" sz="3600" b="1" dirty="0" smtClean="0">
                <a:solidFill>
                  <a:srgbClr val="FF0000"/>
                </a:solidFill>
                <a:latin typeface="Times New Roman" pitchFamily="18" charset="0"/>
                <a:cs typeface="Times New Roman" pitchFamily="18" charset="0"/>
              </a:rPr>
              <a:t>carbone</a:t>
            </a:r>
            <a:endParaRPr lang="it-IT"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45279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7424"/>
            <a:ext cx="9151369" cy="6914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7369" y="5934670"/>
            <a:ext cx="9144000" cy="923330"/>
          </a:xfrm>
          <a:prstGeom prst="rect">
            <a:avLst/>
          </a:prstGeom>
          <a:noFill/>
        </p:spPr>
        <p:txBody>
          <a:bodyPr wrap="square" rtlCol="0">
            <a:spAutoFit/>
          </a:bodyPr>
          <a:lstStyle/>
          <a:p>
            <a:r>
              <a:rPr lang="it-IT" b="1" dirty="0" smtClean="0">
                <a:solidFill>
                  <a:srgbClr val="C00000"/>
                </a:solidFill>
                <a:latin typeface="Times New Roman" pitchFamily="18" charset="0"/>
                <a:cs typeface="Times New Roman" pitchFamily="18" charset="0"/>
              </a:rPr>
              <a:t>Luogo di ritrovo dei disgraziati – ma non solo – è, tradizionalmente, l’osteria, in cui i più poveri si portano da mangiare pagando solo il «coperto», chi è di passaggio riesce a trovare un letto e i </a:t>
            </a:r>
            <a:r>
              <a:rPr lang="it-IT" b="1" i="1" dirty="0" err="1" smtClean="0">
                <a:solidFill>
                  <a:srgbClr val="C00000"/>
                </a:solidFill>
                <a:latin typeface="Times New Roman" pitchFamily="18" charset="0"/>
                <a:cs typeface="Times New Roman" pitchFamily="18" charset="0"/>
              </a:rPr>
              <a:t>lingera</a:t>
            </a:r>
            <a:r>
              <a:rPr lang="it-IT" b="1" i="1" dirty="0" smtClean="0">
                <a:solidFill>
                  <a:srgbClr val="C00000"/>
                </a:solidFill>
                <a:latin typeface="Times New Roman" pitchFamily="18" charset="0"/>
                <a:cs typeface="Times New Roman" pitchFamily="18" charset="0"/>
              </a:rPr>
              <a:t>  </a:t>
            </a:r>
            <a:r>
              <a:rPr lang="it-IT" b="1" dirty="0" smtClean="0">
                <a:solidFill>
                  <a:srgbClr val="C00000"/>
                </a:solidFill>
                <a:latin typeface="Times New Roman" pitchFamily="18" charset="0"/>
                <a:cs typeface="Times New Roman" pitchFamily="18" charset="0"/>
              </a:rPr>
              <a:t>si aggregano in piccole bande che decidono i colpi e che poi si sciolgono</a:t>
            </a:r>
            <a:r>
              <a:rPr lang="it-IT" b="1" i="1" dirty="0" smtClean="0">
                <a:solidFill>
                  <a:srgbClr val="C00000"/>
                </a:solidFill>
                <a:latin typeface="Times New Roman" pitchFamily="18" charset="0"/>
                <a:cs typeface="Times New Roman" pitchFamily="18" charset="0"/>
              </a:rPr>
              <a:t>. </a:t>
            </a:r>
            <a:endParaRPr lang="it-IT" b="1" i="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556618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t>Michela Zucca</a:t>
            </a:r>
          </a:p>
          <a:p>
            <a:r>
              <a:rPr lang="it-IT" dirty="0"/>
              <a:t>Servizi Culturali</a:t>
            </a:r>
          </a:p>
        </p:txBody>
      </p:sp>
      <p:sp>
        <p:nvSpPr>
          <p:cNvPr id="6" name="Rettangolo 5"/>
          <p:cNvSpPr/>
          <p:nvPr/>
        </p:nvSpPr>
        <p:spPr>
          <a:xfrm>
            <a:off x="50416" y="116632"/>
            <a:ext cx="9093584" cy="6617196"/>
          </a:xfrm>
          <a:prstGeom prst="rect">
            <a:avLst/>
          </a:prstGeom>
        </p:spPr>
        <p:txBody>
          <a:bodyPr wrap="square">
            <a:spAutoFit/>
          </a:bodyPr>
          <a:lstStyle/>
          <a:p>
            <a:pPr algn="ctr"/>
            <a:r>
              <a:rPr lang="it-IT" sz="3600" b="1" dirty="0">
                <a:solidFill>
                  <a:srgbClr val="FF0000"/>
                </a:solidFill>
                <a:latin typeface="Times New Roman" pitchFamily="18" charset="0"/>
                <a:cs typeface="Times New Roman" pitchFamily="18" charset="0"/>
              </a:rPr>
              <a:t>NON SI TOCCANO DONNE E BAMBINI</a:t>
            </a:r>
          </a:p>
          <a:p>
            <a:pPr algn="ctr"/>
            <a:r>
              <a:rPr lang="it-IT" sz="3600" b="1" dirty="0" smtClean="0">
                <a:solidFill>
                  <a:srgbClr val="FF0000"/>
                </a:solidFill>
                <a:latin typeface="Times New Roman" pitchFamily="18" charset="0"/>
                <a:cs typeface="Times New Roman" pitchFamily="18" charset="0"/>
              </a:rPr>
              <a:t>Il </a:t>
            </a:r>
            <a:r>
              <a:rPr lang="it-IT" sz="3600" b="1" dirty="0">
                <a:solidFill>
                  <a:srgbClr val="FF0000"/>
                </a:solidFill>
                <a:latin typeface="Times New Roman" pitchFamily="18" charset="0"/>
                <a:cs typeface="Times New Roman" pitchFamily="18" charset="0"/>
              </a:rPr>
              <a:t>codice d’onore </a:t>
            </a:r>
            <a:r>
              <a:rPr lang="it-IT" sz="3600" b="1" dirty="0" smtClean="0">
                <a:solidFill>
                  <a:srgbClr val="FF0000"/>
                </a:solidFill>
                <a:latin typeface="Times New Roman" pitchFamily="18" charset="0"/>
                <a:cs typeface="Times New Roman" pitchFamily="18" charset="0"/>
              </a:rPr>
              <a:t>impone </a:t>
            </a:r>
            <a:r>
              <a:rPr lang="it-IT" sz="3600" b="1" dirty="0">
                <a:solidFill>
                  <a:srgbClr val="FF0000"/>
                </a:solidFill>
                <a:latin typeface="Times New Roman" pitchFamily="18" charset="0"/>
                <a:cs typeface="Times New Roman" pitchFamily="18" charset="0"/>
              </a:rPr>
              <a:t>il divieto assoluto di coinvolgere donne (anche prostitute) e bambini e di far loro del male</a:t>
            </a:r>
            <a:r>
              <a:rPr lang="it-IT" sz="3600" b="1" dirty="0" smtClean="0">
                <a:solidFill>
                  <a:srgbClr val="FF0000"/>
                </a:solidFill>
                <a:latin typeface="Times New Roman" pitchFamily="18" charset="0"/>
                <a:cs typeface="Times New Roman" pitchFamily="18" charset="0"/>
              </a:rPr>
              <a:t>.</a:t>
            </a:r>
          </a:p>
          <a:p>
            <a:pPr algn="ctr"/>
            <a:endParaRPr lang="it-IT" sz="1400" b="1" dirty="0" smtClean="0">
              <a:solidFill>
                <a:srgbClr val="FF0000"/>
              </a:solidFill>
              <a:latin typeface="Times New Roman" pitchFamily="18" charset="0"/>
              <a:cs typeface="Times New Roman" pitchFamily="18" charset="0"/>
            </a:endParaRPr>
          </a:p>
          <a:p>
            <a:pPr algn="ctr"/>
            <a:r>
              <a:rPr lang="it-IT" sz="3600" b="1" dirty="0" smtClean="0">
                <a:solidFill>
                  <a:srgbClr val="FF0000"/>
                </a:solidFill>
                <a:latin typeface="Times New Roman" pitchFamily="18" charset="0"/>
                <a:cs typeface="Times New Roman" pitchFamily="18" charset="0"/>
              </a:rPr>
              <a:t>EVITARE LA </a:t>
            </a:r>
            <a:r>
              <a:rPr lang="it-IT" sz="3600" b="1" dirty="0">
                <a:solidFill>
                  <a:srgbClr val="FF0000"/>
                </a:solidFill>
                <a:latin typeface="Times New Roman" pitchFamily="18" charset="0"/>
                <a:cs typeface="Times New Roman" pitchFamily="18" charset="0"/>
              </a:rPr>
              <a:t>VIOLENZA </a:t>
            </a:r>
            <a:endParaRPr lang="it-IT" sz="3600" b="1" dirty="0" smtClean="0">
              <a:solidFill>
                <a:srgbClr val="FF0000"/>
              </a:solidFill>
              <a:latin typeface="Times New Roman" pitchFamily="18" charset="0"/>
              <a:cs typeface="Times New Roman" pitchFamily="18" charset="0"/>
            </a:endParaRPr>
          </a:p>
          <a:p>
            <a:pPr algn="ctr"/>
            <a:r>
              <a:rPr lang="it-IT" sz="3600" b="1" dirty="0" smtClean="0">
                <a:solidFill>
                  <a:srgbClr val="FF0000"/>
                </a:solidFill>
                <a:latin typeface="Times New Roman" pitchFamily="18" charset="0"/>
                <a:cs typeface="Times New Roman" pitchFamily="18" charset="0"/>
              </a:rPr>
              <a:t>Di solito, si va rubare disarmati: l’omicidio è possibile soltanto coi traditori.</a:t>
            </a:r>
          </a:p>
          <a:p>
            <a:pPr algn="ctr"/>
            <a:endParaRPr lang="it-IT" sz="1400" b="1" dirty="0">
              <a:solidFill>
                <a:srgbClr val="FF0000"/>
              </a:solidFill>
              <a:latin typeface="Times New Roman" pitchFamily="18" charset="0"/>
              <a:cs typeface="Times New Roman" pitchFamily="18" charset="0"/>
            </a:endParaRPr>
          </a:p>
          <a:p>
            <a:pPr algn="ctr"/>
            <a:r>
              <a:rPr lang="it-IT" sz="3600" b="1" dirty="0" smtClean="0">
                <a:solidFill>
                  <a:srgbClr val="FF0000"/>
                </a:solidFill>
                <a:latin typeface="Times New Roman" pitchFamily="18" charset="0"/>
                <a:cs typeface="Times New Roman" pitchFamily="18" charset="0"/>
              </a:rPr>
              <a:t>MAI RAPPORTI CON LA POLIZIA</a:t>
            </a:r>
          </a:p>
          <a:p>
            <a:pPr algn="ctr"/>
            <a:r>
              <a:rPr lang="it-IT" sz="3600" b="1" dirty="0" smtClean="0">
                <a:solidFill>
                  <a:srgbClr val="FF0000"/>
                </a:solidFill>
                <a:latin typeface="Times New Roman" pitchFamily="18" charset="0"/>
                <a:cs typeface="Times New Roman" pitchFamily="18" charset="0"/>
              </a:rPr>
              <a:t>Tutti </a:t>
            </a:r>
            <a:r>
              <a:rPr lang="it-IT" sz="3600" b="1" dirty="0">
                <a:solidFill>
                  <a:srgbClr val="FF0000"/>
                </a:solidFill>
                <a:latin typeface="Times New Roman" pitchFamily="18" charset="0"/>
                <a:cs typeface="Times New Roman" pitchFamily="18" charset="0"/>
              </a:rPr>
              <a:t>i “leggeri” giurano vendetta e ingiuriano la </a:t>
            </a:r>
            <a:r>
              <a:rPr lang="it-IT" sz="3600" b="1" i="1" dirty="0" smtClean="0">
                <a:solidFill>
                  <a:srgbClr val="FF0000"/>
                </a:solidFill>
                <a:latin typeface="Times New Roman" pitchFamily="18" charset="0"/>
                <a:cs typeface="Times New Roman" pitchFamily="18" charset="0"/>
              </a:rPr>
              <a:t>madama</a:t>
            </a:r>
            <a:r>
              <a:rPr lang="it-IT" sz="3600" b="1" dirty="0" smtClean="0">
                <a:solidFill>
                  <a:srgbClr val="FF0000"/>
                </a:solidFill>
                <a:latin typeface="Times New Roman" pitchFamily="18" charset="0"/>
                <a:cs typeface="Times New Roman" pitchFamily="18" charset="0"/>
              </a:rPr>
              <a:t>, </a:t>
            </a:r>
            <a:r>
              <a:rPr lang="it-IT" sz="3600" b="1" dirty="0">
                <a:solidFill>
                  <a:srgbClr val="FF0000"/>
                </a:solidFill>
                <a:latin typeface="Times New Roman" pitchFamily="18" charset="0"/>
                <a:cs typeface="Times New Roman" pitchFamily="18" charset="0"/>
              </a:rPr>
              <a:t>simbolo </a:t>
            </a:r>
            <a:r>
              <a:rPr lang="it-IT" sz="3600" b="1" dirty="0" smtClean="0">
                <a:solidFill>
                  <a:srgbClr val="FF0000"/>
                </a:solidFill>
                <a:latin typeface="Times New Roman" pitchFamily="18" charset="0"/>
                <a:cs typeface="Times New Roman" pitchFamily="18" charset="0"/>
              </a:rPr>
              <a:t>di spie,  </a:t>
            </a:r>
          </a:p>
          <a:p>
            <a:pPr algn="ctr"/>
            <a:r>
              <a:rPr lang="it-IT" sz="3600" b="1" dirty="0" smtClean="0">
                <a:solidFill>
                  <a:srgbClr val="FF0000"/>
                </a:solidFill>
                <a:latin typeface="Times New Roman" pitchFamily="18" charset="0"/>
                <a:cs typeface="Times New Roman" pitchFamily="18" charset="0"/>
              </a:rPr>
              <a:t>ladri </a:t>
            </a:r>
            <a:r>
              <a:rPr lang="it-IT" sz="3600" b="1" dirty="0">
                <a:solidFill>
                  <a:srgbClr val="FF0000"/>
                </a:solidFill>
                <a:latin typeface="Times New Roman" pitchFamily="18" charset="0"/>
                <a:cs typeface="Times New Roman" pitchFamily="18" charset="0"/>
              </a:rPr>
              <a:t>e infami.</a:t>
            </a:r>
          </a:p>
        </p:txBody>
      </p:sp>
    </p:spTree>
    <p:extLst>
      <p:ext uri="{BB962C8B-B14F-4D97-AF65-F5344CB8AC3E}">
        <p14:creationId xmlns:p14="http://schemas.microsoft.com/office/powerpoint/2010/main" val="30558540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3074" name="Picture 2" descr="C:\Users\gaia\AppData\Local\Temp\milano 0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199" y="-149822"/>
            <a:ext cx="10092697" cy="727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263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t>Michela Zucca</a:t>
            </a:r>
          </a:p>
          <a:p>
            <a:r>
              <a:rPr lang="it-IT" dirty="0"/>
              <a:t>Servizi Culturali</a:t>
            </a:r>
          </a:p>
        </p:txBody>
      </p:sp>
      <p:sp>
        <p:nvSpPr>
          <p:cNvPr id="6" name="Rettangolo 5"/>
          <p:cNvSpPr/>
          <p:nvPr/>
        </p:nvSpPr>
        <p:spPr>
          <a:xfrm>
            <a:off x="50416" y="116632"/>
            <a:ext cx="9093584" cy="6740307"/>
          </a:xfrm>
          <a:prstGeom prst="rect">
            <a:avLst/>
          </a:prstGeom>
        </p:spPr>
        <p:txBody>
          <a:bodyPr wrap="square">
            <a:spAutoFit/>
          </a:bodyPr>
          <a:lstStyle/>
          <a:p>
            <a:pPr algn="ctr"/>
            <a:r>
              <a:rPr lang="it-IT" sz="3600" b="1" dirty="0" smtClean="0">
                <a:solidFill>
                  <a:srgbClr val="FF0000"/>
                </a:solidFill>
                <a:latin typeface="Times New Roman" pitchFamily="18" charset="0"/>
                <a:cs typeface="Times New Roman" pitchFamily="18" charset="0"/>
              </a:rPr>
              <a:t>Il passaporto delle leggera…. </a:t>
            </a:r>
          </a:p>
          <a:p>
            <a:pPr algn="ctr"/>
            <a:endParaRPr lang="it-IT" sz="3600" b="1" dirty="0" smtClean="0">
              <a:solidFill>
                <a:srgbClr val="FF0000"/>
              </a:solidFill>
              <a:latin typeface="Times New Roman" pitchFamily="18" charset="0"/>
              <a:cs typeface="Times New Roman" pitchFamily="18" charset="0"/>
            </a:endParaRPr>
          </a:p>
          <a:p>
            <a:pPr algn="ctr"/>
            <a:r>
              <a:rPr lang="it-IT" sz="3600" b="1" i="1" dirty="0" smtClean="0">
                <a:solidFill>
                  <a:srgbClr val="FF0000"/>
                </a:solidFill>
                <a:latin typeface="Times New Roman" pitchFamily="18" charset="0"/>
                <a:cs typeface="Times New Roman" pitchFamily="18" charset="0"/>
              </a:rPr>
              <a:t>È rilasciato dall’Impero della miseria, Mandamento della povertà, Distretto del bisogno, Circondario della sete, Comune della fame. </a:t>
            </a:r>
          </a:p>
          <a:p>
            <a:pPr algn="ctr"/>
            <a:endParaRPr lang="it-IT" sz="2400" b="1" dirty="0">
              <a:solidFill>
                <a:srgbClr val="FF0000"/>
              </a:solidFill>
              <a:latin typeface="Times New Roman" pitchFamily="18" charset="0"/>
              <a:cs typeface="Times New Roman" pitchFamily="18" charset="0"/>
            </a:endParaRPr>
          </a:p>
          <a:p>
            <a:pPr algn="ctr"/>
            <a:r>
              <a:rPr lang="it-IT" sz="3600" b="1" dirty="0" smtClean="0">
                <a:solidFill>
                  <a:srgbClr val="FF0000"/>
                </a:solidFill>
                <a:latin typeface="Times New Roman" pitchFamily="18" charset="0"/>
                <a:cs typeface="Times New Roman" pitchFamily="18" charset="0"/>
              </a:rPr>
              <a:t>E’ Arturo Frizzi (1864-1940), singolare figura di vagabondo, ciarlatano, socialista, anarchico, poeta, intellettuale organico a scrivere le regole osservate dalla società dei più poveri, costretti a delinquere, nel 1902.    </a:t>
            </a:r>
            <a:endParaRPr lang="it-IT"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18555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2050" name="Picture 2" descr="C:\Users\gaia\AppData\Local\Temp\milano 0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88" y="188640"/>
            <a:ext cx="9715742"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80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t>Michela Zucca</a:t>
            </a:r>
          </a:p>
          <a:p>
            <a:r>
              <a:rPr lang="it-IT" dirty="0"/>
              <a:t>Servizi Culturali</a:t>
            </a:r>
          </a:p>
        </p:txBody>
      </p:sp>
      <p:sp>
        <p:nvSpPr>
          <p:cNvPr id="6" name="Rettangolo 5"/>
          <p:cNvSpPr/>
          <p:nvPr/>
        </p:nvSpPr>
        <p:spPr>
          <a:xfrm>
            <a:off x="50416" y="116632"/>
            <a:ext cx="9093584" cy="6740307"/>
          </a:xfrm>
          <a:prstGeom prst="rect">
            <a:avLst/>
          </a:prstGeom>
        </p:spPr>
        <p:txBody>
          <a:bodyPr wrap="square">
            <a:spAutoFit/>
          </a:bodyPr>
          <a:lstStyle/>
          <a:p>
            <a:pPr algn="ctr"/>
            <a:r>
              <a:rPr lang="it-IT" sz="3600" b="1" dirty="0" smtClean="0">
                <a:solidFill>
                  <a:srgbClr val="FF0000"/>
                </a:solidFill>
                <a:latin typeface="Times New Roman" pitchFamily="18" charset="0"/>
                <a:cs typeface="Times New Roman" pitchFamily="18" charset="0"/>
              </a:rPr>
              <a:t>E’ severamente proibito:</a:t>
            </a:r>
          </a:p>
          <a:p>
            <a:pPr algn="ctr"/>
            <a:endParaRPr lang="it-IT" sz="2400" b="1" dirty="0">
              <a:solidFill>
                <a:srgbClr val="FF0000"/>
              </a:solidFill>
              <a:latin typeface="Times New Roman" pitchFamily="18" charset="0"/>
              <a:cs typeface="Times New Roman" pitchFamily="18" charset="0"/>
            </a:endParaRPr>
          </a:p>
          <a:p>
            <a:pPr marL="571500" indent="-571500">
              <a:buFont typeface="Arial" pitchFamily="34" charset="0"/>
              <a:buChar char="•"/>
            </a:pPr>
            <a:r>
              <a:rPr lang="it-IT" sz="3600" b="1" dirty="0" smtClean="0">
                <a:solidFill>
                  <a:srgbClr val="FF0000"/>
                </a:solidFill>
                <a:latin typeface="Times New Roman" pitchFamily="18" charset="0"/>
                <a:cs typeface="Times New Roman" pitchFamily="18" charset="0"/>
              </a:rPr>
              <a:t>Mangiare roba con la forchetta</a:t>
            </a:r>
          </a:p>
          <a:p>
            <a:pPr marL="571500" indent="-571500">
              <a:buFont typeface="Arial" pitchFamily="34" charset="0"/>
              <a:buChar char="•"/>
            </a:pPr>
            <a:r>
              <a:rPr lang="it-IT" sz="3600" b="1" dirty="0" smtClean="0">
                <a:solidFill>
                  <a:srgbClr val="FF0000"/>
                </a:solidFill>
                <a:latin typeface="Times New Roman" pitchFamily="18" charset="0"/>
                <a:cs typeface="Times New Roman" pitchFamily="18" charset="0"/>
              </a:rPr>
              <a:t>Dovendo mettersi in marcia, il </a:t>
            </a:r>
            <a:r>
              <a:rPr lang="it-IT" sz="3600" b="1" i="1" dirty="0" err="1" smtClean="0">
                <a:solidFill>
                  <a:srgbClr val="FF0000"/>
                </a:solidFill>
                <a:latin typeface="Times New Roman" pitchFamily="18" charset="0"/>
                <a:cs typeface="Times New Roman" pitchFamily="18" charset="0"/>
              </a:rPr>
              <a:t>lingera</a:t>
            </a:r>
            <a:r>
              <a:rPr lang="it-IT" sz="3600" b="1" i="1" dirty="0">
                <a:solidFill>
                  <a:srgbClr val="FF0000"/>
                </a:solidFill>
                <a:latin typeface="Times New Roman" pitchFamily="18" charset="0"/>
                <a:cs typeface="Times New Roman" pitchFamily="18" charset="0"/>
              </a:rPr>
              <a:t> </a:t>
            </a:r>
            <a:r>
              <a:rPr lang="it-IT" sz="3600" b="1" dirty="0" smtClean="0">
                <a:solidFill>
                  <a:srgbClr val="FF0000"/>
                </a:solidFill>
                <a:latin typeface="Times New Roman" pitchFamily="18" charset="0"/>
                <a:cs typeface="Times New Roman" pitchFamily="18" charset="0"/>
              </a:rPr>
              <a:t>non</a:t>
            </a:r>
            <a:r>
              <a:rPr lang="it-IT" sz="3600" b="1" i="1" dirty="0" smtClean="0">
                <a:solidFill>
                  <a:srgbClr val="FF0000"/>
                </a:solidFill>
                <a:latin typeface="Times New Roman" pitchFamily="18" charset="0"/>
                <a:cs typeface="Times New Roman" pitchFamily="18" charset="0"/>
              </a:rPr>
              <a:t> </a:t>
            </a:r>
            <a:r>
              <a:rPr lang="it-IT" sz="3600" b="1" dirty="0" smtClean="0">
                <a:solidFill>
                  <a:srgbClr val="FF0000"/>
                </a:solidFill>
                <a:latin typeface="Times New Roman" pitchFamily="18" charset="0"/>
                <a:cs typeface="Times New Roman" pitchFamily="18" charset="0"/>
              </a:rPr>
              <a:t>potrà avere più di due soldi di pane nel proprio fagotto</a:t>
            </a:r>
          </a:p>
          <a:p>
            <a:pPr marL="571500" indent="-571500">
              <a:buFont typeface="Arial" pitchFamily="34" charset="0"/>
              <a:buChar char="•"/>
            </a:pPr>
            <a:r>
              <a:rPr lang="it-IT" sz="3600" b="1" dirty="0" smtClean="0">
                <a:solidFill>
                  <a:srgbClr val="FF0000"/>
                </a:solidFill>
                <a:latin typeface="Times New Roman" pitchFamily="18" charset="0"/>
                <a:cs typeface="Times New Roman" pitchFamily="18" charset="0"/>
              </a:rPr>
              <a:t>Deve camminare sempre a piedi e non mai in vettura </a:t>
            </a:r>
          </a:p>
          <a:p>
            <a:pPr marL="571500" indent="-571500">
              <a:buFont typeface="Arial" pitchFamily="34" charset="0"/>
              <a:buChar char="•"/>
            </a:pPr>
            <a:r>
              <a:rPr lang="it-IT" sz="3600" b="1" dirty="0" smtClean="0">
                <a:solidFill>
                  <a:srgbClr val="FF0000"/>
                </a:solidFill>
                <a:latin typeface="Times New Roman" pitchFamily="18" charset="0"/>
                <a:cs typeface="Times New Roman" pitchFamily="18" charset="0"/>
              </a:rPr>
              <a:t>Portare il cappotto</a:t>
            </a:r>
          </a:p>
          <a:p>
            <a:pPr marL="571500" indent="-571500">
              <a:buFont typeface="Arial" pitchFamily="34" charset="0"/>
              <a:buChar char="•"/>
            </a:pPr>
            <a:r>
              <a:rPr lang="it-IT" sz="3600" b="1" dirty="0" smtClean="0">
                <a:solidFill>
                  <a:srgbClr val="FF0000"/>
                </a:solidFill>
                <a:latin typeface="Times New Roman" pitchFamily="18" charset="0"/>
                <a:cs typeface="Times New Roman" pitchFamily="18" charset="0"/>
              </a:rPr>
              <a:t>Se per la strada dovesse cadere ammalato, andrà da uno degli Osti e chiederà una visita medica alla cucina.  </a:t>
            </a:r>
            <a:endParaRPr lang="it-IT"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25854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t>Michela Zucca</a:t>
            </a:r>
          </a:p>
          <a:p>
            <a:r>
              <a:rPr lang="it-IT" dirty="0"/>
              <a:t>Servizi Culturali</a:t>
            </a:r>
          </a:p>
        </p:txBody>
      </p:sp>
      <p:sp>
        <p:nvSpPr>
          <p:cNvPr id="6" name="Rettangolo 5"/>
          <p:cNvSpPr/>
          <p:nvPr/>
        </p:nvSpPr>
        <p:spPr>
          <a:xfrm>
            <a:off x="0" y="6027003"/>
            <a:ext cx="9144000" cy="830997"/>
          </a:xfrm>
          <a:prstGeom prst="rect">
            <a:avLst/>
          </a:prstGeom>
        </p:spPr>
        <p:txBody>
          <a:bodyPr wrap="square">
            <a:spAutoFit/>
          </a:bodyPr>
          <a:lstStyle/>
          <a:p>
            <a:r>
              <a:rPr lang="it-IT" sz="1600" b="1" dirty="0" smtClean="0">
                <a:solidFill>
                  <a:srgbClr val="FF0000"/>
                </a:solidFill>
                <a:latin typeface="Times New Roman" pitchFamily="18" charset="0"/>
                <a:cs typeface="Times New Roman" pitchFamily="18" charset="0"/>
              </a:rPr>
              <a:t>D’altra parte, la cultura del tempo, le forze dell’ordine e la magistratura sono fermamente </a:t>
            </a:r>
          </a:p>
          <a:p>
            <a:r>
              <a:rPr lang="it-IT" sz="1600" b="1" dirty="0" smtClean="0">
                <a:solidFill>
                  <a:srgbClr val="FF0000"/>
                </a:solidFill>
                <a:latin typeface="Times New Roman" pitchFamily="18" charset="0"/>
                <a:cs typeface="Times New Roman" pitchFamily="18" charset="0"/>
              </a:rPr>
              <a:t>convinti che si diventa criminali per indole e per eredità genetica, senza possibilità di recupero.  Lombroso e le sue teorie antropometriche (rachitismo?!....) conquistano tutti. </a:t>
            </a:r>
            <a:endParaRPr lang="it-IT" sz="1600" b="1" dirty="0">
              <a:solidFill>
                <a:srgbClr val="FF0000"/>
              </a:solidFill>
              <a:latin typeface="Times New Roman" pitchFamily="18" charset="0"/>
              <a:cs typeface="Times New Roman" pitchFamily="18"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802"/>
            <a:ext cx="9172493"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8511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t>Michela Zucca</a:t>
            </a:r>
          </a:p>
          <a:p>
            <a:r>
              <a:rPr lang="it-IT" dirty="0"/>
              <a:t>Servizi Culturali</a:t>
            </a:r>
          </a:p>
        </p:txBody>
      </p:sp>
      <p:sp>
        <p:nvSpPr>
          <p:cNvPr id="6" name="Rettangolo 5"/>
          <p:cNvSpPr/>
          <p:nvPr/>
        </p:nvSpPr>
        <p:spPr>
          <a:xfrm>
            <a:off x="50416" y="116632"/>
            <a:ext cx="8856984" cy="6186309"/>
          </a:xfrm>
          <a:prstGeom prst="rect">
            <a:avLst/>
          </a:prstGeom>
        </p:spPr>
        <p:txBody>
          <a:bodyPr wrap="square">
            <a:spAutoFit/>
          </a:bodyPr>
          <a:lstStyle/>
          <a:p>
            <a:pPr algn="ctr"/>
            <a:r>
              <a:rPr lang="it-IT" sz="3600" b="1" dirty="0">
                <a:solidFill>
                  <a:srgbClr val="FF0000"/>
                </a:solidFill>
                <a:latin typeface="Times New Roman" pitchFamily="18" charset="0"/>
                <a:cs typeface="Times New Roman" pitchFamily="18" charset="0"/>
              </a:rPr>
              <a:t>I «</a:t>
            </a:r>
            <a:r>
              <a:rPr lang="it-IT" sz="3600" b="1" dirty="0" err="1">
                <a:solidFill>
                  <a:srgbClr val="FF0000"/>
                </a:solidFill>
                <a:latin typeface="Times New Roman" pitchFamily="18" charset="0"/>
                <a:cs typeface="Times New Roman" pitchFamily="18" charset="0"/>
              </a:rPr>
              <a:t>ligera</a:t>
            </a:r>
            <a:r>
              <a:rPr lang="it-IT" sz="3600" b="1" dirty="0">
                <a:solidFill>
                  <a:srgbClr val="FF0000"/>
                </a:solidFill>
                <a:latin typeface="Times New Roman" pitchFamily="18" charset="0"/>
                <a:cs typeface="Times New Roman" pitchFamily="18" charset="0"/>
              </a:rPr>
              <a:t>» sono i lavoratori stagionali (minatori, braccianti, migranti) di fine 800 - inizi del '900, che viaggiavano con bagaglio "leggero" per impegnarsi in quel "lavoro occasionale”, percepito come sfruttamento. Negli spostamenti in treno intonavano canti inneggianti alla scarsa voglia di "lavorare da sfruttati" per ciascun giorno della settimana, formando una categoria sociale caratterizzata dal precariato e dal bassissimo reddito.</a:t>
            </a:r>
          </a:p>
        </p:txBody>
      </p:sp>
    </p:spTree>
    <p:extLst>
      <p:ext uri="{BB962C8B-B14F-4D97-AF65-F5344CB8AC3E}">
        <p14:creationId xmlns:p14="http://schemas.microsoft.com/office/powerpoint/2010/main" val="1746571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solidFill>
                  <a:prstClr val="black"/>
                </a:solidFill>
              </a:rPr>
              <a:t>Michela Zucca</a:t>
            </a:r>
          </a:p>
          <a:p>
            <a:r>
              <a:rPr lang="it-IT" dirty="0">
                <a:solidFill>
                  <a:prstClr val="black"/>
                </a:solidFill>
              </a:rPr>
              <a:t>Servizi Culturali</a:t>
            </a:r>
          </a:p>
        </p:txBody>
      </p:sp>
      <p:sp>
        <p:nvSpPr>
          <p:cNvPr id="6" name="Rettangolo 5"/>
          <p:cNvSpPr/>
          <p:nvPr/>
        </p:nvSpPr>
        <p:spPr>
          <a:xfrm>
            <a:off x="6707560" y="0"/>
            <a:ext cx="2436440" cy="6494085"/>
          </a:xfrm>
          <a:prstGeom prst="rect">
            <a:avLst/>
          </a:prstGeom>
        </p:spPr>
        <p:txBody>
          <a:bodyPr wrap="square">
            <a:spAutoFit/>
          </a:bodyPr>
          <a:lstStyle/>
          <a:p>
            <a:pPr algn="ctr"/>
            <a:r>
              <a:rPr lang="it-IT" sz="3200" b="1" dirty="0" smtClean="0">
                <a:solidFill>
                  <a:srgbClr val="FF0000"/>
                </a:solidFill>
                <a:latin typeface="Times New Roman" pitchFamily="18" charset="0"/>
                <a:cs typeface="Times New Roman" pitchFamily="18" charset="0"/>
              </a:rPr>
              <a:t>I poveri sono considerati «classi pericolose», prive di regole morali,  inclini alla devianza e, potenzialmente, alla delinquenza.</a:t>
            </a:r>
            <a:endParaRPr lang="it-IT" sz="3600" b="1" dirty="0">
              <a:solidFill>
                <a:srgbClr val="FF0000"/>
              </a:solidFill>
              <a:latin typeface="Times New Roman" pitchFamily="18" charset="0"/>
              <a:cs typeface="Times New Roman" pitchFamily="18" charset="0"/>
            </a:endParaRP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40" y="0"/>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3779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solidFill>
                  <a:prstClr val="black"/>
                </a:solidFill>
              </a:rPr>
              <a:t>Michela Zucca</a:t>
            </a:r>
          </a:p>
          <a:p>
            <a:r>
              <a:rPr lang="it-IT" dirty="0">
                <a:solidFill>
                  <a:prstClr val="black"/>
                </a:solidFill>
              </a:rPr>
              <a:t>Servizi Culturali</a:t>
            </a:r>
          </a:p>
        </p:txBody>
      </p:sp>
      <p:sp>
        <p:nvSpPr>
          <p:cNvPr id="6" name="Rettangolo 5"/>
          <p:cNvSpPr/>
          <p:nvPr/>
        </p:nvSpPr>
        <p:spPr>
          <a:xfrm>
            <a:off x="6183230" y="0"/>
            <a:ext cx="2960770" cy="6494085"/>
          </a:xfrm>
          <a:prstGeom prst="rect">
            <a:avLst/>
          </a:prstGeom>
        </p:spPr>
        <p:txBody>
          <a:bodyPr wrap="square">
            <a:spAutoFit/>
          </a:bodyPr>
          <a:lstStyle/>
          <a:p>
            <a:pPr algn="ctr"/>
            <a:r>
              <a:rPr lang="it-IT" sz="3200" b="1" dirty="0" smtClean="0">
                <a:solidFill>
                  <a:srgbClr val="FF0000"/>
                </a:solidFill>
                <a:latin typeface="Times New Roman" pitchFamily="18" charset="0"/>
                <a:cs typeface="Times New Roman" pitchFamily="18" charset="0"/>
              </a:rPr>
              <a:t>Nella Milano che ha lasciato alle spalle il Risorgimento e che vuole diventare una città europea, sono una vergogna da nascondere con le leggi per proteggere il decoro.</a:t>
            </a:r>
            <a:endParaRPr lang="it-IT" sz="3600" b="1" dirty="0">
              <a:solidFill>
                <a:srgbClr val="FF0000"/>
              </a:solidFill>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59"/>
            <a:ext cx="6162006" cy="689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8827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solidFill>
                  <a:prstClr val="black"/>
                </a:solidFill>
              </a:rPr>
              <a:t>Michela Zucca</a:t>
            </a:r>
          </a:p>
          <a:p>
            <a:r>
              <a:rPr lang="it-IT" dirty="0">
                <a:solidFill>
                  <a:prstClr val="black"/>
                </a:solidFill>
              </a:rPr>
              <a:t>Servizi Culturali</a:t>
            </a:r>
          </a:p>
        </p:txBody>
      </p:sp>
      <p:sp>
        <p:nvSpPr>
          <p:cNvPr id="6" name="Rettangolo 5"/>
          <p:cNvSpPr/>
          <p:nvPr/>
        </p:nvSpPr>
        <p:spPr>
          <a:xfrm>
            <a:off x="21712" y="5980837"/>
            <a:ext cx="9144000" cy="923330"/>
          </a:xfrm>
          <a:prstGeom prst="rect">
            <a:avLst/>
          </a:prstGeom>
        </p:spPr>
        <p:txBody>
          <a:bodyPr wrap="square">
            <a:spAutoFit/>
          </a:bodyPr>
          <a:lstStyle/>
          <a:p>
            <a:r>
              <a:rPr lang="it-IT" b="1" dirty="0" smtClean="0">
                <a:solidFill>
                  <a:srgbClr val="FF0000"/>
                </a:solidFill>
                <a:latin typeface="Times New Roman" pitchFamily="18" charset="0"/>
                <a:cs typeface="Times New Roman" pitchFamily="18" charset="0"/>
              </a:rPr>
              <a:t>Sono i nuovi ricchi quelli che hanno più paura: la mala è caratterizzata politicamente e, anche se non arriva a loro, possiede una forte coscienza di classe che la farà </a:t>
            </a:r>
            <a:r>
              <a:rPr lang="it-IT" b="1" dirty="0">
                <a:solidFill>
                  <a:srgbClr val="FF0000"/>
                </a:solidFill>
                <a:latin typeface="Times New Roman" pitchFamily="18" charset="0"/>
                <a:cs typeface="Times New Roman" pitchFamily="18" charset="0"/>
              </a:rPr>
              <a:t>schierare (e aiutare attivamente) a </a:t>
            </a:r>
            <a:r>
              <a:rPr lang="it-IT" b="1" dirty="0" smtClean="0">
                <a:solidFill>
                  <a:srgbClr val="FF0000"/>
                </a:solidFill>
                <a:latin typeface="Times New Roman" pitchFamily="18" charset="0"/>
                <a:cs typeface="Times New Roman" pitchFamily="18" charset="0"/>
              </a:rPr>
              <a:t>fianco di  anarchici, socialisti, partigiani, brigatisti. </a:t>
            </a:r>
            <a:endParaRPr lang="it-IT" sz="2000" b="1" dirty="0">
              <a:solidFill>
                <a:srgbClr val="FF0000"/>
              </a:solidFill>
              <a:latin typeface="Times New Roman" pitchFamily="18" charset="0"/>
              <a:cs typeface="Times New Roman" pitchFamily="18"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2" y="0"/>
            <a:ext cx="9122288" cy="6089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4761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solidFill>
                  <a:prstClr val="black"/>
                </a:solidFill>
              </a:rPr>
              <a:t>Michela Zucca</a:t>
            </a:r>
          </a:p>
          <a:p>
            <a:r>
              <a:rPr lang="it-IT" dirty="0">
                <a:solidFill>
                  <a:prstClr val="black"/>
                </a:solidFill>
              </a:rPr>
              <a:t>Servizi Culturali</a:t>
            </a:r>
          </a:p>
        </p:txBody>
      </p:sp>
      <p:sp>
        <p:nvSpPr>
          <p:cNvPr id="6" name="Rettangolo 5"/>
          <p:cNvSpPr/>
          <p:nvPr/>
        </p:nvSpPr>
        <p:spPr>
          <a:xfrm>
            <a:off x="-9144" y="2644170"/>
            <a:ext cx="9144000" cy="1569660"/>
          </a:xfrm>
          <a:prstGeom prst="rect">
            <a:avLst/>
          </a:prstGeom>
        </p:spPr>
        <p:txBody>
          <a:bodyPr wrap="square">
            <a:spAutoFit/>
          </a:bodyPr>
          <a:lstStyle/>
          <a:p>
            <a:pPr algn="ctr"/>
            <a:r>
              <a:rPr lang="it-IT" sz="9600" b="1" dirty="0" smtClean="0">
                <a:solidFill>
                  <a:srgbClr val="FF0000"/>
                </a:solidFill>
                <a:latin typeface="Times New Roman" pitchFamily="18" charset="0"/>
                <a:cs typeface="Times New Roman" pitchFamily="18" charset="0"/>
              </a:rPr>
              <a:t>I LUOGHI </a:t>
            </a:r>
            <a:endParaRPr lang="it-IT" sz="115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06685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endParaRPr lang="it-IT"/>
          </a:p>
        </p:txBody>
      </p:sp>
      <p:sp>
        <p:nvSpPr>
          <p:cNvPr id="5" name="Segnaposto contenuto 4"/>
          <p:cNvSpPr>
            <a:spLocks noGrp="1"/>
          </p:cNvSpPr>
          <p:nvPr>
            <p:ph idx="1"/>
          </p:nvPr>
        </p:nvSpPr>
        <p:spPr/>
        <p:txBody>
          <a:bodyPr/>
          <a:lstStyle/>
          <a:p>
            <a:endParaRPr lang="it-IT"/>
          </a:p>
        </p:txBody>
      </p:sp>
      <p:pic>
        <p:nvPicPr>
          <p:cNvPr id="4098" name="Picture 2" descr="C:\Users\gaia\AppData\Local\Temp\milano 0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058" y="-531440"/>
            <a:ext cx="10950364" cy="7488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392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solidFill>
                  <a:prstClr val="black"/>
                </a:solidFill>
              </a:rPr>
              <a:t>Michela Zucca</a:t>
            </a:r>
          </a:p>
          <a:p>
            <a:r>
              <a:rPr lang="it-IT" dirty="0">
                <a:solidFill>
                  <a:prstClr val="black"/>
                </a:solidFill>
              </a:rPr>
              <a:t>Servizi Culturali</a:t>
            </a:r>
          </a:p>
        </p:txBody>
      </p:sp>
      <p:sp>
        <p:nvSpPr>
          <p:cNvPr id="6" name="Rettangolo 5"/>
          <p:cNvSpPr/>
          <p:nvPr/>
        </p:nvSpPr>
        <p:spPr>
          <a:xfrm>
            <a:off x="4944573" y="0"/>
            <a:ext cx="4199427" cy="6494085"/>
          </a:xfrm>
          <a:prstGeom prst="rect">
            <a:avLst/>
          </a:prstGeom>
        </p:spPr>
        <p:txBody>
          <a:bodyPr wrap="square">
            <a:spAutoFit/>
          </a:bodyPr>
          <a:lstStyle/>
          <a:p>
            <a:pPr algn="ctr"/>
            <a:r>
              <a:rPr lang="it-IT" sz="3200" b="1" dirty="0" smtClean="0">
                <a:solidFill>
                  <a:srgbClr val="FF0000"/>
                </a:solidFill>
                <a:latin typeface="Times New Roman" pitchFamily="18" charset="0"/>
                <a:cs typeface="Times New Roman" pitchFamily="18" charset="0"/>
              </a:rPr>
              <a:t>Le leggi in difesa del decoro impediscono a sfaccendati e signorine di passeggiare in galleria. Allora borsaioli e prostitute devono inventarsi dei «mestieri» per poter entrare nel salotto buono, riuscire  ad adescare i clienti o a rubare: si inizia con i fazzoletti….  </a:t>
            </a:r>
            <a:endParaRPr lang="it-IT" sz="3600" b="1" dirty="0">
              <a:solidFill>
                <a:srgbClr val="FF000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3" y="0"/>
            <a:ext cx="493776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35123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0" y="139700"/>
            <a:ext cx="8978900" cy="657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686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solidFill>
                  <a:prstClr val="black"/>
                </a:solidFill>
              </a:rPr>
              <a:t>Michela Zucca</a:t>
            </a:r>
          </a:p>
          <a:p>
            <a:r>
              <a:rPr lang="it-IT" dirty="0">
                <a:solidFill>
                  <a:prstClr val="black"/>
                </a:solidFill>
              </a:rPr>
              <a:t>Servizi Culturali</a:t>
            </a:r>
          </a:p>
        </p:txBody>
      </p:sp>
      <p:sp>
        <p:nvSpPr>
          <p:cNvPr id="6" name="Rettangolo 5"/>
          <p:cNvSpPr/>
          <p:nvPr/>
        </p:nvSpPr>
        <p:spPr>
          <a:xfrm>
            <a:off x="6858000" y="0"/>
            <a:ext cx="2286000" cy="6494085"/>
          </a:xfrm>
          <a:prstGeom prst="rect">
            <a:avLst/>
          </a:prstGeom>
        </p:spPr>
        <p:txBody>
          <a:bodyPr wrap="square">
            <a:spAutoFit/>
          </a:bodyPr>
          <a:lstStyle/>
          <a:p>
            <a:pPr algn="ctr"/>
            <a:r>
              <a:rPr lang="it-IT" sz="3200" b="1" dirty="0" smtClean="0">
                <a:solidFill>
                  <a:srgbClr val="FF0000"/>
                </a:solidFill>
                <a:latin typeface="Times New Roman" pitchFamily="18" charset="0"/>
                <a:cs typeface="Times New Roman" pitchFamily="18" charset="0"/>
              </a:rPr>
              <a:t>La Scala era aperta tutti i giorni, e nei giorni di festa, come Carnevale, Capodanno si facevano i veglioni: occasioni da non perdere… </a:t>
            </a:r>
            <a:endParaRPr lang="it-IT" sz="3600" b="1" dirty="0">
              <a:solidFill>
                <a:srgbClr val="FF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2" y="0"/>
            <a:ext cx="697761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p:cNvSpPr/>
          <p:nvPr/>
        </p:nvSpPr>
        <p:spPr>
          <a:xfrm>
            <a:off x="-33962" y="0"/>
            <a:ext cx="4572000" cy="369332"/>
          </a:xfrm>
          <a:prstGeom prst="rect">
            <a:avLst/>
          </a:prstGeom>
        </p:spPr>
        <p:txBody>
          <a:bodyPr>
            <a:spAutoFit/>
          </a:bodyPr>
          <a:lstStyle/>
          <a:p>
            <a:r>
              <a:rPr lang="it-IT" b="1" dirty="0">
                <a:solidFill>
                  <a:srgbClr val="002060"/>
                </a:solidFill>
                <a:latin typeface="Times New Roman" pitchFamily="18" charset="0"/>
                <a:cs typeface="Times New Roman" pitchFamily="18" charset="0"/>
              </a:rPr>
              <a:t>Aroldo </a:t>
            </a:r>
            <a:r>
              <a:rPr lang="it-IT" b="1" dirty="0" err="1">
                <a:solidFill>
                  <a:srgbClr val="002060"/>
                </a:solidFill>
                <a:latin typeface="Times New Roman" pitchFamily="18" charset="0"/>
                <a:cs typeface="Times New Roman" pitchFamily="18" charset="0"/>
              </a:rPr>
              <a:t>Bonzagni</a:t>
            </a:r>
            <a:r>
              <a:rPr lang="it-IT" b="1" dirty="0">
                <a:solidFill>
                  <a:srgbClr val="002060"/>
                </a:solidFill>
                <a:latin typeface="Times New Roman" pitchFamily="18" charset="0"/>
                <a:cs typeface="Times New Roman" pitchFamily="18" charset="0"/>
              </a:rPr>
              <a:t> - </a:t>
            </a:r>
            <a:r>
              <a:rPr lang="it-IT" b="1" dirty="0" smtClean="0">
                <a:solidFill>
                  <a:srgbClr val="002060"/>
                </a:solidFill>
                <a:latin typeface="Times New Roman" pitchFamily="18" charset="0"/>
                <a:cs typeface="Times New Roman" pitchFamily="18" charset="0"/>
              </a:rPr>
              <a:t>1912</a:t>
            </a:r>
            <a:endParaRPr lang="it-IT"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944442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solidFill>
                  <a:prstClr val="black"/>
                </a:solidFill>
              </a:rPr>
              <a:t>Michela Zucca</a:t>
            </a:r>
          </a:p>
          <a:p>
            <a:r>
              <a:rPr lang="it-IT" dirty="0">
                <a:solidFill>
                  <a:prstClr val="black"/>
                </a:solidFill>
              </a:rPr>
              <a:t>Servizi Culturali</a:t>
            </a:r>
          </a:p>
        </p:txBody>
      </p:sp>
      <p:sp>
        <p:nvSpPr>
          <p:cNvPr id="6" name="Rettangolo 5"/>
          <p:cNvSpPr/>
          <p:nvPr/>
        </p:nvSpPr>
        <p:spPr>
          <a:xfrm>
            <a:off x="-9144" y="2644170"/>
            <a:ext cx="9144000" cy="1569660"/>
          </a:xfrm>
          <a:prstGeom prst="rect">
            <a:avLst/>
          </a:prstGeom>
        </p:spPr>
        <p:txBody>
          <a:bodyPr wrap="square">
            <a:spAutoFit/>
          </a:bodyPr>
          <a:lstStyle/>
          <a:p>
            <a:pPr algn="ctr"/>
            <a:r>
              <a:rPr lang="it-IT" sz="9600" b="1" dirty="0" smtClean="0">
                <a:solidFill>
                  <a:srgbClr val="FF0000"/>
                </a:solidFill>
                <a:latin typeface="Times New Roman" pitchFamily="18" charset="0"/>
                <a:cs typeface="Times New Roman" pitchFamily="18" charset="0"/>
              </a:rPr>
              <a:t>LA TECNICA </a:t>
            </a:r>
            <a:endParaRPr lang="it-IT" sz="115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32281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solidFill>
                  <a:prstClr val="black"/>
                </a:solidFill>
              </a:rPr>
              <a:t>Michela Zucca</a:t>
            </a:r>
          </a:p>
          <a:p>
            <a:r>
              <a:rPr lang="it-IT" dirty="0">
                <a:solidFill>
                  <a:prstClr val="black"/>
                </a:solidFill>
              </a:rPr>
              <a:t>Servizi Culturali</a:t>
            </a:r>
          </a:p>
        </p:txBody>
      </p:sp>
      <p:sp>
        <p:nvSpPr>
          <p:cNvPr id="6" name="Rettangolo 5"/>
          <p:cNvSpPr/>
          <p:nvPr/>
        </p:nvSpPr>
        <p:spPr>
          <a:xfrm>
            <a:off x="50416" y="116632"/>
            <a:ext cx="9093584" cy="6740307"/>
          </a:xfrm>
          <a:prstGeom prst="rect">
            <a:avLst/>
          </a:prstGeom>
        </p:spPr>
        <p:txBody>
          <a:bodyPr wrap="square">
            <a:spAutoFit/>
          </a:bodyPr>
          <a:lstStyle/>
          <a:p>
            <a:pPr algn="ctr"/>
            <a:r>
              <a:rPr lang="it-IT" sz="3600" b="1" dirty="0" smtClean="0">
                <a:solidFill>
                  <a:srgbClr val="FF0000"/>
                </a:solidFill>
                <a:latin typeface="Times New Roman" pitchFamily="18" charset="0"/>
                <a:cs typeface="Times New Roman" pitchFamily="18" charset="0"/>
              </a:rPr>
              <a:t>La </a:t>
            </a:r>
            <a:r>
              <a:rPr lang="it-IT" sz="3600" b="1" dirty="0" err="1" smtClean="0">
                <a:solidFill>
                  <a:srgbClr val="FF0000"/>
                </a:solidFill>
                <a:latin typeface="Times New Roman" pitchFamily="18" charset="0"/>
                <a:cs typeface="Times New Roman" pitchFamily="18" charset="0"/>
              </a:rPr>
              <a:t>ligera</a:t>
            </a:r>
            <a:r>
              <a:rPr lang="it-IT" sz="3600" b="1" dirty="0" smtClean="0">
                <a:solidFill>
                  <a:srgbClr val="FF0000"/>
                </a:solidFill>
                <a:latin typeface="Times New Roman" pitchFamily="18" charset="0"/>
                <a:cs typeface="Times New Roman" pitchFamily="18" charset="0"/>
              </a:rPr>
              <a:t> ruba prevalentemente con destrezza. Si comincia con merce di scarso valore: il fazzoletto, il carbone. Poi si passa al furto con l’attrezzo: lo spadino. Ognuno ha il suo, perché deve aderire perfettamente alla mano. L’aristocrazia della </a:t>
            </a:r>
            <a:r>
              <a:rPr lang="it-IT" sz="3600" b="1" dirty="0" err="1" smtClean="0">
                <a:solidFill>
                  <a:srgbClr val="FF0000"/>
                </a:solidFill>
                <a:latin typeface="Times New Roman" pitchFamily="18" charset="0"/>
                <a:cs typeface="Times New Roman" pitchFamily="18" charset="0"/>
              </a:rPr>
              <a:t>ligera</a:t>
            </a:r>
            <a:r>
              <a:rPr lang="it-IT" sz="3600" b="1" dirty="0" smtClean="0">
                <a:solidFill>
                  <a:srgbClr val="FF0000"/>
                </a:solidFill>
                <a:latin typeface="Times New Roman" pitchFamily="18" charset="0"/>
                <a:cs typeface="Times New Roman" pitchFamily="18" charset="0"/>
              </a:rPr>
              <a:t> è composta da due categorie: i falsari e gli apritori di casseforti.  E’ a Milano che si fanno gli stampi per i soldi e le migliori casse blindate: e sono gli stessi artigiani  che battono soldi falsi, aprono le casse blindate, o insegnano ai </a:t>
            </a:r>
            <a:r>
              <a:rPr lang="it-IT" sz="3600" b="1" dirty="0" err="1" smtClean="0">
                <a:solidFill>
                  <a:srgbClr val="FF0000"/>
                </a:solidFill>
                <a:latin typeface="Times New Roman" pitchFamily="18" charset="0"/>
                <a:cs typeface="Times New Roman" pitchFamily="18" charset="0"/>
              </a:rPr>
              <a:t>ligera</a:t>
            </a:r>
            <a:r>
              <a:rPr lang="it-IT" sz="3600" b="1" dirty="0" smtClean="0">
                <a:solidFill>
                  <a:srgbClr val="FF0000"/>
                </a:solidFill>
                <a:latin typeface="Times New Roman" pitchFamily="18" charset="0"/>
                <a:cs typeface="Times New Roman" pitchFamily="18" charset="0"/>
              </a:rPr>
              <a:t> (solidarietà di classe…) come farlo.  </a:t>
            </a:r>
            <a:endParaRPr lang="it-IT"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70797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t>Michela Zucca</a:t>
            </a:r>
          </a:p>
          <a:p>
            <a:r>
              <a:rPr lang="it-IT" dirty="0"/>
              <a:t>Servizi Culturali</a:t>
            </a:r>
          </a:p>
        </p:txBody>
      </p:sp>
      <p:sp>
        <p:nvSpPr>
          <p:cNvPr id="6" name="Rettangolo 5"/>
          <p:cNvSpPr/>
          <p:nvPr/>
        </p:nvSpPr>
        <p:spPr>
          <a:xfrm>
            <a:off x="4681537" y="0"/>
            <a:ext cx="4462463" cy="6186309"/>
          </a:xfrm>
          <a:prstGeom prst="rect">
            <a:avLst/>
          </a:prstGeom>
        </p:spPr>
        <p:txBody>
          <a:bodyPr wrap="square">
            <a:spAutoFit/>
          </a:bodyPr>
          <a:lstStyle/>
          <a:p>
            <a:pPr algn="ctr"/>
            <a:r>
              <a:rPr lang="it-IT" sz="3600" b="1" dirty="0" smtClean="0">
                <a:solidFill>
                  <a:srgbClr val="FF0000"/>
                </a:solidFill>
                <a:latin typeface="Times New Roman" pitchFamily="18" charset="0"/>
                <a:cs typeface="Times New Roman" pitchFamily="18" charset="0"/>
              </a:rPr>
              <a:t>Tutte persone che venivano in città alla ricerca di un qualche tipo di lavoro, che rimanevano sul lastrico e che dovevano trovare, in ogni modo, la maniera di sbarcare il lunario per sopravvivere.</a:t>
            </a:r>
            <a:endParaRPr lang="it-IT" sz="3600" b="1" dirty="0">
              <a:solidFill>
                <a:srgbClr val="FF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15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79000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solidFill>
                  <a:prstClr val="black"/>
                </a:solidFill>
              </a:rPr>
              <a:t>Michela Zucca</a:t>
            </a:r>
          </a:p>
          <a:p>
            <a:r>
              <a:rPr lang="it-IT" dirty="0">
                <a:solidFill>
                  <a:prstClr val="black"/>
                </a:solidFill>
              </a:rPr>
              <a:t>Servizi Culturali</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4400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251520" y="6093296"/>
            <a:ext cx="6043642" cy="369332"/>
          </a:xfrm>
          <a:prstGeom prst="rect">
            <a:avLst/>
          </a:prstGeom>
          <a:noFill/>
        </p:spPr>
        <p:txBody>
          <a:bodyPr wrap="none" rtlCol="0">
            <a:spAutoFit/>
          </a:bodyPr>
          <a:lstStyle/>
          <a:p>
            <a:r>
              <a:rPr lang="it-IT" b="1" dirty="0" smtClean="0">
                <a:latin typeface="Times New Roman" pitchFamily="18" charset="0"/>
                <a:cs typeface="Times New Roman" pitchFamily="18" charset="0"/>
              </a:rPr>
              <a:t>Spadini contemporanei usati per rubare motorini. Termoli. </a:t>
            </a:r>
            <a:endParaRPr lang="it-IT" b="1" dirty="0">
              <a:latin typeface="Times New Roman" pitchFamily="18" charset="0"/>
              <a:cs typeface="Times New Roman" pitchFamily="18" charset="0"/>
            </a:endParaRPr>
          </a:p>
        </p:txBody>
      </p:sp>
    </p:spTree>
    <p:extLst>
      <p:ext uri="{BB962C8B-B14F-4D97-AF65-F5344CB8AC3E}">
        <p14:creationId xmlns:p14="http://schemas.microsoft.com/office/powerpoint/2010/main" val="1411468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solidFill>
                  <a:prstClr val="black"/>
                </a:solidFill>
              </a:rPr>
              <a:t>Michela Zucca</a:t>
            </a:r>
          </a:p>
          <a:p>
            <a:r>
              <a:rPr lang="it-IT" dirty="0">
                <a:solidFill>
                  <a:prstClr val="black"/>
                </a:solidFill>
              </a:rPr>
              <a:t>Servizi Culturali</a:t>
            </a:r>
          </a:p>
        </p:txBody>
      </p:sp>
      <p:sp>
        <p:nvSpPr>
          <p:cNvPr id="6" name="Rettangolo 5"/>
          <p:cNvSpPr/>
          <p:nvPr/>
        </p:nvSpPr>
        <p:spPr>
          <a:xfrm>
            <a:off x="5089122" y="0"/>
            <a:ext cx="4054878" cy="6494085"/>
          </a:xfrm>
          <a:prstGeom prst="rect">
            <a:avLst/>
          </a:prstGeom>
        </p:spPr>
        <p:txBody>
          <a:bodyPr wrap="square">
            <a:spAutoFit/>
          </a:bodyPr>
          <a:lstStyle/>
          <a:p>
            <a:pPr algn="ctr"/>
            <a:r>
              <a:rPr lang="it-IT" sz="3200" b="1" dirty="0" smtClean="0">
                <a:solidFill>
                  <a:srgbClr val="FF0000"/>
                </a:solidFill>
                <a:latin typeface="Times New Roman" pitchFamily="18" charset="0"/>
                <a:cs typeface="Times New Roman" pitchFamily="18" charset="0"/>
              </a:rPr>
              <a:t>Le casseforti le avevano in pochi, e non era facile intrufolarsi nelle case dei ricchi. Ma gli scassinatori milanesi erano famosi in tutta Europa, e spesso andavano in missione all’estero. Anche se, dei soldi rapinati, raramente gli rimaneva qualcosa…</a:t>
            </a:r>
            <a:endParaRPr lang="it-IT" sz="3600" b="1" dirty="0">
              <a:solidFill>
                <a:srgbClr val="FF0000"/>
              </a:solidFill>
              <a:latin typeface="Times New Roman" pitchFamily="18" charset="0"/>
              <a:cs typeface="Times New Roman" pitchFamily="18" charset="0"/>
            </a:endParaRPr>
          </a:p>
        </p:txBody>
      </p:sp>
      <p:sp>
        <p:nvSpPr>
          <p:cNvPr id="2" name="Rettangolo 1"/>
          <p:cNvSpPr/>
          <p:nvPr/>
        </p:nvSpPr>
        <p:spPr>
          <a:xfrm>
            <a:off x="-33962" y="0"/>
            <a:ext cx="4572000" cy="369332"/>
          </a:xfrm>
          <a:prstGeom prst="rect">
            <a:avLst/>
          </a:prstGeom>
        </p:spPr>
        <p:txBody>
          <a:bodyPr>
            <a:spAutoFit/>
          </a:bodyPr>
          <a:lstStyle/>
          <a:p>
            <a:r>
              <a:rPr lang="it-IT" b="1" dirty="0">
                <a:solidFill>
                  <a:srgbClr val="002060"/>
                </a:solidFill>
                <a:latin typeface="Times New Roman" pitchFamily="18" charset="0"/>
                <a:cs typeface="Times New Roman" pitchFamily="18" charset="0"/>
              </a:rPr>
              <a:t>Aroldo </a:t>
            </a:r>
            <a:r>
              <a:rPr lang="it-IT" b="1" dirty="0" err="1">
                <a:solidFill>
                  <a:srgbClr val="002060"/>
                </a:solidFill>
                <a:latin typeface="Times New Roman" pitchFamily="18" charset="0"/>
                <a:cs typeface="Times New Roman" pitchFamily="18" charset="0"/>
              </a:rPr>
              <a:t>Bonzagni</a:t>
            </a:r>
            <a:r>
              <a:rPr lang="it-IT" b="1" dirty="0">
                <a:solidFill>
                  <a:srgbClr val="002060"/>
                </a:solidFill>
                <a:latin typeface="Times New Roman" pitchFamily="18" charset="0"/>
                <a:cs typeface="Times New Roman" pitchFamily="18" charset="0"/>
              </a:rPr>
              <a:t> - </a:t>
            </a:r>
            <a:r>
              <a:rPr lang="it-IT" b="1" dirty="0" smtClean="0">
                <a:solidFill>
                  <a:srgbClr val="002060"/>
                </a:solidFill>
                <a:latin typeface="Times New Roman" pitchFamily="18" charset="0"/>
                <a:cs typeface="Times New Roman" pitchFamily="18" charset="0"/>
              </a:rPr>
              <a:t>1912</a:t>
            </a:r>
            <a:endParaRPr lang="it-IT" b="1" dirty="0">
              <a:solidFill>
                <a:srgbClr val="00206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5" y="0"/>
            <a:ext cx="50875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0530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solidFill>
                  <a:prstClr val="black"/>
                </a:solidFill>
              </a:rPr>
              <a:t>Michela Zucca</a:t>
            </a:r>
          </a:p>
          <a:p>
            <a:r>
              <a:rPr lang="it-IT" dirty="0">
                <a:solidFill>
                  <a:prstClr val="black"/>
                </a:solidFill>
              </a:rPr>
              <a:t>Servizi Culturali</a:t>
            </a:r>
          </a:p>
        </p:txBody>
      </p:sp>
      <p:sp>
        <p:nvSpPr>
          <p:cNvPr id="6" name="Rettangolo 5"/>
          <p:cNvSpPr/>
          <p:nvPr/>
        </p:nvSpPr>
        <p:spPr>
          <a:xfrm>
            <a:off x="34676" y="6523488"/>
            <a:ext cx="9109324" cy="338554"/>
          </a:xfrm>
          <a:prstGeom prst="rect">
            <a:avLst/>
          </a:prstGeom>
        </p:spPr>
        <p:txBody>
          <a:bodyPr wrap="square">
            <a:spAutoFit/>
          </a:bodyPr>
          <a:lstStyle/>
          <a:p>
            <a:r>
              <a:rPr lang="it-IT" sz="1600" b="1" dirty="0" smtClean="0">
                <a:solidFill>
                  <a:srgbClr val="FF0000"/>
                </a:solidFill>
                <a:latin typeface="Times New Roman" pitchFamily="18" charset="0"/>
                <a:cs typeface="Times New Roman" pitchFamily="18" charset="0"/>
              </a:rPr>
              <a:t>A Milano c’erano l’Accademia di Brera, le officine artigiane, la capacità di unire arte e tecnica…</a:t>
            </a:r>
            <a:endParaRPr lang="it-IT" b="1" dirty="0">
              <a:solidFill>
                <a:srgbClr val="FF0000"/>
              </a:solidFill>
              <a:latin typeface="Times New Roman" pitchFamily="18" charset="0"/>
              <a:cs typeface="Times New Roman" pitchFamily="18" charset="0"/>
            </a:endParaRPr>
          </a:p>
        </p:txBody>
      </p:sp>
      <p:sp>
        <p:nvSpPr>
          <p:cNvPr id="2" name="Rettangolo 1"/>
          <p:cNvSpPr/>
          <p:nvPr/>
        </p:nvSpPr>
        <p:spPr>
          <a:xfrm>
            <a:off x="-33962" y="0"/>
            <a:ext cx="4572000" cy="369332"/>
          </a:xfrm>
          <a:prstGeom prst="rect">
            <a:avLst/>
          </a:prstGeom>
        </p:spPr>
        <p:txBody>
          <a:bodyPr>
            <a:spAutoFit/>
          </a:bodyPr>
          <a:lstStyle/>
          <a:p>
            <a:r>
              <a:rPr lang="it-IT" b="1" dirty="0">
                <a:solidFill>
                  <a:srgbClr val="002060"/>
                </a:solidFill>
                <a:latin typeface="Times New Roman" pitchFamily="18" charset="0"/>
                <a:cs typeface="Times New Roman" pitchFamily="18" charset="0"/>
              </a:rPr>
              <a:t>Aroldo </a:t>
            </a:r>
            <a:r>
              <a:rPr lang="it-IT" b="1" dirty="0" err="1">
                <a:solidFill>
                  <a:srgbClr val="002060"/>
                </a:solidFill>
                <a:latin typeface="Times New Roman" pitchFamily="18" charset="0"/>
                <a:cs typeface="Times New Roman" pitchFamily="18" charset="0"/>
              </a:rPr>
              <a:t>Bonzagni</a:t>
            </a:r>
            <a:r>
              <a:rPr lang="it-IT" b="1" dirty="0">
                <a:solidFill>
                  <a:srgbClr val="002060"/>
                </a:solidFill>
                <a:latin typeface="Times New Roman" pitchFamily="18" charset="0"/>
                <a:cs typeface="Times New Roman" pitchFamily="18" charset="0"/>
              </a:rPr>
              <a:t> - </a:t>
            </a:r>
            <a:r>
              <a:rPr lang="it-IT" b="1" dirty="0" smtClean="0">
                <a:solidFill>
                  <a:srgbClr val="002060"/>
                </a:solidFill>
                <a:latin typeface="Times New Roman" pitchFamily="18" charset="0"/>
                <a:cs typeface="Times New Roman" pitchFamily="18" charset="0"/>
              </a:rPr>
              <a:t>1912</a:t>
            </a:r>
            <a:endParaRPr lang="it-IT" b="1" dirty="0">
              <a:solidFill>
                <a:srgbClr val="002060"/>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6" y="19432"/>
            <a:ext cx="9109324" cy="6504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1440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solidFill>
                  <a:prstClr val="black"/>
                </a:solidFill>
              </a:rPr>
              <a:t>Michela Zucca</a:t>
            </a:r>
          </a:p>
          <a:p>
            <a:r>
              <a:rPr lang="it-IT" dirty="0">
                <a:solidFill>
                  <a:prstClr val="black"/>
                </a:solidFill>
              </a:rPr>
              <a:t>Servizi Culturali</a:t>
            </a:r>
          </a:p>
        </p:txBody>
      </p:sp>
      <p:sp>
        <p:nvSpPr>
          <p:cNvPr id="2" name="Rettangolo 1"/>
          <p:cNvSpPr/>
          <p:nvPr/>
        </p:nvSpPr>
        <p:spPr>
          <a:xfrm>
            <a:off x="7884368" y="56650"/>
            <a:ext cx="1253102" cy="5262979"/>
          </a:xfrm>
          <a:prstGeom prst="rect">
            <a:avLst/>
          </a:prstGeom>
        </p:spPr>
        <p:txBody>
          <a:bodyPr wrap="square">
            <a:spAutoFit/>
          </a:bodyPr>
          <a:lstStyle/>
          <a:p>
            <a:r>
              <a:rPr lang="it-IT" sz="1600" b="1" dirty="0" smtClean="0">
                <a:solidFill>
                  <a:srgbClr val="FF0000"/>
                </a:solidFill>
                <a:latin typeface="Times New Roman" pitchFamily="18" charset="0"/>
                <a:cs typeface="Times New Roman" pitchFamily="18" charset="0"/>
              </a:rPr>
              <a:t>I milanesi erano famosi per la fabbricazione di documenti falsi. Capacità che si rivelarono fondamentali durante la Resistenza e gli anni ’70, quando insegnarono ai ricercati come fare i timbri con la patata. </a:t>
            </a:r>
            <a:endParaRPr lang="it-IT" sz="1600" b="1" dirty="0">
              <a:solidFill>
                <a:srgbClr val="FF0000"/>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74978"/>
            <a:ext cx="7970529" cy="680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111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solidFill>
                  <a:prstClr val="black"/>
                </a:solidFill>
              </a:rPr>
              <a:t>Michela Zucca</a:t>
            </a:r>
          </a:p>
          <a:p>
            <a:r>
              <a:rPr lang="it-IT" dirty="0">
                <a:solidFill>
                  <a:prstClr val="black"/>
                </a:solidFill>
              </a:rPr>
              <a:t>Servizi Culturali</a:t>
            </a:r>
          </a:p>
        </p:txBody>
      </p:sp>
      <p:sp>
        <p:nvSpPr>
          <p:cNvPr id="6" name="Rettangolo 5"/>
          <p:cNvSpPr/>
          <p:nvPr/>
        </p:nvSpPr>
        <p:spPr>
          <a:xfrm>
            <a:off x="-9144" y="2644170"/>
            <a:ext cx="9144000" cy="1569660"/>
          </a:xfrm>
          <a:prstGeom prst="rect">
            <a:avLst/>
          </a:prstGeom>
        </p:spPr>
        <p:txBody>
          <a:bodyPr wrap="square">
            <a:spAutoFit/>
          </a:bodyPr>
          <a:lstStyle/>
          <a:p>
            <a:pPr algn="ctr"/>
            <a:r>
              <a:rPr lang="it-IT" sz="9600" b="1" dirty="0" smtClean="0">
                <a:solidFill>
                  <a:srgbClr val="FF0000"/>
                </a:solidFill>
                <a:latin typeface="Times New Roman" pitchFamily="18" charset="0"/>
                <a:cs typeface="Times New Roman" pitchFamily="18" charset="0"/>
              </a:rPr>
              <a:t>LE DONNE </a:t>
            </a:r>
            <a:endParaRPr lang="it-IT" sz="115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203479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solidFill>
                  <a:prstClr val="black"/>
                </a:solidFill>
              </a:rPr>
              <a:t>Michela Zucca</a:t>
            </a:r>
          </a:p>
          <a:p>
            <a:r>
              <a:rPr lang="it-IT" dirty="0">
                <a:solidFill>
                  <a:prstClr val="black"/>
                </a:solidFill>
              </a:rPr>
              <a:t>Servizi Culturali</a:t>
            </a:r>
          </a:p>
        </p:txBody>
      </p:sp>
      <p:sp>
        <p:nvSpPr>
          <p:cNvPr id="6" name="Rettangolo 5"/>
          <p:cNvSpPr/>
          <p:nvPr/>
        </p:nvSpPr>
        <p:spPr>
          <a:xfrm>
            <a:off x="4427984" y="0"/>
            <a:ext cx="4716016" cy="6494085"/>
          </a:xfrm>
          <a:prstGeom prst="rect">
            <a:avLst/>
          </a:prstGeom>
        </p:spPr>
        <p:txBody>
          <a:bodyPr wrap="square">
            <a:spAutoFit/>
          </a:bodyPr>
          <a:lstStyle/>
          <a:p>
            <a:pPr algn="ctr"/>
            <a:r>
              <a:rPr lang="it-IT" sz="3200" b="1" dirty="0" smtClean="0">
                <a:solidFill>
                  <a:srgbClr val="FF0000"/>
                </a:solidFill>
                <a:latin typeface="Times New Roman" pitchFamily="18" charset="0"/>
                <a:cs typeface="Times New Roman" pitchFamily="18" charset="0"/>
              </a:rPr>
              <a:t>A Milano da sempre le donne vanno in giro da sole. Nei quartieri popolari lavorano tutte. La gelosia non è ammessa nei ceti bassi: la disgregazione familiare è talmente alta che il cambio di partner è normale, e non si obbliga la donna </a:t>
            </a:r>
            <a:r>
              <a:rPr lang="it-IT" sz="3200" b="1" dirty="0" err="1" smtClean="0">
                <a:solidFill>
                  <a:srgbClr val="FF0000"/>
                </a:solidFill>
                <a:latin typeface="Times New Roman" pitchFamily="18" charset="0"/>
                <a:cs typeface="Times New Roman" pitchFamily="18" charset="0"/>
              </a:rPr>
              <a:t>lla</a:t>
            </a:r>
            <a:r>
              <a:rPr lang="it-IT" sz="3200" b="1" dirty="0" smtClean="0">
                <a:solidFill>
                  <a:srgbClr val="FF0000"/>
                </a:solidFill>
                <a:latin typeface="Times New Roman" pitchFamily="18" charset="0"/>
                <a:cs typeface="Times New Roman" pitchFamily="18" charset="0"/>
              </a:rPr>
              <a:t> fedeltà nemmeno se il suo compagno è in galera. </a:t>
            </a:r>
            <a:endParaRPr lang="it-IT" sz="3600" b="1" dirty="0">
              <a:solidFill>
                <a:srgbClr val="FF0000"/>
              </a:solidFill>
              <a:latin typeface="Times New Roman" pitchFamily="18" charset="0"/>
              <a:cs typeface="Times New Roman" pitchFamily="18" charset="0"/>
            </a:endParaRPr>
          </a:p>
        </p:txBody>
      </p:sp>
      <p:sp>
        <p:nvSpPr>
          <p:cNvPr id="2" name="Rettangolo 1"/>
          <p:cNvSpPr/>
          <p:nvPr/>
        </p:nvSpPr>
        <p:spPr>
          <a:xfrm>
            <a:off x="-33962" y="0"/>
            <a:ext cx="4572000" cy="369332"/>
          </a:xfrm>
          <a:prstGeom prst="rect">
            <a:avLst/>
          </a:prstGeom>
        </p:spPr>
        <p:txBody>
          <a:bodyPr>
            <a:spAutoFit/>
          </a:bodyPr>
          <a:lstStyle/>
          <a:p>
            <a:r>
              <a:rPr lang="it-IT" b="1" dirty="0">
                <a:solidFill>
                  <a:srgbClr val="002060"/>
                </a:solidFill>
                <a:latin typeface="Times New Roman" pitchFamily="18" charset="0"/>
                <a:cs typeface="Times New Roman" pitchFamily="18" charset="0"/>
              </a:rPr>
              <a:t>Aroldo </a:t>
            </a:r>
            <a:r>
              <a:rPr lang="it-IT" b="1" dirty="0" err="1">
                <a:solidFill>
                  <a:srgbClr val="002060"/>
                </a:solidFill>
                <a:latin typeface="Times New Roman" pitchFamily="18" charset="0"/>
                <a:cs typeface="Times New Roman" pitchFamily="18" charset="0"/>
              </a:rPr>
              <a:t>Bonzagni</a:t>
            </a:r>
            <a:r>
              <a:rPr lang="it-IT" b="1" dirty="0">
                <a:solidFill>
                  <a:srgbClr val="002060"/>
                </a:solidFill>
                <a:latin typeface="Times New Roman" pitchFamily="18" charset="0"/>
                <a:cs typeface="Times New Roman" pitchFamily="18" charset="0"/>
              </a:rPr>
              <a:t> - </a:t>
            </a:r>
            <a:r>
              <a:rPr lang="it-IT" b="1" dirty="0" smtClean="0">
                <a:solidFill>
                  <a:srgbClr val="002060"/>
                </a:solidFill>
                <a:latin typeface="Times New Roman" pitchFamily="18" charset="0"/>
                <a:cs typeface="Times New Roman" pitchFamily="18" charset="0"/>
              </a:rPr>
              <a:t>1912</a:t>
            </a:r>
            <a:endParaRPr lang="it-IT" b="1" dirty="0">
              <a:solidFill>
                <a:srgbClr val="002060"/>
              </a:solidFill>
              <a:latin typeface="Times New Roman" pitchFamily="18" charset="0"/>
              <a:cs typeface="Times New Roman" pitchFamily="18" charset="0"/>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73" y="0"/>
            <a:ext cx="4670425" cy="6962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397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solidFill>
                  <a:prstClr val="black"/>
                </a:solidFill>
              </a:rPr>
              <a:t>Michela Zucca</a:t>
            </a:r>
          </a:p>
          <a:p>
            <a:r>
              <a:rPr lang="it-IT" dirty="0">
                <a:solidFill>
                  <a:prstClr val="black"/>
                </a:solidFill>
              </a:rPr>
              <a:t>Servizi Culturali</a:t>
            </a:r>
          </a:p>
        </p:txBody>
      </p:sp>
      <p:sp>
        <p:nvSpPr>
          <p:cNvPr id="6" name="Rettangolo 5"/>
          <p:cNvSpPr/>
          <p:nvPr/>
        </p:nvSpPr>
        <p:spPr>
          <a:xfrm>
            <a:off x="34676" y="6273225"/>
            <a:ext cx="9109324" cy="584775"/>
          </a:xfrm>
          <a:prstGeom prst="rect">
            <a:avLst/>
          </a:prstGeom>
        </p:spPr>
        <p:txBody>
          <a:bodyPr wrap="square">
            <a:spAutoFit/>
          </a:bodyPr>
          <a:lstStyle/>
          <a:p>
            <a:r>
              <a:rPr lang="it-IT" sz="1600" b="1" dirty="0" smtClean="0">
                <a:solidFill>
                  <a:srgbClr val="FF0000"/>
                </a:solidFill>
                <a:latin typeface="Times New Roman" pitchFamily="18" charset="0"/>
                <a:cs typeface="Times New Roman" pitchFamily="18" charset="0"/>
              </a:rPr>
              <a:t>La signore della borghesia passano il tempo a farsi visita e ad organizzare iniziative di </a:t>
            </a:r>
          </a:p>
          <a:p>
            <a:r>
              <a:rPr lang="it-IT" sz="1600" b="1" dirty="0" smtClean="0">
                <a:solidFill>
                  <a:srgbClr val="FF0000"/>
                </a:solidFill>
                <a:latin typeface="Times New Roman" pitchFamily="18" charset="0"/>
                <a:cs typeface="Times New Roman" pitchFamily="18" charset="0"/>
              </a:rPr>
              <a:t>beneficenza. A teatro ci vanno spesso senza marito: è la scusa più comune per vedere l’amante….</a:t>
            </a:r>
            <a:endParaRPr lang="it-IT" b="1" dirty="0">
              <a:solidFill>
                <a:srgbClr val="FF0000"/>
              </a:solidFill>
              <a:latin typeface="Times New Roman" pitchFamily="18" charset="0"/>
              <a:cs typeface="Times New Roman" pitchFamily="18" charset="0"/>
            </a:endParaRPr>
          </a:p>
        </p:txBody>
      </p:sp>
      <p:sp>
        <p:nvSpPr>
          <p:cNvPr id="2" name="Rettangolo 1"/>
          <p:cNvSpPr/>
          <p:nvPr/>
        </p:nvSpPr>
        <p:spPr>
          <a:xfrm>
            <a:off x="-33962" y="0"/>
            <a:ext cx="4572000" cy="369332"/>
          </a:xfrm>
          <a:prstGeom prst="rect">
            <a:avLst/>
          </a:prstGeom>
        </p:spPr>
        <p:txBody>
          <a:bodyPr>
            <a:spAutoFit/>
          </a:bodyPr>
          <a:lstStyle/>
          <a:p>
            <a:r>
              <a:rPr lang="it-IT" b="1" dirty="0">
                <a:solidFill>
                  <a:srgbClr val="002060"/>
                </a:solidFill>
                <a:latin typeface="Times New Roman" pitchFamily="18" charset="0"/>
                <a:cs typeface="Times New Roman" pitchFamily="18" charset="0"/>
              </a:rPr>
              <a:t>Aroldo </a:t>
            </a:r>
            <a:r>
              <a:rPr lang="it-IT" b="1" dirty="0" err="1">
                <a:solidFill>
                  <a:srgbClr val="002060"/>
                </a:solidFill>
                <a:latin typeface="Times New Roman" pitchFamily="18" charset="0"/>
                <a:cs typeface="Times New Roman" pitchFamily="18" charset="0"/>
              </a:rPr>
              <a:t>Bonzagni</a:t>
            </a:r>
            <a:r>
              <a:rPr lang="it-IT" b="1" dirty="0">
                <a:solidFill>
                  <a:srgbClr val="002060"/>
                </a:solidFill>
                <a:latin typeface="Times New Roman" pitchFamily="18" charset="0"/>
                <a:cs typeface="Times New Roman" pitchFamily="18" charset="0"/>
              </a:rPr>
              <a:t> - </a:t>
            </a:r>
            <a:r>
              <a:rPr lang="it-IT" b="1" dirty="0" smtClean="0">
                <a:solidFill>
                  <a:srgbClr val="002060"/>
                </a:solidFill>
                <a:latin typeface="Times New Roman" pitchFamily="18" charset="0"/>
                <a:cs typeface="Times New Roman" pitchFamily="18" charset="0"/>
              </a:rPr>
              <a:t>1912</a:t>
            </a:r>
            <a:endParaRPr lang="it-IT" b="1" dirty="0">
              <a:solidFill>
                <a:srgbClr val="00206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6" y="0"/>
            <a:ext cx="9126537" cy="634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8753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solidFill>
                  <a:prstClr val="black"/>
                </a:solidFill>
              </a:rPr>
              <a:t>Michela Zucca</a:t>
            </a:r>
          </a:p>
          <a:p>
            <a:r>
              <a:rPr lang="it-IT" dirty="0">
                <a:solidFill>
                  <a:prstClr val="black"/>
                </a:solidFill>
              </a:rPr>
              <a:t>Servizi Culturali</a:t>
            </a:r>
          </a:p>
        </p:txBody>
      </p:sp>
      <p:sp>
        <p:nvSpPr>
          <p:cNvPr id="6" name="Rettangolo 5"/>
          <p:cNvSpPr/>
          <p:nvPr/>
        </p:nvSpPr>
        <p:spPr>
          <a:xfrm>
            <a:off x="0" y="5657671"/>
            <a:ext cx="8856984" cy="1200329"/>
          </a:xfrm>
          <a:prstGeom prst="rect">
            <a:avLst/>
          </a:prstGeom>
        </p:spPr>
        <p:txBody>
          <a:bodyPr wrap="square">
            <a:spAutoFit/>
          </a:bodyPr>
          <a:lstStyle/>
          <a:p>
            <a:pPr algn="ctr"/>
            <a:r>
              <a:rPr lang="it-IT" sz="3600" b="1" dirty="0" smtClean="0">
                <a:solidFill>
                  <a:srgbClr val="FF0000"/>
                </a:solidFill>
                <a:latin typeface="Times New Roman" pitchFamily="18" charset="0"/>
                <a:cs typeface="Times New Roman" pitchFamily="18" charset="0"/>
              </a:rPr>
              <a:t>.</a:t>
            </a:r>
            <a:endParaRPr lang="it-IT" sz="3600" b="1" dirty="0">
              <a:solidFill>
                <a:srgbClr val="FF0000"/>
              </a:solidFill>
              <a:latin typeface="Times New Roman" pitchFamily="18" charset="0"/>
              <a:cs typeface="Times New Roman" pitchFamily="18" charset="0"/>
            </a:endParaRPr>
          </a:p>
          <a:p>
            <a:pPr algn="ctr"/>
            <a:endParaRPr lang="it-IT" sz="3600" b="1" dirty="0">
              <a:solidFill>
                <a:srgbClr val="FF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8227010"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7884368" y="3974"/>
            <a:ext cx="1259632" cy="5078313"/>
          </a:xfrm>
          <a:prstGeom prst="rect">
            <a:avLst/>
          </a:prstGeom>
          <a:noFill/>
        </p:spPr>
        <p:txBody>
          <a:bodyPr wrap="square" rtlCol="0">
            <a:spAutoFit/>
          </a:bodyPr>
          <a:lstStyle/>
          <a:p>
            <a:r>
              <a:rPr lang="it-IT" b="1" dirty="0" smtClean="0">
                <a:solidFill>
                  <a:srgbClr val="FF0000"/>
                </a:solidFill>
                <a:latin typeface="Times New Roman" pitchFamily="18" charset="0"/>
                <a:cs typeface="Times New Roman" pitchFamily="18" charset="0"/>
              </a:rPr>
              <a:t>Non era ritenuto impossibile, per una donna, l’esercizio della violenza: diversi i casi di signore, anche borghesi, che si vendicano ammazzando l’amante.  </a:t>
            </a:r>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290182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solidFill>
                  <a:prstClr val="black"/>
                </a:solidFill>
              </a:rPr>
              <a:t>Michela Zucca</a:t>
            </a:r>
          </a:p>
          <a:p>
            <a:r>
              <a:rPr lang="it-IT" dirty="0">
                <a:solidFill>
                  <a:prstClr val="black"/>
                </a:solidFill>
              </a:rPr>
              <a:t>Servizi Culturali</a:t>
            </a:r>
          </a:p>
        </p:txBody>
      </p:sp>
      <p:sp>
        <p:nvSpPr>
          <p:cNvPr id="6" name="Rettangolo 5"/>
          <p:cNvSpPr/>
          <p:nvPr/>
        </p:nvSpPr>
        <p:spPr>
          <a:xfrm>
            <a:off x="0" y="5657671"/>
            <a:ext cx="8856984" cy="1200329"/>
          </a:xfrm>
          <a:prstGeom prst="rect">
            <a:avLst/>
          </a:prstGeom>
        </p:spPr>
        <p:txBody>
          <a:bodyPr wrap="square">
            <a:spAutoFit/>
          </a:bodyPr>
          <a:lstStyle/>
          <a:p>
            <a:pPr algn="ctr"/>
            <a:r>
              <a:rPr lang="it-IT" sz="3600" b="1" dirty="0" smtClean="0">
                <a:solidFill>
                  <a:srgbClr val="FF0000"/>
                </a:solidFill>
                <a:latin typeface="Times New Roman" pitchFamily="18" charset="0"/>
                <a:cs typeface="Times New Roman" pitchFamily="18" charset="0"/>
              </a:rPr>
              <a:t>.</a:t>
            </a:r>
            <a:endParaRPr lang="it-IT" sz="3600" b="1" dirty="0">
              <a:solidFill>
                <a:srgbClr val="FF0000"/>
              </a:solidFill>
              <a:latin typeface="Times New Roman" pitchFamily="18" charset="0"/>
              <a:cs typeface="Times New Roman" pitchFamily="18" charset="0"/>
            </a:endParaRPr>
          </a:p>
          <a:p>
            <a:pPr algn="ctr"/>
            <a:endParaRPr lang="it-IT" sz="3600" b="1" dirty="0">
              <a:solidFill>
                <a:srgbClr val="FF0000"/>
              </a:solidFill>
              <a:latin typeface="Times New Roman" pitchFamily="18" charset="0"/>
              <a:cs typeface="Times New Roman" pitchFamily="18" charset="0"/>
            </a:endParaRPr>
          </a:p>
        </p:txBody>
      </p:sp>
      <p:sp>
        <p:nvSpPr>
          <p:cNvPr id="2" name="CasellaDiTesto 1"/>
          <p:cNvSpPr txBox="1"/>
          <p:nvPr/>
        </p:nvSpPr>
        <p:spPr>
          <a:xfrm>
            <a:off x="4831845" y="3974"/>
            <a:ext cx="4312155" cy="6494085"/>
          </a:xfrm>
          <a:prstGeom prst="rect">
            <a:avLst/>
          </a:prstGeom>
          <a:noFill/>
        </p:spPr>
        <p:txBody>
          <a:bodyPr wrap="square" rtlCol="0">
            <a:spAutoFit/>
          </a:bodyPr>
          <a:lstStyle/>
          <a:p>
            <a:r>
              <a:rPr lang="it-IT" sz="3200" b="1" dirty="0" smtClean="0">
                <a:solidFill>
                  <a:srgbClr val="FF0000"/>
                </a:solidFill>
                <a:latin typeface="Times New Roman" pitchFamily="18" charset="0"/>
                <a:cs typeface="Times New Roman" pitchFamily="18" charset="0"/>
              </a:rPr>
              <a:t>Le ragazze del popolo cercavano in ogni modo di entrare nel mondo dello spettacolo. Spesso, finché erano giovani,  venivano assoldate come «ballerine di fila» e riuscivano a trovare un protettore (di soluto un giovane borghese), che le piantava appena rimanevano incinte.  </a:t>
            </a:r>
            <a:endParaRPr lang="it-IT" sz="3200" b="1" dirty="0">
              <a:solidFill>
                <a:srgbClr val="FF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20" y="-165100"/>
            <a:ext cx="4810125" cy="718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7621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solidFill>
                  <a:prstClr val="black"/>
                </a:solidFill>
              </a:rPr>
              <a:t>Michela Zucca</a:t>
            </a:r>
          </a:p>
          <a:p>
            <a:r>
              <a:rPr lang="it-IT" dirty="0">
                <a:solidFill>
                  <a:prstClr val="black"/>
                </a:solidFill>
              </a:rPr>
              <a:t>Servizi Culturali</a:t>
            </a:r>
          </a:p>
        </p:txBody>
      </p:sp>
      <p:sp>
        <p:nvSpPr>
          <p:cNvPr id="6" name="Rettangolo 5"/>
          <p:cNvSpPr/>
          <p:nvPr/>
        </p:nvSpPr>
        <p:spPr>
          <a:xfrm>
            <a:off x="0" y="5657671"/>
            <a:ext cx="8856984" cy="1200329"/>
          </a:xfrm>
          <a:prstGeom prst="rect">
            <a:avLst/>
          </a:prstGeom>
        </p:spPr>
        <p:txBody>
          <a:bodyPr wrap="square">
            <a:spAutoFit/>
          </a:bodyPr>
          <a:lstStyle/>
          <a:p>
            <a:pPr algn="ctr"/>
            <a:r>
              <a:rPr lang="it-IT" sz="3600" b="1" dirty="0" smtClean="0">
                <a:solidFill>
                  <a:srgbClr val="FF0000"/>
                </a:solidFill>
                <a:latin typeface="Times New Roman" pitchFamily="18" charset="0"/>
                <a:cs typeface="Times New Roman" pitchFamily="18" charset="0"/>
              </a:rPr>
              <a:t>.</a:t>
            </a:r>
            <a:endParaRPr lang="it-IT" sz="3600" b="1" dirty="0">
              <a:solidFill>
                <a:srgbClr val="FF0000"/>
              </a:solidFill>
              <a:latin typeface="Times New Roman" pitchFamily="18" charset="0"/>
              <a:cs typeface="Times New Roman" pitchFamily="18" charset="0"/>
            </a:endParaRPr>
          </a:p>
          <a:p>
            <a:pPr algn="ctr"/>
            <a:endParaRPr lang="it-IT" sz="3600" b="1" dirty="0">
              <a:solidFill>
                <a:srgbClr val="FF0000"/>
              </a:solidFill>
              <a:latin typeface="Times New Roman" pitchFamily="18" charset="0"/>
              <a:cs typeface="Times New Roman" pitchFamily="18" charset="0"/>
            </a:endParaRPr>
          </a:p>
        </p:txBody>
      </p:sp>
      <p:sp>
        <p:nvSpPr>
          <p:cNvPr id="2" name="CasellaDiTesto 1"/>
          <p:cNvSpPr txBox="1"/>
          <p:nvPr/>
        </p:nvSpPr>
        <p:spPr>
          <a:xfrm>
            <a:off x="4644008" y="3974"/>
            <a:ext cx="4499993" cy="6494085"/>
          </a:xfrm>
          <a:prstGeom prst="rect">
            <a:avLst/>
          </a:prstGeom>
          <a:noFill/>
        </p:spPr>
        <p:txBody>
          <a:bodyPr wrap="square" rtlCol="0">
            <a:spAutoFit/>
          </a:bodyPr>
          <a:lstStyle/>
          <a:p>
            <a:r>
              <a:rPr lang="it-IT" sz="3200" b="1" dirty="0" smtClean="0">
                <a:solidFill>
                  <a:srgbClr val="FF0000"/>
                </a:solidFill>
                <a:latin typeface="Times New Roman" pitchFamily="18" charset="0"/>
                <a:cs typeface="Times New Roman" pitchFamily="18" charset="0"/>
              </a:rPr>
              <a:t>La scelta del dopo era obbligata. Le ragazze di basso ceto non andavano neanche nei bordelli, perché erano rachitiche,  spesso anche sifilitiche, e non superavano la visita medica. Finché potevano battevano, alternando il marciapiede a piccoli lavori leciti o illeciti. Nel proprio quartiere, </a:t>
            </a:r>
          </a:p>
          <a:p>
            <a:r>
              <a:rPr lang="it-IT" sz="3200" b="1" dirty="0" smtClean="0">
                <a:solidFill>
                  <a:srgbClr val="FF0000"/>
                </a:solidFill>
                <a:latin typeface="Times New Roman" pitchFamily="18" charset="0"/>
                <a:cs typeface="Times New Roman" pitchFamily="18" charset="0"/>
              </a:rPr>
              <a:t>erano accettate.</a:t>
            </a:r>
            <a:endParaRPr lang="it-IT" sz="3200" b="1" dirty="0">
              <a:solidFill>
                <a:srgbClr val="FF0000"/>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95" y="-44291"/>
            <a:ext cx="4754563" cy="691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2512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t>Michela Zucca</a:t>
            </a:r>
          </a:p>
          <a:p>
            <a:r>
              <a:rPr lang="it-IT" dirty="0"/>
              <a:t>Servizi Culturali</a:t>
            </a:r>
          </a:p>
        </p:txBody>
      </p:sp>
      <p:sp>
        <p:nvSpPr>
          <p:cNvPr id="6" name="Rettangolo 5"/>
          <p:cNvSpPr/>
          <p:nvPr/>
        </p:nvSpPr>
        <p:spPr>
          <a:xfrm>
            <a:off x="0" y="6185091"/>
            <a:ext cx="9144000" cy="707886"/>
          </a:xfrm>
          <a:prstGeom prst="rect">
            <a:avLst/>
          </a:prstGeom>
        </p:spPr>
        <p:txBody>
          <a:bodyPr wrap="square">
            <a:spAutoFit/>
          </a:bodyPr>
          <a:lstStyle/>
          <a:p>
            <a:r>
              <a:rPr lang="it-IT" sz="2000" b="1" dirty="0" smtClean="0">
                <a:solidFill>
                  <a:srgbClr val="FF0000"/>
                </a:solidFill>
                <a:latin typeface="Times New Roman" pitchFamily="18" charset="0"/>
                <a:cs typeface="Times New Roman" pitchFamily="18" charset="0"/>
              </a:rPr>
              <a:t>La vita di un </a:t>
            </a:r>
            <a:r>
              <a:rPr lang="it-IT" sz="2000" b="1" i="1" dirty="0" err="1" smtClean="0">
                <a:solidFill>
                  <a:srgbClr val="FF0000"/>
                </a:solidFill>
                <a:latin typeface="Times New Roman" pitchFamily="18" charset="0"/>
                <a:cs typeface="Times New Roman" pitchFamily="18" charset="0"/>
              </a:rPr>
              <a:t>lingera</a:t>
            </a:r>
            <a:r>
              <a:rPr lang="it-IT" sz="2000" b="1" dirty="0" smtClean="0">
                <a:solidFill>
                  <a:srgbClr val="FF0000"/>
                </a:solidFill>
                <a:latin typeface="Times New Roman" pitchFamily="18" charset="0"/>
                <a:cs typeface="Times New Roman" pitchFamily="18" charset="0"/>
              </a:rPr>
              <a:t> spesso comincia all’orfanatrofio. A sedici anni si veniva rilasciati, ma trovare lavoro era difficile se non si era già inseriti a bottega.  </a:t>
            </a:r>
            <a:endParaRPr lang="it-IT" sz="2000" b="1" dirty="0">
              <a:solidFill>
                <a:srgbClr val="FF0000"/>
              </a:solidFill>
              <a:latin typeface="Times New Roman" pitchFamily="18" charset="0"/>
              <a:cs typeface="Times New Roman"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0"/>
            <a:ext cx="9272588" cy="626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93360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solidFill>
                  <a:prstClr val="black"/>
                </a:solidFill>
              </a:rPr>
              <a:t>Michela Zucca</a:t>
            </a:r>
          </a:p>
          <a:p>
            <a:r>
              <a:rPr lang="it-IT" dirty="0">
                <a:solidFill>
                  <a:prstClr val="black"/>
                </a:solidFill>
              </a:rPr>
              <a:t>Servizi Culturali</a:t>
            </a:r>
          </a:p>
        </p:txBody>
      </p:sp>
      <p:sp>
        <p:nvSpPr>
          <p:cNvPr id="6" name="Rettangolo 5"/>
          <p:cNvSpPr/>
          <p:nvPr/>
        </p:nvSpPr>
        <p:spPr>
          <a:xfrm>
            <a:off x="0" y="5657671"/>
            <a:ext cx="8856984" cy="1200329"/>
          </a:xfrm>
          <a:prstGeom prst="rect">
            <a:avLst/>
          </a:prstGeom>
        </p:spPr>
        <p:txBody>
          <a:bodyPr wrap="square">
            <a:spAutoFit/>
          </a:bodyPr>
          <a:lstStyle/>
          <a:p>
            <a:pPr algn="ctr"/>
            <a:r>
              <a:rPr lang="it-IT" sz="3600" b="1" dirty="0" smtClean="0">
                <a:solidFill>
                  <a:srgbClr val="FF0000"/>
                </a:solidFill>
                <a:latin typeface="Times New Roman" pitchFamily="18" charset="0"/>
                <a:cs typeface="Times New Roman" pitchFamily="18" charset="0"/>
              </a:rPr>
              <a:t>.</a:t>
            </a:r>
            <a:endParaRPr lang="it-IT" sz="3600" b="1" dirty="0">
              <a:solidFill>
                <a:srgbClr val="FF0000"/>
              </a:solidFill>
              <a:latin typeface="Times New Roman" pitchFamily="18" charset="0"/>
              <a:cs typeface="Times New Roman" pitchFamily="18" charset="0"/>
            </a:endParaRPr>
          </a:p>
          <a:p>
            <a:pPr algn="ctr"/>
            <a:endParaRPr lang="it-IT" sz="3600" b="1" dirty="0">
              <a:solidFill>
                <a:srgbClr val="FF0000"/>
              </a:solidFill>
              <a:latin typeface="Times New Roman" pitchFamily="18" charset="0"/>
              <a:cs typeface="Times New Roman" pitchFamily="18" charset="0"/>
            </a:endParaRPr>
          </a:p>
        </p:txBody>
      </p:sp>
      <p:sp>
        <p:nvSpPr>
          <p:cNvPr id="2" name="CasellaDiTesto 1"/>
          <p:cNvSpPr txBox="1"/>
          <p:nvPr/>
        </p:nvSpPr>
        <p:spPr>
          <a:xfrm>
            <a:off x="4788024" y="3974"/>
            <a:ext cx="4355977" cy="6494085"/>
          </a:xfrm>
          <a:prstGeom prst="rect">
            <a:avLst/>
          </a:prstGeom>
          <a:noFill/>
        </p:spPr>
        <p:txBody>
          <a:bodyPr wrap="square" rtlCol="0">
            <a:spAutoFit/>
          </a:bodyPr>
          <a:lstStyle/>
          <a:p>
            <a:r>
              <a:rPr lang="it-IT" sz="3200" b="1" dirty="0" smtClean="0">
                <a:solidFill>
                  <a:srgbClr val="FF0000"/>
                </a:solidFill>
                <a:latin typeface="Times New Roman" pitchFamily="18" charset="0"/>
                <a:cs typeface="Times New Roman" pitchFamily="18" charset="0"/>
              </a:rPr>
              <a:t>Battere era abbastanza normale: quando la fabbrica chiudeva, bisognava procurarsi la cena. Allora si scendeva in strada, davanti a casa, così come ci si trovava, col grembiule, si metteva fuori la sedia e si aspettava che arrivasse qualcuno che si degnava di pagarti </a:t>
            </a:r>
          </a:p>
          <a:p>
            <a:r>
              <a:rPr lang="it-IT" sz="3200" b="1" dirty="0" smtClean="0">
                <a:solidFill>
                  <a:srgbClr val="FF0000"/>
                </a:solidFill>
                <a:latin typeface="Times New Roman" pitchFamily="18" charset="0"/>
                <a:cs typeface="Times New Roman" pitchFamily="18" charset="0"/>
              </a:rPr>
              <a:t>da mangiare….. </a:t>
            </a:r>
            <a:endParaRPr lang="it-IT" sz="3200" b="1" dirty="0">
              <a:solidFill>
                <a:srgbClr val="FF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5" y="-78523"/>
            <a:ext cx="4687887" cy="695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3380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solidFill>
                  <a:prstClr val="black"/>
                </a:solidFill>
              </a:rPr>
              <a:t>Michela Zucca</a:t>
            </a:r>
          </a:p>
          <a:p>
            <a:r>
              <a:rPr lang="it-IT" dirty="0">
                <a:solidFill>
                  <a:prstClr val="black"/>
                </a:solidFill>
              </a:rPr>
              <a:t>Servizi Culturali</a:t>
            </a:r>
          </a:p>
        </p:txBody>
      </p:sp>
      <p:sp>
        <p:nvSpPr>
          <p:cNvPr id="6" name="Rettangolo 5"/>
          <p:cNvSpPr/>
          <p:nvPr/>
        </p:nvSpPr>
        <p:spPr>
          <a:xfrm>
            <a:off x="0" y="5657671"/>
            <a:ext cx="8856984" cy="1200329"/>
          </a:xfrm>
          <a:prstGeom prst="rect">
            <a:avLst/>
          </a:prstGeom>
        </p:spPr>
        <p:txBody>
          <a:bodyPr wrap="square">
            <a:spAutoFit/>
          </a:bodyPr>
          <a:lstStyle/>
          <a:p>
            <a:pPr algn="ctr"/>
            <a:r>
              <a:rPr lang="it-IT" sz="3600" b="1" dirty="0" smtClean="0">
                <a:solidFill>
                  <a:srgbClr val="FF0000"/>
                </a:solidFill>
                <a:latin typeface="Times New Roman" pitchFamily="18" charset="0"/>
                <a:cs typeface="Times New Roman" pitchFamily="18" charset="0"/>
              </a:rPr>
              <a:t>.</a:t>
            </a:r>
            <a:endParaRPr lang="it-IT" sz="3600" b="1" dirty="0">
              <a:solidFill>
                <a:srgbClr val="FF0000"/>
              </a:solidFill>
              <a:latin typeface="Times New Roman" pitchFamily="18" charset="0"/>
              <a:cs typeface="Times New Roman" pitchFamily="18" charset="0"/>
            </a:endParaRPr>
          </a:p>
          <a:p>
            <a:pPr algn="ctr"/>
            <a:endParaRPr lang="it-IT" sz="3600" b="1" dirty="0">
              <a:solidFill>
                <a:srgbClr val="FF0000"/>
              </a:solidFill>
              <a:latin typeface="Times New Roman" pitchFamily="18" charset="0"/>
              <a:cs typeface="Times New Roman" pitchFamily="18" charset="0"/>
            </a:endParaRPr>
          </a:p>
        </p:txBody>
      </p:sp>
      <p:sp>
        <p:nvSpPr>
          <p:cNvPr id="2" name="CasellaDiTesto 1"/>
          <p:cNvSpPr txBox="1"/>
          <p:nvPr/>
        </p:nvSpPr>
        <p:spPr>
          <a:xfrm>
            <a:off x="4621213" y="-61685"/>
            <a:ext cx="4522788" cy="6986528"/>
          </a:xfrm>
          <a:prstGeom prst="rect">
            <a:avLst/>
          </a:prstGeom>
          <a:noFill/>
        </p:spPr>
        <p:txBody>
          <a:bodyPr wrap="square" rtlCol="0">
            <a:spAutoFit/>
          </a:bodyPr>
          <a:lstStyle/>
          <a:p>
            <a:r>
              <a:rPr lang="it-IT" sz="3200" b="1" dirty="0" smtClean="0">
                <a:solidFill>
                  <a:srgbClr val="FF0000"/>
                </a:solidFill>
                <a:latin typeface="Times New Roman" pitchFamily="18" charset="0"/>
                <a:cs typeface="Times New Roman" pitchFamily="18" charset="0"/>
              </a:rPr>
              <a:t>La Rosetta della </a:t>
            </a:r>
            <a:r>
              <a:rPr lang="it-IT" sz="3200" b="1" dirty="0" err="1" smtClean="0">
                <a:solidFill>
                  <a:srgbClr val="FF0000"/>
                </a:solidFill>
                <a:latin typeface="Times New Roman" pitchFamily="18" charset="0"/>
                <a:cs typeface="Times New Roman" pitchFamily="18" charset="0"/>
              </a:rPr>
              <a:t>Vetra</a:t>
            </a:r>
            <a:r>
              <a:rPr lang="it-IT" sz="3200" b="1" dirty="0" smtClean="0">
                <a:solidFill>
                  <a:srgbClr val="FF0000"/>
                </a:solidFill>
                <a:latin typeface="Times New Roman" pitchFamily="18" charset="0"/>
                <a:cs typeface="Times New Roman" pitchFamily="18" charset="0"/>
              </a:rPr>
              <a:t> è una tipica donna della mala: dieci fratelli, sta con un muratore che viene definito «debole di mente» dalla Questura. Il suo omicidio, ad opera di una squadra di poliziotti già noti per i pestaggi, per non voler accettare protezione desta la rabbia e la solidarietà della </a:t>
            </a:r>
            <a:r>
              <a:rPr lang="it-IT" sz="3200" b="1" dirty="0" err="1" smtClean="0">
                <a:solidFill>
                  <a:srgbClr val="FF0000"/>
                </a:solidFill>
                <a:latin typeface="Times New Roman" pitchFamily="18" charset="0"/>
                <a:cs typeface="Times New Roman" pitchFamily="18" charset="0"/>
              </a:rPr>
              <a:t>ligera</a:t>
            </a:r>
            <a:r>
              <a:rPr lang="it-IT" sz="3200" b="1" dirty="0" smtClean="0">
                <a:solidFill>
                  <a:srgbClr val="FF0000"/>
                </a:solidFill>
                <a:latin typeface="Times New Roman" pitchFamily="18" charset="0"/>
                <a:cs typeface="Times New Roman" pitchFamily="18" charset="0"/>
              </a:rPr>
              <a:t> e di tutta la piazza.</a:t>
            </a:r>
            <a:endParaRPr lang="it-IT" sz="3200" b="1" dirty="0">
              <a:solidFill>
                <a:srgbClr val="FF0000"/>
              </a:solidFill>
              <a:latin typeface="Times New Roman" pitchFamily="18" charset="0"/>
              <a:cs typeface="Times New Roman" pitchFamily="18" charset="0"/>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4621213" cy="6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4269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solidFill>
                  <a:prstClr val="black"/>
                </a:solidFill>
              </a:rPr>
              <a:t>Michela Zucca</a:t>
            </a:r>
          </a:p>
          <a:p>
            <a:r>
              <a:rPr lang="it-IT" dirty="0">
                <a:solidFill>
                  <a:prstClr val="black"/>
                </a:solidFill>
              </a:rPr>
              <a:t>Servizi Culturali</a:t>
            </a:r>
          </a:p>
        </p:txBody>
      </p:sp>
      <p:sp>
        <p:nvSpPr>
          <p:cNvPr id="6" name="Rettangolo 5"/>
          <p:cNvSpPr/>
          <p:nvPr/>
        </p:nvSpPr>
        <p:spPr>
          <a:xfrm>
            <a:off x="-9144" y="2644170"/>
            <a:ext cx="9144000" cy="1569660"/>
          </a:xfrm>
          <a:prstGeom prst="rect">
            <a:avLst/>
          </a:prstGeom>
        </p:spPr>
        <p:txBody>
          <a:bodyPr wrap="square">
            <a:spAutoFit/>
          </a:bodyPr>
          <a:lstStyle/>
          <a:p>
            <a:pPr algn="ctr"/>
            <a:r>
              <a:rPr lang="it-IT" sz="9600" b="1" dirty="0" smtClean="0">
                <a:solidFill>
                  <a:srgbClr val="FF0000"/>
                </a:solidFill>
                <a:latin typeface="Times New Roman" pitchFamily="18" charset="0"/>
                <a:cs typeface="Times New Roman" pitchFamily="18" charset="0"/>
              </a:rPr>
              <a:t>I DURISTI</a:t>
            </a:r>
            <a:endParaRPr lang="it-IT" sz="115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065918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solidFill>
                  <a:prstClr val="black"/>
                </a:solidFill>
              </a:rPr>
              <a:t>Michela Zucca</a:t>
            </a:r>
          </a:p>
          <a:p>
            <a:r>
              <a:rPr lang="it-IT" dirty="0">
                <a:solidFill>
                  <a:prstClr val="black"/>
                </a:solidFill>
              </a:rPr>
              <a:t>Servizi Culturali</a:t>
            </a:r>
          </a:p>
        </p:txBody>
      </p:sp>
      <p:sp>
        <p:nvSpPr>
          <p:cNvPr id="6" name="Rettangolo 5"/>
          <p:cNvSpPr/>
          <p:nvPr/>
        </p:nvSpPr>
        <p:spPr>
          <a:xfrm>
            <a:off x="0" y="5657671"/>
            <a:ext cx="8856984" cy="1200329"/>
          </a:xfrm>
          <a:prstGeom prst="rect">
            <a:avLst/>
          </a:prstGeom>
        </p:spPr>
        <p:txBody>
          <a:bodyPr wrap="square">
            <a:spAutoFit/>
          </a:bodyPr>
          <a:lstStyle/>
          <a:p>
            <a:pPr algn="ctr"/>
            <a:r>
              <a:rPr lang="it-IT" sz="3600" b="1" dirty="0" smtClean="0">
                <a:solidFill>
                  <a:srgbClr val="FF0000"/>
                </a:solidFill>
                <a:latin typeface="Times New Roman" pitchFamily="18" charset="0"/>
                <a:cs typeface="Times New Roman" pitchFamily="18" charset="0"/>
              </a:rPr>
              <a:t>.</a:t>
            </a:r>
            <a:endParaRPr lang="it-IT" sz="3600" b="1" dirty="0">
              <a:solidFill>
                <a:srgbClr val="FF0000"/>
              </a:solidFill>
              <a:latin typeface="Times New Roman" pitchFamily="18" charset="0"/>
              <a:cs typeface="Times New Roman" pitchFamily="18" charset="0"/>
            </a:endParaRPr>
          </a:p>
          <a:p>
            <a:pPr algn="ctr"/>
            <a:endParaRPr lang="it-IT" sz="3600" b="1" dirty="0">
              <a:solidFill>
                <a:srgbClr val="FF0000"/>
              </a:solidFill>
              <a:latin typeface="Times New Roman" pitchFamily="18" charset="0"/>
              <a:cs typeface="Times New Roman" pitchFamily="18" charset="0"/>
            </a:endParaRPr>
          </a:p>
        </p:txBody>
      </p:sp>
      <p:sp>
        <p:nvSpPr>
          <p:cNvPr id="2" name="CasellaDiTesto 1"/>
          <p:cNvSpPr txBox="1"/>
          <p:nvPr/>
        </p:nvSpPr>
        <p:spPr>
          <a:xfrm>
            <a:off x="5114875" y="0"/>
            <a:ext cx="4029125" cy="6555641"/>
          </a:xfrm>
          <a:prstGeom prst="rect">
            <a:avLst/>
          </a:prstGeom>
          <a:noFill/>
        </p:spPr>
        <p:txBody>
          <a:bodyPr wrap="square" rtlCol="0">
            <a:spAutoFit/>
          </a:bodyPr>
          <a:lstStyle/>
          <a:p>
            <a:r>
              <a:rPr lang="it-IT" sz="2800" b="1" dirty="0" smtClean="0">
                <a:solidFill>
                  <a:srgbClr val="FF0000"/>
                </a:solidFill>
                <a:latin typeface="Times New Roman" pitchFamily="18" charset="0"/>
                <a:cs typeface="Times New Roman" pitchFamily="18" charset="0"/>
              </a:rPr>
              <a:t>I </a:t>
            </a:r>
            <a:r>
              <a:rPr lang="it-IT" sz="2800" b="1" dirty="0" err="1" smtClean="0">
                <a:solidFill>
                  <a:srgbClr val="FF0000"/>
                </a:solidFill>
                <a:latin typeface="Times New Roman" pitchFamily="18" charset="0"/>
                <a:cs typeface="Times New Roman" pitchFamily="18" charset="0"/>
              </a:rPr>
              <a:t>duristi</a:t>
            </a:r>
            <a:r>
              <a:rPr lang="it-IT" sz="2800" b="1" dirty="0" smtClean="0">
                <a:solidFill>
                  <a:srgbClr val="FF0000"/>
                </a:solidFill>
                <a:latin typeface="Times New Roman" pitchFamily="18" charset="0"/>
                <a:cs typeface="Times New Roman" pitchFamily="18" charset="0"/>
              </a:rPr>
              <a:t> sono quelli che fanno le rapine col mitra: l’aristocrazia della mala. Cominciano subito dopo la guerra, coi ferri che non si sono riconsegnati e la delusione per la rivoluzione mancata. Sante Notarnicola farà rapine per anni con </a:t>
            </a:r>
            <a:r>
              <a:rPr lang="it-IT" sz="2800" b="1" dirty="0" err="1" smtClean="0">
                <a:solidFill>
                  <a:srgbClr val="FF0000"/>
                </a:solidFill>
                <a:latin typeface="Times New Roman" pitchFamily="18" charset="0"/>
                <a:cs typeface="Times New Roman" pitchFamily="18" charset="0"/>
              </a:rPr>
              <a:t>Cavallero</a:t>
            </a:r>
            <a:r>
              <a:rPr lang="it-IT" sz="2800" b="1" dirty="0" smtClean="0">
                <a:solidFill>
                  <a:srgbClr val="FF0000"/>
                </a:solidFill>
                <a:latin typeface="Times New Roman" pitchFamily="18" charset="0"/>
                <a:cs typeface="Times New Roman" pitchFamily="18" charset="0"/>
              </a:rPr>
              <a:t>, ex partigiano, credendo che i soldi vadano a finanziare l’insurrezione.  </a:t>
            </a:r>
            <a:endParaRPr lang="it-IT" sz="2800" b="1" dirty="0">
              <a:solidFill>
                <a:srgbClr val="FF0000"/>
              </a:solidFill>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41"/>
            <a:ext cx="5114875" cy="6835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179512" y="5301208"/>
            <a:ext cx="2018501" cy="369332"/>
          </a:xfrm>
          <a:prstGeom prst="rect">
            <a:avLst/>
          </a:prstGeom>
          <a:noFill/>
        </p:spPr>
        <p:txBody>
          <a:bodyPr wrap="none" rtlCol="0">
            <a:spAutoFit/>
          </a:bodyPr>
          <a:lstStyle/>
          <a:p>
            <a:r>
              <a:rPr lang="it-IT" b="1" dirty="0" smtClean="0">
                <a:solidFill>
                  <a:srgbClr val="FF0000"/>
                </a:solidFill>
                <a:latin typeface="Times New Roman" pitchFamily="18" charset="0"/>
                <a:cs typeface="Times New Roman" pitchFamily="18" charset="0"/>
              </a:rPr>
              <a:t>Sante Notarnicola </a:t>
            </a:r>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388579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solidFill>
                  <a:prstClr val="black"/>
                </a:solidFill>
              </a:rPr>
              <a:t>Michela Zucca</a:t>
            </a:r>
          </a:p>
          <a:p>
            <a:r>
              <a:rPr lang="it-IT" dirty="0">
                <a:solidFill>
                  <a:prstClr val="black"/>
                </a:solidFill>
              </a:rPr>
              <a:t>Servizi Culturali</a:t>
            </a:r>
          </a:p>
        </p:txBody>
      </p:sp>
      <p:sp>
        <p:nvSpPr>
          <p:cNvPr id="6" name="Rettangolo 5"/>
          <p:cNvSpPr/>
          <p:nvPr/>
        </p:nvSpPr>
        <p:spPr>
          <a:xfrm>
            <a:off x="0" y="5657671"/>
            <a:ext cx="8856984" cy="1200329"/>
          </a:xfrm>
          <a:prstGeom prst="rect">
            <a:avLst/>
          </a:prstGeom>
        </p:spPr>
        <p:txBody>
          <a:bodyPr wrap="square">
            <a:spAutoFit/>
          </a:bodyPr>
          <a:lstStyle/>
          <a:p>
            <a:pPr algn="ctr"/>
            <a:r>
              <a:rPr lang="it-IT" sz="3600" b="1" dirty="0" smtClean="0">
                <a:solidFill>
                  <a:srgbClr val="FF0000"/>
                </a:solidFill>
                <a:latin typeface="Times New Roman" pitchFamily="18" charset="0"/>
                <a:cs typeface="Times New Roman" pitchFamily="18" charset="0"/>
              </a:rPr>
              <a:t>.</a:t>
            </a:r>
            <a:endParaRPr lang="it-IT" sz="3600" b="1" dirty="0">
              <a:solidFill>
                <a:srgbClr val="FF0000"/>
              </a:solidFill>
              <a:latin typeface="Times New Roman" pitchFamily="18" charset="0"/>
              <a:cs typeface="Times New Roman" pitchFamily="18" charset="0"/>
            </a:endParaRPr>
          </a:p>
          <a:p>
            <a:pPr algn="ctr"/>
            <a:endParaRPr lang="it-IT" sz="3600" b="1" dirty="0">
              <a:solidFill>
                <a:srgbClr val="FF0000"/>
              </a:solidFill>
              <a:latin typeface="Times New Roman" pitchFamily="18" charset="0"/>
              <a:cs typeface="Times New Roman" pitchFamily="18" charset="0"/>
            </a:endParaRPr>
          </a:p>
        </p:txBody>
      </p:sp>
      <p:sp>
        <p:nvSpPr>
          <p:cNvPr id="2" name="CasellaDiTesto 1"/>
          <p:cNvSpPr txBox="1"/>
          <p:nvPr/>
        </p:nvSpPr>
        <p:spPr>
          <a:xfrm>
            <a:off x="6516215" y="-61685"/>
            <a:ext cx="2627785" cy="6494085"/>
          </a:xfrm>
          <a:prstGeom prst="rect">
            <a:avLst/>
          </a:prstGeom>
          <a:noFill/>
        </p:spPr>
        <p:txBody>
          <a:bodyPr wrap="square" rtlCol="0">
            <a:spAutoFit/>
          </a:bodyPr>
          <a:lstStyle/>
          <a:p>
            <a:r>
              <a:rPr lang="it-IT" sz="3200" b="1" dirty="0" smtClean="0">
                <a:solidFill>
                  <a:srgbClr val="FF0000"/>
                </a:solidFill>
                <a:latin typeface="Times New Roman" pitchFamily="18" charset="0"/>
                <a:cs typeface="Times New Roman" pitchFamily="18" charset="0"/>
              </a:rPr>
              <a:t>Gran parte della mala nasce nei quartieri popolari anche come forma di rifiuto del lavoro e pretesa di partecipare al boom economico.</a:t>
            </a:r>
            <a:endParaRPr lang="it-IT" sz="3200" b="1" dirty="0">
              <a:solidFill>
                <a:srgbClr val="FF0000"/>
              </a:solidFill>
              <a:latin typeface="Times New Roman" pitchFamily="18" charset="0"/>
              <a:cs typeface="Times New Roman" pitchFamily="18" charset="0"/>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8" y="8006"/>
            <a:ext cx="6507048" cy="6859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323528" y="6061938"/>
            <a:ext cx="2102179" cy="369332"/>
          </a:xfrm>
          <a:prstGeom prst="rect">
            <a:avLst/>
          </a:prstGeom>
          <a:noFill/>
        </p:spPr>
        <p:txBody>
          <a:bodyPr wrap="none" rtlCol="0">
            <a:spAutoFit/>
          </a:bodyPr>
          <a:lstStyle/>
          <a:p>
            <a:r>
              <a:rPr lang="it-IT" b="1" dirty="0" smtClean="0">
                <a:solidFill>
                  <a:srgbClr val="FF0000"/>
                </a:solidFill>
                <a:latin typeface="Times New Roman" pitchFamily="18" charset="0"/>
                <a:cs typeface="Times New Roman" pitchFamily="18" charset="0"/>
              </a:rPr>
              <a:t>Renato Vallanzasca</a:t>
            </a:r>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432697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solidFill>
                  <a:prstClr val="black"/>
                </a:solidFill>
              </a:rPr>
              <a:t>Michela Zucca</a:t>
            </a:r>
          </a:p>
          <a:p>
            <a:r>
              <a:rPr lang="it-IT" dirty="0">
                <a:solidFill>
                  <a:prstClr val="black"/>
                </a:solidFill>
              </a:rPr>
              <a:t>Servizi Culturali</a:t>
            </a:r>
          </a:p>
        </p:txBody>
      </p:sp>
      <p:sp>
        <p:nvSpPr>
          <p:cNvPr id="6" name="Rettangolo 5"/>
          <p:cNvSpPr/>
          <p:nvPr/>
        </p:nvSpPr>
        <p:spPr>
          <a:xfrm>
            <a:off x="0" y="5657671"/>
            <a:ext cx="8856984" cy="1200329"/>
          </a:xfrm>
          <a:prstGeom prst="rect">
            <a:avLst/>
          </a:prstGeom>
        </p:spPr>
        <p:txBody>
          <a:bodyPr wrap="square">
            <a:spAutoFit/>
          </a:bodyPr>
          <a:lstStyle/>
          <a:p>
            <a:pPr algn="ctr"/>
            <a:r>
              <a:rPr lang="it-IT" sz="3600" b="1" dirty="0" smtClean="0">
                <a:solidFill>
                  <a:srgbClr val="FF0000"/>
                </a:solidFill>
                <a:latin typeface="Times New Roman" pitchFamily="18" charset="0"/>
                <a:cs typeface="Times New Roman" pitchFamily="18" charset="0"/>
              </a:rPr>
              <a:t>.</a:t>
            </a:r>
            <a:endParaRPr lang="it-IT" sz="3600" b="1" dirty="0">
              <a:solidFill>
                <a:srgbClr val="FF0000"/>
              </a:solidFill>
              <a:latin typeface="Times New Roman" pitchFamily="18" charset="0"/>
              <a:cs typeface="Times New Roman" pitchFamily="18" charset="0"/>
            </a:endParaRPr>
          </a:p>
          <a:p>
            <a:pPr algn="ctr"/>
            <a:endParaRPr lang="it-IT" sz="3600" b="1" dirty="0">
              <a:solidFill>
                <a:srgbClr val="FF0000"/>
              </a:solidFill>
              <a:latin typeface="Times New Roman" pitchFamily="18" charset="0"/>
              <a:cs typeface="Times New Roman" pitchFamily="18" charset="0"/>
            </a:endParaRPr>
          </a:p>
        </p:txBody>
      </p:sp>
      <p:sp>
        <p:nvSpPr>
          <p:cNvPr id="2" name="CasellaDiTesto 1"/>
          <p:cNvSpPr txBox="1"/>
          <p:nvPr/>
        </p:nvSpPr>
        <p:spPr>
          <a:xfrm>
            <a:off x="4932041" y="-61685"/>
            <a:ext cx="4211960" cy="6986528"/>
          </a:xfrm>
          <a:prstGeom prst="rect">
            <a:avLst/>
          </a:prstGeom>
          <a:noFill/>
        </p:spPr>
        <p:txBody>
          <a:bodyPr wrap="square" rtlCol="0">
            <a:spAutoFit/>
          </a:bodyPr>
          <a:lstStyle/>
          <a:p>
            <a:r>
              <a:rPr lang="it-IT" sz="3200" b="1" dirty="0" smtClean="0">
                <a:solidFill>
                  <a:srgbClr val="FF0000"/>
                </a:solidFill>
                <a:latin typeface="Times New Roman" pitchFamily="18" charset="0"/>
                <a:cs typeface="Times New Roman" pitchFamily="18" charset="0"/>
              </a:rPr>
              <a:t>La mala, a differenza della mafia, non è una struttura gerarchica né organizzata. Far prostituire le donne e spacciare droga non sono considerate azioni degne di un uomo. La violenza non è ammessa. Lo scontro con la mafia si rivela perdente per i vecchi delinquenti: chi non muore finisce in galera</a:t>
            </a:r>
            <a:endParaRPr lang="it-IT" sz="3200" b="1" dirty="0">
              <a:solidFill>
                <a:srgbClr val="FF0000"/>
              </a:solidFill>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3" y="0"/>
            <a:ext cx="4913187" cy="6907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215325" y="6165065"/>
            <a:ext cx="1877437" cy="369332"/>
          </a:xfrm>
          <a:prstGeom prst="rect">
            <a:avLst/>
          </a:prstGeom>
          <a:noFill/>
        </p:spPr>
        <p:txBody>
          <a:bodyPr wrap="none" rtlCol="0">
            <a:spAutoFit/>
          </a:bodyPr>
          <a:lstStyle/>
          <a:p>
            <a:r>
              <a:rPr lang="it-IT" b="1" dirty="0" smtClean="0">
                <a:solidFill>
                  <a:srgbClr val="FF0000"/>
                </a:solidFill>
                <a:latin typeface="Times New Roman" pitchFamily="18" charset="0"/>
                <a:cs typeface="Times New Roman" pitchFamily="18" charset="0"/>
              </a:rPr>
              <a:t>Luciano </a:t>
            </a:r>
            <a:r>
              <a:rPr lang="it-IT" b="1" dirty="0" err="1" smtClean="0">
                <a:solidFill>
                  <a:srgbClr val="FF0000"/>
                </a:solidFill>
                <a:latin typeface="Times New Roman" pitchFamily="18" charset="0"/>
                <a:cs typeface="Times New Roman" pitchFamily="18" charset="0"/>
              </a:rPr>
              <a:t>Lutring</a:t>
            </a:r>
            <a:r>
              <a:rPr lang="it-IT" b="1" dirty="0" smtClean="0">
                <a:solidFill>
                  <a:srgbClr val="FF0000"/>
                </a:solidFill>
                <a:latin typeface="Times New Roman" pitchFamily="18" charset="0"/>
                <a:cs typeface="Times New Roman" pitchFamily="18" charset="0"/>
              </a:rPr>
              <a:t> </a:t>
            </a:r>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000220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solidFill>
                  <a:prstClr val="black"/>
                </a:solidFill>
              </a:rPr>
              <a:t>Michela Zucca</a:t>
            </a:r>
          </a:p>
          <a:p>
            <a:r>
              <a:rPr lang="it-IT" dirty="0">
                <a:solidFill>
                  <a:prstClr val="black"/>
                </a:solidFill>
              </a:rPr>
              <a:t>Servizi Culturali</a:t>
            </a:r>
          </a:p>
        </p:txBody>
      </p:sp>
      <p:sp>
        <p:nvSpPr>
          <p:cNvPr id="6" name="Rettangolo 5"/>
          <p:cNvSpPr/>
          <p:nvPr/>
        </p:nvSpPr>
        <p:spPr>
          <a:xfrm>
            <a:off x="9144" y="6020636"/>
            <a:ext cx="9144000" cy="830997"/>
          </a:xfrm>
          <a:prstGeom prst="rect">
            <a:avLst/>
          </a:prstGeom>
        </p:spPr>
        <p:txBody>
          <a:bodyPr wrap="square">
            <a:spAutoFit/>
          </a:bodyPr>
          <a:lstStyle/>
          <a:p>
            <a:r>
              <a:rPr lang="it-IT" sz="1600" b="1" dirty="0" smtClean="0">
                <a:solidFill>
                  <a:srgbClr val="FF0000"/>
                </a:solidFill>
                <a:latin typeface="Times New Roman" pitchFamily="18" charset="0"/>
                <a:cs typeface="Times New Roman" pitchFamily="18" charset="0"/>
              </a:rPr>
              <a:t>Lo scontro con la malavita organizzata, che ammazza per qualunque sgarro, e non sin fa </a:t>
            </a:r>
          </a:p>
          <a:p>
            <a:r>
              <a:rPr lang="it-IT" sz="1600" b="1" dirty="0" smtClean="0">
                <a:solidFill>
                  <a:srgbClr val="FF0000"/>
                </a:solidFill>
                <a:latin typeface="Times New Roman" pitchFamily="18" charset="0"/>
                <a:cs typeface="Times New Roman" pitchFamily="18" charset="0"/>
              </a:rPr>
              <a:t>scrupolo né di compiere le azioni più infami né di colludersi con polizia e magistratura,  lascia </a:t>
            </a:r>
          </a:p>
          <a:p>
            <a:r>
              <a:rPr lang="it-IT" sz="1600" b="1" dirty="0" smtClean="0">
                <a:solidFill>
                  <a:srgbClr val="FF0000"/>
                </a:solidFill>
                <a:latin typeface="Times New Roman" pitchFamily="18" charset="0"/>
                <a:cs typeface="Times New Roman" pitchFamily="18" charset="0"/>
              </a:rPr>
              <a:t>i vecchi delinquenti perdenti, condannati all’ergastolo, morti ammazzati, impazziti.  </a:t>
            </a:r>
            <a:endParaRPr lang="it-IT" b="1" dirty="0">
              <a:solidFill>
                <a:srgbClr val="FF0000"/>
              </a:solidFill>
              <a:latin typeface="Times New Roman" pitchFamily="18" charset="0"/>
              <a:cs typeface="Times New Roman" pitchFamily="18" charset="0"/>
            </a:endParaRPr>
          </a:p>
        </p:txBody>
      </p:sp>
      <p:sp>
        <p:nvSpPr>
          <p:cNvPr id="2" name="Rettangolo 1"/>
          <p:cNvSpPr/>
          <p:nvPr/>
        </p:nvSpPr>
        <p:spPr>
          <a:xfrm>
            <a:off x="-33962" y="0"/>
            <a:ext cx="4572000" cy="369332"/>
          </a:xfrm>
          <a:prstGeom prst="rect">
            <a:avLst/>
          </a:prstGeom>
        </p:spPr>
        <p:txBody>
          <a:bodyPr>
            <a:spAutoFit/>
          </a:bodyPr>
          <a:lstStyle/>
          <a:p>
            <a:r>
              <a:rPr lang="it-IT" b="1" dirty="0" smtClean="0">
                <a:solidFill>
                  <a:srgbClr val="002060"/>
                </a:solidFill>
                <a:latin typeface="Times New Roman" pitchFamily="18" charset="0"/>
                <a:cs typeface="Times New Roman" pitchFamily="18" charset="0"/>
              </a:rPr>
              <a:t>12</a:t>
            </a:r>
            <a:endParaRPr lang="it-IT" b="1" dirty="0">
              <a:solidFill>
                <a:srgbClr val="002060"/>
              </a:solidFill>
              <a:latin typeface="Times New Roman" pitchFamily="18" charset="0"/>
              <a:cs typeface="Times New Roman" pitchFamily="18" charset="0"/>
            </a:endParaRP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400" y="-173789"/>
            <a:ext cx="8345487" cy="619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611560" y="5301208"/>
            <a:ext cx="1806905" cy="369332"/>
          </a:xfrm>
          <a:prstGeom prst="rect">
            <a:avLst/>
          </a:prstGeom>
          <a:noFill/>
        </p:spPr>
        <p:txBody>
          <a:bodyPr wrap="none" rtlCol="0">
            <a:spAutoFit/>
          </a:bodyPr>
          <a:lstStyle/>
          <a:p>
            <a:r>
              <a:rPr lang="it-IT" b="1" dirty="0" smtClean="0">
                <a:solidFill>
                  <a:srgbClr val="FF0000"/>
                </a:solidFill>
                <a:latin typeface="Times New Roman" pitchFamily="18" charset="0"/>
                <a:cs typeface="Times New Roman" pitchFamily="18" charset="0"/>
              </a:rPr>
              <a:t>Bruno Brancher</a:t>
            </a:r>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170507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solidFill>
                  <a:prstClr val="black"/>
                </a:solidFill>
              </a:rPr>
              <a:t>Michela Zucca</a:t>
            </a:r>
          </a:p>
          <a:p>
            <a:r>
              <a:rPr lang="it-IT" dirty="0">
                <a:solidFill>
                  <a:prstClr val="black"/>
                </a:solidFill>
              </a:rPr>
              <a:t>Servizi Culturali</a:t>
            </a:r>
          </a:p>
        </p:txBody>
      </p:sp>
      <p:sp>
        <p:nvSpPr>
          <p:cNvPr id="6" name="Rettangolo 5"/>
          <p:cNvSpPr/>
          <p:nvPr/>
        </p:nvSpPr>
        <p:spPr>
          <a:xfrm>
            <a:off x="-9144" y="2644170"/>
            <a:ext cx="9144000" cy="1569660"/>
          </a:xfrm>
          <a:prstGeom prst="rect">
            <a:avLst/>
          </a:prstGeom>
        </p:spPr>
        <p:txBody>
          <a:bodyPr wrap="square">
            <a:spAutoFit/>
          </a:bodyPr>
          <a:lstStyle/>
          <a:p>
            <a:pPr algn="ctr"/>
            <a:r>
              <a:rPr lang="it-IT" sz="9600" b="1" dirty="0" smtClean="0">
                <a:solidFill>
                  <a:srgbClr val="FF0000"/>
                </a:solidFill>
                <a:latin typeface="Times New Roman" pitchFamily="18" charset="0"/>
                <a:cs typeface="Times New Roman" pitchFamily="18" charset="0"/>
              </a:rPr>
              <a:t>GRAZIE</a:t>
            </a:r>
            <a:endParaRPr lang="it-IT" sz="115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923480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solidFill>
                  <a:prstClr val="black"/>
                </a:solidFill>
              </a:rPr>
              <a:t>Michela Zucca</a:t>
            </a:r>
          </a:p>
          <a:p>
            <a:r>
              <a:rPr lang="it-IT" dirty="0">
                <a:solidFill>
                  <a:prstClr val="black"/>
                </a:solidFill>
              </a:rPr>
              <a:t>Servizi Culturali</a:t>
            </a:r>
          </a:p>
        </p:txBody>
      </p:sp>
      <p:sp>
        <p:nvSpPr>
          <p:cNvPr id="6" name="Rettangolo 5"/>
          <p:cNvSpPr/>
          <p:nvPr/>
        </p:nvSpPr>
        <p:spPr>
          <a:xfrm>
            <a:off x="1" y="0"/>
            <a:ext cx="9144000" cy="6740307"/>
          </a:xfrm>
          <a:prstGeom prst="rect">
            <a:avLst/>
          </a:prstGeom>
        </p:spPr>
        <p:txBody>
          <a:bodyPr wrap="square">
            <a:spAutoFit/>
          </a:bodyPr>
          <a:lstStyle/>
          <a:p>
            <a:pPr algn="ctr"/>
            <a:r>
              <a:rPr lang="it-IT" sz="3600" b="1" dirty="0" smtClean="0">
                <a:solidFill>
                  <a:srgbClr val="FF0000"/>
                </a:solidFill>
                <a:latin typeface="Times New Roman" pitchFamily="18" charset="0"/>
                <a:cs typeface="Times New Roman" pitchFamily="18" charset="0"/>
              </a:rPr>
              <a:t>Le fabbriche aprivano e chiudevano continuamente. Da una settimana all’altra ci si ritrovava senza lavoro: rubare, mendicare, fare piccole truffe, prostituirsi per le donne diventava necessario. </a:t>
            </a:r>
          </a:p>
          <a:p>
            <a:pPr algn="ctr"/>
            <a:r>
              <a:rPr lang="it-IT" sz="3600" b="1" dirty="0" smtClean="0">
                <a:solidFill>
                  <a:srgbClr val="FF0000"/>
                </a:solidFill>
                <a:latin typeface="Times New Roman" pitchFamily="18" charset="0"/>
                <a:cs typeface="Times New Roman" pitchFamily="18" charset="0"/>
              </a:rPr>
              <a:t>Delinquere però era tollerato soltanto se ci si trovava  in situazioni di estremo bisogno: questo il senso del «Codice della </a:t>
            </a:r>
            <a:r>
              <a:rPr lang="it-IT" sz="3600" b="1" dirty="0" err="1" smtClean="0">
                <a:solidFill>
                  <a:srgbClr val="FF0000"/>
                </a:solidFill>
                <a:latin typeface="Times New Roman" pitchFamily="18" charset="0"/>
                <a:cs typeface="Times New Roman" pitchFamily="18" charset="0"/>
              </a:rPr>
              <a:t>ligera</a:t>
            </a:r>
            <a:r>
              <a:rPr lang="it-IT" sz="3600" b="1" dirty="0" smtClean="0">
                <a:solidFill>
                  <a:srgbClr val="FF0000"/>
                </a:solidFill>
                <a:latin typeface="Times New Roman" pitchFamily="18" charset="0"/>
                <a:cs typeface="Times New Roman" pitchFamily="18" charset="0"/>
              </a:rPr>
              <a:t>», che fissa dei limiti: è permesso rubare, osservando certe regole, se si è talmente poveri che si va sempre a piedi </a:t>
            </a:r>
          </a:p>
          <a:p>
            <a:pPr algn="ctr"/>
            <a:r>
              <a:rPr lang="it-IT" sz="3600" b="1" dirty="0" smtClean="0">
                <a:solidFill>
                  <a:srgbClr val="FF0000"/>
                </a:solidFill>
                <a:latin typeface="Times New Roman" pitchFamily="18" charset="0"/>
                <a:cs typeface="Times New Roman" pitchFamily="18" charset="0"/>
              </a:rPr>
              <a:t>e non si porta mai il cappotto…. </a:t>
            </a:r>
            <a:endParaRPr lang="it-IT"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01854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solidFill>
                  <a:prstClr val="black"/>
                </a:solidFill>
              </a:rPr>
              <a:t>Michela Zucca</a:t>
            </a:r>
          </a:p>
          <a:p>
            <a:r>
              <a:rPr lang="it-IT" dirty="0">
                <a:solidFill>
                  <a:prstClr val="black"/>
                </a:solidFill>
              </a:rPr>
              <a:t>Servizi Culturali</a:t>
            </a:r>
          </a:p>
        </p:txBody>
      </p:sp>
      <p:sp>
        <p:nvSpPr>
          <p:cNvPr id="6" name="Rettangolo 5"/>
          <p:cNvSpPr/>
          <p:nvPr/>
        </p:nvSpPr>
        <p:spPr>
          <a:xfrm>
            <a:off x="0" y="116632"/>
            <a:ext cx="9144000" cy="2308324"/>
          </a:xfrm>
          <a:prstGeom prst="rect">
            <a:avLst/>
          </a:prstGeom>
        </p:spPr>
        <p:txBody>
          <a:bodyPr wrap="square">
            <a:spAutoFit/>
          </a:bodyPr>
          <a:lstStyle/>
          <a:p>
            <a:pPr algn="ctr"/>
            <a:r>
              <a:rPr lang="it-IT" sz="3600" b="1" dirty="0" smtClean="0">
                <a:solidFill>
                  <a:srgbClr val="FF0000"/>
                </a:solidFill>
                <a:latin typeface="Times New Roman" pitchFamily="18" charset="0"/>
                <a:cs typeface="Times New Roman" pitchFamily="18" charset="0"/>
              </a:rPr>
              <a:t>Di fatto, si tratta di una componente stabile e cospicua della popolazione urbana,  afflitta da miseria, abbandono, ignoranza, disturbi mentali, marginalità. </a:t>
            </a:r>
            <a:endParaRPr lang="it-IT" sz="3600" b="1" dirty="0">
              <a:solidFill>
                <a:srgbClr val="FF0000"/>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2571750"/>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9369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solidFill>
                  <a:prstClr val="black"/>
                </a:solidFill>
              </a:rPr>
              <a:t>Michela Zucca</a:t>
            </a:r>
          </a:p>
          <a:p>
            <a:r>
              <a:rPr lang="it-IT" dirty="0">
                <a:solidFill>
                  <a:prstClr val="black"/>
                </a:solidFill>
              </a:rPr>
              <a:t>Servizi Culturali</a:t>
            </a:r>
          </a:p>
        </p:txBody>
      </p:sp>
      <p:sp>
        <p:nvSpPr>
          <p:cNvPr id="6" name="Rettangolo 5"/>
          <p:cNvSpPr/>
          <p:nvPr/>
        </p:nvSpPr>
        <p:spPr>
          <a:xfrm>
            <a:off x="50416" y="116632"/>
            <a:ext cx="8856984" cy="7294305"/>
          </a:xfrm>
          <a:prstGeom prst="rect">
            <a:avLst/>
          </a:prstGeom>
        </p:spPr>
        <p:txBody>
          <a:bodyPr wrap="square">
            <a:spAutoFit/>
          </a:bodyPr>
          <a:lstStyle/>
          <a:p>
            <a:pPr algn="ctr"/>
            <a:r>
              <a:rPr lang="it-IT" sz="3600" b="1" dirty="0" smtClean="0">
                <a:solidFill>
                  <a:srgbClr val="FF0000"/>
                </a:solidFill>
                <a:latin typeface="Times New Roman" pitchFamily="18" charset="0"/>
                <a:cs typeface="Times New Roman" pitchFamily="18" charset="0"/>
              </a:rPr>
              <a:t>Ma </a:t>
            </a:r>
            <a:r>
              <a:rPr lang="it-IT" sz="3600" b="1" i="1" dirty="0" err="1" smtClean="0">
                <a:solidFill>
                  <a:srgbClr val="FF0000"/>
                </a:solidFill>
                <a:latin typeface="Times New Roman" pitchFamily="18" charset="0"/>
                <a:cs typeface="Times New Roman" pitchFamily="18" charset="0"/>
              </a:rPr>
              <a:t>ligera</a:t>
            </a:r>
            <a:r>
              <a:rPr lang="it-IT" sz="3600" b="1" dirty="0" smtClean="0">
                <a:solidFill>
                  <a:srgbClr val="FF0000"/>
                </a:solidFill>
                <a:latin typeface="Times New Roman" pitchFamily="18" charset="0"/>
                <a:cs typeface="Times New Roman" pitchFamily="18" charset="0"/>
              </a:rPr>
              <a:t> è anche: </a:t>
            </a:r>
            <a:endParaRPr lang="it-IT" sz="3600" b="1" dirty="0">
              <a:solidFill>
                <a:srgbClr val="FF0000"/>
              </a:solidFill>
              <a:latin typeface="Times New Roman" pitchFamily="18" charset="0"/>
              <a:cs typeface="Times New Roman" pitchFamily="18" charset="0"/>
            </a:endParaRPr>
          </a:p>
          <a:p>
            <a:pPr marL="571500" indent="-571500">
              <a:buFont typeface="Arial" pitchFamily="34" charset="0"/>
              <a:buChar char="•"/>
            </a:pPr>
            <a:r>
              <a:rPr lang="it-IT" sz="3600" b="1" dirty="0">
                <a:solidFill>
                  <a:srgbClr val="FF0000"/>
                </a:solidFill>
                <a:latin typeface="Times New Roman" pitchFamily="18" charset="0"/>
                <a:cs typeface="Times New Roman" pitchFamily="18" charset="0"/>
              </a:rPr>
              <a:t>    persona “leggera”, incostante, senza stabilità psichica e sociale;</a:t>
            </a:r>
          </a:p>
          <a:p>
            <a:pPr marL="571500" indent="-571500">
              <a:buFont typeface="Arial" pitchFamily="34" charset="0"/>
              <a:buChar char="•"/>
            </a:pPr>
            <a:r>
              <a:rPr lang="it-IT" sz="3600" b="1" dirty="0">
                <a:solidFill>
                  <a:srgbClr val="FF0000"/>
                </a:solidFill>
                <a:latin typeface="Times New Roman" pitchFamily="18" charset="0"/>
                <a:cs typeface="Times New Roman" pitchFamily="18" charset="0"/>
              </a:rPr>
              <a:t>    “</a:t>
            </a:r>
            <a:r>
              <a:rPr lang="it-IT" sz="3600" b="1" dirty="0" err="1">
                <a:solidFill>
                  <a:srgbClr val="FF0000"/>
                </a:solidFill>
                <a:latin typeface="Times New Roman" pitchFamily="18" charset="0"/>
                <a:cs typeface="Times New Roman" pitchFamily="18" charset="0"/>
              </a:rPr>
              <a:t>alleggeritore</a:t>
            </a:r>
            <a:r>
              <a:rPr lang="it-IT" sz="3600" b="1" dirty="0">
                <a:solidFill>
                  <a:srgbClr val="FF0000"/>
                </a:solidFill>
                <a:latin typeface="Times New Roman" pitchFamily="18" charset="0"/>
                <a:cs typeface="Times New Roman" pitchFamily="18" charset="0"/>
              </a:rPr>
              <a:t>” di portafogli ossia tagliaborse, borsaiolo;</a:t>
            </a:r>
          </a:p>
          <a:p>
            <a:pPr marL="571500" indent="-571500">
              <a:buFont typeface="Arial" pitchFamily="34" charset="0"/>
              <a:buChar char="•"/>
            </a:pPr>
            <a:r>
              <a:rPr lang="it-IT" sz="3600" b="1" dirty="0">
                <a:solidFill>
                  <a:srgbClr val="FF0000"/>
                </a:solidFill>
                <a:latin typeface="Times New Roman" pitchFamily="18" charset="0"/>
                <a:cs typeface="Times New Roman" pitchFamily="18" charset="0"/>
              </a:rPr>
              <a:t>    senza soldi, “leggero” di </a:t>
            </a:r>
            <a:r>
              <a:rPr lang="it-IT" sz="3600" b="1" dirty="0" smtClean="0">
                <a:solidFill>
                  <a:srgbClr val="FF0000"/>
                </a:solidFill>
                <a:latin typeface="Times New Roman" pitchFamily="18" charset="0"/>
                <a:cs typeface="Times New Roman" pitchFamily="18" charset="0"/>
              </a:rPr>
              <a:t>tasca; </a:t>
            </a:r>
          </a:p>
          <a:p>
            <a:pPr marL="571500" indent="-571500">
              <a:buFont typeface="Arial" pitchFamily="34" charset="0"/>
              <a:buChar char="•"/>
            </a:pPr>
            <a:r>
              <a:rPr lang="it-IT" sz="3600" b="1" dirty="0" smtClean="0">
                <a:solidFill>
                  <a:srgbClr val="FF0000"/>
                </a:solidFill>
                <a:latin typeface="Times New Roman" pitchFamily="18" charset="0"/>
                <a:cs typeface="Times New Roman" pitchFamily="18" charset="0"/>
              </a:rPr>
              <a:t>disarmato.   </a:t>
            </a:r>
          </a:p>
          <a:p>
            <a:r>
              <a:rPr lang="it-IT" sz="3600" b="1" dirty="0" smtClean="0">
                <a:solidFill>
                  <a:srgbClr val="FF0000"/>
                </a:solidFill>
                <a:latin typeface="Times New Roman" pitchFamily="18" charset="0"/>
                <a:cs typeface="Times New Roman" pitchFamily="18" charset="0"/>
              </a:rPr>
              <a:t>Al </a:t>
            </a:r>
            <a:r>
              <a:rPr lang="it-IT" sz="3600" b="1" dirty="0">
                <a:solidFill>
                  <a:srgbClr val="FF0000"/>
                </a:solidFill>
                <a:latin typeface="Times New Roman" pitchFamily="18" charset="0"/>
                <a:cs typeface="Times New Roman" pitchFamily="18" charset="0"/>
              </a:rPr>
              <a:t>volgere del </a:t>
            </a:r>
            <a:r>
              <a:rPr lang="it-IT" sz="3600" b="1" dirty="0" smtClean="0">
                <a:solidFill>
                  <a:srgbClr val="FF0000"/>
                </a:solidFill>
                <a:latin typeface="Times New Roman" pitchFamily="18" charset="0"/>
                <a:cs typeface="Times New Roman" pitchFamily="18" charset="0"/>
              </a:rPr>
              <a:t>secolo XX, acquisisce una </a:t>
            </a:r>
            <a:r>
              <a:rPr lang="it-IT" sz="3600" b="1" dirty="0">
                <a:solidFill>
                  <a:srgbClr val="FF0000"/>
                </a:solidFill>
                <a:latin typeface="Times New Roman" pitchFamily="18" charset="0"/>
                <a:cs typeface="Times New Roman" pitchFamily="18" charset="0"/>
              </a:rPr>
              <a:t>connotazione </a:t>
            </a:r>
            <a:r>
              <a:rPr lang="it-IT" sz="3600" b="1" dirty="0" smtClean="0">
                <a:solidFill>
                  <a:srgbClr val="FF0000"/>
                </a:solidFill>
                <a:latin typeface="Times New Roman" pitchFamily="18" charset="0"/>
                <a:cs typeface="Times New Roman" pitchFamily="18" charset="0"/>
              </a:rPr>
              <a:t>decisamente </a:t>
            </a:r>
            <a:r>
              <a:rPr lang="it-IT" sz="3600" b="1" dirty="0">
                <a:solidFill>
                  <a:srgbClr val="FF0000"/>
                </a:solidFill>
                <a:latin typeface="Times New Roman" pitchFamily="18" charset="0"/>
                <a:cs typeface="Times New Roman" pitchFamily="18" charset="0"/>
              </a:rPr>
              <a:t>politica: i socialisti e i partiti della sinistra erano detti della </a:t>
            </a:r>
            <a:r>
              <a:rPr lang="it-IT" sz="3600" b="1" i="1" dirty="0" err="1">
                <a:solidFill>
                  <a:srgbClr val="FF0000"/>
                </a:solidFill>
                <a:latin typeface="Times New Roman" pitchFamily="18" charset="0"/>
                <a:cs typeface="Times New Roman" pitchFamily="18" charset="0"/>
              </a:rPr>
              <a:t>lingera</a:t>
            </a:r>
            <a:r>
              <a:rPr lang="it-IT" sz="3600" b="1" dirty="0">
                <a:solidFill>
                  <a:srgbClr val="FF0000"/>
                </a:solidFill>
                <a:latin typeface="Times New Roman" pitchFamily="18" charset="0"/>
                <a:cs typeface="Times New Roman" pitchFamily="18" charset="0"/>
              </a:rPr>
              <a:t> e venivano contrapposti ai partiti conservatori della </a:t>
            </a:r>
            <a:r>
              <a:rPr lang="it-IT" sz="3600" b="1" i="1" dirty="0" err="1">
                <a:solidFill>
                  <a:srgbClr val="FF0000"/>
                </a:solidFill>
                <a:latin typeface="Times New Roman" pitchFamily="18" charset="0"/>
                <a:cs typeface="Times New Roman" pitchFamily="18" charset="0"/>
              </a:rPr>
              <a:t>pesanta</a:t>
            </a:r>
            <a:r>
              <a:rPr lang="it-IT" sz="3600" b="1" dirty="0">
                <a:solidFill>
                  <a:srgbClr val="FF0000"/>
                </a:solidFill>
                <a:latin typeface="Times New Roman" pitchFamily="18" charset="0"/>
                <a:cs typeface="Times New Roman" pitchFamily="18" charset="0"/>
              </a:rPr>
              <a:t>.</a:t>
            </a:r>
          </a:p>
          <a:p>
            <a:pPr algn="ctr"/>
            <a:endParaRPr lang="it-IT"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70053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t>Michela Zucca</a:t>
            </a:r>
          </a:p>
          <a:p>
            <a:r>
              <a:rPr lang="it-IT" dirty="0"/>
              <a:t>Servizi Culturali</a:t>
            </a:r>
          </a:p>
        </p:txBody>
      </p:sp>
      <p:sp>
        <p:nvSpPr>
          <p:cNvPr id="6" name="Rettangolo 5"/>
          <p:cNvSpPr/>
          <p:nvPr/>
        </p:nvSpPr>
        <p:spPr>
          <a:xfrm>
            <a:off x="3505776" y="6211669"/>
            <a:ext cx="4462463" cy="646331"/>
          </a:xfrm>
          <a:prstGeom prst="rect">
            <a:avLst/>
          </a:prstGeom>
        </p:spPr>
        <p:txBody>
          <a:bodyPr wrap="square">
            <a:spAutoFit/>
          </a:bodyPr>
          <a:lstStyle/>
          <a:p>
            <a:pPr algn="ctr"/>
            <a:r>
              <a:rPr lang="it-IT" sz="3600" b="1" dirty="0" smtClean="0">
                <a:solidFill>
                  <a:srgbClr val="FF0000"/>
                </a:solidFill>
                <a:latin typeface="Times New Roman" pitchFamily="18" charset="0"/>
                <a:cs typeface="Times New Roman" pitchFamily="18" charset="0"/>
              </a:rPr>
              <a:t>.</a:t>
            </a:r>
            <a:endParaRPr lang="it-IT" sz="3600" b="1" dirty="0">
              <a:solidFill>
                <a:srgbClr val="FF0000"/>
              </a:solidFill>
              <a:latin typeface="Times New Roman" pitchFamily="18" charset="0"/>
              <a:cs typeface="Times New Roman"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 y="0"/>
            <a:ext cx="910558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251520" y="176606"/>
            <a:ext cx="1954381" cy="369332"/>
          </a:xfrm>
          <a:prstGeom prst="rect">
            <a:avLst/>
          </a:prstGeom>
          <a:noFill/>
        </p:spPr>
        <p:txBody>
          <a:bodyPr wrap="none" rtlCol="0">
            <a:spAutoFit/>
          </a:bodyPr>
          <a:lstStyle/>
          <a:p>
            <a:r>
              <a:rPr lang="it-IT" b="1" dirty="0" smtClean="0">
                <a:solidFill>
                  <a:srgbClr val="FFFFCC"/>
                </a:solidFill>
                <a:latin typeface="Times New Roman" pitchFamily="18" charset="0"/>
                <a:cs typeface="Times New Roman" pitchFamily="18" charset="0"/>
              </a:rPr>
              <a:t>Operai inizio ‘900</a:t>
            </a:r>
            <a:endParaRPr lang="it-IT" b="1" dirty="0">
              <a:solidFill>
                <a:srgbClr val="FFFFCC"/>
              </a:solidFill>
              <a:latin typeface="Times New Roman" pitchFamily="18" charset="0"/>
              <a:cs typeface="Times New Roman" pitchFamily="18" charset="0"/>
            </a:endParaRPr>
          </a:p>
        </p:txBody>
      </p:sp>
    </p:spTree>
    <p:extLst>
      <p:ext uri="{BB962C8B-B14F-4D97-AF65-F5344CB8AC3E}">
        <p14:creationId xmlns:p14="http://schemas.microsoft.com/office/powerpoint/2010/main" val="3986967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44408" y="5607213"/>
            <a:ext cx="628321" cy="93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028384" y="6519446"/>
            <a:ext cx="1115616" cy="338554"/>
          </a:xfrm>
          <a:prstGeom prst="rect">
            <a:avLst/>
          </a:prstGeom>
        </p:spPr>
        <p:txBody>
          <a:bodyPr wrap="square">
            <a:spAutoFit/>
          </a:bodyPr>
          <a:lstStyle/>
          <a:p>
            <a:pPr algn="ctr"/>
            <a:r>
              <a:rPr lang="it-IT" sz="800" b="1" dirty="0">
                <a:solidFill>
                  <a:srgbClr val="FF0000"/>
                </a:solidFill>
                <a:latin typeface="Times New Roman" pitchFamily="18" charset="0"/>
                <a:cs typeface="Times New Roman" pitchFamily="18" charset="0"/>
              </a:rPr>
              <a:t>Michela Zucca</a:t>
            </a:r>
          </a:p>
          <a:p>
            <a:pPr algn="ctr"/>
            <a:r>
              <a:rPr lang="it-IT" sz="800" b="1" dirty="0">
                <a:solidFill>
                  <a:srgbClr val="FF0000"/>
                </a:solidFill>
                <a:latin typeface="Times New Roman" pitchFamily="18" charset="0"/>
                <a:cs typeface="Times New Roman" pitchFamily="18" charset="0"/>
              </a:rPr>
              <a:t>Servizi Culturali</a:t>
            </a:r>
          </a:p>
        </p:txBody>
      </p:sp>
      <p:sp>
        <p:nvSpPr>
          <p:cNvPr id="5" name="Rettangolo 4"/>
          <p:cNvSpPr/>
          <p:nvPr/>
        </p:nvSpPr>
        <p:spPr>
          <a:xfrm>
            <a:off x="2286000" y="3105835"/>
            <a:ext cx="4572000" cy="646331"/>
          </a:xfrm>
          <a:prstGeom prst="rect">
            <a:avLst/>
          </a:prstGeom>
        </p:spPr>
        <p:txBody>
          <a:bodyPr>
            <a:spAutoFit/>
          </a:bodyPr>
          <a:lstStyle/>
          <a:p>
            <a:r>
              <a:rPr lang="it-IT" dirty="0"/>
              <a:t>Michela Zucca</a:t>
            </a:r>
          </a:p>
          <a:p>
            <a:r>
              <a:rPr lang="it-IT" dirty="0"/>
              <a:t>Servizi Culturali</a:t>
            </a:r>
          </a:p>
        </p:txBody>
      </p:sp>
      <p:sp>
        <p:nvSpPr>
          <p:cNvPr id="6" name="Rettangolo 5"/>
          <p:cNvSpPr/>
          <p:nvPr/>
        </p:nvSpPr>
        <p:spPr>
          <a:xfrm>
            <a:off x="3059832" y="6183389"/>
            <a:ext cx="4462463" cy="646331"/>
          </a:xfrm>
          <a:prstGeom prst="rect">
            <a:avLst/>
          </a:prstGeom>
        </p:spPr>
        <p:txBody>
          <a:bodyPr wrap="square">
            <a:spAutoFit/>
          </a:bodyPr>
          <a:lstStyle/>
          <a:p>
            <a:pPr algn="ctr"/>
            <a:r>
              <a:rPr lang="it-IT" sz="3600" b="1" dirty="0" smtClean="0">
                <a:solidFill>
                  <a:srgbClr val="FF0000"/>
                </a:solidFill>
                <a:latin typeface="Times New Roman" pitchFamily="18" charset="0"/>
                <a:cs typeface="Times New Roman" pitchFamily="18" charset="0"/>
              </a:rPr>
              <a:t>.</a:t>
            </a:r>
            <a:endParaRPr lang="it-IT" sz="3600" b="1" dirty="0">
              <a:solidFill>
                <a:srgbClr val="FF0000"/>
              </a:solidFill>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2575299" y="3244334"/>
            <a:ext cx="3993401" cy="369332"/>
          </a:xfrm>
          <a:prstGeom prst="rect">
            <a:avLst/>
          </a:prstGeom>
          <a:noFill/>
        </p:spPr>
        <p:txBody>
          <a:bodyPr wrap="none" rtlCol="0">
            <a:spAutoFit/>
          </a:bodyPr>
          <a:lstStyle/>
          <a:p>
            <a:r>
              <a:rPr lang="it-IT" b="1" dirty="0" smtClean="0">
                <a:solidFill>
                  <a:srgbClr val="FF0000"/>
                </a:solidFill>
                <a:latin typeface="Times New Roman" pitchFamily="18" charset="0"/>
                <a:cs typeface="Times New Roman" pitchFamily="18" charset="0"/>
              </a:rPr>
              <a:t>Operaie di un setificio inizio secolo XX</a:t>
            </a:r>
            <a:endParaRPr lang="it-IT"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4795695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883</TotalTime>
  <Words>2126</Words>
  <Application>Microsoft Office PowerPoint</Application>
  <PresentationFormat>Presentazione su schermo (4:3)</PresentationFormat>
  <Paragraphs>262</Paragraphs>
  <Slides>47</Slides>
  <Notes>0</Notes>
  <HiddenSlides>0</HiddenSlides>
  <MMClips>0</MMClips>
  <ScaleCrop>false</ScaleCrop>
  <HeadingPairs>
    <vt:vector size="4" baseType="variant">
      <vt:variant>
        <vt:lpstr>Tema</vt:lpstr>
      </vt:variant>
      <vt:variant>
        <vt:i4>1</vt:i4>
      </vt:variant>
      <vt:variant>
        <vt:lpstr>Titoli diapositive</vt:lpstr>
      </vt:variant>
      <vt:variant>
        <vt:i4>47</vt:i4>
      </vt:variant>
    </vt:vector>
  </HeadingPairs>
  <TitlesOfParts>
    <vt:vector size="48"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gaia</dc:creator>
  <cp:lastModifiedBy>gaia</cp:lastModifiedBy>
  <cp:revision>51</cp:revision>
  <dcterms:created xsi:type="dcterms:W3CDTF">2013-01-21T21:07:25Z</dcterms:created>
  <dcterms:modified xsi:type="dcterms:W3CDTF">2013-04-18T09:23:23Z</dcterms:modified>
</cp:coreProperties>
</file>