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65" r:id="rId2"/>
    <p:sldId id="266" r:id="rId3"/>
    <p:sldId id="271" r:id="rId4"/>
    <p:sldId id="272" r:id="rId5"/>
    <p:sldId id="268" r:id="rId6"/>
    <p:sldId id="269" r:id="rId7"/>
    <p:sldId id="273" r:id="rId8"/>
    <p:sldId id="267" r:id="rId9"/>
    <p:sldId id="279" r:id="rId10"/>
    <p:sldId id="275" r:id="rId11"/>
    <p:sldId id="276" r:id="rId12"/>
    <p:sldId id="280" r:id="rId13"/>
    <p:sldId id="281" r:id="rId14"/>
    <p:sldId id="282" r:id="rId15"/>
    <p:sldId id="274" r:id="rId16"/>
    <p:sldId id="284" r:id="rId17"/>
    <p:sldId id="287" r:id="rId18"/>
    <p:sldId id="286" r:id="rId19"/>
    <p:sldId id="306" r:id="rId20"/>
    <p:sldId id="300" r:id="rId21"/>
    <p:sldId id="301" r:id="rId22"/>
    <p:sldId id="303" r:id="rId23"/>
    <p:sldId id="288" r:id="rId24"/>
    <p:sldId id="307" r:id="rId25"/>
    <p:sldId id="289" r:id="rId26"/>
    <p:sldId id="291" r:id="rId27"/>
    <p:sldId id="292" r:id="rId28"/>
    <p:sldId id="293" r:id="rId29"/>
    <p:sldId id="294" r:id="rId30"/>
    <p:sldId id="297" r:id="rId31"/>
    <p:sldId id="299" r:id="rId32"/>
    <p:sldId id="308" r:id="rId33"/>
    <p:sldId id="296" r:id="rId34"/>
    <p:sldId id="298" r:id="rId35"/>
    <p:sldId id="309" r:id="rId36"/>
    <p:sldId id="310" r:id="rId37"/>
    <p:sldId id="313" r:id="rId38"/>
    <p:sldId id="311" r:id="rId39"/>
    <p:sldId id="314" r:id="rId40"/>
    <p:sldId id="315" r:id="rId41"/>
    <p:sldId id="316" r:id="rId4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82" autoAdjust="0"/>
  </p:normalViewPr>
  <p:slideViewPr>
    <p:cSldViewPr>
      <p:cViewPr varScale="1">
        <p:scale>
          <a:sx n="58" d="100"/>
          <a:sy n="58" d="100"/>
        </p:scale>
        <p:origin x="-1099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F5281-2B10-4866-8D32-6053099316D4}" type="datetimeFigureOut">
              <a:rPr lang="it-IT" smtClean="0"/>
              <a:t>05/06/2013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50C2F-ADA3-4D74-A20D-9A4692BE07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2185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150C2F-ADA3-4D74-A20D-9A4692BE075F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296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460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04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229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04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85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333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041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365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847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959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294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A7331-6EB0-464A-904C-CBCA98E33A4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F6797-B686-4343-B4DF-71936C417A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953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0" y="41160"/>
            <a:ext cx="91440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0" b="1" dirty="0" smtClean="0">
                <a:solidFill>
                  <a:srgbClr val="FF0000"/>
                </a:solidFill>
                <a:latin typeface="Copperplate Gothic Bold" pitchFamily="34" charset="0"/>
              </a:rPr>
              <a:t>L’ABITO ALPINO:</a:t>
            </a:r>
          </a:p>
          <a:p>
            <a:pPr algn="ctr"/>
            <a:r>
              <a:rPr lang="it-IT" sz="6600" b="1" dirty="0" smtClean="0">
                <a:solidFill>
                  <a:srgbClr val="FF0000"/>
                </a:solidFill>
                <a:latin typeface="Copperplate Gothic Bold" pitchFamily="34" charset="0"/>
              </a:rPr>
              <a:t>ESTETICA, CLIMA, PRATICITA’, IMPOSIZIONI MORALI</a:t>
            </a:r>
            <a:endParaRPr lang="it-IT" sz="66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915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248963" y="100840"/>
            <a:ext cx="28327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Arduinna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, dea celtica che cavalca il cinghiale </a:t>
            </a:r>
          </a:p>
          <a:p>
            <a:pPr algn="ctr"/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e dà il nome alla regione francese delle Ardenne, porta pantaloni </a:t>
            </a:r>
          </a:p>
          <a:p>
            <a:pPr algn="ctr"/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e stivali (oltre ad arco e frecce). </a:t>
            </a:r>
            <a:endParaRPr lang="it-IT" sz="28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438" y="-1"/>
            <a:ext cx="6566645" cy="683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4991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923842" y="100840"/>
            <a:ext cx="422015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700" b="1" dirty="0" smtClean="0">
                <a:solidFill>
                  <a:srgbClr val="FF0000"/>
                </a:solidFill>
                <a:latin typeface="Copperplate Gothic Bold" pitchFamily="34" charset="0"/>
              </a:rPr>
              <a:t>Le signore dei Celti portano gonne corte, stivali pesanti, molti gioielli, collane, bracciali, orecchini. Spesso sono ritratte con un copricapo a punte (</a:t>
            </a:r>
            <a:r>
              <a:rPr lang="it-IT" sz="27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quiello</a:t>
            </a:r>
            <a:r>
              <a:rPr lang="it-IT" sz="2700" b="1" dirty="0" smtClean="0">
                <a:solidFill>
                  <a:srgbClr val="FF0000"/>
                </a:solidFill>
                <a:latin typeface="Copperplate Gothic Bold" pitchFamily="34" charset="0"/>
              </a:rPr>
              <a:t> delle fate?!), e una grossa cintura metallica che, per le donne, assolve la funzione protettiva della corazza.  </a:t>
            </a:r>
            <a:endParaRPr lang="it-IT" sz="27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" y="-166688"/>
            <a:ext cx="4913313" cy="719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933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131840" y="36775"/>
            <a:ext cx="601215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Di questi cappelli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ne sono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stati rinvenuti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esemplari intatti 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in oro,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del 1000 a.C., magnificamente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lavorati, come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 il capolavoro di Berlino, anche se  esistono frammenti e descrizioni  di oggetti simili in tutta l’Europa </a:t>
            </a:r>
            <a:r>
              <a:rPr lang="it-IT" sz="28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celtizzata</a:t>
            </a:r>
            <a:r>
              <a:rPr lang="it-IT" sz="2700" b="1" dirty="0" smtClean="0">
                <a:solidFill>
                  <a:srgbClr val="FF0000"/>
                </a:solidFill>
                <a:latin typeface="Copperplate Gothic Bold" pitchFamily="34" charset="0"/>
              </a:rPr>
              <a:t>. Ma la leggenda del «cono delle fate» e del «berretto rosso» di gnomi, maghi e folletti testimonia la permanenza </a:t>
            </a:r>
            <a:r>
              <a:rPr lang="it-IT" sz="27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dui</a:t>
            </a:r>
            <a:r>
              <a:rPr lang="it-IT" sz="2700" b="1" dirty="0" smtClean="0">
                <a:solidFill>
                  <a:srgbClr val="FF0000"/>
                </a:solidFill>
                <a:latin typeface="Copperplate Gothic Bold" pitchFamily="34" charset="0"/>
              </a:rPr>
              <a:t> un copricapo simbolo di sapienza  e di potere.   </a:t>
            </a:r>
            <a:endParaRPr lang="it-IT" sz="27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472" y="-368061"/>
            <a:ext cx="3444423" cy="722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086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122367" y="40749"/>
            <a:ext cx="6050040" cy="681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Le donne normali probabilmente per uscire si coprivano la testa con un manto, un velo, un fazzoletto</a:t>
            </a:r>
            <a:r>
              <a:rPr lang="it-IT" sz="2700" b="1" dirty="0" smtClean="0">
                <a:solidFill>
                  <a:srgbClr val="FF0000"/>
                </a:solidFill>
                <a:latin typeface="Copperplate Gothic Bold" pitchFamily="34" charset="0"/>
              </a:rPr>
              <a:t>.   E’ attestato l’uso del grembiule, elemento arcaico dell’abbigliamento alpino, e di una gran quantità di gioielli, testimoniati dagli storici latini anche per gli uomini, e documentato dai ritrovamenti archeologici. Per poter indossare ancora un paio di stivali, le signore dovranno aspettare </a:t>
            </a:r>
          </a:p>
          <a:p>
            <a:pPr algn="ctr"/>
            <a:r>
              <a:rPr lang="it-IT" sz="2700" b="1" dirty="0" smtClean="0">
                <a:solidFill>
                  <a:srgbClr val="FF0000"/>
                </a:solidFill>
                <a:latin typeface="Copperplate Gothic Bold" pitchFamily="34" charset="0"/>
              </a:rPr>
              <a:t>altri 2.000 anni….</a:t>
            </a:r>
            <a:endParaRPr lang="it-IT" sz="27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6" y="-12008"/>
            <a:ext cx="3078163" cy="785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1772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884491" y="40749"/>
            <a:ext cx="2287915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>
                <a:solidFill>
                  <a:srgbClr val="FF0000"/>
                </a:solidFill>
                <a:latin typeface="Copperplate Gothic Bold" pitchFamily="34" charset="0"/>
              </a:rPr>
              <a:t>Si tratta di un costume comodo, caldo, adatto al lavoro e al movimento, su percorsi accidentati e </a:t>
            </a:r>
            <a:r>
              <a:rPr lang="it-IT" sz="2600" b="1" dirty="0" smtClean="0">
                <a:solidFill>
                  <a:srgbClr val="FF0000"/>
                </a:solidFill>
                <a:latin typeface="Copperplate Gothic Bold" pitchFamily="34" charset="0"/>
              </a:rPr>
              <a:t>fangosi, per donne indipendenti.    </a:t>
            </a:r>
            <a:endParaRPr lang="it-IT" sz="26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84491" cy="682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659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15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716016" y="40749"/>
            <a:ext cx="4427985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0000"/>
                </a:solidFill>
                <a:latin typeface="Copperplate Gothic Bold" pitchFamily="34" charset="0"/>
              </a:rPr>
              <a:t>Le donne dei Celti avevano l’abitudine di girare  armate:  tutte le sepolture femminili contenevano quanto meno un coltello, e sono state rinvenuti anche lance, spade lunghe e corte, archi, frecce, lance e scudi.    </a:t>
            </a:r>
            <a:endParaRPr lang="it-IT" sz="30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499" y="-11001"/>
            <a:ext cx="4849515" cy="686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184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-28406" y="6396558"/>
            <a:ext cx="91724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 smtClean="0">
                <a:solidFill>
                  <a:srgbClr val="FF0000"/>
                </a:solidFill>
                <a:latin typeface="Copperplate Gothic Bold" pitchFamily="34" charset="0"/>
              </a:rPr>
              <a:t>I tessuti erano molto belli e colorati.     </a:t>
            </a:r>
            <a:endParaRPr lang="it-IT" sz="26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7" y="0"/>
            <a:ext cx="9172407" cy="641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603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427985" y="40749"/>
            <a:ext cx="474442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Per quanto riguarda il costume maschile, i Celti introducono un elemento fondamentale: le braghe. Fino ad allora, anche gli uomini avevano portato la tunica, o la toga, che era un pezzo di stoffa drappeggiato attorno al corpo, tutt’altro che comodo e ben poco adatto ai nostri climi.  I pantaloni maschili </a:t>
            </a:r>
          </a:p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non verranno più abbandonati.   </a:t>
            </a:r>
            <a:endParaRPr lang="it-IT" sz="25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313"/>
            <a:ext cx="4427984" cy="699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204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-13540" y="5777801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latin typeface="Copperplate Gothic Bold" pitchFamily="34" charset="0"/>
              </a:rPr>
              <a:t>Per le donne del popolo, che non vivono in città, la moda </a:t>
            </a:r>
          </a:p>
          <a:p>
            <a:r>
              <a:rPr lang="it-IT" sz="2000" b="1" dirty="0" smtClean="0">
                <a:solidFill>
                  <a:srgbClr val="FF0000"/>
                </a:solidFill>
                <a:latin typeface="Copperplate Gothic Bold" pitchFamily="34" charset="0"/>
              </a:rPr>
              <a:t>non esiste; e finché può, continuano ad indossare il vestito celtico con la gonna corta e gli stivali. Ma non per molto…</a:t>
            </a:r>
            <a:endParaRPr lang="it-IT" sz="20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6921" cy="577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8434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958352" y="150192"/>
            <a:ext cx="7199313" cy="629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100" b="1" dirty="0" smtClean="0">
                <a:solidFill>
                  <a:srgbClr val="FF0000"/>
                </a:solidFill>
                <a:latin typeface="Copperplate Gothic Bold" pitchFamily="34" charset="0"/>
              </a:rPr>
              <a:t>Per molti secoli, si è pensato che i nostri antenati andassero in giro nudi. Almeno per quanto riguarda le Alpi, non era molto probabile…. Finché l’esame approfondito di questa statuina </a:t>
            </a:r>
            <a:r>
              <a:rPr lang="it-IT" sz="31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palelolitica</a:t>
            </a:r>
            <a:r>
              <a:rPr lang="it-IT" sz="3100" b="1" dirty="0" smtClean="0">
                <a:solidFill>
                  <a:srgbClr val="FF0000"/>
                </a:solidFill>
                <a:latin typeface="Copperplate Gothic Bold" pitchFamily="34" charset="0"/>
              </a:rPr>
              <a:t> della cultura di malta, in Siberia, ha mostrato ciò che le nostre </a:t>
            </a:r>
            <a:r>
              <a:rPr lang="it-IT" sz="31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bidavole</a:t>
            </a:r>
            <a:r>
              <a:rPr lang="it-IT" sz="3100" b="1" dirty="0" smtClean="0">
                <a:solidFill>
                  <a:srgbClr val="FF0000"/>
                </a:solidFill>
                <a:latin typeface="Copperplate Gothic Bold" pitchFamily="34" charset="0"/>
              </a:rPr>
              <a:t> probabilmente indossavano in tempi di glaciazione: tute di pelliccia con cappuccio e cintura.</a:t>
            </a:r>
            <a:endParaRPr lang="it-IT" sz="31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363"/>
            <a:ext cx="19446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575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681003" y="6430833"/>
            <a:ext cx="47444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.   </a:t>
            </a:r>
            <a:endParaRPr lang="it-IT" sz="25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25" y="0"/>
            <a:ext cx="917857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-24624" y="4509120"/>
            <a:ext cx="5244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Copperplate Gothic Bold" pitchFamily="34" charset="0"/>
              </a:rPr>
              <a:t>I contadini dell’Alto Medio Evo continuano  ad indossare gli stessi abiti corti che consentono il lavoro, fino a quando il controllo ecclesiastico lo permette…. </a:t>
            </a:r>
          </a:p>
          <a:p>
            <a:r>
              <a:rPr lang="it-IT" b="1" dirty="0" smtClean="0">
                <a:solidFill>
                  <a:srgbClr val="FF0000"/>
                </a:solidFill>
                <a:latin typeface="Copperplate Gothic Bold" pitchFamily="34" charset="0"/>
              </a:rPr>
              <a:t>Ma ormai le nuove classi dirigenti hanno adottato  i canoni estetici dell’aristocrazia romana. </a:t>
            </a:r>
            <a:endParaRPr lang="it-IT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784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2407" cy="6622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001" y="5916908"/>
            <a:ext cx="9140999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Copperplate Gothic Bold" pitchFamily="34" charset="0"/>
              </a:rPr>
              <a:t>Gli eredi delle antiche tribù alpine  sono considerati dei selvaggi e sono rappresentati come dei miserabili vestiti di stracci che servono soltanto a ripararli dal freddo, mentre si muovono scompostamente</a:t>
            </a:r>
            <a:endParaRPr lang="it-IT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229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635896" y="0"/>
            <a:ext cx="5508103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I nuovi canoni morali  e la condizione di subordinazione aggravano il lavoro femminile: in pratica, viene impedito di muoversi liberamente, e deve  sopportare il caldo con testa, braccia e gambe coperte. Le scarpe  (per non parlare dei vecchi stivali)  di fatto scompaiono: sono riservate ai maschi, quando ci sono abbastanza soldi per comprarle. A lei si lasciamo zoccoli di legno che, d’inverno, provocano geloni e scivoloni sul ghiaccio.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163" y="-25850"/>
            <a:ext cx="3942680" cy="686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346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571999" y="40749"/>
            <a:ext cx="4600408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Con la cristianizzazione la condizione  femminile peggiora, e così  il suo  abbigliamento.   Nelle città è costretta a nascondersi i capelli (che, secondo paolo di Tarso, turbano gli angeli…) a far arrivare le gonne fino a terra per coprire i piedi che, però,  per le donne del popolo, rimangono scalzi. Le contadine vengono considerate  liberamente violentabili.  </a:t>
            </a:r>
            <a:endParaRPr lang="it-IT" sz="25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" y="-97660"/>
            <a:ext cx="4570863" cy="6955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2625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884368" y="0"/>
            <a:ext cx="1237735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Il vestito contadino</a:t>
            </a:r>
          </a:p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Sembra </a:t>
            </a:r>
          </a:p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Che non  </a:t>
            </a:r>
            <a:r>
              <a:rPr lang="it-IT" sz="25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cambimai</a:t>
            </a:r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...  </a:t>
            </a:r>
            <a:endParaRPr lang="it-IT" sz="25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0337" cy="683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038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-6350" y="6361583"/>
            <a:ext cx="91503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Le donne di montagna si scoprono piedi e braccia.    </a:t>
            </a:r>
            <a:endParaRPr lang="it-IT" sz="25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33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637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220072" y="0"/>
            <a:ext cx="3952335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Per lavorare, però, le donne continuano a scoprirsi braccia e spalle: consapevoli dei nuovi canoni di bellezza, che, dal Rinascimento in poi, le vogliono grasse, bianche, morbide, prive di muscolatura, e quindi innocue. Le contadine sono considerate brutte: i segni del la  </a:t>
            </a:r>
          </a:p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Fatica non </a:t>
            </a:r>
          </a:p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sono eleganti. </a:t>
            </a:r>
            <a:endParaRPr lang="it-IT" sz="25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15"/>
            <a:ext cx="53300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807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-6350" y="6361583"/>
            <a:ext cx="91503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Le donne di montagna si scoprono piedi e braccia.    </a:t>
            </a:r>
            <a:endParaRPr lang="it-IT" sz="25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4" y="0"/>
            <a:ext cx="8977461" cy="6904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3530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59971" y="1948048"/>
            <a:ext cx="4355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Più e più  volte Chiesa e governi si preoccupano dell’abito indecoroso delle contadine, che, durante i balli, </a:t>
            </a:r>
            <a:endParaRPr lang="it-IT" sz="24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4675918" cy="683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675918" y="0"/>
            <a:ext cx="446808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Più e più volte Chiesa e governi si interessano ai costumi «indecenti» delle contadine, che, durante le feste, si sollevano e scoprono le parti intime. Vengono promulgati decreti che impongono l’allungamento delle gonne: ma il più efficace riguarda l’America latina. Nel ‘600 pe3r ordine del </a:t>
            </a:r>
            <a:r>
              <a:rPr lang="it-IT" sz="24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vicerè</a:t>
            </a:r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  spagnolo l’abito «tradizionale» andino è sostituito dal costume bavarese .</a:t>
            </a:r>
            <a:endParaRPr lang="it-IT" sz="24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2379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2057" y="6430833"/>
            <a:ext cx="91503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Sempre più l’abito femminile si impoverisce .    </a:t>
            </a:r>
            <a:endParaRPr lang="it-IT" sz="24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84" y="-5938"/>
            <a:ext cx="9144000" cy="643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206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021038" y="31046"/>
            <a:ext cx="5136627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100" b="1" dirty="0" smtClean="0">
                <a:solidFill>
                  <a:srgbClr val="FF0000"/>
                </a:solidFill>
                <a:latin typeface="Copperplate Gothic Bold" pitchFamily="34" charset="0"/>
              </a:rPr>
              <a:t>L’uomo del </a:t>
            </a:r>
            <a:r>
              <a:rPr lang="it-IT" sz="31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Similaun</a:t>
            </a:r>
            <a:r>
              <a:rPr lang="it-IT" sz="3100" b="1" dirty="0" smtClean="0">
                <a:solidFill>
                  <a:srgbClr val="FF0000"/>
                </a:solidFill>
                <a:latin typeface="Copperplate Gothic Bold" pitchFamily="34" charset="0"/>
              </a:rPr>
              <a:t> (3.300 a. C.) è perfettamente equipaggiato per l’alta quota. Porta un cappello di orso, un mantello di paglia, scarpe di pelo imbottite e calze. Ed è completamente tatuato, anche se non si riescono a leggere i disegni incisi </a:t>
            </a:r>
          </a:p>
          <a:p>
            <a:pPr algn="ctr"/>
            <a:r>
              <a:rPr lang="it-IT" sz="3100" b="1" dirty="0" smtClean="0">
                <a:solidFill>
                  <a:srgbClr val="FF0000"/>
                </a:solidFill>
                <a:latin typeface="Copperplate Gothic Bold" pitchFamily="34" charset="0"/>
              </a:rPr>
              <a:t>sulla pelle . </a:t>
            </a:r>
            <a:endParaRPr lang="it-IT" sz="31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21038" cy="701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7690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020272" y="-26735"/>
            <a:ext cx="2123728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Rispetto al vestito cittadino, quello contadino </a:t>
            </a:r>
          </a:p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è più corto e manca </a:t>
            </a:r>
          </a:p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di una componente essenziale della seduzione: il  busto.    </a:t>
            </a:r>
            <a:endParaRPr lang="it-IT" sz="25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484" y="-88718"/>
            <a:ext cx="7522756" cy="615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606919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latin typeface="Copperplate Gothic Bold" pitchFamily="34" charset="0"/>
              </a:rPr>
              <a:t>Renzo e Lucia il giorno del loro matrimonio: spesso, l’abito </a:t>
            </a:r>
          </a:p>
          <a:p>
            <a:r>
              <a:rPr lang="it-IT" sz="2000" b="1" dirty="0" smtClean="0">
                <a:solidFill>
                  <a:srgbClr val="FF0000"/>
                </a:solidFill>
                <a:latin typeface="Copperplate Gothic Bold" pitchFamily="34" charset="0"/>
              </a:rPr>
              <a:t>da sposa rimane il vestito della festa fino alla morte. </a:t>
            </a:r>
            <a:endParaRPr lang="it-IT" sz="20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2480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578189" y="0"/>
            <a:ext cx="456581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Prima di sposarsi, le ragazze si facevano la dote:  ovvero  tessevano le pezze di lana, canapa e lino con cui si sarebbero confezionate gli abiti, le camicie, le sottovesti, la biancheria, le lenzuola che conservavano  nella cassapanca che avrebbero portato nella casa nuova. I pezzi più belli venivano passati di madre in figlia. Una volta maritata, una donna non avrebbe più avuto  tempo di ricamare.</a:t>
            </a:r>
            <a:endParaRPr lang="it-IT" sz="24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496"/>
            <a:ext cx="4578189" cy="689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825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-13063" y="637540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Cassapanca da sposa.</a:t>
            </a:r>
            <a:endParaRPr lang="it-IT" sz="24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7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6638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895024" y="0"/>
            <a:ext cx="424897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Oltre che la dote, una donna doveva sempre avere la «borsa per l’ospedale»: di solito si moriva a casa, ma se succedeva, bisognava essere pronte. Ci si metteva la biancheria migliore, per non fare brutta figura: spesso, la camicia «della prima notte»  e l’abito da sposa per essere ben vestite nella bara. Pur avendo poco, mantenevano un senso della dignità che oggi è difficile da trovare. </a:t>
            </a:r>
            <a:endParaRPr lang="it-IT" sz="24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63"/>
            <a:ext cx="4895024" cy="683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3413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520189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Nelle comunità alpine, la donna è custode della memoria e della tradizione. Per questo il vestito non segue le mode cittadine, ma, salve le condizioni  morali, si adatta alle esigenze femminili di eleganza</a:t>
            </a:r>
            <a:endParaRPr lang="it-IT" sz="24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9" y="0"/>
            <a:ext cx="9117101" cy="510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364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52018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Nelle</a:t>
            </a:r>
            <a:endParaRPr lang="it-IT" sz="24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03"/>
            <a:ext cx="9119329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0325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-23845" y="525705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Dalla fine dell’800,  la montagna alpina è colpita da un etnocidio silenzioso: emigrazione all’estero prima e nelle città di pianura  poi fanno collassare una cultura millenaria e invecchiare le tradizioni. </a:t>
            </a:r>
            <a:endParaRPr lang="it-IT" sz="24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2" y="0"/>
            <a:ext cx="9126087" cy="533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817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9" y="71176"/>
            <a:ext cx="9140784" cy="662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-29494" y="6340678"/>
            <a:ext cx="8947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Copperplate Gothic Bold" pitchFamily="34" charset="0"/>
              </a:rPr>
              <a:t>L’abito tradizionale viene indossato soltanto dalle donne anziane. </a:t>
            </a:r>
            <a:endParaRPr lang="it-IT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8794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8407" y="596132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Esiste un’eccezione:  il </a:t>
            </a:r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Tirolo e </a:t>
            </a:r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la </a:t>
            </a:r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Baviera, </a:t>
            </a:r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sostenuto </a:t>
            </a:r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da </a:t>
            </a:r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una forte coscienza identitaria.</a:t>
            </a:r>
            <a:endParaRPr lang="it-IT" sz="24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2" y="-171400"/>
            <a:ext cx="9130789" cy="609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9742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8407" y="60270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L’abito tradizionale  dona a tutte le donne, non passa di moda, è comodo e caldo, si è modernizzato. </a:t>
            </a:r>
            <a:endParaRPr lang="it-IT" sz="24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1" y="9655"/>
            <a:ext cx="9156211" cy="610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625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8298152" y="150192"/>
            <a:ext cx="859513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100" b="1" dirty="0" smtClean="0">
                <a:solidFill>
                  <a:srgbClr val="FF0000"/>
                </a:solidFill>
                <a:latin typeface="Copperplate Gothic Bold" pitchFamily="34" charset="0"/>
              </a:rPr>
              <a:t>Donna siberiana, 2500 a.C.</a:t>
            </a:r>
            <a:endParaRPr lang="it-IT" sz="31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30"/>
            <a:ext cx="8298152" cy="684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600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1358" y="19363"/>
            <a:ext cx="6838637" cy="683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427984" y="19363"/>
            <a:ext cx="4716016" cy="71096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L’abito è parte essenziale dell’identità della persona. Un territorio che sa esprimere un proprio modo di vestirsi, rinnovandolo col tempo che passa ma mantenendo radici nella propria tradizione identitaria, riesce a passare una coscienza forte e un senso di appartenenza comune. Oltre, naturalmente, a creare lavoro, turismo, indotto sfruttando le proprie risorse e  la creatività. Della propria gente. </a:t>
            </a:r>
          </a:p>
          <a:p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 </a:t>
            </a:r>
            <a:endParaRPr lang="it-IT" sz="24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0140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24419" y="1844824"/>
            <a:ext cx="8064896" cy="32624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600" b="1" dirty="0" smtClean="0">
                <a:solidFill>
                  <a:srgbClr val="FF0000"/>
                </a:solidFill>
                <a:latin typeface="Copperplate Gothic Bold" pitchFamily="34" charset="0"/>
              </a:rPr>
              <a:t>grazie</a:t>
            </a:r>
            <a:r>
              <a:rPr lang="it-IT" sz="4000" b="1" dirty="0" smtClean="0">
                <a:solidFill>
                  <a:srgbClr val="FF0000"/>
                </a:solidFill>
                <a:latin typeface="Copperplate Gothic Bold" pitchFamily="34" charset="0"/>
              </a:rPr>
              <a:t> </a:t>
            </a:r>
          </a:p>
          <a:p>
            <a:r>
              <a:rPr lang="it-IT" sz="4000" b="1" dirty="0" smtClean="0">
                <a:solidFill>
                  <a:srgbClr val="FF0000"/>
                </a:solidFill>
                <a:latin typeface="Copperplate Gothic Bold" pitchFamily="34" charset="0"/>
              </a:rPr>
              <a:t> </a:t>
            </a:r>
            <a:endParaRPr lang="it-IT" sz="40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093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283969" y="15949"/>
            <a:ext cx="4844144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100" b="1" dirty="0" smtClean="0">
                <a:solidFill>
                  <a:srgbClr val="FF0000"/>
                </a:solidFill>
                <a:latin typeface="Copperplate Gothic Bold" pitchFamily="34" charset="0"/>
              </a:rPr>
              <a:t>Sicuramente, allora come oggi, esisteva un abbigliamento «per tutti i giorni»  e uno per le cerimonie. La presenza di numerose  statue-steli  riferite  a figure femminili nel 3.000 a.C. testimonia quello che potrebbe essere un abito sacerdotale.  </a:t>
            </a:r>
            <a:endParaRPr lang="it-IT" sz="31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8"/>
            <a:ext cx="3789015" cy="689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2733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445908" y="15949"/>
            <a:ext cx="472650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100" b="1" dirty="0" smtClean="0">
                <a:solidFill>
                  <a:srgbClr val="FF0000"/>
                </a:solidFill>
                <a:latin typeface="Copperplate Gothic Bold" pitchFamily="34" charset="0"/>
              </a:rPr>
              <a:t>Capo velato, diadema tubolare che trattiene un manto che scende sulle spalle, molti giri di collane, gonna lunga fino ai piedi, grandi orecchini a spirale: questi gli elementi dell’abbigliamento da cerimonia  testimoniati anche dai reperti.  </a:t>
            </a:r>
            <a:endParaRPr lang="it-IT" sz="31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74" y="4165"/>
            <a:ext cx="4457081" cy="685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616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461198" y="15949"/>
            <a:ext cx="371121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100" b="1" dirty="0" smtClean="0">
                <a:solidFill>
                  <a:srgbClr val="FF0000"/>
                </a:solidFill>
                <a:latin typeface="Copperplate Gothic Bold" pitchFamily="34" charset="0"/>
              </a:rPr>
              <a:t>Le donne dei Celti vanno a cavallo, combattono, maneggiano il denaro, lavorano fuori casa: hanno bisogno di abiti comodi e caldi, che gli consentano di muoversi e </a:t>
            </a:r>
          </a:p>
          <a:p>
            <a:pPr algn="ctr"/>
            <a:r>
              <a:rPr lang="it-IT" sz="3100" b="1" dirty="0" smtClean="0">
                <a:solidFill>
                  <a:srgbClr val="FF0000"/>
                </a:solidFill>
                <a:latin typeface="Copperplate Gothic Bold" pitchFamily="34" charset="0"/>
              </a:rPr>
              <a:t>di stare bene .  </a:t>
            </a:r>
            <a:endParaRPr lang="it-IT" sz="31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939"/>
            <a:ext cx="5461198" cy="6956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390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596336" y="-19363"/>
            <a:ext cx="1536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  <a:latin typeface="Copperplate Gothic Bold" pitchFamily="34" charset="0"/>
              </a:rPr>
              <a:t>Bregenz, Austria,</a:t>
            </a:r>
          </a:p>
          <a:p>
            <a:pPr algn="ctr"/>
            <a:r>
              <a:rPr lang="it-IT" sz="20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Epona</a:t>
            </a:r>
            <a:r>
              <a:rPr lang="it-IT" sz="2000" b="1" dirty="0" smtClean="0">
                <a:solidFill>
                  <a:srgbClr val="FF0000"/>
                </a:solidFill>
                <a:latin typeface="Copperplate Gothic Bold" pitchFamily="34" charset="0"/>
              </a:rPr>
              <a:t> a cavallo. </a:t>
            </a:r>
            <a:endParaRPr lang="it-IT" sz="20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" y="158006"/>
            <a:ext cx="7584966" cy="663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341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5758" y="6294511"/>
            <a:ext cx="8713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Epona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  guida il carro. Borgogna, Francia </a:t>
            </a:r>
            <a:endParaRPr lang="it-IT" sz="28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8" y="-20115"/>
            <a:ext cx="9175249" cy="625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1561484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1628</Words>
  <Application>Microsoft Office PowerPoint</Application>
  <PresentationFormat>Presentazione su schermo (4:3)</PresentationFormat>
  <Paragraphs>143</Paragraphs>
  <Slides>41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2" baseType="lpstr"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gaia</dc:creator>
  <cp:lastModifiedBy>gaia</cp:lastModifiedBy>
  <cp:revision>47</cp:revision>
  <dcterms:created xsi:type="dcterms:W3CDTF">2013-05-25T15:52:28Z</dcterms:created>
  <dcterms:modified xsi:type="dcterms:W3CDTF">2013-06-05T17:03:07Z</dcterms:modified>
</cp:coreProperties>
</file>