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0" r:id="rId3"/>
    <p:sldId id="301" r:id="rId4"/>
    <p:sldId id="286" r:id="rId5"/>
    <p:sldId id="303" r:id="rId6"/>
    <p:sldId id="338" r:id="rId7"/>
    <p:sldId id="305" r:id="rId8"/>
    <p:sldId id="307" r:id="rId9"/>
    <p:sldId id="310" r:id="rId10"/>
    <p:sldId id="313" r:id="rId11"/>
    <p:sldId id="317" r:id="rId12"/>
    <p:sldId id="315" r:id="rId13"/>
    <p:sldId id="323" r:id="rId14"/>
    <p:sldId id="318" r:id="rId15"/>
    <p:sldId id="325" r:id="rId16"/>
    <p:sldId id="328" r:id="rId17"/>
    <p:sldId id="326" r:id="rId18"/>
    <p:sldId id="320" r:id="rId19"/>
    <p:sldId id="332" r:id="rId20"/>
    <p:sldId id="329" r:id="rId21"/>
    <p:sldId id="334" r:id="rId22"/>
    <p:sldId id="336" r:id="rId23"/>
    <p:sldId id="337" r:id="rId24"/>
    <p:sldId id="339" r:id="rId25"/>
    <p:sldId id="341" r:id="rId26"/>
    <p:sldId id="311" r:id="rId27"/>
    <p:sldId id="344" r:id="rId28"/>
    <p:sldId id="346" r:id="rId29"/>
    <p:sldId id="348" r:id="rId30"/>
    <p:sldId id="350" r:id="rId31"/>
    <p:sldId id="351" r:id="rId32"/>
    <p:sldId id="352" r:id="rId33"/>
    <p:sldId id="353" r:id="rId34"/>
    <p:sldId id="356" r:id="rId35"/>
    <p:sldId id="358" r:id="rId36"/>
    <p:sldId id="354" r:id="rId37"/>
    <p:sldId id="361" r:id="rId38"/>
    <p:sldId id="359" r:id="rId39"/>
    <p:sldId id="365" r:id="rId40"/>
    <p:sldId id="364" r:id="rId41"/>
    <p:sldId id="367" r:id="rId42"/>
    <p:sldId id="362" r:id="rId43"/>
    <p:sldId id="368" r:id="rId44"/>
    <p:sldId id="371" r:id="rId45"/>
    <p:sldId id="370" r:id="rId46"/>
    <p:sldId id="373" r:id="rId47"/>
    <p:sldId id="374" r:id="rId48"/>
    <p:sldId id="379" r:id="rId49"/>
    <p:sldId id="378" r:id="rId50"/>
    <p:sldId id="377" r:id="rId51"/>
    <p:sldId id="342" r:id="rId52"/>
    <p:sldId id="382" r:id="rId53"/>
    <p:sldId id="384" r:id="rId54"/>
    <p:sldId id="386" r:id="rId55"/>
    <p:sldId id="380" r:id="rId56"/>
    <p:sldId id="340" r:id="rId5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93" autoAdjust="0"/>
  </p:normalViewPr>
  <p:slideViewPr>
    <p:cSldViewPr>
      <p:cViewPr varScale="1">
        <p:scale>
          <a:sx n="71" d="100"/>
          <a:sy n="71" d="100"/>
        </p:scale>
        <p:origin x="-418" y="-82"/>
      </p:cViewPr>
      <p:guideLst>
        <p:guide orient="horz" pos="2160"/>
        <p:guide pos="2880"/>
      </p:guideLst>
    </p:cSldViewPr>
  </p:slideViewPr>
  <p:notesTextViewPr>
    <p:cViewPr>
      <p:scale>
        <a:sx n="1" d="1"/>
        <a:sy n="1" d="1"/>
      </p:scale>
      <p:origin x="0" y="0"/>
    </p:cViewPr>
  </p:notesTextViewPr>
  <p:sorterViewPr>
    <p:cViewPr>
      <p:scale>
        <a:sx n="100" d="100"/>
        <a:sy n="100" d="100"/>
      </p:scale>
      <p:origin x="0" y="106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CA64D3C-9BE3-4C25-83F1-6AEEAFF16EC7}" type="datetimeFigureOut">
              <a:rPr lang="it-IT" smtClean="0"/>
              <a:t>21/06/2013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401300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CA64D3C-9BE3-4C25-83F1-6AEEAFF16EC7}" type="datetimeFigureOut">
              <a:rPr lang="it-IT" smtClean="0"/>
              <a:t>21/06/2013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89604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CA64D3C-9BE3-4C25-83F1-6AEEAFF16EC7}" type="datetimeFigureOut">
              <a:rPr lang="it-IT" smtClean="0"/>
              <a:t>21/06/2013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35542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CA64D3C-9BE3-4C25-83F1-6AEEAFF16EC7}" type="datetimeFigureOut">
              <a:rPr lang="it-IT" smtClean="0"/>
              <a:t>21/06/2013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20169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CA64D3C-9BE3-4C25-83F1-6AEEAFF16EC7}" type="datetimeFigureOut">
              <a:rPr lang="it-IT" smtClean="0"/>
              <a:t>21/06/2013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308646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CA64D3C-9BE3-4C25-83F1-6AEEAFF16EC7}" type="datetimeFigureOut">
              <a:rPr lang="it-IT" smtClean="0"/>
              <a:t>21/06/2013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68515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CA64D3C-9BE3-4C25-83F1-6AEEAFF16EC7}" type="datetimeFigureOut">
              <a:rPr lang="it-IT" smtClean="0"/>
              <a:t>21/06/2013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213850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CA64D3C-9BE3-4C25-83F1-6AEEAFF16EC7}" type="datetimeFigureOut">
              <a:rPr lang="it-IT" smtClean="0"/>
              <a:t>21/06/2013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170439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CA64D3C-9BE3-4C25-83F1-6AEEAFF16EC7}" type="datetimeFigureOut">
              <a:rPr lang="it-IT" smtClean="0"/>
              <a:t>21/06/2013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3818504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CA64D3C-9BE3-4C25-83F1-6AEEAFF16EC7}" type="datetimeFigureOut">
              <a:rPr lang="it-IT" smtClean="0"/>
              <a:t>21/06/2013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399902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CA64D3C-9BE3-4C25-83F1-6AEEAFF16EC7}" type="datetimeFigureOut">
              <a:rPr lang="it-IT" smtClean="0"/>
              <a:t>21/06/2013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C6463AE-5FAA-4781-9003-3AA3707FA316}" type="slidenum">
              <a:rPr lang="it-IT" smtClean="0"/>
              <a:t>‹N›</a:t>
            </a:fld>
            <a:endParaRPr lang="it-IT"/>
          </a:p>
        </p:txBody>
      </p:sp>
    </p:spTree>
    <p:extLst>
      <p:ext uri="{BB962C8B-B14F-4D97-AF65-F5344CB8AC3E}">
        <p14:creationId xmlns:p14="http://schemas.microsoft.com/office/powerpoint/2010/main" val="16049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3C-9BE3-4C25-83F1-6AEEAFF16EC7}" type="datetimeFigureOut">
              <a:rPr lang="it-IT" smtClean="0"/>
              <a:t>21/06/2013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463AE-5FAA-4781-9003-3AA3707FA316}" type="slidenum">
              <a:rPr lang="it-IT" smtClean="0"/>
              <a:t>‹N›</a:t>
            </a:fld>
            <a:endParaRPr lang="it-IT"/>
          </a:p>
        </p:txBody>
      </p:sp>
    </p:spTree>
    <p:extLst>
      <p:ext uri="{BB962C8B-B14F-4D97-AF65-F5344CB8AC3E}">
        <p14:creationId xmlns:p14="http://schemas.microsoft.com/office/powerpoint/2010/main" val="160945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chemeClr val="accent2">
                    <a:lumMod val="50000"/>
                  </a:schemeClr>
                </a:solidFill>
                <a:latin typeface="Times New Roman" pitchFamily="18" charset="0"/>
                <a:cs typeface="Times New Roman" pitchFamily="18" charset="0"/>
              </a:rPr>
              <a:t>Michela Zucca</a:t>
            </a:r>
          </a:p>
          <a:p>
            <a:pPr algn="ctr"/>
            <a:r>
              <a:rPr lang="it-IT" sz="800" b="1" dirty="0" smtClean="0">
                <a:solidFill>
                  <a:schemeClr val="accent2">
                    <a:lumMod val="50000"/>
                  </a:schemeClr>
                </a:solidFill>
                <a:latin typeface="Times New Roman" pitchFamily="18" charset="0"/>
                <a:cs typeface="Times New Roman" pitchFamily="18" charset="0"/>
              </a:rPr>
              <a:t>Servizi Culturali</a:t>
            </a:r>
            <a:endParaRPr lang="it-IT" sz="800" b="1" dirty="0">
              <a:solidFill>
                <a:schemeClr val="accent2">
                  <a:lumMod val="50000"/>
                </a:schemeClr>
              </a:solidFill>
              <a:latin typeface="Times New Roman" pitchFamily="18" charset="0"/>
              <a:cs typeface="Times New Roman" pitchFamily="18" charset="0"/>
            </a:endParaRPr>
          </a:p>
        </p:txBody>
      </p:sp>
      <p:sp>
        <p:nvSpPr>
          <p:cNvPr id="5" name="CasellaDiTesto 4"/>
          <p:cNvSpPr txBox="1"/>
          <p:nvPr/>
        </p:nvSpPr>
        <p:spPr>
          <a:xfrm>
            <a:off x="395536" y="764704"/>
            <a:ext cx="8424936" cy="4154984"/>
          </a:xfrm>
          <a:prstGeom prst="rect">
            <a:avLst/>
          </a:prstGeom>
          <a:noFill/>
        </p:spPr>
        <p:txBody>
          <a:bodyPr wrap="square" rtlCol="0">
            <a:spAutoFit/>
          </a:bodyPr>
          <a:lstStyle/>
          <a:p>
            <a:pPr algn="ctr"/>
            <a:r>
              <a:rPr lang="it-IT" sz="5400" b="1" dirty="0" smtClean="0">
                <a:solidFill>
                  <a:schemeClr val="accent2">
                    <a:lumMod val="50000"/>
                  </a:schemeClr>
                </a:solidFill>
                <a:latin typeface="Copperplate Gothic Bold" pitchFamily="34" charset="0"/>
              </a:rPr>
              <a:t>La vera storia </a:t>
            </a:r>
          </a:p>
          <a:p>
            <a:pPr algn="ctr"/>
            <a:r>
              <a:rPr lang="it-IT" sz="5400" b="1" dirty="0" smtClean="0">
                <a:solidFill>
                  <a:schemeClr val="accent2">
                    <a:lumMod val="50000"/>
                  </a:schemeClr>
                </a:solidFill>
                <a:latin typeface="Copperplate Gothic Bold" pitchFamily="34" charset="0"/>
              </a:rPr>
              <a:t>di San Colombano?</a:t>
            </a:r>
          </a:p>
          <a:p>
            <a:pPr algn="ctr"/>
            <a:endParaRPr lang="it-IT" sz="3600" b="1" dirty="0" smtClean="0">
              <a:solidFill>
                <a:schemeClr val="accent2">
                  <a:lumMod val="50000"/>
                </a:schemeClr>
              </a:solidFill>
              <a:latin typeface="Copperplate Gothic Bold" pitchFamily="34" charset="0"/>
            </a:endParaRPr>
          </a:p>
          <a:p>
            <a:pPr algn="ctr"/>
            <a:r>
              <a:rPr lang="it-IT" sz="2400" b="1" dirty="0" smtClean="0">
                <a:solidFill>
                  <a:schemeClr val="accent2">
                    <a:lumMod val="50000"/>
                  </a:schemeClr>
                </a:solidFill>
                <a:latin typeface="Copperplate Gothic Bold" pitchFamily="34" charset="0"/>
              </a:rPr>
              <a:t>Sulle tracce della Nera Artemide, </a:t>
            </a:r>
          </a:p>
          <a:p>
            <a:pPr algn="ctr"/>
            <a:r>
              <a:rPr lang="it-IT" sz="2400" b="1" dirty="0" smtClean="0">
                <a:solidFill>
                  <a:schemeClr val="accent2">
                    <a:lumMod val="50000"/>
                  </a:schemeClr>
                </a:solidFill>
                <a:latin typeface="Copperplate Gothic Bold" pitchFamily="34" charset="0"/>
              </a:rPr>
              <a:t>nel segno dell’orso e del Graal.</a:t>
            </a:r>
          </a:p>
          <a:p>
            <a:pPr algn="ctr"/>
            <a:endParaRPr lang="it-IT" sz="2400" b="1" dirty="0" smtClean="0">
              <a:solidFill>
                <a:schemeClr val="accent2">
                  <a:lumMod val="50000"/>
                </a:schemeClr>
              </a:solidFill>
              <a:latin typeface="Copperplate Gothic Bold" pitchFamily="34" charset="0"/>
            </a:endParaRPr>
          </a:p>
          <a:p>
            <a:pPr algn="ctr"/>
            <a:r>
              <a:rPr lang="it-IT" sz="2400" b="1" dirty="0" smtClean="0">
                <a:solidFill>
                  <a:schemeClr val="accent2">
                    <a:lumMod val="50000"/>
                  </a:schemeClr>
                </a:solidFill>
                <a:latin typeface="Copperplate Gothic Bold" pitchFamily="34" charset="0"/>
              </a:rPr>
              <a:t>Conservando e copiando misteriosi testi </a:t>
            </a:r>
          </a:p>
          <a:p>
            <a:pPr algn="ctr"/>
            <a:r>
              <a:rPr lang="it-IT" sz="2400" b="1" dirty="0" smtClean="0">
                <a:solidFill>
                  <a:schemeClr val="accent2">
                    <a:lumMod val="50000"/>
                  </a:schemeClr>
                </a:solidFill>
                <a:latin typeface="Copperplate Gothic Bold" pitchFamily="34" charset="0"/>
              </a:rPr>
              <a:t>per chi avrebbe potuto leggerli, un giorno….</a:t>
            </a:r>
            <a:endParaRPr lang="it-IT" sz="2400" b="1" dirty="0">
              <a:solidFill>
                <a:schemeClr val="accent2">
                  <a:lumMod val="50000"/>
                </a:schemeClr>
              </a:solidFill>
              <a:latin typeface="Copperplate Gothic Bold" pitchFamily="34" charset="0"/>
            </a:endParaRPr>
          </a:p>
        </p:txBody>
      </p:sp>
    </p:spTree>
    <p:extLst>
      <p:ext uri="{BB962C8B-B14F-4D97-AF65-F5344CB8AC3E}">
        <p14:creationId xmlns:p14="http://schemas.microsoft.com/office/powerpoint/2010/main" val="2659882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5452188"/>
            <a:ext cx="9144000" cy="1692771"/>
          </a:xfrm>
          <a:prstGeom prst="rect">
            <a:avLst/>
          </a:prstGeom>
          <a:noFill/>
        </p:spPr>
        <p:txBody>
          <a:bodyPr wrap="square" rtlCol="0">
            <a:spAutoFit/>
          </a:bodyPr>
          <a:lstStyle/>
          <a:p>
            <a:pPr algn="ctr"/>
            <a:r>
              <a:rPr lang="it-IT" sz="2000" b="1" dirty="0">
                <a:solidFill>
                  <a:srgbClr val="C0504D">
                    <a:lumMod val="50000"/>
                  </a:srgbClr>
                </a:solidFill>
                <a:latin typeface="Copperplate Gothic Bold" pitchFamily="34" charset="0"/>
              </a:rPr>
              <a:t>A </a:t>
            </a:r>
            <a:r>
              <a:rPr lang="it-IT" sz="2000" b="1" dirty="0" err="1">
                <a:solidFill>
                  <a:srgbClr val="C0504D">
                    <a:lumMod val="50000"/>
                  </a:srgbClr>
                </a:solidFill>
                <a:latin typeface="Copperplate Gothic Bold" pitchFamily="34" charset="0"/>
              </a:rPr>
              <a:t>Inishmurry</a:t>
            </a:r>
            <a:r>
              <a:rPr lang="it-IT" sz="2000" b="1" dirty="0">
                <a:solidFill>
                  <a:srgbClr val="C0504D">
                    <a:lumMod val="50000"/>
                  </a:srgbClr>
                </a:solidFill>
                <a:latin typeface="Copperplate Gothic Bold" pitchFamily="34" charset="0"/>
              </a:rPr>
              <a:t>, nella contea di Sligo, </a:t>
            </a:r>
            <a:r>
              <a:rPr lang="it-IT" sz="2000" b="1" dirty="0" smtClean="0">
                <a:solidFill>
                  <a:srgbClr val="C0504D">
                    <a:lumMod val="50000"/>
                  </a:srgbClr>
                </a:solidFill>
                <a:latin typeface="Copperplate Gothic Bold" pitchFamily="34" charset="0"/>
              </a:rPr>
              <a:t>c’è </a:t>
            </a:r>
            <a:r>
              <a:rPr lang="it-IT" sz="2000" b="1" dirty="0">
                <a:solidFill>
                  <a:srgbClr val="C0504D">
                    <a:lumMod val="50000"/>
                  </a:srgbClr>
                </a:solidFill>
                <a:latin typeface="Copperplate Gothic Bold" pitchFamily="34" charset="0"/>
              </a:rPr>
              <a:t>una grande cinta muraria di quasi 80 m di </a:t>
            </a:r>
            <a:r>
              <a:rPr lang="it-IT" sz="2000" b="1" dirty="0" smtClean="0">
                <a:solidFill>
                  <a:srgbClr val="C0504D">
                    <a:lumMod val="50000"/>
                  </a:srgbClr>
                </a:solidFill>
                <a:latin typeface="Copperplate Gothic Bold" pitchFamily="34" charset="0"/>
              </a:rPr>
              <a:t>diametro: </a:t>
            </a:r>
            <a:r>
              <a:rPr lang="it-IT" sz="2000" b="1" dirty="0">
                <a:solidFill>
                  <a:srgbClr val="C0504D">
                    <a:lumMod val="50000"/>
                  </a:srgbClr>
                </a:solidFill>
                <a:latin typeface="Copperplate Gothic Bold" pitchFamily="34" charset="0"/>
              </a:rPr>
              <a:t>all'interno </a:t>
            </a:r>
            <a:r>
              <a:rPr lang="it-IT" sz="2000" b="1" dirty="0" smtClean="0">
                <a:solidFill>
                  <a:srgbClr val="C0504D">
                    <a:lumMod val="50000"/>
                  </a:srgbClr>
                </a:solidFill>
                <a:latin typeface="Copperplate Gothic Bold" pitchFamily="34" charset="0"/>
              </a:rPr>
              <a:t>una </a:t>
            </a:r>
            <a:r>
              <a:rPr lang="it-IT" sz="2000" b="1" dirty="0">
                <a:solidFill>
                  <a:srgbClr val="C0504D">
                    <a:lumMod val="50000"/>
                  </a:srgbClr>
                </a:solidFill>
                <a:latin typeface="Copperplate Gothic Bold" pitchFamily="34" charset="0"/>
              </a:rPr>
              <a:t>chiesa in pietra con l'abside orientato nella direzione della levata del Sole alle date delle feste celtiche di </a:t>
            </a:r>
            <a:r>
              <a:rPr lang="it-IT" sz="2000" b="1" dirty="0" err="1">
                <a:solidFill>
                  <a:srgbClr val="C0504D">
                    <a:lumMod val="50000"/>
                  </a:srgbClr>
                </a:solidFill>
                <a:latin typeface="Copperplate Gothic Bold" pitchFamily="34" charset="0"/>
              </a:rPr>
              <a:t>Imbolc</a:t>
            </a:r>
            <a:r>
              <a:rPr lang="it-IT" sz="2000" b="1" dirty="0">
                <a:solidFill>
                  <a:srgbClr val="C0504D">
                    <a:lumMod val="50000"/>
                  </a:srgbClr>
                </a:solidFill>
                <a:latin typeface="Copperplate Gothic Bold" pitchFamily="34" charset="0"/>
              </a:rPr>
              <a:t> e </a:t>
            </a:r>
            <a:r>
              <a:rPr lang="it-IT" sz="2000" b="1" dirty="0" err="1" smtClean="0">
                <a:solidFill>
                  <a:srgbClr val="C0504D">
                    <a:lumMod val="50000"/>
                  </a:srgbClr>
                </a:solidFill>
                <a:latin typeface="Copperplate Gothic Bold" pitchFamily="34" charset="0"/>
              </a:rPr>
              <a:t>Samhain</a:t>
            </a:r>
            <a:r>
              <a:rPr lang="it-IT" sz="2000" b="1" dirty="0" smtClean="0">
                <a:solidFill>
                  <a:srgbClr val="C0504D">
                    <a:lumMod val="50000"/>
                  </a:srgbClr>
                </a:solidFill>
                <a:latin typeface="Copperplate Gothic Bold" pitchFamily="34" charset="0"/>
              </a:rPr>
              <a:t>.</a:t>
            </a:r>
            <a:endParaRPr lang="it-IT" sz="20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19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72"/>
            <a:ext cx="9261336"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501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822851" y="0"/>
            <a:ext cx="4321148" cy="7540526"/>
          </a:xfrm>
          <a:prstGeom prst="rect">
            <a:avLst/>
          </a:prstGeom>
          <a:noFill/>
        </p:spPr>
        <p:txBody>
          <a:bodyPr wrap="square" rtlCol="0">
            <a:spAutoFit/>
          </a:bodyPr>
          <a:lstStyle/>
          <a:p>
            <a:pPr algn="ctr"/>
            <a:r>
              <a:rPr lang="it-IT" sz="2300" b="1" dirty="0">
                <a:solidFill>
                  <a:srgbClr val="C0504D">
                    <a:lumMod val="50000"/>
                  </a:srgbClr>
                </a:solidFill>
                <a:latin typeface="Copperplate Gothic Bold" pitchFamily="34" charset="0"/>
              </a:rPr>
              <a:t>I monaci irlandesi furono i primi a introdurre la consuetudine di radersi i capelli, secondo </a:t>
            </a:r>
            <a:r>
              <a:rPr lang="it-IT" sz="2300" b="1" dirty="0" smtClean="0">
                <a:solidFill>
                  <a:srgbClr val="C0504D">
                    <a:lumMod val="50000"/>
                  </a:srgbClr>
                </a:solidFill>
                <a:latin typeface="Copperplate Gothic Bold" pitchFamily="34" charset="0"/>
              </a:rPr>
              <a:t>lo </a:t>
            </a:r>
            <a:r>
              <a:rPr lang="it-IT" sz="2300" b="1" dirty="0">
                <a:solidFill>
                  <a:srgbClr val="C0504D">
                    <a:lumMod val="50000"/>
                  </a:srgbClr>
                </a:solidFill>
                <a:latin typeface="Copperplate Gothic Bold" pitchFamily="34" charset="0"/>
              </a:rPr>
              <a:t>stile druidico, dalla fronte alla sommità della testa, lasciando però fluire le chiome nella parte posteriore del capo, la cosiddetta "tonsura". Sulle steli in pietra </a:t>
            </a:r>
            <a:r>
              <a:rPr lang="it-IT" sz="2300" b="1" dirty="0" smtClean="0">
                <a:solidFill>
                  <a:srgbClr val="C0504D">
                    <a:lumMod val="50000"/>
                  </a:srgbClr>
                </a:solidFill>
                <a:latin typeface="Copperplate Gothic Bold" pitchFamily="34" charset="0"/>
              </a:rPr>
              <a:t>troviamo </a:t>
            </a:r>
            <a:r>
              <a:rPr lang="it-IT" sz="2300" b="1" dirty="0">
                <a:solidFill>
                  <a:srgbClr val="C0504D">
                    <a:lumMod val="50000"/>
                  </a:srgbClr>
                </a:solidFill>
                <a:latin typeface="Copperplate Gothic Bold" pitchFamily="34" charset="0"/>
              </a:rPr>
              <a:t>iscrizioni in antico irlandese tracciate con l'alfabeto ogamico, in cui i monaci sono denominati </a:t>
            </a:r>
            <a:r>
              <a:rPr lang="it-IT" sz="2300" b="1" dirty="0" err="1">
                <a:solidFill>
                  <a:srgbClr val="C0504D">
                    <a:lumMod val="50000"/>
                  </a:srgbClr>
                </a:solidFill>
                <a:latin typeface="Copperplate Gothic Bold" pitchFamily="34" charset="0"/>
              </a:rPr>
              <a:t>mael</a:t>
            </a:r>
            <a:r>
              <a:rPr lang="it-IT" sz="2300" b="1" dirty="0">
                <a:solidFill>
                  <a:srgbClr val="C0504D">
                    <a:lumMod val="50000"/>
                  </a:srgbClr>
                </a:solidFill>
                <a:latin typeface="Copperplate Gothic Bold" pitchFamily="34" charset="0"/>
              </a:rPr>
              <a:t>, cioè “tonsurati".</a:t>
            </a:r>
          </a:p>
          <a:p>
            <a:pPr algn="ctr"/>
            <a:endParaRPr lang="it-IT" sz="23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822851" cy="684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109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911"/>
            <a:ext cx="9144000" cy="7232749"/>
          </a:xfrm>
          <a:prstGeom prst="rect">
            <a:avLst/>
          </a:prstGeom>
          <a:noFill/>
        </p:spPr>
        <p:txBody>
          <a:bodyPr wrap="square" rtlCol="0">
            <a:spAutoFit/>
          </a:bodyPr>
          <a:lstStyle/>
          <a:p>
            <a:r>
              <a:rPr lang="it-IT" sz="2000" b="1" dirty="0">
                <a:solidFill>
                  <a:schemeClr val="accent2">
                    <a:lumMod val="50000"/>
                  </a:schemeClr>
                </a:solidFill>
                <a:latin typeface="Copperplate Gothic Bold" pitchFamily="34" charset="0"/>
              </a:rPr>
              <a:t>Colombano (in </a:t>
            </a:r>
            <a:r>
              <a:rPr lang="it-IT" sz="2000" b="1" dirty="0" smtClean="0">
                <a:solidFill>
                  <a:schemeClr val="accent2">
                    <a:lumMod val="50000"/>
                  </a:schemeClr>
                </a:solidFill>
                <a:latin typeface="Copperplate Gothic Bold" pitchFamily="34" charset="0"/>
              </a:rPr>
              <a:t>gaelico: </a:t>
            </a:r>
            <a:r>
              <a:rPr lang="it-IT" sz="2000" b="1" i="1" dirty="0" err="1">
                <a:solidFill>
                  <a:schemeClr val="accent2">
                    <a:lumMod val="50000"/>
                  </a:schemeClr>
                </a:solidFill>
                <a:latin typeface="Copperplate Gothic Bold" pitchFamily="34" charset="0"/>
              </a:rPr>
              <a:t>Colum</a:t>
            </a:r>
            <a:r>
              <a:rPr lang="it-IT" sz="2000" b="1" i="1" dirty="0">
                <a:solidFill>
                  <a:schemeClr val="accent2">
                    <a:lumMod val="50000"/>
                  </a:schemeClr>
                </a:solidFill>
                <a:latin typeface="Copperplate Gothic Bold" pitchFamily="34" charset="0"/>
              </a:rPr>
              <a:t> </a:t>
            </a:r>
            <a:r>
              <a:rPr lang="it-IT" sz="2000" b="1" i="1" dirty="0" err="1">
                <a:solidFill>
                  <a:schemeClr val="accent2">
                    <a:lumMod val="50000"/>
                  </a:schemeClr>
                </a:solidFill>
                <a:latin typeface="Copperplate Gothic Bold" pitchFamily="34" charset="0"/>
              </a:rPr>
              <a:t>Bán</a:t>
            </a:r>
            <a:r>
              <a:rPr lang="it-IT" sz="2000" b="1" dirty="0">
                <a:solidFill>
                  <a:schemeClr val="accent2">
                    <a:lumMod val="50000"/>
                  </a:schemeClr>
                </a:solidFill>
                <a:latin typeface="Copperplate Gothic Bold" pitchFamily="34" charset="0"/>
              </a:rPr>
              <a:t>, «colomba bianca»; latino: </a:t>
            </a:r>
            <a:r>
              <a:rPr lang="it-IT" sz="2000" b="1" i="1" dirty="0" err="1">
                <a:solidFill>
                  <a:schemeClr val="accent2">
                    <a:lumMod val="50000"/>
                  </a:schemeClr>
                </a:solidFill>
                <a:latin typeface="Copperplate Gothic Bold" pitchFamily="34" charset="0"/>
              </a:rPr>
              <a:t>Columbanus</a:t>
            </a:r>
            <a:r>
              <a:rPr lang="it-IT" sz="2000" b="1" i="1" dirty="0">
                <a:solidFill>
                  <a:schemeClr val="accent2">
                    <a:lumMod val="50000"/>
                  </a:schemeClr>
                </a:solidFill>
                <a:latin typeface="Copperplate Gothic Bold" pitchFamily="34" charset="0"/>
              </a:rPr>
              <a:t> </a:t>
            </a:r>
            <a:r>
              <a:rPr lang="it-IT" sz="2000" b="1" i="1" dirty="0" err="1">
                <a:solidFill>
                  <a:schemeClr val="accent2">
                    <a:lumMod val="50000"/>
                  </a:schemeClr>
                </a:solidFill>
                <a:latin typeface="Copperplate Gothic Bold" pitchFamily="34" charset="0"/>
              </a:rPr>
              <a:t>Bobiensis</a:t>
            </a:r>
            <a:r>
              <a:rPr lang="it-IT" sz="2000" b="1" dirty="0">
                <a:solidFill>
                  <a:schemeClr val="accent2">
                    <a:lumMod val="50000"/>
                  </a:schemeClr>
                </a:solidFill>
                <a:latin typeface="Copperplate Gothic Bold" pitchFamily="34" charset="0"/>
              </a:rPr>
              <a:t>; </a:t>
            </a:r>
            <a:r>
              <a:rPr lang="it-IT" sz="2000" b="1" dirty="0" err="1" smtClean="0">
                <a:solidFill>
                  <a:schemeClr val="accent2">
                    <a:lumMod val="50000"/>
                  </a:schemeClr>
                </a:solidFill>
                <a:latin typeface="Copperplate Gothic Bold" pitchFamily="34" charset="0"/>
              </a:rPr>
              <a:t>Navan</a:t>
            </a:r>
            <a:r>
              <a:rPr lang="it-IT" sz="2000" b="1" dirty="0" smtClean="0">
                <a:solidFill>
                  <a:schemeClr val="accent2">
                    <a:lumMod val="50000"/>
                  </a:schemeClr>
                </a:solidFill>
                <a:latin typeface="Copperplate Gothic Bold" pitchFamily="34" charset="0"/>
              </a:rPr>
              <a:t>, 542 circa </a:t>
            </a:r>
            <a:r>
              <a:rPr lang="it-IT" sz="2000" b="1" dirty="0">
                <a:solidFill>
                  <a:schemeClr val="accent2">
                    <a:lumMod val="50000"/>
                  </a:schemeClr>
                </a:solidFill>
                <a:latin typeface="Copperplate Gothic Bold" pitchFamily="34" charset="0"/>
              </a:rPr>
              <a:t>– </a:t>
            </a:r>
            <a:r>
              <a:rPr lang="it-IT" sz="2000" b="1" dirty="0" smtClean="0">
                <a:solidFill>
                  <a:schemeClr val="accent2">
                    <a:lumMod val="50000"/>
                  </a:schemeClr>
                </a:solidFill>
                <a:latin typeface="Copperplate Gothic Bold" pitchFamily="34" charset="0"/>
              </a:rPr>
              <a:t>Bobbio, 23 novembre 615). </a:t>
            </a:r>
          </a:p>
          <a:p>
            <a:r>
              <a:rPr lang="it-IT" sz="2000" b="1" dirty="0" smtClean="0">
                <a:solidFill>
                  <a:schemeClr val="accent2">
                    <a:lumMod val="50000"/>
                  </a:schemeClr>
                </a:solidFill>
                <a:latin typeface="Copperplate Gothic Bold" pitchFamily="34" charset="0"/>
              </a:rPr>
              <a:t>Colombano </a:t>
            </a:r>
            <a:r>
              <a:rPr lang="it-IT" sz="2000" b="1" dirty="0">
                <a:solidFill>
                  <a:schemeClr val="accent2">
                    <a:lumMod val="50000"/>
                  </a:schemeClr>
                </a:solidFill>
                <a:latin typeface="Copperplate Gothic Bold" pitchFamily="34" charset="0"/>
              </a:rPr>
              <a:t>andò a scuola presso un maestro laico (</a:t>
            </a:r>
            <a:r>
              <a:rPr lang="it-IT" sz="2000" b="1" i="1" dirty="0" err="1">
                <a:solidFill>
                  <a:schemeClr val="accent2">
                    <a:lumMod val="50000"/>
                  </a:schemeClr>
                </a:solidFill>
                <a:latin typeface="Copperplate Gothic Bold" pitchFamily="34" charset="0"/>
              </a:rPr>
              <a:t>fer-lèighin</a:t>
            </a:r>
            <a:r>
              <a:rPr lang="it-IT" sz="2000" b="1" dirty="0">
                <a:solidFill>
                  <a:schemeClr val="accent2">
                    <a:lumMod val="50000"/>
                  </a:schemeClr>
                </a:solidFill>
                <a:latin typeface="Copperplate Gothic Bold" pitchFamily="34" charset="0"/>
              </a:rPr>
              <a:t>), apprendendo a leggere e a scrivere. Come gli altri giovani si occupava inoltre dei lavori della famiglia (allevamento del bestiame, conciatura delle pelli, caccia e pesca) e apprese anche a cavalcare e ad usare l'arco e la spada</a:t>
            </a:r>
            <a:r>
              <a:rPr lang="it-IT" sz="2000" b="1" dirty="0" smtClean="0">
                <a:solidFill>
                  <a:schemeClr val="accent2">
                    <a:lumMod val="50000"/>
                  </a:schemeClr>
                </a:solidFill>
                <a:latin typeface="Copperplate Gothic Bold" pitchFamily="34" charset="0"/>
              </a:rPr>
              <a:t>. A </a:t>
            </a:r>
            <a:r>
              <a:rPr lang="it-IT" sz="2000" b="1" dirty="0">
                <a:solidFill>
                  <a:schemeClr val="accent2">
                    <a:lumMod val="50000"/>
                  </a:schemeClr>
                </a:solidFill>
                <a:latin typeface="Copperplate Gothic Bold" pitchFamily="34" charset="0"/>
              </a:rPr>
              <a:t>quindici anni decise di farsi monaco, nonostante l'opposizione della madre. Abbandonò la famiglia e si recò al monastero di </a:t>
            </a:r>
            <a:r>
              <a:rPr lang="it-IT" sz="2000" b="1" dirty="0" err="1" smtClean="0">
                <a:solidFill>
                  <a:schemeClr val="accent2">
                    <a:lumMod val="50000"/>
                  </a:schemeClr>
                </a:solidFill>
                <a:latin typeface="Copperplate Gothic Bold" pitchFamily="34" charset="0"/>
              </a:rPr>
              <a:t>Clinish</a:t>
            </a:r>
            <a:r>
              <a:rPr lang="it-IT" sz="2000" b="1" dirty="0" smtClean="0">
                <a:solidFill>
                  <a:schemeClr val="accent2">
                    <a:lumMod val="50000"/>
                  </a:schemeClr>
                </a:solidFill>
                <a:latin typeface="Copperplate Gothic Bold" pitchFamily="34" charset="0"/>
              </a:rPr>
              <a:t> Island </a:t>
            </a:r>
            <a:r>
              <a:rPr lang="it-IT" sz="2000" b="1" dirty="0">
                <a:solidFill>
                  <a:schemeClr val="accent2">
                    <a:lumMod val="50000"/>
                  </a:schemeClr>
                </a:solidFill>
                <a:latin typeface="Copperplate Gothic Bold" pitchFamily="34" charset="0"/>
              </a:rPr>
              <a:t>(</a:t>
            </a:r>
            <a:r>
              <a:rPr lang="it-IT" sz="2000" b="1" i="1" dirty="0" err="1">
                <a:solidFill>
                  <a:schemeClr val="accent2">
                    <a:lumMod val="50000"/>
                  </a:schemeClr>
                </a:solidFill>
                <a:latin typeface="Copperplate Gothic Bold" pitchFamily="34" charset="0"/>
              </a:rPr>
              <a:t>Cluane</a:t>
            </a:r>
            <a:r>
              <a:rPr lang="it-IT" sz="2000" b="1" i="1" dirty="0">
                <a:solidFill>
                  <a:schemeClr val="accent2">
                    <a:lumMod val="50000"/>
                  </a:schemeClr>
                </a:solidFill>
                <a:latin typeface="Copperplate Gothic Bold" pitchFamily="34" charset="0"/>
              </a:rPr>
              <a:t> </a:t>
            </a:r>
            <a:r>
              <a:rPr lang="it-IT" sz="2000" b="1" i="1" dirty="0" err="1">
                <a:solidFill>
                  <a:schemeClr val="accent2">
                    <a:lumMod val="50000"/>
                  </a:schemeClr>
                </a:solidFill>
                <a:latin typeface="Copperplate Gothic Bold" pitchFamily="34" charset="0"/>
              </a:rPr>
              <a:t>Inis</a:t>
            </a:r>
            <a:r>
              <a:rPr lang="it-IT" sz="2000" b="1" dirty="0">
                <a:solidFill>
                  <a:schemeClr val="accent2">
                    <a:lumMod val="50000"/>
                  </a:schemeClr>
                </a:solidFill>
                <a:latin typeface="Copperplate Gothic Bold" pitchFamily="34" charset="0"/>
              </a:rPr>
              <a:t>, in gaelico), sull'isola di </a:t>
            </a:r>
            <a:r>
              <a:rPr lang="it-IT" sz="2000" b="1" dirty="0" err="1" smtClean="0">
                <a:solidFill>
                  <a:schemeClr val="accent2">
                    <a:lumMod val="50000"/>
                  </a:schemeClr>
                </a:solidFill>
                <a:latin typeface="Copperplate Gothic Bold" pitchFamily="34" charset="0"/>
              </a:rPr>
              <a:t>Cleen</a:t>
            </a:r>
            <a:r>
              <a:rPr lang="it-IT" sz="2000" b="1" dirty="0" smtClean="0">
                <a:solidFill>
                  <a:schemeClr val="accent2">
                    <a:lumMod val="50000"/>
                  </a:schemeClr>
                </a:solidFill>
                <a:latin typeface="Copperplate Gothic Bold" pitchFamily="34" charset="0"/>
              </a:rPr>
              <a:t> </a:t>
            </a:r>
            <a:r>
              <a:rPr lang="it-IT" sz="2000" b="1" dirty="0">
                <a:solidFill>
                  <a:schemeClr val="accent2">
                    <a:lumMod val="50000"/>
                  </a:schemeClr>
                </a:solidFill>
                <a:latin typeface="Copperplate Gothic Bold" pitchFamily="34" charset="0"/>
              </a:rPr>
              <a:t>dei laghi </a:t>
            </a:r>
            <a:r>
              <a:rPr lang="it-IT" sz="2000" b="1" dirty="0" err="1" smtClean="0">
                <a:solidFill>
                  <a:schemeClr val="accent2">
                    <a:lumMod val="50000"/>
                  </a:schemeClr>
                </a:solidFill>
                <a:latin typeface="Copperplate Gothic Bold" pitchFamily="34" charset="0"/>
              </a:rPr>
              <a:t>Lough</a:t>
            </a:r>
            <a:r>
              <a:rPr lang="it-IT" sz="2000" b="1" dirty="0" smtClean="0">
                <a:solidFill>
                  <a:schemeClr val="accent2">
                    <a:lumMod val="50000"/>
                  </a:schemeClr>
                </a:solidFill>
                <a:latin typeface="Copperplate Gothic Bold" pitchFamily="34" charset="0"/>
              </a:rPr>
              <a:t> </a:t>
            </a:r>
            <a:r>
              <a:rPr lang="it-IT" sz="2000" b="1" dirty="0" err="1" smtClean="0">
                <a:solidFill>
                  <a:schemeClr val="accent2">
                    <a:lumMod val="50000"/>
                  </a:schemeClr>
                </a:solidFill>
                <a:latin typeface="Copperplate Gothic Bold" pitchFamily="34" charset="0"/>
              </a:rPr>
              <a:t>Erne</a:t>
            </a:r>
            <a:r>
              <a:rPr lang="it-IT" sz="2000" b="1" dirty="0" smtClean="0">
                <a:solidFill>
                  <a:schemeClr val="accent2">
                    <a:lumMod val="50000"/>
                  </a:schemeClr>
                </a:solidFill>
                <a:latin typeface="Copperplate Gothic Bold" pitchFamily="34" charset="0"/>
              </a:rPr>
              <a:t>, </a:t>
            </a:r>
            <a:r>
              <a:rPr lang="it-IT" sz="2000" b="1" dirty="0">
                <a:solidFill>
                  <a:schemeClr val="accent2">
                    <a:lumMod val="50000"/>
                  </a:schemeClr>
                </a:solidFill>
                <a:latin typeface="Copperplate Gothic Bold" pitchFamily="34" charset="0"/>
              </a:rPr>
              <a:t>dove venne accolto dall'abate </a:t>
            </a:r>
            <a:r>
              <a:rPr lang="it-IT" sz="2000" b="1" dirty="0" err="1">
                <a:solidFill>
                  <a:schemeClr val="accent2">
                    <a:lumMod val="50000"/>
                  </a:schemeClr>
                </a:solidFill>
                <a:latin typeface="Copperplate Gothic Bold" pitchFamily="34" charset="0"/>
              </a:rPr>
              <a:t>Sinneill</a:t>
            </a:r>
            <a:r>
              <a:rPr lang="it-IT" sz="2000" b="1" dirty="0">
                <a:solidFill>
                  <a:schemeClr val="accent2">
                    <a:lumMod val="50000"/>
                  </a:schemeClr>
                </a:solidFill>
                <a:latin typeface="Copperplate Gothic Bold" pitchFamily="34" charset="0"/>
              </a:rPr>
              <a:t>, che aveva studiato nel monastero di </a:t>
            </a:r>
            <a:r>
              <a:rPr lang="it-IT" sz="2000" b="1" dirty="0" err="1" smtClean="0">
                <a:solidFill>
                  <a:schemeClr val="accent2">
                    <a:lumMod val="50000"/>
                  </a:schemeClr>
                </a:solidFill>
                <a:latin typeface="Copperplate Gothic Bold" pitchFamily="34" charset="0"/>
              </a:rPr>
              <a:t>Clonard</a:t>
            </a:r>
            <a:r>
              <a:rPr lang="it-IT" sz="2000" b="1" dirty="0" smtClean="0">
                <a:solidFill>
                  <a:schemeClr val="accent2">
                    <a:lumMod val="50000"/>
                  </a:schemeClr>
                </a:solidFill>
                <a:latin typeface="Copperplate Gothic Bold" pitchFamily="34" charset="0"/>
              </a:rPr>
              <a:t> </a:t>
            </a:r>
            <a:r>
              <a:rPr lang="it-IT" sz="2000" b="1" dirty="0">
                <a:solidFill>
                  <a:schemeClr val="accent2">
                    <a:lumMod val="50000"/>
                  </a:schemeClr>
                </a:solidFill>
                <a:latin typeface="Copperplate Gothic Bold" pitchFamily="34" charset="0"/>
              </a:rPr>
              <a:t>con </a:t>
            </a:r>
            <a:r>
              <a:rPr lang="it-IT" sz="2000" b="1" dirty="0" err="1" smtClean="0">
                <a:solidFill>
                  <a:schemeClr val="accent2">
                    <a:lumMod val="50000"/>
                  </a:schemeClr>
                </a:solidFill>
                <a:latin typeface="Copperplate Gothic Bold" pitchFamily="34" charset="0"/>
              </a:rPr>
              <a:t>Columba</a:t>
            </a:r>
            <a:r>
              <a:rPr lang="it-IT" sz="2000" b="1" dirty="0" smtClean="0">
                <a:solidFill>
                  <a:schemeClr val="accent2">
                    <a:lumMod val="50000"/>
                  </a:schemeClr>
                </a:solidFill>
                <a:latin typeface="Copperplate Gothic Bold" pitchFamily="34" charset="0"/>
              </a:rPr>
              <a:t> di </a:t>
            </a:r>
            <a:r>
              <a:rPr lang="it-IT" sz="2000" b="1" dirty="0" err="1" smtClean="0">
                <a:solidFill>
                  <a:schemeClr val="accent2">
                    <a:lumMod val="50000"/>
                  </a:schemeClr>
                </a:solidFill>
                <a:latin typeface="Copperplate Gothic Bold" pitchFamily="34" charset="0"/>
              </a:rPr>
              <a:t>Iona</a:t>
            </a:r>
            <a:r>
              <a:rPr lang="it-IT" sz="2000" b="1" dirty="0" smtClean="0">
                <a:solidFill>
                  <a:schemeClr val="accent2">
                    <a:lumMod val="50000"/>
                  </a:schemeClr>
                </a:solidFill>
                <a:latin typeface="Copperplate Gothic Bold" pitchFamily="34" charset="0"/>
              </a:rPr>
              <a:t> (quello che scatenò una guerra per un libro copiato di nascosto). </a:t>
            </a:r>
            <a:r>
              <a:rPr lang="it-IT" sz="2000" b="1" dirty="0">
                <a:solidFill>
                  <a:schemeClr val="accent2">
                    <a:lumMod val="50000"/>
                  </a:schemeClr>
                </a:solidFill>
                <a:latin typeface="Copperplate Gothic Bold" pitchFamily="34" charset="0"/>
              </a:rPr>
              <a:t>Qui Colombano studiò le </a:t>
            </a:r>
            <a:r>
              <a:rPr lang="it-IT" sz="2000" b="1" dirty="0" smtClean="0">
                <a:solidFill>
                  <a:schemeClr val="accent2">
                    <a:lumMod val="50000"/>
                  </a:schemeClr>
                </a:solidFill>
                <a:latin typeface="Copperplate Gothic Bold" pitchFamily="34" charset="0"/>
              </a:rPr>
              <a:t>sacre scritture </a:t>
            </a:r>
            <a:r>
              <a:rPr lang="it-IT" sz="2000" b="1" dirty="0">
                <a:solidFill>
                  <a:schemeClr val="accent2">
                    <a:lumMod val="50000"/>
                  </a:schemeClr>
                </a:solidFill>
                <a:latin typeface="Copperplate Gothic Bold" pitchFamily="34" charset="0"/>
              </a:rPr>
              <a:t>e apprese il </a:t>
            </a:r>
            <a:r>
              <a:rPr lang="it-IT" sz="2000" b="1" dirty="0" smtClean="0">
                <a:solidFill>
                  <a:schemeClr val="accent2">
                    <a:lumMod val="50000"/>
                  </a:schemeClr>
                </a:solidFill>
                <a:latin typeface="Copperplate Gothic Bold" pitchFamily="34" charset="0"/>
              </a:rPr>
              <a:t>latino.</a:t>
            </a:r>
            <a:endParaRPr lang="it-IT" sz="2000" b="1" dirty="0">
              <a:solidFill>
                <a:schemeClr val="accent2">
                  <a:lumMod val="50000"/>
                </a:schemeClr>
              </a:solidFill>
              <a:latin typeface="Copperplate Gothic Bold" pitchFamily="34" charset="0"/>
            </a:endParaRPr>
          </a:p>
          <a:p>
            <a:r>
              <a:rPr lang="it-IT" sz="2000" b="1" dirty="0">
                <a:solidFill>
                  <a:schemeClr val="accent2">
                    <a:lumMod val="50000"/>
                  </a:schemeClr>
                </a:solidFill>
                <a:latin typeface="Copperplate Gothic Bold" pitchFamily="34" charset="0"/>
              </a:rPr>
              <a:t>Terminati gli studi si trasferì presso il </a:t>
            </a:r>
            <a:r>
              <a:rPr lang="it-IT" sz="2000" b="1" dirty="0" smtClean="0">
                <a:solidFill>
                  <a:schemeClr val="accent2">
                    <a:lumMod val="50000"/>
                  </a:schemeClr>
                </a:solidFill>
                <a:latin typeface="Copperplate Gothic Bold" pitchFamily="34" charset="0"/>
              </a:rPr>
              <a:t>monastero di Bangor, in Irlanda del Nord, </a:t>
            </a:r>
            <a:r>
              <a:rPr lang="it-IT" sz="2000" b="1" dirty="0">
                <a:solidFill>
                  <a:schemeClr val="accent2">
                    <a:lumMod val="50000"/>
                  </a:schemeClr>
                </a:solidFill>
                <a:latin typeface="Copperplate Gothic Bold" pitchFamily="34" charset="0"/>
              </a:rPr>
              <a:t>dove sotto la guida dell'abate </a:t>
            </a:r>
            <a:r>
              <a:rPr lang="it-IT" sz="2000" b="1" dirty="0" err="1" smtClean="0">
                <a:solidFill>
                  <a:schemeClr val="accent2">
                    <a:lumMod val="50000"/>
                  </a:schemeClr>
                </a:solidFill>
                <a:latin typeface="Copperplate Gothic Bold" pitchFamily="34" charset="0"/>
              </a:rPr>
              <a:t>Comgall</a:t>
            </a:r>
            <a:r>
              <a:rPr lang="it-IT" sz="2000" b="1" dirty="0" smtClean="0">
                <a:solidFill>
                  <a:schemeClr val="accent2">
                    <a:lumMod val="50000"/>
                  </a:schemeClr>
                </a:solidFill>
                <a:latin typeface="Copperplate Gothic Bold" pitchFamily="34" charset="0"/>
              </a:rPr>
              <a:t> </a:t>
            </a:r>
            <a:r>
              <a:rPr lang="it-IT" sz="2000" b="1" dirty="0">
                <a:solidFill>
                  <a:schemeClr val="accent2">
                    <a:lumMod val="50000"/>
                  </a:schemeClr>
                </a:solidFill>
                <a:latin typeface="Copperplate Gothic Bold" pitchFamily="34" charset="0"/>
              </a:rPr>
              <a:t>si praticava una stretta disciplina ascetica e la mortificazione corporale. </a:t>
            </a:r>
            <a:r>
              <a:rPr lang="it-IT" sz="2000" b="1" dirty="0" smtClean="0">
                <a:solidFill>
                  <a:schemeClr val="accent2">
                    <a:lumMod val="50000"/>
                  </a:schemeClr>
                </a:solidFill>
                <a:latin typeface="Copperplate Gothic Bold" pitchFamily="34" charset="0"/>
              </a:rPr>
              <a:t>A un certo punto, secondo </a:t>
            </a:r>
            <a:r>
              <a:rPr lang="it-IT" sz="2000" b="1" dirty="0">
                <a:solidFill>
                  <a:schemeClr val="accent2">
                    <a:lumMod val="50000"/>
                  </a:schemeClr>
                </a:solidFill>
                <a:latin typeface="Copperplate Gothic Bold" pitchFamily="34" charset="0"/>
              </a:rPr>
              <a:t>la tradizione monastica irlandese, Colombano decise di seguire la </a:t>
            </a:r>
            <a:r>
              <a:rPr lang="it-IT" sz="2000" b="1" i="1" dirty="0" err="1">
                <a:solidFill>
                  <a:schemeClr val="accent2">
                    <a:lumMod val="50000"/>
                  </a:schemeClr>
                </a:solidFill>
                <a:latin typeface="Copperplate Gothic Bold" pitchFamily="34" charset="0"/>
              </a:rPr>
              <a:t>peregrinatio</a:t>
            </a:r>
            <a:r>
              <a:rPr lang="it-IT" sz="2000" b="1" i="1" dirty="0">
                <a:solidFill>
                  <a:schemeClr val="accent2">
                    <a:lumMod val="50000"/>
                  </a:schemeClr>
                </a:solidFill>
                <a:latin typeface="Copperplate Gothic Bold" pitchFamily="34" charset="0"/>
              </a:rPr>
              <a:t> pro Domino</a:t>
            </a:r>
            <a:r>
              <a:rPr lang="it-IT" sz="2000" b="1" dirty="0">
                <a:solidFill>
                  <a:schemeClr val="accent2">
                    <a:lumMod val="50000"/>
                  </a:schemeClr>
                </a:solidFill>
                <a:latin typeface="Copperplate Gothic Bold" pitchFamily="34" charset="0"/>
              </a:rPr>
              <a:t>, </a:t>
            </a:r>
            <a:r>
              <a:rPr lang="it-IT" sz="2000" b="1" dirty="0" smtClean="0">
                <a:solidFill>
                  <a:schemeClr val="accent2">
                    <a:lumMod val="50000"/>
                  </a:schemeClr>
                </a:solidFill>
                <a:latin typeface="Copperplate Gothic Bold" pitchFamily="34" charset="0"/>
              </a:rPr>
              <a:t>per diffondere </a:t>
            </a:r>
            <a:r>
              <a:rPr lang="it-IT" sz="2000" b="1" dirty="0">
                <a:solidFill>
                  <a:schemeClr val="accent2">
                    <a:lumMod val="50000"/>
                  </a:schemeClr>
                </a:solidFill>
                <a:latin typeface="Copperplate Gothic Bold" pitchFamily="34" charset="0"/>
              </a:rPr>
              <a:t>la fede cristiana.</a:t>
            </a:r>
          </a:p>
          <a:p>
            <a:pPr algn="ct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343989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588"/>
            <a:ext cx="91201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084168" y="404664"/>
            <a:ext cx="2572051" cy="369332"/>
          </a:xfrm>
          <a:prstGeom prst="rect">
            <a:avLst/>
          </a:prstGeom>
          <a:noFill/>
        </p:spPr>
        <p:txBody>
          <a:bodyPr wrap="none" rtlCol="0">
            <a:spAutoFit/>
          </a:bodyPr>
          <a:lstStyle/>
          <a:p>
            <a:r>
              <a:rPr lang="it-IT" b="1" dirty="0" smtClean="0">
                <a:solidFill>
                  <a:prstClr val="white"/>
                </a:solidFill>
                <a:latin typeface="Copperplate Gothic Bold" pitchFamily="34" charset="0"/>
              </a:rPr>
              <a:t>Abbazia di Bangor</a:t>
            </a:r>
            <a:endParaRPr lang="it-IT" b="1" dirty="0">
              <a:solidFill>
                <a:prstClr val="white"/>
              </a:solidFill>
              <a:latin typeface="Copperplate Gothic Bold" pitchFamily="34" charset="0"/>
            </a:endParaRPr>
          </a:p>
        </p:txBody>
      </p:sp>
    </p:spTree>
    <p:extLst>
      <p:ext uri="{BB962C8B-B14F-4D97-AF65-F5344CB8AC3E}">
        <p14:creationId xmlns:p14="http://schemas.microsoft.com/office/powerpoint/2010/main" val="89637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5992595"/>
            <a:ext cx="9144000" cy="1292662"/>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Quando Colombano parte ha già 50 anni: per l’epoca, è alla fine della vita. Ma tutti questi monaci arrivano misteriosamente ad età straordinariamente avanzate per l’epoca….  </a:t>
            </a:r>
            <a:endParaRPr lang="it-IT" b="1" dirty="0">
              <a:solidFill>
                <a:srgbClr val="C0504D">
                  <a:lumMod val="50000"/>
                </a:srgbClr>
              </a:solidFill>
              <a:latin typeface="Copperplate Gothic Bold" pitchFamily="34" charset="0"/>
            </a:endParaRPr>
          </a:p>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pic>
        <p:nvPicPr>
          <p:cNvPr id="21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35" y="-51698"/>
            <a:ext cx="9161001" cy="610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45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789220" y="22426"/>
            <a:ext cx="4354779" cy="11541621"/>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Si imbarca </a:t>
            </a:r>
            <a:r>
              <a:rPr lang="it-IT" sz="2400" b="1" dirty="0">
                <a:solidFill>
                  <a:srgbClr val="C0504D">
                    <a:lumMod val="50000"/>
                  </a:srgbClr>
                </a:solidFill>
                <a:latin typeface="Copperplate Gothic Bold" pitchFamily="34" charset="0"/>
              </a:rPr>
              <a:t>con 12 monaci </a:t>
            </a:r>
            <a:r>
              <a:rPr lang="it-IT" sz="2400" b="1" dirty="0" smtClean="0">
                <a:solidFill>
                  <a:srgbClr val="C0504D">
                    <a:lumMod val="50000"/>
                  </a:srgbClr>
                </a:solidFill>
                <a:latin typeface="Copperplate Gothic Bold" pitchFamily="34" charset="0"/>
              </a:rPr>
              <a:t>del </a:t>
            </a:r>
            <a:r>
              <a:rPr lang="it-IT" sz="2400" b="1" dirty="0">
                <a:solidFill>
                  <a:srgbClr val="C0504D">
                    <a:lumMod val="50000"/>
                  </a:srgbClr>
                </a:solidFill>
                <a:latin typeface="Copperplate Gothic Bold" pitchFamily="34" charset="0"/>
              </a:rPr>
              <a:t>monastero di Bangor: </a:t>
            </a:r>
            <a:r>
              <a:rPr lang="it-IT" sz="2400" b="1" dirty="0" err="1">
                <a:solidFill>
                  <a:srgbClr val="C0504D">
                    <a:lumMod val="50000"/>
                  </a:srgbClr>
                </a:solidFill>
                <a:latin typeface="Copperplate Gothic Bold" pitchFamily="34" charset="0"/>
              </a:rPr>
              <a:t>Gall</a:t>
            </a:r>
            <a:r>
              <a:rPr lang="it-IT" sz="2400" b="1" dirty="0">
                <a:solidFill>
                  <a:srgbClr val="C0504D">
                    <a:lumMod val="50000"/>
                  </a:srgbClr>
                </a:solidFill>
                <a:latin typeface="Copperplate Gothic Bold" pitchFamily="34" charset="0"/>
              </a:rPr>
              <a:t> (san Gallo), </a:t>
            </a:r>
            <a:r>
              <a:rPr lang="it-IT" sz="2400" b="1" dirty="0" err="1">
                <a:solidFill>
                  <a:srgbClr val="C0504D">
                    <a:lumMod val="50000"/>
                  </a:srgbClr>
                </a:solidFill>
                <a:latin typeface="Copperplate Gothic Bold" pitchFamily="34" charset="0"/>
              </a:rPr>
              <a:t>Autierne</a:t>
            </a:r>
            <a:r>
              <a:rPr lang="it-IT" sz="2400" b="1" dirty="0">
                <a:solidFill>
                  <a:srgbClr val="C0504D">
                    <a:lumMod val="50000"/>
                  </a:srgbClr>
                </a:solidFill>
                <a:latin typeface="Copperplate Gothic Bold" pitchFamily="34" charset="0"/>
              </a:rPr>
              <a:t>, </a:t>
            </a:r>
            <a:r>
              <a:rPr lang="it-IT" sz="2400" b="1" dirty="0" err="1">
                <a:solidFill>
                  <a:srgbClr val="C0504D">
                    <a:lumMod val="50000"/>
                  </a:srgbClr>
                </a:solidFill>
                <a:latin typeface="Copperplate Gothic Bold" pitchFamily="34" charset="0"/>
              </a:rPr>
              <a:t>Cominin</a:t>
            </a:r>
            <a:r>
              <a:rPr lang="it-IT" sz="2400" b="1" dirty="0">
                <a:solidFill>
                  <a:srgbClr val="C0504D">
                    <a:lumMod val="50000"/>
                  </a:srgbClr>
                </a:solidFill>
                <a:latin typeface="Copperplate Gothic Bold" pitchFamily="34" charset="0"/>
              </a:rPr>
              <a:t>, </a:t>
            </a:r>
            <a:r>
              <a:rPr lang="it-IT" sz="2400" b="1" dirty="0" err="1">
                <a:solidFill>
                  <a:srgbClr val="C0504D">
                    <a:lumMod val="50000"/>
                  </a:srgbClr>
                </a:solidFill>
                <a:latin typeface="Copperplate Gothic Bold" pitchFamily="34" charset="0"/>
              </a:rPr>
              <a:t>Eunoch</a:t>
            </a:r>
            <a:r>
              <a:rPr lang="it-IT" sz="2400" b="1" dirty="0">
                <a:solidFill>
                  <a:srgbClr val="C0504D">
                    <a:lumMod val="50000"/>
                  </a:srgbClr>
                </a:solidFill>
                <a:latin typeface="Copperplate Gothic Bold" pitchFamily="34" charset="0"/>
              </a:rPr>
              <a:t>, </a:t>
            </a:r>
            <a:r>
              <a:rPr lang="it-IT" sz="2400" b="1" dirty="0" err="1">
                <a:solidFill>
                  <a:srgbClr val="C0504D">
                    <a:lumMod val="50000"/>
                  </a:srgbClr>
                </a:solidFill>
                <a:latin typeface="Copperplate Gothic Bold" pitchFamily="34" charset="0"/>
              </a:rPr>
              <a:t>Eogain</a:t>
            </a:r>
            <a:r>
              <a:rPr lang="it-IT" sz="2400" b="1" dirty="0">
                <a:solidFill>
                  <a:srgbClr val="C0504D">
                    <a:lumMod val="50000"/>
                  </a:srgbClr>
                </a:solidFill>
                <a:latin typeface="Copperplate Gothic Bold" pitchFamily="34" charset="0"/>
              </a:rPr>
              <a:t>, Potentino, </a:t>
            </a:r>
            <a:r>
              <a:rPr lang="it-IT" sz="2400" b="1" dirty="0" err="1">
                <a:solidFill>
                  <a:srgbClr val="C0504D">
                    <a:lumMod val="50000"/>
                  </a:srgbClr>
                </a:solidFill>
                <a:latin typeface="Copperplate Gothic Bold" pitchFamily="34" charset="0"/>
              </a:rPr>
              <a:t>Colum</a:t>
            </a:r>
            <a:r>
              <a:rPr lang="it-IT" sz="2400" b="1" dirty="0">
                <a:solidFill>
                  <a:srgbClr val="C0504D">
                    <a:lumMod val="50000"/>
                  </a:srgbClr>
                </a:solidFill>
                <a:latin typeface="Copperplate Gothic Bold" pitchFamily="34" charset="0"/>
              </a:rPr>
              <a:t> (Colomba il giovane), </a:t>
            </a:r>
            <a:r>
              <a:rPr lang="it-IT" sz="2400" b="1" dirty="0" err="1">
                <a:solidFill>
                  <a:srgbClr val="C0504D">
                    <a:lumMod val="50000"/>
                  </a:srgbClr>
                </a:solidFill>
                <a:latin typeface="Copperplate Gothic Bold" pitchFamily="34" charset="0"/>
              </a:rPr>
              <a:t>Deslo</a:t>
            </a:r>
            <a:r>
              <a:rPr lang="it-IT" sz="2400" b="1" dirty="0">
                <a:solidFill>
                  <a:srgbClr val="C0504D">
                    <a:lumMod val="50000"/>
                  </a:srgbClr>
                </a:solidFill>
                <a:latin typeface="Copperplate Gothic Bold" pitchFamily="34" charset="0"/>
              </a:rPr>
              <a:t>, Luan, Aide, </a:t>
            </a:r>
            <a:r>
              <a:rPr lang="it-IT" sz="2400" b="1" dirty="0" err="1">
                <a:solidFill>
                  <a:srgbClr val="C0504D">
                    <a:lumMod val="50000"/>
                  </a:srgbClr>
                </a:solidFill>
                <a:latin typeface="Copperplate Gothic Bold" pitchFamily="34" charset="0"/>
              </a:rPr>
              <a:t>Léobard</a:t>
            </a:r>
            <a:r>
              <a:rPr lang="it-IT" sz="2400" b="1" dirty="0">
                <a:solidFill>
                  <a:srgbClr val="C0504D">
                    <a:lumMod val="50000"/>
                  </a:srgbClr>
                </a:solidFill>
                <a:latin typeface="Copperplate Gothic Bold" pitchFamily="34" charset="0"/>
              </a:rPr>
              <a:t>, e </a:t>
            </a:r>
            <a:r>
              <a:rPr lang="it-IT" sz="2400" b="1" dirty="0" err="1" smtClean="0">
                <a:solidFill>
                  <a:srgbClr val="C0504D">
                    <a:lumMod val="50000"/>
                  </a:srgbClr>
                </a:solidFill>
                <a:latin typeface="Copperplate Gothic Bold" pitchFamily="34" charset="0"/>
              </a:rPr>
              <a:t>Caldwald</a:t>
            </a:r>
            <a:r>
              <a:rPr lang="it-IT" sz="2400" b="1" dirty="0" smtClean="0">
                <a:solidFill>
                  <a:srgbClr val="C0504D">
                    <a:lumMod val="50000"/>
                  </a:srgbClr>
                </a:solidFill>
                <a:latin typeface="Copperplate Gothic Bold" pitchFamily="34" charset="0"/>
              </a:rPr>
              <a:t>, ma anche Magno (…?!). Si sa che porta con sé dei codici:  che cosa contenessero realmente, è molto meno certo. Per decenni viaggiano secondo un itinerario  che sembra senza senso</a:t>
            </a: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07" y="30163"/>
            <a:ext cx="4773613"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032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6" y="0"/>
            <a:ext cx="85839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01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803945" y="22426"/>
            <a:ext cx="3340054" cy="11541621"/>
          </a:xfrm>
          <a:prstGeom prst="rect">
            <a:avLst/>
          </a:prstGeom>
          <a:noFill/>
        </p:spPr>
        <p:txBody>
          <a:bodyPr wrap="square" rtlCol="0">
            <a:spAutoFit/>
          </a:bodyPr>
          <a:lstStyle/>
          <a:p>
            <a:pPr algn="ctr"/>
            <a:r>
              <a:rPr lang="it-IT" sz="2300" b="1" dirty="0" smtClean="0">
                <a:solidFill>
                  <a:srgbClr val="C0504D">
                    <a:lumMod val="50000"/>
                  </a:srgbClr>
                </a:solidFill>
                <a:latin typeface="Copperplate Gothic Bold" pitchFamily="34" charset="0"/>
              </a:rPr>
              <a:t>I tre santi dell’</a:t>
            </a:r>
            <a:r>
              <a:rPr lang="it-IT" sz="2300" b="1" dirty="0" err="1" smtClean="0">
                <a:solidFill>
                  <a:srgbClr val="C0504D">
                    <a:lumMod val="50000"/>
                  </a:srgbClr>
                </a:solidFill>
                <a:latin typeface="Copperplate Gothic Bold" pitchFamily="34" charset="0"/>
              </a:rPr>
              <a:t>Algovia</a:t>
            </a:r>
            <a:r>
              <a:rPr lang="it-IT" sz="2300" b="1" dirty="0" smtClean="0">
                <a:solidFill>
                  <a:srgbClr val="C0504D">
                    <a:lumMod val="50000"/>
                  </a:srgbClr>
                </a:solidFill>
                <a:latin typeface="Copperplate Gothic Bold" pitchFamily="34" charset="0"/>
              </a:rPr>
              <a:t>  (Gallo, Magno, Colombano) sono accomunati dai simboli magici legati alla religione del  Drago e dell’ Orsa  dee  delle foreste e delle montagne, e si fermano nei luoghi in cui viene praticata la fede nella dea nera. Portano magici bastoni che guariscono e sembrano druidi. </a:t>
            </a:r>
            <a:endParaRPr lang="it-IT" sz="23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07504"/>
            <a:ext cx="5803945" cy="871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686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6150114"/>
            <a:ext cx="9144000" cy="738664"/>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 </a:t>
            </a:r>
            <a:endParaRPr lang="it-IT" b="1" dirty="0">
              <a:solidFill>
                <a:srgbClr val="C0504D">
                  <a:lumMod val="50000"/>
                </a:srgbClr>
              </a:solidFill>
              <a:latin typeface="Copperplate Gothic Bold" pitchFamily="34" charset="0"/>
            </a:endParaRPr>
          </a:p>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196" y="1588"/>
            <a:ext cx="88026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69863" y="5103674"/>
            <a:ext cx="3960440" cy="1754326"/>
          </a:xfrm>
          <a:prstGeom prst="rect">
            <a:avLst/>
          </a:prstGeom>
          <a:noFill/>
        </p:spPr>
        <p:txBody>
          <a:bodyPr wrap="square" rtlCol="0">
            <a:spAutoFit/>
          </a:bodyPr>
          <a:lstStyle/>
          <a:p>
            <a:r>
              <a:rPr lang="it-IT" b="1" dirty="0">
                <a:solidFill>
                  <a:schemeClr val="bg1"/>
                </a:solidFill>
                <a:latin typeface="Copperplate Gothic Bold" pitchFamily="34" charset="0"/>
              </a:rPr>
              <a:t>Visitò l'isola di Man e la piccola isola di San Patrizio, che secondo la leggenda custodiva la tomba di Giuseppe di Arimatea sepolto assieme al Santo Graal</a:t>
            </a:r>
          </a:p>
        </p:txBody>
      </p:sp>
    </p:spTree>
    <p:extLst>
      <p:ext uri="{BB962C8B-B14F-4D97-AF65-F5344CB8AC3E}">
        <p14:creationId xmlns:p14="http://schemas.microsoft.com/office/powerpoint/2010/main" val="3249024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571811" y="22426"/>
            <a:ext cx="4572188" cy="6832640"/>
          </a:xfrm>
          <a:prstGeom prst="rect">
            <a:avLst/>
          </a:prstGeom>
          <a:noFill/>
        </p:spPr>
        <p:txBody>
          <a:bodyPr wrap="square" rtlCol="0">
            <a:spAutoFit/>
          </a:bodyPr>
          <a:lstStyle/>
          <a:p>
            <a:pPr algn="ctr"/>
            <a:r>
              <a:rPr lang="it-IT" sz="2300" b="1" dirty="0">
                <a:solidFill>
                  <a:srgbClr val="C0504D">
                    <a:lumMod val="50000"/>
                  </a:srgbClr>
                </a:solidFill>
                <a:latin typeface="Copperplate Gothic Bold" pitchFamily="34" charset="0"/>
              </a:rPr>
              <a:t>Sbarcato </a:t>
            </a:r>
            <a:r>
              <a:rPr lang="it-IT" sz="2300" b="1" dirty="0" smtClean="0">
                <a:solidFill>
                  <a:srgbClr val="C0504D">
                    <a:lumMod val="50000"/>
                  </a:srgbClr>
                </a:solidFill>
                <a:latin typeface="Copperplate Gothic Bold" pitchFamily="34" charset="0"/>
              </a:rPr>
              <a:t>in </a:t>
            </a:r>
            <a:r>
              <a:rPr lang="it-IT" sz="2300" b="1" dirty="0">
                <a:solidFill>
                  <a:srgbClr val="C0504D">
                    <a:lumMod val="50000"/>
                  </a:srgbClr>
                </a:solidFill>
                <a:latin typeface="Copperplate Gothic Bold" pitchFamily="34" charset="0"/>
              </a:rPr>
              <a:t>Cornovaglia, visitò il monastero di </a:t>
            </a:r>
            <a:r>
              <a:rPr lang="it-IT" sz="2300" b="1" dirty="0" err="1">
                <a:solidFill>
                  <a:srgbClr val="C0504D">
                    <a:lumMod val="50000"/>
                  </a:srgbClr>
                </a:solidFill>
                <a:latin typeface="Copperplate Gothic Bold" pitchFamily="34" charset="0"/>
              </a:rPr>
              <a:t>Bodmin</a:t>
            </a:r>
            <a:r>
              <a:rPr lang="it-IT" sz="2300" b="1" dirty="0">
                <a:solidFill>
                  <a:srgbClr val="C0504D">
                    <a:lumMod val="50000"/>
                  </a:srgbClr>
                </a:solidFill>
                <a:latin typeface="Copperplate Gothic Bold" pitchFamily="34" charset="0"/>
              </a:rPr>
              <a:t> </a:t>
            </a:r>
            <a:r>
              <a:rPr lang="it-IT" sz="2300" b="1" dirty="0" err="1">
                <a:solidFill>
                  <a:srgbClr val="C0504D">
                    <a:lumMod val="50000"/>
                  </a:srgbClr>
                </a:solidFill>
                <a:latin typeface="Copperplate Gothic Bold" pitchFamily="34" charset="0"/>
              </a:rPr>
              <a:t>Moor</a:t>
            </a:r>
            <a:r>
              <a:rPr lang="it-IT" sz="2300" b="1" dirty="0">
                <a:solidFill>
                  <a:srgbClr val="C0504D">
                    <a:lumMod val="50000"/>
                  </a:srgbClr>
                </a:solidFill>
                <a:latin typeface="Copperplate Gothic Bold" pitchFamily="34" charset="0"/>
              </a:rPr>
              <a:t> fondato da san </a:t>
            </a:r>
            <a:r>
              <a:rPr lang="it-IT" sz="2300" b="1" dirty="0" err="1">
                <a:solidFill>
                  <a:srgbClr val="C0504D">
                    <a:lumMod val="50000"/>
                  </a:srgbClr>
                </a:solidFill>
                <a:latin typeface="Copperplate Gothic Bold" pitchFamily="34" charset="0"/>
              </a:rPr>
              <a:t>Gonion</a:t>
            </a:r>
            <a:r>
              <a:rPr lang="it-IT" sz="2300" b="1" dirty="0">
                <a:solidFill>
                  <a:srgbClr val="C0504D">
                    <a:lumMod val="50000"/>
                  </a:srgbClr>
                </a:solidFill>
                <a:latin typeface="Copperplate Gothic Bold" pitchFamily="34" charset="0"/>
              </a:rPr>
              <a:t>. Percorrendo l'antica strada romana che collegava </a:t>
            </a:r>
            <a:r>
              <a:rPr lang="it-IT" sz="2300" b="1" dirty="0" err="1">
                <a:solidFill>
                  <a:srgbClr val="C0504D">
                    <a:lumMod val="50000"/>
                  </a:srgbClr>
                </a:solidFill>
                <a:latin typeface="Copperplate Gothic Bold" pitchFamily="34" charset="0"/>
              </a:rPr>
              <a:t>Padstow</a:t>
            </a:r>
            <a:r>
              <a:rPr lang="it-IT" sz="2300" b="1" dirty="0">
                <a:solidFill>
                  <a:srgbClr val="C0504D">
                    <a:lumMod val="50000"/>
                  </a:srgbClr>
                </a:solidFill>
                <a:latin typeface="Copperplate Gothic Bold" pitchFamily="34" charset="0"/>
              </a:rPr>
              <a:t> con </a:t>
            </a:r>
            <a:r>
              <a:rPr lang="it-IT" sz="2300" b="1" dirty="0" err="1">
                <a:solidFill>
                  <a:srgbClr val="C0504D">
                    <a:lumMod val="50000"/>
                  </a:srgbClr>
                </a:solidFill>
                <a:latin typeface="Copperplate Gothic Bold" pitchFamily="34" charset="0"/>
              </a:rPr>
              <a:t>Fowey</a:t>
            </a:r>
            <a:r>
              <a:rPr lang="it-IT" sz="2300" b="1" dirty="0">
                <a:solidFill>
                  <a:srgbClr val="C0504D">
                    <a:lumMod val="50000"/>
                  </a:srgbClr>
                </a:solidFill>
                <a:latin typeface="Copperplate Gothic Bold" pitchFamily="34" charset="0"/>
              </a:rPr>
              <a:t> e </a:t>
            </a:r>
            <a:r>
              <a:rPr lang="it-IT" sz="2300" b="1" dirty="0" err="1">
                <a:solidFill>
                  <a:srgbClr val="C0504D">
                    <a:lumMod val="50000"/>
                  </a:srgbClr>
                </a:solidFill>
                <a:latin typeface="Copperplate Gothic Bold" pitchFamily="34" charset="0"/>
              </a:rPr>
              <a:t>Lostwithiel</a:t>
            </a:r>
            <a:r>
              <a:rPr lang="it-IT" sz="2300" b="1" dirty="0">
                <a:solidFill>
                  <a:srgbClr val="C0504D">
                    <a:lumMod val="50000"/>
                  </a:srgbClr>
                </a:solidFill>
                <a:latin typeface="Copperplate Gothic Bold" pitchFamily="34" charset="0"/>
              </a:rPr>
              <a:t>, visitò anche </a:t>
            </a:r>
            <a:r>
              <a:rPr lang="it-IT" sz="2300" b="1" dirty="0" err="1" smtClean="0">
                <a:solidFill>
                  <a:srgbClr val="C0504D">
                    <a:lumMod val="50000"/>
                  </a:srgbClr>
                </a:solidFill>
                <a:latin typeface="Copperplate Gothic Bold" pitchFamily="34" charset="0"/>
              </a:rPr>
              <a:t>Tintagel</a:t>
            </a:r>
            <a:r>
              <a:rPr lang="it-IT" sz="2300" b="1" dirty="0" smtClean="0">
                <a:solidFill>
                  <a:srgbClr val="C0504D">
                    <a:lumMod val="50000"/>
                  </a:srgbClr>
                </a:solidFill>
                <a:latin typeface="Copperplate Gothic Bold" pitchFamily="34" charset="0"/>
              </a:rPr>
              <a:t>, dove, secondo la leggenda, fu concepito Artù con un atto magico di trasformazione propiziato da Merlino, il druido di corte. Secondo la tradizione, Artù era morto nel 537: Colombano arriva  circa 60 anni dopo. </a:t>
            </a:r>
            <a:endParaRPr lang="it-IT" sz="23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9" y="-19050"/>
            <a:ext cx="457835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802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chemeClr val="accent2">
                    <a:lumMod val="50000"/>
                  </a:schemeClr>
                </a:solidFill>
                <a:latin typeface="Times New Roman" pitchFamily="18" charset="0"/>
                <a:cs typeface="Times New Roman" pitchFamily="18" charset="0"/>
              </a:rPr>
              <a:t>Michela Zucca</a:t>
            </a:r>
          </a:p>
          <a:p>
            <a:pPr algn="ctr"/>
            <a:r>
              <a:rPr lang="it-IT" sz="800" b="1" dirty="0" smtClean="0">
                <a:solidFill>
                  <a:schemeClr val="accent2">
                    <a:lumMod val="50000"/>
                  </a:schemeClr>
                </a:solidFill>
                <a:latin typeface="Times New Roman" pitchFamily="18" charset="0"/>
                <a:cs typeface="Times New Roman" pitchFamily="18" charset="0"/>
              </a:rPr>
              <a:t>Servizi Culturali</a:t>
            </a:r>
            <a:endParaRPr lang="it-IT" sz="800" b="1" dirty="0">
              <a:solidFill>
                <a:schemeClr val="accent2">
                  <a:lumMod val="50000"/>
                </a:schemeClr>
              </a:solidFill>
              <a:latin typeface="Times New Roman" pitchFamily="18" charset="0"/>
              <a:cs typeface="Times New Roman" pitchFamily="18" charset="0"/>
            </a:endParaRPr>
          </a:p>
        </p:txBody>
      </p:sp>
      <p:sp>
        <p:nvSpPr>
          <p:cNvPr id="5" name="CasellaDiTesto 4"/>
          <p:cNvSpPr txBox="1"/>
          <p:nvPr/>
        </p:nvSpPr>
        <p:spPr>
          <a:xfrm>
            <a:off x="389744" y="911"/>
            <a:ext cx="8424936" cy="6370975"/>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In Irlanda i libri erano tenuti in somma considerazione. Unica nazione d’Europa in cui i Romani non erano arrivati, I Celti raccontano ai generali dell’impero di non saper leggere e scrivere: mentono sapendo di mentire. </a:t>
            </a:r>
          </a:p>
          <a:p>
            <a:pPr algn="ctr"/>
            <a:r>
              <a:rPr lang="it-IT" sz="2400" b="1" dirty="0" smtClean="0">
                <a:solidFill>
                  <a:schemeClr val="accent2">
                    <a:lumMod val="50000"/>
                  </a:schemeClr>
                </a:solidFill>
                <a:latin typeface="Copperplate Gothic Bold" pitchFamily="34" charset="0"/>
              </a:rPr>
              <a:t>In realtà scrivono eccome, ma sono talmente bravi che le incisioni sulla pietra vengono considerate, per due millenni, come «sbagli»…</a:t>
            </a:r>
          </a:p>
          <a:p>
            <a:pPr algn="ctr"/>
            <a:r>
              <a:rPr lang="it-IT" sz="2400" b="1" dirty="0" smtClean="0">
                <a:solidFill>
                  <a:schemeClr val="accent2">
                    <a:lumMod val="50000"/>
                  </a:schemeClr>
                </a:solidFill>
                <a:latin typeface="Copperplate Gothic Bold" pitchFamily="34" charset="0"/>
              </a:rPr>
              <a:t>Quando l’impero romano cade, è proprio sull’isola che si rifugiano gli eruditi cristiani, accolti dai druidi. Si organizzano scuole laiche in cui si impara a leggere e a scrivere. </a:t>
            </a:r>
          </a:p>
          <a:p>
            <a:pPr algn="ctr"/>
            <a:r>
              <a:rPr lang="it-IT" sz="2400" b="1" dirty="0" smtClean="0">
                <a:solidFill>
                  <a:schemeClr val="accent2">
                    <a:lumMod val="50000"/>
                  </a:schemeClr>
                </a:solidFill>
                <a:latin typeface="Copperplate Gothic Bold" pitchFamily="34" charset="0"/>
              </a:rPr>
              <a:t>I testi sacri vengono copiati e miniati nelle abbazie dotate di </a:t>
            </a:r>
            <a:r>
              <a:rPr lang="it-IT" sz="2400" b="1" i="1" dirty="0" err="1" smtClean="0">
                <a:solidFill>
                  <a:schemeClr val="accent2">
                    <a:lumMod val="50000"/>
                  </a:schemeClr>
                </a:solidFill>
                <a:latin typeface="Copperplate Gothic Bold" pitchFamily="34" charset="0"/>
              </a:rPr>
              <a:t>scriptorium</a:t>
            </a:r>
            <a:r>
              <a:rPr lang="it-IT" sz="2400" b="1" dirty="0" smtClean="0">
                <a:solidFill>
                  <a:schemeClr val="accent2">
                    <a:lumMod val="50000"/>
                  </a:schemeClr>
                </a:solidFill>
                <a:latin typeface="Copperplate Gothic Bold" pitchFamily="34" charset="0"/>
              </a:rPr>
              <a:t>. </a:t>
            </a:r>
          </a:p>
          <a:p>
            <a:pPr algn="ctr"/>
            <a:r>
              <a:rPr lang="it-IT" sz="2400" b="1" dirty="0" smtClean="0">
                <a:solidFill>
                  <a:schemeClr val="accent2">
                    <a:lumMod val="50000"/>
                  </a:schemeClr>
                </a:solidFill>
                <a:latin typeface="Copperplate Gothic Bold" pitchFamily="34" charset="0"/>
              </a:rPr>
              <a:t>Molti sono libri proibiti, ma i monaci li conservano sapendo che prima o poi, qualcuno potrà leggerli di nuovo. </a:t>
            </a:r>
            <a:endParaRPr lang="it-IT" sz="2400" b="1" dirty="0">
              <a:solidFill>
                <a:schemeClr val="accent2">
                  <a:lumMod val="50000"/>
                </a:schemeClr>
              </a:solidFill>
              <a:latin typeface="Copperplate Gothic Bold" pitchFamily="34" charset="0"/>
            </a:endParaRPr>
          </a:p>
        </p:txBody>
      </p:sp>
    </p:spTree>
    <p:extLst>
      <p:ext uri="{BB962C8B-B14F-4D97-AF65-F5344CB8AC3E}">
        <p14:creationId xmlns:p14="http://schemas.microsoft.com/office/powerpoint/2010/main" val="1608756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6150114"/>
            <a:ext cx="9144000" cy="738664"/>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 </a:t>
            </a:r>
            <a:endParaRPr lang="it-IT" b="1" dirty="0">
              <a:solidFill>
                <a:srgbClr val="C0504D">
                  <a:lumMod val="50000"/>
                </a:srgbClr>
              </a:solidFill>
              <a:latin typeface="Copperplate Gothic Bold" pitchFamily="34" charset="0"/>
            </a:endParaRPr>
          </a:p>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sp>
        <p:nvSpPr>
          <p:cNvPr id="6" name="CasellaDiTesto 5"/>
          <p:cNvSpPr txBox="1"/>
          <p:nvPr/>
        </p:nvSpPr>
        <p:spPr>
          <a:xfrm>
            <a:off x="1" y="2395537"/>
            <a:ext cx="9143999" cy="4478149"/>
          </a:xfrm>
          <a:prstGeom prst="rect">
            <a:avLst/>
          </a:prstGeom>
          <a:noFill/>
        </p:spPr>
        <p:txBody>
          <a:bodyPr wrap="square" rtlCol="0">
            <a:spAutoFit/>
          </a:bodyPr>
          <a:lstStyle/>
          <a:p>
            <a:r>
              <a:rPr lang="it-IT" sz="1900" b="1" dirty="0" smtClean="0">
                <a:solidFill>
                  <a:schemeClr val="accent2">
                    <a:lumMod val="50000"/>
                  </a:schemeClr>
                </a:solidFill>
                <a:latin typeface="Copperplate Gothic Bold" pitchFamily="34" charset="0"/>
              </a:rPr>
              <a:t>Artù è il re-orso. Nasce peloso. </a:t>
            </a:r>
            <a:r>
              <a:rPr lang="it-IT" sz="1900" b="1" dirty="0">
                <a:solidFill>
                  <a:schemeClr val="accent2">
                    <a:lumMod val="50000"/>
                  </a:schemeClr>
                </a:solidFill>
                <a:latin typeface="Copperplate Gothic Bold" pitchFamily="34" charset="0"/>
              </a:rPr>
              <a:t>Il nome Artù, </a:t>
            </a:r>
            <a:r>
              <a:rPr lang="it-IT" sz="1900" b="1" dirty="0" smtClean="0">
                <a:solidFill>
                  <a:schemeClr val="accent2">
                    <a:lumMod val="50000"/>
                  </a:schemeClr>
                </a:solidFill>
                <a:latin typeface="Copperplate Gothic Bold" pitchFamily="34" charset="0"/>
              </a:rPr>
              <a:t>in </a:t>
            </a:r>
            <a:r>
              <a:rPr lang="it-IT" sz="1900" b="1" dirty="0">
                <a:solidFill>
                  <a:schemeClr val="accent2">
                    <a:lumMod val="50000"/>
                  </a:schemeClr>
                </a:solidFill>
                <a:latin typeface="Copperplate Gothic Bold" pitchFamily="34" charset="0"/>
              </a:rPr>
              <a:t>lingua </a:t>
            </a:r>
            <a:r>
              <a:rPr lang="it-IT" sz="1900" b="1" dirty="0" smtClean="0">
                <a:solidFill>
                  <a:schemeClr val="accent2">
                    <a:lumMod val="50000"/>
                  </a:schemeClr>
                </a:solidFill>
                <a:latin typeface="Copperplate Gothic Bold" pitchFamily="34" charset="0"/>
              </a:rPr>
              <a:t>celtica continentale </a:t>
            </a:r>
            <a:r>
              <a:rPr lang="it-IT" sz="1900" b="1" dirty="0">
                <a:solidFill>
                  <a:schemeClr val="accent2">
                    <a:lumMod val="50000"/>
                  </a:schemeClr>
                </a:solidFill>
                <a:latin typeface="Copperplate Gothic Bold" pitchFamily="34" charset="0"/>
              </a:rPr>
              <a:t>significa </a:t>
            </a:r>
            <a:r>
              <a:rPr lang="it-IT" sz="1900" b="1" dirty="0" smtClean="0">
                <a:solidFill>
                  <a:schemeClr val="accent2">
                    <a:lumMod val="50000"/>
                  </a:schemeClr>
                </a:solidFill>
                <a:latin typeface="Copperplate Gothic Bold" pitchFamily="34" charset="0"/>
              </a:rPr>
              <a:t>orso, simbolo </a:t>
            </a:r>
            <a:r>
              <a:rPr lang="it-IT" sz="1900" b="1" dirty="0">
                <a:solidFill>
                  <a:schemeClr val="accent2">
                    <a:lumMod val="50000"/>
                  </a:schemeClr>
                </a:solidFill>
                <a:latin typeface="Copperplate Gothic Bold" pitchFamily="34" charset="0"/>
              </a:rPr>
              <a:t>di forza, stabilità e </a:t>
            </a:r>
            <a:r>
              <a:rPr lang="it-IT" sz="1900" b="1" dirty="0" smtClean="0">
                <a:solidFill>
                  <a:schemeClr val="accent2">
                    <a:lumMod val="50000"/>
                  </a:schemeClr>
                </a:solidFill>
                <a:latin typeface="Copperplate Gothic Bold" pitchFamily="34" charset="0"/>
              </a:rPr>
              <a:t>protezione. Potrebbe anche </a:t>
            </a:r>
            <a:r>
              <a:rPr lang="it-IT" sz="1900" b="1" dirty="0">
                <a:solidFill>
                  <a:schemeClr val="accent2">
                    <a:lumMod val="50000"/>
                  </a:schemeClr>
                </a:solidFill>
                <a:latin typeface="Copperplate Gothic Bold" pitchFamily="34" charset="0"/>
              </a:rPr>
              <a:t>derivare dall'unione del termine bretone "</a:t>
            </a:r>
            <a:r>
              <a:rPr lang="it-IT" sz="1900" b="1" dirty="0" err="1">
                <a:solidFill>
                  <a:schemeClr val="accent2">
                    <a:lumMod val="50000"/>
                  </a:schemeClr>
                </a:solidFill>
                <a:latin typeface="Copperplate Gothic Bold" pitchFamily="34" charset="0"/>
              </a:rPr>
              <a:t>Arth</a:t>
            </a:r>
            <a:r>
              <a:rPr lang="it-IT" sz="1900" b="1" dirty="0">
                <a:solidFill>
                  <a:schemeClr val="accent2">
                    <a:lumMod val="50000"/>
                  </a:schemeClr>
                </a:solidFill>
                <a:latin typeface="Copperplate Gothic Bold" pitchFamily="34" charset="0"/>
              </a:rPr>
              <a:t>" (che significa "Orso"), con l'analogo termine di derivazione latina "Ursus". Dal vocabolo ancestrale "</a:t>
            </a:r>
            <a:r>
              <a:rPr lang="it-IT" sz="1900" b="1" dirty="0" err="1">
                <a:solidFill>
                  <a:schemeClr val="accent2">
                    <a:lumMod val="50000"/>
                  </a:schemeClr>
                </a:solidFill>
                <a:latin typeface="Copperplate Gothic Bold" pitchFamily="34" charset="0"/>
              </a:rPr>
              <a:t>Arth</a:t>
            </a:r>
            <a:r>
              <a:rPr lang="it-IT" sz="1900" b="1" dirty="0">
                <a:solidFill>
                  <a:schemeClr val="accent2">
                    <a:lumMod val="50000"/>
                  </a:schemeClr>
                </a:solidFill>
                <a:latin typeface="Copperplate Gothic Bold" pitchFamily="34" charset="0"/>
              </a:rPr>
              <a:t> - Ursus" sarebbe derivato "</a:t>
            </a:r>
            <a:r>
              <a:rPr lang="it-IT" sz="1900" b="1" dirty="0" smtClean="0">
                <a:solidFill>
                  <a:schemeClr val="accent2">
                    <a:lumMod val="50000"/>
                  </a:schemeClr>
                </a:solidFill>
                <a:latin typeface="Copperplate Gothic Bold" pitchFamily="34" charset="0"/>
              </a:rPr>
              <a:t>Arthur". </a:t>
            </a:r>
            <a:r>
              <a:rPr lang="it-IT" sz="1900" b="1" dirty="0">
                <a:solidFill>
                  <a:schemeClr val="accent2">
                    <a:lumMod val="50000"/>
                  </a:schemeClr>
                </a:solidFill>
                <a:latin typeface="Copperplate Gothic Bold" pitchFamily="34" charset="0"/>
              </a:rPr>
              <a:t>Nella </a:t>
            </a:r>
            <a:r>
              <a:rPr lang="it-IT" sz="1900" b="1" dirty="0" smtClean="0">
                <a:solidFill>
                  <a:schemeClr val="accent2">
                    <a:lumMod val="50000"/>
                  </a:schemeClr>
                </a:solidFill>
                <a:latin typeface="Copperplate Gothic Bold" pitchFamily="34" charset="0"/>
              </a:rPr>
              <a:t>civiltà celtica gli </a:t>
            </a:r>
            <a:r>
              <a:rPr lang="it-IT" sz="1900" b="1" dirty="0">
                <a:solidFill>
                  <a:schemeClr val="accent2">
                    <a:lumMod val="50000"/>
                  </a:schemeClr>
                </a:solidFill>
                <a:latin typeface="Copperplate Gothic Bold" pitchFamily="34" charset="0"/>
              </a:rPr>
              <a:t>uomini avevano come nome proprio quello di un animale che sceglievano per sottolineare un tratto fisico o caratteriale, e l'orso è l'animale simbolo per eccellenza della regalità. </a:t>
            </a:r>
            <a:r>
              <a:rPr lang="it-IT" sz="1900" b="1" dirty="0" smtClean="0">
                <a:solidFill>
                  <a:schemeClr val="accent2">
                    <a:lumMod val="50000"/>
                  </a:schemeClr>
                </a:solidFill>
                <a:latin typeface="Copperplate Gothic Bold" pitchFamily="34" charset="0"/>
              </a:rPr>
              <a:t>Nella sua versione femminile, l’orsa è la padrona della foresta (ovvero della gran parte delle terre emerse di allora), degli animali selvatici (fonte di nutrimento) ed è connessa alla maternità, alla forza e alla protezione. Di fatto, non sappiamo se gli orsi legati ai santi siano maschi o femmine. Di certo, esiste una divinità orsa, </a:t>
            </a:r>
            <a:r>
              <a:rPr lang="it-IT" sz="1900" b="1" dirty="0" err="1" smtClean="0">
                <a:solidFill>
                  <a:schemeClr val="accent2">
                    <a:lumMod val="50000"/>
                  </a:schemeClr>
                </a:solidFill>
                <a:latin typeface="Copperplate Gothic Bold" pitchFamily="34" charset="0"/>
              </a:rPr>
              <a:t>Artios</a:t>
            </a:r>
            <a:r>
              <a:rPr lang="it-IT" sz="1900" b="1" dirty="0" smtClean="0">
                <a:solidFill>
                  <a:schemeClr val="accent2">
                    <a:lumMod val="50000"/>
                  </a:schemeClr>
                </a:solidFill>
                <a:latin typeface="Copperplate Gothic Bold" pitchFamily="34" charset="0"/>
              </a:rPr>
              <a:t>, in tutto l’arco alpino.  </a:t>
            </a:r>
            <a:endParaRPr lang="it-IT" sz="1900" b="1" dirty="0">
              <a:solidFill>
                <a:schemeClr val="accent2">
                  <a:lumMod val="50000"/>
                </a:schemeClr>
              </a:solidFill>
              <a:latin typeface="Copperplate Gothic Bold" pitchFamily="34" charset="0"/>
            </a:endParaRPr>
          </a:p>
        </p:txBody>
      </p:sp>
      <p:pic>
        <p:nvPicPr>
          <p:cNvPr id="276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106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62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012160" y="22427"/>
            <a:ext cx="3131839" cy="5632311"/>
          </a:xfrm>
          <a:prstGeom prst="rect">
            <a:avLst/>
          </a:prstGeom>
          <a:noFill/>
        </p:spPr>
        <p:txBody>
          <a:bodyPr wrap="square" rtlCol="0">
            <a:spAutoFit/>
          </a:bodyPr>
          <a:lstStyle/>
          <a:p>
            <a:pPr algn="ctr"/>
            <a:endParaRPr lang="it-IT" sz="2400" b="1" dirty="0" smtClean="0">
              <a:solidFill>
                <a:srgbClr val="C0504D">
                  <a:lumMod val="50000"/>
                </a:srgbClr>
              </a:solidFill>
              <a:latin typeface="Copperplate Gothic Bold" pitchFamily="34" charset="0"/>
            </a:endParaRPr>
          </a:p>
          <a:p>
            <a:pPr algn="ctr"/>
            <a:r>
              <a:rPr lang="it-IT" sz="2400" b="1" dirty="0" smtClean="0">
                <a:solidFill>
                  <a:srgbClr val="C0504D">
                    <a:lumMod val="50000"/>
                  </a:srgbClr>
                </a:solidFill>
                <a:latin typeface="Copperplate Gothic Bold" pitchFamily="34" charset="0"/>
              </a:rPr>
              <a:t>….</a:t>
            </a: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 y="-13070"/>
            <a:ext cx="917575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60" y="6121131"/>
            <a:ext cx="9175750" cy="646331"/>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La pietra </a:t>
            </a:r>
            <a:r>
              <a:rPr lang="it-IT" b="1" dirty="0">
                <a:solidFill>
                  <a:schemeClr val="accent2">
                    <a:lumMod val="50000"/>
                  </a:schemeClr>
                </a:solidFill>
                <a:latin typeface="Copperplate Gothic Bold" pitchFamily="34" charset="0"/>
              </a:rPr>
              <a:t>di </a:t>
            </a:r>
            <a:r>
              <a:rPr lang="it-IT" b="1" dirty="0" err="1">
                <a:solidFill>
                  <a:schemeClr val="accent2">
                    <a:lumMod val="50000"/>
                  </a:schemeClr>
                </a:solidFill>
                <a:latin typeface="Copperplate Gothic Bold" pitchFamily="34" charset="0"/>
              </a:rPr>
              <a:t>Artognou</a:t>
            </a:r>
            <a:r>
              <a:rPr lang="it-IT" b="1" dirty="0">
                <a:solidFill>
                  <a:schemeClr val="accent2">
                    <a:lumMod val="50000"/>
                  </a:schemeClr>
                </a:solidFill>
                <a:latin typeface="Copperplate Gothic Bold" pitchFamily="34" charset="0"/>
              </a:rPr>
              <a:t>, </a:t>
            </a:r>
            <a:r>
              <a:rPr lang="it-IT" b="1" dirty="0" smtClean="0">
                <a:solidFill>
                  <a:schemeClr val="accent2">
                    <a:lumMod val="50000"/>
                  </a:schemeClr>
                </a:solidFill>
                <a:latin typeface="Copperplate Gothic Bold" pitchFamily="34" charset="0"/>
              </a:rPr>
              <a:t>detta  pietra di </a:t>
            </a:r>
            <a:r>
              <a:rPr lang="it-IT" b="1" dirty="0">
                <a:solidFill>
                  <a:schemeClr val="accent2">
                    <a:lumMod val="50000"/>
                  </a:schemeClr>
                </a:solidFill>
                <a:latin typeface="Copperplate Gothic Bold" pitchFamily="34" charset="0"/>
              </a:rPr>
              <a:t>Artù, è un frammento </a:t>
            </a:r>
            <a:r>
              <a:rPr lang="it-IT" b="1" dirty="0" smtClean="0">
                <a:solidFill>
                  <a:schemeClr val="accent2">
                    <a:lumMod val="50000"/>
                  </a:schemeClr>
                </a:solidFill>
                <a:latin typeface="Copperplate Gothic Bold" pitchFamily="34" charset="0"/>
              </a:rPr>
              <a:t> con due </a:t>
            </a:r>
            <a:r>
              <a:rPr lang="it-IT" b="1" dirty="0">
                <a:solidFill>
                  <a:schemeClr val="accent2">
                    <a:lumMod val="50000"/>
                  </a:schemeClr>
                </a:solidFill>
                <a:latin typeface="Copperplate Gothic Bold" pitchFamily="34" charset="0"/>
              </a:rPr>
              <a:t>iscrizioni graffite, </a:t>
            </a:r>
            <a:r>
              <a:rPr lang="it-IT" b="1" dirty="0" smtClean="0">
                <a:solidFill>
                  <a:schemeClr val="accent2">
                    <a:lumMod val="50000"/>
                  </a:schemeClr>
                </a:solidFill>
                <a:latin typeface="Copperplate Gothic Bold" pitchFamily="34" charset="0"/>
              </a:rPr>
              <a:t>rinvenuto nel </a:t>
            </a:r>
            <a:r>
              <a:rPr lang="it-IT" b="1" dirty="0">
                <a:solidFill>
                  <a:schemeClr val="accent2">
                    <a:lumMod val="50000"/>
                  </a:schemeClr>
                </a:solidFill>
                <a:latin typeface="Copperplate Gothic Bold" pitchFamily="34" charset="0"/>
              </a:rPr>
              <a:t>1998, nel castello di </a:t>
            </a:r>
            <a:r>
              <a:rPr lang="it-IT" b="1" dirty="0" err="1">
                <a:solidFill>
                  <a:schemeClr val="accent2">
                    <a:lumMod val="50000"/>
                  </a:schemeClr>
                </a:solidFill>
                <a:latin typeface="Copperplate Gothic Bold" pitchFamily="34" charset="0"/>
              </a:rPr>
              <a:t>Tintagel</a:t>
            </a:r>
            <a:endParaRPr lang="it-IT" b="1" dirty="0">
              <a:solidFill>
                <a:schemeClr val="accent2">
                  <a:lumMod val="50000"/>
                </a:schemeClr>
              </a:solidFill>
              <a:latin typeface="Copperplate Gothic Bold" pitchFamily="34" charset="0"/>
            </a:endParaRPr>
          </a:p>
        </p:txBody>
      </p:sp>
    </p:spTree>
    <p:extLst>
      <p:ext uri="{BB962C8B-B14F-4D97-AF65-F5344CB8AC3E}">
        <p14:creationId xmlns:p14="http://schemas.microsoft.com/office/powerpoint/2010/main" val="2218609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012160" y="22427"/>
            <a:ext cx="3131839" cy="5262979"/>
          </a:xfrm>
          <a:prstGeom prst="rect">
            <a:avLst/>
          </a:prstGeom>
          <a:noFill/>
        </p:spPr>
        <p:txBody>
          <a:bodyPr wrap="square" rtlCol="0">
            <a:spAutoFit/>
          </a:bodyPr>
          <a:lstStyle/>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sp>
        <p:nvSpPr>
          <p:cNvPr id="6" name="CasellaDiTesto 5"/>
          <p:cNvSpPr txBox="1"/>
          <p:nvPr/>
        </p:nvSpPr>
        <p:spPr>
          <a:xfrm>
            <a:off x="0" y="5992595"/>
            <a:ext cx="9175750" cy="923330"/>
          </a:xfrm>
          <a:prstGeom prst="rect">
            <a:avLst/>
          </a:prstGeom>
          <a:noFill/>
        </p:spPr>
        <p:txBody>
          <a:bodyPr wrap="square" rtlCol="0">
            <a:spAutoFit/>
          </a:bodyPr>
          <a:lstStyle/>
          <a:p>
            <a:r>
              <a:rPr lang="it-IT" b="1" dirty="0" err="1" smtClean="0">
                <a:solidFill>
                  <a:schemeClr val="accent2">
                    <a:lumMod val="50000"/>
                  </a:schemeClr>
                </a:solidFill>
                <a:latin typeface="Copperplate Gothic Bold" pitchFamily="34" charset="0"/>
              </a:rPr>
              <a:t>Artio</a:t>
            </a:r>
            <a:r>
              <a:rPr lang="it-IT" b="1" dirty="0" smtClean="0">
                <a:solidFill>
                  <a:schemeClr val="accent2">
                    <a:lumMod val="50000"/>
                  </a:schemeClr>
                </a:solidFill>
                <a:latin typeface="Copperplate Gothic Bold" pitchFamily="34" charset="0"/>
              </a:rPr>
              <a:t>  è la dea orsa, connessa con Artemide, dea nera della foresta, degli animali selvaggi, diffusa in tutta Europa. Anche a Bobbio esiste un altare dedicato ad Artemide, e quindi all’orsa….  </a:t>
            </a:r>
            <a:endParaRPr lang="it-IT" b="1" dirty="0">
              <a:solidFill>
                <a:schemeClr val="accent2">
                  <a:lumMod val="50000"/>
                </a:schemeClr>
              </a:solidFill>
              <a:latin typeface="Copperplate Gothic Bold" pitchFamily="34" charset="0"/>
            </a:endParaRPr>
          </a:p>
        </p:txBody>
      </p:sp>
      <p:pic>
        <p:nvPicPr>
          <p:cNvPr id="296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88" y="-198339"/>
            <a:ext cx="8745923" cy="619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767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012160" y="22427"/>
            <a:ext cx="3131839" cy="5262979"/>
          </a:xfrm>
          <a:prstGeom prst="rect">
            <a:avLst/>
          </a:prstGeom>
          <a:noFill/>
        </p:spPr>
        <p:txBody>
          <a:bodyPr wrap="square" rtlCol="0">
            <a:spAutoFit/>
          </a:bodyPr>
          <a:lstStyle/>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sp>
        <p:nvSpPr>
          <p:cNvPr id="6" name="CasellaDiTesto 5"/>
          <p:cNvSpPr txBox="1"/>
          <p:nvPr/>
        </p:nvSpPr>
        <p:spPr>
          <a:xfrm>
            <a:off x="0" y="6477577"/>
            <a:ext cx="9175750" cy="369332"/>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Tappa successiva, Mont Saint Michel,  sede di antichi e nuovi culti. </a:t>
            </a:r>
            <a:endParaRPr lang="it-IT" b="1" dirty="0">
              <a:solidFill>
                <a:schemeClr val="accent2">
                  <a:lumMod val="50000"/>
                </a:schemeClr>
              </a:solidFill>
              <a:latin typeface="Copperplate Gothic Bold" pitchFamily="34" charset="0"/>
            </a:endParaRPr>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07" y="-65075"/>
            <a:ext cx="9656763"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91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012160" y="22427"/>
            <a:ext cx="3131839" cy="5262979"/>
          </a:xfrm>
          <a:prstGeom prst="rect">
            <a:avLst/>
          </a:prstGeom>
          <a:noFill/>
        </p:spPr>
        <p:txBody>
          <a:bodyPr wrap="square" rtlCol="0">
            <a:spAutoFit/>
          </a:bodyPr>
          <a:lstStyle/>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sp>
        <p:nvSpPr>
          <p:cNvPr id="6" name="CasellaDiTesto 5"/>
          <p:cNvSpPr txBox="1"/>
          <p:nvPr/>
        </p:nvSpPr>
        <p:spPr>
          <a:xfrm>
            <a:off x="1" y="5970484"/>
            <a:ext cx="9175750" cy="923330"/>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L’isola  ospita un collegio druidico in cui viene adorata la nera divinità dell’oltretomba, collegata alla rinascita e al drago, che viene sconfitto da San Michele. Ma si nasconde nella prima cappella</a:t>
            </a:r>
            <a:endParaRPr lang="it-IT" b="1" dirty="0">
              <a:solidFill>
                <a:schemeClr val="accent2">
                  <a:lumMod val="50000"/>
                </a:schemeClr>
              </a:solidFill>
              <a:latin typeface="Copperplate Gothic Bold" pitchFamily="34" charset="0"/>
            </a:endParaRPr>
          </a:p>
        </p:txBody>
      </p:sp>
      <p:pic>
        <p:nvPicPr>
          <p:cNvPr id="327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3143"/>
            <a:ext cx="9144000" cy="602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856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898901" y="22426"/>
            <a:ext cx="4245098" cy="7186583"/>
          </a:xfrm>
          <a:prstGeom prst="rect">
            <a:avLst/>
          </a:prstGeom>
          <a:noFill/>
        </p:spPr>
        <p:txBody>
          <a:bodyPr wrap="square" rtlCol="0">
            <a:spAutoFit/>
          </a:bodyPr>
          <a:lstStyle/>
          <a:p>
            <a:pPr algn="ctr"/>
            <a:r>
              <a:rPr lang="it-IT" sz="2300" b="1" dirty="0" smtClean="0">
                <a:solidFill>
                  <a:srgbClr val="C0504D">
                    <a:lumMod val="50000"/>
                  </a:srgbClr>
                </a:solidFill>
                <a:latin typeface="Copperplate Gothic Bold" pitchFamily="34" charset="0"/>
              </a:rPr>
              <a:t>Nella chiesa primitiva nella grotta nelle viscere della roccia sacra, l’antico nido del drago, venne rimessa l’arcaica Dea Nera. Quando arrivò Colombano, sulla montagna divina probabilmente si praticavano ancora entrambi i culti: arrivò tre secoli prima della prima chiesa ( è del 966). Poi fu seppellita anche questa e dimenticata, assieme alla Signora oscura; e riscoperta  tra XIX e XX sec- </a:t>
            </a:r>
            <a:endParaRPr lang="it-IT" sz="23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934"/>
            <a:ext cx="51514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67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827584" y="2780928"/>
            <a:ext cx="4427983" cy="7109639"/>
          </a:xfrm>
          <a:prstGeom prst="rect">
            <a:avLst/>
          </a:prstGeom>
          <a:noFill/>
        </p:spPr>
        <p:txBody>
          <a:bodyPr wrap="square" rtlCol="0">
            <a:spAutoFit/>
          </a:bodyPr>
          <a:lstStyle/>
          <a:p>
            <a:pPr algn="ctr"/>
            <a:endParaRPr lang="it-IT" sz="2400" b="1" dirty="0" smtClean="0">
              <a:solidFill>
                <a:srgbClr val="C0504D">
                  <a:lumMod val="50000"/>
                </a:srgbClr>
              </a:solidFill>
              <a:latin typeface="Copperplate Gothic Bold" pitchFamily="34" charset="0"/>
            </a:endParaRPr>
          </a:p>
          <a:p>
            <a:pPr algn="ctr"/>
            <a:r>
              <a:rPr lang="it-IT" sz="2400" b="1" dirty="0" smtClean="0">
                <a:solidFill>
                  <a:srgbClr val="C0504D">
                    <a:lumMod val="50000"/>
                  </a:srgbClr>
                </a:solidFill>
                <a:latin typeface="Copperplate Gothic Bold" pitchFamily="34" charset="0"/>
              </a:rPr>
              <a:t>Conservando e copiando misteriosi testi </a:t>
            </a:r>
          </a:p>
          <a:p>
            <a:pPr algn="ctr"/>
            <a:r>
              <a:rPr lang="it-IT" sz="2400" b="1" dirty="0" smtClean="0">
                <a:solidFill>
                  <a:srgbClr val="C0504D">
                    <a:lumMod val="50000"/>
                  </a:srgbClr>
                </a:solidFill>
                <a:latin typeface="Copperplate Gothic Bold" pitchFamily="34" charset="0"/>
              </a:rPr>
              <a:t>per chi avrebbe potuto leggerli, un giorno….</a:t>
            </a: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921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78"/>
            <a:ext cx="9324528" cy="684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67544" y="574067"/>
            <a:ext cx="3469987" cy="400110"/>
          </a:xfrm>
          <a:prstGeom prst="rect">
            <a:avLst/>
          </a:prstGeom>
          <a:noFill/>
        </p:spPr>
        <p:txBody>
          <a:bodyPr wrap="square" rtlCol="0">
            <a:spAutoFit/>
          </a:bodyPr>
          <a:lstStyle/>
          <a:p>
            <a:r>
              <a:rPr lang="it-IT" sz="2000" b="1" dirty="0" smtClean="0">
                <a:solidFill>
                  <a:prstClr val="white"/>
                </a:solidFill>
                <a:latin typeface="Copperplate Gothic Bold" pitchFamily="34" charset="0"/>
              </a:rPr>
              <a:t>Abbazia di </a:t>
            </a:r>
            <a:r>
              <a:rPr lang="it-IT" sz="2000" b="1" dirty="0" err="1" smtClean="0">
                <a:solidFill>
                  <a:prstClr val="white"/>
                </a:solidFill>
                <a:latin typeface="Copperplate Gothic Bold" pitchFamily="34" charset="0"/>
              </a:rPr>
              <a:t>Luxeiul</a:t>
            </a:r>
            <a:endParaRPr lang="it-IT" sz="2000" b="1" dirty="0">
              <a:solidFill>
                <a:prstClr val="white"/>
              </a:solidFill>
              <a:latin typeface="Copperplate Gothic Bold" pitchFamily="34" charset="0"/>
            </a:endParaRPr>
          </a:p>
        </p:txBody>
      </p:sp>
    </p:spTree>
    <p:extLst>
      <p:ext uri="{BB962C8B-B14F-4D97-AF65-F5344CB8AC3E}">
        <p14:creationId xmlns:p14="http://schemas.microsoft.com/office/powerpoint/2010/main" val="179381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176714" y="22426"/>
            <a:ext cx="4967286" cy="11172289"/>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Nel 593 si trasferisce a </a:t>
            </a:r>
            <a:r>
              <a:rPr lang="it-IT" sz="2400" b="1" dirty="0" err="1" smtClean="0">
                <a:solidFill>
                  <a:schemeClr val="accent2">
                    <a:lumMod val="50000"/>
                  </a:schemeClr>
                </a:solidFill>
                <a:latin typeface="Copperplate Gothic Bold" pitchFamily="34" charset="0"/>
              </a:rPr>
              <a:t>Luxeuil</a:t>
            </a:r>
            <a:r>
              <a:rPr lang="it-IT" sz="2400" b="1" dirty="0">
                <a:solidFill>
                  <a:schemeClr val="accent2">
                    <a:lumMod val="50000"/>
                  </a:schemeClr>
                </a:solidFill>
                <a:latin typeface="Copperplate Gothic Bold" pitchFamily="34" charset="0"/>
              </a:rPr>
              <a:t>, </a:t>
            </a:r>
            <a:r>
              <a:rPr lang="it-IT" sz="2400" b="1" dirty="0" smtClean="0">
                <a:solidFill>
                  <a:schemeClr val="accent2">
                    <a:lumMod val="50000"/>
                  </a:schemeClr>
                </a:solidFill>
                <a:latin typeface="Copperplate Gothic Bold" pitchFamily="34" charset="0"/>
              </a:rPr>
              <a:t>dove </a:t>
            </a:r>
            <a:r>
              <a:rPr lang="it-IT" sz="2400" b="1" dirty="0">
                <a:solidFill>
                  <a:schemeClr val="accent2">
                    <a:lumMod val="50000"/>
                  </a:schemeClr>
                </a:solidFill>
                <a:latin typeface="Copperplate Gothic Bold" pitchFamily="34" charset="0"/>
              </a:rPr>
              <a:t>scrisse due regole, la </a:t>
            </a:r>
            <a:r>
              <a:rPr lang="it-IT" sz="2400" b="1" dirty="0" err="1">
                <a:solidFill>
                  <a:schemeClr val="accent2">
                    <a:lumMod val="50000"/>
                  </a:schemeClr>
                </a:solidFill>
                <a:latin typeface="Copperplate Gothic Bold" pitchFamily="34" charset="0"/>
              </a:rPr>
              <a:t>Regula</a:t>
            </a:r>
            <a:r>
              <a:rPr lang="it-IT" sz="2400" b="1" dirty="0">
                <a:solidFill>
                  <a:schemeClr val="accent2">
                    <a:lumMod val="50000"/>
                  </a:schemeClr>
                </a:solidFill>
                <a:latin typeface="Copperplate Gothic Bold" pitchFamily="34" charset="0"/>
              </a:rPr>
              <a:t> </a:t>
            </a:r>
            <a:r>
              <a:rPr lang="it-IT" sz="2400" b="1" dirty="0" err="1">
                <a:solidFill>
                  <a:schemeClr val="accent2">
                    <a:lumMod val="50000"/>
                  </a:schemeClr>
                </a:solidFill>
                <a:latin typeface="Copperplate Gothic Bold" pitchFamily="34" charset="0"/>
              </a:rPr>
              <a:t>monachorum</a:t>
            </a:r>
            <a:r>
              <a:rPr lang="it-IT" sz="2400" b="1" dirty="0">
                <a:solidFill>
                  <a:schemeClr val="accent2">
                    <a:lumMod val="50000"/>
                  </a:schemeClr>
                </a:solidFill>
                <a:latin typeface="Copperplate Gothic Bold" pitchFamily="34" charset="0"/>
              </a:rPr>
              <a:t> e la </a:t>
            </a:r>
            <a:r>
              <a:rPr lang="it-IT" sz="2400" b="1" dirty="0" err="1">
                <a:solidFill>
                  <a:schemeClr val="accent2">
                    <a:lumMod val="50000"/>
                  </a:schemeClr>
                </a:solidFill>
                <a:latin typeface="Copperplate Gothic Bold" pitchFamily="34" charset="0"/>
              </a:rPr>
              <a:t>Regula</a:t>
            </a:r>
            <a:r>
              <a:rPr lang="it-IT" sz="2400" b="1" dirty="0">
                <a:solidFill>
                  <a:schemeClr val="accent2">
                    <a:lumMod val="50000"/>
                  </a:schemeClr>
                </a:solidFill>
                <a:latin typeface="Copperplate Gothic Bold" pitchFamily="34" charset="0"/>
              </a:rPr>
              <a:t> </a:t>
            </a:r>
            <a:r>
              <a:rPr lang="it-IT" sz="2400" b="1" dirty="0" err="1">
                <a:solidFill>
                  <a:schemeClr val="accent2">
                    <a:lumMod val="50000"/>
                  </a:schemeClr>
                </a:solidFill>
                <a:latin typeface="Copperplate Gothic Bold" pitchFamily="34" charset="0"/>
              </a:rPr>
              <a:t>cenobialis</a:t>
            </a:r>
            <a:r>
              <a:rPr lang="it-IT" sz="2400" b="1" dirty="0">
                <a:solidFill>
                  <a:schemeClr val="accent2">
                    <a:lumMod val="50000"/>
                  </a:schemeClr>
                </a:solidFill>
                <a:latin typeface="Copperplate Gothic Bold" pitchFamily="34" charset="0"/>
              </a:rPr>
              <a:t>, e il </a:t>
            </a:r>
            <a:r>
              <a:rPr lang="it-IT" sz="2400" b="1" dirty="0" err="1">
                <a:solidFill>
                  <a:schemeClr val="accent2">
                    <a:lumMod val="50000"/>
                  </a:schemeClr>
                </a:solidFill>
                <a:latin typeface="Copperplate Gothic Bold" pitchFamily="34" charset="0"/>
              </a:rPr>
              <a:t>Paenitentiale</a:t>
            </a:r>
            <a:r>
              <a:rPr lang="it-IT" sz="2400" b="1" dirty="0">
                <a:solidFill>
                  <a:schemeClr val="accent2">
                    <a:lumMod val="50000"/>
                  </a:schemeClr>
                </a:solidFill>
                <a:latin typeface="Copperplate Gothic Bold" pitchFamily="34" charset="0"/>
              </a:rPr>
              <a:t>. La vita monastica era </a:t>
            </a:r>
            <a:r>
              <a:rPr lang="it-IT" sz="2400" b="1" dirty="0" smtClean="0">
                <a:solidFill>
                  <a:schemeClr val="accent2">
                    <a:lumMod val="50000"/>
                  </a:schemeClr>
                </a:solidFill>
                <a:latin typeface="Copperplate Gothic Bold" pitchFamily="34" charset="0"/>
              </a:rPr>
              <a:t>molto severa, basata sull’ascesi  e </a:t>
            </a:r>
            <a:r>
              <a:rPr lang="it-IT" sz="2400" b="1" dirty="0">
                <a:solidFill>
                  <a:schemeClr val="accent2">
                    <a:lumMod val="50000"/>
                  </a:schemeClr>
                </a:solidFill>
                <a:latin typeface="Copperplate Gothic Bold" pitchFamily="34" charset="0"/>
              </a:rPr>
              <a:t>sulla penitenza e comprendeva </a:t>
            </a:r>
            <a:r>
              <a:rPr lang="it-IT" sz="2400" b="1" dirty="0" smtClean="0">
                <a:solidFill>
                  <a:schemeClr val="accent2">
                    <a:lumMod val="50000"/>
                  </a:schemeClr>
                </a:solidFill>
                <a:latin typeface="Copperplate Gothic Bold" pitchFamily="34" charset="0"/>
              </a:rPr>
              <a:t>la </a:t>
            </a:r>
            <a:r>
              <a:rPr lang="it-IT" sz="2400" b="1" dirty="0">
                <a:solidFill>
                  <a:schemeClr val="accent2">
                    <a:lumMod val="50000"/>
                  </a:schemeClr>
                </a:solidFill>
                <a:latin typeface="Copperplate Gothic Bold" pitchFamily="34" charset="0"/>
              </a:rPr>
              <a:t>pratica della lettura e scrittura quotidiane dei </a:t>
            </a:r>
            <a:r>
              <a:rPr lang="it-IT" sz="2400" b="1" dirty="0" smtClean="0">
                <a:solidFill>
                  <a:schemeClr val="accent2">
                    <a:lumMod val="50000"/>
                  </a:schemeClr>
                </a:solidFill>
                <a:latin typeface="Copperplate Gothic Bold" pitchFamily="34" charset="0"/>
              </a:rPr>
              <a:t>monaci. L'abbazia </a:t>
            </a:r>
            <a:r>
              <a:rPr lang="it-IT" sz="2400" b="1" dirty="0">
                <a:solidFill>
                  <a:schemeClr val="accent2">
                    <a:lumMod val="50000"/>
                  </a:schemeClr>
                </a:solidFill>
                <a:latin typeface="Copperplate Gothic Bold" pitchFamily="34" charset="0"/>
              </a:rPr>
              <a:t>era famosa per il suo </a:t>
            </a:r>
            <a:r>
              <a:rPr lang="it-IT" sz="2400" b="1" dirty="0" err="1">
                <a:solidFill>
                  <a:schemeClr val="accent2">
                    <a:lumMod val="50000"/>
                  </a:schemeClr>
                </a:solidFill>
                <a:latin typeface="Copperplate Gothic Bold" pitchFamily="34" charset="0"/>
              </a:rPr>
              <a:t>scriptorium</a:t>
            </a:r>
            <a:r>
              <a:rPr lang="it-IT" sz="2400" b="1" dirty="0">
                <a:solidFill>
                  <a:schemeClr val="accent2">
                    <a:lumMod val="50000"/>
                  </a:schemeClr>
                </a:solidFill>
                <a:latin typeface="Copperplate Gothic Bold" pitchFamily="34" charset="0"/>
              </a:rPr>
              <a:t>, </a:t>
            </a:r>
            <a:r>
              <a:rPr lang="it-IT" sz="2400" b="1" dirty="0" smtClean="0">
                <a:solidFill>
                  <a:schemeClr val="accent2">
                    <a:lumMod val="50000"/>
                  </a:schemeClr>
                </a:solidFill>
                <a:latin typeface="Copperplate Gothic Bold" pitchFamily="34" charset="0"/>
              </a:rPr>
              <a:t>probabilmente </a:t>
            </a:r>
            <a:r>
              <a:rPr lang="it-IT" sz="2400" b="1" dirty="0">
                <a:solidFill>
                  <a:schemeClr val="accent2">
                    <a:lumMod val="50000"/>
                  </a:schemeClr>
                </a:solidFill>
                <a:latin typeface="Copperplate Gothic Bold" pitchFamily="34" charset="0"/>
              </a:rPr>
              <a:t>luogo di nascita della prima scrittura calligrafica in lettere </a:t>
            </a:r>
            <a:r>
              <a:rPr lang="it-IT" sz="2400" b="1" dirty="0" smtClean="0">
                <a:solidFill>
                  <a:schemeClr val="accent2">
                    <a:lumMod val="50000"/>
                  </a:schemeClr>
                </a:solidFill>
                <a:latin typeface="Copperplate Gothic Bold" pitchFamily="34" charset="0"/>
              </a:rPr>
              <a:t>minuscole.</a:t>
            </a:r>
            <a:endParaRPr lang="it-IT" sz="2400" b="1" dirty="0">
              <a:solidFill>
                <a:schemeClr val="accent2">
                  <a:lumMod val="50000"/>
                </a:scheme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a:p>
            <a:pPr algn="ctr"/>
            <a:endParaRPr lang="it-IT" sz="2400" b="1" dirty="0" smtClean="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10241"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64" y="19548"/>
            <a:ext cx="4142750" cy="68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45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790134" y="22426"/>
            <a:ext cx="3353865" cy="17435542"/>
          </a:xfrm>
          <a:prstGeom prst="rect">
            <a:avLst/>
          </a:prstGeom>
          <a:noFill/>
        </p:spPr>
        <p:txBody>
          <a:bodyPr wrap="square" rtlCol="0">
            <a:spAutoFit/>
          </a:bodyPr>
          <a:lstStyle/>
          <a:p>
            <a:pPr algn="ctr"/>
            <a:r>
              <a:rPr lang="it-IT" sz="2300" b="1" dirty="0">
                <a:solidFill>
                  <a:srgbClr val="C0504D">
                    <a:lumMod val="50000"/>
                  </a:srgbClr>
                </a:solidFill>
                <a:latin typeface="Copperplate Gothic Bold" pitchFamily="34" charset="0"/>
              </a:rPr>
              <a:t>I monasteri entrarono in conflitto agli inizi del VII secolo con l'episcopato francese: Colombano </a:t>
            </a:r>
            <a:r>
              <a:rPr lang="it-IT" sz="2300" b="1" dirty="0" smtClean="0">
                <a:solidFill>
                  <a:srgbClr val="C0504D">
                    <a:lumMod val="50000"/>
                  </a:srgbClr>
                </a:solidFill>
                <a:latin typeface="Copperplate Gothic Bold" pitchFamily="34" charset="0"/>
              </a:rPr>
              <a:t>desidera </a:t>
            </a:r>
            <a:r>
              <a:rPr lang="it-IT" sz="2300" b="1" dirty="0">
                <a:solidFill>
                  <a:srgbClr val="C0504D">
                    <a:lumMod val="50000"/>
                  </a:srgbClr>
                </a:solidFill>
                <a:latin typeface="Copperplate Gothic Bold" pitchFamily="34" charset="0"/>
              </a:rPr>
              <a:t>seguire le tradizioni </a:t>
            </a:r>
            <a:r>
              <a:rPr lang="it-IT" sz="2300" b="1" dirty="0" smtClean="0">
                <a:solidFill>
                  <a:srgbClr val="C0504D">
                    <a:lumMod val="50000"/>
                  </a:srgbClr>
                </a:solidFill>
                <a:latin typeface="Copperplate Gothic Bold" pitchFamily="34" charset="0"/>
              </a:rPr>
              <a:t>irlandesi e calcolare diversamente la </a:t>
            </a:r>
            <a:r>
              <a:rPr lang="it-IT" sz="2300" b="1" dirty="0">
                <a:solidFill>
                  <a:srgbClr val="C0504D">
                    <a:lumMod val="50000"/>
                  </a:srgbClr>
                </a:solidFill>
                <a:latin typeface="Copperplate Gothic Bold" pitchFamily="34" charset="0"/>
              </a:rPr>
              <a:t>data </a:t>
            </a:r>
            <a:r>
              <a:rPr lang="it-IT" sz="2300" b="1" dirty="0" smtClean="0">
                <a:solidFill>
                  <a:srgbClr val="C0504D">
                    <a:lumMod val="50000"/>
                  </a:srgbClr>
                </a:solidFill>
                <a:latin typeface="Copperplate Gothic Bold" pitchFamily="34" charset="0"/>
              </a:rPr>
              <a:t>di </a:t>
            </a:r>
            <a:r>
              <a:rPr lang="it-IT" sz="2300" b="1" dirty="0">
                <a:solidFill>
                  <a:srgbClr val="C0504D">
                    <a:lumMod val="50000"/>
                  </a:srgbClr>
                </a:solidFill>
                <a:latin typeface="Copperplate Gothic Bold" pitchFamily="34" charset="0"/>
              </a:rPr>
              <a:t>Pasqua. </a:t>
            </a:r>
            <a:r>
              <a:rPr lang="it-IT" sz="2300" b="1" dirty="0" smtClean="0">
                <a:solidFill>
                  <a:srgbClr val="C0504D">
                    <a:lumMod val="50000"/>
                  </a:srgbClr>
                </a:solidFill>
                <a:latin typeface="Copperplate Gothic Bold" pitchFamily="34" charset="0"/>
              </a:rPr>
              <a:t>Nel </a:t>
            </a:r>
            <a:r>
              <a:rPr lang="it-IT" sz="2300" b="1" dirty="0">
                <a:solidFill>
                  <a:srgbClr val="C0504D">
                    <a:lumMod val="50000"/>
                  </a:srgbClr>
                </a:solidFill>
                <a:latin typeface="Copperplate Gothic Bold" pitchFamily="34" charset="0"/>
              </a:rPr>
              <a:t>609 </a:t>
            </a:r>
            <a:r>
              <a:rPr lang="it-IT" sz="2300" b="1" dirty="0" smtClean="0">
                <a:solidFill>
                  <a:srgbClr val="C0504D">
                    <a:lumMod val="50000"/>
                  </a:srgbClr>
                </a:solidFill>
                <a:latin typeface="Copperplate Gothic Bold" pitchFamily="34" charset="0"/>
              </a:rPr>
              <a:t>fu </a:t>
            </a:r>
            <a:r>
              <a:rPr lang="it-IT" sz="2300" b="1" dirty="0">
                <a:solidFill>
                  <a:srgbClr val="C0504D">
                    <a:lumMod val="50000"/>
                  </a:srgbClr>
                </a:solidFill>
                <a:latin typeface="Copperplate Gothic Bold" pitchFamily="34" charset="0"/>
              </a:rPr>
              <a:t>messo in carcere a Besançon, da dove </a:t>
            </a:r>
            <a:r>
              <a:rPr lang="it-IT" sz="2300" b="1" dirty="0" smtClean="0">
                <a:solidFill>
                  <a:srgbClr val="C0504D">
                    <a:lumMod val="50000"/>
                  </a:srgbClr>
                </a:solidFill>
                <a:latin typeface="Copperplate Gothic Bold" pitchFamily="34" charset="0"/>
              </a:rPr>
              <a:t>però riuscì a </a:t>
            </a:r>
            <a:r>
              <a:rPr lang="it-IT" sz="2300" b="1" dirty="0">
                <a:solidFill>
                  <a:srgbClr val="C0504D">
                    <a:lumMod val="50000"/>
                  </a:srgbClr>
                </a:solidFill>
                <a:latin typeface="Copperplate Gothic Bold" pitchFamily="34" charset="0"/>
              </a:rPr>
              <a:t>fuggire per tornare a </a:t>
            </a:r>
            <a:r>
              <a:rPr lang="it-IT" sz="2300" b="1" dirty="0" err="1">
                <a:solidFill>
                  <a:srgbClr val="C0504D">
                    <a:lumMod val="50000"/>
                  </a:srgbClr>
                </a:solidFill>
                <a:latin typeface="Copperplate Gothic Bold" pitchFamily="34" charset="0"/>
              </a:rPr>
              <a:t>Luxeuil</a:t>
            </a:r>
            <a:r>
              <a:rPr lang="it-IT" sz="2300" b="1" dirty="0">
                <a:solidFill>
                  <a:srgbClr val="C0504D">
                    <a:lumMod val="50000"/>
                  </a:srgbClr>
                </a:solidFill>
                <a:latin typeface="Copperplate Gothic Bold" pitchFamily="34" charset="0"/>
              </a:rPr>
              <a:t>. </a:t>
            </a:r>
            <a:endParaRPr lang="it-IT" sz="2300" b="1" dirty="0" smtClean="0">
              <a:solidFill>
                <a:srgbClr val="C0504D">
                  <a:lumMod val="50000"/>
                </a:srgbClr>
              </a:solidFill>
              <a:latin typeface="Copperplate Gothic Bold" pitchFamily="34" charset="0"/>
            </a:endParaRPr>
          </a:p>
          <a:p>
            <a:pPr algn="ctr"/>
            <a:endParaRPr lang="it-IT" sz="2300" b="1" dirty="0">
              <a:solidFill>
                <a:srgbClr val="C0504D">
                  <a:lumMod val="50000"/>
                </a:srgbClr>
              </a:solidFill>
              <a:latin typeface="Copperplate Gothic Bold" pitchFamily="34" charset="0"/>
            </a:endParaRPr>
          </a:p>
          <a:p>
            <a:pPr algn="ctr"/>
            <a:r>
              <a:rPr lang="it-IT" sz="2300" b="1" dirty="0" smtClean="0">
                <a:solidFill>
                  <a:srgbClr val="C0504D">
                    <a:lumMod val="50000"/>
                  </a:srgbClr>
                </a:solidFill>
                <a:latin typeface="Copperplate Gothic Bold" pitchFamily="34" charset="0"/>
              </a:rPr>
              <a:t>Nuovamente </a:t>
            </a:r>
            <a:r>
              <a:rPr lang="it-IT" sz="2300" b="1" dirty="0">
                <a:solidFill>
                  <a:srgbClr val="C0504D">
                    <a:lumMod val="50000"/>
                  </a:srgbClr>
                </a:solidFill>
                <a:latin typeface="Copperplate Gothic Bold" pitchFamily="34" charset="0"/>
              </a:rPr>
              <a:t>arrestato, nel 610 fu condotto in barca lungo la Loira verso Nantes, da dove avrebbe dovuto ritornare per mare verso l'Irlanda con i suoi dodici compagni.</a:t>
            </a:r>
          </a:p>
          <a:p>
            <a:pPr algn="ctr"/>
            <a:r>
              <a:rPr lang="it-IT" sz="2300" b="1" dirty="0" smtClean="0">
                <a:solidFill>
                  <a:srgbClr val="C0504D">
                    <a:lumMod val="50000"/>
                  </a:srgbClr>
                </a:solidFill>
                <a:latin typeface="Copperplate Gothic Bold" pitchFamily="34" charset="0"/>
              </a:rPr>
              <a:t>Ma a </a:t>
            </a:r>
            <a:r>
              <a:rPr lang="it-IT" sz="2300" b="1" dirty="0">
                <a:solidFill>
                  <a:srgbClr val="C0504D">
                    <a:lumMod val="50000"/>
                  </a:srgbClr>
                </a:solidFill>
                <a:latin typeface="Copperplate Gothic Bold" pitchFamily="34" charset="0"/>
              </a:rPr>
              <a:t>Nantes l'assoluta mancanza di vento impedì la partenza verso l'Irlanda e quando la scorta si fu miracolosamente addormentata, Colombano, sfuggì di nuovo alla sorveglianza.</a:t>
            </a:r>
          </a:p>
          <a:p>
            <a:pPr algn="ctr"/>
            <a:r>
              <a:rPr lang="it-IT" sz="2300" b="1" dirty="0" smtClean="0">
                <a:solidFill>
                  <a:srgbClr val="C0504D">
                    <a:lumMod val="50000"/>
                  </a:srgbClr>
                </a:solidFill>
                <a:latin typeface="Copperplate Gothic Bold" pitchFamily="34" charset="0"/>
              </a:rPr>
              <a:t>Sfuggito </a:t>
            </a:r>
            <a:r>
              <a:rPr lang="it-IT" sz="2300" b="1" dirty="0">
                <a:solidFill>
                  <a:srgbClr val="C0504D">
                    <a:lumMod val="50000"/>
                  </a:srgbClr>
                </a:solidFill>
                <a:latin typeface="Copperplate Gothic Bold" pitchFamily="34" charset="0"/>
              </a:rPr>
              <a:t>al re burgundo, Colombano passò quindi in Neustria, verso Rouen, </a:t>
            </a:r>
            <a:r>
              <a:rPr lang="it-IT" sz="2300" b="1" dirty="0" err="1">
                <a:solidFill>
                  <a:srgbClr val="C0504D">
                    <a:lumMod val="50000"/>
                  </a:srgbClr>
                </a:solidFill>
                <a:latin typeface="Copperplate Gothic Bold" pitchFamily="34" charset="0"/>
              </a:rPr>
              <a:t>Soissons</a:t>
            </a:r>
            <a:r>
              <a:rPr lang="it-IT" sz="2300" b="1" dirty="0">
                <a:solidFill>
                  <a:srgbClr val="C0504D">
                    <a:lumMod val="50000"/>
                  </a:srgbClr>
                </a:solidFill>
                <a:latin typeface="Copperplate Gothic Bold" pitchFamily="34" charset="0"/>
              </a:rPr>
              <a:t> e Parigi</a:t>
            </a:r>
            <a:r>
              <a:rPr lang="it-IT" sz="23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085"/>
            <a:ext cx="5790134" cy="683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88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chemeClr val="accent2">
                    <a:lumMod val="50000"/>
                  </a:schemeClr>
                </a:solidFill>
                <a:latin typeface="Times New Roman" pitchFamily="18" charset="0"/>
                <a:cs typeface="Times New Roman" pitchFamily="18" charset="0"/>
              </a:rPr>
              <a:t>Michela Zucca</a:t>
            </a:r>
          </a:p>
          <a:p>
            <a:pPr algn="ctr"/>
            <a:r>
              <a:rPr lang="it-IT" sz="800" b="1" dirty="0" smtClean="0">
                <a:solidFill>
                  <a:schemeClr val="accent2">
                    <a:lumMod val="50000"/>
                  </a:schemeClr>
                </a:solidFill>
                <a:latin typeface="Times New Roman" pitchFamily="18" charset="0"/>
                <a:cs typeface="Times New Roman" pitchFamily="18" charset="0"/>
              </a:rPr>
              <a:t>Servizi Culturali</a:t>
            </a:r>
            <a:endParaRPr lang="it-IT" sz="800" b="1" dirty="0">
              <a:solidFill>
                <a:schemeClr val="accent2">
                  <a:lumMod val="50000"/>
                </a:schemeClr>
              </a:solidFill>
              <a:latin typeface="Times New Roman" pitchFamily="18" charset="0"/>
              <a:cs typeface="Times New Roman" pitchFamily="18" charset="0"/>
            </a:endParaRPr>
          </a:p>
        </p:txBody>
      </p:sp>
      <p:sp>
        <p:nvSpPr>
          <p:cNvPr id="5" name="CasellaDiTesto 4"/>
          <p:cNvSpPr txBox="1"/>
          <p:nvPr/>
        </p:nvSpPr>
        <p:spPr>
          <a:xfrm>
            <a:off x="211361" y="6396335"/>
            <a:ext cx="8424936" cy="461665"/>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Pietre di </a:t>
            </a:r>
            <a:r>
              <a:rPr lang="it-IT" sz="2400" b="1" dirty="0" err="1" smtClean="0">
                <a:solidFill>
                  <a:schemeClr val="accent2">
                    <a:lumMod val="50000"/>
                  </a:schemeClr>
                </a:solidFill>
                <a:latin typeface="Copperplate Gothic Bold" pitchFamily="34" charset="0"/>
              </a:rPr>
              <a:t>Ogham</a:t>
            </a:r>
            <a:r>
              <a:rPr lang="it-IT" sz="2400" b="1" dirty="0" smtClean="0">
                <a:solidFill>
                  <a:schemeClr val="accent2">
                    <a:lumMod val="50000"/>
                  </a:schemeClr>
                </a:solidFill>
                <a:latin typeface="Copperplate Gothic Bold" pitchFamily="34" charset="0"/>
              </a:rPr>
              <a:t> incise in alfabeto celtico.</a:t>
            </a:r>
            <a:endParaRPr lang="it-IT" sz="2400" b="1" dirty="0">
              <a:solidFill>
                <a:schemeClr val="accent2">
                  <a:lumMod val="50000"/>
                </a:schemeClr>
              </a:solidFill>
              <a:latin typeface="Copperplate Gothic Bold"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37" y="0"/>
            <a:ext cx="8637325" cy="647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6437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932040" y="22426"/>
            <a:ext cx="4211959" cy="6817251"/>
          </a:xfrm>
          <a:prstGeom prst="rect">
            <a:avLst/>
          </a:prstGeom>
          <a:noFill/>
        </p:spPr>
        <p:txBody>
          <a:bodyPr wrap="square" rtlCol="0">
            <a:spAutoFit/>
          </a:bodyPr>
          <a:lstStyle/>
          <a:p>
            <a:pPr algn="ctr"/>
            <a:r>
              <a:rPr lang="it-IT" sz="2300" b="1" dirty="0">
                <a:solidFill>
                  <a:srgbClr val="C0504D">
                    <a:lumMod val="50000"/>
                  </a:srgbClr>
                </a:solidFill>
                <a:latin typeface="Copperplate Gothic Bold" pitchFamily="34" charset="0"/>
              </a:rPr>
              <a:t>Nuovamente arrestato, nel 610 fu condotto in barca lungo la Loira verso Nantes, da dove avrebbe dovuto ritornare </a:t>
            </a:r>
            <a:r>
              <a:rPr lang="it-IT" sz="2300" b="1" dirty="0" smtClean="0">
                <a:solidFill>
                  <a:srgbClr val="C0504D">
                    <a:lumMod val="50000"/>
                  </a:srgbClr>
                </a:solidFill>
                <a:latin typeface="Copperplate Gothic Bold" pitchFamily="34" charset="0"/>
              </a:rPr>
              <a:t>in patria per </a:t>
            </a:r>
            <a:r>
              <a:rPr lang="it-IT" sz="2300" b="1" dirty="0">
                <a:solidFill>
                  <a:srgbClr val="C0504D">
                    <a:lumMod val="50000"/>
                  </a:srgbClr>
                </a:solidFill>
                <a:latin typeface="Copperplate Gothic Bold" pitchFamily="34" charset="0"/>
              </a:rPr>
              <a:t>mare </a:t>
            </a:r>
            <a:r>
              <a:rPr lang="it-IT" sz="2300" b="1" dirty="0" smtClean="0">
                <a:solidFill>
                  <a:srgbClr val="C0504D">
                    <a:lumMod val="50000"/>
                  </a:srgbClr>
                </a:solidFill>
                <a:latin typeface="Copperplate Gothic Bold" pitchFamily="34" charset="0"/>
              </a:rPr>
              <a:t>con </a:t>
            </a:r>
            <a:r>
              <a:rPr lang="it-IT" sz="2300" b="1" dirty="0">
                <a:solidFill>
                  <a:srgbClr val="C0504D">
                    <a:lumMod val="50000"/>
                  </a:srgbClr>
                </a:solidFill>
                <a:latin typeface="Copperplate Gothic Bold" pitchFamily="34" charset="0"/>
              </a:rPr>
              <a:t>i suoi dodici compagni</a:t>
            </a:r>
            <a:r>
              <a:rPr lang="it-IT" sz="2300" b="1" dirty="0" smtClean="0">
                <a:solidFill>
                  <a:srgbClr val="C0504D">
                    <a:lumMod val="50000"/>
                  </a:srgbClr>
                </a:solidFill>
                <a:latin typeface="Copperplate Gothic Bold" pitchFamily="34" charset="0"/>
              </a:rPr>
              <a:t>. Ma </a:t>
            </a:r>
          </a:p>
          <a:p>
            <a:pPr algn="ctr"/>
            <a:r>
              <a:rPr lang="it-IT" sz="2300" b="1" dirty="0" smtClean="0">
                <a:solidFill>
                  <a:srgbClr val="C0504D">
                    <a:lumMod val="50000"/>
                  </a:srgbClr>
                </a:solidFill>
                <a:latin typeface="Copperplate Gothic Bold" pitchFamily="34" charset="0"/>
              </a:rPr>
              <a:t>l'assoluta </a:t>
            </a:r>
            <a:r>
              <a:rPr lang="it-IT" sz="2300" b="1" dirty="0">
                <a:solidFill>
                  <a:srgbClr val="C0504D">
                    <a:lumMod val="50000"/>
                  </a:srgbClr>
                </a:solidFill>
                <a:latin typeface="Copperplate Gothic Bold" pitchFamily="34" charset="0"/>
              </a:rPr>
              <a:t>mancanza </a:t>
            </a:r>
            <a:endParaRPr lang="it-IT" sz="2300" b="1" dirty="0" smtClean="0">
              <a:solidFill>
                <a:srgbClr val="C0504D">
                  <a:lumMod val="50000"/>
                </a:srgbClr>
              </a:solidFill>
              <a:latin typeface="Copperplate Gothic Bold" pitchFamily="34" charset="0"/>
            </a:endParaRPr>
          </a:p>
          <a:p>
            <a:pPr algn="ctr"/>
            <a:r>
              <a:rPr lang="it-IT" sz="2300" b="1" dirty="0" smtClean="0">
                <a:solidFill>
                  <a:srgbClr val="C0504D">
                    <a:lumMod val="50000"/>
                  </a:srgbClr>
                </a:solidFill>
                <a:latin typeface="Copperplate Gothic Bold" pitchFamily="34" charset="0"/>
              </a:rPr>
              <a:t>di </a:t>
            </a:r>
            <a:r>
              <a:rPr lang="it-IT" sz="2300" b="1" dirty="0">
                <a:solidFill>
                  <a:srgbClr val="C0504D">
                    <a:lumMod val="50000"/>
                  </a:srgbClr>
                </a:solidFill>
                <a:latin typeface="Copperplate Gothic Bold" pitchFamily="34" charset="0"/>
              </a:rPr>
              <a:t>vento impedì la partenza </a:t>
            </a:r>
            <a:r>
              <a:rPr lang="it-IT" sz="2300" b="1" dirty="0" smtClean="0">
                <a:solidFill>
                  <a:srgbClr val="C0504D">
                    <a:lumMod val="50000"/>
                  </a:srgbClr>
                </a:solidFill>
                <a:latin typeface="Copperplate Gothic Bold" pitchFamily="34" charset="0"/>
              </a:rPr>
              <a:t>e </a:t>
            </a:r>
            <a:r>
              <a:rPr lang="it-IT" sz="2300" b="1" dirty="0">
                <a:solidFill>
                  <a:srgbClr val="C0504D">
                    <a:lumMod val="50000"/>
                  </a:srgbClr>
                </a:solidFill>
                <a:latin typeface="Copperplate Gothic Bold" pitchFamily="34" charset="0"/>
              </a:rPr>
              <a:t>quando la scorta si fu </a:t>
            </a:r>
            <a:r>
              <a:rPr lang="it-IT" sz="2300" b="1" dirty="0" smtClean="0">
                <a:solidFill>
                  <a:srgbClr val="C0504D">
                    <a:lumMod val="50000"/>
                  </a:srgbClr>
                </a:solidFill>
                <a:latin typeface="Copperplate Gothic Bold" pitchFamily="34" charset="0"/>
              </a:rPr>
              <a:t>«miracolosamente» </a:t>
            </a:r>
            <a:r>
              <a:rPr lang="it-IT" sz="2300" b="1" dirty="0">
                <a:solidFill>
                  <a:srgbClr val="C0504D">
                    <a:lumMod val="50000"/>
                  </a:srgbClr>
                </a:solidFill>
                <a:latin typeface="Copperplate Gothic Bold" pitchFamily="34" charset="0"/>
              </a:rPr>
              <a:t>addormentata, </a:t>
            </a:r>
            <a:r>
              <a:rPr lang="it-IT" sz="2300" b="1" dirty="0" smtClean="0">
                <a:solidFill>
                  <a:srgbClr val="C0504D">
                    <a:lumMod val="50000"/>
                  </a:srgbClr>
                </a:solidFill>
                <a:latin typeface="Copperplate Gothic Bold" pitchFamily="34" charset="0"/>
              </a:rPr>
              <a:t>sfuggì </a:t>
            </a:r>
          </a:p>
          <a:p>
            <a:pPr algn="ctr"/>
            <a:r>
              <a:rPr lang="it-IT" sz="2300" b="1" dirty="0" smtClean="0">
                <a:solidFill>
                  <a:srgbClr val="C0504D">
                    <a:lumMod val="50000"/>
                  </a:srgbClr>
                </a:solidFill>
                <a:latin typeface="Copperplate Gothic Bold" pitchFamily="34" charset="0"/>
              </a:rPr>
              <a:t>ancora </a:t>
            </a:r>
            <a:r>
              <a:rPr lang="it-IT" sz="2300" b="1" dirty="0">
                <a:solidFill>
                  <a:srgbClr val="C0504D">
                    <a:lumMod val="50000"/>
                  </a:srgbClr>
                </a:solidFill>
                <a:latin typeface="Copperplate Gothic Bold" pitchFamily="34" charset="0"/>
              </a:rPr>
              <a:t>alla sorveglianza.</a:t>
            </a:r>
          </a:p>
          <a:p>
            <a:pPr algn="ctr"/>
            <a:r>
              <a:rPr lang="it-IT" sz="2300" b="1" dirty="0" smtClean="0">
                <a:solidFill>
                  <a:srgbClr val="C0504D">
                    <a:lumMod val="50000"/>
                  </a:srgbClr>
                </a:solidFill>
                <a:latin typeface="Copperplate Gothic Bold" pitchFamily="34" charset="0"/>
              </a:rPr>
              <a:t>Passò </a:t>
            </a:r>
            <a:r>
              <a:rPr lang="it-IT" sz="2300" b="1" dirty="0">
                <a:solidFill>
                  <a:srgbClr val="C0504D">
                    <a:lumMod val="50000"/>
                  </a:srgbClr>
                </a:solidFill>
                <a:latin typeface="Copperplate Gothic Bold" pitchFamily="34" charset="0"/>
              </a:rPr>
              <a:t>quindi in Neustria, verso Rouen, </a:t>
            </a:r>
            <a:r>
              <a:rPr lang="it-IT" sz="2300" b="1" dirty="0" err="1">
                <a:solidFill>
                  <a:srgbClr val="C0504D">
                    <a:lumMod val="50000"/>
                  </a:srgbClr>
                </a:solidFill>
                <a:latin typeface="Copperplate Gothic Bold" pitchFamily="34" charset="0"/>
              </a:rPr>
              <a:t>Soissons</a:t>
            </a:r>
            <a:r>
              <a:rPr lang="it-IT" sz="2300" b="1" dirty="0">
                <a:solidFill>
                  <a:srgbClr val="C0504D">
                    <a:lumMod val="50000"/>
                  </a:srgbClr>
                </a:solidFill>
                <a:latin typeface="Copperplate Gothic Bold" pitchFamily="34" charset="0"/>
              </a:rPr>
              <a:t> e Parigi. </a:t>
            </a:r>
          </a:p>
        </p:txBody>
      </p:sp>
      <p:pic>
        <p:nvPicPr>
          <p:cNvPr id="348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4" y="71388"/>
            <a:ext cx="5099530" cy="671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784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3618804" y="22426"/>
            <a:ext cx="5525195" cy="6817251"/>
          </a:xfrm>
          <a:prstGeom prst="rect">
            <a:avLst/>
          </a:prstGeom>
          <a:noFill/>
        </p:spPr>
        <p:txBody>
          <a:bodyPr wrap="square" rtlCol="0">
            <a:spAutoFit/>
          </a:bodyPr>
          <a:lstStyle/>
          <a:p>
            <a:pPr algn="ctr"/>
            <a:r>
              <a:rPr lang="it-IT" sz="2300" b="1" dirty="0" smtClean="0">
                <a:solidFill>
                  <a:srgbClr val="C0504D">
                    <a:lumMod val="50000"/>
                  </a:srgbClr>
                </a:solidFill>
                <a:latin typeface="Copperplate Gothic Bold" pitchFamily="34" charset="0"/>
              </a:rPr>
              <a:t>Colombano era uomo di grande fascino: nella nobile famiglia da cui è ospitato, riesce ad incantare  i tre i figli, che diventano santi e abati. La figlia diventa santa Fara, e fonda l’abbazia di </a:t>
            </a:r>
            <a:r>
              <a:rPr lang="it-IT" sz="2300" b="1" dirty="0" err="1" smtClean="0">
                <a:solidFill>
                  <a:srgbClr val="C0504D">
                    <a:lumMod val="50000"/>
                  </a:srgbClr>
                </a:solidFill>
                <a:latin typeface="Copperplate Gothic Bold" pitchFamily="34" charset="0"/>
              </a:rPr>
              <a:t>Faremoutiers</a:t>
            </a:r>
            <a:r>
              <a:rPr lang="it-IT" sz="2300" b="1" dirty="0" smtClean="0">
                <a:solidFill>
                  <a:srgbClr val="C0504D">
                    <a:lumMod val="50000"/>
                  </a:srgbClr>
                </a:solidFill>
                <a:latin typeface="Copperplate Gothic Bold" pitchFamily="34" charset="0"/>
              </a:rPr>
              <a:t>. Colombano è il primo a dare all’ordine un braccio femminile, e a creare i monasteri doppi, maschili da una parte e femminili dall’altra, in cui le qualità di entrambi i sessi si compensavano e si aiutavano reciprocamente. I monasteri doppi dimostrano la grande considerazione in cui erano tenute   le donne. </a:t>
            </a:r>
            <a:endParaRPr lang="it-IT" sz="2300" b="1" dirty="0">
              <a:solidFill>
                <a:srgbClr val="C0504D">
                  <a:lumMod val="50000"/>
                </a:srgbClr>
              </a:solidFill>
              <a:latin typeface="Copperplate Gothic Bold" pitchFamily="34" charset="0"/>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11" y="0"/>
            <a:ext cx="3643615" cy="683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085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499992" y="22426"/>
            <a:ext cx="4644007"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Ancora una volta però, </a:t>
            </a:r>
          </a:p>
          <a:p>
            <a:pPr algn="ctr"/>
            <a:r>
              <a:rPr lang="it-IT" sz="2400" b="1" dirty="0" smtClean="0">
                <a:solidFill>
                  <a:srgbClr val="C0504D">
                    <a:lumMod val="50000"/>
                  </a:srgbClr>
                </a:solidFill>
                <a:latin typeface="Copperplate Gothic Bold" pitchFamily="34" charset="0"/>
              </a:rPr>
              <a:t>i seguaci di Colombano scelgono di edificare il monastero in un luogo in cui esiste, probabilmente dalla notte dei tempi, la presenza della  Gran Madre Nera, trasformata in Madonna Bruna e conservata nella chiesa del monastero. Santa Fara arrivò fino a Bobbio, e mantenne una posizione di assoluta preminenza nel convento doppio. La cittadina francese </a:t>
            </a:r>
          </a:p>
          <a:p>
            <a:pPr algn="ctr"/>
            <a:r>
              <a:rPr lang="it-IT" sz="2400" b="1" dirty="0" smtClean="0">
                <a:solidFill>
                  <a:srgbClr val="C0504D">
                    <a:lumMod val="50000"/>
                  </a:srgbClr>
                </a:solidFill>
                <a:latin typeface="Copperplate Gothic Bold" pitchFamily="34" charset="0"/>
              </a:rPr>
              <a:t>prese il nome da lei.    </a:t>
            </a:r>
            <a:endParaRPr lang="it-IT" sz="2400" b="1" dirty="0">
              <a:solidFill>
                <a:srgbClr val="C0504D">
                  <a:lumMod val="50000"/>
                </a:srgbClr>
              </a:solidFill>
              <a:latin typeface="Copperplate Gothic Bold"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45" y="-20607"/>
            <a:ext cx="4602237" cy="722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34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34131" y="5658978"/>
            <a:ext cx="9144000" cy="1200329"/>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Le abbazie fondate da Colombano si specializzano nella produzione di libri, nello studio e nell’insegnamento, a cui i monaci erano obbligati.  </a:t>
            </a:r>
            <a:endParaRPr lang="it-IT" sz="2400" b="1" dirty="0">
              <a:solidFill>
                <a:srgbClr val="C0504D">
                  <a:lumMod val="50000"/>
                </a:srgbClr>
              </a:solidFill>
              <a:latin typeface="Copperplate Gothic Bold"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05246"/>
            <a:ext cx="9144001" cy="5820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084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811307" y="22426"/>
            <a:ext cx="4332692" cy="7186583"/>
          </a:xfrm>
          <a:prstGeom prst="rect">
            <a:avLst/>
          </a:prstGeom>
          <a:noFill/>
        </p:spPr>
        <p:txBody>
          <a:bodyPr wrap="square" rtlCol="0">
            <a:spAutoFit/>
          </a:bodyPr>
          <a:lstStyle/>
          <a:p>
            <a:pPr algn="ctr"/>
            <a:r>
              <a:rPr lang="it-IT" sz="2300" b="1" dirty="0" smtClean="0">
                <a:solidFill>
                  <a:srgbClr val="C0504D">
                    <a:lumMod val="50000"/>
                  </a:srgbClr>
                </a:solidFill>
                <a:latin typeface="Copperplate Gothic Bold" pitchFamily="34" charset="0"/>
              </a:rPr>
              <a:t>Nel 612 Colombano decide di andare a Roma, ma uno dei suoi compagni, san Gallo, quello che aveva visto il mostro di </a:t>
            </a:r>
            <a:r>
              <a:rPr lang="it-IT" sz="2300" b="1" dirty="0" err="1" smtClean="0">
                <a:solidFill>
                  <a:srgbClr val="C0504D">
                    <a:lumMod val="50000"/>
                  </a:srgbClr>
                </a:solidFill>
                <a:latin typeface="Copperplate Gothic Bold" pitchFamily="34" charset="0"/>
              </a:rPr>
              <a:t>Loch</a:t>
            </a:r>
            <a:r>
              <a:rPr lang="it-IT" sz="2300" b="1" dirty="0" smtClean="0">
                <a:solidFill>
                  <a:srgbClr val="C0504D">
                    <a:lumMod val="50000"/>
                  </a:srgbClr>
                </a:solidFill>
                <a:latin typeface="Copperplate Gothic Bold" pitchFamily="34" charset="0"/>
              </a:rPr>
              <a:t> </a:t>
            </a:r>
            <a:r>
              <a:rPr lang="it-IT" sz="2300" b="1" dirty="0" err="1" smtClean="0">
                <a:solidFill>
                  <a:srgbClr val="C0504D">
                    <a:lumMod val="50000"/>
                  </a:srgbClr>
                </a:solidFill>
                <a:latin typeface="Copperplate Gothic Bold" pitchFamily="34" charset="0"/>
              </a:rPr>
              <a:t>Ness</a:t>
            </a:r>
            <a:r>
              <a:rPr lang="it-IT" sz="2300" b="1" dirty="0" smtClean="0">
                <a:solidFill>
                  <a:srgbClr val="C0504D">
                    <a:lumMod val="50000"/>
                  </a:srgbClr>
                </a:solidFill>
                <a:latin typeface="Copperplate Gothic Bold" pitchFamily="34" charset="0"/>
              </a:rPr>
              <a:t> (e quindi è legato al drago), rifiuta di proseguire e fonda una delle più grandi abbazie d’Europa fra le montagne svizzere, in un luogo che mantiene l’orso sul proprio stemma e in cui si adorava </a:t>
            </a:r>
            <a:r>
              <a:rPr lang="it-IT" sz="2300" b="1" dirty="0" err="1" smtClean="0">
                <a:solidFill>
                  <a:srgbClr val="C0504D">
                    <a:lumMod val="50000"/>
                  </a:srgbClr>
                </a:solidFill>
                <a:latin typeface="Copperplate Gothic Bold" pitchFamily="34" charset="0"/>
              </a:rPr>
              <a:t>Artios</a:t>
            </a:r>
            <a:r>
              <a:rPr lang="it-IT" sz="2300" b="1" dirty="0" smtClean="0">
                <a:solidFill>
                  <a:srgbClr val="C0504D">
                    <a:lumMod val="50000"/>
                  </a:srgbClr>
                </a:solidFill>
                <a:latin typeface="Copperplate Gothic Bold" pitchFamily="34" charset="0"/>
              </a:rPr>
              <a:t>, la dea orsa. Il plantigrado viene mascolinizzato e deve obbedire al santo...</a:t>
            </a:r>
            <a:endParaRPr lang="it-IT" sz="23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 y="-17425"/>
            <a:ext cx="4818087" cy="683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570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627687" y="22426"/>
            <a:ext cx="3516312"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Mentre tutti dormivano, sbucò fuori dalla foresta un </a:t>
            </a:r>
            <a:r>
              <a:rPr lang="it-IT" sz="2400" b="1" dirty="0">
                <a:solidFill>
                  <a:srgbClr val="C0504D">
                    <a:lumMod val="50000"/>
                  </a:srgbClr>
                </a:solidFill>
                <a:latin typeface="Copperplate Gothic Bold" pitchFamily="34" charset="0"/>
              </a:rPr>
              <a:t>grosso orso. San Gallo non si lasciò intimidire </a:t>
            </a:r>
            <a:r>
              <a:rPr lang="it-IT" sz="2400" b="1" dirty="0" smtClean="0">
                <a:solidFill>
                  <a:srgbClr val="C0504D">
                    <a:lumMod val="50000"/>
                  </a:srgbClr>
                </a:solidFill>
                <a:latin typeface="Copperplate Gothic Bold" pitchFamily="34" charset="0"/>
              </a:rPr>
              <a:t>: gli ordinò, </a:t>
            </a:r>
            <a:r>
              <a:rPr lang="it-IT" sz="2400" b="1" dirty="0">
                <a:solidFill>
                  <a:srgbClr val="C0504D">
                    <a:lumMod val="50000"/>
                  </a:srgbClr>
                </a:solidFill>
                <a:latin typeface="Copperplate Gothic Bold" pitchFamily="34" charset="0"/>
              </a:rPr>
              <a:t>in nome del Signore, di gettare un pezzo di legno nel fuoco. L'orso </a:t>
            </a:r>
            <a:r>
              <a:rPr lang="it-IT" sz="2400" b="1" dirty="0" smtClean="0">
                <a:solidFill>
                  <a:srgbClr val="C0504D">
                    <a:lumMod val="50000"/>
                  </a:srgbClr>
                </a:solidFill>
                <a:latin typeface="Copperplate Gothic Bold" pitchFamily="34" charset="0"/>
              </a:rPr>
              <a:t>ubbidì e il santo gli diede dato </a:t>
            </a:r>
            <a:r>
              <a:rPr lang="it-IT" sz="2400" b="1" dirty="0">
                <a:solidFill>
                  <a:srgbClr val="C0504D">
                    <a:lumMod val="50000"/>
                  </a:srgbClr>
                </a:solidFill>
                <a:latin typeface="Copperplate Gothic Bold" pitchFamily="34" charset="0"/>
              </a:rPr>
              <a:t>all'orso una pagnotta, a condizione che non si facesse più vedere. </a:t>
            </a:r>
          </a:p>
        </p:txBody>
      </p:sp>
      <p:pic>
        <p:nvPicPr>
          <p:cNvPr id="13313"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826"/>
            <a:ext cx="5627687"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843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0127" y="6077734"/>
            <a:ext cx="9144000" cy="83099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La biblioteca dell’abbazia di san Gallo conserva una delle più grandi collezioni di codici al mondo.    </a:t>
            </a:r>
            <a:endParaRPr lang="it-IT" sz="2400" b="1" dirty="0">
              <a:solidFill>
                <a:srgbClr val="C0504D">
                  <a:lumMod val="50000"/>
                </a:srgbClr>
              </a:solidFill>
              <a:latin typeface="Copperplate Gothic Bold" pitchFamily="34"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11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457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228185" y="22426"/>
            <a:ext cx="2915814"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Ma a Roma non ci arrivò mai. Si fermò a Monza, dove fece da arbitro ad un contenzioso dottrinale. Riuscì a farsi assegnare da Teodolinda e da Agilulfo, longobardo ariano, la dotazione di terre per aprire un monastero: e arrivò a Bobbio </a:t>
            </a:r>
            <a:endParaRPr lang="it-IT" sz="2400" b="1" dirty="0">
              <a:solidFill>
                <a:srgbClr val="C0504D">
                  <a:lumMod val="50000"/>
                </a:srgbClr>
              </a:solidFill>
              <a:latin typeface="Copperplate Gothic Bold" pitchFamily="34" charset="0"/>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74"/>
            <a:ext cx="6243109" cy="6925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432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6062078"/>
            <a:ext cx="9144000" cy="769441"/>
          </a:xfrm>
          <a:prstGeom prst="rect">
            <a:avLst/>
          </a:prstGeom>
          <a:noFill/>
        </p:spPr>
        <p:txBody>
          <a:bodyPr wrap="square" rtlCol="0">
            <a:spAutoFit/>
          </a:bodyPr>
          <a:lstStyle/>
          <a:p>
            <a:pPr algn="ctr"/>
            <a:r>
              <a:rPr lang="it-IT" sz="2000" b="1" dirty="0" smtClean="0">
                <a:solidFill>
                  <a:srgbClr val="C0504D">
                    <a:lumMod val="50000"/>
                  </a:srgbClr>
                </a:solidFill>
                <a:latin typeface="Copperplate Gothic Bold" pitchFamily="34" charset="0"/>
              </a:rPr>
              <a:t>La prima sede dell’abbazia fu in alta quota, dove c’era già un santuario pagano: dedicato alla dea della montagna</a:t>
            </a: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584"/>
            <a:ext cx="9143999"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3860" y="4797152"/>
            <a:ext cx="5255991" cy="369332"/>
          </a:xfrm>
          <a:prstGeom prst="rect">
            <a:avLst/>
          </a:prstGeom>
          <a:noFill/>
        </p:spPr>
        <p:txBody>
          <a:bodyPr wrap="none" rtlCol="0">
            <a:spAutoFit/>
          </a:bodyPr>
          <a:lstStyle/>
          <a:p>
            <a:r>
              <a:rPr lang="it-IT" b="1" dirty="0" smtClean="0">
                <a:solidFill>
                  <a:schemeClr val="bg1"/>
                </a:solidFill>
                <a:latin typeface="Copperplate Gothic Bold" pitchFamily="34" charset="0"/>
              </a:rPr>
              <a:t>Santa  Maria sul Monte Penice, 1460 m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1148322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6062078"/>
            <a:ext cx="9144000" cy="769441"/>
          </a:xfrm>
          <a:prstGeom prst="rect">
            <a:avLst/>
          </a:prstGeom>
          <a:noFill/>
        </p:spPr>
        <p:txBody>
          <a:bodyPr wrap="square" rtlCol="0">
            <a:spAutoFit/>
          </a:bodyPr>
          <a:lstStyle/>
          <a:p>
            <a:pPr algn="ctr"/>
            <a:r>
              <a:rPr lang="it-IT" sz="2000" b="1" dirty="0" smtClean="0">
                <a:solidFill>
                  <a:srgbClr val="C0504D">
                    <a:lumMod val="50000"/>
                  </a:srgbClr>
                </a:solidFill>
                <a:latin typeface="Copperplate Gothic Bold" pitchFamily="34" charset="0"/>
              </a:rPr>
              <a:t>La prima sede dell’abbazia fu in alta quota, dove c’era già un santuario pagano: dedicato alla dea della montagna</a:t>
            </a: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sp>
        <p:nvSpPr>
          <p:cNvPr id="6" name="CasellaDiTesto 5"/>
          <p:cNvSpPr txBox="1"/>
          <p:nvPr/>
        </p:nvSpPr>
        <p:spPr>
          <a:xfrm>
            <a:off x="-53860" y="4797152"/>
            <a:ext cx="5255991" cy="369332"/>
          </a:xfrm>
          <a:prstGeom prst="rect">
            <a:avLst/>
          </a:prstGeom>
          <a:noFill/>
        </p:spPr>
        <p:txBody>
          <a:bodyPr wrap="none" rtlCol="0">
            <a:spAutoFit/>
          </a:bodyPr>
          <a:lstStyle/>
          <a:p>
            <a:r>
              <a:rPr lang="it-IT" b="1" dirty="0" smtClean="0">
                <a:solidFill>
                  <a:schemeClr val="bg1"/>
                </a:solidFill>
                <a:latin typeface="Copperplate Gothic Bold" pitchFamily="34" charset="0"/>
              </a:rPr>
              <a:t>Santa  Maria sul Monte Penice, 1460 m  </a:t>
            </a:r>
            <a:endParaRPr lang="it-IT" b="1" dirty="0">
              <a:solidFill>
                <a:schemeClr val="bg1"/>
              </a:solidFill>
              <a:latin typeface="Copperplate Gothic Bold" pitchFamily="34"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69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50462" y="225514"/>
            <a:ext cx="3827138" cy="646331"/>
          </a:xfrm>
          <a:prstGeom prst="rect">
            <a:avLst/>
          </a:prstGeom>
          <a:noFill/>
        </p:spPr>
        <p:txBody>
          <a:bodyPr wrap="none" rtlCol="0">
            <a:spAutoFit/>
          </a:bodyPr>
          <a:lstStyle/>
          <a:p>
            <a:r>
              <a:rPr lang="it-IT" b="1" dirty="0" smtClean="0">
                <a:solidFill>
                  <a:schemeClr val="bg1"/>
                </a:solidFill>
                <a:latin typeface="Copperplate Gothic Bold" pitchFamily="34" charset="0"/>
              </a:rPr>
              <a:t>Castello Malaspina</a:t>
            </a:r>
          </a:p>
          <a:p>
            <a:r>
              <a:rPr lang="it-IT" b="1" dirty="0" smtClean="0">
                <a:solidFill>
                  <a:schemeClr val="bg1"/>
                </a:solidFill>
                <a:latin typeface="Copperplate Gothic Bold" pitchFamily="34" charset="0"/>
              </a:rPr>
              <a:t>Sede prima abbazia a Bobbio</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120799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chemeClr val="accent2">
                    <a:lumMod val="50000"/>
                  </a:schemeClr>
                </a:solidFill>
                <a:latin typeface="Times New Roman" pitchFamily="18" charset="0"/>
                <a:cs typeface="Times New Roman" pitchFamily="18" charset="0"/>
              </a:rPr>
              <a:t>Michela Zucca</a:t>
            </a:r>
          </a:p>
          <a:p>
            <a:pPr algn="ctr"/>
            <a:r>
              <a:rPr lang="it-IT" sz="800" b="1" dirty="0" smtClean="0">
                <a:solidFill>
                  <a:schemeClr val="accent2">
                    <a:lumMod val="50000"/>
                  </a:schemeClr>
                </a:solidFill>
                <a:latin typeface="Times New Roman" pitchFamily="18" charset="0"/>
                <a:cs typeface="Times New Roman" pitchFamily="18" charset="0"/>
              </a:rPr>
              <a:t>Servizi Culturali</a:t>
            </a:r>
            <a:endParaRPr lang="it-IT" sz="800" b="1" dirty="0">
              <a:solidFill>
                <a:schemeClr val="accent2">
                  <a:lumMod val="50000"/>
                </a:schemeClr>
              </a:solidFill>
              <a:latin typeface="Times New Roman" pitchFamily="18" charset="0"/>
              <a:cs typeface="Times New Roman" pitchFamily="18" charset="0"/>
            </a:endParaRPr>
          </a:p>
        </p:txBody>
      </p:sp>
      <p:sp>
        <p:nvSpPr>
          <p:cNvPr id="5" name="CasellaDiTesto 4"/>
          <p:cNvSpPr txBox="1"/>
          <p:nvPr/>
        </p:nvSpPr>
        <p:spPr>
          <a:xfrm>
            <a:off x="5093991" y="22426"/>
            <a:ext cx="4050008" cy="6740307"/>
          </a:xfrm>
          <a:prstGeom prst="rect">
            <a:avLst/>
          </a:prstGeom>
          <a:noFill/>
        </p:spPr>
        <p:txBody>
          <a:bodyPr wrap="square" rtlCol="0">
            <a:spAutoFit/>
          </a:bodyPr>
          <a:lstStyle/>
          <a:p>
            <a:pPr algn="ctr"/>
            <a:r>
              <a:rPr lang="it-IT" sz="2400" b="1" i="1" dirty="0" smtClean="0">
                <a:solidFill>
                  <a:schemeClr val="accent2">
                    <a:lumMod val="50000"/>
                  </a:schemeClr>
                </a:solidFill>
                <a:latin typeface="Copperplate Gothic Bold" pitchFamily="34" charset="0"/>
              </a:rPr>
              <a:t>Per un libro anche un santo  può scatenare una guerra….. </a:t>
            </a:r>
          </a:p>
          <a:p>
            <a:r>
              <a:rPr lang="it-IT" sz="2400" b="1" dirty="0">
                <a:solidFill>
                  <a:schemeClr val="accent2">
                    <a:lumMod val="50000"/>
                  </a:schemeClr>
                </a:solidFill>
                <a:latin typeface="Copperplate Gothic Bold" pitchFamily="34" charset="0"/>
              </a:rPr>
              <a:t>Durante un soggiorno di studio alla famosa scuola di </a:t>
            </a:r>
            <a:r>
              <a:rPr lang="it-IT" sz="2400" b="1" dirty="0" err="1">
                <a:solidFill>
                  <a:schemeClr val="accent2">
                    <a:lumMod val="50000"/>
                  </a:schemeClr>
                </a:solidFill>
                <a:latin typeface="Copperplate Gothic Bold" pitchFamily="34" charset="0"/>
              </a:rPr>
              <a:t>Moville</a:t>
            </a:r>
            <a:r>
              <a:rPr lang="it-IT" sz="2400" b="1" dirty="0">
                <a:solidFill>
                  <a:schemeClr val="accent2">
                    <a:lumMod val="50000"/>
                  </a:schemeClr>
                </a:solidFill>
                <a:latin typeface="Copperplate Gothic Bold" pitchFamily="34" charset="0"/>
              </a:rPr>
              <a:t>, nella contea di Down, </a:t>
            </a:r>
            <a:r>
              <a:rPr lang="it-IT" sz="2400" b="1" dirty="0" err="1">
                <a:solidFill>
                  <a:schemeClr val="accent2">
                    <a:lumMod val="50000"/>
                  </a:schemeClr>
                </a:solidFill>
                <a:latin typeface="Copperplate Gothic Bold" pitchFamily="34" charset="0"/>
              </a:rPr>
              <a:t>Columba</a:t>
            </a:r>
            <a:r>
              <a:rPr lang="it-IT" sz="2400" b="1" dirty="0">
                <a:solidFill>
                  <a:schemeClr val="accent2">
                    <a:lumMod val="50000"/>
                  </a:schemeClr>
                </a:solidFill>
                <a:latin typeface="Copperplate Gothic Bold" pitchFamily="34" charset="0"/>
              </a:rPr>
              <a:t> copiò di nascosto e senza autorizzazione un prezioso salterio.</a:t>
            </a:r>
          </a:p>
          <a:p>
            <a:r>
              <a:rPr lang="it-IT" sz="2400" b="1" dirty="0" smtClean="0">
                <a:solidFill>
                  <a:schemeClr val="accent2">
                    <a:lumMod val="50000"/>
                  </a:schemeClr>
                </a:solidFill>
                <a:latin typeface="Copperplate Gothic Bold" pitchFamily="34" charset="0"/>
              </a:rPr>
              <a:t>La </a:t>
            </a:r>
            <a:r>
              <a:rPr lang="it-IT" sz="2400" b="1" dirty="0">
                <a:solidFill>
                  <a:schemeClr val="accent2">
                    <a:lumMod val="50000"/>
                  </a:schemeClr>
                </a:solidFill>
                <a:latin typeface="Copperplate Gothic Bold" pitchFamily="34" charset="0"/>
              </a:rPr>
              <a:t>leggenda afferma </a:t>
            </a:r>
            <a:r>
              <a:rPr lang="it-IT" sz="2400" b="1" dirty="0" smtClean="0">
                <a:solidFill>
                  <a:schemeClr val="accent2">
                    <a:lumMod val="50000"/>
                  </a:schemeClr>
                </a:solidFill>
                <a:latin typeface="Copperplate Gothic Bold" pitchFamily="34" charset="0"/>
              </a:rPr>
              <a:t>il santo, </a:t>
            </a:r>
            <a:r>
              <a:rPr lang="it-IT" sz="2400" b="1" dirty="0">
                <a:solidFill>
                  <a:schemeClr val="accent2">
                    <a:lumMod val="50000"/>
                  </a:schemeClr>
                </a:solidFill>
                <a:latin typeface="Copperplate Gothic Bold" pitchFamily="34" charset="0"/>
              </a:rPr>
              <a:t>al buio, copiava scrivendo con la mano destra, mentre le dita della sua mano sinistra gli facevano luce. </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19" y="0"/>
            <a:ext cx="5112568" cy="682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63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3629396" y="22426"/>
            <a:ext cx="5514603" cy="6817251"/>
          </a:xfrm>
          <a:prstGeom prst="rect">
            <a:avLst/>
          </a:prstGeom>
          <a:noFill/>
        </p:spPr>
        <p:txBody>
          <a:bodyPr wrap="square" rtlCol="0">
            <a:spAutoFit/>
          </a:bodyPr>
          <a:lstStyle/>
          <a:p>
            <a:pPr algn="ctr"/>
            <a:r>
              <a:rPr lang="it-IT" sz="2300" b="1" dirty="0" smtClean="0">
                <a:solidFill>
                  <a:srgbClr val="C0504D">
                    <a:lumMod val="50000"/>
                  </a:srgbClr>
                </a:solidFill>
                <a:latin typeface="Copperplate Gothic Bold" pitchFamily="34" charset="0"/>
              </a:rPr>
              <a:t>A Bobbio, come in tutti gli altri luoghi insediati da Colombano e dai suoi monaci, esiste una connessione diretta con la dea nera, personificata anche dall’orso. A Diana-Artemide è dedicato un altare, e probabilmente il suo culto avviene in natura, in un bosco sacro, sulla montagna. Sul Monte Penice è stata ritrovata l’immagine di un’offerente. Poco dopo il suo arrivo, nel 614, avviene l’incontro e l’assoggettamento della Bestia,  che viene aggiogata all’aratro e quindi ridotta da libera e selvaggia in domestica e soggetta al volere dell’uomo. </a:t>
            </a:r>
            <a:endParaRPr lang="it-IT" sz="2400" b="1" dirty="0">
              <a:solidFill>
                <a:srgbClr val="C0504D">
                  <a:lumMod val="50000"/>
                </a:srgbClr>
              </a:solidFill>
              <a:latin typeface="Copperplate Gothic Bold" pitchFamily="34" charset="0"/>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45"/>
            <a:ext cx="36293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580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154638" y="22426"/>
            <a:ext cx="2989361" cy="6817251"/>
          </a:xfrm>
          <a:prstGeom prst="rect">
            <a:avLst/>
          </a:prstGeom>
          <a:noFill/>
        </p:spPr>
        <p:txBody>
          <a:bodyPr wrap="square" rtlCol="0">
            <a:spAutoFit/>
          </a:bodyPr>
          <a:lstStyle/>
          <a:p>
            <a:pPr algn="ctr"/>
            <a:r>
              <a:rPr lang="it-IT" sz="2300" b="1" dirty="0" smtClean="0">
                <a:solidFill>
                  <a:srgbClr val="C0504D">
                    <a:lumMod val="50000"/>
                  </a:srgbClr>
                </a:solidFill>
                <a:latin typeface="Copperplate Gothic Bold" pitchFamily="34" charset="0"/>
              </a:rPr>
              <a:t>Si dice che durante la costruzione del monastero Colombano sollevasse trinchi con un dito. Bobbio era tutta una foresta: non c’è da meravigliarsi che dal folto del bosco sbucasse proprio un orso, che ammazza il bue all’aratro, e che si lascia aggiogare.  </a:t>
            </a:r>
            <a:endParaRPr lang="it-IT" sz="2400" b="1" dirty="0">
              <a:solidFill>
                <a:srgbClr val="C0504D">
                  <a:lumMod val="50000"/>
                </a:srgbClr>
              </a:solidFill>
              <a:latin typeface="Copperplate Gothic Bold" pitchFamily="34" charset="0"/>
            </a:endParaRPr>
          </a:p>
        </p:txBody>
      </p:sp>
      <p:pic>
        <p:nvPicPr>
          <p:cNvPr id="174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9" y="22426"/>
            <a:ext cx="6214157" cy="683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626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6092856"/>
            <a:ext cx="9144000" cy="83099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Nel 615 si ritira a vivere nella grotta dell’eremo di San Michele di Coli, e lì muore poco dopo.    </a:t>
            </a:r>
            <a:endParaRPr lang="it-IT" sz="2400" b="1" dirty="0">
              <a:solidFill>
                <a:srgbClr val="C0504D">
                  <a:lumMod val="50000"/>
                </a:srgbClr>
              </a:solidFill>
              <a:latin typeface="Copperplate Gothic Bold"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8" y="-63518"/>
            <a:ext cx="9136232" cy="624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849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6092856"/>
            <a:ext cx="9144000" cy="83099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Nel 615 si ritira a vivere nella di Coli, e lì m poco dopo.    </a:t>
            </a:r>
            <a:endParaRPr lang="it-IT" sz="2400" b="1" dirty="0">
              <a:solidFill>
                <a:srgbClr val="C0504D">
                  <a:lumMod val="50000"/>
                </a:srgbClr>
              </a:solidFill>
              <a:latin typeface="Copperplate Gothic Bold" pitchFamily="34" charset="0"/>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184" y="0"/>
            <a:ext cx="8718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895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0"/>
            <a:ext cx="9144000" cy="9325630"/>
          </a:xfrm>
          <a:prstGeom prst="rect">
            <a:avLst/>
          </a:prstGeom>
          <a:noFill/>
        </p:spPr>
        <p:txBody>
          <a:bodyPr wrap="square" rtlCol="0">
            <a:spAutoFit/>
          </a:bodyPr>
          <a:lstStyle/>
          <a:p>
            <a:pPr algn="ctr"/>
            <a:r>
              <a:rPr lang="it-IT" sz="2400" b="1" dirty="0">
                <a:solidFill>
                  <a:srgbClr val="C0504D">
                    <a:lumMod val="50000"/>
                  </a:srgbClr>
                </a:solidFill>
                <a:latin typeface="Copperplate Gothic Bold" pitchFamily="34" charset="0"/>
              </a:rPr>
              <a:t>Tra il VII secolo ed il X secolo Bobbio divenne un </a:t>
            </a:r>
            <a:r>
              <a:rPr lang="it-IT" sz="2400" b="1" dirty="0" smtClean="0">
                <a:solidFill>
                  <a:srgbClr val="C0504D">
                    <a:lumMod val="50000"/>
                  </a:srgbClr>
                </a:solidFill>
                <a:latin typeface="Copperplate Gothic Bold" pitchFamily="34" charset="0"/>
              </a:rPr>
              <a:t>feudo </a:t>
            </a:r>
            <a:r>
              <a:rPr lang="it-IT" sz="2400" b="1" dirty="0">
                <a:solidFill>
                  <a:srgbClr val="C0504D">
                    <a:lumMod val="50000"/>
                  </a:srgbClr>
                </a:solidFill>
                <a:latin typeface="Copperplate Gothic Bold" pitchFamily="34" charset="0"/>
              </a:rPr>
              <a:t>monastico grandissimo ed esteso, non raggruppato su di un unico </a:t>
            </a:r>
            <a:r>
              <a:rPr lang="it-IT" sz="2400" b="1" dirty="0" smtClean="0">
                <a:solidFill>
                  <a:srgbClr val="C0504D">
                    <a:lumMod val="50000"/>
                  </a:srgbClr>
                </a:solidFill>
                <a:latin typeface="Copperplate Gothic Bold" pitchFamily="34" charset="0"/>
              </a:rPr>
              <a:t>fondo</a:t>
            </a:r>
            <a:r>
              <a:rPr lang="it-IT" sz="2400" b="1" dirty="0">
                <a:solidFill>
                  <a:srgbClr val="C0504D">
                    <a:lumMod val="50000"/>
                  </a:srgbClr>
                </a:solidFill>
                <a:latin typeface="Copperplate Gothic Bold" pitchFamily="34" charset="0"/>
              </a:rPr>
              <a:t>, salvo la zona </a:t>
            </a:r>
            <a:r>
              <a:rPr lang="it-IT" sz="2400" b="1" dirty="0" smtClean="0">
                <a:solidFill>
                  <a:srgbClr val="C0504D">
                    <a:lumMod val="50000"/>
                  </a:srgbClr>
                </a:solidFill>
                <a:latin typeface="Copperplate Gothic Bold" pitchFamily="34" charset="0"/>
              </a:rPr>
              <a:t>centrale. </a:t>
            </a:r>
            <a:r>
              <a:rPr lang="it-IT" sz="2400" b="1" dirty="0">
                <a:solidFill>
                  <a:srgbClr val="C0504D">
                    <a:lumMod val="50000"/>
                  </a:srgbClr>
                </a:solidFill>
                <a:latin typeface="Copperplate Gothic Bold" pitchFamily="34" charset="0"/>
              </a:rPr>
              <a:t>Il territorio si estese subito </a:t>
            </a:r>
            <a:r>
              <a:rPr lang="it-IT" sz="2400" b="1" dirty="0" smtClean="0">
                <a:solidFill>
                  <a:srgbClr val="C0504D">
                    <a:lumMod val="50000"/>
                  </a:srgbClr>
                </a:solidFill>
                <a:latin typeface="Copperplate Gothic Bold" pitchFamily="34" charset="0"/>
              </a:rPr>
              <a:t>all'Oltrepò</a:t>
            </a:r>
            <a:r>
              <a:rPr lang="it-IT" sz="2400" b="1" dirty="0">
                <a:solidFill>
                  <a:srgbClr val="C0504D">
                    <a:lumMod val="50000"/>
                  </a:srgbClr>
                </a:solidFill>
                <a:latin typeface="Copperplate Gothic Bold" pitchFamily="34" charset="0"/>
              </a:rPr>
              <a:t>, alla Val Tidone, alla Val Curone e alla Val d'Aveto in una zona </a:t>
            </a:r>
            <a:r>
              <a:rPr lang="it-IT" sz="2400" b="1" dirty="0" smtClean="0">
                <a:solidFill>
                  <a:srgbClr val="C0504D">
                    <a:lumMod val="50000"/>
                  </a:srgbClr>
                </a:solidFill>
                <a:latin typeface="Copperplate Gothic Bold" pitchFamily="34" charset="0"/>
              </a:rPr>
              <a:t>contigua</a:t>
            </a:r>
            <a:r>
              <a:rPr lang="it-IT" sz="2400" b="1" dirty="0">
                <a:solidFill>
                  <a:srgbClr val="C0504D">
                    <a:lumMod val="50000"/>
                  </a:srgbClr>
                </a:solidFill>
                <a:latin typeface="Copperplate Gothic Bold" pitchFamily="34" charset="0"/>
              </a:rPr>
              <a:t>. Ma era anche formato da terreni e piccoli feudi sparsi per tutta l'Italia settentrionale, dalle coste del Mar Ligure al Piemonte </a:t>
            </a:r>
            <a:r>
              <a:rPr lang="it-IT" sz="2400" b="1" dirty="0" smtClean="0">
                <a:solidFill>
                  <a:srgbClr val="C0504D">
                    <a:lumMod val="50000"/>
                  </a:srgbClr>
                </a:solidFill>
                <a:latin typeface="Copperplate Gothic Bold" pitchFamily="34" charset="0"/>
              </a:rPr>
              <a:t>al </a:t>
            </a:r>
            <a:r>
              <a:rPr lang="it-IT" sz="2400" b="1" dirty="0">
                <a:solidFill>
                  <a:srgbClr val="C0504D">
                    <a:lumMod val="50000"/>
                  </a:srgbClr>
                </a:solidFill>
                <a:latin typeface="Copperplate Gothic Bold" pitchFamily="34" charset="0"/>
              </a:rPr>
              <a:t>lago di Como, al lago di Garda, </a:t>
            </a:r>
            <a:r>
              <a:rPr lang="it-IT" sz="2400" b="1" dirty="0" smtClean="0">
                <a:solidFill>
                  <a:srgbClr val="C0504D">
                    <a:lumMod val="50000"/>
                  </a:srgbClr>
                </a:solidFill>
                <a:latin typeface="Copperplate Gothic Bold" pitchFamily="34" charset="0"/>
              </a:rPr>
              <a:t>al </a:t>
            </a:r>
            <a:r>
              <a:rPr lang="it-IT" sz="2400" b="1" dirty="0">
                <a:solidFill>
                  <a:srgbClr val="C0504D">
                    <a:lumMod val="50000"/>
                  </a:srgbClr>
                </a:solidFill>
                <a:latin typeface="Copperplate Gothic Bold" pitchFamily="34" charset="0"/>
              </a:rPr>
              <a:t>Ticino e </a:t>
            </a:r>
            <a:r>
              <a:rPr lang="it-IT" sz="2400" b="1" dirty="0" smtClean="0">
                <a:solidFill>
                  <a:srgbClr val="C0504D">
                    <a:lumMod val="50000"/>
                  </a:srgbClr>
                </a:solidFill>
                <a:latin typeface="Copperplate Gothic Bold" pitchFamily="34" charset="0"/>
              </a:rPr>
              <a:t>al </a:t>
            </a:r>
            <a:r>
              <a:rPr lang="it-IT" sz="2400" b="1" dirty="0">
                <a:solidFill>
                  <a:srgbClr val="C0504D">
                    <a:lumMod val="50000"/>
                  </a:srgbClr>
                </a:solidFill>
                <a:latin typeface="Copperplate Gothic Bold" pitchFamily="34" charset="0"/>
              </a:rPr>
              <a:t>Po, fino all'Adriatico, con una flotta di imbarcazioni che collegavano Pavia con la Svizzera e per il Po i possedimenti sul Mincio, di Comacchio, Ferrara, Ravenna, Venezia ed Ascoli Piceno, ma anche sul mare con i porti liguri di Moneglia e Porto Venere</a:t>
            </a:r>
            <a:r>
              <a:rPr lang="it-IT" sz="2400" b="1" dirty="0" smtClean="0">
                <a:solidFill>
                  <a:srgbClr val="C0504D">
                    <a:lumMod val="50000"/>
                  </a:srgbClr>
                </a:solidFill>
                <a:latin typeface="Copperplate Gothic Bold" pitchFamily="34" charset="0"/>
              </a:rPr>
              <a:t>. </a:t>
            </a:r>
            <a:r>
              <a:rPr lang="it-IT" sz="2400" b="1" dirty="0">
                <a:solidFill>
                  <a:srgbClr val="C0504D">
                    <a:lumMod val="50000"/>
                  </a:srgbClr>
                </a:solidFill>
                <a:latin typeface="Copperplate Gothic Bold" pitchFamily="34" charset="0"/>
              </a:rPr>
              <a:t>Inoltre si trovavano monasteri sparsi all'estero dalla Spagna fino alla Germania, in Irlanda ed in Inghilterra, collegati da numerose strade percorse da pellegrini e da monaci.</a:t>
            </a:r>
          </a:p>
          <a:p>
            <a:pPr algn="ctr"/>
            <a:endParaRPr lang="it-IT" sz="2400" b="1" dirty="0">
              <a:solidFill>
                <a:srgbClr val="C0504D">
                  <a:lumMod val="50000"/>
                </a:srgbClr>
              </a:solidFill>
              <a:latin typeface="Copperplate Gothic Bold" pitchFamily="34" charset="0"/>
            </a:endParaRPr>
          </a:p>
          <a:p>
            <a:pPr algn="ctr"/>
            <a:r>
              <a:rPr lang="it-IT" sz="2400" b="1" dirty="0" smtClean="0">
                <a:solidFill>
                  <a:srgbClr val="C0504D">
                    <a:lumMod val="50000"/>
                  </a:srgbClr>
                </a:solidFill>
                <a:latin typeface="Copperplate Gothic Bold" pitchFamily="34" charset="0"/>
              </a:rPr>
              <a:t>i </a:t>
            </a:r>
            <a:r>
              <a:rPr lang="it-IT" sz="2400" b="1" dirty="0">
                <a:solidFill>
                  <a:srgbClr val="C0504D">
                    <a:lumMod val="50000"/>
                  </a:srgbClr>
                </a:solidFill>
                <a:latin typeface="Copperplate Gothic Bold" pitchFamily="34" charset="0"/>
              </a:rPr>
              <a:t>monaci </a:t>
            </a:r>
            <a:r>
              <a:rPr lang="it-IT" sz="2400" b="1" dirty="0" smtClean="0">
                <a:solidFill>
                  <a:srgbClr val="C0504D">
                    <a:lumMod val="50000"/>
                  </a:srgbClr>
                </a:solidFill>
                <a:latin typeface="Copperplate Gothic Bold" pitchFamily="34" charset="0"/>
              </a:rPr>
              <a:t>avevano </a:t>
            </a:r>
            <a:r>
              <a:rPr lang="it-IT" sz="2400" b="1" dirty="0">
                <a:solidFill>
                  <a:srgbClr val="C0504D">
                    <a:lumMod val="50000"/>
                  </a:srgbClr>
                </a:solidFill>
                <a:latin typeface="Copperplate Gothic Bold" pitchFamily="34" charset="0"/>
              </a:rPr>
              <a:t>costruito numerosissimi monasteri </a:t>
            </a:r>
            <a:r>
              <a:rPr lang="it-IT" sz="2400" b="1" dirty="0" smtClean="0">
                <a:solidFill>
                  <a:srgbClr val="C0504D">
                    <a:lumMod val="50000"/>
                  </a:srgbClr>
                </a:solidFill>
                <a:latin typeface="Copperplate Gothic Bold" pitchFamily="34" charset="0"/>
              </a:rPr>
              <a:t>coltivavano </a:t>
            </a:r>
            <a:r>
              <a:rPr lang="it-IT" sz="2400" b="1" dirty="0">
                <a:solidFill>
                  <a:srgbClr val="C0504D">
                    <a:lumMod val="50000"/>
                  </a:srgbClr>
                </a:solidFill>
                <a:latin typeface="Copperplate Gothic Bold" pitchFamily="34" charset="0"/>
              </a:rPr>
              <a:t>le terre in modo intensivo, specie impiantando anche vigneti, oliveti e castagneti e costruendo mulini; </a:t>
            </a:r>
            <a:r>
              <a:rPr lang="it-IT" sz="2400" b="1" dirty="0" smtClean="0">
                <a:solidFill>
                  <a:srgbClr val="C0504D">
                    <a:lumMod val="50000"/>
                  </a:srgbClr>
                </a:solidFill>
                <a:latin typeface="Copperplate Gothic Bold" pitchFamily="34" charset="0"/>
              </a:rPr>
              <a:t>c’erano </a:t>
            </a:r>
            <a:r>
              <a:rPr lang="it-IT" sz="2400" b="1" dirty="0">
                <a:solidFill>
                  <a:srgbClr val="C0504D">
                    <a:lumMod val="50000"/>
                  </a:srgbClr>
                </a:solidFill>
                <a:latin typeface="Copperplate Gothic Bold" pitchFamily="34" charset="0"/>
              </a:rPr>
              <a:t>numerosi allevamenti specie di pecore per l'utilizzo della pergamena per </a:t>
            </a:r>
            <a:r>
              <a:rPr lang="it-IT" sz="2400" b="1" dirty="0" smtClean="0">
                <a:solidFill>
                  <a:srgbClr val="C0504D">
                    <a:lumMod val="50000"/>
                  </a:srgbClr>
                </a:solidFill>
                <a:latin typeface="Copperplate Gothic Bold" pitchFamily="34" charset="0"/>
              </a:rPr>
              <a:t>gli  </a:t>
            </a:r>
            <a:r>
              <a:rPr lang="it-IT" sz="2400" b="1" dirty="0" err="1" smtClean="0">
                <a:solidFill>
                  <a:srgbClr val="C0504D">
                    <a:lumMod val="50000"/>
                  </a:srgbClr>
                </a:solidFill>
                <a:latin typeface="Copperplate Gothic Bold" pitchFamily="34" charset="0"/>
              </a:rPr>
              <a:t>scriptorium</a:t>
            </a: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3376837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727373" y="404664"/>
            <a:ext cx="8416627" cy="646331"/>
          </a:xfrm>
          <a:prstGeom prst="rect">
            <a:avLst/>
          </a:prstGeom>
          <a:noFill/>
        </p:spPr>
        <p:txBody>
          <a:bodyPr wrap="square" rtlCol="0">
            <a:spAutoFit/>
          </a:bodyPr>
          <a:lstStyle/>
          <a:p>
            <a:pPr algn="r"/>
            <a:r>
              <a:rPr lang="it-IT" b="1" dirty="0" smtClean="0">
                <a:solidFill>
                  <a:schemeClr val="bg1"/>
                </a:solidFill>
                <a:latin typeface="Copperplate Gothic Bold" pitchFamily="34" charset="0"/>
              </a:rPr>
              <a:t>Castel Pietra, Vobbia (</a:t>
            </a:r>
            <a:r>
              <a:rPr lang="it-IT" b="1" dirty="0" err="1" smtClean="0">
                <a:solidFill>
                  <a:schemeClr val="bg1"/>
                </a:solidFill>
                <a:latin typeface="Copperplate Gothic Bold" pitchFamily="34" charset="0"/>
              </a:rPr>
              <a:t>Ge</a:t>
            </a:r>
            <a:r>
              <a:rPr lang="it-IT" b="1" dirty="0" smtClean="0">
                <a:solidFill>
                  <a:schemeClr val="bg1"/>
                </a:solidFill>
                <a:latin typeface="Copperplate Gothic Bold" pitchFamily="34" charset="0"/>
              </a:rPr>
              <a:t>), Valle Scrivia: </a:t>
            </a:r>
            <a:endParaRPr lang="it-IT" b="1" dirty="0" smtClean="0">
              <a:solidFill>
                <a:schemeClr val="bg1"/>
              </a:solidFill>
              <a:latin typeface="Copperplate Gothic Bold" pitchFamily="34" charset="0"/>
            </a:endParaRPr>
          </a:p>
          <a:p>
            <a:pPr algn="r"/>
            <a:r>
              <a:rPr lang="it-IT" b="1" dirty="0" smtClean="0">
                <a:solidFill>
                  <a:schemeClr val="bg1"/>
                </a:solidFill>
                <a:latin typeface="Copperplate Gothic Bold" pitchFamily="34" charset="0"/>
              </a:rPr>
              <a:t>una </a:t>
            </a:r>
            <a:r>
              <a:rPr lang="it-IT" b="1" dirty="0" smtClean="0">
                <a:solidFill>
                  <a:schemeClr val="bg1"/>
                </a:solidFill>
                <a:latin typeface="Copperplate Gothic Bold" pitchFamily="34" charset="0"/>
              </a:rPr>
              <a:t>delle sedi dei monaci </a:t>
            </a:r>
            <a:r>
              <a:rPr lang="it-IT" b="1" dirty="0" err="1" smtClean="0">
                <a:solidFill>
                  <a:schemeClr val="bg1"/>
                </a:solidFill>
                <a:latin typeface="Copperplate Gothic Bold" pitchFamily="34" charset="0"/>
              </a:rPr>
              <a:t>colombaniani</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4195446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0"/>
            <a:ext cx="9144000"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i </a:t>
            </a:r>
            <a:r>
              <a:rPr lang="it-IT" sz="2400" b="1" dirty="0">
                <a:solidFill>
                  <a:srgbClr val="C0504D">
                    <a:lumMod val="50000"/>
                  </a:srgbClr>
                </a:solidFill>
                <a:latin typeface="Copperplate Gothic Bold" pitchFamily="34" charset="0"/>
              </a:rPr>
              <a:t>monaci </a:t>
            </a:r>
            <a:r>
              <a:rPr lang="it-IT" sz="2400" b="1" dirty="0" smtClean="0">
                <a:solidFill>
                  <a:srgbClr val="C0504D">
                    <a:lumMod val="50000"/>
                  </a:srgbClr>
                </a:solidFill>
                <a:latin typeface="Copperplate Gothic Bold" pitchFamily="34" charset="0"/>
              </a:rPr>
              <a:t>avevano </a:t>
            </a:r>
            <a:r>
              <a:rPr lang="it-IT" sz="2400" b="1" dirty="0">
                <a:solidFill>
                  <a:srgbClr val="C0504D">
                    <a:lumMod val="50000"/>
                  </a:srgbClr>
                </a:solidFill>
                <a:latin typeface="Copperplate Gothic Bold" pitchFamily="34" charset="0"/>
              </a:rPr>
              <a:t>costruito </a:t>
            </a:r>
            <a:r>
              <a:rPr lang="it-IT" sz="2400" b="1" dirty="0" smtClean="0">
                <a:solidFill>
                  <a:srgbClr val="C0504D">
                    <a:lumMod val="50000"/>
                  </a:srgbClr>
                </a:solidFill>
                <a:latin typeface="Copperplate Gothic Bold" pitchFamily="34" charset="0"/>
              </a:rPr>
              <a:t>tantissimi </a:t>
            </a:r>
            <a:r>
              <a:rPr lang="it-IT" sz="2400" b="1" dirty="0">
                <a:solidFill>
                  <a:srgbClr val="C0504D">
                    <a:lumMod val="50000"/>
                  </a:srgbClr>
                </a:solidFill>
                <a:latin typeface="Copperplate Gothic Bold" pitchFamily="34" charset="0"/>
              </a:rPr>
              <a:t>monasteri </a:t>
            </a:r>
            <a:r>
              <a:rPr lang="it-IT" sz="2400" b="1" dirty="0" smtClean="0">
                <a:solidFill>
                  <a:srgbClr val="C0504D">
                    <a:lumMod val="50000"/>
                  </a:srgbClr>
                </a:solidFill>
                <a:latin typeface="Copperplate Gothic Bold" pitchFamily="34" charset="0"/>
              </a:rPr>
              <a:t>e, dove occorreva per la difesa, anche castelli. Coltivavano </a:t>
            </a:r>
            <a:r>
              <a:rPr lang="it-IT" sz="2400" b="1" dirty="0">
                <a:solidFill>
                  <a:srgbClr val="C0504D">
                    <a:lumMod val="50000"/>
                  </a:srgbClr>
                </a:solidFill>
                <a:latin typeface="Copperplate Gothic Bold" pitchFamily="34" charset="0"/>
              </a:rPr>
              <a:t>le terre in modo intensivo, </a:t>
            </a:r>
            <a:r>
              <a:rPr lang="it-IT" sz="2400" b="1" dirty="0" smtClean="0">
                <a:solidFill>
                  <a:srgbClr val="C0504D">
                    <a:lumMod val="50000"/>
                  </a:srgbClr>
                </a:solidFill>
                <a:latin typeface="Copperplate Gothic Bold" pitchFamily="34" charset="0"/>
              </a:rPr>
              <a:t>impiantando vigneti</a:t>
            </a:r>
            <a:r>
              <a:rPr lang="it-IT" sz="2400" b="1" dirty="0">
                <a:solidFill>
                  <a:srgbClr val="C0504D">
                    <a:lumMod val="50000"/>
                  </a:srgbClr>
                </a:solidFill>
                <a:latin typeface="Copperplate Gothic Bold" pitchFamily="34" charset="0"/>
              </a:rPr>
              <a:t>, oliveti e castagneti e costruendo mulini; </a:t>
            </a:r>
            <a:r>
              <a:rPr lang="it-IT" sz="2400" b="1" dirty="0" smtClean="0">
                <a:solidFill>
                  <a:srgbClr val="C0504D">
                    <a:lumMod val="50000"/>
                  </a:srgbClr>
                </a:solidFill>
                <a:latin typeface="Copperplate Gothic Bold" pitchFamily="34" charset="0"/>
              </a:rPr>
              <a:t>c’erano </a:t>
            </a:r>
            <a:r>
              <a:rPr lang="it-IT" sz="2400" b="1" dirty="0">
                <a:solidFill>
                  <a:srgbClr val="C0504D">
                    <a:lumMod val="50000"/>
                  </a:srgbClr>
                </a:solidFill>
                <a:latin typeface="Copperplate Gothic Bold" pitchFamily="34" charset="0"/>
              </a:rPr>
              <a:t>numerosi allevamenti specie di pecore per l'utilizzo della pergamena per </a:t>
            </a:r>
            <a:r>
              <a:rPr lang="it-IT" sz="2400" b="1" dirty="0" smtClean="0">
                <a:solidFill>
                  <a:srgbClr val="C0504D">
                    <a:lumMod val="50000"/>
                  </a:srgbClr>
                </a:solidFill>
                <a:latin typeface="Copperplate Gothic Bold" pitchFamily="34" charset="0"/>
              </a:rPr>
              <a:t>gli  </a:t>
            </a:r>
            <a:r>
              <a:rPr lang="it-IT" sz="2400" b="1" dirty="0" err="1" smtClean="0">
                <a:solidFill>
                  <a:srgbClr val="C0504D">
                    <a:lumMod val="50000"/>
                  </a:srgbClr>
                </a:solidFill>
                <a:latin typeface="Copperplate Gothic Bold" pitchFamily="34" charset="0"/>
              </a:rPr>
              <a:t>scriptorium</a:t>
            </a:r>
            <a:r>
              <a:rPr lang="it-IT" sz="2400" b="1" dirty="0" smtClean="0">
                <a:solidFill>
                  <a:srgbClr val="C0504D">
                    <a:lumMod val="50000"/>
                  </a:srgbClr>
                </a:solidFill>
                <a:latin typeface="Copperplate Gothic Bold" pitchFamily="34" charset="0"/>
              </a:rPr>
              <a:t>. </a:t>
            </a:r>
            <a:r>
              <a:rPr lang="it-IT" sz="2400" b="1" dirty="0" smtClean="0">
                <a:solidFill>
                  <a:srgbClr val="C0504D">
                    <a:lumMod val="50000"/>
                  </a:srgbClr>
                </a:solidFill>
                <a:latin typeface="Copperplate Gothic Bold" pitchFamily="34" charset="0"/>
              </a:rPr>
              <a:t> Sui loro possedimenti vigevano regole particolari: per esempio, non c’era la pena di morte, e non si segnalano persecuzioni ai pagani. </a:t>
            </a:r>
          </a:p>
          <a:p>
            <a:pPr algn="ctr"/>
            <a:r>
              <a:rPr lang="it-IT" sz="2400" b="1" dirty="0" smtClean="0">
                <a:solidFill>
                  <a:srgbClr val="C0504D">
                    <a:lumMod val="50000"/>
                  </a:srgbClr>
                </a:solidFill>
                <a:latin typeface="Copperplate Gothic Bold" pitchFamily="34" charset="0"/>
              </a:rPr>
              <a:t>Le terre servivano per pagare la produzione dei codici, e la rete dei monasteri – ognuno dotato di </a:t>
            </a:r>
            <a:r>
              <a:rPr lang="it-IT" sz="2400" b="1" dirty="0" err="1" smtClean="0">
                <a:solidFill>
                  <a:srgbClr val="C0504D">
                    <a:lumMod val="50000"/>
                  </a:srgbClr>
                </a:solidFill>
                <a:latin typeface="Copperplate Gothic Bold" pitchFamily="34" charset="0"/>
              </a:rPr>
              <a:t>scriptorium</a:t>
            </a:r>
            <a:r>
              <a:rPr lang="it-IT" sz="2400" b="1" dirty="0" smtClean="0">
                <a:solidFill>
                  <a:srgbClr val="C0504D">
                    <a:lumMod val="50000"/>
                  </a:srgbClr>
                </a:solidFill>
                <a:latin typeface="Copperplate Gothic Bold" pitchFamily="34" charset="0"/>
              </a:rPr>
              <a:t>  e biblioteca propri – serviva per copiare – quindi conservare e tramandare ai posteri – libri sacri ma anche profani, di autori classici proibiti dalla Chiesa di Roma, testi di scienza e di medicina. I monaci introducono l’arte della miniatura irlandese, in cui vengono raffigurate le divinità dell’antica cultura pagana.  </a:t>
            </a: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3394802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673582" y="0"/>
            <a:ext cx="4470418"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Sembra che anche l’Editto di Rotari, la prima raccolta di leggi scritte dopo il Digesto romano, sia stato redatto nello </a:t>
            </a:r>
            <a:r>
              <a:rPr lang="it-IT" sz="2400" b="1" dirty="0" err="1" smtClean="0">
                <a:solidFill>
                  <a:srgbClr val="C0504D">
                    <a:lumMod val="50000"/>
                  </a:srgbClr>
                </a:solidFill>
                <a:latin typeface="Copperplate Gothic Bold" pitchFamily="34" charset="0"/>
              </a:rPr>
              <a:t>scriptorium</a:t>
            </a:r>
            <a:r>
              <a:rPr lang="it-IT" sz="2400" b="1" dirty="0" smtClean="0">
                <a:solidFill>
                  <a:srgbClr val="C0504D">
                    <a:lumMod val="50000"/>
                  </a:srgbClr>
                </a:solidFill>
                <a:latin typeface="Copperplate Gothic Bold" pitchFamily="34" charset="0"/>
              </a:rPr>
              <a:t> di Bobbio nel 643.  </a:t>
            </a:r>
            <a:r>
              <a:rPr lang="it-IT" sz="2400" b="1" dirty="0" err="1" smtClean="0">
                <a:solidFill>
                  <a:srgbClr val="C0504D">
                    <a:lumMod val="50000"/>
                  </a:srgbClr>
                </a:solidFill>
                <a:latin typeface="Copperplate Gothic Bold" pitchFamily="34" charset="0"/>
              </a:rPr>
              <a:t>Icodici</a:t>
            </a:r>
            <a:r>
              <a:rPr lang="it-IT" sz="2400" b="1" dirty="0" smtClean="0">
                <a:solidFill>
                  <a:srgbClr val="C0504D">
                    <a:lumMod val="50000"/>
                  </a:srgbClr>
                </a:solidFill>
                <a:latin typeface="Copperplate Gothic Bold" pitchFamily="34" charset="0"/>
              </a:rPr>
              <a:t> miniati erano preziosissimi: al tempo di Carlo Magno, uno di questi libri costava tanto quanto un palazzo in pietra, quando ad </a:t>
            </a:r>
            <a:r>
              <a:rPr lang="it-IT" sz="2400" b="1" dirty="0" err="1" smtClean="0">
                <a:solidFill>
                  <a:srgbClr val="C0504D">
                    <a:lumMod val="50000"/>
                  </a:srgbClr>
                </a:solidFill>
                <a:latin typeface="Copperplate Gothic Bold" pitchFamily="34" charset="0"/>
              </a:rPr>
              <a:t>Acquisgrana</a:t>
            </a:r>
            <a:r>
              <a:rPr lang="it-IT" sz="2400" b="1" dirty="0" smtClean="0">
                <a:solidFill>
                  <a:srgbClr val="C0504D">
                    <a:lumMod val="50000"/>
                  </a:srgbClr>
                </a:solidFill>
                <a:latin typeface="Copperplate Gothic Bold" pitchFamily="34" charset="0"/>
              </a:rPr>
              <a:t> le uniche costruzioni in pietra erano la cattedrale e il palazzo imperiale….</a:t>
            </a:r>
            <a:endParaRPr lang="it-IT" sz="2400" b="1" dirty="0">
              <a:solidFill>
                <a:srgbClr val="C0504D">
                  <a:lumMod val="50000"/>
                </a:srgbClr>
              </a:solidFill>
              <a:latin typeface="Copperplate Gothic Bold" pitchFamily="34" charset="0"/>
            </a:endParaRPr>
          </a:p>
        </p:txBody>
      </p:sp>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3" y="-25725"/>
            <a:ext cx="4649149" cy="690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119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6027028"/>
            <a:ext cx="9169808" cy="707886"/>
          </a:xfrm>
          <a:prstGeom prst="rect">
            <a:avLst/>
          </a:prstGeom>
          <a:noFill/>
        </p:spPr>
        <p:txBody>
          <a:bodyPr wrap="square" rtlCol="0">
            <a:spAutoFit/>
          </a:bodyPr>
          <a:lstStyle/>
          <a:p>
            <a:pPr algn="ctr"/>
            <a:r>
              <a:rPr lang="it-IT" sz="2000" b="1" dirty="0" smtClean="0">
                <a:solidFill>
                  <a:srgbClr val="C0504D">
                    <a:lumMod val="50000"/>
                  </a:srgbClr>
                </a:solidFill>
                <a:latin typeface="Copperplate Gothic Bold" pitchFamily="34" charset="0"/>
              </a:rPr>
              <a:t>Lo </a:t>
            </a:r>
            <a:r>
              <a:rPr lang="it-IT" sz="2000" b="1" dirty="0" err="1" smtClean="0">
                <a:solidFill>
                  <a:srgbClr val="C0504D">
                    <a:lumMod val="50000"/>
                  </a:srgbClr>
                </a:solidFill>
                <a:latin typeface="Copperplate Gothic Bold" pitchFamily="34" charset="0"/>
              </a:rPr>
              <a:t>scriptorium</a:t>
            </a:r>
            <a:r>
              <a:rPr lang="it-IT" sz="2000" b="1" dirty="0" smtClean="0">
                <a:solidFill>
                  <a:srgbClr val="C0504D">
                    <a:lumMod val="50000"/>
                  </a:srgbClr>
                </a:solidFill>
                <a:latin typeface="Copperplate Gothic Bold" pitchFamily="34" charset="0"/>
              </a:rPr>
              <a:t> è la parte più ampia dell’abbazia. </a:t>
            </a:r>
          </a:p>
          <a:p>
            <a:pPr algn="ctr"/>
            <a:r>
              <a:rPr lang="it-IT" sz="2000" b="1" dirty="0" smtClean="0">
                <a:solidFill>
                  <a:srgbClr val="C0504D">
                    <a:lumMod val="50000"/>
                  </a:srgbClr>
                </a:solidFill>
                <a:latin typeface="Copperplate Gothic Bold" pitchFamily="34" charset="0"/>
              </a:rPr>
              <a:t>Bobbio è il maggior centro di produzione libraria in Italia. </a:t>
            </a:r>
            <a:endParaRPr lang="it-IT" sz="2000" b="1" dirty="0">
              <a:solidFill>
                <a:srgbClr val="C0504D">
                  <a:lumMod val="50000"/>
                </a:srgbClr>
              </a:solidFill>
              <a:latin typeface="Copperplate Gothic Bold" pitchFamily="34" charset="0"/>
            </a:endParaRP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69"/>
            <a:ext cx="9169808" cy="603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346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3851920" y="5943013"/>
            <a:ext cx="2526519" cy="461665"/>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
            <a:ext cx="9144000" cy="707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84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911"/>
            <a:ext cx="9144000" cy="7478970"/>
          </a:xfrm>
          <a:prstGeom prst="rect">
            <a:avLst/>
          </a:prstGeom>
          <a:noFill/>
        </p:spPr>
        <p:txBody>
          <a:bodyPr wrap="square" rtlCol="0">
            <a:spAutoFit/>
          </a:bodyPr>
          <a:lstStyle/>
          <a:p>
            <a:r>
              <a:rPr lang="it-IT" sz="2400" b="1" dirty="0">
                <a:solidFill>
                  <a:schemeClr val="accent2">
                    <a:lumMod val="50000"/>
                  </a:schemeClr>
                </a:solidFill>
                <a:latin typeface="Copperplate Gothic Bold" pitchFamily="34" charset="0"/>
              </a:rPr>
              <a:t>Quando </a:t>
            </a:r>
            <a:r>
              <a:rPr lang="it-IT" sz="2400" b="1" dirty="0" err="1">
                <a:solidFill>
                  <a:schemeClr val="accent2">
                    <a:lumMod val="50000"/>
                  </a:schemeClr>
                </a:solidFill>
                <a:latin typeface="Copperplate Gothic Bold" pitchFamily="34" charset="0"/>
              </a:rPr>
              <a:t>Finnian</a:t>
            </a:r>
            <a:r>
              <a:rPr lang="it-IT" sz="2400" b="1" dirty="0">
                <a:solidFill>
                  <a:schemeClr val="accent2">
                    <a:lumMod val="50000"/>
                  </a:schemeClr>
                </a:solidFill>
                <a:latin typeface="Copperplate Gothic Bold" pitchFamily="34" charset="0"/>
              </a:rPr>
              <a:t> lo scoprì, insistette per avere indietro la copia abusiva, ma </a:t>
            </a:r>
            <a:r>
              <a:rPr lang="it-IT" sz="2400" b="1" dirty="0" err="1">
                <a:solidFill>
                  <a:schemeClr val="accent2">
                    <a:lumMod val="50000"/>
                  </a:schemeClr>
                </a:solidFill>
                <a:latin typeface="Copperplate Gothic Bold" pitchFamily="34" charset="0"/>
              </a:rPr>
              <a:t>Columba</a:t>
            </a:r>
            <a:r>
              <a:rPr lang="it-IT" sz="2400" b="1" dirty="0">
                <a:solidFill>
                  <a:schemeClr val="accent2">
                    <a:lumMod val="50000"/>
                  </a:schemeClr>
                </a:solidFill>
                <a:latin typeface="Copperplate Gothic Bold" pitchFamily="34" charset="0"/>
              </a:rPr>
              <a:t> si rifiutò di consegnarla.</a:t>
            </a:r>
          </a:p>
          <a:p>
            <a:r>
              <a:rPr lang="it-IT" sz="2400" b="1" dirty="0" smtClean="0">
                <a:solidFill>
                  <a:schemeClr val="accent2">
                    <a:lumMod val="50000"/>
                  </a:schemeClr>
                </a:solidFill>
                <a:latin typeface="Copperplate Gothic Bold" pitchFamily="34" charset="0"/>
              </a:rPr>
              <a:t>Perciò </a:t>
            </a:r>
            <a:r>
              <a:rPr lang="it-IT" sz="2400" b="1" dirty="0" err="1">
                <a:solidFill>
                  <a:schemeClr val="accent2">
                    <a:lumMod val="50000"/>
                  </a:schemeClr>
                </a:solidFill>
                <a:latin typeface="Copperplate Gothic Bold" pitchFamily="34" charset="0"/>
              </a:rPr>
              <a:t>Columba</a:t>
            </a:r>
            <a:r>
              <a:rPr lang="it-IT" sz="2400" b="1" dirty="0">
                <a:solidFill>
                  <a:schemeClr val="accent2">
                    <a:lumMod val="50000"/>
                  </a:schemeClr>
                </a:solidFill>
                <a:latin typeface="Copperplate Gothic Bold" pitchFamily="34" charset="0"/>
              </a:rPr>
              <a:t> fu portato in giudizio da san </a:t>
            </a:r>
            <a:r>
              <a:rPr lang="it-IT" sz="2400" b="1" dirty="0" err="1">
                <a:solidFill>
                  <a:schemeClr val="accent2">
                    <a:lumMod val="50000"/>
                  </a:schemeClr>
                </a:solidFill>
                <a:latin typeface="Copperplate Gothic Bold" pitchFamily="34" charset="0"/>
              </a:rPr>
              <a:t>Finnian</a:t>
            </a:r>
            <a:r>
              <a:rPr lang="it-IT" sz="2400" b="1" dirty="0">
                <a:solidFill>
                  <a:schemeClr val="accent2">
                    <a:lumMod val="50000"/>
                  </a:schemeClr>
                </a:solidFill>
                <a:latin typeface="Copperplate Gothic Bold" pitchFamily="34" charset="0"/>
              </a:rPr>
              <a:t> dinanzi al re </a:t>
            </a:r>
            <a:r>
              <a:rPr lang="it-IT" sz="2400" b="1" dirty="0" err="1">
                <a:solidFill>
                  <a:schemeClr val="accent2">
                    <a:lumMod val="50000"/>
                  </a:schemeClr>
                </a:solidFill>
                <a:latin typeface="Copperplate Gothic Bold" pitchFamily="34" charset="0"/>
              </a:rPr>
              <a:t>Diarmuid</a:t>
            </a:r>
            <a:r>
              <a:rPr lang="it-IT" sz="2400" b="1" dirty="0">
                <a:solidFill>
                  <a:schemeClr val="accent2">
                    <a:lumMod val="50000"/>
                  </a:schemeClr>
                </a:solidFill>
                <a:latin typeface="Copperplate Gothic Bold" pitchFamily="34" charset="0"/>
              </a:rPr>
              <a:t> che sentenziò:</a:t>
            </a:r>
          </a:p>
          <a:p>
            <a:r>
              <a:rPr lang="it-IT" sz="2400" b="1" dirty="0">
                <a:solidFill>
                  <a:schemeClr val="accent2">
                    <a:lumMod val="50000"/>
                  </a:schemeClr>
                </a:solidFill>
                <a:latin typeface="Copperplate Gothic Bold" pitchFamily="34" charset="0"/>
              </a:rPr>
              <a:t>« A ogni mucca il suo vitello, a ogni libro la sua copia. »</a:t>
            </a:r>
          </a:p>
          <a:p>
            <a:r>
              <a:rPr lang="it-IT" sz="2400" b="1" dirty="0" err="1" smtClean="0">
                <a:solidFill>
                  <a:schemeClr val="accent2">
                    <a:lumMod val="50000"/>
                  </a:schemeClr>
                </a:solidFill>
                <a:latin typeface="Copperplate Gothic Bold" pitchFamily="34" charset="0"/>
              </a:rPr>
              <a:t>Columba</a:t>
            </a:r>
            <a:r>
              <a:rPr lang="it-IT" sz="2400" b="1" dirty="0" smtClean="0">
                <a:solidFill>
                  <a:schemeClr val="accent2">
                    <a:lumMod val="50000"/>
                  </a:schemeClr>
                </a:solidFill>
                <a:latin typeface="Copperplate Gothic Bold" pitchFamily="34" charset="0"/>
              </a:rPr>
              <a:t> </a:t>
            </a:r>
            <a:r>
              <a:rPr lang="it-IT" sz="2400" b="1" dirty="0">
                <a:solidFill>
                  <a:schemeClr val="accent2">
                    <a:lumMod val="50000"/>
                  </a:schemeClr>
                </a:solidFill>
                <a:latin typeface="Copperplate Gothic Bold" pitchFamily="34" charset="0"/>
              </a:rPr>
              <a:t>fu costretto a restituire la copia, ma si offese </a:t>
            </a:r>
            <a:r>
              <a:rPr lang="it-IT" sz="2400" b="1" dirty="0" smtClean="0">
                <a:solidFill>
                  <a:schemeClr val="accent2">
                    <a:lumMod val="50000"/>
                  </a:schemeClr>
                </a:solidFill>
                <a:latin typeface="Copperplate Gothic Bold" pitchFamily="34" charset="0"/>
              </a:rPr>
              <a:t>molto, </a:t>
            </a:r>
            <a:r>
              <a:rPr lang="it-IT" sz="2400" b="1" dirty="0">
                <a:solidFill>
                  <a:schemeClr val="accent2">
                    <a:lumMod val="50000"/>
                  </a:schemeClr>
                </a:solidFill>
                <a:latin typeface="Copperplate Gothic Bold" pitchFamily="34" charset="0"/>
              </a:rPr>
              <a:t>e quando uno dei suoi seguaci fu condannato a morte per ordine dello stesso re </a:t>
            </a:r>
            <a:r>
              <a:rPr lang="it-IT" sz="2400" b="1" dirty="0" err="1">
                <a:solidFill>
                  <a:schemeClr val="accent2">
                    <a:lumMod val="50000"/>
                  </a:schemeClr>
                </a:solidFill>
                <a:latin typeface="Copperplate Gothic Bold" pitchFamily="34" charset="0"/>
              </a:rPr>
              <a:t>Diarmuid</a:t>
            </a:r>
            <a:r>
              <a:rPr lang="it-IT" sz="2400" b="1" dirty="0">
                <a:solidFill>
                  <a:schemeClr val="accent2">
                    <a:lumMod val="50000"/>
                  </a:schemeClr>
                </a:solidFill>
                <a:latin typeface="Copperplate Gothic Bold" pitchFamily="34" charset="0"/>
              </a:rPr>
              <a:t>, riunì </a:t>
            </a:r>
            <a:r>
              <a:rPr lang="it-IT" sz="2400" b="1" dirty="0" smtClean="0">
                <a:solidFill>
                  <a:schemeClr val="accent2">
                    <a:lumMod val="50000"/>
                  </a:schemeClr>
                </a:solidFill>
                <a:latin typeface="Copperplate Gothic Bold" pitchFamily="34" charset="0"/>
              </a:rPr>
              <a:t>il suo clan  </a:t>
            </a:r>
            <a:r>
              <a:rPr lang="it-IT" sz="2400" b="1" dirty="0">
                <a:solidFill>
                  <a:schemeClr val="accent2">
                    <a:lumMod val="50000"/>
                  </a:schemeClr>
                </a:solidFill>
                <a:latin typeface="Copperplate Gothic Bold" pitchFamily="34" charset="0"/>
              </a:rPr>
              <a:t>e gli mosse guerra.</a:t>
            </a:r>
          </a:p>
          <a:p>
            <a:r>
              <a:rPr lang="it-IT" sz="2400" b="1" dirty="0" smtClean="0">
                <a:solidFill>
                  <a:schemeClr val="accent2">
                    <a:lumMod val="50000"/>
                  </a:schemeClr>
                </a:solidFill>
                <a:latin typeface="Copperplate Gothic Bold" pitchFamily="34" charset="0"/>
              </a:rPr>
              <a:t>La </a:t>
            </a:r>
            <a:r>
              <a:rPr lang="it-IT" sz="2400" b="1" dirty="0">
                <a:solidFill>
                  <a:schemeClr val="accent2">
                    <a:lumMod val="50000"/>
                  </a:schemeClr>
                </a:solidFill>
                <a:latin typeface="Copperplate Gothic Bold" pitchFamily="34" charset="0"/>
              </a:rPr>
              <a:t>"battaglia del libro" si consumò nel 561 a </a:t>
            </a:r>
            <a:r>
              <a:rPr lang="it-IT" sz="2400" b="1" dirty="0" err="1" smtClean="0">
                <a:solidFill>
                  <a:schemeClr val="accent2">
                    <a:lumMod val="50000"/>
                  </a:schemeClr>
                </a:solidFill>
                <a:latin typeface="Copperplate Gothic Bold" pitchFamily="34" charset="0"/>
              </a:rPr>
              <a:t>Cooldrumman</a:t>
            </a:r>
            <a:r>
              <a:rPr lang="it-IT" sz="2400" b="1" dirty="0" smtClean="0">
                <a:solidFill>
                  <a:schemeClr val="accent2">
                    <a:lumMod val="50000"/>
                  </a:schemeClr>
                </a:solidFill>
                <a:latin typeface="Copperplate Gothic Bold" pitchFamily="34" charset="0"/>
              </a:rPr>
              <a:t>, </a:t>
            </a:r>
            <a:r>
              <a:rPr lang="it-IT" sz="2400" b="1" dirty="0">
                <a:solidFill>
                  <a:schemeClr val="accent2">
                    <a:lumMod val="50000"/>
                  </a:schemeClr>
                </a:solidFill>
                <a:latin typeface="Copperplate Gothic Bold" pitchFamily="34" charset="0"/>
              </a:rPr>
              <a:t>nei pressi di </a:t>
            </a:r>
            <a:r>
              <a:rPr lang="it-IT" sz="2400" b="1" dirty="0" err="1">
                <a:solidFill>
                  <a:schemeClr val="accent2">
                    <a:lumMod val="50000"/>
                  </a:schemeClr>
                </a:solidFill>
                <a:latin typeface="Copperplate Gothic Bold" pitchFamily="34" charset="0"/>
              </a:rPr>
              <a:t>Drumcliff</a:t>
            </a:r>
            <a:r>
              <a:rPr lang="it-IT" sz="2400" b="1" dirty="0">
                <a:solidFill>
                  <a:schemeClr val="accent2">
                    <a:lumMod val="50000"/>
                  </a:schemeClr>
                </a:solidFill>
                <a:latin typeface="Copperplate Gothic Bold" pitchFamily="34" charset="0"/>
              </a:rPr>
              <a:t>, ai piedi del </a:t>
            </a:r>
            <a:r>
              <a:rPr lang="it-IT" sz="2400" b="1" dirty="0" err="1">
                <a:solidFill>
                  <a:schemeClr val="accent2">
                    <a:lumMod val="50000"/>
                  </a:schemeClr>
                </a:solidFill>
                <a:latin typeface="Copperplate Gothic Bold" pitchFamily="34" charset="0"/>
              </a:rPr>
              <a:t>Benbulben</a:t>
            </a:r>
            <a:r>
              <a:rPr lang="it-IT" sz="2400" b="1" dirty="0">
                <a:solidFill>
                  <a:schemeClr val="accent2">
                    <a:lumMod val="50000"/>
                  </a:schemeClr>
                </a:solidFill>
                <a:latin typeface="Copperplate Gothic Bold" pitchFamily="34" charset="0"/>
              </a:rPr>
              <a:t>, nella contea di Sligo e volse completamente a favore di san </a:t>
            </a:r>
            <a:r>
              <a:rPr lang="it-IT" sz="2400" b="1" dirty="0" err="1">
                <a:solidFill>
                  <a:schemeClr val="accent2">
                    <a:lumMod val="50000"/>
                  </a:schemeClr>
                </a:solidFill>
                <a:latin typeface="Copperplate Gothic Bold" pitchFamily="34" charset="0"/>
              </a:rPr>
              <a:t>Columba</a:t>
            </a:r>
            <a:r>
              <a:rPr lang="it-IT" sz="2400" b="1" dirty="0">
                <a:solidFill>
                  <a:schemeClr val="accent2">
                    <a:lumMod val="50000"/>
                  </a:schemeClr>
                </a:solidFill>
                <a:latin typeface="Copperplate Gothic Bold" pitchFamily="34" charset="0"/>
              </a:rPr>
              <a:t>. Le vittime furono 3000 tra le file del re </a:t>
            </a:r>
            <a:r>
              <a:rPr lang="it-IT" sz="2400" b="1" dirty="0" err="1">
                <a:solidFill>
                  <a:schemeClr val="accent2">
                    <a:lumMod val="50000"/>
                  </a:schemeClr>
                </a:solidFill>
                <a:latin typeface="Copperplate Gothic Bold" pitchFamily="34" charset="0"/>
              </a:rPr>
              <a:t>Diarmuid</a:t>
            </a:r>
            <a:r>
              <a:rPr lang="it-IT" sz="2400" b="1" dirty="0">
                <a:solidFill>
                  <a:schemeClr val="accent2">
                    <a:lumMod val="50000"/>
                  </a:schemeClr>
                </a:solidFill>
                <a:latin typeface="Copperplate Gothic Bold" pitchFamily="34" charset="0"/>
              </a:rPr>
              <a:t>, mentre </a:t>
            </a:r>
            <a:r>
              <a:rPr lang="it-IT" sz="2400" b="1" dirty="0" err="1">
                <a:solidFill>
                  <a:schemeClr val="accent2">
                    <a:lumMod val="50000"/>
                  </a:schemeClr>
                </a:solidFill>
                <a:latin typeface="Copperplate Gothic Bold" pitchFamily="34" charset="0"/>
              </a:rPr>
              <a:t>Columba</a:t>
            </a:r>
            <a:r>
              <a:rPr lang="it-IT" sz="2400" b="1" dirty="0">
                <a:solidFill>
                  <a:schemeClr val="accent2">
                    <a:lumMod val="50000"/>
                  </a:schemeClr>
                </a:solidFill>
                <a:latin typeface="Copperplate Gothic Bold" pitchFamily="34" charset="0"/>
              </a:rPr>
              <a:t> ebbe un solo morto.</a:t>
            </a:r>
          </a:p>
          <a:p>
            <a:r>
              <a:rPr lang="it-IT" sz="2400" b="1" dirty="0" smtClean="0">
                <a:solidFill>
                  <a:schemeClr val="accent2">
                    <a:lumMod val="50000"/>
                  </a:schemeClr>
                </a:solidFill>
                <a:latin typeface="Copperplate Gothic Bold" pitchFamily="34" charset="0"/>
              </a:rPr>
              <a:t>Per penitenza andò a predicare in Scozia…..</a:t>
            </a:r>
            <a:endParaRPr lang="it-IT" sz="2400" b="1" dirty="0">
              <a:solidFill>
                <a:schemeClr val="accent2">
                  <a:lumMod val="50000"/>
                </a:schemeClr>
              </a:solidFill>
              <a:latin typeface="Copperplate Gothic Bold" pitchFamily="34" charset="0"/>
            </a:endParaRPr>
          </a:p>
          <a:p>
            <a:pPr algn="ctr"/>
            <a:endParaRPr lang="it-IT" sz="2400" b="1" dirty="0">
              <a:solidFill>
                <a:schemeClr val="accent2">
                  <a:lumMod val="50000"/>
                </a:schemeClr>
              </a:solidFill>
              <a:latin typeface="Copperplate Gothic Bold" pitchFamily="34" charset="0"/>
            </a:endParaRPr>
          </a:p>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579889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788024" y="0"/>
            <a:ext cx="4355976" cy="6740307"/>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Nel </a:t>
            </a:r>
            <a:r>
              <a:rPr lang="it-IT" sz="2400" b="1" dirty="0">
                <a:solidFill>
                  <a:schemeClr val="accent2">
                    <a:lumMod val="50000"/>
                  </a:schemeClr>
                </a:solidFill>
                <a:latin typeface="Copperplate Gothic Bold" pitchFamily="34" charset="0"/>
              </a:rPr>
              <a:t>980 la biblioteca di Bobbio </a:t>
            </a:r>
            <a:r>
              <a:rPr lang="it-IT" sz="2400" b="1" dirty="0" smtClean="0">
                <a:solidFill>
                  <a:schemeClr val="accent2">
                    <a:lumMod val="50000"/>
                  </a:schemeClr>
                </a:solidFill>
                <a:latin typeface="Copperplate Gothic Bold" pitchFamily="34" charset="0"/>
              </a:rPr>
              <a:t>conteneva</a:t>
            </a:r>
            <a:r>
              <a:rPr lang="it-IT" sz="2400" b="1" dirty="0">
                <a:solidFill>
                  <a:schemeClr val="accent2">
                    <a:lumMod val="50000"/>
                  </a:schemeClr>
                </a:solidFill>
                <a:latin typeface="Copperplate Gothic Bold" pitchFamily="34" charset="0"/>
              </a:rPr>
              <a:t>  700 codici e </a:t>
            </a:r>
            <a:r>
              <a:rPr lang="it-IT" sz="2400" b="1" dirty="0" smtClean="0">
                <a:solidFill>
                  <a:schemeClr val="accent2">
                    <a:lumMod val="50000"/>
                  </a:schemeClr>
                </a:solidFill>
                <a:latin typeface="Copperplate Gothic Bold" pitchFamily="34" charset="0"/>
              </a:rPr>
              <a:t>ha </a:t>
            </a:r>
            <a:r>
              <a:rPr lang="it-IT" sz="2400" b="1" dirty="0">
                <a:solidFill>
                  <a:schemeClr val="accent2">
                    <a:lumMod val="50000"/>
                  </a:schemeClr>
                </a:solidFill>
                <a:latin typeface="Copperplate Gothic Bold" pitchFamily="34" charset="0"/>
              </a:rPr>
              <a:t>conservato 25 dei 150 manoscritti più antichi della letteratura latina esistenti al mondo. </a:t>
            </a:r>
            <a:r>
              <a:rPr lang="it-IT" sz="2400" b="1" dirty="0">
                <a:solidFill>
                  <a:schemeClr val="accent2">
                    <a:lumMod val="50000"/>
                  </a:schemeClr>
                </a:solidFill>
                <a:latin typeface="Copperplate Gothic Bold" pitchFamily="34" charset="0"/>
              </a:rPr>
              <a:t>tra cui il </a:t>
            </a:r>
            <a:r>
              <a:rPr lang="it-IT" sz="2400" b="1" dirty="0" err="1">
                <a:solidFill>
                  <a:schemeClr val="accent2">
                    <a:lumMod val="50000"/>
                  </a:schemeClr>
                </a:solidFill>
                <a:latin typeface="Copperplate Gothic Bold" pitchFamily="34" charset="0"/>
              </a:rPr>
              <a:t>Glossarium</a:t>
            </a:r>
            <a:r>
              <a:rPr lang="it-IT" sz="2400" b="1" dirty="0">
                <a:solidFill>
                  <a:schemeClr val="accent2">
                    <a:lumMod val="50000"/>
                  </a:schemeClr>
                </a:solidFill>
                <a:latin typeface="Copperplate Gothic Bold" pitchFamily="34" charset="0"/>
              </a:rPr>
              <a:t> </a:t>
            </a:r>
            <a:r>
              <a:rPr lang="it-IT" sz="2400" b="1" dirty="0" err="1">
                <a:solidFill>
                  <a:schemeClr val="accent2">
                    <a:lumMod val="50000"/>
                  </a:schemeClr>
                </a:solidFill>
                <a:latin typeface="Copperplate Gothic Bold" pitchFamily="34" charset="0"/>
              </a:rPr>
              <a:t>Bobiense</a:t>
            </a:r>
            <a:r>
              <a:rPr lang="it-IT" sz="2400" b="1" dirty="0">
                <a:solidFill>
                  <a:schemeClr val="accent2">
                    <a:lumMod val="50000"/>
                  </a:schemeClr>
                </a:solidFill>
                <a:latin typeface="Copperplate Gothic Bold" pitchFamily="34" charset="0"/>
              </a:rPr>
              <a:t>, del IX secolo, una delle prime enciclopedie medievali. </a:t>
            </a:r>
            <a:r>
              <a:rPr lang="it-IT" sz="2400" b="1" dirty="0" smtClean="0">
                <a:solidFill>
                  <a:schemeClr val="accent2">
                    <a:lumMod val="50000"/>
                  </a:schemeClr>
                </a:solidFill>
                <a:latin typeface="Copperplate Gothic Bold" pitchFamily="34" charset="0"/>
              </a:rPr>
              <a:t>Tra </a:t>
            </a:r>
            <a:r>
              <a:rPr lang="it-IT" sz="2400" b="1" dirty="0">
                <a:solidFill>
                  <a:schemeClr val="accent2">
                    <a:lumMod val="50000"/>
                  </a:schemeClr>
                </a:solidFill>
                <a:latin typeface="Copperplate Gothic Bold" pitchFamily="34" charset="0"/>
              </a:rPr>
              <a:t>gli autori classici sono testimoniate opere di Plauto, Virgilio, Terenzio, Ovidio e Cicerone, e storici come Livio, Lucano e </a:t>
            </a:r>
            <a:r>
              <a:rPr lang="it-IT" sz="2400" b="1" dirty="0" err="1">
                <a:solidFill>
                  <a:schemeClr val="accent2">
                    <a:lumMod val="50000"/>
                  </a:schemeClr>
                </a:solidFill>
                <a:latin typeface="Copperplate Gothic Bold" pitchFamily="34" charset="0"/>
              </a:rPr>
              <a:t>Orosio</a:t>
            </a:r>
            <a:r>
              <a:rPr lang="it-IT" sz="2400" b="1" dirty="0">
                <a:solidFill>
                  <a:schemeClr val="accent2">
                    <a:lumMod val="50000"/>
                  </a:schemeClr>
                </a:solidFill>
                <a:latin typeface="Copperplate Gothic Bold" pitchFamily="34" charset="0"/>
              </a:rPr>
              <a:t>.</a:t>
            </a: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 y="0"/>
            <a:ext cx="48734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276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22426"/>
            <a:ext cx="9143999" cy="7263527"/>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Ma la Chiesa di Roma ha paura di monaci tanto indipendenti: dal 640 circa </a:t>
            </a:r>
            <a:r>
              <a:rPr lang="it-IT" sz="2400" b="1" dirty="0" err="1" smtClean="0">
                <a:solidFill>
                  <a:schemeClr val="accent2">
                    <a:lumMod val="50000"/>
                  </a:schemeClr>
                </a:solidFill>
                <a:latin typeface="Copperplate Gothic Bold" pitchFamily="34" charset="0"/>
              </a:rPr>
              <a:t>Bobuleno</a:t>
            </a:r>
            <a:r>
              <a:rPr lang="it-IT" sz="2400" b="1" dirty="0" smtClean="0">
                <a:solidFill>
                  <a:schemeClr val="accent2">
                    <a:lumMod val="50000"/>
                  </a:schemeClr>
                </a:solidFill>
                <a:latin typeface="Copperplate Gothic Bold" pitchFamily="34" charset="0"/>
              </a:rPr>
              <a:t>, insieme </a:t>
            </a:r>
            <a:r>
              <a:rPr lang="it-IT" sz="2400" b="1" dirty="0">
                <a:solidFill>
                  <a:schemeClr val="accent2">
                    <a:lumMod val="50000"/>
                  </a:schemeClr>
                </a:solidFill>
                <a:latin typeface="Copperplate Gothic Bold" pitchFamily="34" charset="0"/>
              </a:rPr>
              <a:t>alla scuola interna monacale, cura anche un scuola esterna, uno dei primissimi esempi di istruzione dedicata ai </a:t>
            </a:r>
            <a:r>
              <a:rPr lang="it-IT" sz="2400" b="1" dirty="0" smtClean="0">
                <a:solidFill>
                  <a:schemeClr val="accent2">
                    <a:lumMod val="50000"/>
                  </a:schemeClr>
                </a:solidFill>
                <a:latin typeface="Copperplate Gothic Bold" pitchFamily="34" charset="0"/>
              </a:rPr>
              <a:t>ragazzi</a:t>
            </a:r>
            <a:r>
              <a:rPr lang="it-IT" sz="2300" b="1" dirty="0" smtClean="0">
                <a:solidFill>
                  <a:schemeClr val="accent2">
                    <a:lumMod val="50000"/>
                  </a:schemeClr>
                </a:solidFill>
                <a:latin typeface="Copperplate Gothic Bold" pitchFamily="34" charset="0"/>
              </a:rPr>
              <a:t>. </a:t>
            </a:r>
            <a:r>
              <a:rPr lang="it-IT" sz="2300" b="1" dirty="0" smtClean="0">
                <a:solidFill>
                  <a:srgbClr val="C0504D">
                    <a:lumMod val="50000"/>
                  </a:srgbClr>
                </a:solidFill>
                <a:latin typeface="Copperplate Gothic Bold" pitchFamily="34" charset="0"/>
              </a:rPr>
              <a:t>Il papa lascia la facoltà di scegliere la regola benedettina, meno severa; e piano piano, si impone su quella </a:t>
            </a:r>
            <a:r>
              <a:rPr lang="it-IT" sz="2300" b="1" dirty="0" err="1" smtClean="0">
                <a:solidFill>
                  <a:srgbClr val="C0504D">
                    <a:lumMod val="50000"/>
                  </a:srgbClr>
                </a:solidFill>
                <a:latin typeface="Copperplate Gothic Bold" pitchFamily="34" charset="0"/>
              </a:rPr>
              <a:t>colombaniana</a:t>
            </a:r>
            <a:r>
              <a:rPr lang="it-IT" sz="2300" b="1" dirty="0" smtClean="0">
                <a:solidFill>
                  <a:srgbClr val="C0504D">
                    <a:lumMod val="50000"/>
                  </a:srgbClr>
                </a:solidFill>
                <a:latin typeface="Copperplate Gothic Bold" pitchFamily="34" charset="0"/>
              </a:rPr>
              <a:t>. Nel XI sec. Bobbio diventa sede vescovile: la «longa </a:t>
            </a:r>
            <a:r>
              <a:rPr lang="it-IT" sz="2300" b="1" dirty="0" err="1" smtClean="0">
                <a:solidFill>
                  <a:srgbClr val="C0504D">
                    <a:lumMod val="50000"/>
                  </a:srgbClr>
                </a:solidFill>
                <a:latin typeface="Copperplate Gothic Bold" pitchFamily="34" charset="0"/>
              </a:rPr>
              <a:t>manus</a:t>
            </a:r>
            <a:r>
              <a:rPr lang="it-IT" sz="2300" b="1" dirty="0" smtClean="0">
                <a:solidFill>
                  <a:srgbClr val="C0504D">
                    <a:lumMod val="50000"/>
                  </a:srgbClr>
                </a:solidFill>
                <a:latin typeface="Copperplate Gothic Bold" pitchFamily="34" charset="0"/>
              </a:rPr>
              <a:t>» di Roma si allunga e controlla: cerca di abolire le scuole, e di appropriarsi dei codici. I monaci resistono per secoli. Poco per volta poi, vengono privati dei proventi delle terre, quindi della possibilità di produrre libri.  Fino al 1448, quando l’ordine viene ufficialmente abolito da papa Niccolò V. A Bobbio arrivano i benedettini, la scuola esterna viene chiusa. </a:t>
            </a:r>
            <a:r>
              <a:rPr lang="it-IT" sz="2300" b="1" dirty="0" err="1" smtClean="0">
                <a:solidFill>
                  <a:srgbClr val="C0504D">
                    <a:lumMod val="50000"/>
                  </a:srgbClr>
                </a:solidFill>
                <a:latin typeface="Copperplate Gothic Bold" pitchFamily="34" charset="0"/>
              </a:rPr>
              <a:t>ran</a:t>
            </a:r>
            <a:r>
              <a:rPr lang="it-IT" sz="2300" b="1" dirty="0" smtClean="0">
                <a:solidFill>
                  <a:srgbClr val="C0504D">
                    <a:lumMod val="50000"/>
                  </a:srgbClr>
                </a:solidFill>
                <a:latin typeface="Copperplate Gothic Bold" pitchFamily="34" charset="0"/>
              </a:rPr>
              <a:t> parte dei monaci vengono ancora dall’Irlanda: così quando da Genova una delle streghe processate a Triora viene mandata a Bobbio, viene messa a dirigere la farmacia del convento…</a:t>
            </a:r>
            <a:endParaRPr lang="it-IT" sz="23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794283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5904790"/>
            <a:ext cx="9144000" cy="800219"/>
          </a:xfrm>
          <a:prstGeom prst="rect">
            <a:avLst/>
          </a:prstGeom>
          <a:noFill/>
        </p:spPr>
        <p:txBody>
          <a:bodyPr wrap="square" rtlCol="0">
            <a:spAutoFit/>
          </a:bodyPr>
          <a:lstStyle/>
          <a:p>
            <a:pPr algn="ctr"/>
            <a:r>
              <a:rPr lang="it-IT" sz="2300" b="1" dirty="0" smtClean="0">
                <a:solidFill>
                  <a:srgbClr val="C0504D">
                    <a:lumMod val="50000"/>
                  </a:srgbClr>
                </a:solidFill>
                <a:latin typeface="Copperplate Gothic Bold" pitchFamily="34" charset="0"/>
              </a:rPr>
              <a:t>Dalla soppressione dell’ordine, inizia la scomparsa dei codici.  Nel IX secolo erano 700: oggi sono 198.  </a:t>
            </a:r>
            <a:endParaRPr lang="it-IT" sz="2300" b="1" dirty="0">
              <a:solidFill>
                <a:srgbClr val="C0504D">
                  <a:lumMod val="50000"/>
                </a:srgbClr>
              </a:solidFill>
              <a:latin typeface="Copperplate Gothic Bold" pitchFamily="34" charset="0"/>
            </a:endParaRPr>
          </a:p>
        </p:txBody>
      </p:sp>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90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62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22426"/>
            <a:ext cx="9143999" cy="6724918"/>
          </a:xfrm>
          <a:prstGeom prst="rect">
            <a:avLst/>
          </a:prstGeom>
          <a:noFill/>
        </p:spPr>
        <p:txBody>
          <a:bodyPr wrap="square" rtlCol="0">
            <a:spAutoFit/>
          </a:bodyPr>
          <a:lstStyle/>
          <a:p>
            <a:pPr algn="ctr"/>
            <a:r>
              <a:rPr lang="it-IT" sz="2800" b="1" dirty="0" smtClean="0">
                <a:solidFill>
                  <a:srgbClr val="C0504D">
                    <a:lumMod val="50000"/>
                  </a:srgbClr>
                </a:solidFill>
                <a:latin typeface="Copperplate Gothic Bold" pitchFamily="34" charset="0"/>
              </a:rPr>
              <a:t>Alla fine del XV sec., ne restano 243.</a:t>
            </a:r>
          </a:p>
          <a:p>
            <a:pPr algn="ctr"/>
            <a:endParaRPr lang="it-IT" sz="800" b="1" dirty="0" smtClean="0">
              <a:solidFill>
                <a:srgbClr val="C0504D">
                  <a:lumMod val="50000"/>
                </a:srgbClr>
              </a:solidFill>
              <a:latin typeface="Copperplate Gothic Bold" pitchFamily="34" charset="0"/>
            </a:endParaRPr>
          </a:p>
          <a:p>
            <a:pPr algn="ctr"/>
            <a:r>
              <a:rPr lang="it-IT" sz="2800" b="1" dirty="0" smtClean="0">
                <a:solidFill>
                  <a:srgbClr val="C0504D">
                    <a:lumMod val="50000"/>
                  </a:srgbClr>
                </a:solidFill>
                <a:latin typeface="Copperplate Gothic Bold" pitchFamily="34" charset="0"/>
              </a:rPr>
              <a:t>Nel 1606, molti «migrano» alla Biblioteca Ambrosiana istituita da Federigo Borromeo. </a:t>
            </a:r>
          </a:p>
          <a:p>
            <a:pPr algn="ctr"/>
            <a:endParaRPr lang="it-IT" sz="800" b="1" dirty="0" smtClean="0">
              <a:solidFill>
                <a:srgbClr val="C0504D">
                  <a:lumMod val="50000"/>
                </a:srgbClr>
              </a:solidFill>
              <a:latin typeface="Copperplate Gothic Bold" pitchFamily="34" charset="0"/>
            </a:endParaRPr>
          </a:p>
          <a:p>
            <a:pPr algn="ctr"/>
            <a:r>
              <a:rPr lang="it-IT" sz="2800" b="1" dirty="0" smtClean="0">
                <a:solidFill>
                  <a:srgbClr val="C0504D">
                    <a:lumMod val="50000"/>
                  </a:srgbClr>
                </a:solidFill>
                <a:latin typeface="Copperplate Gothic Bold" pitchFamily="34" charset="0"/>
              </a:rPr>
              <a:t>Nel 1618, diversi vengono «trasferiti» alla Biblioteca Apostolica Vaticana di Roma.</a:t>
            </a:r>
          </a:p>
          <a:p>
            <a:pPr algn="ctr"/>
            <a:endParaRPr lang="it-IT" sz="800" b="1" dirty="0" smtClean="0">
              <a:solidFill>
                <a:srgbClr val="C0504D">
                  <a:lumMod val="50000"/>
                </a:srgbClr>
              </a:solidFill>
              <a:latin typeface="Copperplate Gothic Bold" pitchFamily="34" charset="0"/>
            </a:endParaRPr>
          </a:p>
          <a:p>
            <a:pPr algn="ctr"/>
            <a:r>
              <a:rPr lang="it-IT" sz="2800" b="1" dirty="0" smtClean="0">
                <a:solidFill>
                  <a:srgbClr val="C0504D">
                    <a:lumMod val="50000"/>
                  </a:srgbClr>
                </a:solidFill>
                <a:latin typeface="Copperplate Gothic Bold" pitchFamily="34" charset="0"/>
              </a:rPr>
              <a:t>Nel 1686 ce n’è ancora un centinaio a Bobbio. </a:t>
            </a:r>
          </a:p>
          <a:p>
            <a:pPr algn="ctr"/>
            <a:endParaRPr lang="it-IT" sz="800" b="1" dirty="0" smtClean="0">
              <a:solidFill>
                <a:srgbClr val="C0504D">
                  <a:lumMod val="50000"/>
                </a:srgbClr>
              </a:solidFill>
              <a:latin typeface="Copperplate Gothic Bold" pitchFamily="34" charset="0"/>
            </a:endParaRPr>
          </a:p>
          <a:p>
            <a:pPr algn="ctr"/>
            <a:r>
              <a:rPr lang="it-IT" sz="2800" b="1" dirty="0" smtClean="0">
                <a:solidFill>
                  <a:srgbClr val="C0504D">
                    <a:lumMod val="50000"/>
                  </a:srgbClr>
                </a:solidFill>
                <a:latin typeface="Copperplate Gothic Bold" pitchFamily="34" charset="0"/>
              </a:rPr>
              <a:t>Nel 1803 tutti gli arredi dell’abbazia vengono messi all’asta, e i libri rimasti arrivano all’Università di Torino; ma molti vengono distrutti dall’incendio del 1903, e parecchi di quelli rimasti sono danneggiati. </a:t>
            </a:r>
          </a:p>
          <a:p>
            <a:pPr algn="ctr"/>
            <a:endParaRPr lang="it-IT" sz="800" b="1" dirty="0" smtClean="0">
              <a:solidFill>
                <a:srgbClr val="C0504D">
                  <a:lumMod val="50000"/>
                </a:srgbClr>
              </a:solidFill>
              <a:latin typeface="Copperplate Gothic Bold" pitchFamily="34" charset="0"/>
            </a:endParaRPr>
          </a:p>
          <a:p>
            <a:pPr algn="ctr"/>
            <a:r>
              <a:rPr lang="it-IT" sz="2800" b="1" dirty="0" smtClean="0">
                <a:solidFill>
                  <a:srgbClr val="C0504D">
                    <a:lumMod val="50000"/>
                  </a:srgbClr>
                </a:solidFill>
                <a:latin typeface="Copperplate Gothic Bold" pitchFamily="34" charset="0"/>
              </a:rPr>
              <a:t>Oggi a Bobbio restano soltanto dei microfilm.   </a:t>
            </a:r>
            <a:endParaRPr lang="it-IT" sz="28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2562283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3851920" y="5943013"/>
            <a:ext cx="2526519" cy="461665"/>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
            <a:ext cx="9144000" cy="707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079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22426"/>
            <a:ext cx="9143999" cy="6971139"/>
          </a:xfrm>
          <a:prstGeom prst="rect">
            <a:avLst/>
          </a:prstGeom>
          <a:noFill/>
        </p:spPr>
        <p:txBody>
          <a:bodyPr wrap="square" rtlCol="0">
            <a:spAutoFit/>
          </a:bodyPr>
          <a:lstStyle/>
          <a:p>
            <a:pPr algn="ctr"/>
            <a:r>
              <a:rPr lang="it-IT" sz="3600" b="1" dirty="0" smtClean="0">
                <a:solidFill>
                  <a:srgbClr val="C0504D">
                    <a:lumMod val="50000"/>
                  </a:srgbClr>
                </a:solidFill>
                <a:latin typeface="Copperplate Gothic Bold" pitchFamily="34" charset="0"/>
              </a:rPr>
              <a:t>San Colombano affermò che </a:t>
            </a:r>
            <a:r>
              <a:rPr lang="it-IT" sz="3200" b="1" dirty="0" smtClean="0">
                <a:solidFill>
                  <a:schemeClr val="accent2">
                    <a:lumMod val="50000"/>
                  </a:schemeClr>
                </a:solidFill>
                <a:latin typeface="Copperplate Gothic Bold" pitchFamily="34" charset="0"/>
              </a:rPr>
              <a:t>«</a:t>
            </a:r>
            <a:r>
              <a:rPr lang="it-IT" sz="3600" b="1" dirty="0">
                <a:solidFill>
                  <a:schemeClr val="accent2">
                    <a:lumMod val="50000"/>
                  </a:schemeClr>
                </a:solidFill>
                <a:latin typeface="Copperplate Gothic Bold" pitchFamily="34" charset="0"/>
              </a:rPr>
              <a:t>Senza avversario non c'è lotta, senza lotta non c'è corona... e senza libertà non c'è dignità</a:t>
            </a:r>
            <a:r>
              <a:rPr lang="it-IT" sz="3200" b="1" dirty="0" smtClean="0">
                <a:solidFill>
                  <a:schemeClr val="accent2">
                    <a:lumMod val="50000"/>
                  </a:schemeClr>
                </a:solidFill>
                <a:latin typeface="Copperplate Gothic Bold" pitchFamily="34" charset="0"/>
              </a:rPr>
              <a:t>». </a:t>
            </a:r>
          </a:p>
          <a:p>
            <a:pPr algn="ctr"/>
            <a:endParaRPr lang="it-IT" sz="3200" b="1" dirty="0">
              <a:solidFill>
                <a:schemeClr val="accent2">
                  <a:lumMod val="50000"/>
                </a:schemeClr>
              </a:solidFill>
              <a:latin typeface="Copperplate Gothic Bold" pitchFamily="34" charset="0"/>
            </a:endParaRPr>
          </a:p>
          <a:p>
            <a:pPr algn="ctr"/>
            <a:r>
              <a:rPr lang="it-IT" sz="3200" b="1" dirty="0" smtClean="0">
                <a:solidFill>
                  <a:schemeClr val="accent2">
                    <a:lumMod val="50000"/>
                  </a:schemeClr>
                </a:solidFill>
                <a:latin typeface="Copperplate Gothic Bold" pitchFamily="34" charset="0"/>
              </a:rPr>
              <a:t>San </a:t>
            </a:r>
            <a:r>
              <a:rPr lang="it-IT" sz="3200" b="1" dirty="0">
                <a:solidFill>
                  <a:schemeClr val="accent2">
                    <a:lumMod val="50000"/>
                  </a:schemeClr>
                </a:solidFill>
                <a:latin typeface="Copperplate Gothic Bold" pitchFamily="34" charset="0"/>
              </a:rPr>
              <a:t>Colombano </a:t>
            </a:r>
            <a:r>
              <a:rPr lang="it-IT" sz="3200" b="1" dirty="0" smtClean="0">
                <a:solidFill>
                  <a:schemeClr val="accent2">
                    <a:lumMod val="50000"/>
                  </a:schemeClr>
                </a:solidFill>
                <a:latin typeface="Copperplate Gothic Bold" pitchFamily="34" charset="0"/>
              </a:rPr>
              <a:t>fu il primo a scrivere </a:t>
            </a:r>
            <a:r>
              <a:rPr lang="it-IT" sz="3200" b="1" dirty="0">
                <a:solidFill>
                  <a:schemeClr val="accent2">
                    <a:lumMod val="50000"/>
                  </a:schemeClr>
                </a:solidFill>
                <a:latin typeface="Copperplate Gothic Bold" pitchFamily="34" charset="0"/>
              </a:rPr>
              <a:t>che gli europei dovevano essere un unico popolo, un "corpo solo" che viene unito da radici cristiane in cui le barriere etniche e culturali vanno superate; </a:t>
            </a:r>
            <a:r>
              <a:rPr lang="it-IT" sz="3200" b="1" dirty="0" smtClean="0">
                <a:solidFill>
                  <a:schemeClr val="accent2">
                    <a:lumMod val="50000"/>
                  </a:schemeClr>
                </a:solidFill>
                <a:latin typeface="Copperplate Gothic Bold" pitchFamily="34" charset="0"/>
              </a:rPr>
              <a:t>per </a:t>
            </a:r>
            <a:r>
              <a:rPr lang="it-IT" sz="3200" b="1" dirty="0">
                <a:solidFill>
                  <a:schemeClr val="accent2">
                    <a:lumMod val="50000"/>
                  </a:schemeClr>
                </a:solidFill>
                <a:latin typeface="Copperplate Gothic Bold" pitchFamily="34" charset="0"/>
              </a:rPr>
              <a:t>la prima </a:t>
            </a:r>
            <a:r>
              <a:rPr lang="it-IT" sz="3200" b="1" dirty="0" smtClean="0">
                <a:solidFill>
                  <a:schemeClr val="accent2">
                    <a:lumMod val="50000"/>
                  </a:schemeClr>
                </a:solidFill>
                <a:latin typeface="Copperplate Gothic Bold" pitchFamily="34" charset="0"/>
              </a:rPr>
              <a:t>volta, usò </a:t>
            </a:r>
            <a:r>
              <a:rPr lang="it-IT" sz="3200" b="1" dirty="0">
                <a:solidFill>
                  <a:schemeClr val="accent2">
                    <a:lumMod val="50000"/>
                  </a:schemeClr>
                </a:solidFill>
                <a:latin typeface="Copperplate Gothic Bold" pitchFamily="34" charset="0"/>
              </a:rPr>
              <a:t>l'espressione latina </a:t>
            </a:r>
            <a:r>
              <a:rPr lang="it-IT" sz="3200" b="1" i="1" dirty="0" err="1">
                <a:solidFill>
                  <a:schemeClr val="accent2">
                    <a:lumMod val="50000"/>
                  </a:schemeClr>
                </a:solidFill>
                <a:latin typeface="Copperplate Gothic Bold" pitchFamily="34" charset="0"/>
              </a:rPr>
              <a:t>totius</a:t>
            </a:r>
            <a:r>
              <a:rPr lang="it-IT" sz="3200" b="1" i="1" dirty="0">
                <a:solidFill>
                  <a:schemeClr val="accent2">
                    <a:lumMod val="50000"/>
                  </a:schemeClr>
                </a:solidFill>
                <a:latin typeface="Copperplate Gothic Bold" pitchFamily="34" charset="0"/>
              </a:rPr>
              <a:t> </a:t>
            </a:r>
            <a:r>
              <a:rPr lang="it-IT" sz="3200" b="1" i="1" dirty="0" err="1">
                <a:solidFill>
                  <a:schemeClr val="accent2">
                    <a:lumMod val="50000"/>
                  </a:schemeClr>
                </a:solidFill>
                <a:latin typeface="Copperplate Gothic Bold" pitchFamily="34" charset="0"/>
              </a:rPr>
              <a:t>Europae</a:t>
            </a:r>
            <a:endParaRPr lang="it-IT" sz="3200" b="1" i="1" dirty="0">
              <a:solidFill>
                <a:schemeClr val="accent2">
                  <a:lumMod val="50000"/>
                </a:schemeClr>
              </a:solidFill>
              <a:latin typeface="Copperplate Gothic Bold" pitchFamily="34" charset="0"/>
            </a:endParaRPr>
          </a:p>
          <a:p>
            <a:pPr algn="ctr"/>
            <a:r>
              <a:rPr lang="it-IT" sz="2300" b="1" dirty="0" smtClean="0">
                <a:solidFill>
                  <a:srgbClr val="C0504D">
                    <a:lumMod val="50000"/>
                  </a:srgbClr>
                </a:solidFill>
                <a:latin typeface="Copperplate Gothic Bold" pitchFamily="34" charset="0"/>
              </a:rPr>
              <a:t>…</a:t>
            </a:r>
            <a:endParaRPr lang="it-IT" sz="23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4139377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22426"/>
            <a:ext cx="9143999" cy="4785926"/>
          </a:xfrm>
          <a:prstGeom prst="rect">
            <a:avLst/>
          </a:prstGeom>
          <a:noFill/>
        </p:spPr>
        <p:txBody>
          <a:bodyPr wrap="square" rtlCol="0">
            <a:spAutoFit/>
          </a:bodyPr>
          <a:lstStyle/>
          <a:p>
            <a:pPr algn="ctr"/>
            <a:endParaRPr lang="it-IT" sz="2300" b="1" dirty="0" smtClean="0">
              <a:solidFill>
                <a:srgbClr val="C0504D">
                  <a:lumMod val="50000"/>
                </a:srgbClr>
              </a:solidFill>
              <a:latin typeface="Copperplate Gothic Bold" pitchFamily="34" charset="0"/>
            </a:endParaRPr>
          </a:p>
          <a:p>
            <a:pPr algn="ctr"/>
            <a:endParaRPr lang="it-IT" sz="2300" b="1" dirty="0">
              <a:solidFill>
                <a:srgbClr val="C0504D">
                  <a:lumMod val="50000"/>
                </a:srgbClr>
              </a:solidFill>
              <a:latin typeface="Copperplate Gothic Bold" pitchFamily="34" charset="0"/>
            </a:endParaRPr>
          </a:p>
          <a:p>
            <a:pPr algn="ctr"/>
            <a:endParaRPr lang="it-IT" sz="2300" b="1" dirty="0" smtClean="0">
              <a:solidFill>
                <a:srgbClr val="C0504D">
                  <a:lumMod val="50000"/>
                </a:srgbClr>
              </a:solidFill>
              <a:latin typeface="Copperplate Gothic Bold" pitchFamily="34" charset="0"/>
            </a:endParaRPr>
          </a:p>
          <a:p>
            <a:pPr algn="ctr"/>
            <a:endParaRPr lang="it-IT" sz="2300" b="1" dirty="0">
              <a:solidFill>
                <a:srgbClr val="C0504D">
                  <a:lumMod val="50000"/>
                </a:srgbClr>
              </a:solidFill>
              <a:latin typeface="Copperplate Gothic Bold" pitchFamily="34" charset="0"/>
            </a:endParaRPr>
          </a:p>
          <a:p>
            <a:pPr algn="ctr"/>
            <a:endParaRPr lang="it-IT" sz="2300" b="1" dirty="0">
              <a:solidFill>
                <a:srgbClr val="C0504D">
                  <a:lumMod val="50000"/>
                </a:srgbClr>
              </a:solidFill>
              <a:latin typeface="Copperplate Gothic Bold" pitchFamily="34" charset="0"/>
            </a:endParaRPr>
          </a:p>
          <a:p>
            <a:pPr algn="ctr"/>
            <a:r>
              <a:rPr lang="it-IT" sz="16600" b="1" dirty="0" smtClean="0">
                <a:solidFill>
                  <a:srgbClr val="C0504D">
                    <a:lumMod val="50000"/>
                  </a:srgbClr>
                </a:solidFill>
                <a:latin typeface="Copperplate Gothic Bold" pitchFamily="34" charset="0"/>
              </a:rPr>
              <a:t>grazie</a:t>
            </a:r>
            <a:endParaRPr lang="it-IT" sz="166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3260882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940153" y="4653136"/>
            <a:ext cx="3203848" cy="2031325"/>
          </a:xfrm>
          <a:prstGeom prst="rect">
            <a:avLst/>
          </a:prstGeom>
          <a:noFill/>
        </p:spPr>
        <p:txBody>
          <a:bodyPr wrap="square" rtlCol="0">
            <a:spAutoFit/>
          </a:bodyPr>
          <a:lstStyle/>
          <a:p>
            <a:r>
              <a:rPr lang="it-IT" b="1" dirty="0" smtClean="0">
                <a:solidFill>
                  <a:schemeClr val="bg1"/>
                </a:solidFill>
                <a:latin typeface="Copperplate Gothic Bold" pitchFamily="34" charset="0"/>
              </a:rPr>
              <a:t>A </a:t>
            </a:r>
            <a:r>
              <a:rPr lang="it-IT" b="1" dirty="0" err="1" smtClean="0">
                <a:solidFill>
                  <a:schemeClr val="bg1"/>
                </a:solidFill>
                <a:latin typeface="Copperplate Gothic Bold" pitchFamily="34" charset="0"/>
              </a:rPr>
              <a:t>Columba</a:t>
            </a:r>
            <a:r>
              <a:rPr lang="it-IT" b="1" dirty="0" smtClean="0">
                <a:solidFill>
                  <a:schemeClr val="bg1"/>
                </a:solidFill>
                <a:latin typeface="Copperplate Gothic Bold" pitchFamily="34" charset="0"/>
              </a:rPr>
              <a:t> si deve il primo avvistamento di Nessie. In realtà questi frati sono tutti legati al drago, simbolo della Dea e della magia femminile.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1196464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313282" y="22426"/>
            <a:ext cx="4830718" cy="6740307"/>
          </a:xfrm>
          <a:prstGeom prst="rect">
            <a:avLst/>
          </a:prstGeom>
          <a:noFill/>
        </p:spPr>
        <p:txBody>
          <a:bodyPr wrap="square" rtlCol="0">
            <a:spAutoFit/>
          </a:bodyPr>
          <a:lstStyle/>
          <a:p>
            <a:r>
              <a:rPr lang="it-IT" sz="2400" b="1" dirty="0" smtClean="0">
                <a:solidFill>
                  <a:schemeClr val="accent2">
                    <a:lumMod val="50000"/>
                  </a:schemeClr>
                </a:solidFill>
                <a:latin typeface="Copperplate Gothic Bold" pitchFamily="34" charset="0"/>
              </a:rPr>
              <a:t>I </a:t>
            </a:r>
            <a:r>
              <a:rPr lang="it-IT" sz="2400" b="1" dirty="0">
                <a:solidFill>
                  <a:schemeClr val="accent2">
                    <a:lumMod val="50000"/>
                  </a:schemeClr>
                </a:solidFill>
                <a:latin typeface="Copperplate Gothic Bold" pitchFamily="34" charset="0"/>
              </a:rPr>
              <a:t>frati irlandesi erano nettamente differenti dai monaci, soprattutto benedettini, che vivevano nelle abbazie </a:t>
            </a:r>
            <a:r>
              <a:rPr lang="it-IT" sz="2400" b="1" dirty="0" smtClean="0">
                <a:solidFill>
                  <a:schemeClr val="accent2">
                    <a:lumMod val="50000"/>
                  </a:schemeClr>
                </a:solidFill>
                <a:latin typeface="Copperplate Gothic Bold" pitchFamily="34" charset="0"/>
              </a:rPr>
              <a:t>del resto d’Europa. Per </a:t>
            </a:r>
            <a:r>
              <a:rPr lang="it-IT" sz="2400" b="1" dirty="0">
                <a:solidFill>
                  <a:schemeClr val="accent2">
                    <a:lumMod val="50000"/>
                  </a:schemeClr>
                </a:solidFill>
                <a:latin typeface="Copperplate Gothic Bold" pitchFamily="34" charset="0"/>
              </a:rPr>
              <a:t>metà frati e per metà druidi, ebbero un notevole interesse per l'astronomia, dovuto </a:t>
            </a:r>
            <a:r>
              <a:rPr lang="it-IT" sz="2400" b="1" dirty="0" smtClean="0">
                <a:solidFill>
                  <a:schemeClr val="accent2">
                    <a:lumMod val="50000"/>
                  </a:schemeClr>
                </a:solidFill>
                <a:latin typeface="Copperplate Gothic Bold" pitchFamily="34" charset="0"/>
              </a:rPr>
              <a:t>anche </a:t>
            </a:r>
            <a:r>
              <a:rPr lang="it-IT" sz="2400" b="1" dirty="0">
                <a:solidFill>
                  <a:schemeClr val="accent2">
                    <a:lumMod val="50000"/>
                  </a:schemeClr>
                </a:solidFill>
                <a:latin typeface="Copperplate Gothic Bold" pitchFamily="34" charset="0"/>
              </a:rPr>
              <a:t>al fatto che la Chiesa </a:t>
            </a:r>
            <a:r>
              <a:rPr lang="it-IT" sz="2400" b="1" dirty="0" smtClean="0">
                <a:solidFill>
                  <a:schemeClr val="accent2">
                    <a:lumMod val="50000"/>
                  </a:schemeClr>
                </a:solidFill>
                <a:latin typeface="Copperplate Gothic Bold" pitchFamily="34" charset="0"/>
              </a:rPr>
              <a:t>aveva </a:t>
            </a:r>
            <a:r>
              <a:rPr lang="it-IT" sz="2400" b="1" dirty="0">
                <a:solidFill>
                  <a:schemeClr val="accent2">
                    <a:lumMod val="50000"/>
                  </a:schemeClr>
                </a:solidFill>
                <a:latin typeface="Copperplate Gothic Bold" pitchFamily="34" charset="0"/>
              </a:rPr>
              <a:t>stabilito alcuni canoni ben precisi, basati sulle fasi lunari, per il calendario liturgico, per la data della Pasqua e per altre ricorrenze religiose. </a:t>
            </a:r>
            <a:endParaRPr lang="it-IT" sz="2400" dirty="0"/>
          </a:p>
          <a:p>
            <a:pPr algn="ctr"/>
            <a:endParaRPr lang="it-IT" sz="2400" b="1" dirty="0">
              <a:solidFill>
                <a:srgbClr val="C0504D">
                  <a:lumMod val="50000"/>
                </a:srgbClr>
              </a:solidFill>
              <a:latin typeface="Copperplate Gothic Bold" pitchFamily="34" charset="0"/>
            </a:endParaRPr>
          </a:p>
        </p:txBody>
      </p:sp>
      <p:pic>
        <p:nvPicPr>
          <p:cNvPr id="14338" name="Picture 2" descr="http://www.shee-eire.com/Drawings-Artworks/photos/bookBmo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63" y="22426"/>
            <a:ext cx="4344544" cy="683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8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911"/>
            <a:ext cx="9144000" cy="7386638"/>
          </a:xfrm>
          <a:prstGeom prst="rect">
            <a:avLst/>
          </a:prstGeom>
          <a:noFill/>
        </p:spPr>
        <p:txBody>
          <a:bodyPr wrap="square" rtlCol="0">
            <a:spAutoFit/>
          </a:bodyPr>
          <a:lstStyle/>
          <a:p>
            <a:r>
              <a:rPr lang="it-IT" b="1" dirty="0">
                <a:solidFill>
                  <a:schemeClr val="accent2">
                    <a:lumMod val="50000"/>
                  </a:schemeClr>
                </a:solidFill>
                <a:latin typeface="Copperplate Gothic Bold" pitchFamily="34" charset="0"/>
              </a:rPr>
              <a:t>L'astronomia in Irlanda </a:t>
            </a:r>
            <a:r>
              <a:rPr lang="it-IT" b="1" dirty="0" smtClean="0">
                <a:solidFill>
                  <a:schemeClr val="accent2">
                    <a:lumMod val="50000"/>
                  </a:schemeClr>
                </a:solidFill>
                <a:latin typeface="Copperplate Gothic Bold" pitchFamily="34" charset="0"/>
              </a:rPr>
              <a:t>era ben conosciuta: lo testimoniano molti </a:t>
            </a:r>
            <a:r>
              <a:rPr lang="it-IT" b="1" dirty="0">
                <a:solidFill>
                  <a:schemeClr val="accent2">
                    <a:lumMod val="50000"/>
                  </a:schemeClr>
                </a:solidFill>
                <a:latin typeface="Copperplate Gothic Bold" pitchFamily="34" charset="0"/>
              </a:rPr>
              <a:t>scritti </a:t>
            </a:r>
            <a:r>
              <a:rPr lang="it-IT" b="1" dirty="0" smtClean="0">
                <a:solidFill>
                  <a:schemeClr val="accent2">
                    <a:lumMod val="50000"/>
                  </a:schemeClr>
                </a:solidFill>
                <a:latin typeface="Copperplate Gothic Bold" pitchFamily="34" charset="0"/>
              </a:rPr>
              <a:t> del </a:t>
            </a:r>
            <a:r>
              <a:rPr lang="it-IT" b="1" dirty="0">
                <a:solidFill>
                  <a:schemeClr val="accent2">
                    <a:lumMod val="50000"/>
                  </a:schemeClr>
                </a:solidFill>
                <a:latin typeface="Copperplate Gothic Bold" pitchFamily="34" charset="0"/>
              </a:rPr>
              <a:t>primo millennio. </a:t>
            </a:r>
            <a:r>
              <a:rPr lang="it-IT" b="1" dirty="0" smtClean="0">
                <a:solidFill>
                  <a:schemeClr val="accent2">
                    <a:lumMod val="50000"/>
                  </a:schemeClr>
                </a:solidFill>
                <a:latin typeface="Copperplate Gothic Bold" pitchFamily="34" charset="0"/>
              </a:rPr>
              <a:t>Cormac </a:t>
            </a:r>
            <a:r>
              <a:rPr lang="it-IT" b="1" dirty="0">
                <a:solidFill>
                  <a:schemeClr val="accent2">
                    <a:lumMod val="50000"/>
                  </a:schemeClr>
                </a:solidFill>
                <a:latin typeface="Copperplate Gothic Bold" pitchFamily="34" charset="0"/>
              </a:rPr>
              <a:t>Mac </a:t>
            </a:r>
            <a:r>
              <a:rPr lang="it-IT" b="1" dirty="0" err="1">
                <a:solidFill>
                  <a:schemeClr val="accent2">
                    <a:lumMod val="50000"/>
                  </a:schemeClr>
                </a:solidFill>
                <a:latin typeface="Copperplate Gothic Bold" pitchFamily="34" charset="0"/>
              </a:rPr>
              <a:t>Cuileannain</a:t>
            </a:r>
            <a:r>
              <a:rPr lang="it-IT" b="1" dirty="0">
                <a:solidFill>
                  <a:schemeClr val="accent2">
                    <a:lumMod val="50000"/>
                  </a:schemeClr>
                </a:solidFill>
                <a:latin typeface="Copperplate Gothic Bold" pitchFamily="34" charset="0"/>
              </a:rPr>
              <a:t> (</a:t>
            </a:r>
            <a:r>
              <a:rPr lang="it-IT" b="1" dirty="0" smtClean="0">
                <a:solidFill>
                  <a:schemeClr val="accent2">
                    <a:lumMod val="50000"/>
                  </a:schemeClr>
                </a:solidFill>
                <a:latin typeface="Copperplate Gothic Bold" pitchFamily="34" charset="0"/>
              </a:rPr>
              <a:t>836-908), </a:t>
            </a:r>
            <a:r>
              <a:rPr lang="it-IT" b="1" dirty="0">
                <a:solidFill>
                  <a:schemeClr val="accent2">
                    <a:lumMod val="50000"/>
                  </a:schemeClr>
                </a:solidFill>
                <a:latin typeface="Copperplate Gothic Bold" pitchFamily="34" charset="0"/>
              </a:rPr>
              <a:t>autore del famoso </a:t>
            </a:r>
            <a:r>
              <a:rPr lang="it-IT" b="1" dirty="0" smtClean="0">
                <a:solidFill>
                  <a:schemeClr val="accent2">
                    <a:lumMod val="50000"/>
                  </a:schemeClr>
                </a:solidFill>
                <a:latin typeface="Copperplate Gothic Bold" pitchFamily="34" charset="0"/>
              </a:rPr>
              <a:t>Glossario , </a:t>
            </a:r>
            <a:r>
              <a:rPr lang="it-IT" b="1" dirty="0">
                <a:solidFill>
                  <a:schemeClr val="accent2">
                    <a:lumMod val="50000"/>
                  </a:schemeClr>
                </a:solidFill>
                <a:latin typeface="Copperplate Gothic Bold" pitchFamily="34" charset="0"/>
              </a:rPr>
              <a:t>scrisse che: "Ogni persona intelligente può valutare l'ora della notte in tutto il corso dell'anno studiando la posizione della Luna e delle stelle". Nel </a:t>
            </a:r>
            <a:r>
              <a:rPr lang="it-IT" b="1" dirty="0" smtClean="0">
                <a:solidFill>
                  <a:schemeClr val="accent2">
                    <a:lumMod val="50000"/>
                  </a:schemeClr>
                </a:solidFill>
                <a:latin typeface="Copperplate Gothic Bold" pitchFamily="34" charset="0"/>
              </a:rPr>
              <a:t>Salterio </a:t>
            </a:r>
            <a:r>
              <a:rPr lang="it-IT" b="1" dirty="0">
                <a:solidFill>
                  <a:schemeClr val="accent2">
                    <a:lumMod val="50000"/>
                  </a:schemeClr>
                </a:solidFill>
                <a:latin typeface="Copperplate Gothic Bold" pitchFamily="34" charset="0"/>
              </a:rPr>
              <a:t>di Quartine, X </a:t>
            </a:r>
            <a:r>
              <a:rPr lang="it-IT" b="1" dirty="0" smtClean="0">
                <a:solidFill>
                  <a:schemeClr val="accent2">
                    <a:lumMod val="50000"/>
                  </a:schemeClr>
                </a:solidFill>
                <a:latin typeface="Copperplate Gothic Bold" pitchFamily="34" charset="0"/>
              </a:rPr>
              <a:t>sec., si dice  </a:t>
            </a:r>
            <a:r>
              <a:rPr lang="it-IT" b="1" dirty="0">
                <a:solidFill>
                  <a:schemeClr val="accent2">
                    <a:lumMod val="50000"/>
                  </a:schemeClr>
                </a:solidFill>
                <a:latin typeface="Copperplate Gothic Bold" pitchFamily="34" charset="0"/>
              </a:rPr>
              <a:t>che "Le persone colte, in Irlanda, devono conoscere i segni dello Zodiaco con i loro nomi nel corretto ordine, e l'esatto mese e giorno in cui il Sole entra in ciascun segno.” </a:t>
            </a:r>
            <a:r>
              <a:rPr lang="it-IT" b="1" dirty="0" smtClean="0">
                <a:solidFill>
                  <a:schemeClr val="accent2">
                    <a:lumMod val="50000"/>
                  </a:schemeClr>
                </a:solidFill>
                <a:latin typeface="Copperplate Gothic Bold" pitchFamily="34" charset="0"/>
              </a:rPr>
              <a:t>Le opere astronomiche di San </a:t>
            </a:r>
            <a:r>
              <a:rPr lang="it-IT" b="1" dirty="0">
                <a:solidFill>
                  <a:schemeClr val="accent2">
                    <a:lumMod val="50000"/>
                  </a:schemeClr>
                </a:solidFill>
                <a:latin typeface="Copperplate Gothic Bold" pitchFamily="34" charset="0"/>
              </a:rPr>
              <a:t>Virgilio (Virgilio il Geometra), abate e poi vescovo a Salisburgo, </a:t>
            </a:r>
            <a:r>
              <a:rPr lang="it-IT" b="1" dirty="0" smtClean="0">
                <a:solidFill>
                  <a:schemeClr val="accent2">
                    <a:lumMod val="50000"/>
                  </a:schemeClr>
                </a:solidFill>
                <a:latin typeface="Copperplate Gothic Bold" pitchFamily="34" charset="0"/>
              </a:rPr>
              <a:t>monaco </a:t>
            </a:r>
            <a:r>
              <a:rPr lang="it-IT" b="1" dirty="0">
                <a:solidFill>
                  <a:schemeClr val="accent2">
                    <a:lumMod val="50000"/>
                  </a:schemeClr>
                </a:solidFill>
                <a:latin typeface="Copperplate Gothic Bold" pitchFamily="34" charset="0"/>
              </a:rPr>
              <a:t>irlandese di nome </a:t>
            </a:r>
            <a:r>
              <a:rPr lang="it-IT" b="1" dirty="0" err="1">
                <a:solidFill>
                  <a:schemeClr val="accent2">
                    <a:lumMod val="50000"/>
                  </a:schemeClr>
                </a:solidFill>
                <a:latin typeface="Copperplate Gothic Bold" pitchFamily="34" charset="0"/>
              </a:rPr>
              <a:t>Fergal</a:t>
            </a:r>
            <a:r>
              <a:rPr lang="it-IT" b="1" dirty="0">
                <a:solidFill>
                  <a:schemeClr val="accent2">
                    <a:lumMod val="50000"/>
                  </a:schemeClr>
                </a:solidFill>
                <a:latin typeface="Copperplate Gothic Bold" pitchFamily="34" charset="0"/>
              </a:rPr>
              <a:t>, educato nel monastero di </a:t>
            </a:r>
            <a:r>
              <a:rPr lang="it-IT" b="1" dirty="0" err="1">
                <a:solidFill>
                  <a:schemeClr val="accent2">
                    <a:lumMod val="50000"/>
                  </a:schemeClr>
                </a:solidFill>
                <a:latin typeface="Copperplate Gothic Bold" pitchFamily="34" charset="0"/>
              </a:rPr>
              <a:t>Cainnech</a:t>
            </a:r>
            <a:r>
              <a:rPr lang="it-IT" b="1" dirty="0">
                <a:solidFill>
                  <a:schemeClr val="accent2">
                    <a:lumMod val="50000"/>
                  </a:schemeClr>
                </a:solidFill>
                <a:latin typeface="Copperplate Gothic Bold" pitchFamily="34" charset="0"/>
              </a:rPr>
              <a:t> (famoso, tra l’altro, per l’insegnamento dell’astronomia) </a:t>
            </a:r>
            <a:r>
              <a:rPr lang="it-IT" b="1" dirty="0" smtClean="0">
                <a:solidFill>
                  <a:schemeClr val="accent2">
                    <a:lumMod val="50000"/>
                  </a:schemeClr>
                </a:solidFill>
                <a:latin typeface="Copperplate Gothic Bold" pitchFamily="34" charset="0"/>
              </a:rPr>
              <a:t>gli </a:t>
            </a:r>
            <a:r>
              <a:rPr lang="it-IT" b="1" dirty="0">
                <a:solidFill>
                  <a:schemeClr val="accent2">
                    <a:lumMod val="50000"/>
                  </a:schemeClr>
                </a:solidFill>
                <a:latin typeface="Copperplate Gothic Bold" pitchFamily="34" charset="0"/>
              </a:rPr>
              <a:t>procurarono, intorno al 750, problemi con </a:t>
            </a:r>
            <a:r>
              <a:rPr lang="it-IT" b="1" dirty="0" smtClean="0">
                <a:solidFill>
                  <a:schemeClr val="accent2">
                    <a:lumMod val="50000"/>
                  </a:schemeClr>
                </a:solidFill>
                <a:latin typeface="Copperplate Gothic Bold" pitchFamily="34" charset="0"/>
              </a:rPr>
              <a:t>l’anglo </a:t>
            </a:r>
            <a:r>
              <a:rPr lang="it-IT" b="1" dirty="0">
                <a:solidFill>
                  <a:schemeClr val="accent2">
                    <a:lumMod val="50000"/>
                  </a:schemeClr>
                </a:solidFill>
                <a:latin typeface="Copperplate Gothic Bold" pitchFamily="34" charset="0"/>
              </a:rPr>
              <a:t>San Bonifacio da </a:t>
            </a:r>
            <a:r>
              <a:rPr lang="it-IT" b="1" dirty="0" err="1">
                <a:solidFill>
                  <a:schemeClr val="accent2">
                    <a:lumMod val="50000"/>
                  </a:schemeClr>
                </a:solidFill>
                <a:latin typeface="Copperplate Gothic Bold" pitchFamily="34" charset="0"/>
              </a:rPr>
              <a:t>Crediton</a:t>
            </a:r>
            <a:r>
              <a:rPr lang="it-IT" b="1" dirty="0">
                <a:solidFill>
                  <a:schemeClr val="accent2">
                    <a:lumMod val="50000"/>
                  </a:schemeClr>
                </a:solidFill>
                <a:latin typeface="Copperplate Gothic Bold" pitchFamily="34" charset="0"/>
              </a:rPr>
              <a:t>, noto come “il martello della chiesa celtica” per via del suo accanimento contro le usanze del clero irlandese e gallese. La feroce disputa relativa alle speculazioni cosmografiche </a:t>
            </a:r>
            <a:r>
              <a:rPr lang="it-IT" b="1" dirty="0" smtClean="0">
                <a:solidFill>
                  <a:schemeClr val="accent2">
                    <a:lumMod val="50000"/>
                  </a:schemeClr>
                </a:solidFill>
                <a:latin typeface="Copperplate Gothic Bold" pitchFamily="34" charset="0"/>
              </a:rPr>
              <a:t>finì </a:t>
            </a:r>
            <a:r>
              <a:rPr lang="it-IT" b="1" dirty="0">
                <a:solidFill>
                  <a:schemeClr val="accent2">
                    <a:lumMod val="50000"/>
                  </a:schemeClr>
                </a:solidFill>
                <a:latin typeface="Copperplate Gothic Bold" pitchFamily="34" charset="0"/>
              </a:rPr>
              <a:t>nelle mani di papa Zaccaria </a:t>
            </a:r>
            <a:r>
              <a:rPr lang="it-IT" b="1" dirty="0" smtClean="0">
                <a:solidFill>
                  <a:schemeClr val="accent2">
                    <a:lumMod val="50000"/>
                  </a:schemeClr>
                </a:solidFill>
                <a:latin typeface="Copperplate Gothic Bold" pitchFamily="34" charset="0"/>
              </a:rPr>
              <a:t>, che diede ragione all'irlandese: in una lettera del 748 dichiarava </a:t>
            </a:r>
            <a:r>
              <a:rPr lang="it-IT" b="1" dirty="0">
                <a:solidFill>
                  <a:schemeClr val="accent2">
                    <a:lumMod val="50000"/>
                  </a:schemeClr>
                </a:solidFill>
                <a:latin typeface="Copperplate Gothic Bold" pitchFamily="34" charset="0"/>
              </a:rPr>
              <a:t>che "ci sono sotto la terra un altro mondo e altri uomini e Sole e </a:t>
            </a:r>
            <a:r>
              <a:rPr lang="it-IT" b="1" dirty="0" smtClean="0">
                <a:solidFill>
                  <a:schemeClr val="accent2">
                    <a:lumMod val="50000"/>
                  </a:schemeClr>
                </a:solidFill>
                <a:latin typeface="Copperplate Gothic Bold" pitchFamily="34" charset="0"/>
              </a:rPr>
              <a:t>Luna». Il </a:t>
            </a:r>
            <a:r>
              <a:rPr lang="it-IT" b="1" dirty="0">
                <a:solidFill>
                  <a:schemeClr val="accent2">
                    <a:lumMod val="50000"/>
                  </a:schemeClr>
                </a:solidFill>
                <a:latin typeface="Copperplate Gothic Bold" pitchFamily="34" charset="0"/>
              </a:rPr>
              <a:t>papa accettava l'idea della rotondità della Terra, e che </a:t>
            </a:r>
            <a:r>
              <a:rPr lang="it-IT" b="1" dirty="0" smtClean="0">
                <a:solidFill>
                  <a:schemeClr val="accent2">
                    <a:lumMod val="50000"/>
                  </a:schemeClr>
                </a:solidFill>
                <a:latin typeface="Copperplate Gothic Bold" pitchFamily="34" charset="0"/>
              </a:rPr>
              <a:t>potesse </a:t>
            </a:r>
            <a:r>
              <a:rPr lang="it-IT" b="1" dirty="0">
                <a:solidFill>
                  <a:schemeClr val="accent2">
                    <a:lumMod val="50000"/>
                  </a:schemeClr>
                </a:solidFill>
                <a:latin typeface="Copperplate Gothic Bold" pitchFamily="34" charset="0"/>
              </a:rPr>
              <a:t>essere abitata anche agli antipodi, come </a:t>
            </a:r>
            <a:r>
              <a:rPr lang="it-IT" b="1" dirty="0" smtClean="0">
                <a:solidFill>
                  <a:schemeClr val="accent2">
                    <a:lumMod val="50000"/>
                  </a:schemeClr>
                </a:solidFill>
                <a:latin typeface="Copperplate Gothic Bold" pitchFamily="34" charset="0"/>
              </a:rPr>
              <a:t>diceva </a:t>
            </a:r>
            <a:r>
              <a:rPr lang="it-IT" b="1" dirty="0" err="1" smtClean="0">
                <a:solidFill>
                  <a:schemeClr val="accent2">
                    <a:lumMod val="50000"/>
                  </a:schemeClr>
                </a:solidFill>
                <a:latin typeface="Copperplate Gothic Bold" pitchFamily="34" charset="0"/>
              </a:rPr>
              <a:t>Fergal</a:t>
            </a:r>
            <a:r>
              <a:rPr lang="it-IT" b="1" dirty="0" smtClean="0">
                <a:solidFill>
                  <a:schemeClr val="accent2">
                    <a:lumMod val="50000"/>
                  </a:schemeClr>
                </a:solidFill>
                <a:latin typeface="Copperplate Gothic Bold" pitchFamily="34" charset="0"/>
              </a:rPr>
              <a:t>. Più </a:t>
            </a:r>
            <a:r>
              <a:rPr lang="it-IT" b="1" dirty="0">
                <a:solidFill>
                  <a:schemeClr val="accent2">
                    <a:lumMod val="50000"/>
                  </a:schemeClr>
                </a:solidFill>
                <a:latin typeface="Copperplate Gothic Bold" pitchFamily="34" charset="0"/>
              </a:rPr>
              <a:t>o meno negli stessi anni, il Venerabile </a:t>
            </a:r>
            <a:r>
              <a:rPr lang="it-IT" b="1" dirty="0" err="1">
                <a:solidFill>
                  <a:schemeClr val="accent2">
                    <a:lumMod val="50000"/>
                  </a:schemeClr>
                </a:solidFill>
                <a:latin typeface="Copperplate Gothic Bold" pitchFamily="34" charset="0"/>
              </a:rPr>
              <a:t>Beda</a:t>
            </a:r>
            <a:r>
              <a:rPr lang="it-IT" b="1" dirty="0">
                <a:solidFill>
                  <a:schemeClr val="accent2">
                    <a:lumMod val="50000"/>
                  </a:schemeClr>
                </a:solidFill>
                <a:latin typeface="Copperplate Gothic Bold" pitchFamily="34" charset="0"/>
              </a:rPr>
              <a:t>, benedettino di </a:t>
            </a:r>
            <a:r>
              <a:rPr lang="it-IT" b="1" dirty="0" err="1">
                <a:solidFill>
                  <a:schemeClr val="accent2">
                    <a:lumMod val="50000"/>
                  </a:schemeClr>
                </a:solidFill>
                <a:latin typeface="Copperplate Gothic Bold" pitchFamily="34" charset="0"/>
              </a:rPr>
              <a:t>Northumbria</a:t>
            </a:r>
            <a:r>
              <a:rPr lang="it-IT" b="1" dirty="0">
                <a:solidFill>
                  <a:schemeClr val="accent2">
                    <a:lumMod val="50000"/>
                  </a:schemeClr>
                </a:solidFill>
                <a:latin typeface="Copperplate Gothic Bold" pitchFamily="34" charset="0"/>
              </a:rPr>
              <a:t>, scriveva esplicitamente: "Terra </a:t>
            </a:r>
            <a:r>
              <a:rPr lang="it-IT" b="1" dirty="0" err="1">
                <a:solidFill>
                  <a:schemeClr val="accent2">
                    <a:lumMod val="50000"/>
                  </a:schemeClr>
                </a:solidFill>
                <a:latin typeface="Copperplate Gothic Bold" pitchFamily="34" charset="0"/>
              </a:rPr>
              <a:t>rotunda</a:t>
            </a:r>
            <a:r>
              <a:rPr lang="it-IT" b="1" dirty="0">
                <a:solidFill>
                  <a:schemeClr val="accent2">
                    <a:lumMod val="50000"/>
                  </a:schemeClr>
                </a:solidFill>
                <a:latin typeface="Copperplate Gothic Bold" pitchFamily="34" charset="0"/>
              </a:rPr>
              <a:t> est</a:t>
            </a:r>
            <a:r>
              <a:rPr lang="it-IT" b="1" dirty="0" smtClean="0">
                <a:solidFill>
                  <a:schemeClr val="accent2">
                    <a:lumMod val="50000"/>
                  </a:schemeClr>
                </a:solidFill>
                <a:latin typeface="Copperplate Gothic Bold" pitchFamily="34" charset="0"/>
              </a:rPr>
              <a:t>".  </a:t>
            </a:r>
            <a:r>
              <a:rPr lang="it-IT" b="1" dirty="0" err="1" smtClean="0">
                <a:solidFill>
                  <a:schemeClr val="accent2">
                    <a:lumMod val="50000"/>
                  </a:schemeClr>
                </a:solidFill>
                <a:latin typeface="Copperplate Gothic Bold" pitchFamily="34" charset="0"/>
              </a:rPr>
              <a:t>Dungal</a:t>
            </a:r>
            <a:r>
              <a:rPr lang="it-IT" b="1" dirty="0" smtClean="0">
                <a:solidFill>
                  <a:schemeClr val="accent2">
                    <a:lumMod val="50000"/>
                  </a:schemeClr>
                </a:solidFill>
                <a:latin typeface="Copperplate Gothic Bold" pitchFamily="34" charset="0"/>
              </a:rPr>
              <a:t>, </a:t>
            </a:r>
            <a:r>
              <a:rPr lang="it-IT" b="1" dirty="0">
                <a:solidFill>
                  <a:schemeClr val="accent2">
                    <a:lumMod val="50000"/>
                  </a:schemeClr>
                </a:solidFill>
                <a:latin typeface="Copperplate Gothic Bold" pitchFamily="34" charset="0"/>
              </a:rPr>
              <a:t>educato nel monastero di Bangor, </a:t>
            </a:r>
            <a:r>
              <a:rPr lang="it-IT" b="1" dirty="0" smtClean="0">
                <a:solidFill>
                  <a:schemeClr val="accent2">
                    <a:lumMod val="50000"/>
                  </a:schemeClr>
                </a:solidFill>
                <a:latin typeface="Copperplate Gothic Bold" pitchFamily="34" charset="0"/>
              </a:rPr>
              <a:t>lo stesso di Colombano, osservò </a:t>
            </a:r>
            <a:r>
              <a:rPr lang="it-IT" b="1" dirty="0">
                <a:solidFill>
                  <a:schemeClr val="accent2">
                    <a:lumMod val="50000"/>
                  </a:schemeClr>
                </a:solidFill>
                <a:latin typeface="Copperplate Gothic Bold" pitchFamily="34" charset="0"/>
              </a:rPr>
              <a:t>le due eclissi di Sole </a:t>
            </a:r>
            <a:r>
              <a:rPr lang="it-IT" b="1" dirty="0" smtClean="0">
                <a:solidFill>
                  <a:schemeClr val="accent2">
                    <a:lumMod val="50000"/>
                  </a:schemeClr>
                </a:solidFill>
                <a:latin typeface="Copperplate Gothic Bold" pitchFamily="34" charset="0"/>
              </a:rPr>
              <a:t>dell’810 </a:t>
            </a:r>
            <a:r>
              <a:rPr lang="it-IT" b="1" dirty="0">
                <a:solidFill>
                  <a:schemeClr val="accent2">
                    <a:lumMod val="50000"/>
                  </a:schemeClr>
                </a:solidFill>
                <a:latin typeface="Copperplate Gothic Bold" pitchFamily="34" charset="0"/>
              </a:rPr>
              <a:t>e ne trattò una dissertazione scritta su incarico di Carlo Magno. </a:t>
            </a:r>
          </a:p>
          <a:p>
            <a:pPr algn="ctr"/>
            <a:r>
              <a:rPr lang="it-IT" sz="2400" b="1" dirty="0" smtClean="0">
                <a:solidFill>
                  <a:srgbClr val="C0504D">
                    <a:lumMod val="50000"/>
                  </a:srgbClr>
                </a:solidFill>
                <a:latin typeface="Copperplate Gothic Bold" pitchFamily="34" charset="0"/>
              </a:rPr>
              <a:t> </a:t>
            </a: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1193441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no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596195" y="22426"/>
            <a:ext cx="2547804" cy="7186583"/>
          </a:xfrm>
          <a:prstGeom prst="rect">
            <a:avLst/>
          </a:prstGeom>
          <a:noFill/>
        </p:spPr>
        <p:txBody>
          <a:bodyPr wrap="square" rtlCol="0">
            <a:spAutoFit/>
          </a:bodyPr>
          <a:lstStyle/>
          <a:p>
            <a:pPr algn="ctr"/>
            <a:r>
              <a:rPr lang="it-IT" sz="2300" b="1" dirty="0">
                <a:solidFill>
                  <a:srgbClr val="C0504D">
                    <a:lumMod val="50000"/>
                  </a:srgbClr>
                </a:solidFill>
                <a:latin typeface="Copperplate Gothic Bold" pitchFamily="34" charset="0"/>
              </a:rPr>
              <a:t>Questi </a:t>
            </a:r>
            <a:r>
              <a:rPr lang="it-IT" sz="2300" b="1" dirty="0" smtClean="0">
                <a:solidFill>
                  <a:srgbClr val="C0504D">
                    <a:lumMod val="50000"/>
                  </a:srgbClr>
                </a:solidFill>
                <a:latin typeface="Copperplate Gothic Bold" pitchFamily="34" charset="0"/>
              </a:rPr>
              <a:t>strani </a:t>
            </a:r>
            <a:r>
              <a:rPr lang="it-IT" sz="2300" b="1" dirty="0">
                <a:solidFill>
                  <a:srgbClr val="C0504D">
                    <a:lumMod val="50000"/>
                  </a:srgbClr>
                </a:solidFill>
                <a:latin typeface="Copperplate Gothic Bold" pitchFamily="34" charset="0"/>
              </a:rPr>
              <a:t>uomini di chiesa, </a:t>
            </a:r>
            <a:r>
              <a:rPr lang="it-IT" sz="2300" b="1" dirty="0" smtClean="0">
                <a:solidFill>
                  <a:srgbClr val="C0504D">
                    <a:lumMod val="50000"/>
                  </a:srgbClr>
                </a:solidFill>
                <a:latin typeface="Copperplate Gothic Bold" pitchFamily="34" charset="0"/>
              </a:rPr>
              <a:t>portandosi dietro i libri,  girarono </a:t>
            </a:r>
            <a:r>
              <a:rPr lang="it-IT" sz="2300" b="1" dirty="0">
                <a:solidFill>
                  <a:srgbClr val="C0504D">
                    <a:lumMod val="50000"/>
                  </a:srgbClr>
                </a:solidFill>
                <a:latin typeface="Copperplate Gothic Bold" pitchFamily="34" charset="0"/>
              </a:rPr>
              <a:t>in lungo e in largo l’Europa fondando </a:t>
            </a:r>
            <a:r>
              <a:rPr lang="it-IT" sz="2300" b="1" dirty="0" smtClean="0">
                <a:solidFill>
                  <a:srgbClr val="C0504D">
                    <a:lumMod val="50000"/>
                  </a:srgbClr>
                </a:solidFill>
                <a:latin typeface="Copperplate Gothic Bold" pitchFamily="34" charset="0"/>
              </a:rPr>
              <a:t>monasteri </a:t>
            </a:r>
            <a:r>
              <a:rPr lang="it-IT" sz="2300" b="1" dirty="0">
                <a:solidFill>
                  <a:srgbClr val="C0504D">
                    <a:lumMod val="50000"/>
                  </a:srgbClr>
                </a:solidFill>
                <a:latin typeface="Copperplate Gothic Bold" pitchFamily="34" charset="0"/>
              </a:rPr>
              <a:t>attorno ai quali sarebbero  poi cresciute città </a:t>
            </a:r>
            <a:r>
              <a:rPr lang="it-IT" sz="2300" b="1" dirty="0" smtClean="0">
                <a:solidFill>
                  <a:srgbClr val="C0504D">
                    <a:lumMod val="50000"/>
                  </a:srgbClr>
                </a:solidFill>
                <a:latin typeface="Copperplate Gothic Bold" pitchFamily="34" charset="0"/>
              </a:rPr>
              <a:t>importanti, </a:t>
            </a:r>
            <a:r>
              <a:rPr lang="it-IT" sz="2300" b="1" dirty="0" err="1" smtClean="0">
                <a:solidFill>
                  <a:srgbClr val="C0504D">
                    <a:lumMod val="50000"/>
                  </a:srgbClr>
                </a:solidFill>
                <a:latin typeface="Copperplate Gothic Bold" pitchFamily="34" charset="0"/>
              </a:rPr>
              <a:t>scriptorium</a:t>
            </a:r>
            <a:r>
              <a:rPr lang="it-IT" sz="2300" b="1" dirty="0" smtClean="0">
                <a:solidFill>
                  <a:srgbClr val="C0504D">
                    <a:lumMod val="50000"/>
                  </a:srgbClr>
                </a:solidFill>
                <a:latin typeface="Copperplate Gothic Bold" pitchFamily="34" charset="0"/>
              </a:rPr>
              <a:t> e biblioteche.</a:t>
            </a:r>
            <a:endParaRPr lang="it-IT" sz="2300" b="1" dirty="0">
              <a:solidFill>
                <a:srgbClr val="C0504D">
                  <a:lumMod val="50000"/>
                </a:srgbClr>
              </a:solidFill>
              <a:latin typeface="Copperplate Gothic Bold" pitchFamily="34" charset="0"/>
            </a:endParaRPr>
          </a:p>
          <a:p>
            <a:pPr algn="ctr"/>
            <a:endParaRPr lang="it-IT" sz="2400" b="1" dirty="0">
              <a:solidFill>
                <a:srgbClr val="C0504D">
                  <a:lumMod val="50000"/>
                </a:srgbClr>
              </a:solidFill>
              <a:latin typeface="Copperplate Gothic Bold" pitchFamily="34" charset="0"/>
            </a:endParaRPr>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596195" cy="683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906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TotalTime>
  <Words>3740</Words>
  <Application>Microsoft Office PowerPoint</Application>
  <PresentationFormat>Presentazione su schermo (4:3)</PresentationFormat>
  <Paragraphs>316</Paragraphs>
  <Slides>56</Slides>
  <Notes>0</Notes>
  <HiddenSlides>0</HiddenSlides>
  <MMClips>0</MMClips>
  <ScaleCrop>false</ScaleCrop>
  <HeadingPairs>
    <vt:vector size="4" baseType="variant">
      <vt:variant>
        <vt:lpstr>Tema</vt:lpstr>
      </vt:variant>
      <vt:variant>
        <vt:i4>1</vt:i4>
      </vt:variant>
      <vt:variant>
        <vt:lpstr>Titoli diapositive</vt:lpstr>
      </vt:variant>
      <vt:variant>
        <vt:i4>56</vt:i4>
      </vt:variant>
    </vt:vector>
  </HeadingPairs>
  <TitlesOfParts>
    <vt:vector size="57"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77</cp:revision>
  <dcterms:created xsi:type="dcterms:W3CDTF">2013-06-18T10:30:54Z</dcterms:created>
  <dcterms:modified xsi:type="dcterms:W3CDTF">2013-06-21T14:58:55Z</dcterms:modified>
</cp:coreProperties>
</file>