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6" r:id="rId4"/>
    <p:sldId id="272" r:id="rId5"/>
    <p:sldId id="273" r:id="rId6"/>
    <p:sldId id="275" r:id="rId7"/>
    <p:sldId id="276" r:id="rId8"/>
    <p:sldId id="294" r:id="rId9"/>
    <p:sldId id="267" r:id="rId10"/>
    <p:sldId id="264" r:id="rId11"/>
    <p:sldId id="265" r:id="rId12"/>
    <p:sldId id="268" r:id="rId13"/>
    <p:sldId id="270" r:id="rId14"/>
    <p:sldId id="296" r:id="rId15"/>
    <p:sldId id="279" r:id="rId16"/>
    <p:sldId id="281" r:id="rId17"/>
    <p:sldId id="283" r:id="rId18"/>
    <p:sldId id="285" r:id="rId19"/>
    <p:sldId id="288" r:id="rId20"/>
    <p:sldId id="286" r:id="rId21"/>
    <p:sldId id="290" r:id="rId22"/>
    <p:sldId id="292" r:id="rId23"/>
    <p:sldId id="297" r:id="rId24"/>
    <p:sldId id="301" r:id="rId25"/>
    <p:sldId id="306" r:id="rId26"/>
    <p:sldId id="308" r:id="rId27"/>
    <p:sldId id="304" r:id="rId28"/>
    <p:sldId id="309" r:id="rId29"/>
    <p:sldId id="263" r:id="rId30"/>
    <p:sldId id="259" r:id="rId31"/>
    <p:sldId id="271" r:id="rId32"/>
    <p:sldId id="311" r:id="rId33"/>
    <p:sldId id="312" r:id="rId34"/>
    <p:sldId id="315" r:id="rId35"/>
    <p:sldId id="323" r:id="rId36"/>
    <p:sldId id="319" r:id="rId37"/>
    <p:sldId id="318" r:id="rId38"/>
    <p:sldId id="321" r:id="rId39"/>
    <p:sldId id="317" r:id="rId40"/>
    <p:sldId id="325" r:id="rId41"/>
    <p:sldId id="261" r:id="rId4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394"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3471F06-0596-491C-AA10-6F8197020A27}" type="datetimeFigureOut">
              <a:rPr lang="it-IT" smtClean="0"/>
              <a:t>05/07/2013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204523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3471F06-0596-491C-AA10-6F8197020A27}" type="datetimeFigureOut">
              <a:rPr lang="it-IT" smtClean="0"/>
              <a:t>05/07/2013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398620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3471F06-0596-491C-AA10-6F8197020A27}" type="datetimeFigureOut">
              <a:rPr lang="it-IT" smtClean="0"/>
              <a:t>05/07/2013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3175316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3471F06-0596-491C-AA10-6F8197020A27}" type="datetimeFigureOut">
              <a:rPr lang="it-IT" smtClean="0"/>
              <a:t>05/07/2013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27757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3471F06-0596-491C-AA10-6F8197020A27}" type="datetimeFigureOut">
              <a:rPr lang="it-IT" smtClean="0"/>
              <a:t>05/07/2013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223057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3471F06-0596-491C-AA10-6F8197020A27}" type="datetimeFigureOut">
              <a:rPr lang="it-IT" smtClean="0"/>
              <a:t>05/07/2013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1607547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3471F06-0596-491C-AA10-6F8197020A27}" type="datetimeFigureOut">
              <a:rPr lang="it-IT" smtClean="0"/>
              <a:t>05/07/2013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90869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3471F06-0596-491C-AA10-6F8197020A27}" type="datetimeFigureOut">
              <a:rPr lang="it-IT" smtClean="0"/>
              <a:t>05/07/2013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236525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3471F06-0596-491C-AA10-6F8197020A27}" type="datetimeFigureOut">
              <a:rPr lang="it-IT" smtClean="0"/>
              <a:t>05/07/2013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68861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3471F06-0596-491C-AA10-6F8197020A27}" type="datetimeFigureOut">
              <a:rPr lang="it-IT" smtClean="0"/>
              <a:t>05/07/2013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673977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3471F06-0596-491C-AA10-6F8197020A27}" type="datetimeFigureOut">
              <a:rPr lang="it-IT" smtClean="0"/>
              <a:t>05/07/2013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9C665D6-E031-4F49-8A1D-580B0DE3A6E1}" type="slidenum">
              <a:rPr lang="it-IT" smtClean="0"/>
              <a:t>‹N›</a:t>
            </a:fld>
            <a:endParaRPr lang="it-IT"/>
          </a:p>
        </p:txBody>
      </p:sp>
    </p:spTree>
    <p:extLst>
      <p:ext uri="{BB962C8B-B14F-4D97-AF65-F5344CB8AC3E}">
        <p14:creationId xmlns:p14="http://schemas.microsoft.com/office/powerpoint/2010/main" val="4056165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71F06-0596-491C-AA10-6F8197020A27}" type="datetimeFigureOut">
              <a:rPr lang="it-IT" smtClean="0"/>
              <a:t>05/07/2013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665D6-E031-4F49-8A1D-580B0DE3A6E1}" type="slidenum">
              <a:rPr lang="it-IT" smtClean="0"/>
              <a:t>‹N›</a:t>
            </a:fld>
            <a:endParaRPr lang="it-IT"/>
          </a:p>
        </p:txBody>
      </p:sp>
    </p:spTree>
    <p:extLst>
      <p:ext uri="{BB962C8B-B14F-4D97-AF65-F5344CB8AC3E}">
        <p14:creationId xmlns:p14="http://schemas.microsoft.com/office/powerpoint/2010/main" val="1052611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0" y="1196752"/>
            <a:ext cx="9149892" cy="4124206"/>
          </a:xfrm>
          <a:prstGeom prst="rect">
            <a:avLst/>
          </a:prstGeom>
          <a:noFill/>
        </p:spPr>
        <p:txBody>
          <a:bodyPr wrap="square" rtlCol="0">
            <a:spAutoFit/>
          </a:bodyPr>
          <a:lstStyle/>
          <a:p>
            <a:pPr algn="ctr"/>
            <a:r>
              <a:rPr lang="it-IT" sz="4400" b="1" dirty="0" smtClean="0">
                <a:solidFill>
                  <a:schemeClr val="bg1"/>
                </a:solidFill>
                <a:latin typeface="Copperplate Gothic Bold" pitchFamily="34" charset="0"/>
              </a:rPr>
              <a:t>MEGALITHISM  </a:t>
            </a:r>
          </a:p>
          <a:p>
            <a:pPr algn="ctr"/>
            <a:r>
              <a:rPr lang="it-IT" sz="4400" b="1" dirty="0" smtClean="0">
                <a:solidFill>
                  <a:schemeClr val="bg1"/>
                </a:solidFill>
                <a:latin typeface="Copperplate Gothic Bold" pitchFamily="34" charset="0"/>
              </a:rPr>
              <a:t>AND THE  DARK  BLUE  SKY</a:t>
            </a:r>
          </a:p>
          <a:p>
            <a:pPr algn="ctr"/>
            <a:endParaRPr lang="it-IT" b="1" dirty="0" smtClean="0">
              <a:solidFill>
                <a:schemeClr val="bg1"/>
              </a:solidFill>
              <a:latin typeface="Copperplate Gothic Bold" pitchFamily="34" charset="0"/>
            </a:endParaRPr>
          </a:p>
          <a:p>
            <a:pPr algn="ctr"/>
            <a:endParaRPr lang="it-IT" b="1" dirty="0" smtClean="0">
              <a:solidFill>
                <a:schemeClr val="bg1"/>
              </a:solidFill>
              <a:latin typeface="Copperplate Gothic Bold" pitchFamily="34" charset="0"/>
            </a:endParaRPr>
          </a:p>
          <a:p>
            <a:pPr algn="ctr"/>
            <a:endParaRPr lang="it-IT" b="1" dirty="0">
              <a:solidFill>
                <a:schemeClr val="bg1"/>
              </a:solidFill>
              <a:latin typeface="Copperplate Gothic Bold" pitchFamily="34" charset="0"/>
            </a:endParaRPr>
          </a:p>
          <a:p>
            <a:pPr algn="ctr"/>
            <a:r>
              <a:rPr lang="it-IT" sz="2800" b="1" dirty="0" smtClean="0">
                <a:solidFill>
                  <a:schemeClr val="bg1"/>
                </a:solidFill>
                <a:latin typeface="Copperplate Gothic Bold" pitchFamily="34" charset="0"/>
              </a:rPr>
              <a:t>ASTRONOMICAL  MAPS,  </a:t>
            </a:r>
          </a:p>
          <a:p>
            <a:pPr algn="ctr"/>
            <a:r>
              <a:rPr lang="it-IT" sz="2800" b="1" dirty="0" smtClean="0">
                <a:solidFill>
                  <a:schemeClr val="bg1"/>
                </a:solidFill>
                <a:latin typeface="Copperplate Gothic Bold" pitchFamily="34" charset="0"/>
              </a:rPr>
              <a:t>CROMLECHS AND  MENHIRS </a:t>
            </a:r>
          </a:p>
          <a:p>
            <a:pPr algn="ctr"/>
            <a:r>
              <a:rPr lang="it-IT" sz="2800" b="1" dirty="0" smtClean="0">
                <a:solidFill>
                  <a:schemeClr val="bg1"/>
                </a:solidFill>
                <a:latin typeface="Copperplate Gothic Bold" pitchFamily="34" charset="0"/>
              </a:rPr>
              <a:t>In </a:t>
            </a:r>
            <a:r>
              <a:rPr lang="it-IT" sz="2800" b="1" dirty="0" err="1" smtClean="0">
                <a:solidFill>
                  <a:schemeClr val="bg1"/>
                </a:solidFill>
                <a:latin typeface="Copperplate Gothic Bold" pitchFamily="34" charset="0"/>
              </a:rPr>
              <a:t>Alentejo</a:t>
            </a:r>
            <a:r>
              <a:rPr lang="it-IT" sz="2800" b="1" dirty="0" smtClean="0">
                <a:solidFill>
                  <a:schemeClr val="bg1"/>
                </a:solidFill>
                <a:latin typeface="Copperplate Gothic Bold" pitchFamily="34" charset="0"/>
              </a:rPr>
              <a:t> and in the </a:t>
            </a:r>
            <a:r>
              <a:rPr lang="it-IT" sz="2800" b="1" dirty="0" err="1" smtClean="0">
                <a:solidFill>
                  <a:schemeClr val="bg1"/>
                </a:solidFill>
                <a:latin typeface="Copperplate Gothic Bold" pitchFamily="34" charset="0"/>
              </a:rPr>
              <a:t>alqueva</a:t>
            </a:r>
            <a:r>
              <a:rPr lang="it-IT" sz="2800" b="1" dirty="0" smtClean="0">
                <a:solidFill>
                  <a:schemeClr val="bg1"/>
                </a:solidFill>
                <a:latin typeface="Copperplate Gothic Bold" pitchFamily="34" charset="0"/>
              </a:rPr>
              <a:t> </a:t>
            </a:r>
            <a:r>
              <a:rPr lang="it-IT" sz="2800" b="1" dirty="0" err="1" smtClean="0">
                <a:solidFill>
                  <a:schemeClr val="bg1"/>
                </a:solidFill>
                <a:latin typeface="Copperplate Gothic Bold" pitchFamily="34" charset="0"/>
              </a:rPr>
              <a:t>region</a:t>
            </a:r>
            <a:endParaRPr lang="it-IT" sz="2800" b="1" dirty="0" smtClean="0">
              <a:solidFill>
                <a:schemeClr val="bg1"/>
              </a:solidFill>
              <a:latin typeface="Copperplate Gothic Bold" pitchFamily="34" charset="0"/>
            </a:endParaRPr>
          </a:p>
          <a:p>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1157984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5891" y="-4727"/>
            <a:ext cx="9149891" cy="7063472"/>
          </a:xfrm>
          <a:prstGeom prst="rect">
            <a:avLst/>
          </a:prstGeom>
          <a:noFill/>
        </p:spPr>
        <p:txBody>
          <a:bodyPr wrap="square" rtlCol="0">
            <a:spAutoFit/>
          </a:bodyPr>
          <a:lstStyle/>
          <a:p>
            <a:pPr algn="ctr"/>
            <a:r>
              <a:rPr lang="en-US" sz="2900" b="1" dirty="0" smtClean="0">
                <a:solidFill>
                  <a:schemeClr val="bg1"/>
                </a:solidFill>
                <a:latin typeface="Copperplate Gothic Bold" pitchFamily="34" charset="0"/>
              </a:rPr>
              <a:t>Archaeologists thought the megalith builders' way of life as semi-nomad pastoralists was tied to the orientation of the dolmens: the monuments were built during the winter seasons when the pastoralists would be in lower ground, and thus an understanding of the relation between the sun and the seasons was of importance. However not all measured dolmens fit this picture. To test this seasonal model a new survey was </a:t>
            </a:r>
            <a:r>
              <a:rPr lang="en-US" sz="2900" b="1" dirty="0" smtClean="0">
                <a:solidFill>
                  <a:schemeClr val="bg1"/>
                </a:solidFill>
                <a:latin typeface="Copperplate Gothic Bold" pitchFamily="34" charset="0"/>
              </a:rPr>
              <a:t>conducted </a:t>
            </a:r>
            <a:r>
              <a:rPr lang="en-US" sz="2900" b="1" dirty="0" smtClean="0">
                <a:solidFill>
                  <a:schemeClr val="bg1"/>
                </a:solidFill>
                <a:latin typeface="Copperplate Gothic Bold" pitchFamily="34" charset="0"/>
              </a:rPr>
              <a:t>during  </a:t>
            </a:r>
            <a:r>
              <a:rPr lang="en-US" sz="2900" b="1" dirty="0" smtClean="0">
                <a:solidFill>
                  <a:schemeClr val="bg1"/>
                </a:solidFill>
                <a:latin typeface="Copperplate Gothic Bold" pitchFamily="34" charset="0"/>
              </a:rPr>
              <a:t>2010 in Central Portugal, in the Montego area. Some of the survey suggest </a:t>
            </a:r>
            <a:r>
              <a:rPr lang="en-US" sz="2900" b="1" dirty="0" smtClean="0">
                <a:solidFill>
                  <a:schemeClr val="bg1"/>
                </a:solidFill>
                <a:latin typeface="Copperplate Gothic Bold" pitchFamily="34" charset="0"/>
              </a:rPr>
              <a:t>a </a:t>
            </a:r>
            <a:r>
              <a:rPr lang="en-US" sz="2900" b="1" dirty="0" smtClean="0">
                <a:solidFill>
                  <a:schemeClr val="bg1"/>
                </a:solidFill>
                <a:latin typeface="Copperplate Gothic Bold" pitchFamily="34" charset="0"/>
              </a:rPr>
              <a:t>non-solar </a:t>
            </a:r>
            <a:r>
              <a:rPr lang="en-US" sz="2900" b="1" dirty="0" smtClean="0">
                <a:solidFill>
                  <a:schemeClr val="bg1"/>
                </a:solidFill>
                <a:latin typeface="Copperplate Gothic Bold" pitchFamily="34" charset="0"/>
              </a:rPr>
              <a:t>alignment, possibly lunar </a:t>
            </a:r>
            <a:r>
              <a:rPr lang="en-US" sz="2900" b="1" dirty="0" smtClean="0">
                <a:solidFill>
                  <a:schemeClr val="bg1"/>
                </a:solidFill>
                <a:latin typeface="Copperplate Gothic Bold" pitchFamily="34" charset="0"/>
              </a:rPr>
              <a:t>or even </a:t>
            </a:r>
            <a:r>
              <a:rPr lang="en-US" sz="2900" b="1" dirty="0" smtClean="0">
                <a:solidFill>
                  <a:schemeClr val="bg1"/>
                </a:solidFill>
                <a:latin typeface="Copperplate Gothic Bold" pitchFamily="34" charset="0"/>
              </a:rPr>
              <a:t>stellar</a:t>
            </a:r>
            <a:r>
              <a:rPr lang="en-US" sz="2800"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109811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5891" y="-4727"/>
            <a:ext cx="9149891" cy="800219"/>
          </a:xfrm>
          <a:prstGeom prst="rect">
            <a:avLst/>
          </a:prstGeom>
          <a:noFill/>
        </p:spPr>
        <p:txBody>
          <a:bodyPr wrap="square" rtlCol="0">
            <a:spAutoFit/>
          </a:bodyPr>
          <a:lstStyle/>
          <a:p>
            <a:pPr algn="ctr"/>
            <a:r>
              <a:rPr lang="en-US" sz="2800"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 y="-4727"/>
            <a:ext cx="9150303" cy="686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4583495" y="28027"/>
            <a:ext cx="4497706" cy="369332"/>
          </a:xfrm>
          <a:prstGeom prst="rect">
            <a:avLst/>
          </a:prstGeom>
          <a:noFill/>
        </p:spPr>
        <p:txBody>
          <a:bodyPr wrap="none" rtlCol="0">
            <a:spAutoFit/>
          </a:bodyPr>
          <a:lstStyle/>
          <a:p>
            <a:r>
              <a:rPr lang="pt-BR" b="1" dirty="0">
                <a:solidFill>
                  <a:schemeClr val="bg1"/>
                </a:solidFill>
                <a:latin typeface="Copperplate Gothic Bold" pitchFamily="34" charset="0"/>
              </a:rPr>
              <a:t>Orca da Malhada do Cambarinho</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415058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5891" y="-4727"/>
            <a:ext cx="9149891" cy="369332"/>
          </a:xfrm>
          <a:prstGeom prst="rect">
            <a:avLst/>
          </a:prstGeom>
          <a:noFill/>
        </p:spPr>
        <p:txBody>
          <a:bodyPr wrap="square" rtlCol="0">
            <a:spAutoFit/>
          </a:bodyPr>
          <a:lstStyle/>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 y="0"/>
            <a:ext cx="9154505"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639" y="2926185"/>
            <a:ext cx="9144000" cy="3831818"/>
          </a:xfrm>
          <a:prstGeom prst="rect">
            <a:avLst/>
          </a:prstGeom>
          <a:noFill/>
        </p:spPr>
        <p:txBody>
          <a:bodyPr wrap="square" rtlCol="0">
            <a:spAutoFit/>
          </a:bodyPr>
          <a:lstStyle/>
          <a:p>
            <a:r>
              <a:rPr lang="en-US" sz="2700" b="1" dirty="0">
                <a:solidFill>
                  <a:schemeClr val="bg1"/>
                </a:solidFill>
                <a:latin typeface="Copperplate Gothic Bold" pitchFamily="34" charset="0"/>
              </a:rPr>
              <a:t>The </a:t>
            </a:r>
            <a:r>
              <a:rPr lang="en-US" sz="2700" b="1" dirty="0" smtClean="0">
                <a:solidFill>
                  <a:schemeClr val="bg1"/>
                </a:solidFill>
                <a:latin typeface="Copperplate Gothic Bold" pitchFamily="34" charset="0"/>
              </a:rPr>
              <a:t>lines </a:t>
            </a:r>
            <a:r>
              <a:rPr lang="en-US" sz="2700" b="1" dirty="0">
                <a:solidFill>
                  <a:schemeClr val="bg1"/>
                </a:solidFill>
                <a:latin typeface="Copperplate Gothic Bold" pitchFamily="34" charset="0"/>
              </a:rPr>
              <a:t>were measured, their half-length determined on-site and a </a:t>
            </a:r>
            <a:r>
              <a:rPr lang="en-US" sz="2700" b="1" dirty="0" err="1">
                <a:solidFill>
                  <a:schemeClr val="bg1"/>
                </a:solidFill>
                <a:latin typeface="Copperplate Gothic Bold" pitchFamily="34" charset="0"/>
              </a:rPr>
              <a:t>surveyorʼs</a:t>
            </a:r>
            <a:r>
              <a:rPr lang="en-US" sz="2700" b="1" dirty="0">
                <a:solidFill>
                  <a:schemeClr val="bg1"/>
                </a:solidFill>
                <a:latin typeface="Copperplate Gothic Bold" pitchFamily="34" charset="0"/>
              </a:rPr>
              <a:t> rod placed on these points. These were then used to determine the axial direction az0. The “window” azimuths </a:t>
            </a:r>
            <a:r>
              <a:rPr lang="en-US" sz="2700" b="1" dirty="0" err="1">
                <a:solidFill>
                  <a:schemeClr val="bg1"/>
                </a:solidFill>
                <a:latin typeface="Copperplate Gothic Bold" pitchFamily="34" charset="0"/>
              </a:rPr>
              <a:t>azN</a:t>
            </a:r>
            <a:r>
              <a:rPr lang="en-US" sz="2700" b="1" dirty="0">
                <a:solidFill>
                  <a:schemeClr val="bg1"/>
                </a:solidFill>
                <a:latin typeface="Copperplate Gothic Bold" pitchFamily="34" charset="0"/>
              </a:rPr>
              <a:t> and </a:t>
            </a:r>
            <a:r>
              <a:rPr lang="en-US" sz="2700" b="1" dirty="0" err="1">
                <a:solidFill>
                  <a:schemeClr val="bg1"/>
                </a:solidFill>
                <a:latin typeface="Copperplate Gothic Bold" pitchFamily="34" charset="0"/>
              </a:rPr>
              <a:t>azS</a:t>
            </a:r>
            <a:r>
              <a:rPr lang="en-US" sz="2700" b="1" dirty="0">
                <a:solidFill>
                  <a:schemeClr val="bg1"/>
                </a:solidFill>
                <a:latin typeface="Copperplate Gothic Bold" pitchFamily="34" charset="0"/>
              </a:rPr>
              <a:t> were </a:t>
            </a:r>
            <a:r>
              <a:rPr lang="en-US" sz="2700" b="1" dirty="0" smtClean="0">
                <a:solidFill>
                  <a:schemeClr val="bg1"/>
                </a:solidFill>
                <a:latin typeface="Copperplate Gothic Bold" pitchFamily="34" charset="0"/>
              </a:rPr>
              <a:t>determined </a:t>
            </a:r>
            <a:r>
              <a:rPr lang="en-US" sz="2700" b="1" dirty="0">
                <a:solidFill>
                  <a:schemeClr val="bg1"/>
                </a:solidFill>
                <a:latin typeface="Copperplate Gothic Bold" pitchFamily="34" charset="0"/>
              </a:rPr>
              <a:t>by using a </a:t>
            </a:r>
            <a:r>
              <a:rPr lang="en-US" sz="2700" b="1" dirty="0" err="1">
                <a:solidFill>
                  <a:schemeClr val="bg1"/>
                </a:solidFill>
                <a:latin typeface="Copperplate Gothic Bold" pitchFamily="34" charset="0"/>
              </a:rPr>
              <a:t>surveyorʼs</a:t>
            </a:r>
            <a:r>
              <a:rPr lang="en-US" sz="2700" b="1" dirty="0">
                <a:solidFill>
                  <a:schemeClr val="bg1"/>
                </a:solidFill>
                <a:latin typeface="Copperplate Gothic Bold" pitchFamily="34" charset="0"/>
              </a:rPr>
              <a:t> tape to </a:t>
            </a:r>
            <a:r>
              <a:rPr lang="en-US" sz="2700" b="1" dirty="0" smtClean="0">
                <a:solidFill>
                  <a:schemeClr val="bg1"/>
                </a:solidFill>
                <a:latin typeface="Copperplate Gothic Bold" pitchFamily="34" charset="0"/>
              </a:rPr>
              <a:t>extend </a:t>
            </a:r>
            <a:r>
              <a:rPr lang="en-US" sz="2700" b="1" dirty="0">
                <a:solidFill>
                  <a:schemeClr val="bg1"/>
                </a:solidFill>
                <a:latin typeface="Copperplate Gothic Bold" pitchFamily="34" charset="0"/>
              </a:rPr>
              <a:t>the diagonals of the corridor further afield. </a:t>
            </a:r>
            <a:r>
              <a:rPr lang="en-US" sz="2700" b="1" dirty="0" smtClean="0">
                <a:solidFill>
                  <a:schemeClr val="bg1"/>
                </a:solidFill>
                <a:latin typeface="Copperplate Gothic Bold" pitchFamily="34" charset="0"/>
              </a:rPr>
              <a:t>The </a:t>
            </a:r>
            <a:r>
              <a:rPr lang="en-US" sz="2700" b="1" dirty="0">
                <a:solidFill>
                  <a:schemeClr val="bg1"/>
                </a:solidFill>
                <a:latin typeface="Copperplate Gothic Bold" pitchFamily="34" charset="0"/>
              </a:rPr>
              <a:t>rods </a:t>
            </a:r>
            <a:r>
              <a:rPr lang="en-US" sz="2700" b="1" dirty="0" smtClean="0">
                <a:solidFill>
                  <a:schemeClr val="bg1"/>
                </a:solidFill>
                <a:latin typeface="Copperplate Gothic Bold" pitchFamily="34" charset="0"/>
              </a:rPr>
              <a:t>were </a:t>
            </a:r>
            <a:r>
              <a:rPr lang="en-US" sz="2700" b="1" dirty="0">
                <a:solidFill>
                  <a:schemeClr val="bg1"/>
                </a:solidFill>
                <a:latin typeface="Copperplate Gothic Bold" pitchFamily="34" charset="0"/>
              </a:rPr>
              <a:t>then fixed </a:t>
            </a:r>
            <a:endParaRPr lang="en-US" sz="2700" b="1" dirty="0" smtClean="0">
              <a:solidFill>
                <a:schemeClr val="bg1"/>
              </a:solidFill>
              <a:latin typeface="Copperplate Gothic Bold" pitchFamily="34" charset="0"/>
            </a:endParaRPr>
          </a:p>
          <a:p>
            <a:r>
              <a:rPr lang="en-US" sz="2700" b="1" dirty="0" smtClean="0">
                <a:solidFill>
                  <a:schemeClr val="bg1"/>
                </a:solidFill>
                <a:latin typeface="Copperplate Gothic Bold" pitchFamily="34" charset="0"/>
              </a:rPr>
              <a:t>in </a:t>
            </a:r>
            <a:r>
              <a:rPr lang="en-US" sz="2700" b="1" dirty="0">
                <a:solidFill>
                  <a:schemeClr val="bg1"/>
                </a:solidFill>
                <a:latin typeface="Copperplate Gothic Bold" pitchFamily="34" charset="0"/>
              </a:rPr>
              <a:t>these directions and used as </a:t>
            </a:r>
            <a:r>
              <a:rPr lang="en-US" sz="2700" b="1" dirty="0" smtClean="0">
                <a:solidFill>
                  <a:schemeClr val="bg1"/>
                </a:solidFill>
                <a:latin typeface="Copperplate Gothic Bold" pitchFamily="34" charset="0"/>
              </a:rPr>
              <a:t>foresight</a:t>
            </a:r>
            <a:r>
              <a:rPr lang="en-US" sz="2700" b="1" dirty="0">
                <a:solidFill>
                  <a:schemeClr val="bg1"/>
                </a:solidFill>
                <a:latin typeface="Copperplate Gothic Bold" pitchFamily="34" charset="0"/>
              </a:rPr>
              <a:t>. </a:t>
            </a:r>
            <a:endParaRPr lang="en-US" sz="2700" b="1" dirty="0" smtClean="0">
              <a:solidFill>
                <a:schemeClr val="bg1"/>
              </a:solidFill>
              <a:latin typeface="Copperplate Gothic Bold" pitchFamily="34" charset="0"/>
            </a:endParaRPr>
          </a:p>
        </p:txBody>
      </p:sp>
    </p:spTree>
    <p:extLst>
      <p:ext uri="{BB962C8B-B14F-4D97-AF65-F5344CB8AC3E}">
        <p14:creationId xmlns:p14="http://schemas.microsoft.com/office/powerpoint/2010/main" val="109628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1" y="-99392"/>
            <a:ext cx="9149891" cy="7263527"/>
          </a:xfrm>
          <a:prstGeom prst="rect">
            <a:avLst/>
          </a:prstGeom>
          <a:noFill/>
        </p:spPr>
        <p:txBody>
          <a:bodyPr wrap="square" rtlCol="0">
            <a:spAutoFit/>
          </a:bodyPr>
          <a:lstStyle/>
          <a:p>
            <a:pPr algn="ctr"/>
            <a:r>
              <a:rPr lang="en-US" sz="3200" b="1" dirty="0" smtClean="0">
                <a:solidFill>
                  <a:prstClr val="white"/>
                </a:solidFill>
                <a:latin typeface="Copperplate Gothic Bold" pitchFamily="34" charset="0"/>
              </a:rPr>
              <a:t>Half of the dolmens resulted oriented to the sun and the solstice; half were oriented to the moon and the stars. The results fit prehistoric beliefs in fertility religion and in the cult of the Earth-Mother Goddess: the solar dolmen were linked with masculine  power (insemination) and  the lunar ones with feminine force (reproduction), both necessary with the dominant feminine principle. </a:t>
            </a:r>
          </a:p>
          <a:p>
            <a:pPr algn="ctr"/>
            <a:r>
              <a:rPr lang="en-US" sz="3200" b="1" dirty="0" smtClean="0">
                <a:solidFill>
                  <a:prstClr val="white"/>
                </a:solidFill>
                <a:latin typeface="Copperplate Gothic Bold" pitchFamily="34" charset="0"/>
              </a:rPr>
              <a:t>But dolmen orientation meant that  our ancestors spent a long time looking at the stars….</a:t>
            </a:r>
            <a:endParaRPr lang="it-IT" sz="2000" b="1" dirty="0">
              <a:solidFill>
                <a:prstClr val="white"/>
              </a:solidFill>
              <a:latin typeface="Copperplate Gothic Bold" pitchFamily="34" charset="0"/>
            </a:endParaRPr>
          </a:p>
          <a:p>
            <a:r>
              <a:rPr lang="it-IT" b="1" dirty="0" smtClean="0">
                <a:solidFill>
                  <a:prstClr val="white"/>
                </a:solidFill>
                <a:latin typeface="Copperplate Gothic Bold" pitchFamily="34" charset="0"/>
              </a:rPr>
              <a:t> </a:t>
            </a:r>
            <a:endParaRPr lang="it-IT" b="1" dirty="0">
              <a:solidFill>
                <a:prstClr val="white"/>
              </a:solidFill>
              <a:latin typeface="Copperplate Gothic Bold" pitchFamily="34" charset="0"/>
            </a:endParaRPr>
          </a:p>
        </p:txBody>
      </p:sp>
    </p:spTree>
    <p:extLst>
      <p:ext uri="{BB962C8B-B14F-4D97-AF65-F5344CB8AC3E}">
        <p14:creationId xmlns:p14="http://schemas.microsoft.com/office/powerpoint/2010/main" val="505990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9"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7034830" y="-10812"/>
            <a:ext cx="2172872" cy="6986528"/>
          </a:xfrm>
          <a:prstGeom prst="rect">
            <a:avLst/>
          </a:prstGeom>
          <a:noFill/>
        </p:spPr>
        <p:txBody>
          <a:bodyPr wrap="square" rtlCol="0">
            <a:spAutoFit/>
          </a:bodyPr>
          <a:lstStyle/>
          <a:p>
            <a:pPr algn="ctr"/>
            <a:r>
              <a:rPr lang="en-US" sz="2400" b="1" dirty="0" smtClean="0">
                <a:solidFill>
                  <a:prstClr val="white"/>
                </a:solidFill>
                <a:latin typeface="Copperplate Gothic Bold" pitchFamily="34" charset="0"/>
              </a:rPr>
              <a:t>Cromlech is a </a:t>
            </a:r>
            <a:r>
              <a:rPr lang="en-US" sz="2400" b="1" dirty="0" err="1" smtClean="0">
                <a:solidFill>
                  <a:prstClr val="white"/>
                </a:solidFill>
                <a:latin typeface="Copperplate Gothic Bold" pitchFamily="34" charset="0"/>
              </a:rPr>
              <a:t>celtic</a:t>
            </a:r>
            <a:r>
              <a:rPr lang="en-US" sz="2400" b="1" dirty="0" smtClean="0">
                <a:solidFill>
                  <a:prstClr val="white"/>
                </a:solidFill>
                <a:latin typeface="Copperplate Gothic Bold" pitchFamily="34" charset="0"/>
              </a:rPr>
              <a:t> word, related to feminine power: Welsh</a:t>
            </a:r>
            <a:r>
              <a:rPr lang="en-US" sz="2400" b="1" dirty="0">
                <a:solidFill>
                  <a:prstClr val="white"/>
                </a:solidFill>
                <a:latin typeface="Copperplate Gothic Bold" pitchFamily="34" charset="0"/>
              </a:rPr>
              <a:t>, =</a:t>
            </a:r>
            <a:r>
              <a:rPr lang="en-US" sz="2400" b="1" dirty="0" err="1">
                <a:solidFill>
                  <a:prstClr val="white"/>
                </a:solidFill>
                <a:latin typeface="Copperplate Gothic Bold" pitchFamily="34" charset="0"/>
              </a:rPr>
              <a:t>crom</a:t>
            </a:r>
            <a:r>
              <a:rPr lang="en-US" sz="2400" b="1" dirty="0">
                <a:solidFill>
                  <a:prstClr val="white"/>
                </a:solidFill>
                <a:latin typeface="Copperplate Gothic Bold" pitchFamily="34" charset="0"/>
              </a:rPr>
              <a:t> bent, curved, crooked (feminine of </a:t>
            </a:r>
            <a:r>
              <a:rPr lang="en-US" sz="2400" b="1" dirty="0" err="1" smtClean="0">
                <a:solidFill>
                  <a:prstClr val="white"/>
                </a:solidFill>
                <a:latin typeface="Copperplate Gothic Bold" pitchFamily="34" charset="0"/>
              </a:rPr>
              <a:t>crwm</a:t>
            </a:r>
            <a:r>
              <a:rPr lang="en-US" sz="2400" b="1" dirty="0" smtClean="0">
                <a:solidFill>
                  <a:prstClr val="white"/>
                </a:solidFill>
                <a:latin typeface="Copperplate Gothic Bold" pitchFamily="34" charset="0"/>
              </a:rPr>
              <a:t>, crown  </a:t>
            </a:r>
            <a:r>
              <a:rPr lang="en-US" sz="2400" b="1" dirty="0">
                <a:solidFill>
                  <a:prstClr val="white"/>
                </a:solidFill>
                <a:latin typeface="Copperplate Gothic Bold" pitchFamily="34" charset="0"/>
              </a:rPr>
              <a:t>+ </a:t>
            </a:r>
            <a:r>
              <a:rPr lang="en-US" sz="2400" b="1" dirty="0" err="1">
                <a:solidFill>
                  <a:prstClr val="white"/>
                </a:solidFill>
                <a:latin typeface="Copperplate Gothic Bold" pitchFamily="34" charset="0"/>
              </a:rPr>
              <a:t>lech</a:t>
            </a:r>
            <a:r>
              <a:rPr lang="en-US" sz="2400" b="1" dirty="0">
                <a:solidFill>
                  <a:prstClr val="white"/>
                </a:solidFill>
                <a:latin typeface="Copperplate Gothic Bold" pitchFamily="34" charset="0"/>
              </a:rPr>
              <a:t>, comb. form of </a:t>
            </a:r>
            <a:r>
              <a:rPr lang="en-US" sz="2400" b="1" dirty="0" err="1">
                <a:solidFill>
                  <a:prstClr val="white"/>
                </a:solidFill>
                <a:latin typeface="Copperplate Gothic Bold" pitchFamily="34" charset="0"/>
              </a:rPr>
              <a:t>llech</a:t>
            </a:r>
            <a:r>
              <a:rPr lang="en-US" sz="2400" b="1" dirty="0">
                <a:solidFill>
                  <a:prstClr val="white"/>
                </a:solidFill>
                <a:latin typeface="Copperplate Gothic Bold" pitchFamily="34" charset="0"/>
              </a:rPr>
              <a:t> flat </a:t>
            </a:r>
            <a:r>
              <a:rPr lang="en-US" sz="2400" b="1" dirty="0" smtClean="0">
                <a:solidFill>
                  <a:prstClr val="white"/>
                </a:solidFill>
                <a:latin typeface="Copperplate Gothic Bold" pitchFamily="34" charset="0"/>
              </a:rPr>
              <a:t>stone</a:t>
            </a:r>
            <a:endParaRPr lang="it-IT" sz="2400" b="1" dirty="0" smtClean="0">
              <a:solidFill>
                <a:prstClr val="white"/>
              </a:solidFill>
              <a:latin typeface="Copperplate Gothic Bold" pitchFamily="34" charset="0"/>
            </a:endParaRPr>
          </a:p>
          <a:p>
            <a:endParaRPr lang="it-IT" sz="1600" b="1" dirty="0">
              <a:solidFill>
                <a:prstClr val="white"/>
              </a:solidFill>
              <a:latin typeface="Copperplate Gothic Bold"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034831" cy="684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729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2" y="32963"/>
            <a:ext cx="9149892" cy="6555641"/>
          </a:xfrm>
          <a:prstGeom prst="rect">
            <a:avLst/>
          </a:prstGeom>
          <a:noFill/>
        </p:spPr>
        <p:txBody>
          <a:bodyPr wrap="square" rtlCol="0">
            <a:spAutoFit/>
          </a:bodyPr>
          <a:lstStyle/>
          <a:p>
            <a:pPr algn="ctr"/>
            <a:r>
              <a:rPr lang="en-US" sz="2800" b="1" dirty="0">
                <a:solidFill>
                  <a:prstClr val="white"/>
                </a:solidFill>
                <a:latin typeface="Copperplate Gothic Bold" pitchFamily="34" charset="0"/>
              </a:rPr>
              <a:t> The mathematical peculiarity of the Stonehenge 'Station-stones' having proportions that mirrors the latitude of the site, is only surpassed by the fact that both the Sun and the Moon (at their respective maximum settings) rise at approximately the same point on the horizon from the site, which is also mirrored in the latitude of 51° 51</a:t>
            </a:r>
            <a:r>
              <a:rPr lang="en-US" sz="2800" b="1" dirty="0" smtClean="0">
                <a:solidFill>
                  <a:prstClr val="white"/>
                </a:solidFill>
                <a:latin typeface="Copperplate Gothic Bold" pitchFamily="34" charset="0"/>
              </a:rPr>
              <a:t>'. </a:t>
            </a:r>
            <a:endParaRPr lang="en-US" sz="2800" b="1" dirty="0">
              <a:solidFill>
                <a:prstClr val="white"/>
              </a:solidFill>
              <a:latin typeface="Copperplate Gothic Bold" pitchFamily="34" charset="0"/>
            </a:endParaRPr>
          </a:p>
          <a:p>
            <a:pPr algn="ctr"/>
            <a:r>
              <a:rPr lang="en-US" sz="2800" b="1" dirty="0">
                <a:solidFill>
                  <a:prstClr val="white"/>
                </a:solidFill>
                <a:latin typeface="Copperplate Gothic Bold" pitchFamily="34" charset="0"/>
              </a:rPr>
              <a:t>This remarkable astronomical fact, and the quadrangle design occurs at two </a:t>
            </a:r>
            <a:r>
              <a:rPr lang="en-US" sz="2800" b="1" dirty="0" smtClean="0">
                <a:solidFill>
                  <a:prstClr val="white"/>
                </a:solidFill>
                <a:latin typeface="Copperplate Gothic Bold" pitchFamily="34" charset="0"/>
              </a:rPr>
              <a:t>other </a:t>
            </a:r>
            <a:r>
              <a:rPr lang="en-US" sz="2800" b="1" dirty="0">
                <a:solidFill>
                  <a:prstClr val="white"/>
                </a:solidFill>
                <a:latin typeface="Copperplate Gothic Bold" pitchFamily="34" charset="0"/>
              </a:rPr>
              <a:t>known European locations, each of which demonstrates a relationship between their latitude, their internal geometry, and an astronomical relevance in their placement. </a:t>
            </a:r>
            <a:endParaRPr lang="it-IT" b="1" dirty="0">
              <a:solidFill>
                <a:prstClr val="white"/>
              </a:solidFill>
              <a:latin typeface="Copperplate Gothic Bold" pitchFamily="34" charset="0"/>
            </a:endParaRPr>
          </a:p>
        </p:txBody>
      </p:sp>
    </p:spTree>
    <p:extLst>
      <p:ext uri="{BB962C8B-B14F-4D97-AF65-F5344CB8AC3E}">
        <p14:creationId xmlns:p14="http://schemas.microsoft.com/office/powerpoint/2010/main" val="76556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2" y="6039047"/>
            <a:ext cx="9149892" cy="1077218"/>
          </a:xfrm>
          <a:prstGeom prst="rect">
            <a:avLst/>
          </a:prstGeom>
          <a:noFill/>
        </p:spPr>
        <p:txBody>
          <a:bodyPr wrap="square" rtlCol="0">
            <a:spAutoFit/>
          </a:bodyPr>
          <a:lstStyle/>
          <a:p>
            <a:pPr algn="ctr"/>
            <a:r>
              <a:rPr lang="en-US" sz="2400" b="1" dirty="0" smtClean="0">
                <a:solidFill>
                  <a:prstClr val="white"/>
                </a:solidFill>
                <a:latin typeface="Copperplate Gothic Bold" pitchFamily="34" charset="0"/>
              </a:rPr>
              <a:t>Over 130 megalithic sites exists in the </a:t>
            </a:r>
            <a:r>
              <a:rPr lang="it-IT" sz="2400" b="1" dirty="0" err="1" smtClean="0">
                <a:solidFill>
                  <a:prstClr val="white"/>
                </a:solidFill>
                <a:latin typeface="Copperplate Gothic Bold" pitchFamily="34" charset="0"/>
              </a:rPr>
              <a:t>alqueva</a:t>
            </a:r>
            <a:r>
              <a:rPr lang="it-IT" sz="2400" b="1" dirty="0" smtClean="0">
                <a:solidFill>
                  <a:prstClr val="white"/>
                </a:solidFill>
                <a:latin typeface="Copperplate Gothic Bold" pitchFamily="34" charset="0"/>
              </a:rPr>
              <a:t> </a:t>
            </a:r>
            <a:r>
              <a:rPr lang="it-IT" sz="2400" b="1" dirty="0" err="1" smtClean="0">
                <a:solidFill>
                  <a:prstClr val="white"/>
                </a:solidFill>
                <a:latin typeface="Copperplate Gothic Bold" pitchFamily="34" charset="0"/>
              </a:rPr>
              <a:t>region</a:t>
            </a:r>
            <a:r>
              <a:rPr lang="it-IT" sz="2400" b="1" dirty="0" smtClean="0">
                <a:solidFill>
                  <a:prstClr val="white"/>
                </a:solidFill>
                <a:latin typeface="Copperplate Gothic Bold" pitchFamily="34" charset="0"/>
              </a:rPr>
              <a:t>: </a:t>
            </a:r>
            <a:r>
              <a:rPr lang="it-IT" sz="2400" b="1" dirty="0" err="1" smtClean="0">
                <a:solidFill>
                  <a:prstClr val="white"/>
                </a:solidFill>
                <a:latin typeface="Copperplate Gothic Bold" pitchFamily="34" charset="0"/>
              </a:rPr>
              <a:t>it</a:t>
            </a:r>
            <a:r>
              <a:rPr lang="it-IT" sz="2400" b="1" dirty="0" smtClean="0">
                <a:solidFill>
                  <a:prstClr val="white"/>
                </a:solidFill>
                <a:latin typeface="Copperplate Gothic Bold" pitchFamily="34" charset="0"/>
              </a:rPr>
              <a:t> must </a:t>
            </a:r>
            <a:r>
              <a:rPr lang="it-IT" sz="2400" b="1" dirty="0" err="1" smtClean="0">
                <a:solidFill>
                  <a:prstClr val="white"/>
                </a:solidFill>
                <a:latin typeface="Copperplate Gothic Bold" pitchFamily="34" charset="0"/>
              </a:rPr>
              <a:t>have</a:t>
            </a:r>
            <a:r>
              <a:rPr lang="it-IT" sz="2400" b="1" dirty="0" smtClean="0">
                <a:solidFill>
                  <a:prstClr val="white"/>
                </a:solidFill>
                <a:latin typeface="Copperplate Gothic Bold" pitchFamily="34" charset="0"/>
              </a:rPr>
              <a:t> </a:t>
            </a:r>
            <a:r>
              <a:rPr lang="it-IT" sz="2400" b="1" dirty="0" err="1" smtClean="0">
                <a:solidFill>
                  <a:prstClr val="white"/>
                </a:solidFill>
                <a:latin typeface="Copperplate Gothic Bold" pitchFamily="34" charset="0"/>
              </a:rPr>
              <a:t>been</a:t>
            </a:r>
            <a:r>
              <a:rPr lang="it-IT" sz="2400" b="1" dirty="0" smtClean="0">
                <a:solidFill>
                  <a:prstClr val="white"/>
                </a:solidFill>
                <a:latin typeface="Copperplate Gothic Bold" pitchFamily="34" charset="0"/>
              </a:rPr>
              <a:t> of major </a:t>
            </a:r>
            <a:r>
              <a:rPr lang="it-IT" sz="2400" b="1" dirty="0" err="1" smtClean="0">
                <a:solidFill>
                  <a:prstClr val="white"/>
                </a:solidFill>
                <a:latin typeface="Copperplate Gothic Bold" pitchFamily="34" charset="0"/>
              </a:rPr>
              <a:t>importance</a:t>
            </a:r>
            <a:endParaRPr lang="it-IT" sz="2400" b="1" dirty="0" smtClean="0">
              <a:solidFill>
                <a:prstClr val="white"/>
              </a:solidFill>
              <a:latin typeface="Copperplate Gothic Bold" pitchFamily="34" charset="0"/>
            </a:endParaRPr>
          </a:p>
          <a:p>
            <a:endParaRPr lang="it-IT" sz="1600" b="1" dirty="0">
              <a:solidFill>
                <a:prstClr val="white"/>
              </a:solidFill>
              <a:latin typeface="Copperplate Gothic Bold" pitchFamily="34"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186" y="0"/>
            <a:ext cx="8468313" cy="684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86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2" y="32963"/>
            <a:ext cx="9149892" cy="6924973"/>
          </a:xfrm>
          <a:prstGeom prst="rect">
            <a:avLst/>
          </a:prstGeom>
          <a:noFill/>
        </p:spPr>
        <p:txBody>
          <a:bodyPr wrap="square" rtlCol="0">
            <a:spAutoFit/>
          </a:bodyPr>
          <a:lstStyle/>
          <a:p>
            <a:pPr algn="ctr"/>
            <a:r>
              <a:rPr lang="en-US" sz="2800" b="1" dirty="0" smtClean="0">
                <a:solidFill>
                  <a:prstClr val="white"/>
                </a:solidFill>
                <a:latin typeface="Copperplate Gothic Bold" pitchFamily="34" charset="0"/>
              </a:rPr>
              <a:t>One </a:t>
            </a:r>
            <a:r>
              <a:rPr lang="en-US" sz="2800" b="1" dirty="0">
                <a:solidFill>
                  <a:prstClr val="white"/>
                </a:solidFill>
                <a:latin typeface="Copperplate Gothic Bold" pitchFamily="34" charset="0"/>
              </a:rPr>
              <a:t>of the </a:t>
            </a:r>
            <a:r>
              <a:rPr lang="en-US" sz="2800" b="1" dirty="0" smtClean="0">
                <a:solidFill>
                  <a:prstClr val="white"/>
                </a:solidFill>
                <a:latin typeface="Copperplate Gothic Bold" pitchFamily="34" charset="0"/>
              </a:rPr>
              <a:t>crucial astronomical </a:t>
            </a:r>
            <a:r>
              <a:rPr lang="en-US" sz="2800" b="1" dirty="0">
                <a:solidFill>
                  <a:prstClr val="white"/>
                </a:solidFill>
                <a:latin typeface="Copperplate Gothic Bold" pitchFamily="34" charset="0"/>
              </a:rPr>
              <a:t>facts concerning Stonehenge is that it lies under one of two latitudes in the world at which the full moon passes directly overhead on its maximum </a:t>
            </a:r>
            <a:r>
              <a:rPr lang="en-US" sz="2800" b="1" dirty="0" smtClean="0">
                <a:solidFill>
                  <a:prstClr val="white"/>
                </a:solidFill>
                <a:latin typeface="Copperplate Gothic Bold" pitchFamily="34" charset="0"/>
              </a:rPr>
              <a:t>Zeniths:  </a:t>
            </a:r>
            <a:r>
              <a:rPr lang="en-US" sz="2800" b="1" dirty="0" smtClean="0">
                <a:solidFill>
                  <a:prstClr val="white"/>
                </a:solidFill>
                <a:latin typeface="Copperplate Gothic Bold" pitchFamily="34" charset="0"/>
              </a:rPr>
              <a:t>the second in the world (at today’s knowledge) is in the cromlech of </a:t>
            </a:r>
            <a:r>
              <a:rPr lang="en-US" sz="2800" b="1" dirty="0" err="1" smtClean="0">
                <a:solidFill>
                  <a:prstClr val="white"/>
                </a:solidFill>
                <a:latin typeface="Copperplate Gothic Bold" pitchFamily="34" charset="0"/>
              </a:rPr>
              <a:t>Almendres</a:t>
            </a:r>
            <a:r>
              <a:rPr lang="en-US" sz="2800" b="1" dirty="0">
                <a:solidFill>
                  <a:prstClr val="white"/>
                </a:solidFill>
                <a:latin typeface="Copperplate Gothic Bold" pitchFamily="34" charset="0"/>
              </a:rPr>
              <a:t>. </a:t>
            </a:r>
            <a:endParaRPr lang="en-US" sz="2800" b="1" dirty="0" smtClean="0">
              <a:solidFill>
                <a:prstClr val="white"/>
              </a:solidFill>
              <a:latin typeface="Copperplate Gothic Bold" pitchFamily="34" charset="0"/>
            </a:endParaRPr>
          </a:p>
          <a:p>
            <a:pPr algn="ctr"/>
            <a:r>
              <a:rPr lang="en-US" sz="2800" b="1" dirty="0" smtClean="0">
                <a:solidFill>
                  <a:prstClr val="white"/>
                </a:solidFill>
                <a:latin typeface="Copperplate Gothic Bold" pitchFamily="34" charset="0"/>
              </a:rPr>
              <a:t>The </a:t>
            </a:r>
            <a:r>
              <a:rPr lang="en-US" sz="2800" b="1" dirty="0">
                <a:solidFill>
                  <a:prstClr val="white"/>
                </a:solidFill>
                <a:latin typeface="Copperplate Gothic Bold" pitchFamily="34" charset="0"/>
              </a:rPr>
              <a:t>site has been dated from 'various phases throughout the Neolithic period (4th to 5th millennium), by when it had acquired the look it has today'  (Ref: Notice-board at site</a:t>
            </a:r>
            <a:r>
              <a:rPr lang="en-US" sz="2800" b="1" dirty="0" smtClean="0">
                <a:solidFill>
                  <a:prstClr val="white"/>
                </a:solidFill>
                <a:latin typeface="Copperplate Gothic Bold" pitchFamily="34" charset="0"/>
              </a:rPr>
              <a:t>).</a:t>
            </a:r>
          </a:p>
          <a:p>
            <a:pPr algn="ctr"/>
            <a:endParaRPr lang="en-US" sz="1100" b="1" dirty="0">
              <a:solidFill>
                <a:prstClr val="white"/>
              </a:solidFill>
              <a:latin typeface="Copperplate Gothic Bold" pitchFamily="34" charset="0"/>
            </a:endParaRPr>
          </a:p>
          <a:p>
            <a:pPr algn="ctr"/>
            <a:r>
              <a:rPr lang="en-US" sz="4400" b="1" i="1" dirty="0" smtClean="0">
                <a:solidFill>
                  <a:prstClr val="white"/>
                </a:solidFill>
                <a:latin typeface="Copperplate Gothic Bold" pitchFamily="34" charset="0"/>
              </a:rPr>
              <a:t>This </a:t>
            </a:r>
            <a:r>
              <a:rPr lang="en-US" sz="4400" b="1" i="1" dirty="0">
                <a:solidFill>
                  <a:prstClr val="white"/>
                </a:solidFill>
                <a:latin typeface="Copperplate Gothic Bold" pitchFamily="34" charset="0"/>
              </a:rPr>
              <a:t>is the oldest known </a:t>
            </a:r>
            <a:endParaRPr lang="en-US" sz="4400" b="1" i="1" dirty="0" smtClean="0">
              <a:solidFill>
                <a:prstClr val="white"/>
              </a:solidFill>
              <a:latin typeface="Copperplate Gothic Bold" pitchFamily="34" charset="0"/>
            </a:endParaRPr>
          </a:p>
          <a:p>
            <a:pPr algn="ctr"/>
            <a:r>
              <a:rPr lang="en-US" sz="4400" b="1" i="1" dirty="0" smtClean="0">
                <a:solidFill>
                  <a:prstClr val="white"/>
                </a:solidFill>
                <a:latin typeface="Copperplate Gothic Bold" pitchFamily="34" charset="0"/>
              </a:rPr>
              <a:t>stone-circle </a:t>
            </a:r>
            <a:r>
              <a:rPr lang="en-US" sz="4400" b="1" i="1" dirty="0">
                <a:solidFill>
                  <a:prstClr val="white"/>
                </a:solidFill>
                <a:latin typeface="Copperplate Gothic Bold" pitchFamily="34" charset="0"/>
              </a:rPr>
              <a:t>in Europe</a:t>
            </a:r>
            <a:r>
              <a:rPr lang="en-US" sz="4400" b="1" i="1" dirty="0" smtClean="0">
                <a:solidFill>
                  <a:prstClr val="white"/>
                </a:solidFill>
                <a:latin typeface="Copperplate Gothic Bold" pitchFamily="34" charset="0"/>
              </a:rPr>
              <a:t>.</a:t>
            </a:r>
            <a:endParaRPr lang="en-US" sz="4400" b="1" i="1" dirty="0">
              <a:solidFill>
                <a:prstClr val="white"/>
              </a:solidFill>
              <a:latin typeface="Copperplate Gothic Bold" pitchFamily="34" charset="0"/>
            </a:endParaRPr>
          </a:p>
        </p:txBody>
      </p:sp>
    </p:spTree>
    <p:extLst>
      <p:ext uri="{BB962C8B-B14F-4D97-AF65-F5344CB8AC3E}">
        <p14:creationId xmlns:p14="http://schemas.microsoft.com/office/powerpoint/2010/main" val="4165531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45236" y="5646907"/>
            <a:ext cx="9149892" cy="1200329"/>
          </a:xfrm>
          <a:prstGeom prst="rect">
            <a:avLst/>
          </a:prstGeom>
          <a:noFill/>
        </p:spPr>
        <p:txBody>
          <a:bodyPr wrap="square" rtlCol="0">
            <a:spAutoFit/>
          </a:bodyPr>
          <a:lstStyle/>
          <a:p>
            <a:pPr algn="ctr"/>
            <a:r>
              <a:rPr lang="en-US" b="1" dirty="0">
                <a:solidFill>
                  <a:prstClr val="white"/>
                </a:solidFill>
                <a:latin typeface="Copperplate Gothic Bold" pitchFamily="34" charset="0"/>
              </a:rPr>
              <a:t>the </a:t>
            </a:r>
            <a:r>
              <a:rPr lang="en-US" b="1" dirty="0" smtClean="0">
                <a:solidFill>
                  <a:prstClr val="white"/>
                </a:solidFill>
                <a:latin typeface="Copperplate Gothic Bold" pitchFamily="34" charset="0"/>
              </a:rPr>
              <a:t>latitude </a:t>
            </a:r>
            <a:r>
              <a:rPr lang="en-US" b="1" dirty="0">
                <a:solidFill>
                  <a:prstClr val="white"/>
                </a:solidFill>
                <a:latin typeface="Copperplate Gothic Bold" pitchFamily="34" charset="0"/>
              </a:rPr>
              <a:t>over which the Moon passes on its maximum settings </a:t>
            </a:r>
            <a:r>
              <a:rPr lang="en-US" b="1" dirty="0" smtClean="0">
                <a:solidFill>
                  <a:prstClr val="white"/>
                </a:solidFill>
                <a:latin typeface="Copperplate Gothic Bold" pitchFamily="34" charset="0"/>
              </a:rPr>
              <a:t>cover it a </a:t>
            </a:r>
            <a:r>
              <a:rPr lang="en-US" b="1" dirty="0">
                <a:solidFill>
                  <a:prstClr val="white"/>
                </a:solidFill>
                <a:latin typeface="Copperplate Gothic Bold" pitchFamily="34" charset="0"/>
              </a:rPr>
              <a:t>18.6 year cycle, </a:t>
            </a:r>
            <a:r>
              <a:rPr lang="en-US" b="1" dirty="0" smtClean="0">
                <a:solidFill>
                  <a:prstClr val="white"/>
                </a:solidFill>
                <a:latin typeface="Copperplate Gothic Bold" pitchFamily="34" charset="0"/>
              </a:rPr>
              <a:t>and it is  </a:t>
            </a:r>
            <a:r>
              <a:rPr lang="en-US" b="1" dirty="0">
                <a:solidFill>
                  <a:prstClr val="white"/>
                </a:solidFill>
                <a:latin typeface="Copperplate Gothic Bold" pitchFamily="34" charset="0"/>
              </a:rPr>
              <a:t>the same latitudes </a:t>
            </a:r>
            <a:r>
              <a:rPr lang="en-US" b="1" dirty="0" smtClean="0">
                <a:solidFill>
                  <a:prstClr val="white"/>
                </a:solidFill>
                <a:latin typeface="Copperplate Gothic Bold" pitchFamily="34" charset="0"/>
              </a:rPr>
              <a:t>for both </a:t>
            </a:r>
            <a:r>
              <a:rPr lang="en-US" b="1" dirty="0">
                <a:solidFill>
                  <a:prstClr val="white"/>
                </a:solidFill>
                <a:latin typeface="Copperplate Gothic Bold" pitchFamily="34" charset="0"/>
              </a:rPr>
              <a:t>Stonehenge and </a:t>
            </a:r>
            <a:r>
              <a:rPr lang="en-US" b="1" dirty="0" err="1" smtClean="0">
                <a:solidFill>
                  <a:prstClr val="white"/>
                </a:solidFill>
                <a:latin typeface="Copperplate Gothic Bold" pitchFamily="34" charset="0"/>
              </a:rPr>
              <a:t>Almendres</a:t>
            </a:r>
            <a:r>
              <a:rPr lang="en-US" b="1" dirty="0" smtClean="0">
                <a:solidFill>
                  <a:prstClr val="white"/>
                </a:solidFill>
                <a:latin typeface="Copperplate Gothic Bold" pitchFamily="34" charset="0"/>
              </a:rPr>
              <a:t> (</a:t>
            </a:r>
            <a:r>
              <a:rPr lang="en-US" b="1" dirty="0">
                <a:solidFill>
                  <a:prstClr val="white"/>
                </a:solidFill>
                <a:latin typeface="Copperplate Gothic Bold" pitchFamily="34" charset="0"/>
              </a:rPr>
              <a:t>38˚ 33' N - </a:t>
            </a:r>
            <a:r>
              <a:rPr lang="en-US" b="1" dirty="0" err="1">
                <a:solidFill>
                  <a:prstClr val="white"/>
                </a:solidFill>
                <a:latin typeface="Copperplate Gothic Bold" pitchFamily="34" charset="0"/>
              </a:rPr>
              <a:t>Almendres</a:t>
            </a:r>
            <a:r>
              <a:rPr lang="en-US" b="1" dirty="0">
                <a:solidFill>
                  <a:prstClr val="white"/>
                </a:solidFill>
                <a:latin typeface="Copperplate Gothic Bold" pitchFamily="34" charset="0"/>
              </a:rPr>
              <a:t>) and (51° 10' N - Stonehenge</a:t>
            </a:r>
            <a:r>
              <a:rPr lang="en-US" b="1" dirty="0" smtClean="0">
                <a:solidFill>
                  <a:prstClr val="white"/>
                </a:solidFill>
                <a:latin typeface="Copperplate Gothic Bold" pitchFamily="34" charset="0"/>
              </a:rPr>
              <a:t>).  But  </a:t>
            </a:r>
            <a:r>
              <a:rPr lang="en-US" b="1" dirty="0" err="1" smtClean="0">
                <a:solidFill>
                  <a:prstClr val="white"/>
                </a:solidFill>
                <a:latin typeface="Copperplate Gothic Bold" pitchFamily="34" charset="0"/>
              </a:rPr>
              <a:t>Almerndres</a:t>
            </a:r>
            <a:r>
              <a:rPr lang="en-US" b="1" dirty="0" smtClean="0">
                <a:solidFill>
                  <a:prstClr val="white"/>
                </a:solidFill>
                <a:latin typeface="Copperplate Gothic Bold" pitchFamily="34" charset="0"/>
              </a:rPr>
              <a:t> was built 2.000 years before.   </a:t>
            </a:r>
            <a:endParaRPr lang="it-IT" b="1" dirty="0">
              <a:solidFill>
                <a:prstClr val="white"/>
              </a:solidFill>
              <a:latin typeface="Copperplate Gothic Bold"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4" y="-377618"/>
            <a:ext cx="9156027" cy="610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64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2" y="32963"/>
            <a:ext cx="9149892" cy="6555641"/>
          </a:xfrm>
          <a:prstGeom prst="rect">
            <a:avLst/>
          </a:prstGeom>
          <a:noFill/>
        </p:spPr>
        <p:txBody>
          <a:bodyPr wrap="square" rtlCol="0">
            <a:spAutoFit/>
          </a:bodyPr>
          <a:lstStyle/>
          <a:p>
            <a:pPr algn="ctr"/>
            <a:r>
              <a:rPr lang="en-US" sz="3000" b="1" dirty="0">
                <a:solidFill>
                  <a:prstClr val="white"/>
                </a:solidFill>
                <a:latin typeface="Copperplate Gothic Bold" pitchFamily="34" charset="0"/>
              </a:rPr>
              <a:t>The </a:t>
            </a:r>
            <a:r>
              <a:rPr lang="en-US" sz="3000" b="1" dirty="0" err="1">
                <a:solidFill>
                  <a:prstClr val="white"/>
                </a:solidFill>
                <a:latin typeface="Copperplate Gothic Bold" pitchFamily="34" charset="0"/>
              </a:rPr>
              <a:t>Almendres</a:t>
            </a:r>
            <a:r>
              <a:rPr lang="en-US" sz="3000" b="1" dirty="0">
                <a:solidFill>
                  <a:prstClr val="white"/>
                </a:solidFill>
                <a:latin typeface="Copperplate Gothic Bold" pitchFamily="34" charset="0"/>
              </a:rPr>
              <a:t> Circles are also the terminal point for an alignment which runs across Portugal for over 50km, connecting at least three of the most significant sites in the country together. If one stands at </a:t>
            </a:r>
            <a:r>
              <a:rPr lang="en-US" sz="3000" b="1" dirty="0" err="1">
                <a:solidFill>
                  <a:prstClr val="white"/>
                </a:solidFill>
                <a:latin typeface="Copperplate Gothic Bold" pitchFamily="34" charset="0"/>
              </a:rPr>
              <a:t>Almendres</a:t>
            </a:r>
            <a:r>
              <a:rPr lang="en-US" sz="3000" b="1" dirty="0">
                <a:solidFill>
                  <a:prstClr val="white"/>
                </a:solidFill>
                <a:latin typeface="Copperplate Gothic Bold" pitchFamily="34" charset="0"/>
              </a:rPr>
              <a:t> on the spring full moon, it will rise on the horizon at approximately 110° and travel directly towards you, passing first over the (now relocated) </a:t>
            </a:r>
            <a:r>
              <a:rPr lang="en-US" sz="3000" b="1" dirty="0" err="1">
                <a:solidFill>
                  <a:prstClr val="white"/>
                </a:solidFill>
                <a:latin typeface="Copperplate Gothic Bold" pitchFamily="34" charset="0"/>
              </a:rPr>
              <a:t>Xarez</a:t>
            </a:r>
            <a:r>
              <a:rPr lang="en-US" sz="3000" b="1" dirty="0">
                <a:solidFill>
                  <a:prstClr val="white"/>
                </a:solidFill>
                <a:latin typeface="Copperplate Gothic Bold" pitchFamily="34" charset="0"/>
              </a:rPr>
              <a:t> 'quadrangle', then over the largest passage mound in Iberia (</a:t>
            </a:r>
            <a:r>
              <a:rPr lang="en-US" sz="3000" b="1" dirty="0" err="1">
                <a:solidFill>
                  <a:prstClr val="white"/>
                </a:solidFill>
                <a:latin typeface="Copperplate Gothic Bold" pitchFamily="34" charset="0"/>
              </a:rPr>
              <a:t>Zambujeiro</a:t>
            </a:r>
            <a:r>
              <a:rPr lang="en-US" sz="3000" b="1" dirty="0">
                <a:solidFill>
                  <a:prstClr val="white"/>
                </a:solidFill>
                <a:latin typeface="Copperplate Gothic Bold" pitchFamily="34" charset="0"/>
              </a:rPr>
              <a:t>), which is orientated along the same azimuth with its opening facing the rising moon. </a:t>
            </a:r>
            <a:endParaRPr lang="en-US" sz="3000" b="1" i="1" dirty="0">
              <a:solidFill>
                <a:prstClr val="white"/>
              </a:solidFill>
              <a:latin typeface="Copperplate Gothic Bold" pitchFamily="34" charset="0"/>
            </a:endParaRPr>
          </a:p>
        </p:txBody>
      </p:sp>
    </p:spTree>
    <p:extLst>
      <p:ext uri="{BB962C8B-B14F-4D97-AF65-F5344CB8AC3E}">
        <p14:creationId xmlns:p14="http://schemas.microsoft.com/office/powerpoint/2010/main" val="4133827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53163" y="0"/>
            <a:ext cx="9149892" cy="7109639"/>
          </a:xfrm>
          <a:prstGeom prst="rect">
            <a:avLst/>
          </a:prstGeom>
          <a:noFill/>
        </p:spPr>
        <p:txBody>
          <a:bodyPr wrap="square" rtlCol="0">
            <a:spAutoFit/>
          </a:bodyPr>
          <a:lstStyle/>
          <a:p>
            <a:pPr algn="ctr"/>
            <a:r>
              <a:rPr lang="en-US" sz="2800" b="1" dirty="0">
                <a:solidFill>
                  <a:schemeClr val="bg1"/>
                </a:solidFill>
                <a:latin typeface="Copperplate Gothic Bold" pitchFamily="34" charset="0"/>
              </a:rPr>
              <a:t>For a long time, megaliths were considered to have had primarily funerary purposes, which is reflected in the names given them such as 'Chamber tombs', 'Burial-mounds', 'Passage graves', 'Gallery graves' etc. This assumption is now in question</a:t>
            </a:r>
            <a:r>
              <a:rPr lang="en-US" sz="2800" b="1" dirty="0" smtClean="0">
                <a:solidFill>
                  <a:schemeClr val="bg1"/>
                </a:solidFill>
                <a:latin typeface="Copperplate Gothic Bold" pitchFamily="34" charset="0"/>
              </a:rPr>
              <a:t>...</a:t>
            </a:r>
          </a:p>
          <a:p>
            <a:pPr algn="ctr"/>
            <a:r>
              <a:rPr lang="en-US" sz="2800" b="1" dirty="0" err="1" smtClean="0">
                <a:solidFill>
                  <a:schemeClr val="bg1"/>
                </a:solidFill>
                <a:latin typeface="Copperplate Gothic Bold" pitchFamily="34" charset="0"/>
              </a:rPr>
              <a:t>Megalithism</a:t>
            </a:r>
            <a:r>
              <a:rPr lang="en-US" sz="2800" b="1" dirty="0" smtClean="0">
                <a:solidFill>
                  <a:schemeClr val="bg1"/>
                </a:solidFill>
                <a:latin typeface="Copperplate Gothic Bold" pitchFamily="34" charset="0"/>
              </a:rPr>
              <a:t> </a:t>
            </a:r>
            <a:r>
              <a:rPr lang="en-US" sz="2800" b="1" dirty="0" smtClean="0">
                <a:solidFill>
                  <a:schemeClr val="bg1"/>
                </a:solidFill>
                <a:latin typeface="Copperplate Gothic Bold" pitchFamily="34" charset="0"/>
              </a:rPr>
              <a:t>as been associated with prehistoric astronomy in Europe for quite some time now. Various comprehensive surveys of these monuments suggest that they are oriented not randomly but to particular areas of the horizon where astronomical events, such as sunrise or moonrise could be witnessed and even predicted. </a:t>
            </a:r>
            <a:endParaRPr lang="it-IT" sz="2800" b="1" dirty="0" smtClean="0">
              <a:solidFill>
                <a:schemeClr val="bg1"/>
              </a:solidFill>
              <a:latin typeface="Copperplate Gothic Bold" pitchFamily="34" charset="0"/>
            </a:endParaRPr>
          </a:p>
          <a:p>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949420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38567" y="5624642"/>
            <a:ext cx="9149892" cy="1200329"/>
          </a:xfrm>
          <a:prstGeom prst="rect">
            <a:avLst/>
          </a:prstGeom>
          <a:noFill/>
        </p:spPr>
        <p:txBody>
          <a:bodyPr wrap="square" rtlCol="0">
            <a:spAutoFit/>
          </a:bodyPr>
          <a:lstStyle/>
          <a:p>
            <a:pPr algn="ctr"/>
            <a:r>
              <a:rPr lang="en-US" b="1" dirty="0" err="1">
                <a:solidFill>
                  <a:prstClr val="white"/>
                </a:solidFill>
                <a:latin typeface="Copperplate Gothic Bold" pitchFamily="34" charset="0"/>
              </a:rPr>
              <a:t>Almendres</a:t>
            </a:r>
            <a:r>
              <a:rPr lang="en-US" b="1" dirty="0">
                <a:solidFill>
                  <a:prstClr val="white"/>
                </a:solidFill>
                <a:latin typeface="Copperplate Gothic Bold" pitchFamily="34" charset="0"/>
              </a:rPr>
              <a:t> circle is one end of a </a:t>
            </a:r>
            <a:r>
              <a:rPr lang="en-US" b="1" dirty="0" smtClean="0">
                <a:solidFill>
                  <a:prstClr val="white"/>
                </a:solidFill>
                <a:latin typeface="Copperplate Gothic Bold" pitchFamily="34" charset="0"/>
              </a:rPr>
              <a:t>50km </a:t>
            </a:r>
            <a:r>
              <a:rPr lang="en-US" b="1" dirty="0">
                <a:solidFill>
                  <a:prstClr val="white"/>
                </a:solidFill>
                <a:latin typeface="Copperplate Gothic Bold" pitchFamily="34" charset="0"/>
              </a:rPr>
              <a:t>alignment which follows the azimuth of the spring full-moon (110°). </a:t>
            </a:r>
            <a:r>
              <a:rPr lang="en-US" b="1" dirty="0" smtClean="0">
                <a:solidFill>
                  <a:prstClr val="white"/>
                </a:solidFill>
                <a:latin typeface="Copperplate Gothic Bold" pitchFamily="34" charset="0"/>
              </a:rPr>
              <a:t>It </a:t>
            </a:r>
            <a:r>
              <a:rPr lang="en-US" b="1" dirty="0">
                <a:solidFill>
                  <a:prstClr val="white"/>
                </a:solidFill>
                <a:latin typeface="Copperplate Gothic Bold" pitchFamily="34" charset="0"/>
              </a:rPr>
              <a:t>continues eastward passing the  </a:t>
            </a:r>
            <a:r>
              <a:rPr lang="en-US" b="1" dirty="0" err="1">
                <a:solidFill>
                  <a:prstClr val="white"/>
                </a:solidFill>
                <a:latin typeface="Copperplate Gothic Bold" pitchFamily="34" charset="0"/>
              </a:rPr>
              <a:t>Zambujeiro</a:t>
            </a:r>
            <a:r>
              <a:rPr lang="en-US" b="1" dirty="0">
                <a:solidFill>
                  <a:prstClr val="white"/>
                </a:solidFill>
                <a:latin typeface="Copperplate Gothic Bold" pitchFamily="34" charset="0"/>
              </a:rPr>
              <a:t> passage-mound, ending at the </a:t>
            </a:r>
            <a:r>
              <a:rPr lang="en-US" b="1" dirty="0" err="1">
                <a:solidFill>
                  <a:prstClr val="white"/>
                </a:solidFill>
                <a:latin typeface="Copperplate Gothic Bold" pitchFamily="34" charset="0"/>
              </a:rPr>
              <a:t>Cromeleque</a:t>
            </a:r>
            <a:r>
              <a:rPr lang="en-US" b="1" dirty="0">
                <a:solidFill>
                  <a:prstClr val="white"/>
                </a:solidFill>
                <a:latin typeface="Copperplate Gothic Bold" pitchFamily="34" charset="0"/>
              </a:rPr>
              <a:t> da </a:t>
            </a:r>
            <a:r>
              <a:rPr lang="en-US" b="1" dirty="0" err="1">
                <a:solidFill>
                  <a:prstClr val="white"/>
                </a:solidFill>
                <a:latin typeface="Copperplate Gothic Bold" pitchFamily="34" charset="0"/>
              </a:rPr>
              <a:t>Xarez</a:t>
            </a:r>
            <a:r>
              <a:rPr lang="en-US" b="1" dirty="0">
                <a:solidFill>
                  <a:prstClr val="white"/>
                </a:solidFill>
                <a:latin typeface="Copperplate Gothic Bold" pitchFamily="34" charset="0"/>
              </a:rPr>
              <a:t>, near </a:t>
            </a:r>
            <a:r>
              <a:rPr lang="en-US" b="1" dirty="0" err="1" smtClean="0">
                <a:solidFill>
                  <a:prstClr val="white"/>
                </a:solidFill>
                <a:latin typeface="Copperplate Gothic Bold" pitchFamily="34" charset="0"/>
              </a:rPr>
              <a:t>Monsaraz</a:t>
            </a:r>
            <a:r>
              <a:rPr lang="en-US" b="1" dirty="0" smtClean="0">
                <a:solidFill>
                  <a:prstClr val="white"/>
                </a:solidFill>
                <a:latin typeface="Copperplate Gothic Bold" pitchFamily="34" charset="0"/>
              </a:rPr>
              <a:t>: it is  the </a:t>
            </a:r>
            <a:r>
              <a:rPr lang="en-US" b="1" dirty="0">
                <a:solidFill>
                  <a:prstClr val="white"/>
                </a:solidFill>
                <a:latin typeface="Copperplate Gothic Bold" pitchFamily="34" charset="0"/>
              </a:rPr>
              <a:t>longest </a:t>
            </a:r>
            <a:r>
              <a:rPr lang="en-US" b="1" dirty="0" smtClean="0">
                <a:solidFill>
                  <a:prstClr val="white"/>
                </a:solidFill>
                <a:latin typeface="Copperplate Gothic Bold" pitchFamily="34" charset="0"/>
              </a:rPr>
              <a:t>prehistoric </a:t>
            </a:r>
            <a:r>
              <a:rPr lang="en-US" b="1" dirty="0">
                <a:solidFill>
                  <a:prstClr val="white"/>
                </a:solidFill>
                <a:latin typeface="Copperplate Gothic Bold" pitchFamily="34" charset="0"/>
              </a:rPr>
              <a:t>alignment in Iberia</a:t>
            </a:r>
            <a:r>
              <a:rPr lang="en-US" b="1" dirty="0" smtClean="0">
                <a:solidFill>
                  <a:prstClr val="white"/>
                </a:solidFill>
                <a:latin typeface="Copperplate Gothic Bold" pitchFamily="34" charset="0"/>
              </a:rPr>
              <a:t>. </a:t>
            </a:r>
            <a:endParaRPr lang="it-IT" b="1" dirty="0">
              <a:solidFill>
                <a:prstClr val="white"/>
              </a:solidFill>
              <a:latin typeface="Copperplate Gothic Bold" pitchFamily="34"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 y="-1"/>
            <a:ext cx="9167509" cy="564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39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2" y="6057781"/>
            <a:ext cx="9149892" cy="800219"/>
          </a:xfrm>
          <a:prstGeom prst="rect">
            <a:avLst/>
          </a:prstGeom>
          <a:noFill/>
        </p:spPr>
        <p:txBody>
          <a:bodyPr wrap="square" rtlCol="0">
            <a:spAutoFit/>
          </a:bodyPr>
          <a:lstStyle/>
          <a:p>
            <a:pPr algn="ctr"/>
            <a:r>
              <a:rPr lang="en-US" sz="2800" b="1" dirty="0" smtClean="0">
                <a:solidFill>
                  <a:prstClr val="white"/>
                </a:solidFill>
                <a:latin typeface="Copperplate Gothic Bold" pitchFamily="34" charset="0"/>
              </a:rPr>
              <a:t>. </a:t>
            </a:r>
            <a:endParaRPr lang="it-IT" b="1" dirty="0">
              <a:solidFill>
                <a:prstClr val="white"/>
              </a:solidFill>
              <a:latin typeface="Copperplate Gothic Bold" pitchFamily="34" charset="0"/>
            </a:endParaRPr>
          </a:p>
          <a:p>
            <a:r>
              <a:rPr lang="it-IT" b="1" dirty="0" smtClean="0">
                <a:solidFill>
                  <a:prstClr val="white"/>
                </a:solidFill>
                <a:latin typeface="Copperplate Gothic Bold" pitchFamily="34" charset="0"/>
              </a:rPr>
              <a:t> </a:t>
            </a:r>
            <a:endParaRPr lang="it-IT" b="1" dirty="0">
              <a:solidFill>
                <a:prstClr val="white"/>
              </a:solidFill>
              <a:latin typeface="Copperplate Gothic Bol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60" y="0"/>
            <a:ext cx="8799808" cy="683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259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3163" y="-179"/>
            <a:ext cx="9149892" cy="6494085"/>
          </a:xfrm>
          <a:prstGeom prst="rect">
            <a:avLst/>
          </a:prstGeom>
          <a:noFill/>
        </p:spPr>
        <p:txBody>
          <a:bodyPr wrap="square" rtlCol="0">
            <a:spAutoFit/>
          </a:bodyPr>
          <a:lstStyle/>
          <a:p>
            <a:pPr algn="ctr"/>
            <a:r>
              <a:rPr lang="en-US" sz="3200" b="1" dirty="0">
                <a:solidFill>
                  <a:prstClr val="white"/>
                </a:solidFill>
                <a:latin typeface="Copperplate Gothic Bold" pitchFamily="34" charset="0"/>
              </a:rPr>
              <a:t>Both the </a:t>
            </a:r>
            <a:r>
              <a:rPr lang="en-US" sz="3200" b="1" dirty="0" err="1">
                <a:solidFill>
                  <a:prstClr val="white"/>
                </a:solidFill>
                <a:latin typeface="Copperplate Gothic Bold" pitchFamily="34" charset="0"/>
              </a:rPr>
              <a:t>Almendres</a:t>
            </a:r>
            <a:r>
              <a:rPr lang="en-US" sz="3200" b="1" dirty="0">
                <a:solidFill>
                  <a:prstClr val="white"/>
                </a:solidFill>
                <a:latin typeface="Copperplate Gothic Bold" pitchFamily="34" charset="0"/>
              </a:rPr>
              <a:t> circle and the </a:t>
            </a:r>
            <a:r>
              <a:rPr lang="en-US" sz="3200" b="1" dirty="0" err="1">
                <a:solidFill>
                  <a:prstClr val="white"/>
                </a:solidFill>
                <a:latin typeface="Copperplate Gothic Bold" pitchFamily="34" charset="0"/>
              </a:rPr>
              <a:t>Zambujeiro</a:t>
            </a:r>
            <a:r>
              <a:rPr lang="en-US" sz="3200" b="1" dirty="0">
                <a:solidFill>
                  <a:prstClr val="white"/>
                </a:solidFill>
                <a:latin typeface="Copperplate Gothic Bold" pitchFamily="34" charset="0"/>
              </a:rPr>
              <a:t> passage-mound belong to an alignment of sites which continues eastwards to the '</a:t>
            </a:r>
            <a:r>
              <a:rPr lang="en-US" sz="3200" b="1" dirty="0" err="1">
                <a:solidFill>
                  <a:prstClr val="white"/>
                </a:solidFill>
                <a:latin typeface="Copperplate Gothic Bold" pitchFamily="34" charset="0"/>
              </a:rPr>
              <a:t>Cromeleque</a:t>
            </a:r>
            <a:r>
              <a:rPr lang="en-US" sz="3200" b="1" dirty="0">
                <a:solidFill>
                  <a:prstClr val="white"/>
                </a:solidFill>
                <a:latin typeface="Copperplate Gothic Bold" pitchFamily="34" charset="0"/>
              </a:rPr>
              <a:t>' da </a:t>
            </a:r>
            <a:r>
              <a:rPr lang="en-US" sz="3200" b="1" dirty="0" err="1">
                <a:solidFill>
                  <a:prstClr val="white"/>
                </a:solidFill>
                <a:latin typeface="Copperplate Gothic Bold" pitchFamily="34" charset="0"/>
              </a:rPr>
              <a:t>Xarez</a:t>
            </a:r>
            <a:r>
              <a:rPr lang="en-US" sz="3200" b="1" dirty="0">
                <a:solidFill>
                  <a:prstClr val="white"/>
                </a:solidFill>
                <a:latin typeface="Copperplate Gothic Bold" pitchFamily="34" charset="0"/>
              </a:rPr>
              <a:t>, around 50km away. The alignment is suggested to have a lunar significance, corresponding to the azimuth of the spring full-moon (110°), which is close enough to the equinox to have served as a marker . It is probably no coincidence that the Anta Grande da </a:t>
            </a:r>
            <a:r>
              <a:rPr lang="en-US" sz="3200" b="1" dirty="0" err="1">
                <a:solidFill>
                  <a:prstClr val="white"/>
                </a:solidFill>
                <a:latin typeface="Copperplate Gothic Bold" pitchFamily="34" charset="0"/>
              </a:rPr>
              <a:t>Zambujeiro</a:t>
            </a:r>
            <a:r>
              <a:rPr lang="en-US" sz="3200" b="1" dirty="0">
                <a:solidFill>
                  <a:prstClr val="white"/>
                </a:solidFill>
                <a:latin typeface="Copperplate Gothic Bold" pitchFamily="34" charset="0"/>
              </a:rPr>
              <a:t> was orientated to face the same direction. </a:t>
            </a:r>
          </a:p>
        </p:txBody>
      </p:sp>
    </p:spTree>
    <p:extLst>
      <p:ext uri="{BB962C8B-B14F-4D97-AF65-F5344CB8AC3E}">
        <p14:creationId xmlns:p14="http://schemas.microsoft.com/office/powerpoint/2010/main" val="1988875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2" y="5770018"/>
            <a:ext cx="9149892" cy="1754326"/>
          </a:xfrm>
          <a:prstGeom prst="rect">
            <a:avLst/>
          </a:prstGeom>
          <a:noFill/>
        </p:spPr>
        <p:txBody>
          <a:bodyPr wrap="square" rtlCol="0">
            <a:spAutoFit/>
          </a:bodyPr>
          <a:lstStyle/>
          <a:p>
            <a:pPr algn="ctr"/>
            <a:r>
              <a:rPr lang="en-US" sz="1700" b="1" dirty="0" smtClean="0">
                <a:solidFill>
                  <a:prstClr val="white"/>
                </a:solidFill>
                <a:latin typeface="Copperplate Gothic Bold" pitchFamily="34" charset="0"/>
              </a:rPr>
              <a:t>it </a:t>
            </a:r>
            <a:r>
              <a:rPr lang="en-US" sz="1700" b="1" dirty="0">
                <a:solidFill>
                  <a:prstClr val="white"/>
                </a:solidFill>
                <a:latin typeface="Copperplate Gothic Bold" pitchFamily="34" charset="0"/>
              </a:rPr>
              <a:t>has a 12 </a:t>
            </a:r>
            <a:r>
              <a:rPr lang="en-US" sz="1700" b="1" dirty="0" err="1">
                <a:solidFill>
                  <a:prstClr val="white"/>
                </a:solidFill>
                <a:latin typeface="Copperplate Gothic Bold" pitchFamily="34" charset="0"/>
              </a:rPr>
              <a:t>metre</a:t>
            </a:r>
            <a:r>
              <a:rPr lang="en-US" sz="1700" b="1" dirty="0">
                <a:solidFill>
                  <a:prstClr val="white"/>
                </a:solidFill>
                <a:latin typeface="Copperplate Gothic Bold" pitchFamily="34" charset="0"/>
              </a:rPr>
              <a:t> long passageway and a chamber 8 </a:t>
            </a:r>
            <a:r>
              <a:rPr lang="en-US" sz="1700" b="1" dirty="0" err="1">
                <a:solidFill>
                  <a:prstClr val="white"/>
                </a:solidFill>
                <a:latin typeface="Copperplate Gothic Bold" pitchFamily="34" charset="0"/>
              </a:rPr>
              <a:t>metres</a:t>
            </a:r>
            <a:r>
              <a:rPr lang="en-US" sz="1700" b="1" dirty="0">
                <a:solidFill>
                  <a:prstClr val="white"/>
                </a:solidFill>
                <a:latin typeface="Copperplate Gothic Bold" pitchFamily="34" charset="0"/>
              </a:rPr>
              <a:t> </a:t>
            </a:r>
            <a:r>
              <a:rPr lang="en-US" sz="1700" b="1" dirty="0" smtClean="0">
                <a:solidFill>
                  <a:prstClr val="white"/>
                </a:solidFill>
                <a:latin typeface="Copperplate Gothic Bold" pitchFamily="34" charset="0"/>
              </a:rPr>
              <a:t>high</a:t>
            </a:r>
          </a:p>
          <a:p>
            <a:pPr algn="ctr"/>
            <a:r>
              <a:rPr lang="en-US" sz="1700" b="1" dirty="0" smtClean="0">
                <a:solidFill>
                  <a:prstClr val="white"/>
                </a:solidFill>
                <a:latin typeface="Copperplate Gothic Bold" pitchFamily="34" charset="0"/>
              </a:rPr>
              <a:t> </a:t>
            </a:r>
            <a:r>
              <a:rPr lang="en-US" sz="1700" b="1" dirty="0">
                <a:solidFill>
                  <a:prstClr val="white"/>
                </a:solidFill>
                <a:latin typeface="Copperplate Gothic Bold" pitchFamily="34" charset="0"/>
              </a:rPr>
              <a:t>constructed from 7 </a:t>
            </a:r>
            <a:r>
              <a:rPr lang="en-US" sz="1700" b="1" dirty="0" err="1">
                <a:solidFill>
                  <a:prstClr val="white"/>
                </a:solidFill>
                <a:latin typeface="Copperplate Gothic Bold" pitchFamily="34" charset="0"/>
              </a:rPr>
              <a:t>orthostats</a:t>
            </a:r>
            <a:r>
              <a:rPr lang="en-US" sz="1700" b="1" dirty="0">
                <a:solidFill>
                  <a:prstClr val="white"/>
                </a:solidFill>
                <a:latin typeface="Copperplate Gothic Bold" pitchFamily="34" charset="0"/>
              </a:rPr>
              <a:t>. The original capstone has </a:t>
            </a:r>
            <a:endParaRPr lang="en-US" sz="1700" b="1" dirty="0" smtClean="0">
              <a:solidFill>
                <a:prstClr val="white"/>
              </a:solidFill>
              <a:latin typeface="Copperplate Gothic Bold" pitchFamily="34" charset="0"/>
            </a:endParaRPr>
          </a:p>
          <a:p>
            <a:pPr algn="ctr"/>
            <a:r>
              <a:rPr lang="en-US" sz="1700" b="1" dirty="0" smtClean="0">
                <a:solidFill>
                  <a:prstClr val="white"/>
                </a:solidFill>
                <a:latin typeface="Copperplate Gothic Bold" pitchFamily="34" charset="0"/>
              </a:rPr>
              <a:t>been </a:t>
            </a:r>
            <a:r>
              <a:rPr lang="en-US" sz="1700" b="1" dirty="0">
                <a:solidFill>
                  <a:prstClr val="white"/>
                </a:solidFill>
                <a:latin typeface="Copperplate Gothic Bold" pitchFamily="34" charset="0"/>
              </a:rPr>
              <a:t>removed and lays broken in two </a:t>
            </a:r>
            <a:r>
              <a:rPr lang="en-US" sz="1700" b="1" dirty="0" smtClean="0">
                <a:solidFill>
                  <a:prstClr val="white"/>
                </a:solidFill>
                <a:latin typeface="Copperplate Gothic Bold" pitchFamily="34" charset="0"/>
              </a:rPr>
              <a:t>pieces. </a:t>
            </a:r>
            <a:r>
              <a:rPr lang="en-US" sz="1700" b="1" dirty="0">
                <a:solidFill>
                  <a:prstClr val="white"/>
                </a:solidFill>
                <a:latin typeface="Copperplate Gothic Bold" pitchFamily="34" charset="0"/>
              </a:rPr>
              <a:t>There are cup </a:t>
            </a:r>
            <a:endParaRPr lang="en-US" sz="1700" b="1" dirty="0" smtClean="0">
              <a:solidFill>
                <a:prstClr val="white"/>
              </a:solidFill>
              <a:latin typeface="Copperplate Gothic Bold" pitchFamily="34" charset="0"/>
            </a:endParaRPr>
          </a:p>
          <a:p>
            <a:pPr algn="ctr"/>
            <a:r>
              <a:rPr lang="en-US" sz="1700" b="1" dirty="0" smtClean="0">
                <a:solidFill>
                  <a:prstClr val="white"/>
                </a:solidFill>
                <a:latin typeface="Copperplate Gothic Bold" pitchFamily="34" charset="0"/>
              </a:rPr>
              <a:t>marked  stones </a:t>
            </a:r>
            <a:r>
              <a:rPr lang="en-US" sz="1700" b="1" dirty="0">
                <a:solidFill>
                  <a:prstClr val="white"/>
                </a:solidFill>
                <a:latin typeface="Copperplate Gothic Bold" pitchFamily="34" charset="0"/>
              </a:rPr>
              <a:t>before the front </a:t>
            </a:r>
            <a:r>
              <a:rPr lang="en-US" sz="1700" b="1" dirty="0" smtClean="0">
                <a:solidFill>
                  <a:prstClr val="white"/>
                </a:solidFill>
                <a:latin typeface="Copperplate Gothic Bold" pitchFamily="34" charset="0"/>
              </a:rPr>
              <a:t>entrance.</a:t>
            </a:r>
            <a:endParaRPr lang="en-US" sz="1700" b="1" dirty="0">
              <a:solidFill>
                <a:prstClr val="white"/>
              </a:solidFill>
              <a:latin typeface="Copperplate Gothic Bold" pitchFamily="34" charset="0"/>
            </a:endParaRPr>
          </a:p>
          <a:p>
            <a:pPr algn="ctr"/>
            <a:endParaRPr lang="en-US" sz="2400" b="1" dirty="0">
              <a:solidFill>
                <a:prstClr val="white"/>
              </a:solidFill>
              <a:latin typeface="Copperplate Gothic Bold" pitchFamily="34" charset="0"/>
            </a:endParaRPr>
          </a:p>
          <a:p>
            <a:endParaRPr lang="it-IT" sz="1600" b="1" dirty="0">
              <a:solidFill>
                <a:prstClr val="white"/>
              </a:solidFill>
              <a:latin typeface="Copperplate Gothic Bold"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5416"/>
            <a:ext cx="9292677" cy="6172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0" y="5166484"/>
            <a:ext cx="8510791" cy="369332"/>
          </a:xfrm>
          <a:prstGeom prst="rect">
            <a:avLst/>
          </a:prstGeom>
          <a:noFill/>
        </p:spPr>
        <p:txBody>
          <a:bodyPr wrap="none" rtlCol="0">
            <a:spAutoFit/>
          </a:bodyPr>
          <a:lstStyle/>
          <a:p>
            <a:r>
              <a:rPr lang="en-US" b="1" dirty="0">
                <a:solidFill>
                  <a:schemeClr val="bg1"/>
                </a:solidFill>
                <a:latin typeface="Copperplate Gothic Bold" pitchFamily="34" charset="0"/>
              </a:rPr>
              <a:t>Anta Grande da </a:t>
            </a:r>
            <a:r>
              <a:rPr lang="en-US" b="1" dirty="0" err="1">
                <a:solidFill>
                  <a:schemeClr val="bg1"/>
                </a:solidFill>
                <a:latin typeface="Copperplate Gothic Bold" pitchFamily="34" charset="0"/>
              </a:rPr>
              <a:t>Zambujeiro</a:t>
            </a:r>
            <a:r>
              <a:rPr lang="en-US" b="1" dirty="0">
                <a:solidFill>
                  <a:schemeClr val="bg1"/>
                </a:solidFill>
                <a:latin typeface="Copperplate Gothic Bold" pitchFamily="34" charset="0"/>
              </a:rPr>
              <a:t> </a:t>
            </a:r>
            <a:r>
              <a:rPr lang="en-US" b="1" dirty="0" smtClean="0">
                <a:solidFill>
                  <a:schemeClr val="bg1"/>
                </a:solidFill>
                <a:latin typeface="Copperplate Gothic Bold" pitchFamily="34" charset="0"/>
              </a:rPr>
              <a:t> (V mill. B.C) is </a:t>
            </a:r>
            <a:r>
              <a:rPr lang="en-US" b="1" dirty="0">
                <a:solidFill>
                  <a:schemeClr val="bg1"/>
                </a:solidFill>
                <a:latin typeface="Copperplate Gothic Bold" pitchFamily="34" charset="0"/>
              </a:rPr>
              <a:t>the </a:t>
            </a:r>
            <a:r>
              <a:rPr lang="en-US" b="1" dirty="0" smtClean="0">
                <a:solidFill>
                  <a:schemeClr val="bg1"/>
                </a:solidFill>
                <a:latin typeface="Copperplate Gothic Bold" pitchFamily="34" charset="0"/>
              </a:rPr>
              <a:t>biggest in </a:t>
            </a:r>
            <a:r>
              <a:rPr lang="en-US" b="1" dirty="0">
                <a:solidFill>
                  <a:schemeClr val="bg1"/>
                </a:solidFill>
                <a:latin typeface="Copperplate Gothic Bold" pitchFamily="34" charset="0"/>
              </a:rPr>
              <a:t>Iberia</a:t>
            </a:r>
            <a:r>
              <a:rPr lang="en-US" dirty="0"/>
              <a:t>. </a:t>
            </a:r>
            <a:endParaRPr lang="it-IT" dirty="0"/>
          </a:p>
        </p:txBody>
      </p:sp>
    </p:spTree>
    <p:extLst>
      <p:ext uri="{BB962C8B-B14F-4D97-AF65-F5344CB8AC3E}">
        <p14:creationId xmlns:p14="http://schemas.microsoft.com/office/powerpoint/2010/main" val="845089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2" y="6039047"/>
            <a:ext cx="9149892" cy="707886"/>
          </a:xfrm>
          <a:prstGeom prst="rect">
            <a:avLst/>
          </a:prstGeom>
          <a:noFill/>
        </p:spPr>
        <p:txBody>
          <a:bodyPr wrap="square" rtlCol="0">
            <a:spAutoFit/>
          </a:bodyPr>
          <a:lstStyle/>
          <a:p>
            <a:pPr algn="ctr"/>
            <a:endParaRPr lang="it-IT" sz="2400" b="1" dirty="0" smtClean="0">
              <a:solidFill>
                <a:prstClr val="white"/>
              </a:solidFill>
              <a:latin typeface="Copperplate Gothic Bold" pitchFamily="34" charset="0"/>
            </a:endParaRPr>
          </a:p>
          <a:p>
            <a:endParaRPr lang="it-IT" sz="1600" b="1" dirty="0">
              <a:solidFill>
                <a:prstClr val="white"/>
              </a:solidFill>
              <a:latin typeface="Copperplate Gothic Bold" pitchFamily="34"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4283969" y="5528190"/>
            <a:ext cx="4752528" cy="923330"/>
          </a:xfrm>
          <a:prstGeom prst="rect">
            <a:avLst/>
          </a:prstGeom>
          <a:noFill/>
        </p:spPr>
        <p:txBody>
          <a:bodyPr wrap="square" rtlCol="0">
            <a:spAutoFit/>
          </a:bodyPr>
          <a:lstStyle/>
          <a:p>
            <a:r>
              <a:rPr lang="en-US" b="1" dirty="0">
                <a:solidFill>
                  <a:prstClr val="white"/>
                </a:solidFill>
                <a:latin typeface="Copperplate Gothic Bold" pitchFamily="34" charset="0"/>
              </a:rPr>
              <a:t>Over 130 megalithic sites exists in the </a:t>
            </a:r>
            <a:r>
              <a:rPr lang="it-IT" b="1" dirty="0" err="1">
                <a:solidFill>
                  <a:prstClr val="white"/>
                </a:solidFill>
                <a:latin typeface="Copperplate Gothic Bold" pitchFamily="34" charset="0"/>
              </a:rPr>
              <a:t>alqueva</a:t>
            </a:r>
            <a:r>
              <a:rPr lang="it-IT" b="1" dirty="0">
                <a:solidFill>
                  <a:prstClr val="white"/>
                </a:solidFill>
                <a:latin typeface="Copperplate Gothic Bold" pitchFamily="34" charset="0"/>
              </a:rPr>
              <a:t> </a:t>
            </a:r>
            <a:r>
              <a:rPr lang="it-IT" b="1" dirty="0" err="1">
                <a:solidFill>
                  <a:prstClr val="white"/>
                </a:solidFill>
                <a:latin typeface="Copperplate Gothic Bold" pitchFamily="34" charset="0"/>
              </a:rPr>
              <a:t>region</a:t>
            </a:r>
            <a:r>
              <a:rPr lang="it-IT" b="1" dirty="0">
                <a:solidFill>
                  <a:prstClr val="white"/>
                </a:solidFill>
                <a:latin typeface="Copperplate Gothic Bold" pitchFamily="34" charset="0"/>
              </a:rPr>
              <a:t>: </a:t>
            </a:r>
            <a:r>
              <a:rPr lang="it-IT" b="1" dirty="0" err="1">
                <a:solidFill>
                  <a:prstClr val="white"/>
                </a:solidFill>
                <a:latin typeface="Copperplate Gothic Bold" pitchFamily="34" charset="0"/>
              </a:rPr>
              <a:t>it</a:t>
            </a:r>
            <a:r>
              <a:rPr lang="it-IT" b="1" dirty="0">
                <a:solidFill>
                  <a:prstClr val="white"/>
                </a:solidFill>
                <a:latin typeface="Copperplate Gothic Bold" pitchFamily="34" charset="0"/>
              </a:rPr>
              <a:t> must </a:t>
            </a:r>
            <a:r>
              <a:rPr lang="it-IT" b="1" dirty="0" err="1">
                <a:solidFill>
                  <a:prstClr val="white"/>
                </a:solidFill>
                <a:latin typeface="Copperplate Gothic Bold" pitchFamily="34" charset="0"/>
              </a:rPr>
              <a:t>have</a:t>
            </a:r>
            <a:r>
              <a:rPr lang="it-IT" b="1" dirty="0">
                <a:solidFill>
                  <a:prstClr val="white"/>
                </a:solidFill>
                <a:latin typeface="Copperplate Gothic Bold" pitchFamily="34" charset="0"/>
              </a:rPr>
              <a:t> </a:t>
            </a:r>
            <a:r>
              <a:rPr lang="it-IT" b="1" dirty="0" err="1">
                <a:solidFill>
                  <a:prstClr val="white"/>
                </a:solidFill>
                <a:latin typeface="Copperplate Gothic Bold" pitchFamily="34" charset="0"/>
              </a:rPr>
              <a:t>been</a:t>
            </a:r>
            <a:r>
              <a:rPr lang="it-IT" b="1" dirty="0">
                <a:solidFill>
                  <a:prstClr val="white"/>
                </a:solidFill>
                <a:latin typeface="Copperplate Gothic Bold" pitchFamily="34" charset="0"/>
              </a:rPr>
              <a:t> of major </a:t>
            </a:r>
            <a:r>
              <a:rPr lang="it-IT" b="1" dirty="0" err="1">
                <a:solidFill>
                  <a:prstClr val="white"/>
                </a:solidFill>
                <a:latin typeface="Copperplate Gothic Bold" pitchFamily="34" charset="0"/>
              </a:rPr>
              <a:t>importance</a:t>
            </a:r>
            <a:endParaRPr lang="it-IT" dirty="0"/>
          </a:p>
        </p:txBody>
      </p:sp>
    </p:spTree>
    <p:extLst>
      <p:ext uri="{BB962C8B-B14F-4D97-AF65-F5344CB8AC3E}">
        <p14:creationId xmlns:p14="http://schemas.microsoft.com/office/powerpoint/2010/main" val="1200515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3163" y="-179"/>
            <a:ext cx="9149892" cy="7478970"/>
          </a:xfrm>
          <a:prstGeom prst="rect">
            <a:avLst/>
          </a:prstGeom>
          <a:noFill/>
        </p:spPr>
        <p:txBody>
          <a:bodyPr wrap="square" rtlCol="0">
            <a:spAutoFit/>
          </a:bodyPr>
          <a:lstStyle/>
          <a:p>
            <a:pPr algn="ctr"/>
            <a:r>
              <a:rPr lang="en-US" sz="3200" b="1" dirty="0">
                <a:solidFill>
                  <a:prstClr val="white"/>
                </a:solidFill>
                <a:latin typeface="Copperplate Gothic Bold" pitchFamily="34" charset="0"/>
              </a:rPr>
              <a:t>There are a handful of megalithic structures in Europe which whilst retaining an essential geometric design - are not circles. </a:t>
            </a:r>
            <a:endParaRPr lang="en-US" sz="3200" b="1" dirty="0" smtClean="0">
              <a:solidFill>
                <a:prstClr val="white"/>
              </a:solidFill>
              <a:latin typeface="Copperplate Gothic Bold" pitchFamily="34" charset="0"/>
            </a:endParaRPr>
          </a:p>
          <a:p>
            <a:pPr algn="ctr"/>
            <a:r>
              <a:rPr lang="en-US" sz="3200" b="1" dirty="0" smtClean="0">
                <a:solidFill>
                  <a:prstClr val="white"/>
                </a:solidFill>
                <a:latin typeface="Copperplate Gothic Bold" pitchFamily="34" charset="0"/>
              </a:rPr>
              <a:t>As </a:t>
            </a:r>
            <a:r>
              <a:rPr lang="en-US" sz="3200" b="1" dirty="0">
                <a:solidFill>
                  <a:prstClr val="white"/>
                </a:solidFill>
                <a:latin typeface="Copperplate Gothic Bold" pitchFamily="34" charset="0"/>
              </a:rPr>
              <a:t>rare as they are, megalithic quadrangles are found at some of the most significant sites in Europe. The Station stones at Stonehenge are probably the most famous, but quadrangles are also found at Carnac, France; and near </a:t>
            </a:r>
            <a:r>
              <a:rPr lang="en-US" sz="3200" b="1" dirty="0" smtClean="0">
                <a:solidFill>
                  <a:prstClr val="white"/>
                </a:solidFill>
                <a:latin typeface="Copperplate Gothic Bold" pitchFamily="34" charset="0"/>
              </a:rPr>
              <a:t>in </a:t>
            </a:r>
            <a:r>
              <a:rPr lang="en-US" sz="3200" b="1" dirty="0" err="1" smtClean="0">
                <a:solidFill>
                  <a:prstClr val="white"/>
                </a:solidFill>
                <a:latin typeface="Copperplate Gothic Bold" pitchFamily="34" charset="0"/>
              </a:rPr>
              <a:t>MOsaraz</a:t>
            </a:r>
            <a:r>
              <a:rPr lang="en-US" sz="3200" b="1" dirty="0" smtClean="0">
                <a:solidFill>
                  <a:prstClr val="white"/>
                </a:solidFill>
                <a:latin typeface="Copperplate Gothic Bold" pitchFamily="34" charset="0"/>
              </a:rPr>
              <a:t>, </a:t>
            </a:r>
            <a:r>
              <a:rPr lang="en-US" sz="3200" b="1" dirty="0">
                <a:solidFill>
                  <a:prstClr val="white"/>
                </a:solidFill>
                <a:latin typeface="Copperplate Gothic Bold" pitchFamily="34" charset="0"/>
              </a:rPr>
              <a:t>Portugal: All of which are areas of megalithic and astronomical significance.</a:t>
            </a:r>
          </a:p>
          <a:p>
            <a:pPr algn="ctr"/>
            <a:r>
              <a:rPr lang="en-US" sz="3200" b="1" dirty="0" smtClean="0">
                <a:solidFill>
                  <a:prstClr val="white"/>
                </a:solidFill>
                <a:latin typeface="Copperplate Gothic Bold" pitchFamily="34" charset="0"/>
              </a:rPr>
              <a:t>. </a:t>
            </a:r>
            <a:endParaRPr lang="en-US" sz="3200" b="1" dirty="0">
              <a:solidFill>
                <a:prstClr val="white"/>
              </a:solidFill>
              <a:latin typeface="Copperplate Gothic Bold" pitchFamily="34" charset="0"/>
            </a:endParaRPr>
          </a:p>
        </p:txBody>
      </p:sp>
    </p:spTree>
    <p:extLst>
      <p:ext uri="{BB962C8B-B14F-4D97-AF65-F5344CB8AC3E}">
        <p14:creationId xmlns:p14="http://schemas.microsoft.com/office/powerpoint/2010/main" val="582603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7035230" y="-10812"/>
            <a:ext cx="2108770" cy="6001643"/>
          </a:xfrm>
          <a:prstGeom prst="rect">
            <a:avLst/>
          </a:prstGeom>
          <a:noFill/>
        </p:spPr>
        <p:txBody>
          <a:bodyPr wrap="square" rtlCol="0">
            <a:spAutoFit/>
          </a:bodyPr>
          <a:lstStyle/>
          <a:p>
            <a:pPr algn="ctr"/>
            <a:r>
              <a:rPr lang="en-US" sz="2400" b="1" dirty="0" smtClean="0">
                <a:solidFill>
                  <a:prstClr val="white"/>
                </a:solidFill>
                <a:latin typeface="Copperplate Gothic Bold" pitchFamily="34" charset="0"/>
              </a:rPr>
              <a:t>The oldest Stonehenge was quadrangular, and moon oriented, like </a:t>
            </a:r>
            <a:r>
              <a:rPr lang="en-US" sz="2400" b="1" dirty="0" err="1" smtClean="0">
                <a:solidFill>
                  <a:prstClr val="white"/>
                </a:solidFill>
                <a:latin typeface="Copperplate Gothic Bold" pitchFamily="34" charset="0"/>
              </a:rPr>
              <a:t>Monsaraz</a:t>
            </a:r>
            <a:r>
              <a:rPr lang="en-US" sz="2400" b="1" dirty="0" smtClean="0">
                <a:solidFill>
                  <a:prstClr val="white"/>
                </a:solidFill>
                <a:latin typeface="Copperplate Gothic Bold" pitchFamily="34" charset="0"/>
              </a:rPr>
              <a:t>  </a:t>
            </a:r>
            <a:r>
              <a:rPr lang="en-US" sz="2400" b="1" dirty="0" err="1" smtClean="0">
                <a:solidFill>
                  <a:prstClr val="white"/>
                </a:solidFill>
                <a:latin typeface="Copperplate Gothic Bold" pitchFamily="34" charset="0"/>
              </a:rPr>
              <a:t>altough</a:t>
            </a:r>
            <a:r>
              <a:rPr lang="en-US" sz="2400" b="1" dirty="0" smtClean="0">
                <a:solidFill>
                  <a:prstClr val="white"/>
                </a:solidFill>
                <a:latin typeface="Copperplate Gothic Bold" pitchFamily="34" charset="0"/>
              </a:rPr>
              <a:t>  it </a:t>
            </a:r>
            <a:r>
              <a:rPr lang="en-US" sz="2400" b="1" dirty="0">
                <a:solidFill>
                  <a:prstClr val="white"/>
                </a:solidFill>
                <a:latin typeface="Copperplate Gothic Bold" pitchFamily="34" charset="0"/>
              </a:rPr>
              <a:t>is commonly known for its solar </a:t>
            </a:r>
            <a:r>
              <a:rPr lang="en-US" sz="2400" b="1" dirty="0" smtClean="0">
                <a:solidFill>
                  <a:prstClr val="white"/>
                </a:solidFill>
                <a:latin typeface="Copperplate Gothic Bold" pitchFamily="34" charset="0"/>
              </a:rPr>
              <a:t>orientation. </a:t>
            </a:r>
            <a:endParaRPr lang="it-IT" sz="1600" b="1" dirty="0">
              <a:solidFill>
                <a:prstClr val="white"/>
              </a:solidFill>
              <a:latin typeface="Copperplate Gothic Bold" pitchFamily="34"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61995"/>
            <a:ext cx="714375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02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 y="10006"/>
            <a:ext cx="9193379"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2" y="4042454"/>
            <a:ext cx="9187487" cy="2954655"/>
          </a:xfrm>
          <a:prstGeom prst="rect">
            <a:avLst/>
          </a:prstGeom>
        </p:spPr>
        <p:txBody>
          <a:bodyPr wrap="square">
            <a:spAutoFit/>
          </a:bodyPr>
          <a:lstStyle/>
          <a:p>
            <a:r>
              <a:rPr lang="en-US" sz="2400" b="1" dirty="0">
                <a:solidFill>
                  <a:schemeClr val="bg1"/>
                </a:solidFill>
                <a:latin typeface="Copperplate Gothic Bold" pitchFamily="34" charset="0"/>
              </a:rPr>
              <a:t>the monument was probably erected between 4,000 </a:t>
            </a:r>
            <a:r>
              <a:rPr lang="en-US" sz="2400" b="1" dirty="0" smtClean="0">
                <a:solidFill>
                  <a:schemeClr val="bg1"/>
                </a:solidFill>
                <a:latin typeface="Copperplate Gothic Bold" pitchFamily="34" charset="0"/>
              </a:rPr>
              <a:t>and </a:t>
            </a:r>
            <a:r>
              <a:rPr lang="en-US" sz="2400" b="1" dirty="0">
                <a:solidFill>
                  <a:schemeClr val="bg1"/>
                </a:solidFill>
                <a:latin typeface="Copperplate Gothic Bold" pitchFamily="34" charset="0"/>
              </a:rPr>
              <a:t>3,000 BC </a:t>
            </a:r>
            <a:r>
              <a:rPr lang="en-US" sz="2400" b="1" dirty="0" smtClean="0">
                <a:solidFill>
                  <a:schemeClr val="bg1"/>
                </a:solidFill>
                <a:latin typeface="Copperplate Gothic Bold" pitchFamily="34" charset="0"/>
              </a:rPr>
              <a:t> (1.000 years before  Stonehenge).  its </a:t>
            </a:r>
            <a:r>
              <a:rPr lang="en-US" sz="2400" b="1" dirty="0">
                <a:solidFill>
                  <a:schemeClr val="bg1"/>
                </a:solidFill>
                <a:latin typeface="Copperplate Gothic Bold" pitchFamily="34" charset="0"/>
              </a:rPr>
              <a:t>original design </a:t>
            </a:r>
            <a:r>
              <a:rPr lang="en-US" sz="2400" b="1" dirty="0" smtClean="0">
                <a:solidFill>
                  <a:schemeClr val="bg1"/>
                </a:solidFill>
                <a:latin typeface="Copperplate Gothic Bold" pitchFamily="34" charset="0"/>
              </a:rPr>
              <a:t>was </a:t>
            </a:r>
            <a:r>
              <a:rPr lang="en-US" sz="2400" b="1" dirty="0">
                <a:solidFill>
                  <a:schemeClr val="bg1"/>
                </a:solidFill>
                <a:latin typeface="Copperplate Gothic Bold" pitchFamily="34" charset="0"/>
              </a:rPr>
              <a:t>quadrangular, consisting of 55 </a:t>
            </a:r>
            <a:r>
              <a:rPr lang="en-US" sz="2400" b="1" dirty="0" err="1">
                <a:solidFill>
                  <a:schemeClr val="bg1"/>
                </a:solidFill>
                <a:latin typeface="Copperplate Gothic Bold" pitchFamily="34" charset="0"/>
              </a:rPr>
              <a:t>menhirs</a:t>
            </a:r>
            <a:r>
              <a:rPr lang="en-US" sz="2400" b="1" dirty="0">
                <a:solidFill>
                  <a:schemeClr val="bg1"/>
                </a:solidFill>
                <a:latin typeface="Copperplate Gothic Bold" pitchFamily="34" charset="0"/>
              </a:rPr>
              <a:t> </a:t>
            </a:r>
            <a:r>
              <a:rPr lang="en-US" sz="2400" b="1" dirty="0" smtClean="0">
                <a:solidFill>
                  <a:schemeClr val="bg1"/>
                </a:solidFill>
                <a:latin typeface="Copperplate Gothic Bold" pitchFamily="34" charset="0"/>
              </a:rPr>
              <a:t>(</a:t>
            </a:r>
            <a:r>
              <a:rPr lang="en-US" sz="2400" b="1" dirty="0">
                <a:solidFill>
                  <a:schemeClr val="bg1"/>
                </a:solidFill>
                <a:latin typeface="Copperplate Gothic Bold" pitchFamily="34" charset="0"/>
              </a:rPr>
              <a:t>55.8 = 3 x 18.6), three full lunar </a:t>
            </a:r>
            <a:r>
              <a:rPr lang="en-US" sz="2400" b="1" dirty="0" smtClean="0">
                <a:solidFill>
                  <a:schemeClr val="bg1"/>
                </a:solidFill>
                <a:latin typeface="Copperplate Gothic Bold" pitchFamily="34" charset="0"/>
              </a:rPr>
              <a:t> cycles. The y are both </a:t>
            </a:r>
            <a:r>
              <a:rPr lang="en-US" sz="2400" b="1" dirty="0">
                <a:solidFill>
                  <a:schemeClr val="bg1"/>
                </a:solidFill>
                <a:latin typeface="Copperplate Gothic Bold" pitchFamily="34" charset="0"/>
              </a:rPr>
              <a:t>phallic and rounded (some with “breasts”) as at </a:t>
            </a:r>
            <a:r>
              <a:rPr lang="en-US" sz="2400" b="1" dirty="0" err="1" smtClean="0">
                <a:solidFill>
                  <a:schemeClr val="bg1"/>
                </a:solidFill>
                <a:latin typeface="Copperplate Gothic Bold" pitchFamily="34" charset="0"/>
              </a:rPr>
              <a:t>Evora</a:t>
            </a:r>
            <a:r>
              <a:rPr lang="en-US" sz="2400" b="1" dirty="0" smtClean="0">
                <a:solidFill>
                  <a:schemeClr val="bg1"/>
                </a:solidFill>
                <a:latin typeface="Copperplate Gothic Bold" pitchFamily="34" charset="0"/>
              </a:rPr>
              <a:t>, </a:t>
            </a:r>
            <a:r>
              <a:rPr lang="en-US" sz="2400" b="1" dirty="0">
                <a:solidFill>
                  <a:schemeClr val="bg1"/>
                </a:solidFill>
                <a:latin typeface="Copperplate Gothic Bold" pitchFamily="34" charset="0"/>
              </a:rPr>
              <a:t>confirming the fertility cults and the </a:t>
            </a:r>
            <a:r>
              <a:rPr lang="en-US" sz="2400" b="1" dirty="0" err="1">
                <a:solidFill>
                  <a:schemeClr val="bg1"/>
                </a:solidFill>
                <a:latin typeface="Copperplate Gothic Bold" pitchFamily="34" charset="0"/>
              </a:rPr>
              <a:t>simbology</a:t>
            </a:r>
            <a:r>
              <a:rPr lang="en-US" sz="2400" b="1" dirty="0">
                <a:solidFill>
                  <a:schemeClr val="bg1"/>
                </a:solidFill>
                <a:latin typeface="Copperplate Gothic Bold" pitchFamily="34" charset="0"/>
              </a:rPr>
              <a:t> masculine-feminine. </a:t>
            </a:r>
            <a:endParaRPr lang="en-US" b="1" dirty="0">
              <a:solidFill>
                <a:schemeClr val="bg1"/>
              </a:solidFill>
              <a:latin typeface="Copperplate Gothic Bold" pitchFamily="34" charset="0"/>
            </a:endParaRPr>
          </a:p>
          <a:p>
            <a:r>
              <a:rPr lang="en-US" b="1" dirty="0">
                <a:solidFill>
                  <a:schemeClr val="bg1"/>
                </a:solidFill>
                <a:latin typeface="Copperplate Gothic Bold" pitchFamily="34" charset="0"/>
              </a:rPr>
              <a:t> </a:t>
            </a:r>
          </a:p>
        </p:txBody>
      </p:sp>
    </p:spTree>
    <p:extLst>
      <p:ext uri="{BB962C8B-B14F-4D97-AF65-F5344CB8AC3E}">
        <p14:creationId xmlns:p14="http://schemas.microsoft.com/office/powerpoint/2010/main" val="4173637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6" name="Rettangolo 5"/>
          <p:cNvSpPr/>
          <p:nvPr/>
        </p:nvSpPr>
        <p:spPr>
          <a:xfrm>
            <a:off x="36959" y="5435617"/>
            <a:ext cx="9120780" cy="1862048"/>
          </a:xfrm>
          <a:prstGeom prst="rect">
            <a:avLst/>
          </a:prstGeom>
        </p:spPr>
        <p:txBody>
          <a:bodyPr wrap="square">
            <a:spAutoFit/>
          </a:bodyPr>
          <a:lstStyle/>
          <a:p>
            <a:r>
              <a:rPr lang="en-US" sz="2200" b="1" dirty="0">
                <a:solidFill>
                  <a:schemeClr val="bg1"/>
                </a:solidFill>
                <a:latin typeface="Copperplate Gothic Bold" pitchFamily="34" charset="0"/>
              </a:rPr>
              <a:t>The '</a:t>
            </a:r>
            <a:r>
              <a:rPr lang="en-US" sz="2200" b="1" dirty="0" err="1">
                <a:solidFill>
                  <a:schemeClr val="bg1"/>
                </a:solidFill>
                <a:latin typeface="Copperplate Gothic Bold" pitchFamily="34" charset="0"/>
              </a:rPr>
              <a:t>Xarez</a:t>
            </a:r>
            <a:r>
              <a:rPr lang="en-US" sz="2200" b="1" dirty="0">
                <a:solidFill>
                  <a:schemeClr val="bg1"/>
                </a:solidFill>
                <a:latin typeface="Copperplate Gothic Bold" pitchFamily="34" charset="0"/>
              </a:rPr>
              <a:t>' monument - before it was </a:t>
            </a:r>
            <a:r>
              <a:rPr lang="en-US" sz="2200" b="1" dirty="0" smtClean="0">
                <a:solidFill>
                  <a:schemeClr val="bg1"/>
                </a:solidFill>
                <a:latin typeface="Copperplate Gothic Bold" pitchFamily="34" charset="0"/>
              </a:rPr>
              <a:t>relocated </a:t>
            </a:r>
          </a:p>
          <a:p>
            <a:r>
              <a:rPr lang="en-US" sz="2200" b="1" dirty="0" smtClean="0">
                <a:solidFill>
                  <a:schemeClr val="bg1"/>
                </a:solidFill>
                <a:latin typeface="Copperplate Gothic Bold" pitchFamily="34" charset="0"/>
              </a:rPr>
              <a:t>for the construction of the dam. But the big </a:t>
            </a:r>
          </a:p>
          <a:p>
            <a:r>
              <a:rPr lang="en-US" sz="2200" b="1" dirty="0" smtClean="0">
                <a:solidFill>
                  <a:schemeClr val="bg1"/>
                </a:solidFill>
                <a:latin typeface="Copperplate Gothic Bold" pitchFamily="34" charset="0"/>
              </a:rPr>
              <a:t>cromlech was only one of the sacred megaliths of </a:t>
            </a:r>
          </a:p>
          <a:p>
            <a:r>
              <a:rPr lang="en-US" sz="2200" b="1" dirty="0" smtClean="0">
                <a:solidFill>
                  <a:schemeClr val="bg1"/>
                </a:solidFill>
                <a:latin typeface="Copperplate Gothic Bold" pitchFamily="34" charset="0"/>
              </a:rPr>
              <a:t>the region …. </a:t>
            </a:r>
            <a:endParaRPr lang="en-US" sz="2200" b="1" dirty="0">
              <a:solidFill>
                <a:schemeClr val="bg1"/>
              </a:solidFill>
              <a:latin typeface="Copperplate Gothic Bold" pitchFamily="34" charset="0"/>
            </a:endParaRPr>
          </a:p>
          <a:p>
            <a:r>
              <a:rPr lang="en-US" sz="2300" b="1" dirty="0">
                <a:solidFill>
                  <a:schemeClr val="bg1"/>
                </a:solidFill>
                <a:latin typeface="Copperplate Gothic Bold" pitchFamily="34" charset="0"/>
              </a:rPr>
              <a:t> </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0" y="-991"/>
            <a:ext cx="9120780" cy="549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12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4253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5892" y="6076917"/>
            <a:ext cx="9149892" cy="646331"/>
          </a:xfrm>
          <a:prstGeom prst="rect">
            <a:avLst/>
          </a:prstGeom>
          <a:noFill/>
        </p:spPr>
        <p:txBody>
          <a:bodyPr wrap="square" rtlCol="0">
            <a:spAutoFit/>
          </a:bodyPr>
          <a:lstStyle/>
          <a:p>
            <a:r>
              <a:rPr lang="en-US" b="1" dirty="0">
                <a:solidFill>
                  <a:schemeClr val="bg1"/>
                </a:solidFill>
                <a:latin typeface="Copperplate Gothic Bold" pitchFamily="34" charset="0"/>
              </a:rPr>
              <a:t>Over 130 </a:t>
            </a:r>
            <a:r>
              <a:rPr lang="en-US" b="1" dirty="0" smtClean="0">
                <a:solidFill>
                  <a:schemeClr val="bg1"/>
                </a:solidFill>
                <a:latin typeface="Copperplate Gothic Bold" pitchFamily="34" charset="0"/>
              </a:rPr>
              <a:t>megalithic sites </a:t>
            </a:r>
            <a:r>
              <a:rPr lang="en-US" b="1" dirty="0">
                <a:solidFill>
                  <a:schemeClr val="bg1"/>
                </a:solidFill>
                <a:latin typeface="Copperplate Gothic Bold" pitchFamily="34" charset="0"/>
              </a:rPr>
              <a:t>have been recorded in the surrounding </a:t>
            </a:r>
            <a:r>
              <a:rPr lang="en-US" b="1" dirty="0" err="1" smtClean="0">
                <a:solidFill>
                  <a:schemeClr val="bg1"/>
                </a:solidFill>
                <a:latin typeface="Copperplate Gothic Bold" pitchFamily="34" charset="0"/>
              </a:rPr>
              <a:t>countrysid</a:t>
            </a:r>
            <a:r>
              <a:rPr lang="en-US" b="1" dirty="0" smtClean="0">
                <a:solidFill>
                  <a:schemeClr val="bg1"/>
                </a:solidFill>
                <a:latin typeface="Copperplate Gothic Bold" pitchFamily="34" charset="0"/>
              </a:rPr>
              <a:t> of the </a:t>
            </a:r>
            <a:r>
              <a:rPr lang="en-US" b="1" dirty="0" err="1" smtClean="0">
                <a:solidFill>
                  <a:schemeClr val="bg1"/>
                </a:solidFill>
                <a:latin typeface="Copperplate Gothic Bold" pitchFamily="34" charset="0"/>
              </a:rPr>
              <a:t>Alqueva</a:t>
            </a:r>
            <a:r>
              <a:rPr lang="en-US" b="1" dirty="0" smtClean="0">
                <a:solidFill>
                  <a:schemeClr val="bg1"/>
                </a:solidFill>
                <a:latin typeface="Copperplate Gothic Bold" pitchFamily="34" charset="0"/>
              </a:rPr>
              <a:t>  lake.  </a:t>
            </a:r>
            <a:endParaRPr lang="it-IT" b="1" dirty="0">
              <a:solidFill>
                <a:schemeClr val="bg1"/>
              </a:solidFill>
              <a:latin typeface="Copperplate Gothic Bol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0" y="0"/>
            <a:ext cx="9229672" cy="69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241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5927989" y="-70390"/>
            <a:ext cx="3216011" cy="7540526"/>
          </a:xfrm>
          <a:prstGeom prst="rect">
            <a:avLst/>
          </a:prstGeom>
          <a:noFill/>
        </p:spPr>
        <p:txBody>
          <a:bodyPr wrap="square" rtlCol="0">
            <a:spAutoFit/>
          </a:bodyPr>
          <a:lstStyle/>
          <a:p>
            <a:pPr algn="ctr"/>
            <a:r>
              <a:rPr lang="en-US" sz="2800" b="1" dirty="0" smtClean="0">
                <a:solidFill>
                  <a:schemeClr val="bg1"/>
                </a:solidFill>
                <a:latin typeface="Copperplate Gothic Bold" pitchFamily="34" charset="0"/>
              </a:rPr>
              <a:t>megaliths are directly related to astronomical phenomenon, the sun, moon, and stars. These massive stones sometimes weighing more than 50 tons, appear  all over Atlantic Europe until </a:t>
            </a:r>
            <a:r>
              <a:rPr lang="en-US" sz="2800" b="1" dirty="0" err="1" smtClean="0">
                <a:solidFill>
                  <a:schemeClr val="bg1"/>
                </a:solidFill>
                <a:latin typeface="Copperplate Gothic Bold" pitchFamily="34" charset="0"/>
              </a:rPr>
              <a:t>Syberia</a:t>
            </a:r>
            <a:r>
              <a:rPr lang="en-US" sz="2800" b="1" dirty="0" smtClean="0">
                <a:solidFill>
                  <a:schemeClr val="bg1"/>
                </a:solidFill>
                <a:latin typeface="Copperplate Gothic Bold" pitchFamily="34" charset="0"/>
              </a:rPr>
              <a:t>. </a:t>
            </a:r>
            <a:endParaRPr lang="it-IT" sz="2800" b="1" dirty="0" smtClean="0">
              <a:solidFill>
                <a:schemeClr val="bg1"/>
              </a:solidFill>
              <a:latin typeface="Copperplate Gothic Bold" pitchFamily="34" charset="0"/>
            </a:endParaRPr>
          </a:p>
          <a:p>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 y="-5316"/>
            <a:ext cx="5939772" cy="684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69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0" y="1196752"/>
            <a:ext cx="9149892" cy="800219"/>
          </a:xfrm>
          <a:prstGeom prst="rect">
            <a:avLst/>
          </a:prstGeom>
          <a:noFill/>
        </p:spPr>
        <p:txBody>
          <a:bodyPr wrap="square" rtlCol="0">
            <a:spAutoFit/>
          </a:bodyPr>
          <a:lstStyle/>
          <a:p>
            <a:pPr algn="ctr"/>
            <a:r>
              <a:rPr lang="en-US" sz="2800"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49831" cy="682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831" y="0"/>
            <a:ext cx="2952328" cy="681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702158" y="11861"/>
            <a:ext cx="2441842" cy="6817251"/>
          </a:xfrm>
          <a:prstGeom prst="rect">
            <a:avLst/>
          </a:prstGeom>
          <a:noFill/>
        </p:spPr>
        <p:txBody>
          <a:bodyPr wrap="square" rtlCol="0">
            <a:spAutoFit/>
          </a:bodyPr>
          <a:lstStyle/>
          <a:p>
            <a:r>
              <a:rPr lang="en-US" sz="1900" b="1" dirty="0" err="1">
                <a:solidFill>
                  <a:schemeClr val="bg1"/>
                </a:solidFill>
                <a:latin typeface="Copperplate Gothic Bold" pitchFamily="34" charset="0"/>
              </a:rPr>
              <a:t>Menhir</a:t>
            </a:r>
            <a:r>
              <a:rPr lang="en-US" sz="1900" b="1" dirty="0">
                <a:solidFill>
                  <a:schemeClr val="bg1"/>
                </a:solidFill>
                <a:latin typeface="Copperplate Gothic Bold" pitchFamily="34" charset="0"/>
              </a:rPr>
              <a:t> </a:t>
            </a:r>
            <a:r>
              <a:rPr lang="en-US" sz="1900" b="1" dirty="0" err="1" smtClean="0">
                <a:solidFill>
                  <a:schemeClr val="bg1"/>
                </a:solidFill>
                <a:latin typeface="Copperplate Gothic Bold" pitchFamily="34" charset="0"/>
              </a:rPr>
              <a:t>Bulhão</a:t>
            </a:r>
            <a:r>
              <a:rPr lang="en-US" sz="1900" b="1" dirty="0" smtClean="0">
                <a:solidFill>
                  <a:schemeClr val="bg1"/>
                </a:solidFill>
                <a:latin typeface="Copperplate Gothic Bold" pitchFamily="34" charset="0"/>
              </a:rPr>
              <a:t>: 5- </a:t>
            </a:r>
            <a:r>
              <a:rPr lang="en-US" sz="1900" b="1" dirty="0">
                <a:solidFill>
                  <a:schemeClr val="bg1"/>
                </a:solidFill>
                <a:latin typeface="Copperplate Gothic Bold" pitchFamily="34" charset="0"/>
              </a:rPr>
              <a:t>6th millennia </a:t>
            </a:r>
            <a:r>
              <a:rPr lang="en-US" sz="1900" b="1" dirty="0" smtClean="0">
                <a:solidFill>
                  <a:schemeClr val="bg1"/>
                </a:solidFill>
                <a:latin typeface="Copperplate Gothic Bold" pitchFamily="34" charset="0"/>
              </a:rPr>
              <a:t>BC, is the </a:t>
            </a:r>
            <a:r>
              <a:rPr lang="en-US" sz="1900" b="1" dirty="0">
                <a:solidFill>
                  <a:schemeClr val="bg1"/>
                </a:solidFill>
                <a:latin typeface="Copperplate Gothic Bold" pitchFamily="34" charset="0"/>
              </a:rPr>
              <a:t>earliest monument in the region. There are several </a:t>
            </a:r>
            <a:r>
              <a:rPr lang="en-US" sz="1900" b="1" dirty="0" smtClean="0">
                <a:solidFill>
                  <a:schemeClr val="bg1"/>
                </a:solidFill>
                <a:latin typeface="Copperplate Gothic Bold" pitchFamily="34" charset="0"/>
              </a:rPr>
              <a:t>engravings </a:t>
            </a:r>
            <a:r>
              <a:rPr lang="en-US" sz="1900" b="1" dirty="0">
                <a:solidFill>
                  <a:schemeClr val="bg1"/>
                </a:solidFill>
                <a:latin typeface="Copperplate Gothic Bold" pitchFamily="34" charset="0"/>
              </a:rPr>
              <a:t>still </a:t>
            </a:r>
            <a:r>
              <a:rPr lang="en-US" sz="1900" b="1" dirty="0" smtClean="0">
                <a:solidFill>
                  <a:schemeClr val="bg1"/>
                </a:solidFill>
                <a:latin typeface="Copperplate Gothic Bold" pitchFamily="34" charset="0"/>
              </a:rPr>
              <a:t>visible </a:t>
            </a:r>
            <a:r>
              <a:rPr lang="en-US" sz="1900" b="1" dirty="0">
                <a:solidFill>
                  <a:schemeClr val="bg1"/>
                </a:solidFill>
                <a:latin typeface="Copperplate Gothic Bold" pitchFamily="34" charset="0"/>
              </a:rPr>
              <a:t>on the upper-half </a:t>
            </a:r>
            <a:r>
              <a:rPr lang="en-US" sz="1900" b="1" dirty="0" smtClean="0">
                <a:solidFill>
                  <a:schemeClr val="bg1"/>
                </a:solidFill>
                <a:latin typeface="Copperplate Gothic Bold" pitchFamily="34" charset="0"/>
              </a:rPr>
              <a:t>: a </a:t>
            </a:r>
            <a:r>
              <a:rPr lang="en-US" sz="1900" b="1" dirty="0">
                <a:solidFill>
                  <a:schemeClr val="bg1"/>
                </a:solidFill>
                <a:latin typeface="Copperplate Gothic Bold" pitchFamily="34" charset="0"/>
              </a:rPr>
              <a:t>'sun' shaped symbol, several 'crook's', and 'serpentine-wavy' </a:t>
            </a:r>
            <a:r>
              <a:rPr lang="en-US" sz="1900" b="1" dirty="0" smtClean="0">
                <a:solidFill>
                  <a:schemeClr val="bg1"/>
                </a:solidFill>
                <a:latin typeface="Copperplate Gothic Bold" pitchFamily="34" charset="0"/>
              </a:rPr>
              <a:t>lines,  </a:t>
            </a:r>
            <a:r>
              <a:rPr lang="en-US" sz="1900" b="1" dirty="0">
                <a:solidFill>
                  <a:schemeClr val="bg1"/>
                </a:solidFill>
                <a:latin typeface="Copperplate Gothic Bold" pitchFamily="34" charset="0"/>
              </a:rPr>
              <a:t>familiar </a:t>
            </a:r>
            <a:r>
              <a:rPr lang="en-US" sz="1900" b="1" dirty="0" smtClean="0">
                <a:solidFill>
                  <a:schemeClr val="bg1"/>
                </a:solidFill>
                <a:latin typeface="Copperplate Gothic Bold" pitchFamily="34" charset="0"/>
              </a:rPr>
              <a:t>to </a:t>
            </a:r>
            <a:r>
              <a:rPr lang="en-US" sz="1900" b="1" dirty="0">
                <a:solidFill>
                  <a:schemeClr val="bg1"/>
                </a:solidFill>
                <a:latin typeface="Copperplate Gothic Bold" pitchFamily="34" charset="0"/>
              </a:rPr>
              <a:t>the engravings </a:t>
            </a:r>
            <a:r>
              <a:rPr lang="en-US" sz="1900" b="1" dirty="0" smtClean="0">
                <a:solidFill>
                  <a:schemeClr val="bg1"/>
                </a:solidFill>
                <a:latin typeface="Copperplate Gothic Bold" pitchFamily="34" charset="0"/>
              </a:rPr>
              <a:t>in </a:t>
            </a:r>
            <a:r>
              <a:rPr lang="en-US" sz="1900" b="1" dirty="0" err="1">
                <a:solidFill>
                  <a:schemeClr val="bg1"/>
                </a:solidFill>
                <a:latin typeface="Copperplate Gothic Bold" pitchFamily="34" charset="0"/>
              </a:rPr>
              <a:t>Gavr'inis</a:t>
            </a:r>
            <a:r>
              <a:rPr lang="en-US" sz="1900" b="1" dirty="0">
                <a:solidFill>
                  <a:schemeClr val="bg1"/>
                </a:solidFill>
                <a:latin typeface="Copperplate Gothic Bold" pitchFamily="34" charset="0"/>
              </a:rPr>
              <a:t> passage-mound in France, similarly </a:t>
            </a:r>
            <a:endParaRPr lang="en-US" sz="1900" b="1" dirty="0" smtClean="0">
              <a:solidFill>
                <a:schemeClr val="bg1"/>
              </a:solidFill>
              <a:latin typeface="Copperplate Gothic Bold" pitchFamily="34" charset="0"/>
            </a:endParaRPr>
          </a:p>
          <a:p>
            <a:r>
              <a:rPr lang="en-US" sz="1900" b="1" dirty="0" smtClean="0">
                <a:solidFill>
                  <a:schemeClr val="bg1"/>
                </a:solidFill>
                <a:latin typeface="Copperplate Gothic Bold" pitchFamily="34" charset="0"/>
              </a:rPr>
              <a:t>dated  </a:t>
            </a:r>
            <a:r>
              <a:rPr lang="en-US" sz="1900" b="1" dirty="0">
                <a:solidFill>
                  <a:schemeClr val="bg1"/>
                </a:solidFill>
                <a:latin typeface="Copperplate Gothic Bold" pitchFamily="34" charset="0"/>
              </a:rPr>
              <a:t>around 4,500 </a:t>
            </a:r>
            <a:r>
              <a:rPr lang="en-US" sz="1900" b="1" dirty="0" smtClean="0">
                <a:solidFill>
                  <a:schemeClr val="bg1"/>
                </a:solidFill>
                <a:latin typeface="Copperplate Gothic Bold" pitchFamily="34" charset="0"/>
              </a:rPr>
              <a:t>BC.</a:t>
            </a:r>
            <a:endParaRPr lang="it-IT" sz="1900" b="1" dirty="0">
              <a:solidFill>
                <a:schemeClr val="bg1"/>
              </a:solidFill>
              <a:latin typeface="Copperplate Gothic Bold" pitchFamily="34" charset="0"/>
            </a:endParaRPr>
          </a:p>
        </p:txBody>
      </p:sp>
    </p:spTree>
    <p:extLst>
      <p:ext uri="{BB962C8B-B14F-4D97-AF65-F5344CB8AC3E}">
        <p14:creationId xmlns:p14="http://schemas.microsoft.com/office/powerpoint/2010/main" val="1574737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5892" y="6057781"/>
            <a:ext cx="9149892" cy="800219"/>
          </a:xfrm>
          <a:prstGeom prst="rect">
            <a:avLst/>
          </a:prstGeom>
          <a:noFill/>
        </p:spPr>
        <p:txBody>
          <a:bodyPr wrap="square" rtlCol="0">
            <a:spAutoFit/>
          </a:bodyPr>
          <a:lstStyle/>
          <a:p>
            <a:pPr algn="ctr"/>
            <a:r>
              <a:rPr lang="en-US" sz="2800"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07" y="0"/>
            <a:ext cx="10154648" cy="684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508104" y="0"/>
            <a:ext cx="3816424" cy="6817251"/>
          </a:xfrm>
          <a:prstGeom prst="rect">
            <a:avLst/>
          </a:prstGeom>
          <a:noFill/>
        </p:spPr>
        <p:txBody>
          <a:bodyPr wrap="square" rtlCol="0">
            <a:spAutoFit/>
          </a:bodyPr>
          <a:lstStyle/>
          <a:p>
            <a:r>
              <a:rPr lang="it-IT" sz="2300" b="1" dirty="0" err="1" smtClean="0">
                <a:solidFill>
                  <a:schemeClr val="bg1"/>
                </a:solidFill>
                <a:latin typeface="Copperplate Gothic Bold" pitchFamily="34" charset="0"/>
              </a:rPr>
              <a:t>Menhirs</a:t>
            </a:r>
            <a:r>
              <a:rPr lang="it-IT" sz="2300" b="1" dirty="0" smtClean="0">
                <a:solidFill>
                  <a:schemeClr val="bg1"/>
                </a:solidFill>
                <a:latin typeface="Copperplate Gothic Bold" pitchFamily="34" charset="0"/>
              </a:rPr>
              <a:t> </a:t>
            </a:r>
            <a:r>
              <a:rPr lang="it-IT" sz="2300" b="1" dirty="0" err="1" smtClean="0">
                <a:solidFill>
                  <a:schemeClr val="bg1"/>
                </a:solidFill>
                <a:latin typeface="Copperplate Gothic Bold" pitchFamily="34" charset="0"/>
              </a:rPr>
              <a:t>were</a:t>
            </a:r>
            <a:r>
              <a:rPr lang="it-IT" sz="2300" b="1" dirty="0" smtClean="0">
                <a:solidFill>
                  <a:schemeClr val="bg1"/>
                </a:solidFill>
                <a:latin typeface="Copperplate Gothic Bold" pitchFamily="34" charset="0"/>
              </a:rPr>
              <a:t> </a:t>
            </a:r>
            <a:r>
              <a:rPr lang="it-IT" sz="2300" b="1" dirty="0" err="1" smtClean="0">
                <a:solidFill>
                  <a:schemeClr val="bg1"/>
                </a:solidFill>
                <a:latin typeface="Copperplate Gothic Bold" pitchFamily="34" charset="0"/>
              </a:rPr>
              <a:t>males</a:t>
            </a:r>
            <a:r>
              <a:rPr lang="it-IT" sz="2300" b="1" dirty="0" smtClean="0">
                <a:solidFill>
                  <a:schemeClr val="bg1"/>
                </a:solidFill>
                <a:latin typeface="Copperplate Gothic Bold" pitchFamily="34" charset="0"/>
              </a:rPr>
              <a:t> and </a:t>
            </a:r>
            <a:r>
              <a:rPr lang="it-IT" sz="2300" b="1" dirty="0" err="1" smtClean="0">
                <a:solidFill>
                  <a:schemeClr val="bg1"/>
                </a:solidFill>
                <a:latin typeface="Copperplate Gothic Bold" pitchFamily="34" charset="0"/>
              </a:rPr>
              <a:t>females</a:t>
            </a:r>
            <a:r>
              <a:rPr lang="it-IT" sz="2300" b="1" dirty="0" smtClean="0">
                <a:solidFill>
                  <a:schemeClr val="bg1"/>
                </a:solidFill>
                <a:latin typeface="Copperplate Gothic Bold" pitchFamily="34" charset="0"/>
              </a:rPr>
              <a:t>. </a:t>
            </a:r>
            <a:endParaRPr lang="en-US" sz="2300" b="1" dirty="0">
              <a:solidFill>
                <a:schemeClr val="bg1"/>
              </a:solidFill>
              <a:latin typeface="Copperplate Gothic Bold" pitchFamily="34" charset="0"/>
            </a:endParaRPr>
          </a:p>
          <a:p>
            <a:r>
              <a:rPr lang="en-US" sz="2300" b="1" dirty="0" smtClean="0">
                <a:solidFill>
                  <a:schemeClr val="bg1"/>
                </a:solidFill>
                <a:latin typeface="Copperplate Gothic Bold" pitchFamily="34" charset="0"/>
              </a:rPr>
              <a:t>The </a:t>
            </a:r>
            <a:r>
              <a:rPr lang="en-US" sz="2300" b="1" dirty="0">
                <a:solidFill>
                  <a:schemeClr val="bg1"/>
                </a:solidFill>
                <a:latin typeface="Copperplate Gothic Bold" pitchFamily="34" charset="0"/>
              </a:rPr>
              <a:t>peak of </a:t>
            </a:r>
            <a:r>
              <a:rPr lang="en-US" sz="2300" b="1" dirty="0" err="1">
                <a:solidFill>
                  <a:schemeClr val="bg1"/>
                </a:solidFill>
                <a:latin typeface="Copperplate Gothic Bold" pitchFamily="34" charset="0"/>
              </a:rPr>
              <a:t>Monsaraz</a:t>
            </a:r>
            <a:r>
              <a:rPr lang="en-US" sz="2300" b="1" dirty="0">
                <a:solidFill>
                  <a:schemeClr val="bg1"/>
                </a:solidFill>
                <a:latin typeface="Copperplate Gothic Bold" pitchFamily="34" charset="0"/>
              </a:rPr>
              <a:t> lies exactly 180° to the South, although the natural orientation of the stone follows the proposed 100° azimuth of the spring moon</a:t>
            </a:r>
            <a:r>
              <a:rPr lang="en-US" sz="2300" b="1" dirty="0" smtClean="0">
                <a:solidFill>
                  <a:schemeClr val="bg1"/>
                </a:solidFill>
                <a:latin typeface="Copperplate Gothic Bold" pitchFamily="34" charset="0"/>
              </a:rPr>
              <a:t>. The </a:t>
            </a:r>
            <a:r>
              <a:rPr lang="en-US" sz="2300" b="1" dirty="0">
                <a:solidFill>
                  <a:schemeClr val="bg1"/>
                </a:solidFill>
                <a:latin typeface="Copperplate Gothic Bold" pitchFamily="34" charset="0"/>
              </a:rPr>
              <a:t>general tapering end and 'fin-like' profile reasonably preclude it from having had any association to phallus</a:t>
            </a:r>
            <a:r>
              <a:rPr lang="en-US" sz="2300" b="1" dirty="0" smtClean="0">
                <a:solidFill>
                  <a:schemeClr val="bg1"/>
                </a:solidFill>
                <a:latin typeface="Copperplate Gothic Bold" pitchFamily="34" charset="0"/>
              </a:rPr>
              <a:t>. It was associated with the moon. </a:t>
            </a:r>
            <a:endParaRPr lang="it-IT" sz="2300" b="1" dirty="0">
              <a:solidFill>
                <a:schemeClr val="bg1"/>
              </a:solidFill>
              <a:latin typeface="Copperplate Gothic Bold" pitchFamily="34" charset="0"/>
            </a:endParaRPr>
          </a:p>
        </p:txBody>
      </p:sp>
    </p:spTree>
    <p:extLst>
      <p:ext uri="{BB962C8B-B14F-4D97-AF65-F5344CB8AC3E}">
        <p14:creationId xmlns:p14="http://schemas.microsoft.com/office/powerpoint/2010/main" val="1572258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0" y="1196752"/>
            <a:ext cx="9149892" cy="800219"/>
          </a:xfrm>
          <a:prstGeom prst="rect">
            <a:avLst/>
          </a:prstGeom>
          <a:noFill/>
        </p:spPr>
        <p:txBody>
          <a:bodyPr wrap="square" rtlCol="0">
            <a:spAutoFit/>
          </a:bodyPr>
          <a:lstStyle/>
          <a:p>
            <a:pPr algn="ctr"/>
            <a:r>
              <a:rPr lang="en-US" sz="2800" b="1" dirty="0" smtClean="0">
                <a:solidFill>
                  <a:prstClr val="white"/>
                </a:solidFill>
                <a:latin typeface="Copperplate Gothic Bold" pitchFamily="34" charset="0"/>
              </a:rPr>
              <a:t>. </a:t>
            </a:r>
            <a:endParaRPr lang="it-IT" b="1" dirty="0">
              <a:solidFill>
                <a:prstClr val="white"/>
              </a:solidFill>
              <a:latin typeface="Copperplate Gothic Bold" pitchFamily="34" charset="0"/>
            </a:endParaRPr>
          </a:p>
          <a:p>
            <a:r>
              <a:rPr lang="it-IT" b="1" dirty="0" smtClean="0">
                <a:solidFill>
                  <a:prstClr val="white"/>
                </a:solidFill>
                <a:latin typeface="Copperplate Gothic Bold" pitchFamily="34" charset="0"/>
              </a:rPr>
              <a:t> </a:t>
            </a:r>
            <a:endParaRPr lang="it-IT" b="1" dirty="0">
              <a:solidFill>
                <a:prstClr val="white"/>
              </a:solidFill>
              <a:latin typeface="Copperplate Gothic Bold" pitchFamily="34" charset="0"/>
            </a:endParaRPr>
          </a:p>
        </p:txBody>
      </p:sp>
      <p:sp>
        <p:nvSpPr>
          <p:cNvPr id="6" name="CasellaDiTesto 5"/>
          <p:cNvSpPr txBox="1"/>
          <p:nvPr/>
        </p:nvSpPr>
        <p:spPr>
          <a:xfrm>
            <a:off x="5147680" y="11861"/>
            <a:ext cx="3996320" cy="6863417"/>
          </a:xfrm>
          <a:prstGeom prst="rect">
            <a:avLst/>
          </a:prstGeom>
          <a:noFill/>
        </p:spPr>
        <p:txBody>
          <a:bodyPr wrap="square" rtlCol="0">
            <a:spAutoFit/>
          </a:bodyPr>
          <a:lstStyle/>
          <a:p>
            <a:r>
              <a:rPr lang="en-US" sz="1900" b="1" dirty="0">
                <a:solidFill>
                  <a:prstClr val="white"/>
                </a:solidFill>
                <a:latin typeface="Copperplate Gothic Bold" pitchFamily="34" charset="0"/>
              </a:rPr>
              <a:t> </a:t>
            </a:r>
            <a:r>
              <a:rPr lang="en-US" sz="2000" b="1" dirty="0" err="1">
                <a:solidFill>
                  <a:prstClr val="white"/>
                </a:solidFill>
                <a:latin typeface="Copperplate Gothic Bold" pitchFamily="34" charset="0"/>
              </a:rPr>
              <a:t>Menhir</a:t>
            </a:r>
            <a:r>
              <a:rPr lang="en-US" sz="2000" b="1" dirty="0">
                <a:solidFill>
                  <a:prstClr val="white"/>
                </a:solidFill>
                <a:latin typeface="Copperplate Gothic Bold" pitchFamily="34" charset="0"/>
              </a:rPr>
              <a:t> of </a:t>
            </a:r>
            <a:r>
              <a:rPr lang="en-US" sz="2000" b="1" dirty="0" err="1" smtClean="0">
                <a:solidFill>
                  <a:prstClr val="white"/>
                </a:solidFill>
                <a:latin typeface="Copperplate Gothic Bold" pitchFamily="34" charset="0"/>
              </a:rPr>
              <a:t>Outeiro</a:t>
            </a:r>
            <a:r>
              <a:rPr lang="en-US" sz="2000" b="1" dirty="0" smtClean="0">
                <a:solidFill>
                  <a:prstClr val="white"/>
                </a:solidFill>
                <a:latin typeface="Copperplate Gothic Bold" pitchFamily="34" charset="0"/>
              </a:rPr>
              <a:t>:</a:t>
            </a:r>
            <a:endParaRPr lang="en-US" sz="2000" b="1" dirty="0">
              <a:solidFill>
                <a:prstClr val="white"/>
              </a:solidFill>
              <a:latin typeface="Copperplate Gothic Bold" pitchFamily="34" charset="0"/>
            </a:endParaRPr>
          </a:p>
          <a:p>
            <a:r>
              <a:rPr lang="en-US" sz="2000" b="1" dirty="0" smtClean="0">
                <a:solidFill>
                  <a:prstClr val="white"/>
                </a:solidFill>
                <a:latin typeface="Copperplate Gothic Bold" pitchFamily="34" charset="0"/>
              </a:rPr>
              <a:t>About </a:t>
            </a:r>
            <a:r>
              <a:rPr lang="en-US" sz="2000" b="1" dirty="0">
                <a:solidFill>
                  <a:prstClr val="white"/>
                </a:solidFill>
                <a:latin typeface="Copperplate Gothic Bold" pitchFamily="34" charset="0"/>
              </a:rPr>
              <a:t>3km (2 miles) north of </a:t>
            </a:r>
            <a:r>
              <a:rPr lang="en-US" sz="2000" b="1" dirty="0" err="1">
                <a:solidFill>
                  <a:prstClr val="white"/>
                </a:solidFill>
                <a:latin typeface="Copperplate Gothic Bold" pitchFamily="34" charset="0"/>
              </a:rPr>
              <a:t>Monsaraz</a:t>
            </a:r>
            <a:r>
              <a:rPr lang="en-US" sz="2000" b="1" dirty="0">
                <a:solidFill>
                  <a:prstClr val="white"/>
                </a:solidFill>
                <a:latin typeface="Copperplate Gothic Bold" pitchFamily="34" charset="0"/>
              </a:rPr>
              <a:t>, is the tallest (5.6m/18ft), </a:t>
            </a:r>
            <a:r>
              <a:rPr lang="en-US" sz="2000" b="1" dirty="0" err="1">
                <a:solidFill>
                  <a:prstClr val="white"/>
                </a:solidFill>
                <a:latin typeface="Copperplate Gothic Bold" pitchFamily="34" charset="0"/>
              </a:rPr>
              <a:t>menhir</a:t>
            </a:r>
            <a:r>
              <a:rPr lang="en-US" sz="2000" b="1" dirty="0">
                <a:solidFill>
                  <a:prstClr val="white"/>
                </a:solidFill>
                <a:latin typeface="Copperplate Gothic Bold" pitchFamily="34" charset="0"/>
              </a:rPr>
              <a:t> in the region, and second only in size to the </a:t>
            </a:r>
            <a:r>
              <a:rPr lang="en-US" sz="2000" b="1" dirty="0" err="1">
                <a:solidFill>
                  <a:prstClr val="white"/>
                </a:solidFill>
                <a:latin typeface="Copperplate Gothic Bold" pitchFamily="34" charset="0"/>
              </a:rPr>
              <a:t>Menir</a:t>
            </a:r>
            <a:r>
              <a:rPr lang="en-US" sz="2000" b="1" dirty="0">
                <a:solidFill>
                  <a:prstClr val="white"/>
                </a:solidFill>
                <a:latin typeface="Copperplate Gothic Bold" pitchFamily="34" charset="0"/>
              </a:rPr>
              <a:t> </a:t>
            </a:r>
            <a:r>
              <a:rPr lang="en-US" sz="2000" b="1" dirty="0" err="1">
                <a:solidFill>
                  <a:prstClr val="white"/>
                </a:solidFill>
                <a:latin typeface="Copperplate Gothic Bold" pitchFamily="34" charset="0"/>
              </a:rPr>
              <a:t>Meada</a:t>
            </a:r>
            <a:r>
              <a:rPr lang="en-US" sz="2000" b="1" dirty="0">
                <a:solidFill>
                  <a:prstClr val="white"/>
                </a:solidFill>
                <a:latin typeface="Copperplate Gothic Bold" pitchFamily="34" charset="0"/>
              </a:rPr>
              <a:t>, near </a:t>
            </a:r>
            <a:r>
              <a:rPr lang="en-US" sz="2000" b="1" dirty="0" err="1">
                <a:solidFill>
                  <a:prstClr val="white"/>
                </a:solidFill>
                <a:latin typeface="Copperplate Gothic Bold" pitchFamily="34" charset="0"/>
              </a:rPr>
              <a:t>Castelo</a:t>
            </a:r>
            <a:r>
              <a:rPr lang="en-US" sz="2000" b="1" dirty="0">
                <a:solidFill>
                  <a:prstClr val="white"/>
                </a:solidFill>
                <a:latin typeface="Copperplate Gothic Bold" pitchFamily="34" charset="0"/>
              </a:rPr>
              <a:t> de Vide in all Iberia</a:t>
            </a:r>
            <a:r>
              <a:rPr lang="en-US" sz="2000" b="1" dirty="0" smtClean="0">
                <a:solidFill>
                  <a:prstClr val="white"/>
                </a:solidFill>
                <a:latin typeface="Copperplate Gothic Bold" pitchFamily="34" charset="0"/>
              </a:rPr>
              <a:t>. The </a:t>
            </a:r>
            <a:r>
              <a:rPr lang="en-US" sz="2000" b="1" dirty="0">
                <a:solidFill>
                  <a:prstClr val="white"/>
                </a:solidFill>
                <a:latin typeface="Copperplate Gothic Bold" pitchFamily="34" charset="0"/>
              </a:rPr>
              <a:t>stone weighs around 8 tons and was beautifully shaped and erected to lead an apparently solitary life in the flatlands, with </a:t>
            </a:r>
            <a:r>
              <a:rPr lang="en-US" sz="2000" b="1" dirty="0" err="1">
                <a:solidFill>
                  <a:prstClr val="white"/>
                </a:solidFill>
                <a:latin typeface="Copperplate Gothic Bold" pitchFamily="34" charset="0"/>
              </a:rPr>
              <a:t>Monsaraz</a:t>
            </a:r>
            <a:r>
              <a:rPr lang="en-US" sz="2000" b="1" dirty="0">
                <a:solidFill>
                  <a:prstClr val="white"/>
                </a:solidFill>
                <a:latin typeface="Copperplate Gothic Bold" pitchFamily="34" charset="0"/>
              </a:rPr>
              <a:t> alone looming in the background. There is a slight depression along the top which has led to the common assumption that it was originally phallic by design</a:t>
            </a:r>
            <a:r>
              <a:rPr lang="en-US" sz="2000" b="1" dirty="0" smtClean="0">
                <a:solidFill>
                  <a:prstClr val="white"/>
                </a:solidFill>
                <a:latin typeface="Copperplate Gothic Bold" pitchFamily="34" charset="0"/>
              </a:rPr>
              <a:t>. </a:t>
            </a:r>
            <a:endParaRPr lang="it-IT" sz="2000" b="1" dirty="0">
              <a:solidFill>
                <a:prstClr val="white"/>
              </a:solidFill>
              <a:latin typeface="Copperplate Gothic Bold" pitchFamily="34" charset="0"/>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4" y="0"/>
            <a:ext cx="5135066" cy="684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644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0" y="1196752"/>
            <a:ext cx="9149892" cy="800219"/>
          </a:xfrm>
          <a:prstGeom prst="rect">
            <a:avLst/>
          </a:prstGeom>
          <a:noFill/>
        </p:spPr>
        <p:txBody>
          <a:bodyPr wrap="square" rtlCol="0">
            <a:spAutoFit/>
          </a:bodyPr>
          <a:lstStyle/>
          <a:p>
            <a:pPr algn="ctr"/>
            <a:r>
              <a:rPr lang="en-US" sz="2800" b="1" dirty="0" smtClean="0">
                <a:solidFill>
                  <a:prstClr val="white"/>
                </a:solidFill>
                <a:latin typeface="Copperplate Gothic Bold" pitchFamily="34" charset="0"/>
              </a:rPr>
              <a:t>. </a:t>
            </a:r>
            <a:endParaRPr lang="it-IT" b="1" dirty="0">
              <a:solidFill>
                <a:prstClr val="white"/>
              </a:solidFill>
              <a:latin typeface="Copperplate Gothic Bold" pitchFamily="34" charset="0"/>
            </a:endParaRPr>
          </a:p>
          <a:p>
            <a:r>
              <a:rPr lang="it-IT" b="1" dirty="0" smtClean="0">
                <a:solidFill>
                  <a:prstClr val="white"/>
                </a:solidFill>
                <a:latin typeface="Copperplate Gothic Bold" pitchFamily="34" charset="0"/>
              </a:rPr>
              <a:t> </a:t>
            </a:r>
            <a:endParaRPr lang="it-IT" b="1" dirty="0">
              <a:solidFill>
                <a:prstClr val="white"/>
              </a:solidFill>
              <a:latin typeface="Copperplate Gothic Bold" pitchFamily="34" charset="0"/>
            </a:endParaRPr>
          </a:p>
        </p:txBody>
      </p:sp>
      <p:sp>
        <p:nvSpPr>
          <p:cNvPr id="6" name="CasellaDiTesto 5"/>
          <p:cNvSpPr txBox="1"/>
          <p:nvPr/>
        </p:nvSpPr>
        <p:spPr>
          <a:xfrm>
            <a:off x="5147680" y="11861"/>
            <a:ext cx="3996320" cy="4693593"/>
          </a:xfrm>
          <a:prstGeom prst="rect">
            <a:avLst/>
          </a:prstGeom>
          <a:noFill/>
        </p:spPr>
        <p:txBody>
          <a:bodyPr wrap="square" rtlCol="0">
            <a:spAutoFit/>
          </a:bodyPr>
          <a:lstStyle/>
          <a:p>
            <a:r>
              <a:rPr lang="en-US" sz="2300" b="1" dirty="0">
                <a:solidFill>
                  <a:prstClr val="white"/>
                </a:solidFill>
                <a:latin typeface="Copperplate Gothic Bold" pitchFamily="34" charset="0"/>
              </a:rPr>
              <a:t>Roche das </a:t>
            </a:r>
            <a:r>
              <a:rPr lang="en-US" sz="2300" b="1" dirty="0" err="1">
                <a:solidFill>
                  <a:prstClr val="white"/>
                </a:solidFill>
                <a:latin typeface="Copperplate Gothic Bold" pitchFamily="34" charset="0"/>
              </a:rPr>
              <a:t>Namorados</a:t>
            </a:r>
            <a:r>
              <a:rPr lang="en-US" sz="2300" b="1" dirty="0">
                <a:solidFill>
                  <a:prstClr val="white"/>
                </a:solidFill>
                <a:latin typeface="Copperplate Gothic Bold" pitchFamily="34" charset="0"/>
              </a:rPr>
              <a:t>: </a:t>
            </a:r>
            <a:r>
              <a:rPr lang="en-US" sz="2300" b="1" dirty="0" smtClean="0">
                <a:solidFill>
                  <a:prstClr val="white"/>
                </a:solidFill>
                <a:latin typeface="Copperplate Gothic Bold" pitchFamily="34" charset="0"/>
              </a:rPr>
              <a:t>is </a:t>
            </a:r>
            <a:r>
              <a:rPr lang="en-US" sz="2300" b="1" dirty="0">
                <a:solidFill>
                  <a:prstClr val="white"/>
                </a:solidFill>
                <a:latin typeface="Copperplate Gothic Bold" pitchFamily="34" charset="0"/>
              </a:rPr>
              <a:t>actually a natural granite outcrop. It is occasionally referred to as 'mushroom-shaped' or 'Uterus' shaped, but its shape varies depending on where one stands. The stone has several large 'dimples' or 'cup-marks' on </a:t>
            </a:r>
            <a:r>
              <a:rPr lang="en-US" sz="2300" b="1" dirty="0" smtClean="0">
                <a:solidFill>
                  <a:prstClr val="white"/>
                </a:solidFill>
                <a:latin typeface="Copperplate Gothic Bold" pitchFamily="34" charset="0"/>
              </a:rPr>
              <a:t>it. </a:t>
            </a:r>
            <a:endParaRPr lang="it-IT" sz="2300" b="1" dirty="0">
              <a:solidFill>
                <a:prstClr val="white"/>
              </a:solidFill>
              <a:latin typeface="Copperplate Gothic Bold" pitchFamily="34" charset="0"/>
            </a:endParaRPr>
          </a:p>
        </p:txBody>
      </p:sp>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541" r="16846"/>
          <a:stretch/>
        </p:blipFill>
        <p:spPr bwMode="auto">
          <a:xfrm>
            <a:off x="-588473" y="0"/>
            <a:ext cx="5730949" cy="457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5892" y="4575660"/>
            <a:ext cx="9144000" cy="2215991"/>
          </a:xfrm>
          <a:prstGeom prst="rect">
            <a:avLst/>
          </a:prstGeom>
          <a:noFill/>
        </p:spPr>
        <p:txBody>
          <a:bodyPr wrap="square" rtlCol="0">
            <a:spAutoFit/>
          </a:bodyPr>
          <a:lstStyle/>
          <a:p>
            <a:r>
              <a:rPr lang="en-US" sz="2300" b="1" dirty="0">
                <a:solidFill>
                  <a:schemeClr val="bg1"/>
                </a:solidFill>
                <a:latin typeface="Copperplate Gothic Bold" pitchFamily="34" charset="0"/>
              </a:rPr>
              <a:t>It is said that if a woman stands with her back to it and throws stones onto it, the number of attempts represents how many years it will be until she gets married. </a:t>
            </a:r>
            <a:r>
              <a:rPr lang="en-US" sz="2300" b="1" dirty="0" smtClean="0">
                <a:solidFill>
                  <a:schemeClr val="bg1"/>
                </a:solidFill>
                <a:latin typeface="Copperplate Gothic Bold" pitchFamily="34" charset="0"/>
              </a:rPr>
              <a:t>The </a:t>
            </a:r>
            <a:r>
              <a:rPr lang="en-US" sz="2300" b="1" dirty="0">
                <a:solidFill>
                  <a:schemeClr val="bg1"/>
                </a:solidFill>
                <a:latin typeface="Copperplate Gothic Bold" pitchFamily="34" charset="0"/>
              </a:rPr>
              <a:t>'</a:t>
            </a:r>
            <a:r>
              <a:rPr lang="en-US" sz="2300" b="1" dirty="0" err="1">
                <a:solidFill>
                  <a:schemeClr val="bg1"/>
                </a:solidFill>
                <a:latin typeface="Copperplate Gothic Bold" pitchFamily="34" charset="0"/>
              </a:rPr>
              <a:t>Christianisition</a:t>
            </a:r>
            <a:r>
              <a:rPr lang="en-US" sz="2300" b="1" dirty="0">
                <a:solidFill>
                  <a:schemeClr val="bg1"/>
                </a:solidFill>
                <a:latin typeface="Copperplate Gothic Bold" pitchFamily="34" charset="0"/>
              </a:rPr>
              <a:t> ' </a:t>
            </a:r>
            <a:r>
              <a:rPr lang="en-US" sz="2300" b="1" dirty="0" smtClean="0">
                <a:solidFill>
                  <a:schemeClr val="bg1"/>
                </a:solidFill>
                <a:latin typeface="Copperplate Gothic Bold" pitchFamily="34" charset="0"/>
              </a:rPr>
              <a:t>done engravings </a:t>
            </a:r>
          </a:p>
          <a:p>
            <a:r>
              <a:rPr lang="en-US" sz="2300" b="1" dirty="0" smtClean="0">
                <a:solidFill>
                  <a:schemeClr val="bg1"/>
                </a:solidFill>
                <a:latin typeface="Copperplate Gothic Bold" pitchFamily="34" charset="0"/>
              </a:rPr>
              <a:t>cross on its surface shows its importance in women fertility rituals still </a:t>
            </a:r>
            <a:r>
              <a:rPr lang="en-US" sz="2300" b="1" dirty="0" err="1" smtClean="0">
                <a:solidFill>
                  <a:schemeClr val="bg1"/>
                </a:solidFill>
                <a:latin typeface="Copperplate Gothic Bold" pitchFamily="34" charset="0"/>
              </a:rPr>
              <a:t>practised</a:t>
            </a:r>
            <a:r>
              <a:rPr lang="en-US" sz="2300" b="1" dirty="0" smtClean="0">
                <a:solidFill>
                  <a:schemeClr val="bg1"/>
                </a:solidFill>
                <a:latin typeface="Copperplate Gothic Bold" pitchFamily="34" charset="0"/>
              </a:rPr>
              <a:t> in historic times. </a:t>
            </a:r>
            <a:endParaRPr lang="en-US" sz="2300" b="1" dirty="0">
              <a:solidFill>
                <a:schemeClr val="bg1"/>
              </a:solidFill>
              <a:latin typeface="Copperplate Gothic Bold" pitchFamily="34" charset="0"/>
            </a:endParaRPr>
          </a:p>
        </p:txBody>
      </p:sp>
    </p:spTree>
    <p:extLst>
      <p:ext uri="{BB962C8B-B14F-4D97-AF65-F5344CB8AC3E}">
        <p14:creationId xmlns:p14="http://schemas.microsoft.com/office/powerpoint/2010/main" val="1970461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1" y="22927"/>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6" name="Rettangolo 5"/>
          <p:cNvSpPr/>
          <p:nvPr/>
        </p:nvSpPr>
        <p:spPr>
          <a:xfrm>
            <a:off x="-22265" y="3456384"/>
            <a:ext cx="9120780" cy="3831818"/>
          </a:xfrm>
          <a:prstGeom prst="rect">
            <a:avLst/>
          </a:prstGeom>
        </p:spPr>
        <p:txBody>
          <a:bodyPr wrap="square">
            <a:spAutoFit/>
          </a:bodyPr>
          <a:lstStyle/>
          <a:p>
            <a:r>
              <a:rPr lang="en-US" sz="2200" b="1" dirty="0">
                <a:solidFill>
                  <a:prstClr val="white"/>
                </a:solidFill>
                <a:latin typeface="Copperplate Gothic Bold" pitchFamily="34" charset="0"/>
              </a:rPr>
              <a:t>The </a:t>
            </a:r>
            <a:r>
              <a:rPr lang="en-US" sz="2200" b="1" dirty="0" smtClean="0">
                <a:solidFill>
                  <a:prstClr val="white"/>
                </a:solidFill>
                <a:latin typeface="Copperplate Gothic Bold" pitchFamily="34" charset="0"/>
              </a:rPr>
              <a:t> megalithic culture developed in the so called “</a:t>
            </a:r>
            <a:r>
              <a:rPr lang="en-US" sz="2200" b="1" dirty="0" err="1" smtClean="0">
                <a:solidFill>
                  <a:prstClr val="white"/>
                </a:solidFill>
                <a:latin typeface="Copperplate Gothic Bold" pitchFamily="34" charset="0"/>
              </a:rPr>
              <a:t>celtic</a:t>
            </a:r>
            <a:r>
              <a:rPr lang="en-US" sz="2200" b="1" dirty="0">
                <a:solidFill>
                  <a:prstClr val="white"/>
                </a:solidFill>
                <a:latin typeface="Copperplate Gothic Bold" pitchFamily="34" charset="0"/>
              </a:rPr>
              <a:t> </a:t>
            </a:r>
            <a:r>
              <a:rPr lang="en-US" sz="2200" b="1" dirty="0" smtClean="0">
                <a:solidFill>
                  <a:prstClr val="white"/>
                </a:solidFill>
                <a:latin typeface="Copperplate Gothic Bold" pitchFamily="34" charset="0"/>
              </a:rPr>
              <a:t>culture”. In southern Portugal, it was connected with a healing deity, </a:t>
            </a:r>
            <a:r>
              <a:rPr lang="en-US" sz="2200" b="1" dirty="0" err="1" smtClean="0">
                <a:solidFill>
                  <a:prstClr val="white"/>
                </a:solidFill>
                <a:latin typeface="Copperplate Gothic Bold" pitchFamily="34" charset="0"/>
              </a:rPr>
              <a:t>Endovelicus</a:t>
            </a:r>
            <a:r>
              <a:rPr lang="en-US" sz="2200" b="1" dirty="0" smtClean="0">
                <a:solidFill>
                  <a:prstClr val="white"/>
                </a:solidFill>
                <a:latin typeface="Copperplate Gothic Bold" pitchFamily="34" charset="0"/>
              </a:rPr>
              <a:t>. In </a:t>
            </a:r>
            <a:r>
              <a:rPr lang="en-US" sz="2200" b="1" dirty="0">
                <a:solidFill>
                  <a:prstClr val="white"/>
                </a:solidFill>
                <a:latin typeface="Copperplate Gothic Bold" pitchFamily="34" charset="0"/>
              </a:rPr>
              <a:t>the municipality of </a:t>
            </a:r>
            <a:r>
              <a:rPr lang="en-US" sz="2200" b="1" dirty="0" err="1">
                <a:solidFill>
                  <a:prstClr val="white"/>
                </a:solidFill>
                <a:latin typeface="Copperplate Gothic Bold" pitchFamily="34" charset="0"/>
              </a:rPr>
              <a:t>Alandroal</a:t>
            </a:r>
            <a:r>
              <a:rPr lang="en-US" sz="2200" b="1" dirty="0">
                <a:solidFill>
                  <a:prstClr val="white"/>
                </a:solidFill>
                <a:latin typeface="Copperplate Gothic Bold" pitchFamily="34" charset="0"/>
              </a:rPr>
              <a:t>, there is the </a:t>
            </a:r>
            <a:r>
              <a:rPr lang="en-US" sz="2200" b="1" dirty="0" err="1">
                <a:solidFill>
                  <a:prstClr val="white"/>
                </a:solidFill>
                <a:latin typeface="Copperplate Gothic Bold" pitchFamily="34" charset="0"/>
              </a:rPr>
              <a:t>Santuário</a:t>
            </a:r>
            <a:r>
              <a:rPr lang="en-US" sz="2200" b="1" dirty="0">
                <a:solidFill>
                  <a:prstClr val="white"/>
                </a:solidFill>
                <a:latin typeface="Copperplate Gothic Bold" pitchFamily="34" charset="0"/>
              </a:rPr>
              <a:t> da Rocha da Mina </a:t>
            </a:r>
            <a:r>
              <a:rPr lang="en-US" sz="2200" b="1" dirty="0" smtClean="0">
                <a:solidFill>
                  <a:prstClr val="white"/>
                </a:solidFill>
                <a:latin typeface="Copperplate Gothic Bold" pitchFamily="34" charset="0"/>
              </a:rPr>
              <a:t>, the temple </a:t>
            </a:r>
            <a:r>
              <a:rPr lang="en-US" sz="2200" b="1" dirty="0">
                <a:solidFill>
                  <a:prstClr val="white"/>
                </a:solidFill>
                <a:latin typeface="Copperplate Gothic Bold" pitchFamily="34" charset="0"/>
              </a:rPr>
              <a:t>of </a:t>
            </a:r>
            <a:r>
              <a:rPr lang="en-US" sz="2200" b="1" dirty="0" err="1">
                <a:solidFill>
                  <a:prstClr val="white"/>
                </a:solidFill>
                <a:latin typeface="Copperplate Gothic Bold" pitchFamily="34" charset="0"/>
              </a:rPr>
              <a:t>Endovelicus</a:t>
            </a:r>
            <a:r>
              <a:rPr lang="en-US" sz="2200" b="1" dirty="0">
                <a:solidFill>
                  <a:prstClr val="white"/>
                </a:solidFill>
                <a:latin typeface="Copperplate Gothic Bold" pitchFamily="34" charset="0"/>
              </a:rPr>
              <a:t>. </a:t>
            </a:r>
            <a:r>
              <a:rPr lang="en-US" sz="2200" b="1" dirty="0" smtClean="0">
                <a:solidFill>
                  <a:prstClr val="white"/>
                </a:solidFill>
                <a:latin typeface="Copperplate Gothic Bold" pitchFamily="34" charset="0"/>
              </a:rPr>
              <a:t>Near </a:t>
            </a:r>
            <a:r>
              <a:rPr lang="en-US" sz="2200" b="1" dirty="0">
                <a:solidFill>
                  <a:prstClr val="white"/>
                </a:solidFill>
                <a:latin typeface="Copperplate Gothic Bold" pitchFamily="34" charset="0"/>
              </a:rPr>
              <a:t>the temple, we can find the </a:t>
            </a:r>
            <a:r>
              <a:rPr lang="en-US" sz="2200" b="1" dirty="0" err="1">
                <a:solidFill>
                  <a:prstClr val="white"/>
                </a:solidFill>
                <a:latin typeface="Copperplate Gothic Bold" pitchFamily="34" charset="0"/>
              </a:rPr>
              <a:t>Lucefecit</a:t>
            </a:r>
            <a:r>
              <a:rPr lang="en-US" sz="2200" b="1" dirty="0">
                <a:solidFill>
                  <a:prstClr val="white"/>
                </a:solidFill>
                <a:latin typeface="Copperplate Gothic Bold" pitchFamily="34" charset="0"/>
              </a:rPr>
              <a:t> rivulet that has been associated with Lucifer since the Middle Ages</a:t>
            </a:r>
            <a:r>
              <a:rPr lang="en-US" sz="2200" b="1" dirty="0" smtClean="0">
                <a:solidFill>
                  <a:prstClr val="white"/>
                </a:solidFill>
                <a:latin typeface="Copperplate Gothic Bold" pitchFamily="34" charset="0"/>
              </a:rPr>
              <a:t>. Lucifer </a:t>
            </a:r>
            <a:r>
              <a:rPr lang="en-US" sz="2200" b="1" dirty="0">
                <a:solidFill>
                  <a:prstClr val="white"/>
                </a:solidFill>
                <a:latin typeface="Copperplate Gothic Bold" pitchFamily="34" charset="0"/>
              </a:rPr>
              <a:t>was the name used by the Romans for the Morning </a:t>
            </a:r>
            <a:endParaRPr lang="en-US" sz="2200" b="1" dirty="0" smtClean="0">
              <a:solidFill>
                <a:prstClr val="white"/>
              </a:solidFill>
              <a:latin typeface="Copperplate Gothic Bold" pitchFamily="34" charset="0"/>
            </a:endParaRPr>
          </a:p>
          <a:p>
            <a:r>
              <a:rPr lang="en-US" sz="2200" b="1" dirty="0" smtClean="0">
                <a:solidFill>
                  <a:prstClr val="white"/>
                </a:solidFill>
                <a:latin typeface="Copperplate Gothic Bold" pitchFamily="34" charset="0"/>
              </a:rPr>
              <a:t>star </a:t>
            </a:r>
            <a:r>
              <a:rPr lang="en-US" sz="2200" b="1" dirty="0">
                <a:solidFill>
                  <a:prstClr val="white"/>
                </a:solidFill>
                <a:latin typeface="Copperplate Gothic Bold" pitchFamily="34" charset="0"/>
              </a:rPr>
              <a:t>and the goddess Venus. </a:t>
            </a:r>
            <a:r>
              <a:rPr lang="en-US" sz="2200" b="1" dirty="0" smtClean="0">
                <a:solidFill>
                  <a:prstClr val="white"/>
                </a:solidFill>
                <a:latin typeface="Copperplate Gothic Bold" pitchFamily="34" charset="0"/>
              </a:rPr>
              <a:t>Still, a link to the stars , to  the moon, and to the goddess related to fertility. </a:t>
            </a:r>
            <a:endParaRPr lang="en-US" sz="2200" b="1" dirty="0">
              <a:solidFill>
                <a:prstClr val="white"/>
              </a:solidFill>
              <a:latin typeface="Copperplate Gothic Bold" pitchFamily="34" charset="0"/>
            </a:endParaRPr>
          </a:p>
          <a:p>
            <a:r>
              <a:rPr lang="en-US" sz="2300" b="1" dirty="0">
                <a:solidFill>
                  <a:prstClr val="white"/>
                </a:solidFill>
                <a:latin typeface="Copperplate Gothic Bold" pitchFamily="34" charset="0"/>
              </a:rPr>
              <a:t> </a:t>
            </a: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 y="0"/>
            <a:ext cx="9186403" cy="344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21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2" y="41007"/>
            <a:ext cx="91557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6" name="Rettangolo 5"/>
          <p:cNvSpPr/>
          <p:nvPr/>
        </p:nvSpPr>
        <p:spPr>
          <a:xfrm>
            <a:off x="-16524" y="4793793"/>
            <a:ext cx="9149891" cy="2123658"/>
          </a:xfrm>
          <a:prstGeom prst="rect">
            <a:avLst/>
          </a:prstGeom>
        </p:spPr>
        <p:txBody>
          <a:bodyPr wrap="square">
            <a:spAutoFit/>
          </a:bodyPr>
          <a:lstStyle/>
          <a:p>
            <a:r>
              <a:rPr lang="en-US" sz="2200" b="1" dirty="0">
                <a:solidFill>
                  <a:prstClr val="white"/>
                </a:solidFill>
                <a:latin typeface="Copperplate Gothic Bold" pitchFamily="34" charset="0"/>
              </a:rPr>
              <a:t>Some authors connect the name of the rivulet with the meaning </a:t>
            </a:r>
            <a:r>
              <a:rPr lang="en-US" sz="2200" b="1" dirty="0" smtClean="0">
                <a:solidFill>
                  <a:prstClr val="white"/>
                </a:solidFill>
                <a:latin typeface="Copperplate Gothic Bold" pitchFamily="34" charset="0"/>
              </a:rPr>
              <a:t>"</a:t>
            </a:r>
            <a:r>
              <a:rPr lang="en-US" sz="2200" b="1" dirty="0">
                <a:solidFill>
                  <a:prstClr val="white"/>
                </a:solidFill>
                <a:latin typeface="Copperplate Gothic Bold" pitchFamily="34" charset="0"/>
              </a:rPr>
              <a:t>Glimpse of </a:t>
            </a:r>
            <a:r>
              <a:rPr lang="en-US" sz="2200" b="1" dirty="0" smtClean="0">
                <a:solidFill>
                  <a:prstClr val="white"/>
                </a:solidFill>
                <a:latin typeface="Copperplate Gothic Bold" pitchFamily="34" charset="0"/>
              </a:rPr>
              <a:t>Light“: that can be star. </a:t>
            </a:r>
            <a:r>
              <a:rPr lang="en-US" sz="2200" b="1" dirty="0">
                <a:solidFill>
                  <a:prstClr val="white"/>
                </a:solidFill>
                <a:latin typeface="Copperplate Gothic Bold" pitchFamily="34" charset="0"/>
              </a:rPr>
              <a:t>A kilometer away, there is a sacred fountain that is said to be more ancient than </a:t>
            </a:r>
            <a:r>
              <a:rPr lang="en-US" sz="2200" b="1" dirty="0" smtClean="0">
                <a:solidFill>
                  <a:prstClr val="white"/>
                </a:solidFill>
                <a:latin typeface="Copperplate Gothic Bold" pitchFamily="34" charset="0"/>
              </a:rPr>
              <a:t>the </a:t>
            </a:r>
            <a:r>
              <a:rPr lang="en-US" sz="2200" b="1" dirty="0">
                <a:solidFill>
                  <a:prstClr val="white"/>
                </a:solidFill>
                <a:latin typeface="Copperplate Gothic Bold" pitchFamily="34" charset="0"/>
              </a:rPr>
              <a:t>temple; its waters are still considered medicinal</a:t>
            </a:r>
            <a:r>
              <a:rPr lang="en-US" sz="2200" b="1" dirty="0" smtClean="0">
                <a:solidFill>
                  <a:prstClr val="white"/>
                </a:solidFill>
                <a:latin typeface="Copperplate Gothic Bold" pitchFamily="34" charset="0"/>
              </a:rPr>
              <a:t>. All the rock resembles a bridge to the sky and  a natural astronomic observatory. </a:t>
            </a:r>
            <a:endParaRPr lang="en-US" sz="2200" b="1" dirty="0">
              <a:solidFill>
                <a:prstClr val="white"/>
              </a:solidFill>
              <a:latin typeface="Copperplate Gothic Bold" pitchFamily="34" charset="0"/>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4" y="-4990"/>
            <a:ext cx="9149891" cy="479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874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2821"/>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6" name="Rettangolo 5"/>
          <p:cNvSpPr/>
          <p:nvPr/>
        </p:nvSpPr>
        <p:spPr>
          <a:xfrm>
            <a:off x="-38007" y="4737163"/>
            <a:ext cx="9120780" cy="2123658"/>
          </a:xfrm>
          <a:prstGeom prst="rect">
            <a:avLst/>
          </a:prstGeom>
        </p:spPr>
        <p:txBody>
          <a:bodyPr wrap="square">
            <a:spAutoFit/>
          </a:bodyPr>
          <a:lstStyle/>
          <a:p>
            <a:r>
              <a:rPr lang="en-US" sz="2200" b="1" dirty="0" smtClean="0">
                <a:solidFill>
                  <a:prstClr val="white"/>
                </a:solidFill>
                <a:latin typeface="Copperplate Gothic Bold" pitchFamily="34" charset="0"/>
              </a:rPr>
              <a:t>Rocha da Mina is a natural megalith. In the archaic times, stones are the bones of the Mother Earth, and </a:t>
            </a:r>
            <a:r>
              <a:rPr lang="en-US" sz="2200" b="1" dirty="0" err="1" smtClean="0">
                <a:solidFill>
                  <a:prstClr val="white"/>
                </a:solidFill>
                <a:latin typeface="Copperplate Gothic Bold" pitchFamily="34" charset="0"/>
              </a:rPr>
              <a:t>menhirs</a:t>
            </a:r>
            <a:r>
              <a:rPr lang="en-US" sz="2200" b="1" dirty="0" smtClean="0">
                <a:solidFill>
                  <a:prstClr val="white"/>
                </a:solidFill>
                <a:latin typeface="Copperplate Gothic Bold" pitchFamily="34" charset="0"/>
              </a:rPr>
              <a:t> put in communication the subterranean world and the sky. In Portugal prehistoric settlements were built  around these big rocks, natural </a:t>
            </a:r>
            <a:r>
              <a:rPr lang="en-US" sz="2200" b="1" dirty="0" err="1" smtClean="0">
                <a:solidFill>
                  <a:prstClr val="white"/>
                </a:solidFill>
                <a:latin typeface="Copperplate Gothic Bold" pitchFamily="34" charset="0"/>
              </a:rPr>
              <a:t>menhirs</a:t>
            </a:r>
            <a:r>
              <a:rPr lang="en-US" sz="2200" b="1" dirty="0" smtClean="0">
                <a:solidFill>
                  <a:prstClr val="white"/>
                </a:solidFill>
                <a:latin typeface="Copperplate Gothic Bold" pitchFamily="34" charset="0"/>
              </a:rPr>
              <a:t> from where you could observe the sky and predict future.  </a:t>
            </a:r>
            <a:endParaRPr lang="en-US" sz="2300" b="1" dirty="0">
              <a:solidFill>
                <a:prstClr val="white"/>
              </a:solidFill>
              <a:latin typeface="Copperplate Gothic Bold" pitchFamily="34"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 y="-25628"/>
            <a:ext cx="9118453"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452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6" name="Rettangolo 5"/>
          <p:cNvSpPr/>
          <p:nvPr/>
        </p:nvSpPr>
        <p:spPr>
          <a:xfrm>
            <a:off x="36959" y="5435617"/>
            <a:ext cx="9120780" cy="784830"/>
          </a:xfrm>
          <a:prstGeom prst="rect">
            <a:avLst/>
          </a:prstGeom>
        </p:spPr>
        <p:txBody>
          <a:bodyPr wrap="square">
            <a:spAutoFit/>
          </a:bodyPr>
          <a:lstStyle/>
          <a:p>
            <a:r>
              <a:rPr lang="en-US" sz="2200" b="1" dirty="0" smtClean="0">
                <a:solidFill>
                  <a:prstClr val="white"/>
                </a:solidFill>
                <a:latin typeface="Copperplate Gothic Bold" pitchFamily="34" charset="0"/>
              </a:rPr>
              <a:t> </a:t>
            </a:r>
            <a:r>
              <a:rPr lang="en-US" sz="2200" b="1" dirty="0" smtClean="0">
                <a:solidFill>
                  <a:prstClr val="white"/>
                </a:solidFill>
                <a:latin typeface="Copperplate Gothic Bold" pitchFamily="34" charset="0"/>
              </a:rPr>
              <a:t>…. </a:t>
            </a:r>
            <a:endParaRPr lang="en-US" sz="2200" b="1" dirty="0">
              <a:solidFill>
                <a:prstClr val="white"/>
              </a:solidFill>
              <a:latin typeface="Copperplate Gothic Bold" pitchFamily="34" charset="0"/>
            </a:endParaRPr>
          </a:p>
          <a:p>
            <a:r>
              <a:rPr lang="en-US" sz="2300" b="1" dirty="0">
                <a:solidFill>
                  <a:prstClr val="white"/>
                </a:solidFill>
                <a:latin typeface="Copperplate Gothic Bold" pitchFamily="34" charset="0"/>
              </a:rPr>
              <a:t> </a:t>
            </a:r>
          </a:p>
        </p:txBody>
      </p:sp>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6" y="-4"/>
            <a:ext cx="8316480" cy="684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153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6" name="Rettangolo 5"/>
          <p:cNvSpPr/>
          <p:nvPr/>
        </p:nvSpPr>
        <p:spPr>
          <a:xfrm>
            <a:off x="7020272" y="13012"/>
            <a:ext cx="2129622" cy="6524863"/>
          </a:xfrm>
          <a:prstGeom prst="rect">
            <a:avLst/>
          </a:prstGeom>
        </p:spPr>
        <p:txBody>
          <a:bodyPr wrap="square">
            <a:spAutoFit/>
          </a:bodyPr>
          <a:lstStyle/>
          <a:p>
            <a:r>
              <a:rPr lang="en-US" sz="2200" b="1" dirty="0">
                <a:solidFill>
                  <a:prstClr val="white"/>
                </a:solidFill>
                <a:latin typeface="Copperplate Gothic Bold" pitchFamily="34" charset="0"/>
              </a:rPr>
              <a:t>The </a:t>
            </a:r>
            <a:r>
              <a:rPr lang="en-US" sz="2200" b="1" dirty="0" smtClean="0">
                <a:solidFill>
                  <a:prstClr val="white"/>
                </a:solidFill>
                <a:latin typeface="Copperplate Gothic Bold" pitchFamily="34" charset="0"/>
              </a:rPr>
              <a:t>highest peak is a natural site of observation Probably, astronomy was used to foretell  future events through movements of the star. We know they knew astrology  and </a:t>
            </a:r>
          </a:p>
          <a:p>
            <a:r>
              <a:rPr lang="en-US" sz="2200" b="1" dirty="0" smtClean="0">
                <a:solidFill>
                  <a:prstClr val="white"/>
                </a:solidFill>
                <a:latin typeface="Copperplate Gothic Bold" pitchFamily="34" charset="0"/>
              </a:rPr>
              <a:t>zodiac.   </a:t>
            </a:r>
            <a:endParaRPr lang="en-US" sz="2300" b="1" dirty="0">
              <a:solidFill>
                <a:prstClr val="white"/>
              </a:solidFill>
              <a:latin typeface="Copperplate Gothic Bold" pitchFamily="34" charset="0"/>
            </a:endParaRPr>
          </a:p>
        </p:txBody>
      </p:sp>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190" r="5367"/>
          <a:stretch/>
        </p:blipFill>
        <p:spPr bwMode="auto">
          <a:xfrm>
            <a:off x="-31227" y="13012"/>
            <a:ext cx="7101878" cy="683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933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6" name="Rettangolo 5"/>
          <p:cNvSpPr/>
          <p:nvPr/>
        </p:nvSpPr>
        <p:spPr>
          <a:xfrm>
            <a:off x="-25860" y="0"/>
            <a:ext cx="9169859" cy="6863417"/>
          </a:xfrm>
          <a:prstGeom prst="rect">
            <a:avLst/>
          </a:prstGeom>
        </p:spPr>
        <p:txBody>
          <a:bodyPr wrap="square">
            <a:spAutoFit/>
          </a:bodyPr>
          <a:lstStyle/>
          <a:p>
            <a:r>
              <a:rPr lang="en-US" sz="2200" b="1" dirty="0" smtClean="0">
                <a:solidFill>
                  <a:prstClr val="white"/>
                </a:solidFill>
                <a:latin typeface="Copperplate Gothic Bold" pitchFamily="34" charset="0"/>
              </a:rPr>
              <a:t>New Christian religion was not interested in astronomy: the Earth was the center of the universe, it was dangerous to look at the stars. The only place  where astronomy survived was Ireland: catholic priests  inherited knowledge of the </a:t>
            </a:r>
            <a:r>
              <a:rPr lang="en-US" sz="2200" b="1" dirty="0">
                <a:solidFill>
                  <a:prstClr val="white"/>
                </a:solidFill>
                <a:latin typeface="Copperplate Gothic Bold" pitchFamily="34" charset="0"/>
              </a:rPr>
              <a:t>ancient druids, and </a:t>
            </a:r>
            <a:r>
              <a:rPr lang="en-US" sz="2200" b="1" dirty="0" smtClean="0">
                <a:solidFill>
                  <a:prstClr val="white"/>
                </a:solidFill>
                <a:latin typeface="Copperplate Gothic Bold" pitchFamily="34" charset="0"/>
              </a:rPr>
              <a:t>bishop Cormac </a:t>
            </a:r>
            <a:r>
              <a:rPr lang="en-US" sz="2200" b="1" dirty="0">
                <a:solidFill>
                  <a:prstClr val="white"/>
                </a:solidFill>
                <a:latin typeface="Copperplate Gothic Bold" pitchFamily="34" charset="0"/>
              </a:rPr>
              <a:t>Mac </a:t>
            </a:r>
            <a:r>
              <a:rPr lang="en-US" sz="2200" b="1" dirty="0" err="1">
                <a:solidFill>
                  <a:prstClr val="white"/>
                </a:solidFill>
                <a:latin typeface="Copperplate Gothic Bold" pitchFamily="34" charset="0"/>
              </a:rPr>
              <a:t>Cuileannain</a:t>
            </a:r>
            <a:r>
              <a:rPr lang="en-US" sz="2200" b="1" dirty="0">
                <a:solidFill>
                  <a:prstClr val="white"/>
                </a:solidFill>
                <a:latin typeface="Copperplate Gothic Bold" pitchFamily="34" charset="0"/>
              </a:rPr>
              <a:t> (836-908) wrote that “Any intelligent person can estimate the time of night throughout the year studying the position of the moon and the stars”. In the Psalter of Quatrains, X sec., </a:t>
            </a:r>
            <a:r>
              <a:rPr lang="en-US" sz="2200" b="1" dirty="0" smtClean="0">
                <a:solidFill>
                  <a:prstClr val="white"/>
                </a:solidFill>
                <a:latin typeface="Copperplate Gothic Bold" pitchFamily="34" charset="0"/>
              </a:rPr>
              <a:t>is written that </a:t>
            </a:r>
            <a:r>
              <a:rPr lang="en-US" sz="2200" b="1" dirty="0">
                <a:solidFill>
                  <a:prstClr val="white"/>
                </a:solidFill>
                <a:latin typeface="Copperplate Gothic Bold" pitchFamily="34" charset="0"/>
              </a:rPr>
              <a:t>"The educated people in Ireland should know the signs of the Zodiac with their names in the correct order, and the exact month and day when the Sun enters each sign“. St. Virgil (Virgil the Geometer), abbot and later bishop in Salzburg, </a:t>
            </a:r>
            <a:r>
              <a:rPr lang="en-US" sz="2200" b="1" dirty="0" smtClean="0">
                <a:solidFill>
                  <a:prstClr val="white"/>
                </a:solidFill>
                <a:latin typeface="Copperplate Gothic Bold" pitchFamily="34" charset="0"/>
              </a:rPr>
              <a:t>previously an  </a:t>
            </a:r>
            <a:r>
              <a:rPr lang="en-US" sz="2200" b="1" dirty="0">
                <a:solidFill>
                  <a:prstClr val="white"/>
                </a:solidFill>
                <a:latin typeface="Copperplate Gothic Bold" pitchFamily="34" charset="0"/>
              </a:rPr>
              <a:t>Irishman named Fergal, in a letter of 748 stated that </a:t>
            </a:r>
            <a:r>
              <a:rPr lang="en-US" sz="2200" b="1" dirty="0" smtClean="0">
                <a:solidFill>
                  <a:prstClr val="white"/>
                </a:solidFill>
                <a:latin typeface="Copperplate Gothic Bold" pitchFamily="34" charset="0"/>
              </a:rPr>
              <a:t>“There </a:t>
            </a:r>
            <a:r>
              <a:rPr lang="en-US" sz="2200" b="1" dirty="0">
                <a:solidFill>
                  <a:prstClr val="white"/>
                </a:solidFill>
                <a:latin typeface="Copperplate Gothic Bold" pitchFamily="34" charset="0"/>
              </a:rPr>
              <a:t>are under the earth </a:t>
            </a:r>
            <a:r>
              <a:rPr lang="en-US" sz="2200" b="1" dirty="0" smtClean="0">
                <a:solidFill>
                  <a:prstClr val="white"/>
                </a:solidFill>
                <a:latin typeface="Copperplate Gothic Bold" pitchFamily="34" charset="0"/>
              </a:rPr>
              <a:t>another </a:t>
            </a:r>
            <a:r>
              <a:rPr lang="en-US" sz="2200" b="1" dirty="0">
                <a:solidFill>
                  <a:prstClr val="white"/>
                </a:solidFill>
                <a:latin typeface="Copperplate Gothic Bold" pitchFamily="34" charset="0"/>
              </a:rPr>
              <a:t>world and other men and Sun and Moon“. More or less in the same years, the Venerable Bede, a Benedictine of </a:t>
            </a:r>
            <a:r>
              <a:rPr lang="en-US" sz="2200" b="1" dirty="0" err="1">
                <a:solidFill>
                  <a:prstClr val="white"/>
                </a:solidFill>
                <a:latin typeface="Copperplate Gothic Bold" pitchFamily="34" charset="0"/>
              </a:rPr>
              <a:t>Northumbria</a:t>
            </a:r>
            <a:r>
              <a:rPr lang="en-US" sz="2200" b="1" dirty="0">
                <a:solidFill>
                  <a:prstClr val="white"/>
                </a:solidFill>
                <a:latin typeface="Copperplate Gothic Bold" pitchFamily="34" charset="0"/>
              </a:rPr>
              <a:t>, explicitly wrote: </a:t>
            </a:r>
            <a:r>
              <a:rPr lang="en-US" sz="2200" b="1" dirty="0" smtClean="0">
                <a:solidFill>
                  <a:prstClr val="white"/>
                </a:solidFill>
                <a:latin typeface="Copperplate Gothic Bold" pitchFamily="34" charset="0"/>
              </a:rPr>
              <a:t>“Terra rotunda </a:t>
            </a:r>
            <a:r>
              <a:rPr lang="en-US" sz="2200" b="1" dirty="0" err="1" smtClean="0">
                <a:solidFill>
                  <a:prstClr val="white"/>
                </a:solidFill>
                <a:latin typeface="Copperplate Gothic Bold" pitchFamily="34" charset="0"/>
              </a:rPr>
              <a:t>est</a:t>
            </a:r>
            <a:r>
              <a:rPr lang="en-US" sz="2200" b="1" dirty="0" smtClean="0">
                <a:solidFill>
                  <a:prstClr val="white"/>
                </a:solidFill>
                <a:latin typeface="Copperplate Gothic Bold" pitchFamily="34" charset="0"/>
              </a:rPr>
              <a:t>“. But </a:t>
            </a:r>
            <a:r>
              <a:rPr lang="en-US" sz="2200" b="1" dirty="0" err="1" smtClean="0">
                <a:solidFill>
                  <a:prstClr val="white"/>
                </a:solidFill>
                <a:latin typeface="Copperplate Gothic Bold" pitchFamily="34" charset="0"/>
              </a:rPr>
              <a:t>celtic</a:t>
            </a:r>
            <a:r>
              <a:rPr lang="en-US" sz="2200" b="1" dirty="0" smtClean="0">
                <a:solidFill>
                  <a:prstClr val="white"/>
                </a:solidFill>
                <a:latin typeface="Copperplate Gothic Bold" pitchFamily="34" charset="0"/>
              </a:rPr>
              <a:t> </a:t>
            </a:r>
          </a:p>
          <a:p>
            <a:r>
              <a:rPr lang="en-US" sz="2200" b="1" dirty="0" smtClean="0">
                <a:solidFill>
                  <a:prstClr val="white"/>
                </a:solidFill>
                <a:latin typeface="Copperplate Gothic Bold" pitchFamily="34" charset="0"/>
              </a:rPr>
              <a:t>monks were forgotten and their knowledge banned. </a:t>
            </a:r>
            <a:endParaRPr lang="en-US" sz="2300" b="1" dirty="0">
              <a:solidFill>
                <a:prstClr val="white"/>
              </a:solidFill>
              <a:latin typeface="Copperplate Gothic Bold" pitchFamily="34" charset="0"/>
            </a:endParaRPr>
          </a:p>
        </p:txBody>
      </p:sp>
    </p:spTree>
    <p:extLst>
      <p:ext uri="{BB962C8B-B14F-4D97-AF65-F5344CB8AC3E}">
        <p14:creationId xmlns:p14="http://schemas.microsoft.com/office/powerpoint/2010/main" val="674580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1" y="-70390"/>
            <a:ext cx="9144000" cy="6986528"/>
          </a:xfrm>
          <a:prstGeom prst="rect">
            <a:avLst/>
          </a:prstGeom>
          <a:noFill/>
        </p:spPr>
        <p:txBody>
          <a:bodyPr wrap="square" rtlCol="0">
            <a:spAutoFit/>
          </a:bodyPr>
          <a:lstStyle/>
          <a:p>
            <a:pPr algn="ctr"/>
            <a:r>
              <a:rPr lang="en-US" sz="2800" b="1" dirty="0">
                <a:solidFill>
                  <a:schemeClr val="bg1"/>
                </a:solidFill>
                <a:latin typeface="Copperplate Gothic Bold" pitchFamily="34" charset="0"/>
              </a:rPr>
              <a:t>In Neolithic Europe, there is evidence of at least two marked phases of cultural development involving the development </a:t>
            </a:r>
            <a:r>
              <a:rPr lang="en-US" sz="2800" b="1" dirty="0" smtClean="0">
                <a:solidFill>
                  <a:schemeClr val="bg1"/>
                </a:solidFill>
                <a:latin typeface="Copperplate Gothic Bold" pitchFamily="34" charset="0"/>
              </a:rPr>
              <a:t>of </a:t>
            </a:r>
            <a:r>
              <a:rPr lang="en-US" sz="2800" b="1" dirty="0">
                <a:solidFill>
                  <a:schemeClr val="bg1"/>
                </a:solidFill>
                <a:latin typeface="Copperplate Gothic Bold" pitchFamily="34" charset="0"/>
              </a:rPr>
              <a:t>large, civil-scale constructions involving primary astronomical orientations and alignments at several 'megalithic complexes' along the Mediterranean and Atlantic coastline of Europe, many of which were positioned at astronomically significant latitudes (such as Stonehenge, Orkneys, Carnac, </a:t>
            </a:r>
            <a:r>
              <a:rPr lang="en-US" sz="2800" b="1" dirty="0" err="1">
                <a:solidFill>
                  <a:schemeClr val="bg1"/>
                </a:solidFill>
                <a:latin typeface="Copperplate Gothic Bold" pitchFamily="34" charset="0"/>
              </a:rPr>
              <a:t>Evora</a:t>
            </a:r>
            <a:r>
              <a:rPr lang="en-US" sz="2800" b="1" dirty="0">
                <a:solidFill>
                  <a:schemeClr val="bg1"/>
                </a:solidFill>
                <a:latin typeface="Copperplate Gothic Bold" pitchFamily="34" charset="0"/>
              </a:rPr>
              <a:t>). </a:t>
            </a:r>
            <a:endParaRPr lang="en-US" sz="2800" b="1" dirty="0" smtClean="0">
              <a:solidFill>
                <a:schemeClr val="bg1"/>
              </a:solidFill>
              <a:latin typeface="Copperplate Gothic Bold" pitchFamily="34" charset="0"/>
            </a:endParaRPr>
          </a:p>
          <a:p>
            <a:pPr algn="ctr"/>
            <a:r>
              <a:rPr lang="en-US" sz="2800" b="1" dirty="0" smtClean="0">
                <a:solidFill>
                  <a:schemeClr val="bg1"/>
                </a:solidFill>
                <a:latin typeface="Copperplate Gothic Bold" pitchFamily="34" charset="0"/>
              </a:rPr>
              <a:t>Astronomy was strictly linked with the fertility religion and with everyday life:  the first sacred circles were the place s</a:t>
            </a:r>
          </a:p>
          <a:p>
            <a:pPr algn="ctr"/>
            <a:r>
              <a:rPr lang="en-US" sz="2800" b="1" dirty="0" smtClean="0">
                <a:solidFill>
                  <a:schemeClr val="bg1"/>
                </a:solidFill>
                <a:latin typeface="Copperplate Gothic Bold" pitchFamily="34" charset="0"/>
              </a:rPr>
              <a:t>where women went to give birth, and are connected to the moon, the stars, the night.  </a:t>
            </a:r>
          </a:p>
        </p:txBody>
      </p:sp>
    </p:spTree>
    <p:extLst>
      <p:ext uri="{BB962C8B-B14F-4D97-AF65-F5344CB8AC3E}">
        <p14:creationId xmlns:p14="http://schemas.microsoft.com/office/powerpoint/2010/main" val="3574068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6" name="Rettangolo 5"/>
          <p:cNvSpPr/>
          <p:nvPr/>
        </p:nvSpPr>
        <p:spPr>
          <a:xfrm>
            <a:off x="1102" y="4734342"/>
            <a:ext cx="9148789" cy="2123658"/>
          </a:xfrm>
          <a:prstGeom prst="rect">
            <a:avLst/>
          </a:prstGeom>
        </p:spPr>
        <p:txBody>
          <a:bodyPr wrap="square">
            <a:spAutoFit/>
          </a:bodyPr>
          <a:lstStyle/>
          <a:p>
            <a:r>
              <a:rPr lang="en-US" sz="2200" b="1" dirty="0" smtClean="0">
                <a:solidFill>
                  <a:prstClr val="white"/>
                </a:solidFill>
                <a:latin typeface="Copperplate Gothic Bold" pitchFamily="34" charset="0"/>
              </a:rPr>
              <a:t>People who knew were obliged to hide. Every year we discover old pieces of parchment where some of  the ancient Irish </a:t>
            </a:r>
            <a:r>
              <a:rPr lang="en-US" sz="2200" b="1" dirty="0">
                <a:solidFill>
                  <a:prstClr val="white"/>
                </a:solidFill>
                <a:latin typeface="Copperplate Gothic Bold" pitchFamily="34" charset="0"/>
              </a:rPr>
              <a:t>druids-monks jotted down their observations about the universe and </a:t>
            </a:r>
            <a:r>
              <a:rPr lang="en-US" sz="2200" b="1" dirty="0" smtClean="0">
                <a:solidFill>
                  <a:prstClr val="white"/>
                </a:solidFill>
                <a:latin typeface="Copperplate Gothic Bold" pitchFamily="34" charset="0"/>
              </a:rPr>
              <a:t>calculated </a:t>
            </a:r>
            <a:r>
              <a:rPr lang="en-US" sz="2200" b="1" dirty="0">
                <a:solidFill>
                  <a:prstClr val="white"/>
                </a:solidFill>
                <a:latin typeface="Copperplate Gothic Bold" pitchFamily="34" charset="0"/>
              </a:rPr>
              <a:t>eclipses, solstices and </a:t>
            </a:r>
            <a:r>
              <a:rPr lang="en-US" sz="2200" b="1" dirty="0" smtClean="0">
                <a:solidFill>
                  <a:prstClr val="white"/>
                </a:solidFill>
                <a:latin typeface="Copperplate Gothic Bold" pitchFamily="34" charset="0"/>
              </a:rPr>
              <a:t>equinoxes. But most of that heritage is  still unknown, and is waiting to be rescued. </a:t>
            </a:r>
            <a:endParaRPr lang="en-US" sz="2300" b="1" dirty="0">
              <a:solidFill>
                <a:prstClr val="white"/>
              </a:solidFill>
              <a:latin typeface="Copperplate Gothic Bold" pitchFamily="34" charset="0"/>
            </a:endParaRPr>
          </a:p>
        </p:txBody>
      </p:sp>
      <p:pic>
        <p:nvPicPr>
          <p:cNvPr id="266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756" r="27485"/>
          <a:stretch/>
        </p:blipFill>
        <p:spPr bwMode="auto">
          <a:xfrm>
            <a:off x="93804" y="991"/>
            <a:ext cx="8970380" cy="482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50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0" y="1412776"/>
            <a:ext cx="9149892" cy="3785652"/>
          </a:xfrm>
          <a:prstGeom prst="rect">
            <a:avLst/>
          </a:prstGeom>
          <a:noFill/>
        </p:spPr>
        <p:txBody>
          <a:bodyPr wrap="square" rtlCol="0">
            <a:spAutoFit/>
          </a:bodyPr>
          <a:lstStyle/>
          <a:p>
            <a:pPr algn="ctr"/>
            <a:endParaRPr lang="it-IT" sz="4400" b="1" dirty="0" smtClean="0">
              <a:solidFill>
                <a:schemeClr val="bg1"/>
              </a:solidFill>
              <a:latin typeface="Copperplate Gothic Bold" pitchFamily="34" charset="0"/>
            </a:endParaRPr>
          </a:p>
          <a:p>
            <a:pPr algn="ctr"/>
            <a:endParaRPr lang="it-IT" sz="4400" b="1" dirty="0">
              <a:solidFill>
                <a:schemeClr val="bg1"/>
              </a:solidFill>
              <a:latin typeface="Copperplate Gothic Bold" pitchFamily="34" charset="0"/>
            </a:endParaRPr>
          </a:p>
          <a:p>
            <a:pPr algn="ctr"/>
            <a:r>
              <a:rPr lang="it-IT" sz="8000" b="1" dirty="0" smtClean="0">
                <a:solidFill>
                  <a:schemeClr val="bg1"/>
                </a:solidFill>
                <a:latin typeface="Copperplate Gothic Bold" pitchFamily="34" charset="0"/>
              </a:rPr>
              <a:t>THANK YOU</a:t>
            </a:r>
            <a:endParaRPr lang="it-IT" sz="4000" b="1" dirty="0" smtClean="0">
              <a:solidFill>
                <a:schemeClr val="bg1"/>
              </a:solidFill>
              <a:latin typeface="Copperplate Gothic Bold" pitchFamily="34" charset="0"/>
            </a:endParaRPr>
          </a:p>
          <a:p>
            <a:pPr algn="ctr"/>
            <a:endParaRPr lang="it-IT" b="1" dirty="0" smtClean="0">
              <a:solidFill>
                <a:schemeClr val="bg1"/>
              </a:solidFill>
              <a:latin typeface="Copperplate Gothic Bold" pitchFamily="34" charset="0"/>
            </a:endParaRPr>
          </a:p>
          <a:p>
            <a:pPr algn="ctr"/>
            <a:endParaRPr lang="it-IT" b="1" dirty="0">
              <a:solidFill>
                <a:schemeClr val="bg1"/>
              </a:solidFill>
              <a:latin typeface="Copperplate Gothic Bold" pitchFamily="34" charset="0"/>
            </a:endParaRPr>
          </a:p>
          <a:p>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125780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14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892" y="6176026"/>
            <a:ext cx="9149891" cy="646331"/>
          </a:xfrm>
          <a:prstGeom prst="rect">
            <a:avLst/>
          </a:prstGeom>
          <a:noFill/>
        </p:spPr>
        <p:txBody>
          <a:bodyPr wrap="square" rtlCol="0">
            <a:spAutoFit/>
          </a:bodyPr>
          <a:lstStyle/>
          <a:p>
            <a:r>
              <a:rPr lang="it-IT" b="1" dirty="0" smtClean="0">
                <a:solidFill>
                  <a:schemeClr val="bg1"/>
                </a:solidFill>
                <a:latin typeface="Copperplate Gothic Bold" pitchFamily="34" charset="0"/>
              </a:rPr>
              <a:t>Cromlech in </a:t>
            </a:r>
            <a:r>
              <a:rPr lang="it-IT" b="1" dirty="0" err="1" smtClean="0">
                <a:solidFill>
                  <a:schemeClr val="bg1"/>
                </a:solidFill>
                <a:latin typeface="Copperplate Gothic Bold" pitchFamily="34" charset="0"/>
              </a:rPr>
              <a:t>Orkney</a:t>
            </a:r>
            <a:r>
              <a:rPr lang="it-IT" b="1" dirty="0" smtClean="0">
                <a:solidFill>
                  <a:schemeClr val="bg1"/>
                </a:solidFill>
                <a:latin typeface="Copperplate Gothic Bold" pitchFamily="34" charset="0"/>
              </a:rPr>
              <a:t> Island, UK.  </a:t>
            </a:r>
            <a:r>
              <a:rPr lang="it-IT" b="1" dirty="0" err="1" smtClean="0">
                <a:solidFill>
                  <a:schemeClr val="bg1"/>
                </a:solidFill>
                <a:latin typeface="Copperplate Gothic Bold" pitchFamily="34" charset="0"/>
              </a:rPr>
              <a:t>Most</a:t>
            </a:r>
            <a:r>
              <a:rPr lang="it-IT" b="1" dirty="0" smtClean="0">
                <a:solidFill>
                  <a:schemeClr val="bg1"/>
                </a:solidFill>
                <a:latin typeface="Copperplate Gothic Bold" pitchFamily="34" charset="0"/>
              </a:rPr>
              <a:t> of the </a:t>
            </a:r>
            <a:r>
              <a:rPr lang="it-IT" b="1" dirty="0" err="1" smtClean="0">
                <a:solidFill>
                  <a:schemeClr val="bg1"/>
                </a:solidFill>
                <a:latin typeface="Copperplate Gothic Bold" pitchFamily="34" charset="0"/>
              </a:rPr>
              <a:t>menhirs</a:t>
            </a:r>
            <a:r>
              <a:rPr lang="it-IT" b="1" dirty="0" smtClean="0">
                <a:solidFill>
                  <a:schemeClr val="bg1"/>
                </a:solidFill>
                <a:latin typeface="Copperplate Gothic Bold" pitchFamily="34" charset="0"/>
              </a:rPr>
              <a:t> are </a:t>
            </a:r>
            <a:r>
              <a:rPr lang="it-IT" b="1" dirty="0" err="1" smtClean="0">
                <a:solidFill>
                  <a:schemeClr val="bg1"/>
                </a:solidFill>
                <a:latin typeface="Copperplate Gothic Bold" pitchFamily="34" charset="0"/>
              </a:rPr>
              <a:t>linked</a:t>
            </a:r>
            <a:r>
              <a:rPr lang="it-IT" b="1" dirty="0" smtClean="0">
                <a:solidFill>
                  <a:schemeClr val="bg1"/>
                </a:solidFill>
                <a:latin typeface="Copperplate Gothic Bold" pitchFamily="34" charset="0"/>
              </a:rPr>
              <a:t> </a:t>
            </a:r>
          </a:p>
          <a:p>
            <a:r>
              <a:rPr lang="it-IT" b="1" dirty="0" smtClean="0">
                <a:solidFill>
                  <a:schemeClr val="bg1"/>
                </a:solidFill>
                <a:latin typeface="Copperplate Gothic Bold" pitchFamily="34" charset="0"/>
              </a:rPr>
              <a:t>with </a:t>
            </a:r>
            <a:r>
              <a:rPr lang="it-IT" b="1" dirty="0" err="1" smtClean="0">
                <a:solidFill>
                  <a:schemeClr val="bg1"/>
                </a:solidFill>
                <a:latin typeface="Copperplate Gothic Bold" pitchFamily="34" charset="0"/>
              </a:rPr>
              <a:t>women</a:t>
            </a:r>
            <a:r>
              <a:rPr lang="it-IT" b="1" dirty="0" smtClean="0">
                <a:solidFill>
                  <a:schemeClr val="bg1"/>
                </a:solidFill>
                <a:latin typeface="Copperplate Gothic Bold" pitchFamily="34" charset="0"/>
              </a:rPr>
              <a:t> and </a:t>
            </a:r>
            <a:r>
              <a:rPr lang="it-IT" b="1" dirty="0" err="1" smtClean="0">
                <a:solidFill>
                  <a:schemeClr val="bg1"/>
                </a:solidFill>
                <a:latin typeface="Copperplate Gothic Bold" pitchFamily="34" charset="0"/>
              </a:rPr>
              <a:t>fertility</a:t>
            </a:r>
            <a:r>
              <a:rPr lang="it-IT" b="1" dirty="0" smtClean="0">
                <a:solidFill>
                  <a:schemeClr val="bg1"/>
                </a:solidFill>
                <a:latin typeface="Copperplate Gothic Bold" pitchFamily="34" charset="0"/>
              </a:rPr>
              <a:t> </a:t>
            </a:r>
            <a:r>
              <a:rPr lang="it-IT" b="1" dirty="0" err="1" smtClean="0">
                <a:solidFill>
                  <a:schemeClr val="bg1"/>
                </a:solidFill>
                <a:latin typeface="Copperplate Gothic Bold" pitchFamily="34" charset="0"/>
              </a:rPr>
              <a:t>rituals</a:t>
            </a:r>
            <a:r>
              <a:rPr lang="it-IT" b="1" dirty="0" smtClean="0">
                <a:solidFill>
                  <a:schemeClr val="bg1"/>
                </a:solidFill>
                <a:latin typeface="Copperplate Gothic Bold" pitchFamily="34" charset="0"/>
              </a:rPr>
              <a:t>, and </a:t>
            </a:r>
            <a:r>
              <a:rPr lang="it-IT" b="1" dirty="0" err="1" smtClean="0">
                <a:solidFill>
                  <a:schemeClr val="bg1"/>
                </a:solidFill>
                <a:latin typeface="Copperplate Gothic Bold" pitchFamily="34" charset="0"/>
              </a:rPr>
              <a:t>later</a:t>
            </a:r>
            <a:r>
              <a:rPr lang="it-IT" b="1" dirty="0" smtClean="0">
                <a:solidFill>
                  <a:schemeClr val="bg1"/>
                </a:solidFill>
                <a:latin typeface="Copperplate Gothic Bold" pitchFamily="34" charset="0"/>
              </a:rPr>
              <a:t> with the «</a:t>
            </a:r>
            <a:r>
              <a:rPr lang="it-IT" b="1" dirty="0" err="1" smtClean="0">
                <a:solidFill>
                  <a:schemeClr val="bg1"/>
                </a:solidFill>
                <a:latin typeface="Copperplate Gothic Bold" pitchFamily="34" charset="0"/>
              </a:rPr>
              <a:t>witches</a:t>
            </a:r>
            <a:r>
              <a:rPr lang="it-IT" b="1" dirty="0" smtClean="0">
                <a:solidFill>
                  <a:schemeClr val="bg1"/>
                </a:solidFill>
                <a:latin typeface="Copperplate Gothic Bold" pitchFamily="34" charset="0"/>
              </a:rPr>
              <a:t>» .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3822309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4974895" y="-70390"/>
            <a:ext cx="4169106" cy="7417415"/>
          </a:xfrm>
          <a:prstGeom prst="rect">
            <a:avLst/>
          </a:prstGeom>
          <a:noFill/>
        </p:spPr>
        <p:txBody>
          <a:bodyPr wrap="square" rtlCol="0">
            <a:spAutoFit/>
          </a:bodyPr>
          <a:lstStyle/>
          <a:p>
            <a:r>
              <a:rPr lang="en-US" sz="2800" b="1" dirty="0" smtClean="0">
                <a:solidFill>
                  <a:prstClr val="white"/>
                </a:solidFill>
                <a:latin typeface="Copperplate Gothic Bold" pitchFamily="34" charset="0"/>
              </a:rPr>
              <a:t>Connections of women with the dark sky, the moon and the stars is very ancient: t</a:t>
            </a:r>
            <a:r>
              <a:rPr lang="en-GB" sz="2800" b="1" dirty="0" smtClean="0">
                <a:solidFill>
                  <a:schemeClr val="bg1"/>
                </a:solidFill>
                <a:latin typeface="Copperplate Gothic Bold" pitchFamily="34" charset="0"/>
              </a:rPr>
              <a:t>he </a:t>
            </a:r>
            <a:r>
              <a:rPr lang="en-GB" sz="2800" b="1" dirty="0">
                <a:solidFill>
                  <a:schemeClr val="bg1"/>
                </a:solidFill>
                <a:latin typeface="Copperplate Gothic Bold" pitchFamily="34" charset="0"/>
              </a:rPr>
              <a:t>25,000 year old </a:t>
            </a:r>
            <a:r>
              <a:rPr lang="en-GB" sz="2800" b="1" dirty="0" smtClean="0">
                <a:solidFill>
                  <a:schemeClr val="bg1"/>
                </a:solidFill>
                <a:latin typeface="Copperplate Gothic Bold" pitchFamily="34" charset="0"/>
              </a:rPr>
              <a:t>figure </a:t>
            </a:r>
            <a:r>
              <a:rPr lang="en-GB" sz="2800" b="1" dirty="0">
                <a:solidFill>
                  <a:schemeClr val="bg1"/>
                </a:solidFill>
                <a:latin typeface="Copperplate Gothic Bold" pitchFamily="34" charset="0"/>
              </a:rPr>
              <a:t>from </a:t>
            </a:r>
            <a:r>
              <a:rPr lang="en-GB" sz="2800" b="1" dirty="0" err="1">
                <a:solidFill>
                  <a:schemeClr val="bg1"/>
                </a:solidFill>
                <a:latin typeface="Copperplate Gothic Bold" pitchFamily="34" charset="0"/>
              </a:rPr>
              <a:t>Laussel</a:t>
            </a:r>
            <a:r>
              <a:rPr lang="en-GB" sz="2800" b="1" dirty="0">
                <a:solidFill>
                  <a:schemeClr val="bg1"/>
                </a:solidFill>
                <a:latin typeface="Copperplate Gothic Bold" pitchFamily="34" charset="0"/>
              </a:rPr>
              <a:t>, </a:t>
            </a:r>
            <a:r>
              <a:rPr lang="en-GB" sz="2800" b="1" dirty="0" smtClean="0">
                <a:solidFill>
                  <a:schemeClr val="bg1"/>
                </a:solidFill>
                <a:latin typeface="Copperplate Gothic Bold" pitchFamily="34" charset="0"/>
              </a:rPr>
              <a:t>Dordogne, holds </a:t>
            </a:r>
            <a:r>
              <a:rPr lang="en-GB" sz="2800" b="1" dirty="0">
                <a:solidFill>
                  <a:schemeClr val="bg1"/>
                </a:solidFill>
                <a:latin typeface="Copperplate Gothic Bold" pitchFamily="34" charset="0"/>
              </a:rPr>
              <a:t>a crescent-conch shape with 13-lines on it. </a:t>
            </a:r>
            <a:r>
              <a:rPr lang="en-GB" sz="2800" b="1" dirty="0" smtClean="0">
                <a:solidFill>
                  <a:schemeClr val="bg1"/>
                </a:solidFill>
                <a:latin typeface="Copperplate Gothic Bold" pitchFamily="34" charset="0"/>
              </a:rPr>
              <a:t>The </a:t>
            </a:r>
            <a:r>
              <a:rPr lang="en-GB" sz="2800" b="1" dirty="0">
                <a:solidFill>
                  <a:schemeClr val="bg1"/>
                </a:solidFill>
                <a:latin typeface="Copperplate Gothic Bold" pitchFamily="34" charset="0"/>
              </a:rPr>
              <a:t>13 lines </a:t>
            </a:r>
            <a:r>
              <a:rPr lang="en-GB" sz="2800" b="1" dirty="0" smtClean="0">
                <a:solidFill>
                  <a:schemeClr val="bg1"/>
                </a:solidFill>
                <a:latin typeface="Copperplate Gothic Bold" pitchFamily="34" charset="0"/>
              </a:rPr>
              <a:t>could refer </a:t>
            </a:r>
            <a:r>
              <a:rPr lang="en-GB" sz="2800" b="1" dirty="0">
                <a:solidFill>
                  <a:schemeClr val="bg1"/>
                </a:solidFill>
                <a:latin typeface="Copperplate Gothic Bold" pitchFamily="34" charset="0"/>
              </a:rPr>
              <a:t>to the 13 </a:t>
            </a:r>
            <a:r>
              <a:rPr lang="en-GB" sz="2800" b="1" dirty="0" smtClean="0">
                <a:solidFill>
                  <a:schemeClr val="bg1"/>
                </a:solidFill>
                <a:latin typeface="Copperplate Gothic Bold" pitchFamily="34" charset="0"/>
              </a:rPr>
              <a:t>lunar/menstrual </a:t>
            </a:r>
            <a:r>
              <a:rPr lang="en-GB" sz="2800" b="1" dirty="0">
                <a:solidFill>
                  <a:schemeClr val="bg1"/>
                </a:solidFill>
                <a:latin typeface="Copperplate Gothic Bold" pitchFamily="34" charset="0"/>
              </a:rPr>
              <a:t>cycles each </a:t>
            </a:r>
            <a:endParaRPr lang="en-GB" sz="2800" b="1" dirty="0" smtClean="0">
              <a:solidFill>
                <a:schemeClr val="bg1"/>
              </a:solidFill>
              <a:latin typeface="Copperplate Gothic Bold" pitchFamily="34" charset="0"/>
            </a:endParaRPr>
          </a:p>
          <a:p>
            <a:r>
              <a:rPr lang="en-GB" sz="2800" b="1" dirty="0" smtClean="0">
                <a:solidFill>
                  <a:schemeClr val="bg1"/>
                </a:solidFill>
                <a:latin typeface="Copperplate Gothic Bold" pitchFamily="34" charset="0"/>
              </a:rPr>
              <a:t>solar  year</a:t>
            </a:r>
            <a:r>
              <a:rPr lang="en-GB" sz="2800" b="1" dirty="0">
                <a:solidFill>
                  <a:schemeClr val="bg1"/>
                </a:solidFill>
                <a:latin typeface="Copperplate Gothic Bold" pitchFamily="34" charset="0"/>
              </a:rPr>
              <a:t>.</a:t>
            </a:r>
          </a:p>
          <a:p>
            <a:pPr algn="ctr"/>
            <a:r>
              <a:rPr lang="en-US" sz="2800"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 y="-33841"/>
            <a:ext cx="4961766" cy="684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518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0" y="3429000"/>
            <a:ext cx="9149892" cy="3862596"/>
          </a:xfrm>
          <a:prstGeom prst="rect">
            <a:avLst/>
          </a:prstGeom>
          <a:noFill/>
        </p:spPr>
        <p:txBody>
          <a:bodyPr wrap="square" rtlCol="0">
            <a:spAutoFit/>
          </a:bodyPr>
          <a:lstStyle/>
          <a:p>
            <a:r>
              <a:rPr lang="en-GB" sz="3100" b="1" dirty="0" smtClean="0">
                <a:solidFill>
                  <a:schemeClr val="bg1"/>
                </a:solidFill>
                <a:latin typeface="Copperplate Gothic Bold" pitchFamily="34" charset="0"/>
              </a:rPr>
              <a:t>Twelve km from the goddess, it was rescued the instrument she was probably holding: a </a:t>
            </a:r>
            <a:r>
              <a:rPr lang="en-US" sz="3100" b="1" dirty="0" smtClean="0">
                <a:solidFill>
                  <a:schemeClr val="bg1"/>
                </a:solidFill>
                <a:latin typeface="Copperplate Gothic Bold" pitchFamily="34" charset="0"/>
              </a:rPr>
              <a:t>bone </a:t>
            </a:r>
            <a:r>
              <a:rPr lang="en-US" sz="3100" b="1" dirty="0">
                <a:solidFill>
                  <a:schemeClr val="bg1"/>
                </a:solidFill>
                <a:latin typeface="Copperplate Gothic Bold" pitchFamily="34" charset="0"/>
              </a:rPr>
              <a:t>plate about 30,000 years old, from </a:t>
            </a:r>
            <a:r>
              <a:rPr lang="en-US" sz="3100" b="1" dirty="0" err="1">
                <a:solidFill>
                  <a:schemeClr val="bg1"/>
                </a:solidFill>
                <a:latin typeface="Copperplate Gothic Bold" pitchFamily="34" charset="0"/>
              </a:rPr>
              <a:t>Abri</a:t>
            </a:r>
            <a:r>
              <a:rPr lang="en-US" sz="3100" b="1" dirty="0">
                <a:solidFill>
                  <a:schemeClr val="bg1"/>
                </a:solidFill>
                <a:latin typeface="Copperplate Gothic Bold" pitchFamily="34" charset="0"/>
              </a:rPr>
              <a:t> Blanchard (Dordogne, France) which is said to represent the waxing and waning </a:t>
            </a:r>
            <a:endParaRPr lang="en-US" sz="3100" b="1" dirty="0" smtClean="0">
              <a:solidFill>
                <a:schemeClr val="bg1"/>
              </a:solidFill>
              <a:latin typeface="Copperplate Gothic Bold" pitchFamily="34" charset="0"/>
            </a:endParaRPr>
          </a:p>
          <a:p>
            <a:r>
              <a:rPr lang="en-US" sz="3100" b="1" dirty="0" smtClean="0">
                <a:solidFill>
                  <a:schemeClr val="bg1"/>
                </a:solidFill>
                <a:latin typeface="Copperplate Gothic Bold" pitchFamily="34" charset="0"/>
              </a:rPr>
              <a:t>moon </a:t>
            </a:r>
            <a:r>
              <a:rPr lang="en-US" sz="3100" b="1" dirty="0">
                <a:solidFill>
                  <a:schemeClr val="bg1"/>
                </a:solidFill>
                <a:latin typeface="Copperplate Gothic Bold" pitchFamily="34" charset="0"/>
              </a:rPr>
              <a:t>positions in serpentine form. </a:t>
            </a:r>
            <a:endParaRPr lang="en-GB" sz="3100" b="1" dirty="0">
              <a:solidFill>
                <a:schemeClr val="bg1"/>
              </a:solidFill>
              <a:latin typeface="Copperplate Gothic Bold" pitchFamily="34" charset="0"/>
            </a:endParaRPr>
          </a:p>
          <a:p>
            <a:pPr algn="ctr"/>
            <a:r>
              <a:rPr lang="en-US" sz="2800"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00"/>
            <a:ext cx="9149892" cy="34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0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a:t>
            </a:r>
            <a:endParaRPr lang="it-IT" sz="800" b="1" dirty="0">
              <a:solidFill>
                <a:prstClr val="white"/>
              </a:solidFill>
              <a:latin typeface="Times New Roman" pitchFamily="18" charset="0"/>
              <a:cs typeface="Times New Roman" pitchFamily="18" charset="0"/>
            </a:endParaRPr>
          </a:p>
        </p:txBody>
      </p:sp>
      <p:sp>
        <p:nvSpPr>
          <p:cNvPr id="5" name="CasellaDiTesto 4"/>
          <p:cNvSpPr txBox="1"/>
          <p:nvPr/>
        </p:nvSpPr>
        <p:spPr>
          <a:xfrm>
            <a:off x="-5892" y="6039047"/>
            <a:ext cx="9149892" cy="1077218"/>
          </a:xfrm>
          <a:prstGeom prst="rect">
            <a:avLst/>
          </a:prstGeom>
          <a:noFill/>
        </p:spPr>
        <p:txBody>
          <a:bodyPr wrap="square" rtlCol="0">
            <a:spAutoFit/>
          </a:bodyPr>
          <a:lstStyle/>
          <a:p>
            <a:pPr algn="ctr"/>
            <a:r>
              <a:rPr lang="en-US" sz="2400" b="1" dirty="0" smtClean="0">
                <a:solidFill>
                  <a:prstClr val="white"/>
                </a:solidFill>
                <a:latin typeface="Copperplate Gothic Bold" pitchFamily="34" charset="0"/>
              </a:rPr>
              <a:t>Over 130 megalithic sites exists in the </a:t>
            </a:r>
            <a:r>
              <a:rPr lang="it-IT" sz="2400" b="1" dirty="0" err="1" smtClean="0">
                <a:solidFill>
                  <a:prstClr val="white"/>
                </a:solidFill>
                <a:latin typeface="Copperplate Gothic Bold" pitchFamily="34" charset="0"/>
              </a:rPr>
              <a:t>alqueva</a:t>
            </a:r>
            <a:r>
              <a:rPr lang="it-IT" sz="2400" b="1" dirty="0" smtClean="0">
                <a:solidFill>
                  <a:prstClr val="white"/>
                </a:solidFill>
                <a:latin typeface="Copperplate Gothic Bold" pitchFamily="34" charset="0"/>
              </a:rPr>
              <a:t> </a:t>
            </a:r>
            <a:r>
              <a:rPr lang="it-IT" sz="2400" b="1" dirty="0" err="1" smtClean="0">
                <a:solidFill>
                  <a:prstClr val="white"/>
                </a:solidFill>
                <a:latin typeface="Copperplate Gothic Bold" pitchFamily="34" charset="0"/>
              </a:rPr>
              <a:t>region</a:t>
            </a:r>
            <a:r>
              <a:rPr lang="it-IT" sz="2400" b="1" dirty="0" smtClean="0">
                <a:solidFill>
                  <a:prstClr val="white"/>
                </a:solidFill>
                <a:latin typeface="Copperplate Gothic Bold" pitchFamily="34" charset="0"/>
              </a:rPr>
              <a:t>: </a:t>
            </a:r>
            <a:r>
              <a:rPr lang="it-IT" sz="2400" b="1" dirty="0" err="1" smtClean="0">
                <a:solidFill>
                  <a:prstClr val="white"/>
                </a:solidFill>
                <a:latin typeface="Copperplate Gothic Bold" pitchFamily="34" charset="0"/>
              </a:rPr>
              <a:t>it</a:t>
            </a:r>
            <a:r>
              <a:rPr lang="it-IT" sz="2400" b="1" dirty="0" smtClean="0">
                <a:solidFill>
                  <a:prstClr val="white"/>
                </a:solidFill>
                <a:latin typeface="Copperplate Gothic Bold" pitchFamily="34" charset="0"/>
              </a:rPr>
              <a:t> must </a:t>
            </a:r>
            <a:r>
              <a:rPr lang="it-IT" sz="2400" b="1" dirty="0" err="1" smtClean="0">
                <a:solidFill>
                  <a:prstClr val="white"/>
                </a:solidFill>
                <a:latin typeface="Copperplate Gothic Bold" pitchFamily="34" charset="0"/>
              </a:rPr>
              <a:t>have</a:t>
            </a:r>
            <a:r>
              <a:rPr lang="it-IT" sz="2400" b="1" dirty="0" smtClean="0">
                <a:solidFill>
                  <a:prstClr val="white"/>
                </a:solidFill>
                <a:latin typeface="Copperplate Gothic Bold" pitchFamily="34" charset="0"/>
              </a:rPr>
              <a:t> </a:t>
            </a:r>
            <a:r>
              <a:rPr lang="it-IT" sz="2400" b="1" dirty="0" err="1" smtClean="0">
                <a:solidFill>
                  <a:prstClr val="white"/>
                </a:solidFill>
                <a:latin typeface="Copperplate Gothic Bold" pitchFamily="34" charset="0"/>
              </a:rPr>
              <a:t>been</a:t>
            </a:r>
            <a:r>
              <a:rPr lang="it-IT" sz="2400" b="1" dirty="0" smtClean="0">
                <a:solidFill>
                  <a:prstClr val="white"/>
                </a:solidFill>
                <a:latin typeface="Copperplate Gothic Bold" pitchFamily="34" charset="0"/>
              </a:rPr>
              <a:t> of major </a:t>
            </a:r>
            <a:r>
              <a:rPr lang="it-IT" sz="2400" b="1" dirty="0" err="1" smtClean="0">
                <a:solidFill>
                  <a:prstClr val="white"/>
                </a:solidFill>
                <a:latin typeface="Copperplate Gothic Bold" pitchFamily="34" charset="0"/>
              </a:rPr>
              <a:t>importance</a:t>
            </a:r>
            <a:endParaRPr lang="it-IT" sz="2400" b="1" dirty="0" smtClean="0">
              <a:solidFill>
                <a:prstClr val="white"/>
              </a:solidFill>
              <a:latin typeface="Copperplate Gothic Bold" pitchFamily="34" charset="0"/>
            </a:endParaRPr>
          </a:p>
          <a:p>
            <a:endParaRPr lang="it-IT" sz="1600" b="1" dirty="0">
              <a:solidFill>
                <a:prstClr val="white"/>
              </a:solidFill>
              <a:latin typeface="Copperplate Gothic Bold"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10764"/>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84" y="-842262"/>
            <a:ext cx="10699510" cy="8542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79512" y="5877272"/>
            <a:ext cx="2340192" cy="923330"/>
          </a:xfrm>
          <a:prstGeom prst="rect">
            <a:avLst/>
          </a:prstGeom>
          <a:noFill/>
        </p:spPr>
        <p:txBody>
          <a:bodyPr wrap="none" rtlCol="0">
            <a:spAutoFit/>
          </a:bodyPr>
          <a:lstStyle/>
          <a:p>
            <a:r>
              <a:rPr lang="it-IT" b="1" dirty="0" smtClean="0">
                <a:solidFill>
                  <a:prstClr val="white"/>
                </a:solidFill>
                <a:latin typeface="Copperplate Gothic Bold" pitchFamily="34" charset="0"/>
              </a:rPr>
              <a:t>Stonehenge, UK.</a:t>
            </a:r>
          </a:p>
          <a:p>
            <a:r>
              <a:rPr lang="it-IT" b="1" dirty="0" smtClean="0">
                <a:solidFill>
                  <a:prstClr val="white"/>
                </a:solidFill>
                <a:latin typeface="Copperplate Gothic Bold" pitchFamily="34" charset="0"/>
              </a:rPr>
              <a:t>The </a:t>
            </a:r>
            <a:r>
              <a:rPr lang="it-IT" b="1" dirty="0" err="1" smtClean="0">
                <a:solidFill>
                  <a:prstClr val="white"/>
                </a:solidFill>
                <a:latin typeface="Copperplate Gothic Bold" pitchFamily="34" charset="0"/>
              </a:rPr>
              <a:t>most</a:t>
            </a:r>
            <a:r>
              <a:rPr lang="it-IT" b="1" dirty="0" smtClean="0">
                <a:solidFill>
                  <a:prstClr val="white"/>
                </a:solidFill>
                <a:latin typeface="Copperplate Gothic Bold" pitchFamily="34" charset="0"/>
              </a:rPr>
              <a:t> </a:t>
            </a:r>
            <a:r>
              <a:rPr lang="it-IT" b="1" dirty="0" err="1" smtClean="0">
                <a:solidFill>
                  <a:prstClr val="white"/>
                </a:solidFill>
                <a:latin typeface="Copperplate Gothic Bold" pitchFamily="34" charset="0"/>
              </a:rPr>
              <a:t>famous</a:t>
            </a:r>
            <a:endParaRPr lang="it-IT" b="1" dirty="0" smtClean="0">
              <a:solidFill>
                <a:prstClr val="white"/>
              </a:solidFill>
              <a:latin typeface="Copperplate Gothic Bold" pitchFamily="34" charset="0"/>
            </a:endParaRPr>
          </a:p>
          <a:p>
            <a:r>
              <a:rPr lang="it-IT" b="1" dirty="0" smtClean="0">
                <a:solidFill>
                  <a:prstClr val="white"/>
                </a:solidFill>
                <a:latin typeface="Copperplate Gothic Bold" pitchFamily="34" charset="0"/>
              </a:rPr>
              <a:t>2.500 b.C.</a:t>
            </a:r>
            <a:endParaRPr lang="it-IT" b="1" dirty="0">
              <a:solidFill>
                <a:prstClr val="white"/>
              </a:solidFill>
              <a:latin typeface="Copperplate Gothic Bold" pitchFamily="34" charset="0"/>
            </a:endParaRPr>
          </a:p>
        </p:txBody>
      </p:sp>
    </p:spTree>
    <p:extLst>
      <p:ext uri="{BB962C8B-B14F-4D97-AF65-F5344CB8AC3E}">
        <p14:creationId xmlns:p14="http://schemas.microsoft.com/office/powerpoint/2010/main" val="1213516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905" y="5654607"/>
            <a:ext cx="487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61507" y="6508682"/>
            <a:ext cx="888385"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Servizi culturali</a:t>
            </a:r>
            <a:endParaRPr lang="it-IT" sz="800" b="1" dirty="0">
              <a:solidFill>
                <a:schemeClr val="bg1"/>
              </a:solidFill>
              <a:latin typeface="Times New Roman" pitchFamily="18" charset="0"/>
              <a:cs typeface="Times New Roman" pitchFamily="18" charset="0"/>
            </a:endParaRPr>
          </a:p>
        </p:txBody>
      </p:sp>
      <p:sp>
        <p:nvSpPr>
          <p:cNvPr id="5" name="CasellaDiTesto 4"/>
          <p:cNvSpPr txBox="1"/>
          <p:nvPr/>
        </p:nvSpPr>
        <p:spPr>
          <a:xfrm>
            <a:off x="4044095" y="-70390"/>
            <a:ext cx="5099906" cy="7540526"/>
          </a:xfrm>
          <a:prstGeom prst="rect">
            <a:avLst/>
          </a:prstGeom>
          <a:noFill/>
        </p:spPr>
        <p:txBody>
          <a:bodyPr wrap="square" rtlCol="0">
            <a:spAutoFit/>
          </a:bodyPr>
          <a:lstStyle/>
          <a:p>
            <a:pPr algn="ctr"/>
            <a:r>
              <a:rPr lang="en-US" sz="2800" b="1" dirty="0" smtClean="0">
                <a:solidFill>
                  <a:schemeClr val="bg1"/>
                </a:solidFill>
                <a:latin typeface="Copperplate Gothic Bold" pitchFamily="34" charset="0"/>
              </a:rPr>
              <a:t>The first megaliths were built at the turn of the Middle Neolithic, around 4000BCE. Small communities sustained themselves by little game hunting, gathering of </a:t>
            </a:r>
            <a:r>
              <a:rPr lang="en-US" sz="2800" b="1" dirty="0" err="1" smtClean="0">
                <a:solidFill>
                  <a:schemeClr val="bg1"/>
                </a:solidFill>
                <a:latin typeface="Copperplate Gothic Bold" pitchFamily="34" charset="0"/>
              </a:rPr>
              <a:t>vegetals</a:t>
            </a:r>
            <a:r>
              <a:rPr lang="en-US" sz="2800" b="1" dirty="0" smtClean="0">
                <a:solidFill>
                  <a:schemeClr val="bg1"/>
                </a:solidFill>
                <a:latin typeface="Copperplate Gothic Bold" pitchFamily="34" charset="0"/>
              </a:rPr>
              <a:t>, and transhumant pastoralism. The raising  sheep and goat suggests that spring and summer were spent on high ground pastures and winter </a:t>
            </a:r>
            <a:endParaRPr lang="en-US" sz="2800" b="1" dirty="0" smtClean="0">
              <a:solidFill>
                <a:schemeClr val="bg1"/>
              </a:solidFill>
              <a:latin typeface="Copperplate Gothic Bold" pitchFamily="34" charset="0"/>
            </a:endParaRPr>
          </a:p>
          <a:p>
            <a:pPr algn="ctr"/>
            <a:r>
              <a:rPr lang="en-US" sz="2800" b="1" dirty="0" smtClean="0">
                <a:solidFill>
                  <a:schemeClr val="bg1"/>
                </a:solidFill>
                <a:latin typeface="Copperplate Gothic Bold" pitchFamily="34" charset="0"/>
              </a:rPr>
              <a:t>on </a:t>
            </a:r>
            <a:r>
              <a:rPr lang="en-US" sz="2800" b="1" dirty="0" smtClean="0">
                <a:solidFill>
                  <a:schemeClr val="bg1"/>
                </a:solidFill>
                <a:latin typeface="Copperplate Gothic Bold" pitchFamily="34" charset="0"/>
              </a:rPr>
              <a:t>lower ground. </a:t>
            </a:r>
            <a:endParaRPr lang="it-IT" sz="2800" b="1" dirty="0" smtClean="0">
              <a:solidFill>
                <a:schemeClr val="bg1"/>
              </a:solidFill>
              <a:latin typeface="Copperplate Gothic Bold" pitchFamily="34" charset="0"/>
            </a:endParaRPr>
          </a:p>
          <a:p>
            <a:endParaRPr lang="it-IT" b="1" dirty="0">
              <a:solidFill>
                <a:schemeClr val="bg1"/>
              </a:solidFill>
              <a:latin typeface="Copperplate Gothic Bold" pitchFamily="34" charset="0"/>
            </a:endParaRPr>
          </a:p>
          <a:p>
            <a:r>
              <a:rPr lang="it-IT" b="1" dirty="0" smtClean="0">
                <a:solidFill>
                  <a:schemeClr val="bg1"/>
                </a:solidFill>
                <a:latin typeface="Copperplate Gothic Bold" pitchFamily="34" charset="0"/>
              </a:rPr>
              <a:t> </a:t>
            </a:r>
            <a:endParaRPr lang="it-IT" b="1" dirty="0">
              <a:solidFill>
                <a:schemeClr val="bg1"/>
              </a:solidFill>
              <a:latin typeface="Copperplate Gothic Bold"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 y="0"/>
            <a:ext cx="4049985" cy="707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65715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992</TotalTime>
  <Words>2567</Words>
  <Application>Microsoft Office PowerPoint</Application>
  <PresentationFormat>Presentazione su schermo (4:3)</PresentationFormat>
  <Paragraphs>198</Paragraphs>
  <Slides>41</Slides>
  <Notes>0</Notes>
  <HiddenSlides>0</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50</cp:revision>
  <dcterms:created xsi:type="dcterms:W3CDTF">2013-07-02T13:43:19Z</dcterms:created>
  <dcterms:modified xsi:type="dcterms:W3CDTF">2013-07-05T21:22:44Z</dcterms:modified>
</cp:coreProperties>
</file>