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9" r:id="rId3"/>
    <p:sldId id="278" r:id="rId4"/>
    <p:sldId id="282" r:id="rId5"/>
    <p:sldId id="280" r:id="rId6"/>
    <p:sldId id="283" r:id="rId7"/>
    <p:sldId id="284" r:id="rId8"/>
    <p:sldId id="286" r:id="rId9"/>
    <p:sldId id="296" r:id="rId10"/>
    <p:sldId id="289" r:id="rId11"/>
    <p:sldId id="303" r:id="rId12"/>
    <p:sldId id="291" r:id="rId13"/>
    <p:sldId id="298" r:id="rId14"/>
    <p:sldId id="300" r:id="rId15"/>
    <p:sldId id="301" r:id="rId16"/>
    <p:sldId id="309" r:id="rId17"/>
    <p:sldId id="310" r:id="rId18"/>
    <p:sldId id="311" r:id="rId19"/>
    <p:sldId id="315" r:id="rId20"/>
    <p:sldId id="316" r:id="rId21"/>
    <p:sldId id="305" r:id="rId22"/>
    <p:sldId id="331" r:id="rId23"/>
    <p:sldId id="307" r:id="rId24"/>
    <p:sldId id="320" r:id="rId25"/>
    <p:sldId id="319" r:id="rId26"/>
    <p:sldId id="322" r:id="rId27"/>
    <p:sldId id="323" r:id="rId28"/>
    <p:sldId id="324" r:id="rId29"/>
    <p:sldId id="326" r:id="rId30"/>
    <p:sldId id="328" r:id="rId31"/>
    <p:sldId id="334" r:id="rId32"/>
    <p:sldId id="335" r:id="rId33"/>
    <p:sldId id="333" r:id="rId34"/>
    <p:sldId id="336" r:id="rId35"/>
    <p:sldId id="332" r:id="rId36"/>
    <p:sldId id="338" r:id="rId37"/>
    <p:sldId id="341" r:id="rId38"/>
    <p:sldId id="342" r:id="rId39"/>
    <p:sldId id="340" r:id="rId40"/>
    <p:sldId id="344" r:id="rId41"/>
    <p:sldId id="346" r:id="rId42"/>
    <p:sldId id="349" r:id="rId43"/>
    <p:sldId id="351" r:id="rId44"/>
    <p:sldId id="352" r:id="rId45"/>
    <p:sldId id="356" r:id="rId46"/>
    <p:sldId id="358" r:id="rId47"/>
    <p:sldId id="360" r:id="rId48"/>
    <p:sldId id="365" r:id="rId49"/>
    <p:sldId id="367" r:id="rId5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17" autoAdjust="0"/>
  </p:normalViewPr>
  <p:slideViewPr>
    <p:cSldViewPr>
      <p:cViewPr varScale="1">
        <p:scale>
          <a:sx n="100" d="100"/>
          <a:sy n="100" d="100"/>
        </p:scale>
        <p:origin x="-29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5909543-D06F-4648-A365-E1790E6A92DA}" type="datetimeFigureOut">
              <a:rPr lang="it-IT" smtClean="0"/>
              <a:pPr/>
              <a:t>27/05/2014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2F20C9-9E04-44A0-9C27-4BE9D05F6279}"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5909543-D06F-4648-A365-E1790E6A92DA}" type="datetimeFigureOut">
              <a:rPr lang="it-IT" smtClean="0"/>
              <a:pPr/>
              <a:t>27/05/2014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2F20C9-9E04-44A0-9C27-4BE9D05F6279}"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5909543-D06F-4648-A365-E1790E6A92DA}" type="datetimeFigureOut">
              <a:rPr lang="it-IT" smtClean="0"/>
              <a:pPr/>
              <a:t>27/05/2014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2F20C9-9E04-44A0-9C27-4BE9D05F6279}"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5909543-D06F-4648-A365-E1790E6A92DA}" type="datetimeFigureOut">
              <a:rPr lang="it-IT" smtClean="0"/>
              <a:pPr/>
              <a:t>27/05/2014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2F20C9-9E04-44A0-9C27-4BE9D05F6279}"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5909543-D06F-4648-A365-E1790E6A92DA}" type="datetimeFigureOut">
              <a:rPr lang="it-IT" smtClean="0"/>
              <a:pPr/>
              <a:t>27/05/2014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2F20C9-9E04-44A0-9C27-4BE9D05F6279}"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5909543-D06F-4648-A365-E1790E6A92DA}" type="datetimeFigureOut">
              <a:rPr lang="it-IT" smtClean="0"/>
              <a:pPr/>
              <a:t>27/05/2014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D2F20C9-9E04-44A0-9C27-4BE9D05F6279}"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5909543-D06F-4648-A365-E1790E6A92DA}" type="datetimeFigureOut">
              <a:rPr lang="it-IT" smtClean="0"/>
              <a:pPr/>
              <a:t>27/05/2014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D2F20C9-9E04-44A0-9C27-4BE9D05F6279}"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5909543-D06F-4648-A365-E1790E6A92DA}" type="datetimeFigureOut">
              <a:rPr lang="it-IT" smtClean="0"/>
              <a:pPr/>
              <a:t>27/05/2014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D2F20C9-9E04-44A0-9C27-4BE9D05F6279}"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5909543-D06F-4648-A365-E1790E6A92DA}" type="datetimeFigureOut">
              <a:rPr lang="it-IT" smtClean="0"/>
              <a:pPr/>
              <a:t>27/05/2014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D2F20C9-9E04-44A0-9C27-4BE9D05F6279}"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5909543-D06F-4648-A365-E1790E6A92DA}" type="datetimeFigureOut">
              <a:rPr lang="it-IT" smtClean="0"/>
              <a:pPr/>
              <a:t>27/05/2014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D2F20C9-9E04-44A0-9C27-4BE9D05F6279}"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5909543-D06F-4648-A365-E1790E6A92DA}" type="datetimeFigureOut">
              <a:rPr lang="it-IT" smtClean="0"/>
              <a:pPr/>
              <a:t>27/05/2014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D2F20C9-9E04-44A0-9C27-4BE9D05F6279}"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9543-D06F-4648-A365-E1790E6A92DA}" type="datetimeFigureOut">
              <a:rPr lang="it-IT" smtClean="0"/>
              <a:pPr/>
              <a:t>27/05/2014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F20C9-9E04-44A0-9C27-4BE9D05F6279}"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357158" y="1214422"/>
            <a:ext cx="8072494" cy="4062651"/>
          </a:xfrm>
          <a:prstGeom prst="rect">
            <a:avLst/>
          </a:prstGeom>
          <a:noFill/>
        </p:spPr>
        <p:txBody>
          <a:bodyPr wrap="square" rtlCol="0">
            <a:spAutoFit/>
          </a:bodyPr>
          <a:lstStyle/>
          <a:p>
            <a:pPr algn="ctr"/>
            <a:r>
              <a:rPr lang="it-IT" sz="9600" b="1" dirty="0" smtClean="0">
                <a:solidFill>
                  <a:srgbClr val="FF0000"/>
                </a:solidFill>
                <a:latin typeface="Times New Roman" pitchFamily="18" charset="0"/>
                <a:cs typeface="Times New Roman" pitchFamily="18" charset="0"/>
              </a:rPr>
              <a:t>LA GUERRA</a:t>
            </a:r>
          </a:p>
          <a:p>
            <a:pPr algn="ctr"/>
            <a:r>
              <a:rPr lang="it-IT" sz="5400" b="1" dirty="0" smtClean="0">
                <a:solidFill>
                  <a:schemeClr val="bg1"/>
                </a:solidFill>
                <a:latin typeface="Times New Roman" pitchFamily="18" charset="0"/>
                <a:cs typeface="Times New Roman" pitchFamily="18" charset="0"/>
              </a:rPr>
              <a:t>Volontà collettiva imposizione di classe diritto dei popoli</a:t>
            </a:r>
            <a:endParaRPr lang="it-IT" sz="5400" b="1" dirty="0">
              <a:solidFill>
                <a:schemeClr val="bg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http://i54.tinypic.com/vd1jxv.jpg"/>
          <p:cNvPicPr>
            <a:picLocks noGrp="1" noChangeAspect="1" noChangeArrowheads="1"/>
          </p:cNvPicPr>
          <p:nvPr>
            <p:ph idx="1"/>
          </p:nvPr>
        </p:nvPicPr>
        <p:blipFill>
          <a:blip r:embed="rId2"/>
          <a:srcRect/>
          <a:stretch>
            <a:fillRect/>
          </a:stretch>
        </p:blipFill>
        <p:spPr bwMode="auto">
          <a:xfrm>
            <a:off x="31052" y="288408"/>
            <a:ext cx="8898665" cy="659057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214282" y="500042"/>
            <a:ext cx="8072494" cy="6001643"/>
          </a:xfrm>
          <a:prstGeom prst="rect">
            <a:avLst/>
          </a:prstGeom>
          <a:noFill/>
        </p:spPr>
        <p:txBody>
          <a:bodyPr wrap="square" rtlCol="0">
            <a:spAutoFit/>
          </a:bodyPr>
          <a:lstStyle/>
          <a:p>
            <a:pPr algn="ctr"/>
            <a:r>
              <a:rPr lang="it-IT" sz="9600" b="1" dirty="0" smtClean="0">
                <a:solidFill>
                  <a:srgbClr val="FF0000"/>
                </a:solidFill>
                <a:latin typeface="Times New Roman" pitchFamily="18" charset="0"/>
                <a:cs typeface="Times New Roman" pitchFamily="18" charset="0"/>
              </a:rPr>
              <a:t>TUTTE LE GUERRE SONO UGUALI?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0"/>
            <a:ext cx="9144000" cy="7294305"/>
          </a:xfrm>
          <a:prstGeom prst="rect">
            <a:avLst/>
          </a:prstGeom>
          <a:noFill/>
        </p:spPr>
        <p:txBody>
          <a:bodyPr wrap="square" rtlCol="0">
            <a:spAutoFit/>
          </a:bodyPr>
          <a:lstStyle/>
          <a:p>
            <a:r>
              <a:rPr lang="it-IT" sz="2400" b="1" dirty="0" smtClean="0">
                <a:solidFill>
                  <a:schemeClr val="bg1"/>
                </a:solidFill>
                <a:latin typeface="Times New Roman" pitchFamily="18" charset="0"/>
                <a:cs typeface="Times New Roman" pitchFamily="18" charset="0"/>
              </a:rPr>
              <a:t>Le guerre sono espressione culturali al pari delle altre. Tanto per fare un esempio, le popolazioni di matrice celtica possono grosso modo dividersi in due grandi gruppi culturali: uno quello </a:t>
            </a:r>
            <a:r>
              <a:rPr lang="it-IT" sz="2400" b="1" dirty="0" err="1" smtClean="0">
                <a:solidFill>
                  <a:schemeClr val="bg1"/>
                </a:solidFill>
                <a:latin typeface="Times New Roman" pitchFamily="18" charset="0"/>
                <a:cs typeface="Times New Roman" pitchFamily="18" charset="0"/>
              </a:rPr>
              <a:t>halstatttiano</a:t>
            </a:r>
            <a:r>
              <a:rPr lang="it-IT" sz="2400" b="1" dirty="0" smtClean="0">
                <a:solidFill>
                  <a:schemeClr val="bg1"/>
                </a:solidFill>
                <a:latin typeface="Times New Roman" pitchFamily="18" charset="0"/>
                <a:cs typeface="Times New Roman" pitchFamily="18" charset="0"/>
              </a:rPr>
              <a:t>, da </a:t>
            </a:r>
            <a:r>
              <a:rPr lang="it-IT" sz="2400" b="1" dirty="0" err="1" smtClean="0">
                <a:solidFill>
                  <a:schemeClr val="bg1"/>
                </a:solidFill>
                <a:latin typeface="Times New Roman" pitchFamily="18" charset="0"/>
                <a:cs typeface="Times New Roman" pitchFamily="18" charset="0"/>
              </a:rPr>
              <a:t>Halstatt</a:t>
            </a:r>
            <a:r>
              <a:rPr lang="it-IT" sz="2400" b="1" dirty="0" smtClean="0">
                <a:solidFill>
                  <a:schemeClr val="bg1"/>
                </a:solidFill>
                <a:latin typeface="Times New Roman" pitchFamily="18" charset="0"/>
                <a:cs typeface="Times New Roman" pitchFamily="18" charset="0"/>
              </a:rPr>
              <a:t> in Austria, con un nucleo strutturato di guerrieri che usava sepolture  con ricchi corredi di armi.  Il secondo fa riferimento a La </a:t>
            </a:r>
            <a:r>
              <a:rPr lang="it-IT" sz="2400" b="1" dirty="0" err="1" smtClean="0">
                <a:solidFill>
                  <a:schemeClr val="bg1"/>
                </a:solidFill>
                <a:latin typeface="Times New Roman" pitchFamily="18" charset="0"/>
                <a:cs typeface="Times New Roman" pitchFamily="18" charset="0"/>
              </a:rPr>
              <a:t>Tène</a:t>
            </a:r>
            <a:r>
              <a:rPr lang="it-IT" sz="2400" b="1" dirty="0" smtClean="0">
                <a:solidFill>
                  <a:schemeClr val="bg1"/>
                </a:solidFill>
                <a:latin typeface="Times New Roman" pitchFamily="18" charset="0"/>
                <a:cs typeface="Times New Roman" pitchFamily="18" charset="0"/>
              </a:rPr>
              <a:t>,  a </a:t>
            </a:r>
            <a:r>
              <a:rPr lang="it-IT" sz="2400" b="1" dirty="0" err="1" smtClean="0">
                <a:solidFill>
                  <a:schemeClr val="bg1"/>
                </a:solidFill>
                <a:latin typeface="Times New Roman" pitchFamily="18" charset="0"/>
                <a:cs typeface="Times New Roman" pitchFamily="18" charset="0"/>
              </a:rPr>
              <a:t>Martigny</a:t>
            </a:r>
            <a:r>
              <a:rPr lang="it-IT" sz="2400" b="1" dirty="0" smtClean="0">
                <a:solidFill>
                  <a:schemeClr val="bg1"/>
                </a:solidFill>
                <a:latin typeface="Times New Roman" pitchFamily="18" charset="0"/>
                <a:cs typeface="Times New Roman" pitchFamily="18" charset="0"/>
              </a:rPr>
              <a:t>, in </a:t>
            </a:r>
            <a:r>
              <a:rPr lang="it-IT" sz="2400" b="1" dirty="0" smtClean="0">
                <a:solidFill>
                  <a:schemeClr val="bg1"/>
                </a:solidFill>
                <a:latin typeface="Times New Roman" pitchFamily="18" charset="0"/>
                <a:cs typeface="Times New Roman" pitchFamily="18" charset="0"/>
              </a:rPr>
              <a:t>Vallese: le sepolture sono spoglie, non contengono  manufatti di ferro. Sono tendenzialmente uniformi: rimandano l’idea di  una cultura egualitaria. Il fatto che non si siano trovate armi nelle tombe non significa che quelle tribù non le avessero: lo sforzo per fabbricare una spada, a quei tempi, doveva essere notevole; il ferro era un materiale prezioso; in una società egualitaria, non veniva sprecato </a:t>
            </a:r>
            <a:r>
              <a:rPr lang="it-IT" sz="2400" b="1" dirty="0" smtClean="0">
                <a:solidFill>
                  <a:schemeClr val="bg1"/>
                </a:solidFill>
                <a:latin typeface="Times New Roman" pitchFamily="18" charset="0"/>
                <a:cs typeface="Times New Roman" pitchFamily="18" charset="0"/>
              </a:rPr>
              <a:t>sotterrandolo. </a:t>
            </a:r>
            <a:r>
              <a:rPr lang="it-IT" sz="2400" b="1" dirty="0" smtClean="0">
                <a:solidFill>
                  <a:schemeClr val="bg1"/>
                </a:solidFill>
                <a:latin typeface="Times New Roman" pitchFamily="18" charset="0"/>
                <a:cs typeface="Times New Roman" pitchFamily="18" charset="0"/>
              </a:rPr>
              <a:t>Né poteva voler dire che quella gente non sapeva, o non voleva, combattere: </a:t>
            </a:r>
            <a:r>
              <a:rPr lang="it-IT" sz="2400" b="1" dirty="0" smtClean="0">
                <a:solidFill>
                  <a:schemeClr val="bg1"/>
                </a:solidFill>
                <a:latin typeface="Times New Roman" pitchFamily="18" charset="0"/>
                <a:cs typeface="Times New Roman" pitchFamily="18" charset="0"/>
              </a:rPr>
              <a:t>perché </a:t>
            </a:r>
            <a:r>
              <a:rPr lang="it-IT" sz="2400" b="1" dirty="0" smtClean="0">
                <a:solidFill>
                  <a:schemeClr val="bg1"/>
                </a:solidFill>
                <a:latin typeface="Times New Roman" pitchFamily="18" charset="0"/>
                <a:cs typeface="Times New Roman" pitchFamily="18" charset="0"/>
              </a:rPr>
              <a:t>quando i due gruppi si scontrarono, furono proprio i </a:t>
            </a:r>
            <a:r>
              <a:rPr lang="it-IT" sz="2400" b="1" dirty="0" err="1" smtClean="0">
                <a:solidFill>
                  <a:schemeClr val="bg1"/>
                </a:solidFill>
                <a:latin typeface="Times New Roman" pitchFamily="18" charset="0"/>
                <a:cs typeface="Times New Roman" pitchFamily="18" charset="0"/>
              </a:rPr>
              <a:t>lateniani</a:t>
            </a:r>
            <a:r>
              <a:rPr lang="it-IT" sz="2400" b="1" dirty="0" smtClean="0">
                <a:solidFill>
                  <a:schemeClr val="bg1"/>
                </a:solidFill>
                <a:latin typeface="Times New Roman" pitchFamily="18" charset="0"/>
                <a:cs typeface="Times New Roman" pitchFamily="18" charset="0"/>
              </a:rPr>
              <a:t> ad avere la meglio. Evidentemente in guerra le civiltà in cui non esiste un’enclave sociale che monopolizza l’uso della violenza, ma in cui tutti – all’occorrenza – sono in grado di usare le armi e lo fanno, sono più efficienti, anche se in apparenza più “pacifiche”.  </a:t>
            </a:r>
          </a:p>
          <a:p>
            <a:endParaRPr lang="it-IT" sz="2000" b="1" dirty="0" smtClean="0">
              <a:solidFill>
                <a:schemeClr val="bg1"/>
              </a:solidFill>
              <a:latin typeface="Times New Roman" pitchFamily="18" charset="0"/>
              <a:cs typeface="Times New Roman" pitchFamily="18" charset="0"/>
            </a:endParaRPr>
          </a:p>
          <a:p>
            <a:endParaRPr lang="it-IT" sz="1600" b="1" dirty="0" smtClean="0">
              <a:solidFill>
                <a:schemeClr val="bg1"/>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5786446" y="0"/>
            <a:ext cx="3357554" cy="6740307"/>
          </a:xfrm>
          <a:prstGeom prst="rect">
            <a:avLst/>
          </a:prstGeom>
          <a:noFill/>
        </p:spPr>
        <p:txBody>
          <a:bodyPr wrap="square" rtlCol="0">
            <a:spAutoFit/>
          </a:bodyPr>
          <a:lstStyle/>
          <a:p>
            <a:r>
              <a:rPr lang="it-IT" sz="2700" b="1" dirty="0" smtClean="0">
                <a:solidFill>
                  <a:srgbClr val="CC0000"/>
                </a:solidFill>
                <a:latin typeface="Times New Roman" pitchFamily="18" charset="0"/>
                <a:cs typeface="Times New Roman" pitchFamily="18" charset="0"/>
              </a:rPr>
              <a:t>Cesare </a:t>
            </a:r>
            <a:r>
              <a:rPr lang="it-IT" sz="2700" b="1" dirty="0" smtClean="0">
                <a:solidFill>
                  <a:srgbClr val="CC0000"/>
                </a:solidFill>
                <a:latin typeface="Times New Roman" pitchFamily="18" charset="0"/>
                <a:cs typeface="Times New Roman" pitchFamily="18" charset="0"/>
              </a:rPr>
              <a:t>rimase </a:t>
            </a:r>
            <a:r>
              <a:rPr lang="it-IT" sz="2700" b="1" dirty="0" smtClean="0">
                <a:solidFill>
                  <a:srgbClr val="CC0000"/>
                </a:solidFill>
                <a:latin typeface="Times New Roman" pitchFamily="18" charset="0"/>
                <a:cs typeface="Times New Roman" pitchFamily="18" charset="0"/>
              </a:rPr>
              <a:t>sconvolto quando scopre che i formidabili guerrieri celti non </a:t>
            </a:r>
            <a:r>
              <a:rPr lang="it-IT" sz="2700" b="1" dirty="0" smtClean="0">
                <a:solidFill>
                  <a:srgbClr val="CC0000"/>
                </a:solidFill>
                <a:latin typeface="Times New Roman" pitchFamily="18" charset="0"/>
                <a:cs typeface="Times New Roman" pitchFamily="18" charset="0"/>
              </a:rPr>
              <a:t>avevano </a:t>
            </a:r>
            <a:r>
              <a:rPr lang="it-IT" sz="2700" b="1" dirty="0" smtClean="0">
                <a:solidFill>
                  <a:srgbClr val="CC0000"/>
                </a:solidFill>
                <a:latin typeface="Times New Roman" pitchFamily="18" charset="0"/>
                <a:cs typeface="Times New Roman" pitchFamily="18" charset="0"/>
              </a:rPr>
              <a:t>capi: </a:t>
            </a:r>
            <a:r>
              <a:rPr lang="it-IT" sz="2700" b="1" dirty="0" smtClean="0">
                <a:solidFill>
                  <a:srgbClr val="CC0000"/>
                </a:solidFill>
                <a:latin typeface="Times New Roman" pitchFamily="18" charset="0"/>
                <a:cs typeface="Times New Roman" pitchFamily="18" charset="0"/>
              </a:rPr>
              <a:t>eleggevano </a:t>
            </a:r>
            <a:r>
              <a:rPr lang="it-IT" sz="2700" b="1" dirty="0" smtClean="0">
                <a:solidFill>
                  <a:srgbClr val="CC0000"/>
                </a:solidFill>
                <a:latin typeface="Times New Roman" pitchFamily="18" charset="0"/>
                <a:cs typeface="Times New Roman" pitchFamily="18" charset="0"/>
              </a:rPr>
              <a:t>un </a:t>
            </a:r>
            <a:r>
              <a:rPr lang="it-IT" sz="2700" b="1" dirty="0" smtClean="0">
                <a:solidFill>
                  <a:srgbClr val="CC0000"/>
                </a:solidFill>
                <a:latin typeface="Times New Roman" pitchFamily="18" charset="0"/>
                <a:cs typeface="Times New Roman" pitchFamily="18" charset="0"/>
              </a:rPr>
              <a:t>comandante </a:t>
            </a:r>
            <a:r>
              <a:rPr lang="it-IT" sz="2700" b="1" dirty="0" smtClean="0">
                <a:solidFill>
                  <a:srgbClr val="CC0000"/>
                </a:solidFill>
                <a:latin typeface="Times New Roman" pitchFamily="18" charset="0"/>
                <a:cs typeface="Times New Roman" pitchFamily="18" charset="0"/>
              </a:rPr>
              <a:t>in guerra, che poi </a:t>
            </a:r>
            <a:r>
              <a:rPr lang="it-IT" sz="2700" b="1" dirty="0" smtClean="0">
                <a:solidFill>
                  <a:srgbClr val="CC0000"/>
                </a:solidFill>
                <a:latin typeface="Times New Roman" pitchFamily="18" charset="0"/>
                <a:cs typeface="Times New Roman" pitchFamily="18" charset="0"/>
              </a:rPr>
              <a:t>ritornava poi </a:t>
            </a:r>
            <a:r>
              <a:rPr lang="it-IT" sz="2700" b="1" dirty="0" smtClean="0">
                <a:solidFill>
                  <a:srgbClr val="CC0000"/>
                </a:solidFill>
                <a:latin typeface="Times New Roman" pitchFamily="18" charset="0"/>
                <a:cs typeface="Times New Roman" pitchFamily="18" charset="0"/>
              </a:rPr>
              <a:t>a vita privata. Ma non </a:t>
            </a:r>
            <a:r>
              <a:rPr lang="it-IT" sz="2700" b="1" dirty="0" smtClean="0">
                <a:solidFill>
                  <a:srgbClr val="CC0000"/>
                </a:solidFill>
                <a:latin typeface="Times New Roman" pitchFamily="18" charset="0"/>
                <a:cs typeface="Times New Roman" pitchFamily="18" charset="0"/>
              </a:rPr>
              <a:t>avevano </a:t>
            </a:r>
            <a:r>
              <a:rPr lang="it-IT" sz="2700" b="1" dirty="0" smtClean="0">
                <a:solidFill>
                  <a:srgbClr val="CC0000"/>
                </a:solidFill>
                <a:latin typeface="Times New Roman" pitchFamily="18" charset="0"/>
                <a:cs typeface="Times New Roman" pitchFamily="18" charset="0"/>
              </a:rPr>
              <a:t>neanche schiavi, proprietà privata, leggi scritte, giudici e corpi di polizia: </a:t>
            </a:r>
            <a:r>
              <a:rPr lang="it-IT" sz="2700" b="1" dirty="0" smtClean="0">
                <a:solidFill>
                  <a:srgbClr val="CC0000"/>
                </a:solidFill>
                <a:latin typeface="Times New Roman" pitchFamily="18" charset="0"/>
                <a:cs typeface="Times New Roman" pitchFamily="18" charset="0"/>
              </a:rPr>
              <a:t>erano </a:t>
            </a:r>
            <a:r>
              <a:rPr lang="it-IT" sz="2700" b="1" dirty="0" smtClean="0">
                <a:solidFill>
                  <a:srgbClr val="CC0000"/>
                </a:solidFill>
                <a:latin typeface="Times New Roman" pitchFamily="18" charset="0"/>
                <a:cs typeface="Times New Roman" pitchFamily="18" charset="0"/>
              </a:rPr>
              <a:t>una società autoregolata.  </a:t>
            </a:r>
            <a:endParaRPr lang="it-IT" sz="2700" b="1" dirty="0" smtClean="0">
              <a:solidFill>
                <a:schemeClr val="bg1"/>
              </a:solidFill>
              <a:latin typeface="Times New Roman" pitchFamily="18" charset="0"/>
              <a:cs typeface="Times New Roman" pitchFamily="18" charset="0"/>
            </a:endParaRPr>
          </a:p>
        </p:txBody>
      </p:sp>
      <p:pic>
        <p:nvPicPr>
          <p:cNvPr id="10" name="Picture 2" descr="http://upload.wikimedia.org/wikipedia/commons/2/2f/Ancient_German_Family.jpg"/>
          <p:cNvPicPr>
            <a:picLocks noChangeAspect="1" noChangeArrowheads="1"/>
          </p:cNvPicPr>
          <p:nvPr/>
        </p:nvPicPr>
        <p:blipFill>
          <a:blip r:embed="rId4"/>
          <a:srcRect/>
          <a:stretch>
            <a:fillRect/>
          </a:stretch>
        </p:blipFill>
        <p:spPr bwMode="auto">
          <a:xfrm>
            <a:off x="0" y="0"/>
            <a:ext cx="5811252"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0"/>
            <a:ext cx="9144000" cy="7294305"/>
          </a:xfrm>
          <a:prstGeom prst="rect">
            <a:avLst/>
          </a:prstGeom>
          <a:noFill/>
        </p:spPr>
        <p:txBody>
          <a:bodyPr wrap="square" rtlCol="0">
            <a:spAutoFit/>
          </a:bodyPr>
          <a:lstStyle/>
          <a:p>
            <a:r>
              <a:rPr lang="it-IT" sz="2400" b="1" dirty="0" smtClean="0">
                <a:solidFill>
                  <a:schemeClr val="bg1"/>
                </a:solidFill>
                <a:latin typeface="Times New Roman" pitchFamily="18" charset="0"/>
                <a:cs typeface="Times New Roman" pitchFamily="18" charset="0"/>
              </a:rPr>
              <a:t>I sistemi politici antichi, e le società tradizionali che hanno continuato ad esistere a fianco e spesso contro i governi centrali, raramente sono autocratici: anche se il capo riveste, nominalmente, un’autorità assoluta, ammantata di significati religiosi, quasi sempre delle istituzioni parallele come autorità familiari (consigli di famiglie), associazioni di proprietari terrieri o di capi famiglia (le Magnifiche comunità alpine, per esempio), gli sciamani, o gli specialisti religiosi (anche il parroco stesso), intervengono per evitare e limitare l’arbitrio personale. Di solito, il potere è, di fatto, efficacemente equilibrato, spartito e controbilanciato in molti modi; il controllo sociale svolge un ruolo fondamentale, e non è facile arrivare all’uso di mezzi coercitivi fisici. Il possesso delle armi  è usuale in qualsiasi famiglia; si può dire che ogni individuo giri armato, uomo o donna che sia, anche se di un solo coltellino. L’uso della violenza interna  (fra membri della stessa comunità) non è la strada normalmente adottata per risolvere le difficoltà, e si usa collettivamente solo in emergenza. Questo tipo di comunità sono molto efficienti in guerra anche se la violenza interna è bassissima.  </a:t>
            </a:r>
          </a:p>
          <a:p>
            <a:endParaRPr lang="it-IT" sz="2000" b="1" dirty="0" smtClean="0">
              <a:solidFill>
                <a:schemeClr val="bg1"/>
              </a:solidFill>
              <a:latin typeface="Times New Roman" pitchFamily="18" charset="0"/>
              <a:cs typeface="Times New Roman" pitchFamily="18" charset="0"/>
            </a:endParaRPr>
          </a:p>
          <a:p>
            <a:endParaRPr lang="it-IT" sz="1600" b="1" dirty="0" smtClean="0">
              <a:solidFill>
                <a:schemeClr val="bg1"/>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5143512"/>
            <a:ext cx="9144000" cy="2308324"/>
          </a:xfrm>
          <a:prstGeom prst="rect">
            <a:avLst/>
          </a:prstGeom>
          <a:noFill/>
        </p:spPr>
        <p:txBody>
          <a:bodyPr wrap="square" rtlCol="0">
            <a:spAutoFit/>
          </a:bodyPr>
          <a:lstStyle/>
          <a:p>
            <a:r>
              <a:rPr lang="it-IT" b="1" dirty="0" smtClean="0">
                <a:solidFill>
                  <a:schemeClr val="bg1"/>
                </a:solidFill>
                <a:latin typeface="Times New Roman" pitchFamily="18" charset="0"/>
                <a:cs typeface="Times New Roman" pitchFamily="18" charset="0"/>
              </a:rPr>
              <a:t>Già Machiavelli parla degli “invincibili arcieri svizzeri, che combattono per la propria terra e non al soldo di un signore”. Nella battaglia di </a:t>
            </a:r>
            <a:r>
              <a:rPr lang="it-IT" b="1" dirty="0" err="1" smtClean="0">
                <a:solidFill>
                  <a:schemeClr val="bg1"/>
                </a:solidFill>
                <a:latin typeface="Times New Roman" pitchFamily="18" charset="0"/>
                <a:cs typeface="Times New Roman" pitchFamily="18" charset="0"/>
              </a:rPr>
              <a:t>Beresina</a:t>
            </a:r>
            <a:r>
              <a:rPr lang="it-IT" b="1" dirty="0" smtClean="0">
                <a:solidFill>
                  <a:schemeClr val="bg1"/>
                </a:solidFill>
                <a:latin typeface="Times New Roman" pitchFamily="18" charset="0"/>
                <a:cs typeface="Times New Roman" pitchFamily="18" charset="0"/>
              </a:rPr>
              <a:t>, in 1300 “autoconvocati” respinsero 40.000 russi e riuscirono a coprire la ritirata di Napoleone. Ancora oggi, la Svizzera è una delle società più egualitarie, più </a:t>
            </a:r>
            <a:r>
              <a:rPr lang="it-IT" b="1" dirty="0" smtClean="0">
                <a:solidFill>
                  <a:schemeClr val="bg1"/>
                </a:solidFill>
                <a:latin typeface="Times New Roman" pitchFamily="18" charset="0"/>
                <a:cs typeface="Times New Roman" pitchFamily="18" charset="0"/>
              </a:rPr>
              <a:t>“armate” </a:t>
            </a:r>
            <a:r>
              <a:rPr lang="it-IT" b="1" dirty="0" smtClean="0">
                <a:solidFill>
                  <a:schemeClr val="bg1"/>
                </a:solidFill>
                <a:latin typeface="Times New Roman" pitchFamily="18" charset="0"/>
                <a:cs typeface="Times New Roman" pitchFamily="18" charset="0"/>
              </a:rPr>
              <a:t>(tutti i padri di famiglia hanno il mitra in casa e tutti i maschi adulti sono tenuti al servizio militare annuale) e col tasso di violenza interna minore del mondo.  Sono i discendenti delle antiche civiltà alpine.  </a:t>
            </a:r>
          </a:p>
          <a:p>
            <a:endParaRPr lang="it-IT" sz="2000" b="1" dirty="0" smtClean="0">
              <a:solidFill>
                <a:schemeClr val="bg1"/>
              </a:solidFill>
              <a:latin typeface="Times New Roman" pitchFamily="18" charset="0"/>
              <a:cs typeface="Times New Roman" pitchFamily="18" charset="0"/>
            </a:endParaRPr>
          </a:p>
          <a:p>
            <a:endParaRPr lang="it-IT" sz="1600" b="1" dirty="0" smtClean="0">
              <a:solidFill>
                <a:schemeClr val="bg1"/>
              </a:solidFill>
              <a:latin typeface="Times New Roman" pitchFamily="18" charset="0"/>
              <a:cs typeface="Times New Roman" pitchFamily="18" charset="0"/>
            </a:endParaRPr>
          </a:p>
        </p:txBody>
      </p:sp>
      <p:pic>
        <p:nvPicPr>
          <p:cNvPr id="49154" name="Picture 2" descr="http://www.harcourt.it/foto/images/BattagliaCrecy.jpg"/>
          <p:cNvPicPr>
            <a:picLocks noChangeAspect="1" noChangeArrowheads="1"/>
          </p:cNvPicPr>
          <p:nvPr/>
        </p:nvPicPr>
        <p:blipFill>
          <a:blip r:embed="rId4"/>
          <a:srcRect/>
          <a:stretch>
            <a:fillRect/>
          </a:stretch>
        </p:blipFill>
        <p:spPr bwMode="auto">
          <a:xfrm>
            <a:off x="5651" y="0"/>
            <a:ext cx="9138349" cy="514353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0"/>
            <a:ext cx="9144000" cy="7109639"/>
          </a:xfrm>
          <a:prstGeom prst="rect">
            <a:avLst/>
          </a:prstGeom>
          <a:noFill/>
        </p:spPr>
        <p:txBody>
          <a:bodyPr wrap="square" rtlCol="0">
            <a:spAutoFit/>
          </a:bodyPr>
          <a:lstStyle/>
          <a:p>
            <a:r>
              <a:rPr lang="it-IT" sz="2800" b="1" dirty="0" smtClean="0">
                <a:solidFill>
                  <a:schemeClr val="bg1"/>
                </a:solidFill>
                <a:latin typeface="Times New Roman" pitchFamily="18" charset="0"/>
                <a:cs typeface="Times New Roman" pitchFamily="18" charset="0"/>
              </a:rPr>
              <a:t>Con lo sviluppo della “civiltà”, i popoli divisi in classi decidono di delegare l’uso legittimo della violenza interna (il lavoro </a:t>
            </a:r>
            <a:r>
              <a:rPr lang="it-IT" sz="2800" b="1" dirty="0" err="1" smtClean="0">
                <a:solidFill>
                  <a:schemeClr val="bg1"/>
                </a:solidFill>
                <a:latin typeface="Times New Roman" pitchFamily="18" charset="0"/>
                <a:cs typeface="Times New Roman" pitchFamily="18" charset="0"/>
              </a:rPr>
              <a:t>sporco…</a:t>
            </a:r>
            <a:r>
              <a:rPr lang="it-IT" sz="2800" b="1" dirty="0" smtClean="0">
                <a:solidFill>
                  <a:schemeClr val="bg1"/>
                </a:solidFill>
                <a:latin typeface="Times New Roman" pitchFamily="18" charset="0"/>
                <a:cs typeface="Times New Roman" pitchFamily="18" charset="0"/>
              </a:rPr>
              <a:t>.) per il controllo sociale, e quello della violenza esterna a gruppi di professionisti al soldo dei ceti dominanti. Aristocrazie e borghesie sono ben certe però, </a:t>
            </a:r>
            <a:r>
              <a:rPr lang="it-IT" sz="2800" b="1" dirty="0" smtClean="0">
                <a:solidFill>
                  <a:schemeClr val="bg1"/>
                </a:solidFill>
                <a:latin typeface="Times New Roman" pitchFamily="18" charset="0"/>
                <a:cs typeface="Times New Roman" pitchFamily="18" charset="0"/>
              </a:rPr>
              <a:t>che, </a:t>
            </a:r>
            <a:r>
              <a:rPr lang="it-IT" sz="2800" b="1" dirty="0" smtClean="0">
                <a:solidFill>
                  <a:schemeClr val="bg1"/>
                </a:solidFill>
                <a:latin typeface="Times New Roman" pitchFamily="18" charset="0"/>
                <a:cs typeface="Times New Roman" pitchFamily="18" charset="0"/>
              </a:rPr>
              <a:t>qualora ne avessero le opportunità (cioè potessero accedere alle armi</a:t>
            </a:r>
            <a:r>
              <a:rPr lang="it-IT" sz="2800" b="1" dirty="0" smtClean="0">
                <a:solidFill>
                  <a:schemeClr val="bg1"/>
                </a:solidFill>
                <a:latin typeface="Times New Roman" pitchFamily="18" charset="0"/>
                <a:cs typeface="Times New Roman" pitchFamily="18" charset="0"/>
              </a:rPr>
              <a:t>), </a:t>
            </a:r>
            <a:r>
              <a:rPr lang="it-IT" sz="2800" b="1" dirty="0" smtClean="0">
                <a:solidFill>
                  <a:schemeClr val="bg1"/>
                </a:solidFill>
                <a:latin typeface="Times New Roman" pitchFamily="18" charset="0"/>
                <a:cs typeface="Times New Roman" pitchFamily="18" charset="0"/>
              </a:rPr>
              <a:t>le classi dominate le rivolgerebbero immediatamente contro i padroni. Per millenni  gli eserciti sono stati composti da mercenari: non è un caso che la prima leva di massa fu chiamata per difendere la Francia rivoluzionaria attaccata su tutti i </a:t>
            </a:r>
            <a:r>
              <a:rPr lang="it-IT" sz="2800" b="1" dirty="0" err="1" smtClean="0">
                <a:solidFill>
                  <a:schemeClr val="bg1"/>
                </a:solidFill>
                <a:latin typeface="Times New Roman" pitchFamily="18" charset="0"/>
                <a:cs typeface="Times New Roman" pitchFamily="18" charset="0"/>
              </a:rPr>
              <a:t>confini…</a:t>
            </a:r>
            <a:r>
              <a:rPr lang="it-IT" sz="2800" b="1" dirty="0" smtClean="0">
                <a:solidFill>
                  <a:schemeClr val="bg1"/>
                </a:solidFill>
                <a:latin typeface="Times New Roman" pitchFamily="18" charset="0"/>
                <a:cs typeface="Times New Roman" pitchFamily="18" charset="0"/>
              </a:rPr>
              <a:t>. E che il primo esercito rivoluzionario conquistò mezza Europa. Ci volle la democrazia a convincere la gente normale a morire in guerra per difendere gli interessi di chi li comandava, oltre che della necessità della polizia per difenderli da se stessi. </a:t>
            </a:r>
          </a:p>
          <a:p>
            <a:endParaRPr lang="it-IT" sz="2400" b="1" dirty="0" smtClean="0">
              <a:solidFill>
                <a:schemeClr val="bg1"/>
              </a:solidFill>
              <a:latin typeface="Times New Roman" pitchFamily="18" charset="0"/>
              <a:cs typeface="Times New Roman" pitchFamily="18" charset="0"/>
            </a:endParaRPr>
          </a:p>
          <a:p>
            <a:endParaRPr lang="it-IT" sz="1600" b="1" dirty="0" smtClean="0">
              <a:solidFill>
                <a:schemeClr val="bg1"/>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5719227"/>
            <a:ext cx="9144000" cy="707886"/>
          </a:xfrm>
          <a:prstGeom prst="rect">
            <a:avLst/>
          </a:prstGeom>
          <a:noFill/>
        </p:spPr>
        <p:txBody>
          <a:bodyPr wrap="square" rtlCol="0">
            <a:spAutoFit/>
          </a:bodyPr>
          <a:lstStyle/>
          <a:p>
            <a:endParaRPr lang="it-IT" sz="2400" b="1" dirty="0" smtClean="0">
              <a:solidFill>
                <a:schemeClr val="bg1"/>
              </a:solidFill>
              <a:latin typeface="Times New Roman" pitchFamily="18" charset="0"/>
              <a:cs typeface="Times New Roman" pitchFamily="18" charset="0"/>
            </a:endParaRPr>
          </a:p>
          <a:p>
            <a:endParaRPr lang="it-IT" sz="1600" b="1" dirty="0" smtClean="0">
              <a:solidFill>
                <a:schemeClr val="bg1"/>
              </a:solidFill>
              <a:latin typeface="Times New Roman" pitchFamily="18" charset="0"/>
              <a:cs typeface="Times New Roman" pitchFamily="18" charset="0"/>
            </a:endParaRPr>
          </a:p>
        </p:txBody>
      </p:sp>
      <p:pic>
        <p:nvPicPr>
          <p:cNvPr id="53250" name="Picture 2" descr="http://upload.wikimedia.org/wikipedia/commons/b/bd/2ndcorps_augsburg.jpg"/>
          <p:cNvPicPr>
            <a:picLocks noChangeAspect="1" noChangeArrowheads="1"/>
          </p:cNvPicPr>
          <p:nvPr/>
        </p:nvPicPr>
        <p:blipFill>
          <a:blip r:embed="rId4"/>
          <a:srcRect/>
          <a:stretch>
            <a:fillRect/>
          </a:stretch>
        </p:blipFill>
        <p:spPr bwMode="auto">
          <a:xfrm>
            <a:off x="0" y="0"/>
            <a:ext cx="9144000" cy="6331399"/>
          </a:xfrm>
          <a:prstGeom prst="rect">
            <a:avLst/>
          </a:prstGeom>
          <a:noFill/>
        </p:spPr>
      </p:pic>
      <p:sp>
        <p:nvSpPr>
          <p:cNvPr id="9" name="CasellaDiTesto 8"/>
          <p:cNvSpPr txBox="1"/>
          <p:nvPr/>
        </p:nvSpPr>
        <p:spPr>
          <a:xfrm>
            <a:off x="0" y="6211669"/>
            <a:ext cx="9144000" cy="646331"/>
          </a:xfrm>
          <a:prstGeom prst="rect">
            <a:avLst/>
          </a:prstGeom>
          <a:noFill/>
        </p:spPr>
        <p:txBody>
          <a:bodyPr wrap="square" rtlCol="0">
            <a:spAutoFit/>
          </a:bodyPr>
          <a:lstStyle/>
          <a:p>
            <a:r>
              <a:rPr lang="it-IT" b="1" dirty="0" smtClean="0">
                <a:solidFill>
                  <a:srgbClr val="FF0000"/>
                </a:solidFill>
                <a:latin typeface="Times New Roman" pitchFamily="18" charset="0"/>
                <a:cs typeface="Times New Roman" pitchFamily="18" charset="0"/>
              </a:rPr>
              <a:t>E come Napoleone da rivoluzionario diventa imperatore, l’esercito si riempie di ufficiali figli di papà che, come quelli piemontesi, dovevano avere le tre B: bel, </a:t>
            </a:r>
            <a:r>
              <a:rPr lang="it-IT" b="1" dirty="0" err="1" smtClean="0">
                <a:solidFill>
                  <a:srgbClr val="FF0000"/>
                </a:solidFill>
                <a:latin typeface="Times New Roman" pitchFamily="18" charset="0"/>
                <a:cs typeface="Times New Roman" pitchFamily="18" charset="0"/>
              </a:rPr>
              <a:t>biond</a:t>
            </a:r>
            <a:r>
              <a:rPr lang="it-IT" b="1" dirty="0" smtClean="0">
                <a:solidFill>
                  <a:srgbClr val="FF0000"/>
                </a:solidFill>
                <a:latin typeface="Times New Roman" pitchFamily="18" charset="0"/>
                <a:cs typeface="Times New Roman" pitchFamily="18" charset="0"/>
              </a:rPr>
              <a:t>, e bestia.   </a:t>
            </a:r>
            <a:endParaRPr lang="it-IT" b="1" dirty="0">
              <a:solidFill>
                <a:srgbClr val="FF0000"/>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5719227"/>
            <a:ext cx="9144000" cy="707886"/>
          </a:xfrm>
          <a:prstGeom prst="rect">
            <a:avLst/>
          </a:prstGeom>
          <a:noFill/>
        </p:spPr>
        <p:txBody>
          <a:bodyPr wrap="square" rtlCol="0">
            <a:spAutoFit/>
          </a:bodyPr>
          <a:lstStyle/>
          <a:p>
            <a:endParaRPr lang="it-IT" sz="2400" b="1" dirty="0" smtClean="0">
              <a:solidFill>
                <a:schemeClr val="bg1"/>
              </a:solidFill>
              <a:latin typeface="Times New Roman" pitchFamily="18" charset="0"/>
              <a:cs typeface="Times New Roman" pitchFamily="18" charset="0"/>
            </a:endParaRPr>
          </a:p>
          <a:p>
            <a:endParaRPr lang="it-IT" sz="1600" b="1" dirty="0" smtClean="0">
              <a:solidFill>
                <a:schemeClr val="bg1"/>
              </a:solidFill>
              <a:latin typeface="Times New Roman" pitchFamily="18" charset="0"/>
              <a:cs typeface="Times New Roman" pitchFamily="18" charset="0"/>
            </a:endParaRPr>
          </a:p>
        </p:txBody>
      </p:sp>
      <p:sp>
        <p:nvSpPr>
          <p:cNvPr id="9" name="CasellaDiTesto 8"/>
          <p:cNvSpPr txBox="1"/>
          <p:nvPr/>
        </p:nvSpPr>
        <p:spPr>
          <a:xfrm>
            <a:off x="0" y="6211669"/>
            <a:ext cx="9144000" cy="646331"/>
          </a:xfrm>
          <a:prstGeom prst="rect">
            <a:avLst/>
          </a:prstGeom>
          <a:noFill/>
        </p:spPr>
        <p:txBody>
          <a:bodyPr wrap="square" rtlCol="0">
            <a:spAutoFit/>
          </a:bodyPr>
          <a:lstStyle/>
          <a:p>
            <a:r>
              <a:rPr lang="it-IT" b="1" dirty="0" smtClean="0">
                <a:solidFill>
                  <a:srgbClr val="FF0000"/>
                </a:solidFill>
                <a:latin typeface="Times New Roman" pitchFamily="18" charset="0"/>
                <a:cs typeface="Times New Roman" pitchFamily="18" charset="0"/>
              </a:rPr>
              <a:t>E come Napoleone da rivoluzionario diventa imperatore, l’esercito si riempie di ufficiali figli di papà che, come quelli piemontesi, dovevano avere le tre B: bel, </a:t>
            </a:r>
            <a:r>
              <a:rPr lang="it-IT" b="1" dirty="0" err="1" smtClean="0">
                <a:solidFill>
                  <a:srgbClr val="FF0000"/>
                </a:solidFill>
                <a:latin typeface="Times New Roman" pitchFamily="18" charset="0"/>
                <a:cs typeface="Times New Roman" pitchFamily="18" charset="0"/>
              </a:rPr>
              <a:t>biond</a:t>
            </a:r>
            <a:r>
              <a:rPr lang="it-IT" b="1" dirty="0" smtClean="0">
                <a:solidFill>
                  <a:srgbClr val="FF0000"/>
                </a:solidFill>
                <a:latin typeface="Times New Roman" pitchFamily="18" charset="0"/>
                <a:cs typeface="Times New Roman" pitchFamily="18" charset="0"/>
              </a:rPr>
              <a:t>, e bestia.   </a:t>
            </a:r>
            <a:endParaRPr lang="it-IT" b="1" dirty="0">
              <a:solidFill>
                <a:srgbClr val="FF0000"/>
              </a:solidFill>
              <a:latin typeface="Times New Roman" pitchFamily="18" charset="0"/>
              <a:cs typeface="Times New Roman" pitchFamily="18" charset="0"/>
            </a:endParaRPr>
          </a:p>
        </p:txBody>
      </p:sp>
      <p:pic>
        <p:nvPicPr>
          <p:cNvPr id="58370" name="Picture 2" descr="http://lettereatheo.files.wordpress.com/2012/09/goya-los-fusilamientos-del-3-de-mayo2.jpeg"/>
          <p:cNvPicPr>
            <a:picLocks noChangeAspect="1" noChangeArrowheads="1"/>
          </p:cNvPicPr>
          <p:nvPr/>
        </p:nvPicPr>
        <p:blipFill>
          <a:blip r:embed="rId4"/>
          <a:srcRect/>
          <a:stretch>
            <a:fillRect/>
          </a:stretch>
        </p:blipFill>
        <p:spPr bwMode="auto">
          <a:xfrm>
            <a:off x="0" y="0"/>
            <a:ext cx="9144000" cy="6928012"/>
          </a:xfrm>
          <a:prstGeom prst="rect">
            <a:avLst/>
          </a:prstGeom>
          <a:noFill/>
        </p:spPr>
      </p:pic>
      <p:sp>
        <p:nvSpPr>
          <p:cNvPr id="10" name="CasellaDiTesto 9"/>
          <p:cNvSpPr txBox="1"/>
          <p:nvPr/>
        </p:nvSpPr>
        <p:spPr>
          <a:xfrm>
            <a:off x="4143372" y="285728"/>
            <a:ext cx="4814138" cy="369332"/>
          </a:xfrm>
          <a:prstGeom prst="rect">
            <a:avLst/>
          </a:prstGeom>
          <a:noFill/>
        </p:spPr>
        <p:txBody>
          <a:bodyPr wrap="none" rtlCol="0">
            <a:spAutoFit/>
          </a:bodyPr>
          <a:lstStyle/>
          <a:p>
            <a:r>
              <a:rPr lang="it-IT" b="1" dirty="0" smtClean="0">
                <a:solidFill>
                  <a:schemeClr val="bg1"/>
                </a:solidFill>
                <a:latin typeface="Times New Roman" pitchFamily="18" charset="0"/>
                <a:cs typeface="Times New Roman" pitchFamily="18" charset="0"/>
              </a:rPr>
              <a:t>E da subito i liberatori diventano qualcos’altro</a:t>
            </a:r>
            <a:endParaRPr lang="it-IT" b="1" dirty="0">
              <a:solidFill>
                <a:schemeClr val="bg1"/>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0"/>
            <a:ext cx="9144000" cy="7432804"/>
          </a:xfrm>
          <a:prstGeom prst="rect">
            <a:avLst/>
          </a:prstGeom>
          <a:noFill/>
        </p:spPr>
        <p:txBody>
          <a:bodyPr wrap="square" rtlCol="0">
            <a:spAutoFit/>
          </a:bodyPr>
          <a:lstStyle/>
          <a:p>
            <a:r>
              <a:rPr lang="it-IT" sz="3100" b="1" dirty="0" smtClean="0">
                <a:solidFill>
                  <a:schemeClr val="bg1"/>
                </a:solidFill>
                <a:latin typeface="Times New Roman" pitchFamily="18" charset="0"/>
                <a:cs typeface="Times New Roman" pitchFamily="18" charset="0"/>
              </a:rPr>
              <a:t>Continua invece, anzi si inasprisce sempre di più perché viene distinta dalla guerra “normale”, e giustificata in maniera “democratica”, il conflitto di classe che, sotto varie forme, se da una parte vuole riaffermare il dominio sul proletariato per sfruttarlo meglio in termini economici, dall’altro vuole fargli accettare la propria condizione in maniera che non si ribelli e che non gravi ulteriormente sulle finanze del potere. Di fatto </a:t>
            </a:r>
            <a:r>
              <a:rPr lang="it-IT" sz="3100" b="1" dirty="0" smtClean="0">
                <a:solidFill>
                  <a:schemeClr val="bg1"/>
                </a:solidFill>
                <a:latin typeface="Times New Roman" pitchFamily="18" charset="0"/>
                <a:cs typeface="Times New Roman" pitchFamily="18" charset="0"/>
              </a:rPr>
              <a:t>il potere </a:t>
            </a:r>
            <a:r>
              <a:rPr lang="it-IT" sz="3100" b="1" dirty="0" smtClean="0">
                <a:solidFill>
                  <a:schemeClr val="bg1"/>
                </a:solidFill>
                <a:latin typeface="Times New Roman" pitchFamily="18" charset="0"/>
                <a:cs typeface="Times New Roman" pitchFamily="18" charset="0"/>
              </a:rPr>
              <a:t>riesce perfino a canalizzare l’aggressività e le rivendicazioni economiche </a:t>
            </a:r>
            <a:r>
              <a:rPr lang="it-IT" sz="3100" b="1" dirty="0" smtClean="0">
                <a:solidFill>
                  <a:schemeClr val="bg1"/>
                </a:solidFill>
                <a:latin typeface="Times New Roman" pitchFamily="18" charset="0"/>
                <a:cs typeface="Times New Roman" pitchFamily="18" charset="0"/>
              </a:rPr>
              <a:t>dei poveri fuori </a:t>
            </a:r>
            <a:r>
              <a:rPr lang="it-IT" sz="3100" b="1" dirty="0" smtClean="0">
                <a:solidFill>
                  <a:schemeClr val="bg1"/>
                </a:solidFill>
                <a:latin typeface="Times New Roman" pitchFamily="18" charset="0"/>
                <a:cs typeface="Times New Roman" pitchFamily="18" charset="0"/>
              </a:rPr>
              <a:t>confine, con guerre coloniali e operazioni di </a:t>
            </a:r>
            <a:r>
              <a:rPr lang="it-IT" sz="3100" b="1" dirty="0" err="1" smtClean="0">
                <a:solidFill>
                  <a:schemeClr val="bg1"/>
                </a:solidFill>
                <a:latin typeface="Times New Roman" pitchFamily="18" charset="0"/>
                <a:cs typeface="Times New Roman" pitchFamily="18" charset="0"/>
              </a:rPr>
              <a:t>peace</a:t>
            </a:r>
            <a:r>
              <a:rPr lang="it-IT" sz="3100" b="1" dirty="0" smtClean="0">
                <a:solidFill>
                  <a:schemeClr val="bg1"/>
                </a:solidFill>
                <a:latin typeface="Times New Roman" pitchFamily="18" charset="0"/>
                <a:cs typeface="Times New Roman" pitchFamily="18" charset="0"/>
              </a:rPr>
              <a:t> </a:t>
            </a:r>
            <a:r>
              <a:rPr lang="it-IT" sz="3100" b="1" dirty="0" err="1" smtClean="0">
                <a:solidFill>
                  <a:schemeClr val="bg1"/>
                </a:solidFill>
                <a:latin typeface="Times New Roman" pitchFamily="18" charset="0"/>
                <a:cs typeface="Times New Roman" pitchFamily="18" charset="0"/>
              </a:rPr>
              <a:t>keeping</a:t>
            </a:r>
            <a:r>
              <a:rPr lang="it-IT" sz="3100" b="1" dirty="0" smtClean="0">
                <a:solidFill>
                  <a:schemeClr val="bg1"/>
                </a:solidFill>
                <a:latin typeface="Times New Roman" pitchFamily="18" charset="0"/>
                <a:cs typeface="Times New Roman" pitchFamily="18" charset="0"/>
              </a:rPr>
              <a:t>,  oppure entro le mura, con ordinario razzismo e campi di concentramento di vario genere. Una sola cosa deve essere </a:t>
            </a:r>
            <a:r>
              <a:rPr lang="it-IT" sz="3100" b="1" dirty="0" err="1" smtClean="0">
                <a:solidFill>
                  <a:schemeClr val="bg1"/>
                </a:solidFill>
                <a:latin typeface="Times New Roman" pitchFamily="18" charset="0"/>
                <a:cs typeface="Times New Roman" pitchFamily="18" charset="0"/>
              </a:rPr>
              <a:t>evitata…</a:t>
            </a:r>
            <a:r>
              <a:rPr lang="it-IT" sz="3100" b="1" dirty="0" smtClean="0">
                <a:solidFill>
                  <a:schemeClr val="bg1"/>
                </a:solidFill>
                <a:latin typeface="Times New Roman" pitchFamily="18" charset="0"/>
                <a:cs typeface="Times New Roman" pitchFamily="18" charset="0"/>
              </a:rPr>
              <a:t>.. </a:t>
            </a:r>
          </a:p>
          <a:p>
            <a:endParaRPr lang="it-IT" sz="2700" b="1" dirty="0" smtClean="0">
              <a:solidFill>
                <a:schemeClr val="bg1"/>
              </a:solidFill>
              <a:latin typeface="Times New Roman" pitchFamily="18" charset="0"/>
              <a:cs typeface="Times New Roman" pitchFamily="18" charset="0"/>
            </a:endParaRPr>
          </a:p>
          <a:p>
            <a:endParaRPr lang="it-IT" sz="1600" b="1" dirty="0" smtClean="0">
              <a:solidFill>
                <a:schemeClr val="bg1"/>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5715016"/>
            <a:ext cx="9144000" cy="1107996"/>
          </a:xfrm>
          <a:prstGeom prst="rect">
            <a:avLst/>
          </a:prstGeom>
          <a:noFill/>
        </p:spPr>
        <p:txBody>
          <a:bodyPr wrap="square" rtlCol="0">
            <a:spAutoFit/>
          </a:bodyPr>
          <a:lstStyle/>
          <a:p>
            <a:r>
              <a:rPr lang="it-IT" sz="2200" b="1" dirty="0" smtClean="0">
                <a:solidFill>
                  <a:srgbClr val="FF0000"/>
                </a:solidFill>
                <a:latin typeface="Times New Roman" pitchFamily="18" charset="0"/>
                <a:cs typeface="Times New Roman" pitchFamily="18" charset="0"/>
              </a:rPr>
              <a:t>Anche se la Costituzione stessa è il risultato di una guerra e di un sovvertimento, se pur momentaneo e limitato, di rapporti di classe, ottenuto con la violenza. Lecita perché vittoriosa e quindi </a:t>
            </a:r>
            <a:r>
              <a:rPr lang="it-IT" sz="2200" b="1" dirty="0" err="1" smtClean="0">
                <a:solidFill>
                  <a:srgbClr val="FF0000"/>
                </a:solidFill>
                <a:latin typeface="Times New Roman" pitchFamily="18" charset="0"/>
                <a:cs typeface="Times New Roman" pitchFamily="18" charset="0"/>
              </a:rPr>
              <a:t>approvata…</a:t>
            </a:r>
            <a:r>
              <a:rPr lang="it-IT" sz="2200" b="1" dirty="0" smtClean="0">
                <a:solidFill>
                  <a:srgbClr val="FF0000"/>
                </a:solidFill>
                <a:latin typeface="Times New Roman" pitchFamily="18" charset="0"/>
                <a:cs typeface="Times New Roman" pitchFamily="18" charset="0"/>
              </a:rPr>
              <a:t>. </a:t>
            </a:r>
            <a:endParaRPr lang="it-IT" sz="2200" b="1" dirty="0" smtClean="0">
              <a:solidFill>
                <a:srgbClr val="FF0000"/>
              </a:solidFill>
              <a:latin typeface="Times New Roman" pitchFamily="18" charset="0"/>
              <a:cs typeface="Times New Roman" pitchFamily="18" charset="0"/>
            </a:endParaRPr>
          </a:p>
        </p:txBody>
      </p:sp>
      <p:pic>
        <p:nvPicPr>
          <p:cNvPr id="15362" name="Picture 2" descr="http://medea.noblogs.org/files/2011/04/donne-milano.jpg"/>
          <p:cNvPicPr>
            <a:picLocks noChangeAspect="1" noChangeArrowheads="1"/>
          </p:cNvPicPr>
          <p:nvPr/>
        </p:nvPicPr>
        <p:blipFill>
          <a:blip r:embed="rId4"/>
          <a:srcRect/>
          <a:stretch>
            <a:fillRect/>
          </a:stretch>
        </p:blipFill>
        <p:spPr bwMode="auto">
          <a:xfrm>
            <a:off x="0" y="0"/>
            <a:ext cx="9190528" cy="571501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59394" name="Picture 2" descr="http://www.histoire-image.org/photo/zoom/til20_numa_001f.jpg"/>
          <p:cNvPicPr>
            <a:picLocks noChangeAspect="1" noChangeArrowheads="1"/>
          </p:cNvPicPr>
          <p:nvPr/>
        </p:nvPicPr>
        <p:blipFill>
          <a:blip r:embed="rId2"/>
          <a:srcRect/>
          <a:stretch>
            <a:fillRect/>
          </a:stretch>
        </p:blipFill>
        <p:spPr bwMode="auto">
          <a:xfrm>
            <a:off x="-277212" y="0"/>
            <a:ext cx="9432887" cy="6858000"/>
          </a:xfrm>
          <a:prstGeom prst="rect">
            <a:avLst/>
          </a:prstGeom>
          <a:noFill/>
        </p:spPr>
      </p:pic>
      <p:sp>
        <p:nvSpPr>
          <p:cNvPr id="5" name="CasellaDiTesto 4"/>
          <p:cNvSpPr txBox="1"/>
          <p:nvPr/>
        </p:nvSpPr>
        <p:spPr>
          <a:xfrm>
            <a:off x="2143108" y="2357430"/>
            <a:ext cx="5118324" cy="1446550"/>
          </a:xfrm>
          <a:prstGeom prst="rect">
            <a:avLst/>
          </a:prstGeom>
          <a:noFill/>
        </p:spPr>
        <p:txBody>
          <a:bodyPr wrap="none" rtlCol="0">
            <a:spAutoFit/>
          </a:bodyPr>
          <a:lstStyle/>
          <a:p>
            <a:r>
              <a:rPr lang="it-IT" sz="8800" b="1" dirty="0" smtClean="0">
                <a:solidFill>
                  <a:srgbClr val="FF0000"/>
                </a:solidFill>
                <a:latin typeface="Times New Roman" pitchFamily="18" charset="0"/>
                <a:cs typeface="Times New Roman" pitchFamily="18" charset="0"/>
              </a:rPr>
              <a:t>QUESTA!</a:t>
            </a:r>
            <a:endParaRPr lang="it-IT" sz="8800" b="1" dirty="0">
              <a:solidFill>
                <a:srgbClr val="FF0000"/>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0"/>
            <a:ext cx="9144000" cy="6740307"/>
          </a:xfrm>
          <a:prstGeom prst="rect">
            <a:avLst/>
          </a:prstGeom>
          <a:noFill/>
        </p:spPr>
        <p:txBody>
          <a:bodyPr wrap="square" rtlCol="0">
            <a:spAutoFit/>
          </a:bodyPr>
          <a:lstStyle/>
          <a:p>
            <a:pPr algn="ctr"/>
            <a:r>
              <a:rPr lang="it-IT" sz="7200" b="1" dirty="0" smtClean="0">
                <a:solidFill>
                  <a:srgbClr val="FF0000"/>
                </a:solidFill>
                <a:latin typeface="Times New Roman" pitchFamily="18" charset="0"/>
                <a:cs typeface="Times New Roman" pitchFamily="18" charset="0"/>
              </a:rPr>
              <a:t>CHE COSA DISTINGUE LA GUERRA DA UN’AZIONE </a:t>
            </a:r>
            <a:r>
              <a:rPr lang="it-IT" sz="7200" b="1" dirty="0" err="1" smtClean="0">
                <a:solidFill>
                  <a:srgbClr val="FF0000"/>
                </a:solidFill>
                <a:latin typeface="Times New Roman" pitchFamily="18" charset="0"/>
                <a:cs typeface="Times New Roman" pitchFamily="18" charset="0"/>
              </a:rPr>
              <a:t>DI</a:t>
            </a:r>
            <a:r>
              <a:rPr lang="it-IT" sz="7200" b="1" dirty="0" smtClean="0">
                <a:solidFill>
                  <a:srgbClr val="FF0000"/>
                </a:solidFill>
                <a:latin typeface="Times New Roman" pitchFamily="18" charset="0"/>
                <a:cs typeface="Times New Roman" pitchFamily="18" charset="0"/>
              </a:rPr>
              <a:t> </a:t>
            </a:r>
            <a:r>
              <a:rPr lang="it-IT" sz="7200" b="1" dirty="0" smtClean="0">
                <a:solidFill>
                  <a:srgbClr val="FF0000"/>
                </a:solidFill>
                <a:latin typeface="Times New Roman" pitchFamily="18" charset="0"/>
                <a:cs typeface="Times New Roman" pitchFamily="18" charset="0"/>
              </a:rPr>
              <a:t>VIOLENZA </a:t>
            </a:r>
            <a:r>
              <a:rPr lang="it-IT" sz="7200" b="1" dirty="0" smtClean="0">
                <a:solidFill>
                  <a:srgbClr val="FF0000"/>
                </a:solidFill>
                <a:latin typeface="Times New Roman" pitchFamily="18" charset="0"/>
                <a:cs typeface="Times New Roman" pitchFamily="18" charset="0"/>
              </a:rPr>
              <a:t>“NORMALE”?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0"/>
            <a:ext cx="4357686" cy="7386638"/>
          </a:xfrm>
          <a:prstGeom prst="rect">
            <a:avLst/>
          </a:prstGeom>
          <a:noFill/>
        </p:spPr>
        <p:txBody>
          <a:bodyPr wrap="square" rtlCol="0">
            <a:spAutoFit/>
          </a:bodyPr>
          <a:lstStyle/>
          <a:p>
            <a:r>
              <a:rPr lang="it-IT" sz="2400" b="1" dirty="0" smtClean="0">
                <a:solidFill>
                  <a:srgbClr val="FF0000"/>
                </a:solidFill>
                <a:latin typeface="Times New Roman" pitchFamily="18" charset="0"/>
                <a:cs typeface="Times New Roman" pitchFamily="18" charset="0"/>
              </a:rPr>
              <a:t>Affermava von </a:t>
            </a:r>
            <a:r>
              <a:rPr lang="it-IT" sz="2400" b="1" dirty="0" err="1" smtClean="0">
                <a:solidFill>
                  <a:srgbClr val="FF0000"/>
                </a:solidFill>
                <a:latin typeface="Times New Roman" pitchFamily="18" charset="0"/>
                <a:cs typeface="Times New Roman" pitchFamily="18" charset="0"/>
              </a:rPr>
              <a:t>Klausewitz</a:t>
            </a:r>
            <a:r>
              <a:rPr lang="it-IT" sz="2400" b="1" dirty="0" smtClean="0">
                <a:solidFill>
                  <a:srgbClr val="FF0000"/>
                </a:solidFill>
                <a:latin typeface="Times New Roman" pitchFamily="18" charset="0"/>
                <a:cs typeface="Times New Roman" pitchFamily="18" charset="0"/>
              </a:rPr>
              <a:t> che “la guerra è la continuazione della politica con altri mezzi”: in realtà, è un atto politico come gli altri. Non causa nemmeno un maggior numero di morti: la fame e il sottosviluppo, così come l’alto prezzo dei farmaci  di alcune multinazionali, il degrado ambientale, le conseguenza di scelte politiche precise, provocano ognuno diversi milioni di vittime all’anno, senza bisogno di dichiarazioni diplomatiche e di scomodare </a:t>
            </a:r>
            <a:r>
              <a:rPr lang="it-IT" sz="2400" b="1" dirty="0" smtClean="0">
                <a:solidFill>
                  <a:srgbClr val="FF0000"/>
                </a:solidFill>
                <a:latin typeface="Times New Roman" pitchFamily="18" charset="0"/>
                <a:cs typeface="Times New Roman" pitchFamily="18" charset="0"/>
              </a:rPr>
              <a:t>ideologie. </a:t>
            </a:r>
            <a:r>
              <a:rPr lang="it-IT" sz="2400" b="1" dirty="0" smtClean="0">
                <a:solidFill>
                  <a:srgbClr val="FF0000"/>
                </a:solidFill>
                <a:latin typeface="Times New Roman" pitchFamily="18" charset="0"/>
                <a:cs typeface="Times New Roman" pitchFamily="18" charset="0"/>
              </a:rPr>
              <a:t>E poi, ci sono </a:t>
            </a:r>
            <a:r>
              <a:rPr lang="it-IT" sz="2400" b="1" dirty="0" smtClean="0">
                <a:solidFill>
                  <a:srgbClr val="FF0000"/>
                </a:solidFill>
                <a:latin typeface="Times New Roman" pitchFamily="18" charset="0"/>
                <a:cs typeface="Times New Roman" pitchFamily="18" charset="0"/>
              </a:rPr>
              <a:t>le guerre </a:t>
            </a:r>
            <a:r>
              <a:rPr lang="it-IT" sz="2400" b="1" dirty="0" smtClean="0">
                <a:solidFill>
                  <a:srgbClr val="FF0000"/>
                </a:solidFill>
                <a:latin typeface="Times New Roman" pitchFamily="18" charset="0"/>
                <a:cs typeface="Times New Roman" pitchFamily="18" charset="0"/>
              </a:rPr>
              <a:t>importanti e quelle </a:t>
            </a:r>
            <a:r>
              <a:rPr lang="it-IT" sz="2400" b="1" dirty="0" err="1" smtClean="0">
                <a:solidFill>
                  <a:srgbClr val="FF0000"/>
                </a:solidFill>
                <a:latin typeface="Times New Roman" pitchFamily="18" charset="0"/>
                <a:cs typeface="Times New Roman" pitchFamily="18" charset="0"/>
              </a:rPr>
              <a:t>dimenticate…</a:t>
            </a:r>
            <a:r>
              <a:rPr lang="it-IT" sz="2400" b="1" dirty="0" smtClean="0">
                <a:solidFill>
                  <a:srgbClr val="FF0000"/>
                </a:solidFill>
                <a:latin typeface="Times New Roman" pitchFamily="18" charset="0"/>
                <a:cs typeface="Times New Roman" pitchFamily="18" charset="0"/>
              </a:rPr>
              <a:t>. </a:t>
            </a:r>
            <a:r>
              <a:rPr lang="it-IT" sz="2100" b="1" dirty="0" smtClean="0">
                <a:solidFill>
                  <a:schemeClr val="bg1"/>
                </a:solidFill>
                <a:latin typeface="Times New Roman" pitchFamily="18" charset="0"/>
                <a:cs typeface="Times New Roman" pitchFamily="18" charset="0"/>
              </a:rPr>
              <a:t> </a:t>
            </a:r>
          </a:p>
          <a:p>
            <a:endParaRPr lang="it-IT" sz="2100" b="1" dirty="0" smtClean="0">
              <a:solidFill>
                <a:schemeClr val="bg1"/>
              </a:solidFill>
              <a:latin typeface="Times New Roman" pitchFamily="18" charset="0"/>
              <a:cs typeface="Times New Roman" pitchFamily="18" charset="0"/>
            </a:endParaRPr>
          </a:p>
          <a:p>
            <a:endParaRPr lang="it-IT" sz="2100" b="1" dirty="0" smtClean="0">
              <a:solidFill>
                <a:schemeClr val="bg1"/>
              </a:solidFill>
              <a:latin typeface="Times New Roman" pitchFamily="18" charset="0"/>
              <a:cs typeface="Times New Roman" pitchFamily="18" charset="0"/>
            </a:endParaRPr>
          </a:p>
        </p:txBody>
      </p:sp>
      <p:pic>
        <p:nvPicPr>
          <p:cNvPr id="70658" name="Picture 2" descr="http://upload.wikimedia.org/wikipedia/commons/a/a0/Clausewitz.jpg"/>
          <p:cNvPicPr>
            <a:picLocks noChangeAspect="1" noChangeArrowheads="1"/>
          </p:cNvPicPr>
          <p:nvPr/>
        </p:nvPicPr>
        <p:blipFill>
          <a:blip r:embed="rId4"/>
          <a:srcRect/>
          <a:stretch>
            <a:fillRect/>
          </a:stretch>
        </p:blipFill>
        <p:spPr bwMode="auto">
          <a:xfrm>
            <a:off x="4286250" y="0"/>
            <a:ext cx="4875627" cy="650083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0"/>
            <a:ext cx="9144000" cy="7525137"/>
          </a:xfrm>
          <a:prstGeom prst="rect">
            <a:avLst/>
          </a:prstGeom>
          <a:noFill/>
        </p:spPr>
        <p:txBody>
          <a:bodyPr wrap="square" rtlCol="0">
            <a:spAutoFit/>
          </a:bodyPr>
          <a:lstStyle/>
          <a:p>
            <a:r>
              <a:rPr lang="it-IT" sz="2100" b="1" dirty="0" smtClean="0">
                <a:solidFill>
                  <a:schemeClr val="bg1"/>
                </a:solidFill>
                <a:latin typeface="Times New Roman" pitchFamily="18" charset="0"/>
                <a:cs typeface="Times New Roman" pitchFamily="18" charset="0"/>
              </a:rPr>
              <a:t>Non esiste una separazione netta fra </a:t>
            </a:r>
            <a:r>
              <a:rPr lang="it-IT" sz="2100" b="1" dirty="0" smtClean="0">
                <a:solidFill>
                  <a:schemeClr val="bg1"/>
                </a:solidFill>
                <a:latin typeface="Times New Roman" pitchFamily="18" charset="0"/>
                <a:cs typeface="Times New Roman" pitchFamily="18" charset="0"/>
              </a:rPr>
              <a:t>guerra e violenza interna. </a:t>
            </a:r>
            <a:r>
              <a:rPr lang="it-IT" sz="2100" b="1" dirty="0" smtClean="0">
                <a:solidFill>
                  <a:schemeClr val="bg1"/>
                </a:solidFill>
                <a:latin typeface="Times New Roman" pitchFamily="18" charset="0"/>
                <a:cs typeface="Times New Roman" pitchFamily="18" charset="0"/>
              </a:rPr>
              <a:t>Per lo più, si tratta della percezione della situazione da parte degli attori che ne sono direttamente coinvolti.  </a:t>
            </a:r>
            <a:r>
              <a:rPr lang="it-IT" sz="2100" b="1" dirty="0" smtClean="0">
                <a:solidFill>
                  <a:schemeClr val="bg1"/>
                </a:solidFill>
                <a:latin typeface="Times New Roman" pitchFamily="18" charset="0"/>
                <a:cs typeface="Times New Roman" pitchFamily="18" charset="0"/>
              </a:rPr>
              <a:t>In genere</a:t>
            </a:r>
            <a:r>
              <a:rPr lang="it-IT" sz="2100" b="1" dirty="0" smtClean="0">
                <a:solidFill>
                  <a:schemeClr val="bg1"/>
                </a:solidFill>
                <a:latin typeface="Times New Roman" pitchFamily="18" charset="0"/>
                <a:cs typeface="Times New Roman" pitchFamily="18" charset="0"/>
              </a:rPr>
              <a:t>, gran parte delle popolazioni ritengono che “certi metodi” non siano applicabili in patria, mentre sono del tutto legittimi fuori. Anche l’accettazione o il disgusto di fronte all’utilizzo di alcuni sistemi di repressione fa parte di categorie caratteristiche di una cultura, e quindi suscettibili di modificarsi con la sensibilità sociale.  Per esempio, i carri armati:  l’invasione dell’Ungheria suscitò molto scalpore fra gli intellettuali, perché si riteneva totalmente antidemocratico un governo che li usasse contro la propria gente; ma dopo l’uso dei </a:t>
            </a:r>
            <a:r>
              <a:rPr lang="it-IT" sz="2100" b="1" dirty="0" err="1" smtClean="0">
                <a:solidFill>
                  <a:schemeClr val="bg1"/>
                </a:solidFill>
                <a:latin typeface="Times New Roman" pitchFamily="18" charset="0"/>
                <a:cs typeface="Times New Roman" pitchFamily="18" charset="0"/>
              </a:rPr>
              <a:t>tanks</a:t>
            </a:r>
            <a:r>
              <a:rPr lang="it-IT" sz="2100" b="1" dirty="0" smtClean="0">
                <a:solidFill>
                  <a:schemeClr val="bg1"/>
                </a:solidFill>
                <a:latin typeface="Times New Roman" pitchFamily="18" charset="0"/>
                <a:cs typeface="Times New Roman" pitchFamily="18" charset="0"/>
              </a:rPr>
              <a:t> da parte del generale De Gaulle (eroe della resistenza contro i nazisti) a Parigi nel ’68 contro i  dimostranti, il rifiuto culturale si è ridimensionato. Poi si sono costruite delle ottime autoblindo, che in ambito urbano sono in grado di svolgere performance </a:t>
            </a:r>
            <a:r>
              <a:rPr lang="it-IT" sz="2100" b="1" dirty="0" smtClean="0">
                <a:solidFill>
                  <a:schemeClr val="bg1"/>
                </a:solidFill>
                <a:latin typeface="Times New Roman" pitchFamily="18" charset="0"/>
                <a:cs typeface="Times New Roman" pitchFamily="18" charset="0"/>
              </a:rPr>
              <a:t>superiori ai carri, </a:t>
            </a:r>
            <a:r>
              <a:rPr lang="it-IT" sz="2100" b="1" dirty="0" smtClean="0">
                <a:solidFill>
                  <a:schemeClr val="bg1"/>
                </a:solidFill>
                <a:latin typeface="Times New Roman" pitchFamily="18" charset="0"/>
                <a:cs typeface="Times New Roman" pitchFamily="18" charset="0"/>
              </a:rPr>
              <a:t>non sono tanto grossi e non suscitano le stesse reazioni di rigetto sociale. Permangono, come azioni rifiutate,  il bombardamento aereo, l’uso di aggressivi chimici, biologici e nucleari in Occidente; anche se con le debite eccezioni (l’antiterrorismo). Lo spionaggio, negato in periodi di pace, quando le spie non vengono riconosciute dal governo di appartenenza, viene giustificato e celebrato in tempo di guerra, in cui gli stessi individui vengono decorati e trattati da eroi.  Nello stesso modo si sta sdoganando la tortura a livello di massa.  La guerra è comunque considerata un’azione </a:t>
            </a:r>
            <a:r>
              <a:rPr lang="it-IT" sz="2100" b="1" i="1" dirty="0" smtClean="0">
                <a:solidFill>
                  <a:schemeClr val="bg1"/>
                </a:solidFill>
                <a:latin typeface="Times New Roman" pitchFamily="18" charset="0"/>
                <a:cs typeface="Times New Roman" pitchFamily="18" charset="0"/>
              </a:rPr>
              <a:t>esterna</a:t>
            </a:r>
            <a:r>
              <a:rPr lang="it-IT" sz="2100" b="1" dirty="0" smtClean="0">
                <a:solidFill>
                  <a:schemeClr val="bg1"/>
                </a:solidFill>
                <a:latin typeface="Times New Roman" pitchFamily="18" charset="0"/>
                <a:cs typeface="Times New Roman" pitchFamily="18" charset="0"/>
              </a:rPr>
              <a:t>. </a:t>
            </a:r>
          </a:p>
          <a:p>
            <a:endParaRPr lang="it-IT" sz="2100" b="1" dirty="0" smtClean="0">
              <a:solidFill>
                <a:schemeClr val="bg1"/>
              </a:solidFill>
              <a:latin typeface="Times New Roman" pitchFamily="18" charset="0"/>
              <a:cs typeface="Times New Roman" pitchFamily="18" charset="0"/>
            </a:endParaRPr>
          </a:p>
          <a:p>
            <a:endParaRPr lang="it-IT" sz="2100" b="1" dirty="0" smtClean="0">
              <a:solidFill>
                <a:schemeClr val="bg1"/>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6143636" y="0"/>
            <a:ext cx="3000364" cy="1061829"/>
          </a:xfrm>
          <a:prstGeom prst="rect">
            <a:avLst/>
          </a:prstGeom>
          <a:noFill/>
        </p:spPr>
        <p:txBody>
          <a:bodyPr wrap="square" rtlCol="0">
            <a:spAutoFit/>
          </a:bodyPr>
          <a:lstStyle/>
          <a:p>
            <a:r>
              <a:rPr lang="it-IT" sz="2100" b="1" dirty="0" smtClean="0">
                <a:solidFill>
                  <a:schemeClr val="bg1"/>
                </a:solidFill>
                <a:latin typeface="Times New Roman" pitchFamily="18" charset="0"/>
                <a:cs typeface="Times New Roman" pitchFamily="18" charset="0"/>
              </a:rPr>
              <a:t>. </a:t>
            </a:r>
          </a:p>
          <a:p>
            <a:endParaRPr lang="it-IT" sz="2100" b="1" dirty="0" smtClean="0">
              <a:solidFill>
                <a:schemeClr val="bg1"/>
              </a:solidFill>
              <a:latin typeface="Times New Roman" pitchFamily="18" charset="0"/>
              <a:cs typeface="Times New Roman" pitchFamily="18" charset="0"/>
            </a:endParaRPr>
          </a:p>
          <a:p>
            <a:endParaRPr lang="it-IT" sz="2100" b="1" dirty="0" smtClean="0">
              <a:solidFill>
                <a:schemeClr val="bg1"/>
              </a:solidFill>
              <a:latin typeface="Times New Roman" pitchFamily="18" charset="0"/>
              <a:cs typeface="Times New Roman" pitchFamily="18" charset="0"/>
            </a:endParaRPr>
          </a:p>
        </p:txBody>
      </p:sp>
      <p:pic>
        <p:nvPicPr>
          <p:cNvPr id="63492" name="Picture 4" descr="http://www.phototheque.servir-et-defendre.com/archives/servir-et-defendre/vxb170/bis_x_berliet-vxb170-cn20-mo_1.sd.jpg"/>
          <p:cNvPicPr>
            <a:picLocks noChangeAspect="1" noChangeArrowheads="1"/>
          </p:cNvPicPr>
          <p:nvPr/>
        </p:nvPicPr>
        <p:blipFill>
          <a:blip r:embed="rId4"/>
          <a:srcRect/>
          <a:stretch>
            <a:fillRect/>
          </a:stretch>
        </p:blipFill>
        <p:spPr bwMode="auto">
          <a:xfrm>
            <a:off x="-1" y="0"/>
            <a:ext cx="8948541" cy="6858000"/>
          </a:xfrm>
          <a:prstGeom prst="rect">
            <a:avLst/>
          </a:prstGeom>
          <a:noFill/>
        </p:spPr>
      </p:pic>
      <p:sp>
        <p:nvSpPr>
          <p:cNvPr id="10" name="CasellaDiTesto 9"/>
          <p:cNvSpPr txBox="1"/>
          <p:nvPr/>
        </p:nvSpPr>
        <p:spPr>
          <a:xfrm>
            <a:off x="7215206" y="285728"/>
            <a:ext cx="1306768" cy="369332"/>
          </a:xfrm>
          <a:prstGeom prst="rect">
            <a:avLst/>
          </a:prstGeom>
          <a:noFill/>
        </p:spPr>
        <p:txBody>
          <a:bodyPr wrap="none" rtlCol="0">
            <a:spAutoFit/>
          </a:bodyPr>
          <a:lstStyle/>
          <a:p>
            <a:r>
              <a:rPr lang="it-IT" b="1" dirty="0" smtClean="0">
                <a:solidFill>
                  <a:srgbClr val="FF0000"/>
                </a:solidFill>
                <a:latin typeface="Times New Roman" pitchFamily="18" charset="0"/>
                <a:cs typeface="Times New Roman" pitchFamily="18" charset="0"/>
              </a:rPr>
              <a:t>Parigi 1968</a:t>
            </a:r>
            <a:endParaRPr lang="it-IT" b="1" dirty="0">
              <a:solidFill>
                <a:srgbClr val="FF0000"/>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0"/>
            <a:ext cx="9144000" cy="8002191"/>
          </a:xfrm>
          <a:prstGeom prst="rect">
            <a:avLst/>
          </a:prstGeom>
          <a:noFill/>
        </p:spPr>
        <p:txBody>
          <a:bodyPr wrap="square" rtlCol="0">
            <a:spAutoFit/>
          </a:bodyPr>
          <a:lstStyle/>
          <a:p>
            <a:r>
              <a:rPr lang="it-IT" sz="2800" b="1" dirty="0" smtClean="0">
                <a:solidFill>
                  <a:schemeClr val="bg1"/>
                </a:solidFill>
                <a:latin typeface="Times New Roman" pitchFamily="18" charset="0"/>
                <a:cs typeface="Times New Roman" pitchFamily="18" charset="0"/>
              </a:rPr>
              <a:t>Lo </a:t>
            </a:r>
            <a:r>
              <a:rPr lang="it-IT" sz="2800" b="1" dirty="0" smtClean="0">
                <a:solidFill>
                  <a:schemeClr val="bg1"/>
                </a:solidFill>
                <a:latin typeface="Times New Roman" pitchFamily="18" charset="0"/>
                <a:cs typeface="Times New Roman" pitchFamily="18" charset="0"/>
              </a:rPr>
              <a:t>Stato </a:t>
            </a:r>
            <a:r>
              <a:rPr lang="it-IT" sz="2800" b="1" dirty="0" smtClean="0">
                <a:solidFill>
                  <a:schemeClr val="bg1"/>
                </a:solidFill>
                <a:latin typeface="Times New Roman" pitchFamily="18" charset="0"/>
                <a:cs typeface="Times New Roman" pitchFamily="18" charset="0"/>
              </a:rPr>
              <a:t>ricorre </a:t>
            </a:r>
            <a:r>
              <a:rPr lang="it-IT" sz="2800" b="1" dirty="0" smtClean="0">
                <a:solidFill>
                  <a:schemeClr val="bg1"/>
                </a:solidFill>
                <a:latin typeface="Times New Roman" pitchFamily="18" charset="0"/>
                <a:cs typeface="Times New Roman" pitchFamily="18" charset="0"/>
              </a:rPr>
              <a:t>a </a:t>
            </a:r>
            <a:r>
              <a:rPr lang="it-IT" sz="2800" b="1" dirty="0" smtClean="0">
                <a:solidFill>
                  <a:schemeClr val="bg1"/>
                </a:solidFill>
                <a:latin typeface="Times New Roman" pitchFamily="18" charset="0"/>
                <a:cs typeface="Times New Roman" pitchFamily="18" charset="0"/>
              </a:rPr>
              <a:t>mezzi coercitivi per mantenere se stesso: l’osservazione empirica ha dimostrato che, nelle comunità senza governo centralizzato,  </a:t>
            </a:r>
            <a:r>
              <a:rPr lang="it-IT" sz="2800" b="1" dirty="0" smtClean="0">
                <a:solidFill>
                  <a:schemeClr val="bg1"/>
                </a:solidFill>
                <a:latin typeface="Times New Roman" pitchFamily="18" charset="0"/>
                <a:cs typeface="Times New Roman" pitchFamily="18" charset="0"/>
              </a:rPr>
              <a:t>acefale, il </a:t>
            </a:r>
            <a:r>
              <a:rPr lang="it-IT" sz="2800" b="1" dirty="0" smtClean="0">
                <a:solidFill>
                  <a:schemeClr val="bg1"/>
                </a:solidFill>
                <a:latin typeface="Times New Roman" pitchFamily="18" charset="0"/>
                <a:cs typeface="Times New Roman" pitchFamily="18" charset="0"/>
              </a:rPr>
              <a:t>potere politico all’interno del medesimo gruppo di persone è instabile e precario (come è bene che </a:t>
            </a:r>
            <a:r>
              <a:rPr lang="it-IT" sz="2800" b="1" dirty="0" err="1" smtClean="0">
                <a:solidFill>
                  <a:schemeClr val="bg1"/>
                </a:solidFill>
                <a:latin typeface="Times New Roman" pitchFamily="18" charset="0"/>
                <a:cs typeface="Times New Roman" pitchFamily="18" charset="0"/>
              </a:rPr>
              <a:t>sia…</a:t>
            </a:r>
            <a:r>
              <a:rPr lang="it-IT" sz="2800" b="1" dirty="0" smtClean="0">
                <a:solidFill>
                  <a:schemeClr val="bg1"/>
                </a:solidFill>
                <a:latin typeface="Times New Roman" pitchFamily="18" charset="0"/>
                <a:cs typeface="Times New Roman" pitchFamily="18" charset="0"/>
              </a:rPr>
              <a:t>.). La violenza, e la guerra interna, </a:t>
            </a:r>
            <a:r>
              <a:rPr lang="it-IT" sz="2800" b="1" dirty="0" smtClean="0">
                <a:solidFill>
                  <a:schemeClr val="bg1"/>
                </a:solidFill>
                <a:latin typeface="Times New Roman" pitchFamily="18" charset="0"/>
                <a:cs typeface="Times New Roman" pitchFamily="18" charset="0"/>
              </a:rPr>
              <a:t>allo Stato servono </a:t>
            </a:r>
            <a:r>
              <a:rPr lang="it-IT" sz="2800" b="1" dirty="0" smtClean="0">
                <a:solidFill>
                  <a:schemeClr val="bg1"/>
                </a:solidFill>
                <a:latin typeface="Times New Roman" pitchFamily="18" charset="0"/>
                <a:cs typeface="Times New Roman" pitchFamily="18" charset="0"/>
              </a:rPr>
              <a:t>non tanto per governare, ma per mantenere il monopolio dell’autorità fra lo stesso gruppo di persone. Che, nelle democrazie avanzate, non è rappresentato dai governanti, ma dalla classe dei burocrati, che comandano attraverso gli apparati repressivi (da quello fiscale a quello poliziesco, a quello </a:t>
            </a:r>
            <a:r>
              <a:rPr lang="it-IT" sz="2800" b="1" dirty="0" smtClean="0">
                <a:solidFill>
                  <a:schemeClr val="bg1"/>
                </a:solidFill>
                <a:latin typeface="Times New Roman" pitchFamily="18" charset="0"/>
                <a:cs typeface="Times New Roman" pitchFamily="18" charset="0"/>
              </a:rPr>
              <a:t>sanitario/psichiatrico</a:t>
            </a:r>
            <a:r>
              <a:rPr lang="it-IT" sz="2800" b="1" dirty="0" smtClean="0">
                <a:solidFill>
                  <a:schemeClr val="bg1"/>
                </a:solidFill>
                <a:latin typeface="Times New Roman" pitchFamily="18" charset="0"/>
                <a:cs typeface="Times New Roman" pitchFamily="18" charset="0"/>
              </a:rPr>
              <a:t>). In questo quadro, le azioni di dominio </a:t>
            </a:r>
            <a:r>
              <a:rPr lang="it-IT" sz="2800" b="1" dirty="0" smtClean="0">
                <a:solidFill>
                  <a:schemeClr val="bg1"/>
                </a:solidFill>
                <a:latin typeface="Times New Roman" pitchFamily="18" charset="0"/>
                <a:cs typeface="Times New Roman" pitchFamily="18" charset="0"/>
              </a:rPr>
              <a:t>e </a:t>
            </a:r>
            <a:r>
              <a:rPr lang="it-IT" sz="2800" b="1" dirty="0" smtClean="0">
                <a:solidFill>
                  <a:schemeClr val="bg1"/>
                </a:solidFill>
                <a:latin typeface="Times New Roman" pitchFamily="18" charset="0"/>
                <a:cs typeface="Times New Roman" pitchFamily="18" charset="0"/>
              </a:rPr>
              <a:t>di legittimazione sono una il contrappunto dell’altra,  e antropologicamente sono da considerare equivalenti, perché si determinano reciprocamente e perseguono spesso finalità simili, se non uguali. </a:t>
            </a:r>
          </a:p>
          <a:p>
            <a:r>
              <a:rPr lang="it-IT" sz="2400" b="1" dirty="0" smtClean="0">
                <a:solidFill>
                  <a:srgbClr val="FF0000"/>
                </a:solidFill>
                <a:latin typeface="Times New Roman" pitchFamily="18" charset="0"/>
                <a:cs typeface="Times New Roman" pitchFamily="18" charset="0"/>
              </a:rPr>
              <a:t>. </a:t>
            </a:r>
            <a:endParaRPr lang="it-IT" sz="2100" b="1" dirty="0" smtClean="0">
              <a:solidFill>
                <a:srgbClr val="FF0000"/>
              </a:solidFill>
              <a:latin typeface="Times New Roman" pitchFamily="18" charset="0"/>
              <a:cs typeface="Times New Roman" pitchFamily="18" charset="0"/>
            </a:endParaRPr>
          </a:p>
          <a:p>
            <a:endParaRPr lang="it-IT" sz="2100" b="1" dirty="0" smtClean="0">
              <a:solidFill>
                <a:schemeClr val="bg1"/>
              </a:solidFill>
              <a:latin typeface="Times New Roman" pitchFamily="18" charset="0"/>
              <a:cs typeface="Times New Roman" pitchFamily="18" charset="0"/>
            </a:endParaRPr>
          </a:p>
          <a:p>
            <a:endParaRPr lang="it-IT" sz="2100" b="1" dirty="0" smtClean="0">
              <a:solidFill>
                <a:schemeClr val="bg1"/>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6215074" y="0"/>
            <a:ext cx="2928926" cy="6740307"/>
          </a:xfrm>
          <a:prstGeom prst="rect">
            <a:avLst/>
          </a:prstGeom>
          <a:noFill/>
        </p:spPr>
        <p:txBody>
          <a:bodyPr wrap="square" rtlCol="0">
            <a:spAutoFit/>
          </a:bodyPr>
          <a:lstStyle/>
          <a:p>
            <a:r>
              <a:rPr lang="it-IT" sz="2700" b="1" dirty="0" smtClean="0">
                <a:solidFill>
                  <a:srgbClr val="FF0000"/>
                </a:solidFill>
                <a:latin typeface="Times New Roman" pitchFamily="18" charset="0"/>
                <a:cs typeface="Times New Roman" pitchFamily="18" charset="0"/>
              </a:rPr>
              <a:t>Lo Stato, espressione della burocrazia che detiene il potere, è costantemente in guerra con chiunque tenti di contestare il suo dominio, e maschera la repressione con la difesa dell’ordine pubblico, reclamando il monopolio all’uso della violenza. </a:t>
            </a:r>
          </a:p>
        </p:txBody>
      </p:sp>
      <p:pic>
        <p:nvPicPr>
          <p:cNvPr id="67586" name="Picture 2" descr="http://upload.wikimedia.org/wikipedia/it/7/7b/Blindati_bologna.jpg"/>
          <p:cNvPicPr>
            <a:picLocks noChangeAspect="1" noChangeArrowheads="1"/>
          </p:cNvPicPr>
          <p:nvPr/>
        </p:nvPicPr>
        <p:blipFill>
          <a:blip r:embed="rId4"/>
          <a:srcRect/>
          <a:stretch>
            <a:fillRect/>
          </a:stretch>
        </p:blipFill>
        <p:spPr bwMode="auto">
          <a:xfrm>
            <a:off x="3153" y="0"/>
            <a:ext cx="6261018" cy="6858000"/>
          </a:xfrm>
          <a:prstGeom prst="rect">
            <a:avLst/>
          </a:prstGeom>
          <a:noFill/>
        </p:spPr>
      </p:pic>
      <p:sp>
        <p:nvSpPr>
          <p:cNvPr id="11" name="CasellaDiTesto 10"/>
          <p:cNvSpPr txBox="1"/>
          <p:nvPr/>
        </p:nvSpPr>
        <p:spPr>
          <a:xfrm>
            <a:off x="4071934" y="6215082"/>
            <a:ext cx="1511952" cy="369332"/>
          </a:xfrm>
          <a:prstGeom prst="rect">
            <a:avLst/>
          </a:prstGeom>
          <a:noFill/>
        </p:spPr>
        <p:txBody>
          <a:bodyPr wrap="none" rtlCol="0">
            <a:spAutoFit/>
          </a:bodyPr>
          <a:lstStyle/>
          <a:p>
            <a:r>
              <a:rPr lang="it-IT" b="1" dirty="0" smtClean="0">
                <a:solidFill>
                  <a:srgbClr val="FF0000"/>
                </a:solidFill>
                <a:latin typeface="Times New Roman" pitchFamily="18" charset="0"/>
                <a:cs typeface="Times New Roman" pitchFamily="18" charset="0"/>
              </a:rPr>
              <a:t>Bologna 1977</a:t>
            </a:r>
            <a:endParaRPr lang="it-IT" b="1" dirty="0">
              <a:solidFill>
                <a:srgbClr val="FF0000"/>
              </a:solidFill>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pic>
        <p:nvPicPr>
          <p:cNvPr id="69634" name="Picture 2" descr="http://4.bp.blogspot.com/-UN4gazuus7c/Ugj2Ibmk2hI/AAAAAAAADj4/Shx-110vqFA/s1600/Guantanamo+-Backpacks+8-13+016.JPG"/>
          <p:cNvPicPr>
            <a:picLocks noChangeAspect="1" noChangeArrowheads="1"/>
          </p:cNvPicPr>
          <p:nvPr/>
        </p:nvPicPr>
        <p:blipFill>
          <a:blip r:embed="rId4"/>
          <a:srcRect/>
          <a:stretch>
            <a:fillRect/>
          </a:stretch>
        </p:blipFill>
        <p:spPr bwMode="auto">
          <a:xfrm>
            <a:off x="0" y="-1"/>
            <a:ext cx="9144000" cy="6014829"/>
          </a:xfrm>
          <a:prstGeom prst="rect">
            <a:avLst/>
          </a:prstGeom>
          <a:noFill/>
        </p:spPr>
      </p:pic>
      <p:sp>
        <p:nvSpPr>
          <p:cNvPr id="12" name="CasellaDiTesto 11"/>
          <p:cNvSpPr txBox="1"/>
          <p:nvPr/>
        </p:nvSpPr>
        <p:spPr>
          <a:xfrm>
            <a:off x="0" y="5929330"/>
            <a:ext cx="9144000" cy="830997"/>
          </a:xfrm>
          <a:prstGeom prst="rect">
            <a:avLst/>
          </a:prstGeom>
          <a:noFill/>
        </p:spPr>
        <p:txBody>
          <a:bodyPr wrap="square" rtlCol="0">
            <a:spAutoFit/>
          </a:bodyPr>
          <a:lstStyle/>
          <a:p>
            <a:r>
              <a:rPr lang="it-IT" sz="2400" b="1" dirty="0" smtClean="0">
                <a:solidFill>
                  <a:srgbClr val="FF0000"/>
                </a:solidFill>
                <a:latin typeface="Times New Roman" pitchFamily="18" charset="0"/>
                <a:cs typeface="Times New Roman" pitchFamily="18" charset="0"/>
              </a:rPr>
              <a:t>Tutti i governi democratici si dichiarano strenui difensori dei diritti umani e ribadiscono di essere contro  ogni forma di discriminazione. </a:t>
            </a:r>
            <a:endParaRPr lang="it-IT" sz="2400" b="1" dirty="0">
              <a:solidFill>
                <a:srgbClr val="FF0000"/>
              </a:solidFill>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0"/>
            <a:ext cx="9144000" cy="6924973"/>
          </a:xfrm>
          <a:prstGeom prst="rect">
            <a:avLst/>
          </a:prstGeom>
          <a:noFill/>
        </p:spPr>
        <p:txBody>
          <a:bodyPr wrap="square" rtlCol="0">
            <a:spAutoFit/>
          </a:bodyPr>
          <a:lstStyle/>
          <a:p>
            <a:r>
              <a:rPr lang="it-IT" sz="3700" b="1" dirty="0" smtClean="0">
                <a:solidFill>
                  <a:srgbClr val="FF0000"/>
                </a:solidFill>
                <a:latin typeface="Times New Roman" pitchFamily="18" charset="0"/>
                <a:cs typeface="Times New Roman" pitchFamily="18" charset="0"/>
              </a:rPr>
              <a:t>Le guerre dispongono di codici propri, di regolamentazioni nazionali e internazionali, a cui tutti si devono attenere, che legalizzano una legislazione di emergenza in cui, anche a livello interno, vengono permessi (ovunque) atti contrari all’etica democratica, coprifuoco, giustizia sommaria e pena di morte, tortura, tendendo (di fatto) a deresponsabilizzare decisori ed esecutori. Basti pensare alle difficoltà, a posteriori, di definire pene e colpevoli per crimini di guerra.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428604"/>
            <a:ext cx="9144000" cy="4524315"/>
          </a:xfrm>
          <a:prstGeom prst="rect">
            <a:avLst/>
          </a:prstGeom>
          <a:noFill/>
        </p:spPr>
        <p:txBody>
          <a:bodyPr wrap="square" rtlCol="0">
            <a:spAutoFit/>
          </a:bodyPr>
          <a:lstStyle/>
          <a:p>
            <a:pPr algn="ctr"/>
            <a:endParaRPr lang="it-IT" sz="7200" b="1" dirty="0" smtClean="0">
              <a:solidFill>
                <a:srgbClr val="FF0000"/>
              </a:solidFill>
              <a:latin typeface="Times New Roman" pitchFamily="18" charset="0"/>
              <a:cs typeface="Times New Roman" pitchFamily="18" charset="0"/>
            </a:endParaRPr>
          </a:p>
          <a:p>
            <a:pPr algn="ctr"/>
            <a:r>
              <a:rPr lang="it-IT" sz="7200" b="1" dirty="0" smtClean="0">
                <a:solidFill>
                  <a:srgbClr val="FF0000"/>
                </a:solidFill>
                <a:latin typeface="Times New Roman" pitchFamily="18" charset="0"/>
                <a:cs typeface="Times New Roman" pitchFamily="18" charset="0"/>
              </a:rPr>
              <a:t>A CHE COSA SERVONO LE GUERRE?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0"/>
            <a:ext cx="9144000" cy="6924973"/>
          </a:xfrm>
          <a:prstGeom prst="rect">
            <a:avLst/>
          </a:prstGeom>
          <a:noFill/>
        </p:spPr>
        <p:txBody>
          <a:bodyPr wrap="square" rtlCol="0">
            <a:spAutoFit/>
          </a:bodyPr>
          <a:lstStyle/>
          <a:p>
            <a:r>
              <a:rPr lang="it-IT" sz="4400" b="1" dirty="0" smtClean="0">
                <a:solidFill>
                  <a:srgbClr val="FF0000"/>
                </a:solidFill>
                <a:latin typeface="Times New Roman" pitchFamily="18" charset="0"/>
                <a:cs typeface="Times New Roman" pitchFamily="18" charset="0"/>
              </a:rPr>
              <a:t>Articolo 11</a:t>
            </a:r>
          </a:p>
          <a:p>
            <a:r>
              <a:rPr lang="it-IT" sz="4000" b="1" i="1" dirty="0" smtClean="0">
                <a:solidFill>
                  <a:schemeClr val="bg1"/>
                </a:solidFill>
                <a:latin typeface="Times New Roman" pitchFamily="18" charset="0"/>
                <a:cs typeface="Times New Roman" pitchFamily="18" charset="0"/>
              </a:rPr>
              <a:t>L'Italia ripudia la guerra come strumento di offesa alla libertà degli altri popoli e come mezzo di risoluzione delle controversie internazionali; consente, in condizioni di parità con gli altri Stati, alle limitazioni di sovranità necessarie ad un ordinamento che assicuri la pace e la giustizia fra le Nazioni; promuove e favorisce le organizzazioni internazionali rivolte a tale scopo.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pic>
        <p:nvPicPr>
          <p:cNvPr id="73730" name="Picture 2" descr="http://www.acs.beniculturali.it/cache/cache_194d8721736f745d388d69d112de08bc_e2208f03bd2b9b5d2d6425895a65abcd.jpg"/>
          <p:cNvPicPr>
            <a:picLocks noChangeAspect="1" noChangeArrowheads="1"/>
          </p:cNvPicPr>
          <p:nvPr/>
        </p:nvPicPr>
        <p:blipFill>
          <a:blip r:embed="rId4"/>
          <a:srcRect/>
          <a:stretch>
            <a:fillRect/>
          </a:stretch>
        </p:blipFill>
        <p:spPr bwMode="auto">
          <a:xfrm>
            <a:off x="-21565" y="0"/>
            <a:ext cx="9242585"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pic>
        <p:nvPicPr>
          <p:cNvPr id="79874" name="Picture 2" descr="http://cronologia.leonardo.it/storia/a1915n.jpg"/>
          <p:cNvPicPr>
            <a:picLocks noChangeAspect="1" noChangeArrowheads="1"/>
          </p:cNvPicPr>
          <p:nvPr/>
        </p:nvPicPr>
        <p:blipFill>
          <a:blip r:embed="rId4"/>
          <a:srcRect/>
          <a:stretch>
            <a:fillRect/>
          </a:stretch>
        </p:blipFill>
        <p:spPr bwMode="auto">
          <a:xfrm>
            <a:off x="0" y="0"/>
            <a:ext cx="9210189" cy="5572164"/>
          </a:xfrm>
          <a:prstGeom prst="rect">
            <a:avLst/>
          </a:prstGeom>
          <a:noFill/>
        </p:spPr>
      </p:pic>
      <p:sp>
        <p:nvSpPr>
          <p:cNvPr id="9" name="CasellaDiTesto 8"/>
          <p:cNvSpPr txBox="1"/>
          <p:nvPr/>
        </p:nvSpPr>
        <p:spPr>
          <a:xfrm>
            <a:off x="0" y="5572140"/>
            <a:ext cx="9144000" cy="1754326"/>
          </a:xfrm>
          <a:prstGeom prst="rect">
            <a:avLst/>
          </a:prstGeom>
          <a:noFill/>
        </p:spPr>
        <p:txBody>
          <a:bodyPr wrap="square" rtlCol="0">
            <a:spAutoFit/>
          </a:bodyPr>
          <a:lstStyle/>
          <a:p>
            <a:r>
              <a:rPr lang="it-IT" b="1" dirty="0" smtClean="0">
                <a:solidFill>
                  <a:srgbClr val="FF0000"/>
                </a:solidFill>
                <a:latin typeface="Times New Roman" pitchFamily="18" charset="0"/>
                <a:cs typeface="Times New Roman" pitchFamily="18" charset="0"/>
              </a:rPr>
              <a:t>La guerra è un atto sociale totale, che ci mette anni a scoppiare, ed è fortissimamente voluta dalla gran maggioranza della popolazione. </a:t>
            </a:r>
            <a:r>
              <a:rPr lang="it-IT" b="1" dirty="0" smtClean="0">
                <a:solidFill>
                  <a:srgbClr val="FF0000"/>
                </a:solidFill>
                <a:latin typeface="Times New Roman" pitchFamily="18" charset="0"/>
                <a:cs typeface="Times New Roman" pitchFamily="18" charset="0"/>
              </a:rPr>
              <a:t>Serve </a:t>
            </a:r>
            <a:r>
              <a:rPr lang="it-IT" b="1" dirty="0" smtClean="0">
                <a:solidFill>
                  <a:srgbClr val="FF0000"/>
                </a:solidFill>
                <a:latin typeface="Times New Roman" pitchFamily="18" charset="0"/>
                <a:cs typeface="Times New Roman" pitchFamily="18" charset="0"/>
              </a:rPr>
              <a:t>per contrastare situazioni percepite come più pericolose: quelle  che possono ribaltare l’ordine costituito, o </a:t>
            </a:r>
            <a:r>
              <a:rPr lang="it-IT" b="1" dirty="0" smtClean="0">
                <a:solidFill>
                  <a:srgbClr val="FF0000"/>
                </a:solidFill>
                <a:latin typeface="Times New Roman" pitchFamily="18" charset="0"/>
                <a:cs typeface="Times New Roman" pitchFamily="18" charset="0"/>
              </a:rPr>
              <a:t>quelle </a:t>
            </a:r>
            <a:r>
              <a:rPr lang="it-IT" b="1" dirty="0" smtClean="0">
                <a:solidFill>
                  <a:srgbClr val="FF0000"/>
                </a:solidFill>
                <a:latin typeface="Times New Roman" pitchFamily="18" charset="0"/>
                <a:cs typeface="Times New Roman" pitchFamily="18" charset="0"/>
              </a:rPr>
              <a:t>che rifuggono dalle norme codificate. Per esempio, la </a:t>
            </a:r>
            <a:r>
              <a:rPr lang="it-IT" b="1" dirty="0" smtClean="0">
                <a:solidFill>
                  <a:srgbClr val="FF0000"/>
                </a:solidFill>
                <a:latin typeface="Times New Roman" pitchFamily="18" charset="0"/>
                <a:cs typeface="Times New Roman" pitchFamily="18" charset="0"/>
              </a:rPr>
              <a:t>“guerra civile”, </a:t>
            </a:r>
            <a:r>
              <a:rPr lang="it-IT" b="1" dirty="0" smtClean="0">
                <a:solidFill>
                  <a:srgbClr val="FF0000"/>
                </a:solidFill>
                <a:latin typeface="Times New Roman" pitchFamily="18" charset="0"/>
                <a:cs typeface="Times New Roman" pitchFamily="18" charset="0"/>
              </a:rPr>
              <a:t>la rivoluzione, i russi in </a:t>
            </a:r>
            <a:r>
              <a:rPr lang="it-IT" b="1" dirty="0" err="1" smtClean="0">
                <a:solidFill>
                  <a:srgbClr val="FF0000"/>
                </a:solidFill>
                <a:latin typeface="Times New Roman" pitchFamily="18" charset="0"/>
                <a:cs typeface="Times New Roman" pitchFamily="18" charset="0"/>
              </a:rPr>
              <a:t>Afghaniostan</a:t>
            </a:r>
            <a:r>
              <a:rPr lang="it-IT" b="1" dirty="0" smtClean="0">
                <a:solidFill>
                  <a:srgbClr val="FF0000"/>
                </a:solidFill>
                <a:latin typeface="Times New Roman" pitchFamily="18" charset="0"/>
                <a:cs typeface="Times New Roman" pitchFamily="18" charset="0"/>
              </a:rPr>
              <a:t>. </a:t>
            </a:r>
          </a:p>
          <a:p>
            <a:r>
              <a:rPr lang="it-IT" b="1" dirty="0" smtClean="0">
                <a:solidFill>
                  <a:srgbClr val="FF0000"/>
                </a:solidFill>
                <a:latin typeface="Times New Roman" pitchFamily="18" charset="0"/>
                <a:cs typeface="Times New Roman" pitchFamily="18" charset="0"/>
              </a:rPr>
              <a:t> </a:t>
            </a:r>
            <a:endParaRPr lang="it-IT" b="1" dirty="0" smtClean="0">
              <a:solidFill>
                <a:srgbClr val="FF0000"/>
              </a:solidFill>
              <a:latin typeface="Times New Roman" pitchFamily="18" charset="0"/>
              <a:cs typeface="Times New Roman" pitchFamily="18" charset="0"/>
            </a:endParaRPr>
          </a:p>
          <a:p>
            <a:endParaRPr lang="it-IT" dirty="0"/>
          </a:p>
        </p:txBody>
      </p:sp>
      <p:sp>
        <p:nvSpPr>
          <p:cNvPr id="10" name="CasellaDiTesto 9"/>
          <p:cNvSpPr txBox="1"/>
          <p:nvPr/>
        </p:nvSpPr>
        <p:spPr>
          <a:xfrm>
            <a:off x="6929454" y="214290"/>
            <a:ext cx="2198038" cy="646331"/>
          </a:xfrm>
          <a:prstGeom prst="rect">
            <a:avLst/>
          </a:prstGeom>
          <a:noFill/>
        </p:spPr>
        <p:txBody>
          <a:bodyPr wrap="none" rtlCol="0">
            <a:spAutoFit/>
          </a:bodyPr>
          <a:lstStyle/>
          <a:p>
            <a:r>
              <a:rPr lang="it-IT" b="1" dirty="0" smtClean="0">
                <a:solidFill>
                  <a:srgbClr val="FF0000"/>
                </a:solidFill>
                <a:latin typeface="Times New Roman" pitchFamily="18" charset="0"/>
                <a:cs typeface="Times New Roman" pitchFamily="18" charset="0"/>
              </a:rPr>
              <a:t>20 maggio 1915.</a:t>
            </a:r>
          </a:p>
          <a:p>
            <a:r>
              <a:rPr lang="it-IT" b="1" dirty="0" smtClean="0">
                <a:solidFill>
                  <a:srgbClr val="FF0000"/>
                </a:solidFill>
                <a:latin typeface="Times New Roman" pitchFamily="18" charset="0"/>
                <a:cs typeface="Times New Roman" pitchFamily="18" charset="0"/>
              </a:rPr>
              <a:t>Parlamento italiano.</a:t>
            </a:r>
            <a:endParaRPr lang="it-IT" b="1" dirty="0">
              <a:solidFill>
                <a:srgbClr val="FF0000"/>
              </a:solidFill>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9" name="CasellaDiTesto 8"/>
          <p:cNvSpPr txBox="1"/>
          <p:nvPr/>
        </p:nvSpPr>
        <p:spPr>
          <a:xfrm>
            <a:off x="0" y="6211669"/>
            <a:ext cx="9144000" cy="646331"/>
          </a:xfrm>
          <a:prstGeom prst="rect">
            <a:avLst/>
          </a:prstGeom>
          <a:noFill/>
        </p:spPr>
        <p:txBody>
          <a:bodyPr wrap="square" rtlCol="0">
            <a:spAutoFit/>
          </a:bodyPr>
          <a:lstStyle/>
          <a:p>
            <a:r>
              <a:rPr lang="it-IT" b="1" dirty="0" smtClean="0">
                <a:solidFill>
                  <a:srgbClr val="FF0000"/>
                </a:solidFill>
                <a:latin typeface="Times New Roman" pitchFamily="18" charset="0"/>
                <a:cs typeface="Times New Roman" pitchFamily="18" charset="0"/>
              </a:rPr>
              <a:t>. </a:t>
            </a:r>
          </a:p>
          <a:p>
            <a:endParaRPr lang="it-IT" dirty="0"/>
          </a:p>
        </p:txBody>
      </p:sp>
      <p:sp>
        <p:nvSpPr>
          <p:cNvPr id="80898" name="AutoShape 2" descr="data:image/jpeg;base64,/9j/4AAQSkZJRgABAQAAAQABAAD/2wCEAAkGBxQTEhQTExQVFhUXGBobGRgYGBwfHBwdHBwcHB4dHBwaHCggHBwlHhwcITEhJSkrLi4uGh8zODMsNygtLisBCgoKBQUFDgUFDisZExkrKysrKysrKysrKysrKysrKysrKysrKysrKysrKysrKysrKysrKysrKysrKysrKysrK//AABEIALEBHQMBIgACEQEDEQH/xAAcAAACAwEBAQEAAAAAAAAAAAAEBQIDBgABBwj/xABDEAACAQIEAwUFBQcCBgEFAAABAhEAAwQSITEFQVETImFxgQYykaGxIzNCwdEUUmJyguHwsvEkQ5Kis8IHNERTY3P/xAAUAQEAAAAAAAAAAAAAAAAAAAAA/8QAFBEBAAAAAAAAAAAAAAAAAAAAAP/aAAwDAQACEQMRAD8A+fIjMoAy3BHMAn4jvD41V2OTUB7Z8NR+R+tBWeImACFPjsfiIotOIzoXYdA3eH60Fty6WEEI/kMrfkTv0NBXXjQgj/PGmdpBc/CGO/cIn/p3qs2lGgcqT+G4P1/SgAwurhs0QdjzFW4u+RdLLAIII+FWYiyJGZFIndDH0pfdHeJnnzPKgMdgyzOup/tP+b0uYkTV7grHKqm1356+FB4bhiKacLbvnY6N/p/WlWXw10imOCUymkgkiY8OtBouEmZAGk2uY30606wVlQrHRTkaNtgPqRI38az/AA1fey6wEMT8q0eHwzDPmGgU7eXX4UC/CIrWrBI17O8ukdVI35iTSlbDCxduZjC3mBU9Egj11imfB7Oa1YGont9fIA/HSqFtn9kxgkEJfuTOh1Sfy+VBTx++BjsQGnvBQOvupECKIxWJz5ipMdvY2G+a2RPx+NN+OcKtXnzmQ2xI5wF9Rp4UDxPADtr9tdAr4TbkPd/OgKwN8NhbykyFLiIO0T9TtWf9srSqtop3QTsDI23HQ+VOsLhSiXYcEMWJBETodARrI8qS+09o9jbzLlIYeRlT/kaUFl0A3IEa9lBPjHw33of2yTI9ldPuzPnImjLml1dYnsv/AF3oD20Q9ramIKuR5SAfKgUYG7oToIOlPOFpLvvmKPpGp2mJ570iwKAKfOnXCB3yRO4mNo1PWgZYtlGIxGjnMiFMrQA2WNddRqdKzuOum1iWuySubK3Ll+mo8qfYSDfuZgNbVvl5HQttpOtAcSwGb9rmDlNsxsR3FMieRMgjSgh7Q4Ym7hzbEs6idBqcxg8uUa17iLfZ3GWQYZhO0wSPnV3BrJvDCFiYWV0kGBcI3HnvVnFbIGIuDl2jR4bGgpWSjwdihjlzFbjD25FwiIKzof3kU7eYmsXaOYXADGgPn3o1+Na7A3O6QDE2bZGmnux6UCzhDHtrjGT9vaOv8Vth+VbbgZBF1f3bn1Cn41huD3e9e20awfqK3HAdGvjUSyn/ALf7UDTLUmGhPSvHFeigpfeoga1ZAr1U60FOsVCTV5WprZnr8KD822hNTy661BKsmgsXaQfStFg8PntjNOokE6x6bQI1rPEeFMeG48rCmCp/CwkCeYnY0BFmyrHs5y5joY0pVjLWU+p+RrR28OAUIGguA+BlTSXiFqWgHmd/OgosEkRI9aFK7+emtG4OwYO58PKhVTNMf550HB+7G/jR+FMlFJMTMTIEjlHkJoS/aKiCd4jKZFE4EfaLB56eqmg0XB07z6EgBCQvhPl9a1BuRbZlJ9xtGGpBXx/vWa4Q5m5J2tptvsRv61qOHybJGYEREtpBjr5mPhQIeBJ3cMpBI+3gD+Xn8N6ERow/EiNu12Pih/Wm3DUKDDgypFy6u38LcvOlmYGxxOQPvFO3MpQau6hKEbRl8jKDaNvWk+MP/EYqCIKYYz5ONae4Nm8zlXT+hfXpSPit37XEaf8AKsnbXRhQA4niow93s7gBUhu9rzlfHTwoTixS9Ziy+fKQT1gaEgHXnTHj2CF8QneZZOXn7zT9azV/hFxGBErG5nQHpIE9NYoC7gh1PemEO2uhHwob25YdrbHNVIJ/qNE2rt7OMvelT74HhpIpX7R52uqz+8U6yNztQD4HVYA18PpTDhLxc2GzHUTsDt086W4T3DPXSicEjG5oSNG57jKTHrtQPA4/aFLLM2LQ35nug+OsaUTdtDLjWj3skSeidTvz08KW453W5ZiSXs2xr1D6Gf6flRq3A4dds4ZgOvceJ5cjHkaDz2UUdngzHN//ADf3qfH7H/E3CNs06nqoP61D2QP/AA+F11zXf9a1f7RW4xDieaz11UUAeFeDdkj7s79cy/5oOtaDh2OUW1eGLMtu3Cx1YTrpFZq+kNvsp/KmFuDhQRutxNNQCS56a7E6eVA04Zgit24DA7lo6+Fw9PDn41seFCLl0eCH/VzrH4XMMQFKhQyd7UnbKefjHzrReyWO7RnLsCxlRAIjKzaeOmtBpcvKqzbq+a8O9BQEr0ipMK8JoIkVNR4fOvKmgPQ0H5mA0FcW+POpW+vKrDqZig9Q6V6pMjWKilWRQaiwCVt7TmG38v6Un4gk/PQ+dM+FPmVZ2DrOv8P9qX8RXKW12LfUUEeGWSSSJgfhnrS+0hk6c4Bor9pKrKtG2nXfQ9RQ4dWGkhgTIGxG/wAd6A28ENpVA+0AmdpGoI/Oq8FGdAdpH0qLXiUAnugHfqZ/WvMCp7RB4r86DQ8LjM+o+7X0139B9Ke2uJWsSl60NApUyvnqxkaqDBI8DWbtNC3PGz8dY2HnWawmIdLim2xDyACDGu1B9IwyZTaBIMXrqyCdZR4MfCgskjiixsUbp/y6NZ2zWA3ebtBmPVjbZT4bilwA7THKAYYWwAJ2yR9aDT8LuwV13RdImBlWk3F7v2l91EobAGYERKssiN58KHx3G2sYdWCjMUthSeWgn/PGqsNiLDKb8snaKwKspiTA7rRqNCY8aD3iONHaZjZ7VWEhlOV17zTBXvbR1FDDilk6LimUx91iLZYeXaLqPM0bcNnKobtC2XQppzMd1hHype2DcyWsuwO2ZDMcth9KAoP37ZNrunMJsuLi7T3YhhoJgyY60g9p7ivct5JIVIMqQRqdwQPlXt3h4FwMoa31EnQ9QTJ+MVfjLt4WcjuXViYzASACNQdx8aBJZU5T59aacMADjNpI+qmhNhEaUw4bam4ggcvoRQa3hqAWEbJmjUGJ2YgCfLWkHDxMx+FDyk6G7p8Oda/2daLCx3gCddeTmsvZzIl5rZysAYmIjtboIM8iCR60A/slrh7UkiLt307qmjvaQML75pkFOfgI1qrg96AgOHUAXJhG0JZZJgnbTkd4q/j7Z71xirAlbZCncbbx6fEUCS7c73OctNbd0nCMdvtE1nmGUfQj4UmvpDA+En9PlR9lm/Z7g2GbPHTv29+tA/S6/boTAPu6gazmmCNNoFHezF4LcJPK+0yepcaCZ59KUYLGBnUTqJ5dM5GnlHxprwSyO0ZjOl6I01ObpG0mg+gHTnUGq5jJqsxQVVBhV0V4y0FYNE29tDVBGlWWqD80LPhHhU05+VXgoYGXWdx/apBVGzEeE/rQCrtUhO/Kp3TEbGozNA64O3cBna4P9JqrHe85idW+oq7gp+yIj/mD6Gh8e/v+Z19RvQBYkKZyjTTnm1g8/wAuVBK8bUywxAS5pJC89RrpIiNY1B60skTQXM5yx5UbgkOdNZPc284qnF/d29RrJ0GnT49aY8JQBkLMitoQHBPPQnUAfPrQH2AGzgb9kdfI0h4bgmzFjplaJ/ikc+tabh94XGcFMrhXEg92Nzp9DNIODYxheKjKc7EEPsYMj10ig0eGv6JmP/3AGafCZn1rzC3j22K1kFU3qWptB8iLN9CMpOuykQf83qhMOwu3iVIBRdQDGhjTrQAcfunsbDaxkUf9pj6UXhmtpaQ5pbs206SDmO0TyoXi1gnD4YEgZigg/wBXPpzo04E280yQbNwSuo0XXw3n4UF/HOL3UKi0qqSsl4lhIkxyA8fCkLcRxDSe1uzuSHO3odK0F69aItC6Sua3oxJAHdUQRlMieennQFz2fLIexuByYjs7qsPGVADfKgXrx67IF09qm0Pq0fwtuKZ37avbFy0c1qdR+NCeTDbXk2xpLiOEXl0dCD4gj5sBXnDL9y05dRmABDKdiDoQw5g/3oCWUa77/nRXB1m5bj95efpXcRiM1ucjiVncdQf4hsfQ86r4M8XLe05k386D6F7OWA1nUkEMwEH+InXrz+FZbh+MFt7mZlA7wllLAfaPuo1I19N6a4LiAs2wS6pLXMoPMjX57etBiwO7ctksCk6AM0liSCB0JA1jQ0BYv28oZFtsA6MTZcNsY1Uww38RQftKPtWeGy5UXvDKdNDod6qvcMLwWw7Ag942lAkHXVQZHnNCYy6SvZi47IIaHYmG1ECdqAHGL3ljofoa0PszYW59m4OVlafQIf70iazqs+P0p57Jn7SeffAH9C0FuKsI1yCNA8aaRow/IUVbs3A7aqVe4SJmYlefLeq+IyLkxtcJII6n5701xzQuGMbwIH9FBuPA1AiptVbNQTSoOIrhXUHsaVK2KrU1YBPX40H5mVDqOlSUnTpVltgZ8a4LtQVE17NeOP8APWvctA64P90386/nVfEDLP4kj00qXBT9m0cnT86hxNTmbz/KgEtqQtwD90bdJ8KXf3pxwlmz6idCOWo6edK7w7x8JmgtuXGKosaCfn+kUywdk3FdyNVUQfGefXT6UtVhA6j4f7099mbk3BbnRpn0BP0oHHBMITbDEQ3eAHMgjn0Iisnh+GXRiFQqRL+8dOe80+wqMrXtT3g8zMSF0M8tKNt3bqWglouLmUse+SSvJgGOXqdBtQUvhQ1u5aVsxW8OzPWAT8N6GbjFxbaEqUyls2RozDaGUyJB8Nqtw/FrpF5WcK1sr3+zAYzoc0AdYry3dLF7ThdASlwiNIIE9Ry66UFXtc02MKQmQZiSDyMRFWYEobZCs33TgxIBaGOo58vgalxLFWXw1m3iHZTDEN2ZaYYqZymRqDR2BuWHFoWXtQituxDMSrSYYAnWgFv8KOJtWihftEULkKxPdWYmJ1G2+1ZvE8Ku2zqh2mR0Gh8ta2OLsv2eHZDcCm2rEIGgsZJLZRqdjrFAcRM22W28Eq4KMcrGWJBggDntQJrHE8XZAi9dAgGC2ZSPJpEV7wriN9Dce0qtmEuCgYHn7v6VfashrQLKc2TfwCmJg77UPwW4Lc5lnMI3iPEHqaAp+Ji9bP2aWzzyEgePdkgctRUuD2wXTwZOX8YFDcPUdndgTG1MPZ2yWuACSRrlALHusD5DzJ50EPasMbdmII7S4um5JFs/maccQsItrIkgthxny6wQE6cxGvnUfajBLZ7EE5h27EcjqixI9BtVosKEzWft+zRy6EMuuYGCYBPPnyFBiLdxkhrTsCNTqVI/Wn+A4p+06XI7YDRv/wAnUN/F0PPbpQh4thHkvhnQnmjhh8GAP/dXmBuYU3IzsiAd1shzbgywzfSaAwvmKmev+1OPZcjMGOwY/wDj/tSzEMjMpVg4n3wCJ16ECDM/Gi+D3vsrgHINr4i21A14i4a6T/8AsEgzpqi6edG4+MmEMnTn0gD9KQcOLGzacsSCwKjoBcSZoy3iy75DrkCldcvdyqWM9SYEUH09hUHFZa/7ZlZ+w+N0D/1PKh19tnMRYXWfxnlv+H/JoNhNcDXiMI5TAmPHwpZa4xmxT4fKIUe/M/hB6QN43oGZq23B3oa7irajV0Hmw/Wl7catl2C3UgAa5tJ1n8qD4JampKp6fKo2yas1GlBSxqcc65utTYiBG/0oGXBvu7vmmvqat4uJZo6/+tQ4Vd7l7xyR6NVvFCSxneR9DQLLd6JK7xH+RS2+BnPlTrDNkJYCCFPx8KUXRLExyoJW3iIo7AYg22W4umVgfrp8iKBsISBptz9Kd4q0AVUkKFUAmJAzb+f96BvgrIZ8uyuXkHkCu2tSvW3Y2lAUBMuXJcmBOuszOpGnw1o/D38KzKf2q1AnRjrtEGegrl4Php7rWmB5pcE+cBt/SgT/ALDcDYl3RouIsHUgtmGs6dJirOHX1Km3cIBc9w7ZSORnYHT5U1HB7qpdW3mIhSh7xMgydx5Utb2euPcYNINzM0kaAgba668qAzF2EWxZBthjnuqFMlgA7k+fLXw8aS4TB+7oFa3dG4AYhsysJHvAECnV5bwS39mGKhgxaQQQYmVOkjxoPD2n7RRcthczaMHB1BLajU7/AFoKOMY652GCdHAPZsDpsQ36RQJ9pMSo7z5gOuvyaaqvYcqiaaCRPjJod0GsiRFA4wnFhdX3LZJkSLYBHdOsrA9IpbinZbU5QBI18558xAoTg75XZPP00qziNz7MDxHymgs4e47O5JMEDry8qvwuHLqx5Jv1gzETvqPnQGBOjjqBz86KsSNtyDp6f4aDR8Y4fcfB2sgYtabVQO8QygzPOJGvj4VbwzCtaGfvZ7cmP3p7MkTAJGp+BqnEEPhFZsxaAQ2shii7xygfAUNhrzBHUy7RCA6gMVB2M6fnQLOK4PNcuMAbSgBsvyyiQC3WahwV0yXFb32AygjSes8iB8aLtca7RQrWbUkRoGBHwMDyignXLcsAj3gdvhr40DBU92eq/Dyplwa3Nu6MynKpYiROUo45eJFJ7xAA9D8+dFcIw4bO1t2VVAlhsxIkb7AGgP4Y4NtFUz2Ud0CWyl1ObykHyqSO3buUmcgnyyry8SBQGDtXLQD92dpzb5gdiu8V5xFnOIDCQCiNmk6kKZ8SDlOlBsLuGuaZQNvTbrFKsXhmVgWOuojUikHGFuZzDMsicusCdYGu3gaXfstxh78/D9aDW3MESSWuGIH4tgfKgWsqojNEkA6/3rOjCtsWkelQOEP78etBpntWPxMCdd28N96Gf9mB1b51n1wh/enxE137JPP5GgDU6ipeINVK3PnU880Fh5VJEHLeqTUgaBlwy5pc8QPrR3ExLH+nb+U0p4e/veVNuI6OCDPuH5c6CHDMOpLHQqbbHyjTrzrO8QBmQeXKtVwFYvRAhlbby689qzXG/vDl2zNA9dKCvhCZrizJCmT6a/WjuIX5R26sIPr/AGHxoPCSo03g/L+9eYp9MoOwPyIFBoLNgBWfJaYIEkMkyG00jeNec1fiEsZS4w9hgIJyysDMVkQdZMeQPOieD8Rt2sOvaNoRG079a72e4sidpbeMn4CVGpmNR5AaUAtpsOVLql9IIns7xEA6az46fpNWu1zNZ7LFYkJcW4QGfMR2caAHTXamfDbNjsxabI7kH8EaSSAfAeNZzheIL4mzZyqDbNwEzuG94n0FAzHFb6yoxWu8PZBBneSPjPlU7HHMTvnwdwTzDrEDczAHnVvEMNbfEWssZYIc9ptCgLzmdIrxuEIcSxIPZsskgrGYzIgbjwoBr+NXLluWLYUn/k3ZAOusQdd6S3mEmJjl+VWcQw4ts6CcobSYn5eFBMaAvh/D7jXBcCNkIjMFOu+gIqHErBFuY1G4+Nb72XwSDDW10DmXOYaMCQANukH18aL9pLVu1h71w5ZUHKJO8gDSY50Hy3BjUzpoKYYWw7EZVYieQ8Bz5Ulu4sliQYk8gB9K9S+x0zGPPT4UH0dMFeFkoltSr5ffBiMgECDMj86UthXCqpQo0sAQDlIy7yduY/2oa2hTswocBlBUrccagCecCvE4pcyAi7iVzEqJdWGkT7y+NAmsXj2qnk1E4w64c9CR86Du3s162zHUnUwB8lEURxHuracn8Zj4zQWvdGUb8h8/pR/CbrQLYghwIkbNKj1GpHp4UmbHJoJPmF/Wm/COJWvdi7cgDfIMupOknnJ50E7KNbz5kygZpzLHlvvBHL96i8VbufZsrwpUd3N3YjKQBsDPTlUX7AowY4jLIJDKWAMGDKnTUgnrFFXb1slAuICqPwXFK6a82XfWgTcQwA7Ron49aXWky3VU7EiR1E074k8uWVwwI0KsNQNOVJL137VZ6r9aBni7YW4VUQB0oa7bE6idQPpV/ESM5150Mrc5mSPrQWXXA0GwPTw+dRQ17iMSCcuUDLueZnmaHXFJyIFAjDCp5xFDK1XW0Jk8hQXZxpXZ6gajmoD+Gt3m0mQaa8RbVT4KJ8opTwthmMye630ojF3Zy+n1oOwuPa28qJOseojlQ2NU5hIg8xQ9t4O+x+FE8QxBe5mgAEACOcaT8aCAugEeWvw/WhGaSf5T+tSdpNTtYc5c0GNRMbmDQPuF4tFw5ZwGCxpvrEL5a1ThVD237qlgwJkbDn5CY06UuQRZ6aidNSdSKvF5jhyxOj31B6nukn60Gg9n7wzs2kC2cx5aZjPwpVhLyrj1a37pmDrElDO/jQbYgqhAEEER0gST8qI/aIe3euaHMSsLsDmkdSNo86BiMGj32zllHeJIJA0/2oTBXU7dQC4XMIDzJ15jlRPDm7fEW1TMGciRGpBaQI1G0ma+l3cBZJ7yhiP34J9OlB8y9qRlxNxf5T8RSvCWc9xUG7MFHrpR3tjeU466EiIUGeRAgj6UR7H4QnG2SRorFj/SP1ig+msDbyKLYKqMoiJAAA5+VY//AOQ8aq2uxC5WKhmHgCI5x8OlazGYxFHeuBDI1bqQDGvPXWvlftFjjea88yAIHKACI/X1oM8xqeEOpHhQ9wFTBBB0MHx/KrcE3e+NBu2xBTsiiAhE0liIka8vDeqMRiM2GfQqEu8mmS0k6xtryoFuIZlgMO6qqABrMA7x1kRUw5OFxHLvpp5xrQI2ebtrT8X5ijePuOxtDo70tPv2z/Fyq3i7nIvg5/M0AK044JaQm6HML2Tf9WmX0mkdptdaecCYAXG3OQR/1AfnQNMVat5bj2mzQ6RE/iUjUEc2o/GWDMdrqGIjN/B+TyIpOcUxt3yT3vsZPiGIoy5eZ8WpMGLhA21EggfPegGxdttJMDKunjA5iZOs0pdcrr5j609xVp3OZVYiANuYoO5wu4zL3TvzidNetBZxZSbja6a6DaKHs2ImOg+tGcRsNObLlzbCR086HYGCSAJgbjrqdKCGOtjO2vMD4LQbACisU6y+o94RrpsPjQDMTzAoBeyyuVMEjx0+IpliMOq2EaRnJJIHT466yPSl+JtqBKtrqcv6VO1jH7OJUqTGU6kdSP3d+UetBEETrMSJHOPCaY8bRDcDW7fZoUUhTlBOm+hI1M/ChsTiu1yqMgyoEBOhaObHmdY8gKJ4xi1vtbyKAVsqrAbZlnMRrtQdg7K6kB5C7CCJjcyZA9KpvsHMiQqqu8b/AN6s/aHlr2YTCzGh2jb0ExS5r2/jQStid9ATvG3zr2+NlXUDUkE/ntRSWJsG6XHcYAJz13I129KCu3ttBpp6fnQSs4bMrNmURyJgny61dZuZQIB7TNqCe7EaCBznxqGFvwrALLctJkGQRHrPpU1AULIAJ1mdfUfSgJWyXIzELBJJG8+Q09BRuMwV3skszbyh2uBw0K5IiFkAyANvEUtYHtFTKpOmzGDPIldfzq/ixZbgU/ZkQIzFlWNPEmTOh1oBsRaIU94TPeXWVidDIjwpg6Nds9pcYZbMBeZMmIzdBpApZdtgdzPOZgSwBgDmYMGfDwoni2HNoZQVdHAhlMyV/FHKfEbGgI4PYuF1dGKksQHWTsDIAXWY0A5zTbjLfscIlx7nbAls8qwhhEqe9v13EjasthcTl90lCAdQTqZ0G4jTnRdvFEoVKh5n3vIzHOZ1mdxzoDMRiJyXcluDOZSPMTKkEA7b7iaqw2MFuLi5pVpVg0MCCNCs7Rzqa8Le2oByqWhlbOCG55ZWYbw8KnZ4A9052e0pYBspYzvzyyAOZJI50DLF8RuY11dgsqTAUQcriDIzGdhrArMX0a2xQg693pmAMEjqNKZYa+1q0OzZxdZtCkFCukidwRyFWcKw631LXAXAYx3mhM0GQAD8NBQKQwYgsvu6MWBMDy6b/GoX7SLJSeWukTOoPptXl1WZ2toGbMT1LkLsPHrtU14ddy5iIA1JaQVgxEGg7DYxVMlIjkP3htM8uoBq27jswLDdgAw20EHbWhxcZ+6QD/LpMeC6ExzqeDRSyggiQRMgSdSJnTw+FBO+ijs8rBuZ01Bnw5Eaip8Ruo9oBRDA9d9fry+FQuYcgCUdHGhkGW1jSBoaJscHuXGCtFvKCQLgyAgAkw8QXnQDmaAG1hl0B0gFiSNh8deVMeA3Utm4zkZShyqSRmggiDz1FCYrAXFAa4jgRoWB2kifKauweBvXJe1Zd7cESQSBprB02PT1oGXEMRbZHt2lB7qliGnUaxtrBj40ywV6091FMZgoMjaYzHU85EelZZrZtP3kZZ/C4j6xXlu8RK5ZYGRHxPmCDqPKgKxgKEy5MMYIOhE7gzqN6oUbFngaazO/lz8KobGALlIMidtqjaUnTTadTyoD1uhQMoBA/eEz6TVtu8JlgvooHxpRcuAGNPjof96Y4XFh5LQD8J8qCGIG5Ijp0oM3SeZrSNhlezrprH5gz5Urv4FSxJzKCdAROvMjwmaBNihlII21g9aYYLgV50DrlAb3QWALD/OtLgytlDkhZ1IEmPLnWjwXFVRQhFi6q+4WfIV88yUGea0VYo6wV0I8a62gkgsQIOsTr0ptx3vMLhYSyiAFOUD+YjveYpZZtrlY5+9MBQOXMk0ErZOUgnlFU89fWi1PdjrvXuEwgLgOSE3JG8dQDQdbsqwYJuFnXXNG8Dr4eFAuDMHQivoJ4PbtqrYYTdMMkN34XUkZpAkaRpO01nPabF9oEd1YOSY7gQEDQkjMTM6TtvQJbDc5gjn5baipuzOSx96RJq7hd/s2LBFbukQ8wM2k+YmireIDZEuCFXmiqCQY3AgHz3oKcOzW2F1DDWyCsCYI5+lTtWbcFrrOSQSMhX3j+8GE77xVmHYCVGxJju6+vnXtsskxoGBU6AyNiNRp570AV13uasxYrHLYcpgfWiMNf1QnZdNIUxz1jWrmu6BQDlWSYXr167elMeCY/D22L3ELggidim4kad6gWvYVizmQCxhmQ5Y11kCM22nWnfCeCI2Hu3UZblwA5VF0DL4kDvFiNl8hzq3EYfMltUxVh0Ud1A7EAL3lBXLy13FH2PaQ21UMuFHKVW4xJ8MtsfKgQtdt3haUpeS5MFLROvIEK8w0fTlTiz7MELIuJuOyRwYcHUZiDu25XWPKs9jMUhum4jlyZzEqUEnTuySee5qK8Tu5AisxUbAtt1gx0oOxvEiSwdEVtR9mMvme7+XhV1ziKCyuVRmyFAAAAhzbwNSSs6k86VPiDcaTy0yiBt4Aa+dEWR3W22MaHfw8aCfD8WyFXUqGXVSIGp5NpqvhpT/De1YnO2RMwHaJ2eZWI3YZSGDEaayNBWUw5CnWnXBsRatE9rhTeJac2pgHQACIB318aBfxG7Zzf8Muh1BI+0UzsCDEDlpzNKTcB3YnUzNbbiODtXZuyMO2UBLVuCfAsRGUnbltWLFgCdZH1oNRw7jyZVt3WQyIDPaZmWTqVZT6+lM/avi9tbFpbd1Lynr94CBuTHP0iKxWGcAAdKJxFztIB1A2B5bUGr4TxkP2YJGXsWW4pGjHeAVUCAJ8fOtJwmy6IRaFl7UkqqEqUG8CZnXrHOsja4+r2OwYmzACyglSo5MnLzHwqzhK4lTmstavqOSuM0eUq3pFA99oba3rRV7Ja4neUNpImDDDw5c6+e3XtDMQWU/hQiQORn9DX1mwcTds3D+zC1cEBRcYwYGrbaetfJ8TYgtnmZObz1n50CthPjRCYwqjJA1j8I08jvRA7pLKY2oe5bkmKCDKHAKgKQNRrr40TgXK5Wy5gGB8yNahfxKvkC2kt5VCnLMsebMWYyfKBXtgRvqKAjjWOznuqyAnMRmkFjuQPwjwoTD9prlJGv70VZiLURoRp5z5elRsYR2EoJE7AjTz1oOu2FSA41jbpz8jUWUFpgAT7s0z4pwm8vfdDA0BB0A6eApQyiQw36UBvE8WXUZhrpGugA07oGgFU4Dh7XSAgl9TGYDQCTvXLhS2padCTAmNdB4b77aU3xWHw6YdiuUuVBBls8kidB3aCzhHDg7KXVCgIzd6Ppr/ALUH7Q4m011uwzxt3ojTYKB+EeNe8KxeQiTpHPl/n50M2Ee5cZlQsXJbKqkx6CgO9l8ZcDMiXUtZ1ILPty0HQnr50vxmGcsV94gkAjUHXcHpTvgfA8zlbk2jl0DAqx5d0FdY/wANJMeblu44DFgpIDDQEciKA/h3spiLgkKFHIsY28qe2/8A47unV7qKYkwrH5kgCs3h+L4ogDt3UR+9EfCrbnGHK5LmJuuOYGYj/uImgXfs5FxlRgyhjDDYgbGjMd3IV80FNCBs3L05R4z4UXY4hhxtbct1ZoHwX9a7FXhcGU7Hb+1BTwTGhCpyjuknNzPhPTTpTDG4pLzs7Lk6Su48Y5/lWXsOVOUnUE/KtVwzidtblq43Lc84iBPLzNAFcylBGgnTSPPz5VosDhA1i44CohEF+QIGpE67xRfF7Fi/YZxkFye6dtuRjkQD8qzL8UZLTWCCoJlo5wNPAgmDNAmfDqqd0sW2idPPy9K9wmGY6lo8q5X10jzoq20ROmmk8/7UCe3hLhcqqksOnLxnan2BwbW0LXbgJOiokH4naK8aDB5VcLwj8qCrDW7cHMpzawQefiOceFCv3iMxbLsQDy9aNuqhGkg0rvXNRBNAbjLahMqCEjXYnN1pKDykEdetF5wUeZMaxQQQbigKt5aZriLAjuyecn9arfgrJkDyM8b/AO3Sthb9msOUUzrEyI6dKDGuUe5oCJ2Akx4UzT2NxB7wNoD+JgCPPpQ+IBQmVykHpB3qpbhJ/ET13oDrBuopQ3XmeTGPLfUUGuHbPJAjWddB4npRItXN8p85FeZHnRSesGgW32zH3RA00Ghjn60FfYg0TdsOsyGA15f4KpviRM0AS3YNFWb3KKBvJrvV1pqBmjSwk7eVTuXhpGkCNNJ8/Hl6UvVjO9eu070H0T2r/wDp3/lP1FfORtXtdQW4T3j/ACn6Ve/3H9Q/OurqAduXl+dbX2F+6u+f5V1dQW392/kuf6lrE8R3HpXtdQDdaote9XV1AS3Krre1v+qva6gDxH3h/mH0oobDyr2uoNPxL3MN5H6CgePfcj+cfQ11dQIk3o3H7Wf/AOa/U11dQT6ev1rv1NdXUHvL1pZe3ryuoI2tn/lNRs/58q6uoNt7X/eYX/OQpnhfun9a6uoM1xv70+leYX3fUV1dQNfwjy/Oq339T9a6uoPW+79TWSxfvHzrq6gX3N6km1dXUFlv/PjUmrq6g//Z"/>
          <p:cNvSpPr>
            <a:spLocks noChangeAspect="1" noChangeArrowheads="1"/>
          </p:cNvSpPr>
          <p:nvPr/>
        </p:nvSpPr>
        <p:spPr bwMode="auto">
          <a:xfrm>
            <a:off x="155575" y="-1189038"/>
            <a:ext cx="4000500" cy="24860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0900" name="AutoShape 4" descr="data:image/jpeg;base64,/9j/4AAQSkZJRgABAQAAAQABAAD/2wCEAAkGBxQTEhQTExQVFhUXGBobGRgYGBwfHBwdHBwcHB4dHBwaHCggHBwlHhwcITEhJSkrLi4uGh8zODMsNygtLisBCgoKBQUFDgUFDisZExkrKysrKysrKysrKysrKysrKysrKysrKysrKysrKysrKysrKysrKysrKysrKysrKysrK//AABEIALEBHQMBIgACEQEDEQH/xAAcAAACAwEBAQEAAAAAAAAAAAAEBQIDBgABBwj/xABDEAACAQIEAwUFBQcCBgEFAAABAhEAAwQSITEFQVETImFxgQYykaGxIzNCwdEUUmJyguHwsvEkQ5Kis8IHNERTY3P/xAAUAQEAAAAAAAAAAAAAAAAAAAAA/8QAFBEBAAAAAAAAAAAAAAAAAAAAAP/aAAwDAQACEQMRAD8A+fIjMoAy3BHMAn4jvD41V2OTUB7Z8NR+R+tBWeImACFPjsfiIotOIzoXYdA3eH60Fty6WEEI/kMrfkTv0NBXXjQgj/PGmdpBc/CGO/cIn/p3qs2lGgcqT+G4P1/SgAwurhs0QdjzFW4u+RdLLAIII+FWYiyJGZFIndDH0pfdHeJnnzPKgMdgyzOup/tP+b0uYkTV7grHKqm1356+FB4bhiKacLbvnY6N/p/WlWXw10imOCUymkgkiY8OtBouEmZAGk2uY30606wVlQrHRTkaNtgPqRI38az/AA1fey6wEMT8q0eHwzDPmGgU7eXX4UC/CIrWrBI17O8ukdVI35iTSlbDCxduZjC3mBU9Egj11imfB7Oa1YGont9fIA/HSqFtn9kxgkEJfuTOh1Sfy+VBTx++BjsQGnvBQOvupECKIxWJz5ipMdvY2G+a2RPx+NN+OcKtXnzmQ2xI5wF9Rp4UDxPADtr9tdAr4TbkPd/OgKwN8NhbykyFLiIO0T9TtWf9srSqtop3QTsDI23HQ+VOsLhSiXYcEMWJBETodARrI8qS+09o9jbzLlIYeRlT/kaUFl0A3IEa9lBPjHw33of2yTI9ldPuzPnImjLml1dYnsv/AF3oD20Q9ramIKuR5SAfKgUYG7oToIOlPOFpLvvmKPpGp2mJ570iwKAKfOnXCB3yRO4mNo1PWgZYtlGIxGjnMiFMrQA2WNddRqdKzuOum1iWuySubK3Ll+mo8qfYSDfuZgNbVvl5HQttpOtAcSwGb9rmDlNsxsR3FMieRMgjSgh7Q4Ym7hzbEs6idBqcxg8uUa17iLfZ3GWQYZhO0wSPnV3BrJvDCFiYWV0kGBcI3HnvVnFbIGIuDl2jR4bGgpWSjwdihjlzFbjD25FwiIKzof3kU7eYmsXaOYXADGgPn3o1+Na7A3O6QDE2bZGmnux6UCzhDHtrjGT9vaOv8Vth+VbbgZBF1f3bn1Cn41huD3e9e20awfqK3HAdGvjUSyn/ALf7UDTLUmGhPSvHFeigpfeoga1ZAr1U60FOsVCTV5WprZnr8KD822hNTy661BKsmgsXaQfStFg8PntjNOokE6x6bQI1rPEeFMeG48rCmCp/CwkCeYnY0BFmyrHs5y5joY0pVjLWU+p+RrR28OAUIGguA+BlTSXiFqWgHmd/OgosEkRI9aFK7+emtG4OwYO58PKhVTNMf550HB+7G/jR+FMlFJMTMTIEjlHkJoS/aKiCd4jKZFE4EfaLB56eqmg0XB07z6EgBCQvhPl9a1BuRbZlJ9xtGGpBXx/vWa4Q5m5J2tptvsRv61qOHybJGYEREtpBjr5mPhQIeBJ3cMpBI+3gD+Xn8N6ERow/EiNu12Pih/Wm3DUKDDgypFy6u38LcvOlmYGxxOQPvFO3MpQau6hKEbRl8jKDaNvWk+MP/EYqCIKYYz5ONae4Nm8zlXT+hfXpSPit37XEaf8AKsnbXRhQA4niow93s7gBUhu9rzlfHTwoTixS9Ziy+fKQT1gaEgHXnTHj2CF8QneZZOXn7zT9azV/hFxGBErG5nQHpIE9NYoC7gh1PemEO2uhHwob25YdrbHNVIJ/qNE2rt7OMvelT74HhpIpX7R52uqz+8U6yNztQD4HVYA18PpTDhLxc2GzHUTsDt086W4T3DPXSicEjG5oSNG57jKTHrtQPA4/aFLLM2LQ35nug+OsaUTdtDLjWj3skSeidTvz08KW453W5ZiSXs2xr1D6Gf6flRq3A4dds4ZgOvceJ5cjHkaDz2UUdngzHN//ADf3qfH7H/E3CNs06nqoP61D2QP/AA+F11zXf9a1f7RW4xDieaz11UUAeFeDdkj7s79cy/5oOtaDh2OUW1eGLMtu3Cx1YTrpFZq+kNvsp/KmFuDhQRutxNNQCS56a7E6eVA04Zgit24DA7lo6+Fw9PDn41seFCLl0eCH/VzrH4XMMQFKhQyd7UnbKefjHzrReyWO7RnLsCxlRAIjKzaeOmtBpcvKqzbq+a8O9BQEr0ipMK8JoIkVNR4fOvKmgPQ0H5mA0FcW+POpW+vKrDqZig9Q6V6pMjWKilWRQaiwCVt7TmG38v6Un4gk/PQ+dM+FPmVZ2DrOv8P9qX8RXKW12LfUUEeGWSSSJgfhnrS+0hk6c4Bor9pKrKtG2nXfQ9RQ4dWGkhgTIGxG/wAd6A28ENpVA+0AmdpGoI/Oq8FGdAdpH0qLXiUAnugHfqZ/WvMCp7RB4r86DQ8LjM+o+7X0139B9Ke2uJWsSl60NApUyvnqxkaqDBI8DWbtNC3PGz8dY2HnWawmIdLim2xDyACDGu1B9IwyZTaBIMXrqyCdZR4MfCgskjiixsUbp/y6NZ2zWA3ebtBmPVjbZT4bilwA7THKAYYWwAJ2yR9aDT8LuwV13RdImBlWk3F7v2l91EobAGYERKssiN58KHx3G2sYdWCjMUthSeWgn/PGqsNiLDKb8snaKwKspiTA7rRqNCY8aD3iONHaZjZ7VWEhlOV17zTBXvbR1FDDilk6LimUx91iLZYeXaLqPM0bcNnKobtC2XQppzMd1hHype2DcyWsuwO2ZDMcth9KAoP37ZNrunMJsuLi7T3YhhoJgyY60g9p7ivct5JIVIMqQRqdwQPlXt3h4FwMoa31EnQ9QTJ+MVfjLt4WcjuXViYzASACNQdx8aBJZU5T59aacMADjNpI+qmhNhEaUw4bam4ggcvoRQa3hqAWEbJmjUGJ2YgCfLWkHDxMx+FDyk6G7p8Oda/2daLCx3gCddeTmsvZzIl5rZysAYmIjtboIM8iCR60A/slrh7UkiLt307qmjvaQML75pkFOfgI1qrg96AgOHUAXJhG0JZZJgnbTkd4q/j7Z71xirAlbZCncbbx6fEUCS7c73OctNbd0nCMdvtE1nmGUfQj4UmvpDA+En9PlR9lm/Z7g2GbPHTv29+tA/S6/boTAPu6gazmmCNNoFHezF4LcJPK+0yepcaCZ59KUYLGBnUTqJ5dM5GnlHxprwSyO0ZjOl6I01ObpG0mg+gHTnUGq5jJqsxQVVBhV0V4y0FYNE29tDVBGlWWqD80LPhHhU05+VXgoYGXWdx/apBVGzEeE/rQCrtUhO/Kp3TEbGozNA64O3cBna4P9JqrHe85idW+oq7gp+yIj/mD6Gh8e/v+Z19RvQBYkKZyjTTnm1g8/wAuVBK8bUywxAS5pJC89RrpIiNY1B60skTQXM5yx5UbgkOdNZPc284qnF/d29RrJ0GnT49aY8JQBkLMitoQHBPPQnUAfPrQH2AGzgb9kdfI0h4bgmzFjplaJ/ikc+tabh94XGcFMrhXEg92Nzp9DNIODYxheKjKc7EEPsYMj10ig0eGv6JmP/3AGafCZn1rzC3j22K1kFU3qWptB8iLN9CMpOuykQf83qhMOwu3iVIBRdQDGhjTrQAcfunsbDaxkUf9pj6UXhmtpaQ5pbs206SDmO0TyoXi1gnD4YEgZigg/wBXPpzo04E280yQbNwSuo0XXw3n4UF/HOL3UKi0qqSsl4lhIkxyA8fCkLcRxDSe1uzuSHO3odK0F69aItC6Sua3oxJAHdUQRlMieennQFz2fLIexuByYjs7qsPGVADfKgXrx67IF09qm0Pq0fwtuKZ37avbFy0c1qdR+NCeTDbXk2xpLiOEXl0dCD4gj5sBXnDL9y05dRmABDKdiDoQw5g/3oCWUa77/nRXB1m5bj95efpXcRiM1ucjiVncdQf4hsfQ86r4M8XLe05k386D6F7OWA1nUkEMwEH+InXrz+FZbh+MFt7mZlA7wllLAfaPuo1I19N6a4LiAs2wS6pLXMoPMjX57etBiwO7ctksCk6AM0liSCB0JA1jQ0BYv28oZFtsA6MTZcNsY1Uww38RQftKPtWeGy5UXvDKdNDod6qvcMLwWw7Ag942lAkHXVQZHnNCYy6SvZi47IIaHYmG1ECdqAHGL3ljofoa0PszYW59m4OVlafQIf70iazqs+P0p57Jn7SeffAH9C0FuKsI1yCNA8aaRow/IUVbs3A7aqVe4SJmYlefLeq+IyLkxtcJII6n5701xzQuGMbwIH9FBuPA1AiptVbNQTSoOIrhXUHsaVK2KrU1YBPX40H5mVDqOlSUnTpVltgZ8a4LtQVE17NeOP8APWvctA64P90386/nVfEDLP4kj00qXBT9m0cnT86hxNTmbz/KgEtqQtwD90bdJ8KXf3pxwlmz6idCOWo6edK7w7x8JmgtuXGKosaCfn+kUywdk3FdyNVUQfGefXT6UtVhA6j4f7099mbk3BbnRpn0BP0oHHBMITbDEQ3eAHMgjn0Iisnh+GXRiFQqRL+8dOe80+wqMrXtT3g8zMSF0M8tKNt3bqWglouLmUse+SSvJgGOXqdBtQUvhQ1u5aVsxW8OzPWAT8N6GbjFxbaEqUyls2RozDaGUyJB8Nqtw/FrpF5WcK1sr3+zAYzoc0AdYry3dLF7ThdASlwiNIIE9Ry66UFXtc02MKQmQZiSDyMRFWYEobZCs33TgxIBaGOo58vgalxLFWXw1m3iHZTDEN2ZaYYqZymRqDR2BuWHFoWXtQituxDMSrSYYAnWgFv8KOJtWihftEULkKxPdWYmJ1G2+1ZvE8Ku2zqh2mR0Gh8ta2OLsv2eHZDcCm2rEIGgsZJLZRqdjrFAcRM22W28Eq4KMcrGWJBggDntQJrHE8XZAi9dAgGC2ZSPJpEV7wriN9Dce0qtmEuCgYHn7v6VfashrQLKc2TfwCmJg77UPwW4Lc5lnMI3iPEHqaAp+Ji9bP2aWzzyEgePdkgctRUuD2wXTwZOX8YFDcPUdndgTG1MPZ2yWuACSRrlALHusD5DzJ50EPasMbdmII7S4um5JFs/maccQsItrIkgthxny6wQE6cxGvnUfajBLZ7EE5h27EcjqixI9BtVosKEzWft+zRy6EMuuYGCYBPPnyFBiLdxkhrTsCNTqVI/Wn+A4p+06XI7YDRv/wAnUN/F0PPbpQh4thHkvhnQnmjhh8GAP/dXmBuYU3IzsiAd1shzbgywzfSaAwvmKmev+1OPZcjMGOwY/wDj/tSzEMjMpVg4n3wCJ16ECDM/Gi+D3vsrgHINr4i21A14i4a6T/8AsEgzpqi6edG4+MmEMnTn0gD9KQcOLGzacsSCwKjoBcSZoy3iy75DrkCldcvdyqWM9SYEUH09hUHFZa/7ZlZ+w+N0D/1PKh19tnMRYXWfxnlv+H/JoNhNcDXiMI5TAmPHwpZa4xmxT4fKIUe/M/hB6QN43oGZq23B3oa7irajV0Hmw/Wl7catl2C3UgAa5tJ1n8qD4JampKp6fKo2yas1GlBSxqcc65utTYiBG/0oGXBvu7vmmvqat4uJZo6/+tQ4Vd7l7xyR6NVvFCSxneR9DQLLd6JK7xH+RS2+BnPlTrDNkJYCCFPx8KUXRLExyoJW3iIo7AYg22W4umVgfrp8iKBsISBptz9Kd4q0AVUkKFUAmJAzb+f96BvgrIZ8uyuXkHkCu2tSvW3Y2lAUBMuXJcmBOuszOpGnw1o/D38KzKf2q1AnRjrtEGegrl4Php7rWmB5pcE+cBt/SgT/ALDcDYl3RouIsHUgtmGs6dJirOHX1Km3cIBc9w7ZSORnYHT5U1HB7qpdW3mIhSh7xMgydx5Utb2euPcYNINzM0kaAgba668qAzF2EWxZBthjnuqFMlgA7k+fLXw8aS4TB+7oFa3dG4AYhsysJHvAECnV5bwS39mGKhgxaQQQYmVOkjxoPD2n7RRcthczaMHB1BLajU7/AFoKOMY652GCdHAPZsDpsQ36RQJ9pMSo7z5gOuvyaaqvYcqiaaCRPjJod0GsiRFA4wnFhdX3LZJkSLYBHdOsrA9IpbinZbU5QBI18558xAoTg75XZPP00qziNz7MDxHymgs4e47O5JMEDry8qvwuHLqx5Jv1gzETvqPnQGBOjjqBz86KsSNtyDp6f4aDR8Y4fcfB2sgYtabVQO8QygzPOJGvj4VbwzCtaGfvZ7cmP3p7MkTAJGp+BqnEEPhFZsxaAQ2shii7xygfAUNhrzBHUy7RCA6gMVB2M6fnQLOK4PNcuMAbSgBsvyyiQC3WahwV0yXFb32AygjSes8iB8aLtca7RQrWbUkRoGBHwMDyignXLcsAj3gdvhr40DBU92eq/Dyplwa3Nu6MynKpYiROUo45eJFJ7xAA9D8+dFcIw4bO1t2VVAlhsxIkb7AGgP4Y4NtFUz2Ud0CWyl1ObykHyqSO3buUmcgnyyry8SBQGDtXLQD92dpzb5gdiu8V5xFnOIDCQCiNmk6kKZ8SDlOlBsLuGuaZQNvTbrFKsXhmVgWOuojUikHGFuZzDMsicusCdYGu3gaXfstxh78/D9aDW3MESSWuGIH4tgfKgWsqojNEkA6/3rOjCtsWkelQOEP78etBpntWPxMCdd28N96Gf9mB1b51n1wh/enxE137JPP5GgDU6ipeINVK3PnU880Fh5VJEHLeqTUgaBlwy5pc8QPrR3ExLH+nb+U0p4e/veVNuI6OCDPuH5c6CHDMOpLHQqbbHyjTrzrO8QBmQeXKtVwFYvRAhlbby689qzXG/vDl2zNA9dKCvhCZrizJCmT6a/WjuIX5R26sIPr/AGHxoPCSo03g/L+9eYp9MoOwPyIFBoLNgBWfJaYIEkMkyG00jeNec1fiEsZS4w9hgIJyysDMVkQdZMeQPOieD8Rt2sOvaNoRG079a72e4sidpbeMn4CVGpmNR5AaUAtpsOVLql9IIns7xEA6az46fpNWu1zNZ7LFYkJcW4QGfMR2caAHTXamfDbNjsxabI7kH8EaSSAfAeNZzheIL4mzZyqDbNwEzuG94n0FAzHFb6yoxWu8PZBBneSPjPlU7HHMTvnwdwTzDrEDczAHnVvEMNbfEWssZYIc9ptCgLzmdIrxuEIcSxIPZsskgrGYzIgbjwoBr+NXLluWLYUn/k3ZAOusQdd6S3mEmJjl+VWcQw4ts6CcobSYn5eFBMaAvh/D7jXBcCNkIjMFOu+gIqHErBFuY1G4+Nb72XwSDDW10DmXOYaMCQANukH18aL9pLVu1h71w5ZUHKJO8gDSY50Hy3BjUzpoKYYWw7EZVYieQ8Bz5Ulu4sliQYk8gB9K9S+x0zGPPT4UH0dMFeFkoltSr5ffBiMgECDMj86UthXCqpQo0sAQDlIy7yduY/2oa2hTswocBlBUrccagCecCvE4pcyAi7iVzEqJdWGkT7y+NAmsXj2qnk1E4w64c9CR86Du3s162zHUnUwB8lEURxHuracn8Zj4zQWvdGUb8h8/pR/CbrQLYghwIkbNKj1GpHp4UmbHJoJPmF/Wm/COJWvdi7cgDfIMupOknnJ50E7KNbz5kygZpzLHlvvBHL96i8VbufZsrwpUd3N3YjKQBsDPTlUX7AowY4jLIJDKWAMGDKnTUgnrFFXb1slAuICqPwXFK6a82XfWgTcQwA7Ron49aXWky3VU7EiR1E074k8uWVwwI0KsNQNOVJL137VZ6r9aBni7YW4VUQB0oa7bE6idQPpV/ESM5150Mrc5mSPrQWXXA0GwPTw+dRQ17iMSCcuUDLueZnmaHXFJyIFAjDCp5xFDK1XW0Jk8hQXZxpXZ6gajmoD+Gt3m0mQaa8RbVT4KJ8opTwthmMye630ojF3Zy+n1oOwuPa28qJOseojlQ2NU5hIg8xQ9t4O+x+FE8QxBe5mgAEACOcaT8aCAugEeWvw/WhGaSf5T+tSdpNTtYc5c0GNRMbmDQPuF4tFw5ZwGCxpvrEL5a1ThVD237qlgwJkbDn5CY06UuQRZ6aidNSdSKvF5jhyxOj31B6nukn60Gg9n7wzs2kC2cx5aZjPwpVhLyrj1a37pmDrElDO/jQbYgqhAEEER0gST8qI/aIe3euaHMSsLsDmkdSNo86BiMGj32zllHeJIJA0/2oTBXU7dQC4XMIDzJ15jlRPDm7fEW1TMGciRGpBaQI1G0ma+l3cBZJ7yhiP34J9OlB8y9qRlxNxf5T8RSvCWc9xUG7MFHrpR3tjeU466EiIUGeRAgj6UR7H4QnG2SRorFj/SP1ig+msDbyKLYKqMoiJAAA5+VY//AOQ8aq2uxC5WKhmHgCI5x8OlazGYxFHeuBDI1bqQDGvPXWvlftFjjea88yAIHKACI/X1oM8xqeEOpHhQ9wFTBBB0MHx/KrcE3e+NBu2xBTsiiAhE0liIka8vDeqMRiM2GfQqEu8mmS0k6xtryoFuIZlgMO6qqABrMA7x1kRUw5OFxHLvpp5xrQI2ebtrT8X5ijePuOxtDo70tPv2z/Fyq3i7nIvg5/M0AK044JaQm6HML2Tf9WmX0mkdptdaecCYAXG3OQR/1AfnQNMVat5bj2mzQ6RE/iUjUEc2o/GWDMdrqGIjN/B+TyIpOcUxt3yT3vsZPiGIoy5eZ8WpMGLhA21EggfPegGxdttJMDKunjA5iZOs0pdcrr5j609xVp3OZVYiANuYoO5wu4zL3TvzidNetBZxZSbja6a6DaKHs2ImOg+tGcRsNObLlzbCR086HYGCSAJgbjrqdKCGOtjO2vMD4LQbACisU6y+o94RrpsPjQDMTzAoBeyyuVMEjx0+IpliMOq2EaRnJJIHT466yPSl+JtqBKtrqcv6VO1jH7OJUqTGU6kdSP3d+UetBEETrMSJHOPCaY8bRDcDW7fZoUUhTlBOm+hI1M/ChsTiu1yqMgyoEBOhaObHmdY8gKJ4xi1vtbyKAVsqrAbZlnMRrtQdg7K6kB5C7CCJjcyZA9KpvsHMiQqqu8b/AN6s/aHlr2YTCzGh2jb0ExS5r2/jQStid9ATvG3zr2+NlXUDUkE/ntRSWJsG6XHcYAJz13I129KCu3ttBpp6fnQSs4bMrNmURyJgny61dZuZQIB7TNqCe7EaCBznxqGFvwrALLctJkGQRHrPpU1AULIAJ1mdfUfSgJWyXIzELBJJG8+Q09BRuMwV3skszbyh2uBw0K5IiFkAyANvEUtYHtFTKpOmzGDPIldfzq/ixZbgU/ZkQIzFlWNPEmTOh1oBsRaIU94TPeXWVidDIjwpg6Nds9pcYZbMBeZMmIzdBpApZdtgdzPOZgSwBgDmYMGfDwoni2HNoZQVdHAhlMyV/FHKfEbGgI4PYuF1dGKksQHWTsDIAXWY0A5zTbjLfscIlx7nbAls8qwhhEqe9v13EjasthcTl90lCAdQTqZ0G4jTnRdvFEoVKh5n3vIzHOZ1mdxzoDMRiJyXcluDOZSPMTKkEA7b7iaqw2MFuLi5pVpVg0MCCNCs7Rzqa8Le2oByqWhlbOCG55ZWYbw8KnZ4A9052e0pYBspYzvzyyAOZJI50DLF8RuY11dgsqTAUQcriDIzGdhrArMX0a2xQg693pmAMEjqNKZYa+1q0OzZxdZtCkFCukidwRyFWcKw631LXAXAYx3mhM0GQAD8NBQKQwYgsvu6MWBMDy6b/GoX7SLJSeWukTOoPptXl1WZ2toGbMT1LkLsPHrtU14ddy5iIA1JaQVgxEGg7DYxVMlIjkP3htM8uoBq27jswLDdgAw20EHbWhxcZ+6QD/LpMeC6ExzqeDRSyggiQRMgSdSJnTw+FBO+ijs8rBuZ01Bnw5Eaip8Ruo9oBRDA9d9fry+FQuYcgCUdHGhkGW1jSBoaJscHuXGCtFvKCQLgyAgAkw8QXnQDmaAG1hl0B0gFiSNh8deVMeA3Utm4zkZShyqSRmggiDz1FCYrAXFAa4jgRoWB2kifKauweBvXJe1Zd7cESQSBprB02PT1oGXEMRbZHt2lB7qliGnUaxtrBj40ywV6091FMZgoMjaYzHU85EelZZrZtP3kZZ/C4j6xXlu8RK5ZYGRHxPmCDqPKgKxgKEy5MMYIOhE7gzqN6oUbFngaazO/lz8KobGALlIMidtqjaUnTTadTyoD1uhQMoBA/eEz6TVtu8JlgvooHxpRcuAGNPjof96Y4XFh5LQD8J8qCGIG5Ijp0oM3SeZrSNhlezrprH5gz5Urv4FSxJzKCdAROvMjwmaBNihlII21g9aYYLgV50DrlAb3QWALD/OtLgytlDkhZ1IEmPLnWjwXFVRQhFi6q+4WfIV88yUGea0VYo6wV0I8a62gkgsQIOsTr0ptx3vMLhYSyiAFOUD+YjveYpZZtrlY5+9MBQOXMk0ErZOUgnlFU89fWi1PdjrvXuEwgLgOSE3JG8dQDQdbsqwYJuFnXXNG8Dr4eFAuDMHQivoJ4PbtqrYYTdMMkN34XUkZpAkaRpO01nPabF9oEd1YOSY7gQEDQkjMTM6TtvQJbDc5gjn5baipuzOSx96RJq7hd/s2LBFbukQ8wM2k+YmireIDZEuCFXmiqCQY3AgHz3oKcOzW2F1DDWyCsCYI5+lTtWbcFrrOSQSMhX3j+8GE77xVmHYCVGxJju6+vnXtsskxoGBU6AyNiNRp570AV13uasxYrHLYcpgfWiMNf1QnZdNIUxz1jWrmu6BQDlWSYXr167elMeCY/D22L3ELggidim4kad6gWvYVizmQCxhmQ5Y11kCM22nWnfCeCI2Hu3UZblwA5VF0DL4kDvFiNl8hzq3EYfMltUxVh0Ud1A7EAL3lBXLy13FH2PaQ21UMuFHKVW4xJ8MtsfKgQtdt3haUpeS5MFLROvIEK8w0fTlTiz7MELIuJuOyRwYcHUZiDu25XWPKs9jMUhum4jlyZzEqUEnTuySee5qK8Tu5AisxUbAtt1gx0oOxvEiSwdEVtR9mMvme7+XhV1ziKCyuVRmyFAAAAhzbwNSSs6k86VPiDcaTy0yiBt4Aa+dEWR3W22MaHfw8aCfD8WyFXUqGXVSIGp5NpqvhpT/De1YnO2RMwHaJ2eZWI3YZSGDEaayNBWUw5CnWnXBsRatE9rhTeJac2pgHQACIB318aBfxG7Zzf8Muh1BI+0UzsCDEDlpzNKTcB3YnUzNbbiODtXZuyMO2UBLVuCfAsRGUnbltWLFgCdZH1oNRw7jyZVt3WQyIDPaZmWTqVZT6+lM/avi9tbFpbd1Lynr94CBuTHP0iKxWGcAAdKJxFztIB1A2B5bUGr4TxkP2YJGXsWW4pGjHeAVUCAJ8fOtJwmy6IRaFl7UkqqEqUG8CZnXrHOsja4+r2OwYmzACyglSo5MnLzHwqzhK4lTmstavqOSuM0eUq3pFA99oba3rRV7Ja4neUNpImDDDw5c6+e3XtDMQWU/hQiQORn9DX1mwcTds3D+zC1cEBRcYwYGrbaetfJ8TYgtnmZObz1n50CthPjRCYwqjJA1j8I08jvRA7pLKY2oe5bkmKCDKHAKgKQNRrr40TgXK5Wy5gGB8yNahfxKvkC2kt5VCnLMsebMWYyfKBXtgRvqKAjjWOznuqyAnMRmkFjuQPwjwoTD9prlJGv70VZiLURoRp5z5elRsYR2EoJE7AjTz1oOu2FSA41jbpz8jUWUFpgAT7s0z4pwm8vfdDA0BB0A6eApQyiQw36UBvE8WXUZhrpGugA07oGgFU4Dh7XSAgl9TGYDQCTvXLhS2padCTAmNdB4b77aU3xWHw6YdiuUuVBBls8kidB3aCzhHDg7KXVCgIzd6Ppr/ALUH7Q4m011uwzxt3ojTYKB+EeNe8KxeQiTpHPl/n50M2Ee5cZlQsXJbKqkx6CgO9l8ZcDMiXUtZ1ILPty0HQnr50vxmGcsV94gkAjUHXcHpTvgfA8zlbk2jl0DAqx5d0FdY/wANJMeblu44DFgpIDDQEciKA/h3spiLgkKFHIsY28qe2/8A47unV7qKYkwrH5kgCs3h+L4ogDt3UR+9EfCrbnGHK5LmJuuOYGYj/uImgXfs5FxlRgyhjDDYgbGjMd3IV80FNCBs3L05R4z4UXY4hhxtbct1ZoHwX9a7FXhcGU7Hb+1BTwTGhCpyjuknNzPhPTTpTDG4pLzs7Lk6Su48Y5/lWXsOVOUnUE/KtVwzidtblq43Lc84iBPLzNAFcylBGgnTSPPz5VosDhA1i44CohEF+QIGpE67xRfF7Fi/YZxkFye6dtuRjkQD8qzL8UZLTWCCoJlo5wNPAgmDNAmfDqqd0sW2idPPy9K9wmGY6lo8q5X10jzoq20ROmmk8/7UCe3hLhcqqksOnLxnan2BwbW0LXbgJOiokH4naK8aDB5VcLwj8qCrDW7cHMpzawQefiOceFCv3iMxbLsQDy9aNuqhGkg0rvXNRBNAbjLahMqCEjXYnN1pKDykEdetF5wUeZMaxQQQbigKt5aZriLAjuyecn9arfgrJkDyM8b/AO3Sthb9msOUUzrEyI6dKDGuUe5oCJ2Akx4UzT2NxB7wNoD+JgCPPpQ+IBQmVykHpB3qpbhJ/ET13oDrBuopQ3XmeTGPLfUUGuHbPJAjWddB4npRItXN8p85FeZHnRSesGgW32zH3RA00Ghjn60FfYg0TdsOsyGA15f4KpviRM0AS3YNFWb3KKBvJrvV1pqBmjSwk7eVTuXhpGkCNNJ8/Hl6UvVjO9eu070H0T2r/wDp3/lP1FfORtXtdQW4T3j/ACn6Ve/3H9Q/OurqAduXl+dbX2F+6u+f5V1dQW392/kuf6lrE8R3HpXtdQDdaote9XV1AS3Krre1v+qva6gDxH3h/mH0oobDyr2uoNPxL3MN5H6CgePfcj+cfQ11dQIk3o3H7Wf/AOa/U11dQT6ev1rv1NdXUHvL1pZe3ryuoI2tn/lNRs/58q6uoNt7X/eYX/OQpnhfun9a6uoM1xv70+leYX3fUV1dQNfwjy/Oq339T9a6uoPW+79TWSxfvHzrq6gX3N6km1dXUFlv/PjUmrq6g//Z"/>
          <p:cNvSpPr>
            <a:spLocks noChangeAspect="1" noChangeArrowheads="1"/>
          </p:cNvSpPr>
          <p:nvPr/>
        </p:nvSpPr>
        <p:spPr bwMode="auto">
          <a:xfrm>
            <a:off x="155575" y="-1189038"/>
            <a:ext cx="4000500" cy="24860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0902" name="AutoShape 6" descr="data:image/jpeg;base64,/9j/4AAQSkZJRgABAQAAAQABAAD/2wCEAAkGBxQTEhQTExQVFhUXGBobGRgYGBwfHBwdHBwcHB4dHBwaHCggHBwlHhwcITEhJSkrLi4uGh8zODMsNygtLisBCgoKBQUFDgUFDisZExkrKysrKysrKysrKysrKysrKysrKysrKysrKysrKysrKysrKysrKysrKysrKysrKysrK//AABEIALEBHQMBIgACEQEDEQH/xAAcAAACAwEBAQEAAAAAAAAAAAAEBQIDBgABBwj/xABDEAACAQIEAwUFBQcCBgEFAAABAhEAAwQSITEFQVETImFxgQYykaGxIzNCwdEUUmJyguHwsvEkQ5Kis8IHNERTY3P/xAAUAQEAAAAAAAAAAAAAAAAAAAAA/8QAFBEBAAAAAAAAAAAAAAAAAAAAAP/aAAwDAQACEQMRAD8A+fIjMoAy3BHMAn4jvD41V2OTUB7Z8NR+R+tBWeImACFPjsfiIotOIzoXYdA3eH60Fty6WEEI/kMrfkTv0NBXXjQgj/PGmdpBc/CGO/cIn/p3qs2lGgcqT+G4P1/SgAwurhs0QdjzFW4u+RdLLAIII+FWYiyJGZFIndDH0pfdHeJnnzPKgMdgyzOup/tP+b0uYkTV7grHKqm1356+FB4bhiKacLbvnY6N/p/WlWXw10imOCUymkgkiY8OtBouEmZAGk2uY30606wVlQrHRTkaNtgPqRI38az/AA1fey6wEMT8q0eHwzDPmGgU7eXX4UC/CIrWrBI17O8ukdVI35iTSlbDCxduZjC3mBU9Egj11imfB7Oa1YGont9fIA/HSqFtn9kxgkEJfuTOh1Sfy+VBTx++BjsQGnvBQOvupECKIxWJz5ipMdvY2G+a2RPx+NN+OcKtXnzmQ2xI5wF9Rp4UDxPADtr9tdAr4TbkPd/OgKwN8NhbykyFLiIO0T9TtWf9srSqtop3QTsDI23HQ+VOsLhSiXYcEMWJBETodARrI8qS+09o9jbzLlIYeRlT/kaUFl0A3IEa9lBPjHw33of2yTI9ldPuzPnImjLml1dYnsv/AF3oD20Q9ramIKuR5SAfKgUYG7oToIOlPOFpLvvmKPpGp2mJ570iwKAKfOnXCB3yRO4mNo1PWgZYtlGIxGjnMiFMrQA2WNddRqdKzuOum1iWuySubK3Ll+mo8qfYSDfuZgNbVvl5HQttpOtAcSwGb9rmDlNsxsR3FMieRMgjSgh7Q4Ym7hzbEs6idBqcxg8uUa17iLfZ3GWQYZhO0wSPnV3BrJvDCFiYWV0kGBcI3HnvVnFbIGIuDl2jR4bGgpWSjwdihjlzFbjD25FwiIKzof3kU7eYmsXaOYXADGgPn3o1+Na7A3O6QDE2bZGmnux6UCzhDHtrjGT9vaOv8Vth+VbbgZBF1f3bn1Cn41huD3e9e20awfqK3HAdGvjUSyn/ALf7UDTLUmGhPSvHFeigpfeoga1ZAr1U60FOsVCTV5WprZnr8KD822hNTy661BKsmgsXaQfStFg8PntjNOokE6x6bQI1rPEeFMeG48rCmCp/CwkCeYnY0BFmyrHs5y5joY0pVjLWU+p+RrR28OAUIGguA+BlTSXiFqWgHmd/OgosEkRI9aFK7+emtG4OwYO58PKhVTNMf550HB+7G/jR+FMlFJMTMTIEjlHkJoS/aKiCd4jKZFE4EfaLB56eqmg0XB07z6EgBCQvhPl9a1BuRbZlJ9xtGGpBXx/vWa4Q5m5J2tptvsRv61qOHybJGYEREtpBjr5mPhQIeBJ3cMpBI+3gD+Xn8N6ERow/EiNu12Pih/Wm3DUKDDgypFy6u38LcvOlmYGxxOQPvFO3MpQau6hKEbRl8jKDaNvWk+MP/EYqCIKYYz5ONae4Nm8zlXT+hfXpSPit37XEaf8AKsnbXRhQA4niow93s7gBUhu9rzlfHTwoTixS9Ziy+fKQT1gaEgHXnTHj2CF8QneZZOXn7zT9azV/hFxGBErG5nQHpIE9NYoC7gh1PemEO2uhHwob25YdrbHNVIJ/qNE2rt7OMvelT74HhpIpX7R52uqz+8U6yNztQD4HVYA18PpTDhLxc2GzHUTsDt086W4T3DPXSicEjG5oSNG57jKTHrtQPA4/aFLLM2LQ35nug+OsaUTdtDLjWj3skSeidTvz08KW453W5ZiSXs2xr1D6Gf6flRq3A4dds4ZgOvceJ5cjHkaDz2UUdngzHN//ADf3qfH7H/E3CNs06nqoP61D2QP/AA+F11zXf9a1f7RW4xDieaz11UUAeFeDdkj7s79cy/5oOtaDh2OUW1eGLMtu3Cx1YTrpFZq+kNvsp/KmFuDhQRutxNNQCS56a7E6eVA04Zgit24DA7lo6+Fw9PDn41seFCLl0eCH/VzrH4XMMQFKhQyd7UnbKefjHzrReyWO7RnLsCxlRAIjKzaeOmtBpcvKqzbq+a8O9BQEr0ipMK8JoIkVNR4fOvKmgPQ0H5mA0FcW+POpW+vKrDqZig9Q6V6pMjWKilWRQaiwCVt7TmG38v6Un4gk/PQ+dM+FPmVZ2DrOv8P9qX8RXKW12LfUUEeGWSSSJgfhnrS+0hk6c4Bor9pKrKtG2nXfQ9RQ4dWGkhgTIGxG/wAd6A28ENpVA+0AmdpGoI/Oq8FGdAdpH0qLXiUAnugHfqZ/WvMCp7RB4r86DQ8LjM+o+7X0139B9Ke2uJWsSl60NApUyvnqxkaqDBI8DWbtNC3PGz8dY2HnWawmIdLim2xDyACDGu1B9IwyZTaBIMXrqyCdZR4MfCgskjiixsUbp/y6NZ2zWA3ebtBmPVjbZT4bilwA7THKAYYWwAJ2yR9aDT8LuwV13RdImBlWk3F7v2l91EobAGYERKssiN58KHx3G2sYdWCjMUthSeWgn/PGqsNiLDKb8snaKwKspiTA7rRqNCY8aD3iONHaZjZ7VWEhlOV17zTBXvbR1FDDilk6LimUx91iLZYeXaLqPM0bcNnKobtC2XQppzMd1hHype2DcyWsuwO2ZDMcth9KAoP37ZNrunMJsuLi7T3YhhoJgyY60g9p7ivct5JIVIMqQRqdwQPlXt3h4FwMoa31EnQ9QTJ+MVfjLt4WcjuXViYzASACNQdx8aBJZU5T59aacMADjNpI+qmhNhEaUw4bam4ggcvoRQa3hqAWEbJmjUGJ2YgCfLWkHDxMx+FDyk6G7p8Oda/2daLCx3gCddeTmsvZzIl5rZysAYmIjtboIM8iCR60A/slrh7UkiLt307qmjvaQML75pkFOfgI1qrg96AgOHUAXJhG0JZZJgnbTkd4q/j7Z71xirAlbZCncbbx6fEUCS7c73OctNbd0nCMdvtE1nmGUfQj4UmvpDA+En9PlR9lm/Z7g2GbPHTv29+tA/S6/boTAPu6gazmmCNNoFHezF4LcJPK+0yepcaCZ59KUYLGBnUTqJ5dM5GnlHxprwSyO0ZjOl6I01ObpG0mg+gHTnUGq5jJqsxQVVBhV0V4y0FYNE29tDVBGlWWqD80LPhHhU05+VXgoYGXWdx/apBVGzEeE/rQCrtUhO/Kp3TEbGozNA64O3cBna4P9JqrHe85idW+oq7gp+yIj/mD6Gh8e/v+Z19RvQBYkKZyjTTnm1g8/wAuVBK8bUywxAS5pJC89RrpIiNY1B60skTQXM5yx5UbgkOdNZPc284qnF/d29RrJ0GnT49aY8JQBkLMitoQHBPPQnUAfPrQH2AGzgb9kdfI0h4bgmzFjplaJ/ikc+tabh94XGcFMrhXEg92Nzp9DNIODYxheKjKc7EEPsYMj10ig0eGv6JmP/3AGafCZn1rzC3j22K1kFU3qWptB8iLN9CMpOuykQf83qhMOwu3iVIBRdQDGhjTrQAcfunsbDaxkUf9pj6UXhmtpaQ5pbs206SDmO0TyoXi1gnD4YEgZigg/wBXPpzo04E280yQbNwSuo0XXw3n4UF/HOL3UKi0qqSsl4lhIkxyA8fCkLcRxDSe1uzuSHO3odK0F69aItC6Sua3oxJAHdUQRlMieennQFz2fLIexuByYjs7qsPGVADfKgXrx67IF09qm0Pq0fwtuKZ37avbFy0c1qdR+NCeTDbXk2xpLiOEXl0dCD4gj5sBXnDL9y05dRmABDKdiDoQw5g/3oCWUa77/nRXB1m5bj95efpXcRiM1ucjiVncdQf4hsfQ86r4M8XLe05k386D6F7OWA1nUkEMwEH+InXrz+FZbh+MFt7mZlA7wllLAfaPuo1I19N6a4LiAs2wS6pLXMoPMjX57etBiwO7ctksCk6AM0liSCB0JA1jQ0BYv28oZFtsA6MTZcNsY1Uww38RQftKPtWeGy5UXvDKdNDod6qvcMLwWw7Ag942lAkHXVQZHnNCYy6SvZi47IIaHYmG1ECdqAHGL3ljofoa0PszYW59m4OVlafQIf70iazqs+P0p57Jn7SeffAH9C0FuKsI1yCNA8aaRow/IUVbs3A7aqVe4SJmYlefLeq+IyLkxtcJII6n5701xzQuGMbwIH9FBuPA1AiptVbNQTSoOIrhXUHsaVK2KrU1YBPX40H5mVDqOlSUnTpVltgZ8a4LtQVE17NeOP8APWvctA64P90386/nVfEDLP4kj00qXBT9m0cnT86hxNTmbz/KgEtqQtwD90bdJ8KXf3pxwlmz6idCOWo6edK7w7x8JmgtuXGKosaCfn+kUywdk3FdyNVUQfGefXT6UtVhA6j4f7099mbk3BbnRpn0BP0oHHBMITbDEQ3eAHMgjn0Iisnh+GXRiFQqRL+8dOe80+wqMrXtT3g8zMSF0M8tKNt3bqWglouLmUse+SSvJgGOXqdBtQUvhQ1u5aVsxW8OzPWAT8N6GbjFxbaEqUyls2RozDaGUyJB8Nqtw/FrpF5WcK1sr3+zAYzoc0AdYry3dLF7ThdASlwiNIIE9Ry66UFXtc02MKQmQZiSDyMRFWYEobZCs33TgxIBaGOo58vgalxLFWXw1m3iHZTDEN2ZaYYqZymRqDR2BuWHFoWXtQituxDMSrSYYAnWgFv8KOJtWihftEULkKxPdWYmJ1G2+1ZvE8Ku2zqh2mR0Gh8ta2OLsv2eHZDcCm2rEIGgsZJLZRqdjrFAcRM22W28Eq4KMcrGWJBggDntQJrHE8XZAi9dAgGC2ZSPJpEV7wriN9Dce0qtmEuCgYHn7v6VfashrQLKc2TfwCmJg77UPwW4Lc5lnMI3iPEHqaAp+Ji9bP2aWzzyEgePdkgctRUuD2wXTwZOX8YFDcPUdndgTG1MPZ2yWuACSRrlALHusD5DzJ50EPasMbdmII7S4um5JFs/maccQsItrIkgthxny6wQE6cxGvnUfajBLZ7EE5h27EcjqixI9BtVosKEzWft+zRy6EMuuYGCYBPPnyFBiLdxkhrTsCNTqVI/Wn+A4p+06XI7YDRv/wAnUN/F0PPbpQh4thHkvhnQnmjhh8GAP/dXmBuYU3IzsiAd1shzbgywzfSaAwvmKmev+1OPZcjMGOwY/wDj/tSzEMjMpVg4n3wCJ16ECDM/Gi+D3vsrgHINr4i21A14i4a6T/8AsEgzpqi6edG4+MmEMnTn0gD9KQcOLGzacsSCwKjoBcSZoy3iy75DrkCldcvdyqWM9SYEUH09hUHFZa/7ZlZ+w+N0D/1PKh19tnMRYXWfxnlv+H/JoNhNcDXiMI5TAmPHwpZa4xmxT4fKIUe/M/hB6QN43oGZq23B3oa7irajV0Hmw/Wl7catl2C3UgAa5tJ1n8qD4JampKp6fKo2yas1GlBSxqcc65utTYiBG/0oGXBvu7vmmvqat4uJZo6/+tQ4Vd7l7xyR6NVvFCSxneR9DQLLd6JK7xH+RS2+BnPlTrDNkJYCCFPx8KUXRLExyoJW3iIo7AYg22W4umVgfrp8iKBsISBptz9Kd4q0AVUkKFUAmJAzb+f96BvgrIZ8uyuXkHkCu2tSvW3Y2lAUBMuXJcmBOuszOpGnw1o/D38KzKf2q1AnRjrtEGegrl4Php7rWmB5pcE+cBt/SgT/ALDcDYl3RouIsHUgtmGs6dJirOHX1Km3cIBc9w7ZSORnYHT5U1HB7qpdW3mIhSh7xMgydx5Utb2euPcYNINzM0kaAgba668qAzF2EWxZBthjnuqFMlgA7k+fLXw8aS4TB+7oFa3dG4AYhsysJHvAECnV5bwS39mGKhgxaQQQYmVOkjxoPD2n7RRcthczaMHB1BLajU7/AFoKOMY652GCdHAPZsDpsQ36RQJ9pMSo7z5gOuvyaaqvYcqiaaCRPjJod0GsiRFA4wnFhdX3LZJkSLYBHdOsrA9IpbinZbU5QBI18558xAoTg75XZPP00qziNz7MDxHymgs4e47O5JMEDry8qvwuHLqx5Jv1gzETvqPnQGBOjjqBz86KsSNtyDp6f4aDR8Y4fcfB2sgYtabVQO8QygzPOJGvj4VbwzCtaGfvZ7cmP3p7MkTAJGp+BqnEEPhFZsxaAQ2shii7xygfAUNhrzBHUy7RCA6gMVB2M6fnQLOK4PNcuMAbSgBsvyyiQC3WahwV0yXFb32AygjSes8iB8aLtca7RQrWbUkRoGBHwMDyignXLcsAj3gdvhr40DBU92eq/Dyplwa3Nu6MynKpYiROUo45eJFJ7xAA9D8+dFcIw4bO1t2VVAlhsxIkb7AGgP4Y4NtFUz2Ud0CWyl1ObykHyqSO3buUmcgnyyry8SBQGDtXLQD92dpzb5gdiu8V5xFnOIDCQCiNmk6kKZ8SDlOlBsLuGuaZQNvTbrFKsXhmVgWOuojUikHGFuZzDMsicusCdYGu3gaXfstxh78/D9aDW3MESSWuGIH4tgfKgWsqojNEkA6/3rOjCtsWkelQOEP78etBpntWPxMCdd28N96Gf9mB1b51n1wh/enxE137JPP5GgDU6ipeINVK3PnU880Fh5VJEHLeqTUgaBlwy5pc8QPrR3ExLH+nb+U0p4e/veVNuI6OCDPuH5c6CHDMOpLHQqbbHyjTrzrO8QBmQeXKtVwFYvRAhlbby689qzXG/vDl2zNA9dKCvhCZrizJCmT6a/WjuIX5R26sIPr/AGHxoPCSo03g/L+9eYp9MoOwPyIFBoLNgBWfJaYIEkMkyG00jeNec1fiEsZS4w9hgIJyysDMVkQdZMeQPOieD8Rt2sOvaNoRG079a72e4sidpbeMn4CVGpmNR5AaUAtpsOVLql9IIns7xEA6az46fpNWu1zNZ7LFYkJcW4QGfMR2caAHTXamfDbNjsxabI7kH8EaSSAfAeNZzheIL4mzZyqDbNwEzuG94n0FAzHFb6yoxWu8PZBBneSPjPlU7HHMTvnwdwTzDrEDczAHnVvEMNbfEWssZYIc9ptCgLzmdIrxuEIcSxIPZsskgrGYzIgbjwoBr+NXLluWLYUn/k3ZAOusQdd6S3mEmJjl+VWcQw4ts6CcobSYn5eFBMaAvh/D7jXBcCNkIjMFOu+gIqHErBFuY1G4+Nb72XwSDDW10DmXOYaMCQANukH18aL9pLVu1h71w5ZUHKJO8gDSY50Hy3BjUzpoKYYWw7EZVYieQ8Bz5Ulu4sliQYk8gB9K9S+x0zGPPT4UH0dMFeFkoltSr5ffBiMgECDMj86UthXCqpQo0sAQDlIy7yduY/2oa2hTswocBlBUrccagCecCvE4pcyAi7iVzEqJdWGkT7y+NAmsXj2qnk1E4w64c9CR86Du3s162zHUnUwB8lEURxHuracn8Zj4zQWvdGUb8h8/pR/CbrQLYghwIkbNKj1GpHp4UmbHJoJPmF/Wm/COJWvdi7cgDfIMupOknnJ50E7KNbz5kygZpzLHlvvBHL96i8VbufZsrwpUd3N3YjKQBsDPTlUX7AowY4jLIJDKWAMGDKnTUgnrFFXb1slAuICqPwXFK6a82XfWgTcQwA7Ron49aXWky3VU7EiR1E074k8uWVwwI0KsNQNOVJL137VZ6r9aBni7YW4VUQB0oa7bE6idQPpV/ESM5150Mrc5mSPrQWXXA0GwPTw+dRQ17iMSCcuUDLueZnmaHXFJyIFAjDCp5xFDK1XW0Jk8hQXZxpXZ6gajmoD+Gt3m0mQaa8RbVT4KJ8opTwthmMye630ojF3Zy+n1oOwuPa28qJOseojlQ2NU5hIg8xQ9t4O+x+FE8QxBe5mgAEACOcaT8aCAugEeWvw/WhGaSf5T+tSdpNTtYc5c0GNRMbmDQPuF4tFw5ZwGCxpvrEL5a1ThVD237qlgwJkbDn5CY06UuQRZ6aidNSdSKvF5jhyxOj31B6nukn60Gg9n7wzs2kC2cx5aZjPwpVhLyrj1a37pmDrElDO/jQbYgqhAEEER0gST8qI/aIe3euaHMSsLsDmkdSNo86BiMGj32zllHeJIJA0/2oTBXU7dQC4XMIDzJ15jlRPDm7fEW1TMGciRGpBaQI1G0ma+l3cBZJ7yhiP34J9OlB8y9qRlxNxf5T8RSvCWc9xUG7MFHrpR3tjeU466EiIUGeRAgj6UR7H4QnG2SRorFj/SP1ig+msDbyKLYKqMoiJAAA5+VY//AOQ8aq2uxC5WKhmHgCI5x8OlazGYxFHeuBDI1bqQDGvPXWvlftFjjea88yAIHKACI/X1oM8xqeEOpHhQ9wFTBBB0MHx/KrcE3e+NBu2xBTsiiAhE0liIka8vDeqMRiM2GfQqEu8mmS0k6xtryoFuIZlgMO6qqABrMA7x1kRUw5OFxHLvpp5xrQI2ebtrT8X5ijePuOxtDo70tPv2z/Fyq3i7nIvg5/M0AK044JaQm6HML2Tf9WmX0mkdptdaecCYAXG3OQR/1AfnQNMVat5bj2mzQ6RE/iUjUEc2o/GWDMdrqGIjN/B+TyIpOcUxt3yT3vsZPiGIoy5eZ8WpMGLhA21EggfPegGxdttJMDKunjA5iZOs0pdcrr5j609xVp3OZVYiANuYoO5wu4zL3TvzidNetBZxZSbja6a6DaKHs2ImOg+tGcRsNObLlzbCR086HYGCSAJgbjrqdKCGOtjO2vMD4LQbACisU6y+o94RrpsPjQDMTzAoBeyyuVMEjx0+IpliMOq2EaRnJJIHT466yPSl+JtqBKtrqcv6VO1jH7OJUqTGU6kdSP3d+UetBEETrMSJHOPCaY8bRDcDW7fZoUUhTlBOm+hI1M/ChsTiu1yqMgyoEBOhaObHmdY8gKJ4xi1vtbyKAVsqrAbZlnMRrtQdg7K6kB5C7CCJjcyZA9KpvsHMiQqqu8b/AN6s/aHlr2YTCzGh2jb0ExS5r2/jQStid9ATvG3zr2+NlXUDUkE/ntRSWJsG6XHcYAJz13I129KCu3ttBpp6fnQSs4bMrNmURyJgny61dZuZQIB7TNqCe7EaCBznxqGFvwrALLctJkGQRHrPpU1AULIAJ1mdfUfSgJWyXIzELBJJG8+Q09BRuMwV3skszbyh2uBw0K5IiFkAyANvEUtYHtFTKpOmzGDPIldfzq/ixZbgU/ZkQIzFlWNPEmTOh1oBsRaIU94TPeXWVidDIjwpg6Nds9pcYZbMBeZMmIzdBpApZdtgdzPOZgSwBgDmYMGfDwoni2HNoZQVdHAhlMyV/FHKfEbGgI4PYuF1dGKksQHWTsDIAXWY0A5zTbjLfscIlx7nbAls8qwhhEqe9v13EjasthcTl90lCAdQTqZ0G4jTnRdvFEoVKh5n3vIzHOZ1mdxzoDMRiJyXcluDOZSPMTKkEA7b7iaqw2MFuLi5pVpVg0MCCNCs7Rzqa8Le2oByqWhlbOCG55ZWYbw8KnZ4A9052e0pYBspYzvzyyAOZJI50DLF8RuY11dgsqTAUQcriDIzGdhrArMX0a2xQg693pmAMEjqNKZYa+1q0OzZxdZtCkFCukidwRyFWcKw631LXAXAYx3mhM0GQAD8NBQKQwYgsvu6MWBMDy6b/GoX7SLJSeWukTOoPptXl1WZ2toGbMT1LkLsPHrtU14ddy5iIA1JaQVgxEGg7DYxVMlIjkP3htM8uoBq27jswLDdgAw20EHbWhxcZ+6QD/LpMeC6ExzqeDRSyggiQRMgSdSJnTw+FBO+ijs8rBuZ01Bnw5Eaip8Ruo9oBRDA9d9fry+FQuYcgCUdHGhkGW1jSBoaJscHuXGCtFvKCQLgyAgAkw8QXnQDmaAG1hl0B0gFiSNh8deVMeA3Utm4zkZShyqSRmggiDz1FCYrAXFAa4jgRoWB2kifKauweBvXJe1Zd7cESQSBprB02PT1oGXEMRbZHt2lB7qliGnUaxtrBj40ywV6091FMZgoMjaYzHU85EelZZrZtP3kZZ/C4j6xXlu8RK5ZYGRHxPmCDqPKgKxgKEy5MMYIOhE7gzqN6oUbFngaazO/lz8KobGALlIMidtqjaUnTTadTyoD1uhQMoBA/eEz6TVtu8JlgvooHxpRcuAGNPjof96Y4XFh5LQD8J8qCGIG5Ijp0oM3SeZrSNhlezrprH5gz5Urv4FSxJzKCdAROvMjwmaBNihlII21g9aYYLgV50DrlAb3QWALD/OtLgytlDkhZ1IEmPLnWjwXFVRQhFi6q+4WfIV88yUGea0VYo6wV0I8a62gkgsQIOsTr0ptx3vMLhYSyiAFOUD+YjveYpZZtrlY5+9MBQOXMk0ErZOUgnlFU89fWi1PdjrvXuEwgLgOSE3JG8dQDQdbsqwYJuFnXXNG8Dr4eFAuDMHQivoJ4PbtqrYYTdMMkN34XUkZpAkaRpO01nPabF9oEd1YOSY7gQEDQkjMTM6TtvQJbDc5gjn5baipuzOSx96RJq7hd/s2LBFbukQ8wM2k+YmireIDZEuCFXmiqCQY3AgHz3oKcOzW2F1DDWyCsCYI5+lTtWbcFrrOSQSMhX3j+8GE77xVmHYCVGxJju6+vnXtsskxoGBU6AyNiNRp570AV13uasxYrHLYcpgfWiMNf1QnZdNIUxz1jWrmu6BQDlWSYXr167elMeCY/D22L3ELggidim4kad6gWvYVizmQCxhmQ5Y11kCM22nWnfCeCI2Hu3UZblwA5VF0DL4kDvFiNl8hzq3EYfMltUxVh0Ud1A7EAL3lBXLy13FH2PaQ21UMuFHKVW4xJ8MtsfKgQtdt3haUpeS5MFLROvIEK8w0fTlTiz7MELIuJuOyRwYcHUZiDu25XWPKs9jMUhum4jlyZzEqUEnTuySee5qK8Tu5AisxUbAtt1gx0oOxvEiSwdEVtR9mMvme7+XhV1ziKCyuVRmyFAAAAhzbwNSSs6k86VPiDcaTy0yiBt4Aa+dEWR3W22MaHfw8aCfD8WyFXUqGXVSIGp5NpqvhpT/De1YnO2RMwHaJ2eZWI3YZSGDEaayNBWUw5CnWnXBsRatE9rhTeJac2pgHQACIB318aBfxG7Zzf8Muh1BI+0UzsCDEDlpzNKTcB3YnUzNbbiODtXZuyMO2UBLVuCfAsRGUnbltWLFgCdZH1oNRw7jyZVt3WQyIDPaZmWTqVZT6+lM/avi9tbFpbd1Lynr94CBuTHP0iKxWGcAAdKJxFztIB1A2B5bUGr4TxkP2YJGXsWW4pGjHeAVUCAJ8fOtJwmy6IRaFl7UkqqEqUG8CZnXrHOsja4+r2OwYmzACyglSo5MnLzHwqzhK4lTmstavqOSuM0eUq3pFA99oba3rRV7Ja4neUNpImDDDw5c6+e3XtDMQWU/hQiQORn9DX1mwcTds3D+zC1cEBRcYwYGrbaetfJ8TYgtnmZObz1n50CthPjRCYwqjJA1j8I08jvRA7pLKY2oe5bkmKCDKHAKgKQNRrr40TgXK5Wy5gGB8yNahfxKvkC2kt5VCnLMsebMWYyfKBXtgRvqKAjjWOznuqyAnMRmkFjuQPwjwoTD9prlJGv70VZiLURoRp5z5elRsYR2EoJE7AjTz1oOu2FSA41jbpz8jUWUFpgAT7s0z4pwm8vfdDA0BB0A6eApQyiQw36UBvE8WXUZhrpGugA07oGgFU4Dh7XSAgl9TGYDQCTvXLhS2padCTAmNdB4b77aU3xWHw6YdiuUuVBBls8kidB3aCzhHDg7KXVCgIzd6Ppr/ALUH7Q4m011uwzxt3ojTYKB+EeNe8KxeQiTpHPl/n50M2Ee5cZlQsXJbKqkx6CgO9l8ZcDMiXUtZ1ILPty0HQnr50vxmGcsV94gkAjUHXcHpTvgfA8zlbk2jl0DAqx5d0FdY/wANJMeblu44DFgpIDDQEciKA/h3spiLgkKFHIsY28qe2/8A47unV7qKYkwrH5kgCs3h+L4ogDt3UR+9EfCrbnGHK5LmJuuOYGYj/uImgXfs5FxlRgyhjDDYgbGjMd3IV80FNCBs3L05R4z4UXY4hhxtbct1ZoHwX9a7FXhcGU7Hb+1BTwTGhCpyjuknNzPhPTTpTDG4pLzs7Lk6Su48Y5/lWXsOVOUnUE/KtVwzidtblq43Lc84iBPLzNAFcylBGgnTSPPz5VosDhA1i44CohEF+QIGpE67xRfF7Fi/YZxkFye6dtuRjkQD8qzL8UZLTWCCoJlo5wNPAgmDNAmfDqqd0sW2idPPy9K9wmGY6lo8q5X10jzoq20ROmmk8/7UCe3hLhcqqksOnLxnan2BwbW0LXbgJOiokH4naK8aDB5VcLwj8qCrDW7cHMpzawQefiOceFCv3iMxbLsQDy9aNuqhGkg0rvXNRBNAbjLahMqCEjXYnN1pKDykEdetF5wUeZMaxQQQbigKt5aZriLAjuyecn9arfgrJkDyM8b/AO3Sthb9msOUUzrEyI6dKDGuUe5oCJ2Akx4UzT2NxB7wNoD+JgCPPpQ+IBQmVykHpB3qpbhJ/ET13oDrBuopQ3XmeTGPLfUUGuHbPJAjWddB4npRItXN8p85FeZHnRSesGgW32zH3RA00Ghjn60FfYg0TdsOsyGA15f4KpviRM0AS3YNFWb3KKBvJrvV1pqBmjSwk7eVTuXhpGkCNNJ8/Hl6UvVjO9eu070H0T2r/wDp3/lP1FfORtXtdQW4T3j/ACn6Ve/3H9Q/OurqAduXl+dbX2F+6u+f5V1dQW392/kuf6lrE8R3HpXtdQDdaote9XV1AS3Krre1v+qva6gDxH3h/mH0oobDyr2uoNPxL3MN5H6CgePfcj+cfQ11dQIk3o3H7Wf/AOa/U11dQT6ev1rv1NdXUHvL1pZe3ryuoI2tn/lNRs/58q6uoNt7X/eYX/OQpnhfun9a6uoM1xv70+leYX3fUV1dQNfwjy/Oq339T9a6uoPW+79TWSxfvHzrq6gX3N6km1dXUFlv/PjUmrq6g//Z"/>
          <p:cNvSpPr>
            <a:spLocks noChangeAspect="1" noChangeArrowheads="1"/>
          </p:cNvSpPr>
          <p:nvPr/>
        </p:nvSpPr>
        <p:spPr bwMode="auto">
          <a:xfrm>
            <a:off x="155575" y="-1189038"/>
            <a:ext cx="4000500" cy="24860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0904" name="AutoShape 8" descr="data:image/jpeg;base64,/9j/4AAQSkZJRgABAQAAAQABAAD/2wCEAAkGBxQTEhQTExQVFhUXGBobGRgYGBwfHBwdHBwcHB4dHBwaHCggHBwlHhwcITEhJSkrLi4uGh8zODMsNygtLisBCgoKBQUFDgUFDisZExkrKysrKysrKysrKysrKysrKysrKysrKysrKysrKysrKysrKysrKysrKysrKysrKysrK//AABEIALEBHQMBIgACEQEDEQH/xAAcAAACAwEBAQEAAAAAAAAAAAAEBQIDBgABBwj/xABDEAACAQIEAwUFBQcCBgEFAAABAhEAAwQSITEFQVETImFxgQYykaGxIzNCwdEUUmJyguHwsvEkQ5Kis8IHNERTY3P/xAAUAQEAAAAAAAAAAAAAAAAAAAAA/8QAFBEBAAAAAAAAAAAAAAAAAAAAAP/aAAwDAQACEQMRAD8A+fIjMoAy3BHMAn4jvD41V2OTUB7Z8NR+R+tBWeImACFPjsfiIotOIzoXYdA3eH60Fty6WEEI/kMrfkTv0NBXXjQgj/PGmdpBc/CGO/cIn/p3qs2lGgcqT+G4P1/SgAwurhs0QdjzFW4u+RdLLAIII+FWYiyJGZFIndDH0pfdHeJnnzPKgMdgyzOup/tP+b0uYkTV7grHKqm1356+FB4bhiKacLbvnY6N/p/WlWXw10imOCUymkgkiY8OtBouEmZAGk2uY30606wVlQrHRTkaNtgPqRI38az/AA1fey6wEMT8q0eHwzDPmGgU7eXX4UC/CIrWrBI17O8ukdVI35iTSlbDCxduZjC3mBU9Egj11imfB7Oa1YGont9fIA/HSqFtn9kxgkEJfuTOh1Sfy+VBTx++BjsQGnvBQOvupECKIxWJz5ipMdvY2G+a2RPx+NN+OcKtXnzmQ2xI5wF9Rp4UDxPADtr9tdAr4TbkPd/OgKwN8NhbykyFLiIO0T9TtWf9srSqtop3QTsDI23HQ+VOsLhSiXYcEMWJBETodARrI8qS+09o9jbzLlIYeRlT/kaUFl0A3IEa9lBPjHw33of2yTI9ldPuzPnImjLml1dYnsv/AF3oD20Q9ramIKuR5SAfKgUYG7oToIOlPOFpLvvmKPpGp2mJ570iwKAKfOnXCB3yRO4mNo1PWgZYtlGIxGjnMiFMrQA2WNddRqdKzuOum1iWuySubK3Ll+mo8qfYSDfuZgNbVvl5HQttpOtAcSwGb9rmDlNsxsR3FMieRMgjSgh7Q4Ym7hzbEs6idBqcxg8uUa17iLfZ3GWQYZhO0wSPnV3BrJvDCFiYWV0kGBcI3HnvVnFbIGIuDl2jR4bGgpWSjwdihjlzFbjD25FwiIKzof3kU7eYmsXaOYXADGgPn3o1+Na7A3O6QDE2bZGmnux6UCzhDHtrjGT9vaOv8Vth+VbbgZBF1f3bn1Cn41huD3e9e20awfqK3HAdGvjUSyn/ALf7UDTLUmGhPSvHFeigpfeoga1ZAr1U60FOsVCTV5WprZnr8KD822hNTy661BKsmgsXaQfStFg8PntjNOokE6x6bQI1rPEeFMeG48rCmCp/CwkCeYnY0BFmyrHs5y5joY0pVjLWU+p+RrR28OAUIGguA+BlTSXiFqWgHmd/OgosEkRI9aFK7+emtG4OwYO58PKhVTNMf550HB+7G/jR+FMlFJMTMTIEjlHkJoS/aKiCd4jKZFE4EfaLB56eqmg0XB07z6EgBCQvhPl9a1BuRbZlJ9xtGGpBXx/vWa4Q5m5J2tptvsRv61qOHybJGYEREtpBjr5mPhQIeBJ3cMpBI+3gD+Xn8N6ERow/EiNu12Pih/Wm3DUKDDgypFy6u38LcvOlmYGxxOQPvFO3MpQau6hKEbRl8jKDaNvWk+MP/EYqCIKYYz5ONae4Nm8zlXT+hfXpSPit37XEaf8AKsnbXRhQA4niow93s7gBUhu9rzlfHTwoTixS9Ziy+fKQT1gaEgHXnTHj2CF8QneZZOXn7zT9azV/hFxGBErG5nQHpIE9NYoC7gh1PemEO2uhHwob25YdrbHNVIJ/qNE2rt7OMvelT74HhpIpX7R52uqz+8U6yNztQD4HVYA18PpTDhLxc2GzHUTsDt086W4T3DPXSicEjG5oSNG57jKTHrtQPA4/aFLLM2LQ35nug+OsaUTdtDLjWj3skSeidTvz08KW453W5ZiSXs2xr1D6Gf6flRq3A4dds4ZgOvceJ5cjHkaDz2UUdngzHN//ADf3qfH7H/E3CNs06nqoP61D2QP/AA+F11zXf9a1f7RW4xDieaz11UUAeFeDdkj7s79cy/5oOtaDh2OUW1eGLMtu3Cx1YTrpFZq+kNvsp/KmFuDhQRutxNNQCS56a7E6eVA04Zgit24DA7lo6+Fw9PDn41seFCLl0eCH/VzrH4XMMQFKhQyd7UnbKefjHzrReyWO7RnLsCxlRAIjKzaeOmtBpcvKqzbq+a8O9BQEr0ipMK8JoIkVNR4fOvKmgPQ0H5mA0FcW+POpW+vKrDqZig9Q6V6pMjWKilWRQaiwCVt7TmG38v6Un4gk/PQ+dM+FPmVZ2DrOv8P9qX8RXKW12LfUUEeGWSSSJgfhnrS+0hk6c4Bor9pKrKtG2nXfQ9RQ4dWGkhgTIGxG/wAd6A28ENpVA+0AmdpGoI/Oq8FGdAdpH0qLXiUAnugHfqZ/WvMCp7RB4r86DQ8LjM+o+7X0139B9Ke2uJWsSl60NApUyvnqxkaqDBI8DWbtNC3PGz8dY2HnWawmIdLim2xDyACDGu1B9IwyZTaBIMXrqyCdZR4MfCgskjiixsUbp/y6NZ2zWA3ebtBmPVjbZT4bilwA7THKAYYWwAJ2yR9aDT8LuwV13RdImBlWk3F7v2l91EobAGYERKssiN58KHx3G2sYdWCjMUthSeWgn/PGqsNiLDKb8snaKwKspiTA7rRqNCY8aD3iONHaZjZ7VWEhlOV17zTBXvbR1FDDilk6LimUx91iLZYeXaLqPM0bcNnKobtC2XQppzMd1hHype2DcyWsuwO2ZDMcth9KAoP37ZNrunMJsuLi7T3YhhoJgyY60g9p7ivct5JIVIMqQRqdwQPlXt3h4FwMoa31EnQ9QTJ+MVfjLt4WcjuXViYzASACNQdx8aBJZU5T59aacMADjNpI+qmhNhEaUw4bam4ggcvoRQa3hqAWEbJmjUGJ2YgCfLWkHDxMx+FDyk6G7p8Oda/2daLCx3gCddeTmsvZzIl5rZysAYmIjtboIM8iCR60A/slrh7UkiLt307qmjvaQML75pkFOfgI1qrg96AgOHUAXJhG0JZZJgnbTkd4q/j7Z71xirAlbZCncbbx6fEUCS7c73OctNbd0nCMdvtE1nmGUfQj4UmvpDA+En9PlR9lm/Z7g2GbPHTv29+tA/S6/boTAPu6gazmmCNNoFHezF4LcJPK+0yepcaCZ59KUYLGBnUTqJ5dM5GnlHxprwSyO0ZjOl6I01ObpG0mg+gHTnUGq5jJqsxQVVBhV0V4y0FYNE29tDVBGlWWqD80LPhHhU05+VXgoYGXWdx/apBVGzEeE/rQCrtUhO/Kp3TEbGozNA64O3cBna4P9JqrHe85idW+oq7gp+yIj/mD6Gh8e/v+Z19RvQBYkKZyjTTnm1g8/wAuVBK8bUywxAS5pJC89RrpIiNY1B60skTQXM5yx5UbgkOdNZPc284qnF/d29RrJ0GnT49aY8JQBkLMitoQHBPPQnUAfPrQH2AGzgb9kdfI0h4bgmzFjplaJ/ikc+tabh94XGcFMrhXEg92Nzp9DNIODYxheKjKc7EEPsYMj10ig0eGv6JmP/3AGafCZn1rzC3j22K1kFU3qWptB8iLN9CMpOuykQf83qhMOwu3iVIBRdQDGhjTrQAcfunsbDaxkUf9pj6UXhmtpaQ5pbs206SDmO0TyoXi1gnD4YEgZigg/wBXPpzo04E280yQbNwSuo0XXw3n4UF/HOL3UKi0qqSsl4lhIkxyA8fCkLcRxDSe1uzuSHO3odK0F69aItC6Sua3oxJAHdUQRlMieennQFz2fLIexuByYjs7qsPGVADfKgXrx67IF09qm0Pq0fwtuKZ37avbFy0c1qdR+NCeTDbXk2xpLiOEXl0dCD4gj5sBXnDL9y05dRmABDKdiDoQw5g/3oCWUa77/nRXB1m5bj95efpXcRiM1ucjiVncdQf4hsfQ86r4M8XLe05k386D6F7OWA1nUkEMwEH+InXrz+FZbh+MFt7mZlA7wllLAfaPuo1I19N6a4LiAs2wS6pLXMoPMjX57etBiwO7ctksCk6AM0liSCB0JA1jQ0BYv28oZFtsA6MTZcNsY1Uww38RQftKPtWeGy5UXvDKdNDod6qvcMLwWw7Ag942lAkHXVQZHnNCYy6SvZi47IIaHYmG1ECdqAHGL3ljofoa0PszYW59m4OVlafQIf70iazqs+P0p57Jn7SeffAH9C0FuKsI1yCNA8aaRow/IUVbs3A7aqVe4SJmYlefLeq+IyLkxtcJII6n5701xzQuGMbwIH9FBuPA1AiptVbNQTSoOIrhXUHsaVK2KrU1YBPX40H5mVDqOlSUnTpVltgZ8a4LtQVE17NeOP8APWvctA64P90386/nVfEDLP4kj00qXBT9m0cnT86hxNTmbz/KgEtqQtwD90bdJ8KXf3pxwlmz6idCOWo6edK7w7x8JmgtuXGKosaCfn+kUywdk3FdyNVUQfGefXT6UtVhA6j4f7099mbk3BbnRpn0BP0oHHBMITbDEQ3eAHMgjn0Iisnh+GXRiFQqRL+8dOe80+wqMrXtT3g8zMSF0M8tKNt3bqWglouLmUse+SSvJgGOXqdBtQUvhQ1u5aVsxW8OzPWAT8N6GbjFxbaEqUyls2RozDaGUyJB8Nqtw/FrpF5WcK1sr3+zAYzoc0AdYry3dLF7ThdASlwiNIIE9Ry66UFXtc02MKQmQZiSDyMRFWYEobZCs33TgxIBaGOo58vgalxLFWXw1m3iHZTDEN2ZaYYqZymRqDR2BuWHFoWXtQituxDMSrSYYAnWgFv8KOJtWihftEULkKxPdWYmJ1G2+1ZvE8Ku2zqh2mR0Gh8ta2OLsv2eHZDcCm2rEIGgsZJLZRqdjrFAcRM22W28Eq4KMcrGWJBggDntQJrHE8XZAi9dAgGC2ZSPJpEV7wriN9Dce0qtmEuCgYHn7v6VfashrQLKc2TfwCmJg77UPwW4Lc5lnMI3iPEHqaAp+Ji9bP2aWzzyEgePdkgctRUuD2wXTwZOX8YFDcPUdndgTG1MPZ2yWuACSRrlALHusD5DzJ50EPasMbdmII7S4um5JFs/maccQsItrIkgthxny6wQE6cxGvnUfajBLZ7EE5h27EcjqixI9BtVosKEzWft+zRy6EMuuYGCYBPPnyFBiLdxkhrTsCNTqVI/Wn+A4p+06XI7YDRv/wAnUN/F0PPbpQh4thHkvhnQnmjhh8GAP/dXmBuYU3IzsiAd1shzbgywzfSaAwvmKmev+1OPZcjMGOwY/wDj/tSzEMjMpVg4n3wCJ16ECDM/Gi+D3vsrgHINr4i21A14i4a6T/8AsEgzpqi6edG4+MmEMnTn0gD9KQcOLGzacsSCwKjoBcSZoy3iy75DrkCldcvdyqWM9SYEUH09hUHFZa/7ZlZ+w+N0D/1PKh19tnMRYXWfxnlv+H/JoNhNcDXiMI5TAmPHwpZa4xmxT4fKIUe/M/hB6QN43oGZq23B3oa7irajV0Hmw/Wl7catl2C3UgAa5tJ1n8qD4JampKp6fKo2yas1GlBSxqcc65utTYiBG/0oGXBvu7vmmvqat4uJZo6/+tQ4Vd7l7xyR6NVvFCSxneR9DQLLd6JK7xH+RS2+BnPlTrDNkJYCCFPx8KUXRLExyoJW3iIo7AYg22W4umVgfrp8iKBsISBptz9Kd4q0AVUkKFUAmJAzb+f96BvgrIZ8uyuXkHkCu2tSvW3Y2lAUBMuXJcmBOuszOpGnw1o/D38KzKf2q1AnRjrtEGegrl4Php7rWmB5pcE+cBt/SgT/ALDcDYl3RouIsHUgtmGs6dJirOHX1Km3cIBc9w7ZSORnYHT5U1HB7qpdW3mIhSh7xMgydx5Utb2euPcYNINzM0kaAgba668qAzF2EWxZBthjnuqFMlgA7k+fLXw8aS4TB+7oFa3dG4AYhsysJHvAECnV5bwS39mGKhgxaQQQYmVOkjxoPD2n7RRcthczaMHB1BLajU7/AFoKOMY652GCdHAPZsDpsQ36RQJ9pMSo7z5gOuvyaaqvYcqiaaCRPjJod0GsiRFA4wnFhdX3LZJkSLYBHdOsrA9IpbinZbU5QBI18558xAoTg75XZPP00qziNz7MDxHymgs4e47O5JMEDry8qvwuHLqx5Jv1gzETvqPnQGBOjjqBz86KsSNtyDp6f4aDR8Y4fcfB2sgYtabVQO8QygzPOJGvj4VbwzCtaGfvZ7cmP3p7MkTAJGp+BqnEEPhFZsxaAQ2shii7xygfAUNhrzBHUy7RCA6gMVB2M6fnQLOK4PNcuMAbSgBsvyyiQC3WahwV0yXFb32AygjSes8iB8aLtca7RQrWbUkRoGBHwMDyignXLcsAj3gdvhr40DBU92eq/Dyplwa3Nu6MynKpYiROUo45eJFJ7xAA9D8+dFcIw4bO1t2VVAlhsxIkb7AGgP4Y4NtFUz2Ud0CWyl1ObykHyqSO3buUmcgnyyry8SBQGDtXLQD92dpzb5gdiu8V5xFnOIDCQCiNmk6kKZ8SDlOlBsLuGuaZQNvTbrFKsXhmVgWOuojUikHGFuZzDMsicusCdYGu3gaXfstxh78/D9aDW3MESSWuGIH4tgfKgWsqojNEkA6/3rOjCtsWkelQOEP78etBpntWPxMCdd28N96Gf9mB1b51n1wh/enxE137JPP5GgDU6ipeINVK3PnU880Fh5VJEHLeqTUgaBlwy5pc8QPrR3ExLH+nb+U0p4e/veVNuI6OCDPuH5c6CHDMOpLHQqbbHyjTrzrO8QBmQeXKtVwFYvRAhlbby689qzXG/vDl2zNA9dKCvhCZrizJCmT6a/WjuIX5R26sIPr/AGHxoPCSo03g/L+9eYp9MoOwPyIFBoLNgBWfJaYIEkMkyG00jeNec1fiEsZS4w9hgIJyysDMVkQdZMeQPOieD8Rt2sOvaNoRG079a72e4sidpbeMn4CVGpmNR5AaUAtpsOVLql9IIns7xEA6az46fpNWu1zNZ7LFYkJcW4QGfMR2caAHTXamfDbNjsxabI7kH8EaSSAfAeNZzheIL4mzZyqDbNwEzuG94n0FAzHFb6yoxWu8PZBBneSPjPlU7HHMTvnwdwTzDrEDczAHnVvEMNbfEWssZYIc9ptCgLzmdIrxuEIcSxIPZsskgrGYzIgbjwoBr+NXLluWLYUn/k3ZAOusQdd6S3mEmJjl+VWcQw4ts6CcobSYn5eFBMaAvh/D7jXBcCNkIjMFOu+gIqHErBFuY1G4+Nb72XwSDDW10DmXOYaMCQANukH18aL9pLVu1h71w5ZUHKJO8gDSY50Hy3BjUzpoKYYWw7EZVYieQ8Bz5Ulu4sliQYk8gB9K9S+x0zGPPT4UH0dMFeFkoltSr5ffBiMgECDMj86UthXCqpQo0sAQDlIy7yduY/2oa2hTswocBlBUrccagCecCvE4pcyAi7iVzEqJdWGkT7y+NAmsXj2qnk1E4w64c9CR86Du3s162zHUnUwB8lEURxHuracn8Zj4zQWvdGUb8h8/pR/CbrQLYghwIkbNKj1GpHp4UmbHJoJPmF/Wm/COJWvdi7cgDfIMupOknnJ50E7KNbz5kygZpzLHlvvBHL96i8VbufZsrwpUd3N3YjKQBsDPTlUX7AowY4jLIJDKWAMGDKnTUgnrFFXb1slAuICqPwXFK6a82XfWgTcQwA7Ron49aXWky3VU7EiR1E074k8uWVwwI0KsNQNOVJL137VZ6r9aBni7YW4VUQB0oa7bE6idQPpV/ESM5150Mrc5mSPrQWXXA0GwPTw+dRQ17iMSCcuUDLueZnmaHXFJyIFAjDCp5xFDK1XW0Jk8hQXZxpXZ6gajmoD+Gt3m0mQaa8RbVT4KJ8opTwthmMye630ojF3Zy+n1oOwuPa28qJOseojlQ2NU5hIg8xQ9t4O+x+FE8QxBe5mgAEACOcaT8aCAugEeWvw/WhGaSf5T+tSdpNTtYc5c0GNRMbmDQPuF4tFw5ZwGCxpvrEL5a1ThVD237qlgwJkbDn5CY06UuQRZ6aidNSdSKvF5jhyxOj31B6nukn60Gg9n7wzs2kC2cx5aZjPwpVhLyrj1a37pmDrElDO/jQbYgqhAEEER0gST8qI/aIe3euaHMSsLsDmkdSNo86BiMGj32zllHeJIJA0/2oTBXU7dQC4XMIDzJ15jlRPDm7fEW1TMGciRGpBaQI1G0ma+l3cBZJ7yhiP34J9OlB8y9qRlxNxf5T8RSvCWc9xUG7MFHrpR3tjeU466EiIUGeRAgj6UR7H4QnG2SRorFj/SP1ig+msDbyKLYKqMoiJAAA5+VY//AOQ8aq2uxC5WKhmHgCI5x8OlazGYxFHeuBDI1bqQDGvPXWvlftFjjea88yAIHKACI/X1oM8xqeEOpHhQ9wFTBBB0MHx/KrcE3e+NBu2xBTsiiAhE0liIka8vDeqMRiM2GfQqEu8mmS0k6xtryoFuIZlgMO6qqABrMA7x1kRUw5OFxHLvpp5xrQI2ebtrT8X5ijePuOxtDo70tPv2z/Fyq3i7nIvg5/M0AK044JaQm6HML2Tf9WmX0mkdptdaecCYAXG3OQR/1AfnQNMVat5bj2mzQ6RE/iUjUEc2o/GWDMdrqGIjN/B+TyIpOcUxt3yT3vsZPiGIoy5eZ8WpMGLhA21EggfPegGxdttJMDKunjA5iZOs0pdcrr5j609xVp3OZVYiANuYoO5wu4zL3TvzidNetBZxZSbja6a6DaKHs2ImOg+tGcRsNObLlzbCR086HYGCSAJgbjrqdKCGOtjO2vMD4LQbACisU6y+o94RrpsPjQDMTzAoBeyyuVMEjx0+IpliMOq2EaRnJJIHT466yPSl+JtqBKtrqcv6VO1jH7OJUqTGU6kdSP3d+UetBEETrMSJHOPCaY8bRDcDW7fZoUUhTlBOm+hI1M/ChsTiu1yqMgyoEBOhaObHmdY8gKJ4xi1vtbyKAVsqrAbZlnMRrtQdg7K6kB5C7CCJjcyZA9KpvsHMiQqqu8b/AN6s/aHlr2YTCzGh2jb0ExS5r2/jQStid9ATvG3zr2+NlXUDUkE/ntRSWJsG6XHcYAJz13I129KCu3ttBpp6fnQSs4bMrNmURyJgny61dZuZQIB7TNqCe7EaCBznxqGFvwrALLctJkGQRHrPpU1AULIAJ1mdfUfSgJWyXIzELBJJG8+Q09BRuMwV3skszbyh2uBw0K5IiFkAyANvEUtYHtFTKpOmzGDPIldfzq/ixZbgU/ZkQIzFlWNPEmTOh1oBsRaIU94TPeXWVidDIjwpg6Nds9pcYZbMBeZMmIzdBpApZdtgdzPOZgSwBgDmYMGfDwoni2HNoZQVdHAhlMyV/FHKfEbGgI4PYuF1dGKksQHWTsDIAXWY0A5zTbjLfscIlx7nbAls8qwhhEqe9v13EjasthcTl90lCAdQTqZ0G4jTnRdvFEoVKh5n3vIzHOZ1mdxzoDMRiJyXcluDOZSPMTKkEA7b7iaqw2MFuLi5pVpVg0MCCNCs7Rzqa8Le2oByqWhlbOCG55ZWYbw8KnZ4A9052e0pYBspYzvzyyAOZJI50DLF8RuY11dgsqTAUQcriDIzGdhrArMX0a2xQg693pmAMEjqNKZYa+1q0OzZxdZtCkFCukidwRyFWcKw631LXAXAYx3mhM0GQAD8NBQKQwYgsvu6MWBMDy6b/GoX7SLJSeWukTOoPptXl1WZ2toGbMT1LkLsPHrtU14ddy5iIA1JaQVgxEGg7DYxVMlIjkP3htM8uoBq27jswLDdgAw20EHbWhxcZ+6QD/LpMeC6ExzqeDRSyggiQRMgSdSJnTw+FBO+ijs8rBuZ01Bnw5Eaip8Ruo9oBRDA9d9fry+FQuYcgCUdHGhkGW1jSBoaJscHuXGCtFvKCQLgyAgAkw8QXnQDmaAG1hl0B0gFiSNh8deVMeA3Utm4zkZShyqSRmggiDz1FCYrAXFAa4jgRoWB2kifKauweBvXJe1Zd7cESQSBprB02PT1oGXEMRbZHt2lB7qliGnUaxtrBj40ywV6091FMZgoMjaYzHU85EelZZrZtP3kZZ/C4j6xXlu8RK5ZYGRHxPmCDqPKgKxgKEy5MMYIOhE7gzqN6oUbFngaazO/lz8KobGALlIMidtqjaUnTTadTyoD1uhQMoBA/eEz6TVtu8JlgvooHxpRcuAGNPjof96Y4XFh5LQD8J8qCGIG5Ijp0oM3SeZrSNhlezrprH5gz5Urv4FSxJzKCdAROvMjwmaBNihlII21g9aYYLgV50DrlAb3QWALD/OtLgytlDkhZ1IEmPLnWjwXFVRQhFi6q+4WfIV88yUGea0VYo6wV0I8a62gkgsQIOsTr0ptx3vMLhYSyiAFOUD+YjveYpZZtrlY5+9MBQOXMk0ErZOUgnlFU89fWi1PdjrvXuEwgLgOSE3JG8dQDQdbsqwYJuFnXXNG8Dr4eFAuDMHQivoJ4PbtqrYYTdMMkN34XUkZpAkaRpO01nPabF9oEd1YOSY7gQEDQkjMTM6TtvQJbDc5gjn5baipuzOSx96RJq7hd/s2LBFbukQ8wM2k+YmireIDZEuCFXmiqCQY3AgHz3oKcOzW2F1DDWyCsCYI5+lTtWbcFrrOSQSMhX3j+8GE77xVmHYCVGxJju6+vnXtsskxoGBU6AyNiNRp570AV13uasxYrHLYcpgfWiMNf1QnZdNIUxz1jWrmu6BQDlWSYXr167elMeCY/D22L3ELggidim4kad6gWvYVizmQCxhmQ5Y11kCM22nWnfCeCI2Hu3UZblwA5VF0DL4kDvFiNl8hzq3EYfMltUxVh0Ud1A7EAL3lBXLy13FH2PaQ21UMuFHKVW4xJ8MtsfKgQtdt3haUpeS5MFLROvIEK8w0fTlTiz7MELIuJuOyRwYcHUZiDu25XWPKs9jMUhum4jlyZzEqUEnTuySee5qK8Tu5AisxUbAtt1gx0oOxvEiSwdEVtR9mMvme7+XhV1ziKCyuVRmyFAAAAhzbwNSSs6k86VPiDcaTy0yiBt4Aa+dEWR3W22MaHfw8aCfD8WyFXUqGXVSIGp5NpqvhpT/De1YnO2RMwHaJ2eZWI3YZSGDEaayNBWUw5CnWnXBsRatE9rhTeJac2pgHQACIB318aBfxG7Zzf8Muh1BI+0UzsCDEDlpzNKTcB3YnUzNbbiODtXZuyMO2UBLVuCfAsRGUnbltWLFgCdZH1oNRw7jyZVt3WQyIDPaZmWTqVZT6+lM/avi9tbFpbd1Lynr94CBuTHP0iKxWGcAAdKJxFztIB1A2B5bUGr4TxkP2YJGXsWW4pGjHeAVUCAJ8fOtJwmy6IRaFl7UkqqEqUG8CZnXrHOsja4+r2OwYmzACyglSo5MnLzHwqzhK4lTmstavqOSuM0eUq3pFA99oba3rRV7Ja4neUNpImDDDw5c6+e3XtDMQWU/hQiQORn9DX1mwcTds3D+zC1cEBRcYwYGrbaetfJ8TYgtnmZObz1n50CthPjRCYwqjJA1j8I08jvRA7pLKY2oe5bkmKCDKHAKgKQNRrr40TgXK5Wy5gGB8yNahfxKvkC2kt5VCnLMsebMWYyfKBXtgRvqKAjjWOznuqyAnMRmkFjuQPwjwoTD9prlJGv70VZiLURoRp5z5elRsYR2EoJE7AjTz1oOu2FSA41jbpz8jUWUFpgAT7s0z4pwm8vfdDA0BB0A6eApQyiQw36UBvE8WXUZhrpGugA07oGgFU4Dh7XSAgl9TGYDQCTvXLhS2padCTAmNdB4b77aU3xWHw6YdiuUuVBBls8kidB3aCzhHDg7KXVCgIzd6Ppr/ALUH7Q4m011uwzxt3ojTYKB+EeNe8KxeQiTpHPl/n50M2Ee5cZlQsXJbKqkx6CgO9l8ZcDMiXUtZ1ILPty0HQnr50vxmGcsV94gkAjUHXcHpTvgfA8zlbk2jl0DAqx5d0FdY/wANJMeblu44DFgpIDDQEciKA/h3spiLgkKFHIsY28qe2/8A47unV7qKYkwrH5kgCs3h+L4ogDt3UR+9EfCrbnGHK5LmJuuOYGYj/uImgXfs5FxlRgyhjDDYgbGjMd3IV80FNCBs3L05R4z4UXY4hhxtbct1ZoHwX9a7FXhcGU7Hb+1BTwTGhCpyjuknNzPhPTTpTDG4pLzs7Lk6Su48Y5/lWXsOVOUnUE/KtVwzidtblq43Lc84iBPLzNAFcylBGgnTSPPz5VosDhA1i44CohEF+QIGpE67xRfF7Fi/YZxkFye6dtuRjkQD8qzL8UZLTWCCoJlo5wNPAgmDNAmfDqqd0sW2idPPy9K9wmGY6lo8q5X10jzoq20ROmmk8/7UCe3hLhcqqksOnLxnan2BwbW0LXbgJOiokH4naK8aDB5VcLwj8qCrDW7cHMpzawQefiOceFCv3iMxbLsQDy9aNuqhGkg0rvXNRBNAbjLahMqCEjXYnN1pKDykEdetF5wUeZMaxQQQbigKt5aZriLAjuyecn9arfgrJkDyM8b/AO3Sthb9msOUUzrEyI6dKDGuUe5oCJ2Akx4UzT2NxB7wNoD+JgCPPpQ+IBQmVykHpB3qpbhJ/ET13oDrBuopQ3XmeTGPLfUUGuHbPJAjWddB4npRItXN8p85FeZHnRSesGgW32zH3RA00Ghjn60FfYg0TdsOsyGA15f4KpviRM0AS3YNFWb3KKBvJrvV1pqBmjSwk7eVTuXhpGkCNNJ8/Hl6UvVjO9eu070H0T2r/wDp3/lP1FfORtXtdQW4T3j/ACn6Ve/3H9Q/OurqAduXl+dbX2F+6u+f5V1dQW392/kuf6lrE8R3HpXtdQDdaote9XV1AS3Krre1v+qva6gDxH3h/mH0oobDyr2uoNPxL3MN5H6CgePfcj+cfQ11dQIk3o3H7Wf/AOa/U11dQT6ev1rv1NdXUHvL1pZe3ryuoI2tn/lNRs/58q6uoNt7X/eYX/OQpnhfun9a6uoM1xv70+leYX3fUV1dQNfwjy/Oq339T9a6uoPW+79TWSxfvHzrq6gX3N6km1dXUFlv/PjUmrq6g//Z"/>
          <p:cNvSpPr>
            <a:spLocks noChangeAspect="1" noChangeArrowheads="1"/>
          </p:cNvSpPr>
          <p:nvPr/>
        </p:nvSpPr>
        <p:spPr bwMode="auto">
          <a:xfrm>
            <a:off x="155575" y="-1189038"/>
            <a:ext cx="4000500" cy="24860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0906" name="Picture 10" descr="http://certosa.cineca.it/chiostro/Blob.php?ID=3903"/>
          <p:cNvPicPr>
            <a:picLocks noChangeAspect="1" noChangeArrowheads="1"/>
          </p:cNvPicPr>
          <p:nvPr/>
        </p:nvPicPr>
        <p:blipFill>
          <a:blip r:embed="rId4"/>
          <a:srcRect/>
          <a:stretch>
            <a:fillRect/>
          </a:stretch>
        </p:blipFill>
        <p:spPr bwMode="auto">
          <a:xfrm>
            <a:off x="0" y="0"/>
            <a:ext cx="9219518" cy="6715148"/>
          </a:xfrm>
          <a:prstGeom prst="rect">
            <a:avLst/>
          </a:prstGeom>
          <a:noFill/>
        </p:spPr>
      </p:pic>
      <p:sp>
        <p:nvSpPr>
          <p:cNvPr id="14" name="CasellaDiTesto 13"/>
          <p:cNvSpPr txBox="1"/>
          <p:nvPr/>
        </p:nvSpPr>
        <p:spPr>
          <a:xfrm>
            <a:off x="5643570" y="142852"/>
            <a:ext cx="3038011" cy="646331"/>
          </a:xfrm>
          <a:prstGeom prst="rect">
            <a:avLst/>
          </a:prstGeom>
          <a:noFill/>
        </p:spPr>
        <p:txBody>
          <a:bodyPr wrap="none" rtlCol="0">
            <a:spAutoFit/>
          </a:bodyPr>
          <a:lstStyle/>
          <a:p>
            <a:r>
              <a:rPr lang="it-IT" b="1" dirty="0" smtClean="0">
                <a:solidFill>
                  <a:srgbClr val="FF0000"/>
                </a:solidFill>
                <a:latin typeface="Times New Roman" pitchFamily="18" charset="0"/>
                <a:cs typeface="Times New Roman" pitchFamily="18" charset="0"/>
              </a:rPr>
              <a:t>Bologna 1915.</a:t>
            </a:r>
          </a:p>
          <a:p>
            <a:r>
              <a:rPr lang="it-IT" b="1" dirty="0" smtClean="0">
                <a:solidFill>
                  <a:srgbClr val="FF0000"/>
                </a:solidFill>
                <a:latin typeface="Times New Roman" pitchFamily="18" charset="0"/>
                <a:cs typeface="Times New Roman" pitchFamily="18" charset="0"/>
              </a:rPr>
              <a:t>Manifestazione interventista</a:t>
            </a:r>
            <a:endParaRPr lang="it-IT" b="1" dirty="0">
              <a:solidFill>
                <a:srgbClr val="FF0000"/>
              </a:solidFill>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0"/>
            <a:ext cx="9144000" cy="7555915"/>
          </a:xfrm>
          <a:prstGeom prst="rect">
            <a:avLst/>
          </a:prstGeom>
          <a:noFill/>
        </p:spPr>
        <p:txBody>
          <a:bodyPr wrap="square" rtlCol="0">
            <a:spAutoFit/>
          </a:bodyPr>
          <a:lstStyle/>
          <a:p>
            <a:r>
              <a:rPr lang="it-IT" sz="2800" b="1" dirty="0" smtClean="0">
                <a:solidFill>
                  <a:srgbClr val="FF0000"/>
                </a:solidFill>
                <a:latin typeface="Times New Roman" pitchFamily="18" charset="0"/>
                <a:cs typeface="Times New Roman" pitchFamily="18" charset="0"/>
              </a:rPr>
              <a:t>Come motivazione di cambiamento politico e sociale, le guerre si piazzano in ogni caso al centro della storia umana; sono, al tempo stesso, fattore di trasformazione ed effetto di scontri ideologici, di modelli di interpretazione simbolici, seguito di tensioni sociali che vengono canalizzate all’esterno. La prima guerra mondiale fu dichiarata anche per scongiurare il pericolo di una rivoluzione che si preannunciava imminente, che era stata preceduta dall’occupazione delle fabbriche e dalla costituzione dei soviet in gran parte dei distretti industriali europei e che poi, di fatto, scoppiò in Russia. Per paura dell’”anarchia”, della “rivolta sociale”, dell’”impreparazione popolare” (che avrebbe dovuto fare “scuola di trincea”…!!) si schierarono a favore </a:t>
            </a:r>
            <a:r>
              <a:rPr lang="it-IT" sz="2800" b="1" dirty="0" smtClean="0">
                <a:solidFill>
                  <a:srgbClr val="FF0000"/>
                </a:solidFill>
                <a:latin typeface="Times New Roman" pitchFamily="18" charset="0"/>
                <a:cs typeface="Times New Roman" pitchFamily="18" charset="0"/>
              </a:rPr>
              <a:t>della </a:t>
            </a:r>
            <a:r>
              <a:rPr lang="it-IT" sz="2800" b="1" dirty="0" smtClean="0">
                <a:solidFill>
                  <a:srgbClr val="FF0000"/>
                </a:solidFill>
                <a:latin typeface="Times New Roman" pitchFamily="18" charset="0"/>
                <a:cs typeface="Times New Roman" pitchFamily="18" charset="0"/>
              </a:rPr>
              <a:t>guerra </a:t>
            </a:r>
            <a:r>
              <a:rPr lang="it-IT" sz="2800" b="1" dirty="0" smtClean="0">
                <a:solidFill>
                  <a:srgbClr val="FF0000"/>
                </a:solidFill>
                <a:latin typeface="Times New Roman" pitchFamily="18" charset="0"/>
                <a:cs typeface="Times New Roman" pitchFamily="18" charset="0"/>
              </a:rPr>
              <a:t>anche eminenti figure della sinistra: Pietro </a:t>
            </a:r>
            <a:r>
              <a:rPr lang="it-IT" sz="2800" b="1" dirty="0" smtClean="0">
                <a:solidFill>
                  <a:srgbClr val="FF0000"/>
                </a:solidFill>
                <a:latin typeface="Times New Roman" pitchFamily="18" charset="0"/>
                <a:cs typeface="Times New Roman" pitchFamily="18" charset="0"/>
              </a:rPr>
              <a:t>Nenni, Emilio </a:t>
            </a:r>
            <a:r>
              <a:rPr lang="it-IT" sz="2800" b="1" dirty="0" err="1" smtClean="0">
                <a:solidFill>
                  <a:srgbClr val="FF0000"/>
                </a:solidFill>
                <a:latin typeface="Times New Roman" pitchFamily="18" charset="0"/>
                <a:cs typeface="Times New Roman" pitchFamily="18" charset="0"/>
              </a:rPr>
              <a:t>Lussu</a:t>
            </a:r>
            <a:r>
              <a:rPr lang="it-IT" sz="2800" b="1" dirty="0" smtClean="0">
                <a:solidFill>
                  <a:srgbClr val="FF0000"/>
                </a:solidFill>
                <a:latin typeface="Times New Roman" pitchFamily="18" charset="0"/>
                <a:cs typeface="Times New Roman" pitchFamily="18" charset="0"/>
              </a:rPr>
              <a:t>, Palmiro </a:t>
            </a:r>
            <a:r>
              <a:rPr lang="it-IT" sz="2800" b="1" dirty="0" err="1" smtClean="0">
                <a:solidFill>
                  <a:srgbClr val="FF0000"/>
                </a:solidFill>
                <a:latin typeface="Times New Roman" pitchFamily="18" charset="0"/>
                <a:cs typeface="Times New Roman" pitchFamily="18" charset="0"/>
              </a:rPr>
              <a:t>Togliattio</a:t>
            </a:r>
            <a:r>
              <a:rPr lang="it-IT" sz="2800" b="1" dirty="0" smtClean="0">
                <a:solidFill>
                  <a:srgbClr val="FF0000"/>
                </a:solidFill>
                <a:latin typeface="Times New Roman" pitchFamily="18" charset="0"/>
                <a:cs typeface="Times New Roman" pitchFamily="18" charset="0"/>
              </a:rPr>
              <a:t> e Antonio </a:t>
            </a:r>
            <a:r>
              <a:rPr lang="it-IT" sz="2800" b="1" dirty="0" err="1" smtClean="0">
                <a:solidFill>
                  <a:srgbClr val="FF0000"/>
                </a:solidFill>
                <a:latin typeface="Times New Roman" pitchFamily="18" charset="0"/>
                <a:cs typeface="Times New Roman" pitchFamily="18" charset="0"/>
              </a:rPr>
              <a:t>Gramsci…</a:t>
            </a:r>
            <a:r>
              <a:rPr lang="it-IT" sz="2800" b="1" dirty="0" smtClean="0">
                <a:solidFill>
                  <a:srgbClr val="FF0000"/>
                </a:solidFill>
                <a:latin typeface="Times New Roman" pitchFamily="18" charset="0"/>
                <a:cs typeface="Times New Roman" pitchFamily="18" charset="0"/>
              </a:rPr>
              <a:t>. </a:t>
            </a:r>
          </a:p>
          <a:p>
            <a:endParaRPr lang="it-IT" sz="3700"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5786454"/>
            <a:ext cx="9144000" cy="1077218"/>
          </a:xfrm>
          <a:prstGeom prst="rect">
            <a:avLst/>
          </a:prstGeom>
          <a:noFill/>
        </p:spPr>
        <p:txBody>
          <a:bodyPr wrap="square" rtlCol="0">
            <a:spAutoFit/>
          </a:bodyPr>
          <a:lstStyle/>
          <a:p>
            <a:r>
              <a:rPr lang="it-IT" sz="1600" b="1" dirty="0" smtClean="0">
                <a:solidFill>
                  <a:schemeClr val="bg1"/>
                </a:solidFill>
                <a:latin typeface="Times New Roman" pitchFamily="18" charset="0"/>
                <a:cs typeface="Times New Roman" pitchFamily="18" charset="0"/>
              </a:rPr>
              <a:t>In guerra ogni gesto è, consciamente o inconsciamente, ritualizzato e coperto di significati: dalle divise agli </a:t>
            </a:r>
            <a:r>
              <a:rPr lang="it-IT" sz="1600" b="1" dirty="0" err="1" smtClean="0">
                <a:solidFill>
                  <a:schemeClr val="bg1"/>
                </a:solidFill>
                <a:latin typeface="Times New Roman" pitchFamily="18" charset="0"/>
                <a:cs typeface="Times New Roman" pitchFamily="18" charset="0"/>
              </a:rPr>
              <a:t>slogans</a:t>
            </a:r>
            <a:r>
              <a:rPr lang="it-IT" sz="1600" b="1" dirty="0" smtClean="0">
                <a:solidFill>
                  <a:schemeClr val="bg1"/>
                </a:solidFill>
                <a:latin typeface="Times New Roman" pitchFamily="18" charset="0"/>
                <a:cs typeface="Times New Roman" pitchFamily="18" charset="0"/>
              </a:rPr>
              <a:t>, dai gesti alle dichiarazioni che rimbalzano fra i contendenti, dalle bandiere ali linguaggio usato per giustificare l’uso della violenza.  La simbologia bellica spesso è dotata di una logica propria, parzialmente indipendente dagli interessi materiali e dai rapporti sociali in gioco. </a:t>
            </a:r>
            <a:endParaRPr lang="it-IT" sz="2400" b="1" dirty="0" smtClean="0">
              <a:solidFill>
                <a:schemeClr val="bg1"/>
              </a:solidFill>
              <a:latin typeface="Times New Roman" pitchFamily="18" charset="0"/>
              <a:cs typeface="Times New Roman" pitchFamily="18" charset="0"/>
            </a:endParaRPr>
          </a:p>
        </p:txBody>
      </p:sp>
      <p:pic>
        <p:nvPicPr>
          <p:cNvPr id="81922" name="Picture 2" descr="http://digilander.libero.it/vitalianoparussini/i%20cavalieri.jpg"/>
          <p:cNvPicPr>
            <a:picLocks noChangeAspect="1" noChangeArrowheads="1"/>
          </p:cNvPicPr>
          <p:nvPr/>
        </p:nvPicPr>
        <p:blipFill>
          <a:blip r:embed="rId4"/>
          <a:srcRect/>
          <a:stretch>
            <a:fillRect/>
          </a:stretch>
        </p:blipFill>
        <p:spPr bwMode="auto">
          <a:xfrm>
            <a:off x="0" y="0"/>
            <a:ext cx="9144000" cy="5787615"/>
          </a:xfrm>
          <a:prstGeom prst="rect">
            <a:avLst/>
          </a:prstGeom>
          <a:noFill/>
        </p:spPr>
      </p:pic>
      <p:sp>
        <p:nvSpPr>
          <p:cNvPr id="9" name="CasellaDiTesto 8"/>
          <p:cNvSpPr txBox="1"/>
          <p:nvPr/>
        </p:nvSpPr>
        <p:spPr>
          <a:xfrm>
            <a:off x="6672618" y="0"/>
            <a:ext cx="2436886" cy="584775"/>
          </a:xfrm>
          <a:prstGeom prst="rect">
            <a:avLst/>
          </a:prstGeom>
          <a:noFill/>
        </p:spPr>
        <p:txBody>
          <a:bodyPr wrap="none" rtlCol="0">
            <a:spAutoFit/>
          </a:bodyPr>
          <a:lstStyle/>
          <a:p>
            <a:r>
              <a:rPr lang="it-IT" sz="1600" b="1" dirty="0" err="1" smtClean="0">
                <a:solidFill>
                  <a:schemeClr val="bg1"/>
                </a:solidFill>
                <a:latin typeface="Times New Roman" pitchFamily="18" charset="0"/>
                <a:cs typeface="Times New Roman" pitchFamily="18" charset="0"/>
              </a:rPr>
              <a:t>Vitaliano</a:t>
            </a:r>
            <a:r>
              <a:rPr lang="it-IT" sz="1600" b="1" dirty="0" smtClean="0">
                <a:solidFill>
                  <a:schemeClr val="bg1"/>
                </a:solidFill>
                <a:latin typeface="Times New Roman" pitchFamily="18" charset="0"/>
                <a:cs typeface="Times New Roman" pitchFamily="18" charset="0"/>
              </a:rPr>
              <a:t> </a:t>
            </a:r>
            <a:r>
              <a:rPr lang="it-IT" sz="1600" b="1" dirty="0" err="1" smtClean="0">
                <a:solidFill>
                  <a:schemeClr val="bg1"/>
                </a:solidFill>
                <a:latin typeface="Times New Roman" pitchFamily="18" charset="0"/>
                <a:cs typeface="Times New Roman" pitchFamily="18" charset="0"/>
              </a:rPr>
              <a:t>Parussini</a:t>
            </a:r>
            <a:r>
              <a:rPr lang="it-IT" sz="1600" b="1" dirty="0" smtClean="0">
                <a:solidFill>
                  <a:schemeClr val="bg1"/>
                </a:solidFill>
                <a:latin typeface="Times New Roman" pitchFamily="18" charset="0"/>
                <a:cs typeface="Times New Roman" pitchFamily="18" charset="0"/>
              </a:rPr>
              <a:t>, 1948</a:t>
            </a:r>
          </a:p>
          <a:p>
            <a:r>
              <a:rPr lang="it-IT" sz="1600" b="1" dirty="0" smtClean="0">
                <a:solidFill>
                  <a:schemeClr val="bg1"/>
                </a:solidFill>
                <a:latin typeface="Times New Roman" pitchFamily="18" charset="0"/>
                <a:cs typeface="Times New Roman" pitchFamily="18" charset="0"/>
              </a:rPr>
              <a:t>I cavalieri dell’Apocalisse</a:t>
            </a:r>
            <a:endParaRPr lang="it-IT" sz="1600" b="1" dirty="0">
              <a:solidFill>
                <a:schemeClr val="bg1"/>
              </a:solidFill>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0"/>
            <a:ext cx="9144000" cy="6694140"/>
          </a:xfrm>
          <a:prstGeom prst="rect">
            <a:avLst/>
          </a:prstGeom>
          <a:noFill/>
        </p:spPr>
        <p:txBody>
          <a:bodyPr wrap="square" rtlCol="0">
            <a:spAutoFit/>
          </a:bodyPr>
          <a:lstStyle/>
          <a:p>
            <a:r>
              <a:rPr lang="it-IT" sz="3300" b="1" dirty="0" smtClean="0">
                <a:solidFill>
                  <a:srgbClr val="FF0000"/>
                </a:solidFill>
                <a:latin typeface="Times New Roman" pitchFamily="18" charset="0"/>
                <a:cs typeface="Times New Roman" pitchFamily="18" charset="0"/>
              </a:rPr>
              <a:t>Rivoluzioni, rivolte, ribellioni, sollevazioni popolari, guerriglie, moti di piazza, fino agli scontri di nazioni, malgrado l’esecrazione collettiva, la pubblica condanna e gli incitamenti alla riconciliazione che arrivano da ogni parte, antropologicamente rivestono un  ruolo positivo, perché favoriscono il </a:t>
            </a:r>
            <a:r>
              <a:rPr lang="it-IT" sz="3300" b="1" dirty="0" smtClean="0">
                <a:solidFill>
                  <a:srgbClr val="FF0000"/>
                </a:solidFill>
                <a:latin typeface="Times New Roman" pitchFamily="18" charset="0"/>
                <a:cs typeface="Times New Roman" pitchFamily="18" charset="0"/>
              </a:rPr>
              <a:t>cambiamento, </a:t>
            </a:r>
            <a:r>
              <a:rPr lang="it-IT" sz="3300" b="1" dirty="0" smtClean="0">
                <a:solidFill>
                  <a:srgbClr val="FF0000"/>
                </a:solidFill>
                <a:latin typeface="Times New Roman" pitchFamily="18" charset="0"/>
                <a:cs typeface="Times New Roman" pitchFamily="18" charset="0"/>
              </a:rPr>
              <a:t>dinamizzano le organizzazioni sociali e il ricambio di classe, svolgono un effetto integratore su ciascuna delle parti avverse, rinforzandone la coesione </a:t>
            </a:r>
            <a:r>
              <a:rPr lang="it-IT" sz="3300" b="1" dirty="0" smtClean="0">
                <a:solidFill>
                  <a:srgbClr val="FF0000"/>
                </a:solidFill>
                <a:latin typeface="Times New Roman" pitchFamily="18" charset="0"/>
                <a:cs typeface="Times New Roman" pitchFamily="18" charset="0"/>
              </a:rPr>
              <a:t>interna, eliminano ceti dirigenti obsoleti. </a:t>
            </a:r>
            <a:r>
              <a:rPr lang="it-IT" sz="3300" b="1" dirty="0" smtClean="0">
                <a:solidFill>
                  <a:srgbClr val="FF0000"/>
                </a:solidFill>
                <a:latin typeface="Times New Roman" pitchFamily="18" charset="0"/>
                <a:cs typeface="Times New Roman" pitchFamily="18" charset="0"/>
              </a:rPr>
              <a:t>Durante le due guerre mondiali, ovunque in Europa sono diminuiti i tassi di suicidi. Certo, il prezzo </a:t>
            </a:r>
            <a:r>
              <a:rPr lang="it-IT" sz="3300" b="1" dirty="0" smtClean="0">
                <a:solidFill>
                  <a:srgbClr val="FF0000"/>
                </a:solidFill>
                <a:latin typeface="Times New Roman" pitchFamily="18" charset="0"/>
                <a:cs typeface="Times New Roman" pitchFamily="18" charset="0"/>
              </a:rPr>
              <a:t>è alto. </a:t>
            </a:r>
            <a:endParaRPr lang="it-IT" sz="3300"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5934670"/>
            <a:ext cx="9144000" cy="923330"/>
          </a:xfrm>
          <a:prstGeom prst="rect">
            <a:avLst/>
          </a:prstGeom>
          <a:noFill/>
        </p:spPr>
        <p:txBody>
          <a:bodyPr wrap="square" rtlCol="0">
            <a:spAutoFit/>
          </a:bodyPr>
          <a:lstStyle/>
          <a:p>
            <a:r>
              <a:rPr lang="it-IT" b="1" dirty="0" smtClean="0">
                <a:solidFill>
                  <a:schemeClr val="bg1"/>
                </a:solidFill>
                <a:latin typeface="Times New Roman" pitchFamily="18" charset="0"/>
                <a:cs typeface="Times New Roman" pitchFamily="18" charset="0"/>
              </a:rPr>
              <a:t>Malgrado il costo sociale – il cambiamento si paga in sangue – la guerra conviene. Anche se non si vince su tutti i fronti, le popolazioni che si ribellano riescono a strappare condizioni di vita migliori, che si traducono in maggiori margini di libertà e autodeterminazione. </a:t>
            </a:r>
            <a:endParaRPr lang="it-IT" sz="2800" b="1" dirty="0" smtClean="0">
              <a:solidFill>
                <a:schemeClr val="bg1"/>
              </a:solidFill>
              <a:latin typeface="Times New Roman" pitchFamily="18" charset="0"/>
              <a:cs typeface="Times New Roman" pitchFamily="18" charset="0"/>
            </a:endParaRPr>
          </a:p>
        </p:txBody>
      </p:sp>
      <p:sp>
        <p:nvSpPr>
          <p:cNvPr id="9" name="CasellaDiTesto 8"/>
          <p:cNvSpPr txBox="1"/>
          <p:nvPr/>
        </p:nvSpPr>
        <p:spPr>
          <a:xfrm>
            <a:off x="6672618" y="0"/>
            <a:ext cx="2436886" cy="584775"/>
          </a:xfrm>
          <a:prstGeom prst="rect">
            <a:avLst/>
          </a:prstGeom>
          <a:noFill/>
        </p:spPr>
        <p:txBody>
          <a:bodyPr wrap="none" rtlCol="0">
            <a:spAutoFit/>
          </a:bodyPr>
          <a:lstStyle/>
          <a:p>
            <a:r>
              <a:rPr lang="it-IT" sz="1600" b="1" dirty="0" err="1" smtClean="0">
                <a:solidFill>
                  <a:schemeClr val="bg1"/>
                </a:solidFill>
                <a:latin typeface="Times New Roman" pitchFamily="18" charset="0"/>
                <a:cs typeface="Times New Roman" pitchFamily="18" charset="0"/>
              </a:rPr>
              <a:t>Vitaliano</a:t>
            </a:r>
            <a:r>
              <a:rPr lang="it-IT" sz="1600" b="1" dirty="0" smtClean="0">
                <a:solidFill>
                  <a:schemeClr val="bg1"/>
                </a:solidFill>
                <a:latin typeface="Times New Roman" pitchFamily="18" charset="0"/>
                <a:cs typeface="Times New Roman" pitchFamily="18" charset="0"/>
              </a:rPr>
              <a:t> </a:t>
            </a:r>
            <a:r>
              <a:rPr lang="it-IT" sz="1600" b="1" dirty="0" err="1" smtClean="0">
                <a:solidFill>
                  <a:schemeClr val="bg1"/>
                </a:solidFill>
                <a:latin typeface="Times New Roman" pitchFamily="18" charset="0"/>
                <a:cs typeface="Times New Roman" pitchFamily="18" charset="0"/>
              </a:rPr>
              <a:t>Parussini</a:t>
            </a:r>
            <a:r>
              <a:rPr lang="it-IT" sz="1600" b="1" dirty="0" smtClean="0">
                <a:solidFill>
                  <a:schemeClr val="bg1"/>
                </a:solidFill>
                <a:latin typeface="Times New Roman" pitchFamily="18" charset="0"/>
                <a:cs typeface="Times New Roman" pitchFamily="18" charset="0"/>
              </a:rPr>
              <a:t>, 1948</a:t>
            </a:r>
          </a:p>
          <a:p>
            <a:r>
              <a:rPr lang="it-IT" sz="1600" b="1" dirty="0" smtClean="0">
                <a:solidFill>
                  <a:schemeClr val="bg1"/>
                </a:solidFill>
                <a:latin typeface="Times New Roman" pitchFamily="18" charset="0"/>
                <a:cs typeface="Times New Roman" pitchFamily="18" charset="0"/>
              </a:rPr>
              <a:t>I cavalieri dell’Apocalisse</a:t>
            </a:r>
            <a:endParaRPr lang="it-IT" sz="1600" b="1" dirty="0">
              <a:solidFill>
                <a:schemeClr val="bg1"/>
              </a:solidFill>
              <a:latin typeface="Times New Roman" pitchFamily="18" charset="0"/>
              <a:cs typeface="Times New Roman" pitchFamily="18" charset="0"/>
            </a:endParaRPr>
          </a:p>
        </p:txBody>
      </p:sp>
      <p:pic>
        <p:nvPicPr>
          <p:cNvPr id="82948" name="Picture 4" descr="indio_2_la_rivolta_marvin_hagler_anthony_m_dawson_003_jpg_cjny.jpg"/>
          <p:cNvPicPr>
            <a:picLocks noChangeAspect="1" noChangeArrowheads="1"/>
          </p:cNvPicPr>
          <p:nvPr/>
        </p:nvPicPr>
        <p:blipFill>
          <a:blip r:embed="rId4"/>
          <a:srcRect/>
          <a:stretch>
            <a:fillRect/>
          </a:stretch>
        </p:blipFill>
        <p:spPr bwMode="auto">
          <a:xfrm>
            <a:off x="0" y="0"/>
            <a:ext cx="9186895" cy="6015229"/>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4429132"/>
            <a:ext cx="9144000" cy="2462213"/>
          </a:xfrm>
          <a:prstGeom prst="rect">
            <a:avLst/>
          </a:prstGeom>
          <a:noFill/>
        </p:spPr>
        <p:txBody>
          <a:bodyPr wrap="square" rtlCol="0">
            <a:spAutoFit/>
          </a:bodyPr>
          <a:lstStyle/>
          <a:p>
            <a:r>
              <a:rPr lang="it-IT" sz="2200" b="1" dirty="0" smtClean="0">
                <a:solidFill>
                  <a:srgbClr val="FF0000"/>
                </a:solidFill>
                <a:latin typeface="Times New Roman" pitchFamily="18" charset="0"/>
                <a:cs typeface="Times New Roman" pitchFamily="18" charset="0"/>
              </a:rPr>
              <a:t>Anche nelle nazioni moderne,  i conflitti servono come agente di mobilità sociale, se non altro perché, nel migliore dei casi,  tolgono di mezzo gran parte della vecchia classe dirigente, o la costringono ad adattarsi ai nuovi bisogni emergenti, che non sarebbero mai stati presi in considerazioni se non fossero stati espressi attraverso la violenza. Il conflitto serve anche per far vedere, da una parte e dall’altra, fino a che punto si è disposti a spingersi: può essere un mezzo estremo di comunicazione confronto</a:t>
            </a:r>
            <a:r>
              <a:rPr lang="it-IT" b="1" dirty="0" smtClean="0">
                <a:solidFill>
                  <a:schemeClr val="bg1"/>
                </a:solidFill>
                <a:latin typeface="Times New Roman" pitchFamily="18" charset="0"/>
                <a:cs typeface="Times New Roman" pitchFamily="18" charset="0"/>
              </a:rPr>
              <a:t>. </a:t>
            </a:r>
            <a:endParaRPr lang="it-IT" sz="2800" b="1" dirty="0" smtClean="0">
              <a:solidFill>
                <a:schemeClr val="bg1"/>
              </a:solidFill>
              <a:latin typeface="Times New Roman" pitchFamily="18" charset="0"/>
              <a:cs typeface="Times New Roman" pitchFamily="18" charset="0"/>
            </a:endParaRPr>
          </a:p>
        </p:txBody>
      </p:sp>
      <p:sp>
        <p:nvSpPr>
          <p:cNvPr id="9" name="CasellaDiTesto 8"/>
          <p:cNvSpPr txBox="1"/>
          <p:nvPr/>
        </p:nvSpPr>
        <p:spPr>
          <a:xfrm>
            <a:off x="6672618" y="0"/>
            <a:ext cx="2436886" cy="584775"/>
          </a:xfrm>
          <a:prstGeom prst="rect">
            <a:avLst/>
          </a:prstGeom>
          <a:noFill/>
        </p:spPr>
        <p:txBody>
          <a:bodyPr wrap="none" rtlCol="0">
            <a:spAutoFit/>
          </a:bodyPr>
          <a:lstStyle/>
          <a:p>
            <a:r>
              <a:rPr lang="it-IT" sz="1600" b="1" dirty="0" err="1" smtClean="0">
                <a:solidFill>
                  <a:schemeClr val="bg1"/>
                </a:solidFill>
                <a:latin typeface="Times New Roman" pitchFamily="18" charset="0"/>
                <a:cs typeface="Times New Roman" pitchFamily="18" charset="0"/>
              </a:rPr>
              <a:t>Vitaliano</a:t>
            </a:r>
            <a:r>
              <a:rPr lang="it-IT" sz="1600" b="1" dirty="0" smtClean="0">
                <a:solidFill>
                  <a:schemeClr val="bg1"/>
                </a:solidFill>
                <a:latin typeface="Times New Roman" pitchFamily="18" charset="0"/>
                <a:cs typeface="Times New Roman" pitchFamily="18" charset="0"/>
              </a:rPr>
              <a:t> </a:t>
            </a:r>
            <a:r>
              <a:rPr lang="it-IT" sz="1600" b="1" dirty="0" err="1" smtClean="0">
                <a:solidFill>
                  <a:schemeClr val="bg1"/>
                </a:solidFill>
                <a:latin typeface="Times New Roman" pitchFamily="18" charset="0"/>
                <a:cs typeface="Times New Roman" pitchFamily="18" charset="0"/>
              </a:rPr>
              <a:t>Parussini</a:t>
            </a:r>
            <a:r>
              <a:rPr lang="it-IT" sz="1600" b="1" dirty="0" smtClean="0">
                <a:solidFill>
                  <a:schemeClr val="bg1"/>
                </a:solidFill>
                <a:latin typeface="Times New Roman" pitchFamily="18" charset="0"/>
                <a:cs typeface="Times New Roman" pitchFamily="18" charset="0"/>
              </a:rPr>
              <a:t>, 1948</a:t>
            </a:r>
          </a:p>
          <a:p>
            <a:r>
              <a:rPr lang="it-IT" sz="1600" b="1" dirty="0" smtClean="0">
                <a:solidFill>
                  <a:schemeClr val="bg1"/>
                </a:solidFill>
                <a:latin typeface="Times New Roman" pitchFamily="18" charset="0"/>
                <a:cs typeface="Times New Roman" pitchFamily="18" charset="0"/>
              </a:rPr>
              <a:t>I cavalieri dell’Apocalisse</a:t>
            </a:r>
            <a:endParaRPr lang="it-IT" sz="1600" b="1" dirty="0">
              <a:solidFill>
                <a:schemeClr val="bg1"/>
              </a:solidFill>
              <a:latin typeface="Times New Roman" pitchFamily="18" charset="0"/>
              <a:cs typeface="Times New Roman" pitchFamily="18" charset="0"/>
            </a:endParaRPr>
          </a:p>
        </p:txBody>
      </p:sp>
      <p:pic>
        <p:nvPicPr>
          <p:cNvPr id="84994" name="Picture 2" descr="http://tg24.sky.it/static/contentimages/original/sezioni/tg24/cronaca/2010/01/08/rosarno_immigrati_rivolta_ansa_04.jpg"/>
          <p:cNvPicPr>
            <a:picLocks noChangeAspect="1" noChangeArrowheads="1"/>
          </p:cNvPicPr>
          <p:nvPr/>
        </p:nvPicPr>
        <p:blipFill>
          <a:blip r:embed="rId4"/>
          <a:srcRect b="22271"/>
          <a:stretch>
            <a:fillRect/>
          </a:stretch>
        </p:blipFill>
        <p:spPr bwMode="auto">
          <a:xfrm>
            <a:off x="0" y="-1"/>
            <a:ext cx="9144000" cy="4449452"/>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5934670"/>
            <a:ext cx="9144000" cy="923330"/>
          </a:xfrm>
          <a:prstGeom prst="rect">
            <a:avLst/>
          </a:prstGeom>
          <a:noFill/>
        </p:spPr>
        <p:txBody>
          <a:bodyPr wrap="square" rtlCol="0">
            <a:spAutoFit/>
          </a:bodyPr>
          <a:lstStyle/>
          <a:p>
            <a:r>
              <a:rPr lang="it-IT" b="1" dirty="0" smtClean="0">
                <a:solidFill>
                  <a:schemeClr val="bg1"/>
                </a:solidFill>
                <a:latin typeface="Times New Roman" pitchFamily="18" charset="0"/>
                <a:cs typeface="Times New Roman" pitchFamily="18" charset="0"/>
              </a:rPr>
              <a:t>Se a Seattle nel 1999 invece di distruggere un </a:t>
            </a:r>
            <a:r>
              <a:rPr lang="it-IT" b="1" dirty="0" err="1" smtClean="0">
                <a:solidFill>
                  <a:schemeClr val="bg1"/>
                </a:solidFill>
                <a:latin typeface="Times New Roman" pitchFamily="18" charset="0"/>
                <a:cs typeface="Times New Roman" pitchFamily="18" charset="0"/>
              </a:rPr>
              <a:t>Mac</a:t>
            </a:r>
            <a:r>
              <a:rPr lang="it-IT" b="1" dirty="0" smtClean="0">
                <a:solidFill>
                  <a:schemeClr val="bg1"/>
                </a:solidFill>
                <a:latin typeface="Times New Roman" pitchFamily="18" charset="0"/>
                <a:cs typeface="Times New Roman" pitchFamily="18" charset="0"/>
              </a:rPr>
              <a:t> Donald si fossero limitati a distribuire  volantini, non avrebbero avuto mai la forza di comparire all’apertura del Global Forum su maxi schermo, e di far ascoltare le proprie richieste al mondo e ai potenti della terra. </a:t>
            </a:r>
            <a:endParaRPr lang="it-IT" sz="2800" b="1" dirty="0" smtClean="0">
              <a:solidFill>
                <a:schemeClr val="bg1"/>
              </a:solidFill>
              <a:latin typeface="Times New Roman" pitchFamily="18" charset="0"/>
              <a:cs typeface="Times New Roman" pitchFamily="18" charset="0"/>
            </a:endParaRPr>
          </a:p>
        </p:txBody>
      </p:sp>
      <p:sp>
        <p:nvSpPr>
          <p:cNvPr id="9" name="CasellaDiTesto 8"/>
          <p:cNvSpPr txBox="1"/>
          <p:nvPr/>
        </p:nvSpPr>
        <p:spPr>
          <a:xfrm>
            <a:off x="6672618" y="0"/>
            <a:ext cx="2436886" cy="584775"/>
          </a:xfrm>
          <a:prstGeom prst="rect">
            <a:avLst/>
          </a:prstGeom>
          <a:noFill/>
        </p:spPr>
        <p:txBody>
          <a:bodyPr wrap="none" rtlCol="0">
            <a:spAutoFit/>
          </a:bodyPr>
          <a:lstStyle/>
          <a:p>
            <a:r>
              <a:rPr lang="it-IT" sz="1600" b="1" dirty="0" err="1" smtClean="0">
                <a:solidFill>
                  <a:schemeClr val="bg1"/>
                </a:solidFill>
                <a:latin typeface="Times New Roman" pitchFamily="18" charset="0"/>
                <a:cs typeface="Times New Roman" pitchFamily="18" charset="0"/>
              </a:rPr>
              <a:t>Vitaliano</a:t>
            </a:r>
            <a:r>
              <a:rPr lang="it-IT" sz="1600" b="1" dirty="0" smtClean="0">
                <a:solidFill>
                  <a:schemeClr val="bg1"/>
                </a:solidFill>
                <a:latin typeface="Times New Roman" pitchFamily="18" charset="0"/>
                <a:cs typeface="Times New Roman" pitchFamily="18" charset="0"/>
              </a:rPr>
              <a:t> </a:t>
            </a:r>
            <a:r>
              <a:rPr lang="it-IT" sz="1600" b="1" dirty="0" err="1" smtClean="0">
                <a:solidFill>
                  <a:schemeClr val="bg1"/>
                </a:solidFill>
                <a:latin typeface="Times New Roman" pitchFamily="18" charset="0"/>
                <a:cs typeface="Times New Roman" pitchFamily="18" charset="0"/>
              </a:rPr>
              <a:t>Parussini</a:t>
            </a:r>
            <a:r>
              <a:rPr lang="it-IT" sz="1600" b="1" dirty="0" smtClean="0">
                <a:solidFill>
                  <a:schemeClr val="bg1"/>
                </a:solidFill>
                <a:latin typeface="Times New Roman" pitchFamily="18" charset="0"/>
                <a:cs typeface="Times New Roman" pitchFamily="18" charset="0"/>
              </a:rPr>
              <a:t>, 1948</a:t>
            </a:r>
          </a:p>
          <a:p>
            <a:r>
              <a:rPr lang="it-IT" sz="1600" b="1" dirty="0" smtClean="0">
                <a:solidFill>
                  <a:schemeClr val="bg1"/>
                </a:solidFill>
                <a:latin typeface="Times New Roman" pitchFamily="18" charset="0"/>
                <a:cs typeface="Times New Roman" pitchFamily="18" charset="0"/>
              </a:rPr>
              <a:t>I cavalieri dell’Apocalisse</a:t>
            </a:r>
            <a:endParaRPr lang="it-IT" sz="1600" b="1" dirty="0">
              <a:solidFill>
                <a:schemeClr val="bg1"/>
              </a:solidFill>
              <a:latin typeface="Times New Roman" pitchFamily="18" charset="0"/>
              <a:cs typeface="Times New Roman" pitchFamily="18" charset="0"/>
            </a:endParaRPr>
          </a:p>
        </p:txBody>
      </p:sp>
      <p:pic>
        <p:nvPicPr>
          <p:cNvPr id="88066" name="Picture 2" descr="http://jackvolter.files.wordpress.com/2009/11/pthumb-seattle1.jpg"/>
          <p:cNvPicPr>
            <a:picLocks noChangeAspect="1" noChangeArrowheads="1"/>
          </p:cNvPicPr>
          <p:nvPr/>
        </p:nvPicPr>
        <p:blipFill>
          <a:blip r:embed="rId4"/>
          <a:srcRect/>
          <a:stretch>
            <a:fillRect/>
          </a:stretch>
        </p:blipFill>
        <p:spPr bwMode="auto">
          <a:xfrm>
            <a:off x="0" y="-142900"/>
            <a:ext cx="9144000" cy="6090251"/>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428604"/>
            <a:ext cx="9144000" cy="4524315"/>
          </a:xfrm>
          <a:prstGeom prst="rect">
            <a:avLst/>
          </a:prstGeom>
          <a:noFill/>
        </p:spPr>
        <p:txBody>
          <a:bodyPr wrap="square" rtlCol="0">
            <a:spAutoFit/>
          </a:bodyPr>
          <a:lstStyle/>
          <a:p>
            <a:pPr algn="ctr"/>
            <a:endParaRPr lang="it-IT" sz="7200" b="1" dirty="0" smtClean="0">
              <a:solidFill>
                <a:srgbClr val="FF0000"/>
              </a:solidFill>
              <a:latin typeface="Times New Roman" pitchFamily="18" charset="0"/>
              <a:cs typeface="Times New Roman" pitchFamily="18" charset="0"/>
            </a:endParaRPr>
          </a:p>
          <a:p>
            <a:pPr algn="ctr"/>
            <a:r>
              <a:rPr lang="it-IT" sz="7200" b="1" dirty="0" smtClean="0">
                <a:solidFill>
                  <a:srgbClr val="FF0000"/>
                </a:solidFill>
                <a:latin typeface="Times New Roman" pitchFamily="18" charset="0"/>
                <a:cs typeface="Times New Roman" pitchFamily="18" charset="0"/>
              </a:rPr>
              <a:t>PUO’ ESISTERE UN’ALTERATIVA ALL A GUERRA?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357158" y="1214422"/>
            <a:ext cx="8072494" cy="4524315"/>
          </a:xfrm>
          <a:prstGeom prst="rect">
            <a:avLst/>
          </a:prstGeom>
          <a:noFill/>
        </p:spPr>
        <p:txBody>
          <a:bodyPr wrap="square" rtlCol="0">
            <a:spAutoFit/>
          </a:bodyPr>
          <a:lstStyle/>
          <a:p>
            <a:pPr algn="ctr"/>
            <a:r>
              <a:rPr lang="it-IT" sz="9600" b="1" dirty="0" smtClean="0">
                <a:solidFill>
                  <a:srgbClr val="FF0000"/>
                </a:solidFill>
                <a:latin typeface="Times New Roman" pitchFamily="18" charset="0"/>
                <a:cs typeface="Times New Roman" pitchFamily="18" charset="0"/>
              </a:rPr>
              <a:t>LA GUERRA E’ SEMPRE ESISTITA?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0"/>
            <a:ext cx="9144000" cy="6740307"/>
          </a:xfrm>
          <a:prstGeom prst="rect">
            <a:avLst/>
          </a:prstGeom>
          <a:noFill/>
        </p:spPr>
        <p:txBody>
          <a:bodyPr wrap="square" rtlCol="0">
            <a:spAutoFit/>
          </a:bodyPr>
          <a:lstStyle/>
          <a:p>
            <a:r>
              <a:rPr lang="it-IT" sz="5400" b="1" dirty="0" smtClean="0">
                <a:solidFill>
                  <a:srgbClr val="FF0000"/>
                </a:solidFill>
                <a:latin typeface="Times New Roman" pitchFamily="18" charset="0"/>
                <a:cs typeface="Times New Roman" pitchFamily="18" charset="0"/>
              </a:rPr>
              <a:t>La ricerca empirica dimostra che, tendenzialmente, una società tanto più è  egualitaria al suo interno, tanto minore il livello di violenza, interno ed esterno, tanto maggiore (in caso di necessità) la sua efficienza in guerra.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5143512"/>
            <a:ext cx="9144000" cy="1508105"/>
          </a:xfrm>
          <a:prstGeom prst="rect">
            <a:avLst/>
          </a:prstGeom>
          <a:noFill/>
        </p:spPr>
        <p:txBody>
          <a:bodyPr wrap="square" rtlCol="0">
            <a:spAutoFit/>
          </a:bodyPr>
          <a:lstStyle/>
          <a:p>
            <a:r>
              <a:rPr lang="it-IT" sz="2300" b="1" dirty="0" smtClean="0">
                <a:solidFill>
                  <a:schemeClr val="bg1"/>
                </a:solidFill>
                <a:latin typeface="Times New Roman" pitchFamily="18" charset="0"/>
                <a:cs typeface="Times New Roman" pitchFamily="18" charset="0"/>
              </a:rPr>
              <a:t>Questa tipologia politica è riuscita a sopravvivere soprattutto nelle zone coperte dalla foresta, montagnose, desertiche, artiche, dove è difficile costruire delle unità </a:t>
            </a:r>
            <a:r>
              <a:rPr lang="it-IT" sz="2300" b="1" dirty="0" smtClean="0">
                <a:solidFill>
                  <a:schemeClr val="bg1"/>
                </a:solidFill>
                <a:latin typeface="Times New Roman" pitchFamily="18" charset="0"/>
                <a:cs typeface="Times New Roman" pitchFamily="18" charset="0"/>
              </a:rPr>
              <a:t>aggregative </a:t>
            </a:r>
            <a:r>
              <a:rPr lang="it-IT" sz="2300" b="1" dirty="0" smtClean="0">
                <a:solidFill>
                  <a:schemeClr val="bg1"/>
                </a:solidFill>
                <a:latin typeface="Times New Roman" pitchFamily="18" charset="0"/>
                <a:cs typeface="Times New Roman" pitchFamily="18" charset="0"/>
              </a:rPr>
              <a:t>più vaste del villaggio, e dove la </a:t>
            </a:r>
            <a:r>
              <a:rPr lang="it-IT" sz="2300" b="1" dirty="0" err="1" smtClean="0">
                <a:solidFill>
                  <a:schemeClr val="bg1"/>
                </a:solidFill>
                <a:latin typeface="Times New Roman" pitchFamily="18" charset="0"/>
                <a:cs typeface="Times New Roman" pitchFamily="18" charset="0"/>
              </a:rPr>
              <a:t>longa</a:t>
            </a:r>
            <a:r>
              <a:rPr lang="it-IT" sz="2300" b="1" dirty="0" smtClean="0">
                <a:solidFill>
                  <a:schemeClr val="bg1"/>
                </a:solidFill>
                <a:latin typeface="Times New Roman" pitchFamily="18" charset="0"/>
                <a:cs typeface="Times New Roman" pitchFamily="18" charset="0"/>
              </a:rPr>
              <a:t> </a:t>
            </a:r>
            <a:r>
              <a:rPr lang="it-IT" sz="2300" b="1" dirty="0" err="1" smtClean="0">
                <a:solidFill>
                  <a:schemeClr val="bg1"/>
                </a:solidFill>
                <a:latin typeface="Times New Roman" pitchFamily="18" charset="0"/>
                <a:cs typeface="Times New Roman" pitchFamily="18" charset="0"/>
              </a:rPr>
              <a:t>manus</a:t>
            </a:r>
            <a:r>
              <a:rPr lang="it-IT" sz="2300" b="1" dirty="0" smtClean="0">
                <a:solidFill>
                  <a:schemeClr val="bg1"/>
                </a:solidFill>
                <a:latin typeface="Times New Roman" pitchFamily="18" charset="0"/>
                <a:cs typeface="Times New Roman" pitchFamily="18" charset="0"/>
              </a:rPr>
              <a:t> degli apparati statali centrali non poteva arrivare facilmente. </a:t>
            </a:r>
          </a:p>
        </p:txBody>
      </p:sp>
      <p:pic>
        <p:nvPicPr>
          <p:cNvPr id="89090" name="Picture 2" descr="http://assets.rappler.com/612F469A6EA84F6BAE882D2B94A4B421/img/CC84163616594A50A47D6D4EACF9FBC0/abelling-tribe-tarlac-20140412-carousel-image_CC84163616594A50A47D6D4EACF9FBC0.jpg"/>
          <p:cNvPicPr>
            <a:picLocks noChangeAspect="1" noChangeArrowheads="1"/>
          </p:cNvPicPr>
          <p:nvPr/>
        </p:nvPicPr>
        <p:blipFill>
          <a:blip r:embed="rId4"/>
          <a:srcRect/>
          <a:stretch>
            <a:fillRect/>
          </a:stretch>
        </p:blipFill>
        <p:spPr bwMode="auto">
          <a:xfrm>
            <a:off x="-32316" y="0"/>
            <a:ext cx="9176316" cy="5158579"/>
          </a:xfrm>
          <a:prstGeom prst="rect">
            <a:avLst/>
          </a:prstGeom>
          <a:noFill/>
        </p:spPr>
      </p:pic>
      <p:sp>
        <p:nvSpPr>
          <p:cNvPr id="11" name="CasellaDiTesto 10"/>
          <p:cNvSpPr txBox="1"/>
          <p:nvPr/>
        </p:nvSpPr>
        <p:spPr>
          <a:xfrm>
            <a:off x="7643834" y="0"/>
            <a:ext cx="1500166" cy="954107"/>
          </a:xfrm>
          <a:prstGeom prst="rect">
            <a:avLst/>
          </a:prstGeom>
          <a:solidFill>
            <a:schemeClr val="tx1"/>
          </a:solidFill>
        </p:spPr>
        <p:txBody>
          <a:bodyPr wrap="square" rtlCol="0">
            <a:spAutoFit/>
          </a:bodyPr>
          <a:lstStyle/>
          <a:p>
            <a:r>
              <a:rPr lang="it-IT" sz="1400" b="1" dirty="0" smtClean="0">
                <a:solidFill>
                  <a:schemeClr val="bg1"/>
                </a:solidFill>
                <a:latin typeface="Times New Roman" pitchFamily="18" charset="0"/>
                <a:cs typeface="Times New Roman" pitchFamily="18" charset="0"/>
              </a:rPr>
              <a:t>Filippine</a:t>
            </a:r>
          </a:p>
          <a:p>
            <a:r>
              <a:rPr lang="it-IT" sz="1400" b="1" dirty="0" smtClean="0">
                <a:solidFill>
                  <a:schemeClr val="bg1"/>
                </a:solidFill>
                <a:latin typeface="Times New Roman" pitchFamily="18" charset="0"/>
                <a:cs typeface="Times New Roman" pitchFamily="18" charset="0"/>
              </a:rPr>
              <a:t>Montagne </a:t>
            </a:r>
            <a:r>
              <a:rPr lang="it-IT" sz="1400" b="1" dirty="0" err="1" smtClean="0">
                <a:solidFill>
                  <a:schemeClr val="bg1"/>
                </a:solidFill>
                <a:latin typeface="Times New Roman" pitchFamily="18" charset="0"/>
                <a:cs typeface="Times New Roman" pitchFamily="18" charset="0"/>
              </a:rPr>
              <a:t>Tarlac</a:t>
            </a:r>
            <a:endParaRPr lang="it-IT" sz="1400" b="1" dirty="0" smtClean="0">
              <a:solidFill>
                <a:schemeClr val="bg1"/>
              </a:solidFill>
              <a:latin typeface="Times New Roman" pitchFamily="18" charset="0"/>
              <a:cs typeface="Times New Roman" pitchFamily="18" charset="0"/>
            </a:endParaRPr>
          </a:p>
          <a:p>
            <a:r>
              <a:rPr lang="it-IT" sz="1400" b="1" dirty="0" smtClean="0">
                <a:solidFill>
                  <a:schemeClr val="bg1"/>
                </a:solidFill>
                <a:latin typeface="Times New Roman" pitchFamily="18" charset="0"/>
                <a:cs typeface="Times New Roman" pitchFamily="18" charset="0"/>
              </a:rPr>
              <a:t>Popolo </a:t>
            </a:r>
            <a:r>
              <a:rPr lang="it-IT" sz="1400" b="1" dirty="0" err="1" smtClean="0">
                <a:solidFill>
                  <a:schemeClr val="bg1"/>
                </a:solidFill>
                <a:latin typeface="Times New Roman" pitchFamily="18" charset="0"/>
                <a:cs typeface="Times New Roman" pitchFamily="18" charset="0"/>
              </a:rPr>
              <a:t>Abeling</a:t>
            </a:r>
            <a:r>
              <a:rPr lang="it-IT" sz="1400" b="1" dirty="0" smtClean="0">
                <a:solidFill>
                  <a:schemeClr val="bg1"/>
                </a:solidFill>
                <a:latin typeface="Times New Roman" pitchFamily="18" charset="0"/>
                <a:cs typeface="Times New Roman" pitchFamily="18" charset="0"/>
              </a:rPr>
              <a:t> </a:t>
            </a:r>
          </a:p>
          <a:p>
            <a:endParaRPr lang="it-IT" sz="1400" b="1" dirty="0">
              <a:solidFill>
                <a:schemeClr val="bg1"/>
              </a:solidFill>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0"/>
            <a:ext cx="9144000" cy="7986802"/>
          </a:xfrm>
          <a:prstGeom prst="rect">
            <a:avLst/>
          </a:prstGeom>
          <a:noFill/>
        </p:spPr>
        <p:txBody>
          <a:bodyPr wrap="square" rtlCol="0">
            <a:spAutoFit/>
          </a:bodyPr>
          <a:lstStyle/>
          <a:p>
            <a:r>
              <a:rPr lang="it-IT" sz="2800" b="1" dirty="0" smtClean="0">
                <a:solidFill>
                  <a:schemeClr val="bg1"/>
                </a:solidFill>
                <a:latin typeface="Times New Roman" pitchFamily="18" charset="0"/>
                <a:cs typeface="Times New Roman" pitchFamily="18" charset="0"/>
              </a:rPr>
              <a:t>La loro integrazione nelle compagini statali presenta difficoltà evidenti: sono gruppi particolaristi, ribelli ad ogni proposta di fusione e di assimilazione. Non solo: al contrario di quanto ritenuto naturale da un evoluzionismo semplicista, non è stata constatata, da parte loro, nessun cammino fatale o irreversibile che le porti alla costruzione di uno stato. Di fronte all’influenza straniera, all’occupazione coloniale, al dover risolvere emergenze di vario tipo (anche gravi), queste culture si sono dimostrate le più combattive, quelle che più a lungo hanno mantenuto la propria identità, quelle che hanno resistito, anche ad oltranza.</a:t>
            </a:r>
            <a:r>
              <a:rPr lang="it-IT" sz="2800" dirty="0" smtClean="0"/>
              <a:t> </a:t>
            </a:r>
            <a:r>
              <a:rPr lang="it-IT" sz="2800" b="1" dirty="0" smtClean="0">
                <a:solidFill>
                  <a:schemeClr val="bg1"/>
                </a:solidFill>
                <a:latin typeface="Times New Roman" pitchFamily="18" charset="0"/>
                <a:cs typeface="Times New Roman" pitchFamily="18" charset="0"/>
              </a:rPr>
              <a:t>Gran parte dei paesi alpini ha dovuto fare a meno per secoli sia del parroco che del giudice, per non parlare del notaio, trovando la maniera di autogestirsi e di regolare le proprie rivalità interne, attraverso modalità a potere diffuso, come la rotazione delle cariche. </a:t>
            </a:r>
            <a:endParaRPr lang="it-IT" sz="2800" dirty="0" smtClean="0"/>
          </a:p>
          <a:p>
            <a:r>
              <a:rPr lang="it-IT" sz="2800" b="1" dirty="0" smtClean="0">
                <a:solidFill>
                  <a:srgbClr val="FF0000"/>
                </a:solidFill>
                <a:latin typeface="Times New Roman" pitchFamily="18" charset="0"/>
                <a:cs typeface="Times New Roman" pitchFamily="18" charset="0"/>
              </a:rPr>
              <a:t>. </a:t>
            </a:r>
          </a:p>
          <a:p>
            <a:endParaRPr lang="it-IT" sz="3700"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6"/>
          <p:cNvSpPr txBox="1"/>
          <p:nvPr/>
        </p:nvSpPr>
        <p:spPr>
          <a:xfrm>
            <a:off x="0" y="6211669"/>
            <a:ext cx="9144000" cy="923330"/>
          </a:xfrm>
          <a:prstGeom prst="rect">
            <a:avLst/>
          </a:prstGeom>
          <a:noFill/>
        </p:spPr>
        <p:txBody>
          <a:bodyPr wrap="square" rtlCol="0">
            <a:spAutoFit/>
          </a:bodyPr>
          <a:lstStyle/>
          <a:p>
            <a:r>
              <a:rPr lang="it-IT" b="1" dirty="0" smtClean="0">
                <a:solidFill>
                  <a:srgbClr val="FF0000"/>
                </a:solidFill>
                <a:latin typeface="Times New Roman" pitchFamily="18" charset="0"/>
                <a:cs typeface="Times New Roman" pitchFamily="18" charset="0"/>
              </a:rPr>
              <a:t>Questo </a:t>
            </a:r>
            <a:r>
              <a:rPr lang="it-IT" b="1" dirty="0" smtClean="0">
                <a:solidFill>
                  <a:srgbClr val="FF0000"/>
                </a:solidFill>
                <a:latin typeface="Times New Roman" pitchFamily="18" charset="0"/>
                <a:cs typeface="Times New Roman" pitchFamily="18" charset="0"/>
              </a:rPr>
              <a:t>tipo di culture si possono definire “anarchiche”, perché non si riesce ad identificare nessuna istituzione specializzata delegata ad assicurare il </a:t>
            </a:r>
            <a:r>
              <a:rPr lang="it-IT" b="1" dirty="0" smtClean="0">
                <a:solidFill>
                  <a:srgbClr val="FF0000"/>
                </a:solidFill>
                <a:latin typeface="Times New Roman" pitchFamily="18" charset="0"/>
                <a:cs typeface="Times New Roman" pitchFamily="18" charset="0"/>
              </a:rPr>
              <a:t>mantenimento  </a:t>
            </a:r>
            <a:r>
              <a:rPr lang="it-IT" b="1" dirty="0" smtClean="0">
                <a:solidFill>
                  <a:srgbClr val="FF0000"/>
                </a:solidFill>
                <a:latin typeface="Times New Roman" pitchFamily="18" charset="0"/>
                <a:cs typeface="Times New Roman" pitchFamily="18" charset="0"/>
              </a:rPr>
              <a:t>dell’ordine sociale</a:t>
            </a:r>
            <a:r>
              <a:rPr lang="it-IT" b="1" dirty="0" smtClean="0">
                <a:solidFill>
                  <a:srgbClr val="FF0000"/>
                </a:solidFill>
                <a:latin typeface="Times New Roman" pitchFamily="18" charset="0"/>
                <a:cs typeface="Times New Roman" pitchFamily="18" charset="0"/>
              </a:rPr>
              <a:t>.</a:t>
            </a:r>
          </a:p>
          <a:p>
            <a:r>
              <a:rPr lang="it-IT" b="1" dirty="0" smtClean="0">
                <a:solidFill>
                  <a:srgbClr val="FF0000"/>
                </a:solidFill>
                <a:latin typeface="Times New Roman" pitchFamily="18" charset="0"/>
                <a:cs typeface="Times New Roman" pitchFamily="18" charset="0"/>
              </a:rPr>
              <a:t> </a:t>
            </a:r>
            <a:endParaRPr lang="it-IT" b="1" dirty="0" smtClean="0">
              <a:solidFill>
                <a:srgbClr val="FF0000"/>
              </a:solidFill>
              <a:latin typeface="Times New Roman" pitchFamily="18" charset="0"/>
              <a:cs typeface="Times New Roman" pitchFamily="18" charset="0"/>
            </a:endParaRPr>
          </a:p>
        </p:txBody>
      </p:sp>
      <p:sp>
        <p:nvSpPr>
          <p:cNvPr id="11" name="CasellaDiTesto 10"/>
          <p:cNvSpPr txBox="1"/>
          <p:nvPr/>
        </p:nvSpPr>
        <p:spPr>
          <a:xfrm>
            <a:off x="7643834" y="0"/>
            <a:ext cx="1500166" cy="954107"/>
          </a:xfrm>
          <a:prstGeom prst="rect">
            <a:avLst/>
          </a:prstGeom>
          <a:solidFill>
            <a:schemeClr val="tx1"/>
          </a:solidFill>
        </p:spPr>
        <p:txBody>
          <a:bodyPr wrap="square" rtlCol="0">
            <a:spAutoFit/>
          </a:bodyPr>
          <a:lstStyle/>
          <a:p>
            <a:r>
              <a:rPr lang="it-IT" sz="1400" b="1" dirty="0" smtClean="0">
                <a:solidFill>
                  <a:schemeClr val="bg1"/>
                </a:solidFill>
                <a:latin typeface="Times New Roman" pitchFamily="18" charset="0"/>
                <a:cs typeface="Times New Roman" pitchFamily="18" charset="0"/>
              </a:rPr>
              <a:t>Filippine</a:t>
            </a:r>
          </a:p>
          <a:p>
            <a:r>
              <a:rPr lang="it-IT" sz="1400" b="1" dirty="0" smtClean="0">
                <a:solidFill>
                  <a:schemeClr val="bg1"/>
                </a:solidFill>
                <a:latin typeface="Times New Roman" pitchFamily="18" charset="0"/>
                <a:cs typeface="Times New Roman" pitchFamily="18" charset="0"/>
              </a:rPr>
              <a:t>Montagne </a:t>
            </a:r>
            <a:r>
              <a:rPr lang="it-IT" sz="1400" b="1" dirty="0" err="1" smtClean="0">
                <a:solidFill>
                  <a:schemeClr val="bg1"/>
                </a:solidFill>
                <a:latin typeface="Times New Roman" pitchFamily="18" charset="0"/>
                <a:cs typeface="Times New Roman" pitchFamily="18" charset="0"/>
              </a:rPr>
              <a:t>Tarlac</a:t>
            </a:r>
            <a:endParaRPr lang="it-IT" sz="1400" b="1" dirty="0" smtClean="0">
              <a:solidFill>
                <a:schemeClr val="bg1"/>
              </a:solidFill>
              <a:latin typeface="Times New Roman" pitchFamily="18" charset="0"/>
              <a:cs typeface="Times New Roman" pitchFamily="18" charset="0"/>
            </a:endParaRPr>
          </a:p>
          <a:p>
            <a:r>
              <a:rPr lang="it-IT" sz="1400" b="1" dirty="0" smtClean="0">
                <a:solidFill>
                  <a:schemeClr val="bg1"/>
                </a:solidFill>
                <a:latin typeface="Times New Roman" pitchFamily="18" charset="0"/>
                <a:cs typeface="Times New Roman" pitchFamily="18" charset="0"/>
              </a:rPr>
              <a:t>Popolo </a:t>
            </a:r>
            <a:r>
              <a:rPr lang="it-IT" sz="1400" b="1" dirty="0" err="1" smtClean="0">
                <a:solidFill>
                  <a:schemeClr val="bg1"/>
                </a:solidFill>
                <a:latin typeface="Times New Roman" pitchFamily="18" charset="0"/>
                <a:cs typeface="Times New Roman" pitchFamily="18" charset="0"/>
              </a:rPr>
              <a:t>Abeling</a:t>
            </a:r>
            <a:r>
              <a:rPr lang="it-IT" sz="1400" b="1" dirty="0" smtClean="0">
                <a:solidFill>
                  <a:schemeClr val="bg1"/>
                </a:solidFill>
                <a:latin typeface="Times New Roman" pitchFamily="18" charset="0"/>
                <a:cs typeface="Times New Roman" pitchFamily="18" charset="0"/>
              </a:rPr>
              <a:t> </a:t>
            </a:r>
          </a:p>
          <a:p>
            <a:endParaRPr lang="it-IT" sz="1400" b="1" dirty="0">
              <a:solidFill>
                <a:schemeClr val="bg1"/>
              </a:solidFill>
              <a:latin typeface="Times New Roman" pitchFamily="18" charset="0"/>
              <a:cs typeface="Times New Roman" pitchFamily="18" charset="0"/>
            </a:endParaRPr>
          </a:p>
        </p:txBody>
      </p:sp>
      <p:pic>
        <p:nvPicPr>
          <p:cNvPr id="10" name="Picture 2" descr="http://www.lospiffero.com/images/galleries/no-tav-scontri-66.jpg"/>
          <p:cNvPicPr>
            <a:picLocks noChangeAspect="1" noChangeArrowheads="1"/>
          </p:cNvPicPr>
          <p:nvPr/>
        </p:nvPicPr>
        <p:blipFill>
          <a:blip r:embed="rId4"/>
          <a:srcRect/>
          <a:stretch>
            <a:fillRect/>
          </a:stretch>
        </p:blipFill>
        <p:spPr bwMode="auto">
          <a:xfrm>
            <a:off x="0" y="0"/>
            <a:ext cx="9144000" cy="619746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0"/>
            <a:ext cx="9144000" cy="7679025"/>
          </a:xfrm>
          <a:prstGeom prst="rect">
            <a:avLst/>
          </a:prstGeom>
          <a:noFill/>
        </p:spPr>
        <p:txBody>
          <a:bodyPr wrap="square" rtlCol="0">
            <a:spAutoFit/>
          </a:bodyPr>
          <a:lstStyle/>
          <a:p>
            <a:r>
              <a:rPr lang="it-IT" sz="2400" b="1" dirty="0" smtClean="0">
                <a:solidFill>
                  <a:schemeClr val="bg1"/>
                </a:solidFill>
                <a:latin typeface="Times New Roman" pitchFamily="18" charset="0"/>
                <a:cs typeface="Times New Roman" pitchFamily="18" charset="0"/>
              </a:rPr>
              <a:t>Ma lo studio puntuale del </a:t>
            </a:r>
            <a:r>
              <a:rPr lang="it-IT" sz="2400" b="1" dirty="0" smtClean="0">
                <a:solidFill>
                  <a:schemeClr val="bg1"/>
                </a:solidFill>
                <a:latin typeface="Times New Roman" pitchFamily="18" charset="0"/>
                <a:cs typeface="Times New Roman" pitchFamily="18" charset="0"/>
              </a:rPr>
              <a:t>funzionamento delle società acefale rivela  </a:t>
            </a:r>
            <a:r>
              <a:rPr lang="it-IT" sz="2400" b="1" dirty="0" smtClean="0">
                <a:solidFill>
                  <a:schemeClr val="bg1"/>
                </a:solidFill>
                <a:latin typeface="Times New Roman" pitchFamily="18" charset="0"/>
                <a:cs typeface="Times New Roman" pitchFamily="18" charset="0"/>
              </a:rPr>
              <a:t>l’esistenza di un “principio d’ordine” implicito,  fondato su principi culturali, religiosi, mitici, che non viene né trasgredito né contestato, a cui tutti si adeguano, che le rende organiche, coerenti, unite,  e le fa </a:t>
            </a:r>
            <a:r>
              <a:rPr lang="it-IT" sz="2400" b="1" dirty="0" smtClean="0">
                <a:solidFill>
                  <a:schemeClr val="bg1"/>
                </a:solidFill>
                <a:latin typeface="Times New Roman" pitchFamily="18" charset="0"/>
                <a:cs typeface="Times New Roman" pitchFamily="18" charset="0"/>
              </a:rPr>
              <a:t>continuare </a:t>
            </a:r>
            <a:r>
              <a:rPr lang="it-IT" sz="2400" b="1" dirty="0" smtClean="0">
                <a:solidFill>
                  <a:schemeClr val="bg1"/>
                </a:solidFill>
                <a:latin typeface="Times New Roman" pitchFamily="18" charset="0"/>
                <a:cs typeface="Times New Roman" pitchFamily="18" charset="0"/>
              </a:rPr>
              <a:t>nel tempo</a:t>
            </a:r>
            <a:r>
              <a:rPr lang="it-IT" sz="2400" b="1" dirty="0" smtClean="0">
                <a:solidFill>
                  <a:schemeClr val="bg1"/>
                </a:solidFill>
                <a:latin typeface="Times New Roman" pitchFamily="18" charset="0"/>
                <a:cs typeface="Times New Roman" pitchFamily="18" charset="0"/>
              </a:rPr>
              <a:t>.</a:t>
            </a:r>
            <a:r>
              <a:rPr lang="it-IT" sz="2400" b="1" dirty="0" smtClean="0">
                <a:solidFill>
                  <a:schemeClr val="bg1"/>
                </a:solidFill>
                <a:latin typeface="Times New Roman" pitchFamily="18" charset="0"/>
                <a:cs typeface="Times New Roman" pitchFamily="18" charset="0"/>
              </a:rPr>
              <a:t> </a:t>
            </a:r>
            <a:r>
              <a:rPr lang="it-IT" sz="2400" b="1" dirty="0" smtClean="0">
                <a:solidFill>
                  <a:schemeClr val="bg1"/>
                </a:solidFill>
                <a:latin typeface="Times New Roman" pitchFamily="18" charset="0"/>
                <a:cs typeface="Times New Roman" pitchFamily="18" charset="0"/>
              </a:rPr>
              <a:t>Le società a potere diffuso sono prive di funzionari governativi,  burocrati, giudizi, poliziotti; di apparati centralizzati di controllo, di amministrazione, di legislazione e di giudizio; di stratificazioni istituite secondo il rango, lo status sociale, le ricchezza: almeno </a:t>
            </a:r>
            <a:r>
              <a:rPr lang="it-IT" sz="2400" b="1" dirty="0" smtClean="0">
                <a:solidFill>
                  <a:schemeClr val="bg1"/>
                </a:solidFill>
                <a:latin typeface="Times New Roman" pitchFamily="18" charset="0"/>
                <a:cs typeface="Times New Roman" pitchFamily="18" charset="0"/>
              </a:rPr>
              <a:t>nella misura in cui lo sono le società classiste. </a:t>
            </a:r>
            <a:r>
              <a:rPr lang="it-IT" sz="2400" b="1" dirty="0" smtClean="0">
                <a:solidFill>
                  <a:schemeClr val="bg1"/>
                </a:solidFill>
                <a:latin typeface="Times New Roman" pitchFamily="18" charset="0"/>
                <a:cs typeface="Times New Roman" pitchFamily="18" charset="0"/>
              </a:rPr>
              <a:t>L’equilibrio interno si mantiene attraverso la forza della vita comune, l’uguaglianza delle condizioni materiali di vita, la potenza delle credenze religiose. L’autorità viene esercitata all’interno della famiglia, è legata alla parentela e non al territorio. Vi si sviluppa un patriottismo sociale piuttosto che geografico. I legami di solidarietà sono basati sulle reti familiari, parentali, claniche. I conflitti </a:t>
            </a:r>
            <a:r>
              <a:rPr lang="it-IT" sz="2400" b="1" dirty="0" smtClean="0">
                <a:solidFill>
                  <a:schemeClr val="bg1"/>
                </a:solidFill>
                <a:latin typeface="Times New Roman" pitchFamily="18" charset="0"/>
                <a:cs typeface="Times New Roman" pitchFamily="18" charset="0"/>
              </a:rPr>
              <a:t>sono </a:t>
            </a:r>
            <a:r>
              <a:rPr lang="it-IT" sz="2400" b="1" dirty="0" smtClean="0">
                <a:solidFill>
                  <a:schemeClr val="bg1"/>
                </a:solidFill>
                <a:latin typeface="Times New Roman" pitchFamily="18" charset="0"/>
                <a:cs typeface="Times New Roman" pitchFamily="18" charset="0"/>
              </a:rPr>
              <a:t>ridotti al minimo con l’azzeramento dei motivi di rivalità: nessuna differenza sociale; impossibilità di prevaricare sugli altri; obbedienza alla tradizioni </a:t>
            </a:r>
            <a:r>
              <a:rPr lang="it-IT" sz="2400" b="1" dirty="0" smtClean="0">
                <a:solidFill>
                  <a:schemeClr val="bg1"/>
                </a:solidFill>
                <a:latin typeface="Times New Roman" pitchFamily="18" charset="0"/>
                <a:cs typeface="Times New Roman" pitchFamily="18" charset="0"/>
              </a:rPr>
              <a:t>ancestrali; obbligo al lavoro comune. </a:t>
            </a:r>
            <a:endParaRPr lang="it-IT" sz="2400" b="1" dirty="0" smtClean="0">
              <a:solidFill>
                <a:schemeClr val="bg1"/>
              </a:solidFill>
              <a:latin typeface="Times New Roman" pitchFamily="18" charset="0"/>
              <a:cs typeface="Times New Roman" pitchFamily="18" charset="0"/>
            </a:endParaRPr>
          </a:p>
          <a:p>
            <a:r>
              <a:rPr lang="it-IT" sz="2400" b="1" dirty="0" smtClean="0">
                <a:solidFill>
                  <a:schemeClr val="bg1"/>
                </a:solidFill>
                <a:latin typeface="Times New Roman" pitchFamily="18" charset="0"/>
                <a:cs typeface="Times New Roman" pitchFamily="18" charset="0"/>
              </a:rPr>
              <a:t> </a:t>
            </a:r>
            <a:endParaRPr lang="it-IT" sz="2800" b="1" dirty="0" smtClean="0">
              <a:solidFill>
                <a:schemeClr val="bg1"/>
              </a:solidFill>
              <a:latin typeface="Times New Roman" pitchFamily="18" charset="0"/>
              <a:cs typeface="Times New Roman" pitchFamily="18" charset="0"/>
            </a:endParaRPr>
          </a:p>
          <a:p>
            <a:endParaRPr lang="it-IT" sz="3700"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6"/>
          <p:cNvSpPr txBox="1"/>
          <p:nvPr/>
        </p:nvSpPr>
        <p:spPr>
          <a:xfrm>
            <a:off x="0" y="5072074"/>
            <a:ext cx="9144000" cy="2031325"/>
          </a:xfrm>
          <a:prstGeom prst="rect">
            <a:avLst/>
          </a:prstGeom>
          <a:noFill/>
        </p:spPr>
        <p:txBody>
          <a:bodyPr wrap="square" rtlCol="0">
            <a:spAutoFit/>
          </a:bodyPr>
          <a:lstStyle/>
          <a:p>
            <a:r>
              <a:rPr lang="it-IT" sz="2100" b="1" dirty="0" smtClean="0">
                <a:solidFill>
                  <a:srgbClr val="FF0000"/>
                </a:solidFill>
                <a:latin typeface="Times New Roman" pitchFamily="18" charset="0"/>
                <a:cs typeface="Times New Roman" pitchFamily="18" charset="0"/>
              </a:rPr>
              <a:t>Comunità come queste, in cui la violenza interna è bassissima e la resistenza ad un’eventuale guerra potrebbe essere molto alta, esistono non solo nelle zone  selvagge, ma anche nelle zone d’ombra del capitale. Quei luoghi che la società dimentica, che sono troppo poveri, troppo lontani o troppo difficili da sfruttare, in cui le persone costruiscono comunità libere ed egualitarie. </a:t>
            </a:r>
          </a:p>
          <a:p>
            <a:r>
              <a:rPr lang="it-IT" sz="2100" b="1" dirty="0" smtClean="0">
                <a:solidFill>
                  <a:srgbClr val="FF0000"/>
                </a:solidFill>
                <a:latin typeface="Times New Roman" pitchFamily="18" charset="0"/>
                <a:cs typeface="Times New Roman" pitchFamily="18" charset="0"/>
              </a:rPr>
              <a:t> </a:t>
            </a:r>
            <a:endParaRPr lang="it-IT" sz="2100" b="1" dirty="0" smtClean="0">
              <a:solidFill>
                <a:srgbClr val="FF0000"/>
              </a:solidFill>
              <a:latin typeface="Times New Roman" pitchFamily="18" charset="0"/>
              <a:cs typeface="Times New Roman" pitchFamily="18" charset="0"/>
            </a:endParaRPr>
          </a:p>
        </p:txBody>
      </p:sp>
      <p:pic>
        <p:nvPicPr>
          <p:cNvPr id="9" name="Picture 2" descr="http://images2.static-bluray.com/reviews/7204_5.jpg"/>
          <p:cNvPicPr>
            <a:picLocks noChangeAspect="1" noChangeArrowheads="1"/>
          </p:cNvPicPr>
          <p:nvPr/>
        </p:nvPicPr>
        <p:blipFill>
          <a:blip r:embed="rId4"/>
          <a:srcRect/>
          <a:stretch>
            <a:fillRect/>
          </a:stretch>
        </p:blipFill>
        <p:spPr bwMode="auto">
          <a:xfrm>
            <a:off x="-1429" y="0"/>
            <a:ext cx="9145429" cy="5138023"/>
          </a:xfrm>
          <a:prstGeom prst="rect">
            <a:avLst/>
          </a:prstGeom>
          <a:noFill/>
        </p:spPr>
      </p:pic>
      <p:sp>
        <p:nvSpPr>
          <p:cNvPr id="12" name="CasellaDiTesto 11"/>
          <p:cNvSpPr txBox="1"/>
          <p:nvPr/>
        </p:nvSpPr>
        <p:spPr>
          <a:xfrm>
            <a:off x="214282" y="500042"/>
            <a:ext cx="2933495" cy="369332"/>
          </a:xfrm>
          <a:prstGeom prst="rect">
            <a:avLst/>
          </a:prstGeom>
          <a:noFill/>
        </p:spPr>
        <p:txBody>
          <a:bodyPr wrap="none" rtlCol="0">
            <a:spAutoFit/>
          </a:bodyPr>
          <a:lstStyle/>
          <a:p>
            <a:r>
              <a:rPr lang="it-IT" b="1" dirty="0" err="1" smtClean="0">
                <a:solidFill>
                  <a:srgbClr val="FF0000"/>
                </a:solidFill>
                <a:latin typeface="Times New Roman" pitchFamily="18" charset="0"/>
                <a:cs typeface="Times New Roman" pitchFamily="18" charset="0"/>
              </a:rPr>
              <a:t>Beasts</a:t>
            </a:r>
            <a:r>
              <a:rPr lang="it-IT" b="1" dirty="0" smtClean="0">
                <a:solidFill>
                  <a:srgbClr val="FF0000"/>
                </a:solidFill>
                <a:latin typeface="Times New Roman" pitchFamily="18" charset="0"/>
                <a:cs typeface="Times New Roman" pitchFamily="18" charset="0"/>
              </a:rPr>
              <a:t> </a:t>
            </a:r>
            <a:r>
              <a:rPr lang="it-IT" b="1" dirty="0" err="1" smtClean="0">
                <a:solidFill>
                  <a:srgbClr val="FF0000"/>
                </a:solidFill>
                <a:latin typeface="Times New Roman" pitchFamily="18" charset="0"/>
                <a:cs typeface="Times New Roman" pitchFamily="18" charset="0"/>
              </a:rPr>
              <a:t>of</a:t>
            </a:r>
            <a:r>
              <a:rPr lang="it-IT" b="1" dirty="0" smtClean="0">
                <a:solidFill>
                  <a:srgbClr val="FF0000"/>
                </a:solidFill>
                <a:latin typeface="Times New Roman" pitchFamily="18" charset="0"/>
                <a:cs typeface="Times New Roman" pitchFamily="18" charset="0"/>
              </a:rPr>
              <a:t> the </a:t>
            </a:r>
            <a:r>
              <a:rPr lang="it-IT" b="1" dirty="0" err="1" smtClean="0">
                <a:solidFill>
                  <a:srgbClr val="FF0000"/>
                </a:solidFill>
                <a:latin typeface="Times New Roman" pitchFamily="18" charset="0"/>
                <a:cs typeface="Times New Roman" pitchFamily="18" charset="0"/>
              </a:rPr>
              <a:t>Southern</a:t>
            </a:r>
            <a:r>
              <a:rPr lang="it-IT" b="1" dirty="0" smtClean="0">
                <a:solidFill>
                  <a:srgbClr val="FF0000"/>
                </a:solidFill>
                <a:latin typeface="Times New Roman" pitchFamily="18" charset="0"/>
                <a:cs typeface="Times New Roman" pitchFamily="18" charset="0"/>
              </a:rPr>
              <a:t> Wild</a:t>
            </a:r>
            <a:endParaRPr lang="it-IT" b="1" dirty="0">
              <a:solidFill>
                <a:srgbClr val="FF0000"/>
              </a:solidFill>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0"/>
            <a:ext cx="9144000" cy="8032968"/>
          </a:xfrm>
          <a:prstGeom prst="rect">
            <a:avLst/>
          </a:prstGeom>
          <a:noFill/>
        </p:spPr>
        <p:txBody>
          <a:bodyPr wrap="square" rtlCol="0">
            <a:spAutoFit/>
          </a:bodyPr>
          <a:lstStyle/>
          <a:p>
            <a:r>
              <a:rPr lang="it-IT" sz="3400" b="1" dirty="0" smtClean="0">
                <a:solidFill>
                  <a:schemeClr val="bg1"/>
                </a:solidFill>
                <a:latin typeface="Times New Roman" pitchFamily="18" charset="0"/>
                <a:cs typeface="Times New Roman" pitchFamily="18" charset="0"/>
              </a:rPr>
              <a:t>Per evitare la guerra, però, è necessaria una forma efficiente di controllo sugli elementi e le tensioni disgregatrici, che imponga collaborazione ed eliminazione della violenza, da non delegare ad un corpo di polizia (formato normalmente dai più disgraziati), ma da gestire insieme. Ciò vuol dire non lasciare il “lavoro sporco” (la repressione e la difesa del gruppo) agli altri, ma saper usare, se necessario, la violenza per distruggere chi vuole attaccare la comunità e le sue basi di sopravvivenza. Nemici interni e parassiti, in primis; poteri esterni che decidono una guerra, se necessario.   </a:t>
            </a:r>
            <a:endParaRPr lang="it-IT" sz="3400" b="1" dirty="0" smtClean="0">
              <a:solidFill>
                <a:schemeClr val="bg1"/>
              </a:solidFill>
              <a:latin typeface="Times New Roman" pitchFamily="18" charset="0"/>
              <a:cs typeface="Times New Roman" pitchFamily="18" charset="0"/>
            </a:endParaRPr>
          </a:p>
          <a:p>
            <a:r>
              <a:rPr lang="it-IT" sz="2400" b="1" dirty="0" smtClean="0">
                <a:solidFill>
                  <a:schemeClr val="bg1"/>
                </a:solidFill>
                <a:latin typeface="Times New Roman" pitchFamily="18" charset="0"/>
                <a:cs typeface="Times New Roman" pitchFamily="18" charset="0"/>
              </a:rPr>
              <a:t> </a:t>
            </a:r>
            <a:endParaRPr lang="it-IT" sz="2800" b="1" dirty="0" smtClean="0">
              <a:solidFill>
                <a:schemeClr val="bg1"/>
              </a:solidFill>
              <a:latin typeface="Times New Roman" pitchFamily="18" charset="0"/>
              <a:cs typeface="Times New Roman" pitchFamily="18" charset="0"/>
            </a:endParaRPr>
          </a:p>
          <a:p>
            <a:endParaRPr lang="it-IT" sz="3700"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0"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sellaDiTesto 6"/>
          <p:cNvSpPr txBox="1"/>
          <p:nvPr/>
        </p:nvSpPr>
        <p:spPr>
          <a:xfrm>
            <a:off x="0" y="6119336"/>
            <a:ext cx="9144000" cy="1061829"/>
          </a:xfrm>
          <a:prstGeom prst="rect">
            <a:avLst/>
          </a:prstGeom>
          <a:noFill/>
        </p:spPr>
        <p:txBody>
          <a:bodyPr wrap="square" rtlCol="0">
            <a:spAutoFit/>
          </a:bodyPr>
          <a:lstStyle/>
          <a:p>
            <a:r>
              <a:rPr lang="it-IT" sz="2100" b="1" dirty="0" smtClean="0">
                <a:solidFill>
                  <a:srgbClr val="FF0000"/>
                </a:solidFill>
                <a:latin typeface="Times New Roman" pitchFamily="18" charset="0"/>
                <a:cs typeface="Times New Roman" pitchFamily="18" charset="0"/>
              </a:rPr>
              <a:t>E’ evidente che rifiuto dell’autorità e capacità di opposizione, volontà di sabotare le imposizioni del potere centrale che dichiara guerre hanno un costo:  </a:t>
            </a:r>
          </a:p>
          <a:p>
            <a:r>
              <a:rPr lang="it-IT" sz="2100" b="1" dirty="0" smtClean="0">
                <a:solidFill>
                  <a:srgbClr val="FF0000"/>
                </a:solidFill>
                <a:latin typeface="Times New Roman" pitchFamily="18" charset="0"/>
                <a:cs typeface="Times New Roman" pitchFamily="18" charset="0"/>
              </a:rPr>
              <a:t> </a:t>
            </a:r>
            <a:endParaRPr lang="it-IT" sz="2100" b="1" dirty="0" smtClean="0">
              <a:solidFill>
                <a:srgbClr val="FF0000"/>
              </a:solidFill>
              <a:latin typeface="Times New Roman" pitchFamily="18" charset="0"/>
              <a:cs typeface="Times New Roman" pitchFamily="18" charset="0"/>
            </a:endParaRPr>
          </a:p>
        </p:txBody>
      </p:sp>
      <p:pic>
        <p:nvPicPr>
          <p:cNvPr id="10" name="Picture 2" descr="http://theadvocate.com/csp/mediapool/sites/dt.common.streams.StreamServer.cls?STREAMOID=wTMawje8wzJGg3MT7XMR3M$daE2N3K4ZzOUsqbU5sYvIBFVoCYUjIem_r2Uy7ZtmWCsjLu883Ygn4B49Lvm9bPe2QeMKQdVeZmXF$9l$4uCZ8QDXhaHEp3rvzXRJFdy0KqPHLoMevcTLo3h8xh70Y6N_U_CryOsw6FTOdKL_jpQ-&amp;CONTENTTYPE=image/jpeg"/>
          <p:cNvPicPr>
            <a:picLocks noChangeAspect="1" noChangeArrowheads="1"/>
          </p:cNvPicPr>
          <p:nvPr/>
        </p:nvPicPr>
        <p:blipFill>
          <a:blip r:embed="rId4"/>
          <a:srcRect/>
          <a:stretch>
            <a:fillRect/>
          </a:stretch>
        </p:blipFill>
        <p:spPr bwMode="auto">
          <a:xfrm>
            <a:off x="0" y="0"/>
            <a:ext cx="9144000" cy="6082146"/>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4059"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5786454"/>
            <a:ext cx="9144000" cy="923330"/>
          </a:xfrm>
          <a:prstGeom prst="rect">
            <a:avLst/>
          </a:prstGeom>
          <a:noFill/>
        </p:spPr>
        <p:txBody>
          <a:bodyPr wrap="square" rtlCol="0">
            <a:spAutoFit/>
          </a:bodyPr>
          <a:lstStyle/>
          <a:p>
            <a:pPr algn="ctr"/>
            <a:r>
              <a:rPr lang="it-IT" sz="5400" b="1" dirty="0" smtClean="0">
                <a:solidFill>
                  <a:srgbClr val="FF0000"/>
                </a:solidFill>
                <a:latin typeface="Times New Roman" pitchFamily="18" charset="0"/>
                <a:cs typeface="Times New Roman" pitchFamily="18" charset="0"/>
              </a:rPr>
              <a:t>QUESTO! </a:t>
            </a:r>
            <a:endParaRPr lang="it-IT" sz="5400" b="1" dirty="0" smtClean="0">
              <a:solidFill>
                <a:srgbClr val="FF0000"/>
              </a:solidFill>
              <a:latin typeface="Times New Roman" pitchFamily="18" charset="0"/>
              <a:cs typeface="Times New Roman" pitchFamily="18" charset="0"/>
            </a:endParaRPr>
          </a:p>
        </p:txBody>
      </p:sp>
      <p:pic>
        <p:nvPicPr>
          <p:cNvPr id="10" name="Picture 2" descr="http://filmreviewonline.com/wp-content/gallery/beasts-of-the-southern-wild/beasts-of-the-southern-wild-005.jpg"/>
          <p:cNvPicPr>
            <a:picLocks noChangeAspect="1" noChangeArrowheads="1"/>
          </p:cNvPicPr>
          <p:nvPr/>
        </p:nvPicPr>
        <p:blipFill>
          <a:blip r:embed="rId4"/>
          <a:srcRect/>
          <a:stretch>
            <a:fillRect/>
          </a:stretch>
        </p:blipFill>
        <p:spPr bwMode="auto">
          <a:xfrm>
            <a:off x="0" y="523743"/>
            <a:ext cx="9144000" cy="5138173"/>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428604"/>
            <a:ext cx="9144000" cy="4078039"/>
          </a:xfrm>
          <a:prstGeom prst="rect">
            <a:avLst/>
          </a:prstGeom>
          <a:noFill/>
        </p:spPr>
        <p:txBody>
          <a:bodyPr wrap="square" rtlCol="0">
            <a:spAutoFit/>
          </a:bodyPr>
          <a:lstStyle/>
          <a:p>
            <a:pPr algn="ctr"/>
            <a:endParaRPr lang="it-IT" sz="7200" b="1" dirty="0" smtClean="0">
              <a:solidFill>
                <a:srgbClr val="FF0000"/>
              </a:solidFill>
              <a:latin typeface="Times New Roman" pitchFamily="18" charset="0"/>
              <a:cs typeface="Times New Roman" pitchFamily="18" charset="0"/>
            </a:endParaRPr>
          </a:p>
          <a:p>
            <a:pPr algn="ctr"/>
            <a:endParaRPr lang="it-IT" sz="7200" b="1" dirty="0" smtClean="0">
              <a:solidFill>
                <a:srgbClr val="FF0000"/>
              </a:solidFill>
              <a:latin typeface="Times New Roman" pitchFamily="18" charset="0"/>
              <a:cs typeface="Times New Roman" pitchFamily="18" charset="0"/>
            </a:endParaRPr>
          </a:p>
          <a:p>
            <a:pPr algn="ctr"/>
            <a:r>
              <a:rPr lang="it-IT" sz="11500" b="1" dirty="0" smtClean="0">
                <a:solidFill>
                  <a:srgbClr val="FF0000"/>
                </a:solidFill>
                <a:latin typeface="Times New Roman" pitchFamily="18" charset="0"/>
                <a:cs typeface="Times New Roman" pitchFamily="18" charset="0"/>
              </a:rPr>
              <a:t>GRAZIE</a:t>
            </a:r>
            <a:endParaRPr lang="it-IT" sz="11500"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0"/>
            <a:ext cx="9144000" cy="7232749"/>
          </a:xfrm>
          <a:prstGeom prst="rect">
            <a:avLst/>
          </a:prstGeom>
          <a:noFill/>
        </p:spPr>
        <p:txBody>
          <a:bodyPr wrap="square" rtlCol="0">
            <a:spAutoFit/>
          </a:bodyPr>
          <a:lstStyle/>
          <a:p>
            <a:r>
              <a:rPr lang="it-IT" sz="2600" b="1" dirty="0" smtClean="0">
                <a:solidFill>
                  <a:schemeClr val="bg1"/>
                </a:solidFill>
                <a:latin typeface="Times New Roman" pitchFamily="18" charset="0"/>
                <a:cs typeface="Times New Roman" pitchFamily="18" charset="0"/>
              </a:rPr>
              <a:t>La situazione dell’Europa, del Nord America, del Giappone e dell’Australia – 70 anni senza guerre combattute sul proprio suolo – è una fortunata eccezione senza precedenti nella storia. Per millenni, i gruppi umani hanno vissuto perpetuamente in conflitto fra loro, praticando una specie di guerriglia fra vicini, fatta di continue aggressioni di “bassa intensità” che però facevano considerare l’evento bellico e la morte in combattimento qualche cosa di assolutamente normale. Ciò non toglie che, in alcune situazioni, presso alcune culture e in epoche precise, i conflitti fra popoli potessero essere risolti anche in maniere più pacifiche. Ma nessuna evidenza dimostra che siano esistite società pacifiche, in cui non esisteva la guerra. Le ricerche dell’archeologa </a:t>
            </a:r>
            <a:r>
              <a:rPr lang="it-IT" sz="2600" b="1" dirty="0" err="1" smtClean="0">
                <a:solidFill>
                  <a:schemeClr val="bg1"/>
                </a:solidFill>
                <a:latin typeface="Times New Roman" pitchFamily="18" charset="0"/>
                <a:cs typeface="Times New Roman" pitchFamily="18" charset="0"/>
              </a:rPr>
              <a:t>Marija</a:t>
            </a:r>
            <a:r>
              <a:rPr lang="it-IT" sz="2600" b="1" dirty="0" smtClean="0">
                <a:solidFill>
                  <a:schemeClr val="bg1"/>
                </a:solidFill>
                <a:latin typeface="Times New Roman" pitchFamily="18" charset="0"/>
                <a:cs typeface="Times New Roman" pitchFamily="18" charset="0"/>
              </a:rPr>
              <a:t> </a:t>
            </a:r>
            <a:r>
              <a:rPr lang="it-IT" sz="2600" b="1" dirty="0" err="1" smtClean="0">
                <a:solidFill>
                  <a:schemeClr val="bg1"/>
                </a:solidFill>
                <a:latin typeface="Times New Roman" pitchFamily="18" charset="0"/>
                <a:cs typeface="Times New Roman" pitchFamily="18" charset="0"/>
              </a:rPr>
              <a:t>Gimbutas</a:t>
            </a:r>
            <a:r>
              <a:rPr lang="it-IT" sz="2600" b="1" dirty="0" smtClean="0">
                <a:solidFill>
                  <a:schemeClr val="bg1"/>
                </a:solidFill>
                <a:latin typeface="Times New Roman" pitchFamily="18" charset="0"/>
                <a:cs typeface="Times New Roman" pitchFamily="18" charset="0"/>
              </a:rPr>
              <a:t> dimostrano che sono esistite epoche e luoghi in cui l’assenza di fortificazioni può dimostrare una “pace apparente”, in cui la divinizzazione della guerra “non era la norma” . Questo non significa che non sapessero combattere, all’occorrenza. Anzi.</a:t>
            </a:r>
          </a:p>
          <a:p>
            <a:endParaRPr lang="it-IT" sz="2200" b="1" dirty="0" smtClean="0">
              <a:solidFill>
                <a:schemeClr val="bg1"/>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6072198" y="0"/>
            <a:ext cx="3071802" cy="7263527"/>
          </a:xfrm>
          <a:prstGeom prst="rect">
            <a:avLst/>
          </a:prstGeom>
          <a:noFill/>
        </p:spPr>
        <p:txBody>
          <a:bodyPr wrap="square" rtlCol="0">
            <a:spAutoFit/>
          </a:bodyPr>
          <a:lstStyle/>
          <a:p>
            <a:r>
              <a:rPr lang="it-IT" sz="2200" b="1" dirty="0" smtClean="0">
                <a:solidFill>
                  <a:srgbClr val="CC0000"/>
                </a:solidFill>
                <a:latin typeface="Times New Roman" pitchFamily="18" charset="0"/>
                <a:cs typeface="Times New Roman" pitchFamily="18" charset="0"/>
              </a:rPr>
              <a:t>Prove archeologiche di massacri furono rinvenute quasi dovunque. Le società pacifiche erano eccezioni: dal 90 al 95% dei gruppi umani conosciuti si fanno la guerra fra loro. Quelli che non lo fanno (alcuni popoli del Nord sono meno abituati degli altri a massacrarsi fra loro), di solito sono  nomadi e vivono su spazi enormi, per i quali la fuga, in caso di ostilità, è una scelta obiettivamente più praticabile rispetto alla battaglia. </a:t>
            </a:r>
            <a:endParaRPr lang="it-IT" sz="2600" b="1" dirty="0" smtClean="0">
              <a:solidFill>
                <a:srgbClr val="CC0000"/>
              </a:solidFill>
              <a:latin typeface="Times New Roman" pitchFamily="18" charset="0"/>
              <a:cs typeface="Times New Roman" pitchFamily="18" charset="0"/>
            </a:endParaRPr>
          </a:p>
          <a:p>
            <a:endParaRPr lang="it-IT" sz="2200" b="1" dirty="0" smtClean="0">
              <a:solidFill>
                <a:schemeClr val="bg1"/>
              </a:solidFill>
              <a:latin typeface="Times New Roman" pitchFamily="18" charset="0"/>
              <a:cs typeface="Times New Roman" pitchFamily="18" charset="0"/>
            </a:endParaRPr>
          </a:p>
        </p:txBody>
      </p:sp>
      <p:pic>
        <p:nvPicPr>
          <p:cNvPr id="36866" name="Picture 2" descr="http://www.repubblica.it/2008/11/sezioni/ambiente/famiglia-piu-antica/famiglia-piu-antica/ansa_14408480_56530.jpg"/>
          <p:cNvPicPr>
            <a:picLocks noChangeAspect="1" noChangeArrowheads="1"/>
          </p:cNvPicPr>
          <p:nvPr/>
        </p:nvPicPr>
        <p:blipFill>
          <a:blip r:embed="rId4"/>
          <a:srcRect/>
          <a:stretch>
            <a:fillRect/>
          </a:stretch>
        </p:blipFill>
        <p:spPr bwMode="auto">
          <a:xfrm>
            <a:off x="0" y="14857"/>
            <a:ext cx="6100473" cy="6843143"/>
          </a:xfrm>
          <a:prstGeom prst="rect">
            <a:avLst/>
          </a:prstGeom>
          <a:noFill/>
        </p:spPr>
      </p:pic>
      <p:sp>
        <p:nvSpPr>
          <p:cNvPr id="9" name="CasellaDiTesto 8"/>
          <p:cNvSpPr txBox="1"/>
          <p:nvPr/>
        </p:nvSpPr>
        <p:spPr>
          <a:xfrm>
            <a:off x="0" y="0"/>
            <a:ext cx="3714776" cy="1015663"/>
          </a:xfrm>
          <a:prstGeom prst="rect">
            <a:avLst/>
          </a:prstGeom>
          <a:noFill/>
        </p:spPr>
        <p:txBody>
          <a:bodyPr wrap="square" rtlCol="0">
            <a:spAutoFit/>
          </a:bodyPr>
          <a:lstStyle/>
          <a:p>
            <a:r>
              <a:rPr lang="it-IT" sz="2000" b="1" dirty="0" err="1" smtClean="0">
                <a:solidFill>
                  <a:schemeClr val="bg1"/>
                </a:solidFill>
                <a:latin typeface="Times New Roman" pitchFamily="18" charset="0"/>
                <a:cs typeface="Times New Roman" pitchFamily="18" charset="0"/>
              </a:rPr>
              <a:t>Eulau</a:t>
            </a:r>
            <a:r>
              <a:rPr lang="it-IT" sz="2000" b="1" dirty="0" smtClean="0">
                <a:solidFill>
                  <a:schemeClr val="bg1"/>
                </a:solidFill>
                <a:latin typeface="Times New Roman" pitchFamily="18" charset="0"/>
                <a:cs typeface="Times New Roman" pitchFamily="18" charset="0"/>
              </a:rPr>
              <a:t>, Sassonia, 2.600 </a:t>
            </a:r>
            <a:r>
              <a:rPr lang="it-IT" sz="2000" b="1" dirty="0" err="1" smtClean="0">
                <a:solidFill>
                  <a:schemeClr val="bg1"/>
                </a:solidFill>
                <a:latin typeface="Times New Roman" pitchFamily="18" charset="0"/>
                <a:cs typeface="Times New Roman" pitchFamily="18" charset="0"/>
              </a:rPr>
              <a:t>a.C</a:t>
            </a:r>
            <a:r>
              <a:rPr lang="it-IT" sz="2000" b="1" dirty="0" smtClean="0">
                <a:solidFill>
                  <a:schemeClr val="bg1"/>
                </a:solidFill>
                <a:latin typeface="Times New Roman" pitchFamily="18" charset="0"/>
                <a:cs typeface="Times New Roman" pitchFamily="18" charset="0"/>
              </a:rPr>
              <a:t>. Sepoltura coppia con due </a:t>
            </a:r>
          </a:p>
          <a:p>
            <a:r>
              <a:rPr lang="it-IT" sz="2000" b="1" dirty="0" smtClean="0">
                <a:solidFill>
                  <a:schemeClr val="bg1"/>
                </a:solidFill>
                <a:latin typeface="Times New Roman" pitchFamily="18" charset="0"/>
                <a:cs typeface="Times New Roman" pitchFamily="18" charset="0"/>
              </a:rPr>
              <a:t>Figli morti in battaglia.</a:t>
            </a:r>
            <a:r>
              <a:rPr lang="it-IT" sz="2000" dirty="0" smtClean="0">
                <a:solidFill>
                  <a:schemeClr val="bg1"/>
                </a:solidFill>
              </a:rPr>
              <a:t> </a:t>
            </a:r>
            <a:endParaRPr lang="it-IT" sz="20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6088559"/>
            <a:ext cx="8215338" cy="769441"/>
          </a:xfrm>
          <a:prstGeom prst="rect">
            <a:avLst/>
          </a:prstGeom>
          <a:noFill/>
        </p:spPr>
        <p:txBody>
          <a:bodyPr wrap="square" rtlCol="0">
            <a:spAutoFit/>
          </a:bodyPr>
          <a:lstStyle/>
          <a:p>
            <a:r>
              <a:rPr lang="it-IT" sz="2200" b="1" dirty="0" smtClean="0">
                <a:solidFill>
                  <a:srgbClr val="CC0000"/>
                </a:solidFill>
                <a:latin typeface="Times New Roman" pitchFamily="18" charset="0"/>
                <a:cs typeface="Times New Roman" pitchFamily="18" charset="0"/>
              </a:rPr>
              <a:t>Prove. </a:t>
            </a:r>
            <a:endParaRPr lang="it-IT" sz="2600" b="1" dirty="0" smtClean="0">
              <a:solidFill>
                <a:srgbClr val="CC0000"/>
              </a:solidFill>
              <a:latin typeface="Times New Roman" pitchFamily="18" charset="0"/>
              <a:cs typeface="Times New Roman" pitchFamily="18" charset="0"/>
            </a:endParaRPr>
          </a:p>
          <a:p>
            <a:r>
              <a:rPr lang="it-IT" sz="2200" b="1" dirty="0" smtClean="0">
                <a:solidFill>
                  <a:srgbClr val="FF0000"/>
                </a:solidFill>
                <a:latin typeface="Times New Roman" pitchFamily="18" charset="0"/>
                <a:cs typeface="Times New Roman" pitchFamily="18" charset="0"/>
              </a:rPr>
              <a:t>Castelliere, </a:t>
            </a:r>
            <a:r>
              <a:rPr lang="it-IT" sz="2200" b="1" dirty="0" err="1" smtClean="0">
                <a:solidFill>
                  <a:srgbClr val="FF0000"/>
                </a:solidFill>
                <a:latin typeface="Times New Roman" pitchFamily="18" charset="0"/>
                <a:cs typeface="Times New Roman" pitchFamily="18" charset="0"/>
              </a:rPr>
              <a:t>Rovigno</a:t>
            </a:r>
            <a:r>
              <a:rPr lang="it-IT" sz="2200" b="1" dirty="0" smtClean="0">
                <a:solidFill>
                  <a:srgbClr val="FF0000"/>
                </a:solidFill>
                <a:latin typeface="Times New Roman" pitchFamily="18" charset="0"/>
                <a:cs typeface="Times New Roman" pitchFamily="18" charset="0"/>
              </a:rPr>
              <a:t>, Croazia: fortificazione o luogo sacro?</a:t>
            </a:r>
          </a:p>
        </p:txBody>
      </p:sp>
      <p:pic>
        <p:nvPicPr>
          <p:cNvPr id="39938" name="Picture 2" descr="http://apartmani-rovinj-piero.com/wp-content/uploads/2011/01/moncodogno.jpg"/>
          <p:cNvPicPr>
            <a:picLocks noChangeAspect="1" noChangeArrowheads="1"/>
          </p:cNvPicPr>
          <p:nvPr/>
        </p:nvPicPr>
        <p:blipFill>
          <a:blip r:embed="rId4"/>
          <a:srcRect/>
          <a:stretch>
            <a:fillRect/>
          </a:stretch>
        </p:blipFill>
        <p:spPr bwMode="auto">
          <a:xfrm>
            <a:off x="0" y="0"/>
            <a:ext cx="9144000" cy="655056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0"/>
            <a:ext cx="9144000" cy="7725192"/>
          </a:xfrm>
          <a:prstGeom prst="rect">
            <a:avLst/>
          </a:prstGeom>
          <a:noFill/>
        </p:spPr>
        <p:txBody>
          <a:bodyPr wrap="square" rtlCol="0">
            <a:spAutoFit/>
          </a:bodyPr>
          <a:lstStyle/>
          <a:p>
            <a:r>
              <a:rPr lang="it-IT" sz="3400" b="1" dirty="0" smtClean="0">
                <a:solidFill>
                  <a:srgbClr val="FF0000"/>
                </a:solidFill>
                <a:latin typeface="Times New Roman" pitchFamily="18" charset="0"/>
                <a:cs typeface="Times New Roman" pitchFamily="18" charset="0"/>
              </a:rPr>
              <a:t>L’assenza di strutture fortificate non significa che non esistessero guerre, assedi, combattimenti: presso molte culture, in </a:t>
            </a:r>
            <a:r>
              <a:rPr lang="it-IT" sz="3400" b="1" dirty="0" err="1" smtClean="0">
                <a:solidFill>
                  <a:srgbClr val="FF0000"/>
                </a:solidFill>
                <a:latin typeface="Times New Roman" pitchFamily="18" charset="0"/>
                <a:cs typeface="Times New Roman" pitchFamily="18" charset="0"/>
              </a:rPr>
              <a:t>special</a:t>
            </a:r>
            <a:r>
              <a:rPr lang="it-IT" sz="3400" b="1" dirty="0" smtClean="0">
                <a:solidFill>
                  <a:srgbClr val="FF0000"/>
                </a:solidFill>
                <a:latin typeface="Times New Roman" pitchFamily="18" charset="0"/>
                <a:cs typeface="Times New Roman" pitchFamily="18" charset="0"/>
              </a:rPr>
              <a:t> modo fra i gruppi nomadi, le mura o le palizzate che cingono i villaggi non vengono costruite, perché il bisogno di mobilità supera quello di difesa: ma alcuni di questi popoli sono ricordati come straordinariamente efficienti nella guerra. D’altra parte molti castellieri non sono fortificazioni. Non solo: l’uccidere non è un’azione universalmente ammirata e  l’intensità e la frequenza della guerra </a:t>
            </a:r>
            <a:r>
              <a:rPr lang="it-IT" sz="3400" b="1" dirty="0" smtClean="0">
                <a:solidFill>
                  <a:srgbClr val="FF0000"/>
                </a:solidFill>
                <a:latin typeface="Times New Roman" pitchFamily="18" charset="0"/>
                <a:cs typeface="Times New Roman" pitchFamily="18" charset="0"/>
              </a:rPr>
              <a:t>risultano </a:t>
            </a:r>
            <a:r>
              <a:rPr lang="it-IT" sz="3400" b="1" dirty="0" smtClean="0">
                <a:solidFill>
                  <a:srgbClr val="FF0000"/>
                </a:solidFill>
                <a:latin typeface="Times New Roman" pitchFamily="18" charset="0"/>
                <a:cs typeface="Times New Roman" pitchFamily="18" charset="0"/>
              </a:rPr>
              <a:t>altamente variabili nella storia e fra i popoli. </a:t>
            </a:r>
          </a:p>
          <a:p>
            <a:endParaRPr lang="it-IT" sz="3200" b="1" dirty="0" smtClean="0">
              <a:solidFill>
                <a:srgbClr val="FF0000"/>
              </a:solidFill>
              <a:latin typeface="Times New Roman" pitchFamily="18" charset="0"/>
              <a:cs typeface="Times New Roman" pitchFamily="18" charset="0"/>
            </a:endParaRPr>
          </a:p>
          <a:p>
            <a:endParaRPr lang="it-IT" sz="2200" b="1" dirty="0" smtClean="0">
              <a:solidFill>
                <a:schemeClr val="bg1"/>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0"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2428868"/>
            <a:ext cx="9144000" cy="4524315"/>
          </a:xfrm>
          <a:prstGeom prst="rect">
            <a:avLst/>
          </a:prstGeom>
          <a:noFill/>
        </p:spPr>
        <p:txBody>
          <a:bodyPr wrap="square" rtlCol="0">
            <a:spAutoFit/>
          </a:bodyPr>
          <a:lstStyle/>
          <a:p>
            <a:r>
              <a:rPr lang="it-IT" sz="2400" b="1" dirty="0" smtClean="0">
                <a:solidFill>
                  <a:schemeClr val="bg1"/>
                </a:solidFill>
                <a:latin typeface="Times New Roman" pitchFamily="18" charset="0"/>
                <a:cs typeface="Times New Roman" pitchFamily="18" charset="0"/>
              </a:rPr>
              <a:t>Le ricerche dell’antropologo culturale statunitense Lawrence </a:t>
            </a:r>
            <a:r>
              <a:rPr lang="it-IT" sz="2400" b="1" dirty="0" err="1" smtClean="0">
                <a:solidFill>
                  <a:schemeClr val="bg1"/>
                </a:solidFill>
                <a:latin typeface="Times New Roman" pitchFamily="18" charset="0"/>
                <a:cs typeface="Times New Roman" pitchFamily="18" charset="0"/>
              </a:rPr>
              <a:t>Keeley</a:t>
            </a:r>
            <a:r>
              <a:rPr lang="it-IT" sz="2400" b="1" dirty="0" smtClean="0">
                <a:solidFill>
                  <a:schemeClr val="bg1"/>
                </a:solidFill>
                <a:latin typeface="Times New Roman" pitchFamily="18" charset="0"/>
                <a:cs typeface="Times New Roman" pitchFamily="18" charset="0"/>
              </a:rPr>
              <a:t> dimostrano che le percentuali di decesso probabile potevano essere più alte di quelle delle guerre odierne: fino a 20 volte maggiori. I resti delle palizzate costruite attorno ai villaggi preistorici, in molti casi associati a migliaia di punte di frecce e alla combustione, rimandano la testimonianza di assedi condotti soprattutto attraverso l’uso di arco e frecce, e degli incendi successivi alla capitolazione del villaggio. Per questi motivi, un membro di una società tribale tipica, particolarmente un maschio, </a:t>
            </a:r>
            <a:r>
              <a:rPr lang="it-IT" sz="2400" b="1" dirty="0" smtClean="0">
                <a:solidFill>
                  <a:schemeClr val="bg1"/>
                </a:solidFill>
                <a:latin typeface="Times New Roman" pitchFamily="18" charset="0"/>
                <a:cs typeface="Times New Roman" pitchFamily="18" charset="0"/>
              </a:rPr>
              <a:t>aveva </a:t>
            </a:r>
            <a:r>
              <a:rPr lang="it-IT" sz="2400" b="1" dirty="0" smtClean="0">
                <a:solidFill>
                  <a:schemeClr val="bg1"/>
                </a:solidFill>
                <a:latin typeface="Times New Roman" pitchFamily="18" charset="0"/>
                <a:cs typeface="Times New Roman" pitchFamily="18" charset="0"/>
              </a:rPr>
              <a:t>di sicuro una probabilità ben più alta di morire “di morte violenta” che un qualsiasi cittadino medio moderno. I massacri biblici imposti dal “Signore delle guerre” ordinano di uccidere qualunque essere vivo, comprese le bestie. </a:t>
            </a:r>
            <a:endParaRPr lang="it-IT" sz="2200" b="1" dirty="0" smtClean="0">
              <a:solidFill>
                <a:schemeClr val="bg1"/>
              </a:solidFill>
              <a:latin typeface="Times New Roman" pitchFamily="18" charset="0"/>
              <a:cs typeface="Times New Roman" pitchFamily="18" charset="0"/>
            </a:endParaRPr>
          </a:p>
        </p:txBody>
      </p:sp>
      <p:pic>
        <p:nvPicPr>
          <p:cNvPr id="40964" name="Picture 4" descr="http://www.arcierineltempo.it/images/bayeux/bayeux29.jpg"/>
          <p:cNvPicPr>
            <a:picLocks noChangeAspect="1" noChangeArrowheads="1"/>
          </p:cNvPicPr>
          <p:nvPr/>
        </p:nvPicPr>
        <p:blipFill>
          <a:blip r:embed="rId4"/>
          <a:srcRect/>
          <a:stretch>
            <a:fillRect/>
          </a:stretch>
        </p:blipFill>
        <p:spPr bwMode="auto">
          <a:xfrm>
            <a:off x="0" y="0"/>
            <a:ext cx="9144000" cy="2398626"/>
          </a:xfrm>
          <a:prstGeom prst="rect">
            <a:avLst/>
          </a:prstGeom>
          <a:noFill/>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TotalTime>
  <Words>3790</Words>
  <Application>Microsoft Office PowerPoint</Application>
  <PresentationFormat>Presentazione su schermo (4:3)</PresentationFormat>
  <Paragraphs>168</Paragraphs>
  <Slides>49</Slides>
  <Notes>0</Notes>
  <HiddenSlides>0</HiddenSlides>
  <MMClips>0</MMClips>
  <ScaleCrop>false</ScaleCrop>
  <HeadingPairs>
    <vt:vector size="4" baseType="variant">
      <vt:variant>
        <vt:lpstr>Tema</vt:lpstr>
      </vt:variant>
      <vt:variant>
        <vt:i4>1</vt:i4>
      </vt:variant>
      <vt:variant>
        <vt:lpstr>Titoli diapositive</vt:lpstr>
      </vt:variant>
      <vt:variant>
        <vt:i4>49</vt:i4>
      </vt:variant>
    </vt:vector>
  </HeadingPairs>
  <TitlesOfParts>
    <vt:vector size="50"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mzucca</dc:creator>
  <cp:lastModifiedBy>mzucca</cp:lastModifiedBy>
  <cp:revision>73</cp:revision>
  <dcterms:created xsi:type="dcterms:W3CDTF">2014-05-26T05:58:24Z</dcterms:created>
  <dcterms:modified xsi:type="dcterms:W3CDTF">2014-05-27T12:13:35Z</dcterms:modified>
</cp:coreProperties>
</file>