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81" r:id="rId3"/>
    <p:sldId id="277" r:id="rId4"/>
    <p:sldId id="282" r:id="rId5"/>
    <p:sldId id="287" r:id="rId6"/>
    <p:sldId id="285" r:id="rId7"/>
    <p:sldId id="288" r:id="rId8"/>
    <p:sldId id="289" r:id="rId9"/>
    <p:sldId id="290" r:id="rId10"/>
    <p:sldId id="291" r:id="rId11"/>
    <p:sldId id="293" r:id="rId12"/>
    <p:sldId id="296" r:id="rId13"/>
    <p:sldId id="295" r:id="rId14"/>
    <p:sldId id="311" r:id="rId15"/>
    <p:sldId id="304" r:id="rId16"/>
    <p:sldId id="303" r:id="rId17"/>
    <p:sldId id="308" r:id="rId18"/>
    <p:sldId id="306" r:id="rId19"/>
    <p:sldId id="361" r:id="rId20"/>
    <p:sldId id="309" r:id="rId21"/>
    <p:sldId id="312" r:id="rId22"/>
    <p:sldId id="317" r:id="rId23"/>
    <p:sldId id="315" r:id="rId24"/>
    <p:sldId id="338" r:id="rId25"/>
    <p:sldId id="319" r:id="rId26"/>
    <p:sldId id="326" r:id="rId27"/>
    <p:sldId id="329" r:id="rId28"/>
    <p:sldId id="328" r:id="rId29"/>
    <p:sldId id="330" r:id="rId30"/>
    <p:sldId id="332" r:id="rId31"/>
    <p:sldId id="342" r:id="rId32"/>
    <p:sldId id="340" r:id="rId33"/>
    <p:sldId id="313" r:id="rId34"/>
    <p:sldId id="339" r:id="rId35"/>
    <p:sldId id="343" r:id="rId36"/>
    <p:sldId id="350" r:id="rId37"/>
    <p:sldId id="345" r:id="rId38"/>
    <p:sldId id="352" r:id="rId39"/>
    <p:sldId id="354" r:id="rId40"/>
    <p:sldId id="355" r:id="rId41"/>
    <p:sldId id="356" r:id="rId42"/>
    <p:sldId id="359" r:id="rId4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8C1"/>
    <a:srgbClr val="F6C56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6" autoAdjust="0"/>
    <p:restoredTop sz="94717" autoAdjust="0"/>
  </p:normalViewPr>
  <p:slideViewPr>
    <p:cSldViewPr>
      <p:cViewPr varScale="1">
        <p:scale>
          <a:sx n="103" d="100"/>
          <a:sy n="103" d="100"/>
        </p:scale>
        <p:origin x="-20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D544AE-1B29-4E6C-9863-BC985BAA7AD8}" type="datetimeFigureOut">
              <a:rPr lang="it-IT" smtClean="0"/>
              <a:pPr/>
              <a:t>21/10/2014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2931CE-60B1-4453-9076-6947FDFED544}"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2931CE-60B1-4453-9076-6947FDFED544}" type="slidenum">
              <a:rPr lang="it-IT" smtClean="0"/>
              <a:pPr/>
              <a:t>1</a:t>
            </a:fld>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2931CE-60B1-4453-9076-6947FDFED544}" type="slidenum">
              <a:rPr lang="it-IT" smtClean="0"/>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2931CE-60B1-4453-9076-6947FDFED544}" type="slidenum">
              <a:rPr lang="it-IT" smtClean="0"/>
              <a:pPr/>
              <a:t>5</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C2931CE-60B1-4453-9076-6947FDFED544}" type="slidenum">
              <a:rPr lang="it-IT" smtClean="0"/>
              <a:pPr/>
              <a:t>42</a:t>
            </a:fld>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958156C-6F23-42C5-B78C-A0B0C56C0AC0}" type="datetimeFigureOut">
              <a:rPr lang="it-IT" smtClean="0"/>
              <a:pPr/>
              <a:t>21/10/2014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EB652B-3BE9-4CC8-AE87-E13F239422BF}"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958156C-6F23-42C5-B78C-A0B0C56C0AC0}" type="datetimeFigureOut">
              <a:rPr lang="it-IT" smtClean="0"/>
              <a:pPr/>
              <a:t>21/10/2014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EB652B-3BE9-4CC8-AE87-E13F239422BF}"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958156C-6F23-42C5-B78C-A0B0C56C0AC0}" type="datetimeFigureOut">
              <a:rPr lang="it-IT" smtClean="0"/>
              <a:pPr/>
              <a:t>21/10/2014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EB652B-3BE9-4CC8-AE87-E13F239422BF}"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958156C-6F23-42C5-B78C-A0B0C56C0AC0}" type="datetimeFigureOut">
              <a:rPr lang="it-IT" smtClean="0"/>
              <a:pPr/>
              <a:t>21/10/2014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EB652B-3BE9-4CC8-AE87-E13F239422BF}"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958156C-6F23-42C5-B78C-A0B0C56C0AC0}" type="datetimeFigureOut">
              <a:rPr lang="it-IT" smtClean="0"/>
              <a:pPr/>
              <a:t>21/10/2014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3EB652B-3BE9-4CC8-AE87-E13F239422BF}"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958156C-6F23-42C5-B78C-A0B0C56C0AC0}" type="datetimeFigureOut">
              <a:rPr lang="it-IT" smtClean="0"/>
              <a:pPr/>
              <a:t>21/10/2014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3EB652B-3BE9-4CC8-AE87-E13F239422BF}"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958156C-6F23-42C5-B78C-A0B0C56C0AC0}" type="datetimeFigureOut">
              <a:rPr lang="it-IT" smtClean="0"/>
              <a:pPr/>
              <a:t>21/10/2014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3EB652B-3BE9-4CC8-AE87-E13F239422BF}"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958156C-6F23-42C5-B78C-A0B0C56C0AC0}" type="datetimeFigureOut">
              <a:rPr lang="it-IT" smtClean="0"/>
              <a:pPr/>
              <a:t>21/10/2014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3EB652B-3BE9-4CC8-AE87-E13F239422BF}"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958156C-6F23-42C5-B78C-A0B0C56C0AC0}" type="datetimeFigureOut">
              <a:rPr lang="it-IT" smtClean="0"/>
              <a:pPr/>
              <a:t>21/10/2014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3EB652B-3BE9-4CC8-AE87-E13F239422BF}"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958156C-6F23-42C5-B78C-A0B0C56C0AC0}" type="datetimeFigureOut">
              <a:rPr lang="it-IT" smtClean="0"/>
              <a:pPr/>
              <a:t>21/10/2014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3EB652B-3BE9-4CC8-AE87-E13F239422BF}"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958156C-6F23-42C5-B78C-A0B0C56C0AC0}" type="datetimeFigureOut">
              <a:rPr lang="it-IT" smtClean="0"/>
              <a:pPr/>
              <a:t>21/10/2014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3EB652B-3BE9-4CC8-AE87-E13F239422BF}"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8156C-6F23-42C5-B78C-A0B0C56C0AC0}" type="datetimeFigureOut">
              <a:rPr lang="it-IT" smtClean="0"/>
              <a:pPr/>
              <a:t>21/10/2014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B652B-3BE9-4CC8-AE87-E13F239422BF}"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femminismo/" TargetMode="Externa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endParaRPr lang="it-IT" dirty="0"/>
          </a:p>
        </p:txBody>
      </p:sp>
      <p:sp>
        <p:nvSpPr>
          <p:cNvPr id="3" name="Sottotitolo 2"/>
          <p:cNvSpPr>
            <a:spLocks noGrp="1"/>
          </p:cNvSpPr>
          <p:nvPr>
            <p:ph type="subTitle" idx="1"/>
          </p:nvPr>
        </p:nvSpPr>
        <p:spPr/>
        <p:txBody>
          <a:bodyPr/>
          <a:lstStyle/>
          <a:p>
            <a:endParaRPr lang="it-IT" dirty="0"/>
          </a:p>
        </p:txBody>
      </p:sp>
      <p:pic>
        <p:nvPicPr>
          <p:cNvPr id="3076" name="Picture 4" descr="http://www.lilesnet.com/pageant/pageant_of_the_masters_2010/painting2.jpg"/>
          <p:cNvPicPr>
            <a:picLocks noChangeAspect="1" noChangeArrowheads="1"/>
          </p:cNvPicPr>
          <p:nvPr/>
        </p:nvPicPr>
        <p:blipFill>
          <a:blip r:embed="rId3"/>
          <a:srcRect/>
          <a:stretch>
            <a:fillRect/>
          </a:stretch>
        </p:blipFill>
        <p:spPr bwMode="auto">
          <a:xfrm>
            <a:off x="-1" y="714356"/>
            <a:ext cx="9139075" cy="5451932"/>
          </a:xfrm>
          <a:prstGeom prst="rect">
            <a:avLst/>
          </a:prstGeom>
          <a:noFill/>
        </p:spPr>
      </p:pic>
      <p:sp>
        <p:nvSpPr>
          <p:cNvPr id="6" name="CasellaDiTesto 5"/>
          <p:cNvSpPr txBox="1"/>
          <p:nvPr/>
        </p:nvSpPr>
        <p:spPr>
          <a:xfrm>
            <a:off x="142844" y="1785926"/>
            <a:ext cx="8908208" cy="3631763"/>
          </a:xfrm>
          <a:prstGeom prst="rect">
            <a:avLst/>
          </a:prstGeom>
          <a:noFill/>
        </p:spPr>
        <p:txBody>
          <a:bodyPr wrap="none" rtlCol="0">
            <a:spAutoFit/>
          </a:bodyPr>
          <a:lstStyle/>
          <a:p>
            <a:r>
              <a:rPr lang="it-IT" sz="11500" dirty="0" smtClean="0">
                <a:solidFill>
                  <a:schemeClr val="bg1"/>
                </a:solidFill>
                <a:latin typeface="Times New Roman" pitchFamily="18" charset="0"/>
                <a:cs typeface="Times New Roman" pitchFamily="18" charset="0"/>
              </a:rPr>
              <a:t>GEOGRAFIE </a:t>
            </a:r>
          </a:p>
          <a:p>
            <a:r>
              <a:rPr lang="it-IT" sz="11500" dirty="0" smtClean="0">
                <a:solidFill>
                  <a:schemeClr val="bg1"/>
                </a:solidFill>
                <a:latin typeface="Times New Roman" pitchFamily="18" charset="0"/>
                <a:cs typeface="Times New Roman" pitchFamily="18" charset="0"/>
              </a:rPr>
              <a:t>NEL PIATTO </a:t>
            </a:r>
            <a:endParaRPr lang="it-IT" sz="11500" dirty="0">
              <a:solidFill>
                <a:schemeClr val="bg1"/>
              </a:solidFill>
              <a:latin typeface="Times New Roman" pitchFamily="18" charset="0"/>
              <a:cs typeface="Times New Roman" pitchFamily="18" charset="0"/>
            </a:endParaRPr>
          </a:p>
        </p:txBody>
      </p:sp>
      <p:pic>
        <p:nvPicPr>
          <p:cNvPr id="7" name="Picture 4" descr="donnar"/>
          <p:cNvPicPr/>
          <p:nvPr/>
        </p:nvPicPr>
        <p:blipFill>
          <a:blip r:embed="rId4"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00702"/>
            <a:ext cx="635150" cy="962804"/>
          </a:xfrm>
          <a:prstGeom prst="rect">
            <a:avLst/>
          </a:prstGeom>
          <a:noFill/>
          <a:ln>
            <a:noFill/>
          </a:ln>
          <a:extLst/>
        </p:spPr>
      </p:pic>
      <p:sp>
        <p:nvSpPr>
          <p:cNvPr id="8" name="CasellaDiTesto 7"/>
          <p:cNvSpPr txBox="1"/>
          <p:nvPr/>
        </p:nvSpPr>
        <p:spPr>
          <a:xfrm>
            <a:off x="8201113" y="6519446"/>
            <a:ext cx="942887" cy="338554"/>
          </a:xfrm>
          <a:prstGeom prst="rect">
            <a:avLst/>
          </a:prstGeom>
          <a:noFill/>
        </p:spPr>
        <p:txBody>
          <a:bodyPr wrap="none" rtlCol="0">
            <a:spAutoFit/>
          </a:bodyPr>
          <a:lstStyle/>
          <a:p>
            <a:pPr algn="ctr"/>
            <a:r>
              <a:rPr lang="it-IT" sz="800" b="1" dirty="0" smtClean="0">
                <a:solidFill>
                  <a:schemeClr val="accent2">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2">
                    <a:lumMod val="20000"/>
                    <a:lumOff val="80000"/>
                  </a:schemeClr>
                </a:solidFill>
                <a:latin typeface="Times New Roman" pitchFamily="18" charset="0"/>
                <a:cs typeface="Times New Roman" pitchFamily="18" charset="0"/>
              </a:rPr>
              <a:t>Servizi Culturali </a:t>
            </a:r>
            <a:endParaRPr lang="it-IT" sz="800" b="1" dirty="0">
              <a:solidFill>
                <a:schemeClr val="accent2">
                  <a:lumMod val="20000"/>
                  <a:lumOff val="8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10" name="Rettangolo 9"/>
          <p:cNvSpPr/>
          <p:nvPr/>
        </p:nvSpPr>
        <p:spPr>
          <a:xfrm>
            <a:off x="6929454" y="0"/>
            <a:ext cx="2214546" cy="6555641"/>
          </a:xfrm>
          <a:prstGeom prst="rect">
            <a:avLst/>
          </a:prstGeom>
        </p:spPr>
        <p:txBody>
          <a:bodyPr wrap="square">
            <a:spAutoFit/>
          </a:bodyPr>
          <a:lstStyle/>
          <a:p>
            <a:r>
              <a:rPr lang="it-IT" sz="2000" b="1" dirty="0" smtClean="0">
                <a:solidFill>
                  <a:schemeClr val="accent2">
                    <a:lumMod val="20000"/>
                    <a:lumOff val="80000"/>
                  </a:schemeClr>
                </a:solidFill>
                <a:latin typeface="Times New Roman" pitchFamily="18" charset="0"/>
                <a:cs typeface="Times New Roman" pitchFamily="18" charset="0"/>
              </a:rPr>
              <a:t>Non è un caso che le Baccanti (unica religione perseguitata a Roma prima del cristianesimo, in nome </a:t>
            </a:r>
            <a:r>
              <a:rPr lang="it-IT" sz="2000" b="1" dirty="0" err="1" smtClean="0">
                <a:solidFill>
                  <a:schemeClr val="accent2">
                    <a:lumMod val="20000"/>
                    <a:lumOff val="80000"/>
                  </a:schemeClr>
                </a:solidFill>
                <a:latin typeface="Times New Roman" pitchFamily="18" charset="0"/>
                <a:cs typeface="Times New Roman" pitchFamily="18" charset="0"/>
              </a:rPr>
              <a:t>della…</a:t>
            </a:r>
            <a:r>
              <a:rPr lang="it-IT" sz="2000" b="1" dirty="0" smtClean="0">
                <a:solidFill>
                  <a:schemeClr val="accent2">
                    <a:lumMod val="20000"/>
                    <a:lumOff val="80000"/>
                  </a:schemeClr>
                </a:solidFill>
                <a:latin typeface="Times New Roman" pitchFamily="18" charset="0"/>
                <a:cs typeface="Times New Roman" pitchFamily="18" charset="0"/>
              </a:rPr>
              <a:t>. Sacralità della famiglia) furono accusate di cacciare e di mangiare carne cruda.  Rifiutando di cucinare, e di consumare il cibo procurato dai maschi, rinnegano un dovere specificamente femminile e “civile”.  </a:t>
            </a:r>
            <a:endParaRPr lang="it-IT" sz="2000" b="1" dirty="0">
              <a:solidFill>
                <a:schemeClr val="accent2">
                  <a:lumMod val="20000"/>
                  <a:lumOff val="80000"/>
                </a:schemeClr>
              </a:solidFill>
              <a:latin typeface="Times New Roman" pitchFamily="18" charset="0"/>
              <a:cs typeface="Times New Roman" pitchFamily="18" charset="0"/>
            </a:endParaRPr>
          </a:p>
        </p:txBody>
      </p:sp>
      <p:sp>
        <p:nvSpPr>
          <p:cNvPr id="13" name="Rettangolo 12"/>
          <p:cNvSpPr/>
          <p:nvPr/>
        </p:nvSpPr>
        <p:spPr>
          <a:xfrm>
            <a:off x="7715272" y="0"/>
            <a:ext cx="1428728" cy="369332"/>
          </a:xfrm>
          <a:prstGeom prst="rect">
            <a:avLst/>
          </a:prstGeom>
        </p:spPr>
        <p:txBody>
          <a:bodyPr wrap="square">
            <a:spAutoFit/>
          </a:bodyPr>
          <a:lstStyle/>
          <a:p>
            <a:r>
              <a:rPr lang="it-IT" b="1" dirty="0" smtClean="0">
                <a:solidFill>
                  <a:schemeClr val="accent2">
                    <a:lumMod val="20000"/>
                    <a:lumOff val="80000"/>
                  </a:schemeClr>
                </a:solidFill>
                <a:latin typeface="Times New Roman" pitchFamily="18" charset="0"/>
                <a:cs typeface="Times New Roman" pitchFamily="18" charset="0"/>
              </a:rPr>
              <a:t>.</a:t>
            </a:r>
            <a:endParaRPr lang="it-IT" b="1" dirty="0">
              <a:solidFill>
                <a:schemeClr val="accent2">
                  <a:lumMod val="20000"/>
                  <a:lumOff val="80000"/>
                </a:schemeClr>
              </a:solidFill>
              <a:latin typeface="Times New Roman" pitchFamily="18" charset="0"/>
              <a:cs typeface="Times New Roman" pitchFamily="18" charset="0"/>
            </a:endParaRPr>
          </a:p>
        </p:txBody>
      </p:sp>
      <p:pic>
        <p:nvPicPr>
          <p:cNvPr id="41986" name="Picture 2" descr="http://www.silviadue.net/vari/baccanti4.jpg"/>
          <p:cNvPicPr>
            <a:picLocks noChangeAspect="1" noChangeArrowheads="1"/>
          </p:cNvPicPr>
          <p:nvPr/>
        </p:nvPicPr>
        <p:blipFill>
          <a:blip r:embed="rId3"/>
          <a:srcRect/>
          <a:stretch>
            <a:fillRect/>
          </a:stretch>
        </p:blipFill>
        <p:spPr bwMode="auto">
          <a:xfrm>
            <a:off x="0" y="0"/>
            <a:ext cx="6950674"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10" name="Rettangolo 9"/>
          <p:cNvSpPr/>
          <p:nvPr/>
        </p:nvSpPr>
        <p:spPr>
          <a:xfrm>
            <a:off x="0" y="4995952"/>
            <a:ext cx="9144000" cy="1862048"/>
          </a:xfrm>
          <a:prstGeom prst="rect">
            <a:avLst/>
          </a:prstGeom>
        </p:spPr>
        <p:txBody>
          <a:bodyPr wrap="square">
            <a:spAutoFit/>
          </a:bodyPr>
          <a:lstStyle/>
          <a:p>
            <a:r>
              <a:rPr lang="it-IT" sz="2300" b="1" dirty="0" smtClean="0">
                <a:solidFill>
                  <a:schemeClr val="accent2">
                    <a:lumMod val="20000"/>
                    <a:lumOff val="80000"/>
                  </a:schemeClr>
                </a:solidFill>
                <a:latin typeface="Times New Roman" pitchFamily="18" charset="0"/>
                <a:cs typeface="Times New Roman" pitchFamily="18" charset="0"/>
              </a:rPr>
              <a:t>A prescindere da dove si trovino a vivere, gli umani sono la specie più onnivora del pianeta: già 4.000 anni fa, nell’insediamento palafitticolo del lago di Ledro, in Trentino, si utilizzavano qualcosa come 150 </a:t>
            </a:r>
          </a:p>
          <a:p>
            <a:r>
              <a:rPr lang="it-IT" sz="2300" b="1" dirty="0" smtClean="0">
                <a:solidFill>
                  <a:schemeClr val="accent2">
                    <a:lumMod val="20000"/>
                    <a:lumOff val="80000"/>
                  </a:schemeClr>
                </a:solidFill>
                <a:latin typeface="Times New Roman" pitchFamily="18" charset="0"/>
                <a:cs typeface="Times New Roman" pitchFamily="18" charset="0"/>
              </a:rPr>
              <a:t>Varietà vegetali, e il 70% del cibo proveniva dalla raccolta. La </a:t>
            </a:r>
          </a:p>
          <a:p>
            <a:r>
              <a:rPr lang="it-IT" sz="2300" b="1" dirty="0" smtClean="0">
                <a:solidFill>
                  <a:schemeClr val="accent2">
                    <a:lumMod val="20000"/>
                    <a:lumOff val="80000"/>
                  </a:schemeClr>
                </a:solidFill>
                <a:latin typeface="Times New Roman" pitchFamily="18" charset="0"/>
                <a:cs typeface="Times New Roman" pitchFamily="18" charset="0"/>
              </a:rPr>
              <a:t>caccia aveva solo una funzione rituale, ed era praticata saltuariamente.   </a:t>
            </a:r>
            <a:endParaRPr lang="it-IT" sz="2300" b="1" dirty="0">
              <a:solidFill>
                <a:schemeClr val="accent2">
                  <a:lumMod val="20000"/>
                  <a:lumOff val="80000"/>
                </a:schemeClr>
              </a:solidFill>
              <a:latin typeface="Times New Roman" pitchFamily="18" charset="0"/>
              <a:cs typeface="Times New Roman" pitchFamily="18" charset="0"/>
            </a:endParaRPr>
          </a:p>
        </p:txBody>
      </p:sp>
      <p:pic>
        <p:nvPicPr>
          <p:cNvPr id="1026" name="Picture 2" descr="http://trentinomotoadventure.files.wordpress.com/2011/10/dscn2357.jpg"/>
          <p:cNvPicPr>
            <a:picLocks noChangeAspect="1" noChangeArrowheads="1"/>
          </p:cNvPicPr>
          <p:nvPr/>
        </p:nvPicPr>
        <p:blipFill>
          <a:blip r:embed="rId3" cstate="print"/>
          <a:srcRect/>
          <a:stretch>
            <a:fillRect/>
          </a:stretch>
        </p:blipFill>
        <p:spPr bwMode="auto">
          <a:xfrm>
            <a:off x="0" y="-142900"/>
            <a:ext cx="9153544" cy="514353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10" name="Rettangolo 9"/>
          <p:cNvSpPr/>
          <p:nvPr/>
        </p:nvSpPr>
        <p:spPr>
          <a:xfrm>
            <a:off x="0" y="4995952"/>
            <a:ext cx="9144000" cy="1862048"/>
          </a:xfrm>
          <a:prstGeom prst="rect">
            <a:avLst/>
          </a:prstGeom>
        </p:spPr>
        <p:txBody>
          <a:bodyPr wrap="square">
            <a:spAutoFit/>
          </a:bodyPr>
          <a:lstStyle/>
          <a:p>
            <a:r>
              <a:rPr lang="it-IT" sz="2300" b="1" dirty="0" smtClean="0">
                <a:solidFill>
                  <a:schemeClr val="accent2">
                    <a:lumMod val="20000"/>
                    <a:lumOff val="80000"/>
                  </a:schemeClr>
                </a:solidFill>
                <a:latin typeface="Times New Roman" pitchFamily="18" charset="0"/>
                <a:cs typeface="Times New Roman" pitchFamily="18" charset="0"/>
              </a:rPr>
              <a:t>A prescindere da dove si trovino a vivere, gli umani sono la specie più onnivora del pianeta: già 4.000 anni fa, nell’insediamento palafitticolo del lago di Ledro, in Trentino, si utilizzavano qualcosa come 150 specie vegetali, e il 70% del cibo proveniva dalla raccolta. La caccia aveva solo una funzione rituale, ed era praticata saltuariamente.   </a:t>
            </a:r>
            <a:endParaRPr lang="it-IT" sz="2300" b="1" dirty="0">
              <a:solidFill>
                <a:schemeClr val="accent2">
                  <a:lumMod val="20000"/>
                  <a:lumOff val="80000"/>
                </a:schemeClr>
              </a:solidFill>
              <a:latin typeface="Times New Roman" pitchFamily="18" charset="0"/>
              <a:cs typeface="Times New Roman" pitchFamily="18" charset="0"/>
            </a:endParaRPr>
          </a:p>
        </p:txBody>
      </p:sp>
      <p:pic>
        <p:nvPicPr>
          <p:cNvPr id="45058" name="Picture 2" descr="Mangiatori di orsi"/>
          <p:cNvPicPr>
            <a:picLocks noChangeAspect="1" noChangeArrowheads="1"/>
          </p:cNvPicPr>
          <p:nvPr/>
        </p:nvPicPr>
        <p:blipFill>
          <a:blip r:embed="rId3"/>
          <a:srcRect/>
          <a:stretch>
            <a:fillRect/>
          </a:stretch>
        </p:blipFill>
        <p:spPr bwMode="auto">
          <a:xfrm>
            <a:off x="0" y="0"/>
            <a:ext cx="9429750" cy="6981826"/>
          </a:xfrm>
          <a:prstGeom prst="rect">
            <a:avLst/>
          </a:prstGeom>
          <a:noFill/>
        </p:spPr>
      </p:pic>
      <p:sp>
        <p:nvSpPr>
          <p:cNvPr id="7" name="CasellaDiTesto 6"/>
          <p:cNvSpPr txBox="1"/>
          <p:nvPr/>
        </p:nvSpPr>
        <p:spPr>
          <a:xfrm>
            <a:off x="142844" y="5786454"/>
            <a:ext cx="4318490" cy="923330"/>
          </a:xfrm>
          <a:prstGeom prst="rect">
            <a:avLst/>
          </a:prstGeom>
          <a:noFill/>
        </p:spPr>
        <p:txBody>
          <a:bodyPr wrap="none" rtlCol="0">
            <a:spAutoFit/>
          </a:bodyPr>
          <a:lstStyle/>
          <a:p>
            <a:r>
              <a:rPr lang="it-IT" b="1" dirty="0" smtClean="0">
                <a:solidFill>
                  <a:srgbClr val="C00000"/>
                </a:solidFill>
                <a:latin typeface="Times New Roman" pitchFamily="18" charset="0"/>
                <a:cs typeface="Times New Roman" pitchFamily="18" charset="0"/>
              </a:rPr>
              <a:t>Soltanto in Groenlandia, fra gli Inuit, </a:t>
            </a:r>
          </a:p>
          <a:p>
            <a:r>
              <a:rPr lang="it-IT" b="1" dirty="0" smtClean="0">
                <a:solidFill>
                  <a:srgbClr val="C00000"/>
                </a:solidFill>
                <a:latin typeface="Times New Roman" pitchFamily="18" charset="0"/>
                <a:cs typeface="Times New Roman" pitchFamily="18" charset="0"/>
              </a:rPr>
              <a:t>La dieta è prevalentemente proteica: </a:t>
            </a:r>
          </a:p>
          <a:p>
            <a:r>
              <a:rPr lang="it-IT" b="1" dirty="0" smtClean="0">
                <a:solidFill>
                  <a:srgbClr val="C00000"/>
                </a:solidFill>
                <a:latin typeface="Times New Roman" pitchFamily="18" charset="0"/>
                <a:cs typeface="Times New Roman" pitchFamily="18" charset="0"/>
              </a:rPr>
              <a:t>Carne di orso polare, foca, narvalo e orca </a:t>
            </a:r>
            <a:endParaRPr lang="it-IT" b="1" dirty="0">
              <a:solidFill>
                <a:srgbClr val="C0000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10" name="Rettangolo 9"/>
          <p:cNvSpPr/>
          <p:nvPr/>
        </p:nvSpPr>
        <p:spPr>
          <a:xfrm>
            <a:off x="0" y="5842337"/>
            <a:ext cx="9144000" cy="1015663"/>
          </a:xfrm>
          <a:prstGeom prst="rect">
            <a:avLst/>
          </a:prstGeom>
        </p:spPr>
        <p:txBody>
          <a:bodyPr wrap="square">
            <a:spAutoFit/>
          </a:bodyPr>
          <a:lstStyle/>
          <a:p>
            <a:r>
              <a:rPr lang="it-IT" sz="2000" b="1" dirty="0" smtClean="0">
                <a:solidFill>
                  <a:schemeClr val="accent2">
                    <a:lumMod val="20000"/>
                    <a:lumOff val="80000"/>
                  </a:schemeClr>
                </a:solidFill>
                <a:latin typeface="Times New Roman" pitchFamily="18" charset="0"/>
                <a:cs typeface="Times New Roman" pitchFamily="18" charset="0"/>
              </a:rPr>
              <a:t>E’ solo nel Medio Evo che avviene la nascita della cucina popolare e moderna </a:t>
            </a:r>
          </a:p>
          <a:p>
            <a:r>
              <a:rPr lang="it-IT" sz="2000" b="1" dirty="0" smtClean="0">
                <a:solidFill>
                  <a:schemeClr val="accent2">
                    <a:lumMod val="20000"/>
                    <a:lumOff val="80000"/>
                  </a:schemeClr>
                </a:solidFill>
                <a:latin typeface="Times New Roman" pitchFamily="18" charset="0"/>
                <a:cs typeface="Times New Roman" pitchFamily="18" charset="0"/>
              </a:rPr>
              <a:t>con l’incontro tra il modello produttivo di tradizione greco-romana, fondato </a:t>
            </a:r>
          </a:p>
          <a:p>
            <a:r>
              <a:rPr lang="it-IT" sz="2000" b="1" dirty="0" smtClean="0">
                <a:solidFill>
                  <a:schemeClr val="accent2">
                    <a:lumMod val="20000"/>
                    <a:lumOff val="80000"/>
                  </a:schemeClr>
                </a:solidFill>
                <a:latin typeface="Times New Roman" pitchFamily="18" charset="0"/>
                <a:cs typeface="Times New Roman" pitchFamily="18" charset="0"/>
              </a:rPr>
              <a:t>sull’ agricoltura, e quello germanico basato sullo sfruttamento delle foreste. </a:t>
            </a:r>
            <a:endParaRPr lang="it-IT" sz="2000" b="1" dirty="0">
              <a:solidFill>
                <a:schemeClr val="accent2">
                  <a:lumMod val="20000"/>
                  <a:lumOff val="80000"/>
                </a:schemeClr>
              </a:solidFill>
              <a:latin typeface="Times New Roman" pitchFamily="18" charset="0"/>
              <a:cs typeface="Times New Roman" pitchFamily="18" charset="0"/>
            </a:endParaRPr>
          </a:p>
        </p:txBody>
      </p:sp>
      <p:sp>
        <p:nvSpPr>
          <p:cNvPr id="13" name="Rettangolo 12"/>
          <p:cNvSpPr/>
          <p:nvPr/>
        </p:nvSpPr>
        <p:spPr>
          <a:xfrm>
            <a:off x="7715272" y="0"/>
            <a:ext cx="1428728" cy="369332"/>
          </a:xfrm>
          <a:prstGeom prst="rect">
            <a:avLst/>
          </a:prstGeom>
        </p:spPr>
        <p:txBody>
          <a:bodyPr wrap="square">
            <a:spAutoFit/>
          </a:bodyPr>
          <a:lstStyle/>
          <a:p>
            <a:r>
              <a:rPr lang="it-IT" b="1" dirty="0" smtClean="0">
                <a:solidFill>
                  <a:schemeClr val="accent2">
                    <a:lumMod val="20000"/>
                    <a:lumOff val="80000"/>
                  </a:schemeClr>
                </a:solidFill>
                <a:latin typeface="Times New Roman" pitchFamily="18" charset="0"/>
                <a:cs typeface="Times New Roman" pitchFamily="18" charset="0"/>
              </a:rPr>
              <a:t>.</a:t>
            </a:r>
            <a:endParaRPr lang="it-IT" b="1" dirty="0">
              <a:solidFill>
                <a:schemeClr val="accent2">
                  <a:lumMod val="20000"/>
                  <a:lumOff val="80000"/>
                </a:schemeClr>
              </a:solidFill>
              <a:latin typeface="Times New Roman" pitchFamily="18" charset="0"/>
              <a:cs typeface="Times New Roman" pitchFamily="18" charset="0"/>
            </a:endParaRPr>
          </a:p>
        </p:txBody>
      </p:sp>
      <p:pic>
        <p:nvPicPr>
          <p:cNvPr id="46082" name="Picture 2" descr="http://www.wwmm.org/immagini/1601.jpg"/>
          <p:cNvPicPr>
            <a:picLocks noChangeAspect="1" noChangeArrowheads="1"/>
          </p:cNvPicPr>
          <p:nvPr/>
        </p:nvPicPr>
        <p:blipFill>
          <a:blip r:embed="rId3"/>
          <a:srcRect/>
          <a:stretch>
            <a:fillRect/>
          </a:stretch>
        </p:blipFill>
        <p:spPr bwMode="auto">
          <a:xfrm>
            <a:off x="0" y="-142900"/>
            <a:ext cx="9144000" cy="6024282"/>
          </a:xfrm>
          <a:prstGeom prst="rect">
            <a:avLst/>
          </a:prstGeom>
          <a:noFill/>
        </p:spPr>
      </p:pic>
      <p:sp>
        <p:nvSpPr>
          <p:cNvPr id="9" name="Rettangolo 8"/>
          <p:cNvSpPr/>
          <p:nvPr/>
        </p:nvSpPr>
        <p:spPr>
          <a:xfrm>
            <a:off x="285720" y="214290"/>
            <a:ext cx="4286280" cy="923330"/>
          </a:xfrm>
          <a:prstGeom prst="rect">
            <a:avLst/>
          </a:prstGeom>
        </p:spPr>
        <p:txBody>
          <a:bodyPr wrap="square">
            <a:spAutoFit/>
          </a:bodyPr>
          <a:lstStyle/>
          <a:p>
            <a:r>
              <a:rPr lang="it-IT" b="1" dirty="0" smtClean="0">
                <a:solidFill>
                  <a:schemeClr val="accent2">
                    <a:lumMod val="20000"/>
                    <a:lumOff val="80000"/>
                  </a:schemeClr>
                </a:solidFill>
                <a:latin typeface="Times New Roman" pitchFamily="18" charset="0"/>
                <a:cs typeface="Times New Roman" pitchFamily="18" charset="0"/>
              </a:rPr>
              <a:t>Casa del Pretore di Venezia, Museo etnografico Alta Valle </a:t>
            </a:r>
            <a:r>
              <a:rPr lang="it-IT" b="1" dirty="0" err="1" smtClean="0">
                <a:solidFill>
                  <a:schemeClr val="accent2">
                    <a:lumMod val="20000"/>
                    <a:lumOff val="80000"/>
                  </a:schemeClr>
                </a:solidFill>
                <a:latin typeface="Times New Roman" pitchFamily="18" charset="0"/>
                <a:cs typeface="Times New Roman" pitchFamily="18" charset="0"/>
              </a:rPr>
              <a:t>Brembana</a:t>
            </a:r>
            <a:r>
              <a:rPr lang="it-IT" b="1" dirty="0" smtClean="0">
                <a:solidFill>
                  <a:schemeClr val="accent2">
                    <a:lumMod val="20000"/>
                    <a:lumOff val="80000"/>
                  </a:schemeClr>
                </a:solidFill>
                <a:latin typeface="Times New Roman" pitchFamily="18" charset="0"/>
                <a:cs typeface="Times New Roman" pitchFamily="18" charset="0"/>
              </a:rPr>
              <a:t>, </a:t>
            </a:r>
            <a:r>
              <a:rPr lang="it-IT" b="1" dirty="0" err="1" smtClean="0">
                <a:solidFill>
                  <a:schemeClr val="accent2">
                    <a:lumMod val="20000"/>
                    <a:lumOff val="80000"/>
                  </a:schemeClr>
                </a:solidFill>
                <a:latin typeface="Times New Roman" pitchFamily="18" charset="0"/>
                <a:cs typeface="Times New Roman" pitchFamily="18" charset="0"/>
              </a:rPr>
              <a:t>Valtorta</a:t>
            </a:r>
            <a:r>
              <a:rPr lang="it-IT" b="1" dirty="0" smtClean="0">
                <a:solidFill>
                  <a:schemeClr val="accent2">
                    <a:lumMod val="20000"/>
                    <a:lumOff val="80000"/>
                  </a:schemeClr>
                </a:solidFill>
                <a:latin typeface="Times New Roman" pitchFamily="18" charset="0"/>
                <a:cs typeface="Times New Roman" pitchFamily="18" charset="0"/>
              </a:rPr>
              <a:t>(</a:t>
            </a:r>
            <a:r>
              <a:rPr lang="it-IT" b="1" dirty="0" err="1" smtClean="0">
                <a:solidFill>
                  <a:schemeClr val="accent2">
                    <a:lumMod val="20000"/>
                    <a:lumOff val="80000"/>
                  </a:schemeClr>
                </a:solidFill>
                <a:latin typeface="Times New Roman" pitchFamily="18" charset="0"/>
                <a:cs typeface="Times New Roman" pitchFamily="18" charset="0"/>
              </a:rPr>
              <a:t>Bg</a:t>
            </a:r>
            <a:r>
              <a:rPr lang="it-IT" b="1" dirty="0" smtClean="0">
                <a:solidFill>
                  <a:schemeClr val="accent2">
                    <a:lumMod val="20000"/>
                    <a:lumOff val="80000"/>
                  </a:schemeClr>
                </a:solidFill>
                <a:latin typeface="Times New Roman" pitchFamily="18" charset="0"/>
                <a:cs typeface="Times New Roman" pitchFamily="18" charset="0"/>
              </a:rPr>
              <a:t>)</a:t>
            </a:r>
            <a:endParaRPr lang="it-IT" b="1" dirty="0">
              <a:solidFill>
                <a:schemeClr val="accent2">
                  <a:lumMod val="20000"/>
                  <a:lumOff val="80000"/>
                </a:schemeClr>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10" name="Rettangolo 9"/>
          <p:cNvSpPr/>
          <p:nvPr/>
        </p:nvSpPr>
        <p:spPr>
          <a:xfrm>
            <a:off x="5143504" y="0"/>
            <a:ext cx="4000496" cy="6740307"/>
          </a:xfrm>
          <a:prstGeom prst="rect">
            <a:avLst/>
          </a:prstGeom>
        </p:spPr>
        <p:txBody>
          <a:bodyPr wrap="square">
            <a:spAutoFit/>
          </a:bodyPr>
          <a:lstStyle/>
          <a:p>
            <a:r>
              <a:rPr lang="it-IT" sz="2400" b="1" dirty="0" smtClean="0">
                <a:solidFill>
                  <a:schemeClr val="accent2">
                    <a:lumMod val="20000"/>
                    <a:lumOff val="80000"/>
                  </a:schemeClr>
                </a:solidFill>
                <a:latin typeface="Times New Roman" pitchFamily="18" charset="0"/>
                <a:cs typeface="Times New Roman" pitchFamily="18" charset="0"/>
              </a:rPr>
              <a:t>Da sempre, le donne cucinano per vendere cibo al mercato: ancora adesso lo fanno in tutti i Paesi in via di sviluppo. Piatti che oggi sono entrati nell’alimentazione quotidiana – la pasta asciutta, per esempio – venivano venduti sulla strada: anche perché nelle città le case della gente normale si riducono ad una stanza sola, sprovvista di camino (che comunque arriva solo dal 1300 in poi) e poi, quando c’era, con </a:t>
            </a:r>
          </a:p>
          <a:p>
            <a:r>
              <a:rPr lang="it-IT" sz="2400" b="1" dirty="0" smtClean="0">
                <a:solidFill>
                  <a:schemeClr val="accent2">
                    <a:lumMod val="20000"/>
                    <a:lumOff val="80000"/>
                  </a:schemeClr>
                </a:solidFill>
                <a:latin typeface="Times New Roman" pitchFamily="18" charset="0"/>
                <a:cs typeface="Times New Roman" pitchFamily="18" charset="0"/>
              </a:rPr>
              <a:t>una bocca di fuoco troppo </a:t>
            </a:r>
          </a:p>
          <a:p>
            <a:r>
              <a:rPr lang="it-IT" sz="2400" b="1" dirty="0" smtClean="0">
                <a:solidFill>
                  <a:schemeClr val="accent2">
                    <a:lumMod val="20000"/>
                    <a:lumOff val="80000"/>
                  </a:schemeClr>
                </a:solidFill>
                <a:latin typeface="Times New Roman" pitchFamily="18" charset="0"/>
                <a:cs typeface="Times New Roman" pitchFamily="18" charset="0"/>
              </a:rPr>
              <a:t>piccola per poter cucinare. </a:t>
            </a:r>
            <a:r>
              <a:rPr lang="it-IT" sz="2000" b="1" dirty="0" smtClean="0">
                <a:solidFill>
                  <a:schemeClr val="accent2">
                    <a:lumMod val="20000"/>
                    <a:lumOff val="80000"/>
                  </a:schemeClr>
                </a:solidFill>
                <a:latin typeface="Times New Roman" pitchFamily="18" charset="0"/>
                <a:cs typeface="Times New Roman" pitchFamily="18" charset="0"/>
              </a:rPr>
              <a:t>  </a:t>
            </a:r>
            <a:endParaRPr lang="it-IT" sz="2000" b="1" dirty="0">
              <a:solidFill>
                <a:schemeClr val="accent2">
                  <a:lumMod val="20000"/>
                  <a:lumOff val="80000"/>
                </a:schemeClr>
              </a:solidFill>
              <a:latin typeface="Times New Roman" pitchFamily="18" charset="0"/>
              <a:cs typeface="Times New Roman" pitchFamily="18" charset="0"/>
            </a:endParaRPr>
          </a:p>
        </p:txBody>
      </p:sp>
      <p:sp>
        <p:nvSpPr>
          <p:cNvPr id="13" name="Rettangolo 12"/>
          <p:cNvSpPr/>
          <p:nvPr/>
        </p:nvSpPr>
        <p:spPr>
          <a:xfrm>
            <a:off x="7715272" y="0"/>
            <a:ext cx="1428728" cy="369332"/>
          </a:xfrm>
          <a:prstGeom prst="rect">
            <a:avLst/>
          </a:prstGeom>
        </p:spPr>
        <p:txBody>
          <a:bodyPr wrap="square">
            <a:spAutoFit/>
          </a:bodyPr>
          <a:lstStyle/>
          <a:p>
            <a:r>
              <a:rPr lang="it-IT" b="1" dirty="0" smtClean="0">
                <a:solidFill>
                  <a:schemeClr val="accent2">
                    <a:lumMod val="20000"/>
                    <a:lumOff val="80000"/>
                  </a:schemeClr>
                </a:solidFill>
                <a:latin typeface="Times New Roman" pitchFamily="18" charset="0"/>
                <a:cs typeface="Times New Roman" pitchFamily="18" charset="0"/>
              </a:rPr>
              <a:t>.</a:t>
            </a:r>
            <a:endParaRPr lang="it-IT" b="1" dirty="0">
              <a:solidFill>
                <a:schemeClr val="accent2">
                  <a:lumMod val="20000"/>
                  <a:lumOff val="80000"/>
                </a:schemeClr>
              </a:solidFill>
              <a:latin typeface="Times New Roman" pitchFamily="18" charset="0"/>
              <a:cs typeface="Times New Roman" pitchFamily="18" charset="0"/>
            </a:endParaRPr>
          </a:p>
        </p:txBody>
      </p:sp>
      <p:pic>
        <p:nvPicPr>
          <p:cNvPr id="7" name="Picture 2" descr="http://backend.lacucinaitaliana.it/img_repository/scoprire_home/entertainment/arte_mercato_zoffany.jpg"/>
          <p:cNvPicPr>
            <a:picLocks noChangeAspect="1" noChangeArrowheads="1"/>
          </p:cNvPicPr>
          <p:nvPr/>
        </p:nvPicPr>
        <p:blipFill>
          <a:blip r:embed="rId3"/>
          <a:srcRect/>
          <a:stretch>
            <a:fillRect/>
          </a:stretch>
        </p:blipFill>
        <p:spPr bwMode="auto">
          <a:xfrm>
            <a:off x="0" y="0"/>
            <a:ext cx="5154705" cy="6858000"/>
          </a:xfrm>
          <a:prstGeom prst="rect">
            <a:avLst/>
          </a:prstGeom>
          <a:noFill/>
        </p:spPr>
      </p:pic>
      <p:sp>
        <p:nvSpPr>
          <p:cNvPr id="9" name="CasellaDiTesto 8"/>
          <p:cNvSpPr txBox="1"/>
          <p:nvPr/>
        </p:nvSpPr>
        <p:spPr>
          <a:xfrm>
            <a:off x="142844" y="142852"/>
            <a:ext cx="4214842" cy="646331"/>
          </a:xfrm>
          <a:prstGeom prst="rect">
            <a:avLst/>
          </a:prstGeom>
          <a:noFill/>
        </p:spPr>
        <p:txBody>
          <a:bodyPr wrap="square" rtlCol="0">
            <a:spAutoFit/>
          </a:bodyPr>
          <a:lstStyle/>
          <a:p>
            <a:r>
              <a:rPr lang="it-IT" b="1" dirty="0" smtClean="0">
                <a:solidFill>
                  <a:schemeClr val="bg1"/>
                </a:solidFill>
                <a:latin typeface="Times New Roman" pitchFamily="18" charset="0"/>
                <a:cs typeface="Times New Roman" pitchFamily="18" charset="0"/>
              </a:rPr>
              <a:t>1775, Johann </a:t>
            </a:r>
            <a:r>
              <a:rPr lang="it-IT" b="1" dirty="0" err="1" smtClean="0">
                <a:solidFill>
                  <a:schemeClr val="bg1"/>
                </a:solidFill>
                <a:latin typeface="Times New Roman" pitchFamily="18" charset="0"/>
                <a:cs typeface="Times New Roman" pitchFamily="18" charset="0"/>
              </a:rPr>
              <a:t>Zoffany</a:t>
            </a:r>
            <a:r>
              <a:rPr lang="it-IT" b="1" dirty="0" smtClean="0">
                <a:solidFill>
                  <a:schemeClr val="bg1"/>
                </a:solidFill>
                <a:latin typeface="Times New Roman" pitchFamily="18" charset="0"/>
                <a:cs typeface="Times New Roman" pitchFamily="18" charset="0"/>
              </a:rPr>
              <a:t> , “Il mercato della frutta di Firenze” , Londra, Tate </a:t>
            </a:r>
            <a:r>
              <a:rPr lang="it-IT" b="1" dirty="0" err="1" smtClean="0">
                <a:solidFill>
                  <a:schemeClr val="bg1"/>
                </a:solidFill>
                <a:latin typeface="Times New Roman" pitchFamily="18" charset="0"/>
                <a:cs typeface="Times New Roman" pitchFamily="18" charset="0"/>
              </a:rPr>
              <a:t>Gallery</a:t>
            </a:r>
            <a:r>
              <a:rPr lang="it-IT" b="1" dirty="0" smtClean="0">
                <a:solidFill>
                  <a:schemeClr val="bg1"/>
                </a:solidFill>
                <a:latin typeface="Times New Roman" pitchFamily="18" charset="0"/>
                <a:cs typeface="Times New Roman" pitchFamily="18" charset="0"/>
              </a:rPr>
              <a:t>. </a:t>
            </a:r>
            <a:endParaRPr lang="it-IT" b="1" dirty="0">
              <a:solidFill>
                <a:schemeClr val="bg1"/>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10" name="Rettangolo 9"/>
          <p:cNvSpPr/>
          <p:nvPr/>
        </p:nvSpPr>
        <p:spPr>
          <a:xfrm>
            <a:off x="0" y="0"/>
            <a:ext cx="9144000" cy="6740307"/>
          </a:xfrm>
          <a:prstGeom prst="rect">
            <a:avLst/>
          </a:prstGeom>
        </p:spPr>
        <p:txBody>
          <a:bodyPr wrap="square">
            <a:spAutoFit/>
          </a:bodyPr>
          <a:lstStyle/>
          <a:p>
            <a:r>
              <a:rPr lang="it-IT" sz="3600" b="1" dirty="0" smtClean="0">
                <a:solidFill>
                  <a:schemeClr val="accent2">
                    <a:lumMod val="20000"/>
                    <a:lumOff val="80000"/>
                  </a:schemeClr>
                </a:solidFill>
                <a:latin typeface="Times New Roman" pitchFamily="18" charset="0"/>
                <a:cs typeface="Times New Roman" pitchFamily="18" charset="0"/>
              </a:rPr>
              <a:t>Rimangono e si approfondiscono le differenze culturali e geografiche. In ambito mediterraneo, le donne generalmente non lavorano fuori casa, e passano gran parte del tempo a preparare da mangiare.   La cucina è un ambiente separato, in cui gli uomini e gli ospiti non entrano. Una volta pronto,  il cibo viene portato in sala da pranzo. Spesso le donne mangiano separatamente: prima, per essere libere di servire gli uomini;  o dopo, con i loro avanzi. Certi cibi (come, per esempio, la carne) sono privilegio maschile. </a:t>
            </a:r>
            <a:endParaRPr lang="it-IT" sz="3600" b="1" dirty="0">
              <a:solidFill>
                <a:schemeClr val="accent2">
                  <a:lumMod val="20000"/>
                  <a:lumOff val="80000"/>
                </a:schemeClr>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10" name="Rettangolo 9"/>
          <p:cNvSpPr/>
          <p:nvPr/>
        </p:nvSpPr>
        <p:spPr>
          <a:xfrm>
            <a:off x="0" y="5842337"/>
            <a:ext cx="9144000" cy="1015663"/>
          </a:xfrm>
          <a:prstGeom prst="rect">
            <a:avLst/>
          </a:prstGeom>
        </p:spPr>
        <p:txBody>
          <a:bodyPr wrap="square">
            <a:spAutoFit/>
          </a:bodyPr>
          <a:lstStyle/>
          <a:p>
            <a:r>
              <a:rPr lang="it-IT" sz="2000" b="1" dirty="0" smtClean="0">
                <a:solidFill>
                  <a:schemeClr val="accent2">
                    <a:lumMod val="20000"/>
                    <a:lumOff val="80000"/>
                  </a:schemeClr>
                </a:solidFill>
                <a:latin typeface="Times New Roman" pitchFamily="18" charset="0"/>
                <a:cs typeface="Times New Roman" pitchFamily="18" charset="0"/>
              </a:rPr>
              <a:t>E’ solo nel Medio Evo che avviene la nascita della cucina popolare e moderna </a:t>
            </a:r>
          </a:p>
          <a:p>
            <a:r>
              <a:rPr lang="it-IT" sz="2000" b="1" dirty="0" smtClean="0">
                <a:solidFill>
                  <a:schemeClr val="accent2">
                    <a:lumMod val="20000"/>
                    <a:lumOff val="80000"/>
                  </a:schemeClr>
                </a:solidFill>
                <a:latin typeface="Times New Roman" pitchFamily="18" charset="0"/>
                <a:cs typeface="Times New Roman" pitchFamily="18" charset="0"/>
              </a:rPr>
              <a:t>con l’incontro tra il modello produttivo di tradizione greco-romana, fondato </a:t>
            </a:r>
          </a:p>
          <a:p>
            <a:r>
              <a:rPr lang="it-IT" sz="2000" b="1" dirty="0" smtClean="0">
                <a:solidFill>
                  <a:schemeClr val="accent2">
                    <a:lumMod val="20000"/>
                    <a:lumOff val="80000"/>
                  </a:schemeClr>
                </a:solidFill>
                <a:latin typeface="Times New Roman" pitchFamily="18" charset="0"/>
                <a:cs typeface="Times New Roman" pitchFamily="18" charset="0"/>
              </a:rPr>
              <a:t>sull’ agricoltura, e quello germanico basato sullo sfruttamento delle foreste. </a:t>
            </a:r>
            <a:endParaRPr lang="it-IT" sz="2000" b="1" dirty="0">
              <a:solidFill>
                <a:schemeClr val="accent2">
                  <a:lumMod val="20000"/>
                  <a:lumOff val="80000"/>
                </a:schemeClr>
              </a:solidFill>
              <a:latin typeface="Times New Roman" pitchFamily="18" charset="0"/>
              <a:cs typeface="Times New Roman" pitchFamily="18" charset="0"/>
            </a:endParaRPr>
          </a:p>
        </p:txBody>
      </p:sp>
      <p:sp>
        <p:nvSpPr>
          <p:cNvPr id="13" name="Rettangolo 12"/>
          <p:cNvSpPr/>
          <p:nvPr/>
        </p:nvSpPr>
        <p:spPr>
          <a:xfrm>
            <a:off x="7715272" y="0"/>
            <a:ext cx="1428728" cy="369332"/>
          </a:xfrm>
          <a:prstGeom prst="rect">
            <a:avLst/>
          </a:prstGeom>
        </p:spPr>
        <p:txBody>
          <a:bodyPr wrap="square">
            <a:spAutoFit/>
          </a:bodyPr>
          <a:lstStyle/>
          <a:p>
            <a:r>
              <a:rPr lang="it-IT" b="1" dirty="0" smtClean="0">
                <a:solidFill>
                  <a:schemeClr val="accent2">
                    <a:lumMod val="20000"/>
                    <a:lumOff val="80000"/>
                  </a:schemeClr>
                </a:solidFill>
                <a:latin typeface="Times New Roman" pitchFamily="18" charset="0"/>
                <a:cs typeface="Times New Roman" pitchFamily="18" charset="0"/>
              </a:rPr>
              <a:t>.</a:t>
            </a:r>
            <a:endParaRPr lang="it-IT" b="1" dirty="0">
              <a:solidFill>
                <a:schemeClr val="accent2">
                  <a:lumMod val="20000"/>
                  <a:lumOff val="80000"/>
                </a:schemeClr>
              </a:solidFill>
              <a:latin typeface="Times New Roman" pitchFamily="18" charset="0"/>
              <a:cs typeface="Times New Roman" pitchFamily="18" charset="0"/>
            </a:endParaRPr>
          </a:p>
        </p:txBody>
      </p:sp>
      <p:pic>
        <p:nvPicPr>
          <p:cNvPr id="11" name="Picture 2" descr="http://1.bp.blogspot.com/-3rFZj8TZ2AA/UBMTGV4ADvI/AAAAAAAABQM/5MmTMms-LqM/s1600/cucina+araba.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10" name="Rettangolo 9"/>
          <p:cNvSpPr/>
          <p:nvPr/>
        </p:nvSpPr>
        <p:spPr>
          <a:xfrm>
            <a:off x="0" y="6000768"/>
            <a:ext cx="9144000" cy="800219"/>
          </a:xfrm>
          <a:prstGeom prst="rect">
            <a:avLst/>
          </a:prstGeom>
        </p:spPr>
        <p:txBody>
          <a:bodyPr wrap="square">
            <a:spAutoFit/>
          </a:bodyPr>
          <a:lstStyle/>
          <a:p>
            <a:r>
              <a:rPr lang="it-IT" sz="2300" b="1" dirty="0" smtClean="0">
                <a:solidFill>
                  <a:schemeClr val="accent2">
                    <a:lumMod val="20000"/>
                    <a:lumOff val="80000"/>
                  </a:schemeClr>
                </a:solidFill>
                <a:latin typeface="Times New Roman" pitchFamily="18" charset="0"/>
                <a:cs typeface="Times New Roman" pitchFamily="18" charset="0"/>
              </a:rPr>
              <a:t>Il lavoro in cucina viene svolto in solitudine. La cucina è un locale buio, non  decorato, scomodo, chiuso verso l’esterno e isolato all’interno. </a:t>
            </a:r>
            <a:endParaRPr lang="it-IT" sz="2300" b="1" dirty="0">
              <a:solidFill>
                <a:schemeClr val="accent2">
                  <a:lumMod val="20000"/>
                  <a:lumOff val="80000"/>
                </a:schemeClr>
              </a:solidFill>
              <a:latin typeface="Times New Roman" pitchFamily="18" charset="0"/>
              <a:cs typeface="Times New Roman" pitchFamily="18" charset="0"/>
            </a:endParaRPr>
          </a:p>
        </p:txBody>
      </p:sp>
      <p:sp>
        <p:nvSpPr>
          <p:cNvPr id="13" name="Rettangolo 12"/>
          <p:cNvSpPr/>
          <p:nvPr/>
        </p:nvSpPr>
        <p:spPr>
          <a:xfrm>
            <a:off x="7715272" y="0"/>
            <a:ext cx="1428728" cy="369332"/>
          </a:xfrm>
          <a:prstGeom prst="rect">
            <a:avLst/>
          </a:prstGeom>
        </p:spPr>
        <p:txBody>
          <a:bodyPr wrap="square">
            <a:spAutoFit/>
          </a:bodyPr>
          <a:lstStyle/>
          <a:p>
            <a:r>
              <a:rPr lang="it-IT" b="1" dirty="0" smtClean="0">
                <a:solidFill>
                  <a:schemeClr val="accent2">
                    <a:lumMod val="20000"/>
                    <a:lumOff val="80000"/>
                  </a:schemeClr>
                </a:solidFill>
                <a:latin typeface="Times New Roman" pitchFamily="18" charset="0"/>
                <a:cs typeface="Times New Roman" pitchFamily="18" charset="0"/>
              </a:rPr>
              <a:t>.</a:t>
            </a:r>
            <a:endParaRPr lang="it-IT" b="1" dirty="0">
              <a:solidFill>
                <a:schemeClr val="accent2">
                  <a:lumMod val="20000"/>
                  <a:lumOff val="80000"/>
                </a:schemeClr>
              </a:solidFill>
              <a:latin typeface="Times New Roman" pitchFamily="18" charset="0"/>
              <a:cs typeface="Times New Roman" pitchFamily="18" charset="0"/>
            </a:endParaRPr>
          </a:p>
        </p:txBody>
      </p:sp>
      <p:pic>
        <p:nvPicPr>
          <p:cNvPr id="11" name="Picture 2" descr="http://watermarked.impactphotos.com/1271915.jpg"/>
          <p:cNvPicPr>
            <a:picLocks noChangeAspect="1" noChangeArrowheads="1"/>
          </p:cNvPicPr>
          <p:nvPr/>
        </p:nvPicPr>
        <p:blipFill>
          <a:blip r:embed="rId3"/>
          <a:srcRect/>
          <a:stretch>
            <a:fillRect/>
          </a:stretch>
        </p:blipFill>
        <p:spPr bwMode="auto">
          <a:xfrm>
            <a:off x="26754" y="0"/>
            <a:ext cx="9117246" cy="6072230"/>
          </a:xfrm>
          <a:prstGeom prst="rect">
            <a:avLst/>
          </a:prstGeom>
          <a:noFill/>
        </p:spPr>
      </p:pic>
      <p:sp>
        <p:nvSpPr>
          <p:cNvPr id="12" name="CasellaDiTesto 11"/>
          <p:cNvSpPr txBox="1"/>
          <p:nvPr/>
        </p:nvSpPr>
        <p:spPr>
          <a:xfrm>
            <a:off x="0" y="0"/>
            <a:ext cx="2500298" cy="646331"/>
          </a:xfrm>
          <a:prstGeom prst="rect">
            <a:avLst/>
          </a:prstGeom>
          <a:solidFill>
            <a:srgbClr val="FBE8C1"/>
          </a:solidFill>
        </p:spPr>
        <p:txBody>
          <a:bodyPr wrap="square" rtlCol="0">
            <a:spAutoFit/>
          </a:bodyPr>
          <a:lstStyle/>
          <a:p>
            <a:r>
              <a:rPr lang="it-IT" dirty="0" smtClean="0">
                <a:solidFill>
                  <a:schemeClr val="tx1">
                    <a:lumMod val="95000"/>
                    <a:lumOff val="5000"/>
                  </a:schemeClr>
                </a:solidFill>
                <a:latin typeface="Times New Roman" pitchFamily="18" charset="0"/>
                <a:cs typeface="Times New Roman" pitchFamily="18" charset="0"/>
              </a:rPr>
              <a:t>Dubai, Heritage House.</a:t>
            </a:r>
          </a:p>
          <a:p>
            <a:r>
              <a:rPr lang="it-IT" dirty="0" smtClean="0">
                <a:solidFill>
                  <a:schemeClr val="tx1">
                    <a:lumMod val="95000"/>
                    <a:lumOff val="5000"/>
                  </a:schemeClr>
                </a:solidFill>
                <a:latin typeface="Times New Roman" pitchFamily="18" charset="0"/>
                <a:cs typeface="Times New Roman" pitchFamily="18" charset="0"/>
              </a:rPr>
              <a:t>La cucina</a:t>
            </a:r>
            <a:endParaRPr lang="it-IT" dirty="0">
              <a:solidFill>
                <a:schemeClr val="tx1">
                  <a:lumMod val="95000"/>
                  <a:lumOff val="5000"/>
                </a:schemeClr>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10" name="Rettangolo 9"/>
          <p:cNvSpPr/>
          <p:nvPr/>
        </p:nvSpPr>
        <p:spPr>
          <a:xfrm>
            <a:off x="5429256" y="0"/>
            <a:ext cx="3714744" cy="6555641"/>
          </a:xfrm>
          <a:prstGeom prst="rect">
            <a:avLst/>
          </a:prstGeom>
        </p:spPr>
        <p:txBody>
          <a:bodyPr wrap="square">
            <a:spAutoFit/>
          </a:bodyPr>
          <a:lstStyle/>
          <a:p>
            <a:r>
              <a:rPr lang="it-IT" sz="3000" b="1" dirty="0" smtClean="0">
                <a:solidFill>
                  <a:schemeClr val="accent2">
                    <a:lumMod val="20000"/>
                    <a:lumOff val="80000"/>
                  </a:schemeClr>
                </a:solidFill>
                <a:latin typeface="Times New Roman" pitchFamily="18" charset="0"/>
                <a:cs typeface="Times New Roman" pitchFamily="18" charset="0"/>
              </a:rPr>
              <a:t>Durante le feste, le donne di varie famiglie si riuniscono e mettono in piedi vere e proprie maratone culinarie: per loro il riposo non è previsto. Le ricorrenze si celebrano in gran parte in casa, e questo aumenta il lavoro femminile e la separazione sessuale.  </a:t>
            </a:r>
            <a:endParaRPr lang="it-IT" sz="3000" b="1" dirty="0">
              <a:solidFill>
                <a:schemeClr val="accent2">
                  <a:lumMod val="20000"/>
                  <a:lumOff val="80000"/>
                </a:schemeClr>
              </a:solidFill>
              <a:latin typeface="Times New Roman" pitchFamily="18" charset="0"/>
              <a:cs typeface="Times New Roman" pitchFamily="18" charset="0"/>
            </a:endParaRPr>
          </a:p>
        </p:txBody>
      </p:sp>
      <p:pic>
        <p:nvPicPr>
          <p:cNvPr id="55298" name="Picture 2" descr="http://media.npr.org/assets/img/2013/03/20/00a_women-zeitoun-kitchen-92_custom-a4633c35585dce5dc242bb7942d5f6988e49c561-s6-c30.jpg"/>
          <p:cNvPicPr>
            <a:picLocks noChangeAspect="1" noChangeArrowheads="1"/>
          </p:cNvPicPr>
          <p:nvPr/>
        </p:nvPicPr>
        <p:blipFill>
          <a:blip r:embed="rId3"/>
          <a:srcRect/>
          <a:stretch>
            <a:fillRect/>
          </a:stretch>
        </p:blipFill>
        <p:spPr bwMode="auto">
          <a:xfrm>
            <a:off x="0" y="0"/>
            <a:ext cx="5399971" cy="681107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10" name="Rettangolo 9"/>
          <p:cNvSpPr/>
          <p:nvPr/>
        </p:nvSpPr>
        <p:spPr>
          <a:xfrm>
            <a:off x="0" y="4214818"/>
            <a:ext cx="9144000" cy="2677656"/>
          </a:xfrm>
          <a:prstGeom prst="rect">
            <a:avLst/>
          </a:prstGeom>
        </p:spPr>
        <p:txBody>
          <a:bodyPr wrap="square">
            <a:spAutoFit/>
          </a:bodyPr>
          <a:lstStyle/>
          <a:p>
            <a:r>
              <a:rPr lang="it-IT" sz="2400" b="1" dirty="0" smtClean="0">
                <a:solidFill>
                  <a:schemeClr val="accent2">
                    <a:lumMod val="20000"/>
                    <a:lumOff val="80000"/>
                  </a:schemeClr>
                </a:solidFill>
                <a:latin typeface="Times New Roman" pitchFamily="18" charset="0"/>
                <a:cs typeface="Times New Roman" pitchFamily="18" charset="0"/>
              </a:rPr>
              <a:t>In India è proprio in cucina che avviene la maggior parte dei </a:t>
            </a:r>
            <a:r>
              <a:rPr lang="it-IT" sz="2400" b="1" dirty="0" err="1" smtClean="0">
                <a:solidFill>
                  <a:schemeClr val="accent2">
                    <a:lumMod val="20000"/>
                    <a:lumOff val="80000"/>
                  </a:schemeClr>
                </a:solidFill>
                <a:latin typeface="Times New Roman" pitchFamily="18" charset="0"/>
                <a:cs typeface="Times New Roman" pitchFamily="18" charset="0"/>
              </a:rPr>
              <a:t>femminicidi</a:t>
            </a:r>
            <a:r>
              <a:rPr lang="it-IT" sz="2400" b="1" dirty="0" smtClean="0">
                <a:solidFill>
                  <a:schemeClr val="accent2">
                    <a:lumMod val="20000"/>
                    <a:lumOff val="80000"/>
                  </a:schemeClr>
                </a:solidFill>
                <a:latin typeface="Times New Roman" pitchFamily="18" charset="0"/>
                <a:cs typeface="Times New Roman" pitchFamily="18" charset="0"/>
              </a:rPr>
              <a:t>: quando un marito si stanca della moglie (di solito quando ha finito i soldi della sua dote) le dà fuoco con la benzina del fornello, e dice che è stato un incidente. Una volta vedovo, ne può sempre cercare un’altra, per vivere ancora un po’ consumando </a:t>
            </a:r>
          </a:p>
          <a:p>
            <a:r>
              <a:rPr lang="it-IT" sz="2400" b="1" dirty="0" smtClean="0">
                <a:solidFill>
                  <a:schemeClr val="accent2">
                    <a:lumMod val="20000"/>
                    <a:lumOff val="80000"/>
                  </a:schemeClr>
                </a:solidFill>
                <a:latin typeface="Times New Roman" pitchFamily="18" charset="0"/>
                <a:cs typeface="Times New Roman" pitchFamily="18" charset="0"/>
              </a:rPr>
              <a:t>la sua dote. Ci sono uomini che sbarcano il lunario accumulando “incidenti” delle mogli. Se muore </a:t>
            </a:r>
            <a:r>
              <a:rPr lang="it-IT" sz="2400" b="1" smtClean="0">
                <a:solidFill>
                  <a:schemeClr val="accent2">
                    <a:lumMod val="20000"/>
                    <a:lumOff val="80000"/>
                  </a:schemeClr>
                </a:solidFill>
                <a:latin typeface="Times New Roman" pitchFamily="18" charset="0"/>
                <a:cs typeface="Times New Roman" pitchFamily="18" charset="0"/>
              </a:rPr>
              <a:t>è colpa sua.    </a:t>
            </a:r>
            <a:endParaRPr lang="it-IT" sz="2400" b="1" dirty="0">
              <a:solidFill>
                <a:schemeClr val="accent2">
                  <a:lumMod val="20000"/>
                  <a:lumOff val="80000"/>
                </a:schemeClr>
              </a:solidFill>
              <a:latin typeface="Times New Roman" pitchFamily="18" charset="0"/>
              <a:cs typeface="Times New Roman" pitchFamily="18" charset="0"/>
            </a:endParaRPr>
          </a:p>
        </p:txBody>
      </p:sp>
      <p:sp>
        <p:nvSpPr>
          <p:cNvPr id="13" name="Rettangolo 12"/>
          <p:cNvSpPr/>
          <p:nvPr/>
        </p:nvSpPr>
        <p:spPr>
          <a:xfrm>
            <a:off x="7715272" y="0"/>
            <a:ext cx="1428728" cy="369332"/>
          </a:xfrm>
          <a:prstGeom prst="rect">
            <a:avLst/>
          </a:prstGeom>
        </p:spPr>
        <p:txBody>
          <a:bodyPr wrap="square">
            <a:spAutoFit/>
          </a:bodyPr>
          <a:lstStyle/>
          <a:p>
            <a:r>
              <a:rPr lang="it-IT" b="1" dirty="0" smtClean="0">
                <a:solidFill>
                  <a:schemeClr val="accent2">
                    <a:lumMod val="20000"/>
                    <a:lumOff val="80000"/>
                  </a:schemeClr>
                </a:solidFill>
                <a:latin typeface="Times New Roman" pitchFamily="18" charset="0"/>
                <a:cs typeface="Times New Roman" pitchFamily="18" charset="0"/>
              </a:rPr>
              <a:t>.</a:t>
            </a:r>
            <a:endParaRPr lang="it-IT" b="1" dirty="0">
              <a:solidFill>
                <a:schemeClr val="accent2">
                  <a:lumMod val="20000"/>
                  <a:lumOff val="80000"/>
                </a:schemeClr>
              </a:solidFill>
              <a:latin typeface="Times New Roman" pitchFamily="18" charset="0"/>
              <a:cs typeface="Times New Roman" pitchFamily="18" charset="0"/>
            </a:endParaRPr>
          </a:p>
        </p:txBody>
      </p:sp>
      <p:pic>
        <p:nvPicPr>
          <p:cNvPr id="1026" name="Picture 2" descr="http://www.unipd.it/ilbo/sites/unipd.it.ilbo/files/cucina.jpg"/>
          <p:cNvPicPr>
            <a:picLocks noChangeAspect="1" noChangeArrowheads="1"/>
          </p:cNvPicPr>
          <p:nvPr/>
        </p:nvPicPr>
        <p:blipFill>
          <a:blip r:embed="rId3"/>
          <a:srcRect/>
          <a:stretch>
            <a:fillRect/>
          </a:stretch>
        </p:blipFill>
        <p:spPr bwMode="auto">
          <a:xfrm>
            <a:off x="0" y="0"/>
            <a:ext cx="9144000" cy="424907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00702"/>
            <a:ext cx="635150" cy="962804"/>
          </a:xfrm>
          <a:prstGeom prst="rect">
            <a:avLst/>
          </a:prstGeom>
          <a:noFill/>
          <a:ln>
            <a:noFill/>
          </a:ln>
          <a:extLst/>
        </p:spPr>
      </p:pic>
      <p:sp>
        <p:nvSpPr>
          <p:cNvPr id="8" name="CasellaDiTesto 7"/>
          <p:cNvSpPr txBox="1"/>
          <p:nvPr/>
        </p:nvSpPr>
        <p:spPr>
          <a:xfrm>
            <a:off x="8201113" y="6519446"/>
            <a:ext cx="942887" cy="338554"/>
          </a:xfrm>
          <a:prstGeom prst="rect">
            <a:avLst/>
          </a:prstGeom>
          <a:noFill/>
        </p:spPr>
        <p:txBody>
          <a:bodyPr wrap="none" rtlCol="0">
            <a:spAutoFit/>
          </a:bodyPr>
          <a:lstStyle/>
          <a:p>
            <a:pPr algn="ctr"/>
            <a:r>
              <a:rPr lang="it-IT" sz="800" b="1" dirty="0" smtClean="0">
                <a:solidFill>
                  <a:schemeClr val="accent2">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2">
                    <a:lumMod val="20000"/>
                    <a:lumOff val="80000"/>
                  </a:schemeClr>
                </a:solidFill>
                <a:latin typeface="Times New Roman" pitchFamily="18" charset="0"/>
                <a:cs typeface="Times New Roman" pitchFamily="18" charset="0"/>
              </a:rPr>
              <a:t>Servizi Culturali </a:t>
            </a:r>
            <a:endParaRPr lang="it-IT" sz="800" b="1" dirty="0">
              <a:solidFill>
                <a:schemeClr val="accent2">
                  <a:lumMod val="20000"/>
                  <a:lumOff val="80000"/>
                </a:schemeClr>
              </a:solidFill>
              <a:latin typeface="Times New Roman" pitchFamily="18" charset="0"/>
              <a:cs typeface="Times New Roman" pitchFamily="18" charset="0"/>
            </a:endParaRPr>
          </a:p>
        </p:txBody>
      </p:sp>
      <p:pic>
        <p:nvPicPr>
          <p:cNvPr id="2050" name="Picture 2" descr="http://www.austriantimes.at/pic/dy4aux22.jpg"/>
          <p:cNvPicPr>
            <a:picLocks noChangeAspect="1" noChangeArrowheads="1"/>
          </p:cNvPicPr>
          <p:nvPr/>
        </p:nvPicPr>
        <p:blipFill>
          <a:blip r:embed="rId4"/>
          <a:srcRect/>
          <a:stretch>
            <a:fillRect/>
          </a:stretch>
        </p:blipFill>
        <p:spPr bwMode="auto">
          <a:xfrm>
            <a:off x="0" y="0"/>
            <a:ext cx="9167873" cy="5500726"/>
          </a:xfrm>
          <a:prstGeom prst="rect">
            <a:avLst/>
          </a:prstGeom>
          <a:noFill/>
        </p:spPr>
      </p:pic>
      <p:sp>
        <p:nvSpPr>
          <p:cNvPr id="9" name="CasellaDiTesto 8"/>
          <p:cNvSpPr txBox="1"/>
          <p:nvPr/>
        </p:nvSpPr>
        <p:spPr>
          <a:xfrm>
            <a:off x="0" y="5500702"/>
            <a:ext cx="9144000" cy="1323439"/>
          </a:xfrm>
          <a:prstGeom prst="rect">
            <a:avLst/>
          </a:prstGeom>
          <a:noFill/>
        </p:spPr>
        <p:txBody>
          <a:bodyPr wrap="square" rtlCol="0">
            <a:spAutoFit/>
          </a:bodyPr>
          <a:lstStyle/>
          <a:p>
            <a:r>
              <a:rPr lang="it-IT" sz="2000" b="1" dirty="0" smtClean="0">
                <a:solidFill>
                  <a:schemeClr val="accent2">
                    <a:lumMod val="20000"/>
                    <a:lumOff val="80000"/>
                  </a:schemeClr>
                </a:solidFill>
                <a:latin typeface="Times New Roman" pitchFamily="18" charset="0"/>
                <a:cs typeface="Times New Roman" pitchFamily="18" charset="0"/>
              </a:rPr>
              <a:t>Non esiste nessuna prova documentaria che attesti che le donne, nella </a:t>
            </a:r>
          </a:p>
          <a:p>
            <a:r>
              <a:rPr lang="it-IT" sz="2000" b="1" dirty="0" smtClean="0">
                <a:solidFill>
                  <a:schemeClr val="accent2">
                    <a:lumMod val="20000"/>
                    <a:lumOff val="80000"/>
                  </a:schemeClr>
                </a:solidFill>
                <a:latin typeface="Times New Roman" pitchFamily="18" charset="0"/>
                <a:cs typeface="Times New Roman" pitchFamily="18" charset="0"/>
              </a:rPr>
              <a:t>preistoria, cucinassero o si occupassero della preparazione del cibo. Al </a:t>
            </a:r>
          </a:p>
          <a:p>
            <a:r>
              <a:rPr lang="it-IT" sz="2000" b="1" dirty="0" smtClean="0">
                <a:solidFill>
                  <a:schemeClr val="accent2">
                    <a:lumMod val="20000"/>
                    <a:lumOff val="80000"/>
                  </a:schemeClr>
                </a:solidFill>
                <a:latin typeface="Times New Roman" pitchFamily="18" charset="0"/>
                <a:cs typeface="Times New Roman" pitchFamily="18" charset="0"/>
              </a:rPr>
              <a:t>contrario, le poche evidenze archeologiche  di cui disponiamo raccontano di </a:t>
            </a:r>
          </a:p>
          <a:p>
            <a:r>
              <a:rPr lang="it-IT" sz="2000" b="1" dirty="0" smtClean="0">
                <a:solidFill>
                  <a:schemeClr val="accent2">
                    <a:lumMod val="20000"/>
                    <a:lumOff val="80000"/>
                  </a:schemeClr>
                </a:solidFill>
                <a:latin typeface="Times New Roman" pitchFamily="18" charset="0"/>
                <a:cs typeface="Times New Roman" pitchFamily="18" charset="0"/>
              </a:rPr>
              <a:t>una civiltà in cui i ruoli dovevano essere molto, </a:t>
            </a:r>
            <a:r>
              <a:rPr lang="it-IT" sz="2000" b="1" dirty="0" err="1" smtClean="0">
                <a:solidFill>
                  <a:schemeClr val="accent2">
                    <a:lumMod val="20000"/>
                    <a:lumOff val="80000"/>
                  </a:schemeClr>
                </a:solidFill>
                <a:latin typeface="Times New Roman" pitchFamily="18" charset="0"/>
                <a:cs typeface="Times New Roman" pitchFamily="18" charset="0"/>
              </a:rPr>
              <a:t>molto</a:t>
            </a:r>
            <a:r>
              <a:rPr lang="it-IT" sz="2000" b="1" dirty="0" smtClean="0">
                <a:solidFill>
                  <a:schemeClr val="accent2">
                    <a:lumMod val="20000"/>
                    <a:lumOff val="80000"/>
                  </a:schemeClr>
                </a:solidFill>
                <a:latin typeface="Times New Roman" pitchFamily="18" charset="0"/>
                <a:cs typeface="Times New Roman" pitchFamily="18" charset="0"/>
              </a:rPr>
              <a:t> diversi.  </a:t>
            </a:r>
            <a:endParaRPr lang="it-IT" sz="2000" b="1" dirty="0">
              <a:solidFill>
                <a:schemeClr val="accent2">
                  <a:lumMod val="20000"/>
                  <a:lumOff val="80000"/>
                </a:schemeClr>
              </a:solidFill>
              <a:latin typeface="Times New Roman" pitchFamily="18" charset="0"/>
              <a:cs typeface="Times New Roman" pitchFamily="18" charset="0"/>
            </a:endParaRPr>
          </a:p>
        </p:txBody>
      </p:sp>
      <p:sp>
        <p:nvSpPr>
          <p:cNvPr id="10" name="CasellaDiTesto 9"/>
          <p:cNvSpPr txBox="1"/>
          <p:nvPr/>
        </p:nvSpPr>
        <p:spPr>
          <a:xfrm>
            <a:off x="214282" y="0"/>
            <a:ext cx="2550698" cy="1200329"/>
          </a:xfrm>
          <a:prstGeom prst="rect">
            <a:avLst/>
          </a:prstGeom>
          <a:noFill/>
        </p:spPr>
        <p:txBody>
          <a:bodyPr wrap="none" rtlCol="0">
            <a:spAutoFit/>
          </a:bodyPr>
          <a:lstStyle/>
          <a:p>
            <a:r>
              <a:rPr lang="it-IT" b="1" dirty="0" smtClean="0">
                <a:solidFill>
                  <a:schemeClr val="bg1"/>
                </a:solidFill>
                <a:latin typeface="Times New Roman" pitchFamily="18" charset="0"/>
                <a:cs typeface="Times New Roman" pitchFamily="18" charset="0"/>
              </a:rPr>
              <a:t>Donna fabbro.</a:t>
            </a:r>
          </a:p>
          <a:p>
            <a:r>
              <a:rPr lang="it-IT" b="1" dirty="0" smtClean="0">
                <a:solidFill>
                  <a:schemeClr val="bg1"/>
                </a:solidFill>
                <a:latin typeface="Times New Roman" pitchFamily="18" charset="0"/>
                <a:cs typeface="Times New Roman" pitchFamily="18" charset="0"/>
              </a:rPr>
              <a:t>Età: fra i 45 e i 60 anni.</a:t>
            </a:r>
          </a:p>
          <a:p>
            <a:r>
              <a:rPr lang="it-IT" b="1" dirty="0" smtClean="0">
                <a:solidFill>
                  <a:schemeClr val="bg1"/>
                </a:solidFill>
                <a:latin typeface="Times New Roman" pitchFamily="18" charset="0"/>
                <a:cs typeface="Times New Roman" pitchFamily="18" charset="0"/>
              </a:rPr>
              <a:t>Nord di Vienna.</a:t>
            </a:r>
          </a:p>
          <a:p>
            <a:r>
              <a:rPr lang="it-IT" b="1" dirty="0" smtClean="0">
                <a:solidFill>
                  <a:schemeClr val="bg1"/>
                </a:solidFill>
                <a:latin typeface="Times New Roman" pitchFamily="18" charset="0"/>
                <a:cs typeface="Times New Roman" pitchFamily="18" charset="0"/>
              </a:rPr>
              <a:t>2.000 a. C. </a:t>
            </a:r>
            <a:endParaRPr lang="it-IT" b="1" dirty="0">
              <a:solidFill>
                <a:schemeClr val="bg1"/>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sp>
        <p:nvSpPr>
          <p:cNvPr id="10" name="Rettangolo 9"/>
          <p:cNvSpPr/>
          <p:nvPr/>
        </p:nvSpPr>
        <p:spPr>
          <a:xfrm>
            <a:off x="6500826" y="0"/>
            <a:ext cx="2643174" cy="6555641"/>
          </a:xfrm>
          <a:prstGeom prst="rect">
            <a:avLst/>
          </a:prstGeom>
        </p:spPr>
        <p:txBody>
          <a:bodyPr wrap="square">
            <a:spAutoFit/>
          </a:bodyPr>
          <a:lstStyle/>
          <a:p>
            <a:r>
              <a:rPr lang="it-IT" sz="3000" b="1" dirty="0" smtClean="0">
                <a:solidFill>
                  <a:schemeClr val="accent2">
                    <a:lumMod val="20000"/>
                    <a:lumOff val="80000"/>
                  </a:schemeClr>
                </a:solidFill>
                <a:latin typeface="Times New Roman" pitchFamily="18" charset="0"/>
                <a:cs typeface="Times New Roman" pitchFamily="18" charset="0"/>
              </a:rPr>
              <a:t>Questo modello diventa la norma, oltre che nelle regioni mediterranee,  nei ceti alti, in cui cucina la serva, e in gran parte delle città, in cui la donna è chiusa in casa. </a:t>
            </a:r>
            <a:endParaRPr lang="it-IT" sz="3000" b="1" dirty="0">
              <a:solidFill>
                <a:schemeClr val="accent2">
                  <a:lumMod val="20000"/>
                  <a:lumOff val="80000"/>
                </a:schemeClr>
              </a:solidFill>
              <a:latin typeface="Times New Roman" pitchFamily="18" charset="0"/>
              <a:cs typeface="Times New Roman" pitchFamily="18" charset="0"/>
            </a:endParaRPr>
          </a:p>
        </p:txBody>
      </p:sp>
      <p:pic>
        <p:nvPicPr>
          <p:cNvPr id="6" name="Picture 2" descr="Rappresentazione tipica di una cucina di età tardomedievale"/>
          <p:cNvPicPr>
            <a:picLocks noChangeAspect="1" noChangeArrowheads="1"/>
          </p:cNvPicPr>
          <p:nvPr/>
        </p:nvPicPr>
        <p:blipFill>
          <a:blip r:embed="rId2" cstate="print"/>
          <a:srcRect/>
          <a:stretch>
            <a:fillRect/>
          </a:stretch>
        </p:blipFill>
        <p:spPr bwMode="auto">
          <a:xfrm>
            <a:off x="57917" y="-52021"/>
            <a:ext cx="6442909" cy="691002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sp>
        <p:nvSpPr>
          <p:cNvPr id="10" name="Rettangolo 9"/>
          <p:cNvSpPr/>
          <p:nvPr/>
        </p:nvSpPr>
        <p:spPr>
          <a:xfrm>
            <a:off x="5500694" y="0"/>
            <a:ext cx="3643306" cy="6894195"/>
          </a:xfrm>
          <a:prstGeom prst="rect">
            <a:avLst/>
          </a:prstGeom>
        </p:spPr>
        <p:txBody>
          <a:bodyPr wrap="square">
            <a:spAutoFit/>
          </a:bodyPr>
          <a:lstStyle/>
          <a:p>
            <a:r>
              <a:rPr lang="it-IT" sz="2600" b="1" dirty="0" smtClean="0">
                <a:solidFill>
                  <a:schemeClr val="accent2">
                    <a:lumMod val="20000"/>
                    <a:lumOff val="80000"/>
                  </a:schemeClr>
                </a:solidFill>
                <a:latin typeface="Times New Roman" pitchFamily="18" charset="0"/>
                <a:cs typeface="Times New Roman" pitchFamily="18" charset="0"/>
              </a:rPr>
              <a:t>Cucinare diventa un dovere quotidiano, che porta via diverse ore al giorno fra andare a procurarsi gli alimenti, preparare il cibo, rigovernare. A ciò si aggiunge il lavoro di dispensa: ovvero la trasformazione degli alimenti per la conservazione. Tutto ciò avveniva però solo nelle case nobili e borghesi e, in una certa misura</a:t>
            </a:r>
          </a:p>
          <a:p>
            <a:r>
              <a:rPr lang="it-IT" sz="2600" b="1" dirty="0" smtClean="0">
                <a:solidFill>
                  <a:schemeClr val="accent2">
                    <a:lumMod val="20000"/>
                    <a:lumOff val="80000"/>
                  </a:schemeClr>
                </a:solidFill>
                <a:latin typeface="Times New Roman" pitchFamily="18" charset="0"/>
                <a:cs typeface="Times New Roman" pitchFamily="18" charset="0"/>
              </a:rPr>
              <a:t>in quelle contadine benestanti. </a:t>
            </a:r>
            <a:endParaRPr lang="it-IT" sz="2600" b="1" dirty="0">
              <a:solidFill>
                <a:schemeClr val="accent2">
                  <a:lumMod val="20000"/>
                  <a:lumOff val="80000"/>
                </a:schemeClr>
              </a:solidFill>
              <a:latin typeface="Times New Roman" pitchFamily="18" charset="0"/>
              <a:cs typeface="Times New Roman" pitchFamily="18" charset="0"/>
            </a:endParaRPr>
          </a:p>
        </p:txBody>
      </p:sp>
      <p:pic>
        <p:nvPicPr>
          <p:cNvPr id="5" name="Picture 2" descr="http://www.frammentiarte.it/dal%20Gotico/Chardin%20opere/07%20Chardin%20-%20La%20ragazza%20di%20cucina.jpg"/>
          <p:cNvPicPr>
            <a:picLocks noChangeAspect="1" noChangeArrowheads="1"/>
          </p:cNvPicPr>
          <p:nvPr/>
        </p:nvPicPr>
        <p:blipFill>
          <a:blip r:embed="rId2"/>
          <a:srcRect/>
          <a:stretch>
            <a:fillRect/>
          </a:stretch>
        </p:blipFill>
        <p:spPr bwMode="auto">
          <a:xfrm>
            <a:off x="0" y="-9526"/>
            <a:ext cx="5486400" cy="6867526"/>
          </a:xfrm>
          <a:prstGeom prst="rect">
            <a:avLst/>
          </a:prstGeom>
          <a:noFill/>
        </p:spPr>
      </p:pic>
      <p:pic>
        <p:nvPicPr>
          <p:cNvPr id="7"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10" name="Rettangolo 9"/>
          <p:cNvSpPr/>
          <p:nvPr/>
        </p:nvSpPr>
        <p:spPr>
          <a:xfrm>
            <a:off x="0" y="0"/>
            <a:ext cx="9144000" cy="7448193"/>
          </a:xfrm>
          <a:prstGeom prst="rect">
            <a:avLst/>
          </a:prstGeom>
        </p:spPr>
        <p:txBody>
          <a:bodyPr wrap="square">
            <a:spAutoFit/>
          </a:bodyPr>
          <a:lstStyle/>
          <a:p>
            <a:r>
              <a:rPr lang="it-IT" sz="3400" b="1" dirty="0" smtClean="0">
                <a:solidFill>
                  <a:schemeClr val="accent2">
                    <a:lumMod val="20000"/>
                    <a:lumOff val="80000"/>
                  </a:schemeClr>
                </a:solidFill>
                <a:latin typeface="Times New Roman" pitchFamily="18" charset="0"/>
                <a:cs typeface="Times New Roman" pitchFamily="18" charset="0"/>
              </a:rPr>
              <a:t>Dal ‘500 la cucina divenne un soggetto pittorico frequente, tramite il quale con la ricchezza delle masserizie gli artisti celebravano l’abbondanza e i piaceri dei sensi. L’affermarsi della borghesia assegnò alla cucina funzioni diverse a seconda dell’area geografica d’appartenenza: in Italia e Francia semplice spazio di servizio frequentati dai soli domestici, mentre nei paesi tedeschi, fiamminghi e anglosassoni era una stanza ampia e accogliente, calda, dove ci si riuniva oltre che per mangiare anche per ricevere gli ospiti in modo informale. In ambiente popolare, era il centro della casa dove stavano tutti assieme.  </a:t>
            </a:r>
          </a:p>
          <a:p>
            <a:r>
              <a:rPr lang="it-IT" sz="3600" b="1" dirty="0" smtClean="0">
                <a:solidFill>
                  <a:schemeClr val="accent2">
                    <a:lumMod val="20000"/>
                    <a:lumOff val="80000"/>
                  </a:schemeClr>
                </a:solidFill>
                <a:latin typeface="Times New Roman" pitchFamily="18" charset="0"/>
                <a:cs typeface="Times New Roman" pitchFamily="18" charset="0"/>
              </a:rPr>
              <a:t> </a:t>
            </a:r>
            <a:endParaRPr lang="it-IT" sz="3600" b="1" dirty="0">
              <a:solidFill>
                <a:schemeClr val="accent2">
                  <a:lumMod val="20000"/>
                  <a:lumOff val="80000"/>
                </a:schemeClr>
              </a:solidFill>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sp>
        <p:nvSpPr>
          <p:cNvPr id="10" name="Rettangolo 9"/>
          <p:cNvSpPr/>
          <p:nvPr/>
        </p:nvSpPr>
        <p:spPr>
          <a:xfrm>
            <a:off x="6072198" y="0"/>
            <a:ext cx="3071802" cy="6986528"/>
          </a:xfrm>
          <a:prstGeom prst="rect">
            <a:avLst/>
          </a:prstGeom>
        </p:spPr>
        <p:txBody>
          <a:bodyPr wrap="square">
            <a:spAutoFit/>
          </a:bodyPr>
          <a:lstStyle/>
          <a:p>
            <a:r>
              <a:rPr lang="it-IT" sz="2800" b="1" dirty="0" smtClean="0">
                <a:solidFill>
                  <a:schemeClr val="accent2">
                    <a:lumMod val="20000"/>
                    <a:lumOff val="80000"/>
                  </a:schemeClr>
                </a:solidFill>
                <a:latin typeface="Times New Roman" pitchFamily="18" charset="0"/>
                <a:cs typeface="Times New Roman" pitchFamily="18" charset="0"/>
              </a:rPr>
              <a:t>In questa miniatura lombarda del XIV sec., si vede una cucina in cui le donne preparano e l’uomo (ben vestito, sicuramente di ceto alto) siede a tavola. Nel nord Europa,  anche nei castelli, nei giorni “normali”, si mangia in </a:t>
            </a:r>
          </a:p>
          <a:p>
            <a:r>
              <a:rPr lang="it-IT" sz="2800" b="1" dirty="0" smtClean="0">
                <a:solidFill>
                  <a:schemeClr val="accent2">
                    <a:lumMod val="20000"/>
                    <a:lumOff val="80000"/>
                  </a:schemeClr>
                </a:solidFill>
                <a:latin typeface="Times New Roman" pitchFamily="18" charset="0"/>
                <a:cs typeface="Times New Roman" pitchFamily="18" charset="0"/>
              </a:rPr>
              <a:t>cucina. </a:t>
            </a:r>
            <a:endParaRPr lang="it-IT" sz="2800" b="1" dirty="0">
              <a:solidFill>
                <a:schemeClr val="accent2">
                  <a:lumMod val="20000"/>
                  <a:lumOff val="80000"/>
                </a:schemeClr>
              </a:solidFill>
              <a:latin typeface="Times New Roman" pitchFamily="18" charset="0"/>
              <a:cs typeface="Times New Roman" pitchFamily="18" charset="0"/>
            </a:endParaRPr>
          </a:p>
        </p:txBody>
      </p:sp>
      <p:pic>
        <p:nvPicPr>
          <p:cNvPr id="6" name="Picture 4" descr="http://upload.wikimedia.org/wikipedia/commons/e/e4/17-alimenti,_umido,Taccuino_Sanitatis,_Casanatense_4182..jpg"/>
          <p:cNvPicPr>
            <a:picLocks noChangeAspect="1" noChangeArrowheads="1"/>
          </p:cNvPicPr>
          <p:nvPr/>
        </p:nvPicPr>
        <p:blipFill>
          <a:blip r:embed="rId2"/>
          <a:srcRect/>
          <a:stretch>
            <a:fillRect/>
          </a:stretch>
        </p:blipFill>
        <p:spPr bwMode="auto">
          <a:xfrm>
            <a:off x="1" y="-17644"/>
            <a:ext cx="6072198" cy="6875644"/>
          </a:xfrm>
          <a:prstGeom prst="rect">
            <a:avLst/>
          </a:prstGeom>
          <a:noFill/>
        </p:spPr>
      </p:pic>
      <p:pic>
        <p:nvPicPr>
          <p:cNvPr id="7"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10" name="Rettangolo 9"/>
          <p:cNvSpPr/>
          <p:nvPr/>
        </p:nvSpPr>
        <p:spPr>
          <a:xfrm>
            <a:off x="0" y="5143512"/>
            <a:ext cx="9144000" cy="1692771"/>
          </a:xfrm>
          <a:prstGeom prst="rect">
            <a:avLst/>
          </a:prstGeom>
        </p:spPr>
        <p:txBody>
          <a:bodyPr wrap="square">
            <a:spAutoFit/>
          </a:bodyPr>
          <a:lstStyle/>
          <a:p>
            <a:r>
              <a:rPr lang="it-IT" sz="2600" b="1" dirty="0" smtClean="0">
                <a:solidFill>
                  <a:schemeClr val="accent2">
                    <a:lumMod val="20000"/>
                    <a:lumOff val="80000"/>
                  </a:schemeClr>
                </a:solidFill>
                <a:latin typeface="Times New Roman" pitchFamily="18" charset="0"/>
                <a:cs typeface="Times New Roman" pitchFamily="18" charset="0"/>
              </a:rPr>
              <a:t>Cucina di un castello tedesco. Quando si cominciano a costruire camini con la cappa, che portano il fumo fuori dalla stanza, </a:t>
            </a:r>
          </a:p>
          <a:p>
            <a:r>
              <a:rPr lang="it-IT" sz="2600" b="1" dirty="0" smtClean="0">
                <a:solidFill>
                  <a:schemeClr val="accent2">
                    <a:lumMod val="20000"/>
                    <a:lumOff val="80000"/>
                  </a:schemeClr>
                </a:solidFill>
                <a:latin typeface="Times New Roman" pitchFamily="18" charset="0"/>
                <a:cs typeface="Times New Roman" pitchFamily="18" charset="0"/>
              </a:rPr>
              <a:t>la cucina diventa il luogo più caldo della casa, il più intimo, </a:t>
            </a:r>
          </a:p>
          <a:p>
            <a:r>
              <a:rPr lang="it-IT" sz="2600" b="1" dirty="0" smtClean="0">
                <a:solidFill>
                  <a:schemeClr val="accent2">
                    <a:lumMod val="20000"/>
                    <a:lumOff val="80000"/>
                  </a:schemeClr>
                </a:solidFill>
                <a:latin typeface="Times New Roman" pitchFamily="18" charset="0"/>
                <a:cs typeface="Times New Roman" pitchFamily="18" charset="0"/>
              </a:rPr>
              <a:t>il più familiare. La vita vera si svolge attorno al fuoco.  </a:t>
            </a:r>
            <a:endParaRPr lang="it-IT" sz="2600" b="1" dirty="0">
              <a:solidFill>
                <a:schemeClr val="accent2">
                  <a:lumMod val="20000"/>
                  <a:lumOff val="80000"/>
                </a:schemeClr>
              </a:solidFill>
              <a:latin typeface="Times New Roman" pitchFamily="18" charset="0"/>
              <a:cs typeface="Times New Roman" pitchFamily="18" charset="0"/>
            </a:endParaRPr>
          </a:p>
        </p:txBody>
      </p:sp>
      <p:sp>
        <p:nvSpPr>
          <p:cNvPr id="13" name="Rettangolo 12"/>
          <p:cNvSpPr/>
          <p:nvPr/>
        </p:nvSpPr>
        <p:spPr>
          <a:xfrm>
            <a:off x="7715272" y="0"/>
            <a:ext cx="1428728" cy="369332"/>
          </a:xfrm>
          <a:prstGeom prst="rect">
            <a:avLst/>
          </a:prstGeom>
        </p:spPr>
        <p:txBody>
          <a:bodyPr wrap="square">
            <a:spAutoFit/>
          </a:bodyPr>
          <a:lstStyle/>
          <a:p>
            <a:r>
              <a:rPr lang="it-IT" b="1" dirty="0" smtClean="0">
                <a:solidFill>
                  <a:schemeClr val="accent2">
                    <a:lumMod val="20000"/>
                    <a:lumOff val="80000"/>
                  </a:schemeClr>
                </a:solidFill>
                <a:latin typeface="Times New Roman" pitchFamily="18" charset="0"/>
                <a:cs typeface="Times New Roman" pitchFamily="18" charset="0"/>
              </a:rPr>
              <a:t>.</a:t>
            </a:r>
            <a:endParaRPr lang="it-IT" b="1" dirty="0">
              <a:solidFill>
                <a:schemeClr val="accent2">
                  <a:lumMod val="20000"/>
                  <a:lumOff val="80000"/>
                </a:schemeClr>
              </a:solidFill>
              <a:latin typeface="Times New Roman" pitchFamily="18" charset="0"/>
              <a:cs typeface="Times New Roman" pitchFamily="18" charset="0"/>
            </a:endParaRPr>
          </a:p>
        </p:txBody>
      </p:sp>
      <p:pic>
        <p:nvPicPr>
          <p:cNvPr id="7" name="Picture 2" descr="http://www.juzaphoto.com/shared_files/uploads/228908.jpg"/>
          <p:cNvPicPr>
            <a:picLocks noChangeAspect="1" noChangeArrowheads="1"/>
          </p:cNvPicPr>
          <p:nvPr/>
        </p:nvPicPr>
        <p:blipFill>
          <a:blip r:embed="rId3"/>
          <a:srcRect/>
          <a:stretch>
            <a:fillRect/>
          </a:stretch>
        </p:blipFill>
        <p:spPr bwMode="auto">
          <a:xfrm>
            <a:off x="0" y="1"/>
            <a:ext cx="9157587" cy="514351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sp>
        <p:nvSpPr>
          <p:cNvPr id="10" name="Rettangolo 9"/>
          <p:cNvSpPr/>
          <p:nvPr/>
        </p:nvSpPr>
        <p:spPr>
          <a:xfrm>
            <a:off x="0" y="6000768"/>
            <a:ext cx="9144000" cy="800219"/>
          </a:xfrm>
          <a:prstGeom prst="rect">
            <a:avLst/>
          </a:prstGeom>
        </p:spPr>
        <p:txBody>
          <a:bodyPr wrap="square">
            <a:spAutoFit/>
          </a:bodyPr>
          <a:lstStyle/>
          <a:p>
            <a:r>
              <a:rPr lang="it-IT" sz="2300" b="1" dirty="0" smtClean="0">
                <a:solidFill>
                  <a:schemeClr val="accent2">
                    <a:lumMod val="20000"/>
                    <a:lumOff val="80000"/>
                  </a:schemeClr>
                </a:solidFill>
                <a:latin typeface="Times New Roman" pitchFamily="18" charset="0"/>
                <a:cs typeface="Times New Roman" pitchFamily="18" charset="0"/>
              </a:rPr>
              <a:t>In cucina si fa di tutto, e lavorano sia uomini che donne. Queste cucine fiamminghe sono luoghi di incontro intergenerazionali e interclassisti . </a:t>
            </a:r>
            <a:endParaRPr lang="it-IT" sz="2300" b="1" dirty="0">
              <a:solidFill>
                <a:schemeClr val="accent2">
                  <a:lumMod val="20000"/>
                  <a:lumOff val="80000"/>
                </a:schemeClr>
              </a:solidFill>
              <a:latin typeface="Times New Roman" pitchFamily="18" charset="0"/>
              <a:cs typeface="Times New Roman" pitchFamily="18" charset="0"/>
            </a:endParaRPr>
          </a:p>
        </p:txBody>
      </p:sp>
      <p:sp>
        <p:nvSpPr>
          <p:cNvPr id="13" name="Rettangolo 12"/>
          <p:cNvSpPr/>
          <p:nvPr/>
        </p:nvSpPr>
        <p:spPr>
          <a:xfrm>
            <a:off x="7715272" y="0"/>
            <a:ext cx="1428728" cy="369332"/>
          </a:xfrm>
          <a:prstGeom prst="rect">
            <a:avLst/>
          </a:prstGeom>
        </p:spPr>
        <p:txBody>
          <a:bodyPr wrap="square">
            <a:spAutoFit/>
          </a:bodyPr>
          <a:lstStyle/>
          <a:p>
            <a:r>
              <a:rPr lang="it-IT" b="1" dirty="0" smtClean="0">
                <a:solidFill>
                  <a:schemeClr val="accent2">
                    <a:lumMod val="20000"/>
                    <a:lumOff val="80000"/>
                  </a:schemeClr>
                </a:solidFill>
                <a:latin typeface="Times New Roman" pitchFamily="18" charset="0"/>
                <a:cs typeface="Times New Roman" pitchFamily="18" charset="0"/>
              </a:rPr>
              <a:t>.</a:t>
            </a:r>
            <a:endParaRPr lang="it-IT" b="1" dirty="0">
              <a:solidFill>
                <a:schemeClr val="accent2">
                  <a:lumMod val="20000"/>
                  <a:lumOff val="80000"/>
                </a:schemeClr>
              </a:solidFill>
              <a:latin typeface="Times New Roman" pitchFamily="18" charset="0"/>
              <a:cs typeface="Times New Roman" pitchFamily="18" charset="0"/>
            </a:endParaRPr>
          </a:p>
        </p:txBody>
      </p:sp>
      <p:pic>
        <p:nvPicPr>
          <p:cNvPr id="9" name="Picture 2" descr="http://www.torreggiani.it/news/intra/immagini/il%20forte%20l%27acido%20e%20il%20dolce.gif"/>
          <p:cNvPicPr>
            <a:picLocks noChangeAspect="1" noChangeArrowheads="1"/>
          </p:cNvPicPr>
          <p:nvPr/>
        </p:nvPicPr>
        <p:blipFill>
          <a:blip r:embed="rId2"/>
          <a:srcRect/>
          <a:stretch>
            <a:fillRect/>
          </a:stretch>
        </p:blipFill>
        <p:spPr bwMode="auto">
          <a:xfrm>
            <a:off x="0" y="0"/>
            <a:ext cx="8541324" cy="607220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13" name="Rettangolo 12"/>
          <p:cNvSpPr/>
          <p:nvPr/>
        </p:nvSpPr>
        <p:spPr>
          <a:xfrm>
            <a:off x="7715272" y="0"/>
            <a:ext cx="1428728" cy="369332"/>
          </a:xfrm>
          <a:prstGeom prst="rect">
            <a:avLst/>
          </a:prstGeom>
        </p:spPr>
        <p:txBody>
          <a:bodyPr wrap="square">
            <a:spAutoFit/>
          </a:bodyPr>
          <a:lstStyle/>
          <a:p>
            <a:r>
              <a:rPr lang="it-IT" b="1" dirty="0" smtClean="0">
                <a:solidFill>
                  <a:schemeClr val="accent2">
                    <a:lumMod val="20000"/>
                    <a:lumOff val="80000"/>
                  </a:schemeClr>
                </a:solidFill>
                <a:latin typeface="Times New Roman" pitchFamily="18" charset="0"/>
                <a:cs typeface="Times New Roman" pitchFamily="18" charset="0"/>
              </a:rPr>
              <a:t>.</a:t>
            </a:r>
            <a:endParaRPr lang="it-IT" b="1" dirty="0">
              <a:solidFill>
                <a:schemeClr val="accent2">
                  <a:lumMod val="20000"/>
                  <a:lumOff val="80000"/>
                </a:schemeClr>
              </a:solidFill>
              <a:latin typeface="Times New Roman" pitchFamily="18" charset="0"/>
              <a:cs typeface="Times New Roman" pitchFamily="18" charset="0"/>
            </a:endParaRPr>
          </a:p>
        </p:txBody>
      </p:sp>
      <p:pic>
        <p:nvPicPr>
          <p:cNvPr id="7" name="Picture 2" descr="http://www.wikigallery.org/download=267895-Cleve_The-poor-kitchen.jpg"/>
          <p:cNvPicPr>
            <a:picLocks noChangeAspect="1" noChangeArrowheads="1"/>
          </p:cNvPicPr>
          <p:nvPr/>
        </p:nvPicPr>
        <p:blipFill>
          <a:blip r:embed="rId3"/>
          <a:srcRect/>
          <a:stretch>
            <a:fillRect/>
          </a:stretch>
        </p:blipFill>
        <p:spPr bwMode="auto">
          <a:xfrm>
            <a:off x="142844" y="0"/>
            <a:ext cx="8760719"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http://www.taccuinistorici.it/fotonews/2293.jpg"/>
          <p:cNvPicPr>
            <a:picLocks noGrp="1" noChangeAspect="1" noChangeArrowheads="1"/>
          </p:cNvPicPr>
          <p:nvPr>
            <p:ph idx="1"/>
          </p:nvPr>
        </p:nvPicPr>
        <p:blipFill>
          <a:blip r:embed="rId2"/>
          <a:srcRect/>
          <a:stretch>
            <a:fillRect/>
          </a:stretch>
        </p:blipFill>
        <p:spPr bwMode="auto">
          <a:xfrm>
            <a:off x="0" y="142851"/>
            <a:ext cx="9144000" cy="66008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sp>
        <p:nvSpPr>
          <p:cNvPr id="10" name="Rettangolo 9"/>
          <p:cNvSpPr/>
          <p:nvPr/>
        </p:nvSpPr>
        <p:spPr>
          <a:xfrm>
            <a:off x="6929454" y="0"/>
            <a:ext cx="2214546" cy="6494085"/>
          </a:xfrm>
          <a:prstGeom prst="rect">
            <a:avLst/>
          </a:prstGeom>
        </p:spPr>
        <p:txBody>
          <a:bodyPr wrap="square">
            <a:spAutoFit/>
          </a:bodyPr>
          <a:lstStyle/>
          <a:p>
            <a:r>
              <a:rPr lang="it-IT" sz="2600" b="1" dirty="0" smtClean="0">
                <a:solidFill>
                  <a:schemeClr val="accent2">
                    <a:lumMod val="20000"/>
                    <a:lumOff val="80000"/>
                  </a:schemeClr>
                </a:solidFill>
                <a:latin typeface="Times New Roman" pitchFamily="18" charset="0"/>
                <a:cs typeface="Times New Roman" pitchFamily="18" charset="0"/>
              </a:rPr>
              <a:t>Il “cuore” di queste cucine è il fornello, straordinario attrezzo multifunzionale: scalda, cuoce il cibo, fa da forno ed è anche uno stupendo  oggetto artistico, decorato dalle donne di </a:t>
            </a:r>
          </a:p>
          <a:p>
            <a:r>
              <a:rPr lang="it-IT" sz="2600" b="1" dirty="0" smtClean="0">
                <a:solidFill>
                  <a:schemeClr val="accent2">
                    <a:lumMod val="20000"/>
                    <a:lumOff val="80000"/>
                  </a:schemeClr>
                </a:solidFill>
                <a:latin typeface="Times New Roman" pitchFamily="18" charset="0"/>
                <a:cs typeface="Times New Roman" pitchFamily="18" charset="0"/>
              </a:rPr>
              <a:t>casa. </a:t>
            </a:r>
            <a:endParaRPr lang="it-IT" sz="2600" b="1" dirty="0">
              <a:solidFill>
                <a:schemeClr val="accent2">
                  <a:lumMod val="20000"/>
                  <a:lumOff val="80000"/>
                </a:schemeClr>
              </a:solidFill>
              <a:latin typeface="Times New Roman" pitchFamily="18" charset="0"/>
              <a:cs typeface="Times New Roman" pitchFamily="18" charset="0"/>
            </a:endParaRPr>
          </a:p>
        </p:txBody>
      </p:sp>
      <p:pic>
        <p:nvPicPr>
          <p:cNvPr id="5" name="Picture 2" descr="Focolare domestico"/>
          <p:cNvPicPr>
            <a:picLocks noChangeAspect="1" noChangeArrowheads="1"/>
          </p:cNvPicPr>
          <p:nvPr/>
        </p:nvPicPr>
        <p:blipFill>
          <a:blip r:embed="rId2"/>
          <a:srcRect r="4247"/>
          <a:stretch>
            <a:fillRect/>
          </a:stretch>
        </p:blipFill>
        <p:spPr bwMode="auto">
          <a:xfrm>
            <a:off x="0" y="-31480"/>
            <a:ext cx="6929454" cy="6889480"/>
          </a:xfrm>
          <a:prstGeom prst="rect">
            <a:avLst/>
          </a:prstGeom>
          <a:noFill/>
        </p:spPr>
      </p:pic>
      <p:pic>
        <p:nvPicPr>
          <p:cNvPr id="7"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8" name="CasellaDiTesto 7"/>
          <p:cNvSpPr txBox="1"/>
          <p:nvPr/>
        </p:nvSpPr>
        <p:spPr>
          <a:xfrm>
            <a:off x="142844" y="142852"/>
            <a:ext cx="1691489" cy="369332"/>
          </a:xfrm>
          <a:prstGeom prst="rect">
            <a:avLst/>
          </a:prstGeom>
          <a:noFill/>
        </p:spPr>
        <p:txBody>
          <a:bodyPr wrap="none" rtlCol="0">
            <a:spAutoFit/>
          </a:bodyPr>
          <a:lstStyle/>
          <a:p>
            <a:r>
              <a:rPr lang="it-IT" b="1" dirty="0" smtClean="0">
                <a:solidFill>
                  <a:schemeClr val="accent2">
                    <a:lumMod val="20000"/>
                    <a:lumOff val="80000"/>
                  </a:schemeClr>
                </a:solidFill>
                <a:latin typeface="Times New Roman" pitchFamily="18" charset="0"/>
                <a:cs typeface="Times New Roman" pitchFamily="18" charset="0"/>
              </a:rPr>
              <a:t>Cucina polacca</a:t>
            </a:r>
            <a:endParaRPr lang="it-IT" b="1" dirty="0">
              <a:solidFill>
                <a:schemeClr val="accent2">
                  <a:lumMod val="20000"/>
                  <a:lumOff val="80000"/>
                </a:schemeClr>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10" name="Rettangolo 9"/>
          <p:cNvSpPr/>
          <p:nvPr/>
        </p:nvSpPr>
        <p:spPr>
          <a:xfrm>
            <a:off x="0" y="5750004"/>
            <a:ext cx="9144000" cy="1107996"/>
          </a:xfrm>
          <a:prstGeom prst="rect">
            <a:avLst/>
          </a:prstGeom>
        </p:spPr>
        <p:txBody>
          <a:bodyPr wrap="square">
            <a:spAutoFit/>
          </a:bodyPr>
          <a:lstStyle/>
          <a:p>
            <a:r>
              <a:rPr lang="it-IT" sz="2200" b="1" dirty="0" smtClean="0">
                <a:solidFill>
                  <a:schemeClr val="accent2">
                    <a:lumMod val="20000"/>
                    <a:lumOff val="80000"/>
                  </a:schemeClr>
                </a:solidFill>
                <a:latin typeface="Times New Roman" pitchFamily="18" charset="0"/>
                <a:cs typeface="Times New Roman" pitchFamily="18" charset="0"/>
              </a:rPr>
              <a:t>Nelle case contadine più povere, o sulle montagne, dove le donne </a:t>
            </a:r>
          </a:p>
          <a:p>
            <a:r>
              <a:rPr lang="it-IT" sz="2200" b="1" dirty="0" smtClean="0">
                <a:solidFill>
                  <a:schemeClr val="accent2">
                    <a:lumMod val="20000"/>
                    <a:lumOff val="80000"/>
                  </a:schemeClr>
                </a:solidFill>
                <a:latin typeface="Times New Roman" pitchFamily="18" charset="0"/>
                <a:cs typeface="Times New Roman" pitchFamily="18" charset="0"/>
              </a:rPr>
              <a:t>stanno fuori tutto il giorno, si cucina pochissimo, cibi molto semplici: zuppe di verdure e polenta che si accompagna con formaggi e salumi.  </a:t>
            </a:r>
            <a:endParaRPr lang="it-IT" sz="2200" b="1" dirty="0">
              <a:solidFill>
                <a:schemeClr val="accent2">
                  <a:lumMod val="20000"/>
                  <a:lumOff val="80000"/>
                </a:schemeClr>
              </a:solidFill>
              <a:latin typeface="Times New Roman" pitchFamily="18" charset="0"/>
              <a:cs typeface="Times New Roman" pitchFamily="18" charset="0"/>
            </a:endParaRPr>
          </a:p>
        </p:txBody>
      </p:sp>
      <p:sp>
        <p:nvSpPr>
          <p:cNvPr id="13" name="Rettangolo 12"/>
          <p:cNvSpPr/>
          <p:nvPr/>
        </p:nvSpPr>
        <p:spPr>
          <a:xfrm>
            <a:off x="7715272" y="0"/>
            <a:ext cx="1428728" cy="369332"/>
          </a:xfrm>
          <a:prstGeom prst="rect">
            <a:avLst/>
          </a:prstGeom>
        </p:spPr>
        <p:txBody>
          <a:bodyPr wrap="square">
            <a:spAutoFit/>
          </a:bodyPr>
          <a:lstStyle/>
          <a:p>
            <a:r>
              <a:rPr lang="it-IT" b="1" dirty="0" smtClean="0">
                <a:solidFill>
                  <a:schemeClr val="accent2">
                    <a:lumMod val="20000"/>
                    <a:lumOff val="80000"/>
                  </a:schemeClr>
                </a:solidFill>
                <a:latin typeface="Times New Roman" pitchFamily="18" charset="0"/>
                <a:cs typeface="Times New Roman" pitchFamily="18" charset="0"/>
              </a:rPr>
              <a:t>.</a:t>
            </a:r>
            <a:endParaRPr lang="it-IT" b="1" dirty="0">
              <a:solidFill>
                <a:schemeClr val="accent2">
                  <a:lumMod val="20000"/>
                  <a:lumOff val="80000"/>
                </a:schemeClr>
              </a:solidFill>
              <a:latin typeface="Times New Roman" pitchFamily="18" charset="0"/>
              <a:cs typeface="Times New Roman" pitchFamily="18" charset="0"/>
            </a:endParaRPr>
          </a:p>
        </p:txBody>
      </p:sp>
      <p:pic>
        <p:nvPicPr>
          <p:cNvPr id="7" name="Picture 2" descr="http://www.1fmediaproject.net/new/wp-content/uploads/2012/01/Andrea-Tavernier-Mattino-autunnale.jpg"/>
          <p:cNvPicPr>
            <a:picLocks noChangeAspect="1" noChangeArrowheads="1"/>
          </p:cNvPicPr>
          <p:nvPr/>
        </p:nvPicPr>
        <p:blipFill>
          <a:blip r:embed="rId3"/>
          <a:srcRect/>
          <a:stretch>
            <a:fillRect/>
          </a:stretch>
        </p:blipFill>
        <p:spPr bwMode="auto">
          <a:xfrm>
            <a:off x="0" y="0"/>
            <a:ext cx="9165160" cy="585789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pic>
        <p:nvPicPr>
          <p:cNvPr id="8197" name="Picture 3"/>
          <p:cNvPicPr>
            <a:picLocks noChangeAspect="1" noChangeArrowheads="1"/>
          </p:cNvPicPr>
          <p:nvPr/>
        </p:nvPicPr>
        <p:blipFill>
          <a:blip r:embed="rId2"/>
          <a:srcRect l="23265" t="3870" r="13880" b="3246"/>
          <a:stretch>
            <a:fillRect/>
          </a:stretch>
        </p:blipFill>
        <p:spPr bwMode="auto">
          <a:xfrm>
            <a:off x="0" y="0"/>
            <a:ext cx="4572032" cy="6858000"/>
          </a:xfrm>
          <a:prstGeom prst="rect">
            <a:avLst/>
          </a:prstGeom>
          <a:noFill/>
          <a:ln w="9525">
            <a:noFill/>
            <a:miter lim="800000"/>
            <a:headEnd/>
            <a:tailEnd/>
          </a:ln>
          <a:effectLst/>
        </p:spPr>
      </p:pic>
      <p:sp>
        <p:nvSpPr>
          <p:cNvPr id="6" name="CasellaDiTesto 5"/>
          <p:cNvSpPr txBox="1"/>
          <p:nvPr/>
        </p:nvSpPr>
        <p:spPr>
          <a:xfrm>
            <a:off x="4572000" y="0"/>
            <a:ext cx="4572000" cy="6863417"/>
          </a:xfrm>
          <a:prstGeom prst="rect">
            <a:avLst/>
          </a:prstGeom>
          <a:noFill/>
        </p:spPr>
        <p:txBody>
          <a:bodyPr wrap="square" rtlCol="0">
            <a:spAutoFit/>
          </a:bodyPr>
          <a:lstStyle/>
          <a:p>
            <a:r>
              <a:rPr lang="it-IT" sz="2200" b="1" dirty="0" smtClean="0">
                <a:solidFill>
                  <a:schemeClr val="bg2">
                    <a:lumMod val="20000"/>
                    <a:lumOff val="80000"/>
                  </a:schemeClr>
                </a:solidFill>
                <a:latin typeface="Times New Roman" pitchFamily="18" charset="0"/>
                <a:cs typeface="Times New Roman" pitchFamily="18" charset="0"/>
              </a:rPr>
              <a:t>L’archeologia accademica di stampo patriarcale afferma che le donne “preparassero” il cibo, mentre gli uomini lo “procuravano” cacciando e pescando. </a:t>
            </a:r>
          </a:p>
          <a:p>
            <a:r>
              <a:rPr lang="it-IT" sz="2200" b="1" dirty="0" smtClean="0">
                <a:solidFill>
                  <a:schemeClr val="bg2">
                    <a:lumMod val="20000"/>
                    <a:lumOff val="80000"/>
                  </a:schemeClr>
                </a:solidFill>
                <a:latin typeface="Times New Roman" pitchFamily="18" charset="0"/>
                <a:cs typeface="Times New Roman" pitchFamily="18" charset="0"/>
              </a:rPr>
              <a:t>La donna di </a:t>
            </a:r>
            <a:r>
              <a:rPr lang="it-IT" sz="2200" b="1" dirty="0" err="1" smtClean="0">
                <a:solidFill>
                  <a:schemeClr val="bg2">
                    <a:lumMod val="20000"/>
                    <a:lumOff val="80000"/>
                  </a:schemeClr>
                </a:solidFill>
                <a:latin typeface="Times New Roman" pitchFamily="18" charset="0"/>
                <a:cs typeface="Times New Roman" pitchFamily="18" charset="0"/>
              </a:rPr>
              <a:t>Barum</a:t>
            </a:r>
            <a:r>
              <a:rPr lang="it-IT" sz="2200" b="1" dirty="0" smtClean="0">
                <a:solidFill>
                  <a:schemeClr val="bg2">
                    <a:lumMod val="20000"/>
                    <a:lumOff val="80000"/>
                  </a:schemeClr>
                </a:solidFill>
                <a:latin typeface="Times New Roman" pitchFamily="18" charset="0"/>
                <a:cs typeface="Times New Roman" pitchFamily="18" charset="0"/>
              </a:rPr>
              <a:t>,  al museo di Stoccolma, è una pescatrice d’altura di 9.000 anni fa. Sepolta con arpione, ami e coltello, creduta un uomo perché in possesso di armi. Con la Tac si scoprì che aveva avuto nove </a:t>
            </a:r>
            <a:r>
              <a:rPr lang="it-IT" sz="2200" b="1" dirty="0" err="1" smtClean="0">
                <a:solidFill>
                  <a:schemeClr val="bg2">
                    <a:lumMod val="20000"/>
                    <a:lumOff val="80000"/>
                  </a:schemeClr>
                </a:solidFill>
                <a:latin typeface="Times New Roman" pitchFamily="18" charset="0"/>
                <a:cs typeface="Times New Roman" pitchFamily="18" charset="0"/>
              </a:rPr>
              <a:t>figli…</a:t>
            </a:r>
            <a:r>
              <a:rPr lang="it-IT" sz="2200" b="1" dirty="0" smtClean="0">
                <a:solidFill>
                  <a:schemeClr val="bg2">
                    <a:lumMod val="20000"/>
                    <a:lumOff val="80000"/>
                  </a:schemeClr>
                </a:solidFill>
                <a:latin typeface="Times New Roman" pitchFamily="18" charset="0"/>
                <a:cs typeface="Times New Roman" pitchFamily="18" charset="0"/>
              </a:rPr>
              <a:t>.</a:t>
            </a:r>
          </a:p>
          <a:p>
            <a:r>
              <a:rPr lang="it-IT" sz="2200" b="1" dirty="0" smtClean="0">
                <a:solidFill>
                  <a:schemeClr val="bg2">
                    <a:lumMod val="20000"/>
                    <a:lumOff val="80000"/>
                  </a:schemeClr>
                </a:solidFill>
                <a:latin typeface="Times New Roman" pitchFamily="18" charset="0"/>
                <a:cs typeface="Times New Roman" pitchFamily="18" charset="0"/>
              </a:rPr>
              <a:t>Il riparo </a:t>
            </a:r>
            <a:r>
              <a:rPr lang="it-IT" sz="2200" b="1" dirty="0" err="1" smtClean="0">
                <a:solidFill>
                  <a:schemeClr val="bg2">
                    <a:lumMod val="20000"/>
                    <a:lumOff val="80000"/>
                  </a:schemeClr>
                </a:solidFill>
                <a:latin typeface="Times New Roman" pitchFamily="18" charset="0"/>
                <a:cs typeface="Times New Roman" pitchFamily="18" charset="0"/>
              </a:rPr>
              <a:t>Dalmeri</a:t>
            </a:r>
            <a:r>
              <a:rPr lang="it-IT" sz="2200" b="1" dirty="0" smtClean="0">
                <a:solidFill>
                  <a:schemeClr val="bg2">
                    <a:lumMod val="20000"/>
                    <a:lumOff val="80000"/>
                  </a:schemeClr>
                </a:solidFill>
                <a:latin typeface="Times New Roman" pitchFamily="18" charset="0"/>
                <a:cs typeface="Times New Roman" pitchFamily="18" charset="0"/>
              </a:rPr>
              <a:t>, in Trentino, fu ritenuto per decenni un “bivacco di cacciatori d’</a:t>
            </a:r>
            <a:r>
              <a:rPr lang="it-IT" sz="2200" b="1" dirty="0" err="1" smtClean="0">
                <a:solidFill>
                  <a:schemeClr val="bg2">
                    <a:lumMod val="20000"/>
                    <a:lumOff val="80000"/>
                  </a:schemeClr>
                </a:solidFill>
                <a:latin typeface="Times New Roman" pitchFamily="18" charset="0"/>
                <a:cs typeface="Times New Roman" pitchFamily="18" charset="0"/>
              </a:rPr>
              <a:t>altaquota</a:t>
            </a:r>
            <a:r>
              <a:rPr lang="it-IT" sz="2200" b="1" dirty="0" smtClean="0">
                <a:solidFill>
                  <a:schemeClr val="bg2">
                    <a:lumMod val="20000"/>
                    <a:lumOff val="80000"/>
                  </a:schemeClr>
                </a:solidFill>
                <a:latin typeface="Times New Roman" pitchFamily="18" charset="0"/>
                <a:cs typeface="Times New Roman" pitchFamily="18" charset="0"/>
              </a:rPr>
              <a:t>” di 13.000 anni fa: poi furono rinvenuti dentini da latte. Segno che i cacciatori erano maschi e femmine: ovvero che le donne partecipavano all’attività venatoria come i loro </a:t>
            </a:r>
            <a:r>
              <a:rPr lang="it-IT" sz="2200" b="1" dirty="0" err="1" smtClean="0">
                <a:solidFill>
                  <a:schemeClr val="bg2">
                    <a:lumMod val="20000"/>
                    <a:lumOff val="80000"/>
                  </a:schemeClr>
                </a:solidFill>
                <a:latin typeface="Times New Roman" pitchFamily="18" charset="0"/>
                <a:cs typeface="Times New Roman" pitchFamily="18" charset="0"/>
              </a:rPr>
              <a:t>compagni</a:t>
            </a:r>
            <a:r>
              <a:rPr lang="it-IT" sz="2100" b="1" dirty="0" err="1" smtClean="0">
                <a:solidFill>
                  <a:schemeClr val="bg2">
                    <a:lumMod val="20000"/>
                    <a:lumOff val="80000"/>
                  </a:schemeClr>
                </a:solidFill>
                <a:latin typeface="Times New Roman" pitchFamily="18" charset="0"/>
                <a:cs typeface="Times New Roman" pitchFamily="18" charset="0"/>
              </a:rPr>
              <a:t>…</a:t>
            </a:r>
            <a:r>
              <a:rPr lang="it-IT" sz="2100" b="1" dirty="0" smtClean="0">
                <a:solidFill>
                  <a:schemeClr val="bg2">
                    <a:lumMod val="20000"/>
                    <a:lumOff val="80000"/>
                  </a:schemeClr>
                </a:solidFill>
                <a:latin typeface="Times New Roman" pitchFamily="18" charset="0"/>
                <a:cs typeface="Times New Roman" pitchFamily="18" charset="0"/>
              </a:rPr>
              <a:t>. </a:t>
            </a:r>
            <a:endParaRPr lang="it-IT" sz="2100" dirty="0">
              <a:latin typeface="Times New Roman" pitchFamily="18" charset="0"/>
              <a:cs typeface="Times New Roman" pitchFamily="18" charset="0"/>
            </a:endParaRPr>
          </a:p>
        </p:txBody>
      </p:sp>
      <p:pic>
        <p:nvPicPr>
          <p:cNvPr id="8"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13" name="Rettangolo 12"/>
          <p:cNvSpPr/>
          <p:nvPr/>
        </p:nvSpPr>
        <p:spPr>
          <a:xfrm>
            <a:off x="7715272" y="0"/>
            <a:ext cx="1428728" cy="369332"/>
          </a:xfrm>
          <a:prstGeom prst="rect">
            <a:avLst/>
          </a:prstGeom>
        </p:spPr>
        <p:txBody>
          <a:bodyPr wrap="square">
            <a:spAutoFit/>
          </a:bodyPr>
          <a:lstStyle/>
          <a:p>
            <a:r>
              <a:rPr lang="it-IT" b="1" dirty="0" smtClean="0">
                <a:solidFill>
                  <a:schemeClr val="accent2">
                    <a:lumMod val="20000"/>
                    <a:lumOff val="80000"/>
                  </a:schemeClr>
                </a:solidFill>
                <a:latin typeface="Times New Roman" pitchFamily="18" charset="0"/>
                <a:cs typeface="Times New Roman" pitchFamily="18" charset="0"/>
              </a:rPr>
              <a:t>.</a:t>
            </a:r>
            <a:endParaRPr lang="it-IT" b="1" dirty="0">
              <a:solidFill>
                <a:schemeClr val="accent2">
                  <a:lumMod val="20000"/>
                  <a:lumOff val="80000"/>
                </a:schemeClr>
              </a:solidFill>
              <a:latin typeface="Times New Roman" pitchFamily="18" charset="0"/>
              <a:cs typeface="Times New Roman" pitchFamily="18" charset="0"/>
            </a:endParaRPr>
          </a:p>
        </p:txBody>
      </p:sp>
      <p:pic>
        <p:nvPicPr>
          <p:cNvPr id="9" name="Picture 4" descr="http://www3.ti.ch/DECS/sw/temi/scuoladecs/files/private/image/jpeg/9424_Verzasca_01.jpg"/>
          <p:cNvPicPr>
            <a:picLocks noChangeAspect="1" noChangeArrowheads="1"/>
          </p:cNvPicPr>
          <p:nvPr/>
        </p:nvPicPr>
        <p:blipFill>
          <a:blip r:embed="rId3"/>
          <a:srcRect/>
          <a:stretch>
            <a:fillRect/>
          </a:stretch>
        </p:blipFill>
        <p:spPr bwMode="auto">
          <a:xfrm>
            <a:off x="8167" y="0"/>
            <a:ext cx="9135833" cy="6858000"/>
          </a:xfrm>
          <a:prstGeom prst="rect">
            <a:avLst/>
          </a:prstGeom>
          <a:noFill/>
        </p:spPr>
      </p:pic>
      <p:sp>
        <p:nvSpPr>
          <p:cNvPr id="11" name="CasellaDiTesto 10"/>
          <p:cNvSpPr txBox="1"/>
          <p:nvPr/>
        </p:nvSpPr>
        <p:spPr>
          <a:xfrm>
            <a:off x="0" y="3929066"/>
            <a:ext cx="3981218" cy="1200329"/>
          </a:xfrm>
          <a:prstGeom prst="rect">
            <a:avLst/>
          </a:prstGeom>
          <a:noFill/>
        </p:spPr>
        <p:txBody>
          <a:bodyPr wrap="none" rtlCol="0">
            <a:spAutoFit/>
          </a:bodyPr>
          <a:lstStyle/>
          <a:p>
            <a:r>
              <a:rPr lang="it-IT" b="1" dirty="0" smtClean="0">
                <a:latin typeface="Times New Roman" pitchFamily="18" charset="0"/>
                <a:cs typeface="Times New Roman" pitchFamily="18" charset="0"/>
              </a:rPr>
              <a:t>In questa casa della </a:t>
            </a:r>
            <a:r>
              <a:rPr lang="it-IT" b="1" dirty="0" err="1" smtClean="0">
                <a:latin typeface="Times New Roman" pitchFamily="18" charset="0"/>
                <a:cs typeface="Times New Roman" pitchFamily="18" charset="0"/>
              </a:rPr>
              <a:t>Val</a:t>
            </a:r>
            <a:r>
              <a:rPr lang="it-IT" b="1" dirty="0" smtClean="0">
                <a:latin typeface="Times New Roman" pitchFamily="18" charset="0"/>
                <a:cs typeface="Times New Roman" pitchFamily="18" charset="0"/>
              </a:rPr>
              <a:t> </a:t>
            </a:r>
            <a:r>
              <a:rPr lang="it-IT" b="1" dirty="0" err="1" smtClean="0">
                <a:latin typeface="Times New Roman" pitchFamily="18" charset="0"/>
                <a:cs typeface="Times New Roman" pitchFamily="18" charset="0"/>
              </a:rPr>
              <a:t>Verzasca</a:t>
            </a:r>
            <a:r>
              <a:rPr lang="it-IT" b="1" dirty="0" smtClean="0">
                <a:latin typeface="Times New Roman" pitchFamily="18" charset="0"/>
                <a:cs typeface="Times New Roman" pitchFamily="18" charset="0"/>
              </a:rPr>
              <a:t> (CH)</a:t>
            </a:r>
          </a:p>
          <a:p>
            <a:r>
              <a:rPr lang="it-IT" b="1" dirty="0" smtClean="0">
                <a:latin typeface="Times New Roman" pitchFamily="18" charset="0"/>
                <a:cs typeface="Times New Roman" pitchFamily="18" charset="0"/>
              </a:rPr>
              <a:t>Non esiste il tavolo: le famiglie non </a:t>
            </a:r>
          </a:p>
          <a:p>
            <a:r>
              <a:rPr lang="it-IT" b="1" dirty="0" smtClean="0">
                <a:latin typeface="Times New Roman" pitchFamily="18" charset="0"/>
                <a:cs typeface="Times New Roman" pitchFamily="18" charset="0"/>
              </a:rPr>
              <a:t>mangiavano mai assieme, perché tutti</a:t>
            </a:r>
          </a:p>
          <a:p>
            <a:r>
              <a:rPr lang="it-IT" b="1" dirty="0" smtClean="0">
                <a:latin typeface="Times New Roman" pitchFamily="18" charset="0"/>
                <a:cs typeface="Times New Roman" pitchFamily="18" charset="0"/>
              </a:rPr>
              <a:t>Dovevano lavorare fuori. </a:t>
            </a:r>
            <a:endParaRPr lang="it-IT" b="1"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10" name="Rettangolo 9"/>
          <p:cNvSpPr/>
          <p:nvPr/>
        </p:nvSpPr>
        <p:spPr>
          <a:xfrm>
            <a:off x="0" y="0"/>
            <a:ext cx="9144000" cy="7294305"/>
          </a:xfrm>
          <a:prstGeom prst="rect">
            <a:avLst/>
          </a:prstGeom>
        </p:spPr>
        <p:txBody>
          <a:bodyPr wrap="square">
            <a:spAutoFit/>
          </a:bodyPr>
          <a:lstStyle/>
          <a:p>
            <a:r>
              <a:rPr lang="it-IT" sz="3600" b="1" dirty="0" smtClean="0">
                <a:solidFill>
                  <a:schemeClr val="accent2">
                    <a:lumMod val="20000"/>
                    <a:lumOff val="80000"/>
                  </a:schemeClr>
                </a:solidFill>
                <a:latin typeface="Times New Roman" pitchFamily="18" charset="0"/>
                <a:cs typeface="Times New Roman" pitchFamily="18" charset="0"/>
              </a:rPr>
              <a:t>Nelle festività, era, ed è ancora, la collettività intera (la frazione) in tutte le sue componenti, maschili femminili e intergenerazionali, che si accolla il compito di cucinare; e lo si fa in uno spazio condiviso: l’alpeggio d’estate,  la piazza a Carnevale, le scuole, la parrocchia, il tendone della Pro Loco in inverno. I pranzi festivi (cene tradizionalmente non se ne fanno) di Natale e Pasqua sono molto semplici e consistono di un piatto di carne in umido accompagnato dalla polenta. Il lavoro delle donne è molto minore.</a:t>
            </a:r>
            <a:r>
              <a:rPr lang="it-IT" sz="3400" b="1" dirty="0" smtClean="0">
                <a:solidFill>
                  <a:schemeClr val="accent2">
                    <a:lumMod val="20000"/>
                    <a:lumOff val="80000"/>
                  </a:schemeClr>
                </a:solidFill>
                <a:latin typeface="Times New Roman" pitchFamily="18" charset="0"/>
                <a:cs typeface="Times New Roman" pitchFamily="18" charset="0"/>
              </a:rPr>
              <a:t> </a:t>
            </a:r>
          </a:p>
          <a:p>
            <a:r>
              <a:rPr lang="it-IT" sz="3600" b="1" dirty="0" smtClean="0">
                <a:solidFill>
                  <a:schemeClr val="accent2">
                    <a:lumMod val="20000"/>
                    <a:lumOff val="80000"/>
                  </a:schemeClr>
                </a:solidFill>
                <a:latin typeface="Times New Roman" pitchFamily="18" charset="0"/>
                <a:cs typeface="Times New Roman" pitchFamily="18" charset="0"/>
              </a:rPr>
              <a:t> </a:t>
            </a:r>
            <a:endParaRPr lang="it-IT" sz="3600" b="1" dirty="0">
              <a:solidFill>
                <a:schemeClr val="accent2">
                  <a:lumMod val="20000"/>
                  <a:lumOff val="80000"/>
                </a:schemeClr>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1026" name="Picture 2" descr="http://www.valbrembanaweb.it/valbrembanaweb/gallery/averara/2007/pic-nic-ferragosto.jpg"/>
          <p:cNvPicPr>
            <a:picLocks noChangeAspect="1" noChangeArrowheads="1"/>
          </p:cNvPicPr>
          <p:nvPr/>
        </p:nvPicPr>
        <p:blipFill>
          <a:blip r:embed="rId2"/>
          <a:srcRect/>
          <a:stretch>
            <a:fillRect/>
          </a:stretch>
        </p:blipFill>
        <p:spPr bwMode="auto">
          <a:xfrm>
            <a:off x="0" y="17802"/>
            <a:ext cx="8901140" cy="684019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sp>
        <p:nvSpPr>
          <p:cNvPr id="10" name="Rettangolo 9"/>
          <p:cNvSpPr/>
          <p:nvPr/>
        </p:nvSpPr>
        <p:spPr>
          <a:xfrm>
            <a:off x="4929190" y="0"/>
            <a:ext cx="4214810" cy="6694140"/>
          </a:xfrm>
          <a:prstGeom prst="rect">
            <a:avLst/>
          </a:prstGeom>
        </p:spPr>
        <p:txBody>
          <a:bodyPr wrap="square">
            <a:spAutoFit/>
          </a:bodyPr>
          <a:lstStyle/>
          <a:p>
            <a:r>
              <a:rPr lang="it-IT" sz="3300" b="1" dirty="0" smtClean="0">
                <a:solidFill>
                  <a:schemeClr val="accent2">
                    <a:lumMod val="20000"/>
                    <a:lumOff val="80000"/>
                  </a:schemeClr>
                </a:solidFill>
                <a:latin typeface="Times New Roman" pitchFamily="18" charset="0"/>
                <a:cs typeface="Times New Roman" pitchFamily="18" charset="0"/>
              </a:rPr>
              <a:t>E’ nell’800 che  la distinzione tra pubblico e privato, formale e informale si fece netta, con il personale (femminile) specializzato nella creazione culinaria  relegato a svolgere le proprie mansioni dietro le quinte del palcoscenico della </a:t>
            </a:r>
          </a:p>
          <a:p>
            <a:r>
              <a:rPr lang="it-IT" sz="3300" b="1" dirty="0" smtClean="0">
                <a:solidFill>
                  <a:schemeClr val="accent2">
                    <a:lumMod val="20000"/>
                    <a:lumOff val="80000"/>
                  </a:schemeClr>
                </a:solidFill>
                <a:latin typeface="Times New Roman" pitchFamily="18" charset="0"/>
                <a:cs typeface="Times New Roman" pitchFamily="18" charset="0"/>
              </a:rPr>
              <a:t>vita sociale. </a:t>
            </a:r>
            <a:endParaRPr lang="it-IT" sz="3300" b="1" dirty="0">
              <a:solidFill>
                <a:schemeClr val="accent2">
                  <a:lumMod val="20000"/>
                  <a:lumOff val="80000"/>
                </a:schemeClr>
              </a:solidFill>
              <a:latin typeface="Times New Roman" pitchFamily="18" charset="0"/>
              <a:cs typeface="Times New Roman" pitchFamily="18" charset="0"/>
            </a:endParaRPr>
          </a:p>
        </p:txBody>
      </p:sp>
      <p:pic>
        <p:nvPicPr>
          <p:cNvPr id="6" name="Picture 2" descr="http://vintageprintable.swivelchairmedia.com/wp-content/uploads/2011/05/Art-Narrative-Interior-Women-children-and-cats-in-kitchen.jpg"/>
          <p:cNvPicPr>
            <a:picLocks noChangeAspect="1" noChangeArrowheads="1"/>
          </p:cNvPicPr>
          <p:nvPr/>
        </p:nvPicPr>
        <p:blipFill>
          <a:blip r:embed="rId2"/>
          <a:srcRect/>
          <a:stretch>
            <a:fillRect/>
          </a:stretch>
        </p:blipFill>
        <p:spPr bwMode="auto">
          <a:xfrm>
            <a:off x="0" y="0"/>
            <a:ext cx="4947006" cy="6858000"/>
          </a:xfrm>
          <a:prstGeom prst="rect">
            <a:avLst/>
          </a:prstGeom>
          <a:noFill/>
        </p:spPr>
      </p:pic>
      <p:pic>
        <p:nvPicPr>
          <p:cNvPr id="7"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8422" y="5589240"/>
            <a:ext cx="639763" cy="963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asellaDiTesto 4"/>
          <p:cNvSpPr txBox="1"/>
          <p:nvPr/>
        </p:nvSpPr>
        <p:spPr>
          <a:xfrm>
            <a:off x="8226760" y="6519446"/>
            <a:ext cx="917239" cy="338554"/>
          </a:xfrm>
          <a:prstGeom prst="rect">
            <a:avLst/>
          </a:prstGeom>
          <a:noFill/>
        </p:spPr>
        <p:txBody>
          <a:bodyPr wrap="none" rtlCol="0">
            <a:spAutoFit/>
          </a:bodyPr>
          <a:lstStyle/>
          <a:p>
            <a:pPr algn="ctr"/>
            <a:r>
              <a:rPr lang="it-IT" sz="800" b="1" dirty="0" smtClean="0">
                <a:solidFill>
                  <a:schemeClr val="accent6">
                    <a:lumMod val="20000"/>
                    <a:lumOff val="80000"/>
                  </a:schemeClr>
                </a:solidFill>
                <a:latin typeface="Times New Roman" pitchFamily="18" charset="0"/>
                <a:cs typeface="Times New Roman" pitchFamily="18" charset="0"/>
              </a:rPr>
              <a:t>Michela Zucca</a:t>
            </a:r>
          </a:p>
          <a:p>
            <a:r>
              <a:rPr lang="it-IT" sz="800" b="1" dirty="0" smtClean="0">
                <a:solidFill>
                  <a:schemeClr val="accent6">
                    <a:lumMod val="20000"/>
                    <a:lumOff val="80000"/>
                  </a:schemeClr>
                </a:solidFill>
                <a:latin typeface="Times New Roman" pitchFamily="18" charset="0"/>
                <a:cs typeface="Times New Roman" pitchFamily="18" charset="0"/>
              </a:rPr>
              <a:t>Servizi Culturali</a:t>
            </a:r>
            <a:endParaRPr lang="it-IT" sz="800" b="1" dirty="0">
              <a:solidFill>
                <a:schemeClr val="accent6">
                  <a:lumMod val="20000"/>
                  <a:lumOff val="80000"/>
                </a:schemeClr>
              </a:solidFill>
              <a:latin typeface="Times New Roman" pitchFamily="18" charset="0"/>
              <a:cs typeface="Times New Roman" pitchFamily="18" charset="0"/>
            </a:endParaRPr>
          </a:p>
        </p:txBody>
      </p:sp>
      <p:sp>
        <p:nvSpPr>
          <p:cNvPr id="13" name="CasellaDiTesto 12"/>
          <p:cNvSpPr txBox="1"/>
          <p:nvPr/>
        </p:nvSpPr>
        <p:spPr>
          <a:xfrm>
            <a:off x="6500826" y="0"/>
            <a:ext cx="2643174" cy="6740307"/>
          </a:xfrm>
          <a:prstGeom prst="rect">
            <a:avLst/>
          </a:prstGeom>
          <a:noFill/>
        </p:spPr>
        <p:txBody>
          <a:bodyPr wrap="square" rtlCol="0">
            <a:spAutoFit/>
          </a:bodyPr>
          <a:lstStyle/>
          <a:p>
            <a:r>
              <a:rPr lang="it-IT" sz="2400" b="1" dirty="0" smtClean="0">
                <a:solidFill>
                  <a:schemeClr val="accent2">
                    <a:lumMod val="20000"/>
                    <a:lumOff val="80000"/>
                  </a:schemeClr>
                </a:solidFill>
                <a:latin typeface="Times New Roman" pitchFamily="18" charset="0"/>
                <a:cs typeface="Times New Roman" pitchFamily="18" charset="0"/>
              </a:rPr>
              <a:t>All’inizio del ‘900 viene inventata in Francia la cucina economica: arriva massicciamente  in Italia negli anni ‘30. Finalmente, grazie al lavoro gratuito delle donne, qualsiasi maschio ha diritto al pasto cucinato, come nelle case borghesi. Le donne vengono ricacciate in </a:t>
            </a:r>
          </a:p>
          <a:p>
            <a:r>
              <a:rPr lang="it-IT" sz="2400" b="1" dirty="0" smtClean="0">
                <a:solidFill>
                  <a:schemeClr val="accent2">
                    <a:lumMod val="20000"/>
                    <a:lumOff val="80000"/>
                  </a:schemeClr>
                </a:solidFill>
                <a:latin typeface="Times New Roman" pitchFamily="18" charset="0"/>
                <a:cs typeface="Times New Roman" pitchFamily="18" charset="0"/>
              </a:rPr>
              <a:t>casa: nasce la </a:t>
            </a:r>
          </a:p>
          <a:p>
            <a:r>
              <a:rPr lang="it-IT" sz="2400" b="1" dirty="0" smtClean="0">
                <a:solidFill>
                  <a:schemeClr val="accent2">
                    <a:lumMod val="20000"/>
                    <a:lumOff val="80000"/>
                  </a:schemeClr>
                </a:solidFill>
                <a:latin typeface="Times New Roman" pitchFamily="18" charset="0"/>
                <a:cs typeface="Times New Roman" pitchFamily="18" charset="0"/>
              </a:rPr>
              <a:t>casalinga. </a:t>
            </a:r>
            <a:endParaRPr lang="it-IT" sz="2400" b="1" dirty="0">
              <a:solidFill>
                <a:schemeClr val="accent2">
                  <a:lumMod val="20000"/>
                  <a:lumOff val="80000"/>
                </a:schemeClr>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97434"/>
            <a:ext cx="6491289" cy="64912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14290"/>
            <a:ext cx="6491289" cy="64912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03642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8422" y="5589240"/>
            <a:ext cx="639763" cy="963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asellaDiTesto 4"/>
          <p:cNvSpPr txBox="1"/>
          <p:nvPr/>
        </p:nvSpPr>
        <p:spPr>
          <a:xfrm>
            <a:off x="8226760" y="6519446"/>
            <a:ext cx="917239" cy="338554"/>
          </a:xfrm>
          <a:prstGeom prst="rect">
            <a:avLst/>
          </a:prstGeom>
          <a:noFill/>
        </p:spPr>
        <p:txBody>
          <a:bodyPr wrap="none" rtlCol="0">
            <a:spAutoFit/>
          </a:bodyPr>
          <a:lstStyle/>
          <a:p>
            <a:pPr algn="ctr"/>
            <a:r>
              <a:rPr lang="it-IT" sz="800" b="1" dirty="0" smtClean="0">
                <a:solidFill>
                  <a:schemeClr val="accent6">
                    <a:lumMod val="20000"/>
                    <a:lumOff val="80000"/>
                  </a:schemeClr>
                </a:solidFill>
                <a:latin typeface="Times New Roman" pitchFamily="18" charset="0"/>
                <a:cs typeface="Times New Roman" pitchFamily="18" charset="0"/>
              </a:rPr>
              <a:t>Michela Zucca</a:t>
            </a:r>
          </a:p>
          <a:p>
            <a:r>
              <a:rPr lang="it-IT" sz="800" b="1" dirty="0" smtClean="0">
                <a:solidFill>
                  <a:schemeClr val="accent6">
                    <a:lumMod val="20000"/>
                    <a:lumOff val="80000"/>
                  </a:schemeClr>
                </a:solidFill>
                <a:latin typeface="Times New Roman" pitchFamily="18" charset="0"/>
                <a:cs typeface="Times New Roman" pitchFamily="18" charset="0"/>
              </a:rPr>
              <a:t>Servizi Culturali</a:t>
            </a:r>
            <a:endParaRPr lang="it-IT" sz="800" b="1" dirty="0">
              <a:solidFill>
                <a:schemeClr val="accent6">
                  <a:lumMod val="20000"/>
                  <a:lumOff val="80000"/>
                </a:schemeClr>
              </a:solidFill>
              <a:latin typeface="Times New Roman" pitchFamily="18" charset="0"/>
              <a:cs typeface="Times New Roman" pitchFamily="18" charset="0"/>
            </a:endParaRPr>
          </a:p>
        </p:txBody>
      </p:sp>
      <p:sp>
        <p:nvSpPr>
          <p:cNvPr id="13" name="CasellaDiTesto 12"/>
          <p:cNvSpPr txBox="1"/>
          <p:nvPr/>
        </p:nvSpPr>
        <p:spPr>
          <a:xfrm>
            <a:off x="5786446" y="0"/>
            <a:ext cx="3357554" cy="6740307"/>
          </a:xfrm>
          <a:prstGeom prst="rect">
            <a:avLst/>
          </a:prstGeom>
          <a:noFill/>
        </p:spPr>
        <p:txBody>
          <a:bodyPr wrap="square" rtlCol="0">
            <a:spAutoFit/>
          </a:bodyPr>
          <a:lstStyle/>
          <a:p>
            <a:r>
              <a:rPr lang="it-IT" sz="2400" b="1" dirty="0" smtClean="0">
                <a:solidFill>
                  <a:schemeClr val="accent2">
                    <a:lumMod val="20000"/>
                    <a:lumOff val="80000"/>
                  </a:schemeClr>
                </a:solidFill>
                <a:latin typeface="Times New Roman" pitchFamily="18" charset="0"/>
                <a:cs typeface="Times New Roman" pitchFamily="18" charset="0"/>
              </a:rPr>
              <a:t>L’urbanizzazione selvaggia, la necessità di lavorare fuori casa di sempre più donne, la maggior distanza dei luoghi di lavoro, l’impossibilità di approvvigionarsi direttamente di prodotti freschi, la non collaborazione dei maschi, la perdita di conoscenze sul come trattare, conservare e cucinare i cibi, fa perdere gran parte </a:t>
            </a:r>
          </a:p>
          <a:p>
            <a:r>
              <a:rPr lang="it-IT" sz="2400" b="1" dirty="0" smtClean="0">
                <a:solidFill>
                  <a:schemeClr val="accent2">
                    <a:lumMod val="20000"/>
                    <a:lumOff val="80000"/>
                  </a:schemeClr>
                </a:solidFill>
                <a:latin typeface="Times New Roman" pitchFamily="18" charset="0"/>
                <a:cs typeface="Times New Roman" pitchFamily="18" charset="0"/>
              </a:rPr>
              <a:t>delle tradizioni gastronomiche. </a:t>
            </a:r>
            <a:endParaRPr lang="it-IT" sz="2400" b="1" dirty="0">
              <a:solidFill>
                <a:schemeClr val="accent2">
                  <a:lumMod val="20000"/>
                  <a:lumOff val="80000"/>
                </a:schemeClr>
              </a:solidFill>
              <a:latin typeface="Times New Roman" pitchFamily="18" charset="0"/>
              <a:cs typeface="Times New Roman" pitchFamily="18" charset="0"/>
            </a:endParaRPr>
          </a:p>
        </p:txBody>
      </p:sp>
      <p:pic>
        <p:nvPicPr>
          <p:cNvPr id="57346" name="Picture 2" descr="http://ilsimplicissimus2.files.wordpress.com/2012/02/giacomo-costa_megalopoli301.jpg"/>
          <p:cNvPicPr>
            <a:picLocks noChangeAspect="1" noChangeArrowheads="1"/>
          </p:cNvPicPr>
          <p:nvPr/>
        </p:nvPicPr>
        <p:blipFill>
          <a:blip r:embed="rId3"/>
          <a:srcRect/>
          <a:stretch>
            <a:fillRect/>
          </a:stretch>
        </p:blipFill>
        <p:spPr bwMode="auto">
          <a:xfrm>
            <a:off x="0" y="0"/>
            <a:ext cx="5804807" cy="6858000"/>
          </a:xfrm>
          <a:prstGeom prst="rect">
            <a:avLst/>
          </a:prstGeom>
          <a:noFill/>
        </p:spPr>
      </p:pic>
    </p:spTree>
    <p:extLst>
      <p:ext uri="{BB962C8B-B14F-4D97-AF65-F5344CB8AC3E}">
        <p14:creationId xmlns:p14="http://schemas.microsoft.com/office/powerpoint/2010/main" xmlns="" val="803642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8422" y="5589240"/>
            <a:ext cx="639763" cy="963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asellaDiTesto 4"/>
          <p:cNvSpPr txBox="1"/>
          <p:nvPr/>
        </p:nvSpPr>
        <p:spPr>
          <a:xfrm>
            <a:off x="8226760" y="6519446"/>
            <a:ext cx="917239" cy="338554"/>
          </a:xfrm>
          <a:prstGeom prst="rect">
            <a:avLst/>
          </a:prstGeom>
          <a:noFill/>
        </p:spPr>
        <p:txBody>
          <a:bodyPr wrap="none" rtlCol="0">
            <a:spAutoFit/>
          </a:bodyPr>
          <a:lstStyle/>
          <a:p>
            <a:pPr algn="ctr"/>
            <a:r>
              <a:rPr lang="it-IT" sz="800" b="1" dirty="0" smtClean="0">
                <a:solidFill>
                  <a:schemeClr val="accent6">
                    <a:lumMod val="20000"/>
                    <a:lumOff val="80000"/>
                  </a:schemeClr>
                </a:solidFill>
                <a:latin typeface="Times New Roman" pitchFamily="18" charset="0"/>
                <a:cs typeface="Times New Roman" pitchFamily="18" charset="0"/>
              </a:rPr>
              <a:t>Michela Zucca</a:t>
            </a:r>
          </a:p>
          <a:p>
            <a:r>
              <a:rPr lang="it-IT" sz="800" b="1" dirty="0" smtClean="0">
                <a:solidFill>
                  <a:schemeClr val="accent6">
                    <a:lumMod val="20000"/>
                    <a:lumOff val="80000"/>
                  </a:schemeClr>
                </a:solidFill>
                <a:latin typeface="Times New Roman" pitchFamily="18" charset="0"/>
                <a:cs typeface="Times New Roman" pitchFamily="18" charset="0"/>
              </a:rPr>
              <a:t>Servizi Culturali</a:t>
            </a:r>
            <a:endParaRPr lang="it-IT" sz="800" b="1" dirty="0">
              <a:solidFill>
                <a:schemeClr val="accent6">
                  <a:lumMod val="20000"/>
                  <a:lumOff val="80000"/>
                </a:schemeClr>
              </a:solidFill>
              <a:latin typeface="Times New Roman" pitchFamily="18" charset="0"/>
              <a:cs typeface="Times New Roman" pitchFamily="18" charset="0"/>
            </a:endParaRPr>
          </a:p>
        </p:txBody>
      </p:sp>
      <p:sp>
        <p:nvSpPr>
          <p:cNvPr id="13" name="CasellaDiTesto 12"/>
          <p:cNvSpPr txBox="1"/>
          <p:nvPr/>
        </p:nvSpPr>
        <p:spPr>
          <a:xfrm>
            <a:off x="8715404" y="0"/>
            <a:ext cx="428596" cy="461665"/>
          </a:xfrm>
          <a:prstGeom prst="rect">
            <a:avLst/>
          </a:prstGeom>
          <a:noFill/>
        </p:spPr>
        <p:txBody>
          <a:bodyPr wrap="square" rtlCol="0">
            <a:spAutoFit/>
          </a:bodyPr>
          <a:lstStyle/>
          <a:p>
            <a:r>
              <a:rPr lang="it-IT" sz="2400" b="1" dirty="0" smtClean="0">
                <a:solidFill>
                  <a:schemeClr val="accent2">
                    <a:lumMod val="20000"/>
                    <a:lumOff val="80000"/>
                  </a:schemeClr>
                </a:solidFill>
                <a:latin typeface="Times New Roman" pitchFamily="18" charset="0"/>
                <a:cs typeface="Times New Roman" pitchFamily="18" charset="0"/>
              </a:rPr>
              <a:t>,. </a:t>
            </a:r>
            <a:endParaRPr lang="it-IT" sz="2400" b="1" dirty="0">
              <a:solidFill>
                <a:schemeClr val="accent2">
                  <a:lumMod val="20000"/>
                  <a:lumOff val="80000"/>
                </a:schemeClr>
              </a:solidFill>
              <a:latin typeface="Times New Roman" pitchFamily="18" charset="0"/>
              <a:cs typeface="Times New Roman" pitchFamily="18" charset="0"/>
            </a:endParaRPr>
          </a:p>
        </p:txBody>
      </p:sp>
      <p:pic>
        <p:nvPicPr>
          <p:cNvPr id="59394" name="Picture 2" descr="http://canadianindenmark.files.wordpress.com/2013/02/london-2007-60.jpg"/>
          <p:cNvPicPr>
            <a:picLocks noChangeAspect="1" noChangeArrowheads="1"/>
          </p:cNvPicPr>
          <p:nvPr/>
        </p:nvPicPr>
        <p:blipFill>
          <a:blip r:embed="rId3"/>
          <a:srcRect/>
          <a:stretch>
            <a:fillRect/>
          </a:stretch>
        </p:blipFill>
        <p:spPr bwMode="auto">
          <a:xfrm>
            <a:off x="-1" y="35663"/>
            <a:ext cx="9144001" cy="6858001"/>
          </a:xfrm>
          <a:prstGeom prst="rect">
            <a:avLst/>
          </a:prstGeom>
          <a:noFill/>
        </p:spPr>
      </p:pic>
      <p:sp>
        <p:nvSpPr>
          <p:cNvPr id="7" name="CasellaDiTesto 6"/>
          <p:cNvSpPr txBox="1"/>
          <p:nvPr/>
        </p:nvSpPr>
        <p:spPr>
          <a:xfrm>
            <a:off x="214282" y="4500570"/>
            <a:ext cx="7643866" cy="2246769"/>
          </a:xfrm>
          <a:prstGeom prst="rect">
            <a:avLst/>
          </a:prstGeom>
          <a:solidFill>
            <a:schemeClr val="accent2">
              <a:lumMod val="75000"/>
            </a:schemeClr>
          </a:solidFill>
        </p:spPr>
        <p:txBody>
          <a:bodyPr wrap="square" rtlCol="0">
            <a:spAutoFit/>
          </a:bodyPr>
          <a:lstStyle/>
          <a:p>
            <a:r>
              <a:rPr lang="it-IT" sz="2000" b="1" dirty="0" smtClean="0">
                <a:solidFill>
                  <a:schemeClr val="accent2">
                    <a:lumMod val="20000"/>
                    <a:lumOff val="80000"/>
                  </a:schemeClr>
                </a:solidFill>
                <a:latin typeface="Times New Roman" pitchFamily="18" charset="0"/>
                <a:cs typeface="Times New Roman" pitchFamily="18" charset="0"/>
              </a:rPr>
              <a:t>Specie nei paesi anglosassoni, nei ceti bassi, le donne non cucinano più (e tanto meno lo fanno gli uomini). Si è persa la cucina nazionale: a mezzogiorno si mangia in mensa, e la sera si ricorre ai precotti o ai fast </a:t>
            </a:r>
            <a:r>
              <a:rPr lang="it-IT" sz="2000" b="1" dirty="0" err="1" smtClean="0">
                <a:solidFill>
                  <a:schemeClr val="accent2">
                    <a:lumMod val="20000"/>
                    <a:lumOff val="80000"/>
                  </a:schemeClr>
                </a:solidFill>
                <a:latin typeface="Times New Roman" pitchFamily="18" charset="0"/>
                <a:cs typeface="Times New Roman" pitchFamily="18" charset="0"/>
              </a:rPr>
              <a:t>food</a:t>
            </a:r>
            <a:r>
              <a:rPr lang="it-IT" sz="2000" b="1" dirty="0" smtClean="0">
                <a:solidFill>
                  <a:schemeClr val="accent2">
                    <a:lumMod val="20000"/>
                    <a:lumOff val="80000"/>
                  </a:schemeClr>
                </a:solidFill>
                <a:latin typeface="Times New Roman" pitchFamily="18" charset="0"/>
                <a:cs typeface="Times New Roman" pitchFamily="18" charset="0"/>
              </a:rPr>
              <a:t>.   Ciò ha provocato un insostenibile aumento dei prezzi: negli Stati Uniti, in una famiglia su cinque, almeno una volta al mese,  si soffre la fame perché sono finiti i soldi e non si sa più cosa mettere in tavola. Appena arriva qualcosa, si compra cibo pronto.  </a:t>
            </a:r>
            <a:endParaRPr lang="it-IT" sz="2000" b="1" dirty="0">
              <a:solidFill>
                <a:schemeClr val="accent2">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803642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8422" y="5589240"/>
            <a:ext cx="639763" cy="963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asellaDiTesto 4"/>
          <p:cNvSpPr txBox="1"/>
          <p:nvPr/>
        </p:nvSpPr>
        <p:spPr>
          <a:xfrm>
            <a:off x="8226760" y="6519446"/>
            <a:ext cx="917239" cy="338554"/>
          </a:xfrm>
          <a:prstGeom prst="rect">
            <a:avLst/>
          </a:prstGeom>
          <a:noFill/>
        </p:spPr>
        <p:txBody>
          <a:bodyPr wrap="none" rtlCol="0">
            <a:spAutoFit/>
          </a:bodyPr>
          <a:lstStyle/>
          <a:p>
            <a:pPr algn="ctr"/>
            <a:r>
              <a:rPr lang="it-IT" sz="800" b="1" dirty="0" smtClean="0">
                <a:solidFill>
                  <a:schemeClr val="accent6">
                    <a:lumMod val="20000"/>
                    <a:lumOff val="80000"/>
                  </a:schemeClr>
                </a:solidFill>
                <a:latin typeface="Times New Roman" pitchFamily="18" charset="0"/>
                <a:cs typeface="Times New Roman" pitchFamily="18" charset="0"/>
              </a:rPr>
              <a:t>Michela Zucca</a:t>
            </a:r>
          </a:p>
          <a:p>
            <a:r>
              <a:rPr lang="it-IT" sz="800" b="1" dirty="0" smtClean="0">
                <a:solidFill>
                  <a:schemeClr val="accent6">
                    <a:lumMod val="20000"/>
                    <a:lumOff val="80000"/>
                  </a:schemeClr>
                </a:solidFill>
                <a:latin typeface="Times New Roman" pitchFamily="18" charset="0"/>
                <a:cs typeface="Times New Roman" pitchFamily="18" charset="0"/>
              </a:rPr>
              <a:t>Servizi Culturali</a:t>
            </a:r>
            <a:endParaRPr lang="it-IT" sz="800" b="1" dirty="0">
              <a:solidFill>
                <a:schemeClr val="accent6">
                  <a:lumMod val="20000"/>
                  <a:lumOff val="80000"/>
                </a:schemeClr>
              </a:solidFill>
              <a:latin typeface="Times New Roman" pitchFamily="18" charset="0"/>
              <a:cs typeface="Times New Roman" pitchFamily="18" charset="0"/>
            </a:endParaRPr>
          </a:p>
        </p:txBody>
      </p:sp>
      <p:sp>
        <p:nvSpPr>
          <p:cNvPr id="13" name="CasellaDiTesto 12"/>
          <p:cNvSpPr txBox="1"/>
          <p:nvPr/>
        </p:nvSpPr>
        <p:spPr>
          <a:xfrm>
            <a:off x="5072066" y="0"/>
            <a:ext cx="4071934" cy="6740307"/>
          </a:xfrm>
          <a:prstGeom prst="rect">
            <a:avLst/>
          </a:prstGeom>
          <a:noFill/>
        </p:spPr>
        <p:txBody>
          <a:bodyPr wrap="square" rtlCol="0">
            <a:spAutoFit/>
          </a:bodyPr>
          <a:lstStyle/>
          <a:p>
            <a:r>
              <a:rPr lang="it-IT" sz="2400" b="1" dirty="0" smtClean="0">
                <a:solidFill>
                  <a:schemeClr val="accent2">
                    <a:lumMod val="20000"/>
                    <a:lumOff val="80000"/>
                  </a:schemeClr>
                </a:solidFill>
                <a:latin typeface="Times New Roman" pitchFamily="18" charset="0"/>
                <a:cs typeface="Times New Roman" pitchFamily="18" charset="0"/>
              </a:rPr>
              <a:t>E’ una questione di tempo: preparare un pasto normale, tenendo conto di tutto, vuol dire almeno due ore di lavoro: contro i quindici minuti del fast </a:t>
            </a:r>
            <a:r>
              <a:rPr lang="it-IT" sz="2400" b="1" dirty="0" err="1" smtClean="0">
                <a:solidFill>
                  <a:schemeClr val="accent2">
                    <a:lumMod val="20000"/>
                    <a:lumOff val="80000"/>
                  </a:schemeClr>
                </a:solidFill>
                <a:latin typeface="Times New Roman" pitchFamily="18" charset="0"/>
                <a:cs typeface="Times New Roman" pitchFamily="18" charset="0"/>
              </a:rPr>
              <a:t>food</a:t>
            </a:r>
            <a:r>
              <a:rPr lang="it-IT" sz="2400" b="1" dirty="0" smtClean="0">
                <a:solidFill>
                  <a:schemeClr val="accent2">
                    <a:lumMod val="20000"/>
                    <a:lumOff val="80000"/>
                  </a:schemeClr>
                </a:solidFill>
                <a:latin typeface="Times New Roman" pitchFamily="18" charset="0"/>
                <a:cs typeface="Times New Roman" pitchFamily="18" charset="0"/>
              </a:rPr>
              <a:t>. Nei quartieri popolari statunitensi, dove non si può neanche tanto scegliere che cosa comprare, perché i soldi non ci sono, cucinare viene considerato un lavoro alienato. Non solo: la precarietà e la “flessibilità” del lavoro impongono orari diversi ai vari componenti della famiglia,  che non mangiano mai assieme. </a:t>
            </a:r>
            <a:endParaRPr lang="it-IT" sz="2400" b="1" dirty="0">
              <a:solidFill>
                <a:schemeClr val="accent2">
                  <a:lumMod val="20000"/>
                  <a:lumOff val="80000"/>
                </a:schemeClr>
              </a:solidFill>
              <a:latin typeface="Times New Roman" pitchFamily="18" charset="0"/>
              <a:cs typeface="Times New Roman" pitchFamily="18" charset="0"/>
            </a:endParaRPr>
          </a:p>
        </p:txBody>
      </p:sp>
      <p:pic>
        <p:nvPicPr>
          <p:cNvPr id="60418" name="Picture 2" descr="http://www.nyc.gov/html/dcp/gif/zone/zoning_handbook/r7-1_r7-2_upper_west_side.jpg"/>
          <p:cNvPicPr>
            <a:picLocks noChangeAspect="1" noChangeArrowheads="1"/>
          </p:cNvPicPr>
          <p:nvPr/>
        </p:nvPicPr>
        <p:blipFill>
          <a:blip r:embed="rId3"/>
          <a:srcRect/>
          <a:stretch>
            <a:fillRect/>
          </a:stretch>
        </p:blipFill>
        <p:spPr bwMode="auto">
          <a:xfrm>
            <a:off x="0" y="0"/>
            <a:ext cx="5100991" cy="6858000"/>
          </a:xfrm>
          <a:prstGeom prst="rect">
            <a:avLst/>
          </a:prstGeom>
          <a:noFill/>
        </p:spPr>
      </p:pic>
      <p:sp>
        <p:nvSpPr>
          <p:cNvPr id="7" name="CasellaDiTesto 6"/>
          <p:cNvSpPr txBox="1"/>
          <p:nvPr/>
        </p:nvSpPr>
        <p:spPr>
          <a:xfrm>
            <a:off x="2428860" y="4572008"/>
            <a:ext cx="2500330" cy="1477328"/>
          </a:xfrm>
          <a:prstGeom prst="rect">
            <a:avLst/>
          </a:prstGeom>
          <a:noFill/>
        </p:spPr>
        <p:txBody>
          <a:bodyPr wrap="square" rtlCol="0">
            <a:spAutoFit/>
          </a:bodyPr>
          <a:lstStyle/>
          <a:p>
            <a:r>
              <a:rPr lang="it-IT" b="1" dirty="0" smtClean="0">
                <a:solidFill>
                  <a:schemeClr val="accent2">
                    <a:lumMod val="20000"/>
                    <a:lumOff val="80000"/>
                  </a:schemeClr>
                </a:solidFill>
                <a:latin typeface="Times New Roman" pitchFamily="18" charset="0"/>
                <a:cs typeface="Times New Roman" pitchFamily="18" charset="0"/>
              </a:rPr>
              <a:t>Upper West Side, Manhattan: 71%  degli affittuari dividono i bagni e non ci sono cucine</a:t>
            </a:r>
            <a:endParaRPr lang="it-IT" b="1" dirty="0">
              <a:solidFill>
                <a:schemeClr val="accent2">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803642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10" name="Rettangolo 9"/>
          <p:cNvSpPr/>
          <p:nvPr/>
        </p:nvSpPr>
        <p:spPr>
          <a:xfrm>
            <a:off x="0" y="5657671"/>
            <a:ext cx="9144000" cy="1154162"/>
          </a:xfrm>
          <a:prstGeom prst="rect">
            <a:avLst/>
          </a:prstGeom>
        </p:spPr>
        <p:txBody>
          <a:bodyPr wrap="square">
            <a:spAutoFit/>
          </a:bodyPr>
          <a:lstStyle/>
          <a:p>
            <a:r>
              <a:rPr lang="it-IT" sz="2300" b="1" dirty="0" smtClean="0">
                <a:solidFill>
                  <a:schemeClr val="accent2">
                    <a:lumMod val="20000"/>
                    <a:lumOff val="80000"/>
                  </a:schemeClr>
                </a:solidFill>
                <a:latin typeface="Times New Roman" pitchFamily="18" charset="0"/>
                <a:cs typeface="Times New Roman" pitchFamily="18" charset="0"/>
              </a:rPr>
              <a:t>Adesso, sono in piena espansione ovunque. E non prevedono l’installazione né dei fornelli, né del tavolo da pranzo: tanto, </a:t>
            </a:r>
          </a:p>
          <a:p>
            <a:r>
              <a:rPr lang="it-IT" sz="2300" b="1" dirty="0" smtClean="0">
                <a:solidFill>
                  <a:schemeClr val="accent2">
                    <a:lumMod val="20000"/>
                    <a:lumOff val="80000"/>
                  </a:schemeClr>
                </a:solidFill>
                <a:latin typeface="Times New Roman" pitchFamily="18" charset="0"/>
                <a:cs typeface="Times New Roman" pitchFamily="18" charset="0"/>
              </a:rPr>
              <a:t>tutti mangiano cibo pronto, da soli, davanti alla televisione o sul letto.  </a:t>
            </a:r>
            <a:endParaRPr lang="it-IT" sz="2300" b="1" dirty="0">
              <a:solidFill>
                <a:schemeClr val="accent2">
                  <a:lumMod val="20000"/>
                  <a:lumOff val="80000"/>
                </a:schemeClr>
              </a:solidFill>
              <a:latin typeface="Times New Roman" pitchFamily="18" charset="0"/>
              <a:cs typeface="Times New Roman" pitchFamily="18" charset="0"/>
            </a:endParaRPr>
          </a:p>
        </p:txBody>
      </p:sp>
      <p:sp>
        <p:nvSpPr>
          <p:cNvPr id="13" name="Rettangolo 12"/>
          <p:cNvSpPr/>
          <p:nvPr/>
        </p:nvSpPr>
        <p:spPr>
          <a:xfrm>
            <a:off x="7143768" y="0"/>
            <a:ext cx="2000232" cy="5586145"/>
          </a:xfrm>
          <a:prstGeom prst="rect">
            <a:avLst/>
          </a:prstGeom>
        </p:spPr>
        <p:txBody>
          <a:bodyPr wrap="square">
            <a:spAutoFit/>
          </a:bodyPr>
          <a:lstStyle/>
          <a:p>
            <a:r>
              <a:rPr lang="it-IT" sz="2100" b="1" dirty="0" smtClean="0">
                <a:solidFill>
                  <a:schemeClr val="accent2">
                    <a:lumMod val="20000"/>
                    <a:lumOff val="80000"/>
                  </a:schemeClr>
                </a:solidFill>
                <a:latin typeface="Times New Roman" pitchFamily="18" charset="0"/>
                <a:cs typeface="Times New Roman" pitchFamily="18" charset="0"/>
              </a:rPr>
              <a:t>La nuova politica di case popolari prevede il rilancio delle “single </a:t>
            </a:r>
            <a:r>
              <a:rPr lang="it-IT" sz="2100" b="1" dirty="0" err="1" smtClean="0">
                <a:solidFill>
                  <a:schemeClr val="accent2">
                    <a:lumMod val="20000"/>
                    <a:lumOff val="80000"/>
                  </a:schemeClr>
                </a:solidFill>
                <a:latin typeface="Times New Roman" pitchFamily="18" charset="0"/>
                <a:cs typeface="Times New Roman" pitchFamily="18" charset="0"/>
              </a:rPr>
              <a:t>rooms</a:t>
            </a:r>
            <a:r>
              <a:rPr lang="it-IT" sz="2100" b="1" dirty="0" smtClean="0">
                <a:solidFill>
                  <a:schemeClr val="accent2">
                    <a:lumMod val="20000"/>
                    <a:lumOff val="80000"/>
                  </a:schemeClr>
                </a:solidFill>
                <a:latin typeface="Times New Roman" pitchFamily="18" charset="0"/>
                <a:cs typeface="Times New Roman" pitchFamily="18" charset="0"/>
              </a:rPr>
              <a:t> </a:t>
            </a:r>
            <a:r>
              <a:rPr lang="it-IT" sz="2100" b="1" dirty="0" err="1" smtClean="0">
                <a:solidFill>
                  <a:schemeClr val="accent2">
                    <a:lumMod val="20000"/>
                    <a:lumOff val="80000"/>
                  </a:schemeClr>
                </a:solidFill>
                <a:latin typeface="Times New Roman" pitchFamily="18" charset="0"/>
                <a:cs typeface="Times New Roman" pitchFamily="18" charset="0"/>
              </a:rPr>
              <a:t>occupancy</a:t>
            </a:r>
            <a:r>
              <a:rPr lang="it-IT" sz="2100" b="1" dirty="0" smtClean="0">
                <a:solidFill>
                  <a:schemeClr val="accent2">
                    <a:lumMod val="20000"/>
                    <a:lumOff val="80000"/>
                  </a:schemeClr>
                </a:solidFill>
                <a:latin typeface="Times New Roman" pitchFamily="18" charset="0"/>
                <a:cs typeface="Times New Roman" pitchFamily="18" charset="0"/>
              </a:rPr>
              <a:t> </a:t>
            </a:r>
            <a:r>
              <a:rPr lang="it-IT" sz="2100" b="1" dirty="0" err="1" smtClean="0">
                <a:solidFill>
                  <a:schemeClr val="accent2">
                    <a:lumMod val="20000"/>
                    <a:lumOff val="80000"/>
                  </a:schemeClr>
                </a:solidFill>
                <a:latin typeface="Times New Roman" pitchFamily="18" charset="0"/>
                <a:cs typeface="Times New Roman" pitchFamily="18" charset="0"/>
              </a:rPr>
              <a:t>houses</a:t>
            </a:r>
            <a:r>
              <a:rPr lang="it-IT" sz="2100" b="1" dirty="0" smtClean="0">
                <a:solidFill>
                  <a:schemeClr val="accent2">
                    <a:lumMod val="20000"/>
                    <a:lumOff val="80000"/>
                  </a:schemeClr>
                </a:solidFill>
                <a:latin typeface="Times New Roman" pitchFamily="18" charset="0"/>
                <a:cs typeface="Times New Roman" pitchFamily="18" charset="0"/>
              </a:rPr>
              <a:t>”, in cui, una volta, stava gran parte del proletariato urbano. Furono eliminate dai quartieri residenziali,  ma rimasero nei centro città. </a:t>
            </a:r>
            <a:endParaRPr lang="it-IT" sz="2100" b="1" dirty="0">
              <a:solidFill>
                <a:schemeClr val="accent2">
                  <a:lumMod val="20000"/>
                  <a:lumOff val="80000"/>
                </a:schemeClr>
              </a:solidFill>
              <a:latin typeface="Times New Roman" pitchFamily="18" charset="0"/>
              <a:cs typeface="Times New Roman" pitchFamily="18" charset="0"/>
            </a:endParaRPr>
          </a:p>
        </p:txBody>
      </p:sp>
      <p:pic>
        <p:nvPicPr>
          <p:cNvPr id="9" name="Picture 2" descr="http://www.uscupstate.edu/uploadedImages/Campus_Life/Housing/Palmetto_House/palmetto_single_floor.jpg"/>
          <p:cNvPicPr>
            <a:picLocks noChangeAspect="1" noChangeArrowheads="1"/>
          </p:cNvPicPr>
          <p:nvPr/>
        </p:nvPicPr>
        <p:blipFill>
          <a:blip r:embed="rId3"/>
          <a:srcRect/>
          <a:stretch>
            <a:fillRect/>
          </a:stretch>
        </p:blipFill>
        <p:spPr bwMode="auto">
          <a:xfrm>
            <a:off x="0" y="0"/>
            <a:ext cx="7153275" cy="5734051"/>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88422" y="5589240"/>
            <a:ext cx="639763" cy="963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CasellaDiTesto 4"/>
          <p:cNvSpPr txBox="1"/>
          <p:nvPr/>
        </p:nvSpPr>
        <p:spPr>
          <a:xfrm>
            <a:off x="8226760" y="6519446"/>
            <a:ext cx="917239" cy="338554"/>
          </a:xfrm>
          <a:prstGeom prst="rect">
            <a:avLst/>
          </a:prstGeom>
          <a:noFill/>
        </p:spPr>
        <p:txBody>
          <a:bodyPr wrap="none" rtlCol="0">
            <a:spAutoFit/>
          </a:bodyPr>
          <a:lstStyle/>
          <a:p>
            <a:pPr algn="ctr"/>
            <a:r>
              <a:rPr lang="it-IT" sz="800" b="1" dirty="0" smtClean="0">
                <a:solidFill>
                  <a:schemeClr val="accent6">
                    <a:lumMod val="20000"/>
                    <a:lumOff val="80000"/>
                  </a:schemeClr>
                </a:solidFill>
                <a:latin typeface="Times New Roman" pitchFamily="18" charset="0"/>
                <a:cs typeface="Times New Roman" pitchFamily="18" charset="0"/>
              </a:rPr>
              <a:t>Michela Zucca</a:t>
            </a:r>
          </a:p>
          <a:p>
            <a:r>
              <a:rPr lang="it-IT" sz="800" b="1" dirty="0" smtClean="0">
                <a:solidFill>
                  <a:schemeClr val="accent6">
                    <a:lumMod val="20000"/>
                    <a:lumOff val="80000"/>
                  </a:schemeClr>
                </a:solidFill>
                <a:latin typeface="Times New Roman" pitchFamily="18" charset="0"/>
                <a:cs typeface="Times New Roman" pitchFamily="18" charset="0"/>
              </a:rPr>
              <a:t>Servizi Culturali</a:t>
            </a:r>
            <a:endParaRPr lang="it-IT" sz="800" b="1" dirty="0">
              <a:solidFill>
                <a:schemeClr val="accent6">
                  <a:lumMod val="20000"/>
                  <a:lumOff val="80000"/>
                </a:schemeClr>
              </a:solidFill>
              <a:latin typeface="Times New Roman" pitchFamily="18" charset="0"/>
              <a:cs typeface="Times New Roman" pitchFamily="18" charset="0"/>
            </a:endParaRPr>
          </a:p>
        </p:txBody>
      </p:sp>
      <p:sp>
        <p:nvSpPr>
          <p:cNvPr id="13" name="CasellaDiTesto 12"/>
          <p:cNvSpPr txBox="1"/>
          <p:nvPr/>
        </p:nvSpPr>
        <p:spPr>
          <a:xfrm>
            <a:off x="5143504" y="0"/>
            <a:ext cx="4000496" cy="6863417"/>
          </a:xfrm>
          <a:prstGeom prst="rect">
            <a:avLst/>
          </a:prstGeom>
          <a:noFill/>
        </p:spPr>
        <p:txBody>
          <a:bodyPr wrap="square" rtlCol="0">
            <a:spAutoFit/>
          </a:bodyPr>
          <a:lstStyle/>
          <a:p>
            <a:r>
              <a:rPr lang="it-IT" sz="2200" b="1" dirty="0" smtClean="0">
                <a:solidFill>
                  <a:schemeClr val="accent2">
                    <a:lumMod val="20000"/>
                    <a:lumOff val="80000"/>
                  </a:schemeClr>
                </a:solidFill>
                <a:latin typeface="Times New Roman" pitchFamily="18" charset="0"/>
                <a:cs typeface="Times New Roman" pitchFamily="18" charset="0"/>
              </a:rPr>
              <a:t>In Italia oggi la situazione è diversificata: le richieste di licenze per gastronomie, friggitorie, rosticcerie, take </a:t>
            </a:r>
            <a:r>
              <a:rPr lang="it-IT" sz="2200" b="1" dirty="0" err="1" smtClean="0">
                <a:solidFill>
                  <a:schemeClr val="accent2">
                    <a:lumMod val="20000"/>
                    <a:lumOff val="80000"/>
                  </a:schemeClr>
                </a:solidFill>
                <a:latin typeface="Times New Roman" pitchFamily="18" charset="0"/>
                <a:cs typeface="Times New Roman" pitchFamily="18" charset="0"/>
              </a:rPr>
              <a:t>away</a:t>
            </a:r>
            <a:r>
              <a:rPr lang="it-IT" sz="2200" b="1" dirty="0" smtClean="0">
                <a:solidFill>
                  <a:schemeClr val="accent2">
                    <a:lumMod val="20000"/>
                    <a:lumOff val="80000"/>
                  </a:schemeClr>
                </a:solidFill>
                <a:latin typeface="Times New Roman" pitchFamily="18" charset="0"/>
                <a:cs typeface="Times New Roman" pitchFamily="18" charset="0"/>
              </a:rPr>
              <a:t> nelle città aumentano dell’8,5% all’anno. Si comprano sempre più cibi precotti e congelati: in primis, pizza e pastasciutta; per arrivare a menù interi monodose, fino alla frutta già tagliata e sbucciata.  La quantità di sale è aumentata del 18%, con conseguente impennata dell’ipertensione, e i prezzi pure. Ma in cucina ci sono ancora le donne, e gli uomini, pur di non imparare a stare fra i fornelli,  rinunciano a denti stretti al cibo </a:t>
            </a:r>
            <a:r>
              <a:rPr lang="it-IT" sz="2200" b="1" dirty="0" err="1" smtClean="0">
                <a:solidFill>
                  <a:schemeClr val="accent2">
                    <a:lumMod val="20000"/>
                    <a:lumOff val="80000"/>
                  </a:schemeClr>
                </a:solidFill>
                <a:latin typeface="Times New Roman" pitchFamily="18" charset="0"/>
                <a:cs typeface="Times New Roman" pitchFamily="18" charset="0"/>
              </a:rPr>
              <a:t>fresco…</a:t>
            </a:r>
            <a:r>
              <a:rPr lang="it-IT" sz="2200" b="1" dirty="0" smtClean="0">
                <a:solidFill>
                  <a:schemeClr val="accent2">
                    <a:lumMod val="20000"/>
                    <a:lumOff val="80000"/>
                  </a:schemeClr>
                </a:solidFill>
                <a:latin typeface="Times New Roman" pitchFamily="18" charset="0"/>
                <a:cs typeface="Times New Roman" pitchFamily="18" charset="0"/>
              </a:rPr>
              <a:t>.</a:t>
            </a:r>
            <a:endParaRPr lang="it-IT" sz="2200" b="1" dirty="0">
              <a:solidFill>
                <a:schemeClr val="accent2">
                  <a:lumMod val="20000"/>
                  <a:lumOff val="80000"/>
                </a:schemeClr>
              </a:solidFill>
              <a:latin typeface="Times New Roman" pitchFamily="18" charset="0"/>
              <a:cs typeface="Times New Roman" pitchFamily="18" charset="0"/>
            </a:endParaRPr>
          </a:p>
        </p:txBody>
      </p:sp>
      <p:pic>
        <p:nvPicPr>
          <p:cNvPr id="62466" name="Picture 2" descr="http://4.bp.blogspot.com/_C-KQ1nCLQsU/SxNPkIMC2EI/AAAAAAAAAIo/aiGN1ClpAr4/s1600/barefoot+n+prego.JPG"/>
          <p:cNvPicPr>
            <a:picLocks noChangeAspect="1" noChangeArrowheads="1"/>
          </p:cNvPicPr>
          <p:nvPr/>
        </p:nvPicPr>
        <p:blipFill>
          <a:blip r:embed="rId3"/>
          <a:srcRect/>
          <a:stretch>
            <a:fillRect/>
          </a:stretch>
        </p:blipFill>
        <p:spPr bwMode="auto">
          <a:xfrm>
            <a:off x="0" y="-5"/>
            <a:ext cx="5143504" cy="6858006"/>
          </a:xfrm>
          <a:prstGeom prst="rect">
            <a:avLst/>
          </a:prstGeom>
          <a:noFill/>
        </p:spPr>
      </p:pic>
    </p:spTree>
    <p:extLst>
      <p:ext uri="{BB962C8B-B14F-4D97-AF65-F5344CB8AC3E}">
        <p14:creationId xmlns:p14="http://schemas.microsoft.com/office/powerpoint/2010/main" xmlns="" val="803642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sp>
        <p:nvSpPr>
          <p:cNvPr id="6" name="CasellaDiTesto 5"/>
          <p:cNvSpPr txBox="1"/>
          <p:nvPr/>
        </p:nvSpPr>
        <p:spPr>
          <a:xfrm>
            <a:off x="0" y="0"/>
            <a:ext cx="4000496" cy="6740307"/>
          </a:xfrm>
          <a:prstGeom prst="rect">
            <a:avLst/>
          </a:prstGeom>
          <a:noFill/>
        </p:spPr>
        <p:txBody>
          <a:bodyPr wrap="square" rtlCol="0">
            <a:spAutoFit/>
          </a:bodyPr>
          <a:lstStyle/>
          <a:p>
            <a:r>
              <a:rPr lang="it-IT" sz="2400" b="1" dirty="0" smtClean="0">
                <a:solidFill>
                  <a:schemeClr val="bg2">
                    <a:lumMod val="20000"/>
                    <a:lumOff val="80000"/>
                  </a:schemeClr>
                </a:solidFill>
                <a:latin typeface="Times New Roman" pitchFamily="18" charset="0"/>
                <a:cs typeface="Times New Roman" pitchFamily="18" charset="0"/>
              </a:rPr>
              <a:t>L’antropologo statunitense Marshall </a:t>
            </a:r>
            <a:r>
              <a:rPr lang="it-IT" sz="2400" b="1" dirty="0" err="1" smtClean="0">
                <a:solidFill>
                  <a:schemeClr val="bg2">
                    <a:lumMod val="20000"/>
                    <a:lumOff val="80000"/>
                  </a:schemeClr>
                </a:solidFill>
                <a:latin typeface="Times New Roman" pitchFamily="18" charset="0"/>
                <a:cs typeface="Times New Roman" pitchFamily="18" charset="0"/>
              </a:rPr>
              <a:t>Sahlins</a:t>
            </a:r>
            <a:r>
              <a:rPr lang="it-IT" sz="2400" b="1" dirty="0" smtClean="0">
                <a:solidFill>
                  <a:schemeClr val="bg2">
                    <a:lumMod val="20000"/>
                    <a:lumOff val="80000"/>
                  </a:schemeClr>
                </a:solidFill>
                <a:latin typeface="Times New Roman" pitchFamily="18" charset="0"/>
                <a:cs typeface="Times New Roman" pitchFamily="18" charset="0"/>
              </a:rPr>
              <a:t> ha dimostrato che nelle società paleolitiche il tempo del lavoro era molto limitato: per procurarsi il cibo, preparalo, mantenere e riscaldare un riparo, non si impiegavano più di tre ore al giorno. Questo presuppone una cultura egualitaria, quindi l’assenza di classi sociali e di ceti inattivi che vivono grazie al lavoro degli altri,  e non sessista, in cui le donne non devono servire i maschi ma provvedere soltanto a se stesse.</a:t>
            </a:r>
            <a:r>
              <a:rPr lang="it-IT" sz="2200" b="1" dirty="0" smtClean="0">
                <a:solidFill>
                  <a:schemeClr val="bg2">
                    <a:lumMod val="20000"/>
                    <a:lumOff val="80000"/>
                  </a:schemeClr>
                </a:solidFill>
                <a:latin typeface="Times New Roman" pitchFamily="18" charset="0"/>
                <a:cs typeface="Times New Roman" pitchFamily="18" charset="0"/>
              </a:rPr>
              <a:t> </a:t>
            </a:r>
            <a:endParaRPr lang="it-IT" sz="2100" dirty="0">
              <a:latin typeface="Times New Roman" pitchFamily="18" charset="0"/>
              <a:cs typeface="Times New Roman" pitchFamily="18" charset="0"/>
            </a:endParaRP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pic>
        <p:nvPicPr>
          <p:cNvPr id="7" name="Picture 2" descr="http://www.beniculturali.it/mibac/multimedia/MiBAC/minisiti/alimentazione/foto/big/020.jpg"/>
          <p:cNvPicPr>
            <a:picLocks noChangeAspect="1" noChangeArrowheads="1"/>
          </p:cNvPicPr>
          <p:nvPr/>
        </p:nvPicPr>
        <p:blipFill>
          <a:blip r:embed="rId3"/>
          <a:srcRect/>
          <a:stretch>
            <a:fillRect/>
          </a:stretch>
        </p:blipFill>
        <p:spPr bwMode="auto">
          <a:xfrm>
            <a:off x="3905250" y="142852"/>
            <a:ext cx="5238750" cy="6105526"/>
          </a:xfrm>
          <a:prstGeom prst="rect">
            <a:avLst/>
          </a:prstGeom>
          <a:noFill/>
        </p:spPr>
      </p:pic>
      <p:sp>
        <p:nvSpPr>
          <p:cNvPr id="10" name="Rettangolo 9"/>
          <p:cNvSpPr/>
          <p:nvPr/>
        </p:nvSpPr>
        <p:spPr>
          <a:xfrm>
            <a:off x="4000496" y="6211669"/>
            <a:ext cx="4572000" cy="646331"/>
          </a:xfrm>
          <a:prstGeom prst="rect">
            <a:avLst/>
          </a:prstGeom>
        </p:spPr>
        <p:txBody>
          <a:bodyPr>
            <a:spAutoFit/>
          </a:bodyPr>
          <a:lstStyle/>
          <a:p>
            <a:r>
              <a:rPr lang="it-IT" b="1" dirty="0" smtClean="0">
                <a:solidFill>
                  <a:schemeClr val="accent2">
                    <a:lumMod val="20000"/>
                    <a:lumOff val="80000"/>
                  </a:schemeClr>
                </a:solidFill>
                <a:latin typeface="Times New Roman" pitchFamily="18" charset="0"/>
                <a:cs typeface="Times New Roman" pitchFamily="18" charset="0"/>
              </a:rPr>
              <a:t>Tripode. Neolitico finale, 3000 a.C. Museo Archeologico Nazionale G.A. </a:t>
            </a:r>
            <a:r>
              <a:rPr lang="it-IT" b="1" dirty="0" err="1" smtClean="0">
                <a:solidFill>
                  <a:schemeClr val="accent2">
                    <a:lumMod val="20000"/>
                    <a:lumOff val="80000"/>
                  </a:schemeClr>
                </a:solidFill>
                <a:latin typeface="Times New Roman" pitchFamily="18" charset="0"/>
                <a:cs typeface="Times New Roman" pitchFamily="18" charset="0"/>
              </a:rPr>
              <a:t>Sanna</a:t>
            </a:r>
            <a:r>
              <a:rPr lang="it-IT" b="1" dirty="0" smtClean="0">
                <a:solidFill>
                  <a:schemeClr val="accent2">
                    <a:lumMod val="20000"/>
                    <a:lumOff val="80000"/>
                  </a:schemeClr>
                </a:solidFill>
                <a:latin typeface="Times New Roman" pitchFamily="18" charset="0"/>
                <a:cs typeface="Times New Roman" pitchFamily="18" charset="0"/>
              </a:rPr>
              <a:t>, Sassari. </a:t>
            </a:r>
            <a:endParaRPr lang="it-IT" b="1" dirty="0">
              <a:solidFill>
                <a:schemeClr val="accent2">
                  <a:lumMod val="20000"/>
                  <a:lumOff val="80000"/>
                </a:schemeClr>
              </a:solidFill>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http://femminismo-a-sud.noblogs.org/files/2012/08/008-Donne-in-cucina-8-settembre-1983-donaz.Roberto-Barbagli-S00046.jpg"/>
          <p:cNvPicPr>
            <a:picLocks noGrp="1" noChangeAspect="1" noChangeArrowheads="1"/>
          </p:cNvPicPr>
          <p:nvPr>
            <p:ph idx="1"/>
          </p:nvPr>
        </p:nvPicPr>
        <p:blipFill>
          <a:blip r:embed="rId2"/>
          <a:srcRect/>
          <a:stretch>
            <a:fillRect/>
          </a:stretch>
        </p:blipFill>
        <p:spPr bwMode="auto">
          <a:xfrm>
            <a:off x="-334797" y="0"/>
            <a:ext cx="9478797" cy="6872128"/>
          </a:xfrm>
          <a:prstGeom prst="rect">
            <a:avLst/>
          </a:prstGeom>
          <a:noFill/>
        </p:spPr>
      </p:pic>
      <p:sp>
        <p:nvSpPr>
          <p:cNvPr id="5" name="CasellaDiTesto 4"/>
          <p:cNvSpPr txBox="1"/>
          <p:nvPr/>
        </p:nvSpPr>
        <p:spPr>
          <a:xfrm>
            <a:off x="-214345" y="3143248"/>
            <a:ext cx="9358346" cy="1446550"/>
          </a:xfrm>
          <a:prstGeom prst="rect">
            <a:avLst/>
          </a:prstGeom>
          <a:noFill/>
        </p:spPr>
        <p:txBody>
          <a:bodyPr wrap="square" rtlCol="0">
            <a:spAutoFit/>
          </a:bodyPr>
          <a:lstStyle/>
          <a:p>
            <a:pPr algn="ctr"/>
            <a:r>
              <a:rPr lang="it-IT" sz="4400" b="1" dirty="0" smtClean="0">
                <a:solidFill>
                  <a:srgbClr val="FF0000"/>
                </a:solidFill>
                <a:latin typeface="Times New Roman" pitchFamily="18" charset="0"/>
                <a:cs typeface="Times New Roman" pitchFamily="18" charset="0"/>
              </a:rPr>
              <a:t>Ecco che cosa raccontano le donne di </a:t>
            </a:r>
          </a:p>
          <a:p>
            <a:pPr algn="ctr"/>
            <a:r>
              <a:rPr lang="it-IT" sz="4400" b="1" dirty="0" smtClean="0">
                <a:solidFill>
                  <a:srgbClr val="FF0000"/>
                </a:solidFill>
                <a:latin typeface="Times New Roman" pitchFamily="18" charset="0"/>
                <a:cs typeface="Times New Roman" pitchFamily="18" charset="0"/>
                <a:hlinkClick r:id="rId3"/>
              </a:rPr>
              <a:t>www.femminismo</a:t>
            </a:r>
            <a:r>
              <a:rPr lang="it-IT" sz="4400" b="1" dirty="0" smtClean="0">
                <a:solidFill>
                  <a:srgbClr val="FF0000"/>
                </a:solidFill>
                <a:latin typeface="Times New Roman" pitchFamily="18" charset="0"/>
                <a:cs typeface="Times New Roman" pitchFamily="18" charset="0"/>
              </a:rPr>
              <a:t>-a-sud.org</a:t>
            </a:r>
            <a:r>
              <a:rPr lang="it-IT" sz="4400" dirty="0" smtClean="0">
                <a:solidFill>
                  <a:srgbClr val="FF0000"/>
                </a:solidFill>
                <a:latin typeface="Times New Roman" pitchFamily="18" charset="0"/>
                <a:cs typeface="Times New Roman" pitchFamily="18" charset="0"/>
              </a:rPr>
              <a:t> </a:t>
            </a:r>
            <a:endParaRPr lang="it-IT" sz="4400" dirty="0">
              <a:solidFill>
                <a:srgbClr val="FF0000"/>
              </a:solidFill>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10" name="Rettangolo 9"/>
          <p:cNvSpPr/>
          <p:nvPr/>
        </p:nvSpPr>
        <p:spPr>
          <a:xfrm>
            <a:off x="0" y="0"/>
            <a:ext cx="9144000" cy="1200329"/>
          </a:xfrm>
          <a:prstGeom prst="rect">
            <a:avLst/>
          </a:prstGeom>
        </p:spPr>
        <p:txBody>
          <a:bodyPr wrap="square">
            <a:spAutoFit/>
          </a:bodyPr>
          <a:lstStyle/>
          <a:p>
            <a:r>
              <a:rPr lang="it-IT" sz="3600" b="1" dirty="0" smtClean="0">
                <a:solidFill>
                  <a:schemeClr val="accent2">
                    <a:lumMod val="20000"/>
                    <a:lumOff val="80000"/>
                  </a:schemeClr>
                </a:solidFill>
                <a:latin typeface="Times New Roman" pitchFamily="18" charset="0"/>
                <a:cs typeface="Times New Roman" pitchFamily="18" charset="0"/>
              </a:rPr>
              <a:t>.</a:t>
            </a:r>
            <a:r>
              <a:rPr lang="it-IT" sz="3400" b="1" dirty="0" smtClean="0">
                <a:solidFill>
                  <a:schemeClr val="accent2">
                    <a:lumMod val="20000"/>
                    <a:lumOff val="80000"/>
                  </a:schemeClr>
                </a:solidFill>
                <a:latin typeface="Times New Roman" pitchFamily="18" charset="0"/>
                <a:cs typeface="Times New Roman" pitchFamily="18" charset="0"/>
              </a:rPr>
              <a:t> </a:t>
            </a:r>
          </a:p>
          <a:p>
            <a:r>
              <a:rPr lang="it-IT" sz="3600" b="1" dirty="0" smtClean="0">
                <a:solidFill>
                  <a:schemeClr val="accent2">
                    <a:lumMod val="20000"/>
                    <a:lumOff val="80000"/>
                  </a:schemeClr>
                </a:solidFill>
                <a:latin typeface="Times New Roman" pitchFamily="18" charset="0"/>
                <a:cs typeface="Times New Roman" pitchFamily="18" charset="0"/>
              </a:rPr>
              <a:t> </a:t>
            </a:r>
            <a:endParaRPr lang="it-IT" sz="3600" b="1" dirty="0">
              <a:solidFill>
                <a:schemeClr val="accent2">
                  <a:lumMod val="20000"/>
                  <a:lumOff val="80000"/>
                </a:schemeClr>
              </a:solidFill>
              <a:latin typeface="Times New Roman" pitchFamily="18" charset="0"/>
              <a:cs typeface="Times New Roman" pitchFamily="18" charset="0"/>
            </a:endParaRPr>
          </a:p>
        </p:txBody>
      </p:sp>
      <p:sp>
        <p:nvSpPr>
          <p:cNvPr id="5" name="Rettangolo 4"/>
          <p:cNvSpPr/>
          <p:nvPr/>
        </p:nvSpPr>
        <p:spPr>
          <a:xfrm>
            <a:off x="0" y="0"/>
            <a:ext cx="9144000" cy="7525137"/>
          </a:xfrm>
          <a:prstGeom prst="rect">
            <a:avLst/>
          </a:prstGeom>
        </p:spPr>
        <p:txBody>
          <a:bodyPr wrap="square">
            <a:spAutoFit/>
          </a:bodyPr>
          <a:lstStyle/>
          <a:p>
            <a:r>
              <a:rPr lang="it-IT" sz="2100" b="1" dirty="0" smtClean="0">
                <a:solidFill>
                  <a:schemeClr val="accent2">
                    <a:lumMod val="20000"/>
                    <a:lumOff val="80000"/>
                  </a:schemeClr>
                </a:solidFill>
                <a:latin typeface="Times New Roman" pitchFamily="18" charset="0"/>
                <a:cs typeface="Times New Roman" pitchFamily="18" charset="0"/>
              </a:rPr>
              <a:t>Questi giorni di vacanza per alcune non sono affatto una vacanza. Prendi la mia amica, vive in Sicilia, in questi giorni si radunano presso i parenti altri parenti e tutti assieme appassionatamente ripristinano le sane abitudini familiste in cui le donne cucinano (dall’alba) e gli uomini escono a comprare il giornale, fare due passi in piazza, a procurare i viveri (non a caccia ma al mercato del pesce o al supermercato).</a:t>
            </a:r>
            <a:br>
              <a:rPr lang="it-IT" sz="2100" b="1" dirty="0" smtClean="0">
                <a:solidFill>
                  <a:schemeClr val="accent2">
                    <a:lumMod val="20000"/>
                    <a:lumOff val="80000"/>
                  </a:schemeClr>
                </a:solidFill>
                <a:latin typeface="Times New Roman" pitchFamily="18" charset="0"/>
                <a:cs typeface="Times New Roman" pitchFamily="18" charset="0"/>
              </a:rPr>
            </a:br>
            <a:r>
              <a:rPr lang="it-IT" sz="2100" b="1" dirty="0" smtClean="0">
                <a:solidFill>
                  <a:schemeClr val="accent2">
                    <a:lumMod val="20000"/>
                    <a:lumOff val="80000"/>
                  </a:schemeClr>
                </a:solidFill>
                <a:latin typeface="Times New Roman" pitchFamily="18" charset="0"/>
                <a:cs typeface="Times New Roman" pitchFamily="18" charset="0"/>
              </a:rPr>
              <a:t>Si prepara di tutto e di più mentre </a:t>
            </a:r>
            <a:r>
              <a:rPr lang="it-IT" sz="2100" b="1" dirty="0" err="1" smtClean="0">
                <a:solidFill>
                  <a:schemeClr val="accent2">
                    <a:lumMod val="20000"/>
                    <a:lumOff val="80000"/>
                  </a:schemeClr>
                </a:solidFill>
                <a:latin typeface="Times New Roman" pitchFamily="18" charset="0"/>
                <a:cs typeface="Times New Roman" pitchFamily="18" charset="0"/>
              </a:rPr>
              <a:t>qualcun@</a:t>
            </a:r>
            <a:r>
              <a:rPr lang="it-IT" sz="2100" b="1" dirty="0" smtClean="0">
                <a:solidFill>
                  <a:schemeClr val="accent2">
                    <a:lumMod val="20000"/>
                    <a:lumOff val="80000"/>
                  </a:schemeClr>
                </a:solidFill>
                <a:latin typeface="Times New Roman" pitchFamily="18" charset="0"/>
                <a:cs typeface="Times New Roman" pitchFamily="18" charset="0"/>
              </a:rPr>
              <a:t> riesce a svignarsela con la scusa che ha da badare ai bimbi che hanno </a:t>
            </a:r>
            <a:r>
              <a:rPr lang="it-IT" sz="2100" b="1" dirty="0" err="1" smtClean="0">
                <a:solidFill>
                  <a:schemeClr val="accent2">
                    <a:lumMod val="20000"/>
                    <a:lumOff val="80000"/>
                  </a:schemeClr>
                </a:solidFill>
                <a:latin typeface="Times New Roman" pitchFamily="18" charset="0"/>
                <a:cs typeface="Times New Roman" pitchFamily="18" charset="0"/>
              </a:rPr>
              <a:t>taaaanta</a:t>
            </a:r>
            <a:r>
              <a:rPr lang="it-IT" sz="2100" b="1" dirty="0" smtClean="0">
                <a:solidFill>
                  <a:schemeClr val="accent2">
                    <a:lumMod val="20000"/>
                    <a:lumOff val="80000"/>
                  </a:schemeClr>
                </a:solidFill>
                <a:latin typeface="Times New Roman" pitchFamily="18" charset="0"/>
                <a:cs typeface="Times New Roman" pitchFamily="18" charset="0"/>
              </a:rPr>
              <a:t> voglia di andare in spiaggia. Estremo sacrificio che rimanda una cura barattandola con un’altra cura. Mai libertà piena, la possibilità di esercitare la scelta in cui si dice “e che cavolo, se hai fame mangia, sennò prepariamoci una pasta con due pomodorini freschi e poi si riposa tutti quanti”. Invece no.</a:t>
            </a:r>
            <a:br>
              <a:rPr lang="it-IT" sz="2100" b="1" dirty="0" smtClean="0">
                <a:solidFill>
                  <a:schemeClr val="accent2">
                    <a:lumMod val="20000"/>
                    <a:lumOff val="80000"/>
                  </a:schemeClr>
                </a:solidFill>
                <a:latin typeface="Times New Roman" pitchFamily="18" charset="0"/>
                <a:cs typeface="Times New Roman" pitchFamily="18" charset="0"/>
              </a:rPr>
            </a:br>
            <a:r>
              <a:rPr lang="it-IT" sz="2100" b="1" dirty="0" smtClean="0">
                <a:solidFill>
                  <a:schemeClr val="accent2">
                    <a:lumMod val="20000"/>
                    <a:lumOff val="80000"/>
                  </a:schemeClr>
                </a:solidFill>
                <a:latin typeface="Times New Roman" pitchFamily="18" charset="0"/>
                <a:cs typeface="Times New Roman" pitchFamily="18" charset="0"/>
              </a:rPr>
              <a:t>Il rito si compie anche quando il capofamiglia, capotavola, distribuisce gli alimenti oculatamente preparati da mogli, figlie, sorelle, zie. In estrema sintesi poi, al lavaggio piatti e allo sparecchio talvolta aiutano anche gli uomini. O per lo meno ci provano. Ma se un uomo si avvicina all’acqua subito un altra donna avanza dicendo che “no, non li puoi fare tu, questo è compito mio” mentre il marito della donna guarda male l’altra perché ha lasciato che il suo compagno si avviasse impunemente verso il lavabo senza vergognarsi neanche un po’…</a:t>
            </a:r>
            <a:br>
              <a:rPr lang="it-IT" sz="2100" b="1" dirty="0" smtClean="0">
                <a:solidFill>
                  <a:schemeClr val="accent2">
                    <a:lumMod val="20000"/>
                    <a:lumOff val="80000"/>
                  </a:schemeClr>
                </a:solidFill>
                <a:latin typeface="Times New Roman" pitchFamily="18" charset="0"/>
                <a:cs typeface="Times New Roman" pitchFamily="18" charset="0"/>
              </a:rPr>
            </a:br>
            <a:r>
              <a:rPr lang="it-IT" sz="2100" b="1" dirty="0" smtClean="0">
                <a:solidFill>
                  <a:schemeClr val="accent2">
                    <a:lumMod val="20000"/>
                    <a:lumOff val="80000"/>
                  </a:schemeClr>
                </a:solidFill>
                <a:latin typeface="Times New Roman" pitchFamily="18" charset="0"/>
                <a:cs typeface="Times New Roman" pitchFamily="18" charset="0"/>
              </a:rPr>
              <a:t>E’ tutto un po’ così nelle vacanze in famiglia che si fanno da quelle parti. E’ bella la famiglia. Tanto bella. Tanto cari anche i parenti. Ma che due palle, però.</a:t>
            </a:r>
            <a:br>
              <a:rPr lang="it-IT" sz="2100" b="1" dirty="0" smtClean="0">
                <a:solidFill>
                  <a:schemeClr val="accent2">
                    <a:lumMod val="20000"/>
                    <a:lumOff val="80000"/>
                  </a:schemeClr>
                </a:solidFill>
                <a:latin typeface="Times New Roman" pitchFamily="18" charset="0"/>
                <a:cs typeface="Times New Roman" pitchFamily="18" charset="0"/>
              </a:rPr>
            </a:br>
            <a:endParaRPr lang="it-IT" sz="2100" b="1" dirty="0">
              <a:solidFill>
                <a:schemeClr val="accent2">
                  <a:lumMod val="20000"/>
                  <a:lumOff val="80000"/>
                </a:schemeClr>
              </a:solidFill>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endParaRPr lang="it-IT" dirty="0"/>
          </a:p>
        </p:txBody>
      </p:sp>
      <p:sp>
        <p:nvSpPr>
          <p:cNvPr id="3" name="Sottotitolo 2"/>
          <p:cNvSpPr>
            <a:spLocks noGrp="1"/>
          </p:cNvSpPr>
          <p:nvPr>
            <p:ph type="subTitle" idx="1"/>
          </p:nvPr>
        </p:nvSpPr>
        <p:spPr/>
        <p:txBody>
          <a:bodyPr/>
          <a:lstStyle/>
          <a:p>
            <a:endParaRPr lang="it-IT" dirty="0"/>
          </a:p>
        </p:txBody>
      </p:sp>
      <p:pic>
        <p:nvPicPr>
          <p:cNvPr id="3076" name="Picture 4" descr="http://www.lilesnet.com/pageant/pageant_of_the_masters_2010/painting2.jpg"/>
          <p:cNvPicPr>
            <a:picLocks noChangeAspect="1" noChangeArrowheads="1"/>
          </p:cNvPicPr>
          <p:nvPr/>
        </p:nvPicPr>
        <p:blipFill>
          <a:blip r:embed="rId3"/>
          <a:srcRect/>
          <a:stretch>
            <a:fillRect/>
          </a:stretch>
        </p:blipFill>
        <p:spPr bwMode="auto">
          <a:xfrm>
            <a:off x="-1" y="714356"/>
            <a:ext cx="9139075" cy="5451932"/>
          </a:xfrm>
          <a:prstGeom prst="rect">
            <a:avLst/>
          </a:prstGeom>
          <a:noFill/>
        </p:spPr>
      </p:pic>
      <p:sp>
        <p:nvSpPr>
          <p:cNvPr id="6" name="CasellaDiTesto 5"/>
          <p:cNvSpPr txBox="1"/>
          <p:nvPr/>
        </p:nvSpPr>
        <p:spPr>
          <a:xfrm>
            <a:off x="428596" y="2714620"/>
            <a:ext cx="8356775" cy="2646878"/>
          </a:xfrm>
          <a:prstGeom prst="rect">
            <a:avLst/>
          </a:prstGeom>
          <a:noFill/>
        </p:spPr>
        <p:txBody>
          <a:bodyPr wrap="none" rtlCol="0">
            <a:spAutoFit/>
          </a:bodyPr>
          <a:lstStyle/>
          <a:p>
            <a:r>
              <a:rPr lang="it-IT" sz="16600" dirty="0" smtClean="0">
                <a:solidFill>
                  <a:schemeClr val="bg1"/>
                </a:solidFill>
                <a:latin typeface="Times New Roman" pitchFamily="18" charset="0"/>
                <a:cs typeface="Times New Roman" pitchFamily="18" charset="0"/>
              </a:rPr>
              <a:t>GRAZIE</a:t>
            </a:r>
            <a:r>
              <a:rPr lang="it-IT" sz="11500" dirty="0" smtClean="0">
                <a:solidFill>
                  <a:schemeClr val="bg1"/>
                </a:solidFill>
                <a:latin typeface="Times New Roman" pitchFamily="18" charset="0"/>
                <a:cs typeface="Times New Roman" pitchFamily="18" charset="0"/>
              </a:rPr>
              <a:t> </a:t>
            </a:r>
          </a:p>
        </p:txBody>
      </p:sp>
      <p:pic>
        <p:nvPicPr>
          <p:cNvPr id="7" name="Picture 4" descr="donnar"/>
          <p:cNvPicPr/>
          <p:nvPr/>
        </p:nvPicPr>
        <p:blipFill>
          <a:blip r:embed="rId4"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00702"/>
            <a:ext cx="635150" cy="962804"/>
          </a:xfrm>
          <a:prstGeom prst="rect">
            <a:avLst/>
          </a:prstGeom>
          <a:noFill/>
          <a:ln>
            <a:noFill/>
          </a:ln>
          <a:extLst/>
        </p:spPr>
      </p:pic>
      <p:sp>
        <p:nvSpPr>
          <p:cNvPr id="8" name="CasellaDiTesto 7"/>
          <p:cNvSpPr txBox="1"/>
          <p:nvPr/>
        </p:nvSpPr>
        <p:spPr>
          <a:xfrm>
            <a:off x="8201113" y="6519446"/>
            <a:ext cx="942887" cy="338554"/>
          </a:xfrm>
          <a:prstGeom prst="rect">
            <a:avLst/>
          </a:prstGeom>
          <a:noFill/>
        </p:spPr>
        <p:txBody>
          <a:bodyPr wrap="none" rtlCol="0">
            <a:spAutoFit/>
          </a:bodyPr>
          <a:lstStyle/>
          <a:p>
            <a:pPr algn="ctr"/>
            <a:r>
              <a:rPr lang="it-IT" sz="800" b="1" dirty="0" smtClean="0">
                <a:solidFill>
                  <a:schemeClr val="accent2">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2">
                    <a:lumMod val="20000"/>
                    <a:lumOff val="80000"/>
                  </a:schemeClr>
                </a:solidFill>
                <a:latin typeface="Times New Roman" pitchFamily="18" charset="0"/>
                <a:cs typeface="Times New Roman" pitchFamily="18" charset="0"/>
              </a:rPr>
              <a:t>Servizi Culturali </a:t>
            </a:r>
            <a:endParaRPr lang="it-IT" sz="800" b="1" dirty="0">
              <a:solidFill>
                <a:schemeClr val="accent2">
                  <a:lumMod val="20000"/>
                  <a:lumOff val="80000"/>
                </a:schemeClr>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donnar"/>
          <p:cNvPicPr/>
          <p:nvPr/>
        </p:nvPicPr>
        <p:blipFill>
          <a:blip r:embed="rId3"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00702"/>
            <a:ext cx="635150" cy="962804"/>
          </a:xfrm>
          <a:prstGeom prst="rect">
            <a:avLst/>
          </a:prstGeom>
          <a:noFill/>
          <a:ln>
            <a:noFill/>
          </a:ln>
          <a:extLst/>
        </p:spPr>
      </p:pic>
      <p:sp>
        <p:nvSpPr>
          <p:cNvPr id="8" name="CasellaDiTesto 7"/>
          <p:cNvSpPr txBox="1"/>
          <p:nvPr/>
        </p:nvSpPr>
        <p:spPr>
          <a:xfrm>
            <a:off x="8201113" y="6519446"/>
            <a:ext cx="942887" cy="338554"/>
          </a:xfrm>
          <a:prstGeom prst="rect">
            <a:avLst/>
          </a:prstGeom>
          <a:noFill/>
        </p:spPr>
        <p:txBody>
          <a:bodyPr wrap="none" rtlCol="0">
            <a:spAutoFit/>
          </a:bodyPr>
          <a:lstStyle/>
          <a:p>
            <a:pPr algn="ctr"/>
            <a:r>
              <a:rPr lang="it-IT" sz="800" b="1" dirty="0" smtClean="0">
                <a:solidFill>
                  <a:schemeClr val="accent2">
                    <a:lumMod val="20000"/>
                    <a:lumOff val="80000"/>
                  </a:schemeClr>
                </a:solidFill>
                <a:latin typeface="Times New Roman" pitchFamily="18" charset="0"/>
                <a:cs typeface="Times New Roman" pitchFamily="18" charset="0"/>
              </a:rPr>
              <a:t>Michela Zucca</a:t>
            </a:r>
          </a:p>
          <a:p>
            <a:pPr algn="ctr"/>
            <a:r>
              <a:rPr lang="it-IT" sz="800" b="1" dirty="0" smtClean="0">
                <a:solidFill>
                  <a:schemeClr val="accent2">
                    <a:lumMod val="20000"/>
                    <a:lumOff val="80000"/>
                  </a:schemeClr>
                </a:solidFill>
                <a:latin typeface="Times New Roman" pitchFamily="18" charset="0"/>
                <a:cs typeface="Times New Roman" pitchFamily="18" charset="0"/>
              </a:rPr>
              <a:t>Servizi Culturali </a:t>
            </a:r>
            <a:endParaRPr lang="it-IT" sz="800" b="1" dirty="0">
              <a:solidFill>
                <a:schemeClr val="accent2">
                  <a:lumMod val="20000"/>
                  <a:lumOff val="80000"/>
                </a:schemeClr>
              </a:solidFill>
              <a:latin typeface="Times New Roman" pitchFamily="18" charset="0"/>
              <a:cs typeface="Times New Roman" pitchFamily="18" charset="0"/>
            </a:endParaRPr>
          </a:p>
        </p:txBody>
      </p:sp>
      <p:sp>
        <p:nvSpPr>
          <p:cNvPr id="9" name="CasellaDiTesto 8"/>
          <p:cNvSpPr txBox="1"/>
          <p:nvPr/>
        </p:nvSpPr>
        <p:spPr>
          <a:xfrm>
            <a:off x="0" y="6457890"/>
            <a:ext cx="9144000" cy="400110"/>
          </a:xfrm>
          <a:prstGeom prst="rect">
            <a:avLst/>
          </a:prstGeom>
          <a:noFill/>
        </p:spPr>
        <p:txBody>
          <a:bodyPr wrap="square" rtlCol="0">
            <a:spAutoFit/>
          </a:bodyPr>
          <a:lstStyle/>
          <a:p>
            <a:r>
              <a:rPr lang="it-IT" sz="2000" b="1" dirty="0" smtClean="0">
                <a:solidFill>
                  <a:schemeClr val="accent2">
                    <a:lumMod val="20000"/>
                    <a:lumOff val="80000"/>
                  </a:schemeClr>
                </a:solidFill>
                <a:latin typeface="Times New Roman" pitchFamily="18" charset="0"/>
                <a:cs typeface="Times New Roman" pitchFamily="18" charset="0"/>
              </a:rPr>
              <a:t>una civiltà in cui i ruoli dovevano essere molto, </a:t>
            </a:r>
            <a:r>
              <a:rPr lang="it-IT" sz="2000" b="1" dirty="0" err="1" smtClean="0">
                <a:solidFill>
                  <a:schemeClr val="accent2">
                    <a:lumMod val="20000"/>
                    <a:lumOff val="80000"/>
                  </a:schemeClr>
                </a:solidFill>
                <a:latin typeface="Times New Roman" pitchFamily="18" charset="0"/>
                <a:cs typeface="Times New Roman" pitchFamily="18" charset="0"/>
              </a:rPr>
              <a:t>molto</a:t>
            </a:r>
            <a:r>
              <a:rPr lang="it-IT" sz="2000" b="1" dirty="0" smtClean="0">
                <a:solidFill>
                  <a:schemeClr val="accent2">
                    <a:lumMod val="20000"/>
                    <a:lumOff val="80000"/>
                  </a:schemeClr>
                </a:solidFill>
                <a:latin typeface="Times New Roman" pitchFamily="18" charset="0"/>
                <a:cs typeface="Times New Roman" pitchFamily="18" charset="0"/>
              </a:rPr>
              <a:t> diversi.  </a:t>
            </a:r>
            <a:endParaRPr lang="it-IT" sz="2000" b="1" dirty="0">
              <a:solidFill>
                <a:schemeClr val="accent2">
                  <a:lumMod val="20000"/>
                  <a:lumOff val="80000"/>
                </a:schemeClr>
              </a:solidFill>
              <a:latin typeface="Times New Roman" pitchFamily="18" charset="0"/>
              <a:cs typeface="Times New Roman" pitchFamily="18" charset="0"/>
            </a:endParaRPr>
          </a:p>
        </p:txBody>
      </p:sp>
      <p:pic>
        <p:nvPicPr>
          <p:cNvPr id="11" name="Picture 2" descr="http://www.beniculturali.it/mibac/multimedia/MiBAC/minisiti/alimentazione/foto/big/032.jpg"/>
          <p:cNvPicPr>
            <a:picLocks noChangeAspect="1" noChangeArrowheads="1"/>
          </p:cNvPicPr>
          <p:nvPr/>
        </p:nvPicPr>
        <p:blipFill>
          <a:blip r:embed="rId4"/>
          <a:srcRect/>
          <a:stretch>
            <a:fillRect/>
          </a:stretch>
        </p:blipFill>
        <p:spPr bwMode="auto">
          <a:xfrm>
            <a:off x="0" y="0"/>
            <a:ext cx="9144000" cy="6858000"/>
          </a:xfrm>
          <a:prstGeom prst="rect">
            <a:avLst/>
          </a:prstGeom>
          <a:noFill/>
        </p:spPr>
      </p:pic>
      <p:sp>
        <p:nvSpPr>
          <p:cNvPr id="14" name="Rettangolo 13"/>
          <p:cNvSpPr/>
          <p:nvPr/>
        </p:nvSpPr>
        <p:spPr>
          <a:xfrm>
            <a:off x="357158" y="571480"/>
            <a:ext cx="4572000" cy="923330"/>
          </a:xfrm>
          <a:prstGeom prst="rect">
            <a:avLst/>
          </a:prstGeom>
        </p:spPr>
        <p:txBody>
          <a:bodyPr>
            <a:spAutoFit/>
          </a:bodyPr>
          <a:lstStyle/>
          <a:p>
            <a:r>
              <a:rPr lang="it-IT" b="1" dirty="0" smtClean="0">
                <a:solidFill>
                  <a:schemeClr val="accent2">
                    <a:lumMod val="20000"/>
                    <a:lumOff val="80000"/>
                  </a:schemeClr>
                </a:solidFill>
                <a:latin typeface="Times New Roman" pitchFamily="18" charset="0"/>
                <a:cs typeface="Times New Roman" pitchFamily="18" charset="0"/>
              </a:rPr>
              <a:t>Macinatrice. Calcare dipinto. </a:t>
            </a:r>
          </a:p>
          <a:p>
            <a:r>
              <a:rPr lang="it-IT" b="1" dirty="0" smtClean="0">
                <a:solidFill>
                  <a:schemeClr val="accent2">
                    <a:lumMod val="20000"/>
                    <a:lumOff val="80000"/>
                  </a:schemeClr>
                </a:solidFill>
                <a:latin typeface="Times New Roman" pitchFamily="18" charset="0"/>
                <a:cs typeface="Times New Roman" pitchFamily="18" charset="0"/>
              </a:rPr>
              <a:t>Antico Regno, V dinastia. </a:t>
            </a:r>
          </a:p>
          <a:p>
            <a:r>
              <a:rPr lang="it-IT" b="1" dirty="0" smtClean="0">
                <a:solidFill>
                  <a:schemeClr val="accent2">
                    <a:lumMod val="20000"/>
                    <a:lumOff val="80000"/>
                  </a:schemeClr>
                </a:solidFill>
                <a:latin typeface="Times New Roman" pitchFamily="18" charset="0"/>
                <a:cs typeface="Times New Roman" pitchFamily="18" charset="0"/>
              </a:rPr>
              <a:t>Museo Egizio, Firenze</a:t>
            </a:r>
            <a:r>
              <a:rPr lang="it-IT" dirty="0" smtClean="0"/>
              <a:t>.</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sp>
        <p:nvSpPr>
          <p:cNvPr id="6" name="CasellaDiTesto 5"/>
          <p:cNvSpPr txBox="1"/>
          <p:nvPr/>
        </p:nvSpPr>
        <p:spPr>
          <a:xfrm>
            <a:off x="2857488" y="0"/>
            <a:ext cx="6286512" cy="7109639"/>
          </a:xfrm>
          <a:prstGeom prst="rect">
            <a:avLst/>
          </a:prstGeom>
          <a:noFill/>
        </p:spPr>
        <p:txBody>
          <a:bodyPr wrap="square" rtlCol="0">
            <a:spAutoFit/>
          </a:bodyPr>
          <a:lstStyle/>
          <a:p>
            <a:r>
              <a:rPr lang="it-IT" sz="2400" b="1" dirty="0" smtClean="0">
                <a:solidFill>
                  <a:schemeClr val="accent2">
                    <a:lumMod val="20000"/>
                    <a:lumOff val="80000"/>
                  </a:schemeClr>
                </a:solidFill>
                <a:latin typeface="Times New Roman" pitchFamily="18" charset="0"/>
                <a:cs typeface="Times New Roman" pitchFamily="18" charset="0"/>
              </a:rPr>
              <a:t>Nelle culture non patriarcali,  nelle comunità egualitarie, o nei ceti bassi delle società schiaviste,  non esiste il “tavolo da pranzo”: mangiare assieme era l’eccezione, non la regola, probabilmente anche per le caste alte. L’alimentazione è molto semplice, i cibi sono preparati in modo da poter essere conservati e mangiati al momento, con il pane o, nei paesi freddi, con le polente di cereali. La carne era riservata alle caste più elevate: per le persone normali, era un cibo rituale che veniva consumato al tempio e preparato dai sacerdoti di ambo i sessi.  La dieta veniva integrata da frutta e verdura fresca, colta e mangiata sul momento. Birra e vino sono alimenti veri e propri. Anche nelle case dei nobili, dotate </a:t>
            </a:r>
            <a:r>
              <a:rPr lang="it-IT" sz="2400" b="1" dirty="0" err="1" smtClean="0">
                <a:solidFill>
                  <a:schemeClr val="accent2">
                    <a:lumMod val="20000"/>
                    <a:lumOff val="80000"/>
                  </a:schemeClr>
                </a:solidFill>
                <a:latin typeface="Times New Roman" pitchFamily="18" charset="0"/>
                <a:cs typeface="Times New Roman" pitchFamily="18" charset="0"/>
              </a:rPr>
              <a:t>iste</a:t>
            </a:r>
            <a:r>
              <a:rPr lang="it-IT" sz="2400" b="1" dirty="0" smtClean="0">
                <a:solidFill>
                  <a:schemeClr val="accent2">
                    <a:lumMod val="20000"/>
                    <a:lumOff val="80000"/>
                  </a:schemeClr>
                </a:solidFill>
                <a:latin typeface="Times New Roman" pitchFamily="18" charset="0"/>
                <a:cs typeface="Times New Roman" pitchFamily="18" charset="0"/>
              </a:rPr>
              <a:t> di una cucina vera e propria, la preparazione del cibo non è una dannazione di genere. </a:t>
            </a:r>
          </a:p>
          <a:p>
            <a:endParaRPr lang="it-IT" sz="2400" b="1" dirty="0" smtClean="0">
              <a:solidFill>
                <a:schemeClr val="accent2">
                  <a:lumMod val="20000"/>
                  <a:lumOff val="80000"/>
                </a:schemeClr>
              </a:solidFill>
              <a:latin typeface="Times New Roman" pitchFamily="18" charset="0"/>
              <a:cs typeface="Times New Roman" pitchFamily="18" charset="0"/>
            </a:endParaRP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pic>
        <p:nvPicPr>
          <p:cNvPr id="9" name="Picture 2" descr="http://www.beniculturali.it/mibac/multimedia/MiBAC/minisiti/alimentazione/foto/big/033.jpg"/>
          <p:cNvPicPr>
            <a:picLocks noChangeAspect="1" noChangeArrowheads="1"/>
          </p:cNvPicPr>
          <p:nvPr/>
        </p:nvPicPr>
        <p:blipFill>
          <a:blip r:embed="rId3"/>
          <a:srcRect/>
          <a:stretch>
            <a:fillRect/>
          </a:stretch>
        </p:blipFill>
        <p:spPr bwMode="auto">
          <a:xfrm>
            <a:off x="0" y="0"/>
            <a:ext cx="2857488" cy="6997862"/>
          </a:xfrm>
          <a:prstGeom prst="rect">
            <a:avLst/>
          </a:prstGeom>
          <a:noFill/>
        </p:spPr>
      </p:pic>
      <p:sp>
        <p:nvSpPr>
          <p:cNvPr id="11" name="Rettangolo 10"/>
          <p:cNvSpPr/>
          <p:nvPr/>
        </p:nvSpPr>
        <p:spPr>
          <a:xfrm>
            <a:off x="0" y="0"/>
            <a:ext cx="1142976" cy="1200329"/>
          </a:xfrm>
          <a:prstGeom prst="rect">
            <a:avLst/>
          </a:prstGeom>
        </p:spPr>
        <p:txBody>
          <a:bodyPr wrap="square">
            <a:spAutoFit/>
          </a:bodyPr>
          <a:lstStyle/>
          <a:p>
            <a:r>
              <a:rPr lang="it-IT" b="1" dirty="0" smtClean="0">
                <a:solidFill>
                  <a:schemeClr val="accent2">
                    <a:lumMod val="20000"/>
                    <a:lumOff val="80000"/>
                  </a:schemeClr>
                </a:solidFill>
                <a:latin typeface="Times New Roman" pitchFamily="18" charset="0"/>
                <a:cs typeface="Times New Roman" pitchFamily="18" charset="0"/>
              </a:rPr>
              <a:t>Donna che prepara la birra.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sp>
        <p:nvSpPr>
          <p:cNvPr id="6" name="CasellaDiTesto 5"/>
          <p:cNvSpPr txBox="1"/>
          <p:nvPr/>
        </p:nvSpPr>
        <p:spPr>
          <a:xfrm>
            <a:off x="2857488" y="0"/>
            <a:ext cx="6286512" cy="1200329"/>
          </a:xfrm>
          <a:prstGeom prst="rect">
            <a:avLst/>
          </a:prstGeom>
          <a:noFill/>
        </p:spPr>
        <p:txBody>
          <a:bodyPr wrap="square" rtlCol="0">
            <a:spAutoFit/>
          </a:bodyPr>
          <a:lstStyle/>
          <a:p>
            <a:r>
              <a:rPr lang="it-IT" sz="2400" b="1" dirty="0" smtClean="0">
                <a:solidFill>
                  <a:schemeClr val="accent2">
                    <a:lumMod val="20000"/>
                    <a:lumOff val="80000"/>
                  </a:schemeClr>
                </a:solidFill>
                <a:latin typeface="Times New Roman" pitchFamily="18" charset="0"/>
                <a:cs typeface="Times New Roman" pitchFamily="18" charset="0"/>
              </a:rPr>
              <a:t>, la preparazione del cibo non è una dannazione di genere. </a:t>
            </a:r>
          </a:p>
          <a:p>
            <a:endParaRPr lang="it-IT" sz="2400" b="1" dirty="0" smtClean="0">
              <a:solidFill>
                <a:schemeClr val="accent2">
                  <a:lumMod val="20000"/>
                  <a:lumOff val="80000"/>
                </a:schemeClr>
              </a:solidFill>
              <a:latin typeface="Times New Roman" pitchFamily="18" charset="0"/>
              <a:cs typeface="Times New Roman" pitchFamily="18" charset="0"/>
            </a:endParaRP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11" name="Rettangolo 10"/>
          <p:cNvSpPr/>
          <p:nvPr/>
        </p:nvSpPr>
        <p:spPr>
          <a:xfrm>
            <a:off x="0" y="0"/>
            <a:ext cx="1142976" cy="1200329"/>
          </a:xfrm>
          <a:prstGeom prst="rect">
            <a:avLst/>
          </a:prstGeom>
        </p:spPr>
        <p:txBody>
          <a:bodyPr wrap="square">
            <a:spAutoFit/>
          </a:bodyPr>
          <a:lstStyle/>
          <a:p>
            <a:r>
              <a:rPr lang="it-IT" b="1" dirty="0" smtClean="0">
                <a:solidFill>
                  <a:schemeClr val="accent2">
                    <a:lumMod val="20000"/>
                    <a:lumOff val="80000"/>
                  </a:schemeClr>
                </a:solidFill>
                <a:latin typeface="Times New Roman" pitchFamily="18" charset="0"/>
                <a:cs typeface="Times New Roman" pitchFamily="18" charset="0"/>
              </a:rPr>
              <a:t>Donna che prepara la birra. </a:t>
            </a:r>
          </a:p>
        </p:txBody>
      </p:sp>
      <p:pic>
        <p:nvPicPr>
          <p:cNvPr id="7" name="Picture 2" descr="http://www.beniculturali.it/mibac/multimedia/MiBAC/minisiti/alimentazione/foto/big/035.jpg"/>
          <p:cNvPicPr>
            <a:picLocks noChangeAspect="1" noChangeArrowheads="1"/>
          </p:cNvPicPr>
          <p:nvPr/>
        </p:nvPicPr>
        <p:blipFill>
          <a:blip r:embed="rId3"/>
          <a:srcRect/>
          <a:stretch>
            <a:fillRect/>
          </a:stretch>
        </p:blipFill>
        <p:spPr bwMode="auto">
          <a:xfrm>
            <a:off x="0" y="-41565"/>
            <a:ext cx="9144000" cy="6899565"/>
          </a:xfrm>
          <a:prstGeom prst="rect">
            <a:avLst/>
          </a:prstGeom>
          <a:noFill/>
        </p:spPr>
      </p:pic>
      <p:sp>
        <p:nvSpPr>
          <p:cNvPr id="10" name="Rettangolo 9"/>
          <p:cNvSpPr/>
          <p:nvPr/>
        </p:nvSpPr>
        <p:spPr>
          <a:xfrm>
            <a:off x="214282" y="2357430"/>
            <a:ext cx="4572000" cy="861774"/>
          </a:xfrm>
          <a:prstGeom prst="rect">
            <a:avLst/>
          </a:prstGeom>
        </p:spPr>
        <p:txBody>
          <a:bodyPr>
            <a:spAutoFit/>
          </a:bodyPr>
          <a:lstStyle/>
          <a:p>
            <a:r>
              <a:rPr lang="it-IT" sz="1600" b="1" dirty="0" smtClean="0">
                <a:latin typeface="Times New Roman" pitchFamily="18" charset="0"/>
                <a:cs typeface="Times New Roman" pitchFamily="18" charset="0"/>
              </a:rPr>
              <a:t>Scena di cucina. Tomba di </a:t>
            </a:r>
          </a:p>
          <a:p>
            <a:r>
              <a:rPr lang="it-IT" sz="1600" b="1" dirty="0" err="1" smtClean="0">
                <a:latin typeface="Times New Roman" pitchFamily="18" charset="0"/>
                <a:cs typeface="Times New Roman" pitchFamily="18" charset="0"/>
              </a:rPr>
              <a:t>Ramesse</a:t>
            </a:r>
            <a:r>
              <a:rPr lang="it-IT" sz="1600" b="1" dirty="0" smtClean="0">
                <a:latin typeface="Times New Roman" pitchFamily="18" charset="0"/>
                <a:cs typeface="Times New Roman" pitchFamily="18" charset="0"/>
              </a:rPr>
              <a:t> III,  1570-1070 a.C. </a:t>
            </a:r>
          </a:p>
          <a:p>
            <a:r>
              <a:rPr lang="it-IT" sz="1600" b="1" dirty="0" smtClean="0">
                <a:latin typeface="Times New Roman" pitchFamily="18" charset="0"/>
                <a:cs typeface="Times New Roman" pitchFamily="18" charset="0"/>
              </a:rPr>
              <a:t>Valle dei Re. Egitto.</a:t>
            </a:r>
            <a:endParaRPr lang="it-IT" sz="1600" b="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sp>
        <p:nvSpPr>
          <p:cNvPr id="6" name="CasellaDiTesto 5"/>
          <p:cNvSpPr txBox="1"/>
          <p:nvPr/>
        </p:nvSpPr>
        <p:spPr>
          <a:xfrm>
            <a:off x="0" y="0"/>
            <a:ext cx="3929058" cy="6740307"/>
          </a:xfrm>
          <a:prstGeom prst="rect">
            <a:avLst/>
          </a:prstGeom>
          <a:noFill/>
        </p:spPr>
        <p:txBody>
          <a:bodyPr wrap="square" rtlCol="0">
            <a:spAutoFit/>
          </a:bodyPr>
          <a:lstStyle/>
          <a:p>
            <a:r>
              <a:rPr lang="it-IT" sz="2400" b="1" dirty="0" smtClean="0">
                <a:solidFill>
                  <a:schemeClr val="bg2">
                    <a:lumMod val="20000"/>
                    <a:lumOff val="80000"/>
                  </a:schemeClr>
                </a:solidFill>
                <a:latin typeface="Times New Roman" pitchFamily="18" charset="0"/>
                <a:cs typeface="Times New Roman" pitchFamily="18" charset="0"/>
              </a:rPr>
              <a:t>Almeno dall’età del Bronzo, si producono formaggi e insaccati, che vanno a costituire la base proteica delle società egualitarie non urbane. In quelle schiaviste, l’alimentazione è basata sul pane nero con l’integrazione di legumi e vegetali freschi.  In entrambi i casi, uomini e donne partecipano alla preparazione del cibo, sia nei giorni lavorativi che in quelli di festa. L’intero ciclo della cucina richiedeva molto meno tempo di oggi  ed era svolto dalla comunità, collettivamente. </a:t>
            </a:r>
            <a:endParaRPr lang="it-IT" sz="2100" dirty="0">
              <a:latin typeface="Times New Roman" pitchFamily="18" charset="0"/>
              <a:cs typeface="Times New Roman" pitchFamily="18" charset="0"/>
            </a:endParaRP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10" name="Rettangolo 9"/>
          <p:cNvSpPr/>
          <p:nvPr/>
        </p:nvSpPr>
        <p:spPr>
          <a:xfrm>
            <a:off x="4000496" y="6211669"/>
            <a:ext cx="4572000" cy="646331"/>
          </a:xfrm>
          <a:prstGeom prst="rect">
            <a:avLst/>
          </a:prstGeom>
        </p:spPr>
        <p:txBody>
          <a:bodyPr>
            <a:spAutoFit/>
          </a:bodyPr>
          <a:lstStyle/>
          <a:p>
            <a:r>
              <a:rPr lang="it-IT" b="1" dirty="0" smtClean="0">
                <a:solidFill>
                  <a:schemeClr val="accent2">
                    <a:lumMod val="20000"/>
                    <a:lumOff val="80000"/>
                  </a:schemeClr>
                </a:solidFill>
                <a:latin typeface="Times New Roman" pitchFamily="18" charset="0"/>
                <a:cs typeface="Times New Roman" pitchFamily="18" charset="0"/>
              </a:rPr>
              <a:t>Tripode. Neolitico finale, 3000 a.C. Museo Archeologico Nazionale G.A. </a:t>
            </a:r>
            <a:r>
              <a:rPr lang="it-IT" b="1" dirty="0" err="1" smtClean="0">
                <a:solidFill>
                  <a:schemeClr val="accent2">
                    <a:lumMod val="20000"/>
                    <a:lumOff val="80000"/>
                  </a:schemeClr>
                </a:solidFill>
                <a:latin typeface="Times New Roman" pitchFamily="18" charset="0"/>
                <a:cs typeface="Times New Roman" pitchFamily="18" charset="0"/>
              </a:rPr>
              <a:t>Sanna</a:t>
            </a:r>
            <a:r>
              <a:rPr lang="it-IT" b="1" dirty="0" smtClean="0">
                <a:solidFill>
                  <a:schemeClr val="accent2">
                    <a:lumMod val="20000"/>
                    <a:lumOff val="80000"/>
                  </a:schemeClr>
                </a:solidFill>
                <a:latin typeface="Times New Roman" pitchFamily="18" charset="0"/>
                <a:cs typeface="Times New Roman" pitchFamily="18" charset="0"/>
              </a:rPr>
              <a:t>, Sassari. </a:t>
            </a:r>
            <a:endParaRPr lang="it-IT" b="1" dirty="0">
              <a:solidFill>
                <a:schemeClr val="accent2">
                  <a:lumMod val="20000"/>
                  <a:lumOff val="80000"/>
                </a:schemeClr>
              </a:solidFill>
              <a:latin typeface="Times New Roman" pitchFamily="18" charset="0"/>
              <a:cs typeface="Times New Roman" pitchFamily="18" charset="0"/>
            </a:endParaRPr>
          </a:p>
        </p:txBody>
      </p:sp>
      <p:pic>
        <p:nvPicPr>
          <p:cNvPr id="9" name="Picture 2" descr="http://www.beniculturali.it/mibac/multimedia/MiBAC/minisiti/alimentazione/foto/big/011.jpg"/>
          <p:cNvPicPr>
            <a:picLocks noChangeAspect="1" noChangeArrowheads="1"/>
          </p:cNvPicPr>
          <p:nvPr/>
        </p:nvPicPr>
        <p:blipFill>
          <a:blip r:embed="rId3"/>
          <a:srcRect/>
          <a:stretch>
            <a:fillRect/>
          </a:stretch>
        </p:blipFill>
        <p:spPr bwMode="auto">
          <a:xfrm>
            <a:off x="3905250" y="0"/>
            <a:ext cx="5238750" cy="7210426"/>
          </a:xfrm>
          <a:prstGeom prst="rect">
            <a:avLst/>
          </a:prstGeom>
          <a:noFill/>
        </p:spPr>
      </p:pic>
      <p:sp>
        <p:nvSpPr>
          <p:cNvPr id="11" name="CasellaDiTesto 10"/>
          <p:cNvSpPr txBox="1"/>
          <p:nvPr/>
        </p:nvSpPr>
        <p:spPr>
          <a:xfrm>
            <a:off x="4071934" y="6211669"/>
            <a:ext cx="4656146" cy="646331"/>
          </a:xfrm>
          <a:prstGeom prst="rect">
            <a:avLst/>
          </a:prstGeom>
          <a:noFill/>
        </p:spPr>
        <p:txBody>
          <a:bodyPr wrap="none" rtlCol="0">
            <a:spAutoFit/>
          </a:bodyPr>
          <a:lstStyle/>
          <a:p>
            <a:r>
              <a:rPr lang="it-IT" b="1" dirty="0" smtClean="0">
                <a:latin typeface="Times New Roman" pitchFamily="18" charset="0"/>
                <a:cs typeface="Times New Roman" pitchFamily="18" charset="0"/>
              </a:rPr>
              <a:t>Strumenti per la caseificazione in Appennino.</a:t>
            </a:r>
          </a:p>
          <a:p>
            <a:r>
              <a:rPr lang="it-IT" b="1" dirty="0" smtClean="0">
                <a:latin typeface="Times New Roman" pitchFamily="18" charset="0"/>
                <a:cs typeface="Times New Roman" pitchFamily="18" charset="0"/>
              </a:rPr>
              <a:t>Pannello al Museo di Isernia. </a:t>
            </a:r>
            <a:endParaRPr lang="it-IT" b="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8229600" y="6521450"/>
            <a:ext cx="914400" cy="336550"/>
          </a:xfrm>
          <a:prstGeom prst="rect">
            <a:avLst/>
          </a:prstGeom>
          <a:noFill/>
          <a:ln w="9525">
            <a:noFill/>
            <a:miter lim="800000"/>
            <a:headEnd/>
            <a:tailEnd/>
          </a:ln>
          <a:effectLst/>
        </p:spPr>
        <p:txBody>
          <a:bodyPr>
            <a:spAutoFit/>
          </a:bodyPr>
          <a:lstStyle/>
          <a:p>
            <a:pPr algn="ctr"/>
            <a:r>
              <a:rPr lang="it-IT" sz="800" b="1" dirty="0">
                <a:solidFill>
                  <a:schemeClr val="accent2">
                    <a:lumMod val="20000"/>
                    <a:lumOff val="80000"/>
                  </a:schemeClr>
                </a:solidFill>
                <a:latin typeface="Times New Roman" pitchFamily="18" charset="0"/>
                <a:cs typeface="Times New Roman" pitchFamily="18" charset="0"/>
              </a:rPr>
              <a:t>Michela Zucca</a:t>
            </a:r>
          </a:p>
          <a:p>
            <a:pPr algn="ctr"/>
            <a:r>
              <a:rPr lang="it-IT" sz="800" b="1" dirty="0">
                <a:solidFill>
                  <a:schemeClr val="accent2">
                    <a:lumMod val="20000"/>
                    <a:lumOff val="80000"/>
                  </a:schemeClr>
                </a:solidFill>
                <a:latin typeface="Times New Roman" pitchFamily="18" charset="0"/>
                <a:cs typeface="Times New Roman" pitchFamily="18" charset="0"/>
              </a:rPr>
              <a:t>Servizi Culturali</a:t>
            </a:r>
          </a:p>
        </p:txBody>
      </p:sp>
      <p:pic>
        <p:nvPicPr>
          <p:cNvPr id="8" name="Picture 4" descr="donnar"/>
          <p:cNvPicPr/>
          <p:nvPr/>
        </p:nvPicPr>
        <p:blipFill>
          <a:blip r:embed="rId2" cstate="print">
            <a:clrChange>
              <a:clrFrom>
                <a:srgbClr val="C0C0C0"/>
              </a:clrFrom>
              <a:clrTo>
                <a:srgbClr val="C0C0C0">
                  <a:alpha val="0"/>
                </a:srgbClr>
              </a:clrTo>
            </a:clrChange>
            <a:duotone>
              <a:schemeClr val="accent2">
                <a:shade val="45000"/>
                <a:satMod val="135000"/>
              </a:schemeClr>
              <a:prstClr val="white"/>
            </a:duotone>
            <a:extLst>
              <a:ext uri="{BEBA8EAE-BF5A-486C-A8C5-ECC9F3942E4B}">
                <a14:imgProps xmlns="" xmlns:a14="http://schemas.microsoft.com/office/drawing/2010/main">
                  <a14:imgLayer r:embed="">
                    <a14:imgEffect>
                      <a14:colorTemperature colorTemp="47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8358214" y="5572140"/>
            <a:ext cx="635150" cy="962804"/>
          </a:xfrm>
          <a:prstGeom prst="rect">
            <a:avLst/>
          </a:prstGeom>
          <a:noFill/>
          <a:ln>
            <a:noFill/>
          </a:ln>
          <a:extLst/>
        </p:spPr>
      </p:pic>
      <p:sp>
        <p:nvSpPr>
          <p:cNvPr id="10" name="Rettangolo 9"/>
          <p:cNvSpPr/>
          <p:nvPr/>
        </p:nvSpPr>
        <p:spPr>
          <a:xfrm>
            <a:off x="0" y="5857893"/>
            <a:ext cx="8572496" cy="1015663"/>
          </a:xfrm>
          <a:prstGeom prst="rect">
            <a:avLst/>
          </a:prstGeom>
        </p:spPr>
        <p:txBody>
          <a:bodyPr wrap="square">
            <a:spAutoFit/>
          </a:bodyPr>
          <a:lstStyle/>
          <a:p>
            <a:r>
              <a:rPr lang="it-IT" sz="2000" b="1" dirty="0" smtClean="0">
                <a:solidFill>
                  <a:schemeClr val="accent2">
                    <a:lumMod val="20000"/>
                    <a:lumOff val="80000"/>
                  </a:schemeClr>
                </a:solidFill>
                <a:latin typeface="Times New Roman" pitchFamily="18" charset="0"/>
                <a:cs typeface="Times New Roman" pitchFamily="18" charset="0"/>
              </a:rPr>
              <a:t>Sono i greci che inaugurano l’uso del banchetto in cui le donne (e i ragazzini) servono in tavola  (e sui letti) senza partecipare, dopo aver preparato gli alimenti in cucina. Cucinare comincia a diventare un compito da donne.  </a:t>
            </a:r>
            <a:endParaRPr lang="it-IT" sz="2000" b="1" dirty="0">
              <a:solidFill>
                <a:schemeClr val="accent2">
                  <a:lumMod val="20000"/>
                  <a:lumOff val="80000"/>
                </a:schemeClr>
              </a:solidFill>
              <a:latin typeface="Times New Roman" pitchFamily="18" charset="0"/>
              <a:cs typeface="Times New Roman" pitchFamily="18" charset="0"/>
            </a:endParaRPr>
          </a:p>
        </p:txBody>
      </p:sp>
      <p:pic>
        <p:nvPicPr>
          <p:cNvPr id="12" name="Picture 2" descr="http://www.beniculturali.it/mibac/multimedia/MiBAC/minisiti/alimentazione/foto/big/071.jpg"/>
          <p:cNvPicPr>
            <a:picLocks noChangeAspect="1" noChangeArrowheads="1"/>
          </p:cNvPicPr>
          <p:nvPr/>
        </p:nvPicPr>
        <p:blipFill>
          <a:blip r:embed="rId3"/>
          <a:srcRect/>
          <a:stretch>
            <a:fillRect/>
          </a:stretch>
        </p:blipFill>
        <p:spPr bwMode="auto">
          <a:xfrm>
            <a:off x="0" y="-142900"/>
            <a:ext cx="7715304" cy="5989883"/>
          </a:xfrm>
          <a:prstGeom prst="rect">
            <a:avLst/>
          </a:prstGeom>
          <a:noFill/>
        </p:spPr>
      </p:pic>
      <p:sp>
        <p:nvSpPr>
          <p:cNvPr id="13" name="Rettangolo 12"/>
          <p:cNvSpPr/>
          <p:nvPr/>
        </p:nvSpPr>
        <p:spPr>
          <a:xfrm>
            <a:off x="7715272" y="0"/>
            <a:ext cx="1428728" cy="2585323"/>
          </a:xfrm>
          <a:prstGeom prst="rect">
            <a:avLst/>
          </a:prstGeom>
        </p:spPr>
        <p:txBody>
          <a:bodyPr wrap="square">
            <a:spAutoFit/>
          </a:bodyPr>
          <a:lstStyle/>
          <a:p>
            <a:r>
              <a:rPr lang="it-IT" b="1" dirty="0" smtClean="0">
                <a:solidFill>
                  <a:schemeClr val="accent2">
                    <a:lumMod val="20000"/>
                    <a:lumOff val="80000"/>
                  </a:schemeClr>
                </a:solidFill>
                <a:latin typeface="Times New Roman" pitchFamily="18" charset="0"/>
                <a:cs typeface="Times New Roman" pitchFamily="18" charset="0"/>
              </a:rPr>
              <a:t>Cratere a campana, seconda metà del IV </a:t>
            </a:r>
            <a:r>
              <a:rPr lang="it-IT" b="1" dirty="0" err="1" smtClean="0">
                <a:solidFill>
                  <a:schemeClr val="accent2">
                    <a:lumMod val="20000"/>
                    <a:lumOff val="80000"/>
                  </a:schemeClr>
                </a:solidFill>
                <a:latin typeface="Times New Roman" pitchFamily="18" charset="0"/>
                <a:cs typeface="Times New Roman" pitchFamily="18" charset="0"/>
              </a:rPr>
              <a:t>sec.a.C.</a:t>
            </a:r>
            <a:r>
              <a:rPr lang="it-IT" b="1" dirty="0" smtClean="0">
                <a:solidFill>
                  <a:schemeClr val="accent2">
                    <a:lumMod val="20000"/>
                    <a:lumOff val="80000"/>
                  </a:schemeClr>
                </a:solidFill>
                <a:latin typeface="Times New Roman" pitchFamily="18" charset="0"/>
                <a:cs typeface="Times New Roman" pitchFamily="18" charset="0"/>
              </a:rPr>
              <a:t> Museo Archeologico Nazionale, Napoli.</a:t>
            </a:r>
            <a:endParaRPr lang="it-IT" b="1" dirty="0">
              <a:solidFill>
                <a:schemeClr val="accent2">
                  <a:lumMod val="20000"/>
                  <a:lumOff val="80000"/>
                </a:schemeClr>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2486</TotalTime>
  <Words>2758</Words>
  <Application>Microsoft Office PowerPoint</Application>
  <PresentationFormat>Presentazione su schermo (4:3)</PresentationFormat>
  <Paragraphs>194</Paragraphs>
  <Slides>42</Slides>
  <Notes>4</Notes>
  <HiddenSlides>0</HiddenSlides>
  <MMClips>0</MMClips>
  <ScaleCrop>false</ScaleCrop>
  <HeadingPairs>
    <vt:vector size="4" baseType="variant">
      <vt:variant>
        <vt:lpstr>Tema</vt:lpstr>
      </vt:variant>
      <vt:variant>
        <vt:i4>1</vt:i4>
      </vt:variant>
      <vt:variant>
        <vt:lpstr>Titoli diapositive</vt:lpstr>
      </vt:variant>
      <vt:variant>
        <vt:i4>42</vt:i4>
      </vt:variant>
    </vt:vector>
  </HeadingPairs>
  <TitlesOfParts>
    <vt:vector size="43"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mzucca</dc:creator>
  <cp:lastModifiedBy>mzucca</cp:lastModifiedBy>
  <cp:revision>154</cp:revision>
  <dcterms:created xsi:type="dcterms:W3CDTF">2014-10-07T10:19:21Z</dcterms:created>
  <dcterms:modified xsi:type="dcterms:W3CDTF">2014-10-21T17:44:30Z</dcterms:modified>
</cp:coreProperties>
</file>