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358" r:id="rId9"/>
    <p:sldId id="265" r:id="rId10"/>
    <p:sldId id="360" r:id="rId11"/>
    <p:sldId id="267" r:id="rId12"/>
    <p:sldId id="268" r:id="rId13"/>
    <p:sldId id="269" r:id="rId14"/>
    <p:sldId id="366" r:id="rId15"/>
    <p:sldId id="271" r:id="rId16"/>
    <p:sldId id="368" r:id="rId17"/>
    <p:sldId id="273" r:id="rId18"/>
    <p:sldId id="370" r:id="rId19"/>
    <p:sldId id="275" r:id="rId20"/>
    <p:sldId id="372" r:id="rId21"/>
    <p:sldId id="277" r:id="rId22"/>
    <p:sldId id="374" r:id="rId23"/>
    <p:sldId id="279" r:id="rId24"/>
    <p:sldId id="376" r:id="rId25"/>
    <p:sldId id="377" r:id="rId26"/>
    <p:sldId id="382" r:id="rId27"/>
    <p:sldId id="392" r:id="rId28"/>
    <p:sldId id="391" r:id="rId29"/>
    <p:sldId id="400" r:id="rId30"/>
    <p:sldId id="401" r:id="rId31"/>
    <p:sldId id="402" r:id="rId32"/>
    <p:sldId id="403" r:id="rId33"/>
    <p:sldId id="404" r:id="rId34"/>
    <p:sldId id="405" r:id="rId35"/>
    <p:sldId id="406" r:id="rId36"/>
    <p:sldId id="407" r:id="rId37"/>
    <p:sldId id="409" r:id="rId38"/>
    <p:sldId id="410" r:id="rId39"/>
    <p:sldId id="412" r:id="rId40"/>
    <p:sldId id="380" r:id="rId41"/>
    <p:sldId id="414" r:id="rId42"/>
    <p:sldId id="415" r:id="rId43"/>
    <p:sldId id="416" r:id="rId44"/>
    <p:sldId id="413" r:id="rId45"/>
    <p:sldId id="417" r:id="rId46"/>
    <p:sldId id="451" r:id="rId47"/>
    <p:sldId id="435" r:id="rId48"/>
    <p:sldId id="453" r:id="rId49"/>
    <p:sldId id="429" r:id="rId50"/>
    <p:sldId id="431" r:id="rId51"/>
    <p:sldId id="421" r:id="rId52"/>
    <p:sldId id="425" r:id="rId53"/>
    <p:sldId id="427" r:id="rId54"/>
    <p:sldId id="428" r:id="rId55"/>
    <p:sldId id="436" r:id="rId56"/>
    <p:sldId id="437" r:id="rId57"/>
    <p:sldId id="438" r:id="rId58"/>
    <p:sldId id="439" r:id="rId59"/>
    <p:sldId id="432" r:id="rId60"/>
    <p:sldId id="446" r:id="rId61"/>
    <p:sldId id="455" r:id="rId62"/>
    <p:sldId id="444" r:id="rId63"/>
    <p:sldId id="456" r:id="rId64"/>
    <p:sldId id="457" r:id="rId65"/>
    <p:sldId id="383" r:id="rId66"/>
    <p:sldId id="459" r:id="rId67"/>
    <p:sldId id="289" r:id="rId68"/>
    <p:sldId id="484" r:id="rId69"/>
    <p:sldId id="486" r:id="rId70"/>
    <p:sldId id="488" r:id="rId71"/>
    <p:sldId id="490" r:id="rId72"/>
    <p:sldId id="494" r:id="rId73"/>
    <p:sldId id="495" r:id="rId74"/>
    <p:sldId id="461" r:id="rId75"/>
    <p:sldId id="310" r:id="rId76"/>
    <p:sldId id="463" r:id="rId77"/>
    <p:sldId id="465" r:id="rId78"/>
    <p:sldId id="470" r:id="rId79"/>
    <p:sldId id="469" r:id="rId80"/>
    <p:sldId id="468" r:id="rId81"/>
    <p:sldId id="467" r:id="rId82"/>
    <p:sldId id="317" r:id="rId83"/>
    <p:sldId id="501" r:id="rId84"/>
    <p:sldId id="497" r:id="rId85"/>
    <p:sldId id="502" r:id="rId86"/>
    <p:sldId id="503" r:id="rId8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FFCD"/>
    <a:srgbClr val="005000"/>
    <a:srgbClr val="CCFF99"/>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56" autoAdjust="0"/>
    <p:restoredTop sz="94717" autoAdjust="0"/>
  </p:normalViewPr>
  <p:slideViewPr>
    <p:cSldViewPr>
      <p:cViewPr varScale="1">
        <p:scale>
          <a:sx n="100" d="100"/>
          <a:sy n="100" d="100"/>
        </p:scale>
        <p:origin x="-28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4166696-1B7F-47D3-B6A1-EE0C7F14A13A}" type="datetimeFigureOut">
              <a:rPr lang="it-IT" smtClean="0"/>
              <a:pPr/>
              <a:t>10/11/2014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5FFB16-54FF-48A7-9F61-EB8D12ADC39D}"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4166696-1B7F-47D3-B6A1-EE0C7F14A13A}" type="datetimeFigureOut">
              <a:rPr lang="it-IT" smtClean="0"/>
              <a:pPr/>
              <a:t>10/11/2014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5FFB16-54FF-48A7-9F61-EB8D12ADC39D}"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4166696-1B7F-47D3-B6A1-EE0C7F14A13A}" type="datetimeFigureOut">
              <a:rPr lang="it-IT" smtClean="0"/>
              <a:pPr/>
              <a:t>10/11/2014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5FFB16-54FF-48A7-9F61-EB8D12ADC39D}"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4166696-1B7F-47D3-B6A1-EE0C7F14A13A}" type="datetimeFigureOut">
              <a:rPr lang="it-IT" smtClean="0"/>
              <a:pPr/>
              <a:t>10/11/2014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5FFB16-54FF-48A7-9F61-EB8D12ADC39D}"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4166696-1B7F-47D3-B6A1-EE0C7F14A13A}" type="datetimeFigureOut">
              <a:rPr lang="it-IT" smtClean="0"/>
              <a:pPr/>
              <a:t>10/11/2014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5FFB16-54FF-48A7-9F61-EB8D12ADC39D}"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4166696-1B7F-47D3-B6A1-EE0C7F14A13A}" type="datetimeFigureOut">
              <a:rPr lang="it-IT" smtClean="0"/>
              <a:pPr/>
              <a:t>10/11/2014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5FFB16-54FF-48A7-9F61-EB8D12ADC39D}"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4166696-1B7F-47D3-B6A1-EE0C7F14A13A}" type="datetimeFigureOut">
              <a:rPr lang="it-IT" smtClean="0"/>
              <a:pPr/>
              <a:t>10/11/2014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55FFB16-54FF-48A7-9F61-EB8D12ADC39D}"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4166696-1B7F-47D3-B6A1-EE0C7F14A13A}" type="datetimeFigureOut">
              <a:rPr lang="it-IT" smtClean="0"/>
              <a:pPr/>
              <a:t>10/11/2014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55FFB16-54FF-48A7-9F61-EB8D12ADC39D}"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166696-1B7F-47D3-B6A1-EE0C7F14A13A}" type="datetimeFigureOut">
              <a:rPr lang="it-IT" smtClean="0"/>
              <a:pPr/>
              <a:t>10/11/2014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55FFB16-54FF-48A7-9F61-EB8D12ADC39D}"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4166696-1B7F-47D3-B6A1-EE0C7F14A13A}" type="datetimeFigureOut">
              <a:rPr lang="it-IT" smtClean="0"/>
              <a:pPr/>
              <a:t>10/11/2014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5FFB16-54FF-48A7-9F61-EB8D12ADC39D}"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4166696-1B7F-47D3-B6A1-EE0C7F14A13A}" type="datetimeFigureOut">
              <a:rPr lang="it-IT" smtClean="0"/>
              <a:pPr/>
              <a:t>10/11/2014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5FFB16-54FF-48A7-9F61-EB8D12ADC39D}"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000"/>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66696-1B7F-47D3-B6A1-EE0C7F14A13A}" type="datetimeFigureOut">
              <a:rPr lang="it-IT" smtClean="0"/>
              <a:pPr/>
              <a:t>10/11/2014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FFB16-54FF-48A7-9F61-EB8D12ADC39D}"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it.wikipedia.org/wiki/Gigante_(mitologia)" TargetMode="External"/><Relationship Id="rId13" Type="http://schemas.openxmlformats.org/officeDocument/2006/relationships/hyperlink" Target="http://it.wikipedia.org/wiki/Svart%C3%A1lfaheimr" TargetMode="External"/><Relationship Id="rId18" Type="http://schemas.openxmlformats.org/officeDocument/2006/relationships/hyperlink" Target="http://it.wikipedia.org/wiki/Ymir" TargetMode="External"/><Relationship Id="rId3" Type="http://schemas.openxmlformats.org/officeDocument/2006/relationships/hyperlink" Target="http://it.wikipedia.org/wiki/%C3%81saheimr" TargetMode="External"/><Relationship Id="rId21" Type="http://schemas.openxmlformats.org/officeDocument/2006/relationships/hyperlink" Target="http://it.wikipedia.org/wiki/Ragnar%C3%B6k" TargetMode="External"/><Relationship Id="rId7" Type="http://schemas.openxmlformats.org/officeDocument/2006/relationships/hyperlink" Target="http://it.wikipedia.org/wiki/J%C3%B6tunheimr" TargetMode="External"/><Relationship Id="rId12" Type="http://schemas.openxmlformats.org/officeDocument/2006/relationships/hyperlink" Target="http://it.wikipedia.org/wiki/M%C3%BAspellsheimr" TargetMode="External"/><Relationship Id="rId17" Type="http://schemas.openxmlformats.org/officeDocument/2006/relationships/hyperlink" Target="http://it.wikipedia.org/wiki/Au%C3%B0humla" TargetMode="External"/><Relationship Id="rId2" Type="http://schemas.openxmlformats.org/officeDocument/2006/relationships/image" Target="../media/image1.png"/><Relationship Id="rId16" Type="http://schemas.openxmlformats.org/officeDocument/2006/relationships/hyperlink" Target="http://it.wikipedia.org/wiki/Nornir" TargetMode="External"/><Relationship Id="rId20" Type="http://schemas.openxmlformats.org/officeDocument/2006/relationships/hyperlink" Target="http://it.wikipedia.org/wiki/V%C3%AD%C3%B0%C3%B3pnir" TargetMode="External"/><Relationship Id="rId1" Type="http://schemas.openxmlformats.org/officeDocument/2006/relationships/slideLayout" Target="../slideLayouts/slideLayout1.xml"/><Relationship Id="rId6" Type="http://schemas.openxmlformats.org/officeDocument/2006/relationships/hyperlink" Target="http://it.wikipedia.org/wiki/Mi%C3%B0gar%C3%B0r" TargetMode="External"/><Relationship Id="rId11" Type="http://schemas.openxmlformats.org/officeDocument/2006/relationships/hyperlink" Target="http://it.wikipedia.org/wiki/Niflheimr" TargetMode="External"/><Relationship Id="rId5" Type="http://schemas.openxmlformats.org/officeDocument/2006/relationships/hyperlink" Target="http://it.wikipedia.org/wiki/%C3%81lfheimr" TargetMode="External"/><Relationship Id="rId15" Type="http://schemas.openxmlformats.org/officeDocument/2006/relationships/hyperlink" Target="http://it.wikipedia.org/wiki/Ur%C3%B0r" TargetMode="External"/><Relationship Id="rId10" Type="http://schemas.openxmlformats.org/officeDocument/2006/relationships/hyperlink" Target="http://it.wikipedia.org/wiki/Vanir" TargetMode="External"/><Relationship Id="rId19" Type="http://schemas.openxmlformats.org/officeDocument/2006/relationships/hyperlink" Target="http://it.wikipedia.org/wiki/Hvergelmir" TargetMode="External"/><Relationship Id="rId4" Type="http://schemas.openxmlformats.org/officeDocument/2006/relationships/hyperlink" Target="http://it.wikipedia.org/wiki/%C3%86sir" TargetMode="External"/><Relationship Id="rId9" Type="http://schemas.openxmlformats.org/officeDocument/2006/relationships/hyperlink" Target="http://it.wikipedia.org/wiki/Vanaheimr" TargetMode="External"/><Relationship Id="rId14" Type="http://schemas.openxmlformats.org/officeDocument/2006/relationships/hyperlink" Target="http://it.wikipedia.org/wiki/Hel_(regno)" TargetMode="External"/><Relationship Id="rId22"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it.wikipedia.org/wiki/V%C3%AD%C3%B0%C3%B3pnir"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hyperlink" Target="http://it.wikipedia.org/wiki/Ragnar%C3%B6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1142984"/>
            <a:ext cx="9028186" cy="3046988"/>
          </a:xfrm>
          <a:prstGeom prst="rect">
            <a:avLst/>
          </a:prstGeom>
          <a:noFill/>
        </p:spPr>
        <p:txBody>
          <a:bodyPr wrap="square" rtlCol="0">
            <a:spAutoFit/>
          </a:bodyPr>
          <a:lstStyle/>
          <a:p>
            <a:pPr algn="ctr"/>
            <a:r>
              <a:rPr lang="it-IT" sz="9600" b="1" i="1" dirty="0" smtClean="0">
                <a:solidFill>
                  <a:srgbClr val="E6FFCD"/>
                </a:solidFill>
                <a:latin typeface="Times New Roman" pitchFamily="18" charset="0"/>
                <a:cs typeface="Times New Roman" pitchFamily="18" charset="0"/>
              </a:rPr>
              <a:t>LA RELIGIONE DEGLI ALBERI</a:t>
            </a:r>
            <a:endParaRPr lang="it-IT" sz="6000" b="1" dirty="0">
              <a:solidFill>
                <a:srgbClr val="E6FFCD"/>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993180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643438" y="0"/>
            <a:ext cx="4500562" cy="6555641"/>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L’iniziazione di uno sciamano avviene in foresta: per poter cominciare ad esercitare, deve passare almeno due anni nella selva, senza vedere né parlare con nessuno, mangiando soltanto patate bollite e banane senza sale, prendendo molta </a:t>
            </a:r>
            <a:r>
              <a:rPr lang="it-IT" sz="2800" b="1" i="1" dirty="0" err="1" smtClean="0">
                <a:solidFill>
                  <a:srgbClr val="E6FFCD"/>
                </a:solidFill>
                <a:latin typeface="Times New Roman" pitchFamily="18" charset="0"/>
                <a:cs typeface="Times New Roman" pitchFamily="18" charset="0"/>
              </a:rPr>
              <a:t>ayahuasca</a:t>
            </a:r>
            <a:r>
              <a:rPr lang="it-IT" sz="2800" b="1" dirty="0" smtClean="0">
                <a:solidFill>
                  <a:srgbClr val="E6FFCD"/>
                </a:solidFill>
                <a:latin typeface="Times New Roman" pitchFamily="18" charset="0"/>
                <a:cs typeface="Times New Roman" pitchFamily="18" charset="0"/>
              </a:rPr>
              <a:t>   e imparando a parlare la lingua degli alberi, delle erbe  e degli animali. Più tempo passa con le piante, più sarà potente e sapiente.</a:t>
            </a:r>
            <a:r>
              <a:rPr lang="it-IT" sz="2800" b="1" i="1" dirty="0" smtClean="0">
                <a:solidFill>
                  <a:srgbClr val="E6FFCD"/>
                </a:solidFill>
                <a:latin typeface="Times New Roman" pitchFamily="18" charset="0"/>
                <a:cs typeface="Times New Roman" pitchFamily="18" charset="0"/>
              </a:rPr>
              <a:t> </a:t>
            </a:r>
            <a:endParaRPr lang="it-IT" sz="2800" b="1" i="1" dirty="0">
              <a:solidFill>
                <a:srgbClr val="E6FFCD"/>
              </a:solidFill>
              <a:latin typeface="Times New Roman" pitchFamily="18" charset="0"/>
              <a:cs typeface="Times New Roman" pitchFamily="18" charset="0"/>
            </a:endParaRPr>
          </a:p>
        </p:txBody>
      </p:sp>
      <p:pic>
        <p:nvPicPr>
          <p:cNvPr id="8" name="Immagine 7" descr="09_0.tmp"/>
          <p:cNvPicPr>
            <a:picLocks noChangeAspect="1"/>
          </p:cNvPicPr>
          <p:nvPr/>
        </p:nvPicPr>
        <p:blipFill>
          <a:blip r:embed="rId3"/>
          <a:stretch>
            <a:fillRect/>
          </a:stretch>
        </p:blipFill>
        <p:spPr>
          <a:xfrm>
            <a:off x="0" y="0"/>
            <a:ext cx="4594324"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10_0.tmp"/>
          <p:cNvPicPr>
            <a:picLocks noChangeAspect="1"/>
          </p:cNvPicPr>
          <p:nvPr/>
        </p:nvPicPr>
        <p:blipFill>
          <a:blip r:embed="rId3"/>
          <a:srcRect t="296" r="4687" b="1479"/>
          <a:stretch>
            <a:fillRect/>
          </a:stretch>
        </p:blipFill>
        <p:spPr>
          <a:xfrm>
            <a:off x="0" y="428603"/>
            <a:ext cx="9144000" cy="6220941"/>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11_0.tmp"/>
          <p:cNvPicPr>
            <a:picLocks noChangeAspect="1"/>
          </p:cNvPicPr>
          <p:nvPr/>
        </p:nvPicPr>
        <p:blipFill>
          <a:blip r:embed="rId3"/>
          <a:stretch>
            <a:fillRect/>
          </a:stretch>
        </p:blipFill>
        <p:spPr>
          <a:xfrm>
            <a:off x="0" y="361652"/>
            <a:ext cx="9143999" cy="6134694"/>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12_0.tmp"/>
          <p:cNvPicPr>
            <a:picLocks noChangeAspect="1"/>
          </p:cNvPicPr>
          <p:nvPr/>
        </p:nvPicPr>
        <p:blipFill>
          <a:blip r:embed="rId3"/>
          <a:srcRect l="3125" r="2343"/>
          <a:stretch>
            <a:fillRect/>
          </a:stretch>
        </p:blipFill>
        <p:spPr>
          <a:xfrm>
            <a:off x="0" y="201714"/>
            <a:ext cx="9144000" cy="6404534"/>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643438" y="0"/>
            <a:ext cx="4500562" cy="6555641"/>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E’ dalla sapienza della foresta che lo sciamano impara a parlare tutte le lingue degli esseri viventi. Gli alberi parlano, dagli alberi prende forza. La natura è animata: l’</a:t>
            </a:r>
            <a:r>
              <a:rPr lang="it-IT" sz="2800" b="1" i="1" dirty="0" err="1" smtClean="0">
                <a:solidFill>
                  <a:srgbClr val="E6FFCD"/>
                </a:solidFill>
                <a:latin typeface="Times New Roman" pitchFamily="18" charset="0"/>
                <a:cs typeface="Times New Roman" pitchFamily="18" charset="0"/>
              </a:rPr>
              <a:t>ayahuasca</a:t>
            </a:r>
            <a:r>
              <a:rPr lang="it-IT" sz="2800" b="1" dirty="0" smtClean="0">
                <a:solidFill>
                  <a:srgbClr val="E6FFCD"/>
                </a:solidFill>
                <a:latin typeface="Times New Roman" pitchFamily="18" charset="0"/>
                <a:cs typeface="Times New Roman" pitchFamily="18" charset="0"/>
              </a:rPr>
              <a:t> per esempio, il potente allucinogeno che li mette in comunicazione con i mondi paralleli, miscuglio di </a:t>
            </a:r>
            <a:r>
              <a:rPr lang="it-IT" sz="2800" b="1" i="1" dirty="0" err="1" smtClean="0">
                <a:solidFill>
                  <a:srgbClr val="E6FFCD"/>
                </a:solidFill>
                <a:latin typeface="Times New Roman" pitchFamily="18" charset="0"/>
                <a:cs typeface="Times New Roman" pitchFamily="18" charset="0"/>
              </a:rPr>
              <a:t>Banisteria</a:t>
            </a:r>
            <a:r>
              <a:rPr lang="it-IT" sz="2800" b="1" i="1" dirty="0" smtClean="0">
                <a:solidFill>
                  <a:srgbClr val="E6FFCD"/>
                </a:solidFill>
                <a:latin typeface="Times New Roman" pitchFamily="18" charset="0"/>
                <a:cs typeface="Times New Roman" pitchFamily="18" charset="0"/>
              </a:rPr>
              <a:t> </a:t>
            </a:r>
            <a:r>
              <a:rPr lang="it-IT" sz="2800" b="1" i="1" dirty="0" err="1" smtClean="0">
                <a:solidFill>
                  <a:srgbClr val="E6FFCD"/>
                </a:solidFill>
                <a:latin typeface="Times New Roman" pitchFamily="18" charset="0"/>
                <a:cs typeface="Times New Roman" pitchFamily="18" charset="0"/>
              </a:rPr>
              <a:t>caapi</a:t>
            </a:r>
            <a:r>
              <a:rPr lang="it-IT" sz="2800" b="1" i="1" dirty="0" smtClean="0">
                <a:solidFill>
                  <a:srgbClr val="E6FFCD"/>
                </a:solidFill>
                <a:latin typeface="Times New Roman" pitchFamily="18" charset="0"/>
                <a:cs typeface="Times New Roman" pitchFamily="18" charset="0"/>
              </a:rPr>
              <a:t> </a:t>
            </a:r>
            <a:r>
              <a:rPr lang="it-IT" sz="2800" b="1" dirty="0" smtClean="0">
                <a:solidFill>
                  <a:srgbClr val="E6FFCD"/>
                </a:solidFill>
                <a:latin typeface="Times New Roman" pitchFamily="18" charset="0"/>
                <a:cs typeface="Times New Roman" pitchFamily="18" charset="0"/>
              </a:rPr>
              <a:t>e </a:t>
            </a:r>
            <a:r>
              <a:rPr lang="it-IT" sz="2800" b="1" i="1" dirty="0" err="1" smtClean="0">
                <a:solidFill>
                  <a:srgbClr val="E6FFCD"/>
                </a:solidFill>
                <a:latin typeface="Times New Roman" pitchFamily="18" charset="0"/>
                <a:cs typeface="Times New Roman" pitchFamily="18" charset="0"/>
              </a:rPr>
              <a:t>Psichotria</a:t>
            </a:r>
            <a:r>
              <a:rPr lang="it-IT" sz="2800" b="1" i="1" dirty="0" smtClean="0">
                <a:solidFill>
                  <a:srgbClr val="E6FFCD"/>
                </a:solidFill>
                <a:latin typeface="Times New Roman" pitchFamily="18" charset="0"/>
                <a:cs typeface="Times New Roman" pitchFamily="18" charset="0"/>
              </a:rPr>
              <a:t> </a:t>
            </a:r>
            <a:r>
              <a:rPr lang="it-IT" sz="2800" b="1" i="1" dirty="0" err="1" smtClean="0">
                <a:solidFill>
                  <a:srgbClr val="E6FFCD"/>
                </a:solidFill>
                <a:latin typeface="Times New Roman" pitchFamily="18" charset="0"/>
                <a:cs typeface="Times New Roman" pitchFamily="18" charset="0"/>
              </a:rPr>
              <a:t>viridis</a:t>
            </a:r>
            <a:r>
              <a:rPr lang="it-IT" sz="2800" b="1" dirty="0" smtClean="0">
                <a:solidFill>
                  <a:srgbClr val="E6FFCD"/>
                </a:solidFill>
                <a:latin typeface="Times New Roman" pitchFamily="18" charset="0"/>
                <a:cs typeface="Times New Roman" pitchFamily="18" charset="0"/>
              </a:rPr>
              <a:t>, </a:t>
            </a:r>
            <a:r>
              <a:rPr lang="it-IT" sz="2800" b="1" i="1" dirty="0" smtClean="0">
                <a:solidFill>
                  <a:srgbClr val="E6FFCD"/>
                </a:solidFill>
                <a:latin typeface="Times New Roman" pitchFamily="18" charset="0"/>
                <a:cs typeface="Times New Roman" pitchFamily="18" charset="0"/>
              </a:rPr>
              <a:t> </a:t>
            </a:r>
            <a:r>
              <a:rPr lang="it-IT" sz="2800" b="1" dirty="0" smtClean="0">
                <a:solidFill>
                  <a:srgbClr val="E6FFCD"/>
                </a:solidFill>
                <a:latin typeface="Times New Roman" pitchFamily="18" charset="0"/>
                <a:cs typeface="Times New Roman" pitchFamily="18" charset="0"/>
              </a:rPr>
              <a:t>assume l’aspetto di una vecchia </a:t>
            </a:r>
            <a:r>
              <a:rPr lang="it-IT" sz="2800" b="1" dirty="0" err="1" smtClean="0">
                <a:solidFill>
                  <a:srgbClr val="E6FFCD"/>
                </a:solidFill>
                <a:latin typeface="Times New Roman" pitchFamily="18" charset="0"/>
                <a:cs typeface="Times New Roman" pitchFamily="18" charset="0"/>
              </a:rPr>
              <a:t>saggia…</a:t>
            </a:r>
            <a:r>
              <a:rPr lang="it-IT" sz="2800" b="1" dirty="0" smtClean="0">
                <a:solidFill>
                  <a:srgbClr val="E6FFCD"/>
                </a:solidFill>
                <a:latin typeface="Times New Roman" pitchFamily="18" charset="0"/>
                <a:cs typeface="Times New Roman" pitchFamily="18" charset="0"/>
              </a:rPr>
              <a:t>.</a:t>
            </a:r>
            <a:endParaRPr lang="it-IT" sz="2800" b="1" dirty="0">
              <a:solidFill>
                <a:srgbClr val="E6FFCD"/>
              </a:solidFill>
              <a:latin typeface="Times New Roman" pitchFamily="18" charset="0"/>
              <a:cs typeface="Times New Roman" pitchFamily="18" charset="0"/>
            </a:endParaRPr>
          </a:p>
        </p:txBody>
      </p:sp>
      <p:pic>
        <p:nvPicPr>
          <p:cNvPr id="8" name="Immagine 7" descr="15_0.tmp"/>
          <p:cNvPicPr>
            <a:picLocks noChangeAspect="1"/>
          </p:cNvPicPr>
          <p:nvPr/>
        </p:nvPicPr>
        <p:blipFill>
          <a:blip r:embed="rId3"/>
          <a:stretch>
            <a:fillRect/>
          </a:stretch>
        </p:blipFill>
        <p:spPr>
          <a:xfrm>
            <a:off x="0" y="0"/>
            <a:ext cx="4594324"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14_0.tmp"/>
          <p:cNvPicPr>
            <a:picLocks noChangeAspect="1"/>
          </p:cNvPicPr>
          <p:nvPr/>
        </p:nvPicPr>
        <p:blipFill>
          <a:blip r:embed="rId3"/>
          <a:srcRect t="4896" r="2343"/>
          <a:stretch>
            <a:fillRect/>
          </a:stretch>
        </p:blipFill>
        <p:spPr>
          <a:xfrm>
            <a:off x="0" y="577002"/>
            <a:ext cx="9144000" cy="5861302"/>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643438" y="0"/>
            <a:ext cx="4500562" cy="6555641"/>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Ed è in foresta che si va quando si vuole prendere una qualunque decisione, perché è dalla forza della natura che prima o poi verrà la voce che darà il consiglio </a:t>
            </a:r>
            <a:r>
              <a:rPr lang="it-IT" sz="2800" b="1" dirty="0" err="1" smtClean="0">
                <a:solidFill>
                  <a:srgbClr val="E6FFCD"/>
                </a:solidFill>
                <a:latin typeface="Times New Roman" pitchFamily="18" charset="0"/>
                <a:cs typeface="Times New Roman" pitchFamily="18" charset="0"/>
              </a:rPr>
              <a:t>giusto…</a:t>
            </a:r>
            <a:r>
              <a:rPr lang="it-IT" sz="2800" b="1" dirty="0" smtClean="0">
                <a:solidFill>
                  <a:srgbClr val="E6FFCD"/>
                </a:solidFill>
                <a:latin typeface="Times New Roman" pitchFamily="18" charset="0"/>
                <a:cs typeface="Times New Roman" pitchFamily="18" charset="0"/>
              </a:rPr>
              <a:t>. Sono gli alberi che, come gli </a:t>
            </a:r>
            <a:r>
              <a:rPr lang="it-IT" sz="2800" b="1" i="1" dirty="0" err="1" smtClean="0">
                <a:solidFill>
                  <a:srgbClr val="E6FFCD"/>
                </a:solidFill>
                <a:latin typeface="Times New Roman" pitchFamily="18" charset="0"/>
                <a:cs typeface="Times New Roman" pitchFamily="18" charset="0"/>
              </a:rPr>
              <a:t>Ents</a:t>
            </a:r>
            <a:r>
              <a:rPr lang="it-IT" sz="2800" b="1" dirty="0" smtClean="0">
                <a:solidFill>
                  <a:srgbClr val="E6FFCD"/>
                </a:solidFill>
                <a:latin typeface="Times New Roman" pitchFamily="18" charset="0"/>
                <a:cs typeface="Times New Roman" pitchFamily="18" charset="0"/>
              </a:rPr>
              <a:t> di Tolkien, possono decidere o meno di appoggiare gli uomini, e di scendere in guerra. E una volta che decidono di muoversi, nessuno li può più </a:t>
            </a:r>
          </a:p>
          <a:p>
            <a:r>
              <a:rPr lang="it-IT" sz="2800" b="1" dirty="0" smtClean="0">
                <a:solidFill>
                  <a:srgbClr val="E6FFCD"/>
                </a:solidFill>
                <a:latin typeface="Times New Roman" pitchFamily="18" charset="0"/>
                <a:cs typeface="Times New Roman" pitchFamily="18" charset="0"/>
              </a:rPr>
              <a:t>fermare. </a:t>
            </a:r>
            <a:endParaRPr lang="it-IT" sz="2800" b="1" dirty="0">
              <a:solidFill>
                <a:srgbClr val="E6FFCD"/>
              </a:solidFill>
              <a:latin typeface="Times New Roman" pitchFamily="18" charset="0"/>
              <a:cs typeface="Times New Roman" pitchFamily="18" charset="0"/>
            </a:endParaRPr>
          </a:p>
        </p:txBody>
      </p:sp>
      <p:pic>
        <p:nvPicPr>
          <p:cNvPr id="7" name="Immagine 6" descr="13_0.tmp"/>
          <p:cNvPicPr>
            <a:picLocks noChangeAspect="1"/>
          </p:cNvPicPr>
          <p:nvPr/>
        </p:nvPicPr>
        <p:blipFill>
          <a:blip r:embed="rId3"/>
          <a:stretch>
            <a:fillRect/>
          </a:stretch>
        </p:blipFill>
        <p:spPr>
          <a:xfrm>
            <a:off x="0" y="0"/>
            <a:ext cx="4607719"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16_0.tmp"/>
          <p:cNvPicPr>
            <a:picLocks noChangeAspect="1"/>
          </p:cNvPicPr>
          <p:nvPr/>
        </p:nvPicPr>
        <p:blipFill>
          <a:blip r:embed="rId3"/>
          <a:srcRect l="2343" t="2522" r="2343"/>
          <a:stretch>
            <a:fillRect/>
          </a:stretch>
        </p:blipFill>
        <p:spPr>
          <a:xfrm>
            <a:off x="0" y="357166"/>
            <a:ext cx="9144000" cy="6155313"/>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643438" y="0"/>
            <a:ext cx="4500562" cy="6740307"/>
          </a:xfrm>
          <a:prstGeom prst="rect">
            <a:avLst/>
          </a:prstGeom>
          <a:noFill/>
        </p:spPr>
        <p:txBody>
          <a:bodyPr wrap="square" rtlCol="0">
            <a:spAutoFit/>
          </a:bodyPr>
          <a:lstStyle/>
          <a:p>
            <a:r>
              <a:rPr lang="it-IT" sz="2700" b="1" dirty="0" smtClean="0">
                <a:solidFill>
                  <a:srgbClr val="E6FFCD"/>
                </a:solidFill>
                <a:latin typeface="Times New Roman" pitchFamily="18" charset="0"/>
                <a:cs typeface="Times New Roman" pitchFamily="18" charset="0"/>
              </a:rPr>
              <a:t>Per migliaia di anni, anche  in Europa fu praticata la religione degli alberi: la foresta che copriva gran parte dell’Europa, la Selva </a:t>
            </a:r>
            <a:r>
              <a:rPr lang="it-IT" sz="2700" b="1" dirty="0" err="1" smtClean="0">
                <a:solidFill>
                  <a:srgbClr val="E6FFCD"/>
                </a:solidFill>
                <a:latin typeface="Times New Roman" pitchFamily="18" charset="0"/>
                <a:cs typeface="Times New Roman" pitchFamily="18" charset="0"/>
              </a:rPr>
              <a:t>Ercinia</a:t>
            </a:r>
            <a:r>
              <a:rPr lang="it-IT" sz="2700" b="1" dirty="0" smtClean="0">
                <a:solidFill>
                  <a:srgbClr val="E6FFCD"/>
                </a:solidFill>
                <a:latin typeface="Times New Roman" pitchFamily="18" charset="0"/>
                <a:cs typeface="Times New Roman" pitchFamily="18" charset="0"/>
              </a:rPr>
              <a:t>, faceva paura ai Romani. I soldati dicevano che quegli alberi, che avevano più di quattromila anni, tronchi enormi e rami grandi come tronchi che sprofondavano in un terreno umido e molle, puro humus mai calpestato dagli uomini, li guardavano e sentivano quello che </a:t>
            </a:r>
            <a:r>
              <a:rPr lang="it-IT" sz="2700" b="1" dirty="0" err="1" smtClean="0">
                <a:solidFill>
                  <a:srgbClr val="E6FFCD"/>
                </a:solidFill>
                <a:latin typeface="Times New Roman" pitchFamily="18" charset="0"/>
                <a:cs typeface="Times New Roman" pitchFamily="18" charset="0"/>
              </a:rPr>
              <a:t>dicevano…</a:t>
            </a:r>
            <a:r>
              <a:rPr lang="it-IT" sz="2700" b="1" dirty="0" smtClean="0">
                <a:solidFill>
                  <a:srgbClr val="E6FFCD"/>
                </a:solidFill>
                <a:latin typeface="Times New Roman" pitchFamily="18" charset="0"/>
                <a:cs typeface="Times New Roman" pitchFamily="18" charset="0"/>
              </a:rPr>
              <a:t>. </a:t>
            </a:r>
            <a:endParaRPr lang="it-IT" sz="2700" b="1" dirty="0">
              <a:solidFill>
                <a:srgbClr val="E6FFCD"/>
              </a:solidFill>
              <a:latin typeface="Times New Roman" pitchFamily="18" charset="0"/>
              <a:cs typeface="Times New Roman" pitchFamily="18" charset="0"/>
            </a:endParaRPr>
          </a:p>
        </p:txBody>
      </p:sp>
      <p:pic>
        <p:nvPicPr>
          <p:cNvPr id="8" name="Immagine 7" descr="17_0.tmp"/>
          <p:cNvPicPr>
            <a:picLocks noChangeAspect="1"/>
          </p:cNvPicPr>
          <p:nvPr/>
        </p:nvPicPr>
        <p:blipFill>
          <a:blip r:embed="rId3"/>
          <a:stretch>
            <a:fillRect/>
          </a:stretch>
        </p:blipFill>
        <p:spPr>
          <a:xfrm>
            <a:off x="0" y="0"/>
            <a:ext cx="4594324"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18_0.tmp"/>
          <p:cNvPicPr>
            <a:picLocks noChangeAspect="1"/>
          </p:cNvPicPr>
          <p:nvPr/>
        </p:nvPicPr>
        <p:blipFill>
          <a:blip r:embed="rId3"/>
          <a:stretch>
            <a:fillRect/>
          </a:stretch>
        </p:blipFill>
        <p:spPr>
          <a:xfrm>
            <a:off x="0" y="410765"/>
            <a:ext cx="9144000" cy="6036469"/>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6" name="Immagine 5" descr="01_0.tmp"/>
          <p:cNvPicPr>
            <a:picLocks noChangeAspect="1"/>
          </p:cNvPicPr>
          <p:nvPr/>
        </p:nvPicPr>
        <p:blipFill>
          <a:blip r:embed="rId3"/>
          <a:stretch>
            <a:fillRect/>
          </a:stretch>
        </p:blipFill>
        <p:spPr>
          <a:xfrm>
            <a:off x="0" y="0"/>
            <a:ext cx="4634508" cy="6858000"/>
          </a:xfrm>
          <a:prstGeom prst="rect">
            <a:avLst/>
          </a:prstGeom>
        </p:spPr>
      </p:pic>
      <p:sp>
        <p:nvSpPr>
          <p:cNvPr id="7" name="CasellaDiTesto 6"/>
          <p:cNvSpPr txBox="1"/>
          <p:nvPr/>
        </p:nvSpPr>
        <p:spPr>
          <a:xfrm>
            <a:off x="4643438" y="0"/>
            <a:ext cx="4500562" cy="6632585"/>
          </a:xfrm>
          <a:prstGeom prst="rect">
            <a:avLst/>
          </a:prstGeom>
          <a:noFill/>
        </p:spPr>
        <p:txBody>
          <a:bodyPr wrap="square" rtlCol="0">
            <a:spAutoFit/>
          </a:bodyPr>
          <a:lstStyle/>
          <a:p>
            <a:r>
              <a:rPr lang="it-IT" sz="2500" b="1" dirty="0" smtClean="0">
                <a:solidFill>
                  <a:srgbClr val="E6FFCD"/>
                </a:solidFill>
                <a:latin typeface="Times New Roman" pitchFamily="18" charset="0"/>
                <a:cs typeface="Times New Roman" pitchFamily="18" charset="0"/>
              </a:rPr>
              <a:t>Oggi in Italia  la selva primordiale quasi non esiste più: sono rimasti gli alberi monumentali, protetti a fatica dalla legge, che sopravvivono a stento in luoghi isolati. Per ritrovare l’impressione di come doveva essere l’immensa selva che ricopriva l’Europa, entità animata e madre di qualunque cosa, bisogna andare nelle foreste pluviali. In Amazzonia, a </a:t>
            </a:r>
            <a:r>
              <a:rPr lang="it-IT" sz="2500" b="1" dirty="0" err="1" smtClean="0">
                <a:solidFill>
                  <a:srgbClr val="E6FFCD"/>
                </a:solidFill>
                <a:latin typeface="Times New Roman" pitchFamily="18" charset="0"/>
                <a:cs typeface="Times New Roman" pitchFamily="18" charset="0"/>
              </a:rPr>
              <a:t>Pucallpa</a:t>
            </a:r>
            <a:r>
              <a:rPr lang="it-IT" sz="2500" b="1" dirty="0" smtClean="0">
                <a:solidFill>
                  <a:srgbClr val="E6FFCD"/>
                </a:solidFill>
                <a:latin typeface="Times New Roman" pitchFamily="18" charset="0"/>
                <a:cs typeface="Times New Roman" pitchFamily="18" charset="0"/>
              </a:rPr>
              <a:t>, esiste una scuola di pittura sciamanica in cui gli artisti sono nello stesso tempo sacerdoti, guaritori e pittori, fondata da Pablo </a:t>
            </a:r>
            <a:r>
              <a:rPr lang="it-IT" sz="2500" b="1" dirty="0" err="1" smtClean="0">
                <a:solidFill>
                  <a:srgbClr val="E6FFCD"/>
                </a:solidFill>
                <a:latin typeface="Times New Roman" pitchFamily="18" charset="0"/>
                <a:cs typeface="Times New Roman" pitchFamily="18" charset="0"/>
              </a:rPr>
              <a:t>Amaringo</a:t>
            </a:r>
            <a:r>
              <a:rPr lang="it-IT" sz="2500" b="1" dirty="0" smtClean="0">
                <a:solidFill>
                  <a:srgbClr val="E6FFCD"/>
                </a:solidFill>
                <a:latin typeface="Times New Roman" pitchFamily="18" charset="0"/>
                <a:cs typeface="Times New Roman" pitchFamily="18" charset="0"/>
              </a:rPr>
              <a:t>.   </a:t>
            </a:r>
            <a:endParaRPr lang="it-IT" sz="2500" b="1" dirty="0">
              <a:solidFill>
                <a:srgbClr val="E6FFCD"/>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993180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643438" y="0"/>
            <a:ext cx="4500562" cy="6986528"/>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Celti, Germani, popoli scandinavi, ma anche gran parte delle genti che abitavano le regioni mediterranee, sono tribù della foresta. Non hanno bisogno di strade, perché sanno riconoscere le piste e si sanno orientare con segni indistinguibili ai soldati delle culture degli imperi greci e romani. Dalla foresta traggono non solo il nutrimento materiale, ma anche e soprattutto la forza spirituale. </a:t>
            </a:r>
            <a:endParaRPr lang="it-IT" sz="2800" b="1" dirty="0">
              <a:solidFill>
                <a:srgbClr val="E6FFCD"/>
              </a:solidFill>
              <a:latin typeface="Times New Roman" pitchFamily="18" charset="0"/>
              <a:cs typeface="Times New Roman" pitchFamily="18" charset="0"/>
            </a:endParaRPr>
          </a:p>
        </p:txBody>
      </p:sp>
      <p:pic>
        <p:nvPicPr>
          <p:cNvPr id="8" name="Immagine 7" descr="19_0.tmp"/>
          <p:cNvPicPr>
            <a:picLocks noChangeAspect="1"/>
          </p:cNvPicPr>
          <p:nvPr/>
        </p:nvPicPr>
        <p:blipFill>
          <a:blip r:embed="rId3"/>
          <a:srcRect r="97" b="2083"/>
          <a:stretch>
            <a:fillRect/>
          </a:stretch>
        </p:blipFill>
        <p:spPr>
          <a:xfrm>
            <a:off x="0" y="0"/>
            <a:ext cx="4673838"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20_0.tmp"/>
          <p:cNvPicPr>
            <a:picLocks noChangeAspect="1"/>
          </p:cNvPicPr>
          <p:nvPr/>
        </p:nvPicPr>
        <p:blipFill>
          <a:blip r:embed="rId3"/>
          <a:srcRect l="3125" t="2732" r="2343"/>
          <a:stretch>
            <a:fillRect/>
          </a:stretch>
        </p:blipFill>
        <p:spPr>
          <a:xfrm>
            <a:off x="0" y="285728"/>
            <a:ext cx="9144000" cy="6220353"/>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643438" y="0"/>
            <a:ext cx="4500562" cy="6555641"/>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La religione druidica è molto simile – per quanto abbiamo potuto ricostruire – ad una specie di sciamanesimo organizzato. I bambini e le bambine che manifestavano il segno (cioè la capacità di poter parlare con gli spiriti: in altri tempi </a:t>
            </a:r>
            <a:r>
              <a:rPr lang="it-IT" sz="2800" b="1" i="1" dirty="0" smtClean="0">
                <a:solidFill>
                  <a:srgbClr val="E6FFCD"/>
                </a:solidFill>
                <a:latin typeface="Times New Roman" pitchFamily="18" charset="0"/>
                <a:cs typeface="Times New Roman" pitchFamily="18" charset="0"/>
              </a:rPr>
              <a:t>sentire le voci </a:t>
            </a:r>
            <a:r>
              <a:rPr lang="it-IT" sz="2800" b="1" dirty="0" smtClean="0">
                <a:solidFill>
                  <a:srgbClr val="E6FFCD"/>
                </a:solidFill>
                <a:latin typeface="Times New Roman" pitchFamily="18" charset="0"/>
                <a:cs typeface="Times New Roman" pitchFamily="18" charset="0"/>
              </a:rPr>
              <a:t>è considerato sintomo di schizofrenia e di malattia mentale) venivano portati in luoghi segreti in foresta, denominati </a:t>
            </a:r>
          </a:p>
          <a:p>
            <a:r>
              <a:rPr lang="it-IT" sz="2800" b="1" i="1" dirty="0" err="1" smtClean="0">
                <a:solidFill>
                  <a:srgbClr val="E6FFCD"/>
                </a:solidFill>
                <a:latin typeface="Times New Roman" pitchFamily="18" charset="0"/>
                <a:cs typeface="Times New Roman" pitchFamily="18" charset="0"/>
              </a:rPr>
              <a:t>Myrddin</a:t>
            </a:r>
            <a:r>
              <a:rPr lang="it-IT" sz="2800" b="1" dirty="0" smtClean="0">
                <a:solidFill>
                  <a:srgbClr val="E6FFCD"/>
                </a:solidFill>
                <a:latin typeface="Times New Roman" pitchFamily="18" charset="0"/>
                <a:cs typeface="Times New Roman" pitchFamily="18" charset="0"/>
              </a:rPr>
              <a:t> (da cui Merlino).    </a:t>
            </a:r>
            <a:endParaRPr lang="it-IT" sz="2800" b="1" dirty="0">
              <a:solidFill>
                <a:srgbClr val="E6FFCD"/>
              </a:solidFill>
              <a:latin typeface="Times New Roman" pitchFamily="18" charset="0"/>
              <a:cs typeface="Times New Roman" pitchFamily="18" charset="0"/>
            </a:endParaRPr>
          </a:p>
        </p:txBody>
      </p:sp>
      <p:pic>
        <p:nvPicPr>
          <p:cNvPr id="7" name="Immagine 6" descr="21_0.tmp"/>
          <p:cNvPicPr>
            <a:picLocks noChangeAspect="1"/>
          </p:cNvPicPr>
          <p:nvPr/>
        </p:nvPicPr>
        <p:blipFill>
          <a:blip r:embed="rId3"/>
          <a:stretch>
            <a:fillRect/>
          </a:stretch>
        </p:blipFill>
        <p:spPr>
          <a:xfrm>
            <a:off x="0" y="0"/>
            <a:ext cx="4587627"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22_0.tmp"/>
          <p:cNvPicPr>
            <a:picLocks noChangeAspect="1"/>
          </p:cNvPicPr>
          <p:nvPr/>
        </p:nvPicPr>
        <p:blipFill>
          <a:blip r:embed="rId3"/>
          <a:srcRect l="3906" r="3125"/>
          <a:stretch>
            <a:fillRect/>
          </a:stretch>
        </p:blipFill>
        <p:spPr>
          <a:xfrm>
            <a:off x="1" y="161995"/>
            <a:ext cx="9141682" cy="6481715"/>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643438" y="0"/>
            <a:ext cx="4500562" cy="6555641"/>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Il corso di studi durava vent’anni: ne uscivano, racconta Cesare nel De Bello Gallico, gli uomini più sapienti dell’umanità. Sacerdoti che sapevano parlare tutte le lingue, ma che avevano scelto di non scrivere, non perché non conoscessero l’alfabeto, ma perché non volevano che i loro segreti prima o poi venissero svelati. In realtà riuscirono in un’efficace azione di dissimulazione.  </a:t>
            </a:r>
            <a:endParaRPr lang="it-IT" sz="2800" b="1" dirty="0">
              <a:solidFill>
                <a:srgbClr val="E6FFCD"/>
              </a:solidFill>
              <a:latin typeface="Times New Roman" pitchFamily="18" charset="0"/>
              <a:cs typeface="Times New Roman" pitchFamily="18" charset="0"/>
            </a:endParaRPr>
          </a:p>
        </p:txBody>
      </p:sp>
      <p:pic>
        <p:nvPicPr>
          <p:cNvPr id="8" name="Immagine 7" descr="23_0.tmp"/>
          <p:cNvPicPr>
            <a:picLocks noChangeAspect="1"/>
          </p:cNvPicPr>
          <p:nvPr/>
        </p:nvPicPr>
        <p:blipFill>
          <a:blip r:embed="rId3"/>
          <a:stretch>
            <a:fillRect/>
          </a:stretch>
        </p:blipFill>
        <p:spPr>
          <a:xfrm>
            <a:off x="0" y="0"/>
            <a:ext cx="4594324"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500562" y="0"/>
            <a:ext cx="4643438" cy="6555641"/>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E furono tanto bravi a raccontarla, che per secoli tutti gli </a:t>
            </a:r>
            <a:r>
              <a:rPr lang="it-IT" sz="2800" b="1" dirty="0" err="1" smtClean="0">
                <a:solidFill>
                  <a:srgbClr val="E6FFCD"/>
                </a:solidFill>
                <a:latin typeface="Times New Roman" pitchFamily="18" charset="0"/>
                <a:cs typeface="Times New Roman" pitchFamily="18" charset="0"/>
              </a:rPr>
              <a:t>credettero…</a:t>
            </a:r>
            <a:r>
              <a:rPr lang="it-IT" sz="2800" b="1" dirty="0" smtClean="0">
                <a:solidFill>
                  <a:srgbClr val="E6FFCD"/>
                </a:solidFill>
                <a:latin typeface="Times New Roman" pitchFamily="18" charset="0"/>
                <a:cs typeface="Times New Roman" pitchFamily="18" charset="0"/>
              </a:rPr>
              <a:t>. Perché in foresta (da </a:t>
            </a:r>
            <a:r>
              <a:rPr lang="it-IT" sz="2800" b="1" i="1" dirty="0" err="1" smtClean="0">
                <a:solidFill>
                  <a:srgbClr val="E6FFCD"/>
                </a:solidFill>
                <a:latin typeface="Times New Roman" pitchFamily="18" charset="0"/>
                <a:cs typeface="Times New Roman" pitchFamily="18" charset="0"/>
              </a:rPr>
              <a:t>fores</a:t>
            </a:r>
            <a:r>
              <a:rPr lang="it-IT" sz="2800" b="1" dirty="0" smtClean="0">
                <a:solidFill>
                  <a:srgbClr val="E6FFCD"/>
                </a:solidFill>
                <a:latin typeface="Times New Roman" pitchFamily="18" charset="0"/>
                <a:cs typeface="Times New Roman" pitchFamily="18" charset="0"/>
              </a:rPr>
              <a:t>, fuori) ci stanno i selvatici,  una via di mezzo fra gli uomini e le bestie, gente senza tetto né legge che vive di rapine e che dà rifugio a tutti quelli che fuggono dalla giustizia: delinquenti, donne perdute, folli, disertori, ebrei erranti, eretici, amanti, streghe, briganti, rivoltosi, zingari, sibille a sacerdoti pagani. </a:t>
            </a:r>
            <a:endParaRPr lang="it-IT" sz="2800" b="1" dirty="0">
              <a:solidFill>
                <a:srgbClr val="E6FFCD"/>
              </a:solidFill>
              <a:latin typeface="Times New Roman" pitchFamily="18" charset="0"/>
              <a:cs typeface="Times New Roman" pitchFamily="18" charset="0"/>
            </a:endParaRPr>
          </a:p>
        </p:txBody>
      </p:sp>
      <p:pic>
        <p:nvPicPr>
          <p:cNvPr id="9" name="Immagine 8" descr="34_0.tmp"/>
          <p:cNvPicPr>
            <a:picLocks noChangeAspect="1"/>
          </p:cNvPicPr>
          <p:nvPr/>
        </p:nvPicPr>
        <p:blipFill>
          <a:blip r:embed="rId3"/>
          <a:stretch>
            <a:fillRect/>
          </a:stretch>
        </p:blipFill>
        <p:spPr>
          <a:xfrm>
            <a:off x="0" y="0"/>
            <a:ext cx="4493865"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35_0.tmp"/>
          <p:cNvPicPr>
            <a:picLocks noChangeAspect="1"/>
          </p:cNvPicPr>
          <p:nvPr/>
        </p:nvPicPr>
        <p:blipFill>
          <a:blip r:embed="rId3"/>
          <a:stretch>
            <a:fillRect/>
          </a:stretch>
        </p:blipFill>
        <p:spPr>
          <a:xfrm>
            <a:off x="0" y="370582"/>
            <a:ext cx="9143999" cy="6116835"/>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5072066" y="0"/>
            <a:ext cx="4071934" cy="28961775"/>
          </a:xfrm>
          <a:prstGeom prst="rect">
            <a:avLst/>
          </a:prstGeom>
          <a:noFill/>
        </p:spPr>
        <p:txBody>
          <a:bodyPr wrap="square" rtlCol="0">
            <a:spAutoFit/>
          </a:bodyPr>
          <a:lstStyle/>
          <a:p>
            <a:r>
              <a:rPr lang="it-IT" sz="2800" b="1" dirty="0">
                <a:solidFill>
                  <a:srgbClr val="E6FFCD"/>
                </a:solidFill>
                <a:latin typeface="Times New Roman" pitchFamily="18" charset="0"/>
                <a:cs typeface="Times New Roman" pitchFamily="18" charset="0"/>
              </a:rPr>
              <a:t>Il grande albero sacro della mitologia nordica è l’allegoria dell’esistenza umana: perennemente inquieta, in lotta, mai contenta, alla fine riuscirà ad assolvere il suo impegno primordiale: l’autodistruzione. </a:t>
            </a:r>
          </a:p>
          <a:p>
            <a:r>
              <a:rPr lang="it-IT" sz="2800" b="1" dirty="0">
                <a:solidFill>
                  <a:srgbClr val="E6FFCD"/>
                </a:solidFill>
                <a:latin typeface="Times New Roman" pitchFamily="18" charset="0"/>
                <a:cs typeface="Times New Roman" pitchFamily="18" charset="0"/>
              </a:rPr>
              <a:t>L'albero </a:t>
            </a:r>
            <a:r>
              <a:rPr lang="it-IT" sz="2800" b="1" dirty="0" err="1">
                <a:solidFill>
                  <a:srgbClr val="E6FFCD"/>
                </a:solidFill>
                <a:latin typeface="Times New Roman" pitchFamily="18" charset="0"/>
                <a:cs typeface="Times New Roman" pitchFamily="18" charset="0"/>
              </a:rPr>
              <a:t>Yggdrasill</a:t>
            </a:r>
            <a:r>
              <a:rPr lang="it-IT" sz="2800" b="1" dirty="0">
                <a:solidFill>
                  <a:srgbClr val="E6FFCD"/>
                </a:solidFill>
                <a:latin typeface="Times New Roman" pitchFamily="18" charset="0"/>
                <a:cs typeface="Times New Roman" pitchFamily="18" charset="0"/>
              </a:rPr>
              <a:t> è il luogo dell'assemblea quotidiana degli Dèi che vi giungono cavalcando il ponte di </a:t>
            </a:r>
            <a:r>
              <a:rPr lang="it-IT" sz="2800" b="1" dirty="0" smtClean="0">
                <a:solidFill>
                  <a:srgbClr val="E6FFCD"/>
                </a:solidFill>
                <a:latin typeface="Times New Roman" pitchFamily="18" charset="0"/>
                <a:cs typeface="Times New Roman" pitchFamily="18" charset="0"/>
              </a:rPr>
              <a:t> </a:t>
            </a:r>
            <a:r>
              <a:rPr lang="it-IT" sz="2800" b="1" dirty="0" err="1" smtClean="0">
                <a:solidFill>
                  <a:srgbClr val="E6FFCD"/>
                </a:solidFill>
                <a:latin typeface="Times New Roman" pitchFamily="18" charset="0"/>
                <a:cs typeface="Times New Roman" pitchFamily="18" charset="0"/>
              </a:rPr>
              <a:t>Bifrost</a:t>
            </a:r>
            <a:r>
              <a:rPr lang="it-IT" sz="2800" b="1" dirty="0" smtClean="0">
                <a:solidFill>
                  <a:srgbClr val="E6FFCD"/>
                </a:solidFill>
                <a:latin typeface="Times New Roman" pitchFamily="18" charset="0"/>
                <a:cs typeface="Times New Roman" pitchFamily="18" charset="0"/>
              </a:rPr>
              <a:t> (</a:t>
            </a:r>
            <a:r>
              <a:rPr lang="it-IT" sz="2800" b="1" dirty="0">
                <a:solidFill>
                  <a:srgbClr val="E6FFCD"/>
                </a:solidFill>
                <a:latin typeface="Times New Roman" pitchFamily="18" charset="0"/>
                <a:cs typeface="Times New Roman" pitchFamily="18" charset="0"/>
              </a:rPr>
              <a:t>l'Arcobaleno). </a:t>
            </a:r>
          </a:p>
          <a:p>
            <a:r>
              <a:rPr lang="it-IT" sz="2800" dirty="0"/>
              <a:t>Con i suoi rami, sorregge nove mondi: </a:t>
            </a:r>
            <a:r>
              <a:rPr lang="it-IT" sz="2800" u="sng" dirty="0" err="1">
                <a:hlinkClick r:id="rId3" tooltip="Ásaheimr"/>
              </a:rPr>
              <a:t>Ásaheimr</a:t>
            </a:r>
            <a:r>
              <a:rPr lang="it-IT" sz="2800" dirty="0"/>
              <a:t>, mondo degli </a:t>
            </a:r>
            <a:r>
              <a:rPr lang="it-IT" sz="2800" u="sng" dirty="0" err="1">
                <a:hlinkClick r:id="rId4" tooltip="Æsir"/>
              </a:rPr>
              <a:t>Æsir</a:t>
            </a:r>
            <a:r>
              <a:rPr lang="it-IT" sz="2800" dirty="0"/>
              <a:t>, </a:t>
            </a:r>
            <a:r>
              <a:rPr lang="it-IT" sz="2800" u="sng" dirty="0" err="1">
                <a:hlinkClick r:id="rId5" tooltip="Álfheimr"/>
              </a:rPr>
              <a:t>Álfheimr</a:t>
            </a:r>
            <a:r>
              <a:rPr lang="it-IT" sz="2800" dirty="0"/>
              <a:t>, mondo degli elfi, </a:t>
            </a:r>
            <a:r>
              <a:rPr lang="it-IT" sz="2800" u="sng" dirty="0" err="1">
                <a:hlinkClick r:id="rId6" tooltip="Miðgarðr"/>
              </a:rPr>
              <a:t>Miðgarðr</a:t>
            </a:r>
            <a:r>
              <a:rPr lang="it-IT" sz="2800" dirty="0"/>
              <a:t>, mondo degli uomini, </a:t>
            </a:r>
            <a:r>
              <a:rPr lang="it-IT" sz="2800" u="sng" dirty="0" err="1">
                <a:hlinkClick r:id="rId7" tooltip="Jötunheimr"/>
              </a:rPr>
              <a:t>Jötunheimr</a:t>
            </a:r>
            <a:r>
              <a:rPr lang="it-IT" sz="2800" dirty="0"/>
              <a:t>, mondo dei </a:t>
            </a:r>
            <a:r>
              <a:rPr lang="it-IT" sz="2800" u="sng" dirty="0">
                <a:hlinkClick r:id="rId8" tooltip="Gigante (mitologia)"/>
              </a:rPr>
              <a:t>giganti</a:t>
            </a:r>
            <a:r>
              <a:rPr lang="it-IT" sz="2800" dirty="0"/>
              <a:t>, </a:t>
            </a:r>
            <a:r>
              <a:rPr lang="it-IT" sz="2800" u="sng" dirty="0" err="1">
                <a:hlinkClick r:id="rId9" tooltip="Vanaheimr"/>
              </a:rPr>
              <a:t>Vanaheimr</a:t>
            </a:r>
            <a:r>
              <a:rPr lang="it-IT" sz="2800" dirty="0"/>
              <a:t>, mondo dei </a:t>
            </a:r>
            <a:r>
              <a:rPr lang="it-IT" sz="2800" u="sng" dirty="0" err="1">
                <a:hlinkClick r:id="rId10" tooltip="Vanir"/>
              </a:rPr>
              <a:t>Vanir</a:t>
            </a:r>
            <a:r>
              <a:rPr lang="it-IT" sz="2800" dirty="0"/>
              <a:t>, </a:t>
            </a:r>
            <a:r>
              <a:rPr lang="it-IT" sz="2800" u="sng" dirty="0" err="1">
                <a:hlinkClick r:id="rId11" tooltip="Niflheimr"/>
              </a:rPr>
              <a:t>Niflheimr</a:t>
            </a:r>
            <a:r>
              <a:rPr lang="it-IT" sz="2800" dirty="0"/>
              <a:t>, mondo del gelo (o della nebbia secondo altre versioni), </a:t>
            </a:r>
            <a:r>
              <a:rPr lang="it-IT" sz="2800" u="sng" dirty="0" err="1">
                <a:hlinkClick r:id="rId12" tooltip="Múspellsheimr"/>
              </a:rPr>
              <a:t>Múspellsheimr</a:t>
            </a:r>
            <a:r>
              <a:rPr lang="it-IT" sz="2800" dirty="0"/>
              <a:t>, mondo del fuoco, </a:t>
            </a:r>
            <a:r>
              <a:rPr lang="it-IT" sz="2800" u="sng" dirty="0" err="1">
                <a:hlinkClick r:id="rId13" tooltip="Svartálfaheimr"/>
              </a:rPr>
              <a:t>Svartálfaheimr</a:t>
            </a:r>
            <a:r>
              <a:rPr lang="it-IT" sz="2800" dirty="0"/>
              <a:t>, mondo degli elfi oscuri e dei nani ed </a:t>
            </a:r>
            <a:r>
              <a:rPr lang="it-IT" sz="2800" u="sng" dirty="0" err="1">
                <a:hlinkClick r:id="rId14" tooltip="Hel (regno)"/>
              </a:rPr>
              <a:t>Hel</a:t>
            </a:r>
            <a:r>
              <a:rPr lang="it-IT" sz="2800" dirty="0"/>
              <a:t>, mondo dei morti. Questi nove mondi costituiscono l'intero universo.</a:t>
            </a:r>
          </a:p>
          <a:p>
            <a:r>
              <a:rPr lang="it-IT" sz="2800" dirty="0"/>
              <a:t>Immenso, </a:t>
            </a:r>
            <a:r>
              <a:rPr lang="it-IT" sz="2800" dirty="0" err="1"/>
              <a:t>Yggdrasill</a:t>
            </a:r>
            <a:r>
              <a:rPr lang="it-IT" sz="2800" dirty="0"/>
              <a:t> sprofonda sin nel regno infero, mentre i suoi rami sostengono l'intera volta celeste.</a:t>
            </a:r>
          </a:p>
          <a:p>
            <a:r>
              <a:rPr lang="it-IT" sz="2800" dirty="0"/>
              <a:t>Poggia su tre radici: una va verso il cielo degli Dèi (</a:t>
            </a:r>
            <a:r>
              <a:rPr lang="it-IT" sz="2800" i="1" dirty="0" err="1"/>
              <a:t>Æsir</a:t>
            </a:r>
            <a:r>
              <a:rPr lang="it-IT" sz="2800" dirty="0"/>
              <a:t>) ovvero verso </a:t>
            </a:r>
            <a:r>
              <a:rPr lang="it-IT" sz="2800" i="1" dirty="0" err="1"/>
              <a:t>Ásaheimr</a:t>
            </a:r>
            <a:r>
              <a:rPr lang="it-IT" sz="2800" dirty="0"/>
              <a:t> dove, nei pressi della fonte detta di </a:t>
            </a:r>
            <a:r>
              <a:rPr lang="it-IT" sz="2800" u="sng" dirty="0" err="1">
                <a:hlinkClick r:id="rId15" tooltip="Urðr"/>
              </a:rPr>
              <a:t>Urðr</a:t>
            </a:r>
            <a:r>
              <a:rPr lang="it-IT" sz="2800" dirty="0"/>
              <a:t> si trovano le tre </a:t>
            </a:r>
            <a:r>
              <a:rPr lang="it-IT" sz="2800" u="sng" dirty="0" err="1">
                <a:hlinkClick r:id="rId16" tooltip="Nornir"/>
              </a:rPr>
              <a:t>Norn</a:t>
            </a:r>
            <a:r>
              <a:rPr lang="it-IT" sz="2800" dirty="0" err="1"/>
              <a:t>e</a:t>
            </a:r>
            <a:r>
              <a:rPr lang="it-IT" sz="2800" dirty="0"/>
              <a:t>, che decidono il destino degli uomini; un'altra verso lo </a:t>
            </a:r>
            <a:r>
              <a:rPr lang="it-IT" sz="2800" i="1" dirty="0" err="1"/>
              <a:t>Jötunheimar</a:t>
            </a:r>
            <a:r>
              <a:rPr lang="it-IT" sz="2800" dirty="0"/>
              <a:t> dove vivono i giganti; la terza radice raggiunge il </a:t>
            </a:r>
            <a:r>
              <a:rPr lang="it-IT" sz="2800" i="1" dirty="0" err="1"/>
              <a:t>Niflheimr</a:t>
            </a:r>
            <a:r>
              <a:rPr lang="it-IT" sz="2800" dirty="0"/>
              <a:t> dove la vacca </a:t>
            </a:r>
            <a:r>
              <a:rPr lang="it-IT" sz="2800" u="sng" dirty="0" err="1">
                <a:hlinkClick r:id="rId17" tooltip="Auðhumla"/>
              </a:rPr>
              <a:t>Auðhumla</a:t>
            </a:r>
            <a:r>
              <a:rPr lang="it-IT" sz="2800" dirty="0"/>
              <a:t> nutre con il suo latte il gigante </a:t>
            </a:r>
            <a:r>
              <a:rPr lang="it-IT" sz="2800" u="sng" dirty="0" err="1">
                <a:hlinkClick r:id="rId18" tooltip="Ymir"/>
              </a:rPr>
              <a:t>Ymir</a:t>
            </a:r>
            <a:r>
              <a:rPr lang="it-IT" sz="2800" dirty="0"/>
              <a:t>, l'Uomo Primordiale. Da quest'ultima radice nasce la fonte detta </a:t>
            </a:r>
            <a:r>
              <a:rPr lang="it-IT" sz="2800" u="sng" dirty="0" err="1">
                <a:hlinkClick r:id="rId19" tooltip="Hvergelmir"/>
              </a:rPr>
              <a:t>Hvergelmir</a:t>
            </a:r>
            <a:r>
              <a:rPr lang="it-IT" sz="2800" dirty="0"/>
              <a:t> (Pozzo risonante), da cui si dipartono tutti i fiumi del </a:t>
            </a:r>
            <a:r>
              <a:rPr lang="it-IT" sz="2800" dirty="0" err="1"/>
              <a:t>mondo.Le</a:t>
            </a:r>
            <a:r>
              <a:rPr lang="it-IT" sz="2800" dirty="0"/>
              <a:t> radici di </a:t>
            </a:r>
            <a:r>
              <a:rPr lang="it-IT" sz="2800" dirty="0" err="1"/>
              <a:t>Yggdrasill</a:t>
            </a:r>
            <a:r>
              <a:rPr lang="it-IT" sz="2800" dirty="0"/>
              <a:t>, però, affondano su draghi che sono costantemente irrequieti.</a:t>
            </a:r>
          </a:p>
          <a:p>
            <a:r>
              <a:rPr lang="it-IT" sz="2800" dirty="0"/>
              <a:t>Sulla cima di </a:t>
            </a:r>
            <a:r>
              <a:rPr lang="it-IT" sz="2800" dirty="0" err="1"/>
              <a:t>Yggdrasill</a:t>
            </a:r>
            <a:r>
              <a:rPr lang="it-IT" sz="2800" dirty="0"/>
              <a:t> sta </a:t>
            </a:r>
            <a:r>
              <a:rPr lang="it-IT" sz="2800" u="sng" dirty="0" err="1">
                <a:hlinkClick r:id="rId20" tooltip="Víðópnir"/>
              </a:rPr>
              <a:t>Víðópnir</a:t>
            </a:r>
            <a:r>
              <a:rPr lang="it-IT" sz="2800" dirty="0"/>
              <a:t>, gallo dorato il cui canto annuncerà il </a:t>
            </a:r>
            <a:r>
              <a:rPr lang="it-IT" sz="2800" u="sng" dirty="0" err="1">
                <a:hlinkClick r:id="rId21" tooltip="Ragnarök"/>
              </a:rPr>
              <a:t>Ragnarök</a:t>
            </a:r>
            <a:r>
              <a:rPr lang="it-IT" sz="2800" dirty="0"/>
              <a:t>, la fine del mondo</a:t>
            </a:r>
            <a:r>
              <a:rPr lang="it-IT" sz="2800" dirty="0" smtClean="0"/>
              <a:t>.</a:t>
            </a:r>
            <a:endParaRPr lang="it-IT" sz="2800" dirty="0"/>
          </a:p>
        </p:txBody>
      </p:sp>
      <p:pic>
        <p:nvPicPr>
          <p:cNvPr id="8" name="Picture 2"/>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0" y="15928"/>
            <a:ext cx="5052320" cy="6842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93180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24_0.tmp"/>
          <p:cNvPicPr>
            <a:picLocks noChangeAspect="1"/>
          </p:cNvPicPr>
          <p:nvPr/>
        </p:nvPicPr>
        <p:blipFill>
          <a:blip r:embed="rId3"/>
          <a:stretch>
            <a:fillRect/>
          </a:stretch>
        </p:blipFill>
        <p:spPr>
          <a:xfrm>
            <a:off x="0" y="370582"/>
            <a:ext cx="9143999" cy="6116835"/>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143372" y="0"/>
            <a:ext cx="5000628" cy="6555641"/>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Con </a:t>
            </a:r>
            <a:r>
              <a:rPr lang="it-IT" sz="2800" b="1" dirty="0">
                <a:solidFill>
                  <a:srgbClr val="E6FFCD"/>
                </a:solidFill>
                <a:latin typeface="Times New Roman" pitchFamily="18" charset="0"/>
                <a:cs typeface="Times New Roman" pitchFamily="18" charset="0"/>
              </a:rPr>
              <a:t>i suoi rami, sorregge nove mondi: </a:t>
            </a:r>
            <a:r>
              <a:rPr lang="it-IT" sz="2800" b="1" dirty="0" smtClean="0">
                <a:solidFill>
                  <a:srgbClr val="E6FFCD"/>
                </a:solidFill>
                <a:latin typeface="Times New Roman" pitchFamily="18" charset="0"/>
                <a:cs typeface="Times New Roman" pitchFamily="18" charset="0"/>
              </a:rPr>
              <a:t>quelli degli esseri superiori e degli dei, il mondo </a:t>
            </a:r>
            <a:r>
              <a:rPr lang="it-IT" sz="2800" b="1" dirty="0">
                <a:solidFill>
                  <a:srgbClr val="E6FFCD"/>
                </a:solidFill>
                <a:latin typeface="Times New Roman" pitchFamily="18" charset="0"/>
                <a:cs typeface="Times New Roman" pitchFamily="18" charset="0"/>
              </a:rPr>
              <a:t>degli elfi, </a:t>
            </a:r>
            <a:r>
              <a:rPr lang="it-IT" sz="2800" b="1" dirty="0" smtClean="0">
                <a:solidFill>
                  <a:srgbClr val="E6FFCD"/>
                </a:solidFill>
                <a:latin typeface="Times New Roman" pitchFamily="18" charset="0"/>
                <a:cs typeface="Times New Roman" pitchFamily="18" charset="0"/>
              </a:rPr>
              <a:t> quello degli </a:t>
            </a:r>
            <a:r>
              <a:rPr lang="it-IT" sz="2800" b="1" dirty="0">
                <a:solidFill>
                  <a:srgbClr val="E6FFCD"/>
                </a:solidFill>
                <a:latin typeface="Times New Roman" pitchFamily="18" charset="0"/>
                <a:cs typeface="Times New Roman" pitchFamily="18" charset="0"/>
              </a:rPr>
              <a:t>uomini</a:t>
            </a:r>
            <a:r>
              <a:rPr lang="it-IT" sz="2800" b="1" dirty="0" smtClean="0">
                <a:solidFill>
                  <a:srgbClr val="E6FFCD"/>
                </a:solidFill>
                <a:latin typeface="Times New Roman" pitchFamily="18" charset="0"/>
                <a:cs typeface="Times New Roman" pitchFamily="18" charset="0"/>
              </a:rPr>
              <a:t>, quello dei giganti, il </a:t>
            </a:r>
            <a:r>
              <a:rPr lang="it-IT" sz="2800" b="1" dirty="0">
                <a:solidFill>
                  <a:srgbClr val="E6FFCD"/>
                </a:solidFill>
                <a:latin typeface="Times New Roman" pitchFamily="18" charset="0"/>
                <a:cs typeface="Times New Roman" pitchFamily="18" charset="0"/>
              </a:rPr>
              <a:t>mondo del gelo (o della nebbia secondo altre versioni</a:t>
            </a:r>
            <a:r>
              <a:rPr lang="it-IT" sz="2800" b="1" dirty="0" smtClean="0">
                <a:solidFill>
                  <a:srgbClr val="E6FFCD"/>
                </a:solidFill>
                <a:latin typeface="Times New Roman" pitchFamily="18" charset="0"/>
                <a:cs typeface="Times New Roman" pitchFamily="18" charset="0"/>
              </a:rPr>
              <a:t>), il  </a:t>
            </a:r>
            <a:r>
              <a:rPr lang="it-IT" sz="2800" b="1" dirty="0">
                <a:solidFill>
                  <a:srgbClr val="E6FFCD"/>
                </a:solidFill>
                <a:latin typeface="Times New Roman" pitchFamily="18" charset="0"/>
                <a:cs typeface="Times New Roman" pitchFamily="18" charset="0"/>
              </a:rPr>
              <a:t>mondo del fuoco, </a:t>
            </a:r>
            <a:r>
              <a:rPr lang="it-IT" sz="2800" b="1" dirty="0" smtClean="0">
                <a:solidFill>
                  <a:srgbClr val="E6FFCD"/>
                </a:solidFill>
                <a:latin typeface="Times New Roman" pitchFamily="18" charset="0"/>
                <a:cs typeface="Times New Roman" pitchFamily="18" charset="0"/>
              </a:rPr>
              <a:t>il mondo </a:t>
            </a:r>
            <a:r>
              <a:rPr lang="it-IT" sz="2800" b="1" dirty="0">
                <a:solidFill>
                  <a:srgbClr val="E6FFCD"/>
                </a:solidFill>
                <a:latin typeface="Times New Roman" pitchFamily="18" charset="0"/>
                <a:cs typeface="Times New Roman" pitchFamily="18" charset="0"/>
              </a:rPr>
              <a:t>degli elfi oscuri e dei nani ed </a:t>
            </a:r>
            <a:r>
              <a:rPr lang="it-IT" sz="2800" b="1" dirty="0" err="1" smtClean="0">
                <a:solidFill>
                  <a:srgbClr val="E6FFCD"/>
                </a:solidFill>
                <a:latin typeface="Times New Roman" pitchFamily="18" charset="0"/>
                <a:cs typeface="Times New Roman" pitchFamily="18" charset="0"/>
              </a:rPr>
              <a:t>Hel</a:t>
            </a:r>
            <a:r>
              <a:rPr lang="it-IT" sz="2800" b="1" dirty="0" smtClean="0">
                <a:solidFill>
                  <a:srgbClr val="E6FFCD"/>
                </a:solidFill>
                <a:latin typeface="Times New Roman" pitchFamily="18" charset="0"/>
                <a:cs typeface="Times New Roman" pitchFamily="18" charset="0"/>
              </a:rPr>
              <a:t>, il mondo </a:t>
            </a:r>
            <a:r>
              <a:rPr lang="it-IT" sz="2800" b="1" dirty="0">
                <a:solidFill>
                  <a:srgbClr val="E6FFCD"/>
                </a:solidFill>
                <a:latin typeface="Times New Roman" pitchFamily="18" charset="0"/>
                <a:cs typeface="Times New Roman" pitchFamily="18" charset="0"/>
              </a:rPr>
              <a:t>dei morti. Questi nove mondi costituiscono l'intero universo</a:t>
            </a:r>
            <a:r>
              <a:rPr lang="it-IT" sz="2800" b="1" dirty="0" smtClean="0">
                <a:solidFill>
                  <a:srgbClr val="E6FFCD"/>
                </a:solidFill>
                <a:latin typeface="Times New Roman" pitchFamily="18" charset="0"/>
                <a:cs typeface="Times New Roman" pitchFamily="18" charset="0"/>
              </a:rPr>
              <a:t>. Immenso</a:t>
            </a:r>
            <a:r>
              <a:rPr lang="it-IT" sz="2800" b="1" dirty="0">
                <a:solidFill>
                  <a:srgbClr val="E6FFCD"/>
                </a:solidFill>
                <a:latin typeface="Times New Roman" pitchFamily="18" charset="0"/>
                <a:cs typeface="Times New Roman" pitchFamily="18" charset="0"/>
              </a:rPr>
              <a:t>, </a:t>
            </a:r>
            <a:r>
              <a:rPr lang="it-IT" sz="2800" b="1" dirty="0" err="1">
                <a:solidFill>
                  <a:srgbClr val="E6FFCD"/>
                </a:solidFill>
                <a:latin typeface="Times New Roman" pitchFamily="18" charset="0"/>
                <a:cs typeface="Times New Roman" pitchFamily="18" charset="0"/>
              </a:rPr>
              <a:t>Yggdrasill</a:t>
            </a:r>
            <a:r>
              <a:rPr lang="it-IT" sz="2800" b="1" dirty="0">
                <a:solidFill>
                  <a:srgbClr val="E6FFCD"/>
                </a:solidFill>
                <a:latin typeface="Times New Roman" pitchFamily="18" charset="0"/>
                <a:cs typeface="Times New Roman" pitchFamily="18" charset="0"/>
              </a:rPr>
              <a:t> sprofonda sin nel regno infero, mentre i suoi rami sostengono l'intera volta celeste</a:t>
            </a:r>
            <a:r>
              <a:rPr lang="it-IT" sz="2800" b="1" dirty="0" smtClean="0">
                <a:solidFill>
                  <a:srgbClr val="E6FFCD"/>
                </a:solidFill>
                <a:latin typeface="Times New Roman" pitchFamily="18" charset="0"/>
                <a:cs typeface="Times New Roman" pitchFamily="18" charset="0"/>
              </a:rPr>
              <a:t>.</a:t>
            </a:r>
            <a:endParaRPr lang="it-IT" sz="2800" b="1" dirty="0">
              <a:solidFill>
                <a:srgbClr val="E6FFCD"/>
              </a:solidFill>
              <a:latin typeface="Times New Roman" pitchFamily="18" charset="0"/>
              <a:cs typeface="Times New Roman" pitchFamily="18" charset="0"/>
            </a:endParaRPr>
          </a:p>
        </p:txBody>
      </p:sp>
      <p:pic>
        <p:nvPicPr>
          <p:cNvPr id="7" name="Immagine 6" descr="28_0.tmp"/>
          <p:cNvPicPr>
            <a:picLocks noChangeAspect="1"/>
          </p:cNvPicPr>
          <p:nvPr/>
        </p:nvPicPr>
        <p:blipFill>
          <a:blip r:embed="rId3"/>
          <a:srcRect l="7333" t="6896" r="7333"/>
          <a:stretch>
            <a:fillRect/>
          </a:stretch>
        </p:blipFill>
        <p:spPr>
          <a:xfrm>
            <a:off x="0" y="0"/>
            <a:ext cx="4143404"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02_0.tmp"/>
          <p:cNvPicPr>
            <a:picLocks noChangeAspect="1"/>
          </p:cNvPicPr>
          <p:nvPr/>
        </p:nvPicPr>
        <p:blipFill>
          <a:blip r:embed="rId3"/>
          <a:stretch>
            <a:fillRect/>
          </a:stretch>
        </p:blipFill>
        <p:spPr>
          <a:xfrm>
            <a:off x="0" y="406300"/>
            <a:ext cx="9144000" cy="6045398"/>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572000" y="0"/>
            <a:ext cx="4572000" cy="10002738"/>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Poggia </a:t>
            </a:r>
            <a:r>
              <a:rPr lang="it-IT" sz="2800" b="1" dirty="0">
                <a:solidFill>
                  <a:srgbClr val="E6FFCD"/>
                </a:solidFill>
                <a:latin typeface="Times New Roman" pitchFamily="18" charset="0"/>
                <a:cs typeface="Times New Roman" pitchFamily="18" charset="0"/>
              </a:rPr>
              <a:t>su tre radici: una va verso il cielo degli Dèi </a:t>
            </a:r>
            <a:r>
              <a:rPr lang="it-IT" sz="2800" b="1" dirty="0" smtClean="0">
                <a:solidFill>
                  <a:srgbClr val="E6FFCD"/>
                </a:solidFill>
                <a:latin typeface="Times New Roman" pitchFamily="18" charset="0"/>
                <a:cs typeface="Times New Roman" pitchFamily="18" charset="0"/>
              </a:rPr>
              <a:t>dove</a:t>
            </a:r>
            <a:r>
              <a:rPr lang="it-IT" sz="2800" b="1" dirty="0">
                <a:solidFill>
                  <a:srgbClr val="E6FFCD"/>
                </a:solidFill>
                <a:latin typeface="Times New Roman" pitchFamily="18" charset="0"/>
                <a:cs typeface="Times New Roman" pitchFamily="18" charset="0"/>
              </a:rPr>
              <a:t>, nei pressi della </a:t>
            </a:r>
            <a:r>
              <a:rPr lang="it-IT" sz="2800" b="1" dirty="0" smtClean="0">
                <a:solidFill>
                  <a:srgbClr val="E6FFCD"/>
                </a:solidFill>
                <a:latin typeface="Times New Roman" pitchFamily="18" charset="0"/>
                <a:cs typeface="Times New Roman" pitchFamily="18" charset="0"/>
              </a:rPr>
              <a:t>fonte di </a:t>
            </a:r>
            <a:r>
              <a:rPr lang="it-IT" sz="2800" b="1" dirty="0" err="1" smtClean="0">
                <a:solidFill>
                  <a:srgbClr val="E6FFCD"/>
                </a:solidFill>
                <a:latin typeface="Times New Roman" pitchFamily="18" charset="0"/>
                <a:cs typeface="Times New Roman" pitchFamily="18" charset="0"/>
              </a:rPr>
              <a:t>Uròr</a:t>
            </a:r>
            <a:r>
              <a:rPr lang="it-IT" sz="2800" b="1" dirty="0" smtClean="0">
                <a:solidFill>
                  <a:srgbClr val="E6FFCD"/>
                </a:solidFill>
                <a:latin typeface="Times New Roman" pitchFamily="18" charset="0"/>
                <a:cs typeface="Times New Roman" pitchFamily="18" charset="0"/>
              </a:rPr>
              <a:t>, si trovano le tre </a:t>
            </a:r>
            <a:r>
              <a:rPr lang="it-IT" sz="2800" b="1" dirty="0" err="1" smtClean="0">
                <a:solidFill>
                  <a:srgbClr val="E6FFCD"/>
                </a:solidFill>
                <a:latin typeface="Times New Roman" pitchFamily="18" charset="0"/>
                <a:cs typeface="Times New Roman" pitchFamily="18" charset="0"/>
              </a:rPr>
              <a:t>Norne</a:t>
            </a:r>
            <a:r>
              <a:rPr lang="it-IT" sz="2800" b="1" dirty="0" smtClean="0">
                <a:solidFill>
                  <a:srgbClr val="E6FFCD"/>
                </a:solidFill>
                <a:latin typeface="Times New Roman" pitchFamily="18" charset="0"/>
                <a:cs typeface="Times New Roman" pitchFamily="18" charset="0"/>
              </a:rPr>
              <a:t> che </a:t>
            </a:r>
            <a:r>
              <a:rPr lang="it-IT" sz="2800" b="1" dirty="0">
                <a:solidFill>
                  <a:srgbClr val="E6FFCD"/>
                </a:solidFill>
                <a:latin typeface="Times New Roman" pitchFamily="18" charset="0"/>
                <a:cs typeface="Times New Roman" pitchFamily="18" charset="0"/>
              </a:rPr>
              <a:t>decidono il destino degli uomini; un'altra verso </a:t>
            </a:r>
            <a:r>
              <a:rPr lang="it-IT" sz="2800" b="1" dirty="0" smtClean="0">
                <a:solidFill>
                  <a:srgbClr val="E6FFCD"/>
                </a:solidFill>
                <a:latin typeface="Times New Roman" pitchFamily="18" charset="0"/>
                <a:cs typeface="Times New Roman" pitchFamily="18" charset="0"/>
              </a:rPr>
              <a:t>la terra dei </a:t>
            </a:r>
            <a:r>
              <a:rPr lang="it-IT" sz="2800" b="1" dirty="0">
                <a:solidFill>
                  <a:srgbClr val="E6FFCD"/>
                </a:solidFill>
                <a:latin typeface="Times New Roman" pitchFamily="18" charset="0"/>
                <a:cs typeface="Times New Roman" pitchFamily="18" charset="0"/>
              </a:rPr>
              <a:t>dove vivono i giganti; la terza radice raggiunge </a:t>
            </a:r>
            <a:r>
              <a:rPr lang="it-IT" sz="2800" b="1" dirty="0" smtClean="0">
                <a:solidFill>
                  <a:srgbClr val="E6FFCD"/>
                </a:solidFill>
                <a:latin typeface="Times New Roman" pitchFamily="18" charset="0"/>
                <a:cs typeface="Times New Roman" pitchFamily="18" charset="0"/>
              </a:rPr>
              <a:t>la vacca che nutre </a:t>
            </a:r>
            <a:r>
              <a:rPr lang="it-IT" sz="2800" b="1" dirty="0">
                <a:solidFill>
                  <a:srgbClr val="E6FFCD"/>
                </a:solidFill>
                <a:latin typeface="Times New Roman" pitchFamily="18" charset="0"/>
                <a:cs typeface="Times New Roman" pitchFamily="18" charset="0"/>
              </a:rPr>
              <a:t>con il suo latte il gigante </a:t>
            </a:r>
            <a:r>
              <a:rPr lang="it-IT" sz="2800" b="1" dirty="0" err="1" smtClean="0">
                <a:solidFill>
                  <a:srgbClr val="E6FFCD"/>
                </a:solidFill>
                <a:latin typeface="Times New Roman" pitchFamily="18" charset="0"/>
                <a:cs typeface="Times New Roman" pitchFamily="18" charset="0"/>
              </a:rPr>
              <a:t>Ymir</a:t>
            </a:r>
            <a:r>
              <a:rPr lang="it-IT" sz="2800" b="1" dirty="0" smtClean="0">
                <a:solidFill>
                  <a:srgbClr val="E6FFCD"/>
                </a:solidFill>
                <a:latin typeface="Times New Roman" pitchFamily="18" charset="0"/>
                <a:cs typeface="Times New Roman" pitchFamily="18" charset="0"/>
              </a:rPr>
              <a:t>, </a:t>
            </a:r>
            <a:r>
              <a:rPr lang="it-IT" sz="2800" b="1" dirty="0">
                <a:solidFill>
                  <a:srgbClr val="E6FFCD"/>
                </a:solidFill>
                <a:latin typeface="Times New Roman" pitchFamily="18" charset="0"/>
                <a:cs typeface="Times New Roman" pitchFamily="18" charset="0"/>
              </a:rPr>
              <a:t>l'Uomo Primordiale. Da quest'ultima radice nasce la fonte </a:t>
            </a:r>
            <a:r>
              <a:rPr lang="it-IT" sz="2800" b="1" dirty="0" smtClean="0">
                <a:solidFill>
                  <a:srgbClr val="E6FFCD"/>
                </a:solidFill>
                <a:latin typeface="Times New Roman" pitchFamily="18" charset="0"/>
                <a:cs typeface="Times New Roman" pitchFamily="18" charset="0"/>
              </a:rPr>
              <a:t>da </a:t>
            </a:r>
            <a:r>
              <a:rPr lang="it-IT" sz="2800" b="1" dirty="0">
                <a:solidFill>
                  <a:srgbClr val="E6FFCD"/>
                </a:solidFill>
                <a:latin typeface="Times New Roman" pitchFamily="18" charset="0"/>
                <a:cs typeface="Times New Roman" pitchFamily="18" charset="0"/>
              </a:rPr>
              <a:t>cui si dipartono tutti i fiumi del mondo</a:t>
            </a:r>
            <a:r>
              <a:rPr lang="it-IT" sz="2800" b="1" dirty="0" smtClean="0">
                <a:solidFill>
                  <a:srgbClr val="E6FFCD"/>
                </a:solidFill>
                <a:latin typeface="Times New Roman" pitchFamily="18" charset="0"/>
                <a:cs typeface="Times New Roman" pitchFamily="18" charset="0"/>
              </a:rPr>
              <a:t>. Le </a:t>
            </a:r>
            <a:r>
              <a:rPr lang="it-IT" sz="2800" b="1" dirty="0">
                <a:solidFill>
                  <a:srgbClr val="E6FFCD"/>
                </a:solidFill>
                <a:latin typeface="Times New Roman" pitchFamily="18" charset="0"/>
                <a:cs typeface="Times New Roman" pitchFamily="18" charset="0"/>
              </a:rPr>
              <a:t>radici di </a:t>
            </a:r>
            <a:r>
              <a:rPr lang="it-IT" sz="2800" b="1" dirty="0" err="1">
                <a:solidFill>
                  <a:srgbClr val="E6FFCD"/>
                </a:solidFill>
                <a:latin typeface="Times New Roman" pitchFamily="18" charset="0"/>
                <a:cs typeface="Times New Roman" pitchFamily="18" charset="0"/>
              </a:rPr>
              <a:t>Yggdrasill</a:t>
            </a:r>
            <a:r>
              <a:rPr lang="it-IT" sz="2800" b="1" dirty="0">
                <a:solidFill>
                  <a:srgbClr val="E6FFCD"/>
                </a:solidFill>
                <a:latin typeface="Times New Roman" pitchFamily="18" charset="0"/>
                <a:cs typeface="Times New Roman" pitchFamily="18" charset="0"/>
              </a:rPr>
              <a:t>, però, affondano su draghi che sono costantemente irrequieti.</a:t>
            </a:r>
          </a:p>
          <a:p>
            <a:r>
              <a:rPr lang="it-IT" sz="2800" b="1" dirty="0">
                <a:solidFill>
                  <a:srgbClr val="E6FFCD"/>
                </a:solidFill>
                <a:latin typeface="Times New Roman" pitchFamily="18" charset="0"/>
                <a:cs typeface="Times New Roman" pitchFamily="18" charset="0"/>
              </a:rPr>
              <a:t>Sulla cima di </a:t>
            </a:r>
            <a:r>
              <a:rPr lang="it-IT" sz="2800" b="1" dirty="0" err="1">
                <a:solidFill>
                  <a:srgbClr val="E6FFCD"/>
                </a:solidFill>
                <a:latin typeface="Times New Roman" pitchFamily="18" charset="0"/>
                <a:cs typeface="Times New Roman" pitchFamily="18" charset="0"/>
              </a:rPr>
              <a:t>Yggdrasill</a:t>
            </a:r>
            <a:r>
              <a:rPr lang="it-IT" sz="2800" b="1" dirty="0">
                <a:solidFill>
                  <a:srgbClr val="E6FFCD"/>
                </a:solidFill>
                <a:latin typeface="Times New Roman" pitchFamily="18" charset="0"/>
                <a:cs typeface="Times New Roman" pitchFamily="18" charset="0"/>
              </a:rPr>
              <a:t> sta </a:t>
            </a:r>
            <a:r>
              <a:rPr lang="it-IT" sz="2800" b="1" u="sng" dirty="0" err="1">
                <a:solidFill>
                  <a:srgbClr val="E6FFCD"/>
                </a:solidFill>
                <a:latin typeface="Times New Roman" pitchFamily="18" charset="0"/>
                <a:cs typeface="Times New Roman" pitchFamily="18" charset="0"/>
                <a:hlinkClick r:id="rId3" tooltip="Víðópnir"/>
              </a:rPr>
              <a:t>Víðópnir</a:t>
            </a:r>
            <a:r>
              <a:rPr lang="it-IT" sz="2800" b="1" dirty="0">
                <a:solidFill>
                  <a:srgbClr val="E6FFCD"/>
                </a:solidFill>
                <a:latin typeface="Times New Roman" pitchFamily="18" charset="0"/>
                <a:cs typeface="Times New Roman" pitchFamily="18" charset="0"/>
              </a:rPr>
              <a:t>, gallo dorato il cui canto annuncerà il </a:t>
            </a:r>
            <a:r>
              <a:rPr lang="it-IT" sz="2800" b="1" u="sng" dirty="0" err="1">
                <a:solidFill>
                  <a:srgbClr val="E6FFCD"/>
                </a:solidFill>
                <a:latin typeface="Times New Roman" pitchFamily="18" charset="0"/>
                <a:cs typeface="Times New Roman" pitchFamily="18" charset="0"/>
                <a:hlinkClick r:id="rId4" tooltip="Ragnarök"/>
              </a:rPr>
              <a:t>Ragnarök</a:t>
            </a:r>
            <a:r>
              <a:rPr lang="it-IT" sz="2800" b="1" dirty="0">
                <a:solidFill>
                  <a:srgbClr val="E6FFCD"/>
                </a:solidFill>
                <a:latin typeface="Times New Roman" pitchFamily="18" charset="0"/>
                <a:cs typeface="Times New Roman" pitchFamily="18" charset="0"/>
              </a:rPr>
              <a:t>, la fine del mondo</a:t>
            </a:r>
            <a:r>
              <a:rPr lang="it-IT" sz="2800" b="1" dirty="0" smtClean="0">
                <a:solidFill>
                  <a:srgbClr val="E6FFCD"/>
                </a:solidFill>
                <a:latin typeface="Times New Roman" pitchFamily="18" charset="0"/>
                <a:cs typeface="Times New Roman" pitchFamily="18" charset="0"/>
              </a:rPr>
              <a:t>.</a:t>
            </a:r>
            <a:endParaRPr lang="it-IT" sz="2800" b="1" dirty="0">
              <a:solidFill>
                <a:srgbClr val="E6FFCD"/>
              </a:solidFill>
              <a:latin typeface="Times New Roman" pitchFamily="18" charset="0"/>
              <a:cs typeface="Times New Roman" pitchFamily="18" charset="0"/>
            </a:endParaRPr>
          </a:p>
        </p:txBody>
      </p:sp>
      <p:pic>
        <p:nvPicPr>
          <p:cNvPr id="8" name="Immagine 7" descr="29_0.tmp"/>
          <p:cNvPicPr>
            <a:picLocks noChangeAspect="1"/>
          </p:cNvPicPr>
          <p:nvPr/>
        </p:nvPicPr>
        <p:blipFill>
          <a:blip r:embed="rId5"/>
          <a:stretch>
            <a:fillRect/>
          </a:stretch>
        </p:blipFill>
        <p:spPr>
          <a:xfrm>
            <a:off x="0" y="0"/>
            <a:ext cx="4587627"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5715008" y="0"/>
            <a:ext cx="3428992" cy="6555641"/>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Le </a:t>
            </a:r>
            <a:r>
              <a:rPr lang="it-IT" sz="2800" b="1" dirty="0">
                <a:solidFill>
                  <a:srgbClr val="E6FFCD"/>
                </a:solidFill>
                <a:latin typeface="Times New Roman" pitchFamily="18" charset="0"/>
                <a:cs typeface="Times New Roman" pitchFamily="18" charset="0"/>
              </a:rPr>
              <a:t>radici di </a:t>
            </a:r>
            <a:r>
              <a:rPr lang="it-IT" sz="2800" b="1" dirty="0" err="1">
                <a:solidFill>
                  <a:srgbClr val="E6FFCD"/>
                </a:solidFill>
                <a:latin typeface="Times New Roman" pitchFamily="18" charset="0"/>
                <a:cs typeface="Times New Roman" pitchFamily="18" charset="0"/>
              </a:rPr>
              <a:t>Yggdrasill</a:t>
            </a:r>
            <a:r>
              <a:rPr lang="it-IT" sz="2800" b="1" dirty="0">
                <a:solidFill>
                  <a:srgbClr val="E6FFCD"/>
                </a:solidFill>
                <a:latin typeface="Times New Roman" pitchFamily="18" charset="0"/>
                <a:cs typeface="Times New Roman" pitchFamily="18" charset="0"/>
              </a:rPr>
              <a:t>, però, affondano su draghi che sono costantemente </a:t>
            </a:r>
            <a:r>
              <a:rPr lang="it-IT" sz="2800" b="1" dirty="0" smtClean="0">
                <a:solidFill>
                  <a:srgbClr val="E6FFCD"/>
                </a:solidFill>
                <a:latin typeface="Times New Roman" pitchFamily="18" charset="0"/>
                <a:cs typeface="Times New Roman" pitchFamily="18" charset="0"/>
              </a:rPr>
              <a:t>irrequieti, in perenne  lotta fra loro. Si tratta di                 un’ efficacissima immagine simbolica dell’inconscio umano  con le pulsioni in continuo conflitto che portano all’autodistruzione.   </a:t>
            </a:r>
            <a:endParaRPr lang="it-IT" sz="2800" b="1" dirty="0">
              <a:solidFill>
                <a:srgbClr val="E6FFCD"/>
              </a:solidFill>
              <a:latin typeface="Times New Roman" pitchFamily="18" charset="0"/>
              <a:cs typeface="Times New Roman" pitchFamily="18" charset="0"/>
            </a:endParaRPr>
          </a:p>
        </p:txBody>
      </p:sp>
      <p:pic>
        <p:nvPicPr>
          <p:cNvPr id="7" name="Immagine 6" descr="30_0.tmp"/>
          <p:cNvPicPr>
            <a:picLocks noChangeAspect="1"/>
          </p:cNvPicPr>
          <p:nvPr/>
        </p:nvPicPr>
        <p:blipFill>
          <a:blip r:embed="rId3"/>
          <a:srcRect t="6250" r="8974" b="21875"/>
          <a:stretch>
            <a:fillRect/>
          </a:stretch>
        </p:blipFill>
        <p:spPr>
          <a:xfrm>
            <a:off x="0" y="0"/>
            <a:ext cx="5733614"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643438" y="0"/>
            <a:ext cx="4500562" cy="7417415"/>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Per acquisire la saggezza, Odino ha dovuto appendersi ad </a:t>
            </a:r>
            <a:r>
              <a:rPr lang="it-IT" sz="2800" b="1" dirty="0" err="1" smtClean="0">
                <a:solidFill>
                  <a:srgbClr val="E6FFCD"/>
                </a:solidFill>
                <a:latin typeface="Times New Roman" pitchFamily="18" charset="0"/>
                <a:cs typeface="Times New Roman" pitchFamily="18" charset="0"/>
              </a:rPr>
              <a:t>Yggradsil</a:t>
            </a:r>
            <a:r>
              <a:rPr lang="it-IT" sz="2800" b="1" dirty="0" smtClean="0">
                <a:solidFill>
                  <a:srgbClr val="E6FFCD"/>
                </a:solidFill>
                <a:latin typeface="Times New Roman" pitchFamily="18" charset="0"/>
                <a:cs typeface="Times New Roman" pitchFamily="18" charset="0"/>
              </a:rPr>
              <a:t> con un piede solo, per tre giorni e tre notti,  e sacrificare un occhio. Per diventare il capo degli dei diventerà zoppo e cieco da un occhio: ha dovuto sacrificare all’albero sacro metà della vista e delle capacità motorie.</a:t>
            </a:r>
          </a:p>
          <a:p>
            <a:r>
              <a:rPr lang="it-IT" sz="2800" b="1" dirty="0" smtClean="0">
                <a:solidFill>
                  <a:srgbClr val="E6FFCD"/>
                </a:solidFill>
                <a:latin typeface="Times New Roman" pitchFamily="18" charset="0"/>
                <a:cs typeface="Times New Roman" pitchFamily="18" charset="0"/>
              </a:rPr>
              <a:t> Sulla cima di </a:t>
            </a:r>
            <a:r>
              <a:rPr lang="it-IT" sz="2800" b="1" dirty="0" err="1" smtClean="0">
                <a:solidFill>
                  <a:srgbClr val="E6FFCD"/>
                </a:solidFill>
                <a:latin typeface="Times New Roman" pitchFamily="18" charset="0"/>
                <a:cs typeface="Times New Roman" pitchFamily="18" charset="0"/>
              </a:rPr>
              <a:t>Yggdrasill</a:t>
            </a:r>
            <a:r>
              <a:rPr lang="it-IT" sz="2800" b="1" dirty="0" smtClean="0">
                <a:solidFill>
                  <a:srgbClr val="E6FFCD"/>
                </a:solidFill>
                <a:latin typeface="Times New Roman" pitchFamily="18" charset="0"/>
                <a:cs typeface="Times New Roman" pitchFamily="18" charset="0"/>
              </a:rPr>
              <a:t> sta il gallo dorato il cui canto annuncerà il </a:t>
            </a:r>
            <a:r>
              <a:rPr lang="it-IT" sz="2800" b="1" dirty="0" err="1" smtClean="0">
                <a:solidFill>
                  <a:srgbClr val="E6FFCD"/>
                </a:solidFill>
                <a:latin typeface="Times New Roman" pitchFamily="18" charset="0"/>
                <a:cs typeface="Times New Roman" pitchFamily="18" charset="0"/>
              </a:rPr>
              <a:t>Ragnarok</a:t>
            </a:r>
            <a:r>
              <a:rPr lang="it-IT" sz="2800" b="1" dirty="0" smtClean="0">
                <a:solidFill>
                  <a:srgbClr val="E6FFCD"/>
                </a:solidFill>
                <a:latin typeface="Times New Roman" pitchFamily="18" charset="0"/>
                <a:cs typeface="Times New Roman" pitchFamily="18" charset="0"/>
              </a:rPr>
              <a:t>, </a:t>
            </a:r>
          </a:p>
          <a:p>
            <a:r>
              <a:rPr lang="it-IT" sz="2800" b="1" dirty="0" smtClean="0">
                <a:solidFill>
                  <a:srgbClr val="E6FFCD"/>
                </a:solidFill>
                <a:latin typeface="Times New Roman" pitchFamily="18" charset="0"/>
                <a:cs typeface="Times New Roman" pitchFamily="18" charset="0"/>
              </a:rPr>
              <a:t>la fine del mondo.</a:t>
            </a:r>
          </a:p>
          <a:p>
            <a:endParaRPr lang="it-IT" sz="2800" b="1" dirty="0">
              <a:solidFill>
                <a:srgbClr val="E6FFCD"/>
              </a:solidFill>
              <a:latin typeface="Times New Roman" pitchFamily="18" charset="0"/>
              <a:cs typeface="Times New Roman" pitchFamily="18" charset="0"/>
            </a:endParaRPr>
          </a:p>
        </p:txBody>
      </p:sp>
      <p:pic>
        <p:nvPicPr>
          <p:cNvPr id="8" name="Immagine 7" descr="31_0.tmp"/>
          <p:cNvPicPr>
            <a:picLocks noChangeAspect="1"/>
          </p:cNvPicPr>
          <p:nvPr/>
        </p:nvPicPr>
        <p:blipFill>
          <a:blip r:embed="rId3"/>
          <a:stretch>
            <a:fillRect/>
          </a:stretch>
        </p:blipFill>
        <p:spPr>
          <a:xfrm>
            <a:off x="0" y="0"/>
            <a:ext cx="4594324"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429124" y="0"/>
            <a:ext cx="4714876" cy="6986528"/>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La foresta è lo spazio sacro: quando Cesare chiede ai druidi dove fossero i loro templi, questi gli rispondono: “</a:t>
            </a:r>
            <a:r>
              <a:rPr lang="it-IT" sz="2800" b="1" i="1" dirty="0" smtClean="0">
                <a:solidFill>
                  <a:srgbClr val="E6FFCD"/>
                </a:solidFill>
                <a:latin typeface="Times New Roman" pitchFamily="18" charset="0"/>
                <a:cs typeface="Times New Roman" pitchFamily="18" charset="0"/>
              </a:rPr>
              <a:t>Noi non siamo come voi, che pensate di poter rinchiudere Dio fra quattro mura</a:t>
            </a:r>
            <a:r>
              <a:rPr lang="it-IT" sz="2800" b="1" dirty="0" smtClean="0">
                <a:solidFill>
                  <a:srgbClr val="E6FFCD"/>
                </a:solidFill>
                <a:latin typeface="Times New Roman" pitchFamily="18" charset="0"/>
                <a:cs typeface="Times New Roman" pitchFamily="18" charset="0"/>
              </a:rPr>
              <a:t>”. Lo spazio divino era costruito attorno all’albero-totem, veniva recintato e tenuto sgombro. Di solito, nella radura sacra c’era anche la stele di pietra, a simbologia femminile, e la sorgente, che rimanda alle acque del parto.  </a:t>
            </a:r>
          </a:p>
          <a:p>
            <a:endParaRPr lang="it-IT" sz="2800" b="1" dirty="0">
              <a:solidFill>
                <a:srgbClr val="E6FFCD"/>
              </a:solidFill>
              <a:latin typeface="Times New Roman" pitchFamily="18" charset="0"/>
              <a:cs typeface="Times New Roman" pitchFamily="18" charset="0"/>
            </a:endParaRPr>
          </a:p>
        </p:txBody>
      </p:sp>
      <p:pic>
        <p:nvPicPr>
          <p:cNvPr id="7" name="Immagine 6" descr="32_0.tmp"/>
          <p:cNvPicPr>
            <a:picLocks noChangeAspect="1"/>
          </p:cNvPicPr>
          <p:nvPr/>
        </p:nvPicPr>
        <p:blipFill>
          <a:blip r:embed="rId3"/>
          <a:srcRect l="2802" t="4166" r="10669" b="6250"/>
          <a:stretch>
            <a:fillRect/>
          </a:stretch>
        </p:blipFill>
        <p:spPr>
          <a:xfrm>
            <a:off x="0" y="0"/>
            <a:ext cx="4397575" cy="6876208"/>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572000" y="0"/>
            <a:ext cx="4572000" cy="6986528"/>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Agli alberi sacri veniva appeso ogni tipo di oggetti, e il tronco doveva essere (</a:t>
            </a:r>
            <a:r>
              <a:rPr lang="it-IT" sz="2800" b="1" dirty="0" err="1" smtClean="0">
                <a:solidFill>
                  <a:srgbClr val="E6FFCD"/>
                </a:solidFill>
                <a:latin typeface="Times New Roman" pitchFamily="18" charset="0"/>
                <a:cs typeface="Times New Roman" pitchFamily="18" charset="0"/>
              </a:rPr>
              <a:t>probabilmente…</a:t>
            </a:r>
            <a:r>
              <a:rPr lang="it-IT" sz="2800" b="1" dirty="0" smtClean="0">
                <a:solidFill>
                  <a:srgbClr val="E6FFCD"/>
                </a:solidFill>
                <a:latin typeface="Times New Roman" pitchFamily="18" charset="0"/>
                <a:cs typeface="Times New Roman" pitchFamily="18" charset="0"/>
              </a:rPr>
              <a:t>..) tutto scolpito. L’albero di Natale stesso, prima di portare le palle e le strenne, e diventare il simbolo di una festa cristiana, teneva appesi i crani dei nemici uccisi, e le strenne erano le interiora che giravano tutt’attorno. Questa tradizione scandalizzò Cesare e i Romani. </a:t>
            </a:r>
          </a:p>
          <a:p>
            <a:endParaRPr lang="it-IT" sz="2800" b="1" dirty="0">
              <a:solidFill>
                <a:srgbClr val="E6FFCD"/>
              </a:solidFill>
              <a:latin typeface="Times New Roman" pitchFamily="18" charset="0"/>
              <a:cs typeface="Times New Roman" pitchFamily="18" charset="0"/>
            </a:endParaRPr>
          </a:p>
        </p:txBody>
      </p:sp>
      <p:pic>
        <p:nvPicPr>
          <p:cNvPr id="7" name="Immagine 6" descr="33_0.tmp"/>
          <p:cNvPicPr>
            <a:picLocks noChangeAspect="1"/>
          </p:cNvPicPr>
          <p:nvPr/>
        </p:nvPicPr>
        <p:blipFill>
          <a:blip r:embed="rId3"/>
          <a:stretch>
            <a:fillRect/>
          </a:stretch>
        </p:blipFill>
        <p:spPr>
          <a:xfrm>
            <a:off x="0" y="0"/>
            <a:ext cx="4574232"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8" name="Picture 2" descr="C:\Users\mzucca\Desktop\Aosta - immagini\Massa Marittima - albero fecondità.jpg"/>
          <p:cNvPicPr>
            <a:picLocks noChangeAspect="1" noChangeArrowheads="1"/>
          </p:cNvPicPr>
          <p:nvPr/>
        </p:nvPicPr>
        <p:blipFill>
          <a:blip r:embed="rId3"/>
          <a:srcRect/>
          <a:stretch>
            <a:fillRect/>
          </a:stretch>
        </p:blipFill>
        <p:spPr bwMode="auto">
          <a:xfrm>
            <a:off x="0" y="0"/>
            <a:ext cx="6159954" cy="6858000"/>
          </a:xfrm>
          <a:prstGeom prst="rect">
            <a:avLst/>
          </a:prstGeom>
          <a:noFill/>
        </p:spPr>
      </p:pic>
      <p:sp>
        <p:nvSpPr>
          <p:cNvPr id="129025" name="Rectangle 1"/>
          <p:cNvSpPr>
            <a:spLocks noChangeArrowheads="1"/>
          </p:cNvSpPr>
          <p:nvPr/>
        </p:nvSpPr>
        <p:spPr bwMode="auto">
          <a:xfrm>
            <a:off x="6143636" y="-142900"/>
            <a:ext cx="3000364"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La Fonte dell'Abbondanza è un'antichissima  sorgente pubblica, con tanto di galleria sotterranea. Sopra la fonte venne costruito un granaio pubblico. Nel  1999, sotto vari strati di intonaco fu rivenuto l'albero della fecondità. </a:t>
            </a:r>
            <a:endParaRPr kumimoji="0" lang="it-IT" sz="4400" i="0" u="none" strike="noStrike" cap="none" normalizeH="0" baseline="0" dirty="0" smtClean="0">
              <a:ln>
                <a:noFill/>
              </a:ln>
              <a:solidFill>
                <a:srgbClr val="E6FFCD"/>
              </a:solidFill>
              <a:effectLst/>
              <a:latin typeface="Times New Roman" pitchFamily="18" charset="0"/>
              <a:cs typeface="Times New Roman" pitchFamily="18" charset="0"/>
            </a:endParaRPr>
          </a:p>
        </p:txBody>
      </p:sp>
      <p:sp>
        <p:nvSpPr>
          <p:cNvPr id="9" name="CasellaDiTesto 8"/>
          <p:cNvSpPr txBox="1"/>
          <p:nvPr/>
        </p:nvSpPr>
        <p:spPr>
          <a:xfrm>
            <a:off x="142844" y="142852"/>
            <a:ext cx="4839786" cy="1200329"/>
          </a:xfrm>
          <a:prstGeom prst="rect">
            <a:avLst/>
          </a:prstGeom>
          <a:noFill/>
        </p:spPr>
        <p:txBody>
          <a:bodyPr wrap="none" rtlCol="0">
            <a:spAutoFit/>
          </a:bodyPr>
          <a:lstStyle/>
          <a:p>
            <a:r>
              <a:rPr lang="it-IT" b="1" dirty="0">
                <a:solidFill>
                  <a:srgbClr val="E6FFCD"/>
                </a:solidFill>
                <a:latin typeface="Times New Roman" pitchFamily="18" charset="0"/>
                <a:cs typeface="Times New Roman" pitchFamily="18" charset="0"/>
              </a:rPr>
              <a:t>Albero dei falli</a:t>
            </a:r>
          </a:p>
          <a:p>
            <a:r>
              <a:rPr lang="it-IT" b="1" dirty="0">
                <a:solidFill>
                  <a:srgbClr val="E6FFCD"/>
                </a:solidFill>
                <a:latin typeface="Times New Roman" pitchFamily="18" charset="0"/>
                <a:cs typeface="Times New Roman" pitchFamily="18" charset="0"/>
              </a:rPr>
              <a:t>Massa Marittima (</a:t>
            </a:r>
            <a:r>
              <a:rPr lang="it-IT" b="1" dirty="0" err="1">
                <a:solidFill>
                  <a:srgbClr val="E6FFCD"/>
                </a:solidFill>
                <a:latin typeface="Times New Roman" pitchFamily="18" charset="0"/>
                <a:cs typeface="Times New Roman" pitchFamily="18" charset="0"/>
              </a:rPr>
              <a:t>Gr</a:t>
            </a:r>
            <a:r>
              <a:rPr lang="it-IT" b="1" dirty="0">
                <a:solidFill>
                  <a:srgbClr val="E6FFCD"/>
                </a:solidFill>
                <a:latin typeface="Times New Roman" pitchFamily="18" charset="0"/>
                <a:cs typeface="Times New Roman" pitchFamily="18" charset="0"/>
              </a:rPr>
              <a:t>),  Fonti dell’Abbondanza</a:t>
            </a:r>
          </a:p>
          <a:p>
            <a:r>
              <a:rPr lang="it-IT" b="1" dirty="0">
                <a:solidFill>
                  <a:srgbClr val="E6FFCD"/>
                </a:solidFill>
                <a:latin typeface="Times New Roman" pitchFamily="18" charset="0"/>
                <a:cs typeface="Times New Roman" pitchFamily="18" charset="0"/>
              </a:rPr>
              <a:t>Affresco, 1265</a:t>
            </a:r>
          </a:p>
          <a:p>
            <a:endParaRPr lang="it-IT" dirty="0"/>
          </a:p>
        </p:txBody>
      </p:sp>
    </p:spTree>
    <p:extLst>
      <p:ext uri="{BB962C8B-B14F-4D97-AF65-F5344CB8AC3E}">
        <p14:creationId xmlns="" xmlns:p14="http://schemas.microsoft.com/office/powerpoint/2010/main" val="993180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129025" name="Rectangle 1"/>
          <p:cNvSpPr>
            <a:spLocks noChangeArrowheads="1"/>
          </p:cNvSpPr>
          <p:nvPr/>
        </p:nvSpPr>
        <p:spPr bwMode="auto">
          <a:xfrm>
            <a:off x="4572000" y="0"/>
            <a:ext cx="4572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Un grande albero tra le cui foglie pendono 25 falli eretti.  Sotto, due donne che si accapigliano nel contendersi uno dei falli, uccelli neri che volteggiano minacciosi ed altre figure di dubbia interpretazione. Rimanda a riti arcaici, a siti sacri primordiali, che uniscono elementi di fertilità femminili (le acque, la grotta, il sottosuolo) e maschili (l’albero, i falli): all’albero come fecondatore.  </a:t>
            </a:r>
            <a:endParaRPr kumimoji="0" lang="it-IT" sz="4400" b="1" i="0" u="none" strike="noStrike" cap="none" normalizeH="0" baseline="0" dirty="0" smtClean="0">
              <a:ln>
                <a:noFill/>
              </a:ln>
              <a:solidFill>
                <a:srgbClr val="E6FFCD"/>
              </a:solidFill>
              <a:effectLst/>
              <a:latin typeface="Times New Roman" pitchFamily="18" charset="0"/>
              <a:cs typeface="Times New Roman" pitchFamily="18" charset="0"/>
            </a:endParaRPr>
          </a:p>
        </p:txBody>
      </p:sp>
      <p:sp>
        <p:nvSpPr>
          <p:cNvPr id="9" name="CasellaDiTesto 8"/>
          <p:cNvSpPr txBox="1"/>
          <p:nvPr/>
        </p:nvSpPr>
        <p:spPr>
          <a:xfrm>
            <a:off x="142844" y="142852"/>
            <a:ext cx="184731" cy="646331"/>
          </a:xfrm>
          <a:prstGeom prst="rect">
            <a:avLst/>
          </a:prstGeom>
          <a:noFill/>
        </p:spPr>
        <p:txBody>
          <a:bodyPr wrap="none" rtlCol="0">
            <a:spAutoFit/>
          </a:bodyPr>
          <a:lstStyle/>
          <a:p>
            <a:endParaRPr lang="it-IT" b="1" dirty="0">
              <a:solidFill>
                <a:srgbClr val="E6FFCD"/>
              </a:solidFill>
              <a:latin typeface="Times New Roman" pitchFamily="18" charset="0"/>
              <a:cs typeface="Times New Roman" pitchFamily="18" charset="0"/>
            </a:endParaRPr>
          </a:p>
          <a:p>
            <a:endParaRPr lang="it-IT" dirty="0"/>
          </a:p>
        </p:txBody>
      </p:sp>
      <p:pic>
        <p:nvPicPr>
          <p:cNvPr id="7" name="Immagine 6" descr="43_0.tmp"/>
          <p:cNvPicPr>
            <a:picLocks noChangeAspect="1"/>
          </p:cNvPicPr>
          <p:nvPr/>
        </p:nvPicPr>
        <p:blipFill>
          <a:blip r:embed="rId3"/>
          <a:stretch>
            <a:fillRect/>
          </a:stretch>
        </p:blipFill>
        <p:spPr>
          <a:xfrm>
            <a:off x="0" y="0"/>
            <a:ext cx="4594324"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129025" name="Rectangle 1"/>
          <p:cNvSpPr>
            <a:spLocks noChangeArrowheads="1"/>
          </p:cNvSpPr>
          <p:nvPr/>
        </p:nvSpPr>
        <p:spPr bwMode="auto">
          <a:xfrm>
            <a:off x="4786314" y="0"/>
            <a:ext cx="4357686"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La foresta è il luogo dei riti proibiti. Nelle radure sacre si celebra il sabba, arcaica cerimonia di matrice sciamanica. Le donne si inducono una trance ottenuta con potenti allucinogeni che strofinano sulle mucose vaginali, l’unguento, che si prepara con erbe che, assunte per bocca, provocherebbero la morte. Il sabba è anche rito della fertilità a forte connotazione sessuale.   </a:t>
            </a:r>
            <a:endParaRPr kumimoji="0" lang="it-IT" sz="4400" b="1" i="0" u="none" strike="noStrike" cap="none" normalizeH="0" baseline="0" dirty="0" smtClean="0">
              <a:ln>
                <a:noFill/>
              </a:ln>
              <a:solidFill>
                <a:srgbClr val="E6FFCD"/>
              </a:solidFill>
              <a:effectLst/>
              <a:latin typeface="Times New Roman" pitchFamily="18" charset="0"/>
              <a:cs typeface="Times New Roman" pitchFamily="18" charset="0"/>
            </a:endParaRPr>
          </a:p>
        </p:txBody>
      </p:sp>
      <p:sp>
        <p:nvSpPr>
          <p:cNvPr id="9" name="CasellaDiTesto 8"/>
          <p:cNvSpPr txBox="1"/>
          <p:nvPr/>
        </p:nvSpPr>
        <p:spPr>
          <a:xfrm>
            <a:off x="142844" y="142852"/>
            <a:ext cx="184731" cy="646331"/>
          </a:xfrm>
          <a:prstGeom prst="rect">
            <a:avLst/>
          </a:prstGeom>
          <a:noFill/>
        </p:spPr>
        <p:txBody>
          <a:bodyPr wrap="none" rtlCol="0">
            <a:spAutoFit/>
          </a:bodyPr>
          <a:lstStyle/>
          <a:p>
            <a:endParaRPr lang="it-IT" b="1" dirty="0">
              <a:solidFill>
                <a:srgbClr val="E6FFCD"/>
              </a:solidFill>
              <a:latin typeface="Times New Roman" pitchFamily="18" charset="0"/>
              <a:cs typeface="Times New Roman" pitchFamily="18" charset="0"/>
            </a:endParaRPr>
          </a:p>
          <a:p>
            <a:endParaRPr lang="it-IT" dirty="0"/>
          </a:p>
        </p:txBody>
      </p:sp>
      <p:pic>
        <p:nvPicPr>
          <p:cNvPr id="8" name="Picture 3" descr="C:\Users\mzucca\Desktop\Aosta - immagini\Streghe - sabba.JPG"/>
          <p:cNvPicPr>
            <a:picLocks noChangeAspect="1" noChangeArrowheads="1"/>
          </p:cNvPicPr>
          <p:nvPr/>
        </p:nvPicPr>
        <p:blipFill>
          <a:blip r:embed="rId3"/>
          <a:srcRect/>
          <a:stretch>
            <a:fillRect/>
          </a:stretch>
        </p:blipFill>
        <p:spPr bwMode="auto">
          <a:xfrm>
            <a:off x="0" y="0"/>
            <a:ext cx="4823460" cy="6858000"/>
          </a:xfrm>
          <a:prstGeom prst="rect">
            <a:avLst/>
          </a:prstGeom>
          <a:noFill/>
        </p:spPr>
      </p:pic>
    </p:spTree>
    <p:extLst>
      <p:ext uri="{BB962C8B-B14F-4D97-AF65-F5344CB8AC3E}">
        <p14:creationId xmlns="" xmlns:p14="http://schemas.microsoft.com/office/powerpoint/2010/main" val="993180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128002" name="Picture 2" descr="C:\Users\mzucca\Desktop\Aosta - immagini\Tiglio di S.Orso.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993180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Picture 2" descr="C:\Users\mzucca\Desktop\Aosta - immagini\Quercia Pinocchio.jpg"/>
          <p:cNvPicPr>
            <a:picLocks noChangeAspect="1" noChangeArrowheads="1"/>
          </p:cNvPicPr>
          <p:nvPr/>
        </p:nvPicPr>
        <p:blipFill>
          <a:blip r:embed="rId3"/>
          <a:srcRect/>
          <a:stretch>
            <a:fillRect/>
          </a:stretch>
        </p:blipFill>
        <p:spPr bwMode="auto">
          <a:xfrm>
            <a:off x="0" y="0"/>
            <a:ext cx="9122941" cy="6072230"/>
          </a:xfrm>
          <a:prstGeom prst="rect">
            <a:avLst/>
          </a:prstGeom>
          <a:noFill/>
        </p:spPr>
      </p:pic>
      <p:sp>
        <p:nvSpPr>
          <p:cNvPr id="140289" name="Rectangle 1"/>
          <p:cNvSpPr>
            <a:spLocks noChangeArrowheads="1"/>
          </p:cNvSpPr>
          <p:nvPr/>
        </p:nvSpPr>
        <p:spPr bwMode="auto">
          <a:xfrm>
            <a:off x="0" y="6072206"/>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Quercia delle Streghe (o quercia di Pinocchio) </a:t>
            </a:r>
            <a:r>
              <a:rPr kumimoji="0" lang="it-IT" sz="2000" b="1" i="0" u="none" strike="noStrike" cap="none" normalizeH="0" baseline="0" dirty="0" smtClean="0">
                <a:ln>
                  <a:noFill/>
                </a:ln>
                <a:solidFill>
                  <a:srgbClr val="E6FFCD"/>
                </a:solidFill>
                <a:effectLst/>
                <a:latin typeface="Times New Roman" pitchFamily="18" charset="0"/>
                <a:ea typeface="Calibri" pitchFamily="34" charset="0"/>
                <a:cs typeface="Times New Roman" pitchFamily="18" charset="0"/>
              </a:rPr>
              <a:t>Capannori (Lucca). </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Età stimata: 600 anni</a:t>
            </a:r>
            <a:endParaRPr kumimoji="0" lang="it-IT" sz="3200" b="1" i="0" u="none" strike="noStrike" cap="none" normalizeH="0" baseline="0" dirty="0" smtClean="0">
              <a:ln>
                <a:noFill/>
              </a:ln>
              <a:solidFill>
                <a:srgbClr val="E6FFCD"/>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993180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03_0.tmp"/>
          <p:cNvPicPr>
            <a:picLocks noChangeAspect="1"/>
          </p:cNvPicPr>
          <p:nvPr/>
        </p:nvPicPr>
        <p:blipFill>
          <a:blip r:embed="rId3"/>
          <a:stretch>
            <a:fillRect/>
          </a:stretch>
        </p:blipFill>
        <p:spPr>
          <a:xfrm>
            <a:off x="0" y="0"/>
            <a:ext cx="4594324" cy="6858000"/>
          </a:xfrm>
          <a:prstGeom prst="rect">
            <a:avLst/>
          </a:prstGeom>
        </p:spPr>
      </p:pic>
      <p:sp>
        <p:nvSpPr>
          <p:cNvPr id="6" name="CasellaDiTesto 5"/>
          <p:cNvSpPr txBox="1"/>
          <p:nvPr/>
        </p:nvSpPr>
        <p:spPr>
          <a:xfrm>
            <a:off x="4643438" y="0"/>
            <a:ext cx="4500562" cy="6494085"/>
          </a:xfrm>
          <a:prstGeom prst="rect">
            <a:avLst/>
          </a:prstGeom>
          <a:noFill/>
        </p:spPr>
        <p:txBody>
          <a:bodyPr wrap="square" rtlCol="0">
            <a:spAutoFit/>
          </a:bodyPr>
          <a:lstStyle/>
          <a:p>
            <a:r>
              <a:rPr lang="it-IT" sz="3200" b="1" dirty="0" smtClean="0">
                <a:solidFill>
                  <a:srgbClr val="E6FFCD"/>
                </a:solidFill>
                <a:latin typeface="Times New Roman" pitchFamily="18" charset="0"/>
                <a:cs typeface="Times New Roman" pitchFamily="18" charset="0"/>
              </a:rPr>
              <a:t>La religione degli alberi è panteista: la terra è un essere animato e senziente, e così pure la foresta. E’ animista: ogni cosa è abitata da uno spirito, che deve essere propiziato. Gli alberi sono gli esseri viventi più antichi dell’universo: conservano la memoria e la saggezza del creato. </a:t>
            </a:r>
            <a:endParaRPr lang="it-IT" sz="3200" b="1" dirty="0">
              <a:solidFill>
                <a:srgbClr val="E6FFCD"/>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993180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857752" y="0"/>
            <a:ext cx="4286248" cy="7325082"/>
          </a:xfrm>
          <a:prstGeom prst="rect">
            <a:avLst/>
          </a:prstGeom>
          <a:noFill/>
        </p:spPr>
        <p:txBody>
          <a:bodyPr wrap="square" rtlCol="0">
            <a:spAutoFit/>
          </a:bodyPr>
          <a:lstStyle/>
          <a:p>
            <a:r>
              <a:rPr lang="it-IT" sz="2600" b="1" dirty="0">
                <a:solidFill>
                  <a:srgbClr val="E6FFCD"/>
                </a:solidFill>
                <a:latin typeface="Times New Roman" pitchFamily="18" charset="0"/>
                <a:cs typeface="Times New Roman" pitchFamily="18" charset="0"/>
              </a:rPr>
              <a:t>Si </a:t>
            </a:r>
            <a:r>
              <a:rPr lang="it-IT" sz="2600" b="1" dirty="0" smtClean="0">
                <a:solidFill>
                  <a:srgbClr val="E6FFCD"/>
                </a:solidFill>
                <a:latin typeface="Times New Roman" pitchFamily="18" charset="0"/>
                <a:cs typeface="Times New Roman" pitchFamily="18" charset="0"/>
              </a:rPr>
              <a:t>racconta </a:t>
            </a:r>
            <a:r>
              <a:rPr lang="it-IT" sz="2600" b="1" dirty="0">
                <a:solidFill>
                  <a:srgbClr val="E6FFCD"/>
                </a:solidFill>
                <a:latin typeface="Times New Roman" pitchFamily="18" charset="0"/>
                <a:cs typeface="Times New Roman" pitchFamily="18" charset="0"/>
              </a:rPr>
              <a:t>che le streghe amassero tanto le sue chiome da accamparcisi sopra per celebrare il Sabba. La frequentazione delle donne fatate ebbe un benefico effetto sulla pianta, tanto che i suoi rami continuarono  a crescere e ad allargarsi a dismisura. Durante </a:t>
            </a:r>
            <a:r>
              <a:rPr lang="it-IT" sz="2600" b="1" dirty="0" smtClean="0">
                <a:solidFill>
                  <a:srgbClr val="E6FFCD"/>
                </a:solidFill>
                <a:latin typeface="Times New Roman" pitchFamily="18" charset="0"/>
                <a:cs typeface="Times New Roman" pitchFamily="18" charset="0"/>
              </a:rPr>
              <a:t>l’ultima guerra, i nazisti volevano farne legna </a:t>
            </a:r>
            <a:r>
              <a:rPr lang="it-IT" sz="2600" b="1" dirty="0">
                <a:solidFill>
                  <a:srgbClr val="E6FFCD"/>
                </a:solidFill>
                <a:latin typeface="Times New Roman" pitchFamily="18" charset="0"/>
                <a:cs typeface="Times New Roman" pitchFamily="18" charset="0"/>
              </a:rPr>
              <a:t>da ardere, </a:t>
            </a:r>
            <a:r>
              <a:rPr lang="it-IT" sz="2600" b="1" dirty="0" smtClean="0">
                <a:solidFill>
                  <a:srgbClr val="E6FFCD"/>
                </a:solidFill>
                <a:latin typeface="Times New Roman" pitchFamily="18" charset="0"/>
                <a:cs typeface="Times New Roman" pitchFamily="18" charset="0"/>
              </a:rPr>
              <a:t>ma la gente si oppose. Leggenda </a:t>
            </a:r>
            <a:r>
              <a:rPr lang="it-IT" sz="2600" b="1" dirty="0">
                <a:solidFill>
                  <a:srgbClr val="E6FFCD"/>
                </a:solidFill>
                <a:latin typeface="Times New Roman" pitchFamily="18" charset="0"/>
                <a:cs typeface="Times New Roman" pitchFamily="18" charset="0"/>
              </a:rPr>
              <a:t>vuole che proprio in mezzo alle sue imponenti radici Pinocchio</a:t>
            </a:r>
            <a:r>
              <a:rPr lang="it-IT" sz="2600" b="1" dirty="0" smtClean="0">
                <a:solidFill>
                  <a:srgbClr val="E6FFCD"/>
                </a:solidFill>
                <a:latin typeface="Times New Roman" pitchFamily="18" charset="0"/>
                <a:cs typeface="Times New Roman" pitchFamily="18" charset="0"/>
              </a:rPr>
              <a:t>, </a:t>
            </a:r>
            <a:r>
              <a:rPr lang="it-IT" sz="2600" b="1" dirty="0">
                <a:solidFill>
                  <a:srgbClr val="E6FFCD"/>
                </a:solidFill>
                <a:latin typeface="Times New Roman" pitchFamily="18" charset="0"/>
                <a:cs typeface="Times New Roman" pitchFamily="18" charset="0"/>
              </a:rPr>
              <a:t>andò a seppellire il suo tesoro. </a:t>
            </a:r>
          </a:p>
          <a:p>
            <a:r>
              <a:rPr lang="it-IT" sz="2800" b="1" dirty="0" smtClean="0">
                <a:solidFill>
                  <a:srgbClr val="E6FFCD"/>
                </a:solidFill>
                <a:latin typeface="Times New Roman" pitchFamily="18" charset="0"/>
                <a:cs typeface="Times New Roman" pitchFamily="18" charset="0"/>
              </a:rPr>
              <a:t>   </a:t>
            </a:r>
            <a:endParaRPr lang="it-IT" sz="2800" b="1" dirty="0">
              <a:solidFill>
                <a:srgbClr val="E6FFCD"/>
              </a:solidFill>
              <a:latin typeface="Times New Roman" pitchFamily="18" charset="0"/>
              <a:cs typeface="Times New Roman" pitchFamily="18" charset="0"/>
            </a:endParaRPr>
          </a:p>
        </p:txBody>
      </p:sp>
      <p:pic>
        <p:nvPicPr>
          <p:cNvPr id="8" name="Immagine 7" descr="41_0.tmp"/>
          <p:cNvPicPr>
            <a:picLocks noChangeAspect="1"/>
          </p:cNvPicPr>
          <p:nvPr/>
        </p:nvPicPr>
        <p:blipFill>
          <a:blip r:embed="rId3"/>
          <a:srcRect t="3125" b="2083"/>
          <a:stretch>
            <a:fillRect/>
          </a:stretch>
        </p:blipFill>
        <p:spPr>
          <a:xfrm>
            <a:off x="0" y="0"/>
            <a:ext cx="4839661"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5214942" y="0"/>
            <a:ext cx="3929058" cy="6555641"/>
          </a:xfrm>
          <a:prstGeom prst="rect">
            <a:avLst/>
          </a:prstGeom>
          <a:noFill/>
        </p:spPr>
        <p:txBody>
          <a:bodyPr wrap="square" rtlCol="0">
            <a:spAutoFit/>
          </a:bodyPr>
          <a:lstStyle/>
          <a:p>
            <a:r>
              <a:rPr lang="it-IT" sz="2800" b="1" dirty="0">
                <a:solidFill>
                  <a:srgbClr val="E6FFCD"/>
                </a:solidFill>
                <a:latin typeface="Times New Roman" pitchFamily="18" charset="0"/>
                <a:cs typeface="Times New Roman" pitchFamily="18" charset="0"/>
              </a:rPr>
              <a:t>Si dice che furono i Longobardi, che avevano occupato la città di Benevento nell’Alto Medio Evo, a cominciare a radunarsi sotto il noce fuori le mura, per invocare Odino e altre divinità pagane e demoniache. L’attribuzione del culto fuorilegge agli stranieri venuti dal Nord fu la scusa per abbattere la pianta magica. </a:t>
            </a:r>
          </a:p>
        </p:txBody>
      </p:sp>
      <p:pic>
        <p:nvPicPr>
          <p:cNvPr id="7" name="Picture 2" descr="C:\Users\mzucca\Desktop\Aosta - immagini\Noce di Benevento.jpg"/>
          <p:cNvPicPr>
            <a:picLocks noChangeAspect="1" noChangeArrowheads="1"/>
          </p:cNvPicPr>
          <p:nvPr/>
        </p:nvPicPr>
        <p:blipFill>
          <a:blip r:embed="rId3"/>
          <a:srcRect/>
          <a:stretch>
            <a:fillRect/>
          </a:stretch>
        </p:blipFill>
        <p:spPr bwMode="auto">
          <a:xfrm>
            <a:off x="0" y="0"/>
            <a:ext cx="5200650" cy="6858000"/>
          </a:xfrm>
          <a:prstGeom prst="rect">
            <a:avLst/>
          </a:prstGeom>
          <a:noFill/>
        </p:spPr>
      </p:pic>
    </p:spTree>
    <p:extLst>
      <p:ext uri="{BB962C8B-B14F-4D97-AF65-F5344CB8AC3E}">
        <p14:creationId xmlns="" xmlns:p14="http://schemas.microsoft.com/office/powerpoint/2010/main" val="993180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572000" y="0"/>
            <a:ext cx="4572000" cy="6894195"/>
          </a:xfrm>
          <a:prstGeom prst="rect">
            <a:avLst/>
          </a:prstGeom>
          <a:noFill/>
        </p:spPr>
        <p:txBody>
          <a:bodyPr wrap="square" rtlCol="0">
            <a:spAutoFit/>
          </a:bodyPr>
          <a:lstStyle/>
          <a:p>
            <a:r>
              <a:rPr lang="it-IT" sz="2600" b="1" dirty="0" smtClean="0">
                <a:solidFill>
                  <a:srgbClr val="E6FFCD"/>
                </a:solidFill>
                <a:latin typeface="Times New Roman" pitchFamily="18" charset="0"/>
                <a:cs typeface="Times New Roman" pitchFamily="18" charset="0"/>
              </a:rPr>
              <a:t>Ma </a:t>
            </a:r>
            <a:r>
              <a:rPr lang="it-IT" sz="2600" b="1" dirty="0">
                <a:solidFill>
                  <a:srgbClr val="E6FFCD"/>
                </a:solidFill>
                <a:latin typeface="Times New Roman" pitchFamily="18" charset="0"/>
                <a:cs typeface="Times New Roman" pitchFamily="18" charset="0"/>
              </a:rPr>
              <a:t>la tradizione attribuisce specificamente alle streghe la pratica del Sabba, che si svolgeva ai piedi del grande albero, fra le sue chiome, oppure che serviva da punto di incontro delle donne a cavallo della scopa. La presenza dello stesso rito in regioni italiane molto distanti prova l’esistenza di una religione della natura, legata agli alberi e celebrata in contesti femminili, molto diffusa, precedente al cristianesimo, che continuò </a:t>
            </a:r>
            <a:endParaRPr lang="it-IT" sz="2600" b="1" dirty="0" smtClean="0">
              <a:solidFill>
                <a:srgbClr val="E6FFCD"/>
              </a:solidFill>
              <a:latin typeface="Times New Roman" pitchFamily="18" charset="0"/>
              <a:cs typeface="Times New Roman" pitchFamily="18" charset="0"/>
            </a:endParaRPr>
          </a:p>
          <a:p>
            <a:r>
              <a:rPr lang="it-IT" sz="2600" b="1" dirty="0" smtClean="0">
                <a:solidFill>
                  <a:srgbClr val="E6FFCD"/>
                </a:solidFill>
                <a:latin typeface="Times New Roman" pitchFamily="18" charset="0"/>
                <a:cs typeface="Times New Roman" pitchFamily="18" charset="0"/>
              </a:rPr>
              <a:t>ad </a:t>
            </a:r>
            <a:r>
              <a:rPr lang="it-IT" sz="2600" b="1" dirty="0">
                <a:solidFill>
                  <a:srgbClr val="E6FFCD"/>
                </a:solidFill>
                <a:latin typeface="Times New Roman" pitchFamily="18" charset="0"/>
                <a:cs typeface="Times New Roman" pitchFamily="18" charset="0"/>
              </a:rPr>
              <a:t>essere officiata per </a:t>
            </a:r>
            <a:endParaRPr lang="it-IT" sz="2600" b="1" dirty="0" smtClean="0">
              <a:solidFill>
                <a:srgbClr val="E6FFCD"/>
              </a:solidFill>
              <a:latin typeface="Times New Roman" pitchFamily="18" charset="0"/>
              <a:cs typeface="Times New Roman" pitchFamily="18" charset="0"/>
            </a:endParaRPr>
          </a:p>
          <a:p>
            <a:r>
              <a:rPr lang="it-IT" sz="2600" b="1" dirty="0" smtClean="0">
                <a:solidFill>
                  <a:srgbClr val="E6FFCD"/>
                </a:solidFill>
                <a:latin typeface="Times New Roman" pitchFamily="18" charset="0"/>
                <a:cs typeface="Times New Roman" pitchFamily="18" charset="0"/>
              </a:rPr>
              <a:t>Secoli malgrado i divieti.  </a:t>
            </a:r>
            <a:endParaRPr lang="it-IT" sz="2600" b="1" dirty="0">
              <a:solidFill>
                <a:srgbClr val="E6FFCD"/>
              </a:solidFill>
              <a:latin typeface="Times New Roman" pitchFamily="18" charset="0"/>
              <a:cs typeface="Times New Roman" pitchFamily="18" charset="0"/>
            </a:endParaRPr>
          </a:p>
        </p:txBody>
      </p:sp>
      <p:pic>
        <p:nvPicPr>
          <p:cNvPr id="8" name="Immagine 7" descr="47_0.tmp"/>
          <p:cNvPicPr>
            <a:picLocks noChangeAspect="1"/>
          </p:cNvPicPr>
          <p:nvPr/>
        </p:nvPicPr>
        <p:blipFill>
          <a:blip r:embed="rId3"/>
          <a:stretch>
            <a:fillRect/>
          </a:stretch>
        </p:blipFill>
        <p:spPr>
          <a:xfrm>
            <a:off x="0" y="0"/>
            <a:ext cx="4580930"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500562" y="0"/>
            <a:ext cx="4643438" cy="6555641"/>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Nelle foreste, popolate da esseri fantastici che terrorizzavano preti, nobili, borghesi e cittadini in genere, si viaggia scortati fino al XVIII secolo almeno. La resistenza delle popolazioni “selvatiche” alla conquista e all’assimilazione cristiana fu durissima: la guerra andò avanti per secoli,  a fasi alterne, fino a quando le antiche tribù furono ridotte a memoria mitica di marginali. </a:t>
            </a:r>
            <a:endParaRPr lang="it-IT" sz="2800" b="1" dirty="0">
              <a:solidFill>
                <a:srgbClr val="E6FFCD"/>
              </a:solidFill>
              <a:latin typeface="Times New Roman" pitchFamily="18" charset="0"/>
              <a:cs typeface="Times New Roman" pitchFamily="18" charset="0"/>
            </a:endParaRPr>
          </a:p>
        </p:txBody>
      </p:sp>
      <p:pic>
        <p:nvPicPr>
          <p:cNvPr id="7" name="Immagine 6" descr="26_0.tmp"/>
          <p:cNvPicPr>
            <a:picLocks noChangeAspect="1"/>
          </p:cNvPicPr>
          <p:nvPr/>
        </p:nvPicPr>
        <p:blipFill>
          <a:blip r:embed="rId3"/>
          <a:stretch>
            <a:fillRect/>
          </a:stretch>
        </p:blipFill>
        <p:spPr>
          <a:xfrm>
            <a:off x="0" y="0"/>
            <a:ext cx="4520654"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572000" y="0"/>
            <a:ext cx="4572000" cy="22929354"/>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L’Uomo Selvatico è </a:t>
            </a:r>
            <a:r>
              <a:rPr lang="it-IT" sz="2800" b="1" dirty="0">
                <a:solidFill>
                  <a:srgbClr val="E6FFCD"/>
                </a:solidFill>
                <a:latin typeface="Times New Roman" pitchFamily="18" charset="0"/>
                <a:cs typeface="Times New Roman" pitchFamily="18" charset="0"/>
              </a:rPr>
              <a:t>grande, peloso, scontroso, taciturno, ma quando parla sgrana cristalli di saggezza e di scienza. Esce a primavera, è incantato dalla voce di una bella ragazza se è maschio, si sposa volentieri con un paesano se è femmina (a certe condizioni). Porta fortuna, protegge le porte e le case. A un certo punto sparisce, a causa della stupidità umana, o di un’ingiustizia subita. </a:t>
            </a:r>
            <a:endParaRPr lang="it-IT" sz="2800" b="1" dirty="0" smtClean="0">
              <a:solidFill>
                <a:srgbClr val="E6FFCD"/>
              </a:solidFill>
              <a:latin typeface="Times New Roman" pitchFamily="18" charset="0"/>
              <a:cs typeface="Times New Roman" pitchFamily="18" charset="0"/>
            </a:endParaRPr>
          </a:p>
          <a:p>
            <a:endParaRPr lang="it-IT" sz="2800" dirty="0"/>
          </a:p>
          <a:p>
            <a:r>
              <a:rPr lang="it-IT" sz="2800" dirty="0" smtClean="0"/>
              <a:t>E</a:t>
            </a:r>
            <a:r>
              <a:rPr lang="it-IT" sz="2800" dirty="0"/>
              <a:t>’ demonizzato dai preti, ma i contadini e gli Alpini in genere gli vogliono bene, e lo ricordano volentieri, tanto che lo dipingono perfino sugli stemmi delle loro città: questo il ritratto dell’Uomo Selvatico, personaggio chiave delle leggende popolari alpine (ma non solo), che incarna, nei suoi semplici e proverbiali atteggiamenti, talvolta scontati e prevedibili, ma più spesso frutto di una profonda conoscenza magica, esperienziale e scientifica, tutta la sapienza che la completa simbiosi con la natura poteva portare. Abita sulle montagne o, comunque, nel più folto del bosco, e conserva, in ogni luogo, caratteristiche comuni e costanti. Sembra essere l’erede di un’antica popolazione, prima marginalizzata e oggi scomparsa del tutto, costretta a fuggire dall’avanzare di una “civiltà” sempre più irrispettosa e intollerante del Diverso e del suo regno: la Grande Foresta Madre.</a:t>
            </a:r>
          </a:p>
          <a:p>
            <a:r>
              <a:rPr lang="it-IT" sz="2800" b="1" dirty="0" smtClean="0">
                <a:solidFill>
                  <a:srgbClr val="E6FFCD"/>
                </a:solidFill>
                <a:latin typeface="Times New Roman" pitchFamily="18" charset="0"/>
                <a:cs typeface="Times New Roman" pitchFamily="18" charset="0"/>
              </a:rPr>
              <a:t>E furono tanto bravi a raccontarla, che per secoli tutti gli </a:t>
            </a:r>
            <a:r>
              <a:rPr lang="it-IT" sz="2800" b="1" dirty="0" err="1" smtClean="0">
                <a:solidFill>
                  <a:srgbClr val="E6FFCD"/>
                </a:solidFill>
                <a:latin typeface="Times New Roman" pitchFamily="18" charset="0"/>
                <a:cs typeface="Times New Roman" pitchFamily="18" charset="0"/>
              </a:rPr>
              <a:t>credettero…</a:t>
            </a:r>
            <a:r>
              <a:rPr lang="it-IT" sz="2800" b="1" dirty="0" smtClean="0">
                <a:solidFill>
                  <a:srgbClr val="E6FFCD"/>
                </a:solidFill>
                <a:latin typeface="Times New Roman" pitchFamily="18" charset="0"/>
                <a:cs typeface="Times New Roman" pitchFamily="18" charset="0"/>
              </a:rPr>
              <a:t>.).    </a:t>
            </a:r>
            <a:endParaRPr lang="it-IT" sz="2800" b="1" dirty="0">
              <a:solidFill>
                <a:srgbClr val="E6FFCD"/>
              </a:solidFill>
              <a:latin typeface="Times New Roman" pitchFamily="18" charset="0"/>
              <a:cs typeface="Times New Roman" pitchFamily="18" charset="0"/>
            </a:endParaRPr>
          </a:p>
        </p:txBody>
      </p:sp>
      <p:pic>
        <p:nvPicPr>
          <p:cNvPr id="7" name="Immagine 6" descr="24_0.tmp"/>
          <p:cNvPicPr>
            <a:picLocks noChangeAspect="1"/>
          </p:cNvPicPr>
          <p:nvPr/>
        </p:nvPicPr>
        <p:blipFill>
          <a:blip r:embed="rId3"/>
          <a:stretch>
            <a:fillRect/>
          </a:stretch>
        </p:blipFill>
        <p:spPr>
          <a:xfrm>
            <a:off x="0" y="0"/>
            <a:ext cx="4580930"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572000" y="0"/>
            <a:ext cx="4572000" cy="6740307"/>
          </a:xfrm>
          <a:prstGeom prst="rect">
            <a:avLst/>
          </a:prstGeom>
          <a:noFill/>
        </p:spPr>
        <p:txBody>
          <a:bodyPr wrap="square" rtlCol="0">
            <a:spAutoFit/>
          </a:bodyPr>
          <a:lstStyle/>
          <a:p>
            <a:r>
              <a:rPr lang="it-IT" sz="2400" b="1" dirty="0" smtClean="0">
                <a:solidFill>
                  <a:srgbClr val="E6FFCD"/>
                </a:solidFill>
                <a:latin typeface="Times New Roman" pitchFamily="18" charset="0"/>
                <a:cs typeface="Times New Roman" pitchFamily="18" charset="0"/>
              </a:rPr>
              <a:t>E</a:t>
            </a:r>
            <a:r>
              <a:rPr lang="it-IT" sz="2400" b="1" dirty="0">
                <a:solidFill>
                  <a:srgbClr val="E6FFCD"/>
                </a:solidFill>
                <a:latin typeface="Times New Roman" pitchFamily="18" charset="0"/>
                <a:cs typeface="Times New Roman" pitchFamily="18" charset="0"/>
              </a:rPr>
              <a:t>’ demonizzato dai preti, ma i contadini </a:t>
            </a:r>
            <a:r>
              <a:rPr lang="it-IT" sz="2400" b="1" dirty="0" smtClean="0">
                <a:solidFill>
                  <a:srgbClr val="E6FFCD"/>
                </a:solidFill>
                <a:latin typeface="Times New Roman" pitchFamily="18" charset="0"/>
                <a:cs typeface="Times New Roman" pitchFamily="18" charset="0"/>
              </a:rPr>
              <a:t>lo </a:t>
            </a:r>
            <a:r>
              <a:rPr lang="it-IT" sz="2400" b="1" dirty="0">
                <a:solidFill>
                  <a:srgbClr val="E6FFCD"/>
                </a:solidFill>
                <a:latin typeface="Times New Roman" pitchFamily="18" charset="0"/>
                <a:cs typeface="Times New Roman" pitchFamily="18" charset="0"/>
              </a:rPr>
              <a:t>ricordano volentieri, tanto che </a:t>
            </a:r>
            <a:r>
              <a:rPr lang="it-IT" sz="2400" b="1" dirty="0" smtClean="0">
                <a:solidFill>
                  <a:srgbClr val="E6FFCD"/>
                </a:solidFill>
                <a:latin typeface="Times New Roman" pitchFamily="18" charset="0"/>
                <a:cs typeface="Times New Roman" pitchFamily="18" charset="0"/>
              </a:rPr>
              <a:t>sta sugli </a:t>
            </a:r>
            <a:r>
              <a:rPr lang="it-IT" sz="2400" b="1" dirty="0">
                <a:solidFill>
                  <a:srgbClr val="E6FFCD"/>
                </a:solidFill>
                <a:latin typeface="Times New Roman" pitchFamily="18" charset="0"/>
                <a:cs typeface="Times New Roman" pitchFamily="18" charset="0"/>
              </a:rPr>
              <a:t>stemmi </a:t>
            </a:r>
            <a:r>
              <a:rPr lang="it-IT" sz="2400" b="1" dirty="0" smtClean="0">
                <a:solidFill>
                  <a:srgbClr val="E6FFCD"/>
                </a:solidFill>
                <a:latin typeface="Times New Roman" pitchFamily="18" charset="0"/>
                <a:cs typeface="Times New Roman" pitchFamily="18" charset="0"/>
              </a:rPr>
              <a:t>di molte città. Incarna</a:t>
            </a:r>
            <a:r>
              <a:rPr lang="it-IT" sz="2400" b="1" dirty="0">
                <a:solidFill>
                  <a:srgbClr val="E6FFCD"/>
                </a:solidFill>
                <a:latin typeface="Times New Roman" pitchFamily="18" charset="0"/>
                <a:cs typeface="Times New Roman" pitchFamily="18" charset="0"/>
              </a:rPr>
              <a:t>, nei suoi semplici e proverbiali atteggiamenti, </a:t>
            </a:r>
            <a:r>
              <a:rPr lang="it-IT" sz="2400" b="1" dirty="0" smtClean="0">
                <a:solidFill>
                  <a:srgbClr val="E6FFCD"/>
                </a:solidFill>
                <a:latin typeface="Times New Roman" pitchFamily="18" charset="0"/>
                <a:cs typeface="Times New Roman" pitchFamily="18" charset="0"/>
              </a:rPr>
              <a:t>frutto </a:t>
            </a:r>
            <a:r>
              <a:rPr lang="it-IT" sz="2400" b="1" dirty="0">
                <a:solidFill>
                  <a:srgbClr val="E6FFCD"/>
                </a:solidFill>
                <a:latin typeface="Times New Roman" pitchFamily="18" charset="0"/>
                <a:cs typeface="Times New Roman" pitchFamily="18" charset="0"/>
              </a:rPr>
              <a:t>di una profonda conoscenza magica, esperienziale e scientifica, tutta la sapienza che la completa simbiosi con la natura poteva portare. </a:t>
            </a:r>
            <a:r>
              <a:rPr lang="it-IT" sz="2400" b="1" dirty="0" smtClean="0">
                <a:solidFill>
                  <a:srgbClr val="E6FFCD"/>
                </a:solidFill>
                <a:latin typeface="Times New Roman" pitchFamily="18" charset="0"/>
                <a:cs typeface="Times New Roman" pitchFamily="18" charset="0"/>
              </a:rPr>
              <a:t>Sembra </a:t>
            </a:r>
            <a:r>
              <a:rPr lang="it-IT" sz="2400" b="1" dirty="0">
                <a:solidFill>
                  <a:srgbClr val="E6FFCD"/>
                </a:solidFill>
                <a:latin typeface="Times New Roman" pitchFamily="18" charset="0"/>
                <a:cs typeface="Times New Roman" pitchFamily="18" charset="0"/>
              </a:rPr>
              <a:t>essere l’erede di un’antica popolazione, prima marginalizzata e oggi scomparsa del tutto, costretta a fuggire dall’avanzare di una “civiltà” sempre più irrispettosa e intollerante del Diverso e del suo regno: la Grande Foresta Madre</a:t>
            </a:r>
            <a:r>
              <a:rPr lang="it-IT" sz="2400" b="1" dirty="0" smtClean="0">
                <a:solidFill>
                  <a:srgbClr val="E6FFCD"/>
                </a:solidFill>
                <a:latin typeface="Times New Roman" pitchFamily="18" charset="0"/>
                <a:cs typeface="Times New Roman" pitchFamily="18" charset="0"/>
              </a:rPr>
              <a:t>.</a:t>
            </a:r>
            <a:endParaRPr lang="it-IT" sz="2400" b="1" dirty="0">
              <a:solidFill>
                <a:srgbClr val="E6FFCD"/>
              </a:solidFill>
              <a:latin typeface="Times New Roman" pitchFamily="18" charset="0"/>
              <a:cs typeface="Times New Roman" pitchFamily="18" charset="0"/>
            </a:endParaRPr>
          </a:p>
        </p:txBody>
      </p:sp>
      <p:pic>
        <p:nvPicPr>
          <p:cNvPr id="8" name="Immagine 7" descr="25_0.tmp"/>
          <p:cNvPicPr>
            <a:picLocks noChangeAspect="1"/>
          </p:cNvPicPr>
          <p:nvPr/>
        </p:nvPicPr>
        <p:blipFill>
          <a:blip r:embed="rId3"/>
          <a:stretch>
            <a:fillRect/>
          </a:stretch>
        </p:blipFill>
        <p:spPr>
          <a:xfrm>
            <a:off x="0" y="0"/>
            <a:ext cx="4587627"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6715140" y="0"/>
            <a:ext cx="2428860" cy="6370975"/>
          </a:xfrm>
          <a:prstGeom prst="rect">
            <a:avLst/>
          </a:prstGeom>
          <a:noFill/>
        </p:spPr>
        <p:txBody>
          <a:bodyPr wrap="square" rtlCol="0">
            <a:spAutoFit/>
          </a:bodyPr>
          <a:lstStyle/>
          <a:p>
            <a:r>
              <a:rPr lang="it-IT" sz="2400" b="1" dirty="0" smtClean="0">
                <a:solidFill>
                  <a:srgbClr val="E6FFCD"/>
                </a:solidFill>
                <a:latin typeface="Times New Roman" pitchFamily="18" charset="0"/>
                <a:cs typeface="Times New Roman" pitchFamily="18" charset="0"/>
              </a:rPr>
              <a:t>In gran parte del mondo antico, gli alberi sono considerati in grado di generare. Fra le culture celtiche e germaniche, sono associati al fallo e alla capacità generativa. In ambiente mediterraneo, al contrario sono generalmente di sesso femminile.</a:t>
            </a:r>
            <a:endParaRPr lang="it-IT" sz="2400" b="1" dirty="0">
              <a:solidFill>
                <a:srgbClr val="E6FFCD"/>
              </a:solidFill>
              <a:latin typeface="Times New Roman" pitchFamily="18" charset="0"/>
              <a:cs typeface="Times New Roman" pitchFamily="18" charset="0"/>
            </a:endParaRPr>
          </a:p>
        </p:txBody>
      </p:sp>
      <p:pic>
        <p:nvPicPr>
          <p:cNvPr id="7" name="Immagine 6" descr="03_0.tmp"/>
          <p:cNvPicPr>
            <a:picLocks noChangeAspect="1"/>
          </p:cNvPicPr>
          <p:nvPr/>
        </p:nvPicPr>
        <p:blipFill>
          <a:blip r:embed="rId3"/>
          <a:srcRect t="14583" b="17708"/>
          <a:stretch>
            <a:fillRect/>
          </a:stretch>
        </p:blipFill>
        <p:spPr>
          <a:xfrm>
            <a:off x="0" y="0"/>
            <a:ext cx="6696394" cy="6857999"/>
          </a:xfrm>
          <a:prstGeom prst="rect">
            <a:avLst/>
          </a:prstGeom>
        </p:spPr>
      </p:pic>
      <p:sp>
        <p:nvSpPr>
          <p:cNvPr id="9" name="CasellaDiTesto 8"/>
          <p:cNvSpPr txBox="1"/>
          <p:nvPr/>
        </p:nvSpPr>
        <p:spPr>
          <a:xfrm>
            <a:off x="0" y="142852"/>
            <a:ext cx="1285852" cy="646331"/>
          </a:xfrm>
          <a:prstGeom prst="rect">
            <a:avLst/>
          </a:prstGeom>
          <a:noFill/>
          <a:ln>
            <a:noFill/>
          </a:ln>
        </p:spPr>
        <p:txBody>
          <a:bodyPr wrap="square" rtlCol="0">
            <a:spAutoFit/>
          </a:bodyPr>
          <a:lstStyle/>
          <a:p>
            <a:r>
              <a:rPr lang="it-IT" b="1" dirty="0" smtClean="0">
                <a:solidFill>
                  <a:schemeClr val="bg2">
                    <a:lumMod val="25000"/>
                  </a:schemeClr>
                </a:solidFill>
                <a:latin typeface="Times New Roman" pitchFamily="18" charset="0"/>
                <a:cs typeface="Times New Roman" pitchFamily="18" charset="0"/>
              </a:rPr>
              <a:t>Nascita di Adone </a:t>
            </a:r>
            <a:endParaRPr lang="it-IT" b="1" dirty="0">
              <a:solidFill>
                <a:schemeClr val="bg2">
                  <a:lumMod val="25000"/>
                </a:schemeClr>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993180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Ma, mentre per Celti e Germani l’albero stesso è divinità e totem, per le popolazioni mediterranee specialmente le querce, simboli di forza, sono abitate dalle driadi, entità che fanno corpo col tronco stesso, e dalle amadriadi, ninfe che ballano nei boschi</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Questa simbologia è arcaica, anteriore allo stesso pantheon antropomorfo: rimanda all’antica religione sciamanica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matrifocale</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2800" dirty="0"/>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06_0.tmp"/>
          <p:cNvPicPr>
            <a:picLocks noChangeAspect="1"/>
          </p:cNvPicPr>
          <p:nvPr/>
        </p:nvPicPr>
        <p:blipFill>
          <a:blip r:embed="rId3"/>
          <a:stretch>
            <a:fillRect/>
          </a:stretch>
        </p:blipFill>
        <p:spPr>
          <a:xfrm>
            <a:off x="0" y="0"/>
            <a:ext cx="458093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071934" y="0"/>
            <a:ext cx="5072066" cy="8215346"/>
          </a:xfrm>
        </p:spPr>
        <p:txBody>
          <a:bodyPr>
            <a:normAutofit/>
          </a:bodyPr>
          <a:lstStyle/>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Anche le culture del deserto attribuiscono grande importanza agli alberi e ai boschi: pensiamo alla tradizione del giardino dell’Eden. La filosofia aristotelica assegna alle piante il merito di aver fatto nascere gli animali.  Ma la natura non viene considerata Madre da amare, ma risorsa da sfruttare con tutti i mezzi, spazio selvatico ostile fuori dalle mura. La Chiesa cristiana (di matrice greca e  mediorientale) fino a Francesco d’Assisi condivide queste impostazioni ideologiche</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2800" dirty="0"/>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8" name="Immagine 7" descr="38_0.tmp"/>
          <p:cNvPicPr>
            <a:picLocks noChangeAspect="1"/>
          </p:cNvPicPr>
          <p:nvPr/>
        </p:nvPicPr>
        <p:blipFill>
          <a:blip r:embed="rId3"/>
          <a:srcRect l="10317"/>
          <a:stretch>
            <a:fillRect/>
          </a:stretch>
        </p:blipFill>
        <p:spPr>
          <a:xfrm>
            <a:off x="0" y="0"/>
            <a:ext cx="4036231"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1026" name="Picture 2" descr="E:\Progetto Madonne\Foto sopralluoghi\IMG_4198.jpg"/>
          <p:cNvPicPr>
            <a:picLocks noChangeAspect="1" noChangeArrowheads="1"/>
          </p:cNvPicPr>
          <p:nvPr/>
        </p:nvPicPr>
        <p:blipFill>
          <a:blip r:embed="rId3"/>
          <a:srcRect l="11718" t="15624" r="20312" b="20833"/>
          <a:stretch>
            <a:fillRect/>
          </a:stretch>
        </p:blipFill>
        <p:spPr bwMode="auto">
          <a:xfrm>
            <a:off x="-49219" y="35284"/>
            <a:ext cx="9221358" cy="6465550"/>
          </a:xfrm>
          <a:prstGeom prst="rect">
            <a:avLst/>
          </a:prstGeom>
          <a:noFill/>
        </p:spPr>
      </p:pic>
      <p:sp>
        <p:nvSpPr>
          <p:cNvPr id="7" name="CasellaDiTesto 6"/>
          <p:cNvSpPr txBox="1"/>
          <p:nvPr/>
        </p:nvSpPr>
        <p:spPr>
          <a:xfrm>
            <a:off x="0" y="6488668"/>
            <a:ext cx="4087657" cy="369332"/>
          </a:xfrm>
          <a:prstGeom prst="rect">
            <a:avLst/>
          </a:prstGeom>
          <a:noFill/>
        </p:spPr>
        <p:txBody>
          <a:bodyPr wrap="none" rtlCol="0">
            <a:spAutoFit/>
          </a:bodyPr>
          <a:lstStyle/>
          <a:p>
            <a:r>
              <a:rPr lang="it-IT" b="1" dirty="0" smtClean="0">
                <a:solidFill>
                  <a:srgbClr val="E6FFCD"/>
                </a:solidFill>
                <a:latin typeface="Times New Roman" pitchFamily="18" charset="0"/>
                <a:cs typeface="Times New Roman" pitchFamily="18" charset="0"/>
              </a:rPr>
              <a:t>San Martino che abbatte l’albero sacro </a:t>
            </a:r>
            <a:endParaRPr lang="it-IT" b="1" dirty="0">
              <a:solidFill>
                <a:srgbClr val="E6FFCD"/>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993180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04_0.tmp"/>
          <p:cNvPicPr>
            <a:picLocks noChangeAspect="1"/>
          </p:cNvPicPr>
          <p:nvPr/>
        </p:nvPicPr>
        <p:blipFill>
          <a:blip r:embed="rId3"/>
          <a:stretch>
            <a:fillRect/>
          </a:stretch>
        </p:blipFill>
        <p:spPr>
          <a:xfrm>
            <a:off x="0" y="442019"/>
            <a:ext cx="9143998" cy="597396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572000" y="0"/>
            <a:ext cx="4572000" cy="6555641"/>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Martino di </a:t>
            </a:r>
            <a:r>
              <a:rPr lang="it-IT" sz="2800" b="1" dirty="0" err="1" smtClean="0">
                <a:solidFill>
                  <a:srgbClr val="E6FFCD"/>
                </a:solidFill>
                <a:latin typeface="Times New Roman" pitchFamily="18" charset="0"/>
                <a:cs typeface="Times New Roman" pitchFamily="18" charset="0"/>
              </a:rPr>
              <a:t>Tours</a:t>
            </a:r>
            <a:r>
              <a:rPr lang="it-IT" sz="2800" b="1" dirty="0" smtClean="0">
                <a:solidFill>
                  <a:srgbClr val="E6FFCD"/>
                </a:solidFill>
                <a:latin typeface="Times New Roman" pitchFamily="18" charset="0"/>
                <a:cs typeface="Times New Roman" pitchFamily="18" charset="0"/>
              </a:rPr>
              <a:t>, vescovo e santo, si fa un nome abbattendo alberi sacri. Il Concilio di </a:t>
            </a:r>
            <a:r>
              <a:rPr lang="it-IT" sz="2800" b="1" dirty="0" err="1" smtClean="0">
                <a:solidFill>
                  <a:srgbClr val="E6FFCD"/>
                </a:solidFill>
                <a:latin typeface="Times New Roman" pitchFamily="18" charset="0"/>
                <a:cs typeface="Times New Roman" pitchFamily="18" charset="0"/>
              </a:rPr>
              <a:t>Arles</a:t>
            </a:r>
            <a:r>
              <a:rPr lang="it-IT" sz="2800" b="1" dirty="0" smtClean="0">
                <a:solidFill>
                  <a:srgbClr val="E6FFCD"/>
                </a:solidFill>
                <a:latin typeface="Times New Roman" pitchFamily="18" charset="0"/>
                <a:cs typeface="Times New Roman" pitchFamily="18" charset="0"/>
              </a:rPr>
              <a:t> (IV sec.)  condanna definitivamente la “religione degli alberi, delle acque, delle pietre”. I divieti di culto verranno più e più volte ribaditi nei secoli seguenti. Evidentemente non venivano </a:t>
            </a:r>
            <a:r>
              <a:rPr lang="it-IT" sz="2800" b="1" dirty="0" err="1" smtClean="0">
                <a:solidFill>
                  <a:srgbClr val="E6FFCD"/>
                </a:solidFill>
                <a:latin typeface="Times New Roman" pitchFamily="18" charset="0"/>
                <a:cs typeface="Times New Roman" pitchFamily="18" charset="0"/>
              </a:rPr>
              <a:t>iosservati</a:t>
            </a:r>
            <a:r>
              <a:rPr lang="it-IT" sz="2800" b="1" dirty="0" smtClean="0">
                <a:solidFill>
                  <a:srgbClr val="E6FFCD"/>
                </a:solidFill>
                <a:latin typeface="Times New Roman" pitchFamily="18" charset="0"/>
                <a:cs typeface="Times New Roman" pitchFamily="18" charset="0"/>
              </a:rPr>
              <a:t>: nelle foreste francesi esistono evidenze di culto druidico organizzato almeno fino al 1000. </a:t>
            </a:r>
            <a:endParaRPr lang="it-IT" sz="2800" b="1" dirty="0">
              <a:solidFill>
                <a:srgbClr val="E6FFCD"/>
              </a:solidFill>
              <a:latin typeface="Times New Roman" pitchFamily="18" charset="0"/>
              <a:cs typeface="Times New Roman" pitchFamily="18" charset="0"/>
            </a:endParaRPr>
          </a:p>
        </p:txBody>
      </p:sp>
      <p:pic>
        <p:nvPicPr>
          <p:cNvPr id="7" name="Immagine 6" descr="17_0.tmp"/>
          <p:cNvPicPr>
            <a:picLocks noChangeAspect="1"/>
          </p:cNvPicPr>
          <p:nvPr/>
        </p:nvPicPr>
        <p:blipFill>
          <a:blip r:embed="rId3"/>
          <a:stretch>
            <a:fillRect/>
          </a:stretch>
        </p:blipFill>
        <p:spPr>
          <a:xfrm>
            <a:off x="0" y="0"/>
            <a:ext cx="4587627"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102402" name="Picture 2" descr="http://upload.wikimedia.org/wikipedia/commons/2/22/Externsteine_pano.jpg"/>
          <p:cNvPicPr>
            <a:picLocks noChangeAspect="1" noChangeArrowheads="1"/>
          </p:cNvPicPr>
          <p:nvPr/>
        </p:nvPicPr>
        <p:blipFill>
          <a:blip r:embed="rId3" cstate="print"/>
          <a:srcRect/>
          <a:stretch>
            <a:fillRect/>
          </a:stretch>
        </p:blipFill>
        <p:spPr bwMode="auto">
          <a:xfrm>
            <a:off x="6543" y="0"/>
            <a:ext cx="9137457" cy="5000660"/>
          </a:xfrm>
          <a:prstGeom prst="rect">
            <a:avLst/>
          </a:prstGeom>
          <a:noFill/>
        </p:spPr>
      </p:pic>
      <p:sp>
        <p:nvSpPr>
          <p:cNvPr id="102403" name="Rectangle 3"/>
          <p:cNvSpPr>
            <a:spLocks noChangeArrowheads="1"/>
          </p:cNvSpPr>
          <p:nvPr/>
        </p:nvSpPr>
        <p:spPr bwMode="auto">
          <a:xfrm>
            <a:off x="0" y="4929198"/>
            <a:ext cx="91440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Ai tempi di Carlo Magno  c'erano probabilmente molti </a:t>
            </a:r>
            <a:r>
              <a:rPr kumimoji="0" lang="it-IT" sz="20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Irminsul</a:t>
            </a:r>
            <a:r>
              <a:rPr kumimoji="0" lang="it-IT" sz="20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attorno ai quali si praticava la religione degli alberi. Si dice che il più grande si trovasse  ad </a:t>
            </a:r>
            <a:r>
              <a:rPr kumimoji="0" lang="it-IT" sz="20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Externsteine</a:t>
            </a:r>
            <a:r>
              <a:rPr kumimoji="0" lang="it-IT" sz="20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nella foresta di </a:t>
            </a:r>
            <a:r>
              <a:rPr kumimoji="0" lang="it-IT" sz="20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Teutoburgo</a:t>
            </a:r>
            <a:r>
              <a:rPr kumimoji="0" lang="it-IT" sz="20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dove esiste un’impressionante formazione di rocce che hanno ospitato, fin dalla notte dei tempi, un grande santuario pagano. Sassi sacri in cui fu scavata l’incisione che tramanda l’assassinio della grande pianta-totem. </a:t>
            </a:r>
            <a:endParaRPr kumimoji="0" lang="it-IT" sz="2000" b="1" i="0" u="none" strike="noStrike" cap="none" normalizeH="0" baseline="0" dirty="0" smtClean="0">
              <a:ln>
                <a:noFill/>
              </a:ln>
              <a:solidFill>
                <a:srgbClr val="E6FFCD"/>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993180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60418" name="Picture 2" descr="http://www.imagick.org.br/zbolemail/Bo07x09/p28096%5B1%5D.jpg"/>
          <p:cNvPicPr>
            <a:picLocks noChangeAspect="1" noChangeArrowheads="1"/>
          </p:cNvPicPr>
          <p:nvPr/>
        </p:nvPicPr>
        <p:blipFill>
          <a:blip r:embed="rId3"/>
          <a:srcRect/>
          <a:stretch>
            <a:fillRect/>
          </a:stretch>
        </p:blipFill>
        <p:spPr bwMode="auto">
          <a:xfrm>
            <a:off x="35655" y="0"/>
            <a:ext cx="9108345" cy="6072230"/>
          </a:xfrm>
          <a:prstGeom prst="rect">
            <a:avLst/>
          </a:prstGeom>
          <a:noFill/>
        </p:spPr>
      </p:pic>
      <p:sp>
        <p:nvSpPr>
          <p:cNvPr id="153601" name="Rectangle 1"/>
          <p:cNvSpPr>
            <a:spLocks noChangeArrowheads="1"/>
          </p:cNvSpPr>
          <p:nvPr/>
        </p:nvSpPr>
        <p:spPr bwMode="auto">
          <a:xfrm>
            <a:off x="0" y="6072206"/>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b="1" i="0" u="none" strike="noStrike" cap="none" normalizeH="0" baseline="0" dirty="0" smtClean="0">
                <a:ln>
                  <a:noFill/>
                </a:ln>
                <a:solidFill>
                  <a:srgbClr val="E6FFCD"/>
                </a:solidFill>
                <a:effectLst/>
                <a:latin typeface="Times New Roman" pitchFamily="18" charset="0"/>
                <a:ea typeface="Calibri" pitchFamily="34" charset="0"/>
                <a:cs typeface="Times New Roman" pitchFamily="18" charset="0"/>
              </a:rPr>
              <a:t>Un albero sacro viene piegato dal peso della croce da cui viene deposto Cristo</a:t>
            </a:r>
            <a:endParaRPr kumimoji="0" lang="it-IT" sz="1100" b="0" i="0" u="none" strike="noStrike" cap="none" normalizeH="0" baseline="0" dirty="0" smtClean="0">
              <a:ln>
                <a:noFill/>
              </a:ln>
              <a:solidFill>
                <a:srgbClr val="E6FFCD"/>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b="1" i="0" u="none" strike="noStrike" cap="none" normalizeH="0" baseline="0" dirty="0" smtClean="0">
                <a:ln>
                  <a:noFill/>
                </a:ln>
                <a:solidFill>
                  <a:srgbClr val="E6FFCD"/>
                </a:solidFill>
                <a:effectLst/>
                <a:latin typeface="Times New Roman" pitchFamily="18" charset="0"/>
                <a:ea typeface="Calibri" pitchFamily="34" charset="0"/>
                <a:cs typeface="Times New Roman" pitchFamily="18" charset="0"/>
              </a:rPr>
              <a:t>Incisione su pietra, XII sec., </a:t>
            </a:r>
            <a:r>
              <a:rPr kumimoji="0" lang="it-IT" b="1" i="0" u="none" strike="noStrike" cap="none" normalizeH="0" baseline="0" dirty="0" err="1" smtClean="0">
                <a:ln>
                  <a:noFill/>
                </a:ln>
                <a:solidFill>
                  <a:srgbClr val="E6FFCD"/>
                </a:solidFill>
                <a:effectLst/>
                <a:latin typeface="Times New Roman" pitchFamily="18" charset="0"/>
                <a:ea typeface="Calibri" pitchFamily="34" charset="0"/>
                <a:cs typeface="Times New Roman" pitchFamily="18" charset="0"/>
              </a:rPr>
              <a:t>Externsteine</a:t>
            </a:r>
            <a:r>
              <a:rPr kumimoji="0" lang="it-IT" b="1" i="0" u="none" strike="noStrike" cap="none" normalizeH="0" baseline="0" dirty="0" smtClean="0">
                <a:ln>
                  <a:noFill/>
                </a:ln>
                <a:solidFill>
                  <a:srgbClr val="E6FFCD"/>
                </a:solidFill>
                <a:effectLst/>
                <a:latin typeface="Times New Roman" pitchFamily="18" charset="0"/>
                <a:ea typeface="Calibri" pitchFamily="34" charset="0"/>
                <a:cs typeface="Times New Roman" pitchFamily="18" charset="0"/>
              </a:rPr>
              <a:t>, </a:t>
            </a:r>
            <a:r>
              <a:rPr kumimoji="0" lang="it-IT" b="1" i="0" u="none" strike="noStrike" cap="none" normalizeH="0" baseline="0" dirty="0" err="1" smtClean="0">
                <a:ln>
                  <a:noFill/>
                </a:ln>
                <a:solidFill>
                  <a:srgbClr val="E6FFCD"/>
                </a:solidFill>
                <a:effectLst/>
                <a:latin typeface="Times New Roman" pitchFamily="18" charset="0"/>
                <a:ea typeface="Calibri" pitchFamily="34" charset="0"/>
                <a:cs typeface="Times New Roman" pitchFamily="18" charset="0"/>
              </a:rPr>
              <a:t>Renania</a:t>
            </a:r>
            <a:r>
              <a:rPr kumimoji="0" lang="it-IT" b="1" i="0" u="none" strike="noStrike" cap="none" normalizeH="0" baseline="0" dirty="0" smtClean="0">
                <a:ln>
                  <a:noFill/>
                </a:ln>
                <a:solidFill>
                  <a:srgbClr val="E6FFCD"/>
                </a:solidFill>
                <a:effectLst/>
                <a:latin typeface="Times New Roman" pitchFamily="18" charset="0"/>
                <a:ea typeface="Calibri" pitchFamily="34" charset="0"/>
                <a:cs typeface="Times New Roman" pitchFamily="18" charset="0"/>
              </a:rPr>
              <a:t> </a:t>
            </a:r>
            <a:r>
              <a:rPr kumimoji="0" lang="it-IT" b="1" i="0" u="none" strike="noStrike" cap="none" normalizeH="0" baseline="0" dirty="0" err="1" smtClean="0">
                <a:ln>
                  <a:noFill/>
                </a:ln>
                <a:solidFill>
                  <a:srgbClr val="E6FFCD"/>
                </a:solidFill>
                <a:effectLst/>
                <a:latin typeface="Times New Roman" pitchFamily="18" charset="0"/>
                <a:ea typeface="Calibri" pitchFamily="34" charset="0"/>
                <a:cs typeface="Times New Roman" pitchFamily="18" charset="0"/>
              </a:rPr>
              <a:t>Settentrionale-Vestfalia</a:t>
            </a:r>
            <a:r>
              <a:rPr kumimoji="0" lang="it-IT" b="1" i="0" u="none" strike="noStrike" cap="none" normalizeH="0" baseline="0" dirty="0" smtClean="0">
                <a:ln>
                  <a:noFill/>
                </a:ln>
                <a:solidFill>
                  <a:srgbClr val="E6FFCD"/>
                </a:solidFill>
                <a:effectLst/>
                <a:latin typeface="Times New Roman" pitchFamily="18" charset="0"/>
                <a:ea typeface="Calibri" pitchFamily="34" charset="0"/>
                <a:cs typeface="Times New Roman" pitchFamily="18" charset="0"/>
              </a:rPr>
              <a:t>, Germania</a:t>
            </a:r>
            <a:endParaRPr kumimoji="0" lang="it-IT" sz="2800" b="0" i="0" u="none" strike="noStrike" cap="none" normalizeH="0" baseline="0" dirty="0" smtClean="0">
              <a:ln>
                <a:noFill/>
              </a:ln>
              <a:solidFill>
                <a:srgbClr val="E6FFCD"/>
              </a:solidFill>
              <a:effectLst/>
              <a:latin typeface="Arial" pitchFamily="34" charset="0"/>
              <a:cs typeface="Arial" pitchFamily="34" charset="0"/>
            </a:endParaRPr>
          </a:p>
        </p:txBody>
      </p:sp>
    </p:spTree>
    <p:extLst>
      <p:ext uri="{BB962C8B-B14F-4D97-AF65-F5344CB8AC3E}">
        <p14:creationId xmlns="" xmlns:p14="http://schemas.microsoft.com/office/powerpoint/2010/main" val="993180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00562" y="142852"/>
            <a:ext cx="4643438" cy="8215346"/>
          </a:xfrm>
        </p:spPr>
        <p:txBody>
          <a:bodyPr>
            <a:normAutofit fontScale="55000" lnSpcReduction="20000"/>
          </a:bodyPr>
          <a:lstStyle/>
          <a:p>
            <a:pPr marL="0">
              <a:buNone/>
            </a:pPr>
            <a:r>
              <a:rPr lang="it-IT" b="1" i="1" dirty="0" smtClean="0">
                <a:solidFill>
                  <a:srgbClr val="00FFFF"/>
                </a:solidFill>
                <a:latin typeface="Times New Roman" pitchFamily="18" charset="0"/>
                <a:cs typeface="Times New Roman" pitchFamily="18" charset="0"/>
              </a:rPr>
              <a:t> </a:t>
            </a:r>
            <a:r>
              <a:rPr lang="it-IT" sz="4500" b="1" i="1" dirty="0" smtClean="0">
                <a:solidFill>
                  <a:schemeClr val="accent3">
                    <a:lumMod val="20000"/>
                    <a:lumOff val="80000"/>
                  </a:schemeClr>
                </a:solidFill>
                <a:latin typeface="Times New Roman" pitchFamily="18" charset="0"/>
                <a:cs typeface="Times New Roman" pitchFamily="18" charset="0"/>
              </a:rPr>
              <a:t>La quercia, gigantesca e incredibile, si ergeva sugli altri alberi della foresta: davanti a lei i soldati si fermarono, affascinati. Nel silenzio Carlo impartì l’ordine di abbatterla. Con asce e picconi una squadra si gettò su quel monumento di legno vivo, violando, squartando, spaccando, tra gli incitamenti e le urla dei compagni, grida d’entusiasmo e d’ira per la punizione di Dio che si scagliava su quell’idolo degli infedeli. Carlo, taciturno, seguiva la scena selvaggia con gli occhi fissi su quella quercia sognata per decenni. Quando l’albero meraviglioso cadde, precipitando con orribile frastuono, </a:t>
            </a:r>
          </a:p>
          <a:p>
            <a:pPr marL="0">
              <a:buNone/>
            </a:pPr>
            <a:r>
              <a:rPr lang="it-IT" sz="4500" b="1" i="1" dirty="0" smtClean="0">
                <a:solidFill>
                  <a:schemeClr val="accent3">
                    <a:lumMod val="20000"/>
                    <a:lumOff val="80000"/>
                  </a:schemeClr>
                </a:solidFill>
                <a:latin typeface="Times New Roman" pitchFamily="18" charset="0"/>
                <a:cs typeface="Times New Roman" pitchFamily="18" charset="0"/>
              </a:rPr>
              <a:t>anche l’imperatore si piegò </a:t>
            </a:r>
          </a:p>
          <a:p>
            <a:pPr marL="0">
              <a:buNone/>
            </a:pPr>
            <a:r>
              <a:rPr lang="it-IT" sz="4500" b="1" i="1" dirty="0" smtClean="0">
                <a:solidFill>
                  <a:schemeClr val="accent3">
                    <a:lumMod val="20000"/>
                    <a:lumOff val="80000"/>
                  </a:schemeClr>
                </a:solidFill>
                <a:latin typeface="Times New Roman" pitchFamily="18" charset="0"/>
                <a:cs typeface="Times New Roman" pitchFamily="18" charset="0"/>
              </a:rPr>
              <a:t>in ginocchio</a:t>
            </a:r>
            <a:r>
              <a:rPr lang="it-IT" sz="4500" b="1" dirty="0" smtClean="0">
                <a:solidFill>
                  <a:schemeClr val="accent3">
                    <a:lumMod val="20000"/>
                    <a:lumOff val="80000"/>
                  </a:schemeClr>
                </a:solidFill>
                <a:latin typeface="Times New Roman" pitchFamily="18" charset="0"/>
                <a:cs typeface="Times New Roman" pitchFamily="18" charset="0"/>
              </a:rPr>
              <a:t>. </a:t>
            </a:r>
          </a:p>
          <a:p>
            <a:pPr>
              <a:buNone/>
            </a:pPr>
            <a:endParaRPr lang="it-IT" sz="4500" dirty="0"/>
          </a:p>
        </p:txBody>
      </p:sp>
      <p:pic>
        <p:nvPicPr>
          <p:cNvPr id="4" name="Picture 2" descr="C:\Users\gaia\Desktop\Aosta - immagini\Irminsul - distruzione.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4448243"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Nella cattedrale di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Hildesheim</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l'ultimo pezzo di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Irminsul</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rimasto, è stato inglobato come candelabro. Ma dai frammenti degli alberi-totem sono stati fatti oggetti sacri  che ancora oggi vengono considerati divini da milioni di persone, e che non riescono a cancellare il ricordo. Come dice il proverbio: “</a:t>
            </a:r>
            <a:r>
              <a:rPr kumimoji="0" lang="it-IT" sz="2800" b="1" i="1"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Quel che si caccia fuori dalla porta, prima o poi, rientra </a:t>
            </a:r>
          </a:p>
          <a:p>
            <a:pPr marL="0">
              <a:buNone/>
            </a:pPr>
            <a:r>
              <a:rPr kumimoji="0" lang="it-IT" sz="2800" b="1" i="1"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sempre dalla finestra</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4500" dirty="0"/>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27_0.tmp"/>
          <p:cNvPicPr>
            <a:picLocks noChangeAspect="1"/>
          </p:cNvPicPr>
          <p:nvPr/>
        </p:nvPicPr>
        <p:blipFill>
          <a:blip r:embed="rId3"/>
          <a:stretch>
            <a:fillRect/>
          </a:stretch>
        </p:blipFill>
        <p:spPr>
          <a:xfrm>
            <a:off x="0" y="0"/>
            <a:ext cx="458093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29058" y="0"/>
            <a:ext cx="5214942" cy="8215346"/>
          </a:xfrm>
        </p:spPr>
        <p:txBody>
          <a:bodyPr>
            <a:normAutofit/>
          </a:bodyPr>
          <a:lstStyle/>
          <a:p>
            <a:pPr marL="0">
              <a:buNone/>
            </a:pPr>
            <a:r>
              <a:rPr lang="it-IT" sz="2800" b="1" dirty="0" smtClean="0">
                <a:solidFill>
                  <a:srgbClr val="E6FFCD"/>
                </a:solidFill>
                <a:latin typeface="Times New Roman" pitchFamily="18" charset="0"/>
                <a:cs typeface="Times New Roman" pitchFamily="18" charset="0"/>
              </a:rPr>
              <a:t>Il 22% dei non meno del 22% dei santuari sarebbe connesso, in un modo o nell’altro, alla presenza di un albero sacro.  Molte delle apparizioni o dei ritrovamenti mariani più importanti della storia della cristianità avvengono nel bosco: e il fenomeno è accentuato quando la Madonna, come nel caso di </a:t>
            </a:r>
            <a:r>
              <a:rPr lang="it-IT" sz="2800" b="1" dirty="0" err="1" smtClean="0">
                <a:solidFill>
                  <a:srgbClr val="E6FFCD"/>
                </a:solidFill>
                <a:latin typeface="Times New Roman" pitchFamily="18" charset="0"/>
                <a:cs typeface="Times New Roman" pitchFamily="18" charset="0"/>
              </a:rPr>
              <a:t>Einsiedeln</a:t>
            </a:r>
            <a:r>
              <a:rPr lang="it-IT" sz="2800" b="1" dirty="0" smtClean="0">
                <a:solidFill>
                  <a:srgbClr val="E6FFCD"/>
                </a:solidFill>
                <a:latin typeface="Times New Roman" pitchFamily="18" charset="0"/>
                <a:cs typeface="Times New Roman" pitchFamily="18" charset="0"/>
              </a:rPr>
              <a:t> (Svizzera) o di Loreto, è nera. La stessa Madonna di Fatima appare fra i rami di una quercia, e quella di Lourdes in un cespuglio di rose. </a:t>
            </a:r>
            <a:endParaRPr lang="it-IT" sz="45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8" name="Picture 2" descr="http://www.templaricavalieri.it/images/madonna_nera_maria_ss_incoronata_foggia.gif"/>
          <p:cNvPicPr>
            <a:picLocks noChangeAspect="1" noChangeArrowheads="1"/>
          </p:cNvPicPr>
          <p:nvPr/>
        </p:nvPicPr>
        <p:blipFill>
          <a:blip r:embed="rId3"/>
          <a:srcRect/>
          <a:stretch>
            <a:fillRect/>
          </a:stretch>
        </p:blipFill>
        <p:spPr bwMode="auto">
          <a:xfrm>
            <a:off x="0" y="0"/>
            <a:ext cx="3931290" cy="6826858"/>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hangingPunct="0">
              <a:spcBef>
                <a:spcPts val="0"/>
              </a:spcBef>
              <a:buNone/>
            </a:pPr>
            <a:r>
              <a:rPr lang="it-IT" sz="2800" b="1" dirty="0" smtClean="0">
                <a:solidFill>
                  <a:srgbClr val="E6FFCD"/>
                </a:solidFill>
                <a:latin typeface="Times New Roman" pitchFamily="18" charset="0"/>
                <a:cs typeface="Times New Roman" pitchFamily="18" charset="0"/>
              </a:rPr>
              <a:t>Si può tranquillamente affermare che il legame che intercorre fra la Madonna e gli alberi è una costante dell’Europa cristiana, che ha origini arcaiche, e che riflette qualcosa di molto, </a:t>
            </a:r>
            <a:r>
              <a:rPr lang="it-IT" sz="2800" b="1" dirty="0" err="1" smtClean="0">
                <a:solidFill>
                  <a:srgbClr val="E6FFCD"/>
                </a:solidFill>
                <a:latin typeface="Times New Roman" pitchFamily="18" charset="0"/>
                <a:cs typeface="Times New Roman" pitchFamily="18" charset="0"/>
              </a:rPr>
              <a:t>molto</a:t>
            </a:r>
            <a:r>
              <a:rPr lang="it-IT" sz="2800" b="1" dirty="0" smtClean="0">
                <a:solidFill>
                  <a:srgbClr val="E6FFCD"/>
                </a:solidFill>
                <a:latin typeface="Times New Roman" pitchFamily="18" charset="0"/>
                <a:cs typeface="Times New Roman" pitchFamily="18" charset="0"/>
              </a:rPr>
              <a:t> più antico, che si è conservato malgrado tutto. In montagna il fenomeno è ancora più diffuso che in pianura: le foreste si sono conservate più a lungo; gli alberi non hanno mai smesso di avere un’anima e di parlare agli uomini</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45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37_0.tmp"/>
          <p:cNvPicPr>
            <a:picLocks noChangeAspect="1"/>
          </p:cNvPicPr>
          <p:nvPr/>
        </p:nvPicPr>
        <p:blipFill>
          <a:blip r:embed="rId3"/>
          <a:stretch>
            <a:fillRect/>
          </a:stretch>
        </p:blipFill>
        <p:spPr>
          <a:xfrm>
            <a:off x="0" y="35904"/>
            <a:ext cx="4572000" cy="684463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Accanto alle Madonne di dubbia origine, proliferano i santi che vivono in foresta e diventano tanto selvatici che il loro corpo si copre di peli. Spesso sono i compagni delle Madonne nere: per esempio sant’Onofrio,  uomo del bosco, eremita che si copre di una folta pelliccia verde, accompagna quasi sempre la Gran Madre, anche se in una posizione di secondo piano. Perché in una religione della fertilità, il principio femminile prevale. </a:t>
            </a:r>
            <a:endParaRPr lang="it-IT" sz="4500" dirty="0"/>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8" name="Immagine 7" descr="01_0.tmp"/>
          <p:cNvPicPr>
            <a:picLocks noChangeAspect="1"/>
          </p:cNvPicPr>
          <p:nvPr/>
        </p:nvPicPr>
        <p:blipFill>
          <a:blip r:embed="rId3"/>
          <a:stretch>
            <a:fillRect/>
          </a:stretch>
        </p:blipFill>
        <p:spPr>
          <a:xfrm>
            <a:off x="0" y="0"/>
            <a:ext cx="4520654"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Ma il principio fecondatore maschile è necessario: gran parte delle processioni alla Madonna prevedono la sosta, la visita o la permanenza, anche di diversi mesi, della statua della Vergine in cappelle boschive dedicati a santi maschi, eremiti, pelosi o dai nomi evocativi (vedi san Silvestro). E’ la celebrazione dello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hieros</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gamòs</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le nozze sacre che prima si celebravano fra il re e la sacerdotessa.    </a:t>
            </a:r>
            <a:endParaRPr lang="it-IT" sz="4500" dirty="0"/>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21_0.tmp"/>
          <p:cNvPicPr>
            <a:picLocks noChangeAspect="1"/>
          </p:cNvPicPr>
          <p:nvPr/>
        </p:nvPicPr>
        <p:blipFill>
          <a:blip r:embed="rId3"/>
          <a:stretch>
            <a:fillRect/>
          </a:stretch>
        </p:blipFill>
        <p:spPr>
          <a:xfrm>
            <a:off x="0" y="0"/>
            <a:ext cx="4594324"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857752" y="0"/>
            <a:ext cx="4286248" cy="8215346"/>
          </a:xfrm>
        </p:spPr>
        <p:txBody>
          <a:bodyPr>
            <a:normAutofit/>
          </a:bodyPr>
          <a:lstStyle/>
          <a:p>
            <a:pPr marL="0">
              <a:buNone/>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Gli alberi entrano a pieno titolo anche nella simbologia cristiana: è un albero, l’albero di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Jesse</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padre di Davide, che mostra lo sviluppo della genealogia di Cristo. Celebre quello che si conserva nella cattedrale di Chartres (sede, manco a dirlo, di Madonna nera). Solo che, invece che dalla Madre Terra, nasce da un patriarca maschio! L’albero di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Jesse</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diventerà poi l’albero genealogico. </a:t>
            </a:r>
            <a:endParaRPr lang="it-IT" sz="4500" dirty="0"/>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8" name="Immagine 7" descr="36_0.tmp"/>
          <p:cNvPicPr>
            <a:picLocks noChangeAspect="1"/>
          </p:cNvPicPr>
          <p:nvPr/>
        </p:nvPicPr>
        <p:blipFill>
          <a:blip r:embed="rId3"/>
          <a:srcRect l="2733" r="12186" b="20833"/>
          <a:stretch>
            <a:fillRect/>
          </a:stretch>
        </p:blipFill>
        <p:spPr>
          <a:xfrm>
            <a:off x="0" y="21150"/>
            <a:ext cx="4857784" cy="68368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05_0.tmp"/>
          <p:cNvPicPr>
            <a:picLocks noChangeAspect="1"/>
          </p:cNvPicPr>
          <p:nvPr/>
        </p:nvPicPr>
        <p:blipFill>
          <a:blip r:embed="rId3"/>
          <a:stretch>
            <a:fillRect/>
          </a:stretch>
        </p:blipFill>
        <p:spPr>
          <a:xfrm>
            <a:off x="0" y="357166"/>
            <a:ext cx="9144000" cy="6125766"/>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45_0.tmp"/>
          <p:cNvPicPr>
            <a:picLocks noChangeAspect="1"/>
          </p:cNvPicPr>
          <p:nvPr/>
        </p:nvPicPr>
        <p:blipFill>
          <a:blip r:embed="rId3"/>
          <a:stretch>
            <a:fillRect/>
          </a:stretch>
        </p:blipFill>
        <p:spPr>
          <a:xfrm>
            <a:off x="0" y="366116"/>
            <a:ext cx="9144000" cy="6125766"/>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714876" y="0"/>
            <a:ext cx="4429124" cy="8215346"/>
          </a:xfrm>
        </p:spPr>
        <p:txBody>
          <a:bodyPr>
            <a:normAutofit/>
          </a:bodyPr>
          <a:lstStyle/>
          <a:p>
            <a:pPr marL="0">
              <a:buNone/>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L’anima può reincarnarsi in un albero, e le anime di due amanti sepolti insieme rinascono come piante intrecciate una all’altra. Per la grande intellettuale medioevale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Hildegarda</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di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Bingen</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r>
              <a:rPr lang="it-IT" sz="2800" b="1" dirty="0" smtClean="0">
                <a:solidFill>
                  <a:srgbClr val="E6FFCD"/>
                </a:solidFill>
                <a:latin typeface="Times New Roman" pitchFamily="18" charset="0"/>
                <a:cs typeface="Times New Roman" pitchFamily="18" charset="0"/>
              </a:rPr>
              <a:t>l’anima è come la linfa dell’albero, mentre l’intelletto e la volontà sono per l’anima come le braccia-rami.</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L’essenza divina stessa è individuabile in una pianta, che lei può vedere attraverso visioni. </a:t>
            </a:r>
            <a:endParaRPr lang="it-IT" sz="45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48_0.tmp"/>
          <p:cNvPicPr>
            <a:picLocks noChangeAspect="1"/>
          </p:cNvPicPr>
          <p:nvPr/>
        </p:nvPicPr>
        <p:blipFill>
          <a:blip r:embed="rId3"/>
          <a:srcRect l="17748" t="25000" r="4375"/>
          <a:stretch>
            <a:fillRect/>
          </a:stretch>
        </p:blipFill>
        <p:spPr>
          <a:xfrm>
            <a:off x="0" y="0"/>
            <a:ext cx="4714908"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49_0.tmp"/>
          <p:cNvPicPr>
            <a:picLocks noChangeAspect="1"/>
          </p:cNvPicPr>
          <p:nvPr/>
        </p:nvPicPr>
        <p:blipFill>
          <a:blip r:embed="rId3"/>
          <a:stretch>
            <a:fillRect/>
          </a:stretch>
        </p:blipFill>
        <p:spPr>
          <a:xfrm>
            <a:off x="0" y="361652"/>
            <a:ext cx="9143999" cy="6134694"/>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429124" y="0"/>
            <a:ext cx="4714876" cy="8215346"/>
          </a:xfrm>
        </p:spPr>
        <p:txBody>
          <a:bodyPr>
            <a:normAutofit/>
          </a:bodyPr>
          <a:lstStyle/>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Le civiltà della foresta sono molto più diffuse di quanto si pensi: si pensi per esempio alle culture dei nativi americani. Una delle caratteristiche comuni fra le genti del bosco, oltre alle religioni animiste e panteiste sciamaniche legate al culto della Madre Terra, fu la resistenza all’invasività dei poteri centrali e il ruolo delle donne. Che spesso furono a capo della rivolta, come nel caso della </a:t>
            </a: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Gaitana</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 </a:t>
            </a:r>
          </a:p>
          <a:p>
            <a:pPr marL="0">
              <a:buNone/>
            </a:pP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Timanà</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in Huila, </a:t>
            </a:r>
          </a:p>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Colombia.   </a:t>
            </a:r>
            <a:endParaRPr lang="it-IT" sz="27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8" name="Immagine 7" descr="40_0.tmp"/>
          <p:cNvPicPr>
            <a:picLocks noChangeAspect="1"/>
          </p:cNvPicPr>
          <p:nvPr/>
        </p:nvPicPr>
        <p:blipFill>
          <a:blip r:embed="rId3"/>
          <a:srcRect l="12186" t="13542" r="21639" b="18750"/>
          <a:stretch>
            <a:fillRect/>
          </a:stretch>
        </p:blipFill>
        <p:spPr>
          <a:xfrm>
            <a:off x="0" y="0"/>
            <a:ext cx="4431323" cy="6858000"/>
          </a:xfrm>
          <a:prstGeom prst="rect">
            <a:avLst/>
          </a:prstGeom>
        </p:spPr>
      </p:pic>
      <p:sp>
        <p:nvSpPr>
          <p:cNvPr id="7" name="CasellaDiTesto 6"/>
          <p:cNvSpPr txBox="1"/>
          <p:nvPr/>
        </p:nvSpPr>
        <p:spPr>
          <a:xfrm>
            <a:off x="0" y="0"/>
            <a:ext cx="2024007" cy="646331"/>
          </a:xfrm>
          <a:prstGeom prst="rect">
            <a:avLst/>
          </a:prstGeom>
          <a:noFill/>
        </p:spPr>
        <p:txBody>
          <a:bodyPr wrap="square" rtlCol="0">
            <a:spAutoFit/>
          </a:bodyPr>
          <a:lstStyle/>
          <a:p>
            <a:r>
              <a:rPr lang="it-IT" b="1" dirty="0" smtClean="0">
                <a:solidFill>
                  <a:schemeClr val="bg1"/>
                </a:solidFill>
                <a:latin typeface="Times New Roman" pitchFamily="18" charset="0"/>
                <a:cs typeface="Times New Roman" pitchFamily="18" charset="0"/>
              </a:rPr>
              <a:t>Albero della vita.</a:t>
            </a:r>
          </a:p>
          <a:p>
            <a:r>
              <a:rPr lang="it-IT" b="1" dirty="0" smtClean="0">
                <a:solidFill>
                  <a:schemeClr val="bg1"/>
                </a:solidFill>
                <a:latin typeface="Times New Roman" pitchFamily="18" charset="0"/>
                <a:cs typeface="Times New Roman" pitchFamily="18" charset="0"/>
              </a:rPr>
              <a:t>Cultura amerindia </a:t>
            </a:r>
            <a:endParaRPr lang="it-IT" b="1" dirty="0">
              <a:solidFill>
                <a:schemeClr val="bg1"/>
              </a:solidFill>
              <a:latin typeface="Times New Roman" pitchFamily="18" charset="0"/>
              <a:cs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La </a:t>
            </a: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Gaitana</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era capo tribù assieme a suo figlio: gli spagnoli lo bruciarono vivo davanti a lei per convincerla a pagare i tributi alla Corona. Lei riunì le tribù della valle del Magdalena, sconfisse gli invasori e cavò gli occhi al generale Pedro de </a:t>
            </a: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Anasco</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prima di ammazzarlo. Gli ufficiali spagnoli furono torturati appesi ad un albero, che esiste ancora malgrado i tentativi di preti e stato di estirparlo: perché viene sempre ripiantato.  </a:t>
            </a:r>
            <a:endParaRPr lang="it-IT" sz="27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9" name="Immagine 8" descr="39_0.tmp"/>
          <p:cNvPicPr>
            <a:picLocks noChangeAspect="1"/>
          </p:cNvPicPr>
          <p:nvPr/>
        </p:nvPicPr>
        <p:blipFill>
          <a:blip r:embed="rId3"/>
          <a:stretch>
            <a:fillRect/>
          </a:stretch>
        </p:blipFill>
        <p:spPr>
          <a:xfrm>
            <a:off x="0" y="0"/>
            <a:ext cx="4594324"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116738" name="Picture 2" descr="http://3.bp.blogspot.com/-a2nJV81JfaU/UHSMQ2cWkII/AAAAAAAAAB8/T7jfOCfP-Bw/s1600/la+ceiba.jpg"/>
          <p:cNvPicPr>
            <a:picLocks noChangeAspect="1" noChangeArrowheads="1"/>
          </p:cNvPicPr>
          <p:nvPr/>
        </p:nvPicPr>
        <p:blipFill>
          <a:blip r:embed="rId3"/>
          <a:srcRect/>
          <a:stretch>
            <a:fillRect/>
          </a:stretch>
        </p:blipFill>
        <p:spPr bwMode="auto">
          <a:xfrm>
            <a:off x="0" y="0"/>
            <a:ext cx="9144000" cy="6277739"/>
          </a:xfrm>
          <a:prstGeom prst="rect">
            <a:avLst/>
          </a:prstGeom>
          <a:noFill/>
        </p:spPr>
      </p:pic>
      <p:sp>
        <p:nvSpPr>
          <p:cNvPr id="5" name="CasellaDiTesto 4"/>
          <p:cNvSpPr txBox="1"/>
          <p:nvPr/>
        </p:nvSpPr>
        <p:spPr>
          <a:xfrm>
            <a:off x="0" y="6211669"/>
            <a:ext cx="9144000" cy="646331"/>
          </a:xfrm>
          <a:prstGeom prst="rect">
            <a:avLst/>
          </a:prstGeom>
          <a:noFill/>
        </p:spPr>
        <p:txBody>
          <a:bodyPr wrap="square" rtlCol="0">
            <a:spAutoFit/>
          </a:bodyPr>
          <a:lstStyle/>
          <a:p>
            <a:r>
              <a:rPr lang="it-IT" b="1" dirty="0" smtClean="0">
                <a:solidFill>
                  <a:srgbClr val="E6FFCD"/>
                </a:solidFill>
                <a:latin typeface="Times New Roman" pitchFamily="18" charset="0"/>
                <a:cs typeface="Times New Roman" pitchFamily="18" charset="0"/>
              </a:rPr>
              <a:t>Adesso ci hanno fatto anche un monumento, ed è diventato simbolo della lotta dei </a:t>
            </a:r>
          </a:p>
          <a:p>
            <a:r>
              <a:rPr lang="it-IT" b="1" dirty="0" smtClean="0">
                <a:solidFill>
                  <a:srgbClr val="E6FFCD"/>
                </a:solidFill>
                <a:latin typeface="Times New Roman" pitchFamily="18" charset="0"/>
                <a:cs typeface="Times New Roman" pitchFamily="18" charset="0"/>
              </a:rPr>
              <a:t>popoli indigeni  americani contro i poteri centrali e le culture dell’Impero. </a:t>
            </a:r>
            <a:endParaRPr lang="it-IT" b="1" dirty="0">
              <a:solidFill>
                <a:srgbClr val="E6FFCD"/>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9931802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357686" y="0"/>
            <a:ext cx="4786314" cy="8215346"/>
          </a:xfrm>
        </p:spPr>
        <p:txBody>
          <a:bodyPr>
            <a:normAutofit/>
          </a:bodyPr>
          <a:lstStyle/>
          <a:p>
            <a:pPr marL="0">
              <a:buNone/>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Malgrado i tentativi di “normalizzazione”, la credenza negli alberi come esseri vivi, senzienti e pensanti, permane nella cultura europea in ambiente popolare e non solo, fino a tempi recenti. Forse non è mai sparita del tutto. L’artista che più di ogni altro, ha saputo esprimere questa concezione animista e panteista è il fiammingo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Ieronymus</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Bosch.  I suoi alberi sono esseri metamorfici, animati, </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casa e rifugio dei viventi di vario tipo. </a:t>
            </a:r>
            <a:endParaRPr lang="it-IT" sz="27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44_0.tmp"/>
          <p:cNvPicPr>
            <a:picLocks noChangeAspect="1"/>
          </p:cNvPicPr>
          <p:nvPr/>
        </p:nvPicPr>
        <p:blipFill>
          <a:blip r:embed="rId3"/>
          <a:srcRect l="4727" t="1042"/>
          <a:stretch>
            <a:fillRect/>
          </a:stretch>
        </p:blipFill>
        <p:spPr>
          <a:xfrm>
            <a:off x="0" y="0"/>
            <a:ext cx="4365206"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42_0.tmp"/>
          <p:cNvPicPr>
            <a:picLocks noChangeAspect="1"/>
          </p:cNvPicPr>
          <p:nvPr/>
        </p:nvPicPr>
        <p:blipFill>
          <a:blip r:embed="rId3"/>
          <a:srcRect l="3125" r="4687"/>
          <a:stretch>
            <a:fillRect/>
          </a:stretch>
        </p:blipFill>
        <p:spPr>
          <a:xfrm>
            <a:off x="0" y="142852"/>
            <a:ext cx="9144000" cy="6538301"/>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Dal punto di vista letterario, lo scrittore che rappresentò in maniera più viva l’essenza tradizionale animista e magica del bosco sacro fu William Shakespeare nel </a:t>
            </a:r>
            <a:r>
              <a:rPr kumimoji="0" lang="it-IT" sz="2800" b="1" i="1"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Sogno di una notte di mezza estate</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Non ebbe il coraggio di ambientare la sua commedia nel bosco dell’Inghilterra a lui contemporanea, dove le credenze nelle fate e negli elfi erano ancora vivissime e nessuno ne avrebbe messo in dubbio la reale esistenza.  </a:t>
            </a:r>
            <a:endParaRPr lang="it-IT" sz="27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23_0.tmp"/>
          <p:cNvPicPr>
            <a:picLocks noChangeAspect="1"/>
          </p:cNvPicPr>
          <p:nvPr/>
        </p:nvPicPr>
        <p:blipFill>
          <a:blip r:embed="rId3"/>
          <a:srcRect l="1952" b="3125"/>
          <a:stretch>
            <a:fillRect/>
          </a:stretch>
        </p:blipFill>
        <p:spPr>
          <a:xfrm>
            <a:off x="0" y="0"/>
            <a:ext cx="4514389"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22_0.tmp"/>
          <p:cNvPicPr>
            <a:picLocks noChangeAspect="1"/>
          </p:cNvPicPr>
          <p:nvPr/>
        </p:nvPicPr>
        <p:blipFill>
          <a:blip r:embed="rId3"/>
          <a:stretch>
            <a:fillRect/>
          </a:stretch>
        </p:blipFill>
        <p:spPr>
          <a:xfrm>
            <a:off x="0" y="370582"/>
            <a:ext cx="9143999" cy="6116835"/>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06_0.tmp"/>
          <p:cNvPicPr>
            <a:picLocks noChangeAspect="1"/>
          </p:cNvPicPr>
          <p:nvPr/>
        </p:nvPicPr>
        <p:blipFill>
          <a:blip r:embed="rId3"/>
          <a:stretch>
            <a:fillRect/>
          </a:stretch>
        </p:blipFill>
        <p:spPr>
          <a:xfrm>
            <a:off x="0" y="410765"/>
            <a:ext cx="9144000" cy="6036469"/>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00562" y="0"/>
            <a:ext cx="4643438" cy="8215346"/>
          </a:xfrm>
        </p:spPr>
        <p:txBody>
          <a:bodyPr>
            <a:normAutofit/>
          </a:bodyPr>
          <a:lstStyle/>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La regina delle fate, i folletti e gli esseri fantastici che rappresenta sono gli spiriti millenari dell’immaginario celtico, sicuramente non di quello ateniese. Ma gli esseri fantastici della cultura popolare erano troppo triviali per essere messi in scena in un teatro rubano, e così li travestì da divinità e da nobili ateniesi. Resta l’idea di una foresta animata, piena di fantastici esseri metamorfici che usano sostanze vegetali allucinogene come le streghe e gli sciamani.     </a:t>
            </a:r>
            <a:endParaRPr lang="it-IT" sz="2700" b="1" dirty="0">
              <a:solidFill>
                <a:srgbClr val="E6FFCD"/>
              </a:solidFill>
              <a:latin typeface="Times New Roman" pitchFamily="18" charset="0"/>
              <a:cs typeface="Times New Roman" pitchFamily="18" charset="0"/>
            </a:endParaRPr>
          </a:p>
        </p:txBody>
      </p:sp>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25_0.tmp"/>
          <p:cNvPicPr>
            <a:picLocks noChangeAspect="1"/>
          </p:cNvPicPr>
          <p:nvPr/>
        </p:nvPicPr>
        <p:blipFill>
          <a:blip r:embed="rId2"/>
          <a:stretch>
            <a:fillRect/>
          </a:stretch>
        </p:blipFill>
        <p:spPr>
          <a:xfrm>
            <a:off x="0" y="0"/>
            <a:ext cx="4473773"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14810" y="0"/>
            <a:ext cx="4929190" cy="8215346"/>
          </a:xfrm>
        </p:spPr>
        <p:txBody>
          <a:bodyPr>
            <a:normAutofit/>
          </a:bodyPr>
          <a:lstStyle/>
          <a:p>
            <a:pPr marL="0">
              <a:buNone/>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A livello psicoanalitico, la simbologia dell’albero (e, in questo caso, dell’albero rovesciato) viene ripresa da Carl Gustav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Jung</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che lavora sugli archetipi e quindi, sulla memoria profonda e sugli strati più antichi della psiche umana. Secondo lo studioso, le immagini tramandate dalla cultura popolare sono le idee fondanti della nostra coscienza, per millenni sapere decodificabile da chiunque, adesso mostri e incubi da psicopatici. </a:t>
            </a:r>
            <a:endParaRPr lang="it-IT" sz="28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20_0.tmp"/>
          <p:cNvPicPr>
            <a:picLocks noChangeAspect="1"/>
          </p:cNvPicPr>
          <p:nvPr/>
        </p:nvPicPr>
        <p:blipFill>
          <a:blip r:embed="rId3"/>
          <a:srcRect l="2802" r="4375"/>
          <a:stretch>
            <a:fillRect/>
          </a:stretch>
        </p:blipFill>
        <p:spPr>
          <a:xfrm>
            <a:off x="0" y="0"/>
            <a:ext cx="4214842"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Uno dei libri più sorprendenti in cui riaffiora l’arcaica idea dell’albero dispensatore di forza e di saggezza, protettore di una comunità e portatore di ricchezza e di fertilità di uomini, animali e campi fu  scritto da John Steinbeck. Il romanzo è la storia di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Josph</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Wayne</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un agricoltore che, rovinato dalla meccanizzazione dell’Est, ai tempi della Grande Depressione riunisce il suo clan e migra in California. </a:t>
            </a:r>
            <a:endParaRPr lang="it-IT" sz="28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8" name="Immagine 7" descr="19_0.tmp"/>
          <p:cNvPicPr>
            <a:picLocks noChangeAspect="1"/>
          </p:cNvPicPr>
          <p:nvPr/>
        </p:nvPicPr>
        <p:blipFill>
          <a:blip r:embed="rId3"/>
          <a:stretch>
            <a:fillRect/>
          </a:stretch>
        </p:blipFill>
        <p:spPr>
          <a:xfrm>
            <a:off x="0" y="0"/>
            <a:ext cx="4587627"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00562" y="0"/>
            <a:ext cx="4643438" cy="8215346"/>
          </a:xfrm>
        </p:spPr>
        <p:txBody>
          <a:bodyPr>
            <a:normAutofit/>
          </a:bodyPr>
          <a:lstStyle/>
          <a:p>
            <a:pPr marL="0">
              <a:buNone/>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Là rifonda la sua comunità attorno ad un grande albero che viene addobbato a trattato come gli antichi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Irminsul</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Nello stesso tempo, pratica riti segreti su una pietra nella foresta  da cui sgorga la sorgente che disseta la valle. Ma un fratello bigotto ammazza l’albero: e per riportare la pioggia, non avrà altra scelta che sacrificarsi facendo scorrere il suo sangue sul sasso altare. Quando si dice memoria </a:t>
            </a:r>
            <a:r>
              <a:rPr kumimoji="0" lang="it-IT" sz="28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arcaica…</a:t>
            </a: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a:t>
            </a:r>
            <a:endParaRPr lang="it-IT" sz="28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8" name="Picture 2" descr="http://images.barnesandnoble.com/images/57370000/57377724.JPG"/>
          <p:cNvPicPr>
            <a:picLocks noChangeAspect="1" noChangeArrowheads="1"/>
          </p:cNvPicPr>
          <p:nvPr/>
        </p:nvPicPr>
        <p:blipFill>
          <a:blip r:embed="rId3"/>
          <a:srcRect/>
          <a:stretch>
            <a:fillRect/>
          </a:stretch>
        </p:blipFill>
        <p:spPr bwMode="auto">
          <a:xfrm>
            <a:off x="0" y="0"/>
            <a:ext cx="4500594" cy="6880361"/>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Su tutto l’arco alpino, si credeva (e si crede </a:t>
            </a: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ancora…</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che i nodi degli alberi contenessero degli spiriti, che parlavano e si muovevano. Tossicologi che hanno preso l’</a:t>
            </a: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ayahuasca</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in foresta riferiscono di averli visti, e tutta l’arte popolare continua a rappresentarli ancora oggi. Gli scultori affermano di non vederli, ma, semplicemente, di “riportarli fuori dal legno”: perché in realtà, loro sono già lì, </a:t>
            </a:r>
          </a:p>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basta saperli  vedere. </a:t>
            </a:r>
            <a:endParaRPr lang="it-IT" sz="27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8" name="Immagine 7" descr="04_0.tmp"/>
          <p:cNvPicPr>
            <a:picLocks noChangeAspect="1"/>
          </p:cNvPicPr>
          <p:nvPr/>
        </p:nvPicPr>
        <p:blipFill>
          <a:blip r:embed="rId3"/>
          <a:stretch>
            <a:fillRect/>
          </a:stretch>
        </p:blipFill>
        <p:spPr>
          <a:xfrm>
            <a:off x="0" y="0"/>
            <a:ext cx="4587627"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6" name="Immagine 5" descr="05_0.tmp"/>
          <p:cNvPicPr>
            <a:picLocks noChangeAspect="1"/>
          </p:cNvPicPr>
          <p:nvPr/>
        </p:nvPicPr>
        <p:blipFill>
          <a:blip r:embed="rId3"/>
          <a:stretch>
            <a:fillRect/>
          </a:stretch>
        </p:blipFill>
        <p:spPr>
          <a:xfrm>
            <a:off x="0" y="366116"/>
            <a:ext cx="9144000" cy="6125766"/>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Una delle tradizioni più comuni in Europa è che la foresta sia popolata dai folletti: in un contesto animista, sono la personalizzazione di idee e di un codice di comportamento che impone il rispetto della natura, e che dice che non si può prendere senza dare qualcosa in cambio, che l’essere umano è subordinato a qualcosa che non può controllare, e che, da solo</a:t>
            </a:r>
          </a:p>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non ha nessuna </a:t>
            </a:r>
          </a:p>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possibilità di cavarsela. </a:t>
            </a:r>
            <a:endParaRPr lang="it-IT" sz="27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08_0.tmp"/>
          <p:cNvPicPr>
            <a:picLocks noChangeAspect="1"/>
          </p:cNvPicPr>
          <p:nvPr/>
        </p:nvPicPr>
        <p:blipFill>
          <a:blip r:embed="rId3"/>
          <a:stretch>
            <a:fillRect/>
          </a:stretch>
        </p:blipFill>
        <p:spPr>
          <a:xfrm>
            <a:off x="0" y="0"/>
            <a:ext cx="4594324"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Il ricordo degli spiriti della foresta riemerge inaspettato non appena si manifesta l’occasione. Questa è una storia che viene dalla Carnia, regione alpina del Friuli Venezia Giulia, minoranza ladina, una delle zone più spopolate e marginali d’Italia. Qui il locale ufficio turistico diede incarico ad un illustratore bresciano di illustrare i folletti del bosco, che esistevano solo nella tradizione orale e non erano mai stati disegnati. </a:t>
            </a:r>
            <a:endParaRPr lang="it-IT" sz="27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8" name="Immagine 7" descr="13_0.tmp"/>
          <p:cNvPicPr>
            <a:picLocks noChangeAspect="1"/>
          </p:cNvPicPr>
          <p:nvPr/>
        </p:nvPicPr>
        <p:blipFill>
          <a:blip r:embed="rId3"/>
          <a:stretch>
            <a:fillRect/>
          </a:stretch>
        </p:blipFill>
        <p:spPr>
          <a:xfrm>
            <a:off x="0" y="0"/>
            <a:ext cx="4594324"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43504" y="0"/>
            <a:ext cx="4000496" cy="8215346"/>
          </a:xfrm>
        </p:spPr>
        <p:txBody>
          <a:bodyPr>
            <a:normAutofit/>
          </a:bodyPr>
          <a:lstStyle/>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La pubblicazione di questo libro, ottenuta in base alle sole testimonianze orali da parte di un “non professionista”, l’artista Giovanni </a:t>
            </a: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Pielli</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fece emergere l’orgoglio di appartenenza da parte di una comunità residuale e marginale, che fece nascere un moto di  identificazione collettiva nelle personalità e nelle idee trasmesse dai </a:t>
            </a:r>
          </a:p>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folletti. </a:t>
            </a:r>
            <a:endParaRPr lang="it-IT" sz="27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1026" name="Picture 2" descr="http://www.regionalstorefvg.com/image/cache/data/editoria/libri/Friulano/Bambini-Ragazzi/Dai-7-anni/Sbilfs-600x600.jpg"/>
          <p:cNvPicPr>
            <a:picLocks noChangeAspect="1" noChangeArrowheads="1"/>
          </p:cNvPicPr>
          <p:nvPr/>
        </p:nvPicPr>
        <p:blipFill>
          <a:blip r:embed="rId3"/>
          <a:srcRect/>
          <a:stretch>
            <a:fillRect/>
          </a:stretch>
        </p:blipFill>
        <p:spPr bwMode="auto">
          <a:xfrm>
            <a:off x="0" y="-5"/>
            <a:ext cx="5143504" cy="6858005"/>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Tutti gli abitanti di </a:t>
            </a: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Ravascletto</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minuscolo comune </a:t>
            </a: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carnico</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(566 abitanti), si scelsero un folletto, quello che più sentivano vicino per indole e personalità, si fecero i costumi e, in tutte le feste popolari e le ricorrenze, si travestivano </a:t>
            </a: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e…</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Cosa </a:t>
            </a: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sconvolgente…</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Si comportavano e parlavano come pensavano lo </a:t>
            </a: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sbilf</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avrebbe fatto. In questa operazione furono impiegati capitali personali ingenti. </a:t>
            </a:r>
            <a:endParaRPr lang="it-IT" sz="27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09_0.tmp"/>
          <p:cNvPicPr>
            <a:picLocks noChangeAspect="1"/>
          </p:cNvPicPr>
          <p:nvPr/>
        </p:nvPicPr>
        <p:blipFill>
          <a:blip r:embed="rId3"/>
          <a:stretch>
            <a:fillRect/>
          </a:stretch>
        </p:blipFill>
        <p:spPr>
          <a:xfrm>
            <a:off x="0" y="0"/>
            <a:ext cx="4594324"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6" name="CasellaDiTesto 5"/>
          <p:cNvSpPr txBox="1"/>
          <p:nvPr/>
        </p:nvSpPr>
        <p:spPr>
          <a:xfrm>
            <a:off x="4643438" y="0"/>
            <a:ext cx="4500562" cy="6986528"/>
          </a:xfrm>
          <a:prstGeom prst="rect">
            <a:avLst/>
          </a:prstGeom>
          <a:noFill/>
        </p:spPr>
        <p:txBody>
          <a:bodyPr wrap="square" rtlCol="0">
            <a:spAutoFit/>
          </a:bodyPr>
          <a:lstStyle/>
          <a:p>
            <a:r>
              <a:rPr lang="it-IT" sz="2800" b="1" dirty="0" smtClean="0">
                <a:solidFill>
                  <a:srgbClr val="E6FFCD"/>
                </a:solidFill>
                <a:latin typeface="Times New Roman" pitchFamily="18" charset="0"/>
                <a:cs typeface="Times New Roman" pitchFamily="18" charset="0"/>
              </a:rPr>
              <a:t>Gli antichi sciamani amazzonici elaborarono una serie complessa di tabù per proteggere la foresta: “</a:t>
            </a:r>
            <a:r>
              <a:rPr lang="it-IT" sz="2800" b="1" i="1" dirty="0" smtClean="0">
                <a:solidFill>
                  <a:srgbClr val="E6FFCD"/>
                </a:solidFill>
                <a:latin typeface="Times New Roman" pitchFamily="18" charset="0"/>
                <a:cs typeface="Times New Roman" pitchFamily="18" charset="0"/>
              </a:rPr>
              <a:t>Ti piacciono i pappagalli? Sono così belli, vederli volare come lampi di luce in </a:t>
            </a:r>
            <a:r>
              <a:rPr lang="it-IT" sz="2800" b="1" i="1" dirty="0" err="1" smtClean="0">
                <a:solidFill>
                  <a:srgbClr val="E6FFCD"/>
                </a:solidFill>
                <a:latin typeface="Times New Roman" pitchFamily="18" charset="0"/>
                <a:cs typeface="Times New Roman" pitchFamily="18" charset="0"/>
              </a:rPr>
              <a:t>cielo…</a:t>
            </a:r>
            <a:r>
              <a:rPr lang="it-IT" sz="2800" b="1" i="1" dirty="0" smtClean="0">
                <a:solidFill>
                  <a:srgbClr val="E6FFCD"/>
                </a:solidFill>
                <a:latin typeface="Times New Roman" pitchFamily="18" charset="0"/>
                <a:cs typeface="Times New Roman" pitchFamily="18" charset="0"/>
              </a:rPr>
              <a:t>. Ma se vuoi continuare a vederli volare, non devi andare dove la selva è più nera: perché lì loro mettono il nido, e si spaventano se vedono gli esseri umani. Soltanto gli sciamani ci possono andare, perché parlano la lingua dei </a:t>
            </a:r>
            <a:r>
              <a:rPr lang="it-IT" sz="2800" b="1" i="1" dirty="0" err="1" smtClean="0">
                <a:solidFill>
                  <a:srgbClr val="E6FFCD"/>
                </a:solidFill>
                <a:latin typeface="Times New Roman" pitchFamily="18" charset="0"/>
                <a:cs typeface="Times New Roman" pitchFamily="18" charset="0"/>
              </a:rPr>
              <a:t>pappagalli…</a:t>
            </a:r>
            <a:r>
              <a:rPr lang="it-IT" sz="2800" b="1" i="1" dirty="0" smtClean="0">
                <a:solidFill>
                  <a:srgbClr val="E6FFCD"/>
                </a:solidFill>
                <a:latin typeface="Times New Roman" pitchFamily="18" charset="0"/>
                <a:cs typeface="Times New Roman" pitchFamily="18" charset="0"/>
              </a:rPr>
              <a:t>.”</a:t>
            </a:r>
            <a:endParaRPr lang="it-IT" sz="2800" b="1" i="1" dirty="0">
              <a:solidFill>
                <a:srgbClr val="E6FFCD"/>
              </a:solidFill>
              <a:latin typeface="Times New Roman" pitchFamily="18" charset="0"/>
              <a:cs typeface="Times New Roman" pitchFamily="18" charset="0"/>
            </a:endParaRPr>
          </a:p>
        </p:txBody>
      </p:sp>
      <p:pic>
        <p:nvPicPr>
          <p:cNvPr id="7" name="Immagine 6" descr="07_0.tmp"/>
          <p:cNvPicPr>
            <a:picLocks noChangeAspect="1"/>
          </p:cNvPicPr>
          <p:nvPr/>
        </p:nvPicPr>
        <p:blipFill>
          <a:blip r:embed="rId3"/>
          <a:stretch>
            <a:fillRect/>
          </a:stretch>
        </p:blipFill>
        <p:spPr>
          <a:xfrm>
            <a:off x="0" y="0"/>
            <a:ext cx="4594324" cy="6858000"/>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r>
              <a:rPr kumimoji="0" lang="it-IT" sz="2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L’identificazione fu tale che anche il personale dell’Ufficio Turistico (direttore incluso) cominciarono a partecipare alle rappresentazioni di vero e proprio “teatro totale”. In breve tempo divennero una celebrità e furono invitati dalle reti televisive nazionali ed estere: per il paese fu un notevole soffio di vita dopo anni di spopolamento e marginalità. Anche il turismo cominciò a rinascere. </a:t>
            </a:r>
            <a:endParaRPr lang="it-IT" sz="28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11_0.tmp"/>
          <p:cNvPicPr>
            <a:picLocks noChangeAspect="1"/>
          </p:cNvPicPr>
          <p:nvPr/>
        </p:nvPicPr>
        <p:blipFill>
          <a:blip r:embed="rId3"/>
          <a:stretch>
            <a:fillRect/>
          </a:stretch>
        </p:blipFill>
        <p:spPr>
          <a:xfrm>
            <a:off x="0" y="0"/>
            <a:ext cx="458093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L’esperimento durò alcuni anni e finì quando l’università di Udine (facoltà di </a:t>
            </a: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Antropologia…</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fece pubblicare, sulla Gazzetta filologica friulana, un articolo intitolato “Gli </a:t>
            </a:r>
            <a:r>
              <a:rPr kumimoji="0" lang="it-IT" sz="2700" b="1" i="0" u="none" strike="noStrike" cap="none" normalizeH="0" baseline="0" dirty="0" err="1" smtClean="0">
                <a:ln>
                  <a:noFill/>
                </a:ln>
                <a:solidFill>
                  <a:srgbClr val="E6FFCD"/>
                </a:solidFill>
                <a:effectLst/>
                <a:latin typeface="Times New Roman" pitchFamily="18" charset="0"/>
                <a:ea typeface="Times New Roman" pitchFamily="18" charset="0"/>
                <a:cs typeface="Times New Roman" pitchFamily="18" charset="0"/>
              </a:rPr>
              <a:t>Sbilfs</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non sono veri”. La gente si sentì ancora una volta defraudata della propria cultura, e mise i costumi negli armadi. Al massimo, li fece riutilizzare ai bambini per Carnevale. Fu un’ennesima dimostrazione di incomprensione da parte della cultura urbana.   </a:t>
            </a:r>
            <a:endParaRPr lang="it-IT" sz="27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9" name="Immagine 8" descr="14_0.tmp"/>
          <p:cNvPicPr>
            <a:picLocks noChangeAspect="1"/>
          </p:cNvPicPr>
          <p:nvPr/>
        </p:nvPicPr>
        <p:blipFill>
          <a:blip r:embed="rId3"/>
          <a:stretch>
            <a:fillRect/>
          </a:stretch>
        </p:blipFill>
        <p:spPr>
          <a:xfrm>
            <a:off x="0" y="0"/>
            <a:ext cx="4607719" cy="685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07_0.tmp"/>
          <p:cNvPicPr>
            <a:picLocks noChangeAspect="1"/>
          </p:cNvPicPr>
          <p:nvPr/>
        </p:nvPicPr>
        <p:blipFill>
          <a:blip r:embed="rId3"/>
          <a:stretch>
            <a:fillRect/>
          </a:stretch>
        </p:blipFill>
        <p:spPr>
          <a:xfrm>
            <a:off x="0" y="375047"/>
            <a:ext cx="9143999" cy="6107905"/>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43504" y="0"/>
            <a:ext cx="4000496" cy="8215346"/>
          </a:xfrm>
        </p:spPr>
        <p:txBody>
          <a:bodyPr>
            <a:normAutofit/>
          </a:bodyPr>
          <a:lstStyle/>
          <a:p>
            <a:pPr marL="0">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Adesso si pensa che l’unico luogo in cui si possa parlare di alberi animati siano i romanzi di fantasy, o la letteratura per ragazzi. In effetti, anche se i milioni di lettori in tutto il mondo, gli adattamenti cinematografici e i giochi di ruolo, parrebbero testimoniare il contrario, scrittori  come Tolkien  sono ancora oggi considerati “di serie </a:t>
            </a: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B</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o “secondari”. </a:t>
            </a:r>
            <a:endParaRPr lang="it-IT" sz="27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18_0.tmp"/>
          <p:cNvPicPr>
            <a:picLocks noChangeAspect="1"/>
          </p:cNvPicPr>
          <p:nvPr/>
        </p:nvPicPr>
        <p:blipFill>
          <a:blip r:embed="rId3"/>
          <a:srcRect l="10435" t="15624" b="6250"/>
          <a:stretch>
            <a:fillRect/>
          </a:stretch>
        </p:blipFill>
        <p:spPr>
          <a:xfrm>
            <a:off x="0" y="0"/>
            <a:ext cx="5174911" cy="68580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10_0.tmp"/>
          <p:cNvPicPr>
            <a:picLocks noChangeAspect="1"/>
          </p:cNvPicPr>
          <p:nvPr/>
        </p:nvPicPr>
        <p:blipFill>
          <a:blip r:embed="rId3"/>
          <a:stretch>
            <a:fillRect/>
          </a:stretch>
        </p:blipFill>
        <p:spPr>
          <a:xfrm>
            <a:off x="0" y="370582"/>
            <a:ext cx="9143999" cy="6116835"/>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786182" y="0"/>
            <a:ext cx="5357818" cy="8215346"/>
          </a:xfrm>
        </p:spPr>
        <p:txBody>
          <a:bodyPr>
            <a:normAutofit/>
          </a:bodyPr>
          <a:lstStyle/>
          <a:p>
            <a:pPr marL="0">
              <a:buNone/>
            </a:pPr>
            <a:r>
              <a:rPr lang="it-IT" sz="2700" b="1" dirty="0" smtClean="0">
                <a:solidFill>
                  <a:srgbClr val="E6FFCD"/>
                </a:solidFill>
                <a:latin typeface="Times New Roman" pitchFamily="18" charset="0"/>
                <a:cs typeface="Times New Roman" pitchFamily="18" charset="0"/>
              </a:rPr>
              <a:t>Quella religione senza dei, che </a:t>
            </a:r>
            <a:r>
              <a:rPr lang="it-IT" sz="2700" b="1" dirty="0" smtClean="0">
                <a:solidFill>
                  <a:srgbClr val="E6FFCD"/>
                </a:solidFill>
                <a:latin typeface="Times New Roman" pitchFamily="18" charset="0"/>
                <a:cs typeface="Times New Roman" pitchFamily="18" charset="0"/>
              </a:rPr>
              <a:t>crede </a:t>
            </a:r>
            <a:r>
              <a:rPr lang="it-IT" sz="2700" b="1" dirty="0" smtClean="0">
                <a:solidFill>
                  <a:srgbClr val="E6FFCD"/>
                </a:solidFill>
                <a:latin typeface="Times New Roman" pitchFamily="18" charset="0"/>
                <a:cs typeface="Times New Roman" pitchFamily="18" charset="0"/>
              </a:rPr>
              <a:t>nelle forze della natura, senza insegne e senza edifici sacri, senza regole scritte da contestare teologicamente, non identificabile e quindi non perseguibile con sistemi </a:t>
            </a:r>
            <a:r>
              <a:rPr lang="it-IT" sz="2700" b="1" dirty="0" smtClean="0">
                <a:solidFill>
                  <a:srgbClr val="E6FFCD"/>
                </a:solidFill>
                <a:latin typeface="Times New Roman" pitchFamily="18" charset="0"/>
                <a:cs typeface="Times New Roman" pitchFamily="18" charset="0"/>
              </a:rPr>
              <a:t>eclatanti; </a:t>
            </a:r>
            <a:r>
              <a:rPr lang="it-IT" sz="2700" b="1" dirty="0" smtClean="0">
                <a:solidFill>
                  <a:srgbClr val="E6FFCD"/>
                </a:solidFill>
                <a:latin typeface="Times New Roman" pitchFamily="18" charset="0"/>
                <a:cs typeface="Times New Roman" pitchFamily="18" charset="0"/>
              </a:rPr>
              <a:t>inafferrabile, perché i suoi riti </a:t>
            </a:r>
            <a:r>
              <a:rPr lang="it-IT" sz="2700" b="1" dirty="0" smtClean="0">
                <a:solidFill>
                  <a:srgbClr val="E6FFCD"/>
                </a:solidFill>
                <a:latin typeface="Times New Roman" pitchFamily="18" charset="0"/>
                <a:cs typeface="Times New Roman" pitchFamily="18" charset="0"/>
              </a:rPr>
              <a:t>possono </a:t>
            </a:r>
            <a:r>
              <a:rPr lang="it-IT" sz="2700" b="1" dirty="0" smtClean="0">
                <a:solidFill>
                  <a:srgbClr val="E6FFCD"/>
                </a:solidFill>
                <a:latin typeface="Times New Roman" pitchFamily="18" charset="0"/>
                <a:cs typeface="Times New Roman" pitchFamily="18" charset="0"/>
              </a:rPr>
              <a:t>essere celebrati anche dalle persone normali, che con qualsiasi scusa </a:t>
            </a:r>
            <a:r>
              <a:rPr lang="it-IT" sz="2700" b="1" dirty="0" smtClean="0">
                <a:solidFill>
                  <a:srgbClr val="E6FFCD"/>
                </a:solidFill>
                <a:latin typeface="Times New Roman" pitchFamily="18" charset="0"/>
                <a:cs typeface="Times New Roman" pitchFamily="18" charset="0"/>
              </a:rPr>
              <a:t>possono </a:t>
            </a:r>
            <a:r>
              <a:rPr lang="it-IT" sz="2700" b="1" dirty="0" smtClean="0">
                <a:solidFill>
                  <a:srgbClr val="E6FFCD"/>
                </a:solidFill>
                <a:latin typeface="Times New Roman" pitchFamily="18" charset="0"/>
                <a:cs typeface="Times New Roman" pitchFamily="18" charset="0"/>
              </a:rPr>
              <a:t>recarsi nella foresta, </a:t>
            </a:r>
            <a:r>
              <a:rPr lang="it-IT" sz="2700" b="1" dirty="0" smtClean="0">
                <a:solidFill>
                  <a:srgbClr val="E6FFCD"/>
                </a:solidFill>
                <a:latin typeface="Times New Roman" pitchFamily="18" charset="0"/>
                <a:cs typeface="Times New Roman" pitchFamily="18" charset="0"/>
              </a:rPr>
              <a:t> impaurisce oltre </a:t>
            </a:r>
            <a:r>
              <a:rPr lang="it-IT" sz="2700" b="1" dirty="0" smtClean="0">
                <a:solidFill>
                  <a:srgbClr val="E6FFCD"/>
                </a:solidFill>
                <a:latin typeface="Times New Roman" pitchFamily="18" charset="0"/>
                <a:cs typeface="Times New Roman" pitchFamily="18" charset="0"/>
              </a:rPr>
              <a:t>ogni </a:t>
            </a:r>
            <a:r>
              <a:rPr lang="it-IT" sz="2700" b="1" dirty="0" smtClean="0">
                <a:solidFill>
                  <a:srgbClr val="E6FFCD"/>
                </a:solidFill>
                <a:latin typeface="Times New Roman" pitchFamily="18" charset="0"/>
                <a:cs typeface="Times New Roman" pitchFamily="18" charset="0"/>
              </a:rPr>
              <a:t>misura preti e poteri centrali. Ma se riesce a manifestarsi nei sogni dei bambini, non abbiamo </a:t>
            </a:r>
          </a:p>
          <a:p>
            <a:pPr marL="0">
              <a:buNone/>
            </a:pPr>
            <a:r>
              <a:rPr lang="it-IT" sz="2700" b="1" dirty="0" smtClean="0">
                <a:solidFill>
                  <a:srgbClr val="E6FFCD"/>
                </a:solidFill>
                <a:latin typeface="Times New Roman" pitchFamily="18" charset="0"/>
                <a:cs typeface="Times New Roman" pitchFamily="18" charset="0"/>
              </a:rPr>
              <a:t>ancora perso tutte </a:t>
            </a:r>
            <a:r>
              <a:rPr lang="it-IT" sz="2700" b="1" smtClean="0">
                <a:solidFill>
                  <a:srgbClr val="E6FFCD"/>
                </a:solidFill>
                <a:latin typeface="Times New Roman" pitchFamily="18" charset="0"/>
                <a:cs typeface="Times New Roman" pitchFamily="18" charset="0"/>
              </a:rPr>
              <a:t>le speranze</a:t>
            </a:r>
          </a:p>
          <a:p>
            <a:pPr marL="0">
              <a:buNone/>
            </a:pPr>
            <a:r>
              <a:rPr lang="it-IT" sz="2700" b="1" smtClean="0">
                <a:solidFill>
                  <a:srgbClr val="E6FFCD"/>
                </a:solidFill>
                <a:latin typeface="Times New Roman" pitchFamily="18" charset="0"/>
                <a:cs typeface="Times New Roman" pitchFamily="18" charset="0"/>
              </a:rPr>
              <a:t>di </a:t>
            </a:r>
            <a:r>
              <a:rPr lang="it-IT" sz="2700" b="1" dirty="0" smtClean="0">
                <a:solidFill>
                  <a:srgbClr val="E6FFCD"/>
                </a:solidFill>
                <a:latin typeface="Times New Roman" pitchFamily="18" charset="0"/>
                <a:cs typeface="Times New Roman" pitchFamily="18" charset="0"/>
              </a:rPr>
              <a:t>rivedere gli alberi sacri …</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27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8" name="Immagine 7" descr="16_0.tmp"/>
          <p:cNvPicPr>
            <a:picLocks noChangeAspect="1"/>
          </p:cNvPicPr>
          <p:nvPr/>
        </p:nvPicPr>
        <p:blipFill>
          <a:blip r:embed="rId3"/>
          <a:srcRect l="23634" t="8333" r="3889" b="4166"/>
          <a:stretch>
            <a:fillRect/>
          </a:stretch>
        </p:blipFill>
        <p:spPr>
          <a:xfrm>
            <a:off x="0" y="0"/>
            <a:ext cx="3755571"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0" y="0"/>
            <a:ext cx="4572000" cy="8215346"/>
          </a:xfrm>
        </p:spPr>
        <p:txBody>
          <a:bodyPr>
            <a:normAutofit/>
          </a:bodyPr>
          <a:lstStyle/>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r>
              <a:rPr lang="it-IT" sz="6000" b="1" dirty="0" smtClean="0">
                <a:solidFill>
                  <a:srgbClr val="E6FFCD"/>
                </a:solidFill>
                <a:latin typeface="Times New Roman" pitchFamily="18" charset="0"/>
                <a:ea typeface="Times New Roman" pitchFamily="18" charset="0"/>
                <a:cs typeface="Times New Roman" pitchFamily="18" charset="0"/>
              </a:rPr>
              <a:t>GRAZIE</a:t>
            </a:r>
            <a:r>
              <a:rPr kumimoji="0" lang="it-IT" sz="60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2700" b="1" dirty="0">
              <a:solidFill>
                <a:srgbClr val="E6FFCD"/>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8215338" y="6519446"/>
            <a:ext cx="928662" cy="338554"/>
          </a:xfrm>
          <a:prstGeom prst="rect">
            <a:avLst/>
          </a:prstGeom>
        </p:spPr>
        <p:txBody>
          <a:bodyPr wrap="square">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7" name="Immagine 6" descr="12_0.tmp"/>
          <p:cNvPicPr>
            <a:picLocks noChangeAspect="1"/>
          </p:cNvPicPr>
          <p:nvPr/>
        </p:nvPicPr>
        <p:blipFill>
          <a:blip r:embed="rId3"/>
          <a:stretch>
            <a:fillRect/>
          </a:stretch>
        </p:blipFill>
        <p:spPr>
          <a:xfrm>
            <a:off x="0" y="0"/>
            <a:ext cx="4587627"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5" name="Immagine 4" descr="08_0.tmp"/>
          <p:cNvPicPr>
            <a:picLocks noChangeAspect="1"/>
          </p:cNvPicPr>
          <p:nvPr/>
        </p:nvPicPr>
        <p:blipFill>
          <a:blip r:embed="rId3"/>
          <a:stretch>
            <a:fillRect/>
          </a:stretch>
        </p:blipFill>
        <p:spPr>
          <a:xfrm>
            <a:off x="0" y="410765"/>
            <a:ext cx="9144000" cy="6036469"/>
          </a:xfrm>
          <a:prstGeom prst="rect">
            <a:avLst/>
          </a:prstGeom>
        </p:spPr>
      </p:pic>
    </p:spTree>
    <p:extLst>
      <p:ext uri="{BB962C8B-B14F-4D97-AF65-F5344CB8AC3E}">
        <p14:creationId xmlns="" xmlns:p14="http://schemas.microsoft.com/office/powerpoint/2010/main" val="99318029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1616</TotalTime>
  <Words>5093</Words>
  <Application>Microsoft Office PowerPoint</Application>
  <PresentationFormat>Presentazione su schermo (4:3)</PresentationFormat>
  <Paragraphs>277</Paragraphs>
  <Slides>86</Slides>
  <Notes>0</Notes>
  <HiddenSlides>0</HiddenSlides>
  <MMClips>0</MMClips>
  <ScaleCrop>false</ScaleCrop>
  <HeadingPairs>
    <vt:vector size="4" baseType="variant">
      <vt:variant>
        <vt:lpstr>Tema</vt:lpstr>
      </vt:variant>
      <vt:variant>
        <vt:i4>1</vt:i4>
      </vt:variant>
      <vt:variant>
        <vt:lpstr>Titoli diapositive</vt:lpstr>
      </vt:variant>
      <vt:variant>
        <vt:i4>86</vt:i4>
      </vt:variant>
    </vt:vector>
  </HeadingPairs>
  <TitlesOfParts>
    <vt:vector size="87"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mzucca</cp:lastModifiedBy>
  <cp:revision>143</cp:revision>
  <dcterms:created xsi:type="dcterms:W3CDTF">2014-11-04T12:12:19Z</dcterms:created>
  <dcterms:modified xsi:type="dcterms:W3CDTF">2014-11-10T13:19:28Z</dcterms:modified>
</cp:coreProperties>
</file>