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9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0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sldIdLst>
    <p:sldId id="258" r:id="rId2"/>
    <p:sldId id="259" r:id="rId3"/>
    <p:sldId id="260" r:id="rId4"/>
    <p:sldId id="297" r:id="rId5"/>
    <p:sldId id="305" r:id="rId6"/>
    <p:sldId id="303" r:id="rId7"/>
    <p:sldId id="300" r:id="rId8"/>
    <p:sldId id="352" r:id="rId9"/>
    <p:sldId id="306" r:id="rId10"/>
    <p:sldId id="309" r:id="rId11"/>
    <p:sldId id="318" r:id="rId12"/>
    <p:sldId id="311" r:id="rId13"/>
    <p:sldId id="313" r:id="rId14"/>
    <p:sldId id="316" r:id="rId15"/>
    <p:sldId id="315" r:id="rId16"/>
    <p:sldId id="314" r:id="rId17"/>
    <p:sldId id="299" r:id="rId18"/>
    <p:sldId id="320" r:id="rId19"/>
    <p:sldId id="321" r:id="rId20"/>
    <p:sldId id="324" r:id="rId21"/>
    <p:sldId id="328" r:id="rId22"/>
    <p:sldId id="327" r:id="rId23"/>
    <p:sldId id="356" r:id="rId24"/>
    <p:sldId id="386" r:id="rId25"/>
    <p:sldId id="330" r:id="rId26"/>
    <p:sldId id="331" r:id="rId27"/>
    <p:sldId id="379" r:id="rId28"/>
    <p:sldId id="393" r:id="rId29"/>
    <p:sldId id="332" r:id="rId30"/>
    <p:sldId id="333" r:id="rId31"/>
    <p:sldId id="350" r:id="rId32"/>
    <p:sldId id="354" r:id="rId33"/>
    <p:sldId id="380" r:id="rId34"/>
    <p:sldId id="362" r:id="rId35"/>
    <p:sldId id="340" r:id="rId36"/>
    <p:sldId id="341" r:id="rId37"/>
    <p:sldId id="366" r:id="rId38"/>
    <p:sldId id="342" r:id="rId39"/>
    <p:sldId id="372" r:id="rId40"/>
    <p:sldId id="375" r:id="rId41"/>
    <p:sldId id="417" r:id="rId42"/>
    <p:sldId id="420" r:id="rId43"/>
    <p:sldId id="421" r:id="rId44"/>
    <p:sldId id="423" r:id="rId45"/>
    <p:sldId id="425" r:id="rId46"/>
    <p:sldId id="444" r:id="rId47"/>
    <p:sldId id="428" r:id="rId48"/>
    <p:sldId id="429" r:id="rId49"/>
    <p:sldId id="438" r:id="rId50"/>
    <p:sldId id="431" r:id="rId51"/>
    <p:sldId id="447" r:id="rId52"/>
    <p:sldId id="449" r:id="rId53"/>
    <p:sldId id="476" r:id="rId54"/>
    <p:sldId id="475" r:id="rId55"/>
    <p:sldId id="433" r:id="rId56"/>
    <p:sldId id="446" r:id="rId57"/>
    <p:sldId id="435" r:id="rId58"/>
    <p:sldId id="442" r:id="rId59"/>
    <p:sldId id="440" r:id="rId60"/>
    <p:sldId id="439" r:id="rId61"/>
    <p:sldId id="468" r:id="rId62"/>
    <p:sldId id="462" r:id="rId63"/>
    <p:sldId id="473" r:id="rId64"/>
    <p:sldId id="467" r:id="rId65"/>
    <p:sldId id="466" r:id="rId66"/>
    <p:sldId id="465" r:id="rId67"/>
    <p:sldId id="464" r:id="rId68"/>
    <p:sldId id="483" r:id="rId69"/>
    <p:sldId id="397" r:id="rId70"/>
    <p:sldId id="373" r:id="rId71"/>
    <p:sldId id="357" r:id="rId72"/>
    <p:sldId id="291" r:id="rId73"/>
    <p:sldId id="325" r:id="rId74"/>
    <p:sldId id="384" r:id="rId75"/>
    <p:sldId id="451" r:id="rId76"/>
    <p:sldId id="455" r:id="rId77"/>
    <p:sldId id="479" r:id="rId78"/>
    <p:sldId id="460" r:id="rId79"/>
    <p:sldId id="478" r:id="rId80"/>
    <p:sldId id="481" r:id="rId81"/>
    <p:sldId id="412" r:id="rId82"/>
    <p:sldId id="335" r:id="rId83"/>
    <p:sldId id="390" r:id="rId84"/>
    <p:sldId id="391" r:id="rId85"/>
    <p:sldId id="376" r:id="rId86"/>
    <p:sldId id="377" r:id="rId87"/>
    <p:sldId id="414" r:id="rId88"/>
    <p:sldId id="378" r:id="rId89"/>
    <p:sldId id="456" r:id="rId90"/>
    <p:sldId id="458" r:id="rId91"/>
    <p:sldId id="471" r:id="rId92"/>
    <p:sldId id="470" r:id="rId93"/>
    <p:sldId id="344" r:id="rId94"/>
    <p:sldId id="485" r:id="rId95"/>
    <p:sldId id="488" r:id="rId96"/>
    <p:sldId id="490" r:id="rId97"/>
    <p:sldId id="492" r:id="rId98"/>
    <p:sldId id="486" r:id="rId99"/>
    <p:sldId id="282" r:id="rId100"/>
    <p:sldId id="283" r:id="rId101"/>
    <p:sldId id="286" r:id="rId102"/>
    <p:sldId id="284" r:id="rId103"/>
    <p:sldId id="285" r:id="rId104"/>
    <p:sldId id="281" r:id="rId105"/>
    <p:sldId id="279" r:id="rId106"/>
    <p:sldId id="280" r:id="rId107"/>
    <p:sldId id="494" r:id="rId108"/>
    <p:sldId id="495" r:id="rId109"/>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280C"/>
    <a:srgbClr val="FDE0DB"/>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856" autoAdjust="0"/>
    <p:restoredTop sz="94717" autoAdjust="0"/>
  </p:normalViewPr>
  <p:slideViewPr>
    <p:cSldViewPr>
      <p:cViewPr varScale="1">
        <p:scale>
          <a:sx n="103" d="100"/>
          <a:sy n="103" d="100"/>
        </p:scale>
        <p:origin x="-198"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00D87DEA-FB74-4B10-923A-DCE018000098}" type="datetimeFigureOut">
              <a:rPr lang="it-IT" smtClean="0"/>
              <a:pPr/>
              <a:t>02/12/2014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82C7E08-77DC-4524-A20E-65C270C1A8E3}"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0D87DEA-FB74-4B10-923A-DCE018000098}" type="datetimeFigureOut">
              <a:rPr lang="it-IT" smtClean="0"/>
              <a:pPr/>
              <a:t>02/12/2014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82C7E08-77DC-4524-A20E-65C270C1A8E3}"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0D87DEA-FB74-4B10-923A-DCE018000098}" type="datetimeFigureOut">
              <a:rPr lang="it-IT" smtClean="0"/>
              <a:pPr/>
              <a:t>02/12/2014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82C7E08-77DC-4524-A20E-65C270C1A8E3}"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0D87DEA-FB74-4B10-923A-DCE018000098}" type="datetimeFigureOut">
              <a:rPr lang="it-IT" smtClean="0"/>
              <a:pPr/>
              <a:t>02/12/2014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82C7E08-77DC-4524-A20E-65C270C1A8E3}"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00D87DEA-FB74-4B10-923A-DCE018000098}" type="datetimeFigureOut">
              <a:rPr lang="it-IT" smtClean="0"/>
              <a:pPr/>
              <a:t>02/12/2014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82C7E08-77DC-4524-A20E-65C270C1A8E3}"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00D87DEA-FB74-4B10-923A-DCE018000098}" type="datetimeFigureOut">
              <a:rPr lang="it-IT" smtClean="0"/>
              <a:pPr/>
              <a:t>02/12/2014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82C7E08-77DC-4524-A20E-65C270C1A8E3}"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00D87DEA-FB74-4B10-923A-DCE018000098}" type="datetimeFigureOut">
              <a:rPr lang="it-IT" smtClean="0"/>
              <a:pPr/>
              <a:t>02/12/2014</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082C7E08-77DC-4524-A20E-65C270C1A8E3}"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00D87DEA-FB74-4B10-923A-DCE018000098}" type="datetimeFigureOut">
              <a:rPr lang="it-IT" smtClean="0"/>
              <a:pPr/>
              <a:t>02/12/2014</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082C7E08-77DC-4524-A20E-65C270C1A8E3}"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00D87DEA-FB74-4B10-923A-DCE018000098}" type="datetimeFigureOut">
              <a:rPr lang="it-IT" smtClean="0"/>
              <a:pPr/>
              <a:t>02/12/2014</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082C7E08-77DC-4524-A20E-65C270C1A8E3}"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00D87DEA-FB74-4B10-923A-DCE018000098}" type="datetimeFigureOut">
              <a:rPr lang="it-IT" smtClean="0"/>
              <a:pPr/>
              <a:t>02/12/2014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82C7E08-77DC-4524-A20E-65C270C1A8E3}"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00D87DEA-FB74-4B10-923A-DCE018000098}" type="datetimeFigureOut">
              <a:rPr lang="it-IT" smtClean="0"/>
              <a:pPr/>
              <a:t>02/12/2014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82C7E08-77DC-4524-A20E-65C270C1A8E3}"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D87DEA-FB74-4B10-923A-DCE018000098}" type="datetimeFigureOut">
              <a:rPr lang="it-IT" smtClean="0"/>
              <a:pPr/>
              <a:t>02/12/2014</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2C7E08-77DC-4524-A20E-65C270C1A8E3}"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8" Type="http://schemas.openxmlformats.org/officeDocument/2006/relationships/hyperlink" Target="https://www.metmuseum.org/mymet/email-lite" TargetMode="External"/><Relationship Id="rId13" Type="http://schemas.openxmlformats.org/officeDocument/2006/relationships/image" Target="../media/image54.png"/><Relationship Id="rId18" Type="http://schemas.openxmlformats.org/officeDocument/2006/relationships/image" Target="../media/image57.jpeg"/><Relationship Id="rId3" Type="http://schemas.openxmlformats.org/officeDocument/2006/relationships/hyperlink" Target="http://www.metmuseum.org/" TargetMode="External"/><Relationship Id="rId21" Type="http://schemas.openxmlformats.org/officeDocument/2006/relationships/image" Target="../media/image59.png"/><Relationship Id="rId7" Type="http://schemas.openxmlformats.org/officeDocument/2006/relationships/image" Target="../media/image51.gif"/><Relationship Id="rId12" Type="http://schemas.openxmlformats.org/officeDocument/2006/relationships/hyperlink" Target="https://twitter.com/metmuseum" TargetMode="External"/><Relationship Id="rId17" Type="http://schemas.openxmlformats.org/officeDocument/2006/relationships/image" Target="../media/image56.png"/><Relationship Id="rId2" Type="http://schemas.openxmlformats.org/officeDocument/2006/relationships/image" Target="../media/image1.png"/><Relationship Id="rId16" Type="http://schemas.openxmlformats.org/officeDocument/2006/relationships/hyperlink" Target="http://www.instagram.com/metmuseum" TargetMode="External"/><Relationship Id="rId20" Type="http://schemas.openxmlformats.org/officeDocument/2006/relationships/image" Target="../media/image58.jpeg"/><Relationship Id="rId1" Type="http://schemas.openxmlformats.org/officeDocument/2006/relationships/slideLayout" Target="../slideLayouts/slideLayout1.xml"/><Relationship Id="rId6" Type="http://schemas.openxmlformats.org/officeDocument/2006/relationships/image" Target="../media/image50.gif"/><Relationship Id="rId11" Type="http://schemas.openxmlformats.org/officeDocument/2006/relationships/image" Target="../media/image53.png"/><Relationship Id="rId5" Type="http://schemas.openxmlformats.org/officeDocument/2006/relationships/hyperlink" Target="http://www.metmuseum.org/collection/the-collection-online/search/436423" TargetMode="External"/><Relationship Id="rId15" Type="http://schemas.openxmlformats.org/officeDocument/2006/relationships/image" Target="../media/image55.png"/><Relationship Id="rId10" Type="http://schemas.openxmlformats.org/officeDocument/2006/relationships/hyperlink" Target="http://www.facebook.com/metmuseum" TargetMode="External"/><Relationship Id="rId19" Type="http://schemas.openxmlformats.org/officeDocument/2006/relationships/hyperlink" Target="http://store.metmuseum.org/?utm_source=mainmuseum&amp;utm_medium=metmuseum.org&amp;utm_term=112014&amp;utm_content=2014+holiday+catalogue+ornamental+palmette+necklace+cover&amp;utm_campaign=footer+image" TargetMode="External"/><Relationship Id="rId4" Type="http://schemas.openxmlformats.org/officeDocument/2006/relationships/image" Target="../media/image49.gif"/><Relationship Id="rId9" Type="http://schemas.openxmlformats.org/officeDocument/2006/relationships/image" Target="../media/image52.png"/><Relationship Id="rId14" Type="http://schemas.openxmlformats.org/officeDocument/2006/relationships/hyperlink" Target="https://pinterest.com/metmuseum/" TargetMode="External"/><Relationship Id="rId22" Type="http://schemas.openxmlformats.org/officeDocument/2006/relationships/image" Target="../media/image60.gif"/></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1026" name="Picture 2" descr="http://www.thereef.it/craft/images/fuseli_firma.jpg"/>
          <p:cNvPicPr>
            <a:picLocks noChangeAspect="1" noChangeArrowheads="1"/>
          </p:cNvPicPr>
          <p:nvPr/>
        </p:nvPicPr>
        <p:blipFill>
          <a:blip r:embed="rId3"/>
          <a:srcRect/>
          <a:stretch>
            <a:fillRect/>
          </a:stretch>
        </p:blipFill>
        <p:spPr bwMode="auto">
          <a:xfrm>
            <a:off x="1000100" y="3071810"/>
            <a:ext cx="7564828" cy="1500198"/>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20482" name="Picture 2" descr="http://www.geometriefluide.com/foto/PIC719O.jpg"/>
          <p:cNvPicPr>
            <a:picLocks noChangeAspect="1" noChangeArrowheads="1"/>
          </p:cNvPicPr>
          <p:nvPr/>
        </p:nvPicPr>
        <p:blipFill>
          <a:blip r:embed="rId3"/>
          <a:srcRect/>
          <a:stretch>
            <a:fillRect/>
          </a:stretch>
        </p:blipFill>
        <p:spPr bwMode="auto">
          <a:xfrm>
            <a:off x="0" y="47624"/>
            <a:ext cx="4495800" cy="6810376"/>
          </a:xfrm>
          <a:prstGeom prst="rect">
            <a:avLst/>
          </a:prstGeom>
          <a:noFill/>
        </p:spPr>
      </p:pic>
      <p:sp>
        <p:nvSpPr>
          <p:cNvPr id="7" name="CasellaDiTesto 6"/>
          <p:cNvSpPr txBox="1"/>
          <p:nvPr/>
        </p:nvSpPr>
        <p:spPr>
          <a:xfrm>
            <a:off x="4500562" y="0"/>
            <a:ext cx="4786314" cy="6894195"/>
          </a:xfrm>
          <a:prstGeom prst="rect">
            <a:avLst/>
          </a:prstGeom>
          <a:noFill/>
        </p:spPr>
        <p:txBody>
          <a:bodyPr wrap="square" rtlCol="0">
            <a:spAutoFit/>
          </a:bodyPr>
          <a:lstStyle/>
          <a:p>
            <a:r>
              <a:rPr lang="it-IT" sz="1700" b="1" dirty="0" smtClean="0">
                <a:solidFill>
                  <a:schemeClr val="accent6">
                    <a:lumMod val="20000"/>
                    <a:lumOff val="80000"/>
                  </a:schemeClr>
                </a:solidFill>
                <a:latin typeface="Times New Roman" pitchFamily="18" charset="0"/>
                <a:cs typeface="Times New Roman" pitchFamily="18" charset="0"/>
              </a:rPr>
              <a:t>A Zurigo dipinge anche la sua unica opera firmata e datata. Il quadro oggi sta nel Municipio a Zurigo. Il soggetto si riferisce alla nascita della Confederazione elvetica. Il 12 agosto 1291, tre rappresentanti dei cantoni di Uri, </a:t>
            </a:r>
            <a:r>
              <a:rPr lang="it-IT" sz="1700" b="1" dirty="0" err="1" smtClean="0">
                <a:solidFill>
                  <a:schemeClr val="accent6">
                    <a:lumMod val="20000"/>
                    <a:lumOff val="80000"/>
                  </a:schemeClr>
                </a:solidFill>
                <a:latin typeface="Times New Roman" pitchFamily="18" charset="0"/>
                <a:cs typeface="Times New Roman" pitchFamily="18" charset="0"/>
              </a:rPr>
              <a:t>Shwitz</a:t>
            </a:r>
            <a:r>
              <a:rPr lang="it-IT" sz="1700" b="1" dirty="0" smtClean="0">
                <a:solidFill>
                  <a:schemeClr val="accent6">
                    <a:lumMod val="20000"/>
                    <a:lumOff val="80000"/>
                  </a:schemeClr>
                </a:solidFill>
                <a:latin typeface="Times New Roman" pitchFamily="18" charset="0"/>
                <a:cs typeface="Times New Roman" pitchFamily="18" charset="0"/>
              </a:rPr>
              <a:t> e </a:t>
            </a:r>
            <a:r>
              <a:rPr lang="it-IT" sz="1700" b="1" dirty="0" err="1" smtClean="0">
                <a:solidFill>
                  <a:schemeClr val="accent6">
                    <a:lumMod val="20000"/>
                    <a:lumOff val="80000"/>
                  </a:schemeClr>
                </a:solidFill>
                <a:latin typeface="Times New Roman" pitchFamily="18" charset="0"/>
                <a:cs typeface="Times New Roman" pitchFamily="18" charset="0"/>
              </a:rPr>
              <a:t>Unterwalden</a:t>
            </a:r>
            <a:r>
              <a:rPr lang="it-IT" sz="1700" b="1" dirty="0" smtClean="0">
                <a:solidFill>
                  <a:schemeClr val="accent6">
                    <a:lumMod val="20000"/>
                    <a:lumOff val="80000"/>
                  </a:schemeClr>
                </a:solidFill>
                <a:latin typeface="Times New Roman" pitchFamily="18" charset="0"/>
                <a:cs typeface="Times New Roman" pitchFamily="18" charset="0"/>
              </a:rPr>
              <a:t> stringono un patto di alleanza contro il dominio degli Asburgo.  La  veduta di sotto in su e le figure allungate e deformate, insieme all'espediente dello squarcio delle nubi da cui dilaga una luce soprannaturale, discende dallo studio attento di Michelangelo e dei manieristi italiani, così come l'effetto di gigantismo e i colori improbabili, con riflessi metallici. La composizione è volutamente sbilanciata, quasi distorta, per raggiungere quella disarmonia espressiva che secondo l'artista caratterizza il sublime e crea un effetto decisamente emozionale. Il distacco rispetto ai canoni della pittura neoclassica si avverte anche nella tecnica esecutiva: </a:t>
            </a:r>
            <a:r>
              <a:rPr lang="it-IT" sz="1700" b="1" dirty="0" err="1" smtClean="0">
                <a:solidFill>
                  <a:schemeClr val="accent6">
                    <a:lumMod val="20000"/>
                    <a:lumOff val="80000"/>
                  </a:schemeClr>
                </a:solidFill>
                <a:latin typeface="Times New Roman" pitchFamily="18" charset="0"/>
                <a:cs typeface="Times New Roman" pitchFamily="18" charset="0"/>
              </a:rPr>
              <a:t>Füssli</a:t>
            </a:r>
            <a:r>
              <a:rPr lang="it-IT" sz="1700" b="1" dirty="0" smtClean="0">
                <a:solidFill>
                  <a:schemeClr val="accent6">
                    <a:lumMod val="20000"/>
                    <a:lumOff val="80000"/>
                  </a:schemeClr>
                </a:solidFill>
                <a:latin typeface="Times New Roman" pitchFamily="18" charset="0"/>
                <a:cs typeface="Times New Roman" pitchFamily="18" charset="0"/>
              </a:rPr>
              <a:t> non definisce le forme e non disegna contorni netti e precisi, usa pennellate larghe che impostano le forme in modo approssimativo, per lasciare una certa indefinitezza. Soprattutto lo sfondo rimane molto vago, caratterizzato solo dai contrasti di luce e ombra, anch'essi tutt'altro che naturalistici.</a:t>
            </a:r>
            <a:endParaRPr lang="it-IT" sz="1700"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40962" name="Picture 2" descr="http://www.luxnoxhex.org/LNHEROS/Fuseli/Fuseli-4.jpg"/>
          <p:cNvPicPr>
            <a:picLocks noChangeAspect="1" noChangeArrowheads="1"/>
          </p:cNvPicPr>
          <p:nvPr/>
        </p:nvPicPr>
        <p:blipFill>
          <a:blip r:embed="rId3"/>
          <a:srcRect/>
          <a:stretch>
            <a:fillRect/>
          </a:stretch>
        </p:blipFill>
        <p:spPr bwMode="auto">
          <a:xfrm>
            <a:off x="2000232" y="0"/>
            <a:ext cx="4857752" cy="6887518"/>
          </a:xfrm>
          <a:prstGeom prst="rect">
            <a:avLst/>
          </a:prstGeom>
          <a:noFill/>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44034" name="Picture 2" descr="http://upload.wikimedia.org/wikipedia/commons/thumb/7/71/F%C3%BCssli_-_Symplegma_eines_gefesselten_nackten_Mannes.jpg/756px-F%C3%BCssli_-_Symplegma_eines_gefesselten_nackten_Mannes.jpg"/>
          <p:cNvPicPr>
            <a:picLocks noChangeAspect="1" noChangeArrowheads="1"/>
          </p:cNvPicPr>
          <p:nvPr/>
        </p:nvPicPr>
        <p:blipFill>
          <a:blip r:embed="rId3"/>
          <a:srcRect/>
          <a:stretch>
            <a:fillRect/>
          </a:stretch>
        </p:blipFill>
        <p:spPr bwMode="auto">
          <a:xfrm>
            <a:off x="1142976" y="-36301"/>
            <a:ext cx="6786578" cy="6894301"/>
          </a:xfrm>
          <a:prstGeom prst="rect">
            <a:avLst/>
          </a:prstGeom>
          <a:noFill/>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43010" name="Picture 2" descr="http://upload.wikimedia.org/wikipedia/commons/9/99/F%C3%BCssli_-_Kallipyga.jpg"/>
          <p:cNvPicPr>
            <a:picLocks noChangeAspect="1" noChangeArrowheads="1"/>
          </p:cNvPicPr>
          <p:nvPr/>
        </p:nvPicPr>
        <p:blipFill>
          <a:blip r:embed="rId3"/>
          <a:srcRect/>
          <a:stretch>
            <a:fillRect/>
          </a:stretch>
        </p:blipFill>
        <p:spPr bwMode="auto">
          <a:xfrm>
            <a:off x="2714612" y="0"/>
            <a:ext cx="4032567" cy="6858000"/>
          </a:xfrm>
          <a:prstGeom prst="rect">
            <a:avLst/>
          </a:prstGeom>
          <a:noFill/>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7500958" y="6000768"/>
            <a:ext cx="1643042" cy="369332"/>
          </a:xfrm>
          <a:prstGeom prst="rect">
            <a:avLst/>
          </a:prstGeom>
          <a:noFill/>
        </p:spPr>
        <p:txBody>
          <a:bodyPr wrap="square" rtlCol="0">
            <a:spAutoFit/>
          </a:bodyPr>
          <a:lstStyle/>
          <a:p>
            <a:r>
              <a:rPr lang="it-IT" b="1" dirty="0" err="1" smtClean="0">
                <a:solidFill>
                  <a:schemeClr val="accent6">
                    <a:lumMod val="20000"/>
                    <a:lumOff val="80000"/>
                  </a:schemeClr>
                </a:solidFill>
                <a:latin typeface="Times New Roman" pitchFamily="18" charset="0"/>
                <a:cs typeface="Times New Roman" pitchFamily="18" charset="0"/>
              </a:rPr>
              <a:t>Fussli</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41986" name="Picture 2" descr="http://upload.wikimedia.org/wikipedia/commons/thumb/b/ba/F%C3%BCssli_-_Erotische_Burleske.jpg/1024px-F%C3%BCssli_-_Erotische_Burleske.jpg"/>
          <p:cNvPicPr>
            <a:picLocks noChangeAspect="1" noChangeArrowheads="1"/>
          </p:cNvPicPr>
          <p:nvPr/>
        </p:nvPicPr>
        <p:blipFill>
          <a:blip r:embed="rId3"/>
          <a:srcRect/>
          <a:stretch>
            <a:fillRect/>
          </a:stretch>
        </p:blipFill>
        <p:spPr bwMode="auto">
          <a:xfrm>
            <a:off x="0" y="0"/>
            <a:ext cx="9144000" cy="6277571"/>
          </a:xfrm>
          <a:prstGeom prst="rect">
            <a:avLst/>
          </a:prstGeom>
          <a:noFill/>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7500958" y="6000768"/>
            <a:ext cx="1643042" cy="369332"/>
          </a:xfrm>
          <a:prstGeom prst="rect">
            <a:avLst/>
          </a:prstGeom>
          <a:noFill/>
        </p:spPr>
        <p:txBody>
          <a:bodyPr wrap="square" rtlCol="0">
            <a:spAutoFit/>
          </a:bodyPr>
          <a:lstStyle/>
          <a:p>
            <a:r>
              <a:rPr lang="it-IT" b="1" dirty="0" err="1" smtClean="0">
                <a:solidFill>
                  <a:schemeClr val="accent6">
                    <a:lumMod val="20000"/>
                    <a:lumOff val="80000"/>
                  </a:schemeClr>
                </a:solidFill>
                <a:latin typeface="Times New Roman" pitchFamily="18" charset="0"/>
                <a:cs typeface="Times New Roman" pitchFamily="18" charset="0"/>
              </a:rPr>
              <a:t>Fussli</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39938" name="Picture 2" descr="http://upload.wikimedia.org/wikipedia/commons/thumb/0/0f/F%C3%BCssli_-_Symplegma_eines_Mannes_mit_drei_Frauen.jpg/981px-F%C3%BCssli_-_Symplegma_eines_Mannes_mit_drei_Frauen.jpg"/>
          <p:cNvPicPr>
            <a:picLocks noChangeAspect="1" noChangeArrowheads="1"/>
          </p:cNvPicPr>
          <p:nvPr/>
        </p:nvPicPr>
        <p:blipFill>
          <a:blip r:embed="rId3"/>
          <a:srcRect/>
          <a:stretch>
            <a:fillRect/>
          </a:stretch>
        </p:blipFill>
        <p:spPr bwMode="auto">
          <a:xfrm>
            <a:off x="0" y="-457200"/>
            <a:ext cx="9344025" cy="7315200"/>
          </a:xfrm>
          <a:prstGeom prst="rect">
            <a:avLst/>
          </a:prstGeom>
          <a:noFill/>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7500958" y="6000768"/>
            <a:ext cx="1643042" cy="369332"/>
          </a:xfrm>
          <a:prstGeom prst="rect">
            <a:avLst/>
          </a:prstGeom>
          <a:noFill/>
        </p:spPr>
        <p:txBody>
          <a:bodyPr wrap="square" rtlCol="0">
            <a:spAutoFit/>
          </a:bodyPr>
          <a:lstStyle/>
          <a:p>
            <a:r>
              <a:rPr lang="it-IT" b="1" dirty="0" err="1" smtClean="0">
                <a:solidFill>
                  <a:schemeClr val="accent6">
                    <a:lumMod val="20000"/>
                    <a:lumOff val="80000"/>
                  </a:schemeClr>
                </a:solidFill>
                <a:latin typeface="Times New Roman" pitchFamily="18" charset="0"/>
                <a:cs typeface="Times New Roman" pitchFamily="18" charset="0"/>
              </a:rPr>
              <a:t>Fussli</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36866" name="Picture 2" descr="http://upload.wikimedia.org/wikipedia/commons/thumb/2/28/F%C3%BCssli_-_Symplegma_eines_Mannes_und_einer_Frau_mit_helfender_Dienerin.jpg/1024px-F%C3%BCssli_-_Symplegma_eines_Mannes_und_einer_Frau_mit_helfender_Dienerin.jpg"/>
          <p:cNvPicPr>
            <a:picLocks noChangeAspect="1" noChangeArrowheads="1"/>
          </p:cNvPicPr>
          <p:nvPr/>
        </p:nvPicPr>
        <p:blipFill>
          <a:blip r:embed="rId3"/>
          <a:srcRect/>
          <a:stretch>
            <a:fillRect/>
          </a:stretch>
        </p:blipFill>
        <p:spPr bwMode="auto">
          <a:xfrm>
            <a:off x="1" y="606601"/>
            <a:ext cx="9144000" cy="5884664"/>
          </a:xfrm>
          <a:prstGeom prst="rect">
            <a:avLst/>
          </a:prstGeom>
          <a:noFill/>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35842" name="Picture 2" descr="http://upload.wikimedia.org/wikipedia/commons/2/25/Johann_Heinrich_F%C3%BCssli,_Artists.jpg"/>
          <p:cNvPicPr>
            <a:picLocks noChangeAspect="1" noChangeArrowheads="1"/>
          </p:cNvPicPr>
          <p:nvPr/>
        </p:nvPicPr>
        <p:blipFill>
          <a:blip r:embed="rId3"/>
          <a:srcRect/>
          <a:stretch>
            <a:fillRect/>
          </a:stretch>
        </p:blipFill>
        <p:spPr bwMode="auto">
          <a:xfrm>
            <a:off x="2357422" y="0"/>
            <a:ext cx="4786314" cy="6867738"/>
          </a:xfrm>
          <a:prstGeom prst="rect">
            <a:avLst/>
          </a:prstGeom>
          <a:noFill/>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214282" y="0"/>
            <a:ext cx="8715404" cy="6740307"/>
          </a:xfrm>
          <a:prstGeom prst="rect">
            <a:avLst/>
          </a:prstGeom>
          <a:noFill/>
        </p:spPr>
        <p:txBody>
          <a:bodyPr wrap="square" rtlCol="0">
            <a:spAutoFit/>
          </a:bodyPr>
          <a:lstStyle/>
          <a:p>
            <a:pPr algn="just"/>
            <a:r>
              <a:rPr lang="it-IT" sz="3600" b="1" dirty="0" smtClean="0">
                <a:solidFill>
                  <a:schemeClr val="accent6">
                    <a:lumMod val="20000"/>
                    <a:lumOff val="80000"/>
                  </a:schemeClr>
                </a:solidFill>
                <a:latin typeface="Times New Roman" pitchFamily="18" charset="0"/>
                <a:cs typeface="Times New Roman" pitchFamily="18" charset="0"/>
              </a:rPr>
              <a:t>Godette sempre di ottima salute, e morì anziano, dopo aver dato l’ultima lezione pochi giorni prima, ed aver lasciato l’ultimo quadro sul cavalletto. </a:t>
            </a:r>
          </a:p>
          <a:p>
            <a:pPr algn="just"/>
            <a:r>
              <a:rPr lang="it-IT" sz="3600" b="1" dirty="0" smtClean="0">
                <a:solidFill>
                  <a:schemeClr val="accent6">
                    <a:lumMod val="20000"/>
                    <a:lumOff val="80000"/>
                  </a:schemeClr>
                </a:solidFill>
                <a:latin typeface="Times New Roman" pitchFamily="18" charset="0"/>
                <a:cs typeface="Times New Roman" pitchFamily="18" charset="0"/>
              </a:rPr>
              <a:t>Stava passando una vacanza a casa delle contesse </a:t>
            </a:r>
            <a:r>
              <a:rPr lang="it-IT" sz="3600" b="1" dirty="0" err="1" smtClean="0">
                <a:solidFill>
                  <a:schemeClr val="accent6">
                    <a:lumMod val="20000"/>
                    <a:lumOff val="80000"/>
                  </a:schemeClr>
                </a:solidFill>
                <a:latin typeface="Times New Roman" pitchFamily="18" charset="0"/>
                <a:cs typeface="Times New Roman" pitchFamily="18" charset="0"/>
              </a:rPr>
              <a:t>Guilford</a:t>
            </a:r>
            <a:r>
              <a:rPr lang="it-IT" sz="3600" b="1" dirty="0" smtClean="0">
                <a:solidFill>
                  <a:schemeClr val="accent6">
                    <a:lumMod val="20000"/>
                    <a:lumOff val="80000"/>
                  </a:schemeClr>
                </a:solidFill>
                <a:latin typeface="Times New Roman" pitchFamily="18" charset="0"/>
                <a:cs typeface="Times New Roman" pitchFamily="18" charset="0"/>
              </a:rPr>
              <a:t> a </a:t>
            </a:r>
            <a:r>
              <a:rPr lang="it-IT" sz="3600" b="1" dirty="0" err="1" smtClean="0">
                <a:solidFill>
                  <a:schemeClr val="accent6">
                    <a:lumMod val="20000"/>
                    <a:lumOff val="80000"/>
                  </a:schemeClr>
                </a:solidFill>
                <a:latin typeface="Times New Roman" pitchFamily="18" charset="0"/>
                <a:cs typeface="Times New Roman" pitchFamily="18" charset="0"/>
              </a:rPr>
              <a:t>Putney</a:t>
            </a:r>
            <a:r>
              <a:rPr lang="it-IT" sz="3600" b="1" dirty="0" smtClean="0">
                <a:solidFill>
                  <a:schemeClr val="accent6">
                    <a:lumMod val="20000"/>
                    <a:lumOff val="80000"/>
                  </a:schemeClr>
                </a:solidFill>
                <a:latin typeface="Times New Roman" pitchFamily="18" charset="0"/>
                <a:cs typeface="Times New Roman" pitchFamily="18" charset="0"/>
              </a:rPr>
              <a:t> Hill, nel </a:t>
            </a:r>
            <a:r>
              <a:rPr lang="it-IT" sz="3600" b="1" dirty="0" err="1" smtClean="0">
                <a:solidFill>
                  <a:schemeClr val="accent6">
                    <a:lumMod val="20000"/>
                    <a:lumOff val="80000"/>
                  </a:schemeClr>
                </a:solidFill>
                <a:latin typeface="Times New Roman" pitchFamily="18" charset="0"/>
                <a:cs typeface="Times New Roman" pitchFamily="18" charset="0"/>
              </a:rPr>
              <a:t>Surrey</a:t>
            </a:r>
            <a:r>
              <a:rPr lang="it-IT" sz="3600" b="1" dirty="0" smtClean="0">
                <a:solidFill>
                  <a:schemeClr val="accent6">
                    <a:lumMod val="20000"/>
                    <a:lumOff val="80000"/>
                  </a:schemeClr>
                </a:solidFill>
                <a:latin typeface="Times New Roman" pitchFamily="18" charset="0"/>
                <a:cs typeface="Times New Roman" pitchFamily="18" charset="0"/>
              </a:rPr>
              <a:t> (madre e figlia, come molti, lo adoravano) quando si sentì male. Dopo pochi giorni era già morto. </a:t>
            </a:r>
          </a:p>
          <a:p>
            <a:pPr algn="just"/>
            <a:r>
              <a:rPr lang="it-IT" sz="3600" b="1" dirty="0" smtClean="0">
                <a:solidFill>
                  <a:schemeClr val="accent6">
                    <a:lumMod val="20000"/>
                    <a:lumOff val="80000"/>
                  </a:schemeClr>
                </a:solidFill>
                <a:latin typeface="Times New Roman" pitchFamily="18" charset="0"/>
                <a:cs typeface="Times New Roman" pitchFamily="18" charset="0"/>
              </a:rPr>
              <a:t>Fu sepolto nella cattedrale di Saint Paul a Londra, anche se non fu mai naturalizzato cittadino inglese.</a:t>
            </a:r>
            <a:r>
              <a:rPr lang="it-IT" b="1" dirty="0" smtClean="0">
                <a:solidFill>
                  <a:schemeClr val="accent6">
                    <a:lumMod val="20000"/>
                    <a:lumOff val="80000"/>
                  </a:schemeClr>
                </a:solidFill>
                <a:latin typeface="Times New Roman" pitchFamily="18" charset="0"/>
                <a:cs typeface="Times New Roman" pitchFamily="18" charset="0"/>
              </a:rPr>
              <a:t>  </a:t>
            </a:r>
            <a:r>
              <a:rPr lang="it-IT" dirty="0" smtClean="0">
                <a:solidFill>
                  <a:schemeClr val="accent6">
                    <a:lumMod val="20000"/>
                    <a:lumOff val="80000"/>
                  </a:schemeClr>
                </a:solidFill>
              </a:rPr>
              <a:t> </a:t>
            </a:r>
            <a:endParaRPr lang="it-IT"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214282" y="0"/>
            <a:ext cx="8715404" cy="4816703"/>
          </a:xfrm>
          <a:prstGeom prst="rect">
            <a:avLst/>
          </a:prstGeom>
          <a:noFill/>
        </p:spPr>
        <p:txBody>
          <a:bodyPr wrap="square" rtlCol="0">
            <a:spAutoFit/>
          </a:bodyPr>
          <a:lstStyle/>
          <a:p>
            <a:pPr algn="ctr"/>
            <a:endParaRPr lang="it-IT" sz="2800" b="1" dirty="0" smtClean="0">
              <a:solidFill>
                <a:schemeClr val="accent6">
                  <a:lumMod val="75000"/>
                </a:schemeClr>
              </a:solidFill>
              <a:latin typeface="Times New Roman" pitchFamily="18" charset="0"/>
              <a:cs typeface="Times New Roman" pitchFamily="18" charset="0"/>
            </a:endParaRPr>
          </a:p>
          <a:p>
            <a:pPr algn="ctr"/>
            <a:endParaRPr lang="it-IT" sz="5400" b="1" dirty="0" smtClean="0">
              <a:solidFill>
                <a:schemeClr val="accent6">
                  <a:lumMod val="75000"/>
                </a:schemeClr>
              </a:solidFill>
              <a:latin typeface="Times New Roman" pitchFamily="18" charset="0"/>
              <a:cs typeface="Times New Roman" pitchFamily="18" charset="0"/>
            </a:endParaRPr>
          </a:p>
          <a:p>
            <a:pPr algn="ctr"/>
            <a:endParaRPr lang="it-IT" sz="5400" b="1" dirty="0" smtClean="0">
              <a:solidFill>
                <a:schemeClr val="accent6">
                  <a:lumMod val="75000"/>
                </a:schemeClr>
              </a:solidFill>
              <a:latin typeface="Times New Roman" pitchFamily="18" charset="0"/>
              <a:cs typeface="Times New Roman" pitchFamily="18" charset="0"/>
            </a:endParaRPr>
          </a:p>
          <a:p>
            <a:pPr algn="ctr"/>
            <a:r>
              <a:rPr lang="it-IT" sz="11500" b="1" dirty="0" smtClean="0">
                <a:solidFill>
                  <a:schemeClr val="accent6">
                    <a:lumMod val="75000"/>
                  </a:schemeClr>
                </a:solidFill>
                <a:latin typeface="Times New Roman" pitchFamily="18" charset="0"/>
                <a:cs typeface="Times New Roman" pitchFamily="18" charset="0"/>
              </a:rPr>
              <a:t>GRAZIE</a:t>
            </a:r>
          </a:p>
          <a:p>
            <a:pPr algn="ctr"/>
            <a:endParaRPr lang="it-IT" sz="1400" b="1" dirty="0" smtClean="0">
              <a:solidFill>
                <a:schemeClr val="accent6">
                  <a:lumMod val="20000"/>
                  <a:lumOff val="80000"/>
                </a:schemeClr>
              </a:solidFill>
              <a:latin typeface="Times New Roman" pitchFamily="18" charset="0"/>
              <a:cs typeface="Times New Roman" pitchFamily="18" charset="0"/>
            </a:endParaRPr>
          </a:p>
          <a:p>
            <a:pPr algn="ctr"/>
            <a:endParaRPr lang="it-IT" sz="1400" b="1" dirty="0" smtClean="0">
              <a:solidFill>
                <a:schemeClr val="accent6">
                  <a:lumMod val="20000"/>
                  <a:lumOff val="80000"/>
                </a:schemeClr>
              </a:solidFill>
              <a:latin typeface="Times New Roman" pitchFamily="18" charset="0"/>
              <a:cs typeface="Times New Roman" pitchFamily="18" charset="0"/>
            </a:endParaRPr>
          </a:p>
          <a:p>
            <a:pPr algn="ctr"/>
            <a:endParaRPr lang="it-IT" sz="1400" b="1" dirty="0" smtClean="0">
              <a:solidFill>
                <a:schemeClr val="accent6">
                  <a:lumMod val="20000"/>
                  <a:lumOff val="80000"/>
                </a:schemeClr>
              </a:solidFill>
              <a:latin typeface="Times New Roman" pitchFamily="18" charset="0"/>
              <a:cs typeface="Times New Roman" pitchFamily="18" charset="0"/>
            </a:endParaRPr>
          </a:p>
          <a:p>
            <a:pPr algn="ctr"/>
            <a:endParaRPr lang="it-IT" sz="1400" b="1" dirty="0" smtClean="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5500694" y="0"/>
            <a:ext cx="3643306" cy="6863417"/>
          </a:xfrm>
          <a:prstGeom prst="rect">
            <a:avLst/>
          </a:prstGeom>
          <a:noFill/>
        </p:spPr>
        <p:txBody>
          <a:bodyPr wrap="square" rtlCol="0">
            <a:spAutoFit/>
          </a:bodyPr>
          <a:lstStyle/>
          <a:p>
            <a:r>
              <a:rPr lang="it-IT" sz="2000" b="1" dirty="0" smtClean="0">
                <a:solidFill>
                  <a:schemeClr val="accent6">
                    <a:lumMod val="20000"/>
                    <a:lumOff val="80000"/>
                  </a:schemeClr>
                </a:solidFill>
                <a:latin typeface="Times New Roman" pitchFamily="18" charset="0"/>
                <a:cs typeface="Times New Roman" pitchFamily="18" charset="0"/>
              </a:rPr>
              <a:t>Tornato a Londra dipinge  il suo primo quadro famoso: </a:t>
            </a:r>
            <a:r>
              <a:rPr lang="it-IT" sz="2000" b="1" i="1" dirty="0" smtClean="0">
                <a:solidFill>
                  <a:schemeClr val="accent6">
                    <a:lumMod val="20000"/>
                    <a:lumOff val="80000"/>
                  </a:schemeClr>
                </a:solidFill>
                <a:latin typeface="Times New Roman" pitchFamily="18" charset="0"/>
                <a:cs typeface="Times New Roman" pitchFamily="18" charset="0"/>
              </a:rPr>
              <a:t>L’incubo</a:t>
            </a:r>
            <a:r>
              <a:rPr lang="it-IT" sz="2000" b="1" dirty="0" smtClean="0">
                <a:solidFill>
                  <a:schemeClr val="accent6">
                    <a:lumMod val="20000"/>
                    <a:lumOff val="80000"/>
                  </a:schemeClr>
                </a:solidFill>
                <a:latin typeface="Times New Roman" pitchFamily="18" charset="0"/>
                <a:cs typeface="Times New Roman" pitchFamily="18" charset="0"/>
              </a:rPr>
              <a:t>. E scrive questa lettera all’amico </a:t>
            </a:r>
            <a:r>
              <a:rPr lang="it-IT" sz="2000" b="1" dirty="0" err="1" smtClean="0">
                <a:solidFill>
                  <a:schemeClr val="accent6">
                    <a:lumMod val="20000"/>
                    <a:lumOff val="80000"/>
                  </a:schemeClr>
                </a:solidFill>
                <a:latin typeface="Times New Roman" pitchFamily="18" charset="0"/>
                <a:cs typeface="Times New Roman" pitchFamily="18" charset="0"/>
              </a:rPr>
              <a:t>Lavater</a:t>
            </a:r>
            <a:r>
              <a:rPr lang="it-IT" sz="2000" b="1" dirty="0" smtClean="0">
                <a:solidFill>
                  <a:schemeClr val="accent6">
                    <a:lumMod val="20000"/>
                    <a:lumOff val="80000"/>
                  </a:schemeClr>
                </a:solidFill>
                <a:latin typeface="Times New Roman" pitchFamily="18" charset="0"/>
                <a:cs typeface="Times New Roman" pitchFamily="18" charset="0"/>
              </a:rPr>
              <a:t>: “Lei si trova a Zurigo ora? La notte scorsa l'avevo nel mio letto - gettai via in disordine le coperte - avvolsi intorno a lei le mie mani calde e strettamente serrate - fusi il suo corpo e la sua anima con i miei - versai in lei il mio spirito, il mio respiro, la mia forza. Chiunque ora la tocchi commette incesto e adulterio! E mia e io sono suo. E l'avrò - faticherò e suderò per lei, e starò solo fin quando l'avrò conquistata“ . E tutto ciò nonostante il fatto che quando si trovava in Svizzera non aveva mai osato dichiarare il suo amore alla giovane.</a:t>
            </a:r>
            <a:r>
              <a:rPr lang="it-IT" b="1" dirty="0" smtClean="0">
                <a:solidFill>
                  <a:schemeClr val="accent6">
                    <a:lumMod val="20000"/>
                    <a:lumOff val="80000"/>
                  </a:schemeClr>
                </a:solidFill>
                <a:latin typeface="Times New Roman" pitchFamily="18" charset="0"/>
                <a:cs typeface="Times New Roman" pitchFamily="18" charset="0"/>
              </a:rPr>
              <a:t>  </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70658" name="Picture 2" descr="http://upload.wikimedia.org/wikipedia/commons/8/8d/Johann_Heinrich_F%C3%BCssli_053.jpg"/>
          <p:cNvPicPr>
            <a:picLocks noChangeAspect="1" noChangeArrowheads="1"/>
          </p:cNvPicPr>
          <p:nvPr/>
        </p:nvPicPr>
        <p:blipFill>
          <a:blip r:embed="rId3" cstate="print"/>
          <a:srcRect/>
          <a:stretch>
            <a:fillRect/>
          </a:stretch>
        </p:blipFill>
        <p:spPr bwMode="auto">
          <a:xfrm>
            <a:off x="0" y="0"/>
            <a:ext cx="5455577" cy="685800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7500958" y="6000768"/>
            <a:ext cx="1643042" cy="369332"/>
          </a:xfrm>
          <a:prstGeom prst="rect">
            <a:avLst/>
          </a:prstGeom>
          <a:noFill/>
        </p:spPr>
        <p:txBody>
          <a:bodyPr wrap="square" rtlCol="0">
            <a:spAutoFit/>
          </a:bodyPr>
          <a:lstStyle/>
          <a:p>
            <a:r>
              <a:rPr lang="it-IT" b="1" dirty="0" err="1" smtClean="0">
                <a:solidFill>
                  <a:schemeClr val="accent6">
                    <a:lumMod val="20000"/>
                    <a:lumOff val="80000"/>
                  </a:schemeClr>
                </a:solidFill>
                <a:latin typeface="Times New Roman" pitchFamily="18" charset="0"/>
                <a:cs typeface="Times New Roman" pitchFamily="18" charset="0"/>
              </a:rPr>
              <a:t>Fussli</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6" name="Immagine 5" descr="10_0.tmp"/>
          <p:cNvPicPr>
            <a:picLocks noChangeAspect="1"/>
          </p:cNvPicPr>
          <p:nvPr/>
        </p:nvPicPr>
        <p:blipFill>
          <a:blip r:embed="rId3"/>
          <a:srcRect l="3906" r="5468"/>
          <a:stretch>
            <a:fillRect/>
          </a:stretch>
        </p:blipFill>
        <p:spPr>
          <a:xfrm>
            <a:off x="-1" y="82702"/>
            <a:ext cx="9112351" cy="677529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5072066" y="0"/>
            <a:ext cx="4071934" cy="6817251"/>
          </a:xfrm>
          <a:prstGeom prst="rect">
            <a:avLst/>
          </a:prstGeom>
          <a:noFill/>
        </p:spPr>
        <p:txBody>
          <a:bodyPr wrap="square" rtlCol="0">
            <a:spAutoFit/>
          </a:bodyPr>
          <a:lstStyle/>
          <a:p>
            <a:r>
              <a:rPr lang="it-IT" sz="2300" b="1" dirty="0" smtClean="0">
                <a:solidFill>
                  <a:schemeClr val="accent6">
                    <a:lumMod val="20000"/>
                    <a:lumOff val="80000"/>
                  </a:schemeClr>
                </a:solidFill>
                <a:latin typeface="Times New Roman" pitchFamily="18" charset="0"/>
                <a:cs typeface="Times New Roman" pitchFamily="18" charset="0"/>
              </a:rPr>
              <a:t>Non abbiamo alcun ritratto della fanciulla in questione, sebbene </a:t>
            </a:r>
            <a:r>
              <a:rPr lang="it-IT" sz="2300" b="1" dirty="0" err="1" smtClean="0">
                <a:solidFill>
                  <a:schemeClr val="accent6">
                    <a:lumMod val="20000"/>
                    <a:lumOff val="80000"/>
                  </a:schemeClr>
                </a:solidFill>
                <a:latin typeface="Times New Roman" pitchFamily="18" charset="0"/>
                <a:cs typeface="Times New Roman" pitchFamily="18" charset="0"/>
              </a:rPr>
              <a:t>Füssli</a:t>
            </a:r>
            <a:r>
              <a:rPr lang="it-IT" sz="2300" b="1" dirty="0" smtClean="0">
                <a:solidFill>
                  <a:schemeClr val="accent6">
                    <a:lumMod val="20000"/>
                    <a:lumOff val="80000"/>
                  </a:schemeClr>
                </a:solidFill>
                <a:latin typeface="Times New Roman" pitchFamily="18" charset="0"/>
                <a:cs typeface="Times New Roman" pitchFamily="18" charset="0"/>
              </a:rPr>
              <a:t> l'abbia sicuramente disegnata quando si trovava in Svizzera. Forse li distrusse dalla disperazione quando seppe del suo matrimonio. Tentò di ritrarla a Londra sulla base di quegli schizzi? Allorché il Detroit </a:t>
            </a:r>
            <a:r>
              <a:rPr lang="it-IT" sz="2300" b="1" dirty="0" err="1" smtClean="0">
                <a:solidFill>
                  <a:schemeClr val="accent6">
                    <a:lumMod val="20000"/>
                    <a:lumOff val="80000"/>
                  </a:schemeClr>
                </a:solidFill>
                <a:latin typeface="Times New Roman" pitchFamily="18" charset="0"/>
                <a:cs typeface="Times New Roman" pitchFamily="18" charset="0"/>
              </a:rPr>
              <a:t>Institute</a:t>
            </a:r>
            <a:r>
              <a:rPr lang="it-IT" sz="2300" b="1" dirty="0" smtClean="0">
                <a:solidFill>
                  <a:schemeClr val="accent6">
                    <a:lumMod val="20000"/>
                    <a:lumOff val="80000"/>
                  </a:schemeClr>
                </a:solidFill>
                <a:latin typeface="Times New Roman" pitchFamily="18" charset="0"/>
                <a:cs typeface="Times New Roman" pitchFamily="18" charset="0"/>
              </a:rPr>
              <a:t> </a:t>
            </a:r>
            <a:r>
              <a:rPr lang="it-IT" sz="2300" b="1" dirty="0" err="1" smtClean="0">
                <a:solidFill>
                  <a:schemeClr val="accent6">
                    <a:lumMod val="20000"/>
                    <a:lumOff val="80000"/>
                  </a:schemeClr>
                </a:solidFill>
                <a:latin typeface="Times New Roman" pitchFamily="18" charset="0"/>
                <a:cs typeface="Times New Roman" pitchFamily="18" charset="0"/>
              </a:rPr>
              <a:t>of</a:t>
            </a:r>
            <a:r>
              <a:rPr lang="it-IT" sz="2300" b="1" dirty="0" smtClean="0">
                <a:solidFill>
                  <a:schemeClr val="accent6">
                    <a:lumMod val="20000"/>
                    <a:lumOff val="80000"/>
                  </a:schemeClr>
                </a:solidFill>
                <a:latin typeface="Times New Roman" pitchFamily="18" charset="0"/>
                <a:cs typeface="Times New Roman" pitchFamily="18" charset="0"/>
              </a:rPr>
              <a:t> Art acquistò il quadro </a:t>
            </a:r>
            <a:r>
              <a:rPr lang="it-IT" sz="2300" b="1" i="1" dirty="0" smtClean="0">
                <a:solidFill>
                  <a:schemeClr val="accent6">
                    <a:lumMod val="20000"/>
                    <a:lumOff val="80000"/>
                  </a:schemeClr>
                </a:solidFill>
                <a:latin typeface="Times New Roman" pitchFamily="18" charset="0"/>
                <a:cs typeface="Times New Roman" pitchFamily="18" charset="0"/>
              </a:rPr>
              <a:t>Incubo I</a:t>
            </a:r>
            <a:r>
              <a:rPr lang="it-IT" sz="2300" b="1" dirty="0" smtClean="0">
                <a:solidFill>
                  <a:schemeClr val="accent6">
                    <a:lumMod val="20000"/>
                    <a:lumOff val="80000"/>
                  </a:schemeClr>
                </a:solidFill>
                <a:latin typeface="Times New Roman" pitchFamily="18" charset="0"/>
                <a:cs typeface="Times New Roman" pitchFamily="18" charset="0"/>
              </a:rPr>
              <a:t>I, si rinvenne sul retro un secondo pezzo di tela incollato, al di sotto del quale, dopo il distacco, apparve il ritratto incompiuto ma affascinante di una graziosa giovane.  Forse, la ragazza amata dall’artista. </a:t>
            </a:r>
            <a:endParaRPr lang="it-IT" sz="2300" b="1" dirty="0">
              <a:solidFill>
                <a:schemeClr val="accent6">
                  <a:lumMod val="20000"/>
                  <a:lumOff val="80000"/>
                </a:schemeClr>
              </a:solidFill>
              <a:latin typeface="Times New Roman" pitchFamily="18" charset="0"/>
              <a:cs typeface="Times New Roman" pitchFamily="18" charset="0"/>
            </a:endParaRPr>
          </a:p>
        </p:txBody>
      </p:sp>
      <p:pic>
        <p:nvPicPr>
          <p:cNvPr id="74754" name="Picture 2" descr="http://www.thrillermagazine.it/imgbank/RUBRICHE/nightmare2.jpg"/>
          <p:cNvPicPr>
            <a:picLocks noChangeAspect="1" noChangeArrowheads="1"/>
          </p:cNvPicPr>
          <p:nvPr/>
        </p:nvPicPr>
        <p:blipFill>
          <a:blip r:embed="rId3"/>
          <a:srcRect/>
          <a:stretch>
            <a:fillRect/>
          </a:stretch>
        </p:blipFill>
        <p:spPr bwMode="auto">
          <a:xfrm>
            <a:off x="-1" y="0"/>
            <a:ext cx="5042645" cy="6858000"/>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77826" name="Picture 2" descr="http://3.bp.blogspot.com/-rMdzJPnOhbw/TZZ0zTpJ7EI/AAAAAAAABZ0/GK_fuBEPNfc/s1600/Fussli_L%2527incubo_particolare.gif"/>
          <p:cNvPicPr>
            <a:picLocks noChangeAspect="1" noChangeArrowheads="1"/>
          </p:cNvPicPr>
          <p:nvPr/>
        </p:nvPicPr>
        <p:blipFill>
          <a:blip r:embed="rId3"/>
          <a:srcRect/>
          <a:stretch>
            <a:fillRect/>
          </a:stretch>
        </p:blipFill>
        <p:spPr bwMode="auto">
          <a:xfrm>
            <a:off x="0" y="0"/>
            <a:ext cx="5907972" cy="6858000"/>
          </a:xfrm>
          <a:prstGeom prst="rect">
            <a:avLst/>
          </a:prstGeom>
          <a:noFill/>
        </p:spPr>
      </p:pic>
      <p:sp>
        <p:nvSpPr>
          <p:cNvPr id="9" name="CasellaDiTesto 8"/>
          <p:cNvSpPr txBox="1"/>
          <p:nvPr/>
        </p:nvSpPr>
        <p:spPr>
          <a:xfrm>
            <a:off x="5929322" y="0"/>
            <a:ext cx="3214678" cy="6771084"/>
          </a:xfrm>
          <a:prstGeom prst="rect">
            <a:avLst/>
          </a:prstGeom>
          <a:noFill/>
        </p:spPr>
        <p:txBody>
          <a:bodyPr wrap="square" rtlCol="0">
            <a:spAutoFit/>
          </a:bodyPr>
          <a:lstStyle/>
          <a:p>
            <a:r>
              <a:rPr lang="it-IT" sz="3100" b="1" dirty="0" smtClean="0">
                <a:solidFill>
                  <a:schemeClr val="accent6">
                    <a:lumMod val="20000"/>
                    <a:lumOff val="80000"/>
                  </a:schemeClr>
                </a:solidFill>
                <a:latin typeface="Times New Roman" pitchFamily="18" charset="0"/>
                <a:cs typeface="Times New Roman" pitchFamily="18" charset="0"/>
              </a:rPr>
              <a:t>Nella numerosa letteratura sugli incubi che va dal </a:t>
            </a:r>
            <a:r>
              <a:rPr lang="it-IT" sz="3100" b="1" dirty="0" err="1" smtClean="0">
                <a:solidFill>
                  <a:schemeClr val="accent6">
                    <a:lumMod val="20000"/>
                    <a:lumOff val="80000"/>
                  </a:schemeClr>
                </a:solidFill>
                <a:latin typeface="Times New Roman" pitchFamily="18" charset="0"/>
                <a:cs typeface="Times New Roman" pitchFamily="18" charset="0"/>
              </a:rPr>
              <a:t>XV</a:t>
            </a:r>
            <a:r>
              <a:rPr lang="it-IT" sz="3100" b="1" dirty="0" smtClean="0">
                <a:solidFill>
                  <a:schemeClr val="accent6">
                    <a:lumMod val="20000"/>
                    <a:lumOff val="80000"/>
                  </a:schemeClr>
                </a:solidFill>
                <a:latin typeface="Times New Roman" pitchFamily="18" charset="0"/>
                <a:cs typeface="Times New Roman" pitchFamily="18" charset="0"/>
              </a:rPr>
              <a:t> al XVIII secolo (un campo a metà tra la demonologia e la medicina) l'incubo che 'cavalca' la sua vittima è quasi invariabilmente del sesso </a:t>
            </a:r>
          </a:p>
          <a:p>
            <a:r>
              <a:rPr lang="it-IT" sz="3100" b="1" dirty="0" smtClean="0">
                <a:solidFill>
                  <a:schemeClr val="accent6">
                    <a:lumMod val="20000"/>
                    <a:lumOff val="80000"/>
                  </a:schemeClr>
                </a:solidFill>
                <a:latin typeface="Times New Roman" pitchFamily="18" charset="0"/>
                <a:cs typeface="Times New Roman" pitchFamily="18" charset="0"/>
              </a:rPr>
              <a:t>opposto.</a:t>
            </a:r>
            <a:endParaRPr lang="it-IT" sz="3100"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5500694" y="0"/>
            <a:ext cx="3643306" cy="6555641"/>
          </a:xfrm>
          <a:prstGeom prst="rect">
            <a:avLst/>
          </a:prstGeom>
          <a:noFill/>
        </p:spPr>
        <p:txBody>
          <a:bodyPr wrap="square" rtlCol="0">
            <a:spAutoFit/>
          </a:bodyPr>
          <a:lstStyle/>
          <a:p>
            <a:r>
              <a:rPr lang="it-IT" sz="3200" b="1" dirty="0" smtClean="0">
                <a:solidFill>
                  <a:schemeClr val="accent6">
                    <a:lumMod val="20000"/>
                    <a:lumOff val="80000"/>
                  </a:schemeClr>
                </a:solidFill>
                <a:latin typeface="Times New Roman" pitchFamily="18" charset="0"/>
                <a:cs typeface="Times New Roman" pitchFamily="18" charset="0"/>
              </a:rPr>
              <a:t>Nel testo di medicina contemporaneo  </a:t>
            </a:r>
            <a:r>
              <a:rPr lang="it-IT" sz="3200" b="1" i="1" dirty="0" err="1" smtClean="0">
                <a:solidFill>
                  <a:schemeClr val="accent6">
                    <a:lumMod val="20000"/>
                    <a:lumOff val="80000"/>
                  </a:schemeClr>
                </a:solidFill>
                <a:latin typeface="Times New Roman" pitchFamily="18" charset="0"/>
                <a:cs typeface="Times New Roman" pitchFamily="18" charset="0"/>
              </a:rPr>
              <a:t>Anatomy</a:t>
            </a:r>
            <a:r>
              <a:rPr lang="it-IT" sz="3200" b="1" i="1" dirty="0" smtClean="0">
                <a:solidFill>
                  <a:schemeClr val="accent6">
                    <a:lumMod val="20000"/>
                    <a:lumOff val="80000"/>
                  </a:schemeClr>
                </a:solidFill>
                <a:latin typeface="Times New Roman" pitchFamily="18" charset="0"/>
                <a:cs typeface="Times New Roman" pitchFamily="18" charset="0"/>
              </a:rPr>
              <a:t> </a:t>
            </a:r>
            <a:r>
              <a:rPr lang="it-IT" sz="3200" b="1" i="1" dirty="0" err="1" smtClean="0">
                <a:solidFill>
                  <a:schemeClr val="accent6">
                    <a:lumMod val="20000"/>
                    <a:lumOff val="80000"/>
                  </a:schemeClr>
                </a:solidFill>
                <a:latin typeface="Times New Roman" pitchFamily="18" charset="0"/>
                <a:cs typeface="Times New Roman" pitchFamily="18" charset="0"/>
              </a:rPr>
              <a:t>of</a:t>
            </a:r>
            <a:r>
              <a:rPr lang="it-IT" sz="3200" b="1" i="1" dirty="0" smtClean="0">
                <a:solidFill>
                  <a:schemeClr val="accent6">
                    <a:lumMod val="20000"/>
                    <a:lumOff val="80000"/>
                  </a:schemeClr>
                </a:solidFill>
                <a:latin typeface="Times New Roman" pitchFamily="18" charset="0"/>
                <a:cs typeface="Times New Roman" pitchFamily="18" charset="0"/>
              </a:rPr>
              <a:t> </a:t>
            </a:r>
            <a:r>
              <a:rPr lang="it-IT" sz="3200" b="1" i="1" dirty="0" err="1" smtClean="0">
                <a:solidFill>
                  <a:schemeClr val="accent6">
                    <a:lumMod val="20000"/>
                    <a:lumOff val="80000"/>
                  </a:schemeClr>
                </a:solidFill>
                <a:latin typeface="Times New Roman" pitchFamily="18" charset="0"/>
                <a:cs typeface="Times New Roman" pitchFamily="18" charset="0"/>
              </a:rPr>
              <a:t>Melancholy</a:t>
            </a:r>
            <a:r>
              <a:rPr lang="it-IT" sz="3200" b="1" i="1" dirty="0" smtClean="0">
                <a:solidFill>
                  <a:schemeClr val="accent6">
                    <a:lumMod val="20000"/>
                    <a:lumOff val="80000"/>
                  </a:schemeClr>
                </a:solidFill>
                <a:latin typeface="Times New Roman" pitchFamily="18" charset="0"/>
                <a:cs typeface="Times New Roman" pitchFamily="18" charset="0"/>
              </a:rPr>
              <a:t> </a:t>
            </a:r>
            <a:r>
              <a:rPr lang="it-IT" sz="3200" b="1" dirty="0" smtClean="0">
                <a:solidFill>
                  <a:schemeClr val="accent6">
                    <a:lumMod val="20000"/>
                    <a:lumOff val="80000"/>
                  </a:schemeClr>
                </a:solidFill>
                <a:latin typeface="Times New Roman" pitchFamily="18" charset="0"/>
                <a:cs typeface="Times New Roman" pitchFamily="18" charset="0"/>
              </a:rPr>
              <a:t>si</a:t>
            </a:r>
            <a:r>
              <a:rPr lang="it-IT" sz="3200" b="1" i="1" dirty="0" smtClean="0">
                <a:solidFill>
                  <a:schemeClr val="accent6">
                    <a:lumMod val="20000"/>
                    <a:lumOff val="80000"/>
                  </a:schemeClr>
                </a:solidFill>
                <a:latin typeface="Times New Roman" pitchFamily="18" charset="0"/>
                <a:cs typeface="Times New Roman" pitchFamily="18" charset="0"/>
              </a:rPr>
              <a:t> </a:t>
            </a:r>
            <a:r>
              <a:rPr lang="it-IT" sz="3200" b="1" dirty="0" smtClean="0">
                <a:solidFill>
                  <a:schemeClr val="accent6">
                    <a:lumMod val="20000"/>
                    <a:lumOff val="80000"/>
                  </a:schemeClr>
                </a:solidFill>
                <a:latin typeface="Times New Roman" pitchFamily="18" charset="0"/>
                <a:cs typeface="Times New Roman" pitchFamily="18" charset="0"/>
              </a:rPr>
              <a:t>ritiene gli incubi un sintomo della malinconia delle fanciulle, delle suore delle vedove, aggiungendo che la cura consiste nel matrimonio.</a:t>
            </a:r>
            <a:r>
              <a:rPr lang="it-IT" sz="3600" b="1" dirty="0" smtClean="0">
                <a:solidFill>
                  <a:schemeClr val="accent6">
                    <a:lumMod val="20000"/>
                    <a:lumOff val="80000"/>
                  </a:schemeClr>
                </a:solidFill>
                <a:latin typeface="Times New Roman" pitchFamily="18" charset="0"/>
                <a:cs typeface="Times New Roman" pitchFamily="18" charset="0"/>
              </a:rPr>
              <a:t>  </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76802" name="Picture 2" descr="http://www.thrillermagazine.it/imgbank/RUBRICHE/nightmare3.jpg"/>
          <p:cNvPicPr>
            <a:picLocks noChangeAspect="1" noChangeArrowheads="1"/>
          </p:cNvPicPr>
          <p:nvPr/>
        </p:nvPicPr>
        <p:blipFill>
          <a:blip r:embed="rId3"/>
          <a:srcRect/>
          <a:stretch>
            <a:fillRect/>
          </a:stretch>
        </p:blipFill>
        <p:spPr bwMode="auto">
          <a:xfrm>
            <a:off x="-24775" y="15386"/>
            <a:ext cx="5482862" cy="6842614"/>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357158" y="6286520"/>
            <a:ext cx="8286776" cy="400110"/>
          </a:xfrm>
          <a:prstGeom prst="rect">
            <a:avLst/>
          </a:prstGeom>
          <a:noFill/>
        </p:spPr>
        <p:txBody>
          <a:bodyPr wrap="square" rtlCol="0">
            <a:spAutoFit/>
          </a:bodyPr>
          <a:lstStyle/>
          <a:p>
            <a:r>
              <a:rPr lang="it-IT" sz="2000" b="1" dirty="0" smtClean="0">
                <a:solidFill>
                  <a:schemeClr val="accent6">
                    <a:lumMod val="20000"/>
                    <a:lumOff val="80000"/>
                  </a:schemeClr>
                </a:solidFill>
                <a:latin typeface="Times New Roman" pitchFamily="18" charset="0"/>
                <a:cs typeface="Times New Roman" pitchFamily="18" charset="0"/>
              </a:rPr>
              <a:t>Incubo che abbandona il giaciglio di due fanciulle addormentate</a:t>
            </a:r>
            <a:endParaRPr lang="it-IT" sz="2000" b="1" dirty="0">
              <a:solidFill>
                <a:schemeClr val="accent6">
                  <a:lumMod val="20000"/>
                  <a:lumOff val="80000"/>
                </a:schemeClr>
              </a:solidFill>
              <a:latin typeface="Times New Roman" pitchFamily="18" charset="0"/>
              <a:cs typeface="Times New Roman" pitchFamily="18" charset="0"/>
            </a:endParaRPr>
          </a:p>
        </p:txBody>
      </p:sp>
      <p:pic>
        <p:nvPicPr>
          <p:cNvPr id="75778" name="Picture 2" descr="http://www.igiornielenotti.it/wp-content/uploads/2013/02/Johann_Heinrich_F%C3%BCssli_014.jpg"/>
          <p:cNvPicPr>
            <a:picLocks noChangeAspect="1" noChangeArrowheads="1"/>
          </p:cNvPicPr>
          <p:nvPr/>
        </p:nvPicPr>
        <p:blipFill>
          <a:blip r:embed="rId3"/>
          <a:srcRect/>
          <a:stretch>
            <a:fillRect/>
          </a:stretch>
        </p:blipFill>
        <p:spPr bwMode="auto">
          <a:xfrm>
            <a:off x="15609" y="41608"/>
            <a:ext cx="8985547" cy="6102036"/>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5429256" y="0"/>
            <a:ext cx="3714744" cy="6832640"/>
          </a:xfrm>
          <a:prstGeom prst="rect">
            <a:avLst/>
          </a:prstGeom>
          <a:noFill/>
        </p:spPr>
        <p:txBody>
          <a:bodyPr wrap="squar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 </a:t>
            </a:r>
            <a:r>
              <a:rPr lang="it-IT" sz="2000" b="1" dirty="0" err="1" smtClean="0">
                <a:solidFill>
                  <a:schemeClr val="accent6">
                    <a:lumMod val="20000"/>
                    <a:lumOff val="80000"/>
                  </a:schemeClr>
                </a:solidFill>
                <a:latin typeface="Times New Roman" pitchFamily="18" charset="0"/>
                <a:cs typeface="Times New Roman" pitchFamily="18" charset="0"/>
              </a:rPr>
              <a:t>Füssli</a:t>
            </a:r>
            <a:r>
              <a:rPr lang="it-IT" sz="2000" b="1" dirty="0" smtClean="0">
                <a:solidFill>
                  <a:schemeClr val="accent6">
                    <a:lumMod val="20000"/>
                    <a:lumOff val="80000"/>
                  </a:schemeClr>
                </a:solidFill>
                <a:latin typeface="Times New Roman" pitchFamily="18" charset="0"/>
                <a:cs typeface="Times New Roman" pitchFamily="18" charset="0"/>
              </a:rPr>
              <a:t> si conquista una posizione nel mondo artistico e culturale londinese. Frequenta il circolo degli intellettuali radicali intorno all'editore Joseph </a:t>
            </a:r>
            <a:r>
              <a:rPr lang="it-IT" sz="2000" b="1" dirty="0" err="1" smtClean="0">
                <a:solidFill>
                  <a:schemeClr val="accent6">
                    <a:lumMod val="20000"/>
                    <a:lumOff val="80000"/>
                  </a:schemeClr>
                </a:solidFill>
                <a:latin typeface="Times New Roman" pitchFamily="18" charset="0"/>
                <a:cs typeface="Times New Roman" pitchFamily="18" charset="0"/>
              </a:rPr>
              <a:t>Johnson</a:t>
            </a:r>
            <a:r>
              <a:rPr lang="it-IT" sz="2000" b="1" dirty="0" smtClean="0">
                <a:solidFill>
                  <a:schemeClr val="accent6">
                    <a:lumMod val="20000"/>
                    <a:lumOff val="80000"/>
                  </a:schemeClr>
                </a:solidFill>
                <a:latin typeface="Times New Roman" pitchFamily="18" charset="0"/>
                <a:cs typeface="Times New Roman" pitchFamily="18" charset="0"/>
              </a:rPr>
              <a:t> che aveva pubblicato opere di William </a:t>
            </a:r>
            <a:r>
              <a:rPr lang="it-IT" sz="2000" b="1" dirty="0" err="1" smtClean="0">
                <a:solidFill>
                  <a:schemeClr val="accent6">
                    <a:lumMod val="20000"/>
                    <a:lumOff val="80000"/>
                  </a:schemeClr>
                </a:solidFill>
                <a:latin typeface="Times New Roman" pitchFamily="18" charset="0"/>
                <a:cs typeface="Times New Roman" pitchFamily="18" charset="0"/>
              </a:rPr>
              <a:t>Cowper</a:t>
            </a:r>
            <a:r>
              <a:rPr lang="it-IT" sz="2000" b="1" dirty="0" smtClean="0">
                <a:solidFill>
                  <a:schemeClr val="accent6">
                    <a:lumMod val="20000"/>
                    <a:lumOff val="80000"/>
                  </a:schemeClr>
                </a:solidFill>
                <a:latin typeface="Times New Roman" pitchFamily="18" charset="0"/>
                <a:cs typeface="Times New Roman" pitchFamily="18" charset="0"/>
              </a:rPr>
              <a:t>, Joseph </a:t>
            </a:r>
            <a:r>
              <a:rPr lang="it-IT" sz="2000" b="1" dirty="0" err="1" smtClean="0">
                <a:solidFill>
                  <a:schemeClr val="accent6">
                    <a:lumMod val="20000"/>
                    <a:lumOff val="80000"/>
                  </a:schemeClr>
                </a:solidFill>
                <a:latin typeface="Times New Roman" pitchFamily="18" charset="0"/>
                <a:cs typeface="Times New Roman" pitchFamily="18" charset="0"/>
              </a:rPr>
              <a:t>Priestley</a:t>
            </a:r>
            <a:r>
              <a:rPr lang="it-IT" sz="2000" b="1" dirty="0" smtClean="0">
                <a:solidFill>
                  <a:schemeClr val="accent6">
                    <a:lumMod val="20000"/>
                    <a:lumOff val="80000"/>
                  </a:schemeClr>
                </a:solidFill>
                <a:latin typeface="Times New Roman" pitchFamily="18" charset="0"/>
                <a:cs typeface="Times New Roman" pitchFamily="18" charset="0"/>
              </a:rPr>
              <a:t> ed </a:t>
            </a:r>
            <a:r>
              <a:rPr lang="it-IT" sz="2000" b="1" dirty="0" err="1" smtClean="0">
                <a:solidFill>
                  <a:schemeClr val="accent6">
                    <a:lumMod val="20000"/>
                    <a:lumOff val="80000"/>
                  </a:schemeClr>
                </a:solidFill>
                <a:latin typeface="Times New Roman" pitchFamily="18" charset="0"/>
                <a:cs typeface="Times New Roman" pitchFamily="18" charset="0"/>
              </a:rPr>
              <a:t>Erasmus</a:t>
            </a:r>
            <a:r>
              <a:rPr lang="it-IT" sz="2000" b="1" dirty="0" smtClean="0">
                <a:solidFill>
                  <a:schemeClr val="accent6">
                    <a:lumMod val="20000"/>
                    <a:lumOff val="80000"/>
                  </a:schemeClr>
                </a:solidFill>
                <a:latin typeface="Times New Roman" pitchFamily="18" charset="0"/>
                <a:cs typeface="Times New Roman" pitchFamily="18" charset="0"/>
              </a:rPr>
              <a:t> Darwin, ma mantiene anche contatti con ambienti più moderati, soprattutto con la famiglia del banchiere </a:t>
            </a:r>
            <a:r>
              <a:rPr lang="it-IT" sz="2000" b="1" dirty="0" err="1" smtClean="0">
                <a:solidFill>
                  <a:schemeClr val="accent6">
                    <a:lumMod val="20000"/>
                    <a:lumOff val="80000"/>
                  </a:schemeClr>
                </a:solidFill>
                <a:latin typeface="Times New Roman" pitchFamily="18" charset="0"/>
                <a:cs typeface="Times New Roman" pitchFamily="18" charset="0"/>
              </a:rPr>
              <a:t>Coutts</a:t>
            </a:r>
            <a:r>
              <a:rPr lang="it-IT" sz="2000" b="1" dirty="0" smtClean="0">
                <a:solidFill>
                  <a:schemeClr val="accent6">
                    <a:lumMod val="20000"/>
                    <a:lumOff val="80000"/>
                  </a:schemeClr>
                </a:solidFill>
                <a:latin typeface="Times New Roman" pitchFamily="18" charset="0"/>
                <a:cs typeface="Times New Roman" pitchFamily="18" charset="0"/>
              </a:rPr>
              <a:t>, e con il banchiere di Liverpool William </a:t>
            </a:r>
            <a:r>
              <a:rPr lang="it-IT" sz="2000" b="1" dirty="0" err="1" smtClean="0">
                <a:solidFill>
                  <a:schemeClr val="accent6">
                    <a:lumMod val="20000"/>
                    <a:lumOff val="80000"/>
                  </a:schemeClr>
                </a:solidFill>
                <a:latin typeface="Times New Roman" pitchFamily="18" charset="0"/>
                <a:cs typeface="Times New Roman" pitchFamily="18" charset="0"/>
              </a:rPr>
              <a:t>Roscoe</a:t>
            </a:r>
            <a:r>
              <a:rPr lang="it-IT" sz="2000" b="1" dirty="0" smtClean="0">
                <a:solidFill>
                  <a:schemeClr val="accent6">
                    <a:lumMod val="20000"/>
                    <a:lumOff val="80000"/>
                  </a:schemeClr>
                </a:solidFill>
                <a:latin typeface="Times New Roman" pitchFamily="18" charset="0"/>
                <a:cs typeface="Times New Roman" pitchFamily="18" charset="0"/>
              </a:rPr>
              <a:t>, collezionista, storico del Rinascimento ed esponente della lotta contro il commercio degli schiavi. Quando </a:t>
            </a:r>
            <a:r>
              <a:rPr lang="it-IT" sz="2000" b="1" dirty="0" err="1" smtClean="0">
                <a:solidFill>
                  <a:schemeClr val="accent6">
                    <a:lumMod val="20000"/>
                    <a:lumOff val="80000"/>
                  </a:schemeClr>
                </a:solidFill>
                <a:latin typeface="Times New Roman" pitchFamily="18" charset="0"/>
                <a:cs typeface="Times New Roman" pitchFamily="18" charset="0"/>
              </a:rPr>
              <a:t>Johnson</a:t>
            </a:r>
            <a:r>
              <a:rPr lang="it-IT" sz="2000" b="1" dirty="0" smtClean="0">
                <a:solidFill>
                  <a:schemeClr val="accent6">
                    <a:lumMod val="20000"/>
                    <a:lumOff val="80000"/>
                  </a:schemeClr>
                </a:solidFill>
                <a:latin typeface="Times New Roman" pitchFamily="18" charset="0"/>
                <a:cs typeface="Times New Roman" pitchFamily="18" charset="0"/>
              </a:rPr>
              <a:t> finisce in galera per sedizione, non ha paura di continuare ad andare a trovarlo. </a:t>
            </a:r>
            <a:br>
              <a:rPr lang="it-IT" sz="2000" b="1" dirty="0" smtClean="0">
                <a:solidFill>
                  <a:schemeClr val="accent6">
                    <a:lumMod val="20000"/>
                    <a:lumOff val="80000"/>
                  </a:schemeClr>
                </a:solidFill>
                <a:latin typeface="Times New Roman" pitchFamily="18" charset="0"/>
                <a:cs typeface="Times New Roman" pitchFamily="18" charset="0"/>
              </a:rPr>
            </a:br>
            <a:endParaRPr lang="it-IT" b="1" dirty="0">
              <a:solidFill>
                <a:schemeClr val="accent6">
                  <a:lumMod val="20000"/>
                  <a:lumOff val="80000"/>
                </a:schemeClr>
              </a:solidFill>
              <a:latin typeface="Times New Roman" pitchFamily="18" charset="0"/>
              <a:cs typeface="Times New Roman" pitchFamily="18" charset="0"/>
            </a:endParaRPr>
          </a:p>
        </p:txBody>
      </p:sp>
      <p:pic>
        <p:nvPicPr>
          <p:cNvPr id="60418" name="Picture 2" descr="http://upload.wikimedia.org/wikipedia/commons/f/f1/Portrait_of_Joseph_Priestley_by_Henry_Fuseli.jpg"/>
          <p:cNvPicPr>
            <a:picLocks noChangeAspect="1" noChangeArrowheads="1"/>
          </p:cNvPicPr>
          <p:nvPr/>
        </p:nvPicPr>
        <p:blipFill>
          <a:blip r:embed="rId3"/>
          <a:srcRect/>
          <a:stretch>
            <a:fillRect/>
          </a:stretch>
        </p:blipFill>
        <p:spPr bwMode="auto">
          <a:xfrm>
            <a:off x="0" y="0"/>
            <a:ext cx="5394960" cy="6858000"/>
          </a:xfrm>
          <a:prstGeom prst="rect">
            <a:avLst/>
          </a:prstGeom>
          <a:noFill/>
        </p:spPr>
      </p:pic>
      <p:sp>
        <p:nvSpPr>
          <p:cNvPr id="11" name="Rettangolo 10"/>
          <p:cNvSpPr/>
          <p:nvPr/>
        </p:nvSpPr>
        <p:spPr>
          <a:xfrm>
            <a:off x="0" y="0"/>
            <a:ext cx="2786082" cy="830997"/>
          </a:xfrm>
          <a:prstGeom prst="rect">
            <a:avLst/>
          </a:prstGeom>
        </p:spPr>
        <p:txBody>
          <a:bodyPr wrap="square">
            <a:spAutoFit/>
          </a:bodyPr>
          <a:lstStyle/>
          <a:p>
            <a:r>
              <a:rPr lang="it-IT" sz="1600" b="1" dirty="0" smtClean="0">
                <a:solidFill>
                  <a:schemeClr val="bg1"/>
                </a:solidFill>
                <a:latin typeface="Times New Roman" pitchFamily="18" charset="0"/>
                <a:cs typeface="Times New Roman" pitchFamily="18" charset="0"/>
              </a:rPr>
              <a:t>Ritratto di </a:t>
            </a:r>
            <a:r>
              <a:rPr lang="it-IT" sz="1600" b="1" dirty="0" err="1" smtClean="0">
                <a:solidFill>
                  <a:schemeClr val="bg1"/>
                </a:solidFill>
                <a:latin typeface="Times New Roman" pitchFamily="18" charset="0"/>
                <a:cs typeface="Times New Roman" pitchFamily="18" charset="0"/>
              </a:rPr>
              <a:t>Priestley</a:t>
            </a:r>
            <a:r>
              <a:rPr lang="it-IT" sz="1600" b="1" dirty="0" smtClean="0">
                <a:solidFill>
                  <a:schemeClr val="bg1"/>
                </a:solidFill>
                <a:latin typeface="Times New Roman" pitchFamily="18" charset="0"/>
                <a:cs typeface="Times New Roman" pitchFamily="18" charset="0"/>
              </a:rPr>
              <a:t> commissionato da </a:t>
            </a:r>
          </a:p>
          <a:p>
            <a:r>
              <a:rPr lang="it-IT" sz="1600" b="1" dirty="0" err="1" smtClean="0">
                <a:solidFill>
                  <a:schemeClr val="bg1"/>
                </a:solidFill>
                <a:latin typeface="Times New Roman" pitchFamily="18" charset="0"/>
                <a:cs typeface="Times New Roman" pitchFamily="18" charset="0"/>
              </a:rPr>
              <a:t>Johnson</a:t>
            </a:r>
            <a:r>
              <a:rPr lang="it-IT" sz="1600" b="1" dirty="0" smtClean="0">
                <a:solidFill>
                  <a:schemeClr val="bg1"/>
                </a:solidFill>
                <a:latin typeface="Times New Roman" pitchFamily="18" charset="0"/>
                <a:cs typeface="Times New Roman" pitchFamily="18" charset="0"/>
              </a:rPr>
              <a:t> a </a:t>
            </a:r>
            <a:r>
              <a:rPr lang="it-IT" sz="1600" b="1" dirty="0" err="1" smtClean="0">
                <a:solidFill>
                  <a:schemeClr val="bg1"/>
                </a:solidFill>
                <a:latin typeface="Times New Roman" pitchFamily="18" charset="0"/>
                <a:cs typeface="Times New Roman" pitchFamily="18" charset="0"/>
              </a:rPr>
              <a:t>Füssli</a:t>
            </a:r>
            <a:endParaRPr lang="it-IT" sz="1600" dirty="0">
              <a:solidFill>
                <a:schemeClr val="bg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5429256" y="0"/>
            <a:ext cx="3714744" cy="6555641"/>
          </a:xfrm>
          <a:prstGeom prst="rect">
            <a:avLst/>
          </a:prstGeom>
          <a:noFill/>
        </p:spPr>
        <p:txBody>
          <a:bodyPr wrap="square" rtlCol="0">
            <a:spAutoFit/>
          </a:bodyPr>
          <a:lstStyle/>
          <a:p>
            <a:r>
              <a:rPr lang="it-IT" sz="2100" b="1" dirty="0" smtClean="0">
                <a:solidFill>
                  <a:schemeClr val="accent6">
                    <a:lumMod val="20000"/>
                    <a:lumOff val="80000"/>
                  </a:schemeClr>
                </a:solidFill>
                <a:latin typeface="Times New Roman" pitchFamily="18" charset="0"/>
                <a:cs typeface="Times New Roman" pitchFamily="18" charset="0"/>
              </a:rPr>
              <a:t>Fino ai venticinque anni non aveva mai utilizzato i colori ad olio. … Per lui non era questione di preparare una tavolozza . …. Usava molti dei suoi colori come polveri asciutte e li mescolava unicamente con il pennello, talvolta solo con l’olio, che usava con abbondanza, talvolta con l’acqua ragia, talvolta anche con la colla da indoratori, senza </a:t>
            </a:r>
            <a:r>
              <a:rPr lang="it-IT" sz="2100" b="1" dirty="0" err="1" smtClean="0">
                <a:solidFill>
                  <a:schemeClr val="accent6">
                    <a:lumMod val="20000"/>
                    <a:lumOff val="80000"/>
                  </a:schemeClr>
                </a:solidFill>
                <a:latin typeface="Times New Roman" pitchFamily="18" charset="0"/>
                <a:cs typeface="Times New Roman" pitchFamily="18" charset="0"/>
              </a:rPr>
              <a:t>peroccuparsi</a:t>
            </a:r>
            <a:r>
              <a:rPr lang="it-IT" sz="2100" b="1" dirty="0" smtClean="0">
                <a:solidFill>
                  <a:schemeClr val="accent6">
                    <a:lumMod val="20000"/>
                    <a:lumOff val="80000"/>
                  </a:schemeClr>
                </a:solidFill>
                <a:latin typeface="Times New Roman" pitchFamily="18" charset="0"/>
                <a:cs typeface="Times New Roman" pitchFamily="18" charset="0"/>
              </a:rPr>
              <a:t> del rapporto con la miscela o dell’ uniformità della </a:t>
            </a:r>
            <a:r>
              <a:rPr lang="it-IT" sz="2100" b="1" dirty="0" err="1" smtClean="0">
                <a:solidFill>
                  <a:schemeClr val="accent6">
                    <a:lumMod val="20000"/>
                    <a:lumOff val="80000"/>
                  </a:schemeClr>
                </a:solidFill>
                <a:latin typeface="Times New Roman" pitchFamily="18" charset="0"/>
                <a:cs typeface="Times New Roman" pitchFamily="18" charset="0"/>
              </a:rPr>
              <a:t>soluzione…</a:t>
            </a:r>
            <a:r>
              <a:rPr lang="it-IT" sz="2100" b="1" dirty="0" smtClean="0">
                <a:solidFill>
                  <a:schemeClr val="accent6">
                    <a:lumMod val="20000"/>
                    <a:lumOff val="80000"/>
                  </a:schemeClr>
                </a:solidFill>
                <a:latin typeface="Times New Roman" pitchFamily="18" charset="0"/>
                <a:cs typeface="Times New Roman" pitchFamily="18" charset="0"/>
              </a:rPr>
              <a:t>.  Per ottenere gli effetti desiderati faceva più affidamento sul caso che s</a:t>
            </a:r>
          </a:p>
          <a:p>
            <a:r>
              <a:rPr lang="it-IT" sz="2100" b="1" dirty="0">
                <a:solidFill>
                  <a:schemeClr val="accent6">
                    <a:lumMod val="20000"/>
                    <a:lumOff val="80000"/>
                  </a:schemeClr>
                </a:solidFill>
                <a:latin typeface="Times New Roman" pitchFamily="18" charset="0"/>
                <a:cs typeface="Times New Roman" pitchFamily="18" charset="0"/>
              </a:rPr>
              <a:t>s</a:t>
            </a:r>
            <a:r>
              <a:rPr lang="it-IT" sz="2100" b="1" dirty="0" smtClean="0">
                <a:solidFill>
                  <a:schemeClr val="accent6">
                    <a:lumMod val="20000"/>
                    <a:lumOff val="80000"/>
                  </a:schemeClr>
                </a:solidFill>
                <a:latin typeface="Times New Roman" pitchFamily="18" charset="0"/>
                <a:cs typeface="Times New Roman" pitchFamily="18" charset="0"/>
              </a:rPr>
              <a:t>u un’abile differenziazione dei mezzi toni. </a:t>
            </a:r>
            <a:endParaRPr lang="it-IT" sz="2100" b="1" dirty="0">
              <a:solidFill>
                <a:schemeClr val="accent6">
                  <a:lumMod val="20000"/>
                  <a:lumOff val="80000"/>
                </a:schemeClr>
              </a:solidFill>
              <a:latin typeface="Times New Roman" pitchFamily="18" charset="0"/>
              <a:cs typeface="Times New Roman" pitchFamily="18" charset="0"/>
            </a:endParaRPr>
          </a:p>
        </p:txBody>
      </p:sp>
      <p:pic>
        <p:nvPicPr>
          <p:cNvPr id="62466" name="Picture 2" descr="http://www.friendsofart.net/static/images/art1/john-henry-fuseli-portrait-of-a-young-woman.jpg"/>
          <p:cNvPicPr>
            <a:picLocks noChangeAspect="1" noChangeArrowheads="1"/>
          </p:cNvPicPr>
          <p:nvPr/>
        </p:nvPicPr>
        <p:blipFill>
          <a:blip r:embed="rId3"/>
          <a:srcRect/>
          <a:stretch>
            <a:fillRect/>
          </a:stretch>
        </p:blipFill>
        <p:spPr bwMode="auto">
          <a:xfrm>
            <a:off x="-1" y="1"/>
            <a:ext cx="5448361" cy="685800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285720" y="0"/>
            <a:ext cx="8572560" cy="6694140"/>
          </a:xfrm>
          <a:prstGeom prst="rect">
            <a:avLst/>
          </a:prstGeom>
          <a:noFill/>
        </p:spPr>
        <p:txBody>
          <a:bodyPr wrap="square" rtlCol="0">
            <a:spAutoFit/>
          </a:bodyPr>
          <a:lstStyle/>
          <a:p>
            <a:endParaRPr lang="it-IT" sz="2100" b="1" dirty="0" smtClean="0">
              <a:solidFill>
                <a:schemeClr val="accent6">
                  <a:lumMod val="20000"/>
                  <a:lumOff val="80000"/>
                </a:schemeClr>
              </a:solidFill>
              <a:latin typeface="Times New Roman" pitchFamily="18" charset="0"/>
              <a:cs typeface="Times New Roman" pitchFamily="18" charset="0"/>
            </a:endParaRPr>
          </a:p>
          <a:p>
            <a:endParaRPr lang="it-IT" sz="2100" b="1" dirty="0">
              <a:solidFill>
                <a:schemeClr val="accent6">
                  <a:lumMod val="20000"/>
                  <a:lumOff val="80000"/>
                </a:schemeClr>
              </a:solidFill>
              <a:latin typeface="Times New Roman" pitchFamily="18" charset="0"/>
              <a:cs typeface="Times New Roman" pitchFamily="18" charset="0"/>
            </a:endParaRPr>
          </a:p>
          <a:p>
            <a:endParaRPr lang="it-IT" sz="2100" b="1" dirty="0" smtClean="0">
              <a:solidFill>
                <a:schemeClr val="accent6">
                  <a:lumMod val="20000"/>
                  <a:lumOff val="80000"/>
                </a:schemeClr>
              </a:solidFill>
              <a:latin typeface="Times New Roman" pitchFamily="18" charset="0"/>
              <a:cs typeface="Times New Roman" pitchFamily="18" charset="0"/>
            </a:endParaRPr>
          </a:p>
          <a:p>
            <a:pPr algn="ctr"/>
            <a:r>
              <a:rPr lang="it-IT" sz="5400" b="1" dirty="0" smtClean="0">
                <a:solidFill>
                  <a:srgbClr val="D2280C"/>
                </a:solidFill>
                <a:latin typeface="Times New Roman" pitchFamily="18" charset="0"/>
                <a:cs typeface="Times New Roman" pitchFamily="18" charset="0"/>
              </a:rPr>
              <a:t>LA SHAKESPEARE GALLERY</a:t>
            </a:r>
            <a:endParaRPr lang="it-IT" sz="5400" b="1" dirty="0">
              <a:solidFill>
                <a:srgbClr val="D2280C"/>
              </a:solidFill>
              <a:latin typeface="Times New Roman" pitchFamily="18" charset="0"/>
              <a:cs typeface="Times New Roman" pitchFamily="18" charset="0"/>
            </a:endParaRPr>
          </a:p>
          <a:p>
            <a:endParaRPr lang="it-IT" sz="2100" b="1" dirty="0">
              <a:solidFill>
                <a:schemeClr val="accent6">
                  <a:lumMod val="20000"/>
                  <a:lumOff val="80000"/>
                </a:schemeClr>
              </a:solidFill>
              <a:latin typeface="Times New Roman" pitchFamily="18" charset="0"/>
              <a:cs typeface="Times New Roman" pitchFamily="18" charset="0"/>
            </a:endParaRPr>
          </a:p>
          <a:p>
            <a:endParaRPr lang="it-IT" sz="2100" dirty="0">
              <a:solidFill>
                <a:schemeClr val="accent6">
                  <a:lumMod val="20000"/>
                  <a:lumOff val="80000"/>
                </a:schemeClr>
              </a:solidFill>
              <a:latin typeface="Times New Roman" pitchFamily="18" charset="0"/>
              <a:cs typeface="Times New Roman" pitchFamily="18" charset="0"/>
            </a:endParaRPr>
          </a:p>
          <a:p>
            <a:pPr algn="just"/>
            <a:r>
              <a:rPr lang="it-IT" sz="2400" dirty="0" smtClean="0">
                <a:solidFill>
                  <a:schemeClr val="accent6">
                    <a:lumMod val="20000"/>
                    <a:lumOff val="80000"/>
                  </a:schemeClr>
                </a:solidFill>
                <a:latin typeface="Times New Roman" pitchFamily="18" charset="0"/>
                <a:cs typeface="Times New Roman" pitchFamily="18" charset="0"/>
              </a:rPr>
              <a:t>Insieme con il paesaggista </a:t>
            </a:r>
            <a:r>
              <a:rPr lang="it-IT" sz="2400" dirty="0" err="1" smtClean="0">
                <a:solidFill>
                  <a:schemeClr val="accent6">
                    <a:lumMod val="20000"/>
                    <a:lumOff val="80000"/>
                  </a:schemeClr>
                </a:solidFill>
                <a:latin typeface="Times New Roman" pitchFamily="18" charset="0"/>
                <a:cs typeface="Times New Roman" pitchFamily="18" charset="0"/>
              </a:rPr>
              <a:t>Sandby</a:t>
            </a:r>
            <a:r>
              <a:rPr lang="it-IT" sz="2400" dirty="0" smtClean="0">
                <a:solidFill>
                  <a:schemeClr val="accent6">
                    <a:lumMod val="20000"/>
                    <a:lumOff val="80000"/>
                  </a:schemeClr>
                </a:solidFill>
                <a:latin typeface="Times New Roman" pitchFamily="18" charset="0"/>
                <a:cs typeface="Times New Roman" pitchFamily="18" charset="0"/>
              </a:rPr>
              <a:t>, Benjamin West, </a:t>
            </a:r>
            <a:r>
              <a:rPr lang="it-IT" sz="2400" dirty="0" err="1" smtClean="0">
                <a:solidFill>
                  <a:schemeClr val="accent6">
                    <a:lumMod val="20000"/>
                    <a:lumOff val="80000"/>
                  </a:schemeClr>
                </a:solidFill>
                <a:latin typeface="Times New Roman" pitchFamily="18" charset="0"/>
                <a:cs typeface="Times New Roman" pitchFamily="18" charset="0"/>
              </a:rPr>
              <a:t>Romney</a:t>
            </a:r>
            <a:r>
              <a:rPr lang="it-IT" sz="2400" dirty="0" smtClean="0">
                <a:solidFill>
                  <a:schemeClr val="accent6">
                    <a:lumMod val="20000"/>
                    <a:lumOff val="80000"/>
                  </a:schemeClr>
                </a:solidFill>
                <a:latin typeface="Times New Roman" pitchFamily="18" charset="0"/>
                <a:cs typeface="Times New Roman" pitchFamily="18" charset="0"/>
              </a:rPr>
              <a:t> e altri è ospite di John </a:t>
            </a:r>
            <a:r>
              <a:rPr lang="it-IT" sz="2400" dirty="0" err="1" smtClean="0">
                <a:solidFill>
                  <a:schemeClr val="accent6">
                    <a:lumMod val="20000"/>
                    <a:lumOff val="80000"/>
                  </a:schemeClr>
                </a:solidFill>
                <a:latin typeface="Times New Roman" pitchFamily="18" charset="0"/>
                <a:cs typeface="Times New Roman" pitchFamily="18" charset="0"/>
              </a:rPr>
              <a:t>Boydell</a:t>
            </a:r>
            <a:r>
              <a:rPr lang="it-IT" sz="2400" dirty="0" smtClean="0">
                <a:solidFill>
                  <a:schemeClr val="accent6">
                    <a:lumMod val="20000"/>
                    <a:lumOff val="80000"/>
                  </a:schemeClr>
                </a:solidFill>
                <a:latin typeface="Times New Roman" pitchFamily="18" charset="0"/>
                <a:cs typeface="Times New Roman" pitchFamily="18" charset="0"/>
              </a:rPr>
              <a:t>, editore di incisioni e Lord Mayor di Londra. Nasce l'idea della Shakespeare </a:t>
            </a:r>
            <a:r>
              <a:rPr lang="it-IT" sz="2400" dirty="0" err="1" smtClean="0">
                <a:solidFill>
                  <a:schemeClr val="accent6">
                    <a:lumMod val="20000"/>
                    <a:lumOff val="80000"/>
                  </a:schemeClr>
                </a:solidFill>
                <a:latin typeface="Times New Roman" pitchFamily="18" charset="0"/>
                <a:cs typeface="Times New Roman" pitchFamily="18" charset="0"/>
              </a:rPr>
              <a:t>Gallery</a:t>
            </a:r>
            <a:r>
              <a:rPr lang="it-IT" sz="2400" dirty="0" smtClean="0">
                <a:solidFill>
                  <a:schemeClr val="accent6">
                    <a:lumMod val="20000"/>
                    <a:lumOff val="80000"/>
                  </a:schemeClr>
                </a:solidFill>
                <a:latin typeface="Times New Roman" pitchFamily="18" charset="0"/>
                <a:cs typeface="Times New Roman" pitchFamily="18" charset="0"/>
              </a:rPr>
              <a:t>, un'impresa che riunirà tutte le forze significative della pittura inglese: un ciclo di dipinti sui drammi di Shakespeare dovrebbe predisporre il terreno alla pittura di storia in Inghilterra ed essere diffuso sul continente tramite incisioni. Fino all'apertura della prima mostra nel 1789, il contributo alla Shakespeare </a:t>
            </a:r>
            <a:r>
              <a:rPr lang="it-IT" sz="2400" dirty="0" err="1" smtClean="0">
                <a:solidFill>
                  <a:schemeClr val="accent6">
                    <a:lumMod val="20000"/>
                    <a:lumOff val="80000"/>
                  </a:schemeClr>
                </a:solidFill>
                <a:latin typeface="Times New Roman" pitchFamily="18" charset="0"/>
                <a:cs typeface="Times New Roman" pitchFamily="18" charset="0"/>
              </a:rPr>
              <a:t>Gallery</a:t>
            </a:r>
            <a:r>
              <a:rPr lang="it-IT" sz="2400" dirty="0" smtClean="0">
                <a:solidFill>
                  <a:schemeClr val="accent6">
                    <a:lumMod val="20000"/>
                    <a:lumOff val="80000"/>
                  </a:schemeClr>
                </a:solidFill>
                <a:latin typeface="Times New Roman" pitchFamily="18" charset="0"/>
                <a:cs typeface="Times New Roman" pitchFamily="18" charset="0"/>
              </a:rPr>
              <a:t> occupa gran parte dell'attività pittorica di </a:t>
            </a:r>
            <a:r>
              <a:rPr lang="it-IT" sz="2400" dirty="0" err="1" smtClean="0">
                <a:solidFill>
                  <a:schemeClr val="accent6">
                    <a:lumMod val="20000"/>
                    <a:lumOff val="80000"/>
                  </a:schemeClr>
                </a:solidFill>
                <a:latin typeface="Times New Roman" pitchFamily="18" charset="0"/>
                <a:cs typeface="Times New Roman" pitchFamily="18" charset="0"/>
              </a:rPr>
              <a:t>Füssli</a:t>
            </a:r>
            <a:r>
              <a:rPr lang="it-IT" sz="2400" dirty="0" smtClean="0">
                <a:solidFill>
                  <a:schemeClr val="accent6">
                    <a:lumMod val="20000"/>
                    <a:lumOff val="80000"/>
                  </a:schemeClr>
                </a:solidFill>
                <a:latin typeface="Times New Roman" pitchFamily="18" charset="0"/>
                <a:cs typeface="Times New Roman" pitchFamily="18" charset="0"/>
              </a:rPr>
              <a:t>.</a:t>
            </a:r>
            <a:r>
              <a:rPr lang="it-IT" sz="2400" dirty="0" smtClean="0">
                <a:solidFill>
                  <a:schemeClr val="accent6">
                    <a:lumMod val="20000"/>
                    <a:lumOff val="80000"/>
                  </a:schemeClr>
                </a:solidFill>
              </a:rPr>
              <a:t> </a:t>
            </a:r>
            <a:endParaRPr lang="it-IT" sz="2100"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5122" name="Picture 2" descr="http://www.settemuse.it/pittori_scultori_europei/fuseli/henry_fuseli_autoritratto.jpg"/>
          <p:cNvPicPr>
            <a:picLocks noChangeAspect="1" noChangeArrowheads="1"/>
          </p:cNvPicPr>
          <p:nvPr/>
        </p:nvPicPr>
        <p:blipFill>
          <a:blip r:embed="rId3"/>
          <a:srcRect/>
          <a:stretch>
            <a:fillRect/>
          </a:stretch>
        </p:blipFill>
        <p:spPr bwMode="auto">
          <a:xfrm>
            <a:off x="0" y="0"/>
            <a:ext cx="9171477" cy="6000768"/>
          </a:xfrm>
          <a:prstGeom prst="rect">
            <a:avLst/>
          </a:prstGeom>
          <a:noFill/>
        </p:spPr>
      </p:pic>
      <p:sp>
        <p:nvSpPr>
          <p:cNvPr id="8" name="CasellaDiTesto 7"/>
          <p:cNvSpPr txBox="1"/>
          <p:nvPr/>
        </p:nvSpPr>
        <p:spPr>
          <a:xfrm>
            <a:off x="0" y="6000768"/>
            <a:ext cx="9144000" cy="923330"/>
          </a:xfrm>
          <a:prstGeom prst="rect">
            <a:avLst/>
          </a:prstGeom>
          <a:noFill/>
        </p:spPr>
        <p:txBody>
          <a:bodyPr wrap="square" rtlCol="0">
            <a:spAutoFit/>
          </a:bodyPr>
          <a:lstStyle/>
          <a:p>
            <a:r>
              <a:rPr lang="it-IT" b="1" dirty="0" err="1" smtClean="0">
                <a:solidFill>
                  <a:schemeClr val="accent6">
                    <a:lumMod val="20000"/>
                    <a:lumOff val="80000"/>
                  </a:schemeClr>
                </a:solidFill>
                <a:latin typeface="Times New Roman" pitchFamily="18" charset="0"/>
                <a:cs typeface="Times New Roman" pitchFamily="18" charset="0"/>
              </a:rPr>
              <a:t>Heinrich</a:t>
            </a:r>
            <a:r>
              <a:rPr lang="it-IT" b="1" dirty="0" smtClean="0">
                <a:solidFill>
                  <a:schemeClr val="accent6">
                    <a:lumMod val="20000"/>
                    <a:lumOff val="80000"/>
                  </a:schemeClr>
                </a:solidFill>
                <a:latin typeface="Times New Roman" pitchFamily="18" charset="0"/>
                <a:cs typeface="Times New Roman" pitchFamily="18" charset="0"/>
              </a:rPr>
              <a:t> </a:t>
            </a:r>
            <a:r>
              <a:rPr lang="it-IT" b="1" dirty="0" err="1" smtClean="0">
                <a:solidFill>
                  <a:schemeClr val="accent6">
                    <a:lumMod val="20000"/>
                    <a:lumOff val="80000"/>
                  </a:schemeClr>
                </a:solidFill>
                <a:latin typeface="Times New Roman" pitchFamily="18" charset="0"/>
                <a:cs typeface="Times New Roman" pitchFamily="18" charset="0"/>
              </a:rPr>
              <a:t>Füssli</a:t>
            </a:r>
            <a:r>
              <a:rPr lang="it-IT" b="1" dirty="0" smtClean="0">
                <a:solidFill>
                  <a:schemeClr val="accent6">
                    <a:lumMod val="20000"/>
                    <a:lumOff val="80000"/>
                  </a:schemeClr>
                </a:solidFill>
                <a:latin typeface="Times New Roman" pitchFamily="18" charset="0"/>
                <a:cs typeface="Times New Roman" pitchFamily="18" charset="0"/>
              </a:rPr>
              <a:t> nasce a Zurigo da </a:t>
            </a:r>
            <a:r>
              <a:rPr lang="it-IT" b="1" dirty="0" err="1" smtClean="0">
                <a:solidFill>
                  <a:schemeClr val="accent6">
                    <a:lumMod val="20000"/>
                    <a:lumOff val="80000"/>
                  </a:schemeClr>
                </a:solidFill>
                <a:latin typeface="Times New Roman" pitchFamily="18" charset="0"/>
                <a:cs typeface="Times New Roman" pitchFamily="18" charset="0"/>
              </a:rPr>
              <a:t>Caspar</a:t>
            </a:r>
            <a:r>
              <a:rPr lang="it-IT" b="1" dirty="0" smtClean="0">
                <a:solidFill>
                  <a:schemeClr val="accent6">
                    <a:lumMod val="20000"/>
                    <a:lumOff val="80000"/>
                  </a:schemeClr>
                </a:solidFill>
                <a:latin typeface="Times New Roman" pitchFamily="18" charset="0"/>
                <a:cs typeface="Times New Roman" pitchFamily="18" charset="0"/>
              </a:rPr>
              <a:t> </a:t>
            </a:r>
            <a:r>
              <a:rPr lang="it-IT" b="1" dirty="0" err="1" smtClean="0">
                <a:solidFill>
                  <a:schemeClr val="accent6">
                    <a:lumMod val="20000"/>
                    <a:lumOff val="80000"/>
                  </a:schemeClr>
                </a:solidFill>
                <a:latin typeface="Times New Roman" pitchFamily="18" charset="0"/>
                <a:cs typeface="Times New Roman" pitchFamily="18" charset="0"/>
              </a:rPr>
              <a:t>Füssli</a:t>
            </a:r>
            <a:r>
              <a:rPr lang="it-IT" b="1" dirty="0" smtClean="0">
                <a:solidFill>
                  <a:schemeClr val="accent6">
                    <a:lumMod val="20000"/>
                    <a:lumOff val="80000"/>
                  </a:schemeClr>
                </a:solidFill>
                <a:latin typeface="Times New Roman" pitchFamily="18" charset="0"/>
                <a:cs typeface="Times New Roman" pitchFamily="18" charset="0"/>
              </a:rPr>
              <a:t> il Vecchio (1706-1782), pittore, collezionista, studioso d'arte e funzionario comunale, e da Elisabeth </a:t>
            </a:r>
            <a:r>
              <a:rPr lang="it-IT" b="1" dirty="0" err="1" smtClean="0">
                <a:solidFill>
                  <a:schemeClr val="accent6">
                    <a:lumMod val="20000"/>
                    <a:lumOff val="80000"/>
                  </a:schemeClr>
                </a:solidFill>
                <a:latin typeface="Times New Roman" pitchFamily="18" charset="0"/>
                <a:cs typeface="Times New Roman" pitchFamily="18" charset="0"/>
              </a:rPr>
              <a:t>Waser</a:t>
            </a:r>
            <a:r>
              <a:rPr lang="it-IT" b="1" dirty="0" smtClean="0">
                <a:solidFill>
                  <a:schemeClr val="accent6">
                    <a:lumMod val="20000"/>
                    <a:lumOff val="80000"/>
                  </a:schemeClr>
                </a:solidFill>
                <a:latin typeface="Times New Roman" pitchFamily="18" charset="0"/>
                <a:cs typeface="Times New Roman" pitchFamily="18" charset="0"/>
              </a:rPr>
              <a:t>, il secondo di diciotto fra tra fratelli e sorelle, cinque rimasti in vita, tutti dotati e attivi in campo artistico. </a:t>
            </a:r>
            <a:endParaRPr lang="it-IT"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0" y="0"/>
            <a:ext cx="1500166" cy="646331"/>
          </a:xfrm>
          <a:prstGeom prst="rect">
            <a:avLst/>
          </a:prstGeom>
          <a:noFill/>
        </p:spPr>
        <p:txBody>
          <a:bodyPr wrap="square" rtlCol="0">
            <a:spAutoFit/>
          </a:bodyPr>
          <a:lstStyle/>
          <a:p>
            <a:r>
              <a:rPr lang="it-IT" b="1" dirty="0" err="1" smtClean="0">
                <a:solidFill>
                  <a:schemeClr val="accent6">
                    <a:lumMod val="20000"/>
                    <a:lumOff val="80000"/>
                  </a:schemeClr>
                </a:solidFill>
                <a:latin typeface="Times New Roman" pitchFamily="18" charset="0"/>
                <a:cs typeface="Times New Roman" pitchFamily="18" charset="0"/>
              </a:rPr>
              <a:t>Machbeth</a:t>
            </a:r>
            <a:r>
              <a:rPr lang="it-IT" b="1" dirty="0" smtClean="0">
                <a:solidFill>
                  <a:schemeClr val="accent6">
                    <a:lumMod val="20000"/>
                    <a:lumOff val="80000"/>
                  </a:schemeClr>
                </a:solidFill>
                <a:latin typeface="Times New Roman" pitchFamily="18" charset="0"/>
                <a:cs typeface="Times New Roman" pitchFamily="18" charset="0"/>
              </a:rPr>
              <a:t> e le tre streghe</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7" name="Picture 2" descr="Henry Fuseli Macbeth Streghe"/>
          <p:cNvPicPr>
            <a:picLocks noChangeAspect="1" noChangeArrowheads="1"/>
          </p:cNvPicPr>
          <p:nvPr/>
        </p:nvPicPr>
        <p:blipFill>
          <a:blip r:embed="rId3"/>
          <a:srcRect l="21972" t="1953" r="22363" b="3320"/>
          <a:stretch>
            <a:fillRect/>
          </a:stretch>
        </p:blipFill>
        <p:spPr bwMode="auto">
          <a:xfrm>
            <a:off x="2000232" y="-71486"/>
            <a:ext cx="5429288" cy="6929486"/>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214282" y="6357958"/>
            <a:ext cx="5643602" cy="369332"/>
          </a:xfrm>
          <a:prstGeom prst="rect">
            <a:avLst/>
          </a:prstGeom>
          <a:noFill/>
        </p:spPr>
        <p:txBody>
          <a:bodyPr wrap="squar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Le tre streghe</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88066" name="Picture 2" descr="http://www.rositour.it/Arte/Fussli%20Heinrich%20Johann/Le%20tre%20Streghe%20del%20Macbeth.jpg"/>
          <p:cNvPicPr>
            <a:picLocks noChangeAspect="1" noChangeArrowheads="1"/>
          </p:cNvPicPr>
          <p:nvPr/>
        </p:nvPicPr>
        <p:blipFill>
          <a:blip r:embed="rId3"/>
          <a:srcRect/>
          <a:stretch>
            <a:fillRect/>
          </a:stretch>
        </p:blipFill>
        <p:spPr bwMode="auto">
          <a:xfrm>
            <a:off x="-19335" y="61438"/>
            <a:ext cx="9163335" cy="629652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0" y="0"/>
            <a:ext cx="1500166" cy="923330"/>
          </a:xfrm>
          <a:prstGeom prst="rect">
            <a:avLst/>
          </a:prstGeom>
          <a:noFill/>
        </p:spPr>
        <p:txBody>
          <a:bodyPr wrap="squar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Lady </a:t>
            </a:r>
            <a:r>
              <a:rPr lang="it-IT" b="1" dirty="0" err="1" smtClean="0">
                <a:solidFill>
                  <a:schemeClr val="accent6">
                    <a:lumMod val="20000"/>
                    <a:lumOff val="80000"/>
                  </a:schemeClr>
                </a:solidFill>
                <a:latin typeface="Times New Roman" pitchFamily="18" charset="0"/>
                <a:cs typeface="Times New Roman" pitchFamily="18" charset="0"/>
              </a:rPr>
              <a:t>Machbeth</a:t>
            </a:r>
            <a:r>
              <a:rPr lang="it-IT" b="1" dirty="0" smtClean="0">
                <a:solidFill>
                  <a:schemeClr val="accent6">
                    <a:lumMod val="20000"/>
                    <a:lumOff val="80000"/>
                  </a:schemeClr>
                </a:solidFill>
                <a:latin typeface="Times New Roman" pitchFamily="18" charset="0"/>
                <a:cs typeface="Times New Roman" pitchFamily="18" charset="0"/>
              </a:rPr>
              <a:t> sonnambula</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87042" name="Picture 2" descr="http://www.rositour.it/Arte/Fussli%20Heinrich%20Johann/Lady%20Macbeth%20sonnanbula.jpg"/>
          <p:cNvPicPr>
            <a:picLocks noChangeAspect="1" noChangeArrowheads="1"/>
          </p:cNvPicPr>
          <p:nvPr/>
        </p:nvPicPr>
        <p:blipFill>
          <a:blip r:embed="rId3"/>
          <a:srcRect/>
          <a:stretch>
            <a:fillRect/>
          </a:stretch>
        </p:blipFill>
        <p:spPr bwMode="auto">
          <a:xfrm>
            <a:off x="2143108" y="56725"/>
            <a:ext cx="4857784" cy="6809978"/>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32770" name="Picture 2" descr="http://www.gothic.stir.ac.uk/wp-content/uploads/2011/03/Macbeth_ArmedHead_Fuseli.jpg"/>
          <p:cNvPicPr>
            <a:picLocks noChangeAspect="1" noChangeArrowheads="1"/>
          </p:cNvPicPr>
          <p:nvPr/>
        </p:nvPicPr>
        <p:blipFill>
          <a:blip r:embed="rId3"/>
          <a:srcRect/>
          <a:stretch>
            <a:fillRect/>
          </a:stretch>
        </p:blipFill>
        <p:spPr bwMode="auto">
          <a:xfrm>
            <a:off x="0" y="857232"/>
            <a:ext cx="4762500" cy="5905501"/>
          </a:xfrm>
          <a:prstGeom prst="rect">
            <a:avLst/>
          </a:prstGeom>
          <a:noFill/>
        </p:spPr>
      </p:pic>
      <p:sp>
        <p:nvSpPr>
          <p:cNvPr id="6" name="Rettangolo 5"/>
          <p:cNvSpPr/>
          <p:nvPr/>
        </p:nvSpPr>
        <p:spPr>
          <a:xfrm>
            <a:off x="0" y="0"/>
            <a:ext cx="2714612" cy="646331"/>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Macbeth che consulta la visione della testa armata</a:t>
            </a:r>
            <a:endParaRPr lang="it-IT" b="1" dirty="0">
              <a:solidFill>
                <a:schemeClr val="accent6">
                  <a:lumMod val="20000"/>
                  <a:lumOff val="80000"/>
                </a:schemeClr>
              </a:solidFill>
              <a:latin typeface="Times New Roman" pitchFamily="18" charset="0"/>
              <a:cs typeface="Times New Roman" pitchFamily="18" charset="0"/>
            </a:endParaRPr>
          </a:p>
        </p:txBody>
      </p:sp>
      <p:sp>
        <p:nvSpPr>
          <p:cNvPr id="7" name="Rettangolo 6"/>
          <p:cNvSpPr/>
          <p:nvPr/>
        </p:nvSpPr>
        <p:spPr>
          <a:xfrm>
            <a:off x="4643438" y="0"/>
            <a:ext cx="4500562" cy="6463308"/>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Aveva una piccola figura massiccia. Stava saldamente ritto accanto al cavalletto, non aveva mai la tavolozza in mano, ma posata sulla sua pietra, e poiché era molto miope, ma troppo vanitoso per portar gli occhiali, usava intingere nell’olio il suo brutale pennello e passarlo </a:t>
            </a:r>
            <a:r>
              <a:rPr lang="it-IT" b="1" dirty="0" err="1" smtClean="0">
                <a:solidFill>
                  <a:schemeClr val="accent6">
                    <a:lumMod val="20000"/>
                    <a:lumOff val="80000"/>
                  </a:schemeClr>
                </a:solidFill>
                <a:latin typeface="Times New Roman" pitchFamily="18" charset="0"/>
                <a:cs typeface="Times New Roman" pitchFamily="18" charset="0"/>
              </a:rPr>
              <a:t>suklla</a:t>
            </a:r>
            <a:r>
              <a:rPr lang="it-IT" b="1" dirty="0" smtClean="0">
                <a:solidFill>
                  <a:schemeClr val="accent6">
                    <a:lumMod val="20000"/>
                    <a:lumOff val="80000"/>
                  </a:schemeClr>
                </a:solidFill>
                <a:latin typeface="Times New Roman" pitchFamily="18" charset="0"/>
                <a:cs typeface="Times New Roman" pitchFamily="18" charset="0"/>
              </a:rPr>
              <a:t> tavolozza alla cieca; così prendeva un grosso grumo di bianco, di rosso o di blu, come capitava, e lo appiccicava su una spalla o su un viso. Talvolta nella sua cecità poteva imbrattare i suoi incarnati con un’orribile macchia di blu di Prussia, poi aggiungervi un po’ di rosso per smorzarlo, e infine, dopo averlo osservato attentamente, volgersi verso di ed esclamare, con quel’accento svizzero che non perse mai: “Per Dio, questo sì che è un bell’azzurro! E’ proprio come </a:t>
            </a:r>
            <a:r>
              <a:rPr lang="it-IT" b="1" dirty="0" err="1" smtClean="0">
                <a:solidFill>
                  <a:schemeClr val="accent6">
                    <a:lumMod val="20000"/>
                    <a:lumOff val="80000"/>
                  </a:schemeClr>
                </a:solidFill>
                <a:latin typeface="Times New Roman" pitchFamily="18" charset="0"/>
                <a:cs typeface="Times New Roman" pitchFamily="18" charset="0"/>
              </a:rPr>
              <a:t>Coreggio</a:t>
            </a:r>
            <a:r>
              <a:rPr lang="it-IT" b="1" dirty="0" smtClean="0">
                <a:solidFill>
                  <a:schemeClr val="accent6">
                    <a:lumMod val="20000"/>
                    <a:lumOff val="80000"/>
                  </a:schemeClr>
                </a:solidFill>
                <a:latin typeface="Times New Roman" pitchFamily="18" charset="0"/>
                <a:cs typeface="Times New Roman" pitchFamily="18" charset="0"/>
              </a:rPr>
              <a:t>, per Dio!”. E poi poteva, di punto in bianco, saltar fuori con una citazione di Omero, Tasso, Dante, Virgilio, o forse dai Nibelunghi e tuonare, rivolto a me: “Dipingilo!”. </a:t>
            </a:r>
            <a:r>
              <a:rPr lang="it-IT" dirty="0" smtClean="0">
                <a:solidFill>
                  <a:schemeClr val="accent6">
                    <a:lumMod val="20000"/>
                    <a:lumOff val="80000"/>
                  </a:schemeClr>
                </a:solidFill>
              </a:rPr>
              <a:t> </a:t>
            </a:r>
            <a:endParaRPr lang="it-IT" b="1" dirty="0" smtClean="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7500958" y="6000768"/>
            <a:ext cx="1643042" cy="369332"/>
          </a:xfrm>
          <a:prstGeom prst="rect">
            <a:avLst/>
          </a:prstGeom>
          <a:noFill/>
        </p:spPr>
        <p:txBody>
          <a:bodyPr wrap="square" rtlCol="0">
            <a:spAutoFit/>
          </a:bodyPr>
          <a:lstStyle/>
          <a:p>
            <a:r>
              <a:rPr lang="it-IT" b="1" dirty="0" err="1" smtClean="0">
                <a:solidFill>
                  <a:schemeClr val="accent6">
                    <a:lumMod val="20000"/>
                    <a:lumOff val="80000"/>
                  </a:schemeClr>
                </a:solidFill>
                <a:latin typeface="Times New Roman" pitchFamily="18" charset="0"/>
                <a:cs typeface="Times New Roman" pitchFamily="18" charset="0"/>
              </a:rPr>
              <a:t>Fussli</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97282" name="Picture 2" descr="http://4.bp.blogspot.com/-CAa6oul2gbU/UN8UpTvZ5dI/AAAAAAAAHWo/e1FzEJi_9j0/s1600/Johann_Heinrich_F%C3%BCssli_-_Lady_Macbeth_with_the_Daggers_-_WGA8338.jpg"/>
          <p:cNvPicPr>
            <a:picLocks noChangeAspect="1" noChangeArrowheads="1"/>
          </p:cNvPicPr>
          <p:nvPr/>
        </p:nvPicPr>
        <p:blipFill>
          <a:blip r:embed="rId3"/>
          <a:srcRect/>
          <a:stretch>
            <a:fillRect/>
          </a:stretch>
        </p:blipFill>
        <p:spPr bwMode="auto">
          <a:xfrm>
            <a:off x="0" y="-1357346"/>
            <a:ext cx="9810750" cy="7867650"/>
          </a:xfrm>
          <a:prstGeom prst="rect">
            <a:avLst/>
          </a:prstGeom>
          <a:noFill/>
        </p:spPr>
      </p:pic>
      <p:sp>
        <p:nvSpPr>
          <p:cNvPr id="7" name="CasellaDiTesto 6"/>
          <p:cNvSpPr txBox="1"/>
          <p:nvPr/>
        </p:nvSpPr>
        <p:spPr>
          <a:xfrm>
            <a:off x="214282" y="6143644"/>
            <a:ext cx="1627369" cy="369332"/>
          </a:xfrm>
          <a:prstGeom prst="rect">
            <a:avLst/>
          </a:prstGeom>
          <a:noFill/>
        </p:spPr>
        <p:txBody>
          <a:bodyPr wrap="non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Lady Macbeth</a:t>
            </a:r>
            <a:endParaRPr lang="it-IT"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0" y="0"/>
            <a:ext cx="1500166" cy="369332"/>
          </a:xfrm>
          <a:prstGeom prst="rect">
            <a:avLst/>
          </a:prstGeom>
          <a:noFill/>
        </p:spPr>
        <p:txBody>
          <a:bodyPr wrap="square" rtlCol="0">
            <a:spAutoFit/>
          </a:bodyPr>
          <a:lstStyle/>
          <a:p>
            <a:r>
              <a:rPr lang="it-IT" b="1" dirty="0" err="1" smtClean="0">
                <a:solidFill>
                  <a:schemeClr val="accent6">
                    <a:lumMod val="20000"/>
                    <a:lumOff val="80000"/>
                  </a:schemeClr>
                </a:solidFill>
                <a:latin typeface="Times New Roman" pitchFamily="18" charset="0"/>
                <a:cs typeface="Times New Roman" pitchFamily="18" charset="0"/>
              </a:rPr>
              <a:t>Puck</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90114" name="Picture 2" descr="http://www.rositour.it/Arte/Fussli%20Heinrich%20Johann/Robin%20Goodfellow-Puck.jpg"/>
          <p:cNvPicPr>
            <a:picLocks noChangeAspect="1" noChangeArrowheads="1"/>
          </p:cNvPicPr>
          <p:nvPr/>
        </p:nvPicPr>
        <p:blipFill>
          <a:blip r:embed="rId3"/>
          <a:srcRect/>
          <a:stretch>
            <a:fillRect/>
          </a:stretch>
        </p:blipFill>
        <p:spPr bwMode="auto">
          <a:xfrm>
            <a:off x="1906530" y="0"/>
            <a:ext cx="5187142" cy="685800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91138" name="Picture 2" descr="http://www.rositour.it/Arte/Fussli%20Heinrich%20Johann/Titania%20e%20Bottom.jpg"/>
          <p:cNvPicPr>
            <a:picLocks noChangeAspect="1" noChangeArrowheads="1"/>
          </p:cNvPicPr>
          <p:nvPr/>
        </p:nvPicPr>
        <p:blipFill>
          <a:blip r:embed="rId3"/>
          <a:srcRect/>
          <a:stretch>
            <a:fillRect/>
          </a:stretch>
        </p:blipFill>
        <p:spPr bwMode="auto">
          <a:xfrm>
            <a:off x="439813" y="0"/>
            <a:ext cx="8262651" cy="6858000"/>
          </a:xfrm>
          <a:prstGeom prst="rect">
            <a:avLst/>
          </a:prstGeom>
          <a:noFill/>
        </p:spPr>
      </p:pic>
      <p:sp>
        <p:nvSpPr>
          <p:cNvPr id="9" name="CasellaDiTesto 8"/>
          <p:cNvSpPr txBox="1"/>
          <p:nvPr/>
        </p:nvSpPr>
        <p:spPr>
          <a:xfrm>
            <a:off x="0" y="0"/>
            <a:ext cx="1500166" cy="646331"/>
          </a:xfrm>
          <a:prstGeom prst="rect">
            <a:avLst/>
          </a:prstGeom>
          <a:noFill/>
        </p:spPr>
        <p:txBody>
          <a:bodyPr wrap="square" rtlCol="0">
            <a:spAutoFit/>
          </a:bodyPr>
          <a:lstStyle/>
          <a:p>
            <a:r>
              <a:rPr lang="it-IT" b="1" dirty="0" err="1" smtClean="0">
                <a:solidFill>
                  <a:schemeClr val="accent6">
                    <a:lumMod val="20000"/>
                    <a:lumOff val="80000"/>
                  </a:schemeClr>
                </a:solidFill>
                <a:latin typeface="Times New Roman" pitchFamily="18" charset="0"/>
                <a:cs typeface="Times New Roman" pitchFamily="18" charset="0"/>
              </a:rPr>
              <a:t>Titania</a:t>
            </a:r>
            <a:r>
              <a:rPr lang="it-IT" b="1" dirty="0" smtClean="0">
                <a:solidFill>
                  <a:schemeClr val="accent6">
                    <a:lumMod val="20000"/>
                    <a:lumOff val="80000"/>
                  </a:schemeClr>
                </a:solidFill>
                <a:latin typeface="Times New Roman" pitchFamily="18" charset="0"/>
                <a:cs typeface="Times New Roman" pitchFamily="18" charset="0"/>
              </a:rPr>
              <a:t> e </a:t>
            </a:r>
            <a:r>
              <a:rPr lang="it-IT" b="1" dirty="0" err="1" smtClean="0">
                <a:solidFill>
                  <a:schemeClr val="accent6">
                    <a:lumMod val="20000"/>
                    <a:lumOff val="80000"/>
                  </a:schemeClr>
                </a:solidFill>
                <a:latin typeface="Times New Roman" pitchFamily="18" charset="0"/>
                <a:cs typeface="Times New Roman" pitchFamily="18" charset="0"/>
              </a:rPr>
              <a:t>Bottom</a:t>
            </a:r>
            <a:r>
              <a:rPr lang="it-IT" b="1" dirty="0" smtClean="0">
                <a:solidFill>
                  <a:schemeClr val="accent6">
                    <a:lumMod val="20000"/>
                    <a:lumOff val="80000"/>
                  </a:schemeClr>
                </a:solidFill>
                <a:latin typeface="Times New Roman" pitchFamily="18" charset="0"/>
                <a:cs typeface="Times New Roman" pitchFamily="18" charset="0"/>
              </a:rPr>
              <a:t> </a:t>
            </a:r>
            <a:endParaRPr lang="it-IT"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113666" name="Picture 2" descr="File:Johann Heinrich Fussli 007.jpg"/>
          <p:cNvPicPr>
            <a:picLocks noChangeAspect="1" noChangeArrowheads="1"/>
          </p:cNvPicPr>
          <p:nvPr/>
        </p:nvPicPr>
        <p:blipFill>
          <a:blip r:embed="rId3"/>
          <a:srcRect/>
          <a:stretch>
            <a:fillRect/>
          </a:stretch>
        </p:blipFill>
        <p:spPr bwMode="auto">
          <a:xfrm>
            <a:off x="253910" y="0"/>
            <a:ext cx="8721090" cy="6858000"/>
          </a:xfrm>
          <a:prstGeom prst="rect">
            <a:avLst/>
          </a:prstGeom>
          <a:noFill/>
        </p:spPr>
      </p:pic>
      <p:sp>
        <p:nvSpPr>
          <p:cNvPr id="8" name="Rettangolo 7"/>
          <p:cNvSpPr/>
          <p:nvPr/>
        </p:nvSpPr>
        <p:spPr>
          <a:xfrm>
            <a:off x="6715140" y="142852"/>
            <a:ext cx="2247410" cy="369332"/>
          </a:xfrm>
          <a:prstGeom prst="rect">
            <a:avLst/>
          </a:prstGeom>
        </p:spPr>
        <p:txBody>
          <a:bodyPr wrap="none">
            <a:spAutoFit/>
          </a:bodyPr>
          <a:lstStyle/>
          <a:p>
            <a:r>
              <a:rPr lang="it-IT" b="1" dirty="0" smtClean="0">
                <a:solidFill>
                  <a:schemeClr val="accent6">
                    <a:lumMod val="20000"/>
                    <a:lumOff val="80000"/>
                  </a:schemeClr>
                </a:solidFill>
                <a:latin typeface="Times New Roman" pitchFamily="18" charset="0"/>
                <a:cs typeface="Times New Roman" pitchFamily="18" charset="0"/>
              </a:rPr>
              <a:t>Il risveglio di </a:t>
            </a:r>
            <a:r>
              <a:rPr lang="it-IT" b="1" dirty="0" err="1" smtClean="0">
                <a:solidFill>
                  <a:schemeClr val="accent6">
                    <a:lumMod val="20000"/>
                    <a:lumOff val="80000"/>
                  </a:schemeClr>
                </a:solidFill>
                <a:latin typeface="Times New Roman" pitchFamily="18" charset="0"/>
                <a:cs typeface="Times New Roman" pitchFamily="18" charset="0"/>
              </a:rPr>
              <a:t>Titania</a:t>
            </a:r>
            <a:endParaRPr lang="it-IT"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115714" name="Picture 2" descr="https://zothiqueelultimocontinente.files.wordpress.com/2011/02/henry-fuseli-satanstarting-1779-copy.jpg"/>
          <p:cNvPicPr>
            <a:picLocks noChangeAspect="1" noChangeArrowheads="1"/>
          </p:cNvPicPr>
          <p:nvPr/>
        </p:nvPicPr>
        <p:blipFill>
          <a:blip r:embed="rId3" cstate="print"/>
          <a:srcRect/>
          <a:stretch>
            <a:fillRect/>
          </a:stretch>
        </p:blipFill>
        <p:spPr bwMode="auto">
          <a:xfrm>
            <a:off x="0" y="-37320"/>
            <a:ext cx="8143899" cy="6895320"/>
          </a:xfrm>
          <a:prstGeom prst="rect">
            <a:avLst/>
          </a:prstGeom>
          <a:noFill/>
        </p:spPr>
      </p:pic>
      <p:sp>
        <p:nvSpPr>
          <p:cNvPr id="9" name="Rettangolo 8"/>
          <p:cNvSpPr/>
          <p:nvPr/>
        </p:nvSpPr>
        <p:spPr>
          <a:xfrm>
            <a:off x="6715140" y="142852"/>
            <a:ext cx="1847622" cy="369332"/>
          </a:xfrm>
          <a:prstGeom prst="rect">
            <a:avLst/>
          </a:prstGeom>
        </p:spPr>
        <p:txBody>
          <a:bodyPr wrap="none">
            <a:spAutoFit/>
          </a:bodyPr>
          <a:lstStyle/>
          <a:p>
            <a:r>
              <a:rPr lang="it-IT" b="1" dirty="0" err="1" smtClean="0">
                <a:solidFill>
                  <a:schemeClr val="accent6">
                    <a:lumMod val="20000"/>
                    <a:lumOff val="80000"/>
                  </a:schemeClr>
                </a:solidFill>
                <a:latin typeface="Times New Roman" pitchFamily="18" charset="0"/>
                <a:cs typeface="Times New Roman" pitchFamily="18" charset="0"/>
              </a:rPr>
              <a:t>Titania</a:t>
            </a:r>
            <a:r>
              <a:rPr lang="it-IT" b="1" dirty="0" smtClean="0">
                <a:solidFill>
                  <a:schemeClr val="accent6">
                    <a:lumMod val="20000"/>
                    <a:lumOff val="80000"/>
                  </a:schemeClr>
                </a:solidFill>
                <a:latin typeface="Times New Roman" pitchFamily="18" charset="0"/>
                <a:cs typeface="Times New Roman" pitchFamily="18" charset="0"/>
              </a:rPr>
              <a:t> e </a:t>
            </a:r>
            <a:r>
              <a:rPr lang="it-IT" b="1" dirty="0" err="1" smtClean="0">
                <a:solidFill>
                  <a:schemeClr val="accent6">
                    <a:lumMod val="20000"/>
                    <a:lumOff val="80000"/>
                  </a:schemeClr>
                </a:solidFill>
                <a:latin typeface="Times New Roman" pitchFamily="18" charset="0"/>
                <a:cs typeface="Times New Roman" pitchFamily="18" charset="0"/>
              </a:rPr>
              <a:t>Bottom</a:t>
            </a:r>
            <a:endParaRPr lang="it-IT"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CasellaDiTesto 8"/>
          <p:cNvSpPr txBox="1"/>
          <p:nvPr/>
        </p:nvSpPr>
        <p:spPr>
          <a:xfrm>
            <a:off x="0" y="0"/>
            <a:ext cx="1500166" cy="646331"/>
          </a:xfrm>
          <a:prstGeom prst="rect">
            <a:avLst/>
          </a:prstGeom>
          <a:noFill/>
        </p:spPr>
        <p:txBody>
          <a:bodyPr wrap="square" rtlCol="0">
            <a:spAutoFit/>
          </a:bodyPr>
          <a:lstStyle/>
          <a:p>
            <a:r>
              <a:rPr lang="it-IT" b="1" dirty="0" err="1" smtClean="0">
                <a:solidFill>
                  <a:schemeClr val="accent6">
                    <a:lumMod val="20000"/>
                    <a:lumOff val="80000"/>
                  </a:schemeClr>
                </a:solidFill>
                <a:latin typeface="Times New Roman" pitchFamily="18" charset="0"/>
                <a:cs typeface="Times New Roman" pitchFamily="18" charset="0"/>
              </a:rPr>
              <a:t>Titania</a:t>
            </a:r>
            <a:r>
              <a:rPr lang="it-IT" b="1" dirty="0" smtClean="0">
                <a:solidFill>
                  <a:schemeClr val="accent6">
                    <a:lumMod val="20000"/>
                    <a:lumOff val="80000"/>
                  </a:schemeClr>
                </a:solidFill>
                <a:latin typeface="Times New Roman" pitchFamily="18" charset="0"/>
                <a:cs typeface="Times New Roman" pitchFamily="18" charset="0"/>
              </a:rPr>
              <a:t>  si sveglia </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92162" name="Picture 2" descr="http://www.rositour.it/Arte/Fussli%20Heinrich%20Johann/Titania%20sveglia.jpg"/>
          <p:cNvPicPr>
            <a:picLocks noChangeAspect="1" noChangeArrowheads="1"/>
          </p:cNvPicPr>
          <p:nvPr/>
        </p:nvPicPr>
        <p:blipFill>
          <a:blip r:embed="rId3"/>
          <a:srcRect/>
          <a:stretch>
            <a:fillRect/>
          </a:stretch>
        </p:blipFill>
        <p:spPr bwMode="auto">
          <a:xfrm>
            <a:off x="2296365" y="6508"/>
            <a:ext cx="5418907" cy="6851492"/>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0" y="0"/>
            <a:ext cx="8929686" cy="6524863"/>
          </a:xfrm>
          <a:prstGeom prst="rect">
            <a:avLst/>
          </a:prstGeom>
          <a:noFill/>
        </p:spPr>
        <p:txBody>
          <a:bodyPr wrap="square" rtlCol="0">
            <a:spAutoFit/>
          </a:bodyPr>
          <a:lstStyle/>
          <a:p>
            <a:r>
              <a:rPr lang="it-IT" sz="1900" b="1" dirty="0" smtClean="0">
                <a:solidFill>
                  <a:schemeClr val="accent6">
                    <a:lumMod val="20000"/>
                    <a:lumOff val="80000"/>
                  </a:schemeClr>
                </a:solidFill>
                <a:latin typeface="Times New Roman" pitchFamily="18" charset="0"/>
                <a:cs typeface="Times New Roman" pitchFamily="18" charset="0"/>
              </a:rPr>
              <a:t>Risalgono a questo periodo i suoi primi disegni noti del giovane artista: copie da maestri svizzeri, tedeschi e olandesi, e originali invenzioni fantastiche. Apprendistato artistico presso il padre, che nel 1754-57 pubblica la storia della pittura svizzera, e si adopera per la conoscenza di </a:t>
            </a:r>
            <a:r>
              <a:rPr lang="it-IT" sz="1900" b="1" dirty="0" err="1" smtClean="0">
                <a:solidFill>
                  <a:schemeClr val="accent6">
                    <a:lumMod val="20000"/>
                    <a:lumOff val="80000"/>
                  </a:schemeClr>
                </a:solidFill>
                <a:latin typeface="Times New Roman" pitchFamily="18" charset="0"/>
                <a:cs typeface="Times New Roman" pitchFamily="18" charset="0"/>
              </a:rPr>
              <a:t>Mengs</a:t>
            </a:r>
            <a:r>
              <a:rPr lang="it-IT" sz="1900" b="1" dirty="0" smtClean="0">
                <a:solidFill>
                  <a:schemeClr val="accent6">
                    <a:lumMod val="20000"/>
                    <a:lumOff val="80000"/>
                  </a:schemeClr>
                </a:solidFill>
                <a:latin typeface="Times New Roman" pitchFamily="18" charset="0"/>
                <a:cs typeface="Times New Roman" pitchFamily="18" charset="0"/>
              </a:rPr>
              <a:t> e </a:t>
            </a:r>
            <a:r>
              <a:rPr lang="it-IT" sz="1900" b="1" dirty="0" err="1" smtClean="0">
                <a:solidFill>
                  <a:schemeClr val="accent6">
                    <a:lumMod val="20000"/>
                    <a:lumOff val="80000"/>
                  </a:schemeClr>
                </a:solidFill>
                <a:latin typeface="Times New Roman" pitchFamily="18" charset="0"/>
                <a:cs typeface="Times New Roman" pitchFamily="18" charset="0"/>
              </a:rPr>
              <a:t>Winckelmann</a:t>
            </a:r>
            <a:r>
              <a:rPr lang="it-IT" sz="1900" b="1" dirty="0" smtClean="0">
                <a:solidFill>
                  <a:schemeClr val="accent6">
                    <a:lumMod val="20000"/>
                    <a:lumOff val="80000"/>
                  </a:schemeClr>
                </a:solidFill>
                <a:latin typeface="Times New Roman" pitchFamily="18" charset="0"/>
                <a:cs typeface="Times New Roman" pitchFamily="18" charset="0"/>
              </a:rPr>
              <a:t> e la diffusione delle nuove idee classiciste nell'area di lingua tedesca. Il padre lo fa collaborare ai suoi libri artistici, ma lo avvia alla carriera ecclesiastica, destinando invece alla pittura il figlio maggiore Johann Rudolf (1737-1806), pur meno dotato, che entra all’Accademia di Vienna e diventa pittore di corte. Il bambino prosegue segretamente a disegnare, imparando a usare la sinistra per non farsi notare. Quando ha circa 15 anni la famiglia si trasferisce in campagna a causa della salute malferma della madre (che morirà giovane, probabilmente anche in seguito ai diciotto parti)  il padre lo manda al </a:t>
            </a:r>
            <a:r>
              <a:rPr lang="en-US" sz="1900" b="1" dirty="0" err="1" smtClean="0">
                <a:solidFill>
                  <a:schemeClr val="accent6">
                    <a:lumMod val="20000"/>
                    <a:lumOff val="80000"/>
                  </a:schemeClr>
                </a:solidFill>
                <a:latin typeface="Times New Roman" pitchFamily="18" charset="0"/>
                <a:cs typeface="Times New Roman" pitchFamily="18" charset="0"/>
              </a:rPr>
              <a:t>Collegium</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Carolinum</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di</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Zurigo</a:t>
            </a:r>
            <a:r>
              <a:rPr lang="en-US" sz="1900" b="1" dirty="0" smtClean="0">
                <a:solidFill>
                  <a:schemeClr val="accent6">
                    <a:lumMod val="20000"/>
                    <a:lumOff val="80000"/>
                  </a:schemeClr>
                </a:solidFill>
                <a:latin typeface="Times New Roman" pitchFamily="18" charset="0"/>
                <a:cs typeface="Times New Roman" pitchFamily="18" charset="0"/>
              </a:rPr>
              <a:t> per fare </a:t>
            </a:r>
            <a:r>
              <a:rPr lang="en-US" sz="1900" b="1" dirty="0" err="1" smtClean="0">
                <a:solidFill>
                  <a:schemeClr val="accent6">
                    <a:lumMod val="20000"/>
                    <a:lumOff val="80000"/>
                  </a:schemeClr>
                </a:solidFill>
                <a:latin typeface="Times New Roman" pitchFamily="18" charset="0"/>
                <a:cs typeface="Times New Roman" pitchFamily="18" charset="0"/>
              </a:rPr>
              <a:t>gli</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studi</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teologici</a:t>
            </a:r>
            <a:r>
              <a:rPr lang="en-US" sz="1900" b="1" dirty="0" smtClean="0">
                <a:solidFill>
                  <a:schemeClr val="accent6">
                    <a:lumMod val="20000"/>
                    <a:lumOff val="80000"/>
                  </a:schemeClr>
                </a:solidFill>
                <a:latin typeface="Times New Roman" pitchFamily="18" charset="0"/>
                <a:cs typeface="Times New Roman" pitchFamily="18" charset="0"/>
              </a:rPr>
              <a:t>. Al </a:t>
            </a:r>
            <a:r>
              <a:rPr lang="en-US" sz="1900" b="1" dirty="0" err="1" smtClean="0">
                <a:solidFill>
                  <a:schemeClr val="accent6">
                    <a:lumMod val="20000"/>
                    <a:lumOff val="80000"/>
                  </a:schemeClr>
                </a:solidFill>
                <a:latin typeface="Times New Roman" pitchFamily="18" charset="0"/>
                <a:cs typeface="Times New Roman" pitchFamily="18" charset="0"/>
              </a:rPr>
              <a:t>collegio</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insegnavano</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illustri</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intellettuali</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progressisti</a:t>
            </a:r>
            <a:r>
              <a:rPr lang="en-US" sz="1900" b="1" dirty="0" smtClean="0">
                <a:solidFill>
                  <a:schemeClr val="accent6">
                    <a:lumMod val="20000"/>
                    <a:lumOff val="80000"/>
                  </a:schemeClr>
                </a:solidFill>
                <a:latin typeface="Times New Roman" pitchFamily="18" charset="0"/>
                <a:cs typeface="Times New Roman" pitchFamily="18" charset="0"/>
              </a:rPr>
              <a:t>, come </a:t>
            </a:r>
            <a:r>
              <a:rPr lang="en-US" sz="1900" b="1" dirty="0" err="1" smtClean="0">
                <a:solidFill>
                  <a:schemeClr val="accent6">
                    <a:lumMod val="20000"/>
                    <a:lumOff val="80000"/>
                  </a:schemeClr>
                </a:solidFill>
                <a:latin typeface="Times New Roman" pitchFamily="18" charset="0"/>
                <a:cs typeface="Times New Roman" pitchFamily="18" charset="0"/>
              </a:rPr>
              <a:t>Bodmer</a:t>
            </a:r>
            <a:r>
              <a:rPr lang="en-US" sz="1900" b="1" dirty="0" smtClean="0">
                <a:solidFill>
                  <a:schemeClr val="accent6">
                    <a:lumMod val="20000"/>
                    <a:lumOff val="80000"/>
                  </a:schemeClr>
                </a:solidFill>
                <a:latin typeface="Times New Roman" pitchFamily="18" charset="0"/>
                <a:cs typeface="Times New Roman" pitchFamily="18" charset="0"/>
              </a:rPr>
              <a:t> e </a:t>
            </a:r>
            <a:r>
              <a:rPr lang="en-US" sz="1900" b="1" dirty="0" err="1" smtClean="0">
                <a:solidFill>
                  <a:schemeClr val="accent6">
                    <a:lumMod val="20000"/>
                    <a:lumOff val="80000"/>
                  </a:schemeClr>
                </a:solidFill>
                <a:latin typeface="Times New Roman" pitchFamily="18" charset="0"/>
                <a:cs typeface="Times New Roman" pitchFamily="18" charset="0"/>
              </a:rPr>
              <a:t>Breitinger</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Immediatamente</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attrae</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l’attenzione</a:t>
            </a:r>
            <a:r>
              <a:rPr lang="en-US" sz="1900" b="1" dirty="0" smtClean="0">
                <a:solidFill>
                  <a:schemeClr val="accent6">
                    <a:lumMod val="20000"/>
                    <a:lumOff val="80000"/>
                  </a:schemeClr>
                </a:solidFill>
                <a:latin typeface="Times New Roman" pitchFamily="18" charset="0"/>
                <a:cs typeface="Times New Roman" pitchFamily="18" charset="0"/>
              </a:rPr>
              <a:t> come “</a:t>
            </a:r>
            <a:r>
              <a:rPr lang="en-US" sz="1900" b="1" dirty="0" err="1" smtClean="0">
                <a:solidFill>
                  <a:schemeClr val="accent6">
                    <a:lumMod val="20000"/>
                    <a:lumOff val="80000"/>
                  </a:schemeClr>
                </a:solidFill>
                <a:latin typeface="Times New Roman" pitchFamily="18" charset="0"/>
                <a:cs typeface="Times New Roman" pitchFamily="18" charset="0"/>
              </a:rPr>
              <a:t>testa</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calda</a:t>
            </a:r>
            <a:r>
              <a:rPr lang="en-US" sz="1900" b="1" dirty="0" smtClean="0">
                <a:solidFill>
                  <a:schemeClr val="accent6">
                    <a:lumMod val="20000"/>
                    <a:lumOff val="80000"/>
                  </a:schemeClr>
                </a:solidFill>
                <a:latin typeface="Times New Roman" pitchFamily="18" charset="0"/>
                <a:cs typeface="Times New Roman" pitchFamily="18" charset="0"/>
              </a:rPr>
              <a:t>”, per </a:t>
            </a:r>
            <a:r>
              <a:rPr lang="en-US" sz="1900" b="1" dirty="0" err="1" smtClean="0">
                <a:solidFill>
                  <a:schemeClr val="accent6">
                    <a:lumMod val="20000"/>
                    <a:lumOff val="80000"/>
                  </a:schemeClr>
                </a:solidFill>
                <a:latin typeface="Times New Roman" pitchFamily="18" charset="0"/>
                <a:cs typeface="Times New Roman" pitchFamily="18" charset="0"/>
              </a:rPr>
              <a:t>quelle</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che</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vengono</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defnite</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stravaganze</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nel</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suo</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modo</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di</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vestire</a:t>
            </a:r>
            <a:r>
              <a:rPr lang="en-US" sz="1900" b="1" dirty="0" smtClean="0">
                <a:solidFill>
                  <a:schemeClr val="accent6">
                    <a:lumMod val="20000"/>
                    <a:lumOff val="80000"/>
                  </a:schemeClr>
                </a:solidFill>
                <a:latin typeface="Times New Roman" pitchFamily="18" charset="0"/>
                <a:cs typeface="Times New Roman" pitchFamily="18" charset="0"/>
              </a:rPr>
              <a:t> e </a:t>
            </a:r>
            <a:r>
              <a:rPr lang="en-US" sz="1900" b="1" dirty="0" err="1" smtClean="0">
                <a:solidFill>
                  <a:schemeClr val="accent6">
                    <a:lumMod val="20000"/>
                    <a:lumOff val="80000"/>
                  </a:schemeClr>
                </a:solidFill>
                <a:latin typeface="Times New Roman" pitchFamily="18" charset="0"/>
                <a:cs typeface="Times New Roman" pitchFamily="18" charset="0"/>
              </a:rPr>
              <a:t>di</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comportarsi</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Nello</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stesso</a:t>
            </a:r>
            <a:r>
              <a:rPr lang="en-US" sz="1900" b="1" dirty="0" smtClean="0">
                <a:solidFill>
                  <a:schemeClr val="accent6">
                    <a:lumMod val="20000"/>
                    <a:lumOff val="80000"/>
                  </a:schemeClr>
                </a:solidFill>
                <a:latin typeface="Times New Roman" pitchFamily="18" charset="0"/>
                <a:cs typeface="Times New Roman" pitchFamily="18" charset="0"/>
              </a:rPr>
              <a:t> tempo, </a:t>
            </a:r>
            <a:r>
              <a:rPr lang="en-US" sz="1900" b="1" dirty="0" err="1" smtClean="0">
                <a:solidFill>
                  <a:schemeClr val="accent6">
                    <a:lumMod val="20000"/>
                    <a:lumOff val="80000"/>
                  </a:schemeClr>
                </a:solidFill>
                <a:latin typeface="Times New Roman" pitchFamily="18" charset="0"/>
                <a:cs typeface="Times New Roman" pitchFamily="18" charset="0"/>
              </a:rPr>
              <a:t>però</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sconvolge</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i</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suoi</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insegnanti</a:t>
            </a:r>
            <a:r>
              <a:rPr lang="en-US" sz="1900" b="1" dirty="0" smtClean="0">
                <a:solidFill>
                  <a:schemeClr val="accent6">
                    <a:lumMod val="20000"/>
                    <a:lumOff val="80000"/>
                  </a:schemeClr>
                </a:solidFill>
                <a:latin typeface="Times New Roman" pitchFamily="18" charset="0"/>
                <a:cs typeface="Times New Roman" pitchFamily="18" charset="0"/>
              </a:rPr>
              <a:t> per la </a:t>
            </a:r>
            <a:r>
              <a:rPr lang="en-US" sz="1900" b="1" dirty="0" err="1" smtClean="0">
                <a:solidFill>
                  <a:schemeClr val="accent6">
                    <a:lumMod val="20000"/>
                    <a:lumOff val="80000"/>
                  </a:schemeClr>
                </a:solidFill>
                <a:latin typeface="Times New Roman" pitchFamily="18" charset="0"/>
                <a:cs typeface="Times New Roman" pitchFamily="18" charset="0"/>
              </a:rPr>
              <a:t>sua</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incredibile</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capacità</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di</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apprendimento</a:t>
            </a:r>
            <a:r>
              <a:rPr lang="en-US" sz="1900" b="1" dirty="0" smtClean="0">
                <a:solidFill>
                  <a:schemeClr val="accent6">
                    <a:lumMod val="20000"/>
                    <a:lumOff val="80000"/>
                  </a:schemeClr>
                </a:solidFill>
                <a:latin typeface="Times New Roman" pitchFamily="18" charset="0"/>
                <a:cs typeface="Times New Roman" pitchFamily="18" charset="0"/>
              </a:rPr>
              <a:t> e </a:t>
            </a:r>
            <a:r>
              <a:rPr lang="en-US" sz="1900" b="1" dirty="0" err="1" smtClean="0">
                <a:solidFill>
                  <a:schemeClr val="accent6">
                    <a:lumMod val="20000"/>
                    <a:lumOff val="80000"/>
                  </a:schemeClr>
                </a:solidFill>
                <a:latin typeface="Times New Roman" pitchFamily="18" charset="0"/>
                <a:cs typeface="Times New Roman" pitchFamily="18" charset="0"/>
              </a:rPr>
              <a:t>di</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elaborazione</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mentale</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oltre</a:t>
            </a:r>
            <a:r>
              <a:rPr lang="en-US" sz="1900" b="1" dirty="0" smtClean="0">
                <a:solidFill>
                  <a:schemeClr val="accent6">
                    <a:lumMod val="20000"/>
                    <a:lumOff val="80000"/>
                  </a:schemeClr>
                </a:solidFill>
                <a:latin typeface="Times New Roman" pitchFamily="18" charset="0"/>
                <a:cs typeface="Times New Roman" pitchFamily="18" charset="0"/>
              </a:rPr>
              <a:t> al </a:t>
            </a:r>
            <a:r>
              <a:rPr lang="en-US" sz="1900" b="1" dirty="0" err="1" smtClean="0">
                <a:solidFill>
                  <a:schemeClr val="accent6">
                    <a:lumMod val="20000"/>
                    <a:lumOff val="80000"/>
                  </a:schemeClr>
                </a:solidFill>
                <a:latin typeface="Times New Roman" pitchFamily="18" charset="0"/>
                <a:cs typeface="Times New Roman" pitchFamily="18" charset="0"/>
              </a:rPr>
              <a:t>greco</a:t>
            </a:r>
            <a:r>
              <a:rPr lang="en-US" sz="1900" b="1" dirty="0" smtClean="0">
                <a:solidFill>
                  <a:schemeClr val="accent6">
                    <a:lumMod val="20000"/>
                    <a:lumOff val="80000"/>
                  </a:schemeClr>
                </a:solidFill>
                <a:latin typeface="Times New Roman" pitchFamily="18" charset="0"/>
                <a:cs typeface="Times New Roman" pitchFamily="18" charset="0"/>
              </a:rPr>
              <a:t> e al </a:t>
            </a:r>
            <a:r>
              <a:rPr lang="en-US" sz="1900" b="1" dirty="0" err="1" smtClean="0">
                <a:solidFill>
                  <a:schemeClr val="accent6">
                    <a:lumMod val="20000"/>
                    <a:lumOff val="80000"/>
                  </a:schemeClr>
                </a:solidFill>
                <a:latin typeface="Times New Roman" pitchFamily="18" charset="0"/>
                <a:cs typeface="Times New Roman" pitchFamily="18" charset="0"/>
              </a:rPr>
              <a:t>latino</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impara</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l’inglese</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il</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francese</a:t>
            </a:r>
            <a:r>
              <a:rPr lang="en-US" sz="1900" b="1" dirty="0" smtClean="0">
                <a:solidFill>
                  <a:schemeClr val="accent6">
                    <a:lumMod val="20000"/>
                    <a:lumOff val="80000"/>
                  </a:schemeClr>
                </a:solidFill>
                <a:latin typeface="Times New Roman" pitchFamily="18" charset="0"/>
                <a:cs typeface="Times New Roman" pitchFamily="18" charset="0"/>
              </a:rPr>
              <a:t> e </a:t>
            </a:r>
            <a:r>
              <a:rPr lang="en-US" sz="1900" b="1" dirty="0" err="1" smtClean="0">
                <a:solidFill>
                  <a:schemeClr val="accent6">
                    <a:lumMod val="20000"/>
                    <a:lumOff val="80000"/>
                  </a:schemeClr>
                </a:solidFill>
                <a:latin typeface="Times New Roman" pitchFamily="18" charset="0"/>
                <a:cs typeface="Times New Roman" pitchFamily="18" charset="0"/>
              </a:rPr>
              <a:t>l’italiano</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Studiò</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ardentemente</a:t>
            </a:r>
            <a:r>
              <a:rPr lang="en-US" sz="1900" b="1" dirty="0" smtClean="0">
                <a:solidFill>
                  <a:schemeClr val="accent6">
                    <a:lumMod val="20000"/>
                    <a:lumOff val="80000"/>
                  </a:schemeClr>
                </a:solidFill>
                <a:latin typeface="Times New Roman" pitchFamily="18" charset="0"/>
                <a:cs typeface="Times New Roman" pitchFamily="18" charset="0"/>
              </a:rPr>
              <a:t>  Shakespeare, Richardson, Milton, Dante, Rousseau. </a:t>
            </a:r>
            <a:r>
              <a:rPr lang="en-US" sz="1900" b="1" dirty="0" err="1" smtClean="0">
                <a:solidFill>
                  <a:schemeClr val="accent6">
                    <a:lumMod val="20000"/>
                    <a:lumOff val="80000"/>
                  </a:schemeClr>
                </a:solidFill>
                <a:latin typeface="Times New Roman" pitchFamily="18" charset="0"/>
                <a:cs typeface="Times New Roman" pitchFamily="18" charset="0"/>
              </a:rPr>
              <a:t>Scriveva</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ottimi</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articoli</a:t>
            </a:r>
            <a:r>
              <a:rPr lang="en-US" sz="1900" b="1" dirty="0" smtClean="0">
                <a:solidFill>
                  <a:schemeClr val="accent6">
                    <a:lumMod val="20000"/>
                    <a:lumOff val="80000"/>
                  </a:schemeClr>
                </a:solidFill>
                <a:latin typeface="Times New Roman" pitchFamily="18" charset="0"/>
                <a:cs typeface="Times New Roman" pitchFamily="18" charset="0"/>
              </a:rPr>
              <a:t> e </a:t>
            </a:r>
            <a:r>
              <a:rPr lang="en-US" sz="1900" b="1" dirty="0" err="1" smtClean="0">
                <a:solidFill>
                  <a:schemeClr val="accent6">
                    <a:lumMod val="20000"/>
                    <a:lumOff val="80000"/>
                  </a:schemeClr>
                </a:solidFill>
                <a:latin typeface="Times New Roman" pitchFamily="18" charset="0"/>
                <a:cs typeface="Times New Roman" pitchFamily="18" charset="0"/>
              </a:rPr>
              <a:t>saggi</a:t>
            </a:r>
            <a:r>
              <a:rPr lang="en-US" sz="1900" b="1" dirty="0" smtClean="0">
                <a:solidFill>
                  <a:schemeClr val="accent6">
                    <a:lumMod val="20000"/>
                    <a:lumOff val="80000"/>
                  </a:schemeClr>
                </a:solidFill>
                <a:latin typeface="Times New Roman" pitchFamily="18" charset="0"/>
                <a:cs typeface="Times New Roman" pitchFamily="18" charset="0"/>
              </a:rPr>
              <a:t>, ma non </a:t>
            </a:r>
            <a:r>
              <a:rPr lang="en-US" sz="1900" b="1" dirty="0" err="1" smtClean="0">
                <a:solidFill>
                  <a:schemeClr val="accent6">
                    <a:lumMod val="20000"/>
                    <a:lumOff val="80000"/>
                  </a:schemeClr>
                </a:solidFill>
                <a:latin typeface="Times New Roman" pitchFamily="18" charset="0"/>
                <a:cs typeface="Times New Roman" pitchFamily="18" charset="0"/>
              </a:rPr>
              <a:t>mostrò</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mai</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nessuna</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attitudine</a:t>
            </a:r>
            <a:r>
              <a:rPr lang="en-US" sz="1900" b="1" dirty="0" smtClean="0">
                <a:solidFill>
                  <a:schemeClr val="accent6">
                    <a:lumMod val="20000"/>
                    <a:lumOff val="80000"/>
                  </a:schemeClr>
                </a:solidFill>
                <a:latin typeface="Times New Roman" pitchFamily="18" charset="0"/>
                <a:cs typeface="Times New Roman" pitchFamily="18" charset="0"/>
              </a:rPr>
              <a:t> per la </a:t>
            </a:r>
            <a:r>
              <a:rPr lang="en-US" sz="1900" b="1" dirty="0" err="1" smtClean="0">
                <a:solidFill>
                  <a:schemeClr val="accent6">
                    <a:lumMod val="20000"/>
                    <a:lumOff val="80000"/>
                  </a:schemeClr>
                </a:solidFill>
                <a:latin typeface="Times New Roman" pitchFamily="18" charset="0"/>
                <a:cs typeface="Times New Roman" pitchFamily="18" charset="0"/>
              </a:rPr>
              <a:t>matematica</a:t>
            </a:r>
            <a:r>
              <a:rPr lang="en-US" sz="1900" b="1" dirty="0" smtClean="0">
                <a:solidFill>
                  <a:schemeClr val="accent6">
                    <a:lumMod val="20000"/>
                    <a:lumOff val="80000"/>
                  </a:schemeClr>
                </a:solidFill>
                <a:latin typeface="Times New Roman" pitchFamily="18" charset="0"/>
                <a:cs typeface="Times New Roman" pitchFamily="18" charset="0"/>
              </a:rPr>
              <a:t> o </a:t>
            </a:r>
            <a:r>
              <a:rPr lang="en-US" sz="1900" b="1" dirty="0" err="1" smtClean="0">
                <a:solidFill>
                  <a:schemeClr val="accent6">
                    <a:lumMod val="20000"/>
                    <a:lumOff val="80000"/>
                  </a:schemeClr>
                </a:solidFill>
                <a:latin typeface="Times New Roman" pitchFamily="18" charset="0"/>
                <a:cs typeface="Times New Roman" pitchFamily="18" charset="0"/>
              </a:rPr>
              <a:t>altre</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scienze</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astratte</a:t>
            </a:r>
            <a:r>
              <a:rPr lang="en-US" sz="1900" b="1" dirty="0" smtClean="0">
                <a:solidFill>
                  <a:schemeClr val="accent6">
                    <a:lumMod val="20000"/>
                    <a:lumOff val="80000"/>
                  </a:schemeClr>
                </a:solidFill>
                <a:latin typeface="Times New Roman" pitchFamily="18" charset="0"/>
                <a:cs typeface="Times New Roman" pitchFamily="18" charset="0"/>
              </a:rPr>
              <a:t>. Si </a:t>
            </a:r>
            <a:r>
              <a:rPr lang="en-US" sz="1900" b="1" dirty="0" err="1" smtClean="0">
                <a:solidFill>
                  <a:schemeClr val="accent6">
                    <a:lumMod val="20000"/>
                    <a:lumOff val="80000"/>
                  </a:schemeClr>
                </a:solidFill>
                <a:latin typeface="Times New Roman" pitchFamily="18" charset="0"/>
                <a:cs typeface="Times New Roman" pitchFamily="18" charset="0"/>
              </a:rPr>
              <a:t>fece</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molti</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amici</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fra</a:t>
            </a:r>
            <a:r>
              <a:rPr lang="en-US" sz="1900" b="1" dirty="0" smtClean="0">
                <a:solidFill>
                  <a:schemeClr val="accent6">
                    <a:lumMod val="20000"/>
                    <a:lumOff val="80000"/>
                  </a:schemeClr>
                </a:solidFill>
                <a:latin typeface="Times New Roman" pitchFamily="18" charset="0"/>
                <a:cs typeface="Times New Roman" pitchFamily="18" charset="0"/>
              </a:rPr>
              <a:t> cui  Johann Caspar </a:t>
            </a:r>
            <a:r>
              <a:rPr lang="en-US" sz="1900" b="1" dirty="0" err="1" smtClean="0">
                <a:solidFill>
                  <a:schemeClr val="accent6">
                    <a:lumMod val="20000"/>
                    <a:lumOff val="80000"/>
                  </a:schemeClr>
                </a:solidFill>
                <a:latin typeface="Times New Roman" pitchFamily="18" charset="0"/>
                <a:cs typeface="Times New Roman" pitchFamily="18" charset="0"/>
              </a:rPr>
              <a:t>Lavater</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il</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fisiognomico</a:t>
            </a:r>
            <a:r>
              <a:rPr lang="en-US" sz="1900" b="1" dirty="0" smtClean="0">
                <a:solidFill>
                  <a:schemeClr val="accent6">
                    <a:lumMod val="20000"/>
                    <a:lumOff val="80000"/>
                  </a:schemeClr>
                </a:solidFill>
                <a:latin typeface="Times New Roman" pitchFamily="18" charset="0"/>
                <a:cs typeface="Times New Roman" pitchFamily="18" charset="0"/>
              </a:rPr>
              <a:t>, e </a:t>
            </a:r>
            <a:r>
              <a:rPr lang="en-US" sz="1900" b="1" dirty="0" err="1" smtClean="0">
                <a:solidFill>
                  <a:schemeClr val="accent6">
                    <a:lumMod val="20000"/>
                    <a:lumOff val="80000"/>
                  </a:schemeClr>
                </a:solidFill>
                <a:latin typeface="Times New Roman" pitchFamily="18" charset="0"/>
                <a:cs typeface="Times New Roman" pitchFamily="18" charset="0"/>
              </a:rPr>
              <a:t>altri</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che</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sarebbero</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diventati</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famosi</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pensatori</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Nel</a:t>
            </a:r>
            <a:r>
              <a:rPr lang="en-US" sz="1900" b="1" dirty="0" smtClean="0">
                <a:solidFill>
                  <a:schemeClr val="accent6">
                    <a:lumMod val="20000"/>
                    <a:lumOff val="80000"/>
                  </a:schemeClr>
                </a:solidFill>
                <a:latin typeface="Times New Roman" pitchFamily="18" charset="0"/>
                <a:cs typeface="Times New Roman" pitchFamily="18" charset="0"/>
              </a:rPr>
              <a:t> 1761 </a:t>
            </a:r>
            <a:r>
              <a:rPr lang="en-US" sz="1900" b="1" dirty="0" err="1" smtClean="0">
                <a:solidFill>
                  <a:schemeClr val="accent6">
                    <a:lumMod val="20000"/>
                    <a:lumOff val="80000"/>
                  </a:schemeClr>
                </a:solidFill>
                <a:latin typeface="Times New Roman" pitchFamily="18" charset="0"/>
                <a:cs typeface="Times New Roman" pitchFamily="18" charset="0"/>
              </a:rPr>
              <a:t>Lavater</a:t>
            </a:r>
            <a:r>
              <a:rPr lang="en-US" sz="1900" b="1" dirty="0" smtClean="0">
                <a:solidFill>
                  <a:schemeClr val="accent6">
                    <a:lumMod val="20000"/>
                    <a:lumOff val="80000"/>
                  </a:schemeClr>
                </a:solidFill>
                <a:latin typeface="Times New Roman" pitchFamily="18" charset="0"/>
                <a:cs typeface="Times New Roman" pitchFamily="18" charset="0"/>
              </a:rPr>
              <a:t> e </a:t>
            </a:r>
            <a:r>
              <a:rPr lang="en-US" sz="1900" b="1" dirty="0" err="1" smtClean="0">
                <a:solidFill>
                  <a:schemeClr val="accent6">
                    <a:lumMod val="20000"/>
                    <a:lumOff val="80000"/>
                  </a:schemeClr>
                </a:solidFill>
                <a:latin typeface="Times New Roman" pitchFamily="18" charset="0"/>
                <a:cs typeface="Times New Roman" pitchFamily="18" charset="0"/>
              </a:rPr>
              <a:t>Fuessli</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sicuramente</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di</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malavoglia</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prendono</a:t>
            </a:r>
            <a:r>
              <a:rPr lang="en-US" sz="1900" b="1" dirty="0" smtClean="0">
                <a:solidFill>
                  <a:schemeClr val="accent6">
                    <a:lumMod val="20000"/>
                    <a:lumOff val="80000"/>
                  </a:schemeClr>
                </a:solidFill>
                <a:latin typeface="Times New Roman" pitchFamily="18" charset="0"/>
                <a:cs typeface="Times New Roman" pitchFamily="18" charset="0"/>
              </a:rPr>
              <a:t> I </a:t>
            </a:r>
            <a:r>
              <a:rPr lang="en-US" sz="1900" b="1" dirty="0" err="1" smtClean="0">
                <a:solidFill>
                  <a:schemeClr val="accent6">
                    <a:lumMod val="20000"/>
                    <a:lumOff val="80000"/>
                  </a:schemeClr>
                </a:solidFill>
                <a:latin typeface="Times New Roman" pitchFamily="18" charset="0"/>
                <a:cs typeface="Times New Roman" pitchFamily="18" charset="0"/>
              </a:rPr>
              <a:t>voti</a:t>
            </a:r>
            <a:r>
              <a:rPr lang="en-US" sz="1900" b="1" dirty="0" smtClean="0">
                <a:solidFill>
                  <a:schemeClr val="accent6">
                    <a:lumMod val="20000"/>
                    <a:lumOff val="80000"/>
                  </a:schemeClr>
                </a:solidFill>
                <a:latin typeface="Times New Roman" pitchFamily="18" charset="0"/>
                <a:cs typeface="Times New Roman" pitchFamily="18" charset="0"/>
              </a:rPr>
              <a:t> </a:t>
            </a:r>
            <a:r>
              <a:rPr lang="en-US" sz="1900" b="1" dirty="0" err="1" smtClean="0">
                <a:solidFill>
                  <a:schemeClr val="accent6">
                    <a:lumMod val="20000"/>
                    <a:lumOff val="80000"/>
                  </a:schemeClr>
                </a:solidFill>
                <a:latin typeface="Times New Roman" pitchFamily="18" charset="0"/>
                <a:cs typeface="Times New Roman" pitchFamily="18" charset="0"/>
              </a:rPr>
              <a:t>sacerdotali</a:t>
            </a:r>
            <a:r>
              <a:rPr lang="en-US" sz="1900" b="1" dirty="0" smtClean="0">
                <a:solidFill>
                  <a:schemeClr val="accent6">
                    <a:lumMod val="20000"/>
                    <a:lumOff val="80000"/>
                  </a:schemeClr>
                </a:solidFill>
                <a:latin typeface="Times New Roman" pitchFamily="18" charset="0"/>
                <a:cs typeface="Times New Roman" pitchFamily="18" charset="0"/>
              </a:rPr>
              <a:t>. </a:t>
            </a:r>
            <a:endParaRPr lang="it-IT" sz="1900"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CasellaDiTesto 8"/>
          <p:cNvSpPr txBox="1"/>
          <p:nvPr/>
        </p:nvSpPr>
        <p:spPr>
          <a:xfrm>
            <a:off x="0" y="0"/>
            <a:ext cx="1928794" cy="1200329"/>
          </a:xfrm>
          <a:prstGeom prst="rect">
            <a:avLst/>
          </a:prstGeom>
          <a:noFill/>
        </p:spPr>
        <p:txBody>
          <a:bodyPr wrap="squar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L’entomologia era sempre stata una passione di </a:t>
            </a:r>
            <a:r>
              <a:rPr lang="it-IT" b="1" dirty="0" err="1" smtClean="0">
                <a:solidFill>
                  <a:schemeClr val="accent6">
                    <a:lumMod val="20000"/>
                    <a:lumOff val="80000"/>
                  </a:schemeClr>
                </a:solidFill>
                <a:latin typeface="Times New Roman" pitchFamily="18" charset="0"/>
                <a:cs typeface="Times New Roman" pitchFamily="18" charset="0"/>
              </a:rPr>
              <a:t>famiglia…</a:t>
            </a:r>
            <a:r>
              <a:rPr lang="it-IT" b="1" dirty="0" smtClean="0">
                <a:solidFill>
                  <a:schemeClr val="accent6">
                    <a:lumMod val="20000"/>
                    <a:lumOff val="80000"/>
                  </a:schemeClr>
                </a:solidFill>
                <a:latin typeface="Times New Roman" pitchFamily="18" charset="0"/>
                <a:cs typeface="Times New Roman" pitchFamily="18" charset="0"/>
              </a:rPr>
              <a:t>..</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7" name="Immagine 6" descr="14_0.tmp"/>
          <p:cNvPicPr>
            <a:picLocks noChangeAspect="1"/>
          </p:cNvPicPr>
          <p:nvPr/>
        </p:nvPicPr>
        <p:blipFill>
          <a:blip r:embed="rId3"/>
          <a:srcRect t="4166" b="6250"/>
          <a:stretch>
            <a:fillRect/>
          </a:stretch>
        </p:blipFill>
        <p:spPr>
          <a:xfrm>
            <a:off x="1946689" y="23765"/>
            <a:ext cx="5125641" cy="683423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7286644" y="2928934"/>
            <a:ext cx="1643042" cy="369332"/>
          </a:xfrm>
          <a:prstGeom prst="rect">
            <a:avLst/>
          </a:prstGeom>
          <a:noFill/>
        </p:spPr>
        <p:txBody>
          <a:bodyPr wrap="squar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Falstaff</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51202" name="Picture 2" descr="Posted Richard"/>
          <p:cNvPicPr>
            <a:picLocks noChangeAspect="1" noChangeArrowheads="1"/>
          </p:cNvPicPr>
          <p:nvPr/>
        </p:nvPicPr>
        <p:blipFill>
          <a:blip r:embed="rId3"/>
          <a:srcRect/>
          <a:stretch>
            <a:fillRect/>
          </a:stretch>
        </p:blipFill>
        <p:spPr bwMode="auto">
          <a:xfrm>
            <a:off x="357158" y="-8794"/>
            <a:ext cx="8501090" cy="6866794"/>
          </a:xfrm>
          <a:prstGeom prst="rect">
            <a:avLst/>
          </a:prstGeom>
          <a:noFill/>
        </p:spPr>
      </p:pic>
      <p:sp>
        <p:nvSpPr>
          <p:cNvPr id="7" name="Rettangolo 6"/>
          <p:cNvSpPr/>
          <p:nvPr/>
        </p:nvSpPr>
        <p:spPr>
          <a:xfrm>
            <a:off x="428596" y="285728"/>
            <a:ext cx="941283" cy="369332"/>
          </a:xfrm>
          <a:prstGeom prst="rect">
            <a:avLst/>
          </a:prstGeom>
        </p:spPr>
        <p:txBody>
          <a:bodyPr wrap="none">
            <a:spAutoFit/>
          </a:bodyPr>
          <a:lstStyle/>
          <a:p>
            <a:r>
              <a:rPr lang="it-IT" b="1" dirty="0" smtClean="0">
                <a:solidFill>
                  <a:schemeClr val="accent6">
                    <a:lumMod val="20000"/>
                    <a:lumOff val="80000"/>
                  </a:schemeClr>
                </a:solidFill>
                <a:latin typeface="Times New Roman" pitchFamily="18" charset="0"/>
                <a:cs typeface="Times New Roman" pitchFamily="18" charset="0"/>
              </a:rPr>
              <a:t>Falstaff</a:t>
            </a:r>
            <a:endParaRPr lang="it-IT"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7286644" y="2928934"/>
            <a:ext cx="1643042" cy="1200329"/>
          </a:xfrm>
          <a:prstGeom prst="rect">
            <a:avLst/>
          </a:prstGeom>
          <a:noFill/>
        </p:spPr>
        <p:txBody>
          <a:bodyPr wrap="squar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Satana chiana a sé </a:t>
            </a:r>
            <a:r>
              <a:rPr lang="it-IT" b="1" dirty="0" err="1" smtClean="0">
                <a:solidFill>
                  <a:schemeClr val="accent6">
                    <a:lumMod val="20000"/>
                    <a:lumOff val="80000"/>
                  </a:schemeClr>
                </a:solidFill>
                <a:latin typeface="Times New Roman" pitchFamily="18" charset="0"/>
                <a:cs typeface="Times New Roman" pitchFamily="18" charset="0"/>
              </a:rPr>
              <a:t>Bekzebù</a:t>
            </a:r>
            <a:r>
              <a:rPr lang="it-IT" b="1" dirty="0" smtClean="0">
                <a:solidFill>
                  <a:schemeClr val="accent6">
                    <a:lumMod val="20000"/>
                    <a:lumOff val="80000"/>
                  </a:schemeClr>
                </a:solidFill>
                <a:latin typeface="Times New Roman" pitchFamily="18" charset="0"/>
                <a:cs typeface="Times New Roman" pitchFamily="18" charset="0"/>
              </a:rPr>
              <a:t> dal mare di fuoco </a:t>
            </a:r>
            <a:r>
              <a:rPr lang="it-IT" b="1" dirty="0" err="1" smtClean="0">
                <a:solidFill>
                  <a:schemeClr val="accent6">
                    <a:lumMod val="20000"/>
                    <a:lumOff val="80000"/>
                  </a:schemeClr>
                </a:solidFill>
                <a:latin typeface="Times New Roman" pitchFamily="18" charset="0"/>
                <a:cs typeface="Times New Roman" pitchFamily="18" charset="0"/>
              </a:rPr>
              <a:t>Fussli</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53250" name="Picture 2" descr="Art Painting Blog"/>
          <p:cNvPicPr>
            <a:picLocks noChangeAspect="1" noChangeArrowheads="1"/>
          </p:cNvPicPr>
          <p:nvPr/>
        </p:nvPicPr>
        <p:blipFill>
          <a:blip r:embed="rId3"/>
          <a:srcRect/>
          <a:stretch>
            <a:fillRect/>
          </a:stretch>
        </p:blipFill>
        <p:spPr bwMode="auto">
          <a:xfrm>
            <a:off x="0" y="-1219200"/>
            <a:ext cx="9525000" cy="8077200"/>
          </a:xfrm>
          <a:prstGeom prst="rect">
            <a:avLst/>
          </a:prstGeom>
          <a:noFill/>
        </p:spPr>
      </p:pic>
      <p:sp>
        <p:nvSpPr>
          <p:cNvPr id="7" name="CasellaDiTesto 6"/>
          <p:cNvSpPr txBox="1"/>
          <p:nvPr/>
        </p:nvSpPr>
        <p:spPr>
          <a:xfrm>
            <a:off x="357158" y="214290"/>
            <a:ext cx="1967205" cy="369332"/>
          </a:xfrm>
          <a:prstGeom prst="rect">
            <a:avLst/>
          </a:prstGeom>
          <a:noFill/>
        </p:spPr>
        <p:txBody>
          <a:bodyPr wrap="non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Romeo e Giulietta</a:t>
            </a:r>
            <a:endParaRPr lang="it-IT"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114690" name="Picture 2" descr="File:Henry Fuseli- Hamlet and his fathers Ghost.JPG"/>
          <p:cNvPicPr>
            <a:picLocks noChangeAspect="1" noChangeArrowheads="1"/>
          </p:cNvPicPr>
          <p:nvPr/>
        </p:nvPicPr>
        <p:blipFill>
          <a:blip r:embed="rId3"/>
          <a:srcRect/>
          <a:stretch>
            <a:fillRect/>
          </a:stretch>
        </p:blipFill>
        <p:spPr bwMode="auto">
          <a:xfrm>
            <a:off x="0" y="0"/>
            <a:ext cx="9144000" cy="6933237"/>
          </a:xfrm>
          <a:prstGeom prst="rect">
            <a:avLst/>
          </a:prstGeom>
          <a:noFill/>
        </p:spPr>
      </p:pic>
      <p:sp>
        <p:nvSpPr>
          <p:cNvPr id="9" name="Rettangolo 8"/>
          <p:cNvSpPr/>
          <p:nvPr/>
        </p:nvSpPr>
        <p:spPr>
          <a:xfrm>
            <a:off x="5143504" y="0"/>
            <a:ext cx="3500430" cy="369332"/>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Amleto e il fantasma di suo padre</a:t>
            </a:r>
            <a:endParaRPr lang="it-IT"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285720" y="0"/>
            <a:ext cx="8572560" cy="6971139"/>
          </a:xfrm>
          <a:prstGeom prst="rect">
            <a:avLst/>
          </a:prstGeom>
          <a:noFill/>
        </p:spPr>
        <p:txBody>
          <a:bodyPr wrap="square" rtlCol="0">
            <a:spAutoFit/>
          </a:bodyPr>
          <a:lstStyle/>
          <a:p>
            <a:endParaRPr lang="it-IT" sz="2100" b="1" dirty="0" smtClean="0">
              <a:solidFill>
                <a:schemeClr val="accent6">
                  <a:lumMod val="20000"/>
                  <a:lumOff val="80000"/>
                </a:schemeClr>
              </a:solidFill>
              <a:latin typeface="Times New Roman" pitchFamily="18" charset="0"/>
              <a:cs typeface="Times New Roman" pitchFamily="18" charset="0"/>
            </a:endParaRPr>
          </a:p>
          <a:p>
            <a:endParaRPr lang="it-IT" sz="2100" b="1" dirty="0">
              <a:solidFill>
                <a:schemeClr val="accent6">
                  <a:lumMod val="20000"/>
                  <a:lumOff val="80000"/>
                </a:schemeClr>
              </a:solidFill>
              <a:latin typeface="Times New Roman" pitchFamily="18" charset="0"/>
              <a:cs typeface="Times New Roman" pitchFamily="18" charset="0"/>
            </a:endParaRPr>
          </a:p>
          <a:p>
            <a:endParaRPr lang="it-IT" sz="2100" b="1" dirty="0" smtClean="0">
              <a:solidFill>
                <a:schemeClr val="accent6">
                  <a:lumMod val="20000"/>
                  <a:lumOff val="80000"/>
                </a:schemeClr>
              </a:solidFill>
              <a:latin typeface="Times New Roman" pitchFamily="18" charset="0"/>
              <a:cs typeface="Times New Roman" pitchFamily="18" charset="0"/>
            </a:endParaRPr>
          </a:p>
          <a:p>
            <a:pPr algn="ctr"/>
            <a:r>
              <a:rPr lang="it-IT" sz="5400" b="1" dirty="0" smtClean="0">
                <a:solidFill>
                  <a:srgbClr val="D2280C"/>
                </a:solidFill>
                <a:latin typeface="Times New Roman" pitchFamily="18" charset="0"/>
                <a:cs typeface="Times New Roman" pitchFamily="18" charset="0"/>
              </a:rPr>
              <a:t>LE SUE DONNE</a:t>
            </a:r>
            <a:endParaRPr lang="it-IT" sz="5400" b="1" dirty="0">
              <a:solidFill>
                <a:srgbClr val="D2280C"/>
              </a:solidFill>
              <a:latin typeface="Times New Roman" pitchFamily="18" charset="0"/>
              <a:cs typeface="Times New Roman" pitchFamily="18" charset="0"/>
            </a:endParaRPr>
          </a:p>
          <a:p>
            <a:endParaRPr lang="it-IT" sz="1050" b="1" dirty="0">
              <a:solidFill>
                <a:schemeClr val="accent6">
                  <a:lumMod val="20000"/>
                  <a:lumOff val="80000"/>
                </a:schemeClr>
              </a:solidFill>
              <a:latin typeface="Times New Roman" pitchFamily="18" charset="0"/>
              <a:cs typeface="Times New Roman" pitchFamily="18" charset="0"/>
            </a:endParaRPr>
          </a:p>
          <a:p>
            <a:endParaRPr lang="it-IT" sz="2100" dirty="0">
              <a:solidFill>
                <a:schemeClr val="accent6">
                  <a:lumMod val="20000"/>
                  <a:lumOff val="80000"/>
                </a:schemeClr>
              </a:solidFill>
              <a:latin typeface="Times New Roman" pitchFamily="18" charset="0"/>
              <a:cs typeface="Times New Roman" pitchFamily="18" charset="0"/>
            </a:endParaRPr>
          </a:p>
          <a:p>
            <a:pPr algn="just"/>
            <a:r>
              <a:rPr lang="it-IT" sz="2400" dirty="0" smtClean="0">
                <a:solidFill>
                  <a:schemeClr val="accent6">
                    <a:lumMod val="20000"/>
                    <a:lumOff val="80000"/>
                  </a:schemeClr>
                </a:solidFill>
                <a:latin typeface="Times New Roman" pitchFamily="18" charset="0"/>
                <a:cs typeface="Times New Roman" pitchFamily="18" charset="0"/>
              </a:rPr>
              <a:t>Una cosa è certa: ebbe sempre una fervida immaginazione. Ma si legò a donne indipendenti, libere, artiste, professioniste, intellettuali di altissimo livello. Fece scelte controcorrente per quei tempi: sposò la sua modella,  che si rivelò poi moglie tutt’altro che succube. I suoi biografi maschilisti dicono che fosse insoddisfatto perché rappresentò Signore del Potere, che combattono (e vincono) i maschi. Dicono anche che non fu mai molto interessato alla bellezza femminile: falso, dipinse e amò ragazze meravigliose. In realtà, era un uomo senza pregiudizi, in anticipo sulla sua epoca, e senza complessi, come testimonia l’immensa produzione erotica (purtroppo in gran parte distrutta).  Ebbe la sincera amicizia di molte e delle migliori della sua epoca, che lo cercavano e lo ospitavano. </a:t>
            </a:r>
            <a:endParaRPr lang="it-IT" sz="2100"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CasellaDiTesto 8"/>
          <p:cNvSpPr txBox="1"/>
          <p:nvPr/>
        </p:nvSpPr>
        <p:spPr>
          <a:xfrm>
            <a:off x="0" y="0"/>
            <a:ext cx="1928794" cy="369332"/>
          </a:xfrm>
          <a:prstGeom prst="rect">
            <a:avLst/>
          </a:prstGeom>
          <a:noFill/>
        </p:spPr>
        <p:txBody>
          <a:bodyPr wrap="squar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Mary Moser</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100354" name="Picture 2" descr="http://www.artfund.org/gallery/800x442/assets/what-we-do/art-weve-helped-buy/artwork/2003/national-portrait-gallery/5281.jpg"/>
          <p:cNvPicPr>
            <a:picLocks noChangeAspect="1" noChangeArrowheads="1"/>
          </p:cNvPicPr>
          <p:nvPr/>
        </p:nvPicPr>
        <p:blipFill>
          <a:blip r:embed="rId3"/>
          <a:srcRect l="27963" r="28095"/>
          <a:stretch>
            <a:fillRect/>
          </a:stretch>
        </p:blipFill>
        <p:spPr bwMode="auto">
          <a:xfrm>
            <a:off x="1643042" y="0"/>
            <a:ext cx="5462003" cy="6868836"/>
          </a:xfrm>
          <a:prstGeom prst="rect">
            <a:avLst/>
          </a:prstGeom>
          <a:noFill/>
        </p:spPr>
      </p:pic>
      <p:sp>
        <p:nvSpPr>
          <p:cNvPr id="7" name="CasellaDiTesto 6"/>
          <p:cNvSpPr txBox="1"/>
          <p:nvPr/>
        </p:nvSpPr>
        <p:spPr>
          <a:xfrm>
            <a:off x="7143768" y="0"/>
            <a:ext cx="1857356" cy="5693866"/>
          </a:xfrm>
          <a:prstGeom prst="rect">
            <a:avLst/>
          </a:prstGeom>
          <a:noFill/>
        </p:spPr>
        <p:txBody>
          <a:bodyPr wrap="square" rtlCol="0">
            <a:spAutoFit/>
          </a:bodyPr>
          <a:lstStyle/>
          <a:p>
            <a:r>
              <a:rPr lang="it-IT" sz="2800" b="1" dirty="0" smtClean="0">
                <a:solidFill>
                  <a:schemeClr val="accent6">
                    <a:lumMod val="20000"/>
                    <a:lumOff val="80000"/>
                  </a:schemeClr>
                </a:solidFill>
                <a:latin typeface="Times New Roman" pitchFamily="18" charset="0"/>
                <a:cs typeface="Times New Roman" pitchFamily="18" charset="0"/>
              </a:rPr>
              <a:t>Fu una delle più celebrate artiste dei suoi tempi: pittrice inglese, fu una delle due donne ammesse alla </a:t>
            </a:r>
            <a:r>
              <a:rPr lang="it-IT" sz="2800" b="1" dirty="0" err="1" smtClean="0">
                <a:solidFill>
                  <a:schemeClr val="accent6">
                    <a:lumMod val="20000"/>
                    <a:lumOff val="80000"/>
                  </a:schemeClr>
                </a:solidFill>
                <a:latin typeface="Times New Roman" pitchFamily="18" charset="0"/>
                <a:cs typeface="Times New Roman" pitchFamily="18" charset="0"/>
              </a:rPr>
              <a:t>Royal</a:t>
            </a:r>
            <a:r>
              <a:rPr lang="it-IT" sz="2800" b="1" dirty="0" smtClean="0">
                <a:solidFill>
                  <a:schemeClr val="accent6">
                    <a:lumMod val="20000"/>
                    <a:lumOff val="80000"/>
                  </a:schemeClr>
                </a:solidFill>
                <a:latin typeface="Times New Roman" pitchFamily="18" charset="0"/>
                <a:cs typeface="Times New Roman" pitchFamily="18" charset="0"/>
              </a:rPr>
              <a:t> </a:t>
            </a:r>
            <a:r>
              <a:rPr lang="it-IT" sz="2800" b="1" dirty="0" err="1" smtClean="0">
                <a:solidFill>
                  <a:schemeClr val="accent6">
                    <a:lumMod val="20000"/>
                    <a:lumOff val="80000"/>
                  </a:schemeClr>
                </a:solidFill>
                <a:latin typeface="Times New Roman" pitchFamily="18" charset="0"/>
                <a:cs typeface="Times New Roman" pitchFamily="18" charset="0"/>
              </a:rPr>
              <a:t>Academy</a:t>
            </a:r>
            <a:r>
              <a:rPr lang="it-IT" sz="2800" b="1" dirty="0" smtClean="0">
                <a:solidFill>
                  <a:schemeClr val="accent6">
                    <a:lumMod val="20000"/>
                    <a:lumOff val="80000"/>
                  </a:schemeClr>
                </a:solidFill>
                <a:latin typeface="Times New Roman" pitchFamily="18" charset="0"/>
                <a:cs typeface="Times New Roman" pitchFamily="18" charset="0"/>
              </a:rPr>
              <a:t>.  </a:t>
            </a:r>
            <a:endParaRPr lang="it-IT" sz="2800"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CasellaDiTesto 8"/>
          <p:cNvSpPr txBox="1"/>
          <p:nvPr/>
        </p:nvSpPr>
        <p:spPr>
          <a:xfrm>
            <a:off x="0" y="0"/>
            <a:ext cx="1928794" cy="646331"/>
          </a:xfrm>
          <a:prstGeom prst="rect">
            <a:avLst/>
          </a:prstGeom>
          <a:noFill/>
        </p:spPr>
        <p:txBody>
          <a:bodyPr wrap="square" rtlCol="0">
            <a:spAutoFit/>
          </a:bodyPr>
          <a:lstStyle/>
          <a:p>
            <a:r>
              <a:rPr lang="it-IT" b="1" dirty="0" err="1" smtClean="0">
                <a:solidFill>
                  <a:schemeClr val="accent6">
                    <a:lumMod val="20000"/>
                    <a:lumOff val="80000"/>
                  </a:schemeClr>
                </a:solidFill>
                <a:latin typeface="Times New Roman" pitchFamily="18" charset="0"/>
                <a:cs typeface="Times New Roman" pitchFamily="18" charset="0"/>
              </a:rPr>
              <a:t>Angelika</a:t>
            </a:r>
            <a:r>
              <a:rPr lang="it-IT" b="1" dirty="0" smtClean="0">
                <a:solidFill>
                  <a:schemeClr val="accent6">
                    <a:lumMod val="20000"/>
                    <a:lumOff val="80000"/>
                  </a:schemeClr>
                </a:solidFill>
                <a:latin typeface="Times New Roman" pitchFamily="18" charset="0"/>
                <a:cs typeface="Times New Roman" pitchFamily="18" charset="0"/>
              </a:rPr>
              <a:t> Kaufmann</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101378" name="Picture 2" descr="http://upload.wikimedia.org/wikipedia/commons/d/d5/Angelika_Kauffmann_-_Self_Portrait_-_1784.jpg"/>
          <p:cNvPicPr>
            <a:picLocks noChangeAspect="1" noChangeArrowheads="1"/>
          </p:cNvPicPr>
          <p:nvPr/>
        </p:nvPicPr>
        <p:blipFill>
          <a:blip r:embed="rId3" cstate="print"/>
          <a:srcRect/>
          <a:stretch>
            <a:fillRect/>
          </a:stretch>
        </p:blipFill>
        <p:spPr bwMode="auto">
          <a:xfrm>
            <a:off x="1214414" y="-1"/>
            <a:ext cx="5657849" cy="6858001"/>
          </a:xfrm>
          <a:prstGeom prst="rect">
            <a:avLst/>
          </a:prstGeom>
          <a:noFill/>
        </p:spPr>
      </p:pic>
      <p:sp>
        <p:nvSpPr>
          <p:cNvPr id="7" name="Rettangolo 6"/>
          <p:cNvSpPr/>
          <p:nvPr/>
        </p:nvSpPr>
        <p:spPr>
          <a:xfrm>
            <a:off x="6858016" y="0"/>
            <a:ext cx="2285984" cy="6771084"/>
          </a:xfrm>
          <a:prstGeom prst="rect">
            <a:avLst/>
          </a:prstGeom>
        </p:spPr>
        <p:txBody>
          <a:bodyPr wrap="square">
            <a:spAutoFit/>
          </a:bodyPr>
          <a:lstStyle/>
          <a:p>
            <a:r>
              <a:rPr lang="it-IT" sz="3100" b="1" dirty="0" smtClean="0">
                <a:solidFill>
                  <a:schemeClr val="accent6">
                    <a:lumMod val="20000"/>
                    <a:lumOff val="80000"/>
                  </a:schemeClr>
                </a:solidFill>
                <a:latin typeface="Times New Roman" pitchFamily="18" charset="0"/>
                <a:cs typeface="Times New Roman" pitchFamily="18" charset="0"/>
              </a:rPr>
              <a:t>Pittrice svizzera,  fu l’unica donna fondatrice della </a:t>
            </a:r>
            <a:r>
              <a:rPr lang="it-IT" sz="3100" b="1" dirty="0" err="1" smtClean="0">
                <a:solidFill>
                  <a:schemeClr val="accent6">
                    <a:lumMod val="20000"/>
                    <a:lumOff val="80000"/>
                  </a:schemeClr>
                </a:solidFill>
                <a:latin typeface="Times New Roman" pitchFamily="18" charset="0"/>
                <a:cs typeface="Times New Roman" pitchFamily="18" charset="0"/>
              </a:rPr>
              <a:t>Royal</a:t>
            </a:r>
            <a:r>
              <a:rPr lang="it-IT" sz="3100" b="1" dirty="0" smtClean="0">
                <a:solidFill>
                  <a:schemeClr val="accent6">
                    <a:lumMod val="20000"/>
                    <a:lumOff val="80000"/>
                  </a:schemeClr>
                </a:solidFill>
                <a:latin typeface="Times New Roman" pitchFamily="18" charset="0"/>
                <a:cs typeface="Times New Roman" pitchFamily="18" charset="0"/>
              </a:rPr>
              <a:t> </a:t>
            </a:r>
            <a:r>
              <a:rPr lang="it-IT" sz="3100" b="1" dirty="0" err="1" smtClean="0">
                <a:solidFill>
                  <a:schemeClr val="accent6">
                    <a:lumMod val="20000"/>
                    <a:lumOff val="80000"/>
                  </a:schemeClr>
                </a:solidFill>
                <a:latin typeface="Times New Roman" pitchFamily="18" charset="0"/>
                <a:cs typeface="Times New Roman" pitchFamily="18" charset="0"/>
              </a:rPr>
              <a:t>Academy</a:t>
            </a:r>
            <a:r>
              <a:rPr lang="it-IT" sz="3100" b="1" dirty="0" smtClean="0">
                <a:solidFill>
                  <a:schemeClr val="accent6">
                    <a:lumMod val="20000"/>
                    <a:lumOff val="80000"/>
                  </a:schemeClr>
                </a:solidFill>
                <a:latin typeface="Times New Roman" pitchFamily="18" charset="0"/>
                <a:cs typeface="Times New Roman" pitchFamily="18" charset="0"/>
              </a:rPr>
              <a:t>.  Nutrì per lei un grande affetto e sincera stima per tutta la </a:t>
            </a:r>
          </a:p>
          <a:p>
            <a:r>
              <a:rPr lang="it-IT" sz="3100" b="1" dirty="0" smtClean="0">
                <a:solidFill>
                  <a:schemeClr val="accent6">
                    <a:lumMod val="20000"/>
                    <a:lumOff val="80000"/>
                  </a:schemeClr>
                </a:solidFill>
                <a:latin typeface="Times New Roman" pitchFamily="18" charset="0"/>
                <a:cs typeface="Times New Roman" pitchFamily="18" charset="0"/>
              </a:rPr>
              <a:t>vita. </a:t>
            </a:r>
            <a:endParaRPr lang="it-IT" sz="3100"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7000892" y="0"/>
            <a:ext cx="2143108" cy="6370975"/>
          </a:xfrm>
          <a:prstGeom prst="rect">
            <a:avLst/>
          </a:prstGeom>
          <a:noFill/>
        </p:spPr>
        <p:txBody>
          <a:bodyPr wrap="square" rtlCol="0">
            <a:spAutoFit/>
          </a:bodyPr>
          <a:lstStyle/>
          <a:p>
            <a:r>
              <a:rPr lang="it-IT" sz="2400" b="1" dirty="0" smtClean="0">
                <a:solidFill>
                  <a:schemeClr val="accent6">
                    <a:lumMod val="20000"/>
                    <a:lumOff val="80000"/>
                  </a:schemeClr>
                </a:solidFill>
                <a:latin typeface="Times New Roman" pitchFamily="18" charset="0"/>
                <a:cs typeface="Times New Roman" pitchFamily="18" charset="0"/>
              </a:rPr>
              <a:t>Aveva vent’anni meno di lui e la sposò nel 1788. Fu sempre la sua modella, anche nella sterminata produzione erotica. Non doveva essere una donna colta, ma di sicuro aveva un gran carattere.   </a:t>
            </a:r>
            <a:endParaRPr lang="it-IT" sz="2400" b="1" dirty="0">
              <a:solidFill>
                <a:schemeClr val="accent6">
                  <a:lumMod val="20000"/>
                  <a:lumOff val="80000"/>
                </a:schemeClr>
              </a:solidFill>
              <a:latin typeface="Times New Roman" pitchFamily="18" charset="0"/>
              <a:cs typeface="Times New Roman" pitchFamily="18" charset="0"/>
            </a:endParaRPr>
          </a:p>
        </p:txBody>
      </p:sp>
      <p:pic>
        <p:nvPicPr>
          <p:cNvPr id="47106" name="Picture 2" descr="File Sophia Rawlins Henry Fuseli"/>
          <p:cNvPicPr>
            <a:picLocks noChangeAspect="1" noChangeArrowheads="1"/>
          </p:cNvPicPr>
          <p:nvPr/>
        </p:nvPicPr>
        <p:blipFill>
          <a:blip r:embed="rId3" cstate="print"/>
          <a:srcRect/>
          <a:stretch>
            <a:fillRect/>
          </a:stretch>
        </p:blipFill>
        <p:spPr bwMode="auto">
          <a:xfrm>
            <a:off x="1285852" y="0"/>
            <a:ext cx="5692753" cy="6858000"/>
          </a:xfrm>
          <a:prstGeom prst="rect">
            <a:avLst/>
          </a:prstGeom>
          <a:noFill/>
        </p:spPr>
      </p:pic>
      <p:sp>
        <p:nvSpPr>
          <p:cNvPr id="7" name="Rettangolo 6"/>
          <p:cNvSpPr/>
          <p:nvPr/>
        </p:nvSpPr>
        <p:spPr>
          <a:xfrm>
            <a:off x="0" y="0"/>
            <a:ext cx="1283502" cy="646331"/>
          </a:xfrm>
          <a:prstGeom prst="rect">
            <a:avLst/>
          </a:prstGeom>
        </p:spPr>
        <p:txBody>
          <a:bodyPr wrap="square">
            <a:spAutoFit/>
          </a:bodyPr>
          <a:lstStyle/>
          <a:p>
            <a:r>
              <a:rPr lang="it-IT" b="1" dirty="0" err="1" smtClean="0">
                <a:solidFill>
                  <a:schemeClr val="accent6">
                    <a:lumMod val="20000"/>
                    <a:lumOff val="80000"/>
                  </a:schemeClr>
                </a:solidFill>
                <a:latin typeface="Times New Roman" pitchFamily="18" charset="0"/>
                <a:cs typeface="Times New Roman" pitchFamily="18" charset="0"/>
              </a:rPr>
              <a:t>Sophia</a:t>
            </a:r>
            <a:r>
              <a:rPr lang="it-IT" b="1" dirty="0" smtClean="0">
                <a:solidFill>
                  <a:schemeClr val="accent6">
                    <a:lumMod val="20000"/>
                    <a:lumOff val="80000"/>
                  </a:schemeClr>
                </a:solidFill>
                <a:latin typeface="Times New Roman" pitchFamily="18" charset="0"/>
                <a:cs typeface="Times New Roman" pitchFamily="18" charset="0"/>
              </a:rPr>
              <a:t> </a:t>
            </a:r>
            <a:r>
              <a:rPr lang="it-IT" b="1" dirty="0" err="1" smtClean="0">
                <a:solidFill>
                  <a:schemeClr val="accent6">
                    <a:lumMod val="20000"/>
                    <a:lumOff val="80000"/>
                  </a:schemeClr>
                </a:solidFill>
                <a:latin typeface="Times New Roman" pitchFamily="18" charset="0"/>
                <a:cs typeface="Times New Roman" pitchFamily="18" charset="0"/>
              </a:rPr>
              <a:t>Rawlins</a:t>
            </a:r>
            <a:endParaRPr lang="it-IT"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102402" name="Picture 2" descr="http://upload.wikimedia.org/wikipedia/commons/d/dc/Marywollstonecraft.jpg"/>
          <p:cNvPicPr>
            <a:picLocks noChangeAspect="1" noChangeArrowheads="1"/>
          </p:cNvPicPr>
          <p:nvPr/>
        </p:nvPicPr>
        <p:blipFill>
          <a:blip r:embed="rId3"/>
          <a:srcRect/>
          <a:stretch>
            <a:fillRect/>
          </a:stretch>
        </p:blipFill>
        <p:spPr bwMode="auto">
          <a:xfrm>
            <a:off x="0" y="0"/>
            <a:ext cx="5621110" cy="6858000"/>
          </a:xfrm>
          <a:prstGeom prst="rect">
            <a:avLst/>
          </a:prstGeom>
          <a:noFill/>
        </p:spPr>
      </p:pic>
      <p:sp>
        <p:nvSpPr>
          <p:cNvPr id="7" name="Rettangolo 6"/>
          <p:cNvSpPr/>
          <p:nvPr/>
        </p:nvSpPr>
        <p:spPr>
          <a:xfrm>
            <a:off x="5500694" y="0"/>
            <a:ext cx="3643306" cy="6740307"/>
          </a:xfrm>
          <a:prstGeom prst="rect">
            <a:avLst/>
          </a:prstGeom>
        </p:spPr>
        <p:txBody>
          <a:bodyPr wrap="square">
            <a:spAutoFit/>
          </a:bodyPr>
          <a:lstStyle/>
          <a:p>
            <a:r>
              <a:rPr lang="it-IT" sz="2400" b="1" dirty="0" smtClean="0">
                <a:solidFill>
                  <a:schemeClr val="accent6">
                    <a:lumMod val="20000"/>
                    <a:lumOff val="80000"/>
                  </a:schemeClr>
                </a:solidFill>
                <a:latin typeface="Times New Roman" pitchFamily="18" charset="0"/>
                <a:cs typeface="Times New Roman" pitchFamily="18" charset="0"/>
              </a:rPr>
              <a:t>Fu una delle più grandi intellettuali del suo tempo, una delle prime femministe. Si innamorò di </a:t>
            </a:r>
            <a:r>
              <a:rPr lang="it-IT" sz="2400" b="1" dirty="0" err="1" smtClean="0">
                <a:solidFill>
                  <a:schemeClr val="accent6">
                    <a:lumMod val="20000"/>
                    <a:lumOff val="80000"/>
                  </a:schemeClr>
                </a:solidFill>
                <a:latin typeface="Times New Roman" pitchFamily="18" charset="0"/>
                <a:cs typeface="Times New Roman" pitchFamily="18" charset="0"/>
              </a:rPr>
              <a:t>Heinrich</a:t>
            </a:r>
            <a:r>
              <a:rPr lang="it-IT" sz="2400" b="1" dirty="0" smtClean="0">
                <a:solidFill>
                  <a:schemeClr val="accent6">
                    <a:lumMod val="20000"/>
                    <a:lumOff val="80000"/>
                  </a:schemeClr>
                </a:solidFill>
                <a:latin typeface="Times New Roman" pitchFamily="18" charset="0"/>
                <a:cs typeface="Times New Roman" pitchFamily="18" charset="0"/>
              </a:rPr>
              <a:t> e propose alla moglie un legame a tre e un viaggio in Francia per vedere da vicino la Rivoluzione. Ma </a:t>
            </a:r>
            <a:r>
              <a:rPr lang="it-IT" sz="2400" b="1" dirty="0" err="1" smtClean="0">
                <a:solidFill>
                  <a:schemeClr val="accent6">
                    <a:lumMod val="20000"/>
                    <a:lumOff val="80000"/>
                  </a:schemeClr>
                </a:solidFill>
                <a:latin typeface="Times New Roman" pitchFamily="18" charset="0"/>
                <a:cs typeface="Times New Roman" pitchFamily="18" charset="0"/>
              </a:rPr>
              <a:t>Sophia</a:t>
            </a:r>
            <a:r>
              <a:rPr lang="it-IT" sz="2400" b="1" dirty="0" smtClean="0">
                <a:solidFill>
                  <a:schemeClr val="accent6">
                    <a:lumMod val="20000"/>
                    <a:lumOff val="80000"/>
                  </a:schemeClr>
                </a:solidFill>
                <a:latin typeface="Times New Roman" pitchFamily="18" charset="0"/>
                <a:cs typeface="Times New Roman" pitchFamily="18" charset="0"/>
              </a:rPr>
              <a:t> la mise alla porta, anche se lui probabilmente ci sarebbe anche stato, come testimoniano i suoi disegni di amori con più donne, rimasti probabilmente solo a livello di immaginazione, e lei </a:t>
            </a:r>
          </a:p>
          <a:p>
            <a:r>
              <a:rPr lang="it-IT" sz="2400" b="1" dirty="0" smtClean="0">
                <a:solidFill>
                  <a:schemeClr val="accent6">
                    <a:lumMod val="20000"/>
                    <a:lumOff val="80000"/>
                  </a:schemeClr>
                </a:solidFill>
                <a:latin typeface="Times New Roman" pitchFamily="18" charset="0"/>
                <a:cs typeface="Times New Roman" pitchFamily="18" charset="0"/>
              </a:rPr>
              <a:t>Partì sola.  </a:t>
            </a:r>
            <a:endParaRPr lang="it-IT" sz="2400" b="1" dirty="0">
              <a:solidFill>
                <a:schemeClr val="accent6">
                  <a:lumMod val="20000"/>
                  <a:lumOff val="80000"/>
                </a:schemeClr>
              </a:solidFill>
              <a:latin typeface="Times New Roman" pitchFamily="18" charset="0"/>
              <a:cs typeface="Times New Roman" pitchFamily="18" charset="0"/>
            </a:endParaRPr>
          </a:p>
        </p:txBody>
      </p:sp>
      <p:sp>
        <p:nvSpPr>
          <p:cNvPr id="8" name="Rettangolo 7"/>
          <p:cNvSpPr/>
          <p:nvPr/>
        </p:nvSpPr>
        <p:spPr>
          <a:xfrm>
            <a:off x="0" y="142852"/>
            <a:ext cx="2354234" cy="369332"/>
          </a:xfrm>
          <a:prstGeom prst="rect">
            <a:avLst/>
          </a:prstGeom>
        </p:spPr>
        <p:txBody>
          <a:bodyPr wrap="none">
            <a:spAutoFit/>
          </a:bodyPr>
          <a:lstStyle/>
          <a:p>
            <a:r>
              <a:rPr lang="it-IT" b="1" dirty="0" smtClean="0">
                <a:solidFill>
                  <a:schemeClr val="accent6">
                    <a:lumMod val="20000"/>
                    <a:lumOff val="80000"/>
                  </a:schemeClr>
                </a:solidFill>
                <a:latin typeface="Times New Roman" pitchFamily="18" charset="0"/>
                <a:cs typeface="Times New Roman" pitchFamily="18" charset="0"/>
              </a:rPr>
              <a:t>Mary </a:t>
            </a:r>
            <a:r>
              <a:rPr lang="it-IT" b="1" dirty="0" err="1" smtClean="0">
                <a:solidFill>
                  <a:schemeClr val="accent6">
                    <a:lumMod val="20000"/>
                    <a:lumOff val="80000"/>
                  </a:schemeClr>
                </a:solidFill>
                <a:latin typeface="Times New Roman" pitchFamily="18" charset="0"/>
                <a:cs typeface="Times New Roman" pitchFamily="18" charset="0"/>
              </a:rPr>
              <a:t>Wollostonecraft</a:t>
            </a:r>
            <a:endParaRPr lang="it-IT"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7" name="Rettangolo 6"/>
          <p:cNvSpPr/>
          <p:nvPr/>
        </p:nvSpPr>
        <p:spPr>
          <a:xfrm>
            <a:off x="5143504" y="0"/>
            <a:ext cx="4000496" cy="6740307"/>
          </a:xfrm>
          <a:prstGeom prst="rect">
            <a:avLst/>
          </a:prstGeom>
        </p:spPr>
        <p:txBody>
          <a:bodyPr wrap="square">
            <a:spAutoFit/>
          </a:bodyPr>
          <a:lstStyle/>
          <a:p>
            <a:r>
              <a:rPr lang="it-IT" sz="2400" b="1" dirty="0" smtClean="0">
                <a:solidFill>
                  <a:schemeClr val="accent6">
                    <a:lumMod val="20000"/>
                    <a:lumOff val="80000"/>
                  </a:schemeClr>
                </a:solidFill>
                <a:latin typeface="Times New Roman" pitchFamily="18" charset="0"/>
                <a:cs typeface="Times New Roman" pitchFamily="18" charset="0"/>
              </a:rPr>
              <a:t>Nel 1790 fu ammesso alla </a:t>
            </a:r>
            <a:r>
              <a:rPr lang="it-IT" sz="2400" b="1" dirty="0" err="1" smtClean="0">
                <a:solidFill>
                  <a:schemeClr val="accent6">
                    <a:lumMod val="20000"/>
                    <a:lumOff val="80000"/>
                  </a:schemeClr>
                </a:solidFill>
                <a:latin typeface="Times New Roman" pitchFamily="18" charset="0"/>
                <a:cs typeface="Times New Roman" pitchFamily="18" charset="0"/>
              </a:rPr>
              <a:t>Royal</a:t>
            </a:r>
            <a:r>
              <a:rPr lang="it-IT" sz="2400" b="1" dirty="0" smtClean="0">
                <a:solidFill>
                  <a:schemeClr val="accent6">
                    <a:lumMod val="20000"/>
                    <a:lumOff val="80000"/>
                  </a:schemeClr>
                </a:solidFill>
                <a:latin typeface="Times New Roman" pitchFamily="18" charset="0"/>
                <a:cs typeface="Times New Roman" pitchFamily="18" charset="0"/>
              </a:rPr>
              <a:t> </a:t>
            </a:r>
            <a:r>
              <a:rPr lang="it-IT" sz="2400" b="1" dirty="0" err="1" smtClean="0">
                <a:solidFill>
                  <a:schemeClr val="accent6">
                    <a:lumMod val="20000"/>
                    <a:lumOff val="80000"/>
                  </a:schemeClr>
                </a:solidFill>
                <a:latin typeface="Times New Roman" pitchFamily="18" charset="0"/>
                <a:cs typeface="Times New Roman" pitchFamily="18" charset="0"/>
              </a:rPr>
              <a:t>Academy</a:t>
            </a:r>
            <a:r>
              <a:rPr lang="it-IT" sz="2400" b="1" dirty="0" smtClean="0">
                <a:solidFill>
                  <a:schemeClr val="accent6">
                    <a:lumMod val="20000"/>
                    <a:lumOff val="80000"/>
                  </a:schemeClr>
                </a:solidFill>
                <a:latin typeface="Times New Roman" pitchFamily="18" charset="0"/>
                <a:cs typeface="Times New Roman" pitchFamily="18" charset="0"/>
              </a:rPr>
              <a:t> con </a:t>
            </a:r>
            <a:r>
              <a:rPr lang="it-IT" sz="2400" b="1" i="1" dirty="0" smtClean="0">
                <a:solidFill>
                  <a:schemeClr val="accent6">
                    <a:lumMod val="20000"/>
                    <a:lumOff val="80000"/>
                  </a:schemeClr>
                </a:solidFill>
                <a:latin typeface="Times New Roman" pitchFamily="18" charset="0"/>
                <a:cs typeface="Times New Roman" pitchFamily="18" charset="0"/>
              </a:rPr>
              <a:t>Thor che lotta col serpente del </a:t>
            </a:r>
            <a:r>
              <a:rPr lang="it-IT" sz="2400" b="1" i="1" dirty="0" err="1" smtClean="0">
                <a:solidFill>
                  <a:schemeClr val="accent6">
                    <a:lumMod val="20000"/>
                    <a:lumOff val="80000"/>
                  </a:schemeClr>
                </a:solidFill>
                <a:latin typeface="Times New Roman" pitchFamily="18" charset="0"/>
                <a:cs typeface="Times New Roman" pitchFamily="18" charset="0"/>
              </a:rPr>
              <a:t>Midgar</a:t>
            </a:r>
            <a:r>
              <a:rPr lang="it-IT" sz="2400" b="1" i="1" dirty="0" smtClean="0">
                <a:solidFill>
                  <a:schemeClr val="accent6">
                    <a:lumMod val="20000"/>
                    <a:lumOff val="80000"/>
                  </a:schemeClr>
                </a:solidFill>
                <a:latin typeface="Times New Roman" pitchFamily="18" charset="0"/>
                <a:cs typeface="Times New Roman" pitchFamily="18" charset="0"/>
              </a:rPr>
              <a:t> </a:t>
            </a:r>
            <a:r>
              <a:rPr lang="it-IT" sz="2400" b="1" dirty="0" smtClean="0">
                <a:solidFill>
                  <a:schemeClr val="accent6">
                    <a:lumMod val="20000"/>
                    <a:lumOff val="80000"/>
                  </a:schemeClr>
                </a:solidFill>
                <a:latin typeface="Times New Roman" pitchFamily="18" charset="0"/>
                <a:cs typeface="Times New Roman" pitchFamily="18" charset="0"/>
              </a:rPr>
              <a:t>con disappunto di Reynolds che aveva favorito un altro candidato. Difende </a:t>
            </a:r>
            <a:r>
              <a:rPr lang="it-IT" sz="2400" b="1" dirty="0" err="1" smtClean="0">
                <a:solidFill>
                  <a:schemeClr val="accent6">
                    <a:lumMod val="20000"/>
                    <a:lumOff val="80000"/>
                  </a:schemeClr>
                </a:solidFill>
                <a:latin typeface="Times New Roman" pitchFamily="18" charset="0"/>
                <a:cs typeface="Times New Roman" pitchFamily="18" charset="0"/>
              </a:rPr>
              <a:t>Lavater</a:t>
            </a:r>
            <a:r>
              <a:rPr lang="it-IT" sz="2400" b="1" dirty="0" smtClean="0">
                <a:solidFill>
                  <a:schemeClr val="accent6">
                    <a:lumMod val="20000"/>
                    <a:lumOff val="80000"/>
                  </a:schemeClr>
                </a:solidFill>
                <a:latin typeface="Times New Roman" pitchFamily="18" charset="0"/>
                <a:cs typeface="Times New Roman" pitchFamily="18" charset="0"/>
              </a:rPr>
              <a:t> dalle accuse di simpatia per la superstizione e le pratiche di guarigione mediante il magnetismo. Cominciò così una lunga carriera nell’insegnamento. Le sue lezioni sono talmente brillanti e profonde da influire per lungo tempo sul pensiero estetico inglese. Sono tradotte in tedesco, italiano e francese. </a:t>
            </a:r>
            <a:endParaRPr lang="it-IT" sz="2400" b="1" dirty="0">
              <a:solidFill>
                <a:schemeClr val="accent6">
                  <a:lumMod val="20000"/>
                  <a:lumOff val="80000"/>
                </a:schemeClr>
              </a:solidFill>
              <a:latin typeface="Times New Roman" pitchFamily="18" charset="0"/>
              <a:cs typeface="Times New Roman" pitchFamily="18" charset="0"/>
            </a:endParaRPr>
          </a:p>
        </p:txBody>
      </p:sp>
      <p:pic>
        <p:nvPicPr>
          <p:cNvPr id="9" name="Picture 2" descr="http://1.bp.blogspot.com/-pSasP5czOOM/UN8UyTu4UZI/AAAAAAAAHXA/GtkiFSTvY_0/s1600/Thor,+in+the+boat+of+Hymir,+battering+the+Midgard+Serpent+%281790+-+Henry+Fuseli%29.jpg"/>
          <p:cNvPicPr>
            <a:picLocks noChangeAspect="1" noChangeArrowheads="1"/>
          </p:cNvPicPr>
          <p:nvPr/>
        </p:nvPicPr>
        <p:blipFill>
          <a:blip r:embed="rId3"/>
          <a:srcRect/>
          <a:stretch>
            <a:fillRect/>
          </a:stretch>
        </p:blipFill>
        <p:spPr bwMode="auto">
          <a:xfrm>
            <a:off x="142844" y="0"/>
            <a:ext cx="4989196" cy="685800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7286644" y="2928934"/>
            <a:ext cx="1643042" cy="1200329"/>
          </a:xfrm>
          <a:prstGeom prst="rect">
            <a:avLst/>
          </a:prstGeom>
          <a:noFill/>
        </p:spPr>
        <p:txBody>
          <a:bodyPr wrap="squar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Satana chiana a sé </a:t>
            </a:r>
            <a:r>
              <a:rPr lang="it-IT" b="1" dirty="0" err="1" smtClean="0">
                <a:solidFill>
                  <a:schemeClr val="accent6">
                    <a:lumMod val="20000"/>
                    <a:lumOff val="80000"/>
                  </a:schemeClr>
                </a:solidFill>
                <a:latin typeface="Times New Roman" pitchFamily="18" charset="0"/>
                <a:cs typeface="Times New Roman" pitchFamily="18" charset="0"/>
              </a:rPr>
              <a:t>Bekzebù</a:t>
            </a:r>
            <a:r>
              <a:rPr lang="it-IT" b="1" dirty="0" smtClean="0">
                <a:solidFill>
                  <a:schemeClr val="accent6">
                    <a:lumMod val="20000"/>
                    <a:lumOff val="80000"/>
                  </a:schemeClr>
                </a:solidFill>
                <a:latin typeface="Times New Roman" pitchFamily="18" charset="0"/>
                <a:cs typeface="Times New Roman" pitchFamily="18" charset="0"/>
              </a:rPr>
              <a:t> dal mare di fuoco </a:t>
            </a:r>
            <a:r>
              <a:rPr lang="it-IT" b="1" dirty="0" err="1" smtClean="0">
                <a:solidFill>
                  <a:schemeClr val="accent6">
                    <a:lumMod val="20000"/>
                    <a:lumOff val="80000"/>
                  </a:schemeClr>
                </a:solidFill>
                <a:latin typeface="Times New Roman" pitchFamily="18" charset="0"/>
                <a:cs typeface="Times New Roman" pitchFamily="18" charset="0"/>
              </a:rPr>
              <a:t>Fussli</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58370" name="Picture 2" descr="Henry Fuseli"/>
          <p:cNvPicPr>
            <a:picLocks noChangeAspect="1" noChangeArrowheads="1"/>
          </p:cNvPicPr>
          <p:nvPr/>
        </p:nvPicPr>
        <p:blipFill>
          <a:blip r:embed="rId3"/>
          <a:srcRect/>
          <a:stretch>
            <a:fillRect/>
          </a:stretch>
        </p:blipFill>
        <p:spPr bwMode="auto">
          <a:xfrm>
            <a:off x="-242658" y="142852"/>
            <a:ext cx="9386658" cy="11283545"/>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0" y="0"/>
            <a:ext cx="8929686" cy="6555641"/>
          </a:xfrm>
          <a:prstGeom prst="rect">
            <a:avLst/>
          </a:prstGeom>
          <a:noFill/>
        </p:spPr>
        <p:txBody>
          <a:bodyPr wrap="square" rtlCol="0">
            <a:spAutoFit/>
          </a:bodyPr>
          <a:lstStyle/>
          <a:p>
            <a:pPr algn="just"/>
            <a:r>
              <a:rPr lang="it-IT" sz="2800" b="1" dirty="0" smtClean="0">
                <a:solidFill>
                  <a:schemeClr val="accent6">
                    <a:lumMod val="75000"/>
                  </a:schemeClr>
                </a:solidFill>
                <a:latin typeface="Times New Roman" pitchFamily="18" charset="0"/>
                <a:cs typeface="Times New Roman" pitchFamily="18" charset="0"/>
              </a:rPr>
              <a:t>I SUOI STUDENTI LO ADORAVANO</a:t>
            </a:r>
          </a:p>
          <a:p>
            <a:pPr algn="just"/>
            <a:endParaRPr lang="it-IT" sz="2800" b="1" dirty="0" smtClean="0">
              <a:solidFill>
                <a:schemeClr val="accent6">
                  <a:lumMod val="20000"/>
                  <a:lumOff val="80000"/>
                </a:schemeClr>
              </a:solidFill>
              <a:latin typeface="Times New Roman" pitchFamily="18" charset="0"/>
              <a:cs typeface="Times New Roman" pitchFamily="18" charset="0"/>
            </a:endParaRPr>
          </a:p>
          <a:p>
            <a:pPr algn="just"/>
            <a:r>
              <a:rPr lang="it-IT" sz="2800" b="1" dirty="0" smtClean="0">
                <a:solidFill>
                  <a:schemeClr val="accent6">
                    <a:lumMod val="20000"/>
                    <a:lumOff val="80000"/>
                  </a:schemeClr>
                </a:solidFill>
                <a:latin typeface="Times New Roman" pitchFamily="18" charset="0"/>
                <a:cs typeface="Times New Roman" pitchFamily="18" charset="0"/>
              </a:rPr>
              <a:t>Con gli occhi della mente lo vedo ancora trincerarsi dietro la cattedra, dando a tutti l’impressione di un vecchio guardiano notturno provvisto di due lanterne anziché una. Lo vedo ora rigirarsi in bocca una pastiglia con uno sforzo che portava abitualmente il suo labbro inferiore a diretto contatto con la punta del naso; lo vedo bere a piccoli sorsi da un bicchier d’acqua e iniziare uno di quei bei discorsi che trovavano così pochi ascoltatori tra i suoi colleghi accademici, ma di cui nessuno che frequentasse le sue lezioni perdeva anche solo una parola. E’ bensì vero che per quanto fossero calzanti le sue critiche, occorreva essere degli stoici per trattenere un sorriso di fronte ad una pronuncia come la </a:t>
            </a:r>
            <a:r>
              <a:rPr lang="it-IT" sz="2800" b="1" dirty="0" err="1" smtClean="0">
                <a:solidFill>
                  <a:schemeClr val="accent6">
                    <a:lumMod val="20000"/>
                    <a:lumOff val="80000"/>
                  </a:schemeClr>
                </a:solidFill>
                <a:latin typeface="Times New Roman" pitchFamily="18" charset="0"/>
                <a:cs typeface="Times New Roman" pitchFamily="18" charset="0"/>
              </a:rPr>
              <a:t>sua…</a:t>
            </a:r>
            <a:r>
              <a:rPr lang="it-IT" sz="2800" b="1" dirty="0" smtClean="0">
                <a:solidFill>
                  <a:schemeClr val="accent6">
                    <a:lumMod val="20000"/>
                    <a:lumOff val="80000"/>
                  </a:schemeClr>
                </a:solidFill>
                <a:latin typeface="Times New Roman" pitchFamily="18" charset="0"/>
                <a:cs typeface="Times New Roman" pitchFamily="18" charset="0"/>
              </a:rPr>
              <a:t>.. </a:t>
            </a:r>
            <a:r>
              <a:rPr lang="it-IT" sz="2800" dirty="0" smtClean="0">
                <a:solidFill>
                  <a:schemeClr val="accent6">
                    <a:lumMod val="20000"/>
                    <a:lumOff val="80000"/>
                  </a:schemeClr>
                </a:solidFill>
              </a:rPr>
              <a:t> </a:t>
            </a:r>
            <a:endParaRPr lang="it-IT" sz="2800"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214282" y="0"/>
            <a:ext cx="8715404" cy="5632311"/>
          </a:xfrm>
          <a:prstGeom prst="rect">
            <a:avLst/>
          </a:prstGeom>
          <a:noFill/>
        </p:spPr>
        <p:txBody>
          <a:bodyPr wrap="square" rtlCol="0">
            <a:spAutoFit/>
          </a:bodyPr>
          <a:lstStyle/>
          <a:p>
            <a:pPr algn="ctr"/>
            <a:endParaRPr lang="it-IT" sz="6000" b="1" dirty="0" smtClean="0">
              <a:solidFill>
                <a:schemeClr val="accent6">
                  <a:lumMod val="75000"/>
                </a:schemeClr>
              </a:solidFill>
              <a:latin typeface="Times New Roman" pitchFamily="18" charset="0"/>
              <a:cs typeface="Times New Roman" pitchFamily="18" charset="0"/>
            </a:endParaRPr>
          </a:p>
          <a:p>
            <a:pPr algn="ctr"/>
            <a:r>
              <a:rPr lang="it-IT" sz="6000" b="1" dirty="0" smtClean="0">
                <a:solidFill>
                  <a:schemeClr val="accent6">
                    <a:lumMod val="75000"/>
                  </a:schemeClr>
                </a:solidFill>
                <a:latin typeface="Times New Roman" pitchFamily="18" charset="0"/>
                <a:cs typeface="Times New Roman" pitchFamily="18" charset="0"/>
              </a:rPr>
              <a:t>IL SOGNO</a:t>
            </a:r>
          </a:p>
          <a:p>
            <a:pPr algn="ctr"/>
            <a:endParaRPr lang="it-IT" sz="6000" b="1" dirty="0" smtClean="0">
              <a:solidFill>
                <a:schemeClr val="accent6">
                  <a:lumMod val="20000"/>
                  <a:lumOff val="80000"/>
                </a:schemeClr>
              </a:solidFill>
              <a:latin typeface="Times New Roman" pitchFamily="18" charset="0"/>
              <a:cs typeface="Times New Roman" pitchFamily="18" charset="0"/>
            </a:endParaRPr>
          </a:p>
          <a:p>
            <a:pPr algn="ctr"/>
            <a:r>
              <a:rPr lang="it-IT" sz="6000" b="1" dirty="0" smtClean="0">
                <a:solidFill>
                  <a:schemeClr val="accent6">
                    <a:lumMod val="20000"/>
                    <a:lumOff val="80000"/>
                  </a:schemeClr>
                </a:solidFill>
                <a:latin typeface="Times New Roman" pitchFamily="18" charset="0"/>
                <a:cs typeface="Times New Roman" pitchFamily="18" charset="0"/>
              </a:rPr>
              <a:t>Forse è proprio il primo a rappresentare i </a:t>
            </a:r>
            <a:r>
              <a:rPr lang="it-IT" sz="6000" b="1" dirty="0" smtClean="0">
                <a:solidFill>
                  <a:schemeClr val="accent6">
                    <a:lumMod val="20000"/>
                    <a:lumOff val="80000"/>
                  </a:schemeClr>
                </a:solidFill>
                <a:latin typeface="Times New Roman" pitchFamily="18" charset="0"/>
                <a:cs typeface="Times New Roman" pitchFamily="18" charset="0"/>
              </a:rPr>
              <a:t>sogni come avvenimenti reali</a:t>
            </a:r>
            <a:endParaRPr lang="it-IT" sz="6000"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96258" name="Picture 2" descr="http://www.rositour.it/Arte/Fussli%20Heinrich%20Johann/Il%20sogno%20della%20regina%20Caterina.jpg"/>
          <p:cNvPicPr>
            <a:picLocks noChangeAspect="1" noChangeArrowheads="1"/>
          </p:cNvPicPr>
          <p:nvPr/>
        </p:nvPicPr>
        <p:blipFill>
          <a:blip r:embed="rId3"/>
          <a:srcRect/>
          <a:stretch>
            <a:fillRect/>
          </a:stretch>
        </p:blipFill>
        <p:spPr bwMode="auto">
          <a:xfrm>
            <a:off x="0" y="-1"/>
            <a:ext cx="9173205" cy="6589419"/>
          </a:xfrm>
          <a:prstGeom prst="rect">
            <a:avLst/>
          </a:prstGeom>
          <a:noFill/>
        </p:spPr>
      </p:pic>
      <p:sp>
        <p:nvSpPr>
          <p:cNvPr id="10" name="CasellaDiTesto 9"/>
          <p:cNvSpPr txBox="1"/>
          <p:nvPr/>
        </p:nvSpPr>
        <p:spPr>
          <a:xfrm>
            <a:off x="4214810" y="5715016"/>
            <a:ext cx="5572132" cy="923330"/>
          </a:xfrm>
          <a:prstGeom prst="rect">
            <a:avLst/>
          </a:prstGeom>
          <a:noFill/>
        </p:spPr>
        <p:txBody>
          <a:bodyPr wrap="squar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Il sogno della regina Caterina  - da Enrico VIII</a:t>
            </a:r>
          </a:p>
          <a:p>
            <a:r>
              <a:rPr lang="it-IT" b="1" dirty="0" smtClean="0">
                <a:solidFill>
                  <a:schemeClr val="accent6">
                    <a:lumMod val="20000"/>
                    <a:lumOff val="80000"/>
                  </a:schemeClr>
                </a:solidFill>
                <a:latin typeface="Times New Roman" pitchFamily="18" charset="0"/>
                <a:cs typeface="Times New Roman" pitchFamily="18" charset="0"/>
              </a:rPr>
              <a:t>La notte prima dell’esecuzione, riceve la visita consolatrice degli spiriti</a:t>
            </a:r>
            <a:endParaRPr lang="it-IT"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0" y="6357958"/>
            <a:ext cx="7786678" cy="369332"/>
          </a:xfrm>
          <a:prstGeom prst="rect">
            <a:avLst/>
          </a:prstGeom>
          <a:noFill/>
        </p:spPr>
        <p:txBody>
          <a:bodyPr wrap="squar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Il sogno del pastore </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7" name="Picture 2" descr="http://3.bp.blogspot.com/-UzLpYIYij3o/UN8UflEVioI/AAAAAAAAHWY/SQOign7-XbI/s1600/F%C3%BCssli,+Johann+Heinrichthe_1793+shepherds_dream-large+fooseli.jpg"/>
          <p:cNvPicPr>
            <a:picLocks noChangeAspect="1" noChangeArrowheads="1"/>
          </p:cNvPicPr>
          <p:nvPr/>
        </p:nvPicPr>
        <p:blipFill>
          <a:blip r:embed="rId3"/>
          <a:srcRect/>
          <a:stretch>
            <a:fillRect/>
          </a:stretch>
        </p:blipFill>
        <p:spPr bwMode="auto">
          <a:xfrm>
            <a:off x="0" y="0"/>
            <a:ext cx="9144000" cy="6336792"/>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30722" name="Picture 2" descr="File:Johann Heinrich Fussli 002.jpg"/>
          <p:cNvPicPr>
            <a:picLocks noChangeAspect="1" noChangeArrowheads="1"/>
          </p:cNvPicPr>
          <p:nvPr/>
        </p:nvPicPr>
        <p:blipFill>
          <a:blip r:embed="rId3"/>
          <a:srcRect/>
          <a:stretch>
            <a:fillRect/>
          </a:stretch>
        </p:blipFill>
        <p:spPr bwMode="auto">
          <a:xfrm>
            <a:off x="214282" y="0"/>
            <a:ext cx="8778240" cy="6858000"/>
          </a:xfrm>
          <a:prstGeom prst="rect">
            <a:avLst/>
          </a:prstGeom>
          <a:noFill/>
        </p:spPr>
      </p:pic>
      <p:sp>
        <p:nvSpPr>
          <p:cNvPr id="9" name="Rettangolo 8"/>
          <p:cNvSpPr/>
          <p:nvPr/>
        </p:nvSpPr>
        <p:spPr>
          <a:xfrm>
            <a:off x="142844" y="214290"/>
            <a:ext cx="2140330" cy="369332"/>
          </a:xfrm>
          <a:prstGeom prst="rect">
            <a:avLst/>
          </a:prstGeom>
        </p:spPr>
        <p:txBody>
          <a:bodyPr wrap="none">
            <a:spAutoFit/>
          </a:bodyPr>
          <a:lstStyle/>
          <a:p>
            <a:r>
              <a:rPr lang="it-IT" b="1" dirty="0" smtClean="0">
                <a:solidFill>
                  <a:schemeClr val="accent6">
                    <a:lumMod val="20000"/>
                    <a:lumOff val="80000"/>
                  </a:schemeClr>
                </a:solidFill>
                <a:latin typeface="Times New Roman" pitchFamily="18" charset="0"/>
                <a:cs typeface="Times New Roman" pitchFamily="18" charset="0"/>
              </a:rPr>
              <a:t>Il sogno di </a:t>
            </a:r>
            <a:r>
              <a:rPr lang="it-IT" b="1" dirty="0" err="1" smtClean="0">
                <a:solidFill>
                  <a:schemeClr val="accent6">
                    <a:lumMod val="20000"/>
                    <a:lumOff val="80000"/>
                  </a:schemeClr>
                </a:solidFill>
                <a:latin typeface="Times New Roman" pitchFamily="18" charset="0"/>
                <a:cs typeface="Times New Roman" pitchFamily="18" charset="0"/>
              </a:rPr>
              <a:t>Belinda</a:t>
            </a:r>
            <a:r>
              <a:rPr lang="it-IT" b="1" dirty="0" smtClean="0">
                <a:solidFill>
                  <a:schemeClr val="accent6">
                    <a:lumMod val="20000"/>
                    <a:lumOff val="80000"/>
                  </a:schemeClr>
                </a:solidFill>
                <a:latin typeface="Times New Roman" pitchFamily="18" charset="0"/>
                <a:cs typeface="Times New Roman" pitchFamily="18" charset="0"/>
              </a:rPr>
              <a:t>  </a:t>
            </a:r>
            <a:endParaRPr lang="it-IT"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214282" y="0"/>
            <a:ext cx="8715404" cy="6971139"/>
          </a:xfrm>
          <a:prstGeom prst="rect">
            <a:avLst/>
          </a:prstGeom>
          <a:noFill/>
        </p:spPr>
        <p:txBody>
          <a:bodyPr wrap="square" rtlCol="0">
            <a:spAutoFit/>
          </a:bodyPr>
          <a:lstStyle/>
          <a:p>
            <a:pPr algn="ctr"/>
            <a:endParaRPr lang="it-IT" sz="2400" b="1" dirty="0" smtClean="0">
              <a:solidFill>
                <a:schemeClr val="accent6">
                  <a:lumMod val="75000"/>
                </a:schemeClr>
              </a:solidFill>
              <a:latin typeface="Times New Roman" pitchFamily="18" charset="0"/>
              <a:cs typeface="Times New Roman" pitchFamily="18" charset="0"/>
            </a:endParaRPr>
          </a:p>
          <a:p>
            <a:pPr algn="ctr"/>
            <a:r>
              <a:rPr lang="it-IT" sz="4800" b="1" dirty="0" smtClean="0">
                <a:solidFill>
                  <a:schemeClr val="accent6">
                    <a:lumMod val="75000"/>
                  </a:schemeClr>
                </a:solidFill>
                <a:latin typeface="Times New Roman" pitchFamily="18" charset="0"/>
                <a:cs typeface="Times New Roman" pitchFamily="18" charset="0"/>
              </a:rPr>
              <a:t>IL</a:t>
            </a:r>
            <a:r>
              <a:rPr lang="it-IT" sz="6000" b="1" dirty="0" smtClean="0">
                <a:solidFill>
                  <a:schemeClr val="accent6">
                    <a:lumMod val="75000"/>
                  </a:schemeClr>
                </a:solidFill>
                <a:latin typeface="Times New Roman" pitchFamily="18" charset="0"/>
                <a:cs typeface="Times New Roman" pitchFamily="18" charset="0"/>
              </a:rPr>
              <a:t> </a:t>
            </a:r>
            <a:r>
              <a:rPr lang="it-IT" sz="4800" b="1" dirty="0" smtClean="0">
                <a:solidFill>
                  <a:schemeClr val="accent6">
                    <a:lumMod val="75000"/>
                  </a:schemeClr>
                </a:solidFill>
                <a:latin typeface="Times New Roman" pitchFamily="18" charset="0"/>
                <a:cs typeface="Times New Roman" pitchFamily="18" charset="0"/>
              </a:rPr>
              <a:t>FEMMINILE</a:t>
            </a:r>
          </a:p>
          <a:p>
            <a:pPr algn="ctr"/>
            <a:endParaRPr lang="it-IT" sz="1100" b="1" dirty="0" smtClean="0">
              <a:solidFill>
                <a:schemeClr val="accent6">
                  <a:lumMod val="20000"/>
                  <a:lumOff val="80000"/>
                </a:schemeClr>
              </a:solidFill>
              <a:latin typeface="Times New Roman" pitchFamily="18" charset="0"/>
              <a:cs typeface="Times New Roman" pitchFamily="18" charset="0"/>
            </a:endParaRPr>
          </a:p>
          <a:p>
            <a:pPr algn="ctr"/>
            <a:r>
              <a:rPr lang="it-IT" sz="4800" b="1" dirty="0" smtClean="0">
                <a:solidFill>
                  <a:schemeClr val="accent6">
                    <a:lumMod val="20000"/>
                    <a:lumOff val="80000"/>
                  </a:schemeClr>
                </a:solidFill>
                <a:latin typeface="Times New Roman" pitchFamily="18" charset="0"/>
                <a:cs typeface="Times New Roman" pitchFamily="18" charset="0"/>
              </a:rPr>
              <a:t>Le sue sono donne forti, che lottano, anche quando rappresentano il peccato, e non si fanno ammazzare facilmente. Ma possono anche impazzire per amore o sentirsi irrimediabilmente sole. </a:t>
            </a:r>
            <a:endParaRPr lang="it-IT" sz="4800"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5500694" y="0"/>
            <a:ext cx="3643306" cy="6124754"/>
          </a:xfrm>
          <a:prstGeom prst="rect">
            <a:avLst/>
          </a:prstGeom>
          <a:noFill/>
        </p:spPr>
        <p:txBody>
          <a:bodyPr wrap="square" rtlCol="0">
            <a:spAutoFit/>
          </a:bodyPr>
          <a:lstStyle/>
          <a:p>
            <a:r>
              <a:rPr lang="it-IT" sz="2800" b="1" dirty="0" err="1" smtClean="0">
                <a:solidFill>
                  <a:schemeClr val="accent6">
                    <a:lumMod val="20000"/>
                    <a:lumOff val="80000"/>
                  </a:schemeClr>
                </a:solidFill>
                <a:latin typeface="Times New Roman" pitchFamily="18" charset="0"/>
                <a:cs typeface="Times New Roman" pitchFamily="18" charset="0"/>
              </a:rPr>
              <a:t>Leucotea</a:t>
            </a:r>
            <a:r>
              <a:rPr lang="it-IT" sz="2800" b="1" dirty="0" smtClean="0">
                <a:solidFill>
                  <a:schemeClr val="accent6">
                    <a:lumMod val="20000"/>
                    <a:lumOff val="80000"/>
                  </a:schemeClr>
                </a:solidFill>
                <a:latin typeface="Times New Roman" pitchFamily="18" charset="0"/>
                <a:cs typeface="Times New Roman" pitchFamily="18" charset="0"/>
              </a:rPr>
              <a:t> che offre a Ulisse il suo cinto durante il naufragio.</a:t>
            </a:r>
          </a:p>
          <a:p>
            <a:endParaRPr lang="it-IT" sz="2800" b="1" dirty="0" smtClean="0">
              <a:solidFill>
                <a:schemeClr val="accent6">
                  <a:lumMod val="20000"/>
                  <a:lumOff val="80000"/>
                </a:schemeClr>
              </a:solidFill>
              <a:latin typeface="Times New Roman" pitchFamily="18" charset="0"/>
              <a:cs typeface="Times New Roman" pitchFamily="18" charset="0"/>
            </a:endParaRPr>
          </a:p>
          <a:p>
            <a:r>
              <a:rPr lang="it-IT" sz="2800" b="1" dirty="0" err="1" smtClean="0">
                <a:solidFill>
                  <a:schemeClr val="accent6">
                    <a:lumMod val="20000"/>
                    <a:lumOff val="80000"/>
                  </a:schemeClr>
                </a:solidFill>
                <a:latin typeface="Times New Roman" pitchFamily="18" charset="0"/>
                <a:cs typeface="Times New Roman" pitchFamily="18" charset="0"/>
              </a:rPr>
              <a:t>Leucotea</a:t>
            </a:r>
            <a:r>
              <a:rPr lang="it-IT" sz="2800" b="1" dirty="0" smtClean="0">
                <a:solidFill>
                  <a:schemeClr val="accent6">
                    <a:lumMod val="20000"/>
                    <a:lumOff val="80000"/>
                  </a:schemeClr>
                </a:solidFill>
                <a:latin typeface="Times New Roman" pitchFamily="18" charset="0"/>
                <a:cs typeface="Times New Roman" pitchFamily="18" charset="0"/>
              </a:rPr>
              <a:t> è </a:t>
            </a:r>
            <a:r>
              <a:rPr lang="it-IT" sz="2800" b="1" dirty="0" err="1" smtClean="0">
                <a:solidFill>
                  <a:schemeClr val="accent6">
                    <a:lumMod val="20000"/>
                    <a:lumOff val="80000"/>
                  </a:schemeClr>
                </a:solidFill>
                <a:latin typeface="Times New Roman" pitchFamily="18" charset="0"/>
                <a:cs typeface="Times New Roman" pitchFamily="18" charset="0"/>
              </a:rPr>
              <a:t>Ino</a:t>
            </a:r>
            <a:r>
              <a:rPr lang="it-IT" sz="2800" b="1" dirty="0" smtClean="0">
                <a:solidFill>
                  <a:schemeClr val="accent6">
                    <a:lumMod val="20000"/>
                    <a:lumOff val="80000"/>
                  </a:schemeClr>
                </a:solidFill>
                <a:latin typeface="Times New Roman" pitchFamily="18" charset="0"/>
                <a:cs typeface="Times New Roman" pitchFamily="18" charset="0"/>
              </a:rPr>
              <a:t>, la Dea Bianca, la Grande Madre, la Prima Dea: ma anche lo spirito delle </a:t>
            </a:r>
            <a:r>
              <a:rPr lang="it-IT" sz="2800" b="1" dirty="0" err="1" smtClean="0">
                <a:solidFill>
                  <a:schemeClr val="accent6">
                    <a:lumMod val="20000"/>
                    <a:lumOff val="80000"/>
                  </a:schemeClr>
                </a:solidFill>
                <a:latin typeface="Times New Roman" pitchFamily="18" charset="0"/>
                <a:cs typeface="Times New Roman" pitchFamily="18" charset="0"/>
              </a:rPr>
              <a:t>montragne</a:t>
            </a:r>
            <a:r>
              <a:rPr lang="it-IT" sz="2800" b="1" dirty="0" smtClean="0">
                <a:solidFill>
                  <a:schemeClr val="accent6">
                    <a:lumMod val="20000"/>
                    <a:lumOff val="80000"/>
                  </a:schemeClr>
                </a:solidFill>
                <a:latin typeface="Times New Roman" pitchFamily="18" charset="0"/>
                <a:cs typeface="Times New Roman" pitchFamily="18" charset="0"/>
              </a:rPr>
              <a:t>, delle vette, dei ghiacciai, la Signora delle Nevi che sicuramente un pittore svizzero doveva conoscere. </a:t>
            </a:r>
            <a:endParaRPr lang="it-IT" sz="2800" b="1" dirty="0">
              <a:solidFill>
                <a:schemeClr val="accent6">
                  <a:lumMod val="20000"/>
                  <a:lumOff val="80000"/>
                </a:schemeClr>
              </a:solidFill>
              <a:latin typeface="Times New Roman" pitchFamily="18" charset="0"/>
              <a:cs typeface="Times New Roman" pitchFamily="18" charset="0"/>
            </a:endParaRPr>
          </a:p>
        </p:txBody>
      </p:sp>
      <p:pic>
        <p:nvPicPr>
          <p:cNvPr id="49154" name="Picture 2" descr="Henry Fuseli"/>
          <p:cNvPicPr>
            <a:picLocks noChangeAspect="1" noChangeArrowheads="1"/>
          </p:cNvPicPr>
          <p:nvPr/>
        </p:nvPicPr>
        <p:blipFill>
          <a:blip r:embed="rId3"/>
          <a:srcRect/>
          <a:stretch>
            <a:fillRect/>
          </a:stretch>
        </p:blipFill>
        <p:spPr bwMode="auto">
          <a:xfrm>
            <a:off x="0" y="0"/>
            <a:ext cx="5410651" cy="6858000"/>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214282" y="285728"/>
            <a:ext cx="1643042" cy="646331"/>
          </a:xfrm>
          <a:prstGeom prst="rect">
            <a:avLst/>
          </a:prstGeom>
          <a:noFill/>
        </p:spPr>
        <p:txBody>
          <a:bodyPr wrap="squar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La creazione di Eva</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57346" name="Picture 2" descr="http://www.rositour.it/Arte/Fussli%20Heinrich%20Johann/La%20creazione%20di%20Eva.jpg"/>
          <p:cNvPicPr>
            <a:picLocks noChangeAspect="1" noChangeArrowheads="1"/>
          </p:cNvPicPr>
          <p:nvPr/>
        </p:nvPicPr>
        <p:blipFill>
          <a:blip r:embed="rId3"/>
          <a:srcRect/>
          <a:stretch>
            <a:fillRect/>
          </a:stretch>
        </p:blipFill>
        <p:spPr bwMode="auto">
          <a:xfrm>
            <a:off x="2143108" y="-10086"/>
            <a:ext cx="4353876" cy="6868086"/>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357158" y="357166"/>
            <a:ext cx="1643042" cy="923330"/>
          </a:xfrm>
          <a:prstGeom prst="rect">
            <a:avLst/>
          </a:prstGeom>
          <a:noFill/>
        </p:spPr>
        <p:txBody>
          <a:bodyPr wrap="square" rtlCol="0">
            <a:spAutoFit/>
          </a:bodyPr>
          <a:lstStyle/>
          <a:p>
            <a:r>
              <a:rPr lang="it-IT" b="1" dirty="0" err="1" smtClean="0">
                <a:solidFill>
                  <a:schemeClr val="accent6">
                    <a:lumMod val="20000"/>
                    <a:lumOff val="80000"/>
                  </a:schemeClr>
                </a:solidFill>
                <a:latin typeface="Times New Roman" pitchFamily="18" charset="0"/>
                <a:cs typeface="Times New Roman" pitchFamily="18" charset="0"/>
              </a:rPr>
              <a:t>Eufrosine</a:t>
            </a:r>
            <a:r>
              <a:rPr lang="it-IT" b="1" dirty="0" smtClean="0">
                <a:solidFill>
                  <a:schemeClr val="accent6">
                    <a:lumMod val="20000"/>
                    <a:lumOff val="80000"/>
                  </a:schemeClr>
                </a:solidFill>
                <a:latin typeface="Times New Roman" pitchFamily="18" charset="0"/>
                <a:cs typeface="Times New Roman" pitchFamily="18" charset="0"/>
              </a:rPr>
              <a:t> con la Fantasia e la Temperanza</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97282" name="Picture 2" descr="http://www.rositour.it/Arte/Fussli%20Heinrich%20Johann/Eufrosine%20con%20la%20Fantasia%20e%20Temperanza.jpg"/>
          <p:cNvPicPr>
            <a:picLocks noChangeAspect="1" noChangeArrowheads="1"/>
          </p:cNvPicPr>
          <p:nvPr/>
        </p:nvPicPr>
        <p:blipFill>
          <a:blip r:embed="rId3"/>
          <a:srcRect/>
          <a:stretch>
            <a:fillRect/>
          </a:stretch>
        </p:blipFill>
        <p:spPr bwMode="auto">
          <a:xfrm>
            <a:off x="2428860" y="0"/>
            <a:ext cx="4281956" cy="6858000"/>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Rettangolo 7"/>
          <p:cNvSpPr/>
          <p:nvPr/>
        </p:nvSpPr>
        <p:spPr>
          <a:xfrm flipV="1">
            <a:off x="6500826" y="2071678"/>
            <a:ext cx="1928825" cy="369332"/>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 </a:t>
            </a:r>
            <a:endParaRPr lang="it-IT" b="1" dirty="0">
              <a:solidFill>
                <a:schemeClr val="accent6">
                  <a:lumMod val="20000"/>
                  <a:lumOff val="80000"/>
                </a:schemeClr>
              </a:solidFill>
              <a:latin typeface="Times New Roman" pitchFamily="18" charset="0"/>
              <a:cs typeface="Times New Roman" pitchFamily="18" charset="0"/>
            </a:endParaRPr>
          </a:p>
        </p:txBody>
      </p:sp>
      <p:sp>
        <p:nvSpPr>
          <p:cNvPr id="9" name="Rettangolo 8"/>
          <p:cNvSpPr/>
          <p:nvPr/>
        </p:nvSpPr>
        <p:spPr>
          <a:xfrm>
            <a:off x="214282" y="214290"/>
            <a:ext cx="947695" cy="369332"/>
          </a:xfrm>
          <a:prstGeom prst="rect">
            <a:avLst/>
          </a:prstGeom>
        </p:spPr>
        <p:txBody>
          <a:bodyPr wrap="none">
            <a:spAutoFit/>
          </a:bodyPr>
          <a:lstStyle/>
          <a:p>
            <a:r>
              <a:rPr lang="it-IT" b="1" dirty="0" err="1" smtClean="0">
                <a:solidFill>
                  <a:schemeClr val="accent6">
                    <a:lumMod val="20000"/>
                    <a:lumOff val="80000"/>
                  </a:schemeClr>
                </a:solidFill>
                <a:latin typeface="Times New Roman" pitchFamily="18" charset="0"/>
                <a:cs typeface="Times New Roman" pitchFamily="18" charset="0"/>
              </a:rPr>
              <a:t>Didone</a:t>
            </a:r>
            <a:r>
              <a:rPr lang="it-IT" b="1" dirty="0" smtClean="0">
                <a:solidFill>
                  <a:schemeClr val="accent6">
                    <a:lumMod val="20000"/>
                    <a:lumOff val="80000"/>
                  </a:schemeClr>
                </a:solidFill>
                <a:latin typeface="Times New Roman" pitchFamily="18" charset="0"/>
                <a:cs typeface="Times New Roman" pitchFamily="18" charset="0"/>
              </a:rPr>
              <a:t> </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116738" name="Picture 2" descr="http://upload.wikimedia.org/wikipedia/commons/thumb/b/ba/Henry_Fuseli_-_Dido_-_Google_Art_Project.jpg/453px-Henry_Fuseli_-_Dido_-_Google_Art_Project.jpg"/>
          <p:cNvPicPr>
            <a:picLocks noChangeAspect="1" noChangeArrowheads="1"/>
          </p:cNvPicPr>
          <p:nvPr/>
        </p:nvPicPr>
        <p:blipFill>
          <a:blip r:embed="rId3"/>
          <a:srcRect/>
          <a:stretch>
            <a:fillRect/>
          </a:stretch>
        </p:blipFill>
        <p:spPr bwMode="auto">
          <a:xfrm>
            <a:off x="2285984" y="45412"/>
            <a:ext cx="5143504" cy="6812588"/>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6286512" y="0"/>
            <a:ext cx="2857488" cy="6863417"/>
          </a:xfrm>
          <a:prstGeom prst="rect">
            <a:avLst/>
          </a:prstGeom>
          <a:noFill/>
        </p:spPr>
        <p:txBody>
          <a:bodyPr wrap="square" rtlCol="0">
            <a:spAutoFit/>
          </a:bodyPr>
          <a:lstStyle/>
          <a:p>
            <a:r>
              <a:rPr lang="it-IT" sz="2000" b="1" dirty="0" smtClean="0">
                <a:solidFill>
                  <a:schemeClr val="accent6">
                    <a:lumMod val="20000"/>
                    <a:lumOff val="80000"/>
                  </a:schemeClr>
                </a:solidFill>
                <a:latin typeface="Times New Roman" pitchFamily="18" charset="0"/>
                <a:cs typeface="Times New Roman" pitchFamily="18" charset="0"/>
              </a:rPr>
              <a:t>Già nel corso degli studi teologici sviluppa una certa ostilità verso la dogmatica, per influsso delle tendenze repubblicane, improntate ai liberi pensatori inglesi, del maestro Johann Jakob </a:t>
            </a:r>
            <a:r>
              <a:rPr lang="it-IT" sz="2000" b="1" dirty="0" err="1" smtClean="0">
                <a:solidFill>
                  <a:schemeClr val="accent6">
                    <a:lumMod val="20000"/>
                    <a:lumOff val="80000"/>
                  </a:schemeClr>
                </a:solidFill>
                <a:latin typeface="Times New Roman" pitchFamily="18" charset="0"/>
                <a:cs typeface="Times New Roman" pitchFamily="18" charset="0"/>
              </a:rPr>
              <a:t>Bodmer</a:t>
            </a:r>
            <a:r>
              <a:rPr lang="it-IT" sz="2000" b="1" dirty="0" smtClean="0">
                <a:solidFill>
                  <a:schemeClr val="accent6">
                    <a:lumMod val="20000"/>
                    <a:lumOff val="80000"/>
                  </a:schemeClr>
                </a:solidFill>
                <a:latin typeface="Times New Roman" pitchFamily="18" charset="0"/>
                <a:cs typeface="Times New Roman" pitchFamily="18" charset="0"/>
              </a:rPr>
              <a:t>, scrittore, studioso di letteratura e traduttore. Grazie a lui  conosce le opere di Omero, Dante,  Shakespeare e Milton e i Nibelunghi, fonti principali del suo futuro mondo figurativo, mentre studia con passione e con </a:t>
            </a:r>
          </a:p>
          <a:p>
            <a:r>
              <a:rPr lang="it-IT" sz="2000" b="1" dirty="0" smtClean="0">
                <a:solidFill>
                  <a:schemeClr val="accent6">
                    <a:lumMod val="20000"/>
                    <a:lumOff val="80000"/>
                  </a:schemeClr>
                </a:solidFill>
                <a:latin typeface="Times New Roman" pitchFamily="18" charset="0"/>
                <a:cs typeface="Times New Roman" pitchFamily="18" charset="0"/>
              </a:rPr>
              <a:t>eccellenti risultati la filologia classica. </a:t>
            </a:r>
            <a:endParaRPr lang="it-IT" sz="2000" b="1" dirty="0">
              <a:solidFill>
                <a:schemeClr val="accent6">
                  <a:lumMod val="20000"/>
                  <a:lumOff val="80000"/>
                </a:schemeClr>
              </a:solidFill>
              <a:latin typeface="Times New Roman" pitchFamily="18" charset="0"/>
              <a:cs typeface="Times New Roman" pitchFamily="18" charset="0"/>
            </a:endParaRPr>
          </a:p>
        </p:txBody>
      </p:sp>
      <p:pic>
        <p:nvPicPr>
          <p:cNvPr id="63490" name="Picture 2" descr="File:Johann Heinrich Füssli 012.jpg"/>
          <p:cNvPicPr>
            <a:picLocks noChangeAspect="1" noChangeArrowheads="1"/>
          </p:cNvPicPr>
          <p:nvPr/>
        </p:nvPicPr>
        <p:blipFill>
          <a:blip r:embed="rId3"/>
          <a:srcRect/>
          <a:stretch>
            <a:fillRect/>
          </a:stretch>
        </p:blipFill>
        <p:spPr bwMode="auto">
          <a:xfrm>
            <a:off x="0" y="-26134"/>
            <a:ext cx="6286512" cy="6884134"/>
          </a:xfrm>
          <a:prstGeom prst="rect">
            <a:avLst/>
          </a:prstGeom>
          <a:noFill/>
        </p:spPr>
      </p:pic>
      <p:sp>
        <p:nvSpPr>
          <p:cNvPr id="11" name="Rettangolo 10"/>
          <p:cNvSpPr/>
          <p:nvPr/>
        </p:nvSpPr>
        <p:spPr>
          <a:xfrm>
            <a:off x="0" y="1"/>
            <a:ext cx="2357422" cy="1200329"/>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L’artista in conversazione con Johann Jakob </a:t>
            </a:r>
            <a:r>
              <a:rPr lang="it-IT" b="1" dirty="0" err="1" smtClean="0">
                <a:solidFill>
                  <a:schemeClr val="accent6">
                    <a:lumMod val="20000"/>
                    <a:lumOff val="80000"/>
                  </a:schemeClr>
                </a:solidFill>
                <a:latin typeface="Times New Roman" pitchFamily="18" charset="0"/>
                <a:cs typeface="Times New Roman" pitchFamily="18" charset="0"/>
              </a:rPr>
              <a:t>Bodmer</a:t>
            </a:r>
            <a:r>
              <a:rPr lang="it-IT" b="1" dirty="0" smtClean="0">
                <a:solidFill>
                  <a:schemeClr val="accent6">
                    <a:lumMod val="20000"/>
                    <a:lumOff val="80000"/>
                  </a:schemeClr>
                </a:solidFill>
                <a:latin typeface="Times New Roman" pitchFamily="18" charset="0"/>
                <a:cs typeface="Times New Roman" pitchFamily="18" charset="0"/>
              </a:rPr>
              <a:t> </a:t>
            </a:r>
            <a:endParaRPr lang="it-IT"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7572396" y="0"/>
            <a:ext cx="1357290" cy="5632311"/>
          </a:xfrm>
          <a:prstGeom prst="rect">
            <a:avLst/>
          </a:prstGeom>
          <a:noFill/>
        </p:spPr>
        <p:txBody>
          <a:bodyPr wrap="squar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Il peccato è simboleggiato da una donna posta a guardia dell’Inferno che viene afferrata alle spalle dalla morte. Ma è una donna fortissima, e non si lascia prendere senza lottare.  </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55298" name="Picture 2" descr="Henry Fuseli"/>
          <p:cNvPicPr>
            <a:picLocks noChangeAspect="1" noChangeArrowheads="1"/>
          </p:cNvPicPr>
          <p:nvPr/>
        </p:nvPicPr>
        <p:blipFill>
          <a:blip r:embed="rId3"/>
          <a:srcRect/>
          <a:stretch>
            <a:fillRect/>
          </a:stretch>
        </p:blipFill>
        <p:spPr bwMode="auto">
          <a:xfrm>
            <a:off x="0" y="-1"/>
            <a:ext cx="7620000" cy="6858001"/>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5715008" y="1142984"/>
            <a:ext cx="3428992" cy="646331"/>
          </a:xfrm>
          <a:prstGeom prst="rect">
            <a:avLst/>
          </a:prstGeom>
          <a:noFill/>
        </p:spPr>
        <p:txBody>
          <a:bodyPr wrap="squar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La virtù salva il giovane dalle braccia del peccato</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116738" name="Picture 2" descr="File:Johann Heinrich Fussli 033.jpg"/>
          <p:cNvPicPr>
            <a:picLocks noChangeAspect="1" noChangeArrowheads="1"/>
          </p:cNvPicPr>
          <p:nvPr/>
        </p:nvPicPr>
        <p:blipFill>
          <a:blip r:embed="rId3"/>
          <a:srcRect/>
          <a:stretch>
            <a:fillRect/>
          </a:stretch>
        </p:blipFill>
        <p:spPr bwMode="auto">
          <a:xfrm>
            <a:off x="0" y="0"/>
            <a:ext cx="5381068" cy="6858000"/>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5357818" y="0"/>
            <a:ext cx="3786182" cy="7078861"/>
          </a:xfrm>
          <a:prstGeom prst="rect">
            <a:avLst/>
          </a:prstGeom>
          <a:noFill/>
        </p:spPr>
        <p:txBody>
          <a:bodyPr wrap="square" rtlCol="0">
            <a:spAutoFit/>
          </a:bodyPr>
          <a:lstStyle/>
          <a:p>
            <a:r>
              <a:rPr lang="it-IT" sz="2000" b="1" dirty="0" smtClean="0">
                <a:solidFill>
                  <a:schemeClr val="accent6">
                    <a:lumMod val="20000"/>
                    <a:lumOff val="80000"/>
                  </a:schemeClr>
                </a:solidFill>
                <a:latin typeface="Times New Roman" pitchFamily="18" charset="0"/>
                <a:cs typeface="Times New Roman" pitchFamily="18" charset="0"/>
              </a:rPr>
              <a:t>Il plauso che le opere di </a:t>
            </a:r>
            <a:r>
              <a:rPr lang="it-IT" sz="2000" b="1" dirty="0" err="1" smtClean="0">
                <a:solidFill>
                  <a:schemeClr val="accent6">
                    <a:lumMod val="20000"/>
                    <a:lumOff val="80000"/>
                  </a:schemeClr>
                </a:solidFill>
                <a:latin typeface="Times New Roman" pitchFamily="18" charset="0"/>
                <a:cs typeface="Times New Roman" pitchFamily="18" charset="0"/>
              </a:rPr>
              <a:t>Füssli</a:t>
            </a:r>
            <a:r>
              <a:rPr lang="it-IT" sz="2000" b="1" dirty="0" smtClean="0">
                <a:solidFill>
                  <a:schemeClr val="accent6">
                    <a:lumMod val="20000"/>
                    <a:lumOff val="80000"/>
                  </a:schemeClr>
                </a:solidFill>
                <a:latin typeface="Times New Roman" pitchFamily="18" charset="0"/>
                <a:cs typeface="Times New Roman" pitchFamily="18" charset="0"/>
              </a:rPr>
              <a:t> ottengono in Inghilterra denota meglio di ogni altra cosa l'eccentricità del gusto artistico di quel paese. Questo giovane svizzero, che ora si fa chiamare </a:t>
            </a:r>
            <a:r>
              <a:rPr lang="it-IT" sz="2000" b="1" dirty="0" err="1" smtClean="0">
                <a:solidFill>
                  <a:schemeClr val="accent6">
                    <a:lumMod val="20000"/>
                    <a:lumOff val="80000"/>
                  </a:schemeClr>
                </a:solidFill>
                <a:latin typeface="Times New Roman" pitchFamily="18" charset="0"/>
                <a:cs typeface="Times New Roman" pitchFamily="18" charset="0"/>
              </a:rPr>
              <a:t>Fuzeli</a:t>
            </a:r>
            <a:r>
              <a:rPr lang="it-IT" sz="2000" b="1" dirty="0" smtClean="0">
                <a:solidFill>
                  <a:schemeClr val="accent6">
                    <a:lumMod val="20000"/>
                    <a:lumOff val="80000"/>
                  </a:schemeClr>
                </a:solidFill>
                <a:latin typeface="Times New Roman" pitchFamily="18" charset="0"/>
                <a:cs typeface="Times New Roman" pitchFamily="18" charset="0"/>
              </a:rPr>
              <a:t> per conformarsi alla pronuncia inglese, ha portato con sé al di là del mare, oltre alla conoscenza dei modelli accademici, il suo violento genio pittorico; la sua fantasia si trovò a suo agio tra selvagge visioni e immagini straordinarie. Questa disposizione, che frenata da una più matura capacità di giudizio sarebbe sfociata in un'ardita grandezza, lo ha soltanto ben presto condotto a tutte le sregolatezze della maniera. - </a:t>
            </a:r>
            <a:r>
              <a:rPr lang="it-IT" b="1" dirty="0" err="1" smtClean="0">
                <a:solidFill>
                  <a:schemeClr val="accent6">
                    <a:lumMod val="20000"/>
                    <a:lumOff val="80000"/>
                  </a:schemeClr>
                </a:solidFill>
                <a:latin typeface="Times New Roman" pitchFamily="18" charset="0"/>
                <a:cs typeface="Times New Roman" pitchFamily="18" charset="0"/>
              </a:rPr>
              <a:t>J.G.A.</a:t>
            </a:r>
            <a:r>
              <a:rPr lang="it-IT" b="1" dirty="0" smtClean="0">
                <a:solidFill>
                  <a:schemeClr val="accent6">
                    <a:lumMod val="20000"/>
                    <a:lumOff val="80000"/>
                  </a:schemeClr>
                </a:solidFill>
                <a:latin typeface="Times New Roman" pitchFamily="18" charset="0"/>
                <a:cs typeface="Times New Roman" pitchFamily="18" charset="0"/>
              </a:rPr>
              <a:t> FORSTER, GESCHICHTE DER KUNST IN ENGLAND, 1789</a:t>
            </a:r>
            <a:r>
              <a:rPr lang="it-IT" sz="1600" dirty="0" smtClean="0">
                <a:solidFill>
                  <a:schemeClr val="accent6">
                    <a:lumMod val="20000"/>
                    <a:lumOff val="80000"/>
                  </a:schemeClr>
                </a:solidFill>
              </a:rPr>
              <a:t/>
            </a:r>
            <a:br>
              <a:rPr lang="it-IT" sz="1600" dirty="0" smtClean="0">
                <a:solidFill>
                  <a:schemeClr val="accent6">
                    <a:lumMod val="20000"/>
                    <a:lumOff val="80000"/>
                  </a:schemeClr>
                </a:solidFill>
              </a:rPr>
            </a:br>
            <a:endParaRPr lang="it-IT" b="1" dirty="0">
              <a:solidFill>
                <a:schemeClr val="accent6">
                  <a:lumMod val="20000"/>
                  <a:lumOff val="80000"/>
                </a:schemeClr>
              </a:solidFill>
              <a:latin typeface="Times New Roman" pitchFamily="18" charset="0"/>
              <a:cs typeface="Times New Roman" pitchFamily="18" charset="0"/>
            </a:endParaRPr>
          </a:p>
        </p:txBody>
      </p:sp>
      <p:pic>
        <p:nvPicPr>
          <p:cNvPr id="98306" name="Picture 2" descr="http://2.bp.blogspot.com/-o-Ve9CU2sjU/UN8UYnep7KI/AAAAAAAAHWA/vP5DKx-_vqo/s1600/801px-Satan_und_Tod,_von_der_S%C3%BCnde_getrennt,_by_Johann_Heinrich_F%C3%BCssli.jpg"/>
          <p:cNvPicPr>
            <a:picLocks noChangeAspect="1" noChangeArrowheads="1"/>
          </p:cNvPicPr>
          <p:nvPr/>
        </p:nvPicPr>
        <p:blipFill>
          <a:blip r:embed="rId3"/>
          <a:srcRect/>
          <a:stretch>
            <a:fillRect/>
          </a:stretch>
        </p:blipFill>
        <p:spPr bwMode="auto">
          <a:xfrm>
            <a:off x="0" y="0"/>
            <a:ext cx="5364510" cy="6858000"/>
          </a:xfrm>
          <a:prstGeom prst="rect">
            <a:avLst/>
          </a:prstGeom>
          <a:noFill/>
        </p:spPr>
      </p:pic>
      <p:sp>
        <p:nvSpPr>
          <p:cNvPr id="7" name="Rettangolo 6"/>
          <p:cNvSpPr/>
          <p:nvPr/>
        </p:nvSpPr>
        <p:spPr>
          <a:xfrm>
            <a:off x="214282" y="6072206"/>
            <a:ext cx="2143140" cy="646331"/>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Satana e la Morte separati dal Peccato</a:t>
            </a:r>
            <a:endParaRPr lang="it-IT"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142844" y="357166"/>
            <a:ext cx="1643042" cy="369332"/>
          </a:xfrm>
          <a:prstGeom prst="rect">
            <a:avLst/>
          </a:prstGeom>
          <a:noFill/>
        </p:spPr>
        <p:txBody>
          <a:bodyPr wrap="squar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Silenzio</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6" name="Immagine 5" descr="07_0.tmp"/>
          <p:cNvPicPr>
            <a:picLocks noChangeAspect="1"/>
          </p:cNvPicPr>
          <p:nvPr/>
        </p:nvPicPr>
        <p:blipFill>
          <a:blip r:embed="rId3"/>
          <a:srcRect t="7291" b="4167"/>
          <a:stretch>
            <a:fillRect/>
          </a:stretch>
        </p:blipFill>
        <p:spPr>
          <a:xfrm>
            <a:off x="1997731" y="-17791"/>
            <a:ext cx="5217475" cy="6875791"/>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7215206" y="0"/>
            <a:ext cx="1928794" cy="4893647"/>
          </a:xfrm>
          <a:prstGeom prst="rect">
            <a:avLst/>
          </a:prstGeom>
          <a:noFill/>
        </p:spPr>
        <p:txBody>
          <a:bodyPr wrap="square" rtlCol="0">
            <a:spAutoFit/>
          </a:bodyPr>
          <a:lstStyle/>
          <a:p>
            <a:r>
              <a:rPr lang="it-IT" sz="2400" b="1" dirty="0" smtClean="0">
                <a:solidFill>
                  <a:schemeClr val="accent6">
                    <a:lumMod val="20000"/>
                    <a:lumOff val="80000"/>
                  </a:schemeClr>
                </a:solidFill>
                <a:latin typeface="Times New Roman" pitchFamily="18" charset="0"/>
                <a:cs typeface="Times New Roman" pitchFamily="18" charset="0"/>
              </a:rPr>
              <a:t>La follia di  Kate</a:t>
            </a:r>
          </a:p>
          <a:p>
            <a:endParaRPr lang="it-IT" sz="2400" b="1" dirty="0" smtClean="0">
              <a:latin typeface="Times New Roman" pitchFamily="18" charset="0"/>
              <a:cs typeface="Times New Roman" pitchFamily="18" charset="0"/>
            </a:endParaRPr>
          </a:p>
          <a:p>
            <a:r>
              <a:rPr lang="it-IT" sz="2400" b="1" dirty="0" smtClean="0">
                <a:solidFill>
                  <a:schemeClr val="accent6">
                    <a:lumMod val="20000"/>
                    <a:lumOff val="80000"/>
                  </a:schemeClr>
                </a:solidFill>
                <a:latin typeface="Times New Roman" pitchFamily="18" charset="0"/>
                <a:cs typeface="Times New Roman" pitchFamily="18" charset="0"/>
              </a:rPr>
              <a:t>Kate è una giovane domestica legata ad un marinaio la cui scomparsa in mare scatenerà in lei la follia.</a:t>
            </a:r>
            <a:endParaRPr lang="it-IT" sz="2400" b="1" dirty="0">
              <a:solidFill>
                <a:schemeClr val="accent6">
                  <a:lumMod val="20000"/>
                  <a:lumOff val="80000"/>
                </a:schemeClr>
              </a:solidFill>
              <a:latin typeface="Times New Roman" pitchFamily="18" charset="0"/>
              <a:cs typeface="Times New Roman" pitchFamily="18" charset="0"/>
            </a:endParaRPr>
          </a:p>
        </p:txBody>
      </p:sp>
      <p:pic>
        <p:nvPicPr>
          <p:cNvPr id="6" name="Immagine 5" descr="12_0.tmp"/>
          <p:cNvPicPr>
            <a:picLocks noChangeAspect="1"/>
          </p:cNvPicPr>
          <p:nvPr/>
        </p:nvPicPr>
        <p:blipFill>
          <a:blip r:embed="rId3"/>
          <a:srcRect t="4167" b="7291"/>
          <a:stretch>
            <a:fillRect/>
          </a:stretch>
        </p:blipFill>
        <p:spPr>
          <a:xfrm>
            <a:off x="1998046" y="0"/>
            <a:ext cx="5196410" cy="685800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214282" y="0"/>
            <a:ext cx="8715404" cy="5847755"/>
          </a:xfrm>
          <a:prstGeom prst="rect">
            <a:avLst/>
          </a:prstGeom>
          <a:noFill/>
        </p:spPr>
        <p:txBody>
          <a:bodyPr wrap="square" rtlCol="0">
            <a:spAutoFit/>
          </a:bodyPr>
          <a:lstStyle/>
          <a:p>
            <a:pPr algn="ctr"/>
            <a:endParaRPr lang="it-IT" sz="6000" b="1" dirty="0" smtClean="0">
              <a:solidFill>
                <a:schemeClr val="accent6">
                  <a:lumMod val="75000"/>
                </a:schemeClr>
              </a:solidFill>
              <a:latin typeface="Times New Roman" pitchFamily="18" charset="0"/>
              <a:cs typeface="Times New Roman" pitchFamily="18" charset="0"/>
            </a:endParaRPr>
          </a:p>
          <a:p>
            <a:pPr algn="ctr"/>
            <a:r>
              <a:rPr lang="it-IT" sz="6000" b="1" dirty="0" smtClean="0">
                <a:solidFill>
                  <a:schemeClr val="accent6">
                    <a:lumMod val="75000"/>
                  </a:schemeClr>
                </a:solidFill>
                <a:latin typeface="Times New Roman" pitchFamily="18" charset="0"/>
                <a:cs typeface="Times New Roman" pitchFamily="18" charset="0"/>
              </a:rPr>
              <a:t>LA STREGONERIA</a:t>
            </a:r>
          </a:p>
          <a:p>
            <a:pPr algn="ctr"/>
            <a:endParaRPr lang="it-IT" sz="1400" b="1" dirty="0" smtClean="0">
              <a:solidFill>
                <a:schemeClr val="accent6">
                  <a:lumMod val="20000"/>
                  <a:lumOff val="80000"/>
                </a:schemeClr>
              </a:solidFill>
              <a:latin typeface="Times New Roman" pitchFamily="18" charset="0"/>
              <a:cs typeface="Times New Roman" pitchFamily="18" charset="0"/>
            </a:endParaRPr>
          </a:p>
          <a:p>
            <a:pPr algn="ctr"/>
            <a:r>
              <a:rPr lang="it-IT" sz="6000" b="1" dirty="0" smtClean="0">
                <a:solidFill>
                  <a:schemeClr val="accent6">
                    <a:lumMod val="20000"/>
                    <a:lumOff val="80000"/>
                  </a:schemeClr>
                </a:solidFill>
                <a:latin typeface="Times New Roman" pitchFamily="18" charset="0"/>
                <a:cs typeface="Times New Roman" pitchFamily="18" charset="0"/>
              </a:rPr>
              <a:t>Il potere della magia viene dalle tenebre, </a:t>
            </a:r>
          </a:p>
          <a:p>
            <a:pPr algn="ctr"/>
            <a:r>
              <a:rPr lang="it-IT" sz="6000" b="1" dirty="0" smtClean="0">
                <a:solidFill>
                  <a:schemeClr val="accent6">
                    <a:lumMod val="20000"/>
                    <a:lumOff val="80000"/>
                  </a:schemeClr>
                </a:solidFill>
                <a:latin typeface="Times New Roman" pitchFamily="18" charset="0"/>
                <a:cs typeface="Times New Roman" pitchFamily="18" charset="0"/>
              </a:rPr>
              <a:t>ma è evocato </a:t>
            </a:r>
          </a:p>
          <a:p>
            <a:pPr algn="ctr"/>
            <a:r>
              <a:rPr lang="it-IT" sz="6000" b="1" dirty="0" smtClean="0">
                <a:solidFill>
                  <a:schemeClr val="accent6">
                    <a:lumMod val="20000"/>
                    <a:lumOff val="80000"/>
                  </a:schemeClr>
                </a:solidFill>
                <a:latin typeface="Times New Roman" pitchFamily="18" charset="0"/>
                <a:cs typeface="Times New Roman" pitchFamily="18" charset="0"/>
              </a:rPr>
              <a:t>dagli esseri umani. </a:t>
            </a:r>
            <a:endParaRPr lang="it-IT" sz="6000"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50177" name="Rectangle 1"/>
          <p:cNvSpPr>
            <a:spLocks noChangeArrowheads="1"/>
          </p:cNvSpPr>
          <p:nvPr/>
        </p:nvSpPr>
        <p:spPr bwMode="auto">
          <a:xfrm>
            <a:off x="0" y="0"/>
            <a:ext cx="91440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900" b="0" i="0" u="none" strike="noStrike" cap="none" normalizeH="0" baseline="0" dirty="0" smtClean="0">
                <a:ln>
                  <a:noFill/>
                </a:ln>
                <a:solidFill>
                  <a:schemeClr val="tx1"/>
                </a:solidFill>
                <a:effectLst/>
                <a:latin typeface="Arial" charset="0"/>
                <a:cs typeface="Arial" charset="0"/>
              </a:rPr>
              <a:t>                                                              </a:t>
            </a:r>
            <a:r>
              <a:rPr kumimoji="0" lang="it-IT" sz="1800" b="0" i="0" u="none" strike="noStrike" cap="none" normalizeH="0" baseline="0" dirty="0" smtClean="0">
                <a:ln>
                  <a:noFill/>
                </a:ln>
                <a:solidFill>
                  <a:schemeClr val="tx1"/>
                </a:solidFill>
                <a:effectLst/>
                <a:latin typeface="Arial" charset="0"/>
                <a:cs typeface="Arial" charset="0"/>
              </a:rPr>
              <a:t> </a:t>
            </a:r>
          </a:p>
        </p:txBody>
      </p:sp>
      <p:pic>
        <p:nvPicPr>
          <p:cNvPr id="50178" name="Picture 2" descr="The Metropolitan Museum of Art Logo">
            <a:hlinkClick r:id="rId3"/>
          </p:cNvPr>
          <p:cNvPicPr>
            <a:picLocks noChangeAspect="1" noChangeArrowheads="1"/>
          </p:cNvPicPr>
          <p:nvPr/>
        </p:nvPicPr>
        <p:blipFill>
          <a:blip r:embed="rId4"/>
          <a:srcRect/>
          <a:stretch>
            <a:fillRect/>
          </a:stretch>
        </p:blipFill>
        <p:spPr bwMode="auto">
          <a:xfrm>
            <a:off x="155575" y="-16692563"/>
            <a:ext cx="419100" cy="428625"/>
          </a:xfrm>
          <a:prstGeom prst="rect">
            <a:avLst/>
          </a:prstGeom>
          <a:noFill/>
        </p:spPr>
      </p:pic>
      <p:pic>
        <p:nvPicPr>
          <p:cNvPr id="50179" name="Picture 3" descr="The Metropolitan Museum of Art">
            <a:hlinkClick r:id="rId5"/>
          </p:cNvPr>
          <p:cNvPicPr>
            <a:picLocks noChangeAspect="1" noChangeArrowheads="1"/>
          </p:cNvPicPr>
          <p:nvPr/>
        </p:nvPicPr>
        <p:blipFill>
          <a:blip r:embed="rId6"/>
          <a:srcRect/>
          <a:stretch>
            <a:fillRect/>
          </a:stretch>
        </p:blipFill>
        <p:spPr bwMode="auto">
          <a:xfrm>
            <a:off x="758825" y="-16692563"/>
            <a:ext cx="3448050" cy="161925"/>
          </a:xfrm>
          <a:prstGeom prst="rect">
            <a:avLst/>
          </a:prstGeom>
          <a:noFill/>
        </p:spPr>
      </p:pic>
      <p:pic>
        <p:nvPicPr>
          <p:cNvPr id="50180" name="Picture 4" descr="The Metropolitan Museum of Art"/>
          <p:cNvPicPr>
            <a:picLocks noChangeAspect="1" noChangeArrowheads="1"/>
          </p:cNvPicPr>
          <p:nvPr/>
        </p:nvPicPr>
        <p:blipFill>
          <a:blip r:embed="rId7"/>
          <a:srcRect/>
          <a:stretch>
            <a:fillRect/>
          </a:stretch>
        </p:blipFill>
        <p:spPr bwMode="auto">
          <a:xfrm>
            <a:off x="4349750" y="-16692563"/>
            <a:ext cx="3962400" cy="419100"/>
          </a:xfrm>
          <a:prstGeom prst="rect">
            <a:avLst/>
          </a:prstGeom>
          <a:noFill/>
        </p:spPr>
      </p:pic>
      <p:pic>
        <p:nvPicPr>
          <p:cNvPr id="50184" name="Picture 8" descr="http://www.metmuseum.org/%7E/media/Images/Community/Icons/env_light.png">
            <a:hlinkClick r:id="rId8"/>
          </p:cNvPr>
          <p:cNvPicPr>
            <a:picLocks noChangeAspect="1" noChangeArrowheads="1"/>
          </p:cNvPicPr>
          <p:nvPr/>
        </p:nvPicPr>
        <p:blipFill>
          <a:blip r:embed="rId9"/>
          <a:srcRect/>
          <a:stretch>
            <a:fillRect/>
          </a:stretch>
        </p:blipFill>
        <p:spPr bwMode="auto">
          <a:xfrm>
            <a:off x="234950" y="-12436475"/>
            <a:ext cx="209550" cy="152400"/>
          </a:xfrm>
          <a:prstGeom prst="rect">
            <a:avLst/>
          </a:prstGeom>
          <a:noFill/>
        </p:spPr>
      </p:pic>
      <p:pic>
        <p:nvPicPr>
          <p:cNvPr id="50185" name="Picture 9" descr="http://www.metmuseum.org/%7E/media/Images/Community/Icons/fb.png">
            <a:hlinkClick r:id="rId10"/>
          </p:cNvPr>
          <p:cNvPicPr>
            <a:picLocks noChangeAspect="1" noChangeArrowheads="1"/>
          </p:cNvPicPr>
          <p:nvPr/>
        </p:nvPicPr>
        <p:blipFill>
          <a:blip r:embed="rId11"/>
          <a:srcRect/>
          <a:stretch>
            <a:fillRect/>
          </a:stretch>
        </p:blipFill>
        <p:spPr bwMode="auto">
          <a:xfrm>
            <a:off x="234950" y="-12161838"/>
            <a:ext cx="152400" cy="152400"/>
          </a:xfrm>
          <a:prstGeom prst="rect">
            <a:avLst/>
          </a:prstGeom>
          <a:noFill/>
        </p:spPr>
      </p:pic>
      <p:pic>
        <p:nvPicPr>
          <p:cNvPr id="50186" name="Picture 10" descr="http://www.metmuseum.org/%7E/media/Images/Community/Icons/tw.png">
            <a:hlinkClick r:id="rId12"/>
          </p:cNvPr>
          <p:cNvPicPr>
            <a:picLocks noChangeAspect="1" noChangeArrowheads="1"/>
          </p:cNvPicPr>
          <p:nvPr/>
        </p:nvPicPr>
        <p:blipFill>
          <a:blip r:embed="rId13"/>
          <a:srcRect/>
          <a:stretch>
            <a:fillRect/>
          </a:stretch>
        </p:blipFill>
        <p:spPr bwMode="auto">
          <a:xfrm>
            <a:off x="234950" y="-11887200"/>
            <a:ext cx="180975" cy="152400"/>
          </a:xfrm>
          <a:prstGeom prst="rect">
            <a:avLst/>
          </a:prstGeom>
          <a:noFill/>
        </p:spPr>
      </p:pic>
      <p:pic>
        <p:nvPicPr>
          <p:cNvPr id="50187" name="Picture 11" descr="http://www.metmuseum.org/%7E/media/Images/Community/Icons/pin.png">
            <a:hlinkClick r:id="rId14"/>
          </p:cNvPr>
          <p:cNvPicPr>
            <a:picLocks noChangeAspect="1" noChangeArrowheads="1"/>
          </p:cNvPicPr>
          <p:nvPr/>
        </p:nvPicPr>
        <p:blipFill>
          <a:blip r:embed="rId15"/>
          <a:srcRect/>
          <a:stretch>
            <a:fillRect/>
          </a:stretch>
        </p:blipFill>
        <p:spPr bwMode="auto">
          <a:xfrm>
            <a:off x="234950" y="-11612563"/>
            <a:ext cx="152400" cy="152400"/>
          </a:xfrm>
          <a:prstGeom prst="rect">
            <a:avLst/>
          </a:prstGeom>
          <a:noFill/>
        </p:spPr>
      </p:pic>
      <p:pic>
        <p:nvPicPr>
          <p:cNvPr id="50188" name="Picture 12" descr="http://www.metmuseum.org/%7E/media/Images/Community/Icons/Instagram.png">
            <a:hlinkClick r:id="rId16"/>
          </p:cNvPr>
          <p:cNvPicPr>
            <a:picLocks noChangeAspect="1" noChangeArrowheads="1"/>
          </p:cNvPicPr>
          <p:nvPr/>
        </p:nvPicPr>
        <p:blipFill>
          <a:blip r:embed="rId17"/>
          <a:srcRect/>
          <a:stretch>
            <a:fillRect/>
          </a:stretch>
        </p:blipFill>
        <p:spPr bwMode="auto">
          <a:xfrm>
            <a:off x="234950" y="-11337925"/>
            <a:ext cx="152400" cy="152400"/>
          </a:xfrm>
          <a:prstGeom prst="rect">
            <a:avLst/>
          </a:prstGeom>
          <a:noFill/>
        </p:spPr>
      </p:pic>
      <p:pic>
        <p:nvPicPr>
          <p:cNvPr id="50190" name="Picture 14" descr="The Night-Hag Visiting Lapland Witches"/>
          <p:cNvPicPr>
            <a:picLocks noChangeAspect="1" noChangeArrowheads="1"/>
          </p:cNvPicPr>
          <p:nvPr/>
        </p:nvPicPr>
        <p:blipFill>
          <a:blip r:embed="rId18"/>
          <a:srcRect/>
          <a:stretch>
            <a:fillRect/>
          </a:stretch>
        </p:blipFill>
        <p:spPr bwMode="auto">
          <a:xfrm>
            <a:off x="234950" y="-9140825"/>
            <a:ext cx="5715000" cy="4543425"/>
          </a:xfrm>
          <a:prstGeom prst="rect">
            <a:avLst/>
          </a:prstGeom>
          <a:noFill/>
        </p:spPr>
      </p:pic>
      <p:pic>
        <p:nvPicPr>
          <p:cNvPr id="50194" name="Picture 18" descr="Met Store">
            <a:hlinkClick r:id="rId19"/>
          </p:cNvPr>
          <p:cNvPicPr>
            <a:picLocks noChangeAspect="1" noChangeArrowheads="1"/>
          </p:cNvPicPr>
          <p:nvPr/>
        </p:nvPicPr>
        <p:blipFill>
          <a:blip r:embed="rId20"/>
          <a:srcRect/>
          <a:stretch>
            <a:fillRect/>
          </a:stretch>
        </p:blipFill>
        <p:spPr bwMode="auto">
          <a:xfrm>
            <a:off x="123825" y="11325225"/>
            <a:ext cx="2000250" cy="1600200"/>
          </a:xfrm>
          <a:prstGeom prst="rect">
            <a:avLst/>
          </a:prstGeom>
          <a:noFill/>
        </p:spPr>
      </p:pic>
      <p:pic>
        <p:nvPicPr>
          <p:cNvPr id="50195" name="Picture 19" descr="http://www.metmuseum.org/%7E/media/Images/Community/Icons/env.png">
            <a:hlinkClick r:id="rId8"/>
          </p:cNvPr>
          <p:cNvPicPr>
            <a:picLocks noChangeAspect="1" noChangeArrowheads="1"/>
          </p:cNvPicPr>
          <p:nvPr/>
        </p:nvPicPr>
        <p:blipFill>
          <a:blip r:embed="rId21"/>
          <a:srcRect/>
          <a:stretch>
            <a:fillRect/>
          </a:stretch>
        </p:blipFill>
        <p:spPr bwMode="auto">
          <a:xfrm>
            <a:off x="234950" y="14771688"/>
            <a:ext cx="209550" cy="152400"/>
          </a:xfrm>
          <a:prstGeom prst="rect">
            <a:avLst/>
          </a:prstGeom>
          <a:noFill/>
        </p:spPr>
      </p:pic>
      <p:pic>
        <p:nvPicPr>
          <p:cNvPr id="50196" name="Picture 20" descr="http://www.metmuseum.org/%7E/media/Images/Community/Icons/fb.png">
            <a:hlinkClick r:id="rId10"/>
          </p:cNvPr>
          <p:cNvPicPr>
            <a:picLocks noChangeAspect="1" noChangeArrowheads="1"/>
          </p:cNvPicPr>
          <p:nvPr/>
        </p:nvPicPr>
        <p:blipFill>
          <a:blip r:embed="rId11"/>
          <a:srcRect/>
          <a:stretch>
            <a:fillRect/>
          </a:stretch>
        </p:blipFill>
        <p:spPr bwMode="auto">
          <a:xfrm>
            <a:off x="234950" y="15046325"/>
            <a:ext cx="152400" cy="152400"/>
          </a:xfrm>
          <a:prstGeom prst="rect">
            <a:avLst/>
          </a:prstGeom>
          <a:noFill/>
        </p:spPr>
      </p:pic>
      <p:pic>
        <p:nvPicPr>
          <p:cNvPr id="50197" name="Picture 21" descr="http://www.metmuseum.org/%7E/media/Images/Community/Icons/tw.png">
            <a:hlinkClick r:id="rId12"/>
          </p:cNvPr>
          <p:cNvPicPr>
            <a:picLocks noChangeAspect="1" noChangeArrowheads="1"/>
          </p:cNvPicPr>
          <p:nvPr/>
        </p:nvPicPr>
        <p:blipFill>
          <a:blip r:embed="rId13"/>
          <a:srcRect/>
          <a:stretch>
            <a:fillRect/>
          </a:stretch>
        </p:blipFill>
        <p:spPr bwMode="auto">
          <a:xfrm>
            <a:off x="234950" y="15320963"/>
            <a:ext cx="180975" cy="152400"/>
          </a:xfrm>
          <a:prstGeom prst="rect">
            <a:avLst/>
          </a:prstGeom>
          <a:noFill/>
        </p:spPr>
      </p:pic>
      <p:pic>
        <p:nvPicPr>
          <p:cNvPr id="50198" name="Picture 22" descr="http://www.metmuseum.org/%7E/media/Images/Community/Icons/pin.png">
            <a:hlinkClick r:id="rId14"/>
          </p:cNvPr>
          <p:cNvPicPr>
            <a:picLocks noChangeAspect="1" noChangeArrowheads="1"/>
          </p:cNvPicPr>
          <p:nvPr/>
        </p:nvPicPr>
        <p:blipFill>
          <a:blip r:embed="rId15"/>
          <a:srcRect/>
          <a:stretch>
            <a:fillRect/>
          </a:stretch>
        </p:blipFill>
        <p:spPr bwMode="auto">
          <a:xfrm>
            <a:off x="234950" y="15595600"/>
            <a:ext cx="152400" cy="152400"/>
          </a:xfrm>
          <a:prstGeom prst="rect">
            <a:avLst/>
          </a:prstGeom>
          <a:noFill/>
        </p:spPr>
      </p:pic>
      <p:pic>
        <p:nvPicPr>
          <p:cNvPr id="50199" name="Picture 23" descr="http://www.metmuseum.org/%7E/media/Images/Community/Icons/Instagram.png">
            <a:hlinkClick r:id="rId16"/>
          </p:cNvPr>
          <p:cNvPicPr>
            <a:picLocks noChangeAspect="1" noChangeArrowheads="1"/>
          </p:cNvPicPr>
          <p:nvPr/>
        </p:nvPicPr>
        <p:blipFill>
          <a:blip r:embed="rId17"/>
          <a:srcRect/>
          <a:stretch>
            <a:fillRect/>
          </a:stretch>
        </p:blipFill>
        <p:spPr bwMode="auto">
          <a:xfrm>
            <a:off x="234950" y="15870238"/>
            <a:ext cx="152400" cy="152400"/>
          </a:xfrm>
          <a:prstGeom prst="rect">
            <a:avLst/>
          </a:prstGeom>
          <a:noFill/>
        </p:spPr>
      </p:pic>
      <p:pic>
        <p:nvPicPr>
          <p:cNvPr id="50200" name="Picture 24" descr="http://www.googleadservices.com/pagead/conversion/967934218/?random=1417200060500&amp;cv=7&amp;fst=1417200060500&amp;num=1&amp;fmt=3&amp;value=0&amp;label=SDdCCM6CjgYQioLGzQM&amp;bg=ffffff&amp;hl=en&amp;guid=ON&amp;u_h=1024&amp;u_w=1280&amp;u_ah=984&amp;u_aw=1280&amp;u_cd=24&amp;u_his=2&amp;u_tz=60&amp;u_java=true&amp;u_nplug=7&amp;u_nmime=101&amp;frm=0&amp;url=http%3A//www.metmuseum.org/collection/the-collection-online/search/436423&amp;ref=http%3A//www.google.it/url%3Fsa%3Dt%26rct%3Dj%26q%3D%26esrc%3Ds%26source%3Dweb%26cd%3D1%26ved%3D0CCMQFjAA%26url%3Dhttp%253A%252F%252Fwww.metmuseum.org%252Fcollection%252Fthe-collection-online%252Fsearch%252F436423%26ei%3DmsF4VO6gEaW27gaGj4GIDg%26usg%3DAFQjCNHPi-8JgdsEoI02eMvvZZEuiQbvZQ%26bvm%3Dbv.80642063%2Cd.ZGU&amp;vis=1"/>
          <p:cNvPicPr>
            <a:picLocks noChangeAspect="1" noChangeArrowheads="1"/>
          </p:cNvPicPr>
          <p:nvPr/>
        </p:nvPicPr>
        <p:blipFill>
          <a:blip r:embed="rId22"/>
          <a:srcRect/>
          <a:stretch>
            <a:fillRect/>
          </a:stretch>
        </p:blipFill>
        <p:spPr bwMode="auto">
          <a:xfrm>
            <a:off x="155575" y="16144875"/>
            <a:ext cx="9525" cy="9525"/>
          </a:xfrm>
          <a:prstGeom prst="rect">
            <a:avLst/>
          </a:prstGeom>
          <a:noFill/>
        </p:spPr>
      </p:pic>
      <p:pic>
        <p:nvPicPr>
          <p:cNvPr id="50202" name="Picture 26" descr="The Night-Hag Visiting Lapland Witches"/>
          <p:cNvPicPr>
            <a:picLocks noChangeAspect="1" noChangeArrowheads="1"/>
          </p:cNvPicPr>
          <p:nvPr/>
        </p:nvPicPr>
        <p:blipFill>
          <a:blip r:embed="rId18"/>
          <a:srcRect/>
          <a:stretch>
            <a:fillRect/>
          </a:stretch>
        </p:blipFill>
        <p:spPr bwMode="auto">
          <a:xfrm>
            <a:off x="285720" y="0"/>
            <a:ext cx="8643966" cy="6871954"/>
          </a:xfrm>
          <a:prstGeom prst="rect">
            <a:avLst/>
          </a:prstGeom>
          <a:noFill/>
        </p:spPr>
      </p:pic>
      <p:sp>
        <p:nvSpPr>
          <p:cNvPr id="24" name="Rettangolo 23"/>
          <p:cNvSpPr/>
          <p:nvPr/>
        </p:nvSpPr>
        <p:spPr>
          <a:xfrm>
            <a:off x="142844" y="142852"/>
            <a:ext cx="1785918" cy="1200329"/>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Strega lappone.</a:t>
            </a:r>
          </a:p>
          <a:p>
            <a:r>
              <a:rPr lang="it-IT" b="1" dirty="0" smtClean="0">
                <a:solidFill>
                  <a:schemeClr val="accent6">
                    <a:lumMod val="20000"/>
                    <a:lumOff val="80000"/>
                  </a:schemeClr>
                </a:solidFill>
                <a:latin typeface="Times New Roman" pitchFamily="18" charset="0"/>
                <a:cs typeface="Times New Roman" pitchFamily="18" charset="0"/>
              </a:rPr>
              <a:t>Ma anche </a:t>
            </a:r>
            <a:r>
              <a:rPr lang="it-IT" b="1" dirty="0" err="1" smtClean="0">
                <a:solidFill>
                  <a:schemeClr val="accent6">
                    <a:lumMod val="20000"/>
                    <a:lumOff val="80000"/>
                  </a:schemeClr>
                </a:solidFill>
                <a:latin typeface="Times New Roman" pitchFamily="18" charset="0"/>
                <a:cs typeface="Times New Roman" pitchFamily="18" charset="0"/>
              </a:rPr>
              <a:t>Ecate</a:t>
            </a:r>
            <a:r>
              <a:rPr lang="it-IT" b="1" dirty="0" smtClean="0">
                <a:solidFill>
                  <a:schemeClr val="accent6">
                    <a:lumMod val="20000"/>
                    <a:lumOff val="80000"/>
                  </a:schemeClr>
                </a:solidFill>
                <a:latin typeface="Times New Roman" pitchFamily="18" charset="0"/>
                <a:cs typeface="Times New Roman" pitchFamily="18" charset="0"/>
              </a:rPr>
              <a:t> dea nera dell’oltretomba </a:t>
            </a:r>
            <a:endParaRPr lang="it-IT"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94210" name="Picture 2" descr="http://3.bp.blogspot.com/-3eMbS5dDsbg/UN8UobWUDoI/AAAAAAAAHWg/HcSiPPkd5w0/s1600/Henry_Fuseli_-_Scene_of_Witches,_from_-The_Masque_of_Queens-_by_Ben_Jonson_-_Google_Art_Project.jpg"/>
          <p:cNvPicPr>
            <a:picLocks noChangeAspect="1" noChangeArrowheads="1"/>
          </p:cNvPicPr>
          <p:nvPr/>
        </p:nvPicPr>
        <p:blipFill>
          <a:blip r:embed="rId3"/>
          <a:srcRect/>
          <a:stretch>
            <a:fillRect/>
          </a:stretch>
        </p:blipFill>
        <p:spPr bwMode="auto">
          <a:xfrm>
            <a:off x="428182" y="0"/>
            <a:ext cx="8215714" cy="6858000"/>
          </a:xfrm>
          <a:prstGeom prst="rect">
            <a:avLst/>
          </a:prstGeom>
          <a:noFill/>
        </p:spPr>
      </p:pic>
      <p:sp>
        <p:nvSpPr>
          <p:cNvPr id="9" name="Rettangolo 8"/>
          <p:cNvSpPr/>
          <p:nvPr/>
        </p:nvSpPr>
        <p:spPr>
          <a:xfrm>
            <a:off x="142844" y="714356"/>
            <a:ext cx="2296463" cy="369332"/>
          </a:xfrm>
          <a:prstGeom prst="rect">
            <a:avLst/>
          </a:prstGeom>
        </p:spPr>
        <p:txBody>
          <a:bodyPr wrap="none">
            <a:spAutoFit/>
          </a:bodyPr>
          <a:lstStyle/>
          <a:p>
            <a:r>
              <a:rPr lang="it-IT" b="1" dirty="0" smtClean="0">
                <a:solidFill>
                  <a:schemeClr val="accent6">
                    <a:lumMod val="20000"/>
                    <a:lumOff val="80000"/>
                  </a:schemeClr>
                </a:solidFill>
                <a:latin typeface="Times New Roman" pitchFamily="18" charset="0"/>
                <a:cs typeface="Times New Roman" pitchFamily="18" charset="0"/>
              </a:rPr>
              <a:t>Scena di stregoneria  </a:t>
            </a:r>
            <a:endParaRPr lang="it-IT"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108546" name="Picture 2" descr="Henry Fuseli The Witch and The Mandrake circa 1812"/>
          <p:cNvPicPr>
            <a:picLocks noChangeAspect="1" noChangeArrowheads="1"/>
          </p:cNvPicPr>
          <p:nvPr/>
        </p:nvPicPr>
        <p:blipFill>
          <a:blip r:embed="rId3"/>
          <a:srcRect/>
          <a:stretch>
            <a:fillRect/>
          </a:stretch>
        </p:blipFill>
        <p:spPr bwMode="auto">
          <a:xfrm>
            <a:off x="285720" y="0"/>
            <a:ext cx="8674440" cy="6858000"/>
          </a:xfrm>
          <a:prstGeom prst="rect">
            <a:avLst/>
          </a:prstGeom>
          <a:noFill/>
        </p:spPr>
      </p:pic>
      <p:sp>
        <p:nvSpPr>
          <p:cNvPr id="7" name="Rettangolo 6"/>
          <p:cNvSpPr/>
          <p:nvPr/>
        </p:nvSpPr>
        <p:spPr>
          <a:xfrm>
            <a:off x="4857752" y="142852"/>
            <a:ext cx="4104650" cy="369332"/>
          </a:xfrm>
          <a:prstGeom prst="rect">
            <a:avLst/>
          </a:prstGeom>
        </p:spPr>
        <p:txBody>
          <a:bodyPr wrap="none">
            <a:spAutoFit/>
          </a:bodyPr>
          <a:lstStyle/>
          <a:p>
            <a:r>
              <a:rPr lang="it-IT" b="1" dirty="0" smtClean="0">
                <a:solidFill>
                  <a:schemeClr val="accent6">
                    <a:lumMod val="20000"/>
                    <a:lumOff val="80000"/>
                  </a:schemeClr>
                </a:solidFill>
                <a:latin typeface="Times New Roman" pitchFamily="18" charset="0"/>
                <a:cs typeface="Times New Roman" pitchFamily="18" charset="0"/>
              </a:rPr>
              <a:t>La strega e Mandrake (la mandragora) </a:t>
            </a:r>
            <a:endParaRPr lang="it-IT"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0" y="6488668"/>
            <a:ext cx="7286644" cy="369332"/>
          </a:xfrm>
          <a:prstGeom prst="rect">
            <a:avLst/>
          </a:prstGeom>
          <a:noFill/>
        </p:spPr>
        <p:txBody>
          <a:bodyPr wrap="squar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La strega di </a:t>
            </a:r>
            <a:r>
              <a:rPr lang="it-IT" b="1" dirty="0" err="1" smtClean="0">
                <a:solidFill>
                  <a:schemeClr val="accent6">
                    <a:lumMod val="20000"/>
                    <a:lumOff val="80000"/>
                  </a:schemeClr>
                </a:solidFill>
                <a:latin typeface="Times New Roman" pitchFamily="18" charset="0"/>
                <a:cs typeface="Times New Roman" pitchFamily="18" charset="0"/>
              </a:rPr>
              <a:t>Endor</a:t>
            </a:r>
            <a:r>
              <a:rPr lang="it-IT" b="1" dirty="0" smtClean="0">
                <a:solidFill>
                  <a:schemeClr val="accent6">
                    <a:lumMod val="20000"/>
                    <a:lumOff val="80000"/>
                  </a:schemeClr>
                </a:solidFill>
                <a:latin typeface="Times New Roman" pitchFamily="18" charset="0"/>
                <a:cs typeface="Times New Roman" pitchFamily="18" charset="0"/>
              </a:rPr>
              <a:t> che evoca lo spirito di Samuele</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106498" name="Picture 2" descr="William Blake The Witch of Endor Raising The Spirit of Samuel 1783"/>
          <p:cNvPicPr>
            <a:picLocks noChangeAspect="1" noChangeArrowheads="1"/>
          </p:cNvPicPr>
          <p:nvPr/>
        </p:nvPicPr>
        <p:blipFill>
          <a:blip r:embed="rId3"/>
          <a:srcRect/>
          <a:stretch>
            <a:fillRect/>
          </a:stretch>
        </p:blipFill>
        <p:spPr bwMode="auto">
          <a:xfrm>
            <a:off x="0" y="-25417"/>
            <a:ext cx="9144000" cy="6584465"/>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5572132" y="0"/>
            <a:ext cx="3571868" cy="6863417"/>
          </a:xfrm>
          <a:prstGeom prst="rect">
            <a:avLst/>
          </a:prstGeom>
          <a:noFill/>
        </p:spPr>
        <p:txBody>
          <a:bodyPr wrap="square" rtlCol="0">
            <a:spAutoFit/>
          </a:bodyPr>
          <a:lstStyle/>
          <a:p>
            <a:r>
              <a:rPr lang="it-IT" sz="2000" b="1" dirty="0" smtClean="0">
                <a:solidFill>
                  <a:schemeClr val="accent6">
                    <a:lumMod val="20000"/>
                    <a:lumOff val="80000"/>
                  </a:schemeClr>
                </a:solidFill>
                <a:latin typeface="Times New Roman" pitchFamily="18" charset="0"/>
                <a:cs typeface="Times New Roman" pitchFamily="18" charset="0"/>
              </a:rPr>
              <a:t>Nel 1762 deve allontanarsi da Zurigo perché, con l’amico </a:t>
            </a:r>
            <a:r>
              <a:rPr lang="it-IT" sz="2000" b="1" dirty="0" err="1" smtClean="0">
                <a:solidFill>
                  <a:schemeClr val="accent6">
                    <a:lumMod val="20000"/>
                    <a:lumOff val="80000"/>
                  </a:schemeClr>
                </a:solidFill>
                <a:latin typeface="Times New Roman" pitchFamily="18" charset="0"/>
                <a:cs typeface="Times New Roman" pitchFamily="18" charset="0"/>
              </a:rPr>
              <a:t>Lavater</a:t>
            </a:r>
            <a:r>
              <a:rPr lang="it-IT" sz="2000" b="1" dirty="0" smtClean="0">
                <a:solidFill>
                  <a:schemeClr val="accent6">
                    <a:lumMod val="20000"/>
                    <a:lumOff val="80000"/>
                  </a:schemeClr>
                </a:solidFill>
                <a:latin typeface="Times New Roman" pitchFamily="18" charset="0"/>
                <a:cs typeface="Times New Roman" pitchFamily="18" charset="0"/>
              </a:rPr>
              <a:t>, ha denunciato il balivo per cattiva amministrazione, trascinandolo in tribunale e vincendo la causa. Va in Germania e a Berlino l’incaricato d’affari britannico lo porta in Inghilterra e lo introduce nei circoli letterari. Nel 1766 è precettore del </a:t>
            </a:r>
            <a:r>
              <a:rPr lang="it-IT" sz="2000" b="1" dirty="0" err="1" smtClean="0">
                <a:solidFill>
                  <a:schemeClr val="accent6">
                    <a:lumMod val="20000"/>
                    <a:lumOff val="80000"/>
                  </a:schemeClr>
                </a:solidFill>
                <a:latin typeface="Times New Roman" pitchFamily="18" charset="0"/>
                <a:cs typeface="Times New Roman" pitchFamily="18" charset="0"/>
              </a:rPr>
              <a:t>del</a:t>
            </a:r>
            <a:r>
              <a:rPr lang="it-IT" sz="2000" b="1" dirty="0" smtClean="0">
                <a:solidFill>
                  <a:schemeClr val="accent6">
                    <a:lumMod val="20000"/>
                    <a:lumOff val="80000"/>
                  </a:schemeClr>
                </a:solidFill>
                <a:latin typeface="Times New Roman" pitchFamily="18" charset="0"/>
                <a:cs typeface="Times New Roman" pitchFamily="18" charset="0"/>
              </a:rPr>
              <a:t> quattordicenne Lord </a:t>
            </a:r>
            <a:r>
              <a:rPr lang="it-IT" sz="2000" b="1" dirty="0" err="1" smtClean="0">
                <a:solidFill>
                  <a:schemeClr val="accent6">
                    <a:lumMod val="20000"/>
                    <a:lumOff val="80000"/>
                  </a:schemeClr>
                </a:solidFill>
                <a:latin typeface="Times New Roman" pitchFamily="18" charset="0"/>
                <a:cs typeface="Times New Roman" pitchFamily="18" charset="0"/>
              </a:rPr>
              <a:t>Chewton</a:t>
            </a:r>
            <a:r>
              <a:rPr lang="it-IT" sz="2000" b="1" dirty="0" smtClean="0">
                <a:solidFill>
                  <a:schemeClr val="accent6">
                    <a:lumMod val="20000"/>
                    <a:lumOff val="80000"/>
                  </a:schemeClr>
                </a:solidFill>
                <a:latin typeface="Times New Roman" pitchFamily="18" charset="0"/>
                <a:cs typeface="Times New Roman" pitchFamily="18" charset="0"/>
              </a:rPr>
              <a:t>, e durante un viaggio in Francia </a:t>
            </a:r>
            <a:r>
              <a:rPr lang="it-IT" sz="2000" b="1" dirty="0" err="1" smtClean="0">
                <a:solidFill>
                  <a:schemeClr val="accent6">
                    <a:lumMod val="20000"/>
                    <a:lumOff val="80000"/>
                  </a:schemeClr>
                </a:solidFill>
                <a:latin typeface="Times New Roman" pitchFamily="18" charset="0"/>
                <a:cs typeface="Times New Roman" pitchFamily="18" charset="0"/>
              </a:rPr>
              <a:t>incontraRousseau</a:t>
            </a:r>
            <a:r>
              <a:rPr lang="it-IT" sz="2000" b="1" dirty="0" smtClean="0">
                <a:solidFill>
                  <a:schemeClr val="accent6">
                    <a:lumMod val="20000"/>
                    <a:lumOff val="80000"/>
                  </a:schemeClr>
                </a:solidFill>
                <a:latin typeface="Times New Roman" pitchFamily="18" charset="0"/>
                <a:cs typeface="Times New Roman" pitchFamily="18" charset="0"/>
              </a:rPr>
              <a:t>. In una </a:t>
            </a:r>
            <a:r>
              <a:rPr lang="it-IT" sz="2000" b="1" dirty="0" err="1" smtClean="0">
                <a:solidFill>
                  <a:schemeClr val="accent6">
                    <a:lumMod val="20000"/>
                    <a:lumOff val="80000"/>
                  </a:schemeClr>
                </a:solidFill>
                <a:latin typeface="Times New Roman" pitchFamily="18" charset="0"/>
                <a:cs typeface="Times New Roman" pitchFamily="18" charset="0"/>
              </a:rPr>
              <a:t>letter</a:t>
            </a:r>
            <a:r>
              <a:rPr lang="it-IT" sz="2000" b="1" dirty="0" smtClean="0">
                <a:solidFill>
                  <a:schemeClr val="accent6">
                    <a:lumMod val="20000"/>
                    <a:lumOff val="80000"/>
                  </a:schemeClr>
                </a:solidFill>
                <a:latin typeface="Times New Roman" pitchFamily="18" charset="0"/>
                <a:cs typeface="Times New Roman" pitchFamily="18" charset="0"/>
              </a:rPr>
              <a:t> scrive che lui  è stato "per un paio d'ore felice [...] come può esserlo un uomo".  Abbandona gli ultimi condizionamenti dogmatici: a Lione si rifiuta di battezzare il figlio di un compatriota.</a:t>
            </a:r>
            <a:endParaRPr lang="it-IT" sz="2000" b="1" dirty="0">
              <a:solidFill>
                <a:schemeClr val="accent6">
                  <a:lumMod val="20000"/>
                  <a:lumOff val="80000"/>
                </a:schemeClr>
              </a:solidFill>
              <a:latin typeface="Times New Roman" pitchFamily="18" charset="0"/>
              <a:cs typeface="Times New Roman" pitchFamily="18" charset="0"/>
            </a:endParaRPr>
          </a:p>
        </p:txBody>
      </p:sp>
      <p:pic>
        <p:nvPicPr>
          <p:cNvPr id="66562" name="Picture 2" descr="http://digilib.bu.edu/nafs/gallery_images/fhj.jpeg"/>
          <p:cNvPicPr>
            <a:picLocks noChangeAspect="1" noChangeArrowheads="1"/>
          </p:cNvPicPr>
          <p:nvPr/>
        </p:nvPicPr>
        <p:blipFill>
          <a:blip r:embed="rId3"/>
          <a:srcRect/>
          <a:stretch>
            <a:fillRect/>
          </a:stretch>
        </p:blipFill>
        <p:spPr bwMode="auto">
          <a:xfrm>
            <a:off x="-6857" y="-8456"/>
            <a:ext cx="5558557" cy="6866456"/>
          </a:xfrm>
          <a:prstGeom prst="rect">
            <a:avLst/>
          </a:prstGeom>
          <a:noFill/>
        </p:spPr>
      </p:pic>
      <p:sp>
        <p:nvSpPr>
          <p:cNvPr id="9" name="CasellaDiTesto 8"/>
          <p:cNvSpPr txBox="1"/>
          <p:nvPr/>
        </p:nvSpPr>
        <p:spPr>
          <a:xfrm>
            <a:off x="214282" y="142852"/>
            <a:ext cx="1751442" cy="369332"/>
          </a:xfrm>
          <a:prstGeom prst="rect">
            <a:avLst/>
          </a:prstGeom>
          <a:noFill/>
        </p:spPr>
        <p:txBody>
          <a:bodyPr wrap="none" rtlCol="0">
            <a:spAutoFit/>
          </a:bodyPr>
          <a:lstStyle/>
          <a:p>
            <a:r>
              <a:rPr lang="it-IT" b="1" dirty="0" err="1" smtClean="0">
                <a:solidFill>
                  <a:schemeClr val="bg1"/>
                </a:solidFill>
                <a:latin typeface="Times New Roman" pitchFamily="18" charset="0"/>
                <a:cs typeface="Times New Roman" pitchFamily="18" charset="0"/>
              </a:rPr>
              <a:t>Kaspar</a:t>
            </a:r>
            <a:r>
              <a:rPr lang="it-IT" b="1" dirty="0" smtClean="0">
                <a:solidFill>
                  <a:schemeClr val="bg1"/>
                </a:solidFill>
                <a:latin typeface="Times New Roman" pitchFamily="18" charset="0"/>
                <a:cs typeface="Times New Roman" pitchFamily="18" charset="0"/>
              </a:rPr>
              <a:t> </a:t>
            </a:r>
            <a:r>
              <a:rPr lang="it-IT" b="1" dirty="0" err="1" smtClean="0">
                <a:solidFill>
                  <a:schemeClr val="bg1"/>
                </a:solidFill>
                <a:latin typeface="Times New Roman" pitchFamily="18" charset="0"/>
                <a:cs typeface="Times New Roman" pitchFamily="18" charset="0"/>
              </a:rPr>
              <a:t>Lavater</a:t>
            </a:r>
            <a:endParaRPr lang="it-IT" b="1" dirty="0">
              <a:solidFill>
                <a:schemeClr val="bg1"/>
              </a:solidFill>
              <a:latin typeface="Times New Roman" pitchFamily="18" charset="0"/>
              <a:cs typeface="Times New Roman" pitchFamily="18"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51204" name="Picture 4" descr="Henry Fuseli Samuel appearing to Saul in the Presence of the Witch of Endor 1777"/>
          <p:cNvPicPr>
            <a:picLocks noChangeAspect="1" noChangeArrowheads="1"/>
          </p:cNvPicPr>
          <p:nvPr/>
        </p:nvPicPr>
        <p:blipFill>
          <a:blip r:embed="rId3"/>
          <a:srcRect/>
          <a:stretch>
            <a:fillRect/>
          </a:stretch>
        </p:blipFill>
        <p:spPr bwMode="auto">
          <a:xfrm>
            <a:off x="0" y="273537"/>
            <a:ext cx="9144000" cy="6584464"/>
          </a:xfrm>
          <a:prstGeom prst="rect">
            <a:avLst/>
          </a:prstGeom>
          <a:noFill/>
        </p:spPr>
      </p:pic>
      <p:sp>
        <p:nvSpPr>
          <p:cNvPr id="7" name="Rettangolo 6"/>
          <p:cNvSpPr/>
          <p:nvPr/>
        </p:nvSpPr>
        <p:spPr>
          <a:xfrm>
            <a:off x="285720" y="428604"/>
            <a:ext cx="3008196" cy="369332"/>
          </a:xfrm>
          <a:prstGeom prst="rect">
            <a:avLst/>
          </a:prstGeom>
        </p:spPr>
        <p:txBody>
          <a:bodyPr wrap="none">
            <a:spAutoFit/>
          </a:bodyPr>
          <a:lstStyle/>
          <a:p>
            <a:r>
              <a:rPr lang="it-IT" b="1" dirty="0" smtClean="0">
                <a:solidFill>
                  <a:schemeClr val="accent6">
                    <a:lumMod val="20000"/>
                    <a:lumOff val="80000"/>
                  </a:schemeClr>
                </a:solidFill>
                <a:latin typeface="Times New Roman" pitchFamily="18" charset="0"/>
                <a:cs typeface="Times New Roman" pitchFamily="18" charset="0"/>
              </a:rPr>
              <a:t>Samuele e la strega di </a:t>
            </a:r>
            <a:r>
              <a:rPr lang="it-IT" b="1" dirty="0" err="1" smtClean="0">
                <a:solidFill>
                  <a:schemeClr val="accent6">
                    <a:lumMod val="20000"/>
                    <a:lumOff val="80000"/>
                  </a:schemeClr>
                </a:solidFill>
                <a:latin typeface="Times New Roman" pitchFamily="18" charset="0"/>
                <a:cs typeface="Times New Roman" pitchFamily="18" charset="0"/>
              </a:rPr>
              <a:t>Endor</a:t>
            </a:r>
            <a:endParaRPr lang="it-IT"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7500958" y="6000768"/>
            <a:ext cx="1643042" cy="369332"/>
          </a:xfrm>
          <a:prstGeom prst="rect">
            <a:avLst/>
          </a:prstGeom>
          <a:noFill/>
        </p:spPr>
        <p:txBody>
          <a:bodyPr wrap="square" rtlCol="0">
            <a:spAutoFit/>
          </a:bodyPr>
          <a:lstStyle/>
          <a:p>
            <a:r>
              <a:rPr lang="it-IT" b="1" dirty="0" err="1" smtClean="0">
                <a:solidFill>
                  <a:schemeClr val="accent6">
                    <a:lumMod val="20000"/>
                    <a:lumOff val="80000"/>
                  </a:schemeClr>
                </a:solidFill>
                <a:latin typeface="Times New Roman" pitchFamily="18" charset="0"/>
                <a:cs typeface="Times New Roman" pitchFamily="18" charset="0"/>
              </a:rPr>
              <a:t>Fussli</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6" name="Immagine 5" descr="13_0.tmp"/>
          <p:cNvPicPr>
            <a:picLocks noChangeAspect="1"/>
          </p:cNvPicPr>
          <p:nvPr/>
        </p:nvPicPr>
        <p:blipFill>
          <a:blip r:embed="rId3"/>
          <a:srcRect l="3125" r="7031"/>
          <a:stretch>
            <a:fillRect/>
          </a:stretch>
        </p:blipFill>
        <p:spPr>
          <a:xfrm>
            <a:off x="0" y="0"/>
            <a:ext cx="9199750" cy="6869764"/>
          </a:xfrm>
          <a:prstGeom prst="rect">
            <a:avLst/>
          </a:prstGeom>
        </p:spPr>
      </p:pic>
      <p:sp>
        <p:nvSpPr>
          <p:cNvPr id="7" name="Rettangolo 6"/>
          <p:cNvSpPr/>
          <p:nvPr/>
        </p:nvSpPr>
        <p:spPr>
          <a:xfrm>
            <a:off x="6215074" y="357166"/>
            <a:ext cx="2786082" cy="646331"/>
          </a:xfrm>
          <a:prstGeom prst="rect">
            <a:avLst/>
          </a:prstGeom>
        </p:spPr>
        <p:txBody>
          <a:bodyPr wrap="square">
            <a:spAutoFit/>
          </a:bodyPr>
          <a:lstStyle/>
          <a:p>
            <a:r>
              <a:rPr lang="it-IT" b="1" dirty="0" err="1" smtClean="0">
                <a:solidFill>
                  <a:schemeClr val="accent6">
                    <a:lumMod val="20000"/>
                    <a:lumOff val="80000"/>
                  </a:schemeClr>
                </a:solidFill>
                <a:latin typeface="Times New Roman" pitchFamily="18" charset="0"/>
                <a:cs typeface="Times New Roman" pitchFamily="18" charset="0"/>
              </a:rPr>
              <a:t>Percival</a:t>
            </a:r>
            <a:r>
              <a:rPr lang="it-IT" b="1" dirty="0" smtClean="0">
                <a:solidFill>
                  <a:schemeClr val="accent6">
                    <a:lumMod val="20000"/>
                    <a:lumOff val="80000"/>
                  </a:schemeClr>
                </a:solidFill>
                <a:latin typeface="Times New Roman" pitchFamily="18" charset="0"/>
                <a:cs typeface="Times New Roman" pitchFamily="18" charset="0"/>
              </a:rPr>
              <a:t> libera </a:t>
            </a:r>
            <a:r>
              <a:rPr lang="it-IT" b="1" dirty="0" err="1" smtClean="0">
                <a:solidFill>
                  <a:schemeClr val="accent6">
                    <a:lumMod val="20000"/>
                    <a:lumOff val="80000"/>
                  </a:schemeClr>
                </a:solidFill>
                <a:latin typeface="Times New Roman" pitchFamily="18" charset="0"/>
                <a:cs typeface="Times New Roman" pitchFamily="18" charset="0"/>
              </a:rPr>
              <a:t>Belisene</a:t>
            </a:r>
            <a:r>
              <a:rPr lang="it-IT" b="1" dirty="0" smtClean="0">
                <a:solidFill>
                  <a:schemeClr val="accent6">
                    <a:lumMod val="20000"/>
                    <a:lumOff val="80000"/>
                  </a:schemeClr>
                </a:solidFill>
                <a:latin typeface="Times New Roman" pitchFamily="18" charset="0"/>
                <a:cs typeface="Times New Roman" pitchFamily="18" charset="0"/>
              </a:rPr>
              <a:t> dall’incantesimo di </a:t>
            </a:r>
            <a:r>
              <a:rPr lang="it-IT" b="1" dirty="0" err="1" smtClean="0">
                <a:solidFill>
                  <a:schemeClr val="accent6">
                    <a:lumMod val="20000"/>
                    <a:lumOff val="80000"/>
                  </a:schemeClr>
                </a:solidFill>
                <a:latin typeface="Times New Roman" pitchFamily="18" charset="0"/>
                <a:cs typeface="Times New Roman" pitchFamily="18" charset="0"/>
              </a:rPr>
              <a:t>Urma</a:t>
            </a:r>
            <a:r>
              <a:rPr lang="it-IT" b="1" dirty="0" smtClean="0">
                <a:solidFill>
                  <a:schemeClr val="accent6">
                    <a:lumMod val="20000"/>
                    <a:lumOff val="80000"/>
                  </a:schemeClr>
                </a:solidFill>
                <a:latin typeface="Times New Roman" pitchFamily="18" charset="0"/>
                <a:cs typeface="Times New Roman" pitchFamily="18" charset="0"/>
              </a:rPr>
              <a:t> </a:t>
            </a:r>
            <a:endParaRPr lang="it-IT"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214282" y="0"/>
            <a:ext cx="8715404" cy="6771084"/>
          </a:xfrm>
          <a:prstGeom prst="rect">
            <a:avLst/>
          </a:prstGeom>
          <a:noFill/>
        </p:spPr>
        <p:txBody>
          <a:bodyPr wrap="square" rtlCol="0">
            <a:spAutoFit/>
          </a:bodyPr>
          <a:lstStyle/>
          <a:p>
            <a:pPr algn="ctr"/>
            <a:endParaRPr lang="it-IT" sz="3200" b="1" dirty="0" smtClean="0">
              <a:solidFill>
                <a:schemeClr val="accent6">
                  <a:lumMod val="75000"/>
                </a:schemeClr>
              </a:solidFill>
              <a:latin typeface="Times New Roman" pitchFamily="18" charset="0"/>
              <a:cs typeface="Times New Roman" pitchFamily="18" charset="0"/>
            </a:endParaRPr>
          </a:p>
          <a:p>
            <a:pPr algn="ctr"/>
            <a:r>
              <a:rPr lang="it-IT" sz="6000" b="1" dirty="0" smtClean="0">
                <a:solidFill>
                  <a:schemeClr val="accent6">
                    <a:lumMod val="75000"/>
                  </a:schemeClr>
                </a:solidFill>
                <a:latin typeface="Times New Roman" pitchFamily="18" charset="0"/>
                <a:cs typeface="Times New Roman" pitchFamily="18" charset="0"/>
              </a:rPr>
              <a:t>LE FATE</a:t>
            </a:r>
          </a:p>
          <a:p>
            <a:pPr algn="ctr"/>
            <a:endParaRPr lang="it-IT" b="1" dirty="0" smtClean="0">
              <a:solidFill>
                <a:schemeClr val="accent6">
                  <a:lumMod val="20000"/>
                  <a:lumOff val="80000"/>
                </a:schemeClr>
              </a:solidFill>
              <a:latin typeface="Times New Roman" pitchFamily="18" charset="0"/>
              <a:cs typeface="Times New Roman" pitchFamily="18" charset="0"/>
            </a:endParaRPr>
          </a:p>
          <a:p>
            <a:pPr algn="ctr"/>
            <a:r>
              <a:rPr lang="it-IT" sz="5400" b="1" dirty="0" smtClean="0">
                <a:solidFill>
                  <a:schemeClr val="accent6">
                    <a:lumMod val="20000"/>
                    <a:lumOff val="80000"/>
                  </a:schemeClr>
                </a:solidFill>
                <a:latin typeface="Times New Roman" pitchFamily="18" charset="0"/>
                <a:cs typeface="Times New Roman" pitchFamily="18" charset="0"/>
              </a:rPr>
              <a:t>Entità sovrannaturali, </a:t>
            </a:r>
          </a:p>
          <a:p>
            <a:pPr algn="ctr"/>
            <a:r>
              <a:rPr lang="it-IT" sz="5400" b="1" dirty="0" smtClean="0">
                <a:solidFill>
                  <a:schemeClr val="accent6">
                    <a:lumMod val="20000"/>
                    <a:lumOff val="80000"/>
                  </a:schemeClr>
                </a:solidFill>
                <a:latin typeface="Times New Roman" pitchFamily="18" charset="0"/>
                <a:cs typeface="Times New Roman" pitchFamily="18" charset="0"/>
              </a:rPr>
              <a:t>che possono essere amiche ma che è meglio sapersi ingraziare, l’artista spesso le veste come le signorine della buona </a:t>
            </a:r>
            <a:r>
              <a:rPr lang="it-IT" sz="5400" b="1" dirty="0" err="1" smtClean="0">
                <a:solidFill>
                  <a:schemeClr val="accent6">
                    <a:lumMod val="20000"/>
                    <a:lumOff val="80000"/>
                  </a:schemeClr>
                </a:solidFill>
                <a:latin typeface="Times New Roman" pitchFamily="18" charset="0"/>
                <a:cs typeface="Times New Roman" pitchFamily="18" charset="0"/>
              </a:rPr>
              <a:t>società…</a:t>
            </a:r>
            <a:r>
              <a:rPr lang="it-IT" sz="5400" b="1" dirty="0" smtClean="0">
                <a:solidFill>
                  <a:schemeClr val="accent6">
                    <a:lumMod val="20000"/>
                    <a:lumOff val="80000"/>
                  </a:schemeClr>
                </a:solidFill>
                <a:latin typeface="Times New Roman" pitchFamily="18" charset="0"/>
                <a:cs typeface="Times New Roman" pitchFamily="18" charset="0"/>
              </a:rPr>
              <a:t>.</a:t>
            </a:r>
            <a:endParaRPr lang="it-IT" sz="5400"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7500958" y="6000768"/>
            <a:ext cx="1643042" cy="369332"/>
          </a:xfrm>
          <a:prstGeom prst="rect">
            <a:avLst/>
          </a:prstGeom>
          <a:noFill/>
        </p:spPr>
        <p:txBody>
          <a:bodyPr wrap="square" rtlCol="0">
            <a:spAutoFit/>
          </a:bodyPr>
          <a:lstStyle/>
          <a:p>
            <a:r>
              <a:rPr lang="it-IT" b="1" dirty="0" err="1" smtClean="0">
                <a:solidFill>
                  <a:schemeClr val="accent6">
                    <a:lumMod val="20000"/>
                    <a:lumOff val="80000"/>
                  </a:schemeClr>
                </a:solidFill>
                <a:latin typeface="Times New Roman" pitchFamily="18" charset="0"/>
                <a:cs typeface="Times New Roman" pitchFamily="18" charset="0"/>
              </a:rPr>
              <a:t>Fussli</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6" name="Immagine 5" descr="11_0.tmp"/>
          <p:cNvPicPr>
            <a:picLocks noChangeAspect="1"/>
          </p:cNvPicPr>
          <p:nvPr/>
        </p:nvPicPr>
        <p:blipFill>
          <a:blip r:embed="rId3"/>
          <a:srcRect l="3125" r="7031"/>
          <a:stretch>
            <a:fillRect/>
          </a:stretch>
        </p:blipFill>
        <p:spPr>
          <a:xfrm>
            <a:off x="0" y="-11765"/>
            <a:ext cx="9199752" cy="6869765"/>
          </a:xfrm>
          <a:prstGeom prst="rect">
            <a:avLst/>
          </a:prstGeom>
        </p:spPr>
      </p:pic>
      <p:sp>
        <p:nvSpPr>
          <p:cNvPr id="7" name="Rettangolo 6"/>
          <p:cNvSpPr/>
          <p:nvPr/>
        </p:nvSpPr>
        <p:spPr>
          <a:xfrm>
            <a:off x="0" y="0"/>
            <a:ext cx="1415772" cy="369332"/>
          </a:xfrm>
          <a:prstGeom prst="rect">
            <a:avLst/>
          </a:prstGeom>
        </p:spPr>
        <p:txBody>
          <a:bodyPr wrap="none">
            <a:spAutoFit/>
          </a:bodyPr>
          <a:lstStyle/>
          <a:p>
            <a:r>
              <a:rPr lang="it-IT" b="1" dirty="0" smtClean="0">
                <a:solidFill>
                  <a:schemeClr val="accent6">
                    <a:lumMod val="20000"/>
                    <a:lumOff val="80000"/>
                  </a:schemeClr>
                </a:solidFill>
                <a:latin typeface="Times New Roman" pitchFamily="18" charset="0"/>
                <a:cs typeface="Times New Roman" pitchFamily="18" charset="0"/>
              </a:rPr>
              <a:t>La fata </a:t>
            </a:r>
            <a:r>
              <a:rPr lang="it-IT" b="1" dirty="0" err="1" smtClean="0">
                <a:solidFill>
                  <a:schemeClr val="accent6">
                    <a:lumMod val="20000"/>
                    <a:lumOff val="80000"/>
                  </a:schemeClr>
                </a:solidFill>
                <a:latin typeface="Times New Roman" pitchFamily="18" charset="0"/>
                <a:cs typeface="Times New Roman" pitchFamily="18" charset="0"/>
              </a:rPr>
              <a:t>Mab</a:t>
            </a:r>
            <a:endParaRPr lang="it-IT" b="1" dirty="0" smtClean="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20482" name="Picture 2" descr="https://c1.staticflickr.com/3/2702/4422947198_8c08e30ae5.jpg"/>
          <p:cNvPicPr>
            <a:picLocks noChangeAspect="1" noChangeArrowheads="1"/>
          </p:cNvPicPr>
          <p:nvPr/>
        </p:nvPicPr>
        <p:blipFill>
          <a:blip r:embed="rId3"/>
          <a:srcRect/>
          <a:stretch>
            <a:fillRect/>
          </a:stretch>
        </p:blipFill>
        <p:spPr bwMode="auto">
          <a:xfrm>
            <a:off x="0" y="0"/>
            <a:ext cx="7993005" cy="6858000"/>
          </a:xfrm>
          <a:prstGeom prst="rect">
            <a:avLst/>
          </a:prstGeom>
          <a:noFill/>
        </p:spPr>
      </p:pic>
      <p:sp>
        <p:nvSpPr>
          <p:cNvPr id="10" name="Rettangolo 9"/>
          <p:cNvSpPr/>
          <p:nvPr/>
        </p:nvSpPr>
        <p:spPr>
          <a:xfrm>
            <a:off x="7643835" y="214290"/>
            <a:ext cx="1500166" cy="923330"/>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La sorella delle tre streghe</a:t>
            </a:r>
            <a:endParaRPr lang="it-IT"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4429124" y="6429396"/>
            <a:ext cx="4714876" cy="369332"/>
          </a:xfrm>
          <a:prstGeom prst="rect">
            <a:avLst/>
          </a:prstGeom>
          <a:noFill/>
        </p:spPr>
        <p:txBody>
          <a:bodyPr wrap="square" rtlCol="0">
            <a:spAutoFit/>
          </a:bodyPr>
          <a:lstStyle/>
          <a:p>
            <a:r>
              <a:rPr lang="it-IT" b="1" dirty="0" err="1" smtClean="0">
                <a:solidFill>
                  <a:schemeClr val="accent6">
                    <a:lumMod val="20000"/>
                    <a:lumOff val="80000"/>
                  </a:schemeClr>
                </a:solidFill>
                <a:latin typeface="Times New Roman" pitchFamily="18" charset="0"/>
                <a:cs typeface="Times New Roman" pitchFamily="18" charset="0"/>
              </a:rPr>
              <a:t>Fussli</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89090" name="Picture 2" descr="http://www.rositour.it/Arte/Fussli%20Heinrich%20Johann/Nudo%20femminile%20e%20pianista.jpg"/>
          <p:cNvPicPr>
            <a:picLocks noChangeAspect="1" noChangeArrowheads="1"/>
          </p:cNvPicPr>
          <p:nvPr/>
        </p:nvPicPr>
        <p:blipFill>
          <a:blip r:embed="rId3"/>
          <a:srcRect/>
          <a:stretch>
            <a:fillRect/>
          </a:stretch>
        </p:blipFill>
        <p:spPr bwMode="auto">
          <a:xfrm>
            <a:off x="55132" y="0"/>
            <a:ext cx="8993822" cy="6858000"/>
          </a:xfrm>
          <a:prstGeom prst="rect">
            <a:avLst/>
          </a:prstGeom>
          <a:noFill/>
        </p:spPr>
      </p:pic>
      <p:sp>
        <p:nvSpPr>
          <p:cNvPr id="9" name="CasellaDiTesto 8"/>
          <p:cNvSpPr txBox="1"/>
          <p:nvPr/>
        </p:nvSpPr>
        <p:spPr>
          <a:xfrm>
            <a:off x="3428992" y="6286520"/>
            <a:ext cx="2768707" cy="369332"/>
          </a:xfrm>
          <a:prstGeom prst="rect">
            <a:avLst/>
          </a:prstGeom>
          <a:noFill/>
        </p:spPr>
        <p:txBody>
          <a:bodyPr wrap="non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Nudo femminile e pianista</a:t>
            </a:r>
            <a:endParaRPr lang="it-IT"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7286644" y="1142984"/>
            <a:ext cx="1857356" cy="923330"/>
          </a:xfrm>
          <a:prstGeom prst="rect">
            <a:avLst/>
          </a:prstGeom>
          <a:noFill/>
        </p:spPr>
        <p:txBody>
          <a:bodyPr wrap="squar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Il principe Artù e la regina delle fate</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115714" name="Picture 2" descr="File:Johann Heinrich Fussli 058.jpg"/>
          <p:cNvPicPr>
            <a:picLocks noChangeAspect="1" noChangeArrowheads="1"/>
          </p:cNvPicPr>
          <p:nvPr/>
        </p:nvPicPr>
        <p:blipFill>
          <a:blip r:embed="rId3"/>
          <a:srcRect/>
          <a:stretch>
            <a:fillRect/>
          </a:stretch>
        </p:blipFill>
        <p:spPr bwMode="auto">
          <a:xfrm>
            <a:off x="0" y="0"/>
            <a:ext cx="7293064" cy="6858000"/>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7500958" y="6000768"/>
            <a:ext cx="1643042" cy="369332"/>
          </a:xfrm>
          <a:prstGeom prst="rect">
            <a:avLst/>
          </a:prstGeom>
          <a:noFill/>
        </p:spPr>
        <p:txBody>
          <a:bodyPr wrap="square" rtlCol="0">
            <a:spAutoFit/>
          </a:bodyPr>
          <a:lstStyle/>
          <a:p>
            <a:r>
              <a:rPr lang="it-IT" b="1" dirty="0" err="1" smtClean="0">
                <a:solidFill>
                  <a:schemeClr val="accent6">
                    <a:lumMod val="20000"/>
                    <a:lumOff val="80000"/>
                  </a:schemeClr>
                </a:solidFill>
                <a:latin typeface="Times New Roman" pitchFamily="18" charset="0"/>
                <a:cs typeface="Times New Roman" pitchFamily="18" charset="0"/>
              </a:rPr>
              <a:t>Fussli</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6" name="Immagine 5" descr="03_0.tmp"/>
          <p:cNvPicPr>
            <a:picLocks noChangeAspect="1"/>
          </p:cNvPicPr>
          <p:nvPr/>
        </p:nvPicPr>
        <p:blipFill>
          <a:blip r:embed="rId3"/>
          <a:srcRect l="10156" r="9375"/>
          <a:stretch>
            <a:fillRect/>
          </a:stretch>
        </p:blipFill>
        <p:spPr>
          <a:xfrm>
            <a:off x="499017" y="0"/>
            <a:ext cx="8216387" cy="6830322"/>
          </a:xfrm>
          <a:prstGeom prst="rect">
            <a:avLst/>
          </a:prstGeom>
        </p:spPr>
      </p:pic>
      <p:sp>
        <p:nvSpPr>
          <p:cNvPr id="7" name="CasellaDiTesto 6"/>
          <p:cNvSpPr txBox="1"/>
          <p:nvPr/>
        </p:nvSpPr>
        <p:spPr>
          <a:xfrm>
            <a:off x="2500298" y="142852"/>
            <a:ext cx="3191899" cy="369332"/>
          </a:xfrm>
          <a:prstGeom prst="rect">
            <a:avLst/>
          </a:prstGeom>
          <a:noFill/>
        </p:spPr>
        <p:txBody>
          <a:bodyPr wrap="none" rtlCol="0">
            <a:spAutoFit/>
          </a:bodyPr>
          <a:lstStyle/>
          <a:p>
            <a:r>
              <a:rPr lang="it-IT" b="1" dirty="0" err="1" smtClean="0">
                <a:solidFill>
                  <a:schemeClr val="accent6">
                    <a:lumMod val="20000"/>
                    <a:lumOff val="80000"/>
                  </a:schemeClr>
                </a:solidFill>
                <a:latin typeface="Times New Roman" pitchFamily="18" charset="0"/>
                <a:cs typeface="Times New Roman" pitchFamily="18" charset="0"/>
              </a:rPr>
              <a:t>Hagen</a:t>
            </a:r>
            <a:r>
              <a:rPr lang="it-IT" b="1" dirty="0" smtClean="0">
                <a:solidFill>
                  <a:schemeClr val="accent6">
                    <a:lumMod val="20000"/>
                    <a:lumOff val="80000"/>
                  </a:schemeClr>
                </a:solidFill>
                <a:latin typeface="Times New Roman" pitchFamily="18" charset="0"/>
                <a:cs typeface="Times New Roman" pitchFamily="18" charset="0"/>
              </a:rPr>
              <a:t> e le ondine del Danubio</a:t>
            </a:r>
            <a:endParaRPr lang="it-IT"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142844" y="142852"/>
            <a:ext cx="1643042" cy="646331"/>
          </a:xfrm>
          <a:prstGeom prst="rect">
            <a:avLst/>
          </a:prstGeom>
          <a:noFill/>
        </p:spPr>
        <p:txBody>
          <a:bodyPr wrap="squar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Le signore di </a:t>
            </a:r>
            <a:r>
              <a:rPr lang="it-IT" b="1" dirty="0" err="1" smtClean="0">
                <a:solidFill>
                  <a:schemeClr val="accent6">
                    <a:lumMod val="20000"/>
                    <a:lumOff val="80000"/>
                  </a:schemeClr>
                </a:solidFill>
                <a:latin typeface="Times New Roman" pitchFamily="18" charset="0"/>
                <a:cs typeface="Times New Roman" pitchFamily="18" charset="0"/>
              </a:rPr>
              <a:t>Hastings</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96260" name="Picture 4" descr="File:Johann Heinrich Fussli 062.jpg"/>
          <p:cNvPicPr>
            <a:picLocks noChangeAspect="1" noChangeArrowheads="1"/>
          </p:cNvPicPr>
          <p:nvPr/>
        </p:nvPicPr>
        <p:blipFill>
          <a:blip r:embed="rId3"/>
          <a:srcRect/>
          <a:stretch>
            <a:fillRect/>
          </a:stretch>
        </p:blipFill>
        <p:spPr bwMode="auto">
          <a:xfrm>
            <a:off x="2214546" y="0"/>
            <a:ext cx="5286380" cy="6853987"/>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214282" y="0"/>
            <a:ext cx="8715404" cy="5632311"/>
          </a:xfrm>
          <a:prstGeom prst="rect">
            <a:avLst/>
          </a:prstGeom>
          <a:noFill/>
        </p:spPr>
        <p:txBody>
          <a:bodyPr wrap="square" rtlCol="0">
            <a:spAutoFit/>
          </a:bodyPr>
          <a:lstStyle/>
          <a:p>
            <a:pPr algn="ctr"/>
            <a:endParaRPr lang="it-IT" sz="6000" b="1" dirty="0" smtClean="0">
              <a:solidFill>
                <a:schemeClr val="accent6">
                  <a:lumMod val="75000"/>
                </a:schemeClr>
              </a:solidFill>
              <a:latin typeface="Times New Roman" pitchFamily="18" charset="0"/>
              <a:cs typeface="Times New Roman" pitchFamily="18" charset="0"/>
            </a:endParaRPr>
          </a:p>
          <a:p>
            <a:pPr algn="ctr"/>
            <a:r>
              <a:rPr lang="it-IT" sz="6000" b="1" dirty="0" smtClean="0">
                <a:solidFill>
                  <a:schemeClr val="accent6">
                    <a:lumMod val="75000"/>
                  </a:schemeClr>
                </a:solidFill>
                <a:latin typeface="Times New Roman" pitchFamily="18" charset="0"/>
                <a:cs typeface="Times New Roman" pitchFamily="18" charset="0"/>
              </a:rPr>
              <a:t>IL DIAVOLO</a:t>
            </a:r>
          </a:p>
          <a:p>
            <a:pPr algn="ctr"/>
            <a:endParaRPr lang="it-IT" sz="6000" b="1" dirty="0" smtClean="0">
              <a:solidFill>
                <a:schemeClr val="accent6">
                  <a:lumMod val="20000"/>
                  <a:lumOff val="80000"/>
                </a:schemeClr>
              </a:solidFill>
              <a:latin typeface="Times New Roman" pitchFamily="18" charset="0"/>
              <a:cs typeface="Times New Roman" pitchFamily="18" charset="0"/>
            </a:endParaRPr>
          </a:p>
          <a:p>
            <a:pPr algn="ctr"/>
            <a:r>
              <a:rPr lang="it-IT" sz="6000" b="1" dirty="0" smtClean="0">
                <a:solidFill>
                  <a:schemeClr val="accent6">
                    <a:lumMod val="20000"/>
                    <a:lumOff val="80000"/>
                  </a:schemeClr>
                </a:solidFill>
                <a:latin typeface="Times New Roman" pitchFamily="18" charset="0"/>
                <a:cs typeface="Times New Roman" pitchFamily="18" charset="0"/>
              </a:rPr>
              <a:t>Per lui il Demonio </a:t>
            </a:r>
          </a:p>
          <a:p>
            <a:pPr algn="ctr"/>
            <a:r>
              <a:rPr lang="it-IT" sz="6000" b="1" dirty="0" smtClean="0">
                <a:solidFill>
                  <a:schemeClr val="accent6">
                    <a:lumMod val="20000"/>
                    <a:lumOff val="80000"/>
                  </a:schemeClr>
                </a:solidFill>
                <a:latin typeface="Times New Roman" pitchFamily="18" charset="0"/>
                <a:cs typeface="Times New Roman" pitchFamily="18" charset="0"/>
              </a:rPr>
              <a:t>è sempre e comunque, </a:t>
            </a:r>
          </a:p>
          <a:p>
            <a:pPr algn="ctr"/>
            <a:r>
              <a:rPr lang="it-IT" sz="6000" b="1" dirty="0" smtClean="0">
                <a:solidFill>
                  <a:schemeClr val="accent6">
                    <a:lumMod val="20000"/>
                    <a:lumOff val="80000"/>
                  </a:schemeClr>
                </a:solidFill>
                <a:latin typeface="Times New Roman" pitchFamily="18" charset="0"/>
                <a:cs typeface="Times New Roman" pitchFamily="18" charset="0"/>
              </a:rPr>
              <a:t>il più bello degli </a:t>
            </a:r>
            <a:r>
              <a:rPr lang="it-IT" sz="6000" b="1" dirty="0" err="1" smtClean="0">
                <a:solidFill>
                  <a:schemeClr val="accent6">
                    <a:lumMod val="20000"/>
                    <a:lumOff val="80000"/>
                  </a:schemeClr>
                </a:solidFill>
                <a:latin typeface="Times New Roman" pitchFamily="18" charset="0"/>
                <a:cs typeface="Times New Roman" pitchFamily="18" charset="0"/>
              </a:rPr>
              <a:t>angeli…</a:t>
            </a:r>
            <a:r>
              <a:rPr lang="it-IT" sz="6000" b="1" dirty="0" smtClean="0">
                <a:solidFill>
                  <a:schemeClr val="accent6">
                    <a:lumMod val="20000"/>
                    <a:lumOff val="80000"/>
                  </a:schemeClr>
                </a:solidFill>
                <a:latin typeface="Times New Roman" pitchFamily="18" charset="0"/>
                <a:cs typeface="Times New Roman" pitchFamily="18" charset="0"/>
              </a:rPr>
              <a:t>.. </a:t>
            </a:r>
            <a:r>
              <a:rPr lang="it-IT" sz="6000" dirty="0" smtClean="0">
                <a:solidFill>
                  <a:schemeClr val="accent6">
                    <a:lumMod val="20000"/>
                    <a:lumOff val="80000"/>
                  </a:schemeClr>
                </a:solidFill>
              </a:rPr>
              <a:t> </a:t>
            </a:r>
            <a:endParaRPr lang="it-IT" sz="6000"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5357818" y="0"/>
            <a:ext cx="3786182" cy="6740307"/>
          </a:xfrm>
          <a:prstGeom prst="rect">
            <a:avLst/>
          </a:prstGeom>
          <a:noFill/>
        </p:spPr>
        <p:txBody>
          <a:bodyPr wrap="squar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Nel 1769 conosce il più grande pittore inglese del tempo, Reynolds, che lo incoraggia alla pittura e lo convince a partire per l’Italia in viaggio di formazione. Grazie all’appoggio del banchiere </a:t>
            </a:r>
            <a:r>
              <a:rPr lang="it-IT" b="1" dirty="0" err="1" smtClean="0">
                <a:solidFill>
                  <a:schemeClr val="accent6">
                    <a:lumMod val="20000"/>
                    <a:lumOff val="80000"/>
                  </a:schemeClr>
                </a:solidFill>
                <a:latin typeface="Times New Roman" pitchFamily="18" charset="0"/>
                <a:cs typeface="Times New Roman" pitchFamily="18" charset="0"/>
              </a:rPr>
              <a:t>Coutts</a:t>
            </a:r>
            <a:r>
              <a:rPr lang="it-IT" b="1" dirty="0" smtClean="0">
                <a:solidFill>
                  <a:schemeClr val="accent6">
                    <a:lumMod val="20000"/>
                    <a:lumOff val="80000"/>
                  </a:schemeClr>
                </a:solidFill>
                <a:latin typeface="Times New Roman" pitchFamily="18" charset="0"/>
                <a:cs typeface="Times New Roman" pitchFamily="18" charset="0"/>
              </a:rPr>
              <a:t>, rimane nel nostro paese otto anni, ha modo di studiare gli artisti italiani, di visitare città e zone archeologiche, e di influenzare i colleghi inglesi, francesi e tedeschi di cui fa </a:t>
            </a:r>
            <a:r>
              <a:rPr lang="it-IT" b="1" dirty="0" err="1" smtClean="0">
                <a:solidFill>
                  <a:schemeClr val="accent6">
                    <a:lumMod val="20000"/>
                    <a:lumOff val="80000"/>
                  </a:schemeClr>
                </a:solidFill>
                <a:latin typeface="Times New Roman" pitchFamily="18" charset="0"/>
                <a:cs typeface="Times New Roman" pitchFamily="18" charset="0"/>
              </a:rPr>
              <a:t>conoscenza…</a:t>
            </a:r>
            <a:r>
              <a:rPr lang="it-IT" b="1" dirty="0" smtClean="0">
                <a:solidFill>
                  <a:schemeClr val="accent6">
                    <a:lumMod val="20000"/>
                    <a:lumOff val="80000"/>
                  </a:schemeClr>
                </a:solidFill>
                <a:latin typeface="Times New Roman" pitchFamily="18" charset="0"/>
                <a:cs typeface="Times New Roman" pitchFamily="18" charset="0"/>
              </a:rPr>
              <a:t>.</a:t>
            </a:r>
          </a:p>
          <a:p>
            <a:r>
              <a:rPr lang="it-IT" b="1" dirty="0" smtClean="0">
                <a:solidFill>
                  <a:schemeClr val="accent6">
                    <a:lumMod val="20000"/>
                    <a:lumOff val="80000"/>
                  </a:schemeClr>
                </a:solidFill>
                <a:latin typeface="Times New Roman" pitchFamily="18" charset="0"/>
                <a:cs typeface="Times New Roman" pitchFamily="18" charset="0"/>
              </a:rPr>
              <a:t>Avuta notizia della malattia del padre, torna a Zurigo a rivedere la famiglia, e si innamora perdutamente della nipote del suo amico di sempre, </a:t>
            </a:r>
            <a:r>
              <a:rPr lang="it-IT" b="1" dirty="0" err="1" smtClean="0">
                <a:solidFill>
                  <a:schemeClr val="accent6">
                    <a:lumMod val="20000"/>
                    <a:lumOff val="80000"/>
                  </a:schemeClr>
                </a:solidFill>
                <a:latin typeface="Times New Roman" pitchFamily="18" charset="0"/>
                <a:cs typeface="Times New Roman" pitchFamily="18" charset="0"/>
              </a:rPr>
              <a:t>Lavater</a:t>
            </a:r>
            <a:r>
              <a:rPr lang="it-IT" b="1" dirty="0" smtClean="0">
                <a:solidFill>
                  <a:schemeClr val="accent6">
                    <a:lumMod val="20000"/>
                    <a:lumOff val="80000"/>
                  </a:schemeClr>
                </a:solidFill>
                <a:latin typeface="Times New Roman" pitchFamily="18" charset="0"/>
                <a:cs typeface="Times New Roman" pitchFamily="18" charset="0"/>
              </a:rPr>
              <a:t>, che nel frattempo era tornato a Zurigo ed era diventato un pastore e un intellettuale di punta. Ma l’opposizione del padre di Anna </a:t>
            </a:r>
            <a:r>
              <a:rPr lang="it-IT" b="1" dirty="0" err="1" smtClean="0">
                <a:solidFill>
                  <a:schemeClr val="accent6">
                    <a:lumMod val="20000"/>
                    <a:lumOff val="80000"/>
                  </a:schemeClr>
                </a:solidFill>
                <a:latin typeface="Times New Roman" pitchFamily="18" charset="0"/>
                <a:cs typeface="Times New Roman" pitchFamily="18" charset="0"/>
              </a:rPr>
              <a:t>Landolt</a:t>
            </a:r>
            <a:r>
              <a:rPr lang="it-IT" b="1" dirty="0" smtClean="0">
                <a:solidFill>
                  <a:schemeClr val="accent6">
                    <a:lumMod val="20000"/>
                    <a:lumOff val="80000"/>
                  </a:schemeClr>
                </a:solidFill>
                <a:latin typeface="Times New Roman" pitchFamily="18" charset="0"/>
                <a:cs typeface="Times New Roman" pitchFamily="18" charset="0"/>
              </a:rPr>
              <a:t> </a:t>
            </a:r>
            <a:r>
              <a:rPr lang="it-IT" b="1" dirty="0" err="1" smtClean="0">
                <a:solidFill>
                  <a:schemeClr val="accent6">
                    <a:lumMod val="20000"/>
                    <a:lumOff val="80000"/>
                  </a:schemeClr>
                </a:solidFill>
                <a:latin typeface="Times New Roman" pitchFamily="18" charset="0"/>
                <a:cs typeface="Times New Roman" pitchFamily="18" charset="0"/>
              </a:rPr>
              <a:t>vom</a:t>
            </a:r>
            <a:r>
              <a:rPr lang="it-IT" b="1" dirty="0" smtClean="0">
                <a:solidFill>
                  <a:schemeClr val="accent6">
                    <a:lumMod val="20000"/>
                    <a:lumOff val="80000"/>
                  </a:schemeClr>
                </a:solidFill>
                <a:latin typeface="Times New Roman" pitchFamily="18" charset="0"/>
                <a:cs typeface="Times New Roman" pitchFamily="18" charset="0"/>
              </a:rPr>
              <a:t> </a:t>
            </a:r>
            <a:r>
              <a:rPr lang="it-IT" b="1" dirty="0" err="1" smtClean="0">
                <a:solidFill>
                  <a:schemeClr val="accent6">
                    <a:lumMod val="20000"/>
                    <a:lumOff val="80000"/>
                  </a:schemeClr>
                </a:solidFill>
                <a:latin typeface="Times New Roman" pitchFamily="18" charset="0"/>
                <a:cs typeface="Times New Roman" pitchFamily="18" charset="0"/>
              </a:rPr>
              <a:t>Rech</a:t>
            </a:r>
            <a:r>
              <a:rPr lang="it-IT" b="1" dirty="0" smtClean="0">
                <a:solidFill>
                  <a:schemeClr val="accent6">
                    <a:lumMod val="20000"/>
                    <a:lumOff val="80000"/>
                  </a:schemeClr>
                </a:solidFill>
                <a:latin typeface="Times New Roman" pitchFamily="18" charset="0"/>
                <a:cs typeface="Times New Roman" pitchFamily="18" charset="0"/>
              </a:rPr>
              <a:t> al matrimonio convince </a:t>
            </a:r>
            <a:r>
              <a:rPr lang="it-IT" b="1" dirty="0" err="1" smtClean="0">
                <a:solidFill>
                  <a:schemeClr val="accent6">
                    <a:lumMod val="20000"/>
                    <a:lumOff val="80000"/>
                  </a:schemeClr>
                </a:solidFill>
                <a:latin typeface="Times New Roman" pitchFamily="18" charset="0"/>
                <a:cs typeface="Times New Roman" pitchFamily="18" charset="0"/>
              </a:rPr>
              <a:t>Füssli</a:t>
            </a:r>
            <a:r>
              <a:rPr lang="it-IT" b="1" dirty="0" smtClean="0">
                <a:solidFill>
                  <a:schemeClr val="accent6">
                    <a:lumMod val="20000"/>
                    <a:lumOff val="80000"/>
                  </a:schemeClr>
                </a:solidFill>
                <a:latin typeface="Times New Roman" pitchFamily="18" charset="0"/>
                <a:cs typeface="Times New Roman" pitchFamily="18" charset="0"/>
              </a:rPr>
              <a:t> a tornare definitivamente a Londra.</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59394" name="Picture 2" descr="http://upload.wikimedia.org/wikipedia/commons/7/7f/Joshua_Reynolds_Self_Portrait.jpg"/>
          <p:cNvPicPr>
            <a:picLocks noChangeAspect="1" noChangeArrowheads="1"/>
          </p:cNvPicPr>
          <p:nvPr/>
        </p:nvPicPr>
        <p:blipFill>
          <a:blip r:embed="rId3"/>
          <a:srcRect/>
          <a:stretch>
            <a:fillRect/>
          </a:stretch>
        </p:blipFill>
        <p:spPr bwMode="auto">
          <a:xfrm>
            <a:off x="0" y="0"/>
            <a:ext cx="5366385" cy="6858000"/>
          </a:xfrm>
          <a:prstGeom prst="rect">
            <a:avLst/>
          </a:prstGeom>
          <a:noFill/>
        </p:spPr>
      </p:pic>
      <p:sp>
        <p:nvSpPr>
          <p:cNvPr id="10" name="CasellaDiTesto 9"/>
          <p:cNvSpPr txBox="1"/>
          <p:nvPr/>
        </p:nvSpPr>
        <p:spPr>
          <a:xfrm>
            <a:off x="214282" y="142852"/>
            <a:ext cx="1845377" cy="369332"/>
          </a:xfrm>
          <a:prstGeom prst="rect">
            <a:avLst/>
          </a:prstGeom>
          <a:noFill/>
        </p:spPr>
        <p:txBody>
          <a:bodyPr wrap="none" rtlCol="0">
            <a:spAutoFit/>
          </a:bodyPr>
          <a:lstStyle/>
          <a:p>
            <a:r>
              <a:rPr lang="it-IT" b="1" dirty="0" err="1" smtClean="0">
                <a:solidFill>
                  <a:schemeClr val="accent6">
                    <a:lumMod val="20000"/>
                    <a:lumOff val="80000"/>
                  </a:schemeClr>
                </a:solidFill>
                <a:latin typeface="Times New Roman" pitchFamily="18" charset="0"/>
                <a:cs typeface="Times New Roman" pitchFamily="18" charset="0"/>
              </a:rPr>
              <a:t>Joshua</a:t>
            </a:r>
            <a:r>
              <a:rPr lang="it-IT" b="1" dirty="0" smtClean="0">
                <a:solidFill>
                  <a:schemeClr val="accent6">
                    <a:lumMod val="20000"/>
                    <a:lumOff val="80000"/>
                  </a:schemeClr>
                </a:solidFill>
                <a:latin typeface="Times New Roman" pitchFamily="18" charset="0"/>
                <a:cs typeface="Times New Roman" pitchFamily="18" charset="0"/>
              </a:rPr>
              <a:t> Reynolds</a:t>
            </a:r>
            <a:endParaRPr lang="it-IT"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53250" name="Picture 2" descr="http://www.paradiselost.org/img/08f.jpg"/>
          <p:cNvPicPr>
            <a:picLocks noChangeAspect="1" noChangeArrowheads="1"/>
          </p:cNvPicPr>
          <p:nvPr/>
        </p:nvPicPr>
        <p:blipFill>
          <a:blip r:embed="rId3"/>
          <a:srcRect/>
          <a:stretch>
            <a:fillRect/>
          </a:stretch>
        </p:blipFill>
        <p:spPr bwMode="auto">
          <a:xfrm>
            <a:off x="0" y="0"/>
            <a:ext cx="6000760" cy="6888514"/>
          </a:xfrm>
          <a:prstGeom prst="rect">
            <a:avLst/>
          </a:prstGeom>
          <a:noFill/>
        </p:spPr>
      </p:pic>
      <p:sp>
        <p:nvSpPr>
          <p:cNvPr id="8" name="Rettangolo 7"/>
          <p:cNvSpPr/>
          <p:nvPr/>
        </p:nvSpPr>
        <p:spPr>
          <a:xfrm flipV="1">
            <a:off x="6500826" y="2071678"/>
            <a:ext cx="1928825" cy="369332"/>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 </a:t>
            </a:r>
            <a:endParaRPr lang="it-IT" b="1" dirty="0">
              <a:solidFill>
                <a:schemeClr val="accent6">
                  <a:lumMod val="20000"/>
                  <a:lumOff val="80000"/>
                </a:schemeClr>
              </a:solidFill>
              <a:latin typeface="Times New Roman" pitchFamily="18" charset="0"/>
              <a:cs typeface="Times New Roman" pitchFamily="18" charset="0"/>
            </a:endParaRPr>
          </a:p>
        </p:txBody>
      </p:sp>
      <p:sp>
        <p:nvSpPr>
          <p:cNvPr id="9" name="Rettangolo 8"/>
          <p:cNvSpPr/>
          <p:nvPr/>
        </p:nvSpPr>
        <p:spPr>
          <a:xfrm>
            <a:off x="6067517" y="642918"/>
            <a:ext cx="3076483" cy="369332"/>
          </a:xfrm>
          <a:prstGeom prst="rect">
            <a:avLst/>
          </a:prstGeom>
        </p:spPr>
        <p:txBody>
          <a:bodyPr wrap="none">
            <a:spAutoFit/>
          </a:bodyPr>
          <a:lstStyle/>
          <a:p>
            <a:r>
              <a:rPr lang="it-IT" b="1" dirty="0" smtClean="0">
                <a:solidFill>
                  <a:schemeClr val="accent6">
                    <a:lumMod val="20000"/>
                    <a:lumOff val="80000"/>
                  </a:schemeClr>
                </a:solidFill>
                <a:latin typeface="Times New Roman" pitchFamily="18" charset="0"/>
                <a:cs typeface="Times New Roman" pitchFamily="18" charset="0"/>
              </a:rPr>
              <a:t>Satana invade i sogni di Eva </a:t>
            </a:r>
            <a:endParaRPr lang="it-IT"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5072066" y="0"/>
            <a:ext cx="4071934" cy="6494085"/>
          </a:xfrm>
          <a:prstGeom prst="rect">
            <a:avLst/>
          </a:prstGeom>
          <a:noFill/>
        </p:spPr>
        <p:txBody>
          <a:bodyPr wrap="square" rtlCol="0">
            <a:spAutoFit/>
          </a:bodyPr>
          <a:lstStyle/>
          <a:p>
            <a:r>
              <a:rPr lang="it-IT" sz="3200" b="1" dirty="0" smtClean="0">
                <a:solidFill>
                  <a:schemeClr val="accent6">
                    <a:lumMod val="20000"/>
                    <a:lumOff val="80000"/>
                  </a:schemeClr>
                </a:solidFill>
                <a:latin typeface="Times New Roman" pitchFamily="18" charset="0"/>
                <a:cs typeface="Times New Roman" pitchFamily="18" charset="0"/>
              </a:rPr>
              <a:t>Un uomo afferrato da una passione smisurata, sia essa gioia o dolore, speranza o disperazione, perde l'espressione individuale del proprio carattere, e viene assorbito dalla forza dell'affetto che agisce su di lui. </a:t>
            </a:r>
            <a:r>
              <a:rPr lang="it-IT" sz="3200" b="1" dirty="0" smtClean="0">
                <a:solidFill>
                  <a:schemeClr val="accent6">
                    <a:lumMod val="20000"/>
                    <a:lumOff val="80000"/>
                  </a:schemeClr>
                </a:solidFill>
                <a:latin typeface="Times New Roman" pitchFamily="18" charset="0"/>
                <a:cs typeface="Times New Roman" pitchFamily="18" charset="0"/>
              </a:rPr>
              <a:t> </a:t>
            </a:r>
            <a:r>
              <a:rPr lang="it-IT" sz="3200" b="1" dirty="0" smtClean="0">
                <a:solidFill>
                  <a:schemeClr val="accent6">
                    <a:lumMod val="20000"/>
                    <a:lumOff val="80000"/>
                  </a:schemeClr>
                </a:solidFill>
                <a:latin typeface="Times New Roman" pitchFamily="18" charset="0"/>
                <a:cs typeface="Times New Roman" pitchFamily="18" charset="0"/>
              </a:rPr>
              <a:t>AFORISMA </a:t>
            </a:r>
            <a:r>
              <a:rPr lang="it-IT" sz="3200" b="1" dirty="0" smtClean="0">
                <a:solidFill>
                  <a:schemeClr val="accent6">
                    <a:lumMod val="20000"/>
                    <a:lumOff val="80000"/>
                  </a:schemeClr>
                </a:solidFill>
                <a:latin typeface="Times New Roman" pitchFamily="18" charset="0"/>
                <a:cs typeface="Times New Roman" pitchFamily="18" charset="0"/>
              </a:rPr>
              <a:t>89</a:t>
            </a:r>
            <a:endParaRPr lang="it-IT" sz="3200" b="1" dirty="0">
              <a:solidFill>
                <a:schemeClr val="accent6">
                  <a:lumMod val="20000"/>
                  <a:lumOff val="80000"/>
                </a:schemeClr>
              </a:solidFill>
              <a:latin typeface="Times New Roman" pitchFamily="18" charset="0"/>
              <a:cs typeface="Times New Roman" pitchFamily="18" charset="0"/>
            </a:endParaRPr>
          </a:p>
        </p:txBody>
      </p:sp>
      <p:pic>
        <p:nvPicPr>
          <p:cNvPr id="9" name="Immagine 8" descr="01_0.tmp"/>
          <p:cNvPicPr>
            <a:picLocks noChangeAspect="1"/>
          </p:cNvPicPr>
          <p:nvPr/>
        </p:nvPicPr>
        <p:blipFill>
          <a:blip r:embed="rId3"/>
          <a:srcRect t="6250" r="1444" b="4166"/>
          <a:stretch>
            <a:fillRect/>
          </a:stretch>
        </p:blipFill>
        <p:spPr>
          <a:xfrm>
            <a:off x="0" y="-23862"/>
            <a:ext cx="5086828" cy="6881862"/>
          </a:xfrm>
          <a:prstGeom prst="rect">
            <a:avLst/>
          </a:prstGeom>
        </p:spPr>
      </p:pic>
      <p:sp>
        <p:nvSpPr>
          <p:cNvPr id="7" name="Rettangolo 6"/>
          <p:cNvSpPr/>
          <p:nvPr/>
        </p:nvSpPr>
        <p:spPr>
          <a:xfrm>
            <a:off x="0" y="571480"/>
            <a:ext cx="2428860" cy="923330"/>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Satana chiana a sé Belzebù dal mare </a:t>
            </a:r>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di </a:t>
            </a:r>
            <a:r>
              <a:rPr lang="it-IT" b="1" dirty="0" smtClean="0">
                <a:solidFill>
                  <a:schemeClr val="accent6">
                    <a:lumMod val="20000"/>
                    <a:lumOff val="80000"/>
                  </a:schemeClr>
                </a:solidFill>
                <a:latin typeface="Times New Roman" pitchFamily="18" charset="0"/>
                <a:cs typeface="Times New Roman" pitchFamily="18" charset="0"/>
              </a:rPr>
              <a:t>fuoco</a:t>
            </a:r>
            <a:endParaRPr lang="it-IT"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7286644" y="2928934"/>
            <a:ext cx="1643042" cy="369332"/>
          </a:xfrm>
          <a:prstGeom prst="rect">
            <a:avLst/>
          </a:prstGeom>
          <a:noFill/>
        </p:spPr>
        <p:txBody>
          <a:bodyPr wrap="squar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Satana</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52226" name="Picture 2" descr="Henry Fuseli Satana Lascia Corte Del Caos"/>
          <p:cNvPicPr>
            <a:picLocks noChangeAspect="1" noChangeArrowheads="1"/>
          </p:cNvPicPr>
          <p:nvPr/>
        </p:nvPicPr>
        <p:blipFill>
          <a:blip r:embed="rId3"/>
          <a:srcRect l="7569" r="7002" b="3112"/>
          <a:stretch>
            <a:fillRect/>
          </a:stretch>
        </p:blipFill>
        <p:spPr bwMode="auto">
          <a:xfrm>
            <a:off x="0" y="0"/>
            <a:ext cx="8062522" cy="6858000"/>
          </a:xfrm>
          <a:prstGeom prst="rect">
            <a:avLst/>
          </a:prstGeom>
          <a:noFill/>
        </p:spPr>
      </p:pic>
      <p:sp>
        <p:nvSpPr>
          <p:cNvPr id="7" name="Rettangolo 6"/>
          <p:cNvSpPr/>
          <p:nvPr/>
        </p:nvSpPr>
        <p:spPr>
          <a:xfrm>
            <a:off x="7429520" y="0"/>
            <a:ext cx="1714480" cy="646331"/>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Satana lascia la corte del caos</a:t>
            </a:r>
            <a:endParaRPr lang="it-IT"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7286644" y="2928934"/>
            <a:ext cx="1643042" cy="923330"/>
          </a:xfrm>
          <a:prstGeom prst="rect">
            <a:avLst/>
          </a:prstGeom>
          <a:noFill/>
        </p:spPr>
        <p:txBody>
          <a:bodyPr wrap="square" rtlCol="0">
            <a:spAutoFit/>
          </a:bodyPr>
          <a:lstStyle/>
          <a:p>
            <a:r>
              <a:rPr lang="it-IT" b="1" dirty="0" err="1" smtClean="0">
                <a:solidFill>
                  <a:schemeClr val="accent6">
                    <a:lumMod val="20000"/>
                    <a:lumOff val="80000"/>
                  </a:schemeClr>
                </a:solidFill>
                <a:latin typeface="Times New Roman" pitchFamily="18" charset="0"/>
                <a:cs typeface="Times New Roman" pitchFamily="18" charset="0"/>
              </a:rPr>
              <a:t>Ithuriel</a:t>
            </a:r>
            <a:r>
              <a:rPr lang="it-IT" b="1" dirty="0" smtClean="0">
                <a:solidFill>
                  <a:schemeClr val="accent6">
                    <a:lumMod val="20000"/>
                    <a:lumOff val="80000"/>
                  </a:schemeClr>
                </a:solidFill>
                <a:latin typeface="Times New Roman" pitchFamily="18" charset="0"/>
                <a:cs typeface="Times New Roman" pitchFamily="18" charset="0"/>
              </a:rPr>
              <a:t> respinge Satana</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79874" name="Picture 2" descr="http://www.rositour.it/Arte/Fussli%20Heinrich%20Johann/Ithuriel%20respinge%20Satana.jpg"/>
          <p:cNvPicPr>
            <a:picLocks noChangeAspect="1" noChangeArrowheads="1"/>
          </p:cNvPicPr>
          <p:nvPr/>
        </p:nvPicPr>
        <p:blipFill>
          <a:blip r:embed="rId3"/>
          <a:srcRect/>
          <a:stretch>
            <a:fillRect/>
          </a:stretch>
        </p:blipFill>
        <p:spPr bwMode="auto">
          <a:xfrm>
            <a:off x="1857356" y="0"/>
            <a:ext cx="5258824" cy="6858000"/>
          </a:xfrm>
          <a:prstGeom prst="rect">
            <a:avLst/>
          </a:prstGeo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7286644" y="2928934"/>
            <a:ext cx="1643042" cy="646331"/>
          </a:xfrm>
          <a:prstGeom prst="rect">
            <a:avLst/>
          </a:prstGeom>
          <a:noFill/>
        </p:spPr>
        <p:txBody>
          <a:bodyPr wrap="squar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La caduta di  Satana</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105474" name="Picture 2" descr="http://adairjones.files.wordpress.com/2009/05/n_fuseli-satans-fall.jpg"/>
          <p:cNvPicPr>
            <a:picLocks noChangeAspect="1" noChangeArrowheads="1"/>
          </p:cNvPicPr>
          <p:nvPr/>
        </p:nvPicPr>
        <p:blipFill>
          <a:blip r:embed="rId3"/>
          <a:srcRect/>
          <a:stretch>
            <a:fillRect/>
          </a:stretch>
        </p:blipFill>
        <p:spPr bwMode="auto">
          <a:xfrm>
            <a:off x="1928794" y="-48568"/>
            <a:ext cx="5230367" cy="6906568"/>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214282" y="0"/>
            <a:ext cx="8715404" cy="6586418"/>
          </a:xfrm>
          <a:prstGeom prst="rect">
            <a:avLst/>
          </a:prstGeom>
          <a:noFill/>
        </p:spPr>
        <p:txBody>
          <a:bodyPr wrap="square" rtlCol="0">
            <a:spAutoFit/>
          </a:bodyPr>
          <a:lstStyle/>
          <a:p>
            <a:pPr algn="ctr"/>
            <a:endParaRPr lang="it-IT" sz="6000" b="1" dirty="0" smtClean="0">
              <a:solidFill>
                <a:schemeClr val="accent6">
                  <a:lumMod val="75000"/>
                </a:schemeClr>
              </a:solidFill>
              <a:latin typeface="Times New Roman" pitchFamily="18" charset="0"/>
              <a:cs typeface="Times New Roman" pitchFamily="18" charset="0"/>
            </a:endParaRPr>
          </a:p>
          <a:p>
            <a:pPr algn="ctr"/>
            <a:r>
              <a:rPr lang="it-IT" sz="6000" b="1" dirty="0" smtClean="0">
                <a:solidFill>
                  <a:schemeClr val="accent6">
                    <a:lumMod val="75000"/>
                  </a:schemeClr>
                </a:solidFill>
                <a:latin typeface="Times New Roman" pitchFamily="18" charset="0"/>
                <a:cs typeface="Times New Roman" pitchFamily="18" charset="0"/>
              </a:rPr>
              <a:t>GLI SPETTRI</a:t>
            </a:r>
          </a:p>
          <a:p>
            <a:pPr algn="ctr"/>
            <a:endParaRPr lang="it-IT" sz="1400" b="1" dirty="0" smtClean="0">
              <a:solidFill>
                <a:schemeClr val="accent6">
                  <a:lumMod val="20000"/>
                  <a:lumOff val="80000"/>
                </a:schemeClr>
              </a:solidFill>
              <a:latin typeface="Times New Roman" pitchFamily="18" charset="0"/>
              <a:cs typeface="Times New Roman" pitchFamily="18" charset="0"/>
            </a:endParaRPr>
          </a:p>
          <a:p>
            <a:pPr algn="ctr"/>
            <a:r>
              <a:rPr lang="it-IT" sz="4800" b="1" dirty="0" smtClean="0">
                <a:solidFill>
                  <a:schemeClr val="accent6">
                    <a:lumMod val="20000"/>
                    <a:lumOff val="80000"/>
                  </a:schemeClr>
                </a:solidFill>
                <a:latin typeface="Times New Roman" pitchFamily="18" charset="0"/>
                <a:cs typeface="Times New Roman" pitchFamily="18" charset="0"/>
              </a:rPr>
              <a:t>I fantasmi sono ubiquitari: non esiste una vera separazione fra mondo dei vivi e mondo dei morti, e ognuno di noi è tormentato dalle sue allucinazioni.  </a:t>
            </a:r>
            <a:endParaRPr lang="it-IT" sz="4800"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7500958" y="1142984"/>
            <a:ext cx="1643042" cy="1200329"/>
          </a:xfrm>
          <a:prstGeom prst="rect">
            <a:avLst/>
          </a:prstGeom>
          <a:noFill/>
        </p:spPr>
        <p:txBody>
          <a:bodyPr wrap="square" rtlCol="0">
            <a:spAutoFit/>
          </a:bodyPr>
          <a:lstStyle/>
          <a:p>
            <a:r>
              <a:rPr lang="it-IT" b="1" dirty="0" err="1" smtClean="0">
                <a:solidFill>
                  <a:schemeClr val="accent6">
                    <a:lumMod val="20000"/>
                    <a:lumOff val="80000"/>
                  </a:schemeClr>
                </a:solidFill>
                <a:latin typeface="Times New Roman" pitchFamily="18" charset="0"/>
                <a:cs typeface="Times New Roman" pitchFamily="18" charset="0"/>
              </a:rPr>
              <a:t>Tiresia</a:t>
            </a:r>
            <a:r>
              <a:rPr lang="it-IT" b="1" dirty="0" smtClean="0">
                <a:solidFill>
                  <a:schemeClr val="accent6">
                    <a:lumMod val="20000"/>
                    <a:lumOff val="80000"/>
                  </a:schemeClr>
                </a:solidFill>
                <a:latin typeface="Times New Roman" pitchFamily="18" charset="0"/>
                <a:cs typeface="Times New Roman" pitchFamily="18" charset="0"/>
              </a:rPr>
              <a:t> appare ad Ulisse durante il sacrificio</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117762" name="Picture 2" descr="File:Johann Heinrich Fussli 063.jpg"/>
          <p:cNvPicPr>
            <a:picLocks noChangeAspect="1" noChangeArrowheads="1"/>
          </p:cNvPicPr>
          <p:nvPr/>
        </p:nvPicPr>
        <p:blipFill>
          <a:blip r:embed="rId3"/>
          <a:srcRect/>
          <a:stretch>
            <a:fillRect/>
          </a:stretch>
        </p:blipFill>
        <p:spPr bwMode="auto">
          <a:xfrm>
            <a:off x="2500298" y="0"/>
            <a:ext cx="4714876" cy="6866324"/>
          </a:xfrm>
          <a:prstGeom prst="rect">
            <a:avLst/>
          </a:prstGeo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7500958" y="1142984"/>
            <a:ext cx="1643042" cy="369332"/>
          </a:xfrm>
          <a:prstGeom prst="rect">
            <a:avLst/>
          </a:prstGeom>
          <a:noFill/>
        </p:spPr>
        <p:txBody>
          <a:bodyPr wrap="squar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T</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7" name="Picture 2" descr="http://3.bp.blogspot.com/-_Yh_1OL347s/UN8Uv_K0vAI/AAAAAAAAHWw/6er9qQH9LLQ/s1600/Johann_Heinrich_F%C3%BCssli_-_Theodore_Meets_in_the_Wood_the_Spectre_of_His_Ancestor_Guido_Cavalcanti_-_Google_Art_Project.jpg"/>
          <p:cNvPicPr>
            <a:picLocks noChangeAspect="1" noChangeArrowheads="1"/>
          </p:cNvPicPr>
          <p:nvPr/>
        </p:nvPicPr>
        <p:blipFill>
          <a:blip r:embed="rId3"/>
          <a:srcRect/>
          <a:stretch>
            <a:fillRect/>
          </a:stretch>
        </p:blipFill>
        <p:spPr bwMode="auto">
          <a:xfrm>
            <a:off x="0" y="-11003"/>
            <a:ext cx="7929585" cy="6869003"/>
          </a:xfrm>
          <a:prstGeom prst="rect">
            <a:avLst/>
          </a:prstGeom>
          <a:noFill/>
        </p:spPr>
      </p:pic>
      <p:sp>
        <p:nvSpPr>
          <p:cNvPr id="9" name="Rettangolo 8"/>
          <p:cNvSpPr/>
          <p:nvPr/>
        </p:nvSpPr>
        <p:spPr>
          <a:xfrm>
            <a:off x="4572000" y="214290"/>
            <a:ext cx="4286280" cy="646331"/>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Teodoro nella foresta incontra lo spettro del suo antenato Guido Cavalcanti </a:t>
            </a:r>
            <a:endParaRPr lang="it-IT"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7286644" y="285728"/>
            <a:ext cx="1643042" cy="923330"/>
          </a:xfrm>
          <a:prstGeom prst="rect">
            <a:avLst/>
          </a:prstGeom>
          <a:noFill/>
        </p:spPr>
        <p:txBody>
          <a:bodyPr wrap="squar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Achille evoca l’ombra di </a:t>
            </a:r>
            <a:r>
              <a:rPr lang="it-IT" b="1" dirty="0" err="1" smtClean="0">
                <a:solidFill>
                  <a:schemeClr val="accent6">
                    <a:lumMod val="20000"/>
                    <a:lumOff val="80000"/>
                  </a:schemeClr>
                </a:solidFill>
                <a:latin typeface="Times New Roman" pitchFamily="18" charset="0"/>
                <a:cs typeface="Times New Roman" pitchFamily="18" charset="0"/>
              </a:rPr>
              <a:t>Patroclo</a:t>
            </a:r>
            <a:r>
              <a:rPr lang="it-IT" b="1" dirty="0" smtClean="0">
                <a:solidFill>
                  <a:schemeClr val="accent6">
                    <a:lumMod val="20000"/>
                    <a:lumOff val="80000"/>
                  </a:schemeClr>
                </a:solidFill>
                <a:latin typeface="Times New Roman" pitchFamily="18" charset="0"/>
                <a:cs typeface="Times New Roman" pitchFamily="18" charset="0"/>
              </a:rPr>
              <a:t> </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110594" name="Picture 2" descr="http://3.bp.blogspot.com/-DRY1Y4hGVHI/TuC7EBAt_vI/AAAAAAAADZU/7m8YBA-sD2s/s640/Achilles+Searching+for+the+Shade+of+Patrocles%252C+1803%252C+Henry+Fuseli.+%25281741-1825%2529.jpg"/>
          <p:cNvPicPr>
            <a:picLocks noChangeAspect="1" noChangeArrowheads="1"/>
          </p:cNvPicPr>
          <p:nvPr/>
        </p:nvPicPr>
        <p:blipFill>
          <a:blip r:embed="rId3"/>
          <a:srcRect/>
          <a:stretch>
            <a:fillRect/>
          </a:stretch>
        </p:blipFill>
        <p:spPr bwMode="auto">
          <a:xfrm>
            <a:off x="1857356" y="22164"/>
            <a:ext cx="5286380" cy="6835836"/>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10" name="Rettangolo 9"/>
          <p:cNvSpPr/>
          <p:nvPr/>
        </p:nvSpPr>
        <p:spPr>
          <a:xfrm>
            <a:off x="7643835" y="214290"/>
            <a:ext cx="1500166" cy="646331"/>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La morte </a:t>
            </a:r>
          </a:p>
          <a:p>
            <a:r>
              <a:rPr lang="it-IT" b="1" dirty="0" smtClean="0">
                <a:solidFill>
                  <a:schemeClr val="accent6">
                    <a:lumMod val="20000"/>
                    <a:lumOff val="80000"/>
                  </a:schemeClr>
                </a:solidFill>
                <a:latin typeface="Times New Roman" pitchFamily="18" charset="0"/>
                <a:cs typeface="Times New Roman" pitchFamily="18" charset="0"/>
              </a:rPr>
              <a:t>di Edipo</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117762" name="Picture 2" descr="http://uploads2.wikiart.org/images/henry-fuseli/the-death-of-oedipus-1784%281%29.jpg"/>
          <p:cNvPicPr>
            <a:picLocks noChangeAspect="1" noChangeArrowheads="1"/>
          </p:cNvPicPr>
          <p:nvPr/>
        </p:nvPicPr>
        <p:blipFill>
          <a:blip r:embed="rId3"/>
          <a:srcRect/>
          <a:stretch>
            <a:fillRect/>
          </a:stretch>
        </p:blipFill>
        <p:spPr bwMode="auto">
          <a:xfrm>
            <a:off x="0" y="0"/>
            <a:ext cx="7753007" cy="68580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6215074" y="1071546"/>
            <a:ext cx="1643042" cy="1200329"/>
          </a:xfrm>
          <a:prstGeom prst="rect">
            <a:avLst/>
          </a:prstGeom>
          <a:noFill/>
        </p:spPr>
        <p:txBody>
          <a:bodyPr wrap="squar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L’artista sgomento di fronte alle rovine antiche</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93186" name="Picture 2" descr="http://www.rositour.it/Arte/Fussli%20Heinrich%20Johann/L%27artista%20sgomento%20di%20fronte%20alla%20grandezza%20delle%20rovine%20antiche.jpg"/>
          <p:cNvPicPr>
            <a:picLocks noChangeAspect="1" noChangeArrowheads="1"/>
          </p:cNvPicPr>
          <p:nvPr/>
        </p:nvPicPr>
        <p:blipFill>
          <a:blip r:embed="rId3"/>
          <a:srcRect/>
          <a:stretch>
            <a:fillRect/>
          </a:stretch>
        </p:blipFill>
        <p:spPr bwMode="auto">
          <a:xfrm>
            <a:off x="1368" y="-20210"/>
            <a:ext cx="5365004" cy="6878210"/>
          </a:xfrm>
          <a:prstGeom prst="rect">
            <a:avLst/>
          </a:prstGeom>
          <a:noFill/>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7286644" y="285728"/>
            <a:ext cx="1643042" cy="1200329"/>
          </a:xfrm>
          <a:prstGeom prst="rect">
            <a:avLst/>
          </a:prstGeom>
          <a:noFill/>
        </p:spPr>
        <p:txBody>
          <a:bodyPr wrap="squar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Dante e Virgilio sul ghiaccio di </a:t>
            </a:r>
            <a:r>
              <a:rPr lang="it-IT" b="1" dirty="0" err="1" smtClean="0">
                <a:solidFill>
                  <a:schemeClr val="accent6">
                    <a:lumMod val="20000"/>
                    <a:lumOff val="80000"/>
                  </a:schemeClr>
                </a:solidFill>
                <a:latin typeface="Times New Roman" pitchFamily="18" charset="0"/>
                <a:cs typeface="Times New Roman" pitchFamily="18" charset="0"/>
              </a:rPr>
              <a:t>Cocito</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7" name="Immagine 6" descr="04_0.tmp"/>
          <p:cNvPicPr>
            <a:picLocks noChangeAspect="1"/>
          </p:cNvPicPr>
          <p:nvPr/>
        </p:nvPicPr>
        <p:blipFill>
          <a:blip r:embed="rId3"/>
          <a:srcRect t="3125" b="1041"/>
          <a:stretch>
            <a:fillRect/>
          </a:stretch>
        </p:blipFill>
        <p:spPr>
          <a:xfrm>
            <a:off x="2285984" y="0"/>
            <a:ext cx="4786314" cy="6866962"/>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214282" y="0"/>
            <a:ext cx="8715404" cy="6586418"/>
          </a:xfrm>
          <a:prstGeom prst="rect">
            <a:avLst/>
          </a:prstGeom>
          <a:noFill/>
        </p:spPr>
        <p:txBody>
          <a:bodyPr wrap="square" rtlCol="0">
            <a:spAutoFit/>
          </a:bodyPr>
          <a:lstStyle/>
          <a:p>
            <a:pPr algn="ctr"/>
            <a:endParaRPr lang="it-IT" sz="6000" b="1" dirty="0" smtClean="0">
              <a:solidFill>
                <a:schemeClr val="accent6">
                  <a:lumMod val="75000"/>
                </a:schemeClr>
              </a:solidFill>
              <a:latin typeface="Times New Roman" pitchFamily="18" charset="0"/>
              <a:cs typeface="Times New Roman" pitchFamily="18" charset="0"/>
            </a:endParaRPr>
          </a:p>
          <a:p>
            <a:pPr algn="ctr"/>
            <a:r>
              <a:rPr lang="it-IT" sz="6000" b="1" dirty="0" smtClean="0">
                <a:solidFill>
                  <a:schemeClr val="accent6">
                    <a:lumMod val="75000"/>
                  </a:schemeClr>
                </a:solidFill>
                <a:latin typeface="Times New Roman" pitchFamily="18" charset="0"/>
                <a:cs typeface="Times New Roman" pitchFamily="18" charset="0"/>
              </a:rPr>
              <a:t>LE STAMPE</a:t>
            </a:r>
          </a:p>
          <a:p>
            <a:pPr algn="ctr"/>
            <a:endParaRPr lang="it-IT" sz="1400" b="1" dirty="0" smtClean="0">
              <a:solidFill>
                <a:schemeClr val="accent6">
                  <a:lumMod val="20000"/>
                  <a:lumOff val="80000"/>
                </a:schemeClr>
              </a:solidFill>
              <a:latin typeface="Times New Roman" pitchFamily="18" charset="0"/>
              <a:cs typeface="Times New Roman" pitchFamily="18" charset="0"/>
            </a:endParaRPr>
          </a:p>
          <a:p>
            <a:pPr algn="ctr"/>
            <a:r>
              <a:rPr lang="it-IT" sz="4800" b="1" dirty="0" err="1" smtClean="0">
                <a:solidFill>
                  <a:schemeClr val="accent6">
                    <a:lumMod val="20000"/>
                    <a:lumOff val="80000"/>
                  </a:schemeClr>
                </a:solidFill>
                <a:latin typeface="Times New Roman" pitchFamily="18" charset="0"/>
                <a:cs typeface="Times New Roman" pitchFamily="18" charset="0"/>
              </a:rPr>
              <a:t>Füssli</a:t>
            </a:r>
            <a:r>
              <a:rPr lang="it-IT" sz="4800" b="1" dirty="0" smtClean="0">
                <a:solidFill>
                  <a:schemeClr val="accent6">
                    <a:lumMod val="20000"/>
                    <a:lumOff val="80000"/>
                  </a:schemeClr>
                </a:solidFill>
                <a:latin typeface="Times New Roman" pitchFamily="18" charset="0"/>
                <a:cs typeface="Times New Roman" pitchFamily="18" charset="0"/>
              </a:rPr>
              <a:t> illustrò moltissimi classici, dai medioevali alla Bibbia, con personaggi fantastici e bellissimi: non manifestò mai il minimo snobismo per la “volgarizzazione”. </a:t>
            </a:r>
            <a:endParaRPr lang="it-IT" sz="4800"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7215206" y="1000108"/>
            <a:ext cx="1643042" cy="646331"/>
          </a:xfrm>
          <a:prstGeom prst="rect">
            <a:avLst/>
          </a:prstGeom>
          <a:noFill/>
        </p:spPr>
        <p:txBody>
          <a:bodyPr wrap="squar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Il conte Ugolino </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95234" name="Picture 2" descr="http://www.rositour.it/Arte/Fussli%20Heinrich%20Johann/Il%20Conte%20Ugolino%20nella%20torre%20con%20i%20figli.jpg"/>
          <p:cNvPicPr>
            <a:picLocks noChangeAspect="1" noChangeArrowheads="1"/>
          </p:cNvPicPr>
          <p:nvPr/>
        </p:nvPicPr>
        <p:blipFill>
          <a:blip r:embed="rId3"/>
          <a:srcRect/>
          <a:stretch>
            <a:fillRect/>
          </a:stretch>
        </p:blipFill>
        <p:spPr bwMode="auto">
          <a:xfrm>
            <a:off x="1928794" y="0"/>
            <a:ext cx="5029200" cy="6858000"/>
          </a:xfrm>
          <a:prstGeom prst="rect">
            <a:avLst/>
          </a:prstGeo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7072330" y="1500174"/>
            <a:ext cx="1643042" cy="923330"/>
          </a:xfrm>
          <a:prstGeom prst="rect">
            <a:avLst/>
          </a:prstGeom>
          <a:noFill/>
        </p:spPr>
        <p:txBody>
          <a:bodyPr wrap="square" rtlCol="0">
            <a:spAutoFit/>
          </a:bodyPr>
          <a:lstStyle/>
          <a:p>
            <a:r>
              <a:rPr lang="it-IT" b="1" dirty="0" err="1" smtClean="0">
                <a:solidFill>
                  <a:schemeClr val="accent6">
                    <a:lumMod val="20000"/>
                    <a:lumOff val="80000"/>
                  </a:schemeClr>
                </a:solidFill>
                <a:latin typeface="Times New Roman" pitchFamily="18" charset="0"/>
                <a:cs typeface="Times New Roman" pitchFamily="18" charset="0"/>
              </a:rPr>
              <a:t>Psicostasia</a:t>
            </a:r>
            <a:r>
              <a:rPr lang="it-IT" b="1" dirty="0" smtClean="0">
                <a:solidFill>
                  <a:schemeClr val="accent6">
                    <a:lumMod val="20000"/>
                    <a:lumOff val="80000"/>
                  </a:schemeClr>
                </a:solidFill>
                <a:latin typeface="Times New Roman" pitchFamily="18" charset="0"/>
                <a:cs typeface="Times New Roman" pitchFamily="18" charset="0"/>
              </a:rPr>
              <a:t> – il peso delle anime</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112642" name="Picture 2" descr="File:Henry Fuseli - Psychostasy (The Weighing of Souls), 1800.jpg"/>
          <p:cNvPicPr>
            <a:picLocks noChangeAspect="1" noChangeArrowheads="1"/>
          </p:cNvPicPr>
          <p:nvPr/>
        </p:nvPicPr>
        <p:blipFill>
          <a:blip r:embed="rId3"/>
          <a:srcRect/>
          <a:stretch>
            <a:fillRect/>
          </a:stretch>
        </p:blipFill>
        <p:spPr bwMode="auto">
          <a:xfrm>
            <a:off x="2071670" y="0"/>
            <a:ext cx="4857752" cy="6890428"/>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7143768" y="1357298"/>
            <a:ext cx="1643042" cy="1477328"/>
          </a:xfrm>
          <a:prstGeom prst="rect">
            <a:avLst/>
          </a:prstGeom>
          <a:noFill/>
        </p:spPr>
        <p:txBody>
          <a:bodyPr wrap="square" rtlCol="0">
            <a:spAutoFit/>
          </a:bodyPr>
          <a:lstStyle/>
          <a:p>
            <a:r>
              <a:rPr lang="it-IT" b="1" dirty="0" err="1" smtClean="0">
                <a:solidFill>
                  <a:schemeClr val="accent6">
                    <a:lumMod val="20000"/>
                    <a:lumOff val="80000"/>
                  </a:schemeClr>
                </a:solidFill>
                <a:latin typeface="Times New Roman" pitchFamily="18" charset="0"/>
                <a:cs typeface="Times New Roman" pitchFamily="18" charset="0"/>
              </a:rPr>
              <a:t>Efesto</a:t>
            </a:r>
            <a:r>
              <a:rPr lang="it-IT" b="1" dirty="0" smtClean="0">
                <a:solidFill>
                  <a:schemeClr val="accent6">
                    <a:lumMod val="20000"/>
                    <a:lumOff val="80000"/>
                  </a:schemeClr>
                </a:solidFill>
                <a:latin typeface="Times New Roman" pitchFamily="18" charset="0"/>
                <a:cs typeface="Times New Roman" pitchFamily="18" charset="0"/>
              </a:rPr>
              <a:t>, </a:t>
            </a:r>
            <a:r>
              <a:rPr lang="it-IT" b="1" dirty="0" err="1" smtClean="0">
                <a:solidFill>
                  <a:schemeClr val="accent6">
                    <a:lumMod val="20000"/>
                    <a:lumOff val="80000"/>
                  </a:schemeClr>
                </a:solidFill>
                <a:latin typeface="Times New Roman" pitchFamily="18" charset="0"/>
                <a:cs typeface="Times New Roman" pitchFamily="18" charset="0"/>
              </a:rPr>
              <a:t>Bia</a:t>
            </a:r>
            <a:r>
              <a:rPr lang="it-IT" b="1" dirty="0" smtClean="0">
                <a:solidFill>
                  <a:schemeClr val="accent6">
                    <a:lumMod val="20000"/>
                    <a:lumOff val="80000"/>
                  </a:schemeClr>
                </a:solidFill>
                <a:latin typeface="Times New Roman" pitchFamily="18" charset="0"/>
                <a:cs typeface="Times New Roman" pitchFamily="18" charset="0"/>
              </a:rPr>
              <a:t> e Crato legano Prometeo al monte Caucaso </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113666" name="Picture 2" descr="http://upload.wikimedia.org/wikipedia/commons/a/ac/Henry_Fuseli_-_Hephaestus,_Bia_and_Crato_Securing_Prometheus_on_Mount_Caucasus_-_Google_Art_Project.jpg"/>
          <p:cNvPicPr>
            <a:picLocks noChangeAspect="1" noChangeArrowheads="1"/>
          </p:cNvPicPr>
          <p:nvPr/>
        </p:nvPicPr>
        <p:blipFill>
          <a:blip r:embed="rId3" cstate="print"/>
          <a:srcRect/>
          <a:stretch>
            <a:fillRect/>
          </a:stretch>
        </p:blipFill>
        <p:spPr bwMode="auto">
          <a:xfrm>
            <a:off x="1214414" y="0"/>
            <a:ext cx="5810035" cy="6858000"/>
          </a:xfrm>
          <a:prstGeom prst="rect">
            <a:avLst/>
          </a:prstGeom>
          <a:noFill/>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7215206" y="1428736"/>
            <a:ext cx="1643042" cy="1200329"/>
          </a:xfrm>
          <a:prstGeom prst="rect">
            <a:avLst/>
          </a:prstGeom>
          <a:noFill/>
        </p:spPr>
        <p:txBody>
          <a:bodyPr wrap="squar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Cavaliere attaccato da un serpente gigante</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101378" name="Picture 2" descr="File:Johann Heinrich Füssli 059.jpg"/>
          <p:cNvPicPr>
            <a:picLocks noChangeAspect="1" noChangeArrowheads="1"/>
          </p:cNvPicPr>
          <p:nvPr/>
        </p:nvPicPr>
        <p:blipFill>
          <a:blip r:embed="rId3"/>
          <a:srcRect/>
          <a:stretch>
            <a:fillRect/>
          </a:stretch>
        </p:blipFill>
        <p:spPr bwMode="auto">
          <a:xfrm>
            <a:off x="1643042" y="62715"/>
            <a:ext cx="5572133" cy="6795285"/>
          </a:xfrm>
          <a:prstGeom prst="rect">
            <a:avLst/>
          </a:prstGeom>
          <a:noFill/>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5429256" y="0"/>
            <a:ext cx="3714744" cy="6632585"/>
          </a:xfrm>
          <a:prstGeom prst="rect">
            <a:avLst/>
          </a:prstGeom>
          <a:noFill/>
        </p:spPr>
        <p:txBody>
          <a:bodyPr wrap="square" rtlCol="0">
            <a:spAutoFit/>
          </a:bodyPr>
          <a:lstStyle/>
          <a:p>
            <a:r>
              <a:rPr lang="it-IT" sz="2500" b="1" dirty="0" smtClean="0">
                <a:solidFill>
                  <a:schemeClr val="accent6">
                    <a:lumMod val="20000"/>
                    <a:lumOff val="80000"/>
                  </a:schemeClr>
                </a:solidFill>
                <a:latin typeface="Times New Roman" pitchFamily="18" charset="0"/>
                <a:cs typeface="Times New Roman" pitchFamily="18" charset="0"/>
              </a:rPr>
              <a:t>Con il termine ‘natura’ intendo le forme universali e immutabili degli oggetti visibili, non deformate da effetti casuali o dalla malattia, né mutate dalla moda o da costumi legati a singoli luoghi. La natura è un'idea collettiva, e se la sua essenza è contenuta nei singoli esseri della specie, non lo è mai completamente né in totale purezza. LEZIONE I, SULL'ARTE CLASSICA, </a:t>
            </a:r>
            <a:r>
              <a:rPr lang="it-IT" sz="2500" b="1" dirty="0" smtClean="0">
                <a:solidFill>
                  <a:schemeClr val="accent6">
                    <a:lumMod val="20000"/>
                    <a:lumOff val="80000"/>
                  </a:schemeClr>
                </a:solidFill>
                <a:latin typeface="Times New Roman" pitchFamily="18" charset="0"/>
                <a:cs typeface="Times New Roman" pitchFamily="18" charset="0"/>
              </a:rPr>
              <a:t>180</a:t>
            </a:r>
            <a:endParaRPr lang="it-IT" sz="2500" b="1" dirty="0">
              <a:solidFill>
                <a:schemeClr val="accent6">
                  <a:lumMod val="20000"/>
                  <a:lumOff val="80000"/>
                </a:schemeClr>
              </a:solidFill>
              <a:latin typeface="Times New Roman" pitchFamily="18" charset="0"/>
              <a:cs typeface="Times New Roman" pitchFamily="18" charset="0"/>
            </a:endParaRPr>
          </a:p>
        </p:txBody>
      </p:sp>
      <p:pic>
        <p:nvPicPr>
          <p:cNvPr id="111618" name="Picture 2" descr="File:Johann Heinrich Füssli 054.jpg"/>
          <p:cNvPicPr>
            <a:picLocks noChangeAspect="1" noChangeArrowheads="1"/>
          </p:cNvPicPr>
          <p:nvPr/>
        </p:nvPicPr>
        <p:blipFill>
          <a:blip r:embed="rId3"/>
          <a:srcRect/>
          <a:stretch>
            <a:fillRect/>
          </a:stretch>
        </p:blipFill>
        <p:spPr bwMode="auto">
          <a:xfrm>
            <a:off x="0" y="0"/>
            <a:ext cx="5429256" cy="6817872"/>
          </a:xfrm>
          <a:prstGeom prst="rect">
            <a:avLst/>
          </a:prstGeom>
          <a:noFill/>
        </p:spPr>
      </p:pic>
      <p:sp>
        <p:nvSpPr>
          <p:cNvPr id="7" name="Rettangolo 6"/>
          <p:cNvSpPr/>
          <p:nvPr/>
        </p:nvSpPr>
        <p:spPr>
          <a:xfrm>
            <a:off x="142844" y="5429264"/>
            <a:ext cx="1643074" cy="1200329"/>
          </a:xfrm>
          <a:prstGeom prst="rect">
            <a:avLst/>
          </a:prstGeom>
        </p:spPr>
        <p:txBody>
          <a:bodyPr wrap="square">
            <a:spAutoFit/>
          </a:bodyPr>
          <a:lstStyle/>
          <a:p>
            <a:r>
              <a:rPr lang="it-IT" b="1" dirty="0" err="1" smtClean="0">
                <a:solidFill>
                  <a:schemeClr val="accent6">
                    <a:lumMod val="20000"/>
                    <a:lumOff val="80000"/>
                  </a:schemeClr>
                </a:solidFill>
                <a:latin typeface="Times New Roman" pitchFamily="18" charset="0"/>
                <a:cs typeface="Times New Roman" pitchFamily="18" charset="0"/>
              </a:rPr>
              <a:t>Odisseo</a:t>
            </a:r>
            <a:r>
              <a:rPr lang="it-IT" b="1" dirty="0" smtClean="0">
                <a:solidFill>
                  <a:schemeClr val="accent6">
                    <a:lumMod val="20000"/>
                    <a:lumOff val="80000"/>
                  </a:schemeClr>
                </a:solidFill>
                <a:latin typeface="Times New Roman" pitchFamily="18" charset="0"/>
                <a:cs typeface="Times New Roman" pitchFamily="18" charset="0"/>
              </a:rPr>
              <a:t> davanti a Scilla e </a:t>
            </a:r>
            <a:r>
              <a:rPr lang="it-IT" b="1" dirty="0" err="1" smtClean="0">
                <a:solidFill>
                  <a:schemeClr val="accent6">
                    <a:lumMod val="20000"/>
                    <a:lumOff val="80000"/>
                  </a:schemeClr>
                </a:solidFill>
                <a:latin typeface="Times New Roman" pitchFamily="18" charset="0"/>
                <a:cs typeface="Times New Roman" pitchFamily="18" charset="0"/>
              </a:rPr>
              <a:t>Cariddi</a:t>
            </a:r>
            <a:endParaRPr lang="it-IT"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214282" y="0"/>
            <a:ext cx="8715404" cy="7571303"/>
          </a:xfrm>
          <a:prstGeom prst="rect">
            <a:avLst/>
          </a:prstGeom>
          <a:noFill/>
        </p:spPr>
        <p:txBody>
          <a:bodyPr wrap="square" rtlCol="0">
            <a:spAutoFit/>
          </a:bodyPr>
          <a:lstStyle/>
          <a:p>
            <a:pPr algn="ctr"/>
            <a:endParaRPr lang="it-IT" sz="2800" b="1" dirty="0" smtClean="0">
              <a:solidFill>
                <a:schemeClr val="accent6">
                  <a:lumMod val="75000"/>
                </a:schemeClr>
              </a:solidFill>
              <a:latin typeface="Times New Roman" pitchFamily="18" charset="0"/>
              <a:cs typeface="Times New Roman" pitchFamily="18" charset="0"/>
            </a:endParaRPr>
          </a:p>
          <a:p>
            <a:pPr algn="ctr"/>
            <a:r>
              <a:rPr lang="it-IT" sz="5400" b="1" dirty="0" smtClean="0">
                <a:solidFill>
                  <a:schemeClr val="accent6">
                    <a:lumMod val="75000"/>
                  </a:schemeClr>
                </a:solidFill>
                <a:latin typeface="Times New Roman" pitchFamily="18" charset="0"/>
                <a:cs typeface="Times New Roman" pitchFamily="18" charset="0"/>
              </a:rPr>
              <a:t>I NIBELUNGHI E IL MEDIOEVO</a:t>
            </a:r>
          </a:p>
          <a:p>
            <a:pPr algn="ctr"/>
            <a:endParaRPr lang="it-IT" sz="1400" b="1" dirty="0" smtClean="0">
              <a:solidFill>
                <a:schemeClr val="accent6">
                  <a:lumMod val="20000"/>
                  <a:lumOff val="80000"/>
                </a:schemeClr>
              </a:solidFill>
              <a:latin typeface="Times New Roman" pitchFamily="18" charset="0"/>
              <a:cs typeface="Times New Roman" pitchFamily="18" charset="0"/>
            </a:endParaRPr>
          </a:p>
          <a:p>
            <a:pPr algn="ctr"/>
            <a:r>
              <a:rPr lang="it-IT" sz="3600" b="1" dirty="0" smtClean="0">
                <a:solidFill>
                  <a:schemeClr val="accent6">
                    <a:lumMod val="20000"/>
                    <a:lumOff val="80000"/>
                  </a:schemeClr>
                </a:solidFill>
                <a:latin typeface="Times New Roman" pitchFamily="18" charset="0"/>
                <a:cs typeface="Times New Roman" pitchFamily="18" charset="0"/>
              </a:rPr>
              <a:t>Siamo più impressionati dalla mitologia medioevale che da quella greca, perché ancora non sono stati lacerati i vincoli che ci legano al suo incantesimo. Essa ci prende con mano energica e ci trattiene avvalendosi della nostra superstizione e di un concetto dell'onore che ci è stato tramandato. - AFORISMA 105</a:t>
            </a:r>
          </a:p>
          <a:p>
            <a:pPr algn="ctr"/>
            <a:r>
              <a:rPr lang="it-IT" sz="3600" b="1" dirty="0" smtClean="0">
                <a:solidFill>
                  <a:schemeClr val="accent6">
                    <a:lumMod val="20000"/>
                    <a:lumOff val="80000"/>
                  </a:schemeClr>
                </a:solidFill>
                <a:latin typeface="Times New Roman" pitchFamily="18" charset="0"/>
                <a:cs typeface="Times New Roman" pitchFamily="18" charset="0"/>
              </a:rPr>
              <a:t> </a:t>
            </a:r>
            <a:endParaRPr lang="it-IT" sz="4800"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7286644" y="285728"/>
            <a:ext cx="1643042" cy="646331"/>
          </a:xfrm>
          <a:prstGeom prst="rect">
            <a:avLst/>
          </a:prstGeom>
          <a:noFill/>
        </p:spPr>
        <p:txBody>
          <a:bodyPr wrap="square" rtlCol="0">
            <a:spAutoFit/>
          </a:bodyPr>
          <a:lstStyle/>
          <a:p>
            <a:r>
              <a:rPr lang="it-IT" b="1" dirty="0" err="1" smtClean="0">
                <a:solidFill>
                  <a:schemeClr val="accent6">
                    <a:lumMod val="20000"/>
                    <a:lumOff val="80000"/>
                  </a:schemeClr>
                </a:solidFill>
                <a:latin typeface="Times New Roman" pitchFamily="18" charset="0"/>
                <a:cs typeface="Times New Roman" pitchFamily="18" charset="0"/>
              </a:rPr>
              <a:t>Crimilde</a:t>
            </a:r>
            <a:r>
              <a:rPr lang="it-IT" b="1" dirty="0" smtClean="0">
                <a:solidFill>
                  <a:schemeClr val="accent6">
                    <a:lumMod val="20000"/>
                    <a:lumOff val="80000"/>
                  </a:schemeClr>
                </a:solidFill>
                <a:latin typeface="Times New Roman" pitchFamily="18" charset="0"/>
                <a:cs typeface="Times New Roman" pitchFamily="18" charset="0"/>
              </a:rPr>
              <a:t> e </a:t>
            </a:r>
            <a:r>
              <a:rPr lang="it-IT" b="1" dirty="0" err="1" smtClean="0">
                <a:solidFill>
                  <a:schemeClr val="accent6">
                    <a:lumMod val="20000"/>
                    <a:lumOff val="80000"/>
                  </a:schemeClr>
                </a:solidFill>
                <a:latin typeface="Times New Roman" pitchFamily="18" charset="0"/>
                <a:cs typeface="Times New Roman" pitchFamily="18" charset="0"/>
              </a:rPr>
              <a:t>Gunther</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112642" name="Picture 2" descr="File:Johann Heinrich Füssli 047.jpg"/>
          <p:cNvPicPr>
            <a:picLocks noChangeAspect="1" noChangeArrowheads="1"/>
          </p:cNvPicPr>
          <p:nvPr/>
        </p:nvPicPr>
        <p:blipFill>
          <a:blip r:embed="rId3"/>
          <a:srcRect/>
          <a:stretch>
            <a:fillRect/>
          </a:stretch>
        </p:blipFill>
        <p:spPr bwMode="auto">
          <a:xfrm>
            <a:off x="1928794" y="36865"/>
            <a:ext cx="5286380" cy="6821135"/>
          </a:xfrm>
          <a:prstGeom prst="rect">
            <a:avLst/>
          </a:prstGeom>
          <a:noFill/>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114690" name="Picture 2" descr="http://images.tate.org.uk/sites/default/files/styles/grid-normal-8-cols/public/images/fuseli_othar_rescuing_siritha_0.jpg?itok=WLCcbdgC"/>
          <p:cNvPicPr>
            <a:picLocks noChangeAspect="1" noChangeArrowheads="1"/>
          </p:cNvPicPr>
          <p:nvPr/>
        </p:nvPicPr>
        <p:blipFill>
          <a:blip r:embed="rId3"/>
          <a:srcRect/>
          <a:stretch>
            <a:fillRect/>
          </a:stretch>
        </p:blipFill>
        <p:spPr bwMode="auto">
          <a:xfrm>
            <a:off x="0" y="11883"/>
            <a:ext cx="8215338" cy="6846117"/>
          </a:xfrm>
          <a:prstGeom prst="rect">
            <a:avLst/>
          </a:prstGeom>
          <a:noFill/>
        </p:spPr>
      </p:pic>
      <p:sp>
        <p:nvSpPr>
          <p:cNvPr id="9" name="Rettangolo 8"/>
          <p:cNvSpPr/>
          <p:nvPr/>
        </p:nvSpPr>
        <p:spPr>
          <a:xfrm>
            <a:off x="6429388" y="285728"/>
            <a:ext cx="2214578" cy="369332"/>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Sigfrido e </a:t>
            </a:r>
            <a:r>
              <a:rPr lang="it-IT" b="1" dirty="0" err="1" smtClean="0">
                <a:solidFill>
                  <a:schemeClr val="accent6">
                    <a:lumMod val="20000"/>
                    <a:lumOff val="80000"/>
                  </a:schemeClr>
                </a:solidFill>
                <a:latin typeface="Times New Roman" pitchFamily="18" charset="0"/>
                <a:cs typeface="Times New Roman" pitchFamily="18" charset="0"/>
              </a:rPr>
              <a:t>Crimilde</a:t>
            </a:r>
            <a:endParaRPr lang="it-IT"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0" y="0"/>
            <a:ext cx="9144000" cy="7248138"/>
          </a:xfrm>
          <a:prstGeom prst="rect">
            <a:avLst/>
          </a:prstGeom>
          <a:noFill/>
        </p:spPr>
        <p:txBody>
          <a:bodyPr wrap="square" rtlCol="0">
            <a:spAutoFit/>
          </a:bodyPr>
          <a:lstStyle/>
          <a:p>
            <a:r>
              <a:rPr lang="it-IT" sz="2500" b="1" dirty="0" smtClean="0">
                <a:solidFill>
                  <a:schemeClr val="accent6">
                    <a:lumMod val="20000"/>
                    <a:lumOff val="80000"/>
                  </a:schemeClr>
                </a:solidFill>
                <a:latin typeface="Times New Roman" pitchFamily="18" charset="0"/>
                <a:cs typeface="Times New Roman" pitchFamily="18" charset="0"/>
              </a:rPr>
              <a:t>Esiste un punto tale che, dopo averlo raggiunto, una nazione non può più tornare indietro. Quando per un popolo le leggi non son diventate altro che un impedimento, ogni tentativo di trasformarle nuovamente in norme etiche è insensato, quando il conflitto degli interessi sociali può essere frenato soltanto con la forza, allora il miglior politico è il ciarlatano più astuto. Allora si deve sostituire la virtù con il decoro, trasferire la rendita dell'onestà all'abilità, si devono usare semplici lenitivi e palliativi, e chiamare in aiuto le arti, il lusso, il commercio e il fantasma dell'onore nazionale e privato. Con i loro scintillanti privilegi e il loro fascino insidioso bisogna corrompere e sopire coloro che si temono, e trasformarli così in schiavi. Bisogna dividere la plebe e cogliere ogni occasione di sviare la sua rabbia verso pretestuosi uomini di paglia, in modo che si sfoghi in giochi innocui. Bisogna o come </a:t>
            </a:r>
            <a:r>
              <a:rPr lang="it-IT" sz="2500" b="1" dirty="0" err="1" smtClean="0">
                <a:solidFill>
                  <a:schemeClr val="accent6">
                    <a:lumMod val="20000"/>
                    <a:lumOff val="80000"/>
                  </a:schemeClr>
                </a:solidFill>
                <a:latin typeface="Times New Roman" pitchFamily="18" charset="0"/>
                <a:cs typeface="Times New Roman" pitchFamily="18" charset="0"/>
              </a:rPr>
              <a:t>Colbert</a:t>
            </a:r>
            <a:r>
              <a:rPr lang="it-IT" sz="2500" b="1" dirty="0" smtClean="0">
                <a:solidFill>
                  <a:schemeClr val="accent6">
                    <a:lumMod val="20000"/>
                    <a:lumOff val="80000"/>
                  </a:schemeClr>
                </a:solidFill>
                <a:latin typeface="Times New Roman" pitchFamily="18" charset="0"/>
                <a:cs typeface="Times New Roman" pitchFamily="18" charset="0"/>
              </a:rPr>
              <a:t> offrire in pasto fiori agli affamati, o come </a:t>
            </a:r>
          </a:p>
          <a:p>
            <a:r>
              <a:rPr lang="it-IT" sz="2500" b="1" dirty="0" smtClean="0">
                <a:solidFill>
                  <a:schemeClr val="accent6">
                    <a:lumMod val="20000"/>
                    <a:lumOff val="80000"/>
                  </a:schemeClr>
                </a:solidFill>
                <a:latin typeface="Times New Roman" pitchFamily="18" charset="0"/>
                <a:cs typeface="Times New Roman" pitchFamily="18" charset="0"/>
              </a:rPr>
              <a:t>Catone continuare a ripetere </a:t>
            </a:r>
            <a:r>
              <a:rPr lang="it-IT" sz="2500" b="1" dirty="0" err="1" smtClean="0">
                <a:solidFill>
                  <a:schemeClr val="accent6">
                    <a:lumMod val="20000"/>
                    <a:lumOff val="80000"/>
                  </a:schemeClr>
                </a:solidFill>
                <a:latin typeface="Times New Roman" pitchFamily="18" charset="0"/>
                <a:cs typeface="Times New Roman" pitchFamily="18" charset="0"/>
              </a:rPr>
              <a:t>Delenda</a:t>
            </a:r>
            <a:r>
              <a:rPr lang="it-IT" sz="2500" b="1" dirty="0" smtClean="0">
                <a:solidFill>
                  <a:schemeClr val="accent6">
                    <a:lumMod val="20000"/>
                    <a:lumOff val="80000"/>
                  </a:schemeClr>
                </a:solidFill>
                <a:latin typeface="Times New Roman" pitchFamily="18" charset="0"/>
                <a:cs typeface="Times New Roman" pitchFamily="18" charset="0"/>
              </a:rPr>
              <a:t> est </a:t>
            </a:r>
            <a:r>
              <a:rPr lang="it-IT" sz="2500" b="1" dirty="0" err="1" smtClean="0">
                <a:solidFill>
                  <a:schemeClr val="accent6">
                    <a:lumMod val="20000"/>
                    <a:lumOff val="80000"/>
                  </a:schemeClr>
                </a:solidFill>
                <a:latin typeface="Times New Roman" pitchFamily="18" charset="0"/>
                <a:cs typeface="Times New Roman" pitchFamily="18" charset="0"/>
              </a:rPr>
              <a:t>Carthago</a:t>
            </a:r>
            <a:r>
              <a:rPr lang="it-IT" sz="2500" b="1" dirty="0" smtClean="0">
                <a:solidFill>
                  <a:schemeClr val="accent6">
                    <a:lumMod val="20000"/>
                    <a:lumOff val="80000"/>
                  </a:schemeClr>
                </a:solidFill>
                <a:latin typeface="Times New Roman" pitchFamily="18" charset="0"/>
                <a:cs typeface="Times New Roman" pitchFamily="18" charset="0"/>
              </a:rPr>
              <a:t>.  </a:t>
            </a:r>
          </a:p>
          <a:p>
            <a:r>
              <a:rPr lang="it-IT" sz="2500" b="1" dirty="0" smtClean="0">
                <a:solidFill>
                  <a:schemeClr val="accent6">
                    <a:lumMod val="20000"/>
                    <a:lumOff val="80000"/>
                  </a:schemeClr>
                </a:solidFill>
                <a:latin typeface="Times New Roman" pitchFamily="18" charset="0"/>
                <a:cs typeface="Times New Roman" pitchFamily="18" charset="0"/>
              </a:rPr>
              <a:t>REMARKS ON ROUSSEAU, 1767</a:t>
            </a:r>
            <a:br>
              <a:rPr lang="it-IT" sz="2500" b="1" dirty="0" smtClean="0">
                <a:solidFill>
                  <a:schemeClr val="accent6">
                    <a:lumMod val="20000"/>
                    <a:lumOff val="80000"/>
                  </a:schemeClr>
                </a:solidFill>
                <a:latin typeface="Times New Roman" pitchFamily="18" charset="0"/>
                <a:cs typeface="Times New Roman" pitchFamily="18" charset="0"/>
              </a:rPr>
            </a:br>
            <a:r>
              <a:rPr lang="it-IT" sz="2000" dirty="0" smtClean="0"/>
              <a:t/>
            </a:r>
            <a:br>
              <a:rPr lang="it-IT" sz="2000" dirty="0" smtClean="0"/>
            </a:br>
            <a:endParaRPr lang="it-IT" sz="2000"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118786" name="Picture 2" descr="http://www.paintings-art-picture.com/Henry-Fuseli-Paintings/images/henry%20fuseli%20kriemhild%20dreams%20of%20the%20dead%20siegfried.jpg"/>
          <p:cNvPicPr>
            <a:picLocks noChangeAspect="1" noChangeArrowheads="1"/>
          </p:cNvPicPr>
          <p:nvPr/>
        </p:nvPicPr>
        <p:blipFill>
          <a:blip r:embed="rId3"/>
          <a:srcRect l="7989" t="5319" r="8122" b="4255"/>
          <a:stretch>
            <a:fillRect/>
          </a:stretch>
        </p:blipFill>
        <p:spPr bwMode="auto">
          <a:xfrm>
            <a:off x="0" y="-48"/>
            <a:ext cx="8471706" cy="6858048"/>
          </a:xfrm>
          <a:prstGeom prst="rect">
            <a:avLst/>
          </a:prstGeom>
          <a:noFill/>
        </p:spPr>
      </p:pic>
      <p:sp>
        <p:nvSpPr>
          <p:cNvPr id="8" name="Rettangolo 7"/>
          <p:cNvSpPr/>
          <p:nvPr/>
        </p:nvSpPr>
        <p:spPr>
          <a:xfrm>
            <a:off x="7000892" y="214290"/>
            <a:ext cx="1785950" cy="646331"/>
          </a:xfrm>
          <a:prstGeom prst="rect">
            <a:avLst/>
          </a:prstGeom>
        </p:spPr>
        <p:txBody>
          <a:bodyPr wrap="square">
            <a:spAutoFit/>
          </a:bodyPr>
          <a:lstStyle/>
          <a:p>
            <a:r>
              <a:rPr lang="it-IT" b="1" dirty="0" err="1" smtClean="0">
                <a:solidFill>
                  <a:schemeClr val="accent6">
                    <a:lumMod val="20000"/>
                    <a:lumOff val="80000"/>
                  </a:schemeClr>
                </a:solidFill>
                <a:latin typeface="Times New Roman" pitchFamily="18" charset="0"/>
                <a:cs typeface="Times New Roman" pitchFamily="18" charset="0"/>
              </a:rPr>
              <a:t>Crimilde</a:t>
            </a:r>
            <a:r>
              <a:rPr lang="it-IT" b="1" dirty="0" smtClean="0">
                <a:solidFill>
                  <a:schemeClr val="accent6">
                    <a:lumMod val="20000"/>
                    <a:lumOff val="80000"/>
                  </a:schemeClr>
                </a:solidFill>
                <a:latin typeface="Times New Roman" pitchFamily="18" charset="0"/>
                <a:cs typeface="Times New Roman" pitchFamily="18" charset="0"/>
              </a:rPr>
              <a:t> sogna </a:t>
            </a:r>
          </a:p>
          <a:p>
            <a:r>
              <a:rPr lang="it-IT" b="1" dirty="0" smtClean="0">
                <a:solidFill>
                  <a:schemeClr val="accent6">
                    <a:lumMod val="20000"/>
                    <a:lumOff val="80000"/>
                  </a:schemeClr>
                </a:solidFill>
                <a:latin typeface="Times New Roman" pitchFamily="18" charset="0"/>
                <a:cs typeface="Times New Roman" pitchFamily="18" charset="0"/>
              </a:rPr>
              <a:t>Sigfrido morto </a:t>
            </a:r>
            <a:endParaRPr lang="it-IT"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7500958" y="0"/>
            <a:ext cx="1643042" cy="2031325"/>
          </a:xfrm>
          <a:prstGeom prst="rect">
            <a:avLst/>
          </a:prstGeom>
          <a:noFill/>
        </p:spPr>
        <p:txBody>
          <a:bodyPr wrap="square" rtlCol="0">
            <a:spAutoFit/>
          </a:bodyPr>
          <a:lstStyle/>
          <a:p>
            <a:r>
              <a:rPr lang="it-IT" b="1" dirty="0" err="1" smtClean="0">
                <a:solidFill>
                  <a:schemeClr val="accent6">
                    <a:lumMod val="20000"/>
                    <a:lumOff val="80000"/>
                  </a:schemeClr>
                </a:solidFill>
                <a:latin typeface="Times New Roman" pitchFamily="18" charset="0"/>
                <a:cs typeface="Times New Roman" pitchFamily="18" charset="0"/>
              </a:rPr>
              <a:t>Brunilde</a:t>
            </a:r>
            <a:r>
              <a:rPr lang="it-IT" b="1" dirty="0" smtClean="0">
                <a:solidFill>
                  <a:schemeClr val="accent6">
                    <a:lumMod val="20000"/>
                    <a:lumOff val="80000"/>
                  </a:schemeClr>
                </a:solidFill>
                <a:latin typeface="Times New Roman" pitchFamily="18" charset="0"/>
                <a:cs typeface="Times New Roman" pitchFamily="18" charset="0"/>
              </a:rPr>
              <a:t> guarda </a:t>
            </a:r>
            <a:r>
              <a:rPr lang="it-IT" b="1" dirty="0" err="1" smtClean="0">
                <a:solidFill>
                  <a:schemeClr val="accent6">
                    <a:lumMod val="20000"/>
                    <a:lumOff val="80000"/>
                  </a:schemeClr>
                </a:solidFill>
                <a:latin typeface="Times New Roman" pitchFamily="18" charset="0"/>
                <a:cs typeface="Times New Roman" pitchFamily="18" charset="0"/>
              </a:rPr>
              <a:t>Gunther</a:t>
            </a:r>
            <a:r>
              <a:rPr lang="it-IT" b="1" dirty="0" smtClean="0">
                <a:solidFill>
                  <a:schemeClr val="accent6">
                    <a:lumMod val="20000"/>
                    <a:lumOff val="80000"/>
                  </a:schemeClr>
                </a:solidFill>
                <a:latin typeface="Times New Roman" pitchFamily="18" charset="0"/>
                <a:cs typeface="Times New Roman" pitchFamily="18" charset="0"/>
              </a:rPr>
              <a:t> appeso al soffitto nella prima notte di nozze </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19458" name="Picture 2" descr="Henry Fuseli Brunhild Watching Gunther Suspended from The Ceiling on their Wedding Night 1807"/>
          <p:cNvPicPr>
            <a:picLocks noChangeAspect="1" noChangeArrowheads="1"/>
          </p:cNvPicPr>
          <p:nvPr/>
        </p:nvPicPr>
        <p:blipFill>
          <a:blip r:embed="rId3"/>
          <a:srcRect/>
          <a:stretch>
            <a:fillRect/>
          </a:stretch>
        </p:blipFill>
        <p:spPr bwMode="auto">
          <a:xfrm>
            <a:off x="2571736" y="0"/>
            <a:ext cx="4429124" cy="6862024"/>
          </a:xfrm>
          <a:prstGeom prst="rect">
            <a:avLst/>
          </a:prstGeom>
          <a:noFill/>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7500958" y="0"/>
            <a:ext cx="1643042" cy="923330"/>
          </a:xfrm>
          <a:prstGeom prst="rect">
            <a:avLst/>
          </a:prstGeom>
          <a:noFill/>
        </p:spPr>
        <p:txBody>
          <a:bodyPr wrap="square" rtlCol="0">
            <a:spAutoFit/>
          </a:bodyPr>
          <a:lstStyle/>
          <a:p>
            <a:r>
              <a:rPr lang="it-IT" b="1" dirty="0" err="1" smtClean="0">
                <a:solidFill>
                  <a:schemeClr val="accent6">
                    <a:lumMod val="20000"/>
                    <a:lumOff val="80000"/>
                  </a:schemeClr>
                </a:solidFill>
                <a:latin typeface="Times New Roman" pitchFamily="18" charset="0"/>
                <a:cs typeface="Times New Roman" pitchFamily="18" charset="0"/>
              </a:rPr>
              <a:t>Crimilde</a:t>
            </a:r>
            <a:r>
              <a:rPr lang="it-IT" b="1" dirty="0" smtClean="0">
                <a:solidFill>
                  <a:schemeClr val="accent6">
                    <a:lumMod val="20000"/>
                    <a:lumOff val="80000"/>
                  </a:schemeClr>
                </a:solidFill>
                <a:latin typeface="Times New Roman" pitchFamily="18" charset="0"/>
                <a:cs typeface="Times New Roman" pitchFamily="18" charset="0"/>
              </a:rPr>
              <a:t> con la testa di </a:t>
            </a:r>
            <a:r>
              <a:rPr lang="it-IT" b="1" dirty="0" err="1" smtClean="0">
                <a:solidFill>
                  <a:schemeClr val="accent6">
                    <a:lumMod val="20000"/>
                    <a:lumOff val="80000"/>
                  </a:schemeClr>
                </a:solidFill>
                <a:latin typeface="Times New Roman" pitchFamily="18" charset="0"/>
                <a:cs typeface="Times New Roman" pitchFamily="18" charset="0"/>
              </a:rPr>
              <a:t>Hagen</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11266" name="Picture 2" descr="File:Johann Heinrich Füssli 048.jpg"/>
          <p:cNvPicPr>
            <a:picLocks noChangeAspect="1" noChangeArrowheads="1"/>
          </p:cNvPicPr>
          <p:nvPr/>
        </p:nvPicPr>
        <p:blipFill>
          <a:blip r:embed="rId3"/>
          <a:srcRect/>
          <a:stretch>
            <a:fillRect/>
          </a:stretch>
        </p:blipFill>
        <p:spPr bwMode="auto">
          <a:xfrm>
            <a:off x="2071670" y="7400"/>
            <a:ext cx="5286380" cy="6850600"/>
          </a:xfrm>
          <a:prstGeom prst="rect">
            <a:avLst/>
          </a:prstGeom>
          <a:noFill/>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0" y="0"/>
            <a:ext cx="8929686" cy="923330"/>
          </a:xfrm>
          <a:prstGeom prst="rect">
            <a:avLst/>
          </a:prstGeom>
          <a:noFill/>
        </p:spPr>
        <p:txBody>
          <a:bodyPr wrap="square" rtlCol="0">
            <a:spAutoFit/>
          </a:bodyPr>
          <a:lstStyle/>
          <a:p>
            <a:r>
              <a:rPr lang="it-IT" dirty="0" smtClean="0">
                <a:solidFill>
                  <a:schemeClr val="accent6">
                    <a:lumMod val="20000"/>
                    <a:lumOff val="80000"/>
                  </a:schemeClr>
                </a:solidFill>
              </a:rPr>
              <a:t/>
            </a:r>
            <a:br>
              <a:rPr lang="it-IT" dirty="0" smtClean="0">
                <a:solidFill>
                  <a:schemeClr val="accent6">
                    <a:lumMod val="20000"/>
                    <a:lumOff val="80000"/>
                  </a:schemeClr>
                </a:solidFill>
              </a:rPr>
            </a:br>
            <a:r>
              <a:rPr lang="it-IT" dirty="0" smtClean="0">
                <a:solidFill>
                  <a:schemeClr val="accent6">
                    <a:lumMod val="20000"/>
                    <a:lumOff val="80000"/>
                  </a:schemeClr>
                </a:solidFill>
              </a:rPr>
              <a:t/>
            </a:r>
            <a:br>
              <a:rPr lang="it-IT" dirty="0" smtClean="0">
                <a:solidFill>
                  <a:schemeClr val="accent6">
                    <a:lumMod val="20000"/>
                    <a:lumOff val="80000"/>
                  </a:schemeClr>
                </a:solidFill>
              </a:rPr>
            </a:br>
            <a:endParaRPr lang="it-IT"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214282" y="0"/>
            <a:ext cx="8715404" cy="5755422"/>
          </a:xfrm>
          <a:prstGeom prst="rect">
            <a:avLst/>
          </a:prstGeom>
          <a:noFill/>
        </p:spPr>
        <p:txBody>
          <a:bodyPr wrap="square" rtlCol="0">
            <a:spAutoFit/>
          </a:bodyPr>
          <a:lstStyle/>
          <a:p>
            <a:pPr algn="ctr"/>
            <a:endParaRPr lang="it-IT" sz="2800" b="1" dirty="0" smtClean="0">
              <a:solidFill>
                <a:schemeClr val="accent6">
                  <a:lumMod val="75000"/>
                </a:schemeClr>
              </a:solidFill>
              <a:latin typeface="Times New Roman" pitchFamily="18" charset="0"/>
              <a:cs typeface="Times New Roman" pitchFamily="18" charset="0"/>
            </a:endParaRPr>
          </a:p>
          <a:p>
            <a:pPr algn="ctr"/>
            <a:r>
              <a:rPr lang="it-IT" sz="5400" b="1" dirty="0" smtClean="0">
                <a:solidFill>
                  <a:schemeClr val="accent6">
                    <a:lumMod val="75000"/>
                  </a:schemeClr>
                </a:solidFill>
                <a:latin typeface="Times New Roman" pitchFamily="18" charset="0"/>
                <a:cs typeface="Times New Roman" pitchFamily="18" charset="0"/>
              </a:rPr>
              <a:t>LA CRITICA SOCIALE</a:t>
            </a:r>
          </a:p>
          <a:p>
            <a:pPr algn="ctr"/>
            <a:endParaRPr lang="it-IT" sz="1400" b="1" dirty="0" smtClean="0">
              <a:solidFill>
                <a:schemeClr val="accent6">
                  <a:lumMod val="20000"/>
                  <a:lumOff val="80000"/>
                </a:schemeClr>
              </a:solidFill>
              <a:latin typeface="Times New Roman" pitchFamily="18" charset="0"/>
              <a:cs typeface="Times New Roman" pitchFamily="18" charset="0"/>
            </a:endParaRPr>
          </a:p>
          <a:p>
            <a:pPr algn="ctr"/>
            <a:endParaRPr lang="it-IT" sz="1400" b="1" dirty="0" smtClean="0">
              <a:solidFill>
                <a:schemeClr val="accent6">
                  <a:lumMod val="20000"/>
                  <a:lumOff val="80000"/>
                </a:schemeClr>
              </a:solidFill>
              <a:latin typeface="Times New Roman" pitchFamily="18" charset="0"/>
              <a:cs typeface="Times New Roman" pitchFamily="18" charset="0"/>
            </a:endParaRPr>
          </a:p>
          <a:p>
            <a:pPr algn="ctr"/>
            <a:endParaRPr lang="it-IT" sz="1400" b="1" dirty="0" smtClean="0">
              <a:solidFill>
                <a:schemeClr val="accent6">
                  <a:lumMod val="20000"/>
                  <a:lumOff val="80000"/>
                </a:schemeClr>
              </a:solidFill>
              <a:latin typeface="Times New Roman" pitchFamily="18" charset="0"/>
              <a:cs typeface="Times New Roman" pitchFamily="18" charset="0"/>
            </a:endParaRPr>
          </a:p>
          <a:p>
            <a:pPr algn="ctr"/>
            <a:endParaRPr lang="it-IT" sz="1400" b="1" dirty="0" smtClean="0">
              <a:solidFill>
                <a:schemeClr val="accent6">
                  <a:lumMod val="20000"/>
                  <a:lumOff val="80000"/>
                </a:schemeClr>
              </a:solidFill>
              <a:latin typeface="Times New Roman" pitchFamily="18" charset="0"/>
              <a:cs typeface="Times New Roman" pitchFamily="18" charset="0"/>
            </a:endParaRPr>
          </a:p>
          <a:p>
            <a:pPr algn="ctr"/>
            <a:endParaRPr lang="it-IT" sz="1400" b="1" dirty="0" smtClean="0">
              <a:solidFill>
                <a:schemeClr val="accent6">
                  <a:lumMod val="20000"/>
                  <a:lumOff val="80000"/>
                </a:schemeClr>
              </a:solidFill>
              <a:latin typeface="Times New Roman" pitchFamily="18" charset="0"/>
              <a:cs typeface="Times New Roman" pitchFamily="18" charset="0"/>
            </a:endParaRPr>
          </a:p>
          <a:p>
            <a:pPr algn="ctr"/>
            <a:r>
              <a:rPr lang="it-IT" sz="3600" b="1" dirty="0" smtClean="0">
                <a:solidFill>
                  <a:schemeClr val="accent6">
                    <a:lumMod val="20000"/>
                    <a:lumOff val="80000"/>
                  </a:schemeClr>
                </a:solidFill>
                <a:latin typeface="Times New Roman" pitchFamily="18" charset="0"/>
                <a:cs typeface="Times New Roman" pitchFamily="18" charset="0"/>
              </a:rPr>
              <a:t>Alcune delle sue opere evidenziano una straordinaria critica ai costumi puritani e al perbenismo inglesi, con un raffinato senso dell’ironia; e una consapevolezza dolorosa di ciò che l’assolutismo ideologico e religioso poteva </a:t>
            </a:r>
            <a:r>
              <a:rPr lang="it-IT" sz="3600" b="1" dirty="0" err="1" smtClean="0">
                <a:solidFill>
                  <a:schemeClr val="accent6">
                    <a:lumMod val="20000"/>
                    <a:lumOff val="80000"/>
                  </a:schemeClr>
                </a:solidFill>
                <a:latin typeface="Times New Roman" pitchFamily="18" charset="0"/>
                <a:cs typeface="Times New Roman" pitchFamily="18" charset="0"/>
              </a:rPr>
              <a:t>significare…</a:t>
            </a:r>
            <a:r>
              <a:rPr lang="it-IT" sz="3600" b="1" dirty="0" smtClean="0">
                <a:solidFill>
                  <a:schemeClr val="accent6">
                    <a:lumMod val="20000"/>
                    <a:lumOff val="80000"/>
                  </a:schemeClr>
                </a:solidFill>
                <a:latin typeface="Times New Roman" pitchFamily="18" charset="0"/>
                <a:cs typeface="Times New Roman" pitchFamily="18" charset="0"/>
              </a:rPr>
              <a:t>. </a:t>
            </a:r>
            <a:endParaRPr lang="it-IT" sz="4800"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6572264" y="1500174"/>
            <a:ext cx="1643042" cy="369332"/>
          </a:xfrm>
          <a:prstGeom prst="rect">
            <a:avLst/>
          </a:prstGeom>
          <a:noFill/>
        </p:spPr>
        <p:txBody>
          <a:bodyPr wrap="squar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L’inquisizione </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106498" name="Picture 2" descr=" Fuseli Henry inquisition"/>
          <p:cNvPicPr>
            <a:picLocks noChangeAspect="1" noChangeArrowheads="1"/>
          </p:cNvPicPr>
          <p:nvPr/>
        </p:nvPicPr>
        <p:blipFill>
          <a:blip r:embed="rId3"/>
          <a:srcRect/>
          <a:stretch>
            <a:fillRect/>
          </a:stretch>
        </p:blipFill>
        <p:spPr bwMode="auto">
          <a:xfrm>
            <a:off x="0" y="-27552"/>
            <a:ext cx="5715008" cy="6885552"/>
          </a:xfrm>
          <a:prstGeom prst="rect">
            <a:avLst/>
          </a:prstGeom>
          <a:noFill/>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6715140" y="1071546"/>
            <a:ext cx="1643042" cy="369332"/>
          </a:xfrm>
          <a:prstGeom prst="rect">
            <a:avLst/>
          </a:prstGeom>
          <a:noFill/>
        </p:spPr>
        <p:txBody>
          <a:bodyPr wrap="squar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Lo spogliatoio</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111618" name="Picture 2" descr="http://paintings-art-picture.com/Henry-Fuseli/images/Henry%20Fuseli%20Paintings%2017.jpg"/>
          <p:cNvPicPr>
            <a:picLocks noChangeAspect="1" noChangeArrowheads="1"/>
          </p:cNvPicPr>
          <p:nvPr/>
        </p:nvPicPr>
        <p:blipFill>
          <a:blip r:embed="rId3"/>
          <a:srcRect/>
          <a:stretch>
            <a:fillRect/>
          </a:stretch>
        </p:blipFill>
        <p:spPr bwMode="auto">
          <a:xfrm>
            <a:off x="0" y="0"/>
            <a:ext cx="5273681" cy="6841948"/>
          </a:xfrm>
          <a:prstGeom prst="rect">
            <a:avLst/>
          </a:prstGeom>
          <a:noFill/>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7286644" y="2928934"/>
            <a:ext cx="1643042" cy="369332"/>
          </a:xfrm>
          <a:prstGeom prst="rect">
            <a:avLst/>
          </a:prstGeom>
          <a:noFill/>
        </p:spPr>
        <p:txBody>
          <a:bodyPr wrap="squar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La debuttante</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86018" name="Picture 2" descr="http://www.rositour.it/Arte/Fussli%20Heinrich%20Johann/La%20debuttante.jpg"/>
          <p:cNvPicPr>
            <a:picLocks noChangeAspect="1" noChangeArrowheads="1"/>
          </p:cNvPicPr>
          <p:nvPr/>
        </p:nvPicPr>
        <p:blipFill>
          <a:blip r:embed="rId3"/>
          <a:srcRect/>
          <a:stretch>
            <a:fillRect/>
          </a:stretch>
        </p:blipFill>
        <p:spPr bwMode="auto">
          <a:xfrm>
            <a:off x="2428860" y="31288"/>
            <a:ext cx="4357718" cy="6826712"/>
          </a:xfrm>
          <a:prstGeom prst="rect">
            <a:avLst/>
          </a:prstGeom>
          <a:noFill/>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214282" y="0"/>
            <a:ext cx="8715404" cy="5539978"/>
          </a:xfrm>
          <a:prstGeom prst="rect">
            <a:avLst/>
          </a:prstGeom>
          <a:noFill/>
        </p:spPr>
        <p:txBody>
          <a:bodyPr wrap="square" rtlCol="0">
            <a:spAutoFit/>
          </a:bodyPr>
          <a:lstStyle/>
          <a:p>
            <a:pPr algn="ctr"/>
            <a:endParaRPr lang="it-IT" sz="2800" b="1" dirty="0" smtClean="0">
              <a:solidFill>
                <a:schemeClr val="accent6">
                  <a:lumMod val="75000"/>
                </a:schemeClr>
              </a:solidFill>
              <a:latin typeface="Times New Roman" pitchFamily="18" charset="0"/>
              <a:cs typeface="Times New Roman" pitchFamily="18" charset="0"/>
            </a:endParaRPr>
          </a:p>
          <a:p>
            <a:pPr algn="ctr"/>
            <a:r>
              <a:rPr lang="it-IT" sz="5400" b="1" dirty="0" smtClean="0">
                <a:solidFill>
                  <a:schemeClr val="accent6">
                    <a:lumMod val="75000"/>
                  </a:schemeClr>
                </a:solidFill>
                <a:latin typeface="Times New Roman" pitchFamily="18" charset="0"/>
                <a:cs typeface="Times New Roman" pitchFamily="18" charset="0"/>
              </a:rPr>
              <a:t>I </a:t>
            </a:r>
            <a:r>
              <a:rPr lang="it-IT" sz="5400" b="1" dirty="0" smtClean="0">
                <a:solidFill>
                  <a:schemeClr val="accent6">
                    <a:lumMod val="75000"/>
                  </a:schemeClr>
                </a:solidFill>
                <a:latin typeface="Times New Roman" pitchFamily="18" charset="0"/>
                <a:cs typeface="Times New Roman" pitchFamily="18" charset="0"/>
              </a:rPr>
              <a:t>DISEGNI EROTICI</a:t>
            </a:r>
          </a:p>
          <a:p>
            <a:pPr algn="ctr"/>
            <a:endParaRPr lang="it-IT" sz="1400" b="1" dirty="0" smtClean="0">
              <a:solidFill>
                <a:schemeClr val="accent6">
                  <a:lumMod val="20000"/>
                  <a:lumOff val="80000"/>
                </a:schemeClr>
              </a:solidFill>
              <a:latin typeface="Times New Roman" pitchFamily="18" charset="0"/>
              <a:cs typeface="Times New Roman" pitchFamily="18" charset="0"/>
            </a:endParaRPr>
          </a:p>
          <a:p>
            <a:pPr algn="ctr"/>
            <a:endParaRPr lang="it-IT" sz="1400" b="1" dirty="0" smtClean="0">
              <a:solidFill>
                <a:schemeClr val="accent6">
                  <a:lumMod val="20000"/>
                  <a:lumOff val="80000"/>
                </a:schemeClr>
              </a:solidFill>
              <a:latin typeface="Times New Roman" pitchFamily="18" charset="0"/>
              <a:cs typeface="Times New Roman" pitchFamily="18" charset="0"/>
            </a:endParaRPr>
          </a:p>
          <a:p>
            <a:pPr algn="ctr"/>
            <a:endParaRPr lang="it-IT" sz="1400" b="1" dirty="0" smtClean="0">
              <a:solidFill>
                <a:schemeClr val="accent6">
                  <a:lumMod val="20000"/>
                  <a:lumOff val="80000"/>
                </a:schemeClr>
              </a:solidFill>
              <a:latin typeface="Times New Roman" pitchFamily="18" charset="0"/>
              <a:cs typeface="Times New Roman" pitchFamily="18" charset="0"/>
            </a:endParaRPr>
          </a:p>
          <a:p>
            <a:pPr algn="ctr"/>
            <a:endParaRPr lang="it-IT" sz="1400" b="1" dirty="0" smtClean="0">
              <a:solidFill>
                <a:schemeClr val="accent6">
                  <a:lumMod val="20000"/>
                  <a:lumOff val="80000"/>
                </a:schemeClr>
              </a:solidFill>
              <a:latin typeface="Times New Roman" pitchFamily="18" charset="0"/>
              <a:cs typeface="Times New Roman" pitchFamily="18" charset="0"/>
            </a:endParaRPr>
          </a:p>
          <a:p>
            <a:pPr algn="ctr"/>
            <a:r>
              <a:rPr lang="it-IT" sz="3600" b="1" dirty="0" smtClean="0">
                <a:solidFill>
                  <a:schemeClr val="accent6">
                    <a:lumMod val="20000"/>
                    <a:lumOff val="80000"/>
                  </a:schemeClr>
                </a:solidFill>
                <a:latin typeface="Times New Roman" pitchFamily="18" charset="0"/>
                <a:cs typeface="Times New Roman" pitchFamily="18" charset="0"/>
              </a:rPr>
              <a:t>Lasciò più di 800 disegni erotici, in cui ritrasse prevalentemente la moglie e anche – a quanto si sa – scene omosessuali. </a:t>
            </a:r>
          </a:p>
          <a:p>
            <a:pPr algn="ctr"/>
            <a:r>
              <a:rPr lang="it-IT" sz="3600" b="1" dirty="0" smtClean="0">
                <a:solidFill>
                  <a:schemeClr val="accent6">
                    <a:lumMod val="20000"/>
                    <a:lumOff val="80000"/>
                  </a:schemeClr>
                </a:solidFill>
                <a:latin typeface="Times New Roman" pitchFamily="18" charset="0"/>
                <a:cs typeface="Times New Roman" pitchFamily="18" charset="0"/>
              </a:rPr>
              <a:t>Ma pochissimi sono arrivati fino a noi, perché (a quanto si </a:t>
            </a:r>
            <a:r>
              <a:rPr lang="it-IT" sz="3600" b="1" dirty="0" err="1" smtClean="0">
                <a:solidFill>
                  <a:schemeClr val="accent6">
                    <a:lumMod val="20000"/>
                    <a:lumOff val="80000"/>
                  </a:schemeClr>
                </a:solidFill>
                <a:latin typeface="Times New Roman" pitchFamily="18" charset="0"/>
                <a:cs typeface="Times New Roman" pitchFamily="18" charset="0"/>
              </a:rPr>
              <a:t>sa…</a:t>
            </a:r>
            <a:r>
              <a:rPr lang="it-IT" sz="3600" b="1" dirty="0" smtClean="0">
                <a:solidFill>
                  <a:schemeClr val="accent6">
                    <a:lumMod val="20000"/>
                    <a:lumOff val="80000"/>
                  </a:schemeClr>
                </a:solidFill>
                <a:latin typeface="Times New Roman" pitchFamily="18" charset="0"/>
                <a:cs typeface="Times New Roman" pitchFamily="18" charset="0"/>
              </a:rPr>
              <a:t>.) </a:t>
            </a:r>
            <a:r>
              <a:rPr lang="it-IT" sz="3600" b="1" dirty="0" err="1" smtClean="0">
                <a:solidFill>
                  <a:schemeClr val="accent6">
                    <a:lumMod val="20000"/>
                    <a:lumOff val="80000"/>
                  </a:schemeClr>
                </a:solidFill>
                <a:latin typeface="Times New Roman" pitchFamily="18" charset="0"/>
                <a:cs typeface="Times New Roman" pitchFamily="18" charset="0"/>
              </a:rPr>
              <a:t>Sophia</a:t>
            </a:r>
            <a:r>
              <a:rPr lang="it-IT" sz="3600" b="1" dirty="0" smtClean="0">
                <a:solidFill>
                  <a:schemeClr val="accent6">
                    <a:lumMod val="20000"/>
                    <a:lumOff val="80000"/>
                  </a:schemeClr>
                </a:solidFill>
                <a:latin typeface="Times New Roman" pitchFamily="18" charset="0"/>
                <a:cs typeface="Times New Roman" pitchFamily="18" charset="0"/>
              </a:rPr>
              <a:t> li distrusse tutti dopo la sua morte. </a:t>
            </a:r>
            <a:endParaRPr lang="it-IT" sz="4800"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38914" name="Picture 2" descr="http://49.50.242.36/images/gallery/2001-2010/2002_9_6.jpg"/>
          <p:cNvPicPr>
            <a:picLocks noChangeAspect="1" noChangeArrowheads="1"/>
          </p:cNvPicPr>
          <p:nvPr/>
        </p:nvPicPr>
        <p:blipFill>
          <a:blip r:embed="rId3"/>
          <a:srcRect/>
          <a:stretch>
            <a:fillRect/>
          </a:stretch>
        </p:blipFill>
        <p:spPr bwMode="auto">
          <a:xfrm>
            <a:off x="2000232" y="0"/>
            <a:ext cx="5055326" cy="6858000"/>
          </a:xfrm>
          <a:prstGeom prst="rect">
            <a:avLst/>
          </a:prstGeom>
          <a:noFill/>
        </p:spPr>
      </p:pic>
    </p:spTree>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1215</TotalTime>
  <Words>4121</Words>
  <Application>Microsoft Office PowerPoint</Application>
  <PresentationFormat>Presentazione su schermo (4:3)</PresentationFormat>
  <Paragraphs>1689</Paragraphs>
  <Slides>108</Slides>
  <Notes>0</Notes>
  <HiddenSlides>0</HiddenSlides>
  <MMClips>0</MMClips>
  <ScaleCrop>false</ScaleCrop>
  <HeadingPairs>
    <vt:vector size="4" baseType="variant">
      <vt:variant>
        <vt:lpstr>Tema</vt:lpstr>
      </vt:variant>
      <vt:variant>
        <vt:i4>1</vt:i4>
      </vt:variant>
      <vt:variant>
        <vt:lpstr>Titoli diapositive</vt:lpstr>
      </vt:variant>
      <vt:variant>
        <vt:i4>108</vt:i4>
      </vt:variant>
    </vt:vector>
  </HeadingPairs>
  <TitlesOfParts>
    <vt:vector size="109" baseType="lpstr">
      <vt:lpstr>Tema di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lpstr>Diapositiva 96</vt:lpstr>
      <vt:lpstr>Diapositiva 97</vt:lpstr>
      <vt:lpstr>Diapositiva 98</vt:lpstr>
      <vt:lpstr>Diapositiva 99</vt:lpstr>
      <vt:lpstr>Diapositiva 100</vt:lpstr>
      <vt:lpstr>Diapositiva 101</vt:lpstr>
      <vt:lpstr>Diapositiva 102</vt:lpstr>
      <vt:lpstr>Diapositiva 103</vt:lpstr>
      <vt:lpstr>Diapositiva 104</vt:lpstr>
      <vt:lpstr>Diapositiva 105</vt:lpstr>
      <vt:lpstr>Diapositiva 106</vt:lpstr>
      <vt:lpstr>Diapositiva 107</vt:lpstr>
      <vt:lpstr>Diapositiva 108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mzucca</dc:creator>
  <cp:lastModifiedBy>mzucca</cp:lastModifiedBy>
  <cp:revision>94</cp:revision>
  <dcterms:created xsi:type="dcterms:W3CDTF">2014-11-28T12:21:28Z</dcterms:created>
  <dcterms:modified xsi:type="dcterms:W3CDTF">2014-12-02T19:50:58Z</dcterms:modified>
</cp:coreProperties>
</file>