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88"/>
  </p:notesMasterIdLst>
  <p:sldIdLst>
    <p:sldId id="258" r:id="rId2"/>
    <p:sldId id="259" r:id="rId3"/>
    <p:sldId id="561" r:id="rId4"/>
    <p:sldId id="562" r:id="rId5"/>
    <p:sldId id="564" r:id="rId6"/>
    <p:sldId id="567" r:id="rId7"/>
    <p:sldId id="679" r:id="rId8"/>
    <p:sldId id="556" r:id="rId9"/>
    <p:sldId id="680" r:id="rId10"/>
    <p:sldId id="571" r:id="rId11"/>
    <p:sldId id="572" r:id="rId12"/>
    <p:sldId id="584" r:id="rId13"/>
    <p:sldId id="573" r:id="rId14"/>
    <p:sldId id="622" r:id="rId15"/>
    <p:sldId id="575" r:id="rId16"/>
    <p:sldId id="576" r:id="rId17"/>
    <p:sldId id="578" r:id="rId18"/>
    <p:sldId id="580" r:id="rId19"/>
    <p:sldId id="579" r:id="rId20"/>
    <p:sldId id="590" r:id="rId21"/>
    <p:sldId id="588" r:id="rId22"/>
    <p:sldId id="641" r:id="rId23"/>
    <p:sldId id="593" r:id="rId24"/>
    <p:sldId id="596" r:id="rId25"/>
    <p:sldId id="592" r:id="rId26"/>
    <p:sldId id="597" r:id="rId27"/>
    <p:sldId id="600" r:id="rId28"/>
    <p:sldId id="599" r:id="rId29"/>
    <p:sldId id="602" r:id="rId30"/>
    <p:sldId id="605" r:id="rId31"/>
    <p:sldId id="606" r:id="rId32"/>
    <p:sldId id="609" r:id="rId33"/>
    <p:sldId id="610" r:id="rId34"/>
    <p:sldId id="613" r:id="rId35"/>
    <p:sldId id="612" r:id="rId36"/>
    <p:sldId id="618" r:id="rId37"/>
    <p:sldId id="617" r:id="rId38"/>
    <p:sldId id="616" r:id="rId39"/>
    <p:sldId id="615" r:id="rId40"/>
    <p:sldId id="620" r:id="rId41"/>
    <p:sldId id="625" r:id="rId42"/>
    <p:sldId id="627" r:id="rId43"/>
    <p:sldId id="512" r:id="rId44"/>
    <p:sldId id="630" r:id="rId45"/>
    <p:sldId id="629" r:id="rId46"/>
    <p:sldId id="639" r:id="rId47"/>
    <p:sldId id="635" r:id="rId48"/>
    <p:sldId id="633" r:id="rId49"/>
    <p:sldId id="637" r:id="rId50"/>
    <p:sldId id="642" r:id="rId51"/>
    <p:sldId id="646" r:id="rId52"/>
    <p:sldId id="647" r:id="rId53"/>
    <p:sldId id="652" r:id="rId54"/>
    <p:sldId id="651" r:id="rId55"/>
    <p:sldId id="650" r:id="rId56"/>
    <p:sldId id="648" r:id="rId57"/>
    <p:sldId id="654" r:id="rId58"/>
    <p:sldId id="656" r:id="rId59"/>
    <p:sldId id="658" r:id="rId60"/>
    <p:sldId id="660" r:id="rId61"/>
    <p:sldId id="662" r:id="rId62"/>
    <p:sldId id="665" r:id="rId63"/>
    <p:sldId id="664" r:id="rId64"/>
    <p:sldId id="667" r:id="rId65"/>
    <p:sldId id="669" r:id="rId66"/>
    <p:sldId id="671" r:id="rId67"/>
    <p:sldId id="673" r:id="rId68"/>
    <p:sldId id="675" r:id="rId69"/>
    <p:sldId id="677" r:id="rId70"/>
    <p:sldId id="678" r:id="rId71"/>
    <p:sldId id="631" r:id="rId72"/>
    <p:sldId id="529" r:id="rId73"/>
    <p:sldId id="528" r:id="rId74"/>
    <p:sldId id="513" r:id="rId75"/>
    <p:sldId id="538" r:id="rId76"/>
    <p:sldId id="514" r:id="rId77"/>
    <p:sldId id="531" r:id="rId78"/>
    <p:sldId id="515" r:id="rId79"/>
    <p:sldId id="516" r:id="rId80"/>
    <p:sldId id="539" r:id="rId81"/>
    <p:sldId id="542" r:id="rId82"/>
    <p:sldId id="544" r:id="rId83"/>
    <p:sldId id="541" r:id="rId84"/>
    <p:sldId id="540" r:id="rId85"/>
    <p:sldId id="546" r:id="rId86"/>
    <p:sldId id="495" r:id="rId8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280C"/>
    <a:srgbClr val="FDE0D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856" autoAdjust="0"/>
    <p:restoredTop sz="94717" autoAdjust="0"/>
  </p:normalViewPr>
  <p:slideViewPr>
    <p:cSldViewPr>
      <p:cViewPr varScale="1">
        <p:scale>
          <a:sx n="103" d="100"/>
          <a:sy n="103" d="100"/>
        </p:scale>
        <p:origin x="-198"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060FC5-F370-42FD-BF9D-3A7E018216BA}" type="datetimeFigureOut">
              <a:rPr lang="it-IT" smtClean="0"/>
              <a:pPr/>
              <a:t>09/12/2014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182338-8BFE-47E8-89BB-657715B3D1E1}" type="slidenum">
              <a:rPr lang="it-IT" smtClean="0"/>
              <a:pPr/>
              <a:t>‹N›</a:t>
            </a:fld>
            <a:endParaRPr lang="it-IT"/>
          </a:p>
        </p:txBody>
      </p:sp>
    </p:spTree>
    <p:extLst>
      <p:ext uri="{BB962C8B-B14F-4D97-AF65-F5344CB8AC3E}">
        <p14:creationId xmlns:p14="http://schemas.microsoft.com/office/powerpoint/2010/main" xmlns="" val="2938150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5182338-8BFE-47E8-89BB-657715B3D1E1}" type="slidenum">
              <a:rPr lang="it-IT" smtClean="0"/>
              <a:pPr/>
              <a:t>36</a:t>
            </a:fld>
            <a:endParaRPr lang="it-IT"/>
          </a:p>
        </p:txBody>
      </p:sp>
    </p:spTree>
    <p:extLst>
      <p:ext uri="{BB962C8B-B14F-4D97-AF65-F5344CB8AC3E}">
        <p14:creationId xmlns:p14="http://schemas.microsoft.com/office/powerpoint/2010/main" xmlns="" val="3636378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0D87DEA-FB74-4B10-923A-DCE018000098}" type="datetimeFigureOut">
              <a:rPr lang="it-IT" smtClean="0"/>
              <a:pPr/>
              <a:t>09/12/2014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0D87DEA-FB74-4B10-923A-DCE018000098}" type="datetimeFigureOut">
              <a:rPr lang="it-IT" smtClean="0"/>
              <a:pPr/>
              <a:t>09/12/2014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0D87DEA-FB74-4B10-923A-DCE018000098}" type="datetimeFigureOut">
              <a:rPr lang="it-IT" smtClean="0"/>
              <a:pPr/>
              <a:t>09/12/2014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0D87DEA-FB74-4B10-923A-DCE018000098}" type="datetimeFigureOut">
              <a:rPr lang="it-IT" smtClean="0"/>
              <a:pPr/>
              <a:t>09/12/2014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00D87DEA-FB74-4B10-923A-DCE018000098}" type="datetimeFigureOut">
              <a:rPr lang="it-IT" smtClean="0"/>
              <a:pPr/>
              <a:t>09/12/2014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0D87DEA-FB74-4B10-923A-DCE018000098}" type="datetimeFigureOut">
              <a:rPr lang="it-IT" smtClean="0"/>
              <a:pPr/>
              <a:t>09/12/2014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0D87DEA-FB74-4B10-923A-DCE018000098}" type="datetimeFigureOut">
              <a:rPr lang="it-IT" smtClean="0"/>
              <a:pPr/>
              <a:t>09/12/2014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00D87DEA-FB74-4B10-923A-DCE018000098}" type="datetimeFigureOut">
              <a:rPr lang="it-IT" smtClean="0"/>
              <a:pPr/>
              <a:t>09/12/2014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0D87DEA-FB74-4B10-923A-DCE018000098}" type="datetimeFigureOut">
              <a:rPr lang="it-IT" smtClean="0"/>
              <a:pPr/>
              <a:t>09/12/2014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0D87DEA-FB74-4B10-923A-DCE018000098}" type="datetimeFigureOut">
              <a:rPr lang="it-IT" smtClean="0"/>
              <a:pPr/>
              <a:t>09/12/2014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0D87DEA-FB74-4B10-923A-DCE018000098}" type="datetimeFigureOut">
              <a:rPr lang="it-IT" smtClean="0"/>
              <a:pPr/>
              <a:t>09/12/2014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D87DEA-FB74-4B10-923A-DCE018000098}" type="datetimeFigureOut">
              <a:rPr lang="it-IT" smtClean="0"/>
              <a:pPr/>
              <a:t>09/12/2014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2C7E08-77DC-4524-A20E-65C270C1A8E3}"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it.wikipedia.org/wiki/File:Coat_of_arms_of_the_House_of_Visconti_(1277).svg" TargetMode="External"/><Relationship Id="rId18" Type="http://schemas.openxmlformats.org/officeDocument/2006/relationships/image" Target="../media/image16.jpeg"/><Relationship Id="rId26" Type="http://schemas.openxmlformats.org/officeDocument/2006/relationships/hyperlink" Target="http://it.wikipedia.org/wiki/File:Banner_of_the_Holy_Roman_Emperor_(after_1400).svg" TargetMode="External"/><Relationship Id="rId3" Type="http://schemas.openxmlformats.org/officeDocument/2006/relationships/hyperlink" Target="http://it.wikipedia.org/wiki/File:Nota_disambigua.svg" TargetMode="External"/><Relationship Id="rId21" Type="http://schemas.openxmlformats.org/officeDocument/2006/relationships/hyperlink" Target="http://it.wikipedia.org/wiki/File:Massima_espansione_Viscontea.png" TargetMode="External"/><Relationship Id="rId7" Type="http://schemas.openxmlformats.org/officeDocument/2006/relationships/hyperlink" Target="http://it.wikipedia.org/wiki/File:Arms_of_the_House_of_Sforza.svg" TargetMode="External"/><Relationship Id="rId12" Type="http://schemas.openxmlformats.org/officeDocument/2006/relationships/image" Target="../media/image13.jpeg"/><Relationship Id="rId17" Type="http://schemas.openxmlformats.org/officeDocument/2006/relationships/hyperlink" Target="http://it.wikipedia.org/wiki/File:Duchy_of_Milan_1783.jpg" TargetMode="External"/><Relationship Id="rId25" Type="http://schemas.openxmlformats.org/officeDocument/2006/relationships/image" Target="../media/image20.png"/><Relationship Id="rId33"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7.png"/><Relationship Id="rId29"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hyperlink" Target="http://it.wikipedia.org/wiki/File:Italy_1796.jpg" TargetMode="External"/><Relationship Id="rId24" Type="http://schemas.openxmlformats.org/officeDocument/2006/relationships/image" Target="../media/image19.png"/><Relationship Id="rId32" Type="http://schemas.openxmlformats.org/officeDocument/2006/relationships/hyperlink" Target="http://www.mediawiki.org/" TargetMode="External"/><Relationship Id="rId5" Type="http://schemas.openxmlformats.org/officeDocument/2006/relationships/hyperlink" Target="http://it.wikipedia.org/wiki/File:Flag_of_Milan.svg" TargetMode="External"/><Relationship Id="rId15" Type="http://schemas.openxmlformats.org/officeDocument/2006/relationships/hyperlink" Target="http://it.wikipedia.org/wiki/File:Flag_of_Italy.svg" TargetMode="External"/><Relationship Id="rId23" Type="http://schemas.openxmlformats.org/officeDocument/2006/relationships/hyperlink" Target="http://commons.wikimedia.org/wiki/?uselang=it" TargetMode="External"/><Relationship Id="rId28" Type="http://schemas.openxmlformats.org/officeDocument/2006/relationships/hyperlink" Target="http://it.wikipedia.org/wiki/File:Milano-Stemma_2.svg" TargetMode="External"/><Relationship Id="rId10" Type="http://schemas.openxmlformats.org/officeDocument/2006/relationships/image" Target="../media/image12.png"/><Relationship Id="rId19" Type="http://schemas.openxmlformats.org/officeDocument/2006/relationships/hyperlink" Target="http://it.wikipedia.org/wiki/File:Exquisite-kfind.png" TargetMode="External"/><Relationship Id="rId31"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hyperlink" Target="http://it.wikipedia.org/wiki/File:Location_of_the_Duchy_of_Milan-it.svg" TargetMode="External"/><Relationship Id="rId14" Type="http://schemas.openxmlformats.org/officeDocument/2006/relationships/image" Target="../media/image14.png"/><Relationship Id="rId22" Type="http://schemas.openxmlformats.org/officeDocument/2006/relationships/image" Target="../media/image18.png"/><Relationship Id="rId27" Type="http://schemas.openxmlformats.org/officeDocument/2006/relationships/image" Target="../media/image21.png"/><Relationship Id="rId30" Type="http://schemas.openxmlformats.org/officeDocument/2006/relationships/hyperlink" Target="http://it.wikipedia.org/wiki/File:P_icon_Colosseum.sv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it.wikipedia.org/wiki/File:Coat_of_arms_of_the_House_of_Visconti_(1277).svg" TargetMode="External"/><Relationship Id="rId18" Type="http://schemas.openxmlformats.org/officeDocument/2006/relationships/image" Target="../media/image16.jpeg"/><Relationship Id="rId26" Type="http://schemas.openxmlformats.org/officeDocument/2006/relationships/hyperlink" Target="http://it.wikipedia.org/wiki/File:Banner_of_the_Holy_Roman_Emperor_(after_1400).svg" TargetMode="External"/><Relationship Id="rId3" Type="http://schemas.openxmlformats.org/officeDocument/2006/relationships/hyperlink" Target="http://it.wikipedia.org/wiki/File:Nota_disambigua.svg" TargetMode="External"/><Relationship Id="rId21" Type="http://schemas.openxmlformats.org/officeDocument/2006/relationships/hyperlink" Target="http://it.wikipedia.org/wiki/File:Massima_espansione_Viscontea.png" TargetMode="External"/><Relationship Id="rId34" Type="http://schemas.openxmlformats.org/officeDocument/2006/relationships/image" Target="../media/image26.jpeg"/><Relationship Id="rId7" Type="http://schemas.openxmlformats.org/officeDocument/2006/relationships/hyperlink" Target="http://it.wikipedia.org/wiki/File:Arms_of_the_House_of_Sforza.svg" TargetMode="External"/><Relationship Id="rId12" Type="http://schemas.openxmlformats.org/officeDocument/2006/relationships/image" Target="../media/image13.jpeg"/><Relationship Id="rId17" Type="http://schemas.openxmlformats.org/officeDocument/2006/relationships/hyperlink" Target="http://it.wikipedia.org/wiki/File:Duchy_of_Milan_1783.jpg" TargetMode="External"/><Relationship Id="rId25" Type="http://schemas.openxmlformats.org/officeDocument/2006/relationships/image" Target="../media/image20.png"/><Relationship Id="rId33"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7.png"/><Relationship Id="rId29"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hyperlink" Target="http://it.wikipedia.org/wiki/File:Italy_1796.jpg" TargetMode="External"/><Relationship Id="rId24" Type="http://schemas.openxmlformats.org/officeDocument/2006/relationships/image" Target="../media/image19.png"/><Relationship Id="rId32" Type="http://schemas.openxmlformats.org/officeDocument/2006/relationships/hyperlink" Target="http://www.mediawiki.org/" TargetMode="External"/><Relationship Id="rId5" Type="http://schemas.openxmlformats.org/officeDocument/2006/relationships/hyperlink" Target="http://it.wikipedia.org/wiki/File:Flag_of_Milan.svg" TargetMode="External"/><Relationship Id="rId15" Type="http://schemas.openxmlformats.org/officeDocument/2006/relationships/hyperlink" Target="http://it.wikipedia.org/wiki/File:Flag_of_Italy.svg" TargetMode="External"/><Relationship Id="rId23" Type="http://schemas.openxmlformats.org/officeDocument/2006/relationships/hyperlink" Target="http://commons.wikimedia.org/wiki/?uselang=it" TargetMode="External"/><Relationship Id="rId28" Type="http://schemas.openxmlformats.org/officeDocument/2006/relationships/hyperlink" Target="http://it.wikipedia.org/wiki/File:Milano-Stemma_2.svg" TargetMode="External"/><Relationship Id="rId10" Type="http://schemas.openxmlformats.org/officeDocument/2006/relationships/image" Target="../media/image12.png"/><Relationship Id="rId19" Type="http://schemas.openxmlformats.org/officeDocument/2006/relationships/hyperlink" Target="http://it.wikipedia.org/wiki/File:Exquisite-kfind.png" TargetMode="External"/><Relationship Id="rId31"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hyperlink" Target="http://it.wikipedia.org/wiki/File:Location_of_the_Duchy_of_Milan-it.svg" TargetMode="External"/><Relationship Id="rId14" Type="http://schemas.openxmlformats.org/officeDocument/2006/relationships/image" Target="../media/image14.png"/><Relationship Id="rId22" Type="http://schemas.openxmlformats.org/officeDocument/2006/relationships/image" Target="../media/image18.png"/><Relationship Id="rId27" Type="http://schemas.openxmlformats.org/officeDocument/2006/relationships/image" Target="../media/image21.png"/><Relationship Id="rId30" Type="http://schemas.openxmlformats.org/officeDocument/2006/relationships/hyperlink" Target="http://it.wikipedia.org/wiki/File:P_icon_Colosseum.sv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it.wikipedia.org/wiki/File:Coat_of_arms_of_the_House_of_Visconti_(1277).svg" TargetMode="External"/><Relationship Id="rId18" Type="http://schemas.openxmlformats.org/officeDocument/2006/relationships/image" Target="../media/image16.jpeg"/><Relationship Id="rId26" Type="http://schemas.openxmlformats.org/officeDocument/2006/relationships/hyperlink" Target="http://it.wikipedia.org/wiki/File:Banner_of_the_Holy_Roman_Emperor_(after_1400).svg" TargetMode="External"/><Relationship Id="rId3" Type="http://schemas.openxmlformats.org/officeDocument/2006/relationships/hyperlink" Target="http://it.wikipedia.org/wiki/File:Nota_disambigua.svg" TargetMode="External"/><Relationship Id="rId21" Type="http://schemas.openxmlformats.org/officeDocument/2006/relationships/hyperlink" Target="http://it.wikipedia.org/wiki/File:Massima_espansione_Viscontea.png" TargetMode="External"/><Relationship Id="rId7" Type="http://schemas.openxmlformats.org/officeDocument/2006/relationships/hyperlink" Target="http://it.wikipedia.org/wiki/File:Arms_of_the_House_of_Sforza.svg" TargetMode="External"/><Relationship Id="rId12" Type="http://schemas.openxmlformats.org/officeDocument/2006/relationships/image" Target="../media/image13.jpeg"/><Relationship Id="rId17" Type="http://schemas.openxmlformats.org/officeDocument/2006/relationships/hyperlink" Target="http://it.wikipedia.org/wiki/File:Duchy_of_Milan_1783.jpg" TargetMode="External"/><Relationship Id="rId25" Type="http://schemas.openxmlformats.org/officeDocument/2006/relationships/image" Target="../media/image20.png"/><Relationship Id="rId33"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7.png"/><Relationship Id="rId29"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hyperlink" Target="http://it.wikipedia.org/wiki/File:Italy_1796.jpg" TargetMode="External"/><Relationship Id="rId24" Type="http://schemas.openxmlformats.org/officeDocument/2006/relationships/image" Target="../media/image19.png"/><Relationship Id="rId32" Type="http://schemas.openxmlformats.org/officeDocument/2006/relationships/hyperlink" Target="http://www.mediawiki.org/" TargetMode="External"/><Relationship Id="rId5" Type="http://schemas.openxmlformats.org/officeDocument/2006/relationships/hyperlink" Target="http://it.wikipedia.org/wiki/File:Flag_of_Milan.svg" TargetMode="External"/><Relationship Id="rId15" Type="http://schemas.openxmlformats.org/officeDocument/2006/relationships/hyperlink" Target="http://it.wikipedia.org/wiki/File:Flag_of_Italy.svg" TargetMode="External"/><Relationship Id="rId23" Type="http://schemas.openxmlformats.org/officeDocument/2006/relationships/hyperlink" Target="http://commons.wikimedia.org/wiki/?uselang=it" TargetMode="External"/><Relationship Id="rId28" Type="http://schemas.openxmlformats.org/officeDocument/2006/relationships/hyperlink" Target="http://it.wikipedia.org/wiki/File:Milano-Stemma_2.svg" TargetMode="External"/><Relationship Id="rId10" Type="http://schemas.openxmlformats.org/officeDocument/2006/relationships/image" Target="../media/image12.png"/><Relationship Id="rId19" Type="http://schemas.openxmlformats.org/officeDocument/2006/relationships/hyperlink" Target="http://it.wikipedia.org/wiki/File:Exquisite-kfind.png" TargetMode="External"/><Relationship Id="rId31"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hyperlink" Target="http://it.wikipedia.org/wiki/File:Location_of_the_Duchy_of_Milan-it.svg" TargetMode="External"/><Relationship Id="rId14" Type="http://schemas.openxmlformats.org/officeDocument/2006/relationships/image" Target="../media/image14.png"/><Relationship Id="rId22" Type="http://schemas.openxmlformats.org/officeDocument/2006/relationships/image" Target="../media/image18.png"/><Relationship Id="rId27" Type="http://schemas.openxmlformats.org/officeDocument/2006/relationships/image" Target="../media/image21.png"/><Relationship Id="rId30" Type="http://schemas.openxmlformats.org/officeDocument/2006/relationships/hyperlink" Target="http://it.wikipedia.org/wiki/File:P_icon_Colosseum.sv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it.wikipedia.org/wiki/File:Coat_of_arms_of_the_House_of_Visconti_(1277).svg" TargetMode="External"/><Relationship Id="rId18" Type="http://schemas.openxmlformats.org/officeDocument/2006/relationships/image" Target="../media/image16.jpeg"/><Relationship Id="rId26" Type="http://schemas.openxmlformats.org/officeDocument/2006/relationships/hyperlink" Target="http://it.wikipedia.org/wiki/File:Banner_of_the_Holy_Roman_Emperor_(after_1400).svg" TargetMode="External"/><Relationship Id="rId3" Type="http://schemas.openxmlformats.org/officeDocument/2006/relationships/hyperlink" Target="http://it.wikipedia.org/wiki/File:Nota_disambigua.svg" TargetMode="External"/><Relationship Id="rId21" Type="http://schemas.openxmlformats.org/officeDocument/2006/relationships/hyperlink" Target="http://it.wikipedia.org/wiki/File:Massima_espansione_Viscontea.png" TargetMode="External"/><Relationship Id="rId7" Type="http://schemas.openxmlformats.org/officeDocument/2006/relationships/hyperlink" Target="http://it.wikipedia.org/wiki/File:Arms_of_the_House_of_Sforza.svg" TargetMode="External"/><Relationship Id="rId12" Type="http://schemas.openxmlformats.org/officeDocument/2006/relationships/image" Target="../media/image13.jpeg"/><Relationship Id="rId17" Type="http://schemas.openxmlformats.org/officeDocument/2006/relationships/hyperlink" Target="http://it.wikipedia.org/wiki/File:Duchy_of_Milan_1783.jpg" TargetMode="External"/><Relationship Id="rId25" Type="http://schemas.openxmlformats.org/officeDocument/2006/relationships/image" Target="../media/image20.png"/><Relationship Id="rId33"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7.png"/><Relationship Id="rId29"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hyperlink" Target="http://it.wikipedia.org/wiki/File:Italy_1796.jpg" TargetMode="External"/><Relationship Id="rId24" Type="http://schemas.openxmlformats.org/officeDocument/2006/relationships/image" Target="../media/image19.png"/><Relationship Id="rId32" Type="http://schemas.openxmlformats.org/officeDocument/2006/relationships/hyperlink" Target="http://www.mediawiki.org/" TargetMode="External"/><Relationship Id="rId5" Type="http://schemas.openxmlformats.org/officeDocument/2006/relationships/hyperlink" Target="http://it.wikipedia.org/wiki/File:Flag_of_Milan.svg" TargetMode="External"/><Relationship Id="rId15" Type="http://schemas.openxmlformats.org/officeDocument/2006/relationships/hyperlink" Target="http://it.wikipedia.org/wiki/File:Flag_of_Italy.svg" TargetMode="External"/><Relationship Id="rId23" Type="http://schemas.openxmlformats.org/officeDocument/2006/relationships/hyperlink" Target="http://commons.wikimedia.org/wiki/?uselang=it" TargetMode="External"/><Relationship Id="rId28" Type="http://schemas.openxmlformats.org/officeDocument/2006/relationships/hyperlink" Target="http://it.wikipedia.org/wiki/File:Milano-Stemma_2.svg" TargetMode="External"/><Relationship Id="rId10" Type="http://schemas.openxmlformats.org/officeDocument/2006/relationships/image" Target="../media/image12.png"/><Relationship Id="rId19" Type="http://schemas.openxmlformats.org/officeDocument/2006/relationships/hyperlink" Target="http://it.wikipedia.org/wiki/File:Exquisite-kfind.png" TargetMode="External"/><Relationship Id="rId31"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hyperlink" Target="http://it.wikipedia.org/wiki/File:Location_of_the_Duchy_of_Milan-it.svg" TargetMode="External"/><Relationship Id="rId14" Type="http://schemas.openxmlformats.org/officeDocument/2006/relationships/image" Target="../media/image14.png"/><Relationship Id="rId22" Type="http://schemas.openxmlformats.org/officeDocument/2006/relationships/image" Target="../media/image18.png"/><Relationship Id="rId27" Type="http://schemas.openxmlformats.org/officeDocument/2006/relationships/image" Target="../media/image21.png"/><Relationship Id="rId30" Type="http://schemas.openxmlformats.org/officeDocument/2006/relationships/hyperlink" Target="http://it.wikipedia.org/wiki/File:P_icon_Colosseum.svg"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it.wikipedia.org/wiki/File:Coat_of_arms_of_the_House_of_Visconti_(1277).svg" TargetMode="External"/><Relationship Id="rId18" Type="http://schemas.openxmlformats.org/officeDocument/2006/relationships/image" Target="../media/image16.jpeg"/><Relationship Id="rId26" Type="http://schemas.openxmlformats.org/officeDocument/2006/relationships/hyperlink" Target="http://it.wikipedia.org/wiki/File:Banner_of_the_Holy_Roman_Emperor_(after_1400).svg" TargetMode="External"/><Relationship Id="rId3" Type="http://schemas.openxmlformats.org/officeDocument/2006/relationships/hyperlink" Target="http://it.wikipedia.org/wiki/File:Nota_disambigua.svg" TargetMode="External"/><Relationship Id="rId21" Type="http://schemas.openxmlformats.org/officeDocument/2006/relationships/hyperlink" Target="http://it.wikipedia.org/wiki/File:Massima_espansione_Viscontea.png" TargetMode="External"/><Relationship Id="rId34" Type="http://schemas.openxmlformats.org/officeDocument/2006/relationships/image" Target="../media/image25.jpeg"/><Relationship Id="rId7" Type="http://schemas.openxmlformats.org/officeDocument/2006/relationships/hyperlink" Target="http://it.wikipedia.org/wiki/File:Arms_of_the_House_of_Sforza.svg" TargetMode="External"/><Relationship Id="rId12" Type="http://schemas.openxmlformats.org/officeDocument/2006/relationships/image" Target="../media/image13.jpeg"/><Relationship Id="rId17" Type="http://schemas.openxmlformats.org/officeDocument/2006/relationships/hyperlink" Target="http://it.wikipedia.org/wiki/File:Duchy_of_Milan_1783.jpg" TargetMode="External"/><Relationship Id="rId25" Type="http://schemas.openxmlformats.org/officeDocument/2006/relationships/image" Target="../media/image20.png"/><Relationship Id="rId33"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7.png"/><Relationship Id="rId29"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hyperlink" Target="http://it.wikipedia.org/wiki/File:Italy_1796.jpg" TargetMode="External"/><Relationship Id="rId24" Type="http://schemas.openxmlformats.org/officeDocument/2006/relationships/image" Target="../media/image19.png"/><Relationship Id="rId32" Type="http://schemas.openxmlformats.org/officeDocument/2006/relationships/hyperlink" Target="http://www.mediawiki.org/" TargetMode="External"/><Relationship Id="rId5" Type="http://schemas.openxmlformats.org/officeDocument/2006/relationships/hyperlink" Target="http://it.wikipedia.org/wiki/File:Flag_of_Milan.svg" TargetMode="External"/><Relationship Id="rId15" Type="http://schemas.openxmlformats.org/officeDocument/2006/relationships/hyperlink" Target="http://it.wikipedia.org/wiki/File:Flag_of_Italy.svg" TargetMode="External"/><Relationship Id="rId23" Type="http://schemas.openxmlformats.org/officeDocument/2006/relationships/hyperlink" Target="http://commons.wikimedia.org/wiki/?uselang=it" TargetMode="External"/><Relationship Id="rId28" Type="http://schemas.openxmlformats.org/officeDocument/2006/relationships/hyperlink" Target="http://it.wikipedia.org/wiki/File:Milano-Stemma_2.svg" TargetMode="External"/><Relationship Id="rId10" Type="http://schemas.openxmlformats.org/officeDocument/2006/relationships/image" Target="../media/image12.png"/><Relationship Id="rId19" Type="http://schemas.openxmlformats.org/officeDocument/2006/relationships/hyperlink" Target="http://it.wikipedia.org/wiki/File:Exquisite-kfind.png" TargetMode="External"/><Relationship Id="rId31"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hyperlink" Target="http://it.wikipedia.org/wiki/File:Location_of_the_Duchy_of_Milan-it.svg" TargetMode="External"/><Relationship Id="rId14" Type="http://schemas.openxmlformats.org/officeDocument/2006/relationships/image" Target="../media/image14.png"/><Relationship Id="rId22" Type="http://schemas.openxmlformats.org/officeDocument/2006/relationships/image" Target="../media/image18.png"/><Relationship Id="rId27" Type="http://schemas.openxmlformats.org/officeDocument/2006/relationships/image" Target="../media/image21.png"/><Relationship Id="rId30" Type="http://schemas.openxmlformats.org/officeDocument/2006/relationships/hyperlink" Target="http://it.wikipedia.org/wiki/File:P_icon_Colosseum.sv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8" name="Picture 2" descr="Peasant Women Going to the Market - Giuseppe Arcimboldo - www.giuseppe-arcimboldo.org"/>
          <p:cNvPicPr>
            <a:picLocks noChangeAspect="1" noChangeArrowheads="1"/>
          </p:cNvPicPr>
          <p:nvPr/>
        </p:nvPicPr>
        <p:blipFill>
          <a:blip r:embed="rId3"/>
          <a:srcRect t="89538" r="80038" b="3080"/>
          <a:stretch>
            <a:fillRect/>
          </a:stretch>
        </p:blipFill>
        <p:spPr bwMode="auto">
          <a:xfrm>
            <a:off x="1643041" y="2500305"/>
            <a:ext cx="6000793" cy="3286149"/>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183297" name="Rectangle 1"/>
          <p:cNvSpPr>
            <a:spLocks noChangeArrowheads="1"/>
          </p:cNvSpPr>
          <p:nvPr/>
        </p:nvSpPr>
        <p:spPr bwMode="auto">
          <a:xfrm>
            <a:off x="49959" y="92339"/>
            <a:ext cx="8943405" cy="68326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it-IT" sz="2000" b="1" dirty="0">
                <a:solidFill>
                  <a:schemeClr val="accent6">
                    <a:lumMod val="20000"/>
                    <a:lumOff val="80000"/>
                  </a:schemeClr>
                </a:solidFill>
                <a:latin typeface="Times New Roman" panose="02020603050405020304" pitchFamily="18" charset="0"/>
                <a:cs typeface="Times New Roman" panose="02020603050405020304" pitchFamily="18" charset="0"/>
              </a:rPr>
              <a:t>Durante il governo spagnolo, Milano sprofondò nell'abbandono e nel degrado in tutti i sensi. La giustizia era accondiscendente con i nobili e spietata con i più umili. Ma anche i nobili potevano salire sui gradini del patibolo. Milizie private al soldo di signorotti e delinquenti facevano il bello ed il cattivo tempo. Il governo spagnolo trattava i suoi sudditi milanesi con imposte e le gabelle che non finivano mai. C'erano tasse sulla famiglia, sulla farina, sull'olio, sui cereali, sul vino, sulle proprietà, sulle vendite, sul reddito, sulle attività commerciali e sulla legna. Le milizie spagnole si preoccupavano solamente di reprimere i malcontenti invece che la delinquenza. Neppure i monasteri sfuggivano alla malavita, anzi lì si reclutavano i briganti a servizio di priori ed abati e spesso erano gli stessi monaci a diventare delinquenti. L’unico ordine di frati lavoratori ed imprenditori, gli Umiliati, fu talmente tartassato  dal vescovo (che voleva il loro capitale) che alla fine un confratello, esasperato, gli spara ma non riesce ad ucciderlo: il risultato fu la condanna per eresia e decine di religiosi bruciati alla </a:t>
            </a:r>
            <a:r>
              <a:rPr lang="it-IT" sz="2000" b="1" dirty="0" err="1">
                <a:solidFill>
                  <a:schemeClr val="accent6">
                    <a:lumMod val="20000"/>
                    <a:lumOff val="80000"/>
                  </a:schemeClr>
                </a:solidFill>
                <a:latin typeface="Times New Roman" panose="02020603050405020304" pitchFamily="18" charset="0"/>
                <a:cs typeface="Times New Roman" panose="02020603050405020304" pitchFamily="18" charset="0"/>
              </a:rPr>
              <a:t>Vetra</a:t>
            </a:r>
            <a:r>
              <a:rPr lang="it-IT" sz="2000" b="1" dirty="0">
                <a:solidFill>
                  <a:schemeClr val="accent6">
                    <a:lumMod val="20000"/>
                    <a:lumOff val="80000"/>
                  </a:schemeClr>
                </a:solidFill>
                <a:latin typeface="Times New Roman" panose="02020603050405020304" pitchFamily="18" charset="0"/>
                <a:cs typeface="Times New Roman" panose="02020603050405020304" pitchFamily="18" charset="0"/>
              </a:rPr>
              <a:t>. Un'altra piaga fu la peste che colpì Milano nel 1576. Il numero esatto di vittime (senz'altro migliaia) è sconosciuto. Il morbo si diffuse anche per le processioni propiziatorie e per la caccia alle "streghe" (ritenute responsabili della peste): in entrambi i casi le riunioni servirono solo a peggiorare la situazione. L'economia si riprese a fatica solo dopo decenni. Dopo la peste le campagne rimasero incolte, fallirono molti negozi, botteghe, industrie e si perse molta manodopera.  </a:t>
            </a:r>
            <a:endParaRPr kumimoji="0" lang="it-IT" sz="2000" b="1" i="0" u="none" strike="noStrike" cap="none" normalizeH="0" baseline="0" dirty="0" smtClean="0">
              <a:ln>
                <a:noFill/>
              </a:ln>
              <a:solidFill>
                <a:schemeClr val="accent6">
                  <a:lumMod val="20000"/>
                  <a:lumOff val="80000"/>
                </a:schemeClr>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900" b="0" i="0" u="none" strike="noStrike" cap="none" normalizeH="0" baseline="0" dirty="0" smtClean="0">
                <a:ln>
                  <a:noFill/>
                </a:ln>
                <a:solidFill>
                  <a:schemeClr val="accent6">
                    <a:lumMod val="20000"/>
                    <a:lumOff val="80000"/>
                  </a:schemeClr>
                </a:solidFill>
                <a:effectLst/>
                <a:latin typeface="Arial" charset="0"/>
                <a:cs typeface="Arial" charset="0"/>
              </a:rPr>
              <a:t>   </a:t>
            </a:r>
            <a:r>
              <a:rPr kumimoji="0" lang="it-IT" sz="1800" b="0" i="0" u="none" strike="noStrike" cap="none" normalizeH="0" baseline="0" dirty="0" smtClean="0">
                <a:ln>
                  <a:noFill/>
                </a:ln>
                <a:solidFill>
                  <a:schemeClr val="accent6">
                    <a:lumMod val="20000"/>
                    <a:lumOff val="80000"/>
                  </a:schemeClr>
                </a:solidFill>
                <a:effectLst/>
                <a:latin typeface="Arial" charset="0"/>
                <a:cs typeface="Arial" charset="0"/>
              </a:rPr>
              <a:t> </a:t>
            </a:r>
          </a:p>
        </p:txBody>
      </p:sp>
      <p:pic>
        <p:nvPicPr>
          <p:cNvPr id="183298" name="Picture 2" descr="bussola">
            <a:hlinkClick r:id="rId3" tooltip="bussola"/>
          </p:cNvPr>
          <p:cNvPicPr>
            <a:picLocks noChangeAspect="1" noChangeArrowheads="1"/>
          </p:cNvPicPr>
          <p:nvPr/>
        </p:nvPicPr>
        <p:blipFill>
          <a:blip r:embed="rId4"/>
          <a:srcRect/>
          <a:stretch>
            <a:fillRect/>
          </a:stretch>
        </p:blipFill>
        <p:spPr bwMode="auto">
          <a:xfrm>
            <a:off x="155575" y="-57953275"/>
            <a:ext cx="171450" cy="171450"/>
          </a:xfrm>
          <a:prstGeom prst="rect">
            <a:avLst/>
          </a:prstGeom>
          <a:noFill/>
        </p:spPr>
      </p:pic>
      <p:pic>
        <p:nvPicPr>
          <p:cNvPr id="183299" name="Picture 3" descr="Ducato di Milano – Bandiera">
            <a:hlinkClick r:id="rId5" tooltip="Ducato di Milano – Bandiera"/>
          </p:cNvPr>
          <p:cNvPicPr>
            <a:picLocks noChangeAspect="1" noChangeArrowheads="1"/>
          </p:cNvPicPr>
          <p:nvPr/>
        </p:nvPicPr>
        <p:blipFill>
          <a:blip r:embed="rId6"/>
          <a:srcRect/>
          <a:stretch>
            <a:fillRect/>
          </a:stretch>
        </p:blipFill>
        <p:spPr bwMode="auto">
          <a:xfrm>
            <a:off x="1577975" y="-57678638"/>
            <a:ext cx="1190625" cy="600075"/>
          </a:xfrm>
          <a:prstGeom prst="rect">
            <a:avLst/>
          </a:prstGeom>
          <a:noFill/>
        </p:spPr>
      </p:pic>
      <p:pic>
        <p:nvPicPr>
          <p:cNvPr id="183300" name="Picture 4" descr="Ducato di Milano - Stemma">
            <a:hlinkClick r:id="rId7" tooltip="Ducato di Milano - Stemma"/>
          </p:cNvPr>
          <p:cNvPicPr>
            <a:picLocks noChangeAspect="1" noChangeArrowheads="1"/>
          </p:cNvPicPr>
          <p:nvPr/>
        </p:nvPicPr>
        <p:blipFill>
          <a:blip r:embed="rId8"/>
          <a:srcRect/>
          <a:stretch>
            <a:fillRect/>
          </a:stretch>
        </p:blipFill>
        <p:spPr bwMode="auto">
          <a:xfrm>
            <a:off x="2851150" y="-57678638"/>
            <a:ext cx="762000" cy="904875"/>
          </a:xfrm>
          <a:prstGeom prst="rect">
            <a:avLst/>
          </a:prstGeom>
          <a:noFill/>
        </p:spPr>
      </p:pic>
      <p:pic>
        <p:nvPicPr>
          <p:cNvPr id="183301" name="Picture 5" descr="Ducato di Milano - Localizzazione">
            <a:hlinkClick r:id="rId9" tooltip="Ducato di Milano - Localizzazione"/>
          </p:cNvPr>
          <p:cNvPicPr>
            <a:picLocks noChangeAspect="1" noChangeArrowheads="1"/>
          </p:cNvPicPr>
          <p:nvPr/>
        </p:nvPicPr>
        <p:blipFill>
          <a:blip r:embed="rId10"/>
          <a:srcRect/>
          <a:stretch>
            <a:fillRect/>
          </a:stretch>
        </p:blipFill>
        <p:spPr bwMode="auto">
          <a:xfrm>
            <a:off x="3814763" y="-57678638"/>
            <a:ext cx="2476500" cy="3009900"/>
          </a:xfrm>
          <a:prstGeom prst="rect">
            <a:avLst/>
          </a:prstGeom>
          <a:noFill/>
        </p:spPr>
      </p:pic>
      <p:pic>
        <p:nvPicPr>
          <p:cNvPr id="183302" name="Picture 6" descr="Ducato di Milano - Mappa">
            <a:hlinkClick r:id="rId11" tooltip="Ducato di Milano - Mappa"/>
          </p:cNvPr>
          <p:cNvPicPr>
            <a:picLocks noChangeAspect="1" noChangeArrowheads="1"/>
          </p:cNvPicPr>
          <p:nvPr/>
        </p:nvPicPr>
        <p:blipFill>
          <a:blip r:embed="rId12"/>
          <a:srcRect/>
          <a:stretch>
            <a:fillRect/>
          </a:stretch>
        </p:blipFill>
        <p:spPr bwMode="auto">
          <a:xfrm>
            <a:off x="6958013" y="-57678638"/>
            <a:ext cx="2476500" cy="2343150"/>
          </a:xfrm>
          <a:prstGeom prst="rect">
            <a:avLst/>
          </a:prstGeom>
          <a:noFill/>
        </p:spPr>
      </p:pic>
      <p:pic>
        <p:nvPicPr>
          <p:cNvPr id="183303" name="Picture 7" descr="Coat of arms of the House of Visconti (1277).svg">
            <a:hlinkClick r:id="rId13"/>
          </p:cNvPr>
          <p:cNvPicPr>
            <a:picLocks noChangeAspect="1" noChangeArrowheads="1"/>
          </p:cNvPicPr>
          <p:nvPr/>
        </p:nvPicPr>
        <p:blipFill>
          <a:blip r:embed="rId14"/>
          <a:srcRect/>
          <a:stretch>
            <a:fillRect/>
          </a:stretch>
        </p:blipFill>
        <p:spPr bwMode="auto">
          <a:xfrm>
            <a:off x="1044575" y="-54798913"/>
            <a:ext cx="190500" cy="228600"/>
          </a:xfrm>
          <a:prstGeom prst="rect">
            <a:avLst/>
          </a:prstGeom>
          <a:noFill/>
        </p:spPr>
      </p:pic>
      <p:pic>
        <p:nvPicPr>
          <p:cNvPr id="183304" name="Picture 8" descr="Flag of Italy.svg">
            <a:hlinkClick r:id="rId15"/>
          </p:cNvPr>
          <p:cNvPicPr>
            <a:picLocks noChangeAspect="1" noChangeArrowheads="1"/>
          </p:cNvPicPr>
          <p:nvPr/>
        </p:nvPicPr>
        <p:blipFill>
          <a:blip r:embed="rId16"/>
          <a:srcRect/>
          <a:stretch>
            <a:fillRect/>
          </a:stretch>
        </p:blipFill>
        <p:spPr bwMode="auto">
          <a:xfrm>
            <a:off x="1284288" y="-54798913"/>
            <a:ext cx="190500" cy="123825"/>
          </a:xfrm>
          <a:prstGeom prst="rect">
            <a:avLst/>
          </a:prstGeom>
          <a:noFill/>
        </p:spPr>
      </p:pic>
      <p:pic>
        <p:nvPicPr>
          <p:cNvPr id="183305" name="Picture 9" descr="http://upload.wikimedia.org/wikipedia/commons/thumb/9/9a/Duchy_of_Milan_1783.jpg/150px-Duchy_of_Milan_1783.jpg">
            <a:hlinkClick r:id="rId17"/>
          </p:cNvPr>
          <p:cNvPicPr>
            <a:picLocks noChangeAspect="1" noChangeArrowheads="1"/>
          </p:cNvPicPr>
          <p:nvPr/>
        </p:nvPicPr>
        <p:blipFill>
          <a:blip r:embed="rId18"/>
          <a:srcRect/>
          <a:stretch>
            <a:fillRect/>
          </a:stretch>
        </p:blipFill>
        <p:spPr bwMode="auto">
          <a:xfrm>
            <a:off x="123825" y="-34704338"/>
            <a:ext cx="1428750" cy="1409700"/>
          </a:xfrm>
          <a:prstGeom prst="rect">
            <a:avLst/>
          </a:prstGeom>
          <a:noFill/>
        </p:spPr>
      </p:pic>
      <p:pic>
        <p:nvPicPr>
          <p:cNvPr id="183306" name="Picture 10" descr="Exquisite-kfind.png">
            <a:hlinkClick r:id="rId19"/>
          </p:cNvPr>
          <p:cNvPicPr>
            <a:picLocks noChangeAspect="1" noChangeArrowheads="1"/>
          </p:cNvPicPr>
          <p:nvPr/>
        </p:nvPicPr>
        <p:blipFill>
          <a:blip r:embed="rId20"/>
          <a:srcRect/>
          <a:stretch>
            <a:fillRect/>
          </a:stretch>
        </p:blipFill>
        <p:spPr bwMode="auto">
          <a:xfrm>
            <a:off x="2873375" y="-33362900"/>
            <a:ext cx="190500" cy="190500"/>
          </a:xfrm>
          <a:prstGeom prst="rect">
            <a:avLst/>
          </a:prstGeom>
          <a:noFill/>
        </p:spPr>
      </p:pic>
      <p:pic>
        <p:nvPicPr>
          <p:cNvPr id="183307" name="Picture 11" descr="http://upload.wikimedia.org/wikipedia/commons/thumb/9/9d/Massima_espansione_Viscontea.png/350px-Massima_espansione_Viscontea.png">
            <a:hlinkClick r:id="rId21"/>
          </p:cNvPr>
          <p:cNvPicPr>
            <a:picLocks noChangeAspect="1" noChangeArrowheads="1"/>
          </p:cNvPicPr>
          <p:nvPr/>
        </p:nvPicPr>
        <p:blipFill>
          <a:blip r:embed="rId22"/>
          <a:srcRect/>
          <a:stretch>
            <a:fillRect/>
          </a:stretch>
        </p:blipFill>
        <p:spPr bwMode="auto">
          <a:xfrm>
            <a:off x="155575" y="-29090938"/>
            <a:ext cx="3333750" cy="3343275"/>
          </a:xfrm>
          <a:prstGeom prst="rect">
            <a:avLst/>
          </a:prstGeom>
          <a:noFill/>
        </p:spPr>
      </p:pic>
      <p:pic>
        <p:nvPicPr>
          <p:cNvPr id="183308" name="Picture 12" descr="Exquisite-kfind.png">
            <a:hlinkClick r:id="rId19"/>
          </p:cNvPr>
          <p:cNvPicPr>
            <a:picLocks noChangeAspect="1" noChangeArrowheads="1"/>
          </p:cNvPicPr>
          <p:nvPr/>
        </p:nvPicPr>
        <p:blipFill>
          <a:blip r:embed="rId20"/>
          <a:srcRect/>
          <a:stretch>
            <a:fillRect/>
          </a:stretch>
        </p:blipFill>
        <p:spPr bwMode="auto">
          <a:xfrm>
            <a:off x="92075" y="-18994438"/>
            <a:ext cx="190500" cy="190500"/>
          </a:xfrm>
          <a:prstGeom prst="rect">
            <a:avLst/>
          </a:prstGeom>
          <a:noFill/>
        </p:spPr>
      </p:pic>
      <p:pic>
        <p:nvPicPr>
          <p:cNvPr id="183312" name="Picture 16" descr="Collabora a Commons">
            <a:hlinkClick r:id="rId23" tooltip="Collabora a Commons"/>
          </p:cNvPr>
          <p:cNvPicPr>
            <a:picLocks noChangeAspect="1" noChangeArrowheads="1"/>
          </p:cNvPicPr>
          <p:nvPr/>
        </p:nvPicPr>
        <p:blipFill>
          <a:blip r:embed="rId24"/>
          <a:srcRect/>
          <a:stretch>
            <a:fillRect/>
          </a:stretch>
        </p:blipFill>
        <p:spPr bwMode="auto">
          <a:xfrm>
            <a:off x="163513" y="42332275"/>
            <a:ext cx="171450" cy="228600"/>
          </a:xfrm>
          <a:prstGeom prst="rect">
            <a:avLst/>
          </a:prstGeom>
          <a:noFill/>
        </p:spPr>
      </p:pic>
      <p:pic>
        <p:nvPicPr>
          <p:cNvPr id="183313" name="Picture 17" descr="Open book nae 02.svg"/>
          <p:cNvPicPr>
            <a:picLocks noChangeAspect="1" noChangeArrowheads="1"/>
          </p:cNvPicPr>
          <p:nvPr/>
        </p:nvPicPr>
        <p:blipFill>
          <a:blip r:embed="rId25"/>
          <a:srcRect/>
          <a:stretch>
            <a:fillRect/>
          </a:stretch>
        </p:blipFill>
        <p:spPr bwMode="auto">
          <a:xfrm>
            <a:off x="234950" y="42606913"/>
            <a:ext cx="266700" cy="152400"/>
          </a:xfrm>
          <a:prstGeom prst="rect">
            <a:avLst/>
          </a:prstGeom>
          <a:noFill/>
        </p:spPr>
      </p:pic>
      <p:pic>
        <p:nvPicPr>
          <p:cNvPr id="183314" name="Picture 18" descr="Banner of the Holy Roman Emperor (after 1400).svg">
            <a:hlinkClick r:id="rId26"/>
          </p:cNvPr>
          <p:cNvPicPr>
            <a:picLocks noChangeAspect="1" noChangeArrowheads="1"/>
          </p:cNvPicPr>
          <p:nvPr/>
        </p:nvPicPr>
        <p:blipFill>
          <a:blip r:embed="rId27"/>
          <a:srcRect/>
          <a:stretch>
            <a:fillRect/>
          </a:stretch>
        </p:blipFill>
        <p:spPr bwMode="auto">
          <a:xfrm>
            <a:off x="92075" y="42881550"/>
            <a:ext cx="285750" cy="190500"/>
          </a:xfrm>
          <a:prstGeom prst="rect">
            <a:avLst/>
          </a:prstGeom>
          <a:noFill/>
        </p:spPr>
      </p:pic>
      <p:pic>
        <p:nvPicPr>
          <p:cNvPr id="183315" name="Picture 19" descr="Milano">
            <a:hlinkClick r:id="rId28" tooltip="Milano"/>
          </p:cNvPr>
          <p:cNvPicPr>
            <a:picLocks noChangeAspect="1" noChangeArrowheads="1"/>
          </p:cNvPicPr>
          <p:nvPr/>
        </p:nvPicPr>
        <p:blipFill>
          <a:blip r:embed="rId29"/>
          <a:srcRect/>
          <a:stretch>
            <a:fillRect/>
          </a:stretch>
        </p:blipFill>
        <p:spPr bwMode="auto">
          <a:xfrm>
            <a:off x="414338" y="42881550"/>
            <a:ext cx="171450" cy="238125"/>
          </a:xfrm>
          <a:prstGeom prst="rect">
            <a:avLst/>
          </a:prstGeom>
          <a:noFill/>
        </p:spPr>
      </p:pic>
      <p:pic>
        <p:nvPicPr>
          <p:cNvPr id="183316" name="Picture 20" descr="storia d'Italia">
            <a:hlinkClick r:id="rId30" tooltip="storia d'Italia"/>
          </p:cNvPr>
          <p:cNvPicPr>
            <a:picLocks noChangeAspect="1" noChangeArrowheads="1"/>
          </p:cNvPicPr>
          <p:nvPr/>
        </p:nvPicPr>
        <p:blipFill>
          <a:blip r:embed="rId31"/>
          <a:srcRect/>
          <a:stretch>
            <a:fillRect/>
          </a:stretch>
        </p:blipFill>
        <p:spPr bwMode="auto">
          <a:xfrm>
            <a:off x="606425" y="42881550"/>
            <a:ext cx="238125" cy="219075"/>
          </a:xfrm>
          <a:prstGeom prst="rect">
            <a:avLst/>
          </a:prstGeom>
          <a:noFill/>
        </p:spPr>
      </p:pic>
      <p:pic>
        <p:nvPicPr>
          <p:cNvPr id="183318" name="Picture 22" descr="Powered by MediaWiki">
            <a:hlinkClick r:id="rId32"/>
          </p:cNvPr>
          <p:cNvPicPr>
            <a:picLocks noChangeAspect="1" noChangeArrowheads="1"/>
          </p:cNvPicPr>
          <p:nvPr/>
        </p:nvPicPr>
        <p:blipFill>
          <a:blip r:embed="rId33"/>
          <a:srcRect/>
          <a:stretch>
            <a:fillRect/>
          </a:stretch>
        </p:blipFill>
        <p:spPr bwMode="auto">
          <a:xfrm>
            <a:off x="171450" y="57938988"/>
            <a:ext cx="838200" cy="295275"/>
          </a:xfrm>
          <a:prstGeom prst="rect">
            <a:avLst/>
          </a:prstGeom>
          <a:noFill/>
        </p:spPr>
      </p:pic>
    </p:spTree>
    <p:extLst>
      <p:ext uri="{BB962C8B-B14F-4D97-AF65-F5344CB8AC3E}">
        <p14:creationId xmlns:p14="http://schemas.microsoft.com/office/powerpoint/2010/main" xmlns="" val="8826044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183297" name="Rectangle 1"/>
          <p:cNvSpPr>
            <a:spLocks noChangeArrowheads="1"/>
          </p:cNvSpPr>
          <p:nvPr/>
        </p:nvSpPr>
        <p:spPr bwMode="auto">
          <a:xfrm>
            <a:off x="5643570" y="7153"/>
            <a:ext cx="3483160" cy="74020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it-IT" sz="1900" b="1" dirty="0">
                <a:solidFill>
                  <a:schemeClr val="accent6">
                    <a:lumMod val="20000"/>
                    <a:lumOff val="80000"/>
                  </a:schemeClr>
                </a:solidFill>
                <a:latin typeface="Times New Roman" panose="02020603050405020304" pitchFamily="18" charset="0"/>
                <a:cs typeface="Times New Roman" panose="02020603050405020304" pitchFamily="18" charset="0"/>
              </a:rPr>
              <a:t>La Controriforma assume il suo aspetto più retrogrado con Carlo Borromeo: formidabile cacciatore di streghe, accende i roghi in ogni angolo della diocesi. Con gli artisti è durissimo: li obbliga  a consegnare i cartoni di ogni opera e, se i disegni non vengono approvati, li fa interdire, o peggio. Solo i soggetti religiosi o la ritrattistica appartengono all’arte «alta»: tutto il resto è considerato di livello inferiore. E con il soggetto del dipinto, anche l’artista che, se andava bene, veniva retrocesso al rango di «artigiano»; se andava male, veniva cacciato, o poteva correre il rischio di passare per il tribunale dell’Inquisizione, attivissimo in città. </a:t>
            </a:r>
          </a:p>
          <a:p>
            <a:pPr lvl="0" fontAlgn="base">
              <a:spcBef>
                <a:spcPct val="0"/>
              </a:spcBef>
              <a:spcAft>
                <a:spcPct val="0"/>
              </a:spcAft>
            </a:pPr>
            <a:r>
              <a:rPr lang="it-IT" sz="20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endParaRPr kumimoji="0" lang="it-IT" sz="2000" b="1" i="0" u="none" strike="noStrike" cap="none" normalizeH="0" baseline="0" dirty="0" smtClean="0">
              <a:ln>
                <a:noFill/>
              </a:ln>
              <a:solidFill>
                <a:schemeClr val="accent6">
                  <a:lumMod val="20000"/>
                  <a:lumOff val="80000"/>
                </a:schemeClr>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900" b="0" i="0" u="none" strike="noStrike" cap="none" normalizeH="0" baseline="0" dirty="0" smtClean="0">
                <a:ln>
                  <a:noFill/>
                </a:ln>
                <a:solidFill>
                  <a:schemeClr val="accent6">
                    <a:lumMod val="20000"/>
                    <a:lumOff val="80000"/>
                  </a:schemeClr>
                </a:solidFill>
                <a:effectLst/>
                <a:latin typeface="Arial" charset="0"/>
                <a:cs typeface="Arial" charset="0"/>
              </a:rPr>
              <a:t>   </a:t>
            </a:r>
            <a:r>
              <a:rPr kumimoji="0" lang="it-IT" sz="1800" b="0" i="0" u="none" strike="noStrike" cap="none" normalizeH="0" baseline="0" dirty="0" smtClean="0">
                <a:ln>
                  <a:noFill/>
                </a:ln>
                <a:solidFill>
                  <a:schemeClr val="accent6">
                    <a:lumMod val="20000"/>
                    <a:lumOff val="80000"/>
                  </a:schemeClr>
                </a:solidFill>
                <a:effectLst/>
                <a:latin typeface="Arial" charset="0"/>
                <a:cs typeface="Arial" charset="0"/>
              </a:rPr>
              <a:t> </a:t>
            </a:r>
          </a:p>
        </p:txBody>
      </p:sp>
      <p:pic>
        <p:nvPicPr>
          <p:cNvPr id="183298" name="Picture 2" descr="bussola">
            <a:hlinkClick r:id="rId3" tooltip="bussola"/>
          </p:cNvPr>
          <p:cNvPicPr>
            <a:picLocks noChangeAspect="1" noChangeArrowheads="1"/>
          </p:cNvPicPr>
          <p:nvPr/>
        </p:nvPicPr>
        <p:blipFill>
          <a:blip r:embed="rId4"/>
          <a:srcRect/>
          <a:stretch>
            <a:fillRect/>
          </a:stretch>
        </p:blipFill>
        <p:spPr bwMode="auto">
          <a:xfrm>
            <a:off x="155575" y="-57953275"/>
            <a:ext cx="171450" cy="171450"/>
          </a:xfrm>
          <a:prstGeom prst="rect">
            <a:avLst/>
          </a:prstGeom>
          <a:noFill/>
        </p:spPr>
      </p:pic>
      <p:pic>
        <p:nvPicPr>
          <p:cNvPr id="183299" name="Picture 3" descr="Ducato di Milano – Bandiera">
            <a:hlinkClick r:id="rId5" tooltip="Ducato di Milano – Bandiera"/>
          </p:cNvPr>
          <p:cNvPicPr>
            <a:picLocks noChangeAspect="1" noChangeArrowheads="1"/>
          </p:cNvPicPr>
          <p:nvPr/>
        </p:nvPicPr>
        <p:blipFill>
          <a:blip r:embed="rId6"/>
          <a:srcRect/>
          <a:stretch>
            <a:fillRect/>
          </a:stretch>
        </p:blipFill>
        <p:spPr bwMode="auto">
          <a:xfrm>
            <a:off x="1577975" y="-57678638"/>
            <a:ext cx="1190625" cy="600075"/>
          </a:xfrm>
          <a:prstGeom prst="rect">
            <a:avLst/>
          </a:prstGeom>
          <a:noFill/>
        </p:spPr>
      </p:pic>
      <p:pic>
        <p:nvPicPr>
          <p:cNvPr id="183300" name="Picture 4" descr="Ducato di Milano - Stemma">
            <a:hlinkClick r:id="rId7" tooltip="Ducato di Milano - Stemma"/>
          </p:cNvPr>
          <p:cNvPicPr>
            <a:picLocks noChangeAspect="1" noChangeArrowheads="1"/>
          </p:cNvPicPr>
          <p:nvPr/>
        </p:nvPicPr>
        <p:blipFill>
          <a:blip r:embed="rId8"/>
          <a:srcRect/>
          <a:stretch>
            <a:fillRect/>
          </a:stretch>
        </p:blipFill>
        <p:spPr bwMode="auto">
          <a:xfrm>
            <a:off x="2851150" y="-57678638"/>
            <a:ext cx="762000" cy="904875"/>
          </a:xfrm>
          <a:prstGeom prst="rect">
            <a:avLst/>
          </a:prstGeom>
          <a:noFill/>
        </p:spPr>
      </p:pic>
      <p:pic>
        <p:nvPicPr>
          <p:cNvPr id="183301" name="Picture 5" descr="Ducato di Milano - Localizzazione">
            <a:hlinkClick r:id="rId9" tooltip="Ducato di Milano - Localizzazione"/>
          </p:cNvPr>
          <p:cNvPicPr>
            <a:picLocks noChangeAspect="1" noChangeArrowheads="1"/>
          </p:cNvPicPr>
          <p:nvPr/>
        </p:nvPicPr>
        <p:blipFill>
          <a:blip r:embed="rId10"/>
          <a:srcRect/>
          <a:stretch>
            <a:fillRect/>
          </a:stretch>
        </p:blipFill>
        <p:spPr bwMode="auto">
          <a:xfrm>
            <a:off x="3814763" y="-57678638"/>
            <a:ext cx="2476500" cy="3009900"/>
          </a:xfrm>
          <a:prstGeom prst="rect">
            <a:avLst/>
          </a:prstGeom>
          <a:noFill/>
        </p:spPr>
      </p:pic>
      <p:pic>
        <p:nvPicPr>
          <p:cNvPr id="183302" name="Picture 6" descr="Ducato di Milano - Mappa">
            <a:hlinkClick r:id="rId11" tooltip="Ducato di Milano - Mappa"/>
          </p:cNvPr>
          <p:cNvPicPr>
            <a:picLocks noChangeAspect="1" noChangeArrowheads="1"/>
          </p:cNvPicPr>
          <p:nvPr/>
        </p:nvPicPr>
        <p:blipFill>
          <a:blip r:embed="rId12"/>
          <a:srcRect/>
          <a:stretch>
            <a:fillRect/>
          </a:stretch>
        </p:blipFill>
        <p:spPr bwMode="auto">
          <a:xfrm>
            <a:off x="6958013" y="-57678638"/>
            <a:ext cx="2476500" cy="2343150"/>
          </a:xfrm>
          <a:prstGeom prst="rect">
            <a:avLst/>
          </a:prstGeom>
          <a:noFill/>
        </p:spPr>
      </p:pic>
      <p:pic>
        <p:nvPicPr>
          <p:cNvPr id="183303" name="Picture 7" descr="Coat of arms of the House of Visconti (1277).svg">
            <a:hlinkClick r:id="rId13"/>
          </p:cNvPr>
          <p:cNvPicPr>
            <a:picLocks noChangeAspect="1" noChangeArrowheads="1"/>
          </p:cNvPicPr>
          <p:nvPr/>
        </p:nvPicPr>
        <p:blipFill>
          <a:blip r:embed="rId14"/>
          <a:srcRect/>
          <a:stretch>
            <a:fillRect/>
          </a:stretch>
        </p:blipFill>
        <p:spPr bwMode="auto">
          <a:xfrm>
            <a:off x="1044575" y="-54798913"/>
            <a:ext cx="190500" cy="228600"/>
          </a:xfrm>
          <a:prstGeom prst="rect">
            <a:avLst/>
          </a:prstGeom>
          <a:noFill/>
        </p:spPr>
      </p:pic>
      <p:pic>
        <p:nvPicPr>
          <p:cNvPr id="183304" name="Picture 8" descr="Flag of Italy.svg">
            <a:hlinkClick r:id="rId15"/>
          </p:cNvPr>
          <p:cNvPicPr>
            <a:picLocks noChangeAspect="1" noChangeArrowheads="1"/>
          </p:cNvPicPr>
          <p:nvPr/>
        </p:nvPicPr>
        <p:blipFill>
          <a:blip r:embed="rId16"/>
          <a:srcRect/>
          <a:stretch>
            <a:fillRect/>
          </a:stretch>
        </p:blipFill>
        <p:spPr bwMode="auto">
          <a:xfrm>
            <a:off x="1284288" y="-54798913"/>
            <a:ext cx="190500" cy="123825"/>
          </a:xfrm>
          <a:prstGeom prst="rect">
            <a:avLst/>
          </a:prstGeom>
          <a:noFill/>
        </p:spPr>
      </p:pic>
      <p:pic>
        <p:nvPicPr>
          <p:cNvPr id="183305" name="Picture 9" descr="http://upload.wikimedia.org/wikipedia/commons/thumb/9/9a/Duchy_of_Milan_1783.jpg/150px-Duchy_of_Milan_1783.jpg">
            <a:hlinkClick r:id="rId17"/>
          </p:cNvPr>
          <p:cNvPicPr>
            <a:picLocks noChangeAspect="1" noChangeArrowheads="1"/>
          </p:cNvPicPr>
          <p:nvPr/>
        </p:nvPicPr>
        <p:blipFill>
          <a:blip r:embed="rId18"/>
          <a:srcRect/>
          <a:stretch>
            <a:fillRect/>
          </a:stretch>
        </p:blipFill>
        <p:spPr bwMode="auto">
          <a:xfrm>
            <a:off x="123825" y="-34704338"/>
            <a:ext cx="1428750" cy="1409700"/>
          </a:xfrm>
          <a:prstGeom prst="rect">
            <a:avLst/>
          </a:prstGeom>
          <a:noFill/>
        </p:spPr>
      </p:pic>
      <p:pic>
        <p:nvPicPr>
          <p:cNvPr id="183306" name="Picture 10" descr="Exquisite-kfind.png">
            <a:hlinkClick r:id="rId19"/>
          </p:cNvPr>
          <p:cNvPicPr>
            <a:picLocks noChangeAspect="1" noChangeArrowheads="1"/>
          </p:cNvPicPr>
          <p:nvPr/>
        </p:nvPicPr>
        <p:blipFill>
          <a:blip r:embed="rId20"/>
          <a:srcRect/>
          <a:stretch>
            <a:fillRect/>
          </a:stretch>
        </p:blipFill>
        <p:spPr bwMode="auto">
          <a:xfrm>
            <a:off x="2873375" y="-33362900"/>
            <a:ext cx="190500" cy="190500"/>
          </a:xfrm>
          <a:prstGeom prst="rect">
            <a:avLst/>
          </a:prstGeom>
          <a:noFill/>
        </p:spPr>
      </p:pic>
      <p:pic>
        <p:nvPicPr>
          <p:cNvPr id="183307" name="Picture 11" descr="http://upload.wikimedia.org/wikipedia/commons/thumb/9/9d/Massima_espansione_Viscontea.png/350px-Massima_espansione_Viscontea.png">
            <a:hlinkClick r:id="rId21"/>
          </p:cNvPr>
          <p:cNvPicPr>
            <a:picLocks noChangeAspect="1" noChangeArrowheads="1"/>
          </p:cNvPicPr>
          <p:nvPr/>
        </p:nvPicPr>
        <p:blipFill>
          <a:blip r:embed="rId22"/>
          <a:srcRect/>
          <a:stretch>
            <a:fillRect/>
          </a:stretch>
        </p:blipFill>
        <p:spPr bwMode="auto">
          <a:xfrm>
            <a:off x="155575" y="-29090938"/>
            <a:ext cx="3333750" cy="3343275"/>
          </a:xfrm>
          <a:prstGeom prst="rect">
            <a:avLst/>
          </a:prstGeom>
          <a:noFill/>
        </p:spPr>
      </p:pic>
      <p:pic>
        <p:nvPicPr>
          <p:cNvPr id="183308" name="Picture 12" descr="Exquisite-kfind.png">
            <a:hlinkClick r:id="rId19"/>
          </p:cNvPr>
          <p:cNvPicPr>
            <a:picLocks noChangeAspect="1" noChangeArrowheads="1"/>
          </p:cNvPicPr>
          <p:nvPr/>
        </p:nvPicPr>
        <p:blipFill>
          <a:blip r:embed="rId20"/>
          <a:srcRect/>
          <a:stretch>
            <a:fillRect/>
          </a:stretch>
        </p:blipFill>
        <p:spPr bwMode="auto">
          <a:xfrm>
            <a:off x="92075" y="-18994438"/>
            <a:ext cx="190500" cy="190500"/>
          </a:xfrm>
          <a:prstGeom prst="rect">
            <a:avLst/>
          </a:prstGeom>
          <a:noFill/>
        </p:spPr>
      </p:pic>
      <p:pic>
        <p:nvPicPr>
          <p:cNvPr id="183312" name="Picture 16" descr="Collabora a Commons">
            <a:hlinkClick r:id="rId23" tooltip="Collabora a Commons"/>
          </p:cNvPr>
          <p:cNvPicPr>
            <a:picLocks noChangeAspect="1" noChangeArrowheads="1"/>
          </p:cNvPicPr>
          <p:nvPr/>
        </p:nvPicPr>
        <p:blipFill>
          <a:blip r:embed="rId24"/>
          <a:srcRect/>
          <a:stretch>
            <a:fillRect/>
          </a:stretch>
        </p:blipFill>
        <p:spPr bwMode="auto">
          <a:xfrm>
            <a:off x="163513" y="42332275"/>
            <a:ext cx="171450" cy="228600"/>
          </a:xfrm>
          <a:prstGeom prst="rect">
            <a:avLst/>
          </a:prstGeom>
          <a:noFill/>
        </p:spPr>
      </p:pic>
      <p:pic>
        <p:nvPicPr>
          <p:cNvPr id="183313" name="Picture 17" descr="Open book nae 02.svg"/>
          <p:cNvPicPr>
            <a:picLocks noChangeAspect="1" noChangeArrowheads="1"/>
          </p:cNvPicPr>
          <p:nvPr/>
        </p:nvPicPr>
        <p:blipFill>
          <a:blip r:embed="rId25"/>
          <a:srcRect/>
          <a:stretch>
            <a:fillRect/>
          </a:stretch>
        </p:blipFill>
        <p:spPr bwMode="auto">
          <a:xfrm>
            <a:off x="234950" y="42606913"/>
            <a:ext cx="266700" cy="152400"/>
          </a:xfrm>
          <a:prstGeom prst="rect">
            <a:avLst/>
          </a:prstGeom>
          <a:noFill/>
        </p:spPr>
      </p:pic>
      <p:pic>
        <p:nvPicPr>
          <p:cNvPr id="183314" name="Picture 18" descr="Banner of the Holy Roman Emperor (after 1400).svg">
            <a:hlinkClick r:id="rId26"/>
          </p:cNvPr>
          <p:cNvPicPr>
            <a:picLocks noChangeAspect="1" noChangeArrowheads="1"/>
          </p:cNvPicPr>
          <p:nvPr/>
        </p:nvPicPr>
        <p:blipFill>
          <a:blip r:embed="rId27"/>
          <a:srcRect/>
          <a:stretch>
            <a:fillRect/>
          </a:stretch>
        </p:blipFill>
        <p:spPr bwMode="auto">
          <a:xfrm>
            <a:off x="92075" y="42881550"/>
            <a:ext cx="285750" cy="190500"/>
          </a:xfrm>
          <a:prstGeom prst="rect">
            <a:avLst/>
          </a:prstGeom>
          <a:noFill/>
        </p:spPr>
      </p:pic>
      <p:pic>
        <p:nvPicPr>
          <p:cNvPr id="183315" name="Picture 19" descr="Milano">
            <a:hlinkClick r:id="rId28" tooltip="Milano"/>
          </p:cNvPr>
          <p:cNvPicPr>
            <a:picLocks noChangeAspect="1" noChangeArrowheads="1"/>
          </p:cNvPicPr>
          <p:nvPr/>
        </p:nvPicPr>
        <p:blipFill>
          <a:blip r:embed="rId29"/>
          <a:srcRect/>
          <a:stretch>
            <a:fillRect/>
          </a:stretch>
        </p:blipFill>
        <p:spPr bwMode="auto">
          <a:xfrm>
            <a:off x="414338" y="42881550"/>
            <a:ext cx="171450" cy="238125"/>
          </a:xfrm>
          <a:prstGeom prst="rect">
            <a:avLst/>
          </a:prstGeom>
          <a:noFill/>
        </p:spPr>
      </p:pic>
      <p:pic>
        <p:nvPicPr>
          <p:cNvPr id="183316" name="Picture 20" descr="storia d'Italia">
            <a:hlinkClick r:id="rId30" tooltip="storia d'Italia"/>
          </p:cNvPr>
          <p:cNvPicPr>
            <a:picLocks noChangeAspect="1" noChangeArrowheads="1"/>
          </p:cNvPicPr>
          <p:nvPr/>
        </p:nvPicPr>
        <p:blipFill>
          <a:blip r:embed="rId31"/>
          <a:srcRect/>
          <a:stretch>
            <a:fillRect/>
          </a:stretch>
        </p:blipFill>
        <p:spPr bwMode="auto">
          <a:xfrm>
            <a:off x="606425" y="42881550"/>
            <a:ext cx="238125" cy="219075"/>
          </a:xfrm>
          <a:prstGeom prst="rect">
            <a:avLst/>
          </a:prstGeom>
          <a:noFill/>
        </p:spPr>
      </p:pic>
      <p:pic>
        <p:nvPicPr>
          <p:cNvPr id="183318" name="Picture 22" descr="Powered by MediaWiki">
            <a:hlinkClick r:id="rId32"/>
          </p:cNvPr>
          <p:cNvPicPr>
            <a:picLocks noChangeAspect="1" noChangeArrowheads="1"/>
          </p:cNvPicPr>
          <p:nvPr/>
        </p:nvPicPr>
        <p:blipFill>
          <a:blip r:embed="rId33"/>
          <a:srcRect/>
          <a:stretch>
            <a:fillRect/>
          </a:stretch>
        </p:blipFill>
        <p:spPr bwMode="auto">
          <a:xfrm>
            <a:off x="171450" y="57938988"/>
            <a:ext cx="838200" cy="295275"/>
          </a:xfrm>
          <a:prstGeom prst="rect">
            <a:avLst/>
          </a:prstGeom>
          <a:noFill/>
        </p:spPr>
      </p:pic>
      <p:pic>
        <p:nvPicPr>
          <p:cNvPr id="81922" name="Picture 2" descr="http://biografieonline.it/img/bio/San_Carlo_Borromeo_1.jpg"/>
          <p:cNvPicPr>
            <a:picLocks noChangeAspect="1" noChangeArrowheads="1"/>
          </p:cNvPicPr>
          <p:nvPr/>
        </p:nvPicPr>
        <p:blipFill>
          <a:blip r:embed="rId34"/>
          <a:srcRect/>
          <a:stretch>
            <a:fillRect/>
          </a:stretch>
        </p:blipFill>
        <p:spPr bwMode="auto">
          <a:xfrm>
            <a:off x="-1" y="0"/>
            <a:ext cx="5694589" cy="6858001"/>
          </a:xfrm>
          <a:prstGeom prst="rect">
            <a:avLst/>
          </a:prstGeom>
          <a:noFill/>
        </p:spPr>
      </p:pic>
    </p:spTree>
    <p:extLst>
      <p:ext uri="{BB962C8B-B14F-4D97-AF65-F5344CB8AC3E}">
        <p14:creationId xmlns:p14="http://schemas.microsoft.com/office/powerpoint/2010/main" xmlns="" val="2589141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4643446"/>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4832031" y="0"/>
            <a:ext cx="4300016" cy="6294031"/>
          </a:xfrm>
          <a:prstGeom prst="rect">
            <a:avLst/>
          </a:prstGeom>
          <a:noFill/>
        </p:spPr>
        <p:txBody>
          <a:bodyPr wrap="square" rtlCol="0">
            <a:spAutoFit/>
          </a:bodyPr>
          <a:lstStyle/>
          <a:p>
            <a:r>
              <a:rPr lang="it-IT" sz="3100" b="1" dirty="0" smtClean="0">
                <a:solidFill>
                  <a:schemeClr val="bg1"/>
                </a:solidFill>
                <a:latin typeface="Times New Roman" pitchFamily="18" charset="0"/>
                <a:cs typeface="Times New Roman" pitchFamily="18" charset="0"/>
              </a:rPr>
              <a:t>Si considerò sempre – come specifica dietro la firma – »</a:t>
            </a:r>
            <a:r>
              <a:rPr lang="it-IT" sz="3100" b="1" dirty="0" err="1" smtClean="0">
                <a:solidFill>
                  <a:schemeClr val="bg1"/>
                </a:solidFill>
                <a:latin typeface="Times New Roman" pitchFamily="18" charset="0"/>
                <a:cs typeface="Times New Roman" pitchFamily="18" charset="0"/>
              </a:rPr>
              <a:t>mediolanense</a:t>
            </a:r>
            <a:r>
              <a:rPr lang="it-IT" sz="3100" b="1" dirty="0" smtClean="0">
                <a:solidFill>
                  <a:schemeClr val="bg1"/>
                </a:solidFill>
                <a:latin typeface="Times New Roman" pitchFamily="18" charset="0"/>
                <a:cs typeface="Times New Roman" pitchFamily="18" charset="0"/>
              </a:rPr>
              <a:t>», malgrado ci siano buone ragione per pensare che il clima soffocante instaurato dall’arcivescovo non sia stato estraneo alla sua decisione di partire: tanto che tornò solo quando il Borromeo morì. </a:t>
            </a:r>
            <a:endParaRPr lang="it-IT" sz="3100" b="1" dirty="0">
              <a:solidFill>
                <a:schemeClr val="bg1"/>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 y="-18879"/>
            <a:ext cx="4832029" cy="68768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85823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183297" name="Rectangle 1"/>
          <p:cNvSpPr>
            <a:spLocks noChangeArrowheads="1"/>
          </p:cNvSpPr>
          <p:nvPr/>
        </p:nvSpPr>
        <p:spPr bwMode="auto">
          <a:xfrm>
            <a:off x="49959" y="246227"/>
            <a:ext cx="8943405" cy="65248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it-IT" sz="2000" b="1" dirty="0">
                <a:solidFill>
                  <a:schemeClr val="accent6">
                    <a:lumMod val="20000"/>
                    <a:lumOff val="80000"/>
                  </a:schemeClr>
                </a:solidFill>
                <a:latin typeface="Times New Roman" panose="02020603050405020304" pitchFamily="18" charset="0"/>
                <a:cs typeface="Times New Roman" panose="02020603050405020304" pitchFamily="18" charset="0"/>
              </a:rPr>
              <a:t>Si sa poco della produzione non religiosa di Arcimboldo: sappiamo però che per legami familiari e di amicizia fu molto vicino ad artisti «fuori dagli schemi» che si unirono in un gruppo di artisti ed artigiani che criticavano ferocemente il sistema, l’Accademia della val di </a:t>
            </a:r>
            <a:r>
              <a:rPr lang="it-IT" sz="2000" b="1" dirty="0" err="1">
                <a:solidFill>
                  <a:schemeClr val="accent6">
                    <a:lumMod val="20000"/>
                    <a:lumOff val="80000"/>
                  </a:schemeClr>
                </a:solidFill>
                <a:latin typeface="Times New Roman" panose="02020603050405020304" pitchFamily="18" charset="0"/>
                <a:cs typeface="Times New Roman" panose="02020603050405020304" pitchFamily="18" charset="0"/>
              </a:rPr>
              <a:t>Blenio</a:t>
            </a:r>
            <a:r>
              <a:rPr lang="it-IT" sz="2000" b="1" dirty="0">
                <a:solidFill>
                  <a:schemeClr val="accent6">
                    <a:lumMod val="20000"/>
                    <a:lumOff val="80000"/>
                  </a:schemeClr>
                </a:solidFill>
                <a:latin typeface="Times New Roman" panose="02020603050405020304" pitchFamily="18" charset="0"/>
                <a:cs typeface="Times New Roman" panose="02020603050405020304" pitchFamily="18" charset="0"/>
              </a:rPr>
              <a:t>,   sospetta al potere. Non ci sono prove che Giuseppe vi appartenesse: certo viene difficile pensare che la sua produzione religiosa potesse suscitare un interesse così vivo nell’ambasciatore asburgico da indurlo ad invitarlo a Vienna alla corte dell’imperatore. Probabilmente, aveva già iniziato a dipingere delle «meraviglie» che teneva rigorosamente nel proprio studio, note soltanto a quegli amici che le facevano vedere a chi avrebbe potuto capirle. Il </a:t>
            </a:r>
            <a:r>
              <a:rPr lang="it-IT" sz="2000" b="1" dirty="0" err="1">
                <a:solidFill>
                  <a:schemeClr val="accent6">
                    <a:lumMod val="20000"/>
                    <a:lumOff val="80000"/>
                  </a:schemeClr>
                </a:solidFill>
                <a:latin typeface="Times New Roman" panose="02020603050405020304" pitchFamily="18" charset="0"/>
                <a:cs typeface="Times New Roman" panose="02020603050405020304" pitchFamily="18" charset="0"/>
              </a:rPr>
              <a:t>Morigia</a:t>
            </a:r>
            <a:r>
              <a:rPr lang="it-IT" sz="2000" b="1" dirty="0">
                <a:solidFill>
                  <a:schemeClr val="accent6">
                    <a:lumMod val="20000"/>
                    <a:lumOff val="80000"/>
                  </a:schemeClr>
                </a:solidFill>
                <a:latin typeface="Times New Roman" panose="02020603050405020304" pitchFamily="18" charset="0"/>
                <a:cs typeface="Times New Roman" panose="02020603050405020304" pitchFamily="18" charset="0"/>
              </a:rPr>
              <a:t>, storico milanese e amico del pittore, dice che già prima di partire per l’Austria era celebre per alcune sue »bizzarrie», e continua narrando quello che fu l'episodio decisivo della vita e della carriera di Arcimboldo: la sua partenza, nel 1562, alla volta di Vienna, invitato a corte dall’imperatore Ferdinando I d'Asburgo, che possedeva una delle </a:t>
            </a:r>
            <a:r>
              <a:rPr lang="it-IT" sz="2000" b="1" dirty="0" err="1">
                <a:solidFill>
                  <a:schemeClr val="accent6">
                    <a:lumMod val="20000"/>
                    <a:lumOff val="80000"/>
                  </a:schemeClr>
                </a:solidFill>
                <a:latin typeface="Times New Roman" panose="02020603050405020304" pitchFamily="18" charset="0"/>
                <a:cs typeface="Times New Roman" panose="02020603050405020304" pitchFamily="18" charset="0"/>
              </a:rPr>
              <a:t>Wünderkammer</a:t>
            </a:r>
            <a:r>
              <a:rPr lang="it-IT" sz="2000" b="1" dirty="0">
                <a:solidFill>
                  <a:schemeClr val="accent6">
                    <a:lumMod val="20000"/>
                    <a:lumOff val="80000"/>
                  </a:schemeClr>
                </a:solidFill>
                <a:latin typeface="Times New Roman" panose="02020603050405020304" pitchFamily="18" charset="0"/>
                <a:cs typeface="Times New Roman" panose="02020603050405020304" pitchFamily="18" charset="0"/>
              </a:rPr>
              <a:t> (camere delle meraviglie: le antenate dei musei) più famose d’Europa, aveva interessi per l’alchimia e l’occultismo, ed era troppo potente per essere molestato dall’Inquisizione.</a:t>
            </a:r>
          </a:p>
          <a:p>
            <a:r>
              <a:rPr lang="it-IT" sz="2000" b="1" dirty="0">
                <a:solidFill>
                  <a:schemeClr val="accent6">
                    <a:lumMod val="20000"/>
                    <a:lumOff val="80000"/>
                  </a:schemeClr>
                </a:solidFill>
                <a:latin typeface="Times New Roman" panose="02020603050405020304" pitchFamily="18" charset="0"/>
                <a:cs typeface="Times New Roman" panose="02020603050405020304" pitchFamily="18" charset="0"/>
              </a:rPr>
              <a:t>Nella capitale austriaca Giuseppe «...fu molto benvoluto e accarezzato da Massimiliano, et raccolto con grande umanità, et con </a:t>
            </a:r>
            <a:r>
              <a:rPr lang="it-IT" sz="2000" b="1" dirty="0" err="1">
                <a:solidFill>
                  <a:schemeClr val="accent6">
                    <a:lumMod val="20000"/>
                    <a:lumOff val="80000"/>
                  </a:schemeClr>
                </a:solidFill>
                <a:latin typeface="Times New Roman" panose="02020603050405020304" pitchFamily="18" charset="0"/>
                <a:cs typeface="Times New Roman" panose="02020603050405020304" pitchFamily="18" charset="0"/>
              </a:rPr>
              <a:t>honorato</a:t>
            </a:r>
            <a:r>
              <a:rPr lang="it-IT" sz="2000" b="1" dirty="0">
                <a:solidFill>
                  <a:schemeClr val="accent6">
                    <a:lumMod val="20000"/>
                    <a:lumOff val="80000"/>
                  </a:schemeClr>
                </a:solidFill>
                <a:latin typeface="Times New Roman" panose="02020603050405020304" pitchFamily="18" charset="0"/>
                <a:cs typeface="Times New Roman" panose="02020603050405020304" pitchFamily="18" charset="0"/>
              </a:rPr>
              <a:t> stipendio...»</a:t>
            </a:r>
            <a:r>
              <a:rPr lang="it-IT" sz="20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endParaRPr lang="it-IT" sz="2000" b="1" dirty="0">
              <a:solidFill>
                <a:schemeClr val="accent6">
                  <a:lumMod val="20000"/>
                  <a:lumOff val="80000"/>
                </a:schemeClr>
              </a:solidFill>
              <a:latin typeface="Times New Roman" panose="02020603050405020304" pitchFamily="18" charset="0"/>
              <a:cs typeface="Times New Roman" panose="02020603050405020304" pitchFamily="18" charset="0"/>
            </a:endParaRPr>
          </a:p>
          <a:p>
            <a:pPr lvl="0" fontAlgn="base">
              <a:spcBef>
                <a:spcPct val="0"/>
              </a:spcBef>
              <a:spcAft>
                <a:spcPct val="0"/>
              </a:spcAft>
            </a:pPr>
            <a:r>
              <a:rPr lang="it-IT" sz="20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endParaRPr kumimoji="0" lang="it-IT" sz="2000" b="1" i="0" u="none" strike="noStrike" cap="none" normalizeH="0" baseline="0" dirty="0" smtClean="0">
              <a:ln>
                <a:noFill/>
              </a:ln>
              <a:solidFill>
                <a:schemeClr val="accent6">
                  <a:lumMod val="20000"/>
                  <a:lumOff val="80000"/>
                </a:schemeClr>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900" b="0" i="0" u="none" strike="noStrike" cap="none" normalizeH="0" baseline="0" dirty="0" smtClean="0">
                <a:ln>
                  <a:noFill/>
                </a:ln>
                <a:solidFill>
                  <a:schemeClr val="accent6">
                    <a:lumMod val="20000"/>
                    <a:lumOff val="80000"/>
                  </a:schemeClr>
                </a:solidFill>
                <a:effectLst/>
                <a:latin typeface="Arial" charset="0"/>
                <a:cs typeface="Arial" charset="0"/>
              </a:rPr>
              <a:t>   </a:t>
            </a:r>
            <a:r>
              <a:rPr kumimoji="0" lang="it-IT" sz="1800" b="0" i="0" u="none" strike="noStrike" cap="none" normalizeH="0" baseline="0" dirty="0" smtClean="0">
                <a:ln>
                  <a:noFill/>
                </a:ln>
                <a:solidFill>
                  <a:schemeClr val="accent6">
                    <a:lumMod val="20000"/>
                    <a:lumOff val="80000"/>
                  </a:schemeClr>
                </a:solidFill>
                <a:effectLst/>
                <a:latin typeface="Arial" charset="0"/>
                <a:cs typeface="Arial" charset="0"/>
              </a:rPr>
              <a:t> </a:t>
            </a:r>
          </a:p>
        </p:txBody>
      </p:sp>
      <p:pic>
        <p:nvPicPr>
          <p:cNvPr id="183298" name="Picture 2" descr="bussola">
            <a:hlinkClick r:id="rId3" tooltip="bussola"/>
          </p:cNvPr>
          <p:cNvPicPr>
            <a:picLocks noChangeAspect="1" noChangeArrowheads="1"/>
          </p:cNvPicPr>
          <p:nvPr/>
        </p:nvPicPr>
        <p:blipFill>
          <a:blip r:embed="rId4"/>
          <a:srcRect/>
          <a:stretch>
            <a:fillRect/>
          </a:stretch>
        </p:blipFill>
        <p:spPr bwMode="auto">
          <a:xfrm>
            <a:off x="155575" y="-57953275"/>
            <a:ext cx="171450" cy="171450"/>
          </a:xfrm>
          <a:prstGeom prst="rect">
            <a:avLst/>
          </a:prstGeom>
          <a:noFill/>
        </p:spPr>
      </p:pic>
      <p:pic>
        <p:nvPicPr>
          <p:cNvPr id="183299" name="Picture 3" descr="Ducato di Milano – Bandiera">
            <a:hlinkClick r:id="rId5" tooltip="Ducato di Milano – Bandiera"/>
          </p:cNvPr>
          <p:cNvPicPr>
            <a:picLocks noChangeAspect="1" noChangeArrowheads="1"/>
          </p:cNvPicPr>
          <p:nvPr/>
        </p:nvPicPr>
        <p:blipFill>
          <a:blip r:embed="rId6"/>
          <a:srcRect/>
          <a:stretch>
            <a:fillRect/>
          </a:stretch>
        </p:blipFill>
        <p:spPr bwMode="auto">
          <a:xfrm>
            <a:off x="1577975" y="-57678638"/>
            <a:ext cx="1190625" cy="600075"/>
          </a:xfrm>
          <a:prstGeom prst="rect">
            <a:avLst/>
          </a:prstGeom>
          <a:noFill/>
        </p:spPr>
      </p:pic>
      <p:pic>
        <p:nvPicPr>
          <p:cNvPr id="183300" name="Picture 4" descr="Ducato di Milano - Stemma">
            <a:hlinkClick r:id="rId7" tooltip="Ducato di Milano - Stemma"/>
          </p:cNvPr>
          <p:cNvPicPr>
            <a:picLocks noChangeAspect="1" noChangeArrowheads="1"/>
          </p:cNvPicPr>
          <p:nvPr/>
        </p:nvPicPr>
        <p:blipFill>
          <a:blip r:embed="rId8"/>
          <a:srcRect/>
          <a:stretch>
            <a:fillRect/>
          </a:stretch>
        </p:blipFill>
        <p:spPr bwMode="auto">
          <a:xfrm>
            <a:off x="2851150" y="-57678638"/>
            <a:ext cx="762000" cy="904875"/>
          </a:xfrm>
          <a:prstGeom prst="rect">
            <a:avLst/>
          </a:prstGeom>
          <a:noFill/>
        </p:spPr>
      </p:pic>
      <p:pic>
        <p:nvPicPr>
          <p:cNvPr id="183301" name="Picture 5" descr="Ducato di Milano - Localizzazione">
            <a:hlinkClick r:id="rId9" tooltip="Ducato di Milano - Localizzazione"/>
          </p:cNvPr>
          <p:cNvPicPr>
            <a:picLocks noChangeAspect="1" noChangeArrowheads="1"/>
          </p:cNvPicPr>
          <p:nvPr/>
        </p:nvPicPr>
        <p:blipFill>
          <a:blip r:embed="rId10"/>
          <a:srcRect/>
          <a:stretch>
            <a:fillRect/>
          </a:stretch>
        </p:blipFill>
        <p:spPr bwMode="auto">
          <a:xfrm>
            <a:off x="3814763" y="-57678638"/>
            <a:ext cx="2476500" cy="3009900"/>
          </a:xfrm>
          <a:prstGeom prst="rect">
            <a:avLst/>
          </a:prstGeom>
          <a:noFill/>
        </p:spPr>
      </p:pic>
      <p:pic>
        <p:nvPicPr>
          <p:cNvPr id="183302" name="Picture 6" descr="Ducato di Milano - Mappa">
            <a:hlinkClick r:id="rId11" tooltip="Ducato di Milano - Mappa"/>
          </p:cNvPr>
          <p:cNvPicPr>
            <a:picLocks noChangeAspect="1" noChangeArrowheads="1"/>
          </p:cNvPicPr>
          <p:nvPr/>
        </p:nvPicPr>
        <p:blipFill>
          <a:blip r:embed="rId12"/>
          <a:srcRect/>
          <a:stretch>
            <a:fillRect/>
          </a:stretch>
        </p:blipFill>
        <p:spPr bwMode="auto">
          <a:xfrm>
            <a:off x="6958013" y="-57678638"/>
            <a:ext cx="2476500" cy="2343150"/>
          </a:xfrm>
          <a:prstGeom prst="rect">
            <a:avLst/>
          </a:prstGeom>
          <a:noFill/>
        </p:spPr>
      </p:pic>
      <p:pic>
        <p:nvPicPr>
          <p:cNvPr id="183303" name="Picture 7" descr="Coat of arms of the House of Visconti (1277).svg">
            <a:hlinkClick r:id="rId13"/>
          </p:cNvPr>
          <p:cNvPicPr>
            <a:picLocks noChangeAspect="1" noChangeArrowheads="1"/>
          </p:cNvPicPr>
          <p:nvPr/>
        </p:nvPicPr>
        <p:blipFill>
          <a:blip r:embed="rId14"/>
          <a:srcRect/>
          <a:stretch>
            <a:fillRect/>
          </a:stretch>
        </p:blipFill>
        <p:spPr bwMode="auto">
          <a:xfrm>
            <a:off x="1044575" y="-54798913"/>
            <a:ext cx="190500" cy="228600"/>
          </a:xfrm>
          <a:prstGeom prst="rect">
            <a:avLst/>
          </a:prstGeom>
          <a:noFill/>
        </p:spPr>
      </p:pic>
      <p:pic>
        <p:nvPicPr>
          <p:cNvPr id="183304" name="Picture 8" descr="Flag of Italy.svg">
            <a:hlinkClick r:id="rId15"/>
          </p:cNvPr>
          <p:cNvPicPr>
            <a:picLocks noChangeAspect="1" noChangeArrowheads="1"/>
          </p:cNvPicPr>
          <p:nvPr/>
        </p:nvPicPr>
        <p:blipFill>
          <a:blip r:embed="rId16"/>
          <a:srcRect/>
          <a:stretch>
            <a:fillRect/>
          </a:stretch>
        </p:blipFill>
        <p:spPr bwMode="auto">
          <a:xfrm>
            <a:off x="1284288" y="-54798913"/>
            <a:ext cx="190500" cy="123825"/>
          </a:xfrm>
          <a:prstGeom prst="rect">
            <a:avLst/>
          </a:prstGeom>
          <a:noFill/>
        </p:spPr>
      </p:pic>
      <p:pic>
        <p:nvPicPr>
          <p:cNvPr id="183305" name="Picture 9" descr="http://upload.wikimedia.org/wikipedia/commons/thumb/9/9a/Duchy_of_Milan_1783.jpg/150px-Duchy_of_Milan_1783.jpg">
            <a:hlinkClick r:id="rId17"/>
          </p:cNvPr>
          <p:cNvPicPr>
            <a:picLocks noChangeAspect="1" noChangeArrowheads="1"/>
          </p:cNvPicPr>
          <p:nvPr/>
        </p:nvPicPr>
        <p:blipFill>
          <a:blip r:embed="rId18"/>
          <a:srcRect/>
          <a:stretch>
            <a:fillRect/>
          </a:stretch>
        </p:blipFill>
        <p:spPr bwMode="auto">
          <a:xfrm>
            <a:off x="123825" y="-34704338"/>
            <a:ext cx="1428750" cy="1409700"/>
          </a:xfrm>
          <a:prstGeom prst="rect">
            <a:avLst/>
          </a:prstGeom>
          <a:noFill/>
        </p:spPr>
      </p:pic>
      <p:pic>
        <p:nvPicPr>
          <p:cNvPr id="183306" name="Picture 10" descr="Exquisite-kfind.png">
            <a:hlinkClick r:id="rId19"/>
          </p:cNvPr>
          <p:cNvPicPr>
            <a:picLocks noChangeAspect="1" noChangeArrowheads="1"/>
          </p:cNvPicPr>
          <p:nvPr/>
        </p:nvPicPr>
        <p:blipFill>
          <a:blip r:embed="rId20"/>
          <a:srcRect/>
          <a:stretch>
            <a:fillRect/>
          </a:stretch>
        </p:blipFill>
        <p:spPr bwMode="auto">
          <a:xfrm>
            <a:off x="2873375" y="-33362900"/>
            <a:ext cx="190500" cy="190500"/>
          </a:xfrm>
          <a:prstGeom prst="rect">
            <a:avLst/>
          </a:prstGeom>
          <a:noFill/>
        </p:spPr>
      </p:pic>
      <p:pic>
        <p:nvPicPr>
          <p:cNvPr id="183307" name="Picture 11" descr="http://upload.wikimedia.org/wikipedia/commons/thumb/9/9d/Massima_espansione_Viscontea.png/350px-Massima_espansione_Viscontea.png">
            <a:hlinkClick r:id="rId21"/>
          </p:cNvPr>
          <p:cNvPicPr>
            <a:picLocks noChangeAspect="1" noChangeArrowheads="1"/>
          </p:cNvPicPr>
          <p:nvPr/>
        </p:nvPicPr>
        <p:blipFill>
          <a:blip r:embed="rId22"/>
          <a:srcRect/>
          <a:stretch>
            <a:fillRect/>
          </a:stretch>
        </p:blipFill>
        <p:spPr bwMode="auto">
          <a:xfrm>
            <a:off x="155575" y="-29090938"/>
            <a:ext cx="3333750" cy="3343275"/>
          </a:xfrm>
          <a:prstGeom prst="rect">
            <a:avLst/>
          </a:prstGeom>
          <a:noFill/>
        </p:spPr>
      </p:pic>
      <p:pic>
        <p:nvPicPr>
          <p:cNvPr id="183308" name="Picture 12" descr="Exquisite-kfind.png">
            <a:hlinkClick r:id="rId19"/>
          </p:cNvPr>
          <p:cNvPicPr>
            <a:picLocks noChangeAspect="1" noChangeArrowheads="1"/>
          </p:cNvPicPr>
          <p:nvPr/>
        </p:nvPicPr>
        <p:blipFill>
          <a:blip r:embed="rId20"/>
          <a:srcRect/>
          <a:stretch>
            <a:fillRect/>
          </a:stretch>
        </p:blipFill>
        <p:spPr bwMode="auto">
          <a:xfrm>
            <a:off x="92075" y="-18994438"/>
            <a:ext cx="190500" cy="190500"/>
          </a:xfrm>
          <a:prstGeom prst="rect">
            <a:avLst/>
          </a:prstGeom>
          <a:noFill/>
        </p:spPr>
      </p:pic>
      <p:pic>
        <p:nvPicPr>
          <p:cNvPr id="183312" name="Picture 16" descr="Collabora a Commons">
            <a:hlinkClick r:id="rId23" tooltip="Collabora a Commons"/>
          </p:cNvPr>
          <p:cNvPicPr>
            <a:picLocks noChangeAspect="1" noChangeArrowheads="1"/>
          </p:cNvPicPr>
          <p:nvPr/>
        </p:nvPicPr>
        <p:blipFill>
          <a:blip r:embed="rId24"/>
          <a:srcRect/>
          <a:stretch>
            <a:fillRect/>
          </a:stretch>
        </p:blipFill>
        <p:spPr bwMode="auto">
          <a:xfrm>
            <a:off x="163513" y="42332275"/>
            <a:ext cx="171450" cy="228600"/>
          </a:xfrm>
          <a:prstGeom prst="rect">
            <a:avLst/>
          </a:prstGeom>
          <a:noFill/>
        </p:spPr>
      </p:pic>
      <p:pic>
        <p:nvPicPr>
          <p:cNvPr id="183313" name="Picture 17" descr="Open book nae 02.svg"/>
          <p:cNvPicPr>
            <a:picLocks noChangeAspect="1" noChangeArrowheads="1"/>
          </p:cNvPicPr>
          <p:nvPr/>
        </p:nvPicPr>
        <p:blipFill>
          <a:blip r:embed="rId25"/>
          <a:srcRect/>
          <a:stretch>
            <a:fillRect/>
          </a:stretch>
        </p:blipFill>
        <p:spPr bwMode="auto">
          <a:xfrm>
            <a:off x="234950" y="42606913"/>
            <a:ext cx="266700" cy="152400"/>
          </a:xfrm>
          <a:prstGeom prst="rect">
            <a:avLst/>
          </a:prstGeom>
          <a:noFill/>
        </p:spPr>
      </p:pic>
      <p:pic>
        <p:nvPicPr>
          <p:cNvPr id="183314" name="Picture 18" descr="Banner of the Holy Roman Emperor (after 1400).svg">
            <a:hlinkClick r:id="rId26"/>
          </p:cNvPr>
          <p:cNvPicPr>
            <a:picLocks noChangeAspect="1" noChangeArrowheads="1"/>
          </p:cNvPicPr>
          <p:nvPr/>
        </p:nvPicPr>
        <p:blipFill>
          <a:blip r:embed="rId27"/>
          <a:srcRect/>
          <a:stretch>
            <a:fillRect/>
          </a:stretch>
        </p:blipFill>
        <p:spPr bwMode="auto">
          <a:xfrm>
            <a:off x="92075" y="42881550"/>
            <a:ext cx="285750" cy="190500"/>
          </a:xfrm>
          <a:prstGeom prst="rect">
            <a:avLst/>
          </a:prstGeom>
          <a:noFill/>
        </p:spPr>
      </p:pic>
      <p:pic>
        <p:nvPicPr>
          <p:cNvPr id="183315" name="Picture 19" descr="Milano">
            <a:hlinkClick r:id="rId28" tooltip="Milano"/>
          </p:cNvPr>
          <p:cNvPicPr>
            <a:picLocks noChangeAspect="1" noChangeArrowheads="1"/>
          </p:cNvPicPr>
          <p:nvPr/>
        </p:nvPicPr>
        <p:blipFill>
          <a:blip r:embed="rId29"/>
          <a:srcRect/>
          <a:stretch>
            <a:fillRect/>
          </a:stretch>
        </p:blipFill>
        <p:spPr bwMode="auto">
          <a:xfrm>
            <a:off x="414338" y="42881550"/>
            <a:ext cx="171450" cy="238125"/>
          </a:xfrm>
          <a:prstGeom prst="rect">
            <a:avLst/>
          </a:prstGeom>
          <a:noFill/>
        </p:spPr>
      </p:pic>
      <p:pic>
        <p:nvPicPr>
          <p:cNvPr id="183316" name="Picture 20" descr="storia d'Italia">
            <a:hlinkClick r:id="rId30" tooltip="storia d'Italia"/>
          </p:cNvPr>
          <p:cNvPicPr>
            <a:picLocks noChangeAspect="1" noChangeArrowheads="1"/>
          </p:cNvPicPr>
          <p:nvPr/>
        </p:nvPicPr>
        <p:blipFill>
          <a:blip r:embed="rId31"/>
          <a:srcRect/>
          <a:stretch>
            <a:fillRect/>
          </a:stretch>
        </p:blipFill>
        <p:spPr bwMode="auto">
          <a:xfrm>
            <a:off x="606425" y="42881550"/>
            <a:ext cx="238125" cy="219075"/>
          </a:xfrm>
          <a:prstGeom prst="rect">
            <a:avLst/>
          </a:prstGeom>
          <a:noFill/>
        </p:spPr>
      </p:pic>
      <p:pic>
        <p:nvPicPr>
          <p:cNvPr id="183318" name="Picture 22" descr="Powered by MediaWiki">
            <a:hlinkClick r:id="rId32"/>
          </p:cNvPr>
          <p:cNvPicPr>
            <a:picLocks noChangeAspect="1" noChangeArrowheads="1"/>
          </p:cNvPicPr>
          <p:nvPr/>
        </p:nvPicPr>
        <p:blipFill>
          <a:blip r:embed="rId33"/>
          <a:srcRect/>
          <a:stretch>
            <a:fillRect/>
          </a:stretch>
        </p:blipFill>
        <p:spPr bwMode="auto">
          <a:xfrm>
            <a:off x="171450" y="57938988"/>
            <a:ext cx="838200" cy="295275"/>
          </a:xfrm>
          <a:prstGeom prst="rect">
            <a:avLst/>
          </a:prstGeom>
          <a:noFill/>
        </p:spPr>
      </p:pic>
    </p:spTree>
    <p:extLst>
      <p:ext uri="{BB962C8B-B14F-4D97-AF65-F5344CB8AC3E}">
        <p14:creationId xmlns:p14="http://schemas.microsoft.com/office/powerpoint/2010/main" xmlns="" val="22006017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CasellaDiTesto 8"/>
          <p:cNvSpPr txBox="1"/>
          <p:nvPr/>
        </p:nvSpPr>
        <p:spPr>
          <a:xfrm>
            <a:off x="7493198" y="188640"/>
            <a:ext cx="1500166" cy="646331"/>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Vienna nel 1530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81922" name="Picture 2" descr="http://upload.wikimedia.org/wikipedia/commons/5/5d/Meldeman-Plan.jpg"/>
          <p:cNvPicPr>
            <a:picLocks noChangeAspect="1" noChangeArrowheads="1"/>
          </p:cNvPicPr>
          <p:nvPr/>
        </p:nvPicPr>
        <p:blipFill>
          <a:blip r:embed="rId3"/>
          <a:srcRect/>
          <a:stretch>
            <a:fillRect/>
          </a:stretch>
        </p:blipFill>
        <p:spPr bwMode="auto">
          <a:xfrm>
            <a:off x="0" y="-12458"/>
            <a:ext cx="7452320" cy="6879929"/>
          </a:xfrm>
          <a:prstGeom prst="rect">
            <a:avLst/>
          </a:prstGeom>
          <a:noFill/>
        </p:spPr>
      </p:pic>
    </p:spTree>
    <p:extLst>
      <p:ext uri="{BB962C8B-B14F-4D97-AF65-F5344CB8AC3E}">
        <p14:creationId xmlns:p14="http://schemas.microsoft.com/office/powerpoint/2010/main" xmlns="" val="6221388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6215074" y="1071546"/>
            <a:ext cx="1643042" cy="923330"/>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Vegetali in una scodella /Il giardiniere</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03426" name="Picture 2" descr="Vegetables In A Bowl Or The Gardener - Giuseppe Arcimboldo - www.giuseppe-arcimboldo.org"/>
          <p:cNvPicPr>
            <a:picLocks noChangeAspect="1" noChangeArrowheads="1"/>
          </p:cNvPicPr>
          <p:nvPr/>
        </p:nvPicPr>
        <p:blipFill rotWithShape="1">
          <a:blip r:embed="rId3"/>
          <a:srcRect r="51647" b="4174"/>
          <a:stretch/>
        </p:blipFill>
        <p:spPr bwMode="auto">
          <a:xfrm>
            <a:off x="-32468" y="14777"/>
            <a:ext cx="4860033" cy="6865086"/>
          </a:xfrm>
          <a:prstGeom prst="rect">
            <a:avLst/>
          </a:prstGeom>
          <a:noFill/>
        </p:spPr>
      </p:pic>
    </p:spTree>
    <p:extLst>
      <p:ext uri="{BB962C8B-B14F-4D97-AF65-F5344CB8AC3E}">
        <p14:creationId xmlns:p14="http://schemas.microsoft.com/office/powerpoint/2010/main" xmlns="" val="20638848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4788024" y="34794"/>
            <a:ext cx="4355976" cy="6894195"/>
          </a:xfrm>
          <a:prstGeom prst="rect">
            <a:avLst/>
          </a:prstGeom>
          <a:noFill/>
        </p:spPr>
        <p:txBody>
          <a:bodyPr wrap="square" rtlCol="0">
            <a:spAutoFit/>
          </a:bodyPr>
          <a:lstStyle/>
          <a:p>
            <a:r>
              <a:rPr lang="it-IT" sz="2600" b="1" dirty="0" smtClean="0">
                <a:solidFill>
                  <a:schemeClr val="accent6">
                    <a:lumMod val="20000"/>
                    <a:lumOff val="80000"/>
                  </a:schemeClr>
                </a:solidFill>
                <a:latin typeface="Times New Roman" pitchFamily="18" charset="0"/>
                <a:cs typeface="Times New Roman" pitchFamily="18" charset="0"/>
              </a:rPr>
              <a:t>Se anche le realizzò a Milano, le prime «teste composte» se le portò a Vienna. Data l’aria pesante che tirava in città, e viste le sue frequentazioni poco ortodosse, e magari anche un’attività di alchimista e la non assidua frequentazione della messa, era meglio non lasciare tracce troppo compromettenti o anche solo una scusa…. A Vienna piacquero immensamente, tanto che l’imperatore ne commissiona subito</a:t>
            </a:r>
          </a:p>
          <a:p>
            <a:r>
              <a:rPr lang="it-IT" sz="2600" b="1" dirty="0" smtClean="0">
                <a:solidFill>
                  <a:schemeClr val="accent6">
                    <a:lumMod val="20000"/>
                    <a:lumOff val="80000"/>
                  </a:schemeClr>
                </a:solidFill>
                <a:latin typeface="Times New Roman" pitchFamily="18" charset="0"/>
                <a:cs typeface="Times New Roman" pitchFamily="18" charset="0"/>
              </a:rPr>
              <a:t> copie su copie.  </a:t>
            </a:r>
            <a:endParaRPr lang="it-IT" sz="2600" b="1" dirty="0">
              <a:solidFill>
                <a:schemeClr val="accent6">
                  <a:lumMod val="20000"/>
                  <a:lumOff val="80000"/>
                </a:schemeClr>
              </a:solidFill>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52106"/>
          <a:stretch/>
        </p:blipFill>
        <p:spPr bwMode="auto">
          <a:xfrm>
            <a:off x="0" y="34794"/>
            <a:ext cx="4788024" cy="68232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78710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319832" y="0"/>
            <a:ext cx="3824168" cy="6370975"/>
          </a:xfrm>
          <a:prstGeom prst="rect">
            <a:avLst/>
          </a:prstGeom>
          <a:noFill/>
        </p:spPr>
        <p:txBody>
          <a:bodyPr wrap="square" rtlCol="0">
            <a:spAutoFit/>
          </a:bodyPr>
          <a:lstStyle/>
          <a:p>
            <a:r>
              <a:rPr lang="it-IT" sz="2400" b="1" dirty="0" smtClean="0">
                <a:solidFill>
                  <a:schemeClr val="accent6">
                    <a:lumMod val="20000"/>
                    <a:lumOff val="80000"/>
                  </a:schemeClr>
                </a:solidFill>
                <a:latin typeface="Times New Roman" pitchFamily="18" charset="0"/>
                <a:cs typeface="Times New Roman" pitchFamily="18" charset="0"/>
              </a:rPr>
              <a:t>Nel Rinascimento la scoperta dell’America e l’Umanesimo inducono un nuovo interesse per la natura e le </a:t>
            </a:r>
            <a:r>
              <a:rPr lang="it-IT" sz="2400" b="1" i="1" dirty="0" smtClean="0">
                <a:solidFill>
                  <a:schemeClr val="accent6">
                    <a:lumMod val="20000"/>
                    <a:lumOff val="80000"/>
                  </a:schemeClr>
                </a:solidFill>
                <a:latin typeface="Times New Roman" pitchFamily="18" charset="0"/>
                <a:cs typeface="Times New Roman" pitchFamily="18" charset="0"/>
              </a:rPr>
              <a:t>mirabilia</a:t>
            </a:r>
            <a:r>
              <a:rPr lang="it-IT" sz="2400" b="1" dirty="0" smtClean="0">
                <a:solidFill>
                  <a:schemeClr val="accent6">
                    <a:lumMod val="20000"/>
                    <a:lumOff val="80000"/>
                  </a:schemeClr>
                </a:solidFill>
                <a:latin typeface="Times New Roman" pitchFamily="18" charset="0"/>
                <a:cs typeface="Times New Roman" pitchFamily="18" charset="0"/>
              </a:rPr>
              <a:t> che via via andavano svelandosi:  i nuovi  vegetali venivano copiati nei cataloghi, e poi spediti nelle corti d’Europa che avevano allestito dei veri e propri gabinetti naturalistici. In questo quadro Arcimboldo dipinge la melanzana, appena arrivata dal Nuovo Mondo, che magari non aveva neanche mai visto…. </a:t>
            </a:r>
            <a:endParaRPr lang="it-IT" sz="2400" b="1" dirty="0">
              <a:solidFill>
                <a:schemeClr val="accent6">
                  <a:lumMod val="20000"/>
                  <a:lumOff val="80000"/>
                </a:schemeClr>
              </a:solidFill>
              <a:latin typeface="Times New Roman" pitchFamily="18" charset="0"/>
              <a:cs typeface="Times New Roman" pitchFamily="18"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3146"/>
          <a:stretch/>
        </p:blipFill>
        <p:spPr bwMode="auto">
          <a:xfrm>
            <a:off x="33358" y="-5144"/>
            <a:ext cx="5286474" cy="6858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76025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58722" name="Picture 2" descr="Vaso Reversibile - Giuseppe Arcimboldo - www.giuseppe-arcimboldo.org"/>
          <p:cNvPicPr>
            <a:picLocks noChangeAspect="1" noChangeArrowheads="1"/>
          </p:cNvPicPr>
          <p:nvPr/>
        </p:nvPicPr>
        <p:blipFill rotWithShape="1">
          <a:blip r:embed="rId3"/>
          <a:srcRect t="4657"/>
          <a:stretch/>
        </p:blipFill>
        <p:spPr bwMode="auto">
          <a:xfrm rot="10800000">
            <a:off x="25369" y="-83128"/>
            <a:ext cx="5354968" cy="6941128"/>
          </a:xfrm>
          <a:prstGeom prst="rect">
            <a:avLst/>
          </a:prstGeom>
          <a:noFill/>
        </p:spPr>
      </p:pic>
      <p:sp>
        <p:nvSpPr>
          <p:cNvPr id="6" name="Rettangolo 5"/>
          <p:cNvSpPr/>
          <p:nvPr/>
        </p:nvSpPr>
        <p:spPr>
          <a:xfrm>
            <a:off x="179512" y="116632"/>
            <a:ext cx="1743106" cy="369332"/>
          </a:xfrm>
          <a:prstGeom prst="rect">
            <a:avLst/>
          </a:prstGeom>
        </p:spPr>
        <p:txBody>
          <a:bodyPr wrap="none">
            <a:spAutoFit/>
          </a:bodyPr>
          <a:lstStyle/>
          <a:p>
            <a:r>
              <a:rPr lang="it-IT" b="1" dirty="0">
                <a:solidFill>
                  <a:schemeClr val="accent6">
                    <a:lumMod val="20000"/>
                    <a:lumOff val="80000"/>
                  </a:schemeClr>
                </a:solidFill>
                <a:latin typeface="Times New Roman" pitchFamily="18" charset="0"/>
                <a:cs typeface="Times New Roman" pitchFamily="18" charset="0"/>
              </a:rPr>
              <a:t>Vaso </a:t>
            </a:r>
            <a:r>
              <a:rPr lang="it-IT" b="1" dirty="0" smtClean="0">
                <a:solidFill>
                  <a:schemeClr val="accent6">
                    <a:lumMod val="20000"/>
                    <a:lumOff val="80000"/>
                  </a:schemeClr>
                </a:solidFill>
                <a:latin typeface="Times New Roman" pitchFamily="18" charset="0"/>
                <a:cs typeface="Times New Roman" pitchFamily="18" charset="0"/>
              </a:rPr>
              <a:t>reversibile</a:t>
            </a:r>
            <a:endParaRPr lang="it-IT" dirty="0"/>
          </a:p>
        </p:txBody>
      </p:sp>
      <p:sp>
        <p:nvSpPr>
          <p:cNvPr id="7" name="Rettangolo 6"/>
          <p:cNvSpPr/>
          <p:nvPr/>
        </p:nvSpPr>
        <p:spPr>
          <a:xfrm>
            <a:off x="5380337" y="0"/>
            <a:ext cx="3763662" cy="6524863"/>
          </a:xfrm>
          <a:prstGeom prst="rect">
            <a:avLst/>
          </a:prstGeom>
        </p:spPr>
        <p:txBody>
          <a:bodyPr wrap="square">
            <a:spAutoFit/>
          </a:bodyPr>
          <a:lstStyle/>
          <a:p>
            <a:r>
              <a:rPr lang="it-IT" sz="2200" b="1" dirty="0" smtClean="0">
                <a:solidFill>
                  <a:schemeClr val="accent6">
                    <a:lumMod val="20000"/>
                    <a:lumOff val="80000"/>
                  </a:schemeClr>
                </a:solidFill>
                <a:latin typeface="Times New Roman" pitchFamily="18" charset="0"/>
                <a:cs typeface="Times New Roman" pitchFamily="18" charset="0"/>
              </a:rPr>
              <a:t>Si dice che a corte facesse il ritrattista, perché non sarebbe «verosimile»  che l’imperatore l’avesse invitato soltanto per le sue «bizzarrie»: ma ritratti firmati da lui non ne sono stati rinvenuti, a parte quello di Massimiliano II con la famiglia. Di sicuro, doveva avere qualità ben note agli Asburgo (che lo protessero  sempre, lo pagarono bene, lo nobilitarono e lo sottrassero alle grinfie dell’Inquisizione) di cui noi non abbiamo notizia perché, verosimilmente, furono tenute segrete. </a:t>
            </a:r>
            <a:endParaRPr lang="it-IT" sz="2200" dirty="0"/>
          </a:p>
        </p:txBody>
      </p:sp>
    </p:spTree>
    <p:extLst>
      <p:ext uri="{BB962C8B-B14F-4D97-AF65-F5344CB8AC3E}">
        <p14:creationId xmlns:p14="http://schemas.microsoft.com/office/powerpoint/2010/main" xmlns="" val="309981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386520" y="0"/>
            <a:ext cx="3757480" cy="6370975"/>
          </a:xfrm>
          <a:prstGeom prst="rect">
            <a:avLst/>
          </a:prstGeom>
          <a:noFill/>
        </p:spPr>
        <p:txBody>
          <a:bodyPr wrap="square" rtlCol="0">
            <a:spAutoFit/>
          </a:bodyPr>
          <a:lstStyle/>
          <a:p>
            <a:r>
              <a:rPr lang="it-IT" sz="2400" b="1" dirty="0" smtClean="0">
                <a:solidFill>
                  <a:schemeClr val="accent6">
                    <a:lumMod val="20000"/>
                    <a:lumOff val="80000"/>
                  </a:schemeClr>
                </a:solidFill>
                <a:latin typeface="Times New Roman" pitchFamily="18" charset="0"/>
                <a:cs typeface="Times New Roman" pitchFamily="18" charset="0"/>
              </a:rPr>
              <a:t>Dal punto di vista artistico, Arcimboldo va molto al di là dei contemporanei colleghi pittori di «bizzarrie». A parte la tecnica e la bravura, decisamente superiore, la sua è un’operazione intellettuale di alto livello: non potendo sdoganare il genere (la pittura di vegetali. La natura morta non era ancora nata) dalla bassa considerazione dei committenti, lo trasforma in ritrattistica magico-simbolica.   </a:t>
            </a:r>
            <a:endParaRPr lang="it-IT" sz="2400" b="1" dirty="0">
              <a:solidFill>
                <a:schemeClr val="accent6">
                  <a:lumMod val="20000"/>
                  <a:lumOff val="80000"/>
                </a:schemeClr>
              </a:solidFill>
              <a:latin typeface="Times New Roman" pitchFamily="18" charset="0"/>
              <a:cs typeface="Times New Roman" pitchFamily="18" charset="0"/>
            </a:endParaRPr>
          </a:p>
        </p:txBody>
      </p:sp>
      <p:pic>
        <p:nvPicPr>
          <p:cNvPr id="158722" name="Picture 2" descr="Vaso Reversibile - Giuseppe Arcimboldo - www.giuseppe-arcimboldo.org"/>
          <p:cNvPicPr>
            <a:picLocks noChangeAspect="1" noChangeArrowheads="1"/>
          </p:cNvPicPr>
          <p:nvPr/>
        </p:nvPicPr>
        <p:blipFill rotWithShape="1">
          <a:blip r:embed="rId3"/>
          <a:srcRect t="4657"/>
          <a:stretch/>
        </p:blipFill>
        <p:spPr bwMode="auto">
          <a:xfrm>
            <a:off x="31552" y="0"/>
            <a:ext cx="5354968" cy="6941128"/>
          </a:xfrm>
          <a:prstGeom prst="rect">
            <a:avLst/>
          </a:prstGeom>
          <a:noFill/>
        </p:spPr>
      </p:pic>
    </p:spTree>
    <p:extLst>
      <p:ext uri="{BB962C8B-B14F-4D97-AF65-F5344CB8AC3E}">
        <p14:creationId xmlns:p14="http://schemas.microsoft.com/office/powerpoint/2010/main" xmlns="" val="819571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4885361" y="0"/>
            <a:ext cx="4258639" cy="10618291"/>
          </a:xfrm>
          <a:prstGeom prst="rect">
            <a:avLst/>
          </a:prstGeom>
          <a:noFill/>
        </p:spPr>
        <p:txBody>
          <a:bodyPr wrap="square" rtlCol="0">
            <a:spAutoFit/>
          </a:bodyPr>
          <a:lstStyle/>
          <a:p>
            <a:r>
              <a:rPr lang="it-IT" b="1" dirty="0">
                <a:solidFill>
                  <a:schemeClr val="accent6">
                    <a:lumMod val="20000"/>
                    <a:lumOff val="80000"/>
                  </a:schemeClr>
                </a:solidFill>
                <a:latin typeface="Times New Roman" pitchFamily="18" charset="0"/>
                <a:cs typeface="Times New Roman" pitchFamily="18" charset="0"/>
              </a:rPr>
              <a:t>Giuseppe Arcimboldo nacque a Milano nel 1526, figlio di Biagio, pittore accreditato presso la Veneranda Fabbrica del Duomo. Presso la bottega paterna Giuseppe iniziò la sua attività artistica verso il 1549, anno in cui lo sappiamo impegnato nel disegno di cartoni che dovevano servire per la costruzione delle Vetrate del duomo di Milano. </a:t>
            </a:r>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Nel </a:t>
            </a:r>
            <a:r>
              <a:rPr lang="it-IT" b="1" dirty="0">
                <a:solidFill>
                  <a:schemeClr val="accent6">
                    <a:lumMod val="20000"/>
                    <a:lumOff val="80000"/>
                  </a:schemeClr>
                </a:solidFill>
                <a:latin typeface="Times New Roman" pitchFamily="18" charset="0"/>
                <a:cs typeface="Times New Roman" pitchFamily="18" charset="0"/>
              </a:rPr>
              <a:t>1556 lavorò nel Duomo di Monza, con un monumentale affresco nel transetto settentrionale, rappresentante l'Albero di Jesse, condotto in collaborazione con Giuseppe Meda. Nel 1558 fu impegnato nella realizzazione di un cartone per un arazzo nel Duomo di Como.</a:t>
            </a:r>
          </a:p>
          <a:p>
            <a:r>
              <a:rPr lang="it-IT" b="1" dirty="0">
                <a:solidFill>
                  <a:schemeClr val="accent6">
                    <a:lumMod val="20000"/>
                    <a:lumOff val="80000"/>
                  </a:schemeClr>
                </a:solidFill>
                <a:latin typeface="Times New Roman" pitchFamily="18" charset="0"/>
                <a:cs typeface="Times New Roman" pitchFamily="18" charset="0"/>
              </a:rPr>
              <a:t>Poco altro tuttavia si sa sulla restante attività artistica di Arcimboldo nel primo periodo milanese. Si deve tuttavia pensare che essa sia stata piuttosto intensa e neppure limitata al solo campo della pittura, visto che lo storico Paolo </a:t>
            </a:r>
            <a:r>
              <a:rPr lang="it-IT" b="1" dirty="0" err="1">
                <a:solidFill>
                  <a:schemeClr val="accent6">
                    <a:lumMod val="20000"/>
                    <a:lumOff val="80000"/>
                  </a:schemeClr>
                </a:solidFill>
                <a:latin typeface="Times New Roman" pitchFamily="18" charset="0"/>
                <a:cs typeface="Times New Roman" pitchFamily="18" charset="0"/>
              </a:rPr>
              <a:t>Morigia</a:t>
            </a:r>
            <a:r>
              <a:rPr lang="it-IT" b="1" dirty="0">
                <a:solidFill>
                  <a:schemeClr val="accent6">
                    <a:lumMod val="20000"/>
                    <a:lumOff val="80000"/>
                  </a:schemeClr>
                </a:solidFill>
                <a:latin typeface="Times New Roman" pitchFamily="18" charset="0"/>
                <a:cs typeface="Times New Roman" pitchFamily="18" charset="0"/>
              </a:rPr>
              <a:t>, amico di Giuseppe, parla di lui come di «...pittore raro, e in molte altre virtù studioso, e eccellente; e dopo l'aver dato saggio di lui, e del suo valore, così nella pittura come in diverse bizzarrie, non solo nella patria, ma ancor fuori, acquistasse gran lode...».</a:t>
            </a:r>
          </a:p>
          <a:p>
            <a:r>
              <a:rPr lang="it-IT" b="1" dirty="0">
                <a:solidFill>
                  <a:schemeClr val="accent6">
                    <a:lumMod val="20000"/>
                    <a:lumOff val="80000"/>
                  </a:schemeClr>
                </a:solidFill>
                <a:latin typeface="Times New Roman" pitchFamily="18" charset="0"/>
                <a:cs typeface="Times New Roman" pitchFamily="18" charset="0"/>
              </a:rPr>
              <a:t>La formazione milanese dell'Arcimboldo lo vide dunque interessarsi a "diverse bizzarrie", e c'è da scommettere che tra queste abbiano avuto un posto di rilievo le caricature fisiognomiche rese celebri – come testimonia Giovanni Paolo Lomazzo – dal soggiorno milanese di Leonardo</a:t>
            </a:r>
            <a:r>
              <a:rPr lang="it-IT" b="1" dirty="0" smtClean="0">
                <a:solidFill>
                  <a:schemeClr val="accent6">
                    <a:lumMod val="20000"/>
                    <a:lumOff val="80000"/>
                  </a:schemeClr>
                </a:solidFill>
                <a:latin typeface="Times New Roman" pitchFamily="18" charset="0"/>
                <a:cs typeface="Times New Roman" pitchFamily="18" charset="0"/>
              </a:rPr>
              <a:t>.</a:t>
            </a:r>
            <a:endParaRPr lang="it-IT" b="1" dirty="0">
              <a:solidFill>
                <a:schemeClr val="accent6">
                  <a:lumMod val="20000"/>
                  <a:lumOff val="80000"/>
                </a:schemeClr>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7526" name="Picture 6" descr="http://citycool.files.wordpress.com/2011/04/arcimboldo.jpg"/>
          <p:cNvPicPr>
            <a:picLocks noChangeAspect="1" noChangeArrowheads="1"/>
          </p:cNvPicPr>
          <p:nvPr/>
        </p:nvPicPr>
        <p:blipFill>
          <a:blip r:embed="rId3" cstate="print"/>
          <a:srcRect/>
          <a:stretch>
            <a:fillRect/>
          </a:stretch>
        </p:blipFill>
        <p:spPr bwMode="auto">
          <a:xfrm>
            <a:off x="0" y="0"/>
            <a:ext cx="4885361" cy="68580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21858" name="Picture 2" descr="Spring (3) - Giuseppe Arcimboldo - www.giuseppe-arcimboldo.org"/>
          <p:cNvPicPr>
            <a:picLocks noChangeAspect="1" noChangeArrowheads="1"/>
          </p:cNvPicPr>
          <p:nvPr/>
        </p:nvPicPr>
        <p:blipFill rotWithShape="1">
          <a:blip r:embed="rId3"/>
          <a:srcRect t="3437"/>
          <a:stretch/>
        </p:blipFill>
        <p:spPr bwMode="auto">
          <a:xfrm>
            <a:off x="5827" y="43982"/>
            <a:ext cx="5241334" cy="6857999"/>
          </a:xfrm>
          <a:prstGeom prst="rect">
            <a:avLst/>
          </a:prstGeom>
          <a:noFill/>
        </p:spPr>
      </p:pic>
      <p:sp>
        <p:nvSpPr>
          <p:cNvPr id="6" name="Rettangolo 5"/>
          <p:cNvSpPr/>
          <p:nvPr/>
        </p:nvSpPr>
        <p:spPr>
          <a:xfrm>
            <a:off x="179512" y="188640"/>
            <a:ext cx="1293944" cy="369332"/>
          </a:xfrm>
          <a:prstGeom prst="rect">
            <a:avLst/>
          </a:prstGeom>
        </p:spPr>
        <p:txBody>
          <a:bodyPr wrap="none">
            <a:spAutoFit/>
          </a:bodyPr>
          <a:lstStyle/>
          <a:p>
            <a:r>
              <a:rPr lang="it-IT" b="1" dirty="0">
                <a:solidFill>
                  <a:schemeClr val="accent6">
                    <a:lumMod val="20000"/>
                    <a:lumOff val="80000"/>
                  </a:schemeClr>
                </a:solidFill>
                <a:latin typeface="Times New Roman" pitchFamily="18" charset="0"/>
                <a:cs typeface="Times New Roman" pitchFamily="18" charset="0"/>
              </a:rPr>
              <a:t>Primavera.</a:t>
            </a:r>
          </a:p>
        </p:txBody>
      </p:sp>
      <p:sp>
        <p:nvSpPr>
          <p:cNvPr id="8" name="Rettangolo 7"/>
          <p:cNvSpPr/>
          <p:nvPr/>
        </p:nvSpPr>
        <p:spPr>
          <a:xfrm>
            <a:off x="5148064" y="0"/>
            <a:ext cx="3995936" cy="6740307"/>
          </a:xfrm>
          <a:prstGeom prst="rect">
            <a:avLst/>
          </a:prstGeom>
        </p:spPr>
        <p:txBody>
          <a:bodyPr wrap="square">
            <a:spAutoFit/>
          </a:bodyPr>
          <a:lstStyle/>
          <a:p>
            <a:r>
              <a:rPr lang="it-IT" sz="2700" b="1" dirty="0" smtClean="0">
                <a:solidFill>
                  <a:schemeClr val="accent6">
                    <a:lumMod val="20000"/>
                    <a:lumOff val="80000"/>
                  </a:schemeClr>
                </a:solidFill>
                <a:latin typeface="Times New Roman" pitchFamily="18" charset="0"/>
                <a:cs typeface="Times New Roman" pitchFamily="18" charset="0"/>
              </a:rPr>
              <a:t>Non è che nessuno, ai suoi temi, avesse mai dipinto vegetali: ma i quadri dei «mercati» servivano per lanciare pesanti allusioni sessuali, in epoche in cui certi argomenti erano rigorosamente sanzionati. Arcimboldo invece distacca completamente la sua arte da ogni riferimento al sesso: anche questa è un’innovazione stilistica che rimarrà unica  per decenni. </a:t>
            </a:r>
            <a:endParaRPr lang="it-IT" sz="2700" b="1" dirty="0">
              <a:solidFill>
                <a:schemeClr val="accent6">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69444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CasellaDiTesto 8"/>
          <p:cNvSpPr txBox="1"/>
          <p:nvPr/>
        </p:nvSpPr>
        <p:spPr>
          <a:xfrm>
            <a:off x="5625932" y="0"/>
            <a:ext cx="3518068" cy="6555641"/>
          </a:xfrm>
          <a:prstGeom prst="rect">
            <a:avLst/>
          </a:prstGeom>
          <a:noFill/>
        </p:spPr>
        <p:txBody>
          <a:bodyPr wrap="square" rtlCol="0">
            <a:spAutoFit/>
          </a:bodyPr>
          <a:lstStyle/>
          <a:p>
            <a:r>
              <a:rPr lang="it-IT" sz="2800" b="1" dirty="0" smtClean="0">
                <a:solidFill>
                  <a:schemeClr val="accent6">
                    <a:lumMod val="20000"/>
                    <a:lumOff val="80000"/>
                  </a:schemeClr>
                </a:solidFill>
                <a:latin typeface="Times New Roman" pitchFamily="18" charset="0"/>
                <a:cs typeface="Times New Roman" pitchFamily="18" charset="0"/>
              </a:rPr>
              <a:t>Il sopravvento della natura sull’uomo. La natura animata. Il panteismo. L’equivalenza fra macrocosmo e microcosmo: idee per cui si veniva bruciati in piazza, che lui esprime in maniera simbolica e raffinatissima, ben al di là dei modelli carnevaleschi che gli sono stati attribuiti. </a:t>
            </a:r>
            <a:endParaRPr lang="it-IT" sz="2800" b="1" dirty="0">
              <a:solidFill>
                <a:schemeClr val="accent6">
                  <a:lumMod val="20000"/>
                  <a:lumOff val="80000"/>
                </a:schemeClr>
              </a:solidFill>
              <a:latin typeface="Times New Roman" pitchFamily="18" charset="0"/>
              <a:cs typeface="Times New Roman" pitchFamily="18" charset="0"/>
            </a:endParaRPr>
          </a:p>
        </p:txBody>
      </p:sp>
      <p:pic>
        <p:nvPicPr>
          <p:cNvPr id="97282" name="Picture 2" descr="Spring 1573 - Giuseppe Arcimboldo - www.giuseppe-arcimboldo.org"/>
          <p:cNvPicPr>
            <a:picLocks noChangeAspect="1" noChangeArrowheads="1"/>
          </p:cNvPicPr>
          <p:nvPr/>
        </p:nvPicPr>
        <p:blipFill rotWithShape="1">
          <a:blip r:embed="rId3"/>
          <a:srcRect b="2724"/>
          <a:stretch/>
        </p:blipFill>
        <p:spPr bwMode="auto">
          <a:xfrm>
            <a:off x="-1" y="0"/>
            <a:ext cx="5625933" cy="6858000"/>
          </a:xfrm>
          <a:prstGeom prst="rect">
            <a:avLst/>
          </a:prstGeom>
          <a:noFill/>
        </p:spPr>
      </p:pic>
    </p:spTree>
    <p:extLst>
      <p:ext uri="{BB962C8B-B14F-4D97-AF65-F5344CB8AC3E}">
        <p14:creationId xmlns:p14="http://schemas.microsoft.com/office/powerpoint/2010/main" xmlns="" val="1301096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0"/>
            <a:ext cx="9144000" cy="6370975"/>
          </a:xfrm>
          <a:prstGeom prst="rect">
            <a:avLst/>
          </a:prstGeom>
          <a:noFill/>
        </p:spPr>
        <p:txBody>
          <a:bodyPr wrap="square" rtlCol="0">
            <a:spAutoFit/>
          </a:bodyPr>
          <a:lstStyle/>
          <a:p>
            <a:r>
              <a:rPr lang="it-IT" sz="2400" b="1" dirty="0" smtClean="0">
                <a:solidFill>
                  <a:schemeClr val="accent6">
                    <a:lumMod val="20000"/>
                    <a:lumOff val="80000"/>
                  </a:schemeClr>
                </a:solidFill>
                <a:latin typeface="Times New Roman" pitchFamily="18" charset="0"/>
                <a:cs typeface="Times New Roman" pitchFamily="18" charset="0"/>
              </a:rPr>
              <a:t>Visti gli interessi occulti di tutti i suoi committenti, che saranno sempre più collusi col mondo magico e che non vengono accusati dall’Inquisizione perché fanno guerra ai turchi (anche se destano ben più di un sospetto e anche qualche minaccia di scomunica, specie con Rodolfo), c’è da supporre che Arcimboldo fosse quanto meno un alchimista, se non un potente mago. Ogni sua opera è una rappresentazione alchemica e metamorfica: dagli oggetti della natura viene l’uomo, l’homunculus, che prende vita  agli ordini di chi sa la parola segreta.  D’altra parte, rispetto ad altri pittori di corte, anche tenendo conto degli altri incarichi che rivestiva (quello di organizzatore di feste e designer  di costumi, mobili, oggetti, scenografie e di tutto di più) il suo catalogo è alquanto scarno: in poche parole, ha fatto ben pochi quadri, tenendo conto che era stipendiato fisso dagli Asburgo, e molto ben pagato. Difficile pensare che lo riempissero di soldi solo per dipingere, e che si accontentassero di una pala ogni tanto, e neanche col loro ritratto ma con la verdura….  </a:t>
            </a:r>
            <a:endParaRPr lang="it-IT" sz="2400" b="1" dirty="0">
              <a:solidFill>
                <a:schemeClr val="accent6">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1030723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96258" name="Picture 2" descr="Summer (2)  1573 - Giuseppe Arcimboldo - www.giuseppe-arcimboldo.org"/>
          <p:cNvPicPr>
            <a:picLocks noChangeAspect="1" noChangeArrowheads="1"/>
          </p:cNvPicPr>
          <p:nvPr/>
        </p:nvPicPr>
        <p:blipFill rotWithShape="1">
          <a:blip r:embed="rId3"/>
          <a:srcRect b="3627"/>
          <a:stretch/>
        </p:blipFill>
        <p:spPr bwMode="auto">
          <a:xfrm>
            <a:off x="1763688" y="0"/>
            <a:ext cx="5593248" cy="6858000"/>
          </a:xfrm>
          <a:prstGeom prst="rect">
            <a:avLst/>
          </a:prstGeom>
          <a:noFill/>
        </p:spPr>
      </p:pic>
      <p:sp>
        <p:nvSpPr>
          <p:cNvPr id="2" name="Rettangolo 1"/>
          <p:cNvSpPr/>
          <p:nvPr/>
        </p:nvSpPr>
        <p:spPr>
          <a:xfrm>
            <a:off x="323528" y="260648"/>
            <a:ext cx="928459" cy="400110"/>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Estate</a:t>
            </a:r>
            <a:r>
              <a:rPr lang="it-IT" sz="2000" b="1" dirty="0" smtClean="0">
                <a:solidFill>
                  <a:schemeClr val="accent6">
                    <a:lumMod val="20000"/>
                    <a:lumOff val="80000"/>
                  </a:schemeClr>
                </a:solidFill>
                <a:latin typeface="Times New Roman" pitchFamily="18" charset="0"/>
                <a:cs typeface="Times New Roman" pitchFamily="18" charset="0"/>
              </a:rPr>
              <a:t>  </a:t>
            </a:r>
            <a:endParaRPr lang="it-IT" b="1" dirty="0">
              <a:solidFill>
                <a:schemeClr val="accent6">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116948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166519" y="0"/>
            <a:ext cx="3977481" cy="5570756"/>
          </a:xfrm>
          <a:prstGeom prst="rect">
            <a:avLst/>
          </a:prstGeom>
          <a:noFill/>
        </p:spPr>
        <p:txBody>
          <a:bodyPr wrap="square" rtlCol="0">
            <a:spAutoFit/>
          </a:bodyPr>
          <a:lstStyle/>
          <a:p>
            <a:r>
              <a:rPr lang="it-IT" sz="3200" b="1" dirty="0" smtClean="0">
                <a:solidFill>
                  <a:schemeClr val="accent6">
                    <a:lumMod val="20000"/>
                    <a:lumOff val="80000"/>
                  </a:schemeClr>
                </a:solidFill>
                <a:latin typeface="Times New Roman" pitchFamily="18" charset="0"/>
                <a:cs typeface="Times New Roman" pitchFamily="18" charset="0"/>
              </a:rPr>
              <a:t>Intanto i suoi quadri piacciono (anche per le idee inconfessabili che esprimono) e gli Asburgo li adoperano come dono diplomatico, facendogliene fare copie su copie e inviandole in molte corti europee.</a:t>
            </a:r>
            <a:r>
              <a:rPr lang="it-IT" sz="3600" b="1" dirty="0" smtClean="0">
                <a:solidFill>
                  <a:schemeClr val="accent6">
                    <a:lumMod val="20000"/>
                    <a:lumOff val="80000"/>
                  </a:schemeClr>
                </a:solidFill>
                <a:latin typeface="Times New Roman" pitchFamily="18" charset="0"/>
                <a:cs typeface="Times New Roman" pitchFamily="18" charset="0"/>
              </a:rPr>
              <a:t>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23906" name="Picture 2" descr="Summer 1563 - Giuseppe Arcimboldo - www.giuseppe-arcimboldo.org"/>
          <p:cNvPicPr>
            <a:picLocks noChangeAspect="1" noChangeArrowheads="1"/>
          </p:cNvPicPr>
          <p:nvPr/>
        </p:nvPicPr>
        <p:blipFill rotWithShape="1">
          <a:blip r:embed="rId3"/>
          <a:srcRect t="3101"/>
          <a:stretch/>
        </p:blipFill>
        <p:spPr bwMode="auto">
          <a:xfrm>
            <a:off x="0" y="-3161"/>
            <a:ext cx="5166519" cy="6858000"/>
          </a:xfrm>
          <a:prstGeom prst="rect">
            <a:avLst/>
          </a:prstGeom>
          <a:noFill/>
        </p:spPr>
      </p:pic>
    </p:spTree>
    <p:extLst>
      <p:ext uri="{BB962C8B-B14F-4D97-AF65-F5344CB8AC3E}">
        <p14:creationId xmlns:p14="http://schemas.microsoft.com/office/powerpoint/2010/main" xmlns="" val="1441588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32767" y="15032"/>
            <a:ext cx="3643306" cy="646331"/>
          </a:xfrm>
          <a:prstGeom prst="rect">
            <a:avLst/>
          </a:prstGeom>
          <a:noFill/>
        </p:spPr>
        <p:txBody>
          <a:bodyPr wrap="square" rtlCol="0">
            <a:spAutoFit/>
          </a:bodyPr>
          <a:lstStyle/>
          <a:p>
            <a:r>
              <a:rPr lang="it-IT" sz="3200" b="1" dirty="0" smtClean="0">
                <a:solidFill>
                  <a:schemeClr val="accent6">
                    <a:lumMod val="20000"/>
                    <a:lumOff val="80000"/>
                  </a:schemeClr>
                </a:solidFill>
                <a:latin typeface="Times New Roman" pitchFamily="18" charset="0"/>
                <a:cs typeface="Times New Roman" pitchFamily="18" charset="0"/>
              </a:rPr>
              <a:t>Estate</a:t>
            </a:r>
            <a:r>
              <a:rPr lang="it-IT" sz="3600" b="1" dirty="0" smtClean="0">
                <a:solidFill>
                  <a:schemeClr val="accent6">
                    <a:lumMod val="20000"/>
                    <a:lumOff val="80000"/>
                  </a:schemeClr>
                </a:solidFill>
                <a:latin typeface="Times New Roman" pitchFamily="18" charset="0"/>
                <a:cs typeface="Times New Roman" pitchFamily="18" charset="0"/>
              </a:rPr>
              <a:t>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48482" name="Picture 2" descr="Summer 1573 - Giuseppe Arcimboldo - www.giuseppe-arcimboldo.org"/>
          <p:cNvPicPr>
            <a:picLocks noChangeAspect="1" noChangeArrowheads="1"/>
          </p:cNvPicPr>
          <p:nvPr/>
        </p:nvPicPr>
        <p:blipFill rotWithShape="1">
          <a:blip r:embed="rId3"/>
          <a:srcRect t="2776"/>
          <a:stretch/>
        </p:blipFill>
        <p:spPr bwMode="auto">
          <a:xfrm>
            <a:off x="1619672" y="15032"/>
            <a:ext cx="5631339" cy="6860916"/>
          </a:xfrm>
          <a:prstGeom prst="rect">
            <a:avLst/>
          </a:prstGeom>
          <a:noFill/>
        </p:spPr>
      </p:pic>
    </p:spTree>
    <p:extLst>
      <p:ext uri="{BB962C8B-B14F-4D97-AF65-F5344CB8AC3E}">
        <p14:creationId xmlns:p14="http://schemas.microsoft.com/office/powerpoint/2010/main" xmlns="" val="33617531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934074" y="0"/>
            <a:ext cx="3209925" cy="6247864"/>
          </a:xfrm>
          <a:prstGeom prst="rect">
            <a:avLst/>
          </a:prstGeom>
          <a:noFill/>
        </p:spPr>
        <p:txBody>
          <a:bodyPr wrap="square" rtlCol="0">
            <a:spAutoFit/>
          </a:bodyPr>
          <a:lstStyle/>
          <a:p>
            <a:r>
              <a:rPr lang="it-IT" sz="2800" b="1" dirty="0" smtClean="0">
                <a:solidFill>
                  <a:schemeClr val="accent6">
                    <a:lumMod val="20000"/>
                    <a:lumOff val="80000"/>
                  </a:schemeClr>
                </a:solidFill>
                <a:latin typeface="Times New Roman" pitchFamily="18" charset="0"/>
                <a:cs typeface="Times New Roman" pitchFamily="18" charset="0"/>
              </a:rPr>
              <a:t>Anche quando fa le copie, però, ogni volta le diversifica con alcuni particolari: il vestito, le verdure, la disposizione dei vegetali, la presenza o l’assenza della firma (di solito sul colletto), della data (sulla manica), e così via. </a:t>
            </a:r>
            <a:r>
              <a:rPr lang="it-IT" sz="3200" b="1" dirty="0" smtClean="0">
                <a:solidFill>
                  <a:schemeClr val="accent6">
                    <a:lumMod val="20000"/>
                    <a:lumOff val="80000"/>
                  </a:schemeClr>
                </a:solidFill>
                <a:latin typeface="Times New Roman" pitchFamily="18" charset="0"/>
                <a:cs typeface="Times New Roman" pitchFamily="18" charset="0"/>
              </a:rPr>
              <a:t>  </a:t>
            </a:r>
            <a:endParaRPr lang="it-IT" sz="1600" b="1" dirty="0">
              <a:solidFill>
                <a:schemeClr val="accent6">
                  <a:lumMod val="20000"/>
                  <a:lumOff val="80000"/>
                </a:schemeClr>
              </a:solidFill>
              <a:latin typeface="Times New Roman" pitchFamily="18" charset="0"/>
              <a:cs typeface="Times New Roman" pitchFamily="18" charset="0"/>
            </a:endParaRPr>
          </a:p>
        </p:txBody>
      </p:sp>
      <p:pic>
        <p:nvPicPr>
          <p:cNvPr id="159746" name="Picture 2" descr="The Summer - Giuseppe Arcimboldo - www.giuseppe-arcimboldo.org"/>
          <p:cNvPicPr>
            <a:picLocks noChangeAspect="1" noChangeArrowheads="1"/>
          </p:cNvPicPr>
          <p:nvPr/>
        </p:nvPicPr>
        <p:blipFill rotWithShape="1">
          <a:blip r:embed="rId3"/>
          <a:srcRect t="7573"/>
          <a:stretch/>
        </p:blipFill>
        <p:spPr bwMode="auto">
          <a:xfrm>
            <a:off x="0" y="0"/>
            <a:ext cx="5934075" cy="6858000"/>
          </a:xfrm>
          <a:prstGeom prst="rect">
            <a:avLst/>
          </a:prstGeom>
          <a:noFill/>
        </p:spPr>
      </p:pic>
    </p:spTree>
    <p:extLst>
      <p:ext uri="{BB962C8B-B14F-4D97-AF65-F5344CB8AC3E}">
        <p14:creationId xmlns:p14="http://schemas.microsoft.com/office/powerpoint/2010/main" xmlns="" val="40585338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46434" name="Picture 2" descr="Summer (4) (detail) - Giuseppe Arcimboldo - www.giuseppe-arcimboldo.org"/>
          <p:cNvPicPr>
            <a:picLocks noChangeAspect="1" noChangeArrowheads="1"/>
          </p:cNvPicPr>
          <p:nvPr/>
        </p:nvPicPr>
        <p:blipFill rotWithShape="1">
          <a:blip r:embed="rId3"/>
          <a:srcRect t="2715"/>
          <a:stretch/>
        </p:blipFill>
        <p:spPr bwMode="auto">
          <a:xfrm>
            <a:off x="1763688" y="0"/>
            <a:ext cx="5738213" cy="6858000"/>
          </a:xfrm>
          <a:prstGeom prst="rect">
            <a:avLst/>
          </a:prstGeom>
          <a:noFill/>
        </p:spPr>
      </p:pic>
      <p:sp>
        <p:nvSpPr>
          <p:cNvPr id="2" name="Rettangolo 1"/>
          <p:cNvSpPr/>
          <p:nvPr/>
        </p:nvSpPr>
        <p:spPr>
          <a:xfrm>
            <a:off x="323528" y="188640"/>
            <a:ext cx="928459" cy="400110"/>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Estate</a:t>
            </a:r>
            <a:r>
              <a:rPr lang="it-IT" sz="2000" b="1" dirty="0" smtClean="0">
                <a:solidFill>
                  <a:schemeClr val="accent6">
                    <a:lumMod val="20000"/>
                    <a:lumOff val="80000"/>
                  </a:schemeClr>
                </a:solidFill>
                <a:latin typeface="Times New Roman" pitchFamily="18" charset="0"/>
                <a:cs typeface="Times New Roman" pitchFamily="18" charset="0"/>
              </a:rPr>
              <a:t>  </a:t>
            </a:r>
            <a:endParaRPr lang="it-IT" b="1" dirty="0">
              <a:solidFill>
                <a:schemeClr val="accent6">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6098975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4179" y="55310"/>
            <a:ext cx="3643306" cy="646331"/>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Estate</a:t>
            </a:r>
            <a:r>
              <a:rPr lang="it-IT" sz="2400" b="1" dirty="0" smtClean="0">
                <a:solidFill>
                  <a:schemeClr val="accent6">
                    <a:lumMod val="20000"/>
                    <a:lumOff val="80000"/>
                  </a:schemeClr>
                </a:solidFill>
                <a:latin typeface="Times New Roman" pitchFamily="18" charset="0"/>
                <a:cs typeface="Times New Roman" pitchFamily="18" charset="0"/>
              </a:rPr>
              <a:t> </a:t>
            </a:r>
            <a:r>
              <a:rPr lang="it-IT" sz="3600" b="1" dirty="0" smtClean="0">
                <a:solidFill>
                  <a:schemeClr val="accent6">
                    <a:lumMod val="20000"/>
                    <a:lumOff val="80000"/>
                  </a:schemeClr>
                </a:solidFill>
                <a:latin typeface="Times New Roman" pitchFamily="18" charset="0"/>
                <a:cs typeface="Times New Roman" pitchFamily="18" charset="0"/>
              </a:rPr>
              <a:t>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22882" name="Picture 2" descr="Summer (4) - Giuseppe Arcimboldo - www.giuseppe-arcimboldo.org"/>
          <p:cNvPicPr>
            <a:picLocks noChangeAspect="1" noChangeArrowheads="1"/>
          </p:cNvPicPr>
          <p:nvPr/>
        </p:nvPicPr>
        <p:blipFill rotWithShape="1">
          <a:blip r:embed="rId3"/>
          <a:srcRect t="3243"/>
          <a:stretch/>
        </p:blipFill>
        <p:spPr bwMode="auto">
          <a:xfrm>
            <a:off x="1851306" y="-2108"/>
            <a:ext cx="5104815" cy="6860108"/>
          </a:xfrm>
          <a:prstGeom prst="rect">
            <a:avLst/>
          </a:prstGeom>
          <a:noFill/>
        </p:spPr>
      </p:pic>
    </p:spTree>
    <p:extLst>
      <p:ext uri="{BB962C8B-B14F-4D97-AF65-F5344CB8AC3E}">
        <p14:creationId xmlns:p14="http://schemas.microsoft.com/office/powerpoint/2010/main" xmlns="" val="31871930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179512" y="188640"/>
            <a:ext cx="8286776" cy="400110"/>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L’autunno</a:t>
            </a:r>
            <a:endParaRPr lang="it-IT" sz="2000" b="1" dirty="0">
              <a:solidFill>
                <a:schemeClr val="accent6">
                  <a:lumMod val="20000"/>
                  <a:lumOff val="80000"/>
                </a:schemeClr>
              </a:solidFill>
              <a:latin typeface="Times New Roman" pitchFamily="18" charset="0"/>
              <a:cs typeface="Times New Roman" pitchFamily="18" charset="0"/>
            </a:endParaRPr>
          </a:p>
        </p:txBody>
      </p:sp>
      <p:pic>
        <p:nvPicPr>
          <p:cNvPr id="131074" name="Picture 2" descr="Autumn 1573 - Giuseppe Arcimboldo - www.giuseppe-arcimboldo.org"/>
          <p:cNvPicPr>
            <a:picLocks noChangeAspect="1" noChangeArrowheads="1"/>
          </p:cNvPicPr>
          <p:nvPr/>
        </p:nvPicPr>
        <p:blipFill rotWithShape="1">
          <a:blip r:embed="rId3"/>
          <a:srcRect b="2530"/>
          <a:stretch/>
        </p:blipFill>
        <p:spPr bwMode="auto">
          <a:xfrm>
            <a:off x="1659004" y="0"/>
            <a:ext cx="5586594" cy="6858000"/>
          </a:xfrm>
          <a:prstGeom prst="rect">
            <a:avLst/>
          </a:prstGeom>
          <a:noFill/>
        </p:spPr>
      </p:pic>
    </p:spTree>
    <p:extLst>
      <p:ext uri="{BB962C8B-B14F-4D97-AF65-F5344CB8AC3E}">
        <p14:creationId xmlns:p14="http://schemas.microsoft.com/office/powerpoint/2010/main" xmlns="" val="18935940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076056" y="0"/>
            <a:ext cx="4067944" cy="9879628"/>
          </a:xfrm>
          <a:prstGeom prst="rect">
            <a:avLst/>
          </a:prstGeom>
          <a:noFill/>
        </p:spPr>
        <p:txBody>
          <a:bodyPr wrap="square" rtlCol="0">
            <a:spAutoFit/>
          </a:bodyPr>
          <a:lstStyle/>
          <a:p>
            <a:r>
              <a:rPr lang="it-IT" sz="3500" b="1" dirty="0">
                <a:solidFill>
                  <a:schemeClr val="accent6">
                    <a:lumMod val="20000"/>
                    <a:lumOff val="80000"/>
                  </a:schemeClr>
                </a:solidFill>
                <a:latin typeface="Times New Roman" pitchFamily="18" charset="0"/>
                <a:cs typeface="Times New Roman" pitchFamily="18" charset="0"/>
              </a:rPr>
              <a:t>Gli vengono </a:t>
            </a:r>
            <a:r>
              <a:rPr lang="it-IT" sz="3500" b="1" dirty="0" smtClean="0">
                <a:solidFill>
                  <a:schemeClr val="accent6">
                    <a:lumMod val="20000"/>
                    <a:lumOff val="80000"/>
                  </a:schemeClr>
                </a:solidFill>
                <a:latin typeface="Times New Roman" pitchFamily="18" charset="0"/>
                <a:cs typeface="Times New Roman" pitchFamily="18" charset="0"/>
              </a:rPr>
              <a:t>attribuiti </a:t>
            </a:r>
            <a:r>
              <a:rPr lang="it-IT" sz="3500" b="1" dirty="0">
                <a:solidFill>
                  <a:schemeClr val="accent6">
                    <a:lumMod val="20000"/>
                    <a:lumOff val="80000"/>
                  </a:schemeClr>
                </a:solidFill>
                <a:latin typeface="Times New Roman" pitchFamily="18" charset="0"/>
                <a:cs typeface="Times New Roman" pitchFamily="18" charset="0"/>
              </a:rPr>
              <a:t>con sufficiente certezza i cartoni preparatori delle storie di Santa Caterina di Alessandria, realizzate nel 1556 da un maestro vetraio tedesco, Corrado </a:t>
            </a:r>
            <a:r>
              <a:rPr lang="it-IT" sz="3500" b="1" dirty="0" err="1">
                <a:solidFill>
                  <a:schemeClr val="accent6">
                    <a:lumMod val="20000"/>
                    <a:lumOff val="80000"/>
                  </a:schemeClr>
                </a:solidFill>
                <a:latin typeface="Times New Roman" pitchFamily="18" charset="0"/>
                <a:cs typeface="Times New Roman" pitchFamily="18" charset="0"/>
              </a:rPr>
              <a:t>Mochis</a:t>
            </a:r>
            <a:r>
              <a:rPr lang="it-IT" sz="3500" b="1" dirty="0">
                <a:solidFill>
                  <a:schemeClr val="accent6">
                    <a:lumMod val="20000"/>
                    <a:lumOff val="80000"/>
                  </a:schemeClr>
                </a:solidFill>
                <a:latin typeface="Times New Roman" pitchFamily="18" charset="0"/>
                <a:cs typeface="Times New Roman" pitchFamily="18" charset="0"/>
              </a:rPr>
              <a:t> da Colonia.</a:t>
            </a:r>
            <a:endParaRPr lang="it-IT" sz="3500"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 </a:t>
            </a: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43362" name="Picture 2" descr="Cathedral of Milan. 'The birth of Santa Catalina' - Giuseppe Arcimboldo - www.giuseppe-arcimboldo.org"/>
          <p:cNvPicPr>
            <a:picLocks noChangeAspect="1" noChangeArrowheads="1"/>
          </p:cNvPicPr>
          <p:nvPr/>
        </p:nvPicPr>
        <p:blipFill rotWithShape="1">
          <a:blip r:embed="rId3"/>
          <a:srcRect b="2299"/>
          <a:stretch/>
        </p:blipFill>
        <p:spPr bwMode="auto">
          <a:xfrm>
            <a:off x="8066" y="-1"/>
            <a:ext cx="5067990" cy="6858001"/>
          </a:xfrm>
          <a:prstGeom prst="rect">
            <a:avLst/>
          </a:prstGeom>
          <a:noFill/>
        </p:spPr>
      </p:pic>
      <p:sp>
        <p:nvSpPr>
          <p:cNvPr id="2" name="Rettangolo 1"/>
          <p:cNvSpPr/>
          <p:nvPr/>
        </p:nvSpPr>
        <p:spPr>
          <a:xfrm>
            <a:off x="108229" y="70777"/>
            <a:ext cx="2967479" cy="369332"/>
          </a:xfrm>
          <a:prstGeom prst="rect">
            <a:avLst/>
          </a:prstGeom>
        </p:spPr>
        <p:txBody>
          <a:bodyPr wrap="none">
            <a:spAutoFit/>
          </a:bodyPr>
          <a:lstStyle/>
          <a:p>
            <a:r>
              <a:rPr lang="it-IT" b="1" dirty="0">
                <a:solidFill>
                  <a:schemeClr val="accent6">
                    <a:lumMod val="20000"/>
                    <a:lumOff val="80000"/>
                  </a:schemeClr>
                </a:solidFill>
                <a:latin typeface="Times New Roman" pitchFamily="18" charset="0"/>
                <a:cs typeface="Times New Roman" pitchFamily="18" charset="0"/>
              </a:rPr>
              <a:t>La nascita di santa Caterina</a:t>
            </a:r>
            <a:endParaRPr lang="it-IT" dirty="0"/>
          </a:p>
        </p:txBody>
      </p:sp>
    </p:spTree>
    <p:extLst>
      <p:ext uri="{BB962C8B-B14F-4D97-AF65-F5344CB8AC3E}">
        <p14:creationId xmlns:p14="http://schemas.microsoft.com/office/powerpoint/2010/main" xmlns="" val="334534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1438" y="260648"/>
            <a:ext cx="8286776" cy="400110"/>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L’autunno</a:t>
            </a:r>
            <a:endParaRPr lang="it-IT" sz="2000" b="1" dirty="0">
              <a:solidFill>
                <a:schemeClr val="accent6">
                  <a:lumMod val="20000"/>
                  <a:lumOff val="80000"/>
                </a:schemeClr>
              </a:solidFill>
              <a:latin typeface="Times New Roman" pitchFamily="18" charset="0"/>
              <a:cs typeface="Times New Roman" pitchFamily="18" charset="0"/>
            </a:endParaRPr>
          </a:p>
        </p:txBody>
      </p:sp>
      <p:pic>
        <p:nvPicPr>
          <p:cNvPr id="95234" name="Picture 2" descr="The Autumn - Giuseppe Arcimboldo - www.giuseppe-arcimboldo.org"/>
          <p:cNvPicPr>
            <a:picLocks noChangeAspect="1" noChangeArrowheads="1"/>
          </p:cNvPicPr>
          <p:nvPr/>
        </p:nvPicPr>
        <p:blipFill rotWithShape="1">
          <a:blip r:embed="rId3"/>
          <a:srcRect t="2882"/>
          <a:stretch/>
        </p:blipFill>
        <p:spPr bwMode="auto">
          <a:xfrm>
            <a:off x="1763688" y="0"/>
            <a:ext cx="5126765" cy="6839284"/>
          </a:xfrm>
          <a:prstGeom prst="rect">
            <a:avLst/>
          </a:prstGeom>
          <a:noFill/>
        </p:spPr>
      </p:pic>
    </p:spTree>
    <p:extLst>
      <p:ext uri="{BB962C8B-B14F-4D97-AF65-F5344CB8AC3E}">
        <p14:creationId xmlns:p14="http://schemas.microsoft.com/office/powerpoint/2010/main" xmlns="" val="22963614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4949783" y="0"/>
            <a:ext cx="4194217" cy="6894195"/>
          </a:xfrm>
          <a:prstGeom prst="rect">
            <a:avLst/>
          </a:prstGeom>
          <a:noFill/>
        </p:spPr>
        <p:txBody>
          <a:bodyPr wrap="square" rtlCol="0">
            <a:spAutoFit/>
          </a:bodyPr>
          <a:lstStyle/>
          <a:p>
            <a:r>
              <a:rPr lang="it-IT" sz="2100" b="1" dirty="0" smtClean="0">
                <a:solidFill>
                  <a:schemeClr val="accent6">
                    <a:lumMod val="20000"/>
                    <a:lumOff val="80000"/>
                  </a:schemeClr>
                </a:solidFill>
                <a:latin typeface="Times New Roman" pitchFamily="18" charset="0"/>
                <a:cs typeface="Times New Roman" pitchFamily="18" charset="0"/>
              </a:rPr>
              <a:t>Le </a:t>
            </a:r>
            <a:r>
              <a:rPr lang="it-IT" sz="2100" b="1" dirty="0">
                <a:solidFill>
                  <a:schemeClr val="accent6">
                    <a:lumMod val="20000"/>
                    <a:lumOff val="80000"/>
                  </a:schemeClr>
                </a:solidFill>
                <a:latin typeface="Times New Roman" pitchFamily="18" charset="0"/>
                <a:cs typeface="Times New Roman" pitchFamily="18" charset="0"/>
              </a:rPr>
              <a:t>sue opere più celebri sono </a:t>
            </a:r>
            <a:r>
              <a:rPr lang="it-IT" sz="2100" b="1" dirty="0" smtClean="0">
                <a:solidFill>
                  <a:schemeClr val="accent6">
                    <a:lumMod val="20000"/>
                    <a:lumOff val="80000"/>
                  </a:schemeClr>
                </a:solidFill>
                <a:latin typeface="Times New Roman" pitchFamily="18" charset="0"/>
                <a:cs typeface="Times New Roman" pitchFamily="18" charset="0"/>
              </a:rPr>
              <a:t>le </a:t>
            </a:r>
            <a:r>
              <a:rPr lang="it-IT" sz="2100" b="1" dirty="0">
                <a:solidFill>
                  <a:schemeClr val="accent6">
                    <a:lumMod val="20000"/>
                    <a:lumOff val="80000"/>
                  </a:schemeClr>
                </a:solidFill>
                <a:latin typeface="Times New Roman" pitchFamily="18" charset="0"/>
                <a:cs typeface="Times New Roman" pitchFamily="18" charset="0"/>
              </a:rPr>
              <a:t>otto tavole di contenute dimensioni (66 x 50 cm) raffiguranti, in forma di ritratto allegorico, le quattro stagioni (Primavera, Estate, Autunno e Inverno) e i quattro elementi della cosmologia aristotelica (Aria, </a:t>
            </a:r>
            <a:r>
              <a:rPr lang="it-IT" sz="2100" b="1" dirty="0" smtClean="0">
                <a:solidFill>
                  <a:schemeClr val="accent6">
                    <a:lumMod val="20000"/>
                    <a:lumOff val="80000"/>
                  </a:schemeClr>
                </a:solidFill>
                <a:latin typeface="Times New Roman" pitchFamily="18" charset="0"/>
                <a:cs typeface="Times New Roman" pitchFamily="18" charset="0"/>
              </a:rPr>
              <a:t>Fuoco, Acqua, Terra). Le </a:t>
            </a:r>
            <a:r>
              <a:rPr lang="it-IT" sz="2100" b="1" dirty="0">
                <a:solidFill>
                  <a:schemeClr val="accent6">
                    <a:lumMod val="20000"/>
                    <a:lumOff val="80000"/>
                  </a:schemeClr>
                </a:solidFill>
                <a:latin typeface="Times New Roman" pitchFamily="18" charset="0"/>
                <a:cs typeface="Times New Roman" pitchFamily="18" charset="0"/>
              </a:rPr>
              <a:t>otto allegorie – in ognuna delle quali si ammira la cura lenticolare dei particolari di evidente ascendenza nordica e la varietà cromatica della sua brillante tavolozza – furono pensate per fronteggiarsi a coppie sulle pareti della residenza imperiale, ogni stagione rivolta ad un elemento, secondo quelle corrispondenze tra microcosmo e macrocosmo care alla filosofia </a:t>
            </a:r>
            <a:r>
              <a:rPr lang="it-IT" sz="2100" b="1" dirty="0" smtClean="0">
                <a:solidFill>
                  <a:schemeClr val="accent6">
                    <a:lumMod val="20000"/>
                    <a:lumOff val="80000"/>
                  </a:schemeClr>
                </a:solidFill>
                <a:latin typeface="Times New Roman" pitchFamily="18" charset="0"/>
                <a:cs typeface="Times New Roman" pitchFamily="18" charset="0"/>
              </a:rPr>
              <a:t>aristotelica e all’alchimia.</a:t>
            </a:r>
            <a:r>
              <a:rPr lang="it-IT" sz="2200" b="1" dirty="0" smtClean="0">
                <a:solidFill>
                  <a:schemeClr val="accent6">
                    <a:lumMod val="20000"/>
                    <a:lumOff val="80000"/>
                  </a:schemeClr>
                </a:solidFill>
                <a:latin typeface="Times New Roman" pitchFamily="18" charset="0"/>
                <a:cs typeface="Times New Roman" pitchFamily="18" charset="0"/>
              </a:rPr>
              <a:t>  </a:t>
            </a:r>
            <a:endParaRPr lang="it-IT" sz="2200" b="1" dirty="0">
              <a:solidFill>
                <a:schemeClr val="accent6">
                  <a:lumMod val="20000"/>
                  <a:lumOff val="80000"/>
                </a:schemeClr>
              </a:solidFill>
              <a:latin typeface="Times New Roman" pitchFamily="18" charset="0"/>
              <a:cs typeface="Times New Roman" pitchFamily="18" charset="0"/>
            </a:endParaRPr>
          </a:p>
        </p:txBody>
      </p:sp>
      <p:pic>
        <p:nvPicPr>
          <p:cNvPr id="152578" name="Picture 2" descr="Autumn - Giuseppe Arcimboldo - www.giuseppe-arcimboldo.org"/>
          <p:cNvPicPr>
            <a:picLocks noChangeAspect="1" noChangeArrowheads="1"/>
          </p:cNvPicPr>
          <p:nvPr/>
        </p:nvPicPr>
        <p:blipFill rotWithShape="1">
          <a:blip r:embed="rId3"/>
          <a:srcRect t="2740"/>
          <a:stretch/>
        </p:blipFill>
        <p:spPr bwMode="auto">
          <a:xfrm>
            <a:off x="22744" y="31722"/>
            <a:ext cx="4927039" cy="6826277"/>
          </a:xfrm>
          <a:prstGeom prst="rect">
            <a:avLst/>
          </a:prstGeom>
          <a:noFill/>
        </p:spPr>
      </p:pic>
    </p:spTree>
    <p:extLst>
      <p:ext uri="{BB962C8B-B14F-4D97-AF65-F5344CB8AC3E}">
        <p14:creationId xmlns:p14="http://schemas.microsoft.com/office/powerpoint/2010/main" xmlns="" val="17045339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1438" y="332656"/>
            <a:ext cx="8286776" cy="400110"/>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L’inverno</a:t>
            </a:r>
            <a:endParaRPr lang="it-IT" sz="2000" b="1" dirty="0">
              <a:solidFill>
                <a:schemeClr val="accent6">
                  <a:lumMod val="20000"/>
                  <a:lumOff val="80000"/>
                </a:schemeClr>
              </a:solidFill>
              <a:latin typeface="Times New Roman" pitchFamily="18" charset="0"/>
              <a:cs typeface="Times New Roman" pitchFamily="18" charset="0"/>
            </a:endParaRPr>
          </a:p>
        </p:txBody>
      </p:sp>
      <p:pic>
        <p:nvPicPr>
          <p:cNvPr id="126978" name="Picture 2" descr="Winter (L'Inverno) - Giuseppe Arcimboldo - www.giuseppe-arcimboldo.org"/>
          <p:cNvPicPr>
            <a:picLocks noChangeAspect="1" noChangeArrowheads="1"/>
          </p:cNvPicPr>
          <p:nvPr/>
        </p:nvPicPr>
        <p:blipFill rotWithShape="1">
          <a:blip r:embed="rId3"/>
          <a:srcRect b="3251"/>
          <a:stretch/>
        </p:blipFill>
        <p:spPr bwMode="auto">
          <a:xfrm>
            <a:off x="2031585" y="33164"/>
            <a:ext cx="4937921" cy="6824836"/>
          </a:xfrm>
          <a:prstGeom prst="rect">
            <a:avLst/>
          </a:prstGeom>
          <a:noFill/>
        </p:spPr>
      </p:pic>
    </p:spTree>
    <p:extLst>
      <p:ext uri="{BB962C8B-B14F-4D97-AF65-F5344CB8AC3E}">
        <p14:creationId xmlns:p14="http://schemas.microsoft.com/office/powerpoint/2010/main" xmlns="" val="8794160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65468" y="764704"/>
            <a:ext cx="8643934" cy="400110"/>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L’inverno</a:t>
            </a:r>
            <a:endParaRPr lang="it-IT" sz="2000" b="1" dirty="0">
              <a:solidFill>
                <a:schemeClr val="accent6">
                  <a:lumMod val="20000"/>
                  <a:lumOff val="80000"/>
                </a:schemeClr>
              </a:solidFill>
              <a:latin typeface="Times New Roman" pitchFamily="18" charset="0"/>
              <a:cs typeface="Times New Roman" pitchFamily="18" charset="0"/>
            </a:endParaRPr>
          </a:p>
        </p:txBody>
      </p:sp>
      <p:pic>
        <p:nvPicPr>
          <p:cNvPr id="160770" name="Picture 2" descr="The Winter - Giuseppe Arcimboldo - www.giuseppe-arcimboldo.org"/>
          <p:cNvPicPr>
            <a:picLocks noChangeAspect="1" noChangeArrowheads="1"/>
          </p:cNvPicPr>
          <p:nvPr/>
        </p:nvPicPr>
        <p:blipFill rotWithShape="1">
          <a:blip r:embed="rId3"/>
          <a:srcRect t="5334"/>
          <a:stretch/>
        </p:blipFill>
        <p:spPr bwMode="auto">
          <a:xfrm>
            <a:off x="2071670" y="10872"/>
            <a:ext cx="5236634" cy="6847127"/>
          </a:xfrm>
          <a:prstGeom prst="rect">
            <a:avLst/>
          </a:prstGeom>
          <a:noFill/>
        </p:spPr>
      </p:pic>
    </p:spTree>
    <p:extLst>
      <p:ext uri="{BB962C8B-B14F-4D97-AF65-F5344CB8AC3E}">
        <p14:creationId xmlns:p14="http://schemas.microsoft.com/office/powerpoint/2010/main" xmlns="" val="9698536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179511" y="260648"/>
            <a:ext cx="8157169" cy="400110"/>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L’inverno</a:t>
            </a:r>
            <a:endParaRPr lang="it-IT" sz="2000" b="1" dirty="0">
              <a:solidFill>
                <a:schemeClr val="accent6">
                  <a:lumMod val="20000"/>
                  <a:lumOff val="80000"/>
                </a:schemeClr>
              </a:solidFill>
              <a:latin typeface="Times New Roman" pitchFamily="18" charset="0"/>
              <a:cs typeface="Times New Roman" pitchFamily="18" charset="0"/>
            </a:endParaRPr>
          </a:p>
        </p:txBody>
      </p:sp>
      <p:pic>
        <p:nvPicPr>
          <p:cNvPr id="162818" name="Picture 2" descr="The Winter 4 - Giuseppe Arcimboldo - www.giuseppe-arcimboldo.org"/>
          <p:cNvPicPr>
            <a:picLocks noChangeAspect="1" noChangeArrowheads="1"/>
          </p:cNvPicPr>
          <p:nvPr/>
        </p:nvPicPr>
        <p:blipFill rotWithShape="1">
          <a:blip r:embed="rId3"/>
          <a:srcRect b="3092"/>
          <a:stretch/>
        </p:blipFill>
        <p:spPr bwMode="auto">
          <a:xfrm>
            <a:off x="1691681" y="-12116"/>
            <a:ext cx="5760640" cy="6870116"/>
          </a:xfrm>
          <a:prstGeom prst="rect">
            <a:avLst/>
          </a:prstGeom>
          <a:noFill/>
        </p:spPr>
      </p:pic>
    </p:spTree>
    <p:extLst>
      <p:ext uri="{BB962C8B-B14F-4D97-AF65-F5344CB8AC3E}">
        <p14:creationId xmlns:p14="http://schemas.microsoft.com/office/powerpoint/2010/main" xmlns="" val="18272549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711833" y="33504"/>
            <a:ext cx="3429329" cy="6001643"/>
          </a:xfrm>
          <a:prstGeom prst="rect">
            <a:avLst/>
          </a:prstGeom>
          <a:noFill/>
        </p:spPr>
        <p:txBody>
          <a:bodyPr wrap="square" rtlCol="0">
            <a:spAutoFit/>
          </a:bodyPr>
          <a:lstStyle/>
          <a:p>
            <a:r>
              <a:rPr lang="it-IT" sz="3200" b="1" dirty="0" smtClean="0">
                <a:solidFill>
                  <a:schemeClr val="accent6">
                    <a:lumMod val="20000"/>
                    <a:lumOff val="80000"/>
                  </a:schemeClr>
                </a:solidFill>
                <a:latin typeface="Times New Roman" pitchFamily="18" charset="0"/>
                <a:cs typeface="Times New Roman" pitchFamily="18" charset="0"/>
              </a:rPr>
              <a:t>Re </a:t>
            </a:r>
            <a:r>
              <a:rPr lang="en-US" sz="3200" b="1" dirty="0" smtClean="0">
                <a:solidFill>
                  <a:schemeClr val="accent6">
                    <a:lumMod val="20000"/>
                    <a:lumOff val="80000"/>
                  </a:schemeClr>
                </a:solidFill>
                <a:latin typeface="Times New Roman" pitchFamily="18" charset="0"/>
                <a:cs typeface="Times New Roman" pitchFamily="18" charset="0"/>
              </a:rPr>
              <a:t> Augusto di   </a:t>
            </a:r>
            <a:r>
              <a:rPr lang="en-US" sz="3200" b="1" dirty="0" err="1" smtClean="0">
                <a:solidFill>
                  <a:schemeClr val="accent6">
                    <a:lumMod val="20000"/>
                    <a:lumOff val="80000"/>
                  </a:schemeClr>
                </a:solidFill>
                <a:latin typeface="Times New Roman" pitchFamily="18" charset="0"/>
                <a:cs typeface="Times New Roman" pitchFamily="18" charset="0"/>
              </a:rPr>
              <a:t>Sassonia</a:t>
            </a:r>
            <a:r>
              <a:rPr lang="en-US" sz="3200" b="1" dirty="0" smtClean="0">
                <a:solidFill>
                  <a:schemeClr val="accent6">
                    <a:lumMod val="20000"/>
                    <a:lumOff val="80000"/>
                  </a:schemeClr>
                </a:solidFill>
                <a:latin typeface="Times New Roman" pitchFamily="18" charset="0"/>
                <a:cs typeface="Times New Roman" pitchFamily="18" charset="0"/>
              </a:rPr>
              <a:t>, </a:t>
            </a:r>
            <a:r>
              <a:rPr lang="en-US" sz="3200" b="1" dirty="0" err="1" smtClean="0">
                <a:solidFill>
                  <a:schemeClr val="accent6">
                    <a:lumMod val="20000"/>
                    <a:lumOff val="80000"/>
                  </a:schemeClr>
                </a:solidFill>
                <a:latin typeface="Times New Roman" pitchFamily="18" charset="0"/>
                <a:cs typeface="Times New Roman" pitchFamily="18" charset="0"/>
              </a:rPr>
              <a:t>che</a:t>
            </a:r>
            <a:r>
              <a:rPr lang="en-US" sz="3200" b="1" dirty="0" smtClean="0">
                <a:solidFill>
                  <a:schemeClr val="accent6">
                    <a:lumMod val="20000"/>
                    <a:lumOff val="80000"/>
                  </a:schemeClr>
                </a:solidFill>
                <a:latin typeface="Times New Roman" pitchFamily="18" charset="0"/>
                <a:cs typeface="Times New Roman" pitchFamily="18" charset="0"/>
              </a:rPr>
              <a:t> </a:t>
            </a:r>
            <a:r>
              <a:rPr lang="en-US" sz="3200" b="1" dirty="0" err="1" smtClean="0">
                <a:solidFill>
                  <a:schemeClr val="accent6">
                    <a:lumMod val="20000"/>
                    <a:lumOff val="80000"/>
                  </a:schemeClr>
                </a:solidFill>
                <a:latin typeface="Times New Roman" pitchFamily="18" charset="0"/>
                <a:cs typeface="Times New Roman" pitchFamily="18" charset="0"/>
              </a:rPr>
              <a:t>visitò</a:t>
            </a:r>
            <a:r>
              <a:rPr lang="en-US" sz="3200" b="1" dirty="0" smtClean="0">
                <a:solidFill>
                  <a:schemeClr val="accent6">
                    <a:lumMod val="20000"/>
                    <a:lumOff val="80000"/>
                  </a:schemeClr>
                </a:solidFill>
                <a:latin typeface="Times New Roman" pitchFamily="18" charset="0"/>
                <a:cs typeface="Times New Roman" pitchFamily="18" charset="0"/>
              </a:rPr>
              <a:t>  </a:t>
            </a:r>
            <a:r>
              <a:rPr lang="en-US" sz="3200" b="1" dirty="0">
                <a:solidFill>
                  <a:schemeClr val="accent6">
                    <a:lumMod val="20000"/>
                    <a:lumOff val="80000"/>
                  </a:schemeClr>
                </a:solidFill>
                <a:latin typeface="Times New Roman" pitchFamily="18" charset="0"/>
                <a:cs typeface="Times New Roman" pitchFamily="18" charset="0"/>
              </a:rPr>
              <a:t>Vienna </a:t>
            </a:r>
            <a:r>
              <a:rPr lang="en-US" sz="3200" b="1" dirty="0" err="1" smtClean="0">
                <a:solidFill>
                  <a:schemeClr val="accent6">
                    <a:lumMod val="20000"/>
                    <a:lumOff val="80000"/>
                  </a:schemeClr>
                </a:solidFill>
                <a:latin typeface="Times New Roman" pitchFamily="18" charset="0"/>
                <a:cs typeface="Times New Roman" pitchFamily="18" charset="0"/>
              </a:rPr>
              <a:t>nel</a:t>
            </a:r>
            <a:r>
              <a:rPr lang="en-US" sz="3200" b="1" dirty="0" smtClean="0">
                <a:solidFill>
                  <a:schemeClr val="accent6">
                    <a:lumMod val="20000"/>
                    <a:lumOff val="80000"/>
                  </a:schemeClr>
                </a:solidFill>
                <a:latin typeface="Times New Roman" pitchFamily="18" charset="0"/>
                <a:cs typeface="Times New Roman" pitchFamily="18" charset="0"/>
              </a:rPr>
              <a:t> </a:t>
            </a:r>
            <a:r>
              <a:rPr lang="en-US" sz="3200" b="1" dirty="0">
                <a:solidFill>
                  <a:schemeClr val="accent6">
                    <a:lumMod val="20000"/>
                    <a:lumOff val="80000"/>
                  </a:schemeClr>
                </a:solidFill>
                <a:latin typeface="Times New Roman" pitchFamily="18" charset="0"/>
                <a:cs typeface="Times New Roman" pitchFamily="18" charset="0"/>
              </a:rPr>
              <a:t>1570 </a:t>
            </a:r>
            <a:r>
              <a:rPr lang="en-US" sz="3200" b="1" dirty="0" smtClean="0">
                <a:solidFill>
                  <a:schemeClr val="accent6">
                    <a:lumMod val="20000"/>
                    <a:lumOff val="80000"/>
                  </a:schemeClr>
                </a:solidFill>
                <a:latin typeface="Times New Roman" pitchFamily="18" charset="0"/>
                <a:cs typeface="Times New Roman" pitchFamily="18" charset="0"/>
              </a:rPr>
              <a:t>e </a:t>
            </a:r>
            <a:r>
              <a:rPr lang="en-US" sz="3200" b="1" dirty="0" err="1" smtClean="0">
                <a:solidFill>
                  <a:schemeClr val="accent6">
                    <a:lumMod val="20000"/>
                    <a:lumOff val="80000"/>
                  </a:schemeClr>
                </a:solidFill>
                <a:latin typeface="Times New Roman" pitchFamily="18" charset="0"/>
                <a:cs typeface="Times New Roman" pitchFamily="18" charset="0"/>
              </a:rPr>
              <a:t>nel</a:t>
            </a:r>
            <a:r>
              <a:rPr lang="en-US" sz="3200" b="1" dirty="0" smtClean="0">
                <a:solidFill>
                  <a:schemeClr val="accent6">
                    <a:lumMod val="20000"/>
                    <a:lumOff val="80000"/>
                  </a:schemeClr>
                </a:solidFill>
                <a:latin typeface="Times New Roman" pitchFamily="18" charset="0"/>
                <a:cs typeface="Times New Roman" pitchFamily="18" charset="0"/>
              </a:rPr>
              <a:t> 1573</a:t>
            </a:r>
            <a:r>
              <a:rPr lang="en-US" sz="3200" b="1" dirty="0">
                <a:solidFill>
                  <a:schemeClr val="accent6">
                    <a:lumMod val="20000"/>
                    <a:lumOff val="80000"/>
                  </a:schemeClr>
                </a:solidFill>
                <a:latin typeface="Times New Roman" pitchFamily="18" charset="0"/>
                <a:cs typeface="Times New Roman" pitchFamily="18" charset="0"/>
              </a:rPr>
              <a:t>, </a:t>
            </a:r>
            <a:r>
              <a:rPr lang="en-US" sz="3200" b="1" dirty="0" smtClean="0">
                <a:solidFill>
                  <a:schemeClr val="accent6">
                    <a:lumMod val="20000"/>
                    <a:lumOff val="80000"/>
                  </a:schemeClr>
                </a:solidFill>
                <a:latin typeface="Times New Roman" pitchFamily="18" charset="0"/>
                <a:cs typeface="Times New Roman" pitchFamily="18" charset="0"/>
              </a:rPr>
              <a:t>vide I </a:t>
            </a:r>
            <a:r>
              <a:rPr lang="en-US" sz="3200" b="1" dirty="0" err="1" smtClean="0">
                <a:solidFill>
                  <a:schemeClr val="accent6">
                    <a:lumMod val="20000"/>
                    <a:lumOff val="80000"/>
                  </a:schemeClr>
                </a:solidFill>
                <a:latin typeface="Times New Roman" pitchFamily="18" charset="0"/>
                <a:cs typeface="Times New Roman" pitchFamily="18" charset="0"/>
              </a:rPr>
              <a:t>dipinti</a:t>
            </a:r>
            <a:r>
              <a:rPr lang="en-US" sz="3200" b="1" dirty="0" smtClean="0">
                <a:solidFill>
                  <a:schemeClr val="accent6">
                    <a:lumMod val="20000"/>
                    <a:lumOff val="80000"/>
                  </a:schemeClr>
                </a:solidFill>
                <a:latin typeface="Times New Roman" pitchFamily="18" charset="0"/>
                <a:cs typeface="Times New Roman" pitchFamily="18" charset="0"/>
              </a:rPr>
              <a:t> di  </a:t>
            </a:r>
            <a:r>
              <a:rPr lang="en-US" sz="3200" b="1" dirty="0" err="1" smtClean="0">
                <a:solidFill>
                  <a:schemeClr val="accent6">
                    <a:lumMod val="20000"/>
                    <a:lumOff val="80000"/>
                  </a:schemeClr>
                </a:solidFill>
                <a:latin typeface="Times New Roman" pitchFamily="18" charset="0"/>
                <a:cs typeface="Times New Roman" pitchFamily="18" charset="0"/>
              </a:rPr>
              <a:t>Arcimboldo</a:t>
            </a:r>
            <a:r>
              <a:rPr lang="en-US" sz="3200" b="1" dirty="0" smtClean="0">
                <a:solidFill>
                  <a:schemeClr val="accent6">
                    <a:lumMod val="20000"/>
                    <a:lumOff val="80000"/>
                  </a:schemeClr>
                </a:solidFill>
                <a:latin typeface="Times New Roman" pitchFamily="18" charset="0"/>
                <a:cs typeface="Times New Roman" pitchFamily="18" charset="0"/>
              </a:rPr>
              <a:t> e  </a:t>
            </a:r>
            <a:r>
              <a:rPr lang="en-US" sz="3200" b="1" dirty="0" err="1" smtClean="0">
                <a:solidFill>
                  <a:schemeClr val="accent6">
                    <a:lumMod val="20000"/>
                    <a:lumOff val="80000"/>
                  </a:schemeClr>
                </a:solidFill>
                <a:latin typeface="Times New Roman" pitchFamily="18" charset="0"/>
                <a:cs typeface="Times New Roman" pitchFamily="18" charset="0"/>
              </a:rPr>
              <a:t>commissionò</a:t>
            </a:r>
            <a:r>
              <a:rPr lang="en-US" sz="3200" b="1" dirty="0" smtClean="0">
                <a:solidFill>
                  <a:schemeClr val="accent6">
                    <a:lumMod val="20000"/>
                    <a:lumOff val="80000"/>
                  </a:schemeClr>
                </a:solidFill>
                <a:latin typeface="Times New Roman" pitchFamily="18" charset="0"/>
                <a:cs typeface="Times New Roman" pitchFamily="18" charset="0"/>
              </a:rPr>
              <a:t> </a:t>
            </a:r>
            <a:r>
              <a:rPr lang="en-US" sz="3200" b="1" dirty="0" err="1" smtClean="0">
                <a:solidFill>
                  <a:schemeClr val="accent6">
                    <a:lumMod val="20000"/>
                    <a:lumOff val="80000"/>
                  </a:schemeClr>
                </a:solidFill>
                <a:latin typeface="Times New Roman" pitchFamily="18" charset="0"/>
                <a:cs typeface="Times New Roman" pitchFamily="18" charset="0"/>
              </a:rPr>
              <a:t>una</a:t>
            </a:r>
            <a:r>
              <a:rPr lang="en-US" sz="3200" b="1" dirty="0" smtClean="0">
                <a:solidFill>
                  <a:schemeClr val="accent6">
                    <a:lumMod val="20000"/>
                    <a:lumOff val="80000"/>
                  </a:schemeClr>
                </a:solidFill>
                <a:latin typeface="Times New Roman" pitchFamily="18" charset="0"/>
                <a:cs typeface="Times New Roman" pitchFamily="18" charset="0"/>
              </a:rPr>
              <a:t> </a:t>
            </a:r>
            <a:r>
              <a:rPr lang="en-US" sz="3200" b="1" dirty="0" err="1" smtClean="0">
                <a:solidFill>
                  <a:schemeClr val="accent6">
                    <a:lumMod val="20000"/>
                    <a:lumOff val="80000"/>
                  </a:schemeClr>
                </a:solidFill>
                <a:latin typeface="Times New Roman" pitchFamily="18" charset="0"/>
                <a:cs typeface="Times New Roman" pitchFamily="18" charset="0"/>
              </a:rPr>
              <a:t>copia</a:t>
            </a:r>
            <a:r>
              <a:rPr lang="en-US" sz="3200" b="1" dirty="0" smtClean="0">
                <a:solidFill>
                  <a:schemeClr val="accent6">
                    <a:lumMod val="20000"/>
                    <a:lumOff val="80000"/>
                  </a:schemeClr>
                </a:solidFill>
                <a:latin typeface="Times New Roman" pitchFamily="18" charset="0"/>
                <a:cs typeface="Times New Roman" pitchFamily="18" charset="0"/>
              </a:rPr>
              <a:t> </a:t>
            </a:r>
            <a:r>
              <a:rPr lang="en-US" sz="3200" b="1" dirty="0" err="1" smtClean="0">
                <a:solidFill>
                  <a:schemeClr val="accent6">
                    <a:lumMod val="20000"/>
                    <a:lumOff val="80000"/>
                  </a:schemeClr>
                </a:solidFill>
                <a:latin typeface="Times New Roman" pitchFamily="18" charset="0"/>
                <a:cs typeface="Times New Roman" pitchFamily="18" charset="0"/>
              </a:rPr>
              <a:t>delle</a:t>
            </a:r>
            <a:r>
              <a:rPr lang="en-US" sz="3200" b="1" dirty="0" smtClean="0">
                <a:solidFill>
                  <a:schemeClr val="accent6">
                    <a:lumMod val="20000"/>
                    <a:lumOff val="80000"/>
                  </a:schemeClr>
                </a:solidFill>
                <a:latin typeface="Times New Roman" pitchFamily="18" charset="0"/>
                <a:cs typeface="Times New Roman" pitchFamily="18" charset="0"/>
              </a:rPr>
              <a:t> Quattro </a:t>
            </a:r>
            <a:r>
              <a:rPr lang="en-US" sz="3200" b="1" dirty="0" err="1" smtClean="0">
                <a:solidFill>
                  <a:schemeClr val="accent6">
                    <a:lumMod val="20000"/>
                    <a:lumOff val="80000"/>
                  </a:schemeClr>
                </a:solidFill>
                <a:latin typeface="Times New Roman" pitchFamily="18" charset="0"/>
                <a:cs typeface="Times New Roman" pitchFamily="18" charset="0"/>
              </a:rPr>
              <a:t>Stagioni</a:t>
            </a:r>
            <a:r>
              <a:rPr lang="en-US" sz="3200" b="1" dirty="0" smtClean="0">
                <a:solidFill>
                  <a:schemeClr val="accent6">
                    <a:lumMod val="20000"/>
                    <a:lumOff val="80000"/>
                  </a:schemeClr>
                </a:solidFill>
                <a:latin typeface="Times New Roman" pitchFamily="18" charset="0"/>
                <a:cs typeface="Times New Roman" pitchFamily="18" charset="0"/>
              </a:rPr>
              <a:t> </a:t>
            </a:r>
            <a:r>
              <a:rPr lang="en-US" sz="3200" b="1" dirty="0" err="1" smtClean="0">
                <a:solidFill>
                  <a:schemeClr val="accent6">
                    <a:lumMod val="20000"/>
                    <a:lumOff val="80000"/>
                  </a:schemeClr>
                </a:solidFill>
                <a:latin typeface="Times New Roman" pitchFamily="18" charset="0"/>
                <a:cs typeface="Times New Roman" pitchFamily="18" charset="0"/>
              </a:rPr>
              <a:t>che</a:t>
            </a:r>
            <a:r>
              <a:rPr lang="en-US" sz="3200" b="1" dirty="0" smtClean="0">
                <a:solidFill>
                  <a:schemeClr val="accent6">
                    <a:lumMod val="20000"/>
                    <a:lumOff val="80000"/>
                  </a:schemeClr>
                </a:solidFill>
                <a:latin typeface="Times New Roman" pitchFamily="18" charset="0"/>
                <a:cs typeface="Times New Roman" pitchFamily="18" charset="0"/>
              </a:rPr>
              <a:t> </a:t>
            </a:r>
            <a:r>
              <a:rPr lang="en-US" sz="3200" b="1" dirty="0" err="1" smtClean="0">
                <a:solidFill>
                  <a:schemeClr val="accent6">
                    <a:lumMod val="20000"/>
                    <a:lumOff val="80000"/>
                  </a:schemeClr>
                </a:solidFill>
                <a:latin typeface="Times New Roman" pitchFamily="18" charset="0"/>
                <a:cs typeface="Times New Roman" pitchFamily="18" charset="0"/>
              </a:rPr>
              <a:t>incorporò</a:t>
            </a:r>
            <a:r>
              <a:rPr lang="en-US" sz="3200" b="1" dirty="0" smtClean="0">
                <a:solidFill>
                  <a:schemeClr val="accent6">
                    <a:lumMod val="20000"/>
                    <a:lumOff val="80000"/>
                  </a:schemeClr>
                </a:solidFill>
                <a:latin typeface="Times New Roman" pitchFamily="18" charset="0"/>
                <a:cs typeface="Times New Roman" pitchFamily="18" charset="0"/>
              </a:rPr>
              <a:t> </a:t>
            </a:r>
            <a:r>
              <a:rPr lang="en-US" sz="3200" b="1" dirty="0" err="1" smtClean="0">
                <a:solidFill>
                  <a:schemeClr val="accent6">
                    <a:lumMod val="20000"/>
                    <a:lumOff val="80000"/>
                  </a:schemeClr>
                </a:solidFill>
                <a:latin typeface="Times New Roman" pitchFamily="18" charset="0"/>
                <a:cs typeface="Times New Roman" pitchFamily="18" charset="0"/>
              </a:rPr>
              <a:t>nei</a:t>
            </a:r>
            <a:r>
              <a:rPr lang="en-US" sz="3200" b="1" dirty="0" smtClean="0">
                <a:solidFill>
                  <a:schemeClr val="accent6">
                    <a:lumMod val="20000"/>
                    <a:lumOff val="80000"/>
                  </a:schemeClr>
                </a:solidFill>
                <a:latin typeface="Times New Roman" pitchFamily="18" charset="0"/>
                <a:cs typeface="Times New Roman" pitchFamily="18" charset="0"/>
              </a:rPr>
              <a:t> </a:t>
            </a:r>
            <a:r>
              <a:rPr lang="en-US" sz="3200" b="1" dirty="0" err="1" smtClean="0">
                <a:solidFill>
                  <a:schemeClr val="accent6">
                    <a:lumMod val="20000"/>
                    <a:lumOff val="80000"/>
                  </a:schemeClr>
                </a:solidFill>
                <a:latin typeface="Times New Roman" pitchFamily="18" charset="0"/>
                <a:cs typeface="Times New Roman" pitchFamily="18" charset="0"/>
              </a:rPr>
              <a:t>suoi</a:t>
            </a:r>
            <a:r>
              <a:rPr lang="en-US" sz="3200" b="1" dirty="0" smtClean="0">
                <a:solidFill>
                  <a:schemeClr val="accent6">
                    <a:lumMod val="20000"/>
                    <a:lumOff val="80000"/>
                  </a:schemeClr>
                </a:solidFill>
                <a:latin typeface="Times New Roman" pitchFamily="18" charset="0"/>
                <a:cs typeface="Times New Roman" pitchFamily="18" charset="0"/>
              </a:rPr>
              <a:t> </a:t>
            </a:r>
            <a:r>
              <a:rPr lang="en-US" sz="3200" b="1" dirty="0" err="1" smtClean="0">
                <a:solidFill>
                  <a:schemeClr val="accent6">
                    <a:lumMod val="20000"/>
                    <a:lumOff val="80000"/>
                  </a:schemeClr>
                </a:solidFill>
                <a:latin typeface="Times New Roman" pitchFamily="18" charset="0"/>
                <a:cs typeface="Times New Roman" pitchFamily="18" charset="0"/>
              </a:rPr>
              <a:t>simboli</a:t>
            </a:r>
            <a:r>
              <a:rPr lang="en-US" sz="3200" b="1" dirty="0" smtClean="0">
                <a:solidFill>
                  <a:schemeClr val="accent6">
                    <a:lumMod val="20000"/>
                    <a:lumOff val="80000"/>
                  </a:schemeClr>
                </a:solidFill>
                <a:latin typeface="Times New Roman" pitchFamily="18" charset="0"/>
                <a:cs typeface="Times New Roman" pitchFamily="18" charset="0"/>
              </a:rPr>
              <a:t> </a:t>
            </a:r>
            <a:r>
              <a:rPr lang="en-US" sz="3200" b="1" dirty="0" err="1" smtClean="0">
                <a:solidFill>
                  <a:schemeClr val="accent6">
                    <a:lumMod val="20000"/>
                    <a:lumOff val="80000"/>
                  </a:schemeClr>
                </a:solidFill>
                <a:latin typeface="Times New Roman" pitchFamily="18" charset="0"/>
                <a:cs typeface="Times New Roman" pitchFamily="18" charset="0"/>
              </a:rPr>
              <a:t>monarchici</a:t>
            </a:r>
            <a:r>
              <a:rPr lang="en-US" sz="3200" b="1" dirty="0" smtClean="0">
                <a:solidFill>
                  <a:schemeClr val="accent6">
                    <a:lumMod val="20000"/>
                    <a:lumOff val="80000"/>
                  </a:schemeClr>
                </a:solidFill>
                <a:latin typeface="Times New Roman" pitchFamily="18" charset="0"/>
                <a:cs typeface="Times New Roman" pitchFamily="18" charset="0"/>
              </a:rPr>
              <a:t>. </a:t>
            </a:r>
            <a:endParaRPr lang="it-IT" sz="3200" b="1" dirty="0">
              <a:solidFill>
                <a:schemeClr val="accent6">
                  <a:lumMod val="20000"/>
                  <a:lumOff val="80000"/>
                </a:schemeClr>
              </a:solidFill>
              <a:latin typeface="Times New Roman" pitchFamily="18" charset="0"/>
              <a:cs typeface="Times New Roman" pitchFamily="18" charset="0"/>
            </a:endParaRPr>
          </a:p>
        </p:txBody>
      </p:sp>
      <p:pic>
        <p:nvPicPr>
          <p:cNvPr id="161794" name="Picture 2" descr="The Winter 5 - Giuseppe Arcimboldo - www.giuseppe-arcimboldo.org"/>
          <p:cNvPicPr>
            <a:picLocks noChangeAspect="1" noChangeArrowheads="1"/>
          </p:cNvPicPr>
          <p:nvPr/>
        </p:nvPicPr>
        <p:blipFill rotWithShape="1">
          <a:blip r:embed="rId3"/>
          <a:srcRect t="3430"/>
          <a:stretch/>
        </p:blipFill>
        <p:spPr bwMode="auto">
          <a:xfrm>
            <a:off x="0" y="0"/>
            <a:ext cx="5711833" cy="6842193"/>
          </a:xfrm>
          <a:prstGeom prst="rect">
            <a:avLst/>
          </a:prstGeom>
          <a:noFill/>
        </p:spPr>
      </p:pic>
    </p:spTree>
    <p:extLst>
      <p:ext uri="{BB962C8B-B14F-4D97-AF65-F5344CB8AC3E}">
        <p14:creationId xmlns:p14="http://schemas.microsoft.com/office/powerpoint/2010/main" xmlns="" val="30684499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3"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429256" y="0"/>
            <a:ext cx="3714744" cy="677108"/>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
            </a:r>
            <a:br>
              <a:rPr lang="it-IT" sz="2000" b="1" dirty="0" smtClean="0">
                <a:solidFill>
                  <a:schemeClr val="accent6">
                    <a:lumMod val="20000"/>
                    <a:lumOff val="80000"/>
                  </a:schemeClr>
                </a:solidFill>
                <a:latin typeface="Times New Roman" pitchFamily="18" charset="0"/>
                <a:cs typeface="Times New Roman" pitchFamily="18" charset="0"/>
              </a:rPr>
            </a:br>
            <a:endParaRPr lang="it-IT" b="1" dirty="0">
              <a:solidFill>
                <a:schemeClr val="accent6">
                  <a:lumMod val="20000"/>
                  <a:lumOff val="80000"/>
                </a:schemeClr>
              </a:solidFill>
              <a:latin typeface="Times New Roman" pitchFamily="18" charset="0"/>
              <a:cs typeface="Times New Roman" pitchFamily="18" charset="0"/>
            </a:endParaRPr>
          </a:p>
        </p:txBody>
      </p:sp>
      <p:sp>
        <p:nvSpPr>
          <p:cNvPr id="11" name="Rettangolo 10"/>
          <p:cNvSpPr/>
          <p:nvPr/>
        </p:nvSpPr>
        <p:spPr>
          <a:xfrm>
            <a:off x="0" y="0"/>
            <a:ext cx="2786082" cy="369332"/>
          </a:xfrm>
          <a:prstGeom prst="rect">
            <a:avLst/>
          </a:prstGeom>
        </p:spPr>
        <p:txBody>
          <a:bodyPr wrap="square">
            <a:spAutoFit/>
          </a:bodyPr>
          <a:lstStyle/>
          <a:p>
            <a:r>
              <a:rPr lang="it-IT" b="1" dirty="0" smtClean="0">
                <a:solidFill>
                  <a:schemeClr val="accent6">
                    <a:lumMod val="20000"/>
                    <a:lumOff val="80000"/>
                  </a:schemeClr>
                </a:solidFill>
                <a:latin typeface="Times New Roman" panose="02020603050405020304" pitchFamily="18" charset="0"/>
                <a:cs typeface="Times New Roman" panose="02020603050405020304" pitchFamily="18" charset="0"/>
              </a:rPr>
              <a:t>Il fuoco</a:t>
            </a:r>
            <a:endParaRPr lang="it-IT" b="1" dirty="0">
              <a:solidFill>
                <a:schemeClr val="accent6">
                  <a:lumMod val="20000"/>
                  <a:lumOff val="80000"/>
                </a:schemeClr>
              </a:solidFill>
              <a:latin typeface="Times New Roman" panose="02020603050405020304" pitchFamily="18" charset="0"/>
              <a:cs typeface="Times New Roman" panose="02020603050405020304" pitchFamily="18" charset="0"/>
            </a:endParaRPr>
          </a:p>
        </p:txBody>
      </p:sp>
      <p:pic>
        <p:nvPicPr>
          <p:cNvPr id="94210" name="Picture 2" descr="The Fire 1566 - Giuseppe Arcimboldo - www.giuseppe-arcimboldo.org"/>
          <p:cNvPicPr>
            <a:picLocks noChangeAspect="1" noChangeArrowheads="1"/>
          </p:cNvPicPr>
          <p:nvPr/>
        </p:nvPicPr>
        <p:blipFill rotWithShape="1">
          <a:blip r:embed="rId4"/>
          <a:srcRect t="3112"/>
          <a:stretch/>
        </p:blipFill>
        <p:spPr bwMode="auto">
          <a:xfrm>
            <a:off x="1979712" y="0"/>
            <a:ext cx="5225234" cy="6878537"/>
          </a:xfrm>
          <a:prstGeom prst="rect">
            <a:avLst/>
          </a:prstGeom>
          <a:noFill/>
        </p:spPr>
      </p:pic>
    </p:spTree>
    <p:extLst>
      <p:ext uri="{BB962C8B-B14F-4D97-AF65-F5344CB8AC3E}">
        <p14:creationId xmlns:p14="http://schemas.microsoft.com/office/powerpoint/2010/main" xmlns="" val="34040716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429256" y="0"/>
            <a:ext cx="3714744" cy="677108"/>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
            </a:r>
            <a:br>
              <a:rPr lang="it-IT" sz="2000" b="1" dirty="0" smtClean="0">
                <a:solidFill>
                  <a:schemeClr val="accent6">
                    <a:lumMod val="20000"/>
                    <a:lumOff val="80000"/>
                  </a:schemeClr>
                </a:solidFill>
                <a:latin typeface="Times New Roman" pitchFamily="18" charset="0"/>
                <a:cs typeface="Times New Roman" pitchFamily="18" charset="0"/>
              </a:rPr>
            </a:br>
            <a:endParaRPr lang="it-IT" b="1" dirty="0">
              <a:solidFill>
                <a:schemeClr val="accent6">
                  <a:lumMod val="20000"/>
                  <a:lumOff val="80000"/>
                </a:schemeClr>
              </a:solidFill>
              <a:latin typeface="Times New Roman" pitchFamily="18" charset="0"/>
              <a:cs typeface="Times New Roman" pitchFamily="18" charset="0"/>
            </a:endParaRPr>
          </a:p>
        </p:txBody>
      </p:sp>
      <p:sp>
        <p:nvSpPr>
          <p:cNvPr id="11" name="Rettangolo 10"/>
          <p:cNvSpPr/>
          <p:nvPr/>
        </p:nvSpPr>
        <p:spPr>
          <a:xfrm>
            <a:off x="0" y="0"/>
            <a:ext cx="2786082" cy="369332"/>
          </a:xfrm>
          <a:prstGeom prst="rect">
            <a:avLst/>
          </a:prstGeom>
        </p:spPr>
        <p:txBody>
          <a:bodyPr wrap="square">
            <a:spAutoFit/>
          </a:bodyPr>
          <a:lstStyle/>
          <a:p>
            <a:r>
              <a:rPr lang="it-IT" b="1" dirty="0" smtClean="0">
                <a:solidFill>
                  <a:schemeClr val="accent6">
                    <a:lumMod val="20000"/>
                    <a:lumOff val="80000"/>
                  </a:schemeClr>
                </a:solidFill>
                <a:latin typeface="Times New Roman" panose="02020603050405020304" pitchFamily="18" charset="0"/>
                <a:cs typeface="Times New Roman" panose="02020603050405020304" pitchFamily="18" charset="0"/>
              </a:rPr>
              <a:t>L’acqua </a:t>
            </a:r>
            <a:endParaRPr lang="it-IT" b="1" dirty="0">
              <a:solidFill>
                <a:schemeClr val="accent6">
                  <a:lumMod val="20000"/>
                  <a:lumOff val="80000"/>
                </a:schemeClr>
              </a:solidFill>
              <a:latin typeface="Times New Roman" panose="02020603050405020304" pitchFamily="18" charset="0"/>
              <a:cs typeface="Times New Roman" panose="02020603050405020304" pitchFamily="18" charset="0"/>
            </a:endParaRPr>
          </a:p>
        </p:txBody>
      </p:sp>
      <p:pic>
        <p:nvPicPr>
          <p:cNvPr id="130050" name="Picture 2" descr="The Water The Water 1563-64 - Giuseppe Arcimboldo - www.giuseppe-arcimboldo.org"/>
          <p:cNvPicPr>
            <a:picLocks noChangeAspect="1" noChangeArrowheads="1"/>
          </p:cNvPicPr>
          <p:nvPr/>
        </p:nvPicPr>
        <p:blipFill rotWithShape="1">
          <a:blip r:embed="rId3"/>
          <a:srcRect b="2499"/>
          <a:stretch/>
        </p:blipFill>
        <p:spPr bwMode="auto">
          <a:xfrm>
            <a:off x="2136890" y="1"/>
            <a:ext cx="5149738" cy="6859330"/>
          </a:xfrm>
          <a:prstGeom prst="rect">
            <a:avLst/>
          </a:prstGeom>
          <a:noFill/>
        </p:spPr>
      </p:pic>
    </p:spTree>
    <p:extLst>
      <p:ext uri="{BB962C8B-B14F-4D97-AF65-F5344CB8AC3E}">
        <p14:creationId xmlns:p14="http://schemas.microsoft.com/office/powerpoint/2010/main" xmlns="" val="15203737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323528" y="260648"/>
            <a:ext cx="1011815" cy="369332"/>
          </a:xfrm>
          <a:prstGeom prst="rect">
            <a:avLst/>
          </a:prstGeom>
          <a:noFill/>
        </p:spPr>
        <p:txBody>
          <a:bodyPr wrap="non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La terra</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87042" name="Picture 2" descr="Earth  c.1570 - Giuseppe Arcimboldo - www.giuseppe-arcimboldo.org"/>
          <p:cNvPicPr>
            <a:picLocks noChangeAspect="1" noChangeArrowheads="1"/>
          </p:cNvPicPr>
          <p:nvPr/>
        </p:nvPicPr>
        <p:blipFill rotWithShape="1">
          <a:blip r:embed="rId3"/>
          <a:srcRect b="2866"/>
          <a:stretch/>
        </p:blipFill>
        <p:spPr bwMode="auto">
          <a:xfrm>
            <a:off x="2483768" y="13331"/>
            <a:ext cx="4608512" cy="6844669"/>
          </a:xfrm>
          <a:prstGeom prst="rect">
            <a:avLst/>
          </a:prstGeom>
          <a:noFill/>
        </p:spPr>
      </p:pic>
    </p:spTree>
    <p:extLst>
      <p:ext uri="{BB962C8B-B14F-4D97-AF65-F5344CB8AC3E}">
        <p14:creationId xmlns:p14="http://schemas.microsoft.com/office/powerpoint/2010/main" xmlns="" val="10675081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0"/>
            <a:ext cx="1500166"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L’aria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86018" name="Picture 2" descr="Air - Giuseppe Arcimboldo - www.giuseppe-arcimboldo.org"/>
          <p:cNvPicPr>
            <a:picLocks noChangeAspect="1" noChangeArrowheads="1"/>
          </p:cNvPicPr>
          <p:nvPr/>
        </p:nvPicPr>
        <p:blipFill rotWithShape="1">
          <a:blip r:embed="rId3"/>
          <a:srcRect b="4391"/>
          <a:stretch/>
        </p:blipFill>
        <p:spPr bwMode="auto">
          <a:xfrm>
            <a:off x="2232860" y="1856"/>
            <a:ext cx="5148807" cy="6856144"/>
          </a:xfrm>
          <a:prstGeom prst="rect">
            <a:avLst/>
          </a:prstGeom>
          <a:noFill/>
        </p:spPr>
      </p:pic>
    </p:spTree>
    <p:extLst>
      <p:ext uri="{BB962C8B-B14F-4D97-AF65-F5344CB8AC3E}">
        <p14:creationId xmlns:p14="http://schemas.microsoft.com/office/powerpoint/2010/main" xmlns="" val="23825749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076056" y="0"/>
            <a:ext cx="4067944" cy="3139321"/>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 </a:t>
            </a: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 name="Rettangolo 1"/>
          <p:cNvSpPr/>
          <p:nvPr/>
        </p:nvSpPr>
        <p:spPr>
          <a:xfrm>
            <a:off x="108229" y="70777"/>
            <a:ext cx="2375539" cy="923330"/>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Santa Caterina che parla con l’imperatore</a:t>
            </a:r>
            <a:endParaRPr lang="it-IT"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3666"/>
          <a:stretch/>
        </p:blipFill>
        <p:spPr bwMode="auto">
          <a:xfrm>
            <a:off x="2370090" y="6556"/>
            <a:ext cx="4536504" cy="68261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6851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292080" y="0"/>
            <a:ext cx="3851920" cy="6740307"/>
          </a:xfrm>
          <a:prstGeom prst="rect">
            <a:avLst/>
          </a:prstGeom>
        </p:spPr>
        <p:txBody>
          <a:bodyPr wrap="square">
            <a:spAutoFit/>
          </a:bodyPr>
          <a:lstStyle/>
          <a:p>
            <a:r>
              <a:rPr lang="es-ES" sz="2400" b="1" dirty="0" smtClean="0">
                <a:solidFill>
                  <a:schemeClr val="accent6">
                    <a:lumMod val="20000"/>
                    <a:lumOff val="80000"/>
                  </a:schemeClr>
                </a:solidFill>
                <a:latin typeface="Times New Roman" pitchFamily="18" charset="0"/>
                <a:cs typeface="Times New Roman" pitchFamily="18" charset="0"/>
              </a:rPr>
              <a:t>Incredibileper la sua epoca, sinistro e affascinante, il suo comcetto artistico fu abbracciato cvon entusiamo da Massimiliano II, nuovo imperatore dal  1564</a:t>
            </a:r>
            <a:r>
              <a:rPr lang="es-ES" sz="2400" b="1" dirty="0">
                <a:solidFill>
                  <a:schemeClr val="accent6">
                    <a:lumMod val="20000"/>
                    <a:lumOff val="80000"/>
                  </a:schemeClr>
                </a:solidFill>
                <a:latin typeface="Times New Roman" pitchFamily="18" charset="0"/>
                <a:cs typeface="Times New Roman" pitchFamily="18" charset="0"/>
              </a:rPr>
              <a:t>. A </a:t>
            </a:r>
            <a:r>
              <a:rPr lang="es-ES" sz="2400" b="1" dirty="0" smtClean="0">
                <a:solidFill>
                  <a:schemeClr val="accent6">
                    <a:lumMod val="20000"/>
                    <a:lumOff val="80000"/>
                  </a:schemeClr>
                </a:solidFill>
                <a:latin typeface="Times New Roman" pitchFamily="18" charset="0"/>
                <a:cs typeface="Times New Roman" pitchFamily="18" charset="0"/>
              </a:rPr>
              <a:t>partire da questo momento, per tutta la vita, sarà un pittore importante, con potere e libertà di azione. Un uomo che, non pienamente apprezzato dagli intellettuali e dagli artisti della sua epoca, legati a modelli aulici e religiosi,  raggiunse rapidamente fortuna e gloria con gli Asburgo.</a:t>
            </a:r>
            <a:r>
              <a:rPr lang="es-ES" b="1" dirty="0" smtClean="0">
                <a:solidFill>
                  <a:schemeClr val="accent6">
                    <a:lumMod val="20000"/>
                    <a:lumOff val="80000"/>
                  </a:schemeClr>
                </a:solidFill>
                <a:latin typeface="Times New Roman" pitchFamily="18" charset="0"/>
                <a:cs typeface="Times New Roman" pitchFamily="18" charset="0"/>
              </a:rPr>
              <a:t>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82946" name="Picture 2" descr="Maximilian II and His Family - Giuseppe Arcimboldo - www.giuseppe-arcimboldo.org"/>
          <p:cNvPicPr>
            <a:picLocks noChangeAspect="1" noChangeArrowheads="1"/>
          </p:cNvPicPr>
          <p:nvPr/>
        </p:nvPicPr>
        <p:blipFill rotWithShape="1">
          <a:blip r:embed="rId3"/>
          <a:srcRect t="2899"/>
          <a:stretch/>
        </p:blipFill>
        <p:spPr bwMode="auto">
          <a:xfrm>
            <a:off x="-1" y="0"/>
            <a:ext cx="5292081" cy="6866271"/>
          </a:xfrm>
          <a:prstGeom prst="rect">
            <a:avLst/>
          </a:prstGeom>
          <a:noFill/>
        </p:spPr>
      </p:pic>
      <p:sp>
        <p:nvSpPr>
          <p:cNvPr id="2" name="Rettangolo 1"/>
          <p:cNvSpPr/>
          <p:nvPr/>
        </p:nvSpPr>
        <p:spPr>
          <a:xfrm>
            <a:off x="179512" y="116632"/>
            <a:ext cx="1608133" cy="584775"/>
          </a:xfrm>
          <a:prstGeom prst="rect">
            <a:avLst/>
          </a:prstGeom>
        </p:spPr>
        <p:txBody>
          <a:bodyPr wrap="none">
            <a:spAutoFit/>
          </a:bodyPr>
          <a:lstStyle/>
          <a:p>
            <a:r>
              <a:rPr lang="es-ES" sz="1600" b="1" dirty="0">
                <a:solidFill>
                  <a:schemeClr val="accent6">
                    <a:lumMod val="20000"/>
                    <a:lumOff val="80000"/>
                  </a:schemeClr>
                </a:solidFill>
                <a:latin typeface="Times New Roman" pitchFamily="18" charset="0"/>
                <a:cs typeface="Times New Roman" pitchFamily="18" charset="0"/>
              </a:rPr>
              <a:t>Massimiliano </a:t>
            </a:r>
            <a:r>
              <a:rPr lang="es-ES" sz="1600" b="1" dirty="0" smtClean="0">
                <a:solidFill>
                  <a:schemeClr val="accent6">
                    <a:lumMod val="20000"/>
                    <a:lumOff val="80000"/>
                  </a:schemeClr>
                </a:solidFill>
                <a:latin typeface="Times New Roman" pitchFamily="18" charset="0"/>
                <a:cs typeface="Times New Roman" pitchFamily="18" charset="0"/>
              </a:rPr>
              <a:t>II</a:t>
            </a:r>
          </a:p>
          <a:p>
            <a:r>
              <a:rPr lang="es-ES" sz="1600" b="1" dirty="0" smtClean="0">
                <a:solidFill>
                  <a:schemeClr val="accent6">
                    <a:lumMod val="20000"/>
                    <a:lumOff val="80000"/>
                  </a:schemeClr>
                </a:solidFill>
                <a:latin typeface="Times New Roman" pitchFamily="18" charset="0"/>
                <a:cs typeface="Times New Roman" pitchFamily="18" charset="0"/>
              </a:rPr>
              <a:t>e la sua famiglia</a:t>
            </a:r>
            <a:endParaRPr lang="it-IT" sz="1600" dirty="0"/>
          </a:p>
        </p:txBody>
      </p:sp>
    </p:spTree>
    <p:extLst>
      <p:ext uri="{BB962C8B-B14F-4D97-AF65-F5344CB8AC3E}">
        <p14:creationId xmlns:p14="http://schemas.microsoft.com/office/powerpoint/2010/main" xmlns="" val="39130140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8537" y="6165612"/>
            <a:ext cx="9137323" cy="646331"/>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Massimiliano era cresciuto in Spagna, e non riusciva a rinunciare alla frutta e alla verdura fresca, che considerava una delle gioie della vita. Se le faceva arrivare  da molto lontano.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99330" name="Picture 2" descr="Summer - Giuseppe Arcimboldo - www.giuseppe-arcimboldo.org"/>
          <p:cNvPicPr>
            <a:picLocks noChangeAspect="1" noChangeArrowheads="1"/>
          </p:cNvPicPr>
          <p:nvPr/>
        </p:nvPicPr>
        <p:blipFill rotWithShape="1">
          <a:blip r:embed="rId2"/>
          <a:srcRect t="4640"/>
          <a:stretch/>
        </p:blipFill>
        <p:spPr bwMode="auto">
          <a:xfrm>
            <a:off x="19173" y="6966"/>
            <a:ext cx="9109614" cy="6247203"/>
          </a:xfrm>
          <a:prstGeom prst="rect">
            <a:avLst/>
          </a:prstGeom>
          <a:noFill/>
        </p:spPr>
      </p:pic>
      <p:sp>
        <p:nvSpPr>
          <p:cNvPr id="2" name="Rettangolo 1"/>
          <p:cNvSpPr/>
          <p:nvPr/>
        </p:nvSpPr>
        <p:spPr>
          <a:xfrm>
            <a:off x="7929250" y="116632"/>
            <a:ext cx="857927" cy="369332"/>
          </a:xfrm>
          <a:prstGeom prst="rect">
            <a:avLst/>
          </a:prstGeom>
        </p:spPr>
        <p:txBody>
          <a:bodyPr wrap="none">
            <a:spAutoFit/>
          </a:bodyPr>
          <a:lstStyle/>
          <a:p>
            <a:r>
              <a:rPr lang="it-IT" b="1" dirty="0">
                <a:solidFill>
                  <a:schemeClr val="accent6">
                    <a:lumMod val="20000"/>
                    <a:lumOff val="80000"/>
                  </a:schemeClr>
                </a:solidFill>
                <a:latin typeface="Times New Roman" pitchFamily="18" charset="0"/>
                <a:cs typeface="Times New Roman" pitchFamily="18" charset="0"/>
              </a:rPr>
              <a:t>Estate </a:t>
            </a:r>
          </a:p>
        </p:txBody>
      </p:sp>
      <p:sp>
        <p:nvSpPr>
          <p:cNvPr id="4" name="CasellaDiTesto 3"/>
          <p:cNvSpPr txBox="1"/>
          <p:nvPr/>
        </p:nvSpPr>
        <p:spPr>
          <a:xfrm>
            <a:off x="7555983" y="3719493"/>
            <a:ext cx="1604459" cy="738664"/>
          </a:xfrm>
          <a:prstGeom prst="rect">
            <a:avLst/>
          </a:prstGeom>
          <a:noFill/>
        </p:spPr>
        <p:txBody>
          <a:bodyPr wrap="square" rtlCol="0">
            <a:spAutoFit/>
          </a:bodyPr>
          <a:lstStyle/>
          <a:p>
            <a:r>
              <a:rPr lang="it-IT" sz="1400" b="1" dirty="0" smtClean="0">
                <a:solidFill>
                  <a:schemeClr val="bg1"/>
                </a:solidFill>
                <a:latin typeface="Times New Roman" panose="02020603050405020304" pitchFamily="18" charset="0"/>
                <a:cs typeface="Times New Roman" panose="02020603050405020304" pitchFamily="18" charset="0"/>
              </a:rPr>
              <a:t>Anche il mais era appena arrivato dall’America</a:t>
            </a:r>
            <a:endParaRPr lang="it-IT" sz="1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260148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8537" y="6165612"/>
            <a:ext cx="9137323" cy="646331"/>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Come molti regnanti d’Europa, si poneva il problema della loro produzione e conservazione: fece costruire orti, serre e giardini d’inverno, e le fece dipingere. </a:t>
            </a:r>
            <a:endParaRPr lang="it-IT" b="1" dirty="0">
              <a:solidFill>
                <a:schemeClr val="accent6">
                  <a:lumMod val="20000"/>
                  <a:lumOff val="80000"/>
                </a:schemeClr>
              </a:solidFill>
              <a:latin typeface="Times New Roman" pitchFamily="18" charset="0"/>
              <a:cs typeface="Times New Roman" pitchFamily="18" charset="0"/>
            </a:endParaRPr>
          </a:p>
        </p:txBody>
      </p:sp>
      <p:sp>
        <p:nvSpPr>
          <p:cNvPr id="2" name="Rettangolo 1"/>
          <p:cNvSpPr/>
          <p:nvPr/>
        </p:nvSpPr>
        <p:spPr>
          <a:xfrm>
            <a:off x="7929250" y="116632"/>
            <a:ext cx="857927" cy="369332"/>
          </a:xfrm>
          <a:prstGeom prst="rect">
            <a:avLst/>
          </a:prstGeom>
        </p:spPr>
        <p:txBody>
          <a:bodyPr wrap="none">
            <a:spAutoFit/>
          </a:bodyPr>
          <a:lstStyle/>
          <a:p>
            <a:r>
              <a:rPr lang="it-IT" b="1" dirty="0">
                <a:solidFill>
                  <a:schemeClr val="accent6">
                    <a:lumMod val="20000"/>
                    <a:lumOff val="80000"/>
                  </a:schemeClr>
                </a:solidFill>
                <a:latin typeface="Times New Roman" pitchFamily="18" charset="0"/>
                <a:cs typeface="Times New Roman" pitchFamily="18" charset="0"/>
              </a:rPr>
              <a:t>Estate </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189"/>
          <a:stretch/>
        </p:blipFill>
        <p:spPr bwMode="auto">
          <a:xfrm>
            <a:off x="21068" y="0"/>
            <a:ext cx="9088186" cy="6165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869231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6302071"/>
            <a:ext cx="9099276" cy="615553"/>
          </a:xfrm>
          <a:prstGeom prst="rect">
            <a:avLst/>
          </a:prstGeom>
          <a:noFill/>
        </p:spPr>
        <p:txBody>
          <a:bodyPr wrap="square" rtlCol="0">
            <a:spAutoFit/>
          </a:bodyPr>
          <a:lstStyle/>
          <a:p>
            <a:r>
              <a:rPr lang="it-IT" sz="1600" b="1" dirty="0" smtClean="0">
                <a:solidFill>
                  <a:schemeClr val="accent6">
                    <a:lumMod val="20000"/>
                    <a:lumOff val="80000"/>
                  </a:schemeClr>
                </a:solidFill>
                <a:latin typeface="Times New Roman" pitchFamily="18" charset="0"/>
                <a:cs typeface="Times New Roman" pitchFamily="18" charset="0"/>
              </a:rPr>
              <a:t>Da quegli orti e da quelle serre nacque l’orticoltura moderna: quelle di Arcimboldo sono figure </a:t>
            </a:r>
          </a:p>
          <a:p>
            <a:r>
              <a:rPr lang="it-IT" sz="1600" b="1" dirty="0" smtClean="0">
                <a:solidFill>
                  <a:schemeClr val="accent6">
                    <a:lumMod val="20000"/>
                    <a:lumOff val="80000"/>
                  </a:schemeClr>
                </a:solidFill>
                <a:latin typeface="Times New Roman" pitchFamily="18" charset="0"/>
                <a:cs typeface="Times New Roman" pitchFamily="18" charset="0"/>
              </a:rPr>
              <a:t>così precise  che possono essere utilizzate </a:t>
            </a:r>
            <a:r>
              <a:rPr lang="it-IT" b="1" dirty="0" smtClean="0">
                <a:solidFill>
                  <a:schemeClr val="accent6">
                    <a:lumMod val="20000"/>
                    <a:lumOff val="80000"/>
                  </a:schemeClr>
                </a:solidFill>
                <a:latin typeface="Times New Roman" pitchFamily="18" charset="0"/>
                <a:cs typeface="Times New Roman" pitchFamily="18" charset="0"/>
              </a:rPr>
              <a:t> per lo studio scientifico della flora antica.  </a:t>
            </a:r>
            <a:endParaRPr lang="it-IT" b="1" dirty="0">
              <a:solidFill>
                <a:schemeClr val="accent6">
                  <a:lumMod val="20000"/>
                  <a:lumOff val="80000"/>
                </a:schemeClr>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4497"/>
          <a:stretch/>
        </p:blipFill>
        <p:spPr bwMode="auto">
          <a:xfrm>
            <a:off x="-8315" y="13327"/>
            <a:ext cx="9099276" cy="63688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ttangolo 1"/>
          <p:cNvSpPr/>
          <p:nvPr/>
        </p:nvSpPr>
        <p:spPr>
          <a:xfrm>
            <a:off x="2930007" y="188640"/>
            <a:ext cx="1150956"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L’inverno</a:t>
            </a:r>
            <a:endParaRPr lang="it-IT"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6192524"/>
            <a:ext cx="9144000" cy="646331"/>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Soprattutto da quando venne sconfitto dai turchi, la personalità di Massimiliano </a:t>
            </a:r>
          </a:p>
          <a:p>
            <a:r>
              <a:rPr lang="it-IT" b="1" dirty="0" smtClean="0">
                <a:solidFill>
                  <a:schemeClr val="accent6">
                    <a:lumMod val="20000"/>
                    <a:lumOff val="80000"/>
                  </a:schemeClr>
                </a:solidFill>
                <a:latin typeface="Times New Roman" pitchFamily="18" charset="0"/>
                <a:cs typeface="Times New Roman" pitchFamily="18" charset="0"/>
              </a:rPr>
              <a:t>divenne ombrosa,  si interessò sempre più all’alchimia, ai giardini e alle scienze naturali.  </a:t>
            </a:r>
            <a:endParaRPr lang="it-IT" sz="2000" b="1" dirty="0">
              <a:solidFill>
                <a:schemeClr val="accent6">
                  <a:lumMod val="20000"/>
                  <a:lumOff val="80000"/>
                </a:schemeClr>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4402"/>
          <a:stretch/>
        </p:blipFill>
        <p:spPr bwMode="auto">
          <a:xfrm>
            <a:off x="0" y="0"/>
            <a:ext cx="9144000" cy="61925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ttangolo 5"/>
          <p:cNvSpPr/>
          <p:nvPr/>
        </p:nvSpPr>
        <p:spPr>
          <a:xfrm>
            <a:off x="3635896" y="188640"/>
            <a:ext cx="1293944"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Primavera </a:t>
            </a:r>
            <a:endParaRPr lang="it-IT" dirty="0"/>
          </a:p>
        </p:txBody>
      </p:sp>
    </p:spTree>
    <p:extLst>
      <p:ext uri="{BB962C8B-B14F-4D97-AF65-F5344CB8AC3E}">
        <p14:creationId xmlns:p14="http://schemas.microsoft.com/office/powerpoint/2010/main" xmlns="" val="6308285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38244" name="Picture 4" descr="Drawing of an elephant - Giuseppe Arcimboldo - www.giuseppe-arcimboldo.org"/>
          <p:cNvPicPr>
            <a:picLocks noChangeAspect="1" noChangeArrowheads="1"/>
          </p:cNvPicPr>
          <p:nvPr/>
        </p:nvPicPr>
        <p:blipFill rotWithShape="1">
          <a:blip r:embed="rId3"/>
          <a:srcRect b="4900"/>
          <a:stretch/>
        </p:blipFill>
        <p:spPr bwMode="auto">
          <a:xfrm>
            <a:off x="233" y="0"/>
            <a:ext cx="9260446" cy="6858000"/>
          </a:xfrm>
          <a:prstGeom prst="rect">
            <a:avLst/>
          </a:prstGeom>
          <a:noFill/>
        </p:spPr>
      </p:pic>
      <p:sp>
        <p:nvSpPr>
          <p:cNvPr id="2" name="Rettangolo 1"/>
          <p:cNvSpPr/>
          <p:nvPr/>
        </p:nvSpPr>
        <p:spPr>
          <a:xfrm>
            <a:off x="323528" y="5868876"/>
            <a:ext cx="2880320" cy="646331"/>
          </a:xfrm>
          <a:prstGeom prst="rect">
            <a:avLst/>
          </a:prstGeom>
        </p:spPr>
        <p:txBody>
          <a:bodyPr wrap="square">
            <a:spAutoFit/>
          </a:bodyPr>
          <a:lstStyle/>
          <a:p>
            <a:r>
              <a:rPr lang="it-IT" b="1" dirty="0">
                <a:solidFill>
                  <a:schemeClr val="accent6">
                    <a:lumMod val="20000"/>
                    <a:lumOff val="80000"/>
                  </a:schemeClr>
                </a:solidFill>
                <a:latin typeface="Times New Roman" pitchFamily="18" charset="0"/>
                <a:cs typeface="Times New Roman" pitchFamily="18" charset="0"/>
              </a:rPr>
              <a:t>Disegno di un </a:t>
            </a:r>
            <a:r>
              <a:rPr lang="it-IT" b="1" dirty="0" smtClean="0">
                <a:solidFill>
                  <a:schemeClr val="accent6">
                    <a:lumMod val="20000"/>
                    <a:lumOff val="80000"/>
                  </a:schemeClr>
                </a:solidFill>
                <a:latin typeface="Times New Roman" pitchFamily="18" charset="0"/>
                <a:cs typeface="Times New Roman" pitchFamily="18" charset="0"/>
              </a:rPr>
              <a:t>elefante del serraglio di Massimiliano </a:t>
            </a:r>
            <a:endParaRPr lang="it-IT" b="1" dirty="0">
              <a:solidFill>
                <a:schemeClr val="accent6">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3234281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9141" y="148570"/>
            <a:ext cx="8286776" cy="707886"/>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Il culmine delle </a:t>
            </a:r>
          </a:p>
          <a:p>
            <a:r>
              <a:rPr lang="it-IT" sz="2000" b="1" dirty="0" smtClean="0">
                <a:solidFill>
                  <a:schemeClr val="accent6">
                    <a:lumMod val="20000"/>
                    <a:lumOff val="80000"/>
                  </a:schemeClr>
                </a:solidFill>
                <a:latin typeface="Times New Roman" pitchFamily="18" charset="0"/>
                <a:cs typeface="Times New Roman" pitchFamily="18" charset="0"/>
              </a:rPr>
              <a:t>stagioni </a:t>
            </a:r>
            <a:endParaRPr lang="it-IT" sz="2000" b="1" dirty="0">
              <a:solidFill>
                <a:schemeClr val="accent6">
                  <a:lumMod val="20000"/>
                  <a:lumOff val="80000"/>
                </a:schemeClr>
              </a:solidFill>
              <a:latin typeface="Times New Roman" pitchFamily="18" charset="0"/>
              <a:cs typeface="Times New Roman" pitchFamily="18" charset="0"/>
            </a:endParaRPr>
          </a:p>
        </p:txBody>
      </p:sp>
      <p:pic>
        <p:nvPicPr>
          <p:cNvPr id="133122" name="Picture 2" descr="The Seasons Pic 4 - Giuseppe Arcimboldo - www.giuseppe-arcimboldo.org"/>
          <p:cNvPicPr>
            <a:picLocks noChangeAspect="1" noChangeArrowheads="1"/>
          </p:cNvPicPr>
          <p:nvPr/>
        </p:nvPicPr>
        <p:blipFill rotWithShape="1">
          <a:blip r:embed="rId3"/>
          <a:srcRect t="3905"/>
          <a:stretch/>
        </p:blipFill>
        <p:spPr bwMode="auto">
          <a:xfrm>
            <a:off x="2339752" y="12258"/>
            <a:ext cx="5308515" cy="6856585"/>
          </a:xfrm>
          <a:prstGeom prst="rect">
            <a:avLst/>
          </a:prstGeom>
          <a:noFill/>
        </p:spPr>
      </p:pic>
    </p:spTree>
    <p:extLst>
      <p:ext uri="{BB962C8B-B14F-4D97-AF65-F5344CB8AC3E}">
        <p14:creationId xmlns:p14="http://schemas.microsoft.com/office/powerpoint/2010/main" xmlns="" val="4060207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279384" y="11022"/>
            <a:ext cx="3864616" cy="6817251"/>
          </a:xfrm>
          <a:prstGeom prst="rect">
            <a:avLst/>
          </a:prstGeom>
          <a:noFill/>
        </p:spPr>
        <p:txBody>
          <a:bodyPr wrap="square" rtlCol="0">
            <a:spAutoFit/>
          </a:bodyPr>
          <a:lstStyle/>
          <a:p>
            <a:r>
              <a:rPr lang="it-IT" sz="2300" b="1" dirty="0" smtClean="0">
                <a:solidFill>
                  <a:schemeClr val="accent6">
                    <a:lumMod val="20000"/>
                    <a:lumOff val="80000"/>
                  </a:schemeClr>
                </a:solidFill>
                <a:latin typeface="Times New Roman" pitchFamily="18" charset="0"/>
                <a:cs typeface="Times New Roman" pitchFamily="18" charset="0"/>
              </a:rPr>
              <a:t>Massimiliano era un grande appassionato d’arte e un collezionista di cose strane e meravigliose: ampliò la </a:t>
            </a:r>
            <a:r>
              <a:rPr lang="it-IT" sz="2300" b="1" dirty="0" err="1" smtClean="0">
                <a:solidFill>
                  <a:schemeClr val="accent6">
                    <a:lumMod val="20000"/>
                    <a:lumOff val="80000"/>
                  </a:schemeClr>
                </a:solidFill>
                <a:latin typeface="Times New Roman" pitchFamily="18" charset="0"/>
                <a:cs typeface="Times New Roman" pitchFamily="18" charset="0"/>
              </a:rPr>
              <a:t>Wünderkammer</a:t>
            </a:r>
            <a:r>
              <a:rPr lang="it-IT" sz="2300" b="1" dirty="0" smtClean="0">
                <a:solidFill>
                  <a:schemeClr val="accent6">
                    <a:lumMod val="20000"/>
                    <a:lumOff val="80000"/>
                  </a:schemeClr>
                </a:solidFill>
                <a:latin typeface="Times New Roman" pitchFamily="18" charset="0"/>
                <a:cs typeface="Times New Roman" pitchFamily="18" charset="0"/>
              </a:rPr>
              <a:t> di corte, e diede ad Arcimboldo sempre più incarichi di rilievo. Lo nominò suo procuratore personale, e lo mandava a valutare e ad acquistare opere d’arte, oggetti rari, stupefacenti  e interessanti. Di sicuro lo considerava un grande intellettuale, con ogni probabilità anche per competenze che non sono arrivate fino a noi </a:t>
            </a:r>
          </a:p>
          <a:p>
            <a:r>
              <a:rPr lang="it-IT" sz="2300" b="1" dirty="0" smtClean="0">
                <a:solidFill>
                  <a:schemeClr val="accent6">
                    <a:lumMod val="20000"/>
                    <a:lumOff val="80000"/>
                  </a:schemeClr>
                </a:solidFill>
                <a:latin typeface="Times New Roman" pitchFamily="18" charset="0"/>
                <a:cs typeface="Times New Roman" pitchFamily="18" charset="0"/>
              </a:rPr>
              <a:t>perché era meglio </a:t>
            </a:r>
          </a:p>
          <a:p>
            <a:r>
              <a:rPr lang="it-IT" sz="2300" b="1" dirty="0" smtClean="0">
                <a:solidFill>
                  <a:schemeClr val="accent6">
                    <a:lumMod val="20000"/>
                    <a:lumOff val="80000"/>
                  </a:schemeClr>
                </a:solidFill>
                <a:latin typeface="Times New Roman" pitchFamily="18" charset="0"/>
                <a:cs typeface="Times New Roman" pitchFamily="18" charset="0"/>
              </a:rPr>
              <a:t>tenerle nascoste. </a:t>
            </a:r>
            <a:endParaRPr lang="it-IT" sz="2300" b="1" dirty="0">
              <a:solidFill>
                <a:schemeClr val="accent6">
                  <a:lumMod val="20000"/>
                  <a:lumOff val="80000"/>
                </a:schemeClr>
              </a:solidFill>
              <a:latin typeface="Times New Roman" pitchFamily="18" charset="0"/>
              <a:cs typeface="Times New Roman" pitchFamily="18" charset="0"/>
            </a:endParaRPr>
          </a:p>
        </p:txBody>
      </p:sp>
      <p:pic>
        <p:nvPicPr>
          <p:cNvPr id="151554" name="Picture 2" descr="The Seasons Pic 3 - Giuseppe Arcimboldo - www.giuseppe-arcimboldo.org"/>
          <p:cNvPicPr>
            <a:picLocks noChangeAspect="1" noChangeArrowheads="1"/>
          </p:cNvPicPr>
          <p:nvPr/>
        </p:nvPicPr>
        <p:blipFill rotWithShape="1">
          <a:blip r:embed="rId3"/>
          <a:srcRect b="3508"/>
          <a:stretch/>
        </p:blipFill>
        <p:spPr bwMode="auto">
          <a:xfrm>
            <a:off x="0" y="11022"/>
            <a:ext cx="5279384" cy="6846978"/>
          </a:xfrm>
          <a:prstGeom prst="rect">
            <a:avLst/>
          </a:prstGeom>
          <a:noFill/>
        </p:spPr>
      </p:pic>
    </p:spTree>
    <p:extLst>
      <p:ext uri="{BB962C8B-B14F-4D97-AF65-F5344CB8AC3E}">
        <p14:creationId xmlns:p14="http://schemas.microsoft.com/office/powerpoint/2010/main" xmlns="" val="539241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241085" y="-1"/>
            <a:ext cx="3902915" cy="6786473"/>
          </a:xfrm>
          <a:prstGeom prst="rect">
            <a:avLst/>
          </a:prstGeom>
          <a:noFill/>
        </p:spPr>
        <p:txBody>
          <a:bodyPr wrap="square" rtlCol="0">
            <a:spAutoFit/>
          </a:bodyPr>
          <a:lstStyle/>
          <a:p>
            <a:r>
              <a:rPr lang="it-IT" sz="2900" b="1" dirty="0" smtClean="0">
                <a:solidFill>
                  <a:schemeClr val="accent6">
                    <a:lumMod val="20000"/>
                    <a:lumOff val="80000"/>
                  </a:schemeClr>
                </a:solidFill>
                <a:latin typeface="Times New Roman" pitchFamily="18" charset="0"/>
                <a:cs typeface="Times New Roman" pitchFamily="18" charset="0"/>
              </a:rPr>
              <a:t>D’altra parte, sue simpatie dell’</a:t>
            </a:r>
            <a:r>
              <a:rPr lang="it-IT" sz="2900" b="1" dirty="0" err="1" smtClean="0">
                <a:solidFill>
                  <a:schemeClr val="accent6">
                    <a:lumMod val="20000"/>
                    <a:lumOff val="80000"/>
                  </a:schemeClr>
                </a:solidFill>
                <a:latin typeface="Times New Roman" pitchFamily="18" charset="0"/>
                <a:cs typeface="Times New Roman" pitchFamily="18" charset="0"/>
              </a:rPr>
              <a:t>inperatore</a:t>
            </a:r>
            <a:r>
              <a:rPr lang="it-IT" sz="2900" b="1" dirty="0" smtClean="0">
                <a:solidFill>
                  <a:schemeClr val="accent6">
                    <a:lumMod val="20000"/>
                    <a:lumOff val="80000"/>
                  </a:schemeClr>
                </a:solidFill>
                <a:latin typeface="Times New Roman" pitchFamily="18" charset="0"/>
                <a:cs typeface="Times New Roman" pitchFamily="18" charset="0"/>
              </a:rPr>
              <a:t> per i protestanti erano ben note (si pensava volesse abiurare!) e suscitarono la preoccupazione del padre prima ancora che del papato; e poi forse c’era anche qualcos’altro, ancora più segreto, che poteva condividere </a:t>
            </a:r>
          </a:p>
          <a:p>
            <a:r>
              <a:rPr lang="it-IT" sz="2900" b="1" dirty="0" smtClean="0">
                <a:solidFill>
                  <a:schemeClr val="accent6">
                    <a:lumMod val="20000"/>
                    <a:lumOff val="80000"/>
                  </a:schemeClr>
                </a:solidFill>
                <a:latin typeface="Times New Roman" pitchFamily="18" charset="0"/>
                <a:cs typeface="Times New Roman" pitchFamily="18" charset="0"/>
              </a:rPr>
              <a:t>con l’amico pittore. </a:t>
            </a:r>
            <a:endParaRPr lang="it-IT" sz="2900" b="1" dirty="0">
              <a:solidFill>
                <a:schemeClr val="accent6">
                  <a:lumMod val="20000"/>
                  <a:lumOff val="80000"/>
                </a:schemeClr>
              </a:solidFill>
              <a:latin typeface="Times New Roman" pitchFamily="18" charset="0"/>
              <a:cs typeface="Times New Roman" pitchFamily="18" charset="0"/>
            </a:endParaRPr>
          </a:p>
        </p:txBody>
      </p:sp>
      <p:pic>
        <p:nvPicPr>
          <p:cNvPr id="89090" name="Picture 2" descr="The Seasons Pic 2 - Giuseppe Arcimboldo - www.giuseppe-arcimboldo.org"/>
          <p:cNvPicPr>
            <a:picLocks noChangeAspect="1" noChangeArrowheads="1"/>
          </p:cNvPicPr>
          <p:nvPr/>
        </p:nvPicPr>
        <p:blipFill rotWithShape="1">
          <a:blip r:embed="rId3"/>
          <a:srcRect t="3813"/>
          <a:stretch/>
        </p:blipFill>
        <p:spPr bwMode="auto">
          <a:xfrm>
            <a:off x="19821" y="-2933"/>
            <a:ext cx="5221264" cy="6860933"/>
          </a:xfrm>
          <a:prstGeom prst="rect">
            <a:avLst/>
          </a:prstGeom>
          <a:noFill/>
        </p:spPr>
      </p:pic>
    </p:spTree>
    <p:extLst>
      <p:ext uri="{BB962C8B-B14F-4D97-AF65-F5344CB8AC3E}">
        <p14:creationId xmlns:p14="http://schemas.microsoft.com/office/powerpoint/2010/main" xmlns="" val="23340755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257755" y="0"/>
            <a:ext cx="3886245" cy="6909584"/>
          </a:xfrm>
          <a:prstGeom prst="rect">
            <a:avLst/>
          </a:prstGeom>
          <a:noFill/>
        </p:spPr>
        <p:txBody>
          <a:bodyPr wrap="square" rtlCol="0">
            <a:spAutoFit/>
          </a:bodyPr>
          <a:lstStyle/>
          <a:p>
            <a:r>
              <a:rPr lang="it-IT" sz="2500" b="1" dirty="0" smtClean="0">
                <a:solidFill>
                  <a:schemeClr val="accent6">
                    <a:lumMod val="20000"/>
                    <a:lumOff val="80000"/>
                  </a:schemeClr>
                </a:solidFill>
                <a:latin typeface="Times New Roman" pitchFamily="18" charset="0"/>
                <a:cs typeface="Times New Roman" pitchFamily="18" charset="0"/>
              </a:rPr>
              <a:t>Arcimboldo </a:t>
            </a:r>
            <a:r>
              <a:rPr lang="it-IT" sz="2500" b="1" dirty="0">
                <a:solidFill>
                  <a:schemeClr val="accent6">
                    <a:lumMod val="20000"/>
                    <a:lumOff val="80000"/>
                  </a:schemeClr>
                </a:solidFill>
                <a:latin typeface="Times New Roman" pitchFamily="18" charset="0"/>
                <a:cs typeface="Times New Roman" pitchFamily="18" charset="0"/>
              </a:rPr>
              <a:t>non fu solo pittore di corte: alla sua cultura umanistica ed alla sua creatività l'imperatore si affidò anche per le mascherate, i giochi ed i cortei fantastici che allietavano la vita di corte. Memorabili furono, sotto questo profilo, le nozze dell'arciduca Carlo II d'Austria con Maria Anna di </a:t>
            </a:r>
            <a:r>
              <a:rPr lang="it-IT" sz="2500" b="1" dirty="0" err="1">
                <a:solidFill>
                  <a:schemeClr val="accent6">
                    <a:lumMod val="20000"/>
                    <a:lumOff val="80000"/>
                  </a:schemeClr>
                </a:solidFill>
                <a:latin typeface="Times New Roman" pitchFamily="18" charset="0"/>
                <a:cs typeface="Times New Roman" pitchFamily="18" charset="0"/>
              </a:rPr>
              <a:t>Wittelsbach</a:t>
            </a:r>
            <a:r>
              <a:rPr lang="it-IT" sz="2500" b="1" dirty="0">
                <a:solidFill>
                  <a:schemeClr val="accent6">
                    <a:lumMod val="20000"/>
                    <a:lumOff val="80000"/>
                  </a:schemeClr>
                </a:solidFill>
                <a:latin typeface="Times New Roman" pitchFamily="18" charset="0"/>
                <a:cs typeface="Times New Roman" pitchFamily="18" charset="0"/>
              </a:rPr>
              <a:t>, nelle quali Arcimboldo ebbe un ruolo di grande inventore e regista dei fasti </a:t>
            </a:r>
            <a:endParaRPr lang="it-IT" sz="2500" b="1" dirty="0" smtClean="0">
              <a:solidFill>
                <a:schemeClr val="accent6">
                  <a:lumMod val="20000"/>
                  <a:lumOff val="80000"/>
                </a:schemeClr>
              </a:solidFill>
              <a:latin typeface="Times New Roman" pitchFamily="18" charset="0"/>
              <a:cs typeface="Times New Roman" pitchFamily="18" charset="0"/>
            </a:endParaRPr>
          </a:p>
          <a:p>
            <a:r>
              <a:rPr lang="it-IT" sz="2500" b="1" dirty="0" smtClean="0">
                <a:solidFill>
                  <a:schemeClr val="accent6">
                    <a:lumMod val="20000"/>
                    <a:lumOff val="80000"/>
                  </a:schemeClr>
                </a:solidFill>
                <a:latin typeface="Times New Roman" pitchFamily="18" charset="0"/>
                <a:cs typeface="Times New Roman" pitchFamily="18" charset="0"/>
              </a:rPr>
              <a:t>nuziali</a:t>
            </a:r>
            <a:r>
              <a:rPr lang="it-IT" sz="2500" b="1" dirty="0">
                <a:solidFill>
                  <a:schemeClr val="accent6">
                    <a:lumMod val="20000"/>
                    <a:lumOff val="80000"/>
                  </a:schemeClr>
                </a:solidFill>
                <a:latin typeface="Times New Roman" pitchFamily="18" charset="0"/>
                <a:cs typeface="Times New Roman" pitchFamily="18" charset="0"/>
              </a:rPr>
              <a:t>.</a:t>
            </a:r>
          </a:p>
          <a:p>
            <a:endParaRPr lang="it-IT" b="1" dirty="0">
              <a:solidFill>
                <a:schemeClr val="accent6">
                  <a:lumMod val="20000"/>
                  <a:lumOff val="80000"/>
                </a:schemeClr>
              </a:solidFill>
              <a:latin typeface="Times New Roman" pitchFamily="18" charset="0"/>
              <a:cs typeface="Times New Roman" pitchFamily="18" charset="0"/>
            </a:endParaRPr>
          </a:p>
        </p:txBody>
      </p:sp>
      <p:pic>
        <p:nvPicPr>
          <p:cNvPr id="134146" name="Picture 2" descr="The Seasons Pic 1 - Giuseppe Arcimboldo - www.giuseppe-arcimboldo.org"/>
          <p:cNvPicPr>
            <a:picLocks noChangeAspect="1" noChangeArrowheads="1"/>
          </p:cNvPicPr>
          <p:nvPr/>
        </p:nvPicPr>
        <p:blipFill rotWithShape="1">
          <a:blip r:embed="rId3"/>
          <a:srcRect b="4520"/>
          <a:stretch/>
        </p:blipFill>
        <p:spPr bwMode="auto">
          <a:xfrm>
            <a:off x="0" y="-20921"/>
            <a:ext cx="5257755" cy="6858000"/>
          </a:xfrm>
          <a:prstGeom prst="rect">
            <a:avLst/>
          </a:prstGeom>
          <a:noFill/>
        </p:spPr>
      </p:pic>
    </p:spTree>
    <p:extLst>
      <p:ext uri="{BB962C8B-B14F-4D97-AF65-F5344CB8AC3E}">
        <p14:creationId xmlns:p14="http://schemas.microsoft.com/office/powerpoint/2010/main" xmlns="" val="19954384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8066311" y="0"/>
            <a:ext cx="1077690" cy="6370975"/>
          </a:xfrm>
          <a:prstGeom prst="rect">
            <a:avLst/>
          </a:prstGeom>
          <a:noFill/>
        </p:spPr>
        <p:txBody>
          <a:bodyPr wrap="square" rtlCol="0">
            <a:spAutoFit/>
          </a:bodyPr>
          <a:lstStyle/>
          <a:p>
            <a:r>
              <a:rPr lang="it-IT" sz="1700" b="1" dirty="0">
                <a:solidFill>
                  <a:schemeClr val="accent6">
                    <a:lumMod val="20000"/>
                    <a:lumOff val="80000"/>
                  </a:schemeClr>
                </a:solidFill>
                <a:latin typeface="Times New Roman" pitchFamily="18" charset="0"/>
                <a:cs typeface="Times New Roman" pitchFamily="18" charset="0"/>
              </a:rPr>
              <a:t>Nel 1556 lavorò nel Duomo di Monza, con un monumentale affresco nel transetto settentrionale, rappresentante l'Albero di Jesse, condotto in collaborazione con Giuseppe </a:t>
            </a:r>
            <a:r>
              <a:rPr lang="it-IT" sz="1700" b="1" dirty="0" smtClean="0">
                <a:solidFill>
                  <a:schemeClr val="accent6">
                    <a:lumMod val="20000"/>
                    <a:lumOff val="80000"/>
                  </a:schemeClr>
                </a:solidFill>
                <a:latin typeface="Times New Roman" pitchFamily="18" charset="0"/>
                <a:cs typeface="Times New Roman" pitchFamily="18" charset="0"/>
              </a:rPr>
              <a:t>Meda. </a:t>
            </a:r>
            <a:endParaRPr lang="it-IT" sz="1700" b="1" dirty="0">
              <a:solidFill>
                <a:schemeClr val="accent6">
                  <a:lumMod val="20000"/>
                  <a:lumOff val="80000"/>
                </a:schemeClr>
              </a:solidFill>
              <a:latin typeface="Times New Roman" pitchFamily="18" charset="0"/>
              <a:cs typeface="Times New Roman" pitchFamily="18" charset="0"/>
            </a:endParaRPr>
          </a:p>
        </p:txBody>
      </p:sp>
      <p:pic>
        <p:nvPicPr>
          <p:cNvPr id="24578" name="Picture 2" descr="http://www.lacassa.net/img/arcimboldo_albero_jesse_duomo_monza.jpg"/>
          <p:cNvPicPr>
            <a:picLocks noChangeAspect="1" noChangeArrowheads="1"/>
          </p:cNvPicPr>
          <p:nvPr/>
        </p:nvPicPr>
        <p:blipFill>
          <a:blip r:embed="rId2" cstate="print"/>
          <a:srcRect/>
          <a:stretch>
            <a:fillRect/>
          </a:stretch>
        </p:blipFill>
        <p:spPr bwMode="auto">
          <a:xfrm>
            <a:off x="0" y="0"/>
            <a:ext cx="8111010" cy="6858000"/>
          </a:xfrm>
          <a:prstGeom prst="rect">
            <a:avLst/>
          </a:prstGeom>
          <a:noFill/>
        </p:spPr>
      </p:pic>
    </p:spTree>
    <p:extLst>
      <p:ext uri="{BB962C8B-B14F-4D97-AF65-F5344CB8AC3E}">
        <p14:creationId xmlns:p14="http://schemas.microsoft.com/office/powerpoint/2010/main" xmlns="" val="11600240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365466" y="0"/>
            <a:ext cx="3778534" cy="7017306"/>
          </a:xfrm>
          <a:prstGeom prst="rect">
            <a:avLst/>
          </a:prstGeom>
          <a:noFill/>
        </p:spPr>
        <p:txBody>
          <a:bodyPr wrap="square" rtlCol="0">
            <a:spAutoFit/>
          </a:bodyPr>
          <a:lstStyle/>
          <a:p>
            <a:r>
              <a:rPr lang="it-IT" b="1" dirty="0">
                <a:solidFill>
                  <a:schemeClr val="accent6">
                    <a:lumMod val="20000"/>
                    <a:lumOff val="80000"/>
                  </a:schemeClr>
                </a:solidFill>
                <a:latin typeface="Times New Roman" pitchFamily="18" charset="0"/>
                <a:cs typeface="Times New Roman" pitchFamily="18" charset="0"/>
              </a:rPr>
              <a:t>Alla morte di Massimiliano, </a:t>
            </a:r>
            <a:r>
              <a:rPr lang="it-IT" b="1" dirty="0" smtClean="0">
                <a:solidFill>
                  <a:schemeClr val="accent6">
                    <a:lumMod val="20000"/>
                    <a:lumOff val="80000"/>
                  </a:schemeClr>
                </a:solidFill>
                <a:latin typeface="Times New Roman" pitchFamily="18" charset="0"/>
                <a:cs typeface="Times New Roman" pitchFamily="18" charset="0"/>
              </a:rPr>
              <a:t>nel 1576,  passò </a:t>
            </a:r>
            <a:r>
              <a:rPr lang="it-IT" b="1" dirty="0">
                <a:solidFill>
                  <a:schemeClr val="accent6">
                    <a:lumMod val="20000"/>
                    <a:lumOff val="80000"/>
                  </a:schemeClr>
                </a:solidFill>
                <a:latin typeface="Times New Roman" pitchFamily="18" charset="0"/>
                <a:cs typeface="Times New Roman" pitchFamily="18" charset="0"/>
              </a:rPr>
              <a:t>al servizio del successore Rodolfo II e incontrò subito la stima del nuovo imperatore, </a:t>
            </a:r>
            <a:r>
              <a:rPr lang="it-IT" b="1" dirty="0" smtClean="0">
                <a:solidFill>
                  <a:schemeClr val="accent6">
                    <a:lumMod val="20000"/>
                    <a:lumOff val="80000"/>
                  </a:schemeClr>
                </a:solidFill>
                <a:latin typeface="Times New Roman" pitchFamily="18" charset="0"/>
                <a:cs typeface="Times New Roman" pitchFamily="18" charset="0"/>
              </a:rPr>
              <a:t>visti </a:t>
            </a:r>
            <a:r>
              <a:rPr lang="it-IT" b="1" dirty="0">
                <a:solidFill>
                  <a:schemeClr val="accent6">
                    <a:lumMod val="20000"/>
                    <a:lumOff val="80000"/>
                  </a:schemeClr>
                </a:solidFill>
                <a:latin typeface="Times New Roman" pitchFamily="18" charset="0"/>
                <a:cs typeface="Times New Roman" pitchFamily="18" charset="0"/>
              </a:rPr>
              <a:t>i suoi noti interessi per gli studi alchemici e per tutto ciò che appariva esoterico e "</a:t>
            </a:r>
            <a:r>
              <a:rPr lang="it-IT" b="1" dirty="0" err="1">
                <a:solidFill>
                  <a:schemeClr val="accent6">
                    <a:lumMod val="20000"/>
                    <a:lumOff val="80000"/>
                  </a:schemeClr>
                </a:solidFill>
                <a:latin typeface="Times New Roman" pitchFamily="18" charset="0"/>
                <a:cs typeface="Times New Roman" pitchFamily="18" charset="0"/>
              </a:rPr>
              <a:t>maraviglioso</a:t>
            </a:r>
            <a:r>
              <a:rPr lang="it-IT" b="1" dirty="0">
                <a:solidFill>
                  <a:schemeClr val="accent6">
                    <a:lumMod val="20000"/>
                    <a:lumOff val="80000"/>
                  </a:schemeClr>
                </a:solidFill>
                <a:latin typeface="Times New Roman" pitchFamily="18" charset="0"/>
                <a:cs typeface="Times New Roman" pitchFamily="18" charset="0"/>
              </a:rPr>
              <a:t>" nel campo dell'arte, delle scienze e della cose naturali (</a:t>
            </a:r>
            <a:r>
              <a:rPr lang="it-IT" b="1" dirty="0" err="1">
                <a:solidFill>
                  <a:schemeClr val="accent6">
                    <a:lumMod val="20000"/>
                    <a:lumOff val="80000"/>
                  </a:schemeClr>
                </a:solidFill>
                <a:latin typeface="Times New Roman" pitchFamily="18" charset="0"/>
                <a:cs typeface="Times New Roman" pitchFamily="18" charset="0"/>
              </a:rPr>
              <a:t>naturalia</a:t>
            </a:r>
            <a:r>
              <a:rPr lang="it-IT" b="1" dirty="0" smtClean="0">
                <a:solidFill>
                  <a:schemeClr val="accent6">
                    <a:lumMod val="20000"/>
                    <a:lumOff val="80000"/>
                  </a:schemeClr>
                </a:solidFill>
                <a:latin typeface="Times New Roman" pitchFamily="18" charset="0"/>
                <a:cs typeface="Times New Roman" pitchFamily="18" charset="0"/>
              </a:rPr>
              <a:t>). Convinto di poter costruire la pietra filosofale, riunì intorno a sé i maggiori scienziati, intellettuali e maghi dell’Europa di allora, promettendo loro protezione nei confronti dell’Inquisizione (che non osava accusarlo apertamente, anche se spesso rischiò grosso). Finanziò le loro ricerche, li manteneva a corte, sosteneva e appoggiava i loro quotidiani contatti e le discussioni di alto livello. </a:t>
            </a:r>
          </a:p>
          <a:p>
            <a:r>
              <a:rPr lang="it-IT" b="1" dirty="0" smtClean="0">
                <a:solidFill>
                  <a:schemeClr val="accent6">
                    <a:lumMod val="20000"/>
                    <a:lumOff val="80000"/>
                  </a:schemeClr>
                </a:solidFill>
                <a:latin typeface="Times New Roman" pitchFamily="18" charset="0"/>
                <a:cs typeface="Times New Roman" pitchFamily="18" charset="0"/>
              </a:rPr>
              <a:t>Non si sposò mai,  non ebbe figli e fu considerato mentalmente instabile (come, d’altra parte, Arcimboldo). </a:t>
            </a:r>
            <a:endParaRPr lang="it-IT" b="1" dirty="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p:txBody>
      </p:sp>
      <p:pic>
        <p:nvPicPr>
          <p:cNvPr id="6146" name="Picture 2" descr="http://upload.wikimedia.org/wikipedia/commons/0/0f/Hans_von_Aachen_003.jpg"/>
          <p:cNvPicPr>
            <a:picLocks noChangeAspect="1" noChangeArrowheads="1"/>
          </p:cNvPicPr>
          <p:nvPr/>
        </p:nvPicPr>
        <p:blipFill>
          <a:blip r:embed="rId2"/>
          <a:srcRect/>
          <a:stretch>
            <a:fillRect/>
          </a:stretch>
        </p:blipFill>
        <p:spPr bwMode="auto">
          <a:xfrm>
            <a:off x="-1" y="49032"/>
            <a:ext cx="5365467" cy="6808968"/>
          </a:xfrm>
          <a:prstGeom prst="rect">
            <a:avLst/>
          </a:prstGeom>
          <a:noFill/>
        </p:spPr>
      </p:pic>
    </p:spTree>
    <p:extLst>
      <p:ext uri="{BB962C8B-B14F-4D97-AF65-F5344CB8AC3E}">
        <p14:creationId xmlns:p14="http://schemas.microsoft.com/office/powerpoint/2010/main" xmlns="" val="3315681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3266758"/>
            <a:ext cx="9144000" cy="3877985"/>
          </a:xfrm>
          <a:prstGeom prst="rect">
            <a:avLst/>
          </a:prstGeom>
          <a:noFill/>
        </p:spPr>
        <p:txBody>
          <a:bodyPr wrap="square" rtlCol="0">
            <a:spAutoFit/>
          </a:bodyPr>
          <a:lstStyle/>
          <a:p>
            <a:r>
              <a:rPr lang="it-IT" sz="1900" b="1" dirty="0" smtClean="0">
                <a:solidFill>
                  <a:schemeClr val="accent6">
                    <a:lumMod val="20000"/>
                    <a:lumOff val="80000"/>
                  </a:schemeClr>
                </a:solidFill>
                <a:latin typeface="Times New Roman" pitchFamily="18" charset="0"/>
                <a:cs typeface="Times New Roman" pitchFamily="18" charset="0"/>
              </a:rPr>
              <a:t>Dopo poco, per allontanarsi dall’Inquisizione e per essere più libero di agire, trasferisce la capitale a Praga. E’ finalmente libero di stringere rapporti con la comunità ebraica, e con il rabbino </a:t>
            </a:r>
            <a:r>
              <a:rPr lang="it-IT" sz="1900" b="1" dirty="0" err="1" smtClean="0">
                <a:solidFill>
                  <a:schemeClr val="accent6">
                    <a:lumMod val="20000"/>
                    <a:lumOff val="80000"/>
                  </a:schemeClr>
                </a:solidFill>
                <a:latin typeface="Times New Roman" pitchFamily="18" charset="0"/>
                <a:cs typeface="Times New Roman" pitchFamily="18" charset="0"/>
              </a:rPr>
              <a:t>Löewe</a:t>
            </a:r>
            <a:r>
              <a:rPr lang="it-IT" sz="1900" b="1" dirty="0" smtClean="0">
                <a:solidFill>
                  <a:schemeClr val="accent6">
                    <a:lumMod val="20000"/>
                    <a:lumOff val="80000"/>
                  </a:schemeClr>
                </a:solidFill>
                <a:latin typeface="Times New Roman" pitchFamily="18" charset="0"/>
                <a:cs typeface="Times New Roman" pitchFamily="18" charset="0"/>
              </a:rPr>
              <a:t>, leggendario inventore del golem e alchimista come lui</a:t>
            </a:r>
            <a:r>
              <a:rPr lang="it-IT" sz="1900" b="1" dirty="0">
                <a:solidFill>
                  <a:schemeClr val="accent6">
                    <a:lumMod val="20000"/>
                    <a:lumOff val="80000"/>
                  </a:schemeClr>
                </a:solidFill>
                <a:latin typeface="Times New Roman" pitchFamily="18" charset="0"/>
                <a:cs typeface="Times New Roman" pitchFamily="18" charset="0"/>
              </a:rPr>
              <a:t>. Vuole trasformare Praga  nella capitale delle arti, della scienza e della cultura: Arcimboldo fu il suo uomo di fiducia. Con </a:t>
            </a:r>
            <a:r>
              <a:rPr lang="es-ES" sz="1900" b="1" dirty="0" smtClean="0">
                <a:solidFill>
                  <a:schemeClr val="accent6">
                    <a:lumMod val="20000"/>
                    <a:lumOff val="80000"/>
                  </a:schemeClr>
                </a:solidFill>
                <a:latin typeface="Times New Roman" pitchFamily="18" charset="0"/>
                <a:cs typeface="Times New Roman" pitchFamily="18" charset="0"/>
              </a:rPr>
              <a:t>Rodolfo </a:t>
            </a:r>
            <a:r>
              <a:rPr lang="es-ES" sz="1900" b="1" dirty="0">
                <a:solidFill>
                  <a:schemeClr val="accent6">
                    <a:lumMod val="20000"/>
                    <a:lumOff val="80000"/>
                  </a:schemeClr>
                </a:solidFill>
                <a:latin typeface="Times New Roman" pitchFamily="18" charset="0"/>
                <a:cs typeface="Times New Roman" pitchFamily="18" charset="0"/>
              </a:rPr>
              <a:t>II, </a:t>
            </a:r>
            <a:r>
              <a:rPr lang="es-ES" sz="1900" b="1" dirty="0" smtClean="0">
                <a:solidFill>
                  <a:schemeClr val="accent6">
                    <a:lumMod val="20000"/>
                    <a:lumOff val="80000"/>
                  </a:schemeClr>
                </a:solidFill>
                <a:latin typeface="Times New Roman" pitchFamily="18" charset="0"/>
                <a:cs typeface="Times New Roman" pitchFamily="18" charset="0"/>
              </a:rPr>
              <a:t>raggiunge il successo, malgrado sia snobbato dagli intellettuali accademici. L’imperatore lo considera (e non solo per i suoi dipinti....) il Leonardo da Vinci di Boemia. Divenne illustratore di flora e fauna per i maggiori scienziati d’Europa, scenografo per le feste di corte, interior designer, costumista. Fu lui a portare a Praga i primi fuochi artificiali; disegnò macchine idrauliche per le fontane, inventò strumenti musicali e chissà cos’altro. Alcuni testimoni dissero anche che componeva versi.   E questa era solo la sua attività alla luce del sole: alla quale va aggiunta la pratica della magia e delle scienze occulte. </a:t>
            </a:r>
            <a:r>
              <a:rPr lang="es-ES" b="1" dirty="0">
                <a:solidFill>
                  <a:schemeClr val="accent6">
                    <a:lumMod val="20000"/>
                    <a:lumOff val="80000"/>
                  </a:schemeClr>
                </a:solidFill>
                <a:latin typeface="Times New Roman" pitchFamily="18" charset="0"/>
                <a:cs typeface="Times New Roman" pitchFamily="18" charset="0"/>
              </a:rPr>
              <a:t/>
            </a:r>
            <a:br>
              <a:rPr lang="es-ES" b="1" dirty="0">
                <a:solidFill>
                  <a:schemeClr val="accent6">
                    <a:lumMod val="20000"/>
                    <a:lumOff val="80000"/>
                  </a:schemeClr>
                </a:solidFill>
                <a:latin typeface="Times New Roman" pitchFamily="18" charset="0"/>
                <a:cs typeface="Times New Roman" pitchFamily="18" charset="0"/>
              </a:rPr>
            </a:br>
            <a:endParaRPr lang="it-IT" b="1" dirty="0">
              <a:solidFill>
                <a:schemeClr val="accent6">
                  <a:lumMod val="20000"/>
                  <a:lumOff val="80000"/>
                </a:schemeClr>
              </a:solidFill>
              <a:latin typeface="Times New Roman" pitchFamily="18" charset="0"/>
              <a:cs typeface="Times New Roman" pitchFamily="18" charset="0"/>
            </a:endParaRPr>
          </a:p>
        </p:txBody>
      </p:sp>
      <p:pic>
        <p:nvPicPr>
          <p:cNvPr id="5122" name="Picture 2" descr="http://wanclik.free.fr/Przemyslid-Dynasty_arquivos/image022.jpg"/>
          <p:cNvPicPr>
            <a:picLocks noChangeAspect="1" noChangeArrowheads="1"/>
          </p:cNvPicPr>
          <p:nvPr/>
        </p:nvPicPr>
        <p:blipFill>
          <a:blip r:embed="rId3"/>
          <a:srcRect/>
          <a:stretch>
            <a:fillRect/>
          </a:stretch>
        </p:blipFill>
        <p:spPr bwMode="auto">
          <a:xfrm>
            <a:off x="0" y="0"/>
            <a:ext cx="9144000" cy="3266758"/>
          </a:xfrm>
          <a:prstGeom prst="rect">
            <a:avLst/>
          </a:prstGeom>
          <a:noFill/>
        </p:spPr>
      </p:pic>
    </p:spTree>
    <p:extLst>
      <p:ext uri="{BB962C8B-B14F-4D97-AF65-F5344CB8AC3E}">
        <p14:creationId xmlns:p14="http://schemas.microsoft.com/office/powerpoint/2010/main" xmlns="" val="4166331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6483155"/>
            <a:ext cx="9150380"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Con gli anni Rodolfo sempre più si dà alle pratiche alchemiche e si isola nel Castello</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78178" name="Picture 2" descr="http://www.stopin-praha.cz/images/articles/vysehrad1606.jpg"/>
          <p:cNvPicPr>
            <a:picLocks noChangeAspect="1" noChangeArrowheads="1"/>
          </p:cNvPicPr>
          <p:nvPr/>
        </p:nvPicPr>
        <p:blipFill>
          <a:blip r:embed="rId3"/>
          <a:srcRect/>
          <a:stretch>
            <a:fillRect/>
          </a:stretch>
        </p:blipFill>
        <p:spPr bwMode="auto">
          <a:xfrm>
            <a:off x="0" y="0"/>
            <a:ext cx="9150380" cy="6473897"/>
          </a:xfrm>
          <a:prstGeom prst="rect">
            <a:avLst/>
          </a:prstGeom>
          <a:noFill/>
        </p:spPr>
      </p:pic>
    </p:spTree>
    <p:extLst>
      <p:ext uri="{BB962C8B-B14F-4D97-AF65-F5344CB8AC3E}">
        <p14:creationId xmlns:p14="http://schemas.microsoft.com/office/powerpoint/2010/main" xmlns="" val="6403728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82274" name="Picture 2" descr="http://cdn2.stbm.it/zingarate/gallery/foto/cosa-vedere/i-castelli-piu-belli-del-mondo/castello-di-praga.jpeg?-3600"/>
          <p:cNvPicPr>
            <a:picLocks noChangeAspect="1" noChangeArrowheads="1"/>
          </p:cNvPicPr>
          <p:nvPr/>
        </p:nvPicPr>
        <p:blipFill>
          <a:blip r:embed="rId3"/>
          <a:srcRect/>
          <a:stretch>
            <a:fillRect/>
          </a:stretch>
        </p:blipFill>
        <p:spPr bwMode="auto">
          <a:xfrm>
            <a:off x="0" y="-119825"/>
            <a:ext cx="9084501" cy="6813376"/>
          </a:xfrm>
          <a:prstGeom prst="rect">
            <a:avLst/>
          </a:prstGeom>
          <a:noFill/>
        </p:spPr>
      </p:pic>
      <p:sp>
        <p:nvSpPr>
          <p:cNvPr id="2" name="Rettangolo 1"/>
          <p:cNvSpPr/>
          <p:nvPr/>
        </p:nvSpPr>
        <p:spPr>
          <a:xfrm>
            <a:off x="5364088" y="764704"/>
            <a:ext cx="3168352" cy="646331"/>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Il Castello è una vera e propria cittadella alchemica</a:t>
            </a:r>
            <a:endParaRPr lang="it-IT" b="1" dirty="0">
              <a:solidFill>
                <a:schemeClr val="accent6">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6073109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81250" name="Picture 2" descr="http://www.mondimedievali.net/europa/Castelli/Fr/praga16.jpg"/>
          <p:cNvPicPr>
            <a:picLocks noChangeAspect="1" noChangeArrowheads="1"/>
          </p:cNvPicPr>
          <p:nvPr/>
        </p:nvPicPr>
        <p:blipFill>
          <a:blip r:embed="rId3"/>
          <a:srcRect/>
          <a:stretch>
            <a:fillRect/>
          </a:stretch>
        </p:blipFill>
        <p:spPr bwMode="auto">
          <a:xfrm>
            <a:off x="-7624" y="-1862"/>
            <a:ext cx="9146483" cy="6859862"/>
          </a:xfrm>
          <a:prstGeom prst="rect">
            <a:avLst/>
          </a:prstGeom>
          <a:noFill/>
        </p:spPr>
      </p:pic>
      <p:sp>
        <p:nvSpPr>
          <p:cNvPr id="2" name="Rettangolo 1"/>
          <p:cNvSpPr/>
          <p:nvPr/>
        </p:nvSpPr>
        <p:spPr>
          <a:xfrm>
            <a:off x="5076056" y="260648"/>
            <a:ext cx="2016224" cy="369332"/>
          </a:xfrm>
          <a:prstGeom prst="rect">
            <a:avLst/>
          </a:prstGeom>
        </p:spPr>
        <p:txBody>
          <a:bodyPr wrap="square">
            <a:spAutoFit/>
          </a:bodyPr>
          <a:lstStyle/>
          <a:p>
            <a:r>
              <a:rPr lang="it-IT" b="1" dirty="0" smtClean="0">
                <a:solidFill>
                  <a:schemeClr val="accent2">
                    <a:lumMod val="50000"/>
                  </a:schemeClr>
                </a:solidFill>
                <a:latin typeface="Times New Roman" pitchFamily="18" charset="0"/>
                <a:cs typeface="Times New Roman" pitchFamily="18" charset="0"/>
              </a:rPr>
              <a:t>Il Vicolo d’oro </a:t>
            </a:r>
            <a:endParaRPr lang="it-IT" b="1" dirty="0">
              <a:solidFill>
                <a:schemeClr val="accent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3568767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6471348"/>
            <a:ext cx="1643042" cy="369332"/>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Fussli</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80226" name="Picture 2" descr="http://upload.wikimedia.org/wikipedia/commons/5/50/ZlataUlicka.jpg"/>
          <p:cNvPicPr>
            <a:picLocks noChangeAspect="1" noChangeArrowheads="1"/>
          </p:cNvPicPr>
          <p:nvPr/>
        </p:nvPicPr>
        <p:blipFill>
          <a:blip r:embed="rId3"/>
          <a:srcRect/>
          <a:stretch>
            <a:fillRect/>
          </a:stretch>
        </p:blipFill>
        <p:spPr bwMode="auto">
          <a:xfrm>
            <a:off x="13102" y="-7493"/>
            <a:ext cx="9130897" cy="6848173"/>
          </a:xfrm>
          <a:prstGeom prst="rect">
            <a:avLst/>
          </a:prstGeom>
          <a:noFill/>
        </p:spPr>
      </p:pic>
      <p:sp>
        <p:nvSpPr>
          <p:cNvPr id="2" name="CasellaDiTesto 1"/>
          <p:cNvSpPr txBox="1"/>
          <p:nvPr/>
        </p:nvSpPr>
        <p:spPr>
          <a:xfrm>
            <a:off x="821521" y="5596116"/>
            <a:ext cx="7213413" cy="923330"/>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anose="02020603050405020304" pitchFamily="18" charset="0"/>
                <a:cs typeface="Times New Roman" panose="02020603050405020304" pitchFamily="18" charset="0"/>
              </a:rPr>
              <a:t>Nella via degli alchimisti fa allestire degli alloggi-laboratorio costruiti attorno  ad un grande camino con la cappa (privilegio dei signori) in modo che i maghi potessero praticare gli esperimenti chimici col fuoco.   </a:t>
            </a:r>
            <a:endParaRPr lang="it-IT" b="1" dirty="0">
              <a:solidFill>
                <a:schemeClr val="accent6">
                  <a:lumMod val="20000"/>
                  <a:lumOff val="8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004996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500958" y="6000768"/>
            <a:ext cx="1643042" cy="369332"/>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Fussli</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79202" name="Picture 2" descr="http://upload.wikimedia.org/wikipedia/commons/thumb/1/10/Prague_-_Zlata_ulicka.jpg/1280px-Prague_-_Zlata_ulicka.jpg"/>
          <p:cNvPicPr>
            <a:picLocks noChangeAspect="1" noChangeArrowheads="1"/>
          </p:cNvPicPr>
          <p:nvPr/>
        </p:nvPicPr>
        <p:blipFill>
          <a:blip r:embed="rId3"/>
          <a:srcRect/>
          <a:stretch>
            <a:fillRect/>
          </a:stretch>
        </p:blipFill>
        <p:spPr bwMode="auto">
          <a:xfrm>
            <a:off x="-8656" y="-2828"/>
            <a:ext cx="9152656" cy="6864492"/>
          </a:xfrm>
          <a:prstGeom prst="rect">
            <a:avLst/>
          </a:prstGeom>
          <a:noFill/>
        </p:spPr>
      </p:pic>
      <p:sp>
        <p:nvSpPr>
          <p:cNvPr id="2" name="CasellaDiTesto 1"/>
          <p:cNvSpPr txBox="1"/>
          <p:nvPr/>
        </p:nvSpPr>
        <p:spPr>
          <a:xfrm>
            <a:off x="6156176" y="2613"/>
            <a:ext cx="2664296" cy="1477328"/>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Non si sa se riuscirono a trasformare il piombo in oro: certo lui spese capitali incredibili di misteriosa provenienza </a:t>
            </a:r>
            <a:r>
              <a:rPr lang="it-IT" dirty="0" smtClean="0"/>
              <a:t> </a:t>
            </a:r>
            <a:endParaRPr lang="it-IT" dirty="0"/>
          </a:p>
        </p:txBody>
      </p:sp>
    </p:spTree>
    <p:extLst>
      <p:ext uri="{BB962C8B-B14F-4D97-AF65-F5344CB8AC3E}">
        <p14:creationId xmlns:p14="http://schemas.microsoft.com/office/powerpoint/2010/main" xmlns="" val="1025391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35496" y="0"/>
            <a:ext cx="1799630" cy="353943"/>
          </a:xfrm>
          <a:prstGeom prst="rect">
            <a:avLst/>
          </a:prstGeom>
          <a:noFill/>
        </p:spPr>
        <p:txBody>
          <a:bodyPr wrap="square" rtlCol="0">
            <a:spAutoFit/>
          </a:bodyPr>
          <a:lstStyle/>
          <a:p>
            <a:r>
              <a:rPr lang="it-IT" sz="1700" b="1" dirty="0" smtClean="0">
                <a:solidFill>
                  <a:schemeClr val="accent6">
                    <a:lumMod val="20000"/>
                    <a:lumOff val="80000"/>
                  </a:schemeClr>
                </a:solidFill>
                <a:latin typeface="Times New Roman" pitchFamily="18" charset="0"/>
                <a:cs typeface="Times New Roman" pitchFamily="18" charset="0"/>
              </a:rPr>
              <a:t>Eva.</a:t>
            </a:r>
            <a:endParaRPr lang="it-IT" sz="1700" b="1" dirty="0">
              <a:solidFill>
                <a:schemeClr val="accent6">
                  <a:lumMod val="20000"/>
                  <a:lumOff val="80000"/>
                </a:schemeClr>
              </a:solidFill>
              <a:latin typeface="Times New Roman" pitchFamily="18" charset="0"/>
              <a:cs typeface="Times New Roman" pitchFamily="18" charset="0"/>
            </a:endParaRPr>
          </a:p>
        </p:txBody>
      </p:sp>
      <p:pic>
        <p:nvPicPr>
          <p:cNvPr id="101378" name="Picture 2" descr="Portrait of Eve - Giuseppe Arcimboldo - www.giuseppe-arcimboldo.org"/>
          <p:cNvPicPr>
            <a:picLocks noChangeAspect="1" noChangeArrowheads="1"/>
          </p:cNvPicPr>
          <p:nvPr/>
        </p:nvPicPr>
        <p:blipFill rotWithShape="1">
          <a:blip r:embed="rId3"/>
          <a:srcRect t="3009"/>
          <a:stretch/>
        </p:blipFill>
        <p:spPr bwMode="auto">
          <a:xfrm>
            <a:off x="1869832" y="0"/>
            <a:ext cx="5513836" cy="6873910"/>
          </a:xfrm>
          <a:prstGeom prst="rect">
            <a:avLst/>
          </a:prstGeom>
          <a:noFill/>
        </p:spPr>
      </p:pic>
    </p:spTree>
    <p:extLst>
      <p:ext uri="{BB962C8B-B14F-4D97-AF65-F5344CB8AC3E}">
        <p14:creationId xmlns:p14="http://schemas.microsoft.com/office/powerpoint/2010/main" xmlns="" val="40480488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18360" y="0"/>
            <a:ext cx="4786314" cy="353943"/>
          </a:xfrm>
          <a:prstGeom prst="rect">
            <a:avLst/>
          </a:prstGeom>
          <a:noFill/>
        </p:spPr>
        <p:txBody>
          <a:bodyPr wrap="square" rtlCol="0">
            <a:spAutoFit/>
          </a:bodyPr>
          <a:lstStyle/>
          <a:p>
            <a:r>
              <a:rPr lang="it-IT" sz="1700" b="1" dirty="0" smtClean="0">
                <a:solidFill>
                  <a:schemeClr val="accent6">
                    <a:lumMod val="20000"/>
                    <a:lumOff val="80000"/>
                  </a:schemeClr>
                </a:solidFill>
                <a:latin typeface="Times New Roman" pitchFamily="18" charset="0"/>
                <a:cs typeface="Times New Roman" pitchFamily="18" charset="0"/>
              </a:rPr>
              <a:t>Adamo.</a:t>
            </a:r>
            <a:endParaRPr lang="it-IT" sz="1700" b="1" dirty="0">
              <a:solidFill>
                <a:schemeClr val="accent6">
                  <a:lumMod val="20000"/>
                  <a:lumOff val="80000"/>
                </a:schemeClr>
              </a:solidFill>
              <a:latin typeface="Times New Roman" pitchFamily="18" charset="0"/>
              <a:cs typeface="Times New Roman" pitchFamily="18" charset="0"/>
            </a:endParaRPr>
          </a:p>
        </p:txBody>
      </p:sp>
      <p:pic>
        <p:nvPicPr>
          <p:cNvPr id="132098" name="Picture 2" descr="Portrait of Adam - Giuseppe Arcimboldo - www.giuseppe-arcimboldo.org"/>
          <p:cNvPicPr>
            <a:picLocks noChangeAspect="1" noChangeArrowheads="1"/>
          </p:cNvPicPr>
          <p:nvPr/>
        </p:nvPicPr>
        <p:blipFill rotWithShape="1">
          <a:blip r:embed="rId3"/>
          <a:srcRect b="4068"/>
          <a:stretch/>
        </p:blipFill>
        <p:spPr bwMode="auto">
          <a:xfrm>
            <a:off x="1691681" y="1"/>
            <a:ext cx="5623480" cy="6846082"/>
          </a:xfrm>
          <a:prstGeom prst="rect">
            <a:avLst/>
          </a:prstGeom>
          <a:noFill/>
        </p:spPr>
      </p:pic>
    </p:spTree>
    <p:extLst>
      <p:ext uri="{BB962C8B-B14F-4D97-AF65-F5344CB8AC3E}">
        <p14:creationId xmlns:p14="http://schemas.microsoft.com/office/powerpoint/2010/main" xmlns="" val="20401593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956376" y="0"/>
            <a:ext cx="1187624"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Il cuoco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98306" name="Picture 2" descr="The Cook - Giuseppe Arcimboldo - www.giuseppe-arcimboldo.org"/>
          <p:cNvPicPr>
            <a:picLocks noChangeAspect="1" noChangeArrowheads="1"/>
          </p:cNvPicPr>
          <p:nvPr/>
        </p:nvPicPr>
        <p:blipFill rotWithShape="1">
          <a:blip r:embed="rId3"/>
          <a:srcRect b="3951"/>
          <a:stretch/>
        </p:blipFill>
        <p:spPr bwMode="auto">
          <a:xfrm>
            <a:off x="5471615" y="-3727"/>
            <a:ext cx="2484761" cy="6858000"/>
          </a:xfrm>
          <a:prstGeom prst="rect">
            <a:avLst/>
          </a:prstGeom>
          <a:noFill/>
        </p:spPr>
      </p:pic>
      <p:sp>
        <p:nvSpPr>
          <p:cNvPr id="2" name="Rettangolo 1"/>
          <p:cNvSpPr/>
          <p:nvPr/>
        </p:nvSpPr>
        <p:spPr>
          <a:xfrm>
            <a:off x="1" y="38472"/>
            <a:ext cx="5471614" cy="6555641"/>
          </a:xfrm>
          <a:prstGeom prst="rect">
            <a:avLst/>
          </a:prstGeom>
        </p:spPr>
        <p:txBody>
          <a:bodyPr wrap="square">
            <a:spAutoFit/>
          </a:bodyPr>
          <a:lstStyle/>
          <a:p>
            <a:r>
              <a:rPr lang="it-IT" sz="2800" b="1" dirty="0" smtClean="0">
                <a:solidFill>
                  <a:schemeClr val="accent6">
                    <a:lumMod val="20000"/>
                    <a:lumOff val="80000"/>
                  </a:schemeClr>
                </a:solidFill>
                <a:latin typeface="Times New Roman" pitchFamily="18" charset="0"/>
                <a:cs typeface="Times New Roman" pitchFamily="18" charset="0"/>
              </a:rPr>
              <a:t>Con l’andare del tempo, le sue composizioni si fanno sempre più allegoriche e visionarie e in certi casi, arrivano ad anticipare la </a:t>
            </a:r>
            <a:r>
              <a:rPr lang="it-IT" sz="2800" b="1" dirty="0" err="1" smtClean="0">
                <a:solidFill>
                  <a:schemeClr val="accent6">
                    <a:lumMod val="20000"/>
                    <a:lumOff val="80000"/>
                  </a:schemeClr>
                </a:solidFill>
                <a:latin typeface="Times New Roman" pitchFamily="18" charset="0"/>
                <a:cs typeface="Times New Roman" pitchFamily="18" charset="0"/>
              </a:rPr>
              <a:t>fiosiognomica</a:t>
            </a:r>
            <a:r>
              <a:rPr lang="it-IT" sz="2800" b="1" dirty="0" smtClean="0">
                <a:solidFill>
                  <a:schemeClr val="accent6">
                    <a:lumMod val="20000"/>
                    <a:lumOff val="80000"/>
                  </a:schemeClr>
                </a:solidFill>
                <a:latin typeface="Times New Roman" pitchFamily="18" charset="0"/>
                <a:cs typeface="Times New Roman" pitchFamily="18" charset="0"/>
              </a:rPr>
              <a:t>. Oltre alle stagioni e agli elementi naturali, adesso con oggetti e vegetali, rappresenta anche qualità astratte e stati d’animo: per i tempi, un’eresia artistica e intellettuale: la materia che prende il posto dello spirito e acquista la sua stessa dignità.  Il sospetto che l’anima sia fatta di materia o che anche la materia abbia un’anima…..</a:t>
            </a:r>
            <a:endParaRPr lang="it-IT" sz="2800" b="1" dirty="0">
              <a:solidFill>
                <a:schemeClr val="accent6">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5792635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4643446"/>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635103" y="0"/>
            <a:ext cx="3496943" cy="5940088"/>
          </a:xfrm>
          <a:prstGeom prst="rect">
            <a:avLst/>
          </a:prstGeom>
          <a:noFill/>
        </p:spPr>
        <p:txBody>
          <a:bodyPr wrap="square" rtlCol="0">
            <a:spAutoFit/>
          </a:bodyPr>
          <a:lstStyle/>
          <a:p>
            <a:r>
              <a:rPr lang="it-IT" sz="3800" b="1" dirty="0" smtClean="0">
                <a:solidFill>
                  <a:schemeClr val="bg1"/>
                </a:solidFill>
                <a:latin typeface="Times New Roman" pitchFamily="18" charset="0"/>
                <a:cs typeface="Times New Roman" pitchFamily="18" charset="0"/>
              </a:rPr>
              <a:t>Nel 1558 realizzò il cartone per un grande </a:t>
            </a:r>
            <a:r>
              <a:rPr lang="it-IT" sz="3800" b="1" dirty="0" smtClean="0">
                <a:solidFill>
                  <a:schemeClr val="bg1"/>
                </a:solidFill>
                <a:latin typeface="Times New Roman" pitchFamily="18" charset="0"/>
                <a:cs typeface="Times New Roman" pitchFamily="18" charset="0"/>
              </a:rPr>
              <a:t>arazzo </a:t>
            </a:r>
            <a:r>
              <a:rPr lang="it-IT" sz="3800" b="1" dirty="0" smtClean="0">
                <a:solidFill>
                  <a:schemeClr val="bg1"/>
                </a:solidFill>
                <a:latin typeface="Times New Roman" pitchFamily="18" charset="0"/>
                <a:cs typeface="Times New Roman" pitchFamily="18" charset="0"/>
              </a:rPr>
              <a:t>che rappresenta la </a:t>
            </a:r>
            <a:r>
              <a:rPr lang="it-IT" sz="3800" b="1" dirty="0" err="1" smtClean="0">
                <a:solidFill>
                  <a:schemeClr val="bg1"/>
                </a:solidFill>
                <a:latin typeface="Times New Roman" pitchFamily="18" charset="0"/>
                <a:cs typeface="Times New Roman" pitchFamily="18" charset="0"/>
              </a:rPr>
              <a:t>Dormitio</a:t>
            </a:r>
            <a:r>
              <a:rPr lang="it-IT" sz="3800" b="1" dirty="0" smtClean="0">
                <a:solidFill>
                  <a:schemeClr val="bg1"/>
                </a:solidFill>
                <a:latin typeface="Times New Roman" pitchFamily="18" charset="0"/>
                <a:cs typeface="Times New Roman" pitchFamily="18" charset="0"/>
              </a:rPr>
              <a:t> </a:t>
            </a:r>
            <a:r>
              <a:rPr lang="it-IT" sz="3800" b="1" dirty="0" err="1" smtClean="0">
                <a:solidFill>
                  <a:schemeClr val="bg1"/>
                </a:solidFill>
                <a:latin typeface="Times New Roman" pitchFamily="18" charset="0"/>
                <a:cs typeface="Times New Roman" pitchFamily="18" charset="0"/>
              </a:rPr>
              <a:t>Virginis</a:t>
            </a:r>
            <a:r>
              <a:rPr lang="it-IT" sz="3800" b="1" dirty="0" smtClean="0">
                <a:solidFill>
                  <a:schemeClr val="bg1"/>
                </a:solidFill>
                <a:latin typeface="Times New Roman" pitchFamily="18" charset="0"/>
                <a:cs typeface="Times New Roman" pitchFamily="18" charset="0"/>
              </a:rPr>
              <a:t>, che sta ancora appeso oggi nel Duomo di Como.</a:t>
            </a:r>
            <a:r>
              <a:rPr lang="en-US" sz="3800" dirty="0" smtClean="0">
                <a:solidFill>
                  <a:schemeClr val="bg1"/>
                </a:solidFill>
              </a:rPr>
              <a:t> </a:t>
            </a:r>
            <a:endParaRPr lang="it-IT" sz="3800" b="1" dirty="0">
              <a:solidFill>
                <a:schemeClr val="bg1"/>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56674" name="Picture 2" descr="Death of the Virgin - Giuseppe Arcimboldo - www.giuseppe-arcimboldo.org"/>
          <p:cNvPicPr>
            <a:picLocks noChangeAspect="1" noChangeArrowheads="1"/>
          </p:cNvPicPr>
          <p:nvPr/>
        </p:nvPicPr>
        <p:blipFill rotWithShape="1">
          <a:blip r:embed="rId3"/>
          <a:srcRect b="3607"/>
          <a:stretch/>
        </p:blipFill>
        <p:spPr bwMode="auto">
          <a:xfrm>
            <a:off x="0" y="0"/>
            <a:ext cx="5635103" cy="6858000"/>
          </a:xfrm>
          <a:prstGeom prst="rect">
            <a:avLst/>
          </a:prstGeom>
          <a:noFill/>
        </p:spPr>
      </p:pic>
      <p:sp>
        <p:nvSpPr>
          <p:cNvPr id="2" name="Rettangolo 1"/>
          <p:cNvSpPr/>
          <p:nvPr/>
        </p:nvSpPr>
        <p:spPr>
          <a:xfrm>
            <a:off x="89724" y="107600"/>
            <a:ext cx="2147063" cy="369332"/>
          </a:xfrm>
          <a:prstGeom prst="rect">
            <a:avLst/>
          </a:prstGeom>
        </p:spPr>
        <p:txBody>
          <a:bodyPr wrap="none">
            <a:spAutoFit/>
          </a:bodyPr>
          <a:lstStyle/>
          <a:p>
            <a:r>
              <a:rPr lang="it-IT" b="1" dirty="0">
                <a:solidFill>
                  <a:schemeClr val="bg1"/>
                </a:solidFill>
                <a:latin typeface="Times New Roman" pitchFamily="18" charset="0"/>
                <a:cs typeface="Times New Roman" pitchFamily="18" charset="0"/>
              </a:rPr>
              <a:t>Morte della Vergine</a:t>
            </a:r>
            <a:endParaRPr lang="it-IT" dirty="0">
              <a:solidFill>
                <a:schemeClr val="bg1"/>
              </a:solidFill>
            </a:endParaRPr>
          </a:p>
        </p:txBody>
      </p:sp>
    </p:spTree>
    <p:extLst>
      <p:ext uri="{BB962C8B-B14F-4D97-AF65-F5344CB8AC3E}">
        <p14:creationId xmlns:p14="http://schemas.microsoft.com/office/powerpoint/2010/main" xmlns="" val="28583930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3409" y="223138"/>
            <a:ext cx="4071934" cy="446276"/>
          </a:xfrm>
          <a:prstGeom prst="rect">
            <a:avLst/>
          </a:prstGeom>
          <a:noFill/>
        </p:spPr>
        <p:txBody>
          <a:bodyPr wrap="square" rtlCol="0">
            <a:spAutoFit/>
          </a:bodyPr>
          <a:lstStyle/>
          <a:p>
            <a:r>
              <a:rPr lang="it-IT" sz="2300" b="1" dirty="0" smtClean="0">
                <a:solidFill>
                  <a:schemeClr val="accent6">
                    <a:lumMod val="20000"/>
                    <a:lumOff val="80000"/>
                  </a:schemeClr>
                </a:solidFill>
                <a:latin typeface="Times New Roman" pitchFamily="18" charset="0"/>
                <a:cs typeface="Times New Roman" pitchFamily="18" charset="0"/>
              </a:rPr>
              <a:t>Il cuoco </a:t>
            </a:r>
            <a:endParaRPr lang="it-IT" sz="2300" b="1" dirty="0">
              <a:solidFill>
                <a:schemeClr val="accent6">
                  <a:lumMod val="20000"/>
                  <a:lumOff val="80000"/>
                </a:schemeClr>
              </a:solidFill>
              <a:latin typeface="Times New Roman" pitchFamily="18" charset="0"/>
              <a:cs typeface="Times New Roman" pitchFamily="18" charset="0"/>
            </a:endParaRPr>
          </a:p>
        </p:txBody>
      </p:sp>
      <p:pic>
        <p:nvPicPr>
          <p:cNvPr id="124930" name="Picture 2" descr="The Cook 2 - Giuseppe Arcimboldo - www.giuseppe-arcimboldo.org"/>
          <p:cNvPicPr>
            <a:picLocks noChangeAspect="1" noChangeArrowheads="1"/>
          </p:cNvPicPr>
          <p:nvPr/>
        </p:nvPicPr>
        <p:blipFill rotWithShape="1">
          <a:blip r:embed="rId3"/>
          <a:srcRect b="3058"/>
          <a:stretch/>
        </p:blipFill>
        <p:spPr bwMode="auto">
          <a:xfrm>
            <a:off x="2195736" y="14790"/>
            <a:ext cx="5294261" cy="6843210"/>
          </a:xfrm>
          <a:prstGeom prst="rect">
            <a:avLst/>
          </a:prstGeom>
          <a:noFill/>
        </p:spPr>
      </p:pic>
    </p:spTree>
    <p:extLst>
      <p:ext uri="{BB962C8B-B14F-4D97-AF65-F5344CB8AC3E}">
        <p14:creationId xmlns:p14="http://schemas.microsoft.com/office/powerpoint/2010/main" xmlns="" val="15786137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35596" y="208934"/>
            <a:ext cx="1763688"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Il cuoco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25954" name="Picture 2" descr="The Cook 3 - Giuseppe Arcimboldo - www.giuseppe-arcimboldo.org"/>
          <p:cNvPicPr>
            <a:picLocks noChangeAspect="1" noChangeArrowheads="1"/>
          </p:cNvPicPr>
          <p:nvPr/>
        </p:nvPicPr>
        <p:blipFill rotWithShape="1">
          <a:blip r:embed="rId3"/>
          <a:srcRect b="3757"/>
          <a:stretch/>
        </p:blipFill>
        <p:spPr bwMode="auto">
          <a:xfrm>
            <a:off x="1799284" y="-6509"/>
            <a:ext cx="5220987" cy="6864510"/>
          </a:xfrm>
          <a:prstGeom prst="rect">
            <a:avLst/>
          </a:prstGeom>
          <a:noFill/>
        </p:spPr>
      </p:pic>
    </p:spTree>
    <p:extLst>
      <p:ext uri="{BB962C8B-B14F-4D97-AF65-F5344CB8AC3E}">
        <p14:creationId xmlns:p14="http://schemas.microsoft.com/office/powerpoint/2010/main" xmlns="" val="37441510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Rettangolo 6"/>
          <p:cNvSpPr/>
          <p:nvPr/>
        </p:nvSpPr>
        <p:spPr>
          <a:xfrm>
            <a:off x="1256" y="188640"/>
            <a:ext cx="1979712" cy="646331"/>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La signora del buon gusto </a:t>
            </a:r>
            <a:r>
              <a:rPr lang="it-IT" dirty="0" smtClean="0">
                <a:solidFill>
                  <a:schemeClr val="accent6">
                    <a:lumMod val="20000"/>
                    <a:lumOff val="80000"/>
                  </a:schemeClr>
                </a:solidFill>
              </a:rPr>
              <a:t> </a:t>
            </a:r>
            <a:endParaRPr lang="it-IT" b="1" dirty="0" smtClean="0">
              <a:solidFill>
                <a:schemeClr val="accent6">
                  <a:lumMod val="20000"/>
                  <a:lumOff val="80000"/>
                </a:schemeClr>
              </a:solidFill>
              <a:latin typeface="Times New Roman" pitchFamily="18" charset="0"/>
              <a:cs typeface="Times New Roman" pitchFamily="18" charset="0"/>
            </a:endParaRPr>
          </a:p>
        </p:txBody>
      </p:sp>
      <p:pic>
        <p:nvPicPr>
          <p:cNvPr id="145410" name="Picture 2" descr="The Lady of Good Taste - Giuseppe Arcimboldo - www.giuseppe-arcimboldo.org"/>
          <p:cNvPicPr>
            <a:picLocks noChangeAspect="1" noChangeArrowheads="1"/>
          </p:cNvPicPr>
          <p:nvPr/>
        </p:nvPicPr>
        <p:blipFill rotWithShape="1">
          <a:blip r:embed="rId3"/>
          <a:srcRect t="2822"/>
          <a:stretch/>
        </p:blipFill>
        <p:spPr bwMode="auto">
          <a:xfrm>
            <a:off x="1980968" y="0"/>
            <a:ext cx="5587751" cy="6873507"/>
          </a:xfrm>
          <a:prstGeom prst="rect">
            <a:avLst/>
          </a:prstGeom>
          <a:noFill/>
        </p:spPr>
      </p:pic>
    </p:spTree>
    <p:extLst>
      <p:ext uri="{BB962C8B-B14F-4D97-AF65-F5344CB8AC3E}">
        <p14:creationId xmlns:p14="http://schemas.microsoft.com/office/powerpoint/2010/main" xmlns="" val="39745542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Rettangolo 6"/>
          <p:cNvSpPr/>
          <p:nvPr/>
        </p:nvSpPr>
        <p:spPr>
          <a:xfrm>
            <a:off x="7115" y="184666"/>
            <a:ext cx="2250281"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L’olfatto. </a:t>
            </a:r>
            <a:r>
              <a:rPr lang="it-IT" dirty="0" smtClean="0">
                <a:solidFill>
                  <a:schemeClr val="accent6">
                    <a:lumMod val="20000"/>
                    <a:lumOff val="80000"/>
                  </a:schemeClr>
                </a:solidFill>
              </a:rPr>
              <a:t> </a:t>
            </a:r>
            <a:endParaRPr lang="it-IT" b="1" dirty="0" smtClean="0">
              <a:solidFill>
                <a:schemeClr val="accent6">
                  <a:lumMod val="20000"/>
                  <a:lumOff val="80000"/>
                </a:schemeClr>
              </a:solidFill>
              <a:latin typeface="Times New Roman" pitchFamily="18" charset="0"/>
              <a:cs typeface="Times New Roman" pitchFamily="18" charset="0"/>
            </a:endParaRPr>
          </a:p>
        </p:txBody>
      </p:sp>
      <p:pic>
        <p:nvPicPr>
          <p:cNvPr id="88066" name="Picture 2" descr="The Sense of Smell - Giuseppe Arcimboldo - www.giuseppe-arcimboldo.org"/>
          <p:cNvPicPr>
            <a:picLocks noChangeAspect="1" noChangeArrowheads="1"/>
          </p:cNvPicPr>
          <p:nvPr/>
        </p:nvPicPr>
        <p:blipFill rotWithShape="1">
          <a:blip r:embed="rId3"/>
          <a:srcRect t="3642"/>
          <a:stretch/>
        </p:blipFill>
        <p:spPr bwMode="auto">
          <a:xfrm>
            <a:off x="2051719" y="257964"/>
            <a:ext cx="5040561" cy="6324150"/>
          </a:xfrm>
          <a:prstGeom prst="rect">
            <a:avLst/>
          </a:prstGeom>
          <a:noFill/>
        </p:spPr>
      </p:pic>
    </p:spTree>
    <p:extLst>
      <p:ext uri="{BB962C8B-B14F-4D97-AF65-F5344CB8AC3E}">
        <p14:creationId xmlns:p14="http://schemas.microsoft.com/office/powerpoint/2010/main" xmlns="" val="32344017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925706" y="470809"/>
            <a:ext cx="1500166"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Il giurista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91138" name="Picture 2" descr="The Jurist 1566 - Giuseppe Arcimboldo - www.giuseppe-arcimboldo.org"/>
          <p:cNvPicPr>
            <a:picLocks noChangeAspect="1" noChangeArrowheads="1"/>
          </p:cNvPicPr>
          <p:nvPr/>
        </p:nvPicPr>
        <p:blipFill rotWithShape="1">
          <a:blip r:embed="rId3"/>
          <a:srcRect l="847" t="4001" r="-847" b="-605"/>
          <a:stretch/>
        </p:blipFill>
        <p:spPr bwMode="auto">
          <a:xfrm>
            <a:off x="2410124" y="-8240"/>
            <a:ext cx="5515582" cy="6866240"/>
          </a:xfrm>
          <a:prstGeom prst="rect">
            <a:avLst/>
          </a:prstGeom>
          <a:noFill/>
        </p:spPr>
      </p:pic>
      <p:sp>
        <p:nvSpPr>
          <p:cNvPr id="2" name="Rettangolo 1"/>
          <p:cNvSpPr/>
          <p:nvPr/>
        </p:nvSpPr>
        <p:spPr>
          <a:xfrm>
            <a:off x="0" y="0"/>
            <a:ext cx="2410124" cy="5632311"/>
          </a:xfrm>
          <a:prstGeom prst="rect">
            <a:avLst/>
          </a:prstGeom>
        </p:spPr>
        <p:txBody>
          <a:bodyPr wrap="square">
            <a:spAutoFit/>
          </a:bodyPr>
          <a:lstStyle/>
          <a:p>
            <a:r>
              <a:rPr lang="it-IT" sz="3600" b="1" dirty="0" smtClean="0">
                <a:solidFill>
                  <a:schemeClr val="accent6">
                    <a:lumMod val="20000"/>
                    <a:lumOff val="80000"/>
                  </a:schemeClr>
                </a:solidFill>
                <a:latin typeface="Times New Roman" pitchFamily="18" charset="0"/>
                <a:cs typeface="Times New Roman" pitchFamily="18" charset="0"/>
              </a:rPr>
              <a:t>In alcune sue composizioni si nota un’ironica, tagliente critica a personaggi di potere….. </a:t>
            </a:r>
            <a:endParaRPr lang="it-IT" sz="3600" b="1" dirty="0">
              <a:solidFill>
                <a:schemeClr val="accent6">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6794172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179512" y="476672"/>
            <a:ext cx="3643306"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L’ammiraglio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00354" name="Picture 2" descr="The Admiral - Giuseppe Arcimboldo - www.giuseppe-arcimboldo.org"/>
          <p:cNvPicPr>
            <a:picLocks noChangeAspect="1" noChangeArrowheads="1"/>
          </p:cNvPicPr>
          <p:nvPr/>
        </p:nvPicPr>
        <p:blipFill rotWithShape="1">
          <a:blip r:embed="rId3"/>
          <a:srcRect t="3108"/>
          <a:stretch/>
        </p:blipFill>
        <p:spPr bwMode="auto">
          <a:xfrm>
            <a:off x="2195736" y="67014"/>
            <a:ext cx="5256584" cy="6790986"/>
          </a:xfrm>
          <a:prstGeom prst="rect">
            <a:avLst/>
          </a:prstGeom>
          <a:noFill/>
        </p:spPr>
      </p:pic>
    </p:spTree>
    <p:extLst>
      <p:ext uri="{BB962C8B-B14F-4D97-AF65-F5344CB8AC3E}">
        <p14:creationId xmlns:p14="http://schemas.microsoft.com/office/powerpoint/2010/main" xmlns="" val="20943418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14282" y="404664"/>
            <a:ext cx="5643602"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Il libraio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90114" name="Picture 2" descr="The Librarian The Librarian 1566 - Giuseppe Arcimboldo - www.giuseppe-arcimboldo.org"/>
          <p:cNvPicPr>
            <a:picLocks noChangeAspect="1" noChangeArrowheads="1"/>
          </p:cNvPicPr>
          <p:nvPr/>
        </p:nvPicPr>
        <p:blipFill rotWithShape="1">
          <a:blip r:embed="rId3"/>
          <a:srcRect b="3957"/>
          <a:stretch/>
        </p:blipFill>
        <p:spPr bwMode="auto">
          <a:xfrm>
            <a:off x="2339752" y="0"/>
            <a:ext cx="4858604" cy="6842156"/>
          </a:xfrm>
          <a:prstGeom prst="rect">
            <a:avLst/>
          </a:prstGeom>
          <a:noFill/>
        </p:spPr>
      </p:pic>
    </p:spTree>
    <p:extLst>
      <p:ext uri="{BB962C8B-B14F-4D97-AF65-F5344CB8AC3E}">
        <p14:creationId xmlns:p14="http://schemas.microsoft.com/office/powerpoint/2010/main" xmlns="" val="22837683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0"/>
            <a:ext cx="2575498" cy="7140416"/>
          </a:xfrm>
          <a:prstGeom prst="rect">
            <a:avLst/>
          </a:prstGeom>
          <a:noFill/>
        </p:spPr>
        <p:txBody>
          <a:bodyPr wrap="square" rtlCol="0">
            <a:spAutoFit/>
          </a:bodyPr>
          <a:lstStyle/>
          <a:p>
            <a:r>
              <a:rPr lang="it-IT" sz="2200" b="1" dirty="0" smtClean="0">
                <a:solidFill>
                  <a:schemeClr val="accent6">
                    <a:lumMod val="20000"/>
                    <a:lumOff val="80000"/>
                  </a:schemeClr>
                </a:solidFill>
                <a:latin typeface="Times New Roman" pitchFamily="18" charset="0"/>
                <a:cs typeface="Times New Roman" pitchFamily="18" charset="0"/>
              </a:rPr>
              <a:t>Per </a:t>
            </a:r>
            <a:r>
              <a:rPr lang="it-IT" sz="2200" b="1" dirty="0">
                <a:solidFill>
                  <a:schemeClr val="accent6">
                    <a:lumMod val="20000"/>
                    <a:lumOff val="80000"/>
                  </a:schemeClr>
                </a:solidFill>
                <a:latin typeface="Times New Roman" pitchFamily="18" charset="0"/>
                <a:cs typeface="Times New Roman" pitchFamily="18" charset="0"/>
              </a:rPr>
              <a:t>i lunghi anni di servizio prestati alla corte imperiale, oltre alla fama artistica ed al benessere economico, Arcimboldo beneficiò di speciali onorificenze fino ad essere nominato da Rodolfo Conte Palatino. Con la promessa di rimanere al servizio dell'imperatore, Giuseppe ottenne il permesso di tornare, nel 1587, nella sua Milano.</a:t>
            </a:r>
          </a:p>
          <a:p>
            <a:endParaRPr lang="it-IT" b="1" dirty="0">
              <a:solidFill>
                <a:schemeClr val="accent6">
                  <a:lumMod val="20000"/>
                  <a:lumOff val="80000"/>
                </a:schemeClr>
              </a:solidFill>
              <a:latin typeface="Times New Roman" pitchFamily="18" charset="0"/>
              <a:cs typeface="Times New Roman" pitchFamily="18" charset="0"/>
            </a:endParaRPr>
          </a:p>
        </p:txBody>
      </p:sp>
      <p:pic>
        <p:nvPicPr>
          <p:cNvPr id="93186" name="Picture 2" descr="The Four Seasons in One Head - Giuseppe Arcimboldo - www.giuseppe-arcimboldo.org"/>
          <p:cNvPicPr>
            <a:picLocks noChangeAspect="1" noChangeArrowheads="1"/>
          </p:cNvPicPr>
          <p:nvPr/>
        </p:nvPicPr>
        <p:blipFill rotWithShape="1">
          <a:blip r:embed="rId3"/>
          <a:srcRect b="3913"/>
          <a:stretch/>
        </p:blipFill>
        <p:spPr bwMode="auto">
          <a:xfrm>
            <a:off x="2575498" y="0"/>
            <a:ext cx="4997229" cy="6801272"/>
          </a:xfrm>
          <a:prstGeom prst="rect">
            <a:avLst/>
          </a:prstGeom>
          <a:noFill/>
        </p:spPr>
      </p:pic>
      <p:sp>
        <p:nvSpPr>
          <p:cNvPr id="2" name="Rettangolo 1"/>
          <p:cNvSpPr/>
          <p:nvPr/>
        </p:nvSpPr>
        <p:spPr>
          <a:xfrm>
            <a:off x="7596336" y="548680"/>
            <a:ext cx="1722106" cy="923330"/>
          </a:xfrm>
          <a:prstGeom prst="rect">
            <a:avLst/>
          </a:prstGeom>
        </p:spPr>
        <p:txBody>
          <a:bodyPr wrap="square">
            <a:spAutoFit/>
          </a:bodyPr>
          <a:lstStyle/>
          <a:p>
            <a:r>
              <a:rPr lang="it-IT" b="1" dirty="0">
                <a:solidFill>
                  <a:schemeClr val="accent6">
                    <a:lumMod val="20000"/>
                    <a:lumOff val="80000"/>
                  </a:schemeClr>
                </a:solidFill>
                <a:latin typeface="Times New Roman" pitchFamily="18" charset="0"/>
                <a:cs typeface="Times New Roman" pitchFamily="18" charset="0"/>
              </a:rPr>
              <a:t>Quattro stagioni in </a:t>
            </a:r>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una </a:t>
            </a:r>
            <a:r>
              <a:rPr lang="it-IT" b="1" dirty="0">
                <a:solidFill>
                  <a:schemeClr val="accent6">
                    <a:lumMod val="20000"/>
                    <a:lumOff val="80000"/>
                  </a:schemeClr>
                </a:solidFill>
                <a:latin typeface="Times New Roman" pitchFamily="18" charset="0"/>
                <a:cs typeface="Times New Roman" pitchFamily="18" charset="0"/>
              </a:rPr>
              <a:t>sola testa</a:t>
            </a:r>
          </a:p>
        </p:txBody>
      </p:sp>
    </p:spTree>
    <p:extLst>
      <p:ext uri="{BB962C8B-B14F-4D97-AF65-F5344CB8AC3E}">
        <p14:creationId xmlns:p14="http://schemas.microsoft.com/office/powerpoint/2010/main" xmlns="" val="12734837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Rettangolo 7"/>
          <p:cNvSpPr/>
          <p:nvPr/>
        </p:nvSpPr>
        <p:spPr>
          <a:xfrm>
            <a:off x="5295892" y="0"/>
            <a:ext cx="3848108" cy="6986528"/>
          </a:xfrm>
          <a:prstGeom prst="rect">
            <a:avLst/>
          </a:prstGeom>
        </p:spPr>
        <p:txBody>
          <a:bodyPr wrap="square">
            <a:spAutoFit/>
          </a:bodyPr>
          <a:lstStyle/>
          <a:p>
            <a:r>
              <a:rPr lang="it-IT" sz="3200" b="1" dirty="0" smtClean="0">
                <a:solidFill>
                  <a:schemeClr val="accent6">
                    <a:lumMod val="20000"/>
                    <a:lumOff val="80000"/>
                  </a:schemeClr>
                </a:solidFill>
                <a:latin typeface="Times New Roman" pitchFamily="18" charset="0"/>
                <a:cs typeface="Times New Roman" pitchFamily="18" charset="0"/>
              </a:rPr>
              <a:t>A Milano viene accolto bene: i suoi amici parlano di lui, la sua opera viene celebrata in prosa ed in versi, continua a lavorare, lautamente pagato,  per l’imperatore e gli manda i suoi due ultimi dipinti: Flora e il ritratto di Rodolfo in forma di </a:t>
            </a:r>
            <a:r>
              <a:rPr lang="it-IT" sz="3200" b="1" dirty="0" err="1" smtClean="0">
                <a:solidFill>
                  <a:schemeClr val="accent6">
                    <a:lumMod val="20000"/>
                    <a:lumOff val="80000"/>
                  </a:schemeClr>
                </a:solidFill>
                <a:latin typeface="Times New Roman" pitchFamily="18" charset="0"/>
                <a:cs typeface="Times New Roman" pitchFamily="18" charset="0"/>
              </a:rPr>
              <a:t>Vertumno</a:t>
            </a:r>
            <a:r>
              <a:rPr lang="it-IT" sz="3200" b="1" dirty="0" smtClean="0">
                <a:solidFill>
                  <a:schemeClr val="accent6">
                    <a:lumMod val="20000"/>
                    <a:lumOff val="80000"/>
                  </a:schemeClr>
                </a:solidFill>
                <a:latin typeface="Times New Roman" pitchFamily="18" charset="0"/>
                <a:cs typeface="Times New Roman" pitchFamily="18" charset="0"/>
              </a:rPr>
              <a:t>.    </a:t>
            </a:r>
            <a:endParaRPr lang="it-IT" sz="3200" b="1" dirty="0">
              <a:solidFill>
                <a:schemeClr val="accent6">
                  <a:lumMod val="20000"/>
                  <a:lumOff val="80000"/>
                </a:schemeClr>
              </a:solidFill>
              <a:latin typeface="Times New Roman" pitchFamily="18" charset="0"/>
              <a:cs typeface="Times New Roman" pitchFamily="18" charset="0"/>
            </a:endParaRPr>
          </a:p>
        </p:txBody>
      </p:sp>
      <p:pic>
        <p:nvPicPr>
          <p:cNvPr id="83970" name="Picture 2" descr="Flora - Giuseppe Arcimboldo - www.giuseppe-arcimboldo.org"/>
          <p:cNvPicPr>
            <a:picLocks noChangeAspect="1" noChangeArrowheads="1"/>
          </p:cNvPicPr>
          <p:nvPr/>
        </p:nvPicPr>
        <p:blipFill rotWithShape="1">
          <a:blip r:embed="rId3"/>
          <a:srcRect t="2712"/>
          <a:stretch/>
        </p:blipFill>
        <p:spPr bwMode="auto">
          <a:xfrm>
            <a:off x="0" y="-1635"/>
            <a:ext cx="5295892" cy="6833214"/>
          </a:xfrm>
          <a:prstGeom prst="rect">
            <a:avLst/>
          </a:prstGeom>
          <a:noFill/>
        </p:spPr>
      </p:pic>
      <p:sp>
        <p:nvSpPr>
          <p:cNvPr id="2" name="Rettangolo 1"/>
          <p:cNvSpPr/>
          <p:nvPr/>
        </p:nvSpPr>
        <p:spPr>
          <a:xfrm>
            <a:off x="395536" y="2875002"/>
            <a:ext cx="723275" cy="369332"/>
          </a:xfrm>
          <a:prstGeom prst="rect">
            <a:avLst/>
          </a:prstGeom>
        </p:spPr>
        <p:txBody>
          <a:bodyPr wrap="none">
            <a:spAutoFit/>
          </a:bodyPr>
          <a:lstStyle/>
          <a:p>
            <a:r>
              <a:rPr lang="it-IT" b="1" dirty="0">
                <a:solidFill>
                  <a:schemeClr val="accent6">
                    <a:lumMod val="20000"/>
                    <a:lumOff val="80000"/>
                  </a:schemeClr>
                </a:solidFill>
                <a:latin typeface="Times New Roman" pitchFamily="18" charset="0"/>
                <a:cs typeface="Times New Roman" pitchFamily="18" charset="0"/>
              </a:rPr>
              <a:t>Flora</a:t>
            </a:r>
          </a:p>
        </p:txBody>
      </p:sp>
    </p:spTree>
    <p:extLst>
      <p:ext uri="{BB962C8B-B14F-4D97-AF65-F5344CB8AC3E}">
        <p14:creationId xmlns:p14="http://schemas.microsoft.com/office/powerpoint/2010/main" xmlns="" val="6964677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582612" y="0"/>
            <a:ext cx="3561388" cy="6124754"/>
          </a:xfrm>
          <a:prstGeom prst="rect">
            <a:avLst/>
          </a:prstGeom>
          <a:noFill/>
        </p:spPr>
        <p:txBody>
          <a:bodyPr wrap="square" rtlCol="0">
            <a:spAutoFit/>
          </a:bodyPr>
          <a:lstStyle/>
          <a:p>
            <a:r>
              <a:rPr lang="it-IT" sz="2800" b="1" dirty="0" err="1" smtClean="0">
                <a:solidFill>
                  <a:schemeClr val="accent6">
                    <a:lumMod val="20000"/>
                    <a:lumOff val="80000"/>
                  </a:schemeClr>
                </a:solidFill>
                <a:latin typeface="Times New Roman" pitchFamily="18" charset="0"/>
                <a:cs typeface="Times New Roman" pitchFamily="18" charset="0"/>
              </a:rPr>
              <a:t>Vertumno</a:t>
            </a:r>
            <a:r>
              <a:rPr lang="it-IT" sz="2800" b="1" dirty="0" smtClean="0">
                <a:solidFill>
                  <a:schemeClr val="accent6">
                    <a:lumMod val="20000"/>
                    <a:lumOff val="80000"/>
                  </a:schemeClr>
                </a:solidFill>
                <a:latin typeface="Times New Roman" pitchFamily="18" charset="0"/>
                <a:cs typeface="Times New Roman" pitchFamily="18" charset="0"/>
              </a:rPr>
              <a:t> è il </a:t>
            </a:r>
            <a:r>
              <a:rPr lang="it-IT" sz="2800" b="1" dirty="0">
                <a:solidFill>
                  <a:schemeClr val="accent6">
                    <a:lumMod val="20000"/>
                    <a:lumOff val="80000"/>
                  </a:schemeClr>
                </a:solidFill>
                <a:latin typeface="Times New Roman" pitchFamily="18" charset="0"/>
                <a:cs typeface="Times New Roman" pitchFamily="18" charset="0"/>
              </a:rPr>
              <a:t>dio </a:t>
            </a:r>
            <a:r>
              <a:rPr lang="it-IT" sz="2800" b="1" dirty="0" smtClean="0">
                <a:solidFill>
                  <a:schemeClr val="accent6">
                    <a:lumMod val="20000"/>
                    <a:lumOff val="80000"/>
                  </a:schemeClr>
                </a:solidFill>
                <a:latin typeface="Times New Roman" pitchFamily="18" charset="0"/>
                <a:cs typeface="Times New Roman" pitchFamily="18" charset="0"/>
              </a:rPr>
              <a:t>romano delle </a:t>
            </a:r>
            <a:r>
              <a:rPr lang="it-IT" sz="2800" b="1" dirty="0">
                <a:solidFill>
                  <a:schemeClr val="accent6">
                    <a:lumMod val="20000"/>
                    <a:lumOff val="80000"/>
                  </a:schemeClr>
                </a:solidFill>
                <a:latin typeface="Times New Roman" pitchFamily="18" charset="0"/>
                <a:cs typeface="Times New Roman" pitchFamily="18" charset="0"/>
              </a:rPr>
              <a:t>mutazioni stagionali. Il quadro simboleggia il ruolo dell'imperatore come sintesi del creato ed emblema dell'uomo microcosmo</a:t>
            </a:r>
            <a:r>
              <a:rPr lang="it-IT" sz="2800" b="1" dirty="0" smtClean="0">
                <a:solidFill>
                  <a:schemeClr val="accent6">
                    <a:lumMod val="20000"/>
                    <a:lumOff val="80000"/>
                  </a:schemeClr>
                </a:solidFill>
                <a:latin typeface="Times New Roman" pitchFamily="18" charset="0"/>
                <a:cs typeface="Times New Roman" pitchFamily="18" charset="0"/>
              </a:rPr>
              <a:t>. Certo ci voleva un bel coraggio, per un monarca, a farsi ritrarre in questo modo! </a:t>
            </a:r>
            <a:endParaRPr lang="it-IT" sz="2800" b="1" dirty="0">
              <a:solidFill>
                <a:schemeClr val="accent6">
                  <a:lumMod val="20000"/>
                  <a:lumOff val="80000"/>
                </a:schemeClr>
              </a:solidFill>
              <a:latin typeface="Times New Roman" pitchFamily="18" charset="0"/>
              <a:cs typeface="Times New Roman" pitchFamily="18" charset="0"/>
            </a:endParaRPr>
          </a:p>
        </p:txBody>
      </p:sp>
      <p:pic>
        <p:nvPicPr>
          <p:cNvPr id="18434" name="Picture 2" descr="http://3.bp.blogspot.com/-BNaSKtUbY6M/ThMiPlBXXYI/AAAAAAAAAc8/lmQFKYsjXHg/s1600/Vertumnus%252C%2Ba%2Bportrait%2Bof%2BRudolf%2BII.%2BSkokloster%2BCastle%252C%2BSweden.%2BVertumno.jpeg"/>
          <p:cNvPicPr>
            <a:picLocks noChangeAspect="1" noChangeArrowheads="1"/>
          </p:cNvPicPr>
          <p:nvPr/>
        </p:nvPicPr>
        <p:blipFill>
          <a:blip r:embed="rId3"/>
          <a:srcRect/>
          <a:stretch>
            <a:fillRect/>
          </a:stretch>
        </p:blipFill>
        <p:spPr bwMode="auto">
          <a:xfrm>
            <a:off x="0" y="0"/>
            <a:ext cx="5582612" cy="6858000"/>
          </a:xfrm>
          <a:prstGeom prst="rect">
            <a:avLst/>
          </a:prstGeom>
          <a:noFill/>
        </p:spPr>
      </p:pic>
    </p:spTree>
    <p:extLst>
      <p:ext uri="{BB962C8B-B14F-4D97-AF65-F5344CB8AC3E}">
        <p14:creationId xmlns:p14="http://schemas.microsoft.com/office/powerpoint/2010/main" xmlns="" val="2164430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4643446"/>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4857753" y="0"/>
            <a:ext cx="4274294" cy="3046988"/>
          </a:xfrm>
          <a:prstGeom prst="rect">
            <a:avLst/>
          </a:prstGeom>
          <a:noFill/>
        </p:spPr>
        <p:txBody>
          <a:bodyPr wrap="square" rtlCol="0">
            <a:spAutoFit/>
          </a:bodyPr>
          <a:lstStyle/>
          <a:p>
            <a:r>
              <a:rPr lang="it-IT" sz="4800" b="1" dirty="0" smtClean="0">
                <a:solidFill>
                  <a:schemeClr val="bg1"/>
                </a:solidFill>
                <a:latin typeface="Times New Roman" pitchFamily="18" charset="0"/>
                <a:cs typeface="Times New Roman" pitchFamily="18" charset="0"/>
              </a:rPr>
              <a:t>Pare che anche il gonfalone di Sant’Ambrogio sia opera sua.</a:t>
            </a:r>
            <a:r>
              <a:rPr lang="en-US" sz="4800" dirty="0" smtClean="0">
                <a:solidFill>
                  <a:schemeClr val="bg1"/>
                </a:solidFill>
              </a:rPr>
              <a:t> </a:t>
            </a:r>
            <a:endParaRPr lang="it-IT" sz="4800" b="1" dirty="0">
              <a:solidFill>
                <a:schemeClr val="bg1"/>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 name="Rettangolo 1"/>
          <p:cNvSpPr/>
          <p:nvPr/>
        </p:nvSpPr>
        <p:spPr>
          <a:xfrm>
            <a:off x="89724" y="107600"/>
            <a:ext cx="2147063" cy="369332"/>
          </a:xfrm>
          <a:prstGeom prst="rect">
            <a:avLst/>
          </a:prstGeom>
        </p:spPr>
        <p:txBody>
          <a:bodyPr wrap="none">
            <a:spAutoFit/>
          </a:bodyPr>
          <a:lstStyle/>
          <a:p>
            <a:r>
              <a:rPr lang="it-IT" b="1" dirty="0">
                <a:solidFill>
                  <a:schemeClr val="bg1"/>
                </a:solidFill>
                <a:latin typeface="Times New Roman" pitchFamily="18" charset="0"/>
                <a:cs typeface="Times New Roman" pitchFamily="18" charset="0"/>
              </a:rPr>
              <a:t>Morte della Vergine</a:t>
            </a:r>
            <a:endParaRPr lang="it-IT" dirty="0">
              <a:solidFill>
                <a:schemeClr val="bg1"/>
              </a:solidFill>
            </a:endParaRPr>
          </a:p>
        </p:txBody>
      </p:sp>
      <p:pic>
        <p:nvPicPr>
          <p:cNvPr id="2050" name="Picture 2" descr="http://upload.wikimedia.org/wikipedia/commons/3/33/Milano-Gonfalone.jpg"/>
          <p:cNvPicPr>
            <a:picLocks noChangeAspect="1" noChangeArrowheads="1"/>
          </p:cNvPicPr>
          <p:nvPr/>
        </p:nvPicPr>
        <p:blipFill>
          <a:blip r:embed="rId3" cstate="print"/>
          <a:srcRect/>
          <a:stretch>
            <a:fillRect/>
          </a:stretch>
        </p:blipFill>
        <p:spPr bwMode="auto">
          <a:xfrm>
            <a:off x="0" y="0"/>
            <a:ext cx="4869950" cy="6858000"/>
          </a:xfrm>
          <a:prstGeom prst="rect">
            <a:avLst/>
          </a:prstGeom>
          <a:noFill/>
        </p:spPr>
      </p:pic>
    </p:spTree>
    <p:extLst>
      <p:ext uri="{BB962C8B-B14F-4D97-AF65-F5344CB8AC3E}">
        <p14:creationId xmlns:p14="http://schemas.microsoft.com/office/powerpoint/2010/main" xmlns="" val="28583930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107504" y="0"/>
            <a:ext cx="9036496" cy="6555641"/>
          </a:xfrm>
          <a:prstGeom prst="rect">
            <a:avLst/>
          </a:prstGeom>
          <a:noFill/>
        </p:spPr>
        <p:txBody>
          <a:bodyPr wrap="square" rtlCol="0">
            <a:spAutoFit/>
          </a:bodyPr>
          <a:lstStyle/>
          <a:p>
            <a:r>
              <a:rPr lang="it-IT" sz="2800" b="1" dirty="0" smtClean="0">
                <a:solidFill>
                  <a:schemeClr val="accent6">
                    <a:lumMod val="20000"/>
                    <a:lumOff val="80000"/>
                  </a:schemeClr>
                </a:solidFill>
                <a:latin typeface="Times New Roman" pitchFamily="18" charset="0"/>
                <a:cs typeface="Times New Roman" pitchFamily="18" charset="0"/>
              </a:rPr>
              <a:t>Quando Arcimboldo si ristabilisce definitivamente a Milano ( era tornato qualche volta, ma Carlo Borromeo era ancora vivo ….) porta con sé uno dei quattro quaderni di disegni documentati al momento dell’inventario delle carte dell’imperatore alla sua morte. E’ l’unico superstite: gli altri, o sono statui distrutti, o qualcuno li tiene ancora nascosti. Chissà che cosa contenevano per farli sparire…. Quelli del </a:t>
            </a:r>
            <a:r>
              <a:rPr lang="it-IT" sz="2800" b="1" dirty="0">
                <a:solidFill>
                  <a:schemeClr val="accent6">
                    <a:lumMod val="20000"/>
                    <a:lumOff val="80000"/>
                  </a:schemeClr>
                </a:solidFill>
                <a:latin typeface="Times New Roman" pitchFamily="18" charset="0"/>
                <a:cs typeface="Times New Roman" pitchFamily="18" charset="0"/>
              </a:rPr>
              <a:t>Carnet di Rodolfo II conservato presso il Gabinetto Disegni e Stampe degli Uffizi a Firenze </a:t>
            </a:r>
            <a:r>
              <a:rPr lang="it-IT" sz="2800" b="1" dirty="0" smtClean="0">
                <a:solidFill>
                  <a:schemeClr val="accent6">
                    <a:lumMod val="20000"/>
                    <a:lumOff val="80000"/>
                  </a:schemeClr>
                </a:solidFill>
                <a:latin typeface="Times New Roman" pitchFamily="18" charset="0"/>
                <a:cs typeface="Times New Roman" pitchFamily="18" charset="0"/>
              </a:rPr>
              <a:t>sono </a:t>
            </a:r>
            <a:r>
              <a:rPr lang="it-IT" sz="2800" b="1" dirty="0">
                <a:solidFill>
                  <a:schemeClr val="accent6">
                    <a:lumMod val="20000"/>
                    <a:lumOff val="80000"/>
                  </a:schemeClr>
                </a:solidFill>
                <a:latin typeface="Times New Roman" pitchFamily="18" charset="0"/>
                <a:cs typeface="Times New Roman" pitchFamily="18" charset="0"/>
              </a:rPr>
              <a:t>148 </a:t>
            </a:r>
            <a:r>
              <a:rPr lang="it-IT" sz="2800" b="1" dirty="0" smtClean="0">
                <a:solidFill>
                  <a:schemeClr val="accent6">
                    <a:lumMod val="20000"/>
                    <a:lumOff val="80000"/>
                  </a:schemeClr>
                </a:solidFill>
                <a:latin typeface="Times New Roman" pitchFamily="18" charset="0"/>
                <a:cs typeface="Times New Roman" pitchFamily="18" charset="0"/>
              </a:rPr>
              <a:t> </a:t>
            </a:r>
            <a:r>
              <a:rPr lang="it-IT" sz="2800" b="1" dirty="0">
                <a:solidFill>
                  <a:schemeClr val="accent6">
                    <a:lumMod val="20000"/>
                    <a:lumOff val="80000"/>
                  </a:schemeClr>
                </a:solidFill>
                <a:latin typeface="Times New Roman" pitchFamily="18" charset="0"/>
                <a:cs typeface="Times New Roman" pitchFamily="18" charset="0"/>
              </a:rPr>
              <a:t>disegni </a:t>
            </a:r>
            <a:r>
              <a:rPr lang="it-IT" sz="2800" b="1" dirty="0" smtClean="0">
                <a:solidFill>
                  <a:schemeClr val="accent6">
                    <a:lumMod val="20000"/>
                    <a:lumOff val="80000"/>
                  </a:schemeClr>
                </a:solidFill>
                <a:latin typeface="Times New Roman" pitchFamily="18" charset="0"/>
                <a:cs typeface="Times New Roman" pitchFamily="18" charset="0"/>
              </a:rPr>
              <a:t>che </a:t>
            </a:r>
            <a:r>
              <a:rPr lang="it-IT" sz="2800" b="1" dirty="0">
                <a:solidFill>
                  <a:schemeClr val="accent6">
                    <a:lumMod val="20000"/>
                    <a:lumOff val="80000"/>
                  </a:schemeClr>
                </a:solidFill>
                <a:latin typeface="Times New Roman" pitchFamily="18" charset="0"/>
                <a:cs typeface="Times New Roman" pitchFamily="18" charset="0"/>
              </a:rPr>
              <a:t>testimoniano il poderoso impegno di Giuseppe come coreografo degli eventi ludici alla corte viennese. Essi rappresentano costumi fantastici per le dame ed i cavalieri, slitte con cigni o con sirene le sfilate in corteo, bizzarre acconciature femminili ed altro ancora.</a:t>
            </a:r>
          </a:p>
          <a:p>
            <a:endParaRPr lang="it-IT" sz="2800" b="1" dirty="0">
              <a:solidFill>
                <a:schemeClr val="accent6">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1869811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51520" y="548680"/>
            <a:ext cx="2088232" cy="646331"/>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Progetto per un costume: il cuoco. </a:t>
            </a:r>
            <a:endParaRPr lang="it-IT" b="1" dirty="0">
              <a:solidFill>
                <a:schemeClr val="accent6">
                  <a:lumMod val="20000"/>
                  <a:lumOff val="80000"/>
                </a:schemeClr>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53602" name="Picture 2" descr="Project for a Costume, The Cook - Giuseppe Arcimboldo - www.giuseppe-arcimboldo.org"/>
          <p:cNvPicPr>
            <a:picLocks noChangeAspect="1" noChangeArrowheads="1"/>
          </p:cNvPicPr>
          <p:nvPr/>
        </p:nvPicPr>
        <p:blipFill rotWithShape="1">
          <a:blip r:embed="rId3"/>
          <a:srcRect t="3709"/>
          <a:stretch/>
        </p:blipFill>
        <p:spPr bwMode="auto">
          <a:xfrm>
            <a:off x="2555776" y="24268"/>
            <a:ext cx="4477144" cy="6821334"/>
          </a:xfrm>
          <a:prstGeom prst="rect">
            <a:avLst/>
          </a:prstGeom>
          <a:noFill/>
        </p:spPr>
      </p:pic>
    </p:spTree>
    <p:extLst>
      <p:ext uri="{BB962C8B-B14F-4D97-AF65-F5344CB8AC3E}">
        <p14:creationId xmlns:p14="http://schemas.microsoft.com/office/powerpoint/2010/main" xmlns="" val="22590011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323528" y="836712"/>
            <a:ext cx="1475656" cy="646331"/>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Progetto per acconciatura </a:t>
            </a:r>
            <a:endParaRPr lang="it-IT" b="1" dirty="0">
              <a:solidFill>
                <a:schemeClr val="accent6">
                  <a:lumMod val="20000"/>
                  <a:lumOff val="80000"/>
                </a:schemeClr>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55650" name="Picture 2" descr="Headdress Design - Giuseppe Arcimboldo - www.giuseppe-arcimboldo.org"/>
          <p:cNvPicPr>
            <a:picLocks noChangeAspect="1" noChangeArrowheads="1"/>
          </p:cNvPicPr>
          <p:nvPr/>
        </p:nvPicPr>
        <p:blipFill rotWithShape="1">
          <a:blip r:embed="rId3"/>
          <a:srcRect l="-1451" t="3883" r="1451" b="-499"/>
          <a:stretch/>
        </p:blipFill>
        <p:spPr bwMode="auto">
          <a:xfrm>
            <a:off x="2223607" y="0"/>
            <a:ext cx="4872208" cy="6753226"/>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38242" name="Picture 2" descr="Design of a dragon costume for horse - Giuseppe Arcimboldo - www.giuseppe-arcimboldo.org"/>
          <p:cNvPicPr>
            <a:picLocks noChangeAspect="1" noChangeArrowheads="1"/>
          </p:cNvPicPr>
          <p:nvPr/>
        </p:nvPicPr>
        <p:blipFill rotWithShape="1">
          <a:blip r:embed="rId3"/>
          <a:srcRect t="4301"/>
          <a:stretch/>
        </p:blipFill>
        <p:spPr bwMode="auto">
          <a:xfrm>
            <a:off x="-7894" y="0"/>
            <a:ext cx="9151894" cy="6801661"/>
          </a:xfrm>
          <a:prstGeom prst="rect">
            <a:avLst/>
          </a:prstGeom>
          <a:noFill/>
        </p:spPr>
      </p:pic>
      <p:pic>
        <p:nvPicPr>
          <p:cNvPr id="9" name="Picture 2" descr="Design of a dragon costume for horse - Giuseppe Arcimboldo - www.giuseppe-arcimboldo.org"/>
          <p:cNvPicPr>
            <a:picLocks noChangeAspect="1" noChangeArrowheads="1"/>
          </p:cNvPicPr>
          <p:nvPr/>
        </p:nvPicPr>
        <p:blipFill rotWithShape="1">
          <a:blip r:embed="rId3"/>
          <a:srcRect t="4301"/>
          <a:stretch/>
        </p:blipFill>
        <p:spPr bwMode="auto">
          <a:xfrm>
            <a:off x="-22650" y="0"/>
            <a:ext cx="9151894" cy="6801661"/>
          </a:xfrm>
          <a:prstGeom prst="rect">
            <a:avLst/>
          </a:prstGeom>
          <a:noFill/>
        </p:spPr>
      </p:pic>
      <p:sp>
        <p:nvSpPr>
          <p:cNvPr id="2" name="Rettangolo 1"/>
          <p:cNvSpPr/>
          <p:nvPr/>
        </p:nvSpPr>
        <p:spPr>
          <a:xfrm>
            <a:off x="132008" y="123825"/>
            <a:ext cx="5195568" cy="369332"/>
          </a:xfrm>
          <a:prstGeom prst="rect">
            <a:avLst/>
          </a:prstGeom>
        </p:spPr>
        <p:txBody>
          <a:bodyPr wrap="square">
            <a:spAutoFit/>
          </a:bodyPr>
          <a:lstStyle/>
          <a:p>
            <a:r>
              <a:rPr lang="it-IT" b="1" dirty="0">
                <a:solidFill>
                  <a:schemeClr val="bg1"/>
                </a:solidFill>
                <a:latin typeface="Times New Roman" pitchFamily="18" charset="0"/>
                <a:cs typeface="Times New Roman" pitchFamily="18" charset="0"/>
              </a:rPr>
              <a:t>Disegno di un costume da dragone per </a:t>
            </a:r>
            <a:r>
              <a:rPr lang="it-IT" b="1" dirty="0" smtClean="0">
                <a:solidFill>
                  <a:schemeClr val="bg1"/>
                </a:solidFill>
                <a:latin typeface="Times New Roman" pitchFamily="18" charset="0"/>
                <a:cs typeface="Times New Roman" pitchFamily="18" charset="0"/>
              </a:rPr>
              <a:t>cavalli </a:t>
            </a:r>
            <a:endParaRPr lang="it-IT" b="1" dirty="0">
              <a:solidFill>
                <a:schemeClr val="bg1"/>
              </a:solidFill>
              <a:latin typeface="Times New Roman" pitchFamily="18" charset="0"/>
              <a:cs typeface="Times New Roman"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6000768"/>
            <a:ext cx="9144000"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 </a:t>
            </a:r>
            <a:endParaRPr lang="it-IT" b="1" dirty="0">
              <a:solidFill>
                <a:schemeClr val="accent6">
                  <a:lumMod val="20000"/>
                  <a:lumOff val="80000"/>
                </a:schemeClr>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39266" name="Picture 2" descr="Design of a sled - Giuseppe Arcimboldo - www.giuseppe-arcimboldo.org"/>
          <p:cNvPicPr>
            <a:picLocks noChangeAspect="1" noChangeArrowheads="1"/>
          </p:cNvPicPr>
          <p:nvPr/>
        </p:nvPicPr>
        <p:blipFill rotWithShape="1">
          <a:blip r:embed="rId3"/>
          <a:srcRect b="3957"/>
          <a:stretch/>
        </p:blipFill>
        <p:spPr bwMode="auto">
          <a:xfrm>
            <a:off x="314378" y="-15274"/>
            <a:ext cx="8515244" cy="6873273"/>
          </a:xfrm>
          <a:prstGeom prst="rect">
            <a:avLst/>
          </a:prstGeom>
          <a:noFill/>
        </p:spPr>
      </p:pic>
      <p:sp>
        <p:nvSpPr>
          <p:cNvPr id="2" name="Rettangolo 1"/>
          <p:cNvSpPr/>
          <p:nvPr/>
        </p:nvSpPr>
        <p:spPr>
          <a:xfrm>
            <a:off x="971600" y="548680"/>
            <a:ext cx="2191626" cy="369332"/>
          </a:xfrm>
          <a:prstGeom prst="rect">
            <a:avLst/>
          </a:prstGeom>
        </p:spPr>
        <p:txBody>
          <a:bodyPr wrap="none">
            <a:spAutoFit/>
          </a:bodyPr>
          <a:lstStyle/>
          <a:p>
            <a:r>
              <a:rPr lang="it-IT" b="1" dirty="0">
                <a:solidFill>
                  <a:schemeClr val="bg1"/>
                </a:solidFill>
                <a:latin typeface="Times New Roman" pitchFamily="18" charset="0"/>
                <a:cs typeface="Times New Roman" pitchFamily="18" charset="0"/>
              </a:rPr>
              <a:t>Disegno di una </a:t>
            </a:r>
            <a:r>
              <a:rPr lang="it-IT" b="1" dirty="0" smtClean="0">
                <a:solidFill>
                  <a:schemeClr val="bg1"/>
                </a:solidFill>
                <a:latin typeface="Times New Roman" pitchFamily="18" charset="0"/>
                <a:cs typeface="Times New Roman" pitchFamily="18" charset="0"/>
              </a:rPr>
              <a:t>slitta</a:t>
            </a:r>
            <a:endParaRPr lang="it-IT" dirty="0">
              <a:solidFill>
                <a:schemeClr val="bg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42323" y="620688"/>
            <a:ext cx="2465387" cy="646331"/>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Disegno di un costume da Can Cerbero </a:t>
            </a:r>
            <a:endParaRPr lang="it-IT" b="1" dirty="0">
              <a:solidFill>
                <a:schemeClr val="accent6">
                  <a:lumMod val="20000"/>
                  <a:lumOff val="80000"/>
                </a:schemeClr>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64866" name="Picture 2" descr="Design of a dress for Cancerbero - Giuseppe Arcimboldo - www.giuseppe-arcimboldo.org"/>
          <p:cNvPicPr>
            <a:picLocks noChangeAspect="1" noChangeArrowheads="1"/>
          </p:cNvPicPr>
          <p:nvPr/>
        </p:nvPicPr>
        <p:blipFill rotWithShape="1">
          <a:blip r:embed="rId3"/>
          <a:srcRect l="4799" r="-4799" b="3715"/>
          <a:stretch/>
        </p:blipFill>
        <p:spPr bwMode="auto">
          <a:xfrm>
            <a:off x="2507710" y="0"/>
            <a:ext cx="4434491" cy="68580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107504" y="3861048"/>
            <a:ext cx="1619672" cy="923330"/>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Disegno di </a:t>
            </a:r>
          </a:p>
          <a:p>
            <a:r>
              <a:rPr lang="it-IT" b="1" dirty="0" smtClean="0">
                <a:solidFill>
                  <a:schemeClr val="accent6">
                    <a:lumMod val="20000"/>
                    <a:lumOff val="80000"/>
                  </a:schemeClr>
                </a:solidFill>
                <a:latin typeface="Times New Roman" pitchFamily="18" charset="0"/>
                <a:cs typeface="Times New Roman" pitchFamily="18" charset="0"/>
              </a:rPr>
              <a:t>un costume </a:t>
            </a:r>
          </a:p>
          <a:p>
            <a:r>
              <a:rPr lang="it-IT" b="1" dirty="0" smtClean="0">
                <a:solidFill>
                  <a:schemeClr val="accent6">
                    <a:lumMod val="20000"/>
                    <a:lumOff val="80000"/>
                  </a:schemeClr>
                </a:solidFill>
                <a:latin typeface="Times New Roman" pitchFamily="18" charset="0"/>
                <a:cs typeface="Times New Roman" pitchFamily="18" charset="0"/>
              </a:rPr>
              <a:t>da retore </a:t>
            </a:r>
            <a:endParaRPr lang="it-IT" b="1" dirty="0">
              <a:solidFill>
                <a:schemeClr val="accent6">
                  <a:lumMod val="20000"/>
                  <a:lumOff val="80000"/>
                </a:schemeClr>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40290" name="Picture 2" descr="Design of a dress for rhetoric - Giuseppe Arcimboldo - www.giuseppe-arcimboldo.org"/>
          <p:cNvPicPr>
            <a:picLocks noChangeAspect="1" noChangeArrowheads="1"/>
          </p:cNvPicPr>
          <p:nvPr/>
        </p:nvPicPr>
        <p:blipFill rotWithShape="1">
          <a:blip r:embed="rId3"/>
          <a:srcRect b="3490"/>
          <a:stretch/>
        </p:blipFill>
        <p:spPr bwMode="auto">
          <a:xfrm>
            <a:off x="2699792" y="21878"/>
            <a:ext cx="4108318" cy="6836122"/>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74105" y="3212976"/>
            <a:ext cx="1979712" cy="923330"/>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Disegno di un costume da geometria. </a:t>
            </a:r>
            <a:endParaRPr lang="it-IT" b="1" dirty="0">
              <a:solidFill>
                <a:schemeClr val="accent6">
                  <a:lumMod val="20000"/>
                  <a:lumOff val="80000"/>
                </a:schemeClr>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57698" name="Picture 2" descr="Design of a dress for Geometry - Giuseppe Arcimboldo - www.giuseppe-arcimboldo.org"/>
          <p:cNvPicPr>
            <a:picLocks noChangeAspect="1" noChangeArrowheads="1"/>
          </p:cNvPicPr>
          <p:nvPr/>
        </p:nvPicPr>
        <p:blipFill rotWithShape="1">
          <a:blip r:embed="rId3"/>
          <a:srcRect l="4243" t="-111" r="-4243" b="3297"/>
          <a:stretch/>
        </p:blipFill>
        <p:spPr bwMode="auto">
          <a:xfrm>
            <a:off x="2753132" y="0"/>
            <a:ext cx="4155569" cy="685800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36512" y="3429000"/>
            <a:ext cx="1907704" cy="923330"/>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Disegno di un costume da musico. </a:t>
            </a:r>
            <a:endParaRPr lang="it-IT" b="1" dirty="0">
              <a:solidFill>
                <a:schemeClr val="accent6">
                  <a:lumMod val="20000"/>
                  <a:lumOff val="80000"/>
                </a:schemeClr>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41314" name="Picture 2" descr="Design of a dress for Music - Giuseppe Arcimboldo - www.giuseppe-arcimboldo.org"/>
          <p:cNvPicPr>
            <a:picLocks noChangeAspect="1" noChangeArrowheads="1"/>
          </p:cNvPicPr>
          <p:nvPr/>
        </p:nvPicPr>
        <p:blipFill rotWithShape="1">
          <a:blip r:embed="rId3"/>
          <a:srcRect b="3419"/>
          <a:stretch/>
        </p:blipFill>
        <p:spPr bwMode="auto">
          <a:xfrm>
            <a:off x="2627784" y="-1"/>
            <a:ext cx="4061610" cy="6858001"/>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90688" y="1268760"/>
            <a:ext cx="1545008" cy="646331"/>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Allegoria della morte  </a:t>
            </a:r>
            <a:endParaRPr lang="it-IT" b="1" dirty="0">
              <a:solidFill>
                <a:schemeClr val="accent6">
                  <a:lumMod val="20000"/>
                  <a:lumOff val="80000"/>
                </a:schemeClr>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42338" name="Picture 2" descr="An Allegory Of Death - Giuseppe Arcimboldo - www.giuseppe-arcimboldo.org"/>
          <p:cNvPicPr>
            <a:picLocks noChangeAspect="1" noChangeArrowheads="1"/>
          </p:cNvPicPr>
          <p:nvPr/>
        </p:nvPicPr>
        <p:blipFill rotWithShape="1">
          <a:blip r:embed="rId3"/>
          <a:srcRect l="12934" t="13613" r="9433" b="17927"/>
          <a:stretch/>
        </p:blipFill>
        <p:spPr bwMode="auto">
          <a:xfrm>
            <a:off x="2051265" y="0"/>
            <a:ext cx="5303779" cy="6857999"/>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183297" name="Rectangle 1"/>
          <p:cNvSpPr>
            <a:spLocks noChangeArrowheads="1"/>
          </p:cNvSpPr>
          <p:nvPr/>
        </p:nvSpPr>
        <p:spPr bwMode="auto">
          <a:xfrm>
            <a:off x="49959" y="-61549"/>
            <a:ext cx="8943405" cy="71404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it-IT" sz="2200" b="1" i="0" u="none" strike="noStrike" cap="none" normalizeH="0" baseline="0" dirty="0" smtClean="0">
                <a:ln>
                  <a:noFill/>
                </a:ln>
                <a:solidFill>
                  <a:schemeClr val="accent6">
                    <a:lumMod val="20000"/>
                    <a:lumOff val="80000"/>
                  </a:schemeClr>
                </a:solidFill>
                <a:effectLst/>
                <a:latin typeface="Times New Roman" panose="02020603050405020304" pitchFamily="18" charset="0"/>
                <a:cs typeface="Times New Roman" panose="02020603050405020304" pitchFamily="18" charset="0"/>
              </a:rPr>
              <a:t>Quella in cui Arcimboldo si trova a vivere è una città che rimpiange i fasti e l’apertura mentale dei tempi degli  Sforza. E’ ancora uno fra i principali centri della produzione del lusso europea, con botteghe in cui si fabbricano gli oggetti più belli d’Europa: gioielli, sete, broccati d’oro, armature, armi. Peccato che quelle cose meravigliose vadano solo all’estero, perché Milano si è tanto impoverita che nessuno riesce a comprarli. I ceti dirigenti, persa la spinta propulsiva e l’orgoglio mercantile dell’epoca comunale (in cui si diventava nobili  per censo e a chi falliva venivano abbassate le braghe davanti a tutti prima di farlo fuori) sono diventati una classe parassitaria, venduta agli invasori, in cui il lavoro è una vergogna. E’ un’economia in decadenza, anche se nessuno sembra accorgersene</a:t>
            </a:r>
            <a:r>
              <a:rPr lang="it-IT" sz="2200" b="1" dirty="0">
                <a:solidFill>
                  <a:schemeClr val="accent6">
                    <a:lumMod val="20000"/>
                    <a:lumOff val="80000"/>
                  </a:schemeClr>
                </a:solidFill>
                <a:latin typeface="Times New Roman" panose="02020603050405020304" pitchFamily="18" charset="0"/>
                <a:cs typeface="Times New Roman" panose="02020603050405020304" pitchFamily="18" charset="0"/>
              </a:rPr>
              <a:t>. Le antiche corporazioni che avevano rappresentato il potere della città erano ora soltanto un ostacolo alla sua prosperità, per le loro continue </a:t>
            </a:r>
            <a:r>
              <a:rPr lang="it-IT" sz="2200" b="1" dirty="0" smtClean="0">
                <a:solidFill>
                  <a:schemeClr val="accent6">
                    <a:lumMod val="20000"/>
                    <a:lumOff val="80000"/>
                  </a:schemeClr>
                </a:solidFill>
                <a:latin typeface="Times New Roman" panose="02020603050405020304" pitchFamily="18" charset="0"/>
                <a:cs typeface="Times New Roman" panose="02020603050405020304" pitchFamily="18" charset="0"/>
              </a:rPr>
              <a:t>lotte intestine. Unico scopo della loro esistenza, conservare privilegi e mercati acquisiti, senza fare nessuno sforzo di innovazione. I tessitori rifiutarono la proposta di tessere le lane inglesi con questa risposta: «vale di più una pezza del nostro broccato d’oro </a:t>
            </a:r>
          </a:p>
          <a:p>
            <a:pPr lvl="0" fontAlgn="base">
              <a:spcBef>
                <a:spcPct val="0"/>
              </a:spcBef>
              <a:spcAft>
                <a:spcPct val="0"/>
              </a:spcAft>
            </a:pPr>
            <a:r>
              <a:rPr lang="it-IT" sz="2200" b="1" dirty="0" smtClean="0">
                <a:solidFill>
                  <a:schemeClr val="accent6">
                    <a:lumMod val="20000"/>
                    <a:lumOff val="80000"/>
                  </a:schemeClr>
                </a:solidFill>
                <a:latin typeface="Times New Roman" panose="02020603050405020304" pitchFamily="18" charset="0"/>
                <a:cs typeface="Times New Roman" panose="02020603050405020304" pitchFamily="18" charset="0"/>
              </a:rPr>
              <a:t>che ventimila pezze delle vostre lane». Così gli inglesi assoldarono </a:t>
            </a:r>
          </a:p>
          <a:p>
            <a:pPr lvl="0" fontAlgn="base">
              <a:spcBef>
                <a:spcPct val="0"/>
              </a:spcBef>
              <a:spcAft>
                <a:spcPct val="0"/>
              </a:spcAft>
            </a:pPr>
            <a:r>
              <a:rPr lang="it-IT" sz="2200" b="1" dirty="0" smtClean="0">
                <a:solidFill>
                  <a:schemeClr val="accent6">
                    <a:lumMod val="20000"/>
                    <a:lumOff val="80000"/>
                  </a:schemeClr>
                </a:solidFill>
                <a:latin typeface="Times New Roman" panose="02020603050405020304" pitchFamily="18" charset="0"/>
                <a:cs typeface="Times New Roman" panose="02020603050405020304" pitchFamily="18" charset="0"/>
              </a:rPr>
              <a:t>dei tessitori milanesi che insegnarono loro come costruire i telai – e </a:t>
            </a:r>
          </a:p>
          <a:p>
            <a:pPr lvl="0" fontAlgn="base">
              <a:spcBef>
                <a:spcPct val="0"/>
              </a:spcBef>
              <a:spcAft>
                <a:spcPct val="0"/>
              </a:spcAft>
            </a:pPr>
            <a:r>
              <a:rPr lang="it-IT" sz="2200" b="1" dirty="0" smtClean="0">
                <a:solidFill>
                  <a:schemeClr val="accent6">
                    <a:lumMod val="20000"/>
                    <a:lumOff val="80000"/>
                  </a:schemeClr>
                </a:solidFill>
                <a:latin typeface="Times New Roman" panose="02020603050405020304" pitchFamily="18" charset="0"/>
                <a:cs typeface="Times New Roman" panose="02020603050405020304" pitchFamily="18" charset="0"/>
              </a:rPr>
              <a:t>nel giro di trent’anni, il broccato non fu più di moda.  </a:t>
            </a:r>
            <a:endParaRPr kumimoji="0" lang="it-IT" sz="2200" b="1" i="0" u="none" strike="noStrike" cap="none" normalizeH="0" baseline="0" dirty="0" smtClean="0">
              <a:ln>
                <a:noFill/>
              </a:ln>
              <a:solidFill>
                <a:schemeClr val="accent6">
                  <a:lumMod val="20000"/>
                  <a:lumOff val="80000"/>
                </a:schemeClr>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900" b="0" i="0" u="none" strike="noStrike" cap="none" normalizeH="0" baseline="0" dirty="0" smtClean="0">
                <a:ln>
                  <a:noFill/>
                </a:ln>
                <a:solidFill>
                  <a:schemeClr val="accent6">
                    <a:lumMod val="20000"/>
                    <a:lumOff val="80000"/>
                  </a:schemeClr>
                </a:solidFill>
                <a:effectLst/>
                <a:latin typeface="Arial" charset="0"/>
                <a:cs typeface="Arial" charset="0"/>
              </a:rPr>
              <a:t>   </a:t>
            </a:r>
            <a:r>
              <a:rPr kumimoji="0" lang="it-IT" sz="1800" b="0" i="0" u="none" strike="noStrike" cap="none" normalizeH="0" baseline="0" dirty="0" smtClean="0">
                <a:ln>
                  <a:noFill/>
                </a:ln>
                <a:solidFill>
                  <a:schemeClr val="accent6">
                    <a:lumMod val="20000"/>
                    <a:lumOff val="80000"/>
                  </a:schemeClr>
                </a:solidFill>
                <a:effectLst/>
                <a:latin typeface="Arial" charset="0"/>
                <a:cs typeface="Arial" charset="0"/>
              </a:rPr>
              <a:t> </a:t>
            </a:r>
          </a:p>
        </p:txBody>
      </p:sp>
      <p:pic>
        <p:nvPicPr>
          <p:cNvPr id="183298" name="Picture 2" descr="bussola">
            <a:hlinkClick r:id="rId3" tooltip="bussola"/>
          </p:cNvPr>
          <p:cNvPicPr>
            <a:picLocks noChangeAspect="1" noChangeArrowheads="1"/>
          </p:cNvPicPr>
          <p:nvPr/>
        </p:nvPicPr>
        <p:blipFill>
          <a:blip r:embed="rId4"/>
          <a:srcRect/>
          <a:stretch>
            <a:fillRect/>
          </a:stretch>
        </p:blipFill>
        <p:spPr bwMode="auto">
          <a:xfrm>
            <a:off x="155575" y="-57953275"/>
            <a:ext cx="171450" cy="171450"/>
          </a:xfrm>
          <a:prstGeom prst="rect">
            <a:avLst/>
          </a:prstGeom>
          <a:noFill/>
        </p:spPr>
      </p:pic>
      <p:pic>
        <p:nvPicPr>
          <p:cNvPr id="183299" name="Picture 3" descr="Ducato di Milano – Bandiera">
            <a:hlinkClick r:id="rId5" tooltip="Ducato di Milano – Bandiera"/>
          </p:cNvPr>
          <p:cNvPicPr>
            <a:picLocks noChangeAspect="1" noChangeArrowheads="1"/>
          </p:cNvPicPr>
          <p:nvPr/>
        </p:nvPicPr>
        <p:blipFill>
          <a:blip r:embed="rId6"/>
          <a:srcRect/>
          <a:stretch>
            <a:fillRect/>
          </a:stretch>
        </p:blipFill>
        <p:spPr bwMode="auto">
          <a:xfrm>
            <a:off x="1577975" y="-57678638"/>
            <a:ext cx="1190625" cy="600075"/>
          </a:xfrm>
          <a:prstGeom prst="rect">
            <a:avLst/>
          </a:prstGeom>
          <a:noFill/>
        </p:spPr>
      </p:pic>
      <p:pic>
        <p:nvPicPr>
          <p:cNvPr id="183300" name="Picture 4" descr="Ducato di Milano - Stemma">
            <a:hlinkClick r:id="rId7" tooltip="Ducato di Milano - Stemma"/>
          </p:cNvPr>
          <p:cNvPicPr>
            <a:picLocks noChangeAspect="1" noChangeArrowheads="1"/>
          </p:cNvPicPr>
          <p:nvPr/>
        </p:nvPicPr>
        <p:blipFill>
          <a:blip r:embed="rId8"/>
          <a:srcRect/>
          <a:stretch>
            <a:fillRect/>
          </a:stretch>
        </p:blipFill>
        <p:spPr bwMode="auto">
          <a:xfrm>
            <a:off x="2851150" y="-57678638"/>
            <a:ext cx="762000" cy="904875"/>
          </a:xfrm>
          <a:prstGeom prst="rect">
            <a:avLst/>
          </a:prstGeom>
          <a:noFill/>
        </p:spPr>
      </p:pic>
      <p:pic>
        <p:nvPicPr>
          <p:cNvPr id="183301" name="Picture 5" descr="Ducato di Milano - Localizzazione">
            <a:hlinkClick r:id="rId9" tooltip="Ducato di Milano - Localizzazione"/>
          </p:cNvPr>
          <p:cNvPicPr>
            <a:picLocks noChangeAspect="1" noChangeArrowheads="1"/>
          </p:cNvPicPr>
          <p:nvPr/>
        </p:nvPicPr>
        <p:blipFill>
          <a:blip r:embed="rId10"/>
          <a:srcRect/>
          <a:stretch>
            <a:fillRect/>
          </a:stretch>
        </p:blipFill>
        <p:spPr bwMode="auto">
          <a:xfrm>
            <a:off x="3814763" y="-57678638"/>
            <a:ext cx="2476500" cy="3009900"/>
          </a:xfrm>
          <a:prstGeom prst="rect">
            <a:avLst/>
          </a:prstGeom>
          <a:noFill/>
        </p:spPr>
      </p:pic>
      <p:pic>
        <p:nvPicPr>
          <p:cNvPr id="183302" name="Picture 6" descr="Ducato di Milano - Mappa">
            <a:hlinkClick r:id="rId11" tooltip="Ducato di Milano - Mappa"/>
          </p:cNvPr>
          <p:cNvPicPr>
            <a:picLocks noChangeAspect="1" noChangeArrowheads="1"/>
          </p:cNvPicPr>
          <p:nvPr/>
        </p:nvPicPr>
        <p:blipFill>
          <a:blip r:embed="rId12"/>
          <a:srcRect/>
          <a:stretch>
            <a:fillRect/>
          </a:stretch>
        </p:blipFill>
        <p:spPr bwMode="auto">
          <a:xfrm>
            <a:off x="6958013" y="-57678638"/>
            <a:ext cx="2476500" cy="2343150"/>
          </a:xfrm>
          <a:prstGeom prst="rect">
            <a:avLst/>
          </a:prstGeom>
          <a:noFill/>
        </p:spPr>
      </p:pic>
      <p:pic>
        <p:nvPicPr>
          <p:cNvPr id="183303" name="Picture 7" descr="Coat of arms of the House of Visconti (1277).svg">
            <a:hlinkClick r:id="rId13"/>
          </p:cNvPr>
          <p:cNvPicPr>
            <a:picLocks noChangeAspect="1" noChangeArrowheads="1"/>
          </p:cNvPicPr>
          <p:nvPr/>
        </p:nvPicPr>
        <p:blipFill>
          <a:blip r:embed="rId14"/>
          <a:srcRect/>
          <a:stretch>
            <a:fillRect/>
          </a:stretch>
        </p:blipFill>
        <p:spPr bwMode="auto">
          <a:xfrm>
            <a:off x="1044575" y="-54798913"/>
            <a:ext cx="190500" cy="228600"/>
          </a:xfrm>
          <a:prstGeom prst="rect">
            <a:avLst/>
          </a:prstGeom>
          <a:noFill/>
        </p:spPr>
      </p:pic>
      <p:pic>
        <p:nvPicPr>
          <p:cNvPr id="183304" name="Picture 8" descr="Flag of Italy.svg">
            <a:hlinkClick r:id="rId15"/>
          </p:cNvPr>
          <p:cNvPicPr>
            <a:picLocks noChangeAspect="1" noChangeArrowheads="1"/>
          </p:cNvPicPr>
          <p:nvPr/>
        </p:nvPicPr>
        <p:blipFill>
          <a:blip r:embed="rId16"/>
          <a:srcRect/>
          <a:stretch>
            <a:fillRect/>
          </a:stretch>
        </p:blipFill>
        <p:spPr bwMode="auto">
          <a:xfrm>
            <a:off x="1284288" y="-54798913"/>
            <a:ext cx="190500" cy="123825"/>
          </a:xfrm>
          <a:prstGeom prst="rect">
            <a:avLst/>
          </a:prstGeom>
          <a:noFill/>
        </p:spPr>
      </p:pic>
      <p:pic>
        <p:nvPicPr>
          <p:cNvPr id="183305" name="Picture 9" descr="http://upload.wikimedia.org/wikipedia/commons/thumb/9/9a/Duchy_of_Milan_1783.jpg/150px-Duchy_of_Milan_1783.jpg">
            <a:hlinkClick r:id="rId17"/>
          </p:cNvPr>
          <p:cNvPicPr>
            <a:picLocks noChangeAspect="1" noChangeArrowheads="1"/>
          </p:cNvPicPr>
          <p:nvPr/>
        </p:nvPicPr>
        <p:blipFill>
          <a:blip r:embed="rId18"/>
          <a:srcRect/>
          <a:stretch>
            <a:fillRect/>
          </a:stretch>
        </p:blipFill>
        <p:spPr bwMode="auto">
          <a:xfrm>
            <a:off x="123825" y="-34704338"/>
            <a:ext cx="1428750" cy="1409700"/>
          </a:xfrm>
          <a:prstGeom prst="rect">
            <a:avLst/>
          </a:prstGeom>
          <a:noFill/>
        </p:spPr>
      </p:pic>
      <p:pic>
        <p:nvPicPr>
          <p:cNvPr id="183306" name="Picture 10" descr="Exquisite-kfind.png">
            <a:hlinkClick r:id="rId19"/>
          </p:cNvPr>
          <p:cNvPicPr>
            <a:picLocks noChangeAspect="1" noChangeArrowheads="1"/>
          </p:cNvPicPr>
          <p:nvPr/>
        </p:nvPicPr>
        <p:blipFill>
          <a:blip r:embed="rId20"/>
          <a:srcRect/>
          <a:stretch>
            <a:fillRect/>
          </a:stretch>
        </p:blipFill>
        <p:spPr bwMode="auto">
          <a:xfrm>
            <a:off x="2873375" y="-33362900"/>
            <a:ext cx="190500" cy="190500"/>
          </a:xfrm>
          <a:prstGeom prst="rect">
            <a:avLst/>
          </a:prstGeom>
          <a:noFill/>
        </p:spPr>
      </p:pic>
      <p:pic>
        <p:nvPicPr>
          <p:cNvPr id="183307" name="Picture 11" descr="http://upload.wikimedia.org/wikipedia/commons/thumb/9/9d/Massima_espansione_Viscontea.png/350px-Massima_espansione_Viscontea.png">
            <a:hlinkClick r:id="rId21"/>
          </p:cNvPr>
          <p:cNvPicPr>
            <a:picLocks noChangeAspect="1" noChangeArrowheads="1"/>
          </p:cNvPicPr>
          <p:nvPr/>
        </p:nvPicPr>
        <p:blipFill>
          <a:blip r:embed="rId22"/>
          <a:srcRect/>
          <a:stretch>
            <a:fillRect/>
          </a:stretch>
        </p:blipFill>
        <p:spPr bwMode="auto">
          <a:xfrm>
            <a:off x="155575" y="-29090938"/>
            <a:ext cx="3333750" cy="3343275"/>
          </a:xfrm>
          <a:prstGeom prst="rect">
            <a:avLst/>
          </a:prstGeom>
          <a:noFill/>
        </p:spPr>
      </p:pic>
      <p:pic>
        <p:nvPicPr>
          <p:cNvPr id="183308" name="Picture 12" descr="Exquisite-kfind.png">
            <a:hlinkClick r:id="rId19"/>
          </p:cNvPr>
          <p:cNvPicPr>
            <a:picLocks noChangeAspect="1" noChangeArrowheads="1"/>
          </p:cNvPicPr>
          <p:nvPr/>
        </p:nvPicPr>
        <p:blipFill>
          <a:blip r:embed="rId20"/>
          <a:srcRect/>
          <a:stretch>
            <a:fillRect/>
          </a:stretch>
        </p:blipFill>
        <p:spPr bwMode="auto">
          <a:xfrm>
            <a:off x="92075" y="-18994438"/>
            <a:ext cx="190500" cy="190500"/>
          </a:xfrm>
          <a:prstGeom prst="rect">
            <a:avLst/>
          </a:prstGeom>
          <a:noFill/>
        </p:spPr>
      </p:pic>
      <p:pic>
        <p:nvPicPr>
          <p:cNvPr id="183312" name="Picture 16" descr="Collabora a Commons">
            <a:hlinkClick r:id="rId23" tooltip="Collabora a Commons"/>
          </p:cNvPr>
          <p:cNvPicPr>
            <a:picLocks noChangeAspect="1" noChangeArrowheads="1"/>
          </p:cNvPicPr>
          <p:nvPr/>
        </p:nvPicPr>
        <p:blipFill>
          <a:blip r:embed="rId24"/>
          <a:srcRect/>
          <a:stretch>
            <a:fillRect/>
          </a:stretch>
        </p:blipFill>
        <p:spPr bwMode="auto">
          <a:xfrm>
            <a:off x="163513" y="42332275"/>
            <a:ext cx="171450" cy="228600"/>
          </a:xfrm>
          <a:prstGeom prst="rect">
            <a:avLst/>
          </a:prstGeom>
          <a:noFill/>
        </p:spPr>
      </p:pic>
      <p:pic>
        <p:nvPicPr>
          <p:cNvPr id="183313" name="Picture 17" descr="Open book nae 02.svg"/>
          <p:cNvPicPr>
            <a:picLocks noChangeAspect="1" noChangeArrowheads="1"/>
          </p:cNvPicPr>
          <p:nvPr/>
        </p:nvPicPr>
        <p:blipFill>
          <a:blip r:embed="rId25"/>
          <a:srcRect/>
          <a:stretch>
            <a:fillRect/>
          </a:stretch>
        </p:blipFill>
        <p:spPr bwMode="auto">
          <a:xfrm>
            <a:off x="234950" y="42606913"/>
            <a:ext cx="266700" cy="152400"/>
          </a:xfrm>
          <a:prstGeom prst="rect">
            <a:avLst/>
          </a:prstGeom>
          <a:noFill/>
        </p:spPr>
      </p:pic>
      <p:pic>
        <p:nvPicPr>
          <p:cNvPr id="183314" name="Picture 18" descr="Banner of the Holy Roman Emperor (after 1400).svg">
            <a:hlinkClick r:id="rId26"/>
          </p:cNvPr>
          <p:cNvPicPr>
            <a:picLocks noChangeAspect="1" noChangeArrowheads="1"/>
          </p:cNvPicPr>
          <p:nvPr/>
        </p:nvPicPr>
        <p:blipFill>
          <a:blip r:embed="rId27"/>
          <a:srcRect/>
          <a:stretch>
            <a:fillRect/>
          </a:stretch>
        </p:blipFill>
        <p:spPr bwMode="auto">
          <a:xfrm>
            <a:off x="92075" y="42881550"/>
            <a:ext cx="285750" cy="190500"/>
          </a:xfrm>
          <a:prstGeom prst="rect">
            <a:avLst/>
          </a:prstGeom>
          <a:noFill/>
        </p:spPr>
      </p:pic>
      <p:pic>
        <p:nvPicPr>
          <p:cNvPr id="183315" name="Picture 19" descr="Milano">
            <a:hlinkClick r:id="rId28" tooltip="Milano"/>
          </p:cNvPr>
          <p:cNvPicPr>
            <a:picLocks noChangeAspect="1" noChangeArrowheads="1"/>
          </p:cNvPicPr>
          <p:nvPr/>
        </p:nvPicPr>
        <p:blipFill>
          <a:blip r:embed="rId29"/>
          <a:srcRect/>
          <a:stretch>
            <a:fillRect/>
          </a:stretch>
        </p:blipFill>
        <p:spPr bwMode="auto">
          <a:xfrm>
            <a:off x="414338" y="42881550"/>
            <a:ext cx="171450" cy="238125"/>
          </a:xfrm>
          <a:prstGeom prst="rect">
            <a:avLst/>
          </a:prstGeom>
          <a:noFill/>
        </p:spPr>
      </p:pic>
      <p:pic>
        <p:nvPicPr>
          <p:cNvPr id="183316" name="Picture 20" descr="storia d'Italia">
            <a:hlinkClick r:id="rId30" tooltip="storia d'Italia"/>
          </p:cNvPr>
          <p:cNvPicPr>
            <a:picLocks noChangeAspect="1" noChangeArrowheads="1"/>
          </p:cNvPicPr>
          <p:nvPr/>
        </p:nvPicPr>
        <p:blipFill>
          <a:blip r:embed="rId31"/>
          <a:srcRect/>
          <a:stretch>
            <a:fillRect/>
          </a:stretch>
        </p:blipFill>
        <p:spPr bwMode="auto">
          <a:xfrm>
            <a:off x="606425" y="42881550"/>
            <a:ext cx="238125" cy="219075"/>
          </a:xfrm>
          <a:prstGeom prst="rect">
            <a:avLst/>
          </a:prstGeom>
          <a:noFill/>
        </p:spPr>
      </p:pic>
      <p:pic>
        <p:nvPicPr>
          <p:cNvPr id="183318" name="Picture 22" descr="Powered by MediaWiki">
            <a:hlinkClick r:id="rId32"/>
          </p:cNvPr>
          <p:cNvPicPr>
            <a:picLocks noChangeAspect="1" noChangeArrowheads="1"/>
          </p:cNvPicPr>
          <p:nvPr/>
        </p:nvPicPr>
        <p:blipFill>
          <a:blip r:embed="rId33"/>
          <a:srcRect/>
          <a:stretch>
            <a:fillRect/>
          </a:stretch>
        </p:blipFill>
        <p:spPr bwMode="auto">
          <a:xfrm>
            <a:off x="171450" y="57938988"/>
            <a:ext cx="838200" cy="295275"/>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4151606" y="18935"/>
            <a:ext cx="4996145" cy="6817251"/>
          </a:xfrm>
          <a:prstGeom prst="rect">
            <a:avLst/>
          </a:prstGeom>
          <a:noFill/>
        </p:spPr>
        <p:txBody>
          <a:bodyPr wrap="square" rtlCol="0">
            <a:spAutoFit/>
          </a:bodyPr>
          <a:lstStyle/>
          <a:p>
            <a:r>
              <a:rPr lang="it-IT" sz="2300" b="1" dirty="0" smtClean="0">
                <a:solidFill>
                  <a:schemeClr val="accent6">
                    <a:lumMod val="20000"/>
                    <a:lumOff val="80000"/>
                  </a:schemeClr>
                </a:solidFill>
                <a:latin typeface="Times New Roman" pitchFamily="18" charset="0"/>
                <a:cs typeface="Times New Roman" pitchFamily="18" charset="0"/>
              </a:rPr>
              <a:t>Fra i disegni che  Arcimboldo si riporta a Milano, c’è tutto il ciclo della sericoltura, introdotta a Milano da Ludovico il Moro. Attraverso questi documenti si scopre che se la Lombardia non avesse avuti un ceto dirigente così arretrato, saremmo stati pronti per la produzione di serie e avremmo avuto la rivoluzione industriale prima degli inglesi. E si scoprono anche gli interessi di Arcimboldo  come scienziato, tecnico ed economista: un vero e proprio genio leonardesco, troppo scomodo però, tanto da venir rapidamente dimenticato subito dopo la sua morte e la morte di Rodolfo II. Entrambi considerati, per secoli, non innovatori in anticipo sui tempi   ma psicolabili. </a:t>
            </a:r>
            <a:endParaRPr lang="it-IT" sz="2300" b="1" dirty="0">
              <a:solidFill>
                <a:schemeClr val="accent6">
                  <a:lumMod val="20000"/>
                  <a:lumOff val="80000"/>
                </a:schemeClr>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65892" name="Picture 4" descr="Processing of Sericulture - Giuseppe Arcimboldo - www.giuseppe-arcimboldo.org"/>
          <p:cNvPicPr>
            <a:picLocks noChangeAspect="1" noChangeArrowheads="1"/>
          </p:cNvPicPr>
          <p:nvPr/>
        </p:nvPicPr>
        <p:blipFill rotWithShape="1">
          <a:blip r:embed="rId2"/>
          <a:srcRect b="3528"/>
          <a:stretch/>
        </p:blipFill>
        <p:spPr bwMode="auto">
          <a:xfrm>
            <a:off x="536" y="0"/>
            <a:ext cx="4115628" cy="6857998"/>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323528" y="6000768"/>
            <a:ext cx="8820472"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Sericoltura. </a:t>
            </a:r>
            <a:endParaRPr lang="it-IT" b="1" dirty="0">
              <a:solidFill>
                <a:schemeClr val="accent6">
                  <a:lumMod val="20000"/>
                  <a:lumOff val="80000"/>
                </a:schemeClr>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68962" name="Picture 2" descr="Processing of Sericulture 2 - Giuseppe Arcimboldo - www.giuseppe-arcimboldo.org"/>
          <p:cNvPicPr>
            <a:picLocks noChangeAspect="1" noChangeArrowheads="1"/>
          </p:cNvPicPr>
          <p:nvPr/>
        </p:nvPicPr>
        <p:blipFill>
          <a:blip r:embed="rId3"/>
          <a:srcRect/>
          <a:stretch>
            <a:fillRect/>
          </a:stretch>
        </p:blipFill>
        <p:spPr bwMode="auto">
          <a:xfrm>
            <a:off x="2500298" y="-285776"/>
            <a:ext cx="4229100" cy="7419976"/>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395536" y="6000768"/>
            <a:ext cx="8748464"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Sericoltura. </a:t>
            </a:r>
            <a:endParaRPr lang="it-IT" b="1" dirty="0">
              <a:solidFill>
                <a:schemeClr val="accent6">
                  <a:lumMod val="20000"/>
                  <a:lumOff val="80000"/>
                </a:schemeClr>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66914" name="Picture 2" descr="Processing of Sericulture 3 - Giuseppe Arcimboldo - www.giuseppe-arcimboldo.org"/>
          <p:cNvPicPr>
            <a:picLocks noChangeAspect="1" noChangeArrowheads="1"/>
          </p:cNvPicPr>
          <p:nvPr/>
        </p:nvPicPr>
        <p:blipFill>
          <a:blip r:embed="rId3"/>
          <a:srcRect/>
          <a:stretch>
            <a:fillRect/>
          </a:stretch>
        </p:blipFill>
        <p:spPr bwMode="auto">
          <a:xfrm>
            <a:off x="2500298" y="-561976"/>
            <a:ext cx="4305300" cy="7419976"/>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6000768"/>
            <a:ext cx="9144000"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Sericoltura. </a:t>
            </a:r>
            <a:endParaRPr lang="it-IT" b="1" dirty="0">
              <a:solidFill>
                <a:schemeClr val="accent6">
                  <a:lumMod val="20000"/>
                  <a:lumOff val="80000"/>
                </a:schemeClr>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65890" name="Picture 2" descr="Processing of Sericulture 4 - Giuseppe Arcimboldo - www.giuseppe-arcimboldo.org"/>
          <p:cNvPicPr>
            <a:picLocks noChangeAspect="1" noChangeArrowheads="1"/>
          </p:cNvPicPr>
          <p:nvPr/>
        </p:nvPicPr>
        <p:blipFill>
          <a:blip r:embed="rId3"/>
          <a:srcRect/>
          <a:stretch>
            <a:fillRect/>
          </a:stretch>
        </p:blipFill>
        <p:spPr bwMode="auto">
          <a:xfrm>
            <a:off x="2786050" y="-1071594"/>
            <a:ext cx="4257675" cy="7419976"/>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395536" y="6000768"/>
            <a:ext cx="8748464"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Sericoltura. </a:t>
            </a:r>
            <a:endParaRPr lang="it-IT" b="1" dirty="0">
              <a:solidFill>
                <a:schemeClr val="accent6">
                  <a:lumMod val="20000"/>
                  <a:lumOff val="80000"/>
                </a:schemeClr>
              </a:solidFill>
              <a:latin typeface="Times New Roman" pitchFamily="18" charset="0"/>
              <a:cs typeface="Times New Roman" pitchFamily="18" charset="0"/>
            </a:endParaRPr>
          </a:p>
        </p:txBody>
      </p:sp>
      <p:sp>
        <p:nvSpPr>
          <p:cNvPr id="107522" name="AutoShape 2"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7524" name="AutoShape 4" descr="data:image/jpeg;base64,/9j/4AAQSkZJRgABAQAAAQABAAD/2wCEAAkGBhQSERUUEhQVFRUWGBgaGRgYGBkXGhoaGhocFxgXHRgaGyYeGhwjGh8YHy8gIycpLCwsGx4xNTAqNSYsLCkBCQoKDgwOGg8PGiwkHyQsLCwsLCwsLCwsLCwsLCwsLCwsLCwsLCwsLCwsLCwsLCwsLCwsLCwsLCwsLCwsLCwsLP/AABEIAQoAvgMBIgACEQEDEQH/xAAbAAADAQEBAQEAAAAAAAAAAAAEBQYDAgEHAP/EAEAQAAECBAMFBgQEBAUEAwAAAAECEQADITEEQVEFEmFxgSKRobHB8AYTMtEjUuHxFEJicjOSorLCBxUkgmNzg//EABgBAAMBAQAAAAAAAAAAAAAAAAABAgME/8QAIBEBAQACAwEBAAMBAAAAAAAAAAECERIhMUEDIjJRE//aAAwDAQACEQMRAD8Aa/w+8vRic76DvjlGHSiksBT1pQqqEhRIBNVOK6KOTE3dJmVAoaDhViemVawTiEa82tHYiFxd7Bk2YlVWrRr1pwrSOSlTudQ2bDOuvg/eTFlvtGCx3xRhxvFq7uuer0jFctQLk1pa5DXtd36AdDQuotePHS16+xD0AmHlqvvOC+ut73jifhEgAuaMAH/KwBryf9oKmzntAc/FhVEgqJJF8+YDvw8YWgxkYcOHd+Y1JNBkbRumhcluGsF4f4emqqtW6NB+/rDCT8Ny0gO51akPSSdOJq+83QnxfWOpmKzCks4Fi9Sz1pxaDMdsNJJ3SwNgSxFrEC1rwhx2DWhCjvOntA5KSdGgFujb5wRSYQNDkfsXf3bheJQK71LuQYDwOKUaLmEJNjfpQP4Q0l7NCg6Z282hDa1d/KFRvYL+JQo0UPfONQgawBj8OfzII/qYP1B3T4QoOPXKUzse9J6ZdINb8K569UplUpkIzUzjXLrAuB+IpSuyrsqJF6jv+7QZNGY7vfWFZpUsvj0Je1rRqiXA1bCNpSyOPvwiTbBJFYKQ0DTFvX0jxE3WGBJVcv5xSSEukchEqsFhX7xT4c9hP9qfIRl+ioSS3dwMyKRxNnVjrfZShxPn7EcKQdPd41iHMw98DLPfR8uEarvY/aOBx48HijcdffsRivUUbL9RG85XvONcLs9U4hKQABcmofSlzweAipO8oskEu4pc8tBxh/sTY7KClDtUYaD7AVaHOC2UmUOx9RoVm54DQcBBKQEDj94E7dLw+kZHDGrZaRoiYWePyZx5+sHY2DxWG7JJJzyB8ITr2UmajcJcEqyq6GYs9n3jlUpEO8TOUUL30pIH93OrdIWbOxDpJCVA/TQCgFCXbMue7SA05O2RMRYHPQjnGQ+eAGIS1iwB6tXvimxM5RG6Ja3OdBwvABkEOEy1P/UacNPOCjRBjUrUO0XOdB306+MJcbLeh/QxWzEzAC6E9GhDjUb1xbWCVnnCKZJUlquIZbN+ICkpCnKbEs5SRm35YxmIemWkAkbqvdR9409ZS8b0uUKBSCCC+YaNke+sTmz8f8s710n6wM6f4gGv5tRWKJLEApqCxcWjGx045bdIm3jZChnHkqTU+/KNBJ9/vCN6FuPb8YpsIewl/wAo45RMypbcffjFLIT2E8k+UZZxcT05HbPM+fOOvmml/dIzxA7ZD/zeto7Ir75xvEPChwD7t94HnFrcyfyi3fkIO3aNpX3yjPAYT5kwd55ZDm33zhhpsfYAmuuaCEZAmq2N1HTg8U7BKQEAAAMMvDKM5csDgB05R+LqBA5PE1DFeIagrHcjDH6le/tBeHwITz7/AGY7+aAPY74NhkJWg9BGa0qyYRurE6DvjJUwmwg7AVcyaMgocA3jAex5iQlQYhlOzGjgOm2RChB84qbLgGevfAGz1rCVOntKLmoBAYAUDh6P1hgLtPaQQpkglsgOvTSFMzETSKgJerCp5PDuZhg9QHOpesYzJIJvTUkANw18oaon5slebMdSIXYiUO0aBuP6xWYvBo3XIB5mgPCE8/Z6TQFsmLGELNpHECBJtmzy5w42vhCgirjrTn71hROToI1lcuU072dimLe7/eKT4bxzFUs2BdP9pceB84j1FmOfpDHA40pKVi4vyFX7nHXhCyh4Zar6FLk5iPSsVGsCypzpDGhrzBqI9SQ7n3lGLramaBl4xSYNfYS/5R6RL3NqB4pcKHQn+1J8Iz/RUT85P4h/uV698aZiOJ6u2f7j5x6ldXtGsQ0mFwxsoh7WNT4Awds1ITvLJv5qb0YQAv0UfJPkowWtJZKU3NuGRMUk1R26AMMzx0gyVLCWyAjzDyQhIAsB79Y8Ud7l7qfQZxBbeTsQTRNBr9o/SsLn+seTVpQCVKtU5QnxO3FzFlEpJPh+w6Pwhg4nY5CLkAakgDvhdO2spZaUkq/qZk/5lMOojTCbCFFTTvr0skHgL9SXhmJdGAo0HQ6TisNNUofMWUjUNwLB06Hz0jE7PWEuFqYtZSieqQQH8PKKlUl71B8x7EZTcKnQHpf0h7G03h8CtQLBQydSiH8HI4ACCUbKXckHUqDEcgD5nOH6EAWAHSOZgzhDkmp+GObqv2kzFHwJI8YWz8SEliHHEBCh3BiOg5xVYqXmOkJNpYUKoQ9GhqnZBjsOiak65PfXqORMSWKwxBINx3c3i2OFKR2ap/Kbc9QeIhVjMIlTjI/5km7HUedLQ5dIzx2lJhf3pHEifuqAGpHeCG8xBGJkFC2IvYj0gSdLzzBfurGvrmXXwxiAuSBcoJHR+z4U6Q5mAM0R3wzMacP6gR4bwHvjFiinOMcpqur87vFmpdGAbjmYpsCr8NH9o10ETM61GF/0ikwCXlIt9KfJoxza4p3FH8Q8FK841QnWB8Sr8VQH5j4qjREaxLqcdwAv/SepCv8Aie+DthJKllRshx795QHj0gyTvPcM1yxehyo9TbjYly5oSQlKiN6pANt6oDi56tDScLxBVaiBcnPppa/oYxm7WSB2K+vM+sB4spSl1KJbImj2yhVLK5pojdli5Lh/sO88oJBpvNxC5ymBpvNvXA4JGZ/qNBFBs7Cpljspbi9Scy+fOANmTEijBwwf7aUBhzhQ4BPdBSrZJjQCPwMfiYhL0rjHEGmceqVGM1Zf7B/ZgkDuUosPfSPJtdNI/A8YzWuGGc0cs4W4o8BDCYToTyb7wHiEOk0IbX36xW1QjUm44xPbVAT20mtQeP6O8Us5Aryic2nLCkGtUkh9fvArLxPz9oJVSYCNDUsdYwxCQUkhQJbUG78XjXaMkFO8BW5FufvhCDF4oOHTRtY1jlqh+HpzzZYBG8/kHPqIuysBgbmjD3aPluz7pVugsaiopX8pB6xdfDeJK1rCiohIBRvK3iAXBD3UAwY8e6M59X+d+Hi0UrSKLAlpaP7W9YQJHd94f7PDy0jgPCkc+bqxTGKT+Mr+5XnG0uBsafxl/wBx4ZmNQuNYzcY2Y7gZBPmp2/yjuEK5W0lB9b91HJyHvOGOOJBoHcU47u8/Vlv/AOpiXQhS5s2hCSBUhtSwiom2w8wGIVOmDeqzNkkUvFHN2ghAZ95XAD1iWwGHBqosNNTkTRzmWhpvBQAS6iTmTUPSgOsFOG2znUeykirUYu9SXfQtw6xSyC0K9moCU0zNGGnZHgHjrEbZQl/5much9+kSV7OCY4DGEUv4jQQVGjX9/eC5G0kLFD6ecLQ1THdSKxjPSHBNRZj4F/DrHiJnGOJsxyBlr0MBNZAzJYVAAZqFub08Y6Mwaxgot7eOJ04C5AEINZqw0CLWDY2vCfaHxIhLsN48D40MKl/E0xf0oAHMp9YqGbbQArk+flE8Q+9wu2Y196RjiMbNQ5FBdqEaWDDyOdY8kYtKlJUARdxo/vP1h1W05jAEhWaVU5FrnS5iZxP0h9fuD5RS7YUAZiasajm939eEK8LhEqB3iN5qBiaUL0z05xrHNfWOzVEmj2PjlFz8H4AgGYq57I5UP2hT8LyUmYULDtZqWqx10ppF0iWwYBgMrRGd+NPzx+u08Yd4Rf4aSNOcIwh4d7OR+GkcPI8I583TimdpJ/FV/cfOP0r3+8dbVrMVrvHzj9u+P6xpPGf1tiZCVIqSN1i4NRQp8ifGMcJKExKgEpKA6XYOW/mfWgtBU1G8ggVz8XbjSF80GWs/KUEJKA6SklJJzBSQUUD6PDhOMNgwWf8AlDHN1Zj79A9IYbISFHeLMDzqBu+uXpCjCYo7vaIq9gUhgKpAetMz94fbCl9l+LhhZzbuaHQZTA/ZsB4/tC/HzZaEsGfM3tRyY22hidxJIielJ+Yv8QKIyR/PMNwWP0oGpvCgDb65pIlS3H5lUT0o56QPM2dPTmjiAo5f3OwGrQdt/FT5aD2txZA3ZcunEuq6mDu0LdlY/ELKgs7wSjfU9CKsQ+uddIpP3Q/AbTnyiAt0kUvRjalaH3WK/ZuP+aynYUzudIldkpM0Klmu6CUu7itU1uk68Bzh/siXugMx14FrNlCpw5xkwJlrU9GJByFPv5x87+JPiObNZEqiRclh0ppbjFb8W4s/wxCab5AHK/pEb8kJL3ANAOFugJEKFS2XspbPMmbvBIA71HyjyYhYb5czfZnBY8w4tSN9vbPdBKqkhkliQkvocuMCYLYyUgOXo5UKHeNABqze3i/Ua71DHA435g0UCxGmmdjrBGDwvb3mv5XfmCPbQjwGHWV7wqAW3syHz84rZEvdQCWfwrE3pph/L1EbeSd9QOSm6Zf6vOMNjSBvFRYAvbl6X6Qw+IQPmzOKQeoUkwnwM1gpIYX73DeHlGk7jC9VS/CyN7EqUMt49TlFmC/t4W7H2amQgAXLOffGGCb9/GMbdujGanbbepyEN8Er8NMJ0mHWzfoTyPnGWca4p7ag/FJ/qjhEqz8I72qPxFc/fvjHCC9OfvyjWeM/pjg00HvhCXCSv/IWC4ClDpvAuBpfxh5JRSkCbTwQB+YOShqDZuL+sEJPTh2paSSCFTkq6LB8Et3xXbDLyk0y9+ESWKlEkK/NX/8ARI3VA0zYeGoh/wDDWNeWaVdm5u4iqUO8ThQoAkO0eIwpKQLFnbkaGDE1aNdzh6tlEUEGPSFUmJSd2xNGzFRW8Kp1BuoQlCT9Ra/eBveOcU+KUBqDwhV/BBa6uoPUm37Zfa8Uca7ClJ3FKCO05SDSuZY6AkjnBGCw5SkBVyTbmT1jcq3d1KQyQKABvLJvSNPlF34jutCgA/E6P/HNPpY9XeJKSChSgx3T2nGQs/p3Rdbalb0lY/pMSeBPYlnRwX/KWBvpfpDgjv8AhyoOlTWzenVx4Qoxuz1qLFRbMUr3RQz1oSAWYktQPXiNIEmpSFMxWX0YNro0B2bA7K2eASBYjzgjGpagenS0MZEndTZifflC3FzHKjxpCVrUQu2J2/MJ6dSoM/6xlsjCgqSlRA3ljMDskne5BhHGPxDJDXUomugJb79I72UWJWRVqObC328Y2+OT6+loUGDW4M3Bo9l8m91hT8MzyUqBahcdb8ocb7RhXVLtoiW3OHGBDy0+8zCVB9++sO9mFpY6+cRmvEj2qh5h51jPDjnG21frPMekZSBF+xG9U1wwp792gTESVKV9TJTkM9T6d/QhCju06U6/ePcJLBIeyC+fHve8ESU7TwG460vurZxdlWB5tnwgHZK9xZORocmUNBlTLgIfbcb5ZUkWYkagKBMI8CsFc0A0UHDZFgpJ8Wip3AsMHPcDj7pBwm+PnE9g6kpDghTij355O4hkiaXy41ZqVpC1oV3jJbmiqirXvRoIwqABmSBcvXIwLh5O8veNW8SKPB6tbQUggUAqt8upr4+kFKSN0QD8kTVkK+lNM3JvfoIJU4YEkiAPccl5R1IiLxOJCEBL7rD0b7xcfLdBHAxD4rCpmrmhQqCQH0OfKGeNHYGRvII5cPBo9Thwg1ADih8ffKMvhzGb0tL3HZVzFI92uWNyz2cU1gVt7i8WAk1PTzid2hiWQpuP2j2fiSp39374RbWxW9ROnDOj9/lBJupyy1CHEsVJf6emZdu71gzDuS3vhyYQKs1DZH94KlTgKa3apaN3MbYPGrQGQpQrVs+LNFZg8UTLSs5gEtrmO+kSOFIJQN1TEgWcnIUivw0gKSnc+kZ8699bRjk3wdmeScwPHhyih2SxlDK/mYl8fP3M695ih+GJp/h0k6r/ANxMZZ+NsfQW0x2zzHlHGFvBO0/qPMeX6QLImDeaKx8TRySyD4+UcYOeoki2dMqtfOmscLXTg/uhHjBWEWCHAF8q9eMNIXHoNWLA3zBTmQMi0TGycWPnoQKAgPqd1gC5taKTGCu6oULkEUqKtWoOo+8fPsdPMrEoDtQCnV/EPF4zacrpf4bFMou2XG9QPEiGacSkpVUvQa++USqFKUkF6kPkGFb8bwfs+eAvdJ07q16sInS1TJnbgfPSORtArUzfSHPpzcwtxeKaj1PDIaPqY1w+MBACBxc1OZchtawtFptj/mShvSwFP9Qds7g15d0A7P8AiUTF7q3Sahj5vYiDcQVLBSHsEjr9Sm426cYRz9kbjqsxo38pZs71JpDgVI2gjf3d4Puua5a+fcY+c7a20+KUJBLqoCaBrb3FyC3CsLJu3prqIKSSN3eKUu3qb5Rxs3AzFTTMKnV+Yg3DB9MgIvjr1G/kUOAl/KVRyKk53q/nB+MVvpGYYxnLkruaBmfQ8a2NuFOMCqxZH8oD5CjEXF76a8GiGpDtCduhTvvXHJ2PgfKFEqSohzmaUe1m4UPeIabRJVMdObNyLfvHipYEuzMkd6hfTTujTeoxs3UxiVstQBvn0/WDZcoCodzrCyVzLgn7++cOZODKmalBX2Yu9MvTCRJASDWz3ir2etUuUAWBYknQO7dzRKIw6kgV3uBsQ9jwaHk/G/MQEpLlu1RgKZnMvGVb4dB8TjAVPckm8WfwmCcMl9VH/UYiUyWLXPgItvhdbYcZ9pXnGX6eNMPWe0V9o5W8oEA7Q8fCC9qHtFr08hAkoOq+bwY+C+tkHeCuBL8SFM3Bgx6iCNnpZASljuhi3D3m0cFO8kh23nB5JuaHU+AgjAyOzQkc3DjqDFxLOfN8bEWP9J0POPm/xDhD8wrI/nI6JIduhj6dOGShcNTOI/4jkhQ3wbrPklj4eEViWU3Buye3LBVxdtP18o3m4RpgNmoe9gO7e74Q/CGO7SpajXefj2cu7d8YrjOSqWVixSKaEp3r5lq8Hg8PG7hXLm7ylKJ+kkDgPpevDug3B4sAVI3uJ4OeTD1hHiOzKXqSA2rXibnbTXv0JA7XeYfHZXLi+njbCOyCoBSjTKlO1CfbHxMkJUlLEqIU3+2nRz01pHmctXbdjRuoPg8eL2a+6reVl/MRwZxw9IOKeX+CJODUk1SC7F6MANXg/wDjwhdN0OxLWevcDTxgLD7PcNvTOQUpmrmojhG+G2AkOSWo+pYVa9PZgEl+H6NshyAe/MVBHRvGAtqrSsFUs1cFv6v1Dd0KMXJUgPWripfJ6vmX/a0LMLtdQBAOnHJif8zCFxO5/K1mzqb2hP8ApL/eOtoz0hHEJFjWlwQcrawv/iQaGzknkzHrA21cUGSkguRcKrbqK0NtYvTPkH2aneWdTYcz+vhFjhNkqIdwOAs8TuxcOCd4EMwyNGvw4d8Wex5jMCzDg8TnVfnCzG4NQO6O0+Qu5o0dYYHdb6bvkXH8oHh0hptMhE1BSH3SVaOE1TXpAmHBKlqoXVfhq9826RDTXbqVIYV7sz1+0V/wwHk5DtKppEulL2rkT6CKf4db5NMlq9DGefjTFjtL/ENRYQNhyHreCNpjtk8E+kD4dDqp99YrHxNaT8MvdUEKbfCqtVIuQLuSSe5r1hrs9P4KSRUiouXzLDJ4CxMzdS9t0+dCPGPNlYpW+BLUVBSVKU5JYgpyP0ghVrVSYpIjELKnFQddOmkLMbszflLQAAVEKGgput306iKLaOGcbwu1qVasKcOrdNbA1H9KqHKzsT1itn7HzOfKVLnBX0kEpU2eRFMme0UmxNodgJuUKAId3TXMah+4Rp8abC3HmJFFFi1OP6d0SX/cFIWhiXZgK2ivYx3xp9tGaC4e4oXNb34tQwjSh1UPHXm/CO8Qte7uqoxtm5eg7z4Qx2BggTXNJLHOmuUPwf2orDYHeTWgHL6TqDB8vYiSGfdta9XoNIJwuCS6d5Tg9kAa3cjqRz5wwxmy1BJbsu2nnYNcnlEba6iZw2zR2nWTQEZULsTrWMMXMMtmbneulwxr4w2kyj83cTV0gOHJDGlDkztzEBbWw6e0AoO7Mk1ASGsbn20GyvnTGbNTMAdIDActdOn3ie2hht1bgU9A5A727hDXBSyoKAybuNelow2jWxaj2cUFaZH9YcuqjLuEa1btDVrHUM58YwxCHmhjvUFbh+EFbS3UhuRbR2JvygbCIJrWpHjGjE9+G8K5IFt6/AXPvWL/AGZslJGf6mEuwNmJCUptvNegivOEEpLhZSkXJbqeEY27rqxnGJz4lwaSupbspfesWctqx55iF2Hm7yWDBKaKPLIGCtt4hRWAFOJlQsMaIpuC/Zz5v0ElKCWT1AfXMtflC+D6OSns2ZOWTxSfDgBlN/Ur0iZlFwX95dBFF8Pq/CLfnPkIzz8aYstoEiZqGGUZyKXfujbaIdZ5D33RzLRWsPG9JrWdK3kKQcwQ7As4a2cCYZaPnbpBQQQneDsVMHS7gBxulj+XuPBrAC8EFFbq3SV7zuQ1AEqGlsswqKiVOmWABvF2yqYXLwgCn3GFXORf9I42fjVpdEwO1lXcUu9ToNWg4pKhU00/QfeHC8CnCCbKUgkKKQx4huye6nMGPlu2tgGVNKa6pPBnEfU5WF+V9JbidNDWosOjwB8R7LTPlFQHaSx4jX7xUuiym3zjA9pe6pJJp2r5N535iKnZ81IWWHZAKS4zIJ8zEzjMCUKYvRQOepjrZOP3QUqNSsEuW+kufKKs34nG6uqv9m4OUuhArcilGNjexVDOZswLu+Ru9TXdD2AJia2djglR7QCUsDR6EKuQbsfARTnFHcSQQagjKrbtuPnENGWA2QlEwqRdnrnqNXf9YmvjMfiAJv8AV0a595GKmTtFIAKiElzc0sxDnO0TfxBOCu0bMNagZPp9+cIaSmHBQC1SoelOlYXzp9HzYexB8wEkklkkX0AH3hDi8Tv9lIZIpzOvdGkjHK6ATkmYstb7CkUOxdmhSwDzPCjAczGGy9lbzAO5I/Ux9C2R8PiSneLEsCT+968YMshhjvuj9mbJ3QCFVPB6aZxztaaQAVgbiVAqKaUDgZUIUQrSgtGe1MaEJ7ICbOf5QLbzA1ADnpxeJL4j22QndSszCoi4FAkuT2QA1h3xnJtvbodtFIVPUpNE5cHbeU/FnHFR1jJMtI14HNR4D1gDAYx0pJAFGY2fz9mGEnDuX3nNO1pwTAU78F4dD1OthYczrFNsBP4ZH9R9InwGAAy76ZmHuwv8M2+s8rCkZ5+NMfXONPbpoLmOZSI1xMt5meUYrxaUlgXOgD/pCnnSb6IQiuvvhA2007zfLHaTZsw47JawPvjwJcxZG8SE/lAbvsYaYVCAGA3fephy6SXJ20lO7vgh6AZjVJOZYi0OfnAU8oT7Sl9pNT2XUCGLKDMWa16cYzlYopSVKUCALByGGbXzZi+XCL0NG0yc98qjQHXn5RjOnqFWqOPmMxHeA2jLWKFjYg31bpBM3DpWfXTlx4wwl9q7ITOTvpDG5S5bQs1uTfaJHH7LYkHKxZiwernnH1Gdg0sACAlJq/lzic27KSssR2RbjqR+Ue+EOUrOSIkbUWkFCx/7AseutNXiiw/xI+6KEMxGSu+5tyMJcfgAHCRxepVrlACsCsDtMHyLPxo/rF9Vnu4rr/v8oKJKjRPV9NT1NGhXtnbKVAO5a+gFwBqfKJTDhYO7vdSKCvfwhrhMEqYlQPaahFAeNzE60qZWlc7GGY4QGT1rmM/KHGwvhFcwFSiEijAi/TL9oNl4BIslgCwJqLWDfSX6w32djd1gm+bsxY1rrx5QXL/BMP8AW+z9lIQkul/zEtvD/wBbNygnEq+WgrCnli4dzwbWrBjHi9qJQCVCj8r5d4iX2ttLfBALIJBCQWArfXSI7a3qAviPbZUlW6WU4uctMnP26whTi1TGKr0dvevpHCkgKU7GpY/rG+DQkOo62jaTTmttrXDLIDZPbxvB0rGKFAb+9IE+e3nHSZjl29+/OFRKdYXaxT9Q409RFl8JYoTJaiGbeI8E6x87vR2i1+Bk/gzB/wDJ/wARGP6T+Lowt2cYrBiYqqjl2XYfrHUvZSBYeZfR/ON5kpw4+oRxKmFRDUd6aAM58Q3PO0Z43oZeiJQSaAiOp2E3km7saC/LTvjKbJAq7KYkAtVg5o3laCpc0BJJyueAipEkMw9pJP8AMAqlCDY05v4wLjNnbkxS0gKIB4VI0FC/S5hiuQSHAzPTeJVnmHjHFVdrt4iNlJ5ClO7BiAaF23TQpetbNk2bw0lfEf4TDeSQdAokM9HNfNrDRfNw9SpNxdOr58/OAJ2CE2qCkEg8C76sxYi48IBVSjawmS33khgKEkXaodtb6xO7U2huqLmmZveoFLUc9GjeXKWiWUlIIALGj1vXrA8iQkkAksBV+FHpS3mdYBpynEoEokUZLmoqBmGo3uloS7wcKU28obxeu6MkjN9YZztngggMElTt9ucB4vCC7A7rDxENOWwktH4hIsQ47qjxjcYn5S0KFKsr7xzMooAa+BEYzyyS9QOz55cmh62jwzn/ABAllbgUreYGoaj9a25AaQHhviEoJBS+mba1N+cDIZhH5SNQzwag5UTtPbXzAkOpwX+/CsL8QpJqWerx2ZIGVI4MsezpDkibbQClBRbj76CNU0DANGyRw55R0Cch51hoYSpZV+0GycOrPwj9LJvQe6xscUd1irxry4xNVJGJwjvqb90XP/TsbsqaCbL1/pFIhOvn3Rcf9PkPJm8ZgP8AoDRn+s/i1/PXJQYifuLByVQ+h8xGqFbq+Cnr5jy9iMcVLCi3A+LRxhSVS2P1IPeR9xGU8Xl6ZTpAUxzS7UBpnToO68YKRvZk61pwyjJC1TE7yTTIENbjGeHUD20ksrdFXIOVB409aVPQKJbI9zjS9oFxEog2Ifnfuf04wyRPA0az+DEGOZ8jfllDtk720Pc0XstpOYndXvPTXkWN+ML5iTvKUix+oH6dX/URVT8D85QStiAVhxclJAcgUza1xxooxmylSi31JNjlD2r0rRPUCAoluHaA9Y1m4kKLUUc8lB+BgoSEilAdM+g9YyxGBcMWUONIY0GlLKX3QLG9aiA8RukdqtQaZ50jWfh92gCgeZbleAZ2FKWCSKnNyRegrAmv0iW4B4njZ7wDjl7q2sL94A9LwznDdASMvIpvwidxMlSphJdT/mc2iozy6Ey1hWbtp4Vjma9ALnK56C8MNn7NKgO1/lATnqYaYPCJQGSNeZ63hWiYWksnAzD9Ra1M73J/eCJuCTQM8McRLB18rt3xl8sEADLxamUTtpxhenBAVAHdTjG8vDEilGjVIY7pGcbzHAcsw8GhWlMS6dJLfSB42jxcpxb7axrNmFVBSrN9Jbmc88ozmqIy4H9oaboMcPn7vXui3+AJe7Lm8VjXSI2QrtEe6t9vGLP4JlHcmuLqSc9DpE/p/VX5zvZxiZjKP9o8SRHssbswMwSoW5W8IyxQ7av7R/yjv8v948hGU6jSx+TIVvqlBe6C5FiWVdnGrx3MxakAoSne3ezvOHFAzi5Lfld2sLRpNP4iOR84Hfsnif8AkuNZ2nTjDpKU7287seB198IY4NRKVNSpY3GnoYVJUd1X/wBh/wB4jeQs/JBc+3MGVVJsfhJTAureNnYBg5OWblyc+kYbWqgBrlgRlQlhS5sOcYYL6RyEarmHcWXL0zjO5ce6riSYnZvyzukAvm29+veYww4mEKaoBopm6FJLuPUWijXV30hRgk/izB/Sj/cseVI1l62Wgy8Pd/HOFOPw7qS2vnTpnFDtcMFNr6CAZKAr5ZUASxvXOCZbKkeIw53wPdo9XIdbGt/TqMopZuFRvjsp7hpGOEwyPmHsptoOEHJNmiRMjdYgsdKsaZ6tTyjZKjRzW5axegypyio/gpf5Ef5R9ozTgZe+Owi35R9ojmrXSZf1jsJqPf6xXowMt/8ADRf8o05R5KwMt/8ADRl/KPtC5xXFIT5AoRf190jHEneSAL5g++MXgwEt/wDDRf8AKPtH5OAlv/hoy/lH2hf9BcUItQBDpFBcObVD2rnW0eKUmtAXqTa+uXpH0E4RD/Qn/KI5lSEv9IsMhB/0Lg+fScKneJSKMl+dQXit+GywXzHk8NjKAdgM8o/IqC9beUTlnyiuPF//2Q=="/>
          <p:cNvSpPr>
            <a:spLocks noChangeAspect="1" noChangeArrowheads="1"/>
          </p:cNvSpPr>
          <p:nvPr/>
        </p:nvSpPr>
        <p:spPr bwMode="auto">
          <a:xfrm>
            <a:off x="155575" y="-2795588"/>
            <a:ext cx="4162425" cy="58388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66916" name="Picture 4" descr="Processing of Sericulture 5 - Giuseppe Arcimboldo - www.giuseppe-arcimboldo.org"/>
          <p:cNvPicPr>
            <a:picLocks noChangeAspect="1" noChangeArrowheads="1"/>
          </p:cNvPicPr>
          <p:nvPr/>
        </p:nvPicPr>
        <p:blipFill>
          <a:blip r:embed="rId3"/>
          <a:srcRect/>
          <a:stretch>
            <a:fillRect/>
          </a:stretch>
        </p:blipFill>
        <p:spPr bwMode="auto">
          <a:xfrm>
            <a:off x="2447925" y="-561976"/>
            <a:ext cx="4248150" cy="7419976"/>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0"/>
            <a:ext cx="8929686" cy="7602081"/>
          </a:xfrm>
          <a:prstGeom prst="rect">
            <a:avLst/>
          </a:prstGeom>
          <a:noFill/>
        </p:spPr>
        <p:txBody>
          <a:bodyPr wrap="square" rtlCol="0">
            <a:spAutoFit/>
          </a:bodyPr>
          <a:lstStyle/>
          <a:p>
            <a:r>
              <a:rPr lang="it-IT"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Nel 1593 Giuseppe Arcimboldo morì nella sua Milano assassinato misteriosamente, nello stesso anno, guarda caso!, di Rodolfo II.</a:t>
            </a:r>
          </a:p>
          <a:p>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Quando</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l’armata</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svedese</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invase</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Praga</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nel</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1648</a:t>
            </a:r>
            <a:r>
              <a:rPr lang="en-US" sz="2700" b="1"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durante</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la Guerra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dei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Trent’anni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molti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dei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dipinti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di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Arcimboldo</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fueono</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prelevati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dalla</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collezione</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di Rodolfo, e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portati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in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Svezia</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I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tre</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carnet di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disegni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sparirono</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p>
          <a:p>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Oggi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I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suoi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lavori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possono</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essere</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visti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al </a:t>
            </a:r>
            <a:r>
              <a:rPr lang="en-US" sz="2700" b="1" dirty="0" err="1">
                <a:solidFill>
                  <a:schemeClr val="accent6">
                    <a:lumMod val="20000"/>
                    <a:lumOff val="80000"/>
                  </a:schemeClr>
                </a:solidFill>
                <a:latin typeface="Times New Roman" panose="02020603050405020304" pitchFamily="18" charset="0"/>
                <a:cs typeface="Times New Roman" panose="02020603050405020304" pitchFamily="18" charset="0"/>
              </a:rPr>
              <a:t>Kunsthistorisches</a:t>
            </a:r>
            <a:r>
              <a:rPr lang="en-US" sz="2700" b="1" dirty="0">
                <a:solidFill>
                  <a:schemeClr val="accent6">
                    <a:lumMod val="20000"/>
                    <a:lumOff val="80000"/>
                  </a:schemeClr>
                </a:solidFill>
                <a:latin typeface="Times New Roman" panose="02020603050405020304" pitchFamily="18" charset="0"/>
                <a:cs typeface="Times New Roman" panose="02020603050405020304" pitchFamily="18" charset="0"/>
              </a:rPr>
              <a:t> Museum </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di Vienna, all' </a:t>
            </a:r>
            <a:r>
              <a:rPr lang="en-US" sz="2700" b="1" dirty="0">
                <a:solidFill>
                  <a:schemeClr val="accent6">
                    <a:lumMod val="20000"/>
                    <a:lumOff val="80000"/>
                  </a:schemeClr>
                </a:solidFill>
                <a:latin typeface="Times New Roman" panose="02020603050405020304" pitchFamily="18" charset="0"/>
                <a:cs typeface="Times New Roman" panose="02020603050405020304" pitchFamily="18" charset="0"/>
              </a:rPr>
              <a:t>Habsburg </a:t>
            </a:r>
            <a:r>
              <a:rPr lang="en-US" sz="2700" b="1" dirty="0" err="1">
                <a:solidFill>
                  <a:schemeClr val="accent6">
                    <a:lumMod val="20000"/>
                    <a:lumOff val="80000"/>
                  </a:schemeClr>
                </a:solidFill>
                <a:latin typeface="Times New Roman" panose="02020603050405020304" pitchFamily="18" charset="0"/>
                <a:cs typeface="Times New Roman" panose="02020603050405020304" pitchFamily="18" charset="0"/>
              </a:rPr>
              <a:t>Schloss</a:t>
            </a:r>
            <a:r>
              <a:rPr lang="en-US" sz="2700" b="1"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a:solidFill>
                  <a:schemeClr val="accent6">
                    <a:lumMod val="20000"/>
                    <a:lumOff val="80000"/>
                  </a:schemeClr>
                </a:solidFill>
                <a:latin typeface="Times New Roman" panose="02020603050405020304" pitchFamily="18" charset="0"/>
                <a:cs typeface="Times New Roman" panose="02020603050405020304" pitchFamily="18" charset="0"/>
              </a:rPr>
              <a:t>Ambras</a:t>
            </a:r>
            <a:r>
              <a:rPr lang="en-US" sz="2700" b="1"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a </a:t>
            </a:r>
            <a:r>
              <a:rPr lang="en-US" sz="2700" b="1" dirty="0">
                <a:solidFill>
                  <a:schemeClr val="accent6">
                    <a:lumMod val="20000"/>
                    <a:lumOff val="80000"/>
                  </a:schemeClr>
                </a:solidFill>
                <a:latin typeface="Times New Roman" panose="02020603050405020304" pitchFamily="18" charset="0"/>
                <a:cs typeface="Times New Roman" panose="02020603050405020304" pitchFamily="18" charset="0"/>
              </a:rPr>
              <a:t>Innsbruck, </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al  </a:t>
            </a:r>
            <a:r>
              <a:rPr lang="en-US" sz="2700" b="1" dirty="0">
                <a:solidFill>
                  <a:schemeClr val="accent6">
                    <a:lumMod val="20000"/>
                    <a:lumOff val="80000"/>
                  </a:schemeClr>
                </a:solidFill>
                <a:latin typeface="Times New Roman" panose="02020603050405020304" pitchFamily="18" charset="0"/>
                <a:cs typeface="Times New Roman" panose="02020603050405020304" pitchFamily="18" charset="0"/>
              </a:rPr>
              <a:t>Louvre </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a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Parigi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in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numerosi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musei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in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Svezia</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a:solidFill>
                  <a:schemeClr val="accent6">
                    <a:lumMod val="20000"/>
                    <a:lumOff val="80000"/>
                  </a:schemeClr>
                </a:solidFill>
                <a:latin typeface="Times New Roman" panose="02020603050405020304" pitchFamily="18" charset="0"/>
                <a:cs typeface="Times New Roman" panose="02020603050405020304" pitchFamily="18" charset="0"/>
              </a:rPr>
              <a:t>In </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Italia, I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suoi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dipinti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stanno</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  </a:t>
            </a:r>
            <a:r>
              <a:rPr lang="en-US" sz="2700" b="1" dirty="0">
                <a:solidFill>
                  <a:schemeClr val="accent6">
                    <a:lumMod val="20000"/>
                    <a:lumOff val="80000"/>
                  </a:schemeClr>
                </a:solidFill>
                <a:latin typeface="Times New Roman" panose="02020603050405020304" pitchFamily="18" charset="0"/>
                <a:cs typeface="Times New Roman" panose="02020603050405020304" pitchFamily="18" charset="0"/>
              </a:rPr>
              <a:t>Cremona, Brescia, </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e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agli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Uffizi a Firenze.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Negli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Stati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Uniti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sono</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esposti</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allo</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a:solidFill>
                  <a:schemeClr val="accent6">
                    <a:lumMod val="20000"/>
                    <a:lumOff val="80000"/>
                  </a:schemeClr>
                </a:solidFill>
                <a:latin typeface="Times New Roman" panose="02020603050405020304" pitchFamily="18" charset="0"/>
                <a:cs typeface="Times New Roman" panose="02020603050405020304" pitchFamily="18" charset="0"/>
              </a:rPr>
              <a:t>Wadsworth </a:t>
            </a:r>
            <a:r>
              <a:rPr lang="en-US" sz="2700" b="1" dirty="0" err="1">
                <a:solidFill>
                  <a:schemeClr val="accent6">
                    <a:lumMod val="20000"/>
                    <a:lumOff val="80000"/>
                  </a:schemeClr>
                </a:solidFill>
                <a:latin typeface="Times New Roman" panose="02020603050405020304" pitchFamily="18" charset="0"/>
                <a:cs typeface="Times New Roman" panose="02020603050405020304" pitchFamily="18" charset="0"/>
              </a:rPr>
              <a:t>Atheneum</a:t>
            </a:r>
            <a:r>
              <a:rPr lang="en-US" sz="2700" b="1"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ad </a:t>
            </a:r>
            <a:r>
              <a:rPr lang="en-US" sz="2700" b="1" dirty="0">
                <a:solidFill>
                  <a:schemeClr val="accent6">
                    <a:lumMod val="20000"/>
                    <a:lumOff val="80000"/>
                  </a:schemeClr>
                </a:solidFill>
                <a:latin typeface="Times New Roman" panose="02020603050405020304" pitchFamily="18" charset="0"/>
                <a:cs typeface="Times New Roman" panose="02020603050405020304" pitchFamily="18" charset="0"/>
              </a:rPr>
              <a:t>Hartford, Connecticut, </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al </a:t>
            </a:r>
            <a:r>
              <a:rPr lang="en-US" sz="2700" b="1" dirty="0">
                <a:solidFill>
                  <a:schemeClr val="accent6">
                    <a:lumMod val="20000"/>
                    <a:lumOff val="80000"/>
                  </a:schemeClr>
                </a:solidFill>
                <a:latin typeface="Times New Roman" panose="02020603050405020304" pitchFamily="18" charset="0"/>
                <a:cs typeface="Times New Roman" panose="02020603050405020304" pitchFamily="18" charset="0"/>
              </a:rPr>
              <a:t>Denver Art Museum </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a </a:t>
            </a:r>
          </a:p>
          <a:p>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Denver</a:t>
            </a:r>
            <a:r>
              <a:rPr lang="en-US" sz="2700" b="1" dirty="0">
                <a:solidFill>
                  <a:schemeClr val="accent6">
                    <a:lumMod val="20000"/>
                    <a:lumOff val="80000"/>
                  </a:schemeClr>
                </a:solidFill>
                <a:latin typeface="Times New Roman" panose="02020603050405020304" pitchFamily="18" charset="0"/>
                <a:cs typeface="Times New Roman" panose="02020603050405020304" pitchFamily="18" charset="0"/>
              </a:rPr>
              <a:t>, Colorado,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alla</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err="1">
                <a:solidFill>
                  <a:schemeClr val="accent6">
                    <a:lumMod val="20000"/>
                    <a:lumOff val="80000"/>
                  </a:schemeClr>
                </a:solidFill>
                <a:latin typeface="Times New Roman" panose="02020603050405020304" pitchFamily="18" charset="0"/>
                <a:cs typeface="Times New Roman" panose="02020603050405020304" pitchFamily="18" charset="0"/>
              </a:rPr>
              <a:t>Menil</a:t>
            </a:r>
            <a:r>
              <a:rPr lang="en-US" sz="2700" b="1" dirty="0">
                <a:solidFill>
                  <a:schemeClr val="accent6">
                    <a:lumMod val="20000"/>
                    <a:lumOff val="80000"/>
                  </a:schemeClr>
                </a:solidFill>
                <a:latin typeface="Times New Roman" panose="02020603050405020304" pitchFamily="18" charset="0"/>
                <a:cs typeface="Times New Roman" panose="02020603050405020304" pitchFamily="18" charset="0"/>
              </a:rPr>
              <a:t> Foundation </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a </a:t>
            </a:r>
            <a:r>
              <a:rPr lang="en-US" sz="2700" b="1" dirty="0">
                <a:solidFill>
                  <a:schemeClr val="accent6">
                    <a:lumMod val="20000"/>
                    <a:lumOff val="80000"/>
                  </a:schemeClr>
                </a:solidFill>
                <a:latin typeface="Times New Roman" panose="02020603050405020304" pitchFamily="18" charset="0"/>
                <a:cs typeface="Times New Roman" panose="02020603050405020304" pitchFamily="18" charset="0"/>
              </a:rPr>
              <a:t>Houston, Texas, </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e al </a:t>
            </a:r>
            <a:r>
              <a:rPr lang="en-US" sz="2700" b="1" dirty="0" err="1" smtClean="0">
                <a:solidFill>
                  <a:schemeClr val="accent6">
                    <a:lumMod val="20000"/>
                    <a:lumOff val="80000"/>
                  </a:schemeClr>
                </a:solidFill>
                <a:latin typeface="Times New Roman" panose="02020603050405020304" pitchFamily="18" charset="0"/>
                <a:cs typeface="Times New Roman" panose="02020603050405020304" pitchFamily="18" charset="0"/>
              </a:rPr>
              <a:t>Candie</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2700" b="1" dirty="0">
                <a:solidFill>
                  <a:schemeClr val="accent6">
                    <a:lumMod val="20000"/>
                    <a:lumOff val="80000"/>
                  </a:schemeClr>
                </a:solidFill>
                <a:latin typeface="Times New Roman" panose="02020603050405020304" pitchFamily="18" charset="0"/>
                <a:cs typeface="Times New Roman" panose="02020603050405020304" pitchFamily="18" charset="0"/>
              </a:rPr>
              <a:t>Museum in </a:t>
            </a:r>
            <a:r>
              <a:rPr lang="en-US" sz="2700" b="1" dirty="0" smtClean="0">
                <a:solidFill>
                  <a:schemeClr val="accent6">
                    <a:lumMod val="20000"/>
                    <a:lumOff val="80000"/>
                  </a:schemeClr>
                </a:solidFill>
                <a:latin typeface="Times New Roman" panose="02020603050405020304" pitchFamily="18" charset="0"/>
                <a:cs typeface="Times New Roman" panose="02020603050405020304" pitchFamily="18" charset="0"/>
              </a:rPr>
              <a:t>Guernsey. </a:t>
            </a:r>
            <a:endParaRPr lang="it-IT" sz="2700" b="1" dirty="0">
              <a:solidFill>
                <a:schemeClr val="accent6">
                  <a:lumMod val="20000"/>
                  <a:lumOff val="80000"/>
                </a:schemeClr>
              </a:solidFill>
              <a:latin typeface="Times New Roman" pitchFamily="18" charset="0"/>
              <a:cs typeface="Times New Roman" pitchFamily="18" charset="0"/>
            </a:endParaRPr>
          </a:p>
          <a:p>
            <a:endParaRPr lang="it-IT" sz="2700" dirty="0" smtClean="0">
              <a:solidFill>
                <a:schemeClr val="accent6">
                  <a:lumMod val="20000"/>
                  <a:lumOff val="80000"/>
                </a:schemeClr>
              </a:solidFill>
            </a:endParaRPr>
          </a:p>
          <a:p>
            <a:endParaRPr lang="es-ES" sz="2700" dirty="0" smtClean="0">
              <a:solidFill>
                <a:schemeClr val="accent6">
                  <a:lumMod val="20000"/>
                  <a:lumOff val="80000"/>
                </a:schemeClr>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14282" y="0"/>
            <a:ext cx="8715404" cy="4816703"/>
          </a:xfrm>
          <a:prstGeom prst="rect">
            <a:avLst/>
          </a:prstGeom>
          <a:noFill/>
        </p:spPr>
        <p:txBody>
          <a:bodyPr wrap="square" rtlCol="0">
            <a:spAutoFit/>
          </a:bodyPr>
          <a:lstStyle/>
          <a:p>
            <a:pPr algn="ctr"/>
            <a:endParaRPr lang="it-IT" sz="2800" b="1" dirty="0" smtClean="0">
              <a:solidFill>
                <a:schemeClr val="accent6">
                  <a:lumMod val="75000"/>
                </a:schemeClr>
              </a:solidFill>
              <a:latin typeface="Times New Roman" pitchFamily="18" charset="0"/>
              <a:cs typeface="Times New Roman" pitchFamily="18" charset="0"/>
            </a:endParaRPr>
          </a:p>
          <a:p>
            <a:pPr algn="ctr"/>
            <a:endParaRPr lang="it-IT" sz="5400" b="1" dirty="0" smtClean="0">
              <a:solidFill>
                <a:schemeClr val="accent6">
                  <a:lumMod val="75000"/>
                </a:schemeClr>
              </a:solidFill>
              <a:latin typeface="Times New Roman" pitchFamily="18" charset="0"/>
              <a:cs typeface="Times New Roman" pitchFamily="18" charset="0"/>
            </a:endParaRPr>
          </a:p>
          <a:p>
            <a:pPr algn="ctr"/>
            <a:endParaRPr lang="it-IT" sz="5400" b="1" dirty="0" smtClean="0">
              <a:solidFill>
                <a:schemeClr val="accent6">
                  <a:lumMod val="75000"/>
                </a:schemeClr>
              </a:solidFill>
              <a:latin typeface="Times New Roman" pitchFamily="18" charset="0"/>
              <a:cs typeface="Times New Roman" pitchFamily="18" charset="0"/>
            </a:endParaRPr>
          </a:p>
          <a:p>
            <a:pPr algn="ctr"/>
            <a:r>
              <a:rPr lang="it-IT" sz="11500" b="1" dirty="0" smtClean="0">
                <a:solidFill>
                  <a:schemeClr val="accent6">
                    <a:lumMod val="75000"/>
                  </a:schemeClr>
                </a:solidFill>
                <a:latin typeface="Times New Roman" pitchFamily="18" charset="0"/>
                <a:cs typeface="Times New Roman" pitchFamily="18" charset="0"/>
              </a:rPr>
              <a:t>GRAZIE</a:t>
            </a: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endParaRPr lang="it-IT" sz="1400" b="1" dirty="0" smtClean="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183297" name="Rectangle 1"/>
          <p:cNvSpPr>
            <a:spLocks noChangeArrowheads="1"/>
          </p:cNvSpPr>
          <p:nvPr/>
        </p:nvSpPr>
        <p:spPr bwMode="auto">
          <a:xfrm>
            <a:off x="0" y="6427113"/>
            <a:ext cx="8943405"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it-IT" sz="2200" b="1" dirty="0" smtClean="0">
                <a:solidFill>
                  <a:schemeClr val="accent6">
                    <a:lumMod val="20000"/>
                    <a:lumOff val="80000"/>
                  </a:schemeClr>
                </a:solidFill>
                <a:latin typeface="Times New Roman" panose="02020603050405020304" pitchFamily="18" charset="0"/>
                <a:cs typeface="Times New Roman" panose="02020603050405020304" pitchFamily="18" charset="0"/>
              </a:rPr>
              <a:t>. </a:t>
            </a:r>
            <a:r>
              <a:rPr kumimoji="0" lang="it-IT" sz="900" b="0" i="0" u="none" strike="noStrike" cap="none" normalizeH="0" baseline="0" dirty="0" smtClean="0">
                <a:ln>
                  <a:noFill/>
                </a:ln>
                <a:solidFill>
                  <a:schemeClr val="accent6">
                    <a:lumMod val="20000"/>
                    <a:lumOff val="80000"/>
                  </a:schemeClr>
                </a:solidFill>
                <a:effectLst/>
                <a:latin typeface="Arial" charset="0"/>
                <a:cs typeface="Arial" charset="0"/>
              </a:rPr>
              <a:t>   </a:t>
            </a:r>
            <a:r>
              <a:rPr kumimoji="0" lang="it-IT" sz="1800" b="0" i="0" u="none" strike="noStrike" cap="none" normalizeH="0" baseline="0" dirty="0" smtClean="0">
                <a:ln>
                  <a:noFill/>
                </a:ln>
                <a:solidFill>
                  <a:schemeClr val="accent6">
                    <a:lumMod val="20000"/>
                    <a:lumOff val="80000"/>
                  </a:schemeClr>
                </a:solidFill>
                <a:effectLst/>
                <a:latin typeface="Arial" charset="0"/>
                <a:cs typeface="Arial" charset="0"/>
              </a:rPr>
              <a:t> </a:t>
            </a:r>
          </a:p>
        </p:txBody>
      </p:sp>
      <p:pic>
        <p:nvPicPr>
          <p:cNvPr id="183298" name="Picture 2" descr="bussola">
            <a:hlinkClick r:id="rId3" tooltip="bussola"/>
          </p:cNvPr>
          <p:cNvPicPr>
            <a:picLocks noChangeAspect="1" noChangeArrowheads="1"/>
          </p:cNvPicPr>
          <p:nvPr/>
        </p:nvPicPr>
        <p:blipFill>
          <a:blip r:embed="rId4"/>
          <a:srcRect/>
          <a:stretch>
            <a:fillRect/>
          </a:stretch>
        </p:blipFill>
        <p:spPr bwMode="auto">
          <a:xfrm>
            <a:off x="155575" y="-57953275"/>
            <a:ext cx="171450" cy="171450"/>
          </a:xfrm>
          <a:prstGeom prst="rect">
            <a:avLst/>
          </a:prstGeom>
          <a:noFill/>
        </p:spPr>
      </p:pic>
      <p:pic>
        <p:nvPicPr>
          <p:cNvPr id="183299" name="Picture 3" descr="Ducato di Milano – Bandiera">
            <a:hlinkClick r:id="rId5" tooltip="Ducato di Milano – Bandiera"/>
          </p:cNvPr>
          <p:cNvPicPr>
            <a:picLocks noChangeAspect="1" noChangeArrowheads="1"/>
          </p:cNvPicPr>
          <p:nvPr/>
        </p:nvPicPr>
        <p:blipFill>
          <a:blip r:embed="rId6"/>
          <a:srcRect/>
          <a:stretch>
            <a:fillRect/>
          </a:stretch>
        </p:blipFill>
        <p:spPr bwMode="auto">
          <a:xfrm>
            <a:off x="1577975" y="-57678638"/>
            <a:ext cx="1190625" cy="600075"/>
          </a:xfrm>
          <a:prstGeom prst="rect">
            <a:avLst/>
          </a:prstGeom>
          <a:noFill/>
        </p:spPr>
      </p:pic>
      <p:pic>
        <p:nvPicPr>
          <p:cNvPr id="183300" name="Picture 4" descr="Ducato di Milano - Stemma">
            <a:hlinkClick r:id="rId7" tooltip="Ducato di Milano - Stemma"/>
          </p:cNvPr>
          <p:cNvPicPr>
            <a:picLocks noChangeAspect="1" noChangeArrowheads="1"/>
          </p:cNvPicPr>
          <p:nvPr/>
        </p:nvPicPr>
        <p:blipFill>
          <a:blip r:embed="rId8"/>
          <a:srcRect/>
          <a:stretch>
            <a:fillRect/>
          </a:stretch>
        </p:blipFill>
        <p:spPr bwMode="auto">
          <a:xfrm>
            <a:off x="2851150" y="-57678638"/>
            <a:ext cx="762000" cy="904875"/>
          </a:xfrm>
          <a:prstGeom prst="rect">
            <a:avLst/>
          </a:prstGeom>
          <a:noFill/>
        </p:spPr>
      </p:pic>
      <p:pic>
        <p:nvPicPr>
          <p:cNvPr id="183301" name="Picture 5" descr="Ducato di Milano - Localizzazione">
            <a:hlinkClick r:id="rId9" tooltip="Ducato di Milano - Localizzazione"/>
          </p:cNvPr>
          <p:cNvPicPr>
            <a:picLocks noChangeAspect="1" noChangeArrowheads="1"/>
          </p:cNvPicPr>
          <p:nvPr/>
        </p:nvPicPr>
        <p:blipFill>
          <a:blip r:embed="rId10"/>
          <a:srcRect/>
          <a:stretch>
            <a:fillRect/>
          </a:stretch>
        </p:blipFill>
        <p:spPr bwMode="auto">
          <a:xfrm>
            <a:off x="3814763" y="-57678638"/>
            <a:ext cx="2476500" cy="3009900"/>
          </a:xfrm>
          <a:prstGeom prst="rect">
            <a:avLst/>
          </a:prstGeom>
          <a:noFill/>
        </p:spPr>
      </p:pic>
      <p:pic>
        <p:nvPicPr>
          <p:cNvPr id="183302" name="Picture 6" descr="Ducato di Milano - Mappa">
            <a:hlinkClick r:id="rId11" tooltip="Ducato di Milano - Mappa"/>
          </p:cNvPr>
          <p:cNvPicPr>
            <a:picLocks noChangeAspect="1" noChangeArrowheads="1"/>
          </p:cNvPicPr>
          <p:nvPr/>
        </p:nvPicPr>
        <p:blipFill>
          <a:blip r:embed="rId12"/>
          <a:srcRect/>
          <a:stretch>
            <a:fillRect/>
          </a:stretch>
        </p:blipFill>
        <p:spPr bwMode="auto">
          <a:xfrm>
            <a:off x="6958013" y="-57678638"/>
            <a:ext cx="2476500" cy="2343150"/>
          </a:xfrm>
          <a:prstGeom prst="rect">
            <a:avLst/>
          </a:prstGeom>
          <a:noFill/>
        </p:spPr>
      </p:pic>
      <p:pic>
        <p:nvPicPr>
          <p:cNvPr id="183303" name="Picture 7" descr="Coat of arms of the House of Visconti (1277).svg">
            <a:hlinkClick r:id="rId13"/>
          </p:cNvPr>
          <p:cNvPicPr>
            <a:picLocks noChangeAspect="1" noChangeArrowheads="1"/>
          </p:cNvPicPr>
          <p:nvPr/>
        </p:nvPicPr>
        <p:blipFill>
          <a:blip r:embed="rId14"/>
          <a:srcRect/>
          <a:stretch>
            <a:fillRect/>
          </a:stretch>
        </p:blipFill>
        <p:spPr bwMode="auto">
          <a:xfrm>
            <a:off x="1044575" y="-54798913"/>
            <a:ext cx="190500" cy="228600"/>
          </a:xfrm>
          <a:prstGeom prst="rect">
            <a:avLst/>
          </a:prstGeom>
          <a:noFill/>
        </p:spPr>
      </p:pic>
      <p:pic>
        <p:nvPicPr>
          <p:cNvPr id="183304" name="Picture 8" descr="Flag of Italy.svg">
            <a:hlinkClick r:id="rId15"/>
          </p:cNvPr>
          <p:cNvPicPr>
            <a:picLocks noChangeAspect="1" noChangeArrowheads="1"/>
          </p:cNvPicPr>
          <p:nvPr/>
        </p:nvPicPr>
        <p:blipFill>
          <a:blip r:embed="rId16"/>
          <a:srcRect/>
          <a:stretch>
            <a:fillRect/>
          </a:stretch>
        </p:blipFill>
        <p:spPr bwMode="auto">
          <a:xfrm>
            <a:off x="1284288" y="-54798913"/>
            <a:ext cx="190500" cy="123825"/>
          </a:xfrm>
          <a:prstGeom prst="rect">
            <a:avLst/>
          </a:prstGeom>
          <a:noFill/>
        </p:spPr>
      </p:pic>
      <p:pic>
        <p:nvPicPr>
          <p:cNvPr id="183305" name="Picture 9" descr="http://upload.wikimedia.org/wikipedia/commons/thumb/9/9a/Duchy_of_Milan_1783.jpg/150px-Duchy_of_Milan_1783.jpg">
            <a:hlinkClick r:id="rId17"/>
          </p:cNvPr>
          <p:cNvPicPr>
            <a:picLocks noChangeAspect="1" noChangeArrowheads="1"/>
          </p:cNvPicPr>
          <p:nvPr/>
        </p:nvPicPr>
        <p:blipFill>
          <a:blip r:embed="rId18"/>
          <a:srcRect/>
          <a:stretch>
            <a:fillRect/>
          </a:stretch>
        </p:blipFill>
        <p:spPr bwMode="auto">
          <a:xfrm>
            <a:off x="123825" y="-34704338"/>
            <a:ext cx="1428750" cy="1409700"/>
          </a:xfrm>
          <a:prstGeom prst="rect">
            <a:avLst/>
          </a:prstGeom>
          <a:noFill/>
        </p:spPr>
      </p:pic>
      <p:pic>
        <p:nvPicPr>
          <p:cNvPr id="183306" name="Picture 10" descr="Exquisite-kfind.png">
            <a:hlinkClick r:id="rId19"/>
          </p:cNvPr>
          <p:cNvPicPr>
            <a:picLocks noChangeAspect="1" noChangeArrowheads="1"/>
          </p:cNvPicPr>
          <p:nvPr/>
        </p:nvPicPr>
        <p:blipFill>
          <a:blip r:embed="rId20"/>
          <a:srcRect/>
          <a:stretch>
            <a:fillRect/>
          </a:stretch>
        </p:blipFill>
        <p:spPr bwMode="auto">
          <a:xfrm>
            <a:off x="2873375" y="-33362900"/>
            <a:ext cx="190500" cy="190500"/>
          </a:xfrm>
          <a:prstGeom prst="rect">
            <a:avLst/>
          </a:prstGeom>
          <a:noFill/>
        </p:spPr>
      </p:pic>
      <p:pic>
        <p:nvPicPr>
          <p:cNvPr id="183307" name="Picture 11" descr="http://upload.wikimedia.org/wikipedia/commons/thumb/9/9d/Massima_espansione_Viscontea.png/350px-Massima_espansione_Viscontea.png">
            <a:hlinkClick r:id="rId21"/>
          </p:cNvPr>
          <p:cNvPicPr>
            <a:picLocks noChangeAspect="1" noChangeArrowheads="1"/>
          </p:cNvPicPr>
          <p:nvPr/>
        </p:nvPicPr>
        <p:blipFill>
          <a:blip r:embed="rId22"/>
          <a:srcRect/>
          <a:stretch>
            <a:fillRect/>
          </a:stretch>
        </p:blipFill>
        <p:spPr bwMode="auto">
          <a:xfrm>
            <a:off x="155575" y="-29090938"/>
            <a:ext cx="3333750" cy="3343275"/>
          </a:xfrm>
          <a:prstGeom prst="rect">
            <a:avLst/>
          </a:prstGeom>
          <a:noFill/>
        </p:spPr>
      </p:pic>
      <p:pic>
        <p:nvPicPr>
          <p:cNvPr id="183308" name="Picture 12" descr="Exquisite-kfind.png">
            <a:hlinkClick r:id="rId19"/>
          </p:cNvPr>
          <p:cNvPicPr>
            <a:picLocks noChangeAspect="1" noChangeArrowheads="1"/>
          </p:cNvPicPr>
          <p:nvPr/>
        </p:nvPicPr>
        <p:blipFill>
          <a:blip r:embed="rId20"/>
          <a:srcRect/>
          <a:stretch>
            <a:fillRect/>
          </a:stretch>
        </p:blipFill>
        <p:spPr bwMode="auto">
          <a:xfrm>
            <a:off x="92075" y="-18994438"/>
            <a:ext cx="190500" cy="190500"/>
          </a:xfrm>
          <a:prstGeom prst="rect">
            <a:avLst/>
          </a:prstGeom>
          <a:noFill/>
        </p:spPr>
      </p:pic>
      <p:pic>
        <p:nvPicPr>
          <p:cNvPr id="183312" name="Picture 16" descr="Collabora a Commons">
            <a:hlinkClick r:id="rId23" tooltip="Collabora a Commons"/>
          </p:cNvPr>
          <p:cNvPicPr>
            <a:picLocks noChangeAspect="1" noChangeArrowheads="1"/>
          </p:cNvPicPr>
          <p:nvPr/>
        </p:nvPicPr>
        <p:blipFill>
          <a:blip r:embed="rId24"/>
          <a:srcRect/>
          <a:stretch>
            <a:fillRect/>
          </a:stretch>
        </p:blipFill>
        <p:spPr bwMode="auto">
          <a:xfrm>
            <a:off x="163513" y="42332275"/>
            <a:ext cx="171450" cy="228600"/>
          </a:xfrm>
          <a:prstGeom prst="rect">
            <a:avLst/>
          </a:prstGeom>
          <a:noFill/>
        </p:spPr>
      </p:pic>
      <p:pic>
        <p:nvPicPr>
          <p:cNvPr id="183313" name="Picture 17" descr="Open book nae 02.svg"/>
          <p:cNvPicPr>
            <a:picLocks noChangeAspect="1" noChangeArrowheads="1"/>
          </p:cNvPicPr>
          <p:nvPr/>
        </p:nvPicPr>
        <p:blipFill>
          <a:blip r:embed="rId25"/>
          <a:srcRect/>
          <a:stretch>
            <a:fillRect/>
          </a:stretch>
        </p:blipFill>
        <p:spPr bwMode="auto">
          <a:xfrm>
            <a:off x="234950" y="42606913"/>
            <a:ext cx="266700" cy="152400"/>
          </a:xfrm>
          <a:prstGeom prst="rect">
            <a:avLst/>
          </a:prstGeom>
          <a:noFill/>
        </p:spPr>
      </p:pic>
      <p:pic>
        <p:nvPicPr>
          <p:cNvPr id="183314" name="Picture 18" descr="Banner of the Holy Roman Emperor (after 1400).svg">
            <a:hlinkClick r:id="rId26"/>
          </p:cNvPr>
          <p:cNvPicPr>
            <a:picLocks noChangeAspect="1" noChangeArrowheads="1"/>
          </p:cNvPicPr>
          <p:nvPr/>
        </p:nvPicPr>
        <p:blipFill>
          <a:blip r:embed="rId27"/>
          <a:srcRect/>
          <a:stretch>
            <a:fillRect/>
          </a:stretch>
        </p:blipFill>
        <p:spPr bwMode="auto">
          <a:xfrm>
            <a:off x="92075" y="42881550"/>
            <a:ext cx="285750" cy="190500"/>
          </a:xfrm>
          <a:prstGeom prst="rect">
            <a:avLst/>
          </a:prstGeom>
          <a:noFill/>
        </p:spPr>
      </p:pic>
      <p:pic>
        <p:nvPicPr>
          <p:cNvPr id="183315" name="Picture 19" descr="Milano">
            <a:hlinkClick r:id="rId28" tooltip="Milano"/>
          </p:cNvPr>
          <p:cNvPicPr>
            <a:picLocks noChangeAspect="1" noChangeArrowheads="1"/>
          </p:cNvPicPr>
          <p:nvPr/>
        </p:nvPicPr>
        <p:blipFill>
          <a:blip r:embed="rId29"/>
          <a:srcRect/>
          <a:stretch>
            <a:fillRect/>
          </a:stretch>
        </p:blipFill>
        <p:spPr bwMode="auto">
          <a:xfrm>
            <a:off x="414338" y="42881550"/>
            <a:ext cx="171450" cy="238125"/>
          </a:xfrm>
          <a:prstGeom prst="rect">
            <a:avLst/>
          </a:prstGeom>
          <a:noFill/>
        </p:spPr>
      </p:pic>
      <p:pic>
        <p:nvPicPr>
          <p:cNvPr id="183316" name="Picture 20" descr="storia d'Italia">
            <a:hlinkClick r:id="rId30" tooltip="storia d'Italia"/>
          </p:cNvPr>
          <p:cNvPicPr>
            <a:picLocks noChangeAspect="1" noChangeArrowheads="1"/>
          </p:cNvPicPr>
          <p:nvPr/>
        </p:nvPicPr>
        <p:blipFill>
          <a:blip r:embed="rId31"/>
          <a:srcRect/>
          <a:stretch>
            <a:fillRect/>
          </a:stretch>
        </p:blipFill>
        <p:spPr bwMode="auto">
          <a:xfrm>
            <a:off x="606425" y="42881550"/>
            <a:ext cx="238125" cy="219075"/>
          </a:xfrm>
          <a:prstGeom prst="rect">
            <a:avLst/>
          </a:prstGeom>
          <a:noFill/>
        </p:spPr>
      </p:pic>
      <p:pic>
        <p:nvPicPr>
          <p:cNvPr id="183318" name="Picture 22" descr="Powered by MediaWiki">
            <a:hlinkClick r:id="rId32"/>
          </p:cNvPr>
          <p:cNvPicPr>
            <a:picLocks noChangeAspect="1" noChangeArrowheads="1"/>
          </p:cNvPicPr>
          <p:nvPr/>
        </p:nvPicPr>
        <p:blipFill>
          <a:blip r:embed="rId33"/>
          <a:srcRect/>
          <a:stretch>
            <a:fillRect/>
          </a:stretch>
        </p:blipFill>
        <p:spPr bwMode="auto">
          <a:xfrm>
            <a:off x="171450" y="57938988"/>
            <a:ext cx="838200" cy="295275"/>
          </a:xfrm>
          <a:prstGeom prst="rect">
            <a:avLst/>
          </a:prstGeom>
          <a:noFill/>
        </p:spPr>
      </p:pic>
      <p:sp>
        <p:nvSpPr>
          <p:cNvPr id="104450" name="AutoShape 2" descr="data:image/jpeg;base64,/9j/4AAQSkZJRgABAQAAAQABAAD/2wCEAAkGBxQSEhUUExIWFRUXGB0ZGRgYGSAfHhsgIB4fICAfHR4fIiohICAlHCAgIjEhJSorLy4uGyIzODUsNyktLisBCgoKDg0OFxAPFywcHBwsLCwsLCwsLCwsLCwsLCwsLCwsLCwsLCwsLCwsLCwsLCwsLCwsLCwsLCwsLCwsLCwsLP/AABEIAMEBBQMBIgACEQEDEQH/xAAbAAACAwEBAQAAAAAAAAAAAAAEBQIDBgABB//EAEkQAAIBAwMDAgQDBAcFBQcFAAECEQMSIQAEMQUiQRNRBjJhcSNCgRRSkaEzNGJyc7HBJEOz0fAVU4Ky4Qc1RHSDwvFko7TE0v/EABcBAQEBAQAAAAAAAAAAAAAAAAABAgP/xAAZEQEBAQEBAQAAAAAAAAAAAAAAARFBMSH/2gAMAwEAAhEDEQA/AK/+2gpKqys2Rk4U+QGAM2+xEzIkkQD+ndXpVQi1vTuickEGPMkAqYz4j/LLfsFJ61T1Gq03Kly4qWqTiQVgDP0HJz7nwU6Cnb2PXqPYHFzKyAfl7Y7jOfePJOs4rbdT6UXpsKdQhSLsnmOIqQWHEyQ30415uepNTsRaTGozBQGxdPkESGPufAMnjQfT9yXVXBsc/OBByMMCeCA3k6e7LelyVPzgT2cECMQflbMR9dFL+rdRTZUiSQajmAI7ncwLiPbgAewA1j2pOzsWcCrUIvqMQFpqTyZxiDx5jEa1/XPhQbioK4qOKig2q/co+wHGJGD5OstTrBLrstktJHANqpDA9xqYHuWjidWJXvXK9KmEp7eiSFA/FJMNaAWAU8wGEsBgtHjWg6cLlT1WMO0KGbgIZi6cMWiFkYRsHWgobVRRpUq4plioDCAAXiTb/AmdKqnw6AS+2rFCclTLKfoWE+xwwbQNHGG7gxHbb4gxN2Gk4M/TwfPVafZhZBgBfUgEewPuACQBAxGORnqfTt4S9xpK2YBpoFYRiCEaRPMx5wBrqdN6AYWikSSWekt9IsRJLUSf1ik+eY0waDbbZhMF1mIWoJj7FTif7x5/TUkwoeoxUDDKzYHODBMn6Sf1gap6fuPWXuCkEWsaRuXjggi5T/ZZf11ZU24qU4ZVamUjuaV/TtMxgSI8cag8ohioCkNUpgmmZm6mf1M44JyYHu2vdi5suqkX+IZrYMwMEKSROQPpqSulJJcWU0MDBkFQcLBZiAMR54iDGko+KlNQJ6ZCAgSTwfEkTn6rAB8sBOg0lV7h3K4EjOVIn72+QPfn76jQacMlRQDi40wD5nBDfx17+0L25FpYiSfJXCyDKsB/1nVwY07nabAJPEYkyIJb+X8dFUvSa0xCk/KVUSD+pYH/ANNeKhCiQxIEBaZt/gLsfrAHtq4Ukkv2EkAl4AJGSLjb4zqJqgkFlsI4utImDgNBH1wZzkCI1kU01qNdKQLYgqVY8xDo0DPkffHmVOk2HVXJIAKkiBHvkGQcHLau3O4SDebRHysouPuYM4M5kaR7/wCIEQ/h0mZZVWZiSoAOCACFEc4Pga1gaeg3aoVhDE9tyBfYTd3DPMMMcCdXKpsAvkzkgXSZGDInjBJnGdD0uoUmQO1QUxUHcjEjxHygkg+4Bz7nQb/Eu3p1OxqtRoiAJH8W7v4HxqYQV1bq+22wJq1adMxJU9zQP7AJMfQRrJbr/wBpIY27PbVK/m9+xAPccmPOY0s6nQ29Ou9ZaCN61QEhmJVWcECf3ReOQM/prXdRWilANQKJLBVPAYyQB7nIwJIMfwZDVlHrzP05twtq1EWX7TCwQWMcjsk5mPIPGjNrDKLWxaO5YIEg5BNxuyDnn66zHwTu1Tc1NuQDTrAsBMqGGGT6+R7ELo/a7aptdwaPp+ptav8AV4JmlassrD5lUGcifmA8xpi6eI5Iyecr2sAMDkSCPt4/lrgCc3HPt9h/HwZOc86U9Q31ZN0qkfgYDm5bSpXJJkG4EREcfTRp3cwaaFyZEs34ZiThmyw8doJ4xHExRAcrBJ+8g+T5wYEeTHGdDXHJk3ZwpZhifcGM+w86G2+/FVVZaoDOAwQqWI4Ef2feIzOdZLrPUa9LcPT9YspKsqqSHChgZdYEDxIJkRzOmGtsrMThoMxmc/TIB48+PbUatQMIVj3Ceff2Mzx7cTpJ8LVq1Wk71K1OqGchPTyAJgye0Eg+B4/eJ06r3Dtu4we2VzxPAHIOc486mKJoDAkk/Ujn+GP8tdqPT6NtxJJJPJj/AEJJ/U67UVid/wBKQ1b1qoQw7o/LkA3MCFXLH2Jg8wdXdG6LAasKgMEAjyCYPuQVyDKkA/yNe4C1aBTdK1N8Dho8ZUcHk8ex9oF1N0a1KS+qCIvHyrJb8xMYAxEHKyDyOrkI6ZUIDAqZDkCPJgSIPH0XnwZMjT4PT29B6lUqRHf5mSbUHg5MfUk8aF+G+nWoryLoPpyBwTJchYEtkiOAfqdZr4l6ydzVHpkinSkqQPmPkwcSTgYJzPkjQEv8T1a+3MAIfUK9nKgTBOcxg3CO60aM6F0o7hxVrG9Q6/MMsVDn28FuT7kSI1DpnR6abepUqFS1RSlPyFUtagUYlne0njNgmFGr91VIQbUG2lSH+0kNBg59O4Zk/nYATcY50BvXN4xelVprTqU0IhwxMMWAYkBgAqLDZMmR7d1W63+7rKrUFpuAxVrHksAVuBV1WMY8wSODpZ02s1OpVqUqf4dQJZRiAolbS4PDsIxAtVZYiZ0ZS6eCHG2pm8uFNObTTLPLM5A+RrJg+EgDNoAre9Xq0hT/AA2Bsio5WAWjkHIPcPfhjMadV2DqrIEqo3zMWHynyDm6P4ayA3FfbPZTqMRdFMu0Kp7lAIQn1PMAjMA5OtZsN7cSoV1DZ7qbKoP0LAj+E5jHJ0Qt3HRArB6ZZGiA4xgfbxJ+UxjhTpfR63+KyVJZ1K/iUjlgwDKSvytKxmAfrp/1CqDScAMtR5pgGAxkkAgrm0SWk8DnzrMfDm3Nbf1KmPTasWEeVpzb444HPv8ApQy+NN04NKmtMM5ZiCTOQWiARzIkPIg28idKOkUFCbhg6mKYQKxABtY3WyR4H1zEaK3vUHrbkNiENikACQWUrMnkA84yTjGhuo7dEemUp05FK5jU9RvmlniHEC0KYggT7aC/pfxCi0aamkZQBne+0lwtpZuxjIgjJ+40723XA2LCCwDAlljOQw/DAMnM6RICWANDbyTblWyYMghiDiRI/jova0LwGtR2W0F5zI7gJB4zEfU/QaBvX6wim5rzJgBGpECeDMzx5+86Tt8WvefTpKLVLMYJYqBiGac8GLfHudDVtjTam9UApYFkK0hrjnNs9s4jn66q6d0QVLVNTJFhY4BhDPExMc/Q6mKO6P0j1FZnqNUcEsAWuyZbMeJwBHiBxofqnVA9EIE9AArdgG4iZEgyoBn6njHIqqbavQqs1KqQEgGzK5kguFbBIiLgTABka8qbkGiyel+I7l77iTc396QRb+QQBxGqgemFLE+kzBiMgYJ8TPiB/KMzqRp3TinYcRYzSMwO8hBjMW+I0x2XptTaq90CFgmATJ5ME+5n6j3OiRQCuhCyGbsVk7QDGRetzWZMiOc6ik9bYVay2B2KEABcBJ9msW0Dgfr51Hq/TmTby1RWpo4KgNcOMkkSo7lM/VvcwdPSU1Gao4KysBeAFbEQDcISQTjIJ+0ehlaVzd4oBYDOwKMzNLQDJIxzgCSPBiarOfCnQhV3AZKliIRUXm4znE4z2zzHHnW+6rtKbkOzFWpKzAqchTF2PPyjxOMayG62zbPdK4ZrEaVBJtsOI/gD7mQ2tltN/RqPFOqrtE2gi4Dg/oCdSrGa6fWSrTWptUSGgitWJdnPvaxn7AvI4t5i6lskqw1UPVdQCBVhSsggwkBRgmCASffVdGgu13TUraYobiXpsQxUMSLqZUm0+6gZgmMDWhRYutYsOQBaAPYAjGY+v6aDP9T3Ipo5DqVICrcRDt2wqxk3COFHvOktalPfVN9UqqqrmEES39oiQb48Ex+7qXxN8NVDUfcUqzSjs9RahMG5E7kJ+WApAHGIERBv+IunK1UMK7oKi3hUAkDGBLgN9gs/XGqiGwiKarBSwrTB+aQYZMnJWDyTdaCSZnTIESjGoVgFAHIIMkA9o5wBBBHOlPoVY29EUoanc5EhZBmGbkgs0zEmGzkxonb9MrBFVd5UgKvayIwIMjEqWjkZOPGpVaLZTBBnBiT512odIpMqEO95BOYA8+YAE+TrtZbLdvRRg11ViLsliotEzj+wWC88kc+D6tN9wWKsKdFZCuVm8+WgnFMRHIkyZiJoodIVwBSrulKZqUCASwM9oNTuRS334wR4n8U/ES7YBKYDVohRyEniVB5OIUETjIGRtzFV9hO1egKpQFSWqtAjJZrgcBcxg8H6TrBdKamJ9QgJTYlsEhmEGSZBiJtMAgx7Togbus1OrSarUasQHZLmZQsqLHhcNJJAW0GIOBlx8MbCmWD1GCUle1AxAvqgx+trCfoxt/LBrJjSpmhT9RlH7VVyiH8gUEyyiFlbizHy7hZ+XSarW9eLbjQpgMCc+oYzUccMLptHDsC/yKJY9fp1HrOKiD8QGmAW/wB2LokA8Pa7kAgntUxbidOmEVbCQSJ5wLvLAfMTAAUYxAhROgvrbgUqcKIJBJYzAHJdjzJPvmTA5BAmyrOrq9OoUZ2AqO57QVthXEGGIhFSe0ExJk6soUW9WWFwQ3sXkESpKuIUq7n92QFGANCdQ6strVGf8PCnAtSSVugx6hkLHvPgDVB1RFqEdvo1CQQh7UftJJpkgSRJH8vIBor72sreldVIuIBkYEE57SRAMZOTiNAbSKg9RQbyLVZn7SRHbTUAkzzgm2ckXHTT9iruaKOAKlODDuAzi3PykOSDypERABi4aAMburVJRVCLd81whjPcTzJkHJJiJAnmXT6qp3UnZCwY8qC8uBfg5BILRMjEiTp3uNjtqJ/Er+mXwVQD9e1Bj2/nznQu76TtRXps1Us7OUFwtgWSx4EglBB47jGgW7UoSrMQoJc0rgxDODIgARCg5HuQNXuWNWpgSpCgicRai5EZxiORPkzqzedMpXmmKy3BQS1sKATGSJtm2Mgcc8aB3nw/WJZyUAJDAhiVAEAHAJxAOeI0GoXo1dSSGS6ZWXY4tYHlIGW5/kNBjb1aISm8hSIDDvQASQCzJjGACfIjScbWKLVg7G0/kgAgG08y0d0yMykcc9S2e53FIG9mRiDarEHEwck4xjJ5GfcCNrQdkq0ApDVBTJa02ixR2nzJJ8+2u6RX/Fo06gekcs4YEFZLKoYAsRLEZJjIyZgA0ej7pcVHZUnPqOe/nvbxzHuewafbXobKiVEKs+Ua43LEH5rZ5OCZxJ5wNRRNM2dSqAiGakD4F0WxmZMZEff2wD8QUkFVnZQiIsGFgu5Pji4TC4Bkka92fU79+KjKKTCgVYNMX4Igntgi2DPuNX7bYNSrqaha2iDWqgjtLG4KBM5LMCDg/hD30HldVH4QW220kKLjcD3kEzm4MkkeB+sm2rEBmZaaohRUJBMtMvHIPgScy0gwNC0OqNWvLGXuwgJCsF+YBhBKBz6dx5JOBDRDZ9YT1DStQVGYlblNtsSCQLhwfeTP0LED9ptTUZbhchjsUECBwXn5o5tX/LBhUrn1EBUsyclyLWmBKCYAIB4BxE5nV27diGFd+zBCmEtJbt7WNpUAFiC04yM6Hp79CClFhUNMFsSsBvvkLddjAmwCMkRR+66f61MBGKlVBpGJlcdhBj/SAR7HWR3e9XbU0qXFNyrG2mxEgqYtAGTTdSB5IJGtFtBU/DZq9pLEL6aG0mCfmYkcKZJlfrONMupdBp1LqolmJuhiSFxBAHIB8j6D2jQdQelvtmbMUqyFCBykggiOAyt9PY6jumr00h0NbBFyGM8gtTw+COELH/TPdE3h26+hQpI7M7epJZZtkOFMWs4xwQcEHK5v6N17cIzrvkQXNKsijsEm3HLKOZIkEn9Ji6JpNT3NIq5EstlVFkceGmCv6wwkxpS2/ND0aYelY8rT9YmVxJAKwP058fTTnr3TJnc7cE1YuKKe2uBBPH5oXtb80AHxFO09KtY4tM5W5SCuPDDhuf4DyNAHtKKhvVerDFIJa0AyRwpiBChgDwCB4jTD16UAFlzB5xyAM8xEDiIj31IERghVYyCbuTBmRzgxz7551zg3KJMgyDaZMfNAOYMflmR7aAjolcVEvUyCTBzJAJEmQImOAI9pGu1b0xALszJnzg+ec8/68ca7WWibptad5ZJNqqfEEkVc4xJtk8TCnWY2vSialdri1UVnQTwoE5zmSPzfUa0nQpG5c1SkuAO1mceQAWtABM8GP56W/FezrUXrekAf2mfTz8jx3e+YyPBPOunXM96L06nsqHiIvq1CcuYJJnz9vpoOttwf2ei6MbWDMBBCOytUCtJ+UAZ92an9dAfAmzdpp1AyikFkFiQ5M+PlEKIkTcHzpzunp3VS1Gopl3DgyxI7ZAZTEiBkRmIOgo2ys8NUQs7m1WN1yoAWFwgrIaecgMZ/d1SrbdFDhnQhATdBtYlQ7EjloOW8BYHtq9FUFVWruA1IDNRVYd5Ky0FbiOI/LaD7T6aSuwHq0JRQ0srBiPBtyWBiSbsFfF2KgTbUjXf1Vr9gC3C43ZCsRLcCAD7ePJgXqdAGyiVui1QphQ+YLMMW0g32ZrYEDk6qtJKLqtQNLNWq+m2GBBAURMEkpBBmQCJiDPpHTfW3B/aCoUFXKn/eMqoYPsqMYt84GQDoPE2AFF6tQlKdtiuFHqP4C0xwiHIwMg+Bqr0ikOjzUY3CoQzGRkCPcSFJMnm20DTGt1Fa1Zqr5pqpWmOQsiQ0DtLvaVzMLCj5mDL9hcVKKC/rAdqjuEGGaCCuV5IxkRnkJfEPTbrdxTXDT4nyQREHIz4kjnI1Z0lHqMovWk9ISz1ad6tTkC0rcLGnhpJxxqxd/VRWVXSyI75s4XBB758YBjnBMaM3m2pPTpNTkUmJ7WMKGyDdc0ktIIx4B9oB5s6+0Uk0XoLdBlLBI8ZEXQD+k6p6lsaNSm4RqCM2bxbEzMkAi7I8+J/XN7etQKimwVrAJYqVtHChuTIEgkeQcZ0aNpUBVhRcMMIptIpkqCbfJOfzHA/LGgs6l6bKPVoLVK23MlQWlLpgmQbQYIDwPaTqTVVd0d3o06S9ti1SQcdsBcDuj2J9+AYvtahA9QBhIZWC2kEoQJOTALRMkc+NAHckIRUBk4C3nwBBhsLMA8Adx9zoHS7np6GS1EOebsn+fjPOlG56jRp02o7WtXaRAEEov0DGDAiMBsQPOvN1VXbKakhl7SwIywggIBzgHBnNpExAFu3Nwq+lTqlSLWIBeRDW2kkSA5njxmJ1FF16wRSw9KqNzazKBdJcAIFBKiy2ADGbpMcaBK1aSeizXUwhvphu5SSsemSoBdSCQxkEmPbVnU2pU9wtaldVIkyhFglSEjMSEDKv5S0EntjVG0qKgRlpko4mnDNIFpJDCYBvYXDjsB8SoGpVWmA3Ydq5/pB83ywqgk9pXEJEzIAPOlC02DzQAJGFqOPxGBwoBkn34tnExougSoUoUqUluZlFO0BssbWyr5YWn5SQ2TOvdwVuC0aZdiuABJJuEuZGTODMQZGYMBLZdAAYtWZ/V/7ubQD91kxGYAgZ5jRW3p06llJKdpAfsBUFWkC4wTkS0OSTiQCDr19+1iGpBYQi06P4juOL2gQBImFn6zxr2tSqswafQg+4ZyfBI4BGYkkiONRXlPeFStGq1OCrqqsSS4wAAxwczJjj+JP6fulo0QagFIBMoWBKxgRH0xPnGdJ9h02jRBrMlQ1Zg1Kpvq8kA3CbQY/IFEMMafBFE9wj2MR58fXjOorNruqdOk6qHekU9Sm9Md0ggArOC9444Jk5DEAHrPUkq1KKsQCaRLRxc1pEcgws49jHGdR+K+oVaRppCQRVsMtPaqlSeByxOJEfppEbblLsCwnPGDbjyoz5kYn2zcRo+h/EFPbu9F/UjttCoxBZiZj93xK8efc6v6l1qmm4R1rqlAl1qIKXc9QkgMMh4uHzBY7eSGnV/wAH7ZHpFzTpvfUYgkeAFHkHgg+3H3iG/p7JmqI60mliXJoFhIORMRgAiQeRnONRVe6+J9mWZXqNdz8lYGOcC0NAW0k8SYmdL6292tWulddzKBQQLXPEYBI/MCc5IjiTOl9JdvRqOUobR9u5VZokK6hmILP5gQZUHx/Fyd305BatXb+P94AAP3ubsnyTj6CdVDX4X3IqJUIqCpDkSJmPEyPIz5559u1b8N06Cq/7OyMsgkK98c/UxP8AprzWK0ErAmpt1U9t4J9pWBEfvZJ4E/bVXxXug3ogDlmORkC3ypggzHzQRnE6O6ZtbKlgBZUmpJGSX8Ec4kZ/snQXxXSCtt+0MwNQgEkkkgDn2/SeNbnrNGfDarBzLSJBiZtUiecx/IT40qr7yqoaHlDVYm8dqD1FLBixKk8jxiRjkW7boJ3VBoJpOWDq8mblEDkBgBJjk588GndtWS6lVAdgILqCajCIhaii5fOTBx9NVDHpqu7MYlSQQ9MFVVYIJvJtZRE2qSZY+DGhqm3pAAeteSfxD6b95OVJ8jtAWQcgR9NV7dq5i2k4ySQte0EDnEgccwBxn6+HeMIYbdcDBp7hQIkZ+aMx4jyPvUedR23ymlH9KlyKDkoGYdpCgeIgTwJwNUb7bMHplKZIUt6cCJF7AqZ4mOYjJgnR1/yVVpogFQkzUNQFrOS4Y2i0DH94+clNSvKICLgCAoXCi4ggHIJVww55WNAJR2CMWNOXpCFKSJUDljwTIYiZ8GSbhqzYbXcCtVURa4AbImA0kYOAqSIgZZZkknUtnSRmCHOVYEMAALgGBIA5jiPMan0a0O5BDsaDSLLWJOD74wvNvPHOgGbYtccrBlVCzgeJhblxxB5njjRsW7V0aoD+KopzcYcLm4wO0gjH3zmAsPSVWmKgRElyoUkgkxlrboMA/uzz+pOz3AWhVVRTIWoHZGUiVIKyIAkyVHdIxyeNUE7DZIwphkKV6k3MwLAMCw7VZoUnDcEww40DToUzePxvUKkRaVNwkZOMzGMwSRM51dFKdtWFRg3qWAlM9jrbcL4wGA8jOInJCFSpd7+71BCqgsUVQjCWYrM/m5IH11B7tVJpg0pVRgspPqM0gkgljOAe7jEfQR3NVagYC0MFF8LP7gulRluIGc+fadOh3AEz6dQqCAEACi4EZMi4DtPPkng0bmkFZHKgKVkpJLlZuNsAqDIkBiSSNBUanpkoqXM6kEecsRJmFRZE4kgyJOZiTa5G39Kq1PN5cgsPlgTmMhCV94+up7lPm/EZUyw7SQpDQvjm0AwfLDEa8pUPSUCpSKgCbSZueICn3KwWBye0gGDGoq1MT6LUe0KxJJVgFxLFhBUGFC5M8AROht4oto1Kdy03YXGpAg/lBSMQAGtM5kt3AauqJX9OFQimLf6TCHtMmKkJMgZIOcgCZ1KqppisC9hkPFIdtNlZW5gCAhggE4PjVFFBeJDhCTzEmmWmVW3iR87QJPzcTawuVlZ8OwqJUHaJSA7SD+fk2kQQczI16lekYuqVXZoMsBcoX2mcW5j6HjVG16NUp7r1GrBqVRLaajNnqBoZ0hfGYBOb4iMwN9pXsWA5C3g9tO6VDZWFyZAImTac5nXLubzKbZ1VlJeWKsMyAHJACiJNt2CI0FbQakQLzWS1wqqiM+MwpniSxWZx+mqKJLqvpUXIU4U1Qi2lcQsEiAPNuHmdRVvVaG4Z0fb2NkF09Y+mvMQMBp+onz4EH+tTDN+P/RwXQAdoIPnHhT/DQW2r1KUfh02FUSsOxgDuJJ+VyQTmfA5nTGhVKr3ilUapJphFHdak2ywjABEn7eNAq6901bHqAEtYxRiSSLrJgHgwAMDwfrq34Mruf2oFz6YdAkvIDWywEGY+XEx/PRfVqB3CrSzTZlUMVAlLmPavg5TMew5nS74N3zh69Iqe4s6uP7ISnHmTOQf5acDXre7qCpRAYojipfacllAsBMSqZYkiDNviQ0CoAhQAoiImBmQR/wBePOFMfiPppq1KNU1kRKaVEqBlYq4q2SAQRBBT6nOl+x26U7CHkKkAANBmTOWMGQR92HgRqKluulrUS5qdMVSuHAD2kmMSMgGDOCRHt3e7SmUpKrlKjgZJUKHj2AuAke0zAI5EUfsBFJkNd2Ylj6pClwLiQFxEAAwGByynGYs6h05KjqzcgjiRwUMnJmGzx+99yDvpQwxxkmCB4k8/X/rOu1HpRwZYsZnIAIBmBj24n6a7WarunU3NR2YWzTQEgdpIJyh8iP4edIep78blgKYIWgSC54MjtKkMDkA/TP013UurintqVGiTWNQLNkAhJ4A+uR7wCdAUdoahSkZBbuqmI7ciP1MAfQa3Ga1fw3ABW+WySskxnwJMeDyeRoHqFwrVIV7i5sCEwYA+b8oNx8zjIiDDLa+krraAMFQAsSIPIgDwBzn+ehuqbqaxpqCTCwQqmMDmTLYkEe387qBxQ7KZK/0rEMGJm26BkxAEXEcGTPjUqpMMPVJe7kDEgFre0me0jBnEYwdF097cv4jxc5VWiItUDAyBLGIBEiNAvu1l1tz7eSzFi0EiMR98j6aaPHmGU5PZUX9GAyeYN5B+x99VbtlUqpcAoCCg8Es0GR95iQfPB1G6m1oDWVGkKDkm0SQDzcSGMe0n2GrKFVWNrSqstxIY5AkyDwDGAAZJtmIjVEttUmXVY7ZDArBdCJEHP5Y5OYnIkx2hqhC0T2FQwUyeJnxNnBuOfB41On1BQC+3AuLCkzt3Nc0hXB+UAmYCjJmYkHRKlqhiqzlXAnjtqKIgHzf9B9OBGiBKuzBoqVRp9Qz5UEhD+WfECZHk+8GbLbdle/biCkiCxJtcGALrucjImPbQNB19MgqCVbLM7fmIEsVxlgAP7v10ZR23+0Ib1a1lAk5CqtoYT9BfAiJPmdAMaNdRUQ0CywpIW4FStvyMQYkjM5MA+DqSoexuCF7fUqBj3FRDD5o9UFfETnOvXRQsuHbLMjKAQ2Pb6gZIwP8AKfTXpg04YybU+UH/AHxKn5sEED7WiM6CTLUNQskm26qpSoIUGJJvt8R4PGvRUqolJleUi4AFWJUBewdpDGfBIOGiYkk9P39Kk7KaoI9IJBUAdyqQTBPjBEDn+KcgKo7SYdXUAjzCzB89tvHsOItKL/7QZ1ZGC82ioKQyQCWBwAoyuTzJEYMi75KgoF/2gsjuKkKwLgBQyswuEgmZXiCCRzBe8pMKeGVe2UJyWFzNcogwX5PMHyIGg/TJrUm4BKEiWuNoW6SDi44iM3ag6ttGJi2ACqxJ7RABzMxfBmMHzEATqsrO1ZoX1HgYDAYJFtv5sc88++o0alWpLtUKVGRm7YIBJC/L+UiZNxPB+mpNumWn6gd1QPTYMiZytZTI7ZHGfqIGdAIkvaAWMC5QQTMjAIaBkEnumYzkaabmyaQDzmhiCDx5nI+bjwDx50FvK6AKCw/o0LXIA3CtlWzMEE5Jkmczq/ebtGqIgqGfVpD0iqhR2iCD7XYj3HsNQA7iuiksacODayrVpWtnPMkQxn3BGDgEkB0BlKtBGJMFqtMAiQ4uhpVrhPahGWJLSdCu34hKO/zPBEORJaCe0GZtlfGD92h6lUUp67UGtaWCCA0qwAAElpUkxnIBwBkqNDdIzUg7yVUUzL0DTIGSwsJgtAXAGPA50Y+RNOqlKUhEFrKGBknEEmMQOLpzqnebwmnIVC7SSiU0upiJEyZJgRjMnjQFXqdL06ZeilNYdu5VVyfHYUIMR+9PbwRwB/xNWbb0TWWb1pknHPpm5cfZnx5nSf4V3CjdBbwWam5xHkjImJB51TW64tdXY1UF7Mgi4r20wZAAOc/LgH3xpt8GVV/2okyLkmc/lj+ftqCv4wN1SihMgEGPdpgnHkY9uTx5yo9VwfSpIygxNk5LGDxIx2nIEoYnk7b4mrUFemKi1LoJQp8oNw+bx8xHudKekbk0L1VD3HEsYwTGcnz/ANZ034Edf11pZ26AqJmyBj7gH6TjP2zSDuln/Z1j2IYH9O6OTx5z9dP+tb417Vak6xmR5xEDI54nxz7EXL8RMAF9BrYER9hH5v5fTVHdE3QX1AubWtPmDJMc+zDXaC227VTUNRSLnJA48D315rFjUL9j08Uq9S4FWUQFJBC88ff6DifrHvWEHp1AiuKtVlDPDEBFtJ44WBOIy05zrV73dbXcBEepT9RjCZ7gYnErBxyrCJxoV/hqoJenXDGBAdBDwPEGBjHyxgHXSMUj+EK7USgdUVS4i0EEmGBDSAQxDEiRJiPvreqGm9tNXUVrbqYCzKgg25FskKYH0OMazdLqSeo9Eo3rWFqtJxgLxLNhB4hp9omY0JTrVP2mhax9M16M4yBL9rvywkRMD80kktNxGhoK1RnVaZ9IBmNQgKgbgoOAxJzOYk5GhaVVWZlDtXKAA0qEwpI4LGW4BJAAIgTAI1pt+1j1HeW7T6YglQQsEEcDOZ9idZrpO2YEekgpkkEqBAElpGOTExHtPgjQXUNnukCtNPb0+WSkbpkH56rAu0GDiJOOJOpVahNzWsRVUuQDBpmffkBkhiOQWBA1GrVapdtwR6dMX1F57RMJMnJIAIk4DceC6m2HrCggkhr2qEYUiSCTi6ATycknyQdBxes4VEuUsfVKtFxHbYMmFHmOe26R8ppRUQs1yFmaWkm08nPu4gwVxEgzOryxFRWcgOjhWxiSwKcQSrnIHviROPP2cVAGQFXAuanBuxJMKQSZuBgzEiZEwHGoaxDK9jt2wxC84BAmwk47MEMcgSIq3NOCSiKzozgi4kKItlhIgtDDj65JwbtqXolalQmwEemjwXYqCTOAbguZPtgDSkAu7VEdCD3B3pqhYknyEafe7PJ5zpgpplVuCUijOtrWMR7TAifEcAzOi9xSWmaBqOzMUlbqq/kqEpJzdDBZIOMzq8uoZF9VbpuWS4z9YWOOfA17utxS9CmXZKqiq6s0OQoZZtF0TyYBBHGMaAJmtMJRudIBAuBEL8pJiAIHjzjVu53SkMVp1CxhACsInsynBAUEE5n/AD1HebqpYFq1ma0uQ6FpKloZzaAGabABODVAjV/w3v7mAql2vWqbL5dcK8CJ/KokSF7gDJMaYJdZqiVso2RaPAMwB4JtUQR2iZAjUds9SCVqXKQL3Ym20wfzGQJiPLSIj5ddu2NMU70YpUIZlAFyqTar34nnuGB3wAOdS2XTv6N6bLUV0CuyQrt2M3ajH5ma0xgfWOYqVPqbCSCbWWFACy4BJNSAMAi6OcnExm7cbysbBVAQgmZgL3CFVl+YsuDge0nS7c7ZtpUgj8QkxWqEqvsCvMkcYEi4QFwdEU6opCmKoaDJW4QxxARAcoP1LmTA1QZXL04Aq1JJJJC9v5jIIMFSZ8jMCRJI9oQbKjG4UnFQsTy0EKvOckyTA5OIOqEV6xZVApjKOQhIVBLQAs3OYbBn5s5wJruWosFoLYig2q+DVKwWLT5EQSf3oHgiATqVRna5iRfaZNS1YYmy5LgATbwM8xPJtG8QMFYlSGjAR4KjukMARg+GPn2M3Dc+pin+FcxJUPIJAJi4wEgiJIImAIiNQq7V0FpJpqtJUZDgE3cX/NMDmbjJz3YKgwAxdTgqWFysuLrcLTZpM/Qc/UjVlXYmt+BTemA0LUFNxNt0ki5ZkDxmQfrOiulbNSXLIWQQqmqoyCXaAALRHaoPtE50xobBA/qBVBAMEADPlh9BJP1JHsdQJd78HUlVAtV2ALTwPmSCxaMQB4HJ/gqp9TXZq0ULi9MPPaGBgtEinntYZPEHTfqm6EsAzBVo1E+pBgk2z83BuCm0EiRJnN75CKlpkKUEA5Yn3b2n7nx9gDz4mr0nag+LHpHgjg2ED9Qw/jpLu97RIhaGC0f0dP64i4Z58/w1qulVDU2f4Y7lBHAYCD8oUmLghgfXnQh6e75uo1JAgvRBBH7xCsBMZ+32jQZw0tvUn8BFOYNijweIgj5icHBA9gdVK1EyGohcmR6UxkExa8YumB9vEa0VbpNScU9oTOYpMpE4BMPMRjH+moV+kOMentT74qciRiKmDiI+n3GgSbmjTY/hLBB7gFZImCJOQ2DiOONdpzT6TUzC0+eUcifqQwbn6H65nXaigvijaUxt3Yl7iYHfMk5HbJvkwIUXedaL4Z6SNttqVLuJUBiCeG5KiIAUHAH+Z0t6bs3R23O8dbgF9NWmykSTMEmC5lV7RPgFp1Prd1Wm/bapWRTaUunFzsoI8iFJEQTPtpmq/je8+j6agKSxuPlwOwGMlYLNjyviJ1U9JNrSp1bsAYkT6itlkM4m7uUk8Y8GSOjb1N5tvRqPdWKw5AnuVoWrjtybWI+vtpButpVqA7dmemhLU2VQYDHLKrWxkAnmLc8knVRt9s9PeUQaTOgntZZBHB7SM2MPbBHuDnO7jbEOBfTNrMq+kpZwTxLMIDcnA/kANH/CjeiwXNjqpA/KnOBOcEP+lv6mdW2Apg1VhFyXwYEkSTiTxjH+mqFjUhRwAEpDLAAk3sGtJiWd5PkYEnAGiAKSQnrh2qyakZujAzGRPMZnjkRVa1RvUKmDPpLGbiSDVf68ZHvAutki11XalnDEAx4GEAMInB7iOIkyMTOgZ0VdqlJGZfXsaCygrUQAXK8GCoDLHsfrkC7auFYPUvQoBmCacggEgiYMz5OFHA1f06iaa31BbWcKaoHNGmO4U1jyMSBySOY1zqFqWoASq/LfCFi0tn5iOWIORAyPIVoqEeoqnkEgtKkMQCLsxcJBEliI4LQbjQpsLVVVRyGErOFiBOWIIJxjHgQZju+mqiFmtkKUUnseoQDkWnuDSBmZPESNRpIQpZ2UqsBlqzbJUsyrUXItC+TEHMcaCZ2qrTWqipUBZlApkhVgwbjgm3PaMTPuNR9Qmg6JSQ1Fe6yxQHAFh7qhKXKTJEzB4zOpV6tTdUcUn9MwUIZCEYjkkOs4aIYZmcxqpOl13Wn/ALPfBabagC4iJZGBJuQAxznAEjQD9Q66yohemsJKp2ypkSBCmMBT4/diOdTfqamlcoSbJAEpTCmclFk3d3MweRBkajttqpLepWSgYl1WSxPJuYdk58MeGxjHbHY7dkcilXZpUm90phlJi7tW6ODkQZESJgBuskQBSaqwCWgFe4D2DE4yBkDlViRA1Dp25qUXWstF0sQKC4VVgxIkhcMwW7HOeQJY9V2VtMD0nABmDuGIPcAcAD3mQDmPeQVs9lTW6p+y0SqRcxNRpukYux5zzE541BnwKtauooOzKgZGqBiFDEkLZUEAdp8+SNMdx0SpSYNuVkspJKMSoAOA72gxAAKoFGcyNNviZqT+gFJVbZVYhDH5ZHysvJEflGfBFqdZr0ab9tU0kRg9xW9QcIaYkkmTgTxzBjQD1a0DJVVpyF4CJH7o5JYkCcScCTjXm331wAVlewzfwFUFCReY9RhKiB6n5ZzOj95tTTtRqXrA4TEkKe4X5kqsR44nOdBbCqlRmcSHWxEybVRRJsgAmoQTDEcERbk6iobnbiwH0qiWMiuBaBH5UBYj6OVI+Y2kyMH16laYSsr2nJYKTTEjKr4MSRDeU4GSpWpRO3NaosopCQouJqXgNIjLzMfVongAb4Z2e7U3VXqepVYinTDKVA+xBGFAPGACSSToNN0/aFTBuYvFjgki6CCXEgif3SOREljqnf8AWkqM1Kk6qiYdgeSDlEx44H1MxqfWurDbIad4Li01HyJYzC9uVXtzGYhQJbGYpdPKPmVauykgZZLiATaOGjut/tDnMxRu8WvuEqNRptYq2wPy4MQOXdQZJBn+MGPQPhxqoRqxZKcAQT+JU/1Cx+pzGO7Wp6xuF2W3BVB2kJRp3WlnM8kHPaC58xdoSjtt0FT1KpLQGZjaRcTFoplCAgBGVIMxkc6CvqHUlQtRohgtITU9JTI8imCBAMdxMznBknXtLeUopkkLK3BTCwIBE/lxzg4K4kwFnQ25oMzhS9VmljYqs5JzaCCYxxI8eM6uWopY9xUsLrCpD/U2WkkZj5f1MDQLKPVmNY01pXIqtbVxbI8GDGSAAARBXwAJNr7gAgXAZjJwPoTJHv49vA7o7vp9ImfTU57iUQj+QImR5jxEaqqdNSTCUu1ScJJnnCWycYiRPiNAbta4WRePtPHn6zz/AC867QFba0wZNgBAtIZhI+2I/wDX6a7WWkfQNZ1q1LkRe+lTjAMEXvHLmTA8feTqS71nCutJybQbHARlGZIkC1oObnGDjOoVaIUtU9eszemVASDIBBwqgrd4GBM45Or6m4cIXQVHNgIpBFV85/MAs/ceDk62xQ+0rJS3UWqF3Qw48OqlrZGCLFYyPK5mdN+p0DuKLpbDW3LMdrjK4+/n21mvizp9SrtKrXXgj1ArJDrAHarARyPI8nPBDmnu2TZCptkNa2gr0lZj3C0RcYktE+M4H2qM3U616TUQbQjFjcTBVjaRTAOSxYipmMK331uWRK1MX07gSrFcm1sfqCPp/rrG/DoZhdXZWZ2khflVzLiz2BBIB8FV95Oo2O/JyGDyJVhw+JgngN/D3ECQKijdbNkqAEg3tMwDFkRaCMEDgDjJ8ZAp01ULV3ChhSYFVQs3qVAvYqgxhRyYAuI4gyXvPiBKtNCtEurVHDK4IgUye4HgEEAgg4/mDeq9FNQIUYAIhAQ/2gbmugwxUxdB5bGdFIau4S6oS6w5YwVzAdgZIMMY4IPCzpoboDPFl3crWrLKQAQZI7gowV8iGWciU9uySverPVBYETetwEXiRFs4Nokk8al+3LuUakyFHDqCGMW5JJgmO0L8swceToB6VQNaP+7LlVeTm1eGHgBgzRzcPvoavsXX1KlV4WSwFNqloMAARkQck4nxmZBPU9zYlJKdFQXaWWS0UuC5IyxtIQHJEjiTqnZda27C9GdmpiqHRWFoRAMgPddwLRMcnE6ADf0xbWBeoKdrSgpZCoLEgsw7gih4gjxnGnfwP1M1NxYqWUlRwATFzM7O7hSARcSDAHbxJ8Vb/p1QwaW8q0mAw70bmB7QTzDDDcjBqNBGAJdC6Yw3+3d989Qikx9P0yocgFWZpbHzjtC4tHGgr33Rwm4qU/Ufu4pqBDA90At8pAETDCSDOY0fT3C06ah7adtMCwqWLSSF7xFwskRbIJ8HGqeu70PWStRlgAG5gPBg+Di0gTk9wjnUSKdGmdzX/FpopdVXAFsB7gT3kFZknjniRBLe7ikKlPvLMAbbQxvGQC0cQcc/lA0P6rbpkVvwLiVZahK3k4HbhyDHEKDnJBOgU69Sq7YUqQZFCCuiZD+mr2OQ0kAksoUyckkzmZ0bEJZFFg5uRqpBPbcXKiGE+MfX3Ana1wKT0kotVQ1GerUqCJOFYqB+7ABEkiRJzGh6VNWJq0wtWipYgSA1O0QAIHeixaFyDC8TLN3UqrMygmSbAoLK10w0yfmdT2zIZoHsDvNl6RLEFXFVQagDEdpvIQhJkC1RMKQnIgjQVhnrFnRyzuywF4VV7izkkFSbgpGSfBgwt61Kb1JqqUroW9O4xeI/Pws93z+YkkjGgDXFZWJsouVFzKV7gxYD1KeQRaFJPGeCbRpilF61IKNt3empD05sdJWAhMlQQIIPjMyuIr3a0ndQC7B/l9G0RIyVdDyPuQBOMEnRlTqtDagKhvr1D6chiwuwSFZjhb2A+kj2A1LrvqbbZDKmswsZ4AISCzAGRAgWgzALA+NfNeiI71A9UMASRRU/nBIAsBIxM4Oc+2g2O+qotVGaHKgkFj2lhcbgCcqLhHJxJ5nTjpGwWmG3W4a0kM1zmPTU8u0xDH6xaJ4yNF9J6Z6CQ6+pWqRcbblWJKj+6pHPJJB+yLq/U13O5G2p1EWlTg1IJK1GH5JEAhQOPeZ4Goqzb+rXr/tTL+FBXb06jQRiS1oDEsSCeZgD20R06qaVFau6K3JIBEysnwWcNBUZWPy+dWbXdKoRTTqIKkhQyGnYAOJAgDBIEtJYZzOopvqNX1aYYFqZIdGYdwj3fgGec6CQpUq6LuFRn7S6l7ntgzCrIaZEgwQCuDnN3TS1RSxUgEwvqUmPBw2SSVIgjuxgYgjQb7mgqwlVzBtBp21LQIGLRCHH+viQLW6jULfIXCggXEq33PnkH5TGP4g8SWz6RVgZILFTHuIkH7T/AA0FWqoropV6ckBb2YLBxAIci72XE+2qdo1OxarsS4GXF7RP5STkRjm3+Z0PV6ctRFUncFhPeGOZySRfbHsAJEaiiBksXd6OSAsBpjF0lSciB+g12l9bYUaYVa9Wrd4PcZ9+A0fy12oO3XVZqCdlXqAZVxTQwTOILSCQfof45JoblKlshma4gM1JlbJjn0wPESDEDzpZ1D4nXbsFN1Vkhak9tWSAVtCqKZHvn/1ZdG3r7imKgpVFvJP4pdWE8XJbGBEQbTnOtsK9yyMGorVVRCqk1A8yLclrmENyeTn76J+FXahTG3qmlfQUNAJBRDcBdPBgEg+0jEScfQ2nq1HbcMgamhqM1Es1q04HaAJk+PfP20Vu6qPSXeUVqVKSntUoyuGEHCgBSCI7/YZmI1Q06jTVA60ir06ytZDfKCQBaR+48kRECPbV+9A/Zai03FUei0XylUALzgd0D+yPeSdG9Jpn9iQ7hEqkKWZUQ1Iwe1IEswgDAyZA1nqzU6lemirUoq4HbVDuVJiLhBswPlLgj2BwagDplG9aKspNr8jklwW7sdy2gmDxK+2tZQ3RpKAtQvGbWjBAkYbH6rB/0ZbPpwpUVpmkKxm5uwi5yRLCQbQMAZJAiYCk6Er/AA0jZp1GQme2r3gRzk94+puZQY5xIEUuq3XXFpwYiQMQYUw0fYk+0Z1cyoYqUqlNDFsOcQW4EwQST7fx0i3GwrUlAKMaYzdTPqIcnlQLo/8AB5OcaFdErtCIHpKA5zK1CYiAZkR44ONAT1rYVhXNR1Kkp6f9gyPmLrBm7uN3IUCMap2PT0mhQ25b0aNMFm7e5rjB4OWYMzZwEAiGOrK3VnoPQCCoqs5vW42FYKwASbSCZApsBjjOHi1dvVbvS1jywBBjmDaA3GIYeOdAHXquDIZmKjIWzwMBgx9pMDHn7Ldv1Kr6wrXLBV6aAD56hJBt5hVRDPAZuP7LTqlahTemj7sgVASey9RBAhnWIk47vY8aDr/D7bVqC0xUalSQohCB7iwBZ6rHgs15LAAgtjnBUun7WoNuXLCk6VstV7gxKKHIEkAE91g7QRgSM2r1RUBpNNa4AlkGFMFZ7sAdoOfJ4gnReypWdPqj0QSlTtp88FQpkzMcznjg8app7ZquxossBnCO5ZSSZAY8KZMgc45kxoANzUo07WWGrOAlaq4JYrOVE8KSAQoPtyRox2sWoPVLrJYdw7pGCGkBVKWkBSOTkiRoDdfDlCqxavWqtMH8M24xAwWESBnB/nprU69QoLTFPbqwRQisYZrVGBcJPiMtzOoPNntS1npSDIINvYmBAkQpAPI5hmA+YxbudrWqOrOtMFWYAi5rQ4Mz8iEBfJLZ+sDQm96luKtFqlFlV/TZkCKHJeDiWU2yccnS7bbx/TVqxcNEvkEg/wB9mcwecARkaB4el7ZBazB0M4C9pbEG2mFWZkG4mcZ5Gi6XXUp0ytJJCCBlY+0UwY8e0az1E1a0GnSLCDm2+Dwe+p2Tz7fqOb91tdxTpKa1toMEBxKz2g2qAvzYweWA44ii+l9VLvVobggthjUItRg0wokwSFtME+Tiecj/ANvFdy1Tb01q06bmVf8AOoCy6xhXu4McGIInTvabsSzFKgLOSLWEZmCBIj9R/LQ3wp0GKhJWUV2qCQYIDH0lJgjghzHscQwkNr1FfV29VWZ6C1KRlgQHS5e6OYYT9czGvnLdEfp7I1RVqbbFtVBEDwHXLCfpI+un3WVZtxUrVQadGhTAR3uRSXM1GDTK5IGTiyDAOl/SPjJ0pn1UeoggKwEkrxCt8tQSPma0xkzzopxsepFq1Qem3pIhdHDOKbZHbiVe4dwwYgge+rB1tKtd6NKqrVKWKiqTK3DtxgEzg82+Y41nt18S7WkKZoUagepYzJTplROTbZPa1/hLicZzOo7ygu1evXNCpU7GmiCHahfBllHzAkKTloBE2idQPN1S9M3hSEJ/FUAwnu4kQOZMHPMc68LRCkjJ8cSDAg+8DiPr4nWZ6J8b7RNoG3NUiqhUNMio54lVESMEkTaJzyJo3HVqVet6dHc302UMFVSxE5tBi1RAkBiDiAvGgfvvlQkq6hyeAc4iAc594+nOjtj1ClXBey6MFnBYA4lQcweOB7cY0t23wrQVVLAm4kkuzEsfAhGUYPIj24iNMV6ctNGWnTRQ89y0mJmAAxE8/wD+frGgu2+6uWSCRcwW2kxgCBEhagOQYMjEYEa7U2qikADRZschZz5+ZgR/0PGu1lQo6Vt/NU+2Sn8Pl1J+m0RFr3Dyb0x7fl/6xoekCwALc+x5kxGaZxJ5+n66KUkjHk8ycf8A7fvHvrbCNPpdAEntBx5pyQSf7Ptn6mdSbplIgX2SfB9M5g+6+Db/AB1JQQIY5AEEF/eP3IgZOCftqymGPkgzPL+TB5pjjVHu36ZRkqSihfA9In6yLMZnVrdG23JdfpIo+Pbs1UJwAZQ/L84bGR/uzA4n7fTVgBhZhm4J7gJMzb+Hmf5RzoPanQ9vaWFrR4KUiOfomqXep+1QKtRUhgVB7T2OcAzHypLYyGgQ50bSq9jqfrPPtMZRR/8AkaTdYoErVIrGkxf1BeT2LBVohflb6xmRqov+Hes1X26CvStVqaAVaZuuDLLMygKQXbhacnuxEa86f0mi1L/Y6ymnTNgVpZQVkQGHcIJOWD+T9lnQ6yvtILClCemDegcBZVGDMbg1oHJjMfQMdwPUqgiuLlUgek5VrY78KC7NyQLouzoKKnQa1V+8KAFKgvUlDJAtU5aT7kL9OdVbrb1aP9JTZVXINTvRc5ioD24wJI5OPGmdXqdXbqGqBaqEqpDG1xJhm4g47oKKTBzgac7bqKN6dtQUrkFlJrZIIkGAeYBhQeJkYwHzz4hR64SKZY2uLgQ0SCAQYuYtBwSRA8jGtb8P9frWlKxmohYlbC1R1LEq62kAiCPlUgcY8B/EnS3NdWpIq0PSb1DS+cuzrNyASAFWL8kZnidQ6lXRqDfKbULKWM2kKSpR83QR5g8nQMPibrtalSBDorkgqtpDFScgrcxPbM4EETjjQrV7s1HLmMBRHgc3zEzzjWJ2PTazP6lRoJPzuZZuDhMEyOBgZMfTf9L6GWFRqtL5iBSvyVwZJp5XwsXCfcYA0oTO4ep2AFpnAaqRnmDJHjxEaK6p0+vVpj1KFYpMDALdwz2KWIE4MiBj7hv1vrVHblaZdaTFTEEwBnK0ly5+sWj3xGhdt11agBarVsZSrW0HpgkyO42lh7yCIB/hFBvsq9Omvqt6VIEIDVaOSIhUDEj3ut9z5OjenpSpg2j9oYn5xS7RyLEZ3gcSSDx7HXlTcbVLaiPSZ3YL6l8FREM0uGmOQGnnGjqPVNpVqCnTrUr2H9HdmosQAFLLJ95BxgxoPNrWruiXrSDokVLfUNO72CSJH3LTOJ1Z0SreGpNSVTTIV0tNrKQSrqpk2kgqQ3BQx4JlXrUqCpUrFaEkU1VgDLfkCgZugTiSBPhdJq1dDazpUW68H02KWRLfiFXFxZgIPMzmTmKV9V6nt/W27GkgohiKpNFadpBZAzhsWM1ozMDOMw8R6VRVWiFCGp81NUCMSyoSoEi4AE5GAy86wPxeiNTZjtylMj07rjcCYdatRJLEAsSwJkEKPfWw+GQw29EEs6iqtlVnDeqITKgZVRFoVsi3+AMf2MzDVKkSRgxiSP8AuYPHv/z1SVKwoqVFniKxE/aEH8f+Y1Ksys7gnN7nhbuTMn1QYgAEEAx41dUOblPdECbpwPMVo8R7z/OCkz4r1T7TWaT74uBxqFTEt6w8C71Wz7An1RxJwfvomkSBJZzGZBqgfr+KZGZ58fQa6kzQDdU7fJFXPHMsZ/XnRQIYk4qTxE1DknwJ3GSPbVO+2YdSrFHVjBUhWBx5Bqx7jOmZZxAJdiYOfUGBB5tI5weOfE6pd2PF0iZuWp7HyaUE4/5HIkKaW0dVKpUChF+UIgGBwIZvGNEbx1p2Kzgklx7MbWwRbEQMTEceSJjsmIBDAdwbwcGJMfhrzOZMYx5Gvd5VBqUVDoGJqmPzxMFlXzHBPi72nUUv6N1Vq5qq6LTak9nsW7QbotOMwDwYJ+3msX8JddWidwu+V1qF1YLWRnYCwKTnIkqfpjGu0sSV9B2tICBL4n87ef1z+ujae3UgCXj++/8Az1gN58Y0tuzK9Z7gQLQFuMxwCAfOnvS+vrWW9HqFQSCSgER9CAY+oxrbB1WWzNQqAAfz1CfP15P8Tq2hSLkFSpUAZvqfX65zIk+2lO430sUPqMYwfTDKT4UsJCk/WNe0+qwQs1EmM+kAsn8oMi4ziRjBzjQaOnskH7x4yXYnBkeffUxsk/tcAfM3Egxz7jnnJ99ZhuvWsqs1VbluDMq2wPJIfgjM8fXUulfEdPcBmpbguqjLLTYqOcEzE44E8zoNLvx2qPrH8jrCfENRTud32sRfTXvJgsFl4DSIAVQpAwWYjWh3PUbEpu7VGVjjsGMcmXBjMeZ8eNIPiiup3HpllHcXxKkz25+sL75EHANq0QosIUZhlnkfYn7/AMczwNDPUb1wQShDKilROX7iYGcUkdf/ABjzE9TFMiC/gRM45wD5+30+upfDdQu+3YqwD+s7DM/PTpIff/dvMc+8aDVdU25NEpyoK/mmBIBt5jE/x8aq32wLVdmE+UKFZYBDoFJ4mREHMiOcwJo65TpulJXuN1VQBwSQSbuJEwfp7Rzozcm7c0O0qCjMQcR8wnAwTcJ+kccaAjb7pqTemahrK1xKFra4B5KhiCyDJEQ0EEFuTf8AstDcf0blWyGdTa+IH4iMMknEss+x4lDG1/aBW9QepSFi2sHwARBBUlWABUMZwTkeLalWjUCnbqwcqY3FJcJ9HLsPUEsYBwfA0DmhR2+2R60BAQbqrxe5gQBHcDM9oXmIGcj7jc1aorOxq06DqRTphQHhQQTOSA3hTnieSNQ2XTWNW+q9R2ALXMgCqTiKdwCp2gcLkczzqun1Ja1D13NXbiSpVmGLiApFpmDg8fUeZKVdGO2pUu0gsFCtUYEvHd8zRgAgqOAI8QJPO79UqtFiaYhnqI0YhiqrJyzYyuOQYxqe7oGiSalpQJ2ku03S2CQSYysHntYkgY0t6N+011PYNuoZg9S0WsABFoBIYqZzNmM/WCe56in9Woqz1rSAtJJCe5aYAEmJkcmTIAAm12tHaVFr7yt6lYU5R1QMoCkCEY/NXaYDcwGAOGYmdZFHblNvt7qldXV2pq0vVIAKtWqECCGAgSYB7RgWy2PRHdzudzUFZwxuQSRTnJWmubCDGJ4jPGqKd4pr1dsN2zojNdRoKLoaMtVqAEGTOAIFxHtp1tVcFy6GmksZdgHU3yCV4KlQD885grrypu6VNnV2T8FQ5DgkgAQe8v3mIMnI+vA86jtqJlCoYOhwax75YsAoaoGPd3f5EayqHUNoGRVLQKzWRTW8C5WOWLMApEG4rEeI0s+HqiIrUkQoFq06oUiCtylSD5maUm7MsfEQdt9wgpuqLTK0lVRTNSBThewsAbApAxgkQOTMGbu1eVJLMW7bRMU4zB5PuD7cDOgOqbF7mhQBJtip9ZHb6cCT9TjQ1Pp9W0hwSYwQ6Ez+tOM5/SBGk9X4j9NKj1Ke4pinbNxvuuwLCtdkP1uIwQROu3fxbSpU1aq9am7EAUTSf1YPDWBjKn94GJxzjUGg/wCywRliO0CCtMx75sz/AJfQ6q3XTkUSzEyQCfTpH2ieyIBEz/yEKaHxMroXVtxaP/07z44FjFufyyBBmMSV/wBrdlzM5U078p44tt9O++cWQTOI0V7t6FIHFQXE4PogRkRHbgRaPbHjOo7fb0lUfjUucG1YxBjkDjHvEaWV+v0EQuXcKTLD06twyTLL6BcCV5IAiPBGpL1Oi1H1RVQUxjud1YQSIK+mrjz4+ugcJtFYFr0cZItB5+4Y+dK+vufw4gi2qxWILQRC3+FLcqMvAHAYGZ+IkJRBWplqihkAIMqcBh9D4Jjg6E63tV3CUz6rIUdm/DJk2kkKxBBCm4SuC2I+sA56RTYsdwgrVCZZ2TmQMAHCKIgIpaIkkkkntUbjd+mFCIUMZuY02I8EhkLHzzxn317oMVV/rnT/AO43+b62W+5X/Brf+V9e67W2Gho/0b/fRO9/ox/dP+Wu12oM18If1Afap/k2if8A2cf1Y/4tX/NddrtXtOOP9Wqf4D/5trL9Y/8AeVT/AAx/k2u12igtl8yfdNa74c/3P/yw/wCPV12u1qov3vz9P/xH/wCFU1oNz/W6f91v89drtQEp/WT9k/10sqf0Y/v/AOg12u0DJvnT/FGl/wAZf1Xcfcf/AG67XaUjG9V/93H/AOh/xE1vOof1Kt/8sf8Ah67XaisF8Gf0b/cf8RNM+kf/ABP+Juv+Guu12qN6eB/d/wDtGkXw9z/4hrtdrKlVD+uV/un+untP+uH/AAm/zTXa7UGJ6X/T0v8AFP8A/HOtH0j+jb9ddrtWhv8AD39HU/xqn/mOvdx/Sp/j/wD9d9ea7WVD/FP9CP8AFo/8VdZref0lT7Vf89drtIDvhv5v/oL/AJjWf/8Ahtx/i1//ACrrtdp0aXqXP6t/pr3Xa7RX/9k="/>
          <p:cNvSpPr>
            <a:spLocks noChangeAspect="1" noChangeArrowheads="1"/>
          </p:cNvSpPr>
          <p:nvPr/>
        </p:nvSpPr>
        <p:spPr bwMode="auto">
          <a:xfrm>
            <a:off x="155575" y="-2536825"/>
            <a:ext cx="7153275" cy="5286375"/>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4452" name="AutoShape 4" descr="data:image/jpeg;base64,/9j/4AAQSkZJRgABAQAAAQABAAD/2wCEAAkGBxQSEhUUExIWFRUXGB0ZGRgYGSAfHhsgIB4fICAfHR4fIiohICAlHCAgIjEhJSorLy4uGyIzODUsNyktLisBCgoKDg0OFxAPFywcHBwsLCwsLCwsLCwsLCwsLCwsLCwsLCwsLCwsLCwsLCwsLCwsLCwsLCwsLCwsLCwsLCwsLP/AABEIAMEBBQMBIgACEQEDEQH/xAAbAAACAwEBAQAAAAAAAAAAAAAEBQIDBgABB//EAEkQAAIBAwMDAgQDBAcFBQcFAAECEQMSIQAEMQUiQRNRBjJhcSNCgRRSkaEzNGJyc7HBJEOz0fAVU4Ky4Qc1RHSDwvFko7TE0v/EABcBAQEBAQAAAAAAAAAAAAAAAAABAgP/xAAZEQEBAQEBAQAAAAAAAAAAAAAAARFBMSH/2gAMAwEAAhEDEQA/AK/+2gpKqys2Rk4U+QGAM2+xEzIkkQD+ndXpVQi1vTuickEGPMkAqYz4j/LLfsFJ61T1Gq03Kly4qWqTiQVgDP0HJz7nwU6Cnb2PXqPYHFzKyAfl7Y7jOfePJOs4rbdT6UXpsKdQhSLsnmOIqQWHEyQ30415uepNTsRaTGozBQGxdPkESGPufAMnjQfT9yXVXBsc/OBByMMCeCA3k6e7LelyVPzgT2cECMQflbMR9dFL+rdRTZUiSQajmAI7ncwLiPbgAewA1j2pOzsWcCrUIvqMQFpqTyZxiDx5jEa1/XPhQbioK4qOKig2q/co+wHGJGD5OstTrBLrstktJHANqpDA9xqYHuWjidWJXvXK9KmEp7eiSFA/FJMNaAWAU8wGEsBgtHjWg6cLlT1WMO0KGbgIZi6cMWiFkYRsHWgobVRRpUq4plioDCAAXiTb/AmdKqnw6AS+2rFCclTLKfoWE+xwwbQNHGG7gxHbb4gxN2Gk4M/TwfPVafZhZBgBfUgEewPuACQBAxGORnqfTt4S9xpK2YBpoFYRiCEaRPMx5wBrqdN6AYWikSSWekt9IsRJLUSf1ik+eY0waDbbZhMF1mIWoJj7FTif7x5/TUkwoeoxUDDKzYHODBMn6Sf1gap6fuPWXuCkEWsaRuXjggi5T/ZZf11ZU24qU4ZVamUjuaV/TtMxgSI8cag8ohioCkNUpgmmZm6mf1M44JyYHu2vdi5suqkX+IZrYMwMEKSROQPpqSulJJcWU0MDBkFQcLBZiAMR54iDGko+KlNQJ6ZCAgSTwfEkTn6rAB8sBOg0lV7h3K4EjOVIn72+QPfn76jQacMlRQDi40wD5nBDfx17+0L25FpYiSfJXCyDKsB/1nVwY07nabAJPEYkyIJb+X8dFUvSa0xCk/KVUSD+pYH/ANNeKhCiQxIEBaZt/gLsfrAHtq4Ukkv2EkAl4AJGSLjb4zqJqgkFlsI4utImDgNBH1wZzkCI1kU01qNdKQLYgqVY8xDo0DPkffHmVOk2HVXJIAKkiBHvkGQcHLau3O4SDebRHysouPuYM4M5kaR7/wCIEQ/h0mZZVWZiSoAOCACFEc4Pga1gaeg3aoVhDE9tyBfYTd3DPMMMcCdXKpsAvkzkgXSZGDInjBJnGdD0uoUmQO1QUxUHcjEjxHygkg+4Bz7nQb/Eu3p1OxqtRoiAJH8W7v4HxqYQV1bq+22wJq1adMxJU9zQP7AJMfQRrJbr/wBpIY27PbVK/m9+xAPccmPOY0s6nQ29Ou9ZaCN61QEhmJVWcECf3ReOQM/prXdRWilANQKJLBVPAYyQB7nIwJIMfwZDVlHrzP05twtq1EWX7TCwQWMcjsk5mPIPGjNrDKLWxaO5YIEg5BNxuyDnn66zHwTu1Tc1NuQDTrAsBMqGGGT6+R7ELo/a7aptdwaPp+ptav8AV4JmlassrD5lUGcifmA8xpi6eI5Iyecr2sAMDkSCPt4/lrgCc3HPt9h/HwZOc86U9Q31ZN0qkfgYDm5bSpXJJkG4EREcfTRp3cwaaFyZEs34ZiThmyw8doJ4xHExRAcrBJ+8g+T5wYEeTHGdDXHJk3ZwpZhifcGM+w86G2+/FVVZaoDOAwQqWI4Ef2feIzOdZLrPUa9LcPT9YspKsqqSHChgZdYEDxIJkRzOmGtsrMThoMxmc/TIB48+PbUatQMIVj3Ceff2Mzx7cTpJ8LVq1Wk71K1OqGchPTyAJgye0Eg+B4/eJ06r3Dtu4we2VzxPAHIOc486mKJoDAkk/Ujn+GP8tdqPT6NtxJJJPJj/AEJJ/U67UVid/wBKQ1b1qoQw7o/LkA3MCFXLH2Jg8wdXdG6LAasKgMEAjyCYPuQVyDKkA/yNe4C1aBTdK1N8Dho8ZUcHk8ex9oF1N0a1KS+qCIvHyrJb8xMYAxEHKyDyOrkI6ZUIDAqZDkCPJgSIPH0XnwZMjT4PT29B6lUqRHf5mSbUHg5MfUk8aF+G+nWoryLoPpyBwTJchYEtkiOAfqdZr4l6ydzVHpkinSkqQPmPkwcSTgYJzPkjQEv8T1a+3MAIfUK9nKgTBOcxg3CO60aM6F0o7hxVrG9Q6/MMsVDn28FuT7kSI1DpnR6abepUqFS1RSlPyFUtagUYlne0njNgmFGr91VIQbUG2lSH+0kNBg59O4Zk/nYATcY50BvXN4xelVprTqU0IhwxMMWAYkBgAqLDZMmR7d1W63+7rKrUFpuAxVrHksAVuBV1WMY8wSODpZ02s1OpVqUqf4dQJZRiAolbS4PDsIxAtVZYiZ0ZS6eCHG2pm8uFNObTTLPLM5A+RrJg+EgDNoAre9Xq0hT/AA2Bsio5WAWjkHIPcPfhjMadV2DqrIEqo3zMWHynyDm6P4ayA3FfbPZTqMRdFMu0Kp7lAIQn1PMAjMA5OtZsN7cSoV1DZ7qbKoP0LAj+E5jHJ0Qt3HRArB6ZZGiA4xgfbxJ+UxjhTpfR63+KyVJZ1K/iUjlgwDKSvytKxmAfrp/1CqDScAMtR5pgGAxkkAgrm0SWk8DnzrMfDm3Nbf1KmPTasWEeVpzb444HPv8ApQy+NN04NKmtMM5ZiCTOQWiARzIkPIg28idKOkUFCbhg6mKYQKxABtY3WyR4H1zEaK3vUHrbkNiENikACQWUrMnkA84yTjGhuo7dEemUp05FK5jU9RvmlniHEC0KYggT7aC/pfxCi0aamkZQBne+0lwtpZuxjIgjJ+40723XA2LCCwDAlljOQw/DAMnM6RICWANDbyTblWyYMghiDiRI/jova0LwGtR2W0F5zI7gJB4zEfU/QaBvX6wim5rzJgBGpECeDMzx5+86Tt8WvefTpKLVLMYJYqBiGac8GLfHudDVtjTam9UApYFkK0hrjnNs9s4jn66q6d0QVLVNTJFhY4BhDPExMc/Q6mKO6P0j1FZnqNUcEsAWuyZbMeJwBHiBxofqnVA9EIE9AArdgG4iZEgyoBn6njHIqqbavQqs1KqQEgGzK5kguFbBIiLgTABka8qbkGiyel+I7l77iTc396QRb+QQBxGqgemFLE+kzBiMgYJ8TPiB/KMzqRp3TinYcRYzSMwO8hBjMW+I0x2XptTaq90CFgmATJ5ME+5n6j3OiRQCuhCyGbsVk7QDGRetzWZMiOc6ik9bYVay2B2KEABcBJ9msW0Dgfr51Hq/TmTby1RWpo4KgNcOMkkSo7lM/VvcwdPSU1Gao4KysBeAFbEQDcISQTjIJ+0ehlaVzd4oBYDOwKMzNLQDJIxzgCSPBiarOfCnQhV3AZKliIRUXm4znE4z2zzHHnW+6rtKbkOzFWpKzAqchTF2PPyjxOMayG62zbPdK4ZrEaVBJtsOI/gD7mQ2tltN/RqPFOqrtE2gi4Dg/oCdSrGa6fWSrTWptUSGgitWJdnPvaxn7AvI4t5i6lskqw1UPVdQCBVhSsggwkBRgmCASffVdGgu13TUraYobiXpsQxUMSLqZUm0+6gZgmMDWhRYutYsOQBaAPYAjGY+v6aDP9T3Ipo5DqVICrcRDt2wqxk3COFHvOktalPfVN9UqqqrmEES39oiQb48Ex+7qXxN8NVDUfcUqzSjs9RahMG5E7kJ+WApAHGIERBv+IunK1UMK7oKi3hUAkDGBLgN9gs/XGqiGwiKarBSwrTB+aQYZMnJWDyTdaCSZnTIESjGoVgFAHIIMkA9o5wBBBHOlPoVY29EUoanc5EhZBmGbkgs0zEmGzkxonb9MrBFVd5UgKvayIwIMjEqWjkZOPGpVaLZTBBnBiT512odIpMqEO95BOYA8+YAE+TrtZbLdvRRg11ViLsliotEzj+wWC88kc+D6tN9wWKsKdFZCuVm8+WgnFMRHIkyZiJoodIVwBSrulKZqUCASwM9oNTuRS334wR4n8U/ES7YBKYDVohRyEniVB5OIUETjIGRtzFV9hO1egKpQFSWqtAjJZrgcBcxg8H6TrBdKamJ9QgJTYlsEhmEGSZBiJtMAgx7Togbus1OrSarUasQHZLmZQsqLHhcNJJAW0GIOBlx8MbCmWD1GCUle1AxAvqgx+trCfoxt/LBrJjSpmhT9RlH7VVyiH8gUEyyiFlbizHy7hZ+XSarW9eLbjQpgMCc+oYzUccMLptHDsC/yKJY9fp1HrOKiD8QGmAW/wB2LokA8Pa7kAgntUxbidOmEVbCQSJ5wLvLAfMTAAUYxAhROgvrbgUqcKIJBJYzAHJdjzJPvmTA5BAmyrOrq9OoUZ2AqO57QVthXEGGIhFSe0ExJk6soUW9WWFwQ3sXkESpKuIUq7n92QFGANCdQ6strVGf8PCnAtSSVugx6hkLHvPgDVB1RFqEdvo1CQQh7UftJJpkgSRJH8vIBor72sreldVIuIBkYEE57SRAMZOTiNAbSKg9RQbyLVZn7SRHbTUAkzzgm2ckXHTT9iruaKOAKlODDuAzi3PykOSDypERABi4aAMburVJRVCLd81whjPcTzJkHJJiJAnmXT6qp3UnZCwY8qC8uBfg5BILRMjEiTp3uNjtqJ/Er+mXwVQD9e1Bj2/nznQu76TtRXps1Us7OUFwtgWSx4EglBB47jGgW7UoSrMQoJc0rgxDODIgARCg5HuQNXuWNWpgSpCgicRai5EZxiORPkzqzedMpXmmKy3BQS1sKATGSJtm2Mgcc8aB3nw/WJZyUAJDAhiVAEAHAJxAOeI0GoXo1dSSGS6ZWXY4tYHlIGW5/kNBjb1aISm8hSIDDvQASQCzJjGACfIjScbWKLVg7G0/kgAgG08y0d0yMykcc9S2e53FIG9mRiDarEHEwck4xjJ5GfcCNrQdkq0ApDVBTJa02ixR2nzJJ8+2u6RX/Fo06gekcs4YEFZLKoYAsRLEZJjIyZgA0ej7pcVHZUnPqOe/nvbxzHuewafbXobKiVEKs+Ua43LEH5rZ5OCZxJ5wNRRNM2dSqAiGakD4F0WxmZMZEff2wD8QUkFVnZQiIsGFgu5Pji4TC4Bkka92fU79+KjKKTCgVYNMX4Igntgi2DPuNX7bYNSrqaha2iDWqgjtLG4KBM5LMCDg/hD30HldVH4QW220kKLjcD3kEzm4MkkeB+sm2rEBmZaaohRUJBMtMvHIPgScy0gwNC0OqNWvLGXuwgJCsF+YBhBKBz6dx5JOBDRDZ9YT1DStQVGYlblNtsSCQLhwfeTP0LED9ptTUZbhchjsUECBwXn5o5tX/LBhUrn1EBUsyclyLWmBKCYAIB4BxE5nV27diGFd+zBCmEtJbt7WNpUAFiC04yM6Hp79CClFhUNMFsSsBvvkLddjAmwCMkRR+66f61MBGKlVBpGJlcdhBj/SAR7HWR3e9XbU0qXFNyrG2mxEgqYtAGTTdSB5IJGtFtBU/DZq9pLEL6aG0mCfmYkcKZJlfrONMupdBp1LqolmJuhiSFxBAHIB8j6D2jQdQelvtmbMUqyFCBykggiOAyt9PY6jumr00h0NbBFyGM8gtTw+COELH/TPdE3h26+hQpI7M7epJZZtkOFMWs4xwQcEHK5v6N17cIzrvkQXNKsijsEm3HLKOZIkEn9Ji6JpNT3NIq5EstlVFkceGmCv6wwkxpS2/ND0aYelY8rT9YmVxJAKwP058fTTnr3TJnc7cE1YuKKe2uBBPH5oXtb80AHxFO09KtY4tM5W5SCuPDDhuf4DyNAHtKKhvVerDFIJa0AyRwpiBChgDwCB4jTD16UAFlzB5xyAM8xEDiIj31IERghVYyCbuTBmRzgxz7551zg3KJMgyDaZMfNAOYMflmR7aAjolcVEvUyCTBzJAJEmQImOAI9pGu1b0xALszJnzg+ec8/68ca7WWibptad5ZJNqqfEEkVc4xJtk8TCnWY2vSialdri1UVnQTwoE5zmSPzfUa0nQpG5c1SkuAO1mceQAWtABM8GP56W/FezrUXrekAf2mfTz8jx3e+YyPBPOunXM96L06nsqHiIvq1CcuYJJnz9vpoOttwf2ei6MbWDMBBCOytUCtJ+UAZ92an9dAfAmzdpp1AyikFkFiQ5M+PlEKIkTcHzpzunp3VS1Gopl3DgyxI7ZAZTEiBkRmIOgo2ys8NUQs7m1WN1yoAWFwgrIaecgMZ/d1SrbdFDhnQhATdBtYlQ7EjloOW8BYHtq9FUFVWruA1IDNRVYd5Ky0FbiOI/LaD7T6aSuwHq0JRQ0srBiPBtyWBiSbsFfF2KgTbUjXf1Vr9gC3C43ZCsRLcCAD7ePJgXqdAGyiVui1QphQ+YLMMW0g32ZrYEDk6qtJKLqtQNLNWq+m2GBBAURMEkpBBmQCJiDPpHTfW3B/aCoUFXKn/eMqoYPsqMYt84GQDoPE2AFF6tQlKdtiuFHqP4C0xwiHIwMg+Bqr0ikOjzUY3CoQzGRkCPcSFJMnm20DTGt1Fa1Zqr5pqpWmOQsiQ0DtLvaVzMLCj5mDL9hcVKKC/rAdqjuEGGaCCuV5IxkRnkJfEPTbrdxTXDT4nyQREHIz4kjnI1Z0lHqMovWk9ISz1ad6tTkC0rcLGnhpJxxqxd/VRWVXSyI75s4XBB758YBjnBMaM3m2pPTpNTkUmJ7WMKGyDdc0ktIIx4B9oB5s6+0Uk0XoLdBlLBI8ZEXQD+k6p6lsaNSm4RqCM2bxbEzMkAi7I8+J/XN7etQKimwVrAJYqVtHChuTIEgkeQcZ0aNpUBVhRcMMIptIpkqCbfJOfzHA/LGgs6l6bKPVoLVK23MlQWlLpgmQbQYIDwPaTqTVVd0d3o06S9ti1SQcdsBcDuj2J9+AYvtahA9QBhIZWC2kEoQJOTALRMkc+NAHckIRUBk4C3nwBBhsLMA8Adx9zoHS7np6GS1EOebsn+fjPOlG56jRp02o7WtXaRAEEov0DGDAiMBsQPOvN1VXbKakhl7SwIywggIBzgHBnNpExAFu3Nwq+lTqlSLWIBeRDW2kkSA5njxmJ1FF16wRSw9KqNzazKBdJcAIFBKiy2ADGbpMcaBK1aSeizXUwhvphu5SSsemSoBdSCQxkEmPbVnU2pU9wtaldVIkyhFglSEjMSEDKv5S0EntjVG0qKgRlpko4mnDNIFpJDCYBvYXDjsB8SoGpVWmA3Ydq5/pB83ywqgk9pXEJEzIAPOlC02DzQAJGFqOPxGBwoBkn34tnExougSoUoUqUluZlFO0BssbWyr5YWn5SQ2TOvdwVuC0aZdiuABJJuEuZGTODMQZGYMBLZdAAYtWZ/V/7ubQD91kxGYAgZ5jRW3p06llJKdpAfsBUFWkC4wTkS0OSTiQCDr19+1iGpBYQi06P4juOL2gQBImFn6zxr2tSqswafQg+4ZyfBI4BGYkkiONRXlPeFStGq1OCrqqsSS4wAAxwczJjj+JP6fulo0QagFIBMoWBKxgRH0xPnGdJ9h02jRBrMlQ1Zg1Kpvq8kA3CbQY/IFEMMafBFE9wj2MR58fXjOorNruqdOk6qHekU9Sm9Md0ggArOC9444Jk5DEAHrPUkq1KKsQCaRLRxc1pEcgws49jHGdR+K+oVaRppCQRVsMtPaqlSeByxOJEfppEbblLsCwnPGDbjyoz5kYn2zcRo+h/EFPbu9F/UjttCoxBZiZj93xK8efc6v6l1qmm4R1rqlAl1qIKXc9QkgMMh4uHzBY7eSGnV/wAH7ZHpFzTpvfUYgkeAFHkHgg+3H3iG/p7JmqI60mliXJoFhIORMRgAiQeRnONRVe6+J9mWZXqNdz8lYGOcC0NAW0k8SYmdL6292tWulddzKBQQLXPEYBI/MCc5IjiTOl9JdvRqOUobR9u5VZokK6hmILP5gQZUHx/Fyd305BatXb+P94AAP3ubsnyTj6CdVDX4X3IqJUIqCpDkSJmPEyPIz5559u1b8N06Cq/7OyMsgkK98c/UxP8AprzWK0ErAmpt1U9t4J9pWBEfvZJ4E/bVXxXug3ogDlmORkC3ypggzHzQRnE6O6ZtbKlgBZUmpJGSX8Ec4kZ/snQXxXSCtt+0MwNQgEkkkgDn2/SeNbnrNGfDarBzLSJBiZtUiecx/IT40qr7yqoaHlDVYm8dqD1FLBixKk8jxiRjkW7boJ3VBoJpOWDq8mblEDkBgBJjk588GndtWS6lVAdgILqCajCIhaii5fOTBx9NVDHpqu7MYlSQQ9MFVVYIJvJtZRE2qSZY+DGhqm3pAAeteSfxD6b95OVJ8jtAWQcgR9NV7dq5i2k4ySQte0EDnEgccwBxn6+HeMIYbdcDBp7hQIkZ+aMx4jyPvUedR23ymlH9KlyKDkoGYdpCgeIgTwJwNUb7bMHplKZIUt6cCJF7AqZ4mOYjJgnR1/yVVpogFQkzUNQFrOS4Y2i0DH94+clNSvKICLgCAoXCi4ggHIJVww55WNAJR2CMWNOXpCFKSJUDljwTIYiZ8GSbhqzYbXcCtVURa4AbImA0kYOAqSIgZZZkknUtnSRmCHOVYEMAALgGBIA5jiPMan0a0O5BDsaDSLLWJOD74wvNvPHOgGbYtccrBlVCzgeJhblxxB5njjRsW7V0aoD+KopzcYcLm4wO0gjH3zmAsPSVWmKgRElyoUkgkxlrboMA/uzz+pOz3AWhVVRTIWoHZGUiVIKyIAkyVHdIxyeNUE7DZIwphkKV6k3MwLAMCw7VZoUnDcEww40DToUzePxvUKkRaVNwkZOMzGMwSRM51dFKdtWFRg3qWAlM9jrbcL4wGA8jOInJCFSpd7+71BCqgsUVQjCWYrM/m5IH11B7tVJpg0pVRgspPqM0gkgljOAe7jEfQR3NVagYC0MFF8LP7gulRluIGc+fadOh3AEz6dQqCAEACi4EZMi4DtPPkng0bmkFZHKgKVkpJLlZuNsAqDIkBiSSNBUanpkoqXM6kEecsRJmFRZE4kgyJOZiTa5G39Kq1PN5cgsPlgTmMhCV94+up7lPm/EZUyw7SQpDQvjm0AwfLDEa8pUPSUCpSKgCbSZueICn3KwWBye0gGDGoq1MT6LUe0KxJJVgFxLFhBUGFC5M8AROht4oto1Kdy03YXGpAg/lBSMQAGtM5kt3AauqJX9OFQimLf6TCHtMmKkJMgZIOcgCZ1KqppisC9hkPFIdtNlZW5gCAhggE4PjVFFBeJDhCTzEmmWmVW3iR87QJPzcTawuVlZ8OwqJUHaJSA7SD+fk2kQQczI16lekYuqVXZoMsBcoX2mcW5j6HjVG16NUp7r1GrBqVRLaajNnqBoZ0hfGYBOb4iMwN9pXsWA5C3g9tO6VDZWFyZAImTac5nXLubzKbZ1VlJeWKsMyAHJACiJNt2CI0FbQakQLzWS1wqqiM+MwpniSxWZx+mqKJLqvpUXIU4U1Qi2lcQsEiAPNuHmdRVvVaG4Z0fb2NkF09Y+mvMQMBp+onz4EH+tTDN+P/RwXQAdoIPnHhT/DQW2r1KUfh02FUSsOxgDuJJ+VyQTmfA5nTGhVKr3ilUapJphFHdak2ywjABEn7eNAq6901bHqAEtYxRiSSLrJgHgwAMDwfrq34Mruf2oFz6YdAkvIDWywEGY+XEx/PRfVqB3CrSzTZlUMVAlLmPavg5TMew5nS74N3zh69Iqe4s6uP7ISnHmTOQf5acDXre7qCpRAYojipfacllAsBMSqZYkiDNviQ0CoAhQAoiImBmQR/wBePOFMfiPppq1KNU1kRKaVEqBlYq4q2SAQRBBT6nOl+x26U7CHkKkAANBmTOWMGQR92HgRqKluulrUS5qdMVSuHAD2kmMSMgGDOCRHt3e7SmUpKrlKjgZJUKHj2AuAke0zAI5EUfsBFJkNd2Ylj6pClwLiQFxEAAwGByynGYs6h05KjqzcgjiRwUMnJmGzx+99yDvpQwxxkmCB4k8/X/rOu1HpRwZYsZnIAIBmBj24n6a7WarunU3NR2YWzTQEgdpIJyh8iP4edIep78blgKYIWgSC54MjtKkMDkA/TP013UurintqVGiTWNQLNkAhJ4A+uR7wCdAUdoahSkZBbuqmI7ciP1MAfQa3Ga1fw3ABW+WySskxnwJMeDyeRoHqFwrVIV7i5sCEwYA+b8oNx8zjIiDDLa+krraAMFQAsSIPIgDwBzn+ehuqbqaxpqCTCwQqmMDmTLYkEe387qBxQ7KZK/0rEMGJm26BkxAEXEcGTPjUqpMMPVJe7kDEgFre0me0jBnEYwdF097cv4jxc5VWiItUDAyBLGIBEiNAvu1l1tz7eSzFi0EiMR98j6aaPHmGU5PZUX9GAyeYN5B+x99VbtlUqpcAoCCg8Es0GR95iQfPB1G6m1oDWVGkKDkm0SQDzcSGMe0n2GrKFVWNrSqstxIY5AkyDwDGAAZJtmIjVEttUmXVY7ZDArBdCJEHP5Y5OYnIkx2hqhC0T2FQwUyeJnxNnBuOfB41On1BQC+3AuLCkzt3Nc0hXB+UAmYCjJmYkHRKlqhiqzlXAnjtqKIgHzf9B9OBGiBKuzBoqVRp9Qz5UEhD+WfECZHk+8GbLbdle/biCkiCxJtcGALrucjImPbQNB19MgqCVbLM7fmIEsVxlgAP7v10ZR23+0Ib1a1lAk5CqtoYT9BfAiJPmdAMaNdRUQ0CywpIW4FStvyMQYkjM5MA+DqSoexuCF7fUqBj3FRDD5o9UFfETnOvXRQsuHbLMjKAQ2Pb6gZIwP8AKfTXpg04YybU+UH/AHxKn5sEED7WiM6CTLUNQskm26qpSoIUGJJvt8R4PGvRUqolJleUi4AFWJUBewdpDGfBIOGiYkk9P39Kk7KaoI9IJBUAdyqQTBPjBEDn+KcgKo7SYdXUAjzCzB89tvHsOItKL/7QZ1ZGC82ioKQyQCWBwAoyuTzJEYMi75KgoF/2gsjuKkKwLgBQyswuEgmZXiCCRzBe8pMKeGVe2UJyWFzNcogwX5PMHyIGg/TJrUm4BKEiWuNoW6SDi44iM3ag6ttGJi2ACqxJ7RABzMxfBmMHzEATqsrO1ZoX1HgYDAYJFtv5sc88++o0alWpLtUKVGRm7YIBJC/L+UiZNxPB+mpNumWn6gd1QPTYMiZytZTI7ZHGfqIGdAIkvaAWMC5QQTMjAIaBkEnumYzkaabmyaQDzmhiCDx5nI+bjwDx50FvK6AKCw/o0LXIA3CtlWzMEE5Jkmczq/ebtGqIgqGfVpD0iqhR2iCD7XYj3HsNQA7iuiksacODayrVpWtnPMkQxn3BGDgEkB0BlKtBGJMFqtMAiQ4uhpVrhPahGWJLSdCu34hKO/zPBEORJaCe0GZtlfGD92h6lUUp67UGtaWCCA0qwAAElpUkxnIBwBkqNDdIzUg7yVUUzL0DTIGSwsJgtAXAGPA50Y+RNOqlKUhEFrKGBknEEmMQOLpzqnebwmnIVC7SSiU0upiJEyZJgRjMnjQFXqdL06ZeilNYdu5VVyfHYUIMR+9PbwRwB/xNWbb0TWWb1pknHPpm5cfZnx5nSf4V3CjdBbwWam5xHkjImJB51TW64tdXY1UF7Mgi4r20wZAAOc/LgH3xpt8GVV/2okyLkmc/lj+ftqCv4wN1SihMgEGPdpgnHkY9uTx5yo9VwfSpIygxNk5LGDxIx2nIEoYnk7b4mrUFemKi1LoJQp8oNw+bx8xHudKekbk0L1VD3HEsYwTGcnz/ANZ034Edf11pZ26AqJmyBj7gH6TjP2zSDuln/Z1j2IYH9O6OTx5z9dP+tb417Vak6xmR5xEDI54nxz7EXL8RMAF9BrYER9hH5v5fTVHdE3QX1AubWtPmDJMc+zDXaC227VTUNRSLnJA48D315rFjUL9j08Uq9S4FWUQFJBC88ff6DifrHvWEHp1AiuKtVlDPDEBFtJ44WBOIy05zrV73dbXcBEepT9RjCZ7gYnErBxyrCJxoV/hqoJenXDGBAdBDwPEGBjHyxgHXSMUj+EK7USgdUVS4i0EEmGBDSAQxDEiRJiPvreqGm9tNXUVrbqYCzKgg25FskKYH0OMazdLqSeo9Eo3rWFqtJxgLxLNhB4hp9omY0JTrVP2mhax9M16M4yBL9rvywkRMD80kktNxGhoK1RnVaZ9IBmNQgKgbgoOAxJzOYk5GhaVVWZlDtXKAA0qEwpI4LGW4BJAAIgTAI1pt+1j1HeW7T6YglQQsEEcDOZ9idZrpO2YEekgpkkEqBAElpGOTExHtPgjQXUNnukCtNPb0+WSkbpkH56rAu0GDiJOOJOpVahNzWsRVUuQDBpmffkBkhiOQWBA1GrVapdtwR6dMX1F57RMJMnJIAIk4DceC6m2HrCggkhr2qEYUiSCTi6ATycknyQdBxes4VEuUsfVKtFxHbYMmFHmOe26R8ppRUQs1yFmaWkm08nPu4gwVxEgzOryxFRWcgOjhWxiSwKcQSrnIHviROPP2cVAGQFXAuanBuxJMKQSZuBgzEiZEwHGoaxDK9jt2wxC84BAmwk47MEMcgSIq3NOCSiKzozgi4kKItlhIgtDDj65JwbtqXolalQmwEemjwXYqCTOAbguZPtgDSkAu7VEdCD3B3pqhYknyEafe7PJ5zpgpplVuCUijOtrWMR7TAifEcAzOi9xSWmaBqOzMUlbqq/kqEpJzdDBZIOMzq8uoZF9VbpuWS4z9YWOOfA17utxS9CmXZKqiq6s0OQoZZtF0TyYBBHGMaAJmtMJRudIBAuBEL8pJiAIHjzjVu53SkMVp1CxhACsInsynBAUEE5n/AD1HebqpYFq1ma0uQ6FpKloZzaAGabABODVAjV/w3v7mAql2vWqbL5dcK8CJ/KokSF7gDJMaYJdZqiVso2RaPAMwB4JtUQR2iZAjUds9SCVqXKQL3Ym20wfzGQJiPLSIj5ddu2NMU70YpUIZlAFyqTar34nnuGB3wAOdS2XTv6N6bLUV0CuyQrt2M3ajH5ma0xgfWOYqVPqbCSCbWWFACy4BJNSAMAi6OcnExm7cbysbBVAQgmZgL3CFVl+YsuDge0nS7c7ZtpUgj8QkxWqEqvsCvMkcYEi4QFwdEU6opCmKoaDJW4QxxARAcoP1LmTA1QZXL04Aq1JJJJC9v5jIIMFSZ8jMCRJI9oQbKjG4UnFQsTy0EKvOckyTA5OIOqEV6xZVApjKOQhIVBLQAs3OYbBn5s5wJruWosFoLYig2q+DVKwWLT5EQSf3oHgiATqVRna5iRfaZNS1YYmy5LgATbwM8xPJtG8QMFYlSGjAR4KjukMARg+GPn2M3Dc+pin+FcxJUPIJAJi4wEgiJIImAIiNQq7V0FpJpqtJUZDgE3cX/NMDmbjJz3YKgwAxdTgqWFysuLrcLTZpM/Qc/UjVlXYmt+BTemA0LUFNxNt0ki5ZkDxmQfrOiulbNSXLIWQQqmqoyCXaAALRHaoPtE50xobBA/qBVBAMEADPlh9BJP1JHsdQJd78HUlVAtV2ALTwPmSCxaMQB4HJ/gqp9TXZq0ULi9MPPaGBgtEinntYZPEHTfqm6EsAzBVo1E+pBgk2z83BuCm0EiRJnN75CKlpkKUEA5Yn3b2n7nx9gDz4mr0nag+LHpHgjg2ED9Qw/jpLu97RIhaGC0f0dP64i4Z58/w1qulVDU2f4Y7lBHAYCD8oUmLghgfXnQh6e75uo1JAgvRBBH7xCsBMZ+32jQZw0tvUn8BFOYNijweIgj5icHBA9gdVK1EyGohcmR6UxkExa8YumB9vEa0VbpNScU9oTOYpMpE4BMPMRjH+moV+kOMentT74qciRiKmDiI+n3GgSbmjTY/hLBB7gFZImCJOQ2DiOONdpzT6TUzC0+eUcifqQwbn6H65nXaigvijaUxt3Yl7iYHfMk5HbJvkwIUXedaL4Z6SNttqVLuJUBiCeG5KiIAUHAH+Z0t6bs3R23O8dbgF9NWmykSTMEmC5lV7RPgFp1Prd1Wm/bapWRTaUunFzsoI8iFJEQTPtpmq/je8+j6agKSxuPlwOwGMlYLNjyviJ1U9JNrSp1bsAYkT6itlkM4m7uUk8Y8GSOjb1N5tvRqPdWKw5AnuVoWrjtybWI+vtpButpVqA7dmemhLU2VQYDHLKrWxkAnmLc8knVRt9s9PeUQaTOgntZZBHB7SM2MPbBHuDnO7jbEOBfTNrMq+kpZwTxLMIDcnA/kANH/CjeiwXNjqpA/KnOBOcEP+lv6mdW2Apg1VhFyXwYEkSTiTxjH+mqFjUhRwAEpDLAAk3sGtJiWd5PkYEnAGiAKSQnrh2qyakZujAzGRPMZnjkRVa1RvUKmDPpLGbiSDVf68ZHvAutki11XalnDEAx4GEAMInB7iOIkyMTOgZ0VdqlJGZfXsaCygrUQAXK8GCoDLHsfrkC7auFYPUvQoBmCacggEgiYMz5OFHA1f06iaa31BbWcKaoHNGmO4U1jyMSBySOY1zqFqWoASq/LfCFi0tn5iOWIORAyPIVoqEeoqnkEgtKkMQCLsxcJBEliI4LQbjQpsLVVVRyGErOFiBOWIIJxjHgQZju+mqiFmtkKUUnseoQDkWnuDSBmZPESNRpIQpZ2UqsBlqzbJUsyrUXItC+TEHMcaCZ2qrTWqipUBZlApkhVgwbjgm3PaMTPuNR9Qmg6JSQ1Fe6yxQHAFh7qhKXKTJEzB4zOpV6tTdUcUn9MwUIZCEYjkkOs4aIYZmcxqpOl13Wn/ALPfBabagC4iJZGBJuQAxznAEjQD9Q66yohemsJKp2ypkSBCmMBT4/diOdTfqamlcoSbJAEpTCmclFk3d3MweRBkajttqpLepWSgYl1WSxPJuYdk58MeGxjHbHY7dkcilXZpUm90phlJi7tW6ODkQZESJgBuskQBSaqwCWgFe4D2DE4yBkDlViRA1Dp25qUXWstF0sQKC4VVgxIkhcMwW7HOeQJY9V2VtMD0nABmDuGIPcAcAD3mQDmPeQVs9lTW6p+y0SqRcxNRpukYux5zzE541BnwKtauooOzKgZGqBiFDEkLZUEAdp8+SNMdx0SpSYNuVkspJKMSoAOA72gxAAKoFGcyNNviZqT+gFJVbZVYhDH5ZHysvJEflGfBFqdZr0ab9tU0kRg9xW9QcIaYkkmTgTxzBjQD1a0DJVVpyF4CJH7o5JYkCcScCTjXm331wAVlewzfwFUFCReY9RhKiB6n5ZzOj95tTTtRqXrA4TEkKe4X5kqsR44nOdBbCqlRmcSHWxEybVRRJsgAmoQTDEcERbk6iobnbiwH0qiWMiuBaBH5UBYj6OVI+Y2kyMH16laYSsr2nJYKTTEjKr4MSRDeU4GSpWpRO3NaosopCQouJqXgNIjLzMfVongAb4Z2e7U3VXqepVYinTDKVA+xBGFAPGACSSToNN0/aFTBuYvFjgki6CCXEgif3SOREljqnf8AWkqM1Kk6qiYdgeSDlEx44H1MxqfWurDbIad4Li01HyJYzC9uVXtzGYhQJbGYpdPKPmVauykgZZLiATaOGjut/tDnMxRu8WvuEqNRptYq2wPy4MQOXdQZJBn+MGPQPhxqoRqxZKcAQT+JU/1Cx+pzGO7Wp6xuF2W3BVB2kJRp3WlnM8kHPaC58xdoSjtt0FT1KpLQGZjaRcTFoplCAgBGVIMxkc6CvqHUlQtRohgtITU9JTI8imCBAMdxMznBknXtLeUopkkLK3BTCwIBE/lxzg4K4kwFnQ25oMzhS9VmljYqs5JzaCCYxxI8eM6uWopY9xUsLrCpD/U2WkkZj5f1MDQLKPVmNY01pXIqtbVxbI8GDGSAAARBXwAJNr7gAgXAZjJwPoTJHv49vA7o7vp9ImfTU57iUQj+QImR5jxEaqqdNSTCUu1ScJJnnCWycYiRPiNAbta4WRePtPHn6zz/AC867QFba0wZNgBAtIZhI+2I/wDX6a7WWkfQNZ1q1LkRe+lTjAMEXvHLmTA8feTqS71nCutJybQbHARlGZIkC1oObnGDjOoVaIUtU9eszemVASDIBBwqgrd4GBM45Or6m4cIXQVHNgIpBFV85/MAs/ceDk62xQ+0rJS3UWqF3Qw48OqlrZGCLFYyPK5mdN+p0DuKLpbDW3LMdrjK4+/n21mvizp9SrtKrXXgj1ArJDrAHarARyPI8nPBDmnu2TZCptkNa2gr0lZj3C0RcYktE+M4H2qM3U616TUQbQjFjcTBVjaRTAOSxYipmMK331uWRK1MX07gSrFcm1sfqCPp/rrG/DoZhdXZWZ2khflVzLiz2BBIB8FV95Oo2O/JyGDyJVhw+JgngN/D3ECQKijdbNkqAEg3tMwDFkRaCMEDgDjJ8ZAp01ULV3ChhSYFVQs3qVAvYqgxhRyYAuI4gyXvPiBKtNCtEurVHDK4IgUye4HgEEAgg4/mDeq9FNQIUYAIhAQ/2gbmugwxUxdB5bGdFIau4S6oS6w5YwVzAdgZIMMY4IPCzpoboDPFl3crWrLKQAQZI7gowV8iGWciU9uySverPVBYETetwEXiRFs4Nokk8al+3LuUakyFHDqCGMW5JJgmO0L8swceToB6VQNaP+7LlVeTm1eGHgBgzRzcPvoavsXX1KlV4WSwFNqloMAARkQck4nxmZBPU9zYlJKdFQXaWWS0UuC5IyxtIQHJEjiTqnZda27C9GdmpiqHRWFoRAMgPddwLRMcnE6ADf0xbWBeoKdrSgpZCoLEgsw7gih4gjxnGnfwP1M1NxYqWUlRwATFzM7O7hSARcSDAHbxJ8Vb/p1QwaW8q0mAw70bmB7QTzDDDcjBqNBGAJdC6Yw3+3d989Qikx9P0yocgFWZpbHzjtC4tHGgr33Rwm4qU/Ufu4pqBDA90At8pAETDCSDOY0fT3C06ah7adtMCwqWLSSF7xFwskRbIJ8HGqeu70PWStRlgAG5gPBg+Di0gTk9wjnUSKdGmdzX/FpopdVXAFsB7gT3kFZknjniRBLe7ikKlPvLMAbbQxvGQC0cQcc/lA0P6rbpkVvwLiVZahK3k4HbhyDHEKDnJBOgU69Sq7YUqQZFCCuiZD+mr2OQ0kAksoUyckkzmZ0bEJZFFg5uRqpBPbcXKiGE+MfX3Ana1wKT0kotVQ1GerUqCJOFYqB+7ABEkiRJzGh6VNWJq0wtWipYgSA1O0QAIHeixaFyDC8TLN3UqrMygmSbAoLK10w0yfmdT2zIZoHsDvNl6RLEFXFVQagDEdpvIQhJkC1RMKQnIgjQVhnrFnRyzuywF4VV7izkkFSbgpGSfBgwt61Kb1JqqUroW9O4xeI/Pws93z+YkkjGgDXFZWJsouVFzKV7gxYD1KeQRaFJPGeCbRpilF61IKNt3empD05sdJWAhMlQQIIPjMyuIr3a0ndQC7B/l9G0RIyVdDyPuQBOMEnRlTqtDagKhvr1D6chiwuwSFZjhb2A+kj2A1LrvqbbZDKmswsZ4AISCzAGRAgWgzALA+NfNeiI71A9UMASRRU/nBIAsBIxM4Oc+2g2O+qotVGaHKgkFj2lhcbgCcqLhHJxJ5nTjpGwWmG3W4a0kM1zmPTU8u0xDH6xaJ4yNF9J6Z6CQ6+pWqRcbblWJKj+6pHPJJB+yLq/U13O5G2p1EWlTg1IJK1GH5JEAhQOPeZ4Goqzb+rXr/tTL+FBXb06jQRiS1oDEsSCeZgD20R06qaVFau6K3JIBEysnwWcNBUZWPy+dWbXdKoRTTqIKkhQyGnYAOJAgDBIEtJYZzOopvqNX1aYYFqZIdGYdwj3fgGec6CQpUq6LuFRn7S6l7ntgzCrIaZEgwQCuDnN3TS1RSxUgEwvqUmPBw2SSVIgjuxgYgjQb7mgqwlVzBtBp21LQIGLRCHH+viQLW6jULfIXCggXEq33PnkH5TGP4g8SWz6RVgZILFTHuIkH7T/AA0FWqoropV6ckBb2YLBxAIci72XE+2qdo1OxarsS4GXF7RP5STkRjm3+Z0PV6ctRFUncFhPeGOZySRfbHsAJEaiiBksXd6OSAsBpjF0lSciB+g12l9bYUaYVa9Wrd4PcZ9+A0fy12oO3XVZqCdlXqAZVxTQwTOILSCQfof45JoblKlshma4gM1JlbJjn0wPESDEDzpZ1D4nXbsFN1Vkhak9tWSAVtCqKZHvn/1ZdG3r7imKgpVFvJP4pdWE8XJbGBEQbTnOtsK9yyMGorVVRCqk1A8yLclrmENyeTn76J+FXahTG3qmlfQUNAJBRDcBdPBgEg+0jEScfQ2nq1HbcMgamhqM1Es1q04HaAJk+PfP20Vu6qPSXeUVqVKSntUoyuGEHCgBSCI7/YZmI1Q06jTVA60ir06ytZDfKCQBaR+48kRECPbV+9A/Zai03FUei0XylUALzgd0D+yPeSdG9Jpn9iQ7hEqkKWZUQ1Iwe1IEswgDAyZA1nqzU6lemirUoq4HbVDuVJiLhBswPlLgj2BwagDplG9aKspNr8jklwW7sdy2gmDxK+2tZQ3RpKAtQvGbWjBAkYbH6rB/0ZbPpwpUVpmkKxm5uwi5yRLCQbQMAZJAiYCk6Er/AA0jZp1GQme2r3gRzk94+puZQY5xIEUuq3XXFpwYiQMQYUw0fYk+0Z1cyoYqUqlNDFsOcQW4EwQST7fx0i3GwrUlAKMaYzdTPqIcnlQLo/8AB5OcaFdErtCIHpKA5zK1CYiAZkR44ONAT1rYVhXNR1Kkp6f9gyPmLrBm7uN3IUCMap2PT0mhQ25b0aNMFm7e5rjB4OWYMzZwEAiGOrK3VnoPQCCoqs5vW42FYKwASbSCZApsBjjOHi1dvVbvS1jywBBjmDaA3GIYeOdAHXquDIZmKjIWzwMBgx9pMDHn7Ldv1Kr6wrXLBV6aAD56hJBt5hVRDPAZuP7LTqlahTemj7sgVASey9RBAhnWIk47vY8aDr/D7bVqC0xUalSQohCB7iwBZ6rHgs15LAAgtjnBUun7WoNuXLCk6VstV7gxKKHIEkAE91g7QRgSM2r1RUBpNNa4AlkGFMFZ7sAdoOfJ4gnReypWdPqj0QSlTtp88FQpkzMcznjg8app7ZquxossBnCO5ZSSZAY8KZMgc45kxoANzUo07WWGrOAlaq4JYrOVE8KSAQoPtyRox2sWoPVLrJYdw7pGCGkBVKWkBSOTkiRoDdfDlCqxavWqtMH8M24xAwWESBnB/nprU69QoLTFPbqwRQisYZrVGBcJPiMtzOoPNntS1npSDIINvYmBAkQpAPI5hmA+YxbudrWqOrOtMFWYAi5rQ4Mz8iEBfJLZ+sDQm96luKtFqlFlV/TZkCKHJeDiWU2yccnS7bbx/TVqxcNEvkEg/wB9mcwecARkaB4el7ZBazB0M4C9pbEG2mFWZkG4mcZ5Gi6XXUp0ytJJCCBlY+0UwY8e0az1E1a0GnSLCDm2+Dwe+p2Tz7fqOb91tdxTpKa1toMEBxKz2g2qAvzYweWA44ii+l9VLvVobggthjUItRg0wokwSFtME+Tiecj/ANvFdy1Tb01q06bmVf8AOoCy6xhXu4McGIInTvabsSzFKgLOSLWEZmCBIj9R/LQ3wp0GKhJWUV2qCQYIDH0lJgjghzHscQwkNr1FfV29VWZ6C1KRlgQHS5e6OYYT9czGvnLdEfp7I1RVqbbFtVBEDwHXLCfpI+un3WVZtxUrVQadGhTAR3uRSXM1GDTK5IGTiyDAOl/SPjJ0pn1UeoggKwEkrxCt8tQSPma0xkzzopxsepFq1Qem3pIhdHDOKbZHbiVe4dwwYgge+rB1tKtd6NKqrVKWKiqTK3DtxgEzg82+Y41nt18S7WkKZoUagepYzJTplROTbZPa1/hLicZzOo7ygu1evXNCpU7GmiCHahfBllHzAkKTloBE2idQPN1S9M3hSEJ/FUAwnu4kQOZMHPMc68LRCkjJ8cSDAg+8DiPr4nWZ6J8b7RNoG3NUiqhUNMio54lVESMEkTaJzyJo3HVqVet6dHc302UMFVSxE5tBi1RAkBiDiAvGgfvvlQkq6hyeAc4iAc594+nOjtj1ClXBey6MFnBYA4lQcweOB7cY0t23wrQVVLAm4kkuzEsfAhGUYPIj24iNMV6ctNGWnTRQ89y0mJmAAxE8/wD+frGgu2+6uWSCRcwW2kxgCBEhagOQYMjEYEa7U2qikADRZschZz5+ZgR/0PGu1lQo6Vt/NU+2Sn8Pl1J+m0RFr3Dyb0x7fl/6xoekCwALc+x5kxGaZxJ5+n66KUkjHk8ycf8A7fvHvrbCNPpdAEntBx5pyQSf7Ptn6mdSbplIgX2SfB9M5g+6+Db/AB1JQQIY5AEEF/eP3IgZOCftqymGPkgzPL+TB5pjjVHu36ZRkqSihfA9In6yLMZnVrdG23JdfpIo+Pbs1UJwAZQ/L84bGR/uzA4n7fTVgBhZhm4J7gJMzb+Hmf5RzoPanQ9vaWFrR4KUiOfomqXep+1QKtRUhgVB7T2OcAzHypLYyGgQ50bSq9jqfrPPtMZRR/8AkaTdYoErVIrGkxf1BeT2LBVohflb6xmRqov+Hes1X26CvStVqaAVaZuuDLLMygKQXbhacnuxEa86f0mi1L/Y6ymnTNgVpZQVkQGHcIJOWD+T9lnQ6yvtILClCemDegcBZVGDMbg1oHJjMfQMdwPUqgiuLlUgek5VrY78KC7NyQLouzoKKnQa1V+8KAFKgvUlDJAtU5aT7kL9OdVbrb1aP9JTZVXINTvRc5ioD24wJI5OPGmdXqdXbqGqBaqEqpDG1xJhm4g47oKKTBzgac7bqKN6dtQUrkFlJrZIIkGAeYBhQeJkYwHzz4hR64SKZY2uLgQ0SCAQYuYtBwSRA8jGtb8P9frWlKxmohYlbC1R1LEq62kAiCPlUgcY8B/EnS3NdWpIq0PSb1DS+cuzrNyASAFWL8kZnidQ6lXRqDfKbULKWM2kKSpR83QR5g8nQMPibrtalSBDorkgqtpDFScgrcxPbM4EETjjQrV7s1HLmMBRHgc3zEzzjWJ2PTazP6lRoJPzuZZuDhMEyOBgZMfTf9L6GWFRqtL5iBSvyVwZJp5XwsXCfcYA0oTO4ep2AFpnAaqRnmDJHjxEaK6p0+vVpj1KFYpMDALdwz2KWIE4MiBj7hv1vrVHblaZdaTFTEEwBnK0ly5+sWj3xGhdt11agBarVsZSrW0HpgkyO42lh7yCIB/hFBvsq9Omvqt6VIEIDVaOSIhUDEj3ut9z5OjenpSpg2j9oYn5xS7RyLEZ3gcSSDx7HXlTcbVLaiPSZ3YL6l8FREM0uGmOQGnnGjqPVNpVqCnTrUr2H9HdmosQAFLLJ95BxgxoPNrWruiXrSDokVLfUNO72CSJH3LTOJ1Z0SreGpNSVTTIV0tNrKQSrqpk2kgqQ3BQx4JlXrUqCpUrFaEkU1VgDLfkCgZugTiSBPhdJq1dDazpUW68H02KWRLfiFXFxZgIPMzmTmKV9V6nt/W27GkgohiKpNFadpBZAzhsWM1ozMDOMw8R6VRVWiFCGp81NUCMSyoSoEi4AE5GAy86wPxeiNTZjtylMj07rjcCYdatRJLEAsSwJkEKPfWw+GQw29EEs6iqtlVnDeqITKgZVRFoVsi3+AMf2MzDVKkSRgxiSP8AuYPHv/z1SVKwoqVFniKxE/aEH8f+Y1Ksys7gnN7nhbuTMn1QYgAEEAx41dUOblPdECbpwPMVo8R7z/OCkz4r1T7TWaT74uBxqFTEt6w8C71Wz7An1RxJwfvomkSBJZzGZBqgfr+KZGZ58fQa6kzQDdU7fJFXPHMsZ/XnRQIYk4qTxE1DknwJ3GSPbVO+2YdSrFHVjBUhWBx5Bqx7jOmZZxAJdiYOfUGBB5tI5weOfE6pd2PF0iZuWp7HyaUE4/5HIkKaW0dVKpUChF+UIgGBwIZvGNEbx1p2Kzgklx7MbWwRbEQMTEceSJjsmIBDAdwbwcGJMfhrzOZMYx5Gvd5VBqUVDoGJqmPzxMFlXzHBPi72nUUv6N1Vq5qq6LTak9nsW7QbotOMwDwYJ+3msX8JddWidwu+V1qF1YLWRnYCwKTnIkqfpjGu0sSV9B2tICBL4n87ef1z+ujae3UgCXj++/8Az1gN58Y0tuzK9Z7gQLQFuMxwCAfOnvS+vrWW9HqFQSCSgER9CAY+oxrbB1WWzNQqAAfz1CfP15P8Tq2hSLkFSpUAZvqfX65zIk+2lO430sUPqMYwfTDKT4UsJCk/WNe0+qwQs1EmM+kAsn8oMi4ziRjBzjQaOnskH7x4yXYnBkeffUxsk/tcAfM3Egxz7jnnJ99ZhuvWsqs1VbluDMq2wPJIfgjM8fXUulfEdPcBmpbguqjLLTYqOcEzE44E8zoNLvx2qPrH8jrCfENRTud32sRfTXvJgsFl4DSIAVQpAwWYjWh3PUbEpu7VGVjjsGMcmXBjMeZ8eNIPiiup3HpllHcXxKkz25+sL75EHANq0QosIUZhlnkfYn7/AMczwNDPUb1wQShDKilROX7iYGcUkdf/ABjzE9TFMiC/gRM45wD5+30+upfDdQu+3YqwD+s7DM/PTpIff/dvMc+8aDVdU25NEpyoK/mmBIBt5jE/x8aq32wLVdmE+UKFZYBDoFJ4mREHMiOcwJo65TpulJXuN1VQBwSQSbuJEwfp7Rzozcm7c0O0qCjMQcR8wnAwTcJ+kccaAjb7pqTemahrK1xKFra4B5KhiCyDJEQ0EEFuTf8AstDcf0blWyGdTa+IH4iMMknEss+x4lDG1/aBW9QepSFi2sHwARBBUlWABUMZwTkeLalWjUCnbqwcqY3FJcJ9HLsPUEsYBwfA0DmhR2+2R60BAQbqrxe5gQBHcDM9oXmIGcj7jc1aorOxq06DqRTphQHhQQTOSA3hTnieSNQ2XTWNW+q9R2ALXMgCqTiKdwCp2gcLkczzqun1Ja1D13NXbiSpVmGLiApFpmDg8fUeZKVdGO2pUu0gsFCtUYEvHd8zRgAgqOAI8QJPO79UqtFiaYhnqI0YhiqrJyzYyuOQYxqe7oGiSalpQJ2ku03S2CQSYysHntYkgY0t6N+011PYNuoZg9S0WsABFoBIYqZzNmM/WCe56in9Woqz1rSAtJJCe5aYAEmJkcmTIAAm12tHaVFr7yt6lYU5R1QMoCkCEY/NXaYDcwGAOGYmdZFHblNvt7qldXV2pq0vVIAKtWqECCGAgSYB7RgWy2PRHdzudzUFZwxuQSRTnJWmubCDGJ4jPGqKd4pr1dsN2zojNdRoKLoaMtVqAEGTOAIFxHtp1tVcFy6GmksZdgHU3yCV4KlQD885grrypu6VNnV2T8FQ5DgkgAQe8v3mIMnI+vA86jtqJlCoYOhwax75YsAoaoGPd3f5EayqHUNoGRVLQKzWRTW8C5WOWLMApEG4rEeI0s+HqiIrUkQoFq06oUiCtylSD5maUm7MsfEQdt9wgpuqLTK0lVRTNSBThewsAbApAxgkQOTMGbu1eVJLMW7bRMU4zB5PuD7cDOgOqbF7mhQBJtip9ZHb6cCT9TjQ1Pp9W0hwSYwQ6Ez+tOM5/SBGk9X4j9NKj1Ke4pinbNxvuuwLCtdkP1uIwQROu3fxbSpU1aq9am7EAUTSf1YPDWBjKn94GJxzjUGg/wCywRliO0CCtMx75sz/AJfQ6q3XTkUSzEyQCfTpH2ieyIBEz/yEKaHxMroXVtxaP/07z44FjFufyyBBmMSV/wBrdlzM5U078p44tt9O++cWQTOI0V7t6FIHFQXE4PogRkRHbgRaPbHjOo7fb0lUfjUucG1YxBjkDjHvEaWV+v0EQuXcKTLD06twyTLL6BcCV5IAiPBGpL1Oi1H1RVQUxjud1YQSIK+mrjz4+ugcJtFYFr0cZItB5+4Y+dK+vufw4gi2qxWILQRC3+FLcqMvAHAYGZ+IkJRBWplqihkAIMqcBh9D4Jjg6E63tV3CUz6rIUdm/DJk2kkKxBBCm4SuC2I+sA56RTYsdwgrVCZZ2TmQMAHCKIgIpaIkkkkntUbjd+mFCIUMZuY02I8EhkLHzzxn317oMVV/rnT/AO43+b62W+5X/Brf+V9e67W2Gho/0b/fRO9/ox/dP+Wu12oM18If1Afap/k2if8A2cf1Y/4tX/NddrtXtOOP9Wqf4D/5trL9Y/8AeVT/AAx/k2u12igtl8yfdNa74c/3P/yw/wCPV12u1qov3vz9P/xH/wCFU1oNz/W6f91v89drtQEp/WT9k/10sqf0Y/v/AOg12u0DJvnT/FGl/wAZf1Xcfcf/AG67XaUjG9V/93H/AOh/xE1vOof1Kt/8sf8Ah67XaisF8Gf0b/cf8RNM+kf/ABP+Juv+Guu12qN6eB/d/wDtGkXw9z/4hrtdrKlVD+uV/un+untP+uH/AAm/zTXa7UGJ6X/T0v8AFP8A/HOtH0j+jb9ddrtWhv8AD39HU/xqn/mOvdx/Sp/j/wD9d9ea7WVD/FP9CP8AFo/8VdZref0lT7Vf89drtIDvhv5v/oL/AJjWf/8Ahtx/i1//ACrrtdp0aXqXP6t/pr3Xa7RX/9k="/>
          <p:cNvSpPr>
            <a:spLocks noChangeAspect="1" noChangeArrowheads="1"/>
          </p:cNvSpPr>
          <p:nvPr/>
        </p:nvSpPr>
        <p:spPr bwMode="auto">
          <a:xfrm>
            <a:off x="155575" y="-2536825"/>
            <a:ext cx="7153275" cy="5286375"/>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4454" name="Picture 6" descr="http://upload.wikimedia.org/wikipedia/commons/1/16/Milano1573.jpg"/>
          <p:cNvPicPr>
            <a:picLocks noChangeAspect="1" noChangeArrowheads="1"/>
          </p:cNvPicPr>
          <p:nvPr/>
        </p:nvPicPr>
        <p:blipFill>
          <a:blip r:embed="rId34" cstate="print"/>
          <a:srcRect/>
          <a:stretch>
            <a:fillRect/>
          </a:stretch>
        </p:blipFill>
        <p:spPr bwMode="auto">
          <a:xfrm>
            <a:off x="0" y="0"/>
            <a:ext cx="9144000" cy="6764888"/>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2155</TotalTime>
  <Words>4380</Words>
  <Application>Microsoft Office PowerPoint</Application>
  <PresentationFormat>Presentazione su schermo (4:3)</PresentationFormat>
  <Paragraphs>1300</Paragraphs>
  <Slides>86</Slides>
  <Notes>1</Notes>
  <HiddenSlides>0</HiddenSlides>
  <MMClips>0</MMClips>
  <ScaleCrop>false</ScaleCrop>
  <HeadingPairs>
    <vt:vector size="4" baseType="variant">
      <vt:variant>
        <vt:lpstr>Tema</vt:lpstr>
      </vt:variant>
      <vt:variant>
        <vt:i4>1</vt:i4>
      </vt:variant>
      <vt:variant>
        <vt:lpstr>Titoli diapositive</vt:lpstr>
      </vt:variant>
      <vt:variant>
        <vt:i4>86</vt:i4>
      </vt:variant>
    </vt:vector>
  </HeadingPairs>
  <TitlesOfParts>
    <vt:vector size="87"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mzucca</dc:creator>
  <cp:lastModifiedBy>mzucca</cp:lastModifiedBy>
  <cp:revision>181</cp:revision>
  <dcterms:created xsi:type="dcterms:W3CDTF">2014-11-28T12:21:28Z</dcterms:created>
  <dcterms:modified xsi:type="dcterms:W3CDTF">2014-12-09T21:09:24Z</dcterms:modified>
</cp:coreProperties>
</file>