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8"/>
  </p:notesMasterIdLst>
  <p:sldIdLst>
    <p:sldId id="260" r:id="rId2"/>
    <p:sldId id="262" r:id="rId3"/>
    <p:sldId id="447" r:id="rId4"/>
    <p:sldId id="264" r:id="rId5"/>
    <p:sldId id="413" r:id="rId6"/>
    <p:sldId id="390" r:id="rId7"/>
    <p:sldId id="392" r:id="rId8"/>
    <p:sldId id="393" r:id="rId9"/>
    <p:sldId id="394" r:id="rId10"/>
    <p:sldId id="395" r:id="rId11"/>
    <p:sldId id="396" r:id="rId12"/>
    <p:sldId id="397" r:id="rId13"/>
    <p:sldId id="398" r:id="rId14"/>
    <p:sldId id="399" r:id="rId15"/>
    <p:sldId id="414" r:id="rId16"/>
    <p:sldId id="416" r:id="rId17"/>
    <p:sldId id="357" r:id="rId18"/>
    <p:sldId id="358" r:id="rId19"/>
    <p:sldId id="356" r:id="rId20"/>
    <p:sldId id="401" r:id="rId21"/>
    <p:sldId id="314" r:id="rId22"/>
    <p:sldId id="312" r:id="rId23"/>
    <p:sldId id="279" r:id="rId24"/>
    <p:sldId id="282" r:id="rId25"/>
    <p:sldId id="283" r:id="rId26"/>
    <p:sldId id="276" r:id="rId27"/>
    <p:sldId id="278" r:id="rId28"/>
    <p:sldId id="418" r:id="rId29"/>
    <p:sldId id="423" r:id="rId30"/>
    <p:sldId id="419" r:id="rId31"/>
    <p:sldId id="425" r:id="rId32"/>
    <p:sldId id="427" r:id="rId33"/>
    <p:sldId id="430" r:id="rId34"/>
    <p:sldId id="431" r:id="rId35"/>
    <p:sldId id="433" r:id="rId36"/>
    <p:sldId id="432" r:id="rId37"/>
    <p:sldId id="429" r:id="rId38"/>
    <p:sldId id="434" r:id="rId39"/>
    <p:sldId id="426" r:id="rId40"/>
    <p:sldId id="311" r:id="rId41"/>
    <p:sldId id="272" r:id="rId42"/>
    <p:sldId id="280" r:id="rId43"/>
    <p:sldId id="281" r:id="rId44"/>
    <p:sldId id="285" r:id="rId45"/>
    <p:sldId id="287" r:id="rId46"/>
    <p:sldId id="288" r:id="rId47"/>
    <p:sldId id="284" r:id="rId48"/>
    <p:sldId id="289" r:id="rId49"/>
    <p:sldId id="290" r:id="rId50"/>
    <p:sldId id="291" r:id="rId51"/>
    <p:sldId id="292" r:id="rId52"/>
    <p:sldId id="293" r:id="rId53"/>
    <p:sldId id="294" r:id="rId54"/>
    <p:sldId id="296" r:id="rId55"/>
    <p:sldId id="297" r:id="rId56"/>
    <p:sldId id="298" r:id="rId57"/>
    <p:sldId id="299" r:id="rId58"/>
    <p:sldId id="300" r:id="rId59"/>
    <p:sldId id="301" r:id="rId60"/>
    <p:sldId id="295" r:id="rId61"/>
    <p:sldId id="302" r:id="rId62"/>
    <p:sldId id="303" r:id="rId63"/>
    <p:sldId id="306" r:id="rId64"/>
    <p:sldId id="304" r:id="rId65"/>
    <p:sldId id="307" r:id="rId66"/>
    <p:sldId id="308" r:id="rId67"/>
    <p:sldId id="339" r:id="rId68"/>
    <p:sldId id="435" r:id="rId69"/>
    <p:sldId id="436" r:id="rId70"/>
    <p:sldId id="437" r:id="rId71"/>
    <p:sldId id="412" r:id="rId72"/>
    <p:sldId id="402" r:id="rId73"/>
    <p:sldId id="440" r:id="rId74"/>
    <p:sldId id="403" r:id="rId75"/>
    <p:sldId id="408" r:id="rId76"/>
    <p:sldId id="409" r:id="rId77"/>
    <p:sldId id="411" r:id="rId78"/>
    <p:sldId id="406" r:id="rId79"/>
    <p:sldId id="404" r:id="rId80"/>
    <p:sldId id="309" r:id="rId81"/>
    <p:sldId id="305" r:id="rId82"/>
    <p:sldId id="316" r:id="rId83"/>
    <p:sldId id="318" r:id="rId84"/>
    <p:sldId id="438" r:id="rId85"/>
    <p:sldId id="321" r:id="rId86"/>
    <p:sldId id="322" r:id="rId87"/>
    <p:sldId id="323" r:id="rId88"/>
    <p:sldId id="319" r:id="rId89"/>
    <p:sldId id="326" r:id="rId90"/>
    <p:sldId id="327" r:id="rId91"/>
    <p:sldId id="328" r:id="rId92"/>
    <p:sldId id="329" r:id="rId93"/>
    <p:sldId id="325" r:id="rId94"/>
    <p:sldId id="330" r:id="rId95"/>
    <p:sldId id="332" r:id="rId96"/>
    <p:sldId id="351" r:id="rId97"/>
    <p:sldId id="383" r:id="rId98"/>
    <p:sldId id="354" r:id="rId99"/>
    <p:sldId id="355" r:id="rId100"/>
    <p:sldId id="342" r:id="rId101"/>
    <p:sldId id="347" r:id="rId102"/>
    <p:sldId id="337" r:id="rId103"/>
    <p:sldId id="345" r:id="rId104"/>
    <p:sldId id="341" r:id="rId105"/>
    <p:sldId id="359" r:id="rId106"/>
    <p:sldId id="363" r:id="rId107"/>
    <p:sldId id="362" r:id="rId108"/>
    <p:sldId id="384" r:id="rId109"/>
    <p:sldId id="364" r:id="rId110"/>
    <p:sldId id="366" r:id="rId111"/>
    <p:sldId id="368" r:id="rId112"/>
    <p:sldId id="367" r:id="rId113"/>
    <p:sldId id="372" r:id="rId114"/>
    <p:sldId id="373" r:id="rId115"/>
    <p:sldId id="382" r:id="rId116"/>
    <p:sldId id="369" r:id="rId117"/>
    <p:sldId id="374" r:id="rId118"/>
    <p:sldId id="375" r:id="rId119"/>
    <p:sldId id="376" r:id="rId120"/>
    <p:sldId id="377" r:id="rId121"/>
    <p:sldId id="378" r:id="rId122"/>
    <p:sldId id="370" r:id="rId123"/>
    <p:sldId id="380" r:id="rId124"/>
    <p:sldId id="371" r:id="rId125"/>
    <p:sldId id="379" r:id="rId126"/>
    <p:sldId id="381" r:id="rId127"/>
    <p:sldId id="385" r:id="rId128"/>
    <p:sldId id="450" r:id="rId129"/>
    <p:sldId id="333" r:id="rId130"/>
    <p:sldId id="387" r:id="rId131"/>
    <p:sldId id="400" r:id="rId132"/>
    <p:sldId id="389" r:id="rId133"/>
    <p:sldId id="388" r:id="rId134"/>
    <p:sldId id="386" r:id="rId135"/>
    <p:sldId id="448" r:id="rId136"/>
    <p:sldId id="268" r:id="rId137"/>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385" autoAdjust="0"/>
    <p:restoredTop sz="94717" autoAdjust="0"/>
  </p:normalViewPr>
  <p:slideViewPr>
    <p:cSldViewPr>
      <p:cViewPr varScale="1">
        <p:scale>
          <a:sx n="103" d="100"/>
          <a:sy n="103" d="100"/>
        </p:scale>
        <p:origin x="-216"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AF11EB-E304-40C8-80ED-91CB83DC9389}" type="datetimeFigureOut">
              <a:rPr lang="it-IT" smtClean="0"/>
              <a:pPr/>
              <a:t>13/01/2015</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393C0E-59D0-4C77-A6D8-4DD6F1F1E8FC}"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1</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BB29B9D-15D5-476E-9F24-6FCE8C5A817F}" type="datetimeFigureOut">
              <a:rPr lang="it-IT" smtClean="0"/>
              <a:pPr/>
              <a:t>13/01/2015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6EE0AE3-60CF-41A4-9C5C-687A9183A93E}"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BB29B9D-15D5-476E-9F24-6FCE8C5A817F}" type="datetimeFigureOut">
              <a:rPr lang="it-IT" smtClean="0"/>
              <a:pPr/>
              <a:t>13/01/2015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6EE0AE3-60CF-41A4-9C5C-687A9183A93E}"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BB29B9D-15D5-476E-9F24-6FCE8C5A817F}" type="datetimeFigureOut">
              <a:rPr lang="it-IT" smtClean="0"/>
              <a:pPr/>
              <a:t>13/01/2015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6EE0AE3-60CF-41A4-9C5C-687A9183A93E}"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BB29B9D-15D5-476E-9F24-6FCE8C5A817F}" type="datetimeFigureOut">
              <a:rPr lang="it-IT" smtClean="0"/>
              <a:pPr/>
              <a:t>13/01/2015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6EE0AE3-60CF-41A4-9C5C-687A9183A93E}"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BB29B9D-15D5-476E-9F24-6FCE8C5A817F}" type="datetimeFigureOut">
              <a:rPr lang="it-IT" smtClean="0"/>
              <a:pPr/>
              <a:t>13/01/2015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6EE0AE3-60CF-41A4-9C5C-687A9183A93E}"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BB29B9D-15D5-476E-9F24-6FCE8C5A817F}" type="datetimeFigureOut">
              <a:rPr lang="it-IT" smtClean="0"/>
              <a:pPr/>
              <a:t>13/01/2015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6EE0AE3-60CF-41A4-9C5C-687A9183A93E}"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BB29B9D-15D5-476E-9F24-6FCE8C5A817F}" type="datetimeFigureOut">
              <a:rPr lang="it-IT" smtClean="0"/>
              <a:pPr/>
              <a:t>13/01/2015</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56EE0AE3-60CF-41A4-9C5C-687A9183A93E}"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7BB29B9D-15D5-476E-9F24-6FCE8C5A817F}" type="datetimeFigureOut">
              <a:rPr lang="it-IT" smtClean="0"/>
              <a:pPr/>
              <a:t>13/01/2015</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56EE0AE3-60CF-41A4-9C5C-687A9183A93E}"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BB29B9D-15D5-476E-9F24-6FCE8C5A817F}" type="datetimeFigureOut">
              <a:rPr lang="it-IT" smtClean="0"/>
              <a:pPr/>
              <a:t>13/01/2015</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56EE0AE3-60CF-41A4-9C5C-687A9183A93E}"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BB29B9D-15D5-476E-9F24-6FCE8C5A817F}" type="datetimeFigureOut">
              <a:rPr lang="it-IT" smtClean="0"/>
              <a:pPr/>
              <a:t>13/01/2015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6EE0AE3-60CF-41A4-9C5C-687A9183A93E}"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BB29B9D-15D5-476E-9F24-6FCE8C5A817F}" type="datetimeFigureOut">
              <a:rPr lang="it-IT" smtClean="0"/>
              <a:pPr/>
              <a:t>13/01/2015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6EE0AE3-60CF-41A4-9C5C-687A9183A93E}"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B29B9D-15D5-476E-9F24-6FCE8C5A817F}" type="datetimeFigureOut">
              <a:rPr lang="it-IT" smtClean="0"/>
              <a:pPr/>
              <a:t>13/01/2015</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EE0AE3-60CF-41A4-9C5C-687A9183A93E}"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2" name="Picture 2" descr="http://upload.wikimedia.org/wikipedia/commons/5/5e/Zwei_Affen_%28Signatur%29.png"/>
          <p:cNvPicPr>
            <a:picLocks noChangeAspect="1" noChangeArrowheads="1"/>
          </p:cNvPicPr>
          <p:nvPr/>
        </p:nvPicPr>
        <p:blipFill>
          <a:blip r:embed="rId4"/>
          <a:srcRect/>
          <a:stretch>
            <a:fillRect/>
          </a:stretch>
        </p:blipFill>
        <p:spPr bwMode="auto">
          <a:xfrm>
            <a:off x="1214414" y="2928934"/>
            <a:ext cx="6581775" cy="1809751"/>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0" y="6488668"/>
            <a:ext cx="7643834"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La Madonna e le pie donne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39266" name="Picture 2" descr="http://upload.wikimedia.org/wikipedia/commons/6/6b/BRU-_Calvario_06.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0" y="6488668"/>
            <a:ext cx="5143504" cy="353943"/>
          </a:xfrm>
          <a:prstGeom prst="rect">
            <a:avLst/>
          </a:prstGeom>
        </p:spPr>
        <p:txBody>
          <a:bodyPr wrap="square">
            <a:spAutoFit/>
          </a:bodyPr>
          <a:lstStyle/>
          <a:p>
            <a:r>
              <a:rPr lang="it-IT" sz="1700" b="1" dirty="0" smtClean="0">
                <a:solidFill>
                  <a:schemeClr val="accent6">
                    <a:lumMod val="20000"/>
                    <a:lumOff val="80000"/>
                  </a:schemeClr>
                </a:solidFill>
                <a:latin typeface="Times New Roman" pitchFamily="18" charset="0"/>
                <a:cs typeface="Times New Roman" pitchFamily="18" charset="0"/>
              </a:rPr>
              <a:t>Il trionfo </a:t>
            </a:r>
            <a:r>
              <a:rPr lang="it-IT" sz="1700" b="1" smtClean="0">
                <a:solidFill>
                  <a:schemeClr val="accent6">
                    <a:lumMod val="20000"/>
                    <a:lumOff val="80000"/>
                  </a:schemeClr>
                </a:solidFill>
                <a:latin typeface="Times New Roman" pitchFamily="18" charset="0"/>
                <a:cs typeface="Times New Roman" pitchFamily="18" charset="0"/>
              </a:rPr>
              <a:t>della morte  </a:t>
            </a:r>
            <a:endParaRPr lang="it-IT" sz="1700" b="1" dirty="0" smtClean="0">
              <a:solidFill>
                <a:schemeClr val="accent6">
                  <a:lumMod val="20000"/>
                  <a:lumOff val="80000"/>
                </a:schemeClr>
              </a:solidFill>
              <a:latin typeface="Times New Roman" pitchFamily="18" charset="0"/>
              <a:cs typeface="Times New Roman" pitchFamily="18" charset="0"/>
            </a:endParaRPr>
          </a:p>
        </p:txBody>
      </p:sp>
      <p:pic>
        <p:nvPicPr>
          <p:cNvPr id="90114" name="Picture 2" descr="The Triumph of Death (detail 7) - Pieter the Elder Bruegel - www.pieter-bruegel-the-elder.org"/>
          <p:cNvPicPr>
            <a:picLocks noChangeAspect="1" noChangeArrowheads="1"/>
          </p:cNvPicPr>
          <p:nvPr/>
        </p:nvPicPr>
        <p:blipFill>
          <a:blip r:embed="rId3"/>
          <a:srcRect b="3539"/>
          <a:stretch>
            <a:fillRect/>
          </a:stretch>
        </p:blipFill>
        <p:spPr bwMode="auto">
          <a:xfrm>
            <a:off x="0" y="27306"/>
            <a:ext cx="8715404" cy="6830694"/>
          </a:xfrm>
          <a:prstGeom prst="rect">
            <a:avLst/>
          </a:prstGeom>
          <a:noFill/>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0" y="6488668"/>
            <a:ext cx="5143504" cy="353943"/>
          </a:xfrm>
          <a:prstGeom prst="rect">
            <a:avLst/>
          </a:prstGeom>
        </p:spPr>
        <p:txBody>
          <a:bodyPr wrap="square">
            <a:spAutoFit/>
          </a:bodyPr>
          <a:lstStyle/>
          <a:p>
            <a:r>
              <a:rPr lang="it-IT" sz="1700" b="1" dirty="0" smtClean="0">
                <a:solidFill>
                  <a:schemeClr val="accent6">
                    <a:lumMod val="20000"/>
                    <a:lumOff val="80000"/>
                  </a:schemeClr>
                </a:solidFill>
                <a:latin typeface="Times New Roman" pitchFamily="18" charset="0"/>
                <a:cs typeface="Times New Roman" pitchFamily="18" charset="0"/>
              </a:rPr>
              <a:t>Il trionfo </a:t>
            </a:r>
            <a:r>
              <a:rPr lang="it-IT" sz="1700" b="1" smtClean="0">
                <a:solidFill>
                  <a:schemeClr val="accent6">
                    <a:lumMod val="20000"/>
                    <a:lumOff val="80000"/>
                  </a:schemeClr>
                </a:solidFill>
                <a:latin typeface="Times New Roman" pitchFamily="18" charset="0"/>
                <a:cs typeface="Times New Roman" pitchFamily="18" charset="0"/>
              </a:rPr>
              <a:t>della morte  </a:t>
            </a:r>
            <a:endParaRPr lang="it-IT" sz="1700" b="1" dirty="0" smtClean="0">
              <a:solidFill>
                <a:schemeClr val="accent6">
                  <a:lumMod val="20000"/>
                  <a:lumOff val="80000"/>
                </a:schemeClr>
              </a:solidFill>
              <a:latin typeface="Times New Roman" pitchFamily="18" charset="0"/>
              <a:cs typeface="Times New Roman" pitchFamily="18" charset="0"/>
            </a:endParaRPr>
          </a:p>
        </p:txBody>
      </p:sp>
      <p:pic>
        <p:nvPicPr>
          <p:cNvPr id="91138" name="Picture 2" descr="The Triumph of Death (detail 5) - Pieter the Elder Bruegel - www.pieter-bruegel-the-elder.org"/>
          <p:cNvPicPr>
            <a:picLocks noChangeAspect="1" noChangeArrowheads="1"/>
          </p:cNvPicPr>
          <p:nvPr/>
        </p:nvPicPr>
        <p:blipFill>
          <a:blip r:embed="rId3"/>
          <a:srcRect t="3722"/>
          <a:stretch>
            <a:fillRect/>
          </a:stretch>
        </p:blipFill>
        <p:spPr bwMode="auto">
          <a:xfrm>
            <a:off x="0" y="-58480"/>
            <a:ext cx="5072066" cy="6916479"/>
          </a:xfrm>
          <a:prstGeom prst="rect">
            <a:avLst/>
          </a:prstGeom>
          <a:noFill/>
        </p:spPr>
      </p:pic>
      <p:sp>
        <p:nvSpPr>
          <p:cNvPr id="8" name="Rettangolo 7"/>
          <p:cNvSpPr/>
          <p:nvPr/>
        </p:nvSpPr>
        <p:spPr>
          <a:xfrm>
            <a:off x="5072066" y="0"/>
            <a:ext cx="4071934" cy="6894195"/>
          </a:xfrm>
          <a:prstGeom prst="rect">
            <a:avLst/>
          </a:prstGeom>
        </p:spPr>
        <p:txBody>
          <a:bodyPr wrap="square">
            <a:spAutoFit/>
          </a:bodyPr>
          <a:lstStyle/>
          <a:p>
            <a:r>
              <a:rPr lang="it-IT" sz="3400" b="1" dirty="0" smtClean="0">
                <a:solidFill>
                  <a:schemeClr val="accent6">
                    <a:lumMod val="20000"/>
                    <a:lumOff val="80000"/>
                  </a:schemeClr>
                </a:solidFill>
                <a:latin typeface="Times New Roman" pitchFamily="18" charset="0"/>
                <a:cs typeface="Times New Roman" pitchFamily="18" charset="0"/>
              </a:rPr>
              <a:t>Un tavolo con carte da gioco, sotto il quale cerca di nascondersi un buffone, mentre i soldati della morte afferrano le damigelle, porgono loro ossa disgustose sui vassoi da portata, rovesciano le bisacce e spargono i giochi. </a:t>
            </a:r>
            <a:endParaRPr lang="it-IT" sz="3400"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0" y="6488668"/>
            <a:ext cx="5143504" cy="353943"/>
          </a:xfrm>
          <a:prstGeom prst="rect">
            <a:avLst/>
          </a:prstGeom>
        </p:spPr>
        <p:txBody>
          <a:bodyPr wrap="square">
            <a:spAutoFit/>
          </a:bodyPr>
          <a:lstStyle/>
          <a:p>
            <a:r>
              <a:rPr lang="it-IT" sz="1700" b="1" dirty="0" smtClean="0">
                <a:solidFill>
                  <a:schemeClr val="accent6">
                    <a:lumMod val="20000"/>
                    <a:lumOff val="80000"/>
                  </a:schemeClr>
                </a:solidFill>
                <a:latin typeface="Times New Roman" pitchFamily="18" charset="0"/>
                <a:cs typeface="Times New Roman" pitchFamily="18" charset="0"/>
              </a:rPr>
              <a:t>Il trionfo </a:t>
            </a:r>
            <a:r>
              <a:rPr lang="it-IT" sz="1700" b="1" smtClean="0">
                <a:solidFill>
                  <a:schemeClr val="accent6">
                    <a:lumMod val="20000"/>
                    <a:lumOff val="80000"/>
                  </a:schemeClr>
                </a:solidFill>
                <a:latin typeface="Times New Roman" pitchFamily="18" charset="0"/>
                <a:cs typeface="Times New Roman" pitchFamily="18" charset="0"/>
              </a:rPr>
              <a:t>della morte  </a:t>
            </a:r>
            <a:endParaRPr lang="it-IT" sz="1700" b="1" dirty="0" smtClean="0">
              <a:solidFill>
                <a:schemeClr val="accent6">
                  <a:lumMod val="20000"/>
                  <a:lumOff val="80000"/>
                </a:schemeClr>
              </a:solidFill>
              <a:latin typeface="Times New Roman" pitchFamily="18" charset="0"/>
              <a:cs typeface="Times New Roman" pitchFamily="18" charset="0"/>
            </a:endParaRPr>
          </a:p>
        </p:txBody>
      </p:sp>
      <p:pic>
        <p:nvPicPr>
          <p:cNvPr id="7" name="Picture 2" descr="http://upload.wikimedia.org/wikipedia/commons/thumb/a/ac/Pieter_Bruegel_the_Elder_-_The_Triumph_of_Death_%28detail%29_-_WGA3393.jpg/1024px-Pieter_Bruegel_the_Elder_-_The_Triumph_of_Death_%28detail%29_-_WGA3393.jpg"/>
          <p:cNvPicPr>
            <a:picLocks noChangeAspect="1" noChangeArrowheads="1"/>
          </p:cNvPicPr>
          <p:nvPr/>
        </p:nvPicPr>
        <p:blipFill>
          <a:blip r:embed="rId3"/>
          <a:srcRect/>
          <a:stretch>
            <a:fillRect/>
          </a:stretch>
        </p:blipFill>
        <p:spPr bwMode="auto">
          <a:xfrm>
            <a:off x="0" y="0"/>
            <a:ext cx="8001024" cy="6876914"/>
          </a:xfrm>
          <a:prstGeom prst="rect">
            <a:avLst/>
          </a:prstGeom>
          <a:noFill/>
        </p:spPr>
      </p:pic>
      <p:sp>
        <p:nvSpPr>
          <p:cNvPr id="8" name="Rettangolo 7"/>
          <p:cNvSpPr/>
          <p:nvPr/>
        </p:nvSpPr>
        <p:spPr>
          <a:xfrm>
            <a:off x="7929586" y="0"/>
            <a:ext cx="1214414" cy="4893647"/>
          </a:xfrm>
          <a:prstGeom prst="rect">
            <a:avLst/>
          </a:prstGeom>
        </p:spPr>
        <p:txBody>
          <a:bodyPr wrap="square">
            <a:spAutoFit/>
          </a:bodyPr>
          <a:lstStyle/>
          <a:p>
            <a:r>
              <a:rPr lang="it-IT" sz="2400" b="1" dirty="0" smtClean="0">
                <a:solidFill>
                  <a:schemeClr val="accent6">
                    <a:lumMod val="20000"/>
                    <a:lumOff val="80000"/>
                  </a:schemeClr>
                </a:solidFill>
                <a:latin typeface="Times New Roman" pitchFamily="18" charset="0"/>
                <a:cs typeface="Times New Roman" pitchFamily="18" charset="0"/>
              </a:rPr>
              <a:t>Nell'angolo una coppia si distrae con la musica ignorando quanto avviene attorn</a:t>
            </a:r>
            <a:r>
              <a:rPr lang="it-IT" sz="2400" b="1" dirty="0" smtClean="0">
                <a:solidFill>
                  <a:schemeClr val="accent2">
                    <a:lumMod val="20000"/>
                    <a:lumOff val="80000"/>
                  </a:schemeClr>
                </a:solidFill>
                <a:latin typeface="Times New Roman" pitchFamily="18" charset="0"/>
                <a:cs typeface="Times New Roman" pitchFamily="18" charset="0"/>
              </a:rPr>
              <a:t>o </a:t>
            </a:r>
            <a:endParaRPr lang="it-IT" sz="2400"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6286512" y="0"/>
            <a:ext cx="2857488" cy="707886"/>
          </a:xfrm>
          <a:prstGeom prst="rect">
            <a:avLst/>
          </a:prstGeom>
        </p:spPr>
        <p:txBody>
          <a:bodyPr wrap="square">
            <a:spAutoFit/>
          </a:bodyPr>
          <a:lstStyle/>
          <a:p>
            <a:r>
              <a:rPr lang="it-IT" sz="3600" b="1" dirty="0" smtClean="0">
                <a:solidFill>
                  <a:schemeClr val="accent6">
                    <a:lumMod val="20000"/>
                    <a:lumOff val="80000"/>
                  </a:schemeClr>
                </a:solidFill>
                <a:latin typeface="Times New Roman" pitchFamily="18" charset="0"/>
                <a:cs typeface="Times New Roman" pitchFamily="18" charset="0"/>
              </a:rPr>
              <a:t>azione</a:t>
            </a:r>
            <a:r>
              <a:rPr lang="it-IT" sz="4000" b="1" dirty="0" smtClean="0">
                <a:solidFill>
                  <a:schemeClr val="accent6">
                    <a:lumMod val="20000"/>
                    <a:lumOff val="80000"/>
                  </a:schemeClr>
                </a:solidFill>
                <a:latin typeface="Times New Roman" pitchFamily="18" charset="0"/>
                <a:cs typeface="Times New Roman" pitchFamily="18" charset="0"/>
              </a:rPr>
              <a:t>.</a:t>
            </a:r>
          </a:p>
        </p:txBody>
      </p:sp>
      <p:pic>
        <p:nvPicPr>
          <p:cNvPr id="93186" name="Picture 2" descr="The Triumph of Death (detail) 3 - Pieter the Elder Bruegel - www.pieter-bruegel-the-elder.org"/>
          <p:cNvPicPr>
            <a:picLocks noChangeAspect="1" noChangeArrowheads="1"/>
          </p:cNvPicPr>
          <p:nvPr/>
        </p:nvPicPr>
        <p:blipFill>
          <a:blip r:embed="rId2"/>
          <a:srcRect t="3191"/>
          <a:stretch>
            <a:fillRect/>
          </a:stretch>
        </p:blipFill>
        <p:spPr bwMode="auto">
          <a:xfrm>
            <a:off x="0" y="0"/>
            <a:ext cx="8038655" cy="6858000"/>
          </a:xfrm>
          <a:prstGeom prst="rect">
            <a:avLst/>
          </a:prstGeom>
          <a:noFill/>
        </p:spPr>
      </p:pic>
      <p:sp>
        <p:nvSpPr>
          <p:cNvPr id="8" name="Rettangolo 7"/>
          <p:cNvSpPr/>
          <p:nvPr/>
        </p:nvSpPr>
        <p:spPr>
          <a:xfrm>
            <a:off x="7786710" y="0"/>
            <a:ext cx="1357290" cy="6186309"/>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Nemmeno la natura è risparmiata: gli scheletri abbattono gli alberi, le navi affondano, i fumi degli incendi anneriscono il cielo, le carcasse di animali affiorano dalla terra e ovunque,  distruzione, disperazione, morte e rovina.</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5643570" y="0"/>
            <a:ext cx="3500430" cy="6863417"/>
          </a:xfrm>
          <a:prstGeom prst="rect">
            <a:avLst/>
          </a:prstGeom>
        </p:spPr>
        <p:txBody>
          <a:bodyPr wrap="square">
            <a:spAutoFit/>
          </a:bodyPr>
          <a:lstStyle/>
          <a:p>
            <a:r>
              <a:rPr lang="it-IT" sz="2000" b="1" dirty="0" smtClean="0">
                <a:solidFill>
                  <a:schemeClr val="accent6">
                    <a:lumMod val="20000"/>
                    <a:lumOff val="80000"/>
                  </a:schemeClr>
                </a:solidFill>
                <a:latin typeface="Times New Roman" pitchFamily="18" charset="0"/>
                <a:cs typeface="Times New Roman" pitchFamily="18" charset="0"/>
              </a:rPr>
              <a:t>Lo scheletro mostra una clessidra, simbolo della fine del tempo; un collega con l'armatura affonda le mani in barili pieni di monete, inutilmente accumulati. Una filatrice è morta e non può impedire a un cane pelle e ossa di arrivare al suo bambino. Al centro un pellegrino è denudato e sgozzato da uno scheletro in maglia di ferro da soldato. Dietro passa il carro della morte, carico di teschi. Sotto il carro alcune persone cercano vanamente di nascondersi per trovare scampo.  Nell'angolo in basso a sinistra, uno scheletro con cappella da cardinale sorregge un prelato di spalle, che si sente mancare</a:t>
            </a:r>
            <a:r>
              <a:rPr lang="it-IT" sz="2000" b="1" dirty="0" smtClean="0">
                <a:solidFill>
                  <a:schemeClr val="accent2">
                    <a:lumMod val="20000"/>
                    <a:lumOff val="80000"/>
                  </a:schemeClr>
                </a:solidFill>
                <a:latin typeface="Times New Roman" pitchFamily="18" charset="0"/>
                <a:cs typeface="Times New Roman" pitchFamily="18" charset="0"/>
              </a:rPr>
              <a:t>. </a:t>
            </a:r>
            <a:endParaRPr lang="it-IT" sz="2400" b="1" dirty="0" smtClean="0">
              <a:solidFill>
                <a:schemeClr val="accent6">
                  <a:lumMod val="20000"/>
                  <a:lumOff val="80000"/>
                </a:schemeClr>
              </a:solidFill>
              <a:latin typeface="Times New Roman" pitchFamily="18" charset="0"/>
              <a:cs typeface="Times New Roman" pitchFamily="18" charset="0"/>
            </a:endParaRPr>
          </a:p>
        </p:txBody>
      </p:sp>
      <p:pic>
        <p:nvPicPr>
          <p:cNvPr id="89090" name="Picture 2" descr="The Triumph of Death (detail 4) - Pieter the Elder Bruegel - www.pieter-bruegel-the-elder.org"/>
          <p:cNvPicPr>
            <a:picLocks noChangeAspect="1" noChangeArrowheads="1"/>
          </p:cNvPicPr>
          <p:nvPr/>
        </p:nvPicPr>
        <p:blipFill>
          <a:blip r:embed="rId3"/>
          <a:srcRect t="2760"/>
          <a:stretch>
            <a:fillRect/>
          </a:stretch>
        </p:blipFill>
        <p:spPr bwMode="auto">
          <a:xfrm>
            <a:off x="0" y="0"/>
            <a:ext cx="5649341" cy="6857999"/>
          </a:xfrm>
          <a:prstGeom prst="rect">
            <a:avLst/>
          </a:prstGeom>
          <a:noFill/>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04450" name="Picture 2" descr="http://upload.wikimedia.org/wikipedia/commons/thumb/f/fc/Pieter_Bruegel_the_Elder_-_The_Tower_of_Babel_%28Vienna%29_-_Google_Art_Project_-_edited.jpg/1280px-Pieter_Bruegel_the_Elder_-_The_Tower_of_Babel_%28Vienna%29_-_Google_Art_Project_-_edited.jpg"/>
          <p:cNvPicPr>
            <a:picLocks noChangeAspect="1" noChangeArrowheads="1"/>
          </p:cNvPicPr>
          <p:nvPr/>
        </p:nvPicPr>
        <p:blipFill>
          <a:blip r:embed="rId3"/>
          <a:srcRect/>
          <a:stretch>
            <a:fillRect/>
          </a:stretch>
        </p:blipFill>
        <p:spPr bwMode="auto">
          <a:xfrm>
            <a:off x="0" y="0"/>
            <a:ext cx="9181936" cy="6715148"/>
          </a:xfrm>
          <a:prstGeom prst="rect">
            <a:avLst/>
          </a:prstGeom>
          <a:noFill/>
        </p:spPr>
      </p:pic>
      <p:sp>
        <p:nvSpPr>
          <p:cNvPr id="8" name="Rettangolo 7"/>
          <p:cNvSpPr/>
          <p:nvPr/>
        </p:nvSpPr>
        <p:spPr>
          <a:xfrm>
            <a:off x="6643702" y="0"/>
            <a:ext cx="2500298" cy="707886"/>
          </a:xfrm>
          <a:prstGeom prst="rect">
            <a:avLst/>
          </a:prstGeom>
        </p:spPr>
        <p:txBody>
          <a:bodyPr wrap="square">
            <a:spAutoFit/>
          </a:bodyPr>
          <a:lstStyle/>
          <a:p>
            <a:pPr lvl="1"/>
            <a:r>
              <a:rPr lang="it-IT" sz="2000" b="1" dirty="0" smtClean="0">
                <a:solidFill>
                  <a:schemeClr val="accent6">
                    <a:lumMod val="50000"/>
                  </a:schemeClr>
                </a:solidFill>
                <a:latin typeface="Times New Roman" pitchFamily="18" charset="0"/>
                <a:cs typeface="Times New Roman" pitchFamily="18" charset="0"/>
              </a:rPr>
              <a:t>Grande torre </a:t>
            </a:r>
          </a:p>
          <a:p>
            <a:pPr lvl="1"/>
            <a:r>
              <a:rPr lang="it-IT" sz="2000" b="1" dirty="0" smtClean="0">
                <a:solidFill>
                  <a:schemeClr val="accent6">
                    <a:lumMod val="50000"/>
                  </a:schemeClr>
                </a:solidFill>
                <a:latin typeface="Times New Roman" pitchFamily="18" charset="0"/>
                <a:cs typeface="Times New Roman" pitchFamily="18" charset="0"/>
              </a:rPr>
              <a:t>di Babele </a:t>
            </a:r>
            <a:endParaRPr lang="it-IT" sz="2400" b="1" dirty="0" smtClean="0">
              <a:solidFill>
                <a:schemeClr val="accent6">
                  <a:lumMod val="50000"/>
                </a:schemeClr>
              </a:solidFill>
              <a:latin typeface="Times New Roman" pitchFamily="18" charset="0"/>
              <a:cs typeface="Times New Roman" pitchFamily="18"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05474" name="Picture 2" descr="http://upload.wikimedia.org/wikipedia/commons/thumb/c/c3/Pieter_Bruegel_d._%C3%84._109.jpg/1280px-Pieter_Bruegel_d._%C3%84._109.jpg"/>
          <p:cNvPicPr>
            <a:picLocks noChangeAspect="1" noChangeArrowheads="1"/>
          </p:cNvPicPr>
          <p:nvPr/>
        </p:nvPicPr>
        <p:blipFill>
          <a:blip r:embed="rId3"/>
          <a:srcRect/>
          <a:stretch>
            <a:fillRect/>
          </a:stretch>
        </p:blipFill>
        <p:spPr bwMode="auto">
          <a:xfrm>
            <a:off x="0" y="36814"/>
            <a:ext cx="9144000" cy="6673517"/>
          </a:xfrm>
          <a:prstGeom prst="rect">
            <a:avLst/>
          </a:prstGeom>
          <a:noFill/>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06498" name="Picture 2" descr="http://upload.wikimedia.org/wikipedia/commons/thumb/d/db/Pieter_Bruegel_d._%C3%84._113.jpg/800px-Pieter_Bruegel_d._%C3%84._113.jpg"/>
          <p:cNvPicPr>
            <a:picLocks noChangeAspect="1" noChangeArrowheads="1"/>
          </p:cNvPicPr>
          <p:nvPr/>
        </p:nvPicPr>
        <p:blipFill>
          <a:blip r:embed="rId3"/>
          <a:srcRect/>
          <a:stretch>
            <a:fillRect/>
          </a:stretch>
        </p:blipFill>
        <p:spPr bwMode="auto">
          <a:xfrm>
            <a:off x="1928794" y="0"/>
            <a:ext cx="5399026" cy="6858000"/>
          </a:xfrm>
          <a:prstGeom prst="rect">
            <a:avLst/>
          </a:prstGeom>
          <a:noFill/>
        </p:spPr>
      </p:pic>
      <p:sp>
        <p:nvSpPr>
          <p:cNvPr id="8" name="Rettangolo 7"/>
          <p:cNvSpPr/>
          <p:nvPr/>
        </p:nvSpPr>
        <p:spPr>
          <a:xfrm>
            <a:off x="0" y="0"/>
            <a:ext cx="1928794" cy="2308324"/>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Entrambe le Torri (e c’era bisogno di </a:t>
            </a:r>
            <a:r>
              <a:rPr lang="it-IT" b="1" dirty="0" err="1" smtClean="0">
                <a:solidFill>
                  <a:schemeClr val="accent6">
                    <a:lumMod val="20000"/>
                    <a:lumOff val="80000"/>
                  </a:schemeClr>
                </a:solidFill>
                <a:latin typeface="Times New Roman" pitchFamily="18" charset="0"/>
                <a:cs typeface="Times New Roman" pitchFamily="18" charset="0"/>
              </a:rPr>
              <a:t>dirlo…</a:t>
            </a:r>
            <a:r>
              <a:rPr lang="it-IT" b="1" dirty="0" smtClean="0">
                <a:solidFill>
                  <a:schemeClr val="accent6">
                    <a:lumMod val="20000"/>
                    <a:lumOff val="80000"/>
                  </a:schemeClr>
                </a:solidFill>
                <a:latin typeface="Times New Roman" pitchFamily="18" charset="0"/>
                <a:cs typeface="Times New Roman" pitchFamily="18" charset="0"/>
              </a:rPr>
              <a:t>.?!) figuravano nella collezione di Rodolfo II a Praga. </a:t>
            </a:r>
            <a:endParaRPr lang="it-IT"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28002" name="Picture 2" descr="The Tower of Babel (detail) - Pieter the Elder Bruegel - www.pieter-bruegel-the-elder.org"/>
          <p:cNvPicPr>
            <a:picLocks noChangeAspect="1" noChangeArrowheads="1"/>
          </p:cNvPicPr>
          <p:nvPr/>
        </p:nvPicPr>
        <p:blipFill>
          <a:blip r:embed="rId3"/>
          <a:srcRect b="3722"/>
          <a:stretch>
            <a:fillRect/>
          </a:stretch>
        </p:blipFill>
        <p:spPr bwMode="auto">
          <a:xfrm>
            <a:off x="0" y="0"/>
            <a:ext cx="5205411" cy="6861310"/>
          </a:xfrm>
          <a:prstGeom prst="rect">
            <a:avLst/>
          </a:prstGeom>
          <a:noFill/>
        </p:spPr>
      </p:pic>
      <p:sp>
        <p:nvSpPr>
          <p:cNvPr id="6" name="Rettangolo 5"/>
          <p:cNvSpPr/>
          <p:nvPr/>
        </p:nvSpPr>
        <p:spPr>
          <a:xfrm>
            <a:off x="5214942" y="0"/>
            <a:ext cx="3929058" cy="6494085"/>
          </a:xfrm>
          <a:prstGeom prst="rect">
            <a:avLst/>
          </a:prstGeom>
        </p:spPr>
        <p:txBody>
          <a:bodyPr wrap="square">
            <a:spAutoFit/>
          </a:bodyPr>
          <a:lstStyle/>
          <a:p>
            <a:r>
              <a:rPr lang="it-IT" sz="3200" b="1" dirty="0" smtClean="0">
                <a:solidFill>
                  <a:schemeClr val="accent6">
                    <a:lumMod val="20000"/>
                    <a:lumOff val="80000"/>
                  </a:schemeClr>
                </a:solidFill>
                <a:latin typeface="Times New Roman" pitchFamily="18" charset="0"/>
                <a:cs typeface="Times New Roman" pitchFamily="18" charset="0"/>
              </a:rPr>
              <a:t>Un’importante chiave di lettura dell’opera di </a:t>
            </a:r>
            <a:r>
              <a:rPr lang="it-IT" sz="3200" b="1" dirty="0" err="1" smtClean="0">
                <a:solidFill>
                  <a:schemeClr val="accent6">
                    <a:lumMod val="20000"/>
                    <a:lumOff val="80000"/>
                  </a:schemeClr>
                </a:solidFill>
                <a:latin typeface="Times New Roman" pitchFamily="18" charset="0"/>
                <a:cs typeface="Times New Roman" pitchFamily="18" charset="0"/>
              </a:rPr>
              <a:t>Bruegel</a:t>
            </a:r>
            <a:r>
              <a:rPr lang="it-IT" sz="3200" b="1" dirty="0" smtClean="0">
                <a:solidFill>
                  <a:schemeClr val="accent6">
                    <a:lumMod val="20000"/>
                    <a:lumOff val="80000"/>
                  </a:schemeClr>
                </a:solidFill>
                <a:latin typeface="Times New Roman" pitchFamily="18" charset="0"/>
                <a:cs typeface="Times New Roman" pitchFamily="18" charset="0"/>
              </a:rPr>
              <a:t>  è quella alchemica: oggetti sparsi nascondono simboli precisi, riconoscibili solo dalle élite, calati e camuffati però nell'umanità scanzonata e sgangherata del popolino</a:t>
            </a:r>
            <a:r>
              <a:rPr lang="it-IT" sz="3200" b="1" dirty="0" smtClean="0">
                <a:solidFill>
                  <a:schemeClr val="accent6">
                    <a:lumMod val="20000"/>
                    <a:lumOff val="80000"/>
                  </a:schemeClr>
                </a:solidFill>
                <a:latin typeface="Times New Roman" pitchFamily="18" charset="0"/>
                <a:cs typeface="Times New Roman" pitchFamily="18" charset="0"/>
              </a:rPr>
              <a:t>.</a:t>
            </a:r>
            <a:endParaRPr lang="it-IT" sz="3200" b="1" dirty="0" smtClean="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5643570" y="0"/>
            <a:ext cx="3500430" cy="400110"/>
          </a:xfrm>
          <a:prstGeom prst="rect">
            <a:avLst/>
          </a:prstGeom>
        </p:spPr>
        <p:txBody>
          <a:bodyPr wrap="square">
            <a:spAutoFit/>
          </a:bodyPr>
          <a:lstStyle/>
          <a:p>
            <a:r>
              <a:rPr lang="it-IT" sz="2000" b="1" dirty="0" smtClean="0">
                <a:solidFill>
                  <a:schemeClr val="accent2">
                    <a:lumMod val="20000"/>
                    <a:lumOff val="80000"/>
                  </a:schemeClr>
                </a:solidFill>
                <a:latin typeface="Times New Roman" pitchFamily="18" charset="0"/>
                <a:cs typeface="Times New Roman" pitchFamily="18" charset="0"/>
              </a:rPr>
              <a:t> </a:t>
            </a:r>
            <a:endParaRPr lang="it-IT" sz="2400" b="1" dirty="0" smtClean="0">
              <a:solidFill>
                <a:schemeClr val="accent6">
                  <a:lumMod val="20000"/>
                  <a:lumOff val="80000"/>
                </a:schemeClr>
              </a:solidFill>
              <a:latin typeface="Times New Roman" pitchFamily="18" charset="0"/>
              <a:cs typeface="Times New Roman" pitchFamily="18" charset="0"/>
            </a:endParaRPr>
          </a:p>
        </p:txBody>
      </p:sp>
      <p:pic>
        <p:nvPicPr>
          <p:cNvPr id="107522" name="Picture 2" descr="http://upload.wikimedia.org/wikipedia/commons/thumb/7/72/Pieter_Bruegel_the_Elder_-_The_Tower_of_Babel_%28detail%29_-_WGA3411.jpg/800px-Pieter_Bruegel_the_Elder_-_The_Tower_of_Babel_%28detail%29_-_WGA3411.jpg"/>
          <p:cNvPicPr>
            <a:picLocks noChangeAspect="1" noChangeArrowheads="1"/>
          </p:cNvPicPr>
          <p:nvPr/>
        </p:nvPicPr>
        <p:blipFill>
          <a:blip r:embed="rId3"/>
          <a:srcRect/>
          <a:stretch>
            <a:fillRect/>
          </a:stretch>
        </p:blipFill>
        <p:spPr bwMode="auto">
          <a:xfrm>
            <a:off x="1785918" y="0"/>
            <a:ext cx="5516038" cy="68580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0" y="6488668"/>
            <a:ext cx="7643834"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La Madonna e le pie donne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40290" name="Picture 2" descr="http://upload.wikimedia.org/wikipedia/commons/0/0c/BRU-_Calvario_09.jpg"/>
          <p:cNvPicPr>
            <a:picLocks noChangeAspect="1" noChangeArrowheads="1"/>
          </p:cNvPicPr>
          <p:nvPr/>
        </p:nvPicPr>
        <p:blipFill>
          <a:blip r:embed="rId3"/>
          <a:srcRect/>
          <a:stretch>
            <a:fillRect/>
          </a:stretch>
        </p:blipFill>
        <p:spPr bwMode="auto">
          <a:xfrm>
            <a:off x="-1" y="0"/>
            <a:ext cx="9317935" cy="6858000"/>
          </a:xfrm>
          <a:prstGeom prst="rect">
            <a:avLst/>
          </a:prstGeom>
          <a:noFill/>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5643570" y="0"/>
            <a:ext cx="3500430" cy="400110"/>
          </a:xfrm>
          <a:prstGeom prst="rect">
            <a:avLst/>
          </a:prstGeom>
        </p:spPr>
        <p:txBody>
          <a:bodyPr wrap="square">
            <a:spAutoFit/>
          </a:bodyPr>
          <a:lstStyle/>
          <a:p>
            <a:r>
              <a:rPr lang="it-IT" sz="2000" b="1" dirty="0" smtClean="0">
                <a:solidFill>
                  <a:schemeClr val="accent2">
                    <a:lumMod val="20000"/>
                    <a:lumOff val="80000"/>
                  </a:schemeClr>
                </a:solidFill>
                <a:latin typeface="Times New Roman" pitchFamily="18" charset="0"/>
                <a:cs typeface="Times New Roman" pitchFamily="18" charset="0"/>
              </a:rPr>
              <a:t> </a:t>
            </a:r>
            <a:endParaRPr lang="it-IT" sz="2400" b="1" dirty="0" smtClean="0">
              <a:solidFill>
                <a:schemeClr val="accent6">
                  <a:lumMod val="20000"/>
                  <a:lumOff val="80000"/>
                </a:schemeClr>
              </a:solidFill>
              <a:latin typeface="Times New Roman" pitchFamily="18" charset="0"/>
              <a:cs typeface="Times New Roman" pitchFamily="18" charset="0"/>
            </a:endParaRPr>
          </a:p>
        </p:txBody>
      </p:sp>
      <p:pic>
        <p:nvPicPr>
          <p:cNvPr id="109570" name="Picture 2" descr="http://upload.wikimedia.org/wikipedia/commons/thumb/1/1b/Pieter_Bruegel_d._%C3%84._112.jpg/640px-Pieter_Bruegel_d._%C3%84._112.jpg"/>
          <p:cNvPicPr>
            <a:picLocks noChangeAspect="1" noChangeArrowheads="1"/>
          </p:cNvPicPr>
          <p:nvPr/>
        </p:nvPicPr>
        <p:blipFill>
          <a:blip r:embed="rId3"/>
          <a:srcRect/>
          <a:stretch>
            <a:fillRect/>
          </a:stretch>
        </p:blipFill>
        <p:spPr bwMode="auto">
          <a:xfrm>
            <a:off x="2214546" y="0"/>
            <a:ext cx="4941065" cy="6857999"/>
          </a:xfrm>
          <a:prstGeom prst="rect">
            <a:avLst/>
          </a:prstGeom>
          <a:noFill/>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5643570" y="0"/>
            <a:ext cx="3500430" cy="400110"/>
          </a:xfrm>
          <a:prstGeom prst="rect">
            <a:avLst/>
          </a:prstGeom>
        </p:spPr>
        <p:txBody>
          <a:bodyPr wrap="square">
            <a:spAutoFit/>
          </a:bodyPr>
          <a:lstStyle/>
          <a:p>
            <a:r>
              <a:rPr lang="it-IT" sz="2000" b="1" dirty="0" smtClean="0">
                <a:solidFill>
                  <a:schemeClr val="accent2">
                    <a:lumMod val="20000"/>
                    <a:lumOff val="80000"/>
                  </a:schemeClr>
                </a:solidFill>
                <a:latin typeface="Times New Roman" pitchFamily="18" charset="0"/>
                <a:cs typeface="Times New Roman" pitchFamily="18" charset="0"/>
              </a:rPr>
              <a:t> </a:t>
            </a:r>
            <a:endParaRPr lang="it-IT" sz="2400" b="1" dirty="0" smtClean="0">
              <a:solidFill>
                <a:schemeClr val="accent6">
                  <a:lumMod val="20000"/>
                  <a:lumOff val="80000"/>
                </a:schemeClr>
              </a:solidFill>
              <a:latin typeface="Times New Roman" pitchFamily="18" charset="0"/>
              <a:cs typeface="Times New Roman" pitchFamily="18" charset="0"/>
            </a:endParaRPr>
          </a:p>
        </p:txBody>
      </p:sp>
      <p:pic>
        <p:nvPicPr>
          <p:cNvPr id="111618" name="Picture 2" descr="http://upload.wikimedia.org/wikipedia/commons/thumb/8/81/Pieter_Bruegel_d._%C3%84._083.jpg/800px-Pieter_Bruegel_d._%C3%84._083.jpg"/>
          <p:cNvPicPr>
            <a:picLocks noChangeAspect="1" noChangeArrowheads="1"/>
          </p:cNvPicPr>
          <p:nvPr/>
        </p:nvPicPr>
        <p:blipFill>
          <a:blip r:embed="rId3"/>
          <a:srcRect/>
          <a:stretch>
            <a:fillRect/>
          </a:stretch>
        </p:blipFill>
        <p:spPr bwMode="auto">
          <a:xfrm>
            <a:off x="1857356" y="0"/>
            <a:ext cx="5569027" cy="6858000"/>
          </a:xfrm>
          <a:prstGeom prst="rect">
            <a:avLst/>
          </a:prstGeom>
          <a:noFill/>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5643570" y="0"/>
            <a:ext cx="3500430" cy="400110"/>
          </a:xfrm>
          <a:prstGeom prst="rect">
            <a:avLst/>
          </a:prstGeom>
        </p:spPr>
        <p:txBody>
          <a:bodyPr wrap="square">
            <a:spAutoFit/>
          </a:bodyPr>
          <a:lstStyle/>
          <a:p>
            <a:r>
              <a:rPr lang="it-IT" sz="2000" b="1" dirty="0" smtClean="0">
                <a:solidFill>
                  <a:schemeClr val="accent2">
                    <a:lumMod val="20000"/>
                    <a:lumOff val="80000"/>
                  </a:schemeClr>
                </a:solidFill>
                <a:latin typeface="Times New Roman" pitchFamily="18" charset="0"/>
                <a:cs typeface="Times New Roman" pitchFamily="18" charset="0"/>
              </a:rPr>
              <a:t> </a:t>
            </a:r>
            <a:endParaRPr lang="it-IT" sz="2400" b="1" dirty="0" smtClean="0">
              <a:solidFill>
                <a:schemeClr val="accent6">
                  <a:lumMod val="20000"/>
                  <a:lumOff val="80000"/>
                </a:schemeClr>
              </a:solidFill>
              <a:latin typeface="Times New Roman" pitchFamily="18" charset="0"/>
              <a:cs typeface="Times New Roman" pitchFamily="18" charset="0"/>
            </a:endParaRPr>
          </a:p>
        </p:txBody>
      </p:sp>
      <p:pic>
        <p:nvPicPr>
          <p:cNvPr id="108546" name="Picture 2" descr="http://upload.wikimedia.org/wikipedia/commons/thumb/6/6c/Pieter_Bruegel_the_Elder_-_The_Tower_of_Babel_%28detail%29_-_WGA3415.jpg/800px-Pieter_Bruegel_the_Elder_-_The_Tower_of_Babel_%28detail%29_-_WGA3415.jpg"/>
          <p:cNvPicPr>
            <a:picLocks noChangeAspect="1" noChangeArrowheads="1"/>
          </p:cNvPicPr>
          <p:nvPr/>
        </p:nvPicPr>
        <p:blipFill>
          <a:blip r:embed="rId3"/>
          <a:srcRect/>
          <a:stretch>
            <a:fillRect/>
          </a:stretch>
        </p:blipFill>
        <p:spPr bwMode="auto">
          <a:xfrm>
            <a:off x="1820078" y="0"/>
            <a:ext cx="5466521" cy="6858000"/>
          </a:xfrm>
          <a:prstGeom prst="rect">
            <a:avLst/>
          </a:prstGeom>
          <a:noFill/>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5643570" y="0"/>
            <a:ext cx="3500430" cy="400110"/>
          </a:xfrm>
          <a:prstGeom prst="rect">
            <a:avLst/>
          </a:prstGeom>
        </p:spPr>
        <p:txBody>
          <a:bodyPr wrap="square">
            <a:spAutoFit/>
          </a:bodyPr>
          <a:lstStyle/>
          <a:p>
            <a:r>
              <a:rPr lang="it-IT" sz="2000" b="1" dirty="0" smtClean="0">
                <a:solidFill>
                  <a:schemeClr val="accent2">
                    <a:lumMod val="20000"/>
                    <a:lumOff val="80000"/>
                  </a:schemeClr>
                </a:solidFill>
                <a:latin typeface="Times New Roman" pitchFamily="18" charset="0"/>
                <a:cs typeface="Times New Roman" pitchFamily="18" charset="0"/>
              </a:rPr>
              <a:t> </a:t>
            </a:r>
            <a:endParaRPr lang="it-IT" sz="2400" b="1" dirty="0" smtClean="0">
              <a:solidFill>
                <a:schemeClr val="accent6">
                  <a:lumMod val="20000"/>
                  <a:lumOff val="80000"/>
                </a:schemeClr>
              </a:solidFill>
              <a:latin typeface="Times New Roman" pitchFamily="18" charset="0"/>
              <a:cs typeface="Times New Roman" pitchFamily="18" charset="0"/>
            </a:endParaRPr>
          </a:p>
        </p:txBody>
      </p:sp>
      <p:pic>
        <p:nvPicPr>
          <p:cNvPr id="113666" name="Picture 2" descr="http://upload.wikimedia.org/wikipedia/commons/thumb/0/0f/Pieter_Bruegel_d._%C3%84._084.jpg/800px-Pieter_Bruegel_d._%C3%84._084.jpg"/>
          <p:cNvPicPr>
            <a:picLocks noChangeAspect="1" noChangeArrowheads="1"/>
          </p:cNvPicPr>
          <p:nvPr/>
        </p:nvPicPr>
        <p:blipFill>
          <a:blip r:embed="rId3"/>
          <a:srcRect/>
          <a:stretch>
            <a:fillRect/>
          </a:stretch>
        </p:blipFill>
        <p:spPr bwMode="auto">
          <a:xfrm>
            <a:off x="1785918" y="-45261"/>
            <a:ext cx="5643602" cy="6903261"/>
          </a:xfrm>
          <a:prstGeom prst="rect">
            <a:avLst/>
          </a:prstGeom>
          <a:noFill/>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5643570" y="0"/>
            <a:ext cx="3500430" cy="400110"/>
          </a:xfrm>
          <a:prstGeom prst="rect">
            <a:avLst/>
          </a:prstGeom>
        </p:spPr>
        <p:txBody>
          <a:bodyPr wrap="square">
            <a:spAutoFit/>
          </a:bodyPr>
          <a:lstStyle/>
          <a:p>
            <a:r>
              <a:rPr lang="it-IT" sz="2000" b="1" dirty="0" smtClean="0">
                <a:solidFill>
                  <a:schemeClr val="accent2">
                    <a:lumMod val="20000"/>
                    <a:lumOff val="80000"/>
                  </a:schemeClr>
                </a:solidFill>
                <a:latin typeface="Times New Roman" pitchFamily="18" charset="0"/>
                <a:cs typeface="Times New Roman" pitchFamily="18" charset="0"/>
              </a:rPr>
              <a:t> </a:t>
            </a:r>
            <a:endParaRPr lang="it-IT" sz="2400" b="1" dirty="0" smtClean="0">
              <a:solidFill>
                <a:schemeClr val="accent6">
                  <a:lumMod val="20000"/>
                  <a:lumOff val="80000"/>
                </a:schemeClr>
              </a:solidFill>
              <a:latin typeface="Times New Roman" pitchFamily="18" charset="0"/>
              <a:cs typeface="Times New Roman" pitchFamily="18" charset="0"/>
            </a:endParaRPr>
          </a:p>
        </p:txBody>
      </p:sp>
      <p:pic>
        <p:nvPicPr>
          <p:cNvPr id="116738" name="Picture 2" descr="http://upload.wikimedia.org/wikipedia/commons/thumb/2/2d/Pieter_Bruegel_d._%C3%84._078.jpg/800px-Pieter_Bruegel_d._%C3%84._078.jpg"/>
          <p:cNvPicPr>
            <a:picLocks noChangeAspect="1" noChangeArrowheads="1"/>
          </p:cNvPicPr>
          <p:nvPr/>
        </p:nvPicPr>
        <p:blipFill>
          <a:blip r:embed="rId3"/>
          <a:srcRect/>
          <a:stretch>
            <a:fillRect/>
          </a:stretch>
        </p:blipFill>
        <p:spPr bwMode="auto">
          <a:xfrm>
            <a:off x="1785918" y="0"/>
            <a:ext cx="5629269" cy="6902262"/>
          </a:xfrm>
          <a:prstGeom prst="rect">
            <a:avLst/>
          </a:prstGeom>
          <a:noFill/>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5643570" y="0"/>
            <a:ext cx="3500430" cy="400110"/>
          </a:xfrm>
          <a:prstGeom prst="rect">
            <a:avLst/>
          </a:prstGeom>
        </p:spPr>
        <p:txBody>
          <a:bodyPr wrap="square">
            <a:spAutoFit/>
          </a:bodyPr>
          <a:lstStyle/>
          <a:p>
            <a:r>
              <a:rPr lang="it-IT" sz="2000" b="1" dirty="0" smtClean="0">
                <a:solidFill>
                  <a:schemeClr val="accent2">
                    <a:lumMod val="20000"/>
                    <a:lumOff val="80000"/>
                  </a:schemeClr>
                </a:solidFill>
                <a:latin typeface="Times New Roman" pitchFamily="18" charset="0"/>
                <a:cs typeface="Times New Roman" pitchFamily="18" charset="0"/>
              </a:rPr>
              <a:t> </a:t>
            </a:r>
            <a:endParaRPr lang="it-IT" sz="2400" b="1" dirty="0" smtClean="0">
              <a:solidFill>
                <a:schemeClr val="accent6">
                  <a:lumMod val="20000"/>
                  <a:lumOff val="80000"/>
                </a:schemeClr>
              </a:solidFill>
              <a:latin typeface="Times New Roman" pitchFamily="18" charset="0"/>
              <a:cs typeface="Times New Roman" pitchFamily="18" charset="0"/>
            </a:endParaRPr>
          </a:p>
        </p:txBody>
      </p:sp>
      <p:pic>
        <p:nvPicPr>
          <p:cNvPr id="125954" name="Picture 2" descr="The Tower of Babel (detail) 7 - Pieter the Elder Bruegel - www.pieter-bruegel-the-elder.org"/>
          <p:cNvPicPr>
            <a:picLocks noChangeAspect="1" noChangeArrowheads="1"/>
          </p:cNvPicPr>
          <p:nvPr/>
        </p:nvPicPr>
        <p:blipFill>
          <a:blip r:embed="rId3"/>
          <a:srcRect b="3722"/>
          <a:stretch>
            <a:fillRect/>
          </a:stretch>
        </p:blipFill>
        <p:spPr bwMode="auto">
          <a:xfrm>
            <a:off x="1785918" y="1"/>
            <a:ext cx="5596088" cy="6857999"/>
          </a:xfrm>
          <a:prstGeom prst="rect">
            <a:avLst/>
          </a:prstGeom>
          <a:noFill/>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5643570" y="0"/>
            <a:ext cx="3500430" cy="400110"/>
          </a:xfrm>
          <a:prstGeom prst="rect">
            <a:avLst/>
          </a:prstGeom>
        </p:spPr>
        <p:txBody>
          <a:bodyPr wrap="square">
            <a:spAutoFit/>
          </a:bodyPr>
          <a:lstStyle/>
          <a:p>
            <a:r>
              <a:rPr lang="it-IT" sz="2000" b="1" dirty="0" smtClean="0">
                <a:solidFill>
                  <a:schemeClr val="accent2">
                    <a:lumMod val="20000"/>
                    <a:lumOff val="80000"/>
                  </a:schemeClr>
                </a:solidFill>
                <a:latin typeface="Times New Roman" pitchFamily="18" charset="0"/>
                <a:cs typeface="Times New Roman" pitchFamily="18" charset="0"/>
              </a:rPr>
              <a:t> </a:t>
            </a:r>
            <a:endParaRPr lang="it-IT" sz="2400" b="1" dirty="0" smtClean="0">
              <a:solidFill>
                <a:schemeClr val="accent6">
                  <a:lumMod val="20000"/>
                  <a:lumOff val="80000"/>
                </a:schemeClr>
              </a:solidFill>
              <a:latin typeface="Times New Roman" pitchFamily="18" charset="0"/>
              <a:cs typeface="Times New Roman" pitchFamily="18" charset="0"/>
            </a:endParaRPr>
          </a:p>
        </p:txBody>
      </p:sp>
      <p:pic>
        <p:nvPicPr>
          <p:cNvPr id="112642" name="Picture 2" descr="http://upload.wikimedia.org/wikipedia/commons/b/b8/Pieter_Bruegel_the_Elder_-_The_Tower_of_Babel_%28detail%29_-_WGA3414.jpg"/>
          <p:cNvPicPr>
            <a:picLocks noChangeAspect="1" noChangeArrowheads="1"/>
          </p:cNvPicPr>
          <p:nvPr/>
        </p:nvPicPr>
        <p:blipFill>
          <a:blip r:embed="rId3"/>
          <a:srcRect/>
          <a:stretch>
            <a:fillRect/>
          </a:stretch>
        </p:blipFill>
        <p:spPr bwMode="auto">
          <a:xfrm>
            <a:off x="1785918" y="0"/>
            <a:ext cx="5572164" cy="6840425"/>
          </a:xfrm>
          <a:prstGeom prst="rect">
            <a:avLst/>
          </a:prstGeom>
          <a:noFill/>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5643570" y="0"/>
            <a:ext cx="3500430" cy="400110"/>
          </a:xfrm>
          <a:prstGeom prst="rect">
            <a:avLst/>
          </a:prstGeom>
        </p:spPr>
        <p:txBody>
          <a:bodyPr wrap="square">
            <a:spAutoFit/>
          </a:bodyPr>
          <a:lstStyle/>
          <a:p>
            <a:r>
              <a:rPr lang="it-IT" sz="2000" b="1" dirty="0" smtClean="0">
                <a:solidFill>
                  <a:schemeClr val="accent2">
                    <a:lumMod val="20000"/>
                    <a:lumOff val="80000"/>
                  </a:schemeClr>
                </a:solidFill>
                <a:latin typeface="Times New Roman" pitchFamily="18" charset="0"/>
                <a:cs typeface="Times New Roman" pitchFamily="18" charset="0"/>
              </a:rPr>
              <a:t> </a:t>
            </a:r>
            <a:endParaRPr lang="it-IT" sz="2400" b="1" dirty="0" smtClean="0">
              <a:solidFill>
                <a:schemeClr val="accent6">
                  <a:lumMod val="20000"/>
                  <a:lumOff val="80000"/>
                </a:schemeClr>
              </a:solidFill>
              <a:latin typeface="Times New Roman" pitchFamily="18" charset="0"/>
              <a:cs typeface="Times New Roman" pitchFamily="18" charset="0"/>
            </a:endParaRPr>
          </a:p>
        </p:txBody>
      </p:sp>
      <p:pic>
        <p:nvPicPr>
          <p:cNvPr id="117762" name="Picture 2" descr="http://upload.wikimedia.org/wikipedia/commons/thumb/5/55/Pieter_Bruegel_d._%C3%84._080.jpg/800px-Pieter_Bruegel_d._%C3%84._080.jpg"/>
          <p:cNvPicPr>
            <a:picLocks noChangeAspect="1" noChangeArrowheads="1"/>
          </p:cNvPicPr>
          <p:nvPr/>
        </p:nvPicPr>
        <p:blipFill>
          <a:blip r:embed="rId3"/>
          <a:srcRect/>
          <a:stretch>
            <a:fillRect/>
          </a:stretch>
        </p:blipFill>
        <p:spPr bwMode="auto">
          <a:xfrm>
            <a:off x="1857356" y="0"/>
            <a:ext cx="5453349" cy="6858000"/>
          </a:xfrm>
          <a:prstGeom prst="rect">
            <a:avLst/>
          </a:prstGeom>
          <a:noFill/>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5643570" y="0"/>
            <a:ext cx="3500430" cy="400110"/>
          </a:xfrm>
          <a:prstGeom prst="rect">
            <a:avLst/>
          </a:prstGeom>
        </p:spPr>
        <p:txBody>
          <a:bodyPr wrap="square">
            <a:spAutoFit/>
          </a:bodyPr>
          <a:lstStyle/>
          <a:p>
            <a:r>
              <a:rPr lang="it-IT" sz="2000" b="1" dirty="0" smtClean="0">
                <a:solidFill>
                  <a:schemeClr val="accent2">
                    <a:lumMod val="20000"/>
                    <a:lumOff val="80000"/>
                  </a:schemeClr>
                </a:solidFill>
                <a:latin typeface="Times New Roman" pitchFamily="18" charset="0"/>
                <a:cs typeface="Times New Roman" pitchFamily="18" charset="0"/>
              </a:rPr>
              <a:t> </a:t>
            </a:r>
            <a:endParaRPr lang="it-IT" sz="2400" b="1" dirty="0" smtClean="0">
              <a:solidFill>
                <a:schemeClr val="accent6">
                  <a:lumMod val="20000"/>
                  <a:lumOff val="80000"/>
                </a:schemeClr>
              </a:solidFill>
              <a:latin typeface="Times New Roman" pitchFamily="18" charset="0"/>
              <a:cs typeface="Times New Roman" pitchFamily="18" charset="0"/>
            </a:endParaRPr>
          </a:p>
        </p:txBody>
      </p:sp>
      <p:pic>
        <p:nvPicPr>
          <p:cNvPr id="118786" name="Picture 2" descr="http://upload.wikimedia.org/wikipedia/commons/f/ff/Pieter_Bruegel_the_Elder_-_The_Tower_of_Babel_%28detail%29_-_WGA3424.jpg"/>
          <p:cNvPicPr>
            <a:picLocks noChangeAspect="1" noChangeArrowheads="1"/>
          </p:cNvPicPr>
          <p:nvPr/>
        </p:nvPicPr>
        <p:blipFill>
          <a:blip r:embed="rId3"/>
          <a:srcRect/>
          <a:stretch>
            <a:fillRect/>
          </a:stretch>
        </p:blipFill>
        <p:spPr bwMode="auto">
          <a:xfrm>
            <a:off x="2000232" y="0"/>
            <a:ext cx="5569027" cy="6858000"/>
          </a:xfrm>
          <a:prstGeom prst="rect">
            <a:avLst/>
          </a:prstGeom>
          <a:noFill/>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5643570" y="0"/>
            <a:ext cx="3500430" cy="400110"/>
          </a:xfrm>
          <a:prstGeom prst="rect">
            <a:avLst/>
          </a:prstGeom>
        </p:spPr>
        <p:txBody>
          <a:bodyPr wrap="square">
            <a:spAutoFit/>
          </a:bodyPr>
          <a:lstStyle/>
          <a:p>
            <a:r>
              <a:rPr lang="it-IT" sz="2000" b="1" dirty="0" smtClean="0">
                <a:solidFill>
                  <a:schemeClr val="accent2">
                    <a:lumMod val="20000"/>
                    <a:lumOff val="80000"/>
                  </a:schemeClr>
                </a:solidFill>
                <a:latin typeface="Times New Roman" pitchFamily="18" charset="0"/>
                <a:cs typeface="Times New Roman" pitchFamily="18" charset="0"/>
              </a:rPr>
              <a:t> </a:t>
            </a:r>
            <a:endParaRPr lang="it-IT" sz="2400" b="1" dirty="0" smtClean="0">
              <a:solidFill>
                <a:schemeClr val="accent6">
                  <a:lumMod val="20000"/>
                  <a:lumOff val="80000"/>
                </a:schemeClr>
              </a:solidFill>
              <a:latin typeface="Times New Roman" pitchFamily="18" charset="0"/>
              <a:cs typeface="Times New Roman" pitchFamily="18" charset="0"/>
            </a:endParaRPr>
          </a:p>
        </p:txBody>
      </p:sp>
      <p:pic>
        <p:nvPicPr>
          <p:cNvPr id="119810" name="Picture 2" descr="http://upload.wikimedia.org/wikipedia/commons/6/6d/Pieter_Bruegel_the_Elder_-_The_Tower_of_Babel_%28detail%29_-_WGA3426.jpg"/>
          <p:cNvPicPr>
            <a:picLocks noChangeAspect="1" noChangeArrowheads="1"/>
          </p:cNvPicPr>
          <p:nvPr/>
        </p:nvPicPr>
        <p:blipFill>
          <a:blip r:embed="rId3"/>
          <a:srcRect/>
          <a:stretch>
            <a:fillRect/>
          </a:stretch>
        </p:blipFill>
        <p:spPr bwMode="auto">
          <a:xfrm>
            <a:off x="1928794" y="0"/>
            <a:ext cx="5677863" cy="68580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0" y="6488668"/>
            <a:ext cx="7643834"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La Madonna e le pie donne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41314" name="Picture 2" descr="http://upload.wikimedia.org/wikipedia/commons/5/57/BRU-_Calvario_10.jpg"/>
          <p:cNvPicPr>
            <a:picLocks noChangeAspect="1" noChangeArrowheads="1"/>
          </p:cNvPicPr>
          <p:nvPr/>
        </p:nvPicPr>
        <p:blipFill>
          <a:blip r:embed="rId3"/>
          <a:srcRect/>
          <a:stretch>
            <a:fillRect/>
          </a:stretch>
        </p:blipFill>
        <p:spPr bwMode="auto">
          <a:xfrm>
            <a:off x="0" y="0"/>
            <a:ext cx="9095488" cy="6858000"/>
          </a:xfrm>
          <a:prstGeom prst="rect">
            <a:avLst/>
          </a:prstGeom>
          <a:noFill/>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5643570" y="0"/>
            <a:ext cx="3500430" cy="400110"/>
          </a:xfrm>
          <a:prstGeom prst="rect">
            <a:avLst/>
          </a:prstGeom>
        </p:spPr>
        <p:txBody>
          <a:bodyPr wrap="square">
            <a:spAutoFit/>
          </a:bodyPr>
          <a:lstStyle/>
          <a:p>
            <a:r>
              <a:rPr lang="it-IT" sz="2000" b="1" dirty="0" smtClean="0">
                <a:solidFill>
                  <a:schemeClr val="accent2">
                    <a:lumMod val="20000"/>
                    <a:lumOff val="80000"/>
                  </a:schemeClr>
                </a:solidFill>
                <a:latin typeface="Times New Roman" pitchFamily="18" charset="0"/>
                <a:cs typeface="Times New Roman" pitchFamily="18" charset="0"/>
              </a:rPr>
              <a:t> </a:t>
            </a:r>
            <a:endParaRPr lang="it-IT" sz="2400" b="1" dirty="0" smtClean="0">
              <a:solidFill>
                <a:schemeClr val="accent6">
                  <a:lumMod val="20000"/>
                  <a:lumOff val="80000"/>
                </a:schemeClr>
              </a:solidFill>
              <a:latin typeface="Times New Roman" pitchFamily="18" charset="0"/>
              <a:cs typeface="Times New Roman" pitchFamily="18" charset="0"/>
            </a:endParaRPr>
          </a:p>
        </p:txBody>
      </p:sp>
      <p:pic>
        <p:nvPicPr>
          <p:cNvPr id="120834" name="Picture 2" descr="http://upload.wikimedia.org/wikipedia/commons/f/f9/Pieter_Bruegel_the_Elder_-_The_Tower_of_Babel_%28detail%29_-_WGA3427.jpg"/>
          <p:cNvPicPr>
            <a:picLocks noChangeAspect="1" noChangeArrowheads="1"/>
          </p:cNvPicPr>
          <p:nvPr/>
        </p:nvPicPr>
        <p:blipFill>
          <a:blip r:embed="rId3"/>
          <a:srcRect/>
          <a:stretch>
            <a:fillRect/>
          </a:stretch>
        </p:blipFill>
        <p:spPr bwMode="auto">
          <a:xfrm>
            <a:off x="1785918" y="-38398"/>
            <a:ext cx="5695944" cy="6896398"/>
          </a:xfrm>
          <a:prstGeom prst="rect">
            <a:avLst/>
          </a:prstGeom>
          <a:noFill/>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a:p>
        </p:txBody>
      </p:sp>
      <p:pic>
        <p:nvPicPr>
          <p:cNvPr id="121858" name="Picture 2" descr="http://upload.wikimedia.org/wikipedia/commons/thumb/9/94/WLANL_-_thedogg_-_Toren_van_Babel%2C_Bruegel_%28circa_1565%29.jpg/1280px-WLANL_-_thedogg_-_Toren_van_Babel%2C_Bruegel_%28circa_1565%29.jpg"/>
          <p:cNvPicPr>
            <a:picLocks noChangeAspect="1" noChangeArrowheads="1"/>
          </p:cNvPicPr>
          <p:nvPr/>
        </p:nvPicPr>
        <p:blipFill>
          <a:blip r:embed="rId2"/>
          <a:srcRect/>
          <a:stretch>
            <a:fillRect/>
          </a:stretch>
        </p:blipFill>
        <p:spPr bwMode="auto">
          <a:xfrm>
            <a:off x="142844" y="-22963"/>
            <a:ext cx="8786841" cy="6880963"/>
          </a:xfrm>
          <a:prstGeom prst="rect">
            <a:avLst/>
          </a:prstGeom>
          <a:noFill/>
        </p:spPr>
      </p:pic>
      <p:sp>
        <p:nvSpPr>
          <p:cNvPr id="6" name="Rettangolo 5"/>
          <p:cNvSpPr/>
          <p:nvPr/>
        </p:nvSpPr>
        <p:spPr>
          <a:xfrm>
            <a:off x="142844" y="142852"/>
            <a:ext cx="4572000" cy="369332"/>
          </a:xfrm>
          <a:prstGeom prst="rect">
            <a:avLst/>
          </a:prstGeom>
        </p:spPr>
        <p:txBody>
          <a:bodyPr>
            <a:spAutoFit/>
          </a:bodyPr>
          <a:lstStyle/>
          <a:p>
            <a:r>
              <a:rPr lang="it-IT" b="1" dirty="0" smtClean="0">
                <a:solidFill>
                  <a:schemeClr val="accent6">
                    <a:lumMod val="60000"/>
                    <a:lumOff val="40000"/>
                  </a:schemeClr>
                </a:solidFill>
                <a:latin typeface="Times New Roman" pitchFamily="18" charset="0"/>
                <a:cs typeface="Times New Roman" pitchFamily="18" charset="0"/>
              </a:rPr>
              <a:t>Piccola Torre di Babele</a:t>
            </a:r>
            <a:endParaRPr lang="it-IT" b="1" dirty="0">
              <a:solidFill>
                <a:schemeClr val="accent6">
                  <a:lumMod val="60000"/>
                  <a:lumOff val="40000"/>
                </a:schemeClr>
              </a:solidFill>
              <a:latin typeface="Times New Roman" pitchFamily="18" charset="0"/>
              <a:cs typeface="Times New Roman" pitchFamily="18"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5643570" y="0"/>
            <a:ext cx="3500430" cy="400110"/>
          </a:xfrm>
          <a:prstGeom prst="rect">
            <a:avLst/>
          </a:prstGeom>
        </p:spPr>
        <p:txBody>
          <a:bodyPr wrap="square">
            <a:spAutoFit/>
          </a:bodyPr>
          <a:lstStyle/>
          <a:p>
            <a:r>
              <a:rPr lang="it-IT" sz="2000" b="1" dirty="0" smtClean="0">
                <a:solidFill>
                  <a:schemeClr val="accent2">
                    <a:lumMod val="20000"/>
                    <a:lumOff val="80000"/>
                  </a:schemeClr>
                </a:solidFill>
                <a:latin typeface="Times New Roman" pitchFamily="18" charset="0"/>
                <a:cs typeface="Times New Roman" pitchFamily="18" charset="0"/>
              </a:rPr>
              <a:t> </a:t>
            </a:r>
            <a:endParaRPr lang="it-IT" sz="2400" b="1" dirty="0" smtClean="0">
              <a:solidFill>
                <a:schemeClr val="accent6">
                  <a:lumMod val="20000"/>
                  <a:lumOff val="80000"/>
                </a:schemeClr>
              </a:solidFill>
              <a:latin typeface="Times New Roman" pitchFamily="18" charset="0"/>
              <a:cs typeface="Times New Roman" pitchFamily="18" charset="0"/>
            </a:endParaRPr>
          </a:p>
        </p:txBody>
      </p:sp>
      <p:pic>
        <p:nvPicPr>
          <p:cNvPr id="115714" name="Picture 2" descr="http://upload.wikimedia.org/wikipedia/commons/9/9c/Pieter_Bruegel_the_Elder_-_The_%22Little%22_Tower_of_Babel_%28detail%29_-_WGA03433.jpg"/>
          <p:cNvPicPr>
            <a:picLocks noChangeAspect="1" noChangeArrowheads="1"/>
          </p:cNvPicPr>
          <p:nvPr/>
        </p:nvPicPr>
        <p:blipFill>
          <a:blip r:embed="rId3"/>
          <a:srcRect/>
          <a:stretch>
            <a:fillRect/>
          </a:stretch>
        </p:blipFill>
        <p:spPr bwMode="auto">
          <a:xfrm>
            <a:off x="285720" y="0"/>
            <a:ext cx="8498314" cy="6858000"/>
          </a:xfrm>
          <a:prstGeom prst="rect">
            <a:avLst/>
          </a:prstGeom>
          <a:noFill/>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5643570" y="0"/>
            <a:ext cx="3500430" cy="400110"/>
          </a:xfrm>
          <a:prstGeom prst="rect">
            <a:avLst/>
          </a:prstGeom>
        </p:spPr>
        <p:txBody>
          <a:bodyPr wrap="square">
            <a:spAutoFit/>
          </a:bodyPr>
          <a:lstStyle/>
          <a:p>
            <a:r>
              <a:rPr lang="it-IT" sz="2000" b="1" dirty="0" smtClean="0">
                <a:solidFill>
                  <a:schemeClr val="accent2">
                    <a:lumMod val="20000"/>
                    <a:lumOff val="80000"/>
                  </a:schemeClr>
                </a:solidFill>
                <a:latin typeface="Times New Roman" pitchFamily="18" charset="0"/>
                <a:cs typeface="Times New Roman" pitchFamily="18" charset="0"/>
              </a:rPr>
              <a:t> </a:t>
            </a:r>
            <a:endParaRPr lang="it-IT" sz="2400" b="1" dirty="0" smtClean="0">
              <a:solidFill>
                <a:schemeClr val="accent6">
                  <a:lumMod val="20000"/>
                  <a:lumOff val="80000"/>
                </a:schemeClr>
              </a:solidFill>
              <a:latin typeface="Times New Roman" pitchFamily="18" charset="0"/>
              <a:cs typeface="Times New Roman" pitchFamily="18" charset="0"/>
            </a:endParaRPr>
          </a:p>
        </p:txBody>
      </p:sp>
      <p:pic>
        <p:nvPicPr>
          <p:cNvPr id="123906" name="Picture 2" descr="http://upload.wikimedia.org/wikipedia/commons/e/ea/Turmprozession.jpg"/>
          <p:cNvPicPr>
            <a:picLocks noChangeAspect="1" noChangeArrowheads="1"/>
          </p:cNvPicPr>
          <p:nvPr/>
        </p:nvPicPr>
        <p:blipFill>
          <a:blip r:embed="rId3"/>
          <a:srcRect/>
          <a:stretch>
            <a:fillRect/>
          </a:stretch>
        </p:blipFill>
        <p:spPr bwMode="auto">
          <a:xfrm>
            <a:off x="1" y="571480"/>
            <a:ext cx="9143999" cy="5663203"/>
          </a:xfrm>
          <a:prstGeom prst="rect">
            <a:avLst/>
          </a:prstGeom>
          <a:noFill/>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5643570" y="0"/>
            <a:ext cx="3500430" cy="400110"/>
          </a:xfrm>
          <a:prstGeom prst="rect">
            <a:avLst/>
          </a:prstGeom>
        </p:spPr>
        <p:txBody>
          <a:bodyPr wrap="square">
            <a:spAutoFit/>
          </a:bodyPr>
          <a:lstStyle/>
          <a:p>
            <a:r>
              <a:rPr lang="it-IT" sz="2000" b="1" dirty="0" smtClean="0">
                <a:solidFill>
                  <a:schemeClr val="accent2">
                    <a:lumMod val="20000"/>
                    <a:lumOff val="80000"/>
                  </a:schemeClr>
                </a:solidFill>
                <a:latin typeface="Times New Roman" pitchFamily="18" charset="0"/>
                <a:cs typeface="Times New Roman" pitchFamily="18" charset="0"/>
              </a:rPr>
              <a:t> </a:t>
            </a:r>
            <a:endParaRPr lang="it-IT" sz="2400" b="1" dirty="0" smtClean="0">
              <a:solidFill>
                <a:schemeClr val="accent6">
                  <a:lumMod val="20000"/>
                  <a:lumOff val="80000"/>
                </a:schemeClr>
              </a:solidFill>
              <a:latin typeface="Times New Roman" pitchFamily="18" charset="0"/>
              <a:cs typeface="Times New Roman" pitchFamily="18" charset="0"/>
            </a:endParaRPr>
          </a:p>
        </p:txBody>
      </p:sp>
      <p:pic>
        <p:nvPicPr>
          <p:cNvPr id="114690" name="Picture 2" descr="http://upload.wikimedia.org/wikipedia/commons/thumb/e/e6/WLANL_-_Quistnix%21_-_Museum_Boijmans_van_Beuningen_-_Toren_van_Babel%2C_Bruegel_-_detail.jpg/640px-WLANL_-_Quistnix%21_-_Museum_Boijmans_van_Beuningen_-_Toren_van_Babel%2C_Bruegel_-_detail.jpg"/>
          <p:cNvPicPr>
            <a:picLocks noChangeAspect="1" noChangeArrowheads="1"/>
          </p:cNvPicPr>
          <p:nvPr/>
        </p:nvPicPr>
        <p:blipFill>
          <a:blip r:embed="rId3"/>
          <a:srcRect/>
          <a:stretch>
            <a:fillRect/>
          </a:stretch>
        </p:blipFill>
        <p:spPr bwMode="auto">
          <a:xfrm>
            <a:off x="2143108" y="-48"/>
            <a:ext cx="4572032" cy="6858048"/>
          </a:xfrm>
          <a:prstGeom prst="rect">
            <a:avLst/>
          </a:prstGeom>
          <a:noFill/>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5643570" y="0"/>
            <a:ext cx="3500430" cy="400110"/>
          </a:xfrm>
          <a:prstGeom prst="rect">
            <a:avLst/>
          </a:prstGeom>
        </p:spPr>
        <p:txBody>
          <a:bodyPr wrap="square">
            <a:spAutoFit/>
          </a:bodyPr>
          <a:lstStyle/>
          <a:p>
            <a:r>
              <a:rPr lang="it-IT" sz="2000" b="1" dirty="0" smtClean="0">
                <a:solidFill>
                  <a:schemeClr val="accent2">
                    <a:lumMod val="20000"/>
                    <a:lumOff val="80000"/>
                  </a:schemeClr>
                </a:solidFill>
                <a:latin typeface="Times New Roman" pitchFamily="18" charset="0"/>
                <a:cs typeface="Times New Roman" pitchFamily="18" charset="0"/>
              </a:rPr>
              <a:t> </a:t>
            </a:r>
            <a:endParaRPr lang="it-IT" sz="2400" b="1" dirty="0" smtClean="0">
              <a:solidFill>
                <a:schemeClr val="accent6">
                  <a:lumMod val="20000"/>
                  <a:lumOff val="80000"/>
                </a:schemeClr>
              </a:solidFill>
              <a:latin typeface="Times New Roman" pitchFamily="18" charset="0"/>
              <a:cs typeface="Times New Roman" pitchFamily="18" charset="0"/>
            </a:endParaRPr>
          </a:p>
        </p:txBody>
      </p:sp>
      <p:pic>
        <p:nvPicPr>
          <p:cNvPr id="122882" name="Picture 2" descr="http://upload.wikimedia.org/wikipedia/commons/thumb/d/df/WLANL_-_Martijn_Streefkerk_-_Detail_Toren_van_Babel_1.jpg/640px-WLANL_-_Martijn_Streefkerk_-_Detail_Toren_van_Babel_1.jpg"/>
          <p:cNvPicPr>
            <a:picLocks noChangeAspect="1" noChangeArrowheads="1"/>
          </p:cNvPicPr>
          <p:nvPr/>
        </p:nvPicPr>
        <p:blipFill>
          <a:blip r:embed="rId3"/>
          <a:srcRect/>
          <a:stretch>
            <a:fillRect/>
          </a:stretch>
        </p:blipFill>
        <p:spPr bwMode="auto">
          <a:xfrm>
            <a:off x="2143108" y="0"/>
            <a:ext cx="5147611" cy="6857999"/>
          </a:xfrm>
          <a:prstGeom prst="rect">
            <a:avLst/>
          </a:prstGeom>
          <a:noFill/>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500834"/>
            <a:ext cx="5000628" cy="357166"/>
          </a:xfrm>
        </p:spPr>
        <p:txBody>
          <a:bodyPr>
            <a:normAutofit fontScale="25000" lnSpcReduction="20000"/>
          </a:bodyPr>
          <a:lstStyle/>
          <a:p>
            <a:pPr algn="l"/>
            <a:r>
              <a:rPr lang="it-IT" sz="6400" b="1" dirty="0" smtClean="0">
                <a:solidFill>
                  <a:schemeClr val="accent6">
                    <a:lumMod val="20000"/>
                    <a:lumOff val="80000"/>
                  </a:schemeClr>
                </a:solidFill>
                <a:latin typeface="Times New Roman" pitchFamily="18" charset="0"/>
                <a:cs typeface="Times New Roman" pitchFamily="18" charset="0"/>
              </a:rPr>
              <a:t>Il Paese di Cuccagna (collezione Rodolfo II)</a:t>
            </a: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5643570" y="0"/>
            <a:ext cx="3500430" cy="400110"/>
          </a:xfrm>
          <a:prstGeom prst="rect">
            <a:avLst/>
          </a:prstGeom>
        </p:spPr>
        <p:txBody>
          <a:bodyPr wrap="square">
            <a:spAutoFit/>
          </a:bodyPr>
          <a:lstStyle/>
          <a:p>
            <a:r>
              <a:rPr lang="it-IT" sz="2000" b="1" dirty="0" smtClean="0">
                <a:solidFill>
                  <a:schemeClr val="accent2">
                    <a:lumMod val="20000"/>
                    <a:lumOff val="80000"/>
                  </a:schemeClr>
                </a:solidFill>
                <a:latin typeface="Times New Roman" pitchFamily="18" charset="0"/>
                <a:cs typeface="Times New Roman" pitchFamily="18" charset="0"/>
              </a:rPr>
              <a:t> </a:t>
            </a:r>
            <a:endParaRPr lang="it-IT" sz="2400" b="1" dirty="0" smtClean="0">
              <a:solidFill>
                <a:schemeClr val="accent6">
                  <a:lumMod val="20000"/>
                  <a:lumOff val="80000"/>
                </a:schemeClr>
              </a:solidFill>
              <a:latin typeface="Times New Roman" pitchFamily="18" charset="0"/>
              <a:cs typeface="Times New Roman" pitchFamily="18" charset="0"/>
            </a:endParaRPr>
          </a:p>
        </p:txBody>
      </p:sp>
      <p:pic>
        <p:nvPicPr>
          <p:cNvPr id="124930" name="Picture 2" descr="http://upload.wikimedia.org/wikipedia/commons/2/2c/Schlaraffenland.jpg"/>
          <p:cNvPicPr>
            <a:picLocks noChangeAspect="1" noChangeArrowheads="1"/>
          </p:cNvPicPr>
          <p:nvPr/>
        </p:nvPicPr>
        <p:blipFill>
          <a:blip r:embed="rId3"/>
          <a:srcRect/>
          <a:stretch>
            <a:fillRect/>
          </a:stretch>
        </p:blipFill>
        <p:spPr bwMode="auto">
          <a:xfrm>
            <a:off x="0" y="0"/>
            <a:ext cx="9144000" cy="6526532"/>
          </a:xfrm>
          <a:prstGeom prst="rect">
            <a:avLst/>
          </a:prstGeom>
          <a:noFill/>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rmAutofit/>
          </a:bodyPr>
          <a:lstStyle/>
          <a:p>
            <a:r>
              <a:rPr lang="it-IT" sz="2000" b="1" dirty="0" smtClean="0">
                <a:solidFill>
                  <a:schemeClr val="accent6">
                    <a:lumMod val="20000"/>
                    <a:lumOff val="80000"/>
                  </a:schemeClr>
                </a:solidFill>
                <a:latin typeface="Times New Roman" pitchFamily="18" charset="0"/>
                <a:cs typeface="Times New Roman" pitchFamily="18" charset="0"/>
              </a:rPr>
              <a:t>Il Paese di Cuccagna è l’allucinazione onnipresente del contadino medioevale, dettata dalla fame che non si riusciva mai a sconfiggere, speranza che scatena rivolte sanguinosissime in cui alla fine trionfano i cavalieri della Morte. </a:t>
            </a:r>
            <a:endParaRPr lang="it-IT" sz="2000" b="1" dirty="0" smtClean="0">
              <a:latin typeface="Times New Roman" pitchFamily="18" charset="0"/>
              <a:cs typeface="Times New Roman" pitchFamily="18" charset="0"/>
            </a:endParaRPr>
          </a:p>
          <a:p>
            <a:r>
              <a:rPr lang="it-IT" sz="2000" b="1" dirty="0" smtClean="0">
                <a:solidFill>
                  <a:schemeClr val="accent6">
                    <a:lumMod val="20000"/>
                    <a:lumOff val="80000"/>
                  </a:schemeClr>
                </a:solidFill>
                <a:latin typeface="Times New Roman" pitchFamily="18" charset="0"/>
                <a:cs typeface="Times New Roman" pitchFamily="18" charset="0"/>
              </a:rPr>
              <a:t>Un contadino, un chierico e un soldato, i tre ceti della società feudale, riposano indolenti all'ombra dell’albero della cuccagna, dal quale pende una tavola piena di vivande. Sono tutti giovani, perché nel paese di cuccagna esiste la fonte della giovinezza e non si invecchia mai. Il contadino, con la mazza per la trebbiatura, con cui si batteva il grano, dorme su un fianco, il soldato dorme  a cavallo della propria lancia e il chierico, adagiato nella morbida imbottitura di pelliccia del sua abito, sogna ad occhi aperti. Si stanno riposando dopo un pasto talmente ricco da non riuscire più a muoversi. Essi sono disposti a raggiera attorno all'albero, secondo un ordinato schema compositivo e spaziale.</a:t>
            </a:r>
          </a:p>
          <a:p>
            <a:r>
              <a:rPr lang="it-IT" sz="2000" b="1" dirty="0" smtClean="0">
                <a:solidFill>
                  <a:schemeClr val="accent6">
                    <a:lumMod val="20000"/>
                    <a:lumOff val="80000"/>
                  </a:schemeClr>
                </a:solidFill>
                <a:latin typeface="Times New Roman" pitchFamily="18" charset="0"/>
                <a:cs typeface="Times New Roman" pitchFamily="18" charset="0"/>
              </a:rPr>
              <a:t>A sinistra un altro soldato emerge da un rifugio col tetto coperto di torte, allusione al modo di dire fiammingo che significa "essere ricchi". L'uomo guarda in alto e apre la bocca, poiché sta per cadergli addosso un piccione arrosto. Ogni genere di ghiottoneria popola la scena, dall’uovo bollito che vaga con le proprie zampette e con un coltello già conficcato per essere mangiato, al pollo arrosto che si accomoda su di un piatto, fino al maiale che corre con un coltello sul dorso che lo sta affettando. A sinistra un uomo sta scendendo da un buco in una montagna  </a:t>
            </a:r>
          </a:p>
          <a:p>
            <a:r>
              <a:rPr lang="it-IT" sz="2000" b="1" dirty="0" smtClean="0">
                <a:solidFill>
                  <a:schemeClr val="accent6">
                    <a:lumMod val="20000"/>
                    <a:lumOff val="80000"/>
                  </a:schemeClr>
                </a:solidFill>
                <a:latin typeface="Times New Roman" pitchFamily="18" charset="0"/>
                <a:cs typeface="Times New Roman" pitchFamily="18" charset="0"/>
              </a:rPr>
              <a:t> di polenta, l'uomo tiene infatti un mestolo in mano, e sembra cadere </a:t>
            </a:r>
          </a:p>
          <a:p>
            <a:r>
              <a:rPr lang="it-IT" sz="2000" b="1" dirty="0" smtClean="0">
                <a:solidFill>
                  <a:schemeClr val="accent6">
                    <a:lumMod val="20000"/>
                    <a:lumOff val="80000"/>
                  </a:schemeClr>
                </a:solidFill>
                <a:latin typeface="Times New Roman" pitchFamily="18" charset="0"/>
                <a:cs typeface="Times New Roman" pitchFamily="18" charset="0"/>
              </a:rPr>
              <a:t>sorpreso di essere arrivato. </a:t>
            </a:r>
            <a:endParaRPr lang="it-IT" sz="900"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5643570" y="0"/>
            <a:ext cx="3500430" cy="400110"/>
          </a:xfrm>
          <a:prstGeom prst="rect">
            <a:avLst/>
          </a:prstGeom>
        </p:spPr>
        <p:txBody>
          <a:bodyPr wrap="square">
            <a:spAutoFit/>
          </a:bodyPr>
          <a:lstStyle/>
          <a:p>
            <a:r>
              <a:rPr lang="it-IT" sz="2000" b="1" dirty="0" smtClean="0">
                <a:solidFill>
                  <a:schemeClr val="accent2">
                    <a:lumMod val="20000"/>
                    <a:lumOff val="80000"/>
                  </a:schemeClr>
                </a:solidFill>
                <a:latin typeface="Times New Roman" pitchFamily="18" charset="0"/>
                <a:cs typeface="Times New Roman" pitchFamily="18" charset="0"/>
              </a:rPr>
              <a:t> </a:t>
            </a:r>
            <a:endParaRPr lang="it-IT" sz="2400" b="1" dirty="0" smtClean="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285720" y="0"/>
            <a:ext cx="8572560" cy="4570482"/>
          </a:xfrm>
          <a:prstGeom prst="rect">
            <a:avLst/>
          </a:prstGeom>
          <a:noFill/>
        </p:spPr>
        <p:txBody>
          <a:bodyPr wrap="square" rtlCol="0">
            <a:spAutoFit/>
          </a:bodyPr>
          <a:lstStyle/>
          <a:p>
            <a:endParaRPr lang="it-IT" sz="2100" b="1" dirty="0" smtClean="0">
              <a:solidFill>
                <a:schemeClr val="accent6">
                  <a:lumMod val="20000"/>
                  <a:lumOff val="80000"/>
                </a:schemeClr>
              </a:solidFill>
              <a:latin typeface="Times New Roman" pitchFamily="18" charset="0"/>
              <a:cs typeface="Times New Roman" pitchFamily="18" charset="0"/>
            </a:endParaRPr>
          </a:p>
          <a:p>
            <a:endParaRPr lang="it-IT" sz="2100" b="1" dirty="0">
              <a:solidFill>
                <a:schemeClr val="accent6">
                  <a:lumMod val="20000"/>
                  <a:lumOff val="80000"/>
                </a:schemeClr>
              </a:solidFill>
              <a:latin typeface="Times New Roman" pitchFamily="18" charset="0"/>
              <a:cs typeface="Times New Roman" pitchFamily="18" charset="0"/>
            </a:endParaRPr>
          </a:p>
          <a:p>
            <a:endParaRPr lang="it-IT" sz="2100" b="1" dirty="0" smtClean="0">
              <a:solidFill>
                <a:schemeClr val="accent6">
                  <a:lumMod val="20000"/>
                  <a:lumOff val="80000"/>
                </a:schemeClr>
              </a:solidFill>
              <a:latin typeface="Times New Roman" pitchFamily="18" charset="0"/>
              <a:cs typeface="Times New Roman" pitchFamily="18" charset="0"/>
            </a:endParaRPr>
          </a:p>
          <a:p>
            <a:pPr algn="ctr"/>
            <a:endParaRPr lang="it-IT" sz="5400" b="1" dirty="0" smtClean="0">
              <a:solidFill>
                <a:schemeClr val="accent6">
                  <a:lumMod val="75000"/>
                </a:schemeClr>
              </a:solidFill>
              <a:latin typeface="Times New Roman" pitchFamily="18" charset="0"/>
              <a:cs typeface="Times New Roman" pitchFamily="18" charset="0"/>
            </a:endParaRPr>
          </a:p>
          <a:p>
            <a:pPr algn="ctr"/>
            <a:r>
              <a:rPr lang="it-IT" sz="5400" b="1" dirty="0" smtClean="0">
                <a:solidFill>
                  <a:schemeClr val="accent6">
                    <a:lumMod val="75000"/>
                  </a:schemeClr>
                </a:solidFill>
                <a:latin typeface="Times New Roman" pitchFamily="18" charset="0"/>
                <a:cs typeface="Times New Roman" pitchFamily="18" charset="0"/>
              </a:rPr>
              <a:t>LE OPERE PIU’ TARDE</a:t>
            </a:r>
            <a:r>
              <a:rPr lang="it-IT" sz="5400" b="1" dirty="0" smtClean="0">
                <a:solidFill>
                  <a:srgbClr val="D2280C"/>
                </a:solidFill>
                <a:latin typeface="Times New Roman" pitchFamily="18" charset="0"/>
                <a:cs typeface="Times New Roman" pitchFamily="18" charset="0"/>
              </a:rPr>
              <a:t>   </a:t>
            </a:r>
            <a:endParaRPr lang="it-IT" sz="2100" dirty="0">
              <a:solidFill>
                <a:schemeClr val="accent6">
                  <a:lumMod val="20000"/>
                  <a:lumOff val="80000"/>
                </a:schemeClr>
              </a:solidFill>
              <a:latin typeface="Times New Roman" pitchFamily="18" charset="0"/>
              <a:cs typeface="Times New Roman" pitchFamily="18" charset="0"/>
            </a:endParaRPr>
          </a:p>
          <a:p>
            <a:endParaRPr lang="it-IT" sz="2400" b="1" dirty="0" smtClean="0">
              <a:solidFill>
                <a:schemeClr val="accent6">
                  <a:lumMod val="20000"/>
                  <a:lumOff val="80000"/>
                </a:schemeClr>
              </a:solidFill>
              <a:latin typeface="Times New Roman" pitchFamily="18" charset="0"/>
              <a:cs typeface="Times New Roman" pitchFamily="18" charset="0"/>
            </a:endParaRPr>
          </a:p>
          <a:p>
            <a:r>
              <a:rPr lang="it-IT" sz="2400" b="1" dirty="0" smtClean="0">
                <a:solidFill>
                  <a:schemeClr val="accent6">
                    <a:lumMod val="20000"/>
                    <a:lumOff val="80000"/>
                  </a:schemeClr>
                </a:solidFill>
                <a:latin typeface="Times New Roman" pitchFamily="18" charset="0"/>
                <a:cs typeface="Times New Roman" pitchFamily="18" charset="0"/>
              </a:rPr>
              <a:t>Nelle </a:t>
            </a:r>
            <a:r>
              <a:rPr lang="it-IT" sz="2400" b="1" dirty="0" smtClean="0">
                <a:solidFill>
                  <a:schemeClr val="accent6">
                    <a:lumMod val="20000"/>
                    <a:lumOff val="80000"/>
                  </a:schemeClr>
                </a:solidFill>
                <a:latin typeface="Times New Roman" pitchFamily="18" charset="0"/>
                <a:cs typeface="Times New Roman" pitchFamily="18" charset="0"/>
              </a:rPr>
              <a:t>opere più tarde l'umanità brulicante indietreggia gradualmente fino ad arrivare a figure in primo piano, come nei volti di vecchi che sembrano riflettere su se stessi in maniera più pacata, quasi a fare i conti con la fine imminente. </a:t>
            </a:r>
            <a:endParaRPr lang="it-IT" sz="2100"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026" name="Picture 2" descr="http://upload.wikimedia.org/wikipedia/commons/thumb/9/99/Pieter_Bruegel_the_Elder_-_Two_Chained_Monkeys_-_WGA3524.jpg/1024px-Pieter_Bruegel_the_Elder_-_Two_Chained_Monkeys_-_WGA3524.jpg"/>
          <p:cNvPicPr>
            <a:picLocks noChangeAspect="1" noChangeArrowheads="1"/>
          </p:cNvPicPr>
          <p:nvPr/>
        </p:nvPicPr>
        <p:blipFill>
          <a:blip r:embed="rId3"/>
          <a:srcRect/>
          <a:stretch>
            <a:fillRect/>
          </a:stretch>
        </p:blipFill>
        <p:spPr bwMode="auto">
          <a:xfrm>
            <a:off x="-1" y="0"/>
            <a:ext cx="8132569" cy="6858001"/>
          </a:xfrm>
          <a:prstGeom prst="rect">
            <a:avLst/>
          </a:prstGeom>
          <a:noFill/>
        </p:spPr>
      </p:pic>
      <p:sp>
        <p:nvSpPr>
          <p:cNvPr id="8" name="Rettangolo 7"/>
          <p:cNvSpPr/>
          <p:nvPr/>
        </p:nvSpPr>
        <p:spPr>
          <a:xfrm>
            <a:off x="7358082" y="500042"/>
            <a:ext cx="1785918" cy="615553"/>
          </a:xfrm>
          <a:prstGeom prst="rect">
            <a:avLst/>
          </a:prstGeom>
        </p:spPr>
        <p:txBody>
          <a:bodyPr wrap="square">
            <a:spAutoFit/>
          </a:bodyPr>
          <a:lstStyle/>
          <a:p>
            <a:r>
              <a:rPr lang="it-IT" sz="1700" b="1" dirty="0" smtClean="0">
                <a:solidFill>
                  <a:schemeClr val="accent6">
                    <a:lumMod val="20000"/>
                    <a:lumOff val="80000"/>
                  </a:schemeClr>
                </a:solidFill>
                <a:latin typeface="Times New Roman" pitchFamily="18" charset="0"/>
                <a:cs typeface="Times New Roman" pitchFamily="18" charset="0"/>
              </a:rPr>
              <a:t>Due scimmie incatenate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0" y="6488668"/>
            <a:ext cx="9144000"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La morte di Maria. Tavoletta di devozione privata, rimase a lungo di proprietà famigliare.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42338" name="Picture 2" descr="http://upload.wikimedia.org/wikipedia/commons/e/ee/Pieter_Bruegel_the_Elder_-_Death_of_the_Virgin_-_WGA03468.jpg"/>
          <p:cNvPicPr>
            <a:picLocks noChangeAspect="1" noChangeArrowheads="1"/>
          </p:cNvPicPr>
          <p:nvPr/>
        </p:nvPicPr>
        <p:blipFill>
          <a:blip r:embed="rId3"/>
          <a:srcRect/>
          <a:stretch>
            <a:fillRect/>
          </a:stretch>
        </p:blipFill>
        <p:spPr bwMode="auto">
          <a:xfrm>
            <a:off x="0" y="357166"/>
            <a:ext cx="9144000" cy="6166271"/>
          </a:xfrm>
          <a:prstGeom prst="rect">
            <a:avLst/>
          </a:prstGeom>
          <a:noFill/>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Rettangolo 7"/>
          <p:cNvSpPr/>
          <p:nvPr/>
        </p:nvSpPr>
        <p:spPr>
          <a:xfrm>
            <a:off x="8143900" y="0"/>
            <a:ext cx="1000100" cy="615553"/>
          </a:xfrm>
          <a:prstGeom prst="rect">
            <a:avLst/>
          </a:prstGeom>
        </p:spPr>
        <p:txBody>
          <a:bodyPr wrap="square">
            <a:spAutoFit/>
          </a:bodyPr>
          <a:lstStyle/>
          <a:p>
            <a:r>
              <a:rPr lang="it-IT" sz="1700" b="1" dirty="0" smtClean="0">
                <a:solidFill>
                  <a:schemeClr val="accent6">
                    <a:lumMod val="20000"/>
                    <a:lumOff val="80000"/>
                  </a:schemeClr>
                </a:solidFill>
                <a:latin typeface="Times New Roman" pitchFamily="18" charset="0"/>
                <a:cs typeface="Times New Roman" pitchFamily="18" charset="0"/>
              </a:rPr>
              <a:t>Ladro </a:t>
            </a:r>
          </a:p>
          <a:p>
            <a:r>
              <a:rPr lang="it-IT" sz="1700" b="1" dirty="0" smtClean="0">
                <a:solidFill>
                  <a:schemeClr val="accent6">
                    <a:lumMod val="20000"/>
                    <a:lumOff val="80000"/>
                  </a:schemeClr>
                </a:solidFill>
                <a:latin typeface="Times New Roman" pitchFamily="18" charset="0"/>
                <a:cs typeface="Times New Roman" pitchFamily="18" charset="0"/>
              </a:rPr>
              <a:t>di nidi</a:t>
            </a:r>
          </a:p>
        </p:txBody>
      </p:sp>
      <p:pic>
        <p:nvPicPr>
          <p:cNvPr id="131074" name="Picture 2" descr="http://upload.wikimedia.org/wikipedia/commons/4/40/Pieter_Bruegel_the_Elder_-_The_Peasant_and_the_Birdnester_-_WGA3519.jpg"/>
          <p:cNvPicPr>
            <a:picLocks noChangeAspect="1" noChangeArrowheads="1"/>
          </p:cNvPicPr>
          <p:nvPr/>
        </p:nvPicPr>
        <p:blipFill>
          <a:blip r:embed="rId3"/>
          <a:srcRect/>
          <a:stretch>
            <a:fillRect/>
          </a:stretch>
        </p:blipFill>
        <p:spPr bwMode="auto">
          <a:xfrm>
            <a:off x="0" y="0"/>
            <a:ext cx="8165461" cy="6858000"/>
          </a:xfrm>
          <a:prstGeom prst="rect">
            <a:avLst/>
          </a:prstGeom>
          <a:noFill/>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77500" lnSpcReduction="20000"/>
          </a:bodyPr>
          <a:lstStyle/>
          <a:p>
            <a:r>
              <a:rPr lang="it-IT" b="1" dirty="0" smtClean="0">
                <a:solidFill>
                  <a:schemeClr val="accent6">
                    <a:lumMod val="20000"/>
                    <a:lumOff val="80000"/>
                  </a:schemeClr>
                </a:solidFill>
                <a:latin typeface="Times New Roman" pitchFamily="18" charset="0"/>
                <a:cs typeface="Times New Roman" pitchFamily="18" charset="0"/>
              </a:rPr>
              <a:t>La parabola dei ciechi </a:t>
            </a:r>
          </a:p>
          <a:p>
            <a:r>
              <a:rPr lang="it-IT" b="1" dirty="0" smtClean="0">
                <a:solidFill>
                  <a:schemeClr val="accent6">
                    <a:lumMod val="20000"/>
                    <a:lumOff val="80000"/>
                  </a:schemeClr>
                </a:solidFill>
                <a:latin typeface="Times New Roman" pitchFamily="18" charset="0"/>
                <a:cs typeface="Times New Roman" pitchFamily="18" charset="0"/>
              </a:rPr>
              <a:t> se un cieco guida un altro cieco, ambedue vanno a finire nel fosso </a:t>
            </a:r>
          </a:p>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44386" name="Picture 2" descr="http://upload.wikimedia.org/wikipedia/commons/thumb/d/d6/Pieter_Bruegel_the_Elder_-_The_Parable_of_the_Blind_Leading_the_Blind_-_WGA3511.jpg/1280px-Pieter_Bruegel_the_Elder_-_The_Parable_of_the_Blind_Leading_the_Blind_-_WGA3511.jpg"/>
          <p:cNvPicPr>
            <a:picLocks noChangeAspect="1" noChangeArrowheads="1"/>
          </p:cNvPicPr>
          <p:nvPr/>
        </p:nvPicPr>
        <p:blipFill>
          <a:blip r:embed="rId2"/>
          <a:srcRect/>
          <a:stretch>
            <a:fillRect/>
          </a:stretch>
        </p:blipFill>
        <p:spPr bwMode="auto">
          <a:xfrm>
            <a:off x="-18562" y="714356"/>
            <a:ext cx="9162562" cy="5143512"/>
          </a:xfrm>
          <a:prstGeom prst="rect">
            <a:avLst/>
          </a:prstGeom>
          <a:noFill/>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Rettangolo 7"/>
          <p:cNvSpPr/>
          <p:nvPr/>
        </p:nvSpPr>
        <p:spPr>
          <a:xfrm>
            <a:off x="8143900" y="0"/>
            <a:ext cx="1000100" cy="615553"/>
          </a:xfrm>
          <a:prstGeom prst="rect">
            <a:avLst/>
          </a:prstGeom>
        </p:spPr>
        <p:txBody>
          <a:bodyPr wrap="square">
            <a:spAutoFit/>
          </a:bodyPr>
          <a:lstStyle/>
          <a:p>
            <a:r>
              <a:rPr lang="it-IT" sz="1700" b="1" dirty="0" smtClean="0">
                <a:solidFill>
                  <a:schemeClr val="accent6">
                    <a:lumMod val="20000"/>
                    <a:lumOff val="80000"/>
                  </a:schemeClr>
                </a:solidFill>
                <a:latin typeface="Times New Roman" pitchFamily="18" charset="0"/>
                <a:cs typeface="Times New Roman" pitchFamily="18" charset="0"/>
              </a:rPr>
              <a:t>Gli storpi </a:t>
            </a:r>
          </a:p>
        </p:txBody>
      </p:sp>
      <p:pic>
        <p:nvPicPr>
          <p:cNvPr id="133122" name="Picture 2" descr="http://upload.wikimedia.org/wikipedia/commons/thumb/5/51/Pieter_Bruegel_the_Elder_-_The_Cripples_-_WGA3518.jpg/1024px-Pieter_Bruegel_the_Elder_-_The_Cripples_-_WGA3518.jpg"/>
          <p:cNvPicPr>
            <a:picLocks noChangeAspect="1" noChangeArrowheads="1"/>
          </p:cNvPicPr>
          <p:nvPr/>
        </p:nvPicPr>
        <p:blipFill>
          <a:blip r:embed="rId3"/>
          <a:srcRect/>
          <a:stretch>
            <a:fillRect/>
          </a:stretch>
        </p:blipFill>
        <p:spPr bwMode="auto">
          <a:xfrm>
            <a:off x="1" y="0"/>
            <a:ext cx="8165459" cy="6857999"/>
          </a:xfrm>
          <a:prstGeom prst="rect">
            <a:avLst/>
          </a:prstGeom>
          <a:noFill/>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Rettangolo 7"/>
          <p:cNvSpPr/>
          <p:nvPr/>
        </p:nvSpPr>
        <p:spPr>
          <a:xfrm>
            <a:off x="7000892" y="0"/>
            <a:ext cx="2143108" cy="6755696"/>
          </a:xfrm>
          <a:prstGeom prst="rect">
            <a:avLst/>
          </a:prstGeom>
        </p:spPr>
        <p:txBody>
          <a:bodyPr wrap="square">
            <a:spAutoFit/>
          </a:bodyPr>
          <a:lstStyle/>
          <a:p>
            <a:r>
              <a:rPr lang="it-IT" sz="1700" b="1" dirty="0" smtClean="0">
                <a:solidFill>
                  <a:schemeClr val="accent6">
                    <a:lumMod val="75000"/>
                  </a:schemeClr>
                </a:solidFill>
                <a:latin typeface="Times New Roman" pitchFamily="18" charset="0"/>
                <a:cs typeface="Times New Roman" pitchFamily="18" charset="0"/>
              </a:rPr>
              <a:t>Il misantropo</a:t>
            </a:r>
          </a:p>
          <a:p>
            <a:r>
              <a:rPr lang="it-IT" sz="1600" b="1" dirty="0" smtClean="0">
                <a:solidFill>
                  <a:schemeClr val="accent6">
                    <a:lumMod val="20000"/>
                    <a:lumOff val="80000"/>
                  </a:schemeClr>
                </a:solidFill>
                <a:latin typeface="Times New Roman" pitchFamily="18" charset="0"/>
                <a:cs typeface="Times New Roman" pitchFamily="18" charset="0"/>
              </a:rPr>
              <a:t>"Poiché il mondo è così infido / Mi vesto a lutto"). Un uomo anziano, dalla lunga barba bianca, procede silenzioso e mesto con le mani incrociate. Dietro di lui un ometto vestito da straccione, dal volto grottesco e dentro un globo trasparente con la croce sulla sommità, chiarissima metafora del Mondo, gli sta tagliando via una borsa per derubarlo; ma il sacco ha l'evidente forma di un cuore umano, simboleggiando quindi l'inaridimento dei sentimenti</a:t>
            </a:r>
          </a:p>
          <a:p>
            <a:r>
              <a:rPr lang="it-IT" sz="1600" b="1" dirty="0" smtClean="0">
                <a:solidFill>
                  <a:schemeClr val="accent6">
                    <a:lumMod val="20000"/>
                    <a:lumOff val="80000"/>
                  </a:schemeClr>
                </a:solidFill>
                <a:latin typeface="Times New Roman" pitchFamily="18" charset="0"/>
                <a:cs typeface="Times New Roman" pitchFamily="18" charset="0"/>
              </a:rPr>
              <a:t> della </a:t>
            </a:r>
          </a:p>
          <a:p>
            <a:r>
              <a:rPr lang="it-IT" sz="1600" b="1" dirty="0" smtClean="0">
                <a:solidFill>
                  <a:schemeClr val="accent6">
                    <a:lumMod val="20000"/>
                    <a:lumOff val="80000"/>
                  </a:schemeClr>
                </a:solidFill>
                <a:latin typeface="Times New Roman" pitchFamily="18" charset="0"/>
                <a:cs typeface="Times New Roman" pitchFamily="18" charset="0"/>
              </a:rPr>
              <a:t>Solitudine autoimposta. </a:t>
            </a:r>
            <a:endParaRPr lang="it-IT" sz="1700" b="1" dirty="0" smtClean="0">
              <a:solidFill>
                <a:schemeClr val="accent6">
                  <a:lumMod val="20000"/>
                  <a:lumOff val="80000"/>
                </a:schemeClr>
              </a:solidFill>
              <a:latin typeface="Times New Roman" pitchFamily="18" charset="0"/>
              <a:cs typeface="Times New Roman" pitchFamily="18" charset="0"/>
            </a:endParaRPr>
          </a:p>
        </p:txBody>
      </p:sp>
      <p:pic>
        <p:nvPicPr>
          <p:cNvPr id="132098" name="Picture 2" descr="http://upload.wikimedia.org/wikipedia/commons/thumb/d/db/Pieter_Bruegel_the_Elder_-_The_Misanthrope_-_WGA3521.jpg/1024px-Pieter_Bruegel_the_Elder_-_The_Misanthrope_-_WGA3521.jpg"/>
          <p:cNvPicPr>
            <a:picLocks noChangeAspect="1" noChangeArrowheads="1"/>
          </p:cNvPicPr>
          <p:nvPr/>
        </p:nvPicPr>
        <p:blipFill>
          <a:blip r:embed="rId3"/>
          <a:srcRect/>
          <a:stretch>
            <a:fillRect/>
          </a:stretch>
        </p:blipFill>
        <p:spPr bwMode="auto">
          <a:xfrm>
            <a:off x="0" y="0"/>
            <a:ext cx="7038905" cy="6857999"/>
          </a:xfrm>
          <a:prstGeom prst="rect">
            <a:avLst/>
          </a:prstGeom>
          <a:noFill/>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Rettangolo 7"/>
          <p:cNvSpPr/>
          <p:nvPr/>
        </p:nvSpPr>
        <p:spPr>
          <a:xfrm>
            <a:off x="6357950" y="142852"/>
            <a:ext cx="2786050" cy="353943"/>
          </a:xfrm>
          <a:prstGeom prst="rect">
            <a:avLst/>
          </a:prstGeom>
        </p:spPr>
        <p:txBody>
          <a:bodyPr wrap="square">
            <a:spAutoFit/>
          </a:bodyPr>
          <a:lstStyle/>
          <a:p>
            <a:r>
              <a:rPr lang="it-IT" sz="1700" b="1" dirty="0" smtClean="0">
                <a:solidFill>
                  <a:schemeClr val="accent6">
                    <a:lumMod val="20000"/>
                    <a:lumOff val="80000"/>
                  </a:schemeClr>
                </a:solidFill>
                <a:latin typeface="Times New Roman" pitchFamily="18" charset="0"/>
                <a:cs typeface="Times New Roman" pitchFamily="18" charset="0"/>
              </a:rPr>
              <a:t>Testa di vecchia contadina</a:t>
            </a:r>
          </a:p>
        </p:txBody>
      </p:sp>
      <p:pic>
        <p:nvPicPr>
          <p:cNvPr id="129026" name="Picture 2" descr="http://upload.wikimedia.org/wikipedia/commons/thumb/0/05/Pieter_Bruegel_d._%C3%84._001.jpg/800px-Pieter_Bruegel_d._%C3%84._001.jpg"/>
          <p:cNvPicPr>
            <a:picLocks noChangeAspect="1" noChangeArrowheads="1"/>
          </p:cNvPicPr>
          <p:nvPr/>
        </p:nvPicPr>
        <p:blipFill>
          <a:blip r:embed="rId3"/>
          <a:srcRect/>
          <a:stretch>
            <a:fillRect/>
          </a:stretch>
        </p:blipFill>
        <p:spPr bwMode="auto">
          <a:xfrm>
            <a:off x="1" y="-27931"/>
            <a:ext cx="5929321" cy="6885930"/>
          </a:xfrm>
          <a:prstGeom prst="rect">
            <a:avLst/>
          </a:prstGeom>
          <a:noFill/>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214282" y="0"/>
            <a:ext cx="8715404" cy="3046988"/>
          </a:xfrm>
          <a:prstGeom prst="rect">
            <a:avLst/>
          </a:prstGeom>
          <a:noFill/>
        </p:spPr>
        <p:txBody>
          <a:bodyPr wrap="square" rtlCol="0">
            <a:spAutoFit/>
          </a:bodyPr>
          <a:lstStyle/>
          <a:p>
            <a:pPr algn="ctr"/>
            <a:endParaRPr lang="it-IT" sz="2800" b="1" dirty="0" smtClean="0">
              <a:solidFill>
                <a:schemeClr val="accent6">
                  <a:lumMod val="75000"/>
                </a:schemeClr>
              </a:solidFill>
              <a:latin typeface="Times New Roman" pitchFamily="18" charset="0"/>
              <a:cs typeface="Times New Roman" pitchFamily="18" charset="0"/>
            </a:endParaRPr>
          </a:p>
          <a:p>
            <a:pPr algn="ctr"/>
            <a:endParaRPr lang="it-IT" sz="5400" b="1" dirty="0" smtClean="0">
              <a:solidFill>
                <a:schemeClr val="accent6">
                  <a:lumMod val="75000"/>
                </a:schemeClr>
              </a:solidFill>
              <a:latin typeface="Times New Roman" pitchFamily="18" charset="0"/>
              <a:cs typeface="Times New Roman" pitchFamily="18" charset="0"/>
            </a:endParaRPr>
          </a:p>
          <a:p>
            <a:pPr algn="ctr"/>
            <a:endParaRPr lang="it-IT" sz="5400" b="1" dirty="0" smtClean="0">
              <a:solidFill>
                <a:schemeClr val="accent6">
                  <a:lumMod val="75000"/>
                </a:schemeClr>
              </a:solidFill>
              <a:latin typeface="Times New Roman" pitchFamily="18" charset="0"/>
              <a:cs typeface="Times New Roman" pitchFamily="18" charset="0"/>
            </a:endParaRPr>
          </a:p>
          <a:p>
            <a:pPr algn="ctr"/>
            <a:endParaRPr lang="it-IT" sz="1400" b="1" dirty="0" smtClean="0">
              <a:solidFill>
                <a:schemeClr val="accent6">
                  <a:lumMod val="20000"/>
                  <a:lumOff val="80000"/>
                </a:schemeClr>
              </a:solidFill>
              <a:latin typeface="Times New Roman" pitchFamily="18" charset="0"/>
              <a:cs typeface="Times New Roman" pitchFamily="18" charset="0"/>
            </a:endParaRPr>
          </a:p>
          <a:p>
            <a:pPr algn="ctr"/>
            <a:endParaRPr lang="it-IT" sz="1400" b="1" dirty="0" smtClean="0">
              <a:solidFill>
                <a:schemeClr val="accent6">
                  <a:lumMod val="20000"/>
                  <a:lumOff val="80000"/>
                </a:schemeClr>
              </a:solidFill>
              <a:latin typeface="Times New Roman" pitchFamily="18" charset="0"/>
              <a:cs typeface="Times New Roman" pitchFamily="18" charset="0"/>
            </a:endParaRPr>
          </a:p>
          <a:p>
            <a:pPr algn="ctr"/>
            <a:endParaRPr lang="it-IT" sz="1400" b="1" dirty="0" smtClean="0">
              <a:solidFill>
                <a:schemeClr val="accent6">
                  <a:lumMod val="20000"/>
                  <a:lumOff val="80000"/>
                </a:schemeClr>
              </a:solidFill>
              <a:latin typeface="Times New Roman" pitchFamily="18" charset="0"/>
              <a:cs typeface="Times New Roman" pitchFamily="18" charset="0"/>
            </a:endParaRPr>
          </a:p>
          <a:p>
            <a:pPr algn="ctr"/>
            <a:endParaRPr lang="it-IT" sz="1400" b="1" dirty="0" smtClean="0">
              <a:solidFill>
                <a:schemeClr val="accent6">
                  <a:lumMod val="20000"/>
                  <a:lumOff val="80000"/>
                </a:schemeClr>
              </a:solidFill>
              <a:latin typeface="Times New Roman" pitchFamily="18" charset="0"/>
              <a:cs typeface="Times New Roman" pitchFamily="18" charset="0"/>
            </a:endParaRPr>
          </a:p>
        </p:txBody>
      </p:sp>
      <p:pic>
        <p:nvPicPr>
          <p:cNvPr id="185346" name="Picture 2" descr="An Arrangement of Flowers - Pieter the Elder Bruegel - www.pieter-bruegel-the-elder.org"/>
          <p:cNvPicPr>
            <a:picLocks noChangeAspect="1" noChangeArrowheads="1"/>
          </p:cNvPicPr>
          <p:nvPr/>
        </p:nvPicPr>
        <p:blipFill>
          <a:blip r:embed="rId3"/>
          <a:srcRect t="4621" r="4181" b="2952"/>
          <a:stretch>
            <a:fillRect/>
          </a:stretch>
        </p:blipFill>
        <p:spPr bwMode="auto">
          <a:xfrm>
            <a:off x="0" y="0"/>
            <a:ext cx="5202243" cy="6858000"/>
          </a:xfrm>
          <a:prstGeom prst="rect">
            <a:avLst/>
          </a:prstGeom>
          <a:noFill/>
        </p:spPr>
      </p:pic>
      <p:sp>
        <p:nvSpPr>
          <p:cNvPr id="7" name="Rettangolo 6"/>
          <p:cNvSpPr/>
          <p:nvPr/>
        </p:nvSpPr>
        <p:spPr>
          <a:xfrm>
            <a:off x="5286380" y="0"/>
            <a:ext cx="3857620" cy="6817251"/>
          </a:xfrm>
          <a:prstGeom prst="rect">
            <a:avLst/>
          </a:prstGeom>
        </p:spPr>
        <p:txBody>
          <a:bodyPr wrap="square">
            <a:spAutoFit/>
          </a:bodyPr>
          <a:lstStyle/>
          <a:p>
            <a:r>
              <a:rPr lang="it-IT" sz="2300" b="1" dirty="0" smtClean="0">
                <a:solidFill>
                  <a:schemeClr val="accent6">
                    <a:lumMod val="20000"/>
                    <a:lumOff val="80000"/>
                  </a:schemeClr>
                </a:solidFill>
                <a:latin typeface="Times New Roman" pitchFamily="18" charset="0"/>
                <a:cs typeface="Times New Roman" pitchFamily="18" charset="0"/>
              </a:rPr>
              <a:t>Le circostanze della sepoltura di </a:t>
            </a:r>
            <a:r>
              <a:rPr lang="it-IT" sz="2300" b="1" dirty="0" err="1" smtClean="0">
                <a:solidFill>
                  <a:schemeClr val="accent6">
                    <a:lumMod val="20000"/>
                    <a:lumOff val="80000"/>
                  </a:schemeClr>
                </a:solidFill>
                <a:latin typeface="Times New Roman" pitchFamily="18" charset="0"/>
                <a:cs typeface="Times New Roman" pitchFamily="18" charset="0"/>
              </a:rPr>
              <a:t>Bruegel</a:t>
            </a:r>
            <a:r>
              <a:rPr lang="it-IT" sz="2300" b="1" dirty="0" smtClean="0">
                <a:solidFill>
                  <a:schemeClr val="accent6">
                    <a:lumMod val="20000"/>
                    <a:lumOff val="80000"/>
                  </a:schemeClr>
                </a:solidFill>
                <a:latin typeface="Times New Roman" pitchFamily="18" charset="0"/>
                <a:cs typeface="Times New Roman" pitchFamily="18" charset="0"/>
              </a:rPr>
              <a:t> sono uno dei pochi elementi certi nella sua biografia:  a </a:t>
            </a:r>
            <a:r>
              <a:rPr lang="it-IT" sz="2300" b="1" dirty="0" err="1" smtClean="0">
                <a:solidFill>
                  <a:schemeClr val="accent6">
                    <a:lumMod val="20000"/>
                    <a:lumOff val="80000"/>
                  </a:schemeClr>
                </a:solidFill>
                <a:latin typeface="Times New Roman" pitchFamily="18" charset="0"/>
                <a:cs typeface="Times New Roman" pitchFamily="18" charset="0"/>
              </a:rPr>
              <a:t>Notre</a:t>
            </a:r>
            <a:r>
              <a:rPr lang="it-IT" sz="2300" b="1" dirty="0" smtClean="0">
                <a:solidFill>
                  <a:schemeClr val="accent6">
                    <a:lumMod val="20000"/>
                    <a:lumOff val="80000"/>
                  </a:schemeClr>
                </a:solidFill>
                <a:latin typeface="Times New Roman" pitchFamily="18" charset="0"/>
                <a:cs typeface="Times New Roman" pitchFamily="18" charset="0"/>
              </a:rPr>
              <a:t> Dame de la </a:t>
            </a:r>
            <a:r>
              <a:rPr lang="it-IT" sz="2300" b="1" dirty="0" err="1" smtClean="0">
                <a:solidFill>
                  <a:schemeClr val="accent6">
                    <a:lumMod val="20000"/>
                    <a:lumOff val="80000"/>
                  </a:schemeClr>
                </a:solidFill>
                <a:latin typeface="Times New Roman" pitchFamily="18" charset="0"/>
                <a:cs typeface="Times New Roman" pitchFamily="18" charset="0"/>
              </a:rPr>
              <a:t>Chapelle</a:t>
            </a:r>
            <a:r>
              <a:rPr lang="it-IT" sz="2300" b="1" dirty="0" smtClean="0">
                <a:solidFill>
                  <a:schemeClr val="accent6">
                    <a:lumMod val="20000"/>
                    <a:lumOff val="80000"/>
                  </a:schemeClr>
                </a:solidFill>
                <a:latin typeface="Times New Roman" pitchFamily="18" charset="0"/>
                <a:cs typeface="Times New Roman" pitchFamily="18" charset="0"/>
              </a:rPr>
              <a:t> a Bruxelles  esiste ancora la lapide con un'iscrizione fatta apporre </a:t>
            </a:r>
            <a:r>
              <a:rPr lang="it-IT" sz="2300" b="1" dirty="0" smtClean="0">
                <a:solidFill>
                  <a:schemeClr val="accent6">
                    <a:lumMod val="20000"/>
                    <a:lumOff val="80000"/>
                  </a:schemeClr>
                </a:solidFill>
                <a:latin typeface="Times New Roman" pitchFamily="18" charset="0"/>
                <a:cs typeface="Times New Roman" pitchFamily="18" charset="0"/>
              </a:rPr>
              <a:t>nel </a:t>
            </a:r>
            <a:r>
              <a:rPr lang="it-IT" sz="2300" b="1" dirty="0" smtClean="0">
                <a:solidFill>
                  <a:schemeClr val="accent6">
                    <a:lumMod val="20000"/>
                    <a:lumOff val="80000"/>
                  </a:schemeClr>
                </a:solidFill>
                <a:latin typeface="Times New Roman" pitchFamily="18" charset="0"/>
                <a:cs typeface="Times New Roman" pitchFamily="18" charset="0"/>
              </a:rPr>
              <a:t>1676 da un suo pronipote e che riporta: "OBIIT ILLE ANNO </a:t>
            </a:r>
            <a:r>
              <a:rPr lang="it-IT" sz="2300" b="1" dirty="0" err="1" smtClean="0">
                <a:solidFill>
                  <a:schemeClr val="accent6">
                    <a:lumMod val="20000"/>
                    <a:lumOff val="80000"/>
                  </a:schemeClr>
                </a:solidFill>
                <a:latin typeface="Times New Roman" pitchFamily="18" charset="0"/>
                <a:cs typeface="Times New Roman" pitchFamily="18" charset="0"/>
              </a:rPr>
              <a:t>MDLXIX</a:t>
            </a:r>
            <a:r>
              <a:rPr lang="it-IT" sz="2300" b="1" dirty="0" smtClean="0">
                <a:solidFill>
                  <a:schemeClr val="accent6">
                    <a:lumMod val="20000"/>
                    <a:lumOff val="80000"/>
                  </a:schemeClr>
                </a:solidFill>
                <a:latin typeface="Times New Roman" pitchFamily="18" charset="0"/>
                <a:cs typeface="Times New Roman" pitchFamily="18" charset="0"/>
              </a:rPr>
              <a:t>" ("Morì l'anno 1569"). A testimonianza dell'alta considerazione che all'epoca ancora rivestiva la sua figura, la sua tomba venne adornata da un dipinto di Rubens  ancora in loco</a:t>
            </a:r>
            <a:r>
              <a:rPr lang="it-IT" sz="2300" b="1" dirty="0" smtClean="0">
                <a:solidFill>
                  <a:schemeClr val="accent6">
                    <a:lumMod val="20000"/>
                    <a:lumOff val="80000"/>
                  </a:schemeClr>
                </a:solidFill>
                <a:latin typeface="Times New Roman" pitchFamily="18" charset="0"/>
                <a:cs typeface="Times New Roman" pitchFamily="18" charset="0"/>
              </a:rPr>
              <a:t>. I </a:t>
            </a:r>
            <a:r>
              <a:rPr lang="it-IT" sz="2300" b="1" dirty="0" smtClean="0">
                <a:solidFill>
                  <a:schemeClr val="accent6">
                    <a:lumMod val="20000"/>
                    <a:lumOff val="80000"/>
                  </a:schemeClr>
                </a:solidFill>
                <a:latin typeface="Times New Roman" pitchFamily="18" charset="0"/>
                <a:cs typeface="Times New Roman" pitchFamily="18" charset="0"/>
              </a:rPr>
              <a:t>figli continuarono l'attività artistica del padre. </a:t>
            </a:r>
            <a:endParaRPr lang="it-IT" sz="2300" b="1" dirty="0" smtClean="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214282" y="0"/>
            <a:ext cx="8715404" cy="4816703"/>
          </a:xfrm>
          <a:prstGeom prst="rect">
            <a:avLst/>
          </a:prstGeom>
          <a:noFill/>
        </p:spPr>
        <p:txBody>
          <a:bodyPr wrap="square" rtlCol="0">
            <a:spAutoFit/>
          </a:bodyPr>
          <a:lstStyle/>
          <a:p>
            <a:pPr algn="ctr"/>
            <a:endParaRPr lang="it-IT" sz="2800" b="1" dirty="0" smtClean="0">
              <a:solidFill>
                <a:schemeClr val="accent6">
                  <a:lumMod val="75000"/>
                </a:schemeClr>
              </a:solidFill>
              <a:latin typeface="Times New Roman" pitchFamily="18" charset="0"/>
              <a:cs typeface="Times New Roman" pitchFamily="18" charset="0"/>
            </a:endParaRPr>
          </a:p>
          <a:p>
            <a:pPr algn="ctr"/>
            <a:endParaRPr lang="it-IT" sz="5400" b="1" dirty="0" smtClean="0">
              <a:solidFill>
                <a:schemeClr val="accent6">
                  <a:lumMod val="75000"/>
                </a:schemeClr>
              </a:solidFill>
              <a:latin typeface="Times New Roman" pitchFamily="18" charset="0"/>
              <a:cs typeface="Times New Roman" pitchFamily="18" charset="0"/>
            </a:endParaRPr>
          </a:p>
          <a:p>
            <a:pPr algn="ctr"/>
            <a:endParaRPr lang="it-IT" sz="5400" b="1" dirty="0" smtClean="0">
              <a:solidFill>
                <a:schemeClr val="accent6">
                  <a:lumMod val="75000"/>
                </a:schemeClr>
              </a:solidFill>
              <a:latin typeface="Times New Roman" pitchFamily="18" charset="0"/>
              <a:cs typeface="Times New Roman" pitchFamily="18" charset="0"/>
            </a:endParaRPr>
          </a:p>
          <a:p>
            <a:pPr algn="ctr"/>
            <a:r>
              <a:rPr lang="it-IT" sz="11500" b="1" dirty="0" smtClean="0">
                <a:solidFill>
                  <a:schemeClr val="accent6">
                    <a:lumMod val="75000"/>
                  </a:schemeClr>
                </a:solidFill>
                <a:latin typeface="Times New Roman" pitchFamily="18" charset="0"/>
                <a:cs typeface="Times New Roman" pitchFamily="18" charset="0"/>
              </a:rPr>
              <a:t>GRAZIE</a:t>
            </a:r>
          </a:p>
          <a:p>
            <a:pPr algn="ctr"/>
            <a:endParaRPr lang="it-IT" sz="1400" b="1" dirty="0" smtClean="0">
              <a:solidFill>
                <a:schemeClr val="accent6">
                  <a:lumMod val="20000"/>
                  <a:lumOff val="80000"/>
                </a:schemeClr>
              </a:solidFill>
              <a:latin typeface="Times New Roman" pitchFamily="18" charset="0"/>
              <a:cs typeface="Times New Roman" pitchFamily="18" charset="0"/>
            </a:endParaRPr>
          </a:p>
          <a:p>
            <a:pPr algn="ctr"/>
            <a:endParaRPr lang="it-IT" sz="1400" b="1" dirty="0" smtClean="0">
              <a:solidFill>
                <a:schemeClr val="accent6">
                  <a:lumMod val="20000"/>
                  <a:lumOff val="80000"/>
                </a:schemeClr>
              </a:solidFill>
              <a:latin typeface="Times New Roman" pitchFamily="18" charset="0"/>
              <a:cs typeface="Times New Roman" pitchFamily="18" charset="0"/>
            </a:endParaRPr>
          </a:p>
          <a:p>
            <a:pPr algn="ctr"/>
            <a:endParaRPr lang="it-IT" sz="1400" b="1" dirty="0" smtClean="0">
              <a:solidFill>
                <a:schemeClr val="accent6">
                  <a:lumMod val="20000"/>
                  <a:lumOff val="80000"/>
                </a:schemeClr>
              </a:solidFill>
              <a:latin typeface="Times New Roman" pitchFamily="18" charset="0"/>
              <a:cs typeface="Times New Roman" pitchFamily="18" charset="0"/>
            </a:endParaRPr>
          </a:p>
          <a:p>
            <a:pPr algn="ctr"/>
            <a:endParaRPr lang="it-IT" sz="1400" b="1" dirty="0" smtClean="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0" y="6357958"/>
            <a:ext cx="9144000"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Cristo e l’adultera. Il pittore mette al centro la donna, con farisei grotteschi e piegati.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43362" name="Picture 2" descr="http://upload.wikimedia.org/wikipedia/commons/f/f1/Bruegel%2C_cristo_e_l%27adultera.jpg"/>
          <p:cNvPicPr>
            <a:picLocks noChangeAspect="1" noChangeArrowheads="1"/>
          </p:cNvPicPr>
          <p:nvPr/>
        </p:nvPicPr>
        <p:blipFill>
          <a:blip r:embed="rId3"/>
          <a:srcRect/>
          <a:stretch>
            <a:fillRect/>
          </a:stretch>
        </p:blipFill>
        <p:spPr bwMode="auto">
          <a:xfrm>
            <a:off x="-1" y="-1"/>
            <a:ext cx="9144001" cy="6374677"/>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0" y="5929330"/>
            <a:ext cx="8358214" cy="923330"/>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Pare che il dipinto rappresenti una riunione di anabattisti,  eretici verso i quali il pittore nutriva più di una </a:t>
            </a:r>
            <a:r>
              <a:rPr lang="it-IT" b="1" dirty="0" err="1" smtClean="0">
                <a:solidFill>
                  <a:schemeClr val="accent6">
                    <a:lumMod val="20000"/>
                    <a:lumOff val="80000"/>
                  </a:schemeClr>
                </a:solidFill>
                <a:latin typeface="Times New Roman" pitchFamily="18" charset="0"/>
                <a:cs typeface="Times New Roman" pitchFamily="18" charset="0"/>
              </a:rPr>
              <a:t>simpatia…</a:t>
            </a:r>
            <a:r>
              <a:rPr lang="it-IT" b="1" dirty="0" smtClean="0">
                <a:solidFill>
                  <a:schemeClr val="accent6">
                    <a:lumMod val="20000"/>
                    <a:lumOff val="80000"/>
                  </a:schemeClr>
                </a:solidFill>
                <a:latin typeface="Times New Roman" pitchFamily="18" charset="0"/>
                <a:cs typeface="Times New Roman" pitchFamily="18" charset="0"/>
              </a:rPr>
              <a:t>. Ricordiamo che questo è il periodo peggiore delle guerre di religione, delle rivolte contadine e delle scorrerie della soldataglia.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59746" name="Picture 2" descr="http://upload.wikimedia.org/wikipedia/commons/thumb/7/7b/Pieter_Bruegel_the_Elder_-_The_Sermon_of_St_John_the_Baptist_-_WGA3481.jpg/1280px-Pieter_Bruegel_the_Elder_-_The_Sermon_of_St_John_the_Baptist_-_WGA3481.jpg"/>
          <p:cNvPicPr>
            <a:picLocks noChangeAspect="1" noChangeArrowheads="1"/>
          </p:cNvPicPr>
          <p:nvPr/>
        </p:nvPicPr>
        <p:blipFill>
          <a:blip r:embed="rId3"/>
          <a:srcRect/>
          <a:stretch>
            <a:fillRect/>
          </a:stretch>
        </p:blipFill>
        <p:spPr bwMode="auto">
          <a:xfrm>
            <a:off x="0" y="571480"/>
            <a:ext cx="9143999" cy="5335810"/>
          </a:xfrm>
          <a:prstGeom prst="rect">
            <a:avLst/>
          </a:prstGeom>
          <a:noFill/>
        </p:spPr>
      </p:pic>
      <p:sp>
        <p:nvSpPr>
          <p:cNvPr id="8" name="Rettangolo 7"/>
          <p:cNvSpPr/>
          <p:nvPr/>
        </p:nvSpPr>
        <p:spPr>
          <a:xfrm>
            <a:off x="0" y="0"/>
            <a:ext cx="3431389"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Predica di san Giovanni Battista </a:t>
            </a:r>
            <a:endParaRPr lang="it-IT"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6000760" y="0"/>
            <a:ext cx="3143240" cy="400110"/>
          </a:xfrm>
          <a:prstGeom prst="rect">
            <a:avLst/>
          </a:prstGeom>
          <a:noFill/>
        </p:spPr>
        <p:txBody>
          <a:bodyPr wrap="square" rtlCol="0">
            <a:spAutoFit/>
          </a:bodyPr>
          <a:lstStyle/>
          <a:p>
            <a:r>
              <a:rPr lang="it-IT" sz="2000" b="1" dirty="0" err="1" smtClean="0">
                <a:solidFill>
                  <a:schemeClr val="accent6">
                    <a:lumMod val="20000"/>
                    <a:lumOff val="80000"/>
                  </a:schemeClr>
                </a:solidFill>
                <a:latin typeface="Times New Roman" pitchFamily="18" charset="0"/>
                <a:cs typeface="Times New Roman" pitchFamily="18" charset="0"/>
              </a:rPr>
              <a:t>Mord</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60770" name="Picture 2" descr="http://upload.wikimedia.org/wikipedia/commons/7/77/Pieter_Bruegel_the_Elder_-_The_Sermon_of_St_John_the_Baptist_%28detail%29_-_WGA3490.jpg"/>
          <p:cNvPicPr>
            <a:picLocks noChangeAspect="1" noChangeArrowheads="1"/>
          </p:cNvPicPr>
          <p:nvPr/>
        </p:nvPicPr>
        <p:blipFill>
          <a:blip r:embed="rId3"/>
          <a:srcRect/>
          <a:stretch>
            <a:fillRect/>
          </a:stretch>
        </p:blipFill>
        <p:spPr bwMode="auto">
          <a:xfrm>
            <a:off x="0" y="0"/>
            <a:ext cx="6715140" cy="6888808"/>
          </a:xfrm>
          <a:prstGeom prst="rect">
            <a:avLst/>
          </a:prstGeom>
          <a:noFill/>
        </p:spPr>
      </p:pic>
      <p:sp>
        <p:nvSpPr>
          <p:cNvPr id="9" name="Rettangolo 8"/>
          <p:cNvSpPr/>
          <p:nvPr/>
        </p:nvSpPr>
        <p:spPr>
          <a:xfrm>
            <a:off x="6786578" y="0"/>
            <a:ext cx="2357422" cy="4801314"/>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I personaggi sono vestiti nelle fogge più diverse, a rappresentare le varie classi sociali: al centro, uno zingaro legge la mano ad un aristocratico: da ricordare che la chiromanzia era stata duramente vietata da Calvino e i roghi delle streghe al tempo erano diffusi e frequenti sia fra i cattolici che fra i riformati. </a:t>
            </a:r>
            <a:endParaRPr lang="it-IT"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0" y="6357958"/>
            <a:ext cx="7643834"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Fuga in Egitto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00354" name="Picture 2" descr="http://upload.wikimedia.org/wikipedia/commons/thumb/0/09/Pieter_Bruegel_der_%C3%84ltere_-_Landschaft_mit_der_Flucht_nach_%C3%84gypten.jpg/1280px-Pieter_Bruegel_der_%C3%84ltere_-_Landschaft_mit_der_Flucht_nach_%C3%84gypten.jpg"/>
          <p:cNvPicPr>
            <a:picLocks noChangeAspect="1" noChangeArrowheads="1"/>
          </p:cNvPicPr>
          <p:nvPr/>
        </p:nvPicPr>
        <p:blipFill>
          <a:blip r:embed="rId3"/>
          <a:srcRect/>
          <a:stretch>
            <a:fillRect/>
          </a:stretch>
        </p:blipFill>
        <p:spPr bwMode="auto">
          <a:xfrm>
            <a:off x="1" y="428604"/>
            <a:ext cx="9143999" cy="5980161"/>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6429388" y="500042"/>
            <a:ext cx="2286016"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Fuga in Egitto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01378" name="Picture 2" descr="http://upload.wikimedia.org/wikipedia/commons/thumb/0/0c/Peter_bruegel_il_vecchio%2C_paesaggio_con_fuga_in_egitto%2C_1563%2C_06.JPG/1024px-Peter_bruegel_il_vecchio%2C_paesaggio_con_fuga_in_egitto%2C_1563%2C_06.JPG"/>
          <p:cNvPicPr>
            <a:picLocks noChangeAspect="1" noChangeArrowheads="1"/>
          </p:cNvPicPr>
          <p:nvPr/>
        </p:nvPicPr>
        <p:blipFill>
          <a:blip r:embed="rId3"/>
          <a:srcRect t="13669"/>
          <a:stretch>
            <a:fillRect/>
          </a:stretch>
        </p:blipFill>
        <p:spPr bwMode="auto">
          <a:xfrm>
            <a:off x="0" y="0"/>
            <a:ext cx="8239125" cy="6858000"/>
          </a:xfrm>
          <a:prstGeom prst="rect">
            <a:avLst/>
          </a:prstGeom>
          <a:noFill/>
        </p:spPr>
      </p:pic>
      <p:sp>
        <p:nvSpPr>
          <p:cNvPr id="8" name="Rettangolo 7"/>
          <p:cNvSpPr/>
          <p:nvPr/>
        </p:nvSpPr>
        <p:spPr>
          <a:xfrm>
            <a:off x="7490982" y="0"/>
            <a:ext cx="1653017" cy="5632311"/>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Attaccato ad un albero, un idolo rovesciato: testimonia l’esistenza  di un’edicola pagana, rinvenuta dai cristiani e desacralizzata con la profanazione della divinità. Segno evidente di un paganesimo  ancora presente e praticato.  </a:t>
            </a:r>
            <a:endParaRPr lang="it-IT"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0" y="6286520"/>
            <a:ext cx="7643834"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Strage degli innocenti  (appartenuta a Rodolfo II)</a:t>
            </a:r>
            <a:endParaRPr lang="it-IT" b="1" dirty="0">
              <a:solidFill>
                <a:schemeClr val="accent6">
                  <a:lumMod val="20000"/>
                  <a:lumOff val="80000"/>
                </a:schemeClr>
              </a:solidFill>
              <a:latin typeface="Times New Roman" pitchFamily="18" charset="0"/>
              <a:cs typeface="Times New Roman" pitchFamily="18" charset="0"/>
            </a:endParaRPr>
          </a:p>
        </p:txBody>
      </p:sp>
      <p:sp>
        <p:nvSpPr>
          <p:cNvPr id="8" name="Rettangolo 7"/>
          <p:cNvSpPr/>
          <p:nvPr/>
        </p:nvSpPr>
        <p:spPr>
          <a:xfrm>
            <a:off x="0" y="0"/>
            <a:ext cx="3736920"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Suicidio di Saul sconfitto da Davide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94212" name="Picture 4" descr="http://upload.wikimedia.org/wikipedia/commons/thumb/2/21/BRUEGEL_the_Elder%2C_Pieter_-_Massacre_of_the_Innocents_%281565-7%29.JPG/1280px-BRUEGEL_the_Elder%2C_Pieter_-_Massacre_of_the_Innocents_%281565-7%29.JPG"/>
          <p:cNvPicPr>
            <a:picLocks noChangeAspect="1" noChangeArrowheads="1"/>
          </p:cNvPicPr>
          <p:nvPr/>
        </p:nvPicPr>
        <p:blipFill>
          <a:blip r:embed="rId3"/>
          <a:srcRect/>
          <a:stretch>
            <a:fillRect/>
          </a:stretch>
        </p:blipFill>
        <p:spPr bwMode="auto">
          <a:xfrm>
            <a:off x="0" y="0"/>
            <a:ext cx="9144000" cy="63363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5786446" y="0"/>
            <a:ext cx="3357554" cy="6740307"/>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Data e luogo di nascita precisi sono ignoti, ricavabili solo in via deduttiva. A quei tempi non esistevano registri anagrafici delle nascite, e solo nel 1551 </a:t>
            </a:r>
            <a:r>
              <a:rPr lang="it-IT" b="1" dirty="0" err="1" smtClean="0">
                <a:solidFill>
                  <a:schemeClr val="accent6">
                    <a:lumMod val="20000"/>
                    <a:lumOff val="80000"/>
                  </a:schemeClr>
                </a:solidFill>
                <a:latin typeface="Times New Roman" pitchFamily="18" charset="0"/>
                <a:cs typeface="Times New Roman" pitchFamily="18" charset="0"/>
              </a:rPr>
              <a:t>Pieter</a:t>
            </a:r>
            <a:r>
              <a:rPr lang="it-IT" b="1" dirty="0" smtClean="0">
                <a:solidFill>
                  <a:schemeClr val="accent6">
                    <a:lumMod val="20000"/>
                    <a:lumOff val="80000"/>
                  </a:schemeClr>
                </a:solidFill>
                <a:latin typeface="Times New Roman" pitchFamily="18" charset="0"/>
                <a:cs typeface="Times New Roman" pitchFamily="18" charset="0"/>
              </a:rPr>
              <a:t> </a:t>
            </a:r>
            <a:r>
              <a:rPr lang="it-IT" b="1" dirty="0" err="1" smtClean="0">
                <a:solidFill>
                  <a:schemeClr val="accent6">
                    <a:lumMod val="20000"/>
                    <a:lumOff val="80000"/>
                  </a:schemeClr>
                </a:solidFill>
                <a:latin typeface="Times New Roman" pitchFamily="18" charset="0"/>
                <a:cs typeface="Times New Roman" pitchFamily="18" charset="0"/>
              </a:rPr>
              <a:t>Bruegel</a:t>
            </a:r>
            <a:r>
              <a:rPr lang="it-IT" b="1" dirty="0" smtClean="0">
                <a:solidFill>
                  <a:schemeClr val="accent6">
                    <a:lumMod val="20000"/>
                    <a:lumOff val="80000"/>
                  </a:schemeClr>
                </a:solidFill>
                <a:latin typeface="Times New Roman" pitchFamily="18" charset="0"/>
                <a:cs typeface="Times New Roman" pitchFamily="18" charset="0"/>
              </a:rPr>
              <a:t> venne citato per iscritto per la prima volta, quando entrò a far parte della Corporazione di San Luca di Anversa qualificandosi come maestro. Essendo l'età di ingresso in tale corporazione fissata intorno ai 21/25 anni, si è collocata la data di nascita tra il 1525 o il 1530, mentre le origini si collocano a Breda o in un paese vicino a seguito di una menzione non documentabile di Lodovico Guicciardini, che nella sua </a:t>
            </a:r>
            <a:r>
              <a:rPr lang="it-IT" b="1" i="1" dirty="0" err="1" smtClean="0">
                <a:solidFill>
                  <a:schemeClr val="accent6">
                    <a:lumMod val="20000"/>
                    <a:lumOff val="80000"/>
                  </a:schemeClr>
                </a:solidFill>
                <a:latin typeface="Times New Roman" pitchFamily="18" charset="0"/>
                <a:cs typeface="Times New Roman" pitchFamily="18" charset="0"/>
              </a:rPr>
              <a:t>Descrittione</a:t>
            </a:r>
            <a:r>
              <a:rPr lang="it-IT" b="1" i="1" dirty="0" smtClean="0">
                <a:solidFill>
                  <a:schemeClr val="accent6">
                    <a:lumMod val="20000"/>
                    <a:lumOff val="80000"/>
                  </a:schemeClr>
                </a:solidFill>
                <a:latin typeface="Times New Roman" pitchFamily="18" charset="0"/>
                <a:cs typeface="Times New Roman" pitchFamily="18" charset="0"/>
              </a:rPr>
              <a:t> de' Paesi Bassi</a:t>
            </a:r>
            <a:r>
              <a:rPr lang="it-IT" b="1" dirty="0" smtClean="0">
                <a:solidFill>
                  <a:schemeClr val="accent6">
                    <a:lumMod val="20000"/>
                    <a:lumOff val="80000"/>
                  </a:schemeClr>
                </a:solidFill>
                <a:latin typeface="Times New Roman" pitchFamily="18" charset="0"/>
                <a:cs typeface="Times New Roman" pitchFamily="18" charset="0"/>
              </a:rPr>
              <a:t> (edita ad Anversa nel 1567, quindi contemporanea al pittore) lo ricorda come "Pietro </a:t>
            </a:r>
            <a:r>
              <a:rPr lang="it-IT" b="1" dirty="0" err="1" smtClean="0">
                <a:solidFill>
                  <a:schemeClr val="accent6">
                    <a:lumMod val="20000"/>
                    <a:lumOff val="80000"/>
                  </a:schemeClr>
                </a:solidFill>
                <a:latin typeface="Times New Roman" pitchFamily="18" charset="0"/>
                <a:cs typeface="Times New Roman" pitchFamily="18" charset="0"/>
              </a:rPr>
              <a:t>Brueghel</a:t>
            </a:r>
            <a:r>
              <a:rPr lang="it-IT" b="1" dirty="0" smtClean="0">
                <a:solidFill>
                  <a:schemeClr val="accent6">
                    <a:lumMod val="20000"/>
                    <a:lumOff val="80000"/>
                  </a:schemeClr>
                </a:solidFill>
                <a:latin typeface="Times New Roman" pitchFamily="18" charset="0"/>
                <a:cs typeface="Times New Roman" pitchFamily="18" charset="0"/>
              </a:rPr>
              <a:t> di Breda”. </a:t>
            </a:r>
          </a:p>
        </p:txBody>
      </p:sp>
      <p:pic>
        <p:nvPicPr>
          <p:cNvPr id="28674" name="Picture 2" descr="http://upload.wikimedia.org/wikipedia/commons/0/0e/BruegelPortrait.jpg"/>
          <p:cNvPicPr>
            <a:picLocks noChangeAspect="1" noChangeArrowheads="1"/>
          </p:cNvPicPr>
          <p:nvPr/>
        </p:nvPicPr>
        <p:blipFill>
          <a:blip r:embed="rId3"/>
          <a:srcRect/>
          <a:stretch>
            <a:fillRect/>
          </a:stretch>
        </p:blipFill>
        <p:spPr bwMode="auto">
          <a:xfrm>
            <a:off x="0" y="0"/>
            <a:ext cx="5786446" cy="6813542"/>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0" y="5929330"/>
            <a:ext cx="7643834" cy="923330"/>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Una straordinaria descrizione di una battaglia, dipinta con la precisione di un miniaturista. Sullo sfondo, una delle prime rappresentazione delle Alpi (</a:t>
            </a:r>
            <a:r>
              <a:rPr lang="it-IT" b="1" i="1" dirty="0" err="1" smtClean="0">
                <a:solidFill>
                  <a:schemeClr val="accent6">
                    <a:lumMod val="20000"/>
                    <a:lumOff val="80000"/>
                  </a:schemeClr>
                </a:solidFill>
                <a:latin typeface="Times New Roman" pitchFamily="18" charset="0"/>
                <a:cs typeface="Times New Roman" pitchFamily="18" charset="0"/>
              </a:rPr>
              <a:t>montes</a:t>
            </a:r>
            <a:r>
              <a:rPr lang="it-IT" b="1" i="1" dirty="0" smtClean="0">
                <a:solidFill>
                  <a:schemeClr val="accent6">
                    <a:lumMod val="20000"/>
                    <a:lumOff val="80000"/>
                  </a:schemeClr>
                </a:solidFill>
                <a:latin typeface="Times New Roman" pitchFamily="18" charset="0"/>
                <a:cs typeface="Times New Roman" pitchFamily="18" charset="0"/>
              </a:rPr>
              <a:t> </a:t>
            </a:r>
            <a:r>
              <a:rPr lang="it-IT" b="1" i="1" dirty="0" err="1" smtClean="0">
                <a:solidFill>
                  <a:schemeClr val="accent6">
                    <a:lumMod val="20000"/>
                    <a:lumOff val="80000"/>
                  </a:schemeClr>
                </a:solidFill>
                <a:latin typeface="Times New Roman" pitchFamily="18" charset="0"/>
                <a:cs typeface="Times New Roman" pitchFamily="18" charset="0"/>
              </a:rPr>
              <a:t>horribles</a:t>
            </a:r>
            <a:r>
              <a:rPr lang="it-IT" b="1" i="1" dirty="0" smtClean="0">
                <a:solidFill>
                  <a:schemeClr val="accent6">
                    <a:lumMod val="20000"/>
                    <a:lumOff val="80000"/>
                  </a:schemeClr>
                </a:solidFill>
                <a:latin typeface="Times New Roman" pitchFamily="18" charset="0"/>
                <a:cs typeface="Times New Roman" pitchFamily="18" charset="0"/>
              </a:rPr>
              <a:t> </a:t>
            </a:r>
            <a:r>
              <a:rPr lang="it-IT" b="1" dirty="0" smtClean="0">
                <a:solidFill>
                  <a:schemeClr val="accent6">
                    <a:lumMod val="20000"/>
                    <a:lumOff val="80000"/>
                  </a:schemeClr>
                </a:solidFill>
                <a:latin typeface="Times New Roman" pitchFamily="18" charset="0"/>
                <a:cs typeface="Times New Roman" pitchFamily="18" charset="0"/>
              </a:rPr>
              <a:t>che ben pochi avevano ritratto fino ad allora).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94210" name="Picture 2" descr="http://upload.wikimedia.org/wikipedia/commons/thumb/c/ca/Pieter_Bruegel_the_Elder_-_The_Suicide_of_Saul_-_WGA3325.jpg/1280px-Pieter_Bruegel_the_Elder_-_The_Suicide_of_Saul_-_WGA3325.jpg"/>
          <p:cNvPicPr>
            <a:picLocks noChangeAspect="1" noChangeArrowheads="1"/>
          </p:cNvPicPr>
          <p:nvPr/>
        </p:nvPicPr>
        <p:blipFill>
          <a:blip r:embed="rId3"/>
          <a:srcRect/>
          <a:stretch>
            <a:fillRect/>
          </a:stretch>
        </p:blipFill>
        <p:spPr bwMode="auto">
          <a:xfrm>
            <a:off x="0" y="571480"/>
            <a:ext cx="9144000" cy="5350290"/>
          </a:xfrm>
          <a:prstGeom prst="rect">
            <a:avLst/>
          </a:prstGeom>
          <a:noFill/>
        </p:spPr>
      </p:pic>
      <p:sp>
        <p:nvSpPr>
          <p:cNvPr id="8" name="Rettangolo 7"/>
          <p:cNvSpPr/>
          <p:nvPr/>
        </p:nvSpPr>
        <p:spPr>
          <a:xfrm>
            <a:off x="0" y="0"/>
            <a:ext cx="3736920"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Suicidio di Saul sconfitto da Davide </a:t>
            </a:r>
            <a:endParaRPr lang="it-IT"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285720" y="0"/>
            <a:ext cx="8572560" cy="7909858"/>
          </a:xfrm>
          <a:prstGeom prst="rect">
            <a:avLst/>
          </a:prstGeom>
          <a:noFill/>
        </p:spPr>
        <p:txBody>
          <a:bodyPr wrap="square" rtlCol="0">
            <a:spAutoFit/>
          </a:bodyPr>
          <a:lstStyle/>
          <a:p>
            <a:endParaRPr lang="it-IT" sz="2100" b="1" dirty="0" smtClean="0">
              <a:solidFill>
                <a:schemeClr val="accent6">
                  <a:lumMod val="20000"/>
                  <a:lumOff val="80000"/>
                </a:schemeClr>
              </a:solidFill>
              <a:latin typeface="Times New Roman" pitchFamily="18" charset="0"/>
              <a:cs typeface="Times New Roman" pitchFamily="18" charset="0"/>
            </a:endParaRPr>
          </a:p>
          <a:p>
            <a:endParaRPr lang="it-IT" sz="2100" b="1" dirty="0">
              <a:solidFill>
                <a:schemeClr val="accent6">
                  <a:lumMod val="20000"/>
                  <a:lumOff val="80000"/>
                </a:schemeClr>
              </a:solidFill>
              <a:latin typeface="Times New Roman" pitchFamily="18" charset="0"/>
              <a:cs typeface="Times New Roman" pitchFamily="18" charset="0"/>
            </a:endParaRPr>
          </a:p>
          <a:p>
            <a:endParaRPr lang="it-IT" sz="2100" b="1" dirty="0" smtClean="0">
              <a:solidFill>
                <a:schemeClr val="accent6">
                  <a:lumMod val="20000"/>
                  <a:lumOff val="80000"/>
                </a:schemeClr>
              </a:solidFill>
              <a:latin typeface="Times New Roman" pitchFamily="18" charset="0"/>
              <a:cs typeface="Times New Roman" pitchFamily="18" charset="0"/>
            </a:endParaRPr>
          </a:p>
          <a:p>
            <a:pPr algn="ctr"/>
            <a:r>
              <a:rPr lang="it-IT" sz="8000" b="1" dirty="0" smtClean="0">
                <a:solidFill>
                  <a:schemeClr val="accent6">
                    <a:lumMod val="75000"/>
                  </a:schemeClr>
                </a:solidFill>
                <a:latin typeface="Times New Roman" pitchFamily="18" charset="0"/>
                <a:cs typeface="Times New Roman" pitchFamily="18" charset="0"/>
              </a:rPr>
              <a:t>I PAESAGGI</a:t>
            </a:r>
          </a:p>
          <a:p>
            <a:pPr algn="ctr"/>
            <a:endParaRPr lang="it-IT" sz="2000" b="1" dirty="0" smtClean="0">
              <a:solidFill>
                <a:schemeClr val="accent6">
                  <a:lumMod val="20000"/>
                  <a:lumOff val="80000"/>
                </a:schemeClr>
              </a:solidFill>
              <a:latin typeface="Times New Roman" pitchFamily="18" charset="0"/>
              <a:cs typeface="Times New Roman" pitchFamily="18" charset="0"/>
            </a:endParaRPr>
          </a:p>
          <a:p>
            <a:pPr algn="ctr"/>
            <a:r>
              <a:rPr lang="it-IT" sz="2000" b="1" dirty="0" err="1" smtClean="0">
                <a:solidFill>
                  <a:schemeClr val="accent6">
                    <a:lumMod val="20000"/>
                    <a:lumOff val="80000"/>
                  </a:schemeClr>
                </a:solidFill>
                <a:latin typeface="Times New Roman" pitchFamily="18" charset="0"/>
                <a:cs typeface="Times New Roman" pitchFamily="18" charset="0"/>
              </a:rPr>
              <a:t>Bruegel</a:t>
            </a:r>
            <a:r>
              <a:rPr lang="it-IT" sz="2000" b="1" dirty="0" smtClean="0">
                <a:solidFill>
                  <a:schemeClr val="accent6">
                    <a:lumMod val="20000"/>
                    <a:lumOff val="80000"/>
                  </a:schemeClr>
                </a:solidFill>
                <a:latin typeface="Times New Roman" pitchFamily="18" charset="0"/>
                <a:cs typeface="Times New Roman" pitchFamily="18" charset="0"/>
              </a:rPr>
              <a:t> </a:t>
            </a:r>
            <a:r>
              <a:rPr lang="it-IT" sz="2000" b="1" dirty="0" smtClean="0">
                <a:solidFill>
                  <a:schemeClr val="accent6">
                    <a:lumMod val="20000"/>
                    <a:lumOff val="80000"/>
                  </a:schemeClr>
                </a:solidFill>
                <a:latin typeface="Times New Roman" pitchFamily="18" charset="0"/>
                <a:cs typeface="Times New Roman" pitchFamily="18" charset="0"/>
              </a:rPr>
              <a:t>aveva a sua disposizione una solida preparazione da disegnatore, maturata nell'arte incisoria e, per certi versi, simile a quella del cartografo, capace di descrivere i dettagli più minuti con pulizia di tracciato ed equilibrio </a:t>
            </a:r>
            <a:r>
              <a:rPr lang="it-IT" sz="2000" b="1" dirty="0" err="1" smtClean="0">
                <a:solidFill>
                  <a:schemeClr val="accent6">
                    <a:lumMod val="20000"/>
                    <a:lumOff val="80000"/>
                  </a:schemeClr>
                </a:solidFill>
                <a:latin typeface="Times New Roman" pitchFamily="18" charset="0"/>
                <a:cs typeface="Times New Roman" pitchFamily="18" charset="0"/>
              </a:rPr>
              <a:t>impaginativo</a:t>
            </a:r>
            <a:r>
              <a:rPr lang="it-IT" sz="2000" b="1" dirty="0" smtClean="0">
                <a:solidFill>
                  <a:schemeClr val="accent6">
                    <a:lumMod val="20000"/>
                    <a:lumOff val="80000"/>
                  </a:schemeClr>
                </a:solidFill>
                <a:latin typeface="Times New Roman" pitchFamily="18" charset="0"/>
                <a:cs typeface="Times New Roman" pitchFamily="18" charset="0"/>
              </a:rPr>
              <a:t>. Avvicinandosi all'apparente caos delle grandi opere si trovano uomini e oggetti rappresentati con cura e con una collocazione precisa, proprio come i nomi e i particolari su una cartina geografica. Massimo esempio di tale tecnica compositiva è il dipinto dei Proverbi fiamminghi (1559), in cui circa centoventi ammonimenti e modi di dire della saggezza popolare sono organizzati nello scorcio di un villaggio. L'amore per il dettaglio, tipicamente fiammingo, andava così a esaltarsi con le aperture paesistiche, ad ampio respiro.</a:t>
            </a:r>
          </a:p>
          <a:p>
            <a:pPr algn="ctr"/>
            <a:endParaRPr lang="it-IT" sz="8000" b="1" dirty="0" smtClean="0">
              <a:solidFill>
                <a:schemeClr val="accent6">
                  <a:lumMod val="75000"/>
                </a:schemeClr>
              </a:solidFill>
              <a:latin typeface="Times New Roman" pitchFamily="18" charset="0"/>
              <a:cs typeface="Times New Roman" pitchFamily="18" charset="0"/>
            </a:endParaRPr>
          </a:p>
          <a:p>
            <a:pPr algn="ctr"/>
            <a:endParaRPr lang="it-IT" sz="2100" dirty="0">
              <a:solidFill>
                <a:schemeClr val="accent6">
                  <a:lumMod val="75000"/>
                </a:schemeClr>
              </a:solidFill>
              <a:latin typeface="Times New Roman" pitchFamily="18" charset="0"/>
              <a:cs typeface="Times New Roman" pitchFamily="18" charset="0"/>
            </a:endParaRPr>
          </a:p>
          <a:p>
            <a:pPr algn="just"/>
            <a:r>
              <a:rPr lang="it-IT" sz="2400" dirty="0" smtClean="0">
                <a:solidFill>
                  <a:schemeClr val="accent6">
                    <a:lumMod val="20000"/>
                    <a:lumOff val="80000"/>
                  </a:schemeClr>
                </a:solidFill>
                <a:latin typeface="Times New Roman" pitchFamily="18" charset="0"/>
                <a:cs typeface="Times New Roman" pitchFamily="18" charset="0"/>
              </a:rPr>
              <a:t> </a:t>
            </a:r>
            <a:endParaRPr lang="it-IT" sz="2100" b="1" dirty="0">
              <a:solidFill>
                <a:schemeClr val="accent6">
                  <a:lumMod val="20000"/>
                  <a:lumOff val="80000"/>
                </a:schemeClr>
              </a:solidFill>
              <a:latin typeface="Times New Roman" pitchFamily="18" charset="0"/>
              <a:cs typeface="Times New Roman" pitchFamily="18" charset="0"/>
            </a:endParaRPr>
          </a:p>
        </p:txBody>
      </p:sp>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0" y="6357958"/>
            <a:ext cx="7643834"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Le Alpi: forse la prima rappresentazione realistica di un ghiacciaio</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70658" name="Picture 2" descr="http://upload.wikimedia.org/wikipedia/commons/8/88/Pieter_Bruegel_the_Elder_-_Landscape_of_the_Alps_-_WGA03530.jpg"/>
          <p:cNvPicPr>
            <a:picLocks noChangeAspect="1" noChangeArrowheads="1"/>
          </p:cNvPicPr>
          <p:nvPr/>
        </p:nvPicPr>
        <p:blipFill>
          <a:blip r:embed="rId3"/>
          <a:srcRect/>
          <a:stretch>
            <a:fillRect/>
          </a:stretch>
        </p:blipFill>
        <p:spPr bwMode="auto">
          <a:xfrm>
            <a:off x="0" y="142852"/>
            <a:ext cx="9169616" cy="6143644"/>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0" y="6357958"/>
            <a:ext cx="7643834"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Parabola del buon seminatore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37890" name="Picture 2" descr="http://upload.wikimedia.org/wikipedia/commons/thumb/e/e9/Pieter_Bruegel_d._%C3%84._030.jpg/1280px-Pieter_Bruegel_d._%C3%84._030.jpg"/>
          <p:cNvPicPr>
            <a:picLocks noChangeAspect="1" noChangeArrowheads="1"/>
          </p:cNvPicPr>
          <p:nvPr/>
        </p:nvPicPr>
        <p:blipFill>
          <a:blip r:embed="rId3"/>
          <a:srcRect/>
          <a:stretch>
            <a:fillRect/>
          </a:stretch>
        </p:blipFill>
        <p:spPr bwMode="auto">
          <a:xfrm>
            <a:off x="1" y="214290"/>
            <a:ext cx="9143999" cy="6195041"/>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0" y="6215082"/>
            <a:ext cx="9144000" cy="646331"/>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Il quadro figura  nella collezione imperiale di Praga: Rodolfo II, il re alchimista, era </a:t>
            </a:r>
          </a:p>
          <a:p>
            <a:r>
              <a:rPr lang="it-IT" b="1" dirty="0" smtClean="0">
                <a:solidFill>
                  <a:schemeClr val="accent6">
                    <a:lumMod val="20000"/>
                    <a:lumOff val="80000"/>
                  </a:schemeClr>
                </a:solidFill>
                <a:latin typeface="Times New Roman" pitchFamily="18" charset="0"/>
                <a:cs typeface="Times New Roman" pitchFamily="18" charset="0"/>
              </a:rPr>
              <a:t>un grande estimatore di </a:t>
            </a:r>
            <a:r>
              <a:rPr lang="it-IT" b="1" dirty="0" err="1" smtClean="0">
                <a:solidFill>
                  <a:schemeClr val="accent6">
                    <a:lumMod val="20000"/>
                    <a:lumOff val="80000"/>
                  </a:schemeClr>
                </a:solidFill>
                <a:latin typeface="Times New Roman" pitchFamily="18" charset="0"/>
                <a:cs typeface="Times New Roman" pitchFamily="18" charset="0"/>
              </a:rPr>
              <a:t>Brueghel</a:t>
            </a:r>
            <a:r>
              <a:rPr lang="it-IT" b="1" dirty="0" smtClean="0">
                <a:solidFill>
                  <a:schemeClr val="accent6">
                    <a:lumMod val="20000"/>
                    <a:lumOff val="80000"/>
                  </a:schemeClr>
                </a:solidFill>
                <a:latin typeface="Times New Roman" pitchFamily="18" charset="0"/>
                <a:cs typeface="Times New Roman" pitchFamily="18" charset="0"/>
              </a:rPr>
              <a:t>.  Sullo sfondo, Messina.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39938" name="Picture 2" descr="http://upload.wikimedia.org/wikipedia/commons/5/5e/Bruegel%2C_Pieter_de_Oude_-_De_val_van_icarus_-_hi_res.jpg"/>
          <p:cNvPicPr>
            <a:picLocks noChangeAspect="1" noChangeArrowheads="1"/>
          </p:cNvPicPr>
          <p:nvPr/>
        </p:nvPicPr>
        <p:blipFill>
          <a:blip r:embed="rId3"/>
          <a:srcRect/>
          <a:stretch>
            <a:fillRect/>
          </a:stretch>
        </p:blipFill>
        <p:spPr bwMode="auto">
          <a:xfrm>
            <a:off x="1" y="222657"/>
            <a:ext cx="9144000" cy="6040000"/>
          </a:xfrm>
          <a:prstGeom prst="rect">
            <a:avLst/>
          </a:prstGeom>
          <a:noFill/>
        </p:spPr>
      </p:pic>
      <p:sp>
        <p:nvSpPr>
          <p:cNvPr id="8" name="Rettangolo 7"/>
          <p:cNvSpPr/>
          <p:nvPr/>
        </p:nvSpPr>
        <p:spPr>
          <a:xfrm>
            <a:off x="0" y="0"/>
            <a:ext cx="2181046"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La caduta di Icaro   </a:t>
            </a:r>
            <a:endParaRPr lang="it-IT"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Rettangolo 7"/>
          <p:cNvSpPr/>
          <p:nvPr/>
        </p:nvSpPr>
        <p:spPr>
          <a:xfrm>
            <a:off x="7429520" y="1"/>
            <a:ext cx="1714480" cy="6740307"/>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Nessuno bada a  Icaro  che cade: nel cespuglio a sinistra, si intravede un teschio: chiara allusione al proverbio “Nessun aratro si ferma perché muore un uomo”.  Il dipinto avrebbe anche una simbologia alchemica: il sole come oro filosofale, le navi come </a:t>
            </a:r>
            <a:r>
              <a:rPr lang="it-IT" b="1" dirty="0" err="1" smtClean="0">
                <a:solidFill>
                  <a:schemeClr val="accent6">
                    <a:lumMod val="20000"/>
                    <a:lumOff val="80000"/>
                  </a:schemeClr>
                </a:solidFill>
                <a:latin typeface="Times New Roman" pitchFamily="18" charset="0"/>
                <a:cs typeface="Times New Roman" pitchFamily="18" charset="0"/>
              </a:rPr>
              <a:t>athanor</a:t>
            </a:r>
            <a:r>
              <a:rPr lang="it-IT" b="1" dirty="0" smtClean="0">
                <a:solidFill>
                  <a:schemeClr val="accent6">
                    <a:lumMod val="20000"/>
                    <a:lumOff val="80000"/>
                  </a:schemeClr>
                </a:solidFill>
                <a:latin typeface="Times New Roman" pitchFamily="18" charset="0"/>
                <a:cs typeface="Times New Roman" pitchFamily="18" charset="0"/>
              </a:rPr>
              <a:t>,  il mare come acqua mercuriale.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41986" name="Picture 2" descr="http://upload.wikimedia.org/wikipedia/commons/6/6f/Pieter_Bruegel_the_Elder_-_Landscape_with_the_Fall_of_Icarus_%28detail%29_-_WGA03324.jpg"/>
          <p:cNvPicPr>
            <a:picLocks noChangeAspect="1" noChangeArrowheads="1"/>
          </p:cNvPicPr>
          <p:nvPr/>
        </p:nvPicPr>
        <p:blipFill>
          <a:blip r:embed="rId2"/>
          <a:srcRect/>
          <a:stretch>
            <a:fillRect/>
          </a:stretch>
        </p:blipFill>
        <p:spPr bwMode="auto">
          <a:xfrm>
            <a:off x="0" y="0"/>
            <a:ext cx="7442533" cy="6857999"/>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0" y="5643578"/>
            <a:ext cx="8358214" cy="1477328"/>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Dell'opera, non firmata né datata, si sa con certezza solo che si trovava nelle collezioni Doria almeno dal 1794, quando venne inventariata, forse proveniente dalla collezione di Rubens  (1640) e prima ancora da quella del cardinale De </a:t>
            </a:r>
            <a:r>
              <a:rPr lang="it-IT" b="1" dirty="0" err="1" smtClean="0">
                <a:solidFill>
                  <a:schemeClr val="accent6">
                    <a:lumMod val="20000"/>
                    <a:lumOff val="80000"/>
                  </a:schemeClr>
                </a:solidFill>
                <a:latin typeface="Times New Roman" pitchFamily="18" charset="0"/>
                <a:cs typeface="Times New Roman" pitchFamily="18" charset="0"/>
              </a:rPr>
              <a:t>Grenvelle</a:t>
            </a:r>
            <a:r>
              <a:rPr lang="it-IT" b="1" dirty="0" smtClean="0">
                <a:solidFill>
                  <a:schemeClr val="accent6">
                    <a:lumMod val="20000"/>
                    <a:lumOff val="80000"/>
                  </a:schemeClr>
                </a:solidFill>
                <a:latin typeface="Times New Roman" pitchFamily="18" charset="0"/>
                <a:cs typeface="Times New Roman" pitchFamily="18" charset="0"/>
              </a:rPr>
              <a:t> (1607).  Adesso è a Roma nella collezione Doria </a:t>
            </a:r>
            <a:r>
              <a:rPr lang="it-IT" b="1" dirty="0" err="1" smtClean="0">
                <a:solidFill>
                  <a:schemeClr val="accent6">
                    <a:lumMod val="20000"/>
                    <a:lumOff val="80000"/>
                  </a:schemeClr>
                </a:solidFill>
                <a:latin typeface="Times New Roman" pitchFamily="18" charset="0"/>
                <a:cs typeface="Times New Roman" pitchFamily="18" charset="0"/>
              </a:rPr>
              <a:t>Pamphili</a:t>
            </a:r>
            <a:r>
              <a:rPr lang="it-IT" b="1" dirty="0" smtClean="0">
                <a:solidFill>
                  <a:schemeClr val="accent6">
                    <a:lumMod val="20000"/>
                    <a:lumOff val="80000"/>
                  </a:schemeClr>
                </a:solidFill>
                <a:latin typeface="Times New Roman" pitchFamily="18" charset="0"/>
                <a:cs typeface="Times New Roman" pitchFamily="18" charset="0"/>
              </a:rPr>
              <a:t>. </a:t>
            </a:r>
          </a:p>
          <a:p>
            <a:r>
              <a:rPr lang="it-IT" b="1" dirty="0" smtClean="0">
                <a:solidFill>
                  <a:schemeClr val="accent6">
                    <a:lumMod val="20000"/>
                    <a:lumOff val="80000"/>
                  </a:schemeClr>
                </a:solidFill>
                <a:latin typeface="Times New Roman" pitchFamily="18" charset="0"/>
                <a:cs typeface="Times New Roman" pitchFamily="18" charset="0"/>
              </a:rPr>
              <a:t>.</a:t>
            </a:r>
          </a:p>
        </p:txBody>
      </p:sp>
      <p:pic>
        <p:nvPicPr>
          <p:cNvPr id="34818" name="Picture 2" descr="http://upload.wikimedia.org/wikipedia/commons/a/a1/Pieter_Bruegel_the_Elder_-_Naval_Battle_in_the_Gulf_of_Naples_-_WGA03522.jpg"/>
          <p:cNvPicPr>
            <a:picLocks noChangeAspect="1" noChangeArrowheads="1"/>
          </p:cNvPicPr>
          <p:nvPr/>
        </p:nvPicPr>
        <p:blipFill>
          <a:blip r:embed="rId3"/>
          <a:srcRect/>
          <a:stretch>
            <a:fillRect/>
          </a:stretch>
        </p:blipFill>
        <p:spPr bwMode="auto">
          <a:xfrm>
            <a:off x="0" y="500042"/>
            <a:ext cx="9114316" cy="5095864"/>
          </a:xfrm>
          <a:prstGeom prst="rect">
            <a:avLst/>
          </a:prstGeom>
          <a:noFill/>
        </p:spPr>
      </p:pic>
      <p:sp>
        <p:nvSpPr>
          <p:cNvPr id="8" name="Rettangolo 7"/>
          <p:cNvSpPr/>
          <p:nvPr/>
        </p:nvSpPr>
        <p:spPr>
          <a:xfrm>
            <a:off x="142844" y="142852"/>
            <a:ext cx="2914259"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Veduta del porto di Napoli </a:t>
            </a:r>
            <a:endParaRPr lang="it-IT"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6786578" y="0"/>
            <a:ext cx="2357422" cy="7140416"/>
          </a:xfrm>
          <a:prstGeom prst="rect">
            <a:avLst/>
          </a:prstGeom>
          <a:noFill/>
        </p:spPr>
        <p:txBody>
          <a:bodyPr wrap="square" rtlCol="0">
            <a:spAutoFit/>
          </a:bodyPr>
          <a:lstStyle/>
          <a:p>
            <a:r>
              <a:rPr lang="it-IT" sz="2000" b="1" dirty="0" smtClean="0">
                <a:solidFill>
                  <a:schemeClr val="accent6">
                    <a:lumMod val="20000"/>
                    <a:lumOff val="80000"/>
                  </a:schemeClr>
                </a:solidFill>
                <a:latin typeface="Times New Roman" pitchFamily="18" charset="0"/>
                <a:cs typeface="Times New Roman" pitchFamily="18" charset="0"/>
              </a:rPr>
              <a:t>Vi si riconoscono diversi monumenti: a sinistra i resti di </a:t>
            </a:r>
            <a:r>
              <a:rPr lang="it-IT" sz="2000" b="1" dirty="0" err="1" smtClean="0">
                <a:solidFill>
                  <a:schemeClr val="accent6">
                    <a:lumMod val="20000"/>
                    <a:lumOff val="80000"/>
                  </a:schemeClr>
                </a:solidFill>
                <a:latin typeface="Times New Roman" pitchFamily="18" charset="0"/>
                <a:cs typeface="Times New Roman" pitchFamily="18" charset="0"/>
              </a:rPr>
              <a:t>Castel</a:t>
            </a:r>
            <a:r>
              <a:rPr lang="it-IT" sz="2000" b="1" dirty="0" smtClean="0">
                <a:solidFill>
                  <a:schemeClr val="accent6">
                    <a:lumMod val="20000"/>
                    <a:lumOff val="80000"/>
                  </a:schemeClr>
                </a:solidFill>
                <a:latin typeface="Times New Roman" pitchFamily="18" charset="0"/>
                <a:cs typeface="Times New Roman" pitchFamily="18" charset="0"/>
              </a:rPr>
              <a:t> dell’Ovo, </a:t>
            </a:r>
            <a:r>
              <a:rPr lang="it-IT" sz="2000" b="1" dirty="0" err="1" smtClean="0">
                <a:solidFill>
                  <a:schemeClr val="accent6">
                    <a:lumMod val="20000"/>
                    <a:lumOff val="80000"/>
                  </a:schemeClr>
                </a:solidFill>
                <a:latin typeface="Times New Roman" pitchFamily="18" charset="0"/>
                <a:cs typeface="Times New Roman" pitchFamily="18" charset="0"/>
              </a:rPr>
              <a:t>Castel</a:t>
            </a:r>
            <a:r>
              <a:rPr lang="it-IT" sz="2000" b="1" dirty="0" smtClean="0">
                <a:solidFill>
                  <a:schemeClr val="accent6">
                    <a:lumMod val="20000"/>
                    <a:lumOff val="80000"/>
                  </a:schemeClr>
                </a:solidFill>
                <a:latin typeface="Times New Roman" pitchFamily="18" charset="0"/>
                <a:cs typeface="Times New Roman" pitchFamily="18" charset="0"/>
              </a:rPr>
              <a:t> Nuovo, la perduta Torre di san Vincenzo  e i moli semicircolari. Quest'ultimo dettaglio è un'elaborazione fantasiosa dell'autore, poiché nelle carte topografiche dell'epoca il porto risulta di forma rettangolare: forse per rendere </a:t>
            </a:r>
          </a:p>
          <a:p>
            <a:r>
              <a:rPr lang="it-IT" sz="2000" b="1" dirty="0" smtClean="0">
                <a:solidFill>
                  <a:schemeClr val="accent6">
                    <a:lumMod val="20000"/>
                    <a:lumOff val="80000"/>
                  </a:schemeClr>
                </a:solidFill>
                <a:latin typeface="Times New Roman" pitchFamily="18" charset="0"/>
                <a:cs typeface="Times New Roman" pitchFamily="18" charset="0"/>
              </a:rPr>
              <a:t>più elegante </a:t>
            </a:r>
          </a:p>
          <a:p>
            <a:r>
              <a:rPr lang="it-IT" sz="2000" b="1" dirty="0" smtClean="0">
                <a:solidFill>
                  <a:schemeClr val="accent6">
                    <a:lumMod val="20000"/>
                    <a:lumOff val="80000"/>
                  </a:schemeClr>
                </a:solidFill>
                <a:latin typeface="Times New Roman" pitchFamily="18" charset="0"/>
                <a:cs typeface="Times New Roman" pitchFamily="18" charset="0"/>
              </a:rPr>
              <a:t>e dinamica la veduta.</a:t>
            </a:r>
          </a:p>
          <a:p>
            <a:endParaRPr lang="it-IT" b="1" dirty="0">
              <a:solidFill>
                <a:schemeClr val="accent6">
                  <a:lumMod val="20000"/>
                  <a:lumOff val="80000"/>
                </a:schemeClr>
              </a:solidFill>
              <a:latin typeface="Times New Roman" pitchFamily="18" charset="0"/>
              <a:cs typeface="Times New Roman" pitchFamily="18" charset="0"/>
            </a:endParaRPr>
          </a:p>
        </p:txBody>
      </p:sp>
      <p:pic>
        <p:nvPicPr>
          <p:cNvPr id="35842" name="Picture 2" descr="http://upload.wikimedia.org/wikipedia/commons/0/0b/Pieter_Bruegel_the_Elder_-_Naval_Battle_in_the_Gulf_of_Naples_%28detail%29_-_WGA03523.jpg"/>
          <p:cNvPicPr>
            <a:picLocks noChangeAspect="1" noChangeArrowheads="1"/>
          </p:cNvPicPr>
          <p:nvPr/>
        </p:nvPicPr>
        <p:blipFill>
          <a:blip r:embed="rId3"/>
          <a:srcRect/>
          <a:stretch>
            <a:fillRect/>
          </a:stretch>
        </p:blipFill>
        <p:spPr bwMode="auto">
          <a:xfrm>
            <a:off x="1" y="0"/>
            <a:ext cx="6775671" cy="685800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0" y="6488668"/>
            <a:ext cx="7643834"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Censimento a Betlemme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66914" name="Picture 2" descr="http://upload.wikimedia.org/wikipedia/commons/7/7e/Pieter_Bruegel_the_Elder_-_The_Census_at_Bethlehem_-_WGA03379.jpg"/>
          <p:cNvPicPr>
            <a:picLocks noChangeAspect="1" noChangeArrowheads="1"/>
          </p:cNvPicPr>
          <p:nvPr/>
        </p:nvPicPr>
        <p:blipFill>
          <a:blip r:embed="rId3"/>
          <a:srcRect/>
          <a:stretch>
            <a:fillRect/>
          </a:stretch>
        </p:blipFill>
        <p:spPr bwMode="auto">
          <a:xfrm>
            <a:off x="-1" y="0"/>
            <a:ext cx="9144001" cy="6537124"/>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5572140"/>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68962" name="Picture 2" descr="http://upload.wikimedia.org/wikipedia/commons/thumb/5/5a/Pieter_Bruegel_the_Elder_-_The_Census_at_Bethlehem_%28detail%29_-_WGA03387.jpg/640px-Pieter_Bruegel_the_Elder_-_The_Census_at_Bethlehem_%28detail%29_-_WGA03387.jpg"/>
          <p:cNvPicPr>
            <a:picLocks noChangeAspect="1" noChangeArrowheads="1"/>
          </p:cNvPicPr>
          <p:nvPr/>
        </p:nvPicPr>
        <p:blipFill>
          <a:blip r:embed="rId3"/>
          <a:srcRect/>
          <a:stretch>
            <a:fillRect/>
          </a:stretch>
        </p:blipFill>
        <p:spPr bwMode="auto">
          <a:xfrm>
            <a:off x="2071670" y="0"/>
            <a:ext cx="5227886" cy="68580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0" y="0"/>
            <a:ext cx="9144000" cy="6632585"/>
          </a:xfrm>
          <a:prstGeom prst="rect">
            <a:avLst/>
          </a:prstGeom>
          <a:noFill/>
        </p:spPr>
        <p:txBody>
          <a:bodyPr wrap="square" rtlCol="0">
            <a:spAutoFit/>
          </a:bodyPr>
          <a:lstStyle/>
          <a:p>
            <a:r>
              <a:rPr lang="it-IT" sz="2500" b="1" dirty="0" smtClean="0">
                <a:solidFill>
                  <a:schemeClr val="accent6">
                    <a:lumMod val="20000"/>
                    <a:lumOff val="80000"/>
                  </a:schemeClr>
                </a:solidFill>
                <a:latin typeface="Times New Roman" pitchFamily="18" charset="0"/>
                <a:cs typeface="Times New Roman" pitchFamily="18" charset="0"/>
              </a:rPr>
              <a:t>Si formò a Bruxelles alla scuola di </a:t>
            </a:r>
            <a:r>
              <a:rPr lang="it-IT" sz="2500" b="1" dirty="0" err="1" smtClean="0">
                <a:solidFill>
                  <a:schemeClr val="accent6">
                    <a:lumMod val="20000"/>
                    <a:lumOff val="80000"/>
                  </a:schemeClr>
                </a:solidFill>
                <a:latin typeface="Times New Roman" pitchFamily="18" charset="0"/>
                <a:cs typeface="Times New Roman" pitchFamily="18" charset="0"/>
              </a:rPr>
              <a:t>Pieter</a:t>
            </a:r>
            <a:r>
              <a:rPr lang="it-IT" sz="2500" b="1" dirty="0" smtClean="0">
                <a:solidFill>
                  <a:schemeClr val="accent6">
                    <a:lumMod val="20000"/>
                    <a:lumOff val="80000"/>
                  </a:schemeClr>
                </a:solidFill>
                <a:latin typeface="Times New Roman" pitchFamily="18" charset="0"/>
                <a:cs typeface="Times New Roman" pitchFamily="18" charset="0"/>
              </a:rPr>
              <a:t> </a:t>
            </a:r>
            <a:r>
              <a:rPr lang="it-IT" sz="2500" b="1" dirty="0" err="1" smtClean="0">
                <a:solidFill>
                  <a:schemeClr val="accent6">
                    <a:lumMod val="20000"/>
                    <a:lumOff val="80000"/>
                  </a:schemeClr>
                </a:solidFill>
                <a:latin typeface="Times New Roman" pitchFamily="18" charset="0"/>
                <a:cs typeface="Times New Roman" pitchFamily="18" charset="0"/>
              </a:rPr>
              <a:t>Coecke</a:t>
            </a:r>
            <a:r>
              <a:rPr lang="it-IT" sz="2500" b="1" dirty="0" smtClean="0">
                <a:solidFill>
                  <a:schemeClr val="accent6">
                    <a:lumMod val="20000"/>
                    <a:lumOff val="80000"/>
                  </a:schemeClr>
                </a:solidFill>
                <a:latin typeface="Times New Roman" pitchFamily="18" charset="0"/>
                <a:cs typeface="Times New Roman" pitchFamily="18" charset="0"/>
              </a:rPr>
              <a:t> </a:t>
            </a:r>
            <a:r>
              <a:rPr lang="it-IT" sz="2500" b="1" dirty="0" err="1" smtClean="0">
                <a:solidFill>
                  <a:schemeClr val="accent6">
                    <a:lumMod val="20000"/>
                    <a:lumOff val="80000"/>
                  </a:schemeClr>
                </a:solidFill>
                <a:latin typeface="Times New Roman" pitchFamily="18" charset="0"/>
                <a:cs typeface="Times New Roman" pitchFamily="18" charset="0"/>
              </a:rPr>
              <a:t>van</a:t>
            </a:r>
            <a:r>
              <a:rPr lang="it-IT" sz="2500" b="1" dirty="0" smtClean="0">
                <a:solidFill>
                  <a:schemeClr val="accent6">
                    <a:lumMod val="20000"/>
                    <a:lumOff val="80000"/>
                  </a:schemeClr>
                </a:solidFill>
                <a:latin typeface="Times New Roman" pitchFamily="18" charset="0"/>
                <a:cs typeface="Times New Roman" pitchFamily="18" charset="0"/>
              </a:rPr>
              <a:t> </a:t>
            </a:r>
            <a:r>
              <a:rPr lang="it-IT" sz="2500" b="1" dirty="0" err="1" smtClean="0">
                <a:solidFill>
                  <a:schemeClr val="accent6">
                    <a:lumMod val="20000"/>
                    <a:lumOff val="80000"/>
                  </a:schemeClr>
                </a:solidFill>
                <a:latin typeface="Times New Roman" pitchFamily="18" charset="0"/>
                <a:cs typeface="Times New Roman" pitchFamily="18" charset="0"/>
              </a:rPr>
              <a:t>Aelst</a:t>
            </a:r>
            <a:r>
              <a:rPr lang="it-IT" sz="2500" b="1" dirty="0" smtClean="0">
                <a:solidFill>
                  <a:schemeClr val="accent6">
                    <a:lumMod val="20000"/>
                    <a:lumOff val="80000"/>
                  </a:schemeClr>
                </a:solidFill>
                <a:latin typeface="Times New Roman" pitchFamily="18" charset="0"/>
                <a:cs typeface="Times New Roman" pitchFamily="18" charset="0"/>
              </a:rPr>
              <a:t>, pittore di corte di Carlo V,  architetto, disegnatore di arazzi, persona colta (autore di traduzioni di Vitruvio e di altri grandi letterati), che aveva viaggiato in Italia e lavorato a Costantinopoli. </a:t>
            </a:r>
            <a:r>
              <a:rPr lang="it-IT" sz="2500" b="1" dirty="0" err="1" smtClean="0">
                <a:solidFill>
                  <a:schemeClr val="accent6">
                    <a:lumMod val="20000"/>
                    <a:lumOff val="80000"/>
                  </a:schemeClr>
                </a:solidFill>
                <a:latin typeface="Times New Roman" pitchFamily="18" charset="0"/>
                <a:cs typeface="Times New Roman" pitchFamily="18" charset="0"/>
              </a:rPr>
              <a:t>Pieter</a:t>
            </a:r>
            <a:r>
              <a:rPr lang="it-IT" sz="2500" b="1" dirty="0" smtClean="0">
                <a:solidFill>
                  <a:schemeClr val="accent6">
                    <a:lumMod val="20000"/>
                    <a:lumOff val="80000"/>
                  </a:schemeClr>
                </a:solidFill>
                <a:latin typeface="Times New Roman" pitchFamily="18" charset="0"/>
                <a:cs typeface="Times New Roman" pitchFamily="18" charset="0"/>
              </a:rPr>
              <a:t> ne sposò la figlia </a:t>
            </a:r>
            <a:r>
              <a:rPr lang="it-IT" sz="2500" b="1" dirty="0" err="1" smtClean="0">
                <a:solidFill>
                  <a:schemeClr val="accent6">
                    <a:lumMod val="20000"/>
                    <a:lumOff val="80000"/>
                  </a:schemeClr>
                </a:solidFill>
                <a:latin typeface="Times New Roman" pitchFamily="18" charset="0"/>
                <a:cs typeface="Times New Roman" pitchFamily="18" charset="0"/>
              </a:rPr>
              <a:t>Mayeken</a:t>
            </a:r>
            <a:r>
              <a:rPr lang="it-IT" sz="2500" b="1" dirty="0" smtClean="0">
                <a:solidFill>
                  <a:schemeClr val="accent6">
                    <a:lumMod val="20000"/>
                    <a:lumOff val="80000"/>
                  </a:schemeClr>
                </a:solidFill>
                <a:latin typeface="Times New Roman" pitchFamily="18" charset="0"/>
                <a:cs typeface="Times New Roman" pitchFamily="18" charset="0"/>
              </a:rPr>
              <a:t> </a:t>
            </a:r>
            <a:r>
              <a:rPr lang="it-IT" sz="2500" b="1" dirty="0" err="1" smtClean="0">
                <a:solidFill>
                  <a:schemeClr val="accent6">
                    <a:lumMod val="20000"/>
                    <a:lumOff val="80000"/>
                  </a:schemeClr>
                </a:solidFill>
                <a:latin typeface="Times New Roman" pitchFamily="18" charset="0"/>
                <a:cs typeface="Times New Roman" pitchFamily="18" charset="0"/>
              </a:rPr>
              <a:t>Verhulst</a:t>
            </a:r>
            <a:r>
              <a:rPr lang="it-IT" sz="2500" b="1" dirty="0" smtClean="0">
                <a:solidFill>
                  <a:schemeClr val="accent6">
                    <a:lumMod val="20000"/>
                    <a:lumOff val="80000"/>
                  </a:schemeClr>
                </a:solidFill>
                <a:latin typeface="Times New Roman" pitchFamily="18" charset="0"/>
                <a:cs typeface="Times New Roman" pitchFamily="18" charset="0"/>
              </a:rPr>
              <a:t> </a:t>
            </a:r>
            <a:r>
              <a:rPr lang="it-IT" sz="2500" b="1" dirty="0" err="1" smtClean="0">
                <a:solidFill>
                  <a:schemeClr val="accent6">
                    <a:lumMod val="20000"/>
                    <a:lumOff val="80000"/>
                  </a:schemeClr>
                </a:solidFill>
                <a:latin typeface="Times New Roman" pitchFamily="18" charset="0"/>
                <a:cs typeface="Times New Roman" pitchFamily="18" charset="0"/>
              </a:rPr>
              <a:t>Bessemers</a:t>
            </a:r>
            <a:r>
              <a:rPr lang="it-IT" sz="2500" b="1" dirty="0" smtClean="0">
                <a:solidFill>
                  <a:schemeClr val="accent6">
                    <a:lumMod val="20000"/>
                    <a:lumOff val="80000"/>
                  </a:schemeClr>
                </a:solidFill>
                <a:latin typeface="Times New Roman" pitchFamily="18" charset="0"/>
                <a:cs typeface="Times New Roman" pitchFamily="18" charset="0"/>
              </a:rPr>
              <a:t>. Può darsi quindi che </a:t>
            </a:r>
            <a:r>
              <a:rPr lang="it-IT" sz="2500" b="1" dirty="0" err="1" smtClean="0">
                <a:solidFill>
                  <a:schemeClr val="accent6">
                    <a:lumMod val="20000"/>
                    <a:lumOff val="80000"/>
                  </a:schemeClr>
                </a:solidFill>
                <a:latin typeface="Times New Roman" pitchFamily="18" charset="0"/>
                <a:cs typeface="Times New Roman" pitchFamily="18" charset="0"/>
              </a:rPr>
              <a:t>Coecke</a:t>
            </a:r>
            <a:r>
              <a:rPr lang="it-IT" sz="2500" b="1" dirty="0" smtClean="0">
                <a:solidFill>
                  <a:schemeClr val="accent6">
                    <a:lumMod val="20000"/>
                    <a:lumOff val="80000"/>
                  </a:schemeClr>
                </a:solidFill>
                <a:latin typeface="Times New Roman" pitchFamily="18" charset="0"/>
                <a:cs typeface="Times New Roman" pitchFamily="18" charset="0"/>
              </a:rPr>
              <a:t> sia stato per lui un amico paterno e un interlocutore da cui venire iniziato a specifici indirizzi culturali, piuttosto che un vero e proprio maestro di bottega</a:t>
            </a:r>
            <a:r>
              <a:rPr lang="it-IT" sz="2500" b="1" dirty="0" smtClean="0">
                <a:solidFill>
                  <a:schemeClr val="accent6">
                    <a:lumMod val="20000"/>
                    <a:lumOff val="80000"/>
                  </a:schemeClr>
                </a:solidFill>
                <a:latin typeface="Times New Roman" pitchFamily="18" charset="0"/>
                <a:cs typeface="Times New Roman" pitchFamily="18" charset="0"/>
              </a:rPr>
              <a:t>. </a:t>
            </a:r>
            <a:r>
              <a:rPr lang="it-IT" sz="2500" b="1" dirty="0" smtClean="0">
                <a:solidFill>
                  <a:schemeClr val="accent6">
                    <a:lumMod val="20000"/>
                    <a:lumOff val="80000"/>
                  </a:schemeClr>
                </a:solidFill>
                <a:latin typeface="Times New Roman" pitchFamily="18" charset="0"/>
                <a:cs typeface="Times New Roman" pitchFamily="18" charset="0"/>
              </a:rPr>
              <a:t>Fondamentale </a:t>
            </a:r>
            <a:r>
              <a:rPr lang="it-IT" sz="2500" b="1" dirty="0" smtClean="0">
                <a:solidFill>
                  <a:schemeClr val="accent6">
                    <a:lumMod val="20000"/>
                    <a:lumOff val="80000"/>
                  </a:schemeClr>
                </a:solidFill>
                <a:latin typeface="Times New Roman" pitchFamily="18" charset="0"/>
                <a:cs typeface="Times New Roman" pitchFamily="18" charset="0"/>
              </a:rPr>
              <a:t>il contatto con l'incisore ed editore di </a:t>
            </a:r>
            <a:r>
              <a:rPr lang="it-IT" sz="2500" b="1" dirty="0" smtClean="0">
                <a:solidFill>
                  <a:schemeClr val="accent6">
                    <a:lumMod val="20000"/>
                    <a:lumOff val="80000"/>
                  </a:schemeClr>
                </a:solidFill>
                <a:latin typeface="Times New Roman" pitchFamily="18" charset="0"/>
                <a:cs typeface="Times New Roman" pitchFamily="18" charset="0"/>
              </a:rPr>
              <a:t>stampe </a:t>
            </a:r>
            <a:r>
              <a:rPr lang="it-IT" sz="2500" b="1" dirty="0" err="1" smtClean="0">
                <a:solidFill>
                  <a:schemeClr val="accent6">
                    <a:lumMod val="20000"/>
                    <a:lumOff val="80000"/>
                  </a:schemeClr>
                </a:solidFill>
                <a:latin typeface="Times New Roman" pitchFamily="18" charset="0"/>
                <a:cs typeface="Times New Roman" pitchFamily="18" charset="0"/>
              </a:rPr>
              <a:t>Hieronymus</a:t>
            </a:r>
            <a:r>
              <a:rPr lang="it-IT" sz="2500" b="1" dirty="0" smtClean="0">
                <a:solidFill>
                  <a:schemeClr val="accent6">
                    <a:lumMod val="20000"/>
                    <a:lumOff val="80000"/>
                  </a:schemeClr>
                </a:solidFill>
                <a:latin typeface="Times New Roman" pitchFamily="18" charset="0"/>
                <a:cs typeface="Times New Roman" pitchFamily="18" charset="0"/>
              </a:rPr>
              <a:t> </a:t>
            </a:r>
            <a:r>
              <a:rPr lang="it-IT" sz="2500" b="1" dirty="0" err="1" smtClean="0">
                <a:solidFill>
                  <a:schemeClr val="accent6">
                    <a:lumMod val="20000"/>
                    <a:lumOff val="80000"/>
                  </a:schemeClr>
                </a:solidFill>
                <a:latin typeface="Times New Roman" pitchFamily="18" charset="0"/>
                <a:cs typeface="Times New Roman" pitchFamily="18" charset="0"/>
              </a:rPr>
              <a:t>Cock</a:t>
            </a:r>
            <a:r>
              <a:rPr lang="it-IT" sz="2500" b="1" dirty="0" smtClean="0">
                <a:solidFill>
                  <a:schemeClr val="accent6">
                    <a:lumMod val="20000"/>
                    <a:lumOff val="80000"/>
                  </a:schemeClr>
                </a:solidFill>
                <a:latin typeface="Times New Roman" pitchFamily="18" charset="0"/>
                <a:cs typeface="Times New Roman" pitchFamily="18" charset="0"/>
              </a:rPr>
              <a:t> </a:t>
            </a:r>
            <a:r>
              <a:rPr lang="it-IT" sz="2500" b="1" dirty="0" smtClean="0">
                <a:solidFill>
                  <a:schemeClr val="accent6">
                    <a:lumMod val="20000"/>
                    <a:lumOff val="80000"/>
                  </a:schemeClr>
                </a:solidFill>
                <a:latin typeface="Times New Roman" pitchFamily="18" charset="0"/>
                <a:cs typeface="Times New Roman" pitchFamily="18" charset="0"/>
              </a:rPr>
              <a:t>di Anversa, che ebbe il merito di avvicinarlo alle opere </a:t>
            </a:r>
            <a:r>
              <a:rPr lang="it-IT" sz="2500" b="1" dirty="0" smtClean="0">
                <a:solidFill>
                  <a:schemeClr val="accent6">
                    <a:lumMod val="20000"/>
                    <a:lumOff val="80000"/>
                  </a:schemeClr>
                </a:solidFill>
                <a:latin typeface="Times New Roman" pitchFamily="18" charset="0"/>
                <a:cs typeface="Times New Roman" pitchFamily="18" charset="0"/>
              </a:rPr>
              <a:t>di Bosch. </a:t>
            </a:r>
            <a:r>
              <a:rPr lang="it-IT" sz="2500" b="1" dirty="0" err="1" smtClean="0">
                <a:solidFill>
                  <a:schemeClr val="accent6">
                    <a:lumMod val="20000"/>
                    <a:lumOff val="80000"/>
                  </a:schemeClr>
                </a:solidFill>
                <a:latin typeface="Times New Roman" pitchFamily="18" charset="0"/>
                <a:cs typeface="Times New Roman" pitchFamily="18" charset="0"/>
              </a:rPr>
              <a:t>Cock</a:t>
            </a:r>
            <a:r>
              <a:rPr lang="it-IT" sz="2500" b="1" dirty="0" smtClean="0">
                <a:solidFill>
                  <a:schemeClr val="accent6">
                    <a:lumMod val="20000"/>
                    <a:lumOff val="80000"/>
                  </a:schemeClr>
                </a:solidFill>
                <a:latin typeface="Times New Roman" pitchFamily="18" charset="0"/>
                <a:cs typeface="Times New Roman" pitchFamily="18" charset="0"/>
              </a:rPr>
              <a:t> infatti gli fece riprodurre una serie di disegni di Bosch, appartenente alla generazione precedente a quella di </a:t>
            </a:r>
            <a:r>
              <a:rPr lang="it-IT" sz="2500" b="1" dirty="0" err="1" smtClean="0">
                <a:solidFill>
                  <a:schemeClr val="accent6">
                    <a:lumMod val="20000"/>
                    <a:lumOff val="80000"/>
                  </a:schemeClr>
                </a:solidFill>
                <a:latin typeface="Times New Roman" pitchFamily="18" charset="0"/>
                <a:cs typeface="Times New Roman" pitchFamily="18" charset="0"/>
              </a:rPr>
              <a:t>Bruegel</a:t>
            </a:r>
            <a:r>
              <a:rPr lang="it-IT" sz="2500" b="1" dirty="0" smtClean="0">
                <a:solidFill>
                  <a:schemeClr val="accent6">
                    <a:lumMod val="20000"/>
                    <a:lumOff val="80000"/>
                  </a:schemeClr>
                </a:solidFill>
                <a:latin typeface="Times New Roman" pitchFamily="18" charset="0"/>
                <a:cs typeface="Times New Roman" pitchFamily="18" charset="0"/>
              </a:rPr>
              <a:t>, da usare come base per la traduzione in opere incisorie. Nello studio di </a:t>
            </a:r>
            <a:r>
              <a:rPr lang="it-IT" sz="2500" b="1" dirty="0" err="1" smtClean="0">
                <a:solidFill>
                  <a:schemeClr val="accent6">
                    <a:lumMod val="20000"/>
                    <a:lumOff val="80000"/>
                  </a:schemeClr>
                </a:solidFill>
                <a:latin typeface="Times New Roman" pitchFamily="18" charset="0"/>
                <a:cs typeface="Times New Roman" pitchFamily="18" charset="0"/>
              </a:rPr>
              <a:t>Cock</a:t>
            </a:r>
            <a:r>
              <a:rPr lang="it-IT" sz="2500" b="1" dirty="0" smtClean="0">
                <a:solidFill>
                  <a:schemeClr val="accent6">
                    <a:lumMod val="20000"/>
                    <a:lumOff val="80000"/>
                  </a:schemeClr>
                </a:solidFill>
                <a:latin typeface="Times New Roman" pitchFamily="18" charset="0"/>
                <a:cs typeface="Times New Roman" pitchFamily="18" charset="0"/>
              </a:rPr>
              <a:t> si ritrovavano artisti, letterati, studiosi e amatori, e circolavano sicuramente idee legate all'Umanesimo, in una versione molto intellettuale, </a:t>
            </a:r>
            <a:r>
              <a:rPr lang="it-IT" sz="2500" b="1" dirty="0" smtClean="0">
                <a:solidFill>
                  <a:schemeClr val="accent6">
                    <a:lumMod val="20000"/>
                    <a:lumOff val="80000"/>
                  </a:schemeClr>
                </a:solidFill>
                <a:latin typeface="Times New Roman" pitchFamily="18" charset="0"/>
                <a:cs typeface="Times New Roman" pitchFamily="18" charset="0"/>
              </a:rPr>
              <a:t>all’alchimia e alle teorie politiche eretiche, anabattiste, egualitarie, rivoluzionarie.</a:t>
            </a:r>
            <a:endParaRPr lang="it-IT" sz="2500" b="1" dirty="0" smtClean="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0" y="6357958"/>
            <a:ext cx="7643834"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Paesaggio invernale con pattinatori e trappola per uccelli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65890" name="Picture 2" descr="http://upload.wikimedia.org/wikipedia/commons/8/83/Pieter_Bruegel_the_Elder_-_Winter_Landscape_with_Skaters_and_Bird_Trap_-_WGA03333.jpg"/>
          <p:cNvPicPr>
            <a:picLocks noChangeAspect="1" noChangeArrowheads="1"/>
          </p:cNvPicPr>
          <p:nvPr/>
        </p:nvPicPr>
        <p:blipFill>
          <a:blip r:embed="rId3"/>
          <a:srcRect/>
          <a:stretch>
            <a:fillRect/>
          </a:stretch>
        </p:blipFill>
        <p:spPr bwMode="auto">
          <a:xfrm>
            <a:off x="0" y="154436"/>
            <a:ext cx="9144000" cy="6084411"/>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69986" name="Picture 2" descr="http://upload.wikimedia.org/wikipedia/commons/a/ac/Pieter_Bruegel_the_Elder_-_Winter_Landscape_with_Skaters_and_a_Bird_Trap_%28detail%29_-_WGA03335.jpg"/>
          <p:cNvPicPr>
            <a:picLocks noChangeAspect="1" noChangeArrowheads="1"/>
          </p:cNvPicPr>
          <p:nvPr/>
        </p:nvPicPr>
        <p:blipFill>
          <a:blip r:embed="rId3"/>
          <a:srcRect/>
          <a:stretch>
            <a:fillRect/>
          </a:stretch>
        </p:blipFill>
        <p:spPr bwMode="auto">
          <a:xfrm>
            <a:off x="1" y="1214422"/>
            <a:ext cx="9143999" cy="4816856"/>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0" y="6357958"/>
            <a:ext cx="7643834"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Giornata buia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73058" name="Picture 2" descr="http://upload.wikimedia.org/wikipedia/commons/thumb/f/fd/Der_d%C3%BCstere_Tag.jpg/1280px-Der_d%C3%BCstere_Tag.jpg"/>
          <p:cNvPicPr>
            <a:picLocks noChangeAspect="1" noChangeArrowheads="1"/>
          </p:cNvPicPr>
          <p:nvPr/>
        </p:nvPicPr>
        <p:blipFill>
          <a:blip r:embed="rId3"/>
          <a:srcRect/>
          <a:stretch>
            <a:fillRect/>
          </a:stretch>
        </p:blipFill>
        <p:spPr bwMode="auto">
          <a:xfrm>
            <a:off x="0" y="-335357"/>
            <a:ext cx="9144000" cy="6607534"/>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0" y="6488668"/>
            <a:ext cx="7643834"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Fienagione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7" name="Picture 2" descr="http://upload.wikimedia.org/wikipedia/commons/thumb/a/af/Die_Heuernte.jpg/1280px-Die_Heuernte.jpg"/>
          <p:cNvPicPr>
            <a:picLocks noChangeAspect="1" noChangeArrowheads="1"/>
          </p:cNvPicPr>
          <p:nvPr/>
        </p:nvPicPr>
        <p:blipFill>
          <a:blip r:embed="rId3"/>
          <a:srcRect/>
          <a:stretch>
            <a:fillRect/>
          </a:stretch>
        </p:blipFill>
        <p:spPr bwMode="auto">
          <a:xfrm>
            <a:off x="-1" y="0"/>
            <a:ext cx="9147879" cy="6500834"/>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0" y="6357958"/>
            <a:ext cx="7643834"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Mietitura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76130" name="Picture 2" descr="http://upload.wikimedia.org/wikipedia/commons/thumb/f/f9/Pieter_Bruegel_the_Elder_-_The_Corn_Harvest_%28August%29_-_WGA03451.jpg/1280px-Pieter_Bruegel_the_Elder_-_The_Corn_Harvest_%28August%29_-_WGA03451.jpg"/>
          <p:cNvPicPr>
            <a:picLocks noChangeAspect="1" noChangeArrowheads="1"/>
          </p:cNvPicPr>
          <p:nvPr/>
        </p:nvPicPr>
        <p:blipFill>
          <a:blip r:embed="rId3"/>
          <a:srcRect/>
          <a:stretch>
            <a:fillRect/>
          </a:stretch>
        </p:blipFill>
        <p:spPr bwMode="auto">
          <a:xfrm>
            <a:off x="0" y="0"/>
            <a:ext cx="9144000" cy="6410782"/>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79202" name="Picture 2" descr="http://upload.wikimedia.org/wikipedia/commons/thumb/b/bf/Pieter_Bruegel_the_Elder_-_The_Corn_Harvest_%28detail%29_-_WGA3452.jpg/1024px-Pieter_Bruegel_the_Elder_-_The_Corn_Harvest_%28detail%29_-_WGA3452.jpg"/>
          <p:cNvPicPr>
            <a:picLocks noChangeAspect="1" noChangeArrowheads="1"/>
          </p:cNvPicPr>
          <p:nvPr/>
        </p:nvPicPr>
        <p:blipFill>
          <a:blip r:embed="rId3"/>
          <a:srcRect/>
          <a:stretch>
            <a:fillRect/>
          </a:stretch>
        </p:blipFill>
        <p:spPr bwMode="auto">
          <a:xfrm>
            <a:off x="1" y="-53426"/>
            <a:ext cx="7715272" cy="6911425"/>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0" y="6357958"/>
            <a:ext cx="7643834"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Mietitura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78178" name="Picture 2" descr="http://upload.wikimedia.org/wikipedia/commons/e/e8/Pieter_Bruegel_d._%C3%84._103d.jpg"/>
          <p:cNvPicPr>
            <a:picLocks noChangeAspect="1" noChangeArrowheads="1"/>
          </p:cNvPicPr>
          <p:nvPr/>
        </p:nvPicPr>
        <p:blipFill>
          <a:blip r:embed="rId3"/>
          <a:srcRect/>
          <a:stretch>
            <a:fillRect/>
          </a:stretch>
        </p:blipFill>
        <p:spPr bwMode="auto">
          <a:xfrm>
            <a:off x="0" y="106680"/>
            <a:ext cx="9144001" cy="6751320"/>
          </a:xfrm>
          <a:prstGeom prst="rect">
            <a:avLst/>
          </a:prstGeom>
          <a:noFill/>
        </p:spPr>
      </p:pic>
      <p:sp>
        <p:nvSpPr>
          <p:cNvPr id="8" name="Rettangolo 7"/>
          <p:cNvSpPr/>
          <p:nvPr/>
        </p:nvSpPr>
        <p:spPr>
          <a:xfrm>
            <a:off x="214282" y="6286520"/>
            <a:ext cx="2678938"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Ritorno della mandria     </a:t>
            </a:r>
            <a:endParaRPr lang="it-IT"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0" y="6357958"/>
            <a:ext cx="7643834"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Cacciatori nella neve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64866" name="Picture 2" descr="http://upload.wikimedia.org/wikipedia/commons/b/bf/Pieter_Bruegel_the_Elder_-_The_Hunters_in_the_Snow_%28January%29_-_WGA3434.jpg"/>
          <p:cNvPicPr>
            <a:picLocks noChangeAspect="1" noChangeArrowheads="1"/>
          </p:cNvPicPr>
          <p:nvPr/>
        </p:nvPicPr>
        <p:blipFill>
          <a:blip r:embed="rId3"/>
          <a:srcRect/>
          <a:stretch>
            <a:fillRect/>
          </a:stretch>
        </p:blipFill>
        <p:spPr bwMode="auto">
          <a:xfrm>
            <a:off x="0" y="0"/>
            <a:ext cx="9143999" cy="6352754"/>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80226" name="Picture 2" descr="http://upload.wikimedia.org/wikipedia/commons/thumb/4/4e/J%C3%A4ger_im_Schnee_%28Ferne_Stadt%29.jpg/640px-J%C3%A4ger_im_Schnee_%28Ferne_Stadt%29.jpg"/>
          <p:cNvPicPr>
            <a:picLocks noChangeAspect="1" noChangeArrowheads="1"/>
          </p:cNvPicPr>
          <p:nvPr/>
        </p:nvPicPr>
        <p:blipFill>
          <a:blip r:embed="rId3"/>
          <a:srcRect/>
          <a:stretch>
            <a:fillRect/>
          </a:stretch>
        </p:blipFill>
        <p:spPr bwMode="auto">
          <a:xfrm>
            <a:off x="2214546" y="0"/>
            <a:ext cx="5137325" cy="6858000"/>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0" y="6357958"/>
            <a:ext cx="7643834"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Parabola del buon seminatore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72034" name="Picture 2" descr="Village Landscape with Ammaus Pilgrims - Pieter the Elder Bruegel - www.pieter-bruegel-the-elder.org"/>
          <p:cNvPicPr>
            <a:picLocks noChangeAspect="1" noChangeArrowheads="1"/>
          </p:cNvPicPr>
          <p:nvPr/>
        </p:nvPicPr>
        <p:blipFill>
          <a:blip r:embed="rId3"/>
          <a:srcRect t="3543"/>
          <a:stretch>
            <a:fillRect/>
          </a:stretch>
        </p:blipFill>
        <p:spPr bwMode="auto">
          <a:xfrm>
            <a:off x="0" y="-50281"/>
            <a:ext cx="9023024" cy="6908281"/>
          </a:xfrm>
          <a:prstGeom prst="rect">
            <a:avLst/>
          </a:prstGeom>
          <a:noFill/>
        </p:spPr>
      </p:pic>
      <p:sp>
        <p:nvSpPr>
          <p:cNvPr id="7" name="Rettangolo 6"/>
          <p:cNvSpPr/>
          <p:nvPr/>
        </p:nvSpPr>
        <p:spPr>
          <a:xfrm>
            <a:off x="2357422" y="0"/>
            <a:ext cx="4818627" cy="369332"/>
          </a:xfrm>
          <a:prstGeom prst="rect">
            <a:avLst/>
          </a:prstGeom>
        </p:spPr>
        <p:txBody>
          <a:bodyPr wrap="none">
            <a:spAutoFit/>
          </a:bodyPr>
          <a:lstStyle/>
          <a:p>
            <a:r>
              <a:rPr lang="it-IT" b="1" dirty="0" smtClean="0">
                <a:solidFill>
                  <a:schemeClr val="accent6">
                    <a:lumMod val="75000"/>
                  </a:schemeClr>
                </a:solidFill>
                <a:latin typeface="Times New Roman" pitchFamily="18" charset="0"/>
                <a:cs typeface="Times New Roman" pitchFamily="18" charset="0"/>
              </a:rPr>
              <a:t>Veduta di villaggio con pellegrini di </a:t>
            </a:r>
            <a:r>
              <a:rPr lang="it-IT" b="1" dirty="0" err="1" smtClean="0">
                <a:solidFill>
                  <a:schemeClr val="accent6">
                    <a:lumMod val="75000"/>
                  </a:schemeClr>
                </a:solidFill>
                <a:latin typeface="Times New Roman" pitchFamily="18" charset="0"/>
                <a:cs typeface="Times New Roman" pitchFamily="18" charset="0"/>
              </a:rPr>
              <a:t>Emmaus</a:t>
            </a:r>
            <a:r>
              <a:rPr lang="it-IT" b="1" dirty="0" smtClean="0">
                <a:solidFill>
                  <a:schemeClr val="accent6">
                    <a:lumMod val="75000"/>
                  </a:schemeClr>
                </a:solidFill>
                <a:latin typeface="Times New Roman" pitchFamily="18" charset="0"/>
                <a:cs typeface="Times New Roman" pitchFamily="18" charset="0"/>
              </a:rPr>
              <a:t>  </a:t>
            </a:r>
            <a:endParaRPr lang="it-IT" b="1" dirty="0">
              <a:solidFill>
                <a:schemeClr val="accent6">
                  <a:lumMod val="75000"/>
                </a:schemeClr>
              </a:solidFill>
              <a:latin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26626" name="Picture 2" descr="http://upload.wikimedia.org/wikipedia/commons/thumb/5/5f/Anbetung_der_K%C3%B6nige_%28Bruegel%2C_um_1564%29.jpg/1280px-Anbetung_der_K%C3%B6nige_%28Bruegel%2C_um_1564%29.jpg"/>
          <p:cNvPicPr>
            <a:picLocks noChangeAspect="1" noChangeArrowheads="1"/>
          </p:cNvPicPr>
          <p:nvPr/>
        </p:nvPicPr>
        <p:blipFill>
          <a:blip r:embed="rId3"/>
          <a:srcRect/>
          <a:stretch>
            <a:fillRect/>
          </a:stretch>
        </p:blipFill>
        <p:spPr bwMode="auto">
          <a:xfrm>
            <a:off x="0" y="0"/>
            <a:ext cx="9144000" cy="6600479"/>
          </a:xfrm>
          <a:prstGeom prst="rect">
            <a:avLst/>
          </a:prstGeom>
          <a:noFill/>
        </p:spPr>
      </p:pic>
      <p:sp>
        <p:nvSpPr>
          <p:cNvPr id="9" name="Rettangolo 8"/>
          <p:cNvSpPr/>
          <p:nvPr/>
        </p:nvSpPr>
        <p:spPr>
          <a:xfrm>
            <a:off x="0" y="6488668"/>
            <a:ext cx="7643834"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Adorazione dei Magi </a:t>
            </a:r>
            <a:endParaRPr lang="it-IT" b="1" dirty="0">
              <a:solidFill>
                <a:schemeClr val="accent6">
                  <a:lumMod val="20000"/>
                  <a:lumOff val="80000"/>
                </a:schemeClr>
              </a:solidFill>
              <a:latin typeface="Times New Roman" pitchFamily="18" charset="0"/>
              <a:cs typeface="Times New Roman"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285720" y="0"/>
            <a:ext cx="8572560" cy="4355038"/>
          </a:xfrm>
          <a:prstGeom prst="rect">
            <a:avLst/>
          </a:prstGeom>
          <a:noFill/>
        </p:spPr>
        <p:txBody>
          <a:bodyPr wrap="square" rtlCol="0">
            <a:spAutoFit/>
          </a:bodyPr>
          <a:lstStyle/>
          <a:p>
            <a:endParaRPr lang="it-IT" sz="2100" b="1" dirty="0" smtClean="0">
              <a:solidFill>
                <a:schemeClr val="accent6">
                  <a:lumMod val="20000"/>
                  <a:lumOff val="80000"/>
                </a:schemeClr>
              </a:solidFill>
              <a:latin typeface="Times New Roman" pitchFamily="18" charset="0"/>
              <a:cs typeface="Times New Roman" pitchFamily="18" charset="0"/>
            </a:endParaRPr>
          </a:p>
          <a:p>
            <a:endParaRPr lang="it-IT" sz="2100" b="1" dirty="0">
              <a:solidFill>
                <a:schemeClr val="accent6">
                  <a:lumMod val="20000"/>
                  <a:lumOff val="80000"/>
                </a:schemeClr>
              </a:solidFill>
              <a:latin typeface="Times New Roman" pitchFamily="18" charset="0"/>
              <a:cs typeface="Times New Roman" pitchFamily="18" charset="0"/>
            </a:endParaRPr>
          </a:p>
          <a:p>
            <a:endParaRPr lang="it-IT" sz="2100" b="1" dirty="0" smtClean="0">
              <a:solidFill>
                <a:schemeClr val="accent6">
                  <a:lumMod val="20000"/>
                  <a:lumOff val="80000"/>
                </a:schemeClr>
              </a:solidFill>
              <a:latin typeface="Times New Roman" pitchFamily="18" charset="0"/>
              <a:cs typeface="Times New Roman" pitchFamily="18" charset="0"/>
            </a:endParaRPr>
          </a:p>
          <a:p>
            <a:pPr algn="ctr"/>
            <a:endParaRPr lang="it-IT" sz="5400" b="1" dirty="0" smtClean="0">
              <a:solidFill>
                <a:srgbClr val="D2280C"/>
              </a:solidFill>
              <a:latin typeface="Times New Roman" pitchFamily="18" charset="0"/>
              <a:cs typeface="Times New Roman" pitchFamily="18" charset="0"/>
            </a:endParaRPr>
          </a:p>
          <a:p>
            <a:pPr algn="ctr"/>
            <a:endParaRPr lang="it-IT" sz="2800" b="1" dirty="0" smtClean="0">
              <a:solidFill>
                <a:schemeClr val="accent6">
                  <a:lumMod val="75000"/>
                </a:schemeClr>
              </a:solidFill>
              <a:latin typeface="Times New Roman" pitchFamily="18" charset="0"/>
              <a:cs typeface="Times New Roman" pitchFamily="18" charset="0"/>
            </a:endParaRPr>
          </a:p>
          <a:p>
            <a:pPr algn="ctr"/>
            <a:r>
              <a:rPr lang="it-IT" sz="5400" b="1" dirty="0" smtClean="0">
                <a:solidFill>
                  <a:schemeClr val="accent6">
                    <a:lumMod val="75000"/>
                  </a:schemeClr>
                </a:solidFill>
                <a:latin typeface="Times New Roman" pitchFamily="18" charset="0"/>
                <a:cs typeface="Times New Roman" pitchFamily="18" charset="0"/>
              </a:rPr>
              <a:t>IL POPOLO DEI CONTADINI</a:t>
            </a:r>
            <a:endParaRPr lang="it-IT" sz="2100" dirty="0">
              <a:solidFill>
                <a:schemeClr val="accent6">
                  <a:lumMod val="75000"/>
                </a:schemeClr>
              </a:solidFill>
              <a:latin typeface="Times New Roman" pitchFamily="18" charset="0"/>
              <a:cs typeface="Times New Roman" pitchFamily="18" charset="0"/>
            </a:endParaRPr>
          </a:p>
          <a:p>
            <a:pPr algn="just"/>
            <a:r>
              <a:rPr lang="it-IT" sz="2400" dirty="0" smtClean="0">
                <a:solidFill>
                  <a:schemeClr val="accent6">
                    <a:lumMod val="20000"/>
                    <a:lumOff val="80000"/>
                  </a:schemeClr>
                </a:solidFill>
                <a:latin typeface="Times New Roman" pitchFamily="18" charset="0"/>
                <a:cs typeface="Times New Roman" pitchFamily="18" charset="0"/>
              </a:rPr>
              <a:t>. </a:t>
            </a:r>
            <a:endParaRPr lang="it-IT" sz="2100" b="1" dirty="0">
              <a:solidFill>
                <a:schemeClr val="accent6">
                  <a:lumMod val="20000"/>
                  <a:lumOff val="80000"/>
                </a:schemeClr>
              </a:solidFill>
              <a:latin typeface="Times New Roman" pitchFamily="18" charset="0"/>
              <a:cs typeface="Times New Roman" pitchFamily="18" charset="0"/>
            </a:endParaRPr>
          </a:p>
        </p:txBody>
      </p:sp>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8434" name="Picture 2" descr="http://upload.wikimedia.org/wikipedia/commons/e/ee/Pieter_Bruegel_the_Elder_-_Twelve_Proverbs_-_WGA03372.jpg"/>
          <p:cNvPicPr>
            <a:picLocks noChangeAspect="1" noChangeArrowheads="1"/>
          </p:cNvPicPr>
          <p:nvPr/>
        </p:nvPicPr>
        <p:blipFill>
          <a:blip r:embed="rId3"/>
          <a:srcRect/>
          <a:stretch>
            <a:fillRect/>
          </a:stretch>
        </p:blipFill>
        <p:spPr bwMode="auto">
          <a:xfrm>
            <a:off x="0" y="-11152"/>
            <a:ext cx="9144000" cy="6869152"/>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0" y="0"/>
            <a:ext cx="9144000" cy="6740307"/>
          </a:xfrm>
          <a:prstGeom prst="rect">
            <a:avLst/>
          </a:prstGeom>
          <a:noFill/>
        </p:spPr>
        <p:txBody>
          <a:bodyPr wrap="square" rtlCol="0">
            <a:spAutoFit/>
          </a:bodyPr>
          <a:lstStyle/>
          <a:p>
            <a:pPr marL="457200" indent="-457200">
              <a:buFont typeface="+mj-lt"/>
              <a:buAutoNum type="arabicPeriod"/>
            </a:pPr>
            <a:r>
              <a:rPr lang="it-IT" b="1" dirty="0" smtClean="0">
                <a:solidFill>
                  <a:schemeClr val="accent6">
                    <a:lumMod val="20000"/>
                    <a:lumOff val="80000"/>
                  </a:schemeClr>
                </a:solidFill>
                <a:latin typeface="Times New Roman" pitchFamily="18" charset="0"/>
                <a:cs typeface="Times New Roman" pitchFamily="18" charset="0"/>
              </a:rPr>
              <a:t>"Bere di continuo, anche da ubriachi, induce in povertà, disonora il nome e mena alla rovina"</a:t>
            </a:r>
          </a:p>
          <a:p>
            <a:pPr marL="457200" indent="-457200">
              <a:buFont typeface="+mj-lt"/>
              <a:buAutoNum type="arabicPeriod"/>
            </a:pPr>
            <a:r>
              <a:rPr lang="it-IT" b="1" dirty="0" smtClean="0">
                <a:solidFill>
                  <a:schemeClr val="accent6">
                    <a:lumMod val="20000"/>
                    <a:lumOff val="80000"/>
                  </a:schemeClr>
                </a:solidFill>
                <a:latin typeface="Times New Roman" pitchFamily="18" charset="0"/>
                <a:cs typeface="Times New Roman" pitchFamily="18" charset="0"/>
              </a:rPr>
              <a:t>"Io sono un opportunista, d'un genera tale per cui voglio sempre il mantello dove il vento spira"</a:t>
            </a:r>
          </a:p>
          <a:p>
            <a:pPr marL="457200" indent="-457200">
              <a:buFont typeface="+mj-lt"/>
              <a:buAutoNum type="arabicPeriod"/>
            </a:pPr>
            <a:r>
              <a:rPr lang="it-IT" b="1" dirty="0" smtClean="0">
                <a:solidFill>
                  <a:schemeClr val="accent6">
                    <a:lumMod val="20000"/>
                    <a:lumOff val="80000"/>
                  </a:schemeClr>
                </a:solidFill>
                <a:latin typeface="Times New Roman" pitchFamily="18" charset="0"/>
                <a:cs typeface="Times New Roman" pitchFamily="18" charset="0"/>
              </a:rPr>
              <a:t>"Porto il fuoco in una mano, l'acqua nell'altra, e passo il tempo con pettegoli e donnette" (cioè seminare discordia usando una doppia faccia)</a:t>
            </a:r>
          </a:p>
          <a:p>
            <a:pPr marL="457200" indent="-457200">
              <a:buFont typeface="+mj-lt"/>
              <a:buAutoNum type="arabicPeriod"/>
            </a:pPr>
            <a:r>
              <a:rPr lang="it-IT" b="1" dirty="0" smtClean="0">
                <a:solidFill>
                  <a:schemeClr val="accent6">
                    <a:lumMod val="20000"/>
                    <a:lumOff val="80000"/>
                  </a:schemeClr>
                </a:solidFill>
                <a:latin typeface="Times New Roman" pitchFamily="18" charset="0"/>
                <a:cs typeface="Times New Roman" pitchFamily="18" charset="0"/>
              </a:rPr>
              <a:t>"Nel fare baldoria nessuno mi stava alla pari; adesso, finito in miseria, me ne resto fra due sedie, seduto sulla cenere" (finire in miseria per l'indecisione)</a:t>
            </a:r>
          </a:p>
          <a:p>
            <a:pPr marL="457200" indent="-457200">
              <a:buFont typeface="+mj-lt"/>
              <a:buAutoNum type="arabicPeriod"/>
            </a:pPr>
            <a:r>
              <a:rPr lang="it-IT" b="1" dirty="0" smtClean="0">
                <a:solidFill>
                  <a:schemeClr val="accent6">
                    <a:lumMod val="20000"/>
                    <a:lumOff val="80000"/>
                  </a:schemeClr>
                </a:solidFill>
                <a:latin typeface="Times New Roman" pitchFamily="18" charset="0"/>
                <a:cs typeface="Times New Roman" pitchFamily="18" charset="0"/>
              </a:rPr>
              <a:t>"Il vitello mi guarda con occhio smarrito; che serve se chiudo il pozzo quando ormai è annegato?" (cioè è inutile provare rimorso tardivo se non giova a niente)</a:t>
            </a:r>
          </a:p>
          <a:p>
            <a:pPr marL="457200" indent="-457200">
              <a:buFont typeface="+mj-lt"/>
              <a:buAutoNum type="arabicPeriod"/>
            </a:pPr>
            <a:r>
              <a:rPr lang="it-IT" b="1" dirty="0" smtClean="0">
                <a:solidFill>
                  <a:schemeClr val="accent6">
                    <a:lumMod val="20000"/>
                    <a:lumOff val="80000"/>
                  </a:schemeClr>
                </a:solidFill>
                <a:latin typeface="Times New Roman" pitchFamily="18" charset="0"/>
                <a:cs typeface="Times New Roman" pitchFamily="18" charset="0"/>
              </a:rPr>
              <a:t>"Se a qualcuno piace faticare inutilmente, getti rose ai porci”</a:t>
            </a:r>
          </a:p>
          <a:p>
            <a:pPr marL="457200" indent="-457200">
              <a:buFont typeface="+mj-lt"/>
              <a:buAutoNum type="arabicPeriod"/>
            </a:pPr>
            <a:r>
              <a:rPr lang="it-IT" b="1" dirty="0" smtClean="0">
                <a:solidFill>
                  <a:schemeClr val="accent6">
                    <a:lumMod val="20000"/>
                    <a:lumOff val="80000"/>
                  </a:schemeClr>
                </a:solidFill>
                <a:latin typeface="Times New Roman" pitchFamily="18" charset="0"/>
                <a:cs typeface="Times New Roman" pitchFamily="18" charset="0"/>
              </a:rPr>
              <a:t>"L'armatura fa di me un buon guerriero e attacco un campanellino al gatto" (cioè la tenuta militare rende arditi anche i paurosi, e la poca discrezione rende i piani segreti noti)</a:t>
            </a:r>
          </a:p>
          <a:p>
            <a:pPr marL="457200" indent="-457200">
              <a:buFont typeface="+mj-lt"/>
              <a:buAutoNum type="arabicPeriod"/>
            </a:pPr>
            <a:r>
              <a:rPr lang="it-IT" b="1" dirty="0" smtClean="0">
                <a:solidFill>
                  <a:schemeClr val="accent6">
                    <a:lumMod val="20000"/>
                    <a:lumOff val="80000"/>
                  </a:schemeClr>
                </a:solidFill>
                <a:latin typeface="Times New Roman" pitchFamily="18" charset="0"/>
                <a:cs typeface="Times New Roman" pitchFamily="18" charset="0"/>
              </a:rPr>
              <a:t>"La fortuna del vicino mi strazia il cuore; non sopporto che il sole si specchi nell'acqua" (cioè l'invidia impedisce la felicità)</a:t>
            </a:r>
          </a:p>
          <a:p>
            <a:pPr marL="457200" indent="-457200">
              <a:buFont typeface="+mj-lt"/>
              <a:buAutoNum type="arabicPeriod"/>
            </a:pPr>
            <a:r>
              <a:rPr lang="it-IT" b="1" dirty="0" smtClean="0">
                <a:solidFill>
                  <a:schemeClr val="accent6">
                    <a:lumMod val="20000"/>
                    <a:lumOff val="80000"/>
                  </a:schemeClr>
                </a:solidFill>
                <a:latin typeface="Times New Roman" pitchFamily="18" charset="0"/>
                <a:cs typeface="Times New Roman" pitchFamily="18" charset="0"/>
              </a:rPr>
              <a:t>"Sono bellicoso, fiero e iracondo; perciò batto la testa nel muro" (cioè l'iracondo è causa dei propri guai)</a:t>
            </a:r>
          </a:p>
          <a:p>
            <a:pPr marL="457200" indent="-457200">
              <a:buFont typeface="+mj-lt"/>
              <a:buAutoNum type="arabicPeriod"/>
            </a:pPr>
            <a:r>
              <a:rPr lang="it-IT" b="1" dirty="0" smtClean="0">
                <a:solidFill>
                  <a:schemeClr val="accent6">
                    <a:lumMod val="20000"/>
                    <a:lumOff val="80000"/>
                  </a:schemeClr>
                </a:solidFill>
                <a:latin typeface="Times New Roman" pitchFamily="18" charset="0"/>
                <a:cs typeface="Times New Roman" pitchFamily="18" charset="0"/>
              </a:rPr>
              <a:t>"A me tocca il magro, il grasso agli altri: e pesco sempre fuori dalla rete" (cioè l'incapace si arrabbia invano)</a:t>
            </a:r>
          </a:p>
          <a:p>
            <a:pPr marL="457200" indent="-457200">
              <a:buFont typeface="+mj-lt"/>
              <a:buAutoNum type="arabicPeriod"/>
            </a:pPr>
            <a:r>
              <a:rPr lang="it-IT" b="1" dirty="0" smtClean="0">
                <a:solidFill>
                  <a:schemeClr val="accent6">
                    <a:lumMod val="20000"/>
                    <a:lumOff val="80000"/>
                  </a:schemeClr>
                </a:solidFill>
                <a:latin typeface="Times New Roman" pitchFamily="18" charset="0"/>
                <a:cs typeface="Times New Roman" pitchFamily="18" charset="0"/>
              </a:rPr>
              <a:t>"Mi copro con un mantello celeste; ma quanto più mi nascondo, tanto più mi riconoscono" (cioè l'infedeltà della moglie rende famoso, suo malgrado, il marito)</a:t>
            </a:r>
          </a:p>
          <a:p>
            <a:pPr marL="457200" indent="-457200">
              <a:buFont typeface="+mj-lt"/>
              <a:buAutoNum type="arabicPeriod"/>
            </a:pPr>
            <a:r>
              <a:rPr lang="it-IT" b="1" dirty="0" smtClean="0">
                <a:solidFill>
                  <a:schemeClr val="accent6">
                    <a:lumMod val="20000"/>
                    <a:lumOff val="80000"/>
                  </a:schemeClr>
                </a:solidFill>
                <a:latin typeface="Times New Roman" pitchFamily="18" charset="0"/>
                <a:cs typeface="Times New Roman" pitchFamily="18" charset="0"/>
              </a:rPr>
              <a:t>"A qualunque cosa io miri, non riesco mai a ottenerla: orino sempre contro la luna" (cioè non si devono nutrire aspirazioni troppo alte)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0" y="6457890"/>
            <a:ext cx="8286776" cy="400110"/>
          </a:xfrm>
          <a:prstGeom prst="rect">
            <a:avLst/>
          </a:prstGeom>
          <a:noFill/>
        </p:spPr>
        <p:txBody>
          <a:bodyPr wrap="square" rtlCol="0">
            <a:spAutoFit/>
          </a:bodyPr>
          <a:lstStyle/>
          <a:p>
            <a:r>
              <a:rPr lang="it-IT" sz="2000" b="1" dirty="0" smtClean="0">
                <a:solidFill>
                  <a:schemeClr val="accent6">
                    <a:lumMod val="20000"/>
                    <a:lumOff val="80000"/>
                  </a:schemeClr>
                </a:solidFill>
                <a:latin typeface="Times New Roman" pitchFamily="18" charset="0"/>
                <a:cs typeface="Times New Roman" pitchFamily="18" charset="0"/>
              </a:rPr>
              <a:t>Proverbi fiamminghi </a:t>
            </a:r>
            <a:endParaRPr lang="it-IT" sz="2000" b="1" dirty="0">
              <a:solidFill>
                <a:schemeClr val="accent6">
                  <a:lumMod val="20000"/>
                  <a:lumOff val="80000"/>
                </a:schemeClr>
              </a:solidFill>
              <a:latin typeface="Times New Roman" pitchFamily="18" charset="0"/>
              <a:cs typeface="Times New Roman" pitchFamily="18" charset="0"/>
            </a:endParaRPr>
          </a:p>
        </p:txBody>
      </p:sp>
      <p:pic>
        <p:nvPicPr>
          <p:cNvPr id="40962" name="Picture 2" descr="http://upload.wikimedia.org/wikipedia/commons/thumb/b/b3/Pieter_Bruegel_the_Elder_-_The_Dutch_Proverbs_-_Google_Art_Project.jpg/1280px-Pieter_Bruegel_the_Elder_-_The_Dutch_Proverbs_-_Google_Art_Project.jpg"/>
          <p:cNvPicPr>
            <a:picLocks noChangeAspect="1" noChangeArrowheads="1"/>
          </p:cNvPicPr>
          <p:nvPr/>
        </p:nvPicPr>
        <p:blipFill>
          <a:blip r:embed="rId3"/>
          <a:srcRect/>
          <a:stretch>
            <a:fillRect/>
          </a:stretch>
        </p:blipFill>
        <p:spPr bwMode="auto">
          <a:xfrm>
            <a:off x="-1" y="0"/>
            <a:ext cx="9193255" cy="6500834"/>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0" y="6457890"/>
            <a:ext cx="8286776" cy="400110"/>
          </a:xfrm>
          <a:prstGeom prst="rect">
            <a:avLst/>
          </a:prstGeom>
          <a:noFill/>
        </p:spPr>
        <p:txBody>
          <a:bodyPr wrap="square" rtlCol="0">
            <a:spAutoFit/>
          </a:bodyPr>
          <a:lstStyle/>
          <a:p>
            <a:r>
              <a:rPr lang="it-IT" sz="2000" b="1" dirty="0" smtClean="0">
                <a:solidFill>
                  <a:schemeClr val="accent6">
                    <a:lumMod val="20000"/>
                    <a:lumOff val="80000"/>
                  </a:schemeClr>
                </a:solidFill>
                <a:latin typeface="Times New Roman" pitchFamily="18" charset="0"/>
                <a:cs typeface="Times New Roman" pitchFamily="18" charset="0"/>
              </a:rPr>
              <a:t>Proverbi fiamminghi </a:t>
            </a:r>
            <a:endParaRPr lang="it-IT" sz="2000" b="1" dirty="0">
              <a:solidFill>
                <a:schemeClr val="accent6">
                  <a:lumMod val="20000"/>
                  <a:lumOff val="80000"/>
                </a:schemeClr>
              </a:solidFill>
              <a:latin typeface="Times New Roman" pitchFamily="18" charset="0"/>
              <a:cs typeface="Times New Roman" pitchFamily="18" charset="0"/>
            </a:endParaRPr>
          </a:p>
        </p:txBody>
      </p:sp>
      <p:pic>
        <p:nvPicPr>
          <p:cNvPr id="44034" name="Picture 2" descr="http://upload.wikimedia.org/wikipedia/commons/thumb/c/c9/Bruegel6.jpg/1280px-Bruegel6.jpg"/>
          <p:cNvPicPr>
            <a:picLocks noChangeAspect="1" noChangeArrowheads="1"/>
          </p:cNvPicPr>
          <p:nvPr/>
        </p:nvPicPr>
        <p:blipFill>
          <a:blip r:embed="rId3"/>
          <a:srcRect/>
          <a:stretch>
            <a:fillRect/>
          </a:stretch>
        </p:blipFill>
        <p:spPr bwMode="auto">
          <a:xfrm>
            <a:off x="0" y="-1736"/>
            <a:ext cx="9144000" cy="6515786"/>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7143768" y="0"/>
            <a:ext cx="2000232" cy="1600438"/>
          </a:xfrm>
          <a:prstGeom prst="rect">
            <a:avLst/>
          </a:prstGeom>
          <a:noFill/>
        </p:spPr>
        <p:txBody>
          <a:bodyPr wrap="square" rtlCol="0">
            <a:spAutoFit/>
          </a:bodyPr>
          <a:lstStyle/>
          <a:p>
            <a:r>
              <a:rPr lang="it-IT" sz="2000" b="1" dirty="0" smtClean="0">
                <a:solidFill>
                  <a:schemeClr val="accent6">
                    <a:lumMod val="20000"/>
                    <a:lumOff val="80000"/>
                  </a:schemeClr>
                </a:solidFill>
                <a:latin typeface="Times New Roman" pitchFamily="18" charset="0"/>
                <a:cs typeface="Times New Roman" pitchFamily="18" charset="0"/>
              </a:rPr>
              <a:t>Riuscire a legare il diavolo con il cuscino: chi la dura la vince.</a:t>
            </a:r>
          </a:p>
          <a:p>
            <a:endParaRPr lang="it-IT" b="1" dirty="0">
              <a:solidFill>
                <a:schemeClr val="accent6">
                  <a:lumMod val="20000"/>
                  <a:lumOff val="80000"/>
                </a:schemeClr>
              </a:solidFill>
              <a:latin typeface="Times New Roman" pitchFamily="18" charset="0"/>
              <a:cs typeface="Times New Roman" pitchFamily="18" charset="0"/>
            </a:endParaRPr>
          </a:p>
        </p:txBody>
      </p:sp>
      <p:pic>
        <p:nvPicPr>
          <p:cNvPr id="45058" name="Picture 2" descr="http://upload.wikimedia.org/wikipedia/commons/3/32/NP-1.jpg"/>
          <p:cNvPicPr>
            <a:picLocks noChangeAspect="1" noChangeArrowheads="1"/>
          </p:cNvPicPr>
          <p:nvPr/>
        </p:nvPicPr>
        <p:blipFill>
          <a:blip r:embed="rId3"/>
          <a:srcRect/>
          <a:stretch>
            <a:fillRect/>
          </a:stretch>
        </p:blipFill>
        <p:spPr bwMode="auto">
          <a:xfrm>
            <a:off x="0" y="0"/>
            <a:ext cx="7073596" cy="6858000"/>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6000760" y="0"/>
            <a:ext cx="3143240" cy="1292662"/>
          </a:xfrm>
          <a:prstGeom prst="rect">
            <a:avLst/>
          </a:prstGeom>
          <a:noFill/>
        </p:spPr>
        <p:txBody>
          <a:bodyPr wrap="square" rtlCol="0">
            <a:spAutoFit/>
          </a:bodyPr>
          <a:lstStyle/>
          <a:p>
            <a:r>
              <a:rPr lang="it-IT" sz="2000" b="1" dirty="0" smtClean="0">
                <a:solidFill>
                  <a:schemeClr val="accent6">
                    <a:lumMod val="20000"/>
                    <a:lumOff val="80000"/>
                  </a:schemeClr>
                </a:solidFill>
                <a:latin typeface="Times New Roman" pitchFamily="18" charset="0"/>
                <a:cs typeface="Times New Roman" pitchFamily="18" charset="0"/>
              </a:rPr>
              <a:t>Mordere la colonna: </a:t>
            </a:r>
          </a:p>
          <a:p>
            <a:r>
              <a:rPr lang="it-IT" sz="2000" b="1" dirty="0" smtClean="0">
                <a:solidFill>
                  <a:schemeClr val="accent6">
                    <a:lumMod val="20000"/>
                    <a:lumOff val="80000"/>
                  </a:schemeClr>
                </a:solidFill>
                <a:latin typeface="Times New Roman" pitchFamily="18" charset="0"/>
                <a:cs typeface="Times New Roman" pitchFamily="18" charset="0"/>
              </a:rPr>
              <a:t>essere un bigotto </a:t>
            </a:r>
          </a:p>
          <a:p>
            <a:r>
              <a:rPr lang="it-IT" sz="2000" b="1" dirty="0" smtClean="0">
                <a:solidFill>
                  <a:schemeClr val="accent6">
                    <a:lumMod val="20000"/>
                    <a:lumOff val="80000"/>
                  </a:schemeClr>
                </a:solidFill>
                <a:latin typeface="Times New Roman" pitchFamily="18" charset="0"/>
                <a:cs typeface="Times New Roman" pitchFamily="18" charset="0"/>
              </a:rPr>
              <a:t>baciapile.</a:t>
            </a:r>
          </a:p>
          <a:p>
            <a:endParaRPr lang="it-IT" b="1" dirty="0">
              <a:solidFill>
                <a:schemeClr val="accent6">
                  <a:lumMod val="20000"/>
                  <a:lumOff val="80000"/>
                </a:schemeClr>
              </a:solidFill>
              <a:latin typeface="Times New Roman" pitchFamily="18" charset="0"/>
              <a:cs typeface="Times New Roman" pitchFamily="18" charset="0"/>
            </a:endParaRPr>
          </a:p>
        </p:txBody>
      </p:sp>
      <p:pic>
        <p:nvPicPr>
          <p:cNvPr id="48130" name="Picture 2" descr="http://upload.wikimedia.org/wikipedia/commons/4/4b/NP-2.jpg"/>
          <p:cNvPicPr>
            <a:picLocks noChangeAspect="1" noChangeArrowheads="1"/>
          </p:cNvPicPr>
          <p:nvPr/>
        </p:nvPicPr>
        <p:blipFill>
          <a:blip r:embed="rId3"/>
          <a:srcRect/>
          <a:stretch>
            <a:fillRect/>
          </a:stretch>
        </p:blipFill>
        <p:spPr bwMode="auto">
          <a:xfrm>
            <a:off x="3000364" y="-29549"/>
            <a:ext cx="2928958" cy="6887550"/>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357158" y="6357958"/>
            <a:ext cx="8286776" cy="400110"/>
          </a:xfrm>
          <a:prstGeom prst="rect">
            <a:avLst/>
          </a:prstGeom>
          <a:noFill/>
        </p:spPr>
        <p:txBody>
          <a:bodyPr wrap="square" rtlCol="0">
            <a:spAutoFit/>
          </a:bodyPr>
          <a:lstStyle/>
          <a:p>
            <a:r>
              <a:rPr lang="it-IT" sz="2000" b="1" dirty="0" smtClean="0">
                <a:solidFill>
                  <a:schemeClr val="accent6">
                    <a:lumMod val="20000"/>
                    <a:lumOff val="80000"/>
                  </a:schemeClr>
                </a:solidFill>
                <a:latin typeface="Times New Roman" pitchFamily="18" charset="0"/>
                <a:cs typeface="Times New Roman" pitchFamily="18" charset="0"/>
              </a:rPr>
              <a:t>Essere paziente come un agnello</a:t>
            </a:r>
            <a:endParaRPr lang="it-IT" sz="2000" b="1" dirty="0">
              <a:solidFill>
                <a:schemeClr val="accent6">
                  <a:lumMod val="20000"/>
                  <a:lumOff val="80000"/>
                </a:schemeClr>
              </a:solidFill>
              <a:latin typeface="Times New Roman" pitchFamily="18" charset="0"/>
              <a:cs typeface="Times New Roman" pitchFamily="18" charset="0"/>
            </a:endParaRPr>
          </a:p>
        </p:txBody>
      </p:sp>
      <p:pic>
        <p:nvPicPr>
          <p:cNvPr id="43010" name="Picture 2" descr="http://upload.wikimedia.org/wikipedia/commons/0/09/NP-101.jpg"/>
          <p:cNvPicPr>
            <a:picLocks noChangeAspect="1" noChangeArrowheads="1"/>
          </p:cNvPicPr>
          <p:nvPr/>
        </p:nvPicPr>
        <p:blipFill>
          <a:blip r:embed="rId3"/>
          <a:srcRect/>
          <a:stretch>
            <a:fillRect/>
          </a:stretch>
        </p:blipFill>
        <p:spPr bwMode="auto">
          <a:xfrm>
            <a:off x="-1" y="214290"/>
            <a:ext cx="9144001" cy="6129497"/>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7143768" y="285728"/>
            <a:ext cx="2000232" cy="5016758"/>
          </a:xfrm>
          <a:prstGeom prst="rect">
            <a:avLst/>
          </a:prstGeom>
          <a:noFill/>
        </p:spPr>
        <p:txBody>
          <a:bodyPr wrap="square" rtlCol="0">
            <a:spAutoFit/>
          </a:bodyPr>
          <a:lstStyle/>
          <a:p>
            <a:r>
              <a:rPr lang="it-IT" sz="2000" b="1" dirty="0" smtClean="0">
                <a:solidFill>
                  <a:schemeClr val="accent6">
                    <a:lumMod val="20000"/>
                    <a:lumOff val="80000"/>
                  </a:schemeClr>
                </a:solidFill>
                <a:latin typeface="Times New Roman" pitchFamily="18" charset="0"/>
                <a:cs typeface="Times New Roman" pitchFamily="18" charset="0"/>
              </a:rPr>
              <a:t>Dare rose </a:t>
            </a:r>
          </a:p>
          <a:p>
            <a:r>
              <a:rPr lang="it-IT" sz="2000" b="1" dirty="0" smtClean="0">
                <a:solidFill>
                  <a:schemeClr val="accent6">
                    <a:lumMod val="20000"/>
                    <a:lumOff val="80000"/>
                  </a:schemeClr>
                </a:solidFill>
                <a:latin typeface="Times New Roman" pitchFamily="18" charset="0"/>
                <a:cs typeface="Times New Roman" pitchFamily="18" charset="0"/>
              </a:rPr>
              <a:t>ai maiali</a:t>
            </a:r>
          </a:p>
          <a:p>
            <a:endParaRPr lang="it-IT" sz="2000" b="1" dirty="0">
              <a:solidFill>
                <a:schemeClr val="accent6">
                  <a:lumMod val="20000"/>
                  <a:lumOff val="80000"/>
                </a:schemeClr>
              </a:solidFill>
              <a:latin typeface="Times New Roman" pitchFamily="18" charset="0"/>
              <a:cs typeface="Times New Roman" pitchFamily="18" charset="0"/>
            </a:endParaRPr>
          </a:p>
          <a:p>
            <a:r>
              <a:rPr lang="it-IT" sz="2000" b="1" dirty="0" smtClean="0">
                <a:solidFill>
                  <a:schemeClr val="accent6">
                    <a:lumMod val="20000"/>
                    <a:lumOff val="80000"/>
                  </a:schemeClr>
                </a:solidFill>
                <a:latin typeface="Times New Roman" pitchFamily="18" charset="0"/>
                <a:cs typeface="Times New Roman" pitchFamily="18" charset="0"/>
              </a:rPr>
              <a:t>In secondo piano:</a:t>
            </a:r>
          </a:p>
          <a:p>
            <a:r>
              <a:rPr lang="it-IT" sz="2000" b="1" dirty="0" smtClean="0">
                <a:solidFill>
                  <a:schemeClr val="accent6">
                    <a:lumMod val="20000"/>
                    <a:lumOff val="80000"/>
                  </a:schemeClr>
                </a:solidFill>
                <a:latin typeface="Times New Roman" pitchFamily="18" charset="0"/>
                <a:cs typeface="Times New Roman" pitchFamily="18" charset="0"/>
              </a:rPr>
              <a:t>Il maiale è accoltellato dallo stomaco: </a:t>
            </a:r>
          </a:p>
          <a:p>
            <a:r>
              <a:rPr lang="it-IT" sz="2000" b="1" dirty="0" smtClean="0">
                <a:solidFill>
                  <a:schemeClr val="accent6">
                    <a:lumMod val="20000"/>
                    <a:lumOff val="80000"/>
                  </a:schemeClr>
                </a:solidFill>
                <a:latin typeface="Times New Roman" pitchFamily="18" charset="0"/>
                <a:cs typeface="Times New Roman" pitchFamily="18" charset="0"/>
              </a:rPr>
              <a:t>Qualcosa è andato storto</a:t>
            </a:r>
          </a:p>
          <a:p>
            <a:endParaRPr lang="it-IT" sz="2000" b="1" dirty="0">
              <a:solidFill>
                <a:schemeClr val="accent6">
                  <a:lumMod val="20000"/>
                  <a:lumOff val="80000"/>
                </a:schemeClr>
              </a:solidFill>
              <a:latin typeface="Times New Roman" pitchFamily="18" charset="0"/>
              <a:cs typeface="Times New Roman" pitchFamily="18" charset="0"/>
            </a:endParaRPr>
          </a:p>
          <a:p>
            <a:r>
              <a:rPr lang="it-IT" sz="2000" b="1" dirty="0" smtClean="0">
                <a:solidFill>
                  <a:schemeClr val="accent6">
                    <a:lumMod val="20000"/>
                    <a:lumOff val="80000"/>
                  </a:schemeClr>
                </a:solidFill>
                <a:latin typeface="Times New Roman" pitchFamily="18" charset="0"/>
                <a:cs typeface="Times New Roman" pitchFamily="18" charset="0"/>
              </a:rPr>
              <a:t>Due cani si contendono un osso: </a:t>
            </a:r>
          </a:p>
          <a:p>
            <a:r>
              <a:rPr lang="it-IT" sz="2000" b="1" dirty="0" err="1" smtClean="0">
                <a:solidFill>
                  <a:schemeClr val="accent6">
                    <a:lumMod val="20000"/>
                    <a:lumOff val="80000"/>
                  </a:schemeClr>
                </a:solidFill>
                <a:latin typeface="Times New Roman" pitchFamily="18" charset="0"/>
                <a:cs typeface="Times New Roman" pitchFamily="18" charset="0"/>
              </a:rPr>
              <a:t>Inpuntarsi</a:t>
            </a:r>
            <a:r>
              <a:rPr lang="it-IT" sz="2000" b="1" dirty="0" smtClean="0">
                <a:solidFill>
                  <a:schemeClr val="accent6">
                    <a:lumMod val="20000"/>
                    <a:lumOff val="80000"/>
                  </a:schemeClr>
                </a:solidFill>
                <a:latin typeface="Times New Roman" pitchFamily="18" charset="0"/>
                <a:cs typeface="Times New Roman" pitchFamily="18" charset="0"/>
              </a:rPr>
              <a:t> su un solo argomento </a:t>
            </a:r>
            <a:endParaRPr lang="it-IT" sz="2000" b="1" dirty="0">
              <a:solidFill>
                <a:schemeClr val="accent6">
                  <a:lumMod val="20000"/>
                  <a:lumOff val="80000"/>
                </a:schemeClr>
              </a:solidFill>
              <a:latin typeface="Times New Roman" pitchFamily="18" charset="0"/>
              <a:cs typeface="Times New Roman" pitchFamily="18" charset="0"/>
            </a:endParaRPr>
          </a:p>
        </p:txBody>
      </p:sp>
      <p:pic>
        <p:nvPicPr>
          <p:cNvPr id="49154" name="Picture 2" descr="http://upload.wikimedia.org/wikipedia/commons/thumb/7/77/Rosen_vor_die_S%C3%A4ue.jpg/640px-Rosen_vor_die_S%C3%A4ue.jpg"/>
          <p:cNvPicPr>
            <a:picLocks noChangeAspect="1" noChangeArrowheads="1"/>
          </p:cNvPicPr>
          <p:nvPr/>
        </p:nvPicPr>
        <p:blipFill>
          <a:blip r:embed="rId3"/>
          <a:srcRect/>
          <a:stretch>
            <a:fillRect/>
          </a:stretch>
        </p:blipFill>
        <p:spPr bwMode="auto">
          <a:xfrm>
            <a:off x="1785918" y="0"/>
            <a:ext cx="5214974" cy="6865283"/>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6715140" y="285728"/>
            <a:ext cx="2428860" cy="1015663"/>
          </a:xfrm>
          <a:prstGeom prst="rect">
            <a:avLst/>
          </a:prstGeom>
          <a:noFill/>
        </p:spPr>
        <p:txBody>
          <a:bodyPr wrap="square" rtlCol="0">
            <a:spAutoFit/>
          </a:bodyPr>
          <a:lstStyle/>
          <a:p>
            <a:r>
              <a:rPr lang="it-IT" sz="2000" b="1" dirty="0" smtClean="0">
                <a:solidFill>
                  <a:schemeClr val="accent6">
                    <a:lumMod val="20000"/>
                    <a:lumOff val="80000"/>
                  </a:schemeClr>
                </a:solidFill>
                <a:latin typeface="Times New Roman" pitchFamily="18" charset="0"/>
                <a:cs typeface="Times New Roman" pitchFamily="18" charset="0"/>
              </a:rPr>
              <a:t>Reggersi al lato della borsa: </a:t>
            </a:r>
          </a:p>
          <a:p>
            <a:r>
              <a:rPr lang="it-IT" sz="2000" b="1" dirty="0" smtClean="0">
                <a:solidFill>
                  <a:schemeClr val="accent6">
                    <a:lumMod val="20000"/>
                    <a:lumOff val="80000"/>
                  </a:schemeClr>
                </a:solidFill>
                <a:latin typeface="Times New Roman" pitchFamily="18" charset="0"/>
                <a:cs typeface="Times New Roman" pitchFamily="18" charset="0"/>
              </a:rPr>
              <a:t>amare per interesse</a:t>
            </a:r>
            <a:endParaRPr lang="it-IT" sz="2000" b="1" dirty="0">
              <a:solidFill>
                <a:schemeClr val="accent6">
                  <a:lumMod val="20000"/>
                  <a:lumOff val="80000"/>
                </a:schemeClr>
              </a:solidFill>
              <a:latin typeface="Times New Roman" pitchFamily="18" charset="0"/>
              <a:cs typeface="Times New Roman" pitchFamily="18" charset="0"/>
            </a:endParaRPr>
          </a:p>
        </p:txBody>
      </p:sp>
      <p:pic>
        <p:nvPicPr>
          <p:cNvPr id="50178" name="Picture 2" descr="http://upload.wikimedia.org/wikipedia/commons/d/d6/NP-107.jpg"/>
          <p:cNvPicPr>
            <a:picLocks noChangeAspect="1" noChangeArrowheads="1"/>
          </p:cNvPicPr>
          <p:nvPr/>
        </p:nvPicPr>
        <p:blipFill>
          <a:blip r:embed="rId3"/>
          <a:srcRect/>
          <a:stretch>
            <a:fillRect/>
          </a:stretch>
        </p:blipFill>
        <p:spPr bwMode="auto">
          <a:xfrm>
            <a:off x="2214546" y="0"/>
            <a:ext cx="4451539" cy="68580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0" y="6357958"/>
            <a:ext cx="7643834"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Adorazione dei Magi nella neve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58722" name="Picture 2" descr="http://upload.wikimedia.org/wikipedia/commons/a/ae/Bruegel_-_L%27adorazione_dei_magi_sotto_la_neve.jpg"/>
          <p:cNvPicPr>
            <a:picLocks noChangeAspect="1" noChangeArrowheads="1"/>
          </p:cNvPicPr>
          <p:nvPr/>
        </p:nvPicPr>
        <p:blipFill>
          <a:blip r:embed="rId3"/>
          <a:srcRect/>
          <a:stretch>
            <a:fillRect/>
          </a:stretch>
        </p:blipFill>
        <p:spPr bwMode="auto">
          <a:xfrm>
            <a:off x="0" y="500042"/>
            <a:ext cx="9086167" cy="5786454"/>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6429388" y="285728"/>
            <a:ext cx="2714612" cy="1631216"/>
          </a:xfrm>
          <a:prstGeom prst="rect">
            <a:avLst/>
          </a:prstGeom>
          <a:noFill/>
        </p:spPr>
        <p:txBody>
          <a:bodyPr wrap="square" rtlCol="0">
            <a:spAutoFit/>
          </a:bodyPr>
          <a:lstStyle/>
          <a:p>
            <a:r>
              <a:rPr lang="it-IT" sz="2000" b="1" dirty="0" smtClean="0">
                <a:solidFill>
                  <a:schemeClr val="accent6">
                    <a:lumMod val="20000"/>
                    <a:lumOff val="80000"/>
                  </a:schemeClr>
                </a:solidFill>
                <a:latin typeface="Times New Roman" pitchFamily="18" charset="0"/>
                <a:cs typeface="Times New Roman" pitchFamily="18" charset="0"/>
              </a:rPr>
              <a:t>Cuocere le aringhe per mangiarsi le uova:</a:t>
            </a:r>
          </a:p>
          <a:p>
            <a:r>
              <a:rPr lang="it-IT" sz="2000" b="1" dirty="0" smtClean="0">
                <a:solidFill>
                  <a:schemeClr val="accent6">
                    <a:lumMod val="20000"/>
                    <a:lumOff val="80000"/>
                  </a:schemeClr>
                </a:solidFill>
                <a:latin typeface="Times New Roman" pitchFamily="18" charset="0"/>
                <a:cs typeface="Times New Roman" pitchFamily="18" charset="0"/>
              </a:rPr>
              <a:t>Fare un grande sforzo per ottenere un piccolo risultato  </a:t>
            </a:r>
          </a:p>
        </p:txBody>
      </p:sp>
      <p:pic>
        <p:nvPicPr>
          <p:cNvPr id="51202" name="Picture 2" descr="http://upload.wikimedia.org/wikipedia/commons/6/61/NP-15.jpg"/>
          <p:cNvPicPr>
            <a:picLocks noChangeAspect="1" noChangeArrowheads="1"/>
          </p:cNvPicPr>
          <p:nvPr/>
        </p:nvPicPr>
        <p:blipFill>
          <a:blip r:embed="rId3"/>
          <a:srcRect/>
          <a:stretch>
            <a:fillRect/>
          </a:stretch>
        </p:blipFill>
        <p:spPr bwMode="auto">
          <a:xfrm>
            <a:off x="771780" y="0"/>
            <a:ext cx="5590904" cy="6858001"/>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6929454" y="285728"/>
            <a:ext cx="2214546" cy="4401205"/>
          </a:xfrm>
          <a:prstGeom prst="rect">
            <a:avLst/>
          </a:prstGeom>
          <a:noFill/>
        </p:spPr>
        <p:txBody>
          <a:bodyPr wrap="square" rtlCol="0">
            <a:spAutoFit/>
          </a:bodyPr>
          <a:lstStyle/>
          <a:p>
            <a:r>
              <a:rPr lang="it-IT" sz="2000" b="1" dirty="0" smtClean="0">
                <a:solidFill>
                  <a:schemeClr val="accent6">
                    <a:lumMod val="20000"/>
                    <a:lumOff val="80000"/>
                  </a:schemeClr>
                </a:solidFill>
                <a:latin typeface="Times New Roman" pitchFamily="18" charset="0"/>
                <a:cs typeface="Times New Roman" pitchFamily="18" charset="0"/>
              </a:rPr>
              <a:t>Mettere una campanella al gatto:</a:t>
            </a:r>
          </a:p>
          <a:p>
            <a:r>
              <a:rPr lang="it-IT" sz="2000" b="1" dirty="0" smtClean="0">
                <a:solidFill>
                  <a:schemeClr val="accent6">
                    <a:lumMod val="20000"/>
                    <a:lumOff val="80000"/>
                  </a:schemeClr>
                </a:solidFill>
                <a:latin typeface="Times New Roman" pitchFamily="18" charset="0"/>
                <a:cs typeface="Times New Roman" pitchFamily="18" charset="0"/>
              </a:rPr>
              <a:t>Essere poco discreti</a:t>
            </a:r>
          </a:p>
          <a:p>
            <a:endParaRPr lang="it-IT" sz="2000" b="1" dirty="0">
              <a:solidFill>
                <a:schemeClr val="accent6">
                  <a:lumMod val="20000"/>
                  <a:lumOff val="80000"/>
                </a:schemeClr>
              </a:solidFill>
              <a:latin typeface="Times New Roman" pitchFamily="18" charset="0"/>
              <a:cs typeface="Times New Roman" pitchFamily="18" charset="0"/>
            </a:endParaRPr>
          </a:p>
          <a:p>
            <a:r>
              <a:rPr lang="it-IT" sz="2000" b="1" dirty="0" smtClean="0">
                <a:solidFill>
                  <a:schemeClr val="accent6">
                    <a:lumMod val="20000"/>
                    <a:lumOff val="80000"/>
                  </a:schemeClr>
                </a:solidFill>
                <a:latin typeface="Times New Roman" pitchFamily="18" charset="0"/>
                <a:cs typeface="Times New Roman" pitchFamily="18" charset="0"/>
              </a:rPr>
              <a:t>Essere armato fino ai denti:</a:t>
            </a:r>
          </a:p>
          <a:p>
            <a:r>
              <a:rPr lang="it-IT" sz="2000" b="1" dirty="0" smtClean="0">
                <a:solidFill>
                  <a:schemeClr val="accent6">
                    <a:lumMod val="20000"/>
                    <a:lumOff val="80000"/>
                  </a:schemeClr>
                </a:solidFill>
                <a:latin typeface="Times New Roman" pitchFamily="18" charset="0"/>
                <a:cs typeface="Times New Roman" pitchFamily="18" charset="0"/>
              </a:rPr>
              <a:t>Essere pronti alla battaglia</a:t>
            </a:r>
          </a:p>
          <a:p>
            <a:endParaRPr lang="it-IT" sz="2000" b="1" dirty="0">
              <a:solidFill>
                <a:schemeClr val="accent6">
                  <a:lumMod val="20000"/>
                  <a:lumOff val="80000"/>
                </a:schemeClr>
              </a:solidFill>
              <a:latin typeface="Times New Roman" pitchFamily="18" charset="0"/>
              <a:cs typeface="Times New Roman" pitchFamily="18" charset="0"/>
            </a:endParaRPr>
          </a:p>
          <a:p>
            <a:r>
              <a:rPr lang="it-IT" sz="2000" b="1" dirty="0" smtClean="0">
                <a:solidFill>
                  <a:schemeClr val="accent6">
                    <a:lumMod val="20000"/>
                    <a:lumOff val="80000"/>
                  </a:schemeClr>
                </a:solidFill>
                <a:latin typeface="Times New Roman" pitchFamily="18" charset="0"/>
                <a:cs typeface="Times New Roman" pitchFamily="18" charset="0"/>
              </a:rPr>
              <a:t>Mordere l’acciaio con i denti:</a:t>
            </a:r>
          </a:p>
          <a:p>
            <a:r>
              <a:rPr lang="it-IT" sz="2000" b="1" dirty="0" smtClean="0">
                <a:solidFill>
                  <a:schemeClr val="accent6">
                    <a:lumMod val="20000"/>
                    <a:lumOff val="80000"/>
                  </a:schemeClr>
                </a:solidFill>
                <a:latin typeface="Times New Roman" pitchFamily="18" charset="0"/>
                <a:cs typeface="Times New Roman" pitchFamily="18" charset="0"/>
              </a:rPr>
              <a:t>Essere pieni di </a:t>
            </a:r>
            <a:r>
              <a:rPr lang="it-IT" sz="2000" b="1" dirty="0" err="1" smtClean="0">
                <a:solidFill>
                  <a:schemeClr val="accent6">
                    <a:lumMod val="20000"/>
                    <a:lumOff val="80000"/>
                  </a:schemeClr>
                </a:solidFill>
                <a:latin typeface="Times New Roman" pitchFamily="18" charset="0"/>
                <a:cs typeface="Times New Roman" pitchFamily="18" charset="0"/>
              </a:rPr>
              <a:t>sè</a:t>
            </a:r>
            <a:endParaRPr lang="it-IT" sz="2000" b="1" dirty="0" smtClean="0">
              <a:solidFill>
                <a:schemeClr val="accent6">
                  <a:lumMod val="20000"/>
                  <a:lumOff val="80000"/>
                </a:schemeClr>
              </a:solidFill>
              <a:latin typeface="Times New Roman" pitchFamily="18" charset="0"/>
              <a:cs typeface="Times New Roman" pitchFamily="18" charset="0"/>
            </a:endParaRPr>
          </a:p>
        </p:txBody>
      </p:sp>
      <p:pic>
        <p:nvPicPr>
          <p:cNvPr id="52226" name="Picture 2" descr="http://upload.wikimedia.org/wikipedia/commons/a/a2/NP-5.jpg"/>
          <p:cNvPicPr>
            <a:picLocks noChangeAspect="1" noChangeArrowheads="1"/>
          </p:cNvPicPr>
          <p:nvPr/>
        </p:nvPicPr>
        <p:blipFill>
          <a:blip r:embed="rId3"/>
          <a:srcRect/>
          <a:stretch>
            <a:fillRect/>
          </a:stretch>
        </p:blipFill>
        <p:spPr bwMode="auto">
          <a:xfrm>
            <a:off x="0" y="32485"/>
            <a:ext cx="6858016" cy="6825515"/>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7143768" y="285728"/>
            <a:ext cx="2000232" cy="1938992"/>
          </a:xfrm>
          <a:prstGeom prst="rect">
            <a:avLst/>
          </a:prstGeom>
          <a:noFill/>
        </p:spPr>
        <p:txBody>
          <a:bodyPr wrap="square" rtlCol="0">
            <a:spAutoFit/>
          </a:bodyPr>
          <a:lstStyle/>
          <a:p>
            <a:r>
              <a:rPr lang="it-IT" sz="2000" b="1" dirty="0" smtClean="0">
                <a:solidFill>
                  <a:schemeClr val="accent6">
                    <a:lumMod val="20000"/>
                    <a:lumOff val="80000"/>
                  </a:schemeClr>
                </a:solidFill>
                <a:latin typeface="Times New Roman" pitchFamily="18" charset="0"/>
                <a:cs typeface="Times New Roman" pitchFamily="18" charset="0"/>
              </a:rPr>
              <a:t>Attaccare una barba finta a Cristo:</a:t>
            </a:r>
          </a:p>
          <a:p>
            <a:r>
              <a:rPr lang="it-IT" sz="2000" b="1" dirty="0" smtClean="0">
                <a:solidFill>
                  <a:schemeClr val="accent6">
                    <a:lumMod val="20000"/>
                    <a:lumOff val="80000"/>
                  </a:schemeClr>
                </a:solidFill>
                <a:latin typeface="Times New Roman" pitchFamily="18" charset="0"/>
                <a:cs typeface="Times New Roman" pitchFamily="18" charset="0"/>
              </a:rPr>
              <a:t>Nascondere un inganno con ipocrisia</a:t>
            </a:r>
          </a:p>
        </p:txBody>
      </p:sp>
      <p:pic>
        <p:nvPicPr>
          <p:cNvPr id="53250" name="Picture 2" descr="http://upload.wikimedia.org/wikipedia/commons/7/72/NP-58.jpg"/>
          <p:cNvPicPr>
            <a:picLocks noChangeAspect="1" noChangeArrowheads="1"/>
          </p:cNvPicPr>
          <p:nvPr/>
        </p:nvPicPr>
        <p:blipFill>
          <a:blip r:embed="rId3"/>
          <a:srcRect/>
          <a:stretch>
            <a:fillRect/>
          </a:stretch>
        </p:blipFill>
        <p:spPr bwMode="auto">
          <a:xfrm>
            <a:off x="0" y="-12379"/>
            <a:ext cx="7143768" cy="6870380"/>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7143768" y="285728"/>
            <a:ext cx="2000232" cy="3170099"/>
          </a:xfrm>
          <a:prstGeom prst="rect">
            <a:avLst/>
          </a:prstGeom>
          <a:noFill/>
        </p:spPr>
        <p:txBody>
          <a:bodyPr wrap="square" rtlCol="0">
            <a:spAutoFit/>
          </a:bodyPr>
          <a:lstStyle/>
          <a:p>
            <a:r>
              <a:rPr lang="it-IT" sz="2000" b="1" dirty="0" smtClean="0">
                <a:solidFill>
                  <a:schemeClr val="accent6">
                    <a:lumMod val="20000"/>
                    <a:lumOff val="80000"/>
                  </a:schemeClr>
                </a:solidFill>
                <a:latin typeface="Times New Roman" pitchFamily="18" charset="0"/>
                <a:cs typeface="Times New Roman" pitchFamily="18" charset="0"/>
              </a:rPr>
              <a:t>Cadere nel canestro:</a:t>
            </a:r>
          </a:p>
          <a:p>
            <a:r>
              <a:rPr lang="it-IT" sz="2000" b="1" dirty="0" smtClean="0">
                <a:solidFill>
                  <a:schemeClr val="accent6">
                    <a:lumMod val="20000"/>
                    <a:lumOff val="80000"/>
                  </a:schemeClr>
                </a:solidFill>
                <a:latin typeface="Times New Roman" pitchFamily="18" charset="0"/>
                <a:cs typeface="Times New Roman" pitchFamily="18" charset="0"/>
              </a:rPr>
              <a:t>Far scoprire i propri inganni</a:t>
            </a:r>
          </a:p>
          <a:p>
            <a:endParaRPr lang="it-IT" sz="2000" b="1" dirty="0">
              <a:solidFill>
                <a:schemeClr val="accent6">
                  <a:lumMod val="20000"/>
                  <a:lumOff val="80000"/>
                </a:schemeClr>
              </a:solidFill>
              <a:latin typeface="Times New Roman" pitchFamily="18" charset="0"/>
              <a:cs typeface="Times New Roman" pitchFamily="18" charset="0"/>
            </a:endParaRPr>
          </a:p>
          <a:p>
            <a:r>
              <a:rPr lang="it-IT" sz="2000" b="1" dirty="0" smtClean="0">
                <a:solidFill>
                  <a:schemeClr val="accent6">
                    <a:lumMod val="20000"/>
                    <a:lumOff val="80000"/>
                  </a:schemeClr>
                </a:solidFill>
                <a:latin typeface="Times New Roman" pitchFamily="18" charset="0"/>
                <a:cs typeface="Times New Roman" pitchFamily="18" charset="0"/>
              </a:rPr>
              <a:t>Stare sospesi fra cielo e terra:</a:t>
            </a:r>
          </a:p>
          <a:p>
            <a:r>
              <a:rPr lang="it-IT" sz="2000" b="1" dirty="0" smtClean="0">
                <a:solidFill>
                  <a:schemeClr val="accent6">
                    <a:lumMod val="20000"/>
                    <a:lumOff val="80000"/>
                  </a:schemeClr>
                </a:solidFill>
                <a:latin typeface="Times New Roman" pitchFamily="18" charset="0"/>
                <a:cs typeface="Times New Roman" pitchFamily="18" charset="0"/>
              </a:rPr>
              <a:t>Essere in una posizione scomoda</a:t>
            </a:r>
          </a:p>
        </p:txBody>
      </p:sp>
      <p:pic>
        <p:nvPicPr>
          <p:cNvPr id="54274" name="Picture 2" descr="http://upload.wikimedia.org/wikipedia/commons/e/e8/NP-59.jpg"/>
          <p:cNvPicPr>
            <a:picLocks noChangeAspect="1" noChangeArrowheads="1"/>
          </p:cNvPicPr>
          <p:nvPr/>
        </p:nvPicPr>
        <p:blipFill>
          <a:blip r:embed="rId3"/>
          <a:srcRect/>
          <a:stretch>
            <a:fillRect/>
          </a:stretch>
        </p:blipFill>
        <p:spPr bwMode="auto">
          <a:xfrm>
            <a:off x="2000232" y="10985"/>
            <a:ext cx="5143504" cy="6847015"/>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6786578" y="285728"/>
            <a:ext cx="2357422" cy="1323439"/>
          </a:xfrm>
          <a:prstGeom prst="rect">
            <a:avLst/>
          </a:prstGeom>
          <a:noFill/>
        </p:spPr>
        <p:txBody>
          <a:bodyPr wrap="square" rtlCol="0">
            <a:spAutoFit/>
          </a:bodyPr>
          <a:lstStyle/>
          <a:p>
            <a:r>
              <a:rPr lang="it-IT" sz="2000" b="1" dirty="0" smtClean="0">
                <a:solidFill>
                  <a:schemeClr val="accent6">
                    <a:lumMod val="20000"/>
                    <a:lumOff val="80000"/>
                  </a:schemeClr>
                </a:solidFill>
                <a:latin typeface="Times New Roman" pitchFamily="18" charset="0"/>
                <a:cs typeface="Times New Roman" pitchFamily="18" charset="0"/>
              </a:rPr>
              <a:t>Accendere un cero al diavolo:</a:t>
            </a:r>
          </a:p>
          <a:p>
            <a:r>
              <a:rPr lang="it-IT" sz="2000" b="1" dirty="0" smtClean="0">
                <a:solidFill>
                  <a:schemeClr val="accent6">
                    <a:lumMod val="20000"/>
                    <a:lumOff val="80000"/>
                  </a:schemeClr>
                </a:solidFill>
                <a:latin typeface="Times New Roman" pitchFamily="18" charset="0"/>
                <a:cs typeface="Times New Roman" pitchFamily="18" charset="0"/>
              </a:rPr>
              <a:t>Adulare, farsi amico chiunque</a:t>
            </a:r>
          </a:p>
        </p:txBody>
      </p:sp>
      <p:pic>
        <p:nvPicPr>
          <p:cNvPr id="56322" name="Picture 2" descr="http://upload.wikimedia.org/wikipedia/commons/a/ac/NP-80.jpg"/>
          <p:cNvPicPr>
            <a:picLocks noChangeAspect="1" noChangeArrowheads="1"/>
          </p:cNvPicPr>
          <p:nvPr/>
        </p:nvPicPr>
        <p:blipFill>
          <a:blip r:embed="rId3"/>
          <a:srcRect/>
          <a:stretch>
            <a:fillRect/>
          </a:stretch>
        </p:blipFill>
        <p:spPr bwMode="auto">
          <a:xfrm>
            <a:off x="2428860" y="18786"/>
            <a:ext cx="3643319" cy="6839214"/>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7215206" y="285728"/>
            <a:ext cx="1928794" cy="3170099"/>
          </a:xfrm>
          <a:prstGeom prst="rect">
            <a:avLst/>
          </a:prstGeom>
          <a:noFill/>
        </p:spPr>
        <p:txBody>
          <a:bodyPr wrap="square" rtlCol="0">
            <a:spAutoFit/>
          </a:bodyPr>
          <a:lstStyle/>
          <a:p>
            <a:r>
              <a:rPr lang="it-IT" sz="2000" b="1" dirty="0" smtClean="0">
                <a:solidFill>
                  <a:schemeClr val="accent6">
                    <a:lumMod val="20000"/>
                    <a:lumOff val="80000"/>
                  </a:schemeClr>
                </a:solidFill>
                <a:latin typeface="Times New Roman" pitchFamily="18" charset="0"/>
                <a:cs typeface="Times New Roman" pitchFamily="18" charset="0"/>
              </a:rPr>
              <a:t>Confessarsi  al diavolo:</a:t>
            </a:r>
          </a:p>
          <a:p>
            <a:r>
              <a:rPr lang="it-IT" sz="2000" b="1" dirty="0" smtClean="0">
                <a:solidFill>
                  <a:schemeClr val="accent6">
                    <a:lumMod val="20000"/>
                    <a:lumOff val="80000"/>
                  </a:schemeClr>
                </a:solidFill>
                <a:latin typeface="Times New Roman" pitchFamily="18" charset="0"/>
                <a:cs typeface="Times New Roman" pitchFamily="18" charset="0"/>
              </a:rPr>
              <a:t>Rivelare segreti al nemico</a:t>
            </a:r>
          </a:p>
          <a:p>
            <a:endParaRPr lang="it-IT" sz="2000" b="1" dirty="0">
              <a:solidFill>
                <a:schemeClr val="accent6">
                  <a:lumMod val="20000"/>
                  <a:lumOff val="80000"/>
                </a:schemeClr>
              </a:solidFill>
              <a:latin typeface="Times New Roman" pitchFamily="18" charset="0"/>
              <a:cs typeface="Times New Roman" pitchFamily="18" charset="0"/>
            </a:endParaRPr>
          </a:p>
          <a:p>
            <a:r>
              <a:rPr lang="it-IT" sz="2000" b="1" dirty="0" smtClean="0">
                <a:solidFill>
                  <a:schemeClr val="accent6">
                    <a:lumMod val="20000"/>
                    <a:lumOff val="80000"/>
                  </a:schemeClr>
                </a:solidFill>
                <a:latin typeface="Times New Roman" pitchFamily="18" charset="0"/>
                <a:cs typeface="Times New Roman" pitchFamily="18" charset="0"/>
              </a:rPr>
              <a:t>Soffiare nelle orecchie: </a:t>
            </a:r>
          </a:p>
          <a:p>
            <a:r>
              <a:rPr lang="it-IT" sz="2000" b="1" dirty="0" smtClean="0">
                <a:solidFill>
                  <a:schemeClr val="accent6">
                    <a:lumMod val="20000"/>
                    <a:lumOff val="80000"/>
                  </a:schemeClr>
                </a:solidFill>
                <a:latin typeface="Times New Roman" pitchFamily="18" charset="0"/>
                <a:cs typeface="Times New Roman" pitchFamily="18" charset="0"/>
              </a:rPr>
              <a:t>Fare pettegolezzo amico chiunque</a:t>
            </a:r>
          </a:p>
        </p:txBody>
      </p:sp>
      <p:pic>
        <p:nvPicPr>
          <p:cNvPr id="57346" name="Picture 2" descr="http://upload.wikimedia.org/wikipedia/commons/5/52/NP-81.jpg"/>
          <p:cNvPicPr>
            <a:picLocks noChangeAspect="1" noChangeArrowheads="1"/>
          </p:cNvPicPr>
          <p:nvPr/>
        </p:nvPicPr>
        <p:blipFill>
          <a:blip r:embed="rId3"/>
          <a:srcRect/>
          <a:stretch>
            <a:fillRect/>
          </a:stretch>
        </p:blipFill>
        <p:spPr bwMode="auto">
          <a:xfrm>
            <a:off x="1714480" y="0"/>
            <a:ext cx="5462123" cy="6858000"/>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7215206" y="285728"/>
            <a:ext cx="1928794" cy="3477875"/>
          </a:xfrm>
          <a:prstGeom prst="rect">
            <a:avLst/>
          </a:prstGeom>
          <a:noFill/>
        </p:spPr>
        <p:txBody>
          <a:bodyPr wrap="square" rtlCol="0">
            <a:spAutoFit/>
          </a:bodyPr>
          <a:lstStyle/>
          <a:p>
            <a:r>
              <a:rPr lang="it-IT" sz="2000" b="1" dirty="0" smtClean="0">
                <a:solidFill>
                  <a:schemeClr val="accent6">
                    <a:lumMod val="20000"/>
                    <a:lumOff val="80000"/>
                  </a:schemeClr>
                </a:solidFill>
                <a:latin typeface="Times New Roman" pitchFamily="18" charset="0"/>
                <a:cs typeface="Times New Roman" pitchFamily="18" charset="0"/>
              </a:rPr>
              <a:t>Radere il matto senza schiuma:</a:t>
            </a:r>
          </a:p>
          <a:p>
            <a:r>
              <a:rPr lang="it-IT" sz="2000" b="1" dirty="0" smtClean="0">
                <a:solidFill>
                  <a:schemeClr val="accent6">
                    <a:lumMod val="20000"/>
                    <a:lumOff val="80000"/>
                  </a:schemeClr>
                </a:solidFill>
                <a:latin typeface="Times New Roman" pitchFamily="18" charset="0"/>
                <a:cs typeface="Times New Roman" pitchFamily="18" charset="0"/>
              </a:rPr>
              <a:t>Prendersi gioco degli altri</a:t>
            </a:r>
            <a:endParaRPr lang="it-IT" sz="2000" b="1" dirty="0">
              <a:solidFill>
                <a:schemeClr val="accent6">
                  <a:lumMod val="20000"/>
                  <a:lumOff val="80000"/>
                </a:schemeClr>
              </a:solidFill>
              <a:latin typeface="Times New Roman" pitchFamily="18" charset="0"/>
              <a:cs typeface="Times New Roman" pitchFamily="18" charset="0"/>
            </a:endParaRPr>
          </a:p>
          <a:p>
            <a:endParaRPr lang="it-IT" sz="2000" b="1" dirty="0">
              <a:solidFill>
                <a:schemeClr val="accent6">
                  <a:lumMod val="20000"/>
                  <a:lumOff val="80000"/>
                </a:schemeClr>
              </a:solidFill>
              <a:latin typeface="Times New Roman" pitchFamily="18" charset="0"/>
              <a:cs typeface="Times New Roman" pitchFamily="18" charset="0"/>
            </a:endParaRPr>
          </a:p>
          <a:p>
            <a:r>
              <a:rPr lang="it-IT" sz="2000" b="1" dirty="0" smtClean="0">
                <a:solidFill>
                  <a:schemeClr val="accent6">
                    <a:lumMod val="20000"/>
                    <a:lumOff val="80000"/>
                  </a:schemeClr>
                </a:solidFill>
                <a:latin typeface="Times New Roman" pitchFamily="18" charset="0"/>
                <a:cs typeface="Times New Roman" pitchFamily="18" charset="0"/>
              </a:rPr>
              <a:t>Due matti sotto lo stesso cappuccio:</a:t>
            </a:r>
          </a:p>
          <a:p>
            <a:r>
              <a:rPr lang="it-IT" sz="2000" b="1" dirty="0" smtClean="0">
                <a:solidFill>
                  <a:schemeClr val="accent6">
                    <a:lumMod val="20000"/>
                    <a:lumOff val="80000"/>
                  </a:schemeClr>
                </a:solidFill>
                <a:latin typeface="Times New Roman" pitchFamily="18" charset="0"/>
                <a:cs typeface="Times New Roman" pitchFamily="18" charset="0"/>
              </a:rPr>
              <a:t>La stupidità ama la compagnia</a:t>
            </a:r>
          </a:p>
        </p:txBody>
      </p:sp>
      <p:pic>
        <p:nvPicPr>
          <p:cNvPr id="58370" name="Picture 2" descr="http://upload.wikimedia.org/wikipedia/commons/f/f2/NP-30.jpg"/>
          <p:cNvPicPr>
            <a:picLocks noChangeAspect="1" noChangeArrowheads="1"/>
          </p:cNvPicPr>
          <p:nvPr/>
        </p:nvPicPr>
        <p:blipFill>
          <a:blip r:embed="rId3"/>
          <a:srcRect/>
          <a:stretch>
            <a:fillRect/>
          </a:stretch>
        </p:blipFill>
        <p:spPr bwMode="auto">
          <a:xfrm>
            <a:off x="1214414" y="0"/>
            <a:ext cx="5873959" cy="6858000"/>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6357950" y="285728"/>
            <a:ext cx="2786050" cy="1015663"/>
          </a:xfrm>
          <a:prstGeom prst="rect">
            <a:avLst/>
          </a:prstGeom>
          <a:noFill/>
        </p:spPr>
        <p:txBody>
          <a:bodyPr wrap="square" rtlCol="0">
            <a:spAutoFit/>
          </a:bodyPr>
          <a:lstStyle/>
          <a:p>
            <a:r>
              <a:rPr lang="it-IT" sz="2000" b="1" dirty="0" smtClean="0">
                <a:solidFill>
                  <a:schemeClr val="accent6">
                    <a:lumMod val="20000"/>
                    <a:lumOff val="80000"/>
                  </a:schemeClr>
                </a:solidFill>
                <a:latin typeface="Times New Roman" pitchFamily="18" charset="0"/>
                <a:cs typeface="Times New Roman" pitchFamily="18" charset="0"/>
              </a:rPr>
              <a:t>Suonare dalla gogna:</a:t>
            </a:r>
          </a:p>
          <a:p>
            <a:r>
              <a:rPr lang="it-IT" sz="2000" b="1" dirty="0" smtClean="0">
                <a:solidFill>
                  <a:schemeClr val="accent6">
                    <a:lumMod val="20000"/>
                    <a:lumOff val="80000"/>
                  </a:schemeClr>
                </a:solidFill>
                <a:latin typeface="Times New Roman" pitchFamily="18" charset="0"/>
                <a:cs typeface="Times New Roman" pitchFamily="18" charset="0"/>
              </a:rPr>
              <a:t>Attirare attenzione sbagliata su se stessi </a:t>
            </a:r>
          </a:p>
        </p:txBody>
      </p:sp>
      <p:pic>
        <p:nvPicPr>
          <p:cNvPr id="59394" name="Picture 2" descr="http://upload.wikimedia.org/wikipedia/commons/e/eb/NP-31.jpg"/>
          <p:cNvPicPr>
            <a:picLocks noChangeAspect="1" noChangeArrowheads="1"/>
          </p:cNvPicPr>
          <p:nvPr/>
        </p:nvPicPr>
        <p:blipFill>
          <a:blip r:embed="rId3"/>
          <a:srcRect/>
          <a:stretch>
            <a:fillRect/>
          </a:stretch>
        </p:blipFill>
        <p:spPr bwMode="auto">
          <a:xfrm>
            <a:off x="2786050" y="60821"/>
            <a:ext cx="3429024" cy="6797179"/>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6786578" y="285728"/>
            <a:ext cx="2357422" cy="2246769"/>
          </a:xfrm>
          <a:prstGeom prst="rect">
            <a:avLst/>
          </a:prstGeom>
          <a:noFill/>
        </p:spPr>
        <p:txBody>
          <a:bodyPr wrap="square" rtlCol="0">
            <a:spAutoFit/>
          </a:bodyPr>
          <a:lstStyle/>
          <a:p>
            <a:r>
              <a:rPr lang="it-IT" sz="2000" b="1" dirty="0" smtClean="0">
                <a:solidFill>
                  <a:schemeClr val="accent6">
                    <a:lumMod val="20000"/>
                    <a:lumOff val="80000"/>
                  </a:schemeClr>
                </a:solidFill>
                <a:latin typeface="Times New Roman" pitchFamily="18" charset="0"/>
                <a:cs typeface="Times New Roman" pitchFamily="18" charset="0"/>
              </a:rPr>
              <a:t>Strofinare il culo sulla porta:</a:t>
            </a:r>
          </a:p>
          <a:p>
            <a:r>
              <a:rPr lang="it-IT" sz="2000" b="1" dirty="0" smtClean="0">
                <a:solidFill>
                  <a:schemeClr val="accent6">
                    <a:lumMod val="20000"/>
                    <a:lumOff val="80000"/>
                  </a:schemeClr>
                </a:solidFill>
                <a:latin typeface="Times New Roman" pitchFamily="18" charset="0"/>
                <a:cs typeface="Times New Roman" pitchFamily="18" charset="0"/>
              </a:rPr>
              <a:t>Prendere qualcosa con leggerezza</a:t>
            </a:r>
          </a:p>
          <a:p>
            <a:endParaRPr lang="it-IT" sz="2000" b="1" dirty="0">
              <a:solidFill>
                <a:schemeClr val="accent6">
                  <a:lumMod val="20000"/>
                  <a:lumOff val="80000"/>
                </a:schemeClr>
              </a:solidFill>
              <a:latin typeface="Times New Roman" pitchFamily="18" charset="0"/>
              <a:cs typeface="Times New Roman" pitchFamily="18" charset="0"/>
            </a:endParaRPr>
          </a:p>
          <a:p>
            <a:r>
              <a:rPr lang="it-IT" sz="2000" b="1" dirty="0" smtClean="0">
                <a:solidFill>
                  <a:schemeClr val="accent6">
                    <a:lumMod val="20000"/>
                    <a:lumOff val="80000"/>
                  </a:schemeClr>
                </a:solidFill>
                <a:latin typeface="Times New Roman" pitchFamily="18" charset="0"/>
                <a:cs typeface="Times New Roman" pitchFamily="18" charset="0"/>
              </a:rPr>
              <a:t>Avere un fardello sulle spalle</a:t>
            </a:r>
          </a:p>
        </p:txBody>
      </p:sp>
      <p:pic>
        <p:nvPicPr>
          <p:cNvPr id="60418" name="Picture 2" descr="http://upload.wikimedia.org/wikipedia/commons/e/e6/NP-36.jpg"/>
          <p:cNvPicPr>
            <a:picLocks noChangeAspect="1" noChangeArrowheads="1"/>
          </p:cNvPicPr>
          <p:nvPr/>
        </p:nvPicPr>
        <p:blipFill>
          <a:blip r:embed="rId3"/>
          <a:srcRect/>
          <a:stretch>
            <a:fillRect/>
          </a:stretch>
        </p:blipFill>
        <p:spPr bwMode="auto">
          <a:xfrm>
            <a:off x="2214546" y="0"/>
            <a:ext cx="4468760" cy="685800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6786578" y="285728"/>
            <a:ext cx="2357422" cy="2246769"/>
          </a:xfrm>
          <a:prstGeom prst="rect">
            <a:avLst/>
          </a:prstGeom>
          <a:noFill/>
        </p:spPr>
        <p:txBody>
          <a:bodyPr wrap="square" rtlCol="0">
            <a:spAutoFit/>
          </a:bodyPr>
          <a:lstStyle/>
          <a:p>
            <a:r>
              <a:rPr lang="it-IT" sz="2000" b="1" dirty="0" smtClean="0">
                <a:solidFill>
                  <a:schemeClr val="accent6">
                    <a:lumMod val="20000"/>
                    <a:lumOff val="80000"/>
                  </a:schemeClr>
                </a:solidFill>
                <a:latin typeface="Times New Roman" pitchFamily="18" charset="0"/>
                <a:cs typeface="Times New Roman" pitchFamily="18" charset="0"/>
              </a:rPr>
              <a:t>Cacare in due dallo stesso buco:</a:t>
            </a:r>
          </a:p>
          <a:p>
            <a:r>
              <a:rPr lang="it-IT" sz="2000" b="1" dirty="0" smtClean="0">
                <a:solidFill>
                  <a:schemeClr val="accent6">
                    <a:lumMod val="20000"/>
                    <a:lumOff val="80000"/>
                  </a:schemeClr>
                </a:solidFill>
                <a:latin typeface="Times New Roman" pitchFamily="18" charset="0"/>
                <a:cs typeface="Times New Roman" pitchFamily="18" charset="0"/>
              </a:rPr>
              <a:t>essere d’accordo</a:t>
            </a:r>
          </a:p>
          <a:p>
            <a:endParaRPr lang="it-IT" sz="2000" b="1" dirty="0">
              <a:solidFill>
                <a:schemeClr val="accent6">
                  <a:lumMod val="20000"/>
                  <a:lumOff val="80000"/>
                </a:schemeClr>
              </a:solidFill>
              <a:latin typeface="Times New Roman" pitchFamily="18" charset="0"/>
              <a:cs typeface="Times New Roman" pitchFamily="18" charset="0"/>
            </a:endParaRPr>
          </a:p>
          <a:p>
            <a:r>
              <a:rPr lang="it-IT" sz="2000" b="1" dirty="0" smtClean="0">
                <a:solidFill>
                  <a:schemeClr val="accent6">
                    <a:lumMod val="20000"/>
                    <a:lumOff val="80000"/>
                  </a:schemeClr>
                </a:solidFill>
                <a:latin typeface="Times New Roman" pitchFamily="18" charset="0"/>
                <a:cs typeface="Times New Roman" pitchFamily="18" charset="0"/>
              </a:rPr>
              <a:t>Sta come una latrina su un fosso:</a:t>
            </a:r>
          </a:p>
          <a:p>
            <a:r>
              <a:rPr lang="it-IT" sz="2000" b="1" dirty="0" smtClean="0">
                <a:solidFill>
                  <a:schemeClr val="accent6">
                    <a:lumMod val="20000"/>
                    <a:lumOff val="80000"/>
                  </a:schemeClr>
                </a:solidFill>
                <a:latin typeface="Times New Roman" pitchFamily="18" charset="0"/>
                <a:cs typeface="Times New Roman" pitchFamily="18" charset="0"/>
              </a:rPr>
              <a:t>È ovvio </a:t>
            </a:r>
          </a:p>
        </p:txBody>
      </p:sp>
      <p:pic>
        <p:nvPicPr>
          <p:cNvPr id="61442" name="Picture 2" descr="http://upload.wikimedia.org/wikipedia/commons/5/5c/NP-46.jpg"/>
          <p:cNvPicPr>
            <a:picLocks noChangeAspect="1" noChangeArrowheads="1"/>
          </p:cNvPicPr>
          <p:nvPr/>
        </p:nvPicPr>
        <p:blipFill>
          <a:blip r:embed="rId3"/>
          <a:srcRect/>
          <a:stretch>
            <a:fillRect/>
          </a:stretch>
        </p:blipFill>
        <p:spPr bwMode="auto">
          <a:xfrm>
            <a:off x="822862" y="0"/>
            <a:ext cx="5573166" cy="685800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0" y="6488668"/>
            <a:ext cx="7643834"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Salita al Calvario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34146" name="Picture 2" descr="http://upload.wikimedia.org/wikipedia/commons/thumb/4/4e/Pieter_Bruegel_d._%C3%84._007.jpg/1280px-Pieter_Bruegel_d._%C3%84._007.jpg"/>
          <p:cNvPicPr>
            <a:picLocks noChangeAspect="1" noChangeArrowheads="1"/>
          </p:cNvPicPr>
          <p:nvPr/>
        </p:nvPicPr>
        <p:blipFill>
          <a:blip r:embed="rId3"/>
          <a:srcRect/>
          <a:stretch>
            <a:fillRect/>
          </a:stretch>
        </p:blipFill>
        <p:spPr bwMode="auto">
          <a:xfrm>
            <a:off x="-1" y="-1"/>
            <a:ext cx="9144001" cy="6593473"/>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0" y="6357958"/>
            <a:ext cx="9144000" cy="400110"/>
          </a:xfrm>
          <a:prstGeom prst="rect">
            <a:avLst/>
          </a:prstGeom>
          <a:noFill/>
        </p:spPr>
        <p:txBody>
          <a:bodyPr wrap="square" rtlCol="0">
            <a:spAutoFit/>
          </a:bodyPr>
          <a:lstStyle/>
          <a:p>
            <a:r>
              <a:rPr lang="it-IT" sz="2000" b="1" dirty="0" smtClean="0">
                <a:solidFill>
                  <a:schemeClr val="accent6">
                    <a:lumMod val="20000"/>
                    <a:lumOff val="80000"/>
                  </a:schemeClr>
                </a:solidFill>
                <a:latin typeface="Times New Roman" pitchFamily="18" charset="0"/>
                <a:cs typeface="Times New Roman" pitchFamily="18" charset="0"/>
              </a:rPr>
              <a:t>Stare fra due sedie e cadere nella cenere: finire in miseria per l’indecisione</a:t>
            </a:r>
          </a:p>
        </p:txBody>
      </p:sp>
      <p:pic>
        <p:nvPicPr>
          <p:cNvPr id="55298" name="Picture 2" descr="http://upload.wikimedia.org/wikipedia/commons/8/87/NP-11.jpg"/>
          <p:cNvPicPr>
            <a:picLocks noChangeAspect="1" noChangeArrowheads="1"/>
          </p:cNvPicPr>
          <p:nvPr/>
        </p:nvPicPr>
        <p:blipFill>
          <a:blip r:embed="rId3"/>
          <a:srcRect/>
          <a:stretch>
            <a:fillRect/>
          </a:stretch>
        </p:blipFill>
        <p:spPr bwMode="auto">
          <a:xfrm>
            <a:off x="0" y="357166"/>
            <a:ext cx="9144000" cy="5962755"/>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0" y="6211669"/>
            <a:ext cx="9144000" cy="646331"/>
          </a:xfrm>
          <a:prstGeom prst="rect">
            <a:avLst/>
          </a:prstGeom>
          <a:noFill/>
        </p:spPr>
        <p:txBody>
          <a:bodyPr wrap="square" rtlCol="0">
            <a:spAutoFit/>
          </a:bodyPr>
          <a:lstStyle/>
          <a:p>
            <a:r>
              <a:rPr lang="it-IT" b="1" dirty="0" smtClean="0">
                <a:solidFill>
                  <a:schemeClr val="accent6">
                    <a:lumMod val="20000"/>
                    <a:lumOff val="80000"/>
                  </a:schemeClr>
                </a:solidFill>
                <a:latin typeface="Times New Roman" pitchFamily="18" charset="0"/>
                <a:cs typeface="Times New Roman" pitchFamily="18" charset="0"/>
              </a:rPr>
              <a:t>Vedere gli orsi che ballano: avere le allucinazione per la fame</a:t>
            </a:r>
          </a:p>
          <a:p>
            <a:r>
              <a:rPr lang="it-IT" b="1" dirty="0" smtClean="0">
                <a:solidFill>
                  <a:schemeClr val="accent6">
                    <a:lumMod val="20000"/>
                    <a:lumOff val="80000"/>
                  </a:schemeClr>
                </a:solidFill>
                <a:latin typeface="Times New Roman" pitchFamily="18" charset="0"/>
                <a:cs typeface="Times New Roman" pitchFamily="18" charset="0"/>
              </a:rPr>
              <a:t>Gli orsi selvatici preferiscono la loro compagnia: chi si somiglia si piglia</a:t>
            </a:r>
          </a:p>
        </p:txBody>
      </p:sp>
      <p:pic>
        <p:nvPicPr>
          <p:cNvPr id="62466" name="Picture 2" descr="http://upload.wikimedia.org/wikipedia/commons/c/cd/NP-57.jpg"/>
          <p:cNvPicPr>
            <a:picLocks noChangeAspect="1" noChangeArrowheads="1"/>
          </p:cNvPicPr>
          <p:nvPr/>
        </p:nvPicPr>
        <p:blipFill>
          <a:blip r:embed="rId3"/>
          <a:srcRect/>
          <a:stretch>
            <a:fillRect/>
          </a:stretch>
        </p:blipFill>
        <p:spPr bwMode="auto">
          <a:xfrm>
            <a:off x="0" y="0"/>
            <a:ext cx="9157240" cy="6286520"/>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63490" name="Picture 2" descr="http://upload.wikimedia.org/wikipedia/commons/0/01/Der_Kampf_zwischen_Karneval_und_Fasten_%281559%29.jpg"/>
          <p:cNvPicPr>
            <a:picLocks noChangeAspect="1" noChangeArrowheads="1"/>
          </p:cNvPicPr>
          <p:nvPr/>
        </p:nvPicPr>
        <p:blipFill>
          <a:blip r:embed="rId3"/>
          <a:srcRect/>
          <a:stretch>
            <a:fillRect/>
          </a:stretch>
        </p:blipFill>
        <p:spPr bwMode="auto">
          <a:xfrm>
            <a:off x="0" y="0"/>
            <a:ext cx="9144000" cy="6669837"/>
          </a:xfrm>
          <a:prstGeom prst="rect">
            <a:avLst/>
          </a:prstGeom>
          <a:noFill/>
        </p:spPr>
      </p:pic>
      <p:sp>
        <p:nvSpPr>
          <p:cNvPr id="9" name="Rettangolo 8"/>
          <p:cNvSpPr/>
          <p:nvPr/>
        </p:nvSpPr>
        <p:spPr>
          <a:xfrm>
            <a:off x="7215206" y="0"/>
            <a:ext cx="1928794" cy="923330"/>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Lotta tra Carnevale e Quaresima</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0" y="6488668"/>
            <a:ext cx="9144000"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Quaresima</a:t>
            </a:r>
          </a:p>
        </p:txBody>
      </p:sp>
      <p:pic>
        <p:nvPicPr>
          <p:cNvPr id="66562" name="Picture 2" descr="The Fight between Carnival and Lent (detail) 2 - Pieter the Elder Bruegel - www.pieter-bruegel-the-elder.org"/>
          <p:cNvPicPr>
            <a:picLocks noChangeAspect="1" noChangeArrowheads="1"/>
          </p:cNvPicPr>
          <p:nvPr/>
        </p:nvPicPr>
        <p:blipFill>
          <a:blip r:embed="rId3"/>
          <a:srcRect t="4967"/>
          <a:stretch>
            <a:fillRect/>
          </a:stretch>
        </p:blipFill>
        <p:spPr bwMode="auto">
          <a:xfrm>
            <a:off x="-1" y="-1"/>
            <a:ext cx="9144001" cy="6560791"/>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7215206" y="0"/>
            <a:ext cx="1928794"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Carnevale</a:t>
            </a:r>
          </a:p>
        </p:txBody>
      </p:sp>
      <p:pic>
        <p:nvPicPr>
          <p:cNvPr id="64514" name="Picture 2" descr="http://upload.wikimedia.org/wikipedia/commons/thumb/8/8e/Pieter_Bruegel_d._%C3%84._067.jpg/800px-Pieter_Bruegel_d._%C3%84._067.jpg"/>
          <p:cNvPicPr>
            <a:picLocks noChangeAspect="1" noChangeArrowheads="1"/>
          </p:cNvPicPr>
          <p:nvPr/>
        </p:nvPicPr>
        <p:blipFill>
          <a:blip r:embed="rId3"/>
          <a:srcRect/>
          <a:stretch>
            <a:fillRect/>
          </a:stretch>
        </p:blipFill>
        <p:spPr bwMode="auto">
          <a:xfrm>
            <a:off x="1571604" y="0"/>
            <a:ext cx="5643570" cy="6893100"/>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7286644" y="0"/>
            <a:ext cx="1857356" cy="646331"/>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Corteo di  Carnevale</a:t>
            </a:r>
          </a:p>
        </p:txBody>
      </p:sp>
      <p:pic>
        <p:nvPicPr>
          <p:cNvPr id="67586" name="Picture 2" descr="The Fight between Carnival and Lent (detail) 3 - Pieter the Elder Bruegel - www.pieter-bruegel-the-elder.org"/>
          <p:cNvPicPr>
            <a:picLocks noChangeAspect="1" noChangeArrowheads="1"/>
          </p:cNvPicPr>
          <p:nvPr/>
        </p:nvPicPr>
        <p:blipFill>
          <a:blip r:embed="rId3"/>
          <a:srcRect t="2760"/>
          <a:stretch>
            <a:fillRect/>
          </a:stretch>
        </p:blipFill>
        <p:spPr bwMode="auto">
          <a:xfrm>
            <a:off x="1714480" y="-4102"/>
            <a:ext cx="5553073" cy="6862102"/>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6357950" y="0"/>
            <a:ext cx="2786050" cy="6740307"/>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La coppia di spalle è guidata da un buffone: la donna ha una lanterna spenta legata in vita, che allude forse all'avanzare al buio dei due credi religiosi dell'epoca, il cattolicesimo, simboleggiato dalla Quaresima, e il luteranesimo, dal Carnevale. Si tratta però di una rappresentazione che non prende posizione, nel clima chiassoso e sarcastico generale. Entrambi i carri sono guidati da follie e vizio e solo i mendicanti, sparsi qua e là con la loro misera condizione rappresentata con realismo, appaiono come figure reali, nell'indifferenza generale. </a:t>
            </a:r>
          </a:p>
        </p:txBody>
      </p:sp>
      <p:pic>
        <p:nvPicPr>
          <p:cNvPr id="68610" name="Picture 2" descr="The Fight between Carnival and Lent (detail) 4 - Pieter the Elder Bruegel - www.pieter-bruegel-the-elder.org"/>
          <p:cNvPicPr>
            <a:picLocks noChangeAspect="1" noChangeArrowheads="1"/>
          </p:cNvPicPr>
          <p:nvPr/>
        </p:nvPicPr>
        <p:blipFill>
          <a:blip r:embed="rId3"/>
          <a:srcRect t="3956" r="22187"/>
          <a:stretch>
            <a:fillRect/>
          </a:stretch>
        </p:blipFill>
        <p:spPr bwMode="auto">
          <a:xfrm>
            <a:off x="0" y="40428"/>
            <a:ext cx="6357950" cy="6817572"/>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87042" name="Picture 2" descr="The Egg Dance - Pieter the Elder Bruegel - www.pieter-bruegel-the-elder.org"/>
          <p:cNvPicPr>
            <a:picLocks noChangeAspect="1" noChangeArrowheads="1"/>
          </p:cNvPicPr>
          <p:nvPr/>
        </p:nvPicPr>
        <p:blipFill>
          <a:blip r:embed="rId3"/>
          <a:srcRect t="4499"/>
          <a:stretch>
            <a:fillRect/>
          </a:stretch>
        </p:blipFill>
        <p:spPr bwMode="auto">
          <a:xfrm>
            <a:off x="0" y="0"/>
            <a:ext cx="9144000" cy="6429391"/>
          </a:xfrm>
          <a:prstGeom prst="rect">
            <a:avLst/>
          </a:prstGeom>
          <a:noFill/>
        </p:spPr>
      </p:pic>
      <p:sp>
        <p:nvSpPr>
          <p:cNvPr id="8" name="Rettangolo 7"/>
          <p:cNvSpPr/>
          <p:nvPr/>
        </p:nvSpPr>
        <p:spPr>
          <a:xfrm>
            <a:off x="0" y="6357958"/>
            <a:ext cx="3000364"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La danza dell’uovo</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Rettangolo 7"/>
          <p:cNvSpPr/>
          <p:nvPr/>
        </p:nvSpPr>
        <p:spPr>
          <a:xfrm>
            <a:off x="0" y="6357958"/>
            <a:ext cx="6786578"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Scena di villaggio con danza attorno all’albero di maggio</a:t>
            </a:r>
          </a:p>
        </p:txBody>
      </p:sp>
      <p:pic>
        <p:nvPicPr>
          <p:cNvPr id="181250" name="Picture 2" descr="Village Scene with Dance around the May Pole - Pieter the Elder Bruegel - www.pieter-bruegel-the-elder.org"/>
          <p:cNvPicPr>
            <a:picLocks noChangeAspect="1" noChangeArrowheads="1"/>
          </p:cNvPicPr>
          <p:nvPr/>
        </p:nvPicPr>
        <p:blipFill>
          <a:blip r:embed="rId3"/>
          <a:srcRect b="4498"/>
          <a:stretch>
            <a:fillRect/>
          </a:stretch>
        </p:blipFill>
        <p:spPr bwMode="auto">
          <a:xfrm>
            <a:off x="34" y="0"/>
            <a:ext cx="9143966" cy="6429396"/>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Rettangolo 7"/>
          <p:cNvSpPr/>
          <p:nvPr/>
        </p:nvSpPr>
        <p:spPr>
          <a:xfrm>
            <a:off x="0" y="6357958"/>
            <a:ext cx="6786578"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Scena di villaggio con danza attorno all’albero di maggio</a:t>
            </a:r>
          </a:p>
        </p:txBody>
      </p:sp>
      <p:pic>
        <p:nvPicPr>
          <p:cNvPr id="182274" name="Picture 2" descr="The Dance around the May Pole - Pieter the Elder Bruegel - www.pieter-bruegel-the-elder.org"/>
          <p:cNvPicPr>
            <a:picLocks noChangeAspect="1" noChangeArrowheads="1"/>
          </p:cNvPicPr>
          <p:nvPr/>
        </p:nvPicPr>
        <p:blipFill>
          <a:blip r:embed="rId3"/>
          <a:srcRect b="4715"/>
          <a:stretch>
            <a:fillRect/>
          </a:stretch>
        </p:blipFill>
        <p:spPr bwMode="auto">
          <a:xfrm>
            <a:off x="1" y="241939"/>
            <a:ext cx="9144000" cy="6044557"/>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0" y="6488668"/>
            <a:ext cx="7643834"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Salita al Calvario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35170" name="Picture 2" descr="http://upload.wikimedia.org/wikipedia/commons/b/b8/BRU-_Calvario_05.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83298" name="Picture 2" descr="The Seven Acts of Charity - Pieter the Elder Bruegel - www.pieter-bruegel-the-elder.org"/>
          <p:cNvPicPr>
            <a:picLocks noChangeAspect="1" noChangeArrowheads="1"/>
          </p:cNvPicPr>
          <p:nvPr/>
        </p:nvPicPr>
        <p:blipFill>
          <a:blip r:embed="rId3"/>
          <a:srcRect b="3488"/>
          <a:stretch>
            <a:fillRect/>
          </a:stretch>
        </p:blipFill>
        <p:spPr bwMode="auto">
          <a:xfrm>
            <a:off x="142844" y="0"/>
            <a:ext cx="8813499" cy="6858000"/>
          </a:xfrm>
          <a:prstGeom prst="rect">
            <a:avLst/>
          </a:prstGeom>
          <a:noFill/>
        </p:spPr>
      </p:pic>
      <p:sp>
        <p:nvSpPr>
          <p:cNvPr id="9" name="Rettangolo 8"/>
          <p:cNvSpPr/>
          <p:nvPr/>
        </p:nvSpPr>
        <p:spPr>
          <a:xfrm>
            <a:off x="4429124" y="142852"/>
            <a:ext cx="4572000" cy="369332"/>
          </a:xfrm>
          <a:prstGeom prst="rect">
            <a:avLst/>
          </a:prstGeom>
        </p:spPr>
        <p:txBody>
          <a:bodyPr>
            <a:spAutoFit/>
          </a:bodyPr>
          <a:lstStyle/>
          <a:p>
            <a:r>
              <a:rPr lang="it-IT" b="1" dirty="0" smtClean="0">
                <a:solidFill>
                  <a:schemeClr val="bg1"/>
                </a:solidFill>
                <a:latin typeface="Times New Roman" pitchFamily="18" charset="0"/>
                <a:cs typeface="Times New Roman" pitchFamily="18" charset="0"/>
              </a:rPr>
              <a:t>I sette atti di carità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Rettangolo 7"/>
          <p:cNvSpPr/>
          <p:nvPr/>
        </p:nvSpPr>
        <p:spPr>
          <a:xfrm>
            <a:off x="0" y="5572140"/>
            <a:ext cx="8358214" cy="1200329"/>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E’ l’ultima delle opere di </a:t>
            </a:r>
            <a:r>
              <a:rPr lang="it-IT" b="1" dirty="0" err="1" smtClean="0">
                <a:solidFill>
                  <a:schemeClr val="accent6">
                    <a:lumMod val="20000"/>
                    <a:lumOff val="80000"/>
                  </a:schemeClr>
                </a:solidFill>
                <a:latin typeface="Times New Roman" pitchFamily="18" charset="0"/>
                <a:cs typeface="Times New Roman" pitchFamily="18" charset="0"/>
              </a:rPr>
              <a:t>Bruegel</a:t>
            </a:r>
            <a:r>
              <a:rPr lang="it-IT" b="1" dirty="0" smtClean="0">
                <a:solidFill>
                  <a:schemeClr val="accent6">
                    <a:lumMod val="20000"/>
                    <a:lumOff val="80000"/>
                  </a:schemeClr>
                </a:solidFill>
                <a:latin typeface="Times New Roman" pitchFamily="18" charset="0"/>
                <a:cs typeface="Times New Roman" pitchFamily="18" charset="0"/>
              </a:rPr>
              <a:t> ad essere state scoperte: è stata pubblicata solo nel 2010 e si trova in deposito al museo del </a:t>
            </a:r>
            <a:r>
              <a:rPr lang="it-IT" b="1" dirty="0" err="1" smtClean="0">
                <a:solidFill>
                  <a:schemeClr val="accent6">
                    <a:lumMod val="20000"/>
                    <a:lumOff val="80000"/>
                  </a:schemeClr>
                </a:solidFill>
                <a:latin typeface="Times New Roman" pitchFamily="18" charset="0"/>
                <a:cs typeface="Times New Roman" pitchFamily="18" charset="0"/>
              </a:rPr>
              <a:t>Prado</a:t>
            </a:r>
            <a:r>
              <a:rPr lang="it-IT" b="1" dirty="0" smtClean="0">
                <a:solidFill>
                  <a:schemeClr val="accent6">
                    <a:lumMod val="20000"/>
                    <a:lumOff val="80000"/>
                  </a:schemeClr>
                </a:solidFill>
                <a:latin typeface="Times New Roman" pitchFamily="18" charset="0"/>
                <a:cs typeface="Times New Roman" pitchFamily="18" charset="0"/>
              </a:rPr>
              <a:t>. </a:t>
            </a:r>
          </a:p>
          <a:p>
            <a:r>
              <a:rPr lang="it-IT" b="1" dirty="0" smtClean="0">
                <a:solidFill>
                  <a:schemeClr val="accent6">
                    <a:lumMod val="20000"/>
                    <a:lumOff val="80000"/>
                  </a:schemeClr>
                </a:solidFill>
                <a:latin typeface="Times New Roman" pitchFamily="18" charset="0"/>
                <a:cs typeface="Times New Roman" pitchFamily="18" charset="0"/>
              </a:rPr>
              <a:t>Al centro della scena, una botte da cui si distribuisce vino gratis, nel giorno in cui si rifanno i contratti agricoli e gran parte delle famiglie contadine si trova per strada. </a:t>
            </a:r>
          </a:p>
        </p:txBody>
      </p:sp>
      <p:pic>
        <p:nvPicPr>
          <p:cNvPr id="157698" name="Picture 2" descr="http://upload.wikimedia.org/wikipedia/commons/thumb/4/44/Brueghel_The_Wine_Of_Saint_Martins_Day_Private_Collection_Madrid.jpg/1280px-Brueghel_The_Wine_Of_Saint_Martins_Day_Private_Collection_Madrid.jpg"/>
          <p:cNvPicPr>
            <a:picLocks noChangeAspect="1" noChangeArrowheads="1"/>
          </p:cNvPicPr>
          <p:nvPr/>
        </p:nvPicPr>
        <p:blipFill>
          <a:blip r:embed="rId3"/>
          <a:srcRect/>
          <a:stretch>
            <a:fillRect/>
          </a:stretch>
        </p:blipFill>
        <p:spPr bwMode="auto">
          <a:xfrm>
            <a:off x="0" y="571480"/>
            <a:ext cx="9144000" cy="4995535"/>
          </a:xfrm>
          <a:prstGeom prst="rect">
            <a:avLst/>
          </a:prstGeom>
          <a:noFill/>
        </p:spPr>
      </p:pic>
      <p:sp>
        <p:nvSpPr>
          <p:cNvPr id="9" name="Rettangolo 8"/>
          <p:cNvSpPr/>
          <p:nvPr/>
        </p:nvSpPr>
        <p:spPr>
          <a:xfrm>
            <a:off x="0" y="142852"/>
            <a:ext cx="2326278"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Festa di San Martino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Rettangolo 7"/>
          <p:cNvSpPr/>
          <p:nvPr/>
        </p:nvSpPr>
        <p:spPr>
          <a:xfrm>
            <a:off x="0" y="6357958"/>
            <a:ext cx="3000364"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Ritorno </a:t>
            </a:r>
            <a:r>
              <a:rPr lang="it-IT" b="1" smtClean="0">
                <a:solidFill>
                  <a:schemeClr val="accent6">
                    <a:lumMod val="20000"/>
                    <a:lumOff val="80000"/>
                  </a:schemeClr>
                </a:solidFill>
                <a:latin typeface="Times New Roman" pitchFamily="18" charset="0"/>
                <a:cs typeface="Times New Roman" pitchFamily="18" charset="0"/>
              </a:rPr>
              <a:t>dalla fiera </a:t>
            </a:r>
            <a:endParaRPr lang="it-IT" b="1" dirty="0" smtClean="0">
              <a:solidFill>
                <a:schemeClr val="accent6">
                  <a:lumMod val="20000"/>
                  <a:lumOff val="80000"/>
                </a:schemeClr>
              </a:solidFill>
              <a:latin typeface="Times New Roman" pitchFamily="18" charset="0"/>
              <a:cs typeface="Times New Roman" pitchFamily="18" charset="0"/>
            </a:endParaRPr>
          </a:p>
        </p:txBody>
      </p:sp>
      <p:pic>
        <p:nvPicPr>
          <p:cNvPr id="146436" name="Picture 4" descr="The Return of the Fair - Pieter the Elder Bruegel - www.pieter-bruegel-the-elder.org"/>
          <p:cNvPicPr>
            <a:picLocks noChangeAspect="1" noChangeArrowheads="1"/>
          </p:cNvPicPr>
          <p:nvPr/>
        </p:nvPicPr>
        <p:blipFill>
          <a:blip r:embed="rId3"/>
          <a:srcRect t="6073"/>
          <a:stretch>
            <a:fillRect/>
          </a:stretch>
        </p:blipFill>
        <p:spPr bwMode="auto">
          <a:xfrm>
            <a:off x="29494" y="785794"/>
            <a:ext cx="9114506" cy="5286412"/>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Rettangolo 7"/>
          <p:cNvSpPr/>
          <p:nvPr/>
        </p:nvSpPr>
        <p:spPr>
          <a:xfrm>
            <a:off x="0" y="6357958"/>
            <a:ext cx="3000364"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Danza di contadini</a:t>
            </a:r>
          </a:p>
        </p:txBody>
      </p:sp>
      <p:pic>
        <p:nvPicPr>
          <p:cNvPr id="146434" name="Picture 2" descr="http://upload.wikimedia.org/wikipedia/commons/thumb/b/b5/Pieter_Bruegel_the_Elder_-_The_Peasant_Dance_-_WGA3499.jpg/1280px-Pieter_Bruegel_the_Elder_-_The_Peasant_Dance_-_WGA3499.jpg"/>
          <p:cNvPicPr>
            <a:picLocks noChangeAspect="1" noChangeArrowheads="1"/>
          </p:cNvPicPr>
          <p:nvPr/>
        </p:nvPicPr>
        <p:blipFill>
          <a:blip r:embed="rId3"/>
          <a:srcRect/>
          <a:stretch>
            <a:fillRect/>
          </a:stretch>
        </p:blipFill>
        <p:spPr bwMode="auto">
          <a:xfrm>
            <a:off x="0" y="0"/>
            <a:ext cx="9144000" cy="6248152"/>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47458" name="Picture 2" descr="http://upload.wikimedia.org/wikipedia/commons/thumb/8/82/Pieter_Bruegel_the_Elder_-_The_Peasant_Dance_%28detail%29_-_WGA3503.jpg/800px-Pieter_Bruegel_the_Elder_-_The_Peasant_Dance_%28detail%29_-_WGA3503.jpg"/>
          <p:cNvPicPr>
            <a:picLocks noChangeAspect="1" noChangeArrowheads="1"/>
          </p:cNvPicPr>
          <p:nvPr/>
        </p:nvPicPr>
        <p:blipFill>
          <a:blip r:embed="rId3"/>
          <a:srcRect/>
          <a:stretch>
            <a:fillRect/>
          </a:stretch>
        </p:blipFill>
        <p:spPr bwMode="auto">
          <a:xfrm>
            <a:off x="1714480" y="0"/>
            <a:ext cx="5708155" cy="6858000"/>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Rettangolo 7"/>
          <p:cNvSpPr/>
          <p:nvPr/>
        </p:nvSpPr>
        <p:spPr>
          <a:xfrm>
            <a:off x="0" y="6357958"/>
            <a:ext cx="3000364"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Corteo nuziale </a:t>
            </a:r>
          </a:p>
        </p:txBody>
      </p:sp>
      <p:pic>
        <p:nvPicPr>
          <p:cNvPr id="151554" name="Picture 2" descr="http://upload.wikimedia.org/wikipedia/commons/b/ba/Bruegel%2C_corteo_nuziale.jpg"/>
          <p:cNvPicPr>
            <a:picLocks noChangeAspect="1" noChangeArrowheads="1"/>
          </p:cNvPicPr>
          <p:nvPr/>
        </p:nvPicPr>
        <p:blipFill>
          <a:blip r:embed="rId3"/>
          <a:srcRect/>
          <a:stretch>
            <a:fillRect/>
          </a:stretch>
        </p:blipFill>
        <p:spPr bwMode="auto">
          <a:xfrm>
            <a:off x="4361" y="714356"/>
            <a:ext cx="9139639" cy="4786346"/>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54626" name="Picture 2" descr="http://upload.wikimedia.org/wikipedia/commons/thumb/c/cd/Pieter_Bruegel_de_Oude_-_De_bruiloft_dans_%28Detroit%29.jpg/1280px-Pieter_Bruegel_de_Oude_-_De_bruiloft_dans_%28Detroit%29.jpg"/>
          <p:cNvPicPr>
            <a:picLocks noChangeAspect="1" noChangeArrowheads="1"/>
          </p:cNvPicPr>
          <p:nvPr/>
        </p:nvPicPr>
        <p:blipFill>
          <a:blip r:embed="rId3"/>
          <a:srcRect/>
          <a:stretch>
            <a:fillRect/>
          </a:stretch>
        </p:blipFill>
        <p:spPr bwMode="auto">
          <a:xfrm>
            <a:off x="0" y="-76824"/>
            <a:ext cx="9144000" cy="6934824"/>
          </a:xfrm>
          <a:prstGeom prst="rect">
            <a:avLst/>
          </a:prstGeom>
          <a:noFill/>
        </p:spPr>
      </p:pic>
      <p:sp>
        <p:nvSpPr>
          <p:cNvPr id="9" name="Rettangolo 8"/>
          <p:cNvSpPr/>
          <p:nvPr/>
        </p:nvSpPr>
        <p:spPr>
          <a:xfrm>
            <a:off x="7215206" y="142852"/>
            <a:ext cx="1691489"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Danza  nuziale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52578" name="Picture 2" descr="http://upload.wikimedia.org/wikipedia/commons/thumb/2/20/Pieter_Bruegel_the_Elder_-_Wedding_Dance_in_the_Open_Air_%28detail%29_-_WGA03506.jpg/640px-Pieter_Bruegel_the_Elder_-_Wedding_Dance_in_the_Open_Air_%28detail%29_-_WGA03506.jpg"/>
          <p:cNvPicPr>
            <a:picLocks noChangeAspect="1" noChangeArrowheads="1"/>
          </p:cNvPicPr>
          <p:nvPr/>
        </p:nvPicPr>
        <p:blipFill>
          <a:blip r:embed="rId3"/>
          <a:srcRect/>
          <a:stretch>
            <a:fillRect/>
          </a:stretch>
        </p:blipFill>
        <p:spPr bwMode="auto">
          <a:xfrm>
            <a:off x="2143108" y="-48718"/>
            <a:ext cx="5281607" cy="6906718"/>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Rettangolo 7"/>
          <p:cNvSpPr/>
          <p:nvPr/>
        </p:nvSpPr>
        <p:spPr>
          <a:xfrm>
            <a:off x="0" y="6357958"/>
            <a:ext cx="3000364"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Banchetto nuziale </a:t>
            </a:r>
          </a:p>
        </p:txBody>
      </p:sp>
      <p:pic>
        <p:nvPicPr>
          <p:cNvPr id="148482" name="Picture 2" descr="http://upload.wikimedia.org/wikipedia/commons/thumb/1/1e/Die_Bauernhochzeit.jpg/1280px-Die_Bauernhochzeit.jpg"/>
          <p:cNvPicPr>
            <a:picLocks noChangeAspect="1" noChangeArrowheads="1"/>
          </p:cNvPicPr>
          <p:nvPr/>
        </p:nvPicPr>
        <p:blipFill>
          <a:blip r:embed="rId3"/>
          <a:srcRect/>
          <a:stretch>
            <a:fillRect/>
          </a:stretch>
        </p:blipFill>
        <p:spPr bwMode="auto">
          <a:xfrm>
            <a:off x="0" y="-2264"/>
            <a:ext cx="9144000" cy="6383980"/>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50530" name="Picture 2" descr="http://upload.wikimedia.org/wikipedia/commons/thumb/3/38/Pieter_Bruegel_the_Elder_-_Peasant_Wedding_%28detail%29_-_WGA3497.jpg/800px-Pieter_Bruegel_the_Elder_-_Peasant_Wedding_%28detail%29_-_WGA3497.jpg"/>
          <p:cNvPicPr>
            <a:picLocks noChangeAspect="1" noChangeArrowheads="1"/>
          </p:cNvPicPr>
          <p:nvPr/>
        </p:nvPicPr>
        <p:blipFill>
          <a:blip r:embed="rId3"/>
          <a:srcRect/>
          <a:stretch>
            <a:fillRect/>
          </a:stretch>
        </p:blipFill>
        <p:spPr bwMode="auto">
          <a:xfrm>
            <a:off x="1643042" y="0"/>
            <a:ext cx="5662795" cy="68580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0" y="6488668"/>
            <a:ext cx="7643834"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La Madonna e le pie donne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37218" name="Picture 2" descr="http://upload.wikimedia.org/wikipedia/commons/8/87/BRU-_Calvario_01.jpg"/>
          <p:cNvPicPr>
            <a:picLocks noChangeAspect="1" noChangeArrowheads="1"/>
          </p:cNvPicPr>
          <p:nvPr/>
        </p:nvPicPr>
        <p:blipFill>
          <a:blip r:embed="rId3"/>
          <a:srcRect/>
          <a:stretch>
            <a:fillRect/>
          </a:stretch>
        </p:blipFill>
        <p:spPr bwMode="auto">
          <a:xfrm>
            <a:off x="-1" y="0"/>
            <a:ext cx="9128153" cy="6572272"/>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0" y="6488668"/>
            <a:ext cx="5143504"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Giochi di bambini</a:t>
            </a:r>
          </a:p>
        </p:txBody>
      </p:sp>
      <p:pic>
        <p:nvPicPr>
          <p:cNvPr id="69634" name="Picture 2" descr="http://upload.wikimedia.org/wikipedia/commons/9/96/Pieter_Bruegel_the_Elder_-_Children%27s_Games_-_WGA3343.jpg"/>
          <p:cNvPicPr>
            <a:picLocks noChangeAspect="1" noChangeArrowheads="1"/>
          </p:cNvPicPr>
          <p:nvPr/>
        </p:nvPicPr>
        <p:blipFill>
          <a:blip r:embed="rId3"/>
          <a:srcRect/>
          <a:stretch>
            <a:fillRect/>
          </a:stretch>
        </p:blipFill>
        <p:spPr bwMode="auto">
          <a:xfrm>
            <a:off x="0" y="0"/>
            <a:ext cx="9144000" cy="6504025"/>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65538" name="Picture 2" descr="The Ass in the School 1556 - Pieter the Elder Bruegel - www.pieter-bruegel-the-elder.org"/>
          <p:cNvPicPr>
            <a:picLocks noChangeAspect="1" noChangeArrowheads="1"/>
          </p:cNvPicPr>
          <p:nvPr/>
        </p:nvPicPr>
        <p:blipFill>
          <a:blip r:embed="rId3"/>
          <a:srcRect b="7478"/>
          <a:stretch>
            <a:fillRect/>
          </a:stretch>
        </p:blipFill>
        <p:spPr bwMode="auto">
          <a:xfrm>
            <a:off x="28925" y="0"/>
            <a:ext cx="9115075" cy="6715148"/>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CasellaDiTesto 7"/>
          <p:cNvSpPr txBox="1"/>
          <p:nvPr/>
        </p:nvSpPr>
        <p:spPr>
          <a:xfrm>
            <a:off x="285720" y="0"/>
            <a:ext cx="8572560" cy="6740307"/>
          </a:xfrm>
          <a:prstGeom prst="rect">
            <a:avLst/>
          </a:prstGeom>
          <a:noFill/>
        </p:spPr>
        <p:txBody>
          <a:bodyPr wrap="square" rtlCol="0">
            <a:spAutoFit/>
          </a:bodyPr>
          <a:lstStyle/>
          <a:p>
            <a:endParaRPr lang="it-IT" sz="2100" b="1" dirty="0" smtClean="0">
              <a:solidFill>
                <a:schemeClr val="accent6">
                  <a:lumMod val="20000"/>
                  <a:lumOff val="80000"/>
                </a:schemeClr>
              </a:solidFill>
              <a:latin typeface="Times New Roman" pitchFamily="18" charset="0"/>
              <a:cs typeface="Times New Roman" pitchFamily="18" charset="0"/>
            </a:endParaRPr>
          </a:p>
          <a:p>
            <a:endParaRPr lang="it-IT" sz="2100" b="1" dirty="0">
              <a:solidFill>
                <a:schemeClr val="accent6">
                  <a:lumMod val="20000"/>
                  <a:lumOff val="80000"/>
                </a:schemeClr>
              </a:solidFill>
              <a:latin typeface="Times New Roman" pitchFamily="18" charset="0"/>
              <a:cs typeface="Times New Roman" pitchFamily="18" charset="0"/>
            </a:endParaRPr>
          </a:p>
          <a:p>
            <a:endParaRPr lang="it-IT" sz="2100" b="1" dirty="0" smtClean="0">
              <a:solidFill>
                <a:schemeClr val="accent6">
                  <a:lumMod val="20000"/>
                  <a:lumOff val="80000"/>
                </a:schemeClr>
              </a:solidFill>
              <a:latin typeface="Times New Roman" pitchFamily="18" charset="0"/>
              <a:cs typeface="Times New Roman" pitchFamily="18" charset="0"/>
            </a:endParaRPr>
          </a:p>
          <a:p>
            <a:pPr algn="ctr"/>
            <a:endParaRPr lang="it-IT" sz="2800" b="1" dirty="0" smtClean="0">
              <a:solidFill>
                <a:schemeClr val="accent6">
                  <a:lumMod val="75000"/>
                </a:schemeClr>
              </a:solidFill>
              <a:latin typeface="Times New Roman" pitchFamily="18" charset="0"/>
              <a:cs typeface="Times New Roman" pitchFamily="18" charset="0"/>
            </a:endParaRPr>
          </a:p>
          <a:p>
            <a:pPr algn="ctr"/>
            <a:r>
              <a:rPr lang="it-IT" sz="8000" b="1" dirty="0" smtClean="0">
                <a:solidFill>
                  <a:schemeClr val="accent6">
                    <a:lumMod val="75000"/>
                  </a:schemeClr>
                </a:solidFill>
                <a:latin typeface="Times New Roman" pitchFamily="18" charset="0"/>
                <a:cs typeface="Times New Roman" pitchFamily="18" charset="0"/>
              </a:rPr>
              <a:t>IL </a:t>
            </a:r>
            <a:r>
              <a:rPr lang="it-IT" sz="8000" b="1" dirty="0" smtClean="0">
                <a:solidFill>
                  <a:schemeClr val="accent6">
                    <a:lumMod val="75000"/>
                  </a:schemeClr>
                </a:solidFill>
                <a:latin typeface="Times New Roman" pitchFamily="18" charset="0"/>
                <a:cs typeface="Times New Roman" pitchFamily="18" charset="0"/>
              </a:rPr>
              <a:t>FANTASTICO</a:t>
            </a:r>
          </a:p>
          <a:p>
            <a:pPr algn="ctr"/>
            <a:r>
              <a:rPr lang="it-IT" sz="2400" b="1" dirty="0" smtClean="0">
                <a:solidFill>
                  <a:schemeClr val="accent6">
                    <a:lumMod val="20000"/>
                    <a:lumOff val="80000"/>
                  </a:schemeClr>
                </a:solidFill>
                <a:latin typeface="Times New Roman" pitchFamily="18" charset="0"/>
                <a:cs typeface="Times New Roman" pitchFamily="18" charset="0"/>
              </a:rPr>
              <a:t>Fondamentale il contatto con l'incisore ed editore di stampe </a:t>
            </a:r>
            <a:r>
              <a:rPr lang="it-IT" sz="2400" b="1" dirty="0" err="1" smtClean="0">
                <a:solidFill>
                  <a:schemeClr val="accent6">
                    <a:lumMod val="20000"/>
                    <a:lumOff val="80000"/>
                  </a:schemeClr>
                </a:solidFill>
                <a:latin typeface="Times New Roman" pitchFamily="18" charset="0"/>
                <a:cs typeface="Times New Roman" pitchFamily="18" charset="0"/>
              </a:rPr>
              <a:t>Hieronymus</a:t>
            </a:r>
            <a:r>
              <a:rPr lang="it-IT" sz="2400" b="1" dirty="0" smtClean="0">
                <a:solidFill>
                  <a:schemeClr val="accent6">
                    <a:lumMod val="20000"/>
                    <a:lumOff val="80000"/>
                  </a:schemeClr>
                </a:solidFill>
                <a:latin typeface="Times New Roman" pitchFamily="18" charset="0"/>
                <a:cs typeface="Times New Roman" pitchFamily="18" charset="0"/>
              </a:rPr>
              <a:t> </a:t>
            </a:r>
            <a:r>
              <a:rPr lang="it-IT" sz="2400" b="1" dirty="0" err="1" smtClean="0">
                <a:solidFill>
                  <a:schemeClr val="accent6">
                    <a:lumMod val="20000"/>
                    <a:lumOff val="80000"/>
                  </a:schemeClr>
                </a:solidFill>
                <a:latin typeface="Times New Roman" pitchFamily="18" charset="0"/>
                <a:cs typeface="Times New Roman" pitchFamily="18" charset="0"/>
              </a:rPr>
              <a:t>Cock</a:t>
            </a:r>
            <a:r>
              <a:rPr lang="it-IT" sz="2400" b="1" dirty="0" smtClean="0">
                <a:solidFill>
                  <a:schemeClr val="accent6">
                    <a:lumMod val="20000"/>
                    <a:lumOff val="80000"/>
                  </a:schemeClr>
                </a:solidFill>
                <a:latin typeface="Times New Roman" pitchFamily="18" charset="0"/>
                <a:cs typeface="Times New Roman" pitchFamily="18" charset="0"/>
              </a:rPr>
              <a:t> di Anversa, che ebbe il merito di avvicinarlo alle opere di Bosch. </a:t>
            </a:r>
            <a:r>
              <a:rPr lang="it-IT" sz="2400" b="1" dirty="0" err="1" smtClean="0">
                <a:solidFill>
                  <a:schemeClr val="accent6">
                    <a:lumMod val="20000"/>
                    <a:lumOff val="80000"/>
                  </a:schemeClr>
                </a:solidFill>
                <a:latin typeface="Times New Roman" pitchFamily="18" charset="0"/>
                <a:cs typeface="Times New Roman" pitchFamily="18" charset="0"/>
              </a:rPr>
              <a:t>Cock</a:t>
            </a:r>
            <a:r>
              <a:rPr lang="it-IT" sz="2400" b="1" dirty="0" smtClean="0">
                <a:solidFill>
                  <a:schemeClr val="accent6">
                    <a:lumMod val="20000"/>
                    <a:lumOff val="80000"/>
                  </a:schemeClr>
                </a:solidFill>
                <a:latin typeface="Times New Roman" pitchFamily="18" charset="0"/>
                <a:cs typeface="Times New Roman" pitchFamily="18" charset="0"/>
              </a:rPr>
              <a:t> infatti gli fece riprodurre una serie di disegni di Bosch, appartenente alla generazione precedente a quella di </a:t>
            </a:r>
            <a:r>
              <a:rPr lang="it-IT" sz="2400" b="1" dirty="0" err="1" smtClean="0">
                <a:solidFill>
                  <a:schemeClr val="accent6">
                    <a:lumMod val="20000"/>
                    <a:lumOff val="80000"/>
                  </a:schemeClr>
                </a:solidFill>
                <a:latin typeface="Times New Roman" pitchFamily="18" charset="0"/>
                <a:cs typeface="Times New Roman" pitchFamily="18" charset="0"/>
              </a:rPr>
              <a:t>Bruegel</a:t>
            </a:r>
            <a:r>
              <a:rPr lang="it-IT" sz="2400" b="1" dirty="0" smtClean="0">
                <a:solidFill>
                  <a:schemeClr val="accent6">
                    <a:lumMod val="20000"/>
                    <a:lumOff val="80000"/>
                  </a:schemeClr>
                </a:solidFill>
                <a:latin typeface="Times New Roman" pitchFamily="18" charset="0"/>
                <a:cs typeface="Times New Roman" pitchFamily="18" charset="0"/>
              </a:rPr>
              <a:t>, da usare come base per la traduzione in opere incisorie. Nello studio di </a:t>
            </a:r>
            <a:r>
              <a:rPr lang="it-IT" sz="2400" b="1" dirty="0" err="1" smtClean="0">
                <a:solidFill>
                  <a:schemeClr val="accent6">
                    <a:lumMod val="20000"/>
                    <a:lumOff val="80000"/>
                  </a:schemeClr>
                </a:solidFill>
                <a:latin typeface="Times New Roman" pitchFamily="18" charset="0"/>
                <a:cs typeface="Times New Roman" pitchFamily="18" charset="0"/>
              </a:rPr>
              <a:t>Cock</a:t>
            </a:r>
            <a:r>
              <a:rPr lang="it-IT" sz="2400" b="1" dirty="0" smtClean="0">
                <a:solidFill>
                  <a:schemeClr val="accent6">
                    <a:lumMod val="20000"/>
                    <a:lumOff val="80000"/>
                  </a:schemeClr>
                </a:solidFill>
                <a:latin typeface="Times New Roman" pitchFamily="18" charset="0"/>
                <a:cs typeface="Times New Roman" pitchFamily="18" charset="0"/>
              </a:rPr>
              <a:t> si ritrovavano artisti, letterati, studiosi e amatori, e circolavano sicuramente idee legate all'Umanesimo, in una versione molto intellettuale, e all’alchimia.</a:t>
            </a:r>
          </a:p>
          <a:p>
            <a:pPr algn="ctr"/>
            <a:endParaRPr lang="it-IT" sz="2100" dirty="0">
              <a:solidFill>
                <a:schemeClr val="accent6">
                  <a:lumMod val="75000"/>
                </a:schemeClr>
              </a:solidFill>
              <a:latin typeface="Times New Roman" pitchFamily="18" charset="0"/>
              <a:cs typeface="Times New Roman" pitchFamily="18" charset="0"/>
            </a:endParaRPr>
          </a:p>
          <a:p>
            <a:pPr algn="just"/>
            <a:r>
              <a:rPr lang="it-IT" sz="2400" dirty="0" smtClean="0">
                <a:solidFill>
                  <a:schemeClr val="accent6">
                    <a:lumMod val="20000"/>
                    <a:lumOff val="80000"/>
                  </a:schemeClr>
                </a:solidFill>
                <a:latin typeface="Times New Roman" pitchFamily="18" charset="0"/>
                <a:cs typeface="Times New Roman" pitchFamily="18" charset="0"/>
              </a:rPr>
              <a:t> </a:t>
            </a:r>
            <a:endParaRPr lang="it-IT" sz="2100" b="1" dirty="0">
              <a:solidFill>
                <a:schemeClr val="accent6">
                  <a:lumMod val="20000"/>
                  <a:lumOff val="80000"/>
                </a:schemeClr>
              </a:solidFill>
              <a:latin typeface="Times New Roman" pitchFamily="18" charset="0"/>
              <a:cs typeface="Times New Roman" pitchFamily="18" charset="0"/>
            </a:endParaRPr>
          </a:p>
        </p:txBody>
      </p:sp>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0" y="6488668"/>
            <a:ext cx="9144000"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Margherita la pazza: anche questa apparteneva a Rodolfo II di </a:t>
            </a:r>
            <a:r>
              <a:rPr lang="it-IT" b="1" dirty="0" err="1" smtClean="0">
                <a:solidFill>
                  <a:schemeClr val="accent6">
                    <a:lumMod val="20000"/>
                    <a:lumOff val="80000"/>
                  </a:schemeClr>
                </a:solidFill>
                <a:latin typeface="Times New Roman" pitchFamily="18" charset="0"/>
                <a:cs typeface="Times New Roman" pitchFamily="18" charset="0"/>
              </a:rPr>
              <a:t>Praga…</a:t>
            </a:r>
            <a:r>
              <a:rPr lang="it-IT" b="1" dirty="0" smtClean="0">
                <a:solidFill>
                  <a:schemeClr val="accent6">
                    <a:lumMod val="20000"/>
                    <a:lumOff val="80000"/>
                  </a:schemeClr>
                </a:solidFill>
                <a:latin typeface="Times New Roman" pitchFamily="18" charset="0"/>
                <a:cs typeface="Times New Roman" pitchFamily="18" charset="0"/>
              </a:rPr>
              <a:t>.. </a:t>
            </a:r>
          </a:p>
        </p:txBody>
      </p:sp>
      <p:pic>
        <p:nvPicPr>
          <p:cNvPr id="76802" name="Picture 2" descr="http://upload.wikimedia.org/wikipedia/commons/f/f6/Mad_meg.jpg"/>
          <p:cNvPicPr>
            <a:picLocks noChangeAspect="1" noChangeArrowheads="1"/>
          </p:cNvPicPr>
          <p:nvPr/>
        </p:nvPicPr>
        <p:blipFill>
          <a:blip r:embed="rId3"/>
          <a:srcRect/>
          <a:stretch>
            <a:fillRect/>
          </a:stretch>
        </p:blipFill>
        <p:spPr bwMode="auto">
          <a:xfrm>
            <a:off x="0" y="-68352"/>
            <a:ext cx="9143999" cy="6619478"/>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0" y="6357958"/>
            <a:ext cx="9144000"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I pesci grandi mangiano i pesci piccoli  </a:t>
            </a:r>
          </a:p>
        </p:txBody>
      </p:sp>
      <p:pic>
        <p:nvPicPr>
          <p:cNvPr id="184322" name="Picture 2" descr="Big Fishes Eat Little Fishes - Pieter the Elder Bruegel - www.pieter-bruegel-the-elder.org"/>
          <p:cNvPicPr>
            <a:picLocks noChangeAspect="1" noChangeArrowheads="1"/>
          </p:cNvPicPr>
          <p:nvPr/>
        </p:nvPicPr>
        <p:blipFill>
          <a:blip r:embed="rId3"/>
          <a:srcRect b="4332"/>
          <a:stretch>
            <a:fillRect/>
          </a:stretch>
        </p:blipFill>
        <p:spPr bwMode="auto">
          <a:xfrm>
            <a:off x="0" y="0"/>
            <a:ext cx="9150894" cy="6357958"/>
          </a:xfrm>
          <a:prstGeom prst="rect">
            <a:avLst/>
          </a:prstGeo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5214942" y="0"/>
            <a:ext cx="3929058" cy="6740307"/>
          </a:xfrm>
          <a:prstGeom prst="rect">
            <a:avLst/>
          </a:prstGeom>
        </p:spPr>
        <p:txBody>
          <a:bodyPr wrap="square">
            <a:spAutoFit/>
          </a:bodyPr>
          <a:lstStyle/>
          <a:p>
            <a:r>
              <a:rPr lang="it-IT" sz="2400" b="1" dirty="0" smtClean="0">
                <a:solidFill>
                  <a:schemeClr val="accent6">
                    <a:lumMod val="20000"/>
                    <a:lumOff val="80000"/>
                  </a:schemeClr>
                </a:solidFill>
                <a:latin typeface="Times New Roman" pitchFamily="18" charset="0"/>
                <a:cs typeface="Times New Roman" pitchFamily="18" charset="0"/>
              </a:rPr>
              <a:t>"</a:t>
            </a:r>
            <a:r>
              <a:rPr lang="it-IT" sz="2400" b="1" dirty="0" err="1" smtClean="0">
                <a:solidFill>
                  <a:schemeClr val="accent6">
                    <a:lumMod val="20000"/>
                    <a:lumOff val="80000"/>
                  </a:schemeClr>
                </a:solidFill>
                <a:latin typeface="Times New Roman" pitchFamily="18" charset="0"/>
                <a:cs typeface="Times New Roman" pitchFamily="18" charset="0"/>
              </a:rPr>
              <a:t>Dulle</a:t>
            </a:r>
            <a:r>
              <a:rPr lang="it-IT" sz="2400" b="1" dirty="0" smtClean="0">
                <a:solidFill>
                  <a:schemeClr val="accent6">
                    <a:lumMod val="20000"/>
                    <a:lumOff val="80000"/>
                  </a:schemeClr>
                </a:solidFill>
                <a:latin typeface="Times New Roman" pitchFamily="18" charset="0"/>
                <a:cs typeface="Times New Roman" pitchFamily="18" charset="0"/>
              </a:rPr>
              <a:t> </a:t>
            </a:r>
            <a:r>
              <a:rPr lang="it-IT" sz="2400" b="1" dirty="0" err="1" smtClean="0">
                <a:solidFill>
                  <a:schemeClr val="accent6">
                    <a:lumMod val="20000"/>
                    <a:lumOff val="80000"/>
                  </a:schemeClr>
                </a:solidFill>
                <a:latin typeface="Times New Roman" pitchFamily="18" charset="0"/>
                <a:cs typeface="Times New Roman" pitchFamily="18" charset="0"/>
              </a:rPr>
              <a:t>Griet</a:t>
            </a:r>
            <a:r>
              <a:rPr lang="it-IT" sz="2400" b="1" dirty="0" smtClean="0">
                <a:solidFill>
                  <a:schemeClr val="accent6">
                    <a:lumMod val="20000"/>
                    <a:lumOff val="80000"/>
                  </a:schemeClr>
                </a:solidFill>
                <a:latin typeface="Times New Roman" pitchFamily="18" charset="0"/>
                <a:cs typeface="Times New Roman" pitchFamily="18" charset="0"/>
              </a:rPr>
              <a:t>" è una figura del folklore fiammingo, personificazione della strega e probabile allegoria dell’avarizia, forse alterazione popolaresca della figura di santa Margherita, vincitrice del demonio. </a:t>
            </a:r>
            <a:r>
              <a:rPr lang="it-IT" sz="2400" b="1" dirty="0" err="1" smtClean="0">
                <a:solidFill>
                  <a:schemeClr val="accent6">
                    <a:lumMod val="20000"/>
                    <a:lumOff val="80000"/>
                  </a:schemeClr>
                </a:solidFill>
                <a:latin typeface="Times New Roman" pitchFamily="18" charset="0"/>
                <a:cs typeface="Times New Roman" pitchFamily="18" charset="0"/>
              </a:rPr>
              <a:t>Bruegel</a:t>
            </a:r>
            <a:r>
              <a:rPr lang="it-IT" sz="2400" b="1" dirty="0" smtClean="0">
                <a:solidFill>
                  <a:schemeClr val="accent6">
                    <a:lumMod val="20000"/>
                    <a:lumOff val="80000"/>
                  </a:schemeClr>
                </a:solidFill>
                <a:latin typeface="Times New Roman" pitchFamily="18" charset="0"/>
                <a:cs typeface="Times New Roman" pitchFamily="18" charset="0"/>
              </a:rPr>
              <a:t> la rappresenta mentre, armata e in corsa, si dirige verso la bocca dell’Inferno con un bottino. Attorno a lei vi sono scene di distruzione di una </a:t>
            </a:r>
            <a:r>
              <a:rPr lang="it-IT" sz="2400" b="1" dirty="0" err="1" smtClean="0">
                <a:solidFill>
                  <a:schemeClr val="accent6">
                    <a:lumMod val="20000"/>
                    <a:lumOff val="80000"/>
                  </a:schemeClr>
                </a:solidFill>
                <a:latin typeface="Times New Roman" pitchFamily="18" charset="0"/>
                <a:cs typeface="Times New Roman" pitchFamily="18" charset="0"/>
              </a:rPr>
              <a:t>cittàdalla</a:t>
            </a:r>
            <a:r>
              <a:rPr lang="it-IT" sz="2400" b="1" dirty="0" smtClean="0">
                <a:solidFill>
                  <a:schemeClr val="accent6">
                    <a:lumMod val="20000"/>
                    <a:lumOff val="80000"/>
                  </a:schemeClr>
                </a:solidFill>
                <a:latin typeface="Times New Roman" pitchFamily="18" charset="0"/>
                <a:cs typeface="Times New Roman" pitchFamily="18" charset="0"/>
              </a:rPr>
              <a:t> strega stessa; figure mostruose popolano il dipinto, colore dominante è il rosso delle fiamme</a:t>
            </a:r>
            <a:r>
              <a:rPr lang="it-IT" b="1" dirty="0" smtClean="0">
                <a:solidFill>
                  <a:schemeClr val="accent6">
                    <a:lumMod val="20000"/>
                    <a:lumOff val="80000"/>
                  </a:schemeClr>
                </a:solidFill>
                <a:latin typeface="Times New Roman" pitchFamily="18" charset="0"/>
                <a:cs typeface="Times New Roman" pitchFamily="18" charset="0"/>
              </a:rPr>
              <a:t>. </a:t>
            </a:r>
          </a:p>
        </p:txBody>
      </p:sp>
      <p:pic>
        <p:nvPicPr>
          <p:cNvPr id="73730" name="Picture 2" descr="http://upload.wikimedia.org/wikipedia/commons/thumb/b/b7/Pieter_Bruegel_the_Elder_-_Dulle_Griet_%28detail%29_-_WGA03402.jpg/640px-Pieter_Bruegel_the_Elder_-_Dulle_Griet_%28detail%29_-_WGA03402.jpg"/>
          <p:cNvPicPr>
            <a:picLocks noChangeAspect="1" noChangeArrowheads="1"/>
          </p:cNvPicPr>
          <p:nvPr/>
        </p:nvPicPr>
        <p:blipFill>
          <a:blip r:embed="rId3"/>
          <a:srcRect/>
          <a:stretch>
            <a:fillRect/>
          </a:stretch>
        </p:blipFill>
        <p:spPr bwMode="auto">
          <a:xfrm>
            <a:off x="0" y="-23744"/>
            <a:ext cx="5214942" cy="6881743"/>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5929322" y="0"/>
            <a:ext cx="3214678" cy="6740307"/>
          </a:xfrm>
          <a:prstGeom prst="rect">
            <a:avLst/>
          </a:prstGeom>
        </p:spPr>
        <p:txBody>
          <a:bodyPr wrap="square">
            <a:spAutoFit/>
          </a:bodyPr>
          <a:lstStyle/>
          <a:p>
            <a:r>
              <a:rPr lang="it-IT" sz="2400" b="1" dirty="0" smtClean="0">
                <a:solidFill>
                  <a:schemeClr val="accent6">
                    <a:lumMod val="20000"/>
                    <a:lumOff val="80000"/>
                  </a:schemeClr>
                </a:solidFill>
                <a:latin typeface="Times New Roman" pitchFamily="18" charset="0"/>
                <a:cs typeface="Times New Roman" pitchFamily="18" charset="0"/>
              </a:rPr>
              <a:t>Una figura chiave è il gigante che, poco sopra il centro del dipinto, regge sulla schiena una barca con la sfera e con un mestolo di ferro rovescia monete dal suo deretano a forma di uovo dal guscio rotto. Si tratta forse dell'antipodo di </a:t>
            </a:r>
            <a:r>
              <a:rPr lang="it-IT" sz="2400" b="1" i="1" dirty="0" err="1" smtClean="0">
                <a:solidFill>
                  <a:schemeClr val="accent6">
                    <a:lumMod val="20000"/>
                    <a:lumOff val="80000"/>
                  </a:schemeClr>
                </a:solidFill>
                <a:latin typeface="Times New Roman" pitchFamily="18" charset="0"/>
                <a:cs typeface="Times New Roman" pitchFamily="18" charset="0"/>
              </a:rPr>
              <a:t>Dulle</a:t>
            </a:r>
            <a:r>
              <a:rPr lang="it-IT" sz="2400" b="1" i="1" dirty="0" smtClean="0">
                <a:solidFill>
                  <a:schemeClr val="accent6">
                    <a:lumMod val="20000"/>
                    <a:lumOff val="80000"/>
                  </a:schemeClr>
                </a:solidFill>
                <a:latin typeface="Times New Roman" pitchFamily="18" charset="0"/>
                <a:cs typeface="Times New Roman" pitchFamily="18" charset="0"/>
              </a:rPr>
              <a:t> </a:t>
            </a:r>
            <a:r>
              <a:rPr lang="it-IT" sz="2400" b="1" i="1" dirty="0" err="1" smtClean="0">
                <a:solidFill>
                  <a:schemeClr val="accent6">
                    <a:lumMod val="20000"/>
                    <a:lumOff val="80000"/>
                  </a:schemeClr>
                </a:solidFill>
                <a:latin typeface="Times New Roman" pitchFamily="18" charset="0"/>
                <a:cs typeface="Times New Roman" pitchFamily="18" charset="0"/>
              </a:rPr>
              <a:t>Griet</a:t>
            </a:r>
            <a:r>
              <a:rPr lang="it-IT" sz="2400" b="1" dirty="0" smtClean="0">
                <a:solidFill>
                  <a:schemeClr val="accent6">
                    <a:lumMod val="20000"/>
                    <a:lumOff val="80000"/>
                  </a:schemeClr>
                </a:solidFill>
                <a:latin typeface="Times New Roman" pitchFamily="18" charset="0"/>
                <a:cs typeface="Times New Roman" pitchFamily="18" charset="0"/>
              </a:rPr>
              <a:t>, che getta indifferente alla folla le ricchezze che essa raccoglie con avidità. Forse si tratta di un richiamo all'inutilità dell'accumulare. </a:t>
            </a:r>
          </a:p>
        </p:txBody>
      </p:sp>
      <p:pic>
        <p:nvPicPr>
          <p:cNvPr id="82946" name="Picture 2" descr="http://upload.wikimedia.org/wikipedia/commons/thumb/f/f8/Pieter_Bruegel_the_Elder_-_Dulle_Griet_%28detail%29_-_WGA03403.jpg/800px-Pieter_Bruegel_the_Elder_-_Dulle_Griet_%28detail%29_-_WGA03403.jpg"/>
          <p:cNvPicPr>
            <a:picLocks noChangeAspect="1" noChangeArrowheads="1"/>
          </p:cNvPicPr>
          <p:nvPr/>
        </p:nvPicPr>
        <p:blipFill>
          <a:blip r:embed="rId3"/>
          <a:srcRect/>
          <a:stretch>
            <a:fillRect/>
          </a:stretch>
        </p:blipFill>
        <p:spPr bwMode="auto">
          <a:xfrm>
            <a:off x="0" y="0"/>
            <a:ext cx="5525870" cy="6857999"/>
          </a:xfrm>
          <a:prstGeom prst="rect">
            <a:avLst/>
          </a:prstGeom>
          <a:noFill/>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5500694" y="0"/>
            <a:ext cx="3643306" cy="6678751"/>
          </a:xfrm>
          <a:prstGeom prst="rect">
            <a:avLst/>
          </a:prstGeom>
        </p:spPr>
        <p:txBody>
          <a:bodyPr wrap="square">
            <a:spAutoFit/>
          </a:bodyPr>
          <a:lstStyle/>
          <a:p>
            <a:r>
              <a:rPr lang="it-IT" sz="3200" b="1" dirty="0" smtClean="0">
                <a:solidFill>
                  <a:schemeClr val="accent6">
                    <a:lumMod val="20000"/>
                    <a:lumOff val="80000"/>
                  </a:schemeClr>
                </a:solidFill>
                <a:latin typeface="Times New Roman" pitchFamily="18" charset="0"/>
                <a:cs typeface="Times New Roman" pitchFamily="18" charset="0"/>
              </a:rPr>
              <a:t>L'opera è una delle più complesse di significati nell'opera di </a:t>
            </a:r>
            <a:r>
              <a:rPr lang="it-IT" sz="3200" b="1" dirty="0" err="1" smtClean="0">
                <a:solidFill>
                  <a:schemeClr val="accent6">
                    <a:lumMod val="20000"/>
                    <a:lumOff val="80000"/>
                  </a:schemeClr>
                </a:solidFill>
                <a:latin typeface="Times New Roman" pitchFamily="18" charset="0"/>
                <a:cs typeface="Times New Roman" pitchFamily="18" charset="0"/>
              </a:rPr>
              <a:t>Bruegel</a:t>
            </a:r>
            <a:r>
              <a:rPr lang="it-IT" sz="3200" b="1" dirty="0" smtClean="0">
                <a:solidFill>
                  <a:schemeClr val="accent6">
                    <a:lumMod val="20000"/>
                    <a:lumOff val="80000"/>
                  </a:schemeClr>
                </a:solidFill>
                <a:latin typeface="Times New Roman" pitchFamily="18" charset="0"/>
                <a:cs typeface="Times New Roman" pitchFamily="18" charset="0"/>
              </a:rPr>
              <a:t>. Pare che ogni personaggio, ogni mostruosa creatura e ogni oggetto rimandino a simboli magici e alchemici </a:t>
            </a:r>
            <a:r>
              <a:rPr lang="it-IT" sz="1600" dirty="0" smtClean="0"/>
              <a:t> </a:t>
            </a:r>
            <a:r>
              <a:rPr lang="it-IT" sz="3600" b="1" dirty="0" smtClean="0">
                <a:solidFill>
                  <a:schemeClr val="accent6">
                    <a:lumMod val="20000"/>
                    <a:lumOff val="80000"/>
                  </a:schemeClr>
                </a:solidFill>
                <a:latin typeface="Times New Roman" pitchFamily="18" charset="0"/>
                <a:cs typeface="Times New Roman" pitchFamily="18" charset="0"/>
              </a:rPr>
              <a:t>di difficile identificazione</a:t>
            </a:r>
            <a:r>
              <a:rPr lang="it-IT" sz="4000" b="1" dirty="0" smtClean="0">
                <a:solidFill>
                  <a:schemeClr val="accent6">
                    <a:lumMod val="20000"/>
                    <a:lumOff val="80000"/>
                  </a:schemeClr>
                </a:solidFill>
                <a:latin typeface="Times New Roman" pitchFamily="18" charset="0"/>
                <a:cs typeface="Times New Roman" pitchFamily="18" charset="0"/>
              </a:rPr>
              <a:t>.</a:t>
            </a:r>
          </a:p>
        </p:txBody>
      </p:sp>
      <p:pic>
        <p:nvPicPr>
          <p:cNvPr id="83970" name="Picture 2" descr="http://upload.wikimedia.org/wikipedia/commons/thumb/e/e6/Pieter_Bruegel_the_Elder_-_Dulle_Griet_%28detail%29_-_WGA03404.jpg/800px-Pieter_Bruegel_the_Elder_-_Dulle_Griet_%28detail%29_-_WGA03404.jpg"/>
          <p:cNvPicPr>
            <a:picLocks noChangeAspect="1" noChangeArrowheads="1"/>
          </p:cNvPicPr>
          <p:nvPr/>
        </p:nvPicPr>
        <p:blipFill>
          <a:blip r:embed="rId3"/>
          <a:srcRect/>
          <a:stretch>
            <a:fillRect/>
          </a:stretch>
        </p:blipFill>
        <p:spPr bwMode="auto">
          <a:xfrm>
            <a:off x="0" y="0"/>
            <a:ext cx="5407741" cy="6858000"/>
          </a:xfrm>
          <a:prstGeom prst="rect">
            <a:avLst/>
          </a:prstGeo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0" y="6488668"/>
            <a:ext cx="5143504" cy="353943"/>
          </a:xfrm>
          <a:prstGeom prst="rect">
            <a:avLst/>
          </a:prstGeom>
        </p:spPr>
        <p:txBody>
          <a:bodyPr wrap="square">
            <a:spAutoFit/>
          </a:bodyPr>
          <a:lstStyle/>
          <a:p>
            <a:r>
              <a:rPr lang="it-IT" sz="1700" b="1" dirty="0" smtClean="0">
                <a:solidFill>
                  <a:schemeClr val="accent6">
                    <a:lumMod val="20000"/>
                    <a:lumOff val="80000"/>
                  </a:schemeClr>
                </a:solidFill>
                <a:latin typeface="Times New Roman" pitchFamily="18" charset="0"/>
                <a:cs typeface="Times New Roman" pitchFamily="18" charset="0"/>
              </a:rPr>
              <a:t>Caduta degli angeli ribelli </a:t>
            </a:r>
          </a:p>
        </p:txBody>
      </p:sp>
      <p:pic>
        <p:nvPicPr>
          <p:cNvPr id="75778" name="Picture 2" descr="http://upload.wikimedia.org/wikipedia/commons/thumb/9/9d/Pieter_Bruegel_the_Elder_-_The_Fall_of_the_Rebel_Angels_-_Google_Art_Project.jpg/1280px-Pieter_Bruegel_the_Elder_-_The_Fall_of_the_Rebel_Angels_-_Google_Art_Project.jpg"/>
          <p:cNvPicPr>
            <a:picLocks noChangeAspect="1" noChangeArrowheads="1"/>
          </p:cNvPicPr>
          <p:nvPr/>
        </p:nvPicPr>
        <p:blipFill>
          <a:blip r:embed="rId3"/>
          <a:srcRect/>
          <a:stretch>
            <a:fillRect/>
          </a:stretch>
        </p:blipFill>
        <p:spPr bwMode="auto">
          <a:xfrm>
            <a:off x="0" y="0"/>
            <a:ext cx="9144000" cy="6600479"/>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0" y="6488668"/>
            <a:ext cx="5143504" cy="353943"/>
          </a:xfrm>
          <a:prstGeom prst="rect">
            <a:avLst/>
          </a:prstGeom>
        </p:spPr>
        <p:txBody>
          <a:bodyPr wrap="square">
            <a:spAutoFit/>
          </a:bodyPr>
          <a:lstStyle/>
          <a:p>
            <a:r>
              <a:rPr lang="it-IT" sz="1700" b="1" dirty="0" smtClean="0">
                <a:solidFill>
                  <a:schemeClr val="accent6">
                    <a:lumMod val="20000"/>
                    <a:lumOff val="80000"/>
                  </a:schemeClr>
                </a:solidFill>
                <a:latin typeface="Times New Roman" pitchFamily="18" charset="0"/>
                <a:cs typeface="Times New Roman" pitchFamily="18" charset="0"/>
              </a:rPr>
              <a:t>Caduta degli angeli ribelli </a:t>
            </a:r>
          </a:p>
        </p:txBody>
      </p:sp>
      <p:pic>
        <p:nvPicPr>
          <p:cNvPr id="88066" name="Picture 2" descr="http://upload.wikimedia.org/wikipedia/commons/thumb/a/ac/Pieter_Bruegel_I-Fall_of_rebel_Angels_IMG_1460.JPG/1280px-Pieter_Bruegel_I-Fall_of_rebel_Angels_IMG_1460.JPG"/>
          <p:cNvPicPr>
            <a:picLocks noChangeAspect="1" noChangeArrowheads="1"/>
          </p:cNvPicPr>
          <p:nvPr/>
        </p:nvPicPr>
        <p:blipFill>
          <a:blip r:embed="rId3"/>
          <a:srcRect/>
          <a:stretch>
            <a:fillRect/>
          </a:stretch>
        </p:blipFill>
        <p:spPr bwMode="auto">
          <a:xfrm>
            <a:off x="0" y="0"/>
            <a:ext cx="9144000" cy="6858001"/>
          </a:xfrm>
          <a:prstGeom prst="rect">
            <a:avLst/>
          </a:prstGeom>
          <a:noFill/>
        </p:spPr>
      </p:pic>
      <p:sp>
        <p:nvSpPr>
          <p:cNvPr id="8" name="Rettangolo 7"/>
          <p:cNvSpPr/>
          <p:nvPr/>
        </p:nvSpPr>
        <p:spPr>
          <a:xfrm>
            <a:off x="7358082" y="6072206"/>
            <a:ext cx="1511952"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San Michele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fontScale="25000" lnSpcReduction="20000"/>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0" y="6488668"/>
            <a:ext cx="7643834"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La Madonna e le pie donne   </a:t>
            </a:r>
            <a:endParaRPr lang="it-IT" b="1" dirty="0">
              <a:solidFill>
                <a:schemeClr val="accent6">
                  <a:lumMod val="20000"/>
                  <a:lumOff val="80000"/>
                </a:schemeClr>
              </a:solidFill>
              <a:latin typeface="Times New Roman" pitchFamily="18" charset="0"/>
              <a:cs typeface="Times New Roman" pitchFamily="18" charset="0"/>
            </a:endParaRPr>
          </a:p>
        </p:txBody>
      </p:sp>
      <p:pic>
        <p:nvPicPr>
          <p:cNvPr id="138242" name="Picture 2" descr="http://upload.wikimedia.org/wikipedia/commons/b/bb/BRU-_Calvario_0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87042" name="Picture 2" descr="http://upload.wikimedia.org/wikipedia/commons/thumb/b/bf/Pieter_Bruegel_I-Fall_of_rebel_Angels_IMG_1458.JPG/1280px-Pieter_Bruegel_I-Fall_of_rebel_Angels_IMG_1458.JPG"/>
          <p:cNvPicPr>
            <a:picLocks noChangeAspect="1" noChangeArrowheads="1"/>
          </p:cNvPicPr>
          <p:nvPr/>
        </p:nvPicPr>
        <p:blipFill>
          <a:blip r:embed="rId3"/>
          <a:srcRect/>
          <a:stretch>
            <a:fillRect/>
          </a:stretch>
        </p:blipFill>
        <p:spPr bwMode="auto">
          <a:xfrm>
            <a:off x="0" y="-2"/>
            <a:ext cx="9144000" cy="6858001"/>
          </a:xfrm>
          <a:prstGeom prst="rect">
            <a:avLst/>
          </a:prstGeom>
          <a:noFill/>
        </p:spPr>
      </p:pic>
      <p:sp>
        <p:nvSpPr>
          <p:cNvPr id="8" name="Rettangolo 7"/>
          <p:cNvSpPr/>
          <p:nvPr/>
        </p:nvSpPr>
        <p:spPr>
          <a:xfrm>
            <a:off x="1071538" y="142852"/>
            <a:ext cx="934871"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Angelo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86018" name="Picture 2" descr="http://upload.wikimedia.org/wikipedia/commons/thumb/0/04/Pieter_Bruegel_I-Fall_of_rebel_Angels_IMG_1455.JPG/1280px-Pieter_Bruegel_I-Fall_of_rebel_Angels_IMG_1455.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0" y="6488668"/>
            <a:ext cx="5143504" cy="353943"/>
          </a:xfrm>
          <a:prstGeom prst="rect">
            <a:avLst/>
          </a:prstGeom>
        </p:spPr>
        <p:txBody>
          <a:bodyPr wrap="square">
            <a:spAutoFit/>
          </a:bodyPr>
          <a:lstStyle/>
          <a:p>
            <a:r>
              <a:rPr lang="it-IT" sz="1700" b="1" dirty="0" smtClean="0">
                <a:solidFill>
                  <a:schemeClr val="accent6">
                    <a:lumMod val="20000"/>
                    <a:lumOff val="80000"/>
                  </a:schemeClr>
                </a:solidFill>
                <a:latin typeface="Times New Roman" pitchFamily="18" charset="0"/>
                <a:cs typeface="Times New Roman" pitchFamily="18" charset="0"/>
              </a:rPr>
              <a:t>Demoni  </a:t>
            </a:r>
          </a:p>
        </p:txBody>
      </p:sp>
      <p:pic>
        <p:nvPicPr>
          <p:cNvPr id="84994" name="Picture 2" descr="http://upload.wikimedia.org/wikipedia/commons/thumb/2/2e/Pieter_Bruegel_I-Fall_of_rebel_Angels_IMG_1453.JPG/1280px-Pieter_Bruegel_I-Fall_of_rebel_Angels_IMG_1453.JPG"/>
          <p:cNvPicPr>
            <a:picLocks noChangeAspect="1" noChangeArrowheads="1"/>
          </p:cNvPicPr>
          <p:nvPr/>
        </p:nvPicPr>
        <p:blipFill>
          <a:blip r:embed="rId3"/>
          <a:srcRect/>
          <a:stretch>
            <a:fillRect/>
          </a:stretch>
        </p:blipFill>
        <p:spPr bwMode="auto">
          <a:xfrm>
            <a:off x="1" y="74993"/>
            <a:ext cx="9143999" cy="6479266"/>
          </a:xfrm>
          <a:prstGeom prst="rect">
            <a:avLst/>
          </a:prstGeom>
          <a:noFill/>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5715008" y="0"/>
            <a:ext cx="3428992" cy="707886"/>
          </a:xfrm>
          <a:prstGeom prst="rect">
            <a:avLst/>
          </a:prstGeom>
        </p:spPr>
        <p:txBody>
          <a:bodyPr wrap="square">
            <a:spAutoFit/>
          </a:bodyPr>
          <a:lstStyle/>
          <a:p>
            <a:r>
              <a:rPr lang="it-IT" sz="4000" b="1" dirty="0" smtClean="0">
                <a:solidFill>
                  <a:schemeClr val="accent6">
                    <a:lumMod val="20000"/>
                    <a:lumOff val="80000"/>
                  </a:schemeClr>
                </a:solidFill>
                <a:latin typeface="Times New Roman" pitchFamily="18" charset="0"/>
                <a:cs typeface="Times New Roman" pitchFamily="18" charset="0"/>
              </a:rPr>
              <a:t>.</a:t>
            </a:r>
          </a:p>
        </p:txBody>
      </p:sp>
      <p:pic>
        <p:nvPicPr>
          <p:cNvPr id="89092" name="Picture 4" descr="The fall of the rebel angels (detail 2) - Pieter the Elder Bruegel - www.pieter-bruegel-the-elder.org"/>
          <p:cNvPicPr>
            <a:picLocks noChangeAspect="1" noChangeArrowheads="1"/>
          </p:cNvPicPr>
          <p:nvPr/>
        </p:nvPicPr>
        <p:blipFill>
          <a:blip r:embed="rId3"/>
          <a:srcRect t="2760"/>
          <a:stretch>
            <a:fillRect/>
          </a:stretch>
        </p:blipFill>
        <p:spPr bwMode="auto">
          <a:xfrm>
            <a:off x="1714480" y="0"/>
            <a:ext cx="5260044" cy="6858000"/>
          </a:xfrm>
          <a:prstGeom prst="rect">
            <a:avLst/>
          </a:prstGeom>
          <a:noFill/>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5715008" y="0"/>
            <a:ext cx="3428992" cy="707886"/>
          </a:xfrm>
          <a:prstGeom prst="rect">
            <a:avLst/>
          </a:prstGeom>
        </p:spPr>
        <p:txBody>
          <a:bodyPr wrap="square">
            <a:spAutoFit/>
          </a:bodyPr>
          <a:lstStyle/>
          <a:p>
            <a:r>
              <a:rPr lang="it-IT" sz="4000" b="1" dirty="0" smtClean="0">
                <a:solidFill>
                  <a:schemeClr val="accent6">
                    <a:lumMod val="20000"/>
                    <a:lumOff val="80000"/>
                  </a:schemeClr>
                </a:solidFill>
                <a:latin typeface="Times New Roman" pitchFamily="18" charset="0"/>
                <a:cs typeface="Times New Roman" pitchFamily="18" charset="0"/>
              </a:rPr>
              <a:t>.</a:t>
            </a:r>
          </a:p>
        </p:txBody>
      </p:sp>
      <p:pic>
        <p:nvPicPr>
          <p:cNvPr id="89090" name="Picture 2" descr="http://upload.wikimedia.org/wikipedia/commons/thumb/d/d7/Pieter_Bruegel_the_Elder_-_The_Fall_of_the_Rebel_Angels_%28detail%29_-_WGA03406.jpg/800px-Pieter_Bruegel_the_Elder_-_The_Fall_of_the_Rebel_Angels_%28detail%29_-_WGA03406.jpg"/>
          <p:cNvPicPr>
            <a:picLocks noChangeAspect="1" noChangeArrowheads="1"/>
          </p:cNvPicPr>
          <p:nvPr/>
        </p:nvPicPr>
        <p:blipFill>
          <a:blip r:embed="rId3"/>
          <a:srcRect/>
          <a:stretch>
            <a:fillRect/>
          </a:stretch>
        </p:blipFill>
        <p:spPr bwMode="auto">
          <a:xfrm>
            <a:off x="1714480" y="0"/>
            <a:ext cx="5739669" cy="6858000"/>
          </a:xfrm>
          <a:prstGeom prst="rect">
            <a:avLst/>
          </a:prstGeom>
          <a:noFill/>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0" y="6488668"/>
            <a:ext cx="5143504" cy="353943"/>
          </a:xfrm>
          <a:prstGeom prst="rect">
            <a:avLst/>
          </a:prstGeom>
        </p:spPr>
        <p:txBody>
          <a:bodyPr wrap="square">
            <a:spAutoFit/>
          </a:bodyPr>
          <a:lstStyle/>
          <a:p>
            <a:r>
              <a:rPr lang="it-IT" sz="1700" b="1" dirty="0" smtClean="0">
                <a:solidFill>
                  <a:schemeClr val="accent6">
                    <a:lumMod val="20000"/>
                    <a:lumOff val="80000"/>
                  </a:schemeClr>
                </a:solidFill>
                <a:latin typeface="Times New Roman" pitchFamily="18" charset="0"/>
                <a:cs typeface="Times New Roman" pitchFamily="18" charset="0"/>
              </a:rPr>
              <a:t>Il trionfo </a:t>
            </a:r>
            <a:r>
              <a:rPr lang="it-IT" sz="1700" b="1" smtClean="0">
                <a:solidFill>
                  <a:schemeClr val="accent6">
                    <a:lumMod val="20000"/>
                    <a:lumOff val="80000"/>
                  </a:schemeClr>
                </a:solidFill>
                <a:latin typeface="Times New Roman" pitchFamily="18" charset="0"/>
                <a:cs typeface="Times New Roman" pitchFamily="18" charset="0"/>
              </a:rPr>
              <a:t>della morte  </a:t>
            </a:r>
            <a:endParaRPr lang="it-IT" sz="1700" b="1" dirty="0" smtClean="0">
              <a:solidFill>
                <a:schemeClr val="accent6">
                  <a:lumMod val="20000"/>
                  <a:lumOff val="80000"/>
                </a:schemeClr>
              </a:solidFill>
              <a:latin typeface="Times New Roman" pitchFamily="18" charset="0"/>
              <a:cs typeface="Times New Roman" pitchFamily="18" charset="0"/>
            </a:endParaRPr>
          </a:p>
        </p:txBody>
      </p:sp>
      <p:pic>
        <p:nvPicPr>
          <p:cNvPr id="92162" name="Picture 2" descr="http://upload.wikimedia.org/wikipedia/commons/thumb/1/10/Thetriumphofdeath.jpg/1280px-Thetriumphofdeath.jpg"/>
          <p:cNvPicPr>
            <a:picLocks noChangeAspect="1" noChangeArrowheads="1"/>
          </p:cNvPicPr>
          <p:nvPr/>
        </p:nvPicPr>
        <p:blipFill>
          <a:blip r:embed="rId3"/>
          <a:srcRect/>
          <a:stretch>
            <a:fillRect/>
          </a:stretch>
        </p:blipFill>
        <p:spPr bwMode="auto">
          <a:xfrm>
            <a:off x="0" y="0"/>
            <a:ext cx="9144000" cy="6476031"/>
          </a:xfrm>
          <a:prstGeom prst="rect">
            <a:avLst/>
          </a:prstGeom>
          <a:no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0" y="6488668"/>
            <a:ext cx="5143504" cy="353943"/>
          </a:xfrm>
          <a:prstGeom prst="rect">
            <a:avLst/>
          </a:prstGeom>
        </p:spPr>
        <p:txBody>
          <a:bodyPr wrap="square">
            <a:spAutoFit/>
          </a:bodyPr>
          <a:lstStyle/>
          <a:p>
            <a:r>
              <a:rPr lang="it-IT" sz="1700" b="1" dirty="0" smtClean="0">
                <a:solidFill>
                  <a:schemeClr val="accent6">
                    <a:lumMod val="20000"/>
                    <a:lumOff val="80000"/>
                  </a:schemeClr>
                </a:solidFill>
                <a:latin typeface="Times New Roman" pitchFamily="18" charset="0"/>
                <a:cs typeface="Times New Roman" pitchFamily="18" charset="0"/>
              </a:rPr>
              <a:t>Il trionfo </a:t>
            </a:r>
            <a:r>
              <a:rPr lang="it-IT" sz="1700" b="1" smtClean="0">
                <a:solidFill>
                  <a:schemeClr val="accent6">
                    <a:lumMod val="20000"/>
                    <a:lumOff val="80000"/>
                  </a:schemeClr>
                </a:solidFill>
                <a:latin typeface="Times New Roman" pitchFamily="18" charset="0"/>
                <a:cs typeface="Times New Roman" pitchFamily="18" charset="0"/>
              </a:rPr>
              <a:t>della morte  </a:t>
            </a:r>
            <a:endParaRPr lang="it-IT" sz="1700" b="1" dirty="0" smtClean="0">
              <a:solidFill>
                <a:schemeClr val="accent6">
                  <a:lumMod val="20000"/>
                  <a:lumOff val="80000"/>
                </a:schemeClr>
              </a:solidFill>
              <a:latin typeface="Times New Roman" pitchFamily="18" charset="0"/>
              <a:cs typeface="Times New Roman" pitchFamily="18" charset="0"/>
            </a:endParaRPr>
          </a:p>
        </p:txBody>
      </p:sp>
      <p:pic>
        <p:nvPicPr>
          <p:cNvPr id="84994" name="Picture 2" descr="http://upload.wikimedia.org/wikipedia/commons/9/95/Triumphdetail.jpg"/>
          <p:cNvPicPr>
            <a:picLocks noChangeAspect="1" noChangeArrowheads="1"/>
          </p:cNvPicPr>
          <p:nvPr/>
        </p:nvPicPr>
        <p:blipFill>
          <a:blip r:embed="rId3"/>
          <a:srcRect/>
          <a:stretch>
            <a:fillRect/>
          </a:stretch>
        </p:blipFill>
        <p:spPr bwMode="auto">
          <a:xfrm>
            <a:off x="-318575" y="0"/>
            <a:ext cx="9462575" cy="7215214"/>
          </a:xfrm>
          <a:prstGeom prst="rect">
            <a:avLst/>
          </a:prstGeom>
          <a:noFill/>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26978" name="Picture 2" descr="The Triumph of Death (detail) 5 - Pieter the Elder Bruegel - www.pieter-bruegel-the-elder.org"/>
          <p:cNvPicPr>
            <a:picLocks noChangeAspect="1" noChangeArrowheads="1"/>
          </p:cNvPicPr>
          <p:nvPr/>
        </p:nvPicPr>
        <p:blipFill>
          <a:blip r:embed="rId3"/>
          <a:srcRect b="6019"/>
          <a:stretch>
            <a:fillRect/>
          </a:stretch>
        </p:blipFill>
        <p:spPr bwMode="auto">
          <a:xfrm>
            <a:off x="-19639" y="1214422"/>
            <a:ext cx="9163639" cy="4381396"/>
          </a:xfrm>
          <a:prstGeom prst="rect">
            <a:avLst/>
          </a:prstGeom>
          <a:noFill/>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5643570" y="0"/>
            <a:ext cx="3500430" cy="6124754"/>
          </a:xfrm>
          <a:prstGeom prst="rect">
            <a:avLst/>
          </a:prstGeom>
        </p:spPr>
        <p:txBody>
          <a:bodyPr wrap="square">
            <a:spAutoFit/>
          </a:bodyPr>
          <a:lstStyle/>
          <a:p>
            <a:r>
              <a:rPr lang="it-IT" sz="2800" b="1" dirty="0" smtClean="0">
                <a:solidFill>
                  <a:schemeClr val="accent6">
                    <a:lumMod val="20000"/>
                    <a:lumOff val="80000"/>
                  </a:schemeClr>
                </a:solidFill>
                <a:latin typeface="Times New Roman" pitchFamily="18" charset="0"/>
                <a:cs typeface="Times New Roman" pitchFamily="18" charset="0"/>
              </a:rPr>
              <a:t>Gli uomini affrontano il trapasso con i più vari stati d'animo: sorpresa, sgomento, rassegnazione, inutile ribellione. È evidente un'allegoria della guerra e delle miserie umane.</a:t>
            </a:r>
          </a:p>
          <a:p>
            <a:r>
              <a:rPr lang="it-IT" sz="2800" b="1" dirty="0" smtClean="0">
                <a:solidFill>
                  <a:schemeClr val="accent6">
                    <a:lumMod val="20000"/>
                    <a:lumOff val="80000"/>
                  </a:schemeClr>
                </a:solidFill>
                <a:latin typeface="Times New Roman" pitchFamily="18" charset="0"/>
                <a:cs typeface="Times New Roman" pitchFamily="18" charset="0"/>
              </a:rPr>
              <a:t>Gli scheletri tendono una rete per catturare la folla in fuga. </a:t>
            </a:r>
            <a:endParaRPr lang="it-IT" sz="3200" b="1" dirty="0" smtClean="0">
              <a:solidFill>
                <a:schemeClr val="accent6">
                  <a:lumMod val="20000"/>
                  <a:lumOff val="80000"/>
                </a:schemeClr>
              </a:solidFill>
              <a:latin typeface="Times New Roman" pitchFamily="18" charset="0"/>
              <a:cs typeface="Times New Roman" pitchFamily="18" charset="0"/>
            </a:endParaRPr>
          </a:p>
        </p:txBody>
      </p:sp>
      <p:pic>
        <p:nvPicPr>
          <p:cNvPr id="92162" name="Picture 2" descr="The Triumph of Death (detail 8) - Pieter the Elder Bruegel - www.pieter-bruegel-the-elder.org"/>
          <p:cNvPicPr>
            <a:picLocks noChangeAspect="1" noChangeArrowheads="1"/>
          </p:cNvPicPr>
          <p:nvPr/>
        </p:nvPicPr>
        <p:blipFill>
          <a:blip r:embed="rId3"/>
          <a:srcRect t="3722"/>
          <a:stretch>
            <a:fillRect/>
          </a:stretch>
        </p:blipFill>
        <p:spPr bwMode="auto">
          <a:xfrm>
            <a:off x="0" y="0"/>
            <a:ext cx="5641827" cy="6858000"/>
          </a:xfrm>
          <a:prstGeom prst="rect">
            <a:avLst/>
          </a:prstGeom>
          <a:noFill/>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000768"/>
            <a:ext cx="9144000" cy="857232"/>
          </a:xfrm>
        </p:spPr>
        <p:txBody>
          <a:bodyPr>
            <a:normAutofit/>
          </a:bodyPr>
          <a:lstStyle/>
          <a:p>
            <a:endParaRPr lang="it-IT" dirty="0" smtClean="0"/>
          </a:p>
          <a:p>
            <a:endParaRPr lang="it-IT" dirty="0"/>
          </a:p>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BEBA8EAE-BF5A-486C-A8C5-ECC9F3942E4B}">
                <a14:imgProps xmlns="" xmlns:a14="http://schemas.microsoft.com/office/drawing/2010/main">
                  <a14:imgLayer r:embed="">
                    <a14:imgEffect>
                      <a14:colorTemperature colorTemp="4700"/>
                    </a14:imgEffect>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6286512" y="0"/>
            <a:ext cx="2857488" cy="6740307"/>
          </a:xfrm>
          <a:prstGeom prst="rect">
            <a:avLst/>
          </a:prstGeom>
        </p:spPr>
        <p:txBody>
          <a:bodyPr wrap="square">
            <a:spAutoFit/>
          </a:bodyPr>
          <a:lstStyle/>
          <a:p>
            <a:r>
              <a:rPr lang="it-IT" sz="2400" b="1" dirty="0" smtClean="0">
                <a:solidFill>
                  <a:schemeClr val="accent6">
                    <a:lumMod val="20000"/>
                    <a:lumOff val="80000"/>
                  </a:schemeClr>
                </a:solidFill>
                <a:latin typeface="Times New Roman" pitchFamily="18" charset="0"/>
                <a:cs typeface="Times New Roman" pitchFamily="18" charset="0"/>
              </a:rPr>
              <a:t>L’armata delle tenebre massacra persone di tutti i ceti sociali, soldati, laici e religiosi, in ogni modo possibili: per annegamento, con le armi, seppellendo, impiccando, cacciando coi cani, infilzando con le lance, decapitando, facendo cadere da dirupi, esponendo i cadaveri a essiccare sulle macabre </a:t>
            </a:r>
          </a:p>
          <a:p>
            <a:r>
              <a:rPr lang="it-IT" sz="2400" b="1" dirty="0" smtClean="0">
                <a:solidFill>
                  <a:schemeClr val="accent6">
                    <a:lumMod val="20000"/>
                    <a:lumOff val="80000"/>
                  </a:schemeClr>
                </a:solidFill>
                <a:latin typeface="Times New Roman" pitchFamily="18" charset="0"/>
                <a:cs typeface="Times New Roman" pitchFamily="18" charset="0"/>
              </a:rPr>
              <a:t>ruote issate in </a:t>
            </a:r>
          </a:p>
          <a:p>
            <a:r>
              <a:rPr lang="it-IT" sz="2400" b="1" dirty="0" smtClean="0">
                <a:solidFill>
                  <a:schemeClr val="accent6">
                    <a:lumMod val="20000"/>
                    <a:lumOff val="80000"/>
                  </a:schemeClr>
                </a:solidFill>
                <a:latin typeface="Times New Roman" pitchFamily="18" charset="0"/>
                <a:cs typeface="Times New Roman" pitchFamily="18" charset="0"/>
              </a:rPr>
              <a:t>cima a pali.</a:t>
            </a:r>
          </a:p>
        </p:txBody>
      </p:sp>
      <p:pic>
        <p:nvPicPr>
          <p:cNvPr id="88066" name="Picture 2" descr="The Triumph of Death (detail 2) - Pieter the Elder Bruegel - www.pieter-bruegel-the-elder.org"/>
          <p:cNvPicPr>
            <a:picLocks noChangeAspect="1" noChangeArrowheads="1"/>
          </p:cNvPicPr>
          <p:nvPr/>
        </p:nvPicPr>
        <p:blipFill>
          <a:blip r:embed="rId3"/>
          <a:srcRect b="2952"/>
          <a:stretch>
            <a:fillRect/>
          </a:stretch>
        </p:blipFill>
        <p:spPr bwMode="auto">
          <a:xfrm>
            <a:off x="0" y="0"/>
            <a:ext cx="6295570" cy="6858000"/>
          </a:xfrm>
          <a:prstGeom prst="rect">
            <a:avLst/>
          </a:prstGeom>
          <a:noFill/>
        </p:spPr>
      </p:pic>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1192</TotalTime>
  <Words>3806</Words>
  <Application>Microsoft Office PowerPoint</Application>
  <PresentationFormat>Presentazione su schermo (4:3)</PresentationFormat>
  <Paragraphs>2027</Paragraphs>
  <Slides>136</Slides>
  <Notes>1</Notes>
  <HiddenSlides>0</HiddenSlides>
  <MMClips>0</MMClips>
  <ScaleCrop>false</ScaleCrop>
  <HeadingPairs>
    <vt:vector size="4" baseType="variant">
      <vt:variant>
        <vt:lpstr>Tema</vt:lpstr>
      </vt:variant>
      <vt:variant>
        <vt:i4>1</vt:i4>
      </vt:variant>
      <vt:variant>
        <vt:lpstr>Titoli diapositive</vt:lpstr>
      </vt:variant>
      <vt:variant>
        <vt:i4>136</vt:i4>
      </vt:variant>
    </vt:vector>
  </HeadingPairs>
  <TitlesOfParts>
    <vt:vector size="137" baseType="lpstr">
      <vt:lpstr>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lpstr>Diapositiva 125</vt:lpstr>
      <vt:lpstr>Diapositiva 126</vt:lpstr>
      <vt:lpstr>Diapositiva 127</vt:lpstr>
      <vt:lpstr>Diapositiva 128</vt:lpstr>
      <vt:lpstr>Diapositiva 129</vt:lpstr>
      <vt:lpstr>Diapositiva 130</vt:lpstr>
      <vt:lpstr>Diapositiva 131</vt:lpstr>
      <vt:lpstr>Diapositiva 132</vt:lpstr>
      <vt:lpstr>Diapositiva 133</vt:lpstr>
      <vt:lpstr>Diapositiva 134</vt:lpstr>
      <vt:lpstr>Diapositiva 135</vt:lpstr>
      <vt:lpstr>Diapositiva 136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mzucca</dc:creator>
  <cp:lastModifiedBy>mzucca</cp:lastModifiedBy>
  <cp:revision>65</cp:revision>
  <dcterms:created xsi:type="dcterms:W3CDTF">2015-01-09T14:23:27Z</dcterms:created>
  <dcterms:modified xsi:type="dcterms:W3CDTF">2015-01-13T14:14:22Z</dcterms:modified>
</cp:coreProperties>
</file>