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63" r:id="rId2"/>
    <p:sldId id="345" r:id="rId3"/>
    <p:sldId id="412" r:id="rId4"/>
    <p:sldId id="349" r:id="rId5"/>
    <p:sldId id="414" r:id="rId6"/>
    <p:sldId id="365" r:id="rId7"/>
    <p:sldId id="385" r:id="rId8"/>
    <p:sldId id="352" r:id="rId9"/>
    <p:sldId id="294" r:id="rId10"/>
    <p:sldId id="363" r:id="rId11"/>
    <p:sldId id="371" r:id="rId12"/>
    <p:sldId id="366" r:id="rId13"/>
    <p:sldId id="387" r:id="rId14"/>
    <p:sldId id="362" r:id="rId15"/>
    <p:sldId id="410" r:id="rId16"/>
    <p:sldId id="367" r:id="rId17"/>
    <p:sldId id="382" r:id="rId18"/>
    <p:sldId id="369" r:id="rId19"/>
    <p:sldId id="355" r:id="rId20"/>
    <p:sldId id="357" r:id="rId21"/>
    <p:sldId id="266" r:id="rId22"/>
    <p:sldId id="289" r:id="rId23"/>
    <p:sldId id="327" r:id="rId24"/>
    <p:sldId id="311" r:id="rId25"/>
    <p:sldId id="312" r:id="rId26"/>
    <p:sldId id="408" r:id="rId27"/>
    <p:sldId id="280" r:id="rId28"/>
    <p:sldId id="276" r:id="rId29"/>
    <p:sldId id="306" r:id="rId30"/>
    <p:sldId id="317" r:id="rId31"/>
    <p:sldId id="291" r:id="rId32"/>
    <p:sldId id="316" r:id="rId33"/>
    <p:sldId id="379" r:id="rId34"/>
    <p:sldId id="268" r:id="rId35"/>
    <p:sldId id="337" r:id="rId36"/>
    <p:sldId id="343" r:id="rId37"/>
    <p:sldId id="299" r:id="rId38"/>
    <p:sldId id="380" r:id="rId39"/>
    <p:sldId id="393" r:id="rId40"/>
    <p:sldId id="275" r:id="rId41"/>
    <p:sldId id="307" r:id="rId42"/>
    <p:sldId id="301" r:id="rId43"/>
    <p:sldId id="338" r:id="rId44"/>
    <p:sldId id="340" r:id="rId45"/>
    <p:sldId id="374" r:id="rId46"/>
    <p:sldId id="341" r:id="rId47"/>
    <p:sldId id="375" r:id="rId48"/>
    <p:sldId id="378" r:id="rId49"/>
    <p:sldId id="394" r:id="rId50"/>
    <p:sldId id="313" r:id="rId51"/>
    <p:sldId id="271" r:id="rId52"/>
    <p:sldId id="303" r:id="rId53"/>
    <p:sldId id="305" r:id="rId54"/>
    <p:sldId id="308" r:id="rId55"/>
    <p:sldId id="284" r:id="rId56"/>
    <p:sldId id="326" r:id="rId57"/>
    <p:sldId id="325" r:id="rId58"/>
    <p:sldId id="318" r:id="rId59"/>
    <p:sldId id="309" r:id="rId60"/>
    <p:sldId id="331" r:id="rId61"/>
    <p:sldId id="399" r:id="rId62"/>
    <p:sldId id="319" r:id="rId63"/>
    <p:sldId id="287" r:id="rId64"/>
    <p:sldId id="322" r:id="rId65"/>
    <p:sldId id="401" r:id="rId66"/>
    <p:sldId id="403" r:id="rId67"/>
    <p:sldId id="406" r:id="rId68"/>
    <p:sldId id="407" r:id="rId69"/>
    <p:sldId id="383" r:id="rId70"/>
    <p:sldId id="320" r:id="rId71"/>
    <p:sldId id="302" r:id="rId72"/>
    <p:sldId id="298" r:id="rId73"/>
    <p:sldId id="342" r:id="rId74"/>
    <p:sldId id="328" r:id="rId75"/>
    <p:sldId id="389" r:id="rId76"/>
    <p:sldId id="395" r:id="rId77"/>
    <p:sldId id="397" r:id="rId78"/>
    <p:sldId id="277" r:id="rId79"/>
    <p:sldId id="272" r:id="rId80"/>
    <p:sldId id="314" r:id="rId81"/>
    <p:sldId id="361" r:id="rId82"/>
    <p:sldId id="278" r:id="rId83"/>
    <p:sldId id="274" r:id="rId84"/>
    <p:sldId id="295" r:id="rId85"/>
    <p:sldId id="296" r:id="rId86"/>
    <p:sldId id="300" r:id="rId87"/>
    <p:sldId id="310" r:id="rId88"/>
    <p:sldId id="297" r:id="rId89"/>
    <p:sldId id="359" r:id="rId90"/>
    <p:sldId id="360" r:id="rId9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BC0"/>
    <a:srgbClr val="F8D71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717" autoAdjust="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D7BA0-4922-43F2-B07B-3E36DE9B33BB}" type="datetimeFigureOut">
              <a:rPr lang="it-IT" smtClean="0"/>
              <a:pPr/>
              <a:t>20/01/2015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688229-1423-46ED-8167-8AD31B1DB9A0}" type="slidenum">
              <a:rPr lang="it-IT" smtClean="0"/>
              <a:pPr/>
              <a:t>‹N›</a:t>
            </a:fld>
            <a:endParaRPr lang="it-IT"/>
          </a:p>
        </p:txBody>
      </p:sp>
    </p:spTree>
    <p:extLst>
      <p:ext uri="{BB962C8B-B14F-4D97-AF65-F5344CB8AC3E}">
        <p14:creationId xmlns:p14="http://schemas.microsoft.com/office/powerpoint/2010/main" xmlns="" val="55286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37</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38</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39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40</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41</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42</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43</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44</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45</a:t>
            </a:fld>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46</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solidFill>
                  <a:prstClr val="black"/>
                </a:solidFill>
              </a:rPr>
              <a:pPr/>
              <a:t>47</a:t>
            </a:fld>
            <a:endParaRPr lang="it-IT">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48</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49</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a:t>
            </a:fld>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50</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51</a:t>
            </a:fld>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52</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53</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54</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55</a:t>
            </a:fld>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56</a:t>
            </a:fld>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57</a:t>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58</a:t>
            </a:fld>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59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a:t>
            </a:fld>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60</a:t>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61</a:t>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62</a:t>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63</a:t>
            </a:fld>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64</a:t>
            </a:fld>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65</a:t>
            </a:fld>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66</a:t>
            </a:fld>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67</a:t>
            </a:fld>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68</a:t>
            </a:fld>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69</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a:t>
            </a:fld>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70</a:t>
            </a:fld>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71</a:t>
            </a:fld>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72</a:t>
            </a:fld>
            <a:endParaRPr 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73</a:t>
            </a:fld>
            <a:endParaRPr 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74</a:t>
            </a:fld>
            <a:endParaRPr 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75</a:t>
            </a:fld>
            <a:endParaRPr 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76</a:t>
            </a:fld>
            <a:endParaRPr 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77</a:t>
            </a:fld>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78</a:t>
            </a:fld>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79</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a:t>
            </a:fld>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80</a:t>
            </a:fld>
            <a:endParaRPr lang="it-I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81</a:t>
            </a:fld>
            <a:endParaRPr lang="it-I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82</a:t>
            </a:fld>
            <a:endParaRPr lang="it-IT"/>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83</a:t>
            </a:fld>
            <a:endParaRPr lang="it-IT"/>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84</a:t>
            </a:fld>
            <a:endParaRPr lang="it-IT"/>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85</a:t>
            </a:fld>
            <a:endParaRPr lang="it-IT"/>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86</a:t>
            </a:fld>
            <a:endParaRPr lang="it-IT"/>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87</a:t>
            </a:fld>
            <a:endParaRPr lang="it-IT"/>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88</a:t>
            </a:fld>
            <a:endParaRPr lang="it-IT"/>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89</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9</a:t>
            </a:fld>
            <a:endParaRPr lang="it-IT"/>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63393C0E-59D0-4C77-A6D8-4DD6F1F1E8FC}" type="slidenum">
              <a:rPr lang="it-IT" smtClean="0"/>
              <a:pPr/>
              <a:t>90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4BF8989-CFED-4B46-AF24-D5ECAAAE08FE}" type="datetimeFigureOut">
              <a:rPr lang="it-IT" smtClean="0"/>
              <a:pPr/>
              <a:t>20/01/2015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5154C5-64FE-497B-A7D5-75D58827721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F8989-CFED-4B46-AF24-D5ECAAAE08FE}" type="datetimeFigureOut">
              <a:rPr lang="it-IT" smtClean="0"/>
              <a:pPr/>
              <a:t>20/01/2015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5154C5-64FE-497B-A7D5-75D58827721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rgbClr val="EEDBC0"/>
                </a:solidFill>
                <a:latin typeface="Times New Roman" pitchFamily="18" charset="0"/>
                <a:cs typeface="Times New Roman" pitchFamily="18" charset="0"/>
              </a:rPr>
              <a:t>I pittori dell’immaginario</a:t>
            </a:r>
          </a:p>
          <a:p>
            <a:endParaRPr lang="it-IT" b="1" dirty="0" smtClean="0">
              <a:solidFill>
                <a:srgbClr val="EEDBC0"/>
              </a:solidFill>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6" name="Picture 4" descr="http://upload.wikimedia.org/wikipedia/commons/e/e6/Nome%2C_Francois_-_Les_Enfers_-_1622.jpg"/>
          <p:cNvPicPr>
            <a:picLocks noChangeAspect="1" noChangeArrowheads="1"/>
          </p:cNvPicPr>
          <p:nvPr/>
        </p:nvPicPr>
        <p:blipFill>
          <a:blip r:embed="rId4"/>
          <a:srcRect l="6479" t="93625" r="78990" b="125"/>
          <a:stretch>
            <a:fillRect/>
          </a:stretch>
        </p:blipFill>
        <p:spPr bwMode="auto">
          <a:xfrm>
            <a:off x="857224" y="2857496"/>
            <a:ext cx="7086650" cy="228601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214290"/>
            <a:ext cx="9144000" cy="5632311"/>
          </a:xfrm>
          <a:prstGeom prst="rect">
            <a:avLst/>
          </a:prstGeom>
        </p:spPr>
        <p:txBody>
          <a:bodyPr wrap="square">
            <a:spAutoFit/>
          </a:bodyPr>
          <a:lstStyle/>
          <a:p>
            <a:r>
              <a:rPr lang="it-IT" sz="2000" b="1" dirty="0" smtClean="0">
                <a:solidFill>
                  <a:schemeClr val="accent6">
                    <a:lumMod val="75000"/>
                  </a:schemeClr>
                </a:solidFill>
                <a:latin typeface="Times New Roman" pitchFamily="18" charset="0"/>
                <a:cs typeface="Times New Roman" pitchFamily="18" charset="0"/>
              </a:rPr>
              <a:t>Finalmente si scopre una firma…..  </a:t>
            </a:r>
            <a:endParaRPr lang="it-IT" sz="2000" b="1" dirty="0" smtClean="0">
              <a:solidFill>
                <a:srgbClr val="EEDBC0"/>
              </a:solidFill>
              <a:latin typeface="Times New Roman" pitchFamily="18" charset="0"/>
              <a:cs typeface="Times New Roman" pitchFamily="18" charset="0"/>
            </a:endParaRPr>
          </a:p>
          <a:p>
            <a:endParaRPr lang="it-IT" sz="2000" b="1" dirty="0">
              <a:solidFill>
                <a:srgbClr val="EEDBC0"/>
              </a:solidFill>
              <a:latin typeface="Times New Roman" pitchFamily="18" charset="0"/>
              <a:cs typeface="Times New Roman" pitchFamily="18" charset="0"/>
            </a:endParaRPr>
          </a:p>
          <a:p>
            <a:r>
              <a:rPr lang="it-IT" sz="2000" b="1" dirty="0" smtClean="0">
                <a:solidFill>
                  <a:srgbClr val="EEDBC0"/>
                </a:solidFill>
                <a:latin typeface="Times New Roman" pitchFamily="18" charset="0"/>
                <a:cs typeface="Times New Roman" pitchFamily="18" charset="0"/>
              </a:rPr>
              <a:t>Pochi anni dopo Felix </a:t>
            </a:r>
            <a:r>
              <a:rPr lang="it-IT" sz="2000" b="1" dirty="0" err="1">
                <a:solidFill>
                  <a:srgbClr val="EEDBC0"/>
                </a:solidFill>
                <a:latin typeface="Times New Roman" pitchFamily="18" charset="0"/>
                <a:cs typeface="Times New Roman" pitchFamily="18" charset="0"/>
              </a:rPr>
              <a:t>Sluys</a:t>
            </a:r>
            <a:r>
              <a:rPr lang="it-IT" sz="2000" b="1" dirty="0">
                <a:solidFill>
                  <a:srgbClr val="EEDBC0"/>
                </a:solidFill>
                <a:latin typeface="Times New Roman" pitchFamily="18" charset="0"/>
                <a:cs typeface="Times New Roman" pitchFamily="18" charset="0"/>
              </a:rPr>
              <a:t>, </a:t>
            </a:r>
            <a:r>
              <a:rPr lang="it-IT" sz="2000" b="1" dirty="0" smtClean="0">
                <a:solidFill>
                  <a:srgbClr val="EEDBC0"/>
                </a:solidFill>
                <a:latin typeface="Times New Roman" pitchFamily="18" charset="0"/>
                <a:cs typeface="Times New Roman" pitchFamily="18" charset="0"/>
              </a:rPr>
              <a:t>medico </a:t>
            </a:r>
            <a:r>
              <a:rPr lang="it-IT" sz="2000" b="1" dirty="0">
                <a:solidFill>
                  <a:srgbClr val="EEDBC0"/>
                </a:solidFill>
                <a:latin typeface="Times New Roman" pitchFamily="18" charset="0"/>
                <a:cs typeface="Times New Roman" pitchFamily="18" charset="0"/>
              </a:rPr>
              <a:t>belga </a:t>
            </a:r>
            <a:r>
              <a:rPr lang="it-IT" sz="2000" b="1" dirty="0" smtClean="0">
                <a:solidFill>
                  <a:srgbClr val="EEDBC0"/>
                </a:solidFill>
                <a:latin typeface="Times New Roman" pitchFamily="18" charset="0"/>
                <a:cs typeface="Times New Roman" pitchFamily="18" charset="0"/>
              </a:rPr>
              <a:t>grande esperto d’arte, in </a:t>
            </a:r>
            <a:r>
              <a:rPr lang="it-IT" sz="2000" b="1" dirty="0">
                <a:solidFill>
                  <a:srgbClr val="EEDBC0"/>
                </a:solidFill>
                <a:latin typeface="Times New Roman" pitchFamily="18" charset="0"/>
                <a:cs typeface="Times New Roman" pitchFamily="18" charset="0"/>
              </a:rPr>
              <a:t>una visita al museo di Napoli, rinviene, nella parte posteriore di  "Vista di </a:t>
            </a:r>
            <a:r>
              <a:rPr lang="it-IT" sz="2000" b="1" dirty="0" err="1">
                <a:solidFill>
                  <a:srgbClr val="EEDBC0"/>
                </a:solidFill>
                <a:latin typeface="Times New Roman" pitchFamily="18" charset="0"/>
                <a:cs typeface="Times New Roman" pitchFamily="18" charset="0"/>
              </a:rPr>
              <a:t>Nápoli</a:t>
            </a:r>
            <a:r>
              <a:rPr lang="it-IT" sz="2000" b="1" dirty="0">
                <a:solidFill>
                  <a:srgbClr val="EEDBC0"/>
                </a:solidFill>
                <a:latin typeface="Times New Roman" pitchFamily="18" charset="0"/>
                <a:cs typeface="Times New Roman" pitchFamily="18" charset="0"/>
              </a:rPr>
              <a:t>" (quadro attribuito a </a:t>
            </a:r>
            <a:r>
              <a:rPr lang="it-IT" sz="2000" b="1" dirty="0" err="1">
                <a:solidFill>
                  <a:srgbClr val="EEDBC0"/>
                </a:solidFill>
                <a:latin typeface="Times New Roman" pitchFamily="18" charset="0"/>
                <a:cs typeface="Times New Roman" pitchFamily="18" charset="0"/>
              </a:rPr>
              <a:t>Monsu</a:t>
            </a:r>
            <a:r>
              <a:rPr lang="it-IT" sz="2000" b="1" dirty="0">
                <a:solidFill>
                  <a:srgbClr val="EEDBC0"/>
                </a:solidFill>
                <a:latin typeface="Times New Roman" pitchFamily="18" charset="0"/>
                <a:cs typeface="Times New Roman" pitchFamily="18" charset="0"/>
              </a:rPr>
              <a:t> Desiderio) l’iscrizione "</a:t>
            </a:r>
            <a:r>
              <a:rPr lang="it-IT" sz="2000" b="1" dirty="0" err="1">
                <a:solidFill>
                  <a:srgbClr val="EEDBC0"/>
                </a:solidFill>
                <a:latin typeface="Times New Roman" pitchFamily="18" charset="0"/>
                <a:cs typeface="Times New Roman" pitchFamily="18" charset="0"/>
              </a:rPr>
              <a:t>Desiderius</a:t>
            </a:r>
            <a:r>
              <a:rPr lang="it-IT" sz="2000" b="1" dirty="0">
                <a:solidFill>
                  <a:srgbClr val="EEDBC0"/>
                </a:solidFill>
                <a:latin typeface="Times New Roman" pitchFamily="18" charset="0"/>
                <a:cs typeface="Times New Roman" pitchFamily="18" charset="0"/>
              </a:rPr>
              <a:t> Barra, ex </a:t>
            </a:r>
            <a:r>
              <a:rPr lang="it-IT" sz="2000" b="1" dirty="0" err="1">
                <a:solidFill>
                  <a:srgbClr val="EEDBC0"/>
                </a:solidFill>
                <a:latin typeface="Times New Roman" pitchFamily="18" charset="0"/>
                <a:cs typeface="Times New Roman" pitchFamily="18" charset="0"/>
              </a:rPr>
              <a:t>civitate</a:t>
            </a:r>
            <a:r>
              <a:rPr lang="it-IT" sz="2000" b="1" dirty="0">
                <a:solidFill>
                  <a:srgbClr val="EEDBC0"/>
                </a:solidFill>
                <a:latin typeface="Times New Roman" pitchFamily="18" charset="0"/>
                <a:cs typeface="Times New Roman" pitchFamily="18" charset="0"/>
              </a:rPr>
              <a:t> </a:t>
            </a:r>
            <a:r>
              <a:rPr lang="it-IT" sz="2000" b="1" dirty="0" err="1">
                <a:solidFill>
                  <a:srgbClr val="EEDBC0"/>
                </a:solidFill>
                <a:latin typeface="Times New Roman" pitchFamily="18" charset="0"/>
                <a:cs typeface="Times New Roman" pitchFamily="18" charset="0"/>
              </a:rPr>
              <a:t>metensi</a:t>
            </a:r>
            <a:r>
              <a:rPr lang="it-IT" sz="2000" b="1" dirty="0">
                <a:solidFill>
                  <a:srgbClr val="EEDBC0"/>
                </a:solidFill>
                <a:latin typeface="Times New Roman" pitchFamily="18" charset="0"/>
                <a:cs typeface="Times New Roman" pitchFamily="18" charset="0"/>
              </a:rPr>
              <a:t> in </a:t>
            </a:r>
            <a:r>
              <a:rPr lang="it-IT" sz="2000" b="1" dirty="0" err="1">
                <a:solidFill>
                  <a:srgbClr val="EEDBC0"/>
                </a:solidFill>
                <a:latin typeface="Times New Roman" pitchFamily="18" charset="0"/>
                <a:cs typeface="Times New Roman" pitchFamily="18" charset="0"/>
              </a:rPr>
              <a:t>Lotharingia</a:t>
            </a:r>
            <a:r>
              <a:rPr lang="it-IT" sz="2000" b="1" dirty="0">
                <a:solidFill>
                  <a:srgbClr val="EEDBC0"/>
                </a:solidFill>
                <a:latin typeface="Times New Roman" pitchFamily="18" charset="0"/>
                <a:cs typeface="Times New Roman" pitchFamily="18" charset="0"/>
              </a:rPr>
              <a:t>. F. 1647". Negli archivi di  Metz, si localizza  una famiglia Barra che visse in quel periodo e che ebbe un figlio chiamato Didier (Desiderio  è la </a:t>
            </a:r>
            <a:r>
              <a:rPr lang="it-IT" sz="2000" b="1" dirty="0" smtClean="0">
                <a:solidFill>
                  <a:srgbClr val="EEDBC0"/>
                </a:solidFill>
                <a:latin typeface="Times New Roman" pitchFamily="18" charset="0"/>
                <a:cs typeface="Times New Roman" pitchFamily="18" charset="0"/>
              </a:rPr>
              <a:t>traduzione </a:t>
            </a:r>
            <a:r>
              <a:rPr lang="it-IT" sz="2000" b="1" dirty="0">
                <a:solidFill>
                  <a:srgbClr val="EEDBC0"/>
                </a:solidFill>
                <a:latin typeface="Times New Roman" pitchFamily="18" charset="0"/>
                <a:cs typeface="Times New Roman" pitchFamily="18" charset="0"/>
              </a:rPr>
              <a:t>latina di Didier) Didier Barra, che </a:t>
            </a:r>
            <a:r>
              <a:rPr lang="it-IT" sz="2000" b="1" dirty="0" err="1">
                <a:solidFill>
                  <a:srgbClr val="EEDBC0"/>
                </a:solidFill>
                <a:latin typeface="Times New Roman" pitchFamily="18" charset="0"/>
                <a:cs typeface="Times New Roman" pitchFamily="18" charset="0"/>
              </a:rPr>
              <a:t>abbandonó</a:t>
            </a:r>
            <a:r>
              <a:rPr lang="it-IT" sz="2000" b="1" dirty="0">
                <a:solidFill>
                  <a:srgbClr val="EEDBC0"/>
                </a:solidFill>
                <a:latin typeface="Times New Roman" pitchFamily="18" charset="0"/>
                <a:cs typeface="Times New Roman" pitchFamily="18" charset="0"/>
              </a:rPr>
              <a:t> la sua città per andare in Italia all’età di diciotto anni. Sembra che si installi </a:t>
            </a:r>
            <a:r>
              <a:rPr lang="it-IT" sz="2000" b="1" dirty="0" smtClean="0">
                <a:solidFill>
                  <a:srgbClr val="EEDBC0"/>
                </a:solidFill>
                <a:latin typeface="Times New Roman" pitchFamily="18" charset="0"/>
                <a:cs typeface="Times New Roman" pitchFamily="18" charset="0"/>
              </a:rPr>
              <a:t>a Napoli </a:t>
            </a:r>
            <a:r>
              <a:rPr lang="it-IT" sz="2000" b="1" dirty="0">
                <a:solidFill>
                  <a:srgbClr val="EEDBC0"/>
                </a:solidFill>
                <a:latin typeface="Times New Roman" pitchFamily="18" charset="0"/>
                <a:cs typeface="Times New Roman" pitchFamily="18" charset="0"/>
              </a:rPr>
              <a:t>dal 1609, e che ricevesse il nome di </a:t>
            </a:r>
            <a:r>
              <a:rPr lang="it-IT" sz="2000" b="1" dirty="0" err="1">
                <a:solidFill>
                  <a:srgbClr val="EEDBC0"/>
                </a:solidFill>
                <a:latin typeface="Times New Roman" pitchFamily="18" charset="0"/>
                <a:cs typeface="Times New Roman" pitchFamily="18" charset="0"/>
              </a:rPr>
              <a:t>Monsu</a:t>
            </a:r>
            <a:r>
              <a:rPr lang="it-IT" sz="2000" b="1" dirty="0">
                <a:solidFill>
                  <a:srgbClr val="EEDBC0"/>
                </a:solidFill>
                <a:latin typeface="Times New Roman" pitchFamily="18" charset="0"/>
                <a:cs typeface="Times New Roman" pitchFamily="18" charset="0"/>
              </a:rPr>
              <a:t> Desiderio.</a:t>
            </a:r>
          </a:p>
          <a:p>
            <a:r>
              <a:rPr lang="it-IT" sz="2000" b="1" dirty="0">
                <a:solidFill>
                  <a:srgbClr val="EEDBC0"/>
                </a:solidFill>
                <a:latin typeface="Times New Roman" pitchFamily="18" charset="0"/>
                <a:cs typeface="Times New Roman" pitchFamily="18" charset="0"/>
              </a:rPr>
              <a:t>Come si seppe dopo, </a:t>
            </a:r>
            <a:r>
              <a:rPr lang="it-IT" sz="2000" b="1" dirty="0" smtClean="0">
                <a:solidFill>
                  <a:srgbClr val="EEDBC0"/>
                </a:solidFill>
                <a:latin typeface="Times New Roman" pitchFamily="18" charset="0"/>
                <a:cs typeface="Times New Roman" pitchFamily="18" charset="0"/>
              </a:rPr>
              <a:t> e come il medico non poteva ancora sapere, il pittore non era uno solo ma due (forse anche tre, chissà!). I due artisti </a:t>
            </a:r>
            <a:r>
              <a:rPr lang="it-IT" sz="2000" b="1" dirty="0">
                <a:solidFill>
                  <a:srgbClr val="EEDBC0"/>
                </a:solidFill>
                <a:latin typeface="Times New Roman" pitchFamily="18" charset="0"/>
                <a:cs typeface="Times New Roman" pitchFamily="18" charset="0"/>
              </a:rPr>
              <a:t>erano originari di Metz. </a:t>
            </a:r>
            <a:r>
              <a:rPr lang="it-IT" sz="2000" b="1" dirty="0" smtClean="0">
                <a:solidFill>
                  <a:srgbClr val="EEDBC0"/>
                </a:solidFill>
                <a:latin typeface="Times New Roman" pitchFamily="18" charset="0"/>
                <a:cs typeface="Times New Roman" pitchFamily="18" charset="0"/>
              </a:rPr>
              <a:t>Il </a:t>
            </a:r>
            <a:r>
              <a:rPr lang="it-IT" sz="2000" b="1" dirty="0">
                <a:solidFill>
                  <a:srgbClr val="EEDBC0"/>
                </a:solidFill>
                <a:latin typeface="Times New Roman" pitchFamily="18" charset="0"/>
                <a:cs typeface="Times New Roman" pitchFamily="18" charset="0"/>
              </a:rPr>
              <a:t>De </a:t>
            </a:r>
            <a:r>
              <a:rPr lang="it-IT" sz="2000" b="1" dirty="0" err="1">
                <a:solidFill>
                  <a:srgbClr val="EEDBC0"/>
                </a:solidFill>
                <a:latin typeface="Times New Roman" pitchFamily="18" charset="0"/>
                <a:cs typeface="Times New Roman" pitchFamily="18" charset="0"/>
              </a:rPr>
              <a:t>Nomé</a:t>
            </a:r>
            <a:r>
              <a:rPr lang="it-IT" sz="2000" b="1" dirty="0">
                <a:solidFill>
                  <a:srgbClr val="EEDBC0"/>
                </a:solidFill>
                <a:latin typeface="Times New Roman" pitchFamily="18" charset="0"/>
                <a:cs typeface="Times New Roman" pitchFamily="18" charset="0"/>
              </a:rPr>
              <a:t>, a differenza del Barra, partì giovanissimo. </a:t>
            </a:r>
            <a:r>
              <a:rPr lang="it-IT" sz="2000" b="1" dirty="0" smtClean="0">
                <a:solidFill>
                  <a:srgbClr val="EEDBC0"/>
                </a:solidFill>
                <a:latin typeface="Times New Roman" pitchFamily="18" charset="0"/>
                <a:cs typeface="Times New Roman" pitchFamily="18" charset="0"/>
              </a:rPr>
              <a:t>Entrambi </a:t>
            </a:r>
            <a:r>
              <a:rPr lang="it-IT" sz="2000" b="1" dirty="0">
                <a:solidFill>
                  <a:srgbClr val="EEDBC0"/>
                </a:solidFill>
                <a:latin typeface="Times New Roman" pitchFamily="18" charset="0"/>
                <a:cs typeface="Times New Roman" pitchFamily="18" charset="0"/>
              </a:rPr>
              <a:t>poi si ritrovarono a collaborare a Napoli e a comporre tele 'a quattro mani'. Tuttavia passarono alla storia come un unico artista, '</a:t>
            </a:r>
            <a:r>
              <a:rPr lang="it-IT" sz="2000" b="1" dirty="0" err="1">
                <a:solidFill>
                  <a:srgbClr val="EEDBC0"/>
                </a:solidFill>
                <a:latin typeface="Times New Roman" pitchFamily="18" charset="0"/>
                <a:cs typeface="Times New Roman" pitchFamily="18" charset="0"/>
              </a:rPr>
              <a:t>Monsù</a:t>
            </a:r>
            <a:r>
              <a:rPr lang="it-IT" sz="2000" b="1" dirty="0">
                <a:solidFill>
                  <a:srgbClr val="EEDBC0"/>
                </a:solidFill>
                <a:latin typeface="Times New Roman" pitchFamily="18" charset="0"/>
                <a:cs typeface="Times New Roman" pitchFamily="18" charset="0"/>
              </a:rPr>
              <a:t> Desiderio'. </a:t>
            </a:r>
            <a:r>
              <a:rPr lang="it-IT" sz="2000" b="1" dirty="0" smtClean="0">
                <a:solidFill>
                  <a:srgbClr val="EEDBC0"/>
                </a:solidFill>
                <a:latin typeface="Times New Roman" pitchFamily="18" charset="0"/>
                <a:cs typeface="Times New Roman" pitchFamily="18" charset="0"/>
              </a:rPr>
              <a:t> Si </a:t>
            </a:r>
            <a:r>
              <a:rPr lang="it-IT" sz="2000" b="1" dirty="0">
                <a:solidFill>
                  <a:srgbClr val="EEDBC0"/>
                </a:solidFill>
                <a:latin typeface="Times New Roman" pitchFamily="18" charset="0"/>
                <a:cs typeface="Times New Roman" pitchFamily="18" charset="0"/>
              </a:rPr>
              <a:t>pensa che il De </a:t>
            </a:r>
            <a:r>
              <a:rPr lang="it-IT" sz="2000" b="1" dirty="0" err="1">
                <a:solidFill>
                  <a:srgbClr val="EEDBC0"/>
                </a:solidFill>
                <a:latin typeface="Times New Roman" pitchFamily="18" charset="0"/>
                <a:cs typeface="Times New Roman" pitchFamily="18" charset="0"/>
              </a:rPr>
              <a:t>Nomé</a:t>
            </a:r>
            <a:r>
              <a:rPr lang="it-IT" sz="2000" b="1" dirty="0">
                <a:solidFill>
                  <a:srgbClr val="EEDBC0"/>
                </a:solidFill>
                <a:latin typeface="Times New Roman" pitchFamily="18" charset="0"/>
                <a:cs typeface="Times New Roman" pitchFamily="18" charset="0"/>
              </a:rPr>
              <a:t> dipingesse le architetture fantastiche e i crolli, Barra invece le dettagliate vedute topografiche ed i panorami: ma non si può affermarlo con certezza.  </a:t>
            </a:r>
          </a:p>
          <a:p>
            <a:r>
              <a:rPr lang="it-IT" sz="2000" b="1" dirty="0" smtClean="0">
                <a:solidFill>
                  <a:srgbClr val="EEDBC0"/>
                </a:solidFill>
                <a:latin typeface="Times New Roman" pitchFamily="18" charset="0"/>
                <a:cs typeface="Times New Roman" pitchFamily="18" charset="0"/>
              </a:rPr>
              <a:t>Il </a:t>
            </a:r>
            <a:r>
              <a:rPr lang="it-IT" sz="2000" b="1" dirty="0">
                <a:solidFill>
                  <a:srgbClr val="EEDBC0"/>
                </a:solidFill>
                <a:latin typeface="Times New Roman" pitchFamily="18" charset="0"/>
                <a:cs typeface="Times New Roman" pitchFamily="18" charset="0"/>
              </a:rPr>
              <a:t>mistero sembrava dunque in parte risolto. </a:t>
            </a:r>
          </a:p>
        </p:txBody>
      </p:sp>
    </p:spTree>
    <p:extLst>
      <p:ext uri="{BB962C8B-B14F-4D97-AF65-F5344CB8AC3E}">
        <p14:creationId xmlns:p14="http://schemas.microsoft.com/office/powerpoint/2010/main" xmlns="" val="104439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6357958"/>
            <a:ext cx="9144000" cy="400110"/>
          </a:xfrm>
          <a:prstGeom prst="rect">
            <a:avLst/>
          </a:prstGeom>
        </p:spPr>
        <p:txBody>
          <a:bodyPr wrap="square">
            <a:spAutoFit/>
          </a:bodyPr>
          <a:lstStyle/>
          <a:p>
            <a:r>
              <a:rPr lang="it-IT" sz="2000" b="1" dirty="0" err="1" smtClean="0">
                <a:solidFill>
                  <a:srgbClr val="EEDBC0"/>
                </a:solidFill>
                <a:latin typeface="Times New Roman" pitchFamily="18" charset="0"/>
                <a:cs typeface="Times New Roman" pitchFamily="18" charset="0"/>
              </a:rPr>
              <a:t>Didier</a:t>
            </a:r>
            <a:r>
              <a:rPr lang="it-IT" sz="2000" b="1" dirty="0" smtClean="0">
                <a:solidFill>
                  <a:srgbClr val="EEDBC0"/>
                </a:solidFill>
                <a:latin typeface="Times New Roman" pitchFamily="18" charset="0"/>
                <a:cs typeface="Times New Roman" pitchFamily="18" charset="0"/>
              </a:rPr>
              <a:t> Barra (</a:t>
            </a:r>
            <a:r>
              <a:rPr lang="it-IT" sz="2000" b="1" dirty="0" err="1" smtClean="0">
                <a:solidFill>
                  <a:srgbClr val="EEDBC0"/>
                </a:solidFill>
                <a:latin typeface="Times New Roman" pitchFamily="18" charset="0"/>
                <a:cs typeface="Times New Roman" pitchFamily="18" charset="0"/>
              </a:rPr>
              <a:t>Monsù</a:t>
            </a:r>
            <a:r>
              <a:rPr lang="it-IT" sz="2000" b="1" dirty="0" smtClean="0">
                <a:solidFill>
                  <a:srgbClr val="EEDBC0"/>
                </a:solidFill>
                <a:latin typeface="Times New Roman" pitchFamily="18" charset="0"/>
                <a:cs typeface="Times New Roman" pitchFamily="18" charset="0"/>
              </a:rPr>
              <a:t> Desiderio?) – Veduta di Napoli </a:t>
            </a:r>
            <a:endParaRPr lang="it-IT" sz="2000" b="1" dirty="0">
              <a:latin typeface="Times New Roman" pitchFamily="18" charset="0"/>
              <a:cs typeface="Times New Roman" pitchFamily="18" charset="0"/>
            </a:endParaRPr>
          </a:p>
        </p:txBody>
      </p:sp>
      <p:pic>
        <p:nvPicPr>
          <p:cNvPr id="4098" name="Picture 2" descr="http://www.famedisud.it/wp-content/gallery/iconografia-di-napoli/na4.jpg"/>
          <p:cNvPicPr>
            <a:picLocks noChangeAspect="1" noChangeArrowheads="1"/>
          </p:cNvPicPr>
          <p:nvPr/>
        </p:nvPicPr>
        <p:blipFill>
          <a:blip r:embed="rId4"/>
          <a:srcRect/>
          <a:stretch>
            <a:fillRect/>
          </a:stretch>
        </p:blipFill>
        <p:spPr bwMode="auto">
          <a:xfrm>
            <a:off x="0" y="357166"/>
            <a:ext cx="9144000" cy="5954813"/>
          </a:xfrm>
          <a:prstGeom prst="rect">
            <a:avLst/>
          </a:prstGeom>
          <a:noFill/>
        </p:spPr>
      </p:pic>
    </p:spTree>
    <p:extLst>
      <p:ext uri="{BB962C8B-B14F-4D97-AF65-F5344CB8AC3E}">
        <p14:creationId xmlns:p14="http://schemas.microsoft.com/office/powerpoint/2010/main" xmlns="" val="3193725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117693"/>
            <a:ext cx="9144000" cy="6740307"/>
          </a:xfrm>
          <a:prstGeom prst="rect">
            <a:avLst/>
          </a:prstGeom>
        </p:spPr>
        <p:txBody>
          <a:bodyPr wrap="square">
            <a:spAutoFit/>
          </a:bodyPr>
          <a:lstStyle/>
          <a:p>
            <a:r>
              <a:rPr lang="it-IT" sz="2000" b="1" dirty="0">
                <a:solidFill>
                  <a:schemeClr val="accent6">
                    <a:lumMod val="75000"/>
                  </a:schemeClr>
                </a:solidFill>
                <a:latin typeface="Times New Roman" pitchFamily="18" charset="0"/>
                <a:cs typeface="Times New Roman" pitchFamily="18" charset="0"/>
              </a:rPr>
              <a:t>L’IPOTESI SCHIZOFRENICA</a:t>
            </a:r>
          </a:p>
          <a:p>
            <a:endParaRPr lang="it-IT" sz="1200" b="1" dirty="0" smtClean="0">
              <a:solidFill>
                <a:srgbClr val="EEDBC0"/>
              </a:solidFill>
              <a:latin typeface="Times New Roman" pitchFamily="18" charset="0"/>
              <a:cs typeface="Times New Roman" pitchFamily="18" charset="0"/>
            </a:endParaRPr>
          </a:p>
          <a:p>
            <a:r>
              <a:rPr lang="it-IT" sz="2000" b="1" dirty="0" smtClean="0">
                <a:solidFill>
                  <a:srgbClr val="EEDBC0"/>
                </a:solidFill>
                <a:latin typeface="Times New Roman" pitchFamily="18" charset="0"/>
                <a:cs typeface="Times New Roman" pitchFamily="18" charset="0"/>
              </a:rPr>
              <a:t>Nel 1961 apparve il </a:t>
            </a:r>
            <a:r>
              <a:rPr lang="it-IT" sz="2000" b="1" dirty="0">
                <a:solidFill>
                  <a:srgbClr val="EEDBC0"/>
                </a:solidFill>
                <a:latin typeface="Times New Roman" pitchFamily="18" charset="0"/>
                <a:cs typeface="Times New Roman" pitchFamily="18" charset="0"/>
              </a:rPr>
              <a:t>testo </a:t>
            </a:r>
            <a:r>
              <a:rPr lang="it-IT" sz="2000" b="1" dirty="0" smtClean="0">
                <a:solidFill>
                  <a:srgbClr val="EEDBC0"/>
                </a:solidFill>
                <a:latin typeface="Times New Roman" pitchFamily="18" charset="0"/>
                <a:cs typeface="Times New Roman" pitchFamily="18" charset="0"/>
              </a:rPr>
              <a:t>di Felix </a:t>
            </a:r>
            <a:r>
              <a:rPr lang="it-IT" sz="2000" b="1" dirty="0" err="1">
                <a:solidFill>
                  <a:srgbClr val="EEDBC0"/>
                </a:solidFill>
                <a:latin typeface="Times New Roman" pitchFamily="18" charset="0"/>
                <a:cs typeface="Times New Roman" pitchFamily="18" charset="0"/>
              </a:rPr>
              <a:t>Sluys</a:t>
            </a:r>
            <a:r>
              <a:rPr lang="it-IT" sz="2000" b="1" dirty="0">
                <a:solidFill>
                  <a:srgbClr val="EEDBC0"/>
                </a:solidFill>
                <a:latin typeface="Times New Roman" pitchFamily="18" charset="0"/>
                <a:cs typeface="Times New Roman" pitchFamily="18" charset="0"/>
              </a:rPr>
              <a:t> che ricostruì la storia di </a:t>
            </a:r>
            <a:r>
              <a:rPr lang="it-IT" sz="2000" b="1" dirty="0" err="1">
                <a:solidFill>
                  <a:srgbClr val="EEDBC0"/>
                </a:solidFill>
                <a:latin typeface="Times New Roman" pitchFamily="18" charset="0"/>
                <a:cs typeface="Times New Roman" pitchFamily="18" charset="0"/>
              </a:rPr>
              <a:t>Monsù</a:t>
            </a:r>
            <a:r>
              <a:rPr lang="it-IT" sz="2000" b="1" dirty="0">
                <a:solidFill>
                  <a:srgbClr val="EEDBC0"/>
                </a:solidFill>
                <a:latin typeface="Times New Roman" pitchFamily="18" charset="0"/>
                <a:cs typeface="Times New Roman" pitchFamily="18" charset="0"/>
              </a:rPr>
              <a:t> Desiderio dalle origini (fu lui a scoprire l'origine  lorenese) e catalogò molte opere prima sconosciute. L'errore in cui incappò fu quello di insistere sulla 'dissociazione' ravvisata già da Urbani. Per spiegare </a:t>
            </a:r>
            <a:r>
              <a:rPr lang="it-IT" sz="2000" b="1" dirty="0" smtClean="0">
                <a:solidFill>
                  <a:srgbClr val="EEDBC0"/>
                </a:solidFill>
                <a:latin typeface="Times New Roman" pitchFamily="18" charset="0"/>
                <a:cs typeface="Times New Roman" pitchFamily="18" charset="0"/>
              </a:rPr>
              <a:t>la </a:t>
            </a:r>
            <a:r>
              <a:rPr lang="it-IT" sz="2000" b="1" dirty="0">
                <a:solidFill>
                  <a:srgbClr val="EEDBC0"/>
                </a:solidFill>
                <a:latin typeface="Times New Roman" pitchFamily="18" charset="0"/>
                <a:cs typeface="Times New Roman" pitchFamily="18" charset="0"/>
              </a:rPr>
              <a:t>ragione dei famosi crolli e delle rovine </a:t>
            </a:r>
            <a:r>
              <a:rPr lang="it-IT" sz="2000" b="1" dirty="0" err="1">
                <a:solidFill>
                  <a:srgbClr val="EEDBC0"/>
                </a:solidFill>
                <a:latin typeface="Times New Roman" pitchFamily="18" charset="0"/>
                <a:cs typeface="Times New Roman" pitchFamily="18" charset="0"/>
              </a:rPr>
              <a:t>Sluys</a:t>
            </a:r>
            <a:r>
              <a:rPr lang="it-IT" sz="2000" b="1" dirty="0">
                <a:solidFill>
                  <a:srgbClr val="EEDBC0"/>
                </a:solidFill>
                <a:latin typeface="Times New Roman" pitchFamily="18" charset="0"/>
                <a:cs typeface="Times New Roman" pitchFamily="18" charset="0"/>
              </a:rPr>
              <a:t> volle ricorrere alla </a:t>
            </a:r>
            <a:r>
              <a:rPr lang="it-IT" sz="2000" b="1" dirty="0" err="1">
                <a:solidFill>
                  <a:srgbClr val="EEDBC0"/>
                </a:solidFill>
                <a:latin typeface="Times New Roman" pitchFamily="18" charset="0"/>
                <a:cs typeface="Times New Roman" pitchFamily="18" charset="0"/>
              </a:rPr>
              <a:t>schizofrenìa</a:t>
            </a:r>
            <a:r>
              <a:rPr lang="it-IT" sz="2000" b="1" dirty="0">
                <a:solidFill>
                  <a:srgbClr val="EEDBC0"/>
                </a:solidFill>
                <a:latin typeface="Times New Roman" pitchFamily="18" charset="0"/>
                <a:cs typeface="Times New Roman" pitchFamily="18" charset="0"/>
              </a:rPr>
              <a:t>. Secondo la testimonianza di una delle sue ex-allieve, Nicole  </a:t>
            </a:r>
            <a:r>
              <a:rPr lang="it-IT" sz="2000" b="1" dirty="0" err="1">
                <a:solidFill>
                  <a:srgbClr val="EEDBC0"/>
                </a:solidFill>
                <a:latin typeface="Times New Roman" pitchFamily="18" charset="0"/>
                <a:cs typeface="Times New Roman" pitchFamily="18" charset="0"/>
              </a:rPr>
              <a:t>Dacos</a:t>
            </a:r>
            <a:r>
              <a:rPr lang="it-IT" sz="2000" b="1" dirty="0">
                <a:solidFill>
                  <a:srgbClr val="EEDBC0"/>
                </a:solidFill>
                <a:latin typeface="Times New Roman" pitchFamily="18" charset="0"/>
                <a:cs typeface="Times New Roman" pitchFamily="18" charset="0"/>
              </a:rPr>
              <a:t> - storica dell'arte e docente all'Università di Bruxelles - per dimostrare la sua tesi il medico  belga proiettò i disegni dei pazienti nelle varie fasi della malattia fino all'ultimo stadio quando cioè essi distruggevano i fogli. In questa maniera i dipinti di </a:t>
            </a:r>
            <a:r>
              <a:rPr lang="it-IT" sz="2000" b="1" dirty="0" err="1">
                <a:solidFill>
                  <a:srgbClr val="EEDBC0"/>
                </a:solidFill>
                <a:latin typeface="Times New Roman" pitchFamily="18" charset="0"/>
                <a:cs typeface="Times New Roman" pitchFamily="18" charset="0"/>
              </a:rPr>
              <a:t>Monsù</a:t>
            </a:r>
            <a:r>
              <a:rPr lang="it-IT" sz="2000" b="1" dirty="0">
                <a:solidFill>
                  <a:srgbClr val="EEDBC0"/>
                </a:solidFill>
                <a:latin typeface="Times New Roman" pitchFamily="18" charset="0"/>
                <a:cs typeface="Times New Roman" pitchFamily="18" charset="0"/>
              </a:rPr>
              <a:t> Desiderio furono catalogati secondo un 'iter schizofrenico' ovvero cominciando dalle architetture integre e finendo con i drammatici crolli. </a:t>
            </a:r>
            <a:r>
              <a:rPr lang="it-IT" sz="2000" b="1" dirty="0" smtClean="0">
                <a:solidFill>
                  <a:srgbClr val="EEDBC0"/>
                </a:solidFill>
                <a:latin typeface="Times New Roman" pitchFamily="18" charset="0"/>
                <a:cs typeface="Times New Roman" pitchFamily="18" charset="0"/>
              </a:rPr>
              <a:t>Ma </a:t>
            </a:r>
            <a:r>
              <a:rPr lang="it-IT" sz="2000" b="1" dirty="0">
                <a:solidFill>
                  <a:srgbClr val="EEDBC0"/>
                </a:solidFill>
                <a:latin typeface="Times New Roman" pitchFamily="18" charset="0"/>
                <a:cs typeface="Times New Roman" pitchFamily="18" charset="0"/>
              </a:rPr>
              <a:t>questa teoria fu </a:t>
            </a:r>
            <a:r>
              <a:rPr lang="it-IT" sz="2000" b="1" dirty="0" smtClean="0">
                <a:solidFill>
                  <a:srgbClr val="EEDBC0"/>
                </a:solidFill>
                <a:latin typeface="Times New Roman" pitchFamily="18" charset="0"/>
                <a:cs typeface="Times New Roman" pitchFamily="18" charset="0"/>
              </a:rPr>
              <a:t>accantonata (i due erano dissociati perché, appunto, erano due….), anche se il </a:t>
            </a:r>
            <a:r>
              <a:rPr lang="it-IT" sz="2000" b="1" dirty="0">
                <a:solidFill>
                  <a:srgbClr val="EEDBC0"/>
                </a:solidFill>
                <a:latin typeface="Times New Roman" pitchFamily="18" charset="0"/>
                <a:cs typeface="Times New Roman" pitchFamily="18" charset="0"/>
              </a:rPr>
              <a:t>testo di </a:t>
            </a:r>
            <a:r>
              <a:rPr lang="it-IT" sz="2000" b="1" dirty="0" err="1">
                <a:solidFill>
                  <a:srgbClr val="EEDBC0"/>
                </a:solidFill>
                <a:latin typeface="Times New Roman" pitchFamily="18" charset="0"/>
                <a:cs typeface="Times New Roman" pitchFamily="18" charset="0"/>
              </a:rPr>
              <a:t>Sluys</a:t>
            </a:r>
            <a:r>
              <a:rPr lang="it-IT" sz="2000" b="1" dirty="0">
                <a:solidFill>
                  <a:srgbClr val="EEDBC0"/>
                </a:solidFill>
                <a:latin typeface="Times New Roman" pitchFamily="18" charset="0"/>
                <a:cs typeface="Times New Roman" pitchFamily="18" charset="0"/>
              </a:rPr>
              <a:t> fece scuola per un trentennio e cioè fino al </a:t>
            </a:r>
            <a:r>
              <a:rPr lang="it-IT" sz="2000" b="1" dirty="0" smtClean="0">
                <a:solidFill>
                  <a:srgbClr val="EEDBC0"/>
                </a:solidFill>
                <a:latin typeface="Times New Roman" pitchFamily="18" charset="0"/>
                <a:cs typeface="Times New Roman" pitchFamily="18" charset="0"/>
              </a:rPr>
              <a:t>1991, </a:t>
            </a:r>
            <a:r>
              <a:rPr lang="it-IT" sz="2000" b="1" dirty="0">
                <a:solidFill>
                  <a:srgbClr val="EEDBC0"/>
                </a:solidFill>
                <a:latin typeface="Times New Roman" pitchFamily="18" charset="0"/>
                <a:cs typeface="Times New Roman" pitchFamily="18" charset="0"/>
              </a:rPr>
              <a:t>data dell'apparizione dell'opera di Maria Rosaria Nappi, </a:t>
            </a:r>
            <a:r>
              <a:rPr lang="it-IT" sz="2000" b="1" dirty="0" smtClean="0">
                <a:solidFill>
                  <a:srgbClr val="EEDBC0"/>
                </a:solidFill>
                <a:latin typeface="Times New Roman" pitchFamily="18" charset="0"/>
                <a:cs typeface="Times New Roman" pitchFamily="18" charset="0"/>
              </a:rPr>
              <a:t>«François </a:t>
            </a:r>
            <a:r>
              <a:rPr lang="it-IT" sz="2000" b="1" dirty="0">
                <a:solidFill>
                  <a:srgbClr val="EEDBC0"/>
                </a:solidFill>
                <a:latin typeface="Times New Roman" pitchFamily="18" charset="0"/>
                <a:cs typeface="Times New Roman" pitchFamily="18" charset="0"/>
              </a:rPr>
              <a:t>de </a:t>
            </a:r>
            <a:r>
              <a:rPr lang="it-IT" sz="2000" b="1" dirty="0" err="1">
                <a:solidFill>
                  <a:srgbClr val="EEDBC0"/>
                </a:solidFill>
                <a:latin typeface="Times New Roman" pitchFamily="18" charset="0"/>
                <a:cs typeface="Times New Roman" pitchFamily="18" charset="0"/>
              </a:rPr>
              <a:t>Nomé</a:t>
            </a:r>
            <a:r>
              <a:rPr lang="it-IT" sz="2000" b="1" dirty="0">
                <a:solidFill>
                  <a:srgbClr val="EEDBC0"/>
                </a:solidFill>
                <a:latin typeface="Times New Roman" pitchFamily="18" charset="0"/>
                <a:cs typeface="Times New Roman" pitchFamily="18" charset="0"/>
              </a:rPr>
              <a:t> e Didier Barra, l'enigma </a:t>
            </a:r>
            <a:r>
              <a:rPr lang="it-IT" sz="2000" b="1" dirty="0" err="1">
                <a:solidFill>
                  <a:srgbClr val="EEDBC0"/>
                </a:solidFill>
                <a:latin typeface="Times New Roman" pitchFamily="18" charset="0"/>
                <a:cs typeface="Times New Roman" pitchFamily="18" charset="0"/>
              </a:rPr>
              <a:t>Monsù</a:t>
            </a:r>
            <a:r>
              <a:rPr lang="it-IT" sz="2000" b="1" dirty="0">
                <a:solidFill>
                  <a:srgbClr val="EEDBC0"/>
                </a:solidFill>
                <a:latin typeface="Times New Roman" pitchFamily="18" charset="0"/>
                <a:cs typeface="Times New Roman" pitchFamily="18" charset="0"/>
              </a:rPr>
              <a:t> </a:t>
            </a:r>
            <a:r>
              <a:rPr lang="it-IT" sz="2000" b="1" dirty="0" smtClean="0">
                <a:solidFill>
                  <a:srgbClr val="EEDBC0"/>
                </a:solidFill>
                <a:latin typeface="Times New Roman" pitchFamily="18" charset="0"/>
                <a:cs typeface="Times New Roman" pitchFamily="18" charset="0"/>
              </a:rPr>
              <a:t>Desiderio» </a:t>
            </a:r>
            <a:r>
              <a:rPr lang="it-IT" sz="2000" b="1" dirty="0">
                <a:solidFill>
                  <a:srgbClr val="EEDBC0"/>
                </a:solidFill>
                <a:latin typeface="Times New Roman" pitchFamily="18" charset="0"/>
                <a:cs typeface="Times New Roman" pitchFamily="18" charset="0"/>
              </a:rPr>
              <a:t>che grazie ad un meticoloso lavoro durato oltre dieci anni riuscì a ricostruire integralmente le figure dei due artisti collocandole in un ambiente storico preciso, ovvero nella colonia fiamminga e olandese di Napoli (la città era infatti all'epoca una meta privilegiata per i pittori fiamminghi tra cui ad esempio </a:t>
            </a:r>
            <a:r>
              <a:rPr lang="it-IT" sz="2000" b="1" dirty="0" err="1">
                <a:solidFill>
                  <a:srgbClr val="EEDBC0"/>
                </a:solidFill>
                <a:latin typeface="Times New Roman" pitchFamily="18" charset="0"/>
                <a:cs typeface="Times New Roman" pitchFamily="18" charset="0"/>
              </a:rPr>
              <a:t>Jan</a:t>
            </a:r>
            <a:r>
              <a:rPr lang="it-IT" sz="2000" b="1" dirty="0">
                <a:solidFill>
                  <a:srgbClr val="EEDBC0"/>
                </a:solidFill>
                <a:latin typeface="Times New Roman" pitchFamily="18" charset="0"/>
                <a:cs typeface="Times New Roman" pitchFamily="18" charset="0"/>
              </a:rPr>
              <a:t> </a:t>
            </a:r>
            <a:r>
              <a:rPr lang="it-IT" sz="2000" b="1" dirty="0" err="1">
                <a:solidFill>
                  <a:srgbClr val="EEDBC0"/>
                </a:solidFill>
                <a:latin typeface="Times New Roman" pitchFamily="18" charset="0"/>
                <a:cs typeface="Times New Roman" pitchFamily="18" charset="0"/>
              </a:rPr>
              <a:t>Brueghel</a:t>
            </a:r>
            <a:r>
              <a:rPr lang="it-IT" sz="2000" b="1" dirty="0">
                <a:solidFill>
                  <a:srgbClr val="EEDBC0"/>
                </a:solidFill>
                <a:latin typeface="Times New Roman" pitchFamily="18" charset="0"/>
                <a:cs typeface="Times New Roman" pitchFamily="18" charset="0"/>
              </a:rPr>
              <a:t>, figlio di </a:t>
            </a:r>
            <a:r>
              <a:rPr lang="it-IT" sz="2000" b="1" dirty="0" err="1">
                <a:solidFill>
                  <a:srgbClr val="EEDBC0"/>
                </a:solidFill>
                <a:latin typeface="Times New Roman" pitchFamily="18" charset="0"/>
                <a:cs typeface="Times New Roman" pitchFamily="18" charset="0"/>
              </a:rPr>
              <a:t>Pieter</a:t>
            </a:r>
            <a:r>
              <a:rPr lang="it-IT" sz="2000" b="1" dirty="0">
                <a:solidFill>
                  <a:srgbClr val="EEDBC0"/>
                </a:solidFill>
                <a:latin typeface="Times New Roman" pitchFamily="18" charset="0"/>
                <a:cs typeface="Times New Roman" pitchFamily="18" charset="0"/>
              </a:rPr>
              <a:t>, </a:t>
            </a:r>
            <a:r>
              <a:rPr lang="it-IT" sz="2000" b="1" dirty="0" err="1">
                <a:solidFill>
                  <a:srgbClr val="EEDBC0"/>
                </a:solidFill>
                <a:latin typeface="Times New Roman" pitchFamily="18" charset="0"/>
                <a:cs typeface="Times New Roman" pitchFamily="18" charset="0"/>
              </a:rPr>
              <a:t>Aert</a:t>
            </a:r>
            <a:r>
              <a:rPr lang="it-IT" sz="2000" b="1" dirty="0">
                <a:solidFill>
                  <a:srgbClr val="EEDBC0"/>
                </a:solidFill>
                <a:latin typeface="Times New Roman" pitchFamily="18" charset="0"/>
                <a:cs typeface="Times New Roman" pitchFamily="18" charset="0"/>
              </a:rPr>
              <a:t> </a:t>
            </a:r>
            <a:r>
              <a:rPr lang="it-IT" sz="2000" b="1" dirty="0" err="1">
                <a:solidFill>
                  <a:srgbClr val="EEDBC0"/>
                </a:solidFill>
                <a:latin typeface="Times New Roman" pitchFamily="18" charset="0"/>
                <a:cs typeface="Times New Roman" pitchFamily="18" charset="0"/>
              </a:rPr>
              <a:t>Mijtens</a:t>
            </a:r>
            <a:r>
              <a:rPr lang="it-IT" sz="2000" b="1" dirty="0">
                <a:solidFill>
                  <a:srgbClr val="EEDBC0"/>
                </a:solidFill>
                <a:latin typeface="Times New Roman" pitchFamily="18" charset="0"/>
                <a:cs typeface="Times New Roman" pitchFamily="18" charset="0"/>
              </a:rPr>
              <a:t>, </a:t>
            </a:r>
            <a:r>
              <a:rPr lang="it-IT" sz="2000" b="1" dirty="0" err="1">
                <a:solidFill>
                  <a:srgbClr val="EEDBC0"/>
                </a:solidFill>
                <a:latin typeface="Times New Roman" pitchFamily="18" charset="0"/>
                <a:cs typeface="Times New Roman" pitchFamily="18" charset="0"/>
              </a:rPr>
              <a:t>Cornelis</a:t>
            </a:r>
            <a:r>
              <a:rPr lang="it-IT" sz="2000" b="1" dirty="0">
                <a:solidFill>
                  <a:srgbClr val="EEDBC0"/>
                </a:solidFill>
                <a:latin typeface="Times New Roman" pitchFamily="18" charset="0"/>
                <a:cs typeface="Times New Roman" pitchFamily="18" charset="0"/>
              </a:rPr>
              <a:t> de </a:t>
            </a:r>
            <a:r>
              <a:rPr lang="it-IT" sz="2000" b="1" dirty="0" err="1">
                <a:solidFill>
                  <a:srgbClr val="EEDBC0"/>
                </a:solidFill>
                <a:latin typeface="Times New Roman" pitchFamily="18" charset="0"/>
                <a:cs typeface="Times New Roman" pitchFamily="18" charset="0"/>
              </a:rPr>
              <a:t>Smet</a:t>
            </a:r>
            <a:r>
              <a:rPr lang="it-IT" sz="2000" b="1" dirty="0">
                <a:solidFill>
                  <a:srgbClr val="EEDBC0"/>
                </a:solidFill>
                <a:latin typeface="Times New Roman" pitchFamily="18" charset="0"/>
                <a:cs typeface="Times New Roman" pitchFamily="18" charset="0"/>
              </a:rPr>
              <a:t> eccetera). Fu ricostruita l'attività romana del De </a:t>
            </a:r>
            <a:r>
              <a:rPr lang="it-IT" sz="2000" b="1" dirty="0" err="1">
                <a:solidFill>
                  <a:srgbClr val="EEDBC0"/>
                </a:solidFill>
                <a:latin typeface="Times New Roman" pitchFamily="18" charset="0"/>
                <a:cs typeface="Times New Roman" pitchFamily="18" charset="0"/>
              </a:rPr>
              <a:t>Nomé</a:t>
            </a:r>
            <a:r>
              <a:rPr lang="it-IT" sz="2000" b="1" dirty="0">
                <a:solidFill>
                  <a:srgbClr val="EEDBC0"/>
                </a:solidFill>
                <a:latin typeface="Times New Roman" pitchFamily="18" charset="0"/>
                <a:cs typeface="Times New Roman" pitchFamily="18" charset="0"/>
              </a:rPr>
              <a:t> (da cui derivava il suo gusto per l'antico) ed il legame con i Lorenesi di Roma. </a:t>
            </a:r>
          </a:p>
        </p:txBody>
      </p:sp>
    </p:spTree>
    <p:extLst>
      <p:ext uri="{BB962C8B-B14F-4D97-AF65-F5344CB8AC3E}">
        <p14:creationId xmlns:p14="http://schemas.microsoft.com/office/powerpoint/2010/main" xmlns="" val="3899424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142844" y="6215082"/>
            <a:ext cx="2074286"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Veduta di Napoli    </a:t>
            </a:r>
          </a:p>
        </p:txBody>
      </p:sp>
      <p:pic>
        <p:nvPicPr>
          <p:cNvPr id="156674" name="Picture 2" descr="http://4.bp.blogspot.com/-gG-ydGP2w70/UxrBLZ8fyQI/AAAAAAAAORw/vXMmRJwVyPA/s1600/De+Nom%C3%A8-Veduta+di+Napoli+%28Collezione+privata%29.JPG"/>
          <p:cNvPicPr>
            <a:picLocks noChangeAspect="1" noChangeArrowheads="1"/>
          </p:cNvPicPr>
          <p:nvPr/>
        </p:nvPicPr>
        <p:blipFill>
          <a:blip r:embed="rId4"/>
          <a:srcRect/>
          <a:stretch>
            <a:fillRect/>
          </a:stretch>
        </p:blipFill>
        <p:spPr bwMode="auto">
          <a:xfrm>
            <a:off x="0" y="428604"/>
            <a:ext cx="9144000" cy="5661422"/>
          </a:xfrm>
          <a:prstGeom prst="rect">
            <a:avLst/>
          </a:prstGeom>
          <a:noFill/>
        </p:spPr>
      </p:pic>
    </p:spTree>
    <p:extLst>
      <p:ext uri="{BB962C8B-B14F-4D97-AF65-F5344CB8AC3E}">
        <p14:creationId xmlns:p14="http://schemas.microsoft.com/office/powerpoint/2010/main" xmlns="" val="2846478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142852"/>
            <a:ext cx="9144000" cy="6863417"/>
          </a:xfrm>
          <a:prstGeom prst="rect">
            <a:avLst/>
          </a:prstGeom>
        </p:spPr>
        <p:txBody>
          <a:bodyPr wrap="square">
            <a:spAutoFit/>
          </a:bodyPr>
          <a:lstStyle/>
          <a:p>
            <a:r>
              <a:rPr lang="it-IT" sz="2000" b="1" dirty="0">
                <a:solidFill>
                  <a:srgbClr val="EEDBC0"/>
                </a:solidFill>
                <a:latin typeface="Times New Roman" pitchFamily="18" charset="0"/>
                <a:cs typeface="Times New Roman" pitchFamily="18" charset="0"/>
              </a:rPr>
              <a:t>Vennero rinvenuti nuovi documenti, analizzati gli strani oggetti presenti nelle tele, ci si interrogò sui committenti, </a:t>
            </a:r>
            <a:r>
              <a:rPr lang="it-IT" sz="2000" b="1" dirty="0" smtClean="0">
                <a:solidFill>
                  <a:srgbClr val="EEDBC0"/>
                </a:solidFill>
                <a:latin typeface="Times New Roman" pitchFamily="18" charset="0"/>
                <a:cs typeface="Times New Roman" pitchFamily="18" charset="0"/>
              </a:rPr>
              <a:t>su </a:t>
            </a:r>
            <a:r>
              <a:rPr lang="it-IT" sz="2000" b="1" dirty="0">
                <a:solidFill>
                  <a:srgbClr val="EEDBC0"/>
                </a:solidFill>
                <a:latin typeface="Times New Roman" pitchFamily="18" charset="0"/>
                <a:cs typeface="Times New Roman" pitchFamily="18" charset="0"/>
              </a:rPr>
              <a:t>collaboratori e allievi fino a ricostruire il corpus completo dei due pittori che diedero vita all'enigma </a:t>
            </a:r>
            <a:r>
              <a:rPr lang="it-IT" sz="2000" b="1" dirty="0" err="1">
                <a:solidFill>
                  <a:srgbClr val="EEDBC0"/>
                </a:solidFill>
                <a:latin typeface="Times New Roman" pitchFamily="18" charset="0"/>
                <a:cs typeface="Times New Roman" pitchFamily="18" charset="0"/>
              </a:rPr>
              <a:t>Monsù</a:t>
            </a:r>
            <a:r>
              <a:rPr lang="it-IT" sz="2000" b="1" dirty="0">
                <a:solidFill>
                  <a:srgbClr val="EEDBC0"/>
                </a:solidFill>
                <a:latin typeface="Times New Roman" pitchFamily="18" charset="0"/>
                <a:cs typeface="Times New Roman" pitchFamily="18" charset="0"/>
              </a:rPr>
              <a:t> Desiderio. Il ritratto che ne veniva fuori era ora estremamente dettagliato. </a:t>
            </a:r>
          </a:p>
          <a:p>
            <a:r>
              <a:rPr lang="it-IT" sz="2000" b="1" dirty="0" smtClean="0">
                <a:solidFill>
                  <a:srgbClr val="EEDBC0"/>
                </a:solidFill>
                <a:latin typeface="Times New Roman" pitchFamily="18" charset="0"/>
                <a:cs typeface="Times New Roman" pitchFamily="18" charset="0"/>
              </a:rPr>
              <a:t>François nasce a Metz nel 1593, in una famiglia </a:t>
            </a:r>
            <a:r>
              <a:rPr lang="it-IT" sz="2000" b="1" dirty="0">
                <a:solidFill>
                  <a:srgbClr val="EEDBC0"/>
                </a:solidFill>
                <a:latin typeface="Times New Roman" pitchFamily="18" charset="0"/>
                <a:cs typeface="Times New Roman" pitchFamily="18" charset="0"/>
              </a:rPr>
              <a:t>popolana(lo sappiamo grazie ad un atto matrimoniale datato 13 Maggio 1613). </a:t>
            </a:r>
            <a:r>
              <a:rPr lang="it-IT" sz="2000" b="1" dirty="0" smtClean="0">
                <a:solidFill>
                  <a:srgbClr val="EEDBC0"/>
                </a:solidFill>
                <a:latin typeface="Times New Roman" pitchFamily="18" charset="0"/>
                <a:cs typeface="Times New Roman" pitchFamily="18" charset="0"/>
              </a:rPr>
              <a:t>Suo padre muore quando lui è ancora in fasce e sua madre è costretta ad allontanarlo, appena cresce, nella speranza che trovi un mestiere. Lo manda così a Roma verso il 1602, sperando che impari a fare il pittore. Il ragazzo, arrivato a Roma, va a bottega e partecipa alla tumultuosa vita della città eterna. Nel 1610, spinto dalla richiesta di artisti e artigiani specializzati in una città in espansione, allora uno dei mercati più grandi d’Europa,  si trasferisce a Napoli, dove finalmente i suoi quadri vengono notati e apprezzati</a:t>
            </a:r>
            <a:r>
              <a:rPr lang="it-IT" sz="2000" b="1" dirty="0">
                <a:solidFill>
                  <a:srgbClr val="EEDBC0"/>
                </a:solidFill>
                <a:latin typeface="Times New Roman" pitchFamily="18" charset="0"/>
                <a:cs typeface="Times New Roman" pitchFamily="18" charset="0"/>
              </a:rPr>
              <a:t>. </a:t>
            </a:r>
            <a:r>
              <a:rPr lang="it-IT" sz="2000" b="1" dirty="0" smtClean="0">
                <a:solidFill>
                  <a:srgbClr val="EEDBC0"/>
                </a:solidFill>
                <a:latin typeface="Times New Roman" pitchFamily="18" charset="0"/>
                <a:cs typeface="Times New Roman" pitchFamily="18" charset="0"/>
              </a:rPr>
              <a:t>Nel </a:t>
            </a:r>
            <a:r>
              <a:rPr lang="it-IT" sz="2000" b="1" dirty="0">
                <a:solidFill>
                  <a:srgbClr val="EEDBC0"/>
                </a:solidFill>
                <a:latin typeface="Times New Roman" pitchFamily="18" charset="0"/>
                <a:cs typeface="Times New Roman" pitchFamily="18" charset="0"/>
              </a:rPr>
              <a:t>1610 si stabilì  definitivamente a Napoli dove visse in una casa adiacente alla via Toledo. Nel 1613 si sposò con Isabelle </a:t>
            </a:r>
            <a:r>
              <a:rPr lang="it-IT" sz="2000" b="1" dirty="0" err="1">
                <a:solidFill>
                  <a:srgbClr val="EEDBC0"/>
                </a:solidFill>
                <a:latin typeface="Times New Roman" pitchFamily="18" charset="0"/>
                <a:cs typeface="Times New Roman" pitchFamily="18" charset="0"/>
              </a:rPr>
              <a:t>Croys</a:t>
            </a:r>
            <a:r>
              <a:rPr lang="it-IT" sz="2000" b="1" dirty="0">
                <a:solidFill>
                  <a:srgbClr val="EEDBC0"/>
                </a:solidFill>
                <a:latin typeface="Times New Roman" pitchFamily="18" charset="0"/>
                <a:cs typeface="Times New Roman" pitchFamily="18" charset="0"/>
              </a:rPr>
              <a:t>, figlia del pittore fiammingo </a:t>
            </a:r>
            <a:r>
              <a:rPr lang="it-IT" sz="2000" b="1" dirty="0" err="1">
                <a:solidFill>
                  <a:srgbClr val="EEDBC0"/>
                </a:solidFill>
                <a:latin typeface="Times New Roman" pitchFamily="18" charset="0"/>
                <a:cs typeface="Times New Roman" pitchFamily="18" charset="0"/>
              </a:rPr>
              <a:t>Loys</a:t>
            </a:r>
            <a:r>
              <a:rPr lang="it-IT" sz="2000" b="1" dirty="0">
                <a:solidFill>
                  <a:srgbClr val="EEDBC0"/>
                </a:solidFill>
                <a:latin typeface="Times New Roman" pitchFamily="18" charset="0"/>
                <a:cs typeface="Times New Roman" pitchFamily="18" charset="0"/>
              </a:rPr>
              <a:t> </a:t>
            </a:r>
            <a:r>
              <a:rPr lang="it-IT" sz="2000" b="1" dirty="0" err="1">
                <a:solidFill>
                  <a:srgbClr val="EEDBC0"/>
                </a:solidFill>
                <a:latin typeface="Times New Roman" pitchFamily="18" charset="0"/>
                <a:cs typeface="Times New Roman" pitchFamily="18" charset="0"/>
              </a:rPr>
              <a:t>Croys</a:t>
            </a:r>
            <a:r>
              <a:rPr lang="it-IT" sz="2000" b="1" dirty="0">
                <a:solidFill>
                  <a:srgbClr val="EEDBC0"/>
                </a:solidFill>
                <a:latin typeface="Times New Roman" pitchFamily="18" charset="0"/>
                <a:cs typeface="Times New Roman" pitchFamily="18" charset="0"/>
              </a:rPr>
              <a:t>. </a:t>
            </a:r>
            <a:r>
              <a:rPr lang="it-IT" sz="2000" b="1" dirty="0" smtClean="0">
                <a:solidFill>
                  <a:srgbClr val="EEDBC0"/>
                </a:solidFill>
                <a:latin typeface="Times New Roman" pitchFamily="18" charset="0"/>
                <a:cs typeface="Times New Roman" pitchFamily="18" charset="0"/>
              </a:rPr>
              <a:t>Ma la pace non dura a lungo, perché il suo destino di nuovo segue il filo dell'imprevisto. François scompare per sempre nel mistero</a:t>
            </a:r>
            <a:r>
              <a:rPr lang="it-IT" sz="2000" b="1" dirty="0">
                <a:solidFill>
                  <a:srgbClr val="EEDBC0"/>
                </a:solidFill>
                <a:latin typeface="Times New Roman" pitchFamily="18" charset="0"/>
                <a:cs typeface="Times New Roman" pitchFamily="18" charset="0"/>
              </a:rPr>
              <a:t>. </a:t>
            </a:r>
            <a:r>
              <a:rPr lang="it-IT" sz="2000" b="1" dirty="0" smtClean="0">
                <a:solidFill>
                  <a:srgbClr val="EEDBC0"/>
                </a:solidFill>
                <a:latin typeface="Times New Roman" pitchFamily="18" charset="0"/>
                <a:cs typeface="Times New Roman" pitchFamily="18" charset="0"/>
              </a:rPr>
              <a:t>Dopo il 1624 non lascia più tracce di sé. </a:t>
            </a:r>
          </a:p>
          <a:p>
            <a:r>
              <a:rPr lang="it-IT" sz="2000" b="1" dirty="0" smtClean="0">
                <a:solidFill>
                  <a:srgbClr val="EEDBC0"/>
                </a:solidFill>
                <a:latin typeface="Times New Roman" pitchFamily="18" charset="0"/>
                <a:cs typeface="Times New Roman" pitchFamily="18" charset="0"/>
              </a:rPr>
              <a:t>Didier </a:t>
            </a:r>
            <a:r>
              <a:rPr lang="it-IT" sz="2000" b="1" dirty="0">
                <a:solidFill>
                  <a:srgbClr val="EEDBC0"/>
                </a:solidFill>
                <a:latin typeface="Times New Roman" pitchFamily="18" charset="0"/>
                <a:cs typeface="Times New Roman" pitchFamily="18" charset="0"/>
              </a:rPr>
              <a:t>Barra nacque probabilmente nel 1589 ed il primo documento che attesta la sua attività a Napoli è del 1619. </a:t>
            </a:r>
          </a:p>
          <a:p>
            <a:r>
              <a:rPr lang="it-IT" sz="2000" b="1" dirty="0">
                <a:solidFill>
                  <a:srgbClr val="EEDBC0"/>
                </a:solidFill>
                <a:latin typeface="Times New Roman" pitchFamily="18" charset="0"/>
                <a:cs typeface="Times New Roman" pitchFamily="18" charset="0"/>
              </a:rPr>
              <a:t>Entrambi i pittori vissero tutta la loro vita a Napoli e probabilmente qui </a:t>
            </a:r>
            <a:endParaRPr lang="it-IT" sz="2000" b="1" dirty="0" smtClean="0">
              <a:solidFill>
                <a:srgbClr val="EEDBC0"/>
              </a:solidFill>
              <a:latin typeface="Times New Roman" pitchFamily="18" charset="0"/>
              <a:cs typeface="Times New Roman" pitchFamily="18" charset="0"/>
            </a:endParaRPr>
          </a:p>
          <a:p>
            <a:r>
              <a:rPr lang="it-IT" sz="2000" b="1" dirty="0" smtClean="0">
                <a:solidFill>
                  <a:srgbClr val="EEDBC0"/>
                </a:solidFill>
                <a:latin typeface="Times New Roman" pitchFamily="18" charset="0"/>
                <a:cs typeface="Times New Roman" pitchFamily="18" charset="0"/>
              </a:rPr>
              <a:t>morirono </a:t>
            </a:r>
            <a:r>
              <a:rPr lang="it-IT" sz="2000" b="1" dirty="0">
                <a:solidFill>
                  <a:srgbClr val="EEDBC0"/>
                </a:solidFill>
                <a:latin typeface="Times New Roman" pitchFamily="18" charset="0"/>
                <a:cs typeface="Times New Roman" pitchFamily="18" charset="0"/>
              </a:rPr>
              <a:t>forse a causa della peste o dell'eruzione del Vesuvio del 1631. </a:t>
            </a:r>
          </a:p>
          <a:p>
            <a:endParaRPr lang="it-IT"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802797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6357958"/>
            <a:ext cx="9144000" cy="400110"/>
          </a:xfrm>
          <a:prstGeom prst="rect">
            <a:avLst/>
          </a:prstGeom>
        </p:spPr>
        <p:txBody>
          <a:bodyPr wrap="square">
            <a:spAutoFit/>
          </a:bodyPr>
          <a:lstStyle/>
          <a:p>
            <a:r>
              <a:rPr lang="it-IT" sz="2000" b="1" dirty="0" smtClean="0">
                <a:solidFill>
                  <a:srgbClr val="EEDBC0"/>
                </a:solidFill>
                <a:latin typeface="Times New Roman" pitchFamily="18" charset="0"/>
                <a:cs typeface="Times New Roman" pitchFamily="18" charset="0"/>
              </a:rPr>
              <a:t>L’eruzione del Vesuvio del 1631 </a:t>
            </a:r>
            <a:r>
              <a:rPr lang="it-IT" sz="2000" b="1" dirty="0" err="1" smtClean="0">
                <a:solidFill>
                  <a:srgbClr val="EEDBC0"/>
                </a:solidFill>
                <a:latin typeface="Times New Roman" pitchFamily="18" charset="0"/>
                <a:cs typeface="Times New Roman" pitchFamily="18" charset="0"/>
              </a:rPr>
              <a:t>causà</a:t>
            </a:r>
            <a:r>
              <a:rPr lang="it-IT" sz="2000" b="1" dirty="0" smtClean="0">
                <a:solidFill>
                  <a:srgbClr val="EEDBC0"/>
                </a:solidFill>
                <a:latin typeface="Times New Roman" pitchFamily="18" charset="0"/>
                <a:cs typeface="Times New Roman" pitchFamily="18" charset="0"/>
              </a:rPr>
              <a:t> la morte di più di 400.000 persone. </a:t>
            </a:r>
            <a:endParaRPr lang="it-IT" sz="2000" b="1" dirty="0">
              <a:latin typeface="Times New Roman" pitchFamily="18" charset="0"/>
              <a:cs typeface="Times New Roman" pitchFamily="18" charset="0"/>
            </a:endParaRPr>
          </a:p>
        </p:txBody>
      </p:sp>
      <p:pic>
        <p:nvPicPr>
          <p:cNvPr id="155650" name="Picture 2" descr="http://www.vesuviolive.it/wp-content/uploads/2014/12/vesuvio1-600x375.jpg"/>
          <p:cNvPicPr>
            <a:picLocks noChangeAspect="1" noChangeArrowheads="1"/>
          </p:cNvPicPr>
          <p:nvPr/>
        </p:nvPicPr>
        <p:blipFill>
          <a:blip r:embed="rId4"/>
          <a:srcRect/>
          <a:stretch>
            <a:fillRect/>
          </a:stretch>
        </p:blipFill>
        <p:spPr bwMode="auto">
          <a:xfrm>
            <a:off x="0" y="571480"/>
            <a:ext cx="9129783" cy="5706114"/>
          </a:xfrm>
          <a:prstGeom prst="rect">
            <a:avLst/>
          </a:prstGeom>
          <a:noFill/>
        </p:spPr>
      </p:pic>
    </p:spTree>
    <p:extLst>
      <p:ext uri="{BB962C8B-B14F-4D97-AF65-F5344CB8AC3E}">
        <p14:creationId xmlns:p14="http://schemas.microsoft.com/office/powerpoint/2010/main" xmlns="" val="2137166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25000" lnSpcReduction="20000"/>
          </a:bodyPr>
          <a:lstStyle/>
          <a:p>
            <a:pPr algn="just"/>
            <a:r>
              <a:rPr lang="it-IT" sz="7200" b="1" dirty="0">
                <a:solidFill>
                  <a:srgbClr val="EEDBC0"/>
                </a:solidFill>
                <a:latin typeface="Times New Roman" panose="02020603050405020304" pitchFamily="18" charset="0"/>
                <a:cs typeface="Times New Roman" panose="02020603050405020304" pitchFamily="18" charset="0"/>
              </a:rPr>
              <a:t>Sicuramente </a:t>
            </a:r>
            <a:r>
              <a:rPr lang="it-IT" sz="7200" b="1" dirty="0" smtClean="0">
                <a:solidFill>
                  <a:srgbClr val="EEDBC0"/>
                </a:solidFill>
                <a:latin typeface="Times New Roman" panose="02020603050405020304" pitchFamily="18" charset="0"/>
                <a:cs typeface="Times New Roman" panose="02020603050405020304" pitchFamily="18" charset="0"/>
              </a:rPr>
              <a:t>i due artisti, </a:t>
            </a:r>
            <a:r>
              <a:rPr lang="it-IT" sz="7200" b="1" dirty="0" err="1">
                <a:solidFill>
                  <a:srgbClr val="EEDBC0"/>
                </a:solidFill>
                <a:latin typeface="Times New Roman" panose="02020603050405020304" pitchFamily="18" charset="0"/>
                <a:cs typeface="Times New Roman" panose="02020603050405020304" pitchFamily="18" charset="0"/>
              </a:rPr>
              <a:t>proveniendo</a:t>
            </a:r>
            <a:r>
              <a:rPr lang="it-IT" sz="7200" b="1" dirty="0">
                <a:solidFill>
                  <a:srgbClr val="EEDBC0"/>
                </a:solidFill>
                <a:latin typeface="Times New Roman" panose="02020603050405020304" pitchFamily="18" charset="0"/>
                <a:cs typeface="Times New Roman" panose="02020603050405020304" pitchFamily="18" charset="0"/>
              </a:rPr>
              <a:t> da un ambiente culturale fiammingo e nordeuropeo anche se oggi Metz è su suolo francese,  conoscevano le opere fantastiche di </a:t>
            </a:r>
            <a:r>
              <a:rPr lang="it-IT" sz="7200" b="1" dirty="0" err="1">
                <a:solidFill>
                  <a:srgbClr val="EEDBC0"/>
                </a:solidFill>
                <a:latin typeface="Times New Roman" panose="02020603050405020304" pitchFamily="18" charset="0"/>
                <a:cs typeface="Times New Roman" panose="02020603050405020304" pitchFamily="18" charset="0"/>
              </a:rPr>
              <a:t>Hiëronymus</a:t>
            </a:r>
            <a:r>
              <a:rPr lang="it-IT" sz="7200" b="1" dirty="0">
                <a:solidFill>
                  <a:srgbClr val="EEDBC0"/>
                </a:solidFill>
                <a:latin typeface="Times New Roman" panose="02020603050405020304" pitchFamily="18" charset="0"/>
                <a:cs typeface="Times New Roman" panose="02020603050405020304" pitchFamily="18" charset="0"/>
              </a:rPr>
              <a:t> Bosch (1450-1516), </a:t>
            </a:r>
            <a:r>
              <a:rPr lang="it-IT" sz="7200" b="1" dirty="0" err="1">
                <a:solidFill>
                  <a:srgbClr val="EEDBC0"/>
                </a:solidFill>
                <a:latin typeface="Times New Roman" panose="02020603050405020304" pitchFamily="18" charset="0"/>
                <a:cs typeface="Times New Roman" panose="02020603050405020304" pitchFamily="18" charset="0"/>
              </a:rPr>
              <a:t>Pieter</a:t>
            </a:r>
            <a:r>
              <a:rPr lang="it-IT" sz="7200" b="1" dirty="0">
                <a:solidFill>
                  <a:srgbClr val="EEDBC0"/>
                </a:solidFill>
                <a:latin typeface="Times New Roman" panose="02020603050405020304" pitchFamily="18" charset="0"/>
                <a:cs typeface="Times New Roman" panose="02020603050405020304" pitchFamily="18" charset="0"/>
              </a:rPr>
              <a:t> </a:t>
            </a:r>
            <a:r>
              <a:rPr lang="it-IT" sz="7200" b="1" dirty="0" err="1" smtClean="0">
                <a:solidFill>
                  <a:srgbClr val="EEDBC0"/>
                </a:solidFill>
                <a:latin typeface="Times New Roman" panose="02020603050405020304" pitchFamily="18" charset="0"/>
                <a:cs typeface="Times New Roman" panose="02020603050405020304" pitchFamily="18" charset="0"/>
              </a:rPr>
              <a:t>Bruegel</a:t>
            </a:r>
            <a:r>
              <a:rPr lang="it-IT" sz="7200" b="1" dirty="0" smtClean="0">
                <a:solidFill>
                  <a:srgbClr val="EEDBC0"/>
                </a:solidFill>
                <a:latin typeface="Times New Roman" panose="02020603050405020304" pitchFamily="18" charset="0"/>
                <a:cs typeface="Times New Roman" panose="02020603050405020304" pitchFamily="18" charset="0"/>
              </a:rPr>
              <a:t> </a:t>
            </a:r>
            <a:r>
              <a:rPr lang="it-IT" sz="7200" b="1" dirty="0">
                <a:solidFill>
                  <a:srgbClr val="EEDBC0"/>
                </a:solidFill>
                <a:latin typeface="Times New Roman" panose="02020603050405020304" pitchFamily="18" charset="0"/>
                <a:cs typeface="Times New Roman" panose="02020603050405020304" pitchFamily="18" charset="0"/>
              </a:rPr>
              <a:t>(1525-1569) e </a:t>
            </a:r>
            <a:r>
              <a:rPr lang="it-IT" sz="7200" b="1" dirty="0" err="1">
                <a:solidFill>
                  <a:srgbClr val="EEDBC0"/>
                </a:solidFill>
                <a:latin typeface="Times New Roman" panose="02020603050405020304" pitchFamily="18" charset="0"/>
                <a:cs typeface="Times New Roman" panose="02020603050405020304" pitchFamily="18" charset="0"/>
              </a:rPr>
              <a:t>Hiëronymus</a:t>
            </a:r>
            <a:r>
              <a:rPr lang="it-IT" sz="7200" b="1" dirty="0">
                <a:solidFill>
                  <a:srgbClr val="EEDBC0"/>
                </a:solidFill>
                <a:latin typeface="Times New Roman" panose="02020603050405020304" pitchFamily="18" charset="0"/>
                <a:cs typeface="Times New Roman" panose="02020603050405020304" pitchFamily="18" charset="0"/>
              </a:rPr>
              <a:t> </a:t>
            </a:r>
            <a:r>
              <a:rPr lang="it-IT" sz="7200" b="1" dirty="0" err="1">
                <a:solidFill>
                  <a:srgbClr val="EEDBC0"/>
                </a:solidFill>
                <a:latin typeface="Times New Roman" panose="02020603050405020304" pitchFamily="18" charset="0"/>
                <a:cs typeface="Times New Roman" panose="02020603050405020304" pitchFamily="18" charset="0"/>
              </a:rPr>
              <a:t>Cock</a:t>
            </a:r>
            <a:r>
              <a:rPr lang="it-IT" sz="7200" b="1" dirty="0">
                <a:solidFill>
                  <a:srgbClr val="EEDBC0"/>
                </a:solidFill>
                <a:latin typeface="Times New Roman" panose="02020603050405020304" pitchFamily="18" charset="0"/>
                <a:cs typeface="Times New Roman" panose="02020603050405020304" pitchFamily="18" charset="0"/>
              </a:rPr>
              <a:t>, editore in odore di alchimia. Inoltre, a differenza dei colleghi italiani, sono abituati ad un clima di pluralità religiosa che sulla penisola è semplicemente impensabile</a:t>
            </a:r>
            <a:r>
              <a:rPr lang="it-IT" sz="7200" b="1" dirty="0" smtClean="0">
                <a:solidFill>
                  <a:srgbClr val="EEDBC0"/>
                </a:solidFill>
                <a:latin typeface="Times New Roman" panose="02020603050405020304" pitchFamily="18" charset="0"/>
                <a:cs typeface="Times New Roman" panose="02020603050405020304" pitchFamily="18" charset="0"/>
              </a:rPr>
              <a:t>.</a:t>
            </a:r>
          </a:p>
          <a:p>
            <a:pPr algn="just"/>
            <a:r>
              <a:rPr lang="it-IT" sz="7200" b="1" dirty="0" smtClean="0">
                <a:solidFill>
                  <a:srgbClr val="EEDBC0"/>
                </a:solidFill>
                <a:latin typeface="Times New Roman" panose="02020603050405020304" pitchFamily="18" charset="0"/>
                <a:cs typeface="Times New Roman" panose="02020603050405020304" pitchFamily="18" charset="0"/>
              </a:rPr>
              <a:t>In  </a:t>
            </a:r>
            <a:r>
              <a:rPr lang="it-IT" sz="7200" b="1" dirty="0">
                <a:solidFill>
                  <a:srgbClr val="EEDBC0"/>
                </a:solidFill>
                <a:latin typeface="Times New Roman" panose="02020603050405020304" pitchFamily="18" charset="0"/>
                <a:cs typeface="Times New Roman" panose="02020603050405020304" pitchFamily="18" charset="0"/>
              </a:rPr>
              <a:t>Italia stanno crescendo fermenti di rivolta contro il malgoverno pontificio e spagnolo, alimentati dal pensiero magico-religioso-politico di Giordano Bruno e di Tommaso Campanella: </a:t>
            </a:r>
            <a:r>
              <a:rPr lang="it-IT" sz="7200" b="1" dirty="0" err="1">
                <a:solidFill>
                  <a:srgbClr val="EEDBC0"/>
                </a:solidFill>
                <a:latin typeface="Times New Roman" panose="02020603050405020304" pitchFamily="18" charset="0"/>
                <a:cs typeface="Times New Roman" panose="02020603050405020304" pitchFamily="18" charset="0"/>
              </a:rPr>
              <a:t>Nomé</a:t>
            </a:r>
            <a:r>
              <a:rPr lang="it-IT" sz="7200" b="1" dirty="0">
                <a:solidFill>
                  <a:srgbClr val="EEDBC0"/>
                </a:solidFill>
                <a:latin typeface="Times New Roman" panose="02020603050405020304" pitchFamily="18" charset="0"/>
                <a:cs typeface="Times New Roman" panose="02020603050405020304" pitchFamily="18" charset="0"/>
              </a:rPr>
              <a:t> arriva a Roma poco dopo il rogo di </a:t>
            </a:r>
            <a:r>
              <a:rPr lang="it-IT" sz="7200" b="1" dirty="0" smtClean="0">
                <a:solidFill>
                  <a:srgbClr val="EEDBC0"/>
                </a:solidFill>
                <a:latin typeface="Times New Roman" panose="02020603050405020304" pitchFamily="18" charset="0"/>
                <a:cs typeface="Times New Roman" panose="02020603050405020304" pitchFamily="18" charset="0"/>
              </a:rPr>
              <a:t>Bruno. </a:t>
            </a:r>
            <a:r>
              <a:rPr lang="it-IT" sz="7200" b="1" dirty="0">
                <a:solidFill>
                  <a:srgbClr val="EEDBC0"/>
                </a:solidFill>
                <a:latin typeface="Times New Roman" panose="02020603050405020304" pitchFamily="18" charset="0"/>
                <a:cs typeface="Times New Roman" panose="02020603050405020304" pitchFamily="18" charset="0"/>
              </a:rPr>
              <a:t>A </a:t>
            </a:r>
            <a:r>
              <a:rPr lang="it-IT" sz="7200" b="1" dirty="0" smtClean="0">
                <a:solidFill>
                  <a:srgbClr val="EEDBC0"/>
                </a:solidFill>
                <a:latin typeface="Times New Roman" panose="02020603050405020304" pitchFamily="18" charset="0"/>
                <a:cs typeface="Times New Roman" panose="02020603050405020304" pitchFamily="18" charset="0"/>
              </a:rPr>
              <a:t>Roma </a:t>
            </a:r>
            <a:r>
              <a:rPr lang="it-IT" sz="7200" b="1" dirty="0">
                <a:solidFill>
                  <a:srgbClr val="EEDBC0"/>
                </a:solidFill>
                <a:latin typeface="Times New Roman" panose="02020603050405020304" pitchFamily="18" charset="0"/>
                <a:cs typeface="Times New Roman" panose="02020603050405020304" pitchFamily="18" charset="0"/>
              </a:rPr>
              <a:t>si danno convegno pittori fiamminghi e francesi, per impararvi l’arte della pittura. E’ la città fastosa e corrotta in cui la vividezza di processioni e carnevali, la veemenza dei predicatori contro le insidie diaboliche, non fanno velo alla miseria del suburbio, alla protervia dei bassifondi. </a:t>
            </a:r>
            <a:r>
              <a:rPr lang="it-IT" sz="7200" b="1" dirty="0" smtClean="0">
                <a:solidFill>
                  <a:srgbClr val="EEDBC0"/>
                </a:solidFill>
                <a:latin typeface="Times New Roman" panose="02020603050405020304" pitchFamily="18" charset="0"/>
                <a:cs typeface="Times New Roman" panose="02020603050405020304" pitchFamily="18" charset="0"/>
              </a:rPr>
              <a:t>Molti sanno che </a:t>
            </a:r>
            <a:r>
              <a:rPr lang="it-IT" sz="7200" b="1" dirty="0">
                <a:solidFill>
                  <a:srgbClr val="EEDBC0"/>
                </a:solidFill>
                <a:latin typeface="Times New Roman" panose="02020603050405020304" pitchFamily="18" charset="0"/>
                <a:cs typeface="Times New Roman" panose="02020603050405020304" pitchFamily="18" charset="0"/>
              </a:rPr>
              <a:t>esistono circoli ermetici e visionari dove si radunano i discepoli di Bruno e Campanella. </a:t>
            </a:r>
          </a:p>
          <a:p>
            <a:pPr algn="just"/>
            <a:r>
              <a:rPr lang="it-IT" sz="7200" b="1" dirty="0" smtClean="0">
                <a:solidFill>
                  <a:srgbClr val="EEDBC0"/>
                </a:solidFill>
                <a:latin typeface="Times New Roman" panose="02020603050405020304" pitchFamily="18" charset="0"/>
                <a:cs typeface="Times New Roman" panose="02020603050405020304" pitchFamily="18" charset="0"/>
              </a:rPr>
              <a:t>Entrambi </a:t>
            </a:r>
            <a:r>
              <a:rPr lang="it-IT" sz="7200" b="1" dirty="0">
                <a:solidFill>
                  <a:srgbClr val="EEDBC0"/>
                </a:solidFill>
                <a:latin typeface="Times New Roman" panose="02020603050405020304" pitchFamily="18" charset="0"/>
                <a:cs typeface="Times New Roman" panose="02020603050405020304" pitchFamily="18" charset="0"/>
              </a:rPr>
              <a:t>sono a Napoli mentre Campanella è imprigionato a Castel dell'Ovo dove però tiene insegnamento, e Giambattista Della Porta, l'autore della Magia naturale, è ancora vivo e vegeto. Le loro teorie filtrano dai circoli ristretti degli adepti e lasciano nell'aria scie di misteriosi vaticini. </a:t>
            </a:r>
            <a:r>
              <a:rPr lang="it-IT" sz="7200" b="1" dirty="0" smtClean="0">
                <a:solidFill>
                  <a:srgbClr val="EEDBC0"/>
                </a:solidFill>
                <a:latin typeface="Times New Roman" panose="02020603050405020304" pitchFamily="18" charset="0"/>
                <a:cs typeface="Times New Roman" panose="02020603050405020304" pitchFamily="18" charset="0"/>
              </a:rPr>
              <a:t>Napoli </a:t>
            </a:r>
            <a:r>
              <a:rPr lang="it-IT" sz="7200" b="1" dirty="0">
                <a:solidFill>
                  <a:srgbClr val="EEDBC0"/>
                </a:solidFill>
                <a:latin typeface="Times New Roman" panose="02020603050405020304" pitchFamily="18" charset="0"/>
                <a:cs typeface="Times New Roman" panose="02020603050405020304" pitchFamily="18" charset="0"/>
              </a:rPr>
              <a:t>è soggetta all’autorità del </a:t>
            </a:r>
            <a:r>
              <a:rPr lang="it-IT" sz="7200" b="1" dirty="0" err="1">
                <a:solidFill>
                  <a:srgbClr val="EEDBC0"/>
                </a:solidFill>
                <a:latin typeface="Times New Roman" panose="02020603050405020304" pitchFamily="18" charset="0"/>
                <a:cs typeface="Times New Roman" panose="02020603050405020304" pitchFamily="18" charset="0"/>
              </a:rPr>
              <a:t>vicerè</a:t>
            </a:r>
            <a:r>
              <a:rPr lang="it-IT" sz="7200" b="1" dirty="0">
                <a:solidFill>
                  <a:srgbClr val="EEDBC0"/>
                </a:solidFill>
                <a:latin typeface="Times New Roman" panose="02020603050405020304" pitchFamily="18" charset="0"/>
                <a:cs typeface="Times New Roman" panose="02020603050405020304" pitchFamily="18" charset="0"/>
              </a:rPr>
              <a:t> spagnolo e lo </a:t>
            </a:r>
            <a:r>
              <a:rPr lang="it-IT" sz="7200" b="1" dirty="0" smtClean="0">
                <a:solidFill>
                  <a:srgbClr val="EEDBC0"/>
                </a:solidFill>
                <a:latin typeface="Times New Roman" panose="02020603050405020304" pitchFamily="18" charset="0"/>
                <a:cs typeface="Times New Roman" panose="02020603050405020304" pitchFamily="18" charset="0"/>
              </a:rPr>
              <a:t>stile ”</a:t>
            </a:r>
            <a:r>
              <a:rPr lang="it-IT" sz="7200" b="1" dirty="0">
                <a:solidFill>
                  <a:srgbClr val="EEDBC0"/>
                </a:solidFill>
                <a:latin typeface="Times New Roman" panose="02020603050405020304" pitchFamily="18" charset="0"/>
                <a:cs typeface="Times New Roman" panose="02020603050405020304" pitchFamily="18" charset="0"/>
              </a:rPr>
              <a:t>ispanico” è quello predominante. É  una città di conventi, chiese e ordini religiosi potentissimi ma, a </a:t>
            </a:r>
            <a:r>
              <a:rPr lang="it-IT" sz="7200" b="1" dirty="0" smtClean="0">
                <a:solidFill>
                  <a:srgbClr val="EEDBC0"/>
                </a:solidFill>
                <a:latin typeface="Times New Roman" panose="02020603050405020304" pitchFamily="18" charset="0"/>
                <a:cs typeface="Times New Roman" panose="02020603050405020304" pitchFamily="18" charset="0"/>
              </a:rPr>
              <a:t>differenza </a:t>
            </a:r>
            <a:r>
              <a:rPr lang="it-IT" sz="7200" b="1" dirty="0">
                <a:solidFill>
                  <a:srgbClr val="EEDBC0"/>
                </a:solidFill>
                <a:latin typeface="Times New Roman" panose="02020603050405020304" pitchFamily="18" charset="0"/>
                <a:cs typeface="Times New Roman" panose="02020603050405020304" pitchFamily="18" charset="0"/>
              </a:rPr>
              <a:t>di Roma, anche di tumulti popolari (si pensi a che cosa succede con Masaniello alla generazione successiva) e di grandiose feste di piazza. Non solo: Napoli sta vivendo </a:t>
            </a:r>
            <a:r>
              <a:rPr lang="it-IT" sz="7200" b="1" dirty="0" smtClean="0">
                <a:solidFill>
                  <a:srgbClr val="EEDBC0"/>
                </a:solidFill>
                <a:latin typeface="Times New Roman" panose="02020603050405020304" pitchFamily="18" charset="0"/>
                <a:cs typeface="Times New Roman" panose="02020603050405020304" pitchFamily="18" charset="0"/>
              </a:rPr>
              <a:t>un vero </a:t>
            </a:r>
            <a:r>
              <a:rPr lang="it-IT" sz="7200" b="1" dirty="0">
                <a:solidFill>
                  <a:srgbClr val="EEDBC0"/>
                </a:solidFill>
                <a:latin typeface="Times New Roman" panose="02020603050405020304" pitchFamily="18" charset="0"/>
                <a:cs typeface="Times New Roman" panose="02020603050405020304" pitchFamily="18" charset="0"/>
              </a:rPr>
              <a:t>e </a:t>
            </a:r>
            <a:r>
              <a:rPr lang="it-IT" sz="7200" b="1" dirty="0" smtClean="0">
                <a:solidFill>
                  <a:srgbClr val="EEDBC0"/>
                </a:solidFill>
                <a:latin typeface="Times New Roman" panose="02020603050405020304" pitchFamily="18" charset="0"/>
                <a:cs typeface="Times New Roman" panose="02020603050405020304" pitchFamily="18" charset="0"/>
              </a:rPr>
              <a:t>proprio boom edilizio, </a:t>
            </a:r>
            <a:r>
              <a:rPr lang="it-IT" sz="7200" b="1" dirty="0">
                <a:solidFill>
                  <a:srgbClr val="EEDBC0"/>
                </a:solidFill>
                <a:latin typeface="Times New Roman" panose="02020603050405020304" pitchFamily="18" charset="0"/>
                <a:cs typeface="Times New Roman" panose="02020603050405020304" pitchFamily="18" charset="0"/>
              </a:rPr>
              <a:t>è una delle metropoli più grandi d’Europa</a:t>
            </a:r>
            <a:r>
              <a:rPr lang="it-IT" sz="7200" b="1" dirty="0" smtClean="0">
                <a:solidFill>
                  <a:srgbClr val="EEDBC0"/>
                </a:solidFill>
                <a:latin typeface="Times New Roman" panose="02020603050405020304" pitchFamily="18" charset="0"/>
                <a:cs typeface="Times New Roman" panose="02020603050405020304" pitchFamily="18" charset="0"/>
              </a:rPr>
              <a:t>. Arrivano </a:t>
            </a:r>
            <a:r>
              <a:rPr lang="it-IT" sz="7200" b="1" dirty="0">
                <a:solidFill>
                  <a:srgbClr val="EEDBC0"/>
                </a:solidFill>
                <a:latin typeface="Times New Roman" panose="02020603050405020304" pitchFamily="18" charset="0"/>
                <a:cs typeface="Times New Roman" panose="02020603050405020304" pitchFamily="18" charset="0"/>
              </a:rPr>
              <a:t>maestranze specializzate da ogni angolo </a:t>
            </a:r>
            <a:r>
              <a:rPr lang="it-IT" sz="7200" b="1" dirty="0" smtClean="0">
                <a:solidFill>
                  <a:srgbClr val="EEDBC0"/>
                </a:solidFill>
                <a:latin typeface="Times New Roman" panose="02020603050405020304" pitchFamily="18" charset="0"/>
                <a:cs typeface="Times New Roman" panose="02020603050405020304" pitchFamily="18" charset="0"/>
              </a:rPr>
              <a:t>del </a:t>
            </a:r>
            <a:r>
              <a:rPr lang="it-IT" sz="7200" b="1" dirty="0">
                <a:solidFill>
                  <a:srgbClr val="EEDBC0"/>
                </a:solidFill>
                <a:latin typeface="Times New Roman" panose="02020603050405020304" pitchFamily="18" charset="0"/>
                <a:cs typeface="Times New Roman" panose="02020603050405020304" pitchFamily="18" charset="0"/>
              </a:rPr>
              <a:t>continente; e </a:t>
            </a:r>
            <a:r>
              <a:rPr lang="it-IT" sz="7200" b="1" dirty="0" smtClean="0">
                <a:solidFill>
                  <a:srgbClr val="EEDBC0"/>
                </a:solidFill>
                <a:latin typeface="Times New Roman" panose="02020603050405020304" pitchFamily="18" charset="0"/>
                <a:cs typeface="Times New Roman" panose="02020603050405020304" pitchFamily="18" charset="0"/>
              </a:rPr>
              <a:t>con gli </a:t>
            </a:r>
            <a:r>
              <a:rPr lang="it-IT" sz="7200" b="1" dirty="0">
                <a:solidFill>
                  <a:srgbClr val="EEDBC0"/>
                </a:solidFill>
                <a:latin typeface="Times New Roman" panose="02020603050405020304" pitchFamily="18" charset="0"/>
                <a:cs typeface="Times New Roman" panose="02020603050405020304" pitchFamily="18" charset="0"/>
              </a:rPr>
              <a:t>artigiani, anche gli artisti. </a:t>
            </a:r>
            <a:endParaRPr lang="it-IT" sz="7200" b="1" dirty="0" smtClean="0">
              <a:solidFill>
                <a:srgbClr val="EEDBC0"/>
              </a:solidFill>
              <a:latin typeface="Times New Roman" panose="02020603050405020304" pitchFamily="18" charset="0"/>
              <a:cs typeface="Times New Roman" panose="02020603050405020304" pitchFamily="18" charset="0"/>
            </a:endParaRPr>
          </a:p>
          <a:p>
            <a:pPr algn="just"/>
            <a:r>
              <a:rPr lang="it-IT" sz="7200" b="1" dirty="0" smtClean="0">
                <a:solidFill>
                  <a:srgbClr val="EEDBC0"/>
                </a:solidFill>
                <a:latin typeface="Times New Roman" panose="02020603050405020304" pitchFamily="18" charset="0"/>
                <a:cs typeface="Times New Roman" panose="02020603050405020304" pitchFamily="18" charset="0"/>
              </a:rPr>
              <a:t>Circolano </a:t>
            </a:r>
            <a:r>
              <a:rPr lang="it-IT" sz="7200" b="1" dirty="0">
                <a:solidFill>
                  <a:srgbClr val="EEDBC0"/>
                </a:solidFill>
                <a:latin typeface="Times New Roman" panose="02020603050405020304" pitchFamily="18" charset="0"/>
                <a:cs typeface="Times New Roman" panose="02020603050405020304" pitchFamily="18" charset="0"/>
              </a:rPr>
              <a:t>le idee  più innovative, esistono circoli segreti in cui si incontrano intellettuali, artisti, eretici, contestatori del sistema di ogni razza ed ideologia. Appena fuori dalle mura, scorrazzano bande di briganti. Montagne e foreste  danno rifugio e sbandati e fuorilegge. Ma l’Inquisizione è attivissima: i roghi bruciano da ogni parte, la tortura è prassi normale e quotidiana, la violenza uno spettacolo popolare e scontato.   E’ una metropoli in cui le differenze sociali sono enormi. Per i poveri vivere sulla strada, e poi  sparire nel nulla, per assassinio, o per tentare di salvarsi la pelle, è spesso il destino di molti, specie di chi viene dai ceti bassi, vive nei sobborghi, è straniero e non ha nessuno che lo protegge. </a:t>
            </a:r>
          </a:p>
          <a:p>
            <a:endParaRPr lang="it-IT" dirty="0" smtClean="0"/>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0"/>
            <a:ext cx="9144000" cy="707886"/>
          </a:xfrm>
          <a:prstGeom prst="rect">
            <a:avLst/>
          </a:prstGeom>
        </p:spPr>
        <p:txBody>
          <a:bodyPr wrap="square">
            <a:spAutoFit/>
          </a:bodyPr>
          <a:lstStyle/>
          <a:p>
            <a:r>
              <a:rPr lang="it-IT" sz="2000" b="1" dirty="0" smtClean="0">
                <a:solidFill>
                  <a:srgbClr val="EEDBC0"/>
                </a:solidFill>
                <a:latin typeface="Times New Roman" pitchFamily="18" charset="0"/>
                <a:cs typeface="Times New Roman" pitchFamily="18" charset="0"/>
              </a:rPr>
              <a:t> </a:t>
            </a:r>
            <a:endParaRPr lang="it-IT" sz="2000" b="1" dirty="0">
              <a:solidFill>
                <a:srgbClr val="EEDBC0"/>
              </a:solidFill>
              <a:latin typeface="Times New Roman" pitchFamily="18" charset="0"/>
              <a:cs typeface="Times New Roman" pitchFamily="18" charset="0"/>
            </a:endParaRPr>
          </a:p>
          <a:p>
            <a:endParaRPr lang="it-IT"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235919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6286520"/>
            <a:ext cx="9144000" cy="400110"/>
          </a:xfrm>
          <a:prstGeom prst="rect">
            <a:avLst/>
          </a:prstGeom>
        </p:spPr>
        <p:txBody>
          <a:bodyPr wrap="square">
            <a:spAutoFit/>
          </a:bodyPr>
          <a:lstStyle/>
          <a:p>
            <a:r>
              <a:rPr lang="it-IT" sz="2000" dirty="0" smtClean="0">
                <a:solidFill>
                  <a:srgbClr val="EEDBC0"/>
                </a:solidFill>
              </a:rPr>
              <a:t>. </a:t>
            </a:r>
            <a:endParaRPr lang="it-IT" sz="2000" b="1" dirty="0">
              <a:latin typeface="Times New Roman" pitchFamily="18" charset="0"/>
              <a:cs typeface="Times New Roman" pitchFamily="18" charset="0"/>
            </a:endParaRPr>
          </a:p>
        </p:txBody>
      </p:sp>
      <p:pic>
        <p:nvPicPr>
          <p:cNvPr id="164866" name="Picture 2" descr="https://c1.staticflickr.com/3/2938/13517603014_ded19e1516.jpg"/>
          <p:cNvPicPr>
            <a:picLocks noChangeAspect="1" noChangeArrowheads="1"/>
          </p:cNvPicPr>
          <p:nvPr/>
        </p:nvPicPr>
        <p:blipFill>
          <a:blip r:embed="rId4"/>
          <a:srcRect/>
          <a:stretch>
            <a:fillRect/>
          </a:stretch>
        </p:blipFill>
        <p:spPr bwMode="auto">
          <a:xfrm>
            <a:off x="54341" y="186190"/>
            <a:ext cx="9089659" cy="6671810"/>
          </a:xfrm>
          <a:prstGeom prst="rect">
            <a:avLst/>
          </a:prstGeom>
          <a:noFill/>
        </p:spPr>
      </p:pic>
      <p:sp>
        <p:nvSpPr>
          <p:cNvPr id="8" name="CasellaDiTesto 7"/>
          <p:cNvSpPr txBox="1"/>
          <p:nvPr/>
        </p:nvSpPr>
        <p:spPr>
          <a:xfrm>
            <a:off x="5715008" y="285728"/>
            <a:ext cx="3286148" cy="276999"/>
          </a:xfrm>
          <a:prstGeom prst="rect">
            <a:avLst/>
          </a:prstGeom>
          <a:solidFill>
            <a:srgbClr val="EEDBC0"/>
          </a:solidFill>
        </p:spPr>
        <p:txBody>
          <a:bodyPr wrap="square" rtlCol="0">
            <a:spAutoFit/>
          </a:bodyPr>
          <a:lstStyle/>
          <a:p>
            <a:r>
              <a:rPr lang="it-IT" sz="1200" b="1" dirty="0" smtClean="0">
                <a:solidFill>
                  <a:schemeClr val="accent6">
                    <a:lumMod val="50000"/>
                  </a:schemeClr>
                </a:solidFill>
                <a:latin typeface="Times New Roman" pitchFamily="18" charset="0"/>
                <a:cs typeface="Times New Roman" pitchFamily="18" charset="0"/>
              </a:rPr>
              <a:t>Il mercato di Piazza Navona nel XVII sec. </a:t>
            </a:r>
            <a:endParaRPr lang="it-IT" sz="12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83426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142852"/>
            <a:ext cx="9144000" cy="5940088"/>
          </a:xfrm>
          <a:prstGeom prst="rect">
            <a:avLst/>
          </a:prstGeom>
        </p:spPr>
        <p:txBody>
          <a:bodyPr wrap="square">
            <a:spAutoFit/>
          </a:bodyPr>
          <a:lstStyle/>
          <a:p>
            <a:r>
              <a:rPr lang="it-IT" sz="2000" b="1" dirty="0">
                <a:solidFill>
                  <a:srgbClr val="EEDBC0"/>
                </a:solidFill>
                <a:latin typeface="Times New Roman" pitchFamily="18" charset="0"/>
                <a:cs typeface="Times New Roman" pitchFamily="18" charset="0"/>
              </a:rPr>
              <a:t>L’incontro fra François de </a:t>
            </a:r>
            <a:r>
              <a:rPr lang="it-IT" sz="2000" b="1" dirty="0" err="1">
                <a:solidFill>
                  <a:srgbClr val="EEDBC0"/>
                </a:solidFill>
                <a:latin typeface="Times New Roman" pitchFamily="18" charset="0"/>
                <a:cs typeface="Times New Roman" pitchFamily="18" charset="0"/>
              </a:rPr>
              <a:t>Nomé</a:t>
            </a:r>
            <a:r>
              <a:rPr lang="it-IT" sz="2000" b="1" dirty="0">
                <a:solidFill>
                  <a:srgbClr val="EEDBC0"/>
                </a:solidFill>
                <a:latin typeface="Times New Roman" pitchFamily="18" charset="0"/>
                <a:cs typeface="Times New Roman" pitchFamily="18" charset="0"/>
              </a:rPr>
              <a:t> e Didier Barra rappresentata una svolta fondamentale per entrambi. La confusione che li accomuna nella memoria dei posteri sembra rivelare una doppia usurpazione. Il primo si appropria del nome di Didier-Desiderio, il secondo di un’arte incomparabile con la sua. Didier è un pittore piuttosto convenzionale di marine napoletane, non ha niente da spartire con l’arte, e con l’umor melanconico, di François. Pare (ma sembra impossibile!) </a:t>
            </a:r>
            <a:r>
              <a:rPr lang="it-IT" sz="2000" b="1" dirty="0" smtClean="0">
                <a:solidFill>
                  <a:srgbClr val="EEDBC0"/>
                </a:solidFill>
                <a:latin typeface="Times New Roman" pitchFamily="18" charset="0"/>
                <a:cs typeface="Times New Roman" pitchFamily="18" charset="0"/>
              </a:rPr>
              <a:t>che i </a:t>
            </a:r>
            <a:r>
              <a:rPr lang="it-IT" sz="2000" b="1" dirty="0">
                <a:solidFill>
                  <a:srgbClr val="EEDBC0"/>
                </a:solidFill>
                <a:latin typeface="Times New Roman" pitchFamily="18" charset="0"/>
                <a:cs typeface="Times New Roman" pitchFamily="18" charset="0"/>
              </a:rPr>
              <a:t>due pittori lavorino insieme ma non si possano vedere e una mano non sappia cosa fa l’altra. In realtà questi quadri sono realizzati sotto un segno bifronte, un processo di duplicazione che lo rende doppi: doppia pittore, doppio nome, doppia qualità, come se fossero gemelli. Un doppio nome d’arte che gradualmente, nei secoli, si è sostituito agli artisti: fra l’altro, le ultime indagine affiancano ai due francesi anche un terzo, dall’identità ancora sconosciuta, mentre quella vera precipitava nel nulla. Pare che quest’ultimo (che sta saltando fuori da antichi fogli ingialliti e da ricerche d’archivio su documenti inediti)imitasse François. D’altra parte, era normale, a quei tempi, che ad uno stesso quadro lavorassero diverse mani, e che i dipinti non fossero né firmati né intitolati, e che fossero imitati da altri per decenni a seguire, sempre senza firma, e che l’esatta attribuzione poi diventi problematica. </a:t>
            </a:r>
            <a:r>
              <a:rPr lang="it-IT" sz="2000" b="1" dirty="0" smtClean="0">
                <a:solidFill>
                  <a:srgbClr val="EEDBC0"/>
                </a:solidFill>
                <a:latin typeface="Times New Roman" pitchFamily="18" charset="0"/>
                <a:cs typeface="Times New Roman" pitchFamily="18" charset="0"/>
              </a:rPr>
              <a:t> </a:t>
            </a:r>
            <a:endParaRPr lang="it-IT" sz="2000" b="1" dirty="0">
              <a:solidFill>
                <a:srgbClr val="EEDBC0"/>
              </a:solidFill>
              <a:latin typeface="Times New Roman" pitchFamily="18" charset="0"/>
              <a:cs typeface="Times New Roman" pitchFamily="18" charset="0"/>
            </a:endParaRPr>
          </a:p>
          <a:p>
            <a:endParaRPr lang="it-IT"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607068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6286520"/>
            <a:ext cx="9144000" cy="400110"/>
          </a:xfrm>
          <a:prstGeom prst="rect">
            <a:avLst/>
          </a:prstGeom>
        </p:spPr>
        <p:txBody>
          <a:bodyPr wrap="square">
            <a:spAutoFit/>
          </a:bodyPr>
          <a:lstStyle/>
          <a:p>
            <a:r>
              <a:rPr lang="it-IT" sz="2000" dirty="0" smtClean="0">
                <a:solidFill>
                  <a:srgbClr val="EEDBC0"/>
                </a:solidFill>
              </a:rPr>
              <a:t>. </a:t>
            </a:r>
            <a:endParaRPr lang="it-IT" sz="2000" b="1" dirty="0">
              <a:latin typeface="Times New Roman" pitchFamily="18" charset="0"/>
              <a:cs typeface="Times New Roman" pitchFamily="18" charset="0"/>
            </a:endParaRPr>
          </a:p>
        </p:txBody>
      </p:sp>
      <p:pic>
        <p:nvPicPr>
          <p:cNvPr id="147457" name="Picture 1" descr="C:\Users\mzucca\AppData\Local\Temp\dscn36450.jpg"/>
          <p:cNvPicPr>
            <a:picLocks noChangeAspect="1" noChangeArrowheads="1"/>
          </p:cNvPicPr>
          <p:nvPr/>
        </p:nvPicPr>
        <p:blipFill>
          <a:blip r:embed="rId4"/>
          <a:srcRect/>
          <a:stretch>
            <a:fillRect/>
          </a:stretch>
        </p:blipFill>
        <p:spPr bwMode="auto">
          <a:xfrm>
            <a:off x="0" y="0"/>
            <a:ext cx="9143999" cy="6858000"/>
          </a:xfrm>
          <a:prstGeom prst="rect">
            <a:avLst/>
          </a:prstGeom>
          <a:noFill/>
        </p:spPr>
      </p:pic>
      <p:sp>
        <p:nvSpPr>
          <p:cNvPr id="10" name="Rettangolo 9"/>
          <p:cNvSpPr/>
          <p:nvPr/>
        </p:nvSpPr>
        <p:spPr>
          <a:xfrm>
            <a:off x="3929059" y="285728"/>
            <a:ext cx="5214942" cy="646331"/>
          </a:xfrm>
          <a:prstGeom prst="rect">
            <a:avLst/>
          </a:prstGeom>
        </p:spPr>
        <p:txBody>
          <a:bodyPr wrap="square">
            <a:spAutoFit/>
          </a:bodyPr>
          <a:lstStyle/>
          <a:p>
            <a:r>
              <a:rPr lang="it-IT" b="1" dirty="0" smtClean="0">
                <a:solidFill>
                  <a:schemeClr val="accent2">
                    <a:lumMod val="75000"/>
                  </a:schemeClr>
                </a:solidFill>
                <a:latin typeface="Times New Roman" pitchFamily="18" charset="0"/>
                <a:cs typeface="Times New Roman" pitchFamily="18" charset="0"/>
              </a:rPr>
              <a:t>La zona in cui abitava sicuramente uno dei due,  e presumibilmente anche l’altro</a:t>
            </a:r>
            <a:r>
              <a:rPr lang="it-IT" b="1" dirty="0" smtClean="0">
                <a:solidFill>
                  <a:schemeClr val="accent6">
                    <a:lumMod val="50000"/>
                  </a:schemeClr>
                </a:solidFill>
                <a:latin typeface="Times New Roman" pitchFamily="18" charset="0"/>
                <a:cs typeface="Times New Roman" pitchFamily="18" charset="0"/>
              </a:rPr>
              <a:t>. </a:t>
            </a:r>
            <a:endParaRPr lang="it-IT" b="1" dirty="0">
              <a:solidFill>
                <a:schemeClr val="accent6">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0"/>
            <a:ext cx="9144000" cy="6863417"/>
          </a:xfrm>
          <a:prstGeom prst="rect">
            <a:avLst/>
          </a:prstGeom>
        </p:spPr>
        <p:txBody>
          <a:bodyPr wrap="square">
            <a:spAutoFit/>
          </a:bodyPr>
          <a:lstStyle/>
          <a:p>
            <a:r>
              <a:rPr lang="it-IT" sz="1400" dirty="0" smtClean="0">
                <a:solidFill>
                  <a:srgbClr val="EEDBC0"/>
                </a:solidFill>
              </a:rPr>
              <a:t> </a:t>
            </a:r>
            <a:r>
              <a:rPr lang="it-IT" sz="2000" dirty="0" smtClean="0">
                <a:solidFill>
                  <a:srgbClr val="EEDBC0"/>
                </a:solidFill>
                <a:latin typeface="Times New Roman" pitchFamily="18" charset="0"/>
                <a:cs typeface="Times New Roman" pitchFamily="18" charset="0"/>
              </a:rPr>
              <a:t>Il nome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appare per la prima volta negli inventari manoscritti del XVII secolo. In essi è considerato come un pittore non ben identificato, conosciuto soprattutto per le sue architetture fantastiche e che lavorò a Napoli all'inizio del XVII secolo. Il primo a citarlo in un'opera letteraria fu Bernardo De' </a:t>
            </a:r>
            <a:r>
              <a:rPr lang="it-IT" sz="2000" dirty="0" err="1" smtClean="0">
                <a:solidFill>
                  <a:srgbClr val="EEDBC0"/>
                </a:solidFill>
                <a:latin typeface="Times New Roman" pitchFamily="18" charset="0"/>
                <a:cs typeface="Times New Roman" pitchFamily="18" charset="0"/>
              </a:rPr>
              <a:t>Dominici</a:t>
            </a:r>
            <a:r>
              <a:rPr lang="it-IT" sz="2000" dirty="0" smtClean="0">
                <a:solidFill>
                  <a:srgbClr val="EEDBC0"/>
                </a:solidFill>
                <a:latin typeface="Times New Roman" pitchFamily="18" charset="0"/>
                <a:cs typeface="Times New Roman" pitchFamily="18" charset="0"/>
              </a:rPr>
              <a:t> (pittore lui stesso) che nella sua opera 'Vite de' pittori, scultori ed architetti napoletani' - pubblicata a Napoli nel 1742 - parlando di </a:t>
            </a:r>
            <a:r>
              <a:rPr lang="it-IT" sz="2000" dirty="0" err="1" smtClean="0">
                <a:solidFill>
                  <a:srgbClr val="EEDBC0"/>
                </a:solidFill>
                <a:latin typeface="Times New Roman" pitchFamily="18" charset="0"/>
                <a:cs typeface="Times New Roman" pitchFamily="18" charset="0"/>
              </a:rPr>
              <a:t>Belisario</a:t>
            </a:r>
            <a:r>
              <a:rPr lang="it-IT" sz="2000" dirty="0" smtClean="0">
                <a:solidFill>
                  <a:srgbClr val="EEDBC0"/>
                </a:solidFill>
                <a:latin typeface="Times New Roman" pitchFamily="18" charset="0"/>
                <a:cs typeface="Times New Roman" pitchFamily="18" charset="0"/>
              </a:rPr>
              <a:t> da </a:t>
            </a:r>
            <a:r>
              <a:rPr lang="it-IT" sz="2000" dirty="0" err="1" smtClean="0">
                <a:solidFill>
                  <a:srgbClr val="EEDBC0"/>
                </a:solidFill>
                <a:latin typeface="Times New Roman" pitchFamily="18" charset="0"/>
                <a:cs typeface="Times New Roman" pitchFamily="18" charset="0"/>
              </a:rPr>
              <a:t>Corenzio</a:t>
            </a:r>
            <a:r>
              <a:rPr lang="it-IT" sz="2000" dirty="0" smtClean="0">
                <a:solidFill>
                  <a:srgbClr val="EEDBC0"/>
                </a:solidFill>
                <a:latin typeface="Times New Roman" pitchFamily="18" charset="0"/>
                <a:cs typeface="Times New Roman" pitchFamily="18" charset="0"/>
              </a:rPr>
              <a:t> aggiunse: "(…)fu grande amico di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famoso pittore di prospettive, e vedute; al quale accordò eccellentemente le figurine alle vedute che dipingeva(…)". Quest'affermazione fu ripresa nel 1795 dall'abate marchigiano Luigi </a:t>
            </a:r>
            <a:r>
              <a:rPr lang="it-IT" sz="2000" dirty="0" err="1" smtClean="0">
                <a:solidFill>
                  <a:srgbClr val="EEDBC0"/>
                </a:solidFill>
                <a:latin typeface="Times New Roman" pitchFamily="18" charset="0"/>
                <a:cs typeface="Times New Roman" pitchFamily="18" charset="0"/>
              </a:rPr>
              <a:t>Lanzi</a:t>
            </a:r>
            <a:r>
              <a:rPr lang="it-IT" sz="2000" dirty="0" smtClean="0">
                <a:solidFill>
                  <a:srgbClr val="EEDBC0"/>
                </a:solidFill>
                <a:latin typeface="Times New Roman" pitchFamily="18" charset="0"/>
                <a:cs typeface="Times New Roman" pitchFamily="18" charset="0"/>
              </a:rPr>
              <a:t> nella sua monumentale 'Storia pittorica della Italia'. Nel 1821 l'</a:t>
            </a:r>
            <a:r>
              <a:rPr lang="it-IT" sz="2000" dirty="0" err="1" smtClean="0">
                <a:solidFill>
                  <a:srgbClr val="EEDBC0"/>
                </a:solidFill>
                <a:latin typeface="Times New Roman" pitchFamily="18" charset="0"/>
                <a:cs typeface="Times New Roman" pitchFamily="18" charset="0"/>
              </a:rPr>
              <a:t>abbate</a:t>
            </a:r>
            <a:r>
              <a:rPr lang="it-IT" sz="2000" dirty="0" smtClean="0">
                <a:solidFill>
                  <a:srgbClr val="EEDBC0"/>
                </a:solidFill>
                <a:latin typeface="Times New Roman" pitchFamily="18" charset="0"/>
                <a:cs typeface="Times New Roman" pitchFamily="18" charset="0"/>
              </a:rPr>
              <a:t> Pietro </a:t>
            </a:r>
            <a:r>
              <a:rPr lang="it-IT" sz="2000" dirty="0" err="1" smtClean="0">
                <a:solidFill>
                  <a:srgbClr val="EEDBC0"/>
                </a:solidFill>
                <a:latin typeface="Times New Roman" pitchFamily="18" charset="0"/>
                <a:cs typeface="Times New Roman" pitchFamily="18" charset="0"/>
              </a:rPr>
              <a:t>Zani</a:t>
            </a:r>
            <a:r>
              <a:rPr lang="it-IT" sz="2000" dirty="0" smtClean="0">
                <a:solidFill>
                  <a:srgbClr val="EEDBC0"/>
                </a:solidFill>
                <a:latin typeface="Times New Roman" pitchFamily="18" charset="0"/>
                <a:cs typeface="Times New Roman" pitchFamily="18" charset="0"/>
              </a:rPr>
              <a:t> nella sua 'Enciclopedia' alla voce 'Desideri' dice: " Desideri Francesco, detto Monsieur Desiderio" e nella  nota corrispondente aggiungeva: "</a:t>
            </a:r>
            <a:r>
              <a:rPr lang="it-IT" sz="2000" dirty="0" err="1" smtClean="0">
                <a:solidFill>
                  <a:srgbClr val="EEDBC0"/>
                </a:solidFill>
                <a:latin typeface="Times New Roman" pitchFamily="18" charset="0"/>
                <a:cs typeface="Times New Roman" pitchFamily="18" charset="0"/>
              </a:rPr>
              <a:t>Franciscus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Desiderius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Pistoriensis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inventor</a:t>
            </a:r>
            <a:r>
              <a:rPr lang="it-IT" sz="2000" dirty="0" smtClean="0">
                <a:solidFill>
                  <a:srgbClr val="EEDBC0"/>
                </a:solidFill>
                <a:latin typeface="Times New Roman" pitchFamily="18" charset="0"/>
                <a:cs typeface="Times New Roman" pitchFamily="18" charset="0"/>
              </a:rPr>
              <a:t> 1631 – </a:t>
            </a:r>
            <a:r>
              <a:rPr lang="it-IT" sz="2000" dirty="0" err="1" smtClean="0">
                <a:solidFill>
                  <a:srgbClr val="EEDBC0"/>
                </a:solidFill>
                <a:latin typeface="Times New Roman" pitchFamily="18" charset="0"/>
                <a:cs typeface="Times New Roman" pitchFamily="18" charset="0"/>
              </a:rPr>
              <a:t>Franciscus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Desiderius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faciebat</a:t>
            </a:r>
            <a:r>
              <a:rPr lang="it-IT" sz="2000" dirty="0" smtClean="0">
                <a:solidFill>
                  <a:srgbClr val="EEDBC0"/>
                </a:solidFill>
                <a:latin typeface="Times New Roman" pitchFamily="18" charset="0"/>
                <a:cs typeface="Times New Roman" pitchFamily="18" charset="0"/>
              </a:rPr>
              <a:t>", considerando dunque l'incisore toscano Francesco Desideri(o) e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la stessa persona. Questa tesi fu ripresa nella seconda metà del XIX secolo da </a:t>
            </a:r>
            <a:r>
              <a:rPr lang="it-IT" sz="2000" dirty="0" err="1" smtClean="0">
                <a:solidFill>
                  <a:srgbClr val="EEDBC0"/>
                </a:solidFill>
                <a:latin typeface="Times New Roman" pitchFamily="18" charset="0"/>
                <a:cs typeface="Times New Roman" pitchFamily="18" charset="0"/>
              </a:rPr>
              <a:t>Nagler</a:t>
            </a:r>
            <a:r>
              <a:rPr lang="it-IT" sz="2000" dirty="0" smtClean="0">
                <a:solidFill>
                  <a:srgbClr val="EEDBC0"/>
                </a:solidFill>
                <a:latin typeface="Times New Roman" pitchFamily="18" charset="0"/>
                <a:cs typeface="Times New Roman" pitchFamily="18" charset="0"/>
              </a:rPr>
              <a:t> nel suo </a:t>
            </a:r>
            <a:r>
              <a:rPr lang="it-IT" sz="2000" dirty="0" err="1" smtClean="0">
                <a:solidFill>
                  <a:srgbClr val="EEDBC0"/>
                </a:solidFill>
                <a:latin typeface="Times New Roman" pitchFamily="18" charset="0"/>
                <a:cs typeface="Times New Roman" pitchFamily="18" charset="0"/>
              </a:rPr>
              <a:t>Neues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Allgemeines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Kunstler</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Lexicon</a:t>
            </a:r>
            <a:r>
              <a:rPr lang="it-IT" sz="2000" dirty="0" smtClean="0">
                <a:solidFill>
                  <a:srgbClr val="EEDBC0"/>
                </a:solidFill>
                <a:latin typeface="Times New Roman" pitchFamily="18" charset="0"/>
                <a:cs typeface="Times New Roman" pitchFamily="18" charset="0"/>
              </a:rPr>
              <a:t> (aggiungendo che l'incisore pistoiese soleva firmare le sue vedute di Roma come '</a:t>
            </a:r>
            <a:r>
              <a:rPr lang="it-IT" sz="2000" dirty="0" err="1" smtClean="0">
                <a:solidFill>
                  <a:srgbClr val="EEDBC0"/>
                </a:solidFill>
                <a:latin typeface="Times New Roman" pitchFamily="18" charset="0"/>
                <a:cs typeface="Times New Roman" pitchFamily="18" charset="0"/>
              </a:rPr>
              <a:t>Franciscus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Desiderius</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Pistoiensis</a:t>
            </a:r>
            <a:r>
              <a:rPr lang="it-IT" sz="2000" dirty="0" smtClean="0">
                <a:solidFill>
                  <a:srgbClr val="EEDBC0"/>
                </a:solidFill>
                <a:latin typeface="Times New Roman" pitchFamily="18" charset="0"/>
                <a:cs typeface="Times New Roman" pitchFamily="18" charset="0"/>
              </a:rPr>
              <a:t>'). Nel 1910 W. </a:t>
            </a:r>
            <a:r>
              <a:rPr lang="it-IT" sz="2000" dirty="0" err="1" smtClean="0">
                <a:solidFill>
                  <a:srgbClr val="EEDBC0"/>
                </a:solidFill>
                <a:latin typeface="Times New Roman" pitchFamily="18" charset="0"/>
                <a:cs typeface="Times New Roman" pitchFamily="18" charset="0"/>
              </a:rPr>
              <a:t>Rolfs</a:t>
            </a:r>
            <a:r>
              <a:rPr lang="it-IT" sz="2000" dirty="0" smtClean="0">
                <a:solidFill>
                  <a:srgbClr val="EEDBC0"/>
                </a:solidFill>
                <a:latin typeface="Times New Roman" pitchFamily="18" charset="0"/>
                <a:cs typeface="Times New Roman" pitchFamily="18" charset="0"/>
              </a:rPr>
              <a:t> accenna a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nel suo '</a:t>
            </a:r>
            <a:r>
              <a:rPr lang="it-IT" sz="2000" dirty="0" err="1" smtClean="0">
                <a:solidFill>
                  <a:srgbClr val="EEDBC0"/>
                </a:solidFill>
                <a:latin typeface="Times New Roman" pitchFamily="18" charset="0"/>
                <a:cs typeface="Times New Roman" pitchFamily="18" charset="0"/>
              </a:rPr>
              <a:t>Geschichte</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der</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Malerei</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Neapels</a:t>
            </a:r>
            <a:r>
              <a:rPr lang="it-IT" sz="2000" dirty="0" smtClean="0">
                <a:solidFill>
                  <a:srgbClr val="EEDBC0"/>
                </a:solidFill>
                <a:latin typeface="Times New Roman" pitchFamily="18" charset="0"/>
                <a:cs typeface="Times New Roman" pitchFamily="18" charset="0"/>
              </a:rPr>
              <a:t>'(pubblicato a </a:t>
            </a:r>
            <a:r>
              <a:rPr lang="it-IT" sz="2000" dirty="0" err="1" smtClean="0">
                <a:solidFill>
                  <a:srgbClr val="EEDBC0"/>
                </a:solidFill>
                <a:latin typeface="Times New Roman" pitchFamily="18" charset="0"/>
                <a:cs typeface="Times New Roman" pitchFamily="18" charset="0"/>
              </a:rPr>
              <a:t>Leipzig</a:t>
            </a:r>
            <a:r>
              <a:rPr lang="it-IT" sz="2000" dirty="0" smtClean="0">
                <a:solidFill>
                  <a:srgbClr val="EEDBC0"/>
                </a:solidFill>
                <a:latin typeface="Times New Roman" pitchFamily="18" charset="0"/>
                <a:cs typeface="Times New Roman" pitchFamily="18" charset="0"/>
              </a:rPr>
              <a:t>) non aggiungendo però niente di nuovo rispetto a quanto detto dal De </a:t>
            </a:r>
            <a:r>
              <a:rPr lang="it-IT" sz="2000" dirty="0" err="1" smtClean="0">
                <a:solidFill>
                  <a:srgbClr val="EEDBC0"/>
                </a:solidFill>
                <a:latin typeface="Times New Roman" pitchFamily="18" charset="0"/>
                <a:cs typeface="Times New Roman" pitchFamily="18" charset="0"/>
              </a:rPr>
              <a:t>Dominici</a:t>
            </a:r>
            <a:r>
              <a:rPr lang="it-IT" sz="2000" dirty="0" smtClean="0">
                <a:solidFill>
                  <a:srgbClr val="EEDBC0"/>
                </a:solidFill>
                <a:latin typeface="Times New Roman" pitchFamily="18" charset="0"/>
                <a:cs typeface="Times New Roman" pitchFamily="18" charset="0"/>
              </a:rPr>
              <a:t>. Nel 1912 Georg </a:t>
            </a:r>
            <a:r>
              <a:rPr lang="it-IT" sz="2000" dirty="0" err="1" smtClean="0">
                <a:solidFill>
                  <a:srgbClr val="EEDBC0"/>
                </a:solidFill>
                <a:latin typeface="Times New Roman" pitchFamily="18" charset="0"/>
                <a:cs typeface="Times New Roman" pitchFamily="18" charset="0"/>
              </a:rPr>
              <a:t>Sobotka</a:t>
            </a:r>
            <a:r>
              <a:rPr lang="it-IT" sz="2000" dirty="0" smtClean="0">
                <a:solidFill>
                  <a:srgbClr val="EEDBC0"/>
                </a:solidFill>
                <a:latin typeface="Times New Roman" pitchFamily="18" charset="0"/>
                <a:cs typeface="Times New Roman" pitchFamily="18" charset="0"/>
              </a:rPr>
              <a:t>,</a:t>
            </a:r>
          </a:p>
          <a:p>
            <a:r>
              <a:rPr lang="it-IT" sz="2000" dirty="0" smtClean="0">
                <a:solidFill>
                  <a:srgbClr val="EEDBC0"/>
                </a:solidFill>
                <a:latin typeface="Times New Roman" pitchFamily="18" charset="0"/>
                <a:cs typeface="Times New Roman" pitchFamily="18" charset="0"/>
              </a:rPr>
              <a:t> nel suo </a:t>
            </a:r>
            <a:r>
              <a:rPr lang="it-IT" sz="2000" dirty="0" err="1" smtClean="0">
                <a:solidFill>
                  <a:srgbClr val="EEDBC0"/>
                </a:solidFill>
                <a:latin typeface="Times New Roman" pitchFamily="18" charset="0"/>
                <a:cs typeface="Times New Roman" pitchFamily="18" charset="0"/>
              </a:rPr>
              <a:t>Allgemeine</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Lexicon</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der</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Bildenden</a:t>
            </a:r>
            <a:r>
              <a:rPr lang="it-IT" sz="2000" dirty="0" smtClean="0">
                <a:solidFill>
                  <a:srgbClr val="EEDBC0"/>
                </a:solidFill>
                <a:latin typeface="Times New Roman" pitchFamily="18" charset="0"/>
                <a:cs typeface="Times New Roman" pitchFamily="18" charset="0"/>
              </a:rPr>
              <a:t>  (di </a:t>
            </a:r>
            <a:r>
              <a:rPr lang="it-IT" sz="2000" dirty="0" err="1" smtClean="0">
                <a:solidFill>
                  <a:srgbClr val="EEDBC0"/>
                </a:solidFill>
                <a:latin typeface="Times New Roman" pitchFamily="18" charset="0"/>
                <a:cs typeface="Times New Roman" pitchFamily="18" charset="0"/>
              </a:rPr>
              <a:t>Thieme</a:t>
            </a:r>
            <a:r>
              <a:rPr lang="it-IT" sz="2000" dirty="0" smtClean="0">
                <a:solidFill>
                  <a:srgbClr val="EEDBC0"/>
                </a:solidFill>
                <a:latin typeface="Times New Roman" pitchFamily="18" charset="0"/>
                <a:cs typeface="Times New Roman" pitchFamily="18" charset="0"/>
              </a:rPr>
              <a:t> e Becker) separa la figura </a:t>
            </a:r>
          </a:p>
          <a:p>
            <a:r>
              <a:rPr lang="it-IT" sz="2000" dirty="0" smtClean="0">
                <a:solidFill>
                  <a:srgbClr val="EEDBC0"/>
                </a:solidFill>
                <a:latin typeface="Times New Roman" pitchFamily="18" charset="0"/>
                <a:cs typeface="Times New Roman" pitchFamily="18" charset="0"/>
              </a:rPr>
              <a:t>di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da quella dell'incisore pistoiese e fa un primo rudimentale inventario delle sue opere (pur continuando a dubitare però della sua esistenza). </a:t>
            </a:r>
            <a:endParaRPr lang="it-IT"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179512" y="0"/>
            <a:ext cx="8964488" cy="5878532"/>
          </a:xfrm>
          <a:prstGeom prst="rect">
            <a:avLst/>
          </a:prstGeom>
        </p:spPr>
        <p:txBody>
          <a:bodyPr wrap="square">
            <a:spAutoFit/>
          </a:bodyPr>
          <a:lstStyle/>
          <a:p>
            <a:endParaRPr lang="it-IT" sz="2000" b="1" dirty="0" smtClean="0">
              <a:solidFill>
                <a:srgbClr val="EEDBC0"/>
              </a:solidFill>
              <a:latin typeface="Times New Roman" pitchFamily="18" charset="0"/>
              <a:cs typeface="Times New Roman" pitchFamily="18" charset="0"/>
            </a:endParaRPr>
          </a:p>
          <a:p>
            <a:endParaRPr lang="it-IT" sz="2000" b="1" dirty="0">
              <a:solidFill>
                <a:srgbClr val="EEDBC0"/>
              </a:solidFill>
              <a:latin typeface="Times New Roman" pitchFamily="18" charset="0"/>
              <a:cs typeface="Times New Roman" pitchFamily="18" charset="0"/>
            </a:endParaRPr>
          </a:p>
          <a:p>
            <a:pPr algn="ctr"/>
            <a:r>
              <a:rPr lang="it-IT" sz="3600" b="1" dirty="0" smtClean="0">
                <a:solidFill>
                  <a:schemeClr val="accent6">
                    <a:lumMod val="75000"/>
                  </a:schemeClr>
                </a:solidFill>
                <a:latin typeface="Times New Roman" pitchFamily="18" charset="0"/>
                <a:cs typeface="Times New Roman" pitchFamily="18" charset="0"/>
              </a:rPr>
              <a:t>LA NOTTE DELLA RAGIONE</a:t>
            </a:r>
          </a:p>
          <a:p>
            <a:endParaRPr lang="it-IT" sz="2000" b="1" dirty="0">
              <a:solidFill>
                <a:srgbClr val="EEDBC0"/>
              </a:solidFill>
              <a:latin typeface="Times New Roman" pitchFamily="18" charset="0"/>
              <a:cs typeface="Times New Roman" pitchFamily="18" charset="0"/>
            </a:endParaRPr>
          </a:p>
          <a:p>
            <a:endParaRPr lang="it-IT" sz="2000" b="1" dirty="0" smtClean="0">
              <a:solidFill>
                <a:srgbClr val="EEDBC0"/>
              </a:solidFill>
              <a:latin typeface="Times New Roman" pitchFamily="18" charset="0"/>
              <a:cs typeface="Times New Roman" pitchFamily="18" charset="0"/>
            </a:endParaRPr>
          </a:p>
          <a:p>
            <a:endParaRPr lang="it-IT" sz="2000" b="1" dirty="0" smtClean="0">
              <a:solidFill>
                <a:srgbClr val="EEDBC0"/>
              </a:solidFill>
              <a:latin typeface="Times New Roman" pitchFamily="18" charset="0"/>
              <a:cs typeface="Times New Roman" pitchFamily="18" charset="0"/>
            </a:endParaRPr>
          </a:p>
          <a:p>
            <a:r>
              <a:rPr lang="it-IT" sz="2000" b="1" dirty="0" smtClean="0">
                <a:solidFill>
                  <a:srgbClr val="EEDBC0"/>
                </a:solidFill>
                <a:latin typeface="Times New Roman" pitchFamily="18" charset="0"/>
                <a:cs typeface="Times New Roman" pitchFamily="18" charset="0"/>
              </a:rPr>
              <a:t>L’arte </a:t>
            </a:r>
            <a:r>
              <a:rPr lang="it-IT" sz="2000" b="1" dirty="0">
                <a:solidFill>
                  <a:srgbClr val="EEDBC0"/>
                </a:solidFill>
                <a:latin typeface="Times New Roman" pitchFamily="18" charset="0"/>
                <a:cs typeface="Times New Roman" pitchFamily="18" charset="0"/>
              </a:rPr>
              <a:t>di  </a:t>
            </a:r>
            <a:r>
              <a:rPr lang="it-IT" sz="2000" b="1" dirty="0" err="1">
                <a:solidFill>
                  <a:srgbClr val="EEDBC0"/>
                </a:solidFill>
                <a:latin typeface="Times New Roman" pitchFamily="18" charset="0"/>
                <a:cs typeface="Times New Roman" pitchFamily="18" charset="0"/>
              </a:rPr>
              <a:t>Monsù</a:t>
            </a:r>
            <a:r>
              <a:rPr lang="it-IT" sz="2000" b="1" dirty="0">
                <a:solidFill>
                  <a:srgbClr val="EEDBC0"/>
                </a:solidFill>
                <a:latin typeface="Times New Roman" pitchFamily="18" charset="0"/>
                <a:cs typeface="Times New Roman" pitchFamily="18" charset="0"/>
              </a:rPr>
              <a:t> Desiderio è piena di ombre: predilige le atmosfere </a:t>
            </a:r>
            <a:r>
              <a:rPr lang="it-IT" sz="2000" b="1" dirty="0" smtClean="0">
                <a:solidFill>
                  <a:srgbClr val="EEDBC0"/>
                </a:solidFill>
                <a:latin typeface="Times New Roman" pitchFamily="18" charset="0"/>
                <a:cs typeface="Times New Roman" pitchFamily="18" charset="0"/>
              </a:rPr>
              <a:t>tenebrose. Mostra </a:t>
            </a:r>
            <a:r>
              <a:rPr lang="it-IT" sz="2000" b="1" dirty="0">
                <a:solidFill>
                  <a:srgbClr val="EEDBC0"/>
                </a:solidFill>
                <a:latin typeface="Times New Roman" pitchFamily="18" charset="0"/>
                <a:cs typeface="Times New Roman" pitchFamily="18" charset="0"/>
              </a:rPr>
              <a:t>una propensione particolare per le grandi conflagrazioni in ambito urbano</a:t>
            </a:r>
            <a:r>
              <a:rPr lang="it-IT" sz="2000" b="1" dirty="0" smtClean="0">
                <a:solidFill>
                  <a:srgbClr val="EEDBC0"/>
                </a:solidFill>
                <a:latin typeface="Times New Roman" pitchFamily="18" charset="0"/>
                <a:cs typeface="Times New Roman" pitchFamily="18" charset="0"/>
              </a:rPr>
              <a:t>. I suoi cieli sono quasi sempre plumbei, incombenti su sfondi incendiati.</a:t>
            </a:r>
          </a:p>
          <a:p>
            <a:r>
              <a:rPr lang="it-IT" sz="2000" b="1" dirty="0" smtClean="0">
                <a:solidFill>
                  <a:srgbClr val="EEDBC0"/>
                </a:solidFill>
                <a:latin typeface="Times New Roman" pitchFamily="18" charset="0"/>
                <a:cs typeface="Times New Roman" pitchFamily="18" charset="0"/>
              </a:rPr>
              <a:t>Certo, i due pittori non vivono in un bel periodo: la miseria è enorme, e in Italia chi non appartiene all’aristocrazia parassitaria non solo fa la fame, ma è soggetto ad ogni forma di violenza e, semplicemente, non esiste.   Centinaia di migliaia di persone (su una popolazione di pochi milioni di abitanti) consumano la propria esistenza nella miseria più totale, coperte di stracci, sulla strada, morendo come le mosche senza la pietà di nessuno. Orde di mercenari scorrazzano per l’Europa saccheggiando tutto ciò che trovano, in uno scenario di devastazione allucinata che non ammette  nessun tipo di speranza.  </a:t>
            </a:r>
            <a:endParaRPr lang="it-IT" sz="2000" b="1" dirty="0">
              <a:solidFill>
                <a:srgbClr val="EEDBC0"/>
              </a:solidFill>
              <a:latin typeface="Times New Roman" pitchFamily="18" charset="0"/>
              <a:cs typeface="Times New Roman" pitchFamily="18" charset="0"/>
            </a:endParaRPr>
          </a:p>
          <a:p>
            <a:r>
              <a:rPr lang="it-IT" sz="2000" b="1" dirty="0" smtClean="0">
                <a:solidFill>
                  <a:srgbClr val="EEDBC0"/>
                </a:solidFill>
                <a:latin typeface="Times New Roman" pitchFamily="18" charset="0"/>
                <a:cs typeface="Times New Roman" pitchFamily="18" charset="0"/>
              </a:rPr>
              <a:t> </a:t>
            </a:r>
            <a:endParaRPr lang="it-IT"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8286777" y="642918"/>
            <a:ext cx="857224" cy="1477328"/>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circoncisione di Cristo</a:t>
            </a:r>
          </a:p>
        </p:txBody>
      </p:sp>
      <p:pic>
        <p:nvPicPr>
          <p:cNvPr id="25602" name="Picture 2" descr="http://ecatalogue.art.yale.edu/imageServer/imgSrv?objectId=52063&amp;size=large"/>
          <p:cNvPicPr>
            <a:picLocks noChangeAspect="1" noChangeArrowheads="1"/>
          </p:cNvPicPr>
          <p:nvPr/>
        </p:nvPicPr>
        <p:blipFill>
          <a:blip r:embed="rId4"/>
          <a:srcRect/>
          <a:stretch>
            <a:fillRect/>
          </a:stretch>
        </p:blipFill>
        <p:spPr bwMode="auto">
          <a:xfrm>
            <a:off x="-1" y="0"/>
            <a:ext cx="8276897"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357958"/>
            <a:ext cx="492922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Fuga in Egitto     </a:t>
            </a:r>
          </a:p>
        </p:txBody>
      </p:sp>
      <p:pic>
        <p:nvPicPr>
          <p:cNvPr id="69634" name="Picture 2" descr="http://upload.wikimedia.org/wikipedia/commons/4/4a/Fran%C3%A7ois_de_Nom%C3%A9_-_The_Flight_into_Egypt_-_Google_Art_Project.jpg"/>
          <p:cNvPicPr>
            <a:picLocks noChangeAspect="1" noChangeArrowheads="1"/>
          </p:cNvPicPr>
          <p:nvPr/>
        </p:nvPicPr>
        <p:blipFill>
          <a:blip r:embed="rId4"/>
          <a:srcRect/>
          <a:stretch>
            <a:fillRect/>
          </a:stretch>
        </p:blipFill>
        <p:spPr bwMode="auto">
          <a:xfrm>
            <a:off x="0" y="533606"/>
            <a:ext cx="9144000" cy="570071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0" y="0"/>
            <a:ext cx="2214546" cy="646331"/>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Entrata di Cristo </a:t>
            </a:r>
          </a:p>
          <a:p>
            <a:r>
              <a:rPr lang="it-IT" b="1" dirty="0" smtClean="0">
                <a:solidFill>
                  <a:srgbClr val="EEDBC0"/>
                </a:solidFill>
                <a:latin typeface="Times New Roman" pitchFamily="18" charset="0"/>
                <a:cs typeface="Times New Roman" pitchFamily="18" charset="0"/>
              </a:rPr>
              <a:t>a Gerusalemme      </a:t>
            </a:r>
          </a:p>
        </p:txBody>
      </p:sp>
      <p:pic>
        <p:nvPicPr>
          <p:cNvPr id="144386" name="Picture 2" descr="http://www.wga.hu/art/n/nome/entryjer.jpg"/>
          <p:cNvPicPr>
            <a:picLocks noChangeAspect="1" noChangeArrowheads="1"/>
          </p:cNvPicPr>
          <p:nvPr/>
        </p:nvPicPr>
        <p:blipFill>
          <a:blip r:embed="rId4"/>
          <a:srcRect/>
          <a:stretch>
            <a:fillRect/>
          </a:stretch>
        </p:blipFill>
        <p:spPr bwMode="auto">
          <a:xfrm>
            <a:off x="2071670" y="0"/>
            <a:ext cx="5074644"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09570" name="Picture 2" descr="https://frankzumbach.files.wordpress.com/2011/07/05monsu021.jpg"/>
          <p:cNvPicPr>
            <a:picLocks noChangeAspect="1" noChangeArrowheads="1"/>
          </p:cNvPicPr>
          <p:nvPr/>
        </p:nvPicPr>
        <p:blipFill>
          <a:blip r:embed="rId4" cstate="print"/>
          <a:srcRect/>
          <a:stretch>
            <a:fillRect/>
          </a:stretch>
        </p:blipFill>
        <p:spPr bwMode="auto">
          <a:xfrm>
            <a:off x="214282" y="0"/>
            <a:ext cx="8576352" cy="6858000"/>
          </a:xfrm>
          <a:prstGeom prst="rect">
            <a:avLst/>
          </a:prstGeom>
          <a:noFill/>
        </p:spPr>
      </p:pic>
      <p:sp>
        <p:nvSpPr>
          <p:cNvPr id="8" name="Rettangolo 7"/>
          <p:cNvSpPr/>
          <p:nvPr/>
        </p:nvSpPr>
        <p:spPr>
          <a:xfrm>
            <a:off x="1357290" y="571480"/>
            <a:ext cx="3256020"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Sant’Agostino sulla spiaggia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11618" name="Picture 2" descr="https://frankzumbach.files.wordpress.com/2011/07/05monsu019.jpg"/>
          <p:cNvPicPr>
            <a:picLocks noChangeAspect="1" noChangeArrowheads="1"/>
          </p:cNvPicPr>
          <p:nvPr/>
        </p:nvPicPr>
        <p:blipFill>
          <a:blip r:embed="rId4" cstate="print"/>
          <a:srcRect/>
          <a:stretch>
            <a:fillRect/>
          </a:stretch>
        </p:blipFill>
        <p:spPr bwMode="auto">
          <a:xfrm>
            <a:off x="0" y="357166"/>
            <a:ext cx="9151217" cy="6019785"/>
          </a:xfrm>
          <a:prstGeom prst="rect">
            <a:avLst/>
          </a:prstGeom>
          <a:noFill/>
        </p:spPr>
      </p:pic>
      <p:sp>
        <p:nvSpPr>
          <p:cNvPr id="9" name="Rettangolo 8"/>
          <p:cNvSpPr/>
          <p:nvPr/>
        </p:nvSpPr>
        <p:spPr>
          <a:xfrm>
            <a:off x="142844" y="6357958"/>
            <a:ext cx="3134191"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San Paolo e santo Stefano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179512" y="0"/>
            <a:ext cx="8964488" cy="4647426"/>
          </a:xfrm>
          <a:prstGeom prst="rect">
            <a:avLst/>
          </a:prstGeom>
        </p:spPr>
        <p:txBody>
          <a:bodyPr wrap="square">
            <a:spAutoFit/>
          </a:bodyPr>
          <a:lstStyle/>
          <a:p>
            <a:endParaRPr lang="it-IT" sz="2000" b="1" dirty="0" smtClean="0">
              <a:solidFill>
                <a:srgbClr val="EEDBC0"/>
              </a:solidFill>
              <a:latin typeface="Times New Roman" pitchFamily="18" charset="0"/>
              <a:cs typeface="Times New Roman" pitchFamily="18" charset="0"/>
            </a:endParaRPr>
          </a:p>
          <a:p>
            <a:endParaRPr lang="it-IT" sz="2000" b="1" dirty="0">
              <a:solidFill>
                <a:srgbClr val="EEDBC0"/>
              </a:solidFill>
              <a:latin typeface="Times New Roman" pitchFamily="18" charset="0"/>
              <a:cs typeface="Times New Roman" pitchFamily="18" charset="0"/>
            </a:endParaRPr>
          </a:p>
          <a:p>
            <a:pPr algn="ctr"/>
            <a:r>
              <a:rPr lang="it-IT" sz="3600" b="1" dirty="0" smtClean="0">
                <a:solidFill>
                  <a:schemeClr val="accent6">
                    <a:lumMod val="75000"/>
                  </a:schemeClr>
                </a:solidFill>
                <a:latin typeface="Times New Roman" pitchFamily="18" charset="0"/>
                <a:cs typeface="Times New Roman" pitchFamily="18" charset="0"/>
              </a:rPr>
              <a:t>I SOGGETTI BIBLICI</a:t>
            </a:r>
            <a:endParaRPr lang="it-IT" sz="2000" b="1" dirty="0">
              <a:solidFill>
                <a:srgbClr val="EEDBC0"/>
              </a:solidFill>
              <a:latin typeface="Times New Roman" pitchFamily="18" charset="0"/>
              <a:cs typeface="Times New Roman" pitchFamily="18" charset="0"/>
            </a:endParaRPr>
          </a:p>
          <a:p>
            <a:endParaRPr lang="it-IT" sz="2000" b="1" dirty="0" smtClean="0">
              <a:solidFill>
                <a:srgbClr val="EEDBC0"/>
              </a:solidFill>
              <a:latin typeface="Times New Roman" pitchFamily="18" charset="0"/>
              <a:cs typeface="Times New Roman" pitchFamily="18" charset="0"/>
            </a:endParaRPr>
          </a:p>
          <a:p>
            <a:endParaRPr lang="it-IT" sz="2000" b="1" dirty="0" smtClean="0">
              <a:solidFill>
                <a:srgbClr val="EEDBC0"/>
              </a:solidFill>
              <a:latin typeface="Times New Roman" pitchFamily="18" charset="0"/>
              <a:cs typeface="Times New Roman" pitchFamily="18" charset="0"/>
            </a:endParaRPr>
          </a:p>
          <a:p>
            <a:r>
              <a:rPr lang="en-US" sz="2000" b="1" dirty="0" smtClean="0">
                <a:solidFill>
                  <a:srgbClr val="EEDBC0"/>
                </a:solidFill>
                <a:latin typeface="Times New Roman" pitchFamily="18" charset="0"/>
                <a:cs typeface="Times New Roman" pitchFamily="18" charset="0"/>
              </a:rPr>
              <a:t>I </a:t>
            </a:r>
            <a:r>
              <a:rPr lang="en-US" sz="2000" b="1" dirty="0" err="1" smtClean="0">
                <a:solidFill>
                  <a:srgbClr val="EEDBC0"/>
                </a:solidFill>
                <a:latin typeface="Times New Roman" pitchFamily="18" charset="0"/>
                <a:cs typeface="Times New Roman" pitchFamily="18" charset="0"/>
              </a:rPr>
              <a:t>soggetti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biblici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sono</a:t>
            </a:r>
            <a:r>
              <a:rPr lang="en-US" sz="2000" b="1" dirty="0" smtClean="0">
                <a:solidFill>
                  <a:srgbClr val="EEDBC0"/>
                </a:solidFill>
                <a:latin typeface="Times New Roman" pitchFamily="18" charset="0"/>
                <a:cs typeface="Times New Roman" pitchFamily="18" charset="0"/>
              </a:rPr>
              <a:t> solo </a:t>
            </a:r>
            <a:r>
              <a:rPr lang="en-US" sz="2000" b="1" dirty="0" err="1" smtClean="0">
                <a:solidFill>
                  <a:srgbClr val="EEDBC0"/>
                </a:solidFill>
                <a:latin typeface="Times New Roman" pitchFamily="18" charset="0"/>
                <a:cs typeface="Times New Roman" pitchFamily="18" charset="0"/>
              </a:rPr>
              <a:t>una</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scusa</a:t>
            </a:r>
            <a:r>
              <a:rPr lang="en-US" sz="2000" b="1" dirty="0" smtClean="0">
                <a:solidFill>
                  <a:srgbClr val="EEDBC0"/>
                </a:solidFill>
                <a:latin typeface="Times New Roman" pitchFamily="18" charset="0"/>
                <a:cs typeface="Times New Roman" pitchFamily="18" charset="0"/>
              </a:rPr>
              <a:t> per </a:t>
            </a:r>
            <a:r>
              <a:rPr lang="en-US" sz="2000" b="1" dirty="0" err="1" smtClean="0">
                <a:solidFill>
                  <a:srgbClr val="EEDBC0"/>
                </a:solidFill>
                <a:latin typeface="Times New Roman" pitchFamily="18" charset="0"/>
                <a:cs typeface="Times New Roman" pitchFamily="18" charset="0"/>
              </a:rPr>
              <a:t>dipingere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fantastici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scenari</a:t>
            </a:r>
            <a:r>
              <a:rPr lang="en-US" sz="2000" b="1" dirty="0" smtClean="0">
                <a:solidFill>
                  <a:srgbClr val="EEDBC0"/>
                </a:solidFill>
                <a:latin typeface="Times New Roman" pitchFamily="18" charset="0"/>
                <a:cs typeface="Times New Roman" pitchFamily="18" charset="0"/>
              </a:rPr>
              <a:t> di </a:t>
            </a:r>
            <a:r>
              <a:rPr lang="en-US" sz="2000" b="1" dirty="0" err="1" smtClean="0">
                <a:solidFill>
                  <a:srgbClr val="EEDBC0"/>
                </a:solidFill>
                <a:latin typeface="Times New Roman" pitchFamily="18" charset="0"/>
                <a:cs typeface="Times New Roman" pitchFamily="18" charset="0"/>
              </a:rPr>
              <a:t>devastazione</a:t>
            </a:r>
            <a:r>
              <a:rPr lang="en-US" sz="2000" b="1" dirty="0" smtClean="0">
                <a:solidFill>
                  <a:srgbClr val="EEDBC0"/>
                </a:solidFill>
                <a:latin typeface="Times New Roman" pitchFamily="18" charset="0"/>
                <a:cs typeface="Times New Roman" pitchFamily="18" charset="0"/>
              </a:rPr>
              <a:t>. In </a:t>
            </a:r>
            <a:r>
              <a:rPr lang="en-US" sz="2000" b="1" dirty="0" err="1" smtClean="0">
                <a:solidFill>
                  <a:srgbClr val="EEDBC0"/>
                </a:solidFill>
                <a:latin typeface="Times New Roman" pitchFamily="18" charset="0"/>
                <a:cs typeface="Times New Roman" pitchFamily="18" charset="0"/>
              </a:rPr>
              <a:t>molti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casi</a:t>
            </a:r>
            <a:r>
              <a:rPr lang="en-US" sz="2000" b="1" dirty="0" smtClean="0">
                <a:solidFill>
                  <a:srgbClr val="EEDBC0"/>
                </a:solidFill>
                <a:latin typeface="Times New Roman" pitchFamily="18" charset="0"/>
                <a:cs typeface="Times New Roman" pitchFamily="18" charset="0"/>
              </a:rPr>
              <a:t>, ci </a:t>
            </a:r>
            <a:r>
              <a:rPr lang="en-US" sz="2000" b="1" dirty="0" err="1" smtClean="0">
                <a:solidFill>
                  <a:srgbClr val="EEDBC0"/>
                </a:solidFill>
                <a:latin typeface="Times New Roman" pitchFamily="18" charset="0"/>
                <a:cs typeface="Times New Roman" pitchFamily="18" charset="0"/>
              </a:rPr>
              <a:t>sono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rovine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statiche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che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stanno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ancora</a:t>
            </a:r>
            <a:r>
              <a:rPr lang="en-US" sz="2000" b="1" dirty="0" smtClean="0">
                <a:solidFill>
                  <a:srgbClr val="EEDBC0"/>
                </a:solidFill>
                <a:latin typeface="Times New Roman" pitchFamily="18" charset="0"/>
                <a:cs typeface="Times New Roman" pitchFamily="18" charset="0"/>
              </a:rPr>
              <a:t> in </a:t>
            </a:r>
            <a:r>
              <a:rPr lang="en-US" sz="2000" b="1" dirty="0" err="1" smtClean="0">
                <a:solidFill>
                  <a:srgbClr val="EEDBC0"/>
                </a:solidFill>
                <a:latin typeface="Times New Roman" pitchFamily="18" charset="0"/>
                <a:cs typeface="Times New Roman" pitchFamily="18" charset="0"/>
              </a:rPr>
              <a:t>piedi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sottoposte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all’improvviso</a:t>
            </a:r>
            <a:r>
              <a:rPr lang="en-US" sz="2000" b="1" dirty="0" smtClean="0">
                <a:solidFill>
                  <a:srgbClr val="EEDBC0"/>
                </a:solidFill>
                <a:latin typeface="Times New Roman" pitchFamily="18" charset="0"/>
                <a:cs typeface="Times New Roman" pitchFamily="18" charset="0"/>
              </a:rPr>
              <a:t> ad </a:t>
            </a:r>
            <a:r>
              <a:rPr lang="en-US" sz="2000" b="1" dirty="0" err="1" smtClean="0">
                <a:solidFill>
                  <a:srgbClr val="EEDBC0"/>
                </a:solidFill>
                <a:latin typeface="Times New Roman" pitchFamily="18" charset="0"/>
                <a:cs typeface="Times New Roman" pitchFamily="18" charset="0"/>
              </a:rPr>
              <a:t>una</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scossa</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deflagrante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oppure</a:t>
            </a:r>
            <a:r>
              <a:rPr lang="en-US" sz="2000" b="1" dirty="0" smtClean="0">
                <a:solidFill>
                  <a:srgbClr val="EEDBC0"/>
                </a:solidFill>
                <a:latin typeface="Times New Roman" pitchFamily="18" charset="0"/>
                <a:cs typeface="Times New Roman" pitchFamily="18" charset="0"/>
              </a:rPr>
              <a:t> a </a:t>
            </a:r>
            <a:r>
              <a:rPr lang="en-US" sz="2000" b="1" dirty="0" err="1" smtClean="0">
                <a:solidFill>
                  <a:srgbClr val="EEDBC0"/>
                </a:solidFill>
                <a:latin typeface="Times New Roman" pitchFamily="18" charset="0"/>
                <a:cs typeface="Times New Roman" pitchFamily="18" charset="0"/>
              </a:rPr>
              <a:t>moti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ondulatori</a:t>
            </a:r>
            <a:r>
              <a:rPr lang="en-US" sz="2000" b="1" dirty="0" smtClean="0">
                <a:solidFill>
                  <a:srgbClr val="EEDBC0"/>
                </a:solidFill>
                <a:latin typeface="Times New Roman" pitchFamily="18" charset="0"/>
                <a:cs typeface="Times New Roman" pitchFamily="18" charset="0"/>
              </a:rPr>
              <a:t>. Le </a:t>
            </a:r>
            <a:r>
              <a:rPr lang="en-US" sz="2000" b="1" dirty="0" err="1" smtClean="0">
                <a:solidFill>
                  <a:srgbClr val="EEDBC0"/>
                </a:solidFill>
                <a:latin typeface="Times New Roman" pitchFamily="18" charset="0"/>
                <a:cs typeface="Times New Roman" pitchFamily="18" charset="0"/>
              </a:rPr>
              <a:t>costruzioni</a:t>
            </a:r>
            <a:r>
              <a:rPr lang="en-US" sz="2000" b="1" dirty="0" smtClean="0">
                <a:solidFill>
                  <a:srgbClr val="EEDBC0"/>
                </a:solidFill>
                <a:latin typeface="Times New Roman" pitchFamily="18" charset="0"/>
                <a:cs typeface="Times New Roman" pitchFamily="18" charset="0"/>
              </a:rPr>
              <a:t> (o </a:t>
            </a:r>
            <a:r>
              <a:rPr lang="en-US" sz="2000" b="1" dirty="0" err="1" smtClean="0">
                <a:solidFill>
                  <a:srgbClr val="EEDBC0"/>
                </a:solidFill>
                <a:latin typeface="Times New Roman" pitchFamily="18" charset="0"/>
                <a:cs typeface="Times New Roman" pitchFamily="18" charset="0"/>
              </a:rPr>
              <a:t>quello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che</a:t>
            </a:r>
            <a:r>
              <a:rPr lang="en-US" sz="2000" b="1" dirty="0" smtClean="0">
                <a:solidFill>
                  <a:srgbClr val="EEDBC0"/>
                </a:solidFill>
                <a:latin typeface="Times New Roman" pitchFamily="18" charset="0"/>
                <a:cs typeface="Times New Roman" pitchFamily="18" charset="0"/>
              </a:rPr>
              <a:t> ne </a:t>
            </a:r>
            <a:r>
              <a:rPr lang="en-US" sz="2000" b="1" dirty="0" err="1" smtClean="0">
                <a:solidFill>
                  <a:srgbClr val="EEDBC0"/>
                </a:solidFill>
                <a:latin typeface="Times New Roman" pitchFamily="18" charset="0"/>
                <a:cs typeface="Times New Roman" pitchFamily="18" charset="0"/>
              </a:rPr>
              <a:t>rimane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brillano</a:t>
            </a:r>
            <a:r>
              <a:rPr lang="en-US" sz="2000" b="1" dirty="0" smtClean="0">
                <a:solidFill>
                  <a:srgbClr val="EEDBC0"/>
                </a:solidFill>
                <a:latin typeface="Times New Roman" pitchFamily="18" charset="0"/>
                <a:cs typeface="Times New Roman" pitchFamily="18" charset="0"/>
              </a:rPr>
              <a:t> come </a:t>
            </a:r>
            <a:r>
              <a:rPr lang="en-US" sz="2000" b="1" dirty="0" err="1" smtClean="0">
                <a:solidFill>
                  <a:srgbClr val="EEDBC0"/>
                </a:solidFill>
                <a:latin typeface="Times New Roman" pitchFamily="18" charset="0"/>
                <a:cs typeface="Times New Roman" pitchFamily="18" charset="0"/>
              </a:rPr>
              <a:t>scheletri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architettonici</a:t>
            </a:r>
            <a:r>
              <a:rPr lang="en-US" sz="2000" b="1" dirty="0" smtClean="0">
                <a:solidFill>
                  <a:srgbClr val="EEDBC0"/>
                </a:solidFill>
                <a:latin typeface="Times New Roman" pitchFamily="18" charset="0"/>
                <a:cs typeface="Times New Roman" pitchFamily="18" charset="0"/>
              </a:rPr>
              <a:t>, illuminati da </a:t>
            </a:r>
            <a:r>
              <a:rPr lang="en-US" sz="2000" b="1" dirty="0" err="1" smtClean="0">
                <a:solidFill>
                  <a:srgbClr val="EEDBC0"/>
                </a:solidFill>
                <a:latin typeface="Times New Roman" pitchFamily="18" charset="0"/>
                <a:cs typeface="Times New Roman" pitchFamily="18" charset="0"/>
              </a:rPr>
              <a:t>una</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luce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spettrale</a:t>
            </a:r>
            <a:r>
              <a:rPr lang="en-US" sz="2000" b="1" dirty="0" smtClean="0">
                <a:solidFill>
                  <a:srgbClr val="EEDBC0"/>
                </a:solidFill>
                <a:latin typeface="Times New Roman" pitchFamily="18" charset="0"/>
                <a:cs typeface="Times New Roman" pitchFamily="18" charset="0"/>
              </a:rPr>
              <a:t>. Le figure </a:t>
            </a:r>
            <a:r>
              <a:rPr lang="en-US" sz="2000" b="1" dirty="0" err="1" smtClean="0">
                <a:solidFill>
                  <a:srgbClr val="EEDBC0"/>
                </a:solidFill>
                <a:latin typeface="Times New Roman" pitchFamily="18" charset="0"/>
                <a:cs typeface="Times New Roman" pitchFamily="18" charset="0"/>
              </a:rPr>
              <a:t>umane</a:t>
            </a:r>
            <a:r>
              <a:rPr lang="en-US" sz="2000" b="1" dirty="0" smtClean="0">
                <a:solidFill>
                  <a:srgbClr val="EEDBC0"/>
                </a:solidFill>
                <a:latin typeface="Times New Roman" pitchFamily="18" charset="0"/>
                <a:cs typeface="Times New Roman" pitchFamily="18" charset="0"/>
              </a:rPr>
              <a:t> non </a:t>
            </a:r>
            <a:r>
              <a:rPr lang="en-US" sz="2000" b="1" dirty="0" err="1" smtClean="0">
                <a:solidFill>
                  <a:srgbClr val="EEDBC0"/>
                </a:solidFill>
                <a:latin typeface="Times New Roman" pitchFamily="18" charset="0"/>
                <a:cs typeface="Times New Roman" pitchFamily="18" charset="0"/>
              </a:rPr>
              <a:t>hanno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nessuna</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importanza</a:t>
            </a:r>
            <a:r>
              <a:rPr lang="en-US" sz="2000" b="1" dirty="0" smtClean="0">
                <a:solidFill>
                  <a:srgbClr val="EEDBC0"/>
                </a:solidFill>
                <a:latin typeface="Times New Roman" pitchFamily="18" charset="0"/>
                <a:cs typeface="Times New Roman" pitchFamily="18" charset="0"/>
              </a:rPr>
              <a:t>: non </a:t>
            </a:r>
            <a:r>
              <a:rPr lang="en-US" sz="2000" b="1" dirty="0" err="1" smtClean="0">
                <a:solidFill>
                  <a:srgbClr val="EEDBC0"/>
                </a:solidFill>
                <a:latin typeface="Times New Roman" pitchFamily="18" charset="0"/>
                <a:cs typeface="Times New Roman" pitchFamily="18" charset="0"/>
              </a:rPr>
              <a:t>hanno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espressione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sono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piccole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inutili</a:t>
            </a:r>
            <a:r>
              <a:rPr lang="en-US" sz="2000" b="1" dirty="0" smtClean="0">
                <a:solidFill>
                  <a:srgbClr val="EEDBC0"/>
                </a:solidFill>
                <a:latin typeface="Times New Roman" pitchFamily="18" charset="0"/>
                <a:cs typeface="Times New Roman" pitchFamily="18" charset="0"/>
              </a:rPr>
              <a:t> , </a:t>
            </a:r>
            <a:r>
              <a:rPr lang="en-US" sz="2000" b="1" dirty="0" err="1" smtClean="0">
                <a:solidFill>
                  <a:srgbClr val="EEDBC0"/>
                </a:solidFill>
                <a:latin typeface="Times New Roman" pitchFamily="18" charset="0"/>
                <a:cs typeface="Times New Roman" pitchFamily="18" charset="0"/>
              </a:rPr>
              <a:t>sconfitte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servono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soltanto</a:t>
            </a:r>
            <a:r>
              <a:rPr lang="en-US" sz="2000" b="1" dirty="0" smtClean="0">
                <a:solidFill>
                  <a:srgbClr val="EEDBC0"/>
                </a:solidFill>
                <a:latin typeface="Times New Roman" pitchFamily="18" charset="0"/>
                <a:cs typeface="Times New Roman" pitchFamily="18" charset="0"/>
              </a:rPr>
              <a:t> per </a:t>
            </a:r>
            <a:r>
              <a:rPr lang="en-US" sz="2000" b="1" dirty="0" err="1" smtClean="0">
                <a:solidFill>
                  <a:srgbClr val="EEDBC0"/>
                </a:solidFill>
                <a:latin typeface="Times New Roman" pitchFamily="18" charset="0"/>
                <a:cs typeface="Times New Roman" pitchFamily="18" charset="0"/>
              </a:rPr>
              <a:t>permettere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una</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giustificazione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moralista</a:t>
            </a:r>
            <a:r>
              <a:rPr lang="en-US" sz="2000" b="1" dirty="0" smtClean="0">
                <a:solidFill>
                  <a:srgbClr val="EEDBC0"/>
                </a:solidFill>
                <a:latin typeface="Times New Roman" pitchFamily="18" charset="0"/>
                <a:cs typeface="Times New Roman" pitchFamily="18" charset="0"/>
              </a:rPr>
              <a:t> e </a:t>
            </a:r>
            <a:r>
              <a:rPr lang="en-US" sz="2000" b="1" dirty="0" err="1" smtClean="0">
                <a:solidFill>
                  <a:srgbClr val="EEDBC0"/>
                </a:solidFill>
                <a:latin typeface="Times New Roman" pitchFamily="18" charset="0"/>
                <a:cs typeface="Times New Roman" pitchFamily="18" charset="0"/>
              </a:rPr>
              <a:t>religiosa</a:t>
            </a:r>
            <a:r>
              <a:rPr lang="en-US" sz="2000" b="1" dirty="0" smtClean="0">
                <a:solidFill>
                  <a:srgbClr val="EEDBC0"/>
                </a:solidFill>
                <a:latin typeface="Times New Roman" pitchFamily="18" charset="0"/>
                <a:cs typeface="Times New Roman" pitchFamily="18" charset="0"/>
              </a:rPr>
              <a:t> al </a:t>
            </a:r>
            <a:r>
              <a:rPr lang="en-US" sz="2000" b="1" dirty="0" err="1" smtClean="0">
                <a:solidFill>
                  <a:srgbClr val="EEDBC0"/>
                </a:solidFill>
                <a:latin typeface="Times New Roman" pitchFamily="18" charset="0"/>
                <a:cs typeface="Times New Roman" pitchFamily="18" charset="0"/>
              </a:rPr>
              <a:t>dipinto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Spesso</a:t>
            </a:r>
            <a:r>
              <a:rPr lang="en-US" sz="2000" b="1" dirty="0" smtClean="0">
                <a:solidFill>
                  <a:srgbClr val="EEDBC0"/>
                </a:solidFill>
                <a:latin typeface="Times New Roman" pitchFamily="18" charset="0"/>
                <a:cs typeface="Times New Roman" pitchFamily="18" charset="0"/>
              </a:rPr>
              <a:t> e </a:t>
            </a:r>
            <a:r>
              <a:rPr lang="en-US" sz="2000" b="1" dirty="0" err="1" smtClean="0">
                <a:solidFill>
                  <a:srgbClr val="EEDBC0"/>
                </a:solidFill>
                <a:latin typeface="Times New Roman" pitchFamily="18" charset="0"/>
                <a:cs typeface="Times New Roman" pitchFamily="18" charset="0"/>
              </a:rPr>
              <a:t>volentieri</a:t>
            </a:r>
            <a:r>
              <a:rPr lang="en-US" sz="2000" b="1" dirty="0" smtClean="0">
                <a:solidFill>
                  <a:srgbClr val="EEDBC0"/>
                </a:solidFill>
                <a:latin typeface="Times New Roman" pitchFamily="18" charset="0"/>
                <a:cs typeface="Times New Roman" pitchFamily="18" charset="0"/>
              </a:rPr>
              <a:t>, poi, </a:t>
            </a:r>
            <a:r>
              <a:rPr lang="en-US" sz="2000" b="1" dirty="0" err="1" smtClean="0">
                <a:solidFill>
                  <a:srgbClr val="EEDBC0"/>
                </a:solidFill>
                <a:latin typeface="Times New Roman" pitchFamily="18" charset="0"/>
                <a:cs typeface="Times New Roman" pitchFamily="18" charset="0"/>
              </a:rPr>
              <a:t>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quadri</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sono</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totalmente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deserti</a:t>
            </a:r>
            <a:r>
              <a:rPr lang="en-US" sz="2000" b="1" dirty="0" smtClean="0">
                <a:solidFill>
                  <a:srgbClr val="EEDBC0"/>
                </a:solidFill>
                <a:latin typeface="Times New Roman" pitchFamily="18" charset="0"/>
                <a:cs typeface="Times New Roman" pitchFamily="18" charset="0"/>
              </a:rPr>
              <a:t>, in </a:t>
            </a:r>
            <a:r>
              <a:rPr lang="en-US" sz="2000" b="1" dirty="0" err="1" smtClean="0">
                <a:solidFill>
                  <a:srgbClr val="EEDBC0"/>
                </a:solidFill>
                <a:latin typeface="Times New Roman" pitchFamily="18" charset="0"/>
                <a:cs typeface="Times New Roman" pitchFamily="18" charset="0"/>
              </a:rPr>
              <a:t>maniera</a:t>
            </a:r>
            <a:r>
              <a:rPr lang="en-US" sz="2000" b="1" dirty="0" smtClean="0">
                <a:solidFill>
                  <a:srgbClr val="EEDBC0"/>
                </a:solidFill>
                <a:latin typeface="Times New Roman" pitchFamily="18" charset="0"/>
                <a:cs typeface="Times New Roman" pitchFamily="18" charset="0"/>
              </a:rPr>
              <a:t> da </a:t>
            </a:r>
            <a:r>
              <a:rPr lang="en-US" sz="2000" b="1" dirty="0" err="1" smtClean="0">
                <a:solidFill>
                  <a:srgbClr val="EEDBC0"/>
                </a:solidFill>
                <a:latin typeface="Times New Roman" pitchFamily="18" charset="0"/>
                <a:cs typeface="Times New Roman" pitchFamily="18" charset="0"/>
              </a:rPr>
              <a:t>rafforzare</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il</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senso</a:t>
            </a:r>
            <a:r>
              <a:rPr lang="en-US" sz="2000" b="1" dirty="0" smtClean="0">
                <a:solidFill>
                  <a:srgbClr val="EEDBC0"/>
                </a:solidFill>
                <a:latin typeface="Times New Roman" pitchFamily="18" charset="0"/>
                <a:cs typeface="Times New Roman" pitchFamily="18" charset="0"/>
              </a:rPr>
              <a:t> di </a:t>
            </a:r>
            <a:r>
              <a:rPr lang="en-US" sz="2000" b="1" dirty="0" err="1" smtClean="0">
                <a:solidFill>
                  <a:srgbClr val="EEDBC0"/>
                </a:solidFill>
                <a:latin typeface="Times New Roman" pitchFamily="18" charset="0"/>
                <a:cs typeface="Times New Roman" pitchFamily="18" charset="0"/>
              </a:rPr>
              <a:t>amara</a:t>
            </a:r>
            <a:r>
              <a:rPr lang="en-US" sz="2000" b="1" dirty="0" smtClean="0">
                <a:solidFill>
                  <a:srgbClr val="EEDBC0"/>
                </a:solidFill>
                <a:latin typeface="Times New Roman" pitchFamily="18" charset="0"/>
                <a:cs typeface="Times New Roman" pitchFamily="18" charset="0"/>
              </a:rPr>
              <a:t> </a:t>
            </a:r>
            <a:r>
              <a:rPr lang="en-US" sz="2000" b="1" dirty="0" err="1" smtClean="0">
                <a:solidFill>
                  <a:srgbClr val="EEDBC0"/>
                </a:solidFill>
                <a:latin typeface="Times New Roman" pitchFamily="18" charset="0"/>
                <a:cs typeface="Times New Roman" pitchFamily="18" charset="0"/>
              </a:rPr>
              <a:t>desolazione</a:t>
            </a:r>
            <a:r>
              <a:rPr lang="en-US" sz="2000" b="1" dirty="0" smtClean="0">
                <a:solidFill>
                  <a:srgbClr val="EEDBC0"/>
                </a:solidFill>
                <a:latin typeface="Times New Roman" pitchFamily="18" charset="0"/>
                <a:cs typeface="Times New Roman" pitchFamily="18" charset="0"/>
              </a:rPr>
              <a:t>. </a:t>
            </a:r>
            <a:endParaRPr lang="it-IT"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990657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357958"/>
            <a:ext cx="492922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Susanna e i vecchioni   </a:t>
            </a:r>
          </a:p>
        </p:txBody>
      </p:sp>
      <p:pic>
        <p:nvPicPr>
          <p:cNvPr id="40962" name="Picture 2" descr="http://frankzumbach.files.wordpress.com/2011/07/05monsu023.jpg"/>
          <p:cNvPicPr>
            <a:picLocks noChangeAspect="1" noChangeArrowheads="1"/>
          </p:cNvPicPr>
          <p:nvPr/>
        </p:nvPicPr>
        <p:blipFill>
          <a:blip r:embed="rId4" cstate="print"/>
          <a:srcRect/>
          <a:stretch>
            <a:fillRect/>
          </a:stretch>
        </p:blipFill>
        <p:spPr bwMode="auto">
          <a:xfrm>
            <a:off x="0" y="0"/>
            <a:ext cx="9144000" cy="624363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47106" name="Picture 2" descr="https://frankzumbach.files.wordpress.com/2011/07/05monsu004.jpg"/>
          <p:cNvPicPr>
            <a:picLocks noChangeAspect="1" noChangeArrowheads="1"/>
          </p:cNvPicPr>
          <p:nvPr/>
        </p:nvPicPr>
        <p:blipFill>
          <a:blip r:embed="rId4" cstate="print"/>
          <a:srcRect/>
          <a:stretch>
            <a:fillRect/>
          </a:stretch>
        </p:blipFill>
        <p:spPr bwMode="auto">
          <a:xfrm>
            <a:off x="0" y="0"/>
            <a:ext cx="9143999" cy="6764888"/>
          </a:xfrm>
          <a:prstGeom prst="rect">
            <a:avLst/>
          </a:prstGeom>
          <a:noFill/>
        </p:spPr>
      </p:pic>
      <p:sp>
        <p:nvSpPr>
          <p:cNvPr id="8" name="Rettangolo 7"/>
          <p:cNvSpPr/>
          <p:nvPr/>
        </p:nvSpPr>
        <p:spPr>
          <a:xfrm>
            <a:off x="214282" y="142852"/>
            <a:ext cx="4643454" cy="369332"/>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Davide nel tempio</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99330" name="Picture 2" descr="https://frankzumbach.files.wordpress.com/2011/07/05monsu020.jpg"/>
          <p:cNvPicPr>
            <a:picLocks noChangeAspect="1" noChangeArrowheads="1"/>
          </p:cNvPicPr>
          <p:nvPr/>
        </p:nvPicPr>
        <p:blipFill>
          <a:blip r:embed="rId4"/>
          <a:srcRect/>
          <a:stretch>
            <a:fillRect/>
          </a:stretch>
        </p:blipFill>
        <p:spPr bwMode="auto">
          <a:xfrm>
            <a:off x="142844" y="0"/>
            <a:ext cx="8792109" cy="6858000"/>
          </a:xfrm>
          <a:prstGeom prst="rect">
            <a:avLst/>
          </a:prstGeom>
          <a:noFill/>
        </p:spPr>
      </p:pic>
      <p:sp>
        <p:nvSpPr>
          <p:cNvPr id="9" name="Rettangolo 8"/>
          <p:cNvSpPr/>
          <p:nvPr/>
        </p:nvSpPr>
        <p:spPr>
          <a:xfrm>
            <a:off x="2643174" y="142852"/>
            <a:ext cx="3658053"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Samuele nomina Saul re degli ebrei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r>
              <a:rPr lang="it-IT" sz="2000" b="1" dirty="0" smtClean="0">
                <a:solidFill>
                  <a:srgbClr val="EEDBC0"/>
                </a:solidFill>
                <a:latin typeface="Times New Roman" pitchFamily="18" charset="0"/>
                <a:cs typeface="Times New Roman" pitchFamily="18" charset="0"/>
              </a:rPr>
              <a:t>Veduta di Metz </a:t>
            </a:r>
            <a:endParaRPr lang="it-IT" sz="2800" b="1" dirty="0" smtClean="0">
              <a:latin typeface="Times New Roman" pitchFamily="18" charset="0"/>
              <a:cs typeface="Times New Roman" pitchFamily="18" charset="0"/>
            </a:endParaRPr>
          </a:p>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6072206"/>
            <a:ext cx="9144000" cy="677108"/>
          </a:xfrm>
          <a:prstGeom prst="rect">
            <a:avLst/>
          </a:prstGeom>
        </p:spPr>
        <p:txBody>
          <a:bodyPr wrap="square">
            <a:spAutoFit/>
          </a:bodyPr>
          <a:lstStyle/>
          <a:p>
            <a:r>
              <a:rPr lang="it-IT" sz="1900" dirty="0" smtClean="0">
                <a:solidFill>
                  <a:srgbClr val="EEDBC0"/>
                </a:solidFill>
                <a:latin typeface="Times New Roman" pitchFamily="18" charset="0"/>
                <a:cs typeface="Times New Roman" pitchFamily="18" charset="0"/>
              </a:rPr>
              <a:t>Metz è la città natale di entrambi gli artisti, che partono giovani e si affidano a network di maestranze specializzate e comunità di colleghi che operano anche su lunghe distanze  </a:t>
            </a:r>
            <a:endParaRPr lang="it-IT" sz="1900" dirty="0">
              <a:latin typeface="Times New Roman" pitchFamily="18" charset="0"/>
              <a:cs typeface="Times New Roman" pitchFamily="18" charset="0"/>
            </a:endParaRPr>
          </a:p>
        </p:txBody>
      </p:sp>
      <p:pic>
        <p:nvPicPr>
          <p:cNvPr id="162818" name="Picture 2" descr="C:\Users\mzucca\AppData\Local\Temp\Architektur Metz Nacht.JPG"/>
          <p:cNvPicPr>
            <a:picLocks noChangeAspect="1" noChangeArrowheads="1"/>
          </p:cNvPicPr>
          <p:nvPr/>
        </p:nvPicPr>
        <p:blipFill>
          <a:blip r:embed="rId4"/>
          <a:srcRect/>
          <a:stretch>
            <a:fillRect/>
          </a:stretch>
        </p:blipFill>
        <p:spPr bwMode="auto">
          <a:xfrm>
            <a:off x="0" y="428604"/>
            <a:ext cx="9144000" cy="568661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0" y="0"/>
            <a:ext cx="6143636"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Il banchetto del faraone tormentato dalle rane </a:t>
            </a:r>
          </a:p>
        </p:txBody>
      </p:sp>
      <p:pic>
        <p:nvPicPr>
          <p:cNvPr id="123906" name="Picture 2" descr="http://artlorrain.com/sites/default/files/oeuvres/monsu-desiderio-et-collaborateur-metz-vers-1593-naples-1382435192504491.png"/>
          <p:cNvPicPr>
            <a:picLocks noChangeAspect="1" noChangeArrowheads="1"/>
          </p:cNvPicPr>
          <p:nvPr/>
        </p:nvPicPr>
        <p:blipFill>
          <a:blip r:embed="rId4"/>
          <a:srcRect/>
          <a:stretch>
            <a:fillRect/>
          </a:stretch>
        </p:blipFill>
        <p:spPr bwMode="auto">
          <a:xfrm>
            <a:off x="0" y="500042"/>
            <a:ext cx="9144000" cy="604647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6143636" y="642918"/>
            <a:ext cx="3000365"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Torre di Babele</a:t>
            </a:r>
          </a:p>
        </p:txBody>
      </p:sp>
      <p:pic>
        <p:nvPicPr>
          <p:cNvPr id="55298" name="Picture 2" descr="https://frankzumbach.files.wordpress.com/2011/07/05monsu035.jpg"/>
          <p:cNvPicPr>
            <a:picLocks noChangeAspect="1" noChangeArrowheads="1"/>
          </p:cNvPicPr>
          <p:nvPr/>
        </p:nvPicPr>
        <p:blipFill>
          <a:blip r:embed="rId4" cstate="print"/>
          <a:srcRect/>
          <a:stretch>
            <a:fillRect/>
          </a:stretch>
        </p:blipFill>
        <p:spPr bwMode="auto">
          <a:xfrm>
            <a:off x="-1" y="0"/>
            <a:ext cx="5732979"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6143636" y="642918"/>
            <a:ext cx="3000365"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Tomba di Salomone</a:t>
            </a:r>
          </a:p>
        </p:txBody>
      </p:sp>
      <p:pic>
        <p:nvPicPr>
          <p:cNvPr id="121858" name="Picture 2" descr="http://artlorrain.com/sites/default/files/artistes/A_Nom%C3%A9_FrancoisDidier.jpg"/>
          <p:cNvPicPr>
            <a:picLocks noChangeAspect="1" noChangeArrowheads="1"/>
          </p:cNvPicPr>
          <p:nvPr/>
        </p:nvPicPr>
        <p:blipFill>
          <a:blip r:embed="rId4"/>
          <a:srcRect/>
          <a:stretch>
            <a:fillRect/>
          </a:stretch>
        </p:blipFill>
        <p:spPr bwMode="auto">
          <a:xfrm>
            <a:off x="1" y="0"/>
            <a:ext cx="5645304"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107504" y="642918"/>
            <a:ext cx="9036497" cy="3323987"/>
          </a:xfrm>
          <a:prstGeom prst="rect">
            <a:avLst/>
          </a:prstGeom>
        </p:spPr>
        <p:txBody>
          <a:bodyPr wrap="square">
            <a:spAutoFit/>
          </a:bodyPr>
          <a:lstStyle/>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pPr algn="ctr"/>
            <a:r>
              <a:rPr lang="it-IT" sz="4800" b="1" dirty="0" smtClean="0">
                <a:solidFill>
                  <a:schemeClr val="accent6">
                    <a:lumMod val="75000"/>
                  </a:schemeClr>
                </a:solidFill>
                <a:latin typeface="Times New Roman" pitchFamily="18" charset="0"/>
                <a:cs typeface="Times New Roman" pitchFamily="18" charset="0"/>
              </a:rPr>
              <a:t>GLI INFERI </a:t>
            </a: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err="1" smtClean="0">
                <a:solidFill>
                  <a:srgbClr val="EEDBC0"/>
                </a:solidFill>
                <a:latin typeface="Times New Roman" pitchFamily="18" charset="0"/>
                <a:cs typeface="Times New Roman" pitchFamily="18" charset="0"/>
              </a:rPr>
              <a:t>Monsù</a:t>
            </a:r>
            <a:r>
              <a:rPr lang="it-IT" b="1" dirty="0" smtClean="0">
                <a:solidFill>
                  <a:srgbClr val="EEDBC0"/>
                </a:solidFill>
                <a:latin typeface="Times New Roman" pitchFamily="18" charset="0"/>
                <a:cs typeface="Times New Roman" pitchFamily="18" charset="0"/>
              </a:rPr>
              <a:t> Desiderio inventa l’inferno neogotico due secoli prima del </a:t>
            </a:r>
            <a:r>
              <a:rPr lang="it-IT" b="1" dirty="0" err="1" smtClean="0">
                <a:solidFill>
                  <a:srgbClr val="EEDBC0"/>
                </a:solidFill>
                <a:latin typeface="Times New Roman" pitchFamily="18" charset="0"/>
                <a:cs typeface="Times New Roman" pitchFamily="18" charset="0"/>
              </a:rPr>
              <a:t>Romnaticismo</a:t>
            </a:r>
            <a:r>
              <a:rPr lang="it-IT" b="1" dirty="0" smtClean="0">
                <a:solidFill>
                  <a:srgbClr val="EEDBC0"/>
                </a:solidFill>
                <a:latin typeface="Times New Roman" pitchFamily="18" charset="0"/>
                <a:cs typeface="Times New Roman" pitchFamily="18" charset="0"/>
              </a:rPr>
              <a:t>. I suoi inferi sono una cattedrale in fiamme,  scavata nelle viscere della Terra, con cadaveri e scheletri legati, appesi, impiccati lasciati in bella mostra a terrorizzare lo spettatore…. Proprio come succedeva realmente, su tutte le piazze d’Europa. L’inferno vero non sta nel sottosuolo, ma lo stiamo vivendo </a:t>
            </a:r>
            <a:r>
              <a:rPr lang="it-IT" b="1" i="1" dirty="0" smtClean="0">
                <a:solidFill>
                  <a:srgbClr val="EEDBC0"/>
                </a:solidFill>
                <a:latin typeface="Times New Roman" pitchFamily="18" charset="0"/>
                <a:cs typeface="Times New Roman" pitchFamily="18" charset="0"/>
              </a:rPr>
              <a:t>hic et </a:t>
            </a:r>
            <a:r>
              <a:rPr lang="it-IT" b="1" i="1" dirty="0" err="1" smtClean="0">
                <a:solidFill>
                  <a:srgbClr val="EEDBC0"/>
                </a:solidFill>
                <a:latin typeface="Times New Roman" pitchFamily="18" charset="0"/>
                <a:cs typeface="Times New Roman" pitchFamily="18" charset="0"/>
              </a:rPr>
              <a:t>nunc</a:t>
            </a:r>
            <a:r>
              <a:rPr lang="it-IT" b="1" i="1" dirty="0" smtClean="0">
                <a:solidFill>
                  <a:srgbClr val="EEDBC0"/>
                </a:solidFill>
                <a:latin typeface="Times New Roman" pitchFamily="18" charset="0"/>
                <a:cs typeface="Times New Roman" pitchFamily="18" charset="0"/>
              </a:rPr>
              <a:t> </a:t>
            </a:r>
            <a:r>
              <a:rPr lang="it-IT" b="1" dirty="0" smtClean="0">
                <a:solidFill>
                  <a:srgbClr val="EEDBC0"/>
                </a:solidFill>
                <a:latin typeface="Times New Roman" pitchFamily="18" charset="0"/>
                <a:cs typeface="Times New Roman" pitchFamily="18" charset="0"/>
              </a:rPr>
              <a:t>ogni giorno di vita…..</a:t>
            </a:r>
          </a:p>
        </p:txBody>
      </p:sp>
    </p:spTree>
    <p:extLst>
      <p:ext uri="{BB962C8B-B14F-4D97-AF65-F5344CB8AC3E}">
        <p14:creationId xmlns:p14="http://schemas.microsoft.com/office/powerpoint/2010/main" xmlns="" val="14164506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0" y="6488668"/>
            <a:ext cx="1170192"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L’inferno </a:t>
            </a:r>
          </a:p>
        </p:txBody>
      </p:sp>
      <p:pic>
        <p:nvPicPr>
          <p:cNvPr id="116738" name="Picture 2" descr="http://a133.idata.over-blog.com/600x392/4/18/31/72/Images-4/Enfers-Monsu-Desiderio.jpg"/>
          <p:cNvPicPr>
            <a:picLocks noChangeAspect="1" noChangeArrowheads="1"/>
          </p:cNvPicPr>
          <p:nvPr/>
        </p:nvPicPr>
        <p:blipFill>
          <a:blip r:embed="rId4"/>
          <a:srcRect/>
          <a:stretch>
            <a:fillRect/>
          </a:stretch>
        </p:blipFill>
        <p:spPr bwMode="auto">
          <a:xfrm>
            <a:off x="-10270" y="428604"/>
            <a:ext cx="9154270" cy="600079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7858148" y="214290"/>
            <a:ext cx="1170192"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L’inferno</a:t>
            </a:r>
            <a:r>
              <a:rPr lang="it-IT" b="1" dirty="0" smtClean="0">
                <a:solidFill>
                  <a:schemeClr val="bg1"/>
                </a:solidFill>
                <a:latin typeface="Times New Roman" pitchFamily="18" charset="0"/>
                <a:cs typeface="Times New Roman" pitchFamily="18" charset="0"/>
              </a:rPr>
              <a:t> </a:t>
            </a:r>
          </a:p>
        </p:txBody>
      </p:sp>
      <p:pic>
        <p:nvPicPr>
          <p:cNvPr id="167938" name="Picture 2" descr="http://a1reproductions.com/scene-of-hell-detail-showing-hades-and-persephone-rulers-of-the-underworld-by-francois-de-nome-monsu-desiderio.jpg"/>
          <p:cNvPicPr>
            <a:picLocks noChangeAspect="1" noChangeArrowheads="1"/>
          </p:cNvPicPr>
          <p:nvPr/>
        </p:nvPicPr>
        <p:blipFill>
          <a:blip r:embed="rId4"/>
          <a:srcRect l="10274"/>
          <a:stretch>
            <a:fillRect/>
          </a:stretch>
        </p:blipFill>
        <p:spPr bwMode="auto">
          <a:xfrm>
            <a:off x="2214546" y="0"/>
            <a:ext cx="4491986"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7858148" y="214290"/>
            <a:ext cx="1170192"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L’inferno</a:t>
            </a:r>
            <a:r>
              <a:rPr lang="it-IT" b="1" dirty="0" smtClean="0">
                <a:solidFill>
                  <a:schemeClr val="bg1"/>
                </a:solidFill>
                <a:latin typeface="Times New Roman" pitchFamily="18" charset="0"/>
                <a:cs typeface="Times New Roman" pitchFamily="18" charset="0"/>
              </a:rPr>
              <a:t> </a:t>
            </a:r>
          </a:p>
        </p:txBody>
      </p:sp>
      <p:pic>
        <p:nvPicPr>
          <p:cNvPr id="160770" name="Picture 2" descr="Hell (Les Enfers) (1622) – François de Nomé (Monsù Desiderio)"/>
          <p:cNvPicPr>
            <a:picLocks noChangeAspect="1" noChangeArrowheads="1"/>
          </p:cNvPicPr>
          <p:nvPr/>
        </p:nvPicPr>
        <p:blipFill>
          <a:blip r:embed="rId4"/>
          <a:srcRect/>
          <a:stretch>
            <a:fillRect/>
          </a:stretch>
        </p:blipFill>
        <p:spPr bwMode="auto">
          <a:xfrm>
            <a:off x="1857356" y="-1"/>
            <a:ext cx="5122069" cy="68580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7858148" y="214290"/>
            <a:ext cx="1170192"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L’inferno</a:t>
            </a:r>
            <a:r>
              <a:rPr lang="it-IT" b="1" dirty="0" smtClean="0">
                <a:solidFill>
                  <a:schemeClr val="bg1"/>
                </a:solidFill>
                <a:latin typeface="Times New Roman" pitchFamily="18" charset="0"/>
                <a:cs typeface="Times New Roman" pitchFamily="18" charset="0"/>
              </a:rPr>
              <a:t> </a:t>
            </a:r>
          </a:p>
        </p:txBody>
      </p:sp>
      <p:pic>
        <p:nvPicPr>
          <p:cNvPr id="86018" name="Picture 2" descr="https://charybde2.files.wordpress.com/2014/11/monsu-desiderio.jpg"/>
          <p:cNvPicPr>
            <a:picLocks noChangeAspect="1" noChangeArrowheads="1"/>
          </p:cNvPicPr>
          <p:nvPr/>
        </p:nvPicPr>
        <p:blipFill>
          <a:blip r:embed="rId4"/>
          <a:srcRect/>
          <a:stretch>
            <a:fillRect/>
          </a:stretch>
        </p:blipFill>
        <p:spPr bwMode="auto">
          <a:xfrm>
            <a:off x="0" y="0"/>
            <a:ext cx="7788347"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0" y="642918"/>
            <a:ext cx="9144001" cy="5355312"/>
          </a:xfrm>
          <a:prstGeom prst="rect">
            <a:avLst/>
          </a:prstGeom>
        </p:spPr>
        <p:txBody>
          <a:bodyPr wrap="square">
            <a:spAutoFit/>
          </a:bodyPr>
          <a:lstStyle/>
          <a:p>
            <a:pPr algn="ctr"/>
            <a:r>
              <a:rPr lang="it-IT" sz="3600" b="1" dirty="0" smtClean="0">
                <a:solidFill>
                  <a:schemeClr val="accent6">
                    <a:lumMod val="75000"/>
                  </a:schemeClr>
                </a:solidFill>
                <a:latin typeface="Times New Roman" pitchFamily="18" charset="0"/>
                <a:cs typeface="Times New Roman" pitchFamily="18" charset="0"/>
              </a:rPr>
              <a:t>L’ARTE DELLA CATASTROFE</a:t>
            </a: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rgbClr val="EEDBC0"/>
                </a:solidFill>
                <a:latin typeface="Times New Roman" pitchFamily="18" charset="0"/>
                <a:cs typeface="Times New Roman" pitchFamily="18" charset="0"/>
              </a:rPr>
              <a:t>I due (?) pittori che stanno sotto il nome di </a:t>
            </a:r>
            <a:r>
              <a:rPr lang="it-IT" b="1" dirty="0" err="1" smtClean="0">
                <a:solidFill>
                  <a:srgbClr val="EEDBC0"/>
                </a:solidFill>
                <a:latin typeface="Times New Roman" pitchFamily="18" charset="0"/>
                <a:cs typeface="Times New Roman" pitchFamily="18" charset="0"/>
              </a:rPr>
              <a:t>Monsù</a:t>
            </a:r>
            <a:r>
              <a:rPr lang="it-IT" b="1" dirty="0" smtClean="0">
                <a:solidFill>
                  <a:srgbClr val="EEDBC0"/>
                </a:solidFill>
                <a:latin typeface="Times New Roman" pitchFamily="18" charset="0"/>
                <a:cs typeface="Times New Roman" pitchFamily="18" charset="0"/>
              </a:rPr>
              <a:t> Desiderio elaborano una vera e propria poetica della catastrofe.  Come </a:t>
            </a:r>
            <a:r>
              <a:rPr lang="it-IT" b="1" dirty="0">
                <a:solidFill>
                  <a:srgbClr val="EEDBC0"/>
                </a:solidFill>
                <a:latin typeface="Times New Roman" pitchFamily="18" charset="0"/>
                <a:cs typeface="Times New Roman" pitchFamily="18" charset="0"/>
              </a:rPr>
              <a:t>si può immaginare, </a:t>
            </a:r>
            <a:r>
              <a:rPr lang="it-IT" b="1" dirty="0" smtClean="0">
                <a:solidFill>
                  <a:srgbClr val="EEDBC0"/>
                </a:solidFill>
                <a:latin typeface="Times New Roman" pitchFamily="18" charset="0"/>
                <a:cs typeface="Times New Roman" pitchFamily="18" charset="0"/>
              </a:rPr>
              <a:t>ogni tragedia di una città distrutta, tramandata dal mito, dalla religione, dalla letteratura è ben rappresentata. Ci </a:t>
            </a:r>
            <a:r>
              <a:rPr lang="it-IT" b="1" dirty="0">
                <a:solidFill>
                  <a:srgbClr val="EEDBC0"/>
                </a:solidFill>
                <a:latin typeface="Times New Roman" pitchFamily="18" charset="0"/>
                <a:cs typeface="Times New Roman" pitchFamily="18" charset="0"/>
              </a:rPr>
              <a:t>sono molte scene di Troia che brucia, secondo la descrizione di Virgilio. La fuga di Enea ed Anchise contiene il suo equivalente biblico nella partenza da Sodoma di </a:t>
            </a:r>
            <a:r>
              <a:rPr lang="it-IT" b="1" dirty="0" err="1">
                <a:solidFill>
                  <a:srgbClr val="EEDBC0"/>
                </a:solidFill>
                <a:latin typeface="Times New Roman" pitchFamily="18" charset="0"/>
                <a:cs typeface="Times New Roman" pitchFamily="18" charset="0"/>
              </a:rPr>
              <a:t>Lot</a:t>
            </a:r>
            <a:r>
              <a:rPr lang="it-IT" b="1" dirty="0">
                <a:solidFill>
                  <a:srgbClr val="EEDBC0"/>
                </a:solidFill>
                <a:latin typeface="Times New Roman" pitchFamily="18" charset="0"/>
                <a:cs typeface="Times New Roman" pitchFamily="18" charset="0"/>
              </a:rPr>
              <a:t> e della sua famiglia, rappresentata da una gigantesca nell’oscurità della notte, anche se la Bibbia situa esplicitamente il tempo della distruzione della città all’alba. </a:t>
            </a:r>
            <a:r>
              <a:rPr lang="it-IT" b="1" dirty="0" smtClean="0">
                <a:solidFill>
                  <a:srgbClr val="EEDBC0"/>
                </a:solidFill>
                <a:latin typeface="Times New Roman" pitchFamily="18" charset="0"/>
                <a:cs typeface="Times New Roman" pitchFamily="18" charset="0"/>
              </a:rPr>
              <a:t>Per non </a:t>
            </a:r>
            <a:r>
              <a:rPr lang="it-IT" b="1" dirty="0" err="1" smtClean="0">
                <a:solidFill>
                  <a:srgbClr val="EEDBC0"/>
                </a:solidFill>
                <a:latin typeface="Times New Roman" pitchFamily="18" charset="0"/>
                <a:cs typeface="Times New Roman" pitchFamily="18" charset="0"/>
              </a:rPr>
              <a:t>paerlare</a:t>
            </a:r>
            <a:r>
              <a:rPr lang="it-IT" b="1" dirty="0" smtClean="0">
                <a:solidFill>
                  <a:srgbClr val="EEDBC0"/>
                </a:solidFill>
                <a:latin typeface="Times New Roman" pitchFamily="18" charset="0"/>
                <a:cs typeface="Times New Roman" pitchFamily="18" charset="0"/>
              </a:rPr>
              <a:t> della caduta di Atlantide. </a:t>
            </a:r>
            <a:endParaRPr lang="it-IT" b="1" dirty="0">
              <a:solidFill>
                <a:srgbClr val="EEDBC0"/>
              </a:solidFill>
              <a:latin typeface="Times New Roman" pitchFamily="18" charset="0"/>
              <a:cs typeface="Times New Roman" pitchFamily="18" charset="0"/>
            </a:endParaRPr>
          </a:p>
          <a:p>
            <a:r>
              <a:rPr lang="it-IT" b="1" dirty="0" smtClean="0">
                <a:solidFill>
                  <a:srgbClr val="EEDBC0"/>
                </a:solidFill>
                <a:latin typeface="Times New Roman" pitchFamily="18" charset="0"/>
                <a:cs typeface="Times New Roman" pitchFamily="18" charset="0"/>
              </a:rPr>
              <a:t>L’idea sottintesa nella rappresentazione di tante tragedie è che qualunque </a:t>
            </a:r>
            <a:r>
              <a:rPr lang="it-IT" b="1" dirty="0">
                <a:solidFill>
                  <a:srgbClr val="EEDBC0"/>
                </a:solidFill>
                <a:latin typeface="Times New Roman" pitchFamily="18" charset="0"/>
                <a:cs typeface="Times New Roman" pitchFamily="18" charset="0"/>
              </a:rPr>
              <a:t>grandezza e bellezza è effimera: si dissolve nello spazio e nel tempo come schiuma del mare, o come la cenere al fuoco. </a:t>
            </a:r>
            <a:endParaRPr lang="it-IT" b="1" dirty="0" smtClean="0">
              <a:solidFill>
                <a:srgbClr val="EEDBC0"/>
              </a:solidFill>
              <a:latin typeface="Times New Roman" pitchFamily="18" charset="0"/>
              <a:cs typeface="Times New Roman" pitchFamily="18" charset="0"/>
            </a:endParaRPr>
          </a:p>
          <a:p>
            <a:r>
              <a:rPr lang="it-IT" b="1" dirty="0" smtClean="0">
                <a:solidFill>
                  <a:srgbClr val="EEDBC0"/>
                </a:solidFill>
                <a:latin typeface="Times New Roman" pitchFamily="18" charset="0"/>
                <a:cs typeface="Times New Roman" pitchFamily="18" charset="0"/>
              </a:rPr>
              <a:t>I </a:t>
            </a:r>
            <a:r>
              <a:rPr lang="it-IT" b="1" dirty="0">
                <a:solidFill>
                  <a:srgbClr val="EEDBC0"/>
                </a:solidFill>
                <a:latin typeface="Times New Roman" pitchFamily="18" charset="0"/>
                <a:cs typeface="Times New Roman" pitchFamily="18" charset="0"/>
              </a:rPr>
              <a:t>due artisti fecero qualcosa di estremamente singolare per quei tempi: convertirono la catastrofe architettonica in un genere specifico, legato a doppio filo con il concetto di vanitas. </a:t>
            </a:r>
          </a:p>
          <a:p>
            <a:r>
              <a:rPr lang="it-IT" b="1" dirty="0" smtClean="0">
                <a:solidFill>
                  <a:schemeClr val="accent6">
                    <a:lumMod val="20000"/>
                    <a:lumOff val="8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xmlns="" val="1508373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32770" name="Picture 2" descr="http://frankzumbach.files.wordpress.com/2011/07/05monsu027.jpg"/>
          <p:cNvPicPr>
            <a:picLocks noChangeAspect="1" noChangeArrowheads="1"/>
          </p:cNvPicPr>
          <p:nvPr/>
        </p:nvPicPr>
        <p:blipFill>
          <a:blip r:embed="rId4" cstate="print"/>
          <a:srcRect/>
          <a:stretch>
            <a:fillRect/>
          </a:stretch>
        </p:blipFill>
        <p:spPr bwMode="auto">
          <a:xfrm>
            <a:off x="0" y="0"/>
            <a:ext cx="9144000" cy="6329363"/>
          </a:xfrm>
          <a:prstGeom prst="rect">
            <a:avLst/>
          </a:prstGeom>
          <a:noFill/>
        </p:spPr>
      </p:pic>
      <p:sp>
        <p:nvSpPr>
          <p:cNvPr id="9" name="Rettangolo 8"/>
          <p:cNvSpPr/>
          <p:nvPr/>
        </p:nvSpPr>
        <p:spPr>
          <a:xfrm>
            <a:off x="214282" y="6357958"/>
            <a:ext cx="492922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L’incendio di Troia </a:t>
            </a:r>
          </a:p>
        </p:txBody>
      </p:sp>
    </p:spTree>
    <p:extLst>
      <p:ext uri="{BB962C8B-B14F-4D97-AF65-F5344CB8AC3E}">
        <p14:creationId xmlns:p14="http://schemas.microsoft.com/office/powerpoint/2010/main" xmlns="" val="435047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0"/>
            <a:ext cx="9144000" cy="7171194"/>
          </a:xfrm>
          <a:prstGeom prst="rect">
            <a:avLst/>
          </a:prstGeom>
        </p:spPr>
        <p:txBody>
          <a:bodyPr wrap="square">
            <a:spAutoFit/>
          </a:bodyPr>
          <a:lstStyle/>
          <a:p>
            <a:r>
              <a:rPr lang="it-IT" sz="2000" dirty="0" smtClean="0">
                <a:solidFill>
                  <a:srgbClr val="EEDBC0"/>
                </a:solidFill>
                <a:latin typeface="Times New Roman" pitchFamily="18" charset="0"/>
                <a:cs typeface="Times New Roman" pitchFamily="18" charset="0"/>
              </a:rPr>
              <a:t>Il primo ad occuparsi di lui fu lo storico dell'arte francese Louis </a:t>
            </a:r>
            <a:r>
              <a:rPr lang="it-IT" sz="2000" dirty="0" err="1" smtClean="0">
                <a:solidFill>
                  <a:srgbClr val="EEDBC0"/>
                </a:solidFill>
                <a:latin typeface="Times New Roman" pitchFamily="18" charset="0"/>
                <a:cs typeface="Times New Roman" pitchFamily="18" charset="0"/>
              </a:rPr>
              <a:t>Reau</a:t>
            </a:r>
            <a:r>
              <a:rPr lang="it-IT" sz="2000" dirty="0" smtClean="0">
                <a:solidFill>
                  <a:srgbClr val="EEDBC0"/>
                </a:solidFill>
                <a:latin typeface="Times New Roman" pitchFamily="18" charset="0"/>
                <a:cs typeface="Times New Roman" pitchFamily="18" charset="0"/>
              </a:rPr>
              <a:t>, il quale, nell'aprile del 1935 pubblicò sulla '</a:t>
            </a:r>
            <a:r>
              <a:rPr lang="it-IT" sz="2000" dirty="0" err="1" smtClean="0">
                <a:solidFill>
                  <a:srgbClr val="EEDBC0"/>
                </a:solidFill>
                <a:latin typeface="Times New Roman" pitchFamily="18" charset="0"/>
                <a:cs typeface="Times New Roman" pitchFamily="18" charset="0"/>
              </a:rPr>
              <a:t>Gazette</a:t>
            </a:r>
            <a:r>
              <a:rPr lang="it-IT" sz="2000" dirty="0" smtClean="0">
                <a:solidFill>
                  <a:srgbClr val="EEDBC0"/>
                </a:solidFill>
                <a:latin typeface="Times New Roman" pitchFamily="18" charset="0"/>
                <a:cs typeface="Times New Roman" pitchFamily="18" charset="0"/>
              </a:rPr>
              <a:t> de </a:t>
            </a:r>
            <a:r>
              <a:rPr lang="it-IT" sz="2000" dirty="0" err="1" smtClean="0">
                <a:solidFill>
                  <a:srgbClr val="EEDBC0"/>
                </a:solidFill>
                <a:latin typeface="Times New Roman" pitchFamily="18" charset="0"/>
                <a:cs typeface="Times New Roman" pitchFamily="18" charset="0"/>
              </a:rPr>
              <a:t>Beaux-Arts</a:t>
            </a:r>
            <a:r>
              <a:rPr lang="it-IT" sz="2000" dirty="0" smtClean="0">
                <a:solidFill>
                  <a:srgbClr val="EEDBC0"/>
                </a:solidFill>
                <a:latin typeface="Times New Roman" pitchFamily="18" charset="0"/>
                <a:cs typeface="Times New Roman" pitchFamily="18" charset="0"/>
              </a:rPr>
              <a:t>' (e nel '</a:t>
            </a:r>
            <a:r>
              <a:rPr lang="it-IT" sz="2000" dirty="0" err="1" smtClean="0">
                <a:solidFill>
                  <a:srgbClr val="EEDBC0"/>
                </a:solidFill>
                <a:latin typeface="Times New Roman" pitchFamily="18" charset="0"/>
                <a:cs typeface="Times New Roman" pitchFamily="18" charset="0"/>
              </a:rPr>
              <a:t>Bulletin</a:t>
            </a:r>
            <a:r>
              <a:rPr lang="it-IT" sz="2000" dirty="0" smtClean="0">
                <a:solidFill>
                  <a:srgbClr val="EEDBC0"/>
                </a:solidFill>
                <a:latin typeface="Times New Roman" pitchFamily="18" charset="0"/>
                <a:cs typeface="Times New Roman" pitchFamily="18" charset="0"/>
              </a:rPr>
              <a:t> de la </a:t>
            </a:r>
            <a:r>
              <a:rPr lang="it-IT" sz="2000" dirty="0" err="1" smtClean="0">
                <a:solidFill>
                  <a:srgbClr val="EEDBC0"/>
                </a:solidFill>
                <a:latin typeface="Times New Roman" pitchFamily="18" charset="0"/>
                <a:cs typeface="Times New Roman" pitchFamily="18" charset="0"/>
              </a:rPr>
              <a:t>Société</a:t>
            </a:r>
            <a:r>
              <a:rPr lang="it-IT" sz="2000" dirty="0" smtClean="0">
                <a:solidFill>
                  <a:srgbClr val="EEDBC0"/>
                </a:solidFill>
                <a:latin typeface="Times New Roman" pitchFamily="18" charset="0"/>
                <a:cs typeface="Times New Roman" pitchFamily="18" charset="0"/>
              </a:rPr>
              <a:t> de l'Histoire de l'Art </a:t>
            </a:r>
            <a:r>
              <a:rPr lang="it-IT" sz="2000" dirty="0" err="1" smtClean="0">
                <a:solidFill>
                  <a:srgbClr val="EEDBC0"/>
                </a:solidFill>
                <a:latin typeface="Times New Roman" pitchFamily="18" charset="0"/>
                <a:cs typeface="Times New Roman" pitchFamily="18" charset="0"/>
              </a:rPr>
              <a:t>Français</a:t>
            </a:r>
            <a:r>
              <a:rPr lang="it-IT" sz="2000" dirty="0" smtClean="0">
                <a:solidFill>
                  <a:srgbClr val="EEDBC0"/>
                </a:solidFill>
                <a:latin typeface="Times New Roman" pitchFamily="18" charset="0"/>
                <a:cs typeface="Times New Roman" pitchFamily="18" charset="0"/>
              </a:rPr>
              <a:t>') un articolo: 'L'enigma di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Era la prima volta in cui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faceva la sua apparizione nel mondo dell'arte. Veniva descritto come un 'misterioso maestro' che visse nella capitale del </a:t>
            </a:r>
            <a:r>
              <a:rPr lang="it-IT" sz="2000" dirty="0" err="1" smtClean="0">
                <a:solidFill>
                  <a:srgbClr val="EEDBC0"/>
                </a:solidFill>
                <a:latin typeface="Times New Roman" pitchFamily="18" charset="0"/>
                <a:cs typeface="Times New Roman" pitchFamily="18" charset="0"/>
              </a:rPr>
              <a:t>Viceregno</a:t>
            </a:r>
            <a:r>
              <a:rPr lang="it-IT" sz="2000" dirty="0" smtClean="0">
                <a:solidFill>
                  <a:srgbClr val="EEDBC0"/>
                </a:solidFill>
                <a:latin typeface="Times New Roman" pitchFamily="18" charset="0"/>
                <a:cs typeface="Times New Roman" pitchFamily="18" charset="0"/>
              </a:rPr>
              <a:t> all'epoca di Luigi XIII e che </a:t>
            </a:r>
            <a:r>
              <a:rPr lang="it-IT" sz="2000" dirty="0" err="1" smtClean="0">
                <a:solidFill>
                  <a:srgbClr val="EEDBC0"/>
                </a:solidFill>
                <a:latin typeface="Times New Roman" pitchFamily="18" charset="0"/>
                <a:cs typeface="Times New Roman" pitchFamily="18" charset="0"/>
              </a:rPr>
              <a:t>Reau</a:t>
            </a:r>
            <a:r>
              <a:rPr lang="it-IT" sz="2000" dirty="0" smtClean="0">
                <a:solidFill>
                  <a:srgbClr val="EEDBC0"/>
                </a:solidFill>
                <a:latin typeface="Times New Roman" pitchFamily="18" charset="0"/>
                <a:cs typeface="Times New Roman" pitchFamily="18" charset="0"/>
              </a:rPr>
              <a:t> scoprì per caso visitando la Galleria </a:t>
            </a:r>
            <a:r>
              <a:rPr lang="it-IT" sz="2000" dirty="0" err="1" smtClean="0">
                <a:solidFill>
                  <a:srgbClr val="EEDBC0"/>
                </a:solidFill>
                <a:latin typeface="Times New Roman" pitchFamily="18" charset="0"/>
                <a:cs typeface="Times New Roman" pitchFamily="18" charset="0"/>
              </a:rPr>
              <a:t>Harrach</a:t>
            </a:r>
            <a:r>
              <a:rPr lang="it-IT" sz="2000" dirty="0" smtClean="0">
                <a:solidFill>
                  <a:srgbClr val="EEDBC0"/>
                </a:solidFill>
                <a:latin typeface="Times New Roman" pitchFamily="18" charset="0"/>
                <a:cs typeface="Times New Roman" pitchFamily="18" charset="0"/>
              </a:rPr>
              <a:t> di Vienna. Ora, il conte </a:t>
            </a:r>
            <a:r>
              <a:rPr lang="it-IT" sz="2000" dirty="0" err="1" smtClean="0">
                <a:solidFill>
                  <a:srgbClr val="EEDBC0"/>
                </a:solidFill>
                <a:latin typeface="Times New Roman" pitchFamily="18" charset="0"/>
                <a:cs typeface="Times New Roman" pitchFamily="18" charset="0"/>
              </a:rPr>
              <a:t>Aloys</a:t>
            </a:r>
            <a:r>
              <a:rPr lang="it-IT" sz="2000" dirty="0" smtClean="0">
                <a:solidFill>
                  <a:srgbClr val="EEDBC0"/>
                </a:solidFill>
                <a:latin typeface="Times New Roman" pitchFamily="18" charset="0"/>
                <a:cs typeface="Times New Roman" pitchFamily="18" charset="0"/>
              </a:rPr>
              <a:t> Thomas </a:t>
            </a:r>
            <a:r>
              <a:rPr lang="it-IT" sz="2000" dirty="0" err="1" smtClean="0">
                <a:solidFill>
                  <a:srgbClr val="EEDBC0"/>
                </a:solidFill>
                <a:latin typeface="Times New Roman" pitchFamily="18" charset="0"/>
                <a:cs typeface="Times New Roman" pitchFamily="18" charset="0"/>
              </a:rPr>
              <a:t>Raimund</a:t>
            </a:r>
            <a:r>
              <a:rPr lang="it-IT" sz="2000" dirty="0" smtClean="0">
                <a:solidFill>
                  <a:srgbClr val="EEDBC0"/>
                </a:solidFill>
                <a:latin typeface="Times New Roman" pitchFamily="18" charset="0"/>
                <a:cs typeface="Times New Roman" pitchFamily="18" charset="0"/>
              </a:rPr>
              <a:t> von </a:t>
            </a:r>
            <a:r>
              <a:rPr lang="it-IT" sz="2000" dirty="0" err="1" smtClean="0">
                <a:solidFill>
                  <a:srgbClr val="EEDBC0"/>
                </a:solidFill>
                <a:latin typeface="Times New Roman" pitchFamily="18" charset="0"/>
                <a:cs typeface="Times New Roman" pitchFamily="18" charset="0"/>
              </a:rPr>
              <a:t>Harrach</a:t>
            </a:r>
            <a:r>
              <a:rPr lang="it-IT" sz="2000" dirty="0" smtClean="0">
                <a:solidFill>
                  <a:srgbClr val="EEDBC0"/>
                </a:solidFill>
                <a:latin typeface="Times New Roman" pitchFamily="18" charset="0"/>
                <a:cs typeface="Times New Roman" pitchFamily="18" charset="0"/>
              </a:rPr>
              <a:t> fu </a:t>
            </a:r>
            <a:r>
              <a:rPr lang="it-IT" sz="2000" dirty="0" err="1" smtClean="0">
                <a:solidFill>
                  <a:srgbClr val="EEDBC0"/>
                </a:solidFill>
                <a:latin typeface="Times New Roman" pitchFamily="18" charset="0"/>
                <a:cs typeface="Times New Roman" pitchFamily="18" charset="0"/>
              </a:rPr>
              <a:t>ViceRè</a:t>
            </a:r>
            <a:r>
              <a:rPr lang="it-IT" sz="2000" dirty="0" smtClean="0">
                <a:solidFill>
                  <a:srgbClr val="EEDBC0"/>
                </a:solidFill>
                <a:latin typeface="Times New Roman" pitchFamily="18" charset="0"/>
                <a:cs typeface="Times New Roman" pitchFamily="18" charset="0"/>
              </a:rPr>
              <a:t> di Napoli dal 1728 e il 1733. Fu proprio lui ad acquistare le tele di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Desiderio e a portarle in Austria. </a:t>
            </a:r>
            <a:r>
              <a:rPr lang="it-IT" sz="2000" dirty="0" err="1" smtClean="0">
                <a:solidFill>
                  <a:srgbClr val="EEDBC0"/>
                </a:solidFill>
                <a:latin typeface="Times New Roman" pitchFamily="18" charset="0"/>
                <a:cs typeface="Times New Roman" pitchFamily="18" charset="0"/>
              </a:rPr>
              <a:t>Reau</a:t>
            </a:r>
            <a:r>
              <a:rPr lang="it-IT" sz="2000" dirty="0" smtClean="0">
                <a:solidFill>
                  <a:srgbClr val="EEDBC0"/>
                </a:solidFill>
                <a:latin typeface="Times New Roman" pitchFamily="18" charset="0"/>
                <a:cs typeface="Times New Roman" pitchFamily="18" charset="0"/>
              </a:rPr>
              <a:t> ne segnalò cinque e affermò l'esistenza di altre  tele in altri musei (una alla National Gallery di Londra, una al Museo di Varsavia e un'altra al Museo di Budapest). Lo storico francese rimase immediatamente affascinato e colpito dalla '</a:t>
            </a:r>
            <a:r>
              <a:rPr lang="it-IT" sz="2000" dirty="0" err="1" smtClean="0">
                <a:solidFill>
                  <a:srgbClr val="EEDBC0"/>
                </a:solidFill>
                <a:latin typeface="Times New Roman" pitchFamily="18" charset="0"/>
                <a:cs typeface="Times New Roman" pitchFamily="18" charset="0"/>
              </a:rPr>
              <a:t>bizzarrìa</a:t>
            </a:r>
            <a:r>
              <a:rPr lang="it-IT" sz="2000" dirty="0" smtClean="0">
                <a:solidFill>
                  <a:srgbClr val="EEDBC0"/>
                </a:solidFill>
                <a:latin typeface="Times New Roman" pitchFamily="18" charset="0"/>
                <a:cs typeface="Times New Roman" pitchFamily="18" charset="0"/>
              </a:rPr>
              <a:t> di queste vedute d'architetture fantasmagoriche dipinte in una tonalità fulva, impresse come su di una tintura in cuoio di Cordova, con un gusto visionario del pittoresco che annuncia i paesaggi di rovine di </a:t>
            </a:r>
            <a:r>
              <a:rPr lang="it-IT" sz="2000" dirty="0" err="1" smtClean="0">
                <a:solidFill>
                  <a:srgbClr val="EEDBC0"/>
                </a:solidFill>
                <a:latin typeface="Times New Roman" pitchFamily="18" charset="0"/>
                <a:cs typeface="Times New Roman" pitchFamily="18" charset="0"/>
              </a:rPr>
              <a:t>Hubert</a:t>
            </a:r>
            <a:r>
              <a:rPr lang="it-IT" sz="2000" dirty="0" smtClean="0">
                <a:solidFill>
                  <a:srgbClr val="EEDBC0"/>
                </a:solidFill>
                <a:latin typeface="Times New Roman" pitchFamily="18" charset="0"/>
                <a:cs typeface="Times New Roman" pitchFamily="18" charset="0"/>
              </a:rPr>
              <a:t> Robert e più precisamente i disegni romantici di Victor Hugo o le illustrazioni di Gustavo </a:t>
            </a:r>
            <a:r>
              <a:rPr lang="it-IT" sz="2000" dirty="0" err="1" smtClean="0">
                <a:solidFill>
                  <a:srgbClr val="EEDBC0"/>
                </a:solidFill>
                <a:latin typeface="Times New Roman" pitchFamily="18" charset="0"/>
                <a:cs typeface="Times New Roman" pitchFamily="18" charset="0"/>
              </a:rPr>
              <a:t>Doré</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Reau</a:t>
            </a:r>
            <a:r>
              <a:rPr lang="it-IT" sz="2000" dirty="0" smtClean="0">
                <a:solidFill>
                  <a:srgbClr val="EEDBC0"/>
                </a:solidFill>
                <a:latin typeface="Times New Roman" pitchFamily="18" charset="0"/>
                <a:cs typeface="Times New Roman" pitchFamily="18" charset="0"/>
              </a:rPr>
              <a:t> riuscì ad isolare il nome e a capire che l'artista in realtà, pur operando a Napoli, non era napoletano ma francese </a:t>
            </a:r>
            <a:r>
              <a:rPr lang="it-IT" sz="2000" dirty="0" err="1" smtClean="0">
                <a:solidFill>
                  <a:srgbClr val="EEDBC0"/>
                </a:solidFill>
                <a:latin typeface="Times New Roman" pitchFamily="18" charset="0"/>
                <a:cs typeface="Times New Roman" pitchFamily="18" charset="0"/>
              </a:rPr>
              <a:t>perchè</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era una deformazione dialettale (in voga soprattutto nell'Italia meridionale dell'epoca) del vocabolo francese 'Monsieur' e  designava probabilmente gli stranieri che parlavano italiano con accento francese. </a:t>
            </a:r>
            <a:r>
              <a:rPr lang="it-IT" sz="2000" dirty="0">
                <a:solidFill>
                  <a:srgbClr val="EEDBC0"/>
                </a:solidFill>
                <a:latin typeface="Times New Roman" pitchFamily="18" charset="0"/>
                <a:cs typeface="Times New Roman" pitchFamily="18" charset="0"/>
              </a:rPr>
              <a:t>In generale, in Italia </a:t>
            </a:r>
            <a:r>
              <a:rPr lang="it-IT" sz="2000" dirty="0" smtClean="0">
                <a:solidFill>
                  <a:srgbClr val="EEDBC0"/>
                </a:solidFill>
                <a:latin typeface="Times New Roman" pitchFamily="18" charset="0"/>
                <a:cs typeface="Times New Roman" pitchFamily="18" charset="0"/>
              </a:rPr>
              <a:t>veniva </a:t>
            </a:r>
            <a:r>
              <a:rPr lang="it-IT" sz="2000" dirty="0">
                <a:solidFill>
                  <a:srgbClr val="EEDBC0"/>
                </a:solidFill>
                <a:latin typeface="Times New Roman" pitchFamily="18" charset="0"/>
                <a:cs typeface="Times New Roman" pitchFamily="18" charset="0"/>
              </a:rPr>
              <a:t>chiamato  </a:t>
            </a:r>
            <a:r>
              <a:rPr lang="it-IT" sz="2000" dirty="0" err="1">
                <a:solidFill>
                  <a:srgbClr val="EEDBC0"/>
                </a:solidFill>
                <a:latin typeface="Times New Roman" pitchFamily="18" charset="0"/>
                <a:cs typeface="Times New Roman" pitchFamily="18" charset="0"/>
              </a:rPr>
              <a:t>Monsu</a:t>
            </a:r>
            <a:r>
              <a:rPr lang="it-IT" sz="2000" dirty="0">
                <a:solidFill>
                  <a:srgbClr val="EEDBC0"/>
                </a:solidFill>
                <a:latin typeface="Times New Roman" pitchFamily="18" charset="0"/>
                <a:cs typeface="Times New Roman" pitchFamily="18" charset="0"/>
              </a:rPr>
              <a:t> (da Monsieur) seguito dal </a:t>
            </a:r>
            <a:r>
              <a:rPr lang="it-IT" sz="2000" dirty="0" smtClean="0">
                <a:solidFill>
                  <a:srgbClr val="EEDBC0"/>
                </a:solidFill>
                <a:latin typeface="Times New Roman" pitchFamily="18" charset="0"/>
                <a:cs typeface="Times New Roman" pitchFamily="18" charset="0"/>
              </a:rPr>
              <a:t>nome</a:t>
            </a:r>
            <a:r>
              <a:rPr lang="it-IT" sz="2000" dirty="0">
                <a:solidFill>
                  <a:srgbClr val="EEDBC0"/>
                </a:solidFill>
                <a:latin typeface="Times New Roman" pitchFamily="18" charset="0"/>
                <a:cs typeface="Times New Roman" pitchFamily="18" charset="0"/>
              </a:rPr>
              <a:t>, e non dal </a:t>
            </a:r>
            <a:r>
              <a:rPr lang="it-IT" sz="2000" dirty="0" smtClean="0">
                <a:solidFill>
                  <a:srgbClr val="EEDBC0"/>
                </a:solidFill>
                <a:latin typeface="Times New Roman" pitchFamily="18" charset="0"/>
                <a:cs typeface="Times New Roman" pitchFamily="18" charset="0"/>
              </a:rPr>
              <a:t>cognome</a:t>
            </a:r>
            <a:r>
              <a:rPr lang="it-IT" sz="2000" dirty="0">
                <a:solidFill>
                  <a:srgbClr val="EEDBC0"/>
                </a:solidFill>
                <a:latin typeface="Times New Roman" pitchFamily="18" charset="0"/>
                <a:cs typeface="Times New Roman" pitchFamily="18" charset="0"/>
              </a:rPr>
              <a:t>, qualunque </a:t>
            </a:r>
            <a:r>
              <a:rPr lang="it-IT" sz="2000" dirty="0" smtClean="0">
                <a:solidFill>
                  <a:srgbClr val="EEDBC0"/>
                </a:solidFill>
                <a:latin typeface="Times New Roman" pitchFamily="18" charset="0"/>
                <a:cs typeface="Times New Roman" pitchFamily="18" charset="0"/>
              </a:rPr>
              <a:t>straniero </a:t>
            </a:r>
            <a:r>
              <a:rPr lang="it-IT" sz="2000" dirty="0">
                <a:solidFill>
                  <a:srgbClr val="EEDBC0"/>
                </a:solidFill>
                <a:latin typeface="Times New Roman" pitchFamily="18" charset="0"/>
                <a:cs typeface="Times New Roman" pitchFamily="18" charset="0"/>
              </a:rPr>
              <a:t>parlasse francese</a:t>
            </a:r>
            <a:r>
              <a:rPr lang="it-IT" sz="2000" dirty="0" smtClean="0">
                <a:solidFill>
                  <a:srgbClr val="EEDBC0"/>
                </a:solidFill>
                <a:latin typeface="Times New Roman" pitchFamily="18" charset="0"/>
                <a:cs typeface="Times New Roman" pitchFamily="18" charset="0"/>
              </a:rPr>
              <a:t>. I trattati di pittura dell'epoca pullulano  di '</a:t>
            </a:r>
            <a:r>
              <a:rPr lang="it-IT" sz="2000" dirty="0" err="1" smtClean="0">
                <a:solidFill>
                  <a:srgbClr val="EEDBC0"/>
                </a:solidFill>
                <a:latin typeface="Times New Roman" pitchFamily="18" charset="0"/>
                <a:cs typeface="Times New Roman" pitchFamily="18" charset="0"/>
              </a:rPr>
              <a:t>Monsù</a:t>
            </a:r>
            <a:r>
              <a:rPr lang="it-IT" sz="2000" dirty="0" smtClean="0">
                <a:solidFill>
                  <a:srgbClr val="EEDBC0"/>
                </a:solidFill>
                <a:latin typeface="Times New Roman" pitchFamily="18" charset="0"/>
                <a:cs typeface="Times New Roman" pitchFamily="18" charset="0"/>
              </a:rPr>
              <a:t>‘ pittori francesi: '</a:t>
            </a:r>
            <a:r>
              <a:rPr lang="it-IT" sz="2000" dirty="0" err="1" smtClean="0">
                <a:solidFill>
                  <a:srgbClr val="EEDBC0"/>
                </a:solidFill>
                <a:latin typeface="Times New Roman" pitchFamily="18" charset="0"/>
                <a:cs typeface="Times New Roman" pitchFamily="18" charset="0"/>
              </a:rPr>
              <a:t>Monsu</a:t>
            </a:r>
            <a:r>
              <a:rPr lang="it-IT" sz="2000" dirty="0" smtClean="0">
                <a:solidFill>
                  <a:srgbClr val="EEDBC0"/>
                </a:solidFill>
                <a:latin typeface="Times New Roman" pitchFamily="18" charset="0"/>
                <a:cs typeface="Times New Roman" pitchFamily="18" charset="0"/>
              </a:rPr>
              <a:t> </a:t>
            </a:r>
            <a:r>
              <a:rPr lang="it-IT" sz="2000" dirty="0" err="1" smtClean="0">
                <a:solidFill>
                  <a:srgbClr val="EEDBC0"/>
                </a:solidFill>
                <a:latin typeface="Times New Roman" pitchFamily="18" charset="0"/>
                <a:cs typeface="Times New Roman" pitchFamily="18" charset="0"/>
              </a:rPr>
              <a:t>Possino</a:t>
            </a:r>
            <a:r>
              <a:rPr lang="it-IT" sz="2000" dirty="0" smtClean="0">
                <a:solidFill>
                  <a:srgbClr val="EEDBC0"/>
                </a:solidFill>
                <a:latin typeface="Times New Roman" pitchFamily="18" charset="0"/>
                <a:cs typeface="Times New Roman" pitchFamily="18" charset="0"/>
              </a:rPr>
              <a:t>' (Nicolas Poussin) '</a:t>
            </a:r>
            <a:r>
              <a:rPr lang="it-IT" sz="2000" dirty="0" err="1" smtClean="0">
                <a:solidFill>
                  <a:srgbClr val="EEDBC0"/>
                </a:solidFill>
                <a:latin typeface="Times New Roman" pitchFamily="18" charset="0"/>
                <a:cs typeface="Times New Roman" pitchFamily="18" charset="0"/>
              </a:rPr>
              <a:t>Monsu</a:t>
            </a:r>
            <a:r>
              <a:rPr lang="it-IT" sz="2000" dirty="0" smtClean="0">
                <a:solidFill>
                  <a:srgbClr val="EEDBC0"/>
                </a:solidFill>
                <a:latin typeface="Times New Roman" pitchFamily="18" charset="0"/>
                <a:cs typeface="Times New Roman" pitchFamily="18" charset="0"/>
              </a:rPr>
              <a:t> Claudio' (Claude </a:t>
            </a:r>
            <a:r>
              <a:rPr lang="it-IT" sz="2000" dirty="0" err="1" smtClean="0">
                <a:solidFill>
                  <a:srgbClr val="EEDBC0"/>
                </a:solidFill>
                <a:latin typeface="Times New Roman" pitchFamily="18" charset="0"/>
                <a:cs typeface="Times New Roman" pitchFamily="18" charset="0"/>
              </a:rPr>
              <a:t>Gelée</a:t>
            </a:r>
            <a:r>
              <a:rPr lang="it-IT" sz="2000" dirty="0" smtClean="0">
                <a:solidFill>
                  <a:srgbClr val="EEDBC0"/>
                </a:solidFill>
                <a:latin typeface="Times New Roman" pitchFamily="18" charset="0"/>
                <a:cs typeface="Times New Roman" pitchFamily="18" charset="0"/>
              </a:rPr>
              <a:t>) etc. </a:t>
            </a:r>
            <a:br>
              <a:rPr lang="it-IT" sz="2000" dirty="0" smtClean="0">
                <a:solidFill>
                  <a:srgbClr val="EEDBC0"/>
                </a:solidFill>
                <a:latin typeface="Times New Roman" pitchFamily="18" charset="0"/>
                <a:cs typeface="Times New Roman" pitchFamily="18" charset="0"/>
              </a:rPr>
            </a:br>
            <a:endParaRPr lang="it-IT"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357958"/>
            <a:ext cx="492922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La fuga di Enea da Troia in fiamme  </a:t>
            </a:r>
          </a:p>
        </p:txBody>
      </p:sp>
      <p:pic>
        <p:nvPicPr>
          <p:cNvPr id="45058" name="Picture 2" descr="https://frankzumbach.files.wordpress.com/2011/07/05monsu025.jpg"/>
          <p:cNvPicPr>
            <a:picLocks noChangeAspect="1" noChangeArrowheads="1"/>
          </p:cNvPicPr>
          <p:nvPr/>
        </p:nvPicPr>
        <p:blipFill>
          <a:blip r:embed="rId4" cstate="print"/>
          <a:srcRect/>
          <a:stretch>
            <a:fillRect/>
          </a:stretch>
        </p:blipFill>
        <p:spPr bwMode="auto">
          <a:xfrm>
            <a:off x="-11368" y="357166"/>
            <a:ext cx="9155368" cy="578647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01378" name="Picture 2" descr="https://frankzumbach.files.wordpress.com/2011/07/05monsu024.jpg"/>
          <p:cNvPicPr>
            <a:picLocks noChangeAspect="1" noChangeArrowheads="1"/>
          </p:cNvPicPr>
          <p:nvPr/>
        </p:nvPicPr>
        <p:blipFill>
          <a:blip r:embed="rId4" cstate="print"/>
          <a:srcRect/>
          <a:stretch>
            <a:fillRect/>
          </a:stretch>
        </p:blipFill>
        <p:spPr bwMode="auto">
          <a:xfrm>
            <a:off x="214282" y="0"/>
            <a:ext cx="8822932" cy="6858000"/>
          </a:xfrm>
          <a:prstGeom prst="rect">
            <a:avLst/>
          </a:prstGeom>
          <a:noFill/>
        </p:spPr>
      </p:pic>
      <p:sp>
        <p:nvSpPr>
          <p:cNvPr id="8" name="Rettangolo 7"/>
          <p:cNvSpPr/>
          <p:nvPr/>
        </p:nvSpPr>
        <p:spPr>
          <a:xfrm>
            <a:off x="5072066" y="428604"/>
            <a:ext cx="3807645"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La fuga di Enea da Troia in fiamme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90114" name="Picture 2" descr="http://images.niceartgallery.com/image/data/523/523944.jpg"/>
          <p:cNvPicPr>
            <a:picLocks noChangeAspect="1" noChangeArrowheads="1"/>
          </p:cNvPicPr>
          <p:nvPr/>
        </p:nvPicPr>
        <p:blipFill>
          <a:blip r:embed="rId4"/>
          <a:srcRect/>
          <a:stretch>
            <a:fillRect/>
          </a:stretch>
        </p:blipFill>
        <p:spPr bwMode="auto">
          <a:xfrm>
            <a:off x="0" y="0"/>
            <a:ext cx="8431965" cy="6858000"/>
          </a:xfrm>
          <a:prstGeom prst="rect">
            <a:avLst/>
          </a:prstGeom>
          <a:noFill/>
        </p:spPr>
      </p:pic>
      <p:sp>
        <p:nvSpPr>
          <p:cNvPr id="8" name="Rettangolo 7"/>
          <p:cNvSpPr/>
          <p:nvPr/>
        </p:nvSpPr>
        <p:spPr>
          <a:xfrm>
            <a:off x="5143504" y="285728"/>
            <a:ext cx="3807645"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La fuga di Enea da Troia in fiamme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48482" name="Picture 2" descr="http://www.stilearte.it/wp-content/uploads/2014/09/mons%C3%B9.jpg"/>
          <p:cNvPicPr>
            <a:picLocks noChangeAspect="1" noChangeArrowheads="1"/>
          </p:cNvPicPr>
          <p:nvPr/>
        </p:nvPicPr>
        <p:blipFill>
          <a:blip r:embed="rId4"/>
          <a:srcRect l="11938" r="12218" b="2597"/>
          <a:stretch>
            <a:fillRect/>
          </a:stretch>
        </p:blipFill>
        <p:spPr bwMode="auto">
          <a:xfrm>
            <a:off x="-114299" y="0"/>
            <a:ext cx="9258299" cy="6858000"/>
          </a:xfrm>
          <a:prstGeom prst="rect">
            <a:avLst/>
          </a:prstGeom>
          <a:noFill/>
        </p:spPr>
      </p:pic>
      <p:sp>
        <p:nvSpPr>
          <p:cNvPr id="6" name="Rettangolo 5"/>
          <p:cNvSpPr/>
          <p:nvPr/>
        </p:nvSpPr>
        <p:spPr>
          <a:xfrm>
            <a:off x="4000496" y="285728"/>
            <a:ext cx="1024639" cy="369332"/>
          </a:xfrm>
          <a:prstGeom prst="rect">
            <a:avLst/>
          </a:prstGeom>
        </p:spPr>
        <p:txBody>
          <a:bodyPr wrap="none">
            <a:spAutoFit/>
          </a:bodyPr>
          <a:lstStyle/>
          <a:p>
            <a:r>
              <a:rPr lang="it-IT" b="1" dirty="0" err="1" smtClean="0">
                <a:solidFill>
                  <a:srgbClr val="EEDBC0"/>
                </a:solidFill>
                <a:latin typeface="Times New Roman" pitchFamily="18" charset="0"/>
                <a:cs typeface="Times New Roman" pitchFamily="18" charset="0"/>
              </a:rPr>
              <a:t>Atlantis</a:t>
            </a:r>
            <a:r>
              <a:rPr lang="it-IT" b="1" dirty="0" smtClean="0">
                <a:solidFill>
                  <a:srgbClr val="EEDBC0"/>
                </a:solidFill>
                <a:latin typeface="Times New Roman" pitchFamily="18" charset="0"/>
                <a:cs typeface="Times New Roman" pitchFamily="18" charset="0"/>
              </a:rPr>
              <a:t> </a:t>
            </a:r>
            <a:endParaRPr lang="it-IT"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62818" name="Picture 2" descr="http://images.niceartgallery.com/image/data/523/523938.jpg"/>
          <p:cNvPicPr>
            <a:picLocks noChangeAspect="1" noChangeArrowheads="1"/>
          </p:cNvPicPr>
          <p:nvPr/>
        </p:nvPicPr>
        <p:blipFill>
          <a:blip r:embed="rId4"/>
          <a:srcRect/>
          <a:stretch>
            <a:fillRect/>
          </a:stretch>
        </p:blipFill>
        <p:spPr bwMode="auto">
          <a:xfrm>
            <a:off x="0" y="214290"/>
            <a:ext cx="9144000" cy="5943601"/>
          </a:xfrm>
          <a:prstGeom prst="rect">
            <a:avLst/>
          </a:prstGeom>
          <a:noFill/>
        </p:spPr>
      </p:pic>
      <p:sp>
        <p:nvSpPr>
          <p:cNvPr id="8" name="Rettangolo 7"/>
          <p:cNvSpPr/>
          <p:nvPr/>
        </p:nvSpPr>
        <p:spPr>
          <a:xfrm>
            <a:off x="214282" y="6357958"/>
            <a:ext cx="405588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Incendio di </a:t>
            </a:r>
            <a:r>
              <a:rPr lang="it-IT" b="1" dirty="0" err="1" smtClean="0">
                <a:solidFill>
                  <a:srgbClr val="EEDBC0"/>
                </a:solidFill>
                <a:latin typeface="Times New Roman" pitchFamily="18" charset="0"/>
                <a:cs typeface="Times New Roman" pitchFamily="18" charset="0"/>
              </a:rPr>
              <a:t>Sodoma</a:t>
            </a:r>
            <a:r>
              <a:rPr lang="it-IT" b="1" dirty="0" smtClean="0">
                <a:solidFill>
                  <a:srgbClr val="EEDBC0"/>
                </a:solidFill>
                <a:latin typeface="Times New Roman" pitchFamily="18" charset="0"/>
                <a:cs typeface="Times New Roman" pitchFamily="18" charset="0"/>
              </a:rPr>
              <a:t> e </a:t>
            </a:r>
            <a:r>
              <a:rPr lang="it-IT" b="1" dirty="0" err="1" smtClean="0">
                <a:solidFill>
                  <a:srgbClr val="EEDBC0"/>
                </a:solidFill>
                <a:latin typeface="Times New Roman" pitchFamily="18" charset="0"/>
                <a:cs typeface="Times New Roman" pitchFamily="18" charset="0"/>
              </a:rPr>
              <a:t>Gomorra</a:t>
            </a:r>
            <a:r>
              <a:rPr lang="it-IT" b="1" dirty="0" smtClean="0">
                <a:solidFill>
                  <a:srgbClr val="EEDBC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8143900" y="642918"/>
            <a:ext cx="1000101" cy="2031325"/>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fuga di </a:t>
            </a:r>
            <a:r>
              <a:rPr lang="it-IT" b="1" dirty="0" err="1" smtClean="0">
                <a:solidFill>
                  <a:schemeClr val="accent6">
                    <a:lumMod val="20000"/>
                    <a:lumOff val="80000"/>
                  </a:schemeClr>
                </a:solidFill>
                <a:latin typeface="Times New Roman" pitchFamily="18" charset="0"/>
                <a:cs typeface="Times New Roman" pitchFamily="18" charset="0"/>
              </a:rPr>
              <a:t>Lot</a:t>
            </a:r>
            <a:r>
              <a:rPr lang="it-IT" b="1" dirty="0" smtClean="0">
                <a:solidFill>
                  <a:schemeClr val="accent6">
                    <a:lumMod val="20000"/>
                    <a:lumOff val="80000"/>
                  </a:schemeClr>
                </a:solidFill>
                <a:latin typeface="Times New Roman" pitchFamily="18" charset="0"/>
                <a:cs typeface="Times New Roman" pitchFamily="18" charset="0"/>
              </a:rPr>
              <a:t> e della sua famiglia da </a:t>
            </a:r>
            <a:r>
              <a:rPr lang="it-IT" b="1" dirty="0" err="1" smtClean="0">
                <a:solidFill>
                  <a:schemeClr val="accent6">
                    <a:lumMod val="20000"/>
                    <a:lumOff val="80000"/>
                  </a:schemeClr>
                </a:solidFill>
                <a:latin typeface="Times New Roman" pitchFamily="18" charset="0"/>
                <a:cs typeface="Times New Roman" pitchFamily="18" charset="0"/>
              </a:rPr>
              <a:t>Sodoma</a:t>
            </a:r>
            <a:endParaRPr lang="it-IT" b="1" dirty="0" smtClean="0">
              <a:solidFill>
                <a:schemeClr val="accent6">
                  <a:lumMod val="20000"/>
                  <a:lumOff val="80000"/>
                </a:schemeClr>
              </a:solidFill>
              <a:latin typeface="Times New Roman" pitchFamily="18" charset="0"/>
              <a:cs typeface="Times New Roman" pitchFamily="18" charset="0"/>
            </a:endParaRPr>
          </a:p>
        </p:txBody>
      </p:sp>
      <p:pic>
        <p:nvPicPr>
          <p:cNvPr id="30722" name="Picture 2" descr="https://frankzumbach.files.wordpress.com/2011/07/05monsu028.jpg"/>
          <p:cNvPicPr>
            <a:picLocks noChangeAspect="1" noChangeArrowheads="1"/>
          </p:cNvPicPr>
          <p:nvPr/>
        </p:nvPicPr>
        <p:blipFill>
          <a:blip r:embed="rId4" cstate="print"/>
          <a:srcRect/>
          <a:stretch>
            <a:fillRect/>
          </a:stretch>
        </p:blipFill>
        <p:spPr bwMode="auto">
          <a:xfrm>
            <a:off x="2" y="0"/>
            <a:ext cx="8237304" cy="6858000"/>
          </a:xfrm>
          <a:prstGeom prst="rect">
            <a:avLst/>
          </a:prstGeom>
          <a:noFill/>
        </p:spPr>
      </p:pic>
    </p:spTree>
    <p:extLst>
      <p:ext uri="{BB962C8B-B14F-4D97-AF65-F5344CB8AC3E}">
        <p14:creationId xmlns:p14="http://schemas.microsoft.com/office/powerpoint/2010/main" xmlns="" val="2042225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214282" y="6357958"/>
            <a:ext cx="405588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Incendio di </a:t>
            </a:r>
            <a:r>
              <a:rPr lang="it-IT" b="1" dirty="0" err="1" smtClean="0">
                <a:solidFill>
                  <a:srgbClr val="EEDBC0"/>
                </a:solidFill>
                <a:latin typeface="Times New Roman" pitchFamily="18" charset="0"/>
                <a:cs typeface="Times New Roman" pitchFamily="18" charset="0"/>
              </a:rPr>
              <a:t>Sodoma</a:t>
            </a:r>
            <a:r>
              <a:rPr lang="it-IT" b="1" dirty="0" smtClean="0">
                <a:solidFill>
                  <a:srgbClr val="EEDBC0"/>
                </a:solidFill>
                <a:latin typeface="Times New Roman" pitchFamily="18" charset="0"/>
                <a:cs typeface="Times New Roman" pitchFamily="18" charset="0"/>
              </a:rPr>
              <a:t> e </a:t>
            </a:r>
            <a:r>
              <a:rPr lang="it-IT" b="1" dirty="0" err="1" smtClean="0">
                <a:solidFill>
                  <a:srgbClr val="EEDBC0"/>
                </a:solidFill>
                <a:latin typeface="Times New Roman" pitchFamily="18" charset="0"/>
                <a:cs typeface="Times New Roman" pitchFamily="18" charset="0"/>
              </a:rPr>
              <a:t>Gomorra</a:t>
            </a:r>
            <a:r>
              <a:rPr lang="it-IT" b="1" dirty="0" smtClean="0">
                <a:solidFill>
                  <a:srgbClr val="EEDBC0"/>
                </a:solidFill>
                <a:latin typeface="Times New Roman" pitchFamily="18" charset="0"/>
                <a:cs typeface="Times New Roman" pitchFamily="18" charset="0"/>
              </a:rPr>
              <a:t>    </a:t>
            </a:r>
          </a:p>
        </p:txBody>
      </p:sp>
      <p:pic>
        <p:nvPicPr>
          <p:cNvPr id="169986" name="Picture 2" descr="http://3.bp.blogspot.com/-bQD84ZFX7Ys/Ubj6GSpbhpI/AAAAAAAAHm8/Ng8FBw7U00Y/s1600/Fran%C3%A7ois+de+Nom%C3%A9+%28Monsu+Desiderio%29--Destruction+Sodom+and+Gomorra.gif"/>
          <p:cNvPicPr>
            <a:picLocks noChangeAspect="1" noChangeArrowheads="1"/>
          </p:cNvPicPr>
          <p:nvPr/>
        </p:nvPicPr>
        <p:blipFill>
          <a:blip r:embed="rId4"/>
          <a:srcRect/>
          <a:stretch>
            <a:fillRect/>
          </a:stretch>
        </p:blipFill>
        <p:spPr bwMode="auto">
          <a:xfrm>
            <a:off x="142844" y="431802"/>
            <a:ext cx="9001156" cy="414494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34818" name="Picture 2" descr="http://upload.wikimedia.org/wikipedia/commons/7/7a/Nom%C3%A9%2C_Fran%C3%A7ois_%28Desiderio._Mons%C3%B9%29_-_Explos%C3%A3o_de_una_Catedral.jpg"/>
          <p:cNvPicPr>
            <a:picLocks noChangeAspect="1" noChangeArrowheads="1"/>
          </p:cNvPicPr>
          <p:nvPr/>
        </p:nvPicPr>
        <p:blipFill>
          <a:blip r:embed="rId4"/>
          <a:srcRect/>
          <a:stretch>
            <a:fillRect/>
          </a:stretch>
        </p:blipFill>
        <p:spPr bwMode="auto">
          <a:xfrm>
            <a:off x="0" y="171449"/>
            <a:ext cx="9144001" cy="6686551"/>
          </a:xfrm>
          <a:prstGeom prst="rect">
            <a:avLst/>
          </a:prstGeom>
          <a:noFill/>
        </p:spPr>
      </p:pic>
      <p:sp>
        <p:nvSpPr>
          <p:cNvPr id="8" name="Rettangolo 7"/>
          <p:cNvSpPr/>
          <p:nvPr/>
        </p:nvSpPr>
        <p:spPr>
          <a:xfrm>
            <a:off x="0" y="0"/>
            <a:ext cx="4572000" cy="646331"/>
          </a:xfrm>
          <a:prstGeom prst="rect">
            <a:avLst/>
          </a:prstGeom>
        </p:spPr>
        <p:txBody>
          <a:bodyPr>
            <a:spAutoFit/>
          </a:bodyPr>
          <a:lstStyle/>
          <a:p>
            <a:r>
              <a:rPr lang="it-IT" b="1" dirty="0" smtClean="0">
                <a:solidFill>
                  <a:srgbClr val="F79646">
                    <a:lumMod val="20000"/>
                    <a:lumOff val="80000"/>
                  </a:srgbClr>
                </a:solidFill>
                <a:latin typeface="Times New Roman" pitchFamily="18" charset="0"/>
                <a:cs typeface="Times New Roman" pitchFamily="18" charset="0"/>
              </a:rPr>
              <a:t>Re </a:t>
            </a:r>
            <a:r>
              <a:rPr lang="it-IT" b="1" dirty="0" err="1" smtClean="0">
                <a:solidFill>
                  <a:srgbClr val="F79646">
                    <a:lumMod val="20000"/>
                    <a:lumOff val="80000"/>
                  </a:srgbClr>
                </a:solidFill>
                <a:latin typeface="Times New Roman" pitchFamily="18" charset="0"/>
                <a:cs typeface="Times New Roman" pitchFamily="18" charset="0"/>
              </a:rPr>
              <a:t>Asa</a:t>
            </a:r>
            <a:r>
              <a:rPr lang="it-IT" b="1" dirty="0" smtClean="0">
                <a:solidFill>
                  <a:srgbClr val="F79646">
                    <a:lumMod val="20000"/>
                    <a:lumOff val="80000"/>
                  </a:srgbClr>
                </a:solidFill>
                <a:latin typeface="Times New Roman" pitchFamily="18" charset="0"/>
                <a:cs typeface="Times New Roman" pitchFamily="18" charset="0"/>
              </a:rPr>
              <a:t> di Giuda che distrugge gli idoli - Cattedrale che esplode</a:t>
            </a:r>
          </a:p>
        </p:txBody>
      </p:sp>
    </p:spTree>
    <p:extLst>
      <p:ext uri="{BB962C8B-B14F-4D97-AF65-F5344CB8AC3E}">
        <p14:creationId xmlns:p14="http://schemas.microsoft.com/office/powerpoint/2010/main" xmlns="" val="5008169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0" y="0"/>
            <a:ext cx="4572000" cy="369332"/>
          </a:xfrm>
          <a:prstGeom prst="rect">
            <a:avLst/>
          </a:prstGeom>
        </p:spPr>
        <p:txBody>
          <a:bodyPr>
            <a:spAutoFit/>
          </a:bodyPr>
          <a:lstStyle/>
          <a:p>
            <a:r>
              <a:rPr lang="it-IT" b="1" dirty="0" smtClean="0">
                <a:solidFill>
                  <a:schemeClr val="accent6">
                    <a:lumMod val="20000"/>
                    <a:lumOff val="80000"/>
                  </a:schemeClr>
                </a:solidFill>
                <a:latin typeface="Times New Roman" pitchFamily="18" charset="0"/>
                <a:cs typeface="Times New Roman" pitchFamily="18" charset="0"/>
              </a:rPr>
              <a:t>Costantino distrugge gli idoli</a:t>
            </a:r>
          </a:p>
        </p:txBody>
      </p:sp>
      <p:pic>
        <p:nvPicPr>
          <p:cNvPr id="150530" name="Picture 2" descr="http://4.bp.blogspot.com/-kGDzWDaCN0c/Uxq_94LcdNI/AAAAAAAAORI/8OAg5VY-1QM/s1600/De+Nom%C3%A8-Costantino+distrugge+gli+idoli+%28Napoli,+Museo+di+Capodimonte%29.jpg"/>
          <p:cNvPicPr>
            <a:picLocks noChangeAspect="1" noChangeArrowheads="1"/>
          </p:cNvPicPr>
          <p:nvPr/>
        </p:nvPicPr>
        <p:blipFill>
          <a:blip r:embed="rId4"/>
          <a:srcRect/>
          <a:stretch>
            <a:fillRect/>
          </a:stretch>
        </p:blipFill>
        <p:spPr bwMode="auto">
          <a:xfrm>
            <a:off x="-14035" y="428604"/>
            <a:ext cx="9158035" cy="6000768"/>
          </a:xfrm>
          <a:prstGeom prst="rect">
            <a:avLst/>
          </a:prstGeom>
          <a:noFill/>
        </p:spPr>
      </p:pic>
    </p:spTree>
    <p:extLst>
      <p:ext uri="{BB962C8B-B14F-4D97-AF65-F5344CB8AC3E}">
        <p14:creationId xmlns:p14="http://schemas.microsoft.com/office/powerpoint/2010/main" xmlns="" val="3597064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179512" y="642918"/>
            <a:ext cx="8964489" cy="4524315"/>
          </a:xfrm>
          <a:prstGeom prst="rect">
            <a:avLst/>
          </a:prstGeom>
        </p:spPr>
        <p:txBody>
          <a:bodyPr wrap="square">
            <a:spAutoFit/>
          </a:bodyPr>
          <a:lstStyle/>
          <a:p>
            <a:pPr algn="ctr"/>
            <a:r>
              <a:rPr lang="it-IT" sz="3600" b="1" dirty="0" smtClean="0">
                <a:solidFill>
                  <a:schemeClr val="accent6">
                    <a:lumMod val="75000"/>
                  </a:schemeClr>
                </a:solidFill>
                <a:latin typeface="Times New Roman" pitchFamily="18" charset="0"/>
                <a:cs typeface="Times New Roman" pitchFamily="18" charset="0"/>
              </a:rPr>
              <a:t>L’ARCHITETTURA FANTASTICA</a:t>
            </a:r>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 </a:t>
            </a: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en-US" b="1" dirty="0" smtClean="0">
                <a:solidFill>
                  <a:schemeClr val="accent6">
                    <a:lumMod val="20000"/>
                    <a:lumOff val="80000"/>
                  </a:schemeClr>
                </a:solidFill>
                <a:latin typeface="Times New Roman" pitchFamily="18" charset="0"/>
                <a:cs typeface="Times New Roman" pitchFamily="18" charset="0"/>
              </a:rPr>
              <a:t>I palazzi </a:t>
            </a:r>
            <a:r>
              <a:rPr lang="en-US" b="1" dirty="0" err="1" smtClean="0">
                <a:solidFill>
                  <a:schemeClr val="accent6">
                    <a:lumMod val="20000"/>
                    <a:lumOff val="80000"/>
                  </a:schemeClr>
                </a:solidFill>
                <a:latin typeface="Times New Roman" pitchFamily="18" charset="0"/>
                <a:cs typeface="Times New Roman" pitchFamily="18" charset="0"/>
              </a:rPr>
              <a:t>fantasmagorici</a:t>
            </a:r>
            <a:r>
              <a:rPr lang="en-US" b="1" dirty="0" smtClean="0">
                <a:solidFill>
                  <a:schemeClr val="accent6">
                    <a:lumMod val="20000"/>
                    <a:lumOff val="80000"/>
                  </a:schemeClr>
                </a:solidFill>
                <a:latin typeface="Times New Roman" pitchFamily="18" charset="0"/>
                <a:cs typeface="Times New Roman" pitchFamily="18" charset="0"/>
              </a:rPr>
              <a:t>, le </a:t>
            </a:r>
            <a:r>
              <a:rPr lang="en-US" b="1" dirty="0" err="1" smtClean="0">
                <a:solidFill>
                  <a:schemeClr val="accent6">
                    <a:lumMod val="20000"/>
                    <a:lumOff val="80000"/>
                  </a:schemeClr>
                </a:solidFill>
                <a:latin typeface="Times New Roman" pitchFamily="18" charset="0"/>
                <a:cs typeface="Times New Roman" pitchFamily="18" charset="0"/>
              </a:rPr>
              <a:t>chiese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che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sono</a:t>
            </a:r>
            <a:r>
              <a:rPr lang="en-US" b="1" dirty="0" smtClean="0">
                <a:solidFill>
                  <a:schemeClr val="accent6">
                    <a:lumMod val="20000"/>
                    <a:lumOff val="80000"/>
                  </a:schemeClr>
                </a:solidFill>
                <a:latin typeface="Times New Roman" pitchFamily="18" charset="0"/>
                <a:cs typeface="Times New Roman" pitchFamily="18" charset="0"/>
              </a:rPr>
              <a:t> un </a:t>
            </a:r>
            <a:r>
              <a:rPr lang="en-US" b="1" dirty="0" err="1" smtClean="0">
                <a:solidFill>
                  <a:schemeClr val="accent6">
                    <a:lumMod val="20000"/>
                    <a:lumOff val="80000"/>
                  </a:schemeClr>
                </a:solidFill>
                <a:latin typeface="Times New Roman" pitchFamily="18" charset="0"/>
                <a:cs typeface="Times New Roman" pitchFamily="18" charset="0"/>
              </a:rPr>
              <a:t>insulto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alla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forza</a:t>
            </a:r>
            <a:r>
              <a:rPr lang="en-US" b="1" dirty="0" smtClean="0">
                <a:solidFill>
                  <a:schemeClr val="accent6">
                    <a:lumMod val="20000"/>
                    <a:lumOff val="80000"/>
                  </a:schemeClr>
                </a:solidFill>
                <a:latin typeface="Times New Roman" pitchFamily="18" charset="0"/>
                <a:cs typeface="Times New Roman" pitchFamily="18" charset="0"/>
              </a:rPr>
              <a:t> di </a:t>
            </a:r>
            <a:r>
              <a:rPr lang="en-US" b="1" dirty="0" err="1" smtClean="0">
                <a:solidFill>
                  <a:schemeClr val="accent6">
                    <a:lumMod val="20000"/>
                    <a:lumOff val="80000"/>
                  </a:schemeClr>
                </a:solidFill>
                <a:latin typeface="Times New Roman" pitchFamily="18" charset="0"/>
                <a:cs typeface="Times New Roman" pitchFamily="18" charset="0"/>
              </a:rPr>
              <a:t>gravità</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sono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il</a:t>
            </a:r>
            <a:r>
              <a:rPr lang="en-US" b="1" dirty="0" smtClean="0">
                <a:solidFill>
                  <a:schemeClr val="accent6">
                    <a:lumMod val="20000"/>
                    <a:lumOff val="80000"/>
                  </a:schemeClr>
                </a:solidFill>
                <a:latin typeface="Times New Roman" pitchFamily="18" charset="0"/>
                <a:cs typeface="Times New Roman" pitchFamily="18" charset="0"/>
              </a:rPr>
              <a:t> segno di </a:t>
            </a:r>
            <a:r>
              <a:rPr lang="en-US" b="1" dirty="0" err="1" smtClean="0">
                <a:solidFill>
                  <a:schemeClr val="accent6">
                    <a:lumMod val="20000"/>
                    <a:lumOff val="80000"/>
                  </a:schemeClr>
                </a:solidFill>
                <a:latin typeface="Times New Roman" pitchFamily="18" charset="0"/>
                <a:cs typeface="Times New Roman" pitchFamily="18" charset="0"/>
              </a:rPr>
              <a:t>una</a:t>
            </a:r>
            <a:r>
              <a:rPr lang="en-US" b="1" dirty="0" smtClean="0">
                <a:solidFill>
                  <a:schemeClr val="accent6">
                    <a:lumMod val="20000"/>
                    <a:lumOff val="80000"/>
                  </a:schemeClr>
                </a:solidFill>
                <a:latin typeface="Times New Roman" pitchFamily="18" charset="0"/>
                <a:cs typeface="Times New Roman" pitchFamily="18" charset="0"/>
              </a:rPr>
              <a:t> fantasia </a:t>
            </a:r>
            <a:r>
              <a:rPr lang="en-US" b="1" dirty="0" err="1" smtClean="0">
                <a:solidFill>
                  <a:schemeClr val="accent6">
                    <a:lumMod val="20000"/>
                    <a:lumOff val="80000"/>
                  </a:schemeClr>
                </a:solidFill>
                <a:latin typeface="Times New Roman" pitchFamily="18" charset="0"/>
                <a:cs typeface="Times New Roman" pitchFamily="18" charset="0"/>
              </a:rPr>
              <a:t>scatenata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che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dipinge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sogni</a:t>
            </a:r>
            <a:r>
              <a:rPr lang="en-US" b="1" dirty="0" smtClean="0">
                <a:solidFill>
                  <a:schemeClr val="accent6">
                    <a:lumMod val="20000"/>
                    <a:lumOff val="80000"/>
                  </a:schemeClr>
                </a:solidFill>
                <a:latin typeface="Times New Roman" pitchFamily="18" charset="0"/>
                <a:cs typeface="Times New Roman" pitchFamily="18" charset="0"/>
              </a:rPr>
              <a:t> ad  </a:t>
            </a:r>
            <a:r>
              <a:rPr lang="en-US" b="1" dirty="0" err="1" smtClean="0">
                <a:solidFill>
                  <a:schemeClr val="accent6">
                    <a:lumMod val="20000"/>
                    <a:lumOff val="80000"/>
                  </a:schemeClr>
                </a:solidFill>
                <a:latin typeface="Times New Roman" pitchFamily="18" charset="0"/>
                <a:cs typeface="Times New Roman" pitchFamily="18" charset="0"/>
              </a:rPr>
              <a:t>occhi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aperti</a:t>
            </a:r>
            <a:r>
              <a:rPr lang="en-US" b="1" dirty="0" smtClean="0">
                <a:solidFill>
                  <a:schemeClr val="accent6">
                    <a:lumMod val="20000"/>
                    <a:lumOff val="80000"/>
                  </a:schemeClr>
                </a:solidFill>
                <a:latin typeface="Times New Roman" pitchFamily="18" charset="0"/>
                <a:cs typeface="Times New Roman" pitchFamily="18" charset="0"/>
              </a:rPr>
              <a:t>: palazzi </a:t>
            </a:r>
            <a:r>
              <a:rPr lang="en-US" b="1" dirty="0" err="1" smtClean="0">
                <a:solidFill>
                  <a:schemeClr val="accent6">
                    <a:lumMod val="20000"/>
                    <a:lumOff val="80000"/>
                  </a:schemeClr>
                </a:solidFill>
                <a:latin typeface="Times New Roman" pitchFamily="18" charset="0"/>
                <a:cs typeface="Times New Roman" pitchFamily="18" charset="0"/>
              </a:rPr>
              <a:t>meravigliosi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che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loro</a:t>
            </a:r>
            <a:r>
              <a:rPr lang="en-US" b="1" dirty="0" smtClean="0">
                <a:solidFill>
                  <a:schemeClr val="accent6">
                    <a:lumMod val="20000"/>
                    <a:lumOff val="80000"/>
                  </a:schemeClr>
                </a:solidFill>
                <a:latin typeface="Times New Roman" pitchFamily="18" charset="0"/>
                <a:cs typeface="Times New Roman" pitchFamily="18" charset="0"/>
              </a:rPr>
              <a:t> due, </a:t>
            </a:r>
            <a:r>
              <a:rPr lang="en-US" b="1" dirty="0" err="1" smtClean="0">
                <a:solidFill>
                  <a:schemeClr val="accent6">
                    <a:lumMod val="20000"/>
                    <a:lumOff val="80000"/>
                  </a:schemeClr>
                </a:solidFill>
                <a:latin typeface="Times New Roman" pitchFamily="18" charset="0"/>
                <a:cs typeface="Times New Roman" pitchFamily="18" charset="0"/>
              </a:rPr>
              <a:t>che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viveano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nella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povertà</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potevano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soltanto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immaginare</a:t>
            </a:r>
            <a:r>
              <a:rPr lang="en-US" b="1" dirty="0" smtClean="0">
                <a:solidFill>
                  <a:schemeClr val="accent6">
                    <a:lumMod val="20000"/>
                    <a:lumOff val="80000"/>
                  </a:schemeClr>
                </a:solidFill>
                <a:latin typeface="Times New Roman" pitchFamily="18" charset="0"/>
                <a:cs typeface="Times New Roman" pitchFamily="18" charset="0"/>
              </a:rPr>
              <a:t>….</a:t>
            </a:r>
          </a:p>
          <a:p>
            <a:r>
              <a:rPr lang="en-US" b="1" dirty="0" err="1" smtClean="0">
                <a:solidFill>
                  <a:schemeClr val="accent6">
                    <a:lumMod val="20000"/>
                    <a:lumOff val="80000"/>
                  </a:schemeClr>
                </a:solidFill>
                <a:latin typeface="Times New Roman" pitchFamily="18" charset="0"/>
                <a:cs typeface="Times New Roman" pitchFamily="18" charset="0"/>
              </a:rPr>
              <a:t>Guardando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questi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quadri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capisce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anche</a:t>
            </a:r>
            <a:r>
              <a:rPr lang="en-US" b="1" dirty="0" smtClean="0">
                <a:solidFill>
                  <a:schemeClr val="accent6">
                    <a:lumMod val="20000"/>
                    <a:lumOff val="80000"/>
                  </a:schemeClr>
                </a:solidFill>
                <a:latin typeface="Times New Roman" pitchFamily="18" charset="0"/>
                <a:cs typeface="Times New Roman" pitchFamily="18" charset="0"/>
              </a:rPr>
              <a:t> la </a:t>
            </a:r>
            <a:r>
              <a:rPr lang="en-US" b="1" dirty="0" err="1" smtClean="0">
                <a:solidFill>
                  <a:schemeClr val="accent6">
                    <a:lumMod val="20000"/>
                    <a:lumOff val="80000"/>
                  </a:schemeClr>
                </a:solidFill>
                <a:latin typeface="Times New Roman" pitchFamily="18" charset="0"/>
                <a:cs typeface="Times New Roman" pitchFamily="18" charset="0"/>
              </a:rPr>
              <a:t>tecnica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che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usavano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nel</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laboratorio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Monsù</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Desiderio</a:t>
            </a:r>
            <a:r>
              <a:rPr lang="en-US" b="1" dirty="0" smtClean="0">
                <a:solidFill>
                  <a:schemeClr val="accent6">
                    <a:lumMod val="20000"/>
                    <a:lumOff val="80000"/>
                  </a:schemeClr>
                </a:solidFill>
                <a:latin typeface="Times New Roman" pitchFamily="18" charset="0"/>
                <a:cs typeface="Times New Roman" pitchFamily="18" charset="0"/>
              </a:rPr>
              <a:t>: prima </a:t>
            </a:r>
            <a:r>
              <a:rPr lang="en-US" b="1" dirty="0" err="1" smtClean="0">
                <a:solidFill>
                  <a:schemeClr val="accent6">
                    <a:lumMod val="20000"/>
                    <a:lumOff val="80000"/>
                  </a:schemeClr>
                </a:solidFill>
                <a:latin typeface="Times New Roman" pitchFamily="18" charset="0"/>
                <a:cs typeface="Times New Roman" pitchFamily="18" charset="0"/>
              </a:rPr>
              <a:t>dipingevano</a:t>
            </a:r>
            <a:r>
              <a:rPr lang="en-US" b="1" dirty="0" smtClean="0">
                <a:solidFill>
                  <a:schemeClr val="accent6">
                    <a:lumMod val="20000"/>
                    <a:lumOff val="80000"/>
                  </a:schemeClr>
                </a:solidFill>
                <a:latin typeface="Times New Roman" pitchFamily="18" charset="0"/>
                <a:cs typeface="Times New Roman" pitchFamily="18" charset="0"/>
              </a:rPr>
              <a:t> le zone </a:t>
            </a:r>
            <a:r>
              <a:rPr lang="en-US" b="1" dirty="0" err="1" smtClean="0">
                <a:solidFill>
                  <a:schemeClr val="accent6">
                    <a:lumMod val="20000"/>
                    <a:lumOff val="80000"/>
                  </a:schemeClr>
                </a:solidFill>
                <a:latin typeface="Times New Roman" pitchFamily="18" charset="0"/>
                <a:cs typeface="Times New Roman" pitchFamily="18" charset="0"/>
              </a:rPr>
              <a:t>delle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costruzioni</a:t>
            </a:r>
            <a:r>
              <a:rPr lang="en-US" b="1" dirty="0" smtClean="0">
                <a:solidFill>
                  <a:schemeClr val="accent6">
                    <a:lumMod val="20000"/>
                    <a:lumOff val="80000"/>
                  </a:schemeClr>
                </a:solidFill>
                <a:latin typeface="Times New Roman" pitchFamily="18" charset="0"/>
                <a:cs typeface="Times New Roman" pitchFamily="18" charset="0"/>
              </a:rPr>
              <a:t> (o </a:t>
            </a:r>
            <a:r>
              <a:rPr lang="en-US" b="1" dirty="0" err="1" smtClean="0">
                <a:solidFill>
                  <a:schemeClr val="accent6">
                    <a:lumMod val="20000"/>
                    <a:lumOff val="80000"/>
                  </a:schemeClr>
                </a:solidFill>
                <a:latin typeface="Times New Roman" pitchFamily="18" charset="0"/>
                <a:cs typeface="Times New Roman" pitchFamily="18" charset="0"/>
              </a:rPr>
              <a:t>delle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rovine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architettoniche</a:t>
            </a:r>
            <a:r>
              <a:rPr lang="en-US" b="1" dirty="0" smtClean="0">
                <a:solidFill>
                  <a:schemeClr val="accent6">
                    <a:lumMod val="20000"/>
                    <a:lumOff val="80000"/>
                  </a:schemeClr>
                </a:solidFill>
                <a:latin typeface="Times New Roman" pitchFamily="18" charset="0"/>
                <a:cs typeface="Times New Roman" pitchFamily="18" charset="0"/>
              </a:rPr>
              <a:t>, e poi </a:t>
            </a:r>
            <a:r>
              <a:rPr lang="en-US" b="1" dirty="0" err="1" smtClean="0">
                <a:solidFill>
                  <a:schemeClr val="accent6">
                    <a:lumMod val="20000"/>
                    <a:lumOff val="80000"/>
                  </a:schemeClr>
                </a:solidFill>
                <a:latin typeface="Times New Roman" pitchFamily="18" charset="0"/>
                <a:cs typeface="Times New Roman" pitchFamily="18" charset="0"/>
              </a:rPr>
              <a:t>aggiungevano</a:t>
            </a:r>
            <a:r>
              <a:rPr lang="en-US" b="1" dirty="0" smtClean="0">
                <a:solidFill>
                  <a:schemeClr val="accent6">
                    <a:lumMod val="20000"/>
                    <a:lumOff val="80000"/>
                  </a:schemeClr>
                </a:solidFill>
                <a:latin typeface="Times New Roman" pitchFamily="18" charset="0"/>
                <a:cs typeface="Times New Roman" pitchFamily="18" charset="0"/>
              </a:rPr>
              <a:t> le scene “</a:t>
            </a:r>
            <a:r>
              <a:rPr lang="en-US" b="1" dirty="0" err="1" smtClean="0">
                <a:solidFill>
                  <a:schemeClr val="accent6">
                    <a:lumMod val="20000"/>
                    <a:lumOff val="80000"/>
                  </a:schemeClr>
                </a:solidFill>
                <a:latin typeface="Times New Roman" pitchFamily="18" charset="0"/>
                <a:cs typeface="Times New Roman" pitchFamily="18" charset="0"/>
              </a:rPr>
              <a:t>umane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che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cambiavano</a:t>
            </a:r>
            <a:r>
              <a:rPr lang="en-US" b="1" dirty="0" smtClean="0">
                <a:solidFill>
                  <a:schemeClr val="accent6">
                    <a:lumMod val="20000"/>
                    <a:lumOff val="80000"/>
                  </a:schemeClr>
                </a:solidFill>
                <a:latin typeface="Times New Roman" pitchFamily="18" charset="0"/>
                <a:cs typeface="Times New Roman" pitchFamily="18" charset="0"/>
              </a:rPr>
              <a:t> a </a:t>
            </a:r>
            <a:r>
              <a:rPr lang="en-US" b="1" dirty="0" err="1" smtClean="0">
                <a:solidFill>
                  <a:schemeClr val="accent6">
                    <a:lumMod val="20000"/>
                    <a:lumOff val="80000"/>
                  </a:schemeClr>
                </a:solidFill>
                <a:latin typeface="Times New Roman" pitchFamily="18" charset="0"/>
                <a:cs typeface="Times New Roman" pitchFamily="18" charset="0"/>
              </a:rPr>
              <a:t>seconda</a:t>
            </a:r>
            <a:r>
              <a:rPr lang="en-US" b="1" dirty="0" smtClean="0">
                <a:solidFill>
                  <a:schemeClr val="accent6">
                    <a:lumMod val="20000"/>
                    <a:lumOff val="80000"/>
                  </a:schemeClr>
                </a:solidFill>
                <a:latin typeface="Times New Roman" pitchFamily="18" charset="0"/>
                <a:cs typeface="Times New Roman" pitchFamily="18" charset="0"/>
              </a:rPr>
              <a:t> del </a:t>
            </a:r>
            <a:r>
              <a:rPr lang="en-US" b="1" dirty="0" err="1" smtClean="0">
                <a:solidFill>
                  <a:schemeClr val="accent6">
                    <a:lumMod val="20000"/>
                    <a:lumOff val="80000"/>
                  </a:schemeClr>
                </a:solidFill>
                <a:latin typeface="Times New Roman" pitchFamily="18" charset="0"/>
                <a:cs typeface="Times New Roman" pitchFamily="18" charset="0"/>
              </a:rPr>
              <a:t>contesto</a:t>
            </a:r>
            <a:r>
              <a:rPr lang="en-US" b="1" dirty="0" smtClean="0">
                <a:solidFill>
                  <a:schemeClr val="accent6">
                    <a:lumMod val="20000"/>
                    <a:lumOff val="80000"/>
                  </a:schemeClr>
                </a:solidFill>
                <a:latin typeface="Times New Roman" pitchFamily="18" charset="0"/>
                <a:cs typeface="Times New Roman" pitchFamily="18" charset="0"/>
              </a:rPr>
              <a:t>. Ad </a:t>
            </a:r>
            <a:r>
              <a:rPr lang="en-US" b="1" dirty="0" err="1" smtClean="0">
                <a:solidFill>
                  <a:schemeClr val="accent6">
                    <a:lumMod val="20000"/>
                    <a:lumOff val="80000"/>
                  </a:schemeClr>
                </a:solidFill>
                <a:latin typeface="Times New Roman" pitchFamily="18" charset="0"/>
                <a:cs typeface="Times New Roman" pitchFamily="18" charset="0"/>
              </a:rPr>
              <a:t>ogni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passaggio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probabilmente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intervenivano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uno</a:t>
            </a:r>
            <a:r>
              <a:rPr lang="en-US" b="1" dirty="0" smtClean="0">
                <a:solidFill>
                  <a:schemeClr val="accent6">
                    <a:lumMod val="20000"/>
                    <a:lumOff val="80000"/>
                  </a:schemeClr>
                </a:solidFill>
                <a:latin typeface="Times New Roman" pitchFamily="18" charset="0"/>
                <a:cs typeface="Times New Roman" pitchFamily="18" charset="0"/>
              </a:rPr>
              <a:t> o </a:t>
            </a:r>
            <a:r>
              <a:rPr lang="en-US" b="1" dirty="0" err="1" smtClean="0">
                <a:solidFill>
                  <a:schemeClr val="accent6">
                    <a:lumMod val="20000"/>
                    <a:lumOff val="80000"/>
                  </a:schemeClr>
                </a:solidFill>
                <a:latin typeface="Times New Roman" pitchFamily="18" charset="0"/>
                <a:cs typeface="Times New Roman" pitchFamily="18" charset="0"/>
              </a:rPr>
              <a:t>più</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pittori</a:t>
            </a:r>
            <a:r>
              <a:rPr lang="en-US" b="1" dirty="0" smtClean="0">
                <a:solidFill>
                  <a:schemeClr val="accent6">
                    <a:lumMod val="20000"/>
                    <a:lumOff val="80000"/>
                  </a:schemeClr>
                </a:solidFill>
                <a:latin typeface="Times New Roman" pitchFamily="18" charset="0"/>
                <a:cs typeface="Times New Roman" pitchFamily="18" charset="0"/>
              </a:rPr>
              <a:t>. La </a:t>
            </a:r>
            <a:r>
              <a:rPr lang="en-US" b="1" dirty="0" err="1" smtClean="0">
                <a:solidFill>
                  <a:schemeClr val="accent6">
                    <a:lumMod val="20000"/>
                    <a:lumOff val="80000"/>
                  </a:schemeClr>
                </a:solidFill>
                <a:latin typeface="Times New Roman" pitchFamily="18" charset="0"/>
                <a:cs typeface="Times New Roman" pitchFamily="18" charset="0"/>
              </a:rPr>
              <a:t>cosa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importante</a:t>
            </a:r>
            <a:r>
              <a:rPr lang="en-US" b="1" dirty="0" smtClean="0">
                <a:solidFill>
                  <a:schemeClr val="accent6">
                    <a:lumMod val="20000"/>
                    <a:lumOff val="80000"/>
                  </a:schemeClr>
                </a:solidFill>
                <a:latin typeface="Times New Roman" pitchFamily="18" charset="0"/>
                <a:cs typeface="Times New Roman" pitchFamily="18" charset="0"/>
              </a:rPr>
              <a:t> era </a:t>
            </a:r>
            <a:r>
              <a:rPr lang="en-US" b="1" dirty="0" err="1" smtClean="0">
                <a:solidFill>
                  <a:schemeClr val="accent6">
                    <a:lumMod val="20000"/>
                    <a:lumOff val="80000"/>
                  </a:schemeClr>
                </a:solidFill>
                <a:latin typeface="Times New Roman" pitchFamily="18" charset="0"/>
                <a:cs typeface="Times New Roman" pitchFamily="18" charset="0"/>
              </a:rPr>
              <a:t>il</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luogo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questi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incredibili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templi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circolari</a:t>
            </a:r>
            <a:r>
              <a:rPr lang="en-US" b="1" dirty="0" smtClean="0">
                <a:solidFill>
                  <a:schemeClr val="accent6">
                    <a:lumMod val="20000"/>
                    <a:lumOff val="80000"/>
                  </a:schemeClr>
                </a:solidFill>
                <a:latin typeface="Times New Roman" pitchFamily="18" charset="0"/>
                <a:cs typeface="Times New Roman" pitchFamily="18" charset="0"/>
              </a:rPr>
              <a:t>, le </a:t>
            </a:r>
            <a:r>
              <a:rPr lang="en-US" b="1" dirty="0" err="1" smtClean="0">
                <a:solidFill>
                  <a:schemeClr val="accent6">
                    <a:lumMod val="20000"/>
                    <a:lumOff val="80000"/>
                  </a:schemeClr>
                </a:solidFill>
                <a:latin typeface="Times New Roman" pitchFamily="18" charset="0"/>
                <a:cs typeface="Times New Roman" pitchFamily="18" charset="0"/>
              </a:rPr>
              <a:t>colonne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spezzate</a:t>
            </a:r>
            <a:r>
              <a:rPr lang="en-US" b="1" dirty="0" smtClean="0">
                <a:solidFill>
                  <a:schemeClr val="accent6">
                    <a:lumMod val="20000"/>
                    <a:lumOff val="80000"/>
                  </a:schemeClr>
                </a:solidFill>
                <a:latin typeface="Times New Roman" pitchFamily="18" charset="0"/>
                <a:cs typeface="Times New Roman" pitchFamily="18" charset="0"/>
              </a:rPr>
              <a:t>, le </a:t>
            </a:r>
            <a:r>
              <a:rPr lang="en-US" b="1" dirty="0" err="1" smtClean="0">
                <a:solidFill>
                  <a:schemeClr val="accent6">
                    <a:lumMod val="20000"/>
                    <a:lumOff val="80000"/>
                  </a:schemeClr>
                </a:solidFill>
                <a:latin typeface="Times New Roman" pitchFamily="18" charset="0"/>
                <a:cs typeface="Times New Roman" pitchFamily="18" charset="0"/>
              </a:rPr>
              <a:t>architetture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psuedo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gotiche</a:t>
            </a:r>
            <a:r>
              <a:rPr lang="en-US" b="1" dirty="0" smtClean="0">
                <a:solidFill>
                  <a:schemeClr val="accent6">
                    <a:lumMod val="20000"/>
                    <a:lumOff val="80000"/>
                  </a:schemeClr>
                </a:solidFill>
                <a:latin typeface="Times New Roman" pitchFamily="18" charset="0"/>
                <a:cs typeface="Times New Roman" pitchFamily="18" charset="0"/>
              </a:rPr>
              <a:t>,   le </a:t>
            </a:r>
            <a:r>
              <a:rPr lang="en-US" b="1" dirty="0" err="1" smtClean="0">
                <a:solidFill>
                  <a:schemeClr val="accent6">
                    <a:lumMod val="20000"/>
                    <a:lumOff val="80000"/>
                  </a:schemeClr>
                </a:solidFill>
                <a:latin typeface="Times New Roman" pitchFamily="18" charset="0"/>
                <a:cs typeface="Times New Roman" pitchFamily="18" charset="0"/>
              </a:rPr>
              <a:t>decine</a:t>
            </a:r>
            <a:r>
              <a:rPr lang="en-US" b="1" dirty="0" smtClean="0">
                <a:solidFill>
                  <a:schemeClr val="accent6">
                    <a:lumMod val="20000"/>
                    <a:lumOff val="80000"/>
                  </a:schemeClr>
                </a:solidFill>
                <a:latin typeface="Times New Roman" pitchFamily="18" charset="0"/>
                <a:cs typeface="Times New Roman" pitchFamily="18" charset="0"/>
              </a:rPr>
              <a:t> di statue </a:t>
            </a:r>
            <a:r>
              <a:rPr lang="en-US" b="1" dirty="0" err="1" smtClean="0">
                <a:solidFill>
                  <a:schemeClr val="accent6">
                    <a:lumMod val="20000"/>
                    <a:lumOff val="80000"/>
                  </a:schemeClr>
                </a:solidFill>
                <a:latin typeface="Times New Roman" pitchFamily="18" charset="0"/>
                <a:cs typeface="Times New Roman" pitchFamily="18" charset="0"/>
              </a:rPr>
              <a:t>su</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tetti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improbabili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Ogni</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elemento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offre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allo</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spettatore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una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vera</a:t>
            </a:r>
            <a:r>
              <a:rPr lang="en-US" b="1" dirty="0" smtClean="0">
                <a:solidFill>
                  <a:schemeClr val="accent6">
                    <a:lumMod val="20000"/>
                    <a:lumOff val="80000"/>
                  </a:schemeClr>
                </a:solidFill>
                <a:latin typeface="Times New Roman" pitchFamily="18" charset="0"/>
                <a:cs typeface="Times New Roman" pitchFamily="18" charset="0"/>
              </a:rPr>
              <a:t> e </a:t>
            </a:r>
            <a:r>
              <a:rPr lang="en-US" b="1" dirty="0" err="1" smtClean="0">
                <a:solidFill>
                  <a:schemeClr val="accent6">
                    <a:lumMod val="20000"/>
                    <a:lumOff val="80000"/>
                  </a:schemeClr>
                </a:solidFill>
                <a:latin typeface="Times New Roman" pitchFamily="18" charset="0"/>
                <a:cs typeface="Times New Roman" pitchFamily="18" charset="0"/>
              </a:rPr>
              <a:t>propria</a:t>
            </a:r>
            <a:r>
              <a:rPr lang="en-US" b="1" dirty="0" smtClean="0">
                <a:solidFill>
                  <a:schemeClr val="accent6">
                    <a:lumMod val="20000"/>
                    <a:lumOff val="80000"/>
                  </a:schemeClr>
                </a:solidFill>
                <a:latin typeface="Times New Roman" pitchFamily="18" charset="0"/>
                <a:cs typeface="Times New Roman" pitchFamily="18" charset="0"/>
              </a:rPr>
              <a:t> anti-</a:t>
            </a:r>
            <a:r>
              <a:rPr lang="en-US" b="1" dirty="0" err="1" smtClean="0">
                <a:solidFill>
                  <a:schemeClr val="accent6">
                    <a:lumMod val="20000"/>
                    <a:lumOff val="80000"/>
                  </a:schemeClr>
                </a:solidFill>
                <a:latin typeface="Times New Roman" pitchFamily="18" charset="0"/>
                <a:cs typeface="Times New Roman" pitchFamily="18" charset="0"/>
              </a:rPr>
              <a:t>veduta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ambigua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terrorizzante</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nella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sua</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instabilità</a:t>
            </a:r>
            <a:r>
              <a:rPr lang="en-US" b="1" dirty="0" smtClean="0">
                <a:solidFill>
                  <a:schemeClr val="accent6">
                    <a:lumMod val="20000"/>
                    <a:lumOff val="80000"/>
                  </a:schemeClr>
                </a:solidFill>
                <a:latin typeface="Times New Roman" pitchFamily="18" charset="0"/>
                <a:cs typeface="Times New Roman" pitchFamily="18" charset="0"/>
              </a:rPr>
              <a:t>  </a:t>
            </a:r>
            <a:r>
              <a:rPr lang="en-US" b="1" dirty="0" err="1" smtClean="0">
                <a:solidFill>
                  <a:schemeClr val="accent6">
                    <a:lumMod val="20000"/>
                    <a:lumOff val="80000"/>
                  </a:schemeClr>
                </a:solidFill>
                <a:latin typeface="Times New Roman" pitchFamily="18" charset="0"/>
                <a:cs typeface="Times New Roman" pitchFamily="18" charset="0"/>
              </a:rPr>
              <a:t>enigmatica</a:t>
            </a:r>
            <a:r>
              <a:rPr lang="en-US" b="1" dirty="0" smtClean="0">
                <a:solidFill>
                  <a:schemeClr val="accent6">
                    <a:lumMod val="20000"/>
                    <a:lumOff val="80000"/>
                  </a:schemeClr>
                </a:solidFill>
                <a:latin typeface="Times New Roman" pitchFamily="18" charset="0"/>
                <a:cs typeface="Times New Roman" pitchFamily="18" charset="0"/>
              </a:rPr>
              <a:t>. </a:t>
            </a:r>
            <a:endParaRPr lang="it-IT" b="1" dirty="0" smtClean="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495292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6072206"/>
            <a:ext cx="9144000" cy="677108"/>
          </a:xfrm>
          <a:prstGeom prst="rect">
            <a:avLst/>
          </a:prstGeom>
        </p:spPr>
        <p:txBody>
          <a:bodyPr wrap="square">
            <a:spAutoFit/>
          </a:bodyPr>
          <a:lstStyle/>
          <a:p>
            <a:r>
              <a:rPr lang="it-IT" sz="1900" b="1" dirty="0" smtClean="0">
                <a:solidFill>
                  <a:srgbClr val="EEDBC0"/>
                </a:solidFill>
                <a:latin typeface="Times New Roman" pitchFamily="18" charset="0"/>
                <a:cs typeface="Times New Roman" pitchFamily="18" charset="0"/>
              </a:rPr>
              <a:t>La cattedrale di Metz: nella sua fantastica architettura gotico fiammeggiante (inesistente in Italia), si capisce l’origine e l’ispirazione di tanti dipinti dei due artisti</a:t>
            </a:r>
            <a:endParaRPr lang="it-IT" sz="1900" b="1" dirty="0">
              <a:latin typeface="Times New Roman" pitchFamily="18" charset="0"/>
              <a:cs typeface="Times New Roman" pitchFamily="18" charset="0"/>
            </a:endParaRPr>
          </a:p>
        </p:txBody>
      </p:sp>
      <p:pic>
        <p:nvPicPr>
          <p:cNvPr id="180226" name="Picture 2" descr="http://upload.wikimedia.org/wikipedia/commons/5/59/Metz_cathedrale_saint_etienne_vue_en_bas_rue_d_estree_sous_lumiere_hiver.jpg"/>
          <p:cNvPicPr>
            <a:picLocks noChangeAspect="1" noChangeArrowheads="1"/>
          </p:cNvPicPr>
          <p:nvPr/>
        </p:nvPicPr>
        <p:blipFill>
          <a:blip r:embed="rId4" cstate="print"/>
          <a:srcRect/>
          <a:stretch>
            <a:fillRect/>
          </a:stretch>
        </p:blipFill>
        <p:spPr bwMode="auto">
          <a:xfrm>
            <a:off x="0" y="0"/>
            <a:ext cx="9144001" cy="6091848"/>
          </a:xfrm>
          <a:prstGeom prst="rect">
            <a:avLst/>
          </a:prstGeom>
          <a:noFill/>
        </p:spPr>
      </p:pic>
    </p:spTree>
    <p:extLst>
      <p:ext uri="{BB962C8B-B14F-4D97-AF65-F5344CB8AC3E}">
        <p14:creationId xmlns:p14="http://schemas.microsoft.com/office/powerpoint/2010/main" xmlns="" val="29730694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13666" name="Picture 2" descr="http://it.wahooart.com/Art.nsf/O/9DGLQ9/$File/Didier+Barra-Fantastic+View+Of+A+Gothic+Cathedral.JPG"/>
          <p:cNvPicPr>
            <a:picLocks noChangeAspect="1" noChangeArrowheads="1"/>
          </p:cNvPicPr>
          <p:nvPr/>
        </p:nvPicPr>
        <p:blipFill>
          <a:blip r:embed="rId4"/>
          <a:srcRect/>
          <a:stretch>
            <a:fillRect/>
          </a:stretch>
        </p:blipFill>
        <p:spPr bwMode="auto">
          <a:xfrm>
            <a:off x="0" y="0"/>
            <a:ext cx="9144000" cy="6667500"/>
          </a:xfrm>
          <a:prstGeom prst="rect">
            <a:avLst/>
          </a:prstGeom>
          <a:noFill/>
        </p:spPr>
      </p:pic>
      <p:sp>
        <p:nvSpPr>
          <p:cNvPr id="8" name="Rettangolo 7"/>
          <p:cNvSpPr/>
          <p:nvPr/>
        </p:nvSpPr>
        <p:spPr>
          <a:xfrm>
            <a:off x="142844" y="6488668"/>
            <a:ext cx="4254113"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Vista fantastica di una cattedrale gotica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357958"/>
            <a:ext cx="492922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Capriccio architettonico  </a:t>
            </a:r>
          </a:p>
        </p:txBody>
      </p:sp>
      <p:pic>
        <p:nvPicPr>
          <p:cNvPr id="36866" name="Picture 2" descr="https://frankzumbach.files.wordpress.com/2011/07/05monsu001.jpg"/>
          <p:cNvPicPr>
            <a:picLocks noChangeAspect="1" noChangeArrowheads="1"/>
          </p:cNvPicPr>
          <p:nvPr/>
        </p:nvPicPr>
        <p:blipFill>
          <a:blip r:embed="rId4" cstate="print"/>
          <a:srcRect/>
          <a:stretch>
            <a:fillRect/>
          </a:stretch>
        </p:blipFill>
        <p:spPr bwMode="auto">
          <a:xfrm>
            <a:off x="-1" y="428604"/>
            <a:ext cx="9158957" cy="5824524"/>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357958"/>
            <a:ext cx="492922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Capriccio architettonico  </a:t>
            </a:r>
          </a:p>
        </p:txBody>
      </p:sp>
      <p:pic>
        <p:nvPicPr>
          <p:cNvPr id="94210" name="Picture 2" descr="http://allyoutouch.files.wordpress.com/2010/07/monsudesideriodenome.jpg"/>
          <p:cNvPicPr>
            <a:picLocks noChangeAspect="1" noChangeArrowheads="1"/>
          </p:cNvPicPr>
          <p:nvPr/>
        </p:nvPicPr>
        <p:blipFill>
          <a:blip r:embed="rId4"/>
          <a:srcRect/>
          <a:stretch>
            <a:fillRect/>
          </a:stretch>
        </p:blipFill>
        <p:spPr bwMode="auto">
          <a:xfrm>
            <a:off x="0" y="571480"/>
            <a:ext cx="9160557" cy="518550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1" y="357166"/>
            <a:ext cx="2000232" cy="923330"/>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Architettura fantastica con San Giorgio e il drago</a:t>
            </a:r>
          </a:p>
        </p:txBody>
      </p:sp>
      <p:pic>
        <p:nvPicPr>
          <p:cNvPr id="92162" name="Picture 2" descr="http://ilmanifesto.info/wordpress/wp-content/uploads/2014/07/17/05monsu005.jpg"/>
          <p:cNvPicPr>
            <a:picLocks noChangeAspect="1" noChangeArrowheads="1"/>
          </p:cNvPicPr>
          <p:nvPr/>
        </p:nvPicPr>
        <p:blipFill>
          <a:blip r:embed="rId4"/>
          <a:srcRect/>
          <a:stretch>
            <a:fillRect/>
          </a:stretch>
        </p:blipFill>
        <p:spPr bwMode="auto">
          <a:xfrm>
            <a:off x="2000232" y="0"/>
            <a:ext cx="5339992"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1" y="357166"/>
            <a:ext cx="2000232" cy="1200329"/>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Architettura fantastica con la guarigione dello storpio</a:t>
            </a:r>
          </a:p>
        </p:txBody>
      </p:sp>
      <p:pic>
        <p:nvPicPr>
          <p:cNvPr id="103426" name="Picture 2" descr="http://images.niceartgallery.com/image/data/236/236015.jpg"/>
          <p:cNvPicPr>
            <a:picLocks noChangeAspect="1" noChangeArrowheads="1"/>
          </p:cNvPicPr>
          <p:nvPr/>
        </p:nvPicPr>
        <p:blipFill>
          <a:blip r:embed="rId4"/>
          <a:srcRect/>
          <a:stretch>
            <a:fillRect/>
          </a:stretch>
        </p:blipFill>
        <p:spPr bwMode="auto">
          <a:xfrm>
            <a:off x="2357422" y="0"/>
            <a:ext cx="530352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61446" name="Picture 6" descr="http://www.wga.hu/art/n/nome/capricc.jpg"/>
          <p:cNvPicPr>
            <a:picLocks noChangeAspect="1" noChangeArrowheads="1"/>
          </p:cNvPicPr>
          <p:nvPr/>
        </p:nvPicPr>
        <p:blipFill>
          <a:blip r:embed="rId4"/>
          <a:srcRect/>
          <a:stretch>
            <a:fillRect/>
          </a:stretch>
        </p:blipFill>
        <p:spPr bwMode="auto">
          <a:xfrm>
            <a:off x="0" y="0"/>
            <a:ext cx="8374341" cy="6858000"/>
          </a:xfrm>
          <a:prstGeom prst="rect">
            <a:avLst/>
          </a:prstGeom>
          <a:noFill/>
        </p:spPr>
      </p:pic>
      <p:sp>
        <p:nvSpPr>
          <p:cNvPr id="10" name="Rettangolo 9"/>
          <p:cNvSpPr/>
          <p:nvPr/>
        </p:nvSpPr>
        <p:spPr>
          <a:xfrm>
            <a:off x="7572396" y="0"/>
            <a:ext cx="1571604" cy="1200329"/>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Capriccio architettonico con Cristo e i discepoli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10" name="Rettangolo 9"/>
          <p:cNvSpPr/>
          <p:nvPr/>
        </p:nvSpPr>
        <p:spPr>
          <a:xfrm>
            <a:off x="7572396" y="0"/>
            <a:ext cx="1571604" cy="646331"/>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Capriccio architettonico</a:t>
            </a:r>
          </a:p>
        </p:txBody>
      </p:sp>
      <p:pic>
        <p:nvPicPr>
          <p:cNvPr id="142338" name="Picture 2" descr="http://www.wga.hu/art/n/nome/capricci.jpg"/>
          <p:cNvPicPr>
            <a:picLocks noChangeAspect="1" noChangeArrowheads="1"/>
          </p:cNvPicPr>
          <p:nvPr/>
        </p:nvPicPr>
        <p:blipFill>
          <a:blip r:embed="rId4"/>
          <a:srcRect/>
          <a:stretch>
            <a:fillRect/>
          </a:stretch>
        </p:blipFill>
        <p:spPr bwMode="auto">
          <a:xfrm>
            <a:off x="1643042" y="23802"/>
            <a:ext cx="5857884" cy="683419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488668"/>
            <a:ext cx="7715304"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Architettura fantastica: l’interno di una chiesa     </a:t>
            </a:r>
          </a:p>
        </p:txBody>
      </p:sp>
      <p:pic>
        <p:nvPicPr>
          <p:cNvPr id="61444" name="Picture 4" descr="http://artlorrain.com/sites/default/files/oeuvres/O_NOME%20-%20Architecture_de_fantaisie_un_int%C3%A9rieur_d%27%C3%A9glise%20_0.jpg"/>
          <p:cNvPicPr>
            <a:picLocks noChangeAspect="1" noChangeArrowheads="1"/>
          </p:cNvPicPr>
          <p:nvPr/>
        </p:nvPicPr>
        <p:blipFill>
          <a:blip r:embed="rId4"/>
          <a:srcRect/>
          <a:stretch>
            <a:fillRect/>
          </a:stretch>
        </p:blipFill>
        <p:spPr bwMode="auto">
          <a:xfrm>
            <a:off x="0" y="285728"/>
            <a:ext cx="9144000" cy="623729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488668"/>
            <a:ext cx="7715304"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Architettura fantastica con figure eleganti che conversano    </a:t>
            </a:r>
          </a:p>
        </p:txBody>
      </p:sp>
      <p:pic>
        <p:nvPicPr>
          <p:cNvPr id="61442" name="Picture 2" descr="http://images.niceartgallery.com/image/data/523/523937.jpg"/>
          <p:cNvPicPr>
            <a:picLocks noChangeAspect="1" noChangeArrowheads="1"/>
          </p:cNvPicPr>
          <p:nvPr/>
        </p:nvPicPr>
        <p:blipFill>
          <a:blip r:embed="rId4"/>
          <a:srcRect/>
          <a:stretch>
            <a:fillRect/>
          </a:stretch>
        </p:blipFill>
        <p:spPr bwMode="auto">
          <a:xfrm>
            <a:off x="0" y="0"/>
            <a:ext cx="9144001" cy="655320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357958"/>
            <a:ext cx="492922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Prospettiva di un palazzo    </a:t>
            </a:r>
          </a:p>
        </p:txBody>
      </p:sp>
      <p:pic>
        <p:nvPicPr>
          <p:cNvPr id="53250" name="Picture 2" descr="http://www.wga.hu/art/n/nome/belisari.jpg"/>
          <p:cNvPicPr>
            <a:picLocks noChangeAspect="1" noChangeArrowheads="1"/>
          </p:cNvPicPr>
          <p:nvPr/>
        </p:nvPicPr>
        <p:blipFill>
          <a:blip r:embed="rId4"/>
          <a:srcRect/>
          <a:stretch>
            <a:fillRect/>
          </a:stretch>
        </p:blipFill>
        <p:spPr bwMode="auto">
          <a:xfrm>
            <a:off x="0" y="428604"/>
            <a:ext cx="9131850" cy="571501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0"/>
            <a:ext cx="9144000" cy="6247864"/>
          </a:xfrm>
          <a:prstGeom prst="rect">
            <a:avLst/>
          </a:prstGeom>
        </p:spPr>
        <p:txBody>
          <a:bodyPr wrap="square">
            <a:spAutoFit/>
          </a:bodyPr>
          <a:lstStyle/>
          <a:p>
            <a:r>
              <a:rPr lang="it-IT" sz="2000" b="1" dirty="0">
                <a:solidFill>
                  <a:srgbClr val="EEDBC0"/>
                </a:solidFill>
                <a:latin typeface="Times New Roman" pitchFamily="18" charset="0"/>
                <a:cs typeface="Times New Roman" pitchFamily="18" charset="0"/>
              </a:rPr>
              <a:t>Ci vogliono </a:t>
            </a:r>
            <a:r>
              <a:rPr lang="it-IT" sz="2000" b="1" dirty="0" smtClean="0">
                <a:solidFill>
                  <a:srgbClr val="EEDBC0"/>
                </a:solidFill>
                <a:latin typeface="Times New Roman" pitchFamily="18" charset="0"/>
                <a:cs typeface="Times New Roman" pitchFamily="18" charset="0"/>
              </a:rPr>
              <a:t>i </a:t>
            </a:r>
            <a:r>
              <a:rPr lang="it-IT" sz="2000" b="1" dirty="0">
                <a:solidFill>
                  <a:srgbClr val="EEDBC0"/>
                </a:solidFill>
                <a:latin typeface="Times New Roman" pitchFamily="18" charset="0"/>
                <a:cs typeface="Times New Roman" pitchFamily="18" charset="0"/>
              </a:rPr>
              <a:t>surrealisti per rivalutare un artista che è stato da molto tempo dimenticato. In realtà, si sa pochissimo di lui fino alla metà del ‘900: e non siamo andati molto più in là da allora. Il </a:t>
            </a:r>
            <a:r>
              <a:rPr lang="it-IT" sz="2000" b="1" dirty="0" smtClean="0">
                <a:solidFill>
                  <a:srgbClr val="EEDBC0"/>
                </a:solidFill>
                <a:latin typeface="Times New Roman" pitchFamily="18" charset="0"/>
                <a:cs typeface="Times New Roman" pitchFamily="18" charset="0"/>
              </a:rPr>
              <a:t>fatto, inconfutabile, da cui bisogna partire per poter cominciare a districare una matassa via via più intricata:  ci troviamo nella </a:t>
            </a:r>
            <a:r>
              <a:rPr lang="it-IT" sz="2000" b="1" dirty="0">
                <a:solidFill>
                  <a:srgbClr val="EEDBC0"/>
                </a:solidFill>
                <a:latin typeface="Times New Roman" pitchFamily="18" charset="0"/>
                <a:cs typeface="Times New Roman" pitchFamily="18" charset="0"/>
              </a:rPr>
              <a:t>Napoli della prima metà del XVII </a:t>
            </a:r>
            <a:r>
              <a:rPr lang="it-IT" sz="2000" b="1" dirty="0" smtClean="0">
                <a:solidFill>
                  <a:srgbClr val="EEDBC0"/>
                </a:solidFill>
                <a:latin typeface="Times New Roman" pitchFamily="18" charset="0"/>
                <a:cs typeface="Times New Roman" pitchFamily="18" charset="0"/>
              </a:rPr>
              <a:t>secolo. C’è </a:t>
            </a:r>
            <a:r>
              <a:rPr lang="it-IT" sz="2000" b="1" dirty="0">
                <a:solidFill>
                  <a:srgbClr val="EEDBC0"/>
                </a:solidFill>
                <a:latin typeface="Times New Roman" pitchFamily="18" charset="0"/>
                <a:cs typeface="Times New Roman" pitchFamily="18" charset="0"/>
              </a:rPr>
              <a:t>qualcuno che dipinge immaginarie scene urbane, di natura squisitamente fantastica, che contengono edifici in rovina, o mentre vengono distrutti. I quadri di </a:t>
            </a:r>
            <a:r>
              <a:rPr lang="it-IT" sz="2000" b="1" dirty="0" smtClean="0">
                <a:solidFill>
                  <a:srgbClr val="EEDBC0"/>
                </a:solidFill>
                <a:latin typeface="Times New Roman" pitchFamily="18" charset="0"/>
                <a:cs typeface="Times New Roman" pitchFamily="18" charset="0"/>
              </a:rPr>
              <a:t>solito </a:t>
            </a:r>
            <a:r>
              <a:rPr lang="it-IT" sz="2000" b="1" dirty="0">
                <a:solidFill>
                  <a:srgbClr val="EEDBC0"/>
                </a:solidFill>
                <a:latin typeface="Times New Roman" pitchFamily="18" charset="0"/>
                <a:cs typeface="Times New Roman" pitchFamily="18" charset="0"/>
              </a:rPr>
              <a:t>non hanno </a:t>
            </a:r>
            <a:r>
              <a:rPr lang="it-IT" sz="2000" b="1" dirty="0" smtClean="0">
                <a:solidFill>
                  <a:srgbClr val="EEDBC0"/>
                </a:solidFill>
                <a:latin typeface="Times New Roman" pitchFamily="18" charset="0"/>
                <a:cs typeface="Times New Roman" pitchFamily="18" charset="0"/>
              </a:rPr>
              <a:t>né </a:t>
            </a:r>
            <a:r>
              <a:rPr lang="it-IT" sz="2000" b="1" dirty="0">
                <a:solidFill>
                  <a:srgbClr val="EEDBC0"/>
                </a:solidFill>
                <a:latin typeface="Times New Roman" pitchFamily="18" charset="0"/>
                <a:cs typeface="Times New Roman" pitchFamily="18" charset="0"/>
              </a:rPr>
              <a:t>data </a:t>
            </a:r>
            <a:r>
              <a:rPr lang="it-IT" sz="2000" b="1" dirty="0" smtClean="0">
                <a:solidFill>
                  <a:srgbClr val="EEDBC0"/>
                </a:solidFill>
                <a:latin typeface="Times New Roman" pitchFamily="18" charset="0"/>
                <a:cs typeface="Times New Roman" pitchFamily="18" charset="0"/>
              </a:rPr>
              <a:t>né </a:t>
            </a:r>
            <a:r>
              <a:rPr lang="it-IT" sz="2000" b="1" dirty="0">
                <a:solidFill>
                  <a:srgbClr val="EEDBC0"/>
                </a:solidFill>
                <a:latin typeface="Times New Roman" pitchFamily="18" charset="0"/>
                <a:cs typeface="Times New Roman" pitchFamily="18" charset="0"/>
              </a:rPr>
              <a:t>firma, e ci sono pochissimi documenti di riferimento. La produzione di questi pezzi sembra situarsi ben al </a:t>
            </a:r>
            <a:r>
              <a:rPr lang="it-IT" sz="2000" b="1" dirty="0" smtClean="0">
                <a:solidFill>
                  <a:srgbClr val="EEDBC0"/>
                </a:solidFill>
                <a:latin typeface="Times New Roman" pitchFamily="18" charset="0"/>
                <a:cs typeface="Times New Roman" pitchFamily="18" charset="0"/>
              </a:rPr>
              <a:t>di </a:t>
            </a:r>
            <a:r>
              <a:rPr lang="it-IT" sz="2000" b="1" dirty="0">
                <a:solidFill>
                  <a:srgbClr val="EEDBC0"/>
                </a:solidFill>
                <a:latin typeface="Times New Roman" pitchFamily="18" charset="0"/>
                <a:cs typeface="Times New Roman" pitchFamily="18" charset="0"/>
              </a:rPr>
              <a:t>fuori non solo dal sistema di grandi commesse (affreschi di chiese e di case signorili), ma anche  della committenza “ordinaria” (che si basa soprattutto su ritratti e scene sacre). Sembra </a:t>
            </a:r>
            <a:r>
              <a:rPr lang="it-IT" sz="2000" b="1" dirty="0" smtClean="0">
                <a:solidFill>
                  <a:srgbClr val="EEDBC0"/>
                </a:solidFill>
                <a:latin typeface="Times New Roman" pitchFamily="18" charset="0"/>
                <a:cs typeface="Times New Roman" pitchFamily="18" charset="0"/>
              </a:rPr>
              <a:t>probabile </a:t>
            </a:r>
            <a:r>
              <a:rPr lang="it-IT" sz="2000" b="1" dirty="0">
                <a:solidFill>
                  <a:srgbClr val="EEDBC0"/>
                </a:solidFill>
                <a:latin typeface="Times New Roman" pitchFamily="18" charset="0"/>
                <a:cs typeface="Times New Roman" pitchFamily="18" charset="0"/>
              </a:rPr>
              <a:t>che soggetti così particolari provengano da un laboratorio specializzato, in cui ha potuto lavorare un piccolo gruppo di artisti, alcuni fissi, altri occasionali,  in grado   di produrre un numero importante di opere con uno spirito comune, sia per il mercato domestico, che la scena internazionale. Sembra che questo tipo di dipinto non fosse considerato di grande interesse: </a:t>
            </a:r>
            <a:r>
              <a:rPr lang="it-IT" sz="2000" b="1" dirty="0" smtClean="0">
                <a:solidFill>
                  <a:srgbClr val="EEDBC0"/>
                </a:solidFill>
                <a:latin typeface="Times New Roman" pitchFamily="18" charset="0"/>
                <a:cs typeface="Times New Roman" pitchFamily="18" charset="0"/>
              </a:rPr>
              <a:t>le </a:t>
            </a:r>
            <a:r>
              <a:rPr lang="it-IT" sz="2000" b="1" dirty="0">
                <a:solidFill>
                  <a:srgbClr val="EEDBC0"/>
                </a:solidFill>
                <a:latin typeface="Times New Roman" pitchFamily="18" charset="0"/>
                <a:cs typeface="Times New Roman" pitchFamily="18" charset="0"/>
              </a:rPr>
              <a:t>quotazione dovevano essere modeste. La cosa importante è che siamo di fronte ad un </a:t>
            </a:r>
            <a:r>
              <a:rPr lang="it-IT" sz="2000" b="1" dirty="0" smtClean="0">
                <a:solidFill>
                  <a:srgbClr val="EEDBC0"/>
                </a:solidFill>
                <a:latin typeface="Times New Roman" pitchFamily="18" charset="0"/>
                <a:cs typeface="Times New Roman" pitchFamily="18" charset="0"/>
              </a:rPr>
              <a:t>vero </a:t>
            </a:r>
            <a:r>
              <a:rPr lang="it-IT" sz="2000" b="1" dirty="0">
                <a:solidFill>
                  <a:srgbClr val="EEDBC0"/>
                </a:solidFill>
                <a:latin typeface="Times New Roman" pitchFamily="18" charset="0"/>
                <a:cs typeface="Times New Roman" pitchFamily="18" charset="0"/>
              </a:rPr>
              <a:t>e proprio “genere”  che si è sviluppato in un periodo di tempo e di spazio limitato (Napoli tra il 1600 e il 1630, o forse solo tra il  1610 e il  1625) e che ci </a:t>
            </a:r>
            <a:r>
              <a:rPr lang="it-IT" sz="2000" b="1" dirty="0" smtClean="0">
                <a:solidFill>
                  <a:srgbClr val="EEDBC0"/>
                </a:solidFill>
                <a:latin typeface="Times New Roman" pitchFamily="18" charset="0"/>
                <a:cs typeface="Times New Roman" pitchFamily="18" charset="0"/>
              </a:rPr>
              <a:t>permette </a:t>
            </a:r>
            <a:r>
              <a:rPr lang="it-IT" sz="2000" b="1" dirty="0">
                <a:solidFill>
                  <a:srgbClr val="EEDBC0"/>
                </a:solidFill>
                <a:latin typeface="Times New Roman" pitchFamily="18" charset="0"/>
                <a:cs typeface="Times New Roman" pitchFamily="18" charset="0"/>
              </a:rPr>
              <a:t>di considerarlo come uno degli episodi più enigmatici e brillanti dell’intera storia dell’arte. </a:t>
            </a:r>
            <a:endParaRPr lang="it-IT" sz="2000" b="1" dirty="0" smtClean="0">
              <a:solidFill>
                <a:srgbClr val="EEDB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0238578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52578" name="Picture 2" descr="http://2.bp.blogspot.com/-K1q2xdzma9o/UxrA51ZBcRI/AAAAAAAAORg/JWouVvNggCw/s1600/De+Nom%C3%A8-Interno+di+cattedrale+%28Napoli,+Accademia+di+Belle+Arti%29.jpg"/>
          <p:cNvPicPr>
            <a:picLocks noChangeAspect="1" noChangeArrowheads="1"/>
          </p:cNvPicPr>
          <p:nvPr/>
        </p:nvPicPr>
        <p:blipFill>
          <a:blip r:embed="rId4"/>
          <a:srcRect/>
          <a:stretch>
            <a:fillRect/>
          </a:stretch>
        </p:blipFill>
        <p:spPr bwMode="auto">
          <a:xfrm>
            <a:off x="-1" y="-8108"/>
            <a:ext cx="9101169" cy="6866108"/>
          </a:xfrm>
          <a:prstGeom prst="rect">
            <a:avLst/>
          </a:prstGeom>
          <a:noFill/>
        </p:spPr>
      </p:pic>
      <p:sp>
        <p:nvSpPr>
          <p:cNvPr id="8" name="Rettangolo 7"/>
          <p:cNvSpPr/>
          <p:nvPr/>
        </p:nvSpPr>
        <p:spPr>
          <a:xfrm>
            <a:off x="214282" y="214290"/>
            <a:ext cx="3057247"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Interno di una cattedrale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179512" y="642918"/>
            <a:ext cx="8964489" cy="5355312"/>
          </a:xfrm>
          <a:prstGeom prst="rect">
            <a:avLst/>
          </a:prstGeom>
        </p:spPr>
        <p:txBody>
          <a:bodyPr wrap="square">
            <a:spAutoFit/>
          </a:bodyPr>
          <a:lstStyle/>
          <a:p>
            <a:pPr algn="ctr"/>
            <a:r>
              <a:rPr lang="it-IT" sz="3600" b="1" dirty="0" smtClean="0">
                <a:solidFill>
                  <a:schemeClr val="accent6">
                    <a:lumMod val="75000"/>
                  </a:schemeClr>
                </a:solidFill>
                <a:latin typeface="Times New Roman" pitchFamily="18" charset="0"/>
                <a:cs typeface="Times New Roman" pitchFamily="18" charset="0"/>
              </a:rPr>
              <a:t>LE CITTA’  IMMAGINARIE</a:t>
            </a:r>
          </a:p>
          <a:p>
            <a:pPr algn="ctr"/>
            <a:endParaRPr lang="it-IT" sz="3600" b="1" dirty="0">
              <a:solidFill>
                <a:schemeClr val="accent6">
                  <a:lumMod val="75000"/>
                </a:schemeClr>
              </a:solidFill>
              <a:latin typeface="Times New Roman" pitchFamily="18" charset="0"/>
              <a:cs typeface="Times New Roman" pitchFamily="18" charset="0"/>
            </a:endParaRPr>
          </a:p>
          <a:p>
            <a:pPr>
              <a:buNone/>
            </a:pPr>
            <a:r>
              <a:rPr lang="en-US" b="1" dirty="0" smtClean="0">
                <a:solidFill>
                  <a:srgbClr val="EEDBC0"/>
                </a:solidFill>
                <a:latin typeface="Times New Roman" panose="02020603050405020304" pitchFamily="18" charset="0"/>
                <a:cs typeface="Times New Roman" panose="02020603050405020304" pitchFamily="18" charset="0"/>
              </a:rPr>
              <a:t>La </a:t>
            </a:r>
            <a:r>
              <a:rPr lang="en-US" b="1" dirty="0" err="1" smtClean="0">
                <a:solidFill>
                  <a:srgbClr val="EEDBC0"/>
                </a:solidFill>
                <a:latin typeface="Times New Roman" panose="02020603050405020304" pitchFamily="18" charset="0"/>
                <a:cs typeface="Times New Roman" panose="02020603050405020304" pitchFamily="18" charset="0"/>
              </a:rPr>
              <a:t>durata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delle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città</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reali</a:t>
            </a:r>
            <a:r>
              <a:rPr lang="en-US" b="1" dirty="0" smtClean="0">
                <a:solidFill>
                  <a:srgbClr val="EEDBC0"/>
                </a:solidFill>
                <a:latin typeface="Times New Roman" panose="02020603050405020304" pitchFamily="18" charset="0"/>
                <a:cs typeface="Times New Roman" panose="02020603050405020304" pitchFamily="18" charset="0"/>
              </a:rPr>
              <a:t> è </a:t>
            </a:r>
            <a:r>
              <a:rPr lang="en-US" b="1" dirty="0" err="1" smtClean="0">
                <a:solidFill>
                  <a:srgbClr val="EEDBC0"/>
                </a:solidFill>
                <a:latin typeface="Times New Roman" panose="02020603050405020304" pitchFamily="18" charset="0"/>
                <a:cs typeface="Times New Roman" panose="02020603050405020304" pitchFamily="18" charset="0"/>
              </a:rPr>
              <a:t>ingannevole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ciò</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gli</a:t>
            </a:r>
            <a:r>
              <a:rPr lang="en-US" b="1" dirty="0" smtClean="0">
                <a:solidFill>
                  <a:srgbClr val="EEDBC0"/>
                </a:solidFill>
                <a:latin typeface="Times New Roman" panose="02020603050405020304" pitchFamily="18" charset="0"/>
                <a:cs typeface="Times New Roman" panose="02020603050405020304" pitchFamily="18" charset="0"/>
              </a:rPr>
              <a:t> ha </a:t>
            </a:r>
            <a:r>
              <a:rPr lang="en-US" b="1" dirty="0" err="1" smtClean="0">
                <a:solidFill>
                  <a:srgbClr val="EEDBC0"/>
                </a:solidFill>
                <a:latin typeface="Times New Roman" panose="02020603050405020304" pitchFamily="18" charset="0"/>
                <a:cs typeface="Times New Roman" panose="02020603050405020304" pitchFamily="18" charset="0"/>
              </a:rPr>
              <a:t>dato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il</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loro</a:t>
            </a:r>
            <a:r>
              <a:rPr lang="en-US" b="1" dirty="0" smtClean="0">
                <a:solidFill>
                  <a:srgbClr val="EEDBC0"/>
                </a:solidFill>
                <a:latin typeface="Times New Roman" panose="02020603050405020304" pitchFamily="18" charset="0"/>
                <a:cs typeface="Times New Roman" panose="02020603050405020304" pitchFamily="18" charset="0"/>
              </a:rPr>
              <a:t> status </a:t>
            </a:r>
            <a:r>
              <a:rPr lang="en-US" b="1" dirty="0" err="1" smtClean="0">
                <a:solidFill>
                  <a:srgbClr val="EEDBC0"/>
                </a:solidFill>
                <a:latin typeface="Times New Roman" panose="02020603050405020304" pitchFamily="18" charset="0"/>
                <a:cs typeface="Times New Roman" panose="02020603050405020304" pitchFamily="18" charset="0"/>
              </a:rPr>
              <a:t>mitico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spesso</a:t>
            </a:r>
            <a:r>
              <a:rPr lang="en-US" b="1" dirty="0" smtClean="0">
                <a:solidFill>
                  <a:srgbClr val="EEDBC0"/>
                </a:solidFill>
                <a:latin typeface="Times New Roman" panose="02020603050405020304" pitchFamily="18" charset="0"/>
                <a:cs typeface="Times New Roman" panose="02020603050405020304" pitchFamily="18" charset="0"/>
              </a:rPr>
              <a:t> è </a:t>
            </a:r>
            <a:r>
              <a:rPr lang="en-US" b="1" dirty="0" err="1" smtClean="0">
                <a:solidFill>
                  <a:srgbClr val="EEDBC0"/>
                </a:solidFill>
                <a:latin typeface="Times New Roman" panose="02020603050405020304" pitchFamily="18" charset="0"/>
                <a:cs typeface="Times New Roman" panose="02020603050405020304" pitchFamily="18" charset="0"/>
              </a:rPr>
              <a:t>scomparso</a:t>
            </a:r>
            <a:r>
              <a:rPr lang="en-US" b="1" dirty="0" smtClean="0">
                <a:solidFill>
                  <a:srgbClr val="EEDBC0"/>
                </a:solidFill>
                <a:latin typeface="Times New Roman" panose="02020603050405020304" pitchFamily="18" charset="0"/>
                <a:cs typeface="Times New Roman" panose="02020603050405020304" pitchFamily="18" charset="0"/>
              </a:rPr>
              <a:t> da molto tempo. Non è un </a:t>
            </a:r>
            <a:r>
              <a:rPr lang="en-US" b="1" dirty="0" err="1" smtClean="0">
                <a:solidFill>
                  <a:srgbClr val="EEDBC0"/>
                </a:solidFill>
                <a:latin typeface="Times New Roman" panose="02020603050405020304" pitchFamily="18" charset="0"/>
                <a:cs typeface="Times New Roman" panose="02020603050405020304" pitchFamily="18" charset="0"/>
              </a:rPr>
              <a:t>segreto</a:t>
            </a:r>
            <a:r>
              <a:rPr lang="en-US" b="1" dirty="0" smtClean="0">
                <a:solidFill>
                  <a:srgbClr val="EEDBC0"/>
                </a:solidFill>
                <a:latin typeface="Times New Roman" panose="02020603050405020304" pitchFamily="18" charset="0"/>
                <a:cs typeface="Times New Roman" panose="02020603050405020304" pitchFamily="18" charset="0"/>
              </a:rPr>
              <a:t>: le </a:t>
            </a:r>
            <a:r>
              <a:rPr lang="en-US" b="1" dirty="0" err="1" smtClean="0">
                <a:solidFill>
                  <a:srgbClr val="EEDBC0"/>
                </a:solidFill>
                <a:latin typeface="Times New Roman" panose="02020603050405020304" pitchFamily="18" charset="0"/>
                <a:cs typeface="Times New Roman" panose="02020603050405020304" pitchFamily="18" charset="0"/>
              </a:rPr>
              <a:t>città</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più</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affascinanti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sono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quelle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non </a:t>
            </a:r>
            <a:r>
              <a:rPr lang="en-US" b="1" dirty="0" err="1" smtClean="0">
                <a:solidFill>
                  <a:srgbClr val="EEDBC0"/>
                </a:solidFill>
                <a:latin typeface="Times New Roman" panose="02020603050405020304" pitchFamily="18" charset="0"/>
                <a:cs typeface="Times New Roman" panose="02020603050405020304" pitchFamily="18" charset="0"/>
              </a:rPr>
              <a:t>esistono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Pensiamo</a:t>
            </a:r>
            <a:r>
              <a:rPr lang="en-US" b="1" dirty="0" smtClean="0">
                <a:solidFill>
                  <a:srgbClr val="EEDBC0"/>
                </a:solidFill>
                <a:latin typeface="Times New Roman" panose="02020603050405020304" pitchFamily="18" charset="0"/>
                <a:cs typeface="Times New Roman" panose="02020603050405020304" pitchFamily="18" charset="0"/>
              </a:rPr>
              <a:t> a </a:t>
            </a:r>
            <a:r>
              <a:rPr lang="en-US" b="1" dirty="0" err="1" smtClean="0">
                <a:solidFill>
                  <a:srgbClr val="EEDBC0"/>
                </a:solidFill>
                <a:latin typeface="Times New Roman" panose="02020603050405020304" pitchFamily="18" charset="0"/>
                <a:cs typeface="Times New Roman" panose="02020603050405020304" pitchFamily="18" charset="0"/>
              </a:rPr>
              <a:t>quelle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da </a:t>
            </a:r>
            <a:r>
              <a:rPr lang="en-US" b="1" dirty="0" err="1" smtClean="0">
                <a:solidFill>
                  <a:srgbClr val="EEDBC0"/>
                </a:solidFill>
                <a:latin typeface="Times New Roman" panose="02020603050405020304" pitchFamily="18" charset="0"/>
                <a:cs typeface="Times New Roman" panose="02020603050405020304" pitchFamily="18" charset="0"/>
              </a:rPr>
              <a:t>secoli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sono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crollate</a:t>
            </a:r>
            <a:r>
              <a:rPr lang="en-US" b="1" dirty="0" smtClean="0">
                <a:solidFill>
                  <a:srgbClr val="EEDBC0"/>
                </a:solidFill>
                <a:latin typeface="Times New Roman" panose="02020603050405020304" pitchFamily="18" charset="0"/>
                <a:cs typeface="Times New Roman" panose="02020603050405020304" pitchFamily="18" charset="0"/>
              </a:rPr>
              <a:t> sotto </a:t>
            </a:r>
            <a:r>
              <a:rPr lang="en-US" b="1" dirty="0" err="1" smtClean="0">
                <a:solidFill>
                  <a:srgbClr val="EEDBC0"/>
                </a:solidFill>
                <a:latin typeface="Times New Roman" panose="02020603050405020304" pitchFamily="18" charset="0"/>
                <a:cs typeface="Times New Roman" panose="02020603050405020304" pitchFamily="18" charset="0"/>
              </a:rPr>
              <a:t>il</a:t>
            </a:r>
            <a:r>
              <a:rPr lang="en-US" b="1" dirty="0" smtClean="0">
                <a:solidFill>
                  <a:srgbClr val="EEDBC0"/>
                </a:solidFill>
                <a:latin typeface="Times New Roman" panose="02020603050405020304" pitchFamily="18" charset="0"/>
                <a:cs typeface="Times New Roman" panose="02020603050405020304" pitchFamily="18" charset="0"/>
              </a:rPr>
              <a:t> peso </a:t>
            </a:r>
            <a:r>
              <a:rPr lang="en-US" b="1" dirty="0" err="1" smtClean="0">
                <a:solidFill>
                  <a:srgbClr val="EEDBC0"/>
                </a:solidFill>
                <a:latin typeface="Times New Roman" panose="02020603050405020304" pitchFamily="18" charset="0"/>
                <a:cs typeface="Times New Roman" panose="02020603050405020304" pitchFamily="18" charset="0"/>
              </a:rPr>
              <a:t>delle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loro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rovine</a:t>
            </a:r>
            <a:r>
              <a:rPr lang="en-US" b="1" dirty="0" smtClean="0">
                <a:solidFill>
                  <a:srgbClr val="EEDBC0"/>
                </a:solidFill>
                <a:latin typeface="Times New Roman" panose="02020603050405020304" pitchFamily="18" charset="0"/>
                <a:cs typeface="Times New Roman" panose="02020603050405020304" pitchFamily="18" charset="0"/>
              </a:rPr>
              <a:t>; a </a:t>
            </a:r>
            <a:r>
              <a:rPr lang="en-US" b="1" dirty="0" err="1" smtClean="0">
                <a:solidFill>
                  <a:srgbClr val="EEDBC0"/>
                </a:solidFill>
                <a:latin typeface="Times New Roman" panose="02020603050405020304" pitchFamily="18" charset="0"/>
                <a:cs typeface="Times New Roman" panose="02020603050405020304" pitchFamily="18" charset="0"/>
              </a:rPr>
              <a:t>quelle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cancellate</a:t>
            </a:r>
            <a:r>
              <a:rPr lang="en-US" b="1" dirty="0" smtClean="0">
                <a:solidFill>
                  <a:srgbClr val="EEDBC0"/>
                </a:solidFill>
                <a:latin typeface="Times New Roman" panose="02020603050405020304" pitchFamily="18" charset="0"/>
                <a:cs typeface="Times New Roman" panose="02020603050405020304" pitchFamily="18" charset="0"/>
              </a:rPr>
              <a:t> dal tempo, o </a:t>
            </a:r>
            <a:r>
              <a:rPr lang="en-US" b="1" dirty="0" err="1" smtClean="0">
                <a:solidFill>
                  <a:srgbClr val="EEDBC0"/>
                </a:solidFill>
                <a:latin typeface="Times New Roman" panose="02020603050405020304" pitchFamily="18" charset="0"/>
                <a:cs typeface="Times New Roman" panose="02020603050405020304" pitchFamily="18" charset="0"/>
              </a:rPr>
              <a:t>dalla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furia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distruttiva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della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natuira</a:t>
            </a:r>
            <a:r>
              <a:rPr lang="en-US" b="1" dirty="0" smtClean="0">
                <a:solidFill>
                  <a:srgbClr val="EEDBC0"/>
                </a:solidFill>
                <a:latin typeface="Times New Roman" panose="02020603050405020304" pitchFamily="18" charset="0"/>
                <a:cs typeface="Times New Roman" panose="02020603050405020304" pitchFamily="18" charset="0"/>
              </a:rPr>
              <a:t> o </a:t>
            </a:r>
            <a:r>
              <a:rPr lang="en-US" b="1" dirty="0" err="1" smtClean="0">
                <a:solidFill>
                  <a:srgbClr val="EEDBC0"/>
                </a:solidFill>
                <a:latin typeface="Times New Roman" panose="02020603050405020304" pitchFamily="18" charset="0"/>
                <a:cs typeface="Times New Roman" panose="02020603050405020304" pitchFamily="18" charset="0"/>
              </a:rPr>
              <a:t>dell’uomo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Pensiamo</a:t>
            </a:r>
            <a:r>
              <a:rPr lang="en-US" b="1" dirty="0" smtClean="0">
                <a:solidFill>
                  <a:srgbClr val="EEDBC0"/>
                </a:solidFill>
                <a:latin typeface="Times New Roman" panose="02020603050405020304" pitchFamily="18" charset="0"/>
                <a:cs typeface="Times New Roman" panose="02020603050405020304" pitchFamily="18" charset="0"/>
              </a:rPr>
              <a:t> a </a:t>
            </a:r>
            <a:r>
              <a:rPr lang="en-US" b="1" dirty="0" err="1" smtClean="0">
                <a:solidFill>
                  <a:srgbClr val="EEDBC0"/>
                </a:solidFill>
                <a:latin typeface="Times New Roman" panose="02020603050405020304" pitchFamily="18" charset="0"/>
                <a:cs typeface="Times New Roman" panose="02020603050405020304" pitchFamily="18" charset="0"/>
              </a:rPr>
              <a:t>quelle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gli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scrittori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hanno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costruito</a:t>
            </a:r>
            <a:r>
              <a:rPr lang="en-US" b="1" dirty="0" smtClean="0">
                <a:solidFill>
                  <a:srgbClr val="EEDBC0"/>
                </a:solidFill>
                <a:latin typeface="Times New Roman" panose="02020603050405020304" pitchFamily="18" charset="0"/>
                <a:cs typeface="Times New Roman" panose="02020603050405020304" pitchFamily="18" charset="0"/>
              </a:rPr>
              <a:t>, con le parole </a:t>
            </a:r>
            <a:r>
              <a:rPr lang="en-US" b="1" dirty="0" err="1" smtClean="0">
                <a:solidFill>
                  <a:srgbClr val="EEDBC0"/>
                </a:solidFill>
                <a:latin typeface="Times New Roman" panose="02020603050405020304" pitchFamily="18" charset="0"/>
                <a:cs typeface="Times New Roman" panose="02020603050405020304" pitchFamily="18" charset="0"/>
              </a:rPr>
              <a:t>hanno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creato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mattoni</a:t>
            </a:r>
            <a:r>
              <a:rPr lang="en-US" b="1" dirty="0" smtClean="0">
                <a:solidFill>
                  <a:srgbClr val="EEDBC0"/>
                </a:solidFill>
                <a:latin typeface="Times New Roman" panose="02020603050405020304" pitchFamily="18" charset="0"/>
                <a:cs typeface="Times New Roman" panose="02020603050405020304" pitchFamily="18" charset="0"/>
              </a:rPr>
              <a:t> con cui </a:t>
            </a:r>
            <a:r>
              <a:rPr lang="en-US" b="1" dirty="0" err="1" smtClean="0">
                <a:solidFill>
                  <a:srgbClr val="EEDBC0"/>
                </a:solidFill>
                <a:latin typeface="Times New Roman" panose="02020603050405020304" pitchFamily="18" charset="0"/>
                <a:cs typeface="Times New Roman" panose="02020603050405020304" pitchFamily="18" charset="0"/>
              </a:rPr>
              <a:t>furono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edificate</a:t>
            </a:r>
            <a:r>
              <a:rPr lang="en-US" b="1" dirty="0" smtClean="0">
                <a:solidFill>
                  <a:srgbClr val="EEDBC0"/>
                </a:solidFill>
                <a:latin typeface="Times New Roman" panose="02020603050405020304" pitchFamily="18" charset="0"/>
                <a:cs typeface="Times New Roman" panose="02020603050405020304" pitchFamily="18" charset="0"/>
              </a:rPr>
              <a:t>; a </a:t>
            </a:r>
            <a:r>
              <a:rPr lang="en-US" b="1" dirty="0" err="1" smtClean="0">
                <a:solidFill>
                  <a:srgbClr val="EEDBC0"/>
                </a:solidFill>
                <a:latin typeface="Times New Roman" panose="02020603050405020304" pitchFamily="18" charset="0"/>
                <a:cs typeface="Times New Roman" panose="02020603050405020304" pitchFamily="18" charset="0"/>
              </a:rPr>
              <a:t>quelle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gli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artisti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hanno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saputo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visualizzare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nei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dipinti</a:t>
            </a:r>
            <a:r>
              <a:rPr lang="en-US" b="1" dirty="0" smtClean="0">
                <a:solidFill>
                  <a:srgbClr val="EEDBC0"/>
                </a:solidFill>
                <a:latin typeface="Times New Roman" panose="02020603050405020304" pitchFamily="18" charset="0"/>
                <a:cs typeface="Times New Roman" panose="02020603050405020304" pitchFamily="18" charset="0"/>
              </a:rPr>
              <a:t>, o </a:t>
            </a:r>
            <a:r>
              <a:rPr lang="en-US" b="1" dirty="0" err="1" smtClean="0">
                <a:solidFill>
                  <a:srgbClr val="EEDBC0"/>
                </a:solidFill>
                <a:latin typeface="Times New Roman" panose="02020603050405020304" pitchFamily="18" charset="0"/>
                <a:cs typeface="Times New Roman" panose="02020603050405020304" pitchFamily="18" charset="0"/>
              </a:rPr>
              <a:t>nelle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incisioni</a:t>
            </a:r>
            <a:r>
              <a:rPr lang="en-US" b="1" dirty="0" smtClean="0">
                <a:solidFill>
                  <a:srgbClr val="EEDBC0"/>
                </a:solidFill>
                <a:latin typeface="Times New Roman" panose="02020603050405020304" pitchFamily="18" charset="0"/>
                <a:cs typeface="Times New Roman" panose="02020603050405020304" pitchFamily="18" charset="0"/>
              </a:rPr>
              <a:t>. Come </a:t>
            </a:r>
            <a:r>
              <a:rPr lang="en-US" b="1" dirty="0" err="1" smtClean="0">
                <a:solidFill>
                  <a:srgbClr val="EEDBC0"/>
                </a:solidFill>
                <a:latin typeface="Times New Roman" panose="02020603050405020304" pitchFamily="18" charset="0"/>
                <a:cs typeface="Times New Roman" panose="02020603050405020304" pitchFamily="18" charset="0"/>
              </a:rPr>
              <a:t>possiamo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pensare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città</a:t>
            </a:r>
            <a:r>
              <a:rPr lang="en-US" b="1" dirty="0" smtClean="0">
                <a:solidFill>
                  <a:srgbClr val="EEDBC0"/>
                </a:solidFill>
                <a:latin typeface="Times New Roman" panose="02020603050405020304" pitchFamily="18" charset="0"/>
                <a:cs typeface="Times New Roman" panose="02020603050405020304" pitchFamily="18" charset="0"/>
              </a:rPr>
              <a:t> come </a:t>
            </a:r>
            <a:r>
              <a:rPr lang="en-US" b="1" dirty="0" err="1" smtClean="0">
                <a:solidFill>
                  <a:srgbClr val="EEDBC0"/>
                </a:solidFill>
                <a:latin typeface="Times New Roman" panose="02020603050405020304" pitchFamily="18" charset="0"/>
                <a:cs typeface="Times New Roman" panose="02020603050405020304" pitchFamily="18" charset="0"/>
              </a:rPr>
              <a:t>Babilonia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Sodoma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Troia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Pompei</a:t>
            </a:r>
            <a:r>
              <a:rPr lang="en-US" b="1" dirty="0" smtClean="0">
                <a:solidFill>
                  <a:srgbClr val="EEDBC0"/>
                </a:solidFill>
                <a:latin typeface="Times New Roman" panose="02020603050405020304" pitchFamily="18" charset="0"/>
                <a:cs typeface="Times New Roman" panose="02020603050405020304" pitchFamily="18" charset="0"/>
              </a:rPr>
              <a:t> o Tenochtitlan </a:t>
            </a:r>
            <a:r>
              <a:rPr lang="en-US" b="1" dirty="0" err="1" smtClean="0">
                <a:solidFill>
                  <a:srgbClr val="EEDBC0"/>
                </a:solidFill>
                <a:latin typeface="Times New Roman" panose="02020603050405020304" pitchFamily="18" charset="0"/>
                <a:cs typeface="Times New Roman" panose="02020603050405020304" pitchFamily="18" charset="0"/>
              </a:rPr>
              <a:t>possano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uscire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dall’immaginazione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collettiva</a:t>
            </a:r>
            <a:r>
              <a:rPr lang="en-US" b="1" dirty="0" smtClean="0">
                <a:solidFill>
                  <a:srgbClr val="EEDBC0"/>
                </a:solidFill>
                <a:latin typeface="Times New Roman" panose="02020603050405020304" pitchFamily="18" charset="0"/>
                <a:cs typeface="Times New Roman" panose="02020603050405020304" pitchFamily="18" charset="0"/>
              </a:rPr>
              <a:t>? E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cosa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diremmo</a:t>
            </a:r>
            <a:r>
              <a:rPr lang="en-US" b="1" dirty="0" smtClean="0">
                <a:solidFill>
                  <a:srgbClr val="EEDBC0"/>
                </a:solidFill>
                <a:latin typeface="Times New Roman" panose="02020603050405020304" pitchFamily="18" charset="0"/>
                <a:cs typeface="Times New Roman" panose="02020603050405020304" pitchFamily="18" charset="0"/>
              </a:rPr>
              <a:t> di </a:t>
            </a:r>
            <a:r>
              <a:rPr lang="en-US" b="1" dirty="0" err="1" smtClean="0">
                <a:solidFill>
                  <a:srgbClr val="EEDBC0"/>
                </a:solidFill>
                <a:latin typeface="Times New Roman" panose="02020603050405020304" pitchFamily="18" charset="0"/>
                <a:cs typeface="Times New Roman" panose="02020603050405020304" pitchFamily="18" charset="0"/>
              </a:rPr>
              <a:t>Amaurote</a:t>
            </a:r>
            <a:r>
              <a:rPr lang="en-US" b="1" dirty="0" smtClean="0">
                <a:solidFill>
                  <a:srgbClr val="EEDBC0"/>
                </a:solidFill>
                <a:latin typeface="Times New Roman" panose="02020603050405020304" pitchFamily="18" charset="0"/>
                <a:cs typeface="Times New Roman" panose="02020603050405020304" pitchFamily="18" charset="0"/>
              </a:rPr>
              <a:t> (la </a:t>
            </a:r>
            <a:r>
              <a:rPr lang="en-US" b="1" dirty="0" err="1" smtClean="0">
                <a:solidFill>
                  <a:srgbClr val="EEDBC0"/>
                </a:solidFill>
                <a:latin typeface="Times New Roman" panose="02020603050405020304" pitchFamily="18" charset="0"/>
                <a:cs typeface="Times New Roman" panose="02020603050405020304" pitchFamily="18" charset="0"/>
              </a:rPr>
              <a:t>capitale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inventata</a:t>
            </a:r>
            <a:r>
              <a:rPr lang="en-US" b="1" dirty="0" smtClean="0">
                <a:solidFill>
                  <a:srgbClr val="EEDBC0"/>
                </a:solidFill>
                <a:latin typeface="Times New Roman" panose="02020603050405020304" pitchFamily="18" charset="0"/>
                <a:cs typeface="Times New Roman" panose="02020603050405020304" pitchFamily="18" charset="0"/>
              </a:rPr>
              <a:t> da Thomas Moore), la </a:t>
            </a:r>
            <a:r>
              <a:rPr lang="en-US" b="1" dirty="0" err="1" smtClean="0">
                <a:solidFill>
                  <a:srgbClr val="EEDBC0"/>
                </a:solidFill>
                <a:latin typeface="Times New Roman" panose="02020603050405020304" pitchFamily="18" charset="0"/>
                <a:cs typeface="Times New Roman" panose="02020603050405020304" pitchFamily="18" charset="0"/>
              </a:rPr>
              <a:t>Città</a:t>
            </a:r>
            <a:r>
              <a:rPr lang="en-US" b="1" dirty="0" smtClean="0">
                <a:solidFill>
                  <a:srgbClr val="EEDBC0"/>
                </a:solidFill>
                <a:latin typeface="Times New Roman" panose="02020603050405020304" pitchFamily="18" charset="0"/>
                <a:cs typeface="Times New Roman" panose="02020603050405020304" pitchFamily="18" charset="0"/>
              </a:rPr>
              <a:t> del Sole di </a:t>
            </a:r>
            <a:r>
              <a:rPr lang="en-US" b="1" dirty="0" err="1" smtClean="0">
                <a:solidFill>
                  <a:srgbClr val="EEDBC0"/>
                </a:solidFill>
                <a:latin typeface="Times New Roman" panose="02020603050405020304" pitchFamily="18" charset="0"/>
                <a:cs typeface="Times New Roman" panose="02020603050405020304" pitchFamily="18" charset="0"/>
              </a:rPr>
              <a:t>Camanella</a:t>
            </a:r>
            <a:r>
              <a:rPr lang="en-US" b="1" dirty="0" smtClean="0">
                <a:solidFill>
                  <a:srgbClr val="EEDBC0"/>
                </a:solidFill>
                <a:latin typeface="Times New Roman" panose="02020603050405020304" pitchFamily="18" charset="0"/>
                <a:cs typeface="Times New Roman" panose="02020603050405020304" pitchFamily="18" charset="0"/>
              </a:rPr>
              <a:t>, ma </a:t>
            </a:r>
            <a:r>
              <a:rPr lang="en-US" b="1" dirty="0" err="1" smtClean="0">
                <a:solidFill>
                  <a:srgbClr val="EEDBC0"/>
                </a:solidFill>
                <a:latin typeface="Times New Roman" panose="02020603050405020304" pitchFamily="18" charset="0"/>
                <a:cs typeface="Times New Roman" panose="02020603050405020304" pitchFamily="18" charset="0"/>
              </a:rPr>
              <a:t>anche</a:t>
            </a:r>
            <a:r>
              <a:rPr lang="en-US" b="1" dirty="0" smtClean="0">
                <a:solidFill>
                  <a:srgbClr val="EEDBC0"/>
                </a:solidFill>
                <a:latin typeface="Times New Roman" panose="02020603050405020304" pitchFamily="18" charset="0"/>
                <a:cs typeface="Times New Roman" panose="02020603050405020304" pitchFamily="18" charset="0"/>
              </a:rPr>
              <a:t> le Ville </a:t>
            </a:r>
            <a:r>
              <a:rPr lang="en-US" b="1" dirty="0" err="1" smtClean="0">
                <a:solidFill>
                  <a:srgbClr val="EEDBC0"/>
                </a:solidFill>
                <a:latin typeface="Times New Roman" panose="02020603050405020304" pitchFamily="18" charset="0"/>
                <a:cs typeface="Times New Roman" panose="02020603050405020304" pitchFamily="18" charset="0"/>
              </a:rPr>
              <a:t>Radieuse</a:t>
            </a:r>
            <a:r>
              <a:rPr lang="en-US" b="1" dirty="0" smtClean="0">
                <a:solidFill>
                  <a:srgbClr val="EEDBC0"/>
                </a:solidFill>
                <a:latin typeface="Times New Roman" panose="02020603050405020304" pitchFamily="18" charset="0"/>
                <a:cs typeface="Times New Roman" panose="02020603050405020304" pitchFamily="18" charset="0"/>
              </a:rPr>
              <a:t> di Le Corbusier? </a:t>
            </a:r>
            <a:r>
              <a:rPr lang="en-US" b="1" dirty="0" err="1" smtClean="0">
                <a:solidFill>
                  <a:srgbClr val="EEDBC0"/>
                </a:solidFill>
                <a:latin typeface="Times New Roman" panose="02020603050405020304" pitchFamily="18" charset="0"/>
                <a:cs typeface="Times New Roman" panose="02020603050405020304" pitchFamily="18" charset="0"/>
              </a:rPr>
              <a:t>L’esistenza</a:t>
            </a:r>
            <a:r>
              <a:rPr lang="en-US" b="1" dirty="0" smtClean="0">
                <a:solidFill>
                  <a:srgbClr val="EEDBC0"/>
                </a:solidFill>
                <a:latin typeface="Times New Roman" panose="02020603050405020304" pitchFamily="18" charset="0"/>
                <a:cs typeface="Times New Roman" panose="02020603050405020304" pitchFamily="18" charset="0"/>
              </a:rPr>
              <a:t> di </a:t>
            </a:r>
            <a:r>
              <a:rPr lang="en-US" b="1" dirty="0" err="1" smtClean="0">
                <a:solidFill>
                  <a:srgbClr val="EEDBC0"/>
                </a:solidFill>
                <a:latin typeface="Times New Roman" panose="02020603050405020304" pitchFamily="18" charset="0"/>
                <a:cs typeface="Times New Roman" panose="02020603050405020304" pitchFamily="18" charset="0"/>
              </a:rPr>
              <a:t>altre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città</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apparentemente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reali</a:t>
            </a:r>
            <a:r>
              <a:rPr lang="en-US" b="1" dirty="0" smtClean="0">
                <a:solidFill>
                  <a:srgbClr val="EEDBC0"/>
                </a:solidFill>
                <a:latin typeface="Times New Roman" panose="02020603050405020304" pitchFamily="18" charset="0"/>
                <a:cs typeface="Times New Roman" panose="02020603050405020304" pitchFamily="18" charset="0"/>
              </a:rPr>
              <a:t>”, è </a:t>
            </a:r>
            <a:r>
              <a:rPr lang="en-US" b="1" dirty="0" err="1" smtClean="0">
                <a:solidFill>
                  <a:srgbClr val="EEDBC0"/>
                </a:solidFill>
                <a:latin typeface="Times New Roman" panose="02020603050405020304" pitchFamily="18" charset="0"/>
                <a:cs typeface="Times New Roman" panose="02020603050405020304" pitchFamily="18" charset="0"/>
              </a:rPr>
              <a:t>ambigua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contiene</a:t>
            </a:r>
            <a:r>
              <a:rPr lang="en-US" b="1" dirty="0" smtClean="0">
                <a:solidFill>
                  <a:srgbClr val="EEDBC0"/>
                </a:solidFill>
                <a:latin typeface="Times New Roman" panose="02020603050405020304" pitchFamily="18" charset="0"/>
                <a:cs typeface="Times New Roman" panose="02020603050405020304" pitchFamily="18" charset="0"/>
              </a:rPr>
              <a:t> la dolorosa </a:t>
            </a:r>
            <a:r>
              <a:rPr lang="en-US" b="1" dirty="0" err="1" smtClean="0">
                <a:solidFill>
                  <a:srgbClr val="EEDBC0"/>
                </a:solidFill>
                <a:latin typeface="Times New Roman" panose="02020603050405020304" pitchFamily="18" charset="0"/>
                <a:cs typeface="Times New Roman" panose="02020603050405020304" pitchFamily="18" charset="0"/>
              </a:rPr>
              <a:t>consapevolezza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molto </a:t>
            </a:r>
            <a:r>
              <a:rPr lang="en-US" b="1" dirty="0" err="1" smtClean="0">
                <a:solidFill>
                  <a:srgbClr val="EEDBC0"/>
                </a:solidFill>
                <a:latin typeface="Times New Roman" panose="02020603050405020304" pitchFamily="18" charset="0"/>
                <a:cs typeface="Times New Roman" panose="02020603050405020304" pitchFamily="18" charset="0"/>
              </a:rPr>
              <a:t>spesso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ciò</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ha </a:t>
            </a:r>
            <a:r>
              <a:rPr lang="en-US" b="1" dirty="0" err="1" smtClean="0">
                <a:solidFill>
                  <a:srgbClr val="EEDBC0"/>
                </a:solidFill>
                <a:latin typeface="Times New Roman" panose="02020603050405020304" pitchFamily="18" charset="0"/>
                <a:cs typeface="Times New Roman" panose="02020603050405020304" pitchFamily="18" charset="0"/>
              </a:rPr>
              <a:t>conferito</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il</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loro</a:t>
            </a:r>
            <a:r>
              <a:rPr lang="en-US" b="1" dirty="0" smtClean="0">
                <a:solidFill>
                  <a:srgbClr val="EEDBC0"/>
                </a:solidFill>
                <a:latin typeface="Times New Roman" panose="02020603050405020304" pitchFamily="18" charset="0"/>
                <a:cs typeface="Times New Roman" panose="02020603050405020304" pitchFamily="18" charset="0"/>
              </a:rPr>
              <a:t> alone </a:t>
            </a:r>
            <a:r>
              <a:rPr lang="en-US" b="1" dirty="0" err="1" smtClean="0">
                <a:solidFill>
                  <a:srgbClr val="EEDBC0"/>
                </a:solidFill>
                <a:latin typeface="Times New Roman" panose="02020603050405020304" pitchFamily="18" charset="0"/>
                <a:cs typeface="Times New Roman" panose="02020603050405020304" pitchFamily="18" charset="0"/>
              </a:rPr>
              <a:t>mitico</a:t>
            </a:r>
            <a:r>
              <a:rPr lang="en-US" b="1" dirty="0" smtClean="0">
                <a:solidFill>
                  <a:srgbClr val="EEDBC0"/>
                </a:solidFill>
                <a:latin typeface="Times New Roman" panose="02020603050405020304" pitchFamily="18" charset="0"/>
                <a:cs typeface="Times New Roman" panose="02020603050405020304" pitchFamily="18" charset="0"/>
              </a:rPr>
              <a:t> è </a:t>
            </a:r>
            <a:r>
              <a:rPr lang="en-US" b="1" dirty="0" err="1" smtClean="0">
                <a:solidFill>
                  <a:srgbClr val="EEDBC0"/>
                </a:solidFill>
                <a:latin typeface="Times New Roman" panose="02020603050405020304" pitchFamily="18" charset="0"/>
                <a:cs typeface="Times New Roman" panose="02020603050405020304" pitchFamily="18" charset="0"/>
              </a:rPr>
              <a:t>scomarso</a:t>
            </a:r>
            <a:r>
              <a:rPr lang="en-US" b="1" dirty="0" smtClean="0">
                <a:solidFill>
                  <a:srgbClr val="EEDBC0"/>
                </a:solidFill>
                <a:latin typeface="Times New Roman" panose="02020603050405020304" pitchFamily="18" charset="0"/>
                <a:cs typeface="Times New Roman" panose="02020603050405020304" pitchFamily="18" charset="0"/>
              </a:rPr>
              <a:t> da molto tempo. Non è la </a:t>
            </a:r>
            <a:r>
              <a:rPr lang="en-US" b="1" dirty="0" err="1" smtClean="0">
                <a:solidFill>
                  <a:srgbClr val="EEDBC0"/>
                </a:solidFill>
                <a:latin typeface="Times New Roman" panose="02020603050405020304" pitchFamily="18" charset="0"/>
                <a:cs typeface="Times New Roman" panose="02020603050405020304" pitchFamily="18" charset="0"/>
              </a:rPr>
              <a:t>Gerusalemme</a:t>
            </a:r>
            <a:r>
              <a:rPr lang="en-US" b="1" dirty="0" smtClean="0">
                <a:solidFill>
                  <a:srgbClr val="EEDBC0"/>
                </a:solidFill>
                <a:latin typeface="Times New Roman" panose="02020603050405020304" pitchFamily="18" charset="0"/>
                <a:cs typeface="Times New Roman" panose="02020603050405020304" pitchFamily="18" charset="0"/>
              </a:rPr>
              <a:t> di </a:t>
            </a:r>
            <a:r>
              <a:rPr lang="en-US" b="1" dirty="0" err="1" smtClean="0">
                <a:solidFill>
                  <a:srgbClr val="EEDBC0"/>
                </a:solidFill>
                <a:latin typeface="Times New Roman" panose="02020603050405020304" pitchFamily="18" charset="0"/>
                <a:cs typeface="Times New Roman" panose="02020603050405020304" pitchFamily="18" charset="0"/>
              </a:rPr>
              <a:t>oggi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che</a:t>
            </a:r>
            <a:r>
              <a:rPr lang="en-US" b="1" dirty="0" smtClean="0">
                <a:solidFill>
                  <a:srgbClr val="EEDBC0"/>
                </a:solidFill>
                <a:latin typeface="Times New Roman" panose="02020603050405020304" pitchFamily="18" charset="0"/>
                <a:cs typeface="Times New Roman" panose="02020603050405020304" pitchFamily="18" charset="0"/>
              </a:rPr>
              <a:t> porta </a:t>
            </a:r>
            <a:r>
              <a:rPr lang="en-US" b="1" dirty="0" err="1" smtClean="0">
                <a:solidFill>
                  <a:srgbClr val="EEDBC0"/>
                </a:solidFill>
                <a:latin typeface="Times New Roman" panose="02020603050405020304" pitchFamily="18" charset="0"/>
                <a:cs typeface="Times New Roman" panose="02020603050405020304" pitchFamily="18" charset="0"/>
              </a:rPr>
              <a:t>milioni</a:t>
            </a:r>
            <a:r>
              <a:rPr lang="en-US" b="1" dirty="0" smtClean="0">
                <a:solidFill>
                  <a:srgbClr val="EEDBC0"/>
                </a:solidFill>
                <a:latin typeface="Times New Roman" panose="02020603050405020304" pitchFamily="18" charset="0"/>
                <a:cs typeface="Times New Roman" panose="02020603050405020304" pitchFamily="18" charset="0"/>
              </a:rPr>
              <a:t> di </a:t>
            </a:r>
            <a:r>
              <a:rPr lang="en-US" b="1" dirty="0" err="1" smtClean="0">
                <a:solidFill>
                  <a:srgbClr val="EEDBC0"/>
                </a:solidFill>
                <a:latin typeface="Times New Roman" panose="02020603050405020304" pitchFamily="18" charset="0"/>
                <a:cs typeface="Times New Roman" panose="02020603050405020304" pitchFamily="18" charset="0"/>
              </a:rPr>
              <a:t>pellegrini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nella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città</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santa</a:t>
            </a:r>
            <a:r>
              <a:rPr lang="en-US" b="1" dirty="0" smtClean="0">
                <a:solidFill>
                  <a:srgbClr val="EEDBC0"/>
                </a:solidFill>
                <a:latin typeface="Times New Roman" panose="02020603050405020304" pitchFamily="18" charset="0"/>
                <a:cs typeface="Times New Roman" panose="02020603050405020304" pitchFamily="18" charset="0"/>
              </a:rPr>
              <a:t>. E come </a:t>
            </a:r>
            <a:r>
              <a:rPr lang="en-US" b="1" dirty="0" err="1" smtClean="0">
                <a:solidFill>
                  <a:srgbClr val="EEDBC0"/>
                </a:solidFill>
                <a:latin typeface="Times New Roman" panose="02020603050405020304" pitchFamily="18" charset="0"/>
                <a:cs typeface="Times New Roman" panose="02020603050405020304" pitchFamily="18" charset="0"/>
              </a:rPr>
              <a:t>il</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poeta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francese</a:t>
            </a:r>
            <a:r>
              <a:rPr lang="en-US" b="1" dirty="0" smtClean="0">
                <a:solidFill>
                  <a:srgbClr val="EEDBC0"/>
                </a:solidFill>
                <a:latin typeface="Times New Roman" panose="02020603050405020304" pitchFamily="18" charset="0"/>
                <a:cs typeface="Times New Roman" panose="02020603050405020304" pitchFamily="18" charset="0"/>
              </a:rPr>
              <a:t> Joachim Du </a:t>
            </a:r>
            <a:r>
              <a:rPr lang="en-US" b="1" dirty="0" err="1" smtClean="0">
                <a:solidFill>
                  <a:srgbClr val="EEDBC0"/>
                </a:solidFill>
                <a:latin typeface="Times New Roman" panose="02020603050405020304" pitchFamily="18" charset="0"/>
                <a:cs typeface="Times New Roman" panose="02020603050405020304" pitchFamily="18" charset="0"/>
              </a:rPr>
              <a:t>bellay</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scrisse</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nel</a:t>
            </a:r>
            <a:r>
              <a:rPr lang="en-US" b="1" dirty="0" smtClean="0">
                <a:solidFill>
                  <a:srgbClr val="EEDBC0"/>
                </a:solidFill>
                <a:latin typeface="Times New Roman" panose="02020603050405020304" pitchFamily="18" charset="0"/>
                <a:cs typeface="Times New Roman" panose="02020603050405020304" pitchFamily="18" charset="0"/>
              </a:rPr>
              <a:t> XVI </a:t>
            </a:r>
            <a:r>
              <a:rPr lang="en-US" b="1" dirty="0" err="1" smtClean="0">
                <a:solidFill>
                  <a:srgbClr val="EEDBC0"/>
                </a:solidFill>
                <a:latin typeface="Times New Roman" panose="02020603050405020304" pitchFamily="18" charset="0"/>
                <a:cs typeface="Times New Roman" panose="02020603050405020304" pitchFamily="18" charset="0"/>
              </a:rPr>
              <a:t>secolo</a:t>
            </a:r>
            <a:r>
              <a:rPr lang="en-US" b="1" dirty="0" smtClean="0">
                <a:solidFill>
                  <a:srgbClr val="EEDBC0"/>
                </a:solidFill>
                <a:latin typeface="Times New Roman" panose="02020603050405020304" pitchFamily="18" charset="0"/>
                <a:cs typeface="Times New Roman" panose="02020603050405020304" pitchFamily="18" charset="0"/>
              </a:rPr>
              <a:t>, la </a:t>
            </a:r>
            <a:r>
              <a:rPr lang="en-US" b="1" dirty="0" err="1" smtClean="0">
                <a:solidFill>
                  <a:srgbClr val="EEDBC0"/>
                </a:solidFill>
                <a:latin typeface="Times New Roman" panose="02020603050405020304" pitchFamily="18" charset="0"/>
                <a:cs typeface="Times New Roman" panose="02020603050405020304" pitchFamily="18" charset="0"/>
              </a:rPr>
              <a:t>città</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retta</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dei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papi</a:t>
            </a:r>
            <a:r>
              <a:rPr lang="en-US" b="1" dirty="0" smtClean="0">
                <a:solidFill>
                  <a:srgbClr val="EEDBC0"/>
                </a:solidFill>
                <a:latin typeface="Times New Roman" panose="02020603050405020304" pitchFamily="18" charset="0"/>
                <a:cs typeface="Times New Roman" panose="02020603050405020304" pitchFamily="18" charset="0"/>
              </a:rPr>
              <a:t> non è </a:t>
            </a:r>
            <a:r>
              <a:rPr lang="en-US" b="1" dirty="0" err="1" smtClean="0">
                <a:solidFill>
                  <a:srgbClr val="EEDBC0"/>
                </a:solidFill>
                <a:latin typeface="Times New Roman" panose="02020603050405020304" pitchFamily="18" charset="0"/>
                <a:cs typeface="Times New Roman" panose="02020603050405020304" pitchFamily="18" charset="0"/>
              </a:rPr>
              <a:t>certo</a:t>
            </a:r>
            <a:r>
              <a:rPr lang="en-US" b="1" dirty="0" smtClean="0">
                <a:solidFill>
                  <a:srgbClr val="EEDBC0"/>
                </a:solidFill>
                <a:latin typeface="Times New Roman" panose="02020603050405020304" pitchFamily="18" charset="0"/>
                <a:cs typeface="Times New Roman" panose="02020603050405020304" pitchFamily="18" charset="0"/>
              </a:rPr>
              <a:t> Roma (“ non </a:t>
            </a:r>
            <a:r>
              <a:rPr lang="en-US" b="1" dirty="0" err="1" smtClean="0">
                <a:solidFill>
                  <a:srgbClr val="EEDBC0"/>
                </a:solidFill>
                <a:latin typeface="Times New Roman" panose="02020603050405020304" pitchFamily="18" charset="0"/>
                <a:cs typeface="Times New Roman" panose="02020603050405020304" pitchFamily="18" charset="0"/>
              </a:rPr>
              <a:t>percepisci</a:t>
            </a:r>
            <a:r>
              <a:rPr lang="en-US" b="1" dirty="0" smtClean="0">
                <a:solidFill>
                  <a:srgbClr val="EEDBC0"/>
                </a:solidFill>
                <a:latin typeface="Times New Roman" panose="02020603050405020304" pitchFamily="18" charset="0"/>
                <a:cs typeface="Times New Roman" panose="02020603050405020304" pitchFamily="18" charset="0"/>
              </a:rPr>
              <a:t> </a:t>
            </a:r>
            <a:r>
              <a:rPr lang="en-US" b="1" dirty="0" err="1" smtClean="0">
                <a:solidFill>
                  <a:srgbClr val="EEDBC0"/>
                </a:solidFill>
                <a:latin typeface="Times New Roman" panose="02020603050405020304" pitchFamily="18" charset="0"/>
                <a:cs typeface="Times New Roman" panose="02020603050405020304" pitchFamily="18" charset="0"/>
              </a:rPr>
              <a:t>niente</a:t>
            </a:r>
            <a:r>
              <a:rPr lang="en-US" b="1" dirty="0" smtClean="0">
                <a:solidFill>
                  <a:srgbClr val="EEDBC0"/>
                </a:solidFill>
                <a:latin typeface="Times New Roman" panose="02020603050405020304" pitchFamily="18" charset="0"/>
                <a:cs typeface="Times New Roman" panose="02020603050405020304" pitchFamily="18" charset="0"/>
              </a:rPr>
              <a:t> di Roma in Roma”….).   </a:t>
            </a:r>
            <a:r>
              <a:rPr lang="en-US" dirty="0" smtClean="0">
                <a:solidFill>
                  <a:srgbClr val="EEDBC0"/>
                </a:solidFill>
              </a:rPr>
              <a:t> </a:t>
            </a:r>
            <a:endParaRPr lang="it-IT" b="1" dirty="0" smtClean="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340065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214282" y="6357958"/>
            <a:ext cx="9215502"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Capriccio: vista di una piazza italiana con processione reale    </a:t>
            </a:r>
          </a:p>
        </p:txBody>
      </p:sp>
      <p:pic>
        <p:nvPicPr>
          <p:cNvPr id="128002" name="Picture 2" descr="http://artlorrain.com/sites/default/files/oeuvres/O_NOME%20-%20Capriccio_view_of_an_italian_piazza_0.jpg"/>
          <p:cNvPicPr>
            <a:picLocks noChangeAspect="1" noChangeArrowheads="1"/>
          </p:cNvPicPr>
          <p:nvPr/>
        </p:nvPicPr>
        <p:blipFill>
          <a:blip r:embed="rId4"/>
          <a:srcRect/>
          <a:stretch>
            <a:fillRect/>
          </a:stretch>
        </p:blipFill>
        <p:spPr bwMode="auto">
          <a:xfrm>
            <a:off x="0" y="285728"/>
            <a:ext cx="9144000" cy="6014722"/>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67586" name="Picture 2" descr="http://artlorrain.com/sites/default/files/oeuvres/O_BARRA%20-%20Place%20anim%C3%A9e%20aupr%C3%A8s%20d%27un%20port.jpg"/>
          <p:cNvPicPr>
            <a:picLocks noChangeAspect="1" noChangeArrowheads="1"/>
          </p:cNvPicPr>
          <p:nvPr/>
        </p:nvPicPr>
        <p:blipFill>
          <a:blip r:embed="rId4"/>
          <a:srcRect/>
          <a:stretch>
            <a:fillRect/>
          </a:stretch>
        </p:blipFill>
        <p:spPr bwMode="auto">
          <a:xfrm>
            <a:off x="214282" y="0"/>
            <a:ext cx="8746759" cy="6858000"/>
          </a:xfrm>
          <a:prstGeom prst="rect">
            <a:avLst/>
          </a:prstGeom>
          <a:noFill/>
        </p:spPr>
      </p:pic>
      <p:sp>
        <p:nvSpPr>
          <p:cNvPr id="9" name="Rettangolo 8"/>
          <p:cNvSpPr/>
          <p:nvPr/>
        </p:nvSpPr>
        <p:spPr>
          <a:xfrm>
            <a:off x="5357818" y="428604"/>
            <a:ext cx="3480440"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Piazza animata vicino a un porto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34146" name="Picture 2" descr="http://artlorrain.com/sites/default/files/oeuvres/O_MONSU%20DESIDERIO%20Place%20anim%C3%A9e%20pr%C3%A8s%20d%27un%20port.jpg"/>
          <p:cNvPicPr>
            <a:picLocks noChangeAspect="1" noChangeArrowheads="1"/>
          </p:cNvPicPr>
          <p:nvPr/>
        </p:nvPicPr>
        <p:blipFill>
          <a:blip r:embed="rId4"/>
          <a:srcRect b="1496"/>
          <a:stretch>
            <a:fillRect/>
          </a:stretch>
        </p:blipFill>
        <p:spPr bwMode="auto">
          <a:xfrm>
            <a:off x="0" y="0"/>
            <a:ext cx="9144000" cy="6572272"/>
          </a:xfrm>
          <a:prstGeom prst="rect">
            <a:avLst/>
          </a:prstGeom>
          <a:noFill/>
        </p:spPr>
      </p:pic>
      <p:sp>
        <p:nvSpPr>
          <p:cNvPr id="8" name="Rettangolo 7"/>
          <p:cNvSpPr/>
          <p:nvPr/>
        </p:nvSpPr>
        <p:spPr>
          <a:xfrm>
            <a:off x="0" y="6488668"/>
            <a:ext cx="4019049"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Scena di porto vicino a una montagna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58722" name="Picture 2" descr="Monsù Desiderio - Paesaggio immaginario di Gerusalemme con deposizione (1620 circa)"/>
          <p:cNvPicPr>
            <a:picLocks noChangeAspect="1" noChangeArrowheads="1"/>
          </p:cNvPicPr>
          <p:nvPr/>
        </p:nvPicPr>
        <p:blipFill>
          <a:blip r:embed="rId4"/>
          <a:srcRect/>
          <a:stretch>
            <a:fillRect/>
          </a:stretch>
        </p:blipFill>
        <p:spPr bwMode="auto">
          <a:xfrm>
            <a:off x="-1" y="25828"/>
            <a:ext cx="9126095" cy="6832172"/>
          </a:xfrm>
          <a:prstGeom prst="rect">
            <a:avLst/>
          </a:prstGeom>
          <a:noFill/>
        </p:spPr>
      </p:pic>
      <p:sp>
        <p:nvSpPr>
          <p:cNvPr id="8" name="Rettangolo 7"/>
          <p:cNvSpPr/>
          <p:nvPr/>
        </p:nvSpPr>
        <p:spPr>
          <a:xfrm>
            <a:off x="214282" y="214290"/>
            <a:ext cx="2428892" cy="923330"/>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Veduta immaginaria di Gerusalemme</a:t>
            </a:r>
          </a:p>
          <a:p>
            <a:r>
              <a:rPr lang="it-IT" b="1" dirty="0" smtClean="0">
                <a:solidFill>
                  <a:schemeClr val="bg1"/>
                </a:solidFill>
                <a:latin typeface="Times New Roman" pitchFamily="18" charset="0"/>
                <a:cs typeface="Times New Roman" pitchFamily="18" charset="0"/>
              </a:rPr>
              <a:t>con deposizione    </a:t>
            </a:r>
          </a:p>
        </p:txBody>
      </p:sp>
    </p:spTree>
    <p:extLst>
      <p:ext uri="{BB962C8B-B14F-4D97-AF65-F5344CB8AC3E}">
        <p14:creationId xmlns:p14="http://schemas.microsoft.com/office/powerpoint/2010/main" xmlns="" val="1422873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0" y="6072206"/>
            <a:ext cx="4510850"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Venezia, vista dal Molo e dalla Piazzetta     </a:t>
            </a:r>
          </a:p>
        </p:txBody>
      </p:sp>
      <p:pic>
        <p:nvPicPr>
          <p:cNvPr id="119810" name="Picture 2" descr="http://artlorrain.com/sites/default/files/oeuvres/O_NOME%20-%20Venice_a_view_of_the_Molo_and_the_Piazetta_from_the_Bacino.jpg"/>
          <p:cNvPicPr>
            <a:picLocks noChangeAspect="1" noChangeArrowheads="1"/>
          </p:cNvPicPr>
          <p:nvPr/>
        </p:nvPicPr>
        <p:blipFill>
          <a:blip r:embed="rId4"/>
          <a:srcRect/>
          <a:stretch>
            <a:fillRect/>
          </a:stretch>
        </p:blipFill>
        <p:spPr bwMode="auto">
          <a:xfrm>
            <a:off x="1" y="1008076"/>
            <a:ext cx="9144000" cy="4540218"/>
          </a:xfrm>
          <a:prstGeom prst="rect">
            <a:avLst/>
          </a:prstGeom>
          <a:noFill/>
        </p:spPr>
      </p:pic>
    </p:spTree>
    <p:extLst>
      <p:ext uri="{BB962C8B-B14F-4D97-AF65-F5344CB8AC3E}">
        <p14:creationId xmlns:p14="http://schemas.microsoft.com/office/powerpoint/2010/main" xmlns="" val="2982354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0" y="6215082"/>
            <a:ext cx="4263026"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Venezia, vista di san Marco dal Bacino     </a:t>
            </a:r>
          </a:p>
        </p:txBody>
      </p:sp>
      <p:pic>
        <p:nvPicPr>
          <p:cNvPr id="138242" name="Picture 2" descr="http://artlorrain.com/sites/default/files/oeuvres/O_NOME%20-%20Venice_a_view_of_San_Marco_from_the_Bacino.jpg"/>
          <p:cNvPicPr>
            <a:picLocks noChangeAspect="1" noChangeArrowheads="1"/>
          </p:cNvPicPr>
          <p:nvPr/>
        </p:nvPicPr>
        <p:blipFill>
          <a:blip r:embed="rId4"/>
          <a:srcRect/>
          <a:stretch>
            <a:fillRect/>
          </a:stretch>
        </p:blipFill>
        <p:spPr bwMode="auto">
          <a:xfrm>
            <a:off x="0" y="285728"/>
            <a:ext cx="9063911" cy="5786478"/>
          </a:xfrm>
          <a:prstGeom prst="rect">
            <a:avLst/>
          </a:prstGeom>
          <a:noFill/>
        </p:spPr>
      </p:pic>
    </p:spTree>
    <p:extLst>
      <p:ext uri="{BB962C8B-B14F-4D97-AF65-F5344CB8AC3E}">
        <p14:creationId xmlns:p14="http://schemas.microsoft.com/office/powerpoint/2010/main" xmlns="" val="1998538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0" y="6357958"/>
            <a:ext cx="4393190"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Capriccio con vista di piazza san Marco     </a:t>
            </a:r>
          </a:p>
        </p:txBody>
      </p:sp>
      <p:pic>
        <p:nvPicPr>
          <p:cNvPr id="136194" name="Picture 2" descr="http://artlorrain.com/sites/default/files/oeuvres/O_NOME%20-%20Capriccio_con_veduta_di_Piazza_San_Marco_a_Venezia.jpg"/>
          <p:cNvPicPr>
            <a:picLocks noChangeAspect="1" noChangeArrowheads="1"/>
          </p:cNvPicPr>
          <p:nvPr/>
        </p:nvPicPr>
        <p:blipFill>
          <a:blip r:embed="rId4"/>
          <a:srcRect/>
          <a:stretch>
            <a:fillRect/>
          </a:stretch>
        </p:blipFill>
        <p:spPr bwMode="auto">
          <a:xfrm>
            <a:off x="0" y="47583"/>
            <a:ext cx="9144001" cy="6286500"/>
          </a:xfrm>
          <a:prstGeom prst="rect">
            <a:avLst/>
          </a:prstGeom>
          <a:noFill/>
        </p:spPr>
      </p:pic>
    </p:spTree>
    <p:extLst>
      <p:ext uri="{BB962C8B-B14F-4D97-AF65-F5344CB8AC3E}">
        <p14:creationId xmlns:p14="http://schemas.microsoft.com/office/powerpoint/2010/main" xmlns="" val="38585089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0" y="889844"/>
            <a:ext cx="8994168" cy="4985980"/>
          </a:xfrm>
          <a:prstGeom prst="rect">
            <a:avLst/>
          </a:prstGeom>
        </p:spPr>
        <p:txBody>
          <a:bodyPr wrap="square">
            <a:spAutoFit/>
          </a:bodyPr>
          <a:lstStyle/>
          <a:p>
            <a:pPr algn="ctr"/>
            <a:r>
              <a:rPr lang="it-IT" sz="6600" b="1" dirty="0" smtClean="0">
                <a:solidFill>
                  <a:schemeClr val="accent6">
                    <a:lumMod val="75000"/>
                  </a:schemeClr>
                </a:solidFill>
                <a:latin typeface="Times New Roman" panose="02020603050405020304" pitchFamily="18" charset="0"/>
                <a:cs typeface="Times New Roman" panose="02020603050405020304" pitchFamily="18" charset="0"/>
              </a:rPr>
              <a:t>LE ROVINE</a:t>
            </a:r>
          </a:p>
          <a:p>
            <a:endParaRPr lang="it-IT" b="1" dirty="0" smtClean="0">
              <a:solidFill>
                <a:srgbClr val="EEDBC0"/>
              </a:solidFill>
              <a:latin typeface="Times New Roman" panose="02020603050405020304" pitchFamily="18" charset="0"/>
              <a:cs typeface="Times New Roman" panose="02020603050405020304" pitchFamily="18" charset="0"/>
            </a:endParaRPr>
          </a:p>
          <a:p>
            <a:endParaRPr lang="it-IT" b="1" dirty="0">
              <a:solidFill>
                <a:srgbClr val="EEDBC0"/>
              </a:solidFill>
              <a:latin typeface="Times New Roman" panose="02020603050405020304" pitchFamily="18" charset="0"/>
              <a:cs typeface="Times New Roman" panose="02020603050405020304" pitchFamily="18" charset="0"/>
            </a:endParaRPr>
          </a:p>
          <a:p>
            <a:endParaRPr lang="it-IT" b="1" dirty="0" smtClean="0">
              <a:solidFill>
                <a:srgbClr val="EEDBC0"/>
              </a:solidFill>
              <a:latin typeface="Times New Roman" panose="02020603050405020304" pitchFamily="18" charset="0"/>
              <a:cs typeface="Times New Roman" panose="02020603050405020304" pitchFamily="18" charset="0"/>
            </a:endParaRPr>
          </a:p>
          <a:p>
            <a:endParaRPr lang="it-IT" b="1" dirty="0">
              <a:solidFill>
                <a:srgbClr val="EEDBC0"/>
              </a:solidFill>
              <a:latin typeface="Times New Roman" panose="02020603050405020304" pitchFamily="18" charset="0"/>
              <a:cs typeface="Times New Roman" panose="02020603050405020304" pitchFamily="18" charset="0"/>
            </a:endParaRPr>
          </a:p>
          <a:p>
            <a:endParaRPr lang="it-IT" b="1" dirty="0">
              <a:solidFill>
                <a:srgbClr val="EEDBC0"/>
              </a:solidFill>
              <a:latin typeface="Times New Roman" panose="02020603050405020304" pitchFamily="18" charset="0"/>
              <a:cs typeface="Times New Roman" panose="02020603050405020304" pitchFamily="18" charset="0"/>
            </a:endParaRPr>
          </a:p>
          <a:p>
            <a:pPr algn="just"/>
            <a:r>
              <a:rPr lang="it-IT" b="1" dirty="0" smtClean="0">
                <a:solidFill>
                  <a:srgbClr val="EEDBC0"/>
                </a:solidFill>
                <a:latin typeface="Times New Roman" panose="02020603050405020304" pitchFamily="18" charset="0"/>
                <a:cs typeface="Times New Roman" panose="02020603050405020304" pitchFamily="18" charset="0"/>
              </a:rPr>
              <a:t>Le </a:t>
            </a:r>
            <a:r>
              <a:rPr lang="it-IT" b="1" dirty="0">
                <a:solidFill>
                  <a:srgbClr val="EEDBC0"/>
                </a:solidFill>
                <a:latin typeface="Times New Roman" panose="02020603050405020304" pitchFamily="18" charset="0"/>
                <a:cs typeface="Times New Roman" panose="02020603050405020304" pitchFamily="18" charset="0"/>
              </a:rPr>
              <a:t>grandiose, impressionanti rovine dell’antichità gli suggeriscono una originale cifra espressiva. Dipingerà palazzi e castelli fantastici, popolati di statue spettrali, che contaminando epoche diverse denunciano la marcia inesorabile del tempo: «Accozzare insieme un rosone raggiante e un bassorilievo con un toro condotto al sacrificio, mescolare i culti e gli stili era dar vita a una forma bastarda che dopotutto rispondeva alla confusione del mondo». Di più, quelle costruzioni disegnate con stupefatto nitore apparivano destinate nelle sue tele a sventrarsi e sbriciolarsi, a diventare reliquie di una universale consunzione. Questa resa fantastica si inasprirà con le criptiche allusioni al malgoverno spagnolo, alle crudeli repressioni delle sommosse popolari. </a:t>
            </a:r>
          </a:p>
        </p:txBody>
      </p:sp>
    </p:spTree>
    <p:extLst>
      <p:ext uri="{BB962C8B-B14F-4D97-AF65-F5344CB8AC3E}">
        <p14:creationId xmlns:p14="http://schemas.microsoft.com/office/powerpoint/2010/main" xmlns="" val="2570257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0" y="5929330"/>
            <a:ext cx="6990440"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Veduta a volo d’uccello dei Campi Flegrei, Procida, </a:t>
            </a:r>
            <a:r>
              <a:rPr lang="it-IT" b="1" dirty="0" err="1" smtClean="0">
                <a:solidFill>
                  <a:srgbClr val="EEDBC0"/>
                </a:solidFill>
                <a:latin typeface="Times New Roman" pitchFamily="18" charset="0"/>
                <a:cs typeface="Times New Roman" pitchFamily="18" charset="0"/>
              </a:rPr>
              <a:t>Vivara</a:t>
            </a:r>
            <a:r>
              <a:rPr lang="it-IT" b="1" dirty="0" smtClean="0">
                <a:solidFill>
                  <a:srgbClr val="EEDBC0"/>
                </a:solidFill>
                <a:latin typeface="Times New Roman" pitchFamily="18" charset="0"/>
                <a:cs typeface="Times New Roman" pitchFamily="18" charset="0"/>
              </a:rPr>
              <a:t> e Ischia    </a:t>
            </a:r>
          </a:p>
        </p:txBody>
      </p:sp>
      <p:pic>
        <p:nvPicPr>
          <p:cNvPr id="154626" name="Picture 2" descr="http://3.bp.blogspot.com/-iLs3i1J6yEE/UxrBDWJswMI/AAAAAAAAORo/iB-H5TTkQr0/s1600/De+Nom%C3%A8-Veduta+a+volo+d%27uccello+dei+Campi+Flegrei,+Procida,+Vivara+e+Ischia+%28Napoli,+Collezione+Dalla+Vecchia%29.jpg"/>
          <p:cNvPicPr>
            <a:picLocks noChangeAspect="1" noChangeArrowheads="1"/>
          </p:cNvPicPr>
          <p:nvPr/>
        </p:nvPicPr>
        <p:blipFill>
          <a:blip r:embed="rId4"/>
          <a:srcRect/>
          <a:stretch>
            <a:fillRect/>
          </a:stretch>
        </p:blipFill>
        <p:spPr bwMode="auto">
          <a:xfrm>
            <a:off x="0" y="1000108"/>
            <a:ext cx="9144000" cy="4536282"/>
          </a:xfrm>
          <a:prstGeom prst="rect">
            <a:avLst/>
          </a:prstGeom>
          <a:noFill/>
        </p:spPr>
      </p:pic>
    </p:spTree>
    <p:extLst>
      <p:ext uri="{BB962C8B-B14F-4D97-AF65-F5344CB8AC3E}">
        <p14:creationId xmlns:p14="http://schemas.microsoft.com/office/powerpoint/2010/main" xmlns="" val="9930277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285720" y="357166"/>
            <a:ext cx="2262158"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La grande colonna    </a:t>
            </a:r>
          </a:p>
        </p:txBody>
      </p:sp>
      <p:pic>
        <p:nvPicPr>
          <p:cNvPr id="43010" name="Picture 2" descr="https://frankzumbach.files.wordpress.com/2011/07/05monsu0291.jpg?w=450&amp;h=590"/>
          <p:cNvPicPr>
            <a:picLocks noChangeAspect="1" noChangeArrowheads="1"/>
          </p:cNvPicPr>
          <p:nvPr/>
        </p:nvPicPr>
        <p:blipFill>
          <a:blip r:embed="rId4"/>
          <a:srcRect/>
          <a:stretch>
            <a:fillRect/>
          </a:stretch>
        </p:blipFill>
        <p:spPr bwMode="auto">
          <a:xfrm>
            <a:off x="2428859" y="0"/>
            <a:ext cx="5221827" cy="6858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1" y="357166"/>
            <a:ext cx="1857355" cy="646331"/>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Rovine e portico con un orientale</a:t>
            </a:r>
          </a:p>
        </p:txBody>
      </p:sp>
      <p:pic>
        <p:nvPicPr>
          <p:cNvPr id="92164" name="Picture 4" descr="https://frankzumbach.files.wordpress.com/2011/07/05monsu017.jpg"/>
          <p:cNvPicPr>
            <a:picLocks noChangeAspect="1" noChangeArrowheads="1"/>
          </p:cNvPicPr>
          <p:nvPr/>
        </p:nvPicPr>
        <p:blipFill>
          <a:blip r:embed="rId4" cstate="print"/>
          <a:srcRect/>
          <a:stretch>
            <a:fillRect/>
          </a:stretch>
        </p:blipFill>
        <p:spPr bwMode="auto">
          <a:xfrm>
            <a:off x="1857356" y="0"/>
            <a:ext cx="5663629"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83970" name="Picture 2" descr="https://frankzumbach.files.wordpress.com/2011/07/05monsu031.jpg"/>
          <p:cNvPicPr>
            <a:picLocks noChangeAspect="1" noChangeArrowheads="1"/>
          </p:cNvPicPr>
          <p:nvPr/>
        </p:nvPicPr>
        <p:blipFill>
          <a:blip r:embed="rId4" cstate="print"/>
          <a:srcRect/>
          <a:stretch>
            <a:fillRect/>
          </a:stretch>
        </p:blipFill>
        <p:spPr bwMode="auto">
          <a:xfrm>
            <a:off x="0" y="0"/>
            <a:ext cx="9144000" cy="6616391"/>
          </a:xfrm>
          <a:prstGeom prst="rect">
            <a:avLst/>
          </a:prstGeom>
          <a:noFill/>
        </p:spPr>
      </p:pic>
      <p:sp>
        <p:nvSpPr>
          <p:cNvPr id="9" name="Rettangolo 8"/>
          <p:cNvSpPr/>
          <p:nvPr/>
        </p:nvSpPr>
        <p:spPr>
          <a:xfrm>
            <a:off x="0" y="6488668"/>
            <a:ext cx="3286156"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Paesaggio con rovine romane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172034" name="Picture 2" descr="http://images.niceartgallery.com/image/data/329/329884.jpg"/>
          <p:cNvPicPr>
            <a:picLocks noChangeAspect="1" noChangeArrowheads="1"/>
          </p:cNvPicPr>
          <p:nvPr/>
        </p:nvPicPr>
        <p:blipFill>
          <a:blip r:embed="rId4"/>
          <a:srcRect/>
          <a:stretch>
            <a:fillRect/>
          </a:stretch>
        </p:blipFill>
        <p:spPr bwMode="auto">
          <a:xfrm>
            <a:off x="0" y="0"/>
            <a:ext cx="9144000" cy="6690360"/>
          </a:xfrm>
          <a:prstGeom prst="rect">
            <a:avLst/>
          </a:prstGeom>
          <a:noFill/>
        </p:spPr>
      </p:pic>
      <p:sp>
        <p:nvSpPr>
          <p:cNvPr id="8" name="Rettangolo 7"/>
          <p:cNvSpPr/>
          <p:nvPr/>
        </p:nvSpPr>
        <p:spPr>
          <a:xfrm>
            <a:off x="0" y="6488668"/>
            <a:ext cx="5451172"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Capriccio architettonico con i bagni di Diocleziano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0" y="6488668"/>
            <a:ext cx="3286156"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Paesaggio con rovine romane    </a:t>
            </a:r>
          </a:p>
        </p:txBody>
      </p:sp>
      <p:pic>
        <p:nvPicPr>
          <p:cNvPr id="146434" name="Picture 2" descr="http://www.wga.hu/art/n/nome/roman.jpg"/>
          <p:cNvPicPr>
            <a:picLocks noChangeAspect="1" noChangeArrowheads="1"/>
          </p:cNvPicPr>
          <p:nvPr/>
        </p:nvPicPr>
        <p:blipFill>
          <a:blip r:embed="rId4"/>
          <a:srcRect/>
          <a:stretch>
            <a:fillRect/>
          </a:stretch>
        </p:blipFill>
        <p:spPr bwMode="auto">
          <a:xfrm>
            <a:off x="-5117" y="214290"/>
            <a:ext cx="9149117" cy="6321209"/>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64514" name="Picture 2" descr="http://www.mirabiografias.com/biografias04/monsu-desiderio-3.jpg"/>
          <p:cNvPicPr>
            <a:picLocks noChangeAspect="1" noChangeArrowheads="1"/>
          </p:cNvPicPr>
          <p:nvPr/>
        </p:nvPicPr>
        <p:blipFill>
          <a:blip r:embed="rId4"/>
          <a:srcRect r="1090" b="2083"/>
          <a:stretch>
            <a:fillRect/>
          </a:stretch>
        </p:blipFill>
        <p:spPr bwMode="auto">
          <a:xfrm>
            <a:off x="0" y="0"/>
            <a:ext cx="9144000" cy="6821714"/>
          </a:xfrm>
          <a:prstGeom prst="rect">
            <a:avLst/>
          </a:prstGeom>
          <a:noFill/>
        </p:spPr>
      </p:pic>
      <p:sp>
        <p:nvSpPr>
          <p:cNvPr id="8" name="Rettangolo 7"/>
          <p:cNvSpPr/>
          <p:nvPr/>
        </p:nvSpPr>
        <p:spPr>
          <a:xfrm>
            <a:off x="214282" y="142852"/>
            <a:ext cx="2653290"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Paesaggio con palazzo    </a:t>
            </a:r>
          </a:p>
        </p:txBody>
      </p:sp>
    </p:spTree>
    <p:extLst>
      <p:ext uri="{BB962C8B-B14F-4D97-AF65-F5344CB8AC3E}">
        <p14:creationId xmlns:p14="http://schemas.microsoft.com/office/powerpoint/2010/main" xmlns="" val="13080672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9" name="Rettangolo 8"/>
          <p:cNvSpPr/>
          <p:nvPr/>
        </p:nvSpPr>
        <p:spPr>
          <a:xfrm>
            <a:off x="0" y="6488668"/>
            <a:ext cx="3348096"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Paesaggio con rovine di Atene    </a:t>
            </a:r>
          </a:p>
        </p:txBody>
      </p:sp>
      <p:pic>
        <p:nvPicPr>
          <p:cNvPr id="132098" name="Picture 2" descr="http://artlorrain.com/sites/default/files/oeuvres/O_NOME%20-%20Rovine_d_Atene_0.jpg"/>
          <p:cNvPicPr>
            <a:picLocks noChangeAspect="1" noChangeArrowheads="1"/>
          </p:cNvPicPr>
          <p:nvPr/>
        </p:nvPicPr>
        <p:blipFill>
          <a:blip r:embed="rId4"/>
          <a:srcRect/>
          <a:stretch>
            <a:fillRect/>
          </a:stretch>
        </p:blipFill>
        <p:spPr bwMode="auto">
          <a:xfrm>
            <a:off x="0" y="357166"/>
            <a:ext cx="9144000" cy="5892802"/>
          </a:xfrm>
          <a:prstGeom prst="rect">
            <a:avLst/>
          </a:prstGeom>
          <a:noFill/>
        </p:spPr>
      </p:pic>
    </p:spTree>
    <p:extLst>
      <p:ext uri="{BB962C8B-B14F-4D97-AF65-F5344CB8AC3E}">
        <p14:creationId xmlns:p14="http://schemas.microsoft.com/office/powerpoint/2010/main" xmlns="" val="36363990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107504" y="889844"/>
            <a:ext cx="8886664" cy="3323987"/>
          </a:xfrm>
          <a:prstGeom prst="rect">
            <a:avLst/>
          </a:prstGeom>
        </p:spPr>
        <p:txBody>
          <a:bodyPr wrap="square">
            <a:spAutoFit/>
          </a:bodyPr>
          <a:lstStyle/>
          <a:p>
            <a:pPr algn="ctr"/>
            <a:r>
              <a:rPr lang="it-IT" sz="6600" b="1" dirty="0" smtClean="0">
                <a:solidFill>
                  <a:schemeClr val="accent6">
                    <a:lumMod val="75000"/>
                  </a:schemeClr>
                </a:solidFill>
                <a:latin typeface="Times New Roman" panose="02020603050405020304" pitchFamily="18" charset="0"/>
                <a:cs typeface="Times New Roman" panose="02020603050405020304" pitchFamily="18" charset="0"/>
              </a:rPr>
              <a:t>LA VIOLENZA </a:t>
            </a:r>
            <a:endParaRPr lang="it-IT" b="1" dirty="0" smtClean="0">
              <a:solidFill>
                <a:srgbClr val="EEDBC0"/>
              </a:solidFill>
              <a:latin typeface="Times New Roman" panose="02020603050405020304" pitchFamily="18" charset="0"/>
              <a:cs typeface="Times New Roman" panose="02020603050405020304" pitchFamily="18" charset="0"/>
            </a:endParaRPr>
          </a:p>
          <a:p>
            <a:endParaRPr lang="it-IT" b="1" dirty="0">
              <a:solidFill>
                <a:srgbClr val="EEDBC0"/>
              </a:solidFill>
              <a:latin typeface="Times New Roman" panose="02020603050405020304" pitchFamily="18" charset="0"/>
              <a:cs typeface="Times New Roman" panose="02020603050405020304" pitchFamily="18" charset="0"/>
            </a:endParaRPr>
          </a:p>
          <a:p>
            <a:endParaRPr lang="it-IT" b="1" dirty="0" smtClean="0">
              <a:solidFill>
                <a:srgbClr val="EEDBC0"/>
              </a:solidFill>
              <a:latin typeface="Times New Roman" panose="02020603050405020304" pitchFamily="18" charset="0"/>
              <a:cs typeface="Times New Roman" panose="02020603050405020304" pitchFamily="18" charset="0"/>
            </a:endParaRPr>
          </a:p>
          <a:p>
            <a:endParaRPr lang="it-IT" b="1" dirty="0">
              <a:solidFill>
                <a:srgbClr val="EEDBC0"/>
              </a:solidFill>
              <a:latin typeface="Times New Roman" panose="02020603050405020304" pitchFamily="18" charset="0"/>
              <a:cs typeface="Times New Roman" panose="02020603050405020304" pitchFamily="18" charset="0"/>
            </a:endParaRPr>
          </a:p>
          <a:p>
            <a:endParaRPr lang="it-IT" b="1" dirty="0">
              <a:solidFill>
                <a:srgbClr val="EEDBC0"/>
              </a:solidFill>
              <a:latin typeface="Times New Roman" panose="02020603050405020304" pitchFamily="18" charset="0"/>
              <a:cs typeface="Times New Roman" panose="02020603050405020304" pitchFamily="18" charset="0"/>
            </a:endParaRPr>
          </a:p>
          <a:p>
            <a:pPr algn="just"/>
            <a:r>
              <a:rPr lang="it-IT" b="1" dirty="0" smtClean="0">
                <a:solidFill>
                  <a:srgbClr val="EEDBC0"/>
                </a:solidFill>
                <a:latin typeface="Times New Roman" panose="02020603050405020304" pitchFamily="18" charset="0"/>
                <a:cs typeface="Times New Roman" panose="02020603050405020304" pitchFamily="18" charset="0"/>
              </a:rPr>
              <a:t>Gran parte dei quadri dell’atelier di </a:t>
            </a:r>
            <a:r>
              <a:rPr lang="it-IT" b="1" dirty="0" err="1" smtClean="0">
                <a:solidFill>
                  <a:srgbClr val="EEDBC0"/>
                </a:solidFill>
                <a:latin typeface="Times New Roman" panose="02020603050405020304" pitchFamily="18" charset="0"/>
                <a:cs typeface="Times New Roman" panose="02020603050405020304" pitchFamily="18" charset="0"/>
              </a:rPr>
              <a:t>Monsù</a:t>
            </a:r>
            <a:r>
              <a:rPr lang="it-IT" b="1" dirty="0" smtClean="0">
                <a:solidFill>
                  <a:srgbClr val="EEDBC0"/>
                </a:solidFill>
                <a:latin typeface="Times New Roman" panose="02020603050405020304" pitchFamily="18" charset="0"/>
                <a:cs typeface="Times New Roman" panose="02020603050405020304" pitchFamily="18" charset="0"/>
              </a:rPr>
              <a:t> Desiderio sono pieni di scene di violenza: torture di ogni genere, massacri, duelli,  omicidi (anche compiuti da donne). Il martirio dei santi è occasione </a:t>
            </a:r>
            <a:r>
              <a:rPr lang="it-IT" b="1" dirty="0">
                <a:solidFill>
                  <a:srgbClr val="EEDBC0"/>
                </a:solidFill>
                <a:latin typeface="Times New Roman" panose="02020603050405020304" pitchFamily="18" charset="0"/>
                <a:cs typeface="Times New Roman" panose="02020603050405020304" pitchFamily="18" charset="0"/>
              </a:rPr>
              <a:t> </a:t>
            </a:r>
            <a:r>
              <a:rPr lang="it-IT" b="1" dirty="0" smtClean="0">
                <a:solidFill>
                  <a:srgbClr val="EEDBC0"/>
                </a:solidFill>
                <a:latin typeface="Times New Roman" panose="02020603050405020304" pitchFamily="18" charset="0"/>
                <a:cs typeface="Times New Roman" panose="02020603050405020304" pitchFamily="18" charset="0"/>
              </a:rPr>
              <a:t>per mostrare il peggiore sadismo. Il tutto in un’atmosfera plumbea, da fine del mondo…..</a:t>
            </a:r>
            <a:endParaRPr lang="it-IT" b="1" dirty="0">
              <a:solidFill>
                <a:srgbClr val="EEDB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351853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49154" name="Picture 2" descr="https://frankzumbach.files.wordpress.com/2011/07/05monsu003.jpg"/>
          <p:cNvPicPr>
            <a:picLocks noChangeAspect="1" noChangeArrowheads="1"/>
          </p:cNvPicPr>
          <p:nvPr/>
        </p:nvPicPr>
        <p:blipFill>
          <a:blip r:embed="rId4" cstate="print"/>
          <a:srcRect/>
          <a:stretch>
            <a:fillRect/>
          </a:stretch>
        </p:blipFill>
        <p:spPr bwMode="auto">
          <a:xfrm>
            <a:off x="0" y="-13527"/>
            <a:ext cx="9144000" cy="6871527"/>
          </a:xfrm>
          <a:prstGeom prst="rect">
            <a:avLst/>
          </a:prstGeom>
          <a:noFill/>
        </p:spPr>
      </p:pic>
      <p:sp>
        <p:nvSpPr>
          <p:cNvPr id="8" name="Rettangolo 7"/>
          <p:cNvSpPr/>
          <p:nvPr/>
        </p:nvSpPr>
        <p:spPr>
          <a:xfrm>
            <a:off x="1142976" y="142852"/>
            <a:ext cx="2525050"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Attacco a un palazzo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38916" name="Picture 4" descr="http://upload.wikimedia.org/wikipedia/commons/3/35/Fran%C3%A7ois_de_Nom%C3%A9_-_A_Fantastic_Architectural_View_-_WGA16584.jpg"/>
          <p:cNvPicPr>
            <a:picLocks noChangeAspect="1" noChangeArrowheads="1"/>
          </p:cNvPicPr>
          <p:nvPr/>
        </p:nvPicPr>
        <p:blipFill>
          <a:blip r:embed="rId4"/>
          <a:srcRect/>
          <a:stretch>
            <a:fillRect/>
          </a:stretch>
        </p:blipFill>
        <p:spPr bwMode="auto">
          <a:xfrm>
            <a:off x="0" y="0"/>
            <a:ext cx="9143999" cy="6303384"/>
          </a:xfrm>
          <a:prstGeom prst="rect">
            <a:avLst/>
          </a:prstGeom>
          <a:noFill/>
        </p:spPr>
      </p:pic>
      <p:sp>
        <p:nvSpPr>
          <p:cNvPr id="10" name="Rettangolo 9"/>
          <p:cNvSpPr/>
          <p:nvPr/>
        </p:nvSpPr>
        <p:spPr>
          <a:xfrm>
            <a:off x="0" y="6357958"/>
            <a:ext cx="2674771"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Architettura fantastica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7" name="Rettangolo 6"/>
          <p:cNvSpPr/>
          <p:nvPr/>
        </p:nvSpPr>
        <p:spPr>
          <a:xfrm>
            <a:off x="0" y="0"/>
            <a:ext cx="9144000" cy="6863417"/>
          </a:xfrm>
          <a:prstGeom prst="rect">
            <a:avLst/>
          </a:prstGeom>
        </p:spPr>
        <p:txBody>
          <a:bodyPr wrap="square">
            <a:spAutoFit/>
          </a:bodyPr>
          <a:lstStyle/>
          <a:p>
            <a:r>
              <a:rPr lang="it-IT" sz="2000" b="1" dirty="0" smtClean="0">
                <a:solidFill>
                  <a:srgbClr val="EEDBC0"/>
                </a:solidFill>
                <a:latin typeface="Times New Roman" pitchFamily="18" charset="0"/>
                <a:cs typeface="Times New Roman" pitchFamily="18" charset="0"/>
              </a:rPr>
              <a:t>Se '</a:t>
            </a:r>
            <a:r>
              <a:rPr lang="it-IT" sz="2000" b="1" dirty="0" err="1" smtClean="0">
                <a:solidFill>
                  <a:srgbClr val="EEDBC0"/>
                </a:solidFill>
                <a:latin typeface="Times New Roman" pitchFamily="18" charset="0"/>
                <a:cs typeface="Times New Roman" pitchFamily="18" charset="0"/>
              </a:rPr>
              <a:t>Monsù</a:t>
            </a:r>
            <a:r>
              <a:rPr lang="it-IT" sz="2000" b="1" dirty="0" smtClean="0">
                <a:solidFill>
                  <a:srgbClr val="EEDBC0"/>
                </a:solidFill>
                <a:latin typeface="Times New Roman" pitchFamily="18" charset="0"/>
                <a:cs typeface="Times New Roman" pitchFamily="18" charset="0"/>
              </a:rPr>
              <a:t>' viene dunque da 'Monsieur', 'Desiderio' non è altro che la forma latina (</a:t>
            </a:r>
            <a:r>
              <a:rPr lang="it-IT" sz="2000" b="1" dirty="0" err="1" smtClean="0">
                <a:solidFill>
                  <a:srgbClr val="EEDBC0"/>
                </a:solidFill>
                <a:latin typeface="Times New Roman" pitchFamily="18" charset="0"/>
                <a:cs typeface="Times New Roman" pitchFamily="18" charset="0"/>
              </a:rPr>
              <a:t>Desiderius</a:t>
            </a:r>
            <a:r>
              <a:rPr lang="it-IT" sz="2000" b="1" dirty="0" smtClean="0">
                <a:solidFill>
                  <a:srgbClr val="EEDBC0"/>
                </a:solidFill>
                <a:latin typeface="Times New Roman" pitchFamily="18" charset="0"/>
                <a:cs typeface="Times New Roman" pitchFamily="18" charset="0"/>
              </a:rPr>
              <a:t>) del nome francese '</a:t>
            </a:r>
            <a:r>
              <a:rPr lang="it-IT" sz="2000" b="1" dirty="0" err="1" smtClean="0">
                <a:solidFill>
                  <a:srgbClr val="EEDBC0"/>
                </a:solidFill>
                <a:latin typeface="Times New Roman" pitchFamily="18" charset="0"/>
                <a:cs typeface="Times New Roman" pitchFamily="18" charset="0"/>
              </a:rPr>
              <a:t>Didier</a:t>
            </a:r>
            <a:r>
              <a:rPr lang="it-IT" sz="2000" b="1" dirty="0" smtClean="0">
                <a:solidFill>
                  <a:srgbClr val="EEDBC0"/>
                </a:solidFill>
                <a:latin typeface="Times New Roman" pitchFamily="18" charset="0"/>
                <a:cs typeface="Times New Roman" pitchFamily="18" charset="0"/>
              </a:rPr>
              <a:t>'. </a:t>
            </a:r>
            <a:r>
              <a:rPr lang="it-IT" sz="2000" b="1" dirty="0" err="1" smtClean="0">
                <a:solidFill>
                  <a:srgbClr val="EEDBC0"/>
                </a:solidFill>
                <a:latin typeface="Times New Roman" pitchFamily="18" charset="0"/>
                <a:cs typeface="Times New Roman" pitchFamily="18" charset="0"/>
              </a:rPr>
              <a:t>Reau</a:t>
            </a:r>
            <a:r>
              <a:rPr lang="it-IT" sz="2000" b="1" dirty="0" smtClean="0">
                <a:solidFill>
                  <a:srgbClr val="EEDBC0"/>
                </a:solidFill>
                <a:latin typeface="Times New Roman" pitchFamily="18" charset="0"/>
                <a:cs typeface="Times New Roman" pitchFamily="18" charset="0"/>
              </a:rPr>
              <a:t> riesce a catalogare quindici quadri di 'Monsieur </a:t>
            </a:r>
            <a:r>
              <a:rPr lang="it-IT" sz="2000" b="1" dirty="0" err="1" smtClean="0">
                <a:solidFill>
                  <a:srgbClr val="EEDBC0"/>
                </a:solidFill>
                <a:latin typeface="Times New Roman" pitchFamily="18" charset="0"/>
                <a:cs typeface="Times New Roman" pitchFamily="18" charset="0"/>
              </a:rPr>
              <a:t>Didier</a:t>
            </a:r>
            <a:r>
              <a:rPr lang="it-IT" sz="2000" b="1" dirty="0" smtClean="0">
                <a:solidFill>
                  <a:srgbClr val="EEDBC0"/>
                </a:solidFill>
                <a:latin typeface="Times New Roman" pitchFamily="18" charset="0"/>
                <a:cs typeface="Times New Roman" pitchFamily="18" charset="0"/>
              </a:rPr>
              <a:t>' e a isolare quella sua tecnica così particolare che consisteva nel sovrapporre strati di colore per creare il cosiddetto 'effetto carta pesta'. </a:t>
            </a:r>
            <a:r>
              <a:rPr lang="it-IT" sz="2000" b="1" dirty="0" err="1" smtClean="0">
                <a:solidFill>
                  <a:srgbClr val="EEDBC0"/>
                </a:solidFill>
                <a:latin typeface="Times New Roman" pitchFamily="18" charset="0"/>
                <a:cs typeface="Times New Roman" pitchFamily="18" charset="0"/>
              </a:rPr>
              <a:t>Monsù</a:t>
            </a:r>
            <a:r>
              <a:rPr lang="it-IT" sz="2000" b="1" dirty="0" smtClean="0">
                <a:solidFill>
                  <a:srgbClr val="EEDBC0"/>
                </a:solidFill>
                <a:latin typeface="Times New Roman" pitchFamily="18" charset="0"/>
                <a:cs typeface="Times New Roman" pitchFamily="18" charset="0"/>
              </a:rPr>
              <a:t> Desiderio fu molto apprezzato da André Breton e dai surrealisti che lo  fecero conoscere al grande pubblico. Negli anni cinquanta cominciò ad apparire in numerose esposizioni come quella del Museo John e </a:t>
            </a:r>
            <a:r>
              <a:rPr lang="it-IT" sz="2000" b="1" dirty="0" err="1" smtClean="0">
                <a:solidFill>
                  <a:srgbClr val="EEDBC0"/>
                </a:solidFill>
                <a:latin typeface="Times New Roman" pitchFamily="18" charset="0"/>
                <a:cs typeface="Times New Roman" pitchFamily="18" charset="0"/>
              </a:rPr>
              <a:t>Mable</a:t>
            </a:r>
            <a:r>
              <a:rPr lang="it-IT" sz="2000" b="1" dirty="0" smtClean="0">
                <a:solidFill>
                  <a:srgbClr val="EEDBC0"/>
                </a:solidFill>
                <a:latin typeface="Times New Roman" pitchFamily="18" charset="0"/>
                <a:cs typeface="Times New Roman" pitchFamily="18" charset="0"/>
              </a:rPr>
              <a:t> </a:t>
            </a:r>
            <a:r>
              <a:rPr lang="it-IT" sz="2000" b="1" dirty="0" err="1" smtClean="0">
                <a:solidFill>
                  <a:srgbClr val="EEDBC0"/>
                </a:solidFill>
                <a:latin typeface="Times New Roman" pitchFamily="18" charset="0"/>
                <a:cs typeface="Times New Roman" pitchFamily="18" charset="0"/>
              </a:rPr>
              <a:t>Ringling</a:t>
            </a:r>
            <a:r>
              <a:rPr lang="it-IT" sz="2000" b="1" dirty="0" smtClean="0">
                <a:solidFill>
                  <a:srgbClr val="EEDBC0"/>
                </a:solidFill>
                <a:latin typeface="Times New Roman" pitchFamily="18" charset="0"/>
                <a:cs typeface="Times New Roman" pitchFamily="18" charset="0"/>
              </a:rPr>
              <a:t> in Florida (che diede vita al catalogo curato da </a:t>
            </a:r>
            <a:r>
              <a:rPr lang="it-IT" sz="2000" b="1" dirty="0" err="1" smtClean="0">
                <a:solidFill>
                  <a:srgbClr val="EEDBC0"/>
                </a:solidFill>
                <a:latin typeface="Times New Roman" pitchFamily="18" charset="0"/>
                <a:cs typeface="Times New Roman" pitchFamily="18" charset="0"/>
              </a:rPr>
              <a:t>Scharf</a:t>
            </a:r>
            <a:r>
              <a:rPr lang="it-IT" sz="2000" b="1" dirty="0" smtClean="0">
                <a:solidFill>
                  <a:srgbClr val="EEDBC0"/>
                </a:solidFill>
                <a:latin typeface="Times New Roman" pitchFamily="18" charset="0"/>
                <a:cs typeface="Times New Roman" pitchFamily="18" charset="0"/>
              </a:rPr>
              <a:t>) e quella della Galleria dell'Obelisco a Roma nel cui catalogo lo storico dell'arte Urbani parlò per la prima volta di 'dissociazione' tra l'universo interiore del pittore ed il mondo reale. </a:t>
            </a:r>
          </a:p>
          <a:p>
            <a:r>
              <a:rPr lang="es-ES" sz="2000" b="1" dirty="0">
                <a:solidFill>
                  <a:srgbClr val="EEDBC0"/>
                </a:solidFill>
                <a:latin typeface="Times New Roman" panose="02020603050405020304" pitchFamily="18" charset="0"/>
                <a:cs typeface="Times New Roman" panose="02020603050405020304" pitchFamily="18" charset="0"/>
              </a:rPr>
              <a:t>Man mano che aumenta l’interesse er Monsù Desiderio, però, tutto diventa più confuso. Non c’è solo la mancanza di dati personali: la dicotomia della sua pittura risulta sconcertante. Attribuiti a Monsù Desiderio esistono quadri  di  ispirazione contraddittoria: alcuni sono di un realismo esaserato; in altri eslpodono il lato onirico, la mancanza di misura, la violenza e il dramma. Come spiegare due spinte creative tanto diverse? Sotto ogni aspetto. Monsù Desiderio appare un personaggio impenetrabile e misterioso.  </a:t>
            </a:r>
            <a:r>
              <a:rPr lang="it-IT" sz="2000" b="1" dirty="0" smtClean="0">
                <a:solidFill>
                  <a:srgbClr val="EEDBC0"/>
                </a:solidFill>
                <a:latin typeface="Times New Roman" pitchFamily="18" charset="0"/>
                <a:cs typeface="Times New Roman" pitchFamily="18" charset="0"/>
              </a:rPr>
              <a:t>Finalmente nel 1956 Raffaello Causa, in un articolo illuminante, appoggiandosi su documenti e tele firmate, riuscì per la prima volta a distinguere due personalità artistiche dietro il misterioso </a:t>
            </a:r>
            <a:r>
              <a:rPr lang="it-IT" sz="2000" b="1" dirty="0" err="1" smtClean="0">
                <a:solidFill>
                  <a:srgbClr val="EEDBC0"/>
                </a:solidFill>
                <a:latin typeface="Times New Roman" pitchFamily="18" charset="0"/>
                <a:cs typeface="Times New Roman" pitchFamily="18" charset="0"/>
              </a:rPr>
              <a:t>Monsù</a:t>
            </a:r>
            <a:r>
              <a:rPr lang="it-IT" sz="2000" b="1" dirty="0" smtClean="0">
                <a:solidFill>
                  <a:srgbClr val="EEDBC0"/>
                </a:solidFill>
                <a:latin typeface="Times New Roman" pitchFamily="18" charset="0"/>
                <a:cs typeface="Times New Roman" pitchFamily="18" charset="0"/>
              </a:rPr>
              <a:t> Desiderio: François de </a:t>
            </a:r>
            <a:r>
              <a:rPr lang="it-IT" sz="2000" b="1" dirty="0" err="1" smtClean="0">
                <a:solidFill>
                  <a:srgbClr val="EEDBC0"/>
                </a:solidFill>
                <a:latin typeface="Times New Roman" pitchFamily="18" charset="0"/>
                <a:cs typeface="Times New Roman" pitchFamily="18" charset="0"/>
              </a:rPr>
              <a:t>Nomé</a:t>
            </a:r>
            <a:r>
              <a:rPr lang="it-IT" sz="2000" b="1" dirty="0" smtClean="0">
                <a:solidFill>
                  <a:srgbClr val="EEDBC0"/>
                </a:solidFill>
                <a:latin typeface="Times New Roman" pitchFamily="18" charset="0"/>
                <a:cs typeface="Times New Roman" pitchFamily="18" charset="0"/>
              </a:rPr>
              <a:t>, precursore del 'capriccio' architettonico e Didier Barra </a:t>
            </a:r>
          </a:p>
          <a:p>
            <a:r>
              <a:rPr lang="it-IT" sz="2000" b="1" dirty="0" smtClean="0">
                <a:solidFill>
                  <a:srgbClr val="EEDBC0"/>
                </a:solidFill>
                <a:latin typeface="Times New Roman" pitchFamily="18" charset="0"/>
                <a:cs typeface="Times New Roman" pitchFamily="18" charset="0"/>
              </a:rPr>
              <a:t>che non era altro che il famoso 'Monsieur Didier' scoperto da </a:t>
            </a:r>
            <a:r>
              <a:rPr lang="it-IT" sz="2000" b="1" dirty="0" err="1" smtClean="0">
                <a:solidFill>
                  <a:srgbClr val="EEDBC0"/>
                </a:solidFill>
                <a:latin typeface="Times New Roman" pitchFamily="18" charset="0"/>
                <a:cs typeface="Times New Roman" pitchFamily="18" charset="0"/>
              </a:rPr>
              <a:t>Reau</a:t>
            </a:r>
            <a:r>
              <a:rPr lang="it-IT" sz="2000" b="1" dirty="0" smtClean="0">
                <a:solidFill>
                  <a:srgbClr val="EEDBC0"/>
                </a:solidFill>
                <a:latin typeface="Times New Roman" pitchFamily="18" charset="0"/>
                <a:cs typeface="Times New Roman" pitchFamily="18" charset="0"/>
              </a:rPr>
              <a:t> ovvero il </a:t>
            </a:r>
          </a:p>
          <a:p>
            <a:r>
              <a:rPr lang="it-IT" sz="2000" b="1" dirty="0" smtClean="0">
                <a:solidFill>
                  <a:srgbClr val="EEDBC0"/>
                </a:solidFill>
                <a:latin typeface="Times New Roman" pitchFamily="18" charset="0"/>
                <a:cs typeface="Times New Roman" pitchFamily="18" charset="0"/>
              </a:rPr>
              <a:t>'famoso pittore di prospettive e vedute' citato dal De </a:t>
            </a:r>
            <a:r>
              <a:rPr lang="it-IT" sz="2000" b="1" dirty="0" err="1" smtClean="0">
                <a:solidFill>
                  <a:srgbClr val="EEDBC0"/>
                </a:solidFill>
                <a:latin typeface="Times New Roman" pitchFamily="18" charset="0"/>
                <a:cs typeface="Times New Roman" pitchFamily="18" charset="0"/>
              </a:rPr>
              <a:t>Dominci</a:t>
            </a:r>
            <a:r>
              <a:rPr lang="it-IT" sz="2000" b="1" dirty="0" smtClean="0">
                <a:solidFill>
                  <a:srgbClr val="EEDBC0"/>
                </a:solidFill>
                <a:latin typeface="Times New Roman" pitchFamily="18" charset="0"/>
                <a:cs typeface="Times New Roman" pitchFamily="18" charset="0"/>
              </a:rPr>
              <a:t>. </a:t>
            </a:r>
            <a:endParaRPr lang="it-IT"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38914" name="Picture 2" descr="https://frankzumbach.files.wordpress.com/2011/07/05monsu018.jpg"/>
          <p:cNvPicPr>
            <a:picLocks noChangeAspect="1" noChangeArrowheads="1"/>
          </p:cNvPicPr>
          <p:nvPr/>
        </p:nvPicPr>
        <p:blipFill>
          <a:blip r:embed="rId4" cstate="print"/>
          <a:srcRect/>
          <a:stretch>
            <a:fillRect/>
          </a:stretch>
        </p:blipFill>
        <p:spPr bwMode="auto">
          <a:xfrm>
            <a:off x="0" y="0"/>
            <a:ext cx="9144000" cy="6943824"/>
          </a:xfrm>
          <a:prstGeom prst="rect">
            <a:avLst/>
          </a:prstGeom>
          <a:noFill/>
        </p:spPr>
      </p:pic>
      <p:sp>
        <p:nvSpPr>
          <p:cNvPr id="8" name="Rettangolo 7"/>
          <p:cNvSpPr/>
          <p:nvPr/>
        </p:nvSpPr>
        <p:spPr>
          <a:xfrm>
            <a:off x="285720" y="357166"/>
            <a:ext cx="2121093"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Rovine incendiate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449572" y="2564904"/>
            <a:ext cx="8534752" cy="1754326"/>
          </a:xfrm>
          <a:prstGeom prst="rect">
            <a:avLst/>
          </a:prstGeom>
        </p:spPr>
        <p:txBody>
          <a:bodyPr wrap="square">
            <a:spAutoFit/>
          </a:bodyPr>
          <a:lstStyle/>
          <a:p>
            <a:r>
              <a:rPr lang="en-US" b="1" dirty="0" smtClean="0">
                <a:solidFill>
                  <a:schemeClr val="bg1"/>
                </a:solidFill>
                <a:latin typeface="Times New Roman" pitchFamily="18" charset="0"/>
                <a:cs typeface="Times New Roman" pitchFamily="18" charset="0"/>
              </a:rPr>
              <a:t>“</a:t>
            </a:r>
            <a:r>
              <a:rPr lang="en-US" b="1" dirty="0" err="1" smtClean="0">
                <a:solidFill>
                  <a:schemeClr val="bg1"/>
                </a:solidFill>
                <a:latin typeface="Times New Roman" pitchFamily="18" charset="0"/>
                <a:cs typeface="Times New Roman" pitchFamily="18" charset="0"/>
              </a:rPr>
              <a:t>Rovine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incendiate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sembra</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contenere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l’intera</a:t>
            </a:r>
            <a:r>
              <a:rPr lang="en-US" b="1" dirty="0" smtClean="0">
                <a:solidFill>
                  <a:schemeClr val="bg1"/>
                </a:solidFill>
                <a:latin typeface="Times New Roman" pitchFamily="18" charset="0"/>
                <a:cs typeface="Times New Roman" pitchFamily="18" charset="0"/>
              </a:rPr>
              <a:t> gamma </a:t>
            </a:r>
            <a:r>
              <a:rPr lang="en-US" b="1" dirty="0" err="1" smtClean="0">
                <a:solidFill>
                  <a:schemeClr val="bg1"/>
                </a:solidFill>
                <a:latin typeface="Times New Roman" pitchFamily="18" charset="0"/>
                <a:cs typeface="Times New Roman" pitchFamily="18" charset="0"/>
              </a:rPr>
              <a:t>delle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modalità</a:t>
            </a:r>
            <a:r>
              <a:rPr lang="en-US" b="1" dirty="0" smtClean="0">
                <a:solidFill>
                  <a:schemeClr val="bg1"/>
                </a:solidFill>
                <a:latin typeface="Times New Roman" pitchFamily="18" charset="0"/>
                <a:cs typeface="Times New Roman" pitchFamily="18" charset="0"/>
              </a:rPr>
              <a:t> di </a:t>
            </a:r>
            <a:r>
              <a:rPr lang="en-US" b="1" dirty="0" err="1" smtClean="0">
                <a:solidFill>
                  <a:schemeClr val="bg1"/>
                </a:solidFill>
                <a:latin typeface="Times New Roman" pitchFamily="18" charset="0"/>
                <a:cs typeface="Times New Roman" pitchFamily="18" charset="0"/>
              </a:rPr>
              <a:t>distruzione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istantanea</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concepibili</a:t>
            </a:r>
            <a:r>
              <a:rPr lang="en-US" b="1" dirty="0" smtClean="0">
                <a:solidFill>
                  <a:schemeClr val="bg1"/>
                </a:solidFill>
                <a:latin typeface="Times New Roman" pitchFamily="18" charset="0"/>
                <a:cs typeface="Times New Roman" pitchFamily="18" charset="0"/>
              </a:rPr>
              <a:t> a </a:t>
            </a:r>
            <a:r>
              <a:rPr lang="en-US" b="1" dirty="0" err="1" smtClean="0">
                <a:solidFill>
                  <a:schemeClr val="bg1"/>
                </a:solidFill>
                <a:latin typeface="Times New Roman" pitchFamily="18" charset="0"/>
                <a:cs typeface="Times New Roman" pitchFamily="18" charset="0"/>
              </a:rPr>
              <a:t>quei</a:t>
            </a:r>
            <a:r>
              <a:rPr lang="en-US" b="1" dirty="0" smtClean="0">
                <a:solidFill>
                  <a:schemeClr val="bg1"/>
                </a:solidFill>
                <a:latin typeface="Times New Roman" pitchFamily="18" charset="0"/>
                <a:cs typeface="Times New Roman" pitchFamily="18" charset="0"/>
              </a:rPr>
              <a:t> tempi: </a:t>
            </a:r>
            <a:r>
              <a:rPr lang="en-US" b="1" dirty="0" err="1" smtClean="0">
                <a:solidFill>
                  <a:schemeClr val="bg1"/>
                </a:solidFill>
                <a:latin typeface="Times New Roman" pitchFamily="18" charset="0"/>
                <a:cs typeface="Times New Roman" pitchFamily="18" charset="0"/>
              </a:rPr>
              <a:t>crollo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inondazione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esplosione</a:t>
            </a:r>
            <a:r>
              <a:rPr lang="en-US" b="1" dirty="0" smtClean="0">
                <a:solidFill>
                  <a:schemeClr val="bg1"/>
                </a:solidFill>
                <a:latin typeface="Times New Roman" pitchFamily="18" charset="0"/>
                <a:cs typeface="Times New Roman" pitchFamily="18" charset="0"/>
              </a:rPr>
              <a:t> e </a:t>
            </a:r>
            <a:r>
              <a:rPr lang="en-US" b="1" dirty="0" err="1" smtClean="0">
                <a:solidFill>
                  <a:schemeClr val="bg1"/>
                </a:solidFill>
                <a:latin typeface="Times New Roman" pitchFamily="18" charset="0"/>
                <a:cs typeface="Times New Roman" pitchFamily="18" charset="0"/>
              </a:rPr>
              <a:t>incendio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tutti</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irrompendo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nello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stesso</a:t>
            </a:r>
            <a:r>
              <a:rPr lang="en-US" b="1" dirty="0" smtClean="0">
                <a:solidFill>
                  <a:schemeClr val="bg1"/>
                </a:solidFill>
                <a:latin typeface="Times New Roman" pitchFamily="18" charset="0"/>
                <a:cs typeface="Times New Roman" pitchFamily="18" charset="0"/>
              </a:rPr>
              <a:t> tempo in un </a:t>
            </a:r>
            <a:r>
              <a:rPr lang="en-US" b="1" dirty="0" err="1" smtClean="0">
                <a:solidFill>
                  <a:schemeClr val="bg1"/>
                </a:solidFill>
                <a:latin typeface="Times New Roman" pitchFamily="18" charset="0"/>
                <a:cs typeface="Times New Roman" pitchFamily="18" charset="0"/>
              </a:rPr>
              <a:t>contesto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urbano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che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si</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sta</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disfacendo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ed</a:t>
            </a:r>
            <a:r>
              <a:rPr lang="en-US" b="1" dirty="0" smtClean="0">
                <a:solidFill>
                  <a:schemeClr val="bg1"/>
                </a:solidFill>
                <a:latin typeface="Times New Roman" pitchFamily="18" charset="0"/>
                <a:cs typeface="Times New Roman" pitchFamily="18" charset="0"/>
              </a:rPr>
              <a:t> è </a:t>
            </a:r>
            <a:r>
              <a:rPr lang="en-US" b="1" dirty="0" err="1" smtClean="0">
                <a:solidFill>
                  <a:schemeClr val="bg1"/>
                </a:solidFill>
                <a:latin typeface="Times New Roman" pitchFamily="18" charset="0"/>
                <a:cs typeface="Times New Roman" pitchFamily="18" charset="0"/>
              </a:rPr>
              <a:t>già</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stato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eroso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nel</a:t>
            </a:r>
            <a:r>
              <a:rPr lang="en-US" b="1" dirty="0" smtClean="0">
                <a:solidFill>
                  <a:schemeClr val="bg1"/>
                </a:solidFill>
                <a:latin typeface="Times New Roman" pitchFamily="18" charset="0"/>
                <a:cs typeface="Times New Roman" pitchFamily="18" charset="0"/>
              </a:rPr>
              <a:t> tempo. I </a:t>
            </a:r>
            <a:r>
              <a:rPr lang="en-US" b="1" dirty="0" err="1" smtClean="0">
                <a:solidFill>
                  <a:schemeClr val="bg1"/>
                </a:solidFill>
                <a:latin typeface="Times New Roman" pitchFamily="18" charset="0"/>
                <a:cs typeface="Times New Roman" pitchFamily="18" charset="0"/>
              </a:rPr>
              <a:t>pochi</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esseri</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umani</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presenti</a:t>
            </a:r>
            <a:r>
              <a:rPr lang="en-US" b="1" dirty="0" smtClean="0">
                <a:solidFill>
                  <a:schemeClr val="bg1"/>
                </a:solidFill>
                <a:latin typeface="Times New Roman" pitchFamily="18" charset="0"/>
                <a:cs typeface="Times New Roman" pitchFamily="18" charset="0"/>
              </a:rPr>
              <a:t>, non </a:t>
            </a:r>
            <a:r>
              <a:rPr lang="en-US" b="1" dirty="0" err="1" smtClean="0">
                <a:solidFill>
                  <a:schemeClr val="bg1"/>
                </a:solidFill>
                <a:latin typeface="Times New Roman" pitchFamily="18" charset="0"/>
                <a:cs typeface="Times New Roman" pitchFamily="18" charset="0"/>
              </a:rPr>
              <a:t>tentano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neanche</a:t>
            </a:r>
            <a:r>
              <a:rPr lang="en-US" b="1" dirty="0" smtClean="0">
                <a:solidFill>
                  <a:schemeClr val="bg1"/>
                </a:solidFill>
                <a:latin typeface="Times New Roman" pitchFamily="18" charset="0"/>
                <a:cs typeface="Times New Roman" pitchFamily="18" charset="0"/>
              </a:rPr>
              <a:t> di </a:t>
            </a:r>
            <a:r>
              <a:rPr lang="en-US" b="1" dirty="0" err="1" smtClean="0">
                <a:solidFill>
                  <a:schemeClr val="bg1"/>
                </a:solidFill>
                <a:latin typeface="Times New Roman" pitchFamily="18" charset="0"/>
                <a:cs typeface="Times New Roman" pitchFamily="18" charset="0"/>
              </a:rPr>
              <a:t>scappare</a:t>
            </a:r>
            <a:r>
              <a:rPr lang="en-US" b="1" dirty="0" smtClean="0">
                <a:solidFill>
                  <a:schemeClr val="bg1"/>
                </a:solidFill>
                <a:latin typeface="Times New Roman" pitchFamily="18" charset="0"/>
                <a:cs typeface="Times New Roman" pitchFamily="18" charset="0"/>
              </a:rPr>
              <a:t>, ma </a:t>
            </a:r>
            <a:r>
              <a:rPr lang="en-US" b="1" dirty="0" err="1" smtClean="0">
                <a:solidFill>
                  <a:schemeClr val="bg1"/>
                </a:solidFill>
                <a:latin typeface="Times New Roman" pitchFamily="18" charset="0"/>
                <a:cs typeface="Times New Roman" pitchFamily="18" charset="0"/>
              </a:rPr>
              <a:t>assistono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alla</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catastrofe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nella</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più</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totale</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indifferenza</a:t>
            </a:r>
            <a:r>
              <a:rPr lang="en-US" b="1" dirty="0" smtClean="0">
                <a:solidFill>
                  <a:schemeClr val="bg1"/>
                </a:solidFill>
                <a:latin typeface="Times New Roman" pitchFamily="18" charset="0"/>
                <a:cs typeface="Times New Roman" pitchFamily="18" charset="0"/>
              </a:rPr>
              <a:t>, come se fosse la </a:t>
            </a:r>
            <a:r>
              <a:rPr lang="en-US" b="1" dirty="0" err="1" smtClean="0">
                <a:solidFill>
                  <a:schemeClr val="bg1"/>
                </a:solidFill>
                <a:latin typeface="Times New Roman" pitchFamily="18" charset="0"/>
                <a:cs typeface="Times New Roman" pitchFamily="18" charset="0"/>
              </a:rPr>
              <a:t>cosa</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più</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naturale</a:t>
            </a:r>
            <a:r>
              <a:rPr lang="en-US" b="1" dirty="0" smtClean="0">
                <a:solidFill>
                  <a:schemeClr val="bg1"/>
                </a:solidFill>
                <a:latin typeface="Times New Roman" pitchFamily="18" charset="0"/>
                <a:cs typeface="Times New Roman" pitchFamily="18" charset="0"/>
              </a:rPr>
              <a:t> del </a:t>
            </a:r>
            <a:r>
              <a:rPr lang="en-US" b="1" dirty="0" err="1" smtClean="0">
                <a:solidFill>
                  <a:schemeClr val="bg1"/>
                </a:solidFill>
                <a:latin typeface="Times New Roman" pitchFamily="18" charset="0"/>
                <a:cs typeface="Times New Roman" pitchFamily="18" charset="0"/>
              </a:rPr>
              <a:t>mondo</a:t>
            </a:r>
            <a:r>
              <a:rPr lang="en-US" b="1" dirty="0" smtClean="0">
                <a:solidFill>
                  <a:schemeClr val="bg1"/>
                </a:solidFill>
                <a:latin typeface="Times New Roman" pitchFamily="18" charset="0"/>
                <a:cs typeface="Times New Roman" pitchFamily="18" charset="0"/>
              </a:rPr>
              <a:t>. </a:t>
            </a:r>
            <a:endParaRPr lang="it-IT" b="1"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963666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7715272" y="0"/>
            <a:ext cx="1428728" cy="646331"/>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Assassinio nella notte</a:t>
            </a:r>
          </a:p>
        </p:txBody>
      </p:sp>
      <p:pic>
        <p:nvPicPr>
          <p:cNvPr id="51202" name="Picture 2" descr="https://frankzumbach.files.wordpress.com/2011/07/05monsu002.jpg"/>
          <p:cNvPicPr>
            <a:picLocks noChangeAspect="1" noChangeArrowheads="1"/>
          </p:cNvPicPr>
          <p:nvPr/>
        </p:nvPicPr>
        <p:blipFill>
          <a:blip r:embed="rId4" cstate="print"/>
          <a:srcRect/>
          <a:stretch>
            <a:fillRect/>
          </a:stretch>
        </p:blipFill>
        <p:spPr bwMode="auto">
          <a:xfrm>
            <a:off x="0" y="0"/>
            <a:ext cx="7697912" cy="6858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43012" name="Picture 4" descr="http://www.myartprints.com/kunst/francois_de_nome_gen_monsu_des/martyrium_heiligen_hi.jpg"/>
          <p:cNvPicPr>
            <a:picLocks noChangeAspect="1" noChangeArrowheads="1"/>
          </p:cNvPicPr>
          <p:nvPr/>
        </p:nvPicPr>
        <p:blipFill>
          <a:blip r:embed="rId4"/>
          <a:srcRect/>
          <a:stretch>
            <a:fillRect/>
          </a:stretch>
        </p:blipFill>
        <p:spPr bwMode="auto">
          <a:xfrm>
            <a:off x="0" y="0"/>
            <a:ext cx="8340368" cy="6858000"/>
          </a:xfrm>
          <a:prstGeom prst="rect">
            <a:avLst/>
          </a:prstGeom>
          <a:noFill/>
        </p:spPr>
      </p:pic>
      <p:sp>
        <p:nvSpPr>
          <p:cNvPr id="9" name="Rettangolo 8"/>
          <p:cNvSpPr/>
          <p:nvPr/>
        </p:nvSpPr>
        <p:spPr>
          <a:xfrm>
            <a:off x="6643702" y="214290"/>
            <a:ext cx="2422458"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Martirio di un santo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73730" name="Picture 2" descr="https://frankzumbach.files.wordpress.com/2011/07/05monsu014.jpg"/>
          <p:cNvPicPr>
            <a:picLocks noChangeAspect="1" noChangeArrowheads="1"/>
          </p:cNvPicPr>
          <p:nvPr/>
        </p:nvPicPr>
        <p:blipFill>
          <a:blip r:embed="rId4" cstate="print"/>
          <a:srcRect/>
          <a:stretch>
            <a:fillRect/>
          </a:stretch>
        </p:blipFill>
        <p:spPr bwMode="auto">
          <a:xfrm>
            <a:off x="142843" y="0"/>
            <a:ext cx="8953927" cy="6858000"/>
          </a:xfrm>
          <a:prstGeom prst="rect">
            <a:avLst/>
          </a:prstGeom>
          <a:noFill/>
        </p:spPr>
      </p:pic>
      <p:sp>
        <p:nvSpPr>
          <p:cNvPr id="8" name="Rettangolo 7"/>
          <p:cNvSpPr/>
          <p:nvPr/>
        </p:nvSpPr>
        <p:spPr>
          <a:xfrm>
            <a:off x="5214942" y="214290"/>
            <a:ext cx="2422458" cy="369332"/>
          </a:xfrm>
          <a:prstGeom prst="rect">
            <a:avLst/>
          </a:prstGeom>
        </p:spPr>
        <p:txBody>
          <a:bodyPr wrap="none">
            <a:spAutoFit/>
          </a:bodyPr>
          <a:lstStyle/>
          <a:p>
            <a:r>
              <a:rPr lang="it-IT" b="1" dirty="0" smtClean="0">
                <a:solidFill>
                  <a:srgbClr val="EEDBC0"/>
                </a:solidFill>
                <a:latin typeface="Times New Roman" pitchFamily="18" charset="0"/>
                <a:cs typeface="Times New Roman" pitchFamily="18" charset="0"/>
              </a:rPr>
              <a:t>Martirio di un santo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6143636" y="642918"/>
            <a:ext cx="3000365"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Martirio di Sant’Agata</a:t>
            </a:r>
          </a:p>
        </p:txBody>
      </p:sp>
      <p:pic>
        <p:nvPicPr>
          <p:cNvPr id="71682" name="Picture 2" descr="http://40.media.tumblr.com/tumblr_m82r4r2X9C1rp2wx5o1_1280.jpg"/>
          <p:cNvPicPr>
            <a:picLocks noChangeAspect="1" noChangeArrowheads="1"/>
          </p:cNvPicPr>
          <p:nvPr/>
        </p:nvPicPr>
        <p:blipFill>
          <a:blip r:embed="rId4" cstate="print"/>
          <a:srcRect/>
          <a:stretch>
            <a:fillRect/>
          </a:stretch>
        </p:blipFill>
        <p:spPr bwMode="auto">
          <a:xfrm>
            <a:off x="1" y="0"/>
            <a:ext cx="5205498" cy="6848484"/>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6143636" y="642918"/>
            <a:ext cx="3000365"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Martirio di Sant’Agata</a:t>
            </a:r>
          </a:p>
        </p:txBody>
      </p:sp>
      <p:pic>
        <p:nvPicPr>
          <p:cNvPr id="88066" name="Picture 2" descr="https://frankzumbach.files.wordpress.com/2011/07/05monsu015.jpg"/>
          <p:cNvPicPr>
            <a:picLocks noChangeAspect="1" noChangeArrowheads="1"/>
          </p:cNvPicPr>
          <p:nvPr/>
        </p:nvPicPr>
        <p:blipFill>
          <a:blip r:embed="rId4" cstate="print"/>
          <a:srcRect/>
          <a:stretch>
            <a:fillRect/>
          </a:stretch>
        </p:blipFill>
        <p:spPr bwMode="auto">
          <a:xfrm>
            <a:off x="285720" y="0"/>
            <a:ext cx="8738169" cy="6857999"/>
          </a:xfrm>
          <a:prstGeom prst="rect">
            <a:avLst/>
          </a:prstGeom>
          <a:noFill/>
        </p:spPr>
      </p:pic>
      <p:sp>
        <p:nvSpPr>
          <p:cNvPr id="8" name="Rettangolo 7"/>
          <p:cNvSpPr/>
          <p:nvPr/>
        </p:nvSpPr>
        <p:spPr>
          <a:xfrm>
            <a:off x="2357422" y="214290"/>
            <a:ext cx="242245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Martirio di una Santa</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8" name="Rettangolo 7"/>
          <p:cNvSpPr/>
          <p:nvPr/>
        </p:nvSpPr>
        <p:spPr>
          <a:xfrm>
            <a:off x="285720" y="6488668"/>
            <a:ext cx="5896508"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San Giovanni Evangelista bollito nell’olio bollente </a:t>
            </a:r>
          </a:p>
        </p:txBody>
      </p:sp>
      <p:pic>
        <p:nvPicPr>
          <p:cNvPr id="107522" name="Picture 2" descr="https://frankzumbach.files.wordpress.com/2011/07/05monsu022.jpg"/>
          <p:cNvPicPr>
            <a:picLocks noChangeAspect="1" noChangeArrowheads="1"/>
          </p:cNvPicPr>
          <p:nvPr/>
        </p:nvPicPr>
        <p:blipFill>
          <a:blip r:embed="rId4" cstate="print"/>
          <a:srcRect/>
          <a:stretch>
            <a:fillRect/>
          </a:stretch>
        </p:blipFill>
        <p:spPr bwMode="auto">
          <a:xfrm>
            <a:off x="0" y="157158"/>
            <a:ext cx="9144000" cy="6272213"/>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214282" y="5286388"/>
            <a:ext cx="5500695" cy="369332"/>
          </a:xfrm>
          <a:prstGeom prst="rect">
            <a:avLst/>
          </a:prstGeom>
        </p:spPr>
        <p:txBody>
          <a:bodyPr wrap="square">
            <a:spAutoFit/>
          </a:bodyPr>
          <a:lstStyle/>
          <a:p>
            <a:r>
              <a:rPr lang="it-IT" b="1" dirty="0" smtClean="0">
                <a:solidFill>
                  <a:srgbClr val="EEDBC0"/>
                </a:solidFill>
                <a:latin typeface="Times New Roman" pitchFamily="18" charset="0"/>
                <a:cs typeface="Times New Roman" pitchFamily="18" charset="0"/>
              </a:rPr>
              <a:t>Prospettiva teatrale con sacrificio di Abramo</a:t>
            </a:r>
          </a:p>
        </p:txBody>
      </p:sp>
      <p:pic>
        <p:nvPicPr>
          <p:cNvPr id="81922" name="Picture 2" descr="http://artlorrain.com/sites/default/files/oeuvres/O_NOME%20-%20Prospettiva_teatrale_con_sacrificio_di_Abramo.jpg"/>
          <p:cNvPicPr>
            <a:picLocks noChangeAspect="1" noChangeArrowheads="1"/>
          </p:cNvPicPr>
          <p:nvPr/>
        </p:nvPicPr>
        <p:blipFill>
          <a:blip r:embed="rId4"/>
          <a:srcRect l="1154" t="33462" r="769" b="33076"/>
          <a:stretch>
            <a:fillRect/>
          </a:stretch>
        </p:blipFill>
        <p:spPr bwMode="auto">
          <a:xfrm>
            <a:off x="29528" y="1643050"/>
            <a:ext cx="9114472" cy="3109643"/>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0" y="0"/>
            <a:ext cx="9144000" cy="7017306"/>
          </a:xfrm>
          <a:prstGeom prst="rect">
            <a:avLst/>
          </a:prstGeom>
        </p:spPr>
        <p:txBody>
          <a:bodyPr wrap="square">
            <a:spAutoFit/>
          </a:bodyPr>
          <a:lstStyle/>
          <a:p>
            <a:r>
              <a:rPr lang="it-IT" sz="2400" b="1" dirty="0" smtClean="0">
                <a:solidFill>
                  <a:srgbClr val="EEDBC0"/>
                </a:solidFill>
                <a:latin typeface="Times New Roman" pitchFamily="18" charset="0"/>
                <a:cs typeface="Times New Roman" pitchFamily="18" charset="0"/>
              </a:rPr>
              <a:t>Nonostante </a:t>
            </a:r>
            <a:r>
              <a:rPr lang="it-IT" sz="2400" b="1" dirty="0">
                <a:solidFill>
                  <a:srgbClr val="EEDBC0"/>
                </a:solidFill>
                <a:latin typeface="Times New Roman" pitchFamily="18" charset="0"/>
                <a:cs typeface="Times New Roman" pitchFamily="18" charset="0"/>
              </a:rPr>
              <a:t>le scoperte degli ultimi anni, </a:t>
            </a:r>
            <a:r>
              <a:rPr lang="it-IT" sz="2400" b="1" dirty="0" smtClean="0">
                <a:solidFill>
                  <a:srgbClr val="EEDBC0"/>
                </a:solidFill>
                <a:latin typeface="Times New Roman" pitchFamily="18" charset="0"/>
                <a:cs typeface="Times New Roman" pitchFamily="18" charset="0"/>
              </a:rPr>
              <a:t>però, molte </a:t>
            </a:r>
            <a:r>
              <a:rPr lang="it-IT" sz="2400" b="1" dirty="0">
                <a:solidFill>
                  <a:srgbClr val="EEDBC0"/>
                </a:solidFill>
                <a:latin typeface="Times New Roman" pitchFamily="18" charset="0"/>
                <a:cs typeface="Times New Roman" pitchFamily="18" charset="0"/>
              </a:rPr>
              <a:t>tele sono ancora oggi di difficile attribuzione. Troppo diverse tra loro, troppo difficile capire dove finisca la mano di un pittore e dove cominci l'altra. Molte </a:t>
            </a:r>
            <a:r>
              <a:rPr lang="it-IT" sz="2400" b="1" dirty="0" smtClean="0">
                <a:solidFill>
                  <a:srgbClr val="EEDBC0"/>
                </a:solidFill>
                <a:latin typeface="Times New Roman" pitchFamily="18" charset="0"/>
                <a:cs typeface="Times New Roman" pitchFamily="18" charset="0"/>
              </a:rPr>
              <a:t>appartengono </a:t>
            </a:r>
            <a:r>
              <a:rPr lang="it-IT" sz="2400" b="1" dirty="0">
                <a:solidFill>
                  <a:srgbClr val="EEDBC0"/>
                </a:solidFill>
                <a:latin typeface="Times New Roman" pitchFamily="18" charset="0"/>
                <a:cs typeface="Times New Roman" pitchFamily="18" charset="0"/>
              </a:rPr>
              <a:t>a collezioni </a:t>
            </a:r>
            <a:r>
              <a:rPr lang="it-IT" sz="2400" b="1" dirty="0" smtClean="0">
                <a:solidFill>
                  <a:srgbClr val="EEDBC0"/>
                </a:solidFill>
                <a:latin typeface="Times New Roman" pitchFamily="18" charset="0"/>
                <a:cs typeface="Times New Roman" pitchFamily="18" charset="0"/>
              </a:rPr>
              <a:t>private, </a:t>
            </a:r>
            <a:r>
              <a:rPr lang="it-IT" sz="2400" b="1" dirty="0">
                <a:solidFill>
                  <a:srgbClr val="EEDBC0"/>
                </a:solidFill>
                <a:latin typeface="Times New Roman" pitchFamily="18" charset="0"/>
                <a:cs typeface="Times New Roman" pitchFamily="18" charset="0"/>
              </a:rPr>
              <a:t>potrebbero </a:t>
            </a:r>
            <a:r>
              <a:rPr lang="it-IT" sz="2400" b="1" dirty="0" smtClean="0">
                <a:solidFill>
                  <a:srgbClr val="EEDBC0"/>
                </a:solidFill>
                <a:latin typeface="Times New Roman" pitchFamily="18" charset="0"/>
                <a:cs typeface="Times New Roman" pitchFamily="18" charset="0"/>
              </a:rPr>
              <a:t> </a:t>
            </a:r>
            <a:r>
              <a:rPr lang="it-IT" sz="2400" b="1" dirty="0">
                <a:solidFill>
                  <a:srgbClr val="EEDBC0"/>
                </a:solidFill>
                <a:latin typeface="Times New Roman" pitchFamily="18" charset="0"/>
                <a:cs typeface="Times New Roman" pitchFamily="18" charset="0"/>
              </a:rPr>
              <a:t>saltare fuori all'ultimo minuto e aprire nuovi scenari. Pare dunque che l'enigma </a:t>
            </a:r>
            <a:r>
              <a:rPr lang="it-IT" sz="2400" b="1" dirty="0" err="1">
                <a:solidFill>
                  <a:srgbClr val="EEDBC0"/>
                </a:solidFill>
                <a:latin typeface="Times New Roman" pitchFamily="18" charset="0"/>
                <a:cs typeface="Times New Roman" pitchFamily="18" charset="0"/>
              </a:rPr>
              <a:t>Monsù</a:t>
            </a:r>
            <a:r>
              <a:rPr lang="it-IT" sz="2400" b="1" dirty="0">
                <a:solidFill>
                  <a:srgbClr val="EEDBC0"/>
                </a:solidFill>
                <a:latin typeface="Times New Roman" pitchFamily="18" charset="0"/>
                <a:cs typeface="Times New Roman" pitchFamily="18" charset="0"/>
              </a:rPr>
              <a:t> Desiderio, che ha attraversato i secoli senza perdere nulla del suo fascino, continuerà a far parlare di </a:t>
            </a:r>
            <a:r>
              <a:rPr lang="it-IT" sz="2400" b="1" dirty="0" smtClean="0">
                <a:solidFill>
                  <a:srgbClr val="EEDBC0"/>
                </a:solidFill>
                <a:latin typeface="Times New Roman" pitchFamily="18" charset="0"/>
                <a:cs typeface="Times New Roman" pitchFamily="18" charset="0"/>
              </a:rPr>
              <a:t>sé. Come </a:t>
            </a:r>
            <a:r>
              <a:rPr lang="it-IT" sz="2400" b="1" dirty="0">
                <a:solidFill>
                  <a:srgbClr val="EEDBC0"/>
                </a:solidFill>
                <a:latin typeface="Times New Roman" pitchFamily="18" charset="0"/>
                <a:cs typeface="Times New Roman" pitchFamily="18" charset="0"/>
              </a:rPr>
              <a:t>nei quadri di De Chirico, nei disegni di Escher o nei racconti di </a:t>
            </a:r>
            <a:r>
              <a:rPr lang="it-IT" sz="2400" b="1" dirty="0" smtClean="0">
                <a:solidFill>
                  <a:srgbClr val="EEDBC0"/>
                </a:solidFill>
                <a:latin typeface="Times New Roman" pitchFamily="18" charset="0"/>
                <a:cs typeface="Times New Roman" pitchFamily="18" charset="0"/>
              </a:rPr>
              <a:t>Borges </a:t>
            </a:r>
            <a:r>
              <a:rPr lang="it-IT" sz="2400" b="1" dirty="0">
                <a:solidFill>
                  <a:srgbClr val="EEDBC0"/>
                </a:solidFill>
                <a:latin typeface="Times New Roman" pitchFamily="18" charset="0"/>
                <a:cs typeface="Times New Roman" pitchFamily="18" charset="0"/>
              </a:rPr>
              <a:t>le architetture fatiscenti create da '</a:t>
            </a:r>
            <a:r>
              <a:rPr lang="it-IT" sz="2400" b="1" dirty="0" err="1">
                <a:solidFill>
                  <a:srgbClr val="EEDBC0"/>
                </a:solidFill>
                <a:latin typeface="Times New Roman" pitchFamily="18" charset="0"/>
                <a:cs typeface="Times New Roman" pitchFamily="18" charset="0"/>
              </a:rPr>
              <a:t>divintà</a:t>
            </a:r>
            <a:r>
              <a:rPr lang="it-IT" sz="2400" b="1" dirty="0">
                <a:solidFill>
                  <a:srgbClr val="EEDBC0"/>
                </a:solidFill>
                <a:latin typeface="Times New Roman" pitchFamily="18" charset="0"/>
                <a:cs typeface="Times New Roman" pitchFamily="18" charset="0"/>
              </a:rPr>
              <a:t> senza </a:t>
            </a:r>
            <a:r>
              <a:rPr lang="it-IT" sz="2400" b="1" dirty="0" err="1">
                <a:solidFill>
                  <a:srgbClr val="EEDBC0"/>
                </a:solidFill>
                <a:latin typeface="Times New Roman" pitchFamily="18" charset="0"/>
                <a:cs typeface="Times New Roman" pitchFamily="18" charset="0"/>
              </a:rPr>
              <a:t>volto'</a:t>
            </a:r>
            <a:r>
              <a:rPr lang="it-IT" sz="2400" b="1" dirty="0">
                <a:solidFill>
                  <a:srgbClr val="EEDBC0"/>
                </a:solidFill>
                <a:latin typeface="Times New Roman" pitchFamily="18" charset="0"/>
                <a:cs typeface="Times New Roman" pitchFamily="18" charset="0"/>
              </a:rPr>
              <a:t> si moltiplicano nella tela (e nell'occhio dello spettatore) dando vita a labirinti e strutture geometriche frammentarie e senza senso. Una metafora della dissoluzione dell'io? </a:t>
            </a:r>
            <a:r>
              <a:rPr lang="it-IT" sz="2400" b="1" dirty="0" err="1">
                <a:solidFill>
                  <a:srgbClr val="EEDBC0"/>
                </a:solidFill>
                <a:latin typeface="Times New Roman" pitchFamily="18" charset="0"/>
                <a:cs typeface="Times New Roman" pitchFamily="18" charset="0"/>
              </a:rPr>
              <a:t>Sluys</a:t>
            </a:r>
            <a:r>
              <a:rPr lang="it-IT" sz="2400" b="1" dirty="0">
                <a:solidFill>
                  <a:srgbClr val="EEDBC0"/>
                </a:solidFill>
                <a:latin typeface="Times New Roman" pitchFamily="18" charset="0"/>
                <a:cs typeface="Times New Roman" pitchFamily="18" charset="0"/>
              </a:rPr>
              <a:t> non era poi così lontano dalla verità ma avrebbe forse dovuto parlare di '</a:t>
            </a:r>
            <a:r>
              <a:rPr lang="it-IT" sz="2400" b="1" dirty="0" err="1">
                <a:solidFill>
                  <a:srgbClr val="EEDBC0"/>
                </a:solidFill>
                <a:latin typeface="Times New Roman" pitchFamily="18" charset="0"/>
                <a:cs typeface="Times New Roman" pitchFamily="18" charset="0"/>
              </a:rPr>
              <a:t>schizofrenìa</a:t>
            </a:r>
            <a:r>
              <a:rPr lang="it-IT" sz="2400" b="1" dirty="0">
                <a:solidFill>
                  <a:srgbClr val="EEDBC0"/>
                </a:solidFill>
                <a:latin typeface="Times New Roman" pitchFamily="18" charset="0"/>
                <a:cs typeface="Times New Roman" pitchFamily="18" charset="0"/>
              </a:rPr>
              <a:t> stilistica'. In questa anche il sonno 'lucido' dello storico dell'arte, come in una visione di Goya, continuerà forse ad essere popolato dal mostruoso crollo di queste gigantesche strutture - apparentemente vuote - che nascondono un messaggio cifrato forse, </a:t>
            </a:r>
            <a:r>
              <a:rPr lang="it-IT" sz="2400" b="1" dirty="0" smtClean="0">
                <a:solidFill>
                  <a:srgbClr val="EEDBC0"/>
                </a:solidFill>
                <a:latin typeface="Times New Roman" pitchFamily="18" charset="0"/>
                <a:cs typeface="Times New Roman" pitchFamily="18" charset="0"/>
              </a:rPr>
              <a:t>un avvertimento, un </a:t>
            </a:r>
            <a:r>
              <a:rPr lang="it-IT" sz="2400" b="1" dirty="0">
                <a:solidFill>
                  <a:srgbClr val="EEDBC0"/>
                </a:solidFill>
                <a:latin typeface="Times New Roman" pitchFamily="18" charset="0"/>
                <a:cs typeface="Times New Roman" pitchFamily="18" charset="0"/>
              </a:rPr>
              <a:t>memento mori per </a:t>
            </a:r>
            <a:r>
              <a:rPr lang="it-IT" sz="2400" b="1" dirty="0" smtClean="0">
                <a:solidFill>
                  <a:srgbClr val="EEDBC0"/>
                </a:solidFill>
                <a:latin typeface="Times New Roman" pitchFamily="18" charset="0"/>
                <a:cs typeface="Times New Roman" pitchFamily="18" charset="0"/>
              </a:rPr>
              <a:t>tutti </a:t>
            </a:r>
            <a:r>
              <a:rPr lang="it-IT" sz="2400" b="1" dirty="0">
                <a:solidFill>
                  <a:srgbClr val="EEDBC0"/>
                </a:solidFill>
                <a:latin typeface="Times New Roman" pitchFamily="18" charset="0"/>
                <a:cs typeface="Times New Roman" pitchFamily="18" charset="0"/>
              </a:rPr>
              <a:t>gli uomini in tutti i tempi. </a:t>
            </a:r>
          </a:p>
          <a:p>
            <a:endParaRPr lang="it-IT" b="1" dirty="0">
              <a:solidFill>
                <a:srgbClr val="EEDB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63423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715140" y="0"/>
            <a:ext cx="2428860" cy="4572008"/>
          </a:xfrm>
        </p:spPr>
        <p:txBody>
          <a:bodyPr/>
          <a:lstStyle/>
          <a:p>
            <a:endParaRPr lang="it-IT" dirty="0" smtClean="0"/>
          </a:p>
          <a:p>
            <a:endParaRPr lang="it-IT" dirty="0"/>
          </a:p>
          <a:p>
            <a:endParaRPr lang="it-IT" dirty="0" smtClean="0"/>
          </a:p>
          <a:p>
            <a:endParaRPr lang="it-IT" b="1" dirty="0" smtClean="0">
              <a:solidFill>
                <a:srgbClr val="EEDBC0"/>
              </a:solidFill>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pic>
        <p:nvPicPr>
          <p:cNvPr id="7" name="Picture 2" descr="https://frankzumbach.files.wordpress.com/2011/07/05monsu035.jpg"/>
          <p:cNvPicPr>
            <a:picLocks noChangeAspect="1" noChangeArrowheads="1"/>
          </p:cNvPicPr>
          <p:nvPr/>
        </p:nvPicPr>
        <p:blipFill>
          <a:blip r:embed="rId4" cstate="print"/>
          <a:srcRect l="43435" t="79130" r="26526"/>
          <a:stretch>
            <a:fillRect/>
          </a:stretch>
        </p:blipFill>
        <p:spPr bwMode="auto">
          <a:xfrm>
            <a:off x="0" y="30201"/>
            <a:ext cx="8215338" cy="6827799"/>
          </a:xfrm>
          <a:prstGeom prst="rect">
            <a:avLst/>
          </a:prstGeom>
          <a:noFill/>
        </p:spPr>
      </p:pic>
      <p:sp>
        <p:nvSpPr>
          <p:cNvPr id="8" name="Rettangolo 7"/>
          <p:cNvSpPr/>
          <p:nvPr/>
        </p:nvSpPr>
        <p:spPr>
          <a:xfrm>
            <a:off x="7786710" y="0"/>
            <a:ext cx="1357290" cy="5078313"/>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Felix </a:t>
            </a:r>
            <a:r>
              <a:rPr lang="it-IT" b="1" dirty="0" err="1" smtClean="0">
                <a:solidFill>
                  <a:schemeClr val="bg1"/>
                </a:solidFill>
                <a:latin typeface="Times New Roman" pitchFamily="18" charset="0"/>
                <a:cs typeface="Times New Roman" pitchFamily="18" charset="0"/>
              </a:rPr>
              <a:t>Sluys</a:t>
            </a:r>
            <a:r>
              <a:rPr lang="it-IT" b="1" dirty="0" smtClean="0">
                <a:solidFill>
                  <a:schemeClr val="bg1"/>
                </a:solidFill>
                <a:latin typeface="Times New Roman" pitchFamily="18" charset="0"/>
                <a:cs typeface="Times New Roman" pitchFamily="18" charset="0"/>
              </a:rPr>
              <a:t> afferma che  i due pittori si sarebbero ritratti nei due architetto che mostrano al re i progetti della torre: se fosse così,  si sono dipinti nella forma di bambini….</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3308" y="18364"/>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bwMode="auto">
          <a:xfrm>
            <a:off x="8358214" y="5572140"/>
            <a:ext cx="635954" cy="964323"/>
          </a:xfrm>
          <a:prstGeom prst="rect">
            <a:avLst/>
          </a:prstGeom>
          <a:solidFill>
            <a:srgbClr val="F8D714">
              <a:alpha val="48000"/>
            </a:srgbClr>
          </a:solid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EEDBC0"/>
                </a:solidFill>
                <a:latin typeface="Times New Roman" pitchFamily="18" charset="0"/>
                <a:cs typeface="Times New Roman" pitchFamily="18" charset="0"/>
              </a:rPr>
              <a:t>Michela Zucca</a:t>
            </a:r>
          </a:p>
          <a:p>
            <a:pPr algn="ctr"/>
            <a:r>
              <a:rPr lang="it-IT" sz="800" b="1" dirty="0" smtClean="0">
                <a:solidFill>
                  <a:srgbClr val="EEDBC0"/>
                </a:solidFill>
                <a:latin typeface="Times New Roman" pitchFamily="18" charset="0"/>
                <a:cs typeface="Times New Roman" pitchFamily="18" charset="0"/>
              </a:rPr>
              <a:t>Servizi Culturali</a:t>
            </a:r>
            <a:endParaRPr lang="it-IT" sz="800" b="1" dirty="0">
              <a:solidFill>
                <a:srgbClr val="EEDBC0"/>
              </a:solidFill>
              <a:latin typeface="Times New Roman" pitchFamily="18" charset="0"/>
              <a:cs typeface="Times New Roman" pitchFamily="18" charset="0"/>
            </a:endParaRPr>
          </a:p>
        </p:txBody>
      </p:sp>
      <p:sp>
        <p:nvSpPr>
          <p:cNvPr id="6" name="Rettangolo 5"/>
          <p:cNvSpPr/>
          <p:nvPr/>
        </p:nvSpPr>
        <p:spPr>
          <a:xfrm>
            <a:off x="1835695" y="2485873"/>
            <a:ext cx="5500695" cy="1569660"/>
          </a:xfrm>
          <a:prstGeom prst="rect">
            <a:avLst/>
          </a:prstGeom>
        </p:spPr>
        <p:txBody>
          <a:bodyPr wrap="square">
            <a:spAutoFit/>
          </a:bodyPr>
          <a:lstStyle/>
          <a:p>
            <a:pPr algn="ctr"/>
            <a:r>
              <a:rPr lang="it-IT" sz="9600" b="1" dirty="0" smtClean="0">
                <a:solidFill>
                  <a:schemeClr val="accent6">
                    <a:lumMod val="75000"/>
                  </a:schemeClr>
                </a:solidFill>
                <a:latin typeface="Times New Roman" pitchFamily="18" charset="0"/>
                <a:cs typeface="Times New Roman" pitchFamily="18" charset="0"/>
              </a:rPr>
              <a:t>GRAZIE </a:t>
            </a:r>
          </a:p>
        </p:txBody>
      </p:sp>
    </p:spTree>
    <p:extLst>
      <p:ext uri="{BB962C8B-B14F-4D97-AF65-F5344CB8AC3E}">
        <p14:creationId xmlns:p14="http://schemas.microsoft.com/office/powerpoint/2010/main" xmlns="" val="2526532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1742</TotalTime>
  <Words>5053</Words>
  <Application>Microsoft Office PowerPoint</Application>
  <PresentationFormat>Presentazione su schermo (4:3)</PresentationFormat>
  <Paragraphs>568</Paragraphs>
  <Slides>90</Slides>
  <Notes>90</Notes>
  <HiddenSlides>0</HiddenSlides>
  <MMClips>0</MMClips>
  <ScaleCrop>false</ScaleCrop>
  <HeadingPairs>
    <vt:vector size="4" baseType="variant">
      <vt:variant>
        <vt:lpstr>Tema</vt:lpstr>
      </vt:variant>
      <vt:variant>
        <vt:i4>1</vt:i4>
      </vt:variant>
      <vt:variant>
        <vt:lpstr>Titoli diapositive</vt:lpstr>
      </vt:variant>
      <vt:variant>
        <vt:i4>90</vt:i4>
      </vt:variant>
    </vt:vector>
  </HeadingPairs>
  <TitlesOfParts>
    <vt:vector size="91"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99</cp:revision>
  <dcterms:created xsi:type="dcterms:W3CDTF">2015-01-13T15:31:35Z</dcterms:created>
  <dcterms:modified xsi:type="dcterms:W3CDTF">2015-01-20T11:51:38Z</dcterms:modified>
</cp:coreProperties>
</file>