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64" r:id="rId3"/>
    <p:sldId id="280" r:id="rId4"/>
    <p:sldId id="309" r:id="rId5"/>
    <p:sldId id="270" r:id="rId6"/>
    <p:sldId id="311" r:id="rId7"/>
    <p:sldId id="303" r:id="rId8"/>
    <p:sldId id="302" r:id="rId9"/>
    <p:sldId id="300" r:id="rId10"/>
    <p:sldId id="305" r:id="rId11"/>
    <p:sldId id="306" r:id="rId12"/>
    <p:sldId id="307" r:id="rId13"/>
    <p:sldId id="313" r:id="rId14"/>
    <p:sldId id="278" r:id="rId15"/>
    <p:sldId id="263" r:id="rId16"/>
    <p:sldId id="272" r:id="rId17"/>
    <p:sldId id="273" r:id="rId18"/>
    <p:sldId id="274" r:id="rId19"/>
    <p:sldId id="315" r:id="rId20"/>
    <p:sldId id="271" r:id="rId21"/>
    <p:sldId id="317" r:id="rId22"/>
    <p:sldId id="262" r:id="rId23"/>
    <p:sldId id="319" r:id="rId24"/>
    <p:sldId id="267" r:id="rId25"/>
    <p:sldId id="321" r:id="rId26"/>
    <p:sldId id="268" r:id="rId27"/>
    <p:sldId id="323" r:id="rId28"/>
    <p:sldId id="275" r:id="rId29"/>
    <p:sldId id="276" r:id="rId30"/>
    <p:sldId id="327" r:id="rId31"/>
    <p:sldId id="281" r:id="rId32"/>
    <p:sldId id="282" r:id="rId33"/>
    <p:sldId id="325" r:id="rId34"/>
    <p:sldId id="287" r:id="rId35"/>
    <p:sldId id="284" r:id="rId36"/>
    <p:sldId id="285" r:id="rId37"/>
    <p:sldId id="339" r:id="rId38"/>
    <p:sldId id="261" r:id="rId39"/>
    <p:sldId id="283" r:id="rId40"/>
    <p:sldId id="335" r:id="rId41"/>
    <p:sldId id="289" r:id="rId42"/>
    <p:sldId id="293" r:id="rId43"/>
    <p:sldId id="332" r:id="rId44"/>
    <p:sldId id="294" r:id="rId45"/>
    <p:sldId id="295" r:id="rId46"/>
    <p:sldId id="297" r:id="rId47"/>
    <p:sldId id="291" r:id="rId48"/>
    <p:sldId id="292" r:id="rId49"/>
    <p:sldId id="290" r:id="rId50"/>
    <p:sldId id="328" r:id="rId51"/>
    <p:sldId id="265"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99" autoAdjust="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28CEF5-F95C-4A99-BAC5-63FC71293DBB}" type="datetimeFigureOut">
              <a:rPr lang="it-IT" smtClean="0"/>
              <a:pPr/>
              <a:t>26/01/2015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FE493-B1F6-4E50-9350-57169433EAEA}"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89FE493-B1F6-4E50-9350-57169433EAEA}" type="slidenum">
              <a:rPr lang="it-IT" smtClean="0"/>
              <a:pPr/>
              <a:t>15</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89FE493-B1F6-4E50-9350-57169433EAEA}" type="slidenum">
              <a:rPr lang="it-IT" smtClean="0"/>
              <a:pPr/>
              <a:t>16</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89FE493-B1F6-4E50-9350-57169433EAEA}" type="slidenum">
              <a:rPr lang="it-IT" smtClean="0"/>
              <a:pPr/>
              <a:t>17</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89FE493-B1F6-4E50-9350-57169433EAEA}" type="slidenum">
              <a:rPr lang="it-IT" smtClean="0"/>
              <a:pPr/>
              <a:t>20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D25BF18-E0F9-4E08-8DA0-C382B0F44D2D}" type="datetimeFigureOut">
              <a:rPr lang="it-IT" smtClean="0"/>
              <a:pPr/>
              <a:t>26/01/2015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383453-CB26-4A43-A1F5-6BBCA3DA5D98}"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5BF18-E0F9-4E08-8DA0-C382B0F44D2D}" type="datetimeFigureOut">
              <a:rPr lang="it-IT" smtClean="0"/>
              <a:pPr/>
              <a:t>26/01/2015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83453-CB26-4A43-A1F5-6BBCA3DA5D98}"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0"/>
            <a:ext cx="9144000" cy="5643578"/>
          </a:xfrm>
        </p:spPr>
        <p:txBody>
          <a:bodyPr>
            <a:normAutofit lnSpcReduction="10000"/>
          </a:bodyPr>
          <a:lstStyle/>
          <a:p>
            <a:endParaRPr lang="it-IT" dirty="0" smtClean="0"/>
          </a:p>
          <a:p>
            <a:r>
              <a:rPr lang="it-IT" b="1" dirty="0" smtClean="0">
                <a:solidFill>
                  <a:schemeClr val="accent6">
                    <a:lumMod val="20000"/>
                    <a:lumOff val="80000"/>
                  </a:schemeClr>
                </a:solidFill>
                <a:latin typeface="Times New Roman" pitchFamily="18" charset="0"/>
                <a:cs typeface="Times New Roman" pitchFamily="18" charset="0"/>
              </a:rPr>
              <a:t>I pittori dell’immaginario</a:t>
            </a: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IL MAESTRO DELLA FERTILITA’  DELL’UOVO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7" name="Picture 2" descr="http://prod-images.exhibit-e.com/www_jasonjacques_com/Uovo_Maestro_Contendenti_a_duello2.jpg"/>
          <p:cNvPicPr>
            <a:picLocks noChangeAspect="1" noChangeArrowheads="1"/>
          </p:cNvPicPr>
          <p:nvPr/>
        </p:nvPicPr>
        <p:blipFill>
          <a:blip r:embed="rId3"/>
          <a:srcRect l="12500" t="83475" r="61719" b="2098"/>
          <a:stretch>
            <a:fillRect/>
          </a:stretch>
        </p:blipFill>
        <p:spPr bwMode="auto">
          <a:xfrm>
            <a:off x="1714480" y="1500174"/>
            <a:ext cx="5623191" cy="2385596"/>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Altri </a:t>
            </a:r>
            <a:r>
              <a:rPr lang="it-IT" b="1" dirty="0" smtClean="0">
                <a:solidFill>
                  <a:schemeClr val="accent2">
                    <a:lumMod val="40000"/>
                    <a:lumOff val="60000"/>
                  </a:schemeClr>
                </a:solidFill>
                <a:latin typeface="Times New Roman" pitchFamily="18" charset="0"/>
                <a:cs typeface="Times New Roman" pitchFamily="18" charset="0"/>
              </a:rPr>
              <a:t>due sono in Connecticut</a:t>
            </a:r>
          </a:p>
          <a:p>
            <a:endParaRPr lang="it-IT" sz="2000"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Al Museo d’arte </a:t>
            </a:r>
            <a:r>
              <a:rPr lang="it-IT" b="1" dirty="0" err="1" smtClean="0">
                <a:solidFill>
                  <a:schemeClr val="accent6">
                    <a:lumMod val="20000"/>
                    <a:lumOff val="80000"/>
                  </a:schemeClr>
                </a:solidFill>
                <a:latin typeface="Times New Roman" pitchFamily="18" charset="0"/>
                <a:cs typeface="Times New Roman" pitchFamily="18" charset="0"/>
              </a:rPr>
              <a:t>Wadsworth</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Atheneum</a:t>
            </a:r>
            <a:r>
              <a:rPr lang="it-IT" b="1" dirty="0" smtClean="0">
                <a:solidFill>
                  <a:schemeClr val="accent6">
                    <a:lumMod val="20000"/>
                    <a:lumOff val="80000"/>
                  </a:schemeClr>
                </a:solidFill>
                <a:latin typeface="Times New Roman" pitchFamily="18" charset="0"/>
                <a:cs typeface="Times New Roman" pitchFamily="18" charset="0"/>
              </a:rPr>
              <a:t> di Hartford.  </a:t>
            </a:r>
            <a:endParaRPr lang="it-IT"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Altri ancora sono nei musei statunitensi, nei depositi del Louvre, o in mano privata. </a:t>
            </a:r>
          </a:p>
          <a:p>
            <a:r>
              <a:rPr lang="it-IT" b="1" dirty="0" smtClean="0">
                <a:solidFill>
                  <a:schemeClr val="accent6">
                    <a:lumMod val="20000"/>
                    <a:lumOff val="80000"/>
                  </a:schemeClr>
                </a:solidFill>
                <a:latin typeface="Times New Roman" pitchFamily="18" charset="0"/>
                <a:cs typeface="Times New Roman" pitchFamily="18" charset="0"/>
              </a:rPr>
              <a:t>Spesso sono nei depositi, come i due di Brescia che non sono mai stati esposti (quando l’arte è scomoda, sparisce nei magazzini). </a:t>
            </a:r>
          </a:p>
          <a:p>
            <a:endParaRPr lang="it-IT" b="1" dirty="0" smtClean="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b="1" dirty="0" smtClean="0">
                <a:solidFill>
                  <a:schemeClr val="accent6">
                    <a:lumMod val="20000"/>
                    <a:lumOff val="80000"/>
                  </a:schemeClr>
                </a:solidFill>
                <a:latin typeface="Times New Roman" pitchFamily="18" charset="0"/>
                <a:cs typeface="Times New Roman" pitchFamily="18" charset="0"/>
              </a:rPr>
              <a:t>.  </a:t>
            </a:r>
          </a:p>
        </p:txBody>
      </p:sp>
      <p:pic>
        <p:nvPicPr>
          <p:cNvPr id="60418" name="Picture 2" descr="F:\maestro8.jpg"/>
          <p:cNvPicPr>
            <a:picLocks noChangeAspect="1" noChangeArrowheads="1"/>
          </p:cNvPicPr>
          <p:nvPr/>
        </p:nvPicPr>
        <p:blipFill>
          <a:blip r:embed="rId3"/>
          <a:srcRect/>
          <a:stretch>
            <a:fillRect/>
          </a:stretch>
        </p:blipFill>
        <p:spPr bwMode="auto">
          <a:xfrm rot="10800000">
            <a:off x="0" y="0"/>
            <a:ext cx="9144000" cy="6632238"/>
          </a:xfrm>
          <a:prstGeom prst="rect">
            <a:avLst/>
          </a:prstGeom>
          <a:noFill/>
        </p:spPr>
      </p:pic>
      <p:sp>
        <p:nvSpPr>
          <p:cNvPr id="6" name="CasellaDiTesto 5"/>
          <p:cNvSpPr txBox="1"/>
          <p:nvPr/>
        </p:nvSpPr>
        <p:spPr>
          <a:xfrm>
            <a:off x="1357290" y="214290"/>
            <a:ext cx="3643338" cy="338554"/>
          </a:xfrm>
          <a:prstGeom prst="rect">
            <a:avLst/>
          </a:prstGeom>
          <a:noFill/>
        </p:spPr>
        <p:txBody>
          <a:bodyPr wrap="square" rtlCol="0">
            <a:spAutoFit/>
          </a:bodyPr>
          <a:lstStyle/>
          <a:p>
            <a:pPr algn="ctr"/>
            <a:r>
              <a:rPr lang="it-IT" sz="1600" b="1" dirty="0" smtClean="0">
                <a:solidFill>
                  <a:schemeClr val="accent2">
                    <a:lumMod val="20000"/>
                    <a:lumOff val="80000"/>
                  </a:schemeClr>
                </a:solidFill>
                <a:latin typeface="Times New Roman" pitchFamily="18" charset="0"/>
                <a:cs typeface="Times New Roman" pitchFamily="18" charset="0"/>
              </a:rPr>
              <a:t>La festa di Diogene</a:t>
            </a:r>
            <a:endParaRPr lang="it-IT" sz="1600"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b="1" dirty="0" smtClean="0">
                <a:solidFill>
                  <a:schemeClr val="accent6">
                    <a:lumMod val="20000"/>
                    <a:lumOff val="80000"/>
                  </a:schemeClr>
                </a:solidFill>
                <a:latin typeface="Times New Roman" pitchFamily="18" charset="0"/>
                <a:cs typeface="Times New Roman" pitchFamily="18" charset="0"/>
              </a:rPr>
              <a:t>  </a:t>
            </a:r>
          </a:p>
        </p:txBody>
      </p:sp>
      <p:pic>
        <p:nvPicPr>
          <p:cNvPr id="61442" name="Picture 2" descr="F:\maestro9.jpg"/>
          <p:cNvPicPr>
            <a:picLocks noChangeAspect="1" noChangeArrowheads="1"/>
          </p:cNvPicPr>
          <p:nvPr/>
        </p:nvPicPr>
        <p:blipFill>
          <a:blip r:embed="rId3"/>
          <a:srcRect/>
          <a:stretch>
            <a:fillRect/>
          </a:stretch>
        </p:blipFill>
        <p:spPr bwMode="auto">
          <a:xfrm>
            <a:off x="0" y="0"/>
            <a:ext cx="9576486" cy="6858000"/>
          </a:xfrm>
          <a:prstGeom prst="rect">
            <a:avLst/>
          </a:prstGeom>
          <a:noFill/>
        </p:spPr>
      </p:pic>
      <p:sp>
        <p:nvSpPr>
          <p:cNvPr id="9" name="Rettangolo 8"/>
          <p:cNvSpPr/>
          <p:nvPr/>
        </p:nvSpPr>
        <p:spPr>
          <a:xfrm>
            <a:off x="2285984" y="5929330"/>
            <a:ext cx="2191626" cy="369332"/>
          </a:xfrm>
          <a:prstGeom prst="rect">
            <a:avLst/>
          </a:prstGeom>
        </p:spPr>
        <p:txBody>
          <a:bodyPr wrap="none">
            <a:spAutoFit/>
          </a:bodyPr>
          <a:lstStyle/>
          <a:p>
            <a:pPr algn="ctr"/>
            <a:r>
              <a:rPr lang="it-IT" b="1" dirty="0" smtClean="0">
                <a:solidFill>
                  <a:schemeClr val="accent2">
                    <a:lumMod val="20000"/>
                    <a:lumOff val="80000"/>
                  </a:schemeClr>
                </a:solidFill>
                <a:latin typeface="Times New Roman" pitchFamily="18" charset="0"/>
                <a:cs typeface="Times New Roman" pitchFamily="18" charset="0"/>
              </a:rPr>
              <a:t>I discorsi di Diogene</a:t>
            </a:r>
            <a:endParaRPr lang="it-IT" b="1" dirty="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Compaiono in sordina nelle case d’aste britanniche a partire dagli anni ’50</a:t>
            </a:r>
          </a:p>
          <a:p>
            <a:endParaRPr lang="it-IT" sz="2000"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Rimangono sul mercato antiquario qualche anno (noi eravamo in tutt’altre faccende affaccendati), </a:t>
            </a:r>
          </a:p>
          <a:p>
            <a:r>
              <a:rPr lang="it-IT" b="1" dirty="0" smtClean="0">
                <a:solidFill>
                  <a:schemeClr val="accent6">
                    <a:lumMod val="20000"/>
                    <a:lumOff val="80000"/>
                  </a:schemeClr>
                </a:solidFill>
                <a:latin typeface="Times New Roman" pitchFamily="18" charset="0"/>
                <a:cs typeface="Times New Roman" pitchFamily="18" charset="0"/>
              </a:rPr>
              <a:t>e poi vengono distribuiti ai musei statunitensi, </a:t>
            </a:r>
          </a:p>
          <a:p>
            <a:r>
              <a:rPr lang="it-IT" b="1" dirty="0" smtClean="0">
                <a:solidFill>
                  <a:schemeClr val="accent6">
                    <a:lumMod val="20000"/>
                    <a:lumOff val="80000"/>
                  </a:schemeClr>
                </a:solidFill>
                <a:latin typeface="Times New Roman" pitchFamily="18" charset="0"/>
                <a:cs typeface="Times New Roman" pitchFamily="18" charset="0"/>
              </a:rPr>
              <a:t>che se li comprano uno ad uno</a:t>
            </a:r>
            <a:r>
              <a:rPr lang="it-IT" b="1" dirty="0" smtClean="0">
                <a:solidFill>
                  <a:schemeClr val="accent6">
                    <a:lumMod val="20000"/>
                    <a:lumOff val="80000"/>
                  </a:schemeClr>
                </a:solidFill>
                <a:latin typeface="Times New Roman" pitchFamily="18" charset="0"/>
                <a:cs typeface="Times New Roman" pitchFamily="18" charset="0"/>
              </a:rPr>
              <a:t>. </a:t>
            </a:r>
          </a:p>
          <a:p>
            <a:r>
              <a:rPr lang="it-IT" b="1" dirty="0" smtClean="0">
                <a:solidFill>
                  <a:schemeClr val="accent6">
                    <a:lumMod val="20000"/>
                    <a:lumOff val="80000"/>
                  </a:schemeClr>
                </a:solidFill>
                <a:latin typeface="Times New Roman" pitchFamily="18" charset="0"/>
                <a:cs typeface="Times New Roman" pitchFamily="18" charset="0"/>
              </a:rPr>
              <a:t>Non è un mistero che nelle ville e nei castelli bresciani furono ospitati i comandi degli eserciti alleati, e che allora la fame mordeva duro, </a:t>
            </a:r>
          </a:p>
          <a:p>
            <a:r>
              <a:rPr lang="it-IT" b="1" dirty="0" smtClean="0">
                <a:solidFill>
                  <a:schemeClr val="accent6">
                    <a:lumMod val="20000"/>
                    <a:lumOff val="80000"/>
                  </a:schemeClr>
                </a:solidFill>
                <a:latin typeface="Times New Roman" pitchFamily="18" charset="0"/>
                <a:cs typeface="Times New Roman" pitchFamily="18" charset="0"/>
              </a:rPr>
              <a:t>e quadro più quadro </a:t>
            </a:r>
            <a:r>
              <a:rPr lang="it-IT" b="1" dirty="0" err="1" smtClean="0">
                <a:solidFill>
                  <a:schemeClr val="accent6">
                    <a:lumMod val="20000"/>
                    <a:lumOff val="80000"/>
                  </a:schemeClr>
                </a:solidFill>
                <a:latin typeface="Times New Roman" pitchFamily="18" charset="0"/>
                <a:cs typeface="Times New Roman" pitchFamily="18" charset="0"/>
              </a:rPr>
              <a:t>meno…</a:t>
            </a:r>
            <a:r>
              <a:rPr lang="it-IT" b="1" dirty="0" smtClean="0">
                <a:solidFill>
                  <a:schemeClr val="accent6">
                    <a:lumMod val="20000"/>
                    <a:lumOff val="80000"/>
                  </a:schemeClr>
                </a:solidFill>
                <a:latin typeface="Times New Roman" pitchFamily="18" charset="0"/>
                <a:cs typeface="Times New Roman" pitchFamily="18" charset="0"/>
              </a:rPr>
              <a:t>. </a:t>
            </a:r>
          </a:p>
          <a:p>
            <a:endParaRPr lang="it-IT" b="1" dirty="0" smtClean="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0964" name="Picture 4" descr="http://piedestalen.files.wordpress.com/2012/09/11-534021.jpg"/>
          <p:cNvPicPr>
            <a:picLocks noChangeAspect="1" noChangeArrowheads="1"/>
          </p:cNvPicPr>
          <p:nvPr/>
        </p:nvPicPr>
        <p:blipFill>
          <a:blip r:embed="rId3"/>
          <a:srcRect/>
          <a:stretch>
            <a:fillRect/>
          </a:stretch>
        </p:blipFill>
        <p:spPr bwMode="auto">
          <a:xfrm>
            <a:off x="0" y="0"/>
            <a:ext cx="9171193" cy="6572272"/>
          </a:xfrm>
          <a:prstGeom prst="rect">
            <a:avLst/>
          </a:prstGeom>
          <a:noFill/>
        </p:spPr>
      </p:pic>
      <p:sp>
        <p:nvSpPr>
          <p:cNvPr id="9" name="Rettangolo 8"/>
          <p:cNvSpPr/>
          <p:nvPr/>
        </p:nvSpPr>
        <p:spPr>
          <a:xfrm>
            <a:off x="0" y="6488668"/>
            <a:ext cx="6429388"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civetta inappetente – Parigi, </a:t>
            </a:r>
            <a:r>
              <a:rPr lang="it-IT" b="1" dirty="0" err="1" smtClean="0">
                <a:solidFill>
                  <a:schemeClr val="accent6">
                    <a:lumMod val="20000"/>
                    <a:lumOff val="80000"/>
                  </a:schemeClr>
                </a:solidFill>
                <a:latin typeface="Times New Roman" pitchFamily="18" charset="0"/>
                <a:cs typeface="Times New Roman" pitchFamily="18" charset="0"/>
              </a:rPr>
              <a:t>Reunion</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des</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Musées</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Nationaux</a:t>
            </a:r>
            <a:r>
              <a:rPr lang="it-IT" b="1" dirty="0" smtClean="0">
                <a:solidFill>
                  <a:schemeClr val="accent6">
                    <a:lumMod val="20000"/>
                    <a:lumOff val="80000"/>
                  </a:schemeClr>
                </a:solidFill>
                <a:latin typeface="Times New Roman" pitchFamily="18" charset="0"/>
                <a:cs typeface="Times New Roman" pitchFamily="18"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4282" y="6429396"/>
            <a:ext cx="8929718" cy="642918"/>
          </a:xfrm>
        </p:spPr>
        <p:txBody>
          <a:bodyPr>
            <a:normAutofit/>
          </a:bodyPr>
          <a:lstStyle/>
          <a:p>
            <a:r>
              <a:rPr lang="it-IT" sz="2400" b="1" dirty="0" smtClean="0">
                <a:solidFill>
                  <a:schemeClr val="accent6">
                    <a:lumMod val="20000"/>
                    <a:lumOff val="80000"/>
                  </a:schemeClr>
                </a:solidFill>
                <a:latin typeface="Times New Roman" pitchFamily="18" charset="0"/>
                <a:cs typeface="Times New Roman" pitchFamily="18" charset="0"/>
              </a:rPr>
              <a:t>Il concerto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074" name="Picture 2" descr="http://www.artslife.com/wp-content/uploads/2014/06/il-concerto.jpg"/>
          <p:cNvPicPr>
            <a:picLocks noChangeAspect="1" noChangeArrowheads="1"/>
          </p:cNvPicPr>
          <p:nvPr/>
        </p:nvPicPr>
        <p:blipFill>
          <a:blip r:embed="rId4"/>
          <a:srcRect/>
          <a:stretch>
            <a:fillRect/>
          </a:stretch>
        </p:blipFill>
        <p:spPr bwMode="auto">
          <a:xfrm>
            <a:off x="-1" y="-22754"/>
            <a:ext cx="9144001" cy="6524940"/>
          </a:xfrm>
          <a:prstGeom prst="rect">
            <a:avLst/>
          </a:prstGeom>
          <a:noFill/>
        </p:spPr>
      </p:pic>
    </p:spTree>
    <p:extLst>
      <p:ext uri="{BB962C8B-B14F-4D97-AF65-F5344CB8AC3E}">
        <p14:creationId xmlns:p14="http://schemas.microsoft.com/office/powerpoint/2010/main" xmlns="" val="2799909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4282" y="6429396"/>
            <a:ext cx="8929718" cy="642918"/>
          </a:xfrm>
        </p:spPr>
        <p:txBody>
          <a:bodyPr>
            <a:normAutofit/>
          </a:bodyPr>
          <a:lstStyle/>
          <a:p>
            <a:r>
              <a:rPr lang="it-IT" sz="2400" b="1" dirty="0" smtClean="0">
                <a:solidFill>
                  <a:schemeClr val="accent6">
                    <a:lumMod val="20000"/>
                    <a:lumOff val="80000"/>
                  </a:schemeClr>
                </a:solidFill>
                <a:latin typeface="Times New Roman" pitchFamily="18" charset="0"/>
                <a:cs typeface="Times New Roman" pitchFamily="18" charset="0"/>
              </a:rPr>
              <a:t>Il concerto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3794" name="Picture 2" descr="Maestro della Fertilità dell'Uovo"/>
          <p:cNvPicPr>
            <a:picLocks noChangeAspect="1" noChangeArrowheads="1"/>
          </p:cNvPicPr>
          <p:nvPr/>
        </p:nvPicPr>
        <p:blipFill>
          <a:blip r:embed="rId4"/>
          <a:srcRect/>
          <a:stretch>
            <a:fillRect/>
          </a:stretch>
        </p:blipFill>
        <p:spPr bwMode="auto">
          <a:xfrm>
            <a:off x="-88289" y="-5520"/>
            <a:ext cx="9120957" cy="6863520"/>
          </a:xfrm>
          <a:prstGeom prst="rect">
            <a:avLst/>
          </a:prstGeom>
          <a:noFill/>
        </p:spPr>
      </p:pic>
    </p:spTree>
    <p:extLst>
      <p:ext uri="{BB962C8B-B14F-4D97-AF65-F5344CB8AC3E}">
        <p14:creationId xmlns:p14="http://schemas.microsoft.com/office/powerpoint/2010/main" xmlns="" val="279990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4282" y="6429396"/>
            <a:ext cx="8929718" cy="642918"/>
          </a:xfrm>
        </p:spPr>
        <p:txBody>
          <a:bodyPr>
            <a:normAutofit/>
          </a:bodyPr>
          <a:lstStyle/>
          <a:p>
            <a:r>
              <a:rPr lang="it-IT" sz="2400" b="1" dirty="0" smtClean="0">
                <a:solidFill>
                  <a:schemeClr val="accent6">
                    <a:lumMod val="20000"/>
                    <a:lumOff val="80000"/>
                  </a:schemeClr>
                </a:solidFill>
                <a:latin typeface="Times New Roman" pitchFamily="18" charset="0"/>
                <a:cs typeface="Times New Roman" pitchFamily="18" charset="0"/>
              </a:rPr>
              <a:t>Il concerto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5842" name="Picture 2" descr="http://images.arcadja.com/maestro_della_fertilita_dell_uovo-drei_groteske_szenen~OM191300~10509_20141021_10841_394.jpg"/>
          <p:cNvPicPr>
            <a:picLocks noChangeAspect="1" noChangeArrowheads="1"/>
          </p:cNvPicPr>
          <p:nvPr/>
        </p:nvPicPr>
        <p:blipFill>
          <a:blip r:embed="rId4"/>
          <a:srcRect/>
          <a:stretch>
            <a:fillRect/>
          </a:stretch>
        </p:blipFill>
        <p:spPr bwMode="auto">
          <a:xfrm>
            <a:off x="40460" y="0"/>
            <a:ext cx="9103540" cy="6858000"/>
          </a:xfrm>
          <a:prstGeom prst="rect">
            <a:avLst/>
          </a:prstGeom>
          <a:noFill/>
        </p:spPr>
      </p:pic>
    </p:spTree>
    <p:extLst>
      <p:ext uri="{BB962C8B-B14F-4D97-AF65-F5344CB8AC3E}">
        <p14:creationId xmlns:p14="http://schemas.microsoft.com/office/powerpoint/2010/main" xmlns="" val="2799909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4" name="Rettangolo 3"/>
          <p:cNvSpPr/>
          <p:nvPr/>
        </p:nvSpPr>
        <p:spPr>
          <a:xfrm>
            <a:off x="2286000" y="2967335"/>
            <a:ext cx="4572000" cy="923330"/>
          </a:xfrm>
          <a:prstGeom prst="rect">
            <a:avLst/>
          </a:prstGeom>
        </p:spPr>
        <p:txBody>
          <a:bodyPr>
            <a:spAutoFit/>
          </a:bodyPr>
          <a:lstStyle/>
          <a:p>
            <a:r>
              <a:rPr lang="it-IT" dirty="0" smtClean="0"/>
              <a:t>http://media.mutualart.com/Images/2014_10/07/15/151211210/2b651c5b-da76-4e2f-b2f2-325b02a72710_338.Jpeg</a:t>
            </a:r>
            <a:endParaRPr lang="it-IT" dirty="0"/>
          </a:p>
        </p:txBody>
      </p:sp>
      <p:pic>
        <p:nvPicPr>
          <p:cNvPr id="36866" name="Picture 2" descr="http://media.mutualart.com/Images/2014_10/07/15/151211210/2b651c5b-da76-4e2f-b2f2-325b02a72710_338.Jpeg"/>
          <p:cNvPicPr>
            <a:picLocks noChangeAspect="1" noChangeArrowheads="1"/>
          </p:cNvPicPr>
          <p:nvPr/>
        </p:nvPicPr>
        <p:blipFill>
          <a:blip r:embed="rId2"/>
          <a:srcRect/>
          <a:stretch>
            <a:fillRect/>
          </a:stretch>
        </p:blipFill>
        <p:spPr bwMode="auto">
          <a:xfrm>
            <a:off x="86575" y="0"/>
            <a:ext cx="9090212"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Di lui non si sa proprio niente</a:t>
            </a:r>
          </a:p>
          <a:p>
            <a:endParaRPr lang="it-IT" sz="2000"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Tranne che viene dalla provincia di Brescia, e che opera nella seconda metà del ‘600…. Che, forse, fa riferimento all’Accademia della </a:t>
            </a:r>
            <a:r>
              <a:rPr lang="it-IT" b="1" dirty="0" err="1" smtClean="0">
                <a:solidFill>
                  <a:schemeClr val="accent6">
                    <a:lumMod val="20000"/>
                    <a:lumOff val="80000"/>
                  </a:schemeClr>
                </a:solidFill>
                <a:latin typeface="Times New Roman" pitchFamily="18" charset="0"/>
                <a:cs typeface="Times New Roman" pitchFamily="18" charset="0"/>
              </a:rPr>
              <a:t>Val</a:t>
            </a:r>
            <a:r>
              <a:rPr lang="it-IT" b="1" dirty="0" smtClean="0">
                <a:solidFill>
                  <a:schemeClr val="accent6">
                    <a:lumMod val="20000"/>
                    <a:lumOff val="80000"/>
                  </a:schemeClr>
                </a:solidFill>
                <a:latin typeface="Times New Roman" pitchFamily="18" charset="0"/>
                <a:cs typeface="Times New Roman" pitchFamily="18" charset="0"/>
              </a:rPr>
              <a:t> di </a:t>
            </a:r>
            <a:r>
              <a:rPr lang="it-IT" b="1" dirty="0" err="1" smtClean="0">
                <a:solidFill>
                  <a:schemeClr val="accent6">
                    <a:lumMod val="20000"/>
                    <a:lumOff val="80000"/>
                  </a:schemeClr>
                </a:solidFill>
                <a:latin typeface="Times New Roman" pitchFamily="18" charset="0"/>
                <a:cs typeface="Times New Roman" pitchFamily="18" charset="0"/>
              </a:rPr>
              <a:t>Blenio</a:t>
            </a:r>
            <a:r>
              <a:rPr lang="it-IT" b="1" dirty="0" smtClean="0">
                <a:solidFill>
                  <a:schemeClr val="accent6">
                    <a:lumMod val="20000"/>
                    <a:lumOff val="80000"/>
                  </a:schemeClr>
                </a:solidFill>
                <a:latin typeface="Times New Roman" pitchFamily="18" charset="0"/>
                <a:cs typeface="Times New Roman" pitchFamily="18" charset="0"/>
              </a:rPr>
              <a:t>; che, probabilmente, è un esoterista; che, sicuramente, è un contestatore. I suoi quadri erano fra quelli che si commissionavano col passa parola, si tenevano dietro una tendina, o si nascondevano nella </a:t>
            </a:r>
            <a:r>
              <a:rPr lang="it-IT" b="1" dirty="0" err="1" smtClean="0">
                <a:solidFill>
                  <a:schemeClr val="accent6">
                    <a:lumMod val="20000"/>
                    <a:lumOff val="80000"/>
                  </a:schemeClr>
                </a:solidFill>
                <a:latin typeface="Times New Roman" pitchFamily="18" charset="0"/>
                <a:cs typeface="Times New Roman" pitchFamily="18" charset="0"/>
              </a:rPr>
              <a:t>Wünderkammer</a:t>
            </a:r>
            <a:r>
              <a:rPr lang="it-IT" b="1" dirty="0" smtClean="0">
                <a:solidFill>
                  <a:schemeClr val="accent6">
                    <a:lumMod val="20000"/>
                    <a:lumOff val="80000"/>
                  </a:schemeClr>
                </a:solidFill>
                <a:latin typeface="Times New Roman" pitchFamily="18" charset="0"/>
                <a:cs typeface="Times New Roman" pitchFamily="18" charset="0"/>
              </a:rPr>
              <a:t>, e, quando passavano in eredità, non si faticava a vendere se c’era bisogno di soldi.</a:t>
            </a:r>
          </a:p>
          <a:p>
            <a:r>
              <a:rPr lang="it-IT" b="1" dirty="0" smtClean="0">
                <a:solidFill>
                  <a:schemeClr val="accent6">
                    <a:lumMod val="20000"/>
                    <a:lumOff val="80000"/>
                  </a:schemeClr>
                </a:solidFill>
                <a:latin typeface="Times New Roman" pitchFamily="18" charset="0"/>
                <a:cs typeface="Times New Roman" pitchFamily="18" charset="0"/>
              </a:rPr>
              <a:t>Malgrado tutto, quando abbiamo organizzato la mostra, sono arrivati in molti col dipinto </a:t>
            </a:r>
          </a:p>
          <a:p>
            <a:r>
              <a:rPr lang="it-IT" b="1" dirty="0" smtClean="0">
                <a:solidFill>
                  <a:schemeClr val="accent6">
                    <a:lumMod val="20000"/>
                    <a:lumOff val="80000"/>
                  </a:schemeClr>
                </a:solidFill>
                <a:latin typeface="Times New Roman" pitchFamily="18" charset="0"/>
                <a:cs typeface="Times New Roman" pitchFamily="18" charset="0"/>
              </a:rPr>
              <a:t>sotto il </a:t>
            </a:r>
            <a:r>
              <a:rPr lang="it-IT" b="1" dirty="0" err="1" smtClean="0">
                <a:solidFill>
                  <a:schemeClr val="accent6">
                    <a:lumMod val="20000"/>
                    <a:lumOff val="80000"/>
                  </a:schemeClr>
                </a:solidFill>
                <a:latin typeface="Times New Roman" pitchFamily="18" charset="0"/>
                <a:cs typeface="Times New Roman" pitchFamily="18" charset="0"/>
              </a:rPr>
              <a:t>braccio…</a:t>
            </a:r>
            <a:r>
              <a:rPr lang="it-IT" b="1" dirty="0" smtClean="0">
                <a:solidFill>
                  <a:schemeClr val="accent6">
                    <a:lumMod val="20000"/>
                    <a:lumOff val="80000"/>
                  </a:schemeClr>
                </a:solidFill>
                <a:latin typeface="Times New Roman" pitchFamily="18" charset="0"/>
                <a:cs typeface="Times New Roman" pitchFamily="18" charset="0"/>
              </a:rPr>
              <a:t>.</a:t>
            </a:r>
          </a:p>
          <a:p>
            <a:endParaRPr lang="it-IT" b="1" dirty="0" smtClean="0">
              <a:solidFill>
                <a:schemeClr val="accent6">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1124744"/>
            <a:ext cx="9144000" cy="5733256"/>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b="1" dirty="0" smtClean="0">
                <a:solidFill>
                  <a:schemeClr val="accent2">
                    <a:lumMod val="40000"/>
                    <a:lumOff val="60000"/>
                  </a:schemeClr>
                </a:solidFill>
                <a:latin typeface="Times New Roman" pitchFamily="18" charset="0"/>
                <a:cs typeface="Times New Roman" pitchFamily="18" charset="0"/>
              </a:rPr>
              <a:t>MA </a:t>
            </a:r>
            <a:r>
              <a:rPr lang="it-IT" b="1" dirty="0" err="1" smtClean="0">
                <a:solidFill>
                  <a:schemeClr val="accent2">
                    <a:lumMod val="40000"/>
                    <a:lumOff val="60000"/>
                  </a:schemeClr>
                </a:solidFill>
                <a:latin typeface="Times New Roman" pitchFamily="18" charset="0"/>
                <a:cs typeface="Times New Roman" pitchFamily="18" charset="0"/>
              </a:rPr>
              <a:t>C’E</a:t>
            </a:r>
            <a:r>
              <a:rPr lang="it-IT" b="1" dirty="0" smtClean="0">
                <a:solidFill>
                  <a:schemeClr val="accent2">
                    <a:lumMod val="40000"/>
                    <a:lumOff val="60000"/>
                  </a:schemeClr>
                </a:solidFill>
                <a:latin typeface="Times New Roman" pitchFamily="18" charset="0"/>
                <a:cs typeface="Times New Roman" pitchFamily="18" charset="0"/>
              </a:rPr>
              <a:t>’ CHI NON </a:t>
            </a:r>
            <a:r>
              <a:rPr lang="it-IT" b="1" dirty="0" err="1" smtClean="0">
                <a:solidFill>
                  <a:schemeClr val="accent2">
                    <a:lumMod val="40000"/>
                    <a:lumOff val="60000"/>
                  </a:schemeClr>
                </a:solidFill>
                <a:latin typeface="Times New Roman" pitchFamily="18" charset="0"/>
                <a:cs typeface="Times New Roman" pitchFamily="18" charset="0"/>
              </a:rPr>
              <a:t>CI</a:t>
            </a:r>
            <a:r>
              <a:rPr lang="it-IT" b="1" dirty="0" smtClean="0">
                <a:solidFill>
                  <a:schemeClr val="accent2">
                    <a:lumMod val="40000"/>
                    <a:lumOff val="60000"/>
                  </a:schemeClr>
                </a:solidFill>
                <a:latin typeface="Times New Roman" pitchFamily="18" charset="0"/>
                <a:cs typeface="Times New Roman" pitchFamily="18" charset="0"/>
              </a:rPr>
              <a:t> </a:t>
            </a:r>
            <a:r>
              <a:rPr lang="it-IT" b="1" dirty="0" err="1" smtClean="0">
                <a:solidFill>
                  <a:schemeClr val="accent2">
                    <a:lumMod val="40000"/>
                    <a:lumOff val="60000"/>
                  </a:schemeClr>
                </a:solidFill>
                <a:latin typeface="Times New Roman" pitchFamily="18" charset="0"/>
                <a:cs typeface="Times New Roman" pitchFamily="18" charset="0"/>
              </a:rPr>
              <a:t>STA…</a:t>
            </a:r>
            <a:r>
              <a:rPr lang="it-IT" b="1" dirty="0" smtClean="0">
                <a:solidFill>
                  <a:schemeClr val="accent2">
                    <a:lumMod val="40000"/>
                    <a:lumOff val="60000"/>
                  </a:schemeClr>
                </a:solidFill>
                <a:latin typeface="Times New Roman" pitchFamily="18" charset="0"/>
                <a:cs typeface="Times New Roman" pitchFamily="18" charset="0"/>
              </a:rPr>
              <a:t>.</a:t>
            </a:r>
            <a:endParaRPr lang="it-IT" b="1" dirty="0" smtClean="0">
              <a:solidFill>
                <a:schemeClr val="accent2">
                  <a:lumMod val="40000"/>
                  <a:lumOff val="60000"/>
                </a:schemeClr>
              </a:solidFill>
              <a:latin typeface="Times New Roman" pitchFamily="18" charset="0"/>
              <a:cs typeface="Times New Roman" pitchFamily="18" charset="0"/>
            </a:endParaRPr>
          </a:p>
          <a:p>
            <a:endParaRPr lang="it-IT" b="1" dirty="0">
              <a:solidFill>
                <a:schemeClr val="accent6">
                  <a:lumMod val="20000"/>
                  <a:lumOff val="80000"/>
                </a:schemeClr>
              </a:solidFill>
              <a:latin typeface="Times New Roman" pitchFamily="18" charset="0"/>
              <a:cs typeface="Times New Roman" pitchFamily="18" charset="0"/>
            </a:endParaRPr>
          </a:p>
          <a:p>
            <a:r>
              <a:rPr lang="it-IT" b="1" i="1" dirty="0" smtClean="0">
                <a:solidFill>
                  <a:schemeClr val="accent2">
                    <a:lumMod val="20000"/>
                    <a:lumOff val="80000"/>
                  </a:schemeClr>
                </a:solidFill>
                <a:latin typeface="Times New Roman" pitchFamily="18" charset="0"/>
                <a:cs typeface="Times New Roman" pitchFamily="18" charset="0"/>
              </a:rPr>
              <a:t>Che </a:t>
            </a:r>
            <a:r>
              <a:rPr lang="it-IT" b="1" i="1" dirty="0" smtClean="0">
                <a:solidFill>
                  <a:schemeClr val="accent2">
                    <a:lumMod val="20000"/>
                    <a:lumOff val="80000"/>
                  </a:schemeClr>
                </a:solidFill>
                <a:latin typeface="Times New Roman" pitchFamily="18" charset="0"/>
                <a:cs typeface="Times New Roman" pitchFamily="18" charset="0"/>
              </a:rPr>
              <a:t>il popolo venga istruito, a mezzo di raffigurazioni pittoriche e di altro genere, sui misteri della nostra redenzione affinché si rafforzi l’abitudine di aver sempre presenti i principi della fede.</a:t>
            </a:r>
            <a:endParaRPr lang="it-IT"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 </a:t>
            </a:r>
          </a:p>
          <a:p>
            <a:r>
              <a:rPr lang="it-IT" b="1" dirty="0" smtClean="0">
                <a:solidFill>
                  <a:schemeClr val="accent2">
                    <a:lumMod val="20000"/>
                    <a:lumOff val="80000"/>
                  </a:schemeClr>
                </a:solidFill>
                <a:latin typeface="Times New Roman" pitchFamily="18" charset="0"/>
                <a:cs typeface="Times New Roman" pitchFamily="18" charset="0"/>
              </a:rPr>
              <a:t>Queste le istruzioni impartite durante l’ultima convocazione del Concilio di Trento, nel 1563: una testimonianza della volontà ferma e precisa di trasformare l’arte in strumento efficace di promozione comunicazione e marketing dell’ortodossia cattolica, e di controllare  il lavoro degli artisti, che dovevano preferibilmente rappresentare soggetti religiosi in maniera decente e consona alla nuova sensibilità controriformista</a:t>
            </a:r>
            <a:r>
              <a:rPr lang="it-IT" dirty="0" smtClean="0"/>
              <a:t>.</a:t>
            </a:r>
            <a:endParaRPr lang="it-IT" dirty="0" smtClean="0"/>
          </a:p>
        </p:txBody>
      </p:sp>
    </p:spTree>
    <p:extLst>
      <p:ext uri="{BB962C8B-B14F-4D97-AF65-F5344CB8AC3E}">
        <p14:creationId xmlns:p14="http://schemas.microsoft.com/office/powerpoint/2010/main" xmlns="" val="4110370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357554" y="1142984"/>
            <a:ext cx="3643338" cy="642918"/>
          </a:xfrm>
        </p:spPr>
        <p:txBody>
          <a:bodyPr>
            <a:normAutofit/>
          </a:bodyPr>
          <a:lstStyle/>
          <a:p>
            <a:r>
              <a:rPr lang="it-IT" sz="2400" b="1" dirty="0" smtClean="0">
                <a:solidFill>
                  <a:schemeClr val="accent6">
                    <a:lumMod val="20000"/>
                    <a:lumOff val="80000"/>
                  </a:schemeClr>
                </a:solidFill>
                <a:latin typeface="Times New Roman" pitchFamily="18" charset="0"/>
                <a:cs typeface="Times New Roman" pitchFamily="18" charset="0"/>
              </a:rPr>
              <a:t>Il concerto   </a:t>
            </a:r>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7650" name="Picture 2" descr="http://prod-images.exhibit-e.com/www_jasonjacques_com/Uovo_Maestro_Contendenti_a_duello2.jpg"/>
          <p:cNvPicPr>
            <a:picLocks noChangeAspect="1" noChangeArrowheads="1"/>
          </p:cNvPicPr>
          <p:nvPr/>
        </p:nvPicPr>
        <p:blipFill>
          <a:blip r:embed="rId4"/>
          <a:srcRect/>
          <a:stretch>
            <a:fillRect/>
          </a:stretch>
        </p:blipFill>
        <p:spPr bwMode="auto">
          <a:xfrm>
            <a:off x="0" y="-1"/>
            <a:ext cx="9144000" cy="6931995"/>
          </a:xfrm>
          <a:prstGeom prst="rect">
            <a:avLst/>
          </a:prstGeom>
          <a:noFill/>
        </p:spPr>
      </p:pic>
      <p:sp>
        <p:nvSpPr>
          <p:cNvPr id="7" name="Rettangolo 6"/>
          <p:cNvSpPr/>
          <p:nvPr/>
        </p:nvSpPr>
        <p:spPr>
          <a:xfrm>
            <a:off x="6643702" y="6488668"/>
            <a:ext cx="2294218"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Contendenti a duello </a:t>
            </a:r>
          </a:p>
        </p:txBody>
      </p:sp>
    </p:spTree>
    <p:extLst>
      <p:ext uri="{BB962C8B-B14F-4D97-AF65-F5344CB8AC3E}">
        <p14:creationId xmlns:p14="http://schemas.microsoft.com/office/powerpoint/2010/main" xmlns="" val="2799909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sz="1200"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L’arte non rappresenta ma esprime l’esistente. </a:t>
            </a:r>
          </a:p>
          <a:p>
            <a:r>
              <a:rPr lang="it-IT" b="1" dirty="0" smtClean="0">
                <a:solidFill>
                  <a:schemeClr val="accent2">
                    <a:lumMod val="40000"/>
                    <a:lumOff val="60000"/>
                  </a:schemeClr>
                </a:solidFill>
                <a:latin typeface="Times New Roman" pitchFamily="18" charset="0"/>
                <a:cs typeface="Times New Roman" pitchFamily="18" charset="0"/>
              </a:rPr>
              <a:t>Anche se non esiste. </a:t>
            </a:r>
          </a:p>
          <a:p>
            <a:endParaRPr lang="it-IT" sz="1200"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Il progetto di copiare servilmente la natura che ha tolto il sonno agli artisti occidentali colti dal </a:t>
            </a:r>
            <a:r>
              <a:rPr lang="it-IT" b="1" dirty="0" err="1" smtClean="0">
                <a:solidFill>
                  <a:schemeClr val="accent2">
                    <a:lumMod val="20000"/>
                    <a:lumOff val="80000"/>
                  </a:schemeClr>
                </a:solidFill>
                <a:latin typeface="Times New Roman" pitchFamily="18" charset="0"/>
                <a:cs typeface="Times New Roman" pitchFamily="18" charset="0"/>
              </a:rPr>
              <a:t>XV</a:t>
            </a:r>
            <a:r>
              <a:rPr lang="it-IT" b="1" dirty="0" smtClean="0">
                <a:solidFill>
                  <a:schemeClr val="accent2">
                    <a:lumMod val="20000"/>
                    <a:lumOff val="80000"/>
                  </a:schemeClr>
                </a:solidFill>
                <a:latin typeface="Times New Roman" pitchFamily="18" charset="0"/>
                <a:cs typeface="Times New Roman" pitchFamily="18" charset="0"/>
              </a:rPr>
              <a:t> al XX secolo, ed ha plasmato il gusto estetico occidentale, è completamente estraneo agli altri popoli e alla maggior parte della storia dell’umanità. Esclusi greci e romani del periodo classico, che, dal Rinascimento in poi, varie generazioni di scultori e pittori si sono sforzati di imitare, nel resto del mondo l’arte non è figurativa: è simbolica. Cioè non rappresenta la realtà; </a:t>
            </a:r>
            <a:endParaRPr lang="it-IT"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la </a:t>
            </a:r>
            <a:r>
              <a:rPr lang="it-IT" b="1" dirty="0" smtClean="0">
                <a:solidFill>
                  <a:schemeClr val="accent2">
                    <a:lumMod val="20000"/>
                    <a:lumOff val="80000"/>
                  </a:schemeClr>
                </a:solidFill>
                <a:latin typeface="Times New Roman" pitchFamily="18" charset="0"/>
                <a:cs typeface="Times New Roman" pitchFamily="18" charset="0"/>
              </a:rPr>
              <a:t>interpreta e la esprime.  In maniera </a:t>
            </a:r>
            <a:endParaRPr lang="it-IT"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più </a:t>
            </a:r>
            <a:r>
              <a:rPr lang="it-IT" b="1" dirty="0" smtClean="0">
                <a:solidFill>
                  <a:schemeClr val="accent2">
                    <a:lumMod val="20000"/>
                    <a:lumOff val="80000"/>
                  </a:schemeClr>
                </a:solidFill>
                <a:latin typeface="Times New Roman" pitchFamily="18" charset="0"/>
                <a:cs typeface="Times New Roman" pitchFamily="18" charset="0"/>
              </a:rPr>
              <a:t>o meno comprensibile al grande pubblico. </a:t>
            </a:r>
            <a:endParaRPr lang="it-IT" b="1" dirty="0" smtClean="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098" name="Picture 2" descr="File:Maestro della Fertilità dell'Uovo Groteske Szene in einer Küche.jpg"/>
          <p:cNvPicPr>
            <a:picLocks noChangeAspect="1" noChangeArrowheads="1"/>
          </p:cNvPicPr>
          <p:nvPr/>
        </p:nvPicPr>
        <p:blipFill>
          <a:blip r:embed="rId3"/>
          <a:srcRect/>
          <a:stretch>
            <a:fillRect/>
          </a:stretch>
        </p:blipFill>
        <p:spPr bwMode="auto">
          <a:xfrm>
            <a:off x="-15264" y="0"/>
            <a:ext cx="9159264" cy="6858000"/>
          </a:xfrm>
          <a:prstGeom prst="rect">
            <a:avLst/>
          </a:prstGeom>
          <a:noFill/>
        </p:spPr>
      </p:pic>
      <p:sp>
        <p:nvSpPr>
          <p:cNvPr id="7" name="Rettangolo 6"/>
          <p:cNvSpPr/>
          <p:nvPr/>
        </p:nvSpPr>
        <p:spPr>
          <a:xfrm>
            <a:off x="2428860" y="142852"/>
            <a:ext cx="1768433"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Scena in cucina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sz="1200"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I </a:t>
            </a:r>
            <a:r>
              <a:rPr lang="it-IT" b="1" dirty="0" smtClean="0">
                <a:solidFill>
                  <a:schemeClr val="accent2">
                    <a:lumMod val="20000"/>
                    <a:lumOff val="80000"/>
                  </a:schemeClr>
                </a:solidFill>
                <a:latin typeface="Times New Roman" pitchFamily="18" charset="0"/>
                <a:cs typeface="Times New Roman" pitchFamily="18" charset="0"/>
              </a:rPr>
              <a:t>canoni estetici basati sull’armonia e sulla bellezza classica, hanno una storia che, da noi, conta solo pochi secoli, e rimane comunque confinata in spazi frequentati dai ceti superiori: i palazzi cittadine e alcune chiese. Ma questi posti sono una minoranza: perché il sistema di rappresentazione della realtà che vuole avvicinarsi il più possibile alla natura, e, quando può, cerca di abbellirla, fatica molto ad imporsi e a diffondersi. La gente comune frequenta luoghi in cui i riferimenti visivi e simbolici appartengono ancora alla cultura antica, </a:t>
            </a:r>
            <a:r>
              <a:rPr lang="it-IT" b="1" dirty="0" err="1" smtClean="0">
                <a:solidFill>
                  <a:schemeClr val="accent2">
                    <a:lumMod val="20000"/>
                    <a:lumOff val="80000"/>
                  </a:schemeClr>
                </a:solidFill>
                <a:latin typeface="Times New Roman" pitchFamily="18" charset="0"/>
                <a:cs typeface="Times New Roman" pitchFamily="18" charset="0"/>
              </a:rPr>
              <a:t>pre</a:t>
            </a:r>
            <a:r>
              <a:rPr lang="it-IT" b="1" dirty="0" smtClean="0">
                <a:solidFill>
                  <a:schemeClr val="accent2">
                    <a:lumMod val="20000"/>
                    <a:lumOff val="80000"/>
                  </a:schemeClr>
                </a:solidFill>
                <a:latin typeface="Times New Roman" pitchFamily="18" charset="0"/>
                <a:cs typeface="Times New Roman" pitchFamily="18" charset="0"/>
              </a:rPr>
              <a:t> cristiana, animista e panteista; e tali rimarranno quasi fino ai nostri giorni. Basti pensare alle grandi cattedrali gotiche, alle pievi romaniche sparse anche nelle valli più isolate, alle sculture apotropaiche sulle facciate delle case, agli affreschi dei pittori erranti che venivano chiamati dalle comunità per abbellire i muri vuoti di poveri paesi di montagna e di cascine di pianura. In fondo, soltanto qui chi non aveva accesso ai saloni dei potenti poteva ammirare un’opera d’arte: e i modelli su cui si formava </a:t>
            </a:r>
            <a:endParaRPr lang="it-IT"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Il gusto </a:t>
            </a:r>
            <a:r>
              <a:rPr lang="it-IT" b="1" dirty="0" smtClean="0">
                <a:solidFill>
                  <a:schemeClr val="accent2">
                    <a:lumMod val="20000"/>
                    <a:lumOff val="80000"/>
                  </a:schemeClr>
                </a:solidFill>
                <a:latin typeface="Times New Roman" pitchFamily="18" charset="0"/>
                <a:cs typeface="Times New Roman" pitchFamily="18" charset="0"/>
              </a:rPr>
              <a:t>non  erano naturalistici, ma simbolici. </a:t>
            </a:r>
          </a:p>
        </p:txBody>
      </p:sp>
    </p:spTree>
    <p:extLst>
      <p:ext uri="{BB962C8B-B14F-4D97-AF65-F5344CB8AC3E}">
        <p14:creationId xmlns:p14="http://schemas.microsoft.com/office/powerpoint/2010/main" xmlns="" val="411037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3554" name="Picture 2" descr="http://www.the-athenaeum.org/art/display_image.php?id=433653"/>
          <p:cNvPicPr>
            <a:picLocks noChangeAspect="1" noChangeArrowheads="1"/>
          </p:cNvPicPr>
          <p:nvPr/>
        </p:nvPicPr>
        <p:blipFill>
          <a:blip r:embed="rId3"/>
          <a:srcRect/>
          <a:stretch>
            <a:fillRect/>
          </a:stretch>
        </p:blipFill>
        <p:spPr bwMode="auto">
          <a:xfrm>
            <a:off x="0" y="-10733"/>
            <a:ext cx="9144000" cy="686873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sz="1200"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Uomini e bestie. </a:t>
            </a:r>
          </a:p>
          <a:p>
            <a:endParaRPr lang="it-IT" sz="1200"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Gli </a:t>
            </a:r>
            <a:r>
              <a:rPr lang="it-IT" b="1" dirty="0" smtClean="0">
                <a:solidFill>
                  <a:schemeClr val="accent2">
                    <a:lumMod val="20000"/>
                    <a:lumOff val="80000"/>
                  </a:schemeClr>
                </a:solidFill>
                <a:latin typeface="Times New Roman" pitchFamily="18" charset="0"/>
                <a:cs typeface="Times New Roman" pitchFamily="18" charset="0"/>
              </a:rPr>
              <a:t>animali intervengono costantemente nella vita magica e religiosa dell’umanità, oltre che in quella economica e sociale: sono parte integrante, importantissima, dei miti delle origini. Quasi sempre, precedono l’uomo nella creazione. Nelle civiltà tradizionali e contadine europee, la bestia è considerata superiore all’uomo per le sue qualità di adattamento all’ambiente, per la sua saggezza e intelligenza, per la sua imperturbabilità. I rapporti fra le diverse specie non solo sono possibili, ma auspicabili; esistono persone – e sono professionisti stimati -  che sanno parlare la loro lingua. Dato che l’animale è superiore all’uomo, se ne sfrutta la potenza, servendosi dei suoi organi per la mantica e la divinazione, e per la magia, oltre che per saziare la fame. Di conseguenza, queste creature, per la gente del popolo, </a:t>
            </a:r>
            <a:endParaRPr lang="it-IT"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20000"/>
                    <a:lumOff val="80000"/>
                  </a:schemeClr>
                </a:solidFill>
                <a:latin typeface="Times New Roman" pitchFamily="18" charset="0"/>
                <a:cs typeface="Times New Roman" pitchFamily="18" charset="0"/>
              </a:rPr>
              <a:t>erano </a:t>
            </a:r>
            <a:r>
              <a:rPr lang="it-IT" b="1" dirty="0" smtClean="0">
                <a:solidFill>
                  <a:schemeClr val="accent2">
                    <a:lumMod val="20000"/>
                    <a:lumOff val="80000"/>
                  </a:schemeClr>
                </a:solidFill>
                <a:latin typeface="Times New Roman" pitchFamily="18" charset="0"/>
                <a:cs typeface="Times New Roman" pitchFamily="18" charset="0"/>
              </a:rPr>
              <a:t>oggetto di venerazione e non di disprezzo</a:t>
            </a:r>
            <a:r>
              <a:rPr lang="it-IT" b="1" dirty="0" smtClean="0">
                <a:solidFill>
                  <a:schemeClr val="accent2">
                    <a:lumMod val="20000"/>
                    <a:lumOff val="80000"/>
                  </a:schemeClr>
                </a:solidFill>
                <a:latin typeface="Times New Roman" pitchFamily="18" charset="0"/>
                <a:cs typeface="Times New Roman" pitchFamily="18" charset="0"/>
              </a:rPr>
              <a:t>.</a:t>
            </a:r>
            <a:endParaRPr lang="it-IT" b="1" dirty="0" smtClean="0">
              <a:solidFill>
                <a:schemeClr val="accent2">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25602" name="Picture 2" descr="http://images.arcadja.com/maestro_della_fertilita_dell_uovo-la_lezione_di_ricamo~OMc56300~10000_20051129_MI0249_132.jpg"/>
          <p:cNvPicPr>
            <a:picLocks noChangeAspect="1" noChangeArrowheads="1"/>
          </p:cNvPicPr>
          <p:nvPr/>
        </p:nvPicPr>
        <p:blipFill>
          <a:blip r:embed="rId3"/>
          <a:srcRect t="15000" b="14999"/>
          <a:stretch>
            <a:fillRect/>
          </a:stretch>
        </p:blipFill>
        <p:spPr bwMode="auto">
          <a:xfrm>
            <a:off x="30603" y="0"/>
            <a:ext cx="9113397" cy="6379422"/>
          </a:xfrm>
          <a:prstGeom prst="rect">
            <a:avLst/>
          </a:prstGeom>
          <a:noFill/>
        </p:spPr>
      </p:pic>
      <p:sp>
        <p:nvSpPr>
          <p:cNvPr id="6" name="Rettangolo 5"/>
          <p:cNvSpPr/>
          <p:nvPr/>
        </p:nvSpPr>
        <p:spPr>
          <a:xfrm>
            <a:off x="0" y="6357958"/>
            <a:ext cx="4572000" cy="369332"/>
          </a:xfrm>
          <a:prstGeom prst="rect">
            <a:avLst/>
          </a:prstGeom>
        </p:spPr>
        <p:txBody>
          <a:bodyPr>
            <a:spAutoFit/>
          </a:bodyPr>
          <a:lstStyle/>
          <a:p>
            <a:pPr algn="ctr"/>
            <a:r>
              <a:rPr lang="it-IT" b="1" dirty="0" smtClean="0">
                <a:solidFill>
                  <a:schemeClr val="accent2">
                    <a:lumMod val="20000"/>
                    <a:lumOff val="80000"/>
                  </a:schemeClr>
                </a:solidFill>
                <a:latin typeface="Times New Roman" pitchFamily="18" charset="0"/>
                <a:cs typeface="Times New Roman" pitchFamily="18" charset="0"/>
              </a:rPr>
              <a:t>Scuola di tombolo (titolo mio) </a:t>
            </a:r>
            <a:endParaRPr lang="it-IT" b="1" dirty="0" smtClean="0">
              <a:solidFill>
                <a:schemeClr val="accent2">
                  <a:lumMod val="20000"/>
                  <a:lumOff val="80000"/>
                </a:schemeClr>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sz="1200" b="1" dirty="0" smtClean="0">
              <a:solidFill>
                <a:schemeClr val="accent2">
                  <a:lumMod val="40000"/>
                  <a:lumOff val="60000"/>
                </a:schemeClr>
              </a:solidFill>
              <a:latin typeface="Times New Roman" pitchFamily="18" charset="0"/>
              <a:cs typeface="Times New Roman" pitchFamily="18" charset="0"/>
            </a:endParaRPr>
          </a:p>
          <a:p>
            <a:endParaRPr lang="it-IT" sz="700"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Ciò </a:t>
            </a:r>
            <a:r>
              <a:rPr lang="it-IT" b="1" dirty="0" smtClean="0">
                <a:solidFill>
                  <a:schemeClr val="accent2">
                    <a:lumMod val="40000"/>
                    <a:lumOff val="60000"/>
                  </a:schemeClr>
                </a:solidFill>
                <a:latin typeface="Times New Roman" pitchFamily="18" charset="0"/>
                <a:cs typeface="Times New Roman" pitchFamily="18" charset="0"/>
              </a:rPr>
              <a:t>deriva dalla credenza nell’unità fondamentale della natura, un universo panteistico e animista in cui tutti gli esseri comunicano fra loro e hanno qualcosa da dare uno all’altro, per esempio, consigli e protezione. Spesso, il tempo in cui gli uomini potevano ancora capire i loro compagni non umani è associato all’età del mito. Nella tradizione contadina e alpina, la gente poteva comprendere la lingua delle bestie fino al “concilio di Trento”: dopo, la chiesa proibì di interloquire con loro </a:t>
            </a:r>
            <a:endParaRPr lang="it-IT"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a:t>
            </a:r>
            <a:r>
              <a:rPr lang="it-IT" b="1" dirty="0" smtClean="0">
                <a:solidFill>
                  <a:schemeClr val="accent2">
                    <a:lumMod val="40000"/>
                    <a:lumOff val="60000"/>
                  </a:schemeClr>
                </a:solidFill>
                <a:latin typeface="Times New Roman" pitchFamily="18" charset="0"/>
                <a:cs typeface="Times New Roman" pitchFamily="18" charset="0"/>
              </a:rPr>
              <a:t>come con i sassi, i ruscelli, le sorgenti, </a:t>
            </a:r>
            <a:endParaRPr lang="it-IT" b="1" dirty="0" smtClean="0">
              <a:solidFill>
                <a:schemeClr val="accent2">
                  <a:lumMod val="40000"/>
                  <a:lumOff val="6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le </a:t>
            </a:r>
            <a:r>
              <a:rPr lang="it-IT" b="1" dirty="0" smtClean="0">
                <a:solidFill>
                  <a:schemeClr val="accent2">
                    <a:lumMod val="40000"/>
                    <a:lumOff val="60000"/>
                  </a:schemeClr>
                </a:solidFill>
                <a:latin typeface="Times New Roman" pitchFamily="18" charset="0"/>
                <a:cs typeface="Times New Roman" pitchFamily="18" charset="0"/>
              </a:rPr>
              <a:t>montagne </a:t>
            </a:r>
            <a:r>
              <a:rPr lang="it-IT" b="1" dirty="0" smtClean="0">
                <a:solidFill>
                  <a:schemeClr val="accent2">
                    <a:lumMod val="40000"/>
                    <a:lumOff val="60000"/>
                  </a:schemeClr>
                </a:solidFill>
                <a:latin typeface="Times New Roman" pitchFamily="18" charset="0"/>
                <a:cs typeface="Times New Roman" pitchFamily="18" charset="0"/>
              </a:rPr>
              <a:t>e </a:t>
            </a:r>
            <a:r>
              <a:rPr lang="it-IT" b="1" dirty="0" smtClean="0">
                <a:solidFill>
                  <a:schemeClr val="accent2">
                    <a:lumMod val="40000"/>
                    <a:lumOff val="60000"/>
                  </a:schemeClr>
                </a:solidFill>
                <a:latin typeface="Times New Roman" pitchFamily="18" charset="0"/>
                <a:cs typeface="Times New Roman" pitchFamily="18" charset="0"/>
              </a:rPr>
              <a:t>le anime dei morti). </a:t>
            </a:r>
          </a:p>
        </p:txBody>
      </p:sp>
    </p:spTree>
    <p:extLst>
      <p:ext uri="{BB962C8B-B14F-4D97-AF65-F5344CB8AC3E}">
        <p14:creationId xmlns:p14="http://schemas.microsoft.com/office/powerpoint/2010/main" xmlns="" val="4110370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7892" name="Picture 4" descr="http://www.sothebys.com/content/dam/stb/lots/L12/L12308/817L12308_68ZWR_in_frame.jpg"/>
          <p:cNvPicPr>
            <a:picLocks noChangeAspect="1" noChangeArrowheads="1"/>
          </p:cNvPicPr>
          <p:nvPr/>
        </p:nvPicPr>
        <p:blipFill>
          <a:blip r:embed="rId3" cstate="print"/>
          <a:srcRect/>
          <a:stretch>
            <a:fillRect/>
          </a:stretch>
        </p:blipFill>
        <p:spPr bwMode="auto">
          <a:xfrm>
            <a:off x="0" y="142852"/>
            <a:ext cx="9144000" cy="649494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38914" name="Picture 2" descr="https://nordonart.files.wordpress.com/2012/04/l12308-4-3_page_2.jpg?w=600"/>
          <p:cNvPicPr>
            <a:picLocks noChangeAspect="1" noChangeArrowheads="1"/>
          </p:cNvPicPr>
          <p:nvPr/>
        </p:nvPicPr>
        <p:blipFill>
          <a:blip r:embed="rId3"/>
          <a:srcRect/>
          <a:stretch>
            <a:fillRect/>
          </a:stretch>
        </p:blipFill>
        <p:spPr bwMode="auto">
          <a:xfrm>
            <a:off x="-153080" y="0"/>
            <a:ext cx="9307283"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0962" name="Picture 2" descr="http://cabinetmagazine.org/issues/2/ds.jpg"/>
          <p:cNvPicPr>
            <a:picLocks noChangeAspect="1" noChangeArrowheads="1"/>
          </p:cNvPicPr>
          <p:nvPr/>
        </p:nvPicPr>
        <p:blipFill>
          <a:blip r:embed="rId3"/>
          <a:srcRect/>
          <a:stretch>
            <a:fillRect/>
          </a:stretch>
        </p:blipFill>
        <p:spPr bwMode="auto">
          <a:xfrm>
            <a:off x="0" y="0"/>
            <a:ext cx="9144000" cy="6798366"/>
          </a:xfrm>
          <a:prstGeom prst="rect">
            <a:avLst/>
          </a:prstGeom>
          <a:noFill/>
        </p:spPr>
      </p:pic>
      <p:sp>
        <p:nvSpPr>
          <p:cNvPr id="8" name="Rettangolo 7"/>
          <p:cNvSpPr/>
          <p:nvPr/>
        </p:nvSpPr>
        <p:spPr>
          <a:xfrm>
            <a:off x="5072066" y="6215082"/>
            <a:ext cx="4071934" cy="369332"/>
          </a:xfrm>
          <a:prstGeom prst="rect">
            <a:avLst/>
          </a:prstGeom>
        </p:spPr>
        <p:txBody>
          <a:bodyPr wrap="square">
            <a:spAutoFit/>
          </a:bodyPr>
          <a:lstStyle/>
          <a:p>
            <a:r>
              <a:rPr lang="it-IT" b="1" dirty="0" smtClean="0">
                <a:solidFill>
                  <a:schemeClr val="accent6">
                    <a:lumMod val="20000"/>
                    <a:lumOff val="80000"/>
                  </a:schemeClr>
                </a:solidFill>
                <a:latin typeface="Times New Roman" pitchFamily="18" charset="0"/>
                <a:cs typeface="Times New Roman" pitchFamily="18" charset="0"/>
              </a:rPr>
              <a:t>La fertilità dell’uovo – Milwaukee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sz="1200" b="1" dirty="0" smtClean="0">
              <a:solidFill>
                <a:schemeClr val="accent2">
                  <a:lumMod val="40000"/>
                  <a:lumOff val="60000"/>
                </a:schemeClr>
              </a:solidFill>
              <a:latin typeface="Times New Roman" pitchFamily="18" charset="0"/>
              <a:cs typeface="Times New Roman" pitchFamily="18" charset="0"/>
            </a:endParaRPr>
          </a:p>
          <a:p>
            <a:endParaRPr lang="it-IT" sz="700" b="1" dirty="0" smtClean="0">
              <a:solidFill>
                <a:schemeClr val="accent2">
                  <a:lumMod val="40000"/>
                  <a:lumOff val="60000"/>
                </a:schemeClr>
              </a:solidFill>
              <a:latin typeface="Times New Roman" pitchFamily="18" charset="0"/>
              <a:cs typeface="Times New Roman" pitchFamily="18" charset="0"/>
            </a:endParaRPr>
          </a:p>
          <a:p>
            <a:r>
              <a:rPr lang="it-IT" sz="3600" b="1" dirty="0" smtClean="0">
                <a:solidFill>
                  <a:srgbClr val="FFD9D5"/>
                </a:solidFill>
                <a:latin typeface="Times New Roman" pitchFamily="18" charset="0"/>
                <a:cs typeface="Times New Roman" pitchFamily="18" charset="0"/>
              </a:rPr>
              <a:t>Nei suoi quadri gli animali, mescolati ai nani in numero pari e anche maggiore, ma comunque, padroni indiscussi della scena, svolgono le stesse attività degli umani, in un instancabile, frenetico e apparentemente disorganico, inesplicabile sommarsi di atti e contro atti, azioni e reazioni a metà strada fra l’assurdo e il grottesco. Si tratta d un vero e proprio ribaltamento dei ruoli fra bestie ed uomini, o, meglio, di una parificazione delle funzioni, che non ha precedenti: alcune delle bestie sono vestite, e compiono atti spiccatamente umani, come </a:t>
            </a:r>
            <a:r>
              <a:rPr lang="it-IT" sz="3600" b="1" dirty="0" smtClean="0">
                <a:solidFill>
                  <a:srgbClr val="FFD9D5"/>
                </a:solidFill>
                <a:latin typeface="Times New Roman" pitchFamily="18" charset="0"/>
                <a:cs typeface="Times New Roman" pitchFamily="18" charset="0"/>
              </a:rPr>
              <a:t>piangere</a:t>
            </a:r>
            <a:r>
              <a:rPr lang="it-IT" sz="3600" b="1" dirty="0" smtClean="0">
                <a:solidFill>
                  <a:schemeClr val="accent2">
                    <a:lumMod val="20000"/>
                    <a:lumOff val="80000"/>
                  </a:schemeClr>
                </a:solidFill>
                <a:latin typeface="Times New Roman" pitchFamily="18" charset="0"/>
                <a:cs typeface="Times New Roman" pitchFamily="18" charset="0"/>
              </a:rPr>
              <a:t>. </a:t>
            </a:r>
            <a:endParaRPr lang="it-IT" sz="3600" b="1" dirty="0" smtClean="0">
              <a:solidFill>
                <a:schemeClr val="accent2">
                  <a:lumMod val="20000"/>
                  <a:lumOff val="80000"/>
                </a:schemeClr>
              </a:solidFill>
              <a:latin typeface="Times New Roman" pitchFamily="18" charset="0"/>
              <a:cs typeface="Times New Roman" pitchFamily="18" charset="0"/>
            </a:endParaRPr>
          </a:p>
          <a:p>
            <a:r>
              <a:rPr lang="it-IT" b="1" dirty="0" smtClean="0">
                <a:solidFill>
                  <a:schemeClr val="accent2">
                    <a:lumMod val="40000"/>
                    <a:lumOff val="60000"/>
                  </a:schemeClr>
                </a:solidFill>
                <a:latin typeface="Times New Roman" pitchFamily="18" charset="0"/>
                <a:cs typeface="Times New Roman" pitchFamily="18" charset="0"/>
              </a:rPr>
              <a:t> </a:t>
            </a:r>
            <a:endParaRPr lang="it-IT" b="1" dirty="0" smtClean="0">
              <a:solidFill>
                <a:schemeClr val="accent2">
                  <a:lumMod val="40000"/>
                  <a:lumOff val="6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5058" name="Picture 2" descr=" photo ImaginaryAnimalsandDwarfsFightingDr.jpg"/>
          <p:cNvPicPr>
            <a:picLocks noChangeAspect="1" noChangeArrowheads="1"/>
          </p:cNvPicPr>
          <p:nvPr/>
        </p:nvPicPr>
        <p:blipFill>
          <a:blip r:embed="rId3"/>
          <a:srcRect/>
          <a:stretch>
            <a:fillRect/>
          </a:stretch>
        </p:blipFill>
        <p:spPr bwMode="auto">
          <a:xfrm>
            <a:off x="30376" y="0"/>
            <a:ext cx="9113624" cy="6593139"/>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6082" name="Picture 2" descr="Image hosted by Photobucket.com"/>
          <p:cNvPicPr>
            <a:picLocks noChangeAspect="1" noChangeArrowheads="1"/>
          </p:cNvPicPr>
          <p:nvPr/>
        </p:nvPicPr>
        <p:blipFill>
          <a:blip r:embed="rId3"/>
          <a:srcRect/>
          <a:stretch>
            <a:fillRect/>
          </a:stretch>
        </p:blipFill>
        <p:spPr bwMode="auto">
          <a:xfrm>
            <a:off x="0" y="90810"/>
            <a:ext cx="9143999" cy="666749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it-IT" sz="1200" b="1" dirty="0" smtClean="0">
              <a:solidFill>
                <a:schemeClr val="accent2">
                  <a:lumMod val="40000"/>
                  <a:lumOff val="60000"/>
                </a:schemeClr>
              </a:solidFill>
              <a:latin typeface="Times New Roman" pitchFamily="18" charset="0"/>
              <a:cs typeface="Times New Roman" pitchFamily="18" charset="0"/>
            </a:endParaRPr>
          </a:p>
          <a:p>
            <a:endParaRPr lang="it-IT" sz="700" b="1" dirty="0" smtClean="0">
              <a:solidFill>
                <a:schemeClr val="accent2">
                  <a:lumMod val="40000"/>
                  <a:lumOff val="60000"/>
                </a:schemeClr>
              </a:solidFill>
              <a:latin typeface="Times New Roman" pitchFamily="18" charset="0"/>
              <a:cs typeface="Times New Roman" pitchFamily="18" charset="0"/>
            </a:endParaRPr>
          </a:p>
          <a:p>
            <a:r>
              <a:rPr lang="it-IT" sz="3600" b="1" dirty="0" smtClean="0">
                <a:solidFill>
                  <a:schemeClr val="accent2">
                    <a:lumMod val="20000"/>
                    <a:lumOff val="80000"/>
                  </a:schemeClr>
                </a:solidFill>
                <a:latin typeface="Times New Roman" pitchFamily="18" charset="0"/>
                <a:cs typeface="Times New Roman" pitchFamily="18" charset="0"/>
              </a:rPr>
              <a:t>Agli </a:t>
            </a:r>
            <a:r>
              <a:rPr lang="it-IT" sz="3600" b="1" dirty="0" smtClean="0">
                <a:solidFill>
                  <a:schemeClr val="accent2">
                    <a:lumMod val="20000"/>
                    <a:lumOff val="80000"/>
                  </a:schemeClr>
                </a:solidFill>
                <a:latin typeface="Times New Roman" pitchFamily="18" charset="0"/>
                <a:cs typeface="Times New Roman" pitchFamily="18" charset="0"/>
              </a:rPr>
              <a:t>animali si assegna </a:t>
            </a:r>
            <a:r>
              <a:rPr lang="it-IT" sz="3600" b="1" dirty="0" smtClean="0">
                <a:solidFill>
                  <a:schemeClr val="accent2">
                    <a:lumMod val="20000"/>
                    <a:lumOff val="80000"/>
                  </a:schemeClr>
                </a:solidFill>
                <a:latin typeface="Times New Roman" pitchFamily="18" charset="0"/>
                <a:cs typeface="Times New Roman" pitchFamily="18" charset="0"/>
              </a:rPr>
              <a:t>il compito di evidenziare le assurdità del mondo capovolto: spesso, fanno interpretare a loro delle parti che sono in associazione contraria ed opposta alle loro caratteristiche peculiari. La lenta lumaca diventa una cavalcatura, il pappagallo, petulante e sciocco, fa il giudice, il gatto, miagolante e stonato, deve cantare. Non solo: il mondo animale, nella società degli uomini al servizio dell’uomo, in rapporto ai nani si trasforma nella natura nemica, pericolosa, insidiosa, con cui si deve combattere continuamente per la sopravvivenza. </a:t>
            </a:r>
          </a:p>
          <a:p>
            <a:r>
              <a:rPr lang="it-IT" b="1" dirty="0" smtClean="0">
                <a:solidFill>
                  <a:schemeClr val="accent2">
                    <a:lumMod val="40000"/>
                    <a:lumOff val="60000"/>
                  </a:schemeClr>
                </a:solidFill>
                <a:latin typeface="Times New Roman" pitchFamily="18" charset="0"/>
                <a:cs typeface="Times New Roman" pitchFamily="18" charset="0"/>
              </a:rPr>
              <a:t> </a:t>
            </a:r>
            <a:endParaRPr lang="it-IT" b="1" dirty="0" smtClean="0">
              <a:solidFill>
                <a:schemeClr val="accent2">
                  <a:lumMod val="40000"/>
                  <a:lumOff val="6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0178" name="Picture 2" descr="Maestro della Fertilità dell’Uovo, ca.1650-ca.1700, &quot;El gat violinista (el tiberi) s.XVII&quot;,   Besides the satirical content and symbolic meaning, what is still today most striking about the group of four recently rediscovered works is the unique, emblematic, and unusual style of the anonymous Maestro della Fertilità dell’Uovo among the so-called Lombard “bamboccianti”. His painting style is one often associated with that of Faustino Bocchi (1659-1741) and his circle: ruthless and ..."/>
          <p:cNvPicPr>
            <a:picLocks noChangeAspect="1" noChangeArrowheads="1"/>
          </p:cNvPicPr>
          <p:nvPr/>
        </p:nvPicPr>
        <p:blipFill>
          <a:blip r:embed="rId3"/>
          <a:srcRect/>
          <a:stretch>
            <a:fillRect/>
          </a:stretch>
        </p:blipFill>
        <p:spPr bwMode="auto">
          <a:xfrm>
            <a:off x="0" y="0"/>
            <a:ext cx="9077216" cy="6858000"/>
          </a:xfrm>
          <a:prstGeom prst="rect">
            <a:avLst/>
          </a:prstGeom>
          <a:noFill/>
        </p:spPr>
      </p:pic>
      <p:sp>
        <p:nvSpPr>
          <p:cNvPr id="8" name="Rettangolo 7"/>
          <p:cNvSpPr/>
          <p:nvPr/>
        </p:nvSpPr>
        <p:spPr>
          <a:xfrm>
            <a:off x="2786050" y="142852"/>
            <a:ext cx="4643470" cy="369332"/>
          </a:xfrm>
          <a:prstGeom prst="rect">
            <a:avLst/>
          </a:prstGeom>
        </p:spPr>
        <p:txBody>
          <a:bodyPr wrap="square">
            <a:spAutoFit/>
          </a:bodyPr>
          <a:lstStyle/>
          <a:p>
            <a:r>
              <a:rPr lang="it-IT" b="1" dirty="0" smtClean="0">
                <a:solidFill>
                  <a:schemeClr val="accent2">
                    <a:lumMod val="20000"/>
                    <a:lumOff val="80000"/>
                  </a:schemeClr>
                </a:solidFill>
                <a:latin typeface="Times New Roman" pitchFamily="18" charset="0"/>
                <a:cs typeface="Times New Roman" pitchFamily="18" charset="0"/>
              </a:rPr>
              <a:t>Il gatto </a:t>
            </a:r>
            <a:r>
              <a:rPr lang="it-IT" b="1" dirty="0" smtClean="0">
                <a:solidFill>
                  <a:schemeClr val="accent2">
                    <a:lumMod val="20000"/>
                    <a:lumOff val="80000"/>
                  </a:schemeClr>
                </a:solidFill>
                <a:latin typeface="Times New Roman" pitchFamily="18" charset="0"/>
                <a:cs typeface="Times New Roman" pitchFamily="18" charset="0"/>
              </a:rPr>
              <a:t>violinista (scena di stregoneria?)  </a:t>
            </a:r>
            <a:endParaRPr lang="it-IT"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929454" y="0"/>
            <a:ext cx="2214546" cy="4572008"/>
          </a:xfrm>
        </p:spPr>
        <p:txBody>
          <a:bodyPr>
            <a:normAutofit/>
          </a:bodyPr>
          <a:lstStyle/>
          <a:p>
            <a:endParaRPr lang="it-IT" dirty="0" smtClean="0"/>
          </a:p>
          <a:p>
            <a:r>
              <a:rPr lang="it-IT" b="1" dirty="0" smtClean="0">
                <a:solidFill>
                  <a:schemeClr val="accent2">
                    <a:lumMod val="20000"/>
                    <a:lumOff val="80000"/>
                  </a:schemeClr>
                </a:solidFill>
                <a:latin typeface="Times New Roman" pitchFamily="18" charset="0"/>
                <a:cs typeface="Times New Roman" pitchFamily="18" charset="0"/>
              </a:rPr>
              <a:t>Scena di stregoneria – </a:t>
            </a:r>
          </a:p>
          <a:p>
            <a:r>
              <a:rPr lang="it-IT" sz="2900" b="1" dirty="0" smtClean="0">
                <a:solidFill>
                  <a:schemeClr val="accent2">
                    <a:lumMod val="20000"/>
                    <a:lumOff val="80000"/>
                  </a:schemeClr>
                </a:solidFill>
                <a:latin typeface="Times New Roman" pitchFamily="18" charset="0"/>
                <a:cs typeface="Times New Roman" pitchFamily="18" charset="0"/>
              </a:rPr>
              <a:t>Collezione privata Peggy Guggenheim</a:t>
            </a:r>
            <a:endParaRPr lang="it-IT" sz="2900"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8130" name="Picture 2" descr="http://3.bp.blogspot.com/-4eOChAH-Swg/U4S_kcWqhaI/AAAAAAAAXoI/Wmt4DZqeWVo/s1600/DSC05951.jpg"/>
          <p:cNvPicPr>
            <a:picLocks noChangeAspect="1" noChangeArrowheads="1"/>
          </p:cNvPicPr>
          <p:nvPr/>
        </p:nvPicPr>
        <p:blipFill>
          <a:blip r:embed="rId3"/>
          <a:srcRect l="8203" t="5282" r="30859" b="4929"/>
          <a:stretch>
            <a:fillRect/>
          </a:stretch>
        </p:blipFill>
        <p:spPr bwMode="auto">
          <a:xfrm>
            <a:off x="0" y="32947"/>
            <a:ext cx="6958877" cy="6825053"/>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929454" y="0"/>
            <a:ext cx="2214546" cy="4572008"/>
          </a:xfrm>
        </p:spPr>
        <p:txBody>
          <a:bodyPr>
            <a:normAutofit/>
          </a:bodyPr>
          <a:lstStyle/>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49154" name="Picture 2" descr="http://1.bp.blogspot.com/-WNY6OgOfKBM/U4S_lBugVFI/AAAAAAAAXoQ/4-HKbMwEIII/s1600/DSC05954.jpg"/>
          <p:cNvPicPr>
            <a:picLocks noChangeAspect="1" noChangeArrowheads="1"/>
          </p:cNvPicPr>
          <p:nvPr/>
        </p:nvPicPr>
        <p:blipFill>
          <a:blip r:embed="rId3"/>
          <a:srcRect/>
          <a:stretch>
            <a:fillRect/>
          </a:stretch>
        </p:blipFill>
        <p:spPr bwMode="auto">
          <a:xfrm>
            <a:off x="-1" y="0"/>
            <a:ext cx="9065203" cy="657227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0" y="0"/>
            <a:ext cx="9001156" cy="6801862"/>
          </a:xfrm>
          <a:prstGeom prst="rect">
            <a:avLst/>
          </a:prstGeom>
        </p:spPr>
        <p:txBody>
          <a:bodyPr wrap="square">
            <a:spAutoFit/>
          </a:bodyPr>
          <a:lstStyle/>
          <a:p>
            <a:r>
              <a:rPr lang="it-IT" sz="2400" b="1" dirty="0" smtClean="0">
                <a:solidFill>
                  <a:srgbClr val="FFD9D5"/>
                </a:solidFill>
                <a:latin typeface="Times New Roman" pitchFamily="18" charset="0"/>
                <a:cs typeface="Times New Roman" pitchFamily="18" charset="0"/>
              </a:rPr>
              <a:t>L’esperienza del diverso, il filone del comico, costituiscono una presenza trasversale importante fin dal ‘400, che si estendono su un arco temporale molto più largo, e difficilmente circoscrivibile. Attraverso questo tipo di dipinti, affiora una produzione culturale alternativa al regime del “decoro”, che collega secondo parametri teorici e risultanze artistiche ancora non ben conosciuti il ‘400 col ‘600, e che quindi giustifica, anzi richiede, per una comprensione adeguata ed una lettura quanto meno esaustiva, un ampliamento mirato, in opere e raffronti. </a:t>
            </a:r>
            <a:endParaRPr lang="it-IT" sz="2400" b="1" dirty="0" smtClean="0">
              <a:solidFill>
                <a:srgbClr val="FFD9D5"/>
              </a:solidFill>
              <a:latin typeface="Times New Roman" pitchFamily="18" charset="0"/>
              <a:cs typeface="Times New Roman" pitchFamily="18" charset="0"/>
            </a:endParaRPr>
          </a:p>
          <a:p>
            <a:r>
              <a:rPr lang="it-IT" sz="2400" b="1" dirty="0" smtClean="0">
                <a:solidFill>
                  <a:srgbClr val="FFD9D5"/>
                </a:solidFill>
                <a:latin typeface="Times New Roman" pitchFamily="18" charset="0"/>
                <a:cs typeface="Times New Roman" pitchFamily="18" charset="0"/>
              </a:rPr>
              <a:t>Leonardo</a:t>
            </a:r>
            <a:r>
              <a:rPr lang="it-IT" sz="2400" b="1" dirty="0" smtClean="0">
                <a:solidFill>
                  <a:srgbClr val="FFD9D5"/>
                </a:solidFill>
                <a:latin typeface="Times New Roman" pitchFamily="18" charset="0"/>
                <a:cs typeface="Times New Roman" pitchFamily="18" charset="0"/>
              </a:rPr>
              <a:t>, </a:t>
            </a:r>
            <a:r>
              <a:rPr lang="it-IT" sz="2400" b="1" dirty="0" smtClean="0">
                <a:solidFill>
                  <a:srgbClr val="FFD9D5"/>
                </a:solidFill>
                <a:latin typeface="Times New Roman" pitchFamily="18" charset="0"/>
                <a:cs typeface="Times New Roman" pitchFamily="18" charset="0"/>
              </a:rPr>
              <a:t>nel </a:t>
            </a:r>
            <a:r>
              <a:rPr lang="it-IT" sz="2400" b="1" dirty="0" smtClean="0">
                <a:solidFill>
                  <a:srgbClr val="FFD9D5"/>
                </a:solidFill>
                <a:latin typeface="Times New Roman" pitchFamily="18" charset="0"/>
                <a:cs typeface="Times New Roman" pitchFamily="18" charset="0"/>
              </a:rPr>
              <a:t>suo Libro di pittura, afferma che nelle forme indistinte della natura, “nei muri imbrattati di varie macchie”, nelle forme fantastiche dei “nuvoli” si possono distinguere “cose mirabilissime”, fra cui “teste d’omini”, “strane arie di volti”, “cose mostruose, come di diavoli”. Le “teste caricate” di Leonardo, in cui volti e corpi venivano deformati ad arte, erano conosciute nelle maggiori corti ed accademie d’Europa, e così pure i suoi mostri e i suoi animali fantastici, ottenuti dalla fusione e dall’accostamento di più e diverse specie di bestie in un unico essere</a:t>
            </a:r>
            <a:r>
              <a:rPr lang="it-IT" sz="2800" dirty="0" smtClean="0"/>
              <a:t>.</a:t>
            </a:r>
            <a:r>
              <a:rPr lang="it-IT" sz="2500" b="1" dirty="0" smtClean="0">
                <a:solidFill>
                  <a:srgbClr val="FFD9D5"/>
                </a:solidFill>
                <a:latin typeface="Times New Roman" pitchFamily="18" charset="0"/>
                <a:cs typeface="Times New Roman" pitchFamily="18" charset="0"/>
              </a:rPr>
              <a:t>. </a:t>
            </a:r>
            <a:endParaRPr lang="it-IT" sz="2500" b="1" dirty="0" smtClean="0">
              <a:solidFill>
                <a:srgbClr val="FFD9D5"/>
              </a:solidFill>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5122" name="Picture 2" descr="http://2.bp.blogspot.com/-TDDFTFBTAW4/TkS6G3LUKZI/AAAAAAAACn0/zUpWjKofkX8/s1600/Faustino%2BBocchi%2BGnomes%2Bet%2Bgrotesques%2BII.jpg"/>
          <p:cNvPicPr>
            <a:picLocks noChangeAspect="1" noChangeArrowheads="1"/>
          </p:cNvPicPr>
          <p:nvPr/>
        </p:nvPicPr>
        <p:blipFill>
          <a:blip r:embed="rId2"/>
          <a:srcRect/>
          <a:stretch>
            <a:fillRect/>
          </a:stretch>
        </p:blipFill>
        <p:spPr bwMode="auto">
          <a:xfrm>
            <a:off x="0" y="-2"/>
            <a:ext cx="9144000" cy="6858001"/>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7106" name="Picture 2" descr="http://3.bp.blogspot.com/-vRhQuKyjSyg/TkSuQSuLuSI/AAAAAAAACns/TCCr3PCvtvc/s1600/Faustino%2BBocchi%2BGnomes%2Bet%2Bgrotesques.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142852"/>
            <a:ext cx="9144000" cy="57332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sz="2800" b="1" dirty="0" smtClean="0">
                <a:solidFill>
                  <a:srgbClr val="FFD9D5"/>
                </a:solidFill>
                <a:latin typeface="Times New Roman" pitchFamily="18" charset="0"/>
                <a:cs typeface="Times New Roman" pitchFamily="18" charset="0"/>
              </a:rPr>
              <a:t>Da quattro secoli, questi quadri ci trasmettono le figure dell’immaginario popolare, “tradotto” dall’arte colta, e “filtrato” dalle paure e dai desideri dei signori, che per amor di facciata dovevano mantenere un contegno, ma che poi, quando potevano, si facevano trascinare nell’universo fantastico dell’allucinazione. Si tratta del caos primigenio, pregno di creature ibride il cui unico scopo è quello di vivere e di riprodursi, della natura “selvatica” e non ancora addomesticata,  che aveva riempito le coscienze, oltre che gli spazi, degli uomini, da sempre, e che solo da poco (una manciata di secoli, un periodo brevissimo per modificare mentalità, sensibilità e percezione del reale) la Chiesa stava tentando di eliminare coi roghi alle streghe, coi processi agli eretici, e infine di ordinare e di dominare con la razionalità “scientifica”. </a:t>
            </a:r>
          </a:p>
        </p:txBody>
      </p:sp>
    </p:spTree>
    <p:extLst>
      <p:ext uri="{BB962C8B-B14F-4D97-AF65-F5344CB8AC3E}">
        <p14:creationId xmlns:p14="http://schemas.microsoft.com/office/powerpoint/2010/main" xmlns="" val="4110370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0" y="0"/>
            <a:ext cx="9001156" cy="6863417"/>
          </a:xfrm>
          <a:prstGeom prst="rect">
            <a:avLst/>
          </a:prstGeom>
        </p:spPr>
        <p:txBody>
          <a:bodyPr wrap="square">
            <a:spAutoFit/>
          </a:bodyPr>
          <a:lstStyle/>
          <a:p>
            <a:r>
              <a:rPr lang="it-IT" sz="2200" b="1" dirty="0" smtClean="0">
                <a:solidFill>
                  <a:srgbClr val="FFD9D5"/>
                </a:solidFill>
                <a:latin typeface="Times New Roman" pitchFamily="18" charset="0"/>
                <a:cs typeface="Times New Roman" pitchFamily="18" charset="0"/>
              </a:rPr>
              <a:t>La storia dei nostri pittori alternativi prosegue con la fondazione, a Milano, dell’Accademia della </a:t>
            </a:r>
            <a:r>
              <a:rPr lang="it-IT" sz="2200" b="1" dirty="0" err="1" smtClean="0">
                <a:solidFill>
                  <a:srgbClr val="FFD9D5"/>
                </a:solidFill>
                <a:latin typeface="Times New Roman" pitchFamily="18" charset="0"/>
                <a:cs typeface="Times New Roman" pitchFamily="18" charset="0"/>
              </a:rPr>
              <a:t>Val</a:t>
            </a:r>
            <a:r>
              <a:rPr lang="it-IT" sz="2200" b="1" dirty="0" smtClean="0">
                <a:solidFill>
                  <a:srgbClr val="FFD9D5"/>
                </a:solidFill>
                <a:latin typeface="Times New Roman" pitchFamily="18" charset="0"/>
                <a:cs typeface="Times New Roman" pitchFamily="18" charset="0"/>
              </a:rPr>
              <a:t> di </a:t>
            </a:r>
            <a:r>
              <a:rPr lang="it-IT" sz="2200" b="1" dirty="0" err="1" smtClean="0">
                <a:solidFill>
                  <a:srgbClr val="FFD9D5"/>
                </a:solidFill>
                <a:latin typeface="Times New Roman" pitchFamily="18" charset="0"/>
                <a:cs typeface="Times New Roman" pitchFamily="18" charset="0"/>
              </a:rPr>
              <a:t>Blenio</a:t>
            </a:r>
            <a:r>
              <a:rPr lang="it-IT" sz="2200" b="1" dirty="0" smtClean="0">
                <a:solidFill>
                  <a:srgbClr val="FFD9D5"/>
                </a:solidFill>
                <a:latin typeface="Times New Roman" pitchFamily="18" charset="0"/>
                <a:cs typeface="Times New Roman" pitchFamily="18" charset="0"/>
              </a:rPr>
              <a:t>, un convivio di intellettuali di varia provenienza che decise di costituire un gruppo un po’ speciale, in rotta di collisione col “pensiero forte” della capitale meneghina di allora, dominata  dall’ideologia controriformista del Concilio di Trento che si era appena concluso. La </a:t>
            </a:r>
            <a:r>
              <a:rPr lang="it-IT" sz="2200" b="1" dirty="0" err="1" smtClean="0">
                <a:solidFill>
                  <a:srgbClr val="FFD9D5"/>
                </a:solidFill>
                <a:latin typeface="Times New Roman" pitchFamily="18" charset="0"/>
                <a:cs typeface="Times New Roman" pitchFamily="18" charset="0"/>
              </a:rPr>
              <a:t>Val</a:t>
            </a:r>
            <a:r>
              <a:rPr lang="it-IT" sz="2200" b="1" dirty="0" smtClean="0">
                <a:solidFill>
                  <a:srgbClr val="FFD9D5"/>
                </a:solidFill>
                <a:latin typeface="Times New Roman" pitchFamily="18" charset="0"/>
                <a:cs typeface="Times New Roman" pitchFamily="18" charset="0"/>
              </a:rPr>
              <a:t> di </a:t>
            </a:r>
            <a:r>
              <a:rPr lang="it-IT" sz="2200" b="1" dirty="0" err="1" smtClean="0">
                <a:solidFill>
                  <a:srgbClr val="FFD9D5"/>
                </a:solidFill>
                <a:latin typeface="Times New Roman" pitchFamily="18" charset="0"/>
                <a:cs typeface="Times New Roman" pitchFamily="18" charset="0"/>
              </a:rPr>
              <a:t>Blenio</a:t>
            </a:r>
            <a:r>
              <a:rPr lang="it-IT" sz="2200" b="1" dirty="0" smtClean="0">
                <a:solidFill>
                  <a:srgbClr val="FFD9D5"/>
                </a:solidFill>
                <a:latin typeface="Times New Roman" pitchFamily="18" charset="0"/>
                <a:cs typeface="Times New Roman" pitchFamily="18" charset="0"/>
              </a:rPr>
              <a:t> </a:t>
            </a:r>
            <a:r>
              <a:rPr lang="it-IT" sz="2200" b="1" dirty="0" smtClean="0">
                <a:solidFill>
                  <a:srgbClr val="FFD9D5"/>
                </a:solidFill>
                <a:latin typeface="Times New Roman" pitchFamily="18" charset="0"/>
                <a:cs typeface="Times New Roman" pitchFamily="18" charset="0"/>
              </a:rPr>
              <a:t>(oggi in </a:t>
            </a:r>
            <a:r>
              <a:rPr lang="it-IT" sz="2200" b="1" dirty="0" smtClean="0">
                <a:solidFill>
                  <a:srgbClr val="FFD9D5"/>
                </a:solidFill>
                <a:latin typeface="Times New Roman" pitchFamily="18" charset="0"/>
                <a:cs typeface="Times New Roman" pitchFamily="18" charset="0"/>
              </a:rPr>
              <a:t>territorio svizzero) viene eletta madrina del simposio perché </a:t>
            </a:r>
            <a:r>
              <a:rPr lang="it-IT" sz="2200" b="1" dirty="0" smtClean="0">
                <a:solidFill>
                  <a:srgbClr val="FFD9D5"/>
                </a:solidFill>
                <a:latin typeface="Times New Roman" pitchFamily="18" charset="0"/>
                <a:cs typeface="Times New Roman" pitchFamily="18" charset="0"/>
              </a:rPr>
              <a:t>considerata</a:t>
            </a:r>
            <a:r>
              <a:rPr lang="it-IT" sz="2200" b="1" dirty="0" smtClean="0">
                <a:solidFill>
                  <a:srgbClr val="FFD9D5"/>
                </a:solidFill>
                <a:latin typeface="Times New Roman" pitchFamily="18" charset="0"/>
                <a:cs typeface="Times New Roman" pitchFamily="18" charset="0"/>
              </a:rPr>
              <a:t>, fra le vallate </a:t>
            </a:r>
            <a:r>
              <a:rPr lang="it-IT" sz="2200" b="1" dirty="0" smtClean="0">
                <a:solidFill>
                  <a:srgbClr val="FFD9D5"/>
                </a:solidFill>
                <a:latin typeface="Times New Roman" pitchFamily="18" charset="0"/>
                <a:cs typeface="Times New Roman" pitchFamily="18" charset="0"/>
              </a:rPr>
              <a:t>vicine </a:t>
            </a:r>
            <a:r>
              <a:rPr lang="it-IT" sz="2200" b="1" dirty="0" smtClean="0">
                <a:solidFill>
                  <a:srgbClr val="FFD9D5"/>
                </a:solidFill>
                <a:latin typeface="Times New Roman" pitchFamily="18" charset="0"/>
                <a:cs typeface="Times New Roman" pitchFamily="18" charset="0"/>
              </a:rPr>
              <a:t>a Milano, la più rustica ed arretrata, quella il cui dialetto suonava più rozzo e duro: linguaggio che poi venne scelto dal suo fondatore, </a:t>
            </a:r>
            <a:r>
              <a:rPr lang="it-IT" sz="2200" b="1" dirty="0" err="1" smtClean="0">
                <a:solidFill>
                  <a:srgbClr val="FFD9D5"/>
                </a:solidFill>
                <a:latin typeface="Times New Roman" pitchFamily="18" charset="0"/>
                <a:cs typeface="Times New Roman" pitchFamily="18" charset="0"/>
              </a:rPr>
              <a:t>Giovan</a:t>
            </a:r>
            <a:r>
              <a:rPr lang="it-IT" sz="2200" b="1" dirty="0" smtClean="0">
                <a:solidFill>
                  <a:srgbClr val="FFD9D5"/>
                </a:solidFill>
                <a:latin typeface="Times New Roman" pitchFamily="18" charset="0"/>
                <a:cs typeface="Times New Roman" pitchFamily="18" charset="0"/>
              </a:rPr>
              <a:t> Paolo </a:t>
            </a:r>
            <a:r>
              <a:rPr lang="it-IT" sz="2200" b="1" dirty="0" err="1" smtClean="0">
                <a:solidFill>
                  <a:srgbClr val="FFD9D5"/>
                </a:solidFill>
                <a:latin typeface="Times New Roman" pitchFamily="18" charset="0"/>
                <a:cs typeface="Times New Roman" pitchFamily="18" charset="0"/>
              </a:rPr>
              <a:t>Lomazzo</a:t>
            </a:r>
            <a:r>
              <a:rPr lang="it-IT" sz="2200" b="1" dirty="0" smtClean="0">
                <a:solidFill>
                  <a:srgbClr val="FFD9D5"/>
                </a:solidFill>
                <a:latin typeface="Times New Roman" pitchFamily="18" charset="0"/>
                <a:cs typeface="Times New Roman" pitchFamily="18" charset="0"/>
              </a:rPr>
              <a:t>, per la composizione di rime satiriche e oscene, sul modello di quelle dell’Aretino, ma in lombardo. </a:t>
            </a:r>
          </a:p>
          <a:p>
            <a:r>
              <a:rPr lang="it-IT" sz="2200" b="1" dirty="0" smtClean="0">
                <a:solidFill>
                  <a:srgbClr val="FFD9D5"/>
                </a:solidFill>
                <a:latin typeface="Times New Roman" pitchFamily="18" charset="0"/>
                <a:cs typeface="Times New Roman" pitchFamily="18" charset="0"/>
              </a:rPr>
              <a:t>Dalla </a:t>
            </a:r>
            <a:r>
              <a:rPr lang="it-IT" sz="2200" b="1" dirty="0" err="1" smtClean="0">
                <a:solidFill>
                  <a:srgbClr val="FFD9D5"/>
                </a:solidFill>
                <a:latin typeface="Times New Roman" pitchFamily="18" charset="0"/>
                <a:cs typeface="Times New Roman" pitchFamily="18" charset="0"/>
              </a:rPr>
              <a:t>Val</a:t>
            </a:r>
            <a:r>
              <a:rPr lang="it-IT" sz="2200" b="1" dirty="0" smtClean="0">
                <a:solidFill>
                  <a:srgbClr val="FFD9D5"/>
                </a:solidFill>
                <a:latin typeface="Times New Roman" pitchFamily="18" charset="0"/>
                <a:cs typeface="Times New Roman" pitchFamily="18" charset="0"/>
              </a:rPr>
              <a:t> di </a:t>
            </a:r>
            <a:r>
              <a:rPr lang="it-IT" sz="2200" b="1" dirty="0" err="1" smtClean="0">
                <a:solidFill>
                  <a:srgbClr val="FFD9D5"/>
                </a:solidFill>
                <a:latin typeface="Times New Roman" pitchFamily="18" charset="0"/>
                <a:cs typeface="Times New Roman" pitchFamily="18" charset="0"/>
              </a:rPr>
              <a:t>Blenio</a:t>
            </a:r>
            <a:r>
              <a:rPr lang="it-IT" sz="2200" b="1" dirty="0" smtClean="0">
                <a:solidFill>
                  <a:srgbClr val="FFD9D5"/>
                </a:solidFill>
                <a:latin typeface="Times New Roman" pitchFamily="18" charset="0"/>
                <a:cs typeface="Times New Roman" pitchFamily="18" charset="0"/>
              </a:rPr>
              <a:t>, in quei tempi,  provenivano i manovali che svolgevano i lavori più faticosi. Il circolo di artisti e letterati che nominò abate il </a:t>
            </a:r>
            <a:r>
              <a:rPr lang="it-IT" sz="2200" b="1" dirty="0" err="1" smtClean="0">
                <a:solidFill>
                  <a:srgbClr val="FFD9D5"/>
                </a:solidFill>
                <a:latin typeface="Times New Roman" pitchFamily="18" charset="0"/>
                <a:cs typeface="Times New Roman" pitchFamily="18" charset="0"/>
              </a:rPr>
              <a:t>Lomazzo</a:t>
            </a:r>
            <a:r>
              <a:rPr lang="it-IT" sz="2200" b="1" dirty="0" smtClean="0">
                <a:solidFill>
                  <a:srgbClr val="FFD9D5"/>
                </a:solidFill>
                <a:latin typeface="Times New Roman" pitchFamily="18" charset="0"/>
                <a:cs typeface="Times New Roman" pitchFamily="18" charset="0"/>
              </a:rPr>
              <a:t> nel 1568, pensò di travestirsi con finti panni di facchini, e di simulare lingua e costumi facchineschi, componendo sfrontati versi in dialetto (i </a:t>
            </a:r>
            <a:r>
              <a:rPr lang="it-IT" sz="2200" b="1" i="1" dirty="0" err="1" smtClean="0">
                <a:solidFill>
                  <a:srgbClr val="FFD9D5"/>
                </a:solidFill>
                <a:latin typeface="Times New Roman" pitchFamily="18" charset="0"/>
                <a:cs typeface="Times New Roman" pitchFamily="18" charset="0"/>
              </a:rPr>
              <a:t>Rabisch</a:t>
            </a:r>
            <a:r>
              <a:rPr lang="it-IT" sz="2200" b="1" dirty="0" smtClean="0">
                <a:solidFill>
                  <a:srgbClr val="FFD9D5"/>
                </a:solidFill>
                <a:latin typeface="Times New Roman" pitchFamily="18" charset="0"/>
                <a:cs typeface="Times New Roman" pitchFamily="18" charset="0"/>
              </a:rPr>
              <a:t>, arabeschi, pasticci) e riunendosi (è il caso di dirlo?!) nelle più rinomate osterie. La valle di </a:t>
            </a:r>
            <a:r>
              <a:rPr lang="it-IT" sz="2200" b="1" dirty="0" err="1" smtClean="0">
                <a:solidFill>
                  <a:srgbClr val="FFD9D5"/>
                </a:solidFill>
                <a:latin typeface="Times New Roman" pitchFamily="18" charset="0"/>
                <a:cs typeface="Times New Roman" pitchFamily="18" charset="0"/>
              </a:rPr>
              <a:t>Blenio</a:t>
            </a:r>
            <a:r>
              <a:rPr lang="it-IT" sz="2200" b="1" dirty="0" smtClean="0">
                <a:solidFill>
                  <a:srgbClr val="FFD9D5"/>
                </a:solidFill>
                <a:latin typeface="Times New Roman" pitchFamily="18" charset="0"/>
                <a:cs typeface="Times New Roman" pitchFamily="18" charset="0"/>
              </a:rPr>
              <a:t> è solo un pretesto: la premessa a quel rovesciamento, a quella tendenza all’abbassamento, che costituisce il principio fondamentale del grottesco. Ovviamente, la compagnia si mette sotto la protezione di </a:t>
            </a:r>
            <a:r>
              <a:rPr lang="it-IT" sz="2200" b="1" dirty="0" smtClean="0">
                <a:solidFill>
                  <a:srgbClr val="FFD9D5"/>
                </a:solidFill>
                <a:latin typeface="Times New Roman" pitchFamily="18" charset="0"/>
                <a:cs typeface="Times New Roman" pitchFamily="18" charset="0"/>
              </a:rPr>
              <a:t>Bacco. </a:t>
            </a:r>
            <a:endParaRPr lang="it-IT" sz="2200" b="1" dirty="0" smtClean="0">
              <a:solidFill>
                <a:srgbClr val="FFD9D5"/>
              </a:solidFill>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143504" y="6286520"/>
            <a:ext cx="2214546" cy="571480"/>
          </a:xfrm>
        </p:spPr>
        <p:txBody>
          <a:bodyPr>
            <a:normAutofit lnSpcReduction="10000"/>
          </a:bodyPr>
          <a:lstStyle/>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4274" name="Picture 2" descr="F:\maestro2.jpg"/>
          <p:cNvPicPr>
            <a:picLocks noChangeAspect="1" noChangeArrowheads="1"/>
          </p:cNvPicPr>
          <p:nvPr/>
        </p:nvPicPr>
        <p:blipFill>
          <a:blip r:embed="rId3"/>
          <a:srcRect/>
          <a:stretch>
            <a:fillRect/>
          </a:stretch>
        </p:blipFill>
        <p:spPr bwMode="auto">
          <a:xfrm rot="10800000">
            <a:off x="-6576" y="0"/>
            <a:ext cx="9157149" cy="6858000"/>
          </a:xfrm>
          <a:prstGeom prst="rect">
            <a:avLst/>
          </a:prstGeom>
          <a:noFill/>
        </p:spPr>
      </p:pic>
      <p:sp>
        <p:nvSpPr>
          <p:cNvPr id="7" name="Rettangolo 6"/>
          <p:cNvSpPr/>
          <p:nvPr/>
        </p:nvSpPr>
        <p:spPr>
          <a:xfrm>
            <a:off x="3857620" y="6215082"/>
            <a:ext cx="1954381"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Mamma scimmia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5298" name="Picture 2" descr="F:\maestro3.jpg"/>
          <p:cNvPicPr>
            <a:picLocks noChangeAspect="1" noChangeArrowheads="1"/>
          </p:cNvPicPr>
          <p:nvPr/>
        </p:nvPicPr>
        <p:blipFill>
          <a:blip r:embed="rId3"/>
          <a:srcRect/>
          <a:stretch>
            <a:fillRect/>
          </a:stretch>
        </p:blipFill>
        <p:spPr bwMode="auto">
          <a:xfrm>
            <a:off x="0" y="109661"/>
            <a:ext cx="9144000" cy="6748339"/>
          </a:xfrm>
          <a:prstGeom prst="rect">
            <a:avLst/>
          </a:prstGeom>
          <a:noFill/>
        </p:spPr>
      </p:pic>
      <p:sp>
        <p:nvSpPr>
          <p:cNvPr id="8" name="Rettangolo 7"/>
          <p:cNvSpPr/>
          <p:nvPr/>
        </p:nvSpPr>
        <p:spPr>
          <a:xfrm>
            <a:off x="3714744" y="285728"/>
            <a:ext cx="2112758"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L’asino nella botte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0" y="0"/>
            <a:ext cx="9001156" cy="6524863"/>
          </a:xfrm>
          <a:prstGeom prst="rect">
            <a:avLst/>
          </a:prstGeom>
        </p:spPr>
        <p:txBody>
          <a:bodyPr wrap="square">
            <a:spAutoFit/>
          </a:bodyPr>
          <a:lstStyle/>
          <a:p>
            <a:r>
              <a:rPr lang="it-IT" sz="2200" b="1" dirty="0" smtClean="0">
                <a:solidFill>
                  <a:srgbClr val="FFD9D5"/>
                </a:solidFill>
                <a:latin typeface="Times New Roman" pitchFamily="18" charset="0"/>
                <a:cs typeface="Times New Roman" pitchFamily="18" charset="0"/>
              </a:rPr>
              <a:t>Magia ed empirismo, ispirazione e naturalismo ruotano attorno a nostalgie </a:t>
            </a:r>
            <a:r>
              <a:rPr lang="it-IT" sz="2200" b="1" dirty="0" err="1" smtClean="0">
                <a:solidFill>
                  <a:srgbClr val="FFD9D5"/>
                </a:solidFill>
                <a:latin typeface="Times New Roman" pitchFamily="18" charset="0"/>
                <a:cs typeface="Times New Roman" pitchFamily="18" charset="0"/>
              </a:rPr>
              <a:t>primitivistiche</a:t>
            </a:r>
            <a:r>
              <a:rPr lang="it-IT" sz="2200" b="1" dirty="0" smtClean="0">
                <a:solidFill>
                  <a:srgbClr val="FFD9D5"/>
                </a:solidFill>
                <a:latin typeface="Times New Roman" pitchFamily="18" charset="0"/>
                <a:cs typeface="Times New Roman" pitchFamily="18" charset="0"/>
              </a:rPr>
              <a:t>, presenti anche in Leonardo (“Chi è </a:t>
            </a:r>
            <a:r>
              <a:rPr lang="it-IT" sz="2200" b="1" dirty="0" err="1" smtClean="0">
                <a:solidFill>
                  <a:srgbClr val="FFD9D5"/>
                </a:solidFill>
                <a:latin typeface="Times New Roman" pitchFamily="18" charset="0"/>
                <a:cs typeface="Times New Roman" pitchFamily="18" charset="0"/>
              </a:rPr>
              <a:t>salvatico</a:t>
            </a:r>
            <a:r>
              <a:rPr lang="it-IT" sz="2200" b="1" dirty="0" smtClean="0">
                <a:solidFill>
                  <a:srgbClr val="FFD9D5"/>
                </a:solidFill>
                <a:latin typeface="Times New Roman" pitchFamily="18" charset="0"/>
                <a:cs typeface="Times New Roman" pitchFamily="18" charset="0"/>
              </a:rPr>
              <a:t> si salva”), e all’idea della vanità del sapere e dell’esaltazione degli umili, degli ignoranti, dei folli. In Italia non riesce a realizzarsi, come nel Centro e Nord Europa, un rinnovamento spirituale genuino e profondo, perché la Chiesa è ancora troppo forte. Così, l’opposizione al rigorismo formalista riesce ad esprimersi come evasione verso il mondo dei sentimenti e degli impulsi primitivi, identificato dall’universo dei villani e dei poveracci, considerati più vicini alla natura. Si rivendica, o si sogna, uno stato naturale che soddisfa  i diritti di una vita piena, in cui gli istinti, i sensi (sesso, cibo) e le passioni dell’animo (rappresentati dai “moti” in pittura) non vengono controllati</a:t>
            </a:r>
            <a:r>
              <a:rPr lang="it-IT" sz="2200" b="1" dirty="0" smtClean="0">
                <a:solidFill>
                  <a:srgbClr val="FFD9D5"/>
                </a:solidFill>
                <a:latin typeface="Times New Roman" pitchFamily="18" charset="0"/>
                <a:cs typeface="Times New Roman" pitchFamily="18" charset="0"/>
              </a:rPr>
              <a:t>. L’elevazione </a:t>
            </a:r>
            <a:r>
              <a:rPr lang="it-IT" sz="2200" b="1" dirty="0" smtClean="0">
                <a:solidFill>
                  <a:srgbClr val="FFD9D5"/>
                </a:solidFill>
                <a:latin typeface="Times New Roman" pitchFamily="18" charset="0"/>
                <a:cs typeface="Times New Roman" pitchFamily="18" charset="0"/>
              </a:rPr>
              <a:t>di ciò che è meschino, da un lato, e l’abbassamento di ciò che è elevato sono i due meccanismi fondamentali del realismo grottesco, che giustificano anche un vistoso impiego del genere comico e popolare. La tradizione </a:t>
            </a:r>
            <a:r>
              <a:rPr lang="it-IT" sz="2200" b="1" dirty="0" smtClean="0">
                <a:solidFill>
                  <a:srgbClr val="FFD9D5"/>
                </a:solidFill>
                <a:latin typeface="Times New Roman" pitchFamily="18" charset="0"/>
                <a:cs typeface="Times New Roman" pitchFamily="18" charset="0"/>
              </a:rPr>
              <a:t>carnevalesca </a:t>
            </a:r>
            <a:r>
              <a:rPr lang="it-IT" sz="2200" b="1" dirty="0" smtClean="0">
                <a:solidFill>
                  <a:srgbClr val="FFD9D5"/>
                </a:solidFill>
                <a:latin typeface="Times New Roman" pitchFamily="18" charset="0"/>
                <a:cs typeface="Times New Roman" pitchFamily="18" charset="0"/>
              </a:rPr>
              <a:t>contiene lo stesso principio demitizzante. La metamorfosi e l’ibridazione hanno lo stesso significato eversivo e liberatorio della </a:t>
            </a:r>
            <a:r>
              <a:rPr lang="it-IT" sz="2200" b="1" dirty="0" smtClean="0">
                <a:solidFill>
                  <a:srgbClr val="FFD9D5"/>
                </a:solidFill>
                <a:latin typeface="Times New Roman" pitchFamily="18" charset="0"/>
                <a:cs typeface="Times New Roman" pitchFamily="18" charset="0"/>
              </a:rPr>
              <a:t>mascherata, </a:t>
            </a:r>
            <a:r>
              <a:rPr lang="it-IT" sz="2200" b="1" dirty="0" smtClean="0">
                <a:solidFill>
                  <a:srgbClr val="FFD9D5"/>
                </a:solidFill>
                <a:latin typeface="Times New Roman" pitchFamily="18" charset="0"/>
                <a:cs typeface="Times New Roman" pitchFamily="18" charset="0"/>
              </a:rPr>
              <a:t>del mondo capovolto del rito popolare, e della deformazione caricaturale, perché dissolvono le gerarchie e i confini prestabiliti fra gli oggetti, fra i soggetti. </a:t>
            </a:r>
            <a:endParaRPr lang="it-IT" sz="2500" b="1" dirty="0" smtClean="0">
              <a:solidFill>
                <a:srgbClr val="FFD9D5"/>
              </a:solidFill>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6322" name="Picture 2" descr="F:\maestro4.jpg"/>
          <p:cNvPicPr>
            <a:picLocks noChangeAspect="1" noChangeArrowheads="1"/>
          </p:cNvPicPr>
          <p:nvPr/>
        </p:nvPicPr>
        <p:blipFill>
          <a:blip r:embed="rId3"/>
          <a:srcRect/>
          <a:stretch>
            <a:fillRect/>
          </a:stretch>
        </p:blipFill>
        <p:spPr bwMode="auto">
          <a:xfrm>
            <a:off x="0" y="142852"/>
            <a:ext cx="9118052" cy="6429396"/>
          </a:xfrm>
          <a:prstGeom prst="rect">
            <a:avLst/>
          </a:prstGeom>
          <a:noFill/>
        </p:spPr>
      </p:pic>
      <p:sp>
        <p:nvSpPr>
          <p:cNvPr id="6" name="Rettangolo 5"/>
          <p:cNvSpPr/>
          <p:nvPr/>
        </p:nvSpPr>
        <p:spPr>
          <a:xfrm>
            <a:off x="142844" y="6357958"/>
            <a:ext cx="5560176"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I granchi saltimbanchi – Roma, collezione </a:t>
            </a:r>
            <a:r>
              <a:rPr lang="it-IT" b="1" dirty="0" err="1" smtClean="0">
                <a:solidFill>
                  <a:schemeClr val="bg1"/>
                </a:solidFill>
                <a:latin typeface="Times New Roman" pitchFamily="18" charset="0"/>
                <a:cs typeface="Times New Roman" pitchFamily="18" charset="0"/>
              </a:rPr>
              <a:t>Lampronti</a:t>
            </a:r>
            <a:r>
              <a:rPr lang="it-IT" b="1" dirty="0" smtClean="0">
                <a:solidFill>
                  <a:schemeClr val="bg1"/>
                </a:solidFill>
                <a:latin typeface="Times New Roman" pitchFamily="18" charset="0"/>
                <a:cs typeface="Times New Roman" pitchFamily="18" charset="0"/>
              </a:rPr>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7346" name="Picture 2" descr="F:\maestro5.jpg"/>
          <p:cNvPicPr>
            <a:picLocks noChangeAspect="1" noChangeArrowheads="1"/>
          </p:cNvPicPr>
          <p:nvPr/>
        </p:nvPicPr>
        <p:blipFill>
          <a:blip r:embed="rId3"/>
          <a:srcRect/>
          <a:stretch>
            <a:fillRect/>
          </a:stretch>
        </p:blipFill>
        <p:spPr bwMode="auto">
          <a:xfrm rot="10800000">
            <a:off x="0" y="142852"/>
            <a:ext cx="9144000" cy="6431280"/>
          </a:xfrm>
          <a:prstGeom prst="rect">
            <a:avLst/>
          </a:prstGeom>
          <a:noFill/>
        </p:spPr>
      </p:pic>
      <p:sp>
        <p:nvSpPr>
          <p:cNvPr id="6" name="Rettangolo 5"/>
          <p:cNvSpPr/>
          <p:nvPr/>
        </p:nvSpPr>
        <p:spPr>
          <a:xfrm>
            <a:off x="0" y="6357958"/>
            <a:ext cx="4857752" cy="369332"/>
          </a:xfrm>
          <a:prstGeom prst="rect">
            <a:avLst/>
          </a:prstGeom>
        </p:spPr>
        <p:txBody>
          <a:bodyPr wrap="square">
            <a:spAutoFit/>
          </a:bodyPr>
          <a:lstStyle/>
          <a:p>
            <a:r>
              <a:rPr lang="it-IT" b="1" dirty="0" smtClean="0">
                <a:solidFill>
                  <a:schemeClr val="bg1"/>
                </a:solidFill>
                <a:latin typeface="Times New Roman" pitchFamily="18" charset="0"/>
                <a:cs typeface="Times New Roman" pitchFamily="18" charset="0"/>
              </a:rPr>
              <a:t>L’astronomo Roma, collezione </a:t>
            </a:r>
            <a:r>
              <a:rPr lang="it-IT" b="1" dirty="0" err="1" smtClean="0">
                <a:solidFill>
                  <a:schemeClr val="bg1"/>
                </a:solidFill>
                <a:latin typeface="Times New Roman" pitchFamily="18" charset="0"/>
                <a:cs typeface="Times New Roman" pitchFamily="18" charset="0"/>
              </a:rPr>
              <a:t>Lampronti</a:t>
            </a:r>
            <a:r>
              <a:rPr lang="it-IT" b="1" dirty="0" smtClean="0">
                <a:solidFill>
                  <a:schemeClr val="bg1"/>
                </a:solidFill>
                <a:latin typeface="Times New Roman" pitchFamily="18" charset="0"/>
                <a:cs typeface="Times New Roman" pitchFamily="18"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0" y="0"/>
            <a:ext cx="9001156" cy="6632585"/>
          </a:xfrm>
          <a:prstGeom prst="rect">
            <a:avLst/>
          </a:prstGeom>
        </p:spPr>
        <p:txBody>
          <a:bodyPr wrap="square">
            <a:spAutoFit/>
          </a:bodyPr>
          <a:lstStyle/>
          <a:p>
            <a:r>
              <a:rPr lang="it-IT" sz="2500" b="1" dirty="0" smtClean="0">
                <a:solidFill>
                  <a:srgbClr val="FFD9D5"/>
                </a:solidFill>
                <a:latin typeface="Times New Roman" pitchFamily="18" charset="0"/>
                <a:cs typeface="Times New Roman" pitchFamily="18" charset="0"/>
              </a:rPr>
              <a:t>Indiscutibile, la critica di classe. Ma con sfumature nichiliste. Sia il padrone che il suo congiunto sono animali che non eccellono per intelligenza e perspicacia: che siano messi all’apice della scala sociale, e pianti disperatamente come in questi due quadri, dimostra che chi possiede i beni materiali non è né prediletto da Dio, né prescelto dagli uomini. E’ un porco, cioè uno che bada solo agli interessi della propria pancia, infischiandosene dei bisogni degli altri, e perseguendoli con ogni mezzo, compresi la disonestà e l’imbroglio; ed è anche un asino, cioè uno che non riesce neppure ad immaginare che gli altri possano avere delle necessità. Non di meno, le due bestie vengono rimpiante come se, in vita, fossero stati degli eroi, o avessero acquisito meriti eccezionali. Ciò significa che la piccola folla dei loro amici, in realtà, o non sono migliori dei padroni, o sono troppo stupidi per rifiutare di essere dominati e posseduti. E allora, se non si ribellano al loro destino, se lo meritano tutto. E se devono piangere, devono piangere su se stessi.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929454" y="0"/>
            <a:ext cx="2214546" cy="4572008"/>
          </a:xfrm>
        </p:spPr>
        <p:txBody>
          <a:bodyPr>
            <a:normAutofit/>
          </a:bodyPr>
          <a:lstStyle/>
          <a:p>
            <a:endParaRPr lang="it-IT" dirty="0" smtClean="0"/>
          </a:p>
          <a:p>
            <a:r>
              <a:rPr lang="it-IT" b="1" dirty="0" smtClean="0">
                <a:solidFill>
                  <a:schemeClr val="accent2">
                    <a:lumMod val="20000"/>
                    <a:lumOff val="80000"/>
                  </a:schemeClr>
                </a:solidFill>
                <a:latin typeface="Times New Roman" pitchFamily="18" charset="0"/>
                <a:cs typeface="Times New Roman" pitchFamily="18" charset="0"/>
              </a:rPr>
              <a:t>Scena di stregoneria – </a:t>
            </a:r>
          </a:p>
          <a:p>
            <a:r>
              <a:rPr lang="it-IT" sz="2900" b="1" dirty="0" smtClean="0">
                <a:solidFill>
                  <a:schemeClr val="accent2">
                    <a:lumMod val="20000"/>
                    <a:lumOff val="80000"/>
                  </a:schemeClr>
                </a:solidFill>
                <a:latin typeface="Times New Roman" pitchFamily="18" charset="0"/>
                <a:cs typeface="Times New Roman" pitchFamily="18" charset="0"/>
              </a:rPr>
              <a:t>Collezione privata Peggy Guggenheim</a:t>
            </a:r>
            <a:endParaRPr lang="it-IT" sz="2900"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3250" name="Picture 2" descr="F:\maestro1.jpg"/>
          <p:cNvPicPr>
            <a:picLocks noChangeAspect="1" noChangeArrowheads="1"/>
          </p:cNvPicPr>
          <p:nvPr/>
        </p:nvPicPr>
        <p:blipFill>
          <a:blip r:embed="rId3"/>
          <a:srcRect l="8828" t="58333" r="1342" b="6250"/>
          <a:stretch>
            <a:fillRect/>
          </a:stretch>
        </p:blipFill>
        <p:spPr bwMode="auto">
          <a:xfrm rot="10800000">
            <a:off x="0" y="142852"/>
            <a:ext cx="9152436" cy="648297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929454" y="0"/>
            <a:ext cx="2214546" cy="4572008"/>
          </a:xfrm>
        </p:spPr>
        <p:txBody>
          <a:bodyPr>
            <a:normAutofit/>
          </a:bodyPr>
          <a:lstStyle/>
          <a:p>
            <a:endParaRPr lang="it-IT" dirty="0" smtClean="0"/>
          </a:p>
          <a:p>
            <a:r>
              <a:rPr lang="it-IT" b="1" dirty="0" smtClean="0">
                <a:solidFill>
                  <a:schemeClr val="accent2">
                    <a:lumMod val="20000"/>
                    <a:lumOff val="80000"/>
                  </a:schemeClr>
                </a:solidFill>
                <a:latin typeface="Times New Roman" pitchFamily="18" charset="0"/>
                <a:cs typeface="Times New Roman" pitchFamily="18" charset="0"/>
              </a:rPr>
              <a:t>Scena di stregoneria – </a:t>
            </a:r>
          </a:p>
          <a:p>
            <a:r>
              <a:rPr lang="it-IT" sz="2900" b="1" dirty="0" smtClean="0">
                <a:solidFill>
                  <a:schemeClr val="accent2">
                    <a:lumMod val="20000"/>
                    <a:lumOff val="80000"/>
                  </a:schemeClr>
                </a:solidFill>
                <a:latin typeface="Times New Roman" pitchFamily="18" charset="0"/>
                <a:cs typeface="Times New Roman" pitchFamily="18" charset="0"/>
              </a:rPr>
              <a:t>Collezione privata Peggy Guggenheim</a:t>
            </a:r>
            <a:endParaRPr lang="it-IT" sz="2900"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3250" name="Picture 2" descr="F:\maestro1.jpg"/>
          <p:cNvPicPr>
            <a:picLocks noChangeAspect="1" noChangeArrowheads="1"/>
          </p:cNvPicPr>
          <p:nvPr/>
        </p:nvPicPr>
        <p:blipFill>
          <a:blip r:embed="rId3"/>
          <a:srcRect l="8828" t="14583" r="1342" b="50000"/>
          <a:stretch>
            <a:fillRect/>
          </a:stretch>
        </p:blipFill>
        <p:spPr bwMode="auto">
          <a:xfrm rot="10800000">
            <a:off x="0" y="142852"/>
            <a:ext cx="9144000" cy="6477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929454" y="0"/>
            <a:ext cx="2214546" cy="4572008"/>
          </a:xfrm>
        </p:spPr>
        <p:txBody>
          <a:bodyPr>
            <a:normAutofit fontScale="92500"/>
          </a:bodyPr>
          <a:lstStyle/>
          <a:p>
            <a:endParaRPr lang="it-IT" dirty="0" smtClean="0"/>
          </a:p>
          <a:p>
            <a:r>
              <a:rPr lang="it-IT" b="1" dirty="0" smtClean="0">
                <a:solidFill>
                  <a:schemeClr val="accent2">
                    <a:lumMod val="20000"/>
                    <a:lumOff val="80000"/>
                  </a:schemeClr>
                </a:solidFill>
                <a:latin typeface="Times New Roman" pitchFamily="18" charset="0"/>
                <a:cs typeface="Times New Roman" pitchFamily="18" charset="0"/>
              </a:rPr>
              <a:t>Catalogo della mostra di Corte Franca</a:t>
            </a:r>
          </a:p>
          <a:p>
            <a:r>
              <a:rPr lang="it-IT" b="1" dirty="0" smtClean="0">
                <a:solidFill>
                  <a:schemeClr val="accent2">
                    <a:lumMod val="20000"/>
                    <a:lumOff val="80000"/>
                  </a:schemeClr>
                </a:solidFill>
                <a:latin typeface="Times New Roman" pitchFamily="18" charset="0"/>
                <a:cs typeface="Times New Roman" pitchFamily="18" charset="0"/>
              </a:rPr>
              <a:t>(l’unica che sia mai stata fatta) del 2002</a:t>
            </a:r>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2226" name="Picture 2" descr="F:\maestro.jpg"/>
          <p:cNvPicPr>
            <a:picLocks noChangeAspect="1" noChangeArrowheads="1"/>
          </p:cNvPicPr>
          <p:nvPr/>
        </p:nvPicPr>
        <p:blipFill>
          <a:blip r:embed="rId3" cstate="print"/>
          <a:srcRect l="11131" r="9692"/>
          <a:stretch>
            <a:fillRect/>
          </a:stretch>
        </p:blipFill>
        <p:spPr bwMode="auto">
          <a:xfrm rot="10800000">
            <a:off x="2643174" y="0"/>
            <a:ext cx="392909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2428860" y="142852"/>
            <a:ext cx="1768433"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Scena in cucina </a:t>
            </a:r>
          </a:p>
        </p:txBody>
      </p:sp>
      <p:pic>
        <p:nvPicPr>
          <p:cNvPr id="24578" name="Picture 2" descr="http://www.the-athenaeum.org/art/display_image.php?id=433650"/>
          <p:cNvPicPr>
            <a:picLocks noChangeAspect="1" noChangeArrowheads="1"/>
          </p:cNvPicPr>
          <p:nvPr/>
        </p:nvPicPr>
        <p:blipFill>
          <a:blip r:embed="rId3"/>
          <a:srcRect/>
          <a:stretch>
            <a:fillRect/>
          </a:stretch>
        </p:blipFill>
        <p:spPr bwMode="auto">
          <a:xfrm>
            <a:off x="0" y="1"/>
            <a:ext cx="9086850" cy="68580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7" name="Rettangolo 6"/>
          <p:cNvSpPr/>
          <p:nvPr/>
        </p:nvSpPr>
        <p:spPr>
          <a:xfrm>
            <a:off x="0" y="0"/>
            <a:ext cx="9001156" cy="7478970"/>
          </a:xfrm>
          <a:prstGeom prst="rect">
            <a:avLst/>
          </a:prstGeom>
        </p:spPr>
        <p:txBody>
          <a:bodyPr wrap="square">
            <a:spAutoFit/>
          </a:bodyPr>
          <a:lstStyle/>
          <a:p>
            <a:r>
              <a:rPr lang="it-IT" sz="2000" b="1" dirty="0" smtClean="0">
                <a:solidFill>
                  <a:srgbClr val="FFD9D5"/>
                </a:solidFill>
                <a:latin typeface="Times New Roman" pitchFamily="18" charset="0"/>
                <a:cs typeface="Times New Roman" pitchFamily="18" charset="0"/>
              </a:rPr>
              <a:t>Il finto facchino </a:t>
            </a:r>
            <a:r>
              <a:rPr lang="it-IT" sz="2000" b="1" dirty="0" err="1" smtClean="0">
                <a:solidFill>
                  <a:srgbClr val="FFD9D5"/>
                </a:solidFill>
                <a:latin typeface="Times New Roman" pitchFamily="18" charset="0"/>
                <a:cs typeface="Times New Roman" pitchFamily="18" charset="0"/>
              </a:rPr>
              <a:t>bleniese</a:t>
            </a:r>
            <a:r>
              <a:rPr lang="it-IT" sz="2000" b="1" dirty="0" smtClean="0">
                <a:solidFill>
                  <a:srgbClr val="FFD9D5"/>
                </a:solidFill>
                <a:latin typeface="Times New Roman" pitchFamily="18" charset="0"/>
                <a:cs typeface="Times New Roman" pitchFamily="18" charset="0"/>
              </a:rPr>
              <a:t> dell’Accademia, il folle ed il buffone della tradizione comico popolare, il pastore  arcadico che passa il tempo ad amoreggiare e fare musica, la cortigiana dell’Aretino, o il buon selvaggio di cui si vagheggia abiti in America, tanto civile e decente, tanto ammirato dai filosofi francesi e da Montagne, sono personaggi assolutamente inventati e inesistenti. In realtà, però, sono sintomi di un disagio profondo verso la situazione che si sta vivendo: perché esprimono la nostalgia per un paradiso in terra, un’età dell’oro irrimediabilmente perduta, che non si è mai conosciuto ma in cui si vuole credere anche contro l’evidenza dei fatti. Un periodo in cui si poteva vivere liberi, in maniera semplice, senza dover impiegare sofismi intellettuali per spiegare le cose, in cui si potevano soddisfare le richieste dei sensi senza vergogna, perché non esistevano restrizioni morali, in cui non esisteva la necessità di mentire per salvare le apparenze e le convenzioni sociali. Questo luogo, spaziale e temporale, assume nomi diversi a seconda dell’autore: può essere il paese di Cuccagna preso a prestito dalla tradizione; può trovarsi in  una regione mitica e lontana dell’antica Grecia, o del Nuovo Mondo; o addirittura nascondersi fra le alcove di un postribolo </a:t>
            </a:r>
            <a:r>
              <a:rPr lang="it-IT" sz="2000" b="1" dirty="0" smtClean="0">
                <a:solidFill>
                  <a:srgbClr val="FFD9D5"/>
                </a:solidFill>
                <a:latin typeface="Times New Roman" pitchFamily="18" charset="0"/>
                <a:cs typeface="Times New Roman" pitchFamily="18" charset="0"/>
              </a:rPr>
              <a:t>. In </a:t>
            </a:r>
            <a:r>
              <a:rPr lang="it-IT" sz="2000" b="1" dirty="0" smtClean="0">
                <a:solidFill>
                  <a:srgbClr val="FFD9D5"/>
                </a:solidFill>
                <a:latin typeface="Times New Roman" pitchFamily="18" charset="0"/>
                <a:cs typeface="Times New Roman" pitchFamily="18" charset="0"/>
              </a:rPr>
              <a:t>ogni modo, si tratta di gente, di emozioni, di pulsioni che devono rimanere al proprio posto: l’evasione, per chi viene dai “quartieri alti”, è consentita, anzi consigliata, purché rimanga circoscritta nel tempo e nello spazio. Le creature inferiori aprono il proprio corpo in molte maniere: mangiando smodatamente, facendo sesso in pubblico, ubriacandosi e poi </a:t>
            </a:r>
            <a:r>
              <a:rPr lang="it-IT" sz="2000" b="1" dirty="0" err="1" smtClean="0">
                <a:solidFill>
                  <a:srgbClr val="FFD9D5"/>
                </a:solidFill>
                <a:latin typeface="Times New Roman" pitchFamily="18" charset="0"/>
                <a:cs typeface="Times New Roman" pitchFamily="18" charset="0"/>
              </a:rPr>
              <a:t>vomitando…</a:t>
            </a:r>
            <a:r>
              <a:rPr lang="it-IT" sz="2000" b="1" dirty="0" smtClean="0">
                <a:solidFill>
                  <a:srgbClr val="FFD9D5"/>
                </a:solidFill>
                <a:latin typeface="Times New Roman" pitchFamily="18" charset="0"/>
                <a:cs typeface="Times New Roman" pitchFamily="18" charset="0"/>
              </a:rPr>
              <a:t>. Ma anche mostrando i propri sentimenti.  </a:t>
            </a:r>
            <a:r>
              <a:rPr lang="it-IT" sz="2000" b="1" dirty="0" smtClean="0">
                <a:solidFill>
                  <a:srgbClr val="FFD9D5"/>
                </a:solidFill>
                <a:latin typeface="Times New Roman" pitchFamily="18" charset="0"/>
                <a:cs typeface="Times New Roman" pitchFamily="18" charset="0"/>
              </a:rPr>
              <a:t>Agli </a:t>
            </a:r>
            <a:r>
              <a:rPr lang="it-IT" sz="2000" b="1" dirty="0" smtClean="0">
                <a:solidFill>
                  <a:srgbClr val="FFD9D5"/>
                </a:solidFill>
                <a:latin typeface="Times New Roman" pitchFamily="18" charset="0"/>
                <a:cs typeface="Times New Roman" pitchFamily="18" charset="0"/>
              </a:rPr>
              <a:t>altri, questo non deve succedere. </a:t>
            </a:r>
          </a:p>
          <a:p>
            <a:r>
              <a:rPr lang="it-IT" sz="2000" b="1" dirty="0" smtClean="0">
                <a:solidFill>
                  <a:srgbClr val="FFD9D5"/>
                </a:solidFill>
                <a:latin typeface="Times New Roman" pitchFamily="18" charset="0"/>
                <a:cs typeface="Times New Roman" pitchFamily="18" charset="0"/>
              </a:rPr>
              <a:t> </a:t>
            </a:r>
          </a:p>
          <a:p>
            <a:r>
              <a:rPr lang="it-IT" sz="2000" b="1" dirty="0" smtClean="0">
                <a:solidFill>
                  <a:srgbClr val="FFD9D5"/>
                </a:solidFill>
                <a:latin typeface="Times New Roman" pitchFamily="18" charset="0"/>
                <a:cs typeface="Times New Roman" pitchFamily="18" charset="0"/>
              </a:rPr>
              <a:t>. </a:t>
            </a:r>
            <a:endParaRPr lang="it-IT" sz="2000" b="1" dirty="0" smtClean="0">
              <a:solidFill>
                <a:srgbClr val="FFD9D5"/>
              </a:solidFill>
              <a:latin typeface="Times New Roman" pitchFamily="18" charset="0"/>
              <a:cs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6" name="CasellaDiTesto 5"/>
          <p:cNvSpPr txBox="1"/>
          <p:nvPr/>
        </p:nvSpPr>
        <p:spPr>
          <a:xfrm>
            <a:off x="2267744" y="2708920"/>
            <a:ext cx="4488729" cy="1323439"/>
          </a:xfrm>
          <a:prstGeom prst="rect">
            <a:avLst/>
          </a:prstGeom>
          <a:noFill/>
        </p:spPr>
        <p:txBody>
          <a:bodyPr wrap="none" rtlCol="0">
            <a:spAutoFit/>
          </a:bodyPr>
          <a:lstStyle/>
          <a:p>
            <a:r>
              <a:rPr lang="it-IT" sz="8000" b="1" dirty="0" smtClean="0">
                <a:solidFill>
                  <a:schemeClr val="accent2">
                    <a:lumMod val="20000"/>
                    <a:lumOff val="80000"/>
                  </a:schemeClr>
                </a:solidFill>
                <a:latin typeface="Times New Roman" panose="02020603050405020304" pitchFamily="18" charset="0"/>
                <a:cs typeface="Times New Roman" panose="02020603050405020304" pitchFamily="18" charset="0"/>
              </a:rPr>
              <a:t>GRAZIE </a:t>
            </a:r>
            <a:endParaRPr lang="it-IT" sz="8000" b="1" dirty="0">
              <a:solidFill>
                <a:schemeClr val="accent2">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98914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142852"/>
            <a:ext cx="9144000" cy="573325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sz="3600" b="1" dirty="0" smtClean="0">
                <a:solidFill>
                  <a:srgbClr val="FFD9D5"/>
                </a:solidFill>
                <a:latin typeface="Times New Roman" pitchFamily="18" charset="0"/>
                <a:cs typeface="Times New Roman" pitchFamily="18" charset="0"/>
              </a:rPr>
              <a:t>L’orizzonte </a:t>
            </a:r>
            <a:r>
              <a:rPr lang="it-IT" sz="3600" b="1" dirty="0" smtClean="0">
                <a:solidFill>
                  <a:srgbClr val="FFD9D5"/>
                </a:solidFill>
                <a:latin typeface="Times New Roman" pitchFamily="18" charset="0"/>
                <a:cs typeface="Times New Roman" pitchFamily="18" charset="0"/>
              </a:rPr>
              <a:t>culturale che ritroviamo sullo sfondo di questi quadri, </a:t>
            </a:r>
            <a:r>
              <a:rPr lang="it-IT" sz="3600" b="1" dirty="0" smtClean="0">
                <a:solidFill>
                  <a:srgbClr val="FFD9D5"/>
                </a:solidFill>
                <a:latin typeface="Times New Roman" pitchFamily="18" charset="0"/>
                <a:cs typeface="Times New Roman" pitchFamily="18" charset="0"/>
              </a:rPr>
              <a:t>ne </a:t>
            </a:r>
            <a:r>
              <a:rPr lang="it-IT" sz="3600" b="1" dirty="0" smtClean="0">
                <a:solidFill>
                  <a:srgbClr val="FFD9D5"/>
                </a:solidFill>
                <a:latin typeface="Times New Roman" pitchFamily="18" charset="0"/>
                <a:cs typeface="Times New Roman" pitchFamily="18" charset="0"/>
              </a:rPr>
              <a:t>costituisce il substrato profondo, inconscio, su cui certamente si deve essere formata la concezione del mondo di questi pittori. Un sistema di percezione che andava al di là del visibile, che permetteva di individuare forze, energie e principi naturali e poi di fissarli su tela. Un sistema di interpretazione del mondo che, nella nostra epoca, porterebbe (e porta) alla </a:t>
            </a:r>
            <a:r>
              <a:rPr lang="it-IT" sz="3600" b="1" dirty="0" smtClean="0">
                <a:solidFill>
                  <a:srgbClr val="FFD9D5"/>
                </a:solidFill>
                <a:latin typeface="Times New Roman" pitchFamily="18" charset="0"/>
                <a:cs typeface="Times New Roman" pitchFamily="18" charset="0"/>
              </a:rPr>
              <a:t>follia. </a:t>
            </a:r>
            <a:endParaRPr lang="it-IT" sz="3600" b="1" dirty="0" smtClean="0">
              <a:solidFill>
                <a:srgbClr val="FFD9D5"/>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0370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76256" y="0"/>
            <a:ext cx="2267743" cy="4572008"/>
          </a:xfrm>
        </p:spPr>
        <p:txBody>
          <a:bodyPr/>
          <a:lstStyle/>
          <a:p>
            <a:endParaRPr lang="it-IT" dirty="0" smtClean="0"/>
          </a:p>
          <a:p>
            <a:endParaRPr lang="it-IT" dirty="0"/>
          </a:p>
          <a:p>
            <a:endParaRPr lang="it-IT" dirty="0" smtClean="0"/>
          </a:p>
          <a:p>
            <a:endParaRPr lang="it-IT" b="1" dirty="0" smtClean="0">
              <a:latin typeface="Times New Roman" pitchFamily="18" charset="0"/>
              <a:cs typeface="Times New Roman" pitchFamily="18" charset="0"/>
            </a:endParaRPr>
          </a:p>
        </p:txBody>
      </p:sp>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9394" name="Picture 2" descr="F:\maestro7.jpg"/>
          <p:cNvPicPr>
            <a:picLocks noChangeAspect="1" noChangeArrowheads="1"/>
          </p:cNvPicPr>
          <p:nvPr/>
        </p:nvPicPr>
        <p:blipFill>
          <a:blip r:embed="rId3"/>
          <a:srcRect/>
          <a:stretch>
            <a:fillRect/>
          </a:stretch>
        </p:blipFill>
        <p:spPr bwMode="auto">
          <a:xfrm rot="10800000">
            <a:off x="-5104" y="3821"/>
            <a:ext cx="9149104" cy="6854178"/>
          </a:xfrm>
          <a:prstGeom prst="rect">
            <a:avLst/>
          </a:prstGeom>
          <a:noFill/>
        </p:spPr>
      </p:pic>
      <p:sp>
        <p:nvSpPr>
          <p:cNvPr id="8" name="Rettangolo 7"/>
          <p:cNvSpPr/>
          <p:nvPr/>
        </p:nvSpPr>
        <p:spPr>
          <a:xfrm>
            <a:off x="1500166" y="6357958"/>
            <a:ext cx="2020746" cy="369332"/>
          </a:xfrm>
          <a:prstGeom prst="rect">
            <a:avLst/>
          </a:prstGeom>
        </p:spPr>
        <p:txBody>
          <a:bodyPr wrap="none">
            <a:spAutoFit/>
          </a:bodyPr>
          <a:lstStyle/>
          <a:p>
            <a:r>
              <a:rPr lang="it-IT" b="1" dirty="0" smtClean="0">
                <a:solidFill>
                  <a:schemeClr val="accent6">
                    <a:lumMod val="20000"/>
                    <a:lumOff val="80000"/>
                  </a:schemeClr>
                </a:solidFill>
                <a:latin typeface="Times New Roman" pitchFamily="18" charset="0"/>
                <a:cs typeface="Times New Roman" pitchFamily="18" charset="0"/>
              </a:rPr>
              <a:t>Il circo delle rane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sp>
        <p:nvSpPr>
          <p:cNvPr id="8" name="Sottotitolo 2"/>
          <p:cNvSpPr txBox="1">
            <a:spLocks/>
          </p:cNvSpPr>
          <p:nvPr/>
        </p:nvSpPr>
        <p:spPr>
          <a:xfrm>
            <a:off x="0" y="0"/>
            <a:ext cx="9144000" cy="6858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it-IT" b="1" dirty="0" smtClean="0">
                <a:solidFill>
                  <a:schemeClr val="accent2">
                    <a:lumMod val="40000"/>
                    <a:lumOff val="60000"/>
                  </a:schemeClr>
                </a:solidFill>
                <a:latin typeface="Times New Roman" pitchFamily="18" charset="0"/>
                <a:cs typeface="Times New Roman" pitchFamily="18" charset="0"/>
              </a:rPr>
              <a:t>Due sono in Florida</a:t>
            </a:r>
          </a:p>
          <a:p>
            <a:endParaRPr lang="it-IT" sz="2000" b="1" dirty="0" smtClean="0">
              <a:solidFill>
                <a:schemeClr val="accent6">
                  <a:lumMod val="20000"/>
                  <a:lumOff val="80000"/>
                </a:schemeClr>
              </a:solidFill>
              <a:latin typeface="Times New Roman" pitchFamily="18" charset="0"/>
              <a:cs typeface="Times New Roman" pitchFamily="18" charset="0"/>
            </a:endParaRPr>
          </a:p>
          <a:p>
            <a:r>
              <a:rPr lang="it-IT" b="1" dirty="0" smtClean="0">
                <a:solidFill>
                  <a:schemeClr val="accent6">
                    <a:lumMod val="20000"/>
                    <a:lumOff val="80000"/>
                  </a:schemeClr>
                </a:solidFill>
                <a:latin typeface="Times New Roman" pitchFamily="18" charset="0"/>
                <a:cs typeface="Times New Roman" pitchFamily="18" charset="0"/>
              </a:rPr>
              <a:t>A Sarasota, al John and </a:t>
            </a:r>
            <a:r>
              <a:rPr lang="it-IT" b="1" dirty="0" err="1" smtClean="0">
                <a:solidFill>
                  <a:schemeClr val="accent6">
                    <a:lumMod val="20000"/>
                    <a:lumOff val="80000"/>
                  </a:schemeClr>
                </a:solidFill>
                <a:latin typeface="Times New Roman" pitchFamily="18" charset="0"/>
                <a:cs typeface="Times New Roman" pitchFamily="18" charset="0"/>
              </a:rPr>
              <a:t>Mable</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Ringling</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Museum</a:t>
            </a:r>
            <a:r>
              <a:rPr lang="it-IT" b="1" dirty="0" smtClean="0">
                <a:solidFill>
                  <a:schemeClr val="accent6">
                    <a:lumMod val="20000"/>
                    <a:lumOff val="80000"/>
                  </a:schemeClr>
                </a:solidFill>
                <a:latin typeface="Times New Roman" pitchFamily="18" charset="0"/>
                <a:cs typeface="Times New Roman" pitchFamily="18" charset="0"/>
              </a:rPr>
              <a:t> </a:t>
            </a:r>
            <a:r>
              <a:rPr lang="it-IT" b="1" dirty="0" err="1" smtClean="0">
                <a:solidFill>
                  <a:schemeClr val="accent6">
                    <a:lumMod val="20000"/>
                    <a:lumOff val="80000"/>
                  </a:schemeClr>
                </a:solidFill>
                <a:latin typeface="Times New Roman" pitchFamily="18" charset="0"/>
                <a:cs typeface="Times New Roman" pitchFamily="18" charset="0"/>
              </a:rPr>
              <a:t>of</a:t>
            </a:r>
            <a:r>
              <a:rPr lang="it-IT" b="1" dirty="0" smtClean="0">
                <a:solidFill>
                  <a:schemeClr val="accent6">
                    <a:lumMod val="20000"/>
                    <a:lumOff val="80000"/>
                  </a:schemeClr>
                </a:solidFill>
                <a:latin typeface="Times New Roman" pitchFamily="18" charset="0"/>
                <a:cs typeface="Times New Roman" pitchFamily="18" charset="0"/>
              </a:rPr>
              <a:t> Art,  dove esiste un reparto in cui i quadri, di origine incerta, sono in attesa di attribuzione sicura e di (probabile) restituzione. La direzione del museo ribadisce, sul suo sito web:   </a:t>
            </a:r>
          </a:p>
          <a:p>
            <a:r>
              <a:rPr lang="it-IT" b="1" dirty="0" smtClean="0">
                <a:solidFill>
                  <a:schemeClr val="accent6">
                    <a:lumMod val="20000"/>
                    <a:lumOff val="80000"/>
                  </a:schemeClr>
                </a:solidFill>
                <a:latin typeface="Times New Roman" pitchFamily="18" charset="0"/>
                <a:cs typeface="Times New Roman" pitchFamily="18" charset="0"/>
              </a:rPr>
              <a:t>“non bisogna credere, però, che tutti i dipinti di dubbia provenienza siano stati portati dai </a:t>
            </a:r>
            <a:r>
              <a:rPr lang="it-IT" b="1" dirty="0" err="1" smtClean="0">
                <a:solidFill>
                  <a:schemeClr val="accent6">
                    <a:lumMod val="20000"/>
                    <a:lumOff val="80000"/>
                  </a:schemeClr>
                </a:solidFill>
                <a:latin typeface="Times New Roman" pitchFamily="18" charset="0"/>
                <a:cs typeface="Times New Roman" pitchFamily="18" charset="0"/>
              </a:rPr>
              <a:t>nazisti…</a:t>
            </a:r>
            <a:r>
              <a:rPr lang="it-IT" b="1" dirty="0" smtClean="0">
                <a:solidFill>
                  <a:schemeClr val="accent6">
                    <a:lumMod val="20000"/>
                    <a:lumOff val="80000"/>
                  </a:schemeClr>
                </a:solidFill>
                <a:latin typeface="Times New Roman" pitchFamily="18" charset="0"/>
                <a:cs typeface="Times New Roman" pitchFamily="18" charset="0"/>
              </a:rPr>
              <a:t>” </a:t>
            </a:r>
          </a:p>
          <a:p>
            <a:r>
              <a:rPr lang="it-IT" b="1" dirty="0" smtClean="0">
                <a:solidFill>
                  <a:schemeClr val="accent6">
                    <a:lumMod val="20000"/>
                    <a:lumOff val="80000"/>
                  </a:schemeClr>
                </a:solidFill>
                <a:latin typeface="Times New Roman" pitchFamily="18" charset="0"/>
                <a:cs typeface="Times New Roman" pitchFamily="18" charset="0"/>
              </a:rPr>
              <a:t>Intanto i nostri non stanno nell’elenco on </a:t>
            </a:r>
            <a:r>
              <a:rPr lang="it-IT" b="1" dirty="0" err="1" smtClean="0">
                <a:solidFill>
                  <a:schemeClr val="accent6">
                    <a:lumMod val="20000"/>
                    <a:lumOff val="80000"/>
                  </a:schemeClr>
                </a:solidFill>
                <a:latin typeface="Times New Roman" pitchFamily="18" charset="0"/>
                <a:cs typeface="Times New Roman" pitchFamily="18" charset="0"/>
              </a:rPr>
              <a:t>line</a:t>
            </a:r>
            <a:r>
              <a:rPr lang="it-IT" b="1" dirty="0" smtClean="0">
                <a:solidFill>
                  <a:schemeClr val="accent6">
                    <a:lumMod val="20000"/>
                    <a:lumOff val="80000"/>
                  </a:schemeClr>
                </a:solidFill>
                <a:latin typeface="Times New Roman" pitchFamily="18" charset="0"/>
                <a:cs typeface="Times New Roman" pitchFamily="18" charset="0"/>
              </a:rPr>
              <a:t> </a:t>
            </a:r>
          </a:p>
          <a:p>
            <a:r>
              <a:rPr lang="it-IT" b="1" dirty="0" smtClean="0">
                <a:solidFill>
                  <a:schemeClr val="accent6">
                    <a:lumMod val="20000"/>
                    <a:lumOff val="80000"/>
                  </a:schemeClr>
                </a:solidFill>
                <a:latin typeface="Times New Roman" pitchFamily="18" charset="0"/>
                <a:cs typeface="Times New Roman" pitchFamily="18" charset="0"/>
              </a:rPr>
              <a:t>e chissà dove sono: se nei depositi, </a:t>
            </a:r>
          </a:p>
          <a:p>
            <a:r>
              <a:rPr lang="it-IT" b="1" dirty="0" smtClean="0">
                <a:solidFill>
                  <a:schemeClr val="accent6">
                    <a:lumMod val="20000"/>
                    <a:lumOff val="80000"/>
                  </a:schemeClr>
                </a:solidFill>
                <a:latin typeface="Times New Roman" pitchFamily="18" charset="0"/>
                <a:cs typeface="Times New Roman" pitchFamily="18" charset="0"/>
              </a:rPr>
              <a:t>o effettivamente esposti.  </a:t>
            </a:r>
          </a:p>
        </p:txBody>
      </p:sp>
    </p:spTree>
    <p:extLst>
      <p:ext uri="{BB962C8B-B14F-4D97-AF65-F5344CB8AC3E}">
        <p14:creationId xmlns:p14="http://schemas.microsoft.com/office/powerpoint/2010/main" xmlns="" val="4110370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8358214" y="5572140"/>
            <a:ext cx="635150" cy="962804"/>
          </a:xfrm>
          <a:prstGeom prst="rect">
            <a:avLst/>
          </a:prstGeom>
          <a:noFill/>
          <a:ln>
            <a:noFill/>
          </a:ln>
          <a:extLst/>
        </p:spPr>
      </p:pic>
      <p:sp>
        <p:nvSpPr>
          <p:cNvPr id="5" name="CasellaDiTesto 4"/>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2">
                    <a:lumMod val="20000"/>
                    <a:lumOff val="80000"/>
                  </a:schemeClr>
                </a:solidFill>
                <a:latin typeface="Times New Roman" pitchFamily="18" charset="0"/>
                <a:cs typeface="Times New Roman" pitchFamily="18" charset="0"/>
              </a:rPr>
              <a:t>Michela Zucca</a:t>
            </a:r>
          </a:p>
          <a:p>
            <a:pPr algn="ctr"/>
            <a:r>
              <a:rPr lang="it-IT" sz="800" b="1" dirty="0" smtClean="0">
                <a:solidFill>
                  <a:schemeClr val="accent2">
                    <a:lumMod val="20000"/>
                    <a:lumOff val="80000"/>
                  </a:schemeClr>
                </a:solidFill>
                <a:latin typeface="Times New Roman" pitchFamily="18" charset="0"/>
                <a:cs typeface="Times New Roman" pitchFamily="18" charset="0"/>
              </a:rPr>
              <a:t>Servizi Culturali</a:t>
            </a:r>
            <a:endParaRPr lang="it-IT" sz="800" b="1" dirty="0">
              <a:solidFill>
                <a:schemeClr val="accent2">
                  <a:lumMod val="20000"/>
                  <a:lumOff val="80000"/>
                </a:schemeClr>
              </a:solidFill>
              <a:latin typeface="Times New Roman" pitchFamily="18" charset="0"/>
              <a:cs typeface="Times New Roman" pitchFamily="18" charset="0"/>
            </a:endParaRPr>
          </a:p>
        </p:txBody>
      </p:sp>
      <p:pic>
        <p:nvPicPr>
          <p:cNvPr id="58370" name="Picture 2" descr="F:\maestro6.jpg"/>
          <p:cNvPicPr>
            <a:picLocks noChangeAspect="1" noChangeArrowheads="1"/>
          </p:cNvPicPr>
          <p:nvPr/>
        </p:nvPicPr>
        <p:blipFill>
          <a:blip r:embed="rId3"/>
          <a:srcRect/>
          <a:stretch>
            <a:fillRect/>
          </a:stretch>
        </p:blipFill>
        <p:spPr bwMode="auto">
          <a:xfrm rot="10800000">
            <a:off x="0" y="-26062"/>
            <a:ext cx="9144000" cy="6910124"/>
          </a:xfrm>
          <a:prstGeom prst="rect">
            <a:avLst/>
          </a:prstGeom>
          <a:noFill/>
        </p:spPr>
      </p:pic>
      <p:sp>
        <p:nvSpPr>
          <p:cNvPr id="6" name="Rettangolo 5"/>
          <p:cNvSpPr/>
          <p:nvPr/>
        </p:nvSpPr>
        <p:spPr>
          <a:xfrm>
            <a:off x="2285984" y="0"/>
            <a:ext cx="2033570" cy="369332"/>
          </a:xfrm>
          <a:prstGeom prst="rect">
            <a:avLst/>
          </a:prstGeom>
        </p:spPr>
        <p:txBody>
          <a:bodyPr wrap="none">
            <a:spAutoFit/>
          </a:bodyPr>
          <a:lstStyle/>
          <a:p>
            <a:r>
              <a:rPr lang="it-IT" b="1" dirty="0" smtClean="0">
                <a:solidFill>
                  <a:schemeClr val="bg1"/>
                </a:solidFill>
                <a:latin typeface="Times New Roman" pitchFamily="18" charset="0"/>
                <a:cs typeface="Times New Roman" pitchFamily="18" charset="0"/>
              </a:rPr>
              <a:t>Proverbi veneziani</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804</TotalTime>
  <Words>2976</Words>
  <Application>Microsoft Office PowerPoint</Application>
  <PresentationFormat>Presentazione su schermo (4:3)</PresentationFormat>
  <Paragraphs>239</Paragraphs>
  <Slides>51</Slides>
  <Notes>4</Notes>
  <HiddenSlides>0</HiddenSlides>
  <MMClips>0</MMClips>
  <ScaleCrop>false</ScaleCrop>
  <HeadingPairs>
    <vt:vector size="4" baseType="variant">
      <vt:variant>
        <vt:lpstr>Tema</vt:lpstr>
      </vt:variant>
      <vt:variant>
        <vt:i4>1</vt:i4>
      </vt:variant>
      <vt:variant>
        <vt:lpstr>Titoli diapositive</vt:lpstr>
      </vt:variant>
      <vt:variant>
        <vt:i4>51</vt:i4>
      </vt:variant>
    </vt:vector>
  </HeadingPairs>
  <TitlesOfParts>
    <vt:vector size="52"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56</cp:revision>
  <dcterms:created xsi:type="dcterms:W3CDTF">2015-01-23T08:46:39Z</dcterms:created>
  <dcterms:modified xsi:type="dcterms:W3CDTF">2015-01-26T16:12:44Z</dcterms:modified>
</cp:coreProperties>
</file>