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6" r:id="rId4"/>
    <p:sldId id="268" r:id="rId5"/>
    <p:sldId id="269" r:id="rId6"/>
    <p:sldId id="267" r:id="rId7"/>
    <p:sldId id="271" r:id="rId8"/>
    <p:sldId id="272" r:id="rId9"/>
    <p:sldId id="274" r:id="rId10"/>
    <p:sldId id="275" r:id="rId11"/>
    <p:sldId id="276" r:id="rId12"/>
    <p:sldId id="280" r:id="rId13"/>
    <p:sldId id="282" r:id="rId14"/>
    <p:sldId id="278" r:id="rId15"/>
    <p:sldId id="284" r:id="rId16"/>
    <p:sldId id="291" r:id="rId17"/>
    <p:sldId id="293" r:id="rId18"/>
    <p:sldId id="294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9" r:id="rId27"/>
    <p:sldId id="286" r:id="rId28"/>
    <p:sldId id="285" r:id="rId29"/>
    <p:sldId id="287" r:id="rId30"/>
    <p:sldId id="288" r:id="rId31"/>
    <p:sldId id="290" r:id="rId32"/>
    <p:sldId id="292" r:id="rId33"/>
    <p:sldId id="305" r:id="rId34"/>
    <p:sldId id="312" r:id="rId35"/>
    <p:sldId id="258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E0A-C516-4EFE-846B-555A91741D6C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19-CE2E-458F-8E38-A784E9C6F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E0A-C516-4EFE-846B-555A91741D6C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19-CE2E-458F-8E38-A784E9C6F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E0A-C516-4EFE-846B-555A91741D6C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19-CE2E-458F-8E38-A784E9C6F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E0A-C516-4EFE-846B-555A91741D6C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19-CE2E-458F-8E38-A784E9C6F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E0A-C516-4EFE-846B-555A91741D6C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19-CE2E-458F-8E38-A784E9C6F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E0A-C516-4EFE-846B-555A91741D6C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19-CE2E-458F-8E38-A784E9C6F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E0A-C516-4EFE-846B-555A91741D6C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19-CE2E-458F-8E38-A784E9C6F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E0A-C516-4EFE-846B-555A91741D6C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19-CE2E-458F-8E38-A784E9C6F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E0A-C516-4EFE-846B-555A91741D6C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19-CE2E-458F-8E38-A784E9C6F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E0A-C516-4EFE-846B-555A91741D6C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19-CE2E-458F-8E38-A784E9C6F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E0A-C516-4EFE-846B-555A91741D6C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19-CE2E-458F-8E38-A784E9C6F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DE0A-C516-4EFE-846B-555A91741D6C}" type="datetimeFigureOut">
              <a:rPr lang="it-IT" smtClean="0"/>
              <a:pPr/>
              <a:t>09/01/2014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6F19-CE2E-458F-8E38-A784E9C6F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zucca\Desktop\pcvecchietto\pcvecchio\Miei%20Documenti\pygmy%20music_%20Bobangi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zucca\Desktop\pcvecchietto\pcvecchio\Miei%20Documenti\Aboriginal%20songs%20and%20dances%20from%20Bamyili,%20NT,%201980s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zucca\Desktop\pcvecchietto\pcvecchio\Miei%20Documenti\Chant%20lapons%20-%20Le%20joik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zucca\Desktop\pcvecchietto\pcvecchio\Miei%20Documenti\Amazon%20Experience,%20Shaman%20sings%20an%20Icaro%20for%20peace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zucca\Desktop\pcvecchietto\pcvecchio\Miei%20Documenti\Hildegard%20of%20Bingen,%20Spiritus%20Sanctus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zucca\Desktop\pcvecchietto\pcvecchio\Miei%20Documenti\Premana%20canto%20a%20tir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zucca\Desktop\pcvecchietto\pcvecchio\Miei%20Documenti\Joan%20Baez%20-%20Mary%20Hamilton%20(1960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file:///C:\Users\mzucca\Desktop\pcvecchietto\pcvecchio\Miei%20Documenti\Giovanna%20Marini%20-%20%20I%20treni%20per%20Reggio%20Calabria.mp3" TargetMode="External"/><Relationship Id="rId1" Type="http://schemas.openxmlformats.org/officeDocument/2006/relationships/audio" Target="file:///C:\Users\mzucca\Desktop\pcvecchietto\pcvecchio\Miei%20Documenti\DONNA%20LOMBARDA%20-%20Caterina%20Bueno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zucca\Desktop\pcvecchietto\pcvecchio\Miei%20Documenti\Mondine%20di%20Correggio%20-%20Son%20la%20mondina%20son%20la%20sfruttata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file:///C:\Users\mzucca\Desktop\pcvecchietto\pcvecchio\Miei%20Documenti\Ornella%20Vanoni%20-%20Le%20mantellate.mp3" TargetMode="External"/><Relationship Id="rId1" Type="http://schemas.openxmlformats.org/officeDocument/2006/relationships/audio" Target="file:///C:\Users\mzucca\Desktop\pcvecchietto\pcvecchio\Miei%20Documenti\La%20povera%20Rosetta%20Canto%20Popolare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41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mzucca\Desktop\pcvecchietto\pcvecchio\Miei Documenti\giorgia-meschini_20080501_dscf2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10076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-642966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4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DONNE CHE SE LA CANTANO</a:t>
            </a:r>
            <a:endParaRPr lang="it-IT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4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cantare, contare, incantare: </a:t>
            </a:r>
          </a:p>
          <a:p>
            <a:pPr algn="ctr"/>
            <a:endParaRPr lang="it-IT" sz="4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4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4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4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signore della parola </a:t>
            </a:r>
          </a:p>
          <a:p>
            <a:pPr algn="ctr"/>
            <a:r>
              <a:rPr lang="it-IT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 l’arte della narrazione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4072622"/>
            <a:ext cx="9144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sappiamo niente di musiche tanto antiche: ma si sa che popoli considerati molto “primitivi”, rimasti “all’età della pietra”, come i Pigmei del Centro Africa, sono riusciti ad elaborare forme raffinatissime di polifonia, in cui la voce cambia varie volte nel corso del canto, che viene improvvisato e lascia grande spazio al contributo personale. Le canzoni servono a trasmettere la cultura, le regole e la storia della comunità. </a:t>
            </a:r>
            <a:endParaRPr lang="it-IT" sz="25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omparative Study of the music of the Pygmy people of Northern Con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0" y="0"/>
            <a:ext cx="9140970" cy="4171238"/>
          </a:xfrm>
          <a:prstGeom prst="rect">
            <a:avLst/>
          </a:prstGeom>
          <a:noFill/>
        </p:spPr>
      </p:pic>
      <p:pic>
        <p:nvPicPr>
          <p:cNvPr id="8" name="pygmy music_ Bobang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2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143504" y="0"/>
            <a:ext cx="4000496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delle prove che i gesuiti portarono al papa per non far distruggere quell’incredibile esperimento di convivenza fra Vecchio e Nuovo che furono le </a:t>
            </a:r>
            <a:r>
              <a:rPr lang="it-IT" sz="26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reducciones</a:t>
            </a:r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paraguaiane, e per evitare lo sterminio degli indios e la loro riduzione in schiavitù, fu proprio la capacità degli indigeni di cantare in polifonia e di comporre musica meravigliosa.  </a:t>
            </a:r>
            <a:r>
              <a:rPr lang="it-IT" sz="2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Niente </a:t>
            </a:r>
          </a:p>
          <a:p>
            <a:r>
              <a:rPr lang="it-IT" sz="2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tutto questo è sopravvissuto.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www.zipoli.it/img/frisos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119684" cy="3071810"/>
          </a:xfrm>
          <a:prstGeom prst="rect">
            <a:avLst/>
          </a:prstGeom>
          <a:noFill/>
        </p:spPr>
      </p:pic>
      <p:pic>
        <p:nvPicPr>
          <p:cNvPr id="30724" name="Picture 4" descr="http://www.zipoli.it/img/frisos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5119684" cy="307181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0" y="3071810"/>
            <a:ext cx="514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Fregio con angeli musicanti dai tratti somatici indios. Rovine di Trinidad, Paraguay, XVII sec. </a:t>
            </a:r>
            <a:endParaRPr lang="it-IT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91440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certi casi, il canto può essere anche solo interiore: i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canti che gli aborigeni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ricevono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via mistica sono le vibrazioni primarie che danno origine e forma al mondo e sono anche mappe che descrivono la morfologia del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territorio. Tutta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l’Australia e’ disegnata da queste mappe di canti sacri, secondo una topografia sacra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vibrazionale,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 il suono del “</a:t>
            </a:r>
            <a:r>
              <a:rPr lang="it-IT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didjeridou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(ramo cavo d’eucalipto dove rimbomba la voce umana) cerca di ripeterla, imitando le vibrazioni che crearono il territorio, gli sconvolgimenti tellurici che produssero deserti e montagne, i ritmi che determinarono sorgenti e </a:t>
            </a:r>
            <a:r>
              <a:rPr lang="it-IT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canions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Attraverso il suono,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l’uomo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partecipa alla creazione della terra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Ogni tribù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ha un canto che domina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uno spazio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preciso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permette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muoversi con sicurezza lungo un percorso; il canto con le sue modulazioni descrive la via, le sorgenti, le caverne, i </a:t>
            </a:r>
            <a:r>
              <a:rPr lang="it-IT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monti…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 un lato e’ una mappa descrittiva di un viaggio, dall’altro la sua vibrazione e’ morfogenetica,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guida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 mantiene la forma di un territorio, lo spiega e lo ricrea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Là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dove finisce il canto di una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tribù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comincia il canto di un’altra,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così 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tutti i canti si intrecciano e si uniscono dando luogo alla mappa energetica dell’intera Australia</a:t>
            </a:r>
            <a:r>
              <a:rPr lang="it-IT" sz="2400" dirty="0" smtClean="0"/>
              <a:t>.</a:t>
            </a:r>
            <a:r>
              <a:rPr lang="it-IT" sz="2400" b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sz="3100" b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3100" b="1" dirty="0" smtClean="0">
              <a:solidFill>
                <a:srgbClr val="FFCC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3100" b="1" dirty="0">
              <a:solidFill>
                <a:srgbClr val="FFCC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715008" y="0"/>
            <a:ext cx="34289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credeva che ogni antenato totemico, nel suo viaggio per tutto i paese, avesse sparso sulle proprie orme una scia di parole e di note musicali, e che queste Piste del Sogno fossero rimaste sulla terra come ‘vie di comunicazione tra le </a:t>
            </a:r>
            <a:r>
              <a:rPr lang="it-IT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tribu’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piu’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lontane. Un canto faceva contemporaneamente da mappa e da antenna. A patto di conoscerlo, sapevi sempre trovare la strada.. e 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finché 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restavi sulla Pista trovavi sempre persone del tuo steso Sogno, che erano di fatto tuoi fratelli e da cui ti potevi aspettare 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ospitalità. 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L’Australia intera poteva essere letta come uno spartito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t-IT" sz="20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rai.tv/dl/img/2012/10/1350292064329aborigeni7.jpg"/>
          <p:cNvPicPr>
            <a:picLocks noChangeAspect="1" noChangeArrowheads="1"/>
          </p:cNvPicPr>
          <p:nvPr/>
        </p:nvPicPr>
        <p:blipFill>
          <a:blip r:embed="rId4"/>
          <a:srcRect l="21669" r="18138" b="-3333"/>
          <a:stretch>
            <a:fillRect/>
          </a:stretch>
        </p:blipFill>
        <p:spPr bwMode="auto">
          <a:xfrm>
            <a:off x="-1" y="0"/>
            <a:ext cx="5703499" cy="7072338"/>
          </a:xfrm>
          <a:prstGeom prst="rect">
            <a:avLst/>
          </a:prstGeom>
          <a:noFill/>
        </p:spPr>
      </p:pic>
      <p:pic>
        <p:nvPicPr>
          <p:cNvPr id="8" name="Aboriginal songs and dances from Bamyili, NT, 1980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c’era roccia o </a:t>
            </a:r>
            <a:r>
              <a:rPr lang="it-IT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ruscello…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che non fosse stato cantato o che non potesse essere 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cantato</a:t>
            </a:r>
            <a:endParaRPr lang="it-IT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www.ansa.it/webimages/large/2012/1/26/59dfd00144f95d8a0de66b827d0ca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32" y="0"/>
            <a:ext cx="9100068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L’uomo che andava in </a:t>
            </a:r>
            <a:r>
              <a:rPr lang="it-IT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walkabout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compiva un viaggio rituale: cavalcava le orme del </a:t>
            </a:r>
            <a:endParaRPr lang="it-IT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suo 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Antenato. Cantava le strofe dell’Antenato senza cambiare una parola 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 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endParaRPr lang="it-IT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e 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così 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ricreava il Creato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 Bruce </a:t>
            </a:r>
            <a:r>
              <a:rPr lang="it-IT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Chatwin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vie dei canti</a:t>
            </a:r>
            <a:endParaRPr lang="it-IT" b="1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olitano-national-geographic.blogautore.espresso.repubblica.it/files/2010/08/popolindigeni_a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36859" cy="607220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5786446" y="142852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Mappa aborigena dell’Australia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514351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sciamana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la sacerdotessa canta </a:t>
            </a:r>
            <a:r>
              <a:rPr lang="it-IT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accompagnadosi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il tamburo,  o con un altro strumento musicale ipnotico (celebre il </a:t>
            </a:r>
            <a:r>
              <a:rPr lang="it-IT" sz="2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sistro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delle amazzoni) non racconta una storia, né compone una canzone: spesso emette suoni che descrivono il </a:t>
            </a:r>
          </a:p>
          <a:p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mondo della natura, o uno stato d’animo, un sogno, come nel caso degli </a:t>
            </a:r>
            <a:r>
              <a:rPr lang="it-IT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joikos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lapponi e siberiani, che hanno la funzione magica di incantesimi e di leve di potere.  </a:t>
            </a:r>
            <a:endParaRPr lang="it-IT" sz="2000" b="1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www.voyagesillumination.com/wp-content/uploads/2013/09/16-SCIAMANA-GUARITRICE-NELLA-SUA-CLINICA-NELLA-REGIONE-DI-TUVA-SIBER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53543" cy="5143536"/>
          </a:xfrm>
          <a:prstGeom prst="rect">
            <a:avLst/>
          </a:prstGeom>
          <a:noFill/>
        </p:spPr>
      </p:pic>
      <p:pic>
        <p:nvPicPr>
          <p:cNvPr id="10" name="Chant lapons - Le jo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07220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Amazzonia gli </a:t>
            </a:r>
            <a:r>
              <a:rPr lang="it-IT" sz="20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icaros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sono i canti di guarigione che, sotto l’effetto dell’</a:t>
            </a:r>
            <a:r>
              <a:rPr lang="it-IT" sz="20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ayahuasca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la </a:t>
            </a:r>
            <a:r>
              <a:rPr lang="it-IT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sciamana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canta insufflandoli nel malato col fumo del tabacco. </a:t>
            </a:r>
            <a:endParaRPr lang="it-IT" sz="2000" b="1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shamanportal.org/uploads/29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109854"/>
          </a:xfrm>
          <a:prstGeom prst="rect">
            <a:avLst/>
          </a:prstGeom>
          <a:noFill/>
        </p:spPr>
      </p:pic>
      <p:pic>
        <p:nvPicPr>
          <p:cNvPr id="9" name="Amazon Experience, Shaman sings an Icaro for pea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9586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14942" y="0"/>
            <a:ext cx="392905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cristianesimo nega alle donne la funzione sacerdotale: non possono più apparire in pubblico, se non velate; devono tacere; quelle che svolgono una qualunque professione artistica, sono assimilate alle prostitute. Il canto sacro prosegue nei conventi, centri di produzione della cultura, in cui le suore esercitano un potere pari a quello dei confratelli maschi. E’ proprio nei monasteri femminili che si scopre la possibilità fondamentale di leggere con la mente, e che si scrive la musica. Chi per prima scrive inni in polifonia è una badessa tedesca: </a:t>
            </a:r>
            <a:r>
              <a:rPr lang="it-IT" sz="2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Hildegarda</a:t>
            </a:r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it-IT" sz="2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Bimgen</a:t>
            </a:r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it-IT" sz="2200" b="1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www.clioproject.org/files/images/Medieval_Nu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30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100" y="-1"/>
            <a:ext cx="9233099" cy="688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5499" y="5586967"/>
            <a:ext cx="6397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226762" y="6550580"/>
            <a:ext cx="917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D16DD9"/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rgbClr val="D16DD9"/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rgbClr val="D16DD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09883" y="6202616"/>
            <a:ext cx="327549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E6B0EA"/>
                </a:solidFill>
                <a:latin typeface="Times New Roman" pitchFamily="18" charset="0"/>
                <a:cs typeface="Times New Roman" pitchFamily="18" charset="0"/>
              </a:rPr>
              <a:t>li.  </a:t>
            </a:r>
            <a:r>
              <a:rPr lang="it-IT" sz="3600" b="1" dirty="0" smtClean="0">
                <a:solidFill>
                  <a:srgbClr val="E6B0E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3600" b="1" dirty="0">
              <a:solidFill>
                <a:srgbClr val="E6B0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762" y="-14709"/>
            <a:ext cx="9230762" cy="692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3528" y="6132818"/>
            <a:ext cx="860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Hildegarda</a:t>
            </a:r>
            <a:r>
              <a:rPr lang="it-I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it-IT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Bingen</a:t>
            </a:r>
            <a:r>
              <a:rPr lang="it-I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(XI sec.) è una delle </a:t>
            </a:r>
            <a:r>
              <a:rPr lang="it-I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menti più </a:t>
            </a:r>
            <a:r>
              <a:rPr lang="it-I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insigni </a:t>
            </a:r>
            <a:r>
              <a:rPr lang="it-I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tutti i </a:t>
            </a:r>
            <a:r>
              <a:rPr lang="it-I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tempi, paragonabile a Leonardo: un “intelletto totale” sia scientifico che artistico. </a:t>
            </a:r>
            <a:endParaRPr lang="it-IT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48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100" b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In tutti i testi religiosi più antichi, l’universo ha origine dal suono. </a:t>
            </a:r>
          </a:p>
          <a:p>
            <a:r>
              <a:rPr lang="it-IT" sz="3100" b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Secondo i Veda è “</a:t>
            </a:r>
            <a:r>
              <a:rPr lang="it-IT" sz="3100" b="1" i="1" dirty="0" err="1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Vac</a:t>
            </a:r>
            <a:r>
              <a:rPr lang="it-IT" sz="3100" b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”, la sillaba sacra, la parola che dà forma; nella Bibbia si parla del </a:t>
            </a:r>
            <a:r>
              <a:rPr lang="it-IT" sz="3100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Verbo</a:t>
            </a:r>
            <a:r>
              <a:rPr lang="it-IT" sz="3100" b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; nell’antichità classica chiamavano questo suono </a:t>
            </a:r>
            <a:r>
              <a:rPr lang="it-IT" sz="3100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it-IT" sz="3100" b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it-IT" sz="3100" b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Tutta la creazione è </a:t>
            </a:r>
            <a:r>
              <a:rPr lang="it-IT" sz="3100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Sinfonia </a:t>
            </a:r>
            <a:r>
              <a:rPr lang="it-IT" sz="3100" b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di note, ottave, frequenze armoniche. Il linguaggio sonoro della luce o musica delle sfere ha dato origine a tutta la creazione.</a:t>
            </a:r>
          </a:p>
          <a:p>
            <a:r>
              <a:rPr lang="it-IT" sz="3100" b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Tra gli strumenti musicali la voce umana è lo strumento più potente poiché trasmette la risonanza spirituale di chi canta: e da subito, il canto viene associato alle donne. </a:t>
            </a:r>
          </a:p>
          <a:p>
            <a:endParaRPr lang="it-IT" sz="3100" b="1" dirty="0">
              <a:solidFill>
                <a:srgbClr val="FFCC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00760" y="0"/>
            <a:ext cx="314324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Decima </a:t>
            </a: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figlia </a:t>
            </a: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 una delle più ricche famiglie tedesche, viene messa in monastero da bambina e istruita dalla badessa </a:t>
            </a:r>
            <a:r>
              <a:rPr lang="it-IT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Jutta</a:t>
            </a: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una delle donne più colte dell’antichità. Ha accesso  a libri proibiti e ha delle visioni «naturalistiche».  </a:t>
            </a:r>
            <a:r>
              <a:rPr lang="it-I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157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72066" y="0"/>
            <a:ext cx="407193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Alla morte di </a:t>
            </a:r>
            <a:r>
              <a:rPr lang="it-IT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Jutta</a:t>
            </a: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viene acclamata badessa all’unanimità dalle consorelle. Solo allora scrive a Bernardo di Chiaravalle, intellettuale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 punta della Chiesa, chiamandolo «fratello in C5risto», svelandogli il contenuto delle visioni e chiedendogli il permesso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 rivelarne il contenuto. Bernardo non solo acconsente ma le accorda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permesso di predicare. </a:t>
            </a:r>
            <a:r>
              <a:rPr lang="it-I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100" y="-22666"/>
            <a:ext cx="5033442" cy="688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86380" y="0"/>
            <a:ext cx="385762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Hildegarda</a:t>
            </a:r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scrive un tratta di ginecologia in cui descrive l’utero (anche se la dissezione dei cadaveri è proibita dalla </a:t>
            </a:r>
            <a:r>
              <a:rPr lang="it-IT" sz="25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Chiesa…</a:t>
            </a:r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.) che ha visto nelle sue visioni, e trasmette la ricetta della pozione che le donne devono prendere quando non vogliono «che il marito gli si accosti»….</a:t>
            </a:r>
          </a:p>
          <a:p>
            <a:pPr algn="ctr"/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Compone musiche polifoniche e fonda la </a:t>
            </a:r>
            <a:r>
              <a:rPr lang="it-IT" sz="25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litoterapia</a:t>
            </a:r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Alla fine della sua vita inventa una </a:t>
            </a:r>
            <a:endParaRPr lang="it-IT" sz="25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lingua </a:t>
            </a:r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codice, </a:t>
            </a:r>
            <a:endParaRPr lang="it-IT" sz="25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ancora </a:t>
            </a:r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tradotta</a:t>
            </a:r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it-IT" sz="25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920" y="13941"/>
            <a:ext cx="5438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715140" y="0"/>
            <a:ext cx="2428860" cy="71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Ha lasciato 155 monodie, cioè canti per voce sola, privi di qualsiasi accompagnamento musicale che si contrapponevano alla polifonia, strutturata su più voci e un basso continuo di fondo. Le musiche di </a:t>
            </a:r>
            <a:r>
              <a:rPr lang="it-IT" sz="1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Ildegarda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non sono semplici canti.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Contengono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elementi dei Misteri,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gli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spettacoli drammatici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fulcro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delle Sacre  Rappresentazioni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medioevali, da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allestire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prima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all’interno delle chiese, poi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sui sagrati: è l’origine del teatro moderno. Cantare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è pregare con l’anima,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più alta forma di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giubilo 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accessibile a tutti. La sua voce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rimbalza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 un secolo all’altro e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oggi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l’industria discografica riscopre quelle melodie 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t-IT" sz="16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it-IT" sz="25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 descr="http://www.anneobrienbooks.com/uploads/blog/23/239_LancelotdelL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8558"/>
            <a:ext cx="6715139" cy="6849442"/>
          </a:xfrm>
          <a:prstGeom prst="rect">
            <a:avLst/>
          </a:prstGeom>
          <a:noFill/>
        </p:spPr>
      </p:pic>
      <p:pic>
        <p:nvPicPr>
          <p:cNvPr id="10" name="Hildegard of Bingen, Spiritus Sanct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5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00694" y="0"/>
            <a:ext cx="364330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Dopo il Concilio di Trento (1563), giustificandosi con la </a:t>
            </a:r>
            <a:r>
              <a:rPr lang="it-IT" sz="21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probizione</a:t>
            </a:r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paolo di Tarso “</a:t>
            </a:r>
            <a:r>
              <a:rPr lang="it-IT" sz="21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Mulieres</a:t>
            </a:r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ecclesia </a:t>
            </a:r>
            <a:r>
              <a:rPr lang="it-IT" sz="21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taciunt</a:t>
            </a:r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 papa Sisto V nel 1589 riorganizza il coro della Cappella Sistina, e provvede al reclutamento dei cantori castrati. Il canto sacri femminile tace per sempre; </a:t>
            </a:r>
            <a:r>
              <a:rPr lang="it-IT" sz="21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Hildegarda</a:t>
            </a:r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viene praticamente </a:t>
            </a:r>
            <a:r>
              <a:rPr lang="it-IT" sz="21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dimentuicata</a:t>
            </a:r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 la polifonia verrà inventata dai maschi; e i maggiori musicisti europei comporranno appositamente per gli evirati. Alla fine dell’800 ne esistevano ancora più di 4.000. Il loro uso fu ufficialmente proibito solo all’inizio del XX secolo. </a:t>
            </a:r>
            <a:endParaRPr lang="it-IT" sz="21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it-IT" sz="25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://bizzarrobazar.files.wordpress.com/2012/01/castrati_choristers.jpg?w=6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189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357818" y="0"/>
            <a:ext cx="3786182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canto femminile diventa un fatto privato, anche se nelle chiese di campagna le donne continuano a cantare, visto che gli uomini non ci vanno. </a:t>
            </a:r>
          </a:p>
          <a:p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Rimane la prerogativa delle donne dei ceti bassi, che accompagnano col canto qualunque attività di lavoro o di svago, da sole o in gruppo. Soprattutto, sono scanditi col canto i momenti più importanti dell’esistenza: i riti di passaggio (nascita – ninna nanna; matrimonio – canti nuziali; morte – canto funebre); il lavoro; la conservazione  e il tramandare la memoria. E poi, la </a:t>
            </a:r>
          </a:p>
          <a:p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protesta sociale e politica; </a:t>
            </a:r>
          </a:p>
          <a:p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 i canti della delinquenza. </a:t>
            </a:r>
            <a:endParaRPr lang="it-IT" sz="25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upload.wikimedia.org/wikipedia/commons/0/09/Honthorst_Old_woman_sing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904"/>
            <a:ext cx="5363346" cy="6831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357818" y="0"/>
            <a:ext cx="37861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canto femminile. </a:t>
            </a:r>
            <a:endParaRPr lang="it-IT" sz="25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ww.valsassinaexpo.it/wordpress/wp-content/uploads/2013/04/costumi-prem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0"/>
            <a:ext cx="7559386" cy="685800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785786" y="142852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canto popolare non è armonico: spesso la musica tende all’acuto, come nel caso del canto a tir, il sistema di canto arcaico dell’arco alpino, in cui le donne intonano il motivo che sale sempre più in alto, sempre più in </a:t>
            </a:r>
            <a:r>
              <a:rPr lang="it-IT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alto…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gli uomini seguono. </a:t>
            </a:r>
            <a:endParaRPr lang="it-IT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remana canto a t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41433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421481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ogni evidenza, la prima forma di religione fu il culto dei morti. Nella ritualità legata ai defunti le donne e il canto svolgono una funzione centrale: le mogli e le parenti del morto compongono dei veri e propri inni in cui raccontano la storia  della sua vita, alternando le strofe a suoni acutissimi che agiscono nel profondo della psiche in maniera ipnotica.  Fino a pochi decenni fa, in Sardegna, si praticava “s’</a:t>
            </a:r>
            <a:r>
              <a:rPr lang="it-IT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attittu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 la veglia funebre: specie in caso di omicidio,  la potenza del canto femminile era tale da spingere i presenti ad uscire  da casa e a vendicare l’ucciso, immediatamente,  incuranti della possibilità di essere visti da parenti e polizia. </a:t>
            </a:r>
            <a:endParaRPr lang="it-IT" sz="2000" b="1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00694" y="285728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Mappa aborigena dell’Australia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infernemland.files.wordpress.com/2013/09/arte9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3071" cy="4214842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4929190" y="0"/>
            <a:ext cx="4433971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Tomba di </a:t>
            </a:r>
            <a:r>
              <a:rPr lang="it-IT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Ruvo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Puglia (Ba), V sec. a.C.  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39633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Durante </a:t>
            </a:r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s’</a:t>
            </a:r>
            <a:r>
              <a:rPr lang="it-IT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attittu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 donne inscenavano gare di composizione di canto-narrazione in poesia  </a:t>
            </a:r>
            <a:endParaRPr lang="it-IT" b="1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www.archeologosardos.it/attitt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46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0"/>
            <a:ext cx="457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Nelle ninne nanne le donne raccontavano di tutto.... con la scusa di far addormentare il bambino si cantano anche le cose più brutte, comprese le invettive contro il marito e il rimpianto per il tempo in cui si era ragazze, e si poteva essere libere: e non ci si vergogna di cantare perfino di infanticidi o di abbandono dei bambini illegittimi: la violenza estrema che tante donne </a:t>
            </a: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nel corso dei secoli hanno </a:t>
            </a: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dovuto subire. </a:t>
            </a: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it-IT" sz="28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File:Mater Matuta Chiancia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4572000" cy="685800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0" y="0"/>
            <a:ext cx="296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Dea madre, </a:t>
            </a:r>
            <a:r>
              <a:rPr lang="it-IT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Chianciano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(Si)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Joan Baez - Mary Hamilton (1960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46434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385762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 i Greci le divinità che ispirano tutte le arti, ma anche la matematica e l’astronomia, sono le nove Muse, figlie di </a:t>
            </a:r>
            <a:r>
              <a:rPr lang="it-IT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Mnemosine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(Memoria, femmina anche </a:t>
            </a:r>
            <a:r>
              <a:rPr lang="it-IT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lei…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.) e di Zeus. Cantando ispirano poeti e artisti.  Sono chiamate alle feste degli dei dove spesso cantano in coro: ma il loro culto è antichissimo, e testimonia il ruolo attivo che veniva svolto dalle donne  nel tramandare la memoria della comunità fino all’avvento del patriarcato acheo, da cui vengono trasformate </a:t>
            </a:r>
          </a:p>
          <a:p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mere ispiratrici. Il loro culto è vivo soprattutto fra i Pitagorici,  unica </a:t>
            </a:r>
          </a:p>
          <a:p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accademia filosofica che ammette le donne, e a Lesbo, isola sede di </a:t>
            </a:r>
          </a:p>
          <a:p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un’importante e famosa scuola femminile, fondata dall’omonima poetessa. </a:t>
            </a:r>
            <a:endParaRPr lang="it-IT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novarchitectura.com/wp-content/uploads/2012/02/Muses_sarcophagus_Louvre_MR880-1024x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96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i221.photobucket.com/albums/dd27/bigmargio/cantastor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908" y="-142900"/>
            <a:ext cx="6706434" cy="7142813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6357950" y="0"/>
            <a:ext cx="2786050" cy="68788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donne sono formidabili raccontatrici di storie, e gli uomini temono la luna lingua delle donne, specie quando ad essere ricordati sono fatti scomodi, che incutono timore o che scatenano brutti ricordi. La </a:t>
            </a:r>
            <a:r>
              <a:rPr lang="it-IT" sz="21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ballata</a:t>
            </a:r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è la forma tipica che assume il canto di narrazione, già diffuso prima del Medio Evo  (</a:t>
            </a:r>
            <a:r>
              <a:rPr lang="it-IT" sz="21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Nigra</a:t>
            </a:r>
            <a:r>
              <a:rPr lang="it-IT" sz="21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fa risalire il testo di Donna Lombarda al V secolo) e tuttora preferito per raccontare storie di largo respiro.  </a:t>
            </a:r>
            <a:endParaRPr lang="it-IT" sz="21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DONNA LOMBARDA - Caterina Bue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01090" y="285728"/>
            <a:ext cx="304800" cy="304800"/>
          </a:xfrm>
          <a:prstGeom prst="rect">
            <a:avLst/>
          </a:prstGeom>
        </p:spPr>
      </p:pic>
      <p:pic>
        <p:nvPicPr>
          <p:cNvPr id="12" name="Giovanna Marini -  I treni per Reggio Calabri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786842" y="6357958"/>
            <a:ext cx="223838" cy="22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9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0" y="514351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Nel West Bengala, 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km 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 Calcutta, 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nel 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villaggio di </a:t>
            </a:r>
            <a:r>
              <a:rPr lang="it-IT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Naya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esiste la 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tradizione dei </a:t>
            </a:r>
            <a:r>
              <a:rPr lang="it-IT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Patua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le cantastorie che, aiutandosi con stuoie dipinte, raccontano i miti  religiosi  ma anche il problema dell’HIV e la possibilità di controllare le nascite. Da una tradizione locale, sono diventate animatrici stipendiate dal governo per fare formazione nei villaggi in cui altre forme di comunicazione sono risultate difficili. </a:t>
            </a:r>
            <a:endParaRPr lang="it-IT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://i1.ytimg.com/vi/_dNB3d_Ydi0/hqdefault.jpg"/>
          <p:cNvPicPr>
            <a:picLocks noChangeAspect="1" noChangeArrowheads="1"/>
          </p:cNvPicPr>
          <p:nvPr/>
        </p:nvPicPr>
        <p:blipFill>
          <a:blip r:embed="rId3"/>
          <a:srcRect t="10204" r="510" b="13264"/>
          <a:stretch>
            <a:fillRect/>
          </a:stretch>
        </p:blipFill>
        <p:spPr bwMode="auto">
          <a:xfrm>
            <a:off x="0" y="-142900"/>
            <a:ext cx="9144000" cy="5275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0" y="6215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donne si accorgono subito che il lavoro diventa meno pesante se si passa il tempo cantando: le mondine compongono alcune fra le canzoni più belle della musica popolare italiana, fra cui </a:t>
            </a:r>
            <a:r>
              <a:rPr lang="it-IT" sz="1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Bella Ciao</a:t>
            </a:r>
            <a:r>
              <a:rPr lang="it-IT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it-IT" sz="16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gamberogonzo.blogspirit.com/media/01/02/18047780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92" y="0"/>
            <a:ext cx="9122308" cy="6239659"/>
          </a:xfrm>
          <a:prstGeom prst="rect">
            <a:avLst/>
          </a:prstGeom>
          <a:noFill/>
        </p:spPr>
      </p:pic>
      <p:pic>
        <p:nvPicPr>
          <p:cNvPr id="5" name="Mondine di Correggio - Son la mondina son la sfrutt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14546" y="6611778"/>
            <a:ext cx="400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sz="2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929190" y="0"/>
            <a:ext cx="421481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canto popolare femminile raggiunge alcune delle sue massime espressioni quando interpreta le storie maledette, le vicende di emarginazione e sofferenza delle più sfortunate, come nel caso della Rosetta della </a:t>
            </a:r>
            <a:r>
              <a:rPr lang="it-IT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Vetra</a:t>
            </a: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Milano e delle recluse nel convento delle Mantellate, il reparto femminile della prigione di Roma. </a:t>
            </a:r>
            <a:endParaRPr lang="it-IT" sz="32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mzucca\Desktop\pcvecchietto\pcvecchio\Miei Documenti\rosetta1.jpg"/>
          <p:cNvPicPr>
            <a:picLocks noChangeAspect="1" noChangeArrowheads="1"/>
          </p:cNvPicPr>
          <p:nvPr/>
        </p:nvPicPr>
        <p:blipFill>
          <a:blip r:embed="rId5"/>
          <a:srcRect l="51038" t="33334" r="2177" b="18749"/>
          <a:stretch>
            <a:fillRect/>
          </a:stretch>
        </p:blipFill>
        <p:spPr bwMode="auto">
          <a:xfrm>
            <a:off x="0" y="0"/>
            <a:ext cx="4919870" cy="6858000"/>
          </a:xfrm>
          <a:prstGeom prst="rect">
            <a:avLst/>
          </a:prstGeom>
          <a:noFill/>
        </p:spPr>
      </p:pic>
      <p:pic>
        <p:nvPicPr>
          <p:cNvPr id="7" name="La povera Rosetta Canto Popola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071934" y="357166"/>
            <a:ext cx="304800" cy="304800"/>
          </a:xfrm>
          <a:prstGeom prst="rect">
            <a:avLst/>
          </a:prstGeom>
        </p:spPr>
      </p:pic>
      <p:pic>
        <p:nvPicPr>
          <p:cNvPr id="10" name="Ornella Vanoni - Le mantellat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28624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78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croatia.org/crown/content_images/2010/kvartuc/kvartuc_djakovo_women_singing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51" y="-1"/>
            <a:ext cx="10930015" cy="713866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1500166" y="357166"/>
            <a:ext cx="7500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L’immagine di donna che esce dalla canzone popolare è molto diversa da quella  diffusa dalle canzoni da festival di Sanremo: donne forti, che si sanno difendere o che per lo meno ci provano, e che, se anche sono costrette ad abbandonare i figli e piangono tutta la notte, il giorno dopo si vestono a festa e vanno in città. </a:t>
            </a:r>
            <a:endParaRPr lang="it-IT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mzucca\Desktop\pcvecchietto\pcvecchio\Miei Documenti\giorgia-meschini_20080501_dscf2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100763"/>
          </a:xfrm>
          <a:prstGeom prst="rect">
            <a:avLst/>
          </a:prstGeom>
          <a:noFill/>
        </p:spPr>
      </p:pic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7158" y="2285992"/>
            <a:ext cx="858440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GRAZIE</a:t>
            </a:r>
            <a:endParaRPr lang="it-IT" sz="16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435768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Senza dubbio, nelle civiltà antiche, cantare è un atto magico, spesso compiuto assieme alla danza,  connesso con il culto della fertilità, e collegato con i riti di propiziazione  della prosperità della comunità,  e con le cerimonie di guarigione. </a:t>
            </a:r>
          </a:p>
          <a:p>
            <a:r>
              <a:rPr lang="it-IT" sz="23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Probabilmente, molte delle incisioni rupestri e delle raffigurazioni preistoriche di persone rappresentate in posizione di orante (cioè in piedi, con le braccia allargate) mostrano uomini e donne che cantano il nome di Dio, o anche che mandano una maledizione: ancora oggi, si dice “te le canto”.  </a:t>
            </a: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://www.europeanvirtualmuseum.net/evm/vm/roots/15_img/image001.gif"/>
          <p:cNvSpPr>
            <a:spLocks noChangeAspect="1" noChangeArrowheads="1"/>
          </p:cNvSpPr>
          <p:nvPr/>
        </p:nvSpPr>
        <p:spPr bwMode="auto">
          <a:xfrm>
            <a:off x="155575" y="-822325"/>
            <a:ext cx="12001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5604" name="Picture 4" descr="C:\Users\mzucca\Desktop\pcvecchietto\pcvecchio\Miei Documenti\cantore preistorico.gif"/>
          <p:cNvPicPr>
            <a:picLocks noChangeAspect="1" noChangeArrowheads="1"/>
          </p:cNvPicPr>
          <p:nvPr/>
        </p:nvPicPr>
        <p:blipFill>
          <a:blip r:embed="rId3"/>
          <a:srcRect b="18750"/>
          <a:stretch>
            <a:fillRect/>
          </a:stretch>
        </p:blipFill>
        <p:spPr bwMode="auto">
          <a:xfrm>
            <a:off x="4343400" y="0"/>
            <a:ext cx="4800600" cy="557214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4500562" y="5715016"/>
            <a:ext cx="3775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Tardo </a:t>
            </a:r>
            <a:r>
              <a:rPr lang="it-IT" b="1" i="1" dirty="0" err="1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Enelitico</a:t>
            </a:r>
            <a:r>
              <a:rPr lang="it-IT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, 5.000 </a:t>
            </a:r>
            <a:r>
              <a:rPr lang="it-IT" b="1" i="1" dirty="0" err="1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a.C</a:t>
            </a:r>
            <a:r>
              <a:rPr lang="it-IT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. circa, </a:t>
            </a:r>
          </a:p>
          <a:p>
            <a:r>
              <a:rPr lang="it-IT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cultura di </a:t>
            </a:r>
            <a:r>
              <a:rPr lang="it-IT" b="1" i="1" dirty="0" err="1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Rousse</a:t>
            </a:r>
            <a:r>
              <a:rPr lang="it-IT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,  Bulgaria: forse la </a:t>
            </a:r>
          </a:p>
          <a:p>
            <a:r>
              <a:rPr lang="it-IT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Più antica immagine di cantore </a:t>
            </a:r>
            <a:endParaRPr lang="it-IT" b="1" i="1" dirty="0">
              <a:solidFill>
                <a:srgbClr val="FFCC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://www.europeanvirtualmuseum.net/evm/vm/roots/15_img/image001.gif"/>
          <p:cNvSpPr>
            <a:spLocks noChangeAspect="1" noChangeArrowheads="1"/>
          </p:cNvSpPr>
          <p:nvPr/>
        </p:nvSpPr>
        <p:spPr bwMode="auto">
          <a:xfrm>
            <a:off x="155575" y="-822325"/>
            <a:ext cx="12001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Val</a:t>
            </a:r>
            <a:r>
              <a:rPr lang="it-IT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 Camonica (</a:t>
            </a:r>
            <a:r>
              <a:rPr lang="it-IT" b="1" i="1" dirty="0" err="1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it-IT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), età del Ferro, I millennio a.C. “Oranti”. Il pallino fra le gambe</a:t>
            </a:r>
          </a:p>
          <a:p>
            <a:r>
              <a:rPr lang="it-IT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 indica il sesso femminile: stavano anche cantando? </a:t>
            </a:r>
            <a:r>
              <a:rPr lang="it-IT" b="1" i="1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E’ forse </a:t>
            </a:r>
            <a:r>
              <a:rPr lang="it-IT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un antico coro sacro? </a:t>
            </a:r>
            <a:endParaRPr lang="it-IT" b="1" i="1" dirty="0">
              <a:solidFill>
                <a:srgbClr val="FFCC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bresciaguide.it/tour/wp-content/uploads/2012/09/oran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" y="0"/>
            <a:ext cx="9138729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2844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 gli strumenti d’arte. </a:t>
            </a:r>
            <a:endParaRPr lang="it-IT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rilm.files.wordpress.com/2012/09/singing-maidens.jpg?w=500&amp;h=3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7168897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142844" y="5786454"/>
            <a:ext cx="88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Il canto è la forma d’arte più antica: è la più immediata, perché non ha bisogno di nessuno strumento per dare un risultato piacevole; può essere partecipata da tutti,  condivisa nelle situazioni di socialità, utilizzata dovunque.  E non costa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niente…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4348" y="500042"/>
            <a:ext cx="349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Ceramica </a:t>
            </a:r>
            <a:r>
              <a:rPr lang="it-IT" b="1" i="1" dirty="0" err="1" smtClean="0">
                <a:latin typeface="Times New Roman" pitchFamily="18" charset="0"/>
                <a:cs typeface="Times New Roman" pitchFamily="18" charset="0"/>
              </a:rPr>
              <a:t>ashanti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, Africa, XII sec. </a:t>
            </a:r>
            <a:endParaRPr lang="it-IT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857884" y="0"/>
            <a:ext cx="32861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sirene non sono per niente belle: ma rappresentano il potenziale incantatore della voce, uno dei fattori di  attrazione sessuale più potente per la psiche umana, considerata, nell’antichità, una forza magica a cui era impossibile resistere, che non obbediva a considerazioni estetiche ma a poteri profondi che venivano dall’interiorità. </a:t>
            </a:r>
            <a:endParaRPr lang="it-IT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ile:Dish siren Louvre MNB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48350" cy="571500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0" y="5657671"/>
            <a:ext cx="592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sirene di tradizione ellenica, qui raffigurate nel </a:t>
            </a:r>
            <a:r>
              <a:rPr lang="it-IT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sec. a.C., stanno, secondo Omero,  fra la Calabria e la Sicilia, vicino a Scilla e </a:t>
            </a:r>
            <a:r>
              <a:rPr lang="it-IT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Cariddi</a:t>
            </a:r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donne drago precipitate negli abissi dal  patriarcato, e sono divinità arcaiche  </a:t>
            </a:r>
            <a:r>
              <a:rPr lang="it-IT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greche </a:t>
            </a:r>
            <a:endParaRPr lang="it-IT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786446" y="0"/>
            <a:ext cx="335755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delle principali funzioni del canto è quella di favorire la memorizzazione attraverso la rima e il motivo musicale. Per migliaia di anni, assieme alla lingua, è stata la madre a passare al bambino le storie mitiche della creazione della comunità, e poi la storia della tribù e del suo popolo: in poche parole: l’epica. </a:t>
            </a:r>
            <a:endParaRPr lang="it-IT" sz="27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072206"/>
            <a:ext cx="578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Tutte le antiche saghe venivano cantate nelle piazze e nei mercati, finché  tutti le imparavano a memoria.  </a:t>
            </a:r>
            <a:endParaRPr lang="it-IT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Ancient woman playing harp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6446" cy="6090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57752" y="0"/>
            <a:ext cx="42862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donne da sempre intonano canti sacri: nelle religioni particolarmente maschiliste, come quella ebraica, e nelle sue derivazioni cristiane ed islamiche, sono malamente sostituite dagli angeli, esseri dalla sessualità comunque dubbia. Ma il canto celestiale rimane prerogativa femminile, e si alza su note acute. Probabilmente si tratta di suoni  dai forti poteri ipnotici, che si sono tramandati in vari sistemi di canto sacro (per esempio, la polifonia e il 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canto gregoriano). </a:t>
            </a:r>
            <a:endParaRPr lang="it-IT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onna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8214" y="5643578"/>
            <a:ext cx="647704" cy="8572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26761" y="651944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 Zucca</a:t>
            </a:r>
          </a:p>
          <a:p>
            <a:pPr algn="ctr"/>
            <a:r>
              <a:rPr lang="it-IT" sz="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Culturali</a:t>
            </a:r>
            <a:endParaRPr lang="it-IT" sz="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s3-eu-west-1.amazonaws.com/lookandlearn-preview/M/M066/M066693-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756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2634</Words>
  <Application>Microsoft Office PowerPoint</Application>
  <PresentationFormat>Presentazione su schermo (4:3)</PresentationFormat>
  <Paragraphs>159</Paragraphs>
  <Slides>35</Slides>
  <Notes>0</Notes>
  <HiddenSlides>0</HiddenSlides>
  <MMClips>12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mzucca</dc:creator>
  <cp:lastModifiedBy>mzucca</cp:lastModifiedBy>
  <cp:revision>126</cp:revision>
  <dcterms:created xsi:type="dcterms:W3CDTF">2014-01-07T14:46:22Z</dcterms:created>
  <dcterms:modified xsi:type="dcterms:W3CDTF">2014-01-09T19:48:26Z</dcterms:modified>
</cp:coreProperties>
</file>