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3" r:id="rId3"/>
    <p:sldId id="299" r:id="rId4"/>
    <p:sldId id="309" r:id="rId5"/>
    <p:sldId id="315" r:id="rId6"/>
    <p:sldId id="310" r:id="rId7"/>
    <p:sldId id="313" r:id="rId8"/>
    <p:sldId id="318" r:id="rId9"/>
    <p:sldId id="320" r:id="rId10"/>
    <p:sldId id="314" r:id="rId11"/>
    <p:sldId id="322" r:id="rId12"/>
    <p:sldId id="341" r:id="rId13"/>
    <p:sldId id="342" r:id="rId14"/>
    <p:sldId id="321" r:id="rId15"/>
    <p:sldId id="324" r:id="rId16"/>
    <p:sldId id="328" r:id="rId17"/>
    <p:sldId id="327" r:id="rId18"/>
    <p:sldId id="330" r:id="rId19"/>
    <p:sldId id="331" r:id="rId20"/>
    <p:sldId id="332" r:id="rId21"/>
    <p:sldId id="339" r:id="rId22"/>
    <p:sldId id="333" r:id="rId23"/>
    <p:sldId id="306" r:id="rId24"/>
    <p:sldId id="345" r:id="rId25"/>
    <p:sldId id="343" r:id="rId26"/>
    <p:sldId id="349" r:id="rId27"/>
    <p:sldId id="350" r:id="rId28"/>
    <p:sldId id="351" r:id="rId29"/>
    <p:sldId id="352" r:id="rId30"/>
    <p:sldId id="353"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294"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6A852F-5C5C-4D38-9115-CFF5866D4CAA}" type="datetimeFigureOut">
              <a:rPr lang="it-IT" smtClean="0"/>
              <a:pPr/>
              <a:t>14/04/2016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A852F-5C5C-4D38-9115-CFF5866D4CAA}" type="datetimeFigureOut">
              <a:rPr lang="it-IT" smtClean="0"/>
              <a:pPr/>
              <a:t>14/04/2016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C1E80-A0CC-4477-BC65-E9C439D1B6B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14348" y="2357430"/>
            <a:ext cx="7772400" cy="1470025"/>
          </a:xfrm>
        </p:spPr>
        <p:txBody>
          <a:bodyPr>
            <a:noAutofit/>
          </a:bodyPr>
          <a:lstStyle/>
          <a:p>
            <a:r>
              <a:rPr lang="it-IT" sz="6000" b="1" dirty="0" smtClean="0"/>
              <a:t> </a:t>
            </a:r>
            <a:r>
              <a:rPr lang="it-IT" sz="6000" b="1" dirty="0" smtClean="0">
                <a:solidFill>
                  <a:schemeClr val="accent2">
                    <a:lumMod val="50000"/>
                  </a:schemeClr>
                </a:solidFill>
                <a:latin typeface="Copperplate Gothic Bold" pitchFamily="34" charset="0"/>
              </a:rPr>
              <a:t>LA BUZZA </a:t>
            </a:r>
            <a:r>
              <a:rPr lang="it-IT" sz="6000" b="1" dirty="0" err="1" smtClean="0">
                <a:solidFill>
                  <a:schemeClr val="accent2">
                    <a:lumMod val="50000"/>
                  </a:schemeClr>
                </a:solidFill>
                <a:latin typeface="Copperplate Gothic Bold" pitchFamily="34" charset="0"/>
              </a:rPr>
              <a:t>DI</a:t>
            </a:r>
            <a:r>
              <a:rPr lang="it-IT" sz="6000" b="1" dirty="0" smtClean="0">
                <a:solidFill>
                  <a:schemeClr val="accent2">
                    <a:lumMod val="50000"/>
                  </a:schemeClr>
                </a:solidFill>
                <a:latin typeface="Copperplate Gothic Bold" pitchFamily="34" charset="0"/>
              </a:rPr>
              <a:t> BIASCA: </a:t>
            </a:r>
            <a:br>
              <a:rPr lang="it-IT" sz="6000" b="1" dirty="0" smtClean="0">
                <a:solidFill>
                  <a:schemeClr val="accent2">
                    <a:lumMod val="50000"/>
                  </a:schemeClr>
                </a:solidFill>
                <a:latin typeface="Copperplate Gothic Bold" pitchFamily="34" charset="0"/>
              </a:rPr>
            </a:br>
            <a:r>
              <a:rPr lang="it-IT" sz="6000" b="1" dirty="0" smtClean="0">
                <a:solidFill>
                  <a:schemeClr val="accent2">
                    <a:lumMod val="50000"/>
                  </a:schemeClr>
                </a:solidFill>
                <a:latin typeface="Copperplate Gothic Bold" pitchFamily="34" charset="0"/>
              </a:rPr>
              <a:t>IL REALE </a:t>
            </a:r>
            <a:br>
              <a:rPr lang="it-IT" sz="6000" b="1" dirty="0" smtClean="0">
                <a:solidFill>
                  <a:schemeClr val="accent2">
                    <a:lumMod val="50000"/>
                  </a:schemeClr>
                </a:solidFill>
                <a:latin typeface="Copperplate Gothic Bold" pitchFamily="34" charset="0"/>
              </a:rPr>
            </a:br>
            <a:r>
              <a:rPr lang="it-IT" sz="6000" b="1" dirty="0" smtClean="0">
                <a:solidFill>
                  <a:schemeClr val="accent2">
                    <a:lumMod val="50000"/>
                  </a:schemeClr>
                </a:solidFill>
                <a:latin typeface="Copperplate Gothic Bold" pitchFamily="34" charset="0"/>
              </a:rPr>
              <a:t>E IL FANTASTICO</a:t>
            </a:r>
            <a:r>
              <a:rPr lang="it-IT" sz="6000" b="1" dirty="0" smtClean="0">
                <a:solidFill>
                  <a:srgbClr val="C00000"/>
                </a:solidFill>
                <a:latin typeface="Old English Text MT" pitchFamily="66" charset="0"/>
              </a:rPr>
              <a:t/>
            </a:r>
            <a:br>
              <a:rPr lang="it-IT" sz="6000" b="1" dirty="0" smtClean="0">
                <a:solidFill>
                  <a:srgbClr val="C00000"/>
                </a:solidFill>
                <a:latin typeface="Old English Text MT" pitchFamily="66" charset="0"/>
              </a:rPr>
            </a:br>
            <a:r>
              <a:rPr lang="it-IT" sz="6000" b="1" dirty="0" smtClean="0">
                <a:solidFill>
                  <a:srgbClr val="C00000"/>
                </a:solidFill>
                <a:latin typeface="Old English Text MT" pitchFamily="66" charset="0"/>
              </a:rPr>
              <a:t/>
            </a:r>
            <a:br>
              <a:rPr lang="it-IT" sz="6000" b="1" dirty="0" smtClean="0">
                <a:solidFill>
                  <a:srgbClr val="C00000"/>
                </a:solidFill>
                <a:latin typeface="Old English Text MT" pitchFamily="66" charset="0"/>
              </a:rPr>
            </a:br>
            <a:r>
              <a:rPr lang="it-IT" sz="8000" b="1" dirty="0" smtClean="0">
                <a:solidFill>
                  <a:srgbClr val="C00000"/>
                </a:solidFill>
                <a:latin typeface="Old English Text MT" pitchFamily="66" charset="0"/>
              </a:rPr>
              <a:t>Michela Zucca</a:t>
            </a:r>
            <a:endParaRPr lang="it-IT" sz="8000" b="1" dirty="0">
              <a:solidFill>
                <a:srgbClr val="C00000"/>
              </a:solidFill>
              <a:latin typeface="Old English Text MT" pitchFamily="66" charset="0"/>
            </a:endParaRPr>
          </a:p>
        </p:txBody>
      </p:sp>
      <p:pic>
        <p:nvPicPr>
          <p:cNvPr id="3"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4" name="Rettangolo 3"/>
          <p:cNvSpPr/>
          <p:nvPr/>
        </p:nvSpPr>
        <p:spPr>
          <a:xfrm>
            <a:off x="8215306" y="6519446"/>
            <a:ext cx="928694" cy="338554"/>
          </a:xfrm>
          <a:prstGeom prst="rect">
            <a:avLst/>
          </a:prstGeom>
        </p:spPr>
        <p:txBody>
          <a:bodyPr wrap="square">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0"/>
            <a:ext cx="4929190" cy="6463308"/>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La repressione e le torture più efferate in Canton Ticino  avvennero più per ordine civile che ecclesiastico: i più feroci persecutori furono proprio le autorità cittadine. Nei baliaggi italiani, nonostante le proteste dei vescovi, locali e milanesi, i processi per stregoneria furono sempre celebrati esclusivamente dai “Signori temporali”. Il clero indigeno tentò invano di imporre l’istituzione di un tribunale dell’inquisizione a </a:t>
            </a:r>
            <a:r>
              <a:rPr lang="it-IT" b="1" dirty="0" err="1" smtClean="0">
                <a:solidFill>
                  <a:schemeClr val="accent2">
                    <a:lumMod val="50000"/>
                  </a:schemeClr>
                </a:solidFill>
                <a:latin typeface="Copperplate Gothic Bold" pitchFamily="34" charset="0"/>
              </a:rPr>
              <a:t>Biasca</a:t>
            </a:r>
            <a:r>
              <a:rPr lang="it-IT" b="1" dirty="0" smtClean="0">
                <a:solidFill>
                  <a:schemeClr val="accent2">
                    <a:lumMod val="50000"/>
                  </a:schemeClr>
                </a:solidFill>
                <a:latin typeface="Copperplate Gothic Bold" pitchFamily="34" charset="0"/>
              </a:rPr>
              <a:t>: di solito  i preti vennero chiamati soltanto quando tutto si era già concluso, per la confessione (alle dichiarazioni rese sotto i tormenti doveva comunque seguire una deposizione “de plano”, senza costrizione) e per l’eventuale benedizione (se l’accusato si pentiva). </a:t>
            </a:r>
          </a:p>
        </p:txBody>
      </p:sp>
      <p:pic>
        <p:nvPicPr>
          <p:cNvPr id="58370" name="Picture 2" descr="http://www.summagallicana.it/lessico/i/Inquisizione_Pedro_Berruguete_Saint_Dominic_Presiding_over_an_Auto-da-fe_(1475).jpg"/>
          <p:cNvPicPr>
            <a:picLocks noChangeAspect="1" noChangeArrowheads="1"/>
          </p:cNvPicPr>
          <p:nvPr/>
        </p:nvPicPr>
        <p:blipFill>
          <a:blip r:embed="rId3"/>
          <a:srcRect/>
          <a:stretch>
            <a:fillRect/>
          </a:stretch>
        </p:blipFill>
        <p:spPr bwMode="auto">
          <a:xfrm>
            <a:off x="4924425" y="-400051"/>
            <a:ext cx="4219575" cy="725805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4786314" y="0"/>
            <a:ext cx="4357686" cy="6524863"/>
          </a:xfrm>
          <a:prstGeom prst="rect">
            <a:avLst/>
          </a:prstGeom>
          <a:noFill/>
        </p:spPr>
        <p:txBody>
          <a:bodyPr wrap="square" rtlCol="0">
            <a:spAutoFit/>
          </a:bodyPr>
          <a:lstStyle/>
          <a:p>
            <a:r>
              <a:rPr lang="it-IT" sz="1900" b="1" dirty="0" smtClean="0">
                <a:solidFill>
                  <a:schemeClr val="accent2">
                    <a:lumMod val="50000"/>
                  </a:schemeClr>
                </a:solidFill>
                <a:latin typeface="Copperplate Gothic Bold" pitchFamily="34" charset="0"/>
              </a:rPr>
              <a:t>D’altra parte il cristianesimo penetra lentamente nelle valli. Fin al Concilio di Trento, le parrocchie non sono obbligate ad avere un prete; e molte chiese di montagna si ritrovano senza sacerdote. La precarietà dell’esistenza (si muore per qualunque cosa), le difficoltà di procurarsi da mangiare (nel XIV secolo si entra in un periodo di clima più freddo),  le catastrofi ricorrenti alimentano  la paura e lo stress. In queste condizioni, la religione  romana è lontana e lo Stato nemico;  ci si affida ai culti antichi, che le donne praticano da tempi immemorabili, per cercare consolazione e speranza. </a:t>
            </a:r>
            <a:endParaRPr lang="it-IT" sz="1900" b="1" dirty="0" smtClean="0">
              <a:solidFill>
                <a:schemeClr val="accent2">
                  <a:lumMod val="50000"/>
                </a:schemeClr>
              </a:solidFill>
              <a:latin typeface="Copperplate Gothic Bold" pitchFamily="34" charset="0"/>
            </a:endParaRPr>
          </a:p>
        </p:txBody>
      </p:sp>
      <p:pic>
        <p:nvPicPr>
          <p:cNvPr id="8" name="Picture 2" descr="http://www.airesis.net/Immagini/stagionifollia/portone_unguentomagico_01.jpg"/>
          <p:cNvPicPr>
            <a:picLocks noChangeAspect="1" noChangeArrowheads="1"/>
          </p:cNvPicPr>
          <p:nvPr/>
        </p:nvPicPr>
        <p:blipFill>
          <a:blip r:embed="rId3"/>
          <a:srcRect/>
          <a:stretch>
            <a:fillRect/>
          </a:stretch>
        </p:blipFill>
        <p:spPr bwMode="auto">
          <a:xfrm>
            <a:off x="0" y="0"/>
            <a:ext cx="4786346" cy="683121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4572000" y="0"/>
            <a:ext cx="4572000" cy="5940088"/>
          </a:xfrm>
          <a:prstGeom prst="rect">
            <a:avLst/>
          </a:prstGeom>
          <a:noFill/>
        </p:spPr>
        <p:txBody>
          <a:bodyPr wrap="square" rtlCol="0">
            <a:spAutoFit/>
          </a:bodyPr>
          <a:lstStyle/>
          <a:p>
            <a:r>
              <a:rPr lang="it-IT" sz="2000" b="1" dirty="0" smtClean="0">
                <a:solidFill>
                  <a:schemeClr val="accent2">
                    <a:lumMod val="50000"/>
                  </a:schemeClr>
                </a:solidFill>
                <a:latin typeface="Copperplate Gothic Bold" pitchFamily="34" charset="0"/>
              </a:rPr>
              <a:t>Si può interpretare la stregoneria anche come una malattia sociale, sintomo ed espressione di una rete di paure condivise, di rancori e di invidie che non aspettano che la minima occasione per manifestarsi e colpire. I processi e le condanne hanno mutilato e disperso famiglie intere: proprio quelle che, in società fortemente egualitarie al proprio interno, detenevano, forse, dei segreti e delle capacità terapeutiche o, semplicemente, di interpretazione della realtà maggiori di altre. </a:t>
            </a:r>
          </a:p>
        </p:txBody>
      </p:sp>
      <p:pic>
        <p:nvPicPr>
          <p:cNvPr id="10" name="Picture 2" descr="C:\Users\mzucca\Desktop\streghe - presentazione\18.jpg"/>
          <p:cNvPicPr>
            <a:picLocks noChangeAspect="1" noChangeArrowheads="1"/>
          </p:cNvPicPr>
          <p:nvPr/>
        </p:nvPicPr>
        <p:blipFill>
          <a:blip r:embed="rId3" cstate="print"/>
          <a:srcRect/>
          <a:stretch>
            <a:fillRect/>
          </a:stretch>
        </p:blipFill>
        <p:spPr bwMode="auto">
          <a:xfrm>
            <a:off x="0" y="0"/>
            <a:ext cx="4612640" cy="685800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5072066" y="0"/>
            <a:ext cx="4071934" cy="6555641"/>
          </a:xfrm>
          <a:prstGeom prst="rect">
            <a:avLst/>
          </a:prstGeom>
          <a:noFill/>
        </p:spPr>
        <p:txBody>
          <a:bodyPr wrap="square" rtlCol="0">
            <a:spAutoFit/>
          </a:bodyPr>
          <a:lstStyle/>
          <a:p>
            <a:r>
              <a:rPr lang="it-IT" sz="2000" b="1" dirty="0" smtClean="0">
                <a:solidFill>
                  <a:schemeClr val="accent2">
                    <a:lumMod val="50000"/>
                  </a:schemeClr>
                </a:solidFill>
                <a:latin typeface="Copperplate Gothic Bold" pitchFamily="34" charset="0"/>
              </a:rPr>
              <a:t>La </a:t>
            </a:r>
            <a:r>
              <a:rPr lang="it-IT" sz="2000" b="1" dirty="0" smtClean="0">
                <a:solidFill>
                  <a:schemeClr val="accent2">
                    <a:lumMod val="50000"/>
                  </a:schemeClr>
                </a:solidFill>
                <a:latin typeface="Copperplate Gothic Bold" pitchFamily="34" charset="0"/>
              </a:rPr>
              <a:t>conoscenza riguardo al controllo delle nascite e al sesso,  la divinazione, la facoltà di decifrare i segni del tempo atmosferico, le sapienze erboristiche, le tecniche di controllo del dolore e la possibilità di procurarsi, per mezzo di agenti psicotropi estratti dalle piante, allucinazioni e sollievo psicologico: tutte nozioni che spesso venivano tramandate di famiglia in famiglia, di madre in figlia ma non necessariamente (si calcola che il 30% circa degli accusati in Svizzera italiana fosse maschio</a:t>
            </a:r>
            <a:r>
              <a:rPr lang="it-IT" sz="2400" b="1" dirty="0" smtClean="0">
                <a:solidFill>
                  <a:schemeClr val="accent2">
                    <a:lumMod val="50000"/>
                  </a:schemeClr>
                </a:solidFill>
              </a:rPr>
              <a:t>)</a:t>
            </a:r>
            <a:r>
              <a:rPr lang="it-IT" sz="2000" b="1" dirty="0" smtClean="0">
                <a:solidFill>
                  <a:schemeClr val="accent2">
                    <a:lumMod val="50000"/>
                  </a:schemeClr>
                </a:solidFill>
                <a:latin typeface="Copperplate Gothic Bold" pitchFamily="34" charset="0"/>
              </a:rPr>
              <a:t>. </a:t>
            </a:r>
            <a:endParaRPr lang="it-IT" sz="2000" b="1" dirty="0" smtClean="0">
              <a:solidFill>
                <a:schemeClr val="accent2">
                  <a:lumMod val="50000"/>
                </a:schemeClr>
              </a:solidFill>
              <a:latin typeface="Copperplate Gothic Bold" pitchFamily="34" charset="0"/>
            </a:endParaRPr>
          </a:p>
        </p:txBody>
      </p:sp>
      <p:pic>
        <p:nvPicPr>
          <p:cNvPr id="8" name="Picture 2" descr="E:\img035.jpg"/>
          <p:cNvPicPr>
            <a:picLocks noGrp="1" noChangeAspect="1" noChangeArrowheads="1"/>
          </p:cNvPicPr>
          <p:nvPr>
            <p:ph idx="1"/>
          </p:nvPr>
        </p:nvPicPr>
        <p:blipFill>
          <a:blip r:embed="rId3"/>
          <a:srcRect l="10920" t="12241" r="20116" b="24623"/>
          <a:stretch>
            <a:fillRect/>
          </a:stretch>
        </p:blipFill>
        <p:spPr bwMode="auto">
          <a:xfrm rot="10800000">
            <a:off x="0" y="0"/>
            <a:ext cx="5111967" cy="68159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5143512"/>
            <a:ext cx="8358214" cy="1631216"/>
          </a:xfrm>
          <a:prstGeom prst="rect">
            <a:avLst/>
          </a:prstGeom>
          <a:noFill/>
        </p:spPr>
        <p:txBody>
          <a:bodyPr wrap="square" rtlCol="0">
            <a:spAutoFit/>
          </a:bodyPr>
          <a:lstStyle/>
          <a:p>
            <a:r>
              <a:rPr lang="it-IT" sz="2000" b="1" dirty="0" smtClean="0">
                <a:solidFill>
                  <a:schemeClr val="accent2">
                    <a:lumMod val="50000"/>
                  </a:schemeClr>
                </a:solidFill>
                <a:latin typeface="Copperplate Gothic Bold" pitchFamily="34" charset="0"/>
              </a:rPr>
              <a:t>Quanto alle catastrofi, la gente delle Alpi ci si è dovuta abituare. </a:t>
            </a:r>
            <a:r>
              <a:rPr lang="it-IT" sz="2000" b="1" dirty="0" smtClean="0">
                <a:solidFill>
                  <a:schemeClr val="accent2">
                    <a:lumMod val="50000"/>
                  </a:schemeClr>
                </a:solidFill>
                <a:latin typeface="Copperplate Gothic Bold" pitchFamily="34" charset="0"/>
              </a:rPr>
              <a:t>Vive nell'emergenza, e da secoli gestisce inondazioni e frane. Sa riconoscerne i sintomi, sa mettersi al sicuro alle prime avvisaglie. Sa anche a chi rivolgersi quando la situazione si volge al peggio. </a:t>
            </a:r>
          </a:p>
        </p:txBody>
      </p:sp>
      <p:pic>
        <p:nvPicPr>
          <p:cNvPr id="55298" name="Picture 2" descr="http://www.rsi.ch/news/ticino-e-grigioni-e-insubria/Lacqua-travolse-tutto-da-Biasca-a-Bellinzona-4915321.html/ALTERNATES/FREE_1080/L'acqua%20travolse%20tutto%20da%20Biasca%20a%20Bellinzona"/>
          <p:cNvPicPr>
            <a:picLocks noChangeAspect="1" noChangeArrowheads="1"/>
          </p:cNvPicPr>
          <p:nvPr/>
        </p:nvPicPr>
        <p:blipFill>
          <a:blip r:embed="rId3"/>
          <a:srcRect/>
          <a:stretch>
            <a:fillRect/>
          </a:stretch>
        </p:blipFill>
        <p:spPr bwMode="auto">
          <a:xfrm>
            <a:off x="0" y="1"/>
            <a:ext cx="9144000" cy="514773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0"/>
            <a:ext cx="4071934" cy="6740307"/>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Probabilmente, il Monte </a:t>
            </a:r>
            <a:r>
              <a:rPr lang="it-IT" b="1" dirty="0" err="1" smtClean="0">
                <a:solidFill>
                  <a:schemeClr val="accent2">
                    <a:lumMod val="50000"/>
                  </a:schemeClr>
                </a:solidFill>
                <a:latin typeface="Copperplate Gothic Bold" pitchFamily="34" charset="0"/>
              </a:rPr>
              <a:t>Crenone</a:t>
            </a:r>
            <a:r>
              <a:rPr lang="it-IT" b="1" dirty="0" smtClean="0">
                <a:solidFill>
                  <a:schemeClr val="accent2">
                    <a:lumMod val="50000"/>
                  </a:schemeClr>
                </a:solidFill>
                <a:latin typeface="Copperplate Gothic Bold" pitchFamily="34" charset="0"/>
              </a:rPr>
              <a:t> era sotto osservazione da sempre. A </a:t>
            </a:r>
            <a:r>
              <a:rPr lang="it-IT" b="1" dirty="0" err="1" smtClean="0">
                <a:solidFill>
                  <a:schemeClr val="accent2">
                    <a:lumMod val="50000"/>
                  </a:schemeClr>
                </a:solidFill>
                <a:latin typeface="Copperplate Gothic Bold" pitchFamily="34" charset="0"/>
              </a:rPr>
              <a:t>Loderio</a:t>
            </a:r>
            <a:r>
              <a:rPr lang="it-IT" b="1" dirty="0" smtClean="0">
                <a:solidFill>
                  <a:schemeClr val="accent2">
                    <a:lumMod val="50000"/>
                  </a:schemeClr>
                </a:solidFill>
                <a:latin typeface="Copperplate Gothic Bold" pitchFamily="34" charset="0"/>
              </a:rPr>
              <a:t>, frazione di </a:t>
            </a:r>
            <a:r>
              <a:rPr lang="it-IT" b="1" dirty="0" err="1" smtClean="0">
                <a:solidFill>
                  <a:schemeClr val="accent2">
                    <a:lumMod val="50000"/>
                  </a:schemeClr>
                </a:solidFill>
                <a:latin typeface="Copperplate Gothic Bold" pitchFamily="34" charset="0"/>
              </a:rPr>
              <a:t>Biasca</a:t>
            </a:r>
            <a:r>
              <a:rPr lang="it-IT" b="1" dirty="0" smtClean="0">
                <a:solidFill>
                  <a:schemeClr val="accent2">
                    <a:lumMod val="50000"/>
                  </a:schemeClr>
                </a:solidFill>
                <a:latin typeface="Copperplate Gothic Bold" pitchFamily="34" charset="0"/>
              </a:rPr>
              <a:t>, esisteva una torre di avvistamento rivolta verso la montagna, che, con ogni evidenza, serviva proprio a monitorare i movimenti franosi. Anche perché il versante era già precipitato almeno altre due volte. Quando la terra comincia a muoversi, gli abitanti della frazione di </a:t>
            </a:r>
            <a:r>
              <a:rPr lang="it-IT" b="1" dirty="0" err="1" smtClean="0">
                <a:solidFill>
                  <a:schemeClr val="accent2">
                    <a:lumMod val="50000"/>
                  </a:schemeClr>
                </a:solidFill>
                <a:latin typeface="Copperplate Gothic Bold" pitchFamily="34" charset="0"/>
              </a:rPr>
              <a:t>Montagnana</a:t>
            </a:r>
            <a:r>
              <a:rPr lang="it-IT" b="1" dirty="0" smtClean="0">
                <a:solidFill>
                  <a:schemeClr val="accent2">
                    <a:lumMod val="50000"/>
                  </a:schemeClr>
                </a:solidFill>
                <a:latin typeface="Copperplate Gothic Bold" pitchFamily="34" charset="0"/>
              </a:rPr>
              <a:t> prendono tutto quello che possono trasportare e fuggono. Dopo il primo crollo, quelli di </a:t>
            </a:r>
            <a:r>
              <a:rPr lang="it-IT" b="1" dirty="0" err="1" smtClean="0">
                <a:solidFill>
                  <a:schemeClr val="accent2">
                    <a:lumMod val="50000"/>
                  </a:schemeClr>
                </a:solidFill>
                <a:latin typeface="Copperplate Gothic Bold" pitchFamily="34" charset="0"/>
              </a:rPr>
              <a:t>Malvaglia</a:t>
            </a:r>
            <a:r>
              <a:rPr lang="it-IT" b="1" dirty="0" smtClean="0">
                <a:solidFill>
                  <a:schemeClr val="accent2">
                    <a:lumMod val="50000"/>
                  </a:schemeClr>
                </a:solidFill>
                <a:latin typeface="Copperplate Gothic Bold" pitchFamily="34" charset="0"/>
              </a:rPr>
              <a:t> decidono </a:t>
            </a:r>
            <a:r>
              <a:rPr lang="it-IT" b="1" dirty="0" smtClean="0">
                <a:solidFill>
                  <a:schemeClr val="accent2">
                    <a:lumMod val="50000"/>
                  </a:schemeClr>
                </a:solidFill>
                <a:latin typeface="Copperplate Gothic Bold" pitchFamily="34" charset="0"/>
              </a:rPr>
              <a:t>di rivolgersi ad un mastro meccanico di </a:t>
            </a:r>
            <a:r>
              <a:rPr lang="it-IT" b="1" dirty="0" smtClean="0">
                <a:solidFill>
                  <a:schemeClr val="accent2">
                    <a:lumMod val="50000"/>
                  </a:schemeClr>
                </a:solidFill>
                <a:latin typeface="Copperplate Gothic Bold" pitchFamily="34" charset="0"/>
              </a:rPr>
              <a:t>Milano: Giovanni </a:t>
            </a:r>
            <a:r>
              <a:rPr lang="it-IT" b="1" dirty="0" err="1" smtClean="0">
                <a:solidFill>
                  <a:schemeClr val="accent2">
                    <a:lumMod val="50000"/>
                  </a:schemeClr>
                </a:solidFill>
                <a:latin typeface="Copperplate Gothic Bold" pitchFamily="34" charset="0"/>
              </a:rPr>
              <a:t>Balestrerio</a:t>
            </a:r>
            <a:r>
              <a:rPr lang="it-IT" b="1" dirty="0" smtClean="0">
                <a:solidFill>
                  <a:schemeClr val="accent2">
                    <a:lumMod val="50000"/>
                  </a:schemeClr>
                </a:solidFill>
                <a:latin typeface="Copperplate Gothic Bold" pitchFamily="34" charset="0"/>
              </a:rPr>
              <a:t>, uno </a:t>
            </a:r>
            <a:r>
              <a:rPr lang="it-IT" b="1" dirty="0" smtClean="0">
                <a:solidFill>
                  <a:schemeClr val="accent2">
                    <a:lumMod val="50000"/>
                  </a:schemeClr>
                </a:solidFill>
                <a:latin typeface="Copperplate Gothic Bold" pitchFamily="34" charset="0"/>
              </a:rPr>
              <a:t>specialista: oggi, uno stimato </a:t>
            </a:r>
            <a:r>
              <a:rPr lang="it-IT" b="1" dirty="0" smtClean="0">
                <a:solidFill>
                  <a:schemeClr val="accent2">
                    <a:lumMod val="50000"/>
                  </a:schemeClr>
                </a:solidFill>
                <a:latin typeface="Copperplate Gothic Bold" pitchFamily="34" charset="0"/>
              </a:rPr>
              <a:t>ingegnere idraulico.</a:t>
            </a:r>
            <a:r>
              <a:rPr lang="it-IT" b="1" dirty="0" smtClean="0">
                <a:solidFill>
                  <a:schemeClr val="accent2">
                    <a:lumMod val="50000"/>
                  </a:schemeClr>
                </a:solidFill>
                <a:latin typeface="Copperplate Gothic Bold" pitchFamily="34" charset="0"/>
              </a:rPr>
              <a:t>  </a:t>
            </a:r>
            <a:endParaRPr lang="it-IT" b="1" dirty="0" smtClean="0">
              <a:solidFill>
                <a:schemeClr val="accent2">
                  <a:lumMod val="50000"/>
                </a:schemeClr>
              </a:solidFill>
              <a:latin typeface="Copperplate Gothic Bold" pitchFamily="34" charset="0"/>
            </a:endParaRPr>
          </a:p>
        </p:txBody>
      </p:sp>
      <p:pic>
        <p:nvPicPr>
          <p:cNvPr id="70658" name="Picture 2" descr="https://a2.muscache.com/im/pictures/e4a12c8f-87e6-472e-910b-26119160b750.jpg?aki_policy=x_large"/>
          <p:cNvPicPr>
            <a:picLocks noChangeAspect="1" noChangeArrowheads="1"/>
          </p:cNvPicPr>
          <p:nvPr/>
        </p:nvPicPr>
        <p:blipFill>
          <a:blip r:embed="rId3"/>
          <a:srcRect/>
          <a:stretch>
            <a:fillRect/>
          </a:stretch>
        </p:blipFill>
        <p:spPr bwMode="auto">
          <a:xfrm>
            <a:off x="4003011" y="0"/>
            <a:ext cx="5140989"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6581001"/>
            <a:ext cx="8358214" cy="276999"/>
          </a:xfrm>
          <a:prstGeom prst="rect">
            <a:avLst/>
          </a:prstGeom>
          <a:noFill/>
        </p:spPr>
        <p:txBody>
          <a:bodyPr wrap="square" rtlCol="0">
            <a:spAutoFit/>
          </a:bodyPr>
          <a:lstStyle/>
          <a:p>
            <a:r>
              <a:rPr lang="it-IT" sz="1200" b="1" dirty="0" smtClean="0">
                <a:solidFill>
                  <a:schemeClr val="accent2">
                    <a:lumMod val="50000"/>
                  </a:schemeClr>
                </a:solidFill>
                <a:latin typeface="Copperplate Gothic Bold" pitchFamily="34" charset="0"/>
              </a:rPr>
              <a:t>Milano allora è la città di Leonardo e ospita i migliori ingegneri idraulici d’Europa. . </a:t>
            </a:r>
            <a:endParaRPr lang="it-IT" sz="1200" b="1" dirty="0" smtClean="0">
              <a:solidFill>
                <a:schemeClr val="accent2">
                  <a:lumMod val="50000"/>
                </a:schemeClr>
              </a:solidFill>
              <a:latin typeface="Copperplate Gothic Bold" pitchFamily="34" charset="0"/>
            </a:endParaRPr>
          </a:p>
        </p:txBody>
      </p:sp>
      <p:pic>
        <p:nvPicPr>
          <p:cNvPr id="74754" name="Picture 2" descr="http://www.hookservice.eu/wp-content/uploads/2012/11/macchine_leonardo.jpg"/>
          <p:cNvPicPr>
            <a:picLocks noChangeAspect="1" noChangeArrowheads="1"/>
          </p:cNvPicPr>
          <p:nvPr/>
        </p:nvPicPr>
        <p:blipFill>
          <a:blip r:embed="rId3"/>
          <a:srcRect/>
          <a:stretch>
            <a:fillRect/>
          </a:stretch>
        </p:blipFill>
        <p:spPr bwMode="auto">
          <a:xfrm>
            <a:off x="0" y="0"/>
            <a:ext cx="9108310" cy="664371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pic>
        <p:nvPicPr>
          <p:cNvPr id="76802" name="Picture 2" descr="imported 14795"/>
          <p:cNvPicPr>
            <a:picLocks noChangeAspect="1" noChangeArrowheads="1"/>
          </p:cNvPicPr>
          <p:nvPr/>
        </p:nvPicPr>
        <p:blipFill>
          <a:blip r:embed="rId3"/>
          <a:srcRect/>
          <a:stretch>
            <a:fillRect/>
          </a:stretch>
        </p:blipFill>
        <p:spPr bwMode="auto">
          <a:xfrm>
            <a:off x="0" y="0"/>
            <a:ext cx="8981971" cy="6858000"/>
          </a:xfrm>
          <a:prstGeom prst="rect">
            <a:avLst/>
          </a:prstGeom>
          <a:noFill/>
        </p:spPr>
      </p:pic>
      <p:sp>
        <p:nvSpPr>
          <p:cNvPr id="8" name="Rettangolo 7"/>
          <p:cNvSpPr/>
          <p:nvPr/>
        </p:nvSpPr>
        <p:spPr>
          <a:xfrm>
            <a:off x="4000496" y="5929330"/>
            <a:ext cx="5143504" cy="646331"/>
          </a:xfrm>
          <a:prstGeom prst="rect">
            <a:avLst/>
          </a:prstGeom>
        </p:spPr>
        <p:txBody>
          <a:bodyPr wrap="square">
            <a:spAutoFit/>
          </a:bodyPr>
          <a:lstStyle/>
          <a:p>
            <a:r>
              <a:rPr lang="it-IT" b="1" dirty="0" smtClean="0">
                <a:solidFill>
                  <a:schemeClr val="accent2">
                    <a:lumMod val="50000"/>
                  </a:schemeClr>
                </a:solidFill>
                <a:latin typeface="Copperplate Gothic Bold" pitchFamily="34" charset="0"/>
              </a:rPr>
              <a:t>L’obiettivo primario era cercare di ridurre il danno per quanto possibile. </a:t>
            </a:r>
            <a:endParaRPr lang="it-IT" dirty="0"/>
          </a:p>
        </p:txBody>
      </p:sp>
      <p:sp>
        <p:nvSpPr>
          <p:cNvPr id="10" name="Rettangolo 9"/>
          <p:cNvSpPr/>
          <p:nvPr/>
        </p:nvSpPr>
        <p:spPr>
          <a:xfrm>
            <a:off x="0" y="0"/>
            <a:ext cx="2643174" cy="5078313"/>
          </a:xfrm>
          <a:prstGeom prst="rect">
            <a:avLst/>
          </a:prstGeom>
        </p:spPr>
        <p:txBody>
          <a:bodyPr wrap="square">
            <a:spAutoFit/>
          </a:bodyPr>
          <a:lstStyle/>
          <a:p>
            <a:r>
              <a:rPr lang="it-IT" b="1" dirty="0" smtClean="0">
                <a:solidFill>
                  <a:schemeClr val="accent2">
                    <a:lumMod val="50000"/>
                  </a:schemeClr>
                </a:solidFill>
                <a:latin typeface="Copperplate Gothic Bold" pitchFamily="34" charset="0"/>
              </a:rPr>
              <a:t>Il progetto consisteva nel costruire una chiusa all'uscita del lago, trattenere le acque per tre giorni, provocare artificialmente una piena e  poi la tracimazione controllata </a:t>
            </a:r>
            <a:endParaRPr lang="it-IT" b="1" dirty="0" smtClean="0">
              <a:solidFill>
                <a:schemeClr val="accent2">
                  <a:lumMod val="50000"/>
                </a:schemeClr>
              </a:solidFill>
              <a:latin typeface="Copperplate Gothic Bold" pitchFamily="34" charset="0"/>
            </a:endParaRPr>
          </a:p>
          <a:p>
            <a:r>
              <a:rPr lang="it-IT" b="1" dirty="0" smtClean="0">
                <a:solidFill>
                  <a:schemeClr val="accent2">
                    <a:lumMod val="50000"/>
                  </a:schemeClr>
                </a:solidFill>
                <a:latin typeface="Copperplate Gothic Bold" pitchFamily="34" charset="0"/>
              </a:rPr>
              <a:t>delle </a:t>
            </a:r>
            <a:r>
              <a:rPr lang="it-IT" b="1" dirty="0" smtClean="0">
                <a:solidFill>
                  <a:schemeClr val="accent2">
                    <a:lumMod val="50000"/>
                  </a:schemeClr>
                </a:solidFill>
                <a:latin typeface="Copperplate Gothic Bold" pitchFamily="34" charset="0"/>
              </a:rPr>
              <a:t>acque, </a:t>
            </a:r>
            <a:endParaRPr lang="it-IT" b="1" dirty="0" smtClean="0">
              <a:solidFill>
                <a:schemeClr val="accent2">
                  <a:lumMod val="50000"/>
                </a:schemeClr>
              </a:solidFill>
              <a:latin typeface="Copperplate Gothic Bold" pitchFamily="34" charset="0"/>
            </a:endParaRPr>
          </a:p>
          <a:p>
            <a:r>
              <a:rPr lang="it-IT" b="1" dirty="0" smtClean="0">
                <a:solidFill>
                  <a:schemeClr val="accent2">
                    <a:lumMod val="50000"/>
                  </a:schemeClr>
                </a:solidFill>
                <a:latin typeface="Copperplate Gothic Bold" pitchFamily="34" charset="0"/>
              </a:rPr>
              <a:t>che </a:t>
            </a:r>
            <a:r>
              <a:rPr lang="it-IT" b="1" dirty="0" smtClean="0">
                <a:solidFill>
                  <a:schemeClr val="accent2">
                    <a:lumMod val="50000"/>
                  </a:schemeClr>
                </a:solidFill>
                <a:latin typeface="Copperplate Gothic Bold" pitchFamily="34" charset="0"/>
              </a:rPr>
              <a:t>sarebbero defluite </a:t>
            </a:r>
            <a:endParaRPr lang="it-IT" b="1" dirty="0" smtClean="0">
              <a:solidFill>
                <a:schemeClr val="accent2">
                  <a:lumMod val="50000"/>
                </a:schemeClr>
              </a:solidFill>
              <a:latin typeface="Copperplate Gothic Bold" pitchFamily="34" charset="0"/>
            </a:endParaRPr>
          </a:p>
          <a:p>
            <a:r>
              <a:rPr lang="it-IT" b="1" dirty="0" smtClean="0">
                <a:solidFill>
                  <a:schemeClr val="accent2">
                    <a:lumMod val="50000"/>
                  </a:schemeClr>
                </a:solidFill>
                <a:latin typeface="Copperplate Gothic Bold" pitchFamily="34" charset="0"/>
              </a:rPr>
              <a:t>senza </a:t>
            </a:r>
          </a:p>
          <a:p>
            <a:r>
              <a:rPr lang="it-IT" b="1" dirty="0" smtClean="0">
                <a:solidFill>
                  <a:schemeClr val="accent2">
                    <a:lumMod val="50000"/>
                  </a:schemeClr>
                </a:solidFill>
                <a:latin typeface="Copperplate Gothic Bold" pitchFamily="34" charset="0"/>
              </a:rPr>
              <a:t>ulteriori </a:t>
            </a:r>
          </a:p>
          <a:p>
            <a:r>
              <a:rPr lang="it-IT" b="1" dirty="0" smtClean="0">
                <a:solidFill>
                  <a:schemeClr val="accent2">
                    <a:lumMod val="50000"/>
                  </a:schemeClr>
                </a:solidFill>
                <a:latin typeface="Copperplate Gothic Bold" pitchFamily="34" charset="0"/>
              </a:rPr>
              <a:t>pericoli. </a:t>
            </a:r>
            <a:endParaRPr lang="it-IT" b="1" dirty="0">
              <a:solidFill>
                <a:schemeClr val="accent2">
                  <a:lumMod val="50000"/>
                </a:schemeClr>
              </a:solidFill>
              <a:latin typeface="Copperplate Gothic Bold"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4857760"/>
            <a:ext cx="9144000" cy="2031325"/>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Ma i </a:t>
            </a:r>
            <a:r>
              <a:rPr lang="it-IT" b="1" dirty="0" err="1" smtClean="0">
                <a:solidFill>
                  <a:schemeClr val="accent2">
                    <a:lumMod val="50000"/>
                  </a:schemeClr>
                </a:solidFill>
                <a:latin typeface="Copperplate Gothic Bold" pitchFamily="34" charset="0"/>
              </a:rPr>
              <a:t>biaschesi</a:t>
            </a:r>
            <a:r>
              <a:rPr lang="it-IT" b="1" dirty="0" smtClean="0">
                <a:solidFill>
                  <a:schemeClr val="accent2">
                    <a:lumMod val="50000"/>
                  </a:schemeClr>
                </a:solidFill>
                <a:latin typeface="Copperplate Gothic Bold" pitchFamily="34" charset="0"/>
              </a:rPr>
              <a:t> </a:t>
            </a:r>
            <a:r>
              <a:rPr lang="it-IT" b="1" dirty="0" smtClean="0">
                <a:solidFill>
                  <a:schemeClr val="accent2">
                    <a:lumMod val="50000"/>
                  </a:schemeClr>
                </a:solidFill>
                <a:latin typeface="Copperplate Gothic Bold" pitchFamily="34" charset="0"/>
              </a:rPr>
              <a:t>temono che </a:t>
            </a:r>
            <a:r>
              <a:rPr lang="it-IT" b="1" dirty="0" smtClean="0">
                <a:solidFill>
                  <a:schemeClr val="accent2">
                    <a:lumMod val="50000"/>
                  </a:schemeClr>
                </a:solidFill>
                <a:latin typeface="Copperplate Gothic Bold" pitchFamily="34" charset="0"/>
              </a:rPr>
              <a:t>le loro case </a:t>
            </a:r>
            <a:r>
              <a:rPr lang="it-IT" b="1" dirty="0" smtClean="0">
                <a:solidFill>
                  <a:schemeClr val="accent2">
                    <a:lumMod val="50000"/>
                  </a:schemeClr>
                </a:solidFill>
                <a:latin typeface="Copperplate Gothic Bold" pitchFamily="34" charset="0"/>
              </a:rPr>
              <a:t>siano travolte</a:t>
            </a:r>
            <a:r>
              <a:rPr lang="it-IT" b="1" dirty="0" smtClean="0">
                <a:solidFill>
                  <a:schemeClr val="accent2">
                    <a:lumMod val="50000"/>
                  </a:schemeClr>
                </a:solidFill>
                <a:latin typeface="Copperplate Gothic Bold" pitchFamily="34" charset="0"/>
              </a:rPr>
              <a:t>: minacciano il mastro e i suoi operai. I </a:t>
            </a:r>
            <a:r>
              <a:rPr lang="it-IT" b="1" dirty="0" err="1" smtClean="0">
                <a:solidFill>
                  <a:schemeClr val="accent2">
                    <a:lumMod val="50000"/>
                  </a:schemeClr>
                </a:solidFill>
                <a:latin typeface="Copperplate Gothic Bold" pitchFamily="34" charset="0"/>
              </a:rPr>
              <a:t>bleniesi</a:t>
            </a:r>
            <a:r>
              <a:rPr lang="it-IT" b="1" dirty="0" smtClean="0">
                <a:solidFill>
                  <a:schemeClr val="accent2">
                    <a:lumMod val="50000"/>
                  </a:schemeClr>
                </a:solidFill>
                <a:latin typeface="Copperplate Gothic Bold" pitchFamily="34" charset="0"/>
              </a:rPr>
              <a:t> allora si appellano ai Tre cantoni sovrani: ma dal governo centrale si sottovaluta il rischio, non si prende nessuna iniziativa. Forse cercando di aggirare l'assenza di sostegno da parte dei cantoni, il 22 aprile 1515 la vicinanza di </a:t>
            </a:r>
            <a:r>
              <a:rPr lang="it-IT" b="1" dirty="0" err="1" smtClean="0">
                <a:solidFill>
                  <a:schemeClr val="accent2">
                    <a:lumMod val="50000"/>
                  </a:schemeClr>
                </a:solidFill>
                <a:latin typeface="Copperplate Gothic Bold" pitchFamily="34" charset="0"/>
              </a:rPr>
              <a:t>Malvaglia</a:t>
            </a:r>
            <a:r>
              <a:rPr lang="it-IT" b="1" dirty="0" smtClean="0">
                <a:solidFill>
                  <a:schemeClr val="accent2">
                    <a:lumMod val="50000"/>
                  </a:schemeClr>
                </a:solidFill>
                <a:latin typeface="Copperplate Gothic Bold" pitchFamily="34" charset="0"/>
              </a:rPr>
              <a:t> approva un accredito di 800 fiori </a:t>
            </a:r>
            <a:r>
              <a:rPr lang="it-IT" b="1" dirty="0" err="1" smtClean="0">
                <a:solidFill>
                  <a:schemeClr val="accent2">
                    <a:lumMod val="50000"/>
                  </a:schemeClr>
                </a:solidFill>
                <a:latin typeface="Copperplate Gothic Bold" pitchFamily="34" charset="0"/>
              </a:rPr>
              <a:t>ni</a:t>
            </a:r>
            <a:r>
              <a:rPr lang="it-IT" b="1" dirty="0" smtClean="0">
                <a:solidFill>
                  <a:schemeClr val="accent2">
                    <a:lumMod val="50000"/>
                  </a:schemeClr>
                </a:solidFill>
                <a:latin typeface="Copperplate Gothic Bold" pitchFamily="34" charset="0"/>
              </a:rPr>
              <a:t> d'oro </a:t>
            </a:r>
            <a:r>
              <a:rPr lang="it-IT" b="1" dirty="0" smtClean="0">
                <a:solidFill>
                  <a:schemeClr val="accent2">
                    <a:lumMod val="50000"/>
                  </a:schemeClr>
                </a:solidFill>
                <a:latin typeface="Copperplate Gothic Bold" pitchFamily="34" charset="0"/>
              </a:rPr>
              <a:t>da consegnare a Milano al maestro </a:t>
            </a:r>
            <a:r>
              <a:rPr lang="it-IT" b="1" dirty="0" err="1" smtClean="0">
                <a:solidFill>
                  <a:schemeClr val="accent2">
                    <a:lumMod val="50000"/>
                  </a:schemeClr>
                </a:solidFill>
                <a:latin typeface="Copperplate Gothic Bold" pitchFamily="34" charset="0"/>
              </a:rPr>
              <a:t>Baletrerio</a:t>
            </a:r>
            <a:r>
              <a:rPr lang="it-IT" b="1" dirty="0" smtClean="0">
                <a:solidFill>
                  <a:schemeClr val="accent2">
                    <a:lumMod val="50000"/>
                  </a:schemeClr>
                </a:solidFill>
                <a:latin typeface="Copperplate Gothic Bold" pitchFamily="34" charset="0"/>
              </a:rPr>
              <a:t> come compenso della sua consulenza</a:t>
            </a:r>
            <a:r>
              <a:rPr lang="it-IT" b="1" dirty="0" smtClean="0">
                <a:solidFill>
                  <a:schemeClr val="accent2">
                    <a:lumMod val="50000"/>
                  </a:schemeClr>
                </a:solidFill>
                <a:latin typeface="Copperplate Gothic Bold" pitchFamily="34" charset="0"/>
              </a:rPr>
              <a:t>.</a:t>
            </a:r>
            <a:endParaRPr lang="it-IT" b="1" dirty="0" smtClean="0">
              <a:solidFill>
                <a:schemeClr val="accent2">
                  <a:lumMod val="50000"/>
                </a:schemeClr>
              </a:solidFill>
              <a:latin typeface="Copperplate Gothic Bold" pitchFamily="34" charset="0"/>
            </a:endParaRPr>
          </a:p>
        </p:txBody>
      </p:sp>
      <p:pic>
        <p:nvPicPr>
          <p:cNvPr id="38914" name="Picture 2" descr="Immagini articolo"/>
          <p:cNvPicPr>
            <a:picLocks noChangeAspect="1" noChangeArrowheads="1"/>
          </p:cNvPicPr>
          <p:nvPr/>
        </p:nvPicPr>
        <p:blipFill>
          <a:blip r:embed="rId3"/>
          <a:srcRect/>
          <a:stretch>
            <a:fillRect/>
          </a:stretch>
        </p:blipFill>
        <p:spPr bwMode="auto">
          <a:xfrm>
            <a:off x="-19" y="0"/>
            <a:ext cx="9144019" cy="485776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4857760"/>
            <a:ext cx="9144000" cy="2031325"/>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Per somma disgrazia però, per motivi ancora ignoti, l'accordo non fu mai concluso, e l'incarico non poté mai essere assolto. Anche perché la natura non aspetta l'indecisione umana: il  20 maggio 1515 avviene la catastrofe.  </a:t>
            </a:r>
            <a:r>
              <a:rPr lang="it-IT" b="1" dirty="0" smtClean="0">
                <a:solidFill>
                  <a:schemeClr val="accent2">
                    <a:lumMod val="50000"/>
                  </a:schemeClr>
                </a:solidFill>
                <a:latin typeface="Copperplate Gothic Bold" pitchFamily="34" charset="0"/>
              </a:rPr>
              <a:t>Quando </a:t>
            </a:r>
            <a:r>
              <a:rPr lang="it-IT" b="1" dirty="0" smtClean="0">
                <a:solidFill>
                  <a:schemeClr val="accent2">
                    <a:lumMod val="50000"/>
                  </a:schemeClr>
                </a:solidFill>
                <a:latin typeface="Copperplate Gothic Bold" pitchFamily="34" charset="0"/>
              </a:rPr>
              <a:t>non si sa dare una ragione ad un disastro terribile, specie se volutamente si sono trascurati i segnali e ci si è rifiutati di prendere le contromisure per evitare il dissesto, è sempre comodo dare la colpa alla </a:t>
            </a:r>
            <a:r>
              <a:rPr lang="it-IT" b="1" dirty="0" smtClean="0">
                <a:solidFill>
                  <a:schemeClr val="accent2">
                    <a:lumMod val="50000"/>
                  </a:schemeClr>
                </a:solidFill>
                <a:latin typeface="Copperplate Gothic Bold" pitchFamily="34" charset="0"/>
              </a:rPr>
              <a:t>magia.</a:t>
            </a:r>
            <a:endParaRPr lang="it-IT" b="1" dirty="0" smtClean="0">
              <a:solidFill>
                <a:schemeClr val="accent2">
                  <a:lumMod val="50000"/>
                </a:schemeClr>
              </a:solidFill>
              <a:latin typeface="Copperplate Gothic Bold" pitchFamily="34" charset="0"/>
            </a:endParaRPr>
          </a:p>
        </p:txBody>
      </p:sp>
      <p:pic>
        <p:nvPicPr>
          <p:cNvPr id="78850" name="Picture 2" descr="http://new.caffe.ch/media/2013/09/20677_3_medium.jpg"/>
          <p:cNvPicPr>
            <a:picLocks noChangeAspect="1" noChangeArrowheads="1"/>
          </p:cNvPicPr>
          <p:nvPr/>
        </p:nvPicPr>
        <p:blipFill>
          <a:blip r:embed="rId3"/>
          <a:srcRect/>
          <a:stretch>
            <a:fillRect/>
          </a:stretch>
        </p:blipFill>
        <p:spPr bwMode="auto">
          <a:xfrm>
            <a:off x="-1" y="0"/>
            <a:ext cx="9165583" cy="485776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pic>
        <p:nvPicPr>
          <p:cNvPr id="5" name="Immagine 4" descr="C:\Users\mzucca\Downloads\streghe (1).jpeg"/>
          <p:cNvPicPr/>
          <p:nvPr/>
        </p:nvPicPr>
        <p:blipFill>
          <a:blip r:embed="rId3" cstate="print"/>
          <a:srcRect/>
          <a:stretch>
            <a:fillRect/>
          </a:stretch>
        </p:blipFill>
        <p:spPr bwMode="auto">
          <a:xfrm>
            <a:off x="0" y="0"/>
            <a:ext cx="4143372" cy="6858000"/>
          </a:xfrm>
          <a:prstGeom prst="rect">
            <a:avLst/>
          </a:prstGeom>
          <a:noFill/>
          <a:ln w="9525">
            <a:noFill/>
            <a:miter lim="800000"/>
            <a:headEnd/>
            <a:tailEnd/>
          </a:ln>
        </p:spPr>
      </p:pic>
      <p:sp>
        <p:nvSpPr>
          <p:cNvPr id="8" name="Rettangolo 7"/>
          <p:cNvSpPr/>
          <p:nvPr/>
        </p:nvSpPr>
        <p:spPr>
          <a:xfrm>
            <a:off x="4143372" y="0"/>
            <a:ext cx="5000628" cy="6786473"/>
          </a:xfrm>
          <a:prstGeom prst="rect">
            <a:avLst/>
          </a:prstGeom>
        </p:spPr>
        <p:txBody>
          <a:bodyPr wrap="square">
            <a:spAutoFit/>
          </a:bodyPr>
          <a:lstStyle/>
          <a:p>
            <a:r>
              <a:rPr lang="it-CH" sz="1700" b="1" dirty="0" smtClean="0">
                <a:solidFill>
                  <a:schemeClr val="accent2">
                    <a:lumMod val="50000"/>
                  </a:schemeClr>
                </a:solidFill>
                <a:latin typeface="Copperplate Gothic Bold" pitchFamily="34" charset="0"/>
              </a:rPr>
              <a:t>Da sempre, i vescovi sanno che le valli alpine sono infestate da streghe e stregoni: sulle montagne le antiche divinità pagane si sono trasformate in demoni, ma nessuno è mai riuscito a cacciarli via. </a:t>
            </a:r>
          </a:p>
          <a:p>
            <a:endParaRPr lang="it-CH" sz="700" b="1" dirty="0" smtClean="0">
              <a:solidFill>
                <a:schemeClr val="accent2">
                  <a:lumMod val="50000"/>
                </a:schemeClr>
              </a:solidFill>
              <a:latin typeface="Copperplate Gothic Bold" pitchFamily="34" charset="0"/>
            </a:endParaRPr>
          </a:p>
          <a:p>
            <a:r>
              <a:rPr lang="it-CH" sz="1700" b="1" dirty="0" smtClean="0">
                <a:solidFill>
                  <a:schemeClr val="accent2">
                    <a:lumMod val="50000"/>
                  </a:schemeClr>
                </a:solidFill>
                <a:latin typeface="Copperplate Gothic Bold" pitchFamily="34" charset="0"/>
              </a:rPr>
              <a:t>Nelle tre valli cioè </a:t>
            </a:r>
            <a:r>
              <a:rPr lang="it-CH" sz="1700" b="1" dirty="0" err="1" smtClean="0">
                <a:solidFill>
                  <a:schemeClr val="accent2">
                    <a:lumMod val="50000"/>
                  </a:schemeClr>
                </a:solidFill>
                <a:latin typeface="Copperplate Gothic Bold" pitchFamily="34" charset="0"/>
              </a:rPr>
              <a:t>Leventina</a:t>
            </a:r>
            <a:r>
              <a:rPr lang="it-CH" sz="1700" b="1" dirty="0" smtClean="0">
                <a:solidFill>
                  <a:schemeClr val="accent2">
                    <a:lumMod val="50000"/>
                  </a:schemeClr>
                </a:solidFill>
                <a:latin typeface="Copperplate Gothic Bold" pitchFamily="34" charset="0"/>
              </a:rPr>
              <a:t> Riviera e </a:t>
            </a:r>
            <a:r>
              <a:rPr lang="it-CH" sz="1700" b="1" dirty="0" err="1" smtClean="0">
                <a:solidFill>
                  <a:schemeClr val="accent2">
                    <a:lumMod val="50000"/>
                  </a:schemeClr>
                </a:solidFill>
                <a:latin typeface="Copperplate Gothic Bold" pitchFamily="34" charset="0"/>
              </a:rPr>
              <a:t>Blenio</a:t>
            </a:r>
            <a:r>
              <a:rPr lang="it-CH" sz="1700" b="1" dirty="0" smtClean="0">
                <a:solidFill>
                  <a:schemeClr val="accent2">
                    <a:lumMod val="50000"/>
                  </a:schemeClr>
                </a:solidFill>
                <a:latin typeface="Copperplate Gothic Bold" pitchFamily="34" charset="0"/>
              </a:rPr>
              <a:t> si trovano gli  infrascritti  disordini		</a:t>
            </a:r>
          </a:p>
          <a:p>
            <a:endParaRPr lang="it-CH" sz="700" b="1" dirty="0" smtClean="0">
              <a:solidFill>
                <a:schemeClr val="accent2">
                  <a:lumMod val="50000"/>
                </a:schemeClr>
              </a:solidFill>
              <a:latin typeface="Copperplate Gothic Bold" pitchFamily="34" charset="0"/>
            </a:endParaRPr>
          </a:p>
          <a:p>
            <a:r>
              <a:rPr lang="it-CH" sz="1700" b="1" dirty="0" smtClean="0">
                <a:solidFill>
                  <a:schemeClr val="accent2">
                    <a:lumMod val="50000"/>
                  </a:schemeClr>
                </a:solidFill>
                <a:latin typeface="Copperplate Gothic Bold" pitchFamily="34" charset="0"/>
              </a:rPr>
              <a:t>Doc. </a:t>
            </a:r>
            <a:r>
              <a:rPr lang="it-CH" sz="1700" b="1" dirty="0" err="1" smtClean="0">
                <a:solidFill>
                  <a:schemeClr val="accent2">
                    <a:lumMod val="50000"/>
                  </a:schemeClr>
                </a:solidFill>
                <a:latin typeface="Copperplate Gothic Bold" pitchFamily="34" charset="0"/>
              </a:rPr>
              <a:t>n°</a:t>
            </a:r>
            <a:r>
              <a:rPr lang="it-CH" sz="1700" b="1" dirty="0" smtClean="0">
                <a:solidFill>
                  <a:schemeClr val="accent2">
                    <a:lumMod val="50000"/>
                  </a:schemeClr>
                </a:solidFill>
                <a:latin typeface="Copperplate Gothic Bold" pitchFamily="34" charset="0"/>
              </a:rPr>
              <a:t> 6</a:t>
            </a:r>
            <a:endParaRPr lang="it-IT" sz="1700" b="1" dirty="0" smtClean="0">
              <a:solidFill>
                <a:schemeClr val="accent2">
                  <a:lumMod val="50000"/>
                </a:schemeClr>
              </a:solidFill>
              <a:latin typeface="Copperplate Gothic Bold" pitchFamily="34" charset="0"/>
            </a:endParaRPr>
          </a:p>
          <a:p>
            <a:endParaRPr lang="it-CH" sz="500" b="1" dirty="0" smtClean="0">
              <a:solidFill>
                <a:schemeClr val="accent2">
                  <a:lumMod val="50000"/>
                </a:schemeClr>
              </a:solidFill>
              <a:latin typeface="Copperplate Gothic Bold" pitchFamily="34" charset="0"/>
            </a:endParaRPr>
          </a:p>
          <a:p>
            <a:r>
              <a:rPr lang="it-CH" sz="1700" b="1" dirty="0" smtClean="0">
                <a:solidFill>
                  <a:schemeClr val="accent2">
                    <a:lumMod val="50000"/>
                  </a:schemeClr>
                </a:solidFill>
                <a:latin typeface="Copperplate Gothic Bold" pitchFamily="34" charset="0"/>
              </a:rPr>
              <a:t>All’interno  dell’intera documentazione ecco l’estratto:</a:t>
            </a:r>
            <a:endParaRPr lang="it-IT" sz="1700" b="1" dirty="0" smtClean="0">
              <a:solidFill>
                <a:schemeClr val="accent2">
                  <a:lumMod val="50000"/>
                </a:schemeClr>
              </a:solidFill>
              <a:latin typeface="Copperplate Gothic Bold" pitchFamily="34" charset="0"/>
            </a:endParaRPr>
          </a:p>
          <a:p>
            <a:r>
              <a:rPr lang="it-CH" sz="800" b="1" dirty="0" smtClean="0">
                <a:solidFill>
                  <a:schemeClr val="accent2">
                    <a:lumMod val="50000"/>
                  </a:schemeClr>
                </a:solidFill>
                <a:latin typeface="Copperplate Gothic Bold" pitchFamily="34" charset="0"/>
              </a:rPr>
              <a:t> </a:t>
            </a:r>
            <a:endParaRPr lang="it-IT" sz="800" b="1" dirty="0" smtClean="0">
              <a:solidFill>
                <a:schemeClr val="accent2">
                  <a:lumMod val="50000"/>
                </a:schemeClr>
              </a:solidFill>
              <a:latin typeface="Copperplate Gothic Bold" pitchFamily="34" charset="0"/>
            </a:endParaRPr>
          </a:p>
          <a:p>
            <a:r>
              <a:rPr lang="it-CH" sz="1700" b="1" i="1" dirty="0" smtClean="0">
                <a:solidFill>
                  <a:schemeClr val="accent2">
                    <a:lumMod val="50000"/>
                  </a:schemeClr>
                </a:solidFill>
                <a:latin typeface="Copperplate Gothic Bold" pitchFamily="34" charset="0"/>
              </a:rPr>
              <a:t>In queste valli massime (massimamente) nella valle di  </a:t>
            </a:r>
            <a:r>
              <a:rPr lang="it-CH" sz="1700" b="1" i="1" dirty="0" err="1" smtClean="0">
                <a:solidFill>
                  <a:schemeClr val="accent2">
                    <a:lumMod val="50000"/>
                  </a:schemeClr>
                </a:solidFill>
                <a:latin typeface="Copperplate Gothic Bold" pitchFamily="34" charset="0"/>
              </a:rPr>
              <a:t>Blenio</a:t>
            </a:r>
            <a:r>
              <a:rPr lang="it-CH" sz="1700" b="1" i="1" dirty="0" smtClean="0">
                <a:solidFill>
                  <a:schemeClr val="accent2">
                    <a:lumMod val="50000"/>
                  </a:schemeClr>
                </a:solidFill>
                <a:latin typeface="Copperplate Gothic Bold" pitchFamily="34" charset="0"/>
              </a:rPr>
              <a:t> vi  si  trova grande moltitudine di  streghe e stregoni, a modo che molti  figli di  tre o  quattro anni sono portati  al bar(i)lotto da donne streghe e </a:t>
            </a:r>
            <a:r>
              <a:rPr lang="it-CH" sz="1700" b="1" i="1" dirty="0" err="1" smtClean="0">
                <a:solidFill>
                  <a:schemeClr val="accent2">
                    <a:lumMod val="50000"/>
                  </a:schemeClr>
                </a:solidFill>
                <a:latin typeface="Copperplate Gothic Bold" pitchFamily="34" charset="0"/>
              </a:rPr>
              <a:t>anco</a:t>
            </a:r>
            <a:r>
              <a:rPr lang="it-CH" sz="1700" b="1" i="1" dirty="0" smtClean="0">
                <a:solidFill>
                  <a:schemeClr val="accent2">
                    <a:lumMod val="50000"/>
                  </a:schemeClr>
                </a:solidFill>
                <a:latin typeface="Copperplate Gothic Bold" pitchFamily="34" charset="0"/>
              </a:rPr>
              <a:t> dalle proprie madri, e questi  poveri figli restano senza rimedi e interrogati dicono tutto quello (che) è seguito </a:t>
            </a:r>
          </a:p>
          <a:p>
            <a:r>
              <a:rPr lang="it-CH" sz="1700" b="1" i="1" dirty="0" smtClean="0">
                <a:solidFill>
                  <a:schemeClr val="accent2">
                    <a:lumMod val="50000"/>
                  </a:schemeClr>
                </a:solidFill>
                <a:latin typeface="Copperplate Gothic Bold" pitchFamily="34" charset="0"/>
              </a:rPr>
              <a:t>E  restano perplessi li curati non sapendo cosa fare, è necessario  trovare qualche efficace rimedio.</a:t>
            </a:r>
            <a:endParaRPr lang="it-IT" sz="1700" b="1" dirty="0">
              <a:solidFill>
                <a:schemeClr val="accent2">
                  <a:lumMod val="50000"/>
                </a:schemeClr>
              </a:solidFill>
              <a:latin typeface="Copperplate Gothic Bold"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80898" name="Picture 2" descr="http://www.cambioilmondo.it/wp-content/uploads/2011/10/mago.jpg"/>
          <p:cNvPicPr>
            <a:picLocks noChangeAspect="1" noChangeArrowheads="1"/>
          </p:cNvPicPr>
          <p:nvPr/>
        </p:nvPicPr>
        <p:blipFill>
          <a:blip r:embed="rId2"/>
          <a:srcRect/>
          <a:stretch>
            <a:fillRect/>
          </a:stretch>
        </p:blipFill>
        <p:spPr bwMode="auto">
          <a:xfrm>
            <a:off x="0" y="-76201"/>
            <a:ext cx="9220200" cy="6934201"/>
          </a:xfrm>
          <a:prstGeom prst="rect">
            <a:avLst/>
          </a:prstGeom>
          <a:noFill/>
        </p:spPr>
      </p:pic>
      <p:sp>
        <p:nvSpPr>
          <p:cNvPr id="5" name="CasellaDiTesto 4"/>
          <p:cNvSpPr txBox="1"/>
          <p:nvPr/>
        </p:nvSpPr>
        <p:spPr>
          <a:xfrm>
            <a:off x="214282" y="142852"/>
            <a:ext cx="3643338" cy="3693319"/>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Giovanni </a:t>
            </a:r>
            <a:r>
              <a:rPr lang="it-IT" b="1" dirty="0" err="1" smtClean="0">
                <a:solidFill>
                  <a:schemeClr val="accent2">
                    <a:lumMod val="50000"/>
                  </a:schemeClr>
                </a:solidFill>
                <a:latin typeface="Copperplate Gothic Bold" pitchFamily="34" charset="0"/>
              </a:rPr>
              <a:t>Balestrerio</a:t>
            </a:r>
            <a:r>
              <a:rPr lang="it-IT" b="1" dirty="0" smtClean="0">
                <a:solidFill>
                  <a:schemeClr val="accent2">
                    <a:lumMod val="50000"/>
                  </a:schemeClr>
                </a:solidFill>
                <a:latin typeface="Copperplate Gothic Bold" pitchFamily="34" charset="0"/>
              </a:rPr>
              <a:t> da ingegnere idraulico viene trasformato, suo malgrado, in negromante. L'arciprete </a:t>
            </a:r>
            <a:r>
              <a:rPr lang="it-IT" b="1" dirty="0" err="1" smtClean="0">
                <a:solidFill>
                  <a:schemeClr val="accent2">
                    <a:lumMod val="50000"/>
                  </a:schemeClr>
                </a:solidFill>
                <a:latin typeface="Copperplate Gothic Bold" pitchFamily="34" charset="0"/>
              </a:rPr>
              <a:t>Ballarini</a:t>
            </a:r>
            <a:r>
              <a:rPr lang="it-IT" b="1" dirty="0" smtClean="0">
                <a:solidFill>
                  <a:schemeClr val="accent2">
                    <a:lumMod val="50000"/>
                  </a:schemeClr>
                </a:solidFill>
                <a:latin typeface="Copperplate Gothic Bold" pitchFamily="34" charset="0"/>
              </a:rPr>
              <a:t> racconta dell'intervento di "certi maghi dell'Armenia" e il popolo attribuì la rovina alla vendetta </a:t>
            </a:r>
            <a:r>
              <a:rPr lang="it-IT" b="1" dirty="0" smtClean="0">
                <a:solidFill>
                  <a:schemeClr val="accent2">
                    <a:lumMod val="50000"/>
                  </a:schemeClr>
                </a:solidFill>
                <a:latin typeface="Copperplate Gothic Bold" pitchFamily="34" charset="0"/>
              </a:rPr>
              <a:t>di </a:t>
            </a:r>
            <a:r>
              <a:rPr lang="it-IT" b="1" dirty="0" smtClean="0">
                <a:solidFill>
                  <a:schemeClr val="accent2">
                    <a:lumMod val="50000"/>
                  </a:schemeClr>
                </a:solidFill>
                <a:latin typeface="Copperplate Gothic Bold" pitchFamily="34" charset="0"/>
              </a:rPr>
              <a:t>Dio contro i </a:t>
            </a:r>
            <a:r>
              <a:rPr lang="it-IT" b="1" dirty="0" err="1" smtClean="0">
                <a:solidFill>
                  <a:schemeClr val="accent2">
                    <a:lumMod val="50000"/>
                  </a:schemeClr>
                </a:solidFill>
                <a:latin typeface="Copperplate Gothic Bold" pitchFamily="34" charset="0"/>
              </a:rPr>
              <a:t>biaschesi</a:t>
            </a:r>
            <a:r>
              <a:rPr lang="it-IT" b="1" dirty="0" smtClean="0">
                <a:solidFill>
                  <a:schemeClr val="accent2">
                    <a:lumMod val="50000"/>
                  </a:schemeClr>
                </a:solidFill>
                <a:latin typeface="Copperplate Gothic Bold" pitchFamily="34" charset="0"/>
              </a:rPr>
              <a:t> colpevoli di sodomia. </a:t>
            </a:r>
          </a:p>
          <a:p>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4786322"/>
            <a:ext cx="8501090" cy="1938992"/>
          </a:xfrm>
          <a:prstGeom prst="rect">
            <a:avLst/>
          </a:prstGeom>
          <a:noFill/>
        </p:spPr>
        <p:txBody>
          <a:bodyPr wrap="square" rtlCol="0">
            <a:spAutoFit/>
          </a:bodyPr>
          <a:lstStyle/>
          <a:p>
            <a:r>
              <a:rPr lang="it-IT" sz="2000" b="1" dirty="0" smtClean="0">
                <a:solidFill>
                  <a:schemeClr val="accent2">
                    <a:lumMod val="50000"/>
                  </a:schemeClr>
                </a:solidFill>
                <a:latin typeface="Copperplate Gothic Bold" pitchFamily="34" charset="0"/>
              </a:rPr>
              <a:t>Due anni dopo l'alluvione, i </a:t>
            </a:r>
            <a:r>
              <a:rPr lang="it-IT" sz="2000" b="1" dirty="0" err="1" smtClean="0">
                <a:solidFill>
                  <a:schemeClr val="accent2">
                    <a:lumMod val="50000"/>
                  </a:schemeClr>
                </a:solidFill>
                <a:latin typeface="Copperplate Gothic Bold" pitchFamily="34" charset="0"/>
              </a:rPr>
              <a:t>biaschesi</a:t>
            </a:r>
            <a:r>
              <a:rPr lang="it-IT" sz="2000" b="1" dirty="0" smtClean="0">
                <a:solidFill>
                  <a:schemeClr val="accent2">
                    <a:lumMod val="50000"/>
                  </a:schemeClr>
                </a:solidFill>
                <a:latin typeface="Copperplate Gothic Bold" pitchFamily="34" charset="0"/>
              </a:rPr>
              <a:t> fanno causa ai </a:t>
            </a:r>
            <a:r>
              <a:rPr lang="it-IT" sz="2000" b="1" dirty="0" err="1" smtClean="0">
                <a:solidFill>
                  <a:schemeClr val="accent2">
                    <a:lumMod val="50000"/>
                  </a:schemeClr>
                </a:solidFill>
                <a:latin typeface="Copperplate Gothic Bold" pitchFamily="34" charset="0"/>
              </a:rPr>
              <a:t>bleniesi</a:t>
            </a:r>
            <a:r>
              <a:rPr lang="it-IT" sz="2000" b="1" dirty="0" smtClean="0">
                <a:solidFill>
                  <a:schemeClr val="accent2">
                    <a:lumMod val="50000"/>
                  </a:schemeClr>
                </a:solidFill>
                <a:latin typeface="Copperplate Gothic Bold" pitchFamily="34" charset="0"/>
              </a:rPr>
              <a:t>, accusandoli di "procurata magia" a danno della Riviera. La causa si discute a </a:t>
            </a:r>
            <a:r>
              <a:rPr lang="it-IT" sz="2000" b="1" dirty="0" err="1" smtClean="0">
                <a:solidFill>
                  <a:schemeClr val="accent2">
                    <a:lumMod val="50000"/>
                  </a:schemeClr>
                </a:solidFill>
                <a:latin typeface="Copperplate Gothic Bold" pitchFamily="34" charset="0"/>
              </a:rPr>
              <a:t>Bellinzona</a:t>
            </a:r>
            <a:r>
              <a:rPr lang="it-IT" sz="2000" b="1" dirty="0" smtClean="0">
                <a:solidFill>
                  <a:schemeClr val="accent2">
                    <a:lumMod val="50000"/>
                  </a:schemeClr>
                </a:solidFill>
                <a:latin typeface="Copperplate Gothic Bold" pitchFamily="34" charset="0"/>
              </a:rPr>
              <a:t>. Ma i giudici non si fanno convincere, e assolvono i </a:t>
            </a:r>
            <a:r>
              <a:rPr lang="it-IT" sz="2000" b="1" dirty="0" err="1" smtClean="0">
                <a:solidFill>
                  <a:schemeClr val="accent2">
                    <a:lumMod val="50000"/>
                  </a:schemeClr>
                </a:solidFill>
                <a:latin typeface="Copperplate Gothic Bold" pitchFamily="34" charset="0"/>
              </a:rPr>
              <a:t>bleniesi</a:t>
            </a:r>
            <a:r>
              <a:rPr lang="it-IT" sz="2000" b="1" dirty="0" smtClean="0">
                <a:solidFill>
                  <a:schemeClr val="accent2">
                    <a:lumMod val="50000"/>
                  </a:schemeClr>
                </a:solidFill>
                <a:latin typeface="Copperplate Gothic Bold" pitchFamily="34" charset="0"/>
              </a:rPr>
              <a:t>, condannando entrambi i contendenti al pagamento delle spese processuali in natura, con giornate di lavoro. </a:t>
            </a:r>
          </a:p>
        </p:txBody>
      </p:sp>
      <p:pic>
        <p:nvPicPr>
          <p:cNvPr id="38916" name="Picture 4" descr="http://www.canonlawcentre.com/wp-content/uploads/2015/01/CoimbraUniver722fol2rDet.jpg"/>
          <p:cNvPicPr>
            <a:picLocks noChangeAspect="1" noChangeArrowheads="1"/>
          </p:cNvPicPr>
          <p:nvPr/>
        </p:nvPicPr>
        <p:blipFill>
          <a:blip r:embed="rId3"/>
          <a:srcRect l="1134"/>
          <a:stretch>
            <a:fillRect/>
          </a:stretch>
        </p:blipFill>
        <p:spPr bwMode="auto">
          <a:xfrm>
            <a:off x="0" y="0"/>
            <a:ext cx="9144000" cy="478632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81922" name="Picture 2" descr="http://3.bp.blogspot.com/_t2I149hnLw8/TGpfdi3EFSI/AAAAAAAAAVM/PTFtX951N5I/s1600/40699_1509297902856_1546609065_31231617_4003001_n.jpg"/>
          <p:cNvPicPr>
            <a:picLocks noChangeAspect="1" noChangeArrowheads="1"/>
          </p:cNvPicPr>
          <p:nvPr/>
        </p:nvPicPr>
        <p:blipFill>
          <a:blip r:embed="rId2"/>
          <a:srcRect/>
          <a:stretch>
            <a:fillRect/>
          </a:stretch>
        </p:blipFill>
        <p:spPr bwMode="auto">
          <a:xfrm>
            <a:off x="0" y="0"/>
            <a:ext cx="9143998" cy="6858000"/>
          </a:xfrm>
          <a:prstGeom prst="rect">
            <a:avLst/>
          </a:prstGeom>
          <a:noFill/>
        </p:spPr>
      </p:pic>
      <p:sp>
        <p:nvSpPr>
          <p:cNvPr id="5" name="CasellaDiTesto 4"/>
          <p:cNvSpPr txBox="1"/>
          <p:nvPr/>
        </p:nvSpPr>
        <p:spPr>
          <a:xfrm>
            <a:off x="0" y="4214818"/>
            <a:ext cx="9144000" cy="2862322"/>
          </a:xfrm>
          <a:prstGeom prst="rect">
            <a:avLst/>
          </a:prstGeom>
          <a:noFill/>
        </p:spPr>
        <p:txBody>
          <a:bodyPr wrap="square" rtlCol="0">
            <a:spAutoFit/>
          </a:bodyPr>
          <a:lstStyle/>
          <a:p>
            <a:r>
              <a:rPr lang="it-IT" sz="1600" b="1" dirty="0" smtClean="0">
                <a:solidFill>
                  <a:schemeClr val="accent6">
                    <a:lumMod val="20000"/>
                    <a:lumOff val="80000"/>
                  </a:schemeClr>
                </a:solidFill>
                <a:latin typeface="Copperplate Gothic Bold" pitchFamily="34" charset="0"/>
              </a:rPr>
              <a:t>La gente della Riviera, però, che ha perso tutto, non può accontentarsi di una semplice assoluzione: e la magia, cacciata dalla porta del tribunale di città, rientra dalle finestre delle baite e dei casolari dei villaggi di montagna.</a:t>
            </a:r>
          </a:p>
          <a:p>
            <a:endParaRPr lang="it-IT" sz="200" b="1" i="1" dirty="0" smtClean="0">
              <a:solidFill>
                <a:schemeClr val="accent6">
                  <a:lumMod val="20000"/>
                  <a:lumOff val="80000"/>
                </a:schemeClr>
              </a:solidFill>
              <a:latin typeface="Copperplate Gothic Bold" pitchFamily="34" charset="0"/>
            </a:endParaRPr>
          </a:p>
          <a:p>
            <a:r>
              <a:rPr lang="it-IT" sz="1600" b="1" i="1" dirty="0" smtClean="0">
                <a:solidFill>
                  <a:schemeClr val="accent6">
                    <a:lumMod val="20000"/>
                    <a:lumOff val="80000"/>
                  </a:schemeClr>
                </a:solidFill>
                <a:latin typeface="Copperplate Gothic Bold" pitchFamily="34" charset="0"/>
              </a:rPr>
              <a:t>Si </a:t>
            </a:r>
            <a:r>
              <a:rPr lang="it-IT" sz="1600" b="1" i="1" dirty="0" smtClean="0">
                <a:solidFill>
                  <a:schemeClr val="accent6">
                    <a:lumMod val="20000"/>
                    <a:lumOff val="80000"/>
                  </a:schemeClr>
                </a:solidFill>
                <a:latin typeface="Copperplate Gothic Bold" pitchFamily="34" charset="0"/>
              </a:rPr>
              <a:t>racconta che, volendo eliminare quest'acqua, la popolazione della regione allagata inviò tre uomini di fiducia a Milano, da uno stregone. Lo stregone diede loro tre carte dicendo di metterne una all'inizio del lago, una a metà lago e una alla fine del lago. I tre uomini, pensando di liberarsi in fretta dell'acqua, le misero tutte e tre al bordo del lago, causando così un'alluvione che allagò, con molti danni, tutta la Riviera e il </a:t>
            </a:r>
            <a:r>
              <a:rPr lang="it-IT" sz="1600" b="1" i="1" dirty="0" err="1" smtClean="0">
                <a:solidFill>
                  <a:schemeClr val="accent6">
                    <a:lumMod val="20000"/>
                    <a:lumOff val="80000"/>
                  </a:schemeClr>
                </a:solidFill>
                <a:latin typeface="Copperplate Gothic Bold" pitchFamily="34" charset="0"/>
              </a:rPr>
              <a:t>Bellinzonese</a:t>
            </a:r>
            <a:r>
              <a:rPr lang="it-IT" sz="1600" b="1" i="1" dirty="0" smtClean="0">
                <a:solidFill>
                  <a:schemeClr val="accent6">
                    <a:lumMod val="20000"/>
                    <a:lumOff val="80000"/>
                  </a:schemeClr>
                </a:solidFill>
                <a:latin typeface="Copperplate Gothic Bold" pitchFamily="34" charset="0"/>
              </a:rPr>
              <a:t>.</a:t>
            </a:r>
            <a:endParaRPr lang="it-IT" sz="1600" b="1" dirty="0" smtClean="0">
              <a:solidFill>
                <a:schemeClr val="accent6">
                  <a:lumMod val="20000"/>
                  <a:lumOff val="80000"/>
                </a:schemeClr>
              </a:solidFill>
              <a:latin typeface="Copperplate Gothic Bold" pitchFamily="34" charset="0"/>
            </a:endParaRPr>
          </a:p>
          <a:p>
            <a:endParaRPr lang="it-IT" dirty="0"/>
          </a:p>
        </p:txBody>
      </p:sp>
      <p:sp>
        <p:nvSpPr>
          <p:cNvPr id="819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Si racconta che, volendo eliminare quest'acqua, la popolazione della regione allagata inviò tre uomini di fiducia a Milano, da uno stregone. Lo stregone diede loro tre carte dicendo di metterne una all'inizio del lago, una a metà lago e una alla fine del lago. I tre uomini, pensando di liberarsi in fretta dell'acqua, le misero tutte e tre al bordo del lago, causando così un'alluvione che allagò, con molti danni, tutta la Riviera e il Bellinzonese.</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192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Si racconta che, volendo eliminare quest'acqua, la popolazione della regione allagata inviò tre uomini di fiducia a Milano, da uno stregone. Lo stregone diede loro tre carte dicendo di metterne una all'inizio del lago, una a metà lago e una alla fine del lago. I tre uomini, pensando di liberarsi in fretta dell'acqua, le misero tutte e tre al bordo del lago, causando così un'alluvione che allagò, con molti danni, tutta la Riviera e il Bellinzonese.</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192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Si racconta che, volendo eliminare quest'acqua, la popolazione della regione allagata inviò tre uomini di fiducia a Milano, da uno stregone. Lo stregone diede loro tre carte dicendo di metterne una all'inizio del lago, una a metà lago e una alla fine del lago. I tre uomini, pensando di liberarsi in fretta dell'acqua, le misero tutte e tre al bordo del lago, causando così un'alluvione che allagò, con molti danni, tutta la Riviera e il Bellinzonese.</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192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Si racconta che, volendo eliminare quest'acqua, la popolazione della regione allagata inviò tre uomini di fiducia a Milano, da uno stregone. Lo stregone diede loro tre carte dicendo di metterne una all'inizio del lago, una a metà lago e una alla fine del lago. I tre uomini, pensando di liberarsi in fretta dell'acqua, le misero tutte e tre al bordo del lago, causando così un'alluvione che allagò, con molti danni, tutta la Riviera e il Bellinzonese.</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4143372" y="0"/>
            <a:ext cx="5000628" cy="6494085"/>
          </a:xfrm>
          <a:prstGeom prst="rect">
            <a:avLst/>
          </a:prstGeom>
          <a:noFill/>
        </p:spPr>
        <p:txBody>
          <a:bodyPr wrap="square" rtlCol="0">
            <a:spAutoFit/>
          </a:bodyPr>
          <a:lstStyle/>
          <a:p>
            <a:r>
              <a:rPr lang="it-IT" sz="3200" b="1" dirty="0" smtClean="0">
                <a:solidFill>
                  <a:schemeClr val="accent2">
                    <a:lumMod val="50000"/>
                  </a:schemeClr>
                </a:solidFill>
                <a:latin typeface="Copperplate Gothic Bold" pitchFamily="34" charset="0"/>
              </a:rPr>
              <a:t>Ancora una volta, non è l'atto magico a fallire, ma la fretta umana, che non segue alla lettera le istruzioni del mago e con superficialità cerca di prendere la scorciatoia per rimediare ad un disastro da lungo tempo </a:t>
            </a:r>
            <a:r>
              <a:rPr lang="it-IT" sz="3200" b="1" dirty="0" smtClean="0">
                <a:solidFill>
                  <a:schemeClr val="accent2">
                    <a:lumMod val="50000"/>
                  </a:schemeClr>
                </a:solidFill>
                <a:latin typeface="Copperplate Gothic Bold" pitchFamily="34" charset="0"/>
              </a:rPr>
              <a:t>predetto. </a:t>
            </a:r>
            <a:endParaRPr lang="it-IT" sz="3200" b="1" dirty="0" smtClean="0">
              <a:solidFill>
                <a:schemeClr val="accent2">
                  <a:lumMod val="50000"/>
                </a:schemeClr>
              </a:solidFill>
              <a:latin typeface="Copperplate Gothic Bold" pitchFamily="34" charset="0"/>
            </a:endParaRPr>
          </a:p>
        </p:txBody>
      </p:sp>
      <p:pic>
        <p:nvPicPr>
          <p:cNvPr id="11" name="Picture 2" descr="E:\img034.jpg"/>
          <p:cNvPicPr>
            <a:picLocks noChangeAspect="1" noChangeArrowheads="1"/>
          </p:cNvPicPr>
          <p:nvPr/>
        </p:nvPicPr>
        <p:blipFill>
          <a:blip r:embed="rId3" cstate="print"/>
          <a:srcRect l="41804" t="23328" r="9353" b="19675"/>
          <a:stretch>
            <a:fillRect/>
          </a:stretch>
        </p:blipFill>
        <p:spPr bwMode="auto">
          <a:xfrm>
            <a:off x="0" y="0"/>
            <a:ext cx="4178644" cy="684586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5234" name="Picture 2" descr="https://upload.wikimedia.org/wikipedia/commons/f/f6/Mad_meg.jpg"/>
          <p:cNvPicPr>
            <a:picLocks noChangeAspect="1" noChangeArrowheads="1"/>
          </p:cNvPicPr>
          <p:nvPr/>
        </p:nvPicPr>
        <p:blipFill>
          <a:blip r:embed="rId2"/>
          <a:srcRect/>
          <a:stretch>
            <a:fillRect/>
          </a:stretch>
        </p:blipFill>
        <p:spPr bwMode="auto">
          <a:xfrm>
            <a:off x="0" y="-609600"/>
            <a:ext cx="10315575" cy="7467600"/>
          </a:xfrm>
          <a:prstGeom prst="rect">
            <a:avLst/>
          </a:prstGeom>
          <a:noFill/>
        </p:spPr>
      </p:pic>
      <p:sp>
        <p:nvSpPr>
          <p:cNvPr id="5" name="CasellaDiTesto 4"/>
          <p:cNvSpPr txBox="1"/>
          <p:nvPr/>
        </p:nvSpPr>
        <p:spPr>
          <a:xfrm>
            <a:off x="1214414" y="857232"/>
            <a:ext cx="7572428" cy="4832092"/>
          </a:xfrm>
          <a:prstGeom prst="rect">
            <a:avLst/>
          </a:prstGeom>
          <a:noFill/>
        </p:spPr>
        <p:txBody>
          <a:bodyPr wrap="square" rtlCol="0">
            <a:spAutoFit/>
          </a:bodyPr>
          <a:lstStyle/>
          <a:p>
            <a:pPr algn="ctr"/>
            <a:r>
              <a:rPr lang="it-IT" sz="2800" b="1" dirty="0" smtClean="0">
                <a:solidFill>
                  <a:schemeClr val="accent6">
                    <a:lumMod val="20000"/>
                    <a:lumOff val="80000"/>
                  </a:schemeClr>
                </a:solidFill>
                <a:latin typeface="Copperplate Gothic Bold" pitchFamily="34" charset="0"/>
              </a:rPr>
              <a:t>Così non è più il negromante, </a:t>
            </a:r>
            <a:endParaRPr lang="it-IT" sz="2800" b="1" dirty="0" smtClean="0">
              <a:solidFill>
                <a:schemeClr val="accent6">
                  <a:lumMod val="20000"/>
                  <a:lumOff val="80000"/>
                </a:schemeClr>
              </a:solidFill>
              <a:latin typeface="Copperplate Gothic Bold" pitchFamily="34" charset="0"/>
            </a:endParaRPr>
          </a:p>
          <a:p>
            <a:pPr algn="ctr"/>
            <a:r>
              <a:rPr lang="it-IT" sz="2800" b="1" dirty="0" smtClean="0">
                <a:solidFill>
                  <a:schemeClr val="accent6">
                    <a:lumMod val="20000"/>
                    <a:lumOff val="80000"/>
                  </a:schemeClr>
                </a:solidFill>
                <a:latin typeface="Copperplate Gothic Bold" pitchFamily="34" charset="0"/>
              </a:rPr>
              <a:t>o </a:t>
            </a:r>
            <a:r>
              <a:rPr lang="it-IT" sz="2800" b="1" dirty="0" smtClean="0">
                <a:solidFill>
                  <a:schemeClr val="accent6">
                    <a:lumMod val="20000"/>
                    <a:lumOff val="80000"/>
                  </a:schemeClr>
                </a:solidFill>
                <a:latin typeface="Copperplate Gothic Bold" pitchFamily="34" charset="0"/>
              </a:rPr>
              <a:t>i suoi portaordini, ad aver fallito: la causa della tragedia è da ricercarsi nell'immanente, nell'universo magico puro, </a:t>
            </a:r>
            <a:endParaRPr lang="it-IT" sz="2800" b="1" dirty="0" smtClean="0">
              <a:solidFill>
                <a:schemeClr val="accent6">
                  <a:lumMod val="20000"/>
                  <a:lumOff val="80000"/>
                </a:schemeClr>
              </a:solidFill>
              <a:latin typeface="Copperplate Gothic Bold" pitchFamily="34" charset="0"/>
            </a:endParaRPr>
          </a:p>
          <a:p>
            <a:pPr algn="ctr"/>
            <a:r>
              <a:rPr lang="it-IT" sz="2800" b="1" dirty="0" smtClean="0">
                <a:solidFill>
                  <a:schemeClr val="accent6">
                    <a:lumMod val="20000"/>
                    <a:lumOff val="80000"/>
                  </a:schemeClr>
                </a:solidFill>
                <a:latin typeface="Copperplate Gothic Bold" pitchFamily="34" charset="0"/>
              </a:rPr>
              <a:t>che </a:t>
            </a:r>
            <a:r>
              <a:rPr lang="it-IT" sz="2800" b="1" dirty="0" smtClean="0">
                <a:solidFill>
                  <a:schemeClr val="accent6">
                    <a:lumMod val="20000"/>
                    <a:lumOff val="80000"/>
                  </a:schemeClr>
                </a:solidFill>
                <a:latin typeface="Copperplate Gothic Bold" pitchFamily="34" charset="0"/>
              </a:rPr>
              <a:t>sfugge al controllo umano e che può essere controllato </a:t>
            </a:r>
            <a:endParaRPr lang="it-IT" sz="2800" b="1" dirty="0" smtClean="0">
              <a:solidFill>
                <a:schemeClr val="accent6">
                  <a:lumMod val="20000"/>
                  <a:lumOff val="80000"/>
                </a:schemeClr>
              </a:solidFill>
              <a:latin typeface="Copperplate Gothic Bold" pitchFamily="34" charset="0"/>
            </a:endParaRPr>
          </a:p>
          <a:p>
            <a:pPr algn="ctr">
              <a:buFontTx/>
              <a:buChar char="-"/>
            </a:pPr>
            <a:r>
              <a:rPr lang="it-IT" sz="2800" b="1" dirty="0" smtClean="0">
                <a:solidFill>
                  <a:schemeClr val="accent6">
                    <a:lumMod val="20000"/>
                    <a:lumOff val="80000"/>
                  </a:schemeClr>
                </a:solidFill>
                <a:latin typeface="Copperplate Gothic Bold" pitchFamily="34" charset="0"/>
              </a:rPr>
              <a:t>con </a:t>
            </a:r>
            <a:r>
              <a:rPr lang="it-IT" sz="2800" b="1" dirty="0" smtClean="0">
                <a:solidFill>
                  <a:schemeClr val="accent6">
                    <a:lumMod val="20000"/>
                    <a:lumOff val="80000"/>
                  </a:schemeClr>
                </a:solidFill>
                <a:latin typeface="Copperplate Gothic Bold" pitchFamily="34" charset="0"/>
              </a:rPr>
              <a:t>difficoltà </a:t>
            </a:r>
            <a:r>
              <a:rPr lang="it-IT" sz="2800" b="1" dirty="0" smtClean="0">
                <a:solidFill>
                  <a:schemeClr val="accent6">
                    <a:lumMod val="20000"/>
                    <a:lumOff val="80000"/>
                  </a:schemeClr>
                </a:solidFill>
                <a:latin typeface="Copperplate Gothic Bold" pitchFamily="34" charset="0"/>
              </a:rPr>
              <a:t>– </a:t>
            </a:r>
          </a:p>
          <a:p>
            <a:pPr algn="ctr">
              <a:buFontTx/>
              <a:buChar char="-"/>
            </a:pPr>
            <a:r>
              <a:rPr lang="it-IT" sz="2800" b="1" dirty="0" smtClean="0">
                <a:solidFill>
                  <a:schemeClr val="accent6">
                    <a:lumMod val="20000"/>
                    <a:lumOff val="80000"/>
                  </a:schemeClr>
                </a:solidFill>
                <a:latin typeface="Copperplate Gothic Bold" pitchFamily="34" charset="0"/>
              </a:rPr>
              <a:t>solo </a:t>
            </a:r>
            <a:r>
              <a:rPr lang="it-IT" sz="2800" b="1" dirty="0" smtClean="0">
                <a:solidFill>
                  <a:schemeClr val="accent6">
                    <a:lumMod val="20000"/>
                    <a:lumOff val="80000"/>
                  </a:schemeClr>
                </a:solidFill>
                <a:latin typeface="Copperplate Gothic Bold" pitchFamily="34" charset="0"/>
              </a:rPr>
              <a:t>dall'intervento </a:t>
            </a:r>
            <a:endParaRPr lang="it-IT" sz="2800" b="1" dirty="0" smtClean="0">
              <a:solidFill>
                <a:schemeClr val="accent6">
                  <a:lumMod val="20000"/>
                  <a:lumOff val="80000"/>
                </a:schemeClr>
              </a:solidFill>
              <a:latin typeface="Copperplate Gothic Bold" pitchFamily="34" charset="0"/>
            </a:endParaRPr>
          </a:p>
          <a:p>
            <a:pPr algn="ctr">
              <a:buFontTx/>
              <a:buChar char="-"/>
            </a:pPr>
            <a:r>
              <a:rPr lang="it-IT" sz="2800" b="1" dirty="0" smtClean="0">
                <a:solidFill>
                  <a:schemeClr val="accent6">
                    <a:lumMod val="20000"/>
                    <a:lumOff val="80000"/>
                  </a:schemeClr>
                </a:solidFill>
                <a:latin typeface="Copperplate Gothic Bold" pitchFamily="34" charset="0"/>
              </a:rPr>
              <a:t>di </a:t>
            </a:r>
            <a:r>
              <a:rPr lang="it-IT" sz="2800" b="1" dirty="0" smtClean="0">
                <a:solidFill>
                  <a:schemeClr val="accent6">
                    <a:lumMod val="20000"/>
                    <a:lumOff val="80000"/>
                  </a:schemeClr>
                </a:solidFill>
                <a:latin typeface="Copperplate Gothic Bold" pitchFamily="34" charset="0"/>
              </a:rPr>
              <a:t>un potere più grande: </a:t>
            </a:r>
            <a:endParaRPr lang="it-IT" sz="2800" b="1" dirty="0" smtClean="0">
              <a:solidFill>
                <a:schemeClr val="accent6">
                  <a:lumMod val="20000"/>
                  <a:lumOff val="80000"/>
                </a:schemeClr>
              </a:solidFill>
              <a:latin typeface="Copperplate Gothic Bold" pitchFamily="34" charset="0"/>
            </a:endParaRPr>
          </a:p>
          <a:p>
            <a:pPr algn="ctr">
              <a:buFontTx/>
              <a:buChar char="-"/>
            </a:pPr>
            <a:r>
              <a:rPr lang="it-IT" sz="2800" b="1" dirty="0" smtClean="0">
                <a:solidFill>
                  <a:schemeClr val="accent6">
                    <a:lumMod val="20000"/>
                    <a:lumOff val="80000"/>
                  </a:schemeClr>
                </a:solidFill>
                <a:latin typeface="Copperplate Gothic Bold" pitchFamily="34" charset="0"/>
              </a:rPr>
              <a:t>quello </a:t>
            </a:r>
            <a:r>
              <a:rPr lang="it-IT" sz="2800" b="1" dirty="0" smtClean="0">
                <a:solidFill>
                  <a:schemeClr val="accent6">
                    <a:lumMod val="20000"/>
                    <a:lumOff val="80000"/>
                  </a:schemeClr>
                </a:solidFill>
                <a:latin typeface="Copperplate Gothic Bold" pitchFamily="34" charset="0"/>
              </a:rPr>
              <a:t>di Dio, il mago supremo. </a:t>
            </a:r>
            <a:endParaRPr lang="it-IT" sz="2800" b="1" dirty="0">
              <a:solidFill>
                <a:schemeClr val="accent6">
                  <a:lumMod val="20000"/>
                  <a:lumOff val="80000"/>
                </a:schemeClr>
              </a:solidFill>
              <a:latin typeface="Copperplate Gothic Bold"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9090" name="Picture 2" descr="http://img2.juzaphoto.com/001/shared_files/uploads/324056.jpg"/>
          <p:cNvPicPr>
            <a:picLocks noChangeAspect="1" noChangeArrowheads="1"/>
          </p:cNvPicPr>
          <p:nvPr/>
        </p:nvPicPr>
        <p:blipFill>
          <a:blip r:embed="rId2"/>
          <a:srcRect r="18750"/>
          <a:stretch>
            <a:fillRect/>
          </a:stretch>
        </p:blipFill>
        <p:spPr bwMode="auto">
          <a:xfrm>
            <a:off x="0" y="-571528"/>
            <a:ext cx="9286908" cy="7620000"/>
          </a:xfrm>
          <a:prstGeom prst="rect">
            <a:avLst/>
          </a:prstGeom>
          <a:noFill/>
        </p:spPr>
      </p:pic>
      <p:sp>
        <p:nvSpPr>
          <p:cNvPr id="5" name="CasellaDiTesto 4"/>
          <p:cNvSpPr txBox="1"/>
          <p:nvPr/>
        </p:nvSpPr>
        <p:spPr>
          <a:xfrm>
            <a:off x="3428992" y="4572008"/>
            <a:ext cx="5715008" cy="2031325"/>
          </a:xfrm>
          <a:prstGeom prst="rect">
            <a:avLst/>
          </a:prstGeom>
          <a:noFill/>
        </p:spPr>
        <p:txBody>
          <a:bodyPr wrap="square" rtlCol="0">
            <a:spAutoFit/>
          </a:bodyPr>
          <a:lstStyle/>
          <a:p>
            <a:r>
              <a:rPr lang="it-IT" b="1" dirty="0" smtClean="0">
                <a:solidFill>
                  <a:schemeClr val="bg1">
                    <a:lumMod val="95000"/>
                  </a:schemeClr>
                </a:solidFill>
                <a:latin typeface="Copperplate Gothic Bold" pitchFamily="34" charset="0"/>
              </a:rPr>
              <a:t>L'enorme disgrazia della </a:t>
            </a:r>
            <a:r>
              <a:rPr lang="it-IT" b="1" dirty="0" err="1" smtClean="0">
                <a:solidFill>
                  <a:schemeClr val="bg1">
                    <a:lumMod val="95000"/>
                  </a:schemeClr>
                </a:solidFill>
                <a:latin typeface="Copperplate Gothic Bold" pitchFamily="34" charset="0"/>
              </a:rPr>
              <a:t>buzza</a:t>
            </a:r>
            <a:r>
              <a:rPr lang="it-IT" b="1" dirty="0" smtClean="0">
                <a:solidFill>
                  <a:schemeClr val="bg1">
                    <a:lumMod val="95000"/>
                  </a:schemeClr>
                </a:solidFill>
                <a:latin typeface="Copperplate Gothic Bold" pitchFamily="34" charset="0"/>
              </a:rPr>
              <a:t> di </a:t>
            </a:r>
            <a:r>
              <a:rPr lang="it-IT" b="1" dirty="0" err="1" smtClean="0">
                <a:solidFill>
                  <a:schemeClr val="bg1">
                    <a:lumMod val="95000"/>
                  </a:schemeClr>
                </a:solidFill>
                <a:latin typeface="Copperplate Gothic Bold" pitchFamily="34" charset="0"/>
              </a:rPr>
              <a:t>Biasca</a:t>
            </a:r>
            <a:r>
              <a:rPr lang="it-IT" b="1" dirty="0" smtClean="0">
                <a:solidFill>
                  <a:schemeClr val="bg1">
                    <a:lumMod val="95000"/>
                  </a:schemeClr>
                </a:solidFill>
                <a:latin typeface="Copperplate Gothic Bold" pitchFamily="34" charset="0"/>
              </a:rPr>
              <a:t> è causata da un drago che, da tempo immemorabile, abita il lago Retico, e di tanto in tanto si agita, dando gran colpi di coda e provocando frane e alluvioni. Pare che il Padre Eterno l'avesse sfrattato dal piccolo specchio </a:t>
            </a:r>
            <a:r>
              <a:rPr lang="it-IT" b="1" dirty="0" smtClean="0">
                <a:solidFill>
                  <a:schemeClr val="bg1"/>
                </a:solidFill>
                <a:latin typeface="Copperplate Gothic Bold" pitchFamily="34" charset="0"/>
              </a:rPr>
              <a:t>d'acqua</a:t>
            </a:r>
            <a:endParaRPr lang="it-IT" b="1" dirty="0">
              <a:solidFill>
                <a:schemeClr val="bg1"/>
              </a:solidFill>
              <a:latin typeface="Copperplate Gothic Bold"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3643306" y="6504057"/>
            <a:ext cx="2071670" cy="353943"/>
          </a:xfrm>
          <a:prstGeom prst="rect">
            <a:avLst/>
          </a:prstGeom>
          <a:noFill/>
        </p:spPr>
        <p:txBody>
          <a:bodyPr wrap="square" rtlCol="0">
            <a:spAutoFit/>
          </a:bodyPr>
          <a:lstStyle/>
          <a:p>
            <a:r>
              <a:rPr lang="it-IT" sz="1700" b="1" dirty="0" smtClean="0">
                <a:solidFill>
                  <a:schemeClr val="accent2">
                    <a:lumMod val="50000"/>
                  </a:schemeClr>
                </a:solidFill>
                <a:latin typeface="Copperplate Gothic Bold" pitchFamily="34" charset="0"/>
              </a:rPr>
              <a:t>.  </a:t>
            </a:r>
            <a:endParaRPr lang="it-IT" sz="1700" b="1" dirty="0" smtClean="0">
              <a:solidFill>
                <a:schemeClr val="accent2">
                  <a:lumMod val="50000"/>
                </a:schemeClr>
              </a:solidFill>
              <a:latin typeface="Copperplate Gothic Bold" pitchFamily="34" charset="0"/>
            </a:endParaRPr>
          </a:p>
        </p:txBody>
      </p:sp>
      <p:sp>
        <p:nvSpPr>
          <p:cNvPr id="8" name="Segnaposto contenuto 7"/>
          <p:cNvSpPr>
            <a:spLocks noGrp="1"/>
          </p:cNvSpPr>
          <p:nvPr>
            <p:ph idx="1"/>
          </p:nvPr>
        </p:nvSpPr>
        <p:spPr/>
        <p:txBody>
          <a:bodyPr/>
          <a:lstStyle/>
          <a:p>
            <a:endParaRPr lang="it-IT"/>
          </a:p>
        </p:txBody>
      </p:sp>
      <p:pic>
        <p:nvPicPr>
          <p:cNvPr id="97282" name="Picture 2" descr="http://www.famedisud.it/wp-content/uploads/drago3.jpg"/>
          <p:cNvPicPr>
            <a:picLocks noChangeAspect="1" noChangeArrowheads="1"/>
          </p:cNvPicPr>
          <p:nvPr/>
        </p:nvPicPr>
        <p:blipFill>
          <a:blip r:embed="rId3"/>
          <a:srcRect t="19732"/>
          <a:stretch>
            <a:fillRect/>
          </a:stretch>
        </p:blipFill>
        <p:spPr bwMode="auto">
          <a:xfrm>
            <a:off x="0" y="0"/>
            <a:ext cx="8572500" cy="6858000"/>
          </a:xfrm>
          <a:prstGeom prst="rect">
            <a:avLst/>
          </a:prstGeom>
          <a:noFill/>
        </p:spPr>
      </p:pic>
      <p:sp>
        <p:nvSpPr>
          <p:cNvPr id="10" name="CasellaDiTesto 9"/>
          <p:cNvSpPr txBox="1"/>
          <p:nvPr/>
        </p:nvSpPr>
        <p:spPr>
          <a:xfrm>
            <a:off x="5572132" y="2500306"/>
            <a:ext cx="3571868" cy="2862322"/>
          </a:xfrm>
          <a:prstGeom prst="rect">
            <a:avLst/>
          </a:prstGeom>
          <a:noFill/>
        </p:spPr>
        <p:txBody>
          <a:bodyPr wrap="square" rtlCol="0">
            <a:spAutoFit/>
          </a:bodyPr>
          <a:lstStyle/>
          <a:p>
            <a:r>
              <a:rPr lang="it-IT" b="1" dirty="0" smtClean="0">
                <a:solidFill>
                  <a:schemeClr val="bg1"/>
                </a:solidFill>
                <a:latin typeface="Copperplate Gothic Bold" pitchFamily="34" charset="0"/>
              </a:rPr>
              <a:t>mentre il mostro si agitava, facendo i soliti danni, gli abitanti della frazione di Campo, certi stavolta dell'appoggio divino, </a:t>
            </a:r>
            <a:r>
              <a:rPr lang="it-IT" b="1" dirty="0" smtClean="0">
                <a:solidFill>
                  <a:schemeClr val="bg1"/>
                </a:solidFill>
                <a:latin typeface="Copperplate Gothic Bold" pitchFamily="34" charset="0"/>
              </a:rPr>
              <a:t>ebbero </a:t>
            </a:r>
            <a:r>
              <a:rPr lang="it-IT" b="1" dirty="0" smtClean="0">
                <a:solidFill>
                  <a:schemeClr val="bg1"/>
                </a:solidFill>
                <a:latin typeface="Copperplate Gothic Bold" pitchFamily="34" charset="0"/>
              </a:rPr>
              <a:t>l'idea di esporre le </a:t>
            </a:r>
            <a:r>
              <a:rPr lang="it-IT" b="1" dirty="0" smtClean="0">
                <a:solidFill>
                  <a:schemeClr val="bg1"/>
                </a:solidFill>
                <a:latin typeface="Copperplate Gothic Bold" pitchFamily="34" charset="0"/>
              </a:rPr>
              <a:t>reliquie </a:t>
            </a:r>
            <a:r>
              <a:rPr lang="it-IT" b="1" dirty="0" smtClean="0">
                <a:solidFill>
                  <a:schemeClr val="bg1"/>
                </a:solidFill>
                <a:latin typeface="Copperplate Gothic Bold" pitchFamily="34" charset="0"/>
              </a:rPr>
              <a:t>di sant'Agata e San Maurizio per sbarrare la strada alla bestia immonda. </a:t>
            </a:r>
            <a:endParaRPr lang="it-IT" b="1" dirty="0">
              <a:solidFill>
                <a:schemeClr val="bg1"/>
              </a:solidFill>
              <a:latin typeface="Copperplate Gothic Bold"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3643306" y="6504057"/>
            <a:ext cx="2071670" cy="353943"/>
          </a:xfrm>
          <a:prstGeom prst="rect">
            <a:avLst/>
          </a:prstGeom>
          <a:noFill/>
        </p:spPr>
        <p:txBody>
          <a:bodyPr wrap="square" rtlCol="0">
            <a:spAutoFit/>
          </a:bodyPr>
          <a:lstStyle/>
          <a:p>
            <a:r>
              <a:rPr lang="it-IT" sz="1700" b="1" dirty="0" smtClean="0">
                <a:solidFill>
                  <a:schemeClr val="accent2">
                    <a:lumMod val="50000"/>
                  </a:schemeClr>
                </a:solidFill>
                <a:latin typeface="Copperplate Gothic Bold" pitchFamily="34" charset="0"/>
              </a:rPr>
              <a:t>.  </a:t>
            </a:r>
            <a:endParaRPr lang="it-IT" sz="1700" b="1" dirty="0" smtClean="0">
              <a:solidFill>
                <a:schemeClr val="accent2">
                  <a:lumMod val="50000"/>
                </a:schemeClr>
              </a:solidFill>
              <a:latin typeface="Copperplate Gothic Bold" pitchFamily="34" charset="0"/>
            </a:endParaRPr>
          </a:p>
        </p:txBody>
      </p:sp>
      <p:pic>
        <p:nvPicPr>
          <p:cNvPr id="11" name="Picture 2" descr="C:\Users\mzucca\Downloads\Drago - Tatzelwurm_Bestiarium (1).png"/>
          <p:cNvPicPr>
            <a:picLocks noChangeAspect="1" noChangeArrowheads="1"/>
          </p:cNvPicPr>
          <p:nvPr/>
        </p:nvPicPr>
        <p:blipFill>
          <a:blip r:embed="rId3"/>
          <a:srcRect/>
          <a:stretch>
            <a:fillRect/>
          </a:stretch>
        </p:blipFill>
        <p:spPr bwMode="auto">
          <a:xfrm>
            <a:off x="1" y="0"/>
            <a:ext cx="8245012" cy="6858000"/>
          </a:xfrm>
          <a:prstGeom prst="rect">
            <a:avLst/>
          </a:prstGeom>
          <a:noFill/>
        </p:spPr>
      </p:pic>
      <p:sp>
        <p:nvSpPr>
          <p:cNvPr id="12" name="CasellaDiTesto 11"/>
          <p:cNvSpPr txBox="1"/>
          <p:nvPr/>
        </p:nvSpPr>
        <p:spPr>
          <a:xfrm>
            <a:off x="8215338" y="0"/>
            <a:ext cx="928662" cy="5016758"/>
          </a:xfrm>
          <a:prstGeom prst="rect">
            <a:avLst/>
          </a:prstGeom>
          <a:noFill/>
        </p:spPr>
        <p:txBody>
          <a:bodyPr wrap="square" rtlCol="0">
            <a:spAutoFit/>
          </a:bodyPr>
          <a:lstStyle/>
          <a:p>
            <a:r>
              <a:rPr lang="it-IT" sz="1600" b="1" dirty="0" smtClean="0">
                <a:solidFill>
                  <a:schemeClr val="accent2">
                    <a:lumMod val="50000"/>
                  </a:schemeClr>
                </a:solidFill>
                <a:latin typeface="Copperplate Gothic Bold" pitchFamily="34" charset="0"/>
              </a:rPr>
              <a:t>Bisogna decidere </a:t>
            </a:r>
            <a:r>
              <a:rPr lang="it-IT" sz="1600" b="1" dirty="0" smtClean="0">
                <a:solidFill>
                  <a:schemeClr val="accent2">
                    <a:lumMod val="50000"/>
                  </a:schemeClr>
                </a:solidFill>
                <a:latin typeface="Copperplate Gothic Bold" pitchFamily="34" charset="0"/>
              </a:rPr>
              <a:t>di lasciargli libero il passo, perché finalmente </a:t>
            </a:r>
            <a:r>
              <a:rPr lang="it-IT" sz="1600" b="1" dirty="0" smtClean="0">
                <a:solidFill>
                  <a:schemeClr val="accent2">
                    <a:lumMod val="50000"/>
                  </a:schemeClr>
                </a:solidFill>
                <a:latin typeface="Copperplate Gothic Bold" pitchFamily="34" charset="0"/>
              </a:rPr>
              <a:t>possa lasciare la </a:t>
            </a:r>
            <a:r>
              <a:rPr lang="it-IT" sz="1600" b="1" dirty="0" smtClean="0">
                <a:solidFill>
                  <a:schemeClr val="accent2">
                    <a:lumMod val="50000"/>
                  </a:schemeClr>
                </a:solidFill>
                <a:latin typeface="Copperplate Gothic Bold" pitchFamily="34" charset="0"/>
              </a:rPr>
              <a:t>valle per </a:t>
            </a:r>
            <a:r>
              <a:rPr lang="it-IT" sz="1600" b="1" dirty="0" smtClean="0">
                <a:solidFill>
                  <a:schemeClr val="accent2">
                    <a:lumMod val="50000"/>
                  </a:schemeClr>
                </a:solidFill>
                <a:latin typeface="Copperplate Gothic Bold" pitchFamily="34" charset="0"/>
              </a:rPr>
              <a:t>sempre. </a:t>
            </a:r>
            <a:endParaRPr lang="it-IT" sz="1600" b="1" dirty="0">
              <a:solidFill>
                <a:schemeClr val="accent2">
                  <a:lumMod val="50000"/>
                </a:schemeClr>
              </a:solidFill>
              <a:latin typeface="Copperplate Gothic Bold"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12" name="CasellaDiTesto 11"/>
          <p:cNvSpPr txBox="1"/>
          <p:nvPr/>
        </p:nvSpPr>
        <p:spPr>
          <a:xfrm>
            <a:off x="5429256" y="0"/>
            <a:ext cx="3714744" cy="6740307"/>
          </a:xfrm>
          <a:prstGeom prst="rect">
            <a:avLst/>
          </a:prstGeom>
          <a:noFill/>
        </p:spPr>
        <p:txBody>
          <a:bodyPr wrap="square" rtlCol="0">
            <a:spAutoFit/>
          </a:bodyPr>
          <a:lstStyle/>
          <a:p>
            <a:r>
              <a:rPr lang="it-IT" sz="1600" b="1" dirty="0" smtClean="0">
                <a:solidFill>
                  <a:schemeClr val="accent2">
                    <a:lumMod val="50000"/>
                  </a:schemeClr>
                </a:solidFill>
                <a:latin typeface="Copperplate Gothic Bold" pitchFamily="34" charset="0"/>
              </a:rPr>
              <a:t>Da sempre, le cime delle montagne furono popolate dagli spiriti. Dalla notte dei tempi, i ghiacciai sono esseri animati: di solito sono associati ad un essere femminile, la “Bianca Signora”, che non deve essere disturbata. Tabù religiosi che ammantano divieti ecologici: la Gran Madre dell’Acqua che protegge le sorgenti. La bestia simbolo della Dea è il drago, che rappresenta la forza e la capacità di procreazione (poi demonizzato dalla Chiesa). Ma i</a:t>
            </a:r>
            <a:r>
              <a:rPr lang="it-IT" sz="1600" dirty="0" smtClean="0"/>
              <a:t> </a:t>
            </a:r>
            <a:r>
              <a:rPr lang="it-IT" sz="1600" b="1" dirty="0" smtClean="0">
                <a:solidFill>
                  <a:schemeClr val="accent2">
                    <a:lumMod val="50000"/>
                  </a:schemeClr>
                </a:solidFill>
                <a:latin typeface="Copperplate Gothic Bold" pitchFamily="34" charset="0"/>
              </a:rPr>
              <a:t>montanari del </a:t>
            </a:r>
            <a:r>
              <a:rPr lang="it-IT" sz="1600" b="1" dirty="0" smtClean="0">
                <a:solidFill>
                  <a:schemeClr val="accent2">
                    <a:lumMod val="50000"/>
                  </a:schemeClr>
                </a:solidFill>
                <a:latin typeface="Copperplate Gothic Bold" pitchFamily="34" charset="0"/>
              </a:rPr>
              <a:t>Cinquecento </a:t>
            </a:r>
            <a:r>
              <a:rPr lang="it-IT" sz="1600" b="1" dirty="0" smtClean="0">
                <a:solidFill>
                  <a:schemeClr val="accent2">
                    <a:lumMod val="50000"/>
                  </a:schemeClr>
                </a:solidFill>
                <a:latin typeface="Copperplate Gothic Bold" pitchFamily="34" charset="0"/>
              </a:rPr>
              <a:t>vissero l’avanzata dei ghiacciai alpini come una maledizione, perché una teologia infarcita di mito e superstizione attribuì la Piccola età glaciale alle colpe degli </a:t>
            </a:r>
            <a:r>
              <a:rPr lang="it-IT" sz="1600" b="1" dirty="0" smtClean="0">
                <a:solidFill>
                  <a:schemeClr val="accent2">
                    <a:lumMod val="50000"/>
                  </a:schemeClr>
                </a:solidFill>
                <a:latin typeface="Copperplate Gothic Bold" pitchFamily="34" charset="0"/>
              </a:rPr>
              <a:t>uomini. Il peccato si incarna nel drago che deve essere cacciato, con grandi sacrifici. </a:t>
            </a:r>
            <a:endParaRPr lang="it-IT" sz="1600" b="1" dirty="0">
              <a:solidFill>
                <a:schemeClr val="accent2">
                  <a:lumMod val="50000"/>
                </a:schemeClr>
              </a:solidFill>
              <a:latin typeface="Copperplate Gothic Bold" pitchFamily="34" charset="0"/>
            </a:endParaRPr>
          </a:p>
        </p:txBody>
      </p:sp>
      <p:pic>
        <p:nvPicPr>
          <p:cNvPr id="8" name="Picture 2" descr="C:\Users\mzucca\Downloads\drago - wilderwurm gletscher.jpg"/>
          <p:cNvPicPr>
            <a:picLocks noChangeAspect="1" noChangeArrowheads="1"/>
          </p:cNvPicPr>
          <p:nvPr/>
        </p:nvPicPr>
        <p:blipFill>
          <a:blip r:embed="rId3" cstate="print"/>
          <a:srcRect/>
          <a:stretch>
            <a:fillRect/>
          </a:stretch>
        </p:blipFill>
        <p:spPr bwMode="auto">
          <a:xfrm>
            <a:off x="0" y="0"/>
            <a:ext cx="5445252"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12" name="CasellaDiTesto 11"/>
          <p:cNvSpPr txBox="1"/>
          <p:nvPr/>
        </p:nvSpPr>
        <p:spPr>
          <a:xfrm>
            <a:off x="5429256" y="0"/>
            <a:ext cx="3714744" cy="6740307"/>
          </a:xfrm>
          <a:prstGeom prst="rect">
            <a:avLst/>
          </a:prstGeom>
          <a:noFill/>
        </p:spPr>
        <p:txBody>
          <a:bodyPr wrap="square" rtlCol="0">
            <a:spAutoFit/>
          </a:bodyPr>
          <a:lstStyle/>
          <a:p>
            <a:r>
              <a:rPr lang="it-IT" sz="1600" b="1" dirty="0" smtClean="0">
                <a:solidFill>
                  <a:schemeClr val="accent2">
                    <a:lumMod val="50000"/>
                  </a:schemeClr>
                </a:solidFill>
                <a:latin typeface="Copperplate Gothic Bold" pitchFamily="34" charset="0"/>
              </a:rPr>
              <a:t>Da sempre, le cime delle montagne furono popolate dagli spiriti. Dalla notte dei tempi, i ghiacciai sono esseri animati: di solito sono associati ad un essere femminile, la “Bianca Signora”, che non deve essere disturbata. Tabù religiosi che ammantano divieti ecologici: la Gran Madre dell’Acqua che protegge le sorgenti. La bestia simbolo della Dea è il drago, che rappresenta la forza e la capacità di procreazione (poi demonizzato dalla Chiesa). Ma i</a:t>
            </a:r>
            <a:r>
              <a:rPr lang="it-IT" sz="1600" dirty="0" smtClean="0"/>
              <a:t> </a:t>
            </a:r>
            <a:r>
              <a:rPr lang="it-IT" sz="1600" b="1" dirty="0" smtClean="0">
                <a:solidFill>
                  <a:schemeClr val="accent2">
                    <a:lumMod val="50000"/>
                  </a:schemeClr>
                </a:solidFill>
                <a:latin typeface="Copperplate Gothic Bold" pitchFamily="34" charset="0"/>
              </a:rPr>
              <a:t>montanari del </a:t>
            </a:r>
            <a:r>
              <a:rPr lang="it-IT" sz="1600" b="1" dirty="0" smtClean="0">
                <a:solidFill>
                  <a:schemeClr val="accent2">
                    <a:lumMod val="50000"/>
                  </a:schemeClr>
                </a:solidFill>
                <a:latin typeface="Copperplate Gothic Bold" pitchFamily="34" charset="0"/>
              </a:rPr>
              <a:t>Cinquecento </a:t>
            </a:r>
            <a:r>
              <a:rPr lang="it-IT" sz="1600" b="1" dirty="0" smtClean="0">
                <a:solidFill>
                  <a:schemeClr val="accent2">
                    <a:lumMod val="50000"/>
                  </a:schemeClr>
                </a:solidFill>
                <a:latin typeface="Copperplate Gothic Bold" pitchFamily="34" charset="0"/>
              </a:rPr>
              <a:t>vissero l’avanzata dei ghiacciai alpini come una maledizione, perché una teologia infarcita di mito e superstizione attribuì la Piccola età glaciale alle colpe degli </a:t>
            </a:r>
            <a:r>
              <a:rPr lang="it-IT" sz="1600" b="1" dirty="0" smtClean="0">
                <a:solidFill>
                  <a:schemeClr val="accent2">
                    <a:lumMod val="50000"/>
                  </a:schemeClr>
                </a:solidFill>
                <a:latin typeface="Copperplate Gothic Bold" pitchFamily="34" charset="0"/>
              </a:rPr>
              <a:t>uomini. Il peccato si incarna nel drago che deve essere cacciato, con grandi sacrifici. </a:t>
            </a:r>
            <a:endParaRPr lang="it-IT" sz="1600" b="1" dirty="0">
              <a:solidFill>
                <a:schemeClr val="accent2">
                  <a:lumMod val="50000"/>
                </a:schemeClr>
              </a:solidFill>
              <a:latin typeface="Copperplate Gothic Bold" pitchFamily="34" charset="0"/>
            </a:endParaRPr>
          </a:p>
        </p:txBody>
      </p:sp>
      <p:pic>
        <p:nvPicPr>
          <p:cNvPr id="101378" name="Picture 2" descr="http://th02.deviantart.net/fs71/PRE/i/2011/304/8/7/black_dragon_by_lordhannu-d4ekj79.jpg"/>
          <p:cNvPicPr>
            <a:picLocks noChangeAspect="1" noChangeArrowheads="1"/>
          </p:cNvPicPr>
          <p:nvPr/>
        </p:nvPicPr>
        <p:blipFill>
          <a:blip r:embed="rId3"/>
          <a:srcRect r="18129"/>
          <a:stretch>
            <a:fillRect/>
          </a:stretch>
        </p:blipFill>
        <p:spPr bwMode="auto">
          <a:xfrm>
            <a:off x="-1" y="0"/>
            <a:ext cx="9144001" cy="6858000"/>
          </a:xfrm>
          <a:prstGeom prst="rect">
            <a:avLst/>
          </a:prstGeom>
          <a:noFill/>
        </p:spPr>
      </p:pic>
      <p:sp>
        <p:nvSpPr>
          <p:cNvPr id="9" name="CasellaDiTesto 8"/>
          <p:cNvSpPr txBox="1"/>
          <p:nvPr/>
        </p:nvSpPr>
        <p:spPr>
          <a:xfrm>
            <a:off x="0" y="0"/>
            <a:ext cx="2214578" cy="6771084"/>
          </a:xfrm>
          <a:prstGeom prst="rect">
            <a:avLst/>
          </a:prstGeom>
          <a:noFill/>
        </p:spPr>
        <p:txBody>
          <a:bodyPr wrap="square" rtlCol="0">
            <a:spAutoFit/>
          </a:bodyPr>
          <a:lstStyle/>
          <a:p>
            <a:r>
              <a:rPr lang="it-IT" sz="1600" b="1" dirty="0" smtClean="0">
                <a:solidFill>
                  <a:schemeClr val="accent2">
                    <a:lumMod val="20000"/>
                    <a:lumOff val="80000"/>
                  </a:schemeClr>
                </a:solidFill>
                <a:latin typeface="Copperplate Gothic Bold" pitchFamily="34" charset="0"/>
              </a:rPr>
              <a:t>Si dice che fosse il 1512, o il 1513. La frana del monte </a:t>
            </a:r>
            <a:r>
              <a:rPr lang="it-IT" sz="1600" b="1" dirty="0" err="1" smtClean="0">
                <a:solidFill>
                  <a:schemeClr val="accent2">
                    <a:lumMod val="20000"/>
                    <a:lumOff val="80000"/>
                  </a:schemeClr>
                </a:solidFill>
                <a:latin typeface="Copperplate Gothic Bold" pitchFamily="34" charset="0"/>
              </a:rPr>
              <a:t>Crenone</a:t>
            </a:r>
            <a:r>
              <a:rPr lang="it-IT" sz="1600" b="1" dirty="0" smtClean="0">
                <a:solidFill>
                  <a:schemeClr val="accent2">
                    <a:lumMod val="20000"/>
                    <a:lumOff val="80000"/>
                  </a:schemeClr>
                </a:solidFill>
                <a:latin typeface="Copperplate Gothic Bold" pitchFamily="34" charset="0"/>
              </a:rPr>
              <a:t> era già caduta e i detriti avevano creato lo sbarramento che aveva sepolto </a:t>
            </a:r>
            <a:r>
              <a:rPr lang="it-IT" sz="1600" b="1" dirty="0" err="1" smtClean="0">
                <a:solidFill>
                  <a:schemeClr val="accent2">
                    <a:lumMod val="20000"/>
                    <a:lumOff val="80000"/>
                  </a:schemeClr>
                </a:solidFill>
                <a:latin typeface="Copperplate Gothic Bold" pitchFamily="34" charset="0"/>
              </a:rPr>
              <a:t>Malvaglia</a:t>
            </a:r>
            <a:r>
              <a:rPr lang="it-IT" sz="1600" b="1" dirty="0" smtClean="0">
                <a:solidFill>
                  <a:schemeClr val="accent2">
                    <a:lumMod val="20000"/>
                    <a:lumOff val="80000"/>
                  </a:schemeClr>
                </a:solidFill>
                <a:latin typeface="Copperplate Gothic Bold" pitchFamily="34" charset="0"/>
              </a:rPr>
              <a:t> sotto l'acqua di un lago. Scendendo con frastuono spaventoso la valle di </a:t>
            </a:r>
            <a:r>
              <a:rPr lang="it-IT" sz="1600" b="1" dirty="0" err="1" smtClean="0">
                <a:solidFill>
                  <a:schemeClr val="accent2">
                    <a:lumMod val="20000"/>
                    <a:lumOff val="80000"/>
                  </a:schemeClr>
                </a:solidFill>
                <a:latin typeface="Copperplate Gothic Bold" pitchFamily="34" charset="0"/>
              </a:rPr>
              <a:t>Blenio</a:t>
            </a:r>
            <a:r>
              <a:rPr lang="it-IT" sz="1600" b="1" dirty="0" smtClean="0">
                <a:solidFill>
                  <a:schemeClr val="accent2">
                    <a:lumMod val="20000"/>
                    <a:lumOff val="80000"/>
                  </a:schemeClr>
                </a:solidFill>
                <a:latin typeface="Copperplate Gothic Bold" pitchFamily="34" charset="0"/>
              </a:rPr>
              <a:t>, il drago ruppe la diga e le acque invasero la valle fino al piano di </a:t>
            </a:r>
            <a:r>
              <a:rPr lang="it-IT" sz="1600" b="1" dirty="0" err="1" smtClean="0">
                <a:solidFill>
                  <a:schemeClr val="accent2">
                    <a:lumMod val="20000"/>
                    <a:lumOff val="80000"/>
                  </a:schemeClr>
                </a:solidFill>
                <a:latin typeface="Copperplate Gothic Bold" pitchFamily="34" charset="0"/>
              </a:rPr>
              <a:t>Magadino</a:t>
            </a:r>
            <a:r>
              <a:rPr lang="it-IT" sz="1600" b="1" dirty="0" smtClean="0">
                <a:solidFill>
                  <a:schemeClr val="accent2">
                    <a:lumMod val="20000"/>
                    <a:lumOff val="80000"/>
                  </a:schemeClr>
                </a:solidFill>
                <a:latin typeface="Copperplate Gothic Bold" pitchFamily="34" charset="0"/>
              </a:rPr>
              <a:t>, provocando appunto la </a:t>
            </a:r>
            <a:r>
              <a:rPr lang="it-IT" sz="1600" b="1" dirty="0" err="1" smtClean="0">
                <a:solidFill>
                  <a:schemeClr val="accent2">
                    <a:lumMod val="20000"/>
                    <a:lumOff val="80000"/>
                  </a:schemeClr>
                </a:solidFill>
                <a:latin typeface="Copperplate Gothic Bold" pitchFamily="34" charset="0"/>
              </a:rPr>
              <a:t>buzza</a:t>
            </a:r>
            <a:r>
              <a:rPr lang="it-IT" sz="1600" b="1" dirty="0" smtClean="0">
                <a:solidFill>
                  <a:schemeClr val="accent2">
                    <a:lumMod val="20000"/>
                    <a:lumOff val="80000"/>
                  </a:schemeClr>
                </a:solidFill>
                <a:latin typeface="Copperplate Gothic Bold" pitchFamily="34" charset="0"/>
              </a:rPr>
              <a:t> di Bisca.</a:t>
            </a:r>
          </a:p>
          <a:p>
            <a:r>
              <a:rPr lang="it-IT" sz="1600" b="1" dirty="0" smtClean="0">
                <a:solidFill>
                  <a:schemeClr val="accent2">
                    <a:lumMod val="20000"/>
                    <a:lumOff val="80000"/>
                  </a:schemeClr>
                </a:solidFill>
                <a:latin typeface="Copperplate Gothic Bold" pitchFamily="34" charset="0"/>
              </a:rPr>
              <a:t>Ma lui, il drago del lago Retico, non tornò più.  </a:t>
            </a:r>
          </a:p>
          <a:p>
            <a:endParaRPr lang="it-IT"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zucca\Desktop\streghe.jpg"/>
          <p:cNvPicPr>
            <a:picLocks noGrp="1" noChangeAspect="1" noChangeArrowheads="1"/>
          </p:cNvPicPr>
          <p:nvPr>
            <p:ph idx="1"/>
          </p:nvPr>
        </p:nvPicPr>
        <p:blipFill>
          <a:blip r:embed="rId2"/>
          <a:srcRect/>
          <a:stretch>
            <a:fillRect/>
          </a:stretch>
        </p:blipFill>
        <p:spPr bwMode="auto">
          <a:xfrm>
            <a:off x="0" y="0"/>
            <a:ext cx="9155884" cy="5718724"/>
          </a:xfrm>
          <a:prstGeom prst="rect">
            <a:avLst/>
          </a:prstGeom>
          <a:noFill/>
        </p:spPr>
      </p:pic>
      <p:pic>
        <p:nvPicPr>
          <p:cNvPr id="6"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5657671"/>
            <a:ext cx="8358214" cy="1200329"/>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Una delle accuse rivolte </a:t>
            </a:r>
            <a:r>
              <a:rPr lang="it-IT" b="1" dirty="0" smtClean="0">
                <a:solidFill>
                  <a:schemeClr val="accent2">
                    <a:lumMod val="50000"/>
                  </a:schemeClr>
                </a:solidFill>
                <a:latin typeface="Copperplate Gothic Bold" pitchFamily="34" charset="0"/>
              </a:rPr>
              <a:t>più frequentemente </a:t>
            </a:r>
            <a:r>
              <a:rPr lang="it-IT" b="1" dirty="0" smtClean="0">
                <a:solidFill>
                  <a:schemeClr val="accent2">
                    <a:lumMod val="50000"/>
                  </a:schemeClr>
                </a:solidFill>
                <a:latin typeface="Copperplate Gothic Bold" pitchFamily="34" charset="0"/>
              </a:rPr>
              <a:t>alle streghe è quella di saper scatenare le </a:t>
            </a:r>
            <a:r>
              <a:rPr lang="it-IT" b="1" dirty="0" smtClean="0">
                <a:solidFill>
                  <a:schemeClr val="accent2">
                    <a:lumMod val="50000"/>
                  </a:schemeClr>
                </a:solidFill>
                <a:latin typeface="Copperplate Gothic Bold" pitchFamily="34" charset="0"/>
              </a:rPr>
              <a:t>tempeste e le calamità naturali. Con ogni probabilità, si invidiava loro la capacità di saper leggere i segni della </a:t>
            </a:r>
            <a:r>
              <a:rPr lang="it-IT" b="1" dirty="0" err="1" smtClean="0">
                <a:solidFill>
                  <a:schemeClr val="accent2">
                    <a:lumMod val="50000"/>
                  </a:schemeClr>
                </a:solidFill>
                <a:latin typeface="Copperplate Gothic Bold" pitchFamily="34" charset="0"/>
              </a:rPr>
              <a:t>natura……</a:t>
            </a:r>
            <a:endParaRPr lang="it-IT" b="1" dirty="0">
              <a:solidFill>
                <a:schemeClr val="accent2">
                  <a:lumMod val="50000"/>
                </a:schemeClr>
              </a:solidFill>
              <a:latin typeface="Copperplate Gothic Bold"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8" name="Segnaposto contenuto 2"/>
          <p:cNvSpPr>
            <a:spLocks noGrp="1"/>
          </p:cNvSpPr>
          <p:nvPr>
            <p:ph idx="1"/>
          </p:nvPr>
        </p:nvSpPr>
        <p:spPr>
          <a:xfrm>
            <a:off x="457200" y="1600200"/>
            <a:ext cx="8229600" cy="4525963"/>
          </a:xfrm>
        </p:spPr>
        <p:txBody>
          <a:bodyPr>
            <a:normAutofit/>
          </a:bodyPr>
          <a:lstStyle/>
          <a:p>
            <a:pPr algn="ctr">
              <a:buNone/>
            </a:pPr>
            <a:r>
              <a:rPr lang="it-IT" sz="19900" b="1" dirty="0" smtClean="0">
                <a:solidFill>
                  <a:srgbClr val="C00000"/>
                </a:solidFill>
                <a:latin typeface="Old English Text MT" pitchFamily="66" charset="0"/>
              </a:rPr>
              <a:t>grazie</a:t>
            </a:r>
            <a:endParaRPr lang="it-IT" sz="19900" b="1" dirty="0">
              <a:solidFill>
                <a:srgbClr val="C00000"/>
              </a:solidFill>
              <a:latin typeface="Old English Text MT"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5196007"/>
            <a:ext cx="9144000" cy="1661993"/>
          </a:xfrm>
          <a:prstGeom prst="rect">
            <a:avLst/>
          </a:prstGeom>
          <a:noFill/>
        </p:spPr>
        <p:txBody>
          <a:bodyPr wrap="square" rtlCol="0">
            <a:spAutoFit/>
          </a:bodyPr>
          <a:lstStyle/>
          <a:p>
            <a:r>
              <a:rPr lang="it-IT" sz="1700" b="1" dirty="0" smtClean="0">
                <a:solidFill>
                  <a:schemeClr val="accent2">
                    <a:lumMod val="50000"/>
                  </a:schemeClr>
                </a:solidFill>
                <a:latin typeface="Copperplate Gothic Bold" pitchFamily="34" charset="0"/>
              </a:rPr>
              <a:t>La Svizzera </a:t>
            </a:r>
            <a:r>
              <a:rPr lang="it-IT" sz="1700" b="1" dirty="0" smtClean="0">
                <a:solidFill>
                  <a:schemeClr val="accent2">
                    <a:lumMod val="50000"/>
                  </a:schemeClr>
                </a:solidFill>
                <a:latin typeface="Copperplate Gothic Bold" pitchFamily="34" charset="0"/>
              </a:rPr>
              <a:t>italiana </a:t>
            </a:r>
            <a:r>
              <a:rPr lang="it-IT" sz="1700" b="1" dirty="0" smtClean="0">
                <a:solidFill>
                  <a:schemeClr val="accent2">
                    <a:lumMod val="50000"/>
                  </a:schemeClr>
                </a:solidFill>
                <a:latin typeface="Copperplate Gothic Bold" pitchFamily="34" charset="0"/>
              </a:rPr>
              <a:t>fu una delle regioni europee in cui la caccia alle streghe ha contato più vittime e operato con maggiore ferocia. I dati </a:t>
            </a:r>
            <a:r>
              <a:rPr lang="it-IT" sz="1700" b="1" dirty="0" smtClean="0">
                <a:solidFill>
                  <a:schemeClr val="accent2">
                    <a:lumMod val="50000"/>
                  </a:schemeClr>
                </a:solidFill>
                <a:latin typeface="Copperplate Gothic Bold" pitchFamily="34" charset="0"/>
              </a:rPr>
              <a:t>disponibili sono comunque al ribasso: ma permettono </a:t>
            </a:r>
            <a:r>
              <a:rPr lang="it-IT" sz="1700" b="1" dirty="0" smtClean="0">
                <a:solidFill>
                  <a:schemeClr val="accent2">
                    <a:lumMod val="50000"/>
                  </a:schemeClr>
                </a:solidFill>
                <a:latin typeface="Copperplate Gothic Bold" pitchFamily="34" charset="0"/>
              </a:rPr>
              <a:t>di definire </a:t>
            </a:r>
            <a:r>
              <a:rPr lang="it-IT" sz="1700" b="1" dirty="0" smtClean="0">
                <a:solidFill>
                  <a:schemeClr val="accent2">
                    <a:lumMod val="50000"/>
                  </a:schemeClr>
                </a:solidFill>
                <a:latin typeface="Copperplate Gothic Bold" pitchFamily="34" charset="0"/>
              </a:rPr>
              <a:t>un fenomeno che </a:t>
            </a:r>
            <a:r>
              <a:rPr lang="it-IT" sz="1700" b="1" dirty="0" smtClean="0">
                <a:solidFill>
                  <a:schemeClr val="accent2">
                    <a:lumMod val="50000"/>
                  </a:schemeClr>
                </a:solidFill>
                <a:latin typeface="Copperplate Gothic Bold" pitchFamily="34" charset="0"/>
              </a:rPr>
              <a:t>si manifesta </a:t>
            </a:r>
            <a:r>
              <a:rPr lang="it-IT" sz="1700" b="1" dirty="0" smtClean="0">
                <a:solidFill>
                  <a:schemeClr val="accent2">
                    <a:lumMod val="50000"/>
                  </a:schemeClr>
                </a:solidFill>
                <a:latin typeface="Copperplate Gothic Bold" pitchFamily="34" charset="0"/>
              </a:rPr>
              <a:t>soprattutto </a:t>
            </a:r>
            <a:r>
              <a:rPr lang="it-IT" sz="1700" b="1" dirty="0" smtClean="0">
                <a:solidFill>
                  <a:schemeClr val="accent2">
                    <a:lumMod val="50000"/>
                  </a:schemeClr>
                </a:solidFill>
                <a:latin typeface="Copperplate Gothic Bold" pitchFamily="34" charset="0"/>
              </a:rPr>
              <a:t>nei territori di montagna, in particolare nelle valli di lingua italiana dei Grigioni e nelle Tre Valli ambrosiane. </a:t>
            </a:r>
            <a:endParaRPr lang="it-IT" sz="1700" b="1" dirty="0">
              <a:solidFill>
                <a:schemeClr val="accent2">
                  <a:lumMod val="50000"/>
                </a:schemeClr>
              </a:solidFill>
              <a:latin typeface="Copperplate Gothic Bold" pitchFamily="34" charset="0"/>
            </a:endParaRPr>
          </a:p>
        </p:txBody>
      </p:sp>
      <p:pic>
        <p:nvPicPr>
          <p:cNvPr id="11" name="Picture 2" descr="http://www.homolaicus.com/storia/medioevo/images/streghe.jpg"/>
          <p:cNvPicPr>
            <a:picLocks noChangeAspect="1" noChangeArrowheads="1"/>
          </p:cNvPicPr>
          <p:nvPr/>
        </p:nvPicPr>
        <p:blipFill>
          <a:blip r:embed="rId3"/>
          <a:srcRect/>
          <a:stretch>
            <a:fillRect/>
          </a:stretch>
        </p:blipFill>
        <p:spPr bwMode="auto">
          <a:xfrm>
            <a:off x="0" y="0"/>
            <a:ext cx="9144001" cy="525929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5288340"/>
            <a:ext cx="9144000" cy="1569660"/>
          </a:xfrm>
          <a:prstGeom prst="rect">
            <a:avLst/>
          </a:prstGeom>
          <a:noFill/>
        </p:spPr>
        <p:txBody>
          <a:bodyPr wrap="square" rtlCol="0">
            <a:spAutoFit/>
          </a:bodyPr>
          <a:lstStyle/>
          <a:p>
            <a:r>
              <a:rPr lang="it-IT" sz="1600" dirty="0" smtClean="0">
                <a:solidFill>
                  <a:schemeClr val="accent2">
                    <a:lumMod val="50000"/>
                  </a:schemeClr>
                </a:solidFill>
                <a:latin typeface="Copperplate Gothic Bold" pitchFamily="34" charset="0"/>
              </a:rPr>
              <a:t>Ma, in realtà, i processi sono molti di più. Di tanti non </a:t>
            </a:r>
            <a:r>
              <a:rPr lang="it-IT" sz="1600" dirty="0" smtClean="0">
                <a:solidFill>
                  <a:schemeClr val="accent2">
                    <a:lumMod val="50000"/>
                  </a:schemeClr>
                </a:solidFill>
                <a:latin typeface="Copperplate Gothic Bold" pitchFamily="34" charset="0"/>
              </a:rPr>
              <a:t>si sono conservati </a:t>
            </a:r>
            <a:r>
              <a:rPr lang="it-IT" sz="1600" dirty="0" smtClean="0">
                <a:solidFill>
                  <a:schemeClr val="accent2">
                    <a:lumMod val="50000"/>
                  </a:schemeClr>
                </a:solidFill>
                <a:latin typeface="Copperplate Gothic Bold" pitchFamily="34" charset="0"/>
              </a:rPr>
              <a:t>gli atti, o </a:t>
            </a:r>
            <a:r>
              <a:rPr lang="it-IT" sz="1600" dirty="0" smtClean="0">
                <a:solidFill>
                  <a:schemeClr val="accent2">
                    <a:lumMod val="50000"/>
                  </a:schemeClr>
                </a:solidFill>
                <a:latin typeface="Copperplate Gothic Bold" pitchFamily="34" charset="0"/>
              </a:rPr>
              <a:t>sono stati distrutti </a:t>
            </a:r>
            <a:r>
              <a:rPr lang="it-IT" sz="1600" dirty="0" smtClean="0">
                <a:solidFill>
                  <a:schemeClr val="accent2">
                    <a:lumMod val="50000"/>
                  </a:schemeClr>
                </a:solidFill>
                <a:latin typeface="Copperplate Gothic Bold" pitchFamily="34" charset="0"/>
              </a:rPr>
              <a:t>o </a:t>
            </a:r>
            <a:r>
              <a:rPr lang="it-IT" sz="1600" dirty="0" smtClean="0">
                <a:solidFill>
                  <a:schemeClr val="accent2">
                    <a:lumMod val="50000"/>
                  </a:schemeClr>
                </a:solidFill>
                <a:latin typeface="Copperplate Gothic Bold" pitchFamily="34" charset="0"/>
              </a:rPr>
              <a:t>persi; </a:t>
            </a:r>
            <a:r>
              <a:rPr lang="it-IT" sz="1600" dirty="0" smtClean="0">
                <a:solidFill>
                  <a:schemeClr val="accent2">
                    <a:lumMod val="50000"/>
                  </a:schemeClr>
                </a:solidFill>
                <a:latin typeface="Copperplate Gothic Bold" pitchFamily="34" charset="0"/>
              </a:rPr>
              <a:t>non solo: </a:t>
            </a:r>
            <a:r>
              <a:rPr lang="it-IT" sz="1600" dirty="0" smtClean="0">
                <a:solidFill>
                  <a:schemeClr val="accent2">
                    <a:lumMod val="50000"/>
                  </a:schemeClr>
                </a:solidFill>
                <a:latin typeface="Copperplate Gothic Bold" pitchFamily="34" charset="0"/>
              </a:rPr>
              <a:t>molte </a:t>
            </a:r>
            <a:r>
              <a:rPr lang="it-IT" sz="1600" dirty="0" smtClean="0">
                <a:solidFill>
                  <a:schemeClr val="accent2">
                    <a:lumMod val="50000"/>
                  </a:schemeClr>
                </a:solidFill>
                <a:latin typeface="Copperplate Gothic Bold" pitchFamily="34" charset="0"/>
              </a:rPr>
              <a:t>delle supposte streghe </a:t>
            </a:r>
            <a:r>
              <a:rPr lang="it-IT" sz="1600" dirty="0" smtClean="0">
                <a:solidFill>
                  <a:schemeClr val="accent2">
                    <a:lumMod val="50000"/>
                  </a:schemeClr>
                </a:solidFill>
                <a:latin typeface="Copperplate Gothic Bold" pitchFamily="34" charset="0"/>
              </a:rPr>
              <a:t>venivano bruciate</a:t>
            </a:r>
            <a:r>
              <a:rPr lang="it-IT" sz="1600" dirty="0" smtClean="0">
                <a:solidFill>
                  <a:schemeClr val="accent2">
                    <a:lumMod val="50000"/>
                  </a:schemeClr>
                </a:solidFill>
                <a:latin typeface="Copperplate Gothic Bold" pitchFamily="34" charset="0"/>
              </a:rPr>
              <a:t>, </a:t>
            </a:r>
            <a:r>
              <a:rPr lang="it-IT" sz="1600" dirty="0" smtClean="0">
                <a:solidFill>
                  <a:schemeClr val="accent2">
                    <a:lumMod val="50000"/>
                  </a:schemeClr>
                </a:solidFill>
                <a:latin typeface="Copperplate Gothic Bold" pitchFamily="34" charset="0"/>
              </a:rPr>
              <a:t>linciate </a:t>
            </a:r>
            <a:r>
              <a:rPr lang="it-IT" sz="1600" dirty="0" smtClean="0">
                <a:solidFill>
                  <a:schemeClr val="accent2">
                    <a:lumMod val="50000"/>
                  </a:schemeClr>
                </a:solidFill>
                <a:latin typeface="Copperplate Gothic Bold" pitchFamily="34" charset="0"/>
              </a:rPr>
              <a:t>pubblicamente, </a:t>
            </a:r>
            <a:r>
              <a:rPr lang="it-IT" sz="1600" dirty="0" smtClean="0">
                <a:solidFill>
                  <a:schemeClr val="accent2">
                    <a:lumMod val="50000"/>
                  </a:schemeClr>
                </a:solidFill>
                <a:latin typeface="Copperplate Gothic Bold" pitchFamily="34" charset="0"/>
              </a:rPr>
              <a:t>eliminate </a:t>
            </a:r>
            <a:r>
              <a:rPr lang="it-IT" sz="1600" dirty="0" smtClean="0">
                <a:solidFill>
                  <a:schemeClr val="accent2">
                    <a:lumMod val="50000"/>
                  </a:schemeClr>
                </a:solidFill>
                <a:latin typeface="Copperplate Gothic Bold" pitchFamily="34" charset="0"/>
              </a:rPr>
              <a:t>senza far troppo rumore, assassinate </a:t>
            </a:r>
            <a:r>
              <a:rPr lang="it-IT" sz="1600" dirty="0" smtClean="0">
                <a:solidFill>
                  <a:schemeClr val="accent2">
                    <a:lumMod val="50000"/>
                  </a:schemeClr>
                </a:solidFill>
                <a:latin typeface="Copperplate Gothic Bold" pitchFamily="34" charset="0"/>
              </a:rPr>
              <a:t>con </a:t>
            </a:r>
            <a:r>
              <a:rPr lang="it-IT" sz="1600" dirty="0" smtClean="0">
                <a:solidFill>
                  <a:schemeClr val="accent2">
                    <a:lumMod val="50000"/>
                  </a:schemeClr>
                </a:solidFill>
                <a:latin typeface="Copperplate Gothic Bold" pitchFamily="34" charset="0"/>
              </a:rPr>
              <a:t>un’”azione di vicinato spontanea” e immediata, subito rimossa dalla coscienza collettiva. Di queste vicende poche tracce sono rimaste; qualche leggenda, qualche citazione a margine nei registri.</a:t>
            </a:r>
            <a:r>
              <a:rPr lang="it-IT" sz="1600" dirty="0" smtClean="0"/>
              <a:t> </a:t>
            </a:r>
          </a:p>
        </p:txBody>
      </p:sp>
      <p:pic>
        <p:nvPicPr>
          <p:cNvPr id="8" name="Picture 6" descr="http://chetempochefa.blog.rai.it/files/2010/11/1.jpg"/>
          <p:cNvPicPr>
            <a:picLocks noChangeAspect="1" noChangeArrowheads="1"/>
          </p:cNvPicPr>
          <p:nvPr/>
        </p:nvPicPr>
        <p:blipFill>
          <a:blip r:embed="rId3"/>
          <a:srcRect b="5445"/>
          <a:stretch>
            <a:fillRect/>
          </a:stretch>
        </p:blipFill>
        <p:spPr bwMode="auto">
          <a:xfrm>
            <a:off x="0" y="2571744"/>
            <a:ext cx="9144000" cy="2786082"/>
          </a:xfrm>
          <a:prstGeom prst="rect">
            <a:avLst/>
          </a:prstGeom>
          <a:noFill/>
        </p:spPr>
      </p:pic>
      <p:sp>
        <p:nvSpPr>
          <p:cNvPr id="10" name="CasellaDiTesto 9"/>
          <p:cNvSpPr txBox="1"/>
          <p:nvPr/>
        </p:nvSpPr>
        <p:spPr>
          <a:xfrm>
            <a:off x="0" y="0"/>
            <a:ext cx="9144000" cy="2585323"/>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Secondo </a:t>
            </a:r>
            <a:r>
              <a:rPr lang="it-IT" b="1" dirty="0" smtClean="0">
                <a:solidFill>
                  <a:schemeClr val="accent2">
                    <a:lumMod val="50000"/>
                  </a:schemeClr>
                </a:solidFill>
                <a:latin typeface="Copperplate Gothic Bold" pitchFamily="34" charset="0"/>
              </a:rPr>
              <a:t>una stima prudente, che si basa solo sui documenti rimasti, decisamente pochi, nelle Tre Valli, su una popolazione che oscilla tra le 16mila e le 17mila persone, i processi superano il mezzo migliaio. In Riviera si contano a decine. Nella sola </a:t>
            </a:r>
            <a:r>
              <a:rPr lang="it-IT" b="1" dirty="0" err="1" smtClean="0">
                <a:solidFill>
                  <a:schemeClr val="accent2">
                    <a:lumMod val="50000"/>
                  </a:schemeClr>
                </a:solidFill>
                <a:latin typeface="Copperplate Gothic Bold" pitchFamily="34" charset="0"/>
              </a:rPr>
              <a:t>Leventina</a:t>
            </a:r>
            <a:r>
              <a:rPr lang="it-IT" b="1" dirty="0" smtClean="0">
                <a:solidFill>
                  <a:schemeClr val="accent2">
                    <a:lumMod val="50000"/>
                  </a:schemeClr>
                </a:solidFill>
                <a:latin typeface="Copperplate Gothic Bold" pitchFamily="34" charset="0"/>
              </a:rPr>
              <a:t> sono più di 250 tra il 1610 e il 1687, oltre 50 in  </a:t>
            </a:r>
            <a:r>
              <a:rPr lang="it-IT" b="1" dirty="0" err="1" smtClean="0">
                <a:solidFill>
                  <a:schemeClr val="accent2">
                    <a:lumMod val="50000"/>
                  </a:schemeClr>
                </a:solidFill>
                <a:latin typeface="Copperplate Gothic Bold" pitchFamily="34" charset="0"/>
              </a:rPr>
              <a:t>Val</a:t>
            </a:r>
            <a:r>
              <a:rPr lang="it-IT" b="1" dirty="0" smtClean="0">
                <a:solidFill>
                  <a:schemeClr val="accent2">
                    <a:lumMod val="50000"/>
                  </a:schemeClr>
                </a:solidFill>
                <a:latin typeface="Copperplate Gothic Bold" pitchFamily="34" charset="0"/>
              </a:rPr>
              <a:t> di </a:t>
            </a:r>
            <a:r>
              <a:rPr lang="it-IT" b="1" dirty="0" err="1" smtClean="0">
                <a:solidFill>
                  <a:schemeClr val="accent2">
                    <a:lumMod val="50000"/>
                  </a:schemeClr>
                </a:solidFill>
                <a:latin typeface="Copperplate Gothic Bold" pitchFamily="34" charset="0"/>
              </a:rPr>
              <a:t>Blenio</a:t>
            </a:r>
            <a:r>
              <a:rPr lang="it-IT" b="1" dirty="0" smtClean="0">
                <a:solidFill>
                  <a:schemeClr val="accent2">
                    <a:lumMod val="50000"/>
                  </a:schemeClr>
                </a:solidFill>
                <a:latin typeface="Copperplate Gothic Bold" pitchFamily="34" charset="0"/>
              </a:rPr>
              <a:t> nel secondo quarto del ‘600. In </a:t>
            </a:r>
            <a:r>
              <a:rPr lang="it-IT" b="1" dirty="0" err="1" smtClean="0">
                <a:solidFill>
                  <a:schemeClr val="accent2">
                    <a:lumMod val="50000"/>
                  </a:schemeClr>
                </a:solidFill>
                <a:latin typeface="Copperplate Gothic Bold" pitchFamily="34" charset="0"/>
              </a:rPr>
              <a:t>Val</a:t>
            </a:r>
            <a:r>
              <a:rPr lang="it-IT" b="1" dirty="0" smtClean="0">
                <a:solidFill>
                  <a:schemeClr val="accent2">
                    <a:lumMod val="50000"/>
                  </a:schemeClr>
                </a:solidFill>
                <a:latin typeface="Copperplate Gothic Bold" pitchFamily="34" charset="0"/>
              </a:rPr>
              <a:t> di  </a:t>
            </a:r>
            <a:r>
              <a:rPr lang="it-IT" b="1" dirty="0" err="1" smtClean="0">
                <a:solidFill>
                  <a:schemeClr val="accent2">
                    <a:lumMod val="50000"/>
                  </a:schemeClr>
                </a:solidFill>
                <a:latin typeface="Copperplate Gothic Bold" pitchFamily="34" charset="0"/>
              </a:rPr>
              <a:t>Poschiavo</a:t>
            </a:r>
            <a:r>
              <a:rPr lang="it-IT" b="1" dirty="0" smtClean="0">
                <a:solidFill>
                  <a:schemeClr val="accent2">
                    <a:lumMod val="50000"/>
                  </a:schemeClr>
                </a:solidFill>
                <a:latin typeface="Copperplate Gothic Bold" pitchFamily="34" charset="0"/>
              </a:rPr>
              <a:t>, nel 1672-73 si tengono qualcosa come 86 processi. In </a:t>
            </a:r>
            <a:r>
              <a:rPr lang="it-IT" b="1" dirty="0" err="1" smtClean="0">
                <a:solidFill>
                  <a:schemeClr val="accent2">
                    <a:lumMod val="50000"/>
                  </a:schemeClr>
                </a:solidFill>
                <a:latin typeface="Copperplate Gothic Bold" pitchFamily="34" charset="0"/>
              </a:rPr>
              <a:t>Val</a:t>
            </a:r>
            <a:r>
              <a:rPr lang="it-IT" b="1" dirty="0" smtClean="0">
                <a:solidFill>
                  <a:schemeClr val="accent2">
                    <a:lumMod val="50000"/>
                  </a:schemeClr>
                </a:solidFill>
                <a:latin typeface="Copperplate Gothic Bold" pitchFamily="34" charset="0"/>
              </a:rPr>
              <a:t> </a:t>
            </a:r>
            <a:r>
              <a:rPr lang="it-IT" b="1" dirty="0" err="1" smtClean="0">
                <a:solidFill>
                  <a:schemeClr val="accent2">
                    <a:lumMod val="50000"/>
                  </a:schemeClr>
                </a:solidFill>
                <a:latin typeface="Copperplate Gothic Bold" pitchFamily="34" charset="0"/>
              </a:rPr>
              <a:t>Bregaglia</a:t>
            </a:r>
            <a:r>
              <a:rPr lang="it-IT" b="1" dirty="0" smtClean="0">
                <a:solidFill>
                  <a:schemeClr val="accent2">
                    <a:lumMod val="50000"/>
                  </a:schemeClr>
                </a:solidFill>
                <a:latin typeface="Copperplate Gothic Bold" pitchFamily="34" charset="0"/>
              </a:rPr>
              <a:t>, tra il 1650 e il 1659, si celebrano 53 procedimenti giudiziari per stregoneria, e in </a:t>
            </a:r>
            <a:r>
              <a:rPr lang="it-IT" b="1" dirty="0" err="1" smtClean="0">
                <a:solidFill>
                  <a:schemeClr val="accent2">
                    <a:lumMod val="50000"/>
                  </a:schemeClr>
                </a:solidFill>
                <a:latin typeface="Copperplate Gothic Bold" pitchFamily="34" charset="0"/>
              </a:rPr>
              <a:t>Mesolcina</a:t>
            </a:r>
            <a:r>
              <a:rPr lang="it-IT" b="1" dirty="0" smtClean="0">
                <a:solidFill>
                  <a:schemeClr val="accent2">
                    <a:lumMod val="50000"/>
                  </a:schemeClr>
                </a:solidFill>
                <a:latin typeface="Copperplate Gothic Bold" pitchFamily="34" charset="0"/>
              </a:rPr>
              <a:t> una trentina fra il 1610 ne il 1637.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6072206"/>
            <a:ext cx="9144000" cy="1277273"/>
          </a:xfrm>
          <a:prstGeom prst="rect">
            <a:avLst/>
          </a:prstGeom>
          <a:noFill/>
        </p:spPr>
        <p:txBody>
          <a:bodyPr wrap="square" rtlCol="0">
            <a:spAutoFit/>
          </a:bodyPr>
          <a:lstStyle/>
          <a:p>
            <a:r>
              <a:rPr lang="it-IT" sz="1400" b="1" dirty="0" smtClean="0">
                <a:solidFill>
                  <a:schemeClr val="accent2">
                    <a:lumMod val="50000"/>
                  </a:schemeClr>
                </a:solidFill>
                <a:latin typeface="Copperplate Gothic Bold" pitchFamily="34" charset="0"/>
              </a:rPr>
              <a:t>Le donne </a:t>
            </a:r>
            <a:r>
              <a:rPr lang="it-IT" sz="1200" dirty="0" smtClean="0"/>
              <a:t> </a:t>
            </a:r>
            <a:r>
              <a:rPr lang="it-IT" sz="1400" b="1" dirty="0" smtClean="0">
                <a:solidFill>
                  <a:schemeClr val="accent2">
                    <a:lumMod val="50000"/>
                  </a:schemeClr>
                </a:solidFill>
                <a:latin typeface="Copperplate Gothic Bold" pitchFamily="34" charset="0"/>
              </a:rPr>
              <a:t>si ritrovano per ballare col demonio,  per celebrare culti orgiastici e per rinnegare religione cristiana e autorità costituita in decine e decine di posti, che sono rimasti nella memoria popolare oltre che nelle cronache dei processi. </a:t>
            </a:r>
            <a:endParaRPr lang="it-IT" sz="1400" b="1" dirty="0" smtClean="0">
              <a:solidFill>
                <a:schemeClr val="accent2">
                  <a:lumMod val="50000"/>
                </a:schemeClr>
              </a:solidFill>
              <a:latin typeface="Copperplate Gothic Bold" pitchFamily="34" charset="0"/>
            </a:endParaRPr>
          </a:p>
          <a:p>
            <a:endParaRPr lang="it-IT" b="1" dirty="0" smtClean="0">
              <a:solidFill>
                <a:schemeClr val="accent2">
                  <a:lumMod val="50000"/>
                </a:schemeClr>
              </a:solidFill>
              <a:latin typeface="Copperplate Gothic Bold" pitchFamily="34" charset="0"/>
            </a:endParaRPr>
          </a:p>
          <a:p>
            <a:r>
              <a:rPr lang="it-IT" sz="1700" b="1" dirty="0" smtClean="0">
                <a:solidFill>
                  <a:schemeClr val="accent2">
                    <a:lumMod val="50000"/>
                  </a:schemeClr>
                </a:solidFill>
                <a:latin typeface="Copperplate Gothic Bold" pitchFamily="34" charset="0"/>
              </a:rPr>
              <a:t> </a:t>
            </a:r>
            <a:endParaRPr lang="it-IT" sz="1700" b="1" dirty="0">
              <a:solidFill>
                <a:schemeClr val="accent2">
                  <a:lumMod val="50000"/>
                </a:schemeClr>
              </a:solidFill>
              <a:latin typeface="Copperplate Gothic Bold" pitchFamily="34" charset="0"/>
            </a:endParaRPr>
          </a:p>
        </p:txBody>
      </p:sp>
      <p:pic>
        <p:nvPicPr>
          <p:cNvPr id="14" name="Picture 2" descr="C:\Users\mzucca\Desktop\streghe - presentazione\2.jpg"/>
          <p:cNvPicPr>
            <a:picLocks noGrp="1" noChangeAspect="1" noChangeArrowheads="1"/>
          </p:cNvPicPr>
          <p:nvPr>
            <p:ph idx="1"/>
          </p:nvPr>
        </p:nvPicPr>
        <p:blipFill>
          <a:blip r:embed="rId3" cstate="print"/>
          <a:srcRect/>
          <a:stretch>
            <a:fillRect/>
          </a:stretch>
        </p:blipFill>
        <p:spPr bwMode="auto">
          <a:xfrm>
            <a:off x="0" y="0"/>
            <a:ext cx="9144000" cy="606629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6072206"/>
            <a:ext cx="9144000" cy="830997"/>
          </a:xfrm>
          <a:prstGeom prst="rect">
            <a:avLst/>
          </a:prstGeom>
          <a:noFill/>
        </p:spPr>
        <p:txBody>
          <a:bodyPr wrap="square" rtlCol="0">
            <a:spAutoFit/>
          </a:bodyPr>
          <a:lstStyle/>
          <a:p>
            <a:r>
              <a:rPr lang="it-IT" sz="1600" b="1" dirty="0" smtClean="0">
                <a:solidFill>
                  <a:schemeClr val="accent2">
                    <a:lumMod val="50000"/>
                  </a:schemeClr>
                </a:solidFill>
                <a:latin typeface="Copperplate Gothic Bold" pitchFamily="34" charset="0"/>
              </a:rPr>
              <a:t>Il luogo in cui si celebra il borlotto (sabba, festa delle streghe) più gettonato è il Monte Ceneri. Ma anche nelle Tre Valli si censiscono qualcosa come 24 siti in cui in cui si svolgono le adunate stregonesche. </a:t>
            </a:r>
            <a:endParaRPr lang="it-IT" sz="1400" b="1" dirty="0" smtClean="0">
              <a:solidFill>
                <a:schemeClr val="accent2">
                  <a:lumMod val="50000"/>
                </a:schemeClr>
              </a:solidFill>
              <a:latin typeface="Copperplate Gothic Bold" pitchFamily="34" charset="0"/>
            </a:endParaRPr>
          </a:p>
        </p:txBody>
      </p:sp>
      <p:pic>
        <p:nvPicPr>
          <p:cNvPr id="5" name="Picture 1" descr="C:\Users\mzucca\Desktop\streghe - presentazione\3.jpg"/>
          <p:cNvPicPr>
            <a:picLocks noGrp="1" noChangeAspect="1" noChangeArrowheads="1"/>
          </p:cNvPicPr>
          <p:nvPr>
            <p:ph idx="1"/>
          </p:nvPr>
        </p:nvPicPr>
        <p:blipFill>
          <a:blip r:embed="rId3" cstate="print"/>
          <a:srcRect/>
          <a:stretch>
            <a:fillRect/>
          </a:stretch>
        </p:blipFill>
        <p:spPr bwMode="auto">
          <a:xfrm>
            <a:off x="0" y="0"/>
            <a:ext cx="9144000" cy="606629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7072330" y="0"/>
            <a:ext cx="2071670" cy="6632585"/>
          </a:xfrm>
          <a:prstGeom prst="rect">
            <a:avLst/>
          </a:prstGeom>
          <a:noFill/>
        </p:spPr>
        <p:txBody>
          <a:bodyPr wrap="square" rtlCol="0">
            <a:spAutoFit/>
          </a:bodyPr>
          <a:lstStyle/>
          <a:p>
            <a:r>
              <a:rPr lang="it-IT" sz="1700" b="1" dirty="0" smtClean="0">
                <a:solidFill>
                  <a:schemeClr val="accent2">
                    <a:lumMod val="50000"/>
                  </a:schemeClr>
                </a:solidFill>
                <a:latin typeface="Copperplate Gothic Bold" pitchFamily="34" charset="0"/>
              </a:rPr>
              <a:t>Persino i preti si fanno tentare dal demonio: il prevosto di Rovereto verrà rapito e portato a Milano in incognito, in quella che si potrebbe definire  un’operazione di “</a:t>
            </a:r>
            <a:r>
              <a:rPr lang="it-IT" sz="1700" b="1" dirty="0" err="1" smtClean="0">
                <a:solidFill>
                  <a:schemeClr val="accent2">
                    <a:lumMod val="50000"/>
                  </a:schemeClr>
                </a:solidFill>
                <a:latin typeface="Copperplate Gothic Bold" pitchFamily="34" charset="0"/>
              </a:rPr>
              <a:t>extraordinary</a:t>
            </a:r>
            <a:r>
              <a:rPr lang="it-IT" sz="1700" b="1" dirty="0" smtClean="0">
                <a:solidFill>
                  <a:schemeClr val="accent2">
                    <a:lumMod val="50000"/>
                  </a:schemeClr>
                </a:solidFill>
                <a:latin typeface="Copperplate Gothic Bold" pitchFamily="34" charset="0"/>
              </a:rPr>
              <a:t> </a:t>
            </a:r>
            <a:r>
              <a:rPr lang="it-IT" sz="1700" b="1" dirty="0" err="1" smtClean="0">
                <a:solidFill>
                  <a:schemeClr val="accent2">
                    <a:lumMod val="50000"/>
                  </a:schemeClr>
                </a:solidFill>
                <a:latin typeface="Copperplate Gothic Bold" pitchFamily="34" charset="0"/>
              </a:rPr>
              <a:t>rendition</a:t>
            </a:r>
            <a:r>
              <a:rPr lang="it-IT" sz="1700" b="1" dirty="0" smtClean="0">
                <a:solidFill>
                  <a:schemeClr val="accent2">
                    <a:lumMod val="50000"/>
                  </a:schemeClr>
                </a:solidFill>
                <a:latin typeface="Copperplate Gothic Bold" pitchFamily="34" charset="0"/>
              </a:rPr>
              <a:t>”. Celebrava messe nere, sparivano ragazze e capi di bestiame. Finirà bruciato in piazza </a:t>
            </a:r>
            <a:r>
              <a:rPr lang="it-IT" sz="1700" b="1" dirty="0" err="1" smtClean="0">
                <a:solidFill>
                  <a:schemeClr val="accent2">
                    <a:lumMod val="50000"/>
                  </a:schemeClr>
                </a:solidFill>
                <a:latin typeface="Copperplate Gothic Bold" pitchFamily="34" charset="0"/>
              </a:rPr>
              <a:t>Vetra</a:t>
            </a:r>
            <a:r>
              <a:rPr lang="it-IT" sz="1700" b="1" dirty="0" smtClean="0">
                <a:solidFill>
                  <a:schemeClr val="accent2">
                    <a:lumMod val="50000"/>
                  </a:schemeClr>
                </a:solidFill>
                <a:latin typeface="Copperplate Gothic Bold" pitchFamily="34" charset="0"/>
              </a:rPr>
              <a:t>.  </a:t>
            </a:r>
            <a:endParaRPr lang="it-IT" sz="1700" b="1" dirty="0" smtClean="0">
              <a:solidFill>
                <a:schemeClr val="accent2">
                  <a:lumMod val="50000"/>
                </a:schemeClr>
              </a:solidFill>
              <a:latin typeface="Copperplate Gothic Bold" pitchFamily="34" charset="0"/>
            </a:endParaRPr>
          </a:p>
        </p:txBody>
      </p:sp>
      <p:pic>
        <p:nvPicPr>
          <p:cNvPr id="56322" name="Picture 2" descr="https://testadelserpente.files.wordpress.com/2015/04/diavolo-tentatore.jpg"/>
          <p:cNvPicPr>
            <a:picLocks noChangeAspect="1" noChangeArrowheads="1"/>
          </p:cNvPicPr>
          <p:nvPr/>
        </p:nvPicPr>
        <p:blipFill>
          <a:blip r:embed="rId3"/>
          <a:srcRect/>
          <a:stretch>
            <a:fillRect/>
          </a:stretch>
        </p:blipFill>
        <p:spPr bwMode="auto">
          <a:xfrm>
            <a:off x="0" y="-1440"/>
            <a:ext cx="7143768" cy="685944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BEBA8EAE-BF5A-486C-A8C5-ECC9F3942E4B}">
                <a14:imgProps xmlns:a14="http://schemas.microsoft.com/office/drawing/2010/main" xmlns="">
                  <a14:imgLayer r:embed="">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4929190" y="0"/>
            <a:ext cx="4214810" cy="6894195"/>
          </a:xfrm>
          <a:prstGeom prst="rect">
            <a:avLst/>
          </a:prstGeom>
          <a:noFill/>
        </p:spPr>
        <p:txBody>
          <a:bodyPr wrap="square" rtlCol="0">
            <a:spAutoFit/>
          </a:bodyPr>
          <a:lstStyle/>
          <a:p>
            <a:r>
              <a:rPr lang="it-IT" sz="1700" b="1" dirty="0" smtClean="0">
                <a:solidFill>
                  <a:schemeClr val="accent2">
                    <a:lumMod val="50000"/>
                  </a:schemeClr>
                </a:solidFill>
                <a:latin typeface="Copperplate Gothic Bold" pitchFamily="34" charset="0"/>
              </a:rPr>
              <a:t>La credenza nell’efficacia della magia era condivisa in ogni ceto sociale: degli “operatori del magico” si servivano tutti. In Svizzera italiana </a:t>
            </a:r>
            <a:r>
              <a:rPr lang="it-IT" sz="1700" b="1" dirty="0" smtClean="0">
                <a:solidFill>
                  <a:schemeClr val="accent2">
                    <a:lumMod val="50000"/>
                  </a:schemeClr>
                </a:solidFill>
                <a:latin typeface="Copperplate Gothic Bold" pitchFamily="34" charset="0"/>
              </a:rPr>
              <a:t> esiste un vero e proprio “</a:t>
            </a:r>
            <a:r>
              <a:rPr lang="it-IT" sz="1700" b="1" dirty="0" smtClean="0">
                <a:solidFill>
                  <a:schemeClr val="accent2">
                    <a:lumMod val="50000"/>
                  </a:schemeClr>
                </a:solidFill>
                <a:latin typeface="Copperplate Gothic Bold" pitchFamily="34" charset="0"/>
              </a:rPr>
              <a:t>mago comunale</a:t>
            </a:r>
            <a:r>
              <a:rPr lang="it-IT" sz="1700" b="1" dirty="0" smtClean="0">
                <a:solidFill>
                  <a:schemeClr val="accent2">
                    <a:lumMod val="50000"/>
                  </a:schemeClr>
                </a:solidFill>
                <a:latin typeface="Copperplate Gothic Bold" pitchFamily="34" charset="0"/>
              </a:rPr>
              <a:t>”: </a:t>
            </a:r>
            <a:r>
              <a:rPr lang="it-IT" sz="1700" b="1" dirty="0" smtClean="0">
                <a:solidFill>
                  <a:schemeClr val="accent2">
                    <a:lumMod val="50000"/>
                  </a:schemeClr>
                </a:solidFill>
                <a:latin typeface="Copperplate Gothic Bold" pitchFamily="34" charset="0"/>
              </a:rPr>
              <a:t>lo testimoniano non solo la Casa del Negromante di Locarno, ma anche il fatto che, quando le pratiche stregonesche (per lo più femminili) sono percepite come sempre più pericolose, è proprio ad una figura di questo tipo che il </a:t>
            </a:r>
            <a:r>
              <a:rPr lang="it-IT" sz="1700" b="1" dirty="0" err="1" smtClean="0">
                <a:solidFill>
                  <a:schemeClr val="accent2">
                    <a:lumMod val="50000"/>
                  </a:schemeClr>
                </a:solidFill>
                <a:latin typeface="Copperplate Gothic Bold" pitchFamily="34" charset="0"/>
              </a:rPr>
              <a:t>lanfogto</a:t>
            </a:r>
            <a:r>
              <a:rPr lang="it-IT" sz="1700" b="1" dirty="0" smtClean="0">
                <a:solidFill>
                  <a:schemeClr val="accent2">
                    <a:lumMod val="50000"/>
                  </a:schemeClr>
                </a:solidFill>
                <a:latin typeface="Copperplate Gothic Bold" pitchFamily="34" charset="0"/>
              </a:rPr>
              <a:t> e il Consiglio affidano l’incarico di scovare le streghe in Riviera. Con la raccomandazione di essere prudente nelle accuse, e di non perseguire nessuno in caso di dubbio. Siamo alla metà del ‘500: le arti di maestro Adamo </a:t>
            </a:r>
            <a:r>
              <a:rPr lang="it-IT" sz="1700" b="1" dirty="0" err="1" smtClean="0">
                <a:solidFill>
                  <a:schemeClr val="accent2">
                    <a:lumMod val="50000"/>
                  </a:schemeClr>
                </a:solidFill>
                <a:latin typeface="Copperplate Gothic Bold" pitchFamily="34" charset="0"/>
              </a:rPr>
              <a:t>Scioll</a:t>
            </a:r>
            <a:r>
              <a:rPr lang="it-IT" sz="1700" b="1" dirty="0" smtClean="0">
                <a:solidFill>
                  <a:schemeClr val="accent2">
                    <a:lumMod val="50000"/>
                  </a:schemeClr>
                </a:solidFill>
                <a:latin typeface="Copperplate Gothic Bold" pitchFamily="34" charset="0"/>
              </a:rPr>
              <a:t> irritano l’alto clero, che si vedeva sottrarre la possibilità di operare in un ambito che considerava di sua competenza esclusiva. </a:t>
            </a:r>
          </a:p>
        </p:txBody>
      </p:sp>
      <p:pic>
        <p:nvPicPr>
          <p:cNvPr id="37890" name="Picture 2" descr="http://www.luminarium.org/renlit/faustuswoodcutlarge.gif"/>
          <p:cNvPicPr>
            <a:picLocks noChangeAspect="1" noChangeArrowheads="1"/>
          </p:cNvPicPr>
          <p:nvPr/>
        </p:nvPicPr>
        <p:blipFill>
          <a:blip r:embed="rId3"/>
          <a:srcRect r="38008"/>
          <a:stretch>
            <a:fillRect/>
          </a:stretch>
        </p:blipFill>
        <p:spPr bwMode="auto">
          <a:xfrm>
            <a:off x="0" y="70261"/>
            <a:ext cx="4929190" cy="6787739"/>
          </a:xfrm>
          <a:prstGeom prst="rect">
            <a:avLst/>
          </a:prstGeom>
          <a:noFill/>
        </p:spPr>
      </p:pic>
      <p:cxnSp>
        <p:nvCxnSpPr>
          <p:cNvPr id="10" name="Connettore 1 9"/>
          <p:cNvCxnSpPr/>
          <p:nvPr/>
        </p:nvCxnSpPr>
        <p:spPr>
          <a:xfrm rot="5400000">
            <a:off x="1571604" y="3786190"/>
            <a:ext cx="571504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4857752" y="142852"/>
            <a:ext cx="71438" cy="6463308"/>
          </a:xfrm>
          <a:prstGeom prst="rect">
            <a:avLst/>
          </a:prstGeom>
          <a:solidFill>
            <a:schemeClr val="tx1"/>
          </a:solidFill>
          <a:ln>
            <a:solidFill>
              <a:schemeClr val="tx1"/>
            </a:solidFill>
          </a:ln>
        </p:spPr>
        <p:txBody>
          <a:bodyPr wrap="square" rtlCol="0">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TotalTime>
  <Words>2670</Words>
  <Application>Microsoft Office PowerPoint</Application>
  <PresentationFormat>Presentazione su schermo (4:3)</PresentationFormat>
  <Paragraphs>137</Paragraphs>
  <Slides>30</Slides>
  <Notes>0</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Tema di Office</vt:lpstr>
      <vt:lpstr> LA BUZZA DI BIASCA:  IL REALE  E IL FANTASTICO  Michela Zucca</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112</cp:revision>
  <dcterms:created xsi:type="dcterms:W3CDTF">2014-04-02T08:50:34Z</dcterms:created>
  <dcterms:modified xsi:type="dcterms:W3CDTF">2016-04-14T18:34:47Z</dcterms:modified>
</cp:coreProperties>
</file>