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7" r:id="rId2"/>
    <p:sldId id="370" r:id="rId3"/>
    <p:sldId id="279" r:id="rId4"/>
    <p:sldId id="282" r:id="rId5"/>
    <p:sldId id="280" r:id="rId6"/>
    <p:sldId id="381" r:id="rId7"/>
    <p:sldId id="385" r:id="rId8"/>
    <p:sldId id="383" r:id="rId9"/>
    <p:sldId id="391" r:id="rId10"/>
    <p:sldId id="389" r:id="rId11"/>
    <p:sldId id="382" r:id="rId12"/>
    <p:sldId id="284" r:id="rId13"/>
    <p:sldId id="286" r:id="rId14"/>
    <p:sldId id="296" r:id="rId15"/>
    <p:sldId id="289" r:id="rId16"/>
    <p:sldId id="303" r:id="rId17"/>
    <p:sldId id="291" r:id="rId18"/>
    <p:sldId id="298" r:id="rId19"/>
    <p:sldId id="300" r:id="rId20"/>
    <p:sldId id="395" r:id="rId21"/>
    <p:sldId id="396" r:id="rId22"/>
    <p:sldId id="301" r:id="rId23"/>
    <p:sldId id="372" r:id="rId24"/>
    <p:sldId id="374" r:id="rId25"/>
    <p:sldId id="376" r:id="rId26"/>
    <p:sldId id="378" r:id="rId27"/>
    <p:sldId id="393" r:id="rId28"/>
    <p:sldId id="311" r:id="rId29"/>
    <p:sldId id="380" r:id="rId3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3" d="100"/>
          <a:sy n="103" d="100"/>
        </p:scale>
        <p:origin x="-2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5909543-D06F-4648-A365-E1790E6A92DA}" type="datetimeFigureOut">
              <a:rPr lang="it-IT" smtClean="0"/>
              <a:pPr/>
              <a:t>13/07/2016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D2F20C9-9E04-44A0-9C27-4BE9D05F6279}"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9543-D06F-4648-A365-E1790E6A92DA}" type="datetimeFigureOut">
              <a:rPr lang="it-IT" smtClean="0"/>
              <a:pPr/>
              <a:t>13/07/2016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2F20C9-9E04-44A0-9C27-4BE9D05F6279}"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2" y="-48770"/>
            <a:ext cx="9144001" cy="6740307"/>
          </a:xfrm>
          <a:prstGeom prst="rect">
            <a:avLst/>
          </a:prstGeom>
          <a:noFill/>
        </p:spPr>
        <p:txBody>
          <a:bodyPr wrap="square" rtlCol="0">
            <a:spAutoFit/>
          </a:bodyPr>
          <a:lstStyle/>
          <a:p>
            <a:pPr algn="ctr"/>
            <a:r>
              <a:rPr lang="it-IT" sz="7200" b="1" dirty="0" smtClean="0">
                <a:solidFill>
                  <a:srgbClr val="FF0000"/>
                </a:solidFill>
                <a:latin typeface="Times New Roman" pitchFamily="18" charset="0"/>
                <a:cs typeface="Times New Roman" pitchFamily="18" charset="0"/>
              </a:rPr>
              <a:t>Non ci sono soldati migliori degli arcieri svizzeri: </a:t>
            </a:r>
          </a:p>
          <a:p>
            <a:pPr algn="ctr"/>
            <a:r>
              <a:rPr lang="it-IT" sz="7200" b="1" dirty="0" smtClean="0">
                <a:solidFill>
                  <a:srgbClr val="FF0000"/>
                </a:solidFill>
                <a:latin typeface="Times New Roman" pitchFamily="18" charset="0"/>
                <a:cs typeface="Times New Roman" pitchFamily="18" charset="0"/>
              </a:rPr>
              <a:t>LA GUERRA</a:t>
            </a:r>
          </a:p>
          <a:p>
            <a:pPr algn="ctr"/>
            <a:r>
              <a:rPr lang="it-IT" sz="7200" b="1" dirty="0" smtClean="0">
                <a:solidFill>
                  <a:srgbClr val="FF0000"/>
                </a:solidFill>
                <a:latin typeface="Times New Roman" pitchFamily="18" charset="0"/>
                <a:cs typeface="Times New Roman" pitchFamily="18" charset="0"/>
              </a:rPr>
              <a:t>nelle </a:t>
            </a:r>
            <a:r>
              <a:rPr lang="it-IT" sz="7200" b="1" dirty="0" smtClean="0">
                <a:solidFill>
                  <a:srgbClr val="FF0000"/>
                </a:solidFill>
                <a:latin typeface="Times New Roman" pitchFamily="18" charset="0"/>
                <a:cs typeface="Times New Roman" pitchFamily="18" charset="0"/>
              </a:rPr>
              <a:t>società egualitarie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4788024" y="44624"/>
            <a:ext cx="4351319" cy="6863417"/>
          </a:xfrm>
          <a:prstGeom prst="rect">
            <a:avLst/>
          </a:prstGeom>
          <a:noFill/>
        </p:spPr>
        <p:txBody>
          <a:bodyPr wrap="square" rtlCol="0">
            <a:spAutoFit/>
          </a:bodyPr>
          <a:lstStyle/>
          <a:p>
            <a:r>
              <a:rPr lang="it-IT" sz="2200" b="1" dirty="0" smtClean="0">
                <a:solidFill>
                  <a:prstClr val="white"/>
                </a:solidFill>
                <a:latin typeface="Times New Roman" pitchFamily="18" charset="0"/>
                <a:cs typeface="Times New Roman" pitchFamily="18" charset="0"/>
              </a:rPr>
              <a:t>E’ con l’Età del Bronzo che le rappresentazioni di scontri diventano più frequenti. Ma ci sono buoni motivi per ritenere che la violenza raffigurata fosse molto diversa da ciò che oggi viene considerata come guerra. Dalla ricostruzione antropologica della mentalità attraverso l’esame delle antiche saghe e dai report degli antichi esploratori (Erodoto, Plutarco, Cesare….), e dal confronto con le società tribali egualitarie odierne e descritte in epoca storica,  si evince che il conflitto fra tribù veniva ritualizzato, per limitare il conflitto e mostrare il </a:t>
            </a:r>
          </a:p>
          <a:p>
            <a:r>
              <a:rPr lang="it-IT" sz="2200" b="1" dirty="0" smtClean="0">
                <a:solidFill>
                  <a:prstClr val="white"/>
                </a:solidFill>
                <a:latin typeface="Times New Roman" pitchFamily="18" charset="0"/>
                <a:cs typeface="Times New Roman" pitchFamily="18" charset="0"/>
              </a:rPr>
              <a:t>Valore dei guerrieri.</a:t>
            </a:r>
            <a:endParaRPr lang="it-IT" sz="1600" b="1" dirty="0" smtClean="0">
              <a:solidFill>
                <a:srgbClr val="CC0000"/>
              </a:solidFill>
              <a:latin typeface="Times New Roman" pitchFamily="18" charset="0"/>
              <a:cs typeface="Times New Roman" pitchFamily="18" charset="0"/>
            </a:endParaRPr>
          </a:p>
          <a:p>
            <a:endParaRPr lang="it-IT" sz="2200" b="1" dirty="0" smtClean="0">
              <a:solidFill>
                <a:prstClr val="black"/>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07" y="0"/>
            <a:ext cx="457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487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6182402"/>
            <a:ext cx="3071802" cy="646331"/>
          </a:xfrm>
          <a:prstGeom prst="rect">
            <a:avLst/>
          </a:prstGeom>
          <a:noFill/>
        </p:spPr>
        <p:txBody>
          <a:bodyPr wrap="square" rtlCol="0">
            <a:spAutoFit/>
          </a:bodyPr>
          <a:lstStyle/>
          <a:p>
            <a:r>
              <a:rPr lang="it-IT" sz="1400" b="1" dirty="0" smtClean="0">
                <a:solidFill>
                  <a:srgbClr val="CC0000"/>
                </a:solidFill>
                <a:latin typeface="Times New Roman" pitchFamily="18" charset="0"/>
                <a:cs typeface="Times New Roman" pitchFamily="18" charset="0"/>
              </a:rPr>
              <a:t>. </a:t>
            </a:r>
            <a:endParaRPr lang="it-IT" sz="1600" b="1" dirty="0" smtClean="0">
              <a:solidFill>
                <a:srgbClr val="CC0000"/>
              </a:solidFill>
              <a:latin typeface="Times New Roman" pitchFamily="18" charset="0"/>
              <a:cs typeface="Times New Roman" pitchFamily="18" charset="0"/>
            </a:endParaRPr>
          </a:p>
          <a:p>
            <a:endParaRPr lang="it-IT" sz="2200" b="1" dirty="0" smtClean="0">
              <a:solidFill>
                <a:schemeClr val="bg1"/>
              </a:solidFill>
              <a:latin typeface="Times New Roman" pitchFamily="18" charset="0"/>
              <a:cs typeface="Times New Roman" pitchFamily="18" charset="0"/>
            </a:endParaRPr>
          </a:p>
        </p:txBody>
      </p:sp>
      <p:sp>
        <p:nvSpPr>
          <p:cNvPr id="9" name="CasellaDiTesto 8"/>
          <p:cNvSpPr txBox="1"/>
          <p:nvPr/>
        </p:nvSpPr>
        <p:spPr>
          <a:xfrm>
            <a:off x="0" y="0"/>
            <a:ext cx="3714776" cy="1015663"/>
          </a:xfrm>
          <a:prstGeom prst="rect">
            <a:avLst/>
          </a:prstGeom>
          <a:noFill/>
        </p:spPr>
        <p:txBody>
          <a:bodyPr wrap="square" rtlCol="0">
            <a:spAutoFit/>
          </a:bodyPr>
          <a:lstStyle/>
          <a:p>
            <a:r>
              <a:rPr lang="it-IT" sz="2000" b="1" dirty="0" err="1" smtClean="0">
                <a:solidFill>
                  <a:schemeClr val="bg1"/>
                </a:solidFill>
                <a:latin typeface="Times New Roman" pitchFamily="18" charset="0"/>
                <a:cs typeface="Times New Roman" pitchFamily="18" charset="0"/>
              </a:rPr>
              <a:t>Eulau</a:t>
            </a:r>
            <a:r>
              <a:rPr lang="it-IT" sz="2000" b="1" dirty="0" smtClean="0">
                <a:solidFill>
                  <a:schemeClr val="bg1"/>
                </a:solidFill>
                <a:latin typeface="Times New Roman" pitchFamily="18" charset="0"/>
                <a:cs typeface="Times New Roman" pitchFamily="18" charset="0"/>
              </a:rPr>
              <a:t>, Sassonia, 2.600 </a:t>
            </a:r>
            <a:r>
              <a:rPr lang="it-IT" sz="2000" b="1" dirty="0" err="1" smtClean="0">
                <a:solidFill>
                  <a:schemeClr val="bg1"/>
                </a:solidFill>
                <a:latin typeface="Times New Roman" pitchFamily="18" charset="0"/>
                <a:cs typeface="Times New Roman" pitchFamily="18" charset="0"/>
              </a:rPr>
              <a:t>a.C</a:t>
            </a:r>
            <a:r>
              <a:rPr lang="it-IT" sz="2000" b="1" dirty="0" smtClean="0">
                <a:solidFill>
                  <a:schemeClr val="bg1"/>
                </a:solidFill>
                <a:latin typeface="Times New Roman" pitchFamily="18" charset="0"/>
                <a:cs typeface="Times New Roman" pitchFamily="18" charset="0"/>
              </a:rPr>
              <a:t>. Sepoltura coppia con due </a:t>
            </a:r>
          </a:p>
          <a:p>
            <a:r>
              <a:rPr lang="it-IT" sz="2000" b="1" dirty="0" smtClean="0">
                <a:solidFill>
                  <a:schemeClr val="bg1"/>
                </a:solidFill>
                <a:latin typeface="Times New Roman" pitchFamily="18" charset="0"/>
                <a:cs typeface="Times New Roman" pitchFamily="18" charset="0"/>
              </a:rPr>
              <a:t>Figli morti in battaglia.</a:t>
            </a:r>
            <a:r>
              <a:rPr lang="it-IT" sz="2000" dirty="0" smtClean="0">
                <a:solidFill>
                  <a:schemeClr val="bg1"/>
                </a:solidFill>
              </a:rPr>
              <a:t> </a:t>
            </a:r>
            <a:endParaRPr lang="it-IT" sz="2000" dirty="0">
              <a:solidFill>
                <a:schemeClr val="bg1"/>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0" y="4014"/>
            <a:ext cx="91440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43996"/>
            <a:ext cx="91440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6588224" y="4287873"/>
            <a:ext cx="2555776" cy="2585323"/>
          </a:xfrm>
          <a:prstGeom prst="rect">
            <a:avLst/>
          </a:prstGeom>
          <a:noFill/>
        </p:spPr>
        <p:txBody>
          <a:bodyPr wrap="square" rtlCol="0">
            <a:spAutoFit/>
          </a:bodyPr>
          <a:lstStyle/>
          <a:p>
            <a:r>
              <a:rPr lang="it-IT" b="1" dirty="0" smtClean="0">
                <a:solidFill>
                  <a:srgbClr val="C00000"/>
                </a:solidFill>
                <a:latin typeface="Times New Roman" panose="02020603050405020304" pitchFamily="18" charset="0"/>
                <a:cs typeface="Times New Roman" panose="02020603050405020304" pitchFamily="18" charset="0"/>
              </a:rPr>
              <a:t>Le migrazioni antiche, che portarono in Europa popoli guerrieri come i Celti, si realizzarono senza spargimento di sangue e portarono alla fusione con le preesistenti comunità liguri</a:t>
            </a:r>
            <a:endParaRPr lang="it-IT" b="1" dirty="0">
              <a:solidFill>
                <a:srgbClr val="C00000"/>
              </a:solidFill>
              <a:latin typeface="Times New Roman" panose="02020603050405020304" pitchFamily="18" charset="0"/>
              <a:cs typeface="Times New Roman" panose="02020603050405020304" pitchFamily="18" charset="0"/>
            </a:endParaRPr>
          </a:p>
        </p:txBody>
      </p:sp>
      <p:sp>
        <p:nvSpPr>
          <p:cNvPr id="3" name="Rettangolo 2"/>
          <p:cNvSpPr/>
          <p:nvPr/>
        </p:nvSpPr>
        <p:spPr>
          <a:xfrm>
            <a:off x="6876256" y="1843996"/>
            <a:ext cx="2272324" cy="461665"/>
          </a:xfrm>
          <a:prstGeom prst="rect">
            <a:avLst/>
          </a:prstGeom>
        </p:spPr>
        <p:txBody>
          <a:bodyPr wrap="square">
            <a:spAutoFit/>
          </a:bodyPr>
          <a:lstStyle/>
          <a:p>
            <a:r>
              <a:rPr lang="it-IT" sz="1200" b="1" i="1" dirty="0">
                <a:solidFill>
                  <a:srgbClr val="C00000"/>
                </a:solidFill>
                <a:latin typeface="Times New Roman" panose="02020603050405020304" pitchFamily="18" charset="0"/>
                <a:cs typeface="Times New Roman" panose="02020603050405020304" pitchFamily="18" charset="0"/>
              </a:rPr>
              <a:t>Presenza dell’</a:t>
            </a:r>
            <a:r>
              <a:rPr lang="it-IT" sz="1200" b="1" i="1" dirty="0" err="1">
                <a:solidFill>
                  <a:srgbClr val="C00000"/>
                </a:solidFill>
                <a:latin typeface="Times New Roman" panose="02020603050405020304" pitchFamily="18" charset="0"/>
                <a:cs typeface="Times New Roman" panose="02020603050405020304" pitchFamily="18" charset="0"/>
              </a:rPr>
              <a:t>aplogruppo</a:t>
            </a:r>
            <a:r>
              <a:rPr lang="it-IT" sz="1200" b="1" i="1" dirty="0">
                <a:solidFill>
                  <a:srgbClr val="C00000"/>
                </a:solidFill>
                <a:latin typeface="Times New Roman" panose="02020603050405020304" pitchFamily="18" charset="0"/>
                <a:cs typeface="Times New Roman" panose="02020603050405020304" pitchFamily="18" charset="0"/>
              </a:rPr>
              <a:t> R1b, considerato il “marker” celtico</a:t>
            </a:r>
          </a:p>
        </p:txBody>
      </p:sp>
    </p:spTree>
    <p:extLst>
      <p:ext uri="{BB962C8B-B14F-4D97-AF65-F5344CB8AC3E}">
        <p14:creationId xmlns:p14="http://schemas.microsoft.com/office/powerpoint/2010/main" val="3699494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6088559"/>
            <a:ext cx="8215338" cy="769441"/>
          </a:xfrm>
          <a:prstGeom prst="rect">
            <a:avLst/>
          </a:prstGeom>
          <a:noFill/>
        </p:spPr>
        <p:txBody>
          <a:bodyPr wrap="square" rtlCol="0">
            <a:spAutoFit/>
          </a:bodyPr>
          <a:lstStyle/>
          <a:p>
            <a:r>
              <a:rPr lang="it-IT" sz="2200" b="1" dirty="0" smtClean="0">
                <a:solidFill>
                  <a:srgbClr val="CC0000"/>
                </a:solidFill>
                <a:latin typeface="Times New Roman" pitchFamily="18" charset="0"/>
                <a:cs typeface="Times New Roman" pitchFamily="18" charset="0"/>
              </a:rPr>
              <a:t>Prove. </a:t>
            </a:r>
            <a:endParaRPr lang="it-IT" sz="2600" b="1" dirty="0" smtClean="0">
              <a:solidFill>
                <a:srgbClr val="CC0000"/>
              </a:solidFill>
              <a:latin typeface="Times New Roman" pitchFamily="18" charset="0"/>
              <a:cs typeface="Times New Roman" pitchFamily="18" charset="0"/>
            </a:endParaRPr>
          </a:p>
          <a:p>
            <a:r>
              <a:rPr lang="it-IT" sz="2200" b="1" dirty="0" smtClean="0">
                <a:solidFill>
                  <a:srgbClr val="FF0000"/>
                </a:solidFill>
                <a:latin typeface="Times New Roman" pitchFamily="18" charset="0"/>
                <a:cs typeface="Times New Roman" pitchFamily="18" charset="0"/>
              </a:rPr>
              <a:t>Castelliere, </a:t>
            </a:r>
            <a:r>
              <a:rPr lang="it-IT" sz="2200" b="1" dirty="0" err="1" smtClean="0">
                <a:solidFill>
                  <a:srgbClr val="FF0000"/>
                </a:solidFill>
                <a:latin typeface="Times New Roman" pitchFamily="18" charset="0"/>
                <a:cs typeface="Times New Roman" pitchFamily="18" charset="0"/>
              </a:rPr>
              <a:t>Rovigno</a:t>
            </a:r>
            <a:r>
              <a:rPr lang="it-IT" sz="2200" b="1" dirty="0" smtClean="0">
                <a:solidFill>
                  <a:srgbClr val="FF0000"/>
                </a:solidFill>
                <a:latin typeface="Times New Roman" pitchFamily="18" charset="0"/>
                <a:cs typeface="Times New Roman" pitchFamily="18" charset="0"/>
              </a:rPr>
              <a:t>, Croazia: fortificazione o luogo sacro?</a:t>
            </a:r>
          </a:p>
        </p:txBody>
      </p:sp>
      <p:pic>
        <p:nvPicPr>
          <p:cNvPr id="39938" name="Picture 2" descr="http://apartmani-rovinj-piero.com/wp-content/uploads/2011/01/moncodogno.jpg"/>
          <p:cNvPicPr>
            <a:picLocks noChangeAspect="1" noChangeArrowheads="1"/>
          </p:cNvPicPr>
          <p:nvPr/>
        </p:nvPicPr>
        <p:blipFill>
          <a:blip r:embed="rId3"/>
          <a:srcRect/>
          <a:stretch>
            <a:fillRect/>
          </a:stretch>
        </p:blipFill>
        <p:spPr bwMode="auto">
          <a:xfrm>
            <a:off x="0" y="0"/>
            <a:ext cx="9144000" cy="655056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725192"/>
          </a:xfrm>
          <a:prstGeom prst="rect">
            <a:avLst/>
          </a:prstGeom>
          <a:noFill/>
        </p:spPr>
        <p:txBody>
          <a:bodyPr wrap="square" rtlCol="0">
            <a:spAutoFit/>
          </a:bodyPr>
          <a:lstStyle/>
          <a:p>
            <a:r>
              <a:rPr lang="it-IT" sz="3400" b="1" dirty="0" smtClean="0">
                <a:latin typeface="Times New Roman" pitchFamily="18" charset="0"/>
                <a:cs typeface="Times New Roman" pitchFamily="18" charset="0"/>
              </a:rPr>
              <a:t>L’assenza di strutture fortificate non significa che non esistessero guerre, assedi, combattimenti: presso molte culture, in </a:t>
            </a:r>
            <a:r>
              <a:rPr lang="it-IT" sz="3400" b="1" dirty="0" err="1" smtClean="0">
                <a:latin typeface="Times New Roman" pitchFamily="18" charset="0"/>
                <a:cs typeface="Times New Roman" pitchFamily="18" charset="0"/>
              </a:rPr>
              <a:t>special</a:t>
            </a:r>
            <a:r>
              <a:rPr lang="it-IT" sz="3400" b="1" dirty="0" smtClean="0">
                <a:latin typeface="Times New Roman" pitchFamily="18" charset="0"/>
                <a:cs typeface="Times New Roman" pitchFamily="18" charset="0"/>
              </a:rPr>
              <a:t> modo fra i gruppi nomadi, le mura o le palizzate che cingono i villaggi non vengono costruite, perché il bisogno di mobilità supera quello di difesa: ma alcuni di questi popoli sono ricordati come straordinariamente efficienti nella guerra. D’altra parte molti castellieri non sono fortificazioni. Non solo: l’uccidere non è un’azione universalmente ammirata e  l’intensità e la frequenza della guerra risultano altamente variabili nella storia e fra i popoli. </a:t>
            </a:r>
          </a:p>
          <a:p>
            <a:endParaRPr lang="it-IT" sz="3200" b="1" dirty="0" smtClean="0">
              <a:latin typeface="Times New Roman" pitchFamily="18" charset="0"/>
              <a:cs typeface="Times New Roman" pitchFamily="18" charset="0"/>
            </a:endParaRPr>
          </a:p>
          <a:p>
            <a:endParaRPr lang="it-IT" sz="2200" b="1" dirty="0" smtClean="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0"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2428868"/>
            <a:ext cx="9144000" cy="4524315"/>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Le ricerche dell’antropologo culturale statunitense Lawrence </a:t>
            </a:r>
            <a:r>
              <a:rPr lang="it-IT" sz="2400" b="1" dirty="0" err="1" smtClean="0">
                <a:latin typeface="Times New Roman" pitchFamily="18" charset="0"/>
                <a:cs typeface="Times New Roman" pitchFamily="18" charset="0"/>
              </a:rPr>
              <a:t>Keeley</a:t>
            </a:r>
            <a:r>
              <a:rPr lang="it-IT" sz="2400" b="1" dirty="0" smtClean="0">
                <a:latin typeface="Times New Roman" pitchFamily="18" charset="0"/>
                <a:cs typeface="Times New Roman" pitchFamily="18" charset="0"/>
              </a:rPr>
              <a:t> dimostrano che le percentuali di decesso probabile potevano essere più alte di quelle delle guerre odierne: fino a 20 volte maggiori. I resti delle palizzate costruite attorno ai villaggi preistorici, in molti casi associati a migliaia di punte di frecce e alla combustione, rimandano la testimonianza di assedi condotti soprattutto attraverso l’uso di arco e frecce, e degli incendi successivi alla capitolazione del villaggio. Per questi motivi, un membro di una società tribale tipica, particolarmente un maschio, aveva di sicuro una probabilità ben più alta di morire “di morte violenta” che un qualsiasi cittadino medio moderno. I massacri biblici imposti dal “Signore delle guerre” ordinano di uccidere qualunque essere vivo, comprese le bestie. </a:t>
            </a:r>
            <a:endParaRPr lang="it-IT" sz="2200" b="1" dirty="0" smtClean="0">
              <a:latin typeface="Times New Roman" pitchFamily="18" charset="0"/>
              <a:cs typeface="Times New Roman" pitchFamily="18" charset="0"/>
            </a:endParaRPr>
          </a:p>
        </p:txBody>
      </p:sp>
      <p:pic>
        <p:nvPicPr>
          <p:cNvPr id="40964" name="Picture 4" descr="http://www.arcierineltempo.it/images/bayeux/bayeux29.jpg"/>
          <p:cNvPicPr>
            <a:picLocks noChangeAspect="1" noChangeArrowheads="1"/>
          </p:cNvPicPr>
          <p:nvPr/>
        </p:nvPicPr>
        <p:blipFill>
          <a:blip r:embed="rId4"/>
          <a:srcRect/>
          <a:stretch>
            <a:fillRect/>
          </a:stretch>
        </p:blipFill>
        <p:spPr bwMode="auto">
          <a:xfrm>
            <a:off x="0" y="0"/>
            <a:ext cx="9144000" cy="239862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Picture 2" descr="http://i54.tinypic.com/vd1jxv.jpg"/>
          <p:cNvPicPr>
            <a:picLocks noGrp="1" noChangeAspect="1" noChangeArrowheads="1"/>
          </p:cNvPicPr>
          <p:nvPr>
            <p:ph idx="1"/>
          </p:nvPr>
        </p:nvPicPr>
        <p:blipFill>
          <a:blip r:embed="rId2"/>
          <a:srcRect/>
          <a:stretch>
            <a:fillRect/>
          </a:stretch>
        </p:blipFill>
        <p:spPr bwMode="auto">
          <a:xfrm>
            <a:off x="31052" y="288408"/>
            <a:ext cx="8898665" cy="659057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214282" y="500042"/>
            <a:ext cx="8072494" cy="6001643"/>
          </a:xfrm>
          <a:prstGeom prst="rect">
            <a:avLst/>
          </a:prstGeom>
          <a:noFill/>
        </p:spPr>
        <p:txBody>
          <a:bodyPr wrap="square" rtlCol="0">
            <a:spAutoFit/>
          </a:bodyPr>
          <a:lstStyle/>
          <a:p>
            <a:pPr algn="ctr"/>
            <a:r>
              <a:rPr lang="it-IT" sz="9600" b="1" dirty="0" smtClean="0">
                <a:solidFill>
                  <a:srgbClr val="FF0000"/>
                </a:solidFill>
                <a:latin typeface="Times New Roman" pitchFamily="18" charset="0"/>
                <a:cs typeface="Times New Roman" pitchFamily="18" charset="0"/>
              </a:rPr>
              <a:t>TUTTE LE GUERRE SONO UGUALI?</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294305"/>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Le guerre sono espressione culturali al pari delle altre. Tanto per fare un esempio, le popolazioni di matrice celtica possono grosso modo dividersi in due grandi gruppi culturali: uno quello </a:t>
            </a:r>
            <a:r>
              <a:rPr lang="it-IT" sz="2400" b="1" dirty="0" err="1" smtClean="0">
                <a:latin typeface="Times New Roman" pitchFamily="18" charset="0"/>
                <a:cs typeface="Times New Roman" pitchFamily="18" charset="0"/>
              </a:rPr>
              <a:t>halstatttiano</a:t>
            </a:r>
            <a:r>
              <a:rPr lang="it-IT" sz="2400" b="1" dirty="0" smtClean="0">
                <a:latin typeface="Times New Roman" pitchFamily="18" charset="0"/>
                <a:cs typeface="Times New Roman" pitchFamily="18" charset="0"/>
              </a:rPr>
              <a:t>, da </a:t>
            </a:r>
            <a:r>
              <a:rPr lang="it-IT" sz="2400" b="1" dirty="0" err="1" smtClean="0">
                <a:latin typeface="Times New Roman" pitchFamily="18" charset="0"/>
                <a:cs typeface="Times New Roman" pitchFamily="18" charset="0"/>
              </a:rPr>
              <a:t>Halstatt</a:t>
            </a:r>
            <a:r>
              <a:rPr lang="it-IT" sz="2400" b="1" dirty="0" smtClean="0">
                <a:latin typeface="Times New Roman" pitchFamily="18" charset="0"/>
                <a:cs typeface="Times New Roman" pitchFamily="18" charset="0"/>
              </a:rPr>
              <a:t> in Austria, con un nucleo strutturato di guerrieri che usava sepolture  con ricchi corredi di armi.  Il secondo fa riferimento a La </a:t>
            </a:r>
            <a:r>
              <a:rPr lang="it-IT" sz="2400" b="1" dirty="0" err="1" smtClean="0">
                <a:latin typeface="Times New Roman" pitchFamily="18" charset="0"/>
                <a:cs typeface="Times New Roman" pitchFamily="18" charset="0"/>
              </a:rPr>
              <a:t>Tène</a:t>
            </a:r>
            <a:r>
              <a:rPr lang="it-IT" sz="2400" b="1" dirty="0" smtClean="0">
                <a:latin typeface="Times New Roman" pitchFamily="18" charset="0"/>
                <a:cs typeface="Times New Roman" pitchFamily="18" charset="0"/>
              </a:rPr>
              <a:t>,  a </a:t>
            </a:r>
            <a:r>
              <a:rPr lang="it-IT" sz="2400" b="1" dirty="0" err="1" smtClean="0">
                <a:latin typeface="Times New Roman" pitchFamily="18" charset="0"/>
                <a:cs typeface="Times New Roman" pitchFamily="18" charset="0"/>
              </a:rPr>
              <a:t>Martigny</a:t>
            </a:r>
            <a:r>
              <a:rPr lang="it-IT" sz="2400" b="1" dirty="0" smtClean="0">
                <a:latin typeface="Times New Roman" pitchFamily="18" charset="0"/>
                <a:cs typeface="Times New Roman" pitchFamily="18" charset="0"/>
              </a:rPr>
              <a:t>, in Vallese: le sepolture sono spoglie, non contengono  manufatti di ferro. Sono tendenzialmente uniformi: rimandano l’idea di  una cultura egualitaria. Il fatto che non si siano trovate armi nelle tombe non significa che quelle tribù non le avessero: lo sforzo per fabbricare una spada, a quei tempi, doveva essere notevole; il ferro era un materiale prezioso; in una società egualitaria, non veniva sprecato sotterrandolo. Né poteva voler dire che quella gente non sapeva, o non voleva, combattere: perché quando i due gruppi si scontrarono, furono proprio i </a:t>
            </a:r>
            <a:r>
              <a:rPr lang="it-IT" sz="2400" b="1" dirty="0" err="1" smtClean="0">
                <a:latin typeface="Times New Roman" pitchFamily="18" charset="0"/>
                <a:cs typeface="Times New Roman" pitchFamily="18" charset="0"/>
              </a:rPr>
              <a:t>lateniani</a:t>
            </a:r>
            <a:r>
              <a:rPr lang="it-IT" sz="2400" b="1" dirty="0" smtClean="0">
                <a:latin typeface="Times New Roman" pitchFamily="18" charset="0"/>
                <a:cs typeface="Times New Roman" pitchFamily="18" charset="0"/>
              </a:rPr>
              <a:t> ad avere la meglio. Evidentemente in guerra le civiltà in cui non esiste un’enclave sociale che monopolizza l’uso della violenza, ma in cui tutti – all’occorrenza – sono in grado di usare le armi e lo fanno, sono più efficienti, anche se in apparenza più “pacifiche”.  </a:t>
            </a:r>
          </a:p>
          <a:p>
            <a:endParaRPr lang="it-IT" sz="20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5786446" y="0"/>
            <a:ext cx="3357554" cy="6740307"/>
          </a:xfrm>
          <a:prstGeom prst="rect">
            <a:avLst/>
          </a:prstGeom>
          <a:noFill/>
        </p:spPr>
        <p:txBody>
          <a:bodyPr wrap="square" rtlCol="0">
            <a:spAutoFit/>
          </a:bodyPr>
          <a:lstStyle/>
          <a:p>
            <a:r>
              <a:rPr lang="it-IT" sz="2700" b="1" dirty="0" smtClean="0">
                <a:latin typeface="Times New Roman" pitchFamily="18" charset="0"/>
                <a:cs typeface="Times New Roman" pitchFamily="18" charset="0"/>
              </a:rPr>
              <a:t>Cesare rimase sconvolto quando scopre che i formidabili guerrieri celti non avevano capi: eleggevano un comandante in guerra, che poi ritornava poi a vita privata. Ma non avevano neanche schiavi, proprietà privata, leggi scritte, giudici e corpi di polizia: erano una società autoregolata.  </a:t>
            </a:r>
          </a:p>
        </p:txBody>
      </p:sp>
      <p:pic>
        <p:nvPicPr>
          <p:cNvPr id="10" name="Picture 2" descr="http://upload.wikimedia.org/wikipedia/commons/2/2f/Ancient_German_Family.jpg"/>
          <p:cNvPicPr>
            <a:picLocks noChangeAspect="1" noChangeArrowheads="1"/>
          </p:cNvPicPr>
          <p:nvPr/>
        </p:nvPicPr>
        <p:blipFill>
          <a:blip r:embed="rId4"/>
          <a:srcRect/>
          <a:stretch>
            <a:fillRect/>
          </a:stretch>
        </p:blipFill>
        <p:spPr bwMode="auto">
          <a:xfrm>
            <a:off x="0" y="0"/>
            <a:ext cx="5811252"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294305"/>
          </a:xfrm>
          <a:prstGeom prst="rect">
            <a:avLst/>
          </a:prstGeom>
          <a:noFill/>
        </p:spPr>
        <p:txBody>
          <a:bodyPr wrap="square" rtlCol="0">
            <a:spAutoFit/>
          </a:bodyPr>
          <a:lstStyle/>
          <a:p>
            <a:r>
              <a:rPr lang="it-IT" sz="2400" b="1" dirty="0" smtClean="0">
                <a:latin typeface="Times New Roman" pitchFamily="18" charset="0"/>
                <a:cs typeface="Times New Roman" pitchFamily="18" charset="0"/>
              </a:rPr>
              <a:t>I sistemi politici antichi, e le società tradizionali che hanno continuato ad esistere a fianco e spesso contro i governi centrali, raramente sono autocratici: anche se il capo riveste, nominalmente, un’autorità assoluta, ammantata di significati religiosi, quasi sempre delle istituzioni parallele come autorità familiari (consigli di famiglie), associazioni di proprietari terrieri o di capi famiglia (le Magnifiche comunità alpine, per esempio), gli sciamani, o gli specialisti religiosi (anche il parroco stesso), intervengono per evitare e limitare l’arbitrio personale. Di solito, il potere è, di fatto, efficacemente equilibrato, spartito e controbilanciato in molti modi; il controllo sociale svolge un ruolo fondamentale, e non è facile arrivare all’uso di mezzi coercitivi fisici. Il possesso delle armi  è usuale in qualsiasi famiglia; si può dire che ogni individuo giri armato, uomo o donna che sia, anche se di un solo coltellino. L’uso della violenza interna  (fra membri della stessa comunità) non è la strada normalmente adottata per risolvere le difficoltà, e si usa collettivamente solo in emergenza. Questo tipo di comunità sono molto efficienti in guerra anche se la violenza interna è bassissima.  </a:t>
            </a:r>
          </a:p>
          <a:p>
            <a:endParaRPr lang="it-IT" sz="20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924973"/>
          </a:xfrm>
          <a:prstGeom prst="rect">
            <a:avLst/>
          </a:prstGeom>
          <a:noFill/>
        </p:spPr>
        <p:txBody>
          <a:bodyPr wrap="square" rtlCol="0">
            <a:spAutoFit/>
          </a:bodyPr>
          <a:lstStyle/>
          <a:p>
            <a:r>
              <a:rPr lang="it-IT" sz="4400" b="1" dirty="0" smtClean="0">
                <a:solidFill>
                  <a:srgbClr val="FF0000"/>
                </a:solidFill>
                <a:latin typeface="Times New Roman" pitchFamily="18" charset="0"/>
                <a:cs typeface="Times New Roman" pitchFamily="18" charset="0"/>
              </a:rPr>
              <a:t>Articolo 11</a:t>
            </a:r>
          </a:p>
          <a:p>
            <a:r>
              <a:rPr lang="it-IT" sz="4000" b="1" i="1" dirty="0" smtClean="0">
                <a:latin typeface="Times New Roman" pitchFamily="18" charset="0"/>
                <a:cs typeface="Times New Roman" pitchFamily="18" charset="0"/>
              </a:rPr>
              <a:t>L'Italia ripudia la guerra come strumento di offesa alla libertà degli altri popoli e come mezzo di risoluzione delle controversie internazionali; consente, in condizioni di parità con gli altri Stati, alle limitazioni di sovranità necessarie ad un ordinamento che assicuri la pace e la giustizia fra le Nazioni; promuove e favorisce le organizzazioni internazionali rivolte a tale scopo.</a:t>
            </a:r>
          </a:p>
        </p:txBody>
      </p:sp>
    </p:spTree>
    <p:extLst>
      <p:ext uri="{BB962C8B-B14F-4D97-AF65-F5344CB8AC3E}">
        <p14:creationId xmlns:p14="http://schemas.microsoft.com/office/powerpoint/2010/main" val="4016474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103569"/>
            <a:ext cx="9144000" cy="2123658"/>
          </a:xfrm>
          <a:prstGeom prst="rect">
            <a:avLst/>
          </a:prstGeom>
          <a:noFill/>
        </p:spPr>
        <p:txBody>
          <a:bodyPr wrap="square" rtlCol="0">
            <a:spAutoFit/>
          </a:bodyPr>
          <a:lstStyle/>
          <a:p>
            <a:r>
              <a:rPr lang="it-IT" sz="2200" b="1" dirty="0" smtClean="0">
                <a:solidFill>
                  <a:prstClr val="white"/>
                </a:solidFill>
                <a:latin typeface="Times New Roman" pitchFamily="18" charset="0"/>
                <a:cs typeface="Times New Roman" pitchFamily="18" charset="0"/>
              </a:rPr>
              <a:t>In molti casi non esiste alternativa al massacro: per i popoli alpini, l’ordine romano fu un terzo prima, un terzo subito dopo. Quelli che rimanevano, dovevano essere deportati.  A La </a:t>
            </a:r>
            <a:r>
              <a:rPr lang="it-IT" sz="2200" b="1" dirty="0" err="1" smtClean="0">
                <a:solidFill>
                  <a:prstClr val="white"/>
                </a:solidFill>
                <a:latin typeface="Times New Roman" pitchFamily="18" charset="0"/>
                <a:cs typeface="Times New Roman" pitchFamily="18" charset="0"/>
              </a:rPr>
              <a:t>Turbie</a:t>
            </a:r>
            <a:r>
              <a:rPr lang="it-IT" sz="2200" b="1" dirty="0" smtClean="0">
                <a:solidFill>
                  <a:prstClr val="white"/>
                </a:solidFill>
                <a:latin typeface="Times New Roman" pitchFamily="18" charset="0"/>
                <a:cs typeface="Times New Roman" pitchFamily="18" charset="0"/>
              </a:rPr>
              <a:t>, dopo Ventimiglia, il più grande fra gli archi di trionfo romani celebra lo sterminio delle tribù delle montagne, ogni lastra di pietra il nome di un popolo.   </a:t>
            </a:r>
            <a:r>
              <a:rPr lang="it-IT" sz="1400" b="1" dirty="0" smtClean="0">
                <a:solidFill>
                  <a:srgbClr val="CC0000"/>
                </a:solidFill>
                <a:latin typeface="Times New Roman" pitchFamily="18" charset="0"/>
                <a:cs typeface="Times New Roman" pitchFamily="18" charset="0"/>
              </a:rPr>
              <a:t> </a:t>
            </a:r>
            <a:endParaRPr lang="it-IT" sz="1600" b="1" dirty="0" smtClean="0">
              <a:solidFill>
                <a:srgbClr val="CC0000"/>
              </a:solidFill>
              <a:latin typeface="Times New Roman" pitchFamily="18" charset="0"/>
              <a:cs typeface="Times New Roman" pitchFamily="18" charset="0"/>
            </a:endParaRPr>
          </a:p>
          <a:p>
            <a:endParaRPr lang="it-IT" sz="2200" b="1" dirty="0" smtClean="0">
              <a:solidFill>
                <a:prstClr val="black"/>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4" y="0"/>
            <a:ext cx="9168340" cy="5157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4479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06121"/>
            <a:ext cx="9144000" cy="1446550"/>
          </a:xfrm>
          <a:prstGeom prst="rect">
            <a:avLst/>
          </a:prstGeom>
          <a:noFill/>
        </p:spPr>
        <p:txBody>
          <a:bodyPr wrap="square" rtlCol="0">
            <a:spAutoFit/>
          </a:bodyPr>
          <a:lstStyle/>
          <a:p>
            <a:r>
              <a:rPr lang="it-IT" sz="2200" b="1" dirty="0" smtClean="0">
                <a:solidFill>
                  <a:prstClr val="white"/>
                </a:solidFill>
                <a:latin typeface="Times New Roman" pitchFamily="18" charset="0"/>
                <a:cs typeface="Times New Roman" pitchFamily="18" charset="0"/>
              </a:rPr>
              <a:t>In Trentino gli Stoni, che si dice avessero il loro capoluogo a Stenico, </a:t>
            </a:r>
          </a:p>
          <a:p>
            <a:r>
              <a:rPr lang="it-IT" sz="2200" b="1" dirty="0" smtClean="0">
                <a:solidFill>
                  <a:prstClr val="white"/>
                </a:solidFill>
                <a:latin typeface="Times New Roman" pitchFamily="18" charset="0"/>
                <a:cs typeface="Times New Roman" pitchFamily="18" charset="0"/>
              </a:rPr>
              <a:t>ma si estendevano fino al lago d’Idro e al Garda, commisero suicidio </a:t>
            </a:r>
          </a:p>
          <a:p>
            <a:r>
              <a:rPr lang="it-IT" sz="2200" b="1" dirty="0" smtClean="0">
                <a:solidFill>
                  <a:prstClr val="white"/>
                </a:solidFill>
                <a:latin typeface="Times New Roman" pitchFamily="18" charset="0"/>
                <a:cs typeface="Times New Roman" pitchFamily="18" charset="0"/>
              </a:rPr>
              <a:t>di massa pur di non arrendersi all’impero romano.  </a:t>
            </a:r>
            <a:r>
              <a:rPr lang="it-IT" sz="1400" b="1" dirty="0" smtClean="0">
                <a:solidFill>
                  <a:srgbClr val="CC0000"/>
                </a:solidFill>
                <a:latin typeface="Times New Roman" pitchFamily="18" charset="0"/>
                <a:cs typeface="Times New Roman" pitchFamily="18" charset="0"/>
              </a:rPr>
              <a:t> </a:t>
            </a:r>
            <a:endParaRPr lang="it-IT" sz="1600" b="1" dirty="0" smtClean="0">
              <a:solidFill>
                <a:srgbClr val="CC0000"/>
              </a:solidFill>
              <a:latin typeface="Times New Roman" pitchFamily="18" charset="0"/>
              <a:cs typeface="Times New Roman" pitchFamily="18" charset="0"/>
            </a:endParaRPr>
          </a:p>
          <a:p>
            <a:endParaRPr lang="it-IT" sz="2200" b="1" dirty="0" smtClean="0">
              <a:solidFill>
                <a:prstClr val="black"/>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319"/>
            <a:ext cx="9123817" cy="5886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8552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143512"/>
            <a:ext cx="9144000" cy="2308324"/>
          </a:xfrm>
          <a:prstGeom prst="rect">
            <a:avLst/>
          </a:prstGeom>
          <a:noFill/>
        </p:spPr>
        <p:txBody>
          <a:bodyPr wrap="square" rtlCol="0">
            <a:spAutoFit/>
          </a:bodyPr>
          <a:lstStyle/>
          <a:p>
            <a:r>
              <a:rPr lang="it-IT" b="1" dirty="0" smtClean="0">
                <a:latin typeface="Times New Roman" pitchFamily="18" charset="0"/>
                <a:cs typeface="Times New Roman" pitchFamily="18" charset="0"/>
              </a:rPr>
              <a:t>Già Machiavelli parla degli “invincibili arcieri svizzeri, che combattono per la propria terra e non al soldo di un signore”. Nella battaglia di </a:t>
            </a:r>
            <a:r>
              <a:rPr lang="it-IT" b="1" dirty="0" err="1" smtClean="0">
                <a:latin typeface="Times New Roman" pitchFamily="18" charset="0"/>
                <a:cs typeface="Times New Roman" pitchFamily="18" charset="0"/>
              </a:rPr>
              <a:t>Beresina</a:t>
            </a:r>
            <a:r>
              <a:rPr lang="it-IT" b="1" dirty="0" smtClean="0">
                <a:latin typeface="Times New Roman" pitchFamily="18" charset="0"/>
                <a:cs typeface="Times New Roman" pitchFamily="18" charset="0"/>
              </a:rPr>
              <a:t>, in 1300 “autoconvocati” respinsero 40.000 russi e riuscirono a coprire la ritirata di Napoleone. Ancora oggi, la Svizzera è una delle società più egualitarie, più “armate” (tutti i padri di famiglia hanno il mitra in casa e tutti i maschi adulti sono tenuti al servizio militare annuale) e col tasso di violenza interna minore del mondo.  Sono i discendenti delle antiche civiltà alpine.  </a:t>
            </a:r>
          </a:p>
          <a:p>
            <a:endParaRPr lang="it-IT" sz="20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pic>
        <p:nvPicPr>
          <p:cNvPr id="49154" name="Picture 2" descr="http://www.harcourt.it/foto/images/BattagliaCrecy.jpg"/>
          <p:cNvPicPr>
            <a:picLocks noChangeAspect="1" noChangeArrowheads="1"/>
          </p:cNvPicPr>
          <p:nvPr/>
        </p:nvPicPr>
        <p:blipFill>
          <a:blip r:embed="rId3"/>
          <a:srcRect/>
          <a:stretch>
            <a:fillRect/>
          </a:stretch>
        </p:blipFill>
        <p:spPr bwMode="auto">
          <a:xfrm>
            <a:off x="5651" y="0"/>
            <a:ext cx="9138349" cy="5143536"/>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6740307"/>
          </a:xfrm>
          <a:prstGeom prst="rect">
            <a:avLst/>
          </a:prstGeom>
          <a:noFill/>
        </p:spPr>
        <p:txBody>
          <a:bodyPr wrap="square" rtlCol="0">
            <a:spAutoFit/>
          </a:bodyPr>
          <a:lstStyle/>
          <a:p>
            <a:r>
              <a:rPr lang="it-IT" sz="5400" b="1" dirty="0" smtClean="0">
                <a:latin typeface="Times New Roman" pitchFamily="18" charset="0"/>
                <a:cs typeface="Times New Roman" pitchFamily="18" charset="0"/>
              </a:rPr>
              <a:t>La ricerca empirica dimostra che, tendenzialmente, una società tanto più è  egualitaria al suo interno, tanto minore il livello di violenza, interno ed esterno, tanto maggiore (in caso di necessità) la sua efficienza in guerra. </a:t>
            </a:r>
          </a:p>
        </p:txBody>
      </p:sp>
    </p:spTree>
    <p:extLst>
      <p:ext uri="{BB962C8B-B14F-4D97-AF65-F5344CB8AC3E}">
        <p14:creationId xmlns:p14="http://schemas.microsoft.com/office/powerpoint/2010/main" val="10315486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143512"/>
            <a:ext cx="9144000" cy="1508105"/>
          </a:xfrm>
          <a:prstGeom prst="rect">
            <a:avLst/>
          </a:prstGeom>
          <a:noFill/>
        </p:spPr>
        <p:txBody>
          <a:bodyPr wrap="square" rtlCol="0">
            <a:spAutoFit/>
          </a:bodyPr>
          <a:lstStyle/>
          <a:p>
            <a:r>
              <a:rPr lang="it-IT" sz="2300" b="1" dirty="0" smtClean="0">
                <a:latin typeface="Times New Roman" pitchFamily="18" charset="0"/>
                <a:cs typeface="Times New Roman" pitchFamily="18" charset="0"/>
              </a:rPr>
              <a:t>Questa tipologia politica è riuscita a sopravvivere soprattutto nelle zone coperte dalla foresta, montagnose, desertiche, artiche, dove è difficile costruire delle unità aggregative più vaste del villaggio, e dove la </a:t>
            </a:r>
            <a:r>
              <a:rPr lang="it-IT" sz="2300" b="1" dirty="0" err="1" smtClean="0">
                <a:latin typeface="Times New Roman" pitchFamily="18" charset="0"/>
                <a:cs typeface="Times New Roman" pitchFamily="18" charset="0"/>
              </a:rPr>
              <a:t>longa</a:t>
            </a:r>
            <a:r>
              <a:rPr lang="it-IT" sz="2300" b="1" dirty="0" smtClean="0">
                <a:latin typeface="Times New Roman" pitchFamily="18" charset="0"/>
                <a:cs typeface="Times New Roman" pitchFamily="18" charset="0"/>
              </a:rPr>
              <a:t> </a:t>
            </a:r>
            <a:r>
              <a:rPr lang="it-IT" sz="2300" b="1" dirty="0" err="1" smtClean="0">
                <a:latin typeface="Times New Roman" pitchFamily="18" charset="0"/>
                <a:cs typeface="Times New Roman" pitchFamily="18" charset="0"/>
              </a:rPr>
              <a:t>manus</a:t>
            </a:r>
            <a:r>
              <a:rPr lang="it-IT" sz="2300" b="1" dirty="0" smtClean="0">
                <a:latin typeface="Times New Roman" pitchFamily="18" charset="0"/>
                <a:cs typeface="Times New Roman" pitchFamily="18" charset="0"/>
              </a:rPr>
              <a:t> degli apparati statali centrali non poteva arrivare facilmente. </a:t>
            </a:r>
          </a:p>
        </p:txBody>
      </p:sp>
      <p:pic>
        <p:nvPicPr>
          <p:cNvPr id="89090" name="Picture 2" descr="http://assets.rappler.com/612F469A6EA84F6BAE882D2B94A4B421/img/CC84163616594A50A47D6D4EACF9FBC0/abelling-tribe-tarlac-20140412-carousel-image_CC84163616594A50A47D6D4EACF9FBC0.jpg"/>
          <p:cNvPicPr>
            <a:picLocks noChangeAspect="1" noChangeArrowheads="1"/>
          </p:cNvPicPr>
          <p:nvPr/>
        </p:nvPicPr>
        <p:blipFill>
          <a:blip r:embed="rId4"/>
          <a:srcRect/>
          <a:stretch>
            <a:fillRect/>
          </a:stretch>
        </p:blipFill>
        <p:spPr bwMode="auto">
          <a:xfrm>
            <a:off x="-32316" y="0"/>
            <a:ext cx="9176316" cy="5158579"/>
          </a:xfrm>
          <a:prstGeom prst="rect">
            <a:avLst/>
          </a:prstGeom>
          <a:noFill/>
        </p:spPr>
      </p:pic>
      <p:sp>
        <p:nvSpPr>
          <p:cNvPr id="11" name="CasellaDiTesto 10"/>
          <p:cNvSpPr txBox="1"/>
          <p:nvPr/>
        </p:nvSpPr>
        <p:spPr>
          <a:xfrm>
            <a:off x="7643834" y="0"/>
            <a:ext cx="1500166" cy="954107"/>
          </a:xfrm>
          <a:prstGeom prst="rect">
            <a:avLst/>
          </a:prstGeom>
          <a:solidFill>
            <a:schemeClr val="tx1"/>
          </a:solidFill>
        </p:spPr>
        <p:txBody>
          <a:bodyPr wrap="square" rtlCol="0">
            <a:spAutoFit/>
          </a:bodyPr>
          <a:lstStyle/>
          <a:p>
            <a:r>
              <a:rPr lang="it-IT" sz="1400" b="1" dirty="0" smtClean="0">
                <a:solidFill>
                  <a:prstClr val="black"/>
                </a:solidFill>
                <a:latin typeface="Times New Roman" pitchFamily="18" charset="0"/>
                <a:cs typeface="Times New Roman" pitchFamily="18" charset="0"/>
              </a:rPr>
              <a:t>Filippine</a:t>
            </a:r>
          </a:p>
          <a:p>
            <a:r>
              <a:rPr lang="it-IT" sz="1400" b="1" dirty="0" smtClean="0">
                <a:solidFill>
                  <a:prstClr val="black"/>
                </a:solidFill>
                <a:latin typeface="Times New Roman" pitchFamily="18" charset="0"/>
                <a:cs typeface="Times New Roman" pitchFamily="18" charset="0"/>
              </a:rPr>
              <a:t>Montagne </a:t>
            </a:r>
            <a:r>
              <a:rPr lang="it-IT" sz="1400" b="1" dirty="0" err="1" smtClean="0">
                <a:solidFill>
                  <a:prstClr val="black"/>
                </a:solidFill>
                <a:latin typeface="Times New Roman" pitchFamily="18" charset="0"/>
                <a:cs typeface="Times New Roman" pitchFamily="18" charset="0"/>
              </a:rPr>
              <a:t>Tarlac</a:t>
            </a:r>
            <a:endParaRPr lang="it-IT" sz="1400" b="1" dirty="0" smtClean="0">
              <a:solidFill>
                <a:prstClr val="black"/>
              </a:solidFill>
              <a:latin typeface="Times New Roman" pitchFamily="18" charset="0"/>
              <a:cs typeface="Times New Roman" pitchFamily="18" charset="0"/>
            </a:endParaRPr>
          </a:p>
          <a:p>
            <a:r>
              <a:rPr lang="it-IT" sz="1400" b="1" dirty="0" smtClean="0">
                <a:solidFill>
                  <a:prstClr val="black"/>
                </a:solidFill>
                <a:latin typeface="Times New Roman" pitchFamily="18" charset="0"/>
                <a:cs typeface="Times New Roman" pitchFamily="18" charset="0"/>
              </a:rPr>
              <a:t>Popolo </a:t>
            </a:r>
            <a:r>
              <a:rPr lang="it-IT" sz="1400" b="1" dirty="0" err="1" smtClean="0">
                <a:solidFill>
                  <a:prstClr val="black"/>
                </a:solidFill>
                <a:latin typeface="Times New Roman" pitchFamily="18" charset="0"/>
                <a:cs typeface="Times New Roman" pitchFamily="18" charset="0"/>
              </a:rPr>
              <a:t>Abeling</a:t>
            </a:r>
            <a:r>
              <a:rPr lang="it-IT" sz="1400" b="1" dirty="0" smtClean="0">
                <a:solidFill>
                  <a:prstClr val="black"/>
                </a:solidFill>
                <a:latin typeface="Times New Roman" pitchFamily="18" charset="0"/>
                <a:cs typeface="Times New Roman" pitchFamily="18" charset="0"/>
              </a:rPr>
              <a:t> </a:t>
            </a:r>
          </a:p>
          <a:p>
            <a:endParaRPr lang="it-IT" sz="1400"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102049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986802"/>
          </a:xfrm>
          <a:prstGeom prst="rect">
            <a:avLst/>
          </a:prstGeom>
          <a:noFill/>
        </p:spPr>
        <p:txBody>
          <a:bodyPr wrap="square" rtlCol="0">
            <a:spAutoFit/>
          </a:bodyPr>
          <a:lstStyle/>
          <a:p>
            <a:r>
              <a:rPr lang="it-IT" sz="2800" b="1" dirty="0" smtClean="0">
                <a:latin typeface="Times New Roman" pitchFamily="18" charset="0"/>
                <a:cs typeface="Times New Roman" pitchFamily="18" charset="0"/>
              </a:rPr>
              <a:t>La loro integrazione nelle compagini statali presenta difficoltà evidenti: sono gruppi particolaristi, ribelli ad ogni proposta di fusione e di assimilazione. Non solo: al contrario di quanto ritenuto naturale da un evoluzionismo semplicista, non è stata constatata, da parte loro, nessun cammino fatale o irreversibile che le porti alla costruzione di uno stato. Di fronte all’influenza straniera, all’occupazione coloniale, al dover risolvere emergenze di vario tipo (anche gravi), queste culture si sono dimostrate le più combattive, quelle che più a lungo hanno mantenuto la propria identità, quelle che hanno resistito, anche ad oltranza.</a:t>
            </a:r>
            <a:r>
              <a:rPr lang="it-IT" sz="2800" dirty="0" smtClean="0"/>
              <a:t> </a:t>
            </a:r>
            <a:r>
              <a:rPr lang="it-IT" sz="2800" b="1" dirty="0" smtClean="0">
                <a:latin typeface="Times New Roman" pitchFamily="18" charset="0"/>
                <a:cs typeface="Times New Roman" pitchFamily="18" charset="0"/>
              </a:rPr>
              <a:t>Gran parte dei paesi alpini ha dovuto fare a meno per secoli sia del parroco che del giudice, per non parlare del notaio, trovando la maniera di autogestirsi e di regolare le proprie rivalità interne, attraverso modalità a potere diffuso, come la rotazione delle cariche. </a:t>
            </a:r>
            <a:endParaRPr lang="it-IT" sz="2800" dirty="0" smtClean="0"/>
          </a:p>
          <a:p>
            <a:r>
              <a:rPr lang="it-IT" sz="2800" b="1" dirty="0" smtClean="0">
                <a:solidFill>
                  <a:srgbClr val="FF0000"/>
                </a:solidFill>
                <a:latin typeface="Times New Roman" pitchFamily="18" charset="0"/>
                <a:cs typeface="Times New Roman" pitchFamily="18" charset="0"/>
              </a:rPr>
              <a:t>. </a:t>
            </a:r>
          </a:p>
          <a:p>
            <a:endParaRPr lang="it-IT" sz="3700" b="1" dirty="0" smtClean="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09385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0" y="5072074"/>
            <a:ext cx="9144000" cy="2031325"/>
          </a:xfrm>
          <a:prstGeom prst="rect">
            <a:avLst/>
          </a:prstGeom>
          <a:noFill/>
        </p:spPr>
        <p:txBody>
          <a:bodyPr wrap="square" rtlCol="0">
            <a:spAutoFit/>
          </a:bodyPr>
          <a:lstStyle/>
          <a:p>
            <a:r>
              <a:rPr lang="it-IT" sz="2100" b="1" dirty="0" smtClean="0">
                <a:latin typeface="Times New Roman" pitchFamily="18" charset="0"/>
                <a:cs typeface="Times New Roman" pitchFamily="18" charset="0"/>
              </a:rPr>
              <a:t>Comunità come queste, in cui la violenza interna è bassissima e la resistenza ad un’eventuale guerra potrebbe essere molto alta, esistono non solo nelle zone  selvagge, ma anche nelle zone d’ombra del capitale. Quei luoghi che la società dimentica, che sono troppo poveri, troppo lontani o troppo difficili da sfruttare, in cui le persone costruiscono comunità libere ed egualitarie. </a:t>
            </a:r>
          </a:p>
          <a:p>
            <a:r>
              <a:rPr lang="it-IT" sz="2100" b="1" dirty="0" smtClean="0">
                <a:solidFill>
                  <a:srgbClr val="FF0000"/>
                </a:solidFill>
                <a:latin typeface="Times New Roman" pitchFamily="18" charset="0"/>
                <a:cs typeface="Times New Roman" pitchFamily="18" charset="0"/>
              </a:rPr>
              <a:t> </a:t>
            </a:r>
          </a:p>
        </p:txBody>
      </p:sp>
      <p:pic>
        <p:nvPicPr>
          <p:cNvPr id="9" name="Picture 2" descr="http://images2.static-bluray.com/reviews/7204_5.jpg"/>
          <p:cNvPicPr>
            <a:picLocks noChangeAspect="1" noChangeArrowheads="1"/>
          </p:cNvPicPr>
          <p:nvPr/>
        </p:nvPicPr>
        <p:blipFill>
          <a:blip r:embed="rId4"/>
          <a:srcRect/>
          <a:stretch>
            <a:fillRect/>
          </a:stretch>
        </p:blipFill>
        <p:spPr bwMode="auto">
          <a:xfrm>
            <a:off x="-1429" y="0"/>
            <a:ext cx="9145429" cy="5138023"/>
          </a:xfrm>
          <a:prstGeom prst="rect">
            <a:avLst/>
          </a:prstGeom>
          <a:noFill/>
        </p:spPr>
      </p:pic>
      <p:sp>
        <p:nvSpPr>
          <p:cNvPr id="12" name="CasellaDiTesto 11"/>
          <p:cNvSpPr txBox="1"/>
          <p:nvPr/>
        </p:nvSpPr>
        <p:spPr>
          <a:xfrm>
            <a:off x="214282" y="500042"/>
            <a:ext cx="2933495" cy="369332"/>
          </a:xfrm>
          <a:prstGeom prst="rect">
            <a:avLst/>
          </a:prstGeom>
          <a:noFill/>
        </p:spPr>
        <p:txBody>
          <a:bodyPr wrap="none" rtlCol="0">
            <a:spAutoFit/>
          </a:bodyPr>
          <a:lstStyle/>
          <a:p>
            <a:r>
              <a:rPr lang="it-IT" b="1" dirty="0" err="1" smtClean="0">
                <a:solidFill>
                  <a:srgbClr val="FF0000"/>
                </a:solidFill>
                <a:latin typeface="Times New Roman" pitchFamily="18" charset="0"/>
                <a:cs typeface="Times New Roman" pitchFamily="18" charset="0"/>
              </a:rPr>
              <a:t>Beasts</a:t>
            </a:r>
            <a:r>
              <a:rPr lang="it-IT" b="1" dirty="0" smtClean="0">
                <a:solidFill>
                  <a:srgbClr val="FF0000"/>
                </a:solidFill>
                <a:latin typeface="Times New Roman" pitchFamily="18" charset="0"/>
                <a:cs typeface="Times New Roman" pitchFamily="18" charset="0"/>
              </a:rPr>
              <a:t> </a:t>
            </a:r>
            <a:r>
              <a:rPr lang="it-IT" b="1" dirty="0" err="1" smtClean="0">
                <a:solidFill>
                  <a:srgbClr val="FF0000"/>
                </a:solidFill>
                <a:latin typeface="Times New Roman" pitchFamily="18" charset="0"/>
                <a:cs typeface="Times New Roman" pitchFamily="18" charset="0"/>
              </a:rPr>
              <a:t>of</a:t>
            </a:r>
            <a:r>
              <a:rPr lang="it-IT" b="1" dirty="0" smtClean="0">
                <a:solidFill>
                  <a:srgbClr val="FF0000"/>
                </a:solidFill>
                <a:latin typeface="Times New Roman" pitchFamily="18" charset="0"/>
                <a:cs typeface="Times New Roman" pitchFamily="18" charset="0"/>
              </a:rPr>
              <a:t> the </a:t>
            </a:r>
            <a:r>
              <a:rPr lang="it-IT" b="1" dirty="0" err="1" smtClean="0">
                <a:solidFill>
                  <a:srgbClr val="FF0000"/>
                </a:solidFill>
                <a:latin typeface="Times New Roman" pitchFamily="18" charset="0"/>
                <a:cs typeface="Times New Roman" pitchFamily="18" charset="0"/>
              </a:rPr>
              <a:t>Southern</a:t>
            </a:r>
            <a:r>
              <a:rPr lang="it-IT" b="1" dirty="0" smtClean="0">
                <a:solidFill>
                  <a:srgbClr val="FF0000"/>
                </a:solidFill>
                <a:latin typeface="Times New Roman" pitchFamily="18" charset="0"/>
                <a:cs typeface="Times New Roman" pitchFamily="18" charset="0"/>
              </a:rPr>
              <a:t> Wild</a:t>
            </a:r>
            <a:endParaRPr lang="it-IT"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249053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109639"/>
          </a:xfrm>
          <a:prstGeom prst="rect">
            <a:avLst/>
          </a:prstGeom>
          <a:noFill/>
        </p:spPr>
        <p:txBody>
          <a:bodyPr wrap="square" rtlCol="0">
            <a:spAutoFit/>
          </a:bodyPr>
          <a:lstStyle/>
          <a:p>
            <a:r>
              <a:rPr lang="it-IT" sz="2800" b="1" dirty="0" smtClean="0">
                <a:solidFill>
                  <a:prstClr val="white"/>
                </a:solidFill>
                <a:latin typeface="Times New Roman" pitchFamily="18" charset="0"/>
                <a:cs typeface="Times New Roman" pitchFamily="18" charset="0"/>
              </a:rPr>
              <a:t>Con lo sviluppo della “civiltà”, i popoli divisi in classi decidono di delegare l’uso legittimo della violenza interna (il lavoro </a:t>
            </a:r>
            <a:r>
              <a:rPr lang="it-IT" sz="2800" b="1" dirty="0" err="1" smtClean="0">
                <a:solidFill>
                  <a:prstClr val="white"/>
                </a:solidFill>
                <a:latin typeface="Times New Roman" pitchFamily="18" charset="0"/>
                <a:cs typeface="Times New Roman" pitchFamily="18" charset="0"/>
              </a:rPr>
              <a:t>sporco…</a:t>
            </a:r>
            <a:r>
              <a:rPr lang="it-IT" sz="2800" b="1" dirty="0" smtClean="0">
                <a:solidFill>
                  <a:prstClr val="white"/>
                </a:solidFill>
                <a:latin typeface="Times New Roman" pitchFamily="18" charset="0"/>
                <a:cs typeface="Times New Roman" pitchFamily="18" charset="0"/>
              </a:rPr>
              <a:t>.) per il controllo sociale, e quello della violenza esterna a gruppi di professionisti al soldo dei ceti dominanti. Aristocrazie e borghesie sono ben certe però, che, qualora ne avessero le opportunità (cioè potessero accedere alle armi), le classi dominate le rivolgerebbero immediatamente contro i padroni. Per millenni  gli eserciti sono stati composti da mercenari: non è un caso che la prima leva di massa fu chiamata per difendere la Francia rivoluzionaria attaccata su tutti i </a:t>
            </a:r>
            <a:r>
              <a:rPr lang="it-IT" sz="2800" b="1" dirty="0" err="1" smtClean="0">
                <a:solidFill>
                  <a:prstClr val="white"/>
                </a:solidFill>
                <a:latin typeface="Times New Roman" pitchFamily="18" charset="0"/>
                <a:cs typeface="Times New Roman" pitchFamily="18" charset="0"/>
              </a:rPr>
              <a:t>confini…</a:t>
            </a:r>
            <a:r>
              <a:rPr lang="it-IT" sz="2800" b="1" dirty="0" smtClean="0">
                <a:solidFill>
                  <a:prstClr val="white"/>
                </a:solidFill>
                <a:latin typeface="Times New Roman" pitchFamily="18" charset="0"/>
                <a:cs typeface="Times New Roman" pitchFamily="18" charset="0"/>
              </a:rPr>
              <a:t>. E che il primo esercito rivoluzionario conquistò mezza Europa. Ci volle la democrazia a convincere la gente normale a morire in guerra per difendere gli interessi di chi li comandava, oltre che della necessità della polizia per difenderli da se stessi. </a:t>
            </a:r>
          </a:p>
          <a:p>
            <a:endParaRPr lang="it-IT" sz="2400" b="1" dirty="0" smtClean="0">
              <a:solidFill>
                <a:prstClr val="black"/>
              </a:solidFill>
              <a:latin typeface="Times New Roman" pitchFamily="18" charset="0"/>
              <a:cs typeface="Times New Roman" pitchFamily="18" charset="0"/>
            </a:endParaRPr>
          </a:p>
          <a:p>
            <a:endParaRPr lang="it-IT" sz="1600" b="1"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864569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19227"/>
            <a:ext cx="9144000" cy="707886"/>
          </a:xfrm>
          <a:prstGeom prst="rect">
            <a:avLst/>
          </a:prstGeom>
          <a:noFill/>
        </p:spPr>
        <p:txBody>
          <a:bodyPr wrap="square" rtlCol="0">
            <a:spAutoFit/>
          </a:bodyPr>
          <a:lstStyle/>
          <a:p>
            <a:endParaRPr lang="it-IT" sz="2400" b="1" dirty="0" smtClean="0">
              <a:solidFill>
                <a:schemeClr val="bg1"/>
              </a:solidFill>
              <a:latin typeface="Times New Roman" pitchFamily="18" charset="0"/>
              <a:cs typeface="Times New Roman" pitchFamily="18" charset="0"/>
            </a:endParaRPr>
          </a:p>
          <a:p>
            <a:endParaRPr lang="it-IT" sz="1600" b="1" dirty="0" smtClean="0">
              <a:solidFill>
                <a:schemeClr val="bg1"/>
              </a:solidFill>
              <a:latin typeface="Times New Roman" pitchFamily="18" charset="0"/>
              <a:cs typeface="Times New Roman" pitchFamily="18" charset="0"/>
            </a:endParaRPr>
          </a:p>
        </p:txBody>
      </p:sp>
      <p:sp>
        <p:nvSpPr>
          <p:cNvPr id="9" name="CasellaDiTesto 8"/>
          <p:cNvSpPr txBox="1"/>
          <p:nvPr/>
        </p:nvSpPr>
        <p:spPr>
          <a:xfrm>
            <a:off x="0" y="6211669"/>
            <a:ext cx="9144000" cy="646331"/>
          </a:xfrm>
          <a:prstGeom prst="rect">
            <a:avLst/>
          </a:prstGeom>
          <a:noFill/>
        </p:spPr>
        <p:txBody>
          <a:bodyPr wrap="square" rtlCol="0">
            <a:spAutoFit/>
          </a:bodyPr>
          <a:lstStyle/>
          <a:p>
            <a:r>
              <a:rPr lang="it-IT" b="1" dirty="0" smtClean="0">
                <a:solidFill>
                  <a:srgbClr val="FF0000"/>
                </a:solidFill>
                <a:latin typeface="Times New Roman" pitchFamily="18" charset="0"/>
                <a:cs typeface="Times New Roman" pitchFamily="18" charset="0"/>
              </a:rPr>
              <a:t>E come Napoleone da rivoluzionario diventa imperatore, l’esercito si riempie di ufficiali figli di papà che, come quelli piemontesi, dovevano avere le tre B: bel, </a:t>
            </a:r>
            <a:r>
              <a:rPr lang="it-IT" b="1" dirty="0" err="1" smtClean="0">
                <a:solidFill>
                  <a:srgbClr val="FF0000"/>
                </a:solidFill>
                <a:latin typeface="Times New Roman" pitchFamily="18" charset="0"/>
                <a:cs typeface="Times New Roman" pitchFamily="18" charset="0"/>
              </a:rPr>
              <a:t>biond</a:t>
            </a:r>
            <a:r>
              <a:rPr lang="it-IT" b="1" dirty="0" smtClean="0">
                <a:solidFill>
                  <a:srgbClr val="FF0000"/>
                </a:solidFill>
                <a:latin typeface="Times New Roman" pitchFamily="18" charset="0"/>
                <a:cs typeface="Times New Roman" pitchFamily="18" charset="0"/>
              </a:rPr>
              <a:t>, e bestia.   </a:t>
            </a:r>
            <a:endParaRPr lang="it-IT" b="1" dirty="0">
              <a:solidFill>
                <a:srgbClr val="FF0000"/>
              </a:solidFill>
              <a:latin typeface="Times New Roman" pitchFamily="18" charset="0"/>
              <a:cs typeface="Times New Roman" pitchFamily="18" charset="0"/>
            </a:endParaRPr>
          </a:p>
        </p:txBody>
      </p:sp>
      <p:pic>
        <p:nvPicPr>
          <p:cNvPr id="58370" name="Picture 2" descr="http://lettereatheo.files.wordpress.com/2012/09/goya-los-fusilamientos-del-3-de-mayo2.jpeg"/>
          <p:cNvPicPr>
            <a:picLocks noChangeAspect="1" noChangeArrowheads="1"/>
          </p:cNvPicPr>
          <p:nvPr/>
        </p:nvPicPr>
        <p:blipFill>
          <a:blip r:embed="rId4"/>
          <a:srcRect/>
          <a:stretch>
            <a:fillRect/>
          </a:stretch>
        </p:blipFill>
        <p:spPr bwMode="auto">
          <a:xfrm>
            <a:off x="0" y="0"/>
            <a:ext cx="9144000" cy="6928012"/>
          </a:xfrm>
          <a:prstGeom prst="rect">
            <a:avLst/>
          </a:prstGeom>
          <a:noFill/>
        </p:spPr>
      </p:pic>
      <p:sp>
        <p:nvSpPr>
          <p:cNvPr id="10" name="CasellaDiTesto 9"/>
          <p:cNvSpPr txBox="1"/>
          <p:nvPr/>
        </p:nvSpPr>
        <p:spPr>
          <a:xfrm>
            <a:off x="4143372" y="285728"/>
            <a:ext cx="4814138" cy="369332"/>
          </a:xfrm>
          <a:prstGeom prst="rect">
            <a:avLst/>
          </a:prstGeom>
          <a:noFill/>
        </p:spPr>
        <p:txBody>
          <a:bodyPr wrap="none" rtlCol="0">
            <a:spAutoFit/>
          </a:bodyPr>
          <a:lstStyle/>
          <a:p>
            <a:r>
              <a:rPr lang="it-IT" b="1" dirty="0" smtClean="0">
                <a:solidFill>
                  <a:schemeClr val="bg1"/>
                </a:solidFill>
                <a:latin typeface="Times New Roman" pitchFamily="18" charset="0"/>
                <a:cs typeface="Times New Roman" pitchFamily="18" charset="0"/>
              </a:rPr>
              <a:t>E da subito i liberatori diventano qualcos’altro</a:t>
            </a:r>
            <a:endParaRPr lang="it-IT" b="1" dirty="0">
              <a:solidFill>
                <a:schemeClr val="bg1"/>
              </a:solidFill>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428604"/>
            <a:ext cx="9144000" cy="4078039"/>
          </a:xfrm>
          <a:prstGeom prst="rect">
            <a:avLst/>
          </a:prstGeom>
          <a:noFill/>
        </p:spPr>
        <p:txBody>
          <a:bodyPr wrap="square" rtlCol="0">
            <a:spAutoFit/>
          </a:bodyPr>
          <a:lstStyle/>
          <a:p>
            <a:pPr algn="ctr"/>
            <a:endParaRPr lang="it-IT" sz="7200" b="1" dirty="0" smtClean="0">
              <a:solidFill>
                <a:srgbClr val="FF0000"/>
              </a:solidFill>
              <a:latin typeface="Times New Roman" pitchFamily="18" charset="0"/>
              <a:cs typeface="Times New Roman" pitchFamily="18" charset="0"/>
            </a:endParaRPr>
          </a:p>
          <a:p>
            <a:pPr algn="ctr"/>
            <a:endParaRPr lang="it-IT" sz="7200" b="1" dirty="0" smtClean="0">
              <a:solidFill>
                <a:srgbClr val="FF0000"/>
              </a:solidFill>
              <a:latin typeface="Times New Roman" pitchFamily="18" charset="0"/>
              <a:cs typeface="Times New Roman" pitchFamily="18" charset="0"/>
            </a:endParaRPr>
          </a:p>
          <a:p>
            <a:pPr algn="ctr"/>
            <a:r>
              <a:rPr lang="it-IT" sz="11500" b="1" dirty="0" smtClean="0">
                <a:solidFill>
                  <a:srgbClr val="FF0000"/>
                </a:solidFill>
                <a:latin typeface="Times New Roman" pitchFamily="18" charset="0"/>
                <a:cs typeface="Times New Roman" pitchFamily="18" charset="0"/>
              </a:rPr>
              <a:t>GRAZIE</a:t>
            </a:r>
          </a:p>
        </p:txBody>
      </p:sp>
    </p:spTree>
    <p:extLst>
      <p:ext uri="{BB962C8B-B14F-4D97-AF65-F5344CB8AC3E}">
        <p14:creationId xmlns:p14="http://schemas.microsoft.com/office/powerpoint/2010/main" val="1732769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5715016"/>
            <a:ext cx="9144000" cy="1107996"/>
          </a:xfrm>
          <a:prstGeom prst="rect">
            <a:avLst/>
          </a:prstGeom>
          <a:noFill/>
        </p:spPr>
        <p:txBody>
          <a:bodyPr wrap="square" rtlCol="0">
            <a:spAutoFit/>
          </a:bodyPr>
          <a:lstStyle/>
          <a:p>
            <a:r>
              <a:rPr lang="it-IT" sz="2200" b="1" dirty="0" smtClean="0">
                <a:latin typeface="Times New Roman" pitchFamily="18" charset="0"/>
                <a:cs typeface="Times New Roman" pitchFamily="18" charset="0"/>
              </a:rPr>
              <a:t>Anche se la Costituzione stessa è il risultato di una guerra e di un sovvertimento, se pur momentaneo e limitato, di rapporti di classe, ottenuto con la violenza. Lecita perché vittoriosa e quindi </a:t>
            </a:r>
            <a:r>
              <a:rPr lang="it-IT" sz="2200" b="1" dirty="0" err="1" smtClean="0">
                <a:latin typeface="Times New Roman" pitchFamily="18" charset="0"/>
                <a:cs typeface="Times New Roman" pitchFamily="18" charset="0"/>
              </a:rPr>
              <a:t>approvata…</a:t>
            </a:r>
            <a:r>
              <a:rPr lang="it-IT" sz="2200" b="1" dirty="0" smtClean="0">
                <a:latin typeface="Times New Roman" pitchFamily="18" charset="0"/>
                <a:cs typeface="Times New Roman" pitchFamily="18" charset="0"/>
              </a:rPr>
              <a:t>. </a:t>
            </a:r>
          </a:p>
        </p:txBody>
      </p:sp>
      <p:pic>
        <p:nvPicPr>
          <p:cNvPr id="15362" name="Picture 2" descr="http://medea.noblogs.org/files/2011/04/donne-milano.jpg"/>
          <p:cNvPicPr>
            <a:picLocks noChangeAspect="1" noChangeArrowheads="1"/>
          </p:cNvPicPr>
          <p:nvPr/>
        </p:nvPicPr>
        <p:blipFill>
          <a:blip r:embed="rId4"/>
          <a:srcRect/>
          <a:stretch>
            <a:fillRect/>
          </a:stretch>
        </p:blipFill>
        <p:spPr bwMode="auto">
          <a:xfrm>
            <a:off x="0" y="0"/>
            <a:ext cx="9190528" cy="571501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357158" y="1214422"/>
            <a:ext cx="8072494" cy="4524315"/>
          </a:xfrm>
          <a:prstGeom prst="rect">
            <a:avLst/>
          </a:prstGeom>
          <a:noFill/>
        </p:spPr>
        <p:txBody>
          <a:bodyPr wrap="square" rtlCol="0">
            <a:spAutoFit/>
          </a:bodyPr>
          <a:lstStyle/>
          <a:p>
            <a:pPr algn="ctr"/>
            <a:r>
              <a:rPr lang="it-IT" sz="9600" b="1" dirty="0" smtClean="0">
                <a:solidFill>
                  <a:srgbClr val="FF0000"/>
                </a:solidFill>
                <a:latin typeface="Times New Roman" pitchFamily="18" charset="0"/>
                <a:cs typeface="Times New Roman" pitchFamily="18" charset="0"/>
              </a:rPr>
              <a:t>LA GUERRA E’ SEMPRE ESISTITA?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0"/>
            <a:ext cx="9144000" cy="7232749"/>
          </a:xfrm>
          <a:prstGeom prst="rect">
            <a:avLst/>
          </a:prstGeom>
          <a:noFill/>
        </p:spPr>
        <p:txBody>
          <a:bodyPr wrap="square" rtlCol="0">
            <a:spAutoFit/>
          </a:bodyPr>
          <a:lstStyle/>
          <a:p>
            <a:r>
              <a:rPr lang="it-IT" sz="2600" b="1" dirty="0" smtClean="0">
                <a:latin typeface="Times New Roman" pitchFamily="18" charset="0"/>
                <a:cs typeface="Times New Roman" pitchFamily="18" charset="0"/>
              </a:rPr>
              <a:t>La situazione dell’Europa, del Nord America, del Giappone e dell’Australia – 70 anni senza guerre combattute sul proprio suolo – è una fortunata eccezione senza precedenti nella storia. Per millenni, i gruppi umani hanno vissuto perpetuamente in conflitto fra loro, praticando una specie di guerriglia fra vicini, fatta di continue aggressioni di “bassa intensità” che però facevano considerare l’evento bellico e la morte in combattimento qualche cosa di assolutamente normale. Ciò non toglie che, in alcune situazioni, presso alcune culture e in epoche precise, i conflitti fra popoli potessero essere risolti anche in maniere più pacifiche. Ma nessuna evidenza dimostra che siano esistite società pacifiche, in cui non esisteva la guerra. Le ricerche dell’archeologa </a:t>
            </a:r>
            <a:r>
              <a:rPr lang="it-IT" sz="2600" b="1" dirty="0" err="1" smtClean="0">
                <a:latin typeface="Times New Roman" pitchFamily="18" charset="0"/>
                <a:cs typeface="Times New Roman" pitchFamily="18" charset="0"/>
              </a:rPr>
              <a:t>Marija</a:t>
            </a:r>
            <a:r>
              <a:rPr lang="it-IT" sz="2600" b="1" dirty="0" smtClean="0">
                <a:latin typeface="Times New Roman" pitchFamily="18" charset="0"/>
                <a:cs typeface="Times New Roman" pitchFamily="18" charset="0"/>
              </a:rPr>
              <a:t> </a:t>
            </a:r>
            <a:r>
              <a:rPr lang="it-IT" sz="2600" b="1" dirty="0" err="1" smtClean="0">
                <a:latin typeface="Times New Roman" pitchFamily="18" charset="0"/>
                <a:cs typeface="Times New Roman" pitchFamily="18" charset="0"/>
              </a:rPr>
              <a:t>Gimbutas</a:t>
            </a:r>
            <a:r>
              <a:rPr lang="it-IT" sz="2600" b="1" dirty="0" smtClean="0">
                <a:latin typeface="Times New Roman" pitchFamily="18" charset="0"/>
                <a:cs typeface="Times New Roman" pitchFamily="18" charset="0"/>
              </a:rPr>
              <a:t> dimostrano che sono esistite epoche e luoghi in cui l’assenza di fortificazioni può dimostrare una “pace apparente”, in cui la divinizzazione della guerra “non era la norma” . Questo non significa che non sapessero combattere, all’occorrenza. Anzi.</a:t>
            </a:r>
          </a:p>
          <a:p>
            <a:endParaRPr lang="it-IT" sz="2200" b="1" dirty="0" smtClean="0">
              <a:solidFill>
                <a:schemeClr val="bg1"/>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1" y="6027003"/>
            <a:ext cx="9144000" cy="830997"/>
          </a:xfrm>
          <a:prstGeom prst="rect">
            <a:avLst/>
          </a:prstGeom>
          <a:noFill/>
        </p:spPr>
        <p:txBody>
          <a:bodyPr wrap="square" rtlCol="0">
            <a:spAutoFit/>
          </a:bodyPr>
          <a:lstStyle/>
          <a:p>
            <a:r>
              <a:rPr lang="it-IT" sz="2600" b="1" dirty="0" smtClean="0">
                <a:latin typeface="Times New Roman" pitchFamily="18" charset="0"/>
                <a:cs typeface="Times New Roman" pitchFamily="18" charset="0"/>
              </a:rPr>
              <a:t>zi.</a:t>
            </a:r>
          </a:p>
          <a:p>
            <a:endParaRPr lang="it-IT" sz="2200" b="1" dirty="0" smtClean="0">
              <a:solidFill>
                <a:schemeClr val="bg1"/>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57"/>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107504" y="116632"/>
            <a:ext cx="3491880" cy="4893647"/>
          </a:xfrm>
          <a:prstGeom prst="rect">
            <a:avLst/>
          </a:prstGeom>
          <a:noFill/>
        </p:spPr>
        <p:txBody>
          <a:bodyPr wrap="square" rtlCol="0">
            <a:spAutoFit/>
          </a:bodyPr>
          <a:lstStyle/>
          <a:p>
            <a:r>
              <a:rPr lang="it-IT" sz="2400" b="1" dirty="0" smtClean="0">
                <a:latin typeface="Times New Roman" panose="02020603050405020304" pitchFamily="18" charset="0"/>
                <a:cs typeface="Times New Roman" panose="02020603050405020304" pitchFamily="18" charset="0"/>
              </a:rPr>
              <a:t>Le testimonianze di guerra più antiche (10.000 </a:t>
            </a:r>
            <a:r>
              <a:rPr lang="it-IT" sz="2400" b="1" dirty="0" err="1" smtClean="0">
                <a:latin typeface="Times New Roman" panose="02020603050405020304" pitchFamily="18" charset="0"/>
                <a:cs typeface="Times New Roman" panose="02020603050405020304" pitchFamily="18" charset="0"/>
              </a:rPr>
              <a:t>a.C</a:t>
            </a:r>
            <a:r>
              <a:rPr lang="it-IT" sz="2400" b="1" dirty="0" smtClean="0">
                <a:latin typeface="Times New Roman" panose="02020603050405020304" pitchFamily="18" charset="0"/>
                <a:cs typeface="Times New Roman" panose="02020603050405020304" pitchFamily="18" charset="0"/>
              </a:rPr>
              <a:t>)  provengono dal sito di </a:t>
            </a:r>
            <a:r>
              <a:rPr lang="it-IT" sz="2400" b="1" dirty="0" err="1" smtClean="0">
                <a:latin typeface="Times New Roman" panose="02020603050405020304" pitchFamily="18" charset="0"/>
                <a:cs typeface="Times New Roman" panose="02020603050405020304" pitchFamily="18" charset="0"/>
              </a:rPr>
              <a:t>Nataruk</a:t>
            </a:r>
            <a:r>
              <a:rPr lang="it-IT" sz="2400" b="1" dirty="0" smtClean="0">
                <a:latin typeface="Times New Roman" panose="02020603050405020304" pitchFamily="18" charset="0"/>
                <a:cs typeface="Times New Roman" panose="02020603050405020304" pitchFamily="18" charset="0"/>
              </a:rPr>
              <a:t>, vicino al lago di Turkana, in Kenya: un massacro di 27 persone, fra cui otto donne (di cui una in avanzato stato di gravidanza) e  sei bambini. Almeno cinque di loro furono uccisi con frecce di pietra. </a:t>
            </a:r>
            <a:endParaRPr lang="it-IT"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86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0" y="6088559"/>
            <a:ext cx="9144000" cy="1107996"/>
          </a:xfrm>
          <a:prstGeom prst="rect">
            <a:avLst/>
          </a:prstGeom>
          <a:noFill/>
        </p:spPr>
        <p:txBody>
          <a:bodyPr wrap="square" rtlCol="0">
            <a:spAutoFit/>
          </a:bodyPr>
          <a:lstStyle/>
          <a:p>
            <a:r>
              <a:rPr lang="it-IT" sz="2200" b="1" dirty="0" smtClean="0">
                <a:solidFill>
                  <a:prstClr val="white"/>
                </a:solidFill>
                <a:latin typeface="Times New Roman" pitchFamily="18" charset="0"/>
                <a:cs typeface="Times New Roman" pitchFamily="18" charset="0"/>
              </a:rPr>
              <a:t>Questa è l’unica rappresentazione di guerra del Paleolitico e risale al 10.000 a.C. in Australia. Anche le scene di violenza sono assenti.  </a:t>
            </a:r>
            <a:r>
              <a:rPr lang="it-IT" sz="1400" b="1" dirty="0" smtClean="0">
                <a:solidFill>
                  <a:srgbClr val="CC0000"/>
                </a:solidFill>
                <a:latin typeface="Times New Roman" pitchFamily="18" charset="0"/>
                <a:cs typeface="Times New Roman" pitchFamily="18" charset="0"/>
              </a:rPr>
              <a:t> </a:t>
            </a:r>
            <a:endParaRPr lang="it-IT" sz="1600" b="1" dirty="0" smtClean="0">
              <a:solidFill>
                <a:srgbClr val="CC0000"/>
              </a:solidFill>
              <a:latin typeface="Times New Roman" pitchFamily="18" charset="0"/>
              <a:cs typeface="Times New Roman" pitchFamily="18" charset="0"/>
            </a:endParaRPr>
          </a:p>
          <a:p>
            <a:endParaRPr lang="it-IT" sz="2200" b="1" dirty="0" smtClean="0">
              <a:solidFill>
                <a:prstClr val="black"/>
              </a:solidFill>
              <a:latin typeface="Times New Roman" pitchFamily="18" charset="0"/>
              <a:cs typeface="Times New Roman" pitchFamily="18" charset="0"/>
            </a:endParaRPr>
          </a:p>
        </p:txBody>
      </p:sp>
      <p:sp>
        <p:nvSpPr>
          <p:cNvPr id="9" name="CasellaDiTesto 8"/>
          <p:cNvSpPr txBox="1"/>
          <p:nvPr/>
        </p:nvSpPr>
        <p:spPr>
          <a:xfrm>
            <a:off x="0" y="0"/>
            <a:ext cx="3714776" cy="1015663"/>
          </a:xfrm>
          <a:prstGeom prst="rect">
            <a:avLst/>
          </a:prstGeom>
          <a:noFill/>
        </p:spPr>
        <p:txBody>
          <a:bodyPr wrap="square" rtlCol="0">
            <a:spAutoFit/>
          </a:bodyPr>
          <a:lstStyle/>
          <a:p>
            <a:r>
              <a:rPr lang="it-IT" sz="2000" b="1" dirty="0" err="1" smtClean="0">
                <a:solidFill>
                  <a:prstClr val="black"/>
                </a:solidFill>
                <a:latin typeface="Times New Roman" pitchFamily="18" charset="0"/>
                <a:cs typeface="Times New Roman" pitchFamily="18" charset="0"/>
              </a:rPr>
              <a:t>Eulau</a:t>
            </a:r>
            <a:r>
              <a:rPr lang="it-IT" sz="2000" b="1" dirty="0" smtClean="0">
                <a:solidFill>
                  <a:prstClr val="black"/>
                </a:solidFill>
                <a:latin typeface="Times New Roman" pitchFamily="18" charset="0"/>
                <a:cs typeface="Times New Roman" pitchFamily="18" charset="0"/>
              </a:rPr>
              <a:t>, Sassonia, 2.600 </a:t>
            </a:r>
            <a:r>
              <a:rPr lang="it-IT" sz="2000" b="1" dirty="0" err="1" smtClean="0">
                <a:solidFill>
                  <a:prstClr val="black"/>
                </a:solidFill>
                <a:latin typeface="Times New Roman" pitchFamily="18" charset="0"/>
                <a:cs typeface="Times New Roman" pitchFamily="18" charset="0"/>
              </a:rPr>
              <a:t>a.C</a:t>
            </a:r>
            <a:r>
              <a:rPr lang="it-IT" sz="2000" b="1" dirty="0" smtClean="0">
                <a:solidFill>
                  <a:prstClr val="black"/>
                </a:solidFill>
                <a:latin typeface="Times New Roman" pitchFamily="18" charset="0"/>
                <a:cs typeface="Times New Roman" pitchFamily="18" charset="0"/>
              </a:rPr>
              <a:t>. Sepoltura coppia con due </a:t>
            </a:r>
          </a:p>
          <a:p>
            <a:r>
              <a:rPr lang="it-IT" sz="2000" b="1" dirty="0" smtClean="0">
                <a:solidFill>
                  <a:prstClr val="black"/>
                </a:solidFill>
                <a:latin typeface="Times New Roman" pitchFamily="18" charset="0"/>
                <a:cs typeface="Times New Roman" pitchFamily="18" charset="0"/>
              </a:rPr>
              <a:t>Figli morti in battaglia.</a:t>
            </a:r>
            <a:r>
              <a:rPr lang="it-IT" sz="2000" dirty="0" smtClean="0">
                <a:solidFill>
                  <a:prstClr val="black"/>
                </a:solidFill>
              </a:rPr>
              <a:t> </a:t>
            </a:r>
            <a:endParaRPr lang="it-IT" sz="2000"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19994" cy="6088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273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1026" name="Picture 2" descr="http://www.ecodellevalli.tv/cms/wp-content/uploads/2013/05/Arte_rupestre_della_Valcamonica.jpg"/>
          <p:cNvPicPr>
            <a:picLocks noChangeAspect="1" noChangeArrowheads="1"/>
          </p:cNvPicPr>
          <p:nvPr/>
        </p:nvPicPr>
        <p:blipFill>
          <a:blip r:embed="rId2"/>
          <a:srcRect/>
          <a:stretch>
            <a:fillRect/>
          </a:stretch>
        </p:blipFill>
        <p:spPr bwMode="auto">
          <a:xfrm>
            <a:off x="-1" y="0"/>
            <a:ext cx="9148059" cy="6858000"/>
          </a:xfrm>
          <a:prstGeom prst="rect">
            <a:avLst/>
          </a:prstGeom>
          <a:noFill/>
        </p:spPr>
      </p:pic>
      <p:pic>
        <p:nvPicPr>
          <p:cNvPr id="5" name="Picture 4" descr="donn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1" y="6027003"/>
            <a:ext cx="9144000" cy="830997"/>
          </a:xfrm>
          <a:prstGeom prst="rect">
            <a:avLst/>
          </a:prstGeom>
          <a:noFill/>
        </p:spPr>
        <p:txBody>
          <a:bodyPr wrap="square" rtlCol="0">
            <a:spAutoFit/>
          </a:bodyPr>
          <a:lstStyle/>
          <a:p>
            <a:r>
              <a:rPr lang="it-IT" sz="2600" b="1" dirty="0" smtClean="0">
                <a:latin typeface="Times New Roman" pitchFamily="18" charset="0"/>
                <a:cs typeface="Times New Roman" pitchFamily="18" charset="0"/>
              </a:rPr>
              <a:t>zi.</a:t>
            </a:r>
          </a:p>
          <a:p>
            <a:endParaRPr lang="it-IT" sz="2200" b="1" dirty="0" smtClean="0">
              <a:solidFill>
                <a:schemeClr val="bg1"/>
              </a:solidFill>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7524828" cy="6853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sellaDiTesto 7"/>
          <p:cNvSpPr txBox="1"/>
          <p:nvPr/>
        </p:nvSpPr>
        <p:spPr>
          <a:xfrm>
            <a:off x="5940151" y="0"/>
            <a:ext cx="3203847" cy="5632311"/>
          </a:xfrm>
          <a:prstGeom prst="rect">
            <a:avLst/>
          </a:prstGeom>
          <a:noFill/>
        </p:spPr>
        <p:txBody>
          <a:bodyPr wrap="square" rtlCol="0">
            <a:spAutoFit/>
          </a:bodyPr>
          <a:lstStyle/>
          <a:p>
            <a:pPr algn="r"/>
            <a:r>
              <a:rPr lang="it-IT" sz="2400" b="1" dirty="0" smtClean="0">
                <a:solidFill>
                  <a:srgbClr val="FF0000"/>
                </a:solidFill>
                <a:latin typeface="Times New Roman" panose="02020603050405020304" pitchFamily="18" charset="0"/>
                <a:cs typeface="Times New Roman" panose="02020603050405020304" pitchFamily="18" charset="0"/>
              </a:rPr>
              <a:t>Mentre sono molto comuni le rappresentazioni di caccia, la guerra è sottorappresentata fino al Neolitico, anche se ci sono evidenze archeologiche di battaglie: probabilmente non era ritualizzata. Di sicuro  era </a:t>
            </a:r>
            <a:r>
              <a:rPr lang="it-IT" sz="2400" b="1" dirty="0" err="1" smtClean="0">
                <a:solidFill>
                  <a:srgbClr val="FF0000"/>
                </a:solidFill>
                <a:latin typeface="Times New Roman" panose="02020603050405020304" pitchFamily="18" charset="0"/>
                <a:cs typeface="Times New Roman" panose="02020603050405020304" pitchFamily="18" charset="0"/>
              </a:rPr>
              <a:t>propriom</a:t>
            </a:r>
            <a:r>
              <a:rPr lang="it-IT" sz="2400" b="1" dirty="0" smtClean="0">
                <a:solidFill>
                  <a:srgbClr val="FF0000"/>
                </a:solidFill>
                <a:latin typeface="Times New Roman" panose="02020603050405020304" pitchFamily="18" charset="0"/>
                <a:cs typeface="Times New Roman" panose="02020603050405020304" pitchFamily="18" charset="0"/>
              </a:rPr>
              <a:t> l’arco l’arma più utilizzata, seguita da mazze e fionde</a:t>
            </a:r>
            <a:endParaRPr lang="it-IT" sz="2400" b="1" dirty="0">
              <a:solidFill>
                <a:srgbClr val="FF0000"/>
              </a:solidFill>
              <a:latin typeface="Times New Roman" panose="02020603050405020304" pitchFamily="18" charset="0"/>
              <a:cs typeface="Times New Roman" panose="02020603050405020304" pitchFamily="18" charset="0"/>
            </a:endParaRPr>
          </a:p>
        </p:txBody>
      </p:sp>
      <p:sp>
        <p:nvSpPr>
          <p:cNvPr id="9" name="CasellaDiTesto 8"/>
          <p:cNvSpPr txBox="1"/>
          <p:nvPr/>
        </p:nvSpPr>
        <p:spPr>
          <a:xfrm>
            <a:off x="251520" y="332656"/>
            <a:ext cx="2448272" cy="646331"/>
          </a:xfrm>
          <a:prstGeom prst="rect">
            <a:avLst/>
          </a:prstGeom>
          <a:noFill/>
        </p:spPr>
        <p:txBody>
          <a:bodyPr wrap="square" rtlCol="0">
            <a:spAutoFit/>
          </a:bodyPr>
          <a:lstStyle/>
          <a:p>
            <a:r>
              <a:rPr lang="it-IT" b="1" i="1" dirty="0" smtClean="0">
                <a:solidFill>
                  <a:schemeClr val="bg1"/>
                </a:solidFill>
                <a:latin typeface="Times New Roman" panose="02020603050405020304" pitchFamily="18" charset="0"/>
                <a:cs typeface="Times New Roman" panose="02020603050405020304" pitchFamily="18" charset="0"/>
              </a:rPr>
              <a:t>Morella La Vella, Spagna, 7-5.000 a.C.</a:t>
            </a:r>
            <a:endParaRPr lang="it-IT" b="1"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90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onn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5338" y="5500702"/>
            <a:ext cx="706437" cy="93662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8072462" y="6429396"/>
            <a:ext cx="917238" cy="338554"/>
          </a:xfrm>
          <a:prstGeom prst="rect">
            <a:avLst/>
          </a:prstGeom>
          <a:noFill/>
        </p:spPr>
        <p:txBody>
          <a:bodyPr wrap="none" rtlCol="0">
            <a:spAutoFit/>
          </a:bodyPr>
          <a:lstStyle/>
          <a:p>
            <a:pPr algn="ctr"/>
            <a:r>
              <a:rPr lang="it-IT" sz="800" b="1" dirty="0" smtClean="0">
                <a:solidFill>
                  <a:srgbClr val="FF0000"/>
                </a:solidFill>
                <a:latin typeface="Times New Roman" pitchFamily="18" charset="0"/>
                <a:cs typeface="Times New Roman" pitchFamily="18" charset="0"/>
              </a:rPr>
              <a:t>Michela Zucca</a:t>
            </a:r>
          </a:p>
          <a:p>
            <a:pPr algn="ctr"/>
            <a:r>
              <a:rPr lang="it-IT" sz="800" b="1" dirty="0" smtClean="0">
                <a:solidFill>
                  <a:srgbClr val="FF0000"/>
                </a:solidFill>
                <a:latin typeface="Times New Roman" pitchFamily="18" charset="0"/>
                <a:cs typeface="Times New Roman" pitchFamily="18" charset="0"/>
              </a:rPr>
              <a:t>Servizi Culturali</a:t>
            </a:r>
            <a:endParaRPr lang="it-IT" sz="800" b="1" dirty="0">
              <a:solidFill>
                <a:srgbClr val="FF0000"/>
              </a:solidFill>
              <a:latin typeface="Times New Roman" pitchFamily="18" charset="0"/>
              <a:cs typeface="Times New Roman" pitchFamily="18" charset="0"/>
            </a:endParaRPr>
          </a:p>
        </p:txBody>
      </p:sp>
      <p:sp>
        <p:nvSpPr>
          <p:cNvPr id="7" name="CasellaDiTesto 6"/>
          <p:cNvSpPr txBox="1"/>
          <p:nvPr/>
        </p:nvSpPr>
        <p:spPr>
          <a:xfrm>
            <a:off x="6063244" y="0"/>
            <a:ext cx="3071802" cy="7201972"/>
          </a:xfrm>
          <a:prstGeom prst="rect">
            <a:avLst/>
          </a:prstGeom>
          <a:noFill/>
        </p:spPr>
        <p:txBody>
          <a:bodyPr wrap="square" rtlCol="0">
            <a:spAutoFit/>
          </a:bodyPr>
          <a:lstStyle/>
          <a:p>
            <a:r>
              <a:rPr lang="it-IT" sz="2200" b="1" dirty="0" smtClean="0">
                <a:solidFill>
                  <a:prstClr val="white"/>
                </a:solidFill>
                <a:latin typeface="Times New Roman" pitchFamily="18" charset="0"/>
                <a:cs typeface="Times New Roman" pitchFamily="18" charset="0"/>
              </a:rPr>
              <a:t>Prove archeologiche di massacri furono rinvenute quasi dovunque. Le società pacifiche erano eccezioni: dal 90 al 95% dei gruppi umani conosciuti si fanno la guerra fra loro. Quelli che non lo fanno (alcuni popoli del Nord sono meno abituati degli altri a massacrarsi fra loro), di solito sono  nomadi e vivono su spazi enormi, per i quali la fuga, in caso di ostilità, è una scelta obiettivamente più praticabile rispetto alla battaglia</a:t>
            </a:r>
            <a:r>
              <a:rPr lang="it-IT" sz="1400" b="1" dirty="0" smtClean="0">
                <a:solidFill>
                  <a:srgbClr val="CC0000"/>
                </a:solidFill>
                <a:latin typeface="Times New Roman" pitchFamily="18" charset="0"/>
                <a:cs typeface="Times New Roman" pitchFamily="18" charset="0"/>
              </a:rPr>
              <a:t>. </a:t>
            </a:r>
            <a:endParaRPr lang="it-IT" sz="1600" b="1" dirty="0" smtClean="0">
              <a:solidFill>
                <a:srgbClr val="CC0000"/>
              </a:solidFill>
              <a:latin typeface="Times New Roman" pitchFamily="18" charset="0"/>
              <a:cs typeface="Times New Roman" pitchFamily="18" charset="0"/>
            </a:endParaRPr>
          </a:p>
          <a:p>
            <a:endParaRPr lang="it-IT" sz="2200" b="1" dirty="0" smtClean="0">
              <a:solidFill>
                <a:prstClr val="black"/>
              </a:solidFill>
              <a:latin typeface="Times New Roman" pitchFamily="18" charset="0"/>
              <a:cs typeface="Times New Roman" pitchFamily="18" charset="0"/>
            </a:endParaRPr>
          </a:p>
        </p:txBody>
      </p:sp>
      <p:pic>
        <p:nvPicPr>
          <p:cNvPr id="36866" name="Picture 2" descr="http://www.repubblica.it/2008/11/sezioni/ambiente/famiglia-piu-antica/famiglia-piu-antica/ansa_14408480_56530.jpg"/>
          <p:cNvPicPr>
            <a:picLocks noChangeAspect="1" noChangeArrowheads="1"/>
          </p:cNvPicPr>
          <p:nvPr/>
        </p:nvPicPr>
        <p:blipFill>
          <a:blip r:embed="rId3"/>
          <a:srcRect/>
          <a:stretch>
            <a:fillRect/>
          </a:stretch>
        </p:blipFill>
        <p:spPr bwMode="auto">
          <a:xfrm>
            <a:off x="0" y="14857"/>
            <a:ext cx="6100473" cy="6843143"/>
          </a:xfrm>
          <a:prstGeom prst="rect">
            <a:avLst/>
          </a:prstGeom>
          <a:noFill/>
        </p:spPr>
      </p:pic>
      <p:sp>
        <p:nvSpPr>
          <p:cNvPr id="9" name="CasellaDiTesto 8"/>
          <p:cNvSpPr txBox="1"/>
          <p:nvPr/>
        </p:nvSpPr>
        <p:spPr>
          <a:xfrm>
            <a:off x="0" y="0"/>
            <a:ext cx="3714776" cy="1015663"/>
          </a:xfrm>
          <a:prstGeom prst="rect">
            <a:avLst/>
          </a:prstGeom>
          <a:noFill/>
        </p:spPr>
        <p:txBody>
          <a:bodyPr wrap="square" rtlCol="0">
            <a:spAutoFit/>
          </a:bodyPr>
          <a:lstStyle/>
          <a:p>
            <a:r>
              <a:rPr lang="it-IT" sz="2000" b="1" dirty="0" err="1" smtClean="0">
                <a:solidFill>
                  <a:prstClr val="black"/>
                </a:solidFill>
                <a:latin typeface="Times New Roman" pitchFamily="18" charset="0"/>
                <a:cs typeface="Times New Roman" pitchFamily="18" charset="0"/>
              </a:rPr>
              <a:t>Eulau</a:t>
            </a:r>
            <a:r>
              <a:rPr lang="it-IT" sz="2000" b="1" dirty="0" smtClean="0">
                <a:solidFill>
                  <a:prstClr val="black"/>
                </a:solidFill>
                <a:latin typeface="Times New Roman" pitchFamily="18" charset="0"/>
                <a:cs typeface="Times New Roman" pitchFamily="18" charset="0"/>
              </a:rPr>
              <a:t>, Sassonia, 2.600 </a:t>
            </a:r>
            <a:r>
              <a:rPr lang="it-IT" sz="2000" b="1" dirty="0" err="1" smtClean="0">
                <a:solidFill>
                  <a:prstClr val="black"/>
                </a:solidFill>
                <a:latin typeface="Times New Roman" pitchFamily="18" charset="0"/>
                <a:cs typeface="Times New Roman" pitchFamily="18" charset="0"/>
              </a:rPr>
              <a:t>a.C</a:t>
            </a:r>
            <a:r>
              <a:rPr lang="it-IT" sz="2000" b="1" dirty="0" smtClean="0">
                <a:solidFill>
                  <a:prstClr val="black"/>
                </a:solidFill>
                <a:latin typeface="Times New Roman" pitchFamily="18" charset="0"/>
                <a:cs typeface="Times New Roman" pitchFamily="18" charset="0"/>
              </a:rPr>
              <a:t>. Sepoltura coppia con due </a:t>
            </a:r>
          </a:p>
          <a:p>
            <a:r>
              <a:rPr lang="it-IT" sz="2000" b="1" dirty="0" smtClean="0">
                <a:solidFill>
                  <a:prstClr val="black"/>
                </a:solidFill>
                <a:latin typeface="Times New Roman" pitchFamily="18" charset="0"/>
                <a:cs typeface="Times New Roman" pitchFamily="18" charset="0"/>
              </a:rPr>
              <a:t>Figli morti in battaglia.</a:t>
            </a:r>
            <a:r>
              <a:rPr lang="it-IT" sz="2000" dirty="0" smtClean="0">
                <a:solidFill>
                  <a:prstClr val="black"/>
                </a:solidFill>
              </a:rPr>
              <a:t> </a:t>
            </a:r>
            <a:endParaRPr lang="it-IT" sz="2000" dirty="0">
              <a:solidFill>
                <a:prstClr val="black"/>
              </a:solidFill>
            </a:endParaRPr>
          </a:p>
        </p:txBody>
      </p:sp>
    </p:spTree>
    <p:extLst>
      <p:ext uri="{BB962C8B-B14F-4D97-AF65-F5344CB8AC3E}">
        <p14:creationId xmlns:p14="http://schemas.microsoft.com/office/powerpoint/2010/main" val="372340791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2286</Words>
  <Application>Microsoft Office PowerPoint</Application>
  <PresentationFormat>Presentazione su schermo (4:3)</PresentationFormat>
  <Paragraphs>109</Paragraphs>
  <Slides>29</Slides>
  <Notes>0</Notes>
  <HiddenSlides>0</HiddenSlides>
  <MMClips>0</MMClips>
  <ScaleCrop>false</ScaleCrop>
  <HeadingPairs>
    <vt:vector size="4" baseType="variant">
      <vt:variant>
        <vt:lpstr>Tema</vt:lpstr>
      </vt:variant>
      <vt:variant>
        <vt:i4>1</vt:i4>
      </vt:variant>
      <vt:variant>
        <vt:lpstr>Titoli diapositive</vt:lpstr>
      </vt:variant>
      <vt:variant>
        <vt:i4>29</vt:i4>
      </vt:variant>
    </vt:vector>
  </HeadingPairs>
  <TitlesOfParts>
    <vt:vector size="30" baseType="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mzucca</dc:creator>
  <cp:lastModifiedBy>luca</cp:lastModifiedBy>
  <cp:revision>86</cp:revision>
  <dcterms:created xsi:type="dcterms:W3CDTF">2014-05-26T05:58:24Z</dcterms:created>
  <dcterms:modified xsi:type="dcterms:W3CDTF">2016-07-13T16:12:03Z</dcterms:modified>
</cp:coreProperties>
</file>