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8" r:id="rId3"/>
  </p:sldMasterIdLst>
  <p:sldIdLst>
    <p:sldId id="257" r:id="rId4"/>
    <p:sldId id="280" r:id="rId5"/>
    <p:sldId id="282" r:id="rId6"/>
    <p:sldId id="284" r:id="rId7"/>
    <p:sldId id="281" r:id="rId8"/>
    <p:sldId id="285" r:id="rId9"/>
    <p:sldId id="287" r:id="rId10"/>
    <p:sldId id="289" r:id="rId11"/>
    <p:sldId id="291" r:id="rId12"/>
    <p:sldId id="292" r:id="rId13"/>
    <p:sldId id="303" r:id="rId14"/>
    <p:sldId id="296" r:id="rId15"/>
    <p:sldId id="294" r:id="rId16"/>
    <p:sldId id="298" r:id="rId17"/>
    <p:sldId id="305" r:id="rId18"/>
    <p:sldId id="307" r:id="rId19"/>
    <p:sldId id="309" r:id="rId20"/>
    <p:sldId id="261" r:id="rId21"/>
    <p:sldId id="311" r:id="rId22"/>
    <p:sldId id="318" r:id="rId23"/>
    <p:sldId id="275" r:id="rId24"/>
    <p:sldId id="321" r:id="rId25"/>
    <p:sldId id="322" r:id="rId26"/>
    <p:sldId id="320" r:id="rId27"/>
    <p:sldId id="324" r:id="rId28"/>
    <p:sldId id="327" r:id="rId29"/>
    <p:sldId id="328" r:id="rId30"/>
    <p:sldId id="326" r:id="rId31"/>
    <p:sldId id="329" r:id="rId32"/>
    <p:sldId id="330" r:id="rId33"/>
    <p:sldId id="316" r:id="rId34"/>
    <p:sldId id="278" r:id="rId35"/>
    <p:sldId id="279" r:id="rId36"/>
    <p:sldId id="331" r:id="rId37"/>
    <p:sldId id="333" r:id="rId38"/>
    <p:sldId id="332" r:id="rId39"/>
    <p:sldId id="334" r:id="rId40"/>
    <p:sldId id="335" r:id="rId41"/>
    <p:sldId id="336" r:id="rId42"/>
    <p:sldId id="263" r:id="rId4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6" d="100"/>
          <a:sy n="76" d="100"/>
        </p:scale>
        <p:origin x="-13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22997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85997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73019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29576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14990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17056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4063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47215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32189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68338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02909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265509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92862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58146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08414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5966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42702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21929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52765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60011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257683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23636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10316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065533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09593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60380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37769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83593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61787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83791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46999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30615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02400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4525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4796053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C36D27-3812-48D2-80B0-15B93E59A924}" type="datetimeFigureOut">
              <a:rPr lang="it-IT" smtClean="0">
                <a:solidFill>
                  <a:prstClr val="black">
                    <a:tint val="75000"/>
                  </a:prstClr>
                </a:solidFill>
              </a:rPr>
              <a:pPr/>
              <a:t>15/10/2016</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753353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214422"/>
            <a:ext cx="9143999" cy="3410436"/>
          </a:xfrm>
        </p:spPr>
        <p:txBody>
          <a:bodyPr>
            <a:noAutofit/>
          </a:bodyPr>
          <a:lstStyle/>
          <a:p>
            <a:r>
              <a:rPr lang="it-IT" sz="6000" b="1" dirty="0">
                <a:solidFill>
                  <a:schemeClr val="bg1"/>
                </a:solidFill>
                <a:latin typeface="Copperplate Gothic Bold" pitchFamily="34" charset="0"/>
              </a:rPr>
              <a:t>Magia e potere </a:t>
            </a:r>
            <a:r>
              <a:rPr lang="it-IT" sz="6000" b="1" dirty="0" smtClean="0">
                <a:solidFill>
                  <a:schemeClr val="bg1"/>
                </a:solidFill>
                <a:latin typeface="Copperplate Gothic Bold" pitchFamily="34" charset="0"/>
              </a:rPr>
              <a:t/>
            </a:r>
            <a:br>
              <a:rPr lang="it-IT" sz="6000" b="1" dirty="0" smtClean="0">
                <a:solidFill>
                  <a:schemeClr val="bg1"/>
                </a:solidFill>
                <a:latin typeface="Copperplate Gothic Bold" pitchFamily="34" charset="0"/>
              </a:rPr>
            </a:br>
            <a:r>
              <a:rPr lang="it-IT" sz="6000" b="1" dirty="0" smtClean="0">
                <a:solidFill>
                  <a:schemeClr val="bg1"/>
                </a:solidFill>
                <a:latin typeface="Copperplate Gothic Bold" pitchFamily="34" charset="0"/>
              </a:rPr>
              <a:t>riti </a:t>
            </a:r>
            <a:r>
              <a:rPr lang="it-IT" sz="6000" b="1" dirty="0">
                <a:solidFill>
                  <a:schemeClr val="bg1"/>
                </a:solidFill>
                <a:latin typeface="Copperplate Gothic Bold" pitchFamily="34" charset="0"/>
              </a:rPr>
              <a:t>e pratiche legate alla nascita</a:t>
            </a:r>
            <a:br>
              <a:rPr lang="it-IT" sz="6000" b="1" dirty="0">
                <a:solidFill>
                  <a:schemeClr val="bg1"/>
                </a:solidFill>
                <a:latin typeface="Copperplate Gothic Bold" pitchFamily="34" charset="0"/>
              </a:rPr>
            </a:br>
            <a:r>
              <a:rPr lang="it-IT" sz="6000" b="1" dirty="0">
                <a:solidFill>
                  <a:schemeClr val="bg1"/>
                </a:solidFill>
                <a:latin typeface="Copperplate Gothic Bold" pitchFamily="34" charset="0"/>
              </a:rPr>
              <a:t>nelle culture </a:t>
            </a:r>
            <a:r>
              <a:rPr lang="it-IT" sz="6000" b="1" dirty="0" smtClean="0">
                <a:solidFill>
                  <a:schemeClr val="bg1"/>
                </a:solidFill>
                <a:latin typeface="Copperplate Gothic Bold" pitchFamily="34" charset="0"/>
              </a:rPr>
              <a:t>antiche</a:t>
            </a:r>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1428728" y="4500570"/>
            <a:ext cx="6400800" cy="1752600"/>
          </a:xfrm>
        </p:spPr>
        <p:txBody>
          <a:bodyPr>
            <a:normAutofit fontScale="47500" lnSpcReduction="20000"/>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a:p>
            <a:r>
              <a:rPr lang="en-US" sz="8000" dirty="0" err="1" smtClean="0">
                <a:solidFill>
                  <a:srgbClr val="FF0000"/>
                </a:solidFill>
                <a:latin typeface="Copperplate Gothic Bold"/>
                <a:cs typeface="Copperplate Gothic Bold"/>
              </a:rPr>
              <a:t>Michela</a:t>
            </a:r>
            <a:r>
              <a:rPr lang="en-US" sz="8000" dirty="0" smtClean="0">
                <a:solidFill>
                  <a:srgbClr val="FF0000"/>
                </a:solidFill>
                <a:latin typeface="Copperplate Gothic Bold"/>
                <a:cs typeface="Copperplate Gothic Bold"/>
              </a:rPr>
              <a:t> </a:t>
            </a:r>
            <a:r>
              <a:rPr lang="en-US" sz="8000" dirty="0" err="1" smtClean="0">
                <a:solidFill>
                  <a:srgbClr val="FF0000"/>
                </a:solidFill>
                <a:latin typeface="Copperplate Gothic Bold"/>
                <a:cs typeface="Copperplate Gothic Bold"/>
              </a:rPr>
              <a:t>Zucca</a:t>
            </a:r>
            <a:endParaRPr lang="en-US" sz="8000" dirty="0">
              <a:solidFill>
                <a:srgbClr val="FF0000"/>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5946236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2" y="5691037"/>
            <a:ext cx="6381749" cy="1138773"/>
          </a:xfrm>
          <a:prstGeom prst="rect">
            <a:avLst/>
          </a:prstGeom>
          <a:noFill/>
        </p:spPr>
        <p:txBody>
          <a:bodyPr wrap="square" rtlCol="0">
            <a:spAutoFit/>
          </a:bodyPr>
          <a:lstStyle/>
          <a:p>
            <a:r>
              <a:rPr lang="it-IT" sz="1700" b="1" dirty="0" smtClean="0">
                <a:solidFill>
                  <a:prstClr val="white"/>
                </a:solidFill>
                <a:latin typeface="Copperplate Gothic Bold"/>
                <a:cs typeface="Copperplate Gothic Bold"/>
              </a:rPr>
              <a:t>Entrare nella grotta  è rinascere nel ventre della Madre. Per i vivi, che ne escono rigenerati e per i morti lì sepolti. Per questo l’ingresso delle caverne sacre è spesso a forma di vagina.  </a:t>
            </a:r>
            <a:endParaRPr lang="it-IT" sz="1700" dirty="0">
              <a:solidFill>
                <a:prstClr val="white"/>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92" t="3060" r="14673" b="2531"/>
          <a:stretch/>
        </p:blipFill>
        <p:spPr bwMode="auto">
          <a:xfrm>
            <a:off x="-84843" y="0"/>
            <a:ext cx="9228842" cy="569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4932040" y="231031"/>
            <a:ext cx="3448384" cy="954107"/>
          </a:xfrm>
          <a:prstGeom prst="rect">
            <a:avLst/>
          </a:prstGeom>
          <a:noFill/>
        </p:spPr>
        <p:txBody>
          <a:bodyPr wrap="square" rtlCol="0">
            <a:spAutoFit/>
          </a:bodyPr>
          <a:lstStyle/>
          <a:p>
            <a:r>
              <a:rPr lang="it-IT" sz="1400" b="1" dirty="0" smtClean="0">
                <a:solidFill>
                  <a:schemeClr val="bg1"/>
                </a:solidFill>
                <a:latin typeface="Copperplate Gothic Bold" panose="020E0705020206020404" pitchFamily="34" charset="0"/>
              </a:rPr>
              <a:t>Grotte dei Balzi Rossi, Ventimiglia, Imperia. Sede di ritrovamento di sepolture e Madri di 30.000 anni</a:t>
            </a:r>
            <a:endParaRPr lang="it-IT" sz="1400" b="1" dirty="0">
              <a:solidFill>
                <a:schemeClr val="bg1"/>
              </a:solidFill>
              <a:latin typeface="Copperplate Gothic Bold" panose="020E0705020206020404"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1" y="1446055"/>
            <a:ext cx="2762250" cy="541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73478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53685" y="5765393"/>
            <a:ext cx="9173534" cy="923330"/>
          </a:xfrm>
          <a:prstGeom prst="rect">
            <a:avLst/>
          </a:prstGeom>
          <a:noFill/>
        </p:spPr>
        <p:txBody>
          <a:bodyPr wrap="square" rtlCol="0">
            <a:spAutoFit/>
          </a:bodyPr>
          <a:lstStyle/>
          <a:p>
            <a:r>
              <a:rPr lang="it-IT" sz="2700" b="1" dirty="0" err="1" smtClean="0">
                <a:solidFill>
                  <a:prstClr val="white"/>
                </a:solidFill>
                <a:latin typeface="Copperplate Gothic Bold"/>
                <a:cs typeface="Copperplate Gothic Bold"/>
              </a:rPr>
              <a:t>Piauì</a:t>
            </a:r>
            <a:r>
              <a:rPr lang="it-IT" sz="2700" b="1" dirty="0" smtClean="0">
                <a:solidFill>
                  <a:prstClr val="white"/>
                </a:solidFill>
                <a:latin typeface="Copperplate Gothic Bold"/>
                <a:cs typeface="Copperplate Gothic Bold"/>
              </a:rPr>
              <a:t>, Serra da Capivara, Nord Est del Brasile, 25.000 a.C. </a:t>
            </a:r>
            <a:endParaRPr lang="it-IT" sz="2800" dirty="0">
              <a:solidFill>
                <a:prstClr val="white"/>
              </a:solidFill>
            </a:endParaRPr>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11"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179512" y="116632"/>
            <a:ext cx="4572000" cy="523220"/>
          </a:xfrm>
          <a:prstGeom prst="rect">
            <a:avLst/>
          </a:prstGeom>
        </p:spPr>
        <p:txBody>
          <a:bodyPr>
            <a:spAutoFit/>
          </a:bodyPr>
          <a:lstStyle/>
          <a:p>
            <a:r>
              <a:rPr lang="it-IT" sz="1400" b="1" dirty="0" err="1">
                <a:solidFill>
                  <a:schemeClr val="bg1"/>
                </a:solidFill>
                <a:latin typeface="Copperplate Gothic Bold" panose="020E0705020206020404" pitchFamily="34" charset="0"/>
              </a:rPr>
              <a:t>Piauì</a:t>
            </a:r>
            <a:r>
              <a:rPr lang="it-IT" sz="1400" b="1" dirty="0">
                <a:solidFill>
                  <a:schemeClr val="bg1"/>
                </a:solidFill>
                <a:latin typeface="Copperplate Gothic Bold" panose="020E0705020206020404" pitchFamily="34" charset="0"/>
              </a:rPr>
              <a:t>, Serra da Capivara, </a:t>
            </a:r>
            <a:endParaRPr lang="it-IT" sz="1400" b="1" dirty="0" smtClean="0">
              <a:solidFill>
                <a:schemeClr val="bg1"/>
              </a:solidFill>
              <a:latin typeface="Copperplate Gothic Bold" panose="020E0705020206020404" pitchFamily="34" charset="0"/>
            </a:endParaRPr>
          </a:p>
          <a:p>
            <a:r>
              <a:rPr lang="it-IT" sz="1400" b="1" dirty="0" smtClean="0">
                <a:solidFill>
                  <a:schemeClr val="bg1"/>
                </a:solidFill>
                <a:latin typeface="Copperplate Gothic Bold" panose="020E0705020206020404" pitchFamily="34" charset="0"/>
              </a:rPr>
              <a:t>Nord </a:t>
            </a:r>
            <a:r>
              <a:rPr lang="it-IT" sz="1400" b="1" dirty="0">
                <a:solidFill>
                  <a:schemeClr val="bg1"/>
                </a:solidFill>
                <a:latin typeface="Copperplate Gothic Bold" panose="020E0705020206020404" pitchFamily="34" charset="0"/>
              </a:rPr>
              <a:t>Est del Brasile, 25.000 a.C. </a:t>
            </a:r>
          </a:p>
        </p:txBody>
      </p:sp>
      <p:sp>
        <p:nvSpPr>
          <p:cNvPr id="6" name="CasellaDiTesto 5"/>
          <p:cNvSpPr txBox="1"/>
          <p:nvPr/>
        </p:nvSpPr>
        <p:spPr>
          <a:xfrm>
            <a:off x="467544" y="5229200"/>
            <a:ext cx="7488832" cy="923330"/>
          </a:xfrm>
          <a:prstGeom prst="rect">
            <a:avLst/>
          </a:prstGeom>
          <a:noFill/>
        </p:spPr>
        <p:txBody>
          <a:bodyPr wrap="square" rtlCol="0">
            <a:spAutoFit/>
          </a:bodyPr>
          <a:lstStyle/>
          <a:p>
            <a:r>
              <a:rPr lang="it-IT" b="1" dirty="0" smtClean="0">
                <a:solidFill>
                  <a:srgbClr val="6C0000"/>
                </a:solidFill>
                <a:latin typeface="Copperplate Gothic Bold" panose="020E0705020206020404" pitchFamily="34" charset="0"/>
              </a:rPr>
              <a:t>Subito dopo le Veneri e i simboli sessuali femminili, le nascite sono fra le rappresentazioni più antiche e più persistenti della storia dell’umanità.  </a:t>
            </a:r>
            <a:endParaRPr lang="it-IT" b="1" dirty="0">
              <a:solidFill>
                <a:srgbClr val="6C0000"/>
              </a:solidFill>
              <a:latin typeface="Copperplate Gothic Bold" panose="020E0705020206020404" pitchFamily="34" charset="0"/>
            </a:endParaRPr>
          </a:p>
        </p:txBody>
      </p:sp>
    </p:spTree>
    <p:extLst>
      <p:ext uri="{BB962C8B-B14F-4D97-AF65-F5344CB8AC3E}">
        <p14:creationId xmlns:p14="http://schemas.microsoft.com/office/powerpoint/2010/main" val="25191573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5095154" y="0"/>
            <a:ext cx="4000499" cy="6740307"/>
          </a:xfrm>
          <a:prstGeom prst="rect">
            <a:avLst/>
          </a:prstGeom>
          <a:noFill/>
        </p:spPr>
        <p:txBody>
          <a:bodyPr wrap="square" rtlCol="0">
            <a:spAutoFit/>
          </a:bodyPr>
          <a:lstStyle/>
          <a:p>
            <a:r>
              <a:rPr lang="it-IT" sz="2700" b="1" dirty="0" smtClean="0">
                <a:solidFill>
                  <a:prstClr val="white"/>
                </a:solidFill>
                <a:latin typeface="Copperplate Gothic Bold"/>
                <a:cs typeface="Copperplate Gothic Bold"/>
              </a:rPr>
              <a:t>Si tratta di una delle prime rappresentazioni della nascita, inserita in un contesto cultuale composto da diverse grotte dipinte e incise, che sono state tradizionalmente frequentate per millenni malgrado il patriarcato e la religione brahmanica. </a:t>
            </a:r>
            <a:endParaRPr lang="it-IT" sz="2800" dirty="0">
              <a:solidFill>
                <a:prstClr val="white"/>
              </a:solidFill>
            </a:endParaRPr>
          </a:p>
        </p:txBody>
      </p:sp>
      <p:sp>
        <p:nvSpPr>
          <p:cNvPr id="7" name="CasellaDiTesto 6"/>
          <p:cNvSpPr txBox="1"/>
          <p:nvPr/>
        </p:nvSpPr>
        <p:spPr>
          <a:xfrm>
            <a:off x="214282" y="5715016"/>
            <a:ext cx="1571636" cy="830997"/>
          </a:xfrm>
          <a:prstGeom prst="rect">
            <a:avLst/>
          </a:prstGeom>
          <a:noFill/>
        </p:spPr>
        <p:txBody>
          <a:bodyPr wrap="square" rtlCol="0">
            <a:spAutoFit/>
          </a:bodyPr>
          <a:lstStyle/>
          <a:p>
            <a:r>
              <a:rPr lang="it-IT" sz="1600" b="1" dirty="0">
                <a:solidFill>
                  <a:prstClr val="black"/>
                </a:solidFill>
                <a:latin typeface="Copperplate Gothic Bold" pitchFamily="34" charset="0"/>
              </a:rPr>
              <a:t>Monte San Martino (</a:t>
            </a:r>
            <a:r>
              <a:rPr lang="it-IT" sz="1600" b="1" dirty="0" err="1">
                <a:solidFill>
                  <a:prstClr val="black"/>
                </a:solidFill>
                <a:latin typeface="Copperplate Gothic Bold" pitchFamily="34" charset="0"/>
              </a:rPr>
              <a:t>Tn</a:t>
            </a:r>
            <a:r>
              <a:rPr lang="it-IT" sz="1600" b="1" dirty="0">
                <a:solidFill>
                  <a:prstClr val="black"/>
                </a:solidFill>
                <a:latin typeface="Copperplate Gothic Bold" pitchFamily="34" charset="0"/>
              </a:rPr>
              <a:t>), I sec. </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18"/>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13317" y="35757"/>
            <a:ext cx="2758483" cy="954107"/>
          </a:xfrm>
          <a:prstGeom prst="rect">
            <a:avLst/>
          </a:prstGeom>
        </p:spPr>
        <p:txBody>
          <a:bodyPr wrap="square">
            <a:spAutoFit/>
          </a:bodyPr>
          <a:lstStyle/>
          <a:p>
            <a:r>
              <a:rPr lang="it-IT" sz="1400" b="1" dirty="0">
                <a:solidFill>
                  <a:schemeClr val="bg1"/>
                </a:solidFill>
                <a:latin typeface="Copperplate Gothic Bold" panose="020E0705020206020404" pitchFamily="34" charset="0"/>
              </a:rPr>
              <a:t>India orientale, caverne di </a:t>
            </a:r>
            <a:r>
              <a:rPr lang="it-IT" sz="1400" b="1" dirty="0" err="1">
                <a:solidFill>
                  <a:schemeClr val="bg1"/>
                </a:solidFill>
                <a:latin typeface="Copperplate Gothic Bold" panose="020E0705020206020404" pitchFamily="34" charset="0"/>
              </a:rPr>
              <a:t>Isko</a:t>
            </a:r>
            <a:r>
              <a:rPr lang="it-IT" sz="1400" b="1" dirty="0">
                <a:solidFill>
                  <a:schemeClr val="bg1"/>
                </a:solidFill>
                <a:latin typeface="Copperplate Gothic Bold" panose="020E0705020206020404" pitchFamily="34" charset="0"/>
              </a:rPr>
              <a:t>, </a:t>
            </a:r>
            <a:r>
              <a:rPr lang="it-IT" sz="1400" b="1" dirty="0" err="1">
                <a:solidFill>
                  <a:schemeClr val="bg1"/>
                </a:solidFill>
                <a:latin typeface="Copperplate Gothic Bold" panose="020E0705020206020404" pitchFamily="34" charset="0"/>
              </a:rPr>
              <a:t>Azaribagh</a:t>
            </a:r>
            <a:r>
              <a:rPr lang="it-IT" sz="1400" b="1" dirty="0">
                <a:solidFill>
                  <a:schemeClr val="bg1"/>
                </a:solidFill>
                <a:latin typeface="Copperplate Gothic Bold" panose="020E0705020206020404" pitchFamily="34" charset="0"/>
              </a:rPr>
              <a:t>, </a:t>
            </a:r>
            <a:r>
              <a:rPr lang="it-IT" sz="1400" b="1" dirty="0" err="1">
                <a:solidFill>
                  <a:schemeClr val="bg1"/>
                </a:solidFill>
                <a:latin typeface="Copperplate Gothic Bold" panose="020E0705020206020404" pitchFamily="34" charset="0"/>
              </a:rPr>
              <a:t>jharkhand</a:t>
            </a:r>
            <a:r>
              <a:rPr lang="it-IT" sz="1400" b="1" dirty="0">
                <a:solidFill>
                  <a:schemeClr val="bg1"/>
                </a:solidFill>
                <a:latin typeface="Copperplate Gothic Bold" panose="020E0705020206020404" pitchFamily="34" charset="0"/>
              </a:rPr>
              <a:t>,  </a:t>
            </a:r>
            <a:endParaRPr lang="it-IT" sz="1400" b="1" dirty="0" smtClean="0">
              <a:solidFill>
                <a:schemeClr val="bg1"/>
              </a:solidFill>
              <a:latin typeface="Copperplate Gothic Bold" panose="020E0705020206020404" pitchFamily="34" charset="0"/>
            </a:endParaRPr>
          </a:p>
          <a:p>
            <a:r>
              <a:rPr lang="it-IT" sz="1400" b="1" dirty="0" smtClean="0">
                <a:solidFill>
                  <a:schemeClr val="bg1"/>
                </a:solidFill>
                <a:latin typeface="Copperplate Gothic Bold" panose="020E0705020206020404" pitchFamily="34" charset="0"/>
              </a:rPr>
              <a:t>20- </a:t>
            </a:r>
            <a:r>
              <a:rPr lang="it-IT" sz="1400" b="1" dirty="0">
                <a:solidFill>
                  <a:schemeClr val="bg1"/>
                </a:solidFill>
                <a:latin typeface="Copperplate Gothic Bold" panose="020E0705020206020404" pitchFamily="34" charset="0"/>
              </a:rPr>
              <a:t>25.000 a.C. </a:t>
            </a:r>
          </a:p>
        </p:txBody>
      </p:sp>
    </p:spTree>
    <p:extLst>
      <p:ext uri="{BB962C8B-B14F-4D97-AF65-F5344CB8AC3E}">
        <p14:creationId xmlns:p14="http://schemas.microsoft.com/office/powerpoint/2010/main" val="34875012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5148064" y="0"/>
            <a:ext cx="3963569" cy="6740307"/>
          </a:xfrm>
          <a:prstGeom prst="rect">
            <a:avLst/>
          </a:prstGeom>
          <a:noFill/>
        </p:spPr>
        <p:txBody>
          <a:bodyPr wrap="square" rtlCol="0">
            <a:spAutoFit/>
          </a:bodyPr>
          <a:lstStyle/>
          <a:p>
            <a:r>
              <a:rPr lang="it-IT" sz="2700" b="1" dirty="0" smtClean="0">
                <a:solidFill>
                  <a:prstClr val="white"/>
                </a:solidFill>
                <a:latin typeface="Copperplate Gothic Bold"/>
                <a:cs typeface="Copperplate Gothic Bold"/>
              </a:rPr>
              <a:t>Grotta di </a:t>
            </a:r>
            <a:r>
              <a:rPr lang="it-IT" sz="2700" b="1" dirty="0" err="1" smtClean="0">
                <a:solidFill>
                  <a:prstClr val="white"/>
                </a:solidFill>
                <a:latin typeface="Copperplate Gothic Bold"/>
                <a:cs typeface="Copperplate Gothic Bold"/>
              </a:rPr>
              <a:t>Marwaduwar</a:t>
            </a:r>
            <a:r>
              <a:rPr lang="it-IT" sz="2700" b="1" dirty="0" smtClean="0">
                <a:solidFill>
                  <a:prstClr val="white"/>
                </a:solidFill>
                <a:latin typeface="Copperplate Gothic Bold"/>
                <a:cs typeface="Copperplate Gothic Bold"/>
              </a:rPr>
              <a:t> a forma di vulva con cui si entra nel complesso di grotte sacre incise e dipinte. Anticamente erano usare per cerimonie legate alla nascita e al matrimonio: anche il re e la regina dovevano sposarsi all’interno, fino a pochi decenni fa. </a:t>
            </a:r>
            <a:endParaRPr lang="it-IT" sz="2800" dirty="0">
              <a:solidFill>
                <a:prstClr val="white"/>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205"/>
            <a:ext cx="5148064" cy="6864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22010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16"/>
            <a:ext cx="9200207" cy="6891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260243" y="116632"/>
            <a:ext cx="6183966" cy="646331"/>
          </a:xfrm>
          <a:prstGeom prst="rect">
            <a:avLst/>
          </a:prstGeom>
        </p:spPr>
        <p:txBody>
          <a:bodyPr wrap="square">
            <a:spAutoFit/>
          </a:bodyPr>
          <a:lstStyle/>
          <a:p>
            <a:r>
              <a:rPr lang="it-IT" b="1" dirty="0" smtClean="0">
                <a:solidFill>
                  <a:schemeClr val="bg1"/>
                </a:solidFill>
                <a:latin typeface="Copperplate Gothic Bold" panose="020E0705020206020404" pitchFamily="34" charset="0"/>
              </a:rPr>
              <a:t>E’ una tipica grotta del parto. C’è anche un Dolmen</a:t>
            </a:r>
            <a:r>
              <a:rPr lang="it-IT" b="1" dirty="0">
                <a:solidFill>
                  <a:schemeClr val="bg1"/>
                </a:solidFill>
                <a:latin typeface="Copperplate Gothic Bold" panose="020E0705020206020404" pitchFamily="34" charset="0"/>
              </a:rPr>
              <a:t>. Sotto scorre </a:t>
            </a:r>
            <a:r>
              <a:rPr lang="it-IT" b="1" dirty="0" smtClean="0">
                <a:solidFill>
                  <a:schemeClr val="bg1"/>
                </a:solidFill>
                <a:latin typeface="Copperplate Gothic Bold" panose="020E0705020206020404" pitchFamily="34" charset="0"/>
              </a:rPr>
              <a:t>l’acqua. </a:t>
            </a:r>
            <a:endParaRPr lang="it-IT" b="1" dirty="0">
              <a:solidFill>
                <a:schemeClr val="bg1"/>
              </a:solidFill>
              <a:latin typeface="Copperplate Gothic Bold" panose="020E0705020206020404" pitchFamily="34" charset="0"/>
            </a:endParaRPr>
          </a:p>
        </p:txBody>
      </p:sp>
    </p:spTree>
    <p:extLst>
      <p:ext uri="{BB962C8B-B14F-4D97-AF65-F5344CB8AC3E}">
        <p14:creationId xmlns:p14="http://schemas.microsoft.com/office/powerpoint/2010/main" val="7962828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23813" y="5766014"/>
            <a:ext cx="9143999" cy="615553"/>
          </a:xfrm>
          <a:prstGeom prst="rect">
            <a:avLst/>
          </a:prstGeom>
          <a:noFill/>
        </p:spPr>
        <p:txBody>
          <a:bodyPr wrap="square" rtlCol="0">
            <a:spAutoFit/>
          </a:bodyPr>
          <a:lstStyle/>
          <a:p>
            <a:r>
              <a:rPr lang="it-IT" sz="1700" b="1" dirty="0" smtClean="0">
                <a:solidFill>
                  <a:prstClr val="white"/>
                </a:solidFill>
                <a:latin typeface="Copperplate Gothic Bold"/>
                <a:cs typeface="Copperplate Gothic Bold"/>
              </a:rPr>
              <a:t>Abri </a:t>
            </a:r>
            <a:r>
              <a:rPr lang="it-IT" sz="1700" b="1" dirty="0" err="1" smtClean="0">
                <a:solidFill>
                  <a:prstClr val="white"/>
                </a:solidFill>
                <a:latin typeface="Copperplate Gothic Bold"/>
                <a:cs typeface="Copperplate Gothic Bold"/>
              </a:rPr>
              <a:t>Castanet</a:t>
            </a:r>
            <a:r>
              <a:rPr lang="it-IT" sz="1700" b="1" dirty="0" smtClean="0">
                <a:solidFill>
                  <a:prstClr val="white"/>
                </a:solidFill>
                <a:latin typeface="Copperplate Gothic Bold"/>
                <a:cs typeface="Copperplate Gothic Bold"/>
              </a:rPr>
              <a:t>, Francia, dal 40.000 al 28.000 a.C.. </a:t>
            </a:r>
          </a:p>
          <a:p>
            <a:r>
              <a:rPr lang="it-IT" sz="1700" b="1" dirty="0" smtClean="0">
                <a:solidFill>
                  <a:prstClr val="white"/>
                </a:solidFill>
                <a:latin typeface="Copperplate Gothic Bold"/>
                <a:cs typeface="Copperplate Gothic Bold"/>
              </a:rPr>
              <a:t>.</a:t>
            </a:r>
            <a:endParaRPr lang="it-IT" sz="1700" dirty="0">
              <a:solidFill>
                <a:prstClr val="white"/>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3" y="0"/>
            <a:ext cx="686526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47705" y="2780928"/>
            <a:ext cx="3328902" cy="830997"/>
          </a:xfrm>
          <a:prstGeom prst="rect">
            <a:avLst/>
          </a:prstGeom>
        </p:spPr>
        <p:txBody>
          <a:bodyPr wrap="square">
            <a:spAutoFit/>
          </a:bodyPr>
          <a:lstStyle/>
          <a:p>
            <a:r>
              <a:rPr lang="it-IT" sz="1200" b="1" dirty="0">
                <a:solidFill>
                  <a:srgbClr val="FF0000"/>
                </a:solidFill>
                <a:latin typeface="Copperplate Gothic Bold" panose="020E0705020206020404" pitchFamily="34" charset="0"/>
              </a:rPr>
              <a:t>Statuette neolitiche in terracotta di donne sedute in posizione di </a:t>
            </a:r>
            <a:r>
              <a:rPr lang="it-IT" sz="1200" b="1" dirty="0" smtClean="0">
                <a:solidFill>
                  <a:srgbClr val="FF0000"/>
                </a:solidFill>
                <a:latin typeface="Copperplate Gothic Bold" panose="020E0705020206020404" pitchFamily="34" charset="0"/>
              </a:rPr>
              <a:t>parto </a:t>
            </a:r>
          </a:p>
          <a:p>
            <a:r>
              <a:rPr lang="it-IT" sz="1200" b="1" dirty="0" smtClean="0">
                <a:solidFill>
                  <a:srgbClr val="FF0000"/>
                </a:solidFill>
                <a:latin typeface="Copperplate Gothic Bold" panose="020E0705020206020404" pitchFamily="34" charset="0"/>
              </a:rPr>
              <a:t>Grecia</a:t>
            </a:r>
            <a:r>
              <a:rPr lang="it-IT" sz="1200" b="1" dirty="0">
                <a:solidFill>
                  <a:srgbClr val="FF0000"/>
                </a:solidFill>
                <a:latin typeface="Copperplate Gothic Bold" panose="020E0705020206020404" pitchFamily="34" charset="0"/>
              </a:rPr>
              <a:t>, 6300 </a:t>
            </a:r>
            <a:r>
              <a:rPr lang="it-IT" sz="1200" b="1" dirty="0" err="1">
                <a:solidFill>
                  <a:srgbClr val="FF0000"/>
                </a:solidFill>
                <a:latin typeface="Copperplate Gothic Bold" panose="020E0705020206020404" pitchFamily="34" charset="0"/>
              </a:rPr>
              <a:t>a.C</a:t>
            </a:r>
            <a:r>
              <a:rPr lang="it-IT" sz="1200" b="1" dirty="0">
                <a:solidFill>
                  <a:srgbClr val="FF0000"/>
                </a:solidFill>
                <a:latin typeface="Copperplate Gothic Bold" panose="020E0705020206020404" pitchFamily="34" charset="0"/>
              </a:rPr>
              <a:t>, Serbia, 4500 </a:t>
            </a:r>
            <a:r>
              <a:rPr lang="it-IT" sz="1200" b="1" dirty="0" err="1">
                <a:solidFill>
                  <a:srgbClr val="FF0000"/>
                </a:solidFill>
                <a:latin typeface="Copperplate Gothic Bold" panose="020E0705020206020404" pitchFamily="34" charset="0"/>
              </a:rPr>
              <a:t>a.C</a:t>
            </a:r>
            <a:r>
              <a:rPr lang="it-IT" sz="1200" b="1" dirty="0">
                <a:solidFill>
                  <a:srgbClr val="FF0000"/>
                </a:solidFill>
                <a:latin typeface="Copperplate Gothic Bold" panose="020E0705020206020404" pitchFamily="34" charset="0"/>
              </a:rPr>
              <a:t>, Malta, 3500 a.C.</a:t>
            </a:r>
          </a:p>
        </p:txBody>
      </p:sp>
      <p:sp>
        <p:nvSpPr>
          <p:cNvPr id="6" name="CasellaDiTesto 5"/>
          <p:cNvSpPr txBox="1"/>
          <p:nvPr/>
        </p:nvSpPr>
        <p:spPr>
          <a:xfrm>
            <a:off x="6883168" y="3974"/>
            <a:ext cx="2260832" cy="6740307"/>
          </a:xfrm>
          <a:prstGeom prst="rect">
            <a:avLst/>
          </a:prstGeom>
          <a:noFill/>
        </p:spPr>
        <p:txBody>
          <a:bodyPr wrap="square" rtlCol="0">
            <a:spAutoFit/>
          </a:bodyPr>
          <a:lstStyle/>
          <a:p>
            <a:r>
              <a:rPr lang="it-IT" b="1" dirty="0" smtClean="0">
                <a:solidFill>
                  <a:schemeClr val="bg1"/>
                </a:solidFill>
                <a:latin typeface="Copperplate Gothic Bold" panose="020E0705020206020404" pitchFamily="34" charset="0"/>
              </a:rPr>
              <a:t>Da quando il patriarcato si è imposto sulle società </a:t>
            </a:r>
            <a:r>
              <a:rPr lang="it-IT" b="1" dirty="0" err="1" smtClean="0">
                <a:solidFill>
                  <a:schemeClr val="bg1"/>
                </a:solidFill>
                <a:latin typeface="Copperplate Gothic Bold" panose="020E0705020206020404" pitchFamily="34" charset="0"/>
              </a:rPr>
              <a:t>matrifocali</a:t>
            </a:r>
            <a:r>
              <a:rPr lang="it-IT" b="1" dirty="0" smtClean="0">
                <a:solidFill>
                  <a:schemeClr val="bg1"/>
                </a:solidFill>
                <a:latin typeface="Copperplate Gothic Bold" panose="020E0705020206020404" pitchFamily="34" charset="0"/>
              </a:rPr>
              <a:t>, le immagini di parto spariscono dalla circolazione, sono considerate «indecenti» o «troppo crude», per essere sostituite da torture in piazza, </a:t>
            </a:r>
            <a:r>
              <a:rPr lang="it-IT" b="1" dirty="0" err="1" smtClean="0">
                <a:solidFill>
                  <a:schemeClr val="bg1"/>
                </a:solidFill>
                <a:latin typeface="Copperplate Gothic Bold" panose="020E0705020206020404" pitchFamily="34" charset="0"/>
              </a:rPr>
              <a:t>grand</a:t>
            </a:r>
            <a:r>
              <a:rPr lang="it-IT" b="1" dirty="0" smtClean="0">
                <a:solidFill>
                  <a:schemeClr val="bg1"/>
                </a:solidFill>
                <a:latin typeface="Copperplate Gothic Bold" panose="020E0705020206020404" pitchFamily="34" charset="0"/>
              </a:rPr>
              <a:t> </a:t>
            </a:r>
            <a:r>
              <a:rPr lang="it-IT" b="1" dirty="0" err="1" smtClean="0">
                <a:solidFill>
                  <a:schemeClr val="bg1"/>
                </a:solidFill>
                <a:latin typeface="Copperplate Gothic Bold" panose="020E0705020206020404" pitchFamily="34" charset="0"/>
              </a:rPr>
              <a:t>guignol</a:t>
            </a:r>
            <a:r>
              <a:rPr lang="it-IT" b="1" dirty="0" smtClean="0">
                <a:solidFill>
                  <a:schemeClr val="bg1"/>
                </a:solidFill>
                <a:latin typeface="Copperplate Gothic Bold" panose="020E0705020206020404" pitchFamily="34" charset="0"/>
              </a:rPr>
              <a:t> in teatro e poi horror, splatter e hard core al cinema e in tv. </a:t>
            </a:r>
            <a:endParaRPr lang="it-IT" b="1" dirty="0">
              <a:solidFill>
                <a:schemeClr val="bg1"/>
              </a:solidFill>
              <a:latin typeface="Copperplate Gothic Bold" panose="020E0705020206020404" pitchFamily="34" charset="0"/>
            </a:endParaRPr>
          </a:p>
        </p:txBody>
      </p:sp>
    </p:spTree>
    <p:extLst>
      <p:ext uri="{BB962C8B-B14F-4D97-AF65-F5344CB8AC3E}">
        <p14:creationId xmlns:p14="http://schemas.microsoft.com/office/powerpoint/2010/main" val="8736995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4788024" y="0"/>
            <a:ext cx="4355975" cy="6740307"/>
          </a:xfrm>
          <a:prstGeom prst="rect">
            <a:avLst/>
          </a:prstGeom>
          <a:noFill/>
        </p:spPr>
        <p:txBody>
          <a:bodyPr wrap="square" rtlCol="0">
            <a:spAutoFit/>
          </a:bodyPr>
          <a:lstStyle/>
          <a:p>
            <a:r>
              <a:rPr lang="it-IT" sz="2700" b="1" dirty="0" smtClean="0">
                <a:solidFill>
                  <a:prstClr val="white"/>
                </a:solidFill>
                <a:latin typeface="Copperplate Gothic Bold"/>
                <a:cs typeface="Copperplate Gothic Bold"/>
              </a:rPr>
              <a:t>In realtà però la religione della Gran Madre protettrice delle nascite, rappresentata nell’atto di partorire, simboleggiata da una pietra nera, associata alla natura selvaggia, alla montagna e alle grotte, viene praticata senza interruzione fino a tempi storici. </a:t>
            </a:r>
            <a:endParaRPr lang="it-IT" sz="2800" dirty="0">
              <a:solidFill>
                <a:prstClr val="white"/>
              </a:solidFill>
            </a:endParaRPr>
          </a:p>
        </p:txBody>
      </p:sp>
      <p:sp>
        <p:nvSpPr>
          <p:cNvPr id="7" name="CasellaDiTesto 6"/>
          <p:cNvSpPr txBox="1"/>
          <p:nvPr/>
        </p:nvSpPr>
        <p:spPr>
          <a:xfrm>
            <a:off x="214282" y="5715016"/>
            <a:ext cx="1571636" cy="830997"/>
          </a:xfrm>
          <a:prstGeom prst="rect">
            <a:avLst/>
          </a:prstGeom>
          <a:noFill/>
        </p:spPr>
        <p:txBody>
          <a:bodyPr wrap="square" rtlCol="0">
            <a:spAutoFit/>
          </a:bodyPr>
          <a:lstStyle/>
          <a:p>
            <a:r>
              <a:rPr lang="it-IT" sz="1600" b="1" dirty="0">
                <a:solidFill>
                  <a:prstClr val="black"/>
                </a:solidFill>
                <a:latin typeface="Copperplate Gothic Bold" pitchFamily="34" charset="0"/>
              </a:rPr>
              <a:t>Monte San Martino (</a:t>
            </a:r>
            <a:r>
              <a:rPr lang="it-IT" sz="1600" b="1" dirty="0" err="1">
                <a:solidFill>
                  <a:prstClr val="black"/>
                </a:solidFill>
                <a:latin typeface="Copperplate Gothic Bold" pitchFamily="34" charset="0"/>
              </a:rPr>
              <a:t>Tn</a:t>
            </a:r>
            <a:r>
              <a:rPr lang="it-IT" sz="1600" b="1" dirty="0">
                <a:solidFill>
                  <a:prstClr val="black"/>
                </a:solidFill>
                <a:latin typeface="Copperplate Gothic Bold" pitchFamily="34" charset="0"/>
              </a:rPr>
              <a:t>), I sec. </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 y="0"/>
            <a:ext cx="4802405" cy="6851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35497" y="188640"/>
            <a:ext cx="2016224" cy="461665"/>
          </a:xfrm>
          <a:prstGeom prst="rect">
            <a:avLst/>
          </a:prstGeom>
        </p:spPr>
        <p:txBody>
          <a:bodyPr wrap="square">
            <a:spAutoFit/>
          </a:bodyPr>
          <a:lstStyle/>
          <a:p>
            <a:r>
              <a:rPr lang="it-IT" sz="1200" b="1" dirty="0" err="1">
                <a:solidFill>
                  <a:srgbClr val="FF0000"/>
                </a:solidFill>
                <a:latin typeface="Copperplate Gothic Bold" panose="020E0705020206020404" pitchFamily="34" charset="0"/>
              </a:rPr>
              <a:t>Catal</a:t>
            </a:r>
            <a:r>
              <a:rPr lang="it-IT" sz="1200" b="1" dirty="0">
                <a:solidFill>
                  <a:srgbClr val="FF0000"/>
                </a:solidFill>
                <a:latin typeface="Copperplate Gothic Bold" panose="020E0705020206020404" pitchFamily="34" charset="0"/>
              </a:rPr>
              <a:t> </a:t>
            </a:r>
            <a:r>
              <a:rPr lang="it-IT" sz="1200" b="1" dirty="0" err="1">
                <a:solidFill>
                  <a:srgbClr val="FF0000"/>
                </a:solidFill>
                <a:latin typeface="Copperplate Gothic Bold" panose="020E0705020206020404" pitchFamily="34" charset="0"/>
              </a:rPr>
              <a:t>Huyuk</a:t>
            </a:r>
            <a:r>
              <a:rPr lang="it-IT" sz="1200" b="1" dirty="0">
                <a:solidFill>
                  <a:srgbClr val="FF0000"/>
                </a:solidFill>
                <a:latin typeface="Copperplate Gothic Bold" panose="020E0705020206020404" pitchFamily="34" charset="0"/>
              </a:rPr>
              <a:t>, Turchia, 6.000 a.C. </a:t>
            </a:r>
          </a:p>
        </p:txBody>
      </p:sp>
    </p:spTree>
    <p:extLst>
      <p:ext uri="{BB962C8B-B14F-4D97-AF65-F5344CB8AC3E}">
        <p14:creationId xmlns:p14="http://schemas.microsoft.com/office/powerpoint/2010/main" val="3823867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53685" y="5765393"/>
            <a:ext cx="9173534" cy="507831"/>
          </a:xfrm>
          <a:prstGeom prst="rect">
            <a:avLst/>
          </a:prstGeom>
          <a:noFill/>
        </p:spPr>
        <p:txBody>
          <a:bodyPr wrap="square" rtlCol="0">
            <a:spAutoFit/>
          </a:bodyPr>
          <a:lstStyle/>
          <a:p>
            <a:r>
              <a:rPr lang="it-IT" sz="2700" b="1" dirty="0" smtClean="0">
                <a:solidFill>
                  <a:prstClr val="white"/>
                </a:solidFill>
                <a:latin typeface="Copperplate Gothic Bold"/>
                <a:cs typeface="Copperplate Gothic Bold"/>
              </a:rPr>
              <a:t>Dolmen. Sotto scorre l’acqua</a:t>
            </a:r>
            <a:endParaRPr lang="it-IT" sz="2800" dirty="0">
              <a:solidFill>
                <a:prstClr val="white"/>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75" y="-2716"/>
            <a:ext cx="9154045" cy="6860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179512" y="260648"/>
            <a:ext cx="4572000" cy="276999"/>
          </a:xfrm>
          <a:prstGeom prst="rect">
            <a:avLst/>
          </a:prstGeom>
        </p:spPr>
        <p:txBody>
          <a:bodyPr>
            <a:spAutoFit/>
          </a:bodyPr>
          <a:lstStyle/>
          <a:p>
            <a:r>
              <a:rPr lang="it-IT" sz="1200" b="1" dirty="0" smtClean="0">
                <a:solidFill>
                  <a:schemeClr val="bg1"/>
                </a:solidFill>
                <a:latin typeface="Copperplate Gothic Bold" panose="020E0705020206020404" pitchFamily="34" charset="0"/>
              </a:rPr>
              <a:t>Massiccio di </a:t>
            </a:r>
            <a:r>
              <a:rPr lang="it-IT" sz="1200" b="1" dirty="0" err="1">
                <a:solidFill>
                  <a:schemeClr val="bg1"/>
                </a:solidFill>
                <a:latin typeface="Copperplate Gothic Bold" panose="020E0705020206020404" pitchFamily="34" charset="0"/>
              </a:rPr>
              <a:t>Kangjiashimenji</a:t>
            </a:r>
            <a:r>
              <a:rPr lang="it-IT" sz="1200" b="1" dirty="0">
                <a:solidFill>
                  <a:schemeClr val="bg1"/>
                </a:solidFill>
                <a:latin typeface="Copperplate Gothic Bold" panose="020E0705020206020404" pitchFamily="34" charset="0"/>
              </a:rPr>
              <a:t>, </a:t>
            </a:r>
            <a:r>
              <a:rPr lang="it-IT" sz="1200" b="1" dirty="0" err="1" smtClean="0">
                <a:solidFill>
                  <a:schemeClr val="bg1"/>
                </a:solidFill>
                <a:latin typeface="Copperplate Gothic Bold" panose="020E0705020206020404" pitchFamily="34" charset="0"/>
              </a:rPr>
              <a:t>Xinjang</a:t>
            </a:r>
            <a:r>
              <a:rPr lang="it-IT" sz="1200" b="1" dirty="0" smtClean="0">
                <a:solidFill>
                  <a:schemeClr val="bg1"/>
                </a:solidFill>
                <a:latin typeface="Copperplate Gothic Bold" panose="020E0705020206020404" pitchFamily="34" charset="0"/>
              </a:rPr>
              <a:t>, Cina. </a:t>
            </a:r>
          </a:p>
        </p:txBody>
      </p:sp>
      <p:sp>
        <p:nvSpPr>
          <p:cNvPr id="6" name="Rettangolo 5"/>
          <p:cNvSpPr/>
          <p:nvPr/>
        </p:nvSpPr>
        <p:spPr>
          <a:xfrm>
            <a:off x="993" y="3659841"/>
            <a:ext cx="6592664" cy="3139321"/>
          </a:xfrm>
          <a:prstGeom prst="rect">
            <a:avLst/>
          </a:prstGeom>
        </p:spPr>
        <p:txBody>
          <a:bodyPr wrap="square">
            <a:spAutoFit/>
          </a:bodyPr>
          <a:lstStyle/>
          <a:p>
            <a:r>
              <a:rPr lang="it-IT" b="1" dirty="0" smtClean="0">
                <a:solidFill>
                  <a:srgbClr val="C00000"/>
                </a:solidFill>
                <a:latin typeface="Copperplate Gothic Bold" panose="020E0705020206020404" pitchFamily="34" charset="0"/>
              </a:rPr>
              <a:t>Nelle grotte le  </a:t>
            </a:r>
            <a:r>
              <a:rPr lang="it-IT" b="1" dirty="0">
                <a:solidFill>
                  <a:srgbClr val="C00000"/>
                </a:solidFill>
                <a:latin typeface="Copperplate Gothic Bold" panose="020E0705020206020404" pitchFamily="34" charset="0"/>
              </a:rPr>
              <a:t>incisioni rupestri  del 1.500 a.C. </a:t>
            </a:r>
            <a:r>
              <a:rPr lang="it-IT" b="1" dirty="0" smtClean="0">
                <a:solidFill>
                  <a:srgbClr val="C00000"/>
                </a:solidFill>
                <a:latin typeface="Copperplate Gothic Bold" panose="020E0705020206020404" pitchFamily="34" charset="0"/>
              </a:rPr>
              <a:t>rappresentano un rito di fertilità  </a:t>
            </a:r>
            <a:r>
              <a:rPr lang="it-IT" b="1" dirty="0">
                <a:solidFill>
                  <a:srgbClr val="C00000"/>
                </a:solidFill>
                <a:latin typeface="Copperplate Gothic Bold" panose="020E0705020206020404" pitchFamily="34" charset="0"/>
              </a:rPr>
              <a:t>in scene </a:t>
            </a:r>
            <a:r>
              <a:rPr lang="it-IT" b="1" dirty="0" smtClean="0">
                <a:solidFill>
                  <a:srgbClr val="C00000"/>
                </a:solidFill>
                <a:latin typeface="Copperplate Gothic Bold" panose="020E0705020206020404" pitchFamily="34" charset="0"/>
              </a:rPr>
              <a:t>successive, </a:t>
            </a:r>
            <a:r>
              <a:rPr lang="it-IT" b="1" dirty="0">
                <a:solidFill>
                  <a:srgbClr val="C00000"/>
                </a:solidFill>
                <a:latin typeface="Copperplate Gothic Bold" panose="020E0705020206020404" pitchFamily="34" charset="0"/>
              </a:rPr>
              <a:t>con  figure umane, teste sospese, cani, felini, e strani animali. I personaggi sembrano rappresentati in una danza così intensa che alcuni sono come caduti in uno stato di trance. Questo tipo di rito è ben documentato nell’antichità e viene ancora praticato nelle società sciamaniche. </a:t>
            </a:r>
            <a:r>
              <a:rPr lang="it-IT" b="1" dirty="0" smtClean="0">
                <a:solidFill>
                  <a:srgbClr val="C00000"/>
                </a:solidFill>
                <a:latin typeface="Copperplate Gothic Bold" panose="020E0705020206020404" pitchFamily="34" charset="0"/>
              </a:rPr>
              <a:t>Evidentemente la condizione della donna e la concezione della sessualità erano sacralizzate e dominanti. </a:t>
            </a:r>
            <a:endParaRPr lang="it-IT" b="1" dirty="0">
              <a:solidFill>
                <a:srgbClr val="C00000"/>
              </a:solidFill>
              <a:latin typeface="Copperplate Gothic Bold" panose="020E0705020206020404" pitchFamily="34" charset="0"/>
            </a:endParaRPr>
          </a:p>
        </p:txBody>
      </p:sp>
    </p:spTree>
    <p:extLst>
      <p:ext uri="{BB962C8B-B14F-4D97-AF65-F5344CB8AC3E}">
        <p14:creationId xmlns:p14="http://schemas.microsoft.com/office/powerpoint/2010/main" val="20403395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17123" y="4454276"/>
            <a:ext cx="9143999" cy="2446824"/>
          </a:xfrm>
          <a:prstGeom prst="rect">
            <a:avLst/>
          </a:prstGeom>
          <a:noFill/>
        </p:spPr>
        <p:txBody>
          <a:bodyPr wrap="square" rtlCol="0">
            <a:spAutoFit/>
          </a:bodyPr>
          <a:lstStyle/>
          <a:p>
            <a:r>
              <a:rPr lang="it-IT" sz="1700" b="1" dirty="0" smtClean="0">
                <a:solidFill>
                  <a:prstClr val="white"/>
                </a:solidFill>
                <a:latin typeface="Copperplate Gothic Bold"/>
                <a:cs typeface="Copperplate Gothic Bold"/>
              </a:rPr>
              <a:t>le figure a clessidra molto più grandi del naturale che iniziano la sequenza sono donne: hanno torsi triangolari, fianchi e gambe tornite, e indossano copricapi conici. La misura e il cappello indicano un ruolo superiore. I maschi  sono raffigurati da triangoli molto più piccoli con le gambe a bastone e le teste scoperte. Quasi tutti sono itifallici. Una terza serie di figure sembrano essere bisessuali. Combinano elementi di maschi e femmine, sono itifallici ma indossano il copricapo femminile, portano una decorazione sul petto, e, talvolta, una maschera. Potrebbero essere sciamani. Il rito provoca la nascita di decine di bambini. </a:t>
            </a:r>
            <a:endParaRPr lang="it-IT" sz="1700" dirty="0">
              <a:solidFill>
                <a:prstClr val="white"/>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3" y="3210"/>
            <a:ext cx="9178242" cy="445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4727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61452"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395536" y="332656"/>
            <a:ext cx="4572000" cy="646331"/>
          </a:xfrm>
          <a:prstGeom prst="rect">
            <a:avLst/>
          </a:prstGeom>
        </p:spPr>
        <p:txBody>
          <a:bodyPr>
            <a:spAutoFit/>
          </a:bodyPr>
          <a:lstStyle/>
          <a:p>
            <a:r>
              <a:rPr lang="it-IT" sz="1200" b="1" dirty="0">
                <a:solidFill>
                  <a:srgbClr val="FF0000"/>
                </a:solidFill>
                <a:latin typeface="Copperplate Gothic Bold" panose="020E0705020206020404" pitchFamily="34" charset="0"/>
              </a:rPr>
              <a:t>Egitto, periodo </a:t>
            </a:r>
            <a:r>
              <a:rPr lang="it-IT" sz="1200" b="1" dirty="0" smtClean="0">
                <a:solidFill>
                  <a:srgbClr val="FF0000"/>
                </a:solidFill>
                <a:latin typeface="Copperplate Gothic Bold" panose="020E0705020206020404" pitchFamily="34" charset="0"/>
              </a:rPr>
              <a:t>tolemaico (IV – I sec. a. C.). </a:t>
            </a:r>
            <a:r>
              <a:rPr lang="it-IT" sz="1200" b="1" dirty="0">
                <a:solidFill>
                  <a:srgbClr val="FF0000"/>
                </a:solidFill>
                <a:latin typeface="Copperplate Gothic Bold" panose="020E0705020206020404" pitchFamily="34" charset="0"/>
              </a:rPr>
              <a:t>Statuina di donna che partorisce: </a:t>
            </a:r>
            <a:endParaRPr lang="it-IT" sz="1200" b="1" dirty="0" smtClean="0">
              <a:solidFill>
                <a:srgbClr val="FF0000"/>
              </a:solidFill>
              <a:latin typeface="Copperplate Gothic Bold" panose="020E0705020206020404" pitchFamily="34" charset="0"/>
            </a:endParaRPr>
          </a:p>
          <a:p>
            <a:r>
              <a:rPr lang="it-IT" sz="1200" b="1" dirty="0" smtClean="0">
                <a:solidFill>
                  <a:srgbClr val="FF0000"/>
                </a:solidFill>
                <a:latin typeface="Copperplate Gothic Bold" panose="020E0705020206020404" pitchFamily="34" charset="0"/>
              </a:rPr>
              <a:t>veniva </a:t>
            </a:r>
            <a:r>
              <a:rPr lang="it-IT" sz="1200" b="1" dirty="0">
                <a:solidFill>
                  <a:srgbClr val="FF0000"/>
                </a:solidFill>
                <a:latin typeface="Copperplate Gothic Bold" panose="020E0705020206020404" pitchFamily="34" charset="0"/>
              </a:rPr>
              <a:t>data alla gestanti. </a:t>
            </a:r>
          </a:p>
        </p:txBody>
      </p:sp>
    </p:spTree>
    <p:extLst>
      <p:ext uri="{BB962C8B-B14F-4D97-AF65-F5344CB8AC3E}">
        <p14:creationId xmlns:p14="http://schemas.microsoft.com/office/powerpoint/2010/main" val="27441787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46182" y="3364736"/>
            <a:ext cx="9107055" cy="3493264"/>
          </a:xfrm>
          <a:prstGeom prst="rect">
            <a:avLst/>
          </a:prstGeom>
          <a:noFill/>
        </p:spPr>
        <p:txBody>
          <a:bodyPr wrap="square" rtlCol="0">
            <a:spAutoFit/>
          </a:bodyPr>
          <a:lstStyle/>
          <a:p>
            <a:r>
              <a:rPr lang="it-IT" sz="1700" b="1" dirty="0" smtClean="0">
                <a:solidFill>
                  <a:prstClr val="white"/>
                </a:solidFill>
                <a:latin typeface="Copperplate Gothic Bold"/>
                <a:cs typeface="Copperplate Gothic Bold"/>
              </a:rPr>
              <a:t>Non si sa molto sulla religione antica: ma una cosa è certa: era legata al culto della madre, alla fertilità e alla nascita, anzi alle due nascite: la prima,  quando si viene al mondo, e l’ultima quando si muore, e si rinasce in un’altra dimensione. Nel corso della vita poi, si nasceva e si moriva varie volte, nel corso di passaggi iniziatici in cui, attraverso varie cerimonie magiche, si ripercorreva tutto l’iter del venire al mondo. La terra e la natura erano considerate come la Gran Madre che partoriva continuamente i suoi figli, li nutriva e  li </a:t>
            </a:r>
            <a:r>
              <a:rPr lang="it-IT" sz="1700" b="1" dirty="0" err="1" smtClean="0">
                <a:solidFill>
                  <a:prstClr val="white"/>
                </a:solidFill>
                <a:latin typeface="Copperplate Gothic Bold"/>
                <a:cs typeface="Copperplate Gothic Bold"/>
              </a:rPr>
              <a:t>reinglobava</a:t>
            </a:r>
            <a:r>
              <a:rPr lang="it-IT" sz="1700" b="1" dirty="0" smtClean="0">
                <a:solidFill>
                  <a:prstClr val="white"/>
                </a:solidFill>
                <a:latin typeface="Copperplate Gothic Bold"/>
                <a:cs typeface="Copperplate Gothic Bold"/>
              </a:rPr>
              <a:t> per rimetterli al mondo senza mai interrompere il ciclo della vita. Le grotte furono le cattedrali della preistoria: e il primo culto fu quello degli antenati. Nelle  caverne, luoghi che mantenevano sempre la stessa temperatura, in cui spesso sgorgava l’acqua, isolati dal mondo esterno ed anche simbolicamente affini all’utero, le donne andavano a partorire. </a:t>
            </a: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38" y="0"/>
            <a:ext cx="6756077" cy="3420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6857616" y="1127654"/>
            <a:ext cx="2152240" cy="584775"/>
          </a:xfrm>
          <a:prstGeom prst="rect">
            <a:avLst/>
          </a:prstGeom>
          <a:noFill/>
        </p:spPr>
        <p:txBody>
          <a:bodyPr wrap="square" rtlCol="0">
            <a:spAutoFit/>
          </a:bodyPr>
          <a:lstStyle/>
          <a:p>
            <a:r>
              <a:rPr lang="it-IT" sz="1600" b="1" dirty="0" smtClean="0">
                <a:solidFill>
                  <a:srgbClr val="FF0000"/>
                </a:solidFill>
                <a:latin typeface="Copperplate Gothic Bold" panose="020E0705020206020404" pitchFamily="34" charset="0"/>
              </a:rPr>
              <a:t>Grotta di </a:t>
            </a:r>
            <a:r>
              <a:rPr lang="it-IT" sz="1600" b="1" dirty="0" err="1" smtClean="0">
                <a:solidFill>
                  <a:srgbClr val="FF0000"/>
                </a:solidFill>
                <a:latin typeface="Copperplate Gothic Bold" panose="020E0705020206020404" pitchFamily="34" charset="0"/>
              </a:rPr>
              <a:t>Niaux</a:t>
            </a:r>
            <a:r>
              <a:rPr lang="it-IT" sz="1600" b="1" dirty="0" smtClean="0">
                <a:solidFill>
                  <a:srgbClr val="FF0000"/>
                </a:solidFill>
                <a:latin typeface="Copperplate Gothic Bold" panose="020E0705020206020404" pitchFamily="34" charset="0"/>
              </a:rPr>
              <a:t>, </a:t>
            </a:r>
            <a:r>
              <a:rPr lang="it-IT" sz="1600" b="1" dirty="0" err="1" smtClean="0">
                <a:solidFill>
                  <a:srgbClr val="FF0000"/>
                </a:solidFill>
                <a:latin typeface="Copperplate Gothic Bold" panose="020E0705020206020404" pitchFamily="34" charset="0"/>
              </a:rPr>
              <a:t>Ariege</a:t>
            </a:r>
            <a:r>
              <a:rPr lang="it-IT" sz="1600" b="1" dirty="0" smtClean="0">
                <a:solidFill>
                  <a:srgbClr val="FF0000"/>
                </a:solidFill>
                <a:latin typeface="Copperplate Gothic Bold" panose="020E0705020206020404" pitchFamily="34" charset="0"/>
              </a:rPr>
              <a:t>, Francia</a:t>
            </a:r>
            <a:endParaRPr lang="it-IT" sz="1600" b="1" dirty="0">
              <a:solidFill>
                <a:srgbClr val="FF0000"/>
              </a:solidFill>
              <a:latin typeface="Copperplate Gothic Bold" panose="020E0705020206020404" pitchFamily="34" charset="0"/>
            </a:endParaRPr>
          </a:p>
        </p:txBody>
      </p:sp>
    </p:spTree>
    <p:extLst>
      <p:ext uri="{BB962C8B-B14F-4D97-AF65-F5344CB8AC3E}">
        <p14:creationId xmlns:p14="http://schemas.microsoft.com/office/powerpoint/2010/main" val="42482246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4489156" y="0"/>
            <a:ext cx="4654843" cy="6740307"/>
          </a:xfrm>
          <a:prstGeom prst="rect">
            <a:avLst/>
          </a:prstGeom>
          <a:noFill/>
        </p:spPr>
        <p:txBody>
          <a:bodyPr wrap="square" rtlCol="0">
            <a:spAutoFit/>
          </a:bodyPr>
          <a:lstStyle/>
          <a:p>
            <a:r>
              <a:rPr lang="en-US" sz="2700" b="1" dirty="0" smtClean="0">
                <a:solidFill>
                  <a:prstClr val="white"/>
                </a:solidFill>
                <a:latin typeface="Copperplate Gothic Bold"/>
                <a:cs typeface="Copperplate Gothic Bold"/>
              </a:rPr>
              <a:t>Le </a:t>
            </a:r>
            <a:r>
              <a:rPr lang="en-US" sz="2700" b="1" dirty="0" err="1" smtClean="0">
                <a:solidFill>
                  <a:prstClr val="white"/>
                </a:solidFill>
                <a:latin typeface="Copperplate Gothic Bold"/>
                <a:cs typeface="Copperplate Gothic Bold"/>
              </a:rPr>
              <a:t>rappresentazioni</a:t>
            </a:r>
            <a:r>
              <a:rPr lang="en-US" sz="2700" b="1" dirty="0" smtClean="0">
                <a:solidFill>
                  <a:prstClr val="white"/>
                </a:solidFill>
                <a:latin typeface="Copperplate Gothic Bold"/>
                <a:cs typeface="Copperplate Gothic Bold"/>
              </a:rPr>
              <a:t> </a:t>
            </a:r>
            <a:r>
              <a:rPr lang="en-US" sz="2700" b="1" dirty="0" err="1" smtClean="0">
                <a:solidFill>
                  <a:prstClr val="white"/>
                </a:solidFill>
                <a:latin typeface="Copperplate Gothic Bold"/>
                <a:cs typeface="Copperplate Gothic Bold"/>
              </a:rPr>
              <a:t>della</a:t>
            </a:r>
            <a:r>
              <a:rPr lang="en-US" sz="2700" b="1" dirty="0" smtClean="0">
                <a:solidFill>
                  <a:prstClr val="white"/>
                </a:solidFill>
                <a:latin typeface="Copperplate Gothic Bold"/>
                <a:cs typeface="Copperplate Gothic Bold"/>
              </a:rPr>
              <a:t> </a:t>
            </a:r>
            <a:r>
              <a:rPr lang="en-US" sz="2700" b="1" dirty="0" err="1" smtClean="0">
                <a:solidFill>
                  <a:prstClr val="white"/>
                </a:solidFill>
                <a:latin typeface="Copperplate Gothic Bold"/>
                <a:cs typeface="Copperplate Gothic Bold"/>
              </a:rPr>
              <a:t>nascita</a:t>
            </a:r>
            <a:r>
              <a:rPr lang="en-US" sz="2700" b="1" dirty="0" smtClean="0">
                <a:solidFill>
                  <a:prstClr val="white"/>
                </a:solidFill>
                <a:latin typeface="Copperplate Gothic Bold"/>
                <a:cs typeface="Copperplate Gothic Bold"/>
              </a:rPr>
              <a:t> </a:t>
            </a:r>
            <a:r>
              <a:rPr lang="en-US" sz="2700" b="1" dirty="0" err="1" smtClean="0">
                <a:solidFill>
                  <a:prstClr val="white"/>
                </a:solidFill>
                <a:latin typeface="Copperplate Gothic Bold"/>
                <a:cs typeface="Copperplate Gothic Bold"/>
              </a:rPr>
              <a:t>continuano</a:t>
            </a:r>
            <a:r>
              <a:rPr lang="en-US" sz="2700" b="1" dirty="0" smtClean="0">
                <a:solidFill>
                  <a:prstClr val="white"/>
                </a:solidFill>
                <a:latin typeface="Copperplate Gothic Bold"/>
                <a:cs typeface="Copperplate Gothic Bold"/>
              </a:rPr>
              <a:t> </a:t>
            </a:r>
            <a:r>
              <a:rPr lang="en-US" sz="2700" b="1" dirty="0" err="1" smtClean="0">
                <a:solidFill>
                  <a:prstClr val="white"/>
                </a:solidFill>
                <a:latin typeface="Copperplate Gothic Bold"/>
                <a:cs typeface="Copperplate Gothic Bold"/>
              </a:rPr>
              <a:t>fra</a:t>
            </a:r>
            <a:r>
              <a:rPr lang="en-US" sz="2700" b="1" dirty="0" smtClean="0">
                <a:solidFill>
                  <a:prstClr val="white"/>
                </a:solidFill>
                <a:latin typeface="Copperplate Gothic Bold"/>
                <a:cs typeface="Copperplate Gothic Bold"/>
              </a:rPr>
              <a:t> </a:t>
            </a:r>
            <a:r>
              <a:rPr lang="en-US" sz="2700" b="1" dirty="0" err="1" smtClean="0">
                <a:solidFill>
                  <a:prstClr val="white"/>
                </a:solidFill>
                <a:latin typeface="Copperplate Gothic Bold"/>
                <a:cs typeface="Copperplate Gothic Bold"/>
              </a:rPr>
              <a:t>gli</a:t>
            </a:r>
            <a:r>
              <a:rPr lang="en-US" sz="2700" b="1" dirty="0" smtClean="0">
                <a:solidFill>
                  <a:prstClr val="white"/>
                </a:solidFill>
                <a:latin typeface="Copperplate Gothic Bold"/>
                <a:cs typeface="Copperplate Gothic Bold"/>
              </a:rPr>
              <a:t> </a:t>
            </a:r>
            <a:r>
              <a:rPr lang="en-US" sz="2700" b="1" dirty="0" err="1" smtClean="0">
                <a:solidFill>
                  <a:prstClr val="white"/>
                </a:solidFill>
                <a:latin typeface="Copperplate Gothic Bold"/>
                <a:cs typeface="Copperplate Gothic Bold"/>
              </a:rPr>
              <a:t>etruschi</a:t>
            </a:r>
            <a:r>
              <a:rPr lang="en-US" sz="2700" b="1" dirty="0" smtClean="0">
                <a:solidFill>
                  <a:prstClr val="white"/>
                </a:solidFill>
                <a:latin typeface="Copperplate Gothic Bold"/>
                <a:cs typeface="Copperplate Gothic Bold"/>
              </a:rPr>
              <a:t>, dove la </a:t>
            </a:r>
            <a:r>
              <a:rPr lang="en-US" sz="2700" b="1" dirty="0" err="1" smtClean="0">
                <a:solidFill>
                  <a:prstClr val="white"/>
                </a:solidFill>
                <a:latin typeface="Copperplate Gothic Bold"/>
                <a:cs typeface="Copperplate Gothic Bold"/>
              </a:rPr>
              <a:t>condizione</a:t>
            </a:r>
            <a:r>
              <a:rPr lang="en-US" sz="2700" b="1" dirty="0" smtClean="0">
                <a:solidFill>
                  <a:prstClr val="white"/>
                </a:solidFill>
                <a:latin typeface="Copperplate Gothic Bold"/>
                <a:cs typeface="Copperplate Gothic Bold"/>
              </a:rPr>
              <a:t> </a:t>
            </a:r>
            <a:r>
              <a:rPr lang="en-US" sz="2700" b="1" dirty="0" err="1" smtClean="0">
                <a:solidFill>
                  <a:prstClr val="white"/>
                </a:solidFill>
                <a:latin typeface="Copperplate Gothic Bold"/>
                <a:cs typeface="Copperplate Gothic Bold"/>
              </a:rPr>
              <a:t>della</a:t>
            </a:r>
            <a:r>
              <a:rPr lang="en-US" sz="2700" b="1" dirty="0" smtClean="0">
                <a:solidFill>
                  <a:prstClr val="white"/>
                </a:solidFill>
                <a:latin typeface="Copperplate Gothic Bold"/>
                <a:cs typeface="Copperplate Gothic Bold"/>
              </a:rPr>
              <a:t> donna era </a:t>
            </a:r>
            <a:r>
              <a:rPr lang="en-US" sz="2700" b="1" dirty="0" err="1" smtClean="0">
                <a:solidFill>
                  <a:prstClr val="white"/>
                </a:solidFill>
                <a:latin typeface="Copperplate Gothic Bold"/>
                <a:cs typeface="Copperplate Gothic Bold"/>
              </a:rPr>
              <a:t>elevata</a:t>
            </a:r>
            <a:r>
              <a:rPr lang="en-US" sz="2700" b="1" dirty="0" smtClean="0">
                <a:solidFill>
                  <a:prstClr val="white"/>
                </a:solidFill>
                <a:latin typeface="Copperplate Gothic Bold"/>
                <a:cs typeface="Copperplate Gothic Bold"/>
              </a:rPr>
              <a:t>. Si </a:t>
            </a:r>
            <a:r>
              <a:rPr lang="en-US" sz="2700" b="1" dirty="0" err="1" smtClean="0">
                <a:solidFill>
                  <a:prstClr val="white"/>
                </a:solidFill>
                <a:latin typeface="Copperplate Gothic Bold"/>
                <a:cs typeface="Copperplate Gothic Bold"/>
              </a:rPr>
              <a:t>partoriva</a:t>
            </a:r>
            <a:r>
              <a:rPr lang="en-US" sz="2700" b="1" dirty="0" smtClean="0">
                <a:solidFill>
                  <a:prstClr val="white"/>
                </a:solidFill>
                <a:latin typeface="Copperplate Gothic Bold"/>
                <a:cs typeface="Copperplate Gothic Bold"/>
              </a:rPr>
              <a:t> </a:t>
            </a:r>
            <a:r>
              <a:rPr lang="en-US" sz="2700" b="1" dirty="0" err="1" smtClean="0">
                <a:solidFill>
                  <a:prstClr val="white"/>
                </a:solidFill>
                <a:latin typeface="Copperplate Gothic Bold"/>
                <a:cs typeface="Copperplate Gothic Bold"/>
              </a:rPr>
              <a:t>sedute</a:t>
            </a:r>
            <a:r>
              <a:rPr lang="en-US" sz="2700" b="1" dirty="0" smtClean="0">
                <a:solidFill>
                  <a:prstClr val="white"/>
                </a:solidFill>
                <a:latin typeface="Copperplate Gothic Bold"/>
                <a:cs typeface="Copperplate Gothic Bold"/>
              </a:rPr>
              <a:t> o in </a:t>
            </a:r>
            <a:r>
              <a:rPr lang="en-US" sz="2700" b="1" dirty="0" err="1" smtClean="0">
                <a:solidFill>
                  <a:prstClr val="white"/>
                </a:solidFill>
                <a:latin typeface="Copperplate Gothic Bold"/>
                <a:cs typeface="Copperplate Gothic Bold"/>
              </a:rPr>
              <a:t>piedi</a:t>
            </a:r>
            <a:r>
              <a:rPr lang="en-US" sz="2700" b="1" dirty="0" smtClean="0">
                <a:solidFill>
                  <a:prstClr val="white"/>
                </a:solidFill>
                <a:latin typeface="Copperplate Gothic Bold"/>
                <a:cs typeface="Copperplate Gothic Bold"/>
              </a:rPr>
              <a:t>, </a:t>
            </a:r>
            <a:r>
              <a:rPr lang="en-US" sz="2700" b="1" dirty="0" err="1" smtClean="0">
                <a:solidFill>
                  <a:prstClr val="white"/>
                </a:solidFill>
                <a:latin typeface="Copperplate Gothic Bold"/>
                <a:cs typeface="Copperplate Gothic Bold"/>
              </a:rPr>
              <a:t>assistite</a:t>
            </a:r>
            <a:r>
              <a:rPr lang="en-US" sz="2700" b="1" dirty="0" smtClean="0">
                <a:solidFill>
                  <a:prstClr val="white"/>
                </a:solidFill>
                <a:latin typeface="Copperplate Gothic Bold"/>
                <a:cs typeface="Copperplate Gothic Bold"/>
              </a:rPr>
              <a:t> da </a:t>
            </a:r>
            <a:r>
              <a:rPr lang="en-US" sz="2700" b="1" dirty="0" err="1" smtClean="0">
                <a:solidFill>
                  <a:prstClr val="white"/>
                </a:solidFill>
                <a:latin typeface="Copperplate Gothic Bold"/>
                <a:cs typeface="Copperplate Gothic Bold"/>
              </a:rPr>
              <a:t>altre</a:t>
            </a:r>
            <a:r>
              <a:rPr lang="en-US" sz="2700" b="1" dirty="0" smtClean="0">
                <a:solidFill>
                  <a:prstClr val="white"/>
                </a:solidFill>
                <a:latin typeface="Copperplate Gothic Bold"/>
                <a:cs typeface="Copperplate Gothic Bold"/>
              </a:rPr>
              <a:t> </a:t>
            </a:r>
            <a:r>
              <a:rPr lang="en-US" sz="2700" b="1" dirty="0" err="1" smtClean="0">
                <a:solidFill>
                  <a:prstClr val="white"/>
                </a:solidFill>
                <a:latin typeface="Copperplate Gothic Bold"/>
                <a:cs typeface="Copperplate Gothic Bold"/>
              </a:rPr>
              <a:t>donne</a:t>
            </a:r>
            <a:r>
              <a:rPr lang="en-US" sz="2700" b="1" dirty="0" smtClean="0">
                <a:solidFill>
                  <a:prstClr val="white"/>
                </a:solidFill>
                <a:latin typeface="Copperplate Gothic Bold"/>
                <a:cs typeface="Copperplate Gothic Bold"/>
              </a:rPr>
              <a:t>, in </a:t>
            </a:r>
            <a:r>
              <a:rPr lang="en-US" sz="2700" b="1" dirty="0" err="1" smtClean="0">
                <a:solidFill>
                  <a:prstClr val="white"/>
                </a:solidFill>
                <a:latin typeface="Copperplate Gothic Bold"/>
                <a:cs typeface="Copperplate Gothic Bold"/>
              </a:rPr>
              <a:t>una</a:t>
            </a:r>
            <a:r>
              <a:rPr lang="en-US" sz="2700" b="1" dirty="0" smtClean="0">
                <a:solidFill>
                  <a:prstClr val="white"/>
                </a:solidFill>
                <a:latin typeface="Copperplate Gothic Bold"/>
                <a:cs typeface="Copperplate Gothic Bold"/>
              </a:rPr>
              <a:t> </a:t>
            </a:r>
            <a:r>
              <a:rPr lang="en-US" sz="2700" b="1" dirty="0" err="1" smtClean="0">
                <a:solidFill>
                  <a:prstClr val="white"/>
                </a:solidFill>
                <a:latin typeface="Copperplate Gothic Bold"/>
                <a:cs typeface="Copperplate Gothic Bold"/>
              </a:rPr>
              <a:t>sedia</a:t>
            </a:r>
            <a:r>
              <a:rPr lang="en-US" sz="2700" b="1" dirty="0" smtClean="0">
                <a:solidFill>
                  <a:prstClr val="white"/>
                </a:solidFill>
                <a:latin typeface="Copperplate Gothic Bold"/>
                <a:cs typeface="Copperplate Gothic Bold"/>
              </a:rPr>
              <a:t> </a:t>
            </a:r>
            <a:r>
              <a:rPr lang="en-US" sz="2700" b="1" dirty="0" err="1" smtClean="0">
                <a:solidFill>
                  <a:prstClr val="white"/>
                </a:solidFill>
                <a:latin typeface="Copperplate Gothic Bold"/>
                <a:cs typeface="Copperplate Gothic Bold"/>
              </a:rPr>
              <a:t>particolare</a:t>
            </a:r>
            <a:r>
              <a:rPr lang="en-US" sz="2700" b="1" dirty="0" smtClean="0">
                <a:solidFill>
                  <a:prstClr val="white"/>
                </a:solidFill>
                <a:latin typeface="Copperplate Gothic Bold"/>
                <a:cs typeface="Copperplate Gothic Bold"/>
              </a:rPr>
              <a:t>: la cathedra. </a:t>
            </a:r>
            <a:r>
              <a:rPr lang="en-US" sz="2700" b="1" dirty="0" err="1" smtClean="0">
                <a:solidFill>
                  <a:prstClr val="white"/>
                </a:solidFill>
                <a:latin typeface="Copperplate Gothic Bold"/>
                <a:cs typeface="Copperplate Gothic Bold"/>
              </a:rPr>
              <a:t>Che</a:t>
            </a:r>
            <a:r>
              <a:rPr lang="en-US" sz="2700" b="1" dirty="0" smtClean="0">
                <a:solidFill>
                  <a:prstClr val="white"/>
                </a:solidFill>
                <a:latin typeface="Copperplate Gothic Bold"/>
                <a:cs typeface="Copperplate Gothic Bold"/>
              </a:rPr>
              <a:t> era </a:t>
            </a:r>
            <a:r>
              <a:rPr lang="en-US" sz="2700" b="1" dirty="0" err="1" smtClean="0">
                <a:solidFill>
                  <a:prstClr val="white"/>
                </a:solidFill>
                <a:latin typeface="Copperplate Gothic Bold"/>
                <a:cs typeface="Copperplate Gothic Bold"/>
              </a:rPr>
              <a:t>anche</a:t>
            </a:r>
            <a:r>
              <a:rPr lang="en-US" sz="2700" b="1" dirty="0" smtClean="0">
                <a:solidFill>
                  <a:prstClr val="white"/>
                </a:solidFill>
                <a:latin typeface="Copperplate Gothic Bold"/>
                <a:cs typeface="Copperplate Gothic Bold"/>
              </a:rPr>
              <a:t> la </a:t>
            </a:r>
            <a:r>
              <a:rPr lang="en-US" sz="2700" b="1" dirty="0" err="1" smtClean="0">
                <a:solidFill>
                  <a:prstClr val="white"/>
                </a:solidFill>
                <a:latin typeface="Copperplate Gothic Bold"/>
                <a:cs typeface="Copperplate Gothic Bold"/>
              </a:rPr>
              <a:t>sedia</a:t>
            </a:r>
            <a:r>
              <a:rPr lang="en-US" sz="2700" b="1" dirty="0" smtClean="0">
                <a:solidFill>
                  <a:prstClr val="white"/>
                </a:solidFill>
                <a:latin typeface="Copperplate Gothic Bold"/>
                <a:cs typeface="Copperplate Gothic Bold"/>
              </a:rPr>
              <a:t> </a:t>
            </a:r>
            <a:r>
              <a:rPr lang="en-US" sz="2700" b="1" dirty="0" err="1" smtClean="0">
                <a:solidFill>
                  <a:prstClr val="white"/>
                </a:solidFill>
                <a:latin typeface="Copperplate Gothic Bold"/>
                <a:cs typeface="Copperplate Gothic Bold"/>
              </a:rPr>
              <a:t>dell’insegnamento</a:t>
            </a:r>
            <a:r>
              <a:rPr lang="en-US" sz="2700" b="1" dirty="0" smtClean="0">
                <a:solidFill>
                  <a:prstClr val="white"/>
                </a:solidFill>
                <a:latin typeface="Copperplate Gothic Bold"/>
                <a:cs typeface="Copperplate Gothic Bold"/>
              </a:rPr>
              <a:t> e del </a:t>
            </a:r>
            <a:r>
              <a:rPr lang="en-US" sz="2700" b="1" dirty="0" err="1" smtClean="0">
                <a:solidFill>
                  <a:prstClr val="white"/>
                </a:solidFill>
                <a:latin typeface="Copperplate Gothic Bold"/>
                <a:cs typeface="Copperplate Gothic Bold"/>
              </a:rPr>
              <a:t>pronunciamento</a:t>
            </a:r>
            <a:r>
              <a:rPr lang="en-US" sz="2700" b="1" dirty="0" smtClean="0">
                <a:solidFill>
                  <a:prstClr val="white"/>
                </a:solidFill>
                <a:latin typeface="Copperplate Gothic Bold"/>
                <a:cs typeface="Copperplate Gothic Bold"/>
              </a:rPr>
              <a:t> del </a:t>
            </a:r>
            <a:r>
              <a:rPr lang="en-US" sz="2700" b="1" dirty="0" err="1" smtClean="0">
                <a:solidFill>
                  <a:prstClr val="white"/>
                </a:solidFill>
                <a:latin typeface="Copperplate Gothic Bold"/>
                <a:cs typeface="Copperplate Gothic Bold"/>
              </a:rPr>
              <a:t>potere</a:t>
            </a:r>
            <a:r>
              <a:rPr lang="en-US" sz="2700" b="1" dirty="0" smtClean="0">
                <a:solidFill>
                  <a:prstClr val="white"/>
                </a:solidFill>
                <a:latin typeface="Copperplate Gothic Bold"/>
                <a:cs typeface="Copperplate Gothic Bold"/>
              </a:rPr>
              <a:t> (ex cathedra). </a:t>
            </a:r>
            <a:endParaRPr lang="it-IT" sz="2800" dirty="0">
              <a:solidFill>
                <a:prstClr val="white"/>
              </a:solidFill>
            </a:endParaRPr>
          </a:p>
        </p:txBody>
      </p:sp>
      <p:sp>
        <p:nvSpPr>
          <p:cNvPr id="7" name="CasellaDiTesto 6"/>
          <p:cNvSpPr txBox="1"/>
          <p:nvPr/>
        </p:nvSpPr>
        <p:spPr>
          <a:xfrm>
            <a:off x="107504" y="92333"/>
            <a:ext cx="1571636" cy="830997"/>
          </a:xfrm>
          <a:prstGeom prst="rect">
            <a:avLst/>
          </a:prstGeom>
          <a:noFill/>
        </p:spPr>
        <p:txBody>
          <a:bodyPr wrap="square" rtlCol="0">
            <a:spAutoFit/>
          </a:bodyPr>
          <a:lstStyle/>
          <a:p>
            <a:r>
              <a:rPr lang="it-IT" sz="1600" b="1" dirty="0">
                <a:solidFill>
                  <a:prstClr val="black"/>
                </a:solidFill>
                <a:latin typeface="Copperplate Gothic Bold" pitchFamily="34" charset="0"/>
              </a:rPr>
              <a:t>Monte San Martino (</a:t>
            </a:r>
            <a:r>
              <a:rPr lang="it-IT" sz="1600" b="1" dirty="0" err="1">
                <a:solidFill>
                  <a:prstClr val="black"/>
                </a:solidFill>
                <a:latin typeface="Copperplate Gothic Bold" pitchFamily="34" charset="0"/>
              </a:rPr>
              <a:t>Tn</a:t>
            </a:r>
            <a:r>
              <a:rPr lang="it-IT" sz="1600" b="1" dirty="0">
                <a:solidFill>
                  <a:prstClr val="black"/>
                </a:solidFill>
                <a:latin typeface="Copperplate Gothic Bold" pitchFamily="34" charset="0"/>
              </a:rPr>
              <a:t>), I sec. </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869" t="28111" r="47100" b="44763"/>
          <a:stretch/>
        </p:blipFill>
        <p:spPr bwMode="auto">
          <a:xfrm>
            <a:off x="0" y="-15817"/>
            <a:ext cx="4489156" cy="687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53266" y="6396335"/>
            <a:ext cx="4489156" cy="461665"/>
          </a:xfrm>
          <a:prstGeom prst="rect">
            <a:avLst/>
          </a:prstGeom>
          <a:noFill/>
        </p:spPr>
        <p:txBody>
          <a:bodyPr wrap="square" rtlCol="0">
            <a:spAutoFit/>
          </a:bodyPr>
          <a:lstStyle/>
          <a:p>
            <a:r>
              <a:rPr lang="it-IT" sz="1200" b="1" dirty="0" smtClean="0">
                <a:solidFill>
                  <a:srgbClr val="FF0000"/>
                </a:solidFill>
                <a:latin typeface="Copperplate Gothic Bold" panose="020E0705020206020404" pitchFamily="34" charset="0"/>
              </a:rPr>
              <a:t>Disegno di pendente in ambra  dalla tomba a circolo dei Monili di Vetulonia (Gr). </a:t>
            </a:r>
            <a:r>
              <a:rPr lang="it-IT" sz="1200" b="1" dirty="0" err="1" smtClean="0">
                <a:solidFill>
                  <a:srgbClr val="FF0000"/>
                </a:solidFill>
                <a:latin typeface="Copperplate Gothic Bold" panose="020E0705020206020404" pitchFamily="34" charset="0"/>
              </a:rPr>
              <a:t>Vii</a:t>
            </a:r>
            <a:r>
              <a:rPr lang="it-IT" sz="1200" b="1" dirty="0" smtClean="0">
                <a:solidFill>
                  <a:srgbClr val="FF0000"/>
                </a:solidFill>
                <a:latin typeface="Copperplate Gothic Bold" panose="020E0705020206020404" pitchFamily="34" charset="0"/>
              </a:rPr>
              <a:t> sec. a. C. </a:t>
            </a:r>
            <a:endParaRPr lang="it-IT" sz="1200" b="1" dirty="0">
              <a:solidFill>
                <a:srgbClr val="FF0000"/>
              </a:solidFill>
              <a:latin typeface="Copperplate Gothic Bold" panose="020E0705020206020404" pitchFamily="34" charset="0"/>
            </a:endParaRPr>
          </a:p>
        </p:txBody>
      </p:sp>
    </p:spTree>
    <p:extLst>
      <p:ext uri="{BB962C8B-B14F-4D97-AF65-F5344CB8AC3E}">
        <p14:creationId xmlns:p14="http://schemas.microsoft.com/office/powerpoint/2010/main" val="7849477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6238040" y="0"/>
            <a:ext cx="2882146" cy="6370975"/>
          </a:xfrm>
          <a:prstGeom prst="rect">
            <a:avLst/>
          </a:prstGeom>
          <a:noFill/>
        </p:spPr>
        <p:txBody>
          <a:bodyPr wrap="square" rtlCol="0">
            <a:spAutoFit/>
          </a:bodyPr>
          <a:lstStyle/>
          <a:p>
            <a:r>
              <a:rPr lang="it-IT" sz="2400" b="1" dirty="0" smtClean="0">
                <a:solidFill>
                  <a:prstClr val="white"/>
                </a:solidFill>
                <a:latin typeface="Copperplate Gothic Bold"/>
                <a:cs typeface="Copperplate Gothic Bold"/>
              </a:rPr>
              <a:t>La rappresentazione della nascita viene spesso ambientata in ambiente boschivo, a significare la comunanza di significato con la natura selvaggia e la Grande Madre delle piante e degli </a:t>
            </a:r>
          </a:p>
          <a:p>
            <a:r>
              <a:rPr lang="it-IT" sz="2400" b="1" dirty="0" smtClean="0">
                <a:solidFill>
                  <a:prstClr val="white"/>
                </a:solidFill>
                <a:latin typeface="Copperplate Gothic Bold"/>
                <a:cs typeface="Copperplate Gothic Bold"/>
              </a:rPr>
              <a:t>animali. </a:t>
            </a:r>
            <a:endParaRPr lang="it-IT" sz="2400" dirty="0">
              <a:solidFill>
                <a:prstClr val="white"/>
              </a:solidFill>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547" r="12073"/>
          <a:stretch/>
        </p:blipFill>
        <p:spPr bwMode="auto">
          <a:xfrm>
            <a:off x="14793" y="15037"/>
            <a:ext cx="622324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07504" y="6430940"/>
            <a:ext cx="4114268" cy="276999"/>
          </a:xfrm>
          <a:prstGeom prst="rect">
            <a:avLst/>
          </a:prstGeom>
        </p:spPr>
        <p:txBody>
          <a:bodyPr wrap="none">
            <a:spAutoFit/>
          </a:bodyPr>
          <a:lstStyle/>
          <a:p>
            <a:r>
              <a:rPr lang="it-IT" sz="1200" b="1" dirty="0" err="1">
                <a:solidFill>
                  <a:srgbClr val="FF0000"/>
                </a:solidFill>
                <a:latin typeface="Copperplate Gothic Bold" panose="020E0705020206020404" pitchFamily="34" charset="0"/>
              </a:rPr>
              <a:t>Poggiarello</a:t>
            </a:r>
            <a:r>
              <a:rPr lang="it-IT" sz="1200" b="1" dirty="0">
                <a:solidFill>
                  <a:srgbClr val="FF0000"/>
                </a:solidFill>
                <a:latin typeface="Copperplate Gothic Bold" panose="020E0705020206020404" pitchFamily="34" charset="0"/>
              </a:rPr>
              <a:t> </a:t>
            </a:r>
            <a:r>
              <a:rPr lang="it-IT" sz="1200" b="1" dirty="0" err="1">
                <a:solidFill>
                  <a:srgbClr val="FF0000"/>
                </a:solidFill>
                <a:latin typeface="Copperplate Gothic Bold" panose="020E0705020206020404" pitchFamily="34" charset="0"/>
              </a:rPr>
              <a:t>Renzetti</a:t>
            </a:r>
            <a:r>
              <a:rPr lang="it-IT" sz="1200" b="1" dirty="0">
                <a:solidFill>
                  <a:srgbClr val="FF0000"/>
                </a:solidFill>
                <a:latin typeface="Copperplate Gothic Bold" panose="020E0705020206020404" pitchFamily="34" charset="0"/>
              </a:rPr>
              <a:t>, Vetulonia. IV sec. a. C. </a:t>
            </a:r>
          </a:p>
        </p:txBody>
      </p:sp>
    </p:spTree>
    <p:extLst>
      <p:ext uri="{BB962C8B-B14F-4D97-AF65-F5344CB8AC3E}">
        <p14:creationId xmlns:p14="http://schemas.microsoft.com/office/powerpoint/2010/main" val="10651865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6012160" y="0"/>
            <a:ext cx="3108026" cy="6740307"/>
          </a:xfrm>
          <a:prstGeom prst="rect">
            <a:avLst/>
          </a:prstGeom>
          <a:noFill/>
        </p:spPr>
        <p:txBody>
          <a:bodyPr wrap="square" rtlCol="0">
            <a:spAutoFit/>
          </a:bodyPr>
          <a:lstStyle/>
          <a:p>
            <a:r>
              <a:rPr lang="it-IT" sz="2400" b="1" dirty="0" smtClean="0">
                <a:solidFill>
                  <a:prstClr val="white"/>
                </a:solidFill>
                <a:latin typeface="Copperplate Gothic Bold"/>
                <a:cs typeface="Copperplate Gothic Bold"/>
              </a:rPr>
              <a:t>Le </a:t>
            </a:r>
            <a:r>
              <a:rPr lang="it-IT" sz="2400" b="1" i="1" dirty="0" err="1" smtClean="0">
                <a:solidFill>
                  <a:prstClr val="white"/>
                </a:solidFill>
                <a:latin typeface="Copperplate Gothic Bold"/>
                <a:cs typeface="Copperplate Gothic Bold"/>
              </a:rPr>
              <a:t>matres</a:t>
            </a:r>
            <a:r>
              <a:rPr lang="it-IT" sz="2400" b="1" i="1" dirty="0" smtClean="0">
                <a:solidFill>
                  <a:prstClr val="white"/>
                </a:solidFill>
                <a:latin typeface="Copperplate Gothic Bold"/>
                <a:cs typeface="Copperplate Gothic Bold"/>
              </a:rPr>
              <a:t> </a:t>
            </a:r>
            <a:r>
              <a:rPr lang="it-IT" sz="2400" b="1" i="1" dirty="0" err="1" smtClean="0">
                <a:solidFill>
                  <a:prstClr val="white"/>
                </a:solidFill>
                <a:latin typeface="Copperplate Gothic Bold"/>
                <a:cs typeface="Copperplate Gothic Bold"/>
              </a:rPr>
              <a:t>matutae</a:t>
            </a:r>
            <a:r>
              <a:rPr lang="it-IT" sz="2400" b="1" i="1" dirty="0" smtClean="0">
                <a:solidFill>
                  <a:prstClr val="white"/>
                </a:solidFill>
                <a:latin typeface="Copperplate Gothic Bold"/>
                <a:cs typeface="Copperplate Gothic Bold"/>
              </a:rPr>
              <a:t>  </a:t>
            </a:r>
            <a:r>
              <a:rPr lang="it-IT" sz="2400" b="1" dirty="0" smtClean="0">
                <a:solidFill>
                  <a:prstClr val="white"/>
                </a:solidFill>
                <a:latin typeface="Copperplate Gothic Bold"/>
                <a:cs typeface="Copperplate Gothic Bold"/>
              </a:rPr>
              <a:t>di Capua (Ce) rinvenute in un santuario dedicato alla nascita degli </a:t>
            </a:r>
            <a:r>
              <a:rPr lang="it-IT" sz="2400" b="1" dirty="0" err="1" smtClean="0">
                <a:solidFill>
                  <a:prstClr val="white"/>
                </a:solidFill>
                <a:latin typeface="Copperplate Gothic Bold"/>
                <a:cs typeface="Copperplate Gothic Bold"/>
              </a:rPr>
              <a:t>Oschi</a:t>
            </a:r>
            <a:r>
              <a:rPr lang="it-IT" sz="2400" b="1" dirty="0" smtClean="0">
                <a:solidFill>
                  <a:prstClr val="white"/>
                </a:solidFill>
                <a:latin typeface="Copperplate Gothic Bold"/>
                <a:cs typeface="Copperplate Gothic Bold"/>
              </a:rPr>
              <a:t>, furono definite dagli archeologi «brutte e sgraziate che sembravano rospi». </a:t>
            </a:r>
            <a:r>
              <a:rPr lang="it-IT" sz="2400" b="1" dirty="0" err="1" smtClean="0">
                <a:solidFill>
                  <a:prstClr val="white"/>
                </a:solidFill>
                <a:latin typeface="Copperplate Gothic Bold"/>
                <a:cs typeface="Copperplate Gothic Bold"/>
              </a:rPr>
              <a:t>Wera</a:t>
            </a:r>
            <a:r>
              <a:rPr lang="it-IT" sz="2400" b="1" dirty="0" smtClean="0">
                <a:solidFill>
                  <a:prstClr val="white"/>
                </a:solidFill>
                <a:latin typeface="Copperplate Gothic Bold"/>
                <a:cs typeface="Copperplate Gothic Bold"/>
              </a:rPr>
              <a:t> il più grande luogo sacro degli antichi Campani. </a:t>
            </a:r>
            <a:endParaRPr lang="it-IT" sz="2400" dirty="0">
              <a:solidFill>
                <a:prstClr val="white"/>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0" y="47305"/>
            <a:ext cx="5851611" cy="6830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60450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6876256" y="5516"/>
            <a:ext cx="2267744" cy="6740307"/>
          </a:xfrm>
          <a:prstGeom prst="rect">
            <a:avLst/>
          </a:prstGeom>
          <a:noFill/>
        </p:spPr>
        <p:txBody>
          <a:bodyPr wrap="square" rtlCol="0">
            <a:spAutoFit/>
          </a:bodyPr>
          <a:lstStyle/>
          <a:p>
            <a:r>
              <a:rPr lang="it-IT" sz="2400" b="1" dirty="0" smtClean="0">
                <a:solidFill>
                  <a:prstClr val="white"/>
                </a:solidFill>
                <a:latin typeface="Copperplate Gothic Bold"/>
                <a:cs typeface="Copperplate Gothic Bold"/>
              </a:rPr>
              <a:t>La Gran Madre si trasforma in Artemide efesina, dea della natura selvaggia e protettrice delle partorienti dalle molte mammelle, divinità primordiale che non può essere eliminata . </a:t>
            </a:r>
            <a:endParaRPr lang="it-IT" sz="2400" dirty="0">
              <a:solidFill>
                <a:prstClr val="white"/>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76256" cy="6876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27519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17" t="4850" r="4066" b="4937"/>
          <a:stretch/>
        </p:blipFill>
        <p:spPr bwMode="auto">
          <a:xfrm>
            <a:off x="-55765" y="-3187"/>
            <a:ext cx="9308285" cy="6861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71245" y="116632"/>
            <a:ext cx="4572000" cy="646331"/>
          </a:xfrm>
          <a:prstGeom prst="rect">
            <a:avLst/>
          </a:prstGeom>
        </p:spPr>
        <p:txBody>
          <a:bodyPr>
            <a:spAutoFit/>
          </a:bodyPr>
          <a:lstStyle/>
          <a:p>
            <a:r>
              <a:rPr lang="it-IT" sz="1200" b="1" dirty="0">
                <a:solidFill>
                  <a:srgbClr val="FF0000"/>
                </a:solidFill>
                <a:latin typeface="Copperplate Gothic Bold" panose="020E0705020206020404" pitchFamily="34" charset="0"/>
              </a:rPr>
              <a:t>Egitto, periodo </a:t>
            </a:r>
            <a:r>
              <a:rPr lang="it-IT" sz="1200" b="1" dirty="0" smtClean="0">
                <a:solidFill>
                  <a:srgbClr val="FF0000"/>
                </a:solidFill>
                <a:latin typeface="Copperplate Gothic Bold" panose="020E0705020206020404" pitchFamily="34" charset="0"/>
              </a:rPr>
              <a:t>tolemaico (IV – I sec. a. C.). </a:t>
            </a:r>
            <a:r>
              <a:rPr lang="it-IT" sz="1200" b="1" dirty="0">
                <a:solidFill>
                  <a:srgbClr val="FF0000"/>
                </a:solidFill>
                <a:latin typeface="Copperplate Gothic Bold" panose="020E0705020206020404" pitchFamily="34" charset="0"/>
              </a:rPr>
              <a:t>Statuina di donna che partorisce: </a:t>
            </a:r>
            <a:endParaRPr lang="it-IT" sz="1200" b="1" dirty="0" smtClean="0">
              <a:solidFill>
                <a:srgbClr val="FF0000"/>
              </a:solidFill>
              <a:latin typeface="Copperplate Gothic Bold" panose="020E0705020206020404" pitchFamily="34" charset="0"/>
            </a:endParaRPr>
          </a:p>
          <a:p>
            <a:r>
              <a:rPr lang="it-IT" sz="1200" b="1" dirty="0" smtClean="0">
                <a:solidFill>
                  <a:srgbClr val="FF0000"/>
                </a:solidFill>
                <a:latin typeface="Copperplate Gothic Bold" panose="020E0705020206020404" pitchFamily="34" charset="0"/>
              </a:rPr>
              <a:t>veniva </a:t>
            </a:r>
            <a:r>
              <a:rPr lang="it-IT" sz="1200" b="1" dirty="0">
                <a:solidFill>
                  <a:srgbClr val="FF0000"/>
                </a:solidFill>
                <a:latin typeface="Copperplate Gothic Bold" panose="020E0705020206020404" pitchFamily="34" charset="0"/>
              </a:rPr>
              <a:t>data alla gestanti. </a:t>
            </a:r>
          </a:p>
        </p:txBody>
      </p:sp>
      <p:sp>
        <p:nvSpPr>
          <p:cNvPr id="6" name="CasellaDiTesto 5"/>
          <p:cNvSpPr txBox="1"/>
          <p:nvPr/>
        </p:nvSpPr>
        <p:spPr>
          <a:xfrm>
            <a:off x="467544" y="5582821"/>
            <a:ext cx="6696744" cy="923330"/>
          </a:xfrm>
          <a:prstGeom prst="rect">
            <a:avLst/>
          </a:prstGeom>
          <a:noFill/>
        </p:spPr>
        <p:txBody>
          <a:bodyPr wrap="square" rtlCol="0">
            <a:spAutoFit/>
          </a:bodyPr>
          <a:lstStyle/>
          <a:p>
            <a:r>
              <a:rPr lang="it-IT" b="1" dirty="0" smtClean="0">
                <a:solidFill>
                  <a:schemeClr val="bg1"/>
                </a:solidFill>
                <a:latin typeface="Copperplate Gothic Bold" panose="020E0705020206020404" pitchFamily="34" charset="0"/>
              </a:rPr>
              <a:t>Anche in Egitto è diffusa. Il copricapo ornato mostra la grande considerazione in cui venivano tenute le gestanti e il potere gestito delle donne </a:t>
            </a:r>
            <a:endParaRPr lang="it-IT" b="1" dirty="0">
              <a:solidFill>
                <a:schemeClr val="bg1"/>
              </a:solidFill>
              <a:latin typeface="Copperplate Gothic Bold" panose="020E0705020206020404" pitchFamily="34" charset="0"/>
            </a:endParaRPr>
          </a:p>
        </p:txBody>
      </p:sp>
    </p:spTree>
    <p:extLst>
      <p:ext uri="{BB962C8B-B14F-4D97-AF65-F5344CB8AC3E}">
        <p14:creationId xmlns:p14="http://schemas.microsoft.com/office/powerpoint/2010/main" val="28751218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84" y="-31455"/>
            <a:ext cx="8974811" cy="6873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251520" y="188640"/>
            <a:ext cx="2842573" cy="523220"/>
          </a:xfrm>
          <a:prstGeom prst="rect">
            <a:avLst/>
          </a:prstGeom>
        </p:spPr>
        <p:txBody>
          <a:bodyPr wrap="none">
            <a:spAutoFit/>
          </a:bodyPr>
          <a:lstStyle/>
          <a:p>
            <a:r>
              <a:rPr lang="it-IT" sz="1400" b="1" dirty="0">
                <a:solidFill>
                  <a:srgbClr val="C00000"/>
                </a:solidFill>
                <a:latin typeface="Copperplate Gothic Bold" panose="020E0705020206020404" pitchFamily="34" charset="0"/>
              </a:rPr>
              <a:t>Santa Barbara, </a:t>
            </a:r>
            <a:r>
              <a:rPr lang="it-IT" sz="1400" b="1" dirty="0" err="1">
                <a:solidFill>
                  <a:srgbClr val="C00000"/>
                </a:solidFill>
                <a:latin typeface="Copperplate Gothic Bold" panose="020E0705020206020404" pitchFamily="34" charset="0"/>
              </a:rPr>
              <a:t>Chumash</a:t>
            </a:r>
            <a:r>
              <a:rPr lang="it-IT" sz="1400" b="1" dirty="0">
                <a:solidFill>
                  <a:srgbClr val="C00000"/>
                </a:solidFill>
                <a:latin typeface="Copperplate Gothic Bold" panose="020E0705020206020404" pitchFamily="34" charset="0"/>
              </a:rPr>
              <a:t>, </a:t>
            </a:r>
            <a:endParaRPr lang="it-IT" sz="1400" b="1" dirty="0" smtClean="0">
              <a:solidFill>
                <a:srgbClr val="C00000"/>
              </a:solidFill>
              <a:latin typeface="Copperplate Gothic Bold" panose="020E0705020206020404" pitchFamily="34" charset="0"/>
            </a:endParaRPr>
          </a:p>
          <a:p>
            <a:r>
              <a:rPr lang="it-IT" sz="1400" b="1" dirty="0" smtClean="0">
                <a:solidFill>
                  <a:srgbClr val="C00000"/>
                </a:solidFill>
                <a:latin typeface="Copperplate Gothic Bold" panose="020E0705020206020404" pitchFamily="34" charset="0"/>
              </a:rPr>
              <a:t>California</a:t>
            </a:r>
            <a:r>
              <a:rPr lang="it-IT" sz="1400" b="1" dirty="0">
                <a:solidFill>
                  <a:srgbClr val="C00000"/>
                </a:solidFill>
                <a:latin typeface="Copperplate Gothic Bold" panose="020E0705020206020404" pitchFamily="34" charset="0"/>
              </a:rPr>
              <a:t>, 1.000 d.C. </a:t>
            </a:r>
          </a:p>
        </p:txBody>
      </p:sp>
    </p:spTree>
    <p:extLst>
      <p:ext uri="{BB962C8B-B14F-4D97-AF65-F5344CB8AC3E}">
        <p14:creationId xmlns:p14="http://schemas.microsoft.com/office/powerpoint/2010/main" val="31498047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0" y="6165503"/>
            <a:ext cx="9173534" cy="707886"/>
          </a:xfrm>
          <a:prstGeom prst="rect">
            <a:avLst/>
          </a:prstGeom>
          <a:noFill/>
        </p:spPr>
        <p:txBody>
          <a:bodyPr wrap="square" rtlCol="0">
            <a:spAutoFit/>
          </a:bodyPr>
          <a:lstStyle/>
          <a:p>
            <a:r>
              <a:rPr lang="it-IT" sz="2000" b="1" dirty="0" smtClean="0">
                <a:solidFill>
                  <a:prstClr val="white"/>
                </a:solidFill>
                <a:latin typeface="Copperplate Gothic Bold"/>
                <a:cs typeface="Copperplate Gothic Bold"/>
              </a:rPr>
              <a:t>Dove il </a:t>
            </a:r>
            <a:r>
              <a:rPr lang="it-IT" sz="2000" b="1" dirty="0" err="1" smtClean="0">
                <a:solidFill>
                  <a:prstClr val="white"/>
                </a:solidFill>
                <a:latin typeface="Copperplate Gothic Bold"/>
                <a:cs typeface="Copperplate Gothic Bold"/>
              </a:rPr>
              <a:t>patrircato</a:t>
            </a:r>
            <a:r>
              <a:rPr lang="it-IT" sz="2000" b="1" dirty="0" smtClean="0">
                <a:solidFill>
                  <a:prstClr val="white"/>
                </a:solidFill>
                <a:latin typeface="Copperplate Gothic Bold"/>
                <a:cs typeface="Copperplate Gothic Bold"/>
              </a:rPr>
              <a:t> non arriva la nascita continua ad essere un atto sacro e viene rappresentata nei luoghi di culto. </a:t>
            </a:r>
            <a:endParaRPr lang="it-IT" sz="2000" dirty="0">
              <a:solidFill>
                <a:prstClr val="white"/>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0" y="28859"/>
            <a:ext cx="9090025" cy="621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48480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2" y="0"/>
            <a:ext cx="891752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4057297" y="266833"/>
            <a:ext cx="4628083" cy="1754326"/>
          </a:xfrm>
          <a:prstGeom prst="rect">
            <a:avLst/>
          </a:prstGeom>
          <a:noFill/>
        </p:spPr>
        <p:txBody>
          <a:bodyPr wrap="square" rtlCol="0">
            <a:spAutoFit/>
          </a:bodyPr>
          <a:lstStyle/>
          <a:p>
            <a:r>
              <a:rPr lang="it-IT" b="1" dirty="0" smtClean="0">
                <a:solidFill>
                  <a:srgbClr val="C00000"/>
                </a:solidFill>
                <a:latin typeface="Copperplate Gothic Bold" panose="020E0705020206020404" pitchFamily="34" charset="0"/>
              </a:rPr>
              <a:t>La situazione cambia da Roma in poi. La rappresentazione della nascita diventa rara, il parto viene desacralizzato e considerato un atto sporco, un tabù impossibile  da ritrarre. </a:t>
            </a:r>
            <a:endParaRPr lang="it-IT" b="1" dirty="0">
              <a:solidFill>
                <a:srgbClr val="C00000"/>
              </a:solidFill>
              <a:latin typeface="Copperplate Gothic Bold" panose="020E0705020206020404" pitchFamily="34" charset="0"/>
            </a:endParaRPr>
          </a:p>
        </p:txBody>
      </p:sp>
    </p:spTree>
    <p:extLst>
      <p:ext uri="{BB962C8B-B14F-4D97-AF65-F5344CB8AC3E}">
        <p14:creationId xmlns:p14="http://schemas.microsoft.com/office/powerpoint/2010/main" val="10192060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5071" y="5457617"/>
            <a:ext cx="9143999" cy="1400383"/>
          </a:xfrm>
          <a:prstGeom prst="rect">
            <a:avLst/>
          </a:prstGeom>
          <a:noFill/>
        </p:spPr>
        <p:txBody>
          <a:bodyPr wrap="square" rtlCol="0">
            <a:spAutoFit/>
          </a:bodyPr>
          <a:lstStyle/>
          <a:p>
            <a:r>
              <a:rPr lang="it-IT" sz="1700" b="1" dirty="0" smtClean="0">
                <a:solidFill>
                  <a:prstClr val="white"/>
                </a:solidFill>
                <a:latin typeface="Copperplate Gothic Bold"/>
                <a:cs typeface="Copperplate Gothic Bold"/>
              </a:rPr>
              <a:t>I Romani avevano scoperto una dieta che anticipava il menarca nelle bambine anche a otto anni. La deflorazione precoce rendeva sterili molte matrone. Quelle fertili venivano fatte partorire in sequenza, </a:t>
            </a:r>
          </a:p>
          <a:p>
            <a:r>
              <a:rPr lang="it-IT" sz="1700" b="1" dirty="0" smtClean="0">
                <a:solidFill>
                  <a:prstClr val="white"/>
                </a:solidFill>
                <a:latin typeface="Copperplate Gothic Bold"/>
                <a:cs typeface="Copperplate Gothic Bold"/>
              </a:rPr>
              <a:t>sia come mogli «primarie» che come mogli «a tempo»  ad amici che non potevano avere figli dalla legittima consorte. </a:t>
            </a:r>
            <a:endParaRPr lang="it-IT" sz="1700" dirty="0">
              <a:solidFill>
                <a:prstClr val="white"/>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75" y="0"/>
            <a:ext cx="9111025" cy="551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23524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1" y="6051133"/>
            <a:ext cx="9143999" cy="830997"/>
          </a:xfrm>
          <a:prstGeom prst="rect">
            <a:avLst/>
          </a:prstGeom>
          <a:noFill/>
        </p:spPr>
        <p:txBody>
          <a:bodyPr wrap="square" rtlCol="0">
            <a:spAutoFit/>
          </a:bodyPr>
          <a:lstStyle/>
          <a:p>
            <a:r>
              <a:rPr lang="it-IT" sz="1600" b="1" dirty="0" smtClean="0">
                <a:solidFill>
                  <a:prstClr val="white"/>
                </a:solidFill>
                <a:latin typeface="Copperplate Gothic Bold"/>
                <a:cs typeface="Copperplate Gothic Bold"/>
              </a:rPr>
              <a:t>I bambini erano di proprietà del marito che decideva se allevarli o se, </a:t>
            </a:r>
          </a:p>
          <a:p>
            <a:r>
              <a:rPr lang="it-IT" sz="1600" b="1" dirty="0" smtClean="0">
                <a:solidFill>
                  <a:prstClr val="white"/>
                </a:solidFill>
                <a:latin typeface="Copperplate Gothic Bold"/>
                <a:cs typeface="Copperplate Gothic Bold"/>
              </a:rPr>
              <a:t>per non disperdere il patrimonio, era più opportuno abbandonarli sulla </a:t>
            </a:r>
          </a:p>
          <a:p>
            <a:r>
              <a:rPr lang="it-IT" sz="1600" b="1" dirty="0" smtClean="0">
                <a:solidFill>
                  <a:prstClr val="white"/>
                </a:solidFill>
                <a:latin typeface="Copperplate Gothic Bold"/>
                <a:cs typeface="Copperplate Gothic Bold"/>
              </a:rPr>
              <a:t>soglia della porta di casa per essere presi dai mercanti di schiavi o morire. </a:t>
            </a:r>
            <a:endParaRPr lang="it-IT" sz="1600" dirty="0">
              <a:solidFill>
                <a:prstClr val="white"/>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85"/>
            <a:ext cx="9116448" cy="6132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47637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5460466" y="0"/>
            <a:ext cx="3646589" cy="3754874"/>
          </a:xfrm>
          <a:prstGeom prst="rect">
            <a:avLst/>
          </a:prstGeom>
          <a:noFill/>
        </p:spPr>
        <p:txBody>
          <a:bodyPr wrap="square" rtlCol="0">
            <a:spAutoFit/>
          </a:bodyPr>
          <a:lstStyle/>
          <a:p>
            <a:r>
              <a:rPr lang="it-IT" sz="1700" b="1" dirty="0" smtClean="0">
                <a:solidFill>
                  <a:prstClr val="white"/>
                </a:solidFill>
                <a:latin typeface="Copperplate Gothic Bold"/>
              </a:rPr>
              <a:t>I defunti venivano seppelliti in posizione fetale. Spesso gli venivano rotte le giunture delle ginocchia.  Poi venivano cosparsi di ocra rossa, li si circondava di un cerchio di conchiglie, a simboleggiare l’utero, e venivano reimmersi in uno degli anfratti del grembo della Grande Madre, la caverna, per essere rigenerati e poter rinascere. </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913"/>
            <a:ext cx="546046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1211" y="3700613"/>
            <a:ext cx="2560848" cy="29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0" y="0"/>
            <a:ext cx="2051720" cy="1200329"/>
          </a:xfrm>
          <a:prstGeom prst="rect">
            <a:avLst/>
          </a:prstGeom>
        </p:spPr>
        <p:txBody>
          <a:bodyPr wrap="square">
            <a:spAutoFit/>
          </a:bodyPr>
          <a:lstStyle/>
          <a:p>
            <a:r>
              <a:rPr lang="it-IT" sz="1200" b="1" dirty="0" smtClean="0">
                <a:solidFill>
                  <a:schemeClr val="bg1"/>
                </a:solidFill>
                <a:latin typeface="Copperplate Gothic Bold" panose="020E0705020206020404" pitchFamily="34" charset="0"/>
              </a:rPr>
              <a:t>sepoltura della donna incinta gravettiana (29.000-20.000 </a:t>
            </a:r>
            <a:r>
              <a:rPr lang="it-IT" sz="1200" b="1" dirty="0" err="1" smtClean="0">
                <a:solidFill>
                  <a:schemeClr val="bg1"/>
                </a:solidFill>
                <a:latin typeface="Copperplate Gothic Bold" panose="020E0705020206020404" pitchFamily="34" charset="0"/>
              </a:rPr>
              <a:t>a.C</a:t>
            </a:r>
            <a:r>
              <a:rPr lang="it-IT" sz="1200" b="1" dirty="0" smtClean="0">
                <a:solidFill>
                  <a:schemeClr val="bg1"/>
                </a:solidFill>
                <a:latin typeface="Copperplate Gothic Bold" panose="020E0705020206020404" pitchFamily="34" charset="0"/>
              </a:rPr>
              <a:t>).  Grotta di S. Maria di Agnano, Ostuni (Puglia). </a:t>
            </a:r>
            <a:endParaRPr lang="it-IT" sz="1200" b="1" dirty="0">
              <a:solidFill>
                <a:schemeClr val="bg1"/>
              </a:solidFill>
              <a:latin typeface="Copperplate Gothic Bold" panose="020E0705020206020404" pitchFamily="34" charset="0"/>
            </a:endParaRPr>
          </a:p>
        </p:txBody>
      </p:sp>
      <p:sp>
        <p:nvSpPr>
          <p:cNvPr id="6" name="Rettangolo 5"/>
          <p:cNvSpPr/>
          <p:nvPr/>
        </p:nvSpPr>
        <p:spPr>
          <a:xfrm>
            <a:off x="7812360" y="3570208"/>
            <a:ext cx="1331639" cy="430887"/>
          </a:xfrm>
          <a:prstGeom prst="rect">
            <a:avLst/>
          </a:prstGeom>
        </p:spPr>
        <p:txBody>
          <a:bodyPr wrap="square">
            <a:spAutoFit/>
          </a:bodyPr>
          <a:lstStyle/>
          <a:p>
            <a:r>
              <a:rPr lang="it-IT" sz="1100" b="1" dirty="0" smtClean="0">
                <a:solidFill>
                  <a:srgbClr val="FF0000"/>
                </a:solidFill>
                <a:latin typeface="Copperplate Gothic Bold" panose="020E0705020206020404" pitchFamily="34" charset="0"/>
              </a:rPr>
              <a:t>Ricostruzione del volto</a:t>
            </a:r>
            <a:endParaRPr lang="it-IT" sz="1100" b="1" dirty="0">
              <a:solidFill>
                <a:srgbClr val="FF0000"/>
              </a:solidFill>
              <a:latin typeface="Copperplate Gothic Bold" panose="020E0705020206020404" pitchFamily="34" charset="0"/>
            </a:endParaRPr>
          </a:p>
        </p:txBody>
      </p:sp>
    </p:spTree>
    <p:extLst>
      <p:ext uri="{BB962C8B-B14F-4D97-AF65-F5344CB8AC3E}">
        <p14:creationId xmlns:p14="http://schemas.microsoft.com/office/powerpoint/2010/main" val="37672050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0" y="5380672"/>
            <a:ext cx="9105892" cy="1477328"/>
          </a:xfrm>
          <a:prstGeom prst="rect">
            <a:avLst/>
          </a:prstGeom>
          <a:noFill/>
        </p:spPr>
        <p:txBody>
          <a:bodyPr wrap="square" rtlCol="0">
            <a:spAutoFit/>
          </a:bodyPr>
          <a:lstStyle/>
          <a:p>
            <a:r>
              <a:rPr lang="it-IT" sz="1500" b="1" dirty="0" smtClean="0">
                <a:solidFill>
                  <a:prstClr val="white"/>
                </a:solidFill>
                <a:latin typeface="Copperplate Gothic Bold"/>
                <a:cs typeface="Copperplate Gothic Bold"/>
              </a:rPr>
              <a:t>E mentre le schiave erano sottoposte a continue gravidanze per accrescere la manodopera o per poi poter vendere i bambini al </a:t>
            </a:r>
            <a:r>
              <a:rPr lang="it-IT" sz="1500" b="1" dirty="0" err="1" smtClean="0">
                <a:solidFill>
                  <a:prstClr val="white"/>
                </a:solidFill>
                <a:latin typeface="Copperplate Gothic Bold"/>
                <a:cs typeface="Copperplate Gothic Bold"/>
              </a:rPr>
              <a:t>bordelllo</a:t>
            </a:r>
            <a:r>
              <a:rPr lang="it-IT" sz="1500" b="1" dirty="0" smtClean="0">
                <a:solidFill>
                  <a:prstClr val="white"/>
                </a:solidFill>
                <a:latin typeface="Copperplate Gothic Bold"/>
                <a:cs typeface="Copperplate Gothic Bold"/>
              </a:rPr>
              <a:t>, l concubine venivano sistematicamente obbligate all’aborto. L’abbandono delle bambine era così comune che la legge sancisce l’obbligo, anche per le famiglie patrizie, di </a:t>
            </a:r>
          </a:p>
          <a:p>
            <a:r>
              <a:rPr lang="it-IT" sz="1500" b="1" dirty="0" smtClean="0">
                <a:solidFill>
                  <a:prstClr val="white"/>
                </a:solidFill>
                <a:latin typeface="Copperplate Gothic Bold"/>
                <a:cs typeface="Copperplate Gothic Bold"/>
              </a:rPr>
              <a:t>tenere in vita «almeno la prima figlia». Su 600 famiglie romane nobili esaminate, soltanto sei avevano più di una figlia.</a:t>
            </a:r>
            <a:endParaRPr lang="it-IT" sz="1500" dirty="0">
              <a:solidFill>
                <a:prstClr val="white"/>
              </a:solidFill>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35"/>
          <a:stretch/>
        </p:blipFill>
        <p:spPr bwMode="auto">
          <a:xfrm>
            <a:off x="0" y="0"/>
            <a:ext cx="9067786" cy="5436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94030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5007490" y="0"/>
            <a:ext cx="4136509" cy="6740307"/>
          </a:xfrm>
          <a:prstGeom prst="rect">
            <a:avLst/>
          </a:prstGeom>
          <a:noFill/>
        </p:spPr>
        <p:txBody>
          <a:bodyPr wrap="square" rtlCol="0">
            <a:spAutoFit/>
          </a:bodyPr>
          <a:lstStyle/>
          <a:p>
            <a:r>
              <a:rPr lang="en-US" sz="2700" b="1" dirty="0" smtClean="0">
                <a:solidFill>
                  <a:prstClr val="white"/>
                </a:solidFill>
                <a:latin typeface="Copperplate Gothic Bold"/>
                <a:cs typeface="Copperplate Gothic Bold"/>
              </a:rPr>
              <a:t>Col </a:t>
            </a:r>
            <a:r>
              <a:rPr lang="en-US" sz="2700" b="1" dirty="0" err="1" smtClean="0">
                <a:solidFill>
                  <a:prstClr val="white"/>
                </a:solidFill>
                <a:latin typeface="Copperplate Gothic Bold"/>
                <a:cs typeface="Copperplate Gothic Bold"/>
              </a:rPr>
              <a:t>cristianesimo</a:t>
            </a:r>
            <a:r>
              <a:rPr lang="en-US" sz="2700" b="1" dirty="0" smtClean="0">
                <a:solidFill>
                  <a:prstClr val="white"/>
                </a:solidFill>
                <a:latin typeface="Copperplate Gothic Bold"/>
                <a:cs typeface="Copperplate Gothic Bold"/>
              </a:rPr>
              <a:t> la donna </a:t>
            </a:r>
            <a:r>
              <a:rPr lang="en-US" sz="2700" b="1" dirty="0" err="1" smtClean="0">
                <a:solidFill>
                  <a:prstClr val="white"/>
                </a:solidFill>
                <a:latin typeface="Copperplate Gothic Bold"/>
                <a:cs typeface="Copperplate Gothic Bold"/>
              </a:rPr>
              <a:t>incinta</a:t>
            </a:r>
            <a:r>
              <a:rPr lang="en-US" sz="2700" b="1" dirty="0" smtClean="0">
                <a:solidFill>
                  <a:prstClr val="white"/>
                </a:solidFill>
                <a:latin typeface="Copperplate Gothic Bold"/>
                <a:cs typeface="Copperplate Gothic Bold"/>
              </a:rPr>
              <a:t> </a:t>
            </a:r>
            <a:r>
              <a:rPr lang="en-US" sz="2700" b="1" dirty="0" err="1" smtClean="0">
                <a:solidFill>
                  <a:prstClr val="white"/>
                </a:solidFill>
                <a:latin typeface="Copperplate Gothic Bold"/>
                <a:cs typeface="Copperplate Gothic Bold"/>
              </a:rPr>
              <a:t>diventa</a:t>
            </a:r>
            <a:r>
              <a:rPr lang="en-US" sz="2700" b="1" dirty="0" smtClean="0">
                <a:solidFill>
                  <a:prstClr val="white"/>
                </a:solidFill>
                <a:latin typeface="Copperplate Gothic Bold"/>
                <a:cs typeface="Copperplate Gothic Bold"/>
              </a:rPr>
              <a:t> </a:t>
            </a:r>
            <a:r>
              <a:rPr lang="en-US" sz="2700" b="1" dirty="0" err="1" smtClean="0">
                <a:solidFill>
                  <a:prstClr val="white"/>
                </a:solidFill>
                <a:latin typeface="Copperplate Gothic Bold"/>
                <a:cs typeface="Copperplate Gothic Bold"/>
              </a:rPr>
              <a:t>impura</a:t>
            </a:r>
            <a:r>
              <a:rPr lang="en-US" sz="2700" b="1" dirty="0" smtClean="0">
                <a:solidFill>
                  <a:prstClr val="white"/>
                </a:solidFill>
                <a:latin typeface="Copperplate Gothic Bold"/>
                <a:cs typeface="Copperplate Gothic Bold"/>
              </a:rPr>
              <a:t>. </a:t>
            </a:r>
            <a:r>
              <a:rPr lang="en-US" sz="2700" b="1" dirty="0" err="1" smtClean="0">
                <a:solidFill>
                  <a:prstClr val="white"/>
                </a:solidFill>
                <a:latin typeface="Copperplate Gothic Bold"/>
                <a:cs typeface="Copperplate Gothic Bold"/>
              </a:rPr>
              <a:t>Fino</a:t>
            </a:r>
            <a:r>
              <a:rPr lang="en-US" sz="2700" b="1" dirty="0" smtClean="0">
                <a:solidFill>
                  <a:prstClr val="white"/>
                </a:solidFill>
                <a:latin typeface="Copperplate Gothic Bold"/>
                <a:cs typeface="Copperplate Gothic Bold"/>
              </a:rPr>
              <a:t> a </a:t>
            </a:r>
            <a:r>
              <a:rPr lang="en-US" sz="2700" b="1" dirty="0" err="1" smtClean="0">
                <a:solidFill>
                  <a:prstClr val="white"/>
                </a:solidFill>
                <a:latin typeface="Copperplate Gothic Bold"/>
                <a:cs typeface="Copperplate Gothic Bold"/>
              </a:rPr>
              <a:t>pochi</a:t>
            </a:r>
            <a:r>
              <a:rPr lang="en-US" sz="2700" b="1" dirty="0" smtClean="0">
                <a:solidFill>
                  <a:prstClr val="white"/>
                </a:solidFill>
                <a:latin typeface="Copperplate Gothic Bold"/>
                <a:cs typeface="Copperplate Gothic Bold"/>
              </a:rPr>
              <a:t> </a:t>
            </a:r>
            <a:r>
              <a:rPr lang="en-US" sz="2700" b="1" dirty="0" err="1" smtClean="0">
                <a:solidFill>
                  <a:prstClr val="white"/>
                </a:solidFill>
                <a:latin typeface="Copperplate Gothic Bold"/>
                <a:cs typeface="Copperplate Gothic Bold"/>
              </a:rPr>
              <a:t>decenni</a:t>
            </a:r>
            <a:r>
              <a:rPr lang="en-US" sz="2700" b="1" dirty="0" smtClean="0">
                <a:solidFill>
                  <a:prstClr val="white"/>
                </a:solidFill>
                <a:latin typeface="Copperplate Gothic Bold"/>
                <a:cs typeface="Copperplate Gothic Bold"/>
              </a:rPr>
              <a:t> fa, la </a:t>
            </a:r>
            <a:r>
              <a:rPr lang="en-US" sz="2700" b="1" dirty="0" err="1" smtClean="0">
                <a:solidFill>
                  <a:prstClr val="white"/>
                </a:solidFill>
                <a:latin typeface="Copperplate Gothic Bold"/>
                <a:cs typeface="Copperplate Gothic Bold"/>
              </a:rPr>
              <a:t>puerpera</a:t>
            </a:r>
            <a:r>
              <a:rPr lang="en-US" sz="2700" b="1" dirty="0" smtClean="0">
                <a:solidFill>
                  <a:prstClr val="white"/>
                </a:solidFill>
                <a:latin typeface="Copperplate Gothic Bold"/>
                <a:cs typeface="Copperplate Gothic Bold"/>
              </a:rPr>
              <a:t> non </a:t>
            </a:r>
            <a:r>
              <a:rPr lang="en-US" sz="2700" b="1" dirty="0" err="1" smtClean="0">
                <a:solidFill>
                  <a:prstClr val="white"/>
                </a:solidFill>
                <a:latin typeface="Copperplate Gothic Bold"/>
                <a:cs typeface="Copperplate Gothic Bold"/>
              </a:rPr>
              <a:t>poteva</a:t>
            </a:r>
            <a:r>
              <a:rPr lang="en-US" sz="2700" b="1" dirty="0" smtClean="0">
                <a:solidFill>
                  <a:prstClr val="white"/>
                </a:solidFill>
                <a:latin typeface="Copperplate Gothic Bold"/>
                <a:cs typeface="Copperplate Gothic Bold"/>
              </a:rPr>
              <a:t> </a:t>
            </a:r>
            <a:r>
              <a:rPr lang="en-US" sz="2700" b="1" dirty="0" err="1" smtClean="0">
                <a:solidFill>
                  <a:prstClr val="white"/>
                </a:solidFill>
                <a:latin typeface="Copperplate Gothic Bold"/>
                <a:cs typeface="Copperplate Gothic Bold"/>
              </a:rPr>
              <a:t>entrare</a:t>
            </a:r>
            <a:r>
              <a:rPr lang="en-US" sz="2700" b="1" dirty="0" smtClean="0">
                <a:solidFill>
                  <a:prstClr val="white"/>
                </a:solidFill>
                <a:latin typeface="Copperplate Gothic Bold"/>
                <a:cs typeface="Copperplate Gothic Bold"/>
              </a:rPr>
              <a:t> in </a:t>
            </a:r>
            <a:r>
              <a:rPr lang="en-US" sz="2700" b="1" dirty="0" err="1" smtClean="0">
                <a:solidFill>
                  <a:prstClr val="white"/>
                </a:solidFill>
                <a:latin typeface="Copperplate Gothic Bold"/>
                <a:cs typeface="Copperplate Gothic Bold"/>
              </a:rPr>
              <a:t>chiesa</a:t>
            </a:r>
            <a:r>
              <a:rPr lang="en-US" sz="2700" b="1" dirty="0" smtClean="0">
                <a:solidFill>
                  <a:prstClr val="white"/>
                </a:solidFill>
                <a:latin typeface="Copperplate Gothic Bold"/>
                <a:cs typeface="Copperplate Gothic Bold"/>
              </a:rPr>
              <a:t> se non </a:t>
            </a:r>
            <a:r>
              <a:rPr lang="en-US" sz="2700" b="1" dirty="0" err="1" smtClean="0">
                <a:solidFill>
                  <a:prstClr val="white"/>
                </a:solidFill>
                <a:latin typeface="Copperplate Gothic Bold"/>
                <a:cs typeface="Copperplate Gothic Bold"/>
              </a:rPr>
              <a:t>dopo</a:t>
            </a:r>
            <a:r>
              <a:rPr lang="en-US" sz="2700" b="1" dirty="0" smtClean="0">
                <a:solidFill>
                  <a:prstClr val="white"/>
                </a:solidFill>
                <a:latin typeface="Copperplate Gothic Bold"/>
                <a:cs typeface="Copperplate Gothic Bold"/>
              </a:rPr>
              <a:t> </a:t>
            </a:r>
            <a:r>
              <a:rPr lang="en-US" sz="2700" b="1" dirty="0" err="1" smtClean="0">
                <a:solidFill>
                  <a:prstClr val="white"/>
                </a:solidFill>
                <a:latin typeface="Copperplate Gothic Bold"/>
                <a:cs typeface="Copperplate Gothic Bold"/>
              </a:rPr>
              <a:t>quaranta</a:t>
            </a:r>
            <a:r>
              <a:rPr lang="en-US" sz="2700" b="1" dirty="0" smtClean="0">
                <a:solidFill>
                  <a:prstClr val="white"/>
                </a:solidFill>
                <a:latin typeface="Copperplate Gothic Bold"/>
                <a:cs typeface="Copperplate Gothic Bold"/>
              </a:rPr>
              <a:t> </a:t>
            </a:r>
            <a:r>
              <a:rPr lang="en-US" sz="2700" b="1" dirty="0" err="1" smtClean="0">
                <a:solidFill>
                  <a:prstClr val="white"/>
                </a:solidFill>
                <a:latin typeface="Copperplate Gothic Bold"/>
                <a:cs typeface="Copperplate Gothic Bold"/>
              </a:rPr>
              <a:t>giorni</a:t>
            </a:r>
            <a:r>
              <a:rPr lang="en-US" sz="2700" b="1" dirty="0" smtClean="0">
                <a:solidFill>
                  <a:prstClr val="white"/>
                </a:solidFill>
                <a:latin typeface="Copperplate Gothic Bold"/>
                <a:cs typeface="Copperplate Gothic Bold"/>
              </a:rPr>
              <a:t> dal </a:t>
            </a:r>
            <a:r>
              <a:rPr lang="en-US" sz="2700" b="1" dirty="0" err="1" smtClean="0">
                <a:solidFill>
                  <a:prstClr val="white"/>
                </a:solidFill>
                <a:latin typeface="Copperplate Gothic Bold"/>
                <a:cs typeface="Copperplate Gothic Bold"/>
              </a:rPr>
              <a:t>parto</a:t>
            </a:r>
            <a:r>
              <a:rPr lang="en-US" sz="2700" b="1" dirty="0" smtClean="0">
                <a:solidFill>
                  <a:prstClr val="white"/>
                </a:solidFill>
                <a:latin typeface="Copperplate Gothic Bold"/>
                <a:cs typeface="Copperplate Gothic Bold"/>
              </a:rPr>
              <a:t> e </a:t>
            </a:r>
            <a:r>
              <a:rPr lang="en-US" sz="2700" b="1" dirty="0" err="1" smtClean="0">
                <a:solidFill>
                  <a:prstClr val="white"/>
                </a:solidFill>
                <a:latin typeface="Copperplate Gothic Bold"/>
                <a:cs typeface="Copperplate Gothic Bold"/>
              </a:rPr>
              <a:t>dopo</a:t>
            </a:r>
            <a:r>
              <a:rPr lang="en-US" sz="2700" b="1" dirty="0" smtClean="0">
                <a:solidFill>
                  <a:prstClr val="white"/>
                </a:solidFill>
                <a:latin typeface="Copperplate Gothic Bold"/>
                <a:cs typeface="Copperplate Gothic Bold"/>
              </a:rPr>
              <a:t> aver </a:t>
            </a:r>
            <a:r>
              <a:rPr lang="en-US" sz="2700" b="1" dirty="0" err="1" smtClean="0">
                <a:solidFill>
                  <a:prstClr val="white"/>
                </a:solidFill>
                <a:latin typeface="Copperplate Gothic Bold"/>
                <a:cs typeface="Copperplate Gothic Bold"/>
              </a:rPr>
              <a:t>chiesto</a:t>
            </a:r>
            <a:r>
              <a:rPr lang="en-US" sz="2700" b="1" dirty="0" smtClean="0">
                <a:solidFill>
                  <a:prstClr val="white"/>
                </a:solidFill>
                <a:latin typeface="Copperplate Gothic Bold"/>
                <a:cs typeface="Copperplate Gothic Bold"/>
              </a:rPr>
              <a:t> </a:t>
            </a:r>
            <a:r>
              <a:rPr lang="en-US" sz="2700" b="1" dirty="0" err="1" smtClean="0">
                <a:solidFill>
                  <a:prstClr val="white"/>
                </a:solidFill>
                <a:latin typeface="Copperplate Gothic Bold"/>
                <a:cs typeface="Copperplate Gothic Bold"/>
              </a:rPr>
              <a:t>perdono</a:t>
            </a:r>
            <a:r>
              <a:rPr lang="en-US" sz="2700" b="1" dirty="0" smtClean="0">
                <a:solidFill>
                  <a:prstClr val="white"/>
                </a:solidFill>
                <a:latin typeface="Copperplate Gothic Bold"/>
                <a:cs typeface="Copperplate Gothic Bold"/>
              </a:rPr>
              <a:t> per aver </a:t>
            </a:r>
            <a:r>
              <a:rPr lang="en-US" sz="2700" b="1" dirty="0" err="1" smtClean="0">
                <a:solidFill>
                  <a:prstClr val="white"/>
                </a:solidFill>
                <a:latin typeface="Copperplate Gothic Bold"/>
                <a:cs typeface="Copperplate Gothic Bold"/>
              </a:rPr>
              <a:t>peccato</a:t>
            </a:r>
            <a:r>
              <a:rPr lang="en-US" sz="2700" b="1" dirty="0" smtClean="0">
                <a:solidFill>
                  <a:prstClr val="white"/>
                </a:solidFill>
                <a:latin typeface="Copperplate Gothic Bold"/>
                <a:cs typeface="Copperplate Gothic Bold"/>
              </a:rPr>
              <a:t>. Le </a:t>
            </a:r>
            <a:r>
              <a:rPr lang="en-US" sz="2700" b="1" dirty="0" err="1" smtClean="0">
                <a:solidFill>
                  <a:prstClr val="white"/>
                </a:solidFill>
                <a:latin typeface="Copperplate Gothic Bold"/>
                <a:cs typeface="Copperplate Gothic Bold"/>
              </a:rPr>
              <a:t>rapprsentazioni</a:t>
            </a:r>
            <a:r>
              <a:rPr lang="en-US" sz="2700" b="1" dirty="0" smtClean="0">
                <a:solidFill>
                  <a:prstClr val="white"/>
                </a:solidFill>
                <a:latin typeface="Copperplate Gothic Bold"/>
                <a:cs typeface="Copperplate Gothic Bold"/>
              </a:rPr>
              <a:t> </a:t>
            </a:r>
            <a:r>
              <a:rPr lang="en-US" sz="2700" b="1" dirty="0" err="1" smtClean="0">
                <a:solidFill>
                  <a:prstClr val="white"/>
                </a:solidFill>
                <a:latin typeface="Copperplate Gothic Bold"/>
                <a:cs typeface="Copperplate Gothic Bold"/>
              </a:rPr>
              <a:t>della</a:t>
            </a:r>
            <a:r>
              <a:rPr lang="en-US" sz="2700" b="1" dirty="0" smtClean="0">
                <a:solidFill>
                  <a:prstClr val="white"/>
                </a:solidFill>
                <a:latin typeface="Copperplate Gothic Bold"/>
                <a:cs typeface="Copperplate Gothic Bold"/>
              </a:rPr>
              <a:t> </a:t>
            </a:r>
            <a:r>
              <a:rPr lang="en-US" sz="2700" b="1" dirty="0" err="1" smtClean="0">
                <a:solidFill>
                  <a:prstClr val="white"/>
                </a:solidFill>
                <a:latin typeface="Copperplate Gothic Bold"/>
                <a:cs typeface="Copperplate Gothic Bold"/>
              </a:rPr>
              <a:t>nascita</a:t>
            </a:r>
            <a:r>
              <a:rPr lang="en-US" sz="2700" b="1" dirty="0" smtClean="0">
                <a:solidFill>
                  <a:prstClr val="white"/>
                </a:solidFill>
                <a:latin typeface="Copperplate Gothic Bold"/>
                <a:cs typeface="Copperplate Gothic Bold"/>
              </a:rPr>
              <a:t> </a:t>
            </a:r>
            <a:r>
              <a:rPr lang="en-US" sz="2700" b="1" dirty="0" err="1" smtClean="0">
                <a:solidFill>
                  <a:prstClr val="white"/>
                </a:solidFill>
                <a:latin typeface="Copperplate Gothic Bold"/>
                <a:cs typeface="Copperplate Gothic Bold"/>
              </a:rPr>
              <a:t>scompaiono</a:t>
            </a:r>
            <a:r>
              <a:rPr lang="en-US" sz="2700" b="1" dirty="0" smtClean="0">
                <a:solidFill>
                  <a:prstClr val="white"/>
                </a:solidFill>
                <a:latin typeface="Copperplate Gothic Bold"/>
                <a:cs typeface="Copperplate Gothic Bold"/>
              </a:rPr>
              <a:t>, </a:t>
            </a:r>
            <a:r>
              <a:rPr lang="en-US" sz="2700" b="1" dirty="0" err="1" smtClean="0">
                <a:solidFill>
                  <a:prstClr val="white"/>
                </a:solidFill>
                <a:latin typeface="Copperplate Gothic Bold"/>
                <a:cs typeface="Copperplate Gothic Bold"/>
              </a:rPr>
              <a:t>consideerate</a:t>
            </a:r>
            <a:r>
              <a:rPr lang="en-US" sz="2700" b="1" dirty="0" smtClean="0">
                <a:solidFill>
                  <a:prstClr val="white"/>
                </a:solidFill>
                <a:latin typeface="Copperplate Gothic Bold"/>
                <a:cs typeface="Copperplate Gothic Bold"/>
              </a:rPr>
              <a:t> </a:t>
            </a:r>
            <a:r>
              <a:rPr lang="en-US" sz="2700" b="1" dirty="0" err="1" smtClean="0">
                <a:solidFill>
                  <a:prstClr val="white"/>
                </a:solidFill>
                <a:latin typeface="Copperplate Gothic Bold"/>
                <a:cs typeface="Copperplate Gothic Bold"/>
              </a:rPr>
              <a:t>disgustose</a:t>
            </a:r>
            <a:r>
              <a:rPr lang="en-US" sz="2700" b="1" dirty="0" smtClean="0">
                <a:solidFill>
                  <a:prstClr val="white"/>
                </a:solidFill>
                <a:latin typeface="Copperplate Gothic Bold"/>
                <a:cs typeface="Copperplate Gothic Bold"/>
              </a:rPr>
              <a:t>. </a:t>
            </a:r>
            <a:endParaRPr lang="it-IT" sz="2800" dirty="0">
              <a:solidFill>
                <a:prstClr val="white"/>
              </a:solidFill>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0" y="0"/>
            <a:ext cx="5029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66028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23813" y="5766014"/>
            <a:ext cx="9143999" cy="615553"/>
          </a:xfrm>
          <a:prstGeom prst="rect">
            <a:avLst/>
          </a:prstGeom>
          <a:noFill/>
        </p:spPr>
        <p:txBody>
          <a:bodyPr wrap="square" rtlCol="0">
            <a:spAutoFit/>
          </a:bodyPr>
          <a:lstStyle/>
          <a:p>
            <a:r>
              <a:rPr lang="it-IT" sz="1700" b="1" dirty="0" smtClean="0">
                <a:solidFill>
                  <a:prstClr val="white"/>
                </a:solidFill>
                <a:latin typeface="Copperplate Gothic Bold"/>
                <a:cs typeface="Copperplate Gothic Bold"/>
              </a:rPr>
              <a:t>Placenta di Abri </a:t>
            </a:r>
            <a:r>
              <a:rPr lang="it-IT" sz="1700" b="1" dirty="0" err="1" smtClean="0">
                <a:solidFill>
                  <a:prstClr val="white"/>
                </a:solidFill>
                <a:latin typeface="Copperplate Gothic Bold"/>
                <a:cs typeface="Copperplate Gothic Bold"/>
              </a:rPr>
              <a:t>Castanet</a:t>
            </a:r>
            <a:r>
              <a:rPr lang="it-IT" sz="1700" b="1" dirty="0" smtClean="0">
                <a:solidFill>
                  <a:prstClr val="white"/>
                </a:solidFill>
                <a:latin typeface="Copperplate Gothic Bold"/>
                <a:cs typeface="Copperplate Gothic Bold"/>
              </a:rPr>
              <a:t>, Francia, dal 40.000 al 28.000 a.C.. </a:t>
            </a:r>
          </a:p>
          <a:p>
            <a:r>
              <a:rPr lang="it-IT" sz="1700" b="1" dirty="0" smtClean="0">
                <a:solidFill>
                  <a:prstClr val="white"/>
                </a:solidFill>
                <a:latin typeface="Copperplate Gothic Bold"/>
                <a:cs typeface="Copperplate Gothic Bold"/>
              </a:rPr>
              <a:t>.</a:t>
            </a:r>
            <a:endParaRPr lang="it-IT" sz="1700" dirty="0">
              <a:solidFill>
                <a:prstClr val="white"/>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 y="-28357"/>
            <a:ext cx="9136113" cy="6873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395536" y="260648"/>
            <a:ext cx="3580724" cy="338554"/>
          </a:xfrm>
          <a:prstGeom prst="rect">
            <a:avLst/>
          </a:prstGeom>
          <a:noFill/>
        </p:spPr>
        <p:txBody>
          <a:bodyPr wrap="none" rtlCol="0">
            <a:spAutoFit/>
          </a:bodyPr>
          <a:lstStyle/>
          <a:p>
            <a:r>
              <a:rPr lang="it-IT" sz="1600" b="1" dirty="0" smtClean="0">
                <a:solidFill>
                  <a:srgbClr val="6C0000"/>
                </a:solidFill>
                <a:latin typeface="Copperplate Gothic Bold" panose="020E0705020206020404" pitchFamily="34" charset="0"/>
              </a:rPr>
              <a:t>Catacombe di Priscilla, Roma</a:t>
            </a:r>
            <a:endParaRPr lang="it-IT" sz="1600" b="1" dirty="0">
              <a:solidFill>
                <a:srgbClr val="6C0000"/>
              </a:solidFill>
              <a:latin typeface="Copperplate Gothic Bold" panose="020E0705020206020404" pitchFamily="34" charset="0"/>
            </a:endParaRPr>
          </a:p>
        </p:txBody>
      </p:sp>
    </p:spTree>
    <p:extLst>
      <p:ext uri="{BB962C8B-B14F-4D97-AF65-F5344CB8AC3E}">
        <p14:creationId xmlns:p14="http://schemas.microsoft.com/office/powerpoint/2010/main" val="26916275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5190307" y="0"/>
            <a:ext cx="3978400" cy="7155805"/>
          </a:xfrm>
          <a:prstGeom prst="rect">
            <a:avLst/>
          </a:prstGeom>
          <a:noFill/>
        </p:spPr>
        <p:txBody>
          <a:bodyPr wrap="square" rtlCol="0">
            <a:spAutoFit/>
          </a:bodyPr>
          <a:lstStyle/>
          <a:p>
            <a:r>
              <a:rPr lang="it-IT" sz="1700" b="1" dirty="0" smtClean="0">
                <a:solidFill>
                  <a:prstClr val="white"/>
                </a:solidFill>
                <a:latin typeface="Copperplate Gothic Bold"/>
                <a:cs typeface="Copperplate Gothic Bold"/>
              </a:rPr>
              <a:t>Anche la Madonna cristiana fa fatica ad essere accettata dalle gerarchie ecclesiastiche, che non vogliono a dichiararla «Madre di Dio» perché Gesù è uscito dalla vagina, quindi da un luogo che non solo non è più sacro, non solo è impuro, ma è sede ed origine di gran parte dei peccati dell’uomo. Per secoli discutono sulla lacerazione dell’imene mariano, arrivando alla conclusione che si è lacerato e poi si è rinsaldato subito dopo il parto.  Gli arcaici riti della nascita – che si svolgevano fra donne – vengono sostituiti dal battesimo e dalla purificazione </a:t>
            </a:r>
            <a:r>
              <a:rPr lang="it-IT" sz="1700" b="1" i="1" dirty="0" smtClean="0">
                <a:solidFill>
                  <a:prstClr val="white"/>
                </a:solidFill>
                <a:latin typeface="Copperplate Gothic Bold"/>
                <a:cs typeface="Copperplate Gothic Bold"/>
              </a:rPr>
              <a:t>post </a:t>
            </a:r>
            <a:r>
              <a:rPr lang="it-IT" sz="1700" b="1" i="1" dirty="0" err="1" smtClean="0">
                <a:solidFill>
                  <a:prstClr val="white"/>
                </a:solidFill>
                <a:latin typeface="Copperplate Gothic Bold"/>
                <a:cs typeface="Copperplate Gothic Bold"/>
              </a:rPr>
              <a:t>partum</a:t>
            </a:r>
            <a:r>
              <a:rPr lang="it-IT" sz="1700" b="1" dirty="0" smtClean="0">
                <a:solidFill>
                  <a:prstClr val="white"/>
                </a:solidFill>
                <a:latin typeface="Copperplate Gothic Bold"/>
                <a:cs typeface="Copperplate Gothic Bold"/>
              </a:rPr>
              <a:t>. Malgrado le proibizioni però, bisogni e paure rimangono; </a:t>
            </a:r>
            <a:r>
              <a:rPr lang="it-IT" sz="1700" b="1" dirty="0">
                <a:solidFill>
                  <a:prstClr val="white"/>
                </a:solidFill>
                <a:latin typeface="Copperplate Gothic Bold"/>
                <a:cs typeface="Copperplate Gothic Bold"/>
              </a:rPr>
              <a:t>quindi molto </a:t>
            </a:r>
            <a:r>
              <a:rPr lang="it-IT" sz="1700" b="1" dirty="0" smtClean="0">
                <a:solidFill>
                  <a:prstClr val="white"/>
                </a:solidFill>
                <a:latin typeface="Copperplate Gothic Bold"/>
                <a:cs typeface="Copperplate Gothic Bold"/>
              </a:rPr>
              <a:t>rimane delle religioni antiche…..  </a:t>
            </a:r>
            <a:endParaRPr lang="it-IT" sz="1700" dirty="0">
              <a:solidFill>
                <a:prstClr val="white"/>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90306" cy="6874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03264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4572000" y="0"/>
            <a:ext cx="4596707" cy="6894195"/>
          </a:xfrm>
          <a:prstGeom prst="rect">
            <a:avLst/>
          </a:prstGeom>
          <a:noFill/>
        </p:spPr>
        <p:txBody>
          <a:bodyPr wrap="square" rtlCol="0">
            <a:spAutoFit/>
          </a:bodyPr>
          <a:lstStyle/>
          <a:p>
            <a:r>
              <a:rPr lang="it-IT" sz="1700" b="1" dirty="0" smtClean="0">
                <a:solidFill>
                  <a:prstClr val="white"/>
                </a:solidFill>
                <a:latin typeface="Copperplate Gothic Bold"/>
                <a:cs typeface="Copperplate Gothic Bold"/>
              </a:rPr>
              <a:t>In tempi di gravi problemi nutrizionali e di assenza di cure, la fertilità e la nascita sono problemi grossi. Molte donne non possono avere figli; ad ogni parto si rischia la vita e le percentuali di morte femminile sono altissime. I riti pagani della sessualità, che implicavano rapporti promiscui e quindi la risoluzione delle difficoltà di concepimento quando ne era responsabile il partner maschile,  continuavano a celebrarsi più o meno di nascosto in alcune chiese e santuari dedicati a Madonne particolari…..  In effetti, la funzione della </a:t>
            </a:r>
            <a:r>
              <a:rPr lang="it-IT" sz="1700" b="1" i="1" dirty="0" err="1" smtClean="0">
                <a:solidFill>
                  <a:prstClr val="white"/>
                </a:solidFill>
                <a:latin typeface="Copperplate Gothic Bold"/>
                <a:cs typeface="Copperplate Gothic Bold"/>
              </a:rPr>
              <a:t>Sheela</a:t>
            </a:r>
            <a:r>
              <a:rPr lang="it-IT" sz="1700" b="1" i="1" dirty="0" smtClean="0">
                <a:solidFill>
                  <a:prstClr val="white"/>
                </a:solidFill>
                <a:latin typeface="Copperplate Gothic Bold"/>
                <a:cs typeface="Copperplate Gothic Bold"/>
              </a:rPr>
              <a:t> Na </a:t>
            </a:r>
            <a:r>
              <a:rPr lang="it-IT" sz="1700" b="1" i="1" dirty="0" err="1" smtClean="0">
                <a:solidFill>
                  <a:prstClr val="white"/>
                </a:solidFill>
                <a:latin typeface="Copperplate Gothic Bold"/>
                <a:cs typeface="Copperplate Gothic Bold"/>
              </a:rPr>
              <a:t>Gig</a:t>
            </a:r>
            <a:r>
              <a:rPr lang="it-IT" sz="1700" b="1" dirty="0" smtClean="0">
                <a:solidFill>
                  <a:prstClr val="white"/>
                </a:solidFill>
                <a:latin typeface="Copperplate Gothic Bold"/>
                <a:cs typeface="Copperplate Gothic Bold"/>
              </a:rPr>
              <a:t>, che ripete la simbologia arcaica della vulva incisa nelle grotte </a:t>
            </a:r>
            <a:r>
              <a:rPr lang="it-IT" sz="1700" b="1" dirty="0" err="1" smtClean="0">
                <a:solidFill>
                  <a:prstClr val="white"/>
                </a:solidFill>
                <a:latin typeface="Copperplate Gothic Bold"/>
                <a:cs typeface="Copperplate Gothic Bold"/>
              </a:rPr>
              <a:t>presitoriche</a:t>
            </a:r>
            <a:r>
              <a:rPr lang="it-IT" sz="1700" b="1" dirty="0" smtClean="0">
                <a:solidFill>
                  <a:prstClr val="white"/>
                </a:solidFill>
                <a:latin typeface="Copperplate Gothic Bold"/>
                <a:cs typeface="Copperplate Gothic Bold"/>
              </a:rPr>
              <a:t> per decine di migliaia di anni, non è mai stata definita con precisione. Di sicuro, viene scolpita per secoli sui muri di cattedrali e di chiese di campagna, in cui evidentemente si praticavano ancora riti segreti e proibiti.  </a:t>
            </a:r>
            <a:endParaRPr lang="it-IT" sz="1700" dirty="0">
              <a:solidFill>
                <a:prstClr val="white"/>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855"/>
            <a:ext cx="4572000" cy="6863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197768" y="6009940"/>
            <a:ext cx="4176464" cy="523220"/>
          </a:xfrm>
          <a:prstGeom prst="rect">
            <a:avLst/>
          </a:prstGeom>
          <a:noFill/>
        </p:spPr>
        <p:txBody>
          <a:bodyPr wrap="square" rtlCol="0">
            <a:spAutoFit/>
          </a:bodyPr>
          <a:lstStyle/>
          <a:p>
            <a:r>
              <a:rPr lang="it-IT" sz="1400" b="1" dirty="0" smtClean="0">
                <a:solidFill>
                  <a:srgbClr val="FF0000"/>
                </a:solidFill>
                <a:latin typeface="Copperplate Gothic Bold" panose="020E0705020206020404" pitchFamily="34" charset="0"/>
              </a:rPr>
              <a:t>Chiesa di </a:t>
            </a:r>
            <a:r>
              <a:rPr lang="it-IT" sz="1400" b="1" dirty="0" err="1" smtClean="0">
                <a:solidFill>
                  <a:srgbClr val="FF0000"/>
                </a:solidFill>
                <a:latin typeface="Copperplate Gothic Bold" panose="020E0705020206020404" pitchFamily="34" charset="0"/>
              </a:rPr>
              <a:t>Kilpeck</a:t>
            </a:r>
            <a:r>
              <a:rPr lang="it-IT" sz="1400" b="1" dirty="0" smtClean="0">
                <a:solidFill>
                  <a:srgbClr val="FF0000"/>
                </a:solidFill>
                <a:latin typeface="Copperplate Gothic Bold" panose="020E0705020206020404" pitchFamily="34" charset="0"/>
              </a:rPr>
              <a:t>, </a:t>
            </a:r>
            <a:r>
              <a:rPr lang="it-IT" sz="1400" b="1" dirty="0" err="1" smtClean="0">
                <a:solidFill>
                  <a:srgbClr val="FF0000"/>
                </a:solidFill>
                <a:latin typeface="Copperplate Gothic Bold" panose="020E0705020206020404" pitchFamily="34" charset="0"/>
              </a:rPr>
              <a:t>Herefordshire</a:t>
            </a:r>
            <a:r>
              <a:rPr lang="it-IT" sz="1400" b="1" dirty="0" smtClean="0">
                <a:solidFill>
                  <a:srgbClr val="FF0000"/>
                </a:solidFill>
                <a:latin typeface="Copperplate Gothic Bold" panose="020E0705020206020404" pitchFamily="34" charset="0"/>
              </a:rPr>
              <a:t>, Inghilterra, XII sec. </a:t>
            </a:r>
            <a:endParaRPr lang="it-IT" sz="1400" b="1" dirty="0">
              <a:solidFill>
                <a:srgbClr val="FF0000"/>
              </a:solidFill>
              <a:latin typeface="Copperplate Gothic Bold" panose="020E0705020206020404" pitchFamily="34" charset="0"/>
            </a:endParaRPr>
          </a:p>
        </p:txBody>
      </p:sp>
    </p:spTree>
    <p:extLst>
      <p:ext uri="{BB962C8B-B14F-4D97-AF65-F5344CB8AC3E}">
        <p14:creationId xmlns:p14="http://schemas.microsoft.com/office/powerpoint/2010/main" val="27042675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4198274" y="0"/>
            <a:ext cx="4984242" cy="6370975"/>
          </a:xfrm>
          <a:prstGeom prst="rect">
            <a:avLst/>
          </a:prstGeom>
          <a:noFill/>
        </p:spPr>
        <p:txBody>
          <a:bodyPr wrap="square" rtlCol="0">
            <a:spAutoFit/>
          </a:bodyPr>
          <a:lstStyle/>
          <a:p>
            <a:r>
              <a:rPr lang="it-IT" sz="2400" b="1" dirty="0" smtClean="0">
                <a:solidFill>
                  <a:prstClr val="white"/>
                </a:solidFill>
                <a:latin typeface="Copperplate Gothic Bold"/>
                <a:cs typeface="Copperplate Gothic Bold"/>
              </a:rPr>
              <a:t>La stessa simbologia si ritrova spesso sulle porte di alcune città, come questa che stava a Milano sopra Porta Tosa. Quella che oggi si potrebbe interpretare come un’immagine volgare, al tempo in cui fu posizionata in posizione dominante all’ingresso di una città importante doveva avere un significato profondo che andava al di là della trivialità e bypassava interdetti e divieti ecclesiastici. </a:t>
            </a:r>
            <a:endParaRPr lang="it-IT" sz="2400" dirty="0">
              <a:solidFill>
                <a:prstClr val="white"/>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00"/>
            <a:ext cx="4184465" cy="6817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1877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5076056" y="0"/>
            <a:ext cx="4092651" cy="6740307"/>
          </a:xfrm>
          <a:prstGeom prst="rect">
            <a:avLst/>
          </a:prstGeom>
          <a:noFill/>
        </p:spPr>
        <p:txBody>
          <a:bodyPr wrap="square" rtlCol="0">
            <a:spAutoFit/>
          </a:bodyPr>
          <a:lstStyle/>
          <a:p>
            <a:r>
              <a:rPr lang="it-IT" b="1" dirty="0" smtClean="0">
                <a:solidFill>
                  <a:prstClr val="white"/>
                </a:solidFill>
                <a:latin typeface="Copperplate Gothic Bold"/>
                <a:cs typeface="Copperplate Gothic Bold"/>
              </a:rPr>
              <a:t>La stessa cosa doveva avvenire con le sirene </a:t>
            </a:r>
            <a:r>
              <a:rPr lang="it-IT" b="1" dirty="0" err="1" smtClean="0">
                <a:solidFill>
                  <a:prstClr val="white"/>
                </a:solidFill>
                <a:latin typeface="Copperplate Gothic Bold"/>
                <a:cs typeface="Copperplate Gothic Bold"/>
              </a:rPr>
              <a:t>bicaudate</a:t>
            </a:r>
            <a:r>
              <a:rPr lang="it-IT" b="1" dirty="0" smtClean="0">
                <a:solidFill>
                  <a:prstClr val="white"/>
                </a:solidFill>
                <a:latin typeface="Copperplate Gothic Bold"/>
                <a:cs typeface="Copperplate Gothic Bold"/>
              </a:rPr>
              <a:t> (in alcune rappresentazioni,  sono riprese in fase di allattamento) che non erano un mero motivo ornamentale: tutto ciò che veniva rappresentato in una chiesa obbediva ad una simbologia e ad una funzione precisa, che fu tollerata dalla Chiesa per secoli e poi giudicata come «importuna», permettendo l’incuria ma mai ordinando la loro distruzione. In questo modo una serie di immagini talvolta vennero modificate, ridi pinte, mutilate, </a:t>
            </a:r>
            <a:r>
              <a:rPr lang="it-IT" b="1" dirty="0">
                <a:solidFill>
                  <a:prstClr val="white"/>
                </a:solidFill>
                <a:latin typeface="Copperplate Gothic Bold"/>
                <a:cs typeface="Copperplate Gothic Bold"/>
              </a:rPr>
              <a:t>nascoste sotto abiti di </a:t>
            </a:r>
            <a:r>
              <a:rPr lang="it-IT" b="1" dirty="0" smtClean="0">
                <a:solidFill>
                  <a:prstClr val="white"/>
                </a:solidFill>
                <a:latin typeface="Copperplate Gothic Bold"/>
                <a:cs typeface="Copperplate Gothic Bold"/>
              </a:rPr>
              <a:t>trine</a:t>
            </a:r>
            <a:r>
              <a:rPr lang="it-IT" b="1" dirty="0">
                <a:solidFill>
                  <a:prstClr val="white"/>
                </a:solidFill>
                <a:latin typeface="Copperplate Gothic Bold"/>
                <a:cs typeface="Copperplate Gothic Bold"/>
              </a:rPr>
              <a:t>, </a:t>
            </a:r>
            <a:r>
              <a:rPr lang="it-IT" b="1" dirty="0" smtClean="0">
                <a:solidFill>
                  <a:prstClr val="white"/>
                </a:solidFill>
                <a:latin typeface="Copperplate Gothic Bold"/>
                <a:cs typeface="Copperplate Gothic Bold"/>
              </a:rPr>
              <a:t>vendute sul mercato antiquario, chiuse negli armadi…..  Ma molte rimasero ben presenti nella religiosità popolare. </a:t>
            </a:r>
            <a:endParaRPr lang="it-IT" dirty="0">
              <a:solidFill>
                <a:prstClr val="white"/>
              </a:solidFill>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5148064" cy="6880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323528" y="476672"/>
            <a:ext cx="3616439" cy="276999"/>
          </a:xfrm>
          <a:prstGeom prst="rect">
            <a:avLst/>
          </a:prstGeom>
          <a:noFill/>
        </p:spPr>
        <p:txBody>
          <a:bodyPr wrap="none" rtlCol="0">
            <a:spAutoFit/>
          </a:bodyPr>
          <a:lstStyle/>
          <a:p>
            <a:r>
              <a:rPr lang="it-IT" sz="1200" b="1" dirty="0" smtClean="0">
                <a:solidFill>
                  <a:schemeClr val="bg1"/>
                </a:solidFill>
                <a:latin typeface="Copperplate Gothic Bold" panose="020E0705020206020404" pitchFamily="34" charset="0"/>
              </a:rPr>
              <a:t>Acerenza (Pz), cripta della Cattedrale</a:t>
            </a:r>
            <a:endParaRPr lang="it-IT" sz="1200" b="1" dirty="0">
              <a:solidFill>
                <a:schemeClr val="bg1"/>
              </a:solidFill>
              <a:latin typeface="Copperplate Gothic Bold" panose="020E0705020206020404" pitchFamily="34" charset="0"/>
            </a:endParaRPr>
          </a:p>
        </p:txBody>
      </p:sp>
    </p:spTree>
    <p:extLst>
      <p:ext uri="{BB962C8B-B14F-4D97-AF65-F5344CB8AC3E}">
        <p14:creationId xmlns:p14="http://schemas.microsoft.com/office/powerpoint/2010/main" val="8090414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6732240" y="0"/>
            <a:ext cx="2436467" cy="6555641"/>
          </a:xfrm>
          <a:prstGeom prst="rect">
            <a:avLst/>
          </a:prstGeom>
          <a:noFill/>
        </p:spPr>
        <p:txBody>
          <a:bodyPr wrap="square" rtlCol="0">
            <a:spAutoFit/>
          </a:bodyPr>
          <a:lstStyle/>
          <a:p>
            <a:r>
              <a:rPr lang="it-IT" sz="1200" b="1" dirty="0" smtClean="0">
                <a:solidFill>
                  <a:prstClr val="white"/>
                </a:solidFill>
                <a:latin typeface="Copperplate Gothic Bold"/>
                <a:cs typeface="Copperplate Gothic Bold"/>
              </a:rPr>
              <a:t>L’affresco fu realizzato nella </a:t>
            </a:r>
            <a:r>
              <a:rPr lang="it-IT" sz="1200" b="1" dirty="0">
                <a:solidFill>
                  <a:prstClr val="white"/>
                </a:solidFill>
                <a:latin typeface="Copperplate Gothic Bold"/>
                <a:cs typeface="Copperplate Gothic Bold"/>
              </a:rPr>
              <a:t>Chiesa di Santa Maria di </a:t>
            </a:r>
            <a:r>
              <a:rPr lang="it-IT" sz="1200" b="1" dirty="0" err="1">
                <a:solidFill>
                  <a:prstClr val="white"/>
                </a:solidFill>
                <a:latin typeface="Copperplate Gothic Bold"/>
                <a:cs typeface="Copperplate Gothic Bold"/>
              </a:rPr>
              <a:t>Momentana</a:t>
            </a:r>
            <a:r>
              <a:rPr lang="it-IT" sz="1200" b="1" dirty="0">
                <a:solidFill>
                  <a:prstClr val="white"/>
                </a:solidFill>
                <a:latin typeface="Copperplate Gothic Bold"/>
                <a:cs typeface="Copperplate Gothic Bold"/>
              </a:rPr>
              <a:t> o in </a:t>
            </a:r>
            <a:r>
              <a:rPr lang="it-IT" sz="1200" b="1" dirty="0" err="1">
                <a:solidFill>
                  <a:prstClr val="white"/>
                </a:solidFill>
                <a:latin typeface="Copperplate Gothic Bold"/>
                <a:cs typeface="Copperplate Gothic Bold"/>
              </a:rPr>
              <a:t>Silvis</a:t>
            </a:r>
            <a:r>
              <a:rPr lang="it-IT" sz="1200" b="1" dirty="0">
                <a:solidFill>
                  <a:prstClr val="white"/>
                </a:solidFill>
                <a:latin typeface="Copperplate Gothic Bold"/>
                <a:cs typeface="Copperplate Gothic Bold"/>
              </a:rPr>
              <a:t>, alle pendici della collina conosciuta </a:t>
            </a:r>
            <a:r>
              <a:rPr lang="it-IT" sz="1200" b="1" dirty="0" smtClean="0">
                <a:solidFill>
                  <a:prstClr val="white"/>
                </a:solidFill>
                <a:latin typeface="Copperplate Gothic Bold"/>
                <a:cs typeface="Copperplate Gothic Bold"/>
              </a:rPr>
              <a:t>come Montione </a:t>
            </a:r>
            <a:r>
              <a:rPr lang="it-IT" sz="1200" b="1" dirty="0">
                <a:solidFill>
                  <a:prstClr val="white"/>
                </a:solidFill>
                <a:latin typeface="Copperplate Gothic Bold"/>
                <a:cs typeface="Copperplate Gothic Bold"/>
              </a:rPr>
              <a:t>(</a:t>
            </a:r>
            <a:r>
              <a:rPr lang="it-IT" sz="1200" b="1" dirty="0" err="1">
                <a:solidFill>
                  <a:prstClr val="white"/>
                </a:solidFill>
                <a:latin typeface="Copperplate Gothic Bold"/>
                <a:cs typeface="Copperplate Gothic Bold"/>
              </a:rPr>
              <a:t>Mons</a:t>
            </a:r>
            <a:r>
              <a:rPr lang="it-IT" sz="1200" b="1" dirty="0">
                <a:solidFill>
                  <a:prstClr val="white"/>
                </a:solidFill>
                <a:latin typeface="Copperplate Gothic Bold"/>
                <a:cs typeface="Copperplate Gothic Bold"/>
              </a:rPr>
              <a:t> </a:t>
            </a:r>
            <a:r>
              <a:rPr lang="it-IT" sz="1200" b="1" dirty="0" err="1">
                <a:solidFill>
                  <a:prstClr val="white"/>
                </a:solidFill>
                <a:latin typeface="Copperplate Gothic Bold"/>
                <a:cs typeface="Copperplate Gothic Bold"/>
              </a:rPr>
              <a:t>Iunonis</a:t>
            </a:r>
            <a:r>
              <a:rPr lang="it-IT" sz="1200" b="1" dirty="0">
                <a:solidFill>
                  <a:prstClr val="white"/>
                </a:solidFill>
                <a:latin typeface="Copperplate Gothic Bold"/>
                <a:cs typeface="Copperplate Gothic Bold"/>
              </a:rPr>
              <a:t>), luogo </a:t>
            </a:r>
            <a:r>
              <a:rPr lang="it-IT" sz="1200" b="1" dirty="0" smtClean="0">
                <a:solidFill>
                  <a:prstClr val="white"/>
                </a:solidFill>
                <a:latin typeface="Copperplate Gothic Bold"/>
                <a:cs typeface="Copperplate Gothic Bold"/>
              </a:rPr>
              <a:t>legato </a:t>
            </a:r>
            <a:r>
              <a:rPr lang="it-IT" sz="1200" b="1" dirty="0">
                <a:solidFill>
                  <a:prstClr val="white"/>
                </a:solidFill>
                <a:latin typeface="Copperplate Gothic Bold"/>
                <a:cs typeface="Copperplate Gothic Bold"/>
              </a:rPr>
              <a:t>a culti pagani della fertilità</a:t>
            </a:r>
            <a:r>
              <a:rPr lang="it-IT" sz="1200" b="1" dirty="0" smtClean="0">
                <a:solidFill>
                  <a:prstClr val="white"/>
                </a:solidFill>
                <a:latin typeface="Copperplate Gothic Bold"/>
                <a:cs typeface="Copperplate Gothic Bold"/>
              </a:rPr>
              <a:t>. Piero la dipinse sopra </a:t>
            </a:r>
            <a:r>
              <a:rPr lang="it-IT" sz="1200" b="1" dirty="0">
                <a:solidFill>
                  <a:prstClr val="white"/>
                </a:solidFill>
                <a:latin typeface="Copperplate Gothic Bold"/>
                <a:cs typeface="Copperplate Gothic Bold"/>
              </a:rPr>
              <a:t>un </a:t>
            </a:r>
            <a:r>
              <a:rPr lang="it-IT" sz="1200" b="1" dirty="0" smtClean="0">
                <a:solidFill>
                  <a:prstClr val="white"/>
                </a:solidFill>
                <a:latin typeface="Copperplate Gothic Bold"/>
                <a:cs typeface="Copperplate Gothic Bold"/>
              </a:rPr>
              <a:t>altro affresco di autore ignoto: una Madonna </a:t>
            </a:r>
            <a:r>
              <a:rPr lang="it-IT" sz="1200" b="1" dirty="0">
                <a:solidFill>
                  <a:prstClr val="white"/>
                </a:solidFill>
                <a:latin typeface="Copperplate Gothic Bold"/>
                <a:cs typeface="Copperplate Gothic Bold"/>
              </a:rPr>
              <a:t>del </a:t>
            </a:r>
            <a:r>
              <a:rPr lang="it-IT" sz="1200" b="1" dirty="0" smtClean="0">
                <a:solidFill>
                  <a:prstClr val="white"/>
                </a:solidFill>
                <a:latin typeface="Copperplate Gothic Bold"/>
                <a:cs typeface="Copperplate Gothic Bold"/>
              </a:rPr>
              <a:t>Latte. Nel ‘44 </a:t>
            </a:r>
            <a:r>
              <a:rPr lang="it-IT" sz="1200" b="1" dirty="0">
                <a:solidFill>
                  <a:prstClr val="white"/>
                </a:solidFill>
                <a:latin typeface="Copperplate Gothic Bold"/>
                <a:cs typeface="Copperplate Gothic Bold"/>
              </a:rPr>
              <a:t>il governo dispose di concentrare in ricoveri sicuri i principali capolavori italiani per sottrarli ai bombardamenti e ai saccheggi dei </a:t>
            </a:r>
            <a:r>
              <a:rPr lang="it-IT" sz="1200" b="1" dirty="0" smtClean="0">
                <a:solidFill>
                  <a:prstClr val="white"/>
                </a:solidFill>
                <a:latin typeface="Copperplate Gothic Bold"/>
                <a:cs typeface="Copperplate Gothic Bold"/>
              </a:rPr>
              <a:t>nazisti. Arrivati i due specialisti che dovevano staccare l’affresco, si </a:t>
            </a:r>
            <a:r>
              <a:rPr lang="it-IT" sz="1200" b="1" dirty="0">
                <a:solidFill>
                  <a:prstClr val="white"/>
                </a:solidFill>
                <a:latin typeface="Copperplate Gothic Bold"/>
                <a:cs typeface="Copperplate Gothic Bold"/>
              </a:rPr>
              <a:t>sparse </a:t>
            </a:r>
            <a:r>
              <a:rPr lang="it-IT" sz="1200" b="1" dirty="0" smtClean="0">
                <a:solidFill>
                  <a:prstClr val="white"/>
                </a:solidFill>
                <a:latin typeface="Copperplate Gothic Bold"/>
                <a:cs typeface="Copperplate Gothic Bold"/>
              </a:rPr>
              <a:t>la </a:t>
            </a:r>
            <a:r>
              <a:rPr lang="it-IT" sz="1200" b="1" dirty="0">
                <a:solidFill>
                  <a:prstClr val="white"/>
                </a:solidFill>
                <a:latin typeface="Copperplate Gothic Bold"/>
                <a:cs typeface="Copperplate Gothic Bold"/>
              </a:rPr>
              <a:t>voce che fossero tedeschi travestiti. Le donne monterchiesi, a difesa della Madonna, suonarono le campane e “a quel richiamo da tutte le parti cominciò a radunarsi una folla sempre più minacciosa di paesani e di contadini, armati di randelli e zappe</a:t>
            </a:r>
            <a:r>
              <a:rPr lang="it-IT" sz="1200" b="1" dirty="0" smtClean="0">
                <a:solidFill>
                  <a:prstClr val="white"/>
                </a:solidFill>
                <a:latin typeface="Copperplate Gothic Bold"/>
                <a:cs typeface="Copperplate Gothic Bold"/>
              </a:rPr>
              <a:t>”…. E la sacra immagine non </a:t>
            </a:r>
            <a:r>
              <a:rPr lang="it-IT" sz="1200" b="1" dirty="0" err="1" smtClean="0">
                <a:solidFill>
                  <a:prstClr val="white"/>
                </a:solidFill>
                <a:latin typeface="Copperplate Gothic Bold"/>
                <a:cs typeface="Copperplate Gothic Bold"/>
              </a:rPr>
              <a:t>potè</a:t>
            </a:r>
            <a:r>
              <a:rPr lang="it-IT" sz="1200" b="1" dirty="0" smtClean="0">
                <a:solidFill>
                  <a:prstClr val="white"/>
                </a:solidFill>
                <a:latin typeface="Copperplate Gothic Bold"/>
                <a:cs typeface="Copperplate Gothic Bold"/>
              </a:rPr>
              <a:t> </a:t>
            </a:r>
          </a:p>
          <a:p>
            <a:r>
              <a:rPr lang="it-IT" sz="1200" b="1" dirty="0" smtClean="0">
                <a:solidFill>
                  <a:prstClr val="white"/>
                </a:solidFill>
                <a:latin typeface="Copperplate Gothic Bold"/>
                <a:cs typeface="Copperplate Gothic Bold"/>
              </a:rPr>
              <a:t>essere spostata. </a:t>
            </a:r>
            <a:endParaRPr lang="it-IT" sz="1200" dirty="0">
              <a:solidFill>
                <a:prstClr val="white"/>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80483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p:cNvSpPr txBox="1"/>
          <p:nvPr/>
        </p:nvSpPr>
        <p:spPr>
          <a:xfrm>
            <a:off x="179512" y="116632"/>
            <a:ext cx="4938018" cy="276999"/>
          </a:xfrm>
          <a:prstGeom prst="rect">
            <a:avLst/>
          </a:prstGeom>
          <a:noFill/>
        </p:spPr>
        <p:txBody>
          <a:bodyPr wrap="none" rtlCol="0">
            <a:spAutoFit/>
          </a:bodyPr>
          <a:lstStyle/>
          <a:p>
            <a:r>
              <a:rPr lang="it-IT" sz="1200" b="1" dirty="0" smtClean="0">
                <a:solidFill>
                  <a:srgbClr val="6C0000"/>
                </a:solidFill>
                <a:latin typeface="Copperplate Gothic Bold" panose="020E0705020206020404" pitchFamily="34" charset="0"/>
              </a:rPr>
              <a:t>Piero delle Francesca, Madonna del Parto, 1450-1465</a:t>
            </a:r>
            <a:endParaRPr lang="it-IT" sz="1200" b="1" dirty="0">
              <a:solidFill>
                <a:srgbClr val="6C0000"/>
              </a:solidFill>
              <a:latin typeface="Copperplate Gothic Bold" panose="020E0705020206020404" pitchFamily="34" charset="0"/>
            </a:endParaRPr>
          </a:p>
        </p:txBody>
      </p:sp>
    </p:spTree>
    <p:extLst>
      <p:ext uri="{BB962C8B-B14F-4D97-AF65-F5344CB8AC3E}">
        <p14:creationId xmlns:p14="http://schemas.microsoft.com/office/powerpoint/2010/main" val="582069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7984969" y="0"/>
            <a:ext cx="1183738" cy="5509200"/>
          </a:xfrm>
          <a:prstGeom prst="rect">
            <a:avLst/>
          </a:prstGeom>
          <a:noFill/>
        </p:spPr>
        <p:txBody>
          <a:bodyPr wrap="square" rtlCol="0">
            <a:spAutoFit/>
          </a:bodyPr>
          <a:lstStyle/>
          <a:p>
            <a:r>
              <a:rPr lang="it-IT" sz="1600" b="1" dirty="0" smtClean="0">
                <a:solidFill>
                  <a:prstClr val="white"/>
                </a:solidFill>
                <a:latin typeface="Copperplate Gothic Bold"/>
                <a:cs typeface="Copperplate Gothic Bold"/>
              </a:rPr>
              <a:t>Anche l’immagine della Madonna del Latte viene dichiarata «inopportuna» ma continua ad essere oggetto di grande devozione popolare. </a:t>
            </a:r>
            <a:endParaRPr lang="it-IT" sz="1600" dirty="0">
              <a:solidFill>
                <a:prstClr val="white"/>
              </a:solidFill>
            </a:endParaRPr>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393" t="8506" r="16781" b="1495"/>
          <a:stretch/>
        </p:blipFill>
        <p:spPr bwMode="auto">
          <a:xfrm>
            <a:off x="3944" y="0"/>
            <a:ext cx="79810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179512" y="6365557"/>
            <a:ext cx="5784328" cy="307777"/>
          </a:xfrm>
          <a:prstGeom prst="rect">
            <a:avLst/>
          </a:prstGeom>
          <a:noFill/>
        </p:spPr>
        <p:txBody>
          <a:bodyPr wrap="square" rtlCol="0">
            <a:spAutoFit/>
          </a:bodyPr>
          <a:lstStyle/>
          <a:p>
            <a:r>
              <a:rPr lang="it-IT" sz="1400" b="1" dirty="0">
                <a:solidFill>
                  <a:srgbClr val="6C0000"/>
                </a:solidFill>
                <a:latin typeface="Copperplate Gothic Bold" panose="020E0705020206020404" pitchFamily="34" charset="0"/>
              </a:rPr>
              <a:t>Cetona, Siena. Chiesa di Santa Maria in </a:t>
            </a:r>
            <a:r>
              <a:rPr lang="it-IT" sz="1400" b="1" dirty="0" err="1">
                <a:solidFill>
                  <a:srgbClr val="6C0000"/>
                </a:solidFill>
                <a:latin typeface="Copperplate Gothic Bold" panose="020E0705020206020404" pitchFamily="34" charset="0"/>
              </a:rPr>
              <a:t>Belverde</a:t>
            </a:r>
            <a:endParaRPr lang="it-IT" sz="1400" b="1" dirty="0">
              <a:solidFill>
                <a:srgbClr val="6C0000"/>
              </a:solidFill>
              <a:latin typeface="Copperplate Gothic Bold" panose="020E0705020206020404" pitchFamily="34" charset="0"/>
            </a:endParaRPr>
          </a:p>
        </p:txBody>
      </p:sp>
    </p:spTree>
    <p:extLst>
      <p:ext uri="{BB962C8B-B14F-4D97-AF65-F5344CB8AC3E}">
        <p14:creationId xmlns:p14="http://schemas.microsoft.com/office/powerpoint/2010/main" val="19556593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4427983" y="0"/>
            <a:ext cx="4740723" cy="6463308"/>
          </a:xfrm>
          <a:prstGeom prst="rect">
            <a:avLst/>
          </a:prstGeom>
          <a:noFill/>
        </p:spPr>
        <p:txBody>
          <a:bodyPr wrap="square" rtlCol="0">
            <a:spAutoFit/>
          </a:bodyPr>
          <a:lstStyle/>
          <a:p>
            <a:r>
              <a:rPr lang="it-IT" b="1" dirty="0" smtClean="0">
                <a:solidFill>
                  <a:prstClr val="white"/>
                </a:solidFill>
                <a:latin typeface="Copperplate Gothic Bold"/>
                <a:cs typeface="Copperplate Gothic Bold"/>
              </a:rPr>
              <a:t>Lo stesso avviene con la Madonna Nera, erede diretta dell’antichissima Dea della terra. Sono tutte Madri che presiedono alle nascite; ed è alla generazione e alla fertilità che si riferiscono un’enorme quantità di immagini sacre, dalla visitazione alla natività stessa. Non è un caso che  la maggior festa per la Chiesa sia la Pasqua (risurrezione), mentre per la sensibilità popolare continui ad essere il Natale (la nascita, appunto). Certo, non è più una rappresentazione esplicita  e la Gran Madre è dovuta ritornar vergine: ma la simbologia, i sentimenti, i bisogni , le paure che esprime  persistono, immutati, dopo 20 secoli di cristianesimo. </a:t>
            </a:r>
          </a:p>
          <a:p>
            <a:r>
              <a:rPr lang="it-IT" b="1" dirty="0" smtClean="0">
                <a:solidFill>
                  <a:prstClr val="white"/>
                </a:solidFill>
                <a:latin typeface="Copperplate Gothic Bold"/>
                <a:cs typeface="Copperplate Gothic Bold"/>
              </a:rPr>
              <a:t>Come dire ciò che si bitta fuori dalla porta trova sempre  il modo di tornare dalla finestra……  </a:t>
            </a:r>
            <a:endParaRPr lang="it-IT" dirty="0">
              <a:solidFill>
                <a:prstClr val="white"/>
              </a:solidFill>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66" y="0"/>
            <a:ext cx="4389517" cy="6915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90857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6125529" y="-11762"/>
            <a:ext cx="3018469" cy="6109365"/>
          </a:xfrm>
          <a:prstGeom prst="rect">
            <a:avLst/>
          </a:prstGeom>
          <a:noFill/>
        </p:spPr>
        <p:txBody>
          <a:bodyPr wrap="square" rtlCol="0">
            <a:spAutoFit/>
          </a:bodyPr>
          <a:lstStyle/>
          <a:p>
            <a:r>
              <a:rPr lang="it-IT" sz="1700" b="1" dirty="0" smtClean="0">
                <a:solidFill>
                  <a:prstClr val="white"/>
                </a:solidFill>
                <a:latin typeface="Copperplate Gothic Bold"/>
                <a:cs typeface="Copperplate Gothic Bold"/>
              </a:rPr>
              <a:t>Quando furono rinvenute queste statuette   gli archeologi le trovarono «deformi» e affermarono che erano malate di </a:t>
            </a:r>
            <a:r>
              <a:rPr lang="it-IT" sz="1700" b="1" dirty="0" err="1" smtClean="0">
                <a:solidFill>
                  <a:prstClr val="white"/>
                </a:solidFill>
                <a:latin typeface="Copperplate Gothic Bold"/>
                <a:cs typeface="Copperplate Gothic Bold"/>
              </a:rPr>
              <a:t>ottentottismo</a:t>
            </a:r>
            <a:r>
              <a:rPr lang="it-IT" sz="1700" b="1" dirty="0" smtClean="0">
                <a:solidFill>
                  <a:prstClr val="white"/>
                </a:solidFill>
                <a:latin typeface="Copperplate Gothic Bold"/>
                <a:cs typeface="Copperplate Gothic Bold"/>
              </a:rPr>
              <a:t>, quella caratteristica fisica legata alla popolazione africana degli Ottentotti, che concentra il grasso bella parte inferiore del corpo. Quando fu possibile fare analisi accurate sugli scheletri, si scoprì che i nostri antenati erano tendenzialmente longilinei (di statura anche superiore </a:t>
            </a:r>
          </a:p>
          <a:p>
            <a:r>
              <a:rPr lang="it-IT" sz="1700" b="1" dirty="0" smtClean="0">
                <a:solidFill>
                  <a:prstClr val="white"/>
                </a:solidFill>
                <a:latin typeface="Copperplate Gothic Bold"/>
                <a:cs typeface="Copperplate Gothic Bold"/>
              </a:rPr>
              <a:t>a 190 cm).  </a:t>
            </a:r>
            <a:endParaRPr lang="it-IT" sz="1700" dirty="0">
              <a:solidFill>
                <a:prstClr val="white"/>
              </a:solidFill>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2552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179512" y="207260"/>
            <a:ext cx="3519040" cy="307777"/>
          </a:xfrm>
          <a:prstGeom prst="rect">
            <a:avLst/>
          </a:prstGeom>
          <a:noFill/>
        </p:spPr>
        <p:txBody>
          <a:bodyPr wrap="none" rtlCol="0">
            <a:spAutoFit/>
          </a:bodyPr>
          <a:lstStyle/>
          <a:p>
            <a:r>
              <a:rPr lang="it-IT" sz="1400" b="1" dirty="0" smtClean="0">
                <a:solidFill>
                  <a:srgbClr val="FF0000"/>
                </a:solidFill>
                <a:latin typeface="Copperplate Gothic Bold" panose="020E0705020206020404" pitchFamily="34" charset="0"/>
              </a:rPr>
              <a:t>Venere di Savignano, 33.000 a.C. </a:t>
            </a:r>
            <a:endParaRPr lang="it-IT" sz="1400" b="1" dirty="0">
              <a:solidFill>
                <a:srgbClr val="FF0000"/>
              </a:solidFill>
              <a:latin typeface="Copperplate Gothic Bold" panose="020E0705020206020404" pitchFamily="34" charset="0"/>
            </a:endParaRPr>
          </a:p>
        </p:txBody>
      </p:sp>
    </p:spTree>
    <p:extLst>
      <p:ext uri="{BB962C8B-B14F-4D97-AF65-F5344CB8AC3E}">
        <p14:creationId xmlns:p14="http://schemas.microsoft.com/office/powerpoint/2010/main" val="7610277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0" y="2643182"/>
            <a:ext cx="9144000" cy="1862048"/>
          </a:xfrm>
          <a:prstGeom prst="rect">
            <a:avLst/>
          </a:prstGeom>
          <a:noFill/>
        </p:spPr>
        <p:txBody>
          <a:bodyPr wrap="square" rtlCol="0">
            <a:spAutoFit/>
          </a:bodyPr>
          <a:lstStyle/>
          <a:p>
            <a:pPr algn="ctr"/>
            <a:r>
              <a:rPr lang="en-US" sz="11500" b="1" dirty="0">
                <a:solidFill>
                  <a:prstClr val="white"/>
                </a:solidFill>
                <a:latin typeface="Copperplate Gothic Bold"/>
                <a:cs typeface="Copperplate Gothic Bold"/>
              </a:rPr>
              <a:t>GRAZIE  </a:t>
            </a:r>
            <a:endParaRPr lang="it-IT" sz="11500" dirty="0">
              <a:solidFill>
                <a:prstClr val="white"/>
              </a:solidFill>
            </a:endParaRPr>
          </a:p>
        </p:txBody>
      </p:sp>
    </p:spTree>
    <p:extLst>
      <p:ext uri="{BB962C8B-B14F-4D97-AF65-F5344CB8AC3E}">
        <p14:creationId xmlns:p14="http://schemas.microsoft.com/office/powerpoint/2010/main" val="28609664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23813" y="5766014"/>
            <a:ext cx="9143999" cy="1400383"/>
          </a:xfrm>
          <a:prstGeom prst="rect">
            <a:avLst/>
          </a:prstGeom>
          <a:noFill/>
        </p:spPr>
        <p:txBody>
          <a:bodyPr wrap="square" rtlCol="0">
            <a:spAutoFit/>
          </a:bodyPr>
          <a:lstStyle/>
          <a:p>
            <a:r>
              <a:rPr lang="it-IT" sz="1700" b="1" dirty="0">
                <a:solidFill>
                  <a:prstClr val="white"/>
                </a:solidFill>
                <a:latin typeface="Copperplate Gothic Bold"/>
                <a:cs typeface="Copperplate Gothic Bold"/>
              </a:rPr>
              <a:t>La più antica Venere mai rinvenuta in Europa fu ritrovata nella </a:t>
            </a:r>
            <a:endParaRPr lang="it-IT" sz="1700" b="1" dirty="0" smtClean="0">
              <a:solidFill>
                <a:prstClr val="white"/>
              </a:solidFill>
              <a:latin typeface="Copperplate Gothic Bold"/>
              <a:cs typeface="Copperplate Gothic Bold"/>
            </a:endParaRPr>
          </a:p>
          <a:p>
            <a:r>
              <a:rPr lang="it-IT" sz="1700" b="1" dirty="0" smtClean="0">
                <a:solidFill>
                  <a:prstClr val="white"/>
                </a:solidFill>
                <a:latin typeface="Copperplate Gothic Bold"/>
                <a:cs typeface="Copperplate Gothic Bold"/>
              </a:rPr>
              <a:t>grotta </a:t>
            </a:r>
            <a:r>
              <a:rPr lang="it-IT" sz="1700" b="1" dirty="0">
                <a:solidFill>
                  <a:prstClr val="white"/>
                </a:solidFill>
                <a:latin typeface="Copperplate Gothic Bold"/>
                <a:cs typeface="Copperplate Gothic Bold"/>
              </a:rPr>
              <a:t>di </a:t>
            </a:r>
            <a:r>
              <a:rPr lang="it-IT" sz="1700" b="1" dirty="0" err="1">
                <a:solidFill>
                  <a:prstClr val="white"/>
                </a:solidFill>
                <a:latin typeface="Copperplate Gothic Bold"/>
                <a:cs typeface="Copperplate Gothic Bold"/>
              </a:rPr>
              <a:t>Hohle</a:t>
            </a:r>
            <a:r>
              <a:rPr lang="it-IT" sz="1700" b="1" dirty="0">
                <a:solidFill>
                  <a:prstClr val="white"/>
                </a:solidFill>
                <a:latin typeface="Copperplate Gothic Bold"/>
                <a:cs typeface="Copperplate Gothic Bold"/>
              </a:rPr>
              <a:t> </a:t>
            </a:r>
            <a:r>
              <a:rPr lang="it-IT" sz="1700" b="1" dirty="0" err="1">
                <a:solidFill>
                  <a:prstClr val="white"/>
                </a:solidFill>
                <a:latin typeface="Copperplate Gothic Bold"/>
                <a:cs typeface="Copperplate Gothic Bold"/>
              </a:rPr>
              <a:t>Fels</a:t>
            </a:r>
            <a:r>
              <a:rPr lang="it-IT" sz="1700" b="1" dirty="0">
                <a:solidFill>
                  <a:prstClr val="white"/>
                </a:solidFill>
                <a:latin typeface="Copperplate Gothic Bold"/>
                <a:cs typeface="Copperplate Gothic Bold"/>
              </a:rPr>
              <a:t>, fra le montagne di </a:t>
            </a:r>
            <a:r>
              <a:rPr lang="it-IT" sz="1700" b="1" dirty="0" err="1">
                <a:solidFill>
                  <a:prstClr val="white"/>
                </a:solidFill>
                <a:latin typeface="Copperplate Gothic Bold"/>
                <a:cs typeface="Copperplate Gothic Bold"/>
              </a:rPr>
              <a:t>Swabian</a:t>
            </a:r>
            <a:r>
              <a:rPr lang="it-IT" sz="1700" b="1" dirty="0">
                <a:solidFill>
                  <a:prstClr val="white"/>
                </a:solidFill>
                <a:latin typeface="Copperplate Gothic Bold"/>
                <a:cs typeface="Copperplate Gothic Bold"/>
              </a:rPr>
              <a:t> </a:t>
            </a:r>
            <a:r>
              <a:rPr lang="it-IT" sz="1700" b="1" dirty="0" err="1">
                <a:solidFill>
                  <a:prstClr val="white"/>
                </a:solidFill>
                <a:latin typeface="Copperplate Gothic Bold"/>
                <a:cs typeface="Copperplate Gothic Bold"/>
              </a:rPr>
              <a:t>Jura</a:t>
            </a:r>
            <a:r>
              <a:rPr lang="it-IT" sz="1700" b="1" dirty="0">
                <a:solidFill>
                  <a:prstClr val="white"/>
                </a:solidFill>
                <a:latin typeface="Copperplate Gothic Bold"/>
                <a:cs typeface="Copperplate Gothic Bold"/>
              </a:rPr>
              <a:t>, in Germania. Risale a circa 35.000 anni. Misura pochi centimetri di altezza. </a:t>
            </a:r>
            <a:endParaRPr lang="it-IT" sz="1700" b="1" dirty="0" smtClean="0">
              <a:solidFill>
                <a:prstClr val="white"/>
              </a:solidFill>
              <a:latin typeface="Copperplate Gothic Bold"/>
              <a:cs typeface="Copperplate Gothic Bold"/>
            </a:endParaRPr>
          </a:p>
          <a:p>
            <a:r>
              <a:rPr lang="it-IT" sz="1700" b="1" dirty="0" smtClean="0">
                <a:solidFill>
                  <a:prstClr val="white"/>
                </a:solidFill>
                <a:latin typeface="Copperplate Gothic Bold"/>
                <a:cs typeface="Copperplate Gothic Bold"/>
              </a:rPr>
              <a:t>Ma </a:t>
            </a:r>
            <a:r>
              <a:rPr lang="it-IT" sz="1700" b="1" dirty="0">
                <a:solidFill>
                  <a:prstClr val="white"/>
                </a:solidFill>
                <a:latin typeface="Copperplate Gothic Bold"/>
                <a:cs typeface="Copperplate Gothic Bold"/>
              </a:rPr>
              <a:t>tutta la grotta era dedicata </a:t>
            </a:r>
            <a:r>
              <a:rPr lang="it-IT" sz="1700" b="1" dirty="0" smtClean="0">
                <a:solidFill>
                  <a:prstClr val="white"/>
                </a:solidFill>
                <a:latin typeface="Copperplate Gothic Bold"/>
                <a:cs typeface="Copperplate Gothic Bold"/>
              </a:rPr>
              <a:t>al culto delle </a:t>
            </a:r>
            <a:r>
              <a:rPr lang="it-IT" sz="1700" b="1" dirty="0">
                <a:solidFill>
                  <a:prstClr val="white"/>
                </a:solidFill>
                <a:latin typeface="Copperplate Gothic Bold"/>
                <a:cs typeface="Copperplate Gothic Bold"/>
              </a:rPr>
              <a:t>Madri. </a:t>
            </a:r>
          </a:p>
          <a:p>
            <a:r>
              <a:rPr lang="it-IT" sz="1700" b="1" dirty="0">
                <a:solidFill>
                  <a:prstClr val="white"/>
                </a:solidFill>
                <a:latin typeface="Copperplate Gothic Bold"/>
                <a:cs typeface="Copperplate Gothic Bold"/>
              </a:rPr>
              <a:t>.</a:t>
            </a:r>
            <a:endParaRPr lang="it-IT" sz="1700" dirty="0">
              <a:solidFill>
                <a:prstClr val="white"/>
              </a:solidFill>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31901"/>
            <a:ext cx="9193213"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26527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11907" y="5226209"/>
            <a:ext cx="9143999" cy="1661993"/>
          </a:xfrm>
          <a:prstGeom prst="rect">
            <a:avLst/>
          </a:prstGeom>
          <a:noFill/>
        </p:spPr>
        <p:txBody>
          <a:bodyPr wrap="square" rtlCol="0">
            <a:spAutoFit/>
          </a:bodyPr>
          <a:lstStyle/>
          <a:p>
            <a:r>
              <a:rPr lang="it-IT" sz="1700" b="1" dirty="0" smtClean="0">
                <a:solidFill>
                  <a:prstClr val="white"/>
                </a:solidFill>
                <a:latin typeface="Copperplate Gothic Bold"/>
                <a:cs typeface="Copperplate Gothic Bold"/>
              </a:rPr>
              <a:t>Per decine di migliaia di anni, l’umanità  non fece immagini maschili. Quello che avevano realizzato i nostri antenati era considerato impensabile dagli archeologi: avevano costruito un’immagine divina simbolica.  L’unica dea era femmina, incinta, con i tratti sessuali legati alla riproduzione  straordinariamente evidenziati. Parto e sessualità erano sacralizzati e la vulva divinizzata. </a:t>
            </a:r>
            <a:endParaRPr lang="it-IT" sz="1700" dirty="0">
              <a:solidFill>
                <a:prstClr val="white"/>
              </a:solidFill>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12"/>
            <a:ext cx="9120186" cy="5137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41657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7831989" y="0"/>
            <a:ext cx="1336717" cy="7155805"/>
          </a:xfrm>
          <a:prstGeom prst="rect">
            <a:avLst/>
          </a:prstGeom>
          <a:noFill/>
        </p:spPr>
        <p:txBody>
          <a:bodyPr wrap="square" rtlCol="0">
            <a:spAutoFit/>
          </a:bodyPr>
          <a:lstStyle/>
          <a:p>
            <a:r>
              <a:rPr lang="it-IT" sz="1700" b="1" dirty="0">
                <a:solidFill>
                  <a:prstClr val="white"/>
                </a:solidFill>
                <a:latin typeface="Copperplate Gothic Bold"/>
                <a:cs typeface="Copperplate Gothic Bold"/>
              </a:rPr>
              <a:t>Simbologia della vulva nell’</a:t>
            </a:r>
          </a:p>
          <a:p>
            <a:r>
              <a:rPr lang="it-IT" sz="1700" b="1" dirty="0">
                <a:solidFill>
                  <a:prstClr val="white"/>
                </a:solidFill>
                <a:latin typeface="Copperplate Gothic Bold"/>
                <a:cs typeface="Copperplate Gothic Bold"/>
              </a:rPr>
              <a:t>arte preistorica. Grotte e ripari </a:t>
            </a:r>
            <a:r>
              <a:rPr lang="it-IT" sz="1700" b="1" dirty="0" smtClean="0">
                <a:solidFill>
                  <a:prstClr val="white"/>
                </a:solidFill>
                <a:latin typeface="Copperplate Gothic Bold"/>
                <a:cs typeface="Copperplate Gothic Bold"/>
              </a:rPr>
              <a:t>per decine di migliaia di anni sono </a:t>
            </a:r>
            <a:r>
              <a:rPr lang="it-IT" sz="1700" b="1" dirty="0">
                <a:solidFill>
                  <a:prstClr val="white"/>
                </a:solidFill>
                <a:latin typeface="Copperplate Gothic Bold"/>
                <a:cs typeface="Copperplate Gothic Bold"/>
              </a:rPr>
              <a:t>costellati da questi simboli, che sono i più numerosi </a:t>
            </a:r>
            <a:r>
              <a:rPr lang="it-IT" sz="1700" b="1" dirty="0" smtClean="0">
                <a:solidFill>
                  <a:prstClr val="white"/>
                </a:solidFill>
                <a:latin typeface="Copperplate Gothic Bold"/>
                <a:cs typeface="Copperplate Gothic Bold"/>
              </a:rPr>
              <a:t>incisi  </a:t>
            </a:r>
            <a:r>
              <a:rPr lang="it-IT" sz="1700" b="1" dirty="0">
                <a:solidFill>
                  <a:prstClr val="white"/>
                </a:solidFill>
                <a:latin typeface="Copperplate Gothic Bold"/>
                <a:cs typeface="Copperplate Gothic Bold"/>
              </a:rPr>
              <a:t>ovunque in Europa e fuori. </a:t>
            </a:r>
            <a:endParaRPr lang="it-IT" sz="1700" dirty="0">
              <a:solidFill>
                <a:prstClr val="white"/>
              </a:solidFill>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
            <a:ext cx="7831989" cy="6857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66250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23813" y="5766014"/>
            <a:ext cx="9143999" cy="1400383"/>
          </a:xfrm>
          <a:prstGeom prst="rect">
            <a:avLst/>
          </a:prstGeom>
          <a:noFill/>
        </p:spPr>
        <p:txBody>
          <a:bodyPr wrap="square" rtlCol="0">
            <a:spAutoFit/>
          </a:bodyPr>
          <a:lstStyle/>
          <a:p>
            <a:r>
              <a:rPr lang="it-IT" sz="1700" b="1" dirty="0">
                <a:solidFill>
                  <a:prstClr val="white"/>
                </a:solidFill>
                <a:latin typeface="Copperplate Gothic Bold"/>
                <a:cs typeface="Copperplate Gothic Bold"/>
              </a:rPr>
              <a:t>Abri </a:t>
            </a:r>
            <a:r>
              <a:rPr lang="it-IT" sz="1700" b="1" dirty="0" err="1">
                <a:solidFill>
                  <a:prstClr val="white"/>
                </a:solidFill>
                <a:latin typeface="Copperplate Gothic Bold"/>
                <a:cs typeface="Copperplate Gothic Bold"/>
              </a:rPr>
              <a:t>Castanet</a:t>
            </a:r>
            <a:r>
              <a:rPr lang="it-IT" sz="1700" b="1" dirty="0">
                <a:solidFill>
                  <a:prstClr val="white"/>
                </a:solidFill>
                <a:latin typeface="Copperplate Gothic Bold"/>
                <a:cs typeface="Copperplate Gothic Bold"/>
              </a:rPr>
              <a:t>, </a:t>
            </a:r>
            <a:r>
              <a:rPr lang="it-IT" sz="1700" b="1" dirty="0" err="1" smtClean="0">
                <a:solidFill>
                  <a:prstClr val="white"/>
                </a:solidFill>
                <a:latin typeface="Copperplate Gothic Bold"/>
                <a:cs typeface="Copperplate Gothic Bold"/>
              </a:rPr>
              <a:t>Dordogne</a:t>
            </a:r>
            <a:r>
              <a:rPr lang="it-IT" sz="1700" b="1" dirty="0" smtClean="0">
                <a:solidFill>
                  <a:prstClr val="white"/>
                </a:solidFill>
                <a:latin typeface="Copperplate Gothic Bold"/>
                <a:cs typeface="Copperplate Gothic Bold"/>
              </a:rPr>
              <a:t>, Francia centrale,  35.000  </a:t>
            </a:r>
            <a:r>
              <a:rPr lang="it-IT" sz="1700" b="1" dirty="0">
                <a:solidFill>
                  <a:prstClr val="white"/>
                </a:solidFill>
                <a:latin typeface="Copperplate Gothic Bold"/>
                <a:cs typeface="Copperplate Gothic Bold"/>
              </a:rPr>
              <a:t>a.C</a:t>
            </a:r>
            <a:r>
              <a:rPr lang="it-IT" sz="1700" b="1" dirty="0" smtClean="0">
                <a:solidFill>
                  <a:prstClr val="white"/>
                </a:solidFill>
                <a:latin typeface="Copperplate Gothic Bold"/>
                <a:cs typeface="Copperplate Gothic Bold"/>
              </a:rPr>
              <a:t>. E’ un riparo </a:t>
            </a:r>
            <a:r>
              <a:rPr lang="it-IT" sz="1700" b="1" dirty="0" err="1" smtClean="0">
                <a:solidFill>
                  <a:prstClr val="white"/>
                </a:solidFill>
                <a:latin typeface="Copperplate Gothic Bold"/>
                <a:cs typeface="Copperplate Gothic Bold"/>
              </a:rPr>
              <a:t>sottoroccia</a:t>
            </a:r>
            <a:r>
              <a:rPr lang="it-IT" sz="1700" b="1" dirty="0" smtClean="0">
                <a:solidFill>
                  <a:prstClr val="white"/>
                </a:solidFill>
                <a:latin typeface="Copperplate Gothic Bold"/>
                <a:cs typeface="Copperplate Gothic Bold"/>
              </a:rPr>
              <a:t> completamente inciso e dipinto, con simboli sessuali maschili ma prevalentemente femminili. Nella religione antica, basata sulla riproduzione, le donne dominano ma esiste anche la presenza maschile. </a:t>
            </a:r>
            <a:endParaRPr lang="it-IT" sz="1700" b="1" dirty="0">
              <a:solidFill>
                <a:prstClr val="white"/>
              </a:solidFill>
              <a:latin typeface="Copperplate Gothic Bold"/>
              <a:cs typeface="Copperplate Gothic Bold"/>
            </a:endParaRPr>
          </a:p>
          <a:p>
            <a:r>
              <a:rPr lang="it-IT" sz="1700" b="1" dirty="0">
                <a:solidFill>
                  <a:prstClr val="white"/>
                </a:solidFill>
                <a:latin typeface="Copperplate Gothic Bold"/>
                <a:cs typeface="Copperplate Gothic Bold"/>
              </a:rPr>
              <a:t>.</a:t>
            </a:r>
            <a:endParaRPr lang="it-IT" sz="1700" dirty="0">
              <a:solidFill>
                <a:prstClr val="white"/>
              </a:solidFill>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4" y="11177"/>
            <a:ext cx="9120186" cy="5754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06686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2" y="5980837"/>
            <a:ext cx="9143999" cy="877163"/>
          </a:xfrm>
          <a:prstGeom prst="rect">
            <a:avLst/>
          </a:prstGeom>
          <a:noFill/>
        </p:spPr>
        <p:txBody>
          <a:bodyPr wrap="square" rtlCol="0">
            <a:spAutoFit/>
          </a:bodyPr>
          <a:lstStyle/>
          <a:p>
            <a:r>
              <a:rPr lang="it-IT" sz="1700" b="1" dirty="0" smtClean="0">
                <a:solidFill>
                  <a:prstClr val="white"/>
                </a:solidFill>
                <a:latin typeface="Copperplate Gothic Bold"/>
                <a:cs typeface="Copperplate Gothic Bold"/>
              </a:rPr>
              <a:t>Incisione rupestre interpretata come placenta con cordone ombelicale attaccato. Da sempre la placenta è considerata portatrice di proprietà magiche  e in molte culture viene chiamata </a:t>
            </a:r>
            <a:r>
              <a:rPr lang="it-IT" sz="1700" b="1" smtClean="0">
                <a:solidFill>
                  <a:prstClr val="white"/>
                </a:solidFill>
                <a:latin typeface="Copperplate Gothic Bold"/>
                <a:cs typeface="Copperplate Gothic Bold"/>
              </a:rPr>
              <a:t>«piccola anima». </a:t>
            </a:r>
            <a:endParaRPr lang="it-IT" sz="1700" dirty="0">
              <a:solidFill>
                <a:prstClr val="white"/>
              </a:solidFill>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76305"/>
            <a:ext cx="9143999" cy="6147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015546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1772</TotalTime>
  <Words>2685</Words>
  <Application>Microsoft Office PowerPoint</Application>
  <PresentationFormat>Presentazione su schermo (4:3)</PresentationFormat>
  <Paragraphs>240</Paragraphs>
  <Slides>40</Slides>
  <Notes>0</Notes>
  <HiddenSlides>0</HiddenSlides>
  <MMClips>0</MMClips>
  <ScaleCrop>false</ScaleCrop>
  <HeadingPairs>
    <vt:vector size="4" baseType="variant">
      <vt:variant>
        <vt:lpstr>Tema</vt:lpstr>
      </vt:variant>
      <vt:variant>
        <vt:i4>3</vt:i4>
      </vt:variant>
      <vt:variant>
        <vt:lpstr>Titoli diapositive</vt:lpstr>
      </vt:variant>
      <vt:variant>
        <vt:i4>40</vt:i4>
      </vt:variant>
    </vt:vector>
  </HeadingPairs>
  <TitlesOfParts>
    <vt:vector size="43" baseType="lpstr">
      <vt:lpstr>1_Tema di Office</vt:lpstr>
      <vt:lpstr>4_Tema di Office</vt:lpstr>
      <vt:lpstr>5_Tema di Office</vt:lpstr>
      <vt:lpstr>Magia e potere  riti e pratiche legate alla nascita nelle culture antiche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Magia e potere  riti e pratiche legate alla nascita nelle culture antiche</dc:title>
  <dc:creator>luca</dc:creator>
  <cp:lastModifiedBy>luca</cp:lastModifiedBy>
  <cp:revision>68</cp:revision>
  <dcterms:created xsi:type="dcterms:W3CDTF">2016-10-07T13:01:41Z</dcterms:created>
  <dcterms:modified xsi:type="dcterms:W3CDTF">2016-10-15T14:16:23Z</dcterms:modified>
</cp:coreProperties>
</file>