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544" r:id="rId3"/>
    <p:sldId id="546" r:id="rId4"/>
    <p:sldId id="548" r:id="rId5"/>
    <p:sldId id="516" r:id="rId6"/>
    <p:sldId id="526" r:id="rId7"/>
    <p:sldId id="521" r:id="rId8"/>
    <p:sldId id="525" r:id="rId9"/>
    <p:sldId id="524" r:id="rId10"/>
    <p:sldId id="528" r:id="rId11"/>
    <p:sldId id="527" r:id="rId12"/>
    <p:sldId id="523" r:id="rId13"/>
    <p:sldId id="522" r:id="rId14"/>
    <p:sldId id="507" r:id="rId15"/>
    <p:sldId id="510" r:id="rId16"/>
    <p:sldId id="509" r:id="rId17"/>
    <p:sldId id="512" r:id="rId18"/>
    <p:sldId id="514" r:id="rId19"/>
    <p:sldId id="356" r:id="rId20"/>
    <p:sldId id="361" r:id="rId21"/>
    <p:sldId id="500" r:id="rId22"/>
    <p:sldId id="542" r:id="rId23"/>
    <p:sldId id="368" r:id="rId24"/>
    <p:sldId id="369" r:id="rId25"/>
    <p:sldId id="533" r:id="rId26"/>
    <p:sldId id="530" r:id="rId27"/>
    <p:sldId id="531" r:id="rId28"/>
    <p:sldId id="535" r:id="rId29"/>
    <p:sldId id="536" r:id="rId30"/>
    <p:sldId id="537" r:id="rId31"/>
    <p:sldId id="538" r:id="rId32"/>
    <p:sldId id="539" r:id="rId33"/>
    <p:sldId id="540" r:id="rId34"/>
    <p:sldId id="54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Untitled Section" id="{BDC960B8-6D1F-084C-9CFF-65E6B5945AF1}">
          <p14:sldIdLst>
            <p14:sldId id="256"/>
            <p14:sldId id="356"/>
            <p14:sldId id="361"/>
            <p14:sldId id="258"/>
            <p14:sldId id="360"/>
            <p14:sldId id="362"/>
            <p14:sldId id="364"/>
            <p14:sldId id="365"/>
            <p14:sldId id="368"/>
            <p14:sldId id="369"/>
            <p14:sldId id="370"/>
            <p14:sldId id="464"/>
            <p14:sldId id="346"/>
            <p14:sldId id="495"/>
            <p14:sldId id="496"/>
            <p14:sldId id="497"/>
            <p14:sldId id="498"/>
            <p14:sldId id="373"/>
            <p14:sldId id="374"/>
            <p14:sldId id="469"/>
            <p14:sldId id="466"/>
            <p14:sldId id="470"/>
            <p14:sldId id="471"/>
            <p14:sldId id="377"/>
            <p14:sldId id="467"/>
            <p14:sldId id="472"/>
            <p14:sldId id="477"/>
            <p14:sldId id="473"/>
            <p14:sldId id="474"/>
            <p14:sldId id="475"/>
            <p14:sldId id="476"/>
            <p14:sldId id="348"/>
            <p14:sldId id="489"/>
            <p14:sldId id="442"/>
            <p14:sldId id="394"/>
            <p14:sldId id="399"/>
            <p14:sldId id="396"/>
            <p14:sldId id="402"/>
            <p14:sldId id="388"/>
            <p14:sldId id="404"/>
            <p14:sldId id="490"/>
            <p14:sldId id="499"/>
            <p14:sldId id="500"/>
            <p14:sldId id="407"/>
            <p14:sldId id="410"/>
            <p14:sldId id="411"/>
            <p14:sldId id="413"/>
            <p14:sldId id="412"/>
            <p14:sldId id="478"/>
            <p14:sldId id="479"/>
            <p14:sldId id="480"/>
            <p14:sldId id="481"/>
            <p14:sldId id="460"/>
            <p14:sldId id="491"/>
            <p14:sldId id="415"/>
            <p14:sldId id="417"/>
            <p14:sldId id="421"/>
            <p14:sldId id="418"/>
            <p14:sldId id="424"/>
            <p14:sldId id="429"/>
            <p14:sldId id="482"/>
            <p14:sldId id="433"/>
            <p14:sldId id="431"/>
            <p14:sldId id="492"/>
            <p14:sldId id="434"/>
            <p14:sldId id="436"/>
            <p14:sldId id="450"/>
            <p14:sldId id="440"/>
            <p14:sldId id="443"/>
            <p14:sldId id="448"/>
            <p14:sldId id="493"/>
            <p14:sldId id="483"/>
            <p14:sldId id="454"/>
            <p14:sldId id="486"/>
            <p14:sldId id="485"/>
            <p14:sldId id="488"/>
            <p14:sldId id="355"/>
            <p14:sldId id="4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392" autoAdjust="0"/>
    <p:restoredTop sz="94632" autoAdjust="0"/>
  </p:normalViewPr>
  <p:slideViewPr>
    <p:cSldViewPr snapToGrid="0" snapToObjects="1">
      <p:cViewPr varScale="1">
        <p:scale>
          <a:sx n="99" d="100"/>
          <a:sy n="99" d="100"/>
        </p:scale>
        <p:origin x="-10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81B24-6266-A64E-B3BA-F5892B3AB551}" type="datetimeFigureOut">
              <a:rPr lang="en-US" smtClean="0"/>
              <a:pPr/>
              <a:t>1/11/2017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BE7190-CA0B-6C4F-9EBA-5E020E77F617}" type="slidenum">
              <a:rPr lang="en-US" smtClean="0"/>
              <a:pPr/>
              <a:t>‹N›</a:t>
            </a:fld>
            <a:endParaRPr lang="en-US"/>
          </a:p>
        </p:txBody>
      </p:sp>
    </p:spTree>
    <p:extLst>
      <p:ext uri="{BB962C8B-B14F-4D97-AF65-F5344CB8AC3E}">
        <p14:creationId xmlns:p14="http://schemas.microsoft.com/office/powerpoint/2010/main" xmlns="" val="5600890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txBox="1">
            <a:spLocks noGrp="1"/>
          </p:cNvSpPr>
          <p:nvPr>
            <p:ph type="title"/>
          </p:nvPr>
        </p:nvSpPr>
        <p:spPr>
          <a:xfrm>
            <a:off x="685800" y="609603"/>
            <a:ext cx="7772400" cy="1143000"/>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85800" y="1981203"/>
            <a:ext cx="3810003"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981203"/>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txBox="1">
            <a:spLocks noGrp="1"/>
          </p:cNvSpPr>
          <p:nvPr>
            <p:ph idx="3"/>
          </p:nvPr>
        </p:nvSpPr>
        <p:spPr>
          <a:xfrm>
            <a:off x="4648196" y="4114800"/>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txBox="1">
            <a:spLocks noGrp="1"/>
          </p:cNvSpPr>
          <p:nvPr>
            <p:ph type="dt" sz="half" idx="10"/>
          </p:nvPr>
        </p:nvSpPr>
        <p:spPr/>
        <p:txBody>
          <a:bodyPr/>
          <a:lstStyle>
            <a:lvl1pPr>
              <a:defRPr/>
            </a:lvl1pPr>
          </a:lstStyle>
          <a:p>
            <a:pPr>
              <a:defRPr/>
            </a:pPr>
            <a:endParaRPr/>
          </a:p>
        </p:txBody>
      </p:sp>
      <p:sp>
        <p:nvSpPr>
          <p:cNvPr id="7" name="Rectangle 5"/>
          <p:cNvSpPr txBox="1">
            <a:spLocks noGrp="1"/>
          </p:cNvSpPr>
          <p:nvPr>
            <p:ph type="ftr" sz="quarter" idx="11"/>
          </p:nvPr>
        </p:nvSpPr>
        <p:spPr/>
        <p:txBody>
          <a:bodyPr/>
          <a:lstStyle>
            <a:lvl1pPr>
              <a:defRPr/>
            </a:lvl1pPr>
          </a:lstStyle>
          <a:p>
            <a:pPr>
              <a:defRPr/>
            </a:pPr>
            <a:endParaRPr/>
          </a:p>
        </p:txBody>
      </p:sp>
      <p:sp>
        <p:nvSpPr>
          <p:cNvPr id="8" name="Rectangle 6"/>
          <p:cNvSpPr txBox="1">
            <a:spLocks noGrp="1"/>
          </p:cNvSpPr>
          <p:nvPr>
            <p:ph type="sldNum" sz="quarter" idx="12"/>
          </p:nvPr>
        </p:nvSpPr>
        <p:spPr/>
        <p:txBody>
          <a:bodyPr/>
          <a:lstStyle>
            <a:lvl1pPr>
              <a:defRPr/>
            </a:lvl1pPr>
          </a:lstStyle>
          <a:p>
            <a:fld id="{395C4684-55F1-425D-9FA7-4DDD652227A2}" type="slidenum">
              <a:rPr lang="it-IT" altLang="it-IT"/>
              <a:pPr/>
              <a:t>‹N›</a:t>
            </a:fld>
            <a:endParaRPr lang="it-IT" altLang="it-IT"/>
          </a:p>
        </p:txBody>
      </p:sp>
    </p:spTree>
    <p:extLst>
      <p:ext uri="{BB962C8B-B14F-4D97-AF65-F5344CB8AC3E}">
        <p14:creationId xmlns:p14="http://schemas.microsoft.com/office/powerpoint/2010/main" xmlns="" val="3360535409"/>
      </p:ext>
    </p:extLst>
  </p:cSld>
  <p:clrMapOvr>
    <a:masterClrMapping/>
  </p:clrMapOvr>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pPr/>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pPr/>
              <a:t>1/11/2017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pPr/>
              <a:t>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1/11/2017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‹N›</a:t>
            </a:fld>
            <a:endParaRPr lang="en-US"/>
          </a:p>
        </p:txBody>
      </p:sp>
    </p:spTree>
    <p:extLst>
      <p:ext uri="{BB962C8B-B14F-4D97-AF65-F5344CB8AC3E}">
        <p14:creationId xmlns:p14="http://schemas.microsoft.com/office/powerpoint/2010/main" xmlns=""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DI GENTI ERRANTI.</a:t>
            </a:r>
            <a:br>
              <a:rPr lang="en-US" sz="6600" dirty="0" smtClean="0">
                <a:solidFill>
                  <a:srgbClr val="FFFFFF"/>
                </a:solidFill>
                <a:latin typeface="Copperplate Gothic Bold"/>
                <a:cs typeface="Copperplate Gothic Bold"/>
              </a:rPr>
            </a:br>
            <a:r>
              <a:rPr lang="en-US" sz="6600" dirty="0" smtClean="0">
                <a:solidFill>
                  <a:srgbClr val="FFFFFF"/>
                </a:solidFill>
                <a:latin typeface="Copperplate Gothic Bold"/>
                <a:cs typeface="Copperplate Gothic Bold"/>
              </a:rPr>
              <a:t>La </a:t>
            </a:r>
            <a:r>
              <a:rPr lang="en-US" sz="6600" dirty="0" err="1" smtClean="0">
                <a:solidFill>
                  <a:srgbClr val="FFFFFF"/>
                </a:solidFill>
                <a:latin typeface="Copperplate Gothic Bold"/>
                <a:cs typeface="Copperplate Gothic Bold"/>
              </a:rPr>
              <a:t>migrazioni</a:t>
            </a:r>
            <a:r>
              <a:rPr lang="en-US" sz="6600" dirty="0" smtClean="0">
                <a:solidFill>
                  <a:srgbClr val="FFFFFF"/>
                </a:solidFill>
                <a:latin typeface="Copperplate Gothic Bold"/>
                <a:cs typeface="Copperplate Gothic Bold"/>
              </a:rPr>
              <a:t> </a:t>
            </a:r>
            <a:r>
              <a:rPr lang="en-US" sz="6600" dirty="0" err="1" smtClean="0">
                <a:solidFill>
                  <a:srgbClr val="FFFFFF"/>
                </a:solidFill>
                <a:latin typeface="Copperplate Gothic Bold"/>
                <a:cs typeface="Copperplate Gothic Bold"/>
              </a:rPr>
              <a:t>dei</a:t>
            </a:r>
            <a:r>
              <a:rPr lang="en-US" sz="6600" dirty="0" smtClean="0">
                <a:solidFill>
                  <a:srgbClr val="FFFFFF"/>
                </a:solidFill>
                <a:latin typeface="Copperplate Gothic Bold"/>
                <a:cs typeface="Copperplate Gothic Bold"/>
              </a:rPr>
              <a:t> </a:t>
            </a:r>
            <a:r>
              <a:rPr lang="en-US" sz="6600" dirty="0" err="1" smtClean="0">
                <a:solidFill>
                  <a:srgbClr val="FFFFFF"/>
                </a:solidFill>
                <a:latin typeface="Copperplate Gothic Bold"/>
                <a:cs typeface="Copperplate Gothic Bold"/>
              </a:rPr>
              <a:t>popoli</a:t>
            </a:r>
            <a:r>
              <a:rPr lang="en-US" sz="6600" dirty="0" smtClean="0">
                <a:solidFill>
                  <a:srgbClr val="FFFFFF"/>
                </a:solidFill>
                <a:latin typeface="Copperplate Gothic Bold"/>
                <a:cs typeface="Copperplate Gothic Bold"/>
              </a:rPr>
              <a:t> </a:t>
            </a:r>
            <a:r>
              <a:rPr lang="en-US" sz="6600" dirty="0" err="1" smtClean="0">
                <a:solidFill>
                  <a:srgbClr val="FFFFFF"/>
                </a:solidFill>
                <a:latin typeface="Copperplate Gothic Bold"/>
                <a:cs typeface="Copperplate Gothic Bold"/>
              </a:rPr>
              <a:t>nel</a:t>
            </a:r>
            <a:r>
              <a:rPr lang="en-US" sz="6600" dirty="0" smtClean="0">
                <a:solidFill>
                  <a:srgbClr val="FFFFFF"/>
                </a:solidFill>
                <a:latin typeface="Copperplate Gothic Bold"/>
                <a:cs typeface="Copperplate Gothic Bold"/>
              </a:rPr>
              <a:t> </a:t>
            </a:r>
            <a:r>
              <a:rPr lang="en-US" sz="6600" dirty="0" err="1" smtClean="0">
                <a:solidFill>
                  <a:srgbClr val="FFFFFF"/>
                </a:solidFill>
                <a:latin typeface="Copperplate Gothic Bold"/>
                <a:cs typeface="Copperplate Gothic Bold"/>
              </a:rPr>
              <a:t>mondo</a:t>
            </a:r>
            <a:r>
              <a:rPr lang="en-US" sz="6600" dirty="0" smtClean="0">
                <a:solidFill>
                  <a:srgbClr val="FFFFFF"/>
                </a:solidFill>
                <a:latin typeface="Copperplate Gothic Bold"/>
                <a:cs typeface="Copperplate Gothic Bold"/>
              </a:rPr>
              <a:t> </a:t>
            </a:r>
            <a:r>
              <a:rPr lang="en-US" sz="6600" dirty="0" err="1" smtClean="0">
                <a:solidFill>
                  <a:srgbClr val="FFFFFF"/>
                </a:solidFill>
                <a:latin typeface="Copperplate Gothic Bold"/>
                <a:cs typeface="Copperplate Gothic Bold"/>
              </a:rPr>
              <a:t>antico</a:t>
            </a:r>
            <a:r>
              <a:rPr lang="en-US" sz="6600" dirty="0" smtClean="0">
                <a:solidFill>
                  <a:srgbClr val="FFFFFF"/>
                </a:solidFill>
                <a:latin typeface="Copperplate Gothic Bold"/>
                <a:cs typeface="Copperplate Gothic Bold"/>
              </a:rPr>
              <a:t>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371600" y="4556249"/>
            <a:ext cx="6400800" cy="1752600"/>
          </a:xfrm>
        </p:spPr>
        <p:txBody>
          <a:bodyPr>
            <a:normAutofit fontScale="550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r>
              <a:rPr lang="en-US" sz="5800" dirty="0" err="1" smtClean="0">
                <a:solidFill>
                  <a:srgbClr val="FF0000"/>
                </a:solidFill>
                <a:latin typeface="Copperplate Gothic Bold"/>
                <a:cs typeface="Copperplate Gothic Bold"/>
              </a:rPr>
              <a:t>Michela</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Zucca</a:t>
            </a:r>
            <a:endParaRPr lang="en-US" sz="58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40964" name="Picture 4" descr="Busto bambino - Una delle oltre mille opere esposte nel museo - © Xavier Desmier"/>
          <p:cNvPicPr>
            <a:picLocks noChangeAspect="1" noChangeArrowheads="1"/>
          </p:cNvPicPr>
          <p:nvPr/>
        </p:nvPicPr>
        <p:blipFill>
          <a:blip r:embed="rId3"/>
          <a:srcRect/>
          <a:stretch>
            <a:fillRect/>
          </a:stretch>
        </p:blipFill>
        <p:spPr bwMode="auto">
          <a:xfrm>
            <a:off x="-1" y="0"/>
            <a:ext cx="9143999" cy="6080758"/>
          </a:xfrm>
          <a:prstGeom prst="rect">
            <a:avLst/>
          </a:prstGeom>
          <a:noFill/>
        </p:spPr>
      </p:pic>
      <p:sp>
        <p:nvSpPr>
          <p:cNvPr id="10" name="CasellaDiTesto 9"/>
          <p:cNvSpPr txBox="1"/>
          <p:nvPr/>
        </p:nvSpPr>
        <p:spPr>
          <a:xfrm>
            <a:off x="-1" y="6265424"/>
            <a:ext cx="8322059" cy="369332"/>
          </a:xfrm>
          <a:prstGeom prst="rect">
            <a:avLst/>
          </a:prstGeom>
          <a:noFill/>
        </p:spPr>
        <p:txBody>
          <a:bodyPr wrap="square" rtlCol="0">
            <a:spAutoFit/>
          </a:bodyPr>
          <a:lstStyle/>
          <a:p>
            <a:r>
              <a:rPr lang="it-IT" b="1" dirty="0" smtClean="0">
                <a:solidFill>
                  <a:srgbClr val="FF0000"/>
                </a:solidFill>
                <a:latin typeface="Copperplate Gothic Bold" pitchFamily="34" charset="0"/>
              </a:rPr>
              <a:t>Ricostruzione busto di bambino al </a:t>
            </a:r>
            <a:r>
              <a:rPr lang="it-IT" b="1" dirty="0" err="1" smtClean="0">
                <a:solidFill>
                  <a:srgbClr val="FF0000"/>
                </a:solidFill>
                <a:latin typeface="Copperplate Gothic Bold" pitchFamily="34" charset="0"/>
              </a:rPr>
              <a:t>Musée</a:t>
            </a:r>
            <a:r>
              <a:rPr lang="it-IT" b="1" dirty="0" smtClean="0">
                <a:solidFill>
                  <a:srgbClr val="FF0000"/>
                </a:solidFill>
                <a:latin typeface="Copperplate Gothic Bold" pitchFamily="34" charset="0"/>
              </a:rPr>
              <a:t> de l’</a:t>
            </a:r>
            <a:r>
              <a:rPr lang="it-IT" b="1" dirty="0" err="1" smtClean="0">
                <a:solidFill>
                  <a:srgbClr val="FF0000"/>
                </a:solidFill>
                <a:latin typeface="Copperplate Gothic Bold" pitchFamily="34" charset="0"/>
              </a:rPr>
              <a:t>Homme</a:t>
            </a:r>
            <a:r>
              <a:rPr lang="it-IT" b="1" dirty="0" smtClean="0">
                <a:solidFill>
                  <a:srgbClr val="FF0000"/>
                </a:solidFill>
                <a:latin typeface="Copperplate Gothic Bold" pitchFamily="34" charset="0"/>
              </a:rPr>
              <a:t> di Parigi</a:t>
            </a:r>
            <a:endParaRPr lang="it-IT" b="1" dirty="0">
              <a:solidFill>
                <a:srgbClr val="FF0000"/>
              </a:solidFill>
              <a:latin typeface="Copperplate Gothic Bold" pitchFamily="34" charset="0"/>
            </a:endParaRPr>
          </a:p>
        </p:txBody>
      </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6268641" y="0"/>
            <a:ext cx="2875359" cy="6133108"/>
          </a:xfrm>
        </p:spPr>
        <p:txBody>
          <a:bodyPr>
            <a:normAutofit fontScale="55000" lnSpcReduction="20000"/>
          </a:bodyPr>
          <a:lstStyle/>
          <a:p>
            <a:pPr algn="l"/>
            <a:r>
              <a:rPr lang="en-US" sz="5800" dirty="0" err="1" smtClean="0">
                <a:solidFill>
                  <a:srgbClr val="FF0000"/>
                </a:solidFill>
                <a:latin typeface="Copperplate Gothic Bold"/>
                <a:cs typeface="Copperplate Gothic Bold"/>
              </a:rPr>
              <a:t>Malgrado</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l’evidenza</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scientifica</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ben</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conosciuta</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da</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vari</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decenni</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l’immagine</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di</a:t>
            </a:r>
            <a:r>
              <a:rPr lang="en-US" sz="5800" dirty="0" smtClean="0">
                <a:solidFill>
                  <a:srgbClr val="FF0000"/>
                </a:solidFill>
                <a:latin typeface="Copperplate Gothic Bold"/>
                <a:cs typeface="Copperplate Gothic Bold"/>
              </a:rPr>
              <a:t> sapiens è </a:t>
            </a:r>
            <a:r>
              <a:rPr lang="en-US" sz="5800" dirty="0" err="1" smtClean="0">
                <a:solidFill>
                  <a:srgbClr val="FF0000"/>
                </a:solidFill>
                <a:latin typeface="Copperplate Gothic Bold"/>
                <a:cs typeface="Copperplate Gothic Bold"/>
              </a:rPr>
              <a:t>ancora</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quella</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dell’uomo</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bianco</a:t>
            </a:r>
            <a:r>
              <a:rPr lang="en-US" sz="5800" dirty="0" smtClean="0">
                <a:solidFill>
                  <a:srgbClr val="FF0000"/>
                </a:solidFill>
                <a:latin typeface="Copperplate Gothic Bold"/>
                <a:cs typeface="Copperplate Gothic Bold"/>
              </a:rPr>
              <a:t> </a:t>
            </a:r>
            <a:r>
              <a:rPr lang="en-US" sz="5800" dirty="0" err="1" smtClean="0">
                <a:solidFill>
                  <a:srgbClr val="FF0000"/>
                </a:solidFill>
                <a:latin typeface="Copperplate Gothic Bold"/>
                <a:cs typeface="Copperplate Gothic Bold"/>
              </a:rPr>
              <a:t>caucasico</a:t>
            </a:r>
            <a:r>
              <a:rPr lang="en-US" sz="5800" dirty="0" smtClean="0">
                <a:solidFill>
                  <a:srgbClr val="FF0000"/>
                </a:solidFill>
                <a:latin typeface="Copperplate Gothic Bold"/>
                <a:cs typeface="Copperplate Gothic Bold"/>
              </a:rPr>
              <a:t>….</a:t>
            </a:r>
            <a:endParaRPr lang="en-US" sz="58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8" name="Picture 4" descr="https://storiapernoi.files.wordpress.com/2013/01/homosapiens.jpg"/>
          <p:cNvPicPr>
            <a:picLocks noChangeAspect="1" noChangeArrowheads="1"/>
          </p:cNvPicPr>
          <p:nvPr/>
        </p:nvPicPr>
        <p:blipFill>
          <a:blip r:embed="rId3"/>
          <a:srcRect/>
          <a:stretch>
            <a:fillRect/>
          </a:stretch>
        </p:blipFill>
        <p:spPr bwMode="auto">
          <a:xfrm>
            <a:off x="0" y="0"/>
            <a:ext cx="6268641" cy="6858000"/>
          </a:xfrm>
          <a:prstGeom prst="rect">
            <a:avLst/>
          </a:prstGeom>
          <a:noFill/>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0" y="4556249"/>
            <a:ext cx="7772400" cy="1752600"/>
          </a:xfrm>
        </p:spPr>
        <p:txBody>
          <a:bodyPr>
            <a:normAutofit fontScale="550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pPr algn="l"/>
            <a:r>
              <a:rPr lang="en-US" sz="5800" dirty="0" smtClean="0">
                <a:solidFill>
                  <a:srgbClr val="FF0000"/>
                </a:solidFill>
                <a:latin typeface="Copperplate Gothic Bold"/>
                <a:cs typeface="Copperplate Gothic Bold"/>
              </a:rPr>
              <a:t>   Sapiens e </a:t>
            </a:r>
            <a:r>
              <a:rPr lang="en-US" sz="5800" dirty="0" err="1" smtClean="0">
                <a:solidFill>
                  <a:srgbClr val="FF0000"/>
                </a:solidFill>
                <a:latin typeface="Copperplate Gothic Bold"/>
                <a:cs typeface="Copperplate Gothic Bold"/>
              </a:rPr>
              <a:t>neandertaliano</a:t>
            </a:r>
            <a:endParaRPr lang="en-US" sz="58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 name="Picture 2" descr="https://cdn2.vox-cdn.com/thumbor/Lz_jwEIYQXgqgG3zofHcjwf72X0=/54x54:1156x674/1600x900/cdn0.vox-cdn.com/uploads/chorus_image/image/31316287/sapiens_neanderthal_comparison_en_blackbackground.0.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3150" b="18583"/>
          <a:stretch/>
        </p:blipFill>
        <p:spPr bwMode="auto">
          <a:xfrm>
            <a:off x="-1" y="0"/>
            <a:ext cx="4932041" cy="490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https://cdn2.vox-cdn.com/thumbor/Lz_jwEIYQXgqgG3zofHcjwf72X0=/54x54:1156x674/1600x900/cdn0.vox-cdn.com/uploads/chorus_image/image/31316287/sapiens_neanderthal_comparison_en_blackbackground.0.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7637"/>
          <a:stretch/>
        </p:blipFill>
        <p:spPr bwMode="auto">
          <a:xfrm>
            <a:off x="4355975" y="0"/>
            <a:ext cx="4788024"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4567477" y="4706521"/>
            <a:ext cx="3754582" cy="1752600"/>
          </a:xfrm>
        </p:spPr>
        <p:txBody>
          <a:bodyPr>
            <a:normAutofit fontScale="475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pPr algn="l"/>
            <a:r>
              <a:rPr lang="en-US" sz="5800" dirty="0" smtClean="0">
                <a:solidFill>
                  <a:srgbClr val="FF0000"/>
                </a:solidFill>
                <a:latin typeface="Copperplate Gothic Bold"/>
                <a:cs typeface="Copperplate Gothic Bold"/>
              </a:rPr>
              <a:t>Sapiens e </a:t>
            </a:r>
            <a:r>
              <a:rPr lang="en-US" sz="5800" dirty="0" err="1" smtClean="0">
                <a:solidFill>
                  <a:srgbClr val="FF0000"/>
                </a:solidFill>
                <a:latin typeface="Copperplate Gothic Bold"/>
                <a:cs typeface="Copperplate Gothic Bold"/>
              </a:rPr>
              <a:t>neandertaliani</a:t>
            </a:r>
            <a:endParaRPr lang="en-US" sz="58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 name="Picture 6" descr="https://s-media-cache-ak0.pinimg.com/236x/79/4c/29/794c2941dadd1c8ef7422f8e17c2c746.jpg"/>
          <p:cNvPicPr>
            <a:picLocks noChangeAspect="1" noChangeArrowheads="1"/>
          </p:cNvPicPr>
          <p:nvPr/>
        </p:nvPicPr>
        <p:blipFill>
          <a:blip r:embed="rId3" cstate="print">
            <a:lum contrast="30000"/>
            <a:extLst>
              <a:ext uri="{28A0092B-C50C-407E-A947-70E740481C1C}">
                <a14:useLocalDpi xmlns:a14="http://schemas.microsoft.com/office/drawing/2010/main" xmlns="" val="0"/>
              </a:ext>
            </a:extLst>
          </a:blip>
          <a:srcRect r="3653" b="596"/>
          <a:stretch>
            <a:fillRect/>
          </a:stretch>
        </p:blipFill>
        <p:spPr bwMode="auto">
          <a:xfrm>
            <a:off x="0" y="0"/>
            <a:ext cx="4267200" cy="6688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8" name="Picture 2" descr="http://www.yorku.ca/kdenning/images/representations%20metaphors%20evolution/nean3.jpg"/>
          <p:cNvPicPr>
            <a:picLocks noChangeAspect="1" noChangeArrowheads="1"/>
          </p:cNvPicPr>
          <p:nvPr/>
        </p:nvPicPr>
        <p:blipFill>
          <a:blip r:embed="rId4"/>
          <a:srcRect/>
          <a:stretch>
            <a:fillRect/>
          </a:stretch>
        </p:blipFill>
        <p:spPr bwMode="auto">
          <a:xfrm>
            <a:off x="4433456" y="0"/>
            <a:ext cx="4716364" cy="5109397"/>
          </a:xfrm>
          <a:prstGeom prst="rect">
            <a:avLst/>
          </a:prstGeom>
          <a:noFill/>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5385519"/>
            <a:ext cx="9143999" cy="1323439"/>
          </a:xfrm>
          <a:prstGeom prst="rect">
            <a:avLst/>
          </a:prstGeom>
          <a:noFill/>
        </p:spPr>
        <p:txBody>
          <a:bodyPr wrap="square" rtlCol="0">
            <a:spAutoFit/>
          </a:bodyPr>
          <a:lstStyle/>
          <a:p>
            <a:r>
              <a:rPr lang="en-US" sz="2000" b="1" dirty="0" smtClean="0">
                <a:latin typeface="Copperplate Gothic Bold"/>
                <a:cs typeface="Copperplate Gothic Bold"/>
              </a:rPr>
              <a:t>Le statue </a:t>
            </a:r>
            <a:r>
              <a:rPr lang="en-US" sz="2000" b="1" dirty="0" err="1" smtClean="0">
                <a:latin typeface="Copperplate Gothic Bold"/>
                <a:cs typeface="Copperplate Gothic Bold"/>
              </a:rPr>
              <a:t>steli</a:t>
            </a:r>
            <a:r>
              <a:rPr lang="en-US" sz="2000" b="1" dirty="0" smtClean="0">
                <a:latin typeface="Copperplate Gothic Bold"/>
                <a:cs typeface="Copperplate Gothic Bold"/>
              </a:rPr>
              <a:t> </a:t>
            </a:r>
            <a:r>
              <a:rPr lang="en-US" sz="2000" b="1" dirty="0" err="1" smtClean="0">
                <a:latin typeface="Copperplate Gothic Bold"/>
                <a:cs typeface="Copperplate Gothic Bold"/>
              </a:rPr>
              <a:t>sono</a:t>
            </a:r>
            <a:r>
              <a:rPr lang="en-US" sz="2000" b="1" dirty="0" smtClean="0">
                <a:latin typeface="Copperplate Gothic Bold"/>
                <a:cs typeface="Copperplate Gothic Bold"/>
              </a:rPr>
              <a:t> </a:t>
            </a:r>
            <a:r>
              <a:rPr lang="en-US" sz="2000" b="1" dirty="0" err="1" smtClean="0">
                <a:latin typeface="Copperplate Gothic Bold"/>
                <a:cs typeface="Copperplate Gothic Bold"/>
              </a:rPr>
              <a:t>ubiquitarie</a:t>
            </a:r>
            <a:r>
              <a:rPr lang="en-US" sz="2000" b="1" dirty="0" smtClean="0">
                <a:latin typeface="Copperplate Gothic Bold"/>
                <a:cs typeface="Copperplate Gothic Bold"/>
              </a:rPr>
              <a:t> in </a:t>
            </a:r>
            <a:r>
              <a:rPr lang="en-US" sz="2000" b="1" dirty="0" err="1" smtClean="0">
                <a:latin typeface="Copperplate Gothic Bold"/>
                <a:cs typeface="Copperplate Gothic Bold"/>
              </a:rPr>
              <a:t>Europa</a:t>
            </a:r>
            <a:r>
              <a:rPr lang="en-US" sz="2000" b="1" dirty="0" smtClean="0">
                <a:latin typeface="Copperplate Gothic Bold"/>
                <a:cs typeface="Copperplate Gothic Bold"/>
              </a:rPr>
              <a:t>: </a:t>
            </a:r>
            <a:r>
              <a:rPr lang="en-US" sz="2000" b="1" dirty="0" err="1" smtClean="0">
                <a:latin typeface="Copperplate Gothic Bold"/>
                <a:cs typeface="Copperplate Gothic Bold"/>
              </a:rPr>
              <a:t>più</a:t>
            </a:r>
            <a:r>
              <a:rPr lang="en-US" sz="2000" b="1" dirty="0" smtClean="0">
                <a:latin typeface="Copperplate Gothic Bold"/>
                <a:cs typeface="Copperplate Gothic Bold"/>
              </a:rPr>
              <a:t> </a:t>
            </a:r>
            <a:r>
              <a:rPr lang="en-US" sz="2000" b="1" dirty="0" err="1" smtClean="0">
                <a:latin typeface="Copperplate Gothic Bold"/>
                <a:cs typeface="Copperplate Gothic Bold"/>
              </a:rPr>
              <a:t>si</a:t>
            </a:r>
            <a:r>
              <a:rPr lang="en-US" sz="2000" b="1" dirty="0" smtClean="0">
                <a:latin typeface="Copperplate Gothic Bold"/>
                <a:cs typeface="Copperplate Gothic Bold"/>
              </a:rPr>
              <a:t> </a:t>
            </a:r>
            <a:r>
              <a:rPr lang="en-US" sz="2000" b="1" dirty="0" err="1" smtClean="0">
                <a:latin typeface="Copperplate Gothic Bold"/>
                <a:cs typeface="Copperplate Gothic Bold"/>
              </a:rPr>
              <a:t>impara</a:t>
            </a:r>
            <a:r>
              <a:rPr lang="en-US" sz="2000" b="1" dirty="0" smtClean="0">
                <a:latin typeface="Copperplate Gothic Bold"/>
                <a:cs typeface="Copperplate Gothic Bold"/>
              </a:rPr>
              <a:t> a </a:t>
            </a:r>
            <a:r>
              <a:rPr lang="en-US" sz="2000" b="1" dirty="0" err="1" smtClean="0">
                <a:latin typeface="Copperplate Gothic Bold"/>
                <a:cs typeface="Copperplate Gothic Bold"/>
              </a:rPr>
              <a:t>riconoscerle</a:t>
            </a:r>
            <a:r>
              <a:rPr lang="en-US" sz="2000" b="1" dirty="0" smtClean="0">
                <a:latin typeface="Copperplate Gothic Bold"/>
                <a:cs typeface="Copperplate Gothic Bold"/>
              </a:rPr>
              <a:t>, </a:t>
            </a:r>
            <a:r>
              <a:rPr lang="en-US" sz="2000" b="1" dirty="0" err="1" smtClean="0">
                <a:latin typeface="Copperplate Gothic Bold"/>
                <a:cs typeface="Copperplate Gothic Bold"/>
              </a:rPr>
              <a:t>più</a:t>
            </a:r>
            <a:r>
              <a:rPr lang="en-US" sz="2000" b="1" dirty="0" smtClean="0">
                <a:latin typeface="Copperplate Gothic Bold"/>
                <a:cs typeface="Copperplate Gothic Bold"/>
              </a:rPr>
              <a:t> se ne </a:t>
            </a:r>
            <a:r>
              <a:rPr lang="en-US" sz="2000" b="1" dirty="0" err="1" smtClean="0">
                <a:latin typeface="Copperplate Gothic Bold"/>
                <a:cs typeface="Copperplate Gothic Bold"/>
              </a:rPr>
              <a:t>rinvengono</a:t>
            </a:r>
            <a:r>
              <a:rPr lang="en-US" sz="2000" b="1" dirty="0" smtClean="0">
                <a:latin typeface="Copperplate Gothic Bold"/>
                <a:cs typeface="Copperplate Gothic Bold"/>
              </a:rPr>
              <a:t>.  Ma prima </a:t>
            </a:r>
            <a:r>
              <a:rPr lang="en-US" sz="2000" b="1" dirty="0" err="1" smtClean="0">
                <a:latin typeface="Copperplate Gothic Bold"/>
                <a:cs typeface="Copperplate Gothic Bold"/>
              </a:rPr>
              <a:t>di</a:t>
            </a:r>
            <a:r>
              <a:rPr lang="en-US" sz="2000" b="1" dirty="0" smtClean="0">
                <a:latin typeface="Copperplate Gothic Bold"/>
                <a:cs typeface="Copperplate Gothic Bold"/>
              </a:rPr>
              <a:t> </a:t>
            </a:r>
            <a:r>
              <a:rPr lang="en-US" sz="2000" b="1" dirty="0" err="1" smtClean="0">
                <a:latin typeface="Copperplate Gothic Bold"/>
                <a:cs typeface="Copperplate Gothic Bold"/>
              </a:rPr>
              <a:t>scolpire</a:t>
            </a:r>
            <a:r>
              <a:rPr lang="en-US" sz="2000" b="1" dirty="0" smtClean="0">
                <a:latin typeface="Copperplate Gothic Bold"/>
                <a:cs typeface="Copperplate Gothic Bold"/>
              </a:rPr>
              <a:t> la </a:t>
            </a:r>
            <a:r>
              <a:rPr lang="en-US" sz="2000" b="1" dirty="0" err="1" smtClean="0">
                <a:latin typeface="Copperplate Gothic Bold"/>
                <a:cs typeface="Copperplate Gothic Bold"/>
              </a:rPr>
              <a:t>pietra</a:t>
            </a:r>
            <a:r>
              <a:rPr lang="en-US" sz="2000" b="1" dirty="0" smtClean="0">
                <a:latin typeface="Copperplate Gothic Bold"/>
                <a:cs typeface="Copperplate Gothic Bold"/>
              </a:rPr>
              <a:t>, </a:t>
            </a:r>
            <a:r>
              <a:rPr lang="en-US" sz="2000" b="1" dirty="0" err="1" smtClean="0">
                <a:latin typeface="Copperplate Gothic Bold"/>
                <a:cs typeface="Copperplate Gothic Bold"/>
              </a:rPr>
              <a:t>l’umanità</a:t>
            </a:r>
            <a:r>
              <a:rPr lang="en-US" sz="2000" b="1" dirty="0" smtClean="0">
                <a:latin typeface="Copperplate Gothic Bold"/>
                <a:cs typeface="Copperplate Gothic Bold"/>
              </a:rPr>
              <a:t> ha </a:t>
            </a:r>
            <a:r>
              <a:rPr lang="en-US" sz="2000" b="1" dirty="0" err="1" smtClean="0">
                <a:latin typeface="Copperplate Gothic Bold"/>
                <a:cs typeface="Copperplate Gothic Bold"/>
              </a:rPr>
              <a:t>utilizzato</a:t>
            </a:r>
            <a:r>
              <a:rPr lang="en-US" sz="2000" b="1" dirty="0" smtClean="0">
                <a:latin typeface="Copperplate Gothic Bold"/>
                <a:cs typeface="Copperplate Gothic Bold"/>
              </a:rPr>
              <a:t>, e </a:t>
            </a:r>
            <a:r>
              <a:rPr lang="en-US" sz="2000" b="1" dirty="0" err="1" smtClean="0">
                <a:latin typeface="Copperplate Gothic Bold"/>
                <a:cs typeface="Copperplate Gothic Bold"/>
              </a:rPr>
              <a:t>talvolta</a:t>
            </a:r>
            <a:r>
              <a:rPr lang="en-US" sz="2000" b="1" dirty="0" smtClean="0">
                <a:latin typeface="Copperplate Gothic Bold"/>
                <a:cs typeface="Copperplate Gothic Bold"/>
              </a:rPr>
              <a:t> </a:t>
            </a:r>
            <a:r>
              <a:rPr lang="en-US" sz="2000" b="1" dirty="0" err="1" smtClean="0">
                <a:latin typeface="Copperplate Gothic Bold"/>
                <a:cs typeface="Copperplate Gothic Bold"/>
              </a:rPr>
              <a:t>opportunamente</a:t>
            </a:r>
            <a:r>
              <a:rPr lang="en-US" sz="2000" b="1" dirty="0" smtClean="0">
                <a:latin typeface="Copperplate Gothic Bold"/>
                <a:cs typeface="Copperplate Gothic Bold"/>
              </a:rPr>
              <a:t> </a:t>
            </a:r>
            <a:r>
              <a:rPr lang="en-US" sz="2000" b="1" dirty="0" err="1" smtClean="0">
                <a:latin typeface="Copperplate Gothic Bold"/>
                <a:cs typeface="Copperplate Gothic Bold"/>
              </a:rPr>
              <a:t>modificato</a:t>
            </a:r>
            <a:r>
              <a:rPr lang="en-US" sz="2000" b="1" dirty="0" smtClean="0">
                <a:latin typeface="Copperplate Gothic Bold"/>
                <a:cs typeface="Copperplate Gothic Bold"/>
              </a:rPr>
              <a:t>, </a:t>
            </a:r>
            <a:r>
              <a:rPr lang="en-US" sz="2000" b="1" dirty="0" err="1" smtClean="0">
                <a:latin typeface="Copperplate Gothic Bold"/>
                <a:cs typeface="Copperplate Gothic Bold"/>
              </a:rPr>
              <a:t>elementi</a:t>
            </a:r>
            <a:r>
              <a:rPr lang="en-US" sz="2000" b="1" dirty="0" smtClean="0">
                <a:latin typeface="Copperplate Gothic Bold"/>
                <a:cs typeface="Copperplate Gothic Bold"/>
              </a:rPr>
              <a:t> </a:t>
            </a:r>
            <a:r>
              <a:rPr lang="en-US" sz="2000" b="1" dirty="0" err="1" smtClean="0">
                <a:latin typeface="Copperplate Gothic Bold"/>
                <a:cs typeface="Copperplate Gothic Bold"/>
              </a:rPr>
              <a:t>naturali</a:t>
            </a:r>
            <a:r>
              <a:rPr lang="en-US" sz="2000" b="1" dirty="0" smtClean="0">
                <a:latin typeface="Copperplate Gothic Bold"/>
                <a:cs typeface="Copperplate Gothic Bold"/>
              </a:rPr>
              <a:t> </a:t>
            </a:r>
            <a:r>
              <a:rPr lang="en-US" sz="2000" b="1" dirty="0" err="1" smtClean="0">
                <a:latin typeface="Copperplate Gothic Bold"/>
                <a:cs typeface="Copperplate Gothic Bold"/>
              </a:rPr>
              <a:t>gia</a:t>
            </a:r>
            <a:r>
              <a:rPr lang="en-US" sz="2000" b="1" dirty="0" smtClean="0">
                <a:latin typeface="Copperplate Gothic Bold"/>
                <a:cs typeface="Copperplate Gothic Bold"/>
              </a:rPr>
              <a:t>’ </a:t>
            </a:r>
            <a:r>
              <a:rPr lang="en-US" sz="2000" b="1" dirty="0" err="1" smtClean="0">
                <a:latin typeface="Copperplate Gothic Bold"/>
                <a:cs typeface="Copperplate Gothic Bold"/>
              </a:rPr>
              <a:t>esistenti</a:t>
            </a:r>
            <a:r>
              <a:rPr lang="en-US" sz="2000" b="1" dirty="0" smtClean="0">
                <a:latin typeface="Copperplate Gothic Bold"/>
                <a:cs typeface="Copperplate Gothic Bold"/>
              </a:rPr>
              <a:t>. </a:t>
            </a:r>
            <a:endParaRPr lang="it-IT" sz="1600" dirty="0"/>
          </a:p>
        </p:txBody>
      </p:sp>
      <p:pic>
        <p:nvPicPr>
          <p:cNvPr id="9" name="Picture 1"/>
          <p:cNvPicPr>
            <a:picLocks noChangeAspect="1"/>
          </p:cNvPicPr>
          <p:nvPr/>
        </p:nvPicPr>
        <p:blipFill>
          <a:blip r:embed="rId3"/>
          <a:stretch>
            <a:fillRect/>
          </a:stretch>
        </p:blipFill>
        <p:spPr>
          <a:xfrm>
            <a:off x="35470" y="0"/>
            <a:ext cx="9108530" cy="5374171"/>
          </a:xfrm>
          <a:prstGeom prst="rect">
            <a:avLst/>
          </a:prstGeom>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5934670"/>
            <a:ext cx="9143999" cy="923330"/>
          </a:xfrm>
          <a:prstGeom prst="rect">
            <a:avLst/>
          </a:prstGeom>
          <a:noFill/>
        </p:spPr>
        <p:txBody>
          <a:bodyPr wrap="square" rtlCol="0">
            <a:spAutoFit/>
          </a:bodyPr>
          <a:lstStyle/>
          <a:p>
            <a:r>
              <a:rPr lang="en-US" b="1" dirty="0" smtClean="0">
                <a:latin typeface="Copperplate Gothic Bold"/>
                <a:cs typeface="Copperplate Gothic Bold"/>
              </a:rPr>
              <a:t>Le </a:t>
            </a:r>
            <a:r>
              <a:rPr lang="en-US" b="1" dirty="0" err="1" smtClean="0">
                <a:latin typeface="Copperplate Gothic Bold"/>
                <a:cs typeface="Copperplate Gothic Bold"/>
              </a:rPr>
              <a:t>pietre</a:t>
            </a:r>
            <a:r>
              <a:rPr lang="en-US" b="1" dirty="0" smtClean="0">
                <a:latin typeface="Copperplate Gothic Bold"/>
                <a:cs typeface="Copperplate Gothic Bold"/>
              </a:rPr>
              <a:t> </a:t>
            </a:r>
            <a:r>
              <a:rPr lang="en-US" b="1" dirty="0" err="1" smtClean="0">
                <a:latin typeface="Copperplate Gothic Bold"/>
                <a:cs typeface="Copperplate Gothic Bold"/>
              </a:rPr>
              <a:t>sono</a:t>
            </a:r>
            <a:r>
              <a:rPr lang="en-US" b="1" dirty="0" smtClean="0">
                <a:latin typeface="Copperplate Gothic Bold"/>
                <a:cs typeface="Copperplate Gothic Bold"/>
              </a:rPr>
              <a:t> le </a:t>
            </a:r>
            <a:r>
              <a:rPr lang="en-US" b="1" dirty="0" err="1" smtClean="0">
                <a:latin typeface="Copperplate Gothic Bold"/>
                <a:cs typeface="Copperplate Gothic Bold"/>
              </a:rPr>
              <a:t>ossa</a:t>
            </a:r>
            <a:r>
              <a:rPr lang="en-US" b="1" dirty="0" smtClean="0">
                <a:latin typeface="Copperplate Gothic Bold"/>
                <a:cs typeface="Copperplate Gothic Bold"/>
              </a:rPr>
              <a:t> </a:t>
            </a:r>
            <a:r>
              <a:rPr lang="en-US" b="1" dirty="0" err="1" smtClean="0">
                <a:latin typeface="Copperplate Gothic Bold"/>
                <a:cs typeface="Copperplate Gothic Bold"/>
              </a:rPr>
              <a:t>della</a:t>
            </a:r>
            <a:r>
              <a:rPr lang="en-US" b="1" dirty="0" smtClean="0">
                <a:latin typeface="Copperplate Gothic Bold"/>
                <a:cs typeface="Copperplate Gothic Bold"/>
              </a:rPr>
              <a:t> Terra.  </a:t>
            </a:r>
            <a:r>
              <a:rPr lang="en-US" b="1" dirty="0" err="1" smtClean="0">
                <a:latin typeface="Copperplate Gothic Bold"/>
                <a:cs typeface="Copperplate Gothic Bold"/>
              </a:rPr>
              <a:t>L’acqua</a:t>
            </a:r>
            <a:r>
              <a:rPr lang="en-US" b="1" dirty="0" smtClean="0">
                <a:latin typeface="Copperplate Gothic Bold"/>
                <a:cs typeface="Copperplate Gothic Bold"/>
              </a:rPr>
              <a:t> è </a:t>
            </a:r>
            <a:r>
              <a:rPr lang="en-US" b="1" dirty="0" err="1" smtClean="0">
                <a:latin typeface="Copperplate Gothic Bold"/>
                <a:cs typeface="Copperplate Gothic Bold"/>
              </a:rPr>
              <a:t>il</a:t>
            </a:r>
            <a:r>
              <a:rPr lang="en-US" b="1" dirty="0" smtClean="0">
                <a:latin typeface="Copperplate Gothic Bold"/>
                <a:cs typeface="Copperplate Gothic Bold"/>
              </a:rPr>
              <a:t> latte </a:t>
            </a:r>
            <a:r>
              <a:rPr lang="en-US" b="1" dirty="0" err="1" smtClean="0">
                <a:latin typeface="Copperplate Gothic Bold"/>
                <a:cs typeface="Copperplate Gothic Bold"/>
              </a:rPr>
              <a:t>della</a:t>
            </a:r>
            <a:r>
              <a:rPr lang="en-US" b="1" dirty="0" smtClean="0">
                <a:latin typeface="Copperplate Gothic Bold"/>
                <a:cs typeface="Copperplate Gothic Bold"/>
              </a:rPr>
              <a:t> </a:t>
            </a:r>
            <a:r>
              <a:rPr lang="en-US" b="1" dirty="0" err="1" smtClean="0">
                <a:latin typeface="Copperplate Gothic Bold"/>
                <a:cs typeface="Copperplate Gothic Bold"/>
              </a:rPr>
              <a:t>Dea</a:t>
            </a:r>
            <a:r>
              <a:rPr lang="en-US" b="1" dirty="0" smtClean="0">
                <a:latin typeface="Copperplate Gothic Bold"/>
                <a:cs typeface="Copperplate Gothic Bold"/>
              </a:rPr>
              <a:t>. </a:t>
            </a:r>
          </a:p>
          <a:p>
            <a:r>
              <a:rPr lang="en-US" b="1" dirty="0" err="1" smtClean="0">
                <a:latin typeface="Copperplate Gothic Bold"/>
                <a:cs typeface="Copperplate Gothic Bold"/>
              </a:rPr>
              <a:t>Montagne</a:t>
            </a:r>
            <a:r>
              <a:rPr lang="en-US" b="1" dirty="0" smtClean="0">
                <a:latin typeface="Copperplate Gothic Bold"/>
                <a:cs typeface="Copperplate Gothic Bold"/>
              </a:rPr>
              <a:t> e </a:t>
            </a:r>
            <a:r>
              <a:rPr lang="en-US" b="1" dirty="0" err="1" smtClean="0">
                <a:latin typeface="Copperplate Gothic Bold"/>
                <a:cs typeface="Copperplate Gothic Bold"/>
              </a:rPr>
              <a:t>foreste</a:t>
            </a:r>
            <a:r>
              <a:rPr lang="en-US" b="1" dirty="0" smtClean="0">
                <a:latin typeface="Copperplate Gothic Bold"/>
                <a:cs typeface="Copperplate Gothic Bold"/>
              </a:rPr>
              <a:t> </a:t>
            </a:r>
            <a:r>
              <a:rPr lang="en-US" b="1" dirty="0" err="1" smtClean="0">
                <a:latin typeface="Copperplate Gothic Bold"/>
                <a:cs typeface="Copperplate Gothic Bold"/>
              </a:rPr>
              <a:t>sono</a:t>
            </a:r>
            <a:r>
              <a:rPr lang="en-US" b="1" dirty="0" smtClean="0">
                <a:latin typeface="Copperplate Gothic Bold"/>
                <a:cs typeface="Copperplate Gothic Bold"/>
              </a:rPr>
              <a:t> le </a:t>
            </a:r>
            <a:r>
              <a:rPr lang="en-US" b="1" dirty="0" err="1" smtClean="0">
                <a:latin typeface="Copperplate Gothic Bold"/>
                <a:cs typeface="Copperplate Gothic Bold"/>
              </a:rPr>
              <a:t>dimore</a:t>
            </a:r>
            <a:r>
              <a:rPr lang="en-US" b="1" dirty="0" smtClean="0">
                <a:latin typeface="Copperplate Gothic Bold"/>
                <a:cs typeface="Copperplate Gothic Bold"/>
              </a:rPr>
              <a:t> </a:t>
            </a:r>
            <a:r>
              <a:rPr lang="en-US" b="1" dirty="0" err="1" smtClean="0">
                <a:latin typeface="Copperplate Gothic Bold"/>
                <a:cs typeface="Copperplate Gothic Bold"/>
              </a:rPr>
              <a:t>numinose</a:t>
            </a:r>
            <a:r>
              <a:rPr lang="en-US" b="1" dirty="0" smtClean="0">
                <a:latin typeface="Copperplate Gothic Bold"/>
                <a:cs typeface="Copperplate Gothic Bold"/>
              </a:rPr>
              <a:t> </a:t>
            </a:r>
            <a:r>
              <a:rPr lang="en-US" b="1" dirty="0" err="1" smtClean="0">
                <a:latin typeface="Copperplate Gothic Bold"/>
                <a:cs typeface="Copperplate Gothic Bold"/>
              </a:rPr>
              <a:t>degli</a:t>
            </a:r>
            <a:r>
              <a:rPr lang="en-US" b="1" dirty="0" smtClean="0">
                <a:latin typeface="Copperplate Gothic Bold"/>
                <a:cs typeface="Copperplate Gothic Bold"/>
              </a:rPr>
              <a:t> </a:t>
            </a:r>
            <a:r>
              <a:rPr lang="en-US" b="1" dirty="0" err="1" smtClean="0">
                <a:latin typeface="Copperplate Gothic Bold"/>
                <a:cs typeface="Copperplate Gothic Bold"/>
              </a:rPr>
              <a:t>spiriti</a:t>
            </a:r>
            <a:r>
              <a:rPr lang="en-US" b="1" dirty="0" smtClean="0">
                <a:latin typeface="Copperplate Gothic Bold"/>
                <a:cs typeface="Copperplate Gothic Bold"/>
              </a:rPr>
              <a:t>. E  molto </a:t>
            </a:r>
          </a:p>
          <a:p>
            <a:r>
              <a:rPr lang="en-US" b="1" dirty="0" smtClean="0">
                <a:latin typeface="Copperplate Gothic Bold"/>
                <a:cs typeface="Copperplate Gothic Bold"/>
              </a:rPr>
              <a:t>prima </a:t>
            </a:r>
            <a:r>
              <a:rPr lang="en-US" b="1" dirty="0" err="1" smtClean="0">
                <a:latin typeface="Copperplate Gothic Bold"/>
                <a:cs typeface="Copperplate Gothic Bold"/>
              </a:rPr>
              <a:t>dei</a:t>
            </a:r>
            <a:r>
              <a:rPr lang="en-US" b="1" dirty="0" smtClean="0">
                <a:latin typeface="Copperplate Gothic Bold"/>
                <a:cs typeface="Copperplate Gothic Bold"/>
              </a:rPr>
              <a:t>  </a:t>
            </a:r>
            <a:r>
              <a:rPr lang="en-US" b="1" dirty="0" err="1" smtClean="0">
                <a:latin typeface="Copperplate Gothic Bold"/>
                <a:cs typeface="Copperplate Gothic Bold"/>
              </a:rPr>
              <a:t>templi</a:t>
            </a:r>
            <a:r>
              <a:rPr lang="en-US" b="1" dirty="0" smtClean="0">
                <a:latin typeface="Copperplate Gothic Bold"/>
                <a:cs typeface="Copperplate Gothic Bold"/>
              </a:rPr>
              <a:t>, la </a:t>
            </a:r>
            <a:r>
              <a:rPr lang="en-US" b="1" dirty="0" err="1" smtClean="0">
                <a:latin typeface="Copperplate Gothic Bold"/>
                <a:cs typeface="Copperplate Gothic Bold"/>
              </a:rPr>
              <a:t>natura</a:t>
            </a:r>
            <a:r>
              <a:rPr lang="en-US" b="1" dirty="0" smtClean="0">
                <a:latin typeface="Copperplate Gothic Bold"/>
                <a:cs typeface="Copperplate Gothic Bold"/>
              </a:rPr>
              <a:t> è </a:t>
            </a:r>
            <a:r>
              <a:rPr lang="en-US" b="1" dirty="0" err="1" smtClean="0">
                <a:latin typeface="Copperplate Gothic Bold"/>
                <a:cs typeface="Copperplate Gothic Bold"/>
              </a:rPr>
              <a:t>stata</a:t>
            </a:r>
            <a:r>
              <a:rPr lang="en-US" b="1" dirty="0" smtClean="0">
                <a:latin typeface="Copperplate Gothic Bold"/>
                <a:cs typeface="Copperplate Gothic Bold"/>
              </a:rPr>
              <a:t> </a:t>
            </a:r>
            <a:r>
              <a:rPr lang="en-US" b="1" dirty="0" err="1" smtClean="0">
                <a:latin typeface="Copperplate Gothic Bold"/>
                <a:cs typeface="Copperplate Gothic Bold"/>
              </a:rPr>
              <a:t>chiesa</a:t>
            </a:r>
            <a:r>
              <a:rPr lang="en-US" b="1" dirty="0" smtClean="0">
                <a:latin typeface="Copperplate Gothic Bold"/>
                <a:cs typeface="Copperplate Gothic Bold"/>
              </a:rPr>
              <a:t> e </a:t>
            </a:r>
            <a:r>
              <a:rPr lang="en-US" b="1" dirty="0" err="1" smtClean="0">
                <a:latin typeface="Copperplate Gothic Bold"/>
                <a:cs typeface="Copperplate Gothic Bold"/>
              </a:rPr>
              <a:t>simbolo</a:t>
            </a:r>
            <a:r>
              <a:rPr lang="en-US" sz="1600" b="1" dirty="0" smtClean="0">
                <a:latin typeface="Copperplate Gothic Bold"/>
                <a:cs typeface="Copperplate Gothic Bold"/>
              </a:rPr>
              <a:t>…….</a:t>
            </a:r>
            <a:endParaRPr lang="it-IT" sz="1400" dirty="0"/>
          </a:p>
        </p:txBody>
      </p:sp>
      <p:pic>
        <p:nvPicPr>
          <p:cNvPr id="8" name="Picture 1"/>
          <p:cNvPicPr>
            <a:picLocks noChangeAspect="1"/>
          </p:cNvPicPr>
          <p:nvPr/>
        </p:nvPicPr>
        <p:blipFill>
          <a:blip r:embed="rId3"/>
          <a:stretch>
            <a:fillRect/>
          </a:stretch>
        </p:blipFill>
        <p:spPr>
          <a:xfrm>
            <a:off x="-2" y="-161330"/>
            <a:ext cx="9144000" cy="6096000"/>
          </a:xfrm>
          <a:prstGeom prst="rect">
            <a:avLst/>
          </a:prstGeom>
        </p:spPr>
      </p:pic>
      <p:sp>
        <p:nvSpPr>
          <p:cNvPr id="10" name="CasellaDiTesto 9"/>
          <p:cNvSpPr txBox="1"/>
          <p:nvPr/>
        </p:nvSpPr>
        <p:spPr>
          <a:xfrm>
            <a:off x="5669280" y="317634"/>
            <a:ext cx="3211200" cy="369332"/>
          </a:xfrm>
          <a:prstGeom prst="rect">
            <a:avLst/>
          </a:prstGeom>
          <a:noFill/>
        </p:spPr>
        <p:txBody>
          <a:bodyPr wrap="none" rtlCol="0">
            <a:spAutoFit/>
          </a:bodyPr>
          <a:lstStyle/>
          <a:p>
            <a:r>
              <a:rPr lang="it-IT" b="1" dirty="0" smtClean="0">
                <a:solidFill>
                  <a:srgbClr val="FF0000"/>
                </a:solidFill>
                <a:latin typeface="Copperplate Gothic Bold" pitchFamily="34" charset="0"/>
              </a:rPr>
              <a:t>Mongolia. Statue stele</a:t>
            </a:r>
            <a:endParaRPr lang="it-IT" b="1" dirty="0">
              <a:solidFill>
                <a:srgbClr val="FF0000"/>
              </a:solidFill>
              <a:latin typeface="Copperplate Gothic Bold" pitchFamily="34" charset="0"/>
            </a:endParaRPr>
          </a:p>
        </p:txBody>
      </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Kings Arund's barrow.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52882" y="2361648"/>
            <a:ext cx="7531100" cy="4330700"/>
          </a:xfrm>
          <a:prstGeom prst="rect">
            <a:avLst/>
          </a:prstGeom>
        </p:spPr>
      </p:pic>
      <p:pic>
        <p:nvPicPr>
          <p:cNvPr id="4" name="Immagine 3" descr="Analemma-4.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0566" y="303696"/>
            <a:ext cx="3810000" cy="2533650"/>
          </a:xfrm>
          <a:prstGeom prst="rect">
            <a:avLst/>
          </a:prstGeom>
        </p:spPr>
      </p:pic>
    </p:spTree>
    <p:extLst>
      <p:ext uri="{BB962C8B-B14F-4D97-AF65-F5344CB8AC3E}">
        <p14:creationId xmlns:p14="http://schemas.microsoft.com/office/powerpoint/2010/main" xmlns="" val="26147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nalemma-stone-ships-badelunda.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9400" y="571500"/>
            <a:ext cx="8585200" cy="5715000"/>
          </a:xfrm>
          <a:prstGeom prst="rect">
            <a:avLst/>
          </a:prstGeom>
        </p:spPr>
      </p:pic>
    </p:spTree>
    <p:extLst>
      <p:ext uri="{BB962C8B-B14F-4D97-AF65-F5344CB8AC3E}">
        <p14:creationId xmlns:p14="http://schemas.microsoft.com/office/powerpoint/2010/main" xmlns="" val="501863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nalemma-3.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xmlns="" val="2370351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 name="Immagine 6"/>
          <p:cNvPicPr/>
          <p:nvPr/>
        </p:nvPicPr>
        <p:blipFill>
          <a:blip r:embed="rId3"/>
          <a:srcRect/>
          <a:stretch>
            <a:fillRect/>
          </a:stretch>
        </p:blipFill>
        <p:spPr bwMode="auto">
          <a:xfrm>
            <a:off x="2690759" y="3213142"/>
            <a:ext cx="2927785" cy="3641739"/>
          </a:xfrm>
          <a:prstGeom prst="rect">
            <a:avLst/>
          </a:prstGeom>
          <a:noFill/>
          <a:ln w="9525">
            <a:noFill/>
            <a:miter lim="800000"/>
            <a:headEnd/>
            <a:tailEnd/>
          </a:ln>
        </p:spPr>
      </p:pic>
      <p:pic>
        <p:nvPicPr>
          <p:cNvPr id="9" name="Immagine 8"/>
          <p:cNvPicPr/>
          <p:nvPr/>
        </p:nvPicPr>
        <p:blipFill>
          <a:blip r:embed="rId4"/>
          <a:srcRect/>
          <a:stretch>
            <a:fillRect/>
          </a:stretch>
        </p:blipFill>
        <p:spPr bwMode="auto">
          <a:xfrm>
            <a:off x="50683" y="3216260"/>
            <a:ext cx="2943626" cy="3447564"/>
          </a:xfrm>
          <a:prstGeom prst="rect">
            <a:avLst/>
          </a:prstGeom>
          <a:noFill/>
          <a:ln w="9525">
            <a:noFill/>
            <a:miter lim="800000"/>
            <a:headEnd/>
            <a:tailEnd/>
          </a:ln>
        </p:spPr>
      </p:pic>
      <p:pic>
        <p:nvPicPr>
          <p:cNvPr id="10" name="Immagine 9"/>
          <p:cNvPicPr/>
          <p:nvPr/>
        </p:nvPicPr>
        <p:blipFill>
          <a:blip r:embed="rId5"/>
          <a:srcRect/>
          <a:stretch>
            <a:fillRect/>
          </a:stretch>
        </p:blipFill>
        <p:spPr bwMode="auto">
          <a:xfrm>
            <a:off x="154004" y="0"/>
            <a:ext cx="2840305" cy="3410436"/>
          </a:xfrm>
          <a:prstGeom prst="rect">
            <a:avLst/>
          </a:prstGeom>
          <a:noFill/>
          <a:ln w="9525">
            <a:noFill/>
            <a:miter lim="800000"/>
            <a:headEnd/>
            <a:tailEnd/>
          </a:ln>
        </p:spPr>
      </p:pic>
      <p:pic>
        <p:nvPicPr>
          <p:cNvPr id="11" name="Immagine 10"/>
          <p:cNvPicPr/>
          <p:nvPr/>
        </p:nvPicPr>
        <p:blipFill>
          <a:blip r:embed="rId6"/>
          <a:srcRect/>
          <a:stretch>
            <a:fillRect/>
          </a:stretch>
        </p:blipFill>
        <p:spPr bwMode="auto">
          <a:xfrm>
            <a:off x="2847373" y="144377"/>
            <a:ext cx="2771171" cy="3266057"/>
          </a:xfrm>
          <a:prstGeom prst="rect">
            <a:avLst/>
          </a:prstGeom>
          <a:noFill/>
          <a:ln w="9525">
            <a:noFill/>
            <a:miter lim="800000"/>
            <a:headEnd/>
            <a:tailEnd/>
          </a:ln>
        </p:spPr>
      </p:pic>
      <p:sp>
        <p:nvSpPr>
          <p:cNvPr id="13" name="CasellaDiTesto 12"/>
          <p:cNvSpPr txBox="1"/>
          <p:nvPr/>
        </p:nvSpPr>
        <p:spPr>
          <a:xfrm>
            <a:off x="5486400" y="0"/>
            <a:ext cx="3657599" cy="6786473"/>
          </a:xfrm>
          <a:prstGeom prst="rect">
            <a:avLst/>
          </a:prstGeom>
          <a:noFill/>
        </p:spPr>
        <p:txBody>
          <a:bodyPr wrap="square" rtlCol="0">
            <a:spAutoFit/>
          </a:bodyPr>
          <a:lstStyle/>
          <a:p>
            <a:r>
              <a:rPr lang="en-US" sz="2800" b="1" dirty="0" err="1" smtClean="0">
                <a:latin typeface="Copperplate Gothic Bold"/>
                <a:cs typeface="Copperplate Gothic Bold"/>
              </a:rPr>
              <a:t>Mappe</a:t>
            </a:r>
            <a:r>
              <a:rPr lang="en-US" sz="2800" b="1" dirty="0" smtClean="0">
                <a:latin typeface="Copperplate Gothic Bold"/>
                <a:cs typeface="Copperplate Gothic Bold"/>
              </a:rPr>
              <a:t> </a:t>
            </a:r>
            <a:r>
              <a:rPr lang="en-US" sz="2800" b="1" dirty="0" err="1" smtClean="0">
                <a:latin typeface="Copperplate Gothic Bold"/>
                <a:cs typeface="Copperplate Gothic Bold"/>
              </a:rPr>
              <a:t>genetiche</a:t>
            </a:r>
            <a:r>
              <a:rPr lang="en-US" sz="2800" b="1" dirty="0" smtClean="0">
                <a:latin typeface="Copperplate Gothic Bold"/>
                <a:cs typeface="Copperplate Gothic Bold"/>
              </a:rPr>
              <a:t> </a:t>
            </a:r>
            <a:r>
              <a:rPr lang="en-US" sz="2800" b="1" dirty="0" err="1" smtClean="0">
                <a:latin typeface="Copperplate Gothic Bold"/>
                <a:cs typeface="Copperplate Gothic Bold"/>
              </a:rPr>
              <a:t>dell’Italia</a:t>
            </a:r>
            <a:r>
              <a:rPr lang="en-US" sz="2800" b="1" dirty="0" smtClean="0">
                <a:latin typeface="Copperplate Gothic Bold"/>
                <a:cs typeface="Copperplate Gothic Bold"/>
              </a:rPr>
              <a:t> </a:t>
            </a:r>
            <a:r>
              <a:rPr lang="en-US" sz="2800" b="1" dirty="0" err="1" smtClean="0">
                <a:latin typeface="Copperplate Gothic Bold"/>
                <a:cs typeface="Copperplate Gothic Bold"/>
              </a:rPr>
              <a:t>antica</a:t>
            </a:r>
            <a:endParaRPr lang="en-US" sz="2800" b="1" dirty="0" smtClean="0">
              <a:latin typeface="Copperplate Gothic Bold"/>
              <a:cs typeface="Copperplate Gothic Bold"/>
            </a:endParaRPr>
          </a:p>
          <a:p>
            <a:endParaRPr lang="en-US" sz="700" b="1" dirty="0" smtClean="0">
              <a:solidFill>
                <a:srgbClr val="FF0000"/>
              </a:solidFill>
              <a:latin typeface="Copperplate Gothic Bold"/>
              <a:cs typeface="Copperplate Gothic Bold"/>
            </a:endParaRPr>
          </a:p>
          <a:p>
            <a:endParaRPr lang="en-US" b="1" dirty="0" smtClean="0">
              <a:latin typeface="Copperplate Gothic Bold"/>
              <a:cs typeface="Copperplate Gothic Bold"/>
            </a:endParaRPr>
          </a:p>
          <a:p>
            <a:r>
              <a:rPr lang="en-US" sz="2000" b="1" dirty="0" err="1" smtClean="0">
                <a:latin typeface="Copperplate Gothic Bold"/>
                <a:cs typeface="Copperplate Gothic Bold"/>
              </a:rPr>
              <a:t>Attenbilità</a:t>
            </a:r>
            <a:r>
              <a:rPr lang="en-US" sz="2000" b="1" dirty="0" smtClean="0">
                <a:latin typeface="Copperplate Gothic Bold"/>
                <a:cs typeface="Copperplate Gothic Bold"/>
              </a:rPr>
              <a:t>: 60/70 %</a:t>
            </a:r>
          </a:p>
          <a:p>
            <a:endParaRPr lang="en-US" sz="2000" b="1" dirty="0" smtClean="0">
              <a:latin typeface="Copperplate Gothic Bold"/>
              <a:cs typeface="Copperplate Gothic Bold"/>
            </a:endParaRPr>
          </a:p>
          <a:p>
            <a:r>
              <a:rPr lang="en-US" sz="2000" b="1" dirty="0" err="1" smtClean="0">
                <a:solidFill>
                  <a:schemeClr val="bg2">
                    <a:lumMod val="60000"/>
                    <a:lumOff val="40000"/>
                  </a:schemeClr>
                </a:solidFill>
                <a:latin typeface="Copperplate Gothic Bold"/>
                <a:cs typeface="Copperplate Gothic Bold"/>
              </a:rPr>
              <a:t>Blu</a:t>
            </a:r>
            <a:r>
              <a:rPr lang="en-US" sz="2000" b="1" dirty="0" smtClean="0">
                <a:solidFill>
                  <a:schemeClr val="bg2">
                    <a:lumMod val="60000"/>
                    <a:lumOff val="40000"/>
                  </a:schemeClr>
                </a:solidFill>
                <a:latin typeface="Copperplate Gothic Bold"/>
                <a:cs typeface="Copperplate Gothic Bold"/>
              </a:rPr>
              <a:t>: </a:t>
            </a:r>
            <a:r>
              <a:rPr lang="en-US" sz="2000" b="1" dirty="0" err="1" smtClean="0">
                <a:solidFill>
                  <a:schemeClr val="bg2">
                    <a:lumMod val="60000"/>
                    <a:lumOff val="40000"/>
                  </a:schemeClr>
                </a:solidFill>
                <a:latin typeface="Copperplate Gothic Bold"/>
                <a:cs typeface="Copperplate Gothic Bold"/>
              </a:rPr>
              <a:t>componente</a:t>
            </a:r>
            <a:r>
              <a:rPr lang="en-US" sz="2000" b="1" dirty="0" smtClean="0">
                <a:solidFill>
                  <a:schemeClr val="bg2">
                    <a:lumMod val="60000"/>
                    <a:lumOff val="40000"/>
                  </a:schemeClr>
                </a:solidFill>
                <a:latin typeface="Copperplate Gothic Bold"/>
                <a:cs typeface="Copperplate Gothic Bold"/>
              </a:rPr>
              <a:t>  </a:t>
            </a:r>
            <a:r>
              <a:rPr lang="en-US" sz="2000" b="1" dirty="0" err="1" smtClean="0">
                <a:solidFill>
                  <a:schemeClr val="bg2">
                    <a:lumMod val="60000"/>
                    <a:lumOff val="40000"/>
                  </a:schemeClr>
                </a:solidFill>
                <a:latin typeface="Copperplate Gothic Bold"/>
                <a:cs typeface="Copperplate Gothic Bold"/>
              </a:rPr>
              <a:t>etrusco-italica</a:t>
            </a:r>
            <a:endParaRPr lang="en-US" sz="2000" b="1" dirty="0" smtClean="0">
              <a:solidFill>
                <a:schemeClr val="bg2">
                  <a:lumMod val="60000"/>
                  <a:lumOff val="40000"/>
                </a:schemeClr>
              </a:solidFill>
              <a:latin typeface="Copperplate Gothic Bold"/>
              <a:cs typeface="Copperplate Gothic Bold"/>
            </a:endParaRPr>
          </a:p>
          <a:p>
            <a:endParaRPr lang="en-US" sz="2000" b="1" dirty="0" smtClean="0">
              <a:latin typeface="Copperplate Gothic Bold"/>
              <a:cs typeface="Copperplate Gothic Bold"/>
            </a:endParaRPr>
          </a:p>
          <a:p>
            <a:r>
              <a:rPr lang="en-US" sz="2000" b="1" dirty="0" smtClean="0">
                <a:solidFill>
                  <a:srgbClr val="92D050"/>
                </a:solidFill>
                <a:latin typeface="Copperplate Gothic Bold"/>
                <a:cs typeface="Copperplate Gothic Bold"/>
              </a:rPr>
              <a:t>Verde: </a:t>
            </a:r>
            <a:r>
              <a:rPr lang="en-US" sz="2000" b="1" dirty="0" err="1" smtClean="0">
                <a:solidFill>
                  <a:srgbClr val="92D050"/>
                </a:solidFill>
                <a:latin typeface="Copperplate Gothic Bold"/>
                <a:cs typeface="Copperplate Gothic Bold"/>
              </a:rPr>
              <a:t>componente</a:t>
            </a:r>
            <a:r>
              <a:rPr lang="en-US" sz="2000" b="1" dirty="0" smtClean="0">
                <a:solidFill>
                  <a:srgbClr val="92D050"/>
                </a:solidFill>
                <a:latin typeface="Copperplate Gothic Bold"/>
                <a:cs typeface="Copperplate Gothic Bold"/>
              </a:rPr>
              <a:t> </a:t>
            </a:r>
            <a:r>
              <a:rPr lang="en-US" sz="2000" b="1" dirty="0" err="1" smtClean="0">
                <a:solidFill>
                  <a:srgbClr val="92D050"/>
                </a:solidFill>
                <a:latin typeface="Copperplate Gothic Bold"/>
                <a:cs typeface="Copperplate Gothic Bold"/>
              </a:rPr>
              <a:t>magno-greca</a:t>
            </a:r>
            <a:endParaRPr lang="en-US" sz="2000" b="1" dirty="0" smtClean="0">
              <a:solidFill>
                <a:srgbClr val="92D050"/>
              </a:solidFill>
              <a:latin typeface="Copperplate Gothic Bold"/>
              <a:cs typeface="Copperplate Gothic Bold"/>
            </a:endParaRPr>
          </a:p>
          <a:p>
            <a:endParaRPr lang="en-US" sz="2000" b="1" dirty="0" smtClean="0">
              <a:latin typeface="Copperplate Gothic Bold"/>
              <a:cs typeface="Copperplate Gothic Bold"/>
            </a:endParaRPr>
          </a:p>
          <a:p>
            <a:r>
              <a:rPr lang="en-US" sz="2000" b="1" dirty="0" err="1" smtClean="0">
                <a:solidFill>
                  <a:srgbClr val="FF0000"/>
                </a:solidFill>
                <a:latin typeface="Copperplate Gothic Bold"/>
                <a:cs typeface="Copperplate Gothic Bold"/>
              </a:rPr>
              <a:t>Rosso</a:t>
            </a:r>
            <a:r>
              <a:rPr lang="en-US" sz="2000" b="1" dirty="0" smtClean="0">
                <a:solidFill>
                  <a:srgbClr val="FF0000"/>
                </a:solidFill>
                <a:latin typeface="Copperplate Gothic Bold"/>
                <a:cs typeface="Copperplate Gothic Bold"/>
              </a:rPr>
              <a:t>: </a:t>
            </a:r>
            <a:r>
              <a:rPr lang="en-US" sz="2000" b="1" dirty="0" err="1" smtClean="0">
                <a:solidFill>
                  <a:srgbClr val="FF0000"/>
                </a:solidFill>
                <a:latin typeface="Copperplate Gothic Bold"/>
                <a:cs typeface="Copperplate Gothic Bold"/>
              </a:rPr>
              <a:t>componente</a:t>
            </a:r>
            <a:r>
              <a:rPr lang="en-US" sz="2000" b="1" dirty="0" smtClean="0">
                <a:solidFill>
                  <a:srgbClr val="FF0000"/>
                </a:solidFill>
                <a:latin typeface="Copperplate Gothic Bold"/>
                <a:cs typeface="Copperplate Gothic Bold"/>
              </a:rPr>
              <a:t> </a:t>
            </a:r>
            <a:r>
              <a:rPr lang="en-US" sz="2000" b="1" dirty="0" err="1" smtClean="0">
                <a:solidFill>
                  <a:srgbClr val="FF0000"/>
                </a:solidFill>
                <a:latin typeface="Copperplate Gothic Bold"/>
                <a:cs typeface="Copperplate Gothic Bold"/>
              </a:rPr>
              <a:t>celto</a:t>
            </a:r>
            <a:r>
              <a:rPr lang="en-US" sz="2000" b="1" dirty="0" smtClean="0">
                <a:solidFill>
                  <a:srgbClr val="FF0000"/>
                </a:solidFill>
                <a:latin typeface="Copperplate Gothic Bold"/>
                <a:cs typeface="Copperplate Gothic Bold"/>
              </a:rPr>
              <a:t> </a:t>
            </a:r>
            <a:r>
              <a:rPr lang="en-US" sz="2000" b="1" dirty="0" err="1" smtClean="0">
                <a:solidFill>
                  <a:srgbClr val="FF0000"/>
                </a:solidFill>
                <a:latin typeface="Copperplate Gothic Bold"/>
                <a:cs typeface="Copperplate Gothic Bold"/>
              </a:rPr>
              <a:t>ligure</a:t>
            </a:r>
            <a:endParaRPr lang="en-US" sz="2000" b="1" dirty="0" smtClean="0">
              <a:solidFill>
                <a:srgbClr val="FF0000"/>
              </a:solidFill>
              <a:latin typeface="Copperplate Gothic Bold"/>
              <a:cs typeface="Copperplate Gothic Bold"/>
            </a:endParaRPr>
          </a:p>
          <a:p>
            <a:endParaRPr lang="en-US" sz="2000" b="1" dirty="0" smtClean="0">
              <a:latin typeface="Copperplate Gothic Bold"/>
              <a:cs typeface="Copperplate Gothic Bold"/>
            </a:endParaRPr>
          </a:p>
          <a:p>
            <a:r>
              <a:rPr lang="en-US" sz="2000" b="1" dirty="0" err="1" smtClean="0">
                <a:latin typeface="Copperplate Gothic Bold"/>
                <a:cs typeface="Copperplate Gothic Bold"/>
              </a:rPr>
              <a:t>Mista</a:t>
            </a:r>
            <a:r>
              <a:rPr lang="en-US" sz="2000" b="1" dirty="0" smtClean="0">
                <a:latin typeface="Copperplate Gothic Bold"/>
                <a:cs typeface="Copperplate Gothic Bold"/>
              </a:rPr>
              <a:t>: </a:t>
            </a:r>
            <a:r>
              <a:rPr lang="en-US" sz="2000" b="1" dirty="0" err="1" smtClean="0">
                <a:latin typeface="Copperplate Gothic Bold"/>
                <a:cs typeface="Copperplate Gothic Bold"/>
              </a:rPr>
              <a:t>risultato</a:t>
            </a:r>
            <a:r>
              <a:rPr lang="en-US" sz="2000" b="1" dirty="0" smtClean="0">
                <a:latin typeface="Copperplate Gothic Bold"/>
                <a:cs typeface="Copperplate Gothic Bold"/>
              </a:rPr>
              <a:t> finale</a:t>
            </a:r>
            <a:endParaRPr lang="en-US" b="1" dirty="0" smtClean="0">
              <a:latin typeface="Copperplate Gothic Bold"/>
              <a:cs typeface="Copperplate Gothic Bold"/>
            </a:endParaRPr>
          </a:p>
          <a:p>
            <a:endParaRPr lang="en-US" b="1" dirty="0" smtClean="0">
              <a:latin typeface="Copperplate Gothic Bold"/>
              <a:cs typeface="Copperplate Gothic Bold"/>
            </a:endParaRPr>
          </a:p>
          <a:p>
            <a:endParaRPr lang="en-US" b="1" dirty="0" smtClean="0">
              <a:latin typeface="Copperplate Gothic Bold"/>
              <a:cs typeface="Copperplate Gothic Bold"/>
            </a:endParaRPr>
          </a:p>
          <a:p>
            <a:endParaRPr lang="en-US" b="1" dirty="0" smtClean="0">
              <a:latin typeface="Copperplate Gothic Bold"/>
              <a:cs typeface="Copperplate Gothic Bold"/>
            </a:endParaRPr>
          </a:p>
          <a:p>
            <a:endParaRPr lang="en-US" dirty="0" smtClean="0">
              <a:solidFill>
                <a:srgbClr val="FFFFFF"/>
              </a:solidFill>
              <a:latin typeface="Copperplate Gothic Bold"/>
            </a:endParaRPr>
          </a:p>
          <a:p>
            <a:endParaRPr lang="it-IT" dirty="0"/>
          </a:p>
        </p:txBody>
      </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xmlns="" val="0"/>
              </a:ext>
            </a:extLst>
          </a:blip>
          <a:srcRect b="2155"/>
          <a:stretch/>
        </p:blipFill>
        <p:spPr bwMode="auto">
          <a:xfrm>
            <a:off x="0" y="0"/>
            <a:ext cx="9130752" cy="6027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sellaDiTesto 1"/>
          <p:cNvSpPr txBox="1"/>
          <p:nvPr/>
        </p:nvSpPr>
        <p:spPr>
          <a:xfrm>
            <a:off x="0" y="6027003"/>
            <a:ext cx="8941869" cy="830997"/>
          </a:xfrm>
          <a:prstGeom prst="rect">
            <a:avLst/>
          </a:prstGeom>
          <a:noFill/>
        </p:spPr>
        <p:txBody>
          <a:bodyPr wrap="square" rtlCol="0">
            <a:spAutoFit/>
          </a:bodyPr>
          <a:lstStyle/>
          <a:p>
            <a:r>
              <a:rPr lang="it-IT" sz="1200" b="1" dirty="0">
                <a:solidFill>
                  <a:srgbClr val="FF0000"/>
                </a:solidFill>
              </a:rPr>
              <a:t>Il grafico è tratto da Eugenio Turri, </a:t>
            </a:r>
            <a:r>
              <a:rPr lang="it-IT" sz="1200" b="1" i="1" dirty="0">
                <a:solidFill>
                  <a:srgbClr val="FF0000"/>
                </a:solidFill>
              </a:rPr>
              <a:t>Gli uomini delle tende</a:t>
            </a:r>
            <a:r>
              <a:rPr lang="it-IT" sz="1200" b="1" dirty="0">
                <a:solidFill>
                  <a:srgbClr val="FF0000"/>
                </a:solidFill>
              </a:rPr>
              <a:t>, Edizioni di Comunità, Milano, 1983  </a:t>
            </a:r>
          </a:p>
          <a:p>
            <a:r>
              <a:rPr lang="it-IT" sz="1200" b="1" dirty="0" smtClean="0">
                <a:solidFill>
                  <a:srgbClr val="FF0000"/>
                </a:solidFill>
              </a:rPr>
              <a:t>1. Nomadismo </a:t>
            </a:r>
            <a:r>
              <a:rPr lang="it-IT" sz="1200" b="1" dirty="0">
                <a:solidFill>
                  <a:srgbClr val="FF0000"/>
                </a:solidFill>
              </a:rPr>
              <a:t>arabo sahariano o nomadismo beduino (o </a:t>
            </a:r>
            <a:r>
              <a:rPr lang="it-IT" sz="1200" b="1" dirty="0" err="1">
                <a:solidFill>
                  <a:srgbClr val="FF0000"/>
                </a:solidFill>
              </a:rPr>
              <a:t>beduinizzante</a:t>
            </a:r>
            <a:r>
              <a:rPr lang="it-IT" sz="1200" b="1" dirty="0" smtClean="0">
                <a:solidFill>
                  <a:srgbClr val="FF0000"/>
                </a:solidFill>
              </a:rPr>
              <a:t>) 2. Nomadismo saheliano 3. Nomadismo </a:t>
            </a:r>
            <a:r>
              <a:rPr lang="it-IT" sz="1200" b="1" dirty="0">
                <a:solidFill>
                  <a:srgbClr val="FF0000"/>
                </a:solidFill>
              </a:rPr>
              <a:t>degli altipiani montuosi </a:t>
            </a:r>
            <a:r>
              <a:rPr lang="it-IT" sz="1200" b="1" dirty="0" err="1" smtClean="0">
                <a:solidFill>
                  <a:srgbClr val="FF0000"/>
                </a:solidFill>
              </a:rPr>
              <a:t>irano</a:t>
            </a:r>
            <a:r>
              <a:rPr lang="it-IT" sz="1200" b="1" dirty="0" smtClean="0">
                <a:solidFill>
                  <a:srgbClr val="FF0000"/>
                </a:solidFill>
              </a:rPr>
              <a:t>-anatolici 4. Nomadismo </a:t>
            </a:r>
            <a:r>
              <a:rPr lang="it-IT" sz="1200" b="1" dirty="0">
                <a:solidFill>
                  <a:srgbClr val="FF0000"/>
                </a:solidFill>
              </a:rPr>
              <a:t>delle steppe asiatiche boreale </a:t>
            </a:r>
            <a:r>
              <a:rPr lang="it-IT" sz="1200" b="1" dirty="0" smtClean="0">
                <a:solidFill>
                  <a:srgbClr val="FF0000"/>
                </a:solidFill>
              </a:rPr>
              <a:t>5.  Nomadismo </a:t>
            </a:r>
            <a:r>
              <a:rPr lang="it-IT" sz="1200" b="1" dirty="0">
                <a:solidFill>
                  <a:srgbClr val="FF0000"/>
                </a:solidFill>
              </a:rPr>
              <a:t>boreale degli allevatori di </a:t>
            </a:r>
            <a:r>
              <a:rPr lang="it-IT" sz="1200" b="1" dirty="0" smtClean="0">
                <a:solidFill>
                  <a:srgbClr val="FF0000"/>
                </a:solidFill>
              </a:rPr>
              <a:t>renne  6. Nomadismo </a:t>
            </a:r>
            <a:r>
              <a:rPr lang="it-IT" sz="1200" b="1" dirty="0">
                <a:solidFill>
                  <a:srgbClr val="FF0000"/>
                </a:solidFill>
              </a:rPr>
              <a:t>alpino, balcanico e </a:t>
            </a:r>
            <a:r>
              <a:rPr lang="it-IT" sz="1200" b="1" dirty="0" smtClean="0">
                <a:solidFill>
                  <a:srgbClr val="FF0000"/>
                </a:solidFill>
              </a:rPr>
              <a:t>mediterraneo 7. Grandi </a:t>
            </a:r>
            <a:r>
              <a:rPr lang="it-IT" sz="1200" b="1" dirty="0">
                <a:solidFill>
                  <a:srgbClr val="FF0000"/>
                </a:solidFill>
              </a:rPr>
              <a:t>muraglie per difendersi dai nomadi</a:t>
            </a:r>
          </a:p>
        </p:txBody>
      </p:sp>
    </p:spTree>
    <p:extLst>
      <p:ext uri="{BB962C8B-B14F-4D97-AF65-F5344CB8AC3E}">
        <p14:creationId xmlns:p14="http://schemas.microsoft.com/office/powerpoint/2010/main" xmlns="" val="2902925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5582821"/>
            <a:ext cx="9143999" cy="1323439"/>
          </a:xfrm>
          <a:prstGeom prst="rect">
            <a:avLst/>
          </a:prstGeom>
          <a:noFill/>
        </p:spPr>
        <p:txBody>
          <a:bodyPr wrap="square" rtlCol="0">
            <a:spAutoFit/>
          </a:bodyPr>
          <a:lstStyle/>
          <a:p>
            <a:r>
              <a:rPr lang="en-US" sz="2000" b="1" dirty="0" smtClean="0">
                <a:latin typeface="Copperplate Gothic Bold"/>
                <a:cs typeface="Copperplate Gothic Bold"/>
              </a:rPr>
              <a:t>Come </a:t>
            </a:r>
            <a:r>
              <a:rPr lang="en-US" sz="2000" b="1" dirty="0" err="1" smtClean="0">
                <a:latin typeface="Copperplate Gothic Bold"/>
                <a:cs typeface="Copperplate Gothic Bold"/>
              </a:rPr>
              <a:t>si</a:t>
            </a:r>
            <a:r>
              <a:rPr lang="en-US" sz="2000" b="1" dirty="0" smtClean="0">
                <a:latin typeface="Copperplate Gothic Bold"/>
                <a:cs typeface="Copperplate Gothic Bold"/>
              </a:rPr>
              <a:t> </a:t>
            </a:r>
            <a:r>
              <a:rPr lang="en-US" sz="2000" b="1" dirty="0" err="1" smtClean="0">
                <a:latin typeface="Copperplate Gothic Bold"/>
                <a:cs typeface="Copperplate Gothic Bold"/>
              </a:rPr>
              <a:t>può</a:t>
            </a:r>
            <a:r>
              <a:rPr lang="en-US" sz="2000" b="1" dirty="0" smtClean="0">
                <a:latin typeface="Copperplate Gothic Bold"/>
                <a:cs typeface="Copperplate Gothic Bold"/>
              </a:rPr>
              <a:t> </a:t>
            </a:r>
            <a:r>
              <a:rPr lang="en-US" sz="2000" b="1" dirty="0" err="1" smtClean="0">
                <a:latin typeface="Copperplate Gothic Bold"/>
                <a:cs typeface="Copperplate Gothic Bold"/>
              </a:rPr>
              <a:t>ben</a:t>
            </a:r>
            <a:r>
              <a:rPr lang="en-US" sz="2000" b="1" dirty="0" smtClean="0">
                <a:latin typeface="Copperplate Gothic Bold"/>
                <a:cs typeface="Copperplate Gothic Bold"/>
              </a:rPr>
              <a:t> </a:t>
            </a:r>
            <a:r>
              <a:rPr lang="en-US" sz="2000" b="1" dirty="0" err="1" smtClean="0">
                <a:latin typeface="Copperplate Gothic Bold"/>
                <a:cs typeface="Copperplate Gothic Bold"/>
              </a:rPr>
              <a:t>vedere</a:t>
            </a:r>
            <a:r>
              <a:rPr lang="en-US" sz="2000" b="1" dirty="0" smtClean="0">
                <a:latin typeface="Copperplate Gothic Bold"/>
                <a:cs typeface="Copperplate Gothic Bold"/>
              </a:rPr>
              <a:t>, le </a:t>
            </a:r>
            <a:r>
              <a:rPr lang="en-US" sz="2000" b="1" dirty="0" err="1" smtClean="0">
                <a:latin typeface="Copperplate Gothic Bold"/>
                <a:cs typeface="Copperplate Gothic Bold"/>
              </a:rPr>
              <a:t>mappe</a:t>
            </a:r>
            <a:r>
              <a:rPr lang="en-US" sz="2000" b="1" dirty="0" smtClean="0">
                <a:latin typeface="Copperplate Gothic Bold"/>
                <a:cs typeface="Copperplate Gothic Bold"/>
              </a:rPr>
              <a:t> </a:t>
            </a:r>
            <a:r>
              <a:rPr lang="en-US" sz="2000" b="1" dirty="0" err="1" smtClean="0">
                <a:latin typeface="Copperplate Gothic Bold"/>
                <a:cs typeface="Copperplate Gothic Bold"/>
              </a:rPr>
              <a:t>genetiche</a:t>
            </a:r>
            <a:r>
              <a:rPr lang="en-US" sz="2000" b="1" dirty="0" smtClean="0">
                <a:latin typeface="Copperplate Gothic Bold"/>
                <a:cs typeface="Copperplate Gothic Bold"/>
              </a:rPr>
              <a:t> </a:t>
            </a:r>
            <a:r>
              <a:rPr lang="en-US" sz="2000" b="1" dirty="0" err="1" smtClean="0">
                <a:latin typeface="Copperplate Gothic Bold"/>
                <a:cs typeface="Copperplate Gothic Bold"/>
              </a:rPr>
              <a:t>evidenziano</a:t>
            </a:r>
            <a:r>
              <a:rPr lang="en-US" sz="2000" b="1" dirty="0" smtClean="0">
                <a:latin typeface="Copperplate Gothic Bold"/>
                <a:cs typeface="Copperplate Gothic Bold"/>
              </a:rPr>
              <a:t> </a:t>
            </a:r>
          </a:p>
          <a:p>
            <a:r>
              <a:rPr lang="en-US" sz="2000" b="1" dirty="0" err="1" smtClean="0">
                <a:latin typeface="Copperplate Gothic Bold"/>
                <a:cs typeface="Copperplate Gothic Bold"/>
              </a:rPr>
              <a:t>storie</a:t>
            </a:r>
            <a:r>
              <a:rPr lang="en-US" sz="2000" b="1" dirty="0" smtClean="0">
                <a:latin typeface="Copperplate Gothic Bold"/>
                <a:cs typeface="Copperplate Gothic Bold"/>
              </a:rPr>
              <a:t> </a:t>
            </a:r>
            <a:r>
              <a:rPr lang="en-US" sz="2000" b="1" dirty="0" err="1" smtClean="0">
                <a:latin typeface="Copperplate Gothic Bold"/>
                <a:cs typeface="Copperplate Gothic Bold"/>
              </a:rPr>
              <a:t>di</a:t>
            </a:r>
            <a:r>
              <a:rPr lang="en-US" sz="2000" b="1" dirty="0" smtClean="0">
                <a:latin typeface="Copperplate Gothic Bold"/>
                <a:cs typeface="Copperplate Gothic Bold"/>
              </a:rPr>
              <a:t> </a:t>
            </a:r>
            <a:r>
              <a:rPr lang="en-US" sz="2000" b="1" dirty="0" err="1" smtClean="0">
                <a:latin typeface="Copperplate Gothic Bold"/>
                <a:cs typeface="Copperplate Gothic Bold"/>
              </a:rPr>
              <a:t>popoli</a:t>
            </a:r>
            <a:r>
              <a:rPr lang="en-US" sz="2000" b="1" dirty="0" smtClean="0">
                <a:latin typeface="Copperplate Gothic Bold"/>
                <a:cs typeface="Copperplate Gothic Bold"/>
              </a:rPr>
              <a:t> in </a:t>
            </a:r>
            <a:r>
              <a:rPr lang="en-US" sz="2000" b="1" dirty="0" err="1" smtClean="0">
                <a:latin typeface="Copperplate Gothic Bold"/>
                <a:cs typeface="Copperplate Gothic Bold"/>
              </a:rPr>
              <a:t>contnuo</a:t>
            </a:r>
            <a:r>
              <a:rPr lang="en-US" sz="2000" b="1" dirty="0" smtClean="0">
                <a:latin typeface="Copperplate Gothic Bold"/>
                <a:cs typeface="Copperplate Gothic Bold"/>
              </a:rPr>
              <a:t> </a:t>
            </a:r>
            <a:r>
              <a:rPr lang="en-US" sz="2000" b="1" dirty="0" err="1" smtClean="0">
                <a:latin typeface="Copperplate Gothic Bold"/>
                <a:cs typeface="Copperplate Gothic Bold"/>
              </a:rPr>
              <a:t>movimento</a:t>
            </a:r>
            <a:r>
              <a:rPr lang="en-US" sz="2000" b="1" dirty="0" smtClean="0">
                <a:latin typeface="Copperplate Gothic Bold"/>
                <a:cs typeface="Copperplate Gothic Bold"/>
              </a:rPr>
              <a:t>, </a:t>
            </a:r>
            <a:r>
              <a:rPr lang="en-US" sz="2000" b="1" dirty="0" err="1" smtClean="0">
                <a:latin typeface="Copperplate Gothic Bold"/>
                <a:cs typeface="Copperplate Gothic Bold"/>
              </a:rPr>
              <a:t>moti</a:t>
            </a:r>
            <a:r>
              <a:rPr lang="en-US" sz="2000" b="1" dirty="0" smtClean="0">
                <a:latin typeface="Copperplate Gothic Bold"/>
                <a:cs typeface="Copperplate Gothic Bold"/>
              </a:rPr>
              <a:t> </a:t>
            </a:r>
            <a:r>
              <a:rPr lang="en-US" sz="2000" b="1" dirty="0" err="1" smtClean="0">
                <a:latin typeface="Copperplate Gothic Bold"/>
                <a:cs typeface="Copperplate Gothic Bold"/>
              </a:rPr>
              <a:t>browniani</a:t>
            </a:r>
            <a:r>
              <a:rPr lang="en-US" sz="2000" b="1" dirty="0" smtClean="0">
                <a:latin typeface="Copperplate Gothic Bold"/>
                <a:cs typeface="Copperplate Gothic Bold"/>
              </a:rPr>
              <a:t> </a:t>
            </a:r>
            <a:r>
              <a:rPr lang="en-US" sz="2000" b="1" dirty="0" err="1" smtClean="0">
                <a:latin typeface="Copperplate Gothic Bold"/>
                <a:cs typeface="Copperplate Gothic Bold"/>
              </a:rPr>
              <a:t>che</a:t>
            </a:r>
            <a:r>
              <a:rPr lang="en-US" sz="2000" b="1" dirty="0" smtClean="0">
                <a:latin typeface="Copperplate Gothic Bold"/>
                <a:cs typeface="Copperplate Gothic Bold"/>
              </a:rPr>
              <a:t> </a:t>
            </a:r>
            <a:r>
              <a:rPr lang="en-US" sz="2000" b="1" dirty="0" err="1" smtClean="0">
                <a:latin typeface="Copperplate Gothic Bold"/>
                <a:cs typeface="Copperplate Gothic Bold"/>
              </a:rPr>
              <a:t>hanno</a:t>
            </a:r>
            <a:r>
              <a:rPr lang="en-US" sz="2000" b="1" dirty="0" smtClean="0">
                <a:latin typeface="Copperplate Gothic Bold"/>
                <a:cs typeface="Copperplate Gothic Bold"/>
              </a:rPr>
              <a:t> </a:t>
            </a:r>
            <a:r>
              <a:rPr lang="en-US" sz="2000" b="1" dirty="0" err="1" smtClean="0">
                <a:latin typeface="Copperplate Gothic Bold"/>
                <a:cs typeface="Copperplate Gothic Bold"/>
              </a:rPr>
              <a:t>portato</a:t>
            </a:r>
            <a:r>
              <a:rPr lang="en-US" sz="2000" b="1" dirty="0" smtClean="0">
                <a:latin typeface="Copperplate Gothic Bold"/>
                <a:cs typeface="Copperplate Gothic Bold"/>
              </a:rPr>
              <a:t> le </a:t>
            </a:r>
            <a:r>
              <a:rPr lang="en-US" sz="2000" b="1" dirty="0" err="1" smtClean="0">
                <a:latin typeface="Copperplate Gothic Bold"/>
                <a:cs typeface="Copperplate Gothic Bold"/>
              </a:rPr>
              <a:t>antiche</a:t>
            </a:r>
            <a:r>
              <a:rPr lang="en-US" sz="2000" b="1" dirty="0" smtClean="0">
                <a:latin typeface="Copperplate Gothic Bold"/>
                <a:cs typeface="Copperplate Gothic Bold"/>
              </a:rPr>
              <a:t> </a:t>
            </a:r>
            <a:r>
              <a:rPr lang="en-US" sz="2000" b="1" dirty="0" err="1" smtClean="0">
                <a:latin typeface="Copperplate Gothic Bold"/>
                <a:cs typeface="Copperplate Gothic Bold"/>
              </a:rPr>
              <a:t>tribù</a:t>
            </a:r>
            <a:r>
              <a:rPr lang="en-US" sz="2000" b="1" dirty="0" smtClean="0">
                <a:latin typeface="Copperplate Gothic Bold"/>
                <a:cs typeface="Copperplate Gothic Bold"/>
              </a:rPr>
              <a:t> a </a:t>
            </a:r>
            <a:r>
              <a:rPr lang="en-US" sz="2000" b="1" dirty="0" err="1" smtClean="0">
                <a:latin typeface="Copperplate Gothic Bold"/>
                <a:cs typeface="Copperplate Gothic Bold"/>
              </a:rPr>
              <a:t>stanziarsi</a:t>
            </a:r>
            <a:r>
              <a:rPr lang="en-US" sz="2000" b="1" dirty="0" smtClean="0">
                <a:latin typeface="Copperplate Gothic Bold"/>
                <a:cs typeface="Copperplate Gothic Bold"/>
              </a:rPr>
              <a:t> in </a:t>
            </a:r>
            <a:r>
              <a:rPr lang="en-US" sz="2000" b="1" dirty="0" err="1" smtClean="0">
                <a:latin typeface="Copperplate Gothic Bold"/>
                <a:cs typeface="Copperplate Gothic Bold"/>
              </a:rPr>
              <a:t>luoghi</a:t>
            </a:r>
            <a:r>
              <a:rPr lang="en-US" sz="2000" b="1" dirty="0" smtClean="0">
                <a:latin typeface="Copperplate Gothic Bold"/>
                <a:cs typeface="Copperplate Gothic Bold"/>
              </a:rPr>
              <a:t> </a:t>
            </a:r>
          </a:p>
          <a:p>
            <a:r>
              <a:rPr lang="en-US" sz="2000" b="1" dirty="0" err="1" smtClean="0">
                <a:latin typeface="Copperplate Gothic Bold"/>
                <a:cs typeface="Copperplate Gothic Bold"/>
              </a:rPr>
              <a:t>fuori</a:t>
            </a:r>
            <a:r>
              <a:rPr lang="en-US" sz="2000" b="1" dirty="0" smtClean="0">
                <a:latin typeface="Copperplate Gothic Bold"/>
                <a:cs typeface="Copperplate Gothic Bold"/>
              </a:rPr>
              <a:t> </a:t>
            </a:r>
            <a:r>
              <a:rPr lang="en-US" sz="2000" b="1" dirty="0" err="1" smtClean="0">
                <a:latin typeface="Copperplate Gothic Bold"/>
                <a:cs typeface="Copperplate Gothic Bold"/>
              </a:rPr>
              <a:t>dall’ordinario</a:t>
            </a:r>
            <a:r>
              <a:rPr lang="en-US" sz="2000" b="1" dirty="0" smtClean="0">
                <a:latin typeface="Copperplate Gothic Bold"/>
                <a:cs typeface="Copperplate Gothic Bold"/>
              </a:rPr>
              <a:t> </a:t>
            </a:r>
            <a:r>
              <a:rPr lang="en-US" sz="2000" b="1" dirty="0" err="1" smtClean="0">
                <a:latin typeface="Copperplate Gothic Bold"/>
                <a:cs typeface="Copperplate Gothic Bold"/>
              </a:rPr>
              <a:t>razzismo</a:t>
            </a:r>
            <a:r>
              <a:rPr lang="en-US" sz="2000" b="1" dirty="0" smtClean="0">
                <a:latin typeface="Copperplate Gothic Bold"/>
                <a:cs typeface="Copperplate Gothic Bold"/>
              </a:rPr>
              <a:t> </a:t>
            </a:r>
            <a:r>
              <a:rPr lang="en-US" sz="2000" b="1" dirty="0" err="1" smtClean="0">
                <a:latin typeface="Copperplate Gothic Bold"/>
                <a:cs typeface="Copperplate Gothic Bold"/>
              </a:rPr>
              <a:t>dei</a:t>
            </a:r>
            <a:r>
              <a:rPr lang="en-US" sz="2000" b="1" dirty="0" smtClean="0">
                <a:latin typeface="Copperplate Gothic Bold"/>
                <a:cs typeface="Copperplate Gothic Bold"/>
              </a:rPr>
              <a:t> </a:t>
            </a:r>
            <a:r>
              <a:rPr lang="en-US" sz="2000" b="1" dirty="0" err="1" smtClean="0">
                <a:latin typeface="Copperplate Gothic Bold"/>
                <a:cs typeface="Copperplate Gothic Bold"/>
              </a:rPr>
              <a:t>benpensanti</a:t>
            </a:r>
            <a:r>
              <a:rPr lang="en-US" sz="2000" b="1" dirty="0" smtClean="0">
                <a:latin typeface="Copperplate Gothic Bold"/>
                <a:cs typeface="Copperplate Gothic Bold"/>
              </a:rPr>
              <a:t>…..</a:t>
            </a:r>
            <a:endParaRPr lang="it-IT" dirty="0"/>
          </a:p>
        </p:txBody>
      </p:sp>
      <p:pic>
        <p:nvPicPr>
          <p:cNvPr id="12" name="Content Placeholder 3"/>
          <p:cNvPicPr>
            <a:picLocks noChangeAspect="1"/>
          </p:cNvPicPr>
          <p:nvPr/>
        </p:nvPicPr>
        <p:blipFill>
          <a:blip r:embed="rId3"/>
          <a:srcRect t="2894" b="2894"/>
          <a:stretch>
            <a:fillRect/>
          </a:stretch>
        </p:blipFill>
        <p:spPr>
          <a:xfrm>
            <a:off x="0" y="553974"/>
            <a:ext cx="9144000" cy="5028847"/>
          </a:xfrm>
          <a:prstGeom prst="rect">
            <a:avLst/>
          </a:prstGeom>
        </p:spPr>
      </p:pic>
      <p:sp>
        <p:nvSpPr>
          <p:cNvPr id="16" name="CasellaDiTesto 15"/>
          <p:cNvSpPr txBox="1"/>
          <p:nvPr/>
        </p:nvSpPr>
        <p:spPr>
          <a:xfrm>
            <a:off x="115503" y="123342"/>
            <a:ext cx="8584979" cy="369332"/>
          </a:xfrm>
          <a:prstGeom prst="rect">
            <a:avLst/>
          </a:prstGeom>
          <a:noFill/>
        </p:spPr>
        <p:txBody>
          <a:bodyPr wrap="none" rtlCol="0">
            <a:spAutoFit/>
          </a:bodyPr>
          <a:lstStyle/>
          <a:p>
            <a:r>
              <a:rPr lang="it-IT" b="1" dirty="0" smtClean="0">
                <a:latin typeface="Copperplate Gothic Bold" pitchFamily="34" charset="0"/>
              </a:rPr>
              <a:t>Presenza dell’</a:t>
            </a:r>
            <a:r>
              <a:rPr lang="it-IT" b="1" dirty="0" err="1" smtClean="0">
                <a:latin typeface="Copperplate Gothic Bold" pitchFamily="34" charset="0"/>
              </a:rPr>
              <a:t>aplogruppo</a:t>
            </a:r>
            <a:r>
              <a:rPr lang="it-IT" b="1" dirty="0" smtClean="0">
                <a:latin typeface="Copperplate Gothic Bold" pitchFamily="34" charset="0"/>
              </a:rPr>
              <a:t> R1b, considerato il “</a:t>
            </a:r>
            <a:r>
              <a:rPr lang="it-IT" b="1" dirty="0" err="1" smtClean="0">
                <a:latin typeface="Copperplate Gothic Bold" pitchFamily="34" charset="0"/>
              </a:rPr>
              <a:t>marker</a:t>
            </a:r>
            <a:r>
              <a:rPr lang="it-IT" b="1" dirty="0" smtClean="0">
                <a:latin typeface="Copperplate Gothic Bold" pitchFamily="34" charset="0"/>
              </a:rPr>
              <a:t>” celtico</a:t>
            </a:r>
            <a:endParaRPr lang="it-IT" b="1" dirty="0">
              <a:latin typeface="Copperplate Gothic Bold" pitchFamily="34" charset="0"/>
            </a:endParaRPr>
          </a:p>
        </p:txBody>
      </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6027003"/>
            <a:ext cx="9143999" cy="830997"/>
          </a:xfrm>
          <a:prstGeom prst="rect">
            <a:avLst/>
          </a:prstGeom>
          <a:noFill/>
        </p:spPr>
        <p:txBody>
          <a:bodyPr wrap="square" rtlCol="0">
            <a:spAutoFit/>
          </a:bodyPr>
          <a:lstStyle/>
          <a:p>
            <a:r>
              <a:rPr lang="en-US" sz="1600" b="1" dirty="0" smtClean="0">
                <a:latin typeface="Copperplate Gothic Bold"/>
                <a:cs typeface="Copperplate Gothic Bold"/>
              </a:rPr>
              <a:t>I </a:t>
            </a:r>
            <a:r>
              <a:rPr lang="en-US" sz="1600" b="1" dirty="0" err="1" smtClean="0">
                <a:latin typeface="Copperplate Gothic Bold"/>
                <a:cs typeface="Copperplate Gothic Bold"/>
              </a:rPr>
              <a:t>cavalieri</a:t>
            </a:r>
            <a:r>
              <a:rPr lang="en-US" sz="1600" b="1" dirty="0" smtClean="0">
                <a:latin typeface="Copperplate Gothic Bold"/>
                <a:cs typeface="Copperplate Gothic Bold"/>
              </a:rPr>
              <a:t> </a:t>
            </a:r>
            <a:r>
              <a:rPr lang="en-US" sz="1600" b="1" dirty="0" err="1" smtClean="0">
                <a:latin typeface="Copperplate Gothic Bold"/>
                <a:cs typeface="Copperplate Gothic Bold"/>
              </a:rPr>
              <a:t>delle</a:t>
            </a:r>
            <a:r>
              <a:rPr lang="en-US" sz="1600" b="1" dirty="0" smtClean="0">
                <a:latin typeface="Copperplate Gothic Bold"/>
                <a:cs typeface="Copperplate Gothic Bold"/>
              </a:rPr>
              <a:t> steppe  </a:t>
            </a:r>
            <a:r>
              <a:rPr lang="en-US" sz="1600" b="1" dirty="0" err="1" smtClean="0">
                <a:latin typeface="Copperplate Gothic Bold"/>
                <a:cs typeface="Copperplate Gothic Bold"/>
              </a:rPr>
              <a:t>che</a:t>
            </a:r>
            <a:r>
              <a:rPr lang="en-US" sz="1600" b="1" dirty="0" smtClean="0">
                <a:latin typeface="Copperplate Gothic Bold"/>
                <a:cs typeface="Copperplate Gothic Bold"/>
              </a:rPr>
              <a:t>, a </a:t>
            </a:r>
            <a:r>
              <a:rPr lang="en-US" sz="1600" b="1" dirty="0" err="1" smtClean="0">
                <a:latin typeface="Copperplate Gothic Bold"/>
                <a:cs typeface="Copperplate Gothic Bold"/>
              </a:rPr>
              <a:t>ondate</a:t>
            </a:r>
            <a:r>
              <a:rPr lang="en-US" sz="1600" b="1" dirty="0" smtClean="0">
                <a:latin typeface="Copperplate Gothic Bold"/>
                <a:cs typeface="Copperplate Gothic Bold"/>
              </a:rPr>
              <a:t>, </a:t>
            </a:r>
            <a:r>
              <a:rPr lang="en-US" sz="1600" b="1" dirty="0" err="1" smtClean="0">
                <a:latin typeface="Copperplate Gothic Bold"/>
                <a:cs typeface="Copperplate Gothic Bold"/>
              </a:rPr>
              <a:t>continuano</a:t>
            </a:r>
            <a:r>
              <a:rPr lang="en-US" sz="1600" b="1" dirty="0" smtClean="0">
                <a:latin typeface="Copperplate Gothic Bold"/>
                <a:cs typeface="Copperplate Gothic Bold"/>
              </a:rPr>
              <a:t> ad </a:t>
            </a:r>
            <a:r>
              <a:rPr lang="en-US" sz="1600" b="1" dirty="0" err="1" smtClean="0">
                <a:latin typeface="Copperplate Gothic Bold"/>
                <a:cs typeface="Copperplate Gothic Bold"/>
              </a:rPr>
              <a:t>arrivare</a:t>
            </a:r>
            <a:r>
              <a:rPr lang="en-US" sz="1600" b="1" dirty="0" smtClean="0">
                <a:latin typeface="Copperplate Gothic Bold"/>
                <a:cs typeface="Copperplate Gothic Bold"/>
              </a:rPr>
              <a:t> in </a:t>
            </a:r>
            <a:r>
              <a:rPr lang="en-US" sz="1600" b="1" dirty="0" err="1" smtClean="0">
                <a:latin typeface="Copperplate Gothic Bold"/>
                <a:cs typeface="Copperplate Gothic Bold"/>
              </a:rPr>
              <a:t>Europa</a:t>
            </a:r>
            <a:r>
              <a:rPr lang="en-US" sz="1600" b="1" dirty="0" smtClean="0">
                <a:latin typeface="Copperplate Gothic Bold"/>
                <a:cs typeface="Copperplate Gothic Bold"/>
              </a:rPr>
              <a:t> </a:t>
            </a:r>
          </a:p>
          <a:p>
            <a:r>
              <a:rPr lang="en-US" sz="1600" b="1" dirty="0" smtClean="0">
                <a:latin typeface="Copperplate Gothic Bold"/>
                <a:cs typeface="Copperplate Gothic Bold"/>
              </a:rPr>
              <a:t>per </a:t>
            </a:r>
            <a:r>
              <a:rPr lang="en-US" sz="1600" b="1" dirty="0" err="1" smtClean="0">
                <a:latin typeface="Copperplate Gothic Bold"/>
                <a:cs typeface="Copperplate Gothic Bold"/>
              </a:rPr>
              <a:t>più</a:t>
            </a:r>
            <a:r>
              <a:rPr lang="en-US" sz="1600" b="1" dirty="0" smtClean="0">
                <a:latin typeface="Copperplate Gothic Bold"/>
                <a:cs typeface="Copperplate Gothic Bold"/>
              </a:rPr>
              <a:t> </a:t>
            </a:r>
            <a:r>
              <a:rPr lang="en-US" sz="1600" b="1" dirty="0" err="1" smtClean="0">
                <a:latin typeface="Copperplate Gothic Bold"/>
                <a:cs typeface="Copperplate Gothic Bold"/>
              </a:rPr>
              <a:t>di</a:t>
            </a:r>
            <a:r>
              <a:rPr lang="en-US" sz="1600" b="1" dirty="0" smtClean="0">
                <a:latin typeface="Copperplate Gothic Bold"/>
                <a:cs typeface="Copperplate Gothic Bold"/>
              </a:rPr>
              <a:t> mille </a:t>
            </a:r>
            <a:r>
              <a:rPr lang="en-US" sz="1600" b="1" dirty="0" err="1" smtClean="0">
                <a:latin typeface="Copperplate Gothic Bold"/>
                <a:cs typeface="Copperplate Gothic Bold"/>
              </a:rPr>
              <a:t>anni</a:t>
            </a:r>
            <a:r>
              <a:rPr lang="en-US" sz="1600" b="1" dirty="0" smtClean="0">
                <a:latin typeface="Copperplate Gothic Bold"/>
                <a:cs typeface="Copperplate Gothic Bold"/>
              </a:rPr>
              <a:t> </a:t>
            </a:r>
            <a:r>
              <a:rPr lang="en-US" sz="1600" b="1" dirty="0" err="1" smtClean="0">
                <a:latin typeface="Copperplate Gothic Bold"/>
                <a:cs typeface="Copperplate Gothic Bold"/>
              </a:rPr>
              <a:t>portano</a:t>
            </a:r>
            <a:r>
              <a:rPr lang="en-US" sz="1600" b="1" dirty="0" smtClean="0">
                <a:latin typeface="Copperplate Gothic Bold"/>
                <a:cs typeface="Copperplate Gothic Bold"/>
              </a:rPr>
              <a:t> </a:t>
            </a:r>
            <a:r>
              <a:rPr lang="en-US" sz="1600" b="1" dirty="0" err="1" smtClean="0">
                <a:latin typeface="Copperplate Gothic Bold"/>
                <a:cs typeface="Copperplate Gothic Bold"/>
              </a:rPr>
              <a:t>i</a:t>
            </a:r>
            <a:r>
              <a:rPr lang="en-US" sz="1600" b="1" dirty="0" smtClean="0">
                <a:latin typeface="Copperplate Gothic Bold"/>
                <a:cs typeface="Copperplate Gothic Bold"/>
              </a:rPr>
              <a:t> </a:t>
            </a:r>
            <a:r>
              <a:rPr lang="en-US" sz="1600" b="1" dirty="0" err="1" smtClean="0">
                <a:latin typeface="Copperplate Gothic Bold"/>
                <a:cs typeface="Copperplate Gothic Bold"/>
              </a:rPr>
              <a:t>berretti</a:t>
            </a:r>
            <a:r>
              <a:rPr lang="en-US" sz="1600" b="1" dirty="0" smtClean="0">
                <a:latin typeface="Copperplate Gothic Bold"/>
                <a:cs typeface="Copperplate Gothic Bold"/>
              </a:rPr>
              <a:t> a </a:t>
            </a:r>
            <a:r>
              <a:rPr lang="en-US" sz="1600" b="1" dirty="0" err="1" smtClean="0">
                <a:latin typeface="Copperplate Gothic Bold"/>
                <a:cs typeface="Copperplate Gothic Bold"/>
              </a:rPr>
              <a:t>punta</a:t>
            </a:r>
            <a:r>
              <a:rPr lang="en-US" sz="1600" b="1" dirty="0" smtClean="0">
                <a:latin typeface="Copperplate Gothic Bold"/>
                <a:cs typeface="Copperplate Gothic Bold"/>
              </a:rPr>
              <a:t> </a:t>
            </a:r>
            <a:r>
              <a:rPr lang="en-US" sz="1600" b="1" dirty="0" err="1" smtClean="0">
                <a:latin typeface="Copperplate Gothic Bold"/>
                <a:cs typeface="Copperplate Gothic Bold"/>
              </a:rPr>
              <a:t>dei</a:t>
            </a:r>
            <a:r>
              <a:rPr lang="en-US" sz="1600" b="1" dirty="0" smtClean="0">
                <a:latin typeface="Copperplate Gothic Bold"/>
                <a:cs typeface="Copperplate Gothic Bold"/>
              </a:rPr>
              <a:t> </a:t>
            </a:r>
            <a:r>
              <a:rPr lang="en-US" sz="1600" b="1" dirty="0" err="1" smtClean="0">
                <a:latin typeface="Copperplate Gothic Bold"/>
                <a:cs typeface="Copperplate Gothic Bold"/>
              </a:rPr>
              <a:t>maghi</a:t>
            </a:r>
            <a:r>
              <a:rPr lang="en-US" sz="1600" b="1" dirty="0" smtClean="0">
                <a:latin typeface="Copperplate Gothic Bold"/>
                <a:cs typeface="Copperplate Gothic Bold"/>
              </a:rPr>
              <a:t>, </a:t>
            </a:r>
            <a:r>
              <a:rPr lang="en-US" sz="1600" b="1" dirty="0" err="1" smtClean="0">
                <a:latin typeface="Copperplate Gothic Bold"/>
                <a:cs typeface="Copperplate Gothic Bold"/>
              </a:rPr>
              <a:t>dei</a:t>
            </a:r>
            <a:r>
              <a:rPr lang="en-US" sz="1600" b="1" dirty="0" smtClean="0">
                <a:latin typeface="Copperplate Gothic Bold"/>
                <a:cs typeface="Copperplate Gothic Bold"/>
              </a:rPr>
              <a:t> </a:t>
            </a:r>
            <a:r>
              <a:rPr lang="en-US" sz="1600" b="1" dirty="0" err="1" smtClean="0">
                <a:latin typeface="Copperplate Gothic Bold"/>
                <a:cs typeface="Copperplate Gothic Bold"/>
              </a:rPr>
              <a:t>folletti</a:t>
            </a:r>
            <a:r>
              <a:rPr lang="en-US" sz="1600" b="1" dirty="0" smtClean="0">
                <a:latin typeface="Copperplate Gothic Bold"/>
                <a:cs typeface="Copperplate Gothic Bold"/>
              </a:rPr>
              <a:t>, </a:t>
            </a:r>
          </a:p>
          <a:p>
            <a:r>
              <a:rPr lang="en-US" sz="1600" b="1" dirty="0" err="1" smtClean="0">
                <a:latin typeface="Copperplate Gothic Bold"/>
                <a:cs typeface="Copperplate Gothic Bold"/>
              </a:rPr>
              <a:t>delle</a:t>
            </a:r>
            <a:r>
              <a:rPr lang="en-US" sz="1600" b="1" dirty="0" smtClean="0">
                <a:latin typeface="Copperplate Gothic Bold"/>
                <a:cs typeface="Copperplate Gothic Bold"/>
              </a:rPr>
              <a:t> fate e </a:t>
            </a:r>
            <a:r>
              <a:rPr lang="en-US" sz="1600" b="1" dirty="0" err="1" smtClean="0">
                <a:latin typeface="Copperplate Gothic Bold"/>
                <a:cs typeface="Copperplate Gothic Bold"/>
              </a:rPr>
              <a:t>dei</a:t>
            </a:r>
            <a:r>
              <a:rPr lang="en-US" sz="1600" b="1" dirty="0" smtClean="0">
                <a:latin typeface="Copperplate Gothic Bold"/>
                <a:cs typeface="Copperplate Gothic Bold"/>
              </a:rPr>
              <a:t> </a:t>
            </a:r>
            <a:r>
              <a:rPr lang="en-US" sz="1600" b="1" dirty="0" err="1" smtClean="0">
                <a:latin typeface="Copperplate Gothic Bold"/>
                <a:cs typeface="Copperplate Gothic Bold"/>
              </a:rPr>
              <a:t>sanculotti</a:t>
            </a:r>
            <a:r>
              <a:rPr lang="en-US" sz="1600" b="1" dirty="0" smtClean="0">
                <a:latin typeface="Copperplate Gothic Bold"/>
                <a:cs typeface="Copperplate Gothic Bold"/>
              </a:rPr>
              <a:t>….</a:t>
            </a:r>
            <a:endParaRPr lang="it-IT" sz="1400" dirty="0"/>
          </a:p>
        </p:txBody>
      </p:sp>
      <p:pic>
        <p:nvPicPr>
          <p:cNvPr id="7" name="Picture 1"/>
          <p:cNvPicPr>
            <a:picLocks noChangeAspect="1"/>
          </p:cNvPicPr>
          <p:nvPr/>
        </p:nvPicPr>
        <p:blipFill>
          <a:blip r:embed="rId3"/>
          <a:srcRect b="10969"/>
          <a:stretch>
            <a:fillRect/>
          </a:stretch>
        </p:blipFill>
        <p:spPr>
          <a:xfrm>
            <a:off x="334433" y="-1"/>
            <a:ext cx="8475356" cy="6094579"/>
          </a:xfrm>
          <a:prstGeom prst="rect">
            <a:avLst/>
          </a:prstGeom>
        </p:spPr>
      </p:pic>
      <p:sp>
        <p:nvSpPr>
          <p:cNvPr id="9" name="CasellaDiTesto 8"/>
          <p:cNvSpPr txBox="1"/>
          <p:nvPr/>
        </p:nvSpPr>
        <p:spPr>
          <a:xfrm>
            <a:off x="3545983" y="5725246"/>
            <a:ext cx="5039752" cy="369332"/>
          </a:xfrm>
          <a:prstGeom prst="rect">
            <a:avLst/>
          </a:prstGeom>
          <a:solidFill>
            <a:schemeClr val="tx1"/>
          </a:solidFill>
        </p:spPr>
        <p:txBody>
          <a:bodyPr wrap="square" rtlCol="0">
            <a:spAutoFit/>
          </a:bodyPr>
          <a:lstStyle/>
          <a:p>
            <a:endParaRPr lang="it-IT" dirty="0"/>
          </a:p>
        </p:txBody>
      </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80px-Distribution_Haplogroup_R1b_Y-DNA.sv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0500" y="0"/>
            <a:ext cx="8743267"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5143500" y="0"/>
            <a:ext cx="4000499" cy="6555641"/>
          </a:xfrm>
          <a:prstGeom prst="rect">
            <a:avLst/>
          </a:prstGeom>
          <a:noFill/>
        </p:spPr>
        <p:txBody>
          <a:bodyPr wrap="square" rtlCol="0">
            <a:spAutoFit/>
          </a:bodyPr>
          <a:lstStyle/>
          <a:p>
            <a:r>
              <a:rPr lang="en-US" sz="2800" b="1" dirty="0" smtClean="0">
                <a:latin typeface="Copperplate Gothic Bold"/>
                <a:cs typeface="Copperplate Gothic Bold"/>
              </a:rPr>
              <a:t>I </a:t>
            </a:r>
            <a:r>
              <a:rPr lang="en-US" sz="2800" b="1" dirty="0" err="1" smtClean="0">
                <a:latin typeface="Copperplate Gothic Bold"/>
                <a:cs typeface="Copperplate Gothic Bold"/>
              </a:rPr>
              <a:t>Celti</a:t>
            </a:r>
            <a:r>
              <a:rPr lang="en-US" sz="2800" b="1" dirty="0" smtClean="0">
                <a:latin typeface="Copperplate Gothic Bold"/>
                <a:cs typeface="Copperplate Gothic Bold"/>
              </a:rPr>
              <a:t> </a:t>
            </a:r>
            <a:r>
              <a:rPr lang="en-US" sz="2800" b="1" dirty="0" err="1" smtClean="0">
                <a:latin typeface="Copperplate Gothic Bold"/>
                <a:cs typeface="Copperplate Gothic Bold"/>
              </a:rPr>
              <a:t>sono</a:t>
            </a:r>
            <a:r>
              <a:rPr lang="en-US" sz="2800" b="1" dirty="0" smtClean="0">
                <a:latin typeface="Copperplate Gothic Bold"/>
                <a:cs typeface="Copperplate Gothic Bold"/>
              </a:rPr>
              <a:t> </a:t>
            </a:r>
            <a:r>
              <a:rPr lang="en-US" sz="2800" b="1" dirty="0" err="1" smtClean="0">
                <a:latin typeface="Copperplate Gothic Bold"/>
                <a:cs typeface="Copperplate Gothic Bold"/>
              </a:rPr>
              <a:t>tribù</a:t>
            </a:r>
            <a:r>
              <a:rPr lang="en-US" sz="2800" b="1" dirty="0" smtClean="0">
                <a:latin typeface="Copperplate Gothic Bold"/>
                <a:cs typeface="Copperplate Gothic Bold"/>
              </a:rPr>
              <a:t> </a:t>
            </a:r>
            <a:r>
              <a:rPr lang="en-US" sz="2800" b="1" dirty="0" err="1" smtClean="0">
                <a:latin typeface="Copperplate Gothic Bold"/>
                <a:cs typeface="Copperplate Gothic Bold"/>
              </a:rPr>
              <a:t>di</a:t>
            </a:r>
            <a:r>
              <a:rPr lang="en-US" sz="2800" b="1" dirty="0" smtClean="0">
                <a:latin typeface="Copperplate Gothic Bold"/>
                <a:cs typeface="Copperplate Gothic Bold"/>
              </a:rPr>
              <a:t> </a:t>
            </a:r>
            <a:r>
              <a:rPr lang="en-US" sz="2800" b="1" dirty="0" err="1" smtClean="0">
                <a:latin typeface="Copperplate Gothic Bold"/>
                <a:cs typeface="Copperplate Gothic Bold"/>
              </a:rPr>
              <a:t>cacciatori</a:t>
            </a:r>
            <a:r>
              <a:rPr lang="en-US" sz="2800" b="1" dirty="0" smtClean="0">
                <a:latin typeface="Copperplate Gothic Bold"/>
                <a:cs typeface="Copperplate Gothic Bold"/>
              </a:rPr>
              <a:t> </a:t>
            </a:r>
            <a:r>
              <a:rPr lang="en-US" sz="2800" b="1" dirty="0" err="1" smtClean="0">
                <a:latin typeface="Copperplate Gothic Bold"/>
                <a:cs typeface="Copperplate Gothic Bold"/>
              </a:rPr>
              <a:t>di</a:t>
            </a:r>
            <a:r>
              <a:rPr lang="en-US" sz="2800" b="1" dirty="0" smtClean="0">
                <a:latin typeface="Copperplate Gothic Bold"/>
                <a:cs typeface="Copperplate Gothic Bold"/>
              </a:rPr>
              <a:t> </a:t>
            </a:r>
            <a:r>
              <a:rPr lang="en-US" sz="2800" b="1" dirty="0" err="1" smtClean="0">
                <a:latin typeface="Copperplate Gothic Bold"/>
                <a:cs typeface="Copperplate Gothic Bold"/>
              </a:rPr>
              <a:t>teste</a:t>
            </a:r>
            <a:r>
              <a:rPr lang="en-US" sz="2800" b="1" dirty="0" smtClean="0">
                <a:latin typeface="Copperplate Gothic Bold"/>
                <a:cs typeface="Copperplate Gothic Bold"/>
              </a:rPr>
              <a:t>: </a:t>
            </a:r>
            <a:r>
              <a:rPr lang="en-US" sz="2800" b="1" dirty="0" err="1" smtClean="0">
                <a:latin typeface="Copperplate Gothic Bold"/>
                <a:cs typeface="Copperplate Gothic Bold"/>
              </a:rPr>
              <a:t>Cesare</a:t>
            </a:r>
            <a:r>
              <a:rPr lang="en-US" sz="2800" b="1" dirty="0" smtClean="0">
                <a:latin typeface="Copperplate Gothic Bold"/>
                <a:cs typeface="Copperplate Gothic Bold"/>
              </a:rPr>
              <a:t> </a:t>
            </a:r>
            <a:r>
              <a:rPr lang="en-US" sz="2800" b="1" dirty="0" err="1" smtClean="0">
                <a:latin typeface="Copperplate Gothic Bold"/>
                <a:cs typeface="Copperplate Gothic Bold"/>
              </a:rPr>
              <a:t>rimane</a:t>
            </a:r>
            <a:r>
              <a:rPr lang="en-US" sz="2800" b="1" dirty="0" smtClean="0">
                <a:latin typeface="Copperplate Gothic Bold"/>
                <a:cs typeface="Copperplate Gothic Bold"/>
              </a:rPr>
              <a:t> </a:t>
            </a:r>
            <a:r>
              <a:rPr lang="en-US" sz="2800" b="1" dirty="0" err="1" smtClean="0">
                <a:latin typeface="Copperplate Gothic Bold"/>
                <a:cs typeface="Copperplate Gothic Bold"/>
              </a:rPr>
              <a:t>sconvolto</a:t>
            </a:r>
            <a:r>
              <a:rPr lang="en-US" sz="2800" b="1" dirty="0" smtClean="0">
                <a:latin typeface="Copperplate Gothic Bold"/>
                <a:cs typeface="Copperplate Gothic Bold"/>
              </a:rPr>
              <a:t> </a:t>
            </a:r>
            <a:r>
              <a:rPr lang="en-US" sz="2800" b="1" dirty="0" err="1" smtClean="0">
                <a:latin typeface="Copperplate Gothic Bold"/>
                <a:cs typeface="Copperplate Gothic Bold"/>
              </a:rPr>
              <a:t>nel</a:t>
            </a:r>
            <a:r>
              <a:rPr lang="en-US" sz="2800" b="1" dirty="0" smtClean="0">
                <a:latin typeface="Copperplate Gothic Bold"/>
                <a:cs typeface="Copperplate Gothic Bold"/>
              </a:rPr>
              <a:t> </a:t>
            </a:r>
            <a:r>
              <a:rPr lang="en-US" sz="2800" b="1" dirty="0" err="1" smtClean="0">
                <a:latin typeface="Copperplate Gothic Bold"/>
                <a:cs typeface="Copperplate Gothic Bold"/>
              </a:rPr>
              <a:t>vedere</a:t>
            </a:r>
            <a:r>
              <a:rPr lang="en-US" sz="2800" b="1" dirty="0" smtClean="0">
                <a:latin typeface="Copperplate Gothic Bold"/>
                <a:cs typeface="Copperplate Gothic Bold"/>
              </a:rPr>
              <a:t> I </a:t>
            </a:r>
            <a:r>
              <a:rPr lang="en-US" sz="2800" b="1" dirty="0" err="1" smtClean="0">
                <a:latin typeface="Copperplate Gothic Bold"/>
                <a:cs typeface="Copperplate Gothic Bold"/>
              </a:rPr>
              <a:t>crani</a:t>
            </a:r>
            <a:r>
              <a:rPr lang="en-US" sz="2800" b="1" dirty="0" smtClean="0">
                <a:latin typeface="Copperplate Gothic Bold"/>
                <a:cs typeface="Copperplate Gothic Bold"/>
              </a:rPr>
              <a:t> </a:t>
            </a:r>
            <a:r>
              <a:rPr lang="en-US" sz="2800" b="1" dirty="0" err="1" smtClean="0">
                <a:latin typeface="Copperplate Gothic Bold"/>
                <a:cs typeface="Copperplate Gothic Bold"/>
              </a:rPr>
              <a:t>infissi</a:t>
            </a:r>
            <a:r>
              <a:rPr lang="en-US" sz="2800" b="1" dirty="0" smtClean="0">
                <a:latin typeface="Copperplate Gothic Bold"/>
                <a:cs typeface="Copperplate Gothic Bold"/>
              </a:rPr>
              <a:t> </a:t>
            </a:r>
            <a:r>
              <a:rPr lang="en-US" sz="2800" b="1" dirty="0" err="1" smtClean="0">
                <a:latin typeface="Copperplate Gothic Bold"/>
                <a:cs typeface="Copperplate Gothic Bold"/>
              </a:rPr>
              <a:t>nelle</a:t>
            </a:r>
            <a:r>
              <a:rPr lang="en-US" sz="2800" b="1" dirty="0" smtClean="0">
                <a:latin typeface="Copperplate Gothic Bold"/>
                <a:cs typeface="Copperplate Gothic Bold"/>
              </a:rPr>
              <a:t> </a:t>
            </a:r>
            <a:r>
              <a:rPr lang="en-US" sz="2800" b="1" dirty="0" err="1" smtClean="0">
                <a:latin typeface="Copperplate Gothic Bold"/>
                <a:cs typeface="Copperplate Gothic Bold"/>
              </a:rPr>
              <a:t>picche</a:t>
            </a:r>
            <a:r>
              <a:rPr lang="en-US" sz="2800" b="1" dirty="0" smtClean="0">
                <a:latin typeface="Copperplate Gothic Bold"/>
                <a:cs typeface="Copperplate Gothic Bold"/>
              </a:rPr>
              <a:t>, </a:t>
            </a:r>
            <a:r>
              <a:rPr lang="en-US" sz="2800" b="1" dirty="0" err="1" smtClean="0">
                <a:latin typeface="Copperplate Gothic Bold"/>
                <a:cs typeface="Copperplate Gothic Bold"/>
              </a:rPr>
              <a:t>sulle</a:t>
            </a:r>
            <a:r>
              <a:rPr lang="en-US" sz="2800" b="1" dirty="0" smtClean="0">
                <a:latin typeface="Copperplate Gothic Bold"/>
                <a:cs typeface="Copperplate Gothic Bold"/>
              </a:rPr>
              <a:t> </a:t>
            </a:r>
            <a:r>
              <a:rPr lang="en-US" sz="2800" b="1" dirty="0" err="1" smtClean="0">
                <a:latin typeface="Copperplate Gothic Bold"/>
                <a:cs typeface="Copperplate Gothic Bold"/>
              </a:rPr>
              <a:t>soglie</a:t>
            </a:r>
            <a:r>
              <a:rPr lang="en-US" sz="2800" b="1" dirty="0" smtClean="0">
                <a:latin typeface="Copperplate Gothic Bold"/>
                <a:cs typeface="Copperplate Gothic Bold"/>
              </a:rPr>
              <a:t> </a:t>
            </a:r>
            <a:r>
              <a:rPr lang="en-US" sz="2800" b="1" dirty="0" err="1" smtClean="0">
                <a:latin typeface="Copperplate Gothic Bold"/>
                <a:cs typeface="Copperplate Gothic Bold"/>
              </a:rPr>
              <a:t>delle</a:t>
            </a:r>
            <a:r>
              <a:rPr lang="en-US" sz="2800" b="1" dirty="0" smtClean="0">
                <a:latin typeface="Copperplate Gothic Bold"/>
                <a:cs typeface="Copperplate Gothic Bold"/>
              </a:rPr>
              <a:t> case e </a:t>
            </a:r>
            <a:r>
              <a:rPr lang="en-US" sz="2800" b="1" dirty="0" err="1" smtClean="0">
                <a:latin typeface="Copperplate Gothic Bold"/>
                <a:cs typeface="Copperplate Gothic Bold"/>
              </a:rPr>
              <a:t>appesi</a:t>
            </a:r>
            <a:r>
              <a:rPr lang="en-US" sz="2800" b="1" dirty="0" smtClean="0">
                <a:latin typeface="Copperplate Gothic Bold"/>
                <a:cs typeface="Copperplate Gothic Bold"/>
              </a:rPr>
              <a:t> </a:t>
            </a:r>
            <a:r>
              <a:rPr lang="en-US" sz="2800" b="1" dirty="0" err="1" smtClean="0">
                <a:latin typeface="Copperplate Gothic Bold"/>
                <a:cs typeface="Copperplate Gothic Bold"/>
              </a:rPr>
              <a:t>ai</a:t>
            </a:r>
            <a:r>
              <a:rPr lang="en-US" sz="2800" b="1" dirty="0" smtClean="0">
                <a:latin typeface="Copperplate Gothic Bold"/>
                <a:cs typeface="Copperplate Gothic Bold"/>
              </a:rPr>
              <a:t> </a:t>
            </a:r>
            <a:r>
              <a:rPr lang="en-US" sz="2800" b="1" dirty="0" err="1" smtClean="0">
                <a:latin typeface="Copperplate Gothic Bold"/>
                <a:cs typeface="Copperplate Gothic Bold"/>
              </a:rPr>
              <a:t>rami</a:t>
            </a:r>
            <a:r>
              <a:rPr lang="en-US" sz="2800" b="1" dirty="0" smtClean="0">
                <a:latin typeface="Copperplate Gothic Bold"/>
                <a:cs typeface="Copperplate Gothic Bold"/>
              </a:rPr>
              <a:t> </a:t>
            </a:r>
            <a:r>
              <a:rPr lang="en-US" sz="2800" b="1" dirty="0" err="1" smtClean="0">
                <a:latin typeface="Copperplate Gothic Bold"/>
                <a:cs typeface="Copperplate Gothic Bold"/>
              </a:rPr>
              <a:t>delle</a:t>
            </a:r>
            <a:r>
              <a:rPr lang="en-US" sz="2800" b="1" dirty="0" smtClean="0">
                <a:latin typeface="Copperplate Gothic Bold"/>
                <a:cs typeface="Copperplate Gothic Bold"/>
              </a:rPr>
              <a:t> </a:t>
            </a:r>
            <a:r>
              <a:rPr lang="en-US" sz="2800" b="1" dirty="0" err="1" smtClean="0">
                <a:latin typeface="Copperplate Gothic Bold"/>
                <a:cs typeface="Copperplate Gothic Bold"/>
              </a:rPr>
              <a:t>piante</a:t>
            </a:r>
            <a:r>
              <a:rPr lang="en-US" sz="2800" b="1" dirty="0" smtClean="0">
                <a:latin typeface="Copperplate Gothic Bold"/>
                <a:cs typeface="Copperplate Gothic Bold"/>
              </a:rPr>
              <a:t>. Lo </a:t>
            </a:r>
            <a:r>
              <a:rPr lang="en-US" sz="2800" b="1" dirty="0" err="1" smtClean="0">
                <a:latin typeface="Copperplate Gothic Bold"/>
                <a:cs typeface="Copperplate Gothic Bold"/>
              </a:rPr>
              <a:t>stesso</a:t>
            </a:r>
            <a:r>
              <a:rPr lang="en-US" sz="2800" b="1" dirty="0" smtClean="0">
                <a:latin typeface="Copperplate Gothic Bold"/>
                <a:cs typeface="Copperplate Gothic Bold"/>
              </a:rPr>
              <a:t> </a:t>
            </a:r>
            <a:r>
              <a:rPr lang="en-US" sz="2800" b="1" dirty="0" err="1" smtClean="0">
                <a:latin typeface="Copperplate Gothic Bold"/>
                <a:cs typeface="Copperplate Gothic Bold"/>
              </a:rPr>
              <a:t>albero</a:t>
            </a:r>
            <a:r>
              <a:rPr lang="en-US" sz="2800" b="1" dirty="0" smtClean="0">
                <a:latin typeface="Copperplate Gothic Bold"/>
                <a:cs typeface="Copperplate Gothic Bold"/>
              </a:rPr>
              <a:t> </a:t>
            </a:r>
            <a:r>
              <a:rPr lang="en-US" sz="2800" b="1" dirty="0" err="1" smtClean="0">
                <a:latin typeface="Copperplate Gothic Bold"/>
                <a:cs typeface="Copperplate Gothic Bold"/>
              </a:rPr>
              <a:t>di</a:t>
            </a:r>
            <a:r>
              <a:rPr lang="en-US" sz="2800" b="1" dirty="0" smtClean="0">
                <a:latin typeface="Copperplate Gothic Bold"/>
                <a:cs typeface="Copperplate Gothic Bold"/>
              </a:rPr>
              <a:t> </a:t>
            </a:r>
            <a:r>
              <a:rPr lang="en-US" sz="2800" b="1" dirty="0" err="1" smtClean="0">
                <a:latin typeface="Copperplate Gothic Bold"/>
                <a:cs typeface="Copperplate Gothic Bold"/>
              </a:rPr>
              <a:t>Natale</a:t>
            </a:r>
            <a:r>
              <a:rPr lang="en-US" sz="2800" b="1" dirty="0" smtClean="0">
                <a:latin typeface="Copperplate Gothic Bold"/>
                <a:cs typeface="Copperplate Gothic Bold"/>
              </a:rPr>
              <a:t>, prima </a:t>
            </a:r>
            <a:r>
              <a:rPr lang="en-US" sz="2800" b="1" dirty="0" err="1" smtClean="0">
                <a:latin typeface="Copperplate Gothic Bold"/>
                <a:cs typeface="Copperplate Gothic Bold"/>
              </a:rPr>
              <a:t>delle</a:t>
            </a:r>
            <a:r>
              <a:rPr lang="en-US" sz="2800" b="1" dirty="0" smtClean="0">
                <a:latin typeface="Copperplate Gothic Bold"/>
                <a:cs typeface="Copperplate Gothic Bold"/>
              </a:rPr>
              <a:t> </a:t>
            </a:r>
            <a:r>
              <a:rPr lang="en-US" sz="2800" b="1" dirty="0" err="1" smtClean="0">
                <a:latin typeface="Copperplate Gothic Bold"/>
                <a:cs typeface="Copperplate Gothic Bold"/>
              </a:rPr>
              <a:t>palle</a:t>
            </a:r>
            <a:r>
              <a:rPr lang="en-US" sz="2800" b="1" dirty="0" smtClean="0">
                <a:latin typeface="Copperplate Gothic Bold"/>
                <a:cs typeface="Copperplate Gothic Bold"/>
              </a:rPr>
              <a:t>, </a:t>
            </a:r>
            <a:r>
              <a:rPr lang="en-US" sz="2800" b="1" dirty="0" err="1" smtClean="0">
                <a:latin typeface="Copperplate Gothic Bold"/>
                <a:cs typeface="Copperplate Gothic Bold"/>
              </a:rPr>
              <a:t>aveva</a:t>
            </a:r>
            <a:r>
              <a:rPr lang="en-US" sz="2800" b="1" dirty="0" smtClean="0">
                <a:latin typeface="Copperplate Gothic Bold"/>
                <a:cs typeface="Copperplate Gothic Bold"/>
              </a:rPr>
              <a:t> I </a:t>
            </a:r>
            <a:r>
              <a:rPr lang="en-US" sz="2800" b="1" dirty="0" err="1" smtClean="0">
                <a:latin typeface="Copperplate Gothic Bold"/>
                <a:cs typeface="Copperplate Gothic Bold"/>
              </a:rPr>
              <a:t>crani</a:t>
            </a:r>
            <a:r>
              <a:rPr lang="en-US" sz="2800" b="1" dirty="0" smtClean="0">
                <a:latin typeface="Copperplate Gothic Bold"/>
                <a:cs typeface="Copperplate Gothic Bold"/>
              </a:rPr>
              <a:t> </a:t>
            </a:r>
            <a:r>
              <a:rPr lang="en-US" sz="2800" b="1" dirty="0" err="1" smtClean="0">
                <a:latin typeface="Copperplate Gothic Bold"/>
                <a:cs typeface="Copperplate Gothic Bold"/>
              </a:rPr>
              <a:t>dei</a:t>
            </a:r>
            <a:r>
              <a:rPr lang="en-US" sz="2800" b="1" dirty="0" smtClean="0">
                <a:latin typeface="Copperplate Gothic Bold"/>
                <a:cs typeface="Copperplate Gothic Bold"/>
              </a:rPr>
              <a:t> </a:t>
            </a:r>
            <a:r>
              <a:rPr lang="en-US" sz="2800" b="1" dirty="0" err="1" smtClean="0">
                <a:latin typeface="Copperplate Gothic Bold"/>
                <a:cs typeface="Copperplate Gothic Bold"/>
              </a:rPr>
              <a:t>nemici</a:t>
            </a:r>
            <a:r>
              <a:rPr lang="en-US" sz="2800" b="1" dirty="0" smtClean="0">
                <a:latin typeface="Copperplate Gothic Bold"/>
                <a:cs typeface="Copperplate Gothic Bold"/>
              </a:rPr>
              <a:t> </a:t>
            </a:r>
            <a:r>
              <a:rPr lang="en-US" sz="2800" b="1" dirty="0" err="1" smtClean="0">
                <a:latin typeface="Copperplate Gothic Bold"/>
                <a:cs typeface="Copperplate Gothic Bold"/>
              </a:rPr>
              <a:t>uccisi</a:t>
            </a:r>
            <a:r>
              <a:rPr lang="en-US" sz="2800" b="1" dirty="0" smtClean="0">
                <a:latin typeface="Copperplate Gothic Bold"/>
                <a:cs typeface="Copperplate Gothic Bold"/>
              </a:rPr>
              <a:t>…. </a:t>
            </a:r>
            <a:endParaRPr lang="it-IT" sz="2800" dirty="0"/>
          </a:p>
        </p:txBody>
      </p:sp>
      <p:pic>
        <p:nvPicPr>
          <p:cNvPr id="8" name="Picture 1"/>
          <p:cNvPicPr>
            <a:picLocks noChangeAspect="1"/>
          </p:cNvPicPr>
          <p:nvPr/>
        </p:nvPicPr>
        <p:blipFill>
          <a:blip r:embed="rId3"/>
          <a:srcRect b="8008"/>
          <a:stretch>
            <a:fillRect/>
          </a:stretch>
        </p:blipFill>
        <p:spPr>
          <a:xfrm>
            <a:off x="0" y="0"/>
            <a:ext cx="5143500" cy="6308849"/>
          </a:xfrm>
          <a:prstGeom prst="rect">
            <a:avLst/>
          </a:prstGeom>
        </p:spPr>
      </p:pic>
      <p:sp>
        <p:nvSpPr>
          <p:cNvPr id="9" name="CasellaDiTesto 8"/>
          <p:cNvSpPr txBox="1"/>
          <p:nvPr/>
        </p:nvSpPr>
        <p:spPr>
          <a:xfrm>
            <a:off x="115503" y="6334780"/>
            <a:ext cx="4826578" cy="338554"/>
          </a:xfrm>
          <a:prstGeom prst="rect">
            <a:avLst/>
          </a:prstGeom>
          <a:noFill/>
        </p:spPr>
        <p:txBody>
          <a:bodyPr wrap="none" rtlCol="0">
            <a:spAutoFit/>
          </a:bodyPr>
          <a:lstStyle/>
          <a:p>
            <a:r>
              <a:rPr lang="it-IT" sz="1600" b="1" dirty="0" smtClean="0">
                <a:latin typeface="Copperplate Gothic Bold" pitchFamily="34" charset="0"/>
              </a:rPr>
              <a:t>Testa celtica del </a:t>
            </a:r>
            <a:r>
              <a:rPr lang="it-IT" sz="1600" b="1" dirty="0" err="1" smtClean="0">
                <a:latin typeface="Copperplate Gothic Bold" pitchFamily="34" charset="0"/>
              </a:rPr>
              <a:t>Verbano</a:t>
            </a:r>
            <a:r>
              <a:rPr lang="it-IT" sz="1600" b="1" dirty="0" smtClean="0">
                <a:latin typeface="Copperplate Gothic Bold" pitchFamily="34" charset="0"/>
              </a:rPr>
              <a:t> </a:t>
            </a:r>
            <a:r>
              <a:rPr lang="it-IT" sz="1600" b="1" dirty="0" err="1" smtClean="0">
                <a:latin typeface="Copperplate Gothic Bold" pitchFamily="34" charset="0"/>
              </a:rPr>
              <a:t>Cusio</a:t>
            </a:r>
            <a:r>
              <a:rPr lang="it-IT" sz="1600" b="1" dirty="0" smtClean="0">
                <a:latin typeface="Copperplate Gothic Bold" pitchFamily="34" charset="0"/>
              </a:rPr>
              <a:t> Ossola</a:t>
            </a:r>
            <a:endParaRPr lang="it-IT" sz="1600" b="1" dirty="0">
              <a:latin typeface="Copperplate Gothic Bold" pitchFamily="34" charset="0"/>
            </a:endParaRPr>
          </a:p>
        </p:txBody>
      </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5143500" y="0"/>
            <a:ext cx="4000499" cy="6555641"/>
          </a:xfrm>
          <a:prstGeom prst="rect">
            <a:avLst/>
          </a:prstGeom>
          <a:noFill/>
        </p:spPr>
        <p:txBody>
          <a:bodyPr wrap="square" rtlCol="0">
            <a:spAutoFit/>
          </a:bodyPr>
          <a:lstStyle/>
          <a:p>
            <a:r>
              <a:rPr lang="en-US" sz="2800" b="1" dirty="0" smtClean="0">
                <a:latin typeface="Copperplate Gothic Bold"/>
                <a:cs typeface="Copperplate Gothic Bold"/>
              </a:rPr>
              <a:t>E </a:t>
            </a:r>
            <a:r>
              <a:rPr lang="en-US" sz="2800" b="1" dirty="0" err="1" smtClean="0">
                <a:latin typeface="Copperplate Gothic Bold"/>
                <a:cs typeface="Copperplate Gothic Bold"/>
              </a:rPr>
              <a:t>i</a:t>
            </a:r>
            <a:r>
              <a:rPr lang="en-US" sz="2800" b="1" dirty="0" smtClean="0">
                <a:latin typeface="Copperplate Gothic Bold"/>
                <a:cs typeface="Copperplate Gothic Bold"/>
              </a:rPr>
              <a:t>  </a:t>
            </a:r>
            <a:r>
              <a:rPr lang="en-US" sz="2800" b="1" dirty="0" err="1" smtClean="0">
                <a:latin typeface="Copperplate Gothic Bold"/>
                <a:cs typeface="Copperplate Gothic Bold"/>
              </a:rPr>
              <a:t>cavalieri</a:t>
            </a:r>
            <a:r>
              <a:rPr lang="en-US" sz="2800" b="1" dirty="0" smtClean="0">
                <a:latin typeface="Copperplate Gothic Bold"/>
                <a:cs typeface="Copperplate Gothic Bold"/>
              </a:rPr>
              <a:t> </a:t>
            </a:r>
            <a:r>
              <a:rPr lang="en-US" sz="2800" b="1" dirty="0" err="1" smtClean="0">
                <a:latin typeface="Copperplate Gothic Bold"/>
                <a:cs typeface="Copperplate Gothic Bold"/>
              </a:rPr>
              <a:t>delle</a:t>
            </a:r>
            <a:r>
              <a:rPr lang="en-US" sz="2800" b="1" dirty="0" smtClean="0">
                <a:latin typeface="Copperplate Gothic Bold"/>
                <a:cs typeface="Copperplate Gothic Bold"/>
              </a:rPr>
              <a:t> steppe  </a:t>
            </a:r>
            <a:r>
              <a:rPr lang="en-US" sz="2800" b="1" dirty="0" err="1" smtClean="0">
                <a:latin typeface="Copperplate Gothic Bold"/>
                <a:cs typeface="Copperplate Gothic Bold"/>
              </a:rPr>
              <a:t>si</a:t>
            </a:r>
            <a:r>
              <a:rPr lang="en-US" sz="2800" b="1" dirty="0" smtClean="0">
                <a:latin typeface="Copperplate Gothic Bold"/>
                <a:cs typeface="Copperplate Gothic Bold"/>
              </a:rPr>
              <a:t> </a:t>
            </a:r>
            <a:r>
              <a:rPr lang="en-US" sz="2800" b="1" dirty="0" err="1" smtClean="0">
                <a:latin typeface="Copperplate Gothic Bold"/>
                <a:cs typeface="Copperplate Gothic Bold"/>
              </a:rPr>
              <a:t>spingono</a:t>
            </a:r>
            <a:r>
              <a:rPr lang="en-US" sz="2800" b="1" dirty="0" smtClean="0">
                <a:latin typeface="Copperplate Gothic Bold"/>
                <a:cs typeface="Copperplate Gothic Bold"/>
              </a:rPr>
              <a:t> molto </a:t>
            </a:r>
            <a:r>
              <a:rPr lang="en-US" sz="2800" b="1" dirty="0" err="1" smtClean="0">
                <a:latin typeface="Copperplate Gothic Bold"/>
                <a:cs typeface="Copperplate Gothic Bold"/>
              </a:rPr>
              <a:t>lontano</a:t>
            </a:r>
            <a:r>
              <a:rPr lang="en-US" sz="2800" b="1" dirty="0" smtClean="0">
                <a:latin typeface="Copperplate Gothic Bold"/>
                <a:cs typeface="Copperplate Gothic Bold"/>
              </a:rPr>
              <a:t>: come </a:t>
            </a:r>
            <a:r>
              <a:rPr lang="en-US" sz="2800" b="1" dirty="0" err="1" smtClean="0">
                <a:latin typeface="Copperplate Gothic Bold"/>
                <a:cs typeface="Copperplate Gothic Bold"/>
              </a:rPr>
              <a:t>testimoniano</a:t>
            </a:r>
            <a:r>
              <a:rPr lang="en-US" sz="2800" b="1" dirty="0" smtClean="0">
                <a:latin typeface="Copperplate Gothic Bold"/>
                <a:cs typeface="Copperplate Gothic Bold"/>
              </a:rPr>
              <a:t> </a:t>
            </a:r>
            <a:r>
              <a:rPr lang="en-US" sz="2800" b="1" dirty="0" err="1" smtClean="0">
                <a:latin typeface="Copperplate Gothic Bold"/>
                <a:cs typeface="Copperplate Gothic Bold"/>
              </a:rPr>
              <a:t>anche</a:t>
            </a:r>
            <a:r>
              <a:rPr lang="en-US" sz="2800" b="1" dirty="0" smtClean="0">
                <a:latin typeface="Copperplate Gothic Bold"/>
                <a:cs typeface="Copperplate Gothic Bold"/>
              </a:rPr>
              <a:t> le </a:t>
            </a:r>
            <a:r>
              <a:rPr lang="en-US" sz="2800" b="1" dirty="0" err="1" smtClean="0">
                <a:latin typeface="Copperplate Gothic Bold"/>
                <a:cs typeface="Copperplate Gothic Bold"/>
              </a:rPr>
              <a:t>mappe</a:t>
            </a:r>
            <a:r>
              <a:rPr lang="en-US" sz="2800" b="1" dirty="0" smtClean="0">
                <a:latin typeface="Copperplate Gothic Bold"/>
                <a:cs typeface="Copperplate Gothic Bold"/>
              </a:rPr>
              <a:t> </a:t>
            </a:r>
            <a:r>
              <a:rPr lang="en-US" sz="2800" b="1" dirty="0" err="1" smtClean="0">
                <a:latin typeface="Copperplate Gothic Bold"/>
                <a:cs typeface="Copperplate Gothic Bold"/>
              </a:rPr>
              <a:t>genetiche</a:t>
            </a:r>
            <a:r>
              <a:rPr lang="en-US" sz="2800" b="1" dirty="0" smtClean="0">
                <a:latin typeface="Copperplate Gothic Bold"/>
                <a:cs typeface="Copperplate Gothic Bold"/>
              </a:rPr>
              <a:t>, </a:t>
            </a:r>
            <a:r>
              <a:rPr lang="en-US" sz="2800" b="1" dirty="0" err="1" smtClean="0">
                <a:latin typeface="Copperplate Gothic Bold"/>
                <a:cs typeface="Copperplate Gothic Bold"/>
              </a:rPr>
              <a:t>eccone</a:t>
            </a:r>
            <a:r>
              <a:rPr lang="en-US" sz="2800" b="1" dirty="0" smtClean="0">
                <a:latin typeface="Copperplate Gothic Bold"/>
                <a:cs typeface="Copperplate Gothic Bold"/>
              </a:rPr>
              <a:t> </a:t>
            </a:r>
            <a:r>
              <a:rPr lang="en-US" sz="2800" b="1" dirty="0" err="1" smtClean="0">
                <a:latin typeface="Copperplate Gothic Bold"/>
                <a:cs typeface="Copperplate Gothic Bold"/>
              </a:rPr>
              <a:t>uno</a:t>
            </a:r>
            <a:r>
              <a:rPr lang="en-US" sz="2800" b="1" dirty="0" smtClean="0">
                <a:latin typeface="Copperplate Gothic Bold"/>
                <a:cs typeface="Copperplate Gothic Bold"/>
              </a:rPr>
              <a:t> del </a:t>
            </a:r>
            <a:r>
              <a:rPr lang="en-US" sz="2800" b="1" dirty="0" err="1" smtClean="0">
                <a:latin typeface="Copperplate Gothic Bold"/>
                <a:cs typeface="Copperplate Gothic Bold"/>
              </a:rPr>
              <a:t>l’entroterra</a:t>
            </a:r>
            <a:r>
              <a:rPr lang="en-US" sz="2800" b="1" dirty="0" smtClean="0">
                <a:latin typeface="Copperplate Gothic Bold"/>
                <a:cs typeface="Copperplate Gothic Bold"/>
              </a:rPr>
              <a:t> </a:t>
            </a:r>
            <a:r>
              <a:rPr lang="en-US" sz="2800" b="1" dirty="0" err="1" smtClean="0">
                <a:latin typeface="Copperplate Gothic Bold"/>
                <a:cs typeface="Copperplate Gothic Bold"/>
              </a:rPr>
              <a:t>Foggiano</a:t>
            </a:r>
            <a:r>
              <a:rPr lang="en-US" sz="2800" b="1" dirty="0" smtClean="0">
                <a:latin typeface="Copperplate Gothic Bold"/>
                <a:cs typeface="Copperplate Gothic Bold"/>
              </a:rPr>
              <a:t>. Prima I </a:t>
            </a:r>
            <a:r>
              <a:rPr lang="en-US" sz="2800" b="1" dirty="0" err="1" smtClean="0">
                <a:latin typeface="Copperplate Gothic Bold"/>
                <a:cs typeface="Copperplate Gothic Bold"/>
              </a:rPr>
              <a:t>Celti</a:t>
            </a:r>
            <a:r>
              <a:rPr lang="en-US" sz="2800" b="1" dirty="0" smtClean="0">
                <a:latin typeface="Copperplate Gothic Bold"/>
                <a:cs typeface="Copperplate Gothic Bold"/>
              </a:rPr>
              <a:t> e poi I </a:t>
            </a:r>
            <a:r>
              <a:rPr lang="en-US" sz="2800" b="1" dirty="0" err="1" smtClean="0">
                <a:latin typeface="Copperplate Gothic Bold"/>
                <a:cs typeface="Copperplate Gothic Bold"/>
              </a:rPr>
              <a:t>Longobardi</a:t>
            </a:r>
            <a:r>
              <a:rPr lang="en-US" sz="2800" b="1" dirty="0" smtClean="0">
                <a:latin typeface="Copperplate Gothic Bold"/>
                <a:cs typeface="Copperplate Gothic Bold"/>
              </a:rPr>
              <a:t>, </a:t>
            </a:r>
            <a:r>
              <a:rPr lang="en-US" sz="2800" b="1" dirty="0" err="1" smtClean="0">
                <a:latin typeface="Copperplate Gothic Bold"/>
                <a:cs typeface="Copperplate Gothic Bold"/>
              </a:rPr>
              <a:t>sulle</a:t>
            </a:r>
            <a:r>
              <a:rPr lang="en-US" sz="2800" b="1" dirty="0" smtClean="0">
                <a:latin typeface="Copperplate Gothic Bold"/>
                <a:cs typeface="Copperplate Gothic Bold"/>
              </a:rPr>
              <a:t> </a:t>
            </a:r>
            <a:r>
              <a:rPr lang="en-US" sz="2800" b="1" dirty="0" err="1" smtClean="0">
                <a:latin typeface="Copperplate Gothic Bold"/>
                <a:cs typeface="Copperplate Gothic Bold"/>
              </a:rPr>
              <a:t>montagne</a:t>
            </a:r>
            <a:r>
              <a:rPr lang="en-US" sz="2800" b="1" dirty="0" smtClean="0">
                <a:latin typeface="Copperplate Gothic Bold"/>
                <a:cs typeface="Copperplate Gothic Bold"/>
              </a:rPr>
              <a:t>, </a:t>
            </a:r>
            <a:r>
              <a:rPr lang="en-US" sz="2800" b="1" dirty="0" err="1" smtClean="0">
                <a:latin typeface="Copperplate Gothic Bold"/>
                <a:cs typeface="Copperplate Gothic Bold"/>
              </a:rPr>
              <a:t>lasciano</a:t>
            </a:r>
            <a:r>
              <a:rPr lang="en-US" sz="2800" b="1" dirty="0" smtClean="0">
                <a:latin typeface="Copperplate Gothic Bold"/>
                <a:cs typeface="Copperplate Gothic Bold"/>
              </a:rPr>
              <a:t> </a:t>
            </a:r>
            <a:r>
              <a:rPr lang="en-US" sz="2800" b="1" dirty="0" err="1" smtClean="0">
                <a:latin typeface="Copperplate Gothic Bold"/>
                <a:cs typeface="Copperplate Gothic Bold"/>
              </a:rPr>
              <a:t>tracce</a:t>
            </a:r>
            <a:r>
              <a:rPr lang="en-US" sz="2800" b="1" dirty="0" smtClean="0">
                <a:latin typeface="Copperplate Gothic Bold"/>
                <a:cs typeface="Copperplate Gothic Bold"/>
              </a:rPr>
              <a:t> </a:t>
            </a:r>
            <a:r>
              <a:rPr lang="en-US" sz="2800" b="1" dirty="0" err="1" smtClean="0">
                <a:latin typeface="Copperplate Gothic Bold"/>
                <a:cs typeface="Copperplate Gothic Bold"/>
              </a:rPr>
              <a:t>ancora</a:t>
            </a:r>
            <a:r>
              <a:rPr lang="en-US" sz="2800" b="1" dirty="0" smtClean="0">
                <a:latin typeface="Copperplate Gothic Bold"/>
                <a:cs typeface="Copperplate Gothic Bold"/>
              </a:rPr>
              <a:t> </a:t>
            </a:r>
            <a:r>
              <a:rPr lang="en-US" sz="2800" b="1" dirty="0" err="1" smtClean="0">
                <a:latin typeface="Copperplate Gothic Bold"/>
                <a:cs typeface="Copperplate Gothic Bold"/>
              </a:rPr>
              <a:t>tutte</a:t>
            </a:r>
            <a:r>
              <a:rPr lang="en-US" sz="2800" b="1" dirty="0" smtClean="0">
                <a:latin typeface="Copperplate Gothic Bold"/>
                <a:cs typeface="Copperplate Gothic Bold"/>
              </a:rPr>
              <a:t> </a:t>
            </a:r>
            <a:r>
              <a:rPr lang="en-US" sz="2800" b="1" dirty="0" err="1" smtClean="0">
                <a:latin typeface="Copperplate Gothic Bold"/>
                <a:cs typeface="Copperplate Gothic Bold"/>
              </a:rPr>
              <a:t>da</a:t>
            </a:r>
            <a:r>
              <a:rPr lang="en-US" sz="2800" b="1" dirty="0" smtClean="0">
                <a:latin typeface="Copperplate Gothic Bold"/>
                <a:cs typeface="Copperplate Gothic Bold"/>
              </a:rPr>
              <a:t> </a:t>
            </a:r>
            <a:r>
              <a:rPr lang="en-US" sz="2800" b="1" dirty="0" err="1" smtClean="0">
                <a:latin typeface="Copperplate Gothic Bold"/>
                <a:cs typeface="Copperplate Gothic Bold"/>
              </a:rPr>
              <a:t>decifrare</a:t>
            </a:r>
            <a:r>
              <a:rPr lang="en-US" sz="2800" b="1" dirty="0" smtClean="0">
                <a:latin typeface="Copperplate Gothic Bold"/>
                <a:cs typeface="Copperplate Gothic Bold"/>
              </a:rPr>
              <a:t> …. </a:t>
            </a:r>
            <a:endParaRPr lang="it-IT" sz="2800" dirty="0"/>
          </a:p>
        </p:txBody>
      </p:sp>
      <p:pic>
        <p:nvPicPr>
          <p:cNvPr id="10" name="Picture 1" descr="P1320122.JPG"/>
          <p:cNvPicPr>
            <a:picLocks noChangeAspect="1"/>
          </p:cNvPicPr>
          <p:nvPr/>
        </p:nvPicPr>
        <p:blipFill>
          <a:blip r:embed="rId3" cstate="print">
            <a:extLst>
              <a:ext uri="{28A0092B-C50C-407E-A947-70E740481C1C}">
                <a14:useLocalDpi xmlns:a14="http://schemas.microsoft.com/office/drawing/2010/main" xmlns="" val="0"/>
              </a:ext>
            </a:extLst>
          </a:blip>
          <a:srcRect l="5699" t="8765"/>
          <a:stretch>
            <a:fillRect/>
          </a:stretch>
        </p:blipFill>
        <p:spPr>
          <a:xfrm rot="5400000">
            <a:off x="-940870" y="940869"/>
            <a:ext cx="6858000" cy="4976262"/>
          </a:xfrm>
          <a:prstGeom prst="rect">
            <a:avLst/>
          </a:prstGeom>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320068.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86363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984750" y="0"/>
            <a:ext cx="4159249" cy="6001643"/>
          </a:xfrm>
          <a:prstGeom prst="rect">
            <a:avLst/>
          </a:prstGeom>
          <a:noFill/>
        </p:spPr>
        <p:txBody>
          <a:bodyPr wrap="square" rtlCol="0">
            <a:spAutoFit/>
          </a:bodyPr>
          <a:lstStyle/>
          <a:p>
            <a:r>
              <a:rPr lang="en-US" sz="3200" b="1" dirty="0" smtClean="0">
                <a:latin typeface="Copperplate Gothic Bold"/>
                <a:cs typeface="Copperplate Gothic Bold"/>
              </a:rPr>
              <a:t>Di </a:t>
            </a:r>
            <a:r>
              <a:rPr lang="en-US" sz="3200" b="1" dirty="0" err="1" smtClean="0">
                <a:latin typeface="Copperplate Gothic Bold"/>
                <a:cs typeface="Copperplate Gothic Bold"/>
              </a:rPr>
              <a:t>tanto</a:t>
            </a:r>
            <a:r>
              <a:rPr lang="en-US" sz="3200" b="1" dirty="0" smtClean="0">
                <a:latin typeface="Copperplate Gothic Bold"/>
                <a:cs typeface="Copperplate Gothic Bold"/>
              </a:rPr>
              <a:t> in </a:t>
            </a:r>
            <a:r>
              <a:rPr lang="en-US" sz="3200" b="1" dirty="0" err="1" smtClean="0">
                <a:latin typeface="Copperplate Gothic Bold"/>
                <a:cs typeface="Copperplate Gothic Bold"/>
              </a:rPr>
              <a:t>tanto</a:t>
            </a:r>
            <a:r>
              <a:rPr lang="en-US" sz="3200" b="1" dirty="0" smtClean="0">
                <a:latin typeface="Copperplate Gothic Bold"/>
                <a:cs typeface="Copperplate Gothic Bold"/>
              </a:rPr>
              <a:t>, </a:t>
            </a:r>
            <a:r>
              <a:rPr lang="en-US" sz="3200" b="1" dirty="0" err="1" smtClean="0">
                <a:latin typeface="Copperplate Gothic Bold"/>
                <a:cs typeface="Copperplate Gothic Bold"/>
              </a:rPr>
              <a:t>l’umanità</a:t>
            </a:r>
            <a:r>
              <a:rPr lang="en-US" sz="3200" b="1" dirty="0" smtClean="0">
                <a:latin typeface="Copperplate Gothic Bold"/>
                <a:cs typeface="Copperplate Gothic Bold"/>
              </a:rPr>
              <a:t> </a:t>
            </a:r>
            <a:r>
              <a:rPr lang="en-US" sz="3200" b="1" dirty="0" err="1" smtClean="0">
                <a:latin typeface="Copperplate Gothic Bold"/>
                <a:cs typeface="Copperplate Gothic Bold"/>
              </a:rPr>
              <a:t>deve</a:t>
            </a:r>
            <a:r>
              <a:rPr lang="en-US" sz="3200" b="1" dirty="0" smtClean="0">
                <a:latin typeface="Copperplate Gothic Bold"/>
                <a:cs typeface="Copperplate Gothic Bold"/>
              </a:rPr>
              <a:t> </a:t>
            </a:r>
            <a:r>
              <a:rPr lang="en-US" sz="3200" b="1" dirty="0" err="1" smtClean="0">
                <a:latin typeface="Copperplate Gothic Bold"/>
                <a:cs typeface="Copperplate Gothic Bold"/>
              </a:rPr>
              <a:t>affrontare</a:t>
            </a:r>
            <a:r>
              <a:rPr lang="en-US" sz="3200" b="1" dirty="0" smtClean="0">
                <a:latin typeface="Copperplate Gothic Bold"/>
                <a:cs typeface="Copperplate Gothic Bold"/>
              </a:rPr>
              <a:t> </a:t>
            </a:r>
            <a:r>
              <a:rPr lang="en-US" sz="3200" b="1" dirty="0" err="1" smtClean="0">
                <a:latin typeface="Copperplate Gothic Bold"/>
                <a:cs typeface="Copperplate Gothic Bold"/>
              </a:rPr>
              <a:t>una</a:t>
            </a:r>
            <a:r>
              <a:rPr lang="en-US" sz="3200" b="1" dirty="0" smtClean="0">
                <a:latin typeface="Copperplate Gothic Bold"/>
                <a:cs typeface="Copperplate Gothic Bold"/>
              </a:rPr>
              <a:t>  specie </a:t>
            </a:r>
            <a:r>
              <a:rPr lang="en-US" sz="3200" b="1" dirty="0" err="1" smtClean="0">
                <a:latin typeface="Copperplate Gothic Bold"/>
                <a:cs typeface="Copperplate Gothic Bold"/>
              </a:rPr>
              <a:t>di</a:t>
            </a:r>
            <a:r>
              <a:rPr lang="en-US" sz="3200" b="1" dirty="0" smtClean="0">
                <a:latin typeface="Copperplate Gothic Bold"/>
                <a:cs typeface="Copperplate Gothic Bold"/>
              </a:rPr>
              <a:t> </a:t>
            </a:r>
            <a:r>
              <a:rPr lang="en-US" sz="3200" b="1" dirty="0" err="1" smtClean="0">
                <a:latin typeface="Copperplate Gothic Bold"/>
                <a:cs typeface="Copperplate Gothic Bold"/>
              </a:rPr>
              <a:t>febbre</a:t>
            </a:r>
            <a:r>
              <a:rPr lang="en-US" sz="3200" b="1" dirty="0" smtClean="0">
                <a:latin typeface="Copperplate Gothic Bold"/>
                <a:cs typeface="Copperplate Gothic Bold"/>
              </a:rPr>
              <a:t> </a:t>
            </a:r>
            <a:r>
              <a:rPr lang="en-US" sz="3200" b="1" dirty="0" err="1" smtClean="0">
                <a:latin typeface="Copperplate Gothic Bold"/>
                <a:cs typeface="Copperplate Gothic Bold"/>
              </a:rPr>
              <a:t>periodica</a:t>
            </a:r>
            <a:r>
              <a:rPr lang="en-US" sz="3200" b="1" dirty="0" smtClean="0">
                <a:latin typeface="Copperplate Gothic Bold"/>
                <a:cs typeface="Copperplate Gothic Bold"/>
              </a:rPr>
              <a:t>,  </a:t>
            </a:r>
            <a:r>
              <a:rPr lang="en-US" sz="3200" b="1" dirty="0" err="1" smtClean="0">
                <a:latin typeface="Copperplate Gothic Bold"/>
                <a:cs typeface="Copperplate Gothic Bold"/>
              </a:rPr>
              <a:t>contagiosa</a:t>
            </a:r>
            <a:r>
              <a:rPr lang="en-US" sz="3200" b="1" dirty="0" smtClean="0">
                <a:latin typeface="Copperplate Gothic Bold"/>
                <a:cs typeface="Copperplate Gothic Bold"/>
              </a:rPr>
              <a:t>, </a:t>
            </a:r>
            <a:r>
              <a:rPr lang="en-US" sz="3200" b="1" dirty="0" err="1" smtClean="0">
                <a:latin typeface="Copperplate Gothic Bold"/>
                <a:cs typeface="Copperplate Gothic Bold"/>
              </a:rPr>
              <a:t>difficile</a:t>
            </a:r>
            <a:r>
              <a:rPr lang="en-US" sz="3200" b="1" dirty="0" smtClean="0">
                <a:latin typeface="Copperplate Gothic Bold"/>
                <a:cs typeface="Copperplate Gothic Bold"/>
              </a:rPr>
              <a:t> </a:t>
            </a:r>
            <a:r>
              <a:rPr lang="en-US" sz="3200" b="1" dirty="0" err="1" smtClean="0">
                <a:latin typeface="Copperplate Gothic Bold"/>
                <a:cs typeface="Copperplate Gothic Bold"/>
              </a:rPr>
              <a:t>da</a:t>
            </a:r>
            <a:r>
              <a:rPr lang="en-US" sz="3200" b="1" dirty="0" smtClean="0">
                <a:latin typeface="Copperplate Gothic Bold"/>
                <a:cs typeface="Copperplate Gothic Bold"/>
              </a:rPr>
              <a:t> </a:t>
            </a:r>
            <a:r>
              <a:rPr lang="en-US" sz="3200" b="1" dirty="0" err="1" smtClean="0">
                <a:latin typeface="Copperplate Gothic Bold"/>
                <a:cs typeface="Copperplate Gothic Bold"/>
              </a:rPr>
              <a:t>riconoscere</a:t>
            </a:r>
            <a:r>
              <a:rPr lang="en-US" sz="3200" b="1" dirty="0" smtClean="0">
                <a:latin typeface="Copperplate Gothic Bold"/>
                <a:cs typeface="Copperplate Gothic Bold"/>
              </a:rPr>
              <a:t>, </a:t>
            </a:r>
            <a:r>
              <a:rPr lang="en-US" sz="3200" b="1" dirty="0" err="1" smtClean="0">
                <a:latin typeface="Copperplate Gothic Bold"/>
                <a:cs typeface="Copperplate Gothic Bold"/>
              </a:rPr>
              <a:t>da</a:t>
            </a:r>
            <a:r>
              <a:rPr lang="en-US" sz="3200" b="1" dirty="0" smtClean="0">
                <a:latin typeface="Copperplate Gothic Bold"/>
                <a:cs typeface="Copperplate Gothic Bold"/>
              </a:rPr>
              <a:t> far </a:t>
            </a:r>
            <a:r>
              <a:rPr lang="en-US" sz="3200" b="1" dirty="0" err="1" smtClean="0">
                <a:latin typeface="Copperplate Gothic Bold"/>
                <a:cs typeface="Copperplate Gothic Bold"/>
              </a:rPr>
              <a:t>passare</a:t>
            </a:r>
            <a:r>
              <a:rPr lang="en-US" sz="3200" b="1" dirty="0" smtClean="0">
                <a:latin typeface="Copperplate Gothic Bold"/>
                <a:cs typeface="Copperplate Gothic Bold"/>
              </a:rPr>
              <a:t> e </a:t>
            </a:r>
            <a:r>
              <a:rPr lang="en-US" sz="3200" b="1" dirty="0" err="1" smtClean="0">
                <a:latin typeface="Copperplate Gothic Bold"/>
                <a:cs typeface="Copperplate Gothic Bold"/>
              </a:rPr>
              <a:t>da</a:t>
            </a:r>
            <a:r>
              <a:rPr lang="en-US" sz="3200" b="1" dirty="0" smtClean="0">
                <a:latin typeface="Copperplate Gothic Bold"/>
                <a:cs typeface="Copperplate Gothic Bold"/>
              </a:rPr>
              <a:t> </a:t>
            </a:r>
            <a:r>
              <a:rPr lang="en-US" sz="3200" b="1" dirty="0" err="1" smtClean="0">
                <a:latin typeface="Copperplate Gothic Bold"/>
                <a:cs typeface="Copperplate Gothic Bold"/>
              </a:rPr>
              <a:t>smaltire</a:t>
            </a:r>
            <a:r>
              <a:rPr lang="en-US" sz="3200" b="1" dirty="0" smtClean="0">
                <a:latin typeface="Copperplate Gothic Bold"/>
                <a:cs typeface="Copperplate Gothic Bold"/>
              </a:rPr>
              <a:t>: </a:t>
            </a:r>
            <a:r>
              <a:rPr lang="en-US" sz="3200" b="1" dirty="0" err="1" smtClean="0">
                <a:latin typeface="Copperplate Gothic Bold"/>
                <a:cs typeface="Copperplate Gothic Bold"/>
              </a:rPr>
              <a:t>il</a:t>
            </a:r>
            <a:r>
              <a:rPr lang="en-US" sz="3200" b="1" dirty="0" smtClean="0">
                <a:latin typeface="Copperplate Gothic Bold"/>
                <a:cs typeface="Copperplate Gothic Bold"/>
              </a:rPr>
              <a:t> </a:t>
            </a:r>
            <a:r>
              <a:rPr lang="en-US" sz="3200" b="1" dirty="0" err="1" smtClean="0">
                <a:latin typeface="Copperplate Gothic Bold"/>
                <a:cs typeface="Copperplate Gothic Bold"/>
              </a:rPr>
              <a:t>razzismo</a:t>
            </a:r>
            <a:r>
              <a:rPr lang="en-US" sz="3200" b="1" dirty="0" smtClean="0">
                <a:latin typeface="Copperplate Gothic Bold"/>
                <a:cs typeface="Copperplate Gothic Bold"/>
              </a:rPr>
              <a:t> </a:t>
            </a:r>
            <a:r>
              <a:rPr lang="en-US" sz="3200" b="1" dirty="0" err="1" smtClean="0">
                <a:latin typeface="Copperplate Gothic Bold"/>
                <a:cs typeface="Copperplate Gothic Bold"/>
              </a:rPr>
              <a:t>unito</a:t>
            </a:r>
            <a:r>
              <a:rPr lang="en-US" sz="3200" b="1" dirty="0" smtClean="0">
                <a:latin typeface="Copperplate Gothic Bold"/>
                <a:cs typeface="Copperplate Gothic Bold"/>
              </a:rPr>
              <a:t> al </a:t>
            </a:r>
            <a:r>
              <a:rPr lang="en-US" sz="3200" b="1" dirty="0" err="1" smtClean="0">
                <a:latin typeface="Copperplate Gothic Bold"/>
                <a:cs typeface="Copperplate Gothic Bold"/>
              </a:rPr>
              <a:t>fascismo</a:t>
            </a:r>
            <a:r>
              <a:rPr lang="en-US" sz="3200" b="1" dirty="0" smtClean="0">
                <a:latin typeface="Copperplate Gothic Bold"/>
                <a:cs typeface="Copperplate Gothic Bold"/>
              </a:rPr>
              <a:t>.    </a:t>
            </a:r>
            <a:endParaRPr lang="it-IT" sz="3200" dirty="0"/>
          </a:p>
        </p:txBody>
      </p:sp>
      <p:pic>
        <p:nvPicPr>
          <p:cNvPr id="7" name="Picture 2" descr="cop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98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txBox="1">
            <a:spLocks noGrp="1"/>
          </p:cNvSpPr>
          <p:nvPr>
            <p:ph type="title"/>
          </p:nvPr>
        </p:nvSpPr>
        <p:spPr>
          <a:xfrm>
            <a:off x="595313" y="577850"/>
            <a:ext cx="5834062" cy="1143000"/>
          </a:xfrm>
        </p:spPr>
        <p:txBody>
          <a:bodyPr anchor="t">
            <a:normAutofit fontScale="90000"/>
          </a:bodyPr>
          <a:lstStyle/>
          <a:p>
            <a:pPr eaLnBrk="1" hangingPunct="1">
              <a:defRPr/>
            </a:pPr>
            <a:r>
              <a:rPr sz="3600" b="1" dirty="0" err="1" smtClean="0">
                <a:solidFill>
                  <a:srgbClr val="FF0000"/>
                </a:solidFill>
                <a:latin typeface="Copperplate Gothic Bold" pitchFamily="34" charset="0"/>
              </a:rPr>
              <a:t>Razzismo</a:t>
            </a:r>
            <a:r>
              <a:rPr sz="3600" b="1" dirty="0" smtClean="0">
                <a:solidFill>
                  <a:srgbClr val="FF0000"/>
                </a:solidFill>
                <a:latin typeface="Copperplate Gothic Bold" pitchFamily="34" charset="0"/>
              </a:rPr>
              <a:t> </a:t>
            </a:r>
            <a:r>
              <a:rPr sz="3600" b="1" dirty="0" err="1" smtClean="0">
                <a:solidFill>
                  <a:srgbClr val="FF0000"/>
                </a:solidFill>
                <a:latin typeface="Copperplate Gothic Bold" pitchFamily="34" charset="0"/>
              </a:rPr>
              <a:t>scientifico</a:t>
            </a:r>
            <a:r>
              <a:rPr sz="3600" b="1" dirty="0" smtClean="0">
                <a:solidFill>
                  <a:srgbClr val="FF0000"/>
                </a:solidFill>
                <a:latin typeface="Copperplate Gothic Bold" pitchFamily="34" charset="0"/>
              </a:rPr>
              <a:t>: </a:t>
            </a:r>
            <a:br>
              <a:rPr sz="3600" b="1" dirty="0" smtClean="0">
                <a:solidFill>
                  <a:srgbClr val="FF0000"/>
                </a:solidFill>
                <a:latin typeface="Copperplate Gothic Bold" pitchFamily="34" charset="0"/>
              </a:rPr>
            </a:br>
            <a:r>
              <a:rPr sz="3600" b="1" dirty="0" smtClean="0">
                <a:solidFill>
                  <a:srgbClr val="FF0000"/>
                </a:solidFill>
                <a:latin typeface="Copperplate Gothic Bold" pitchFamily="34" charset="0"/>
              </a:rPr>
              <a:t>Il </a:t>
            </a:r>
            <a:r>
              <a:rPr sz="3600" b="1" dirty="0" err="1" smtClean="0">
                <a:solidFill>
                  <a:srgbClr val="FF0000"/>
                </a:solidFill>
                <a:latin typeface="Copperplate Gothic Bold" pitchFamily="34" charset="0"/>
              </a:rPr>
              <a:t>decalogo</a:t>
            </a:r>
            <a:r>
              <a:rPr sz="3600" b="1" dirty="0" smtClean="0">
                <a:solidFill>
                  <a:srgbClr val="FF0000"/>
                </a:solidFill>
                <a:latin typeface="Copperplate Gothic Bold" pitchFamily="34" charset="0"/>
              </a:rPr>
              <a:t> del “Manifesto”</a:t>
            </a:r>
          </a:p>
        </p:txBody>
      </p:sp>
      <p:sp>
        <p:nvSpPr>
          <p:cNvPr id="8195" name="Rectangle 3"/>
          <p:cNvSpPr txBox="1">
            <a:spLocks noGrp="1"/>
          </p:cNvSpPr>
          <p:nvPr>
            <p:ph type="body" idx="1"/>
          </p:nvPr>
        </p:nvSpPr>
        <p:spPr>
          <a:xfrm>
            <a:off x="250825" y="2698750"/>
            <a:ext cx="8458200" cy="3779838"/>
          </a:xfrm>
        </p:spPr>
        <p:txBody>
          <a:bodyPr>
            <a:normAutofit/>
          </a:bodyPr>
          <a:lstStyle/>
          <a:p>
            <a:pPr marL="531813" indent="-531813" eaLnBrk="1" hangingPunct="1">
              <a:lnSpc>
                <a:spcPct val="80000"/>
              </a:lnSpc>
              <a:spcBef>
                <a:spcPts val="500"/>
              </a:spcBef>
              <a:buFont typeface="Arial" charset="0"/>
              <a:buAutoNum type="arabicPeriod"/>
              <a:defRPr/>
            </a:pPr>
            <a:r>
              <a:rPr sz="2000" dirty="0" smtClean="0">
                <a:latin typeface="Times New Roman" pitchFamily="18" charset="0"/>
                <a:cs typeface="Times New Roman" pitchFamily="18" charset="0"/>
              </a:rPr>
              <a:t>Le </a:t>
            </a:r>
            <a:r>
              <a:rPr sz="2000" dirty="0" err="1" smtClean="0">
                <a:latin typeface="Times New Roman" pitchFamily="18" charset="0"/>
                <a:cs typeface="Times New Roman" pitchFamily="18" charset="0"/>
              </a:rPr>
              <a:t>razze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umane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esistono</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err="1" smtClean="0">
                <a:latin typeface="Times New Roman" pitchFamily="18" charset="0"/>
                <a:cs typeface="Times New Roman" pitchFamily="18" charset="0"/>
              </a:rPr>
              <a:t>Esistono</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grandi</a:t>
            </a:r>
            <a:r>
              <a:rPr sz="2000" dirty="0" smtClean="0">
                <a:latin typeface="Times New Roman" pitchFamily="18" charset="0"/>
                <a:cs typeface="Times New Roman" pitchFamily="18" charset="0"/>
              </a:rPr>
              <a:t> e </a:t>
            </a:r>
            <a:r>
              <a:rPr sz="2000" dirty="0" err="1" smtClean="0">
                <a:latin typeface="Times New Roman" pitchFamily="18" charset="0"/>
                <a:cs typeface="Times New Roman" pitchFamily="18" charset="0"/>
              </a:rPr>
              <a:t>piccole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razze</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smtClean="0">
                <a:latin typeface="Times New Roman" pitchFamily="18" charset="0"/>
                <a:cs typeface="Times New Roman" pitchFamily="18" charset="0"/>
              </a:rPr>
              <a:t>Il </a:t>
            </a:r>
            <a:r>
              <a:rPr sz="2000" dirty="0" err="1" smtClean="0">
                <a:latin typeface="Times New Roman" pitchFamily="18" charset="0"/>
                <a:cs typeface="Times New Roman" pitchFamily="18" charset="0"/>
              </a:rPr>
              <a:t>concetto</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razza</a:t>
            </a:r>
            <a:r>
              <a:rPr sz="2000" dirty="0" smtClean="0">
                <a:latin typeface="Times New Roman" pitchFamily="18" charset="0"/>
                <a:cs typeface="Times New Roman" pitchFamily="18" charset="0"/>
              </a:rPr>
              <a:t> è un </a:t>
            </a:r>
            <a:r>
              <a:rPr sz="2000" dirty="0" err="1" smtClean="0">
                <a:latin typeface="Times New Roman" pitchFamily="18" charset="0"/>
                <a:cs typeface="Times New Roman" pitchFamily="18" charset="0"/>
              </a:rPr>
              <a:t>concetto</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puramente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biologico</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smtClean="0">
                <a:latin typeface="Times New Roman" pitchFamily="18" charset="0"/>
                <a:cs typeface="Times New Roman" pitchFamily="18" charset="0"/>
              </a:rPr>
              <a:t>La </a:t>
            </a:r>
            <a:r>
              <a:rPr sz="2000" dirty="0" err="1" smtClean="0">
                <a:latin typeface="Times New Roman" pitchFamily="18" charset="0"/>
                <a:cs typeface="Times New Roman" pitchFamily="18" charset="0"/>
              </a:rPr>
              <a:t>popolazione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dell’Italia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attuale</a:t>
            </a:r>
            <a:r>
              <a:rPr sz="2000" dirty="0" smtClean="0">
                <a:latin typeface="Times New Roman" pitchFamily="18" charset="0"/>
                <a:cs typeface="Times New Roman" pitchFamily="18" charset="0"/>
              </a:rPr>
              <a:t> è </a:t>
            </a:r>
            <a:r>
              <a:rPr sz="2000" dirty="0" err="1" smtClean="0">
                <a:latin typeface="Times New Roman" pitchFamily="18" charset="0"/>
                <a:cs typeface="Times New Roman" pitchFamily="18" charset="0"/>
              </a:rPr>
              <a:t>di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origine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ariana</a:t>
            </a:r>
            <a:r>
              <a:rPr sz="2000" dirty="0" smtClean="0">
                <a:latin typeface="Times New Roman" pitchFamily="18" charset="0"/>
                <a:cs typeface="Times New Roman" pitchFamily="18" charset="0"/>
              </a:rPr>
              <a:t> e la </a:t>
            </a:r>
            <a:r>
              <a:rPr sz="2000" dirty="0" err="1" smtClean="0">
                <a:latin typeface="Times New Roman" pitchFamily="18" charset="0"/>
                <a:cs typeface="Times New Roman" pitchFamily="18" charset="0"/>
              </a:rPr>
              <a:t>sua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civiltà</a:t>
            </a:r>
            <a:r>
              <a:rPr sz="2000" dirty="0" smtClean="0">
                <a:latin typeface="Times New Roman" pitchFamily="18" charset="0"/>
                <a:cs typeface="Times New Roman" pitchFamily="18" charset="0"/>
              </a:rPr>
              <a:t> è </a:t>
            </a:r>
            <a:r>
              <a:rPr sz="2000" dirty="0" err="1" smtClean="0">
                <a:latin typeface="Times New Roman" pitchFamily="18" charset="0"/>
                <a:cs typeface="Times New Roman" pitchFamily="18" charset="0"/>
              </a:rPr>
              <a:t>ariana</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smtClean="0">
                <a:latin typeface="Times New Roman" pitchFamily="18" charset="0"/>
                <a:cs typeface="Times New Roman" pitchFamily="18" charset="0"/>
              </a:rPr>
              <a:t>È </a:t>
            </a:r>
            <a:r>
              <a:rPr sz="2000" dirty="0" err="1" smtClean="0">
                <a:latin typeface="Times New Roman" pitchFamily="18" charset="0"/>
                <a:cs typeface="Times New Roman" pitchFamily="18" charset="0"/>
              </a:rPr>
              <a:t>una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leggenda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l’apporto</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di</a:t>
            </a:r>
            <a:r>
              <a:rPr sz="2000" dirty="0" smtClean="0">
                <a:latin typeface="Times New Roman" pitchFamily="18" charset="0"/>
                <a:cs typeface="Times New Roman" pitchFamily="18" charset="0"/>
              </a:rPr>
              <a:t> masse </a:t>
            </a:r>
            <a:r>
              <a:rPr sz="2000" dirty="0" err="1" smtClean="0">
                <a:latin typeface="Times New Roman" pitchFamily="18" charset="0"/>
                <a:cs typeface="Times New Roman" pitchFamily="18" charset="0"/>
              </a:rPr>
              <a:t>ingenti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uomini</a:t>
            </a:r>
            <a:r>
              <a:rPr sz="2000" dirty="0" smtClean="0">
                <a:latin typeface="Times New Roman" pitchFamily="18" charset="0"/>
                <a:cs typeface="Times New Roman" pitchFamily="18" charset="0"/>
              </a:rPr>
              <a:t> in tempi </a:t>
            </a:r>
            <a:r>
              <a:rPr sz="2000" dirty="0" err="1" smtClean="0">
                <a:latin typeface="Times New Roman" pitchFamily="18" charset="0"/>
                <a:cs typeface="Times New Roman" pitchFamily="18" charset="0"/>
              </a:rPr>
              <a:t>storici</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err="1" smtClean="0">
                <a:latin typeface="Times New Roman" pitchFamily="18" charset="0"/>
                <a:cs typeface="Times New Roman" pitchFamily="18" charset="0"/>
              </a:rPr>
              <a:t>Esiste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ormai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una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pura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razza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italiana</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smtClean="0">
                <a:latin typeface="Times New Roman" pitchFamily="18" charset="0"/>
                <a:cs typeface="Times New Roman" pitchFamily="18" charset="0"/>
              </a:rPr>
              <a:t>È tempo </a:t>
            </a:r>
            <a:r>
              <a:rPr sz="2000" dirty="0" err="1" smtClean="0">
                <a:latin typeface="Times New Roman" pitchFamily="18" charset="0"/>
                <a:cs typeface="Times New Roman" pitchFamily="18" charset="0"/>
              </a:rPr>
              <a:t>che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gli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italiani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si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proclamino</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francamente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razzisti</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smtClean="0">
                <a:latin typeface="Times New Roman" pitchFamily="18" charset="0"/>
                <a:cs typeface="Times New Roman" pitchFamily="18" charset="0"/>
              </a:rPr>
              <a:t>È </a:t>
            </a:r>
            <a:r>
              <a:rPr sz="2000" dirty="0" err="1" smtClean="0">
                <a:latin typeface="Times New Roman" pitchFamily="18" charset="0"/>
                <a:cs typeface="Times New Roman" pitchFamily="18" charset="0"/>
              </a:rPr>
              <a:t>necessario</a:t>
            </a:r>
            <a:r>
              <a:rPr sz="2000" dirty="0" smtClean="0">
                <a:latin typeface="Times New Roman" pitchFamily="18" charset="0"/>
                <a:cs typeface="Times New Roman" pitchFamily="18" charset="0"/>
              </a:rPr>
              <a:t> fare </a:t>
            </a:r>
            <a:r>
              <a:rPr sz="2000" dirty="0" err="1" smtClean="0">
                <a:latin typeface="Times New Roman" pitchFamily="18" charset="0"/>
                <a:cs typeface="Times New Roman" pitchFamily="18" charset="0"/>
              </a:rPr>
              <a:t>una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distinzione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fra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mediterranei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d’Europa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occidentale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una</a:t>
            </a:r>
            <a:r>
              <a:rPr sz="2000" dirty="0" smtClean="0">
                <a:latin typeface="Times New Roman" pitchFamily="18" charset="0"/>
                <a:cs typeface="Times New Roman" pitchFamily="18" charset="0"/>
              </a:rPr>
              <a:t> parte, </a:t>
            </a:r>
            <a:r>
              <a:rPr sz="2000" dirty="0" err="1" smtClean="0">
                <a:latin typeface="Times New Roman" pitchFamily="18" charset="0"/>
                <a:cs typeface="Times New Roman" pitchFamily="18" charset="0"/>
              </a:rPr>
              <a:t>gli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orientali</a:t>
            </a:r>
            <a:r>
              <a:rPr sz="2000" dirty="0" smtClean="0">
                <a:latin typeface="Times New Roman" pitchFamily="18" charset="0"/>
                <a:cs typeface="Times New Roman" pitchFamily="18" charset="0"/>
              </a:rPr>
              <a:t> e </a:t>
            </a:r>
            <a:r>
              <a:rPr sz="2000" dirty="0" err="1" smtClean="0">
                <a:latin typeface="Times New Roman" pitchFamily="18" charset="0"/>
                <a:cs typeface="Times New Roman" pitchFamily="18" charset="0"/>
              </a:rPr>
              <a:t>gli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africani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dall’altra</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err="1" smtClean="0">
                <a:latin typeface="Times New Roman" pitchFamily="18" charset="0"/>
                <a:cs typeface="Times New Roman" pitchFamily="18" charset="0"/>
              </a:rPr>
              <a:t>Gli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ebrei</a:t>
            </a:r>
            <a:r>
              <a:rPr sz="2000" dirty="0" smtClean="0">
                <a:latin typeface="Times New Roman" pitchFamily="18" charset="0"/>
                <a:cs typeface="Times New Roman" pitchFamily="18" charset="0"/>
              </a:rPr>
              <a:t> non </a:t>
            </a:r>
            <a:r>
              <a:rPr sz="2000" dirty="0" err="1" smtClean="0">
                <a:latin typeface="Times New Roman" pitchFamily="18" charset="0"/>
                <a:cs typeface="Times New Roman" pitchFamily="18" charset="0"/>
              </a:rPr>
              <a:t>appartengono</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alla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razza</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italiana</a:t>
            </a:r>
            <a:endParaRPr sz="2000" dirty="0" smtClean="0">
              <a:latin typeface="Times New Roman" pitchFamily="18" charset="0"/>
              <a:cs typeface="Times New Roman" pitchFamily="18" charset="0"/>
            </a:endParaRPr>
          </a:p>
          <a:p>
            <a:pPr marL="531813" indent="-531813" eaLnBrk="1" hangingPunct="1">
              <a:lnSpc>
                <a:spcPct val="80000"/>
              </a:lnSpc>
              <a:spcBef>
                <a:spcPts val="500"/>
              </a:spcBef>
              <a:buFont typeface="Arial" charset="0"/>
              <a:buAutoNum type="arabicPeriod"/>
              <a:defRPr/>
            </a:pPr>
            <a:r>
              <a:rPr sz="2000" dirty="0" smtClean="0">
                <a:latin typeface="Times New Roman" pitchFamily="18" charset="0"/>
                <a:cs typeface="Times New Roman" pitchFamily="18" charset="0"/>
              </a:rPr>
              <a:t>I </a:t>
            </a:r>
            <a:r>
              <a:rPr sz="2000" dirty="0" err="1" smtClean="0">
                <a:latin typeface="Times New Roman" pitchFamily="18" charset="0"/>
                <a:cs typeface="Times New Roman" pitchFamily="18" charset="0"/>
              </a:rPr>
              <a:t>caratteri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fisici</a:t>
            </a:r>
            <a:r>
              <a:rPr sz="2000" dirty="0" smtClean="0">
                <a:latin typeface="Times New Roman" pitchFamily="18" charset="0"/>
                <a:cs typeface="Times New Roman" pitchFamily="18" charset="0"/>
              </a:rPr>
              <a:t> e </a:t>
            </a:r>
            <a:r>
              <a:rPr sz="2000" dirty="0" err="1" smtClean="0">
                <a:latin typeface="Times New Roman" pitchFamily="18" charset="0"/>
                <a:cs typeface="Times New Roman" pitchFamily="18" charset="0"/>
              </a:rPr>
              <a:t>psicologici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puramente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europei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degli</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italiani</a:t>
            </a:r>
            <a:r>
              <a:rPr sz="2000" dirty="0" smtClean="0">
                <a:latin typeface="Times New Roman" pitchFamily="18" charset="0"/>
                <a:cs typeface="Times New Roman" pitchFamily="18" charset="0"/>
              </a:rPr>
              <a:t> non </a:t>
            </a:r>
            <a:r>
              <a:rPr sz="2000" dirty="0" err="1" smtClean="0">
                <a:latin typeface="Times New Roman" pitchFamily="18" charset="0"/>
                <a:cs typeface="Times New Roman" pitchFamily="18" charset="0"/>
              </a:rPr>
              <a:t>devono</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essere</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alterati</a:t>
            </a:r>
            <a:r>
              <a:rPr sz="2000" dirty="0" smtClean="0">
                <a:latin typeface="Times New Roman" pitchFamily="18" charset="0"/>
                <a:cs typeface="Times New Roman" pitchFamily="18" charset="0"/>
              </a:rPr>
              <a:t> in </a:t>
            </a:r>
            <a:r>
              <a:rPr sz="2000" dirty="0" err="1" smtClean="0">
                <a:latin typeface="Times New Roman" pitchFamily="18" charset="0"/>
                <a:cs typeface="Times New Roman" pitchFamily="18" charset="0"/>
              </a:rPr>
              <a:t>nessun</a:t>
            </a:r>
            <a:r>
              <a:rPr sz="2000" dirty="0" smtClean="0">
                <a:latin typeface="Times New Roman" pitchFamily="18" charset="0"/>
                <a:cs typeface="Times New Roman" pitchFamily="18" charset="0"/>
              </a:rPr>
              <a:t> </a:t>
            </a:r>
            <a:r>
              <a:rPr sz="2000" dirty="0" err="1" smtClean="0">
                <a:latin typeface="Times New Roman" pitchFamily="18" charset="0"/>
                <a:cs typeface="Times New Roman" pitchFamily="18" charset="0"/>
              </a:rPr>
              <a:t>modo</a:t>
            </a:r>
            <a:endParaRPr sz="2000" dirty="0" smtClean="0">
              <a:latin typeface="Times New Roman" pitchFamily="18" charset="0"/>
              <a:cs typeface="Times New Roman" pitchFamily="18" charset="0"/>
            </a:endParaRPr>
          </a:p>
        </p:txBody>
      </p:sp>
      <p:pic>
        <p:nvPicPr>
          <p:cNvPr id="7172" name="Picture 2" descr="man"/>
          <p:cNvPicPr>
            <a:picLocks noGrp="1" noChangeAspect="1"/>
          </p:cNvPicPr>
          <p:nvPr>
            <p:ph idx="2"/>
          </p:nvPr>
        </p:nvPicPr>
        <p:blipFill>
          <a:blip r:embed="rId2" cstate="print">
            <a:extLst>
              <a:ext uri="{28A0092B-C50C-407E-A947-70E740481C1C}">
                <a14:useLocalDpi xmlns:a14="http://schemas.microsoft.com/office/drawing/2010/main" xmlns="" val="0"/>
              </a:ext>
            </a:extLst>
          </a:blip>
          <a:srcRect/>
          <a:stretch>
            <a:fillRect/>
          </a:stretch>
        </p:blipFill>
        <p:spPr>
          <a:xfrm>
            <a:off x="6588125" y="0"/>
            <a:ext cx="2555875" cy="3538538"/>
          </a:xfr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960938" y="1"/>
            <a:ext cx="4183062" cy="5940088"/>
          </a:xfrm>
          <a:prstGeom prst="rect">
            <a:avLst/>
          </a:prstGeom>
          <a:noFill/>
        </p:spPr>
        <p:txBody>
          <a:bodyPr wrap="square" rtlCol="0">
            <a:spAutoFit/>
          </a:bodyPr>
          <a:lstStyle/>
          <a:p>
            <a:r>
              <a:rPr lang="it-IT" sz="2000" b="1" dirty="0" smtClean="0">
                <a:solidFill>
                  <a:schemeClr val="accent1">
                    <a:lumMod val="40000"/>
                    <a:lumOff val="60000"/>
                  </a:schemeClr>
                </a:solidFill>
                <a:latin typeface="Copperplate Gothic Bold" pitchFamily="34" charset="0"/>
                <a:cs typeface="Arial" charset="0"/>
              </a:rPr>
              <a:t>L’uomo è stato studiato più attentamente di qualsiasi altro animale, eppure c’è la più grande varietà di giudizi fra le persone competenti, riguardo a se possa essere classificato come una singola razza, oppure due (</a:t>
            </a:r>
            <a:r>
              <a:rPr lang="it-IT" sz="2000" b="1" dirty="0" err="1" smtClean="0">
                <a:solidFill>
                  <a:schemeClr val="accent1">
                    <a:lumMod val="40000"/>
                    <a:lumOff val="60000"/>
                  </a:schemeClr>
                </a:solidFill>
                <a:latin typeface="Copperplate Gothic Bold" pitchFamily="34" charset="0"/>
                <a:cs typeface="Arial" charset="0"/>
              </a:rPr>
              <a:t>Virey</a:t>
            </a:r>
            <a:r>
              <a:rPr lang="it-IT" sz="2000" b="1" dirty="0" smtClean="0">
                <a:solidFill>
                  <a:schemeClr val="accent1">
                    <a:lumMod val="40000"/>
                    <a:lumOff val="60000"/>
                  </a:schemeClr>
                </a:solidFill>
                <a:latin typeface="Copperplate Gothic Bold" pitchFamily="34" charset="0"/>
                <a:cs typeface="Arial" charset="0"/>
              </a:rPr>
              <a:t>), tre (</a:t>
            </a:r>
            <a:r>
              <a:rPr lang="it-IT" sz="2000" b="1" dirty="0" err="1" smtClean="0">
                <a:solidFill>
                  <a:schemeClr val="accent1">
                    <a:lumMod val="40000"/>
                    <a:lumOff val="60000"/>
                  </a:schemeClr>
                </a:solidFill>
                <a:latin typeface="Copperplate Gothic Bold" pitchFamily="34" charset="0"/>
                <a:cs typeface="Arial" charset="0"/>
              </a:rPr>
              <a:t>Jacquinot</a:t>
            </a:r>
            <a:r>
              <a:rPr lang="it-IT" sz="2000" b="1" dirty="0" smtClean="0">
                <a:solidFill>
                  <a:schemeClr val="accent1">
                    <a:lumMod val="40000"/>
                    <a:lumOff val="60000"/>
                  </a:schemeClr>
                </a:solidFill>
                <a:latin typeface="Copperplate Gothic Bold" pitchFamily="34" charset="0"/>
                <a:cs typeface="Arial" charset="0"/>
              </a:rPr>
              <a:t>), quattro (</a:t>
            </a:r>
            <a:r>
              <a:rPr lang="it-IT" sz="2000" b="1" dirty="0" err="1" smtClean="0">
                <a:solidFill>
                  <a:schemeClr val="accent1">
                    <a:lumMod val="40000"/>
                    <a:lumOff val="60000"/>
                  </a:schemeClr>
                </a:solidFill>
                <a:latin typeface="Copperplate Gothic Bold" pitchFamily="34" charset="0"/>
                <a:cs typeface="Arial" charset="0"/>
              </a:rPr>
              <a:t>Kant</a:t>
            </a:r>
            <a:r>
              <a:rPr lang="it-IT" sz="2000" b="1" dirty="0" smtClean="0">
                <a:solidFill>
                  <a:schemeClr val="accent1">
                    <a:lumMod val="40000"/>
                    <a:lumOff val="60000"/>
                  </a:schemeClr>
                </a:solidFill>
                <a:latin typeface="Copperplate Gothic Bold" pitchFamily="34" charset="0"/>
                <a:cs typeface="Arial" charset="0"/>
              </a:rPr>
              <a:t>), cinque (</a:t>
            </a:r>
            <a:r>
              <a:rPr lang="it-IT" sz="2000" b="1" dirty="0" err="1" smtClean="0">
                <a:solidFill>
                  <a:schemeClr val="accent1">
                    <a:lumMod val="40000"/>
                    <a:lumOff val="60000"/>
                  </a:schemeClr>
                </a:solidFill>
                <a:latin typeface="Copperplate Gothic Bold" pitchFamily="34" charset="0"/>
                <a:cs typeface="Arial" charset="0"/>
              </a:rPr>
              <a:t>Blumenbach</a:t>
            </a:r>
            <a:r>
              <a:rPr lang="it-IT" sz="2000" b="1" dirty="0" smtClean="0">
                <a:solidFill>
                  <a:schemeClr val="accent1">
                    <a:lumMod val="40000"/>
                    <a:lumOff val="60000"/>
                  </a:schemeClr>
                </a:solidFill>
                <a:latin typeface="Copperplate Gothic Bold" pitchFamily="34" charset="0"/>
                <a:cs typeface="Arial" charset="0"/>
              </a:rPr>
              <a:t>), sei (Buffon), sette (Hunter), otto (</a:t>
            </a:r>
            <a:r>
              <a:rPr lang="it-IT" sz="2000" b="1" dirty="0" err="1" smtClean="0">
                <a:solidFill>
                  <a:schemeClr val="accent1">
                    <a:lumMod val="40000"/>
                    <a:lumOff val="60000"/>
                  </a:schemeClr>
                </a:solidFill>
                <a:latin typeface="Copperplate Gothic Bold" pitchFamily="34" charset="0"/>
                <a:cs typeface="Arial" charset="0"/>
              </a:rPr>
              <a:t>Agassiz</a:t>
            </a:r>
            <a:r>
              <a:rPr lang="it-IT" sz="2000" b="1" dirty="0" smtClean="0">
                <a:solidFill>
                  <a:schemeClr val="accent1">
                    <a:lumMod val="40000"/>
                    <a:lumOff val="60000"/>
                  </a:schemeClr>
                </a:solidFill>
                <a:latin typeface="Copperplate Gothic Bold" pitchFamily="34" charset="0"/>
                <a:cs typeface="Arial" charset="0"/>
              </a:rPr>
              <a:t>), undici (</a:t>
            </a:r>
            <a:r>
              <a:rPr lang="it-IT" sz="2000" b="1" dirty="0" err="1" smtClean="0">
                <a:solidFill>
                  <a:schemeClr val="accent1">
                    <a:lumMod val="40000"/>
                    <a:lumOff val="60000"/>
                  </a:schemeClr>
                </a:solidFill>
                <a:latin typeface="Copperplate Gothic Bold" pitchFamily="34" charset="0"/>
                <a:cs typeface="Arial" charset="0"/>
              </a:rPr>
              <a:t>Pickering</a:t>
            </a:r>
            <a:r>
              <a:rPr lang="it-IT" sz="2000" b="1" dirty="0" smtClean="0">
                <a:solidFill>
                  <a:schemeClr val="accent1">
                    <a:lumMod val="40000"/>
                    <a:lumOff val="60000"/>
                  </a:schemeClr>
                </a:solidFill>
                <a:latin typeface="Copperplate Gothic Bold" pitchFamily="34" charset="0"/>
                <a:cs typeface="Arial" charset="0"/>
              </a:rPr>
              <a:t>), quindici (</a:t>
            </a:r>
            <a:r>
              <a:rPr lang="it-IT" sz="2000" b="1" dirty="0" err="1" smtClean="0">
                <a:solidFill>
                  <a:schemeClr val="accent1">
                    <a:lumMod val="40000"/>
                    <a:lumOff val="60000"/>
                  </a:schemeClr>
                </a:solidFill>
                <a:latin typeface="Copperplate Gothic Bold" pitchFamily="34" charset="0"/>
                <a:cs typeface="Arial" charset="0"/>
              </a:rPr>
              <a:t>Bory</a:t>
            </a:r>
            <a:r>
              <a:rPr lang="it-IT" sz="2000" b="1" dirty="0" smtClean="0">
                <a:solidFill>
                  <a:schemeClr val="accent1">
                    <a:lumMod val="40000"/>
                    <a:lumOff val="60000"/>
                  </a:schemeClr>
                </a:solidFill>
                <a:latin typeface="Copperplate Gothic Bold" pitchFamily="34" charset="0"/>
                <a:cs typeface="Arial" charset="0"/>
              </a:rPr>
              <a:t> de </a:t>
            </a:r>
            <a:r>
              <a:rPr lang="it-IT" sz="2000" b="1" dirty="0" err="1" smtClean="0">
                <a:solidFill>
                  <a:schemeClr val="accent1">
                    <a:lumMod val="40000"/>
                    <a:lumOff val="60000"/>
                  </a:schemeClr>
                </a:solidFill>
                <a:latin typeface="Copperplate Gothic Bold" pitchFamily="34" charset="0"/>
                <a:cs typeface="Arial" charset="0"/>
              </a:rPr>
              <a:t>St-Vincent</a:t>
            </a:r>
            <a:r>
              <a:rPr lang="it-IT" sz="2000" b="1" dirty="0" smtClean="0">
                <a:solidFill>
                  <a:schemeClr val="accent1">
                    <a:lumMod val="40000"/>
                    <a:lumOff val="60000"/>
                  </a:schemeClr>
                </a:solidFill>
                <a:latin typeface="Copperplate Gothic Bold" pitchFamily="34" charset="0"/>
                <a:cs typeface="Arial" charset="0"/>
              </a:rPr>
              <a:t>), sedici (</a:t>
            </a:r>
            <a:r>
              <a:rPr lang="it-IT" sz="2000" b="1" dirty="0" err="1" smtClean="0">
                <a:solidFill>
                  <a:schemeClr val="accent1">
                    <a:lumMod val="40000"/>
                    <a:lumOff val="60000"/>
                  </a:schemeClr>
                </a:solidFill>
                <a:latin typeface="Copperplate Gothic Bold" pitchFamily="34" charset="0"/>
                <a:cs typeface="Arial" charset="0"/>
              </a:rPr>
              <a:t>Desmoulins</a:t>
            </a:r>
            <a:r>
              <a:rPr lang="it-IT" sz="2000" b="1" dirty="0" smtClean="0">
                <a:solidFill>
                  <a:schemeClr val="accent1">
                    <a:lumMod val="40000"/>
                    <a:lumOff val="60000"/>
                  </a:schemeClr>
                </a:solidFill>
                <a:latin typeface="Copperplate Gothic Bold" pitchFamily="34" charset="0"/>
                <a:cs typeface="Arial" charset="0"/>
              </a:rPr>
              <a:t>), ventidue (</a:t>
            </a:r>
            <a:r>
              <a:rPr lang="it-IT" sz="2000" b="1" dirty="0" err="1" smtClean="0">
                <a:solidFill>
                  <a:schemeClr val="accent1">
                    <a:lumMod val="40000"/>
                    <a:lumOff val="60000"/>
                  </a:schemeClr>
                </a:solidFill>
                <a:latin typeface="Copperplate Gothic Bold" pitchFamily="34" charset="0"/>
                <a:cs typeface="Arial" charset="0"/>
              </a:rPr>
              <a:t>Morton</a:t>
            </a:r>
            <a:r>
              <a:rPr lang="it-IT" sz="2000" b="1" dirty="0" smtClean="0">
                <a:solidFill>
                  <a:schemeClr val="accent1">
                    <a:lumMod val="40000"/>
                    <a:lumOff val="60000"/>
                  </a:schemeClr>
                </a:solidFill>
                <a:latin typeface="Copperplate Gothic Bold" pitchFamily="34" charset="0"/>
                <a:cs typeface="Arial" charset="0"/>
              </a:rPr>
              <a:t>), sessanta (</a:t>
            </a:r>
            <a:r>
              <a:rPr lang="it-IT" sz="2000" b="1" dirty="0" err="1" smtClean="0">
                <a:solidFill>
                  <a:schemeClr val="accent1">
                    <a:lumMod val="40000"/>
                    <a:lumOff val="60000"/>
                  </a:schemeClr>
                </a:solidFill>
                <a:latin typeface="Copperplate Gothic Bold" pitchFamily="34" charset="0"/>
                <a:cs typeface="Arial" charset="0"/>
              </a:rPr>
              <a:t>Crawfurd</a:t>
            </a:r>
            <a:r>
              <a:rPr lang="it-IT" sz="2000" b="1" dirty="0" smtClean="0">
                <a:solidFill>
                  <a:schemeClr val="accent1">
                    <a:lumMod val="40000"/>
                    <a:lumOff val="60000"/>
                  </a:schemeClr>
                </a:solidFill>
                <a:latin typeface="Copperplate Gothic Bold" pitchFamily="34" charset="0"/>
                <a:cs typeface="Arial" charset="0"/>
              </a:rPr>
              <a:t>), o </a:t>
            </a:r>
            <a:r>
              <a:rPr lang="it-IT" sz="2000" b="1" dirty="0" err="1" smtClean="0">
                <a:solidFill>
                  <a:schemeClr val="accent1">
                    <a:lumMod val="40000"/>
                    <a:lumOff val="60000"/>
                  </a:schemeClr>
                </a:solidFill>
                <a:latin typeface="Copperplate Gothic Bold" pitchFamily="34" charset="0"/>
                <a:cs typeface="Arial" charset="0"/>
              </a:rPr>
              <a:t>sessantatrè</a:t>
            </a:r>
            <a:r>
              <a:rPr lang="it-IT" sz="2000" b="1" dirty="0" smtClean="0">
                <a:solidFill>
                  <a:schemeClr val="accent1">
                    <a:lumMod val="40000"/>
                    <a:lumOff val="60000"/>
                  </a:schemeClr>
                </a:solidFill>
                <a:latin typeface="Copperplate Gothic Bold" pitchFamily="34" charset="0"/>
                <a:cs typeface="Arial" charset="0"/>
              </a:rPr>
              <a:t>, secondo Burke.</a:t>
            </a:r>
          </a:p>
        </p:txBody>
      </p:sp>
      <p:pic>
        <p:nvPicPr>
          <p:cNvPr id="7" name="Picture 5" descr="C:\Users\Guido Barbujani\Pictures\Ritratti\darwin-b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15620" r="38373"/>
          <a:stretch>
            <a:fillRect/>
          </a:stretch>
        </p:blipFill>
        <p:spPr bwMode="auto">
          <a:xfrm>
            <a:off x="0" y="0"/>
            <a:ext cx="4960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7764517" y="1"/>
            <a:ext cx="1379483" cy="6740307"/>
          </a:xfrm>
          <a:prstGeom prst="rect">
            <a:avLst/>
          </a:prstGeom>
          <a:noFill/>
        </p:spPr>
        <p:txBody>
          <a:bodyPr wrap="square" rtlCol="0">
            <a:spAutoFit/>
          </a:bodyPr>
          <a:lstStyle/>
          <a:p>
            <a:r>
              <a:rPr lang="it-IT" dirty="0" smtClean="0">
                <a:latin typeface="Copperplate Gothic Bold" pitchFamily="34" charset="0"/>
              </a:rPr>
              <a:t>Da sempre gli esseri umani si spostano  per le mutate condizioni ambientali. Ma l'entità del fenomeno è tale da essere diventato  un'emergenza planetaria.</a:t>
            </a:r>
            <a:endParaRPr lang="it-IT" b="1" dirty="0" smtClean="0">
              <a:solidFill>
                <a:schemeClr val="accent1">
                  <a:lumMod val="40000"/>
                  <a:lumOff val="60000"/>
                </a:schemeClr>
              </a:solidFill>
              <a:latin typeface="Copperplate Gothic Bold" pitchFamily="34" charset="0"/>
              <a:cs typeface="Arial" charset="0"/>
            </a:endParaRPr>
          </a:p>
        </p:txBody>
      </p:sp>
      <p:pic>
        <p:nvPicPr>
          <p:cNvPr id="41988" name="Picture 4" descr="http://pikaia.eu/wp-content/uploads/2014/10/6640.JPG"/>
          <p:cNvPicPr>
            <a:picLocks noChangeAspect="1" noChangeArrowheads="1"/>
          </p:cNvPicPr>
          <p:nvPr/>
        </p:nvPicPr>
        <p:blipFill>
          <a:blip r:embed="rId3"/>
          <a:srcRect/>
          <a:stretch>
            <a:fillRect/>
          </a:stretch>
        </p:blipFill>
        <p:spPr bwMode="auto">
          <a:xfrm>
            <a:off x="0" y="0"/>
            <a:ext cx="7764517" cy="6858000"/>
          </a:xfrm>
          <a:prstGeom prst="rect">
            <a:avLst/>
          </a:prstGeom>
          <a:noFill/>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122179"/>
            <a:ext cx="9143999" cy="3410436"/>
          </a:xfrm>
        </p:spPr>
        <p:txBody>
          <a:bodyPr>
            <a:noAutofit/>
          </a:bodyPr>
          <a:lstStyle/>
          <a:p>
            <a:r>
              <a:rPr lang="it-IT" sz="3100" b="1" dirty="0">
                <a:solidFill>
                  <a:srgbClr val="FFFFFF"/>
                </a:solidFill>
                <a:latin typeface="Copperplate Gothic Bold"/>
                <a:cs typeface="Copperplate Gothic Bold"/>
              </a:rPr>
              <a:t>Un tempo si pensava che l’evoluzione delle società umane fosse caratterizzato da vari stadi successivi: prima i cacciatori-raccoglitori, poi i pastori (entrambi nomadi) e infine gli agricoltori . In realtà, queste classificazioni sono un’invenzione dei sedentari: le popolazioni che occupano territori ampi e difficili quasi sempre hanno appartenuto alle tre categorie insieme. E, se necessario,  sono passate dall’una all’altra con relativa facilità. </a:t>
            </a:r>
            <a:r>
              <a:rPr lang="it-IT" sz="4000" b="1" dirty="0">
                <a:solidFill>
                  <a:srgbClr val="FFFFFF"/>
                </a:solidFill>
                <a:latin typeface="Copperplate Gothic Bold"/>
                <a:cs typeface="Copperplate Gothic Bold"/>
              </a:rPr>
              <a:t/>
            </a:r>
            <a:br>
              <a:rPr lang="it-IT" sz="4000" b="1" dirty="0">
                <a:solidFill>
                  <a:srgbClr val="FFFFFF"/>
                </a:solidFill>
                <a:latin typeface="Copperplate Gothic Bold"/>
                <a:cs typeface="Copperplate Gothic Bold"/>
              </a:rPr>
            </a:br>
            <a:endParaRPr lang="en-US" sz="4000" b="1"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53919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4364182"/>
            <a:ext cx="9144000" cy="2462213"/>
          </a:xfrm>
          <a:prstGeom prst="rect">
            <a:avLst/>
          </a:prstGeom>
          <a:noFill/>
        </p:spPr>
        <p:txBody>
          <a:bodyPr wrap="square" rtlCol="0">
            <a:spAutoFit/>
          </a:bodyPr>
          <a:lstStyle/>
          <a:p>
            <a:r>
              <a:rPr lang="it-IT" sz="2200" dirty="0" smtClean="0">
                <a:latin typeface="Copperplate Gothic Bold" pitchFamily="34" charset="0"/>
              </a:rPr>
              <a:t>Dalla grande emigrazione verso le </a:t>
            </a:r>
            <a:r>
              <a:rPr lang="it-IT" sz="2200" dirty="0" err="1" smtClean="0">
                <a:latin typeface="Copperplate Gothic Bold" pitchFamily="34" charset="0"/>
              </a:rPr>
              <a:t>Americhe</a:t>
            </a:r>
            <a:r>
              <a:rPr lang="it-IT" sz="2200" dirty="0" smtClean="0">
                <a:latin typeface="Copperplate Gothic Bold" pitchFamily="34" charset="0"/>
              </a:rPr>
              <a:t> e l’Australia, all’urbanizzazione che sta concentrando sempre più gente nelle megalopoli-mostro del Sud del mondo, i popoli non si sono più fermati, continuando ad alimentare i moti browniani che dalla preistoria non hanno più cessato di spostare persone e culture da un capo all’altro del pianeta. </a:t>
            </a:r>
            <a:endParaRPr lang="it-IT" sz="2000" b="1" dirty="0" smtClean="0">
              <a:solidFill>
                <a:schemeClr val="accent1">
                  <a:lumMod val="40000"/>
                  <a:lumOff val="60000"/>
                </a:schemeClr>
              </a:solidFill>
              <a:latin typeface="Copperplate Gothic Bold" pitchFamily="34" charset="0"/>
              <a:cs typeface="Arial" charset="0"/>
            </a:endParaRPr>
          </a:p>
        </p:txBody>
      </p:sp>
      <p:pic>
        <p:nvPicPr>
          <p:cNvPr id="50180" name="Picture 4" descr="Immagine"/>
          <p:cNvPicPr>
            <a:picLocks noChangeAspect="1" noChangeArrowheads="1"/>
          </p:cNvPicPr>
          <p:nvPr/>
        </p:nvPicPr>
        <p:blipFill>
          <a:blip r:embed="rId3"/>
          <a:srcRect/>
          <a:stretch>
            <a:fillRect/>
          </a:stretch>
        </p:blipFill>
        <p:spPr bwMode="auto">
          <a:xfrm>
            <a:off x="0" y="0"/>
            <a:ext cx="8832985" cy="4364182"/>
          </a:xfrm>
          <a:prstGeom prst="rect">
            <a:avLst/>
          </a:prstGeom>
          <a:noFill/>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4003964"/>
            <a:ext cx="9144000" cy="3016210"/>
          </a:xfrm>
          <a:prstGeom prst="rect">
            <a:avLst/>
          </a:prstGeom>
          <a:noFill/>
        </p:spPr>
        <p:txBody>
          <a:bodyPr wrap="square" rtlCol="0">
            <a:spAutoFit/>
          </a:bodyPr>
          <a:lstStyle/>
          <a:p>
            <a:r>
              <a:rPr lang="it-IT" sz="1700" dirty="0" smtClean="0">
                <a:latin typeface="Copperplate Gothic Bold" pitchFamily="34" charset="0"/>
              </a:rPr>
              <a:t>Le stime dell'Organizzazione internazionale per le migrazioni parlano di 200-250 milioni di profughi ambientali entro il 2050, tra 400 e 1.000 milioni entro il 2100. Il numero dei profughi ambientali ha superato quello dei profughi in fuga da conflitti armati e persecuzioni politiche e religiose (nel 2008 le proporzioni erano 5 milioni di profughi da guerre e violenze contro 20 milioni di migranti forzati da ragioni ambientali). Ciò nonostante, giuridicamente i migranti ambientali non esistono: nessuna convenzione internazionale li definisce né riconosce loro lo status giuridico di «rifugiati». Così, milioni di persone sono privati del diritto di chiedere asilo e di beneficiare dei connessi aiuti internazionali.</a:t>
            </a:r>
          </a:p>
          <a:p>
            <a:r>
              <a:rPr lang="it-IT" sz="2000" b="1" dirty="0" smtClean="0">
                <a:solidFill>
                  <a:schemeClr val="accent1">
                    <a:lumMod val="40000"/>
                    <a:lumOff val="60000"/>
                  </a:schemeClr>
                </a:solidFill>
                <a:latin typeface="Copperplate Gothic Bold" pitchFamily="34" charset="0"/>
                <a:cs typeface="Arial" charset="0"/>
              </a:rPr>
              <a:t>.</a:t>
            </a:r>
          </a:p>
        </p:txBody>
      </p:sp>
      <p:pic>
        <p:nvPicPr>
          <p:cNvPr id="50178" name="Picture 2" descr=" "/>
          <p:cNvPicPr>
            <a:picLocks noChangeAspect="1" noChangeArrowheads="1"/>
          </p:cNvPicPr>
          <p:nvPr/>
        </p:nvPicPr>
        <p:blipFill>
          <a:blip r:embed="rId3"/>
          <a:srcRect/>
          <a:stretch>
            <a:fillRect/>
          </a:stretch>
        </p:blipFill>
        <p:spPr bwMode="auto">
          <a:xfrm>
            <a:off x="0" y="0"/>
            <a:ext cx="9131844" cy="4003964"/>
          </a:xfrm>
          <a:prstGeom prst="rect">
            <a:avLst/>
          </a:prstGeom>
          <a:noFill/>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350" y="5847118"/>
            <a:ext cx="9144000" cy="877163"/>
          </a:xfrm>
          <a:prstGeom prst="rect">
            <a:avLst/>
          </a:prstGeom>
          <a:noFill/>
        </p:spPr>
        <p:txBody>
          <a:bodyPr wrap="square" rtlCol="0">
            <a:spAutoFit/>
          </a:bodyPr>
          <a:lstStyle/>
          <a:p>
            <a:r>
              <a:rPr lang="it-IT" sz="1700" dirty="0" smtClean="0">
                <a:latin typeface="Copperplate Gothic Bold" pitchFamily="34" charset="0"/>
              </a:rPr>
              <a:t>Non c’è modo di fermare i flussi. Come testimonia la storia dell’umanità, però, ci sono diversi modi per accogliere, a seconda della società che riceve: sono le culture egualitarie che riescono ad evitare il conflitto. </a:t>
            </a:r>
            <a:endParaRPr lang="it-IT" sz="2000" b="1" dirty="0" smtClean="0">
              <a:solidFill>
                <a:schemeClr val="accent1">
                  <a:lumMod val="40000"/>
                  <a:lumOff val="60000"/>
                </a:schemeClr>
              </a:solidFill>
              <a:latin typeface="Copperplate Gothic Bold" pitchFamily="34" charset="0"/>
              <a:cs typeface="Arial" charset="0"/>
            </a:endParaRPr>
          </a:p>
        </p:txBody>
      </p:sp>
      <p:pic>
        <p:nvPicPr>
          <p:cNvPr id="52226" name="Picture 2" descr="http://contents.internazionale.it/wp-content/uploads/2013/10/Schermata-2013-10-08-a-12.10.21.png"/>
          <p:cNvPicPr>
            <a:picLocks noChangeAspect="1" noChangeArrowheads="1"/>
          </p:cNvPicPr>
          <p:nvPr/>
        </p:nvPicPr>
        <p:blipFill>
          <a:blip r:embed="rId3"/>
          <a:srcRect/>
          <a:stretch>
            <a:fillRect/>
          </a:stretch>
        </p:blipFill>
        <p:spPr bwMode="auto">
          <a:xfrm>
            <a:off x="-6350" y="-1"/>
            <a:ext cx="9144000" cy="5847119"/>
          </a:xfrm>
          <a:prstGeom prst="rect">
            <a:avLst/>
          </a:prstGeom>
          <a:noFill/>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5196007"/>
            <a:ext cx="9144000" cy="1661993"/>
          </a:xfrm>
          <a:prstGeom prst="rect">
            <a:avLst/>
          </a:prstGeom>
          <a:noFill/>
        </p:spPr>
        <p:txBody>
          <a:bodyPr wrap="square" rtlCol="0">
            <a:spAutoFit/>
          </a:bodyPr>
          <a:lstStyle/>
          <a:p>
            <a:r>
              <a:rPr lang="it-IT" sz="1700" dirty="0" smtClean="0">
                <a:latin typeface="Copperplate Gothic Bold" pitchFamily="34" charset="0"/>
              </a:rPr>
              <a:t>Se chi riceve riesce a condividere le possibilità e le speranze per un futuro migliore, si costruirà una comunità coesa e solidale, capace di superare le difficoltà. SE i più deboli vorranno scaricare le responsabilità della propria povertà a chi è ancora più debole di loro, invece di lottare insieme contro i padroni,  cresceranno razzismi e fascismi. Da una parte e dall’altra. </a:t>
            </a:r>
            <a:endParaRPr lang="it-IT" sz="2000" b="1" dirty="0" smtClean="0">
              <a:solidFill>
                <a:schemeClr val="accent1">
                  <a:lumMod val="40000"/>
                  <a:lumOff val="60000"/>
                </a:schemeClr>
              </a:solidFill>
              <a:latin typeface="Copperplate Gothic Bold" pitchFamily="34" charset="0"/>
              <a:cs typeface="Arial" charset="0"/>
            </a:endParaRPr>
          </a:p>
        </p:txBody>
      </p:sp>
      <p:pic>
        <p:nvPicPr>
          <p:cNvPr id="53250" name="Picture 2" descr="http://www.popolis.it/wp-content/uploads/2014/12/migrazioni.jpg?1d29c9"/>
          <p:cNvPicPr>
            <a:picLocks noChangeAspect="1" noChangeArrowheads="1"/>
          </p:cNvPicPr>
          <p:nvPr/>
        </p:nvPicPr>
        <p:blipFill>
          <a:blip r:embed="rId3"/>
          <a:srcRect/>
          <a:stretch>
            <a:fillRect/>
          </a:stretch>
        </p:blipFill>
        <p:spPr bwMode="auto">
          <a:xfrm>
            <a:off x="0" y="-110284"/>
            <a:ext cx="9148778" cy="5306291"/>
          </a:xfrm>
          <a:prstGeom prst="rect">
            <a:avLst/>
          </a:prstGeom>
          <a:noFill/>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2355273"/>
            <a:ext cx="9144000" cy="1862048"/>
          </a:xfrm>
          <a:prstGeom prst="rect">
            <a:avLst/>
          </a:prstGeom>
          <a:noFill/>
        </p:spPr>
        <p:txBody>
          <a:bodyPr wrap="square" rtlCol="0">
            <a:spAutoFit/>
          </a:bodyPr>
          <a:lstStyle/>
          <a:p>
            <a:pPr algn="ctr"/>
            <a:r>
              <a:rPr lang="it-IT" sz="11500" dirty="0" smtClean="0">
                <a:latin typeface="Copperplate Gothic Bold" pitchFamily="34" charset="0"/>
              </a:rPr>
              <a:t>GRAZIE </a:t>
            </a:r>
            <a:endParaRPr lang="it-IT" sz="16600" b="1" dirty="0" smtClean="0">
              <a:solidFill>
                <a:schemeClr val="accent1">
                  <a:lumMod val="40000"/>
                  <a:lumOff val="60000"/>
                </a:schemeClr>
              </a:solidFill>
              <a:latin typeface="Copperplate Gothic Bold" pitchFamily="34" charset="0"/>
              <a:cs typeface="Arial" charset="0"/>
            </a:endParaRPr>
          </a:p>
        </p:txBody>
      </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0"/>
            <a:ext cx="9143999" cy="2308324"/>
          </a:xfrm>
          <a:prstGeom prst="rect">
            <a:avLst/>
          </a:prstGeom>
          <a:noFill/>
        </p:spPr>
        <p:txBody>
          <a:bodyPr wrap="square" rtlCol="0">
            <a:spAutoFit/>
          </a:bodyPr>
          <a:lstStyle/>
          <a:p>
            <a:r>
              <a:rPr lang="it-IT" sz="1600" b="1" dirty="0">
                <a:solidFill>
                  <a:prstClr val="white"/>
                </a:solidFill>
                <a:latin typeface="Copperplate Gothic Bold"/>
                <a:cs typeface="Copperplate Gothic Bold"/>
              </a:rPr>
              <a:t>A guardar bene, l’Europa preistorica sembra percorsa in lungo e in largo da genti che si spostano e si rimescolano continuamente, tramite migrazioni epocali ad ondate che si trascinano dietro miti e culture. Quando si pensa al Vecchio continente di millenni e millenni fa, lo si immagina vuoto, attraversato da orde che, in mancanza di meglio, si fanno genericamente provenire da un non meglio identificato ”bacino dell’Indo”, da cui sarebbe stata originata la “civiltà indoeuropea”, come se l’umanità fosse nata là e, a poco a poco, avesse popolato un mondo vuoto. In realtà, questa è solo una supposizione: di sicuro, la realtà è molto più complessa. </a:t>
            </a:r>
            <a:endParaRPr lang="it-IT" sz="1200" dirty="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 y="2332474"/>
            <a:ext cx="6462712" cy="4525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6462714" y="2308324"/>
            <a:ext cx="2681285" cy="4524315"/>
          </a:xfrm>
          <a:prstGeom prst="rect">
            <a:avLst/>
          </a:prstGeom>
          <a:noFill/>
        </p:spPr>
        <p:txBody>
          <a:bodyPr wrap="square" rtlCol="0">
            <a:spAutoFit/>
          </a:bodyPr>
          <a:lstStyle/>
          <a:p>
            <a:r>
              <a:rPr lang="it-IT" sz="1600" b="1" dirty="0">
                <a:latin typeface="Copperplate Gothic Bold" panose="020E0705020206020404" pitchFamily="34" charset="0"/>
              </a:rPr>
              <a:t>Perché, mentre la navigazione </a:t>
            </a:r>
            <a:r>
              <a:rPr lang="it-IT" sz="1600" b="1" dirty="0" smtClean="0">
                <a:latin typeface="Copperplate Gothic Bold" panose="020E0705020206020404" pitchFamily="34" charset="0"/>
              </a:rPr>
              <a:t> impone  </a:t>
            </a:r>
            <a:r>
              <a:rPr lang="it-IT" sz="1600" b="1" dirty="0">
                <a:latin typeface="Copperplate Gothic Bold" panose="020E0705020206020404" pitchFamily="34" charset="0"/>
              </a:rPr>
              <a:t>un punto di partenza e </a:t>
            </a:r>
            <a:r>
              <a:rPr lang="it-IT" sz="1600" b="1" dirty="0" smtClean="0">
                <a:latin typeface="Copperplate Gothic Bold" panose="020E0705020206020404" pitchFamily="34" charset="0"/>
              </a:rPr>
              <a:t>uno di arrivo </a:t>
            </a:r>
            <a:r>
              <a:rPr lang="it-IT" sz="1600" b="1" dirty="0">
                <a:latin typeface="Copperplate Gothic Bold" panose="020E0705020206020404" pitchFamily="34" charset="0"/>
              </a:rPr>
              <a:t>in cui chi viaggia rimane uguale a se stesso, il tragitto degli uomini e delle forme nella steppa avviene con movimenti browniani: scambi, fusioni, contaminazioni che confondono le piste, fanno perdere le tracce. Ciò che </a:t>
            </a:r>
            <a:endParaRPr lang="it-IT" sz="1600" b="1" dirty="0" smtClean="0">
              <a:latin typeface="Copperplate Gothic Bold" panose="020E0705020206020404" pitchFamily="34" charset="0"/>
            </a:endParaRPr>
          </a:p>
          <a:p>
            <a:r>
              <a:rPr lang="it-IT" sz="1600" b="1" dirty="0" smtClean="0">
                <a:latin typeface="Copperplate Gothic Bold" panose="020E0705020206020404" pitchFamily="34" charset="0"/>
              </a:rPr>
              <a:t>parte </a:t>
            </a:r>
            <a:r>
              <a:rPr lang="it-IT" sz="1600" b="1" dirty="0">
                <a:latin typeface="Copperplate Gothic Bold" panose="020E0705020206020404" pitchFamily="34" charset="0"/>
              </a:rPr>
              <a:t>non è mai esattamente </a:t>
            </a:r>
            <a:endParaRPr lang="it-IT" sz="1600" b="1" dirty="0" smtClean="0">
              <a:latin typeface="Copperplate Gothic Bold" panose="020E0705020206020404" pitchFamily="34" charset="0"/>
            </a:endParaRPr>
          </a:p>
          <a:p>
            <a:r>
              <a:rPr lang="it-IT" sz="1600" b="1" dirty="0" smtClean="0">
                <a:latin typeface="Copperplate Gothic Bold" panose="020E0705020206020404" pitchFamily="34" charset="0"/>
              </a:rPr>
              <a:t>ciò </a:t>
            </a:r>
            <a:r>
              <a:rPr lang="it-IT" sz="1600" b="1" dirty="0">
                <a:latin typeface="Copperplate Gothic Bold" panose="020E0705020206020404" pitchFamily="34" charset="0"/>
              </a:rPr>
              <a:t>che arriva. </a:t>
            </a:r>
          </a:p>
        </p:txBody>
      </p:sp>
    </p:spTree>
    <p:extLst>
      <p:ext uri="{BB962C8B-B14F-4D97-AF65-F5344CB8AC3E}">
        <p14:creationId xmlns:p14="http://schemas.microsoft.com/office/powerpoint/2010/main" xmlns="" val="3872154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75" y="776288"/>
            <a:ext cx="9159875" cy="603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p:cNvSpPr txBox="1">
            <a:spLocks noChangeArrowheads="1"/>
          </p:cNvSpPr>
          <p:nvPr/>
        </p:nvSpPr>
        <p:spPr bwMode="auto">
          <a:xfrm>
            <a:off x="179388" y="188913"/>
            <a:ext cx="8713787" cy="522287"/>
          </a:xfrm>
          <a:prstGeom prst="rect">
            <a:avLst/>
          </a:prstGeom>
          <a:noFill/>
          <a:ln w="9525">
            <a:noFill/>
            <a:miter lim="800000"/>
            <a:headEnd/>
            <a:tailEnd/>
          </a:ln>
        </p:spPr>
        <p:txBody>
          <a:bodyPr>
            <a:spAutoFit/>
          </a:bodyPr>
          <a:lstStyle/>
          <a:p>
            <a:pPr>
              <a:defRPr/>
            </a:pPr>
            <a:r>
              <a:rPr lang="it-IT" sz="2800" dirty="0">
                <a:solidFill>
                  <a:schemeClr val="accent5">
                    <a:lumMod val="40000"/>
                    <a:lumOff val="60000"/>
                  </a:schemeClr>
                </a:solidFill>
                <a:latin typeface="Calibri" pitchFamily="34" charset="0"/>
                <a:cs typeface="Arial" charset="0"/>
              </a:rPr>
              <a:t>La prima uscita di </a:t>
            </a:r>
            <a:r>
              <a:rPr lang="it-IT" sz="2800" i="1" dirty="0">
                <a:solidFill>
                  <a:schemeClr val="accent5">
                    <a:lumMod val="40000"/>
                    <a:lumOff val="60000"/>
                  </a:schemeClr>
                </a:solidFill>
                <a:latin typeface="Calibri" pitchFamily="34" charset="0"/>
                <a:cs typeface="Arial" charset="0"/>
              </a:rPr>
              <a:t>Homo</a:t>
            </a:r>
            <a:r>
              <a:rPr lang="it-IT" sz="2800" dirty="0">
                <a:solidFill>
                  <a:schemeClr val="accent5">
                    <a:lumMod val="40000"/>
                    <a:lumOff val="60000"/>
                  </a:schemeClr>
                </a:solidFill>
                <a:latin typeface="Calibri" pitchFamily="34" charset="0"/>
                <a:cs typeface="Arial" charset="0"/>
              </a:rPr>
              <a:t> dall’Africa: 2 milioni di anni fa</a:t>
            </a:r>
          </a:p>
        </p:txBody>
      </p:sp>
    </p:spTree>
    <p:extLst>
      <p:ext uri="{BB962C8B-B14F-4D97-AF65-F5344CB8AC3E}">
        <p14:creationId xmlns:p14="http://schemas.microsoft.com/office/powerpoint/2010/main" xmlns="" val="42436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0" y="4556249"/>
            <a:ext cx="7772400" cy="1752600"/>
          </a:xfrm>
        </p:spPr>
        <p:txBody>
          <a:bodyPr>
            <a:normAutofit fontScale="400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pPr algn="l"/>
            <a:r>
              <a:rPr lang="it-IT" sz="8000" b="1" dirty="0" smtClean="0">
                <a:solidFill>
                  <a:srgbClr val="FF0000"/>
                </a:solidFill>
                <a:latin typeface="Copperplate Gothic Bold" pitchFamily="34" charset="0"/>
                <a:cs typeface="Arial" charset="0"/>
              </a:rPr>
              <a:t>L’ uscita di </a:t>
            </a:r>
            <a:r>
              <a:rPr lang="it-IT" sz="8000" b="1" i="1" dirty="0" smtClean="0">
                <a:solidFill>
                  <a:srgbClr val="FF0000"/>
                </a:solidFill>
                <a:latin typeface="Copperplate Gothic Bold" pitchFamily="34" charset="0"/>
                <a:cs typeface="Arial" charset="0"/>
              </a:rPr>
              <a:t>Homo sapiens </a:t>
            </a:r>
            <a:r>
              <a:rPr lang="it-IT" sz="8000" b="1" dirty="0" smtClean="0">
                <a:solidFill>
                  <a:srgbClr val="FF0000"/>
                </a:solidFill>
                <a:latin typeface="Copperplate Gothic Bold" pitchFamily="34" charset="0"/>
                <a:cs typeface="Arial" charset="0"/>
              </a:rPr>
              <a:t>dall’Africa: 100-60mila anni fa</a:t>
            </a:r>
            <a:endParaRPr lang="en-US" sz="70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15768"/>
            <a:ext cx="91440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0" y="4556249"/>
            <a:ext cx="77724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b="4810"/>
          <a:stretch>
            <a:fillRect/>
          </a:stretch>
        </p:blipFill>
        <p:spPr bwMode="auto">
          <a:xfrm>
            <a:off x="0" y="1309688"/>
            <a:ext cx="91440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0" y="4556249"/>
            <a:ext cx="77724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grpSp>
        <p:nvGrpSpPr>
          <p:cNvPr id="6" name="Gruppo 6"/>
          <p:cNvGrpSpPr>
            <a:grpSpLocks/>
          </p:cNvGrpSpPr>
          <p:nvPr/>
        </p:nvGrpSpPr>
        <p:grpSpPr bwMode="auto">
          <a:xfrm>
            <a:off x="0" y="1341438"/>
            <a:ext cx="9144000" cy="4175125"/>
            <a:chOff x="0" y="1340768"/>
            <a:chExt cx="9144000" cy="4176464"/>
          </a:xfrm>
        </p:grpSpPr>
        <p:grpSp>
          <p:nvGrpSpPr>
            <p:cNvPr id="7" name="Gruppo 4"/>
            <p:cNvGrpSpPr>
              <a:grpSpLocks/>
            </p:cNvGrpSpPr>
            <p:nvPr/>
          </p:nvGrpSpPr>
          <p:grpSpPr bwMode="auto">
            <a:xfrm>
              <a:off x="0" y="1340768"/>
              <a:ext cx="9143999" cy="4176464"/>
              <a:chOff x="0" y="1482286"/>
              <a:chExt cx="9300146" cy="4322978"/>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t="3281"/>
              <a:stretch>
                <a:fillRect/>
              </a:stretch>
            </p:blipFill>
            <p:spPr bwMode="auto">
              <a:xfrm>
                <a:off x="0" y="1484784"/>
                <a:ext cx="4762500" cy="424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b="1337"/>
              <a:stretch>
                <a:fillRect/>
              </a:stretch>
            </p:blipFill>
            <p:spPr bwMode="auto">
              <a:xfrm>
                <a:off x="4537646" y="1482286"/>
                <a:ext cx="4762500" cy="4322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31840" y="4901818"/>
                <a:ext cx="1584176" cy="365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5449418"/>
              <a:ext cx="4572000" cy="67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 y="5170524"/>
            <a:ext cx="7772400" cy="1348922"/>
          </a:xfrm>
        </p:spPr>
        <p:txBody>
          <a:bodyPr>
            <a:normAutofit fontScale="400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pPr algn="l"/>
            <a:r>
              <a:rPr lang="en-US" sz="8000" b="1" dirty="0" smtClean="0">
                <a:solidFill>
                  <a:srgbClr val="FF0000"/>
                </a:solidFill>
                <a:latin typeface="Copperplate Gothic Bold"/>
                <a:cs typeface="Copperplate Gothic Bold"/>
              </a:rPr>
              <a:t>I </a:t>
            </a:r>
            <a:r>
              <a:rPr lang="en-US" sz="8000" b="1" dirty="0" err="1" smtClean="0">
                <a:solidFill>
                  <a:srgbClr val="FF0000"/>
                </a:solidFill>
                <a:latin typeface="Copperplate Gothic Bold"/>
                <a:cs typeface="Copperplate Gothic Bold"/>
              </a:rPr>
              <a:t>tre</a:t>
            </a:r>
            <a:r>
              <a:rPr lang="en-US" sz="8000" b="1" dirty="0" smtClean="0">
                <a:solidFill>
                  <a:srgbClr val="FF0000"/>
                </a:solidFill>
                <a:latin typeface="Copperplate Gothic Bold"/>
                <a:cs typeface="Copperplate Gothic Bold"/>
              </a:rPr>
              <a:t> “</a:t>
            </a:r>
            <a:r>
              <a:rPr lang="en-US" sz="8000" b="1" dirty="0" err="1" smtClean="0">
                <a:solidFill>
                  <a:srgbClr val="FF0000"/>
                </a:solidFill>
                <a:latin typeface="Copperplate Gothic Bold"/>
                <a:cs typeface="Copperplate Gothic Bold"/>
              </a:rPr>
              <a:t>negroidi</a:t>
            </a:r>
            <a:r>
              <a:rPr lang="en-US" sz="8000" b="1" dirty="0" smtClean="0">
                <a:solidFill>
                  <a:srgbClr val="FF0000"/>
                </a:solidFill>
                <a:latin typeface="Copperplate Gothic Bold"/>
                <a:cs typeface="Copperplate Gothic Bold"/>
              </a:rPr>
              <a:t>” </a:t>
            </a:r>
            <a:r>
              <a:rPr lang="en-US" sz="8000" b="1" dirty="0" err="1" smtClean="0">
                <a:solidFill>
                  <a:srgbClr val="FF0000"/>
                </a:solidFill>
                <a:latin typeface="Copperplate Gothic Bold"/>
                <a:cs typeface="Copperplate Gothic Bold"/>
              </a:rPr>
              <a:t>dei</a:t>
            </a:r>
            <a:r>
              <a:rPr lang="en-US" sz="8000" b="1" dirty="0" smtClean="0">
                <a:solidFill>
                  <a:srgbClr val="FF0000"/>
                </a:solidFill>
                <a:latin typeface="Copperplate Gothic Bold"/>
                <a:cs typeface="Copperplate Gothic Bold"/>
              </a:rPr>
              <a:t> </a:t>
            </a:r>
            <a:r>
              <a:rPr lang="en-US" sz="8000" b="1" dirty="0" err="1" smtClean="0">
                <a:solidFill>
                  <a:srgbClr val="FF0000"/>
                </a:solidFill>
                <a:latin typeface="Copperplate Gothic Bold"/>
                <a:cs typeface="Copperplate Gothic Bold"/>
              </a:rPr>
              <a:t>Balzi</a:t>
            </a:r>
            <a:r>
              <a:rPr lang="en-US" sz="8000" b="1" dirty="0" smtClean="0">
                <a:solidFill>
                  <a:srgbClr val="FF0000"/>
                </a:solidFill>
                <a:latin typeface="Copperplate Gothic Bold"/>
                <a:cs typeface="Copperplate Gothic Bold"/>
              </a:rPr>
              <a:t> Rossi</a:t>
            </a:r>
            <a:endParaRPr lang="en-US" sz="8000" b="1"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1506" name="Picture 2" descr="http://www.abcd-online.it/wp-content/uploads/2013/11/8-Triplice-sepoltura.jpg"/>
          <p:cNvPicPr>
            <a:picLocks noChangeAspect="1" noChangeArrowheads="1"/>
          </p:cNvPicPr>
          <p:nvPr/>
        </p:nvPicPr>
        <p:blipFill>
          <a:blip r:embed="rId3"/>
          <a:srcRect r="9237"/>
          <a:stretch>
            <a:fillRect/>
          </a:stretch>
        </p:blipFill>
        <p:spPr bwMode="auto">
          <a:xfrm rot="16200000">
            <a:off x="1887019" y="-1674160"/>
            <a:ext cx="5369963" cy="9143998"/>
          </a:xfrm>
          <a:prstGeom prst="rect">
            <a:avLst/>
          </a:prstGeom>
          <a:noFill/>
        </p:spPr>
      </p:pic>
    </p:spTree>
    <p:extLst>
      <p:ext uri="{BB962C8B-B14F-4D97-AF65-F5344CB8AC3E}">
        <p14:creationId xmlns:p14="http://schemas.microsoft.com/office/powerpoint/2010/main" xmlns="" val="3902141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3597</TotalTime>
  <Words>1336</Words>
  <Application>Microsoft Macintosh PowerPoint</Application>
  <PresentationFormat>Presentazione su schermo (4:3)</PresentationFormat>
  <Paragraphs>180</Paragraphs>
  <Slides>34</Slides>
  <Notes>0</Notes>
  <HiddenSlides>0</HiddenSlides>
  <MMClips>0</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 Black </vt:lpstr>
      <vt:lpstr>DI GENTI ERRANTI. La migrazioni dei popoli nel mondo antico  </vt:lpstr>
      <vt:lpstr>Diapositiva 2</vt:lpstr>
      <vt:lpstr>Un tempo si pensava che l’evoluzione delle società umane fosse caratterizzato da vari stadi successivi: prima i cacciatori-raccoglitori, poi i pastori (entrambi nomadi) e infine gli agricoltori . In realtà, queste classificazioni sono un’invenzione dei sedentari: le popolazioni che occupano territori ampi e difficili quasi sempre hanno appartenuto alle tre categorie insieme. E, se necessario,  sono passate dall’una all’altra con relativa facilità.  </vt:lpstr>
      <vt:lpstr>Diapositiva 4</vt:lpstr>
      <vt:lpstr>Diapositiva 5</vt:lpstr>
      <vt:lpstr> </vt:lpstr>
      <vt:lpstr> </vt:lpstr>
      <vt:lpstr> </vt:lpstr>
      <vt:lpstr> </vt:lpstr>
      <vt:lpstr> </vt:lpstr>
      <vt:lpstr> </vt:lpstr>
      <vt:lpstr> </vt:lpstr>
      <vt:lpstr> </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Razzismo scientifico:  Il decalogo del “Manifesto”</vt:lpstr>
      <vt:lpstr>Diapositiva 28</vt:lpstr>
      <vt:lpstr>Diapositiva 29</vt:lpstr>
      <vt:lpstr>Diapositiva 30</vt:lpstr>
      <vt:lpstr>Diapositiva 31</vt:lpstr>
      <vt:lpstr>Diapositiva 32</vt:lpstr>
      <vt:lpstr>Diapositiva 33</vt:lpstr>
      <vt:lpstr>Diapositiva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 POPOLI ERRANTI,  DI DRAGHI,  DI SANTI  E DI DEI</dc:title>
  <dc:creator>C F</dc:creator>
  <cp:lastModifiedBy>mzucca</cp:lastModifiedBy>
  <cp:revision>260</cp:revision>
  <dcterms:created xsi:type="dcterms:W3CDTF">2014-07-24T09:18:26Z</dcterms:created>
  <dcterms:modified xsi:type="dcterms:W3CDTF">2017-01-11T09:57:26Z</dcterms:modified>
</cp:coreProperties>
</file>