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20" r:id="rId6"/>
    <p:sldMasterId id="2147483732" r:id="rId7"/>
  </p:sldMasterIdLst>
  <p:notesMasterIdLst>
    <p:notesMasterId r:id="rId64"/>
  </p:notesMasterIdLst>
  <p:sldIdLst>
    <p:sldId id="256" r:id="rId8"/>
    <p:sldId id="565" r:id="rId9"/>
    <p:sldId id="567" r:id="rId10"/>
    <p:sldId id="570" r:id="rId11"/>
    <p:sldId id="572" r:id="rId12"/>
    <p:sldId id="578" r:id="rId13"/>
    <p:sldId id="582" r:id="rId14"/>
    <p:sldId id="604" r:id="rId15"/>
    <p:sldId id="605" r:id="rId16"/>
    <p:sldId id="574" r:id="rId17"/>
    <p:sldId id="620" r:id="rId18"/>
    <p:sldId id="625" r:id="rId19"/>
    <p:sldId id="626" r:id="rId20"/>
    <p:sldId id="627" r:id="rId21"/>
    <p:sldId id="629" r:id="rId22"/>
    <p:sldId id="630" r:id="rId23"/>
    <p:sldId id="634" r:id="rId24"/>
    <p:sldId id="635" r:id="rId25"/>
    <p:sldId id="631" r:id="rId26"/>
    <p:sldId id="637" r:id="rId27"/>
    <p:sldId id="632" r:id="rId28"/>
    <p:sldId id="633" r:id="rId29"/>
    <p:sldId id="638" r:id="rId30"/>
    <p:sldId id="607" r:id="rId31"/>
    <p:sldId id="608" r:id="rId32"/>
    <p:sldId id="610" r:id="rId33"/>
    <p:sldId id="612" r:id="rId34"/>
    <p:sldId id="614" r:id="rId35"/>
    <p:sldId id="616" r:id="rId36"/>
    <p:sldId id="617" r:id="rId37"/>
    <p:sldId id="619" r:id="rId38"/>
    <p:sldId id="580" r:id="rId39"/>
    <p:sldId id="579" r:id="rId40"/>
    <p:sldId id="527" r:id="rId41"/>
    <p:sldId id="639" r:id="rId42"/>
    <p:sldId id="643" r:id="rId43"/>
    <p:sldId id="641" r:id="rId44"/>
    <p:sldId id="644" r:id="rId45"/>
    <p:sldId id="368" r:id="rId46"/>
    <p:sldId id="676" r:id="rId47"/>
    <p:sldId id="646" r:id="rId48"/>
    <p:sldId id="652" r:id="rId49"/>
    <p:sldId id="653" r:id="rId50"/>
    <p:sldId id="654" r:id="rId51"/>
    <p:sldId id="655" r:id="rId52"/>
    <p:sldId id="656" r:id="rId53"/>
    <p:sldId id="661" r:id="rId54"/>
    <p:sldId id="662" r:id="rId55"/>
    <p:sldId id="663" r:id="rId56"/>
    <p:sldId id="668" r:id="rId57"/>
    <p:sldId id="669" r:id="rId58"/>
    <p:sldId id="672" r:id="rId59"/>
    <p:sldId id="673" r:id="rId60"/>
    <p:sldId id="675" r:id="rId61"/>
    <p:sldId id="562" r:id="rId62"/>
    <p:sldId id="541"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DC960B8-6D1F-084C-9CFF-65E6B5945AF1}">
          <p14:sldIdLst>
            <p14:sldId id="256"/>
            <p14:sldId id="565"/>
            <p14:sldId id="567"/>
            <p14:sldId id="570"/>
            <p14:sldId id="572"/>
            <p14:sldId id="578"/>
            <p14:sldId id="582"/>
            <p14:sldId id="604"/>
            <p14:sldId id="605"/>
            <p14:sldId id="574"/>
            <p14:sldId id="620"/>
            <p14:sldId id="625"/>
            <p14:sldId id="626"/>
            <p14:sldId id="627"/>
            <p14:sldId id="629"/>
            <p14:sldId id="630"/>
            <p14:sldId id="634"/>
            <p14:sldId id="635"/>
            <p14:sldId id="631"/>
            <p14:sldId id="637"/>
            <p14:sldId id="632"/>
            <p14:sldId id="633"/>
            <p14:sldId id="638"/>
            <p14:sldId id="607"/>
            <p14:sldId id="608"/>
            <p14:sldId id="610"/>
            <p14:sldId id="612"/>
            <p14:sldId id="614"/>
            <p14:sldId id="616"/>
            <p14:sldId id="617"/>
            <p14:sldId id="619"/>
            <p14:sldId id="580"/>
            <p14:sldId id="579"/>
            <p14:sldId id="527"/>
            <p14:sldId id="639"/>
            <p14:sldId id="643"/>
            <p14:sldId id="641"/>
            <p14:sldId id="644"/>
            <p14:sldId id="368"/>
            <p14:sldId id="676"/>
            <p14:sldId id="646"/>
            <p14:sldId id="652"/>
            <p14:sldId id="653"/>
            <p14:sldId id="654"/>
            <p14:sldId id="655"/>
            <p14:sldId id="656"/>
            <p14:sldId id="661"/>
            <p14:sldId id="662"/>
            <p14:sldId id="663"/>
            <p14:sldId id="668"/>
            <p14:sldId id="669"/>
            <p14:sldId id="672"/>
            <p14:sldId id="673"/>
            <p14:sldId id="675"/>
            <p14:sldId id="562"/>
            <p14:sldId id="54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92" autoAdjust="0"/>
    <p:restoredTop sz="94632" autoAdjust="0"/>
  </p:normalViewPr>
  <p:slideViewPr>
    <p:cSldViewPr snapToGrid="0" snapToObjects="1">
      <p:cViewPr varScale="1">
        <p:scale>
          <a:sx n="99" d="100"/>
          <a:sy n="99" d="100"/>
        </p:scale>
        <p:origin x="-48" y="-3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81B24-6266-A64E-B3BA-F5892B3AB551}" type="datetimeFigureOut">
              <a:rPr lang="en-US" smtClean="0"/>
              <a:pPr/>
              <a:t>1/15/2017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BE7190-CA0B-6C4F-9EBA-5E020E77F617}" type="slidenum">
              <a:rPr lang="en-US" smtClean="0"/>
              <a:pPr/>
              <a:t>‹N›</a:t>
            </a:fld>
            <a:endParaRPr lang="en-US"/>
          </a:p>
        </p:txBody>
      </p:sp>
    </p:spTree>
    <p:extLst>
      <p:ext uri="{BB962C8B-B14F-4D97-AF65-F5344CB8AC3E}">
        <p14:creationId xmlns:p14="http://schemas.microsoft.com/office/powerpoint/2010/main" val="5600890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EBE7190-CA0B-6C4F-9EBA-5E020E77F617}" type="slidenum">
              <a:rPr lang="en-US" smtClean="0"/>
              <a:pPr/>
              <a:t>33</a:t>
            </a:fld>
            <a:endParaRPr lang="en-US"/>
          </a:p>
        </p:txBody>
      </p:sp>
    </p:spTree>
    <p:extLst>
      <p:ext uri="{BB962C8B-B14F-4D97-AF65-F5344CB8AC3E}">
        <p14:creationId xmlns:p14="http://schemas.microsoft.com/office/powerpoint/2010/main" val="1870372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EBE7190-CA0B-6C4F-9EBA-5E020E77F617}"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87037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EBE7190-CA0B-6C4F-9EBA-5E020E77F617}"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870372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EBE7190-CA0B-6C4F-9EBA-5E020E77F617}"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70372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66216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52918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15364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55248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0020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70222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54815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1918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pPr/>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87468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84407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37281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05447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82614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63173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63169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25834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87293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82895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pPr/>
              <a:t>1/15/2017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68244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75012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73512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62681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28213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4841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80567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40462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345649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5697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pPr/>
              <a:t>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62100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674297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61517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78817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519621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44496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781163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11883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34566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98590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pPr/>
              <a:t>1/15/2017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592786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54601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0685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17738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06865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45269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1/15/2017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671600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1/15/2017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52981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1/15/2017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79251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1/15/2017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79767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pPr/>
              <a:t>1/15/2017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1/15/2017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534077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1/15/2017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787764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1/15/2017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634004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1/15/2017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6883203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1/15/2017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0292389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1/15/2017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9178795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1/15/2017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7943587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E22588-1864-4BD9-88D3-8A4D09B88F9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5929951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B84F19-845F-4899-830D-327CFC07C1B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414375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84584F-671D-48BC-BF73-60AAF6446EB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447149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pPr/>
              <a:t>1/15/2017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0839B2-EF68-4471-9336-B225B94EB6C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1877025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584B56-0657-48CF-952E-218E09F2492F}"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5422212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34C9CE-484D-4AFB-9806-9EF16853893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623882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0D45DA-B7EB-482C-8210-3A115FE1606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2697374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703F35-9F15-4C12-9021-C5C34F95006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0446188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CC0542-AD91-4726-8EBB-81A1AC869E6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2672571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6538AC-83DC-44A9-92A4-7E8C533FD16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9858022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C9C221-6E62-4DF5-8FC0-1A97E371BDC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380621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pPr/>
              <a:t>1/15/2017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pPr/>
              <a:t>‹N›</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pPr/>
              <a:t>1/15/2017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pPr/>
              <a:t>‹N›</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463190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824923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709015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E54CE-DBEA-438E-8F5D-BC0529C3215E}" type="datetimeFigureOut">
              <a:rPr lang="it-IT" smtClean="0">
                <a:solidFill>
                  <a:prstClr val="black">
                    <a:tint val="75000"/>
                  </a:prstClr>
                </a:solidFill>
              </a:rPr>
              <a:pPr/>
              <a:t>15/01/2017</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4C0FD-7029-4D0E-A08F-D1453478092C}"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97707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1/15/2017</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575749353"/>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5F4119B1-5BBA-4D5A-ADB9-F9DC5208662C}" type="slidenum">
              <a:rPr lang="it-IT">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193774059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3.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image" Target="../media/image43.w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000" b="1" dirty="0" smtClean="0">
                <a:solidFill>
                  <a:srgbClr val="FFFFFF"/>
                </a:solidFill>
                <a:latin typeface="Copperplate Gothic Bold"/>
                <a:cs typeface="Copperplate Gothic Bold"/>
              </a:rPr>
              <a:t>Le </a:t>
            </a:r>
            <a:r>
              <a:rPr lang="en-US" sz="6000" b="1" dirty="0" err="1" smtClean="0">
                <a:solidFill>
                  <a:srgbClr val="FFFFFF"/>
                </a:solidFill>
                <a:latin typeface="Copperplate Gothic Bold"/>
                <a:cs typeface="Copperplate Gothic Bold"/>
              </a:rPr>
              <a:t>migrazioni</a:t>
            </a:r>
            <a:r>
              <a:rPr lang="en-US" sz="6000" b="1" dirty="0" smtClean="0">
                <a:solidFill>
                  <a:srgbClr val="FFFFFF"/>
                </a:solidFill>
                <a:latin typeface="Copperplate Gothic Bold"/>
                <a:cs typeface="Copperplate Gothic Bold"/>
              </a:rPr>
              <a:t> </a:t>
            </a:r>
            <a:r>
              <a:rPr lang="en-US" sz="6000" b="1" dirty="0" err="1" smtClean="0">
                <a:solidFill>
                  <a:srgbClr val="FFFFFF"/>
                </a:solidFill>
                <a:latin typeface="Copperplate Gothic Bold"/>
                <a:cs typeface="Copperplate Gothic Bold"/>
              </a:rPr>
              <a:t>antiche</a:t>
            </a:r>
            <a:r>
              <a:rPr lang="en-US" sz="6000" b="1" dirty="0" smtClean="0">
                <a:solidFill>
                  <a:srgbClr val="FFFFFF"/>
                </a:solidFill>
                <a:latin typeface="Copperplate Gothic Bold"/>
                <a:cs typeface="Copperplate Gothic Bold"/>
              </a:rPr>
              <a:t>. </a:t>
            </a:r>
            <a:br>
              <a:rPr lang="en-US" sz="6000" b="1" dirty="0" smtClean="0">
                <a:solidFill>
                  <a:srgbClr val="FFFFFF"/>
                </a:solidFill>
                <a:latin typeface="Copperplate Gothic Bold"/>
                <a:cs typeface="Copperplate Gothic Bold"/>
              </a:rPr>
            </a:br>
            <a:r>
              <a:rPr lang="en-US" sz="6000" b="1" dirty="0" smtClean="0">
                <a:solidFill>
                  <a:srgbClr val="FFFFFF"/>
                </a:solidFill>
                <a:latin typeface="Copperplate Gothic Bold"/>
                <a:cs typeface="Copperplate Gothic Bold"/>
              </a:rPr>
              <a:t>I </a:t>
            </a:r>
            <a:r>
              <a:rPr lang="en-US" sz="6000" b="1" dirty="0" err="1" smtClean="0">
                <a:solidFill>
                  <a:srgbClr val="FFFFFF"/>
                </a:solidFill>
                <a:latin typeface="Copperplate Gothic Bold"/>
                <a:cs typeface="Copperplate Gothic Bold"/>
              </a:rPr>
              <a:t>popoli</a:t>
            </a:r>
            <a:r>
              <a:rPr lang="en-US" sz="6000" b="1" dirty="0" smtClean="0">
                <a:solidFill>
                  <a:srgbClr val="FFFFFF"/>
                </a:solidFill>
                <a:latin typeface="Copperplate Gothic Bold"/>
                <a:cs typeface="Copperplate Gothic Bold"/>
              </a:rPr>
              <a:t> </a:t>
            </a:r>
            <a:r>
              <a:rPr lang="en-US" sz="6000" b="1" dirty="0" err="1" smtClean="0">
                <a:solidFill>
                  <a:srgbClr val="FFFFFF"/>
                </a:solidFill>
                <a:latin typeface="Copperplate Gothic Bold"/>
                <a:cs typeface="Copperplate Gothic Bold"/>
              </a:rPr>
              <a:t>delle</a:t>
            </a:r>
            <a:r>
              <a:rPr lang="en-US" sz="6000" b="1" dirty="0" smtClean="0">
                <a:solidFill>
                  <a:srgbClr val="FFFFFF"/>
                </a:solidFill>
                <a:latin typeface="Copperplate Gothic Bold"/>
                <a:cs typeface="Copperplate Gothic Bold"/>
              </a:rPr>
              <a:t> steppe</a:t>
            </a:r>
            <a:endParaRPr lang="en-US" sz="6000" b="1"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1371600" y="4556249"/>
            <a:ext cx="6400800" cy="1752600"/>
          </a:xfrm>
        </p:spPr>
        <p:txBody>
          <a:bodyPr>
            <a:normAutofit fontScale="55000" lnSpcReduction="20000"/>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a:p>
            <a:r>
              <a:rPr lang="en-US" sz="5800" b="1" dirty="0" err="1" smtClean="0">
                <a:solidFill>
                  <a:srgbClr val="FF0000"/>
                </a:solidFill>
                <a:latin typeface="Copperplate Gothic Bold"/>
                <a:cs typeface="Copperplate Gothic Bold"/>
              </a:rPr>
              <a:t>Michela</a:t>
            </a:r>
            <a:r>
              <a:rPr lang="en-US" sz="5800" b="1" dirty="0" smtClean="0">
                <a:solidFill>
                  <a:srgbClr val="FF0000"/>
                </a:solidFill>
                <a:latin typeface="Copperplate Gothic Bold"/>
                <a:cs typeface="Copperplate Gothic Bold"/>
              </a:rPr>
              <a:t> </a:t>
            </a:r>
            <a:r>
              <a:rPr lang="en-US" sz="5800" b="1" dirty="0" err="1" smtClean="0">
                <a:solidFill>
                  <a:srgbClr val="FF0000"/>
                </a:solidFill>
                <a:latin typeface="Copperplate Gothic Bold"/>
                <a:cs typeface="Copperplate Gothic Bold"/>
              </a:rPr>
              <a:t>Zucca</a:t>
            </a:r>
            <a:endParaRPr lang="en-US" sz="5800" b="1" dirty="0">
              <a:solidFill>
                <a:srgbClr val="FF0000"/>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5143500" y="0"/>
            <a:ext cx="4000500" cy="6370975"/>
          </a:xfrm>
          <a:prstGeom prst="rect">
            <a:avLst/>
          </a:prstGeom>
          <a:noFill/>
        </p:spPr>
        <p:txBody>
          <a:bodyPr wrap="square" rtlCol="0">
            <a:spAutoFit/>
          </a:bodyPr>
          <a:lstStyle/>
          <a:p>
            <a:r>
              <a:rPr lang="it-IT" sz="2400" b="1" dirty="0" smtClean="0">
                <a:solidFill>
                  <a:prstClr val="white"/>
                </a:solidFill>
                <a:latin typeface="Copperplate Gothic Bold"/>
                <a:cs typeface="Copperplate Gothic Bold"/>
              </a:rPr>
              <a:t>Esaminando </a:t>
            </a:r>
            <a:r>
              <a:rPr lang="it-IT" sz="2400" b="1" dirty="0">
                <a:solidFill>
                  <a:prstClr val="white"/>
                </a:solidFill>
                <a:latin typeface="Copperplate Gothic Bold"/>
                <a:cs typeface="Copperplate Gothic Bold"/>
              </a:rPr>
              <a:t>i ritrovamenti fossili oltre che archeologici, si sa che, con il lento ritiro dei ghiacci, le renne e parte delle tribù cacciatrici, che su questo animale totemico basavano la propria alimentazione e identità, si spostano verso nord. Chi rimane si fonde con chi viene da sud, cioè dal Mediterraneo.</a:t>
            </a:r>
            <a:r>
              <a:rPr lang="en-US" sz="2400" b="1" dirty="0" smtClean="0">
                <a:solidFill>
                  <a:prstClr val="white"/>
                </a:solidFill>
                <a:latin typeface="Copperplate Gothic Bold"/>
                <a:cs typeface="Copperplate Gothic Bold"/>
              </a:rPr>
              <a:t>  </a:t>
            </a:r>
            <a:endParaRPr lang="it-IT" sz="2000" dirty="0">
              <a:solidFill>
                <a:prstClr val="white"/>
              </a:solidFill>
            </a:endParaRPr>
          </a:p>
        </p:txBody>
      </p: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612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4489284" y="0"/>
            <a:ext cx="4654716" cy="6524863"/>
          </a:xfrm>
          <a:prstGeom prst="rect">
            <a:avLst/>
          </a:prstGeom>
          <a:noFill/>
        </p:spPr>
        <p:txBody>
          <a:bodyPr wrap="square" rtlCol="0">
            <a:spAutoFit/>
          </a:bodyPr>
          <a:lstStyle/>
          <a:p>
            <a:r>
              <a:rPr lang="it-IT" sz="2200" b="1" dirty="0" smtClean="0">
                <a:solidFill>
                  <a:prstClr val="white"/>
                </a:solidFill>
                <a:latin typeface="Copperplate Gothic Bold"/>
                <a:cs typeface="Copperplate Gothic Bold"/>
              </a:rPr>
              <a:t>Le testimonianze più antiche della cultura dei nomadi della steppa </a:t>
            </a:r>
            <a:r>
              <a:rPr lang="it-IT" sz="2200" b="1" dirty="0" err="1" smtClean="0">
                <a:solidFill>
                  <a:prstClr val="white"/>
                </a:solidFill>
                <a:latin typeface="Copperplate Gothic Bold"/>
                <a:cs typeface="Copperplate Gothic Bold"/>
              </a:rPr>
              <a:t>porvengono</a:t>
            </a:r>
            <a:r>
              <a:rPr lang="it-IT" sz="2200" b="1" dirty="0" smtClean="0">
                <a:solidFill>
                  <a:prstClr val="white"/>
                </a:solidFill>
                <a:latin typeface="Copperplate Gothic Bold"/>
                <a:cs typeface="Copperplate Gothic Bold"/>
              </a:rPr>
              <a:t> dallo </a:t>
            </a:r>
            <a:r>
              <a:rPr lang="it-IT" sz="2200" b="1" dirty="0" err="1" smtClean="0">
                <a:solidFill>
                  <a:prstClr val="white"/>
                </a:solidFill>
                <a:latin typeface="Copperplate Gothic Bold"/>
                <a:cs typeface="Copperplate Gothic Bold"/>
              </a:rPr>
              <a:t>Xin</a:t>
            </a:r>
            <a:r>
              <a:rPr lang="it-IT" sz="2200" b="1" dirty="0" smtClean="0">
                <a:solidFill>
                  <a:prstClr val="white"/>
                </a:solidFill>
                <a:latin typeface="Copperplate Gothic Bold"/>
                <a:cs typeface="Copperplate Gothic Bold"/>
              </a:rPr>
              <a:t> Yang, in China, nel bacino del Tarim, e </a:t>
            </a:r>
            <a:r>
              <a:rPr lang="it-IT" sz="2200" b="1" dirty="0" err="1" smtClean="0">
                <a:solidFill>
                  <a:prstClr val="white"/>
                </a:solidFill>
                <a:latin typeface="Copperplate Gothic Bold"/>
                <a:cs typeface="Copperplate Gothic Bold"/>
              </a:rPr>
              <a:t>sno</a:t>
            </a:r>
            <a:r>
              <a:rPr lang="it-IT" sz="2200" b="1" dirty="0" smtClean="0">
                <a:solidFill>
                  <a:prstClr val="white"/>
                </a:solidFill>
                <a:latin typeface="Copperplate Gothic Bold"/>
                <a:cs typeface="Copperplate Gothic Bold"/>
              </a:rPr>
              <a:t> state rinvenute nelle grotte di </a:t>
            </a:r>
            <a:r>
              <a:rPr lang="it-IT" sz="2200" b="1" dirty="0" err="1" smtClean="0">
                <a:solidFill>
                  <a:prstClr val="white"/>
                </a:solidFill>
                <a:latin typeface="Copperplate Gothic Bold"/>
                <a:cs typeface="Copperplate Gothic Bold"/>
              </a:rPr>
              <a:t>Kangjiashimenji</a:t>
            </a:r>
            <a:r>
              <a:rPr lang="it-IT" sz="2200" b="1" dirty="0" smtClean="0">
                <a:solidFill>
                  <a:prstClr val="white"/>
                </a:solidFill>
                <a:latin typeface="Copperplate Gothic Bold"/>
                <a:cs typeface="Copperplate Gothic Bold"/>
              </a:rPr>
              <a:t>.</a:t>
            </a:r>
            <a:r>
              <a:rPr lang="en-US" sz="2200" b="1" dirty="0" smtClean="0">
                <a:solidFill>
                  <a:prstClr val="white"/>
                </a:solidFill>
                <a:latin typeface="Copperplate Gothic Bold"/>
                <a:cs typeface="Copperplate Gothic Bold"/>
              </a:rPr>
              <a:t>  </a:t>
            </a:r>
          </a:p>
          <a:p>
            <a:r>
              <a:rPr lang="en-US" sz="2200" b="1" dirty="0" err="1" smtClean="0">
                <a:solidFill>
                  <a:prstClr val="white"/>
                </a:solidFill>
                <a:latin typeface="Copperplate Gothic Bold"/>
                <a:cs typeface="Copperplate Gothic Bold"/>
              </a:rPr>
              <a:t>Risalgono</a:t>
            </a:r>
            <a:r>
              <a:rPr lang="en-US" sz="2200" b="1" dirty="0" smtClean="0">
                <a:solidFill>
                  <a:prstClr val="white"/>
                </a:solidFill>
                <a:latin typeface="Copperplate Gothic Bold"/>
                <a:cs typeface="Copperplate Gothic Bold"/>
              </a:rPr>
              <a:t> a 3.500 </a:t>
            </a:r>
            <a:r>
              <a:rPr lang="en-US" sz="2200" b="1" dirty="0" err="1" smtClean="0">
                <a:solidFill>
                  <a:prstClr val="white"/>
                </a:solidFill>
                <a:latin typeface="Copperplate Gothic Bold"/>
                <a:cs typeface="Copperplate Gothic Bold"/>
              </a:rPr>
              <a:t>anni</a:t>
            </a:r>
            <a:r>
              <a:rPr lang="en-US" sz="2200" b="1" dirty="0" smtClean="0">
                <a:solidFill>
                  <a:prstClr val="white"/>
                </a:solidFill>
                <a:latin typeface="Copperplate Gothic Bold"/>
                <a:cs typeface="Copperplate Gothic Bold"/>
              </a:rPr>
              <a:t> fa. </a:t>
            </a:r>
            <a:r>
              <a:rPr lang="en-US" sz="2200" b="1" dirty="0" smtClean="0">
                <a:solidFill>
                  <a:prstClr val="white"/>
                </a:solidFill>
                <a:latin typeface="Copperplate Gothic Bold"/>
              </a:rPr>
              <a:t>Il </a:t>
            </a:r>
            <a:r>
              <a:rPr lang="en-US" sz="2200" b="1" dirty="0" err="1" smtClean="0">
                <a:solidFill>
                  <a:prstClr val="white"/>
                </a:solidFill>
                <a:latin typeface="Copperplate Gothic Bold"/>
              </a:rPr>
              <a:t>territorio</a:t>
            </a:r>
            <a:r>
              <a:rPr lang="en-US" sz="2200" b="1" dirty="0" smtClean="0">
                <a:solidFill>
                  <a:prstClr val="white"/>
                </a:solidFill>
                <a:latin typeface="Copperplate Gothic Bold"/>
              </a:rPr>
              <a:t>, </a:t>
            </a:r>
            <a:r>
              <a:rPr lang="en-US" sz="2200" b="1" dirty="0" err="1" smtClean="0">
                <a:solidFill>
                  <a:prstClr val="white"/>
                </a:solidFill>
                <a:latin typeface="Copperplate Gothic Bold"/>
              </a:rPr>
              <a:t>una</a:t>
            </a:r>
            <a:r>
              <a:rPr lang="en-US" sz="2200" b="1" dirty="0" smtClean="0">
                <a:solidFill>
                  <a:prstClr val="white"/>
                </a:solidFill>
                <a:latin typeface="Copperplate Gothic Bold"/>
              </a:rPr>
              <a:t> </a:t>
            </a:r>
            <a:r>
              <a:rPr lang="en-US" sz="2200" b="1" dirty="0" err="1" smtClean="0">
                <a:solidFill>
                  <a:prstClr val="white"/>
                </a:solidFill>
                <a:latin typeface="Copperplate Gothic Bold"/>
              </a:rPr>
              <a:t>volta</a:t>
            </a:r>
            <a:r>
              <a:rPr lang="en-US" sz="2200" b="1" dirty="0" smtClean="0">
                <a:solidFill>
                  <a:prstClr val="white"/>
                </a:solidFill>
                <a:latin typeface="Copperplate Gothic Bold"/>
              </a:rPr>
              <a:t> fertile, </a:t>
            </a:r>
            <a:r>
              <a:rPr lang="en-US" sz="2200" b="1" dirty="0" err="1" smtClean="0">
                <a:solidFill>
                  <a:prstClr val="white"/>
                </a:solidFill>
                <a:latin typeface="Copperplate Gothic Bold"/>
              </a:rPr>
              <a:t>si</a:t>
            </a:r>
            <a:r>
              <a:rPr lang="en-US" sz="2200" b="1" dirty="0" smtClean="0">
                <a:solidFill>
                  <a:prstClr val="white"/>
                </a:solidFill>
                <a:latin typeface="Copperplate Gothic Bold"/>
              </a:rPr>
              <a:t> è </a:t>
            </a:r>
            <a:r>
              <a:rPr lang="en-US" sz="2200" b="1" dirty="0" err="1" smtClean="0">
                <a:solidFill>
                  <a:prstClr val="white"/>
                </a:solidFill>
                <a:latin typeface="Copperplate Gothic Bold"/>
              </a:rPr>
              <a:t>desertificato</a:t>
            </a:r>
            <a:r>
              <a:rPr lang="en-US" sz="2200" b="1" dirty="0" smtClean="0">
                <a:solidFill>
                  <a:prstClr val="white"/>
                </a:solidFill>
                <a:latin typeface="Copperplate Gothic Bold"/>
              </a:rPr>
              <a:t> </a:t>
            </a:r>
            <a:r>
              <a:rPr lang="en-US" sz="2200" b="1" dirty="0" err="1" smtClean="0">
                <a:solidFill>
                  <a:prstClr val="white"/>
                </a:solidFill>
                <a:latin typeface="Copperplate Gothic Bold"/>
              </a:rPr>
              <a:t>poco</a:t>
            </a:r>
            <a:r>
              <a:rPr lang="en-US" sz="2200" b="1" dirty="0" smtClean="0">
                <a:solidFill>
                  <a:prstClr val="white"/>
                </a:solidFill>
                <a:latin typeface="Copperplate Gothic Bold"/>
              </a:rPr>
              <a:t> per </a:t>
            </a:r>
            <a:r>
              <a:rPr lang="en-US" sz="2200" b="1" dirty="0" err="1" smtClean="0">
                <a:solidFill>
                  <a:prstClr val="white"/>
                </a:solidFill>
                <a:latin typeface="Copperplate Gothic Bold"/>
              </a:rPr>
              <a:t>volta</a:t>
            </a:r>
            <a:r>
              <a:rPr lang="en-US" sz="2200" b="1" dirty="0" smtClean="0">
                <a:solidFill>
                  <a:prstClr val="white"/>
                </a:solidFill>
                <a:latin typeface="Copperplate Gothic Bold"/>
              </a:rPr>
              <a:t>; la </a:t>
            </a:r>
            <a:r>
              <a:rPr lang="en-US" sz="2200" b="1" dirty="0" err="1" smtClean="0">
                <a:solidFill>
                  <a:prstClr val="white"/>
                </a:solidFill>
                <a:latin typeface="Copperplate Gothic Bold"/>
              </a:rPr>
              <a:t>gente</a:t>
            </a:r>
            <a:r>
              <a:rPr lang="en-US" sz="2200" b="1" dirty="0" smtClean="0">
                <a:solidFill>
                  <a:prstClr val="white"/>
                </a:solidFill>
                <a:latin typeface="Copperplate Gothic Bold"/>
              </a:rPr>
              <a:t> </a:t>
            </a:r>
            <a:r>
              <a:rPr lang="en-US" sz="2200" b="1" dirty="0" err="1" smtClean="0">
                <a:solidFill>
                  <a:prstClr val="white"/>
                </a:solidFill>
                <a:latin typeface="Copperplate Gothic Bold"/>
              </a:rPr>
              <a:t>si</a:t>
            </a:r>
            <a:r>
              <a:rPr lang="en-US" sz="2200" b="1" dirty="0" smtClean="0">
                <a:solidFill>
                  <a:prstClr val="white"/>
                </a:solidFill>
                <a:latin typeface="Copperplate Gothic Bold"/>
              </a:rPr>
              <a:t> è </a:t>
            </a:r>
            <a:r>
              <a:rPr lang="en-US" sz="2200" b="1" dirty="0" err="1" smtClean="0">
                <a:solidFill>
                  <a:prstClr val="white"/>
                </a:solidFill>
                <a:latin typeface="Copperplate Gothic Bold"/>
              </a:rPr>
              <a:t>dispersa</a:t>
            </a:r>
            <a:r>
              <a:rPr lang="en-US" sz="2200" b="1" dirty="0" smtClean="0">
                <a:solidFill>
                  <a:prstClr val="white"/>
                </a:solidFill>
                <a:latin typeface="Copperplate Gothic Bold"/>
              </a:rPr>
              <a:t> per la </a:t>
            </a:r>
            <a:r>
              <a:rPr lang="en-US" sz="2200" b="1" dirty="0" err="1" smtClean="0">
                <a:solidFill>
                  <a:prstClr val="white"/>
                </a:solidFill>
                <a:latin typeface="Copperplate Gothic Bold"/>
              </a:rPr>
              <a:t>sioccità</a:t>
            </a:r>
            <a:r>
              <a:rPr lang="en-US" sz="2200" b="1" dirty="0" smtClean="0">
                <a:solidFill>
                  <a:prstClr val="white"/>
                </a:solidFill>
                <a:latin typeface="Copperplate Gothic Bold"/>
              </a:rPr>
              <a:t> e per la </a:t>
            </a:r>
            <a:r>
              <a:rPr lang="en-US" sz="2200" b="1" dirty="0" err="1" smtClean="0">
                <a:solidFill>
                  <a:prstClr val="white"/>
                </a:solidFill>
                <a:latin typeface="Copperplate Gothic Bold"/>
              </a:rPr>
              <a:t>lunga</a:t>
            </a:r>
            <a:r>
              <a:rPr lang="en-US" sz="2200" b="1" dirty="0" smtClean="0">
                <a:solidFill>
                  <a:prstClr val="white"/>
                </a:solidFill>
                <a:latin typeface="Copperplate Gothic Bold"/>
              </a:rPr>
              <a:t> </a:t>
            </a:r>
            <a:r>
              <a:rPr lang="en-US" sz="2200" b="1" dirty="0" err="1" smtClean="0">
                <a:solidFill>
                  <a:prstClr val="white"/>
                </a:solidFill>
                <a:latin typeface="Copperplate Gothic Bold"/>
              </a:rPr>
              <a:t>guerra</a:t>
            </a:r>
            <a:r>
              <a:rPr lang="en-US" sz="2200" b="1" dirty="0" smtClean="0">
                <a:solidFill>
                  <a:prstClr val="white"/>
                </a:solidFill>
                <a:latin typeface="Copperplate Gothic Bold"/>
              </a:rPr>
              <a:t> </a:t>
            </a:r>
            <a:r>
              <a:rPr lang="en-US" sz="2200" b="1" dirty="0" err="1" smtClean="0">
                <a:solidFill>
                  <a:prstClr val="white"/>
                </a:solidFill>
                <a:latin typeface="Copperplate Gothic Bold"/>
              </a:rPr>
              <a:t>condotta</a:t>
            </a:r>
            <a:r>
              <a:rPr lang="en-US" sz="2200" b="1" dirty="0" smtClean="0">
                <a:solidFill>
                  <a:prstClr val="white"/>
                </a:solidFill>
                <a:latin typeface="Copperplate Gothic Bold"/>
              </a:rPr>
              <a:t> </a:t>
            </a:r>
            <a:r>
              <a:rPr lang="en-US" sz="2200" b="1" dirty="0" err="1" smtClean="0">
                <a:solidFill>
                  <a:prstClr val="white"/>
                </a:solidFill>
                <a:latin typeface="Copperplate Gothic Bold"/>
              </a:rPr>
              <a:t>alle</a:t>
            </a:r>
            <a:r>
              <a:rPr lang="en-US" sz="2200" b="1" dirty="0" smtClean="0">
                <a:solidFill>
                  <a:prstClr val="white"/>
                </a:solidFill>
                <a:latin typeface="Copperplate Gothic Bold"/>
              </a:rPr>
              <a:t> </a:t>
            </a:r>
            <a:r>
              <a:rPr lang="en-US" sz="2200" b="1" dirty="0" err="1" smtClean="0">
                <a:solidFill>
                  <a:prstClr val="white"/>
                </a:solidFill>
                <a:latin typeface="Copperplate Gothic Bold"/>
              </a:rPr>
              <a:t>tribù</a:t>
            </a:r>
            <a:r>
              <a:rPr lang="en-US" sz="2200" b="1" dirty="0" smtClean="0">
                <a:solidFill>
                  <a:prstClr val="white"/>
                </a:solidFill>
                <a:latin typeface="Copperplate Gothic Bold"/>
              </a:rPr>
              <a:t> </a:t>
            </a:r>
            <a:r>
              <a:rPr lang="en-US" sz="2200" b="1" dirty="0" err="1" smtClean="0">
                <a:solidFill>
                  <a:prstClr val="white"/>
                </a:solidFill>
                <a:latin typeface="Copperplate Gothic Bold"/>
              </a:rPr>
              <a:t>dall’impero</a:t>
            </a:r>
            <a:r>
              <a:rPr lang="en-US" sz="2200" b="1" dirty="0" smtClean="0">
                <a:solidFill>
                  <a:prstClr val="white"/>
                </a:solidFill>
                <a:latin typeface="Copperplate Gothic Bold"/>
              </a:rPr>
              <a:t> </a:t>
            </a:r>
            <a:r>
              <a:rPr lang="en-US" sz="2200" b="1" dirty="0" err="1" smtClean="0">
                <a:solidFill>
                  <a:prstClr val="white"/>
                </a:solidFill>
                <a:latin typeface="Copperplate Gothic Bold"/>
              </a:rPr>
              <a:t>cinese</a:t>
            </a:r>
            <a:r>
              <a:rPr lang="en-US" sz="2200" b="1" dirty="0" smtClean="0">
                <a:solidFill>
                  <a:prstClr val="white"/>
                </a:solidFill>
                <a:latin typeface="Copperplate Gothic Bold"/>
              </a:rPr>
              <a:t>. </a:t>
            </a:r>
            <a:r>
              <a:rPr lang="en-US" sz="2200" b="1" dirty="0" err="1" smtClean="0">
                <a:solidFill>
                  <a:prstClr val="white"/>
                </a:solidFill>
                <a:latin typeface="Copperplate Gothic Bold"/>
              </a:rPr>
              <a:t>Oggi</a:t>
            </a:r>
            <a:r>
              <a:rPr lang="en-US" sz="2200" b="1" dirty="0" smtClean="0">
                <a:solidFill>
                  <a:prstClr val="white"/>
                </a:solidFill>
                <a:latin typeface="Copperplate Gothic Bold"/>
              </a:rPr>
              <a:t> non </a:t>
            </a:r>
            <a:r>
              <a:rPr lang="en-US" sz="2200" b="1" dirty="0" err="1" smtClean="0">
                <a:solidFill>
                  <a:prstClr val="white"/>
                </a:solidFill>
                <a:latin typeface="Copperplate Gothic Bold"/>
              </a:rPr>
              <a:t>esiste</a:t>
            </a:r>
            <a:r>
              <a:rPr lang="en-US" sz="2200" b="1" dirty="0" smtClean="0">
                <a:solidFill>
                  <a:prstClr val="white"/>
                </a:solidFill>
                <a:latin typeface="Copperplate Gothic Bold"/>
              </a:rPr>
              <a:t> </a:t>
            </a:r>
            <a:r>
              <a:rPr lang="en-US" sz="2200" b="1" dirty="0" err="1" smtClean="0">
                <a:solidFill>
                  <a:prstClr val="white"/>
                </a:solidFill>
                <a:latin typeface="Copperplate Gothic Bold"/>
              </a:rPr>
              <a:t>più</a:t>
            </a:r>
            <a:r>
              <a:rPr lang="en-US" sz="2200" b="1" dirty="0" smtClean="0">
                <a:solidFill>
                  <a:prstClr val="white"/>
                </a:solidFill>
                <a:latin typeface="Copperplate Gothic Bold"/>
              </a:rPr>
              <a:t> </a:t>
            </a:r>
            <a:r>
              <a:rPr lang="en-US" sz="2200" b="1" dirty="0" err="1" smtClean="0">
                <a:solidFill>
                  <a:prstClr val="white"/>
                </a:solidFill>
                <a:latin typeface="Copperplate Gothic Bold"/>
              </a:rPr>
              <a:t>traccia</a:t>
            </a:r>
            <a:r>
              <a:rPr lang="en-US" sz="2200" b="1" dirty="0" smtClean="0">
                <a:solidFill>
                  <a:prstClr val="white"/>
                </a:solidFill>
                <a:latin typeface="Copperplate Gothic Bold"/>
              </a:rPr>
              <a:t> di </a:t>
            </a:r>
            <a:r>
              <a:rPr lang="en-US" sz="2200" b="1" dirty="0" err="1" smtClean="0">
                <a:solidFill>
                  <a:prstClr val="white"/>
                </a:solidFill>
                <a:latin typeface="Copperplate Gothic Bold"/>
              </a:rPr>
              <a:t>stirpi</a:t>
            </a:r>
            <a:r>
              <a:rPr lang="en-US" sz="2200" b="1" dirty="0" smtClean="0">
                <a:solidFill>
                  <a:prstClr val="white"/>
                </a:solidFill>
                <a:latin typeface="Copperplate Gothic Bold"/>
              </a:rPr>
              <a:t> </a:t>
            </a:r>
            <a:r>
              <a:rPr lang="en-US" sz="2200" b="1" dirty="0" err="1" smtClean="0">
                <a:solidFill>
                  <a:prstClr val="white"/>
                </a:solidFill>
                <a:latin typeface="Copperplate Gothic Bold"/>
              </a:rPr>
              <a:t>caucasiche</a:t>
            </a:r>
            <a:r>
              <a:rPr lang="en-US" sz="2200" b="1" dirty="0" smtClean="0">
                <a:solidFill>
                  <a:prstClr val="white"/>
                </a:solidFill>
                <a:latin typeface="Copperplate Gothic Bold"/>
              </a:rPr>
              <a:t>: di </a:t>
            </a:r>
            <a:r>
              <a:rPr lang="en-US" sz="2200" b="1" dirty="0" err="1" smtClean="0">
                <a:solidFill>
                  <a:prstClr val="white"/>
                </a:solidFill>
                <a:latin typeface="Copperplate Gothic Bold"/>
              </a:rPr>
              <a:t>loro</a:t>
            </a:r>
            <a:r>
              <a:rPr lang="en-US" sz="2200" b="1" dirty="0" smtClean="0">
                <a:solidFill>
                  <a:prstClr val="white"/>
                </a:solidFill>
                <a:latin typeface="Copperplate Gothic Bold"/>
              </a:rPr>
              <a:t> </a:t>
            </a:r>
            <a:r>
              <a:rPr lang="en-US" sz="2200" b="1" dirty="0" err="1" smtClean="0">
                <a:solidFill>
                  <a:prstClr val="white"/>
                </a:solidFill>
                <a:latin typeface="Copperplate Gothic Bold"/>
              </a:rPr>
              <a:t>rimane</a:t>
            </a:r>
            <a:r>
              <a:rPr lang="en-US" sz="2200" b="1" dirty="0" smtClean="0">
                <a:solidFill>
                  <a:prstClr val="white"/>
                </a:solidFill>
                <a:latin typeface="Copperplate Gothic Bold"/>
              </a:rPr>
              <a:t> solo la </a:t>
            </a:r>
            <a:r>
              <a:rPr lang="en-US" sz="2200" b="1" dirty="0" err="1" smtClean="0">
                <a:solidFill>
                  <a:prstClr val="white"/>
                </a:solidFill>
                <a:latin typeface="Copperplate Gothic Bold"/>
              </a:rPr>
              <a:t>leggenda</a:t>
            </a:r>
            <a:r>
              <a:rPr lang="en-US" sz="2200" b="1" dirty="0" smtClean="0">
                <a:solidFill>
                  <a:prstClr val="white"/>
                </a:solidFill>
                <a:latin typeface="Copperplate Gothic Bold"/>
              </a:rPr>
              <a:t>. </a:t>
            </a:r>
            <a:endParaRPr lang="it-IT" sz="2200" dirty="0">
              <a:solidFill>
                <a:prstClr val="white"/>
              </a:solidFill>
            </a:endParaRPr>
          </a:p>
        </p:txBody>
      </p:sp>
      <p:pic>
        <p:nvPicPr>
          <p:cNvPr id="3379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3501"/>
          <a:stretch/>
        </p:blipFill>
        <p:spPr bwMode="auto">
          <a:xfrm>
            <a:off x="0" y="17714"/>
            <a:ext cx="4489284" cy="684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91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2" y="4309905"/>
            <a:ext cx="9105487" cy="3231654"/>
          </a:xfrm>
          <a:prstGeom prst="rect">
            <a:avLst/>
          </a:prstGeom>
          <a:noFill/>
        </p:spPr>
        <p:txBody>
          <a:bodyPr wrap="square" rtlCol="0">
            <a:spAutoFit/>
          </a:bodyPr>
          <a:lstStyle/>
          <a:p>
            <a:r>
              <a:rPr lang="it-IT" sz="1600" b="1" dirty="0" err="1" smtClean="0">
                <a:solidFill>
                  <a:prstClr val="white"/>
                </a:solidFill>
                <a:latin typeface="Copperplate Gothic Bold"/>
              </a:rPr>
              <a:t>Quandofurono</a:t>
            </a:r>
            <a:r>
              <a:rPr lang="it-IT" sz="1600" b="1" dirty="0" smtClean="0">
                <a:solidFill>
                  <a:prstClr val="white"/>
                </a:solidFill>
                <a:latin typeface="Copperplate Gothic Bold"/>
              </a:rPr>
              <a:t> scoperti,  </a:t>
            </a:r>
            <a:r>
              <a:rPr lang="it-IT" sz="1600" b="1" dirty="0">
                <a:solidFill>
                  <a:prstClr val="white"/>
                </a:solidFill>
                <a:latin typeface="Copperplate Gothic Bold"/>
              </a:rPr>
              <a:t>alla fine degli anni ’80, </a:t>
            </a:r>
            <a:r>
              <a:rPr lang="it-IT" sz="1600" b="1" dirty="0" smtClean="0">
                <a:solidFill>
                  <a:prstClr val="white"/>
                </a:solidFill>
                <a:latin typeface="Copperplate Gothic Bold"/>
              </a:rPr>
              <a:t>ci </a:t>
            </a:r>
            <a:r>
              <a:rPr lang="it-IT" sz="1600" b="1" dirty="0">
                <a:solidFill>
                  <a:prstClr val="white"/>
                </a:solidFill>
                <a:latin typeface="Copperplate Gothic Bold"/>
              </a:rPr>
              <a:t>si rese subito conto che rappresentavano scene sessuali esplicite. Difficile che quegli antichi popoli impiegassero il tempo ad incidere più di 100 figure (alcune delle quali molto grandi: si arriva quasi ai tre metri di altezza) per eccitare le proprie fantasie sessuali. Scolpire una parte di basalto richiede grandi sforzi, una decisione collettiva della comunità (l’arte come libera realizzazione di un artista è una nozione sconosciuta nelle società tribali) e dei suoi sciamani. Sono necessari anni e anni di lavoro; di solito, i segni venivano tracciati in successione, e mentre venivano incisi i petroglifi nuovi si ripassavano i più antichi. </a:t>
            </a:r>
          </a:p>
          <a:p>
            <a:endParaRPr lang="it-IT" sz="2200" b="1" dirty="0">
              <a:solidFill>
                <a:prstClr val="white"/>
              </a:solidFill>
              <a:latin typeface="Copperplate Gothic Bold"/>
            </a:endParaRPr>
          </a:p>
          <a:p>
            <a:r>
              <a:rPr lang="en-US" sz="2200" b="1" dirty="0" smtClean="0">
                <a:solidFill>
                  <a:prstClr val="white"/>
                </a:solidFill>
                <a:latin typeface="Copperplate Gothic Bold"/>
              </a:rPr>
              <a:t>. </a:t>
            </a:r>
            <a:endParaRPr lang="it-IT" sz="2200" dirty="0">
              <a:solidFill>
                <a:prstClr val="white"/>
              </a:solidFill>
            </a:endParaRPr>
          </a:p>
        </p:txBody>
      </p:sp>
      <p:pic>
        <p:nvPicPr>
          <p:cNvPr id="3481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05487" cy="4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08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38513" y="4549189"/>
            <a:ext cx="9105487" cy="2646878"/>
          </a:xfrm>
          <a:prstGeom prst="rect">
            <a:avLst/>
          </a:prstGeom>
          <a:noFill/>
        </p:spPr>
        <p:txBody>
          <a:bodyPr wrap="square" rtlCol="0">
            <a:spAutoFit/>
          </a:bodyPr>
          <a:lstStyle/>
          <a:p>
            <a:r>
              <a:rPr lang="it-IT" b="1" dirty="0" smtClean="0">
                <a:solidFill>
                  <a:prstClr val="white"/>
                </a:solidFill>
                <a:latin typeface="Copperplate Gothic Bold"/>
              </a:rPr>
              <a:t>sembra </a:t>
            </a:r>
            <a:r>
              <a:rPr lang="it-IT" b="1" dirty="0">
                <a:solidFill>
                  <a:prstClr val="white"/>
                </a:solidFill>
                <a:latin typeface="Copperplate Gothic Bold"/>
              </a:rPr>
              <a:t>trattarsi della rappresentazione in scene successive di un rito di fertilità. Quasi tutti sono raffigurati nella stessa posa cerimoniale:  braccia  tese,  piegate ai gomiti con una mano rivolta verso l'alto e l'altra verso il basso. Inoltre, figure umane, teste sospese (ricordiamo che gli sciti avevano l’uso di tagliare le teste ai nemici, di attaccarsele alla sella o alla cintura, o anche di farsene coppe), cani, felini, e strani animali (sembrerebbero ragni) aggiungono elementi ad un  rituale di cui si è perso il significato. </a:t>
            </a:r>
          </a:p>
          <a:p>
            <a:r>
              <a:rPr lang="en-US" sz="2200" b="1" dirty="0" smtClean="0">
                <a:solidFill>
                  <a:prstClr val="white"/>
                </a:solidFill>
                <a:latin typeface="Copperplate Gothic Bold"/>
              </a:rPr>
              <a:t>. </a:t>
            </a:r>
            <a:endParaRPr lang="it-IT" sz="2200" dirty="0">
              <a:solidFill>
                <a:prstClr val="white"/>
              </a:solidFill>
            </a:endParaRPr>
          </a:p>
        </p:txBody>
      </p:sp>
      <p:pic>
        <p:nvPicPr>
          <p:cNvPr id="358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5385"/>
            <a:ext cx="9105486" cy="4571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584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28852" y="5232583"/>
            <a:ext cx="9105487" cy="1631216"/>
          </a:xfrm>
          <a:prstGeom prst="rect">
            <a:avLst/>
          </a:prstGeom>
          <a:noFill/>
        </p:spPr>
        <p:txBody>
          <a:bodyPr wrap="square" rtlCol="0">
            <a:spAutoFit/>
          </a:bodyPr>
          <a:lstStyle/>
          <a:p>
            <a:r>
              <a:rPr lang="it-IT" sz="2000" b="1" dirty="0">
                <a:solidFill>
                  <a:prstClr val="white"/>
                </a:solidFill>
                <a:latin typeface="Copperplate Gothic Bold"/>
              </a:rPr>
              <a:t>I personaggi sembrano rappresentati in una danza così intensa che alcuni sono come caduti in uno stato di trance o di estasi. D’altra parte, questo tipo di rito è ben documentato nell’antichità e viene </a:t>
            </a:r>
            <a:r>
              <a:rPr lang="it-IT" sz="2000" b="1" dirty="0" err="1">
                <a:solidFill>
                  <a:prstClr val="white"/>
                </a:solidFill>
                <a:latin typeface="Copperplate Gothic Bold"/>
              </a:rPr>
              <a:t>ancoera</a:t>
            </a:r>
            <a:r>
              <a:rPr lang="it-IT" sz="2000" b="1" dirty="0">
                <a:solidFill>
                  <a:prstClr val="white"/>
                </a:solidFill>
                <a:latin typeface="Copperplate Gothic Bold"/>
              </a:rPr>
              <a:t> praticato nelle società sciamaniche. </a:t>
            </a:r>
            <a:endParaRPr lang="it-IT" sz="2000" dirty="0">
              <a:solidFill>
                <a:prstClr val="white"/>
              </a:solidFill>
            </a:endParaRP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0640"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790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48127" y="6336566"/>
            <a:ext cx="9105487" cy="923330"/>
          </a:xfrm>
          <a:prstGeom prst="rect">
            <a:avLst/>
          </a:prstGeom>
          <a:noFill/>
        </p:spPr>
        <p:txBody>
          <a:bodyPr wrap="square" rtlCol="0">
            <a:spAutoFit/>
          </a:bodyPr>
          <a:lstStyle/>
          <a:p>
            <a:r>
              <a:rPr lang="it-IT" sz="1600" b="1" dirty="0">
                <a:solidFill>
                  <a:prstClr val="white"/>
                </a:solidFill>
                <a:latin typeface="Copperplate Gothic Bold"/>
              </a:rPr>
              <a:t>Altri sono in procinto di impegnarsi in un rapporto sessuale con l'intento evidente di generare, </a:t>
            </a:r>
            <a:endParaRPr lang="it-IT" sz="2200" b="1" dirty="0">
              <a:solidFill>
                <a:prstClr val="white"/>
              </a:solidFill>
              <a:latin typeface="Copperplate Gothic Bold"/>
            </a:endParaRPr>
          </a:p>
          <a:p>
            <a:r>
              <a:rPr lang="en-US" sz="2200" b="1" dirty="0" smtClean="0">
                <a:solidFill>
                  <a:prstClr val="white"/>
                </a:solidFill>
                <a:latin typeface="Copperplate Gothic Bold"/>
              </a:rPr>
              <a:t>. </a:t>
            </a:r>
            <a:endParaRPr lang="it-IT" sz="2200" dirty="0">
              <a:solidFill>
                <a:prstClr val="white"/>
              </a:solidFill>
            </a:endParaRPr>
          </a:p>
        </p:txBody>
      </p:sp>
      <p:pic>
        <p:nvPicPr>
          <p:cNvPr id="3789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0"/>
            <a:ext cx="9154853"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769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7902341" y="1"/>
            <a:ext cx="1126156" cy="6863417"/>
          </a:xfrm>
          <a:prstGeom prst="rect">
            <a:avLst/>
          </a:prstGeom>
          <a:noFill/>
        </p:spPr>
        <p:txBody>
          <a:bodyPr wrap="square" rtlCol="0">
            <a:spAutoFit/>
          </a:bodyPr>
          <a:lstStyle/>
          <a:p>
            <a:r>
              <a:rPr lang="it-IT" sz="2200" b="1" dirty="0">
                <a:solidFill>
                  <a:prstClr val="white"/>
                </a:solidFill>
                <a:latin typeface="Copperplate Gothic Bold"/>
              </a:rPr>
              <a:t>come dimostrano le piccole immagini umane che evocano le linee embrionali e la nascita di bambini.. </a:t>
            </a:r>
            <a:r>
              <a:rPr lang="en-US" sz="2200" b="1" dirty="0" smtClean="0">
                <a:solidFill>
                  <a:prstClr val="white"/>
                </a:solidFill>
                <a:latin typeface="Copperplate Gothic Bold"/>
              </a:rPr>
              <a:t>. </a:t>
            </a:r>
            <a:endParaRPr lang="it-IT" sz="2200" dirty="0">
              <a:solidFill>
                <a:prstClr val="white"/>
              </a:solidFill>
            </a:endParaRPr>
          </a:p>
        </p:txBody>
      </p:sp>
      <p:pic>
        <p:nvPicPr>
          <p:cNvPr id="3891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0"/>
            <a:ext cx="7902341" cy="686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984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7372303" y="1"/>
            <a:ext cx="1771696" cy="6894195"/>
          </a:xfrm>
          <a:prstGeom prst="rect">
            <a:avLst/>
          </a:prstGeom>
          <a:noFill/>
        </p:spPr>
        <p:txBody>
          <a:bodyPr wrap="square" rtlCol="0">
            <a:spAutoFit/>
          </a:bodyPr>
          <a:lstStyle/>
          <a:p>
            <a:r>
              <a:rPr lang="it-IT" sz="1400" b="1" dirty="0">
                <a:solidFill>
                  <a:prstClr val="white"/>
                </a:solidFill>
                <a:latin typeface="Copperplate Gothic Bold"/>
              </a:rPr>
              <a:t>Le immagini maschili sono </a:t>
            </a:r>
            <a:r>
              <a:rPr lang="it-IT" sz="1400" b="1" dirty="0" smtClean="0">
                <a:solidFill>
                  <a:prstClr val="white"/>
                </a:solidFill>
                <a:latin typeface="Copperplate Gothic Bold"/>
              </a:rPr>
              <a:t>molto </a:t>
            </a:r>
            <a:r>
              <a:rPr lang="it-IT" sz="1400" b="1" dirty="0">
                <a:solidFill>
                  <a:prstClr val="white"/>
                </a:solidFill>
                <a:latin typeface="Copperplate Gothic Bold"/>
              </a:rPr>
              <a:t>più </a:t>
            </a:r>
            <a:r>
              <a:rPr lang="it-IT" sz="1400" b="1" dirty="0" smtClean="0">
                <a:solidFill>
                  <a:prstClr val="white"/>
                </a:solidFill>
                <a:latin typeface="Copperplate Gothic Bold"/>
              </a:rPr>
              <a:t>piccole </a:t>
            </a:r>
            <a:r>
              <a:rPr lang="it-IT" sz="1400" b="1" dirty="0">
                <a:solidFill>
                  <a:prstClr val="white"/>
                </a:solidFill>
                <a:latin typeface="Copperplate Gothic Bold"/>
              </a:rPr>
              <a:t>con le gambe a bastone e le teste scoperte. Quasi tutti i maschi sono itifallici, </a:t>
            </a:r>
            <a:r>
              <a:rPr lang="it-IT" sz="1400" b="1" dirty="0" smtClean="0">
                <a:solidFill>
                  <a:prstClr val="white"/>
                </a:solidFill>
                <a:latin typeface="Copperplate Gothic Bold"/>
              </a:rPr>
              <a:t>cioè sfoggiano </a:t>
            </a:r>
            <a:r>
              <a:rPr lang="it-IT" sz="1400" b="1" dirty="0">
                <a:solidFill>
                  <a:prstClr val="white"/>
                </a:solidFill>
                <a:latin typeface="Copperplate Gothic Bold"/>
              </a:rPr>
              <a:t>il pene eretto. Una terza serie di figure </a:t>
            </a:r>
            <a:r>
              <a:rPr lang="it-IT" sz="1400" b="1" dirty="0" smtClean="0">
                <a:solidFill>
                  <a:prstClr val="white"/>
                </a:solidFill>
                <a:latin typeface="Copperplate Gothic Bold"/>
              </a:rPr>
              <a:t>sembra </a:t>
            </a:r>
            <a:r>
              <a:rPr lang="it-IT" sz="1400" b="1" dirty="0">
                <a:solidFill>
                  <a:prstClr val="white"/>
                </a:solidFill>
                <a:latin typeface="Copperplate Gothic Bold"/>
              </a:rPr>
              <a:t>essere bisessuali. Combinano elementi </a:t>
            </a:r>
            <a:r>
              <a:rPr lang="it-IT" sz="1400" b="1" dirty="0" smtClean="0">
                <a:solidFill>
                  <a:prstClr val="white"/>
                </a:solidFill>
                <a:latin typeface="Copperplate Gothic Bold"/>
              </a:rPr>
              <a:t>maschili e femminili, </a:t>
            </a:r>
            <a:r>
              <a:rPr lang="it-IT" sz="1400" b="1" dirty="0">
                <a:solidFill>
                  <a:prstClr val="white"/>
                </a:solidFill>
                <a:latin typeface="Copperplate Gothic Bold"/>
              </a:rPr>
              <a:t>sono itifallici ma </a:t>
            </a:r>
            <a:r>
              <a:rPr lang="it-IT" sz="1400" b="1" dirty="0" smtClean="0">
                <a:solidFill>
                  <a:prstClr val="white"/>
                </a:solidFill>
                <a:latin typeface="Copperplate Gothic Bold"/>
              </a:rPr>
              <a:t>col cappello a cono, </a:t>
            </a:r>
            <a:r>
              <a:rPr lang="it-IT" sz="1400" b="1" dirty="0">
                <a:solidFill>
                  <a:prstClr val="white"/>
                </a:solidFill>
                <a:latin typeface="Copperplate Gothic Bold"/>
              </a:rPr>
              <a:t>portano una </a:t>
            </a:r>
            <a:r>
              <a:rPr lang="it-IT" sz="1400" b="1" dirty="0" smtClean="0">
                <a:solidFill>
                  <a:prstClr val="white"/>
                </a:solidFill>
                <a:latin typeface="Copperplate Gothic Bold"/>
              </a:rPr>
              <a:t>decorazione </a:t>
            </a:r>
            <a:r>
              <a:rPr lang="it-IT" sz="1400" b="1" dirty="0">
                <a:solidFill>
                  <a:prstClr val="white"/>
                </a:solidFill>
                <a:latin typeface="Copperplate Gothic Bold"/>
              </a:rPr>
              <a:t>sul petto, e, talvolta, una maschera. Potrebbero essere </a:t>
            </a:r>
            <a:r>
              <a:rPr lang="it-IT" sz="1400" b="1" dirty="0" smtClean="0">
                <a:solidFill>
                  <a:prstClr val="white"/>
                </a:solidFill>
                <a:latin typeface="Copperplate Gothic Bold"/>
              </a:rPr>
              <a:t>sciamani</a:t>
            </a:r>
            <a:r>
              <a:rPr lang="it-IT" sz="1400" b="1" dirty="0">
                <a:solidFill>
                  <a:prstClr val="white"/>
                </a:solidFill>
                <a:latin typeface="Copperplate Gothic Bold"/>
              </a:rPr>
              <a:t>.</a:t>
            </a:r>
            <a:r>
              <a:rPr lang="en-US" sz="2200" b="1" dirty="0" smtClean="0">
                <a:solidFill>
                  <a:prstClr val="white"/>
                </a:solidFill>
                <a:latin typeface="Copperplate Gothic Bold"/>
              </a:rPr>
              <a:t>. </a:t>
            </a:r>
            <a:endParaRPr lang="it-IT" sz="2200" dirty="0">
              <a:solidFill>
                <a:prstClr val="white"/>
              </a:solidFill>
            </a:endParaRPr>
          </a:p>
        </p:txBody>
      </p:sp>
      <p:pic>
        <p:nvPicPr>
          <p:cNvPr id="3993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737230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21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3444281" y="1"/>
            <a:ext cx="5584215" cy="5847755"/>
          </a:xfrm>
          <a:prstGeom prst="rect">
            <a:avLst/>
          </a:prstGeom>
          <a:noFill/>
        </p:spPr>
        <p:txBody>
          <a:bodyPr wrap="square" rtlCol="0">
            <a:spAutoFit/>
          </a:bodyPr>
          <a:lstStyle/>
          <a:p>
            <a:r>
              <a:rPr lang="it-IT" sz="2200" b="1" dirty="0">
                <a:solidFill>
                  <a:prstClr val="white"/>
                </a:solidFill>
                <a:latin typeface="Copperplate Gothic Bold"/>
              </a:rPr>
              <a:t>le figure a clessidra più grandi del naturale che iniziano la sequenza siano donne. </a:t>
            </a:r>
            <a:r>
              <a:rPr lang="it-IT" sz="2200" b="1" dirty="0" smtClean="0">
                <a:solidFill>
                  <a:prstClr val="white"/>
                </a:solidFill>
                <a:latin typeface="Copperplate Gothic Bold"/>
              </a:rPr>
              <a:t>Ricordiamo, fra l’altro, che alcuni </a:t>
            </a:r>
            <a:r>
              <a:rPr lang="it-IT" sz="2200" b="1" dirty="0">
                <a:solidFill>
                  <a:prstClr val="white"/>
                </a:solidFill>
                <a:latin typeface="Copperplate Gothic Bold"/>
              </a:rPr>
              <a:t>dei cadaveri delle sepolture erano molto alti: l’uomo di </a:t>
            </a:r>
            <a:r>
              <a:rPr lang="it-IT" sz="2200" b="1" dirty="0" err="1">
                <a:solidFill>
                  <a:prstClr val="white"/>
                </a:solidFill>
                <a:latin typeface="Copperplate Gothic Bold"/>
              </a:rPr>
              <a:t>Cherchen</a:t>
            </a:r>
            <a:r>
              <a:rPr lang="it-IT" sz="2200" b="1" dirty="0">
                <a:solidFill>
                  <a:prstClr val="white"/>
                </a:solidFill>
                <a:latin typeface="Copperplate Gothic Bold"/>
              </a:rPr>
              <a:t> misurava più di due metri; la donna di </a:t>
            </a:r>
            <a:r>
              <a:rPr lang="it-IT" sz="2200" b="1" dirty="0" err="1">
                <a:solidFill>
                  <a:prstClr val="white"/>
                </a:solidFill>
                <a:latin typeface="Copperplate Gothic Bold"/>
              </a:rPr>
              <a:t>Loulan</a:t>
            </a:r>
            <a:r>
              <a:rPr lang="it-IT" sz="2200" b="1" dirty="0">
                <a:solidFill>
                  <a:prstClr val="white"/>
                </a:solidFill>
                <a:latin typeface="Copperplate Gothic Bold"/>
              </a:rPr>
              <a:t> quasi lo pareggiava. </a:t>
            </a:r>
            <a:r>
              <a:rPr lang="it-IT" sz="2200" b="1" dirty="0" smtClean="0">
                <a:solidFill>
                  <a:prstClr val="white"/>
                </a:solidFill>
                <a:latin typeface="Copperplate Gothic Bold"/>
              </a:rPr>
              <a:t> </a:t>
            </a:r>
            <a:r>
              <a:rPr lang="it-IT" sz="2200" b="1" dirty="0">
                <a:solidFill>
                  <a:prstClr val="white"/>
                </a:solidFill>
                <a:latin typeface="Copperplate Gothic Bold"/>
              </a:rPr>
              <a:t>La signore sono molto più </a:t>
            </a:r>
            <a:r>
              <a:rPr lang="it-IT" sz="2200" b="1" dirty="0" smtClean="0">
                <a:solidFill>
                  <a:prstClr val="white"/>
                </a:solidFill>
                <a:latin typeface="Copperplate Gothic Bold"/>
              </a:rPr>
              <a:t>grandi dei loro compagni (anche ad indicare una supremazia sociale), </a:t>
            </a:r>
            <a:r>
              <a:rPr lang="it-IT" sz="2200" b="1" dirty="0">
                <a:solidFill>
                  <a:prstClr val="white"/>
                </a:solidFill>
                <a:latin typeface="Copperplate Gothic Bold"/>
              </a:rPr>
              <a:t>hanno torsi </a:t>
            </a:r>
            <a:r>
              <a:rPr lang="it-IT" sz="2200" b="1" dirty="0" smtClean="0">
                <a:solidFill>
                  <a:prstClr val="white"/>
                </a:solidFill>
                <a:latin typeface="Copperplate Gothic Bold"/>
              </a:rPr>
              <a:t>triangolari stilizzati</a:t>
            </a:r>
            <a:r>
              <a:rPr lang="it-IT" sz="2200" b="1" dirty="0">
                <a:solidFill>
                  <a:prstClr val="white"/>
                </a:solidFill>
                <a:latin typeface="Copperplate Gothic Bold"/>
              </a:rPr>
              <a:t>, fianchi e gambe tornite, e indossano copricapi conici con decorazioni a ciuffi, forse le piume ritrovate nelle </a:t>
            </a:r>
            <a:r>
              <a:rPr lang="it-IT" sz="2200" b="1" dirty="0" smtClean="0">
                <a:solidFill>
                  <a:prstClr val="white"/>
                </a:solidFill>
                <a:latin typeface="Copperplate Gothic Bold"/>
              </a:rPr>
              <a:t> tombe</a:t>
            </a:r>
            <a:r>
              <a:rPr lang="it-IT" sz="2200" b="1" dirty="0">
                <a:solidFill>
                  <a:prstClr val="white"/>
                </a:solidFill>
                <a:latin typeface="Copperplate Gothic Bold"/>
              </a:rPr>
              <a:t>. </a:t>
            </a:r>
            <a:r>
              <a:rPr lang="en-US" sz="2200" b="1" dirty="0" smtClean="0">
                <a:solidFill>
                  <a:prstClr val="white"/>
                </a:solidFill>
                <a:latin typeface="Copperplate Gothic Bold"/>
              </a:rPr>
              <a:t>. </a:t>
            </a:r>
            <a:endParaRPr lang="it-IT" sz="2200" dirty="0">
              <a:solidFill>
                <a:prstClr val="white"/>
              </a:solidFill>
            </a:endParaRPr>
          </a:p>
        </p:txBody>
      </p:sp>
      <p:pic>
        <p:nvPicPr>
          <p:cNvPr id="4096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
            <a:ext cx="344428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9514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690534" y="1"/>
            <a:ext cx="2386101" cy="6186309"/>
          </a:xfrm>
          <a:prstGeom prst="rect">
            <a:avLst/>
          </a:prstGeom>
          <a:noFill/>
        </p:spPr>
        <p:txBody>
          <a:bodyPr wrap="square" rtlCol="0">
            <a:spAutoFit/>
          </a:bodyPr>
          <a:lstStyle/>
          <a:p>
            <a:r>
              <a:rPr lang="it-IT" sz="2200" b="1" dirty="0">
                <a:solidFill>
                  <a:prstClr val="white"/>
                </a:solidFill>
                <a:latin typeface="Copperplate Gothic Bold"/>
              </a:rPr>
              <a:t>L'ultima figura ha un lungo pene, ma il corpo di una donna e sembra indossare un cappello conico …</a:t>
            </a:r>
            <a:r>
              <a:rPr lang="en-US" sz="2200" b="1" dirty="0" smtClean="0">
                <a:solidFill>
                  <a:prstClr val="white"/>
                </a:solidFill>
                <a:latin typeface="Copperplate Gothic Bold"/>
              </a:rPr>
              <a:t>. E </a:t>
            </a:r>
            <a:r>
              <a:rPr lang="en-US" sz="2200" b="1" dirty="0" err="1" smtClean="0">
                <a:solidFill>
                  <a:prstClr val="white"/>
                </a:solidFill>
                <a:latin typeface="Copperplate Gothic Bold"/>
              </a:rPr>
              <a:t>questo</a:t>
            </a:r>
            <a:r>
              <a:rPr lang="en-US" sz="2200" b="1" dirty="0" smtClean="0">
                <a:solidFill>
                  <a:prstClr val="white"/>
                </a:solidFill>
                <a:latin typeface="Copperplate Gothic Bold"/>
              </a:rPr>
              <a:t> non </a:t>
            </a:r>
            <a:r>
              <a:rPr lang="en-US" sz="2200" b="1" dirty="0" err="1" smtClean="0">
                <a:solidFill>
                  <a:prstClr val="white"/>
                </a:solidFill>
                <a:latin typeface="Copperplate Gothic Bold"/>
              </a:rPr>
              <a:t>deve</a:t>
            </a:r>
            <a:r>
              <a:rPr lang="en-US" sz="2200" b="1" dirty="0" smtClean="0">
                <a:solidFill>
                  <a:prstClr val="white"/>
                </a:solidFill>
                <a:latin typeface="Copperplate Gothic Bold"/>
              </a:rPr>
              <a:t> </a:t>
            </a:r>
            <a:r>
              <a:rPr lang="en-US" sz="2200" b="1" dirty="0" err="1" smtClean="0">
                <a:solidFill>
                  <a:prstClr val="white"/>
                </a:solidFill>
                <a:latin typeface="Copperplate Gothic Bold"/>
              </a:rPr>
              <a:t>sorprendere</a:t>
            </a:r>
            <a:r>
              <a:rPr lang="en-US" sz="2200" b="1" dirty="0" smtClean="0">
                <a:solidFill>
                  <a:prstClr val="white"/>
                </a:solidFill>
                <a:latin typeface="Copperplate Gothic Bold"/>
              </a:rPr>
              <a:t>, </a:t>
            </a:r>
            <a:r>
              <a:rPr lang="en-US" sz="2200" b="1" dirty="0" err="1" smtClean="0">
                <a:solidFill>
                  <a:prstClr val="white"/>
                </a:solidFill>
                <a:latin typeface="Copperplate Gothic Bold"/>
              </a:rPr>
              <a:t>perchè</a:t>
            </a:r>
            <a:r>
              <a:rPr lang="en-US" sz="2200" b="1" dirty="0" smtClean="0">
                <a:solidFill>
                  <a:prstClr val="white"/>
                </a:solidFill>
                <a:latin typeface="Copperplate Gothic Bold"/>
              </a:rPr>
              <a:t> </a:t>
            </a:r>
            <a:r>
              <a:rPr lang="en-US" sz="2200" b="1" dirty="0" err="1" smtClean="0">
                <a:solidFill>
                  <a:prstClr val="white"/>
                </a:solidFill>
                <a:latin typeface="Copperplate Gothic Bold"/>
              </a:rPr>
              <a:t>gli</a:t>
            </a:r>
            <a:r>
              <a:rPr lang="en-US" sz="2200" b="1" dirty="0" smtClean="0">
                <a:solidFill>
                  <a:prstClr val="white"/>
                </a:solidFill>
                <a:latin typeface="Copperplate Gothic Bold"/>
              </a:rPr>
              <a:t> </a:t>
            </a:r>
            <a:r>
              <a:rPr lang="en-US" sz="2200" b="1" dirty="0" err="1" smtClean="0">
                <a:solidFill>
                  <a:prstClr val="white"/>
                </a:solidFill>
                <a:latin typeface="Copperplate Gothic Bold"/>
              </a:rPr>
              <a:t>sciamani</a:t>
            </a:r>
            <a:r>
              <a:rPr lang="en-US" sz="2200" b="1" dirty="0" smtClean="0">
                <a:solidFill>
                  <a:prstClr val="white"/>
                </a:solidFill>
                <a:latin typeface="Copperplate Gothic Bold"/>
              </a:rPr>
              <a:t> </a:t>
            </a:r>
            <a:r>
              <a:rPr lang="en-US" sz="2200" b="1" dirty="0" err="1" smtClean="0">
                <a:solidFill>
                  <a:prstClr val="white"/>
                </a:solidFill>
                <a:latin typeface="Copperplate Gothic Bold"/>
              </a:rPr>
              <a:t>siberiani</a:t>
            </a:r>
            <a:r>
              <a:rPr lang="en-US" sz="2200" b="1" dirty="0" smtClean="0">
                <a:solidFill>
                  <a:prstClr val="white"/>
                </a:solidFill>
                <a:latin typeface="Copperplate Gothic Bold"/>
              </a:rPr>
              <a:t> e </a:t>
            </a:r>
            <a:r>
              <a:rPr lang="en-US" sz="2200" b="1" dirty="0" err="1" smtClean="0">
                <a:solidFill>
                  <a:prstClr val="white"/>
                </a:solidFill>
                <a:latin typeface="Copperplate Gothic Bold"/>
              </a:rPr>
              <a:t>mongoli</a:t>
            </a:r>
            <a:r>
              <a:rPr lang="en-US" sz="2200" b="1" dirty="0" smtClean="0">
                <a:solidFill>
                  <a:prstClr val="white"/>
                </a:solidFill>
                <a:latin typeface="Copperplate Gothic Bold"/>
              </a:rPr>
              <a:t> </a:t>
            </a:r>
            <a:r>
              <a:rPr lang="en-US" sz="2200" b="1" dirty="0" err="1" smtClean="0">
                <a:solidFill>
                  <a:prstClr val="white"/>
                </a:solidFill>
                <a:latin typeface="Copperplate Gothic Bold"/>
              </a:rPr>
              <a:t>sono</a:t>
            </a:r>
            <a:r>
              <a:rPr lang="en-US" sz="2200" b="1" dirty="0" smtClean="0">
                <a:solidFill>
                  <a:prstClr val="white"/>
                </a:solidFill>
                <a:latin typeface="Copperplate Gothic Bold"/>
              </a:rPr>
              <a:t> </a:t>
            </a:r>
            <a:r>
              <a:rPr lang="en-US" sz="2200" b="1" dirty="0" err="1" smtClean="0">
                <a:solidFill>
                  <a:prstClr val="white"/>
                </a:solidFill>
                <a:latin typeface="Copperplate Gothic Bold"/>
              </a:rPr>
              <a:t>spesso</a:t>
            </a:r>
            <a:r>
              <a:rPr lang="en-US" sz="2200" b="1" dirty="0" smtClean="0">
                <a:solidFill>
                  <a:prstClr val="white"/>
                </a:solidFill>
                <a:latin typeface="Copperplate Gothic Bold"/>
              </a:rPr>
              <a:t> </a:t>
            </a:r>
            <a:r>
              <a:rPr lang="en-US" sz="2200" b="1" dirty="0" err="1" smtClean="0">
                <a:solidFill>
                  <a:prstClr val="white"/>
                </a:solidFill>
                <a:latin typeface="Copperplate Gothic Bold"/>
              </a:rPr>
              <a:t>transessuali</a:t>
            </a:r>
            <a:r>
              <a:rPr lang="en-US" sz="2200" b="1" dirty="0" smtClean="0">
                <a:solidFill>
                  <a:prstClr val="white"/>
                </a:solidFill>
                <a:latin typeface="Copperplate Gothic Bold"/>
              </a:rPr>
              <a:t>. </a:t>
            </a:r>
            <a:endParaRPr lang="it-IT" sz="2200" dirty="0">
              <a:solidFill>
                <a:prstClr val="white"/>
              </a:solidFill>
            </a:endParaRP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92" y="0"/>
            <a:ext cx="66727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0931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45457"/>
            <a:ext cx="9143999" cy="3410436"/>
          </a:xfrm>
        </p:spPr>
        <p:txBody>
          <a:bodyPr>
            <a:noAutofit/>
          </a:bodyPr>
          <a:lstStyle/>
          <a:p>
            <a:r>
              <a:rPr lang="it-IT" sz="4000" b="1" dirty="0" smtClean="0">
                <a:solidFill>
                  <a:srgbClr val="FFFFFF"/>
                </a:solidFill>
                <a:latin typeface="Copperplate Gothic Bold"/>
                <a:cs typeface="Copperplate Gothic Bold"/>
              </a:rPr>
              <a:t>Uomini </a:t>
            </a:r>
            <a:r>
              <a:rPr lang="it-IT" sz="4000" b="1" dirty="0">
                <a:solidFill>
                  <a:srgbClr val="FFFFFF"/>
                </a:solidFill>
                <a:latin typeface="Copperplate Gothic Bold"/>
                <a:cs typeface="Copperplate Gothic Bold"/>
              </a:rPr>
              <a:t>che non hanno né città né mura fortificate, ma portano con sé le proprie case e sono tutti arcieri a cavallo e vivono non di agricoltura, ma di allevamento, e hanno le loro case sui carri, come potranno non essere invincibili e inattaccabili? </a:t>
            </a:r>
            <a:endParaRPr lang="en-US" sz="4000" b="1"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1371600" y="4936123"/>
            <a:ext cx="6400800" cy="1752600"/>
          </a:xfrm>
        </p:spPr>
        <p:txBody>
          <a:bodyPr>
            <a:normAutofit fontScale="55000" lnSpcReduction="20000"/>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a:p>
            <a:r>
              <a:rPr lang="en-US" sz="5800" b="1" dirty="0" err="1">
                <a:solidFill>
                  <a:srgbClr val="FF0000"/>
                </a:solidFill>
                <a:latin typeface="Copperplate Gothic Bold"/>
                <a:cs typeface="Copperplate Gothic Bold"/>
              </a:rPr>
              <a:t>Erodoto</a:t>
            </a:r>
            <a:r>
              <a:rPr lang="en-US" sz="5800" b="1" dirty="0">
                <a:solidFill>
                  <a:srgbClr val="FF0000"/>
                </a:solidFill>
                <a:latin typeface="Copperplate Gothic Bold"/>
                <a:cs typeface="Copperplate Gothic Bold"/>
              </a:rPr>
              <a:t>, </a:t>
            </a:r>
            <a:r>
              <a:rPr lang="en-US" sz="5800" b="1" dirty="0" err="1">
                <a:solidFill>
                  <a:srgbClr val="FF0000"/>
                </a:solidFill>
                <a:latin typeface="Copperplate Gothic Bold"/>
                <a:cs typeface="Copperplate Gothic Bold"/>
              </a:rPr>
              <a:t>Storie</a:t>
            </a:r>
            <a:r>
              <a:rPr lang="en-US" sz="5800" b="1" dirty="0">
                <a:solidFill>
                  <a:srgbClr val="FF0000"/>
                </a:solidFill>
                <a:latin typeface="Copperplate Gothic Bold"/>
                <a:cs typeface="Copperplate Gothic Bold"/>
              </a:rPr>
              <a:t>, IV </a:t>
            </a:r>
            <a:r>
              <a:rPr lang="en-US" sz="5800" b="1" dirty="0" err="1" smtClean="0">
                <a:solidFill>
                  <a:srgbClr val="FF0000"/>
                </a:solidFill>
                <a:latin typeface="Copperplate Gothic Bold"/>
                <a:cs typeface="Copperplate Gothic Bold"/>
              </a:rPr>
              <a:t>libro</a:t>
            </a:r>
            <a:endParaRPr lang="en-US" sz="5800" b="1" dirty="0">
              <a:solidFill>
                <a:srgbClr val="FF0000"/>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5333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08807" y="0"/>
            <a:ext cx="2435192" cy="5419023"/>
          </a:xfrm>
        </p:spPr>
        <p:txBody>
          <a:bodyPr>
            <a:noAutofit/>
          </a:bodyPr>
          <a:lstStyle/>
          <a:p>
            <a:pPr algn="l"/>
            <a:r>
              <a:rPr lang="en-US" sz="2200" dirty="0" smtClean="0">
                <a:solidFill>
                  <a:srgbClr val="FF0000"/>
                </a:solidFill>
                <a:latin typeface="Copperplate Gothic Bold"/>
                <a:cs typeface="Copperplate Gothic Bold"/>
              </a:rPr>
              <a:t>Le </a:t>
            </a:r>
            <a:r>
              <a:rPr lang="en-US" sz="2200" dirty="0" err="1" smtClean="0">
                <a:solidFill>
                  <a:srgbClr val="FF0000"/>
                </a:solidFill>
                <a:latin typeface="Copperplate Gothic Bold"/>
                <a:cs typeface="Copperplate Gothic Bold"/>
              </a:rPr>
              <a:t>grotte</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probabilmente</a:t>
            </a:r>
            <a:r>
              <a:rPr lang="en-US" sz="2200" dirty="0" smtClean="0">
                <a:solidFill>
                  <a:srgbClr val="FF0000"/>
                </a:solidFill>
                <a:latin typeface="Copperplate Gothic Bold"/>
                <a:cs typeface="Copperplate Gothic Bold"/>
              </a:rPr>
              <a:t> incise </a:t>
            </a:r>
            <a:r>
              <a:rPr lang="en-US" sz="2200" dirty="0" err="1" smtClean="0">
                <a:solidFill>
                  <a:srgbClr val="FF0000"/>
                </a:solidFill>
                <a:latin typeface="Copperplate Gothic Bold"/>
                <a:cs typeface="Copperplate Gothic Bold"/>
              </a:rPr>
              <a:t>svolgevano</a:t>
            </a:r>
            <a:r>
              <a:rPr lang="en-US" sz="2200" dirty="0" smtClean="0">
                <a:solidFill>
                  <a:srgbClr val="FF0000"/>
                </a:solidFill>
                <a:latin typeface="Copperplate Gothic Bold"/>
                <a:cs typeface="Copperplate Gothic Bold"/>
              </a:rPr>
              <a:t> la </a:t>
            </a:r>
            <a:r>
              <a:rPr lang="en-US" sz="2200" dirty="0" err="1" smtClean="0">
                <a:solidFill>
                  <a:srgbClr val="FF0000"/>
                </a:solidFill>
                <a:latin typeface="Copperplate Gothic Bold"/>
                <a:cs typeface="Copperplate Gothic Bold"/>
              </a:rPr>
              <a:t>funzione</a:t>
            </a:r>
            <a:r>
              <a:rPr lang="en-US" sz="2200" dirty="0" smtClean="0">
                <a:solidFill>
                  <a:srgbClr val="FF0000"/>
                </a:solidFill>
                <a:latin typeface="Copperplate Gothic Bold"/>
                <a:cs typeface="Copperplate Gothic Bold"/>
              </a:rPr>
              <a:t> di un </a:t>
            </a:r>
            <a:r>
              <a:rPr lang="en-US" sz="2200" dirty="0" err="1" smtClean="0">
                <a:solidFill>
                  <a:srgbClr val="FF0000"/>
                </a:solidFill>
                <a:latin typeface="Copperplate Gothic Bold"/>
                <a:cs typeface="Copperplate Gothic Bold"/>
              </a:rPr>
              <a:t>importante</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santuario</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intertribale</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gli</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insediamenti</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veri</a:t>
            </a:r>
            <a:r>
              <a:rPr lang="en-US" sz="2200" dirty="0" smtClean="0">
                <a:solidFill>
                  <a:srgbClr val="FF0000"/>
                </a:solidFill>
                <a:latin typeface="Copperplate Gothic Bold"/>
                <a:cs typeface="Copperplate Gothic Bold"/>
              </a:rPr>
              <a:t> e </a:t>
            </a:r>
            <a:r>
              <a:rPr lang="en-US" sz="2200" dirty="0" err="1" smtClean="0">
                <a:solidFill>
                  <a:srgbClr val="FF0000"/>
                </a:solidFill>
                <a:latin typeface="Copperplate Gothic Bold"/>
                <a:cs typeface="Copperplate Gothic Bold"/>
              </a:rPr>
              <a:t>propri</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si</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trovavano</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piùa</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valle</a:t>
            </a:r>
            <a:r>
              <a:rPr lang="en-US" sz="2200" dirty="0" smtClean="0">
                <a:solidFill>
                  <a:srgbClr val="FF0000"/>
                </a:solidFill>
                <a:latin typeface="Copperplate Gothic Bold"/>
                <a:cs typeface="Copperplate Gothic Bold"/>
              </a:rPr>
              <a:t>, e I </a:t>
            </a:r>
            <a:r>
              <a:rPr lang="en-US" sz="2200" dirty="0" err="1" smtClean="0">
                <a:solidFill>
                  <a:srgbClr val="FF0000"/>
                </a:solidFill>
                <a:latin typeface="Copperplate Gothic Bold"/>
                <a:cs typeface="Copperplate Gothic Bold"/>
              </a:rPr>
              <a:t>cadaveri</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sono</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stati</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rinvenuti</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congelati</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nel</a:t>
            </a:r>
            <a:r>
              <a:rPr lang="en-US" sz="2200" dirty="0" smtClean="0">
                <a:solidFill>
                  <a:srgbClr val="FF0000"/>
                </a:solidFill>
                <a:latin typeface="Copperplate Gothic Bold"/>
                <a:cs typeface="Copperplate Gothic Bold"/>
              </a:rPr>
              <a:t> permafrost sotto </a:t>
            </a:r>
            <a:r>
              <a:rPr lang="en-US" sz="2200" dirty="0" err="1" smtClean="0">
                <a:solidFill>
                  <a:srgbClr val="FF0000"/>
                </a:solidFill>
                <a:latin typeface="Copperplate Gothic Bold"/>
                <a:cs typeface="Copperplate Gothic Bold"/>
              </a:rPr>
              <a:t>barche</a:t>
            </a:r>
            <a:r>
              <a:rPr lang="en-US" sz="2200" dirty="0" smtClean="0">
                <a:solidFill>
                  <a:srgbClr val="FF0000"/>
                </a:solidFill>
                <a:latin typeface="Copperplate Gothic Bold"/>
                <a:cs typeface="Copperplate Gothic Bold"/>
              </a:rPr>
              <a:t> </a:t>
            </a:r>
            <a:r>
              <a:rPr lang="en-US" sz="2200" dirty="0" err="1" smtClean="0">
                <a:solidFill>
                  <a:srgbClr val="FF0000"/>
                </a:solidFill>
                <a:latin typeface="Copperplate Gothic Bold"/>
                <a:cs typeface="Copperplate Gothic Bold"/>
              </a:rPr>
              <a:t>capovolte</a:t>
            </a:r>
            <a:r>
              <a:rPr lang="en-US" sz="2200" dirty="0" smtClean="0">
                <a:solidFill>
                  <a:srgbClr val="FF0000"/>
                </a:solidFill>
                <a:latin typeface="Copperplate Gothic Bold"/>
                <a:cs typeface="Copperplate Gothic Bold"/>
              </a:rPr>
              <a:t>.</a:t>
            </a:r>
            <a:r>
              <a:rPr lang="en-US" sz="2200" dirty="0" smtClean="0">
                <a:solidFill>
                  <a:schemeClr val="tx1"/>
                </a:solidFill>
                <a:latin typeface="Copperplate Gothic Bold"/>
                <a:cs typeface="Copperplate Gothic Bold"/>
              </a:rPr>
              <a:t>  </a:t>
            </a:r>
            <a:endParaRPr lang="en-US" sz="2200" dirty="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2150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6708808" cy="688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2708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4823893" y="0"/>
            <a:ext cx="4320105" cy="6863417"/>
          </a:xfrm>
          <a:prstGeom prst="rect">
            <a:avLst/>
          </a:prstGeom>
          <a:noFill/>
        </p:spPr>
        <p:txBody>
          <a:bodyPr wrap="square" rtlCol="0">
            <a:spAutoFit/>
          </a:bodyPr>
          <a:lstStyle/>
          <a:p>
            <a:r>
              <a:rPr lang="it-IT" sz="2200" b="1" dirty="0" smtClean="0">
                <a:solidFill>
                  <a:prstClr val="white"/>
                </a:solidFill>
                <a:latin typeface="Copperplate Gothic Bold"/>
              </a:rPr>
              <a:t>Il bacino del Tarim è stato abitato </a:t>
            </a:r>
            <a:r>
              <a:rPr lang="it-IT" sz="2200" b="1" dirty="0">
                <a:solidFill>
                  <a:prstClr val="white"/>
                </a:solidFill>
                <a:latin typeface="Copperplate Gothic Bold"/>
              </a:rPr>
              <a:t>negli ultimi secoli da popoli in prevalenza mussulmani. Traversato dalla strada della seta, per migliaia di anni fu una delle zone di più intenso sviluppo culturale a livello mondiale. Poi i tempi cambiarono: le civiltà egualitarie di pastori nomadi furono sconfitte dalle società dell’impero, invase dagli eserciti stranieri e relegate ai margini dell’umanità. </a:t>
            </a:r>
            <a:r>
              <a:rPr lang="it-IT" sz="2200" b="1" dirty="0" smtClean="0">
                <a:solidFill>
                  <a:prstClr val="white"/>
                </a:solidFill>
                <a:latin typeface="Copperplate Gothic Bold"/>
              </a:rPr>
              <a:t>I sopravvissuti caricarono tutto sui carri e se ne andarono ad ovest. </a:t>
            </a:r>
            <a:r>
              <a:rPr lang="en-US" sz="2200" b="1" dirty="0" smtClean="0">
                <a:solidFill>
                  <a:prstClr val="white"/>
                </a:solidFill>
                <a:latin typeface="Copperplate Gothic Bold"/>
              </a:rPr>
              <a:t> </a:t>
            </a:r>
            <a:endParaRPr lang="it-IT" sz="2200" dirty="0">
              <a:solidFill>
                <a:prstClr val="white"/>
              </a:solidFill>
            </a:endParaRPr>
          </a:p>
        </p:txBody>
      </p:sp>
      <p:pic>
        <p:nvPicPr>
          <p:cNvPr id="43013"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482389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7770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5003911" y="1"/>
            <a:ext cx="4072724" cy="6863417"/>
          </a:xfrm>
          <a:prstGeom prst="rect">
            <a:avLst/>
          </a:prstGeom>
          <a:noFill/>
        </p:spPr>
        <p:txBody>
          <a:bodyPr wrap="square" rtlCol="0">
            <a:spAutoFit/>
          </a:bodyPr>
          <a:lstStyle/>
          <a:p>
            <a:r>
              <a:rPr lang="it-IT" sz="2200" b="1" dirty="0">
                <a:solidFill>
                  <a:prstClr val="white"/>
                </a:solidFill>
                <a:latin typeface="Copperplate Gothic Bold"/>
              </a:rPr>
              <a:t>Gli archeologi cinesi che scoprirono </a:t>
            </a:r>
            <a:r>
              <a:rPr lang="it-IT" sz="2200" b="1" dirty="0" smtClean="0">
                <a:solidFill>
                  <a:prstClr val="white"/>
                </a:solidFill>
                <a:latin typeface="Copperplate Gothic Bold"/>
              </a:rPr>
              <a:t>questi </a:t>
            </a:r>
            <a:r>
              <a:rPr lang="it-IT" sz="2200" b="1" dirty="0">
                <a:solidFill>
                  <a:prstClr val="white"/>
                </a:solidFill>
                <a:latin typeface="Copperplate Gothic Bold"/>
              </a:rPr>
              <a:t>cadaveri </a:t>
            </a:r>
            <a:r>
              <a:rPr lang="it-IT" sz="2200" b="1" dirty="0" smtClean="0">
                <a:solidFill>
                  <a:prstClr val="white"/>
                </a:solidFill>
                <a:latin typeface="Copperplate Gothic Bold"/>
              </a:rPr>
              <a:t>furono </a:t>
            </a:r>
            <a:r>
              <a:rPr lang="it-IT" sz="2200" b="1" dirty="0">
                <a:solidFill>
                  <a:prstClr val="white"/>
                </a:solidFill>
                <a:latin typeface="Copperplate Gothic Bold"/>
              </a:rPr>
              <a:t>profondamente stupiti di riconoscervi dei tipici abitanti dell' Europa settentrionale. </a:t>
            </a:r>
            <a:r>
              <a:rPr lang="it-IT" sz="2200" b="1" dirty="0" smtClean="0">
                <a:solidFill>
                  <a:prstClr val="white"/>
                </a:solidFill>
                <a:latin typeface="Copperplate Gothic Bold"/>
              </a:rPr>
              <a:t> Risalgono ad epoche diverse</a:t>
            </a:r>
            <a:r>
              <a:rPr lang="it-IT" sz="2200" b="1" dirty="0">
                <a:solidFill>
                  <a:prstClr val="white"/>
                </a:solidFill>
                <a:latin typeface="Copperplate Gothic Bold"/>
              </a:rPr>
              <a:t>, dal 1800 </a:t>
            </a:r>
            <a:r>
              <a:rPr lang="it-IT" sz="2200" b="1" dirty="0" smtClean="0">
                <a:solidFill>
                  <a:prstClr val="white"/>
                </a:solidFill>
                <a:latin typeface="Copperplate Gothic Bold"/>
              </a:rPr>
              <a:t>a. C. vanti </a:t>
            </a:r>
            <a:r>
              <a:rPr lang="it-IT" sz="2200" b="1" dirty="0">
                <a:solidFill>
                  <a:prstClr val="white"/>
                </a:solidFill>
                <a:latin typeface="Copperplate Gothic Bold"/>
              </a:rPr>
              <a:t>Cristo fino ad </a:t>
            </a:r>
            <a:r>
              <a:rPr lang="it-IT" sz="2200" b="1" dirty="0" smtClean="0">
                <a:solidFill>
                  <a:prstClr val="white"/>
                </a:solidFill>
                <a:latin typeface="Copperplate Gothic Bold"/>
              </a:rPr>
              <a:t>fino all</a:t>
            </a:r>
            <a:r>
              <a:rPr lang="it-IT" sz="2200" b="1" dirty="0">
                <a:solidFill>
                  <a:prstClr val="white"/>
                </a:solidFill>
                <a:latin typeface="Copperplate Gothic Bold"/>
              </a:rPr>
              <a:t>' inizio dell' era volgare. Arrivarono probabilmente dalla Siberia : quindi si tratta delle stesse popolazioni di stirpe scitica di cui parla Erodoto: in ultima analisi, sono </a:t>
            </a:r>
            <a:r>
              <a:rPr lang="it-IT" sz="2200" b="1" dirty="0" smtClean="0">
                <a:solidFill>
                  <a:prstClr val="white"/>
                </a:solidFill>
                <a:latin typeface="Copperplate Gothic Bold"/>
              </a:rPr>
              <a:t> </a:t>
            </a:r>
            <a:r>
              <a:rPr lang="it-IT" sz="2200" b="1" dirty="0">
                <a:solidFill>
                  <a:prstClr val="white"/>
                </a:solidFill>
                <a:latin typeface="Copperplate Gothic Bold"/>
              </a:rPr>
              <a:t>le stesse tribù dei </a:t>
            </a:r>
            <a:r>
              <a:rPr lang="it-IT" sz="2200" b="1" dirty="0" err="1">
                <a:solidFill>
                  <a:prstClr val="white"/>
                </a:solidFill>
                <a:latin typeface="Copperplate Gothic Bold"/>
              </a:rPr>
              <a:t>kurgan</a:t>
            </a:r>
            <a:r>
              <a:rPr lang="it-IT" sz="2200" b="1" dirty="0">
                <a:solidFill>
                  <a:prstClr val="white"/>
                </a:solidFill>
                <a:latin typeface="Copperplate Gothic Bold"/>
              </a:rPr>
              <a:t>. </a:t>
            </a:r>
            <a:r>
              <a:rPr lang="en-US" sz="2200" b="1" dirty="0" smtClean="0">
                <a:solidFill>
                  <a:prstClr val="white"/>
                </a:solidFill>
                <a:latin typeface="Copperplate Gothic Bold"/>
              </a:rPr>
              <a:t>. </a:t>
            </a:r>
            <a:endParaRPr lang="it-IT" sz="2200" dirty="0">
              <a:solidFill>
                <a:prstClr val="white"/>
              </a:solidFill>
            </a:endParaRPr>
          </a:p>
        </p:txBody>
      </p:sp>
      <p:pic>
        <p:nvPicPr>
          <p:cNvPr id="4403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9538"/>
          <a:stretch/>
        </p:blipFill>
        <p:spPr bwMode="auto">
          <a:xfrm>
            <a:off x="0" y="67377"/>
            <a:ext cx="5003911" cy="6790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524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3488555" y="4595998"/>
            <a:ext cx="5655443" cy="2308324"/>
          </a:xfrm>
          <a:prstGeom prst="rect">
            <a:avLst/>
          </a:prstGeom>
          <a:noFill/>
        </p:spPr>
        <p:txBody>
          <a:bodyPr wrap="square" rtlCol="0">
            <a:spAutoFit/>
          </a:bodyPr>
          <a:lstStyle/>
          <a:p>
            <a:r>
              <a:rPr lang="it-IT" sz="1600" b="1" dirty="0" smtClean="0">
                <a:solidFill>
                  <a:prstClr val="white"/>
                </a:solidFill>
                <a:latin typeface="Copperplate Gothic Bold"/>
              </a:rPr>
              <a:t>Avevano </a:t>
            </a:r>
            <a:r>
              <a:rPr lang="it-IT" sz="1600" b="1" dirty="0">
                <a:solidFill>
                  <a:prstClr val="white"/>
                </a:solidFill>
                <a:latin typeface="Copperplate Gothic Bold"/>
              </a:rPr>
              <a:t>gli occhi azzurri e i capelli biondi, </a:t>
            </a:r>
            <a:r>
              <a:rPr lang="it-IT" sz="1600" b="1" dirty="0" smtClean="0">
                <a:solidFill>
                  <a:prstClr val="white"/>
                </a:solidFill>
                <a:latin typeface="Copperplate Gothic Bold"/>
              </a:rPr>
              <a:t>portavano </a:t>
            </a:r>
            <a:r>
              <a:rPr lang="it-IT" sz="1600" b="1" dirty="0">
                <a:solidFill>
                  <a:prstClr val="white"/>
                </a:solidFill>
                <a:latin typeface="Copperplate Gothic Bold"/>
              </a:rPr>
              <a:t>i lunghi cappelli delle fate e dei maghi </a:t>
            </a:r>
            <a:r>
              <a:rPr lang="it-IT" sz="1600" b="1" dirty="0" smtClean="0">
                <a:solidFill>
                  <a:prstClr val="white"/>
                </a:solidFill>
                <a:latin typeface="Copperplate Gothic Bold"/>
              </a:rPr>
              <a:t>. I </a:t>
            </a:r>
            <a:r>
              <a:rPr lang="it-IT" sz="1600" b="1" dirty="0">
                <a:solidFill>
                  <a:prstClr val="white"/>
                </a:solidFill>
                <a:latin typeface="Copperplate Gothic Bold"/>
              </a:rPr>
              <a:t>vestiti sembrano confermare una stretta parentela coi popoli di matrice celtica </a:t>
            </a:r>
            <a:r>
              <a:rPr lang="it-IT" sz="1600" b="1" dirty="0" smtClean="0">
                <a:solidFill>
                  <a:prstClr val="white"/>
                </a:solidFill>
                <a:latin typeface="Copperplate Gothic Bold"/>
              </a:rPr>
              <a:t>e nordeuropea. In </a:t>
            </a:r>
            <a:r>
              <a:rPr lang="it-IT" sz="1600" b="1" dirty="0">
                <a:solidFill>
                  <a:prstClr val="white"/>
                </a:solidFill>
                <a:latin typeface="Copperplate Gothic Bold"/>
              </a:rPr>
              <a:t>luoghi vicini </a:t>
            </a:r>
            <a:r>
              <a:rPr lang="it-IT" sz="1600" b="1" dirty="0" smtClean="0">
                <a:solidFill>
                  <a:prstClr val="white"/>
                </a:solidFill>
                <a:latin typeface="Copperplate Gothic Bold"/>
              </a:rPr>
              <a:t>ai  </a:t>
            </a:r>
            <a:r>
              <a:rPr lang="it-IT" sz="1600" b="1" dirty="0">
                <a:solidFill>
                  <a:prstClr val="white"/>
                </a:solidFill>
                <a:latin typeface="Copperplate Gothic Bold"/>
              </a:rPr>
              <a:t>cimiteri </a:t>
            </a:r>
            <a:r>
              <a:rPr lang="it-IT" sz="1600" b="1" dirty="0" smtClean="0">
                <a:solidFill>
                  <a:prstClr val="white"/>
                </a:solidFill>
                <a:latin typeface="Copperplate Gothic Bold"/>
              </a:rPr>
              <a:t>sono </a:t>
            </a:r>
            <a:r>
              <a:rPr lang="it-IT" sz="1600" b="1" dirty="0">
                <a:solidFill>
                  <a:prstClr val="white"/>
                </a:solidFill>
                <a:latin typeface="Copperplate Gothic Bold"/>
              </a:rPr>
              <a:t>stati scoperti documenti scritti in un antico alfabeto di origine indo-iraniana, in una lingua che è stata riconosciuta appartenere alla famiglia indoeuropea: il </a:t>
            </a:r>
            <a:r>
              <a:rPr lang="it-IT" sz="1600" b="1" dirty="0" err="1">
                <a:solidFill>
                  <a:prstClr val="white"/>
                </a:solidFill>
                <a:latin typeface="Copperplate Gothic Bold"/>
              </a:rPr>
              <a:t>tocario</a:t>
            </a:r>
            <a:r>
              <a:rPr lang="it-IT" sz="1600" b="1" dirty="0">
                <a:solidFill>
                  <a:prstClr val="white"/>
                </a:solidFill>
                <a:latin typeface="Copperplate Gothic Bold"/>
              </a:rPr>
              <a:t>. </a:t>
            </a:r>
            <a:r>
              <a:rPr lang="en-US" sz="1600" b="1" dirty="0" smtClean="0">
                <a:solidFill>
                  <a:prstClr val="white"/>
                </a:solidFill>
                <a:latin typeface="Copperplate Gothic Bold"/>
              </a:rPr>
              <a:t> </a:t>
            </a:r>
            <a:endParaRPr lang="it-IT" sz="1600" dirty="0">
              <a:solidFill>
                <a:prstClr val="white"/>
              </a:solidFill>
            </a:endParaRPr>
          </a:p>
        </p:txBody>
      </p:sp>
      <p:pic>
        <p:nvPicPr>
          <p:cNvPr id="4505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703"/>
            <a:ext cx="3488556" cy="686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88557" y="1"/>
            <a:ext cx="5655442" cy="4600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8689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28877" y="5242382"/>
            <a:ext cx="9143999" cy="2031325"/>
          </a:xfrm>
          <a:prstGeom prst="rect">
            <a:avLst/>
          </a:prstGeom>
          <a:noFill/>
        </p:spPr>
        <p:txBody>
          <a:bodyPr wrap="square" rtlCol="0">
            <a:spAutoFit/>
          </a:bodyPr>
          <a:lstStyle/>
          <a:p>
            <a:r>
              <a:rPr lang="it-IT" sz="1400" b="1" dirty="0">
                <a:solidFill>
                  <a:prstClr val="white"/>
                </a:solidFill>
                <a:latin typeface="Copperplate Gothic Bold"/>
                <a:cs typeface="Copperplate Gothic Bold"/>
              </a:rPr>
              <a:t>Secoli e secoli più tardi, dall’VIII sec. a.C., popolazioni nomadi provenienti dalle steppe dell’Asia centrale, dall’</a:t>
            </a:r>
            <a:r>
              <a:rPr lang="it-IT" sz="1400" b="1" dirty="0" err="1">
                <a:solidFill>
                  <a:prstClr val="white"/>
                </a:solidFill>
                <a:latin typeface="Copperplate Gothic Bold"/>
                <a:cs typeface="Copperplate Gothic Bold"/>
              </a:rPr>
              <a:t>Altai</a:t>
            </a:r>
            <a:r>
              <a:rPr lang="it-IT" sz="1400" b="1" dirty="0">
                <a:solidFill>
                  <a:prstClr val="white"/>
                </a:solidFill>
                <a:latin typeface="Copperplate Gothic Bold"/>
                <a:cs typeface="Copperplate Gothic Bold"/>
              </a:rPr>
              <a:t> e dalla Siberia, cominciarono a compiere incursioni ai confini dell’altopiano iranico, a occidente, e nella fascia compresa fra la Mongolia e la Cina, a oriente. Fra loro, gli Sciti, di matrice sicuramente </a:t>
            </a:r>
            <a:r>
              <a:rPr lang="it-IT" sz="1400" b="1" dirty="0" err="1">
                <a:solidFill>
                  <a:prstClr val="white"/>
                </a:solidFill>
                <a:latin typeface="Copperplate Gothic Bold"/>
                <a:cs typeface="Copperplate Gothic Bold"/>
              </a:rPr>
              <a:t>protoceltica</a:t>
            </a:r>
            <a:r>
              <a:rPr lang="it-IT" sz="1400" b="1" dirty="0">
                <a:solidFill>
                  <a:prstClr val="white"/>
                </a:solidFill>
                <a:latin typeface="Copperplate Gothic Bold"/>
                <a:cs typeface="Copperplate Gothic Bold"/>
              </a:rPr>
              <a:t>, si stabilirono, alla fine, nel Caucaso e sul Mar Nero: ma arrivarono fino alla Siberia meridionale, come testimoniano i ritrovamenti archeologici di sepolture di individui di razza caucasica, e tutte le fonti letterarie. </a:t>
            </a:r>
          </a:p>
          <a:p>
            <a:endParaRPr lang="it-IT" sz="1400" b="1" dirty="0">
              <a:solidFill>
                <a:prstClr val="white"/>
              </a:solidFill>
              <a:latin typeface="Copperplate Gothic Bold"/>
              <a:cs typeface="Copperplate Gothic Bold"/>
            </a:endParaRPr>
          </a:p>
          <a:p>
            <a:r>
              <a:rPr lang="it-IT" sz="1400" b="1" dirty="0" smtClean="0">
                <a:solidFill>
                  <a:prstClr val="white"/>
                </a:solidFill>
                <a:latin typeface="Copperplate Gothic Bold"/>
                <a:cs typeface="Copperplate Gothic Bold"/>
              </a:rPr>
              <a:t>. </a:t>
            </a:r>
            <a:endParaRPr lang="it-IT" sz="1400" b="1" dirty="0">
              <a:solidFill>
                <a:prstClr val="white"/>
              </a:solidFill>
              <a:latin typeface="Copperplate Gothic Bold"/>
              <a:cs typeface="Copperplate Gothic Bold"/>
            </a:endParaRPr>
          </a:p>
        </p:txBody>
      </p:sp>
      <p:pic>
        <p:nvPicPr>
          <p:cNvPr id="26627"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2332"/>
          <a:stretch/>
        </p:blipFill>
        <p:spPr bwMode="auto">
          <a:xfrm>
            <a:off x="0" y="0"/>
            <a:ext cx="9144000" cy="5242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57668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0" y="5515613"/>
            <a:ext cx="9143999" cy="1815882"/>
          </a:xfrm>
          <a:prstGeom prst="rect">
            <a:avLst/>
          </a:prstGeom>
          <a:noFill/>
        </p:spPr>
        <p:txBody>
          <a:bodyPr wrap="square" rtlCol="0">
            <a:spAutoFit/>
          </a:bodyPr>
          <a:lstStyle/>
          <a:p>
            <a:r>
              <a:rPr lang="it-IT" sz="1200" b="1" dirty="0" smtClean="0">
                <a:solidFill>
                  <a:prstClr val="white"/>
                </a:solidFill>
                <a:latin typeface="Copperplate Gothic Bold"/>
                <a:cs typeface="Copperplate Gothic Bold"/>
              </a:rPr>
              <a:t>Nel </a:t>
            </a:r>
            <a:r>
              <a:rPr lang="it-IT" sz="1200" b="1" dirty="0">
                <a:solidFill>
                  <a:prstClr val="white"/>
                </a:solidFill>
                <a:latin typeface="Copperplate Gothic Bold"/>
                <a:cs typeface="Copperplate Gothic Bold"/>
              </a:rPr>
              <a:t>VI sec. a.C. nuclei consistenti di Sciti lasciarono le rive del Mar Nero e si spostarono verso occidente. Varcarono il </a:t>
            </a:r>
            <a:r>
              <a:rPr lang="it-IT" sz="1200" b="1" dirty="0" err="1">
                <a:solidFill>
                  <a:prstClr val="white"/>
                </a:solidFill>
                <a:latin typeface="Copperplate Gothic Bold"/>
                <a:cs typeface="Copperplate Gothic Bold"/>
              </a:rPr>
              <a:t>Dniestr</a:t>
            </a:r>
            <a:r>
              <a:rPr lang="it-IT" sz="1200" b="1" dirty="0">
                <a:solidFill>
                  <a:prstClr val="white"/>
                </a:solidFill>
                <a:latin typeface="Copperplate Gothic Bold"/>
                <a:cs typeface="Copperplate Gothic Bold"/>
              </a:rPr>
              <a:t> e il Danubio, per insediarsi in </a:t>
            </a:r>
            <a:r>
              <a:rPr lang="it-IT" sz="1200" b="1" dirty="0" err="1">
                <a:solidFill>
                  <a:prstClr val="white"/>
                </a:solidFill>
                <a:latin typeface="Copperplate Gothic Bold"/>
                <a:cs typeface="Copperplate Gothic Bold"/>
              </a:rPr>
              <a:t>Dobrugia</a:t>
            </a:r>
            <a:r>
              <a:rPr lang="it-IT" sz="1200" b="1" dirty="0">
                <a:solidFill>
                  <a:prstClr val="white"/>
                </a:solidFill>
                <a:latin typeface="Copperplate Gothic Bold"/>
                <a:cs typeface="Copperplate Gothic Bold"/>
              </a:rPr>
              <a:t>. Dove si trovavano già i Traci, che </a:t>
            </a:r>
            <a:r>
              <a:rPr lang="it-IT" sz="1200" b="1" dirty="0" smtClean="0">
                <a:solidFill>
                  <a:prstClr val="white"/>
                </a:solidFill>
                <a:latin typeface="Copperplate Gothic Bold"/>
                <a:cs typeface="Copperplate Gothic Bold"/>
              </a:rPr>
              <a:t> ne riconobbero </a:t>
            </a:r>
            <a:r>
              <a:rPr lang="it-IT" sz="1200" b="1" dirty="0">
                <a:solidFill>
                  <a:prstClr val="white"/>
                </a:solidFill>
                <a:latin typeface="Copperplate Gothic Bold"/>
                <a:cs typeface="Copperplate Gothic Bold"/>
              </a:rPr>
              <a:t>la supremazia </a:t>
            </a:r>
            <a:r>
              <a:rPr lang="it-IT" sz="1200" b="1" dirty="0" smtClean="0">
                <a:solidFill>
                  <a:prstClr val="white"/>
                </a:solidFill>
                <a:latin typeface="Copperplate Gothic Bold"/>
                <a:cs typeface="Copperplate Gothic Bold"/>
              </a:rPr>
              <a:t>. </a:t>
            </a:r>
            <a:r>
              <a:rPr lang="it-IT" sz="1200" b="1" dirty="0">
                <a:solidFill>
                  <a:prstClr val="white"/>
                </a:solidFill>
                <a:latin typeface="Copperplate Gothic Bold"/>
                <a:cs typeface="Copperplate Gothic Bold"/>
              </a:rPr>
              <a:t>Qui confluirono, </a:t>
            </a:r>
            <a:r>
              <a:rPr lang="it-IT" sz="1200" b="1" dirty="0" smtClean="0">
                <a:solidFill>
                  <a:prstClr val="white"/>
                </a:solidFill>
                <a:latin typeface="Copperplate Gothic Bold"/>
                <a:cs typeface="Copperplate Gothic Bold"/>
              </a:rPr>
              <a:t>nel </a:t>
            </a:r>
            <a:r>
              <a:rPr lang="it-IT" sz="1200" b="1" dirty="0">
                <a:solidFill>
                  <a:prstClr val="white"/>
                </a:solidFill>
                <a:latin typeface="Copperplate Gothic Bold"/>
                <a:cs typeface="Copperplate Gothic Bold"/>
              </a:rPr>
              <a:t>IV sec., tribù celtiche che, dopo aver investito </a:t>
            </a:r>
            <a:r>
              <a:rPr lang="it-IT" sz="1200" b="1" dirty="0" smtClean="0">
                <a:solidFill>
                  <a:prstClr val="white"/>
                </a:solidFill>
                <a:latin typeface="Copperplate Gothic Bold"/>
                <a:cs typeface="Copperplate Gothic Bold"/>
              </a:rPr>
              <a:t> </a:t>
            </a:r>
            <a:r>
              <a:rPr lang="it-IT" sz="1200" b="1" dirty="0">
                <a:solidFill>
                  <a:prstClr val="white"/>
                </a:solidFill>
                <a:latin typeface="Copperplate Gothic Bold"/>
                <a:cs typeface="Copperplate Gothic Bold"/>
              </a:rPr>
              <a:t>parte della penisola balcanica, fondarono colonie in Asia Minore. Tutto ciò è documentato dal IV libro di Erodoto, </a:t>
            </a:r>
            <a:r>
              <a:rPr lang="it-IT" sz="1200" b="1" dirty="0" smtClean="0">
                <a:solidFill>
                  <a:prstClr val="white"/>
                </a:solidFill>
                <a:latin typeface="Copperplate Gothic Bold"/>
                <a:cs typeface="Copperplate Gothic Bold"/>
              </a:rPr>
              <a:t>dedicato </a:t>
            </a:r>
            <a:r>
              <a:rPr lang="it-IT" sz="1200" b="1" dirty="0">
                <a:solidFill>
                  <a:prstClr val="white"/>
                </a:solidFill>
                <a:latin typeface="Copperplate Gothic Bold"/>
                <a:cs typeface="Copperplate Gothic Bold"/>
              </a:rPr>
              <a:t>agli Sciti; e da un’incredibile somiglianza delle forme artistiche in cui si esprimevano queste antiche genti: un figurativismo animalista e fantastico, dove si distinguono esseri che ancora oggi appartengono al folklore </a:t>
            </a:r>
            <a:r>
              <a:rPr lang="it-IT" sz="1200" b="1" dirty="0" smtClean="0">
                <a:solidFill>
                  <a:prstClr val="white"/>
                </a:solidFill>
                <a:latin typeface="Copperplate Gothic Bold"/>
                <a:cs typeface="Copperplate Gothic Bold"/>
              </a:rPr>
              <a:t> europeo e alpino: </a:t>
            </a:r>
            <a:r>
              <a:rPr lang="it-IT" sz="1200" b="1" dirty="0">
                <a:solidFill>
                  <a:prstClr val="white"/>
                </a:solidFill>
                <a:latin typeface="Copperplate Gothic Bold"/>
                <a:cs typeface="Copperplate Gothic Bold"/>
              </a:rPr>
              <a:t>draghi, sirene, leoni alati, grifoni….. </a:t>
            </a:r>
          </a:p>
          <a:p>
            <a:endParaRPr lang="it-IT" sz="1400" b="1" dirty="0">
              <a:solidFill>
                <a:prstClr val="white"/>
              </a:solidFill>
              <a:latin typeface="Copperplate Gothic Bold"/>
              <a:cs typeface="Copperplate Gothic Bold"/>
            </a:endParaRPr>
          </a:p>
          <a:p>
            <a:r>
              <a:rPr lang="it-IT" sz="1400" b="1" dirty="0" smtClean="0">
                <a:solidFill>
                  <a:prstClr val="white"/>
                </a:solidFill>
                <a:latin typeface="Copperplate Gothic Bold"/>
                <a:cs typeface="Copperplate Gothic Bold"/>
              </a:rPr>
              <a:t>. </a:t>
            </a:r>
            <a:endParaRPr lang="it-IT" sz="1400" b="1" dirty="0">
              <a:solidFill>
                <a:prstClr val="white"/>
              </a:solidFill>
              <a:latin typeface="Copperplate Gothic Bold"/>
              <a:cs typeface="Copperplate Gothic Bold"/>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8" y="-1221"/>
            <a:ext cx="9137522" cy="5584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96824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2" y="5143192"/>
            <a:ext cx="9143998" cy="1600438"/>
          </a:xfrm>
          <a:prstGeom prst="rect">
            <a:avLst/>
          </a:prstGeom>
          <a:noFill/>
        </p:spPr>
        <p:txBody>
          <a:bodyPr wrap="square" rtlCol="0">
            <a:spAutoFit/>
          </a:bodyPr>
          <a:lstStyle/>
          <a:p>
            <a:r>
              <a:rPr lang="it-IT" sz="1400" b="1" dirty="0">
                <a:solidFill>
                  <a:prstClr val="white"/>
                </a:solidFill>
                <a:latin typeface="Copperplate Gothic Bold"/>
                <a:cs typeface="Copperplate Gothic Bold"/>
              </a:rPr>
              <a:t>L’immagine fisica che ci restituisce, ad ovest della steppa, l’arte greco-romana, con una precisione quasi etnografica, è quella di uomini dai lunghi capelli lisci, spesso barbuti e baffuti, con il volto ovale e un naso diritto molto marcato. Tutti i testi, greci o cinesi che siano, suggeriscono una predominanza di capelli biondi o rossi e una carnagione chiara, per non dire lattea . Gli Sciti, come, d’altra parte, i Celti, straordinariamente affini come tratti somatici e acconciature, indossano un indumento caratteristico, sconosciuto ai Greci e ai Romani: i pantaloni. </a:t>
            </a:r>
          </a:p>
        </p:txBody>
      </p:sp>
      <p:pic>
        <p:nvPicPr>
          <p:cNvPr id="29699" name="Picture 3" descr="C:\Users\luca\Desktop\sciti.jpg"/>
          <p:cNvPicPr>
            <a:picLocks noChangeAspect="1" noChangeArrowheads="1"/>
          </p:cNvPicPr>
          <p:nvPr/>
        </p:nvPicPr>
        <p:blipFill rotWithShape="1">
          <a:blip r:embed="rId3">
            <a:extLst>
              <a:ext uri="{28A0092B-C50C-407E-A947-70E740481C1C}">
                <a14:useLocalDpi xmlns:a14="http://schemas.microsoft.com/office/drawing/2010/main" val="0"/>
              </a:ext>
            </a:extLst>
          </a:blip>
          <a:srcRect l="15765" r="16381" b="54542"/>
          <a:stretch/>
        </p:blipFill>
        <p:spPr bwMode="auto">
          <a:xfrm>
            <a:off x="1" y="13125"/>
            <a:ext cx="9143999" cy="5153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7660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13231" y="6051133"/>
            <a:ext cx="9143999" cy="738664"/>
          </a:xfrm>
          <a:prstGeom prst="rect">
            <a:avLst/>
          </a:prstGeom>
          <a:noFill/>
        </p:spPr>
        <p:txBody>
          <a:bodyPr wrap="square" rtlCol="0">
            <a:spAutoFit/>
          </a:bodyPr>
          <a:lstStyle/>
          <a:p>
            <a:r>
              <a:rPr lang="it-IT" sz="1400" b="1" dirty="0" smtClean="0">
                <a:solidFill>
                  <a:prstClr val="white"/>
                </a:solidFill>
                <a:latin typeface="Copperplate Gothic Bold"/>
                <a:cs typeface="Copperplate Gothic Bold"/>
              </a:rPr>
              <a:t>Ma di loro non abbiamo soltanto i report storici e antropologici: nei </a:t>
            </a:r>
            <a:r>
              <a:rPr lang="it-IT" sz="1400" b="1" dirty="0" err="1" smtClean="0">
                <a:solidFill>
                  <a:prstClr val="white"/>
                </a:solidFill>
                <a:latin typeface="Copperplate Gothic Bold"/>
                <a:cs typeface="Copperplate Gothic Bold"/>
              </a:rPr>
              <a:t>kurgan</a:t>
            </a:r>
            <a:r>
              <a:rPr lang="it-IT" sz="1400" b="1" dirty="0" smtClean="0">
                <a:solidFill>
                  <a:prstClr val="white"/>
                </a:solidFill>
                <a:latin typeface="Copperplate Gothic Bold"/>
                <a:cs typeface="Copperplate Gothic Bold"/>
              </a:rPr>
              <a:t>, i loro siti di sepoltura, i loro cadaveri sono stati rinvenuti mummificati e congelati. Possiamo distinguerne i </a:t>
            </a:r>
            <a:r>
              <a:rPr lang="it-IT" sz="1400" b="1" dirty="0" err="1" smtClean="0">
                <a:solidFill>
                  <a:prstClr val="white"/>
                </a:solidFill>
                <a:latin typeface="Copperplate Gothic Bold"/>
                <a:cs typeface="Copperplate Gothic Bold"/>
              </a:rPr>
              <a:t>lienamenti</a:t>
            </a:r>
            <a:r>
              <a:rPr lang="it-IT" sz="1400" b="1" dirty="0" smtClean="0">
                <a:solidFill>
                  <a:prstClr val="white"/>
                </a:solidFill>
                <a:latin typeface="Copperplate Gothic Bold"/>
                <a:cs typeface="Copperplate Gothic Bold"/>
              </a:rPr>
              <a:t>, e di una cosa siamo certi: erano bianchi caucasici. </a:t>
            </a:r>
            <a:endParaRPr lang="it-IT" sz="1400" b="1" dirty="0">
              <a:solidFill>
                <a:prstClr val="white"/>
              </a:solidFill>
              <a:latin typeface="Copperplate Gothic Bold"/>
              <a:cs typeface="Copperplate Gothic Bold"/>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5" y="0"/>
            <a:ext cx="9099448" cy="6051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83453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30058" y="4785513"/>
            <a:ext cx="8352117" cy="1348922"/>
          </a:xfrm>
        </p:spPr>
        <p:txBody>
          <a:bodyPr>
            <a:normAutofit fontScale="25000" lnSpcReduction="20000"/>
          </a:bodyPr>
          <a:lstStyle/>
          <a:p>
            <a:endParaRPr lang="en-US" dirty="0" smtClean="0"/>
          </a:p>
          <a:p>
            <a:pPr algn="l"/>
            <a:r>
              <a:rPr lang="en-US" sz="9600" b="1" dirty="0" smtClean="0">
                <a:solidFill>
                  <a:schemeClr val="tx1"/>
                </a:solidFill>
                <a:latin typeface="Copperplate Gothic Bold"/>
                <a:cs typeface="Copperplate Gothic Bold"/>
              </a:rPr>
              <a:t>Una </a:t>
            </a:r>
            <a:r>
              <a:rPr lang="en-US" sz="9600" b="1" dirty="0" err="1" smtClean="0">
                <a:solidFill>
                  <a:schemeClr val="tx1"/>
                </a:solidFill>
                <a:latin typeface="Copperplate Gothic Bold"/>
                <a:cs typeface="Copperplate Gothic Bold"/>
              </a:rPr>
              <a:t>delle</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caratteristiche</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delle</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popolazioni</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della</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steppa</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dalla</a:t>
            </a:r>
            <a:r>
              <a:rPr lang="en-US" sz="9600" b="1" dirty="0" smtClean="0">
                <a:solidFill>
                  <a:schemeClr val="tx1"/>
                </a:solidFill>
                <a:latin typeface="Copperplate Gothic Bold"/>
                <a:cs typeface="Copperplate Gothic Bold"/>
              </a:rPr>
              <a:t> Mongolia </a:t>
            </a:r>
            <a:r>
              <a:rPr lang="en-US" sz="9600" b="1" dirty="0" err="1" smtClean="0">
                <a:solidFill>
                  <a:schemeClr val="tx1"/>
                </a:solidFill>
                <a:latin typeface="Copperplate Gothic Bold"/>
                <a:cs typeface="Copperplate Gothic Bold"/>
              </a:rPr>
              <a:t>alla</a:t>
            </a:r>
            <a:r>
              <a:rPr lang="en-US" sz="9600" b="1" dirty="0" smtClean="0">
                <a:solidFill>
                  <a:schemeClr val="tx1"/>
                </a:solidFill>
                <a:latin typeface="Copperplate Gothic Bold"/>
                <a:cs typeface="Copperplate Gothic Bold"/>
              </a:rPr>
              <a:t> Crimea era </a:t>
            </a:r>
            <a:r>
              <a:rPr lang="en-US" sz="9600" b="1" dirty="0" err="1" smtClean="0">
                <a:solidFill>
                  <a:schemeClr val="tx1"/>
                </a:solidFill>
                <a:latin typeface="Copperplate Gothic Bold"/>
                <a:cs typeface="Copperplate Gothic Bold"/>
              </a:rPr>
              <a:t>l’alto</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livello</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dei</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ruoli</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che</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ricoprivano</a:t>
            </a:r>
            <a:r>
              <a:rPr lang="en-US" sz="9600" b="1" dirty="0" smtClean="0">
                <a:solidFill>
                  <a:schemeClr val="tx1"/>
                </a:solidFill>
                <a:latin typeface="Copperplate Gothic Bold"/>
                <a:cs typeface="Copperplate Gothic Bold"/>
              </a:rPr>
              <a:t> le </a:t>
            </a:r>
            <a:r>
              <a:rPr lang="en-US" sz="9600" b="1" dirty="0" err="1" smtClean="0">
                <a:solidFill>
                  <a:schemeClr val="tx1"/>
                </a:solidFill>
                <a:latin typeface="Copperplate Gothic Bold"/>
                <a:cs typeface="Copperplate Gothic Bold"/>
              </a:rPr>
              <a:t>donne</a:t>
            </a:r>
            <a:r>
              <a:rPr lang="en-US" sz="9600" b="1" dirty="0" smtClean="0">
                <a:solidFill>
                  <a:schemeClr val="tx1"/>
                </a:solidFill>
                <a:latin typeface="Copperplate Gothic Bold"/>
                <a:cs typeface="Copperplate Gothic Bold"/>
              </a:rPr>
              <a:t>. Nelle </a:t>
            </a:r>
            <a:r>
              <a:rPr lang="en-US" sz="9600" b="1" dirty="0" err="1" smtClean="0">
                <a:solidFill>
                  <a:schemeClr val="tx1"/>
                </a:solidFill>
                <a:latin typeface="Copperplate Gothic Bold"/>
                <a:cs typeface="Copperplate Gothic Bold"/>
              </a:rPr>
              <a:t>sepoltuire</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furono</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rinvenute</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più</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femmine</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che</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maschi</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più</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riccamente</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vestite</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dei</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compagni</a:t>
            </a:r>
            <a:r>
              <a:rPr lang="en-US" sz="9600" b="1" dirty="0" smtClean="0">
                <a:solidFill>
                  <a:schemeClr val="tx1"/>
                </a:solidFill>
                <a:latin typeface="Copperplate Gothic Bold"/>
                <a:cs typeface="Copperplate Gothic Bold"/>
              </a:rPr>
              <a:t>, e, </a:t>
            </a:r>
            <a:r>
              <a:rPr lang="en-US" sz="9600" b="1" dirty="0" err="1" smtClean="0">
                <a:solidFill>
                  <a:schemeClr val="tx1"/>
                </a:solidFill>
                <a:latin typeface="Copperplate Gothic Bold"/>
                <a:cs typeface="Copperplate Gothic Bold"/>
              </a:rPr>
              <a:t>soprattuitto</a:t>
            </a:r>
            <a:r>
              <a:rPr lang="en-US" sz="9600" b="1" dirty="0" smtClean="0">
                <a:solidFill>
                  <a:schemeClr val="tx1"/>
                </a:solidFill>
                <a:latin typeface="Copperplate Gothic Bold"/>
                <a:cs typeface="Copperplate Gothic Bold"/>
              </a:rPr>
              <a:t>, </a:t>
            </a:r>
            <a:r>
              <a:rPr lang="en-US" sz="9600" b="1" dirty="0" err="1" smtClean="0">
                <a:solidFill>
                  <a:schemeClr val="tx1"/>
                </a:solidFill>
                <a:latin typeface="Copperplate Gothic Bold"/>
                <a:cs typeface="Copperplate Gothic Bold"/>
              </a:rPr>
              <a:t>armate</a:t>
            </a:r>
            <a:r>
              <a:rPr lang="en-US" sz="9600" b="1" dirty="0" smtClean="0">
                <a:solidFill>
                  <a:schemeClr val="tx1"/>
                </a:solidFill>
                <a:latin typeface="Copperplate Gothic Bold"/>
                <a:cs typeface="Copperplate Gothic Bold"/>
              </a:rPr>
              <a:t>. </a:t>
            </a:r>
            <a:endParaRPr lang="en-US" sz="9600" b="1" dirty="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034" y="664143"/>
            <a:ext cx="9173490" cy="420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63629" y="21617"/>
            <a:ext cx="4126066" cy="584775"/>
          </a:xfrm>
          <a:prstGeom prst="rect">
            <a:avLst/>
          </a:prstGeom>
          <a:noFill/>
        </p:spPr>
        <p:txBody>
          <a:bodyPr wrap="none" rtlCol="0">
            <a:spAutoFit/>
          </a:bodyPr>
          <a:lstStyle/>
          <a:p>
            <a:r>
              <a:rPr lang="it-IT" sz="3200" b="1" dirty="0" smtClean="0">
                <a:solidFill>
                  <a:srgbClr val="FF0000"/>
                </a:solidFill>
                <a:latin typeface="Copperplate Gothic Bold" panose="020E0705020206020404" pitchFamily="34" charset="0"/>
              </a:rPr>
              <a:t>La donna di </a:t>
            </a:r>
            <a:r>
              <a:rPr lang="it-IT" sz="3200" b="1" dirty="0" err="1" smtClean="0">
                <a:solidFill>
                  <a:srgbClr val="FF0000"/>
                </a:solidFill>
                <a:latin typeface="Copperplate Gothic Bold" panose="020E0705020206020404" pitchFamily="34" charset="0"/>
              </a:rPr>
              <a:t>Ukok</a:t>
            </a:r>
            <a:endParaRPr lang="it-IT" sz="3200" b="1" dirty="0">
              <a:solidFill>
                <a:srgbClr val="FF0000"/>
              </a:solidFill>
              <a:latin typeface="Copperplate Gothic Bold" panose="020E0705020206020404" pitchFamily="34" charset="0"/>
            </a:endParaRPr>
          </a:p>
        </p:txBody>
      </p:sp>
    </p:spTree>
    <p:extLst>
      <p:ext uri="{BB962C8B-B14F-4D97-AF65-F5344CB8AC3E}">
        <p14:creationId xmlns:p14="http://schemas.microsoft.com/office/powerpoint/2010/main" val="1746841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2062521" y="0"/>
            <a:ext cx="2759736" cy="1929355"/>
          </a:xfrm>
        </p:spPr>
        <p:txBody>
          <a:bodyPr>
            <a:noAutofit/>
          </a:bodyPr>
          <a:lstStyle/>
          <a:p>
            <a:pPr algn="l"/>
            <a:r>
              <a:rPr lang="it-IT" sz="1600" b="1" dirty="0" smtClean="0">
                <a:solidFill>
                  <a:schemeClr val="tx1"/>
                </a:solidFill>
                <a:latin typeface="Copperplate Gothic Bold" pitchFamily="34" charset="0"/>
                <a:cs typeface="Arial" charset="0"/>
              </a:rPr>
              <a:t>Portavano </a:t>
            </a:r>
            <a:r>
              <a:rPr lang="it-IT" sz="1600" b="1" dirty="0">
                <a:solidFill>
                  <a:schemeClr val="tx1"/>
                </a:solidFill>
                <a:latin typeface="Copperplate Gothic Bold" pitchFamily="34" charset="0"/>
                <a:cs typeface="Arial" charset="0"/>
              </a:rPr>
              <a:t>un lungo copricapo a cono, solitamente in feltro: quello attribuito dalla tradizione a Merlino, ai maghi, agli gnomi, alle fate, alle streghe. Ma è lo stesso cappello che, ricoperto in lamine d’oro e splendidamente sbalzato, con motivi che si pensa possano essere </a:t>
            </a:r>
            <a:r>
              <a:rPr lang="it-IT" sz="1600" b="1" dirty="0" err="1">
                <a:solidFill>
                  <a:schemeClr val="tx1"/>
                </a:solidFill>
                <a:latin typeface="Copperplate Gothic Bold" pitchFamily="34" charset="0"/>
                <a:cs typeface="Arial" charset="0"/>
              </a:rPr>
              <a:t>calendariali</a:t>
            </a:r>
            <a:r>
              <a:rPr lang="it-IT" sz="1600" b="1" dirty="0">
                <a:solidFill>
                  <a:schemeClr val="tx1"/>
                </a:solidFill>
                <a:latin typeface="Copperplate Gothic Bold" pitchFamily="34" charset="0"/>
                <a:cs typeface="Arial" charset="0"/>
              </a:rPr>
              <a:t>, di cui sono noti quattro esemplari completi e diversi frammenti, sparsi fra Germania, Svizzera e Francia; ma ci sono segnalazioni anche per l’Inghilterra e l’Irlanda. Oggetti </a:t>
            </a:r>
            <a:r>
              <a:rPr lang="it-IT" sz="1600" b="1" dirty="0" smtClean="0">
                <a:solidFill>
                  <a:schemeClr val="tx1"/>
                </a:solidFill>
                <a:latin typeface="Copperplate Gothic Bold" pitchFamily="34" charset="0"/>
                <a:cs typeface="Arial" charset="0"/>
              </a:rPr>
              <a:t>simili sono </a:t>
            </a:r>
            <a:r>
              <a:rPr lang="it-IT" sz="1600" b="1" dirty="0">
                <a:solidFill>
                  <a:schemeClr val="tx1"/>
                </a:solidFill>
                <a:latin typeface="Copperplate Gothic Bold" pitchFamily="34" charset="0"/>
                <a:cs typeface="Arial" charset="0"/>
              </a:rPr>
              <a:t>stati rinvenuti anche in Spagna: in Galizia, e ad Alicante. </a:t>
            </a: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2062521" cy="680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257" y="0"/>
            <a:ext cx="4321743" cy="6869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9376" y="93772"/>
            <a:ext cx="22479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37671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donnar"/>
          <p:cNvPicPr/>
          <p:nvPr/>
        </p:nvPicPr>
        <p:blipFill>
          <a:blip r:embed="rId2" cstate="email">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rgbClr val="FF0000"/>
                </a:solidFill>
                <a:latin typeface="Times New Roman" pitchFamily="18" charset="0"/>
                <a:cs typeface="Times New Roman" pitchFamily="18" charset="0"/>
              </a:rPr>
              <a:t>Michela Zucca</a:t>
            </a:r>
          </a:p>
          <a:p>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7" name="CasellaDiTesto 6"/>
          <p:cNvSpPr txBox="1"/>
          <p:nvPr/>
        </p:nvSpPr>
        <p:spPr>
          <a:xfrm>
            <a:off x="4211960" y="855296"/>
            <a:ext cx="4932040" cy="1477328"/>
          </a:xfrm>
          <a:prstGeom prst="rect">
            <a:avLst/>
          </a:prstGeom>
          <a:noFill/>
        </p:spPr>
        <p:txBody>
          <a:bodyPr wrap="square" rtlCol="0">
            <a:spAutoFit/>
          </a:bodyPr>
          <a:lstStyle/>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dirty="0">
              <a:solidFill>
                <a:prstClr val="black"/>
              </a:solidFill>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29150"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150" y="387"/>
            <a:ext cx="4570324" cy="285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3" y="3676650"/>
            <a:ext cx="704850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6361" y="3172326"/>
            <a:ext cx="9173114" cy="1200329"/>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Il popolo Sami è stato per millenni allevatore, cacciatore, pescatore, raccoglitore e a suo </a:t>
            </a:r>
          </a:p>
          <a:p>
            <a:r>
              <a:rPr lang="it-IT" b="1" dirty="0">
                <a:solidFill>
                  <a:srgbClr val="FF0000"/>
                </a:solidFill>
                <a:latin typeface="Times New Roman" pitchFamily="18" charset="0"/>
                <a:cs typeface="Times New Roman" pitchFamily="18" charset="0"/>
              </a:rPr>
              <a:t> </a:t>
            </a:r>
            <a:r>
              <a:rPr lang="it-IT" b="1" dirty="0" smtClean="0">
                <a:solidFill>
                  <a:srgbClr val="FF0000"/>
                </a:solidFill>
                <a:latin typeface="Times New Roman" pitchFamily="18" charset="0"/>
                <a:cs typeface="Times New Roman" pitchFamily="18" charset="0"/>
              </a:rPr>
              <a:t>                                                                                                                          modo</a:t>
            </a:r>
          </a:p>
          <a:p>
            <a:r>
              <a:rPr lang="it-IT" b="1" dirty="0">
                <a:solidFill>
                  <a:srgbClr val="FF0000"/>
                </a:solidFill>
                <a:latin typeface="Times New Roman" pitchFamily="18" charset="0"/>
                <a:cs typeface="Times New Roman" pitchFamily="18" charset="0"/>
              </a:rPr>
              <a:t> </a:t>
            </a:r>
            <a:r>
              <a:rPr lang="it-IT" b="1" dirty="0" smtClean="0">
                <a:solidFill>
                  <a:srgbClr val="FF0000"/>
                </a:solidFill>
                <a:latin typeface="Times New Roman" pitchFamily="18" charset="0"/>
                <a:cs typeface="Times New Roman" pitchFamily="18" charset="0"/>
              </a:rPr>
              <a:t>                                                                                                                          anche </a:t>
            </a:r>
            <a:r>
              <a:rPr lang="it-IT" b="1" dirty="0">
                <a:solidFill>
                  <a:srgbClr val="FF0000"/>
                </a:solidFill>
                <a:latin typeface="Times New Roman" pitchFamily="18" charset="0"/>
                <a:cs typeface="Times New Roman" pitchFamily="18" charset="0"/>
              </a:rPr>
              <a:t>agricoltore</a:t>
            </a:r>
          </a:p>
          <a:p>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93673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5736656" y="-5323"/>
            <a:ext cx="3407343" cy="1929355"/>
          </a:xfrm>
        </p:spPr>
        <p:txBody>
          <a:bodyPr>
            <a:noAutofit/>
          </a:bodyPr>
          <a:lstStyle/>
          <a:p>
            <a:pPr algn="l"/>
            <a:r>
              <a:rPr lang="it-IT" sz="2000" b="1" dirty="0" smtClean="0">
                <a:solidFill>
                  <a:schemeClr val="tx1"/>
                </a:solidFill>
                <a:latin typeface="Copperplate Gothic Bold" pitchFamily="34" charset="0"/>
                <a:cs typeface="Arial" charset="0"/>
              </a:rPr>
              <a:t>Praticavano una religione basata sui culti di trance (furono rinvenuti semi di </a:t>
            </a:r>
            <a:r>
              <a:rPr lang="it-IT" sz="2000" b="1" dirty="0" err="1" smtClean="0">
                <a:solidFill>
                  <a:schemeClr val="tx1"/>
                </a:solidFill>
                <a:latin typeface="Copperplate Gothic Bold" pitchFamily="34" charset="0"/>
                <a:cs typeface="Arial" charset="0"/>
              </a:rPr>
              <a:t>cannabus</a:t>
            </a:r>
            <a:r>
              <a:rPr lang="it-IT" sz="2000" b="1" dirty="0" smtClean="0">
                <a:solidFill>
                  <a:schemeClr val="tx1"/>
                </a:solidFill>
                <a:latin typeface="Copperplate Gothic Bold" pitchFamily="34" charset="0"/>
                <a:cs typeface="Arial" charset="0"/>
              </a:rPr>
              <a:t> in gran quantità), in cui durante  i riti,  lo sciamano (spesso una donna) indossava un particolare mantello col cappuccio  lungo, che veniva tirato sul viso per coprire gli occhi, togliere la visione di questo mondo e favorire il contatto col trascendente. Indumenti di questo tipo sono ancora utilizzati dagli sciamani siberiani. </a:t>
            </a:r>
            <a:endParaRPr lang="it-IT" sz="2000" b="1" dirty="0">
              <a:solidFill>
                <a:schemeClr val="tx1"/>
              </a:solidFill>
              <a:latin typeface="Copperplate Gothic Bold" pitchFamily="34" charset="0"/>
              <a:cs typeface="Arial" charset="0"/>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30722"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3594" b="16655"/>
          <a:stretch/>
        </p:blipFill>
        <p:spPr bwMode="auto">
          <a:xfrm>
            <a:off x="-1" y="0"/>
            <a:ext cx="5736657" cy="689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853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0" name="CasellaDiTesto 9"/>
          <p:cNvSpPr txBox="1"/>
          <p:nvPr/>
        </p:nvSpPr>
        <p:spPr>
          <a:xfrm>
            <a:off x="-2" y="6504057"/>
            <a:ext cx="8322059" cy="369332"/>
          </a:xfrm>
          <a:prstGeom prst="rect">
            <a:avLst/>
          </a:prstGeom>
          <a:noFill/>
        </p:spPr>
        <p:txBody>
          <a:bodyPr wrap="square" rtlCol="0">
            <a:spAutoFit/>
          </a:bodyPr>
          <a:lstStyle/>
          <a:p>
            <a:r>
              <a:rPr lang="it-IT" b="1" dirty="0" smtClean="0">
                <a:solidFill>
                  <a:srgbClr val="FF0000"/>
                </a:solidFill>
                <a:latin typeface="Copperplate Gothic Bold" pitchFamily="34" charset="0"/>
              </a:rPr>
              <a:t>La religione era incentrata sul culto della Dea Madre</a:t>
            </a:r>
            <a:endParaRPr lang="it-IT" b="1" dirty="0">
              <a:solidFill>
                <a:srgbClr val="FF0000"/>
              </a:solidFill>
              <a:latin typeface="Copperplate Gothic Bold" pitchFamily="34" charset="0"/>
            </a:endParaRP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831" y="-127749"/>
            <a:ext cx="9123169" cy="6631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9899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82063" y="0"/>
            <a:ext cx="2261937" cy="6001643"/>
          </a:xfrm>
          <a:prstGeom prst="rect">
            <a:avLst/>
          </a:prstGeom>
          <a:noFill/>
        </p:spPr>
        <p:txBody>
          <a:bodyPr wrap="square" rtlCol="0">
            <a:spAutoFit/>
          </a:bodyPr>
          <a:lstStyle/>
          <a:p>
            <a:r>
              <a:rPr lang="it-IT" sz="2400" b="1" dirty="0" smtClean="0">
                <a:solidFill>
                  <a:prstClr val="white"/>
                </a:solidFill>
                <a:latin typeface="Copperplate Gothic Bold"/>
                <a:cs typeface="Copperplate Gothic Bold"/>
              </a:rPr>
              <a:t>Un'altra </a:t>
            </a:r>
            <a:r>
              <a:rPr lang="it-IT" sz="2400" b="1" dirty="0">
                <a:solidFill>
                  <a:prstClr val="white"/>
                </a:solidFill>
                <a:latin typeface="Copperplate Gothic Bold"/>
                <a:cs typeface="Copperplate Gothic Bold"/>
              </a:rPr>
              <a:t>cosa hanno in comune gli antichi popoli che percorrono gli spazi sconfinati dell'Eurasia dall'età del Bronzo al collasso dell'impero romano: sono tutti tatuati. </a:t>
            </a:r>
            <a:endParaRPr lang="it-IT" sz="2000" dirty="0">
              <a:solidFill>
                <a:prstClr val="white"/>
              </a:solidFill>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28" y="125128"/>
            <a:ext cx="6359908" cy="6578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59453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8008219" y="0"/>
            <a:ext cx="1115214" cy="6186309"/>
          </a:xfrm>
          <a:prstGeom prst="rect">
            <a:avLst/>
          </a:prstGeom>
          <a:noFill/>
        </p:spPr>
        <p:txBody>
          <a:bodyPr wrap="square" rtlCol="0">
            <a:spAutoFit/>
          </a:bodyPr>
          <a:lstStyle/>
          <a:p>
            <a:r>
              <a:rPr lang="it-IT" sz="1200" b="1" dirty="0">
                <a:solidFill>
                  <a:prstClr val="white"/>
                </a:solidFill>
                <a:latin typeface="Copperplate Gothic Bold"/>
                <a:cs typeface="Copperplate Gothic Bold"/>
              </a:rPr>
              <a:t>Se si esamina la mappa del </a:t>
            </a:r>
            <a:r>
              <a:rPr lang="it-IT" sz="1200" b="1" dirty="0" smtClean="0">
                <a:solidFill>
                  <a:prstClr val="white"/>
                </a:solidFill>
                <a:latin typeface="Copperplate Gothic Bold"/>
                <a:cs typeface="Copperplate Gothic Bold"/>
              </a:rPr>
              <a:t>nomadismo </a:t>
            </a:r>
            <a:r>
              <a:rPr lang="it-IT" sz="1200" b="1" dirty="0">
                <a:solidFill>
                  <a:prstClr val="white"/>
                </a:solidFill>
                <a:latin typeface="Copperplate Gothic Bold"/>
                <a:cs typeface="Copperplate Gothic Bold"/>
              </a:rPr>
              <a:t>si può constatare che – aggiungendo l’</a:t>
            </a:r>
            <a:r>
              <a:rPr lang="it-IT" sz="1200" b="1" dirty="0" err="1">
                <a:solidFill>
                  <a:prstClr val="white"/>
                </a:solidFill>
                <a:latin typeface="Copperplate Gothic Bold"/>
                <a:cs typeface="Copperplate Gothic Bold"/>
              </a:rPr>
              <a:t>Inghilterrae</a:t>
            </a:r>
            <a:r>
              <a:rPr lang="it-IT" sz="1200" b="1" dirty="0">
                <a:solidFill>
                  <a:prstClr val="white"/>
                </a:solidFill>
                <a:latin typeface="Copperplate Gothic Bold"/>
                <a:cs typeface="Copperplate Gothic Bold"/>
              </a:rPr>
              <a:t> l’Irlanda, in cui veniva praticata la pastorizia transumante sia di bovini che di suini, sul tipo di quella alpina –l’usanza di tatuarsi procede di pari passo con l’abitudine all’erranza. </a:t>
            </a:r>
            <a:endParaRPr lang="it-IT" sz="1100" dirty="0">
              <a:solidFill>
                <a:prstClr val="white"/>
              </a:solidFill>
            </a:endParaRPr>
          </a:p>
        </p:txBody>
      </p:sp>
      <p:pic>
        <p:nvPicPr>
          <p:cNvPr id="3277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 y="-1"/>
            <a:ext cx="8008219" cy="686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1206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1" y="5582821"/>
            <a:ext cx="9143999" cy="6582169"/>
          </a:xfrm>
        </p:spPr>
        <p:txBody>
          <a:bodyPr>
            <a:normAutofit/>
          </a:bodyPr>
          <a:lstStyle/>
          <a:p>
            <a:pPr algn="l"/>
            <a:r>
              <a:rPr lang="it-IT" sz="1700" dirty="0" smtClean="0">
                <a:solidFill>
                  <a:srgbClr val="FF0000"/>
                </a:solidFill>
                <a:latin typeface="Copperplate Gothic Bold"/>
                <a:cs typeface="Copperplate Gothic Bold"/>
              </a:rPr>
              <a:t>Fra </a:t>
            </a:r>
            <a:r>
              <a:rPr lang="it-IT" sz="1700" dirty="0">
                <a:solidFill>
                  <a:srgbClr val="FF0000"/>
                </a:solidFill>
                <a:latin typeface="Copperplate Gothic Bold"/>
                <a:cs typeface="Copperplate Gothic Bold"/>
              </a:rPr>
              <a:t>le tribù nomadi e i popoli dell’impero esiste – da millenni: arriva fino ad ora – un’incompatibilità di carattere che dall’incomprensione passa per la non sopportazione, travasa nel disprezzo reciproco, raggiunge la dichiarazione di guerra e arriva fino al tentativo </a:t>
            </a:r>
            <a:r>
              <a:rPr lang="it-IT" sz="1700" dirty="0" smtClean="0">
                <a:solidFill>
                  <a:srgbClr val="FF0000"/>
                </a:solidFill>
                <a:latin typeface="Copperplate Gothic Bold"/>
                <a:cs typeface="Copperplate Gothic Bold"/>
              </a:rPr>
              <a:t>di annientamento.  </a:t>
            </a:r>
            <a:endParaRPr lang="en-US" sz="1700" dirty="0">
              <a:solidFill>
                <a:srgbClr val="FF0000"/>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70959" cy="5582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4987491" y="0"/>
            <a:ext cx="4135942" cy="6740307"/>
          </a:xfrm>
          <a:prstGeom prst="rect">
            <a:avLst/>
          </a:prstGeom>
          <a:noFill/>
        </p:spPr>
        <p:txBody>
          <a:bodyPr wrap="square" rtlCol="0">
            <a:spAutoFit/>
          </a:bodyPr>
          <a:lstStyle/>
          <a:p>
            <a:r>
              <a:rPr lang="it-IT" b="1" dirty="0" smtClean="0">
                <a:solidFill>
                  <a:prstClr val="white"/>
                </a:solidFill>
                <a:latin typeface="Copperplate Gothic Bold"/>
                <a:cs typeface="Copperplate Gothic Bold"/>
              </a:rPr>
              <a:t>Le tribù tentano invano di entrare nell’impero cinese: ma i mandarini hanno costruito la grande muraglia che, per mille anni, resisterà all’assalto dei nomadi. Di pelle bianca.  </a:t>
            </a:r>
            <a:r>
              <a:rPr lang="it-IT" b="1" dirty="0" smtClean="0">
                <a:solidFill>
                  <a:prstClr val="white"/>
                </a:solidFill>
                <a:latin typeface="Copperplate Gothic Bold"/>
              </a:rPr>
              <a:t>L’impero cinese cadrà sotto gli assalti dei nomadi mongoli. Perché tutti gli imperi cadono. La Grande Muraglia verrà superata dai Mongoli e dai Manciù: tutti i muri costruiti per </a:t>
            </a:r>
            <a:r>
              <a:rPr lang="it-IT" b="1" dirty="0" err="1" smtClean="0">
                <a:solidFill>
                  <a:prstClr val="white"/>
                </a:solidFill>
                <a:latin typeface="Copperplate Gothic Bold"/>
              </a:rPr>
              <a:t>tenerfuori</a:t>
            </a:r>
            <a:r>
              <a:rPr lang="it-IT" b="1" dirty="0" smtClean="0">
                <a:solidFill>
                  <a:prstClr val="white"/>
                </a:solidFill>
                <a:latin typeface="Copperplate Gothic Bold"/>
              </a:rPr>
              <a:t> la gente prima o poi cadono. A men che, come nel caso del Vallo di Adriano, non sia l’Impero stesso ad andarsene sconfitto…. Intanto, le tribù cacciate dai Cinesi cominciarono a  rifluire verso nord, verso ovest, e poi verso sud, mettendo sotto assedio un impero ormai sulla via della decadenza: Roma.</a:t>
            </a:r>
            <a:endParaRPr lang="it-IT" sz="1600" dirty="0">
              <a:solidFill>
                <a:prstClr val="white"/>
              </a:solidFill>
            </a:endParaRPr>
          </a:p>
        </p:txBody>
      </p:sp>
      <p:pic>
        <p:nvPicPr>
          <p:cNvPr id="4608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200"/>
            <a:ext cx="4987491" cy="68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4003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http://www.consiglio.provincia.tn.it/consiglio/autonomia_trentina/picm/u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3"/>
          <p:cNvGraphicFramePr>
            <a:graphicFrameLocks noChangeAspect="1"/>
          </p:cNvGraphicFramePr>
          <p:nvPr/>
        </p:nvGraphicFramePr>
        <p:xfrm>
          <a:off x="8305800" y="5410200"/>
          <a:ext cx="609600" cy="1066800"/>
        </p:xfrm>
        <a:graphic>
          <a:graphicData uri="http://schemas.openxmlformats.org/presentationml/2006/ole">
            <mc:AlternateContent xmlns:mc="http://schemas.openxmlformats.org/markup-compatibility/2006">
              <mc:Choice xmlns:v="urn:schemas-microsoft-com:vml" Requires="v">
                <p:oleObj spid="_x0000_s49156" name="Immagine" r:id="rId4" imgW="588264" imgH="975360" progId="Word.Picture.8">
                  <p:embed/>
                </p:oleObj>
              </mc:Choice>
              <mc:Fallback>
                <p:oleObj name="Immagine" r:id="rId4" imgW="588264" imgH="975360"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5410200"/>
                        <a:ext cx="609600" cy="1066800"/>
                      </a:xfrm>
                      <a:prstGeom prst="rect">
                        <a:avLst/>
                      </a:prstGeom>
                      <a:solidFill>
                        <a:srgbClr val="FFFFCC"/>
                      </a:solidFill>
                    </p:spPr>
                  </p:pic>
                </p:oleObj>
              </mc:Fallback>
            </mc:AlternateContent>
          </a:graphicData>
        </a:graphic>
      </p:graphicFrame>
      <p:sp>
        <p:nvSpPr>
          <p:cNvPr id="2052" name="Rectangle 4"/>
          <p:cNvSpPr>
            <a:spLocks noChangeArrowheads="1"/>
          </p:cNvSpPr>
          <p:nvPr/>
        </p:nvSpPr>
        <p:spPr bwMode="auto">
          <a:xfrm>
            <a:off x="8153400" y="6477000"/>
            <a:ext cx="9906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it-IT" altLang="it-IT" sz="900" b="1" smtClean="0">
                <a:solidFill>
                  <a:srgbClr val="FFFFFF"/>
                </a:solidFill>
              </a:rPr>
              <a:t>Michela Zucca</a:t>
            </a:r>
          </a:p>
          <a:p>
            <a:pPr eaLnBrk="1" fontAlgn="base" hangingPunct="1">
              <a:spcBef>
                <a:spcPct val="50000"/>
              </a:spcBef>
              <a:spcAft>
                <a:spcPct val="0"/>
              </a:spcAft>
            </a:pPr>
            <a:r>
              <a:rPr lang="it-IT" altLang="it-IT" sz="900" b="1" smtClean="0">
                <a:solidFill>
                  <a:srgbClr val="FFFFFF"/>
                </a:solidFill>
              </a:rPr>
              <a:t>Servizi culturali</a:t>
            </a:r>
          </a:p>
        </p:txBody>
      </p:sp>
      <p:sp>
        <p:nvSpPr>
          <p:cNvPr id="2053" name="AutoShape 9" descr="http://upload.wikimedia.org/wikipedia/commons/0/00/Karte_vÃ¶lkerwanderung.jpg"/>
          <p:cNvSpPr>
            <a:spLocks noChangeAspect="1" noChangeArrowheads="1"/>
          </p:cNvSpPr>
          <p:nvPr/>
        </p:nvSpPr>
        <p:spPr bwMode="auto">
          <a:xfrm>
            <a:off x="-446088" y="103188"/>
            <a:ext cx="10036176"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it-IT" altLang="it-IT" smtClean="0">
              <a:solidFill>
                <a:srgbClr val="000000"/>
              </a:solidFill>
            </a:endParaRPr>
          </a:p>
        </p:txBody>
      </p:sp>
      <p:sp>
        <p:nvSpPr>
          <p:cNvPr id="2054" name="AutoShape 11" descr="http://upload.wikimedia.org/wikipedia/commons/0/00/Karte_vÃ¶lkerwanderung.jpg"/>
          <p:cNvSpPr>
            <a:spLocks noChangeAspect="1" noChangeArrowheads="1"/>
          </p:cNvSpPr>
          <p:nvPr/>
        </p:nvSpPr>
        <p:spPr bwMode="auto">
          <a:xfrm>
            <a:off x="-446088" y="103188"/>
            <a:ext cx="10036176"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it-IT" altLang="it-IT" smtClean="0">
              <a:solidFill>
                <a:srgbClr val="000000"/>
              </a:solidFill>
            </a:endParaRPr>
          </a:p>
        </p:txBody>
      </p:sp>
      <p:sp>
        <p:nvSpPr>
          <p:cNvPr id="2055" name="AutoShape 13" descr="http://upload.wikimedia.org/wikipedia/commons/0/00/Karte_vÃ¶lkerwanderung.jpg"/>
          <p:cNvSpPr>
            <a:spLocks noChangeAspect="1" noChangeArrowheads="1"/>
          </p:cNvSpPr>
          <p:nvPr/>
        </p:nvSpPr>
        <p:spPr bwMode="auto">
          <a:xfrm>
            <a:off x="-446088" y="103188"/>
            <a:ext cx="10036176"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it-IT" altLang="it-IT" smtClean="0">
              <a:solidFill>
                <a:srgbClr val="000000"/>
              </a:solidFill>
            </a:endParaRPr>
          </a:p>
        </p:txBody>
      </p:sp>
      <p:sp>
        <p:nvSpPr>
          <p:cNvPr id="2056" name="AutoShape 15" descr="http://upload.wikimedia.org/wikipedia/commons/0/00/Karte_vÃ¶lkerwanderung.jpg"/>
          <p:cNvSpPr>
            <a:spLocks noChangeAspect="1" noChangeArrowheads="1"/>
          </p:cNvSpPr>
          <p:nvPr/>
        </p:nvSpPr>
        <p:spPr bwMode="auto">
          <a:xfrm>
            <a:off x="-446088" y="103188"/>
            <a:ext cx="10036176"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lang="it-IT" altLang="it-IT" smtClean="0">
              <a:solidFill>
                <a:srgbClr val="000000"/>
              </a:solidFill>
            </a:endParaRPr>
          </a:p>
        </p:txBody>
      </p:sp>
      <p:pic>
        <p:nvPicPr>
          <p:cNvPr id="2057" name="Picture 17" descr="http://upload.wikimedia.org/wikipedia/commons/thumb/2/20/Invasioni_dell%27Impero_Romano.png/300px-Invasioni_dell%27Impero_Roman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875"/>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006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18638" y="5203151"/>
            <a:ext cx="9162638" cy="1631216"/>
          </a:xfrm>
          <a:prstGeom prst="rect">
            <a:avLst/>
          </a:prstGeom>
          <a:noFill/>
        </p:spPr>
        <p:txBody>
          <a:bodyPr wrap="square" rtlCol="0">
            <a:spAutoFit/>
          </a:bodyPr>
          <a:lstStyle/>
          <a:p>
            <a:r>
              <a:rPr lang="it-IT" sz="2000" b="1" dirty="0">
                <a:solidFill>
                  <a:prstClr val="white"/>
                </a:solidFill>
                <a:latin typeface="Copperplate Gothic Bold"/>
                <a:cs typeface="Copperplate Gothic Bold"/>
              </a:rPr>
              <a:t>ROMA RIESCE A COSTRUIRE IL PIU’ GRANDE IMPERO </a:t>
            </a:r>
          </a:p>
          <a:p>
            <a:r>
              <a:rPr lang="it-IT" sz="2000" b="1" dirty="0">
                <a:solidFill>
                  <a:prstClr val="white"/>
                </a:solidFill>
                <a:latin typeface="Copperplate Gothic Bold"/>
                <a:cs typeface="Copperplate Gothic Bold"/>
              </a:rPr>
              <a:t>DEL MONDO </a:t>
            </a:r>
            <a:r>
              <a:rPr lang="it-IT" sz="2000" b="1" dirty="0" smtClean="0">
                <a:solidFill>
                  <a:prstClr val="white"/>
                </a:solidFill>
                <a:latin typeface="Copperplate Gothic Bold"/>
                <a:cs typeface="Copperplate Gothic Bold"/>
              </a:rPr>
              <a:t>ANTICO: ma  è  </a:t>
            </a:r>
            <a:r>
              <a:rPr lang="it-IT" sz="2000" b="1" dirty="0">
                <a:solidFill>
                  <a:prstClr val="white"/>
                </a:solidFill>
                <a:latin typeface="Copperplate Gothic Bold"/>
                <a:cs typeface="Copperplate Gothic Bold"/>
              </a:rPr>
              <a:t>un sistema schiavistico parassitario </a:t>
            </a:r>
            <a:r>
              <a:rPr lang="it-IT" sz="2000" b="1" dirty="0" smtClean="0">
                <a:solidFill>
                  <a:prstClr val="white"/>
                </a:solidFill>
                <a:latin typeface="Copperplate Gothic Bold"/>
                <a:cs typeface="Copperplate Gothic Bold"/>
              </a:rPr>
              <a:t>basato </a:t>
            </a:r>
            <a:r>
              <a:rPr lang="it-IT" sz="2000" b="1" dirty="0">
                <a:solidFill>
                  <a:prstClr val="white"/>
                </a:solidFill>
                <a:latin typeface="Copperplate Gothic Bold"/>
                <a:cs typeface="Copperplate Gothic Bold"/>
              </a:rPr>
              <a:t>soltanto sulla violenza </a:t>
            </a:r>
            <a:r>
              <a:rPr lang="it-IT" sz="2000" b="1" dirty="0" smtClean="0">
                <a:solidFill>
                  <a:prstClr val="white"/>
                </a:solidFill>
                <a:latin typeface="Copperplate Gothic Bold"/>
                <a:cs typeface="Copperplate Gothic Bold"/>
              </a:rPr>
              <a:t> e </a:t>
            </a:r>
            <a:r>
              <a:rPr lang="it-IT" sz="2000" b="1" dirty="0">
                <a:solidFill>
                  <a:prstClr val="white"/>
                </a:solidFill>
                <a:latin typeface="Copperplate Gothic Bold"/>
                <a:cs typeface="Copperplate Gothic Bold"/>
              </a:rPr>
              <a:t>sullo sfruttamento di popolazioni straniere </a:t>
            </a:r>
            <a:r>
              <a:rPr lang="it-IT" sz="2000" b="1" dirty="0" smtClean="0">
                <a:solidFill>
                  <a:prstClr val="white"/>
                </a:solidFill>
                <a:latin typeface="Copperplate Gothic Bold"/>
                <a:cs typeface="Copperplate Gothic Bold"/>
              </a:rPr>
              <a:t> non </a:t>
            </a:r>
            <a:r>
              <a:rPr lang="it-IT" sz="2000" b="1" dirty="0">
                <a:solidFill>
                  <a:prstClr val="white"/>
                </a:solidFill>
                <a:latin typeface="Copperplate Gothic Bold"/>
                <a:cs typeface="Copperplate Gothic Bold"/>
              </a:rPr>
              <a:t>può reggersi senza sforzi </a:t>
            </a:r>
            <a:r>
              <a:rPr lang="it-IT" sz="2000" b="1" dirty="0" smtClean="0">
                <a:solidFill>
                  <a:prstClr val="white"/>
                </a:solidFill>
                <a:latin typeface="Copperplate Gothic Bold"/>
                <a:cs typeface="Copperplate Gothic Bold"/>
              </a:rPr>
              <a:t>enormi: e </a:t>
            </a:r>
            <a:r>
              <a:rPr lang="it-IT" sz="1600" b="1" dirty="0" smtClean="0">
                <a:solidFill>
                  <a:prstClr val="white"/>
                </a:solidFill>
                <a:latin typeface="Copperplate Gothic Bold"/>
                <a:cs typeface="Copperplate Gothic Bold"/>
              </a:rPr>
              <a:t>ANCHE </a:t>
            </a:r>
            <a:r>
              <a:rPr lang="it-IT" sz="1600" b="1" dirty="0">
                <a:solidFill>
                  <a:prstClr val="white"/>
                </a:solidFill>
                <a:latin typeface="Copperplate Gothic Bold"/>
                <a:cs typeface="Copperplate Gothic Bold"/>
              </a:rPr>
              <a:t>LA REPRESSIONE COSTA MOLTA FATICA</a:t>
            </a:r>
            <a:r>
              <a:rPr lang="it-IT" sz="1600" b="1" dirty="0" smtClean="0">
                <a:solidFill>
                  <a:prstClr val="white"/>
                </a:solidFill>
                <a:latin typeface="Copperplate Gothic Bold"/>
                <a:cs typeface="Copperplate Gothic Bold"/>
              </a:rPr>
              <a:t>….</a:t>
            </a:r>
            <a:endParaRPr lang="it-IT" sz="1600" b="1" dirty="0">
              <a:solidFill>
                <a:prstClr val="white"/>
              </a:solidFill>
              <a:latin typeface="Copperplate Gothic Bold"/>
              <a:cs typeface="Copperplate Gothic Bold"/>
            </a:endParaRPr>
          </a:p>
        </p:txBody>
      </p:sp>
      <p:pic>
        <p:nvPicPr>
          <p:cNvPr id="471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3999" cy="5203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3627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4987491" y="0"/>
            <a:ext cx="4135942" cy="6740307"/>
          </a:xfrm>
          <a:prstGeom prst="rect">
            <a:avLst/>
          </a:prstGeom>
          <a:noFill/>
        </p:spPr>
        <p:txBody>
          <a:bodyPr wrap="square" rtlCol="0">
            <a:spAutoFit/>
          </a:bodyPr>
          <a:lstStyle/>
          <a:p>
            <a:r>
              <a:rPr lang="it-IT" b="1" dirty="0" smtClean="0">
                <a:solidFill>
                  <a:prstClr val="white"/>
                </a:solidFill>
                <a:latin typeface="Copperplate Gothic Bold"/>
                <a:cs typeface="Copperplate Gothic Bold"/>
              </a:rPr>
              <a:t>Le tribù tentano invano di entrare nell’impero cinese: ma i mandarini hanno costruito la grande muraglia che, per mille anni, resisterà all’assalto dei nomadi. Di pelle bianca.  </a:t>
            </a:r>
            <a:r>
              <a:rPr lang="it-IT" b="1" dirty="0" smtClean="0">
                <a:solidFill>
                  <a:prstClr val="white"/>
                </a:solidFill>
                <a:latin typeface="Copperplate Gothic Bold"/>
              </a:rPr>
              <a:t>L’impero cinese cadrà sotto gli assalti dei nomadi mongoli. Perché tutti gli imperi cadono. La Grande Muraglia verrà superata dai Mongoli e dai Manciù: tutti i muri costruiti per </a:t>
            </a:r>
            <a:r>
              <a:rPr lang="it-IT" b="1" dirty="0" err="1" smtClean="0">
                <a:solidFill>
                  <a:prstClr val="white"/>
                </a:solidFill>
                <a:latin typeface="Copperplate Gothic Bold"/>
              </a:rPr>
              <a:t>tenerfuori</a:t>
            </a:r>
            <a:r>
              <a:rPr lang="it-IT" b="1" dirty="0" smtClean="0">
                <a:solidFill>
                  <a:prstClr val="white"/>
                </a:solidFill>
                <a:latin typeface="Copperplate Gothic Bold"/>
              </a:rPr>
              <a:t> la gente prima o poi cadono. A men che, come nel caso del Vallo di Adriano, non sia l’Impero stesso ad andarsene sconfitto…. Intanto, le tribù cacciate dai Cinesi cominciarono a  rifluire verso nord, verso ovest, e poi verso sud, mettendo sotto assedio un impero ormai sulla via della decadenza: Roma.</a:t>
            </a:r>
            <a:endParaRPr lang="it-IT" sz="1600" dirty="0">
              <a:solidFill>
                <a:prstClr val="white"/>
              </a:solidFill>
            </a:endParaRPr>
          </a:p>
        </p:txBody>
      </p:sp>
      <p:pic>
        <p:nvPicPr>
          <p:cNvPr id="4608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200"/>
            <a:ext cx="4987491" cy="68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904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3849206" y="0"/>
            <a:ext cx="5294794" cy="6986528"/>
          </a:xfrm>
          <a:prstGeom prst="rect">
            <a:avLst/>
          </a:prstGeom>
          <a:noFill/>
        </p:spPr>
        <p:txBody>
          <a:bodyPr wrap="square" rtlCol="0">
            <a:spAutoFit/>
          </a:bodyPr>
          <a:lstStyle/>
          <a:p>
            <a:r>
              <a:rPr lang="it-IT" sz="2800" b="1" dirty="0">
                <a:solidFill>
                  <a:srgbClr val="FF0000"/>
                </a:solidFill>
                <a:latin typeface="Copperplate Gothic Bold"/>
                <a:cs typeface="Copperplate Gothic Bold"/>
              </a:rPr>
              <a:t>ESISTONO VARI FATTORI DI DECADENZA DELL’IMPERO ROMANO: </a:t>
            </a:r>
          </a:p>
          <a:p>
            <a:endParaRPr lang="it-IT" sz="1400" b="1" dirty="0">
              <a:latin typeface="Copperplate Gothic Bold"/>
              <a:cs typeface="Copperplate Gothic Bold"/>
            </a:endParaRPr>
          </a:p>
          <a:p>
            <a:r>
              <a:rPr lang="it-IT" sz="2800" b="1" dirty="0">
                <a:latin typeface="Copperplate Gothic Bold"/>
                <a:cs typeface="Copperplate Gothic Bold"/>
              </a:rPr>
              <a:t>Il decremento demografico;</a:t>
            </a:r>
          </a:p>
          <a:p>
            <a:r>
              <a:rPr lang="it-IT" sz="2800" b="1" dirty="0">
                <a:latin typeface="Copperplate Gothic Bold"/>
                <a:cs typeface="Copperplate Gothic Bold"/>
              </a:rPr>
              <a:t>L’isolamento delle classi dirigenti;</a:t>
            </a:r>
          </a:p>
          <a:p>
            <a:r>
              <a:rPr lang="it-IT" sz="2800" b="1" dirty="0">
                <a:latin typeface="Copperplate Gothic Bold"/>
                <a:cs typeface="Copperplate Gothic Bold"/>
              </a:rPr>
              <a:t>La crisi dei valori; </a:t>
            </a:r>
          </a:p>
          <a:p>
            <a:r>
              <a:rPr lang="it-IT" sz="2800" b="1" dirty="0">
                <a:latin typeface="Copperplate Gothic Bold"/>
                <a:cs typeface="Copperplate Gothic Bold"/>
              </a:rPr>
              <a:t>La crisi economica;</a:t>
            </a:r>
          </a:p>
          <a:p>
            <a:r>
              <a:rPr lang="it-IT" sz="2800" b="1" dirty="0">
                <a:latin typeface="Copperplate Gothic Bold"/>
                <a:cs typeface="Copperplate Gothic Bold"/>
              </a:rPr>
              <a:t>La vessazione fiscale; </a:t>
            </a:r>
          </a:p>
          <a:p>
            <a:r>
              <a:rPr lang="it-IT" sz="2800" b="1" dirty="0">
                <a:latin typeface="Copperplate Gothic Bold"/>
                <a:cs typeface="Copperplate Gothic Bold"/>
              </a:rPr>
              <a:t>L’esercito mercenario;</a:t>
            </a:r>
          </a:p>
          <a:p>
            <a:r>
              <a:rPr lang="it-IT" sz="2800" b="1" dirty="0">
                <a:latin typeface="Copperplate Gothic Bold"/>
                <a:cs typeface="Copperplate Gothic Bold"/>
              </a:rPr>
              <a:t>Le popolazioni barbare che premono ai confini;</a:t>
            </a:r>
          </a:p>
          <a:p>
            <a:r>
              <a:rPr lang="it-IT" sz="2800" b="1" dirty="0">
                <a:latin typeface="Copperplate Gothic Bold"/>
                <a:cs typeface="Copperplate Gothic Bold"/>
              </a:rPr>
              <a:t>L’alleanza fra barbari e ceti romani impoveriti. </a:t>
            </a:r>
          </a:p>
        </p:txBody>
      </p:sp>
      <p:pic>
        <p:nvPicPr>
          <p:cNvPr id="4813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3645"/>
            <a:ext cx="384920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email">
            <a:clrChange>
              <a:clrFrom>
                <a:srgbClr val="C0C0C0"/>
              </a:clrFrom>
              <a:clrTo>
                <a:srgbClr val="C0C0C0">
                  <a:alpha val="0"/>
                </a:srgbClr>
              </a:clrTo>
            </a:clrChange>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1721" y="5505561"/>
            <a:ext cx="635150" cy="962804"/>
          </a:xfrm>
          <a:prstGeom prst="rect">
            <a:avLst/>
          </a:prstGeom>
          <a:noFill/>
          <a:ln>
            <a:noFill/>
          </a:ln>
          <a:extLst/>
        </p:spPr>
      </p:pic>
      <p:sp>
        <p:nvSpPr>
          <p:cNvPr id="6" name="CasellaDiTesto 5"/>
          <p:cNvSpPr txBox="1"/>
          <p:nvPr/>
        </p:nvSpPr>
        <p:spPr>
          <a:xfrm>
            <a:off x="8220676" y="6519446"/>
            <a:ext cx="917239" cy="338554"/>
          </a:xfrm>
          <a:prstGeom prst="rect">
            <a:avLst/>
          </a:prstGeom>
          <a:noFill/>
        </p:spPr>
        <p:txBody>
          <a:bodyPr wrap="none" rtlCol="0">
            <a:spAutoFit/>
          </a:bodyPr>
          <a:lstStyle/>
          <a:p>
            <a:r>
              <a:rPr lang="it-IT" sz="800" b="1" dirty="0" smtClean="0">
                <a:solidFill>
                  <a:srgbClr val="C0504D">
                    <a:lumMod val="75000"/>
                  </a:srgbClr>
                </a:solidFill>
                <a:latin typeface="Times New Roman" pitchFamily="18" charset="0"/>
                <a:cs typeface="Times New Roman" pitchFamily="18" charset="0"/>
              </a:rPr>
              <a:t>Michela Zucca</a:t>
            </a:r>
          </a:p>
          <a:p>
            <a:r>
              <a:rPr lang="it-IT" sz="800" b="1" dirty="0" smtClean="0">
                <a:solidFill>
                  <a:srgbClr val="C0504D">
                    <a:lumMod val="75000"/>
                  </a:srgbClr>
                </a:solidFill>
                <a:latin typeface="Times New Roman" pitchFamily="18" charset="0"/>
                <a:cs typeface="Times New Roman" pitchFamily="18" charset="0"/>
              </a:rPr>
              <a:t>Servizi Culturali</a:t>
            </a:r>
            <a:endParaRPr lang="it-IT" sz="800" b="1" dirty="0">
              <a:solidFill>
                <a:srgbClr val="C0504D">
                  <a:lumMod val="75000"/>
                </a:srgbClr>
              </a:solidFill>
              <a:latin typeface="Times New Roman" pitchFamily="18" charset="0"/>
              <a:cs typeface="Times New Roman" pitchFamily="18" charset="0"/>
            </a:endParaRPr>
          </a:p>
        </p:txBody>
      </p:sp>
      <p:sp>
        <p:nvSpPr>
          <p:cNvPr id="7" name="CasellaDiTesto 6"/>
          <p:cNvSpPr txBox="1"/>
          <p:nvPr/>
        </p:nvSpPr>
        <p:spPr>
          <a:xfrm>
            <a:off x="4211960" y="855296"/>
            <a:ext cx="4932040" cy="1477328"/>
          </a:xfrm>
          <a:prstGeom prst="rect">
            <a:avLst/>
          </a:prstGeom>
          <a:noFill/>
        </p:spPr>
        <p:txBody>
          <a:bodyPr wrap="square" rtlCol="0">
            <a:spAutoFit/>
          </a:bodyPr>
          <a:lstStyle/>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b="1" dirty="0">
              <a:solidFill>
                <a:srgbClr val="5D2221"/>
              </a:solidFill>
              <a:latin typeface="Times New Roman" pitchFamily="18" charset="0"/>
              <a:cs typeface="Times New Roman" pitchFamily="18" charset="0"/>
            </a:endParaRPr>
          </a:p>
          <a:p>
            <a:endParaRPr lang="it-IT" dirty="0">
              <a:solidFill>
                <a:prstClr val="black"/>
              </a:solidFill>
            </a:endParaRPr>
          </a:p>
        </p:txBody>
      </p:sp>
      <p:pic>
        <p:nvPicPr>
          <p:cNvPr id="8"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2576" y="-675456"/>
            <a:ext cx="10592835" cy="794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6948264" y="6468365"/>
            <a:ext cx="1499128" cy="400110"/>
          </a:xfrm>
          <a:prstGeom prst="rect">
            <a:avLst/>
          </a:prstGeom>
          <a:noFill/>
        </p:spPr>
        <p:txBody>
          <a:bodyPr wrap="none" rtlCol="0">
            <a:spAutoFit/>
          </a:bodyPr>
          <a:lstStyle/>
          <a:p>
            <a:r>
              <a:rPr lang="it-IT" sz="2000" b="1" dirty="0" smtClean="0">
                <a:solidFill>
                  <a:srgbClr val="920000"/>
                </a:solidFill>
                <a:latin typeface="Times New Roman" pitchFamily="18" charset="0"/>
                <a:cs typeface="Times New Roman" pitchFamily="18" charset="0"/>
              </a:rPr>
              <a:t>Fienile sami</a:t>
            </a:r>
            <a:endParaRPr lang="it-IT" sz="2000" b="1" dirty="0">
              <a:solidFill>
                <a:srgbClr val="92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6764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824312" y="0"/>
            <a:ext cx="2319688" cy="4524315"/>
          </a:xfrm>
          <a:prstGeom prst="rect">
            <a:avLst/>
          </a:prstGeom>
          <a:noFill/>
        </p:spPr>
        <p:txBody>
          <a:bodyPr wrap="square" rtlCol="0">
            <a:spAutoFit/>
          </a:bodyPr>
          <a:lstStyle/>
          <a:p>
            <a:r>
              <a:rPr lang="it-IT" sz="2400" b="1" dirty="0" smtClean="0">
                <a:solidFill>
                  <a:srgbClr val="FF0000"/>
                </a:solidFill>
                <a:latin typeface="Copperplate Gothic Bold"/>
                <a:cs typeface="Copperplate Gothic Bold"/>
              </a:rPr>
              <a:t>Ma forse la popolazione più recente e più simile alle antiche tribù della steppa è molto vicina a noi: si tratta dei Longobardi</a:t>
            </a:r>
            <a:r>
              <a:rPr lang="it-IT" sz="2400" b="1" smtClean="0">
                <a:solidFill>
                  <a:srgbClr val="FF0000"/>
                </a:solidFill>
                <a:latin typeface="Copperplate Gothic Bold"/>
                <a:cs typeface="Copperplate Gothic Bold"/>
              </a:rPr>
              <a:t>. </a:t>
            </a:r>
            <a:endParaRPr lang="it-IT" sz="1400" b="1" dirty="0">
              <a:latin typeface="Copperplate Gothic Bold"/>
              <a:cs typeface="Copperplate Gothic Bold"/>
            </a:endParaRP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35" y="205588"/>
            <a:ext cx="6485772" cy="6586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8885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4198524" y="0"/>
            <a:ext cx="4945475" cy="7648248"/>
          </a:xfrm>
          <a:prstGeom prst="rect">
            <a:avLst/>
          </a:prstGeom>
          <a:noFill/>
        </p:spPr>
        <p:txBody>
          <a:bodyPr wrap="square" rtlCol="0">
            <a:spAutoFit/>
          </a:bodyPr>
          <a:lstStyle/>
          <a:p>
            <a:r>
              <a:rPr lang="en-US" sz="2800" b="1" dirty="0" smtClean="0">
                <a:solidFill>
                  <a:prstClr val="white"/>
                </a:solidFill>
                <a:latin typeface="Copperplate Gothic Bold"/>
                <a:cs typeface="Copperplate Gothic Bold"/>
              </a:rPr>
              <a:t>La </a:t>
            </a:r>
            <a:r>
              <a:rPr lang="en-US" sz="2800" b="1" dirty="0" err="1" smtClean="0">
                <a:solidFill>
                  <a:prstClr val="white"/>
                </a:solidFill>
                <a:latin typeface="Copperplate Gothic Bold"/>
                <a:cs typeface="Copperplate Gothic Bold"/>
              </a:rPr>
              <a:t>grande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migrazione</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dei</a:t>
            </a:r>
            <a:r>
              <a:rPr lang="en-US" sz="2800" b="1" dirty="0" smtClean="0">
                <a:solidFill>
                  <a:prstClr val="white"/>
                </a:solidFill>
                <a:latin typeface="Copperplate Gothic Bold"/>
                <a:cs typeface="Copperplate Gothic Bold"/>
              </a:rPr>
              <a:t> </a:t>
            </a:r>
            <a:r>
              <a:rPr lang="en-US" sz="2800" b="1" dirty="0" err="1" smtClean="0">
                <a:solidFill>
                  <a:prstClr val="white"/>
                </a:solidFill>
                <a:latin typeface="Copperplate Gothic Bold"/>
                <a:cs typeface="Copperplate Gothic Bold"/>
              </a:rPr>
              <a:t>Longobardi</a:t>
            </a:r>
            <a:endParaRPr lang="en-US" sz="2800" b="1" dirty="0" smtClean="0">
              <a:solidFill>
                <a:prstClr val="white"/>
              </a:solidFill>
              <a:latin typeface="Copperplate Gothic Bold"/>
              <a:cs typeface="Copperplate Gothic Bold"/>
            </a:endParaRPr>
          </a:p>
          <a:p>
            <a:endParaRPr lang="en-US" sz="700" b="1" dirty="0" smtClean="0">
              <a:solidFill>
                <a:srgbClr val="FF0000"/>
              </a:solidFill>
              <a:latin typeface="Copperplate Gothic Bold"/>
              <a:cs typeface="Copperplate Gothic Bold"/>
            </a:endParaRPr>
          </a:p>
          <a:p>
            <a:endParaRPr lang="en-US" b="1" dirty="0" smtClean="0">
              <a:solidFill>
                <a:prstClr val="white"/>
              </a:solidFill>
              <a:latin typeface="Copperplate Gothic Bold"/>
              <a:cs typeface="Copperplate Gothic Bold"/>
            </a:endParaRPr>
          </a:p>
          <a:p>
            <a:r>
              <a:rPr lang="en-US" sz="2000" b="1" dirty="0" err="1" smtClean="0">
                <a:solidFill>
                  <a:prstClr val="white"/>
                </a:solidFill>
                <a:latin typeface="Copperplate Gothic Bold"/>
                <a:cs typeface="Copperplate Gothic Bold"/>
              </a:rPr>
              <a:t>Quello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dei</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Longobardi</a:t>
            </a:r>
            <a:r>
              <a:rPr lang="en-US" sz="2000" b="1" dirty="0" smtClean="0">
                <a:solidFill>
                  <a:prstClr val="white"/>
                </a:solidFill>
                <a:latin typeface="Copperplate Gothic Bold"/>
                <a:cs typeface="Copperplate Gothic Bold"/>
              </a:rPr>
              <a:t> è un </a:t>
            </a:r>
            <a:r>
              <a:rPr lang="en-US" sz="2000" b="1" dirty="0" err="1" smtClean="0">
                <a:solidFill>
                  <a:prstClr val="white"/>
                </a:solidFill>
                <a:latin typeface="Copperplate Gothic Bold"/>
                <a:cs typeface="Copperplate Gothic Bold"/>
              </a:rPr>
              <a:t>moto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browniano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storicamente</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documentato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partono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nel</a:t>
            </a:r>
            <a:r>
              <a:rPr lang="en-US" sz="2000" b="1" dirty="0" smtClean="0">
                <a:solidFill>
                  <a:prstClr val="white"/>
                </a:solidFill>
                <a:latin typeface="Copperplate Gothic Bold"/>
                <a:cs typeface="Copperplate Gothic Bold"/>
              </a:rPr>
              <a:t> I sec. </a:t>
            </a:r>
            <a:r>
              <a:rPr lang="en-US" sz="2000" b="1" dirty="0" err="1" smtClean="0">
                <a:solidFill>
                  <a:prstClr val="white"/>
                </a:solidFill>
                <a:latin typeface="Copperplate Gothic Bold"/>
                <a:cs typeface="Copperplate Gothic Bold"/>
              </a:rPr>
              <a:t>a.C</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dalla</a:t>
            </a:r>
            <a:r>
              <a:rPr lang="en-US" sz="2000" b="1" dirty="0" smtClean="0">
                <a:solidFill>
                  <a:prstClr val="white"/>
                </a:solidFill>
                <a:latin typeface="Copperplate Gothic Bold"/>
                <a:cs typeface="Copperplate Gothic Bold"/>
              </a:rPr>
              <a:t> Scandinavia, </a:t>
            </a:r>
            <a:r>
              <a:rPr lang="en-US" sz="2000" b="1" dirty="0" err="1" smtClean="0">
                <a:solidFill>
                  <a:prstClr val="white"/>
                </a:solidFill>
                <a:latin typeface="Copperplate Gothic Bold"/>
                <a:cs typeface="Copperplate Gothic Bold"/>
              </a:rPr>
              <a:t>probabilmente</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su</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ordine</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di</a:t>
            </a:r>
            <a:r>
              <a:rPr lang="en-US" sz="2000" b="1" dirty="0" smtClean="0">
                <a:solidFill>
                  <a:prstClr val="white"/>
                </a:solidFill>
                <a:latin typeface="Copperplate Gothic Bold"/>
                <a:cs typeface="Copperplate Gothic Bold"/>
              </a:rPr>
              <a:t> un </a:t>
            </a:r>
            <a:r>
              <a:rPr lang="en-US" sz="2000" b="1" i="1" dirty="0" err="1" smtClean="0">
                <a:solidFill>
                  <a:prstClr val="white"/>
                </a:solidFill>
                <a:latin typeface="Copperplate Gothic Bold"/>
                <a:cs typeface="Copperplate Gothic Bold"/>
              </a:rPr>
              <a:t>ver</a:t>
            </a:r>
            <a:r>
              <a:rPr lang="en-US" sz="2000" b="1" i="1" dirty="0" smtClean="0">
                <a:solidFill>
                  <a:prstClr val="white"/>
                </a:solidFill>
                <a:latin typeface="Copperplate Gothic Bold"/>
                <a:cs typeface="Copperplate Gothic Bold"/>
              </a:rPr>
              <a:t> sacrum </a:t>
            </a:r>
            <a:r>
              <a:rPr lang="en-US" sz="2000" b="1" dirty="0" smtClean="0">
                <a:solidFill>
                  <a:prstClr val="white"/>
                </a:solidFill>
                <a:latin typeface="Copperplate Gothic Bold"/>
                <a:cs typeface="Copperplate Gothic Bold"/>
              </a:rPr>
              <a:t>(</a:t>
            </a:r>
            <a:r>
              <a:rPr lang="en-US" sz="2000" b="1" dirty="0" err="1" smtClean="0">
                <a:solidFill>
                  <a:prstClr val="white"/>
                </a:solidFill>
                <a:latin typeface="Copperplate Gothic Bold"/>
                <a:cs typeface="Copperplate Gothic Bold"/>
              </a:rPr>
              <a:t>migrazione</a:t>
            </a:r>
            <a:r>
              <a:rPr lang="en-US" sz="2000" b="1" dirty="0" smtClean="0">
                <a:solidFill>
                  <a:prstClr val="white"/>
                </a:solidFill>
                <a:latin typeface="Copperplate Gothic Bold"/>
                <a:cs typeface="Copperplate Gothic Bold"/>
              </a:rPr>
              <a:t> sacra),  </a:t>
            </a:r>
            <a:r>
              <a:rPr lang="en-US" sz="2000" b="1" dirty="0" err="1" smtClean="0">
                <a:solidFill>
                  <a:prstClr val="white"/>
                </a:solidFill>
                <a:latin typeface="Copperplate Gothic Bold"/>
                <a:cs typeface="Copperplate Gothic Bold"/>
              </a:rPr>
              <a:t>imposta</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dagli</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dei</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quando</a:t>
            </a:r>
            <a:r>
              <a:rPr lang="en-US" sz="2000" b="1" dirty="0" smtClean="0">
                <a:solidFill>
                  <a:prstClr val="white"/>
                </a:solidFill>
                <a:latin typeface="Copperplate Gothic Bold"/>
                <a:cs typeface="Copperplate Gothic Bold"/>
              </a:rPr>
              <a:t> la </a:t>
            </a:r>
            <a:r>
              <a:rPr lang="en-US" sz="2000" b="1" dirty="0" err="1" smtClean="0">
                <a:solidFill>
                  <a:prstClr val="white"/>
                </a:solidFill>
                <a:latin typeface="Copperplate Gothic Bold"/>
                <a:cs typeface="Copperplate Gothic Bold"/>
              </a:rPr>
              <a:t>popolazione</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diventa</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troppo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numerosa</a:t>
            </a:r>
            <a:r>
              <a:rPr lang="en-US" sz="2000" b="1" dirty="0" smtClean="0">
                <a:solidFill>
                  <a:prstClr val="white"/>
                </a:solidFill>
                <a:latin typeface="Copperplate Gothic Bold"/>
                <a:cs typeface="Copperplate Gothic Bold"/>
              </a:rPr>
              <a:t>, e, </a:t>
            </a:r>
            <a:r>
              <a:rPr lang="en-US" sz="2000" b="1" dirty="0" err="1" smtClean="0">
                <a:solidFill>
                  <a:prstClr val="white"/>
                </a:solidFill>
                <a:latin typeface="Copperplate Gothic Bold"/>
                <a:cs typeface="Copperplate Gothic Bold"/>
              </a:rPr>
              <a:t>caricate</a:t>
            </a:r>
            <a:r>
              <a:rPr lang="en-US" sz="2000" b="1" dirty="0" smtClean="0">
                <a:solidFill>
                  <a:prstClr val="white"/>
                </a:solidFill>
                <a:latin typeface="Copperplate Gothic Bold"/>
                <a:cs typeface="Copperplate Gothic Bold"/>
              </a:rPr>
              <a:t> le </a:t>
            </a:r>
            <a:r>
              <a:rPr lang="en-US" sz="2000" b="1" dirty="0" err="1" smtClean="0">
                <a:solidFill>
                  <a:prstClr val="white"/>
                </a:solidFill>
                <a:latin typeface="Copperplate Gothic Bold"/>
                <a:cs typeface="Copperplate Gothic Bold"/>
              </a:rPr>
              <a:t>provviste</a:t>
            </a:r>
            <a:r>
              <a:rPr lang="en-US" sz="2000" b="1" dirty="0" smtClean="0">
                <a:solidFill>
                  <a:prstClr val="white"/>
                </a:solidFill>
                <a:latin typeface="Copperplate Gothic Bold"/>
                <a:cs typeface="Copperplate Gothic Bold"/>
              </a:rPr>
              <a:t> sui </a:t>
            </a:r>
            <a:r>
              <a:rPr lang="en-US" sz="2000" b="1" dirty="0" err="1" smtClean="0">
                <a:solidFill>
                  <a:prstClr val="white"/>
                </a:solidFill>
                <a:latin typeface="Copperplate Gothic Bold"/>
                <a:cs typeface="Copperplate Gothic Bold"/>
              </a:rPr>
              <a:t>carri</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viaggiano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finchè</a:t>
            </a:r>
            <a:r>
              <a:rPr lang="en-US" sz="2000" b="1" dirty="0" smtClean="0">
                <a:solidFill>
                  <a:prstClr val="white"/>
                </a:solidFill>
                <a:latin typeface="Copperplate Gothic Bold"/>
                <a:cs typeface="Copperplate Gothic Bold"/>
              </a:rPr>
              <a:t> non </a:t>
            </a:r>
            <a:r>
              <a:rPr lang="en-US" sz="2000" b="1" dirty="0" err="1" smtClean="0">
                <a:solidFill>
                  <a:prstClr val="white"/>
                </a:solidFill>
                <a:latin typeface="Copperplate Gothic Bold"/>
                <a:cs typeface="Copperplate Gothic Bold"/>
              </a:rPr>
              <a:t>finiscono</a:t>
            </a:r>
            <a:r>
              <a:rPr lang="en-US" sz="2000" b="1" dirty="0" smtClean="0">
                <a:solidFill>
                  <a:prstClr val="white"/>
                </a:solidFill>
                <a:latin typeface="Copperplate Gothic Bold"/>
                <a:cs typeface="Copperplate Gothic Bold"/>
              </a:rPr>
              <a:t> le </a:t>
            </a:r>
            <a:r>
              <a:rPr lang="en-US" sz="2000" b="1" dirty="0" err="1" smtClean="0">
                <a:solidFill>
                  <a:prstClr val="white"/>
                </a:solidFill>
                <a:latin typeface="Copperplate Gothic Bold"/>
                <a:cs typeface="Copperplate Gothic Bold"/>
              </a:rPr>
              <a:t>scorte</a:t>
            </a:r>
            <a:r>
              <a:rPr lang="en-US" sz="2000" b="1" dirty="0" smtClean="0">
                <a:solidFill>
                  <a:prstClr val="white"/>
                </a:solidFill>
                <a:latin typeface="Copperplate Gothic Bold"/>
                <a:cs typeface="Copperplate Gothic Bold"/>
              </a:rPr>
              <a:t>. Poi </a:t>
            </a:r>
            <a:r>
              <a:rPr lang="en-US" sz="2000" b="1" dirty="0" err="1" smtClean="0">
                <a:solidFill>
                  <a:prstClr val="white"/>
                </a:solidFill>
                <a:latin typeface="Copperplate Gothic Bold"/>
                <a:cs typeface="Copperplate Gothic Bold"/>
              </a:rPr>
              <a:t>si</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fermano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seminano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raccolgano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seccano</a:t>
            </a:r>
            <a:r>
              <a:rPr lang="en-US" sz="2000" b="1" dirty="0" smtClean="0">
                <a:solidFill>
                  <a:prstClr val="white"/>
                </a:solidFill>
                <a:latin typeface="Copperplate Gothic Bold"/>
                <a:cs typeface="Copperplate Gothic Bold"/>
              </a:rPr>
              <a:t> e </a:t>
            </a:r>
            <a:r>
              <a:rPr lang="en-US" sz="2000" b="1" dirty="0" err="1" smtClean="0">
                <a:solidFill>
                  <a:prstClr val="white"/>
                </a:solidFill>
                <a:latin typeface="Copperplate Gothic Bold"/>
                <a:cs typeface="Copperplate Gothic Bold"/>
              </a:rPr>
              <a:t>stoccano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fino</a:t>
            </a:r>
            <a:r>
              <a:rPr lang="en-US" sz="2000" b="1" dirty="0" smtClean="0">
                <a:solidFill>
                  <a:prstClr val="white"/>
                </a:solidFill>
                <a:latin typeface="Copperplate Gothic Bold"/>
                <a:cs typeface="Copperplate Gothic Bold"/>
              </a:rPr>
              <a:t> a </a:t>
            </a:r>
            <a:r>
              <a:rPr lang="en-US" sz="2000" b="1" dirty="0" err="1" smtClean="0">
                <a:solidFill>
                  <a:prstClr val="white"/>
                </a:solidFill>
                <a:latin typeface="Copperplate Gothic Bold"/>
                <a:cs typeface="Copperplate Gothic Bold"/>
              </a:rPr>
              <a:t>quando</a:t>
            </a:r>
            <a:r>
              <a:rPr lang="en-US" sz="2000" b="1" dirty="0" smtClean="0">
                <a:solidFill>
                  <a:prstClr val="white"/>
                </a:solidFill>
                <a:latin typeface="Copperplate Gothic Bold"/>
                <a:cs typeface="Copperplate Gothic Bold"/>
              </a:rPr>
              <a:t> non </a:t>
            </a:r>
            <a:r>
              <a:rPr lang="en-US" sz="2000" b="1" dirty="0" err="1" smtClean="0">
                <a:solidFill>
                  <a:prstClr val="white"/>
                </a:solidFill>
                <a:latin typeface="Copperplate Gothic Bold"/>
                <a:cs typeface="Copperplate Gothic Bold"/>
              </a:rPr>
              <a:t>hanno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viveri</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sufficienti</a:t>
            </a:r>
            <a:r>
              <a:rPr lang="en-US" sz="2000" b="1" dirty="0" smtClean="0">
                <a:solidFill>
                  <a:prstClr val="white"/>
                </a:solidFill>
                <a:latin typeface="Copperplate Gothic Bold"/>
                <a:cs typeface="Copperplate Gothic Bold"/>
              </a:rPr>
              <a:t> per </a:t>
            </a:r>
            <a:r>
              <a:rPr lang="en-US" sz="2000" b="1" dirty="0" err="1" smtClean="0">
                <a:solidFill>
                  <a:prstClr val="white"/>
                </a:solidFill>
                <a:latin typeface="Copperplate Gothic Bold"/>
                <a:cs typeface="Copperplate Gothic Bold"/>
              </a:rPr>
              <a:t>rimettersi</a:t>
            </a:r>
            <a:r>
              <a:rPr lang="en-US" sz="2000" b="1" dirty="0" smtClean="0">
                <a:solidFill>
                  <a:prstClr val="white"/>
                </a:solidFill>
                <a:latin typeface="Copperplate Gothic Bold"/>
                <a:cs typeface="Copperplate Gothic Bold"/>
              </a:rPr>
              <a:t> in </a:t>
            </a:r>
            <a:r>
              <a:rPr lang="en-US" sz="2000" b="1" dirty="0" err="1" smtClean="0">
                <a:solidFill>
                  <a:prstClr val="white"/>
                </a:solidFill>
                <a:latin typeface="Copperplate Gothic Bold"/>
                <a:cs typeface="Copperplate Gothic Bold"/>
              </a:rPr>
              <a:t>cammino</a:t>
            </a:r>
            <a:r>
              <a:rPr lang="en-US" sz="2000" b="1" dirty="0" smtClean="0">
                <a:solidFill>
                  <a:prstClr val="white"/>
                </a:solidFill>
                <a:latin typeface="Copperplate Gothic Bold"/>
                <a:cs typeface="Copperplate Gothic Bold"/>
              </a:rPr>
              <a:t>….. </a:t>
            </a:r>
            <a:endParaRPr lang="en-US" b="1" dirty="0" smtClean="0">
              <a:solidFill>
                <a:prstClr val="white"/>
              </a:solidFill>
              <a:latin typeface="Copperplate Gothic Bold"/>
              <a:cs typeface="Copperplate Gothic Bold"/>
            </a:endParaRPr>
          </a:p>
          <a:p>
            <a:endParaRPr lang="en-US" b="1" dirty="0" smtClean="0">
              <a:solidFill>
                <a:prstClr val="white"/>
              </a:solidFill>
              <a:latin typeface="Copperplate Gothic Bold"/>
              <a:cs typeface="Copperplate Gothic Bold"/>
            </a:endParaRPr>
          </a:p>
          <a:p>
            <a:endParaRPr lang="en-US" b="1" dirty="0" smtClean="0">
              <a:solidFill>
                <a:prstClr val="white"/>
              </a:solidFill>
              <a:latin typeface="Copperplate Gothic Bold"/>
              <a:cs typeface="Copperplate Gothic Bold"/>
            </a:endParaRPr>
          </a:p>
          <a:p>
            <a:endParaRPr lang="en-US" b="1" dirty="0" smtClean="0">
              <a:solidFill>
                <a:prstClr val="white"/>
              </a:solidFill>
              <a:latin typeface="Copperplate Gothic Bold"/>
              <a:cs typeface="Copperplate Gothic Bold"/>
            </a:endParaRPr>
          </a:p>
          <a:p>
            <a:endParaRPr lang="en-US" dirty="0" smtClean="0">
              <a:solidFill>
                <a:srgbClr val="FFFFFF"/>
              </a:solidFill>
              <a:latin typeface="Copperplate Gothic Bold"/>
            </a:endParaRPr>
          </a:p>
          <a:p>
            <a:endParaRPr lang="it-IT" dirty="0">
              <a:solidFill>
                <a:prstClr val="white"/>
              </a:solidFill>
            </a:endParaRPr>
          </a:p>
        </p:txBody>
      </p:sp>
      <p:pic>
        <p:nvPicPr>
          <p:cNvPr id="12" name="Picture 3"/>
          <p:cNvPicPr>
            <a:picLocks noChangeAspect="1"/>
          </p:cNvPicPr>
          <p:nvPr/>
        </p:nvPicPr>
        <p:blipFill>
          <a:blip r:embed="rId3"/>
          <a:stretch>
            <a:fillRect/>
          </a:stretch>
        </p:blipFill>
        <p:spPr>
          <a:xfrm>
            <a:off x="0" y="0"/>
            <a:ext cx="4198524" cy="6858000"/>
          </a:xfrm>
          <a:prstGeom prst="rect">
            <a:avLst/>
          </a:prstGeom>
        </p:spPr>
      </p:pic>
    </p:spTree>
    <p:extLst>
      <p:ext uri="{BB962C8B-B14F-4D97-AF65-F5344CB8AC3E}">
        <p14:creationId xmlns:p14="http://schemas.microsoft.com/office/powerpoint/2010/main" val="32618261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4077" y="6180892"/>
            <a:ext cx="9143999" cy="984885"/>
          </a:xfrm>
          <a:prstGeom prst="rect">
            <a:avLst/>
          </a:prstGeom>
          <a:noFill/>
        </p:spPr>
        <p:txBody>
          <a:bodyPr wrap="square" rtlCol="0">
            <a:spAutoFit/>
          </a:bodyPr>
          <a:lstStyle/>
          <a:p>
            <a:r>
              <a:rPr lang="it-IT" sz="2000" b="1" dirty="0" smtClean="0">
                <a:solidFill>
                  <a:prstClr val="white"/>
                </a:solidFill>
                <a:latin typeface="Copperplate Gothic Bold"/>
                <a:cs typeface="Copperplate Gothic Bold"/>
              </a:rPr>
              <a:t>L’origine dei Longobardi è legata ad una leggendaria figura di regina, che testimonia l’alto ruolo femminile fra le tribù..</a:t>
            </a:r>
            <a:r>
              <a:rPr lang="en-US" sz="2000" b="1" dirty="0" smtClean="0">
                <a:solidFill>
                  <a:prstClr val="white"/>
                </a:solidFill>
                <a:latin typeface="Copperplate Gothic Bold"/>
                <a:cs typeface="Copperplate Gothic Bold"/>
              </a:rPr>
              <a:t>. </a:t>
            </a:r>
            <a:endParaRPr lang="en-US" b="1" dirty="0" smtClean="0">
              <a:solidFill>
                <a:prstClr val="white"/>
              </a:solidFill>
              <a:latin typeface="Copperplate Gothic Bold"/>
              <a:cs typeface="Copperplate Gothic Bold"/>
            </a:endParaRPr>
          </a:p>
          <a:p>
            <a:r>
              <a:rPr lang="it-IT" dirty="0" smtClean="0">
                <a:solidFill>
                  <a:prstClr val="white"/>
                </a:solidFill>
              </a:rPr>
              <a:t>L</a:t>
            </a:r>
            <a:endParaRPr lang="it-IT" dirty="0">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 y="-999"/>
            <a:ext cx="9101116" cy="6181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82830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0" y="0"/>
            <a:ext cx="9143999" cy="8171468"/>
          </a:xfrm>
          <a:prstGeom prst="rect">
            <a:avLst/>
          </a:prstGeom>
          <a:noFill/>
        </p:spPr>
        <p:txBody>
          <a:bodyPr wrap="square" rtlCol="0">
            <a:spAutoFit/>
          </a:bodyPr>
          <a:lstStyle/>
          <a:p>
            <a:pPr algn="just"/>
            <a:r>
              <a:rPr lang="it-IT" sz="1500" b="1" dirty="0">
                <a:solidFill>
                  <a:prstClr val="white"/>
                </a:solidFill>
                <a:latin typeface="Copperplate Gothic Bold"/>
                <a:cs typeface="Copperplate Gothic Bold"/>
              </a:rPr>
              <a:t>I </a:t>
            </a:r>
            <a:r>
              <a:rPr lang="it-IT" sz="1500" b="1" dirty="0" err="1">
                <a:solidFill>
                  <a:prstClr val="white"/>
                </a:solidFill>
                <a:latin typeface="Copperplate Gothic Bold"/>
                <a:cs typeface="Copperplate Gothic Bold"/>
              </a:rPr>
              <a:t>Winnili</a:t>
            </a:r>
            <a:r>
              <a:rPr lang="it-IT" sz="1500" b="1" dirty="0">
                <a:solidFill>
                  <a:prstClr val="white"/>
                </a:solidFill>
                <a:latin typeface="Copperplate Gothic Bold"/>
                <a:cs typeface="Copperplate Gothic Bold"/>
              </a:rPr>
              <a:t>, crebbero e si moltiplicarono nelle isole della Scandinavia a tal punto che non poterono più vivere insieme là. Così si divisero in tre gruppi ed estrassero a sorte</a:t>
            </a:r>
            <a:r>
              <a:rPr lang="it-IT" sz="1500" b="1" dirty="0" smtClean="0">
                <a:solidFill>
                  <a:prstClr val="white"/>
                </a:solidFill>
                <a:latin typeface="Copperplate Gothic Bold"/>
                <a:cs typeface="Copperplate Gothic Bold"/>
              </a:rPr>
              <a:t>. Quando </a:t>
            </a:r>
            <a:r>
              <a:rPr lang="it-IT" sz="1500" b="1" dirty="0">
                <a:solidFill>
                  <a:prstClr val="white"/>
                </a:solidFill>
                <a:latin typeface="Copperplate Gothic Bold"/>
                <a:cs typeface="Copperplate Gothic Bold"/>
              </a:rPr>
              <a:t>la scelta fu decisa ed un terzo dei </a:t>
            </a:r>
            <a:r>
              <a:rPr lang="it-IT" sz="1500" b="1" dirty="0" err="1">
                <a:solidFill>
                  <a:prstClr val="white"/>
                </a:solidFill>
                <a:latin typeface="Copperplate Gothic Bold"/>
                <a:cs typeface="Copperplate Gothic Bold"/>
              </a:rPr>
              <a:t>Winnili</a:t>
            </a:r>
            <a:r>
              <a:rPr lang="it-IT" sz="1500" b="1" dirty="0">
                <a:solidFill>
                  <a:prstClr val="white"/>
                </a:solidFill>
                <a:latin typeface="Copperplate Gothic Bold"/>
                <a:cs typeface="Copperplate Gothic Bold"/>
              </a:rPr>
              <a:t> dovette lasciare la sua terra natale per cercare nuova vita all'estero, essi furono guidati da due fratelli </a:t>
            </a:r>
            <a:r>
              <a:rPr lang="it-IT" sz="1500" b="1" dirty="0" err="1">
                <a:solidFill>
                  <a:prstClr val="white"/>
                </a:solidFill>
                <a:latin typeface="Copperplate Gothic Bold"/>
                <a:cs typeface="Copperplate Gothic Bold"/>
              </a:rPr>
              <a:t>Ibor</a:t>
            </a:r>
            <a:r>
              <a:rPr lang="it-IT" sz="1500" b="1" dirty="0">
                <a:solidFill>
                  <a:prstClr val="white"/>
                </a:solidFill>
                <a:latin typeface="Copperplate Gothic Bold"/>
                <a:cs typeface="Copperplate Gothic Bold"/>
              </a:rPr>
              <a:t> ed </a:t>
            </a:r>
            <a:r>
              <a:rPr lang="it-IT" sz="1500" b="1" dirty="0" err="1">
                <a:solidFill>
                  <a:prstClr val="white"/>
                </a:solidFill>
                <a:latin typeface="Copperplate Gothic Bold"/>
                <a:cs typeface="Copperplate Gothic Bold"/>
              </a:rPr>
              <a:t>Ayo</a:t>
            </a:r>
            <a:r>
              <a:rPr lang="it-IT" sz="1500" b="1" dirty="0">
                <a:solidFill>
                  <a:prstClr val="white"/>
                </a:solidFill>
                <a:latin typeface="Copperplate Gothic Bold"/>
                <a:cs typeface="Copperplate Gothic Bold"/>
              </a:rPr>
              <a:t>, due giovani energici. La loro madre, il nome della quale era </a:t>
            </a:r>
            <a:r>
              <a:rPr lang="it-IT" sz="1500" b="1" dirty="0" err="1">
                <a:solidFill>
                  <a:prstClr val="white"/>
                </a:solidFill>
                <a:latin typeface="Copperplate Gothic Bold"/>
                <a:cs typeface="Copperplate Gothic Bold"/>
              </a:rPr>
              <a:t>Gàmbara</a:t>
            </a:r>
            <a:r>
              <a:rPr lang="it-IT" sz="1500" b="1" dirty="0">
                <a:solidFill>
                  <a:prstClr val="white"/>
                </a:solidFill>
                <a:latin typeface="Copperplate Gothic Bold"/>
                <a:cs typeface="Copperplate Gothic Bold"/>
              </a:rPr>
              <a:t>, era una donna intelligente e capace, ed i suoi saggi consigli furono di guida nei momenti del bisogno.</a:t>
            </a:r>
          </a:p>
          <a:p>
            <a:pPr algn="just"/>
            <a:r>
              <a:rPr lang="it-IT" sz="1500" b="1" dirty="0">
                <a:solidFill>
                  <a:prstClr val="white"/>
                </a:solidFill>
                <a:latin typeface="Copperplate Gothic Bold"/>
                <a:cs typeface="Copperplate Gothic Bold"/>
              </a:rPr>
              <a:t>Nella loro ricerca d'un paese di residenza esse giunsero nella regione chiamata </a:t>
            </a:r>
            <a:r>
              <a:rPr lang="it-IT" sz="1500" b="1" dirty="0" err="1">
                <a:solidFill>
                  <a:prstClr val="white"/>
                </a:solidFill>
                <a:latin typeface="Copperplate Gothic Bold"/>
                <a:cs typeface="Copperplate Gothic Bold"/>
              </a:rPr>
              <a:t>Schoringen</a:t>
            </a:r>
            <a:r>
              <a:rPr lang="it-IT" sz="1500" b="1" dirty="0">
                <a:solidFill>
                  <a:prstClr val="white"/>
                </a:solidFill>
                <a:latin typeface="Copperplate Gothic Bold"/>
                <a:cs typeface="Copperplate Gothic Bold"/>
              </a:rPr>
              <a:t> ed ivi rimasero per parecchi anni.</a:t>
            </a:r>
          </a:p>
          <a:p>
            <a:pPr algn="just"/>
            <a:r>
              <a:rPr lang="it-IT" sz="1500" b="1" dirty="0">
                <a:solidFill>
                  <a:prstClr val="white"/>
                </a:solidFill>
                <a:latin typeface="Copperplate Gothic Bold"/>
                <a:cs typeface="Copperplate Gothic Bold"/>
              </a:rPr>
              <a:t>I Vandali, un popolo forte e bellicoso, viveva li vicino. Essi sentirono del loro arrivo ed inviarono loro messaggeri, che imposero ai </a:t>
            </a:r>
            <a:r>
              <a:rPr lang="it-IT" sz="1500" b="1" dirty="0" err="1">
                <a:solidFill>
                  <a:prstClr val="white"/>
                </a:solidFill>
                <a:latin typeface="Copperplate Gothic Bold"/>
                <a:cs typeface="Copperplate Gothic Bold"/>
              </a:rPr>
              <a:t>Winnili</a:t>
            </a:r>
            <a:r>
              <a:rPr lang="it-IT" sz="1500" b="1" dirty="0">
                <a:solidFill>
                  <a:prstClr val="white"/>
                </a:solidFill>
                <a:latin typeface="Copperplate Gothic Bold"/>
                <a:cs typeface="Copperplate Gothic Bold"/>
              </a:rPr>
              <a:t> o di pagare tributi ai Vandali o di affrontarli in battaglia</a:t>
            </a:r>
            <a:r>
              <a:rPr lang="it-IT" sz="1500" b="1" dirty="0" smtClean="0">
                <a:solidFill>
                  <a:prstClr val="white"/>
                </a:solidFill>
                <a:latin typeface="Copperplate Gothic Bold"/>
                <a:cs typeface="Copperplate Gothic Bold"/>
              </a:rPr>
              <a:t>. I</a:t>
            </a:r>
          </a:p>
          <a:p>
            <a:pPr algn="just"/>
            <a:r>
              <a:rPr lang="it-IT" sz="1500" b="1" dirty="0" err="1" smtClean="0">
                <a:solidFill>
                  <a:prstClr val="white"/>
                </a:solidFill>
                <a:latin typeface="Copperplate Gothic Bold"/>
                <a:cs typeface="Copperplate Gothic Bold"/>
              </a:rPr>
              <a:t>bor</a:t>
            </a:r>
            <a:r>
              <a:rPr lang="it-IT" sz="1500" b="1" dirty="0" smtClean="0">
                <a:solidFill>
                  <a:prstClr val="white"/>
                </a:solidFill>
                <a:latin typeface="Copperplate Gothic Bold"/>
                <a:cs typeface="Copperplate Gothic Bold"/>
              </a:rPr>
              <a:t> </a:t>
            </a:r>
            <a:r>
              <a:rPr lang="it-IT" sz="1500" b="1" dirty="0">
                <a:solidFill>
                  <a:prstClr val="white"/>
                </a:solidFill>
                <a:latin typeface="Copperplate Gothic Bold"/>
                <a:cs typeface="Copperplate Gothic Bold"/>
              </a:rPr>
              <a:t>ed </a:t>
            </a:r>
            <a:r>
              <a:rPr lang="it-IT" sz="1500" b="1" dirty="0" err="1">
                <a:solidFill>
                  <a:prstClr val="white"/>
                </a:solidFill>
                <a:latin typeface="Copperplate Gothic Bold"/>
                <a:cs typeface="Copperplate Gothic Bold"/>
              </a:rPr>
              <a:t>Ayo</a:t>
            </a:r>
            <a:r>
              <a:rPr lang="it-IT" sz="1500" b="1" dirty="0">
                <a:solidFill>
                  <a:prstClr val="white"/>
                </a:solidFill>
                <a:latin typeface="Copperplate Gothic Bold"/>
                <a:cs typeface="Copperplate Gothic Bold"/>
              </a:rPr>
              <a:t> chiesero consiglio alla loro madre </a:t>
            </a:r>
            <a:r>
              <a:rPr lang="it-IT" sz="1500" b="1" dirty="0" err="1">
                <a:solidFill>
                  <a:prstClr val="white"/>
                </a:solidFill>
                <a:latin typeface="Copperplate Gothic Bold"/>
                <a:cs typeface="Copperplate Gothic Bold"/>
              </a:rPr>
              <a:t>Gàmbara</a:t>
            </a:r>
            <a:r>
              <a:rPr lang="it-IT" sz="1500" b="1" dirty="0">
                <a:solidFill>
                  <a:prstClr val="white"/>
                </a:solidFill>
                <a:latin typeface="Copperplate Gothic Bold"/>
                <a:cs typeface="Copperplate Gothic Bold"/>
              </a:rPr>
              <a:t> e unanimemente decisero che sarebbe stato meglio combattere per la libertà che contaminarla con tributi, e lo comunicarono ai Vandali.</a:t>
            </a:r>
          </a:p>
          <a:p>
            <a:pPr algn="just"/>
            <a:r>
              <a:rPr lang="it-IT" sz="1500" b="1" dirty="0">
                <a:solidFill>
                  <a:prstClr val="white"/>
                </a:solidFill>
                <a:latin typeface="Copperplate Gothic Bold"/>
                <a:cs typeface="Copperplate Gothic Bold"/>
              </a:rPr>
              <a:t>I </a:t>
            </a:r>
            <a:r>
              <a:rPr lang="it-IT" sz="1500" b="1" dirty="0" err="1">
                <a:solidFill>
                  <a:prstClr val="white"/>
                </a:solidFill>
                <a:latin typeface="Copperplate Gothic Bold"/>
                <a:cs typeface="Copperplate Gothic Bold"/>
              </a:rPr>
              <a:t>Winnili</a:t>
            </a:r>
            <a:r>
              <a:rPr lang="it-IT" sz="1500" b="1" dirty="0">
                <a:solidFill>
                  <a:prstClr val="white"/>
                </a:solidFill>
                <a:latin typeface="Copperplate Gothic Bold"/>
                <a:cs typeface="Copperplate Gothic Bold"/>
              </a:rPr>
              <a:t> erano guerrieri coraggiosi e potenti, ma erano pochi di numero.</a:t>
            </a:r>
          </a:p>
          <a:p>
            <a:pPr algn="just"/>
            <a:r>
              <a:rPr lang="it-IT" sz="1500" b="1" dirty="0">
                <a:solidFill>
                  <a:prstClr val="white"/>
                </a:solidFill>
                <a:latin typeface="Copperplate Gothic Bold"/>
                <a:cs typeface="Copperplate Gothic Bold"/>
              </a:rPr>
              <a:t>I Vandali si rivolsero a </a:t>
            </a:r>
            <a:r>
              <a:rPr lang="it-IT" sz="1500" b="1" dirty="0" err="1">
                <a:solidFill>
                  <a:prstClr val="white"/>
                </a:solidFill>
                <a:latin typeface="Copperplate Gothic Bold"/>
                <a:cs typeface="Copperplate Gothic Bold"/>
              </a:rPr>
              <a:t>Wodan</a:t>
            </a:r>
            <a:r>
              <a:rPr lang="it-IT" sz="1500" b="1" dirty="0">
                <a:solidFill>
                  <a:prstClr val="white"/>
                </a:solidFill>
                <a:latin typeface="Copperplate Gothic Bold"/>
                <a:cs typeface="Copperplate Gothic Bold"/>
              </a:rPr>
              <a:t>, invocando da lui la vittoria sui </a:t>
            </a:r>
            <a:r>
              <a:rPr lang="it-IT" sz="1500" b="1" dirty="0" err="1">
                <a:solidFill>
                  <a:prstClr val="white"/>
                </a:solidFill>
                <a:latin typeface="Copperplate Gothic Bold"/>
                <a:cs typeface="Copperplate Gothic Bold"/>
              </a:rPr>
              <a:t>Winnili</a:t>
            </a:r>
            <a:r>
              <a:rPr lang="it-IT" sz="1500" b="1" dirty="0">
                <a:solidFill>
                  <a:prstClr val="white"/>
                </a:solidFill>
                <a:latin typeface="Copperplate Gothic Bold"/>
                <a:cs typeface="Copperplate Gothic Bold"/>
              </a:rPr>
              <a:t>. Il dio rispose: "assegnerò la vittoria a coloro che vedrò per primi all'alba".</a:t>
            </a:r>
          </a:p>
          <a:p>
            <a:pPr algn="just"/>
            <a:r>
              <a:rPr lang="it-IT" sz="1500" b="1" dirty="0" err="1">
                <a:solidFill>
                  <a:prstClr val="white"/>
                </a:solidFill>
                <a:latin typeface="Copperplate Gothic Bold"/>
                <a:cs typeface="Copperplate Gothic Bold"/>
              </a:rPr>
              <a:t>Gàmbara</a:t>
            </a:r>
            <a:r>
              <a:rPr lang="it-IT" sz="1500" b="1" dirty="0">
                <a:solidFill>
                  <a:prstClr val="white"/>
                </a:solidFill>
                <a:latin typeface="Copperplate Gothic Bold"/>
                <a:cs typeface="Copperplate Gothic Bold"/>
              </a:rPr>
              <a:t>, dall'altra parte, si rivolse a </a:t>
            </a:r>
            <a:r>
              <a:rPr lang="it-IT" sz="1500" b="1" dirty="0" err="1">
                <a:solidFill>
                  <a:prstClr val="white"/>
                </a:solidFill>
                <a:latin typeface="Copperplate Gothic Bold"/>
                <a:cs typeface="Copperplate Gothic Bold"/>
              </a:rPr>
              <a:t>Frea</a:t>
            </a:r>
            <a:r>
              <a:rPr lang="it-IT" sz="1500" b="1" dirty="0">
                <a:solidFill>
                  <a:prstClr val="white"/>
                </a:solidFill>
                <a:latin typeface="Copperplate Gothic Bold"/>
                <a:cs typeface="Copperplate Gothic Bold"/>
              </a:rPr>
              <a:t>, moglie di </a:t>
            </a:r>
            <a:r>
              <a:rPr lang="it-IT" sz="1500" b="1" dirty="0" err="1">
                <a:solidFill>
                  <a:prstClr val="white"/>
                </a:solidFill>
                <a:latin typeface="Copperplate Gothic Bold"/>
                <a:cs typeface="Copperplate Gothic Bold"/>
              </a:rPr>
              <a:t>Wodan</a:t>
            </a:r>
            <a:r>
              <a:rPr lang="it-IT" sz="1500" b="1" dirty="0">
                <a:solidFill>
                  <a:prstClr val="white"/>
                </a:solidFill>
                <a:latin typeface="Copperplate Gothic Bold"/>
                <a:cs typeface="Copperplate Gothic Bold"/>
              </a:rPr>
              <a:t> ed invocò da lei la vittoria per i </a:t>
            </a:r>
            <a:r>
              <a:rPr lang="it-IT" sz="1500" b="1" dirty="0" err="1">
                <a:solidFill>
                  <a:prstClr val="white"/>
                </a:solidFill>
                <a:latin typeface="Copperplate Gothic Bold"/>
                <a:cs typeface="Copperplate Gothic Bold"/>
              </a:rPr>
              <a:t>Winnili</a:t>
            </a:r>
            <a:r>
              <a:rPr lang="it-IT" sz="1500" b="1" dirty="0">
                <a:solidFill>
                  <a:prstClr val="white"/>
                </a:solidFill>
                <a:latin typeface="Copperplate Gothic Bold"/>
                <a:cs typeface="Copperplate Gothic Bold"/>
              </a:rPr>
              <a:t>. </a:t>
            </a:r>
            <a:r>
              <a:rPr lang="it-IT" sz="1500" b="1" dirty="0" err="1">
                <a:solidFill>
                  <a:prstClr val="white"/>
                </a:solidFill>
                <a:latin typeface="Copperplate Gothic Bold"/>
                <a:cs typeface="Copperplate Gothic Bold"/>
              </a:rPr>
              <a:t>Frea</a:t>
            </a:r>
            <a:r>
              <a:rPr lang="it-IT" sz="1500" b="1" dirty="0">
                <a:solidFill>
                  <a:prstClr val="white"/>
                </a:solidFill>
                <a:latin typeface="Copperplate Gothic Bold"/>
                <a:cs typeface="Copperplate Gothic Bold"/>
              </a:rPr>
              <a:t> rispose con il consiglio, che le donne dei </a:t>
            </a:r>
            <a:r>
              <a:rPr lang="it-IT" sz="1500" b="1" dirty="0" err="1">
                <a:solidFill>
                  <a:prstClr val="white"/>
                </a:solidFill>
                <a:latin typeface="Copperplate Gothic Bold"/>
                <a:cs typeface="Copperplate Gothic Bold"/>
              </a:rPr>
              <a:t>Winnili</a:t>
            </a:r>
            <a:r>
              <a:rPr lang="it-IT" sz="1500" b="1" dirty="0">
                <a:solidFill>
                  <a:prstClr val="white"/>
                </a:solidFill>
                <a:latin typeface="Copperplate Gothic Bold"/>
                <a:cs typeface="Copperplate Gothic Bold"/>
              </a:rPr>
              <a:t> avrebbero dovuto sciogliere i loro capelli ed acconciarli di traverso sulla loro faccia come una barba e che così acconciate avrebbero dovuto accompagnare i loro uomini nella prima mattina di fronte alla finestra dalla quale </a:t>
            </a:r>
            <a:r>
              <a:rPr lang="it-IT" sz="1500" b="1" dirty="0" err="1">
                <a:solidFill>
                  <a:prstClr val="white"/>
                </a:solidFill>
                <a:latin typeface="Copperplate Gothic Bold"/>
                <a:cs typeface="Copperplate Gothic Bold"/>
              </a:rPr>
              <a:t>Wodan</a:t>
            </a:r>
            <a:r>
              <a:rPr lang="it-IT" sz="1500" b="1" dirty="0">
                <a:solidFill>
                  <a:prstClr val="white"/>
                </a:solidFill>
                <a:latin typeface="Copperplate Gothic Bold"/>
                <a:cs typeface="Copperplate Gothic Bold"/>
              </a:rPr>
              <a:t> abitualmente guardava.</a:t>
            </a:r>
          </a:p>
          <a:p>
            <a:pPr algn="just"/>
            <a:r>
              <a:rPr lang="it-IT" sz="1500" b="1" dirty="0">
                <a:solidFill>
                  <a:prstClr val="white"/>
                </a:solidFill>
                <a:latin typeface="Copperplate Gothic Bold"/>
                <a:cs typeface="Copperplate Gothic Bold"/>
              </a:rPr>
              <a:t>Essi fecero come suggerito loro, ed all' alba, </a:t>
            </a:r>
            <a:r>
              <a:rPr lang="it-IT" sz="1500" b="1" dirty="0" err="1">
                <a:solidFill>
                  <a:prstClr val="white"/>
                </a:solidFill>
                <a:latin typeface="Copperplate Gothic Bold"/>
                <a:cs typeface="Copperplate Gothic Bold"/>
              </a:rPr>
              <a:t>Wodan</a:t>
            </a:r>
            <a:r>
              <a:rPr lang="it-IT" sz="1500" b="1" dirty="0">
                <a:solidFill>
                  <a:prstClr val="white"/>
                </a:solidFill>
                <a:latin typeface="Copperplate Gothic Bold"/>
                <a:cs typeface="Copperplate Gothic Bold"/>
              </a:rPr>
              <a:t>, guardando fuori, </a:t>
            </a:r>
            <a:r>
              <a:rPr lang="it-IT" sz="1500" b="1" dirty="0" err="1">
                <a:solidFill>
                  <a:prstClr val="white"/>
                </a:solidFill>
                <a:latin typeface="Copperplate Gothic Bold"/>
                <a:cs typeface="Copperplate Gothic Bold"/>
              </a:rPr>
              <a:t>escalmò</a:t>
            </a:r>
            <a:r>
              <a:rPr lang="it-IT" sz="1500" b="1" dirty="0">
                <a:solidFill>
                  <a:prstClr val="white"/>
                </a:solidFill>
                <a:latin typeface="Copperplate Gothic Bold"/>
                <a:cs typeface="Copperplate Gothic Bold"/>
              </a:rPr>
              <a:t>: "chi sono questi </a:t>
            </a:r>
            <a:r>
              <a:rPr lang="it-IT" sz="1500" b="1" dirty="0" err="1">
                <a:solidFill>
                  <a:prstClr val="white"/>
                </a:solidFill>
                <a:latin typeface="Copperplate Gothic Bold"/>
                <a:cs typeface="Copperplate Gothic Bold"/>
              </a:rPr>
              <a:t>Lunghebarbe</a:t>
            </a:r>
            <a:r>
              <a:rPr lang="it-IT" sz="1500" b="1" dirty="0" smtClean="0">
                <a:solidFill>
                  <a:prstClr val="white"/>
                </a:solidFill>
                <a:latin typeface="Copperplate Gothic Bold"/>
                <a:cs typeface="Copperplate Gothic Bold"/>
              </a:rPr>
              <a:t>?« </a:t>
            </a:r>
            <a:r>
              <a:rPr lang="it-IT" sz="1500" b="1" dirty="0" err="1" smtClean="0">
                <a:solidFill>
                  <a:prstClr val="white"/>
                </a:solidFill>
                <a:latin typeface="Copperplate Gothic Bold"/>
                <a:cs typeface="Copperplate Gothic Bold"/>
              </a:rPr>
              <a:t>Frea</a:t>
            </a:r>
            <a:r>
              <a:rPr lang="it-IT" sz="1500" b="1" dirty="0" smtClean="0">
                <a:solidFill>
                  <a:prstClr val="white"/>
                </a:solidFill>
                <a:latin typeface="Copperplate Gothic Bold"/>
                <a:cs typeface="Copperplate Gothic Bold"/>
              </a:rPr>
              <a:t> </a:t>
            </a:r>
            <a:r>
              <a:rPr lang="it-IT" sz="1500" b="1" dirty="0">
                <a:solidFill>
                  <a:prstClr val="white"/>
                </a:solidFill>
                <a:latin typeface="Copperplate Gothic Bold"/>
                <a:cs typeface="Copperplate Gothic Bold"/>
              </a:rPr>
              <a:t>rispose: "a quelli ai quali voi adesso avete dato un nome, voi dovete anche dare la vittoria." E così </a:t>
            </a:r>
            <a:r>
              <a:rPr lang="it-IT" sz="1500" b="1" dirty="0" err="1">
                <a:solidFill>
                  <a:prstClr val="white"/>
                </a:solidFill>
                <a:latin typeface="Copperplate Gothic Bold"/>
                <a:cs typeface="Copperplate Gothic Bold"/>
              </a:rPr>
              <a:t>Wodan</a:t>
            </a:r>
            <a:r>
              <a:rPr lang="it-IT" sz="1500" b="1" dirty="0">
                <a:solidFill>
                  <a:prstClr val="white"/>
                </a:solidFill>
                <a:latin typeface="Copperplate Gothic Bold"/>
                <a:cs typeface="Copperplate Gothic Bold"/>
              </a:rPr>
              <a:t> diede loro la vittoria, e da allora in poi i </a:t>
            </a:r>
            <a:r>
              <a:rPr lang="it-IT" sz="1500" b="1" dirty="0" err="1">
                <a:solidFill>
                  <a:prstClr val="white"/>
                </a:solidFill>
                <a:latin typeface="Copperplate Gothic Bold"/>
                <a:cs typeface="Copperplate Gothic Bold"/>
              </a:rPr>
              <a:t>Winnili</a:t>
            </a:r>
            <a:r>
              <a:rPr lang="it-IT" sz="1500" b="1" dirty="0">
                <a:solidFill>
                  <a:prstClr val="white"/>
                </a:solidFill>
                <a:latin typeface="Copperplate Gothic Bold"/>
                <a:cs typeface="Copperplate Gothic Bold"/>
              </a:rPr>
              <a:t> vennero chiamati </a:t>
            </a:r>
            <a:r>
              <a:rPr lang="it-IT" sz="1500" b="1" dirty="0" err="1">
                <a:solidFill>
                  <a:prstClr val="white"/>
                </a:solidFill>
                <a:latin typeface="Copperplate Gothic Bold"/>
                <a:cs typeface="Copperplate Gothic Bold"/>
              </a:rPr>
              <a:t>Lunghebarbe</a:t>
            </a:r>
            <a:r>
              <a:rPr lang="it-IT" sz="1500" b="1" dirty="0">
                <a:solidFill>
                  <a:prstClr val="white"/>
                </a:solidFill>
                <a:latin typeface="Copperplate Gothic Bold"/>
                <a:cs typeface="Copperplate Gothic Bold"/>
              </a:rPr>
              <a:t> (Longobardi).</a:t>
            </a:r>
          </a:p>
          <a:p>
            <a:pPr algn="just"/>
            <a:r>
              <a:rPr lang="it-IT" sz="1500" b="1" dirty="0">
                <a:solidFill>
                  <a:prstClr val="white"/>
                </a:solidFill>
                <a:latin typeface="Copperplate Gothic Bold"/>
                <a:cs typeface="Copperplate Gothic Bold"/>
              </a:rPr>
              <a:t>Alla fine essi fondarono un insediamento permanente in Italia</a:t>
            </a:r>
            <a:r>
              <a:rPr lang="it-IT" sz="1500" b="1" dirty="0" smtClean="0">
                <a:solidFill>
                  <a:prstClr val="white"/>
                </a:solidFill>
                <a:latin typeface="Copperplate Gothic Bold"/>
                <a:cs typeface="Copperplate Gothic Bold"/>
              </a:rPr>
              <a:t>.</a:t>
            </a:r>
            <a:r>
              <a:rPr lang="en-US" sz="1500" b="1" dirty="0" smtClean="0">
                <a:solidFill>
                  <a:prstClr val="white"/>
                </a:solidFill>
                <a:latin typeface="Copperplate Gothic Bold"/>
                <a:cs typeface="Copperplate Gothic Bold"/>
              </a:rPr>
              <a:t> </a:t>
            </a:r>
          </a:p>
          <a:p>
            <a:pPr algn="ctr"/>
            <a:endParaRPr lang="en-US" b="1" dirty="0" smtClean="0">
              <a:solidFill>
                <a:prstClr val="white"/>
              </a:solidFill>
              <a:latin typeface="Copperplate Gothic Bold"/>
              <a:cs typeface="Copperplate Gothic Bold"/>
            </a:endParaRPr>
          </a:p>
          <a:p>
            <a:pPr algn="ctr"/>
            <a:endParaRPr lang="en-US" b="1" dirty="0" smtClean="0">
              <a:solidFill>
                <a:prstClr val="white"/>
              </a:solidFill>
              <a:latin typeface="Copperplate Gothic Bold"/>
              <a:cs typeface="Copperplate Gothic Bold"/>
            </a:endParaRPr>
          </a:p>
          <a:p>
            <a:pPr algn="ctr"/>
            <a:endParaRPr lang="en-US" b="1" dirty="0" smtClean="0">
              <a:solidFill>
                <a:prstClr val="white"/>
              </a:solidFill>
              <a:latin typeface="Copperplate Gothic Bold"/>
              <a:cs typeface="Copperplate Gothic Bold"/>
            </a:endParaRPr>
          </a:p>
          <a:p>
            <a:pPr algn="ctr"/>
            <a:endParaRPr lang="en-US" dirty="0" smtClean="0">
              <a:solidFill>
                <a:srgbClr val="FFFFFF"/>
              </a:solidFill>
              <a:latin typeface="Copperplate Gothic Bold"/>
            </a:endParaRPr>
          </a:p>
          <a:p>
            <a:endParaRPr lang="it-IT" dirty="0">
              <a:solidFill>
                <a:prstClr val="white"/>
              </a:solidFill>
            </a:endParaRPr>
          </a:p>
        </p:txBody>
      </p:sp>
    </p:spTree>
    <p:extLst>
      <p:ext uri="{BB962C8B-B14F-4D97-AF65-F5344CB8AC3E}">
        <p14:creationId xmlns:p14="http://schemas.microsoft.com/office/powerpoint/2010/main" val="42461249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1" y="6527140"/>
            <a:ext cx="9143999" cy="323165"/>
          </a:xfrm>
          <a:prstGeom prst="rect">
            <a:avLst/>
          </a:prstGeom>
          <a:noFill/>
        </p:spPr>
        <p:txBody>
          <a:bodyPr wrap="square" rtlCol="0">
            <a:spAutoFit/>
          </a:bodyPr>
          <a:lstStyle/>
          <a:p>
            <a:pPr algn="just"/>
            <a:r>
              <a:rPr lang="it-IT" sz="1500" b="1" dirty="0" smtClean="0">
                <a:solidFill>
                  <a:prstClr val="white"/>
                </a:solidFill>
                <a:latin typeface="Copperplate Gothic Bold"/>
                <a:cs typeface="Copperplate Gothic Bold"/>
              </a:rPr>
              <a:t>.</a:t>
            </a:r>
            <a:r>
              <a:rPr lang="en-US" sz="1500" b="1" dirty="0" smtClean="0">
                <a:solidFill>
                  <a:prstClr val="white"/>
                </a:solidFill>
                <a:latin typeface="Copperplate Gothic Bold"/>
                <a:cs typeface="Copperplate Gothic Bold"/>
              </a:rPr>
              <a:t> </a:t>
            </a:r>
            <a:endParaRPr lang="it-IT" dirty="0">
              <a:solidFill>
                <a:prstClr val="white"/>
              </a:solidFill>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0"/>
            <a:ext cx="9143998" cy="6893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56135" y="6308849"/>
            <a:ext cx="8311827" cy="369332"/>
          </a:xfrm>
          <a:prstGeom prst="rect">
            <a:avLst/>
          </a:prstGeom>
          <a:noFill/>
        </p:spPr>
        <p:txBody>
          <a:bodyPr wrap="none" rtlCol="0">
            <a:spAutoFit/>
          </a:bodyPr>
          <a:lstStyle/>
          <a:p>
            <a:r>
              <a:rPr lang="it-IT" b="1" dirty="0" err="1" smtClean="0">
                <a:solidFill>
                  <a:srgbClr val="C00000"/>
                </a:solidFill>
                <a:latin typeface="Copperplate Gothic Bold" panose="020E0705020206020404" pitchFamily="34" charset="0"/>
              </a:rPr>
              <a:t>Origo</a:t>
            </a:r>
            <a:r>
              <a:rPr lang="it-IT" b="1" dirty="0" smtClean="0">
                <a:solidFill>
                  <a:srgbClr val="C00000"/>
                </a:solidFill>
                <a:latin typeface="Copperplate Gothic Bold" panose="020E0705020206020404" pitchFamily="34" charset="0"/>
              </a:rPr>
              <a:t> </a:t>
            </a:r>
            <a:r>
              <a:rPr lang="it-IT" b="1" dirty="0" err="1" smtClean="0">
                <a:solidFill>
                  <a:srgbClr val="C00000"/>
                </a:solidFill>
                <a:latin typeface="Copperplate Gothic Bold" panose="020E0705020206020404" pitchFamily="34" charset="0"/>
              </a:rPr>
              <a:t>Gentis</a:t>
            </a:r>
            <a:r>
              <a:rPr lang="it-IT" b="1" dirty="0" smtClean="0">
                <a:solidFill>
                  <a:srgbClr val="C00000"/>
                </a:solidFill>
                <a:latin typeface="Copperplate Gothic Bold" panose="020E0705020206020404" pitchFamily="34" charset="0"/>
              </a:rPr>
              <a:t> </a:t>
            </a:r>
            <a:r>
              <a:rPr lang="it-IT" b="1" dirty="0" err="1" smtClean="0">
                <a:solidFill>
                  <a:srgbClr val="C00000"/>
                </a:solidFill>
                <a:latin typeface="Copperplate Gothic Bold" panose="020E0705020206020404" pitchFamily="34" charset="0"/>
              </a:rPr>
              <a:t>Longobardorum</a:t>
            </a:r>
            <a:r>
              <a:rPr lang="it-IT" b="1" dirty="0" smtClean="0">
                <a:solidFill>
                  <a:srgbClr val="C00000"/>
                </a:solidFill>
                <a:latin typeface="Copperplate Gothic Bold" panose="020E0705020206020404" pitchFamily="34" charset="0"/>
              </a:rPr>
              <a:t>, manoscritto di Salerno (XI sec).</a:t>
            </a:r>
            <a:endParaRPr lang="it-IT" b="1" dirty="0">
              <a:solidFill>
                <a:srgbClr val="C00000"/>
              </a:solidFill>
              <a:latin typeface="Copperplate Gothic Bold" panose="020E0705020206020404" pitchFamily="34" charset="0"/>
            </a:endParaRPr>
          </a:p>
        </p:txBody>
      </p:sp>
    </p:spTree>
    <p:extLst>
      <p:ext uri="{BB962C8B-B14F-4D97-AF65-F5344CB8AC3E}">
        <p14:creationId xmlns:p14="http://schemas.microsoft.com/office/powerpoint/2010/main" val="28863766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5397828" y="0"/>
            <a:ext cx="3746171" cy="5863144"/>
          </a:xfrm>
          <a:prstGeom prst="rect">
            <a:avLst/>
          </a:prstGeom>
          <a:noFill/>
        </p:spPr>
        <p:txBody>
          <a:bodyPr wrap="square" rtlCol="0">
            <a:spAutoFit/>
          </a:bodyPr>
          <a:lstStyle/>
          <a:p>
            <a:r>
              <a:rPr lang="en-US" sz="2500" b="1" dirty="0" smtClean="0">
                <a:solidFill>
                  <a:prstClr val="white"/>
                </a:solidFill>
                <a:latin typeface="Copperplate Gothic Bold"/>
                <a:cs typeface="Copperplate Gothic Bold"/>
              </a:rPr>
              <a:t>Le </a:t>
            </a:r>
            <a:r>
              <a:rPr lang="en-US" sz="2500" b="1" dirty="0" err="1" smtClean="0">
                <a:solidFill>
                  <a:prstClr val="white"/>
                </a:solidFill>
                <a:latin typeface="Copperplate Gothic Bold"/>
                <a:cs typeface="Copperplate Gothic Bold"/>
              </a:rPr>
              <a:t>donne</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longobarde</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regine</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cattoliche</a:t>
            </a:r>
            <a:r>
              <a:rPr lang="en-US" sz="2500" b="1" dirty="0" smtClean="0">
                <a:solidFill>
                  <a:prstClr val="white"/>
                </a:solidFill>
                <a:latin typeface="Copperplate Gothic Bold"/>
                <a:cs typeface="Copperplate Gothic Bold"/>
              </a:rPr>
              <a:t> come </a:t>
            </a:r>
            <a:r>
              <a:rPr lang="en-US" sz="2500" b="1" dirty="0" err="1" smtClean="0">
                <a:solidFill>
                  <a:prstClr val="white"/>
                </a:solidFill>
                <a:latin typeface="Copperplate Gothic Bold"/>
                <a:cs typeface="Copperplate Gothic Bold"/>
              </a:rPr>
              <a:t>Teodolinda</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incluse</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venivano</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sepolte</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armate</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spesso</a:t>
            </a:r>
            <a:r>
              <a:rPr lang="en-US" sz="2500" b="1" dirty="0" smtClean="0">
                <a:solidFill>
                  <a:prstClr val="white"/>
                </a:solidFill>
                <a:latin typeface="Copperplate Gothic Bold"/>
                <a:cs typeface="Copperplate Gothic Bold"/>
              </a:rPr>
              <a:t> con la </a:t>
            </a:r>
            <a:r>
              <a:rPr lang="en-US" sz="2500" b="1" dirty="0" err="1" smtClean="0">
                <a:solidFill>
                  <a:prstClr val="white"/>
                </a:solidFill>
                <a:latin typeface="Copperplate Gothic Bold"/>
                <a:cs typeface="Copperplate Gothic Bold"/>
              </a:rPr>
              <a:t>tipica</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spada</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corta</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denominata</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scramasax</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che</a:t>
            </a:r>
            <a:r>
              <a:rPr lang="en-US" sz="2500" b="1" dirty="0" smtClean="0">
                <a:solidFill>
                  <a:prstClr val="white"/>
                </a:solidFill>
                <a:latin typeface="Copperplate Gothic Bold"/>
                <a:cs typeface="Copperplate Gothic Bold"/>
              </a:rPr>
              <a:t> al </a:t>
            </a:r>
            <a:r>
              <a:rPr lang="en-US" sz="2500" b="1" dirty="0" err="1" smtClean="0">
                <a:solidFill>
                  <a:prstClr val="white"/>
                </a:solidFill>
                <a:latin typeface="Copperplate Gothic Bold"/>
                <a:cs typeface="Copperplate Gothic Bold"/>
              </a:rPr>
              <a:t>museo</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dell’Alto</a:t>
            </a:r>
            <a:r>
              <a:rPr lang="en-US" sz="2500" b="1" dirty="0" smtClean="0">
                <a:solidFill>
                  <a:prstClr val="white"/>
                </a:solidFill>
                <a:latin typeface="Copperplate Gothic Bold"/>
                <a:cs typeface="Copperplate Gothic Bold"/>
              </a:rPr>
              <a:t> Medio </a:t>
            </a:r>
            <a:r>
              <a:rPr lang="en-US" sz="2500" b="1" dirty="0" err="1" smtClean="0">
                <a:solidFill>
                  <a:prstClr val="white"/>
                </a:solidFill>
                <a:latin typeface="Copperplate Gothic Bold"/>
                <a:cs typeface="Copperplate Gothic Bold"/>
              </a:rPr>
              <a:t>Evio</a:t>
            </a:r>
            <a:r>
              <a:rPr lang="en-US" sz="2500" b="1" dirty="0" smtClean="0">
                <a:solidFill>
                  <a:prstClr val="white"/>
                </a:solidFill>
                <a:latin typeface="Copperplate Gothic Bold"/>
                <a:cs typeface="Copperplate Gothic Bold"/>
              </a:rPr>
              <a:t> di Roma </a:t>
            </a:r>
            <a:r>
              <a:rPr lang="en-US" sz="2500" b="1" dirty="0" err="1" smtClean="0">
                <a:solidFill>
                  <a:prstClr val="white"/>
                </a:solidFill>
                <a:latin typeface="Copperplate Gothic Bold"/>
                <a:cs typeface="Copperplate Gothic Bold"/>
              </a:rPr>
              <a:t>viene</a:t>
            </a:r>
            <a:r>
              <a:rPr lang="en-US" sz="2500" b="1" dirty="0" smtClean="0">
                <a:solidFill>
                  <a:prstClr val="white"/>
                </a:solidFill>
                <a:latin typeface="Copperplate Gothic Bold"/>
                <a:cs typeface="Copperplate Gothic Bold"/>
              </a:rPr>
              <a:t> </a:t>
            </a:r>
            <a:r>
              <a:rPr lang="en-US" sz="2500" b="1" dirty="0" err="1" smtClean="0">
                <a:solidFill>
                  <a:prstClr val="white"/>
                </a:solidFill>
                <a:latin typeface="Copperplate Gothic Bold"/>
                <a:cs typeface="Copperplate Gothic Bold"/>
              </a:rPr>
              <a:t>identificata</a:t>
            </a:r>
            <a:r>
              <a:rPr lang="en-US" sz="2500" b="1" dirty="0" smtClean="0">
                <a:solidFill>
                  <a:prstClr val="white"/>
                </a:solidFill>
                <a:latin typeface="Copperplate Gothic Bold"/>
                <a:cs typeface="Copperplate Gothic Bold"/>
              </a:rPr>
              <a:t> come “</a:t>
            </a:r>
            <a:r>
              <a:rPr lang="en-US" sz="2500" b="1" dirty="0" err="1" smtClean="0">
                <a:solidFill>
                  <a:prstClr val="white"/>
                </a:solidFill>
                <a:latin typeface="Copperplate Gothic Bold"/>
                <a:cs typeface="Copperplate Gothic Bold"/>
              </a:rPr>
              <a:t>spada</a:t>
            </a:r>
            <a:r>
              <a:rPr lang="en-US" sz="2500" b="1" dirty="0" smtClean="0">
                <a:solidFill>
                  <a:prstClr val="white"/>
                </a:solidFill>
                <a:latin typeface="Copperplate Gothic Bold"/>
                <a:cs typeface="Copperplate Gothic Bold"/>
              </a:rPr>
              <a:t> da </a:t>
            </a:r>
            <a:r>
              <a:rPr lang="en-US" sz="2500" b="1" dirty="0" err="1" smtClean="0">
                <a:solidFill>
                  <a:prstClr val="white"/>
                </a:solidFill>
                <a:latin typeface="Copperplate Gothic Bold"/>
                <a:cs typeface="Copperplate Gothic Bold"/>
              </a:rPr>
              <a:t>telaio</a:t>
            </a:r>
            <a:r>
              <a:rPr lang="en-US" sz="2500" b="1" dirty="0" smtClean="0">
                <a:solidFill>
                  <a:prstClr val="white"/>
                </a:solidFill>
                <a:latin typeface="Copperplate Gothic Bold"/>
                <a:cs typeface="Copperplate Gothic Bold"/>
              </a:rPr>
              <a:t>”. </a:t>
            </a:r>
            <a:endParaRPr lang="it-IT" sz="2500" dirty="0">
              <a:solidFill>
                <a:prstClr val="white"/>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58"/>
            <a:ext cx="5397828" cy="6855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0" y="6504057"/>
            <a:ext cx="4245714" cy="353943"/>
          </a:xfrm>
          <a:prstGeom prst="rect">
            <a:avLst/>
          </a:prstGeom>
          <a:noFill/>
        </p:spPr>
        <p:txBody>
          <a:bodyPr wrap="none" rtlCol="0">
            <a:spAutoFit/>
          </a:bodyPr>
          <a:lstStyle/>
          <a:p>
            <a:r>
              <a:rPr lang="it-IT" sz="1700" dirty="0" smtClean="0">
                <a:solidFill>
                  <a:prstClr val="white"/>
                </a:solidFill>
                <a:latin typeface="Copperplate Gothic Bold" panose="020E0705020206020404" pitchFamily="34" charset="0"/>
              </a:rPr>
              <a:t>Sepoltura femminile di Collegno</a:t>
            </a:r>
            <a:endParaRPr lang="it-IT" sz="1700" dirty="0">
              <a:solidFill>
                <a:prstClr val="white"/>
              </a:solidFill>
              <a:latin typeface="Copperplate Gothic Bold" panose="020E0705020206020404" pitchFamily="34" charset="0"/>
            </a:endParaRPr>
          </a:p>
        </p:txBody>
      </p:sp>
    </p:spTree>
    <p:extLst>
      <p:ext uri="{BB962C8B-B14F-4D97-AF65-F5344CB8AC3E}">
        <p14:creationId xmlns:p14="http://schemas.microsoft.com/office/powerpoint/2010/main" val="40924653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1" y="4901840"/>
            <a:ext cx="9143999" cy="1938992"/>
          </a:xfrm>
          <a:prstGeom prst="rect">
            <a:avLst/>
          </a:prstGeom>
          <a:noFill/>
        </p:spPr>
        <p:txBody>
          <a:bodyPr wrap="square" rtlCol="0">
            <a:spAutoFit/>
          </a:bodyPr>
          <a:lstStyle/>
          <a:p>
            <a:r>
              <a:rPr lang="it-IT" sz="2000" b="1" dirty="0" smtClean="0">
                <a:solidFill>
                  <a:prstClr val="white"/>
                </a:solidFill>
                <a:latin typeface="Copperplate Gothic Bold"/>
                <a:cs typeface="Copperplate Gothic Bold"/>
              </a:rPr>
              <a:t>Spesso praticavano l’affrancamento degli schiavi. In questo modo </a:t>
            </a:r>
            <a:r>
              <a:rPr lang="it-IT" sz="2000" b="1" dirty="0" err="1" smtClean="0">
                <a:solidFill>
                  <a:prstClr val="white"/>
                </a:solidFill>
                <a:latin typeface="Copperplate Gothic Bold"/>
                <a:cs typeface="Copperplate Gothic Bold"/>
              </a:rPr>
              <a:t>riescirono</a:t>
            </a:r>
            <a:r>
              <a:rPr lang="it-IT" sz="2000" b="1" dirty="0" smtClean="0">
                <a:solidFill>
                  <a:prstClr val="white"/>
                </a:solidFill>
                <a:latin typeface="Copperplate Gothic Bold"/>
                <a:cs typeface="Copperplate Gothic Bold"/>
              </a:rPr>
              <a:t> a penetrare i territori romani e bizantini, assicurandosi non solo la neutralità delle popolazioni, ma anche il loro appoggio. Le tribù celtiche dominate dai romani prima, dai vescovi e dalle città poi li accolgono come liberatori, anche perché loro si stanziano in campagna. </a:t>
            </a:r>
            <a:endParaRPr lang="it-IT" dirty="0">
              <a:solidFill>
                <a:prstClr val="white"/>
              </a:solidFill>
            </a:endParaRPr>
          </a:p>
        </p:txBody>
      </p:sp>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78" y="1963638"/>
            <a:ext cx="91440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0" y="0"/>
            <a:ext cx="9143999" cy="1938992"/>
          </a:xfrm>
          <a:prstGeom prst="rect">
            <a:avLst/>
          </a:prstGeom>
          <a:noFill/>
        </p:spPr>
        <p:txBody>
          <a:bodyPr wrap="square" rtlCol="0">
            <a:spAutoFit/>
          </a:bodyPr>
          <a:lstStyle/>
          <a:p>
            <a:r>
              <a:rPr lang="it-IT" sz="2000" b="1" dirty="0" smtClean="0">
                <a:solidFill>
                  <a:prstClr val="white"/>
                </a:solidFill>
                <a:latin typeface="Copperplate Gothic Bold"/>
                <a:cs typeface="Copperplate Gothic Bold"/>
              </a:rPr>
              <a:t>Il popolo dei Longobardi non ha un’identità etnica precisa: accoglievano altri gruppi in fuga dalla fame, o cacciati da altri signori più potenti, e li inglobavano nella struttura a cellule basate sulle </a:t>
            </a:r>
            <a:r>
              <a:rPr lang="it-IT" sz="2000" b="1" i="1" dirty="0" err="1" smtClean="0">
                <a:solidFill>
                  <a:prstClr val="white"/>
                </a:solidFill>
                <a:latin typeface="Copperplate Gothic Bold"/>
                <a:cs typeface="Copperplate Gothic Bold"/>
              </a:rPr>
              <a:t>farae</a:t>
            </a:r>
            <a:r>
              <a:rPr lang="it-IT" sz="2000" b="1" dirty="0" smtClean="0">
                <a:solidFill>
                  <a:prstClr val="white"/>
                </a:solidFill>
                <a:latin typeface="Copperplate Gothic Bold"/>
                <a:cs typeface="Copperplate Gothic Bold"/>
              </a:rPr>
              <a:t>, le famiglie claniche armate che eleggevano il capo militare con il sistema dell’assemblea di popolo descritta anche da Cesare e da Tacito. </a:t>
            </a:r>
            <a:endParaRPr lang="it-IT" dirty="0">
              <a:solidFill>
                <a:prstClr val="white"/>
              </a:solidFill>
            </a:endParaRPr>
          </a:p>
        </p:txBody>
      </p:sp>
    </p:spTree>
    <p:extLst>
      <p:ext uri="{BB962C8B-B14F-4D97-AF65-F5344CB8AC3E}">
        <p14:creationId xmlns:p14="http://schemas.microsoft.com/office/powerpoint/2010/main" val="36826097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5582412" y="0"/>
            <a:ext cx="3561587" cy="6863417"/>
          </a:xfrm>
          <a:prstGeom prst="rect">
            <a:avLst/>
          </a:prstGeom>
          <a:noFill/>
        </p:spPr>
        <p:txBody>
          <a:bodyPr wrap="square" rtlCol="0">
            <a:spAutoFit/>
          </a:bodyPr>
          <a:lstStyle/>
          <a:p>
            <a:r>
              <a:rPr lang="en-US" sz="2000" b="1" dirty="0" smtClean="0">
                <a:solidFill>
                  <a:prstClr val="white"/>
                </a:solidFill>
                <a:latin typeface="Copperplate Gothic Bold"/>
                <a:cs typeface="Copperplate Gothic Bold"/>
              </a:rPr>
              <a:t>E </a:t>
            </a:r>
            <a:r>
              <a:rPr lang="en-US" sz="2000" b="1" dirty="0" err="1" smtClean="0">
                <a:solidFill>
                  <a:prstClr val="white"/>
                </a:solidFill>
                <a:latin typeface="Copperplate Gothic Bold"/>
                <a:cs typeface="Copperplate Gothic Bold"/>
              </a:rPr>
              <a:t>mentre</a:t>
            </a:r>
            <a:r>
              <a:rPr lang="en-US" sz="2000" b="1" dirty="0" smtClean="0">
                <a:solidFill>
                  <a:prstClr val="white"/>
                </a:solidFill>
                <a:latin typeface="Copperplate Gothic Bold"/>
                <a:cs typeface="Copperplate Gothic Bold"/>
              </a:rPr>
              <a:t> la Chiesa li </a:t>
            </a:r>
            <a:r>
              <a:rPr lang="en-US" sz="2000" b="1" dirty="0" err="1" smtClean="0">
                <a:solidFill>
                  <a:prstClr val="white"/>
                </a:solidFill>
                <a:latin typeface="Copperplate Gothic Bold"/>
                <a:cs typeface="Copperplate Gothic Bold"/>
              </a:rPr>
              <a:t>tramanda</a:t>
            </a:r>
            <a:r>
              <a:rPr lang="en-US" sz="2000" b="1" dirty="0" smtClean="0">
                <a:solidFill>
                  <a:prstClr val="white"/>
                </a:solidFill>
                <a:latin typeface="Copperplate Gothic Bold"/>
                <a:cs typeface="Copperplate Gothic Bold"/>
              </a:rPr>
              <a:t> come </a:t>
            </a:r>
            <a:r>
              <a:rPr lang="en-US" sz="2000" b="1" dirty="0" err="1" smtClean="0">
                <a:solidFill>
                  <a:prstClr val="white"/>
                </a:solidFill>
                <a:latin typeface="Copperplate Gothic Bold"/>
                <a:cs typeface="Copperplate Gothic Bold"/>
              </a:rPr>
              <a:t>sanguinari</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assassini</a:t>
            </a:r>
            <a:r>
              <a:rPr lang="en-US" sz="2000" b="1" dirty="0" smtClean="0">
                <a:solidFill>
                  <a:prstClr val="white"/>
                </a:solidFill>
                <a:latin typeface="Copperplate Gothic Bold"/>
                <a:cs typeface="Copperplate Gothic Bold"/>
              </a:rPr>
              <a:t> di </a:t>
            </a:r>
            <a:r>
              <a:rPr lang="en-US" sz="2000" b="1" dirty="0" err="1" smtClean="0">
                <a:solidFill>
                  <a:prstClr val="white"/>
                </a:solidFill>
                <a:latin typeface="Copperplate Gothic Bold"/>
                <a:cs typeface="Copperplate Gothic Bold"/>
              </a:rPr>
              <a:t>prelati</a:t>
            </a:r>
            <a:r>
              <a:rPr lang="en-US" sz="2000" b="1" dirty="0" smtClean="0">
                <a:solidFill>
                  <a:prstClr val="white"/>
                </a:solidFill>
                <a:latin typeface="Copperplate Gothic Bold"/>
                <a:cs typeface="Copperplate Gothic Bold"/>
              </a:rPr>
              <a:t>, la </a:t>
            </a:r>
            <a:r>
              <a:rPr lang="en-US" sz="2000" b="1" dirty="0" err="1" smtClean="0">
                <a:solidFill>
                  <a:prstClr val="white"/>
                </a:solidFill>
                <a:latin typeface="Copperplate Gothic Bold"/>
                <a:cs typeface="Copperplate Gothic Bold"/>
              </a:rPr>
              <a:t>gente</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comune</a:t>
            </a:r>
            <a:r>
              <a:rPr lang="en-US" sz="2000" b="1" dirty="0" smtClean="0">
                <a:solidFill>
                  <a:prstClr val="white"/>
                </a:solidFill>
                <a:latin typeface="Copperplate Gothic Bold"/>
                <a:cs typeface="Copperplate Gothic Bold"/>
              </a:rPr>
              <a:t> li fa </a:t>
            </a:r>
            <a:r>
              <a:rPr lang="en-US" sz="2000" b="1" dirty="0" err="1" smtClean="0">
                <a:solidFill>
                  <a:prstClr val="white"/>
                </a:solidFill>
                <a:latin typeface="Copperplate Gothic Bold"/>
                <a:cs typeface="Copperplate Gothic Bold"/>
              </a:rPr>
              <a:t>entrare</a:t>
            </a:r>
            <a:r>
              <a:rPr lang="en-US" sz="2000" b="1" dirty="0" smtClean="0">
                <a:solidFill>
                  <a:prstClr val="white"/>
                </a:solidFill>
                <a:latin typeface="Copperplate Gothic Bold"/>
                <a:cs typeface="Copperplate Gothic Bold"/>
              </a:rPr>
              <a:t>: in 100.000 </a:t>
            </a:r>
            <a:r>
              <a:rPr lang="en-US" sz="2000" b="1" dirty="0" err="1" smtClean="0">
                <a:solidFill>
                  <a:prstClr val="white"/>
                </a:solidFill>
                <a:latin typeface="Copperplate Gothic Bold"/>
                <a:cs typeface="Copperplate Gothic Bold"/>
              </a:rPr>
              <a:t>profughi</a:t>
            </a:r>
            <a:r>
              <a:rPr lang="en-US" sz="2000" b="1" dirty="0" smtClean="0">
                <a:solidFill>
                  <a:prstClr val="white"/>
                </a:solidFill>
                <a:latin typeface="Copperplate Gothic Bold"/>
                <a:cs typeface="Copperplate Gothic Bold"/>
              </a:rPr>
              <a:t>, con (</a:t>
            </a:r>
            <a:r>
              <a:rPr lang="en-US" sz="2000" b="1" dirty="0" err="1" smtClean="0">
                <a:solidFill>
                  <a:prstClr val="white"/>
                </a:solidFill>
                <a:latin typeface="Copperplate Gothic Bold"/>
                <a:cs typeface="Copperplate Gothic Bold"/>
              </a:rPr>
              <a:t>forse</a:t>
            </a:r>
            <a:r>
              <a:rPr lang="en-US" sz="2000" b="1" dirty="0" smtClean="0">
                <a:solidFill>
                  <a:prstClr val="white"/>
                </a:solidFill>
                <a:latin typeface="Copperplate Gothic Bold"/>
                <a:cs typeface="Copperplate Gothic Bold"/>
              </a:rPr>
              <a:t>) 20.000 </a:t>
            </a:r>
            <a:r>
              <a:rPr lang="en-US" sz="2000" b="1" dirty="0" err="1" smtClean="0">
                <a:solidFill>
                  <a:prstClr val="white"/>
                </a:solidFill>
                <a:latin typeface="Copperplate Gothic Bold"/>
                <a:cs typeface="Copperplate Gothic Bold"/>
              </a:rPr>
              <a:t>armati</a:t>
            </a:r>
            <a:r>
              <a:rPr lang="en-US" sz="2000" b="1" dirty="0" smtClean="0">
                <a:solidFill>
                  <a:prstClr val="white"/>
                </a:solidFill>
                <a:latin typeface="Copperplate Gothic Bold"/>
                <a:cs typeface="Copperplate Gothic Bold"/>
              </a:rPr>
              <a:t>, non </a:t>
            </a:r>
            <a:r>
              <a:rPr lang="en-US" sz="2000" b="1" dirty="0" err="1" smtClean="0">
                <a:solidFill>
                  <a:prstClr val="white"/>
                </a:solidFill>
                <a:latin typeface="Copperplate Gothic Bold"/>
                <a:cs typeface="Copperplate Gothic Bold"/>
              </a:rPr>
              <a:t>si</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conquista</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una</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nazione</a:t>
            </a:r>
            <a:r>
              <a:rPr lang="en-US" sz="2000" b="1" dirty="0" smtClean="0">
                <a:solidFill>
                  <a:prstClr val="white"/>
                </a:solidFill>
                <a:latin typeface="Copperplate Gothic Bold"/>
                <a:cs typeface="Copperplate Gothic Bold"/>
              </a:rPr>
              <a:t> con  8 </a:t>
            </a:r>
            <a:r>
              <a:rPr lang="en-US" sz="2000" b="1" dirty="0" err="1" smtClean="0">
                <a:solidFill>
                  <a:prstClr val="white"/>
                </a:solidFill>
                <a:latin typeface="Copperplate Gothic Bold"/>
                <a:cs typeface="Copperplate Gothic Bold"/>
              </a:rPr>
              <a:t>milioni</a:t>
            </a:r>
            <a:r>
              <a:rPr lang="en-US" sz="2000" b="1" dirty="0" smtClean="0">
                <a:solidFill>
                  <a:prstClr val="white"/>
                </a:solidFill>
                <a:latin typeface="Copperplate Gothic Bold"/>
                <a:cs typeface="Copperplate Gothic Bold"/>
              </a:rPr>
              <a:t> di </a:t>
            </a:r>
            <a:r>
              <a:rPr lang="en-US" sz="2000" b="1" dirty="0" err="1" smtClean="0">
                <a:solidFill>
                  <a:prstClr val="white"/>
                </a:solidFill>
                <a:latin typeface="Copperplate Gothic Bold"/>
                <a:cs typeface="Copperplate Gothic Bold"/>
              </a:rPr>
              <a:t>abitanti</a:t>
            </a:r>
            <a:r>
              <a:rPr lang="en-US" sz="2000" b="1" dirty="0" smtClean="0">
                <a:solidFill>
                  <a:prstClr val="white"/>
                </a:solidFill>
                <a:latin typeface="Copperplate Gothic Bold"/>
                <a:cs typeface="Copperplate Gothic Bold"/>
              </a:rPr>
              <a:t> se la </a:t>
            </a:r>
            <a:r>
              <a:rPr lang="en-US" sz="2000" b="1" dirty="0" err="1" smtClean="0">
                <a:solidFill>
                  <a:prstClr val="white"/>
                </a:solidFill>
                <a:latin typeface="Copperplate Gothic Bold"/>
                <a:cs typeface="Copperplate Gothic Bold"/>
              </a:rPr>
              <a:t>popolazioni</a:t>
            </a:r>
            <a:r>
              <a:rPr lang="en-US" sz="2000" b="1" dirty="0" smtClean="0">
                <a:solidFill>
                  <a:prstClr val="white"/>
                </a:solidFill>
                <a:latin typeface="Copperplate Gothic Bold"/>
                <a:cs typeface="Copperplate Gothic Bold"/>
              </a:rPr>
              <a:t> non li </a:t>
            </a:r>
            <a:r>
              <a:rPr lang="en-US" sz="2000" b="1" dirty="0" err="1" smtClean="0">
                <a:solidFill>
                  <a:prstClr val="white"/>
                </a:solidFill>
                <a:latin typeface="Copperplate Gothic Bold"/>
                <a:cs typeface="Copperplate Gothic Bold"/>
              </a:rPr>
              <a:t>avesse</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appoggiati</a:t>
            </a:r>
            <a:r>
              <a:rPr lang="en-US" sz="2000" b="1" dirty="0" smtClean="0">
                <a:solidFill>
                  <a:prstClr val="white"/>
                </a:solidFill>
                <a:latin typeface="Copperplate Gothic Bold"/>
                <a:cs typeface="Copperplate Gothic Bold"/>
              </a:rPr>
              <a:t>. In due </a:t>
            </a:r>
            <a:r>
              <a:rPr lang="en-US" sz="2000" b="1" dirty="0" err="1" smtClean="0">
                <a:solidFill>
                  <a:prstClr val="white"/>
                </a:solidFill>
                <a:latin typeface="Copperplate Gothic Bold"/>
                <a:cs typeface="Copperplate Gothic Bold"/>
              </a:rPr>
              <a:t>secoli</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perdono</a:t>
            </a:r>
            <a:r>
              <a:rPr lang="en-US" sz="2000" b="1" dirty="0" smtClean="0">
                <a:solidFill>
                  <a:prstClr val="white"/>
                </a:solidFill>
                <a:latin typeface="Copperplate Gothic Bold"/>
                <a:cs typeface="Copperplate Gothic Bold"/>
              </a:rPr>
              <a:t> la lingua e </a:t>
            </a:r>
            <a:r>
              <a:rPr lang="en-US" sz="2000" b="1" dirty="0" err="1" smtClean="0">
                <a:solidFill>
                  <a:prstClr val="white"/>
                </a:solidFill>
                <a:latin typeface="Copperplate Gothic Bold"/>
                <a:cs typeface="Copperplate Gothic Bold"/>
              </a:rPr>
              <a:t>si</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integrano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perfettamente</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fondano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nuove</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città</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estranee</a:t>
            </a:r>
            <a:r>
              <a:rPr lang="en-US" sz="2000" b="1" dirty="0" smtClean="0">
                <a:solidFill>
                  <a:prstClr val="white"/>
                </a:solidFill>
                <a:latin typeface="Copperplate Gothic Bold"/>
                <a:cs typeface="Copperplate Gothic Bold"/>
              </a:rPr>
              <a:t> al </a:t>
            </a:r>
            <a:r>
              <a:rPr lang="en-US" sz="2000" b="1" dirty="0" err="1" smtClean="0">
                <a:solidFill>
                  <a:prstClr val="white"/>
                </a:solidFill>
                <a:latin typeface="Copperplate Gothic Bold"/>
                <a:cs typeface="Copperplate Gothic Bold"/>
              </a:rPr>
              <a:t>poteredei</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vescovi</a:t>
            </a:r>
            <a:r>
              <a:rPr lang="en-US" sz="2000" b="1" dirty="0" smtClean="0">
                <a:solidFill>
                  <a:prstClr val="white"/>
                </a:solidFill>
                <a:latin typeface="Copperplate Gothic Bold"/>
                <a:cs typeface="Copperplate Gothic Bold"/>
              </a:rPr>
              <a:t>  e </a:t>
            </a:r>
            <a:r>
              <a:rPr lang="en-US" sz="2000" b="1" dirty="0" err="1" smtClean="0">
                <a:solidFill>
                  <a:prstClr val="white"/>
                </a:solidFill>
                <a:latin typeface="Copperplate Gothic Bold"/>
                <a:cs typeface="Copperplate Gothic Bold"/>
              </a:rPr>
              <a:t>lasciano</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il</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nome</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alla</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Lombardia</a:t>
            </a:r>
            <a:r>
              <a:rPr lang="en-US" sz="2000" b="1" dirty="0" smtClean="0">
                <a:solidFill>
                  <a:prstClr val="white"/>
                </a:solidFill>
                <a:latin typeface="Copperplate Gothic Bold"/>
                <a:cs typeface="Copperplate Gothic Bold"/>
              </a:rPr>
              <a:t>.  In breve tempo </a:t>
            </a:r>
            <a:r>
              <a:rPr lang="en-US" sz="2000" b="1" dirty="0" err="1" smtClean="0">
                <a:solidFill>
                  <a:prstClr val="white"/>
                </a:solidFill>
                <a:latin typeface="Copperplate Gothic Bold"/>
                <a:cs typeface="Copperplate Gothic Bold"/>
              </a:rPr>
              <a:t>si</a:t>
            </a:r>
            <a:r>
              <a:rPr lang="en-US" sz="2000" b="1" dirty="0" smtClean="0">
                <a:solidFill>
                  <a:prstClr val="white"/>
                </a:solidFill>
                <a:latin typeface="Copperplate Gothic Bold"/>
                <a:cs typeface="Copperplate Gothic Bold"/>
              </a:rPr>
              <a:t> </a:t>
            </a:r>
            <a:r>
              <a:rPr lang="en-US" sz="2000" b="1" dirty="0" err="1" smtClean="0">
                <a:solidFill>
                  <a:prstClr val="white"/>
                </a:solidFill>
                <a:latin typeface="Copperplate Gothic Bold"/>
                <a:cs typeface="Copperplate Gothic Bold"/>
              </a:rPr>
              <a:t>convertono</a:t>
            </a:r>
            <a:r>
              <a:rPr lang="en-US" sz="2000" b="1" dirty="0" smtClean="0">
                <a:solidFill>
                  <a:prstClr val="white"/>
                </a:solidFill>
                <a:latin typeface="Copperplate Gothic Bold"/>
                <a:cs typeface="Copperplate Gothic Bold"/>
              </a:rPr>
              <a:t> al </a:t>
            </a:r>
            <a:r>
              <a:rPr lang="en-US" sz="2000" b="1" dirty="0" err="1" smtClean="0">
                <a:solidFill>
                  <a:prstClr val="white"/>
                </a:solidFill>
                <a:latin typeface="Copperplate Gothic Bold"/>
                <a:cs typeface="Copperplate Gothic Bold"/>
              </a:rPr>
              <a:t>cristianesimo</a:t>
            </a:r>
            <a:r>
              <a:rPr lang="en-US" sz="2000" b="1" dirty="0" smtClean="0">
                <a:solidFill>
                  <a:prstClr val="white"/>
                </a:solidFill>
                <a:latin typeface="Copperplate Gothic Bold"/>
                <a:cs typeface="Copperplate Gothic Bold"/>
              </a:rPr>
              <a:t>.</a:t>
            </a:r>
            <a:endParaRPr lang="it-IT" sz="2000" dirty="0">
              <a:solidFill>
                <a:prstClr val="white"/>
              </a:solidFill>
            </a:endParaRPr>
          </a:p>
        </p:txBody>
      </p:sp>
      <p:pic>
        <p:nvPicPr>
          <p:cNvPr id="7" name="Picture 3"/>
          <p:cNvPicPr>
            <a:picLocks noChangeAspect="1"/>
          </p:cNvPicPr>
          <p:nvPr/>
        </p:nvPicPr>
        <p:blipFill>
          <a:blip r:embed="rId3"/>
          <a:stretch>
            <a:fillRect/>
          </a:stretch>
        </p:blipFill>
        <p:spPr>
          <a:xfrm>
            <a:off x="0" y="0"/>
            <a:ext cx="5582412" cy="6858000"/>
          </a:xfrm>
          <a:prstGeom prst="rect">
            <a:avLst/>
          </a:prstGeom>
        </p:spPr>
      </p:pic>
    </p:spTree>
    <p:extLst>
      <p:ext uri="{BB962C8B-B14F-4D97-AF65-F5344CB8AC3E}">
        <p14:creationId xmlns:p14="http://schemas.microsoft.com/office/powerpoint/2010/main" val="23112470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5582412" y="0"/>
            <a:ext cx="3561587" cy="6740307"/>
          </a:xfrm>
          <a:prstGeom prst="rect">
            <a:avLst/>
          </a:prstGeom>
          <a:noFill/>
        </p:spPr>
        <p:txBody>
          <a:bodyPr wrap="square" rtlCol="0">
            <a:spAutoFit/>
          </a:bodyPr>
          <a:lstStyle/>
          <a:p>
            <a:r>
              <a:rPr lang="en-US" sz="2400" b="1" dirty="0" err="1" smtClean="0">
                <a:solidFill>
                  <a:prstClr val="white"/>
                </a:solidFill>
                <a:latin typeface="Copperplate Gothic Bold"/>
                <a:cs typeface="Copperplate Gothic Bold"/>
              </a:rPr>
              <a:t>Teodolinda</a:t>
            </a:r>
            <a:r>
              <a:rPr lang="en-US" sz="2400" b="1" dirty="0" smtClean="0">
                <a:solidFill>
                  <a:prstClr val="white"/>
                </a:solidFill>
                <a:latin typeface="Copperplate Gothic Bold"/>
                <a:cs typeface="Copperplate Gothic Bold"/>
              </a:rPr>
              <a:t> (570-627), </a:t>
            </a:r>
            <a:r>
              <a:rPr lang="en-US" sz="2400" b="1" dirty="0" err="1" smtClean="0">
                <a:solidFill>
                  <a:prstClr val="white"/>
                </a:solidFill>
                <a:latin typeface="Copperplate Gothic Bold"/>
                <a:cs typeface="Copperplate Gothic Bold"/>
              </a:rPr>
              <a:t>che</a:t>
            </a:r>
            <a:r>
              <a:rPr lang="en-US" sz="2400" b="1" dirty="0" smtClean="0">
                <a:solidFill>
                  <a:prstClr val="white"/>
                </a:solidFill>
                <a:latin typeface="Copperplate Gothic Bold"/>
                <a:cs typeface="Copperplate Gothic Bold"/>
              </a:rPr>
              <a:t> per </a:t>
            </a:r>
            <a:r>
              <a:rPr lang="en-US" sz="2400" b="1" dirty="0" err="1" smtClean="0">
                <a:solidFill>
                  <a:prstClr val="white"/>
                </a:solidFill>
                <a:latin typeface="Copperplate Gothic Bold"/>
                <a:cs typeface="Copperplate Gothic Bold"/>
              </a:rPr>
              <a:t>mantenere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il</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potere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elimina</a:t>
            </a:r>
            <a:r>
              <a:rPr lang="en-US" sz="2400" b="1" dirty="0" smtClean="0">
                <a:solidFill>
                  <a:prstClr val="white"/>
                </a:solidFill>
                <a:latin typeface="Copperplate Gothic Bold"/>
                <a:cs typeface="Copperplate Gothic Bold"/>
              </a:rPr>
              <a:t> due </a:t>
            </a:r>
            <a:r>
              <a:rPr lang="en-US" sz="2400" b="1" dirty="0" err="1" smtClean="0">
                <a:solidFill>
                  <a:prstClr val="white"/>
                </a:solidFill>
                <a:latin typeface="Copperplate Gothic Bold"/>
                <a:cs typeface="Copperplate Gothic Bold"/>
              </a:rPr>
              <a:t>mariti</a:t>
            </a:r>
            <a:r>
              <a:rPr lang="en-US" sz="2400" b="1" dirty="0" smtClean="0">
                <a:solidFill>
                  <a:prstClr val="white"/>
                </a:solidFill>
                <a:latin typeface="Copperplate Gothic Bold"/>
                <a:cs typeface="Copperplate Gothic Bold"/>
              </a:rPr>
              <a:t>, un </a:t>
            </a:r>
            <a:r>
              <a:rPr lang="en-US" sz="2400" b="1" dirty="0" err="1" smtClean="0">
                <a:solidFill>
                  <a:prstClr val="white"/>
                </a:solidFill>
                <a:latin typeface="Copperplate Gothic Bold"/>
                <a:cs typeface="Copperplate Gothic Bold"/>
              </a:rPr>
              <a:t>fratello</a:t>
            </a:r>
            <a:r>
              <a:rPr lang="en-US" sz="2400" b="1" dirty="0" smtClean="0">
                <a:solidFill>
                  <a:prstClr val="white"/>
                </a:solidFill>
                <a:latin typeface="Copperplate Gothic Bold"/>
                <a:cs typeface="Copperplate Gothic Bold"/>
              </a:rPr>
              <a:t> e </a:t>
            </a:r>
            <a:r>
              <a:rPr lang="en-US" sz="2400" b="1" dirty="0" err="1" smtClean="0">
                <a:solidFill>
                  <a:prstClr val="white"/>
                </a:solidFill>
                <a:latin typeface="Copperplate Gothic Bold"/>
                <a:cs typeface="Copperplate Gothic Bold"/>
              </a:rPr>
              <a:t>vari</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parenti</a:t>
            </a:r>
            <a:r>
              <a:rPr lang="en-US" sz="2400" b="1" dirty="0" smtClean="0">
                <a:solidFill>
                  <a:prstClr val="white"/>
                </a:solidFill>
                <a:latin typeface="Copperplate Gothic Bold"/>
                <a:cs typeface="Copperplate Gothic Bold"/>
              </a:rPr>
              <a:t>, di </a:t>
            </a:r>
            <a:r>
              <a:rPr lang="en-US" sz="2400" b="1" dirty="0" err="1" smtClean="0">
                <a:solidFill>
                  <a:prstClr val="white"/>
                </a:solidFill>
                <a:latin typeface="Copperplate Gothic Bold"/>
                <a:cs typeface="Copperplate Gothic Bold"/>
              </a:rPr>
              <a:t>sangue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longobardo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viene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accettata</a:t>
            </a:r>
            <a:r>
              <a:rPr lang="en-US" sz="2400" b="1" dirty="0" smtClean="0">
                <a:solidFill>
                  <a:prstClr val="white"/>
                </a:solidFill>
                <a:latin typeface="Copperplate Gothic Bold"/>
                <a:cs typeface="Copperplate Gothic Bold"/>
              </a:rPr>
              <a:t> dal </a:t>
            </a:r>
            <a:r>
              <a:rPr lang="en-US" sz="2400" b="1" dirty="0" err="1" smtClean="0">
                <a:solidFill>
                  <a:prstClr val="white"/>
                </a:solidFill>
                <a:latin typeface="Copperplate Gothic Bold"/>
                <a:cs typeface="Copperplate Gothic Bold"/>
              </a:rPr>
              <a:t>popolo</a:t>
            </a:r>
            <a:r>
              <a:rPr lang="en-US" sz="2400" b="1" dirty="0" smtClean="0">
                <a:solidFill>
                  <a:prstClr val="white"/>
                </a:solidFill>
                <a:latin typeface="Copperplate Gothic Bold"/>
                <a:cs typeface="Copperplate Gothic Bold"/>
              </a:rPr>
              <a:t> di Monza </a:t>
            </a:r>
            <a:r>
              <a:rPr lang="en-US" sz="2400" b="1" dirty="0" err="1" smtClean="0">
                <a:solidFill>
                  <a:prstClr val="white"/>
                </a:solidFill>
                <a:latin typeface="Copperplate Gothic Bold"/>
                <a:cs typeface="Copperplate Gothic Bold"/>
              </a:rPr>
              <a:t>che</a:t>
            </a:r>
            <a:r>
              <a:rPr lang="en-US" sz="2400" b="1" dirty="0" smtClean="0">
                <a:solidFill>
                  <a:prstClr val="white"/>
                </a:solidFill>
                <a:latin typeface="Copperplate Gothic Bold"/>
                <a:cs typeface="Copperplate Gothic Bold"/>
              </a:rPr>
              <a:t> ne fa la </a:t>
            </a:r>
            <a:r>
              <a:rPr lang="en-US" sz="2400" b="1" dirty="0" err="1" smtClean="0">
                <a:solidFill>
                  <a:prstClr val="white"/>
                </a:solidFill>
                <a:latin typeface="Copperplate Gothic Bold"/>
                <a:cs typeface="Copperplate Gothic Bold"/>
              </a:rPr>
              <a:t>propria</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santa</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laica</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Riuscì</a:t>
            </a:r>
            <a:r>
              <a:rPr lang="en-US" sz="2400" b="1" dirty="0" smtClean="0">
                <a:solidFill>
                  <a:prstClr val="white"/>
                </a:solidFill>
                <a:latin typeface="Copperplate Gothic Bold"/>
                <a:cs typeface="Copperplate Gothic Bold"/>
              </a:rPr>
              <a:t> a </a:t>
            </a:r>
            <a:r>
              <a:rPr lang="en-US" sz="2400" b="1" dirty="0" err="1" smtClean="0">
                <a:solidFill>
                  <a:prstClr val="white"/>
                </a:solidFill>
                <a:latin typeface="Copperplate Gothic Bold"/>
                <a:cs typeface="Copperplate Gothic Bold"/>
              </a:rPr>
              <a:t>convertire</a:t>
            </a:r>
            <a:r>
              <a:rPr lang="en-US" sz="2400" b="1" dirty="0" smtClean="0">
                <a:solidFill>
                  <a:prstClr val="white"/>
                </a:solidFill>
                <a:latin typeface="Copperplate Gothic Bold"/>
                <a:cs typeface="Copperplate Gothic Bold"/>
              </a:rPr>
              <a:t> le </a:t>
            </a:r>
            <a:r>
              <a:rPr lang="en-US" sz="2400" b="1" dirty="0" err="1" smtClean="0">
                <a:solidFill>
                  <a:prstClr val="white"/>
                </a:solidFill>
                <a:latin typeface="Copperplate Gothic Bold"/>
                <a:cs typeface="Copperplate Gothic Bold"/>
              </a:rPr>
              <a:t>tribù</a:t>
            </a:r>
            <a:r>
              <a:rPr lang="en-US" sz="2400" b="1" dirty="0" smtClean="0">
                <a:solidFill>
                  <a:prstClr val="white"/>
                </a:solidFill>
                <a:latin typeface="Copperplate Gothic Bold"/>
                <a:cs typeface="Copperplate Gothic Bold"/>
              </a:rPr>
              <a:t> e </a:t>
            </a:r>
            <a:r>
              <a:rPr lang="en-US" sz="2400" b="1" dirty="0" err="1" smtClean="0">
                <a:solidFill>
                  <a:prstClr val="white"/>
                </a:solidFill>
                <a:latin typeface="Copperplate Gothic Bold"/>
                <a:cs typeface="Copperplate Gothic Bold"/>
              </a:rPr>
              <a:t>viene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ricordata</a:t>
            </a:r>
            <a:r>
              <a:rPr lang="en-US" sz="2400" b="1" dirty="0" smtClean="0">
                <a:solidFill>
                  <a:prstClr val="white"/>
                </a:solidFill>
                <a:latin typeface="Copperplate Gothic Bold"/>
                <a:cs typeface="Copperplate Gothic Bold"/>
              </a:rPr>
              <a:t> come </a:t>
            </a:r>
            <a:r>
              <a:rPr lang="en-US" sz="2400" b="1" dirty="0" err="1" smtClean="0">
                <a:solidFill>
                  <a:prstClr val="white"/>
                </a:solidFill>
                <a:latin typeface="Copperplate Gothic Bold"/>
                <a:cs typeface="Copperplate Gothic Bold"/>
              </a:rPr>
              <a:t>giudice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sempre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disponibile</a:t>
            </a:r>
            <a:r>
              <a:rPr lang="en-US" sz="2400" b="1" dirty="0" smtClean="0">
                <a:solidFill>
                  <a:prstClr val="white"/>
                </a:solidFill>
                <a:latin typeface="Copperplate Gothic Bold"/>
                <a:cs typeface="Copperplate Gothic Bold"/>
              </a:rPr>
              <a:t> e </a:t>
            </a:r>
            <a:r>
              <a:rPr lang="en-US" sz="2400" b="1" dirty="0" err="1" smtClean="0">
                <a:solidFill>
                  <a:prstClr val="white"/>
                </a:solidFill>
                <a:latin typeface="Copperplate Gothic Bold"/>
                <a:cs typeface="Copperplate Gothic Bold"/>
              </a:rPr>
              <a:t>imparziale</a:t>
            </a:r>
            <a:r>
              <a:rPr lang="en-US" sz="2400" b="1" dirty="0" smtClean="0">
                <a:solidFill>
                  <a:prstClr val="white"/>
                </a:solidFill>
                <a:latin typeface="Copperplate Gothic Bold"/>
                <a:cs typeface="Copperplate Gothic Bold"/>
              </a:rPr>
              <a:t>.  </a:t>
            </a:r>
            <a:endParaRPr lang="it-IT" sz="2400" dirty="0">
              <a:solidFill>
                <a:prstClr val="white"/>
              </a:solidFill>
            </a:endParaRPr>
          </a:p>
        </p:txBody>
      </p:sp>
      <p:pic>
        <p:nvPicPr>
          <p:cNvPr id="4100"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1"/>
            <a:ext cx="5582412" cy="6866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53519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6061025" y="0"/>
            <a:ext cx="3082974" cy="6740307"/>
          </a:xfrm>
          <a:prstGeom prst="rect">
            <a:avLst/>
          </a:prstGeom>
          <a:noFill/>
        </p:spPr>
        <p:txBody>
          <a:bodyPr wrap="square" rtlCol="0">
            <a:spAutoFit/>
          </a:bodyPr>
          <a:lstStyle/>
          <a:p>
            <a:r>
              <a:rPr lang="en-US" sz="2400" b="1" dirty="0" smtClean="0">
                <a:solidFill>
                  <a:prstClr val="white"/>
                </a:solidFill>
                <a:latin typeface="Copperplate Gothic Bold"/>
                <a:cs typeface="Copperplate Gothic Bold"/>
              </a:rPr>
              <a:t>Per </a:t>
            </a:r>
            <a:r>
              <a:rPr lang="en-US" sz="2400" b="1" dirty="0" err="1" smtClean="0">
                <a:solidFill>
                  <a:prstClr val="white"/>
                </a:solidFill>
                <a:latin typeface="Copperplate Gothic Bold"/>
                <a:cs typeface="Copperplate Gothic Bold"/>
              </a:rPr>
              <a:t>quanto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riguarda</a:t>
            </a:r>
            <a:r>
              <a:rPr lang="en-US" sz="2400" b="1" dirty="0" smtClean="0">
                <a:solidFill>
                  <a:prstClr val="white"/>
                </a:solidFill>
                <a:latin typeface="Copperplate Gothic Bold"/>
                <a:cs typeface="Copperplate Gothic Bold"/>
              </a:rPr>
              <a:t> la </a:t>
            </a:r>
            <a:r>
              <a:rPr lang="en-US" sz="2400" b="1" dirty="0" err="1" smtClean="0">
                <a:solidFill>
                  <a:prstClr val="white"/>
                </a:solidFill>
                <a:latin typeface="Copperplate Gothic Bold"/>
                <a:cs typeface="Copperplate Gothic Bold"/>
              </a:rPr>
              <a:t>fede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però</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conservano</a:t>
            </a:r>
            <a:r>
              <a:rPr lang="en-US" sz="2400" b="1" dirty="0" smtClean="0">
                <a:solidFill>
                  <a:prstClr val="white"/>
                </a:solidFill>
                <a:latin typeface="Copperplate Gothic Bold"/>
                <a:cs typeface="Copperplate Gothic Bold"/>
              </a:rPr>
              <a:t> un </a:t>
            </a:r>
            <a:r>
              <a:rPr lang="en-US" sz="2400" b="1" dirty="0" err="1" smtClean="0">
                <a:solidFill>
                  <a:prstClr val="white"/>
                </a:solidFill>
                <a:latin typeface="Copperplate Gothic Bold"/>
                <a:cs typeface="Copperplate Gothic Bold"/>
              </a:rPr>
              <a:t>atteggiamento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ambivalente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si</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fanno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sepellire</a:t>
            </a:r>
            <a:r>
              <a:rPr lang="en-US" sz="2400" b="1" dirty="0" smtClean="0">
                <a:solidFill>
                  <a:prstClr val="white"/>
                </a:solidFill>
                <a:latin typeface="Copperplate Gothic Bold"/>
                <a:cs typeface="Copperplate Gothic Bold"/>
              </a:rPr>
              <a:t> con </a:t>
            </a:r>
            <a:r>
              <a:rPr lang="en-US" sz="2400" b="1" dirty="0" err="1" smtClean="0">
                <a:solidFill>
                  <a:prstClr val="white"/>
                </a:solidFill>
                <a:latin typeface="Copperplate Gothic Bold"/>
                <a:cs typeface="Copperplate Gothic Bold"/>
              </a:rPr>
              <a:t>il</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corredo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anche</a:t>
            </a:r>
            <a:r>
              <a:rPr lang="en-US" sz="2400" b="1" dirty="0" smtClean="0">
                <a:solidFill>
                  <a:prstClr val="white"/>
                </a:solidFill>
                <a:latin typeface="Copperplate Gothic Bold"/>
                <a:cs typeface="Copperplate Gothic Bold"/>
              </a:rPr>
              <a:t> se è </a:t>
            </a:r>
            <a:r>
              <a:rPr lang="en-US" sz="2400" b="1" dirty="0" err="1" smtClean="0">
                <a:solidFill>
                  <a:prstClr val="white"/>
                </a:solidFill>
                <a:latin typeface="Copperplate Gothic Bold"/>
                <a:cs typeface="Copperplate Gothic Bold"/>
              </a:rPr>
              <a:t>proibito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dalla</a:t>
            </a:r>
            <a:r>
              <a:rPr lang="en-US" sz="2400" b="1" dirty="0" smtClean="0">
                <a:solidFill>
                  <a:prstClr val="white"/>
                </a:solidFill>
                <a:latin typeface="Copperplate Gothic Bold"/>
                <a:cs typeface="Copperplate Gothic Bold"/>
              </a:rPr>
              <a:t> Chiesa; e, non </a:t>
            </a:r>
            <a:r>
              <a:rPr lang="en-US" sz="2400" b="1" dirty="0" err="1" smtClean="0">
                <a:solidFill>
                  <a:prstClr val="white"/>
                </a:solidFill>
                <a:latin typeface="Copperplate Gothic Bold"/>
                <a:cs typeface="Copperplate Gothic Bold"/>
              </a:rPr>
              <a:t>sapendo</a:t>
            </a:r>
            <a:r>
              <a:rPr lang="en-US" sz="2400" b="1" dirty="0" smtClean="0">
                <a:solidFill>
                  <a:prstClr val="white"/>
                </a:solidFill>
                <a:latin typeface="Copperplate Gothic Bold"/>
                <a:cs typeface="Copperplate Gothic Bold"/>
              </a:rPr>
              <a:t> bene </a:t>
            </a:r>
            <a:r>
              <a:rPr lang="en-US" sz="2400" b="1" dirty="0">
                <a:solidFill>
                  <a:prstClr val="white"/>
                </a:solidFill>
                <a:latin typeface="Copperplate Gothic Bold"/>
                <a:cs typeface="Copperplate Gothic Bold"/>
              </a:rPr>
              <a:t>se </a:t>
            </a:r>
            <a:r>
              <a:rPr lang="en-US" sz="2400" b="1" dirty="0" err="1">
                <a:solidFill>
                  <a:prstClr val="white"/>
                </a:solidFill>
                <a:latin typeface="Copperplate Gothic Bold"/>
                <a:cs typeface="Copperplate Gothic Bold"/>
              </a:rPr>
              <a:t>nell’aldilà</a:t>
            </a:r>
            <a:r>
              <a:rPr lang="en-US" sz="2400" b="1" dirty="0">
                <a:solidFill>
                  <a:prstClr val="white"/>
                </a:solidFill>
                <a:latin typeface="Copperplate Gothic Bold"/>
                <a:cs typeface="Copperplate Gothic Bold"/>
              </a:rPr>
              <a:t> li </a:t>
            </a:r>
            <a:r>
              <a:rPr lang="en-US" sz="2400" b="1" dirty="0" err="1" smtClean="0">
                <a:solidFill>
                  <a:prstClr val="white"/>
                </a:solidFill>
                <a:latin typeface="Copperplate Gothic Bold"/>
                <a:cs typeface="Copperplate Gothic Bold"/>
              </a:rPr>
              <a:t>acoglierà</a:t>
            </a:r>
            <a:r>
              <a:rPr lang="en-US" sz="2400" b="1" dirty="0" smtClean="0">
                <a:solidFill>
                  <a:prstClr val="white"/>
                </a:solidFill>
                <a:latin typeface="Copperplate Gothic Bold"/>
                <a:cs typeface="Copperplate Gothic Bold"/>
              </a:rPr>
              <a:t> San Pietro o </a:t>
            </a:r>
            <a:r>
              <a:rPr lang="en-US" sz="2400" b="1" dirty="0" err="1" smtClean="0">
                <a:solidFill>
                  <a:prstClr val="white"/>
                </a:solidFill>
                <a:latin typeface="Copperplate Gothic Bold"/>
                <a:cs typeface="Copperplate Gothic Bold"/>
              </a:rPr>
              <a:t>Odino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si</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portano</a:t>
            </a:r>
            <a:r>
              <a:rPr lang="en-US" sz="2400" b="1" dirty="0" smtClean="0">
                <a:solidFill>
                  <a:prstClr val="white"/>
                </a:solidFill>
                <a:latin typeface="Copperplate Gothic Bold"/>
                <a:cs typeface="Copperplate Gothic Bold"/>
              </a:rPr>
              <a:t> la </a:t>
            </a:r>
            <a:r>
              <a:rPr lang="en-US" sz="2400" b="1" dirty="0" err="1" smtClean="0">
                <a:solidFill>
                  <a:prstClr val="white"/>
                </a:solidFill>
                <a:latin typeface="Copperplate Gothic Bold"/>
                <a:cs typeface="Copperplate Gothic Bold"/>
              </a:rPr>
              <a:t>spada</a:t>
            </a:r>
            <a:r>
              <a:rPr lang="en-US" sz="2400" b="1" dirty="0" smtClean="0">
                <a:solidFill>
                  <a:prstClr val="white"/>
                </a:solidFill>
                <a:latin typeface="Copperplate Gothic Bold"/>
                <a:cs typeface="Copperplate Gothic Bold"/>
              </a:rPr>
              <a:t> ma </a:t>
            </a:r>
            <a:r>
              <a:rPr lang="en-US" sz="2400" b="1" dirty="0" err="1" smtClean="0">
                <a:solidFill>
                  <a:prstClr val="white"/>
                </a:solidFill>
                <a:latin typeface="Copperplate Gothic Bold"/>
                <a:cs typeface="Copperplate Gothic Bold"/>
              </a:rPr>
              <a:t>anche</a:t>
            </a:r>
            <a:r>
              <a:rPr lang="en-US" sz="2400" b="1" dirty="0" smtClean="0">
                <a:solidFill>
                  <a:prstClr val="white"/>
                </a:solidFill>
                <a:latin typeface="Copperplate Gothic Bold"/>
                <a:cs typeface="Copperplate Gothic Bold"/>
              </a:rPr>
              <a:t> la </a:t>
            </a:r>
            <a:r>
              <a:rPr lang="en-US" sz="2400" b="1" dirty="0" err="1" smtClean="0">
                <a:solidFill>
                  <a:prstClr val="white"/>
                </a:solidFill>
                <a:latin typeface="Copperplate Gothic Bold"/>
                <a:cs typeface="Copperplate Gothic Bold"/>
              </a:rPr>
              <a:t>croce</a:t>
            </a:r>
            <a:r>
              <a:rPr lang="en-US" sz="2400" b="1" dirty="0" smtClean="0">
                <a:solidFill>
                  <a:prstClr val="white"/>
                </a:solidFill>
                <a:latin typeface="Copperplate Gothic Bold"/>
                <a:cs typeface="Copperplate Gothic Bold"/>
              </a:rPr>
              <a:t>....  </a:t>
            </a:r>
            <a:endParaRPr lang="it-IT" sz="2400" dirty="0">
              <a:solidFill>
                <a:prstClr val="white"/>
              </a:solidFill>
            </a:endParaRP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60610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279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58819" y="2060848"/>
            <a:ext cx="3599270" cy="479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103" y="-26173"/>
            <a:ext cx="28575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4286250"/>
            <a:ext cx="5558819" cy="2554545"/>
          </a:xfrm>
          <a:prstGeom prst="rect">
            <a:avLst/>
          </a:prstGeom>
          <a:noFill/>
        </p:spPr>
        <p:txBody>
          <a:bodyPr wrap="square" rtlCol="0">
            <a:spAutoFit/>
          </a:bodyPr>
          <a:lstStyle/>
          <a:p>
            <a:r>
              <a:rPr lang="it-IT" sz="2000" b="1" dirty="0" smtClean="0">
                <a:solidFill>
                  <a:srgbClr val="FF0000"/>
                </a:solidFill>
                <a:latin typeface="Times New Roman" pitchFamily="18" charset="0"/>
                <a:cs typeface="Times New Roman" pitchFamily="18" charset="0"/>
              </a:rPr>
              <a:t>I Sami vivono in uno degli ambienti più estremi del nostro continente. Hanno saputo sviluppare diversi tipi di abitazioni e di ripari, utilizzando prevalentemente il legno, e hanno inventato la sauna: struttura presente in tutte le famiglie, anche la più povera. Ogni nucleo occupa edifici diversi, a seconda dell’uso, per risparmiare risorse e combustibile. </a:t>
            </a:r>
            <a:endParaRPr lang="it-IT" sz="2000" b="1" dirty="0">
              <a:solidFill>
                <a:srgbClr val="FF0000"/>
              </a:solidFill>
              <a:latin typeface="Times New Roman" pitchFamily="18" charset="0"/>
              <a:cs typeface="Times New Roman" pitchFamily="18" charset="0"/>
            </a:endParaRPr>
          </a:p>
        </p:txBody>
      </p:sp>
      <p:sp>
        <p:nvSpPr>
          <p:cNvPr id="5" name="CasellaDiTesto 4"/>
          <p:cNvSpPr txBox="1"/>
          <p:nvPr/>
        </p:nvSpPr>
        <p:spPr>
          <a:xfrm>
            <a:off x="-1" y="3974"/>
            <a:ext cx="5617885" cy="369332"/>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Capanna utilizzata durante la transumanza delle renne</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75788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4580641" y="0"/>
            <a:ext cx="4563358" cy="6740307"/>
          </a:xfrm>
          <a:prstGeom prst="rect">
            <a:avLst/>
          </a:prstGeom>
          <a:noFill/>
        </p:spPr>
        <p:txBody>
          <a:bodyPr wrap="square" rtlCol="0">
            <a:spAutoFit/>
          </a:bodyPr>
          <a:lstStyle/>
          <a:p>
            <a:r>
              <a:rPr lang="en-US" sz="2400" b="1" dirty="0" smtClean="0">
                <a:solidFill>
                  <a:prstClr val="white"/>
                </a:solidFill>
                <a:latin typeface="Copperplate Gothic Bold"/>
                <a:cs typeface="Copperplate Gothic Bold"/>
              </a:rPr>
              <a:t>I </a:t>
            </a:r>
            <a:r>
              <a:rPr lang="en-US" sz="2400" b="1" dirty="0" err="1" smtClean="0">
                <a:solidFill>
                  <a:prstClr val="white"/>
                </a:solidFill>
                <a:latin typeface="Copperplate Gothic Bold"/>
                <a:cs typeface="Copperplate Gothic Bold"/>
              </a:rPr>
              <a:t>Longobardi</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cercano</a:t>
            </a:r>
            <a:r>
              <a:rPr lang="en-US" sz="2400" b="1" dirty="0" smtClean="0">
                <a:solidFill>
                  <a:prstClr val="white"/>
                </a:solidFill>
                <a:latin typeface="Copperplate Gothic Bold"/>
                <a:cs typeface="Copperplate Gothic Bold"/>
              </a:rPr>
              <a:t> di </a:t>
            </a:r>
            <a:r>
              <a:rPr lang="en-US" sz="2400" b="1" dirty="0" err="1" smtClean="0">
                <a:solidFill>
                  <a:prstClr val="white"/>
                </a:solidFill>
                <a:latin typeface="Copperplate Gothic Bold"/>
                <a:cs typeface="Copperplate Gothic Bold"/>
              </a:rPr>
              <a:t>mantenere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una</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netta</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separazione</a:t>
            </a:r>
            <a:r>
              <a:rPr lang="en-US" sz="2400" b="1" dirty="0" smtClean="0">
                <a:solidFill>
                  <a:prstClr val="white"/>
                </a:solidFill>
                <a:latin typeface="Copperplate Gothic Bold"/>
                <a:cs typeface="Copperplate Gothic Bold"/>
              </a:rPr>
              <a:t> con la Chiesa </a:t>
            </a:r>
            <a:r>
              <a:rPr lang="en-US" sz="2400" b="1" dirty="0" err="1" smtClean="0">
                <a:solidFill>
                  <a:prstClr val="white"/>
                </a:solidFill>
                <a:latin typeface="Copperplate Gothic Bold"/>
                <a:cs typeface="Copperplate Gothic Bold"/>
              </a:rPr>
              <a:t>romana</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Teodolinda</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dona</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terre</a:t>
            </a:r>
            <a:r>
              <a:rPr lang="en-US" sz="2400" b="1" dirty="0" smtClean="0">
                <a:solidFill>
                  <a:prstClr val="white"/>
                </a:solidFill>
                <a:latin typeface="Copperplate Gothic Bold"/>
                <a:cs typeface="Copperplate Gothic Bold"/>
              </a:rPr>
              <a:t> e </a:t>
            </a:r>
            <a:r>
              <a:rPr lang="en-US" sz="2400" b="1" dirty="0" err="1" smtClean="0">
                <a:solidFill>
                  <a:prstClr val="white"/>
                </a:solidFill>
                <a:latin typeface="Copperplate Gothic Bold"/>
                <a:cs typeface="Copperplate Gothic Bold"/>
              </a:rPr>
              <a:t>privilegi</a:t>
            </a:r>
            <a:r>
              <a:rPr lang="en-US" sz="2400" b="1" dirty="0" smtClean="0">
                <a:solidFill>
                  <a:prstClr val="white"/>
                </a:solidFill>
                <a:latin typeface="Copperplate Gothic Bold"/>
                <a:cs typeface="Copperplate Gothic Bold"/>
              </a:rPr>
              <a:t> a </a:t>
            </a:r>
            <a:r>
              <a:rPr lang="en-US" sz="2400" b="1" dirty="0" err="1" smtClean="0">
                <a:solidFill>
                  <a:prstClr val="white"/>
                </a:solidFill>
                <a:latin typeface="Copperplate Gothic Bold"/>
                <a:cs typeface="Copperplate Gothic Bold"/>
              </a:rPr>
              <a:t>Colombano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monaco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irlandese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che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fonda</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l’abbazia</a:t>
            </a:r>
            <a:r>
              <a:rPr lang="en-US" sz="2400" b="1" dirty="0" smtClean="0">
                <a:solidFill>
                  <a:prstClr val="white"/>
                </a:solidFill>
                <a:latin typeface="Copperplate Gothic Bold"/>
                <a:cs typeface="Copperplate Gothic Bold"/>
              </a:rPr>
              <a:t> di </a:t>
            </a:r>
            <a:r>
              <a:rPr lang="en-US" sz="2400" b="1" dirty="0" err="1" smtClean="0">
                <a:solidFill>
                  <a:prstClr val="white"/>
                </a:solidFill>
                <a:latin typeface="Copperplate Gothic Bold"/>
                <a:cs typeface="Copperplate Gothic Bold"/>
              </a:rPr>
              <a:t>Bobbio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sulle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montagne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piacentine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Quando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c’è</a:t>
            </a:r>
            <a:r>
              <a:rPr lang="en-US" sz="2400" b="1" dirty="0" smtClean="0">
                <a:solidFill>
                  <a:prstClr val="white"/>
                </a:solidFill>
                <a:latin typeface="Copperplate Gothic Bold"/>
                <a:cs typeface="Copperplate Gothic Bold"/>
              </a:rPr>
              <a:t> da </a:t>
            </a:r>
            <a:r>
              <a:rPr lang="en-US" sz="2400" b="1" dirty="0" err="1" smtClean="0">
                <a:solidFill>
                  <a:prstClr val="white"/>
                </a:solidFill>
                <a:latin typeface="Copperplate Gothic Bold"/>
                <a:cs typeface="Copperplate Gothic Bold"/>
              </a:rPr>
              <a:t>redigere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l’editto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ri</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Rotari</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il</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vescovado</a:t>
            </a:r>
            <a:r>
              <a:rPr lang="en-US" sz="2400" b="1" dirty="0" smtClean="0">
                <a:solidFill>
                  <a:prstClr val="white"/>
                </a:solidFill>
                <a:latin typeface="Copperplate Gothic Bold"/>
                <a:cs typeface="Copperplate Gothic Bold"/>
              </a:rPr>
              <a:t> di Milano non </a:t>
            </a:r>
            <a:r>
              <a:rPr lang="en-US" sz="2400" b="1" dirty="0" err="1" smtClean="0">
                <a:solidFill>
                  <a:prstClr val="white"/>
                </a:solidFill>
                <a:latin typeface="Copperplate Gothic Bold"/>
                <a:cs typeface="Copperplate Gothic Bold"/>
              </a:rPr>
              <a:t>viene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nemmeno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interpellato</a:t>
            </a:r>
            <a:r>
              <a:rPr lang="en-US" sz="2400" b="1" dirty="0" smtClean="0">
                <a:solidFill>
                  <a:prstClr val="white"/>
                </a:solidFill>
                <a:latin typeface="Copperplate Gothic Bold"/>
                <a:cs typeface="Copperplate Gothic Bold"/>
              </a:rPr>
              <a:t>, e </a:t>
            </a:r>
            <a:r>
              <a:rPr lang="en-US" sz="2400" b="1" dirty="0" err="1" smtClean="0">
                <a:solidFill>
                  <a:prstClr val="white"/>
                </a:solidFill>
                <a:latin typeface="Copperplate Gothic Bold"/>
                <a:cs typeface="Copperplate Gothic Bold"/>
              </a:rPr>
              <a:t>il</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prezioso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codice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viene</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miniatio</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nello</a:t>
            </a:r>
            <a:r>
              <a:rPr lang="en-US" sz="2400" b="1" dirty="0" smtClean="0">
                <a:solidFill>
                  <a:prstClr val="white"/>
                </a:solidFill>
                <a:latin typeface="Copperplate Gothic Bold"/>
                <a:cs typeface="Copperplate Gothic Bold"/>
              </a:rPr>
              <a:t> scriptorium </a:t>
            </a:r>
            <a:r>
              <a:rPr lang="en-US" sz="2400" b="1" dirty="0" err="1" smtClean="0">
                <a:solidFill>
                  <a:prstClr val="white"/>
                </a:solidFill>
                <a:latin typeface="Copperplate Gothic Bold"/>
                <a:cs typeface="Copperplate Gothic Bold"/>
              </a:rPr>
              <a:t>dei</a:t>
            </a:r>
            <a:r>
              <a:rPr lang="en-US" sz="2400" b="1" dirty="0" smtClean="0">
                <a:solidFill>
                  <a:prstClr val="white"/>
                </a:solidFill>
                <a:latin typeface="Copperplate Gothic Bold"/>
                <a:cs typeface="Copperplate Gothic Bold"/>
              </a:rPr>
              <a:t> </a:t>
            </a:r>
            <a:r>
              <a:rPr lang="en-US" sz="2400" b="1" dirty="0" err="1" smtClean="0">
                <a:solidFill>
                  <a:prstClr val="white"/>
                </a:solidFill>
                <a:latin typeface="Copperplate Gothic Bold"/>
                <a:cs typeface="Copperplate Gothic Bold"/>
              </a:rPr>
              <a:t>colombaniani</a:t>
            </a:r>
            <a:r>
              <a:rPr lang="en-US" sz="2400" b="1" dirty="0" smtClean="0">
                <a:solidFill>
                  <a:prstClr val="white"/>
                </a:solidFill>
                <a:latin typeface="Copperplate Gothic Bold"/>
                <a:cs typeface="Copperplate Gothic Bold"/>
              </a:rPr>
              <a:t>. </a:t>
            </a:r>
            <a:endParaRPr lang="it-IT" sz="2400" dirty="0">
              <a:solidFill>
                <a:prstClr val="white"/>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22"/>
            <a:ext cx="4580641" cy="683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74446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1" y="0"/>
            <a:ext cx="9143999" cy="6986528"/>
          </a:xfrm>
          <a:prstGeom prst="rect">
            <a:avLst/>
          </a:prstGeom>
          <a:noFill/>
        </p:spPr>
        <p:txBody>
          <a:bodyPr wrap="square" rtlCol="0">
            <a:spAutoFit/>
          </a:bodyPr>
          <a:lstStyle/>
          <a:p>
            <a:r>
              <a:rPr lang="it-IT" sz="1400" b="1" dirty="0" smtClean="0">
                <a:solidFill>
                  <a:prstClr val="white"/>
                </a:solidFill>
                <a:latin typeface="Copperplate Gothic Bold"/>
                <a:cs typeface="Copperplate Gothic Bold"/>
              </a:rPr>
              <a:t>Fra i Longobardi il coraggio in guerra e la fedeltà alla parola data sono i valori fondanti. Romani e bizantini sono considerati codardi, infidi, «molli» e disprezzati. </a:t>
            </a:r>
          </a:p>
          <a:p>
            <a:r>
              <a:rPr lang="it-IT" sz="1400" b="1" dirty="0" smtClean="0">
                <a:solidFill>
                  <a:prstClr val="white"/>
                </a:solidFill>
                <a:latin typeface="Copperplate Gothic Bold"/>
                <a:cs typeface="Copperplate Gothic Bold"/>
              </a:rPr>
              <a:t>All’inizio </a:t>
            </a:r>
            <a:r>
              <a:rPr lang="it-IT" sz="1400" b="1" dirty="0">
                <a:solidFill>
                  <a:prstClr val="white"/>
                </a:solidFill>
                <a:latin typeface="Copperplate Gothic Bold"/>
                <a:cs typeface="Copperplate Gothic Bold"/>
              </a:rPr>
              <a:t>i Longobardi perseguirono una logica di netta separazione rispetto alla popolazione </a:t>
            </a:r>
            <a:r>
              <a:rPr lang="it-IT" sz="1400" b="1" dirty="0" smtClean="0">
                <a:solidFill>
                  <a:prstClr val="white"/>
                </a:solidFill>
                <a:latin typeface="Copperplate Gothic Bold"/>
                <a:cs typeface="Copperplate Gothic Bold"/>
              </a:rPr>
              <a:t>indigena urbana, </a:t>
            </a:r>
            <a:r>
              <a:rPr lang="it-IT" sz="1400" b="1" dirty="0">
                <a:solidFill>
                  <a:prstClr val="white"/>
                </a:solidFill>
                <a:latin typeface="Copperplate Gothic Bold"/>
                <a:cs typeface="Copperplate Gothic Bold"/>
              </a:rPr>
              <a:t>adottando </a:t>
            </a:r>
            <a:r>
              <a:rPr lang="it-IT" sz="1400" b="1" dirty="0" smtClean="0">
                <a:solidFill>
                  <a:prstClr val="white"/>
                </a:solidFill>
                <a:latin typeface="Copperplate Gothic Bold"/>
                <a:cs typeface="Copperplate Gothic Bold"/>
              </a:rPr>
              <a:t>di proposito stili </a:t>
            </a:r>
            <a:r>
              <a:rPr lang="it-IT" sz="1400" b="1" dirty="0">
                <a:solidFill>
                  <a:prstClr val="white"/>
                </a:solidFill>
                <a:latin typeface="Copperplate Gothic Bold"/>
                <a:cs typeface="Copperplate Gothic Bold"/>
              </a:rPr>
              <a:t>di vita alternativi a quelli romani</a:t>
            </a:r>
            <a:r>
              <a:rPr lang="it-IT" sz="1400" b="1" dirty="0" smtClean="0">
                <a:solidFill>
                  <a:prstClr val="white"/>
                </a:solidFill>
                <a:latin typeface="Copperplate Gothic Bold"/>
                <a:cs typeface="Copperplate Gothic Bold"/>
              </a:rPr>
              <a:t>. Le </a:t>
            </a:r>
            <a:r>
              <a:rPr lang="it-IT" sz="1400" b="1" dirty="0">
                <a:solidFill>
                  <a:prstClr val="white"/>
                </a:solidFill>
                <a:latin typeface="Copperplate Gothic Bold"/>
                <a:cs typeface="Copperplate Gothic Bold"/>
              </a:rPr>
              <a:t>città subirono un processo di destrutturazione: la sontuosa edilizia antica lasciò il posto a capanne in legno, spesso </a:t>
            </a:r>
            <a:r>
              <a:rPr lang="it-IT" sz="1400" b="1" dirty="0" err="1">
                <a:solidFill>
                  <a:prstClr val="white"/>
                </a:solidFill>
                <a:latin typeface="Copperplate Gothic Bold"/>
                <a:cs typeface="Copperplate Gothic Bold"/>
              </a:rPr>
              <a:t>seminterrate</a:t>
            </a:r>
            <a:r>
              <a:rPr lang="it-IT" sz="1400" b="1" dirty="0">
                <a:solidFill>
                  <a:prstClr val="white"/>
                </a:solidFill>
                <a:latin typeface="Copperplate Gothic Bold"/>
                <a:cs typeface="Copperplate Gothic Bold"/>
              </a:rPr>
              <a:t>, costruite con pali piantati nel terreno o su fondazioni murarie in ciottoli, dotate di pavimenti in terra battuta sui quali venivano accesi rudimentali focolari delimitati da pietre.</a:t>
            </a:r>
          </a:p>
          <a:p>
            <a:r>
              <a:rPr lang="it-IT" sz="1400" b="1" dirty="0">
                <a:solidFill>
                  <a:prstClr val="white"/>
                </a:solidFill>
                <a:latin typeface="Copperplate Gothic Bold"/>
                <a:cs typeface="Copperplate Gothic Bold"/>
              </a:rPr>
              <a:t>Le stalle e le strutture funzionali alle attività artigianali trovarono collocazione in prossimità delle abitazioni, come anche le sepolture. Ampie aree residenziali all’interno dalle mura vennero ruralizzate e adibite ad orti e pascoli.</a:t>
            </a:r>
          </a:p>
          <a:p>
            <a:r>
              <a:rPr lang="it-IT" sz="1400" b="1" dirty="0" smtClean="0">
                <a:solidFill>
                  <a:prstClr val="white"/>
                </a:solidFill>
                <a:latin typeface="Copperplate Gothic Bold"/>
                <a:cs typeface="Copperplate Gothic Bold"/>
              </a:rPr>
              <a:t>Quando si degnarono di insediarsi entro le mura di città secondarie (non abitarono mai a Milano, per esempio), i </a:t>
            </a:r>
            <a:r>
              <a:rPr lang="it-IT" sz="1400" b="1" dirty="0">
                <a:solidFill>
                  <a:prstClr val="white"/>
                </a:solidFill>
                <a:latin typeface="Copperplate Gothic Bold"/>
                <a:cs typeface="Copperplate Gothic Bold"/>
              </a:rPr>
              <a:t>luoghi del potere </a:t>
            </a:r>
            <a:r>
              <a:rPr lang="it-IT" sz="1400" b="1" dirty="0" smtClean="0">
                <a:solidFill>
                  <a:prstClr val="white"/>
                </a:solidFill>
                <a:latin typeface="Copperplate Gothic Bold"/>
                <a:cs typeface="Copperplate Gothic Bold"/>
              </a:rPr>
              <a:t>furono </a:t>
            </a:r>
            <a:r>
              <a:rPr lang="it-IT" sz="1400" b="1" dirty="0">
                <a:solidFill>
                  <a:prstClr val="white"/>
                </a:solidFill>
                <a:latin typeface="Copperplate Gothic Bold"/>
                <a:cs typeface="Copperplate Gothic Bold"/>
              </a:rPr>
              <a:t>collocati in zone periferiche rispetto all’area occupata dal Foro di età romana, nei pressi di edifici pubblici in rovina (domus palaziali, circhi, anfiteatri).</a:t>
            </a:r>
          </a:p>
          <a:p>
            <a:r>
              <a:rPr lang="it-IT" sz="1400" b="1" dirty="0" smtClean="0">
                <a:solidFill>
                  <a:prstClr val="white"/>
                </a:solidFill>
                <a:latin typeface="Copperplate Gothic Bold"/>
                <a:cs typeface="Copperplate Gothic Bold"/>
              </a:rPr>
              <a:t>Nelle </a:t>
            </a:r>
            <a:r>
              <a:rPr lang="it-IT" sz="1400" b="1" dirty="0">
                <a:solidFill>
                  <a:prstClr val="white"/>
                </a:solidFill>
                <a:latin typeface="Copperplate Gothic Bold"/>
                <a:cs typeface="Copperplate Gothic Bold"/>
              </a:rPr>
              <a:t>campagne nuclei di Longobardi occuparono stazioni di sosta, villaggi, ville rustiche, per avere il controllo dei luoghi in cui sopravvivevano una solida strutturazione economica e un efficiente sistema viario.</a:t>
            </a:r>
          </a:p>
          <a:p>
            <a:r>
              <a:rPr lang="it-IT" sz="1400" b="1" dirty="0" smtClean="0">
                <a:solidFill>
                  <a:prstClr val="white"/>
                </a:solidFill>
                <a:latin typeface="Copperplate Gothic Bold"/>
                <a:cs typeface="Copperplate Gothic Bold"/>
              </a:rPr>
              <a:t>Di fatto, si </a:t>
            </a:r>
            <a:r>
              <a:rPr lang="it-IT" sz="1400" b="1" dirty="0">
                <a:solidFill>
                  <a:prstClr val="white"/>
                </a:solidFill>
                <a:latin typeface="Copperplate Gothic Bold"/>
                <a:cs typeface="Copperplate Gothic Bold"/>
              </a:rPr>
              <a:t>insediarono </a:t>
            </a:r>
            <a:r>
              <a:rPr lang="it-IT" sz="1400" b="1" dirty="0" smtClean="0">
                <a:solidFill>
                  <a:prstClr val="white"/>
                </a:solidFill>
                <a:latin typeface="Copperplate Gothic Bold"/>
                <a:cs typeface="Copperplate Gothic Bold"/>
              </a:rPr>
              <a:t>principalmente </a:t>
            </a:r>
            <a:r>
              <a:rPr lang="it-IT" sz="1400" b="1" dirty="0">
                <a:solidFill>
                  <a:prstClr val="white"/>
                </a:solidFill>
                <a:latin typeface="Copperplate Gothic Bold"/>
                <a:cs typeface="Copperplate Gothic Bold"/>
              </a:rPr>
              <a:t>nei castra (accampamenti) della fascia </a:t>
            </a:r>
            <a:r>
              <a:rPr lang="it-IT" sz="1400" b="1" dirty="0" smtClean="0">
                <a:solidFill>
                  <a:prstClr val="white"/>
                </a:solidFill>
                <a:latin typeface="Copperplate Gothic Bold"/>
                <a:cs typeface="Copperplate Gothic Bold"/>
              </a:rPr>
              <a:t>pedemontana, </a:t>
            </a:r>
            <a:r>
              <a:rPr lang="it-IT" sz="1400" b="1" dirty="0">
                <a:solidFill>
                  <a:prstClr val="white"/>
                </a:solidFill>
                <a:latin typeface="Copperplate Gothic Bold"/>
                <a:cs typeface="Copperplate Gothic Bold"/>
              </a:rPr>
              <a:t>perni del sistema difensivo </a:t>
            </a:r>
            <a:r>
              <a:rPr lang="it-IT" sz="1400" b="1" dirty="0" smtClean="0">
                <a:solidFill>
                  <a:prstClr val="white"/>
                </a:solidFill>
                <a:latin typeface="Copperplate Gothic Bold"/>
                <a:cs typeface="Copperplate Gothic Bold"/>
              </a:rPr>
              <a:t>prima celtico e poi  </a:t>
            </a:r>
            <a:r>
              <a:rPr lang="it-IT" sz="1400" b="1" dirty="0">
                <a:solidFill>
                  <a:prstClr val="white"/>
                </a:solidFill>
                <a:latin typeface="Copperplate Gothic Bold"/>
                <a:cs typeface="Copperplate Gothic Bold"/>
              </a:rPr>
              <a:t>imperiale, trasformandoli nei centri giuridico-amministrativi di ampi </a:t>
            </a:r>
            <a:r>
              <a:rPr lang="it-IT" sz="1400" b="1" dirty="0" smtClean="0">
                <a:solidFill>
                  <a:prstClr val="white"/>
                </a:solidFill>
                <a:latin typeface="Copperplate Gothic Bold"/>
                <a:cs typeface="Copperplate Gothic Bold"/>
              </a:rPr>
              <a:t>territori.</a:t>
            </a:r>
            <a:endParaRPr lang="it-IT" sz="1400" b="1" dirty="0">
              <a:solidFill>
                <a:prstClr val="white"/>
              </a:solidFill>
              <a:latin typeface="Copperplate Gothic Bold"/>
              <a:cs typeface="Copperplate Gothic Bold"/>
            </a:endParaRPr>
          </a:p>
          <a:p>
            <a:r>
              <a:rPr lang="it-IT" sz="1400" b="1" dirty="0">
                <a:solidFill>
                  <a:prstClr val="white"/>
                </a:solidFill>
                <a:latin typeface="Copperplate Gothic Bold"/>
                <a:cs typeface="Copperplate Gothic Bold"/>
              </a:rPr>
              <a:t>Con il passare del tempo la separazione con la popolazione locale si affievolì e i Longobardi assimilarono sempre più gli stili di vita della classe dirigente sottomessa; in particolare dopo la conversione al cattolicesimo, comparirono nelle città e nelle campagne nuove forme monumentali di rappresentazione del potere. </a:t>
            </a:r>
            <a:endParaRPr lang="it-IT" sz="1400" b="1" dirty="0" smtClean="0">
              <a:solidFill>
                <a:prstClr val="white"/>
              </a:solidFill>
              <a:latin typeface="Copperplate Gothic Bold"/>
              <a:cs typeface="Copperplate Gothic Bold"/>
            </a:endParaRPr>
          </a:p>
          <a:p>
            <a:r>
              <a:rPr lang="it-IT" sz="1400" b="1" dirty="0" smtClean="0">
                <a:solidFill>
                  <a:prstClr val="white"/>
                </a:solidFill>
                <a:latin typeface="Copperplate Gothic Bold"/>
                <a:cs typeface="Copperplate Gothic Bold"/>
              </a:rPr>
              <a:t>La </a:t>
            </a:r>
            <a:r>
              <a:rPr lang="it-IT" sz="1400" b="1" dirty="0">
                <a:solidFill>
                  <a:prstClr val="white"/>
                </a:solidFill>
                <a:latin typeface="Copperplate Gothic Bold"/>
                <a:cs typeface="Copperplate Gothic Bold"/>
              </a:rPr>
              <a:t>stragrande maggioranza della popolazione continuò tuttavia a risiedere in campagna, in villaggi fatti di capanne di materiale deperibile di cui restano pochissime testimonianze archeologiche.</a:t>
            </a:r>
            <a:r>
              <a:rPr lang="en-US" sz="1400" b="1" dirty="0" smtClean="0">
                <a:solidFill>
                  <a:prstClr val="white"/>
                </a:solidFill>
                <a:latin typeface="Copperplate Gothic Bold"/>
                <a:cs typeface="Copperplate Gothic Bold"/>
              </a:rPr>
              <a:t>A Benevento I </a:t>
            </a:r>
            <a:r>
              <a:rPr lang="en-US" sz="1400" b="1" dirty="0" err="1" smtClean="0">
                <a:solidFill>
                  <a:prstClr val="white"/>
                </a:solidFill>
                <a:latin typeface="Copperplate Gothic Bold"/>
                <a:cs typeface="Copperplate Gothic Bold"/>
              </a:rPr>
              <a:t>Longobardi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rimangono</a:t>
            </a:r>
            <a:r>
              <a:rPr lang="en-US" sz="1400" b="1" dirty="0" smtClean="0">
                <a:solidFill>
                  <a:prstClr val="white"/>
                </a:solidFill>
                <a:latin typeface="Copperplate Gothic Bold"/>
                <a:cs typeface="Copperplate Gothic Bold"/>
              </a:rPr>
              <a:t> per </a:t>
            </a:r>
            <a:r>
              <a:rPr lang="en-US" sz="1400" b="1" dirty="0" err="1" smtClean="0">
                <a:solidFill>
                  <a:prstClr val="white"/>
                </a:solidFill>
                <a:latin typeface="Copperplate Gothic Bold"/>
                <a:cs typeface="Copperplate Gothic Bold"/>
              </a:rPr>
              <a:t>secoli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molti</a:t>
            </a:r>
            <a:r>
              <a:rPr lang="en-US" sz="1400" b="1" dirty="0" smtClean="0">
                <a:solidFill>
                  <a:prstClr val="white"/>
                </a:solidFill>
                <a:latin typeface="Copperplate Gothic Bold"/>
                <a:cs typeface="Copperplate Gothic Bold"/>
              </a:rPr>
              <a:t> signori di </a:t>
            </a:r>
            <a:r>
              <a:rPr lang="en-US" sz="1400" b="1" dirty="0" err="1" smtClean="0">
                <a:solidFill>
                  <a:prstClr val="white"/>
                </a:solidFill>
                <a:latin typeface="Copperplate Gothic Bold"/>
                <a:cs typeface="Copperplate Gothic Bold"/>
              </a:rPr>
              <a:t>castelli</a:t>
            </a:r>
            <a:r>
              <a:rPr lang="en-US" sz="1400" b="1" dirty="0" smtClean="0">
                <a:solidFill>
                  <a:prstClr val="white"/>
                </a:solidFill>
                <a:latin typeface="Copperplate Gothic Bold"/>
                <a:cs typeface="Copperplate Gothic Bold"/>
              </a:rPr>
              <a:t> di </a:t>
            </a:r>
            <a:r>
              <a:rPr lang="en-US" sz="1400" b="1" dirty="0" err="1" smtClean="0">
                <a:solidFill>
                  <a:prstClr val="white"/>
                </a:solidFill>
                <a:latin typeface="Copperplate Gothic Bold"/>
                <a:cs typeface="Copperplate Gothic Bold"/>
              </a:rPr>
              <a:t>montagna</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si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vantavano</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ancora</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nel</a:t>
            </a:r>
            <a:r>
              <a:rPr lang="en-US" sz="1400" b="1" dirty="0" smtClean="0">
                <a:solidFill>
                  <a:prstClr val="white"/>
                </a:solidFill>
                <a:latin typeface="Copperplate Gothic Bold"/>
                <a:cs typeface="Copperplate Gothic Bold"/>
              </a:rPr>
              <a:t> XIII sec, di </a:t>
            </a:r>
            <a:r>
              <a:rPr lang="en-US" sz="1400" b="1" dirty="0" err="1" smtClean="0">
                <a:solidFill>
                  <a:prstClr val="white"/>
                </a:solidFill>
                <a:latin typeface="Copperplate Gothic Bold"/>
                <a:cs typeface="Copperplate Gothic Bold"/>
              </a:rPr>
              <a:t>vivere</a:t>
            </a:r>
            <a:r>
              <a:rPr lang="en-US" sz="1400" b="1" dirty="0" smtClean="0">
                <a:solidFill>
                  <a:prstClr val="white"/>
                </a:solidFill>
                <a:latin typeface="Copperplate Gothic Bold"/>
                <a:cs typeface="Copperplate Gothic Bold"/>
              </a:rPr>
              <a:t> secondo </a:t>
            </a:r>
            <a:r>
              <a:rPr lang="en-US" sz="1400" b="1" dirty="0" err="1" smtClean="0">
                <a:solidFill>
                  <a:prstClr val="white"/>
                </a:solidFill>
                <a:latin typeface="Copperplate Gothic Bold"/>
                <a:cs typeface="Copperplate Gothic Bold"/>
              </a:rPr>
              <a:t>gli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usi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longobardi</a:t>
            </a:r>
            <a:r>
              <a:rPr lang="en-US" sz="1400" b="1" dirty="0" smtClean="0">
                <a:solidFill>
                  <a:prstClr val="white"/>
                </a:solidFill>
                <a:latin typeface="Copperplate Gothic Bold"/>
                <a:cs typeface="Copperplate Gothic Bold"/>
              </a:rPr>
              <a:t>, e </a:t>
            </a:r>
            <a:r>
              <a:rPr lang="en-US" sz="1400" b="1" dirty="0" err="1" smtClean="0">
                <a:solidFill>
                  <a:prstClr val="white"/>
                </a:solidFill>
                <a:latin typeface="Copperplate Gothic Bold"/>
                <a:cs typeface="Copperplate Gothic Bold"/>
              </a:rPr>
              <a:t>si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pratica</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il</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matrimonio</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longobardo</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fino</a:t>
            </a:r>
            <a:r>
              <a:rPr lang="en-US" sz="1400" b="1" dirty="0" smtClean="0">
                <a:solidFill>
                  <a:prstClr val="white"/>
                </a:solidFill>
                <a:latin typeface="Copperplate Gothic Bold"/>
                <a:cs typeface="Copperplate Gothic Bold"/>
              </a:rPr>
              <a:t> al XVII sec. in </a:t>
            </a:r>
            <a:r>
              <a:rPr lang="en-US" sz="1400" b="1" dirty="0" err="1" smtClean="0">
                <a:solidFill>
                  <a:prstClr val="white"/>
                </a:solidFill>
                <a:latin typeface="Copperplate Gothic Bold"/>
                <a:cs typeface="Copperplate Gothic Bold"/>
              </a:rPr>
              <a:t>alcune</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valli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lombarde</a:t>
            </a:r>
            <a:r>
              <a:rPr lang="en-US" sz="1400" b="1" dirty="0" smtClean="0">
                <a:solidFill>
                  <a:prstClr val="white"/>
                </a:solidFill>
                <a:latin typeface="Copperplate Gothic Bold"/>
                <a:cs typeface="Copperplate Gothic Bold"/>
              </a:rPr>
              <a:t>.  </a:t>
            </a:r>
            <a:endParaRPr lang="it-IT" sz="1200" dirty="0">
              <a:solidFill>
                <a:prstClr val="white"/>
              </a:solidFill>
            </a:endParaRPr>
          </a:p>
        </p:txBody>
      </p:sp>
    </p:spTree>
    <p:extLst>
      <p:ext uri="{BB962C8B-B14F-4D97-AF65-F5344CB8AC3E}">
        <p14:creationId xmlns:p14="http://schemas.microsoft.com/office/powerpoint/2010/main" val="36440955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1" y="6550223"/>
            <a:ext cx="9143999" cy="307777"/>
          </a:xfrm>
          <a:prstGeom prst="rect">
            <a:avLst/>
          </a:prstGeom>
          <a:noFill/>
        </p:spPr>
        <p:txBody>
          <a:bodyPr wrap="square" rtlCol="0">
            <a:spAutoFit/>
          </a:bodyPr>
          <a:lstStyle/>
          <a:p>
            <a:r>
              <a:rPr lang="en-US" sz="1400" b="1" dirty="0" err="1" smtClean="0">
                <a:solidFill>
                  <a:prstClr val="white"/>
                </a:solidFill>
                <a:latin typeface="Copperplate Gothic Bold"/>
                <a:cs typeface="Copperplate Gothic Bold"/>
              </a:rPr>
              <a:t>Ricostruzione</a:t>
            </a:r>
            <a:r>
              <a:rPr lang="en-US" sz="1400" b="1" dirty="0" smtClean="0">
                <a:solidFill>
                  <a:prstClr val="white"/>
                </a:solidFill>
                <a:latin typeface="Copperplate Gothic Bold"/>
                <a:cs typeface="Copperplate Gothic Bold"/>
              </a:rPr>
              <a:t> Vicus </a:t>
            </a:r>
            <a:r>
              <a:rPr lang="en-US" sz="1400" b="1" dirty="0" err="1" smtClean="0">
                <a:solidFill>
                  <a:prstClr val="white"/>
                </a:solidFill>
                <a:latin typeface="Copperplate Gothic Bold"/>
                <a:cs typeface="Copperplate Gothic Bold"/>
              </a:rPr>
              <a:t>Wallari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Borgo</a:t>
            </a:r>
            <a:r>
              <a:rPr lang="en-US" sz="1400" b="1" dirty="0" smtClean="0">
                <a:solidFill>
                  <a:prstClr val="white"/>
                </a:solidFill>
                <a:latin typeface="Copperplate Gothic Bold"/>
                <a:cs typeface="Copperplate Gothic Bold"/>
              </a:rPr>
              <a:t> San </a:t>
            </a:r>
            <a:r>
              <a:rPr lang="en-US" sz="1400" b="1" dirty="0" err="1" smtClean="0">
                <a:solidFill>
                  <a:prstClr val="white"/>
                </a:solidFill>
                <a:latin typeface="Copperplate Gothic Bold"/>
                <a:cs typeface="Copperplate Gothic Bold"/>
              </a:rPr>
              <a:t>Genesio</a:t>
            </a:r>
            <a:r>
              <a:rPr lang="en-US" sz="1400" b="1" dirty="0" smtClean="0">
                <a:solidFill>
                  <a:prstClr val="white"/>
                </a:solidFill>
                <a:latin typeface="Copperplate Gothic Bold"/>
                <a:cs typeface="Copperplate Gothic Bold"/>
              </a:rPr>
              <a:t> (Pi), in Toscana.  </a:t>
            </a:r>
            <a:endParaRPr lang="it-IT" sz="1200" dirty="0">
              <a:solidFill>
                <a:prstClr val="white"/>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0" y="-53219"/>
            <a:ext cx="9112880" cy="6572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94058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1" y="6150114"/>
            <a:ext cx="9143999" cy="738664"/>
          </a:xfrm>
          <a:prstGeom prst="rect">
            <a:avLst/>
          </a:prstGeom>
          <a:noFill/>
        </p:spPr>
        <p:txBody>
          <a:bodyPr wrap="square" rtlCol="0">
            <a:spAutoFit/>
          </a:bodyPr>
          <a:lstStyle/>
          <a:p>
            <a:r>
              <a:rPr lang="en-US" sz="1400" b="1" dirty="0" smtClean="0">
                <a:solidFill>
                  <a:prstClr val="white"/>
                </a:solidFill>
                <a:latin typeface="Copperplate Gothic Bold"/>
                <a:cs typeface="Copperplate Gothic Bold"/>
              </a:rPr>
              <a:t>A Benevento I </a:t>
            </a:r>
            <a:r>
              <a:rPr lang="en-US" sz="1400" b="1" dirty="0" err="1" smtClean="0">
                <a:solidFill>
                  <a:prstClr val="white"/>
                </a:solidFill>
                <a:latin typeface="Copperplate Gothic Bold"/>
                <a:cs typeface="Copperplate Gothic Bold"/>
              </a:rPr>
              <a:t>Longobardi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rimangono</a:t>
            </a:r>
            <a:r>
              <a:rPr lang="en-US" sz="1400" b="1" dirty="0" smtClean="0">
                <a:solidFill>
                  <a:prstClr val="white"/>
                </a:solidFill>
                <a:latin typeface="Copperplate Gothic Bold"/>
                <a:cs typeface="Copperplate Gothic Bold"/>
              </a:rPr>
              <a:t> per </a:t>
            </a:r>
            <a:r>
              <a:rPr lang="en-US" sz="1400" b="1" dirty="0" err="1" smtClean="0">
                <a:solidFill>
                  <a:prstClr val="white"/>
                </a:solidFill>
                <a:latin typeface="Copperplate Gothic Bold"/>
                <a:cs typeface="Copperplate Gothic Bold"/>
              </a:rPr>
              <a:t>secoli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molti</a:t>
            </a:r>
            <a:r>
              <a:rPr lang="en-US" sz="1400" b="1" dirty="0" smtClean="0">
                <a:solidFill>
                  <a:prstClr val="white"/>
                </a:solidFill>
                <a:latin typeface="Copperplate Gothic Bold"/>
                <a:cs typeface="Copperplate Gothic Bold"/>
              </a:rPr>
              <a:t> signori </a:t>
            </a:r>
            <a:r>
              <a:rPr lang="en-US" sz="1400" b="1" dirty="0" err="1" smtClean="0">
                <a:solidFill>
                  <a:prstClr val="white"/>
                </a:solidFill>
                <a:latin typeface="Copperplate Gothic Bold"/>
                <a:cs typeface="Copperplate Gothic Bold"/>
              </a:rPr>
              <a:t>di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castelli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di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montagna</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si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vantano</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ancora</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nel</a:t>
            </a:r>
            <a:r>
              <a:rPr lang="en-US" sz="1400" b="1" dirty="0" smtClean="0">
                <a:solidFill>
                  <a:prstClr val="white"/>
                </a:solidFill>
                <a:latin typeface="Copperplate Gothic Bold"/>
                <a:cs typeface="Copperplate Gothic Bold"/>
              </a:rPr>
              <a:t> XIII sec, </a:t>
            </a:r>
            <a:r>
              <a:rPr lang="en-US" sz="1400" b="1" dirty="0" err="1" smtClean="0">
                <a:solidFill>
                  <a:prstClr val="white"/>
                </a:solidFill>
                <a:latin typeface="Copperplate Gothic Bold"/>
                <a:cs typeface="Copperplate Gothic Bold"/>
              </a:rPr>
              <a:t>di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vivere</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secondo</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gli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usi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longobardi</a:t>
            </a:r>
            <a:r>
              <a:rPr lang="en-US" sz="1400" b="1" dirty="0" smtClean="0">
                <a:solidFill>
                  <a:prstClr val="white"/>
                </a:solidFill>
                <a:latin typeface="Copperplate Gothic Bold"/>
                <a:cs typeface="Copperplate Gothic Bold"/>
              </a:rPr>
              <a:t>, e </a:t>
            </a:r>
            <a:r>
              <a:rPr lang="en-US" sz="1400" b="1" dirty="0" err="1" smtClean="0">
                <a:solidFill>
                  <a:prstClr val="white"/>
                </a:solidFill>
                <a:latin typeface="Copperplate Gothic Bold"/>
                <a:cs typeface="Copperplate Gothic Bold"/>
              </a:rPr>
              <a:t>si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pratica</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il</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matrimonio</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longobardo</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fino</a:t>
            </a:r>
            <a:r>
              <a:rPr lang="en-US" sz="1400" b="1" dirty="0" smtClean="0">
                <a:solidFill>
                  <a:prstClr val="white"/>
                </a:solidFill>
                <a:latin typeface="Copperplate Gothic Bold"/>
                <a:cs typeface="Copperplate Gothic Bold"/>
              </a:rPr>
              <a:t> al XVII sec. in diverse </a:t>
            </a:r>
            <a:r>
              <a:rPr lang="en-US" sz="1400" b="1" dirty="0" err="1" smtClean="0">
                <a:solidFill>
                  <a:prstClr val="white"/>
                </a:solidFill>
                <a:latin typeface="Copperplate Gothic Bold"/>
                <a:cs typeface="Copperplate Gothic Bold"/>
              </a:rPr>
              <a:t>valli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lombarde</a:t>
            </a:r>
            <a:r>
              <a:rPr lang="en-US" sz="1400" b="1" dirty="0" smtClean="0">
                <a:solidFill>
                  <a:prstClr val="white"/>
                </a:solidFill>
                <a:latin typeface="Copperplate Gothic Bold"/>
                <a:cs typeface="Copperplate Gothic Bold"/>
              </a:rPr>
              <a:t>.  </a:t>
            </a:r>
            <a:endParaRPr lang="it-IT" sz="1200" dirty="0">
              <a:solidFill>
                <a:prstClr val="white"/>
              </a:solidFill>
            </a:endParaRPr>
          </a:p>
        </p:txBody>
      </p:sp>
      <p:pic>
        <p:nvPicPr>
          <p:cNvPr id="8" name="Picture 3"/>
          <p:cNvPicPr>
            <a:picLocks noChangeAspect="1"/>
          </p:cNvPicPr>
          <p:nvPr/>
        </p:nvPicPr>
        <p:blipFill>
          <a:blip r:embed="rId3"/>
          <a:stretch>
            <a:fillRect/>
          </a:stretch>
        </p:blipFill>
        <p:spPr>
          <a:xfrm>
            <a:off x="-1" y="0"/>
            <a:ext cx="9144000" cy="6226172"/>
          </a:xfrm>
          <a:prstGeom prst="rect">
            <a:avLst/>
          </a:prstGeom>
        </p:spPr>
      </p:pic>
    </p:spTree>
    <p:extLst>
      <p:ext uri="{BB962C8B-B14F-4D97-AF65-F5344CB8AC3E}">
        <p14:creationId xmlns:p14="http://schemas.microsoft.com/office/powerpoint/2010/main" val="2414981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5216893" y="0"/>
            <a:ext cx="3927106" cy="6986528"/>
          </a:xfrm>
          <a:prstGeom prst="rect">
            <a:avLst/>
          </a:prstGeom>
          <a:noFill/>
        </p:spPr>
        <p:txBody>
          <a:bodyPr wrap="square" rtlCol="0">
            <a:spAutoFit/>
          </a:bodyPr>
          <a:lstStyle/>
          <a:p>
            <a:r>
              <a:rPr lang="en-US" sz="3200" b="1" dirty="0" smtClean="0">
                <a:solidFill>
                  <a:prstClr val="white"/>
                </a:solidFill>
                <a:latin typeface="Copperplate Gothic Bold"/>
                <a:cs typeface="Copperplate Gothic Bold"/>
              </a:rPr>
              <a:t>La </a:t>
            </a:r>
            <a:r>
              <a:rPr lang="en-US" sz="3200" b="1" dirty="0" err="1" smtClean="0">
                <a:solidFill>
                  <a:prstClr val="white"/>
                </a:solidFill>
                <a:latin typeface="Copperplate Gothic Bold"/>
                <a:cs typeface="Copperplate Gothic Bold"/>
              </a:rPr>
              <a:t>leggenda</a:t>
            </a:r>
            <a:r>
              <a:rPr lang="en-US" sz="3200" b="1" dirty="0" smtClean="0">
                <a:solidFill>
                  <a:prstClr val="white"/>
                </a:solidFill>
                <a:latin typeface="Copperplate Gothic Bold"/>
                <a:cs typeface="Copperplate Gothic Bold"/>
              </a:rPr>
              <a:t> del </a:t>
            </a:r>
            <a:r>
              <a:rPr lang="en-US" sz="3200" b="1" dirty="0" err="1" smtClean="0">
                <a:solidFill>
                  <a:prstClr val="white"/>
                </a:solidFill>
                <a:latin typeface="Copperplate Gothic Bold"/>
                <a:cs typeface="Copperplate Gothic Bold"/>
              </a:rPr>
              <a:t>noce</a:t>
            </a:r>
            <a:r>
              <a:rPr lang="en-US" sz="3200" b="1" dirty="0" smtClean="0">
                <a:solidFill>
                  <a:prstClr val="white"/>
                </a:solidFill>
                <a:latin typeface="Copperplate Gothic Bold"/>
                <a:cs typeface="Copperplate Gothic Bold"/>
              </a:rPr>
              <a:t> di Benevento </a:t>
            </a:r>
            <a:r>
              <a:rPr lang="en-US" sz="3200" b="1" dirty="0" err="1" smtClean="0">
                <a:solidFill>
                  <a:prstClr val="white"/>
                </a:solidFill>
                <a:latin typeface="Copperplate Gothic Bold"/>
                <a:cs typeface="Copperplate Gothic Bold"/>
              </a:rPr>
              <a:t>testimonia</a:t>
            </a:r>
            <a:r>
              <a:rPr lang="en-US" sz="3200" b="1" dirty="0" smtClean="0">
                <a:solidFill>
                  <a:prstClr val="white"/>
                </a:solidFill>
                <a:latin typeface="Copperplate Gothic Bold"/>
                <a:cs typeface="Copperplate Gothic Bold"/>
              </a:rPr>
              <a:t> la </a:t>
            </a:r>
            <a:r>
              <a:rPr lang="en-US" sz="3200" b="1" dirty="0" err="1" smtClean="0">
                <a:solidFill>
                  <a:prstClr val="white"/>
                </a:solidFill>
                <a:latin typeface="Copperplate Gothic Bold"/>
                <a:cs typeface="Copperplate Gothic Bold"/>
              </a:rPr>
              <a:t>continuità</a:t>
            </a:r>
            <a:r>
              <a:rPr lang="en-US" sz="3200" b="1" dirty="0" smtClean="0">
                <a:solidFill>
                  <a:prstClr val="white"/>
                </a:solidFill>
                <a:latin typeface="Copperplate Gothic Bold"/>
                <a:cs typeface="Copperplate Gothic Bold"/>
              </a:rPr>
              <a:t> </a:t>
            </a:r>
            <a:r>
              <a:rPr lang="en-US" sz="3200" b="1" dirty="0" err="1" smtClean="0">
                <a:solidFill>
                  <a:prstClr val="white"/>
                </a:solidFill>
                <a:latin typeface="Copperplate Gothic Bold"/>
                <a:cs typeface="Copperplate Gothic Bold"/>
              </a:rPr>
              <a:t>dei</a:t>
            </a:r>
            <a:r>
              <a:rPr lang="en-US" sz="3200" b="1" dirty="0" smtClean="0">
                <a:solidFill>
                  <a:prstClr val="white"/>
                </a:solidFill>
                <a:latin typeface="Copperplate Gothic Bold"/>
                <a:cs typeface="Copperplate Gothic Bold"/>
              </a:rPr>
              <a:t> </a:t>
            </a:r>
            <a:r>
              <a:rPr lang="en-US" sz="3200" b="1" dirty="0" err="1" smtClean="0">
                <a:solidFill>
                  <a:prstClr val="white"/>
                </a:solidFill>
                <a:latin typeface="Copperplate Gothic Bold"/>
                <a:cs typeface="Copperplate Gothic Bold"/>
              </a:rPr>
              <a:t>culti</a:t>
            </a:r>
            <a:r>
              <a:rPr lang="en-US" sz="3200" b="1" dirty="0" smtClean="0">
                <a:solidFill>
                  <a:prstClr val="white"/>
                </a:solidFill>
                <a:latin typeface="Copperplate Gothic Bold"/>
                <a:cs typeface="Copperplate Gothic Bold"/>
              </a:rPr>
              <a:t> </a:t>
            </a:r>
            <a:r>
              <a:rPr lang="en-US" sz="3200" b="1" dirty="0" err="1" smtClean="0">
                <a:solidFill>
                  <a:prstClr val="white"/>
                </a:solidFill>
                <a:latin typeface="Copperplate Gothic Bold"/>
                <a:cs typeface="Copperplate Gothic Bold"/>
              </a:rPr>
              <a:t>pagani</a:t>
            </a:r>
            <a:r>
              <a:rPr lang="en-US" sz="3200" b="1" dirty="0" smtClean="0">
                <a:solidFill>
                  <a:prstClr val="white"/>
                </a:solidFill>
                <a:latin typeface="Copperplate Gothic Bold"/>
                <a:cs typeface="Copperplate Gothic Bold"/>
              </a:rPr>
              <a:t> </a:t>
            </a:r>
            <a:r>
              <a:rPr lang="en-US" sz="3200" b="1" dirty="0" err="1" smtClean="0">
                <a:solidFill>
                  <a:prstClr val="white"/>
                </a:solidFill>
                <a:latin typeface="Copperplate Gothic Bold"/>
                <a:cs typeface="Copperplate Gothic Bold"/>
              </a:rPr>
              <a:t>anche</a:t>
            </a:r>
            <a:r>
              <a:rPr lang="en-US" sz="3200" b="1" dirty="0" smtClean="0">
                <a:solidFill>
                  <a:prstClr val="white"/>
                </a:solidFill>
                <a:latin typeface="Copperplate Gothic Bold"/>
                <a:cs typeface="Copperplate Gothic Bold"/>
              </a:rPr>
              <a:t> in </a:t>
            </a:r>
            <a:r>
              <a:rPr lang="en-US" sz="3200" b="1" dirty="0" err="1" smtClean="0">
                <a:solidFill>
                  <a:prstClr val="white"/>
                </a:solidFill>
                <a:latin typeface="Copperplate Gothic Bold"/>
                <a:cs typeface="Copperplate Gothic Bold"/>
              </a:rPr>
              <a:t>pieno</a:t>
            </a:r>
            <a:r>
              <a:rPr lang="en-US" sz="3200" b="1" dirty="0" smtClean="0">
                <a:solidFill>
                  <a:prstClr val="white"/>
                </a:solidFill>
                <a:latin typeface="Copperplate Gothic Bold"/>
                <a:cs typeface="Copperplate Gothic Bold"/>
              </a:rPr>
              <a:t> </a:t>
            </a:r>
            <a:r>
              <a:rPr lang="en-US" sz="3200" b="1" dirty="0" err="1" smtClean="0">
                <a:solidFill>
                  <a:prstClr val="white"/>
                </a:solidFill>
                <a:latin typeface="Copperplate Gothic Bold"/>
                <a:cs typeface="Copperplate Gothic Bold"/>
              </a:rPr>
              <a:t>cristianesimo</a:t>
            </a:r>
            <a:r>
              <a:rPr lang="en-US" sz="3200" b="1" dirty="0" smtClean="0">
                <a:solidFill>
                  <a:prstClr val="white"/>
                </a:solidFill>
                <a:latin typeface="Copperplate Gothic Bold"/>
                <a:cs typeface="Copperplate Gothic Bold"/>
              </a:rPr>
              <a:t> da parte </a:t>
            </a:r>
            <a:r>
              <a:rPr lang="en-US" sz="3200" b="1" dirty="0" err="1" smtClean="0">
                <a:solidFill>
                  <a:prstClr val="white"/>
                </a:solidFill>
                <a:latin typeface="Copperplate Gothic Bold"/>
                <a:cs typeface="Copperplate Gothic Bold"/>
              </a:rPr>
              <a:t>dei</a:t>
            </a:r>
            <a:r>
              <a:rPr lang="en-US" sz="3200" b="1" dirty="0" smtClean="0">
                <a:solidFill>
                  <a:prstClr val="white"/>
                </a:solidFill>
                <a:latin typeface="Copperplate Gothic Bold"/>
                <a:cs typeface="Copperplate Gothic Bold"/>
              </a:rPr>
              <a:t> signori </a:t>
            </a:r>
            <a:r>
              <a:rPr lang="en-US" sz="3200" b="1" dirty="0" err="1" smtClean="0">
                <a:solidFill>
                  <a:prstClr val="white"/>
                </a:solidFill>
                <a:latin typeface="Copperplate Gothic Bold"/>
                <a:cs typeface="Copperplate Gothic Bold"/>
              </a:rPr>
              <a:t>longobardi</a:t>
            </a:r>
            <a:r>
              <a:rPr lang="en-US" sz="3200" b="1" dirty="0" smtClean="0">
                <a:solidFill>
                  <a:prstClr val="white"/>
                </a:solidFill>
                <a:latin typeface="Copperplate Gothic Bold"/>
                <a:cs typeface="Copperplate Gothic Bold"/>
              </a:rPr>
              <a:t>, </a:t>
            </a:r>
            <a:r>
              <a:rPr lang="en-US" sz="3200" b="1" dirty="0" err="1" smtClean="0">
                <a:solidFill>
                  <a:prstClr val="white"/>
                </a:solidFill>
                <a:latin typeface="Copperplate Gothic Bold"/>
                <a:cs typeface="Copperplate Gothic Bold"/>
              </a:rPr>
              <a:t>anche</a:t>
            </a:r>
            <a:r>
              <a:rPr lang="en-US" sz="3200" b="1" dirty="0" smtClean="0">
                <a:solidFill>
                  <a:prstClr val="white"/>
                </a:solidFill>
                <a:latin typeface="Copperplate Gothic Bold"/>
                <a:cs typeface="Copperplate Gothic Bold"/>
              </a:rPr>
              <a:t> se </a:t>
            </a:r>
            <a:r>
              <a:rPr lang="en-US" sz="3200" b="1" dirty="0" err="1" smtClean="0">
                <a:solidFill>
                  <a:prstClr val="white"/>
                </a:solidFill>
                <a:latin typeface="Copperplate Gothic Bold"/>
                <a:cs typeface="Copperplate Gothic Bold"/>
              </a:rPr>
              <a:t>praticatio</a:t>
            </a:r>
            <a:r>
              <a:rPr lang="en-US" sz="3200" b="1" dirty="0" smtClean="0">
                <a:solidFill>
                  <a:prstClr val="white"/>
                </a:solidFill>
                <a:latin typeface="Copperplate Gothic Bold"/>
                <a:cs typeface="Copperplate Gothic Bold"/>
              </a:rPr>
              <a:t> </a:t>
            </a:r>
            <a:r>
              <a:rPr lang="en-US" sz="3200" b="1" dirty="0" err="1" smtClean="0">
                <a:solidFill>
                  <a:prstClr val="white"/>
                </a:solidFill>
                <a:latin typeface="Copperplate Gothic Bold"/>
                <a:cs typeface="Copperplate Gothic Bold"/>
              </a:rPr>
              <a:t>fuori</a:t>
            </a:r>
            <a:r>
              <a:rPr lang="en-US" sz="3200" b="1" dirty="0" smtClean="0">
                <a:solidFill>
                  <a:prstClr val="white"/>
                </a:solidFill>
                <a:latin typeface="Copperplate Gothic Bold"/>
                <a:cs typeface="Copperplate Gothic Bold"/>
              </a:rPr>
              <a:t> </a:t>
            </a:r>
            <a:r>
              <a:rPr lang="en-US" sz="3200" b="1" dirty="0" err="1" smtClean="0">
                <a:solidFill>
                  <a:prstClr val="white"/>
                </a:solidFill>
                <a:latin typeface="Copperplate Gothic Bold"/>
                <a:cs typeface="Copperplate Gothic Bold"/>
              </a:rPr>
              <a:t>dalle</a:t>
            </a:r>
            <a:r>
              <a:rPr lang="en-US" sz="3200" b="1" dirty="0" smtClean="0">
                <a:solidFill>
                  <a:prstClr val="white"/>
                </a:solidFill>
                <a:latin typeface="Copperplate Gothic Bold"/>
                <a:cs typeface="Copperplate Gothic Bold"/>
              </a:rPr>
              <a:t> </a:t>
            </a:r>
            <a:r>
              <a:rPr lang="en-US" sz="3200" b="1" dirty="0" err="1" smtClean="0">
                <a:solidFill>
                  <a:prstClr val="white"/>
                </a:solidFill>
                <a:latin typeface="Copperplate Gothic Bold"/>
                <a:cs typeface="Copperplate Gothic Bold"/>
              </a:rPr>
              <a:t>mura</a:t>
            </a:r>
            <a:r>
              <a:rPr lang="en-US" sz="3200" b="1" dirty="0" smtClean="0">
                <a:solidFill>
                  <a:prstClr val="white"/>
                </a:solidFill>
                <a:latin typeface="Copperplate Gothic Bold"/>
                <a:cs typeface="Copperplate Gothic Bold"/>
              </a:rPr>
              <a:t>.    </a:t>
            </a:r>
            <a:endParaRPr lang="it-IT" sz="3200" dirty="0">
              <a:solidFill>
                <a:prstClr val="white"/>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60"/>
            <a:ext cx="5216893" cy="6886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75951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1" y="0"/>
            <a:ext cx="9143999" cy="6863417"/>
          </a:xfrm>
          <a:prstGeom prst="rect">
            <a:avLst/>
          </a:prstGeom>
          <a:noFill/>
        </p:spPr>
        <p:txBody>
          <a:bodyPr wrap="square" rtlCol="0">
            <a:spAutoFit/>
          </a:bodyPr>
          <a:lstStyle/>
          <a:p>
            <a:r>
              <a:rPr lang="en-US" sz="2200" b="1" dirty="0" smtClean="0">
                <a:solidFill>
                  <a:prstClr val="white"/>
                </a:solidFill>
                <a:latin typeface="Copperplate Gothic Bold"/>
                <a:cs typeface="Copperplate Gothic Bold"/>
              </a:rPr>
              <a:t>I </a:t>
            </a:r>
            <a:r>
              <a:rPr lang="en-US" sz="2200" b="1" dirty="0" err="1" smtClean="0">
                <a:solidFill>
                  <a:prstClr val="white"/>
                </a:solidFill>
                <a:latin typeface="Copperplate Gothic Bold"/>
                <a:cs typeface="Copperplate Gothic Bold"/>
              </a:rPr>
              <a:t>Longobardi</a:t>
            </a:r>
            <a:r>
              <a:rPr lang="en-US" sz="2200" b="1" dirty="0" smtClean="0">
                <a:solidFill>
                  <a:prstClr val="white"/>
                </a:solidFill>
                <a:latin typeface="Copperplate Gothic Bold"/>
                <a:cs typeface="Copperplate Gothic Bold"/>
              </a:rPr>
              <a:t>, da </a:t>
            </a:r>
            <a:r>
              <a:rPr lang="en-US" sz="2200" b="1" dirty="0" err="1" smtClean="0">
                <a:solidFill>
                  <a:prstClr val="white"/>
                </a:solidFill>
                <a:latin typeface="Copperplate Gothic Bold"/>
                <a:cs typeface="Copperplate Gothic Bold"/>
              </a:rPr>
              <a:t>tanto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cattivi</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ed</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esecrati</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che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furono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si</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sono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persi</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nelle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pieghe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della</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storia</a:t>
            </a:r>
            <a:r>
              <a:rPr lang="en-US" sz="2200" b="1" dirty="0" smtClean="0">
                <a:solidFill>
                  <a:prstClr val="white"/>
                </a:solidFill>
                <a:latin typeface="Copperplate Gothic Bold"/>
                <a:cs typeface="Copperplate Gothic Bold"/>
              </a:rPr>
              <a:t>. Per </a:t>
            </a:r>
            <a:r>
              <a:rPr lang="en-US" sz="2200" b="1" dirty="0" err="1" smtClean="0">
                <a:solidFill>
                  <a:prstClr val="white"/>
                </a:solidFill>
                <a:latin typeface="Copperplate Gothic Bold"/>
                <a:cs typeface="Copperplate Gothic Bold"/>
              </a:rPr>
              <a:t>sopravvivere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hanno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imposto</a:t>
            </a:r>
            <a:r>
              <a:rPr lang="en-US" sz="2200" b="1" dirty="0" smtClean="0">
                <a:solidFill>
                  <a:prstClr val="white"/>
                </a:solidFill>
                <a:latin typeface="Copperplate Gothic Bold"/>
                <a:cs typeface="Copperplate Gothic Bold"/>
              </a:rPr>
              <a:t> a </a:t>
            </a:r>
            <a:r>
              <a:rPr lang="en-US" sz="2200" b="1" dirty="0" err="1" smtClean="0">
                <a:solidFill>
                  <a:prstClr val="white"/>
                </a:solidFill>
                <a:latin typeface="Copperplate Gothic Bold"/>
                <a:cs typeface="Copperplate Gothic Bold"/>
              </a:rPr>
              <a:t>romani</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ed</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inurbati</a:t>
            </a:r>
            <a:r>
              <a:rPr lang="en-US" sz="2200" b="1" dirty="0" smtClean="0">
                <a:solidFill>
                  <a:prstClr val="white"/>
                </a:solidFill>
                <a:latin typeface="Copperplate Gothic Bold"/>
                <a:cs typeface="Copperplate Gothic Bold"/>
              </a:rPr>
              <a:t> un </a:t>
            </a:r>
            <a:r>
              <a:rPr lang="en-US" sz="2200" b="1" dirty="0" err="1" smtClean="0">
                <a:solidFill>
                  <a:prstClr val="white"/>
                </a:solidFill>
                <a:latin typeface="Copperplate Gothic Bold"/>
                <a:cs typeface="Copperplate Gothic Bold"/>
              </a:rPr>
              <a:t>tributo</a:t>
            </a:r>
            <a:r>
              <a:rPr lang="en-US" sz="2200" b="1" dirty="0" smtClean="0">
                <a:solidFill>
                  <a:prstClr val="white"/>
                </a:solidFill>
                <a:latin typeface="Copperplate Gothic Bold"/>
                <a:cs typeface="Copperplate Gothic Bold"/>
              </a:rPr>
              <a:t> di un </a:t>
            </a:r>
            <a:r>
              <a:rPr lang="en-US" sz="2200" b="1" dirty="0" err="1" smtClean="0">
                <a:solidFill>
                  <a:prstClr val="white"/>
                </a:solidFill>
                <a:latin typeface="Copperplate Gothic Bold"/>
                <a:cs typeface="Copperplate Gothic Bold"/>
              </a:rPr>
              <a:t>terzo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dei</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loro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beni</a:t>
            </a:r>
            <a:r>
              <a:rPr lang="en-US" sz="2200" b="1" dirty="0" smtClean="0">
                <a:solidFill>
                  <a:prstClr val="white"/>
                </a:solidFill>
                <a:latin typeface="Copperplate Gothic Bold"/>
                <a:cs typeface="Copperplate Gothic Bold"/>
              </a:rPr>
              <a:t>; di </a:t>
            </a:r>
            <a:r>
              <a:rPr lang="en-US" sz="2200" b="1" dirty="0" err="1" smtClean="0">
                <a:solidFill>
                  <a:prstClr val="white"/>
                </a:solidFill>
                <a:latin typeface="Copperplate Gothic Bold"/>
                <a:cs typeface="Copperplate Gothic Bold"/>
              </a:rPr>
              <a:t>massacri</a:t>
            </a:r>
            <a:r>
              <a:rPr lang="en-US" sz="2200" b="1" dirty="0" smtClean="0">
                <a:solidFill>
                  <a:prstClr val="white"/>
                </a:solidFill>
                <a:latin typeface="Copperplate Gothic Bold"/>
                <a:cs typeface="Copperplate Gothic Bold"/>
              </a:rPr>
              <a:t> in </a:t>
            </a:r>
            <a:r>
              <a:rPr lang="en-US" sz="2200" b="1" dirty="0" err="1" smtClean="0">
                <a:solidFill>
                  <a:prstClr val="white"/>
                </a:solidFill>
                <a:latin typeface="Copperplate Gothic Bold"/>
                <a:cs typeface="Copperplate Gothic Bold"/>
              </a:rPr>
              <a:t>realtà</a:t>
            </a:r>
            <a:r>
              <a:rPr lang="en-US" sz="2200" b="1" dirty="0" smtClean="0">
                <a:solidFill>
                  <a:prstClr val="white"/>
                </a:solidFill>
                <a:latin typeface="Copperplate Gothic Bold"/>
                <a:cs typeface="Copperplate Gothic Bold"/>
              </a:rPr>
              <a:t> non ne </a:t>
            </a:r>
            <a:r>
              <a:rPr lang="en-US" sz="2200" b="1" dirty="0" err="1" smtClean="0">
                <a:solidFill>
                  <a:prstClr val="white"/>
                </a:solidFill>
                <a:latin typeface="Copperplate Gothic Bold"/>
                <a:cs typeface="Copperplate Gothic Bold"/>
              </a:rPr>
              <a:t>fecero</a:t>
            </a:r>
            <a:r>
              <a:rPr lang="en-US" sz="2200" b="1" dirty="0" smtClean="0">
                <a:solidFill>
                  <a:prstClr val="white"/>
                </a:solidFill>
                <a:latin typeface="Copperplate Gothic Bold"/>
                <a:cs typeface="Copperplate Gothic Bold"/>
              </a:rPr>
              <a:t> poi </a:t>
            </a:r>
            <a:r>
              <a:rPr lang="en-US" sz="2200" b="1" dirty="0" err="1" smtClean="0">
                <a:solidFill>
                  <a:prstClr val="white"/>
                </a:solidFill>
                <a:latin typeface="Copperplate Gothic Bold"/>
                <a:cs typeface="Copperplate Gothic Bold"/>
              </a:rPr>
              <a:t>molti</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dati</a:t>
            </a:r>
            <a:r>
              <a:rPr lang="en-US" sz="2200" b="1" dirty="0" smtClean="0">
                <a:solidFill>
                  <a:prstClr val="white"/>
                </a:solidFill>
                <a:latin typeface="Copperplate Gothic Bold"/>
                <a:cs typeface="Copperplate Gothic Bold"/>
              </a:rPr>
              <a:t> I tempi. In </a:t>
            </a:r>
            <a:r>
              <a:rPr lang="en-US" sz="2200" b="1" dirty="0" err="1" smtClean="0">
                <a:solidFill>
                  <a:prstClr val="white"/>
                </a:solidFill>
                <a:latin typeface="Copperplate Gothic Bold"/>
                <a:cs typeface="Copperplate Gothic Bold"/>
              </a:rPr>
              <a:t>pochi</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decenni</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rinunciarono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alla</a:t>
            </a:r>
            <a:r>
              <a:rPr lang="en-US" sz="2200" b="1" dirty="0" smtClean="0">
                <a:solidFill>
                  <a:prstClr val="white"/>
                </a:solidFill>
                <a:latin typeface="Copperplate Gothic Bold"/>
                <a:cs typeface="Copperplate Gothic Bold"/>
              </a:rPr>
              <a:t> lingua e </a:t>
            </a:r>
            <a:r>
              <a:rPr lang="en-US" sz="2200" b="1" dirty="0" err="1" smtClean="0">
                <a:solidFill>
                  <a:prstClr val="white"/>
                </a:solidFill>
                <a:latin typeface="Copperplate Gothic Bold"/>
                <a:cs typeface="Copperplate Gothic Bold"/>
              </a:rPr>
              <a:t>alla</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religione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adottando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il</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cristianesimo</a:t>
            </a:r>
            <a:r>
              <a:rPr lang="en-US" sz="2200" b="1" dirty="0" smtClean="0">
                <a:solidFill>
                  <a:prstClr val="white"/>
                </a:solidFill>
                <a:latin typeface="Copperplate Gothic Bold"/>
                <a:cs typeface="Copperplate Gothic Bold"/>
              </a:rPr>
              <a:t> e </a:t>
            </a:r>
            <a:r>
              <a:rPr lang="en-US" sz="2200" b="1" dirty="0" err="1" smtClean="0">
                <a:solidFill>
                  <a:prstClr val="white"/>
                </a:solidFill>
                <a:latin typeface="Copperplate Gothic Bold"/>
                <a:cs typeface="Copperplate Gothic Bold"/>
              </a:rPr>
              <a:t>il</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latino</a:t>
            </a:r>
            <a:r>
              <a:rPr lang="en-US" sz="2200" b="1" dirty="0" smtClean="0">
                <a:solidFill>
                  <a:prstClr val="white"/>
                </a:solidFill>
                <a:latin typeface="Copperplate Gothic Bold"/>
                <a:cs typeface="Copperplate Gothic Bold"/>
              </a:rPr>
              <a:t>. Le </a:t>
            </a:r>
            <a:r>
              <a:rPr lang="en-US" sz="2200" b="1" dirty="0" err="1" smtClean="0">
                <a:solidFill>
                  <a:prstClr val="white"/>
                </a:solidFill>
                <a:latin typeface="Copperplate Gothic Bold"/>
                <a:cs typeface="Copperplate Gothic Bold"/>
              </a:rPr>
              <a:t>donne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romane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hanno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preso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volentieri</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i</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loro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uomini</a:t>
            </a:r>
            <a:r>
              <a:rPr lang="en-US" sz="2200" b="1" dirty="0" smtClean="0">
                <a:solidFill>
                  <a:prstClr val="white"/>
                </a:solidFill>
                <a:latin typeface="Copperplate Gothic Bold"/>
                <a:cs typeface="Copperplate Gothic Bold"/>
              </a:rPr>
              <a:t> come </a:t>
            </a:r>
            <a:r>
              <a:rPr lang="en-US" sz="2200" b="1" dirty="0" err="1" smtClean="0">
                <a:solidFill>
                  <a:prstClr val="white"/>
                </a:solidFill>
                <a:latin typeface="Copperplate Gothic Bold"/>
                <a:cs typeface="Copperplate Gothic Bold"/>
              </a:rPr>
              <a:t>mariti</a:t>
            </a:r>
            <a:r>
              <a:rPr lang="en-US" sz="2200" b="1" dirty="0" smtClean="0">
                <a:solidFill>
                  <a:prstClr val="white"/>
                </a:solidFill>
                <a:latin typeface="Copperplate Gothic Bold"/>
                <a:cs typeface="Copperplate Gothic Bold"/>
              </a:rPr>
              <a:t>,   in </a:t>
            </a:r>
            <a:r>
              <a:rPr lang="en-US" sz="2200" b="1" dirty="0" err="1" smtClean="0">
                <a:solidFill>
                  <a:prstClr val="white"/>
                </a:solidFill>
                <a:latin typeface="Copperplate Gothic Bold"/>
                <a:cs typeface="Copperplate Gothic Bold"/>
              </a:rPr>
              <a:t>qualunque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classe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sociale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viste</a:t>
            </a:r>
            <a:r>
              <a:rPr lang="en-US" sz="2200" b="1" dirty="0" smtClean="0">
                <a:solidFill>
                  <a:prstClr val="white"/>
                </a:solidFill>
                <a:latin typeface="Copperplate Gothic Bold"/>
                <a:cs typeface="Copperplate Gothic Bold"/>
              </a:rPr>
              <a:t> le </a:t>
            </a:r>
            <a:r>
              <a:rPr lang="en-US" sz="2200" b="1" dirty="0" err="1" smtClean="0">
                <a:solidFill>
                  <a:prstClr val="white"/>
                </a:solidFill>
                <a:latin typeface="Copperplate Gothic Bold"/>
                <a:cs typeface="Copperplate Gothic Bold"/>
              </a:rPr>
              <a:t>usanze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più</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egualitarie</a:t>
            </a:r>
            <a:r>
              <a:rPr lang="en-US" sz="2200" b="1" dirty="0" smtClean="0">
                <a:solidFill>
                  <a:prstClr val="white"/>
                </a:solidFill>
                <a:latin typeface="Copperplate Gothic Bold"/>
                <a:cs typeface="Copperplate Gothic Bold"/>
              </a:rPr>
              <a:t> e </a:t>
            </a:r>
            <a:r>
              <a:rPr lang="en-US" sz="2200" b="1" dirty="0" err="1" smtClean="0">
                <a:solidFill>
                  <a:prstClr val="white"/>
                </a:solidFill>
                <a:latin typeface="Copperplate Gothic Bold"/>
                <a:cs typeface="Copperplate Gothic Bold"/>
              </a:rPr>
              <a:t>favorevoli</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alle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spose</a:t>
            </a:r>
            <a:r>
              <a:rPr lang="en-US" sz="2200" b="1" dirty="0" smtClean="0">
                <a:solidFill>
                  <a:prstClr val="white"/>
                </a:solidFill>
                <a:latin typeface="Copperplate Gothic Bold"/>
                <a:cs typeface="Copperplate Gothic Bold"/>
              </a:rPr>
              <a:t>. Il </a:t>
            </a:r>
            <a:r>
              <a:rPr lang="en-US" sz="2200" b="1" dirty="0" err="1" smtClean="0">
                <a:solidFill>
                  <a:prstClr val="white"/>
                </a:solidFill>
                <a:latin typeface="Copperplate Gothic Bold"/>
                <a:cs typeface="Copperplate Gothic Bold"/>
              </a:rPr>
              <a:t>matrimonio</a:t>
            </a:r>
            <a:r>
              <a:rPr lang="en-US" sz="2200" b="1" dirty="0" smtClean="0">
                <a:solidFill>
                  <a:prstClr val="white"/>
                </a:solidFill>
                <a:latin typeface="Copperplate Gothic Bold"/>
                <a:cs typeface="Copperplate Gothic Bold"/>
              </a:rPr>
              <a:t> di </a:t>
            </a:r>
            <a:r>
              <a:rPr lang="en-US" sz="2200" b="1" dirty="0" err="1" smtClean="0">
                <a:solidFill>
                  <a:prstClr val="white"/>
                </a:solidFill>
                <a:latin typeface="Copperplate Gothic Bold"/>
                <a:cs typeface="Copperplate Gothic Bold"/>
              </a:rPr>
              <a:t>rito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romano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fu</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imposto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soltanto</a:t>
            </a:r>
            <a:r>
              <a:rPr lang="en-US" sz="2200" b="1" dirty="0" smtClean="0">
                <a:solidFill>
                  <a:prstClr val="white"/>
                </a:solidFill>
                <a:latin typeface="Copperplate Gothic Bold"/>
                <a:cs typeface="Copperplate Gothic Bold"/>
              </a:rPr>
              <a:t> col </a:t>
            </a:r>
            <a:r>
              <a:rPr lang="en-US" sz="2200" b="1" dirty="0" err="1" smtClean="0">
                <a:solidFill>
                  <a:prstClr val="white"/>
                </a:solidFill>
                <a:latin typeface="Copperplate Gothic Bold"/>
                <a:cs typeface="Copperplate Gothic Bold"/>
              </a:rPr>
              <a:t>Concilio</a:t>
            </a:r>
            <a:r>
              <a:rPr lang="en-US" sz="2200" b="1" dirty="0" smtClean="0">
                <a:solidFill>
                  <a:prstClr val="white"/>
                </a:solidFill>
                <a:latin typeface="Copperplate Gothic Bold"/>
                <a:cs typeface="Copperplate Gothic Bold"/>
              </a:rPr>
              <a:t> di Trento, e ci </a:t>
            </a:r>
            <a:r>
              <a:rPr lang="en-US" sz="2200" b="1" dirty="0" err="1" smtClean="0">
                <a:solidFill>
                  <a:prstClr val="white"/>
                </a:solidFill>
                <a:latin typeface="Copperplate Gothic Bold"/>
                <a:cs typeface="Copperplate Gothic Bold"/>
              </a:rPr>
              <a:t>mise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secoli</a:t>
            </a:r>
            <a:r>
              <a:rPr lang="en-US" sz="2200" b="1" dirty="0" smtClean="0">
                <a:solidFill>
                  <a:prstClr val="white"/>
                </a:solidFill>
                <a:latin typeface="Copperplate Gothic Bold"/>
                <a:cs typeface="Copperplate Gothic Bold"/>
              </a:rPr>
              <a:t> ad </a:t>
            </a:r>
            <a:r>
              <a:rPr lang="en-US" sz="2200" b="1" dirty="0" err="1" smtClean="0">
                <a:solidFill>
                  <a:prstClr val="white"/>
                </a:solidFill>
                <a:latin typeface="Copperplate Gothic Bold"/>
                <a:cs typeface="Copperplate Gothic Bold"/>
              </a:rPr>
              <a:t>affermarsi</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nelle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valli</a:t>
            </a:r>
            <a:r>
              <a:rPr lang="en-US" sz="2200" b="1" dirty="0" smtClean="0">
                <a:solidFill>
                  <a:prstClr val="white"/>
                </a:solidFill>
                <a:latin typeface="Copperplate Gothic Bold"/>
                <a:cs typeface="Copperplate Gothic Bold"/>
              </a:rPr>
              <a:t> alpine. Di </a:t>
            </a:r>
            <a:r>
              <a:rPr lang="en-US" sz="2200" b="1" dirty="0" err="1" smtClean="0">
                <a:solidFill>
                  <a:prstClr val="white"/>
                </a:solidFill>
                <a:latin typeface="Copperplate Gothic Bold"/>
                <a:cs typeface="Copperplate Gothic Bold"/>
              </a:rPr>
              <a:t>sicuro</a:t>
            </a:r>
            <a:r>
              <a:rPr lang="en-US" sz="2200" b="1" dirty="0" smtClean="0">
                <a:solidFill>
                  <a:prstClr val="white"/>
                </a:solidFill>
                <a:latin typeface="Copperplate Gothic Bold"/>
                <a:cs typeface="Copperplate Gothic Bold"/>
              </a:rPr>
              <a:t>, la </a:t>
            </a:r>
            <a:r>
              <a:rPr lang="en-US" sz="2200" b="1" dirty="0" err="1" smtClean="0">
                <a:solidFill>
                  <a:prstClr val="white"/>
                </a:solidFill>
                <a:latin typeface="Copperplate Gothic Bold"/>
                <a:cs typeface="Copperplate Gothic Bold"/>
              </a:rPr>
              <a:t>gente</a:t>
            </a:r>
            <a:r>
              <a:rPr lang="en-US" sz="2200" b="1" dirty="0" smtClean="0">
                <a:solidFill>
                  <a:prstClr val="white"/>
                </a:solidFill>
                <a:latin typeface="Copperplate Gothic Bold"/>
                <a:cs typeface="Copperplate Gothic Bold"/>
              </a:rPr>
              <a:t> del </a:t>
            </a:r>
            <a:r>
              <a:rPr lang="en-US" sz="2200" b="1" dirty="0" err="1" smtClean="0">
                <a:solidFill>
                  <a:prstClr val="white"/>
                </a:solidFill>
                <a:latin typeface="Copperplate Gothic Bold"/>
                <a:cs typeface="Copperplate Gothic Bold"/>
              </a:rPr>
              <a:t>popolo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edelle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campagne</a:t>
            </a:r>
            <a:r>
              <a:rPr lang="en-US" sz="2200" b="1" dirty="0" smtClean="0">
                <a:solidFill>
                  <a:prstClr val="white"/>
                </a:solidFill>
                <a:latin typeface="Copperplate Gothic Bold"/>
                <a:cs typeface="Copperplate Gothic Bold"/>
              </a:rPr>
              <a:t> li </a:t>
            </a:r>
            <a:r>
              <a:rPr lang="en-US" sz="2200" b="1" dirty="0" err="1" smtClean="0">
                <a:solidFill>
                  <a:prstClr val="white"/>
                </a:solidFill>
                <a:latin typeface="Copperplate Gothic Bold"/>
                <a:cs typeface="Copperplate Gothic Bold"/>
              </a:rPr>
              <a:t>rispettava</a:t>
            </a:r>
            <a:r>
              <a:rPr lang="en-US" sz="2200" b="1" dirty="0" smtClean="0">
                <a:solidFill>
                  <a:prstClr val="white"/>
                </a:solidFill>
                <a:latin typeface="Copperplate Gothic Bold"/>
                <a:cs typeface="Copperplate Gothic Bold"/>
              </a:rPr>
              <a:t> e </a:t>
            </a:r>
            <a:r>
              <a:rPr lang="en-US" sz="2200" b="1" dirty="0" err="1" smtClean="0">
                <a:solidFill>
                  <a:prstClr val="white"/>
                </a:solidFill>
                <a:latin typeface="Copperplate Gothic Bold"/>
                <a:cs typeface="Copperplate Gothic Bold"/>
              </a:rPr>
              <a:t>lim</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amava</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soprattuitto</a:t>
            </a:r>
            <a:r>
              <a:rPr lang="en-US" sz="2200" b="1" dirty="0" smtClean="0">
                <a:solidFill>
                  <a:prstClr val="white"/>
                </a:solidFill>
                <a:latin typeface="Copperplate Gothic Bold"/>
                <a:cs typeface="Copperplate Gothic Bold"/>
              </a:rPr>
              <a:t> in </a:t>
            </a:r>
            <a:r>
              <a:rPr lang="en-US" sz="2200" b="1" dirty="0" err="1" smtClean="0">
                <a:solidFill>
                  <a:prstClr val="white"/>
                </a:solidFill>
                <a:latin typeface="Copperplate Gothic Bold"/>
                <a:cs typeface="Copperplate Gothic Bold"/>
              </a:rPr>
              <a:t>Lombardia</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fecero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immediatamente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una</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scelta</a:t>
            </a:r>
            <a:r>
              <a:rPr lang="en-US" sz="2200" b="1" dirty="0" smtClean="0">
                <a:solidFill>
                  <a:prstClr val="white"/>
                </a:solidFill>
                <a:latin typeface="Copperplate Gothic Bold"/>
                <a:cs typeface="Copperplate Gothic Bold"/>
              </a:rPr>
              <a:t> di campo </a:t>
            </a:r>
            <a:r>
              <a:rPr lang="en-US" sz="2200" b="1" dirty="0" err="1" smtClean="0">
                <a:solidFill>
                  <a:prstClr val="white"/>
                </a:solidFill>
                <a:latin typeface="Copperplate Gothic Bold"/>
                <a:cs typeface="Copperplate Gothic Bold"/>
              </a:rPr>
              <a:t>precisa</a:t>
            </a:r>
            <a:r>
              <a:rPr lang="en-US" sz="2200" b="1" dirty="0" smtClean="0">
                <a:solidFill>
                  <a:prstClr val="white"/>
                </a:solidFill>
                <a:latin typeface="Copperplate Gothic Bold"/>
                <a:cs typeface="Copperplate Gothic Bold"/>
              </a:rPr>
              <a:t>, e </a:t>
            </a:r>
            <a:r>
              <a:rPr lang="en-US" sz="2200" b="1" dirty="0" err="1" smtClean="0">
                <a:solidFill>
                  <a:prstClr val="white"/>
                </a:solidFill>
                <a:latin typeface="Copperplate Gothic Bold"/>
                <a:cs typeface="Copperplate Gothic Bold"/>
              </a:rPr>
              <a:t>ribattezzarono</a:t>
            </a:r>
            <a:r>
              <a:rPr lang="en-US" sz="2200" b="1" dirty="0" smtClean="0">
                <a:solidFill>
                  <a:prstClr val="white"/>
                </a:solidFill>
                <a:latin typeface="Copperplate Gothic Bold"/>
                <a:cs typeface="Copperplate Gothic Bold"/>
              </a:rPr>
              <a:t> la </a:t>
            </a:r>
            <a:r>
              <a:rPr lang="en-US" sz="2200" b="1" dirty="0" err="1" smtClean="0">
                <a:solidFill>
                  <a:prstClr val="white"/>
                </a:solidFill>
                <a:latin typeface="Copperplate Gothic Bold"/>
                <a:cs typeface="Copperplate Gothic Bold"/>
              </a:rPr>
              <a:t>propria</a:t>
            </a:r>
            <a:r>
              <a:rPr lang="en-US" sz="2200" b="1" dirty="0" smtClean="0">
                <a:solidFill>
                  <a:prstClr val="white"/>
                </a:solidFill>
                <a:latin typeface="Copperplate Gothic Bold"/>
                <a:cs typeface="Copperplate Gothic Bold"/>
              </a:rPr>
              <a:t> terra col </a:t>
            </a:r>
            <a:r>
              <a:rPr lang="en-US" sz="2200" b="1" dirty="0" err="1" smtClean="0">
                <a:solidFill>
                  <a:prstClr val="white"/>
                </a:solidFill>
                <a:latin typeface="Copperplate Gothic Bold"/>
                <a:cs typeface="Copperplate Gothic Bold"/>
              </a:rPr>
              <a:t>nome</a:t>
            </a:r>
            <a:r>
              <a:rPr lang="en-US" sz="2200" b="1" dirty="0" smtClean="0">
                <a:solidFill>
                  <a:prstClr val="white"/>
                </a:solidFill>
                <a:latin typeface="Copperplate Gothic Bold"/>
                <a:cs typeface="Copperplate Gothic Bold"/>
              </a:rPr>
              <a:t>  di un </a:t>
            </a:r>
            <a:r>
              <a:rPr lang="en-US" sz="2200" b="1" dirty="0" err="1" smtClean="0">
                <a:solidFill>
                  <a:prstClr val="white"/>
                </a:solidFill>
                <a:latin typeface="Copperplate Gothic Bold"/>
                <a:cs typeface="Copperplate Gothic Bold"/>
              </a:rPr>
              <a:t>popolo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che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difficilmente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potevano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considerare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invasore</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Piuttosto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liberatore</a:t>
            </a:r>
            <a:r>
              <a:rPr lang="en-US" sz="2200" b="1" dirty="0" smtClean="0">
                <a:solidFill>
                  <a:prstClr val="white"/>
                </a:solidFill>
                <a:latin typeface="Copperplate Gothic Bold"/>
                <a:cs typeface="Copperplate Gothic Bold"/>
              </a:rPr>
              <a:t> dal </a:t>
            </a:r>
            <a:r>
              <a:rPr lang="en-US" sz="2200" b="1" dirty="0" err="1" smtClean="0">
                <a:solidFill>
                  <a:prstClr val="white"/>
                </a:solidFill>
                <a:latin typeface="Copperplate Gothic Bold"/>
                <a:cs typeface="Copperplate Gothic Bold"/>
              </a:rPr>
              <a:t>giogo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romano</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ed</a:t>
            </a:r>
            <a:r>
              <a:rPr lang="en-US" sz="2200" b="1" dirty="0" smtClean="0">
                <a:solidFill>
                  <a:prstClr val="white"/>
                </a:solidFill>
                <a:latin typeface="Copperplate Gothic Bold"/>
                <a:cs typeface="Copperplate Gothic Bold"/>
              </a:rPr>
              <a:t> </a:t>
            </a:r>
            <a:r>
              <a:rPr lang="en-US" sz="2200" b="1" dirty="0" err="1" smtClean="0">
                <a:solidFill>
                  <a:prstClr val="white"/>
                </a:solidFill>
                <a:latin typeface="Copperplate Gothic Bold"/>
                <a:cs typeface="Copperplate Gothic Bold"/>
              </a:rPr>
              <a:t>urbano</a:t>
            </a:r>
            <a:r>
              <a:rPr lang="en-US" sz="2200" b="1" dirty="0" smtClean="0">
                <a:solidFill>
                  <a:prstClr val="white"/>
                </a:solidFill>
                <a:latin typeface="Copperplate Gothic Bold"/>
                <a:cs typeface="Copperplate Gothic Bold"/>
              </a:rPr>
              <a:t>. </a:t>
            </a:r>
          </a:p>
          <a:p>
            <a:r>
              <a:rPr lang="en-US" sz="2200" b="1" dirty="0" smtClean="0">
                <a:solidFill>
                  <a:prstClr val="white"/>
                </a:solidFill>
                <a:latin typeface="Copperplate Gothic Bold"/>
              </a:rPr>
              <a:t>Di </a:t>
            </a:r>
            <a:r>
              <a:rPr lang="en-US" sz="2200" b="1" dirty="0" err="1" smtClean="0">
                <a:solidFill>
                  <a:prstClr val="white"/>
                </a:solidFill>
                <a:latin typeface="Copperplate Gothic Bold"/>
              </a:rPr>
              <a:t>loro</a:t>
            </a:r>
            <a:r>
              <a:rPr lang="en-US" sz="2200" b="1" dirty="0" smtClean="0">
                <a:solidFill>
                  <a:prstClr val="white"/>
                </a:solidFill>
                <a:latin typeface="Copperplate Gothic Bold"/>
              </a:rPr>
              <a:t> </a:t>
            </a:r>
            <a:r>
              <a:rPr lang="en-US" sz="2200" b="1" dirty="0" err="1" smtClean="0">
                <a:solidFill>
                  <a:prstClr val="white"/>
                </a:solidFill>
                <a:latin typeface="Copperplate Gothic Bold"/>
              </a:rPr>
              <a:t>rimangono</a:t>
            </a:r>
            <a:r>
              <a:rPr lang="en-US" sz="2200" b="1" dirty="0" smtClean="0">
                <a:solidFill>
                  <a:prstClr val="white"/>
                </a:solidFill>
                <a:latin typeface="Copperplate Gothic Bold"/>
              </a:rPr>
              <a:t> </a:t>
            </a:r>
            <a:r>
              <a:rPr lang="en-US" sz="2200" b="1" dirty="0" err="1" smtClean="0">
                <a:solidFill>
                  <a:prstClr val="white"/>
                </a:solidFill>
                <a:latin typeface="Copperplate Gothic Bold"/>
              </a:rPr>
              <a:t>il</a:t>
            </a:r>
            <a:r>
              <a:rPr lang="en-US" sz="2200" b="1" dirty="0" smtClean="0">
                <a:solidFill>
                  <a:prstClr val="white"/>
                </a:solidFill>
                <a:latin typeface="Copperplate Gothic Bold"/>
              </a:rPr>
              <a:t> </a:t>
            </a:r>
            <a:r>
              <a:rPr lang="en-US" sz="2200" b="1" dirty="0" err="1" smtClean="0">
                <a:solidFill>
                  <a:prstClr val="white"/>
                </a:solidFill>
                <a:latin typeface="Copperplate Gothic Bold"/>
              </a:rPr>
              <a:t>nome</a:t>
            </a:r>
            <a:r>
              <a:rPr lang="en-US" sz="2200" b="1" dirty="0" smtClean="0">
                <a:solidFill>
                  <a:prstClr val="white"/>
                </a:solidFill>
                <a:latin typeface="Copperplate Gothic Bold"/>
              </a:rPr>
              <a:t>, le </a:t>
            </a:r>
            <a:r>
              <a:rPr lang="en-US" sz="2200" b="1" dirty="0" err="1" smtClean="0">
                <a:solidFill>
                  <a:prstClr val="white"/>
                </a:solidFill>
                <a:latin typeface="Copperplate Gothic Bold"/>
              </a:rPr>
              <a:t>tombe</a:t>
            </a:r>
            <a:r>
              <a:rPr lang="en-US" sz="2200" b="1" dirty="0" smtClean="0">
                <a:solidFill>
                  <a:prstClr val="white"/>
                </a:solidFill>
                <a:latin typeface="Copperplate Gothic Bold"/>
              </a:rPr>
              <a:t>, </a:t>
            </a:r>
            <a:r>
              <a:rPr lang="en-US" sz="2200" b="1" dirty="0" err="1" smtClean="0">
                <a:solidFill>
                  <a:prstClr val="white"/>
                </a:solidFill>
                <a:latin typeface="Copperplate Gothic Bold"/>
              </a:rPr>
              <a:t>qualche</a:t>
            </a:r>
            <a:r>
              <a:rPr lang="en-US" sz="2200" b="1" dirty="0" smtClean="0">
                <a:solidFill>
                  <a:prstClr val="white"/>
                </a:solidFill>
                <a:latin typeface="Copperplate Gothic Bold"/>
              </a:rPr>
              <a:t> </a:t>
            </a:r>
            <a:r>
              <a:rPr lang="en-US" sz="2200" b="1" dirty="0" err="1" smtClean="0">
                <a:solidFill>
                  <a:prstClr val="white"/>
                </a:solidFill>
                <a:latin typeface="Copperplate Gothic Bold"/>
              </a:rPr>
              <a:t>chiesa</a:t>
            </a:r>
            <a:r>
              <a:rPr lang="en-US" sz="2200" b="1" dirty="0" smtClean="0">
                <a:solidFill>
                  <a:prstClr val="white"/>
                </a:solidFill>
                <a:latin typeface="Copperplate Gothic Bold"/>
              </a:rPr>
              <a:t>….. E la </a:t>
            </a:r>
            <a:r>
              <a:rPr lang="en-US" sz="2200" b="1" dirty="0" err="1" smtClean="0">
                <a:solidFill>
                  <a:prstClr val="white"/>
                </a:solidFill>
                <a:latin typeface="Copperplate Gothic Bold"/>
              </a:rPr>
              <a:t>leggenda</a:t>
            </a:r>
            <a:r>
              <a:rPr lang="en-US" sz="2200" b="1" dirty="0" smtClean="0">
                <a:solidFill>
                  <a:prstClr val="white"/>
                </a:solidFill>
                <a:latin typeface="Copperplate Gothic Bold"/>
              </a:rPr>
              <a:t>. </a:t>
            </a:r>
            <a:endParaRPr lang="it-IT" sz="2200" dirty="0">
              <a:solidFill>
                <a:prstClr val="white"/>
              </a:solidFill>
            </a:endParaRPr>
          </a:p>
        </p:txBody>
      </p:sp>
    </p:spTree>
    <p:extLst>
      <p:ext uri="{BB962C8B-B14F-4D97-AF65-F5344CB8AC3E}">
        <p14:creationId xmlns:p14="http://schemas.microsoft.com/office/powerpoint/2010/main" val="5512147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0" y="2355273"/>
            <a:ext cx="9144000" cy="1862048"/>
          </a:xfrm>
          <a:prstGeom prst="rect">
            <a:avLst/>
          </a:prstGeom>
          <a:noFill/>
        </p:spPr>
        <p:txBody>
          <a:bodyPr wrap="square" rtlCol="0">
            <a:spAutoFit/>
          </a:bodyPr>
          <a:lstStyle/>
          <a:p>
            <a:pPr algn="ctr"/>
            <a:r>
              <a:rPr lang="it-IT" sz="11500" dirty="0" smtClean="0">
                <a:latin typeface="Copperplate Gothic Bold" pitchFamily="34" charset="0"/>
              </a:rPr>
              <a:t>GRAZIE </a:t>
            </a:r>
            <a:endParaRPr lang="it-IT" sz="16600" b="1" dirty="0" smtClean="0">
              <a:solidFill>
                <a:schemeClr val="accent1">
                  <a:lumMod val="40000"/>
                  <a:lumOff val="60000"/>
                </a:schemeClr>
              </a:solidFill>
              <a:latin typeface="Copperplate Gothic Bold" pitchFamily="34" charset="0"/>
              <a:cs typeface="Arial" charset="0"/>
            </a:endParaRPr>
          </a:p>
        </p:txBody>
      </p:sp>
    </p:spTree>
    <p:extLst>
      <p:ext uri="{BB962C8B-B14F-4D97-AF65-F5344CB8AC3E}">
        <p14:creationId xmlns:p14="http://schemas.microsoft.com/office/powerpoint/2010/main" val="3902141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5776"/>
            <a:ext cx="9144000" cy="1461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323528" y="3429000"/>
            <a:ext cx="3916457" cy="369332"/>
          </a:xfrm>
          <a:prstGeom prst="rect">
            <a:avLst/>
          </a:prstGeom>
          <a:noFill/>
        </p:spPr>
        <p:txBody>
          <a:bodyPr wrap="none" rtlCol="0">
            <a:spAutoFit/>
          </a:bodyPr>
          <a:lstStyle/>
          <a:p>
            <a:r>
              <a:rPr lang="it-IT" b="1" dirty="0" smtClean="0">
                <a:solidFill>
                  <a:srgbClr val="C00000"/>
                </a:solidFill>
                <a:latin typeface="Times New Roman" pitchFamily="18" charset="0"/>
                <a:cs typeface="Times New Roman" pitchFamily="18" charset="0"/>
              </a:rPr>
              <a:t>Capanna di ossa di mammut. Ucraina</a:t>
            </a:r>
            <a:endParaRPr lang="it-IT"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2131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7598" y="5916379"/>
            <a:ext cx="9143999" cy="954107"/>
          </a:xfrm>
          <a:prstGeom prst="rect">
            <a:avLst/>
          </a:prstGeom>
          <a:noFill/>
        </p:spPr>
        <p:txBody>
          <a:bodyPr wrap="square" rtlCol="0">
            <a:spAutoFit/>
          </a:bodyPr>
          <a:lstStyle/>
          <a:p>
            <a:r>
              <a:rPr lang="en-US" sz="1400" b="1" dirty="0" smtClean="0">
                <a:solidFill>
                  <a:prstClr val="white"/>
                </a:solidFill>
                <a:latin typeface="Copperplate Gothic Bold"/>
                <a:cs typeface="Copperplate Gothic Bold"/>
              </a:rPr>
              <a:t>Per </a:t>
            </a:r>
            <a:r>
              <a:rPr lang="en-US" sz="1400" b="1" dirty="0" err="1" smtClean="0">
                <a:solidFill>
                  <a:prstClr val="white"/>
                </a:solidFill>
                <a:latin typeface="Copperplate Gothic Bold"/>
                <a:cs typeface="Copperplate Gothic Bold"/>
              </a:rPr>
              <a:t>secoli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l’umanità</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delle</a:t>
            </a:r>
            <a:r>
              <a:rPr lang="en-US" sz="1400" b="1" dirty="0" smtClean="0">
                <a:solidFill>
                  <a:prstClr val="white"/>
                </a:solidFill>
                <a:latin typeface="Copperplate Gothic Bold"/>
                <a:cs typeface="Copperplate Gothic Bold"/>
              </a:rPr>
              <a:t> steppe ha </a:t>
            </a:r>
            <a:r>
              <a:rPr lang="en-US" sz="1400" b="1" dirty="0" err="1" smtClean="0">
                <a:solidFill>
                  <a:prstClr val="white"/>
                </a:solidFill>
                <a:latin typeface="Copperplate Gothic Bold"/>
                <a:cs typeface="Copperplate Gothic Bold"/>
              </a:rPr>
              <a:t>dovuto</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convivere</a:t>
            </a:r>
            <a:r>
              <a:rPr lang="en-US" sz="1400" b="1" dirty="0" smtClean="0">
                <a:solidFill>
                  <a:prstClr val="white"/>
                </a:solidFill>
                <a:latin typeface="Copperplate Gothic Bold"/>
                <a:cs typeface="Copperplate Gothic Bold"/>
              </a:rPr>
              <a:t> col </a:t>
            </a:r>
            <a:r>
              <a:rPr lang="en-US" sz="1400" b="1" dirty="0" err="1" smtClean="0">
                <a:solidFill>
                  <a:prstClr val="white"/>
                </a:solidFill>
                <a:latin typeface="Copperplate Gothic Bold"/>
                <a:cs typeface="Copperplate Gothic Bold"/>
              </a:rPr>
              <a:t>gelo</a:t>
            </a:r>
            <a:r>
              <a:rPr lang="en-US" sz="1400" b="1" dirty="0" smtClean="0">
                <a:solidFill>
                  <a:prstClr val="white"/>
                </a:solidFill>
                <a:latin typeface="Copperplate Gothic Bold"/>
                <a:cs typeface="Copperplate Gothic Bold"/>
              </a:rPr>
              <a:t> e con la </a:t>
            </a:r>
            <a:r>
              <a:rPr lang="en-US" sz="1400" b="1" dirty="0" err="1" smtClean="0">
                <a:solidFill>
                  <a:prstClr val="white"/>
                </a:solidFill>
                <a:latin typeface="Copperplate Gothic Bold"/>
                <a:cs typeface="Copperplate Gothic Bold"/>
              </a:rPr>
              <a:t>scarsità</a:t>
            </a:r>
            <a:r>
              <a:rPr lang="en-US" sz="1400" b="1" dirty="0" smtClean="0">
                <a:solidFill>
                  <a:prstClr val="white"/>
                </a:solidFill>
                <a:latin typeface="Copperplate Gothic Bold"/>
                <a:cs typeface="Copperplate Gothic Bold"/>
              </a:rPr>
              <a:t> di </a:t>
            </a:r>
            <a:r>
              <a:rPr lang="en-US" sz="1400" b="1" dirty="0" err="1" smtClean="0">
                <a:solidFill>
                  <a:prstClr val="white"/>
                </a:solidFill>
                <a:latin typeface="Copperplate Gothic Bold"/>
                <a:cs typeface="Copperplate Gothic Bold"/>
              </a:rPr>
              <a:t>risorse</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che</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conduceva</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alla</a:t>
            </a:r>
            <a:r>
              <a:rPr lang="en-US" sz="1400" b="1" dirty="0" smtClean="0">
                <a:solidFill>
                  <a:prstClr val="white"/>
                </a:solidFill>
                <a:latin typeface="Copperplate Gothic Bold"/>
                <a:cs typeface="Copperplate Gothic Bold"/>
              </a:rPr>
              <a:t> fame </a:t>
            </a:r>
            <a:r>
              <a:rPr lang="en-US" sz="1400" b="1" dirty="0" err="1" smtClean="0">
                <a:solidFill>
                  <a:prstClr val="white"/>
                </a:solidFill>
                <a:latin typeface="Copperplate Gothic Bold"/>
                <a:cs typeface="Copperplate Gothic Bold"/>
              </a:rPr>
              <a:t>cronica</a:t>
            </a:r>
            <a:r>
              <a:rPr lang="en-US" sz="1400" b="1" dirty="0" smtClean="0">
                <a:solidFill>
                  <a:prstClr val="white"/>
                </a:solidFill>
                <a:latin typeface="Copperplate Gothic Bold"/>
                <a:cs typeface="Copperplate Gothic Bold"/>
              </a:rPr>
              <a:t>.   Chi </a:t>
            </a:r>
            <a:r>
              <a:rPr lang="en-US" sz="1400" b="1" dirty="0" err="1" smtClean="0">
                <a:solidFill>
                  <a:prstClr val="white"/>
                </a:solidFill>
                <a:latin typeface="Copperplate Gothic Bold"/>
                <a:cs typeface="Copperplate Gothic Bold"/>
              </a:rPr>
              <a:t>viveva</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più</a:t>
            </a:r>
            <a:r>
              <a:rPr lang="en-US" sz="1400" b="1" dirty="0" smtClean="0">
                <a:solidFill>
                  <a:prstClr val="white"/>
                </a:solidFill>
                <a:latin typeface="Copperplate Gothic Bold"/>
                <a:cs typeface="Copperplate Gothic Bold"/>
              </a:rPr>
              <a:t> al </a:t>
            </a:r>
            <a:r>
              <a:rPr lang="en-US" sz="1400" b="1" dirty="0" err="1" smtClean="0">
                <a:solidFill>
                  <a:prstClr val="white"/>
                </a:solidFill>
                <a:latin typeface="Copperplate Gothic Bold"/>
                <a:cs typeface="Copperplate Gothic Bold"/>
              </a:rPr>
              <a:t>nord</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anche</a:t>
            </a:r>
            <a:r>
              <a:rPr lang="en-US" sz="1400" b="1" dirty="0" smtClean="0">
                <a:solidFill>
                  <a:prstClr val="white"/>
                </a:solidFill>
                <a:latin typeface="Copperplate Gothic Bold"/>
                <a:cs typeface="Copperplate Gothic Bold"/>
              </a:rPr>
              <a:t> col </a:t>
            </a:r>
            <a:r>
              <a:rPr lang="en-US" sz="1400" b="1" dirty="0" err="1" smtClean="0">
                <a:solidFill>
                  <a:prstClr val="white"/>
                </a:solidFill>
                <a:latin typeface="Copperplate Gothic Bold"/>
                <a:cs typeface="Copperplate Gothic Bold"/>
              </a:rPr>
              <a:t>buio</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sei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mesi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all’anno</a:t>
            </a:r>
            <a:r>
              <a:rPr lang="en-US" sz="1400" b="1" dirty="0" smtClean="0">
                <a:solidFill>
                  <a:prstClr val="white"/>
                </a:solidFill>
                <a:latin typeface="Copperplate Gothic Bold"/>
                <a:cs typeface="Copperplate Gothic Bold"/>
              </a:rPr>
              <a:t>. Non </a:t>
            </a:r>
            <a:r>
              <a:rPr lang="en-US" sz="1400" b="1" dirty="0" err="1" smtClean="0">
                <a:solidFill>
                  <a:prstClr val="white"/>
                </a:solidFill>
                <a:latin typeface="Copperplate Gothic Bold"/>
                <a:cs typeface="Copperplate Gothic Bold"/>
              </a:rPr>
              <a:t>stupisce</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che</a:t>
            </a:r>
            <a:r>
              <a:rPr lang="en-US" sz="1400" b="1" dirty="0" smtClean="0">
                <a:solidFill>
                  <a:prstClr val="white"/>
                </a:solidFill>
                <a:latin typeface="Copperplate Gothic Bold"/>
                <a:cs typeface="Copperplate Gothic Bold"/>
              </a:rPr>
              <a:t> le </a:t>
            </a:r>
            <a:r>
              <a:rPr lang="en-US" sz="1400" b="1" dirty="0" err="1" smtClean="0">
                <a:solidFill>
                  <a:prstClr val="white"/>
                </a:solidFill>
                <a:latin typeface="Copperplate Gothic Bold"/>
                <a:cs typeface="Copperplate Gothic Bold"/>
              </a:rPr>
              <a:t>tribù</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si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siano</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messe</a:t>
            </a:r>
            <a:r>
              <a:rPr lang="en-US" sz="1400" b="1" dirty="0" smtClean="0">
                <a:solidFill>
                  <a:prstClr val="white"/>
                </a:solidFill>
                <a:latin typeface="Copperplate Gothic Bold"/>
                <a:cs typeface="Copperplate Gothic Bold"/>
              </a:rPr>
              <a:t> in </a:t>
            </a:r>
            <a:r>
              <a:rPr lang="en-US" sz="1400" b="1" dirty="0" err="1" smtClean="0">
                <a:solidFill>
                  <a:prstClr val="white"/>
                </a:solidFill>
                <a:latin typeface="Copperplate Gothic Bold"/>
                <a:cs typeface="Copperplate Gothic Bold"/>
              </a:rPr>
              <a:t>cammino</a:t>
            </a:r>
            <a:r>
              <a:rPr lang="en-US" sz="1400" b="1" dirty="0" smtClean="0">
                <a:solidFill>
                  <a:prstClr val="white"/>
                </a:solidFill>
                <a:latin typeface="Copperplate Gothic Bold"/>
                <a:cs typeface="Copperplate Gothic Bold"/>
              </a:rPr>
              <a:t> e </a:t>
            </a:r>
            <a:r>
              <a:rPr lang="en-US" sz="1400" b="1" dirty="0" err="1" smtClean="0">
                <a:solidFill>
                  <a:prstClr val="white"/>
                </a:solidFill>
                <a:latin typeface="Copperplate Gothic Bold"/>
                <a:cs typeface="Copperplate Gothic Bold"/>
              </a:rPr>
              <a:t>che</a:t>
            </a:r>
            <a:r>
              <a:rPr lang="en-US" sz="1400" b="1" dirty="0" smtClean="0">
                <a:solidFill>
                  <a:prstClr val="white"/>
                </a:solidFill>
                <a:latin typeface="Copperplate Gothic Bold"/>
                <a:cs typeface="Copperplate Gothic Bold"/>
              </a:rPr>
              <a:t> per </a:t>
            </a:r>
            <a:r>
              <a:rPr lang="en-US" sz="1400" b="1" dirty="0" err="1" smtClean="0">
                <a:solidFill>
                  <a:prstClr val="white"/>
                </a:solidFill>
                <a:latin typeface="Copperplate Gothic Bold"/>
                <a:cs typeface="Copperplate Gothic Bold"/>
              </a:rPr>
              <a:t>millenni</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nessuno</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sia</a:t>
            </a:r>
            <a:r>
              <a:rPr lang="en-US" sz="1400" b="1" dirty="0" smtClean="0">
                <a:solidFill>
                  <a:prstClr val="white"/>
                </a:solidFill>
                <a:latin typeface="Copperplate Gothic Bold"/>
                <a:cs typeface="Copperplate Gothic Bold"/>
              </a:rPr>
              <a:t> </a:t>
            </a:r>
            <a:r>
              <a:rPr lang="en-US" sz="1400" b="1" dirty="0" err="1" smtClean="0">
                <a:solidFill>
                  <a:prstClr val="white"/>
                </a:solidFill>
                <a:latin typeface="Copperplate Gothic Bold"/>
                <a:cs typeface="Copperplate Gothic Bold"/>
              </a:rPr>
              <a:t>riuscito</a:t>
            </a:r>
            <a:r>
              <a:rPr lang="en-US" sz="1400" b="1" dirty="0" smtClean="0">
                <a:solidFill>
                  <a:prstClr val="white"/>
                </a:solidFill>
                <a:latin typeface="Copperplate Gothic Bold"/>
                <a:cs typeface="Copperplate Gothic Bold"/>
              </a:rPr>
              <a:t> a </a:t>
            </a:r>
            <a:r>
              <a:rPr lang="en-US" sz="1400" b="1" dirty="0" err="1" smtClean="0">
                <a:solidFill>
                  <a:prstClr val="white"/>
                </a:solidFill>
                <a:latin typeface="Copperplate Gothic Bold"/>
                <a:cs typeface="Copperplate Gothic Bold"/>
              </a:rPr>
              <a:t>fermarle</a:t>
            </a:r>
            <a:r>
              <a:rPr lang="en-US" sz="1400" b="1" dirty="0" smtClean="0">
                <a:solidFill>
                  <a:prstClr val="white"/>
                </a:solidFill>
                <a:latin typeface="Copperplate Gothic Bold"/>
                <a:cs typeface="Copperplate Gothic Bold"/>
              </a:rPr>
              <a:t>…..</a:t>
            </a:r>
            <a:endParaRPr lang="it-IT" sz="1200" dirty="0">
              <a:solidFill>
                <a:prstClr val="white"/>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2" y="-1278"/>
            <a:ext cx="9094577" cy="5978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204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28875" y="5009936"/>
            <a:ext cx="9143999" cy="1815882"/>
          </a:xfrm>
          <a:prstGeom prst="rect">
            <a:avLst/>
          </a:prstGeom>
          <a:noFill/>
        </p:spPr>
        <p:txBody>
          <a:bodyPr wrap="square" rtlCol="0">
            <a:spAutoFit/>
          </a:bodyPr>
          <a:lstStyle/>
          <a:p>
            <a:r>
              <a:rPr lang="it-IT" sz="1400" b="1" dirty="0">
                <a:solidFill>
                  <a:prstClr val="white"/>
                </a:solidFill>
                <a:latin typeface="Copperplate Gothic Bold"/>
                <a:cs typeface="Copperplate Gothic Bold"/>
              </a:rPr>
              <a:t>Il territorio dei nomadi copre una fascia erbosa nel cuore del continente euroasiatico, tra il 40° e il 50° parallelo, che corre dal Fiume Giallo al Danubio per più di 5mila chilometri. </a:t>
            </a:r>
            <a:r>
              <a:rPr lang="it-IT" sz="1400" b="1" dirty="0" smtClean="0">
                <a:solidFill>
                  <a:prstClr val="white"/>
                </a:solidFill>
                <a:latin typeface="Copperplate Gothic Bold"/>
                <a:cs typeface="Copperplate Gothic Bold"/>
              </a:rPr>
              <a:t> Si tratta di culture </a:t>
            </a:r>
            <a:r>
              <a:rPr lang="it-IT" sz="1400" b="1" dirty="0">
                <a:solidFill>
                  <a:prstClr val="white"/>
                </a:solidFill>
                <a:latin typeface="Copperplate Gothic Bold"/>
                <a:cs typeface="Copperplate Gothic Bold"/>
              </a:rPr>
              <a:t>egualitarie. Il rendimento ottimale di questo tipo di sistema produttivo, basato sulla pastorizia e l’allevamento dei cavalli, richiede la massima dispersione dei singoli gruppi o famiglie di allevatori su territori il più possibile estesi: questa modalità di segmentazione naturale frena la concentrazione di bestiame, perché non si possono portar dietro più di un certo numero di </a:t>
            </a:r>
            <a:r>
              <a:rPr lang="it-IT" sz="1400" b="1" dirty="0" smtClean="0">
                <a:solidFill>
                  <a:prstClr val="white"/>
                </a:solidFill>
                <a:latin typeface="Copperplate Gothic Bold"/>
                <a:cs typeface="Copperplate Gothic Bold"/>
              </a:rPr>
              <a:t>capi</a:t>
            </a:r>
            <a:r>
              <a:rPr lang="it-IT" sz="1400" b="1" dirty="0">
                <a:solidFill>
                  <a:prstClr val="white"/>
                </a:solidFill>
                <a:latin typeface="Copperplate Gothic Bold"/>
                <a:cs typeface="Copperplate Gothic Bold"/>
              </a:rPr>
              <a:t>,  e quindi l’accumulazione di ricchezze . </a:t>
            </a:r>
            <a:endParaRPr lang="it-IT" sz="1200" dirty="0">
              <a:solidFill>
                <a:prstClr val="white"/>
              </a:solidFill>
            </a:endParaRPr>
          </a:p>
        </p:txBody>
      </p:sp>
      <p:pic>
        <p:nvPicPr>
          <p:cNvPr id="24579"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7224"/>
          <a:stretch/>
        </p:blipFill>
        <p:spPr bwMode="auto">
          <a:xfrm>
            <a:off x="201202" y="-36124"/>
            <a:ext cx="8474075" cy="504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871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28876" y="5257636"/>
            <a:ext cx="9143999" cy="1600438"/>
          </a:xfrm>
          <a:prstGeom prst="rect">
            <a:avLst/>
          </a:prstGeom>
          <a:noFill/>
        </p:spPr>
        <p:txBody>
          <a:bodyPr wrap="square" rtlCol="0">
            <a:spAutoFit/>
          </a:bodyPr>
          <a:lstStyle/>
          <a:p>
            <a:r>
              <a:rPr lang="it-IT" sz="1400" b="1" dirty="0">
                <a:solidFill>
                  <a:prstClr val="white"/>
                </a:solidFill>
                <a:latin typeface="Copperplate Gothic Bold"/>
                <a:cs typeface="Copperplate Gothic Bold"/>
              </a:rPr>
              <a:t>La steppa unisce e non divide, neppure d’inverno: anzi, le immense torbiere acquitrinose che dalla Lapponia si estendono fino a Vladivostok erano sicuramente più trafficate nei mesi freddi, sulle slitte trainate dalle renne prima che dai cani, che si muovevano agevolmente sui ghiacci, piuttosto che d’estate, periodo in cui la melma e le zanzare rendevano difficoltosi gli spostamenti. Ricordiamo </a:t>
            </a:r>
            <a:r>
              <a:rPr lang="it-IT" sz="1400" b="1" dirty="0" smtClean="0">
                <a:solidFill>
                  <a:prstClr val="white"/>
                </a:solidFill>
                <a:latin typeface="Copperplate Gothic Bold"/>
                <a:cs typeface="Copperplate Gothic Bold"/>
              </a:rPr>
              <a:t> che Caterina </a:t>
            </a:r>
            <a:r>
              <a:rPr lang="it-IT" sz="1400" b="1" dirty="0">
                <a:solidFill>
                  <a:prstClr val="white"/>
                </a:solidFill>
                <a:latin typeface="Copperplate Gothic Bold"/>
                <a:cs typeface="Copperplate Gothic Bold"/>
              </a:rPr>
              <a:t>di Russia, </a:t>
            </a:r>
            <a:r>
              <a:rPr lang="it-IT" sz="1400" b="1" dirty="0" smtClean="0">
                <a:solidFill>
                  <a:prstClr val="white"/>
                </a:solidFill>
                <a:latin typeface="Copperplate Gothic Bold"/>
                <a:cs typeface="Copperplate Gothic Bold"/>
              </a:rPr>
              <a:t>per </a:t>
            </a:r>
            <a:r>
              <a:rPr lang="it-IT" sz="1400" b="1" dirty="0">
                <a:solidFill>
                  <a:prstClr val="white"/>
                </a:solidFill>
                <a:latin typeface="Copperplate Gothic Bold"/>
                <a:cs typeface="Copperplate Gothic Bold"/>
              </a:rPr>
              <a:t>raggiungere il promesso sposo (e diventare imperatrice) </a:t>
            </a:r>
            <a:r>
              <a:rPr lang="it-IT" sz="1400" b="1" dirty="0" smtClean="0">
                <a:solidFill>
                  <a:prstClr val="white"/>
                </a:solidFill>
                <a:latin typeface="Copperplate Gothic Bold"/>
                <a:cs typeface="Copperplate Gothic Bold"/>
              </a:rPr>
              <a:t>preferì </a:t>
            </a:r>
            <a:r>
              <a:rPr lang="it-IT" sz="1400" b="1" dirty="0">
                <a:solidFill>
                  <a:prstClr val="white"/>
                </a:solidFill>
                <a:latin typeface="Copperplate Gothic Bold"/>
                <a:cs typeface="Copperplate Gothic Bold"/>
              </a:rPr>
              <a:t>viaggiare a temperature polari, sepolta sotto le pellicce, </a:t>
            </a:r>
            <a:r>
              <a:rPr lang="it-IT" sz="1400" b="1" dirty="0" smtClean="0">
                <a:solidFill>
                  <a:prstClr val="white"/>
                </a:solidFill>
                <a:latin typeface="Copperplate Gothic Bold"/>
                <a:cs typeface="Copperplate Gothic Bold"/>
              </a:rPr>
              <a:t>piuttosto di probabili </a:t>
            </a:r>
            <a:r>
              <a:rPr lang="it-IT" sz="1400" b="1" dirty="0">
                <a:solidFill>
                  <a:prstClr val="white"/>
                </a:solidFill>
                <a:latin typeface="Copperplate Gothic Bold"/>
                <a:cs typeface="Copperplate Gothic Bold"/>
              </a:rPr>
              <a:t>derive nel fango. </a:t>
            </a:r>
          </a:p>
        </p:txBody>
      </p:sp>
      <p:pic>
        <p:nvPicPr>
          <p:cNvPr id="2560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15124" cy="5262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142303"/>
      </p:ext>
    </p:extLst>
  </p:cSld>
  <p:clrMapOvr>
    <a:masterClrMapping/>
  </p:clrMapOvr>
  <p:timing>
    <p:tnLst>
      <p:par>
        <p:cT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5527</TotalTime>
  <Words>4230</Words>
  <Application>Microsoft Office PowerPoint</Application>
  <PresentationFormat>Presentazione su schermo (4:3)</PresentationFormat>
  <Paragraphs>323</Paragraphs>
  <Slides>56</Slides>
  <Notes>4</Notes>
  <HiddenSlides>0</HiddenSlides>
  <MMClips>0</MMClips>
  <ScaleCrop>false</ScaleCrop>
  <HeadingPairs>
    <vt:vector size="6" baseType="variant">
      <vt:variant>
        <vt:lpstr>Tema</vt:lpstr>
      </vt:variant>
      <vt:variant>
        <vt:i4>7</vt:i4>
      </vt:variant>
      <vt:variant>
        <vt:lpstr>Server OLE incorporati</vt:lpstr>
      </vt:variant>
      <vt:variant>
        <vt:i4>1</vt:i4>
      </vt:variant>
      <vt:variant>
        <vt:lpstr>Titoli diapositive</vt:lpstr>
      </vt:variant>
      <vt:variant>
        <vt:i4>56</vt:i4>
      </vt:variant>
    </vt:vector>
  </HeadingPairs>
  <TitlesOfParts>
    <vt:vector size="64" baseType="lpstr">
      <vt:lpstr> Black </vt:lpstr>
      <vt:lpstr>Tema di Office</vt:lpstr>
      <vt:lpstr>1_Tema di Office</vt:lpstr>
      <vt:lpstr>2_Tema di Office</vt:lpstr>
      <vt:lpstr>3_Tema di Office</vt:lpstr>
      <vt:lpstr>2_ Black </vt:lpstr>
      <vt:lpstr>Struttura predefinita</vt:lpstr>
      <vt:lpstr>Immagine</vt:lpstr>
      <vt:lpstr>Le migrazioni antiche.  I popoli delle steppe</vt:lpstr>
      <vt:lpstr>Uomini che non hanno né città né mura fortificate, ma portano con sé le proprie case e sono tutti arcieri a cavallo e vivono non di agricoltura, ma di allevamento, e hanno le loro case sui carri, come potranno non essere invincibili e inattaccabili?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 </vt:lpstr>
      <vt:lpstr> </vt:lpstr>
      <vt:lpstr> </vt:lpstr>
      <vt:lpstr>Presentazione standard di PowerPoint</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 POPOLI ERRANTI,  DI DRAGHI,  DI SANTI  E DI DEI</dc:title>
  <dc:creator>C F</dc:creator>
  <cp:lastModifiedBy>luca</cp:lastModifiedBy>
  <cp:revision>319</cp:revision>
  <dcterms:created xsi:type="dcterms:W3CDTF">2014-07-24T09:18:26Z</dcterms:created>
  <dcterms:modified xsi:type="dcterms:W3CDTF">2017-01-15T16:39:23Z</dcterms:modified>
</cp:coreProperties>
</file>