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9" r:id="rId3"/>
  </p:sldMasterIdLst>
  <p:sldIdLst>
    <p:sldId id="261" r:id="rId4"/>
    <p:sldId id="264" r:id="rId5"/>
    <p:sldId id="263" r:id="rId6"/>
    <p:sldId id="268" r:id="rId7"/>
    <p:sldId id="267" r:id="rId8"/>
    <p:sldId id="269" r:id="rId9"/>
    <p:sldId id="271" r:id="rId10"/>
    <p:sldId id="274" r:id="rId11"/>
    <p:sldId id="275" r:id="rId12"/>
    <p:sldId id="311" r:id="rId13"/>
    <p:sldId id="279" r:id="rId14"/>
    <p:sldId id="277" r:id="rId15"/>
    <p:sldId id="272" r:id="rId16"/>
    <p:sldId id="280" r:id="rId17"/>
    <p:sldId id="281" r:id="rId18"/>
    <p:sldId id="266" r:id="rId19"/>
    <p:sldId id="285" r:id="rId20"/>
    <p:sldId id="282" r:id="rId21"/>
    <p:sldId id="290" r:id="rId22"/>
    <p:sldId id="292" r:id="rId23"/>
    <p:sldId id="298" r:id="rId24"/>
    <p:sldId id="313" r:id="rId25"/>
    <p:sldId id="294" r:id="rId26"/>
    <p:sldId id="300" r:id="rId27"/>
    <p:sldId id="302" r:id="rId28"/>
    <p:sldId id="295" r:id="rId29"/>
    <p:sldId id="286" r:id="rId30"/>
    <p:sldId id="305" r:id="rId31"/>
    <p:sldId id="306" r:id="rId32"/>
    <p:sldId id="307" r:id="rId33"/>
    <p:sldId id="303" r:id="rId34"/>
    <p:sldId id="304" r:id="rId35"/>
    <p:sldId id="308" r:id="rId36"/>
    <p:sldId id="315" r:id="rId37"/>
    <p:sldId id="309" r:id="rId38"/>
    <p:sldId id="320" r:id="rId39"/>
    <p:sldId id="317" r:id="rId40"/>
    <p:sldId id="322" r:id="rId41"/>
    <p:sldId id="323" r:id="rId42"/>
    <p:sldId id="325" r:id="rId43"/>
    <p:sldId id="326" r:id="rId44"/>
    <p:sldId id="328" r:id="rId45"/>
    <p:sldId id="332" r:id="rId46"/>
    <p:sldId id="333" r:id="rId47"/>
    <p:sldId id="337" r:id="rId48"/>
    <p:sldId id="336" r:id="rId49"/>
    <p:sldId id="339" r:id="rId50"/>
    <p:sldId id="316" r:id="rId51"/>
    <p:sldId id="341" r:id="rId52"/>
    <p:sldId id="340" r:id="rId53"/>
    <p:sldId id="344" r:id="rId54"/>
    <p:sldId id="347" r:id="rId55"/>
    <p:sldId id="342" r:id="rId56"/>
    <p:sldId id="348" r:id="rId57"/>
    <p:sldId id="349" r:id="rId58"/>
    <p:sldId id="351" r:id="rId5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84" y="-2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2479440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392370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4281271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txBox="1">
            <a:spLocks noGrp="1"/>
          </p:cNvSpPr>
          <p:nvPr>
            <p:ph type="title"/>
          </p:nvPr>
        </p:nvSpPr>
        <p:spPr>
          <a:xfrm>
            <a:off x="685800" y="609603"/>
            <a:ext cx="7772400" cy="1143000"/>
          </a:xfrm>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685800" y="1981203"/>
            <a:ext cx="3810003" cy="411480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4648196" y="1981203"/>
            <a:ext cx="3810003" cy="198120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txBox="1">
            <a:spLocks noGrp="1"/>
          </p:cNvSpPr>
          <p:nvPr>
            <p:ph idx="3"/>
          </p:nvPr>
        </p:nvSpPr>
        <p:spPr>
          <a:xfrm>
            <a:off x="4648196" y="4114800"/>
            <a:ext cx="3810003" cy="198120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p:cNvSpPr txBox="1">
            <a:spLocks noGrp="1"/>
          </p:cNvSpPr>
          <p:nvPr>
            <p:ph type="dt" sz="half" idx="10"/>
          </p:nvPr>
        </p:nvSpPr>
        <p:spPr/>
        <p:txBody>
          <a:bodyPr/>
          <a:lstStyle>
            <a:lvl1pPr>
              <a:defRPr/>
            </a:lvl1pPr>
          </a:lstStyle>
          <a:p>
            <a:pPr>
              <a:defRPr/>
            </a:pPr>
            <a:endParaRPr>
              <a:solidFill>
                <a:prstClr val="white">
                  <a:tint val="75000"/>
                </a:prstClr>
              </a:solidFill>
            </a:endParaRPr>
          </a:p>
        </p:txBody>
      </p:sp>
      <p:sp>
        <p:nvSpPr>
          <p:cNvPr id="7" name="Rectangle 5"/>
          <p:cNvSpPr txBox="1">
            <a:spLocks noGrp="1"/>
          </p:cNvSpPr>
          <p:nvPr>
            <p:ph type="ftr" sz="quarter" idx="11"/>
          </p:nvPr>
        </p:nvSpPr>
        <p:spPr/>
        <p:txBody>
          <a:bodyPr/>
          <a:lstStyle>
            <a:lvl1pPr>
              <a:defRPr/>
            </a:lvl1pPr>
          </a:lstStyle>
          <a:p>
            <a:pPr>
              <a:defRPr/>
            </a:pPr>
            <a:endParaRPr>
              <a:solidFill>
                <a:prstClr val="white">
                  <a:tint val="75000"/>
                </a:prstClr>
              </a:solidFill>
            </a:endParaRPr>
          </a:p>
        </p:txBody>
      </p:sp>
      <p:sp>
        <p:nvSpPr>
          <p:cNvPr id="8" name="Rectangle 6"/>
          <p:cNvSpPr txBox="1">
            <a:spLocks noGrp="1"/>
          </p:cNvSpPr>
          <p:nvPr>
            <p:ph type="sldNum" sz="quarter" idx="12"/>
          </p:nvPr>
        </p:nvSpPr>
        <p:spPr/>
        <p:txBody>
          <a:bodyPr/>
          <a:lstStyle>
            <a:lvl1pPr>
              <a:defRPr/>
            </a:lvl1pPr>
          </a:lstStyle>
          <a:p>
            <a:fld id="{395C4684-55F1-425D-9FA7-4DDD652227A2}" type="slidenum">
              <a:rPr lang="it-IT" altLang="it-IT">
                <a:solidFill>
                  <a:prstClr val="white">
                    <a:tint val="75000"/>
                  </a:prstClr>
                </a:solidFill>
              </a:rPr>
              <a:pPr/>
              <a:t>‹N›</a:t>
            </a:fld>
            <a:endParaRPr lang="it-IT" altLang="it-IT">
              <a:solidFill>
                <a:prstClr val="white">
                  <a:tint val="75000"/>
                </a:prstClr>
              </a:solidFill>
            </a:endParaRPr>
          </a:p>
        </p:txBody>
      </p:sp>
    </p:spTree>
    <p:extLst>
      <p:ext uri="{BB962C8B-B14F-4D97-AF65-F5344CB8AC3E}">
        <p14:creationId xmlns:p14="http://schemas.microsoft.com/office/powerpoint/2010/main" val="3773890962"/>
      </p:ext>
    </p:extLst>
  </p:cSld>
  <p:clrMapOvr>
    <a:masterClrMapping/>
  </p:clrMapOvr>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3126685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2143686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2150811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4201031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398194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905925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850234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2135227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139114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637248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870718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4125992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txBox="1">
            <a:spLocks noGrp="1"/>
          </p:cNvSpPr>
          <p:nvPr>
            <p:ph type="title"/>
          </p:nvPr>
        </p:nvSpPr>
        <p:spPr>
          <a:xfrm>
            <a:off x="685800" y="609603"/>
            <a:ext cx="7772400" cy="1143000"/>
          </a:xfrm>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685800" y="1981203"/>
            <a:ext cx="3810003" cy="411480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4648196" y="1981203"/>
            <a:ext cx="3810003" cy="198120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txBox="1">
            <a:spLocks noGrp="1"/>
          </p:cNvSpPr>
          <p:nvPr>
            <p:ph idx="3"/>
          </p:nvPr>
        </p:nvSpPr>
        <p:spPr>
          <a:xfrm>
            <a:off x="4648196" y="4114800"/>
            <a:ext cx="3810003" cy="198120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p:cNvSpPr txBox="1">
            <a:spLocks noGrp="1"/>
          </p:cNvSpPr>
          <p:nvPr>
            <p:ph type="dt" sz="half" idx="10"/>
          </p:nvPr>
        </p:nvSpPr>
        <p:spPr/>
        <p:txBody>
          <a:bodyPr/>
          <a:lstStyle>
            <a:lvl1pPr>
              <a:defRPr/>
            </a:lvl1pPr>
          </a:lstStyle>
          <a:p>
            <a:pPr>
              <a:defRPr/>
            </a:pPr>
            <a:endParaRPr>
              <a:solidFill>
                <a:prstClr val="white">
                  <a:tint val="75000"/>
                </a:prstClr>
              </a:solidFill>
            </a:endParaRPr>
          </a:p>
        </p:txBody>
      </p:sp>
      <p:sp>
        <p:nvSpPr>
          <p:cNvPr id="7" name="Rectangle 5"/>
          <p:cNvSpPr txBox="1">
            <a:spLocks noGrp="1"/>
          </p:cNvSpPr>
          <p:nvPr>
            <p:ph type="ftr" sz="quarter" idx="11"/>
          </p:nvPr>
        </p:nvSpPr>
        <p:spPr/>
        <p:txBody>
          <a:bodyPr/>
          <a:lstStyle>
            <a:lvl1pPr>
              <a:defRPr/>
            </a:lvl1pPr>
          </a:lstStyle>
          <a:p>
            <a:pPr>
              <a:defRPr/>
            </a:pPr>
            <a:endParaRPr>
              <a:solidFill>
                <a:prstClr val="white">
                  <a:tint val="75000"/>
                </a:prstClr>
              </a:solidFill>
            </a:endParaRPr>
          </a:p>
        </p:txBody>
      </p:sp>
      <p:sp>
        <p:nvSpPr>
          <p:cNvPr id="8" name="Rectangle 6"/>
          <p:cNvSpPr txBox="1">
            <a:spLocks noGrp="1"/>
          </p:cNvSpPr>
          <p:nvPr>
            <p:ph type="sldNum" sz="quarter" idx="12"/>
          </p:nvPr>
        </p:nvSpPr>
        <p:spPr/>
        <p:txBody>
          <a:bodyPr/>
          <a:lstStyle>
            <a:lvl1pPr>
              <a:defRPr/>
            </a:lvl1pPr>
          </a:lstStyle>
          <a:p>
            <a:fld id="{395C4684-55F1-425D-9FA7-4DDD652227A2}" type="slidenum">
              <a:rPr lang="it-IT" altLang="it-IT">
                <a:solidFill>
                  <a:prstClr val="white">
                    <a:tint val="75000"/>
                  </a:prstClr>
                </a:solidFill>
              </a:rPr>
              <a:pPr/>
              <a:t>‹N›</a:t>
            </a:fld>
            <a:endParaRPr lang="it-IT" altLang="it-IT">
              <a:solidFill>
                <a:prstClr val="white">
                  <a:tint val="75000"/>
                </a:prstClr>
              </a:solidFill>
            </a:endParaRPr>
          </a:p>
        </p:txBody>
      </p:sp>
    </p:spTree>
    <p:extLst>
      <p:ext uri="{BB962C8B-B14F-4D97-AF65-F5344CB8AC3E}">
        <p14:creationId xmlns:p14="http://schemas.microsoft.com/office/powerpoint/2010/main" val="417732990"/>
      </p:ext>
    </p:extLst>
  </p:cSld>
  <p:clrMapOvr>
    <a:masterClrMapping/>
  </p:clrMapOvr>
  <p:transition/>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974499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436762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869439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3409359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2718971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9766886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41613177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082867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380180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2524887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37886332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389863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3830757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2175843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3295336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635198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904307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90570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27324370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612026144"/>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1/23/2017</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3271414601"/>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Times New Roman" panose="02020603050405020304" pitchFamily="18" charset="0"/>
                <a:cs typeface="Times New Roman" panose="02020603050405020304" pitchFamily="18" charset="0"/>
              </a:rPr>
              <a:t>LE TERRE PROMESSE.</a:t>
            </a:r>
            <a:br>
              <a:rPr lang="en-US" sz="6600" dirty="0" smtClean="0">
                <a:solidFill>
                  <a:srgbClr val="FFFFFF"/>
                </a:solidFill>
                <a:latin typeface="Times New Roman" panose="02020603050405020304" pitchFamily="18" charset="0"/>
                <a:cs typeface="Times New Roman" panose="02020603050405020304" pitchFamily="18" charset="0"/>
              </a:rPr>
            </a:br>
            <a:r>
              <a:rPr lang="en-US" sz="6600" dirty="0" smtClean="0">
                <a:solidFill>
                  <a:srgbClr val="FFFFFF"/>
                </a:solidFill>
                <a:latin typeface="Times New Roman" panose="02020603050405020304" pitchFamily="18" charset="0"/>
                <a:cs typeface="Times New Roman" panose="02020603050405020304" pitchFamily="18" charset="0"/>
              </a:rPr>
              <a:t>La </a:t>
            </a:r>
            <a:r>
              <a:rPr lang="en-US" sz="6600" dirty="0" err="1" smtClean="0">
                <a:solidFill>
                  <a:srgbClr val="FFFFFF"/>
                </a:solidFill>
                <a:latin typeface="Times New Roman" panose="02020603050405020304" pitchFamily="18" charset="0"/>
                <a:cs typeface="Times New Roman" panose="02020603050405020304" pitchFamily="18" charset="0"/>
              </a:rPr>
              <a:t>migrazioni</a:t>
            </a:r>
            <a:r>
              <a:rPr lang="en-US" sz="6600" dirty="0" smtClean="0">
                <a:solidFill>
                  <a:srgbClr val="FFFFFF"/>
                </a:solidFill>
                <a:latin typeface="Times New Roman" panose="02020603050405020304" pitchFamily="18" charset="0"/>
                <a:cs typeface="Times New Roman" panose="02020603050405020304" pitchFamily="18" charset="0"/>
              </a:rPr>
              <a:t> </a:t>
            </a:r>
            <a:r>
              <a:rPr lang="en-US" sz="6600" dirty="0" err="1" smtClean="0">
                <a:solidFill>
                  <a:srgbClr val="FFFFFF"/>
                </a:solidFill>
                <a:latin typeface="Times New Roman" panose="02020603050405020304" pitchFamily="18" charset="0"/>
                <a:cs typeface="Times New Roman" panose="02020603050405020304" pitchFamily="18" charset="0"/>
              </a:rPr>
              <a:t>degli</a:t>
            </a:r>
            <a:r>
              <a:rPr lang="en-US" sz="6600" dirty="0" smtClean="0">
                <a:solidFill>
                  <a:srgbClr val="FFFFFF"/>
                </a:solidFill>
                <a:latin typeface="Times New Roman" panose="02020603050405020304" pitchFamily="18" charset="0"/>
                <a:cs typeface="Times New Roman" panose="02020603050405020304" pitchFamily="18" charset="0"/>
              </a:rPr>
              <a:t> </a:t>
            </a:r>
            <a:r>
              <a:rPr lang="en-US" sz="6600" dirty="0" err="1" smtClean="0">
                <a:solidFill>
                  <a:srgbClr val="FFFFFF"/>
                </a:solidFill>
                <a:latin typeface="Times New Roman" panose="02020603050405020304" pitchFamily="18" charset="0"/>
                <a:cs typeface="Times New Roman" panose="02020603050405020304" pitchFamily="18" charset="0"/>
              </a:rPr>
              <a:t>italiani</a:t>
            </a:r>
            <a:r>
              <a:rPr lang="en-US" sz="6600" dirty="0" smtClean="0">
                <a:solidFill>
                  <a:srgbClr val="FFFFFF"/>
                </a:solidFill>
                <a:latin typeface="Times New Roman" panose="02020603050405020304" pitchFamily="18" charset="0"/>
                <a:cs typeface="Times New Roman" panose="02020603050405020304" pitchFamily="18" charset="0"/>
              </a:rPr>
              <a:t> </a:t>
            </a:r>
            <a:r>
              <a:rPr lang="en-US" sz="6600" dirty="0" err="1" smtClean="0">
                <a:solidFill>
                  <a:srgbClr val="FFFFFF"/>
                </a:solidFill>
                <a:latin typeface="Times New Roman" panose="02020603050405020304" pitchFamily="18" charset="0"/>
                <a:cs typeface="Times New Roman" panose="02020603050405020304" pitchFamily="18" charset="0"/>
              </a:rPr>
              <a:t>fuori</a:t>
            </a:r>
            <a:r>
              <a:rPr lang="en-US" sz="6600" dirty="0" smtClean="0">
                <a:solidFill>
                  <a:srgbClr val="FFFFFF"/>
                </a:solidFill>
                <a:latin typeface="Times New Roman" panose="02020603050405020304" pitchFamily="18" charset="0"/>
                <a:cs typeface="Times New Roman" panose="02020603050405020304" pitchFamily="18" charset="0"/>
              </a:rPr>
              <a:t> </a:t>
            </a:r>
            <a:r>
              <a:rPr lang="en-US" sz="6600" dirty="0" err="1" smtClean="0">
                <a:solidFill>
                  <a:srgbClr val="FFFFFF"/>
                </a:solidFill>
                <a:latin typeface="Times New Roman" panose="02020603050405020304" pitchFamily="18" charset="0"/>
                <a:cs typeface="Times New Roman" panose="02020603050405020304" pitchFamily="18" charset="0"/>
              </a:rPr>
              <a:t>dall’Europa</a:t>
            </a:r>
            <a:r>
              <a:rPr lang="en-US" sz="6600" dirty="0" smtClean="0">
                <a:solidFill>
                  <a:srgbClr val="FFFFFF"/>
                </a:solidFill>
                <a:latin typeface="Times New Roman" panose="02020603050405020304" pitchFamily="18" charset="0"/>
                <a:cs typeface="Times New Roman" panose="02020603050405020304" pitchFamily="18" charset="0"/>
              </a:rPr>
              <a:t/>
            </a:r>
            <a:br>
              <a:rPr lang="en-US" sz="6600" dirty="0" smtClean="0">
                <a:solidFill>
                  <a:srgbClr val="FFFFFF"/>
                </a:solidFill>
                <a:latin typeface="Times New Roman" panose="02020603050405020304" pitchFamily="18" charset="0"/>
                <a:cs typeface="Times New Roman" panose="02020603050405020304" pitchFamily="18" charset="0"/>
              </a:rPr>
            </a:br>
            <a:endParaRPr lang="en-US" sz="6600" dirty="0">
              <a:solidFill>
                <a:srgbClr val="FFFFFF"/>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371600" y="4556249"/>
            <a:ext cx="6400800" cy="1752600"/>
          </a:xfrm>
        </p:spPr>
        <p:txBody>
          <a:bodyPr>
            <a:normAutofit fontScale="55000" lnSpcReduction="20000"/>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a:p>
            <a:r>
              <a:rPr lang="en-US" sz="5800" dirty="0" smtClean="0">
                <a:solidFill>
                  <a:srgbClr val="FF0000"/>
                </a:solidFill>
                <a:latin typeface="Times New Roman" panose="02020603050405020304" pitchFamily="18" charset="0"/>
                <a:cs typeface="Times New Roman" panose="02020603050405020304" pitchFamily="18" charset="0"/>
              </a:rPr>
              <a:t>Michela </a:t>
            </a:r>
            <a:r>
              <a:rPr lang="en-US" sz="5800" dirty="0" err="1" smtClean="0">
                <a:solidFill>
                  <a:srgbClr val="FF0000"/>
                </a:solidFill>
                <a:latin typeface="Times New Roman" panose="02020603050405020304" pitchFamily="18" charset="0"/>
                <a:cs typeface="Times New Roman" panose="02020603050405020304" pitchFamily="18" charset="0"/>
              </a:rPr>
              <a:t>Zucca</a:t>
            </a:r>
            <a:endParaRPr lang="en-US" sz="5800" dirty="0">
              <a:solidFill>
                <a:srgbClr val="FF0000"/>
              </a:solidFill>
              <a:latin typeface="Times New Roman" panose="02020603050405020304" pitchFamily="18" charset="0"/>
              <a:cs typeface="Times New Roman" panose="02020603050405020304" pitchFamily="18" charset="0"/>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1885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Times New Roman" panose="02020603050405020304" pitchFamily="18" charset="0"/>
                <a:cs typeface="Times New Roman" panose="02020603050405020304" pitchFamily="18" charset="0"/>
              </a:rPr>
              <a:t/>
            </a:r>
            <a:br>
              <a:rPr lang="en-US" sz="6600" dirty="0" smtClean="0">
                <a:solidFill>
                  <a:srgbClr val="FFFFFF"/>
                </a:solidFill>
                <a:latin typeface="Times New Roman" panose="02020603050405020304" pitchFamily="18" charset="0"/>
                <a:cs typeface="Times New Roman" panose="02020603050405020304" pitchFamily="18" charset="0"/>
              </a:rPr>
            </a:br>
            <a:r>
              <a:rPr lang="en-US" sz="6600" dirty="0" smtClean="0">
                <a:solidFill>
                  <a:srgbClr val="FFFFFF"/>
                </a:solidFill>
                <a:latin typeface="Times New Roman" panose="02020603050405020304" pitchFamily="18" charset="0"/>
                <a:cs typeface="Times New Roman" panose="02020603050405020304" pitchFamily="18" charset="0"/>
              </a:rPr>
              <a:t>GLI STATI UNITI </a:t>
            </a:r>
            <a:endParaRPr lang="en-US" sz="6600" dirty="0">
              <a:solidFill>
                <a:srgbClr val="FFFFFF"/>
              </a:solidFill>
              <a:latin typeface="Times New Roman" panose="02020603050405020304" pitchFamily="18" charset="0"/>
              <a:cs typeface="Times New Roman" panose="02020603050405020304" pitchFamily="18" charset="0"/>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13841756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17" y="78332"/>
            <a:ext cx="9159017" cy="6761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2123728" y="215887"/>
            <a:ext cx="1872208" cy="923330"/>
          </a:xfrm>
          <a:prstGeom prst="rect">
            <a:avLst/>
          </a:prstGeom>
          <a:noFill/>
        </p:spPr>
        <p:txBody>
          <a:bodyPr wrap="square" rtlCol="0">
            <a:spAutoFit/>
          </a:bodyPr>
          <a:lstStyle/>
          <a:p>
            <a:r>
              <a:rPr lang="it-IT" b="1" dirty="0" smtClean="0">
                <a:solidFill>
                  <a:srgbClr val="FF0000"/>
                </a:solidFill>
                <a:latin typeface="Times New Roman" panose="02020603050405020304" pitchFamily="18" charset="0"/>
                <a:cs typeface="Times New Roman" panose="02020603050405020304" pitchFamily="18" charset="0"/>
              </a:rPr>
              <a:t>Little </a:t>
            </a:r>
            <a:r>
              <a:rPr lang="it-IT" b="1" dirty="0" err="1" smtClean="0">
                <a:solidFill>
                  <a:srgbClr val="FF0000"/>
                </a:solidFill>
                <a:latin typeface="Times New Roman" panose="02020603050405020304" pitchFamily="18" charset="0"/>
                <a:cs typeface="Times New Roman" panose="02020603050405020304" pitchFamily="18" charset="0"/>
              </a:rPr>
              <a:t>Italy</a:t>
            </a:r>
            <a:endParaRPr lang="it-IT" b="1" dirty="0" smtClean="0">
              <a:solidFill>
                <a:srgbClr val="FF0000"/>
              </a:solidFill>
              <a:latin typeface="Times New Roman" panose="02020603050405020304" pitchFamily="18" charset="0"/>
              <a:cs typeface="Times New Roman" panose="02020603050405020304" pitchFamily="18" charset="0"/>
            </a:endParaRPr>
          </a:p>
          <a:p>
            <a:r>
              <a:rPr lang="it-IT" b="1" dirty="0" smtClean="0">
                <a:solidFill>
                  <a:srgbClr val="FF0000"/>
                </a:solidFill>
                <a:latin typeface="Times New Roman" panose="02020603050405020304" pitchFamily="18" charset="0"/>
                <a:cs typeface="Times New Roman" panose="02020603050405020304" pitchFamily="18" charset="0"/>
              </a:rPr>
              <a:t>New York</a:t>
            </a:r>
          </a:p>
          <a:p>
            <a:r>
              <a:rPr lang="it-IT" b="1" dirty="0" smtClean="0">
                <a:solidFill>
                  <a:srgbClr val="FF0000"/>
                </a:solidFill>
                <a:latin typeface="Times New Roman" panose="02020603050405020304" pitchFamily="18" charset="0"/>
                <a:cs typeface="Times New Roman" panose="02020603050405020304" pitchFamily="18" charset="0"/>
              </a:rPr>
              <a:t>Fine XIX sec</a:t>
            </a:r>
            <a:endParaRPr lang="it-IT"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8728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00808"/>
            <a:ext cx="9143999" cy="3410436"/>
          </a:xfrm>
        </p:spPr>
        <p:txBody>
          <a:bodyPr>
            <a:noAutofit/>
          </a:bodyPr>
          <a:lstStyle/>
          <a:p>
            <a:r>
              <a:rPr lang="it-IT" sz="4000" dirty="0">
                <a:solidFill>
                  <a:srgbClr val="FFFFFF"/>
                </a:solidFill>
                <a:latin typeface="Times New Roman" panose="02020603050405020304" pitchFamily="18" charset="0"/>
                <a:cs typeface="Times New Roman" panose="02020603050405020304" pitchFamily="18" charset="0"/>
              </a:rPr>
              <a:t>L'emigrazione italiana oltre ad essere stata una via di fuga da condizioni socioeconomiche difficili ha anche rappresentato una opportunità per lo sviluppo dell'economia </a:t>
            </a:r>
            <a:r>
              <a:rPr lang="it-IT" sz="4000" dirty="0" smtClean="0">
                <a:solidFill>
                  <a:srgbClr val="FFFFFF"/>
                </a:solidFill>
                <a:latin typeface="Times New Roman" panose="02020603050405020304" pitchFamily="18" charset="0"/>
                <a:cs typeface="Times New Roman" panose="02020603050405020304" pitchFamily="18" charset="0"/>
              </a:rPr>
              <a:t>marittima, </a:t>
            </a:r>
            <a:r>
              <a:rPr lang="it-IT" sz="4000" dirty="0">
                <a:solidFill>
                  <a:srgbClr val="FFFFFF"/>
                </a:solidFill>
                <a:latin typeface="Times New Roman" panose="02020603050405020304" pitchFamily="18" charset="0"/>
                <a:cs typeface="Times New Roman" panose="02020603050405020304" pitchFamily="18" charset="0"/>
              </a:rPr>
              <a:t>un escamotage di fronte alle crescenti pressioni sociali nei primi del Novecento, una facile soluzione alla questione meridionale e un'importante fonte di sostentamento attraverso le rimesse degli emigranti per più di un secolo.</a:t>
            </a:r>
            <a:endParaRPr lang="en-US" sz="4000" dirty="0">
              <a:solidFill>
                <a:srgbClr val="FFFFFF"/>
              </a:solidFill>
              <a:latin typeface="Times New Roman" panose="02020603050405020304" pitchFamily="18" charset="0"/>
              <a:cs typeface="Times New Roman" panose="02020603050405020304" pitchFamily="18" charset="0"/>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13376094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314"/>
            <a:ext cx="9143999" cy="5881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26962" y="5917129"/>
            <a:ext cx="9162411"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Le motivazioni economiche erano importanti: ma la vera spinta alla partenza fu, per </a:t>
            </a:r>
          </a:p>
          <a:p>
            <a:r>
              <a:rPr lang="it-IT" b="1" dirty="0" smtClean="0">
                <a:latin typeface="Times New Roman" panose="02020603050405020304" pitchFamily="18" charset="0"/>
                <a:cs typeface="Times New Roman" panose="02020603050405020304" pitchFamily="18" charset="0"/>
              </a:rPr>
              <a:t>una parte consistente di immigrati,  la speranza di trovare libertà e riconoscimento </a:t>
            </a:r>
          </a:p>
          <a:p>
            <a:r>
              <a:rPr lang="it-IT" b="1" dirty="0" smtClean="0">
                <a:latin typeface="Times New Roman" panose="02020603050405020304" pitchFamily="18" charset="0"/>
                <a:cs typeface="Times New Roman" panose="02020603050405020304" pitchFamily="18" charset="0"/>
              </a:rPr>
              <a:t>dei propri meriti al di là della provenienza sociale: gli ideali del Risorgimento infranto.</a:t>
            </a:r>
            <a:r>
              <a:rPr lang="it-IT" b="1" dirty="0" smtClean="0">
                <a:solidFill>
                  <a:srgbClr val="FF0000"/>
                </a:solidFill>
                <a:latin typeface="Times New Roman" panose="02020603050405020304" pitchFamily="18" charset="0"/>
                <a:cs typeface="Times New Roman" panose="02020603050405020304" pitchFamily="18" charset="0"/>
              </a:rPr>
              <a:t> </a:t>
            </a:r>
            <a:endParaRPr lang="it-IT" b="1" dirty="0">
              <a:solidFill>
                <a:srgbClr val="FF0000"/>
              </a:solidFill>
              <a:latin typeface="Times New Roman" panose="02020603050405020304" pitchFamily="18" charset="0"/>
              <a:cs typeface="Times New Roman" panose="02020603050405020304" pitchFamily="18" charset="0"/>
            </a:endParaRPr>
          </a:p>
        </p:txBody>
      </p:sp>
      <p:sp>
        <p:nvSpPr>
          <p:cNvPr id="7" name="CasellaDiTesto 6"/>
          <p:cNvSpPr txBox="1"/>
          <p:nvPr/>
        </p:nvSpPr>
        <p:spPr>
          <a:xfrm>
            <a:off x="2267744" y="272515"/>
            <a:ext cx="1775166" cy="369332"/>
          </a:xfrm>
          <a:prstGeom prst="rect">
            <a:avLst/>
          </a:prstGeom>
          <a:noFill/>
        </p:spPr>
        <p:txBody>
          <a:bodyPr wrap="none" rtlCol="0">
            <a:spAutoFit/>
          </a:bodyPr>
          <a:lstStyle/>
          <a:p>
            <a:r>
              <a:rPr lang="it-IT" b="1" dirty="0" smtClean="0">
                <a:latin typeface="Times New Roman" panose="02020603050405020304" pitchFamily="18" charset="0"/>
                <a:cs typeface="Times New Roman" panose="02020603050405020304" pitchFamily="18" charset="0"/>
              </a:rPr>
              <a:t>Sacco e </a:t>
            </a:r>
            <a:r>
              <a:rPr lang="it-IT" b="1" dirty="0" err="1" smtClean="0">
                <a:latin typeface="Times New Roman" panose="02020603050405020304" pitchFamily="18" charset="0"/>
                <a:cs typeface="Times New Roman" panose="02020603050405020304" pitchFamily="18" charset="0"/>
              </a:rPr>
              <a:t>Vanzetti</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69670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7" name="CasellaDiTesto 6"/>
          <p:cNvSpPr txBox="1"/>
          <p:nvPr/>
        </p:nvSpPr>
        <p:spPr>
          <a:xfrm>
            <a:off x="-1" y="0"/>
            <a:ext cx="9135449" cy="7155805"/>
          </a:xfrm>
          <a:prstGeom prst="rect">
            <a:avLst/>
          </a:prstGeom>
          <a:noFill/>
        </p:spPr>
        <p:txBody>
          <a:bodyPr wrap="square" rtlCol="0">
            <a:spAutoFit/>
          </a:bodyPr>
          <a:lstStyle/>
          <a:p>
            <a:r>
              <a:rPr lang="it-IT" sz="1700" b="1" dirty="0" smtClean="0">
                <a:latin typeface="Times New Roman" panose="02020603050405020304" pitchFamily="18" charset="0"/>
                <a:cs typeface="Times New Roman" panose="02020603050405020304" pitchFamily="18" charset="0"/>
              </a:rPr>
              <a:t>Generalmente sono di piccola statura e di pelle scura. Non amano l’acqua, molti di loro puzzano perché tengono lo stesso vestito per molte settimane. </a:t>
            </a:r>
          </a:p>
          <a:p>
            <a:r>
              <a:rPr lang="it-IT" sz="1700" b="1" dirty="0" smtClean="0">
                <a:latin typeface="Times New Roman" panose="02020603050405020304" pitchFamily="18" charset="0"/>
                <a:cs typeface="Times New Roman" panose="02020603050405020304" pitchFamily="18" charset="0"/>
              </a:rPr>
              <a:t>Si costruiscono baracche di legno ed alluminio nelle periferie delle città dove vivono, vicini gli uni agli altri. Quando riescono ad avvicinarsi al centro affittano a caro prezzo appartamenti fatiscenti. Si presentano di solito in due e cercano una stanza con uso di cucina. Dopo pochi giorni diventano quattro, sei, dieci.</a:t>
            </a:r>
          </a:p>
          <a:p>
            <a:r>
              <a:rPr lang="it-IT" sz="1700" b="1" dirty="0" smtClean="0">
                <a:latin typeface="Times New Roman" panose="02020603050405020304" pitchFamily="18" charset="0"/>
                <a:cs typeface="Times New Roman" panose="02020603050405020304" pitchFamily="18" charset="0"/>
              </a:rPr>
              <a:t>Tra loro parlano lingue a noi incomprensibili, probabilmente antichi dialetti.</a:t>
            </a:r>
          </a:p>
          <a:p>
            <a:r>
              <a:rPr lang="it-IT" sz="1700" b="1" dirty="0" smtClean="0">
                <a:latin typeface="Times New Roman" panose="02020603050405020304" pitchFamily="18" charset="0"/>
                <a:cs typeface="Times New Roman" panose="02020603050405020304" pitchFamily="18" charset="0"/>
              </a:rPr>
              <a:t>Molti bambini vengono utilizzati per chiedere l’elemosina ma sovente davanti alle chiese donne vestite di scuro e uomini quasi sempre anziani invocano pietà, con toni lamentosi e petulanti.</a:t>
            </a:r>
          </a:p>
          <a:p>
            <a:r>
              <a:rPr lang="it-IT" sz="1700" b="1" dirty="0" smtClean="0">
                <a:latin typeface="Times New Roman" panose="02020603050405020304" pitchFamily="18" charset="0"/>
                <a:cs typeface="Times New Roman" panose="02020603050405020304" pitchFamily="18" charset="0"/>
              </a:rPr>
              <a:t>Fanno molti figli che faticano a mantenere e sono assai uniti tra di loro.</a:t>
            </a:r>
          </a:p>
          <a:p>
            <a:r>
              <a:rPr lang="it-IT" sz="1700" b="1" dirty="0" smtClean="0">
                <a:latin typeface="Times New Roman" panose="02020603050405020304" pitchFamily="18" charset="0"/>
                <a:cs typeface="Times New Roman" panose="02020603050405020304" pitchFamily="18" charset="0"/>
              </a:rPr>
              <a:t>Dicono che siano dediti al furto e, se ostacolati, violenti.</a:t>
            </a:r>
          </a:p>
          <a:p>
            <a:r>
              <a:rPr lang="it-IT" sz="1700" b="1" dirty="0" smtClean="0">
                <a:latin typeface="Times New Roman" panose="02020603050405020304" pitchFamily="18" charset="0"/>
                <a:cs typeface="Times New Roman" panose="02020603050405020304" pitchFamily="18" charset="0"/>
              </a:rPr>
              <a:t>Le nostre donne li evitano non solo perché poco attraenti e selvatici ma perché si è diffusa la voce di alcuni stupri consumati dopo agguati in strade periferiche quando le donne tornano dal lavoro.</a:t>
            </a:r>
          </a:p>
          <a:p>
            <a:r>
              <a:rPr lang="it-IT" sz="1700" b="1" dirty="0" smtClean="0">
                <a:latin typeface="Times New Roman" panose="02020603050405020304" pitchFamily="18" charset="0"/>
                <a:cs typeface="Times New Roman" panose="02020603050405020304" pitchFamily="18" charset="0"/>
              </a:rPr>
              <a:t>I nostri governanti hanno aperto troppo gli ingressi alle frontiere ma, soprattutto, non hanno saputo selezionare tra coloro che entrano nel nostro paese per lavorare e quelli che pensano di vivere di espedienti o, addirittura, attività criminali…</a:t>
            </a:r>
          </a:p>
          <a:p>
            <a:r>
              <a:rPr lang="it-IT" sz="1700" b="1" dirty="0" smtClean="0">
                <a:latin typeface="Times New Roman" panose="02020603050405020304" pitchFamily="18" charset="0"/>
                <a:cs typeface="Times New Roman" panose="02020603050405020304" pitchFamily="18" charset="0"/>
              </a:rPr>
              <a:t>…….Si privilegino i veneti e i lombardi, tardi di comprendonio e ignoranti ma disposti più di altri a lavorare. Si adattano ad abitazioni che gli americani rifiutano purché le famiglie rimangano unite e non contestano il salario.</a:t>
            </a:r>
          </a:p>
          <a:p>
            <a:r>
              <a:rPr lang="it-IT" sz="1700" b="1" dirty="0" smtClean="0">
                <a:latin typeface="Times New Roman" panose="02020603050405020304" pitchFamily="18" charset="0"/>
                <a:cs typeface="Times New Roman" panose="02020603050405020304" pitchFamily="18" charset="0"/>
              </a:rPr>
              <a:t>Gli altri, quelli ai quali è riferita gran parte di questa prima relazione, provengono dal sud dell’Italia.</a:t>
            </a:r>
          </a:p>
          <a:p>
            <a:r>
              <a:rPr lang="it-IT" sz="1700" b="1" dirty="0" smtClean="0">
                <a:latin typeface="Times New Roman" panose="02020603050405020304" pitchFamily="18" charset="0"/>
                <a:cs typeface="Times New Roman" panose="02020603050405020304" pitchFamily="18" charset="0"/>
              </a:rPr>
              <a:t>Vi invito a controllare i documenti di provenienza e a rimpatriare i più.</a:t>
            </a:r>
          </a:p>
          <a:p>
            <a:r>
              <a:rPr lang="it-IT" sz="1700" b="1" dirty="0" smtClean="0">
                <a:latin typeface="Times New Roman" panose="02020603050405020304" pitchFamily="18" charset="0"/>
                <a:cs typeface="Times New Roman" panose="02020603050405020304" pitchFamily="18" charset="0"/>
              </a:rPr>
              <a:t>La nostra sicurezza deve essere la prima preoccupazione. </a:t>
            </a:r>
          </a:p>
          <a:p>
            <a:r>
              <a:rPr lang="it-IT" sz="1700" b="1" i="1" dirty="0" smtClean="0">
                <a:solidFill>
                  <a:srgbClr val="FF0000"/>
                </a:solidFill>
                <a:latin typeface="Times New Roman" panose="02020603050405020304" pitchFamily="18" charset="0"/>
                <a:cs typeface="Times New Roman" panose="02020603050405020304" pitchFamily="18" charset="0"/>
              </a:rPr>
              <a:t>OTTOBRE 1912 relazione dell’Ispettorato per l’Immigrazione al Congresso Americano sugli immigrati italiani negli Stati Uniti.</a:t>
            </a:r>
            <a:endParaRPr lang="it-IT" sz="17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36983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7" name="CasellaDiTesto 6"/>
          <p:cNvSpPr txBox="1"/>
          <p:nvPr/>
        </p:nvSpPr>
        <p:spPr>
          <a:xfrm>
            <a:off x="-1" y="6519446"/>
            <a:ext cx="9135449" cy="353943"/>
          </a:xfrm>
          <a:prstGeom prst="rect">
            <a:avLst/>
          </a:prstGeom>
          <a:noFill/>
        </p:spPr>
        <p:txBody>
          <a:bodyPr wrap="square" rtlCol="0">
            <a:spAutoFit/>
          </a:bodyPr>
          <a:lstStyle/>
          <a:p>
            <a:r>
              <a:rPr lang="it-IT" sz="1700" b="1" dirty="0" smtClean="0">
                <a:latin typeface="Times New Roman" panose="02020603050405020304" pitchFamily="18" charset="0"/>
                <a:cs typeface="Times New Roman" panose="02020603050405020304" pitchFamily="18" charset="0"/>
              </a:rPr>
              <a:t>. </a:t>
            </a:r>
            <a:endParaRPr lang="it-IT" sz="1700" b="1" dirty="0">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66710"/>
            <a:ext cx="9108504" cy="675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611560" y="6051133"/>
            <a:ext cx="2381870" cy="369332"/>
          </a:xfrm>
          <a:prstGeom prst="rect">
            <a:avLst/>
          </a:prstGeom>
          <a:noFill/>
        </p:spPr>
        <p:txBody>
          <a:bodyPr wrap="none" rtlCol="0">
            <a:spAutoFit/>
          </a:bodyPr>
          <a:lstStyle/>
          <a:p>
            <a:r>
              <a:rPr lang="it-IT" b="1" dirty="0" err="1" smtClean="0">
                <a:solidFill>
                  <a:srgbClr val="FF0000"/>
                </a:solidFill>
                <a:latin typeface="Times New Roman" panose="02020603050405020304" pitchFamily="18" charset="0"/>
                <a:cs typeface="Times New Roman" panose="02020603050405020304" pitchFamily="18" charset="0"/>
              </a:rPr>
              <a:t>Ellis</a:t>
            </a:r>
            <a:r>
              <a:rPr lang="it-IT" b="1" dirty="0" smtClean="0">
                <a:solidFill>
                  <a:srgbClr val="FF0000"/>
                </a:solidFill>
                <a:latin typeface="Times New Roman" panose="02020603050405020304" pitchFamily="18" charset="0"/>
                <a:cs typeface="Times New Roman" panose="02020603050405020304" pitchFamily="18" charset="0"/>
              </a:rPr>
              <a:t> Island, New York</a:t>
            </a:r>
            <a:endParaRPr lang="it-IT"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80692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7909520" y="1"/>
            <a:ext cx="1343000" cy="6858000"/>
          </a:xfrm>
        </p:spPr>
        <p:txBody>
          <a:bodyPr>
            <a:normAutofit/>
          </a:bodyPr>
          <a:lstStyle/>
          <a:p>
            <a:pPr algn="l"/>
            <a:r>
              <a:rPr lang="en-US" sz="2100" b="1" dirty="0" err="1" smtClean="0">
                <a:solidFill>
                  <a:srgbClr val="FF0000"/>
                </a:solidFill>
                <a:latin typeface="Times New Roman" panose="02020603050405020304" pitchFamily="18" charset="0"/>
                <a:cs typeface="Times New Roman" panose="02020603050405020304" pitchFamily="18" charset="0"/>
              </a:rPr>
              <a:t>Gli</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italiani</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anche</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i</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veterani</a:t>
            </a:r>
            <a:r>
              <a:rPr lang="en-US" sz="2100" b="1" dirty="0" smtClean="0">
                <a:solidFill>
                  <a:srgbClr val="FF0000"/>
                </a:solidFill>
                <a:latin typeface="Times New Roman" panose="02020603050405020304" pitchFamily="18" charset="0"/>
                <a:cs typeface="Times New Roman" panose="02020603050405020304" pitchFamily="18" charset="0"/>
              </a:rPr>
              <a:t> del Risorgimento) </a:t>
            </a:r>
            <a:r>
              <a:rPr lang="en-US" sz="2100" b="1" dirty="0" err="1" smtClean="0">
                <a:solidFill>
                  <a:srgbClr val="FF0000"/>
                </a:solidFill>
                <a:latin typeface="Times New Roman" panose="02020603050405020304" pitchFamily="18" charset="0"/>
                <a:cs typeface="Times New Roman" panose="02020603050405020304" pitchFamily="18" charset="0"/>
              </a:rPr>
              <a:t>parteciparono</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attivamente</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alle</a:t>
            </a:r>
            <a:r>
              <a:rPr lang="en-US" sz="2100" b="1" dirty="0" smtClean="0">
                <a:solidFill>
                  <a:srgbClr val="FF0000"/>
                </a:solidFill>
                <a:latin typeface="Times New Roman" panose="02020603050405020304" pitchFamily="18" charset="0"/>
                <a:cs typeface="Times New Roman" panose="02020603050405020304" pitchFamily="18" charset="0"/>
              </a:rPr>
              <a:t> guerre </a:t>
            </a:r>
            <a:r>
              <a:rPr lang="en-US" sz="2100" b="1" dirty="0" err="1" smtClean="0">
                <a:solidFill>
                  <a:srgbClr val="FF0000"/>
                </a:solidFill>
                <a:latin typeface="Times New Roman" panose="02020603050405020304" pitchFamily="18" charset="0"/>
                <a:cs typeface="Times New Roman" panose="02020603050405020304" pitchFamily="18" charset="0"/>
              </a:rPr>
              <a:t>indiane</a:t>
            </a:r>
            <a:r>
              <a:rPr lang="en-US" sz="2100" b="1" dirty="0" smtClean="0">
                <a:solidFill>
                  <a:srgbClr val="FF0000"/>
                </a:solidFill>
                <a:latin typeface="Times New Roman" panose="02020603050405020304" pitchFamily="18" charset="0"/>
                <a:cs typeface="Times New Roman" panose="02020603050405020304" pitchFamily="18" charset="0"/>
              </a:rPr>
              <a:t> e al </a:t>
            </a:r>
            <a:r>
              <a:rPr lang="en-US" sz="2100" b="1" dirty="0" err="1" smtClean="0">
                <a:solidFill>
                  <a:srgbClr val="FF0000"/>
                </a:solidFill>
                <a:latin typeface="Times New Roman" panose="02020603050405020304" pitchFamily="18" charset="0"/>
                <a:cs typeface="Times New Roman" panose="02020603050405020304" pitchFamily="18" charset="0"/>
              </a:rPr>
              <a:t>massacro</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dei</a:t>
            </a:r>
            <a:r>
              <a:rPr lang="en-US" sz="2100" b="1" dirty="0" smtClean="0">
                <a:solidFill>
                  <a:srgbClr val="FF0000"/>
                </a:solidFill>
                <a:latin typeface="Times New Roman" panose="02020603050405020304" pitchFamily="18" charset="0"/>
                <a:cs typeface="Times New Roman" panose="02020603050405020304" pitchFamily="18" charset="0"/>
              </a:rPr>
              <a:t> </a:t>
            </a:r>
            <a:r>
              <a:rPr lang="en-US" sz="2100" b="1" dirty="0" err="1" smtClean="0">
                <a:solidFill>
                  <a:srgbClr val="FF0000"/>
                </a:solidFill>
                <a:latin typeface="Times New Roman" panose="02020603050405020304" pitchFamily="18" charset="0"/>
                <a:cs typeface="Times New Roman" panose="02020603050405020304" pitchFamily="18" charset="0"/>
              </a:rPr>
              <a:t>nativi</a:t>
            </a:r>
            <a:r>
              <a:rPr lang="en-US" sz="2100" b="1" dirty="0" smtClean="0">
                <a:solidFill>
                  <a:srgbClr val="FF0000"/>
                </a:solidFill>
                <a:latin typeface="Times New Roman" panose="02020603050405020304" pitchFamily="18" charset="0"/>
                <a:cs typeface="Times New Roman" panose="02020603050405020304" pitchFamily="18" charset="0"/>
              </a:rPr>
              <a:t> </a:t>
            </a:r>
            <a:endParaRPr lang="en-US" sz="2100" dirty="0">
              <a:solidFill>
                <a:srgbClr val="FF0000"/>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909520" cy="6867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27875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7" name="CasellaDiTesto 6"/>
          <p:cNvSpPr txBox="1"/>
          <p:nvPr/>
        </p:nvSpPr>
        <p:spPr>
          <a:xfrm>
            <a:off x="0" y="6181748"/>
            <a:ext cx="9135449" cy="615553"/>
          </a:xfrm>
          <a:prstGeom prst="rect">
            <a:avLst/>
          </a:prstGeom>
          <a:noFill/>
        </p:spPr>
        <p:txBody>
          <a:bodyPr wrap="square" rtlCol="0">
            <a:spAutoFit/>
          </a:bodyPr>
          <a:lstStyle/>
          <a:p>
            <a:r>
              <a:rPr lang="it-IT" sz="1700" b="1" i="1" dirty="0">
                <a:solidFill>
                  <a:srgbClr val="FF0000"/>
                </a:solidFill>
                <a:latin typeface="Times New Roman" panose="02020603050405020304" pitchFamily="18" charset="0"/>
                <a:cs typeface="Times New Roman" panose="02020603050405020304" pitchFamily="18" charset="0"/>
              </a:rPr>
              <a:t>A Little Big </a:t>
            </a:r>
            <a:r>
              <a:rPr lang="it-IT" sz="1700" b="1" i="1" dirty="0" err="1">
                <a:solidFill>
                  <a:srgbClr val="FF0000"/>
                </a:solidFill>
                <a:latin typeface="Times New Roman" panose="02020603050405020304" pitchFamily="18" charset="0"/>
                <a:cs typeface="Times New Roman" panose="02020603050405020304" pitchFamily="18" charset="0"/>
              </a:rPr>
              <a:t>Horn</a:t>
            </a:r>
            <a:r>
              <a:rPr lang="it-IT" sz="1700" b="1" i="1" dirty="0">
                <a:solidFill>
                  <a:srgbClr val="FF0000"/>
                </a:solidFill>
                <a:latin typeface="Times New Roman" panose="02020603050405020304" pitchFamily="18" charset="0"/>
                <a:cs typeface="Times New Roman" panose="02020603050405020304" pitchFamily="18" charset="0"/>
              </a:rPr>
              <a:t> tra i circa 260 caduti quasi 90 non avevano ancora ottenuto la cittadinanza americana e gli italiani che combatterono (e si salvarono…..) con Custer erano almeno sei. </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1" y="0"/>
            <a:ext cx="9212937" cy="6186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14583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4644008" y="6165303"/>
            <a:ext cx="1343000" cy="692697"/>
          </a:xfrm>
        </p:spPr>
        <p:txBody>
          <a:bodyPr>
            <a:normAutofit/>
          </a:bodyPr>
          <a:lstStyle/>
          <a:p>
            <a:pPr algn="l"/>
            <a:r>
              <a:rPr lang="en-US" sz="2100" b="1" dirty="0" err="1" smtClean="0">
                <a:solidFill>
                  <a:srgbClr val="FF0000"/>
                </a:solidFill>
                <a:latin typeface="Times New Roman" panose="02020603050405020304" pitchFamily="18" charset="0"/>
                <a:cs typeface="Times New Roman" panose="02020603050405020304" pitchFamily="18" charset="0"/>
              </a:rPr>
              <a:t>ativi</a:t>
            </a:r>
            <a:r>
              <a:rPr lang="en-US" sz="2100" b="1" dirty="0" smtClean="0">
                <a:solidFill>
                  <a:srgbClr val="FF0000"/>
                </a:solidFill>
                <a:latin typeface="Times New Roman" panose="02020603050405020304" pitchFamily="18" charset="0"/>
                <a:cs typeface="Times New Roman" panose="02020603050405020304" pitchFamily="18" charset="0"/>
              </a:rPr>
              <a:t> </a:t>
            </a:r>
            <a:endParaRPr lang="en-US" sz="2100" dirty="0">
              <a:solidFill>
                <a:srgbClr val="FF0000"/>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9" y="0"/>
            <a:ext cx="854579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13809" y="4749731"/>
            <a:ext cx="9144000" cy="1938992"/>
          </a:xfrm>
          <a:prstGeom prst="rect">
            <a:avLst/>
          </a:prstGeom>
          <a:noFill/>
        </p:spPr>
        <p:txBody>
          <a:bodyPr wrap="square" rtlCol="0">
            <a:spAutoFit/>
          </a:bodyPr>
          <a:lstStyle/>
          <a:p>
            <a:r>
              <a:rPr lang="it-IT" sz="2400" b="1" dirty="0" smtClean="0">
                <a:solidFill>
                  <a:srgbClr val="FF0000"/>
                </a:solidFill>
                <a:latin typeface="Times New Roman" panose="02020603050405020304" pitchFamily="18" charset="0"/>
                <a:cs typeface="Times New Roman" panose="02020603050405020304" pitchFamily="18" charset="0"/>
              </a:rPr>
              <a:t>Oltre a portare mafia e delinquenza nel Nuovo Mondo (peraltro ampiamente accettata dai residenti), gli italiani partecipano in </a:t>
            </a:r>
          </a:p>
          <a:p>
            <a:r>
              <a:rPr lang="it-IT" sz="2400" b="1" dirty="0" smtClean="0">
                <a:solidFill>
                  <a:srgbClr val="FF0000"/>
                </a:solidFill>
                <a:latin typeface="Times New Roman" panose="02020603050405020304" pitchFamily="18" charset="0"/>
                <a:cs typeface="Times New Roman" panose="02020603050405020304" pitchFamily="18" charset="0"/>
              </a:rPr>
              <a:t>pieno a quella che viene definita «epopea del West»,  che costò l’eliminazione delle popolazioni native, il disboscamento del territorio, l’estinzione di intere specie animali come il bisonte.</a:t>
            </a:r>
            <a:endParaRPr lang="it-IT"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93776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7" name="CasellaDiTesto 6"/>
          <p:cNvSpPr txBox="1"/>
          <p:nvPr/>
        </p:nvSpPr>
        <p:spPr>
          <a:xfrm>
            <a:off x="0" y="6056293"/>
            <a:ext cx="9135449" cy="830997"/>
          </a:xfrm>
          <a:prstGeom prst="rect">
            <a:avLst/>
          </a:prstGeom>
          <a:noFill/>
        </p:spPr>
        <p:txBody>
          <a:bodyPr wrap="square" rtlCol="0">
            <a:spAutoFit/>
          </a:bodyPr>
          <a:lstStyle/>
          <a:p>
            <a:r>
              <a:rPr lang="it-IT" sz="1600" b="1" dirty="0" smtClean="0">
                <a:solidFill>
                  <a:srgbClr val="FF0000"/>
                </a:solidFill>
                <a:latin typeface="Times New Roman" panose="02020603050405020304" pitchFamily="18" charset="0"/>
                <a:cs typeface="Times New Roman" panose="02020603050405020304" pitchFamily="18" charset="0"/>
              </a:rPr>
              <a:t>Per favorire la conquista dell’Ovest, lo Stato di Washington dichiarò le terre dei nativi </a:t>
            </a:r>
            <a:r>
              <a:rPr lang="it-IT" sz="1600" b="1" i="1" dirty="0" smtClean="0">
                <a:solidFill>
                  <a:srgbClr val="FF0000"/>
                </a:solidFill>
                <a:latin typeface="Times New Roman" panose="02020603050405020304" pitchFamily="18" charset="0"/>
                <a:cs typeface="Times New Roman" panose="02020603050405020304" pitchFamily="18" charset="0"/>
              </a:rPr>
              <a:t>res </a:t>
            </a:r>
            <a:r>
              <a:rPr lang="it-IT" sz="1600" b="1" i="1" dirty="0" err="1" smtClean="0">
                <a:solidFill>
                  <a:srgbClr val="FF0000"/>
                </a:solidFill>
                <a:latin typeface="Times New Roman" panose="02020603050405020304" pitchFamily="18" charset="0"/>
                <a:cs typeface="Times New Roman" panose="02020603050405020304" pitchFamily="18" charset="0"/>
              </a:rPr>
              <a:t>nullius</a:t>
            </a:r>
            <a:r>
              <a:rPr lang="it-IT" sz="1600" b="1" i="1" dirty="0" smtClean="0">
                <a:solidFill>
                  <a:srgbClr val="FF0000"/>
                </a:solidFill>
                <a:latin typeface="Times New Roman" panose="02020603050405020304" pitchFamily="18" charset="0"/>
                <a:cs typeface="Times New Roman" panose="02020603050405020304" pitchFamily="18" charset="0"/>
              </a:rPr>
              <a:t> </a:t>
            </a:r>
            <a:r>
              <a:rPr lang="it-IT" sz="1600" b="1" dirty="0" smtClean="0">
                <a:solidFill>
                  <a:srgbClr val="FF0000"/>
                </a:solidFill>
                <a:latin typeface="Times New Roman" panose="02020603050405020304" pitchFamily="18" charset="0"/>
                <a:cs typeface="Times New Roman" panose="02020603050405020304" pitchFamily="18" charset="0"/>
              </a:rPr>
              <a:t>(terra di nessuno) e permise a chiunque avesse la forza di recintarle di dichiararle sue,  autorizzando la deportazione,  l’omicidio e lo sterminio per fame di chi ci viveva sopra prima. </a:t>
            </a:r>
            <a:endParaRPr lang="it-IT" sz="1600" b="1" dirty="0">
              <a:solidFill>
                <a:srgbClr val="FF0000"/>
              </a:solidFill>
              <a:latin typeface="Times New Roman" panose="02020603050405020304" pitchFamily="18" charset="0"/>
              <a:cs typeface="Times New Roman" panose="02020603050405020304" pitchFamily="18" charset="0"/>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5449" cy="6113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9990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78" y="1772816"/>
            <a:ext cx="9143999" cy="3410436"/>
          </a:xfrm>
        </p:spPr>
        <p:txBody>
          <a:bodyPr>
            <a:noAutofit/>
          </a:bodyPr>
          <a:lstStyle/>
          <a:p>
            <a:r>
              <a:rPr lang="en-US" sz="5400" dirty="0" smtClean="0">
                <a:solidFill>
                  <a:srgbClr val="FFFFFF"/>
                </a:solidFill>
                <a:latin typeface="Times New Roman" panose="02020603050405020304" pitchFamily="18" charset="0"/>
                <a:cs typeface="Times New Roman" panose="02020603050405020304" pitchFamily="18" charset="0"/>
              </a:rPr>
              <a:t>Si </a:t>
            </a:r>
            <a:r>
              <a:rPr lang="en-US" sz="5400" dirty="0" err="1" smtClean="0">
                <a:solidFill>
                  <a:srgbClr val="FFFFFF"/>
                </a:solidFill>
                <a:latin typeface="Times New Roman" panose="02020603050405020304" pitchFamily="18" charset="0"/>
                <a:cs typeface="Times New Roman" panose="02020603050405020304" pitchFamily="18" charset="0"/>
              </a:rPr>
              <a:t>intende</a:t>
            </a:r>
            <a:r>
              <a:rPr lang="en-US" sz="5400" dirty="0" smtClean="0">
                <a:solidFill>
                  <a:srgbClr val="FFFFFF"/>
                </a:solidFill>
                <a:latin typeface="Times New Roman" panose="02020603050405020304" pitchFamily="18" charset="0"/>
                <a:cs typeface="Times New Roman" panose="02020603050405020304" pitchFamily="18" charset="0"/>
              </a:rPr>
              <a:t> per </a:t>
            </a:r>
            <a:r>
              <a:rPr lang="en-US" sz="5400" dirty="0" err="1" smtClean="0">
                <a:solidFill>
                  <a:srgbClr val="FFFFFF"/>
                </a:solidFill>
                <a:latin typeface="Times New Roman" panose="02020603050405020304" pitchFamily="18" charset="0"/>
                <a:cs typeface="Times New Roman" panose="02020603050405020304" pitchFamily="18" charset="0"/>
              </a:rPr>
              <a:t>migrazione</a:t>
            </a:r>
            <a:r>
              <a:rPr lang="en-US" sz="5400" dirty="0" smtClean="0">
                <a:solidFill>
                  <a:srgbClr val="FFFFFF"/>
                </a:solidFill>
                <a:latin typeface="Times New Roman" panose="02020603050405020304" pitchFamily="18" charset="0"/>
                <a:cs typeface="Times New Roman" panose="02020603050405020304" pitchFamily="18" charset="0"/>
              </a:rPr>
              <a:t> un </a:t>
            </a:r>
            <a:r>
              <a:rPr lang="en-US" sz="5400" dirty="0" err="1" smtClean="0">
                <a:solidFill>
                  <a:srgbClr val="FFFFFF"/>
                </a:solidFill>
                <a:latin typeface="Times New Roman" panose="02020603050405020304" pitchFamily="18" charset="0"/>
                <a:cs typeface="Times New Roman" panose="02020603050405020304" pitchFamily="18" charset="0"/>
              </a:rPr>
              <a:t>movimento</a:t>
            </a:r>
            <a:r>
              <a:rPr lang="en-US" sz="5400" dirty="0" smtClean="0">
                <a:solidFill>
                  <a:srgbClr val="FFFFFF"/>
                </a:solidFill>
                <a:latin typeface="Times New Roman" panose="02020603050405020304" pitchFamily="18" charset="0"/>
                <a:cs typeface="Times New Roman" panose="02020603050405020304" pitchFamily="18" charset="0"/>
              </a:rPr>
              <a:t> di </a:t>
            </a:r>
            <a:r>
              <a:rPr lang="en-US" sz="5400" dirty="0" err="1" smtClean="0">
                <a:solidFill>
                  <a:srgbClr val="FFFFFF"/>
                </a:solidFill>
                <a:latin typeface="Times New Roman" panose="02020603050405020304" pitchFamily="18" charset="0"/>
                <a:cs typeface="Times New Roman" panose="02020603050405020304" pitchFamily="18" charset="0"/>
              </a:rPr>
              <a:t>popolazione</a:t>
            </a:r>
            <a:r>
              <a:rPr lang="en-US" sz="5400" dirty="0" smtClean="0">
                <a:solidFill>
                  <a:srgbClr val="FFFFFF"/>
                </a:solidFill>
                <a:latin typeface="Times New Roman" panose="02020603050405020304" pitchFamily="18" charset="0"/>
                <a:cs typeface="Times New Roman" panose="02020603050405020304" pitchFamily="18" charset="0"/>
              </a:rPr>
              <a:t> tale da </a:t>
            </a:r>
            <a:r>
              <a:rPr lang="en-US" sz="5400" dirty="0" err="1" smtClean="0">
                <a:solidFill>
                  <a:srgbClr val="FFFFFF"/>
                </a:solidFill>
                <a:latin typeface="Times New Roman" panose="02020603050405020304" pitchFamily="18" charset="0"/>
                <a:cs typeface="Times New Roman" panose="02020603050405020304" pitchFamily="18" charset="0"/>
              </a:rPr>
              <a:t>incidere</a:t>
            </a:r>
            <a:r>
              <a:rPr lang="en-US" sz="5400" dirty="0" smtClean="0">
                <a:solidFill>
                  <a:srgbClr val="FFFFFF"/>
                </a:solidFill>
                <a:latin typeface="Times New Roman" panose="02020603050405020304" pitchFamily="18" charset="0"/>
                <a:cs typeface="Times New Roman" panose="02020603050405020304" pitchFamily="18" charset="0"/>
              </a:rPr>
              <a:t> </a:t>
            </a:r>
            <a:r>
              <a:rPr lang="en-US" sz="5400" dirty="0" err="1" smtClean="0">
                <a:solidFill>
                  <a:srgbClr val="FFFFFF"/>
                </a:solidFill>
                <a:latin typeface="Times New Roman" panose="02020603050405020304" pitchFamily="18" charset="0"/>
                <a:cs typeface="Times New Roman" panose="02020603050405020304" pitchFamily="18" charset="0"/>
              </a:rPr>
              <a:t>significativamente</a:t>
            </a:r>
            <a:r>
              <a:rPr lang="en-US" sz="5400" dirty="0" smtClean="0">
                <a:solidFill>
                  <a:srgbClr val="FFFFFF"/>
                </a:solidFill>
                <a:latin typeface="Times New Roman" panose="02020603050405020304" pitchFamily="18" charset="0"/>
                <a:cs typeface="Times New Roman" panose="02020603050405020304" pitchFamily="18" charset="0"/>
              </a:rPr>
              <a:t> </a:t>
            </a:r>
            <a:r>
              <a:rPr lang="en-US" sz="5400" dirty="0" err="1" smtClean="0">
                <a:solidFill>
                  <a:srgbClr val="FFFFFF"/>
                </a:solidFill>
                <a:latin typeface="Times New Roman" panose="02020603050405020304" pitchFamily="18" charset="0"/>
                <a:cs typeface="Times New Roman" panose="02020603050405020304" pitchFamily="18" charset="0"/>
              </a:rPr>
              <a:t>sul</a:t>
            </a:r>
            <a:r>
              <a:rPr lang="en-US" sz="5400" dirty="0" smtClean="0">
                <a:solidFill>
                  <a:srgbClr val="FFFFFF"/>
                </a:solidFill>
                <a:latin typeface="Times New Roman" panose="02020603050405020304" pitchFamily="18" charset="0"/>
                <a:cs typeface="Times New Roman" panose="02020603050405020304" pitchFamily="18" charset="0"/>
              </a:rPr>
              <a:t> </a:t>
            </a:r>
            <a:r>
              <a:rPr lang="en-US" sz="5400" dirty="0" err="1" smtClean="0">
                <a:solidFill>
                  <a:srgbClr val="FFFFFF"/>
                </a:solidFill>
                <a:latin typeface="Times New Roman" panose="02020603050405020304" pitchFamily="18" charset="0"/>
                <a:cs typeface="Times New Roman" panose="02020603050405020304" pitchFamily="18" charset="0"/>
              </a:rPr>
              <a:t>popolamento</a:t>
            </a:r>
            <a:r>
              <a:rPr lang="en-US" sz="5400" dirty="0" smtClean="0">
                <a:solidFill>
                  <a:srgbClr val="FFFFFF"/>
                </a:solidFill>
                <a:latin typeface="Times New Roman" panose="02020603050405020304" pitchFamily="18" charset="0"/>
                <a:cs typeface="Times New Roman" panose="02020603050405020304" pitchFamily="18" charset="0"/>
              </a:rPr>
              <a:t> di un </a:t>
            </a:r>
            <a:r>
              <a:rPr lang="en-US" sz="5400" dirty="0" err="1" smtClean="0">
                <a:solidFill>
                  <a:srgbClr val="FFFFFF"/>
                </a:solidFill>
                <a:latin typeface="Times New Roman" panose="02020603050405020304" pitchFamily="18" charset="0"/>
                <a:cs typeface="Times New Roman" panose="02020603050405020304" pitchFamily="18" charset="0"/>
              </a:rPr>
              <a:t>territorio</a:t>
            </a:r>
            <a:r>
              <a:rPr lang="en-US" sz="5400" dirty="0" smtClean="0">
                <a:solidFill>
                  <a:srgbClr val="FFFFFF"/>
                </a:solidFill>
                <a:latin typeface="Times New Roman" panose="02020603050405020304" pitchFamily="18" charset="0"/>
                <a:cs typeface="Times New Roman" panose="02020603050405020304" pitchFamily="18" charset="0"/>
              </a:rPr>
              <a:t>, </a:t>
            </a:r>
            <a:r>
              <a:rPr lang="en-US" sz="5400" dirty="0" err="1" smtClean="0">
                <a:solidFill>
                  <a:srgbClr val="FFFFFF"/>
                </a:solidFill>
                <a:latin typeface="Times New Roman" panose="02020603050405020304" pitchFamily="18" charset="0"/>
                <a:cs typeface="Times New Roman" panose="02020603050405020304" pitchFamily="18" charset="0"/>
              </a:rPr>
              <a:t>ovvero</a:t>
            </a:r>
            <a:r>
              <a:rPr lang="en-US" sz="5400" dirty="0" smtClean="0">
                <a:solidFill>
                  <a:srgbClr val="FFFFFF"/>
                </a:solidFill>
                <a:latin typeface="Times New Roman" panose="02020603050405020304" pitchFamily="18" charset="0"/>
                <a:cs typeface="Times New Roman" panose="02020603050405020304" pitchFamily="18" charset="0"/>
              </a:rPr>
              <a:t> tale da </a:t>
            </a:r>
            <a:r>
              <a:rPr lang="en-US" sz="5400" dirty="0" err="1" smtClean="0">
                <a:solidFill>
                  <a:srgbClr val="FFFFFF"/>
                </a:solidFill>
                <a:latin typeface="Times New Roman" panose="02020603050405020304" pitchFamily="18" charset="0"/>
                <a:cs typeface="Times New Roman" panose="02020603050405020304" pitchFamily="18" charset="0"/>
              </a:rPr>
              <a:t>spostare</a:t>
            </a:r>
            <a:r>
              <a:rPr lang="en-US" sz="5400" dirty="0" smtClean="0">
                <a:solidFill>
                  <a:srgbClr val="FFFFFF"/>
                </a:solidFill>
                <a:latin typeface="Times New Roman" panose="02020603050405020304" pitchFamily="18" charset="0"/>
                <a:cs typeface="Times New Roman" panose="02020603050405020304" pitchFamily="18" charset="0"/>
              </a:rPr>
              <a:t>  </a:t>
            </a:r>
            <a:r>
              <a:rPr lang="en-US" sz="5400" dirty="0" err="1" smtClean="0">
                <a:solidFill>
                  <a:srgbClr val="FFFFFF"/>
                </a:solidFill>
                <a:latin typeface="Times New Roman" panose="02020603050405020304" pitchFamily="18" charset="0"/>
                <a:cs typeface="Times New Roman" panose="02020603050405020304" pitchFamily="18" charset="0"/>
              </a:rPr>
              <a:t>negatovamente</a:t>
            </a:r>
            <a:r>
              <a:rPr lang="en-US" sz="5400" dirty="0" smtClean="0">
                <a:solidFill>
                  <a:srgbClr val="FFFFFF"/>
                </a:solidFill>
                <a:latin typeface="Times New Roman" panose="02020603050405020304" pitchFamily="18" charset="0"/>
                <a:cs typeface="Times New Roman" panose="02020603050405020304" pitchFamily="18" charset="0"/>
              </a:rPr>
              <a:t> </a:t>
            </a:r>
            <a:r>
              <a:rPr lang="en-US" sz="5400" dirty="0" err="1" smtClean="0">
                <a:solidFill>
                  <a:srgbClr val="FFFFFF"/>
                </a:solidFill>
                <a:latin typeface="Times New Roman" panose="02020603050405020304" pitchFamily="18" charset="0"/>
                <a:cs typeface="Times New Roman" panose="02020603050405020304" pitchFamily="18" charset="0"/>
              </a:rPr>
              <a:t>il</a:t>
            </a:r>
            <a:r>
              <a:rPr lang="en-US" sz="5400" dirty="0" smtClean="0">
                <a:solidFill>
                  <a:srgbClr val="FFFFFF"/>
                </a:solidFill>
                <a:latin typeface="Times New Roman" panose="02020603050405020304" pitchFamily="18" charset="0"/>
                <a:cs typeface="Times New Roman" panose="02020603050405020304" pitchFamily="18" charset="0"/>
              </a:rPr>
              <a:t> </a:t>
            </a:r>
            <a:r>
              <a:rPr lang="en-US" sz="5400" dirty="0" err="1" smtClean="0">
                <a:solidFill>
                  <a:srgbClr val="FFFFFF"/>
                </a:solidFill>
                <a:latin typeface="Times New Roman" panose="02020603050405020304" pitchFamily="18" charset="0"/>
                <a:cs typeface="Times New Roman" panose="02020603050405020304" pitchFamily="18" charset="0"/>
              </a:rPr>
              <a:t>bilancio</a:t>
            </a:r>
            <a:r>
              <a:rPr lang="en-US" sz="5400" dirty="0" smtClean="0">
                <a:solidFill>
                  <a:srgbClr val="FFFFFF"/>
                </a:solidFill>
                <a:latin typeface="Times New Roman" panose="02020603050405020304" pitchFamily="18" charset="0"/>
                <a:cs typeface="Times New Roman" panose="02020603050405020304" pitchFamily="18" charset="0"/>
              </a:rPr>
              <a:t> </a:t>
            </a:r>
            <a:r>
              <a:rPr lang="en-US" sz="5400" dirty="0" err="1" smtClean="0">
                <a:solidFill>
                  <a:srgbClr val="FFFFFF"/>
                </a:solidFill>
                <a:latin typeface="Times New Roman" panose="02020603050405020304" pitchFamily="18" charset="0"/>
                <a:cs typeface="Times New Roman" panose="02020603050405020304" pitchFamily="18" charset="0"/>
              </a:rPr>
              <a:t>demografico</a:t>
            </a:r>
            <a:r>
              <a:rPr lang="en-US" sz="5400" dirty="0" smtClean="0">
                <a:solidFill>
                  <a:srgbClr val="FFFFFF"/>
                </a:solidFill>
                <a:latin typeface="Times New Roman" panose="02020603050405020304" pitchFamily="18" charset="0"/>
                <a:cs typeface="Times New Roman" panose="02020603050405020304" pitchFamily="18" charset="0"/>
              </a:rPr>
              <a:t> di </a:t>
            </a:r>
            <a:r>
              <a:rPr lang="en-US" sz="5400" dirty="0" err="1" smtClean="0">
                <a:solidFill>
                  <a:srgbClr val="FFFFFF"/>
                </a:solidFill>
                <a:latin typeface="Times New Roman" panose="02020603050405020304" pitchFamily="18" charset="0"/>
                <a:cs typeface="Times New Roman" panose="02020603050405020304" pitchFamily="18" charset="0"/>
              </a:rPr>
              <a:t>una</a:t>
            </a:r>
            <a:r>
              <a:rPr lang="en-US" sz="5400" dirty="0" smtClean="0">
                <a:solidFill>
                  <a:srgbClr val="FFFFFF"/>
                </a:solidFill>
                <a:latin typeface="Times New Roman" panose="02020603050405020304" pitchFamily="18" charset="0"/>
                <a:cs typeface="Times New Roman" panose="02020603050405020304" pitchFamily="18" charset="0"/>
              </a:rPr>
              <a:t> </a:t>
            </a:r>
            <a:r>
              <a:rPr lang="en-US" sz="5400" dirty="0" err="1" smtClean="0">
                <a:solidFill>
                  <a:srgbClr val="FFFFFF"/>
                </a:solidFill>
                <a:latin typeface="Times New Roman" panose="02020603050405020304" pitchFamily="18" charset="0"/>
                <a:cs typeface="Times New Roman" panose="02020603050405020304" pitchFamily="18" charset="0"/>
              </a:rPr>
              <a:t>comunità</a:t>
            </a:r>
            <a:r>
              <a:rPr lang="en-US" sz="5400" dirty="0" smtClean="0">
                <a:solidFill>
                  <a:srgbClr val="FFFFFF"/>
                </a:solidFill>
                <a:latin typeface="Times New Roman" panose="02020603050405020304" pitchFamily="18" charset="0"/>
                <a:cs typeface="Times New Roman" panose="02020603050405020304" pitchFamily="18" charset="0"/>
              </a:rPr>
              <a:t>. </a:t>
            </a:r>
            <a:r>
              <a:rPr lang="en-US" sz="6600" dirty="0" smtClean="0">
                <a:solidFill>
                  <a:srgbClr val="FFFFFF"/>
                </a:solidFill>
                <a:latin typeface="Times New Roman" panose="02020603050405020304" pitchFamily="18" charset="0"/>
                <a:cs typeface="Times New Roman" panose="02020603050405020304" pitchFamily="18" charset="0"/>
              </a:rPr>
              <a:t/>
            </a:r>
            <a:br>
              <a:rPr lang="en-US" sz="6600" dirty="0" smtClean="0">
                <a:solidFill>
                  <a:srgbClr val="FFFFFF"/>
                </a:solidFill>
                <a:latin typeface="Times New Roman" panose="02020603050405020304" pitchFamily="18" charset="0"/>
                <a:cs typeface="Times New Roman" panose="02020603050405020304" pitchFamily="18" charset="0"/>
              </a:rPr>
            </a:br>
            <a:endParaRPr lang="en-US" sz="6600" dirty="0">
              <a:solidFill>
                <a:srgbClr val="FFFFFF"/>
              </a:solidFill>
              <a:latin typeface="Times New Roman" panose="02020603050405020304" pitchFamily="18" charset="0"/>
              <a:cs typeface="Times New Roman" panose="02020603050405020304" pitchFamily="18" charset="0"/>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41335098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7" name="CasellaDiTesto 6"/>
          <p:cNvSpPr txBox="1"/>
          <p:nvPr/>
        </p:nvSpPr>
        <p:spPr>
          <a:xfrm>
            <a:off x="-2" y="5983719"/>
            <a:ext cx="9135449" cy="830997"/>
          </a:xfrm>
          <a:prstGeom prst="rect">
            <a:avLst/>
          </a:prstGeom>
          <a:noFill/>
        </p:spPr>
        <p:txBody>
          <a:bodyPr wrap="square" rtlCol="0">
            <a:spAutoFit/>
          </a:bodyPr>
          <a:lstStyle/>
          <a:p>
            <a:r>
              <a:rPr lang="it-IT" sz="1600" b="1" dirty="0" smtClean="0">
                <a:solidFill>
                  <a:srgbClr val="FF0000"/>
                </a:solidFill>
                <a:latin typeface="Times New Roman" panose="02020603050405020304" pitchFamily="18" charset="0"/>
                <a:cs typeface="Times New Roman" panose="02020603050405020304" pitchFamily="18" charset="0"/>
              </a:rPr>
              <a:t>Gli italiani furono fra i primi colonizzatori della California. I Del Monte, re dei succhi di frutta statunitensi, gli Alioto, esperti di pesca siciliani che a San Francisco diedero uno dei sindaci più amati, i Gallo e i </a:t>
            </a:r>
            <a:r>
              <a:rPr lang="it-IT" sz="1600" b="1" dirty="0" err="1" smtClean="0">
                <a:solidFill>
                  <a:srgbClr val="FF0000"/>
                </a:solidFill>
                <a:latin typeface="Times New Roman" panose="02020603050405020304" pitchFamily="18" charset="0"/>
                <a:cs typeface="Times New Roman" panose="02020603050405020304" pitchFamily="18" charset="0"/>
              </a:rPr>
              <a:t>Franzia</a:t>
            </a:r>
            <a:r>
              <a:rPr lang="it-IT" sz="1600" b="1" dirty="0" smtClean="0">
                <a:solidFill>
                  <a:srgbClr val="FF0000"/>
                </a:solidFill>
                <a:latin typeface="Times New Roman" panose="02020603050405020304" pitchFamily="18" charset="0"/>
                <a:cs typeface="Times New Roman" panose="02020603050405020304" pitchFamily="18" charset="0"/>
              </a:rPr>
              <a:t> che hanno dato i natali all'industria vinicola californiana. A spese dei nativi.  </a:t>
            </a:r>
            <a:endParaRPr lang="it-IT" sz="1600" b="1" dirty="0">
              <a:solidFill>
                <a:srgbClr val="FF0000"/>
              </a:solidFill>
              <a:latin typeface="Times New Roman" panose="02020603050405020304" pitchFamily="18" charset="0"/>
              <a:cs typeface="Times New Roman" panose="02020603050405020304" pitchFamily="18" charset="0"/>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35449" cy="5983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10670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7" name="CasellaDiTesto 6"/>
          <p:cNvSpPr txBox="1"/>
          <p:nvPr/>
        </p:nvSpPr>
        <p:spPr>
          <a:xfrm>
            <a:off x="-2" y="5983719"/>
            <a:ext cx="9135449" cy="830997"/>
          </a:xfrm>
          <a:prstGeom prst="rect">
            <a:avLst/>
          </a:prstGeom>
          <a:noFill/>
        </p:spPr>
        <p:txBody>
          <a:bodyPr wrap="square" rtlCol="0">
            <a:spAutoFit/>
          </a:bodyPr>
          <a:lstStyle/>
          <a:p>
            <a:r>
              <a:rPr lang="it-IT" sz="1600" b="1" dirty="0" smtClean="0">
                <a:solidFill>
                  <a:srgbClr val="FF0000"/>
                </a:solidFill>
                <a:latin typeface="Times New Roman" panose="02020603050405020304" pitchFamily="18" charset="0"/>
                <a:cs typeface="Times New Roman" panose="02020603050405020304" pitchFamily="18" charset="0"/>
              </a:rPr>
              <a:t>Gli italiani furono fra i primi colonizzatori della California. I Del Monte, re dei succhi di frutta statunitensi, gli Alioto, esperti di pesca siciliani che a San Francisco diedero uno dei sindaci più amati, i Gallo e i </a:t>
            </a:r>
            <a:r>
              <a:rPr lang="it-IT" sz="1600" b="1" dirty="0" err="1" smtClean="0">
                <a:solidFill>
                  <a:srgbClr val="FF0000"/>
                </a:solidFill>
                <a:latin typeface="Times New Roman" panose="02020603050405020304" pitchFamily="18" charset="0"/>
                <a:cs typeface="Times New Roman" panose="02020603050405020304" pitchFamily="18" charset="0"/>
              </a:rPr>
              <a:t>Franzia</a:t>
            </a:r>
            <a:r>
              <a:rPr lang="it-IT" sz="1600" b="1" dirty="0" smtClean="0">
                <a:solidFill>
                  <a:srgbClr val="FF0000"/>
                </a:solidFill>
                <a:latin typeface="Times New Roman" panose="02020603050405020304" pitchFamily="18" charset="0"/>
                <a:cs typeface="Times New Roman" panose="02020603050405020304" pitchFamily="18" charset="0"/>
              </a:rPr>
              <a:t> che hanno dato i natali all'industria vinicola californiana. A spese dei nativi.  </a:t>
            </a:r>
            <a:endParaRPr lang="it-IT" sz="1600" b="1" dirty="0">
              <a:solidFill>
                <a:srgbClr val="FF0000"/>
              </a:solidFill>
              <a:latin typeface="Times New Roman" panose="02020603050405020304" pitchFamily="18" charset="0"/>
              <a:cs typeface="Times New Roman" panose="02020603050405020304" pitchFamily="18" charset="0"/>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35449" cy="5983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18809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Times New Roman" panose="02020603050405020304" pitchFamily="18" charset="0"/>
                <a:cs typeface="Times New Roman" panose="02020603050405020304" pitchFamily="18" charset="0"/>
              </a:rPr>
              <a:t/>
            </a:r>
            <a:br>
              <a:rPr lang="en-US" sz="6600" dirty="0" smtClean="0">
                <a:solidFill>
                  <a:srgbClr val="FFFFFF"/>
                </a:solidFill>
                <a:latin typeface="Times New Roman" panose="02020603050405020304" pitchFamily="18" charset="0"/>
                <a:cs typeface="Times New Roman" panose="02020603050405020304" pitchFamily="18" charset="0"/>
              </a:rPr>
            </a:br>
            <a:r>
              <a:rPr lang="en-US" sz="6600" dirty="0" smtClean="0">
                <a:solidFill>
                  <a:srgbClr val="FFFFFF"/>
                </a:solidFill>
                <a:latin typeface="Times New Roman" panose="02020603050405020304" pitchFamily="18" charset="0"/>
                <a:cs typeface="Times New Roman" panose="02020603050405020304" pitchFamily="18" charset="0"/>
              </a:rPr>
              <a:t>L’ARGENTINA</a:t>
            </a:r>
            <a:endParaRPr lang="en-US" sz="6600" dirty="0">
              <a:solidFill>
                <a:srgbClr val="FFFFFF"/>
              </a:solidFill>
              <a:latin typeface="Times New Roman" panose="02020603050405020304" pitchFamily="18" charset="0"/>
              <a:cs typeface="Times New Roman" panose="02020603050405020304" pitchFamily="18" charset="0"/>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22337393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3203848" y="0"/>
            <a:ext cx="5940152" cy="6832640"/>
          </a:xfrm>
          <a:prstGeom prst="rect">
            <a:avLst/>
          </a:prstGeom>
          <a:noFill/>
        </p:spPr>
        <p:txBody>
          <a:bodyPr wrap="square" rtlCol="0">
            <a:spAutoFit/>
          </a:bodyPr>
          <a:lstStyle/>
          <a:p>
            <a:r>
              <a:rPr lang="it-IT" sz="1600" b="1" dirty="0" smtClean="0">
                <a:solidFill>
                  <a:srgbClr val="FF0000"/>
                </a:solidFill>
                <a:latin typeface="Times New Roman" panose="02020603050405020304" pitchFamily="18" charset="0"/>
                <a:cs typeface="Times New Roman" panose="02020603050405020304" pitchFamily="18" charset="0"/>
              </a:rPr>
              <a:t>IN ARGENTINA IL 47% DELLA POPOLAZIONE E’ DI ORIGINE ITALIANA. </a:t>
            </a:r>
            <a:endParaRPr lang="it-IT" sz="1600" b="1" dirty="0" smtClean="0">
              <a:solidFill>
                <a:srgbClr val="FF0000"/>
              </a:solidFill>
              <a:latin typeface="Times New Roman" panose="02020603050405020304" pitchFamily="18" charset="0"/>
              <a:cs typeface="Times New Roman" panose="02020603050405020304" pitchFamily="18" charset="0"/>
            </a:endParaRPr>
          </a:p>
          <a:p>
            <a:endParaRPr lang="it-IT" sz="1600" b="1" dirty="0" smtClean="0">
              <a:solidFill>
                <a:srgbClr val="FF0000"/>
              </a:solidFill>
              <a:latin typeface="Times New Roman" panose="02020603050405020304" pitchFamily="18" charset="0"/>
              <a:cs typeface="Times New Roman" panose="02020603050405020304" pitchFamily="18" charset="0"/>
            </a:endParaRPr>
          </a:p>
          <a:p>
            <a:r>
              <a:rPr lang="it-IT" sz="1500" b="1" dirty="0" smtClean="0">
                <a:latin typeface="Times New Roman" panose="02020603050405020304" pitchFamily="18" charset="0"/>
                <a:cs typeface="Times New Roman" panose="02020603050405020304" pitchFamily="18" charset="0"/>
              </a:rPr>
              <a:t>Nel 1853 l'Argentina divenne una repubblica federale. Lo Stato </a:t>
            </a:r>
            <a:r>
              <a:rPr lang="it-IT" sz="1500" b="1" dirty="0" smtClean="0">
                <a:latin typeface="Times New Roman" panose="02020603050405020304" pitchFamily="18" charset="0"/>
                <a:cs typeface="Times New Roman" panose="02020603050405020304" pitchFamily="18" charset="0"/>
              </a:rPr>
              <a:t>profuse </a:t>
            </a:r>
            <a:r>
              <a:rPr lang="it-IT" sz="1500" b="1" dirty="0" smtClean="0">
                <a:latin typeface="Times New Roman" panose="02020603050405020304" pitchFamily="18" charset="0"/>
                <a:cs typeface="Times New Roman" panose="02020603050405020304" pitchFamily="18" charset="0"/>
              </a:rPr>
              <a:t>molto impegno nel progetto </a:t>
            </a:r>
            <a:r>
              <a:rPr lang="it-IT" sz="1500" b="1" dirty="0" smtClean="0">
                <a:latin typeface="Times New Roman" panose="02020603050405020304" pitchFamily="18" charset="0"/>
                <a:cs typeface="Times New Roman" panose="02020603050405020304" pitchFamily="18" charset="0"/>
              </a:rPr>
              <a:t>di </a:t>
            </a:r>
            <a:r>
              <a:rPr lang="it-IT" sz="1500" b="1" dirty="0" smtClean="0">
                <a:latin typeface="Times New Roman" panose="02020603050405020304" pitchFamily="18" charset="0"/>
                <a:cs typeface="Times New Roman" panose="02020603050405020304" pitchFamily="18" charset="0"/>
              </a:rPr>
              <a:t>colonizzazione agricola che attirò gran parte </a:t>
            </a:r>
            <a:r>
              <a:rPr lang="it-IT" sz="1500" b="1" dirty="0" smtClean="0">
                <a:latin typeface="Times New Roman" panose="02020603050405020304" pitchFamily="18" charset="0"/>
                <a:cs typeface="Times New Roman" panose="02020603050405020304" pitchFamily="18" charset="0"/>
              </a:rPr>
              <a:t>degli italiani. All'inizio </a:t>
            </a:r>
            <a:r>
              <a:rPr lang="it-IT" sz="1500" b="1" dirty="0" smtClean="0">
                <a:latin typeface="Times New Roman" panose="02020603050405020304" pitchFamily="18" charset="0"/>
                <a:cs typeface="Times New Roman" panose="02020603050405020304" pitchFamily="18" charset="0"/>
              </a:rPr>
              <a:t>si trattò di piccoli gruppi di persone ma tra il 1860 e il 1878 l'acquisizione di nuove grandi porzioni di Pampa diede una notevole spinta alla politica fondiaria governativa</a:t>
            </a:r>
            <a:r>
              <a:rPr lang="it-IT" sz="1500" b="1" dirty="0" smtClean="0">
                <a:latin typeface="Times New Roman" panose="02020603050405020304" pitchFamily="18" charset="0"/>
                <a:cs typeface="Times New Roman" panose="02020603050405020304" pitchFamily="18" charset="0"/>
              </a:rPr>
              <a:t>. Dal 1853 prima le società private, poi, dal 1865, direttamente lo Stato, anticipava le </a:t>
            </a:r>
            <a:r>
              <a:rPr lang="it-IT" sz="1500" b="1" dirty="0" smtClean="0">
                <a:latin typeface="Times New Roman" panose="02020603050405020304" pitchFamily="18" charset="0"/>
                <a:cs typeface="Times New Roman" panose="02020603050405020304" pitchFamily="18" charset="0"/>
              </a:rPr>
              <a:t>spese di viaggio e di quelle necessarie per impiantarsi </a:t>
            </a:r>
            <a:r>
              <a:rPr lang="it-IT" sz="1500" b="1" dirty="0" smtClean="0">
                <a:latin typeface="Times New Roman" panose="02020603050405020304" pitchFamily="18" charset="0"/>
                <a:cs typeface="Times New Roman" panose="02020603050405020304" pitchFamily="18" charset="0"/>
              </a:rPr>
              <a:t>sul terreno. </a:t>
            </a:r>
            <a:endParaRPr lang="it-IT" sz="1500" b="1" dirty="0" smtClean="0">
              <a:latin typeface="Times New Roman" panose="02020603050405020304" pitchFamily="18" charset="0"/>
              <a:cs typeface="Times New Roman" panose="02020603050405020304" pitchFamily="18" charset="0"/>
            </a:endParaRPr>
          </a:p>
          <a:p>
            <a:r>
              <a:rPr lang="it-IT" sz="1500" b="1" dirty="0" smtClean="0">
                <a:latin typeface="Times New Roman" panose="02020603050405020304" pitchFamily="18" charset="0"/>
                <a:cs typeface="Times New Roman" panose="02020603050405020304" pitchFamily="18" charset="0"/>
              </a:rPr>
              <a:t>La </a:t>
            </a:r>
            <a:r>
              <a:rPr lang="it-IT" sz="1500" b="1" dirty="0" err="1" smtClean="0">
                <a:latin typeface="Times New Roman" panose="02020603050405020304" pitchFamily="18" charset="0"/>
                <a:cs typeface="Times New Roman" panose="02020603050405020304" pitchFamily="18" charset="0"/>
              </a:rPr>
              <a:t>Comision</a:t>
            </a:r>
            <a:r>
              <a:rPr lang="it-IT" sz="1500" b="1" dirty="0" smtClean="0">
                <a:latin typeface="Times New Roman" panose="02020603050405020304" pitchFamily="18" charset="0"/>
                <a:cs typeface="Times New Roman" panose="02020603050405020304" pitchFamily="18" charset="0"/>
              </a:rPr>
              <a:t> de </a:t>
            </a:r>
            <a:r>
              <a:rPr lang="it-IT" sz="1500" b="1" dirty="0" err="1" smtClean="0">
                <a:latin typeface="Times New Roman" panose="02020603050405020304" pitchFamily="18" charset="0"/>
                <a:cs typeface="Times New Roman" panose="02020603050405020304" pitchFamily="18" charset="0"/>
              </a:rPr>
              <a:t>Inmigracion</a:t>
            </a:r>
            <a:r>
              <a:rPr lang="it-IT" sz="1500" b="1" dirty="0" smtClean="0">
                <a:latin typeface="Times New Roman" panose="02020603050405020304" pitchFamily="18" charset="0"/>
                <a:cs typeface="Times New Roman" panose="02020603050405020304" pitchFamily="18" charset="0"/>
              </a:rPr>
              <a:t> nacque per </a:t>
            </a:r>
            <a:r>
              <a:rPr lang="it-IT" sz="1500" b="1" dirty="0" smtClean="0">
                <a:latin typeface="Times New Roman" panose="02020603050405020304" pitchFamily="18" charset="0"/>
                <a:cs typeface="Times New Roman" panose="02020603050405020304" pitchFamily="18" charset="0"/>
              </a:rPr>
              <a:t>favorire </a:t>
            </a:r>
            <a:r>
              <a:rPr lang="it-IT" sz="1500" b="1" dirty="0" smtClean="0">
                <a:latin typeface="Times New Roman" panose="02020603050405020304" pitchFamily="18" charset="0"/>
                <a:cs typeface="Times New Roman" panose="02020603050405020304" pitchFamily="18" charset="0"/>
              </a:rPr>
              <a:t>l'immigrazione </a:t>
            </a:r>
            <a:r>
              <a:rPr lang="it-IT" sz="1500" b="1" dirty="0" smtClean="0">
                <a:latin typeface="Times New Roman" panose="02020603050405020304" pitchFamily="18" charset="0"/>
                <a:cs typeface="Times New Roman" panose="02020603050405020304" pitchFamily="18" charset="0"/>
              </a:rPr>
              <a:t>contadina. </a:t>
            </a:r>
            <a:r>
              <a:rPr lang="it-IT" sz="1500" b="1" dirty="0" smtClean="0">
                <a:latin typeface="Times New Roman" panose="02020603050405020304" pitchFamily="18" charset="0"/>
                <a:cs typeface="Times New Roman" panose="02020603050405020304" pitchFamily="18" charset="0"/>
              </a:rPr>
              <a:t>La produzione agricola </a:t>
            </a:r>
            <a:r>
              <a:rPr lang="it-IT" sz="1500" b="1" dirty="0" smtClean="0">
                <a:latin typeface="Times New Roman" panose="02020603050405020304" pitchFamily="18" charset="0"/>
                <a:cs typeface="Times New Roman" panose="02020603050405020304" pitchFamily="18" charset="0"/>
              </a:rPr>
              <a:t>era </a:t>
            </a:r>
            <a:r>
              <a:rPr lang="it-IT" sz="1500" b="1" dirty="0" smtClean="0">
                <a:latin typeface="Times New Roman" panose="02020603050405020304" pitchFamily="18" charset="0"/>
                <a:cs typeface="Times New Roman" panose="02020603050405020304" pitchFamily="18" charset="0"/>
              </a:rPr>
              <a:t>insufficiente al fabbisogno nazionale: i cereali venivano importati pagandoli col ricavato della vendita delle carni. </a:t>
            </a:r>
            <a:r>
              <a:rPr lang="it-IT" sz="1500" b="1" dirty="0" smtClean="0">
                <a:latin typeface="Times New Roman" panose="02020603050405020304" pitchFamily="18" charset="0"/>
                <a:cs typeface="Times New Roman" panose="02020603050405020304" pitchFamily="18" charset="0"/>
              </a:rPr>
              <a:t>Nella </a:t>
            </a:r>
            <a:r>
              <a:rPr lang="it-IT" sz="1500" b="1" dirty="0" smtClean="0">
                <a:latin typeface="Times New Roman" panose="02020603050405020304" pitchFamily="18" charset="0"/>
                <a:cs typeface="Times New Roman" panose="02020603050405020304" pitchFamily="18" charset="0"/>
              </a:rPr>
              <a:t>Provincia di Buenos Aires già dal 1870 un provvedimento assegnava a giovani coppie di agricoltori terreni gratuitamente a condizione che vi costruissero una casa e che li </a:t>
            </a:r>
            <a:r>
              <a:rPr lang="it-IT" sz="1500" b="1" dirty="0" smtClean="0">
                <a:latin typeface="Times New Roman" panose="02020603050405020304" pitchFamily="18" charset="0"/>
                <a:cs typeface="Times New Roman" panose="02020603050405020304" pitchFamily="18" charset="0"/>
              </a:rPr>
              <a:t>coltivassero. La </a:t>
            </a:r>
            <a:r>
              <a:rPr lang="it-IT" sz="1500" b="1" dirty="0" smtClean="0">
                <a:latin typeface="Times New Roman" panose="02020603050405020304" pitchFamily="18" charset="0"/>
                <a:cs typeface="Times New Roman" panose="02020603050405020304" pitchFamily="18" charset="0"/>
              </a:rPr>
              <a:t>legge varata nel 1876 </a:t>
            </a:r>
            <a:r>
              <a:rPr lang="it-IT" sz="1500" b="1" dirty="0" smtClean="0">
                <a:latin typeface="Times New Roman" panose="02020603050405020304" pitchFamily="18" charset="0"/>
                <a:cs typeface="Times New Roman" panose="02020603050405020304" pitchFamily="18" charset="0"/>
              </a:rPr>
              <a:t>sulla </a:t>
            </a:r>
            <a:r>
              <a:rPr lang="it-IT" sz="1500" b="1" dirty="0" smtClean="0">
                <a:latin typeface="Times New Roman" panose="02020603050405020304" pitchFamily="18" charset="0"/>
                <a:cs typeface="Times New Roman" panose="02020603050405020304" pitchFamily="18" charset="0"/>
              </a:rPr>
              <a:t>colonizzazione e l'immigrazione </a:t>
            </a:r>
            <a:r>
              <a:rPr lang="it-IT" sz="1500" b="1" dirty="0" smtClean="0">
                <a:latin typeface="Times New Roman" panose="02020603050405020304" pitchFamily="18" charset="0"/>
                <a:cs typeface="Times New Roman" panose="02020603050405020304" pitchFamily="18" charset="0"/>
              </a:rPr>
              <a:t>prevedeva </a:t>
            </a:r>
            <a:r>
              <a:rPr lang="it-IT" sz="1500" b="1" dirty="0" smtClean="0">
                <a:latin typeface="Times New Roman" panose="02020603050405020304" pitchFamily="18" charset="0"/>
                <a:cs typeface="Times New Roman" panose="02020603050405020304" pitchFamily="18" charset="0"/>
              </a:rPr>
              <a:t>che i territori nazionali venissero divisi in lotti di quarantamila ettari per insediamenti urbani e suburbani, offrendo sia la possibilità di assegnazioni di terreno gratuite, sia pagabili ratealmente a prezzi molto contenuti.</a:t>
            </a:r>
          </a:p>
          <a:p>
            <a:r>
              <a:rPr lang="it-IT" sz="1500" b="1" dirty="0" smtClean="0">
                <a:latin typeface="Times New Roman" panose="02020603050405020304" pitchFamily="18" charset="0"/>
                <a:cs typeface="Times New Roman" panose="02020603050405020304" pitchFamily="18" charset="0"/>
              </a:rPr>
              <a:t>Per </a:t>
            </a:r>
            <a:r>
              <a:rPr lang="it-IT" sz="1500" b="1" dirty="0" smtClean="0">
                <a:latin typeface="Times New Roman" panose="02020603050405020304" pitchFamily="18" charset="0"/>
                <a:cs typeface="Times New Roman" panose="02020603050405020304" pitchFamily="18" charset="0"/>
              </a:rPr>
              <a:t>gli acquirenti gli unici obblighi erano quelli della residenza e della coltivazione delle terre; la preferenza per le origini contadine era facilmente superata poiché quasi tutti i braccianti agricoli del Meridione d'Italia erano allora in cerca di lavoro. Secondo il censimento del 1895 su un totale di 407.503 proprietari agricoli </a:t>
            </a:r>
            <a:endParaRPr lang="it-IT" sz="1500" b="1" dirty="0" smtClean="0">
              <a:latin typeface="Times New Roman" panose="02020603050405020304" pitchFamily="18" charset="0"/>
              <a:cs typeface="Times New Roman" panose="02020603050405020304" pitchFamily="18" charset="0"/>
            </a:endParaRPr>
          </a:p>
          <a:p>
            <a:r>
              <a:rPr lang="it-IT" sz="1500" b="1" dirty="0" smtClean="0">
                <a:latin typeface="Times New Roman" panose="02020603050405020304" pitchFamily="18" charset="0"/>
                <a:cs typeface="Times New Roman" panose="02020603050405020304" pitchFamily="18" charset="0"/>
              </a:rPr>
              <a:t>più </a:t>
            </a:r>
            <a:r>
              <a:rPr lang="it-IT" sz="1500" b="1" dirty="0" smtClean="0">
                <a:latin typeface="Times New Roman" panose="02020603050405020304" pitchFamily="18" charset="0"/>
                <a:cs typeface="Times New Roman" panose="02020603050405020304" pitchFamily="18" charset="0"/>
              </a:rPr>
              <a:t>di un quarto erano di nazionalità straniera e fra essi 62.975, </a:t>
            </a:r>
            <a:endParaRPr lang="it-IT" sz="1500" b="1" dirty="0" smtClean="0">
              <a:latin typeface="Times New Roman" panose="02020603050405020304" pitchFamily="18" charset="0"/>
              <a:cs typeface="Times New Roman" panose="02020603050405020304" pitchFamily="18" charset="0"/>
            </a:endParaRPr>
          </a:p>
          <a:p>
            <a:r>
              <a:rPr lang="it-IT" sz="1500" b="1" dirty="0" smtClean="0">
                <a:latin typeface="Times New Roman" panose="02020603050405020304" pitchFamily="18" charset="0"/>
                <a:cs typeface="Times New Roman" panose="02020603050405020304" pitchFamily="18" charset="0"/>
              </a:rPr>
              <a:t>più </a:t>
            </a:r>
            <a:r>
              <a:rPr lang="it-IT" sz="1500" b="1" dirty="0" smtClean="0">
                <a:latin typeface="Times New Roman" panose="02020603050405020304" pitchFamily="18" charset="0"/>
                <a:cs typeface="Times New Roman" panose="02020603050405020304" pitchFamily="18" charset="0"/>
              </a:rPr>
              <a:t>della metà, erano </a:t>
            </a:r>
            <a:r>
              <a:rPr lang="it-IT" sz="1500" b="1" dirty="0" smtClean="0">
                <a:latin typeface="Times New Roman" panose="02020603050405020304" pitchFamily="18" charset="0"/>
                <a:cs typeface="Times New Roman" panose="02020603050405020304" pitchFamily="18" charset="0"/>
              </a:rPr>
              <a:t>italiani, in maggioranza calabresi.</a:t>
            </a:r>
            <a:endParaRPr lang="it-IT" sz="1500" b="1" dirty="0" smtClean="0">
              <a:latin typeface="Times New Roman" panose="02020603050405020304" pitchFamily="18" charset="0"/>
              <a:cs typeface="Times New Roman" panose="02020603050405020304" pitchFamily="18" charset="0"/>
            </a:endParaRP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203848" cy="6953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21252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39625" y="3861048"/>
            <a:ext cx="9165870" cy="3293209"/>
          </a:xfrm>
          <a:prstGeom prst="rect">
            <a:avLst/>
          </a:prstGeom>
          <a:noFill/>
        </p:spPr>
        <p:txBody>
          <a:bodyPr wrap="square" rtlCol="0">
            <a:spAutoFit/>
          </a:bodyPr>
          <a:lstStyle/>
          <a:p>
            <a:r>
              <a:rPr lang="it-IT" sz="1600" b="1" dirty="0" smtClean="0">
                <a:solidFill>
                  <a:srgbClr val="FF0000"/>
                </a:solidFill>
                <a:latin typeface="Times New Roman" panose="02020603050405020304" pitchFamily="18" charset="0"/>
                <a:cs typeface="Times New Roman" panose="02020603050405020304" pitchFamily="18" charset="0"/>
              </a:rPr>
              <a:t>Ma la </a:t>
            </a:r>
            <a:r>
              <a:rPr lang="it-IT" sz="1600" b="1" dirty="0">
                <a:solidFill>
                  <a:srgbClr val="FF0000"/>
                </a:solidFill>
                <a:latin typeface="Times New Roman" panose="02020603050405020304" pitchFamily="18" charset="0"/>
                <a:cs typeface="Times New Roman" panose="02020603050405020304" pitchFamily="18" charset="0"/>
              </a:rPr>
              <a:t>Pampa sconfinata, </a:t>
            </a:r>
            <a:r>
              <a:rPr lang="it-IT" sz="1600" b="1" dirty="0" smtClean="0">
                <a:solidFill>
                  <a:srgbClr val="FF0000"/>
                </a:solidFill>
                <a:latin typeface="Times New Roman" panose="02020603050405020304" pitchFamily="18" charset="0"/>
                <a:cs typeface="Times New Roman" panose="02020603050405020304" pitchFamily="18" charset="0"/>
              </a:rPr>
              <a:t>chiamata </a:t>
            </a:r>
            <a:r>
              <a:rPr lang="it-IT" sz="1600" b="1" dirty="0">
                <a:solidFill>
                  <a:srgbClr val="FF0000"/>
                </a:solidFill>
                <a:latin typeface="Times New Roman" panose="02020603050405020304" pitchFamily="18" charset="0"/>
                <a:cs typeface="Times New Roman" panose="02020603050405020304" pitchFamily="18" charset="0"/>
              </a:rPr>
              <a:t>il </a:t>
            </a:r>
            <a:r>
              <a:rPr lang="it-IT" sz="1600" b="1" dirty="0" err="1">
                <a:solidFill>
                  <a:srgbClr val="FF0000"/>
                </a:solidFill>
                <a:latin typeface="Times New Roman" panose="02020603050405020304" pitchFamily="18" charset="0"/>
                <a:cs typeface="Times New Roman" panose="02020603050405020304" pitchFamily="18" charset="0"/>
              </a:rPr>
              <a:t>Desierto</a:t>
            </a:r>
            <a:r>
              <a:rPr lang="it-IT" sz="1600" b="1" dirty="0">
                <a:solidFill>
                  <a:srgbClr val="FF0000"/>
                </a:solidFill>
                <a:latin typeface="Times New Roman" panose="02020603050405020304" pitchFamily="18" charset="0"/>
                <a:cs typeface="Times New Roman" panose="02020603050405020304" pitchFamily="18" charset="0"/>
              </a:rPr>
              <a:t>, </a:t>
            </a:r>
            <a:r>
              <a:rPr lang="it-IT" sz="1600" b="1" dirty="0" smtClean="0">
                <a:solidFill>
                  <a:srgbClr val="FF0000"/>
                </a:solidFill>
                <a:latin typeface="Times New Roman" panose="02020603050405020304" pitchFamily="18" charset="0"/>
                <a:cs typeface="Times New Roman" panose="02020603050405020304" pitchFamily="18" charset="0"/>
              </a:rPr>
              <a:t>che </a:t>
            </a:r>
            <a:r>
              <a:rPr lang="it-IT" sz="1600" b="1" dirty="0">
                <a:solidFill>
                  <a:srgbClr val="FF0000"/>
                </a:solidFill>
                <a:latin typeface="Times New Roman" panose="02020603050405020304" pitchFamily="18" charset="0"/>
                <a:cs typeface="Times New Roman" panose="02020603050405020304" pitchFamily="18" charset="0"/>
              </a:rPr>
              <a:t>sembrava confinare soltanto con l’azzurro sfrontato del cielo sudamericano e con le creste innevate della lontana e maestosa Cordigliera delle Ande, non era, però, una Terra di Nessuno, perché apparteneva da tempo immemorabile alle tribù araucane insediate a Ovest (verso le Ande) e a Sud (verso la Patagonia) della capitale Buenos Aires. </a:t>
            </a:r>
            <a:r>
              <a:rPr lang="it-IT" sz="1600" b="1" dirty="0" smtClean="0">
                <a:solidFill>
                  <a:srgbClr val="FF0000"/>
                </a:solidFill>
                <a:latin typeface="Times New Roman" panose="02020603050405020304" pitchFamily="18" charset="0"/>
                <a:cs typeface="Times New Roman" panose="02020603050405020304" pitchFamily="18" charset="0"/>
              </a:rPr>
              <a:t>Nel </a:t>
            </a:r>
            <a:r>
              <a:rPr lang="it-IT" sz="1600" b="1" dirty="0">
                <a:solidFill>
                  <a:srgbClr val="FF0000"/>
                </a:solidFill>
                <a:latin typeface="Times New Roman" panose="02020603050405020304" pitchFamily="18" charset="0"/>
                <a:cs typeface="Times New Roman" panose="02020603050405020304" pitchFamily="18" charset="0"/>
              </a:rPr>
              <a:t>corso dei secoli, i diversi gruppi indigeni che abitavano la Pampa si erano riuniti sotto la guida di “</a:t>
            </a:r>
            <a:r>
              <a:rPr lang="it-IT" sz="1600" b="1" dirty="0" err="1">
                <a:solidFill>
                  <a:srgbClr val="FF0000"/>
                </a:solidFill>
                <a:latin typeface="Times New Roman" panose="02020603050405020304" pitchFamily="18" charset="0"/>
                <a:cs typeface="Times New Roman" panose="02020603050405020304" pitchFamily="18" charset="0"/>
              </a:rPr>
              <a:t>caciques</a:t>
            </a:r>
            <a:r>
              <a:rPr lang="it-IT" sz="1600" b="1" dirty="0">
                <a:solidFill>
                  <a:srgbClr val="FF0000"/>
                </a:solidFill>
                <a:latin typeface="Times New Roman" panose="02020603050405020304" pitchFamily="18" charset="0"/>
                <a:cs typeface="Times New Roman" panose="02020603050405020304" pitchFamily="18" charset="0"/>
              </a:rPr>
              <a:t>” (capi), nel tentativo di resistere all’offensiva dei bianchi, mettendo da parte le tradizionali rivalità esistenti anche fra i nuclei più piccoli di quelle popolazioni. Da allora, la guerra (o guerriglia, se vogliamo) era diventata endemica. Ai colpi di mano degli indios armati di lance contro gli “</a:t>
            </a:r>
            <a:r>
              <a:rPr lang="it-IT" sz="1600" b="1" dirty="0" err="1">
                <a:solidFill>
                  <a:srgbClr val="FF0000"/>
                </a:solidFill>
                <a:latin typeface="Times New Roman" panose="02020603050405020304" pitchFamily="18" charset="0"/>
                <a:cs typeface="Times New Roman" panose="02020603050405020304" pitchFamily="18" charset="0"/>
              </a:rPr>
              <a:t>hacienderos</a:t>
            </a:r>
            <a:r>
              <a:rPr lang="it-IT" sz="1600" b="1" dirty="0">
                <a:solidFill>
                  <a:srgbClr val="FF0000"/>
                </a:solidFill>
                <a:latin typeface="Times New Roman" panose="02020603050405020304" pitchFamily="18" charset="0"/>
                <a:cs typeface="Times New Roman" panose="02020603050405020304" pitchFamily="18" charset="0"/>
              </a:rPr>
              <a:t>” e contro il loro bestiame seguivano le rappresaglie dell’esercito regolare, che approfittava dell’occasione per rosicchiare altri tratti di ottimo terreno da dare in pasto alle bocche fameliche dei coloni e degli allevatori</a:t>
            </a:r>
            <a:r>
              <a:rPr lang="it-IT" sz="1600" b="1" dirty="0" smtClean="0">
                <a:solidFill>
                  <a:srgbClr val="FF0000"/>
                </a:solidFill>
                <a:latin typeface="Times New Roman" panose="02020603050405020304" pitchFamily="18" charset="0"/>
                <a:cs typeface="Times New Roman" panose="02020603050405020304" pitchFamily="18" charset="0"/>
              </a:rPr>
              <a:t>. Si può dire però, che fino alla grande ondata immigratoria, le tribù erano riuscite a non essere sterminate . </a:t>
            </a:r>
            <a:endParaRPr lang="it-IT" sz="1600" b="1" dirty="0">
              <a:solidFill>
                <a:srgbClr val="FF0000"/>
              </a:solidFill>
              <a:latin typeface="Times New Roman" panose="02020603050405020304" pitchFamily="18" charset="0"/>
              <a:cs typeface="Times New Roman" panose="02020603050405020304" pitchFamily="18" charset="0"/>
            </a:endParaRPr>
          </a:p>
          <a:p>
            <a:endParaRPr lang="it-IT" sz="1600" b="1" dirty="0">
              <a:solidFill>
                <a:srgbClr val="FF000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23923"/>
            <a:ext cx="9139237" cy="391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36654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4828018" y="1"/>
            <a:ext cx="4315982" cy="6858000"/>
          </a:xfrm>
        </p:spPr>
        <p:txBody>
          <a:bodyPr>
            <a:noAutofit/>
          </a:bodyPr>
          <a:lstStyle/>
          <a:p>
            <a:pPr algn="l"/>
            <a:r>
              <a:rPr lang="it-IT" sz="1600" b="1" dirty="0" smtClean="0">
                <a:solidFill>
                  <a:schemeClr val="tx1"/>
                </a:solidFill>
                <a:latin typeface="Times New Roman" panose="02020603050405020304" pitchFamily="18" charset="0"/>
                <a:cs typeface="Times New Roman" panose="02020603050405020304" pitchFamily="18" charset="0"/>
              </a:rPr>
              <a:t>Circa </a:t>
            </a:r>
            <a:r>
              <a:rPr lang="it-IT" sz="1600" b="1" dirty="0">
                <a:solidFill>
                  <a:schemeClr val="tx1"/>
                </a:solidFill>
                <a:latin typeface="Times New Roman" panose="02020603050405020304" pitchFamily="18" charset="0"/>
                <a:cs typeface="Times New Roman" panose="02020603050405020304" pitchFamily="18" charset="0"/>
              </a:rPr>
              <a:t>trecento anni </a:t>
            </a:r>
            <a:r>
              <a:rPr lang="it-IT" sz="1600" b="1" dirty="0" smtClean="0">
                <a:solidFill>
                  <a:schemeClr val="tx1"/>
                </a:solidFill>
                <a:latin typeface="Times New Roman" panose="02020603050405020304" pitchFamily="18" charset="0"/>
                <a:cs typeface="Times New Roman" panose="02020603050405020304" pitchFamily="18" charset="0"/>
              </a:rPr>
              <a:t>dopo lo sbarco degli europei, </a:t>
            </a:r>
            <a:r>
              <a:rPr lang="it-IT" sz="1600" b="1" dirty="0">
                <a:solidFill>
                  <a:schemeClr val="tx1"/>
                </a:solidFill>
                <a:latin typeface="Times New Roman" panose="02020603050405020304" pitchFamily="18" charset="0"/>
                <a:cs typeface="Times New Roman" panose="02020603050405020304" pitchFamily="18" charset="0"/>
              </a:rPr>
              <a:t>gli eredi di quei Conquistadores </a:t>
            </a:r>
            <a:r>
              <a:rPr lang="it-IT" sz="1600" b="1" dirty="0" smtClean="0">
                <a:solidFill>
                  <a:schemeClr val="tx1"/>
                </a:solidFill>
                <a:latin typeface="Times New Roman" panose="02020603050405020304" pitchFamily="18" charset="0"/>
                <a:cs typeface="Times New Roman" panose="02020603050405020304" pitchFamily="18" charset="0"/>
              </a:rPr>
              <a:t> avevano deciso di completare l’opera: ma </a:t>
            </a:r>
            <a:r>
              <a:rPr lang="it-IT" sz="1600" b="1" dirty="0">
                <a:solidFill>
                  <a:schemeClr val="tx1"/>
                </a:solidFill>
                <a:latin typeface="Times New Roman" panose="02020603050405020304" pitchFamily="18" charset="0"/>
                <a:cs typeface="Times New Roman" panose="02020603050405020304" pitchFamily="18" charset="0"/>
              </a:rPr>
              <a:t>con intenzioni ben più radicali, pronti a spazzar via chiunque si fosse messo sul loro cammino: una laboriosa opera di sterminio tramandata tra i colonizzatori di padre in figlio, e perpetuata, con religiosa devozione, da una generazione all’altra</a:t>
            </a:r>
            <a:r>
              <a:rPr lang="it-IT" sz="1600" b="1" dirty="0" smtClean="0">
                <a:solidFill>
                  <a:schemeClr val="tx1"/>
                </a:solidFill>
                <a:latin typeface="Times New Roman" panose="02020603050405020304" pitchFamily="18" charset="0"/>
                <a:cs typeface="Times New Roman" panose="02020603050405020304" pitchFamily="18" charset="0"/>
              </a:rPr>
              <a:t>. Nella </a:t>
            </a:r>
            <a:r>
              <a:rPr lang="it-IT" sz="1600" b="1" dirty="0">
                <a:solidFill>
                  <a:schemeClr val="tx1"/>
                </a:solidFill>
                <a:latin typeface="Times New Roman" panose="02020603050405020304" pitchFamily="18" charset="0"/>
                <a:cs typeface="Times New Roman" panose="02020603050405020304" pitchFamily="18" charset="0"/>
              </a:rPr>
              <a:t>fase costituzionale del paese, vennero effettuate due spedizioni militari tanto al nord e al sud (1870-1884) che determinano il grande massacro indigeno. I popoli indigeni sopravvissuti vennero relegati nelle zone più inospitali del paese.</a:t>
            </a:r>
          </a:p>
          <a:p>
            <a:pPr algn="l"/>
            <a:r>
              <a:rPr lang="it-IT" sz="1600" b="1" dirty="0" smtClean="0">
                <a:solidFill>
                  <a:schemeClr val="tx1"/>
                </a:solidFill>
                <a:latin typeface="Times New Roman" panose="02020603050405020304" pitchFamily="18" charset="0"/>
                <a:cs typeface="Times New Roman" panose="02020603050405020304" pitchFamily="18" charset="0"/>
              </a:rPr>
              <a:t>La </a:t>
            </a:r>
            <a:r>
              <a:rPr lang="it-IT" sz="1600" b="1" dirty="0">
                <a:solidFill>
                  <a:schemeClr val="tx1"/>
                </a:solidFill>
                <a:latin typeface="Times New Roman" panose="02020603050405020304" pitchFamily="18" charset="0"/>
                <a:cs typeface="Times New Roman" panose="02020603050405020304" pitchFamily="18" charset="0"/>
              </a:rPr>
              <a:t>voglia di chiudere definitivamente i conti con i nativi era diffusa in tutti gli strati della popolazione argentina</a:t>
            </a:r>
            <a:r>
              <a:rPr lang="it-IT" sz="1600" b="1" dirty="0" smtClean="0">
                <a:solidFill>
                  <a:schemeClr val="tx1"/>
                </a:solidFill>
                <a:latin typeface="Times New Roman" panose="02020603050405020304" pitchFamily="18" charset="0"/>
                <a:cs typeface="Times New Roman" panose="02020603050405020304" pitchFamily="18" charset="0"/>
              </a:rPr>
              <a:t>, e coinvolse in prima persona gli immigrati italiani, che dovevano liberare le terre per potercisi insediare loro. Fu applicata Legge </a:t>
            </a:r>
            <a:r>
              <a:rPr lang="it-IT" sz="1600" b="1" dirty="0">
                <a:solidFill>
                  <a:schemeClr val="tx1"/>
                </a:solidFill>
                <a:latin typeface="Times New Roman" panose="02020603050405020304" pitchFamily="18" charset="0"/>
                <a:cs typeface="Times New Roman" panose="02020603050405020304" pitchFamily="18" charset="0"/>
              </a:rPr>
              <a:t>delle Tre D: “</a:t>
            </a:r>
            <a:r>
              <a:rPr lang="it-IT" sz="1600" b="1" dirty="0" err="1">
                <a:solidFill>
                  <a:schemeClr val="tx1"/>
                </a:solidFill>
                <a:latin typeface="Times New Roman" panose="02020603050405020304" pitchFamily="18" charset="0"/>
                <a:cs typeface="Times New Roman" panose="02020603050405020304" pitchFamily="18" charset="0"/>
              </a:rPr>
              <a:t>Desplumar</a:t>
            </a:r>
            <a:r>
              <a:rPr lang="it-IT" sz="1600" b="1" dirty="0">
                <a:solidFill>
                  <a:schemeClr val="tx1"/>
                </a:solidFill>
                <a:latin typeface="Times New Roman" panose="02020603050405020304" pitchFamily="18" charset="0"/>
                <a:cs typeface="Times New Roman" panose="02020603050405020304" pitchFamily="18" charset="0"/>
              </a:rPr>
              <a:t>, </a:t>
            </a:r>
            <a:r>
              <a:rPr lang="it-IT" sz="1600" b="1" dirty="0" err="1">
                <a:solidFill>
                  <a:schemeClr val="tx1"/>
                </a:solidFill>
                <a:latin typeface="Times New Roman" panose="02020603050405020304" pitchFamily="18" charset="0"/>
                <a:cs typeface="Times New Roman" panose="02020603050405020304" pitchFamily="18" charset="0"/>
              </a:rPr>
              <a:t>Despojar</a:t>
            </a:r>
            <a:r>
              <a:rPr lang="it-IT" sz="1600" b="1" dirty="0">
                <a:solidFill>
                  <a:schemeClr val="tx1"/>
                </a:solidFill>
                <a:latin typeface="Times New Roman" panose="02020603050405020304" pitchFamily="18" charset="0"/>
                <a:cs typeface="Times New Roman" panose="02020603050405020304" pitchFamily="18" charset="0"/>
              </a:rPr>
              <a:t> y </a:t>
            </a:r>
            <a:r>
              <a:rPr lang="it-IT" sz="1600" b="1" dirty="0" err="1">
                <a:solidFill>
                  <a:schemeClr val="tx1"/>
                </a:solidFill>
                <a:latin typeface="Times New Roman" panose="02020603050405020304" pitchFamily="18" charset="0"/>
                <a:cs typeface="Times New Roman" panose="02020603050405020304" pitchFamily="18" charset="0"/>
              </a:rPr>
              <a:t>Despoblar</a:t>
            </a:r>
            <a:r>
              <a:rPr lang="it-IT" sz="1600" b="1" dirty="0">
                <a:solidFill>
                  <a:schemeClr val="tx1"/>
                </a:solidFill>
                <a:latin typeface="Times New Roman" panose="02020603050405020304" pitchFamily="18" charset="0"/>
                <a:cs typeface="Times New Roman" panose="02020603050405020304" pitchFamily="18" charset="0"/>
              </a:rPr>
              <a:t>” (spennare, derubare e spopolare</a:t>
            </a:r>
            <a:r>
              <a:rPr lang="it-IT" sz="1600" b="1" dirty="0" smtClean="0">
                <a:solidFill>
                  <a:schemeClr val="tx1"/>
                </a:solidFill>
                <a:latin typeface="Times New Roman" panose="02020603050405020304" pitchFamily="18" charset="0"/>
                <a:cs typeface="Times New Roman" panose="02020603050405020304" pitchFamily="18" charset="0"/>
              </a:rPr>
              <a:t>). A </a:t>
            </a:r>
            <a:r>
              <a:rPr lang="it-IT" sz="1600" b="1" dirty="0">
                <a:solidFill>
                  <a:schemeClr val="tx1"/>
                </a:solidFill>
                <a:latin typeface="Times New Roman" panose="02020603050405020304" pitchFamily="18" charset="0"/>
                <a:cs typeface="Times New Roman" panose="02020603050405020304" pitchFamily="18" charset="0"/>
              </a:rPr>
              <a:t>partire </a:t>
            </a:r>
            <a:r>
              <a:rPr lang="it-IT" sz="1600" b="1" dirty="0" smtClean="0">
                <a:solidFill>
                  <a:schemeClr val="tx1"/>
                </a:solidFill>
                <a:latin typeface="Times New Roman" panose="02020603050405020304" pitchFamily="18" charset="0"/>
                <a:cs typeface="Times New Roman" panose="02020603050405020304" pitchFamily="18" charset="0"/>
              </a:rPr>
              <a:t>dal 1868</a:t>
            </a:r>
            <a:r>
              <a:rPr lang="it-IT" sz="1600" b="1" dirty="0">
                <a:solidFill>
                  <a:schemeClr val="tx1"/>
                </a:solidFill>
                <a:latin typeface="Times New Roman" panose="02020603050405020304" pitchFamily="18" charset="0"/>
                <a:cs typeface="Times New Roman" panose="02020603050405020304" pitchFamily="18" charset="0"/>
              </a:rPr>
              <a:t>, l’esercito argentino </a:t>
            </a:r>
            <a:r>
              <a:rPr lang="it-IT" sz="1600" b="1" dirty="0" smtClean="0">
                <a:solidFill>
                  <a:schemeClr val="tx1"/>
                </a:solidFill>
                <a:latin typeface="Times New Roman" panose="02020603050405020304" pitchFamily="18" charset="0"/>
                <a:cs typeface="Times New Roman" panose="02020603050405020304" pitchFamily="18" charset="0"/>
              </a:rPr>
              <a:t>aveva modernizzato  il suo equipaggiamento militare, adottando il </a:t>
            </a:r>
            <a:r>
              <a:rPr lang="it-IT" sz="1600" b="1" dirty="0">
                <a:solidFill>
                  <a:schemeClr val="tx1"/>
                </a:solidFill>
                <a:latin typeface="Times New Roman" panose="02020603050405020304" pitchFamily="18" charset="0"/>
                <a:cs typeface="Times New Roman" panose="02020603050405020304" pitchFamily="18" charset="0"/>
              </a:rPr>
              <a:t>revolver e il micidiale fucile a retrocarica </a:t>
            </a:r>
            <a:r>
              <a:rPr lang="it-IT" sz="1600" b="1" dirty="0" err="1">
                <a:solidFill>
                  <a:schemeClr val="tx1"/>
                </a:solidFill>
                <a:latin typeface="Times New Roman" panose="02020603050405020304" pitchFamily="18" charset="0"/>
                <a:cs typeface="Times New Roman" panose="02020603050405020304" pitchFamily="18" charset="0"/>
              </a:rPr>
              <a:t>Remington</a:t>
            </a:r>
            <a:r>
              <a:rPr lang="it-IT" sz="1600" b="1" dirty="0">
                <a:solidFill>
                  <a:schemeClr val="tx1"/>
                </a:solidFill>
                <a:latin typeface="Times New Roman" panose="02020603050405020304" pitchFamily="18" charset="0"/>
                <a:cs typeface="Times New Roman" panose="02020603050405020304" pitchFamily="18" charset="0"/>
              </a:rPr>
              <a:t>, in sostituzione dei moschetti e delle carabine ad avancarica e a pietra </a:t>
            </a:r>
            <a:r>
              <a:rPr lang="it-IT" sz="1600" b="1" dirty="0" smtClean="0">
                <a:solidFill>
                  <a:schemeClr val="tx1"/>
                </a:solidFill>
                <a:latin typeface="Times New Roman" panose="02020603050405020304" pitchFamily="18" charset="0"/>
                <a:cs typeface="Times New Roman" panose="02020603050405020304" pitchFamily="18" charset="0"/>
              </a:rPr>
              <a:t>focaia. </a:t>
            </a:r>
            <a:endParaRPr lang="en-US" sz="1600" dirty="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0" y="-19050"/>
            <a:ext cx="4833937"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74945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17674" y="5838682"/>
            <a:ext cx="9092920" cy="1077218"/>
          </a:xfrm>
          <a:prstGeom prst="rect">
            <a:avLst/>
          </a:prstGeom>
          <a:noFill/>
        </p:spPr>
        <p:txBody>
          <a:bodyPr wrap="square" rtlCol="0">
            <a:spAutoFit/>
          </a:bodyPr>
          <a:lstStyle/>
          <a:p>
            <a:r>
              <a:rPr lang="it-IT" sz="1600" b="1" dirty="0" smtClean="0">
                <a:solidFill>
                  <a:srgbClr val="FF0000"/>
                </a:solidFill>
                <a:latin typeface="Times New Roman" panose="02020603050405020304" pitchFamily="18" charset="0"/>
                <a:cs typeface="Times New Roman" panose="02020603050405020304" pitchFamily="18" charset="0"/>
              </a:rPr>
              <a:t>I soldati </a:t>
            </a:r>
            <a:r>
              <a:rPr lang="it-IT" sz="1600" b="1" dirty="0">
                <a:solidFill>
                  <a:srgbClr val="FF0000"/>
                </a:solidFill>
                <a:latin typeface="Times New Roman" panose="02020603050405020304" pitchFamily="18" charset="0"/>
                <a:cs typeface="Times New Roman" panose="02020603050405020304" pitchFamily="18" charset="0"/>
              </a:rPr>
              <a:t>penetrarono in profondità nel territorio degli indios, proteggendo </a:t>
            </a:r>
            <a:r>
              <a:rPr lang="it-IT" sz="1600" b="1" dirty="0" smtClean="0">
                <a:solidFill>
                  <a:srgbClr val="FF0000"/>
                </a:solidFill>
                <a:latin typeface="Times New Roman" panose="02020603050405020304" pitchFamily="18" charset="0"/>
                <a:cs typeface="Times New Roman" panose="02020603050405020304" pitchFamily="18" charset="0"/>
              </a:rPr>
              <a:t>la nuova </a:t>
            </a:r>
            <a:r>
              <a:rPr lang="it-IT" sz="1600" b="1" dirty="0">
                <a:solidFill>
                  <a:srgbClr val="FF0000"/>
                </a:solidFill>
                <a:latin typeface="Times New Roman" panose="02020603050405020304" pitchFamily="18" charset="0"/>
                <a:cs typeface="Times New Roman" panose="02020603050405020304" pitchFamily="18" charset="0"/>
              </a:rPr>
              <a:t>linea di confine con un gran numero di fortificazioni, collegate tra loro mediante il telegrafo. I fortini </a:t>
            </a:r>
            <a:r>
              <a:rPr lang="it-IT" sz="1600" b="1" dirty="0" smtClean="0">
                <a:solidFill>
                  <a:srgbClr val="FF0000"/>
                </a:solidFill>
                <a:latin typeface="Times New Roman" panose="02020603050405020304" pitchFamily="18" charset="0"/>
                <a:cs typeface="Times New Roman" panose="02020603050405020304" pitchFamily="18" charset="0"/>
              </a:rPr>
              <a:t>rappresentavano  </a:t>
            </a:r>
            <a:r>
              <a:rPr lang="it-IT" sz="1600" b="1" dirty="0">
                <a:solidFill>
                  <a:srgbClr val="FF0000"/>
                </a:solidFill>
                <a:latin typeface="Times New Roman" panose="02020603050405020304" pitchFamily="18" charset="0"/>
                <a:cs typeface="Times New Roman" panose="02020603050405020304" pitchFamily="18" charset="0"/>
              </a:rPr>
              <a:t>i capisaldi d’una Frontiera mobile” </a:t>
            </a:r>
            <a:r>
              <a:rPr lang="it-IT" sz="1600" b="1" dirty="0" smtClean="0">
                <a:solidFill>
                  <a:srgbClr val="FF0000"/>
                </a:solidFill>
                <a:latin typeface="Times New Roman" panose="02020603050405020304" pitchFamily="18" charset="0"/>
                <a:cs typeface="Times New Roman" panose="02020603050405020304" pitchFamily="18" charset="0"/>
              </a:rPr>
              <a:t>che  </a:t>
            </a:r>
            <a:r>
              <a:rPr lang="it-IT" sz="1600" b="1" dirty="0">
                <a:solidFill>
                  <a:srgbClr val="FF0000"/>
                </a:solidFill>
                <a:latin typeface="Times New Roman" panose="02020603050405020304" pitchFamily="18" charset="0"/>
                <a:cs typeface="Times New Roman" panose="02020603050405020304" pitchFamily="18" charset="0"/>
              </a:rPr>
              <a:t>si spostava sempre più a Sud-Ovest. </a:t>
            </a:r>
            <a:r>
              <a:rPr lang="it-IT" sz="1600" b="1" dirty="0" smtClean="0">
                <a:solidFill>
                  <a:srgbClr val="FF0000"/>
                </a:solidFill>
                <a:latin typeface="Times New Roman" panose="02020603050405020304" pitchFamily="18" charset="0"/>
                <a:cs typeface="Times New Roman" panose="02020603050405020304" pitchFamily="18" charset="0"/>
              </a:rPr>
              <a:t>Per le tribù, oltre la linea si stendeva il tabù, la terra   terra </a:t>
            </a:r>
            <a:r>
              <a:rPr lang="it-IT" sz="1600" b="1" dirty="0">
                <a:solidFill>
                  <a:srgbClr val="FF0000"/>
                </a:solidFill>
                <a:latin typeface="Times New Roman" panose="02020603050405020304" pitchFamily="18" charset="0"/>
                <a:cs typeface="Times New Roman" panose="02020603050405020304" pitchFamily="18" charset="0"/>
              </a:rPr>
              <a:t>proibita dove non sarebbero mai più tornate. </a:t>
            </a:r>
            <a:endParaRPr lang="it-IT" sz="1600" b="1" dirty="0" smtClean="0">
              <a:solidFill>
                <a:srgbClr val="FF0000"/>
              </a:solidFill>
              <a:latin typeface="Times New Roman" panose="02020603050405020304" pitchFamily="18" charset="0"/>
              <a:cs typeface="Times New Roman" panose="02020603050405020304" pitchFamily="18" charset="0"/>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4" y="-37894"/>
            <a:ext cx="9121821" cy="5919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20641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6" name="CasellaDiTesto 5"/>
          <p:cNvSpPr txBox="1"/>
          <p:nvPr/>
        </p:nvSpPr>
        <p:spPr>
          <a:xfrm>
            <a:off x="-8879" y="6131960"/>
            <a:ext cx="9144000" cy="14250055"/>
          </a:xfrm>
          <a:prstGeom prst="rect">
            <a:avLst/>
          </a:prstGeom>
          <a:noFill/>
        </p:spPr>
        <p:txBody>
          <a:bodyPr wrap="square" rtlCol="0">
            <a:spAutoFit/>
          </a:bodyPr>
          <a:lstStyle/>
          <a:p>
            <a:r>
              <a:rPr lang="it-IT" sz="1400" b="1" dirty="0" smtClean="0">
                <a:solidFill>
                  <a:srgbClr val="FF0000"/>
                </a:solidFill>
                <a:latin typeface="Times New Roman" panose="02020603050405020304" pitchFamily="18" charset="0"/>
                <a:cs typeface="Times New Roman" panose="02020603050405020304" pitchFamily="18" charset="0"/>
              </a:rPr>
              <a:t>Lungo </a:t>
            </a:r>
            <a:r>
              <a:rPr lang="it-IT" sz="1400" b="1" dirty="0">
                <a:solidFill>
                  <a:srgbClr val="FF0000"/>
                </a:solidFill>
                <a:latin typeface="Times New Roman" panose="02020603050405020304" pitchFamily="18" charset="0"/>
                <a:cs typeface="Times New Roman" panose="02020603050405020304" pitchFamily="18" charset="0"/>
              </a:rPr>
              <a:t>il confine </a:t>
            </a:r>
            <a:r>
              <a:rPr lang="it-IT" sz="1400" b="1" dirty="0" smtClean="0">
                <a:solidFill>
                  <a:srgbClr val="FF0000"/>
                </a:solidFill>
                <a:latin typeface="Times New Roman" panose="02020603050405020304" pitchFamily="18" charset="0"/>
                <a:cs typeface="Times New Roman" panose="02020603050405020304" pitchFamily="18" charset="0"/>
              </a:rPr>
              <a:t>costruirono una </a:t>
            </a:r>
            <a:r>
              <a:rPr lang="it-IT" sz="1400" b="1" dirty="0">
                <a:solidFill>
                  <a:srgbClr val="FF0000"/>
                </a:solidFill>
                <a:latin typeface="Times New Roman" panose="02020603050405020304" pitchFamily="18" charset="0"/>
                <a:cs typeface="Times New Roman" panose="02020603050405020304" pitchFamily="18" charset="0"/>
              </a:rPr>
              <a:t>trincea, </a:t>
            </a:r>
            <a:r>
              <a:rPr lang="it-IT" sz="1400" b="1" dirty="0" smtClean="0">
                <a:solidFill>
                  <a:srgbClr val="FF0000"/>
                </a:solidFill>
                <a:latin typeface="Times New Roman" panose="02020603050405020304" pitchFamily="18" charset="0"/>
                <a:cs typeface="Times New Roman" panose="02020603050405020304" pitchFamily="18" charset="0"/>
              </a:rPr>
              <a:t>un </a:t>
            </a:r>
            <a:r>
              <a:rPr lang="it-IT" sz="1400" b="1" dirty="0">
                <a:solidFill>
                  <a:srgbClr val="FF0000"/>
                </a:solidFill>
                <a:latin typeface="Times New Roman" panose="02020603050405020304" pitchFamily="18" charset="0"/>
                <a:cs typeface="Times New Roman" panose="02020603050405020304" pitchFamily="18" charset="0"/>
              </a:rPr>
              <a:t>fosso largo tre metri e profondo due, </a:t>
            </a:r>
            <a:r>
              <a:rPr lang="it-IT" sz="1400" b="1" dirty="0" smtClean="0">
                <a:solidFill>
                  <a:srgbClr val="FF0000"/>
                </a:solidFill>
                <a:latin typeface="Times New Roman" panose="02020603050405020304" pitchFamily="18" charset="0"/>
                <a:cs typeface="Times New Roman" panose="02020603050405020304" pitchFamily="18" charset="0"/>
              </a:rPr>
              <a:t>difesa </a:t>
            </a:r>
            <a:r>
              <a:rPr lang="it-IT" sz="1400" b="1" dirty="0">
                <a:solidFill>
                  <a:srgbClr val="FF0000"/>
                </a:solidFill>
                <a:latin typeface="Times New Roman" panose="02020603050405020304" pitchFamily="18" charset="0"/>
                <a:cs typeface="Times New Roman" panose="02020603050405020304" pitchFamily="18" charset="0"/>
              </a:rPr>
              <a:t>da un muro eretto con il terreno di riporto. </a:t>
            </a:r>
            <a:r>
              <a:rPr lang="it-IT" sz="1400" b="1" dirty="0" smtClean="0">
                <a:solidFill>
                  <a:srgbClr val="FF0000"/>
                </a:solidFill>
                <a:latin typeface="Times New Roman" panose="02020603050405020304" pitchFamily="18" charset="0"/>
                <a:cs typeface="Times New Roman" panose="02020603050405020304" pitchFamily="18" charset="0"/>
              </a:rPr>
              <a:t>I </a:t>
            </a:r>
            <a:r>
              <a:rPr lang="it-IT" sz="1400" b="1" dirty="0">
                <a:solidFill>
                  <a:srgbClr val="FF0000"/>
                </a:solidFill>
                <a:latin typeface="Times New Roman" panose="02020603050405020304" pitchFamily="18" charset="0"/>
                <a:cs typeface="Times New Roman" panose="02020603050405020304" pitchFamily="18" charset="0"/>
              </a:rPr>
              <a:t>lavori cominciarono nel 1877 e procedettero spediti, perché, in quella piatta distesa non c’erano alberi da abbattere o formazioni rocciose da far saltare con la dinamite. </a:t>
            </a:r>
            <a:endParaRPr lang="it-IT" sz="1400" b="1" dirty="0" smtClean="0">
              <a:solidFill>
                <a:srgbClr val="FF0000"/>
              </a:solidFill>
              <a:latin typeface="Times New Roman" panose="02020603050405020304" pitchFamily="18" charset="0"/>
              <a:cs typeface="Times New Roman" panose="02020603050405020304" pitchFamily="18" charset="0"/>
            </a:endParaRPr>
          </a:p>
          <a:p>
            <a:endParaRPr lang="it-IT" sz="1400" b="1" dirty="0" smtClean="0">
              <a:solidFill>
                <a:srgbClr val="FF0000"/>
              </a:solidFill>
              <a:latin typeface="Times New Roman" panose="02020603050405020304" pitchFamily="18" charset="0"/>
              <a:cs typeface="Times New Roman" panose="02020603050405020304" pitchFamily="18" charset="0"/>
            </a:endParaRPr>
          </a:p>
          <a:p>
            <a:endParaRPr lang="it-IT" sz="2400" b="1" dirty="0">
              <a:solidFill>
                <a:srgbClr val="FF0000"/>
              </a:solidFill>
              <a:latin typeface="Times New Roman" panose="02020603050405020304" pitchFamily="18" charset="0"/>
              <a:cs typeface="Times New Roman" panose="02020603050405020304" pitchFamily="18" charset="0"/>
            </a:endParaRPr>
          </a:p>
          <a:p>
            <a:r>
              <a:rPr lang="it-IT" sz="2400" b="1" dirty="0" smtClean="0">
                <a:solidFill>
                  <a:srgbClr val="FF0000"/>
                </a:solidFill>
                <a:latin typeface="Times New Roman" panose="02020603050405020304" pitchFamily="18" charset="0"/>
                <a:cs typeface="Times New Roman" panose="02020603050405020304" pitchFamily="18" charset="0"/>
              </a:rPr>
              <a:t>Alle </a:t>
            </a:r>
            <a:r>
              <a:rPr lang="it-IT" sz="2400" b="1" dirty="0" smtClean="0">
                <a:solidFill>
                  <a:srgbClr val="FF0000"/>
                </a:solidFill>
                <a:latin typeface="Times New Roman" panose="02020603050405020304" pitchFamily="18" charset="0"/>
                <a:cs typeface="Times New Roman" panose="02020603050405020304" pitchFamily="18" charset="0"/>
              </a:rPr>
              <a:t>spalle della lunga fortificazione, </a:t>
            </a:r>
            <a:r>
              <a:rPr lang="it-IT" sz="2400" b="1" dirty="0" smtClean="0">
                <a:solidFill>
                  <a:srgbClr val="FF0000"/>
                </a:solidFill>
                <a:latin typeface="Times New Roman" panose="02020603050405020304" pitchFamily="18" charset="0"/>
                <a:cs typeface="Times New Roman" panose="02020603050405020304" pitchFamily="18" charset="0"/>
              </a:rPr>
              <a:t>si </a:t>
            </a:r>
            <a:r>
              <a:rPr lang="it-IT" sz="2400" b="1" dirty="0" smtClean="0">
                <a:solidFill>
                  <a:srgbClr val="FF0000"/>
                </a:solidFill>
                <a:latin typeface="Times New Roman" panose="02020603050405020304" pitchFamily="18" charset="0"/>
                <a:cs typeface="Times New Roman" panose="02020603050405020304" pitchFamily="18" charset="0"/>
              </a:rPr>
              <a:t>stendevano oltre diecimila chilometri di regioni conquistate al pascolo e alla coltivazione, offerte a prezzi irrisori alla massa dei coloni locali o provenienti dal Vecchio </a:t>
            </a:r>
            <a:r>
              <a:rPr lang="it-IT" sz="2400" b="1" dirty="0" smtClean="0">
                <a:solidFill>
                  <a:srgbClr val="FF0000"/>
                </a:solidFill>
                <a:latin typeface="Times New Roman" panose="02020603050405020304" pitchFamily="18" charset="0"/>
                <a:cs typeface="Times New Roman" panose="02020603050405020304" pitchFamily="18" charset="0"/>
              </a:rPr>
              <a:t>Continente. </a:t>
            </a:r>
          </a:p>
          <a:p>
            <a:r>
              <a:rPr lang="it-IT" sz="2400" b="1" dirty="0" smtClean="0">
                <a:solidFill>
                  <a:srgbClr val="FF0000"/>
                </a:solidFill>
                <a:latin typeface="Times New Roman" panose="02020603050405020304" pitchFamily="18" charset="0"/>
                <a:cs typeface="Times New Roman" panose="02020603050405020304" pitchFamily="18" charset="0"/>
              </a:rPr>
              <a:t>Furono </a:t>
            </a:r>
            <a:r>
              <a:rPr lang="it-IT" sz="2400" b="1" dirty="0" smtClean="0">
                <a:solidFill>
                  <a:srgbClr val="FF0000"/>
                </a:solidFill>
                <a:latin typeface="Times New Roman" panose="02020603050405020304" pitchFamily="18" charset="0"/>
                <a:cs typeface="Times New Roman" panose="02020603050405020304" pitchFamily="18" charset="0"/>
              </a:rPr>
              <a:t>la fame e le malattie, più che le armi e le rappresaglie, a piegare molti dei capi ribelli. Intere tribù si presentarono alle fattorie per lavorare in cambio di cibo e riparo, e soltanto i gruppi dei più agguerriti continuarono la resistenza e la lotta. Ma al peggio non c’è mai fine, e l’orizzonte per gli indios era destinato a farsi sempre più cupo. </a:t>
            </a:r>
            <a:r>
              <a:rPr lang="it-IT" sz="2400" b="1" dirty="0" smtClean="0">
                <a:solidFill>
                  <a:srgbClr val="FF0000"/>
                </a:solidFill>
                <a:latin typeface="Times New Roman" panose="02020603050405020304" pitchFamily="18" charset="0"/>
                <a:cs typeface="Times New Roman" panose="02020603050405020304" pitchFamily="18" charset="0"/>
              </a:rPr>
              <a:t>Il </a:t>
            </a:r>
            <a:r>
              <a:rPr lang="it-IT" sz="2400" b="1" dirty="0" smtClean="0">
                <a:solidFill>
                  <a:srgbClr val="FF0000"/>
                </a:solidFill>
                <a:latin typeface="Times New Roman" panose="02020603050405020304" pitchFamily="18" charset="0"/>
                <a:cs typeface="Times New Roman" panose="02020603050405020304" pitchFamily="18" charset="0"/>
              </a:rPr>
              <a:t>disegno politico e militare di Mio Argentino Roca, appena nominato nuovo Ministro della Guerra, prevedeva unicamente tre opzioni: sottomettere con la forza gli indigeni una volta per tutte; deportarli dai territori ancora nelle loro mani; semplicemente estinguerli. </a:t>
            </a:r>
            <a:endParaRPr lang="it-IT" sz="2400" b="1" dirty="0" smtClean="0">
              <a:solidFill>
                <a:srgbClr val="FF0000"/>
              </a:solidFill>
              <a:latin typeface="Times New Roman" panose="02020603050405020304" pitchFamily="18" charset="0"/>
              <a:cs typeface="Times New Roman" panose="02020603050405020304" pitchFamily="18" charset="0"/>
            </a:endParaRPr>
          </a:p>
          <a:p>
            <a:r>
              <a:rPr lang="it-IT" sz="2400" b="1" dirty="0" smtClean="0">
                <a:solidFill>
                  <a:srgbClr val="FF0000"/>
                </a:solidFill>
                <a:latin typeface="Times New Roman" panose="02020603050405020304" pitchFamily="18" charset="0"/>
                <a:cs typeface="Times New Roman" panose="02020603050405020304" pitchFamily="18" charset="0"/>
              </a:rPr>
              <a:t>D’altro </a:t>
            </a:r>
            <a:r>
              <a:rPr lang="it-IT" sz="2400" b="1" dirty="0" smtClean="0">
                <a:solidFill>
                  <a:srgbClr val="FF0000"/>
                </a:solidFill>
                <a:latin typeface="Times New Roman" panose="02020603050405020304" pitchFamily="18" charset="0"/>
                <a:cs typeface="Times New Roman" panose="02020603050405020304" pitchFamily="18" charset="0"/>
              </a:rPr>
              <a:t>canto, la marcia a Sud-Ovest era stimolata anche da motivi di strategia politica ed economica, in quanto la rivalità territoriale con il Cile, situato al di là della Cordigliera, si stava focalizzando verso quell’area a forma di imbuto che geograficamente si restringeva sempre di più verso i limiti inospitali della Terra del Fuoco; inoltre, una stima dell’epoca rilevava che gli indigeni vendevano ai cileni oltre quarantamila capi di bestiame rubato all’anno. Insomma, nella concezione del giovane Stato argentino, le tribù locali – e in particolare le araucane – costituivano una barriera contro la civilizzazione e contro l’uso delle nuove terre, e compromettevano la possibilità di negoziare da una posizione di forza con i vicini cileni, anch’essi fortemente interessati alla Patagonia e a uno sbocco sull’Oceano Atlantico. Senza contare la necessità di destinare al più presto quelle zone all’allevamento di ovini, vista la crescente domanda di lana da parte del sempre più florido e potente Impero Britannico.</a:t>
            </a:r>
          </a:p>
          <a:p>
            <a:endParaRPr lang="it-IT" sz="2400" b="1" dirty="0" smtClean="0">
              <a:solidFill>
                <a:srgbClr val="FF0000"/>
              </a:solidFill>
              <a:latin typeface="Times New Roman" panose="02020603050405020304" pitchFamily="18" charset="0"/>
              <a:cs typeface="Times New Roman" panose="02020603050405020304" pitchFamily="18" charset="0"/>
            </a:endParaRPr>
          </a:p>
          <a:p>
            <a:r>
              <a:rPr lang="it-IT" sz="2400" b="1" dirty="0" smtClean="0">
                <a:solidFill>
                  <a:srgbClr val="FF0000"/>
                </a:solidFill>
                <a:latin typeface="Times New Roman" panose="02020603050405020304" pitchFamily="18" charset="0"/>
                <a:cs typeface="Times New Roman" panose="02020603050405020304" pitchFamily="18" charset="0"/>
              </a:rPr>
              <a:t>La </a:t>
            </a:r>
            <a:r>
              <a:rPr lang="it-IT" sz="2400" b="1" dirty="0" smtClean="0">
                <a:solidFill>
                  <a:srgbClr val="FF0000"/>
                </a:solidFill>
                <a:latin typeface="Times New Roman" panose="02020603050405020304" pitchFamily="18" charset="0"/>
                <a:cs typeface="Times New Roman" panose="02020603050405020304" pitchFamily="18" charset="0"/>
              </a:rPr>
              <a:t>Conquista del </a:t>
            </a:r>
            <a:r>
              <a:rPr lang="it-IT" sz="2400" b="1" dirty="0" err="1" smtClean="0">
                <a:solidFill>
                  <a:srgbClr val="FF0000"/>
                </a:solidFill>
                <a:latin typeface="Times New Roman" panose="02020603050405020304" pitchFamily="18" charset="0"/>
                <a:cs typeface="Times New Roman" panose="02020603050405020304" pitchFamily="18" charset="0"/>
              </a:rPr>
              <a:t>Desierto</a:t>
            </a:r>
            <a:r>
              <a:rPr lang="it-IT" sz="2400" b="1" dirty="0" smtClean="0">
                <a:solidFill>
                  <a:srgbClr val="FF0000"/>
                </a:solidFill>
                <a:latin typeface="Times New Roman" panose="02020603050405020304" pitchFamily="18" charset="0"/>
                <a:cs typeface="Times New Roman" panose="02020603050405020304" pitchFamily="18" charset="0"/>
              </a:rPr>
              <a:t> era compiuta, e adesso quel grande Paese si era davvero trasformato in un deserto, svuotato degli abitanti e degli spiriti ancestrali che l’avevano popolato fin dalle ere più remote. </a:t>
            </a:r>
            <a:endParaRPr lang="it-IT" sz="2400" b="1" dirty="0">
              <a:solidFill>
                <a:srgbClr val="FF0000"/>
              </a:solidFill>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303"/>
            <a:ext cx="9040813" cy="616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08895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6" name="CasellaDiTesto 5"/>
          <p:cNvSpPr txBox="1"/>
          <p:nvPr/>
        </p:nvSpPr>
        <p:spPr>
          <a:xfrm>
            <a:off x="-21931" y="5616624"/>
            <a:ext cx="9144000" cy="14126944"/>
          </a:xfrm>
          <a:prstGeom prst="rect">
            <a:avLst/>
          </a:prstGeom>
          <a:noFill/>
        </p:spPr>
        <p:txBody>
          <a:bodyPr wrap="square" rtlCol="0">
            <a:spAutoFit/>
          </a:bodyPr>
          <a:lstStyle/>
          <a:p>
            <a:r>
              <a:rPr lang="it-IT" sz="2200" b="1" dirty="0" smtClean="0">
                <a:solidFill>
                  <a:srgbClr val="FF0000"/>
                </a:solidFill>
                <a:latin typeface="Times New Roman" panose="02020603050405020304" pitchFamily="18" charset="0"/>
                <a:cs typeface="Times New Roman" panose="02020603050405020304" pitchFamily="18" charset="0"/>
              </a:rPr>
              <a:t>Alle </a:t>
            </a:r>
            <a:r>
              <a:rPr lang="it-IT" sz="2200" b="1" dirty="0" smtClean="0">
                <a:solidFill>
                  <a:srgbClr val="FF0000"/>
                </a:solidFill>
                <a:latin typeface="Times New Roman" panose="02020603050405020304" pitchFamily="18" charset="0"/>
                <a:cs typeface="Times New Roman" panose="02020603050405020304" pitchFamily="18" charset="0"/>
              </a:rPr>
              <a:t>spalle della lunga fortificazione, </a:t>
            </a:r>
            <a:r>
              <a:rPr lang="it-IT" sz="2200" b="1" dirty="0" smtClean="0">
                <a:solidFill>
                  <a:srgbClr val="FF0000"/>
                </a:solidFill>
                <a:latin typeface="Times New Roman" panose="02020603050405020304" pitchFamily="18" charset="0"/>
                <a:cs typeface="Times New Roman" panose="02020603050405020304" pitchFamily="18" charset="0"/>
              </a:rPr>
              <a:t>oltre </a:t>
            </a:r>
            <a:r>
              <a:rPr lang="it-IT" sz="2200" b="1" dirty="0" smtClean="0">
                <a:solidFill>
                  <a:srgbClr val="FF0000"/>
                </a:solidFill>
                <a:latin typeface="Times New Roman" panose="02020603050405020304" pitchFamily="18" charset="0"/>
                <a:cs typeface="Times New Roman" panose="02020603050405020304" pitchFamily="18" charset="0"/>
              </a:rPr>
              <a:t>diecimila chilometri di regioni conquistate al pascolo e alla coltivazione, offerte a prezzi irrisori alla </a:t>
            </a:r>
            <a:endParaRPr lang="it-IT" sz="2200" b="1" dirty="0" smtClean="0">
              <a:solidFill>
                <a:srgbClr val="FF0000"/>
              </a:solidFill>
              <a:latin typeface="Times New Roman" panose="02020603050405020304" pitchFamily="18" charset="0"/>
              <a:cs typeface="Times New Roman" panose="02020603050405020304" pitchFamily="18" charset="0"/>
            </a:endParaRPr>
          </a:p>
          <a:p>
            <a:r>
              <a:rPr lang="it-IT" sz="2200" b="1" dirty="0" smtClean="0">
                <a:solidFill>
                  <a:srgbClr val="FF0000"/>
                </a:solidFill>
                <a:latin typeface="Times New Roman" panose="02020603050405020304" pitchFamily="18" charset="0"/>
                <a:cs typeface="Times New Roman" panose="02020603050405020304" pitchFamily="18" charset="0"/>
              </a:rPr>
              <a:t>massa </a:t>
            </a:r>
            <a:r>
              <a:rPr lang="it-IT" sz="2200" b="1" dirty="0" smtClean="0">
                <a:solidFill>
                  <a:srgbClr val="FF0000"/>
                </a:solidFill>
                <a:latin typeface="Times New Roman" panose="02020603050405020304" pitchFamily="18" charset="0"/>
                <a:cs typeface="Times New Roman" panose="02020603050405020304" pitchFamily="18" charset="0"/>
              </a:rPr>
              <a:t>dei coloni locali o provenienti dal Vecchio </a:t>
            </a:r>
            <a:r>
              <a:rPr lang="it-IT" sz="2200" b="1" dirty="0" smtClean="0">
                <a:solidFill>
                  <a:srgbClr val="FF0000"/>
                </a:solidFill>
                <a:latin typeface="Times New Roman" panose="02020603050405020304" pitchFamily="18" charset="0"/>
                <a:cs typeface="Times New Roman" panose="02020603050405020304" pitchFamily="18" charset="0"/>
              </a:rPr>
              <a:t>Continente</a:t>
            </a:r>
            <a:r>
              <a:rPr lang="it-IT" sz="2200" b="1" dirty="0">
                <a:solidFill>
                  <a:srgbClr val="FF0000"/>
                </a:solidFill>
                <a:latin typeface="Times New Roman" panose="02020603050405020304" pitchFamily="18" charset="0"/>
                <a:cs typeface="Times New Roman" panose="02020603050405020304" pitchFamily="18" charset="0"/>
              </a:rPr>
              <a:t>. </a:t>
            </a:r>
            <a:endParaRPr lang="it-IT" sz="2200" b="1" dirty="0" smtClean="0">
              <a:solidFill>
                <a:srgbClr val="FF0000"/>
              </a:solidFill>
              <a:latin typeface="Times New Roman" panose="02020603050405020304" pitchFamily="18" charset="0"/>
              <a:cs typeface="Times New Roman" panose="02020603050405020304" pitchFamily="18" charset="0"/>
            </a:endParaRPr>
          </a:p>
          <a:p>
            <a:endParaRPr lang="it-IT" sz="2400" b="1" dirty="0" smtClean="0">
              <a:solidFill>
                <a:srgbClr val="FF0000"/>
              </a:solidFill>
              <a:latin typeface="Times New Roman" panose="02020603050405020304" pitchFamily="18" charset="0"/>
              <a:cs typeface="Times New Roman" panose="02020603050405020304" pitchFamily="18" charset="0"/>
            </a:endParaRPr>
          </a:p>
          <a:p>
            <a:r>
              <a:rPr lang="it-IT" sz="2400" b="1" dirty="0" smtClean="0">
                <a:solidFill>
                  <a:srgbClr val="FF0000"/>
                </a:solidFill>
                <a:latin typeface="Times New Roman" panose="02020603050405020304" pitchFamily="18" charset="0"/>
                <a:cs typeface="Times New Roman" panose="02020603050405020304" pitchFamily="18" charset="0"/>
              </a:rPr>
              <a:t>D’altro </a:t>
            </a:r>
            <a:r>
              <a:rPr lang="it-IT" sz="2400" b="1" dirty="0">
                <a:solidFill>
                  <a:srgbClr val="FF0000"/>
                </a:solidFill>
                <a:latin typeface="Times New Roman" panose="02020603050405020304" pitchFamily="18" charset="0"/>
                <a:cs typeface="Times New Roman" panose="02020603050405020304" pitchFamily="18" charset="0"/>
              </a:rPr>
              <a:t>canto, la marcia a Sud-Ovest era stimolata anche da motivi di strategia politica ed economica, in quanto la rivalità territoriale con il Cile, situato al di là della Cordigliera, si stava focalizzando verso quell’area a forma di imbuto che geograficamente si restringeva sempre di più verso i limiti inospitali della Terra del </a:t>
            </a:r>
            <a:r>
              <a:rPr lang="it-IT" sz="2400" b="1" dirty="0" smtClean="0">
                <a:solidFill>
                  <a:srgbClr val="FF0000"/>
                </a:solidFill>
                <a:latin typeface="Times New Roman" panose="02020603050405020304" pitchFamily="18" charset="0"/>
                <a:cs typeface="Times New Roman" panose="02020603050405020304" pitchFamily="18" charset="0"/>
              </a:rPr>
              <a:t>Fuoco. </a:t>
            </a:r>
          </a:p>
          <a:p>
            <a:endParaRPr lang="it-IT" sz="2400" b="1" dirty="0" smtClean="0">
              <a:solidFill>
                <a:srgbClr val="FF0000"/>
              </a:solidFill>
              <a:latin typeface="Times New Roman" panose="02020603050405020304" pitchFamily="18" charset="0"/>
              <a:cs typeface="Times New Roman" panose="02020603050405020304" pitchFamily="18" charset="0"/>
            </a:endParaRPr>
          </a:p>
          <a:p>
            <a:r>
              <a:rPr lang="it-IT" sz="2400" b="1" dirty="0" smtClean="0">
                <a:solidFill>
                  <a:srgbClr val="FF0000"/>
                </a:solidFill>
                <a:latin typeface="Times New Roman" panose="02020603050405020304" pitchFamily="18" charset="0"/>
                <a:cs typeface="Times New Roman" panose="02020603050405020304" pitchFamily="18" charset="0"/>
              </a:rPr>
              <a:t>Insomma</a:t>
            </a:r>
            <a:r>
              <a:rPr lang="it-IT" sz="2400" b="1" dirty="0">
                <a:solidFill>
                  <a:srgbClr val="FF0000"/>
                </a:solidFill>
                <a:latin typeface="Times New Roman" panose="02020603050405020304" pitchFamily="18" charset="0"/>
                <a:cs typeface="Times New Roman" panose="02020603050405020304" pitchFamily="18" charset="0"/>
              </a:rPr>
              <a:t>, nella concezione del giovane Stato argentino, le tribù locali – e in particolare le araucane – costituivano una barriera contro la civilizzazione e contro l’uso delle nuove terre, e compromettevano la possibilità di negoziare da una posizione di forza con i vicini cileni, anch’essi fortemente interessati alla Patagonia e a uno sbocco sull’Oceano Atlantico. Senza contare la necessità di destinare al più presto quelle zone all’allevamento di ovini, vista la crescente domanda di lana da parte del sempre più florido e potente Impero Britannico.</a:t>
            </a:r>
          </a:p>
          <a:p>
            <a:endParaRPr lang="it-IT" sz="2400" b="1" dirty="0" smtClean="0">
              <a:solidFill>
                <a:srgbClr val="FF0000"/>
              </a:solidFill>
              <a:latin typeface="Times New Roman" panose="02020603050405020304" pitchFamily="18" charset="0"/>
              <a:cs typeface="Times New Roman" panose="02020603050405020304" pitchFamily="18" charset="0"/>
            </a:endParaRPr>
          </a:p>
          <a:p>
            <a:endParaRPr lang="it-IT" sz="2400" b="1" dirty="0" smtClean="0">
              <a:solidFill>
                <a:srgbClr val="FF0000"/>
              </a:solidFill>
              <a:latin typeface="Times New Roman" panose="02020603050405020304" pitchFamily="18" charset="0"/>
              <a:cs typeface="Times New Roman" panose="02020603050405020304" pitchFamily="18" charset="0"/>
            </a:endParaRPr>
          </a:p>
          <a:p>
            <a:r>
              <a:rPr lang="it-IT" sz="2400" b="1" dirty="0" smtClean="0">
                <a:solidFill>
                  <a:srgbClr val="FF0000"/>
                </a:solidFill>
                <a:latin typeface="Times New Roman" panose="02020603050405020304" pitchFamily="18" charset="0"/>
                <a:cs typeface="Times New Roman" panose="02020603050405020304" pitchFamily="18" charset="0"/>
              </a:rPr>
              <a:t>Furono </a:t>
            </a:r>
            <a:r>
              <a:rPr lang="it-IT" sz="2400" b="1" dirty="0" smtClean="0">
                <a:solidFill>
                  <a:srgbClr val="FF0000"/>
                </a:solidFill>
                <a:latin typeface="Times New Roman" panose="02020603050405020304" pitchFamily="18" charset="0"/>
                <a:cs typeface="Times New Roman" panose="02020603050405020304" pitchFamily="18" charset="0"/>
              </a:rPr>
              <a:t>la fame e le malattie, più che le armi e le rappresaglie, a piegare molti dei capi ribelli. Intere tribù si presentarono alle fattorie per lavorare in cambio di cibo e riparo, e soltanto i gruppi dei più agguerriti continuarono la resistenza e la lotta. Ma al peggio non c’è mai fine, e l’orizzonte per gli indios era destinato a farsi sempre più cupo. </a:t>
            </a:r>
            <a:r>
              <a:rPr lang="it-IT" sz="2400" b="1" dirty="0" smtClean="0">
                <a:solidFill>
                  <a:srgbClr val="FF0000"/>
                </a:solidFill>
                <a:latin typeface="Times New Roman" panose="02020603050405020304" pitchFamily="18" charset="0"/>
                <a:cs typeface="Times New Roman" panose="02020603050405020304" pitchFamily="18" charset="0"/>
              </a:rPr>
              <a:t>Il </a:t>
            </a:r>
            <a:r>
              <a:rPr lang="it-IT" sz="2400" b="1" dirty="0" smtClean="0">
                <a:solidFill>
                  <a:srgbClr val="FF0000"/>
                </a:solidFill>
                <a:latin typeface="Times New Roman" panose="02020603050405020304" pitchFamily="18" charset="0"/>
                <a:cs typeface="Times New Roman" panose="02020603050405020304" pitchFamily="18" charset="0"/>
              </a:rPr>
              <a:t>disegno politico e militare di Mio Argentino Roca, appena nominato nuovo Ministro della Guerra, prevedeva unicamente tre opzioni: sottomettere con la forza gli indigeni una volta per tutte; deportarli dai territori ancora nelle loro mani; semplicemente estinguerli. </a:t>
            </a:r>
            <a:endParaRPr lang="it-IT" sz="2400" b="1" dirty="0" smtClean="0">
              <a:solidFill>
                <a:srgbClr val="FF0000"/>
              </a:solidFill>
              <a:latin typeface="Times New Roman" panose="02020603050405020304" pitchFamily="18" charset="0"/>
              <a:cs typeface="Times New Roman" panose="02020603050405020304" pitchFamily="18" charset="0"/>
            </a:endParaRPr>
          </a:p>
          <a:p>
            <a:endParaRPr lang="it-IT" sz="2400" b="1" dirty="0" smtClean="0">
              <a:solidFill>
                <a:srgbClr val="FF0000"/>
              </a:solidFill>
              <a:latin typeface="Times New Roman" panose="02020603050405020304" pitchFamily="18" charset="0"/>
              <a:cs typeface="Times New Roman" panose="02020603050405020304" pitchFamily="18" charset="0"/>
            </a:endParaRPr>
          </a:p>
          <a:p>
            <a:r>
              <a:rPr lang="it-IT" sz="2400" b="1" dirty="0" smtClean="0">
                <a:solidFill>
                  <a:srgbClr val="FF0000"/>
                </a:solidFill>
                <a:latin typeface="Times New Roman" panose="02020603050405020304" pitchFamily="18" charset="0"/>
                <a:cs typeface="Times New Roman" panose="02020603050405020304" pitchFamily="18" charset="0"/>
              </a:rPr>
              <a:t>La </a:t>
            </a:r>
            <a:r>
              <a:rPr lang="it-IT" sz="2400" b="1" dirty="0" smtClean="0">
                <a:solidFill>
                  <a:srgbClr val="FF0000"/>
                </a:solidFill>
                <a:latin typeface="Times New Roman" panose="02020603050405020304" pitchFamily="18" charset="0"/>
                <a:cs typeface="Times New Roman" panose="02020603050405020304" pitchFamily="18" charset="0"/>
              </a:rPr>
              <a:t>Conquista del </a:t>
            </a:r>
            <a:r>
              <a:rPr lang="it-IT" sz="2400" b="1" dirty="0" err="1" smtClean="0">
                <a:solidFill>
                  <a:srgbClr val="FF0000"/>
                </a:solidFill>
                <a:latin typeface="Times New Roman" panose="02020603050405020304" pitchFamily="18" charset="0"/>
                <a:cs typeface="Times New Roman" panose="02020603050405020304" pitchFamily="18" charset="0"/>
              </a:rPr>
              <a:t>Desierto</a:t>
            </a:r>
            <a:r>
              <a:rPr lang="it-IT" sz="2400" b="1" dirty="0" smtClean="0">
                <a:solidFill>
                  <a:srgbClr val="FF0000"/>
                </a:solidFill>
                <a:latin typeface="Times New Roman" panose="02020603050405020304" pitchFamily="18" charset="0"/>
                <a:cs typeface="Times New Roman" panose="02020603050405020304" pitchFamily="18" charset="0"/>
              </a:rPr>
              <a:t> era compiuta, e adesso quel grande Paese si era davvero trasformato in un deserto, svuotato degli abitanti e degli spiriti ancestrali che l’avevano popolato fin dalle ere più remote. </a:t>
            </a:r>
            <a:endParaRPr lang="it-IT" sz="2400" b="1" dirty="0">
              <a:solidFill>
                <a:srgbClr val="FF0000"/>
              </a:solidFill>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 y="0"/>
            <a:ext cx="9117896"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75638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6" name="CasellaDiTesto 5"/>
          <p:cNvSpPr txBox="1"/>
          <p:nvPr/>
        </p:nvSpPr>
        <p:spPr>
          <a:xfrm>
            <a:off x="-21931" y="5616624"/>
            <a:ext cx="9144000" cy="11295400"/>
          </a:xfrm>
          <a:prstGeom prst="rect">
            <a:avLst/>
          </a:prstGeom>
          <a:noFill/>
        </p:spPr>
        <p:txBody>
          <a:bodyPr wrap="square" rtlCol="0">
            <a:spAutoFit/>
          </a:bodyPr>
          <a:lstStyle/>
          <a:p>
            <a:r>
              <a:rPr lang="it-IT" sz="2000" b="1" dirty="0" smtClean="0">
                <a:latin typeface="Times New Roman" panose="02020603050405020304" pitchFamily="18" charset="0"/>
                <a:cs typeface="Times New Roman" panose="02020603050405020304" pitchFamily="18" charset="0"/>
              </a:rPr>
              <a:t>La </a:t>
            </a:r>
            <a:r>
              <a:rPr lang="it-IT" sz="2000" b="1" dirty="0">
                <a:latin typeface="Times New Roman" panose="02020603050405020304" pitchFamily="18" charset="0"/>
                <a:cs typeface="Times New Roman" panose="02020603050405020304" pitchFamily="18" charset="0"/>
              </a:rPr>
              <a:t>marcia a Sud-Ovest era stimolata anche da motivi di strategia politica ed </a:t>
            </a:r>
            <a:r>
              <a:rPr lang="it-IT" sz="2000" b="1" dirty="0" smtClean="0">
                <a:latin typeface="Times New Roman" panose="02020603050405020304" pitchFamily="18" charset="0"/>
                <a:cs typeface="Times New Roman" panose="02020603050405020304" pitchFamily="18" charset="0"/>
              </a:rPr>
              <a:t>economica. La </a:t>
            </a:r>
            <a:r>
              <a:rPr lang="it-IT" sz="2000" b="1" dirty="0">
                <a:latin typeface="Times New Roman" panose="02020603050405020304" pitchFamily="18" charset="0"/>
                <a:cs typeface="Times New Roman" panose="02020603050405020304" pitchFamily="18" charset="0"/>
              </a:rPr>
              <a:t>rivalità territoriale con il Cile, situato al di là della Cordigliera, si stava focalizzando verso quell’area a forma di imbuto che geograficamente si restringeva sempre di più verso i limiti inospitali della Terra del </a:t>
            </a:r>
            <a:r>
              <a:rPr lang="it-IT" sz="2000" b="1" dirty="0" smtClean="0">
                <a:latin typeface="Times New Roman" panose="02020603050405020304" pitchFamily="18" charset="0"/>
                <a:cs typeface="Times New Roman" panose="02020603050405020304" pitchFamily="18" charset="0"/>
              </a:rPr>
              <a:t>Fuoco. </a:t>
            </a:r>
          </a:p>
          <a:p>
            <a:endParaRPr lang="it-IT" sz="2400" b="1" dirty="0" smtClean="0">
              <a:solidFill>
                <a:srgbClr val="FF0000"/>
              </a:solidFill>
              <a:latin typeface="Times New Roman" panose="02020603050405020304" pitchFamily="18" charset="0"/>
              <a:cs typeface="Times New Roman" panose="02020603050405020304" pitchFamily="18" charset="0"/>
            </a:endParaRPr>
          </a:p>
          <a:p>
            <a:r>
              <a:rPr lang="it-IT" sz="2400" b="1" dirty="0" smtClean="0">
                <a:solidFill>
                  <a:srgbClr val="FF0000"/>
                </a:solidFill>
                <a:latin typeface="Times New Roman" panose="02020603050405020304" pitchFamily="18" charset="0"/>
                <a:cs typeface="Times New Roman" panose="02020603050405020304" pitchFamily="18" charset="0"/>
              </a:rPr>
              <a:t>Insomma</a:t>
            </a:r>
            <a:r>
              <a:rPr lang="it-IT" sz="2400" b="1" dirty="0">
                <a:solidFill>
                  <a:srgbClr val="FF0000"/>
                </a:solidFill>
                <a:latin typeface="Times New Roman" panose="02020603050405020304" pitchFamily="18" charset="0"/>
                <a:cs typeface="Times New Roman" panose="02020603050405020304" pitchFamily="18" charset="0"/>
              </a:rPr>
              <a:t>, nella concezione del giovane Stato argentino, le tribù locali – e in particolare le araucane – costituivano una barriera contro la civilizzazione e contro l’uso delle nuove terre, e compromettevano la possibilità di negoziare da una posizione di forza con i vicini cileni, anch’essi fortemente interessati alla Patagonia e a uno sbocco sull’Oceano Atlantico. Senza contare la necessità di destinare al più presto quelle zone all’allevamento di ovini, vista la crescente domanda di lana da parte del sempre più florido e potente Impero Britannico.</a:t>
            </a:r>
          </a:p>
          <a:p>
            <a:endParaRPr lang="it-IT" sz="2400" b="1" dirty="0" smtClean="0">
              <a:solidFill>
                <a:srgbClr val="FF0000"/>
              </a:solidFill>
              <a:latin typeface="Times New Roman" panose="02020603050405020304" pitchFamily="18" charset="0"/>
              <a:cs typeface="Times New Roman" panose="02020603050405020304" pitchFamily="18" charset="0"/>
            </a:endParaRPr>
          </a:p>
          <a:p>
            <a:endParaRPr lang="it-IT" sz="2400" b="1" dirty="0" smtClean="0">
              <a:solidFill>
                <a:srgbClr val="FF0000"/>
              </a:solidFill>
              <a:latin typeface="Times New Roman" panose="02020603050405020304" pitchFamily="18" charset="0"/>
              <a:cs typeface="Times New Roman" panose="02020603050405020304" pitchFamily="18" charset="0"/>
            </a:endParaRPr>
          </a:p>
          <a:p>
            <a:r>
              <a:rPr lang="it-IT" sz="2400" b="1" dirty="0" smtClean="0">
                <a:solidFill>
                  <a:srgbClr val="FF0000"/>
                </a:solidFill>
                <a:latin typeface="Times New Roman" panose="02020603050405020304" pitchFamily="18" charset="0"/>
                <a:cs typeface="Times New Roman" panose="02020603050405020304" pitchFamily="18" charset="0"/>
              </a:rPr>
              <a:t>Furono </a:t>
            </a:r>
            <a:r>
              <a:rPr lang="it-IT" sz="2400" b="1" dirty="0" smtClean="0">
                <a:solidFill>
                  <a:srgbClr val="FF0000"/>
                </a:solidFill>
                <a:latin typeface="Times New Roman" panose="02020603050405020304" pitchFamily="18" charset="0"/>
                <a:cs typeface="Times New Roman" panose="02020603050405020304" pitchFamily="18" charset="0"/>
              </a:rPr>
              <a:t>la fame e le malattie, più che le armi e le rappresaglie, a piegare molti dei capi ribelli. Intere tribù si presentarono alle fattorie per lavorare in cambio di cibo e riparo, e soltanto i gruppi dei più agguerriti continuarono la resistenza e la lotta. Ma al peggio non c’è mai fine, e l’orizzonte per gli indios era destinato a farsi sempre più cupo. </a:t>
            </a:r>
            <a:r>
              <a:rPr lang="it-IT" sz="2400" b="1" dirty="0" smtClean="0">
                <a:solidFill>
                  <a:srgbClr val="FF0000"/>
                </a:solidFill>
                <a:latin typeface="Times New Roman" panose="02020603050405020304" pitchFamily="18" charset="0"/>
                <a:cs typeface="Times New Roman" panose="02020603050405020304" pitchFamily="18" charset="0"/>
              </a:rPr>
              <a:t>Il </a:t>
            </a:r>
            <a:r>
              <a:rPr lang="it-IT" sz="2400" b="1" dirty="0" smtClean="0">
                <a:solidFill>
                  <a:srgbClr val="FF0000"/>
                </a:solidFill>
                <a:latin typeface="Times New Roman" panose="02020603050405020304" pitchFamily="18" charset="0"/>
                <a:cs typeface="Times New Roman" panose="02020603050405020304" pitchFamily="18" charset="0"/>
              </a:rPr>
              <a:t>disegno politico e militare di Mio Argentino Roca, appena nominato nuovo Ministro della Guerra, prevedeva unicamente tre opzioni: sottomettere con la forza gli indigeni una volta per tutte; deportarli dai territori ancora nelle loro mani; semplicemente estinguerli. </a:t>
            </a:r>
            <a:endParaRPr lang="it-IT" sz="2400" b="1" dirty="0" smtClean="0">
              <a:solidFill>
                <a:srgbClr val="FF0000"/>
              </a:solidFill>
              <a:latin typeface="Times New Roman" panose="02020603050405020304" pitchFamily="18" charset="0"/>
              <a:cs typeface="Times New Roman" panose="02020603050405020304" pitchFamily="18" charset="0"/>
            </a:endParaRPr>
          </a:p>
          <a:p>
            <a:endParaRPr lang="it-IT" sz="2400" b="1" dirty="0" smtClean="0">
              <a:solidFill>
                <a:srgbClr val="FF0000"/>
              </a:solidFill>
              <a:latin typeface="Times New Roman" panose="02020603050405020304" pitchFamily="18" charset="0"/>
              <a:cs typeface="Times New Roman" panose="02020603050405020304" pitchFamily="18" charset="0"/>
            </a:endParaRPr>
          </a:p>
          <a:p>
            <a:r>
              <a:rPr lang="it-IT" sz="2400" b="1" dirty="0" smtClean="0">
                <a:solidFill>
                  <a:srgbClr val="FF0000"/>
                </a:solidFill>
                <a:latin typeface="Times New Roman" panose="02020603050405020304" pitchFamily="18" charset="0"/>
                <a:cs typeface="Times New Roman" panose="02020603050405020304" pitchFamily="18" charset="0"/>
              </a:rPr>
              <a:t>La </a:t>
            </a:r>
            <a:r>
              <a:rPr lang="it-IT" sz="2400" b="1" dirty="0" smtClean="0">
                <a:solidFill>
                  <a:srgbClr val="FF0000"/>
                </a:solidFill>
                <a:latin typeface="Times New Roman" panose="02020603050405020304" pitchFamily="18" charset="0"/>
                <a:cs typeface="Times New Roman" panose="02020603050405020304" pitchFamily="18" charset="0"/>
              </a:rPr>
              <a:t>Conquista del </a:t>
            </a:r>
            <a:r>
              <a:rPr lang="it-IT" sz="2400" b="1" dirty="0" err="1" smtClean="0">
                <a:solidFill>
                  <a:srgbClr val="FF0000"/>
                </a:solidFill>
                <a:latin typeface="Times New Roman" panose="02020603050405020304" pitchFamily="18" charset="0"/>
                <a:cs typeface="Times New Roman" panose="02020603050405020304" pitchFamily="18" charset="0"/>
              </a:rPr>
              <a:t>Desierto</a:t>
            </a:r>
            <a:r>
              <a:rPr lang="it-IT" sz="2400" b="1" dirty="0" smtClean="0">
                <a:solidFill>
                  <a:srgbClr val="FF0000"/>
                </a:solidFill>
                <a:latin typeface="Times New Roman" panose="02020603050405020304" pitchFamily="18" charset="0"/>
                <a:cs typeface="Times New Roman" panose="02020603050405020304" pitchFamily="18" charset="0"/>
              </a:rPr>
              <a:t> era compiuta, e adesso quel grande Paese si era davvero trasformato in un deserto, svuotato degli abitanti e degli spiriti ancestrali che l’avevano popolato fin dalle ere più remote. </a:t>
            </a:r>
            <a:endParaRPr lang="it-IT" sz="2400" b="1" dirty="0">
              <a:solidFill>
                <a:srgbClr val="FF0000"/>
              </a:solidFill>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3210" cy="573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18984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1" y="6317114"/>
            <a:ext cx="9143999" cy="404664"/>
          </a:xfrm>
        </p:spPr>
        <p:txBody>
          <a:bodyPr>
            <a:noAutofit/>
          </a:bodyPr>
          <a:lstStyle/>
          <a:p>
            <a:pPr algn="l"/>
            <a:r>
              <a:rPr lang="it-IT" sz="1200" b="1" dirty="0">
                <a:solidFill>
                  <a:srgbClr val="FF0000"/>
                </a:solidFill>
                <a:latin typeface="Times New Roman" panose="02020603050405020304" pitchFamily="18" charset="0"/>
                <a:cs typeface="Times New Roman" panose="02020603050405020304" pitchFamily="18" charset="0"/>
              </a:rPr>
              <a:t>Specialmente in alcune zone d’Italia, nelle zone montagnose o costiere, </a:t>
            </a:r>
            <a:r>
              <a:rPr lang="it-IT" sz="1200" b="1" dirty="0" smtClean="0">
                <a:solidFill>
                  <a:srgbClr val="FF0000"/>
                </a:solidFill>
                <a:latin typeface="Times New Roman" panose="02020603050405020304" pitchFamily="18" charset="0"/>
                <a:cs typeface="Times New Roman" panose="02020603050405020304" pitchFamily="18" charset="0"/>
              </a:rPr>
              <a:t> una parte della popolazione emigrava per periodi </a:t>
            </a:r>
          </a:p>
          <a:p>
            <a:pPr algn="l"/>
            <a:r>
              <a:rPr lang="it-IT" sz="1200" b="1" dirty="0" smtClean="0">
                <a:solidFill>
                  <a:srgbClr val="FF0000"/>
                </a:solidFill>
                <a:latin typeface="Times New Roman" panose="02020603050405020304" pitchFamily="18" charset="0"/>
                <a:cs typeface="Times New Roman" panose="02020603050405020304" pitchFamily="18" charset="0"/>
              </a:rPr>
              <a:t>diversi: una stagione, o anche molti anni, ma di solito senza famiglia e sempre con l’intenzione di tornare.  </a:t>
            </a:r>
            <a:endParaRPr lang="it-IT" sz="1200" b="1" dirty="0">
              <a:solidFill>
                <a:srgbClr val="FF0000"/>
              </a:solidFill>
              <a:latin typeface="Times New Roman" panose="02020603050405020304" pitchFamily="18" charset="0"/>
              <a:cs typeface="Times New Roman" panose="02020603050405020304" pitchFamily="18" charset="0"/>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438"/>
            <a:ext cx="9144000"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80663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6" name="CasellaDiTesto 5"/>
          <p:cNvSpPr txBox="1"/>
          <p:nvPr/>
        </p:nvSpPr>
        <p:spPr>
          <a:xfrm>
            <a:off x="0" y="6165303"/>
            <a:ext cx="9122069" cy="3231654"/>
          </a:xfrm>
          <a:prstGeom prst="rect">
            <a:avLst/>
          </a:prstGeom>
          <a:noFill/>
        </p:spPr>
        <p:txBody>
          <a:bodyPr wrap="square" rtlCol="0">
            <a:spAutoFit/>
          </a:bodyPr>
          <a:lstStyle/>
          <a:p>
            <a:r>
              <a:rPr lang="it-IT" sz="1200" b="1" dirty="0" smtClean="0">
                <a:latin typeface="Times New Roman" panose="02020603050405020304" pitchFamily="18" charset="0"/>
                <a:cs typeface="Times New Roman" panose="02020603050405020304" pitchFamily="18" charset="0"/>
              </a:rPr>
              <a:t>Le </a:t>
            </a:r>
            <a:r>
              <a:rPr lang="it-IT" sz="1200" b="1" dirty="0">
                <a:latin typeface="Times New Roman" panose="02020603050405020304" pitchFamily="18" charset="0"/>
                <a:cs typeface="Times New Roman" panose="02020603050405020304" pitchFamily="18" charset="0"/>
              </a:rPr>
              <a:t>tribù </a:t>
            </a:r>
            <a:r>
              <a:rPr lang="it-IT" sz="1200" b="1" dirty="0" smtClean="0">
                <a:latin typeface="Times New Roman" panose="02020603050405020304" pitchFamily="18" charset="0"/>
                <a:cs typeface="Times New Roman" panose="02020603050405020304" pitchFamily="18" charset="0"/>
              </a:rPr>
              <a:t>costituivano </a:t>
            </a:r>
            <a:r>
              <a:rPr lang="it-IT" sz="1200" b="1" dirty="0">
                <a:latin typeface="Times New Roman" panose="02020603050405020304" pitchFamily="18" charset="0"/>
                <a:cs typeface="Times New Roman" panose="02020603050405020304" pitchFamily="18" charset="0"/>
              </a:rPr>
              <a:t>una barriera contro la civilizzazione e </a:t>
            </a:r>
            <a:r>
              <a:rPr lang="it-IT" sz="1200" b="1" dirty="0" smtClean="0">
                <a:latin typeface="Times New Roman" panose="02020603050405020304" pitchFamily="18" charset="0"/>
                <a:cs typeface="Times New Roman" panose="02020603050405020304" pitchFamily="18" charset="0"/>
              </a:rPr>
              <a:t>l’uso </a:t>
            </a:r>
            <a:r>
              <a:rPr lang="it-IT" sz="1200" b="1" dirty="0">
                <a:latin typeface="Times New Roman" panose="02020603050405020304" pitchFamily="18" charset="0"/>
                <a:cs typeface="Times New Roman" panose="02020603050405020304" pitchFamily="18" charset="0"/>
              </a:rPr>
              <a:t>delle nuove terre, e compromettevano la possibilità di negoziare da una posizione di forza con i </a:t>
            </a:r>
            <a:r>
              <a:rPr lang="it-IT" sz="1200" b="1" dirty="0" smtClean="0">
                <a:latin typeface="Times New Roman" panose="02020603050405020304" pitchFamily="18" charset="0"/>
                <a:cs typeface="Times New Roman" panose="02020603050405020304" pitchFamily="18" charset="0"/>
              </a:rPr>
              <a:t> </a:t>
            </a:r>
            <a:r>
              <a:rPr lang="it-IT" sz="1200" b="1" dirty="0">
                <a:latin typeface="Times New Roman" panose="02020603050405020304" pitchFamily="18" charset="0"/>
                <a:cs typeface="Times New Roman" panose="02020603050405020304" pitchFamily="18" charset="0"/>
              </a:rPr>
              <a:t>cileni, anch’essi fortemente interessati alla </a:t>
            </a:r>
            <a:r>
              <a:rPr lang="it-IT" sz="1200" b="1" dirty="0" smtClean="0">
                <a:latin typeface="Times New Roman" panose="02020603050405020304" pitchFamily="18" charset="0"/>
                <a:cs typeface="Times New Roman" panose="02020603050405020304" pitchFamily="18" charset="0"/>
              </a:rPr>
              <a:t>Patagonia. </a:t>
            </a:r>
            <a:r>
              <a:rPr lang="it-IT" sz="1200" b="1" dirty="0">
                <a:latin typeface="Times New Roman" panose="02020603050405020304" pitchFamily="18" charset="0"/>
                <a:cs typeface="Times New Roman" panose="02020603050405020304" pitchFamily="18" charset="0"/>
              </a:rPr>
              <a:t>Senza contare la necessità di destinare al più presto quelle zone all’allevamento di ovini, vista la crescente domanda di lana da parte del sempre più florido e potente Impero Britannico.</a:t>
            </a:r>
          </a:p>
          <a:p>
            <a:endParaRPr lang="it-IT" sz="2400" b="1" dirty="0" smtClean="0">
              <a:solidFill>
                <a:srgbClr val="FF0000"/>
              </a:solidFill>
              <a:latin typeface="Times New Roman" panose="02020603050405020304" pitchFamily="18" charset="0"/>
              <a:cs typeface="Times New Roman" panose="02020603050405020304" pitchFamily="18" charset="0"/>
            </a:endParaRPr>
          </a:p>
          <a:p>
            <a:endParaRPr lang="it-IT" sz="2400" b="1" dirty="0" smtClean="0">
              <a:solidFill>
                <a:srgbClr val="FF0000"/>
              </a:solidFill>
              <a:latin typeface="Times New Roman" panose="02020603050405020304" pitchFamily="18" charset="0"/>
              <a:cs typeface="Times New Roman" panose="02020603050405020304" pitchFamily="18" charset="0"/>
            </a:endParaRPr>
          </a:p>
          <a:p>
            <a:endParaRPr lang="it-IT" sz="2400" b="1" dirty="0" smtClean="0">
              <a:solidFill>
                <a:srgbClr val="FF0000"/>
              </a:solidFill>
              <a:latin typeface="Times New Roman" panose="02020603050405020304" pitchFamily="18" charset="0"/>
              <a:cs typeface="Times New Roman" panose="02020603050405020304" pitchFamily="18" charset="0"/>
            </a:endParaRPr>
          </a:p>
          <a:p>
            <a:r>
              <a:rPr lang="it-IT" sz="2400" b="1" dirty="0" smtClean="0">
                <a:solidFill>
                  <a:srgbClr val="FF0000"/>
                </a:solidFill>
                <a:latin typeface="Times New Roman" panose="02020603050405020304" pitchFamily="18" charset="0"/>
                <a:cs typeface="Times New Roman" panose="02020603050405020304" pitchFamily="18" charset="0"/>
              </a:rPr>
              <a:t>La </a:t>
            </a:r>
            <a:r>
              <a:rPr lang="it-IT" sz="2400" b="1" dirty="0" smtClean="0">
                <a:solidFill>
                  <a:srgbClr val="FF0000"/>
                </a:solidFill>
                <a:latin typeface="Times New Roman" panose="02020603050405020304" pitchFamily="18" charset="0"/>
                <a:cs typeface="Times New Roman" panose="02020603050405020304" pitchFamily="18" charset="0"/>
              </a:rPr>
              <a:t>Conquista del </a:t>
            </a:r>
            <a:r>
              <a:rPr lang="it-IT" sz="2400" b="1" dirty="0" err="1" smtClean="0">
                <a:solidFill>
                  <a:srgbClr val="FF0000"/>
                </a:solidFill>
                <a:latin typeface="Times New Roman" panose="02020603050405020304" pitchFamily="18" charset="0"/>
                <a:cs typeface="Times New Roman" panose="02020603050405020304" pitchFamily="18" charset="0"/>
              </a:rPr>
              <a:t>Desierto</a:t>
            </a:r>
            <a:r>
              <a:rPr lang="it-IT" sz="2400" b="1" dirty="0" smtClean="0">
                <a:solidFill>
                  <a:srgbClr val="FF0000"/>
                </a:solidFill>
                <a:latin typeface="Times New Roman" panose="02020603050405020304" pitchFamily="18" charset="0"/>
                <a:cs typeface="Times New Roman" panose="02020603050405020304" pitchFamily="18" charset="0"/>
              </a:rPr>
              <a:t> era compiuta, e adesso quel grande Paese si era davvero trasformato in un deserto, svuotato degli abitanti e degli spiriti ancestrali che l’avevano popolato fin dalle ere più remote. </a:t>
            </a:r>
            <a:endParaRPr lang="it-IT" sz="2400" b="1" dirty="0">
              <a:solidFill>
                <a:srgbClr val="FF0000"/>
              </a:solidFill>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37" y="-10682"/>
            <a:ext cx="9080369" cy="6175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49804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6" name="CasellaDiTesto 5"/>
          <p:cNvSpPr txBox="1"/>
          <p:nvPr/>
        </p:nvSpPr>
        <p:spPr>
          <a:xfrm>
            <a:off x="8877" y="5779889"/>
            <a:ext cx="9144000" cy="1384995"/>
          </a:xfrm>
          <a:prstGeom prst="rect">
            <a:avLst/>
          </a:prstGeom>
          <a:noFill/>
        </p:spPr>
        <p:txBody>
          <a:bodyPr wrap="square" rtlCol="0">
            <a:spAutoFit/>
          </a:bodyPr>
          <a:lstStyle/>
          <a:p>
            <a:r>
              <a:rPr lang="it-IT" sz="2000" b="1" dirty="0">
                <a:latin typeface="Times New Roman" panose="02020603050405020304" pitchFamily="18" charset="0"/>
                <a:cs typeface="Times New Roman" panose="02020603050405020304" pitchFamily="18" charset="0"/>
              </a:rPr>
              <a:t>Furono la fame e le malattie, più che le armi e le rappresaglie, a piegare molti dei capi ribelli. Intere tribù si presentarono alle fattorie per lavorare in cambio di cibo e riparo, e soltanto i gruppi dei più agguerriti continuarono la resistenza e la lotta. </a:t>
            </a:r>
            <a:endParaRPr lang="it-IT" sz="2000" b="1" dirty="0" smtClean="0">
              <a:latin typeface="Times New Roman" panose="02020603050405020304" pitchFamily="18" charset="0"/>
              <a:cs typeface="Times New Roman" panose="02020603050405020304" pitchFamily="18" charset="0"/>
            </a:endParaRPr>
          </a:p>
          <a:p>
            <a:endParaRPr lang="it-IT" sz="2400" b="1" dirty="0">
              <a:solidFill>
                <a:srgbClr val="FF0000"/>
              </a:solidFill>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7" y="-603448"/>
            <a:ext cx="9113837" cy="638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96042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45" y="-1"/>
            <a:ext cx="9232621" cy="6805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395536" y="260648"/>
            <a:ext cx="2181046" cy="369332"/>
          </a:xfrm>
          <a:prstGeom prst="rect">
            <a:avLst/>
          </a:prstGeom>
          <a:noFill/>
        </p:spPr>
        <p:txBody>
          <a:bodyPr wrap="none" rtlCol="0">
            <a:spAutoFit/>
          </a:bodyPr>
          <a:lstStyle/>
          <a:p>
            <a:r>
              <a:rPr lang="it-IT" b="1" dirty="0" err="1" smtClean="0">
                <a:solidFill>
                  <a:srgbClr val="FF0000"/>
                </a:solidFill>
                <a:latin typeface="Times New Roman" panose="02020603050405020304" pitchFamily="18" charset="0"/>
                <a:cs typeface="Times New Roman" panose="02020603050405020304" pitchFamily="18" charset="0"/>
              </a:rPr>
              <a:t>Cazadores</a:t>
            </a:r>
            <a:r>
              <a:rPr lang="it-IT" b="1" dirty="0" smtClean="0">
                <a:solidFill>
                  <a:srgbClr val="FF0000"/>
                </a:solidFill>
                <a:latin typeface="Times New Roman" panose="02020603050405020304" pitchFamily="18" charset="0"/>
                <a:cs typeface="Times New Roman" panose="02020603050405020304" pitchFamily="18" charset="0"/>
              </a:rPr>
              <a:t> de Indios</a:t>
            </a:r>
            <a:endParaRPr lang="it-IT"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2394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6" name="CasellaDiTesto 5"/>
          <p:cNvSpPr txBox="1"/>
          <p:nvPr/>
        </p:nvSpPr>
        <p:spPr>
          <a:xfrm>
            <a:off x="-1" y="5159530"/>
            <a:ext cx="9144000" cy="1754326"/>
          </a:xfrm>
          <a:prstGeom prst="rect">
            <a:avLst/>
          </a:prstGeom>
          <a:noFill/>
        </p:spPr>
        <p:txBody>
          <a:bodyPr wrap="square" rtlCol="0">
            <a:spAutoFit/>
          </a:bodyPr>
          <a:lstStyle/>
          <a:p>
            <a:r>
              <a:rPr lang="it-IT" b="1" dirty="0">
                <a:latin typeface="Times New Roman" panose="02020603050405020304" pitchFamily="18" charset="0"/>
                <a:cs typeface="Times New Roman" panose="02020603050405020304" pitchFamily="18" charset="0"/>
              </a:rPr>
              <a:t>Ma al peggio non c’è mai fine, e l’orizzonte per </a:t>
            </a:r>
            <a:r>
              <a:rPr lang="it-IT" b="1" dirty="0" smtClean="0">
                <a:latin typeface="Times New Roman" panose="02020603050405020304" pitchFamily="18" charset="0"/>
                <a:cs typeface="Times New Roman" panose="02020603050405020304" pitchFamily="18" charset="0"/>
              </a:rPr>
              <a:t>i nativi </a:t>
            </a:r>
            <a:r>
              <a:rPr lang="it-IT" b="1" dirty="0">
                <a:latin typeface="Times New Roman" panose="02020603050405020304" pitchFamily="18" charset="0"/>
                <a:cs typeface="Times New Roman" panose="02020603050405020304" pitchFamily="18" charset="0"/>
              </a:rPr>
              <a:t>era destinato a farsi sempre più cupo. Il disegno politico e militare di Mio Argentino Roca, appena nominato </a:t>
            </a:r>
            <a:r>
              <a:rPr lang="it-IT" b="1" dirty="0" smtClean="0">
                <a:latin typeface="Times New Roman" panose="02020603050405020304" pitchFamily="18" charset="0"/>
                <a:cs typeface="Times New Roman" panose="02020603050405020304" pitchFamily="18" charset="0"/>
              </a:rPr>
              <a:t>Ministro </a:t>
            </a:r>
            <a:r>
              <a:rPr lang="it-IT" b="1" dirty="0">
                <a:latin typeface="Times New Roman" panose="02020603050405020304" pitchFamily="18" charset="0"/>
                <a:cs typeface="Times New Roman" panose="02020603050405020304" pitchFamily="18" charset="0"/>
              </a:rPr>
              <a:t>della Guerra, prevedeva </a:t>
            </a:r>
            <a:r>
              <a:rPr lang="it-IT" b="1" dirty="0" smtClean="0">
                <a:latin typeface="Times New Roman" panose="02020603050405020304" pitchFamily="18" charset="0"/>
                <a:cs typeface="Times New Roman" panose="02020603050405020304" pitchFamily="18" charset="0"/>
              </a:rPr>
              <a:t>tre </a:t>
            </a:r>
            <a:r>
              <a:rPr lang="it-IT" b="1" dirty="0">
                <a:latin typeface="Times New Roman" panose="02020603050405020304" pitchFamily="18" charset="0"/>
                <a:cs typeface="Times New Roman" panose="02020603050405020304" pitchFamily="18" charset="0"/>
              </a:rPr>
              <a:t>opzioni: sottomettere con la forza gli </a:t>
            </a:r>
            <a:r>
              <a:rPr lang="it-IT" b="1" dirty="0" smtClean="0">
                <a:latin typeface="Times New Roman" panose="02020603050405020304" pitchFamily="18" charset="0"/>
                <a:cs typeface="Times New Roman" panose="02020603050405020304" pitchFamily="18" charset="0"/>
              </a:rPr>
              <a:t>indigeni; </a:t>
            </a:r>
            <a:r>
              <a:rPr lang="it-IT" b="1" dirty="0">
                <a:latin typeface="Times New Roman" panose="02020603050405020304" pitchFamily="18" charset="0"/>
                <a:cs typeface="Times New Roman" panose="02020603050405020304" pitchFamily="18" charset="0"/>
              </a:rPr>
              <a:t>deportarli dai territori ancora nelle loro mani; semplicemente estinguerli. </a:t>
            </a:r>
            <a:r>
              <a:rPr lang="it-IT" b="1" dirty="0" smtClean="0">
                <a:latin typeface="Times New Roman" panose="02020603050405020304" pitchFamily="18" charset="0"/>
                <a:cs typeface="Times New Roman" panose="02020603050405020304" pitchFamily="18" charset="0"/>
              </a:rPr>
              <a:t>La </a:t>
            </a:r>
            <a:r>
              <a:rPr lang="it-IT" b="1" dirty="0">
                <a:latin typeface="Times New Roman" panose="02020603050405020304" pitchFamily="18" charset="0"/>
                <a:cs typeface="Times New Roman" panose="02020603050405020304" pitchFamily="18" charset="0"/>
              </a:rPr>
              <a:t>Conquista del </a:t>
            </a:r>
            <a:r>
              <a:rPr lang="it-IT" b="1" dirty="0" err="1">
                <a:latin typeface="Times New Roman" panose="02020603050405020304" pitchFamily="18" charset="0"/>
                <a:cs typeface="Times New Roman" panose="02020603050405020304" pitchFamily="18" charset="0"/>
              </a:rPr>
              <a:t>Desierto</a:t>
            </a:r>
            <a:r>
              <a:rPr lang="it-IT" b="1" dirty="0">
                <a:latin typeface="Times New Roman" panose="02020603050405020304" pitchFamily="18" charset="0"/>
                <a:cs typeface="Times New Roman" panose="02020603050405020304" pitchFamily="18" charset="0"/>
              </a:rPr>
              <a:t> era compiuta, e adesso quel grande Paese si era davvero trasformato in un deserto, svuotato degli abitanti e degli spiriti ancestrali che l’avevano popolato fin dalle ere più remote. </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3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17690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Times New Roman" panose="02020603050405020304" pitchFamily="18" charset="0"/>
                <a:cs typeface="Times New Roman" panose="02020603050405020304" pitchFamily="18" charset="0"/>
              </a:rPr>
              <a:t/>
            </a:r>
            <a:br>
              <a:rPr lang="en-US" sz="6600" dirty="0" smtClean="0">
                <a:solidFill>
                  <a:srgbClr val="FFFFFF"/>
                </a:solidFill>
                <a:latin typeface="Times New Roman" panose="02020603050405020304" pitchFamily="18" charset="0"/>
                <a:cs typeface="Times New Roman" panose="02020603050405020304" pitchFamily="18" charset="0"/>
              </a:rPr>
            </a:br>
            <a:r>
              <a:rPr lang="en-US" sz="6600" dirty="0" smtClean="0">
                <a:solidFill>
                  <a:srgbClr val="FFFFFF"/>
                </a:solidFill>
                <a:latin typeface="Times New Roman" panose="02020603050405020304" pitchFamily="18" charset="0"/>
                <a:cs typeface="Times New Roman" panose="02020603050405020304" pitchFamily="18" charset="0"/>
              </a:rPr>
              <a:t>L’AFRICA</a:t>
            </a:r>
            <a:endParaRPr lang="en-US" sz="6600" dirty="0">
              <a:solidFill>
                <a:srgbClr val="FFFFFF"/>
              </a:solidFill>
              <a:latin typeface="Times New Roman" panose="02020603050405020304" pitchFamily="18" charset="0"/>
              <a:cs typeface="Times New Roman" panose="02020603050405020304" pitchFamily="18" charset="0"/>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35571566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6" name="CasellaDiTesto 5"/>
          <p:cNvSpPr txBox="1"/>
          <p:nvPr/>
        </p:nvSpPr>
        <p:spPr>
          <a:xfrm>
            <a:off x="8877" y="5004202"/>
            <a:ext cx="9143999" cy="20590252"/>
          </a:xfrm>
          <a:prstGeom prst="rect">
            <a:avLst/>
          </a:prstGeom>
          <a:noFill/>
        </p:spPr>
        <p:txBody>
          <a:bodyPr wrap="square" rtlCol="0">
            <a:spAutoFit/>
          </a:bodyPr>
          <a:lstStyle/>
          <a:p>
            <a:r>
              <a:rPr lang="it-IT" sz="1600" b="1" dirty="0" smtClean="0">
                <a:latin typeface="Times New Roman" panose="02020603050405020304" pitchFamily="18" charset="0"/>
                <a:cs typeface="Times New Roman" panose="02020603050405020304" pitchFamily="18" charset="0"/>
              </a:rPr>
              <a:t>Non </a:t>
            </a:r>
            <a:r>
              <a:rPr lang="it-IT" sz="1600" b="1" dirty="0">
                <a:latin typeface="Times New Roman" panose="02020603050405020304" pitchFamily="18" charset="0"/>
                <a:cs typeface="Times New Roman" panose="02020603050405020304" pitchFamily="18" charset="0"/>
              </a:rPr>
              <a:t>si poteva concepire la creazione dell’impero, secondo l’accezione intesa </a:t>
            </a:r>
            <a:r>
              <a:rPr lang="it-IT" sz="1600" b="1" dirty="0" smtClean="0">
                <a:latin typeface="Times New Roman" panose="02020603050405020304" pitchFamily="18" charset="0"/>
                <a:cs typeface="Times New Roman" panose="02020603050405020304" pitchFamily="18" charset="0"/>
              </a:rPr>
              <a:t>dal duce</a:t>
            </a:r>
            <a:r>
              <a:rPr lang="it-IT" sz="1600" b="1" dirty="0">
                <a:latin typeface="Times New Roman" panose="02020603050405020304" pitchFamily="18" charset="0"/>
                <a:cs typeface="Times New Roman" panose="02020603050405020304" pitchFamily="18" charset="0"/>
              </a:rPr>
              <a:t>, senza il popolamento di una massa compatta, in grado di rinnovarsi </a:t>
            </a:r>
            <a:r>
              <a:rPr lang="it-IT" sz="1600" b="1" dirty="0" smtClean="0">
                <a:latin typeface="Times New Roman" panose="02020603050405020304" pitchFamily="18" charset="0"/>
                <a:cs typeface="Times New Roman" panose="02020603050405020304" pitchFamily="18" charset="0"/>
              </a:rPr>
              <a:t>e moltiplicarsi</a:t>
            </a:r>
            <a:r>
              <a:rPr lang="it-IT" sz="1600" b="1" dirty="0">
                <a:latin typeface="Times New Roman" panose="02020603050405020304" pitchFamily="18" charset="0"/>
                <a:cs typeface="Times New Roman" panose="02020603050405020304" pitchFamily="18" charset="0"/>
              </a:rPr>
              <a:t>, </a:t>
            </a:r>
            <a:r>
              <a:rPr lang="it-IT" sz="1600" b="1" dirty="0" smtClean="0">
                <a:latin typeface="Times New Roman" panose="02020603050405020304" pitchFamily="18" charset="0"/>
                <a:cs typeface="Times New Roman" panose="02020603050405020304" pitchFamily="18" charset="0"/>
              </a:rPr>
              <a:t> che,  </a:t>
            </a:r>
            <a:r>
              <a:rPr lang="it-IT" sz="1600" b="1" dirty="0">
                <a:latin typeface="Times New Roman" panose="02020603050405020304" pitchFamily="18" charset="0"/>
                <a:cs typeface="Times New Roman" panose="02020603050405020304" pitchFamily="18" charset="0"/>
              </a:rPr>
              <a:t>nel </a:t>
            </a:r>
            <a:r>
              <a:rPr lang="it-IT" sz="1600" b="1" dirty="0" smtClean="0">
                <a:latin typeface="Times New Roman" panose="02020603050405020304" pitchFamily="18" charset="0"/>
                <a:cs typeface="Times New Roman" panose="02020603050405020304" pitchFamily="18" charset="0"/>
              </a:rPr>
              <a:t>tempo, avrebbe superato </a:t>
            </a:r>
            <a:r>
              <a:rPr lang="it-IT" sz="1600" b="1" dirty="0">
                <a:latin typeface="Times New Roman" panose="02020603050405020304" pitchFamily="18" charset="0"/>
                <a:cs typeface="Times New Roman" panose="02020603050405020304" pitchFamily="18" charset="0"/>
              </a:rPr>
              <a:t>la </a:t>
            </a:r>
            <a:r>
              <a:rPr lang="it-IT" sz="1600" b="1" dirty="0" smtClean="0">
                <a:latin typeface="Times New Roman" panose="02020603050405020304" pitchFamily="18" charset="0"/>
                <a:cs typeface="Times New Roman" panose="02020603050405020304" pitchFamily="18" charset="0"/>
              </a:rPr>
              <a:t>popolazione autoctona</a:t>
            </a:r>
            <a:r>
              <a:rPr lang="it-IT" sz="1600" b="1" dirty="0">
                <a:latin typeface="Times New Roman" panose="02020603050405020304" pitchFamily="18" charset="0"/>
                <a:cs typeface="Times New Roman" panose="02020603050405020304" pitchFamily="18" charset="0"/>
              </a:rPr>
              <a:t>, e </a:t>
            </a:r>
            <a:r>
              <a:rPr lang="it-IT" sz="1600" b="1" dirty="0" smtClean="0">
                <a:latin typeface="Times New Roman" panose="02020603050405020304" pitchFamily="18" charset="0"/>
                <a:cs typeface="Times New Roman" panose="02020603050405020304" pitchFamily="18" charset="0"/>
              </a:rPr>
              <a:t>pronta a </a:t>
            </a:r>
            <a:r>
              <a:rPr lang="it-IT" sz="1600" b="1" dirty="0">
                <a:latin typeface="Times New Roman" panose="02020603050405020304" pitchFamily="18" charset="0"/>
                <a:cs typeface="Times New Roman" panose="02020603050405020304" pitchFamily="18" charset="0"/>
              </a:rPr>
              <a:t>mobilitarsi per la guerra. </a:t>
            </a:r>
            <a:r>
              <a:rPr lang="it-IT" sz="1600" b="1" dirty="0" smtClean="0">
                <a:latin typeface="Times New Roman" panose="02020603050405020304" pitchFamily="18" charset="0"/>
                <a:cs typeface="Times New Roman" panose="02020603050405020304" pitchFamily="18" charset="0"/>
              </a:rPr>
              <a:t>Bisognava costruire un  </a:t>
            </a:r>
          </a:p>
          <a:p>
            <a:r>
              <a:rPr lang="it-IT" sz="1600" b="1" dirty="0" smtClean="0">
                <a:latin typeface="Times New Roman" panose="02020603050405020304" pitchFamily="18" charset="0"/>
                <a:cs typeface="Times New Roman" panose="02020603050405020304" pitchFamily="18" charset="0"/>
              </a:rPr>
              <a:t>impero di popolo</a:t>
            </a:r>
            <a:r>
              <a:rPr lang="it-IT" sz="1600" b="1" dirty="0">
                <a:latin typeface="Times New Roman" panose="02020603050405020304" pitchFamily="18" charset="0"/>
                <a:cs typeface="Times New Roman" panose="02020603050405020304" pitchFamily="18" charset="0"/>
              </a:rPr>
              <a:t>, </a:t>
            </a:r>
            <a:r>
              <a:rPr lang="it-IT" sz="1600" b="1" dirty="0" smtClean="0">
                <a:latin typeface="Times New Roman" panose="02020603050405020304" pitchFamily="18" charset="0"/>
                <a:cs typeface="Times New Roman" panose="02020603050405020304" pitchFamily="18" charset="0"/>
              </a:rPr>
              <a:t>a </a:t>
            </a:r>
            <a:r>
              <a:rPr lang="it-IT" sz="1600" b="1" dirty="0">
                <a:latin typeface="Times New Roman" panose="02020603050405020304" pitchFamily="18" charset="0"/>
                <a:cs typeface="Times New Roman" panose="02020603050405020304" pitchFamily="18" charset="0"/>
              </a:rPr>
              <a:t>beneficio di tutte le classi sociali, specialmente le più povere, con un alto </a:t>
            </a:r>
            <a:r>
              <a:rPr lang="it-IT" sz="1600" b="1" dirty="0" smtClean="0">
                <a:latin typeface="Times New Roman" panose="02020603050405020304" pitchFamily="18" charset="0"/>
                <a:cs typeface="Times New Roman" panose="02020603050405020304" pitchFamily="18" charset="0"/>
              </a:rPr>
              <a:t>fine </a:t>
            </a:r>
            <a:r>
              <a:rPr lang="it-IT" sz="1600" b="1" dirty="0">
                <a:latin typeface="Times New Roman" panose="02020603050405020304" pitchFamily="18" charset="0"/>
                <a:cs typeface="Times New Roman" panose="02020603050405020304" pitchFamily="18" charset="0"/>
              </a:rPr>
              <a:t>di giustizia sociale e di progressiva riduzione delle più marcate differenze </a:t>
            </a:r>
            <a:r>
              <a:rPr lang="it-IT" sz="1600" b="1" dirty="0" smtClean="0">
                <a:latin typeface="Times New Roman" panose="02020603050405020304" pitchFamily="18" charset="0"/>
                <a:cs typeface="Times New Roman" panose="02020603050405020304" pitchFamily="18" charset="0"/>
              </a:rPr>
              <a:t>di classe. </a:t>
            </a:r>
            <a:r>
              <a:rPr lang="it-IT" sz="1600" b="1" dirty="0">
                <a:latin typeface="Times New Roman" panose="02020603050405020304" pitchFamily="18" charset="0"/>
                <a:cs typeface="Times New Roman" panose="02020603050405020304" pitchFamily="18" charset="0"/>
              </a:rPr>
              <a:t>Questa </a:t>
            </a:r>
            <a:r>
              <a:rPr lang="it-IT" sz="1600" b="1" dirty="0" smtClean="0">
                <a:latin typeface="Times New Roman" panose="02020603050405020304" pitchFamily="18" charset="0"/>
                <a:cs typeface="Times New Roman" panose="02020603050405020304" pitchFamily="18" charset="0"/>
              </a:rPr>
              <a:t>concezione esaudiva </a:t>
            </a:r>
            <a:r>
              <a:rPr lang="it-IT" sz="1600" b="1" dirty="0">
                <a:latin typeface="Times New Roman" panose="02020603050405020304" pitchFamily="18" charset="0"/>
                <a:cs typeface="Times New Roman" panose="02020603050405020304" pitchFamily="18" charset="0"/>
              </a:rPr>
              <a:t>tre obiettivi fondamentali: preservare e moltiplicare la potenza numerica </a:t>
            </a:r>
            <a:r>
              <a:rPr lang="it-IT" sz="1600" b="1" dirty="0" smtClean="0">
                <a:latin typeface="Times New Roman" panose="02020603050405020304" pitchFamily="18" charset="0"/>
                <a:cs typeface="Times New Roman" panose="02020603050405020304" pitchFamily="18" charset="0"/>
              </a:rPr>
              <a:t>del paese</a:t>
            </a:r>
            <a:r>
              <a:rPr lang="it-IT" sz="1600" b="1" dirty="0">
                <a:latin typeface="Times New Roman" panose="02020603050405020304" pitchFamily="18" charset="0"/>
                <a:cs typeface="Times New Roman" panose="02020603050405020304" pitchFamily="18" charset="0"/>
              </a:rPr>
              <a:t>, cementare la coesione razziale </a:t>
            </a:r>
            <a:r>
              <a:rPr lang="it-IT" sz="1600" b="1" dirty="0" smtClean="0">
                <a:latin typeface="Times New Roman" panose="02020603050405020304" pitchFamily="18" charset="0"/>
                <a:cs typeface="Times New Roman" panose="02020603050405020304" pitchFamily="18" charset="0"/>
              </a:rPr>
              <a:t>e</a:t>
            </a:r>
            <a:r>
              <a:rPr lang="it-IT" sz="1600" b="1" dirty="0">
                <a:latin typeface="Times New Roman" panose="02020603050405020304" pitchFamily="18" charset="0"/>
                <a:cs typeface="Times New Roman" panose="02020603050405020304" pitchFamily="18" charset="0"/>
              </a:rPr>
              <a:t>, infine, promuovere </a:t>
            </a:r>
            <a:r>
              <a:rPr lang="it-IT" sz="1600" b="1" dirty="0" smtClean="0">
                <a:latin typeface="Times New Roman" panose="02020603050405020304" pitchFamily="18" charset="0"/>
                <a:cs typeface="Times New Roman" panose="02020603050405020304" pitchFamily="18" charset="0"/>
              </a:rPr>
              <a:t>l’elevazione sociale </a:t>
            </a:r>
            <a:r>
              <a:rPr lang="it-IT" sz="1600" b="1" dirty="0">
                <a:latin typeface="Times New Roman" panose="02020603050405020304" pitchFamily="18" charset="0"/>
                <a:cs typeface="Times New Roman" panose="02020603050405020304" pitchFamily="18" charset="0"/>
              </a:rPr>
              <a:t>di grandi masse popolari. </a:t>
            </a:r>
            <a:endParaRPr lang="it-IT" sz="1600" b="1" dirty="0" smtClean="0">
              <a:latin typeface="Times New Roman" panose="02020603050405020304" pitchFamily="18" charset="0"/>
              <a:cs typeface="Times New Roman" panose="02020603050405020304" pitchFamily="18" charset="0"/>
            </a:endParaRPr>
          </a:p>
          <a:p>
            <a:endParaRPr lang="it-IT" b="1" dirty="0">
              <a:latin typeface="Times New Roman" panose="02020603050405020304" pitchFamily="18" charset="0"/>
              <a:cs typeface="Times New Roman" panose="02020603050405020304" pitchFamily="18" charset="0"/>
            </a:endParaRPr>
          </a:p>
          <a:p>
            <a:r>
              <a:rPr lang="it-IT" b="1" dirty="0" smtClean="0">
                <a:latin typeface="Times New Roman" panose="02020603050405020304" pitchFamily="18" charset="0"/>
                <a:cs typeface="Times New Roman" panose="02020603050405020304" pitchFamily="18" charset="0"/>
              </a:rPr>
              <a:t>il </a:t>
            </a:r>
            <a:r>
              <a:rPr lang="it-IT" b="1" dirty="0">
                <a:latin typeface="Times New Roman" panose="02020603050405020304" pitchFamily="18" charset="0"/>
                <a:cs typeface="Times New Roman" panose="02020603050405020304" pitchFamily="18" charset="0"/>
              </a:rPr>
              <a:t>regime intendeva riservare la </a:t>
            </a:r>
            <a:r>
              <a:rPr lang="it-IT" b="1" dirty="0" smtClean="0">
                <a:latin typeface="Times New Roman" panose="02020603050405020304" pitchFamily="18" charset="0"/>
                <a:cs typeface="Times New Roman" panose="02020603050405020304" pitchFamily="18" charset="0"/>
              </a:rPr>
              <a:t>colonizzazione solo </a:t>
            </a:r>
            <a:r>
              <a:rPr lang="it-IT" b="1" dirty="0">
                <a:latin typeface="Times New Roman" panose="02020603050405020304" pitchFamily="18" charset="0"/>
                <a:cs typeface="Times New Roman" panose="02020603050405020304" pitchFamily="18" charset="0"/>
              </a:rPr>
              <a:t>a una schiera di eletti, escludendo i deboli, gli inabili fisicamente, gli spostati, </a:t>
            </a:r>
            <a:r>
              <a:rPr lang="it-IT" b="1" dirty="0" smtClean="0">
                <a:latin typeface="Times New Roman" panose="02020603050405020304" pitchFamily="18" charset="0"/>
                <a:cs typeface="Times New Roman" panose="02020603050405020304" pitchFamily="18" charset="0"/>
              </a:rPr>
              <a:t>i non </a:t>
            </a:r>
            <a:r>
              <a:rPr lang="it-IT" b="1" dirty="0">
                <a:latin typeface="Times New Roman" panose="02020603050405020304" pitchFamily="18" charset="0"/>
                <a:cs typeface="Times New Roman" panose="02020603050405020304" pitchFamily="18" charset="0"/>
              </a:rPr>
              <a:t>allineati politicamente, ecc. Le autorità avrebbero dovuto porre il massimo rigore </a:t>
            </a:r>
            <a:r>
              <a:rPr lang="it-IT" b="1" dirty="0" smtClean="0">
                <a:latin typeface="Times New Roman" panose="02020603050405020304" pitchFamily="18" charset="0"/>
                <a:cs typeface="Times New Roman" panose="02020603050405020304" pitchFamily="18" charset="0"/>
              </a:rPr>
              <a:t>e la </a:t>
            </a:r>
            <a:r>
              <a:rPr lang="it-IT" b="1" dirty="0">
                <a:latin typeface="Times New Roman" panose="02020603050405020304" pitchFamily="18" charset="0"/>
                <a:cs typeface="Times New Roman" panose="02020603050405020304" pitchFamily="18" charset="0"/>
              </a:rPr>
              <a:t>massima attenzione nel selezionare le qualità politiche, morali, familiari e </a:t>
            </a:r>
            <a:r>
              <a:rPr lang="it-IT" b="1" dirty="0" smtClean="0">
                <a:latin typeface="Times New Roman" panose="02020603050405020304" pitchFamily="18" charset="0"/>
                <a:cs typeface="Times New Roman" panose="02020603050405020304" pitchFamily="18" charset="0"/>
              </a:rPr>
              <a:t>sanitarie degli </a:t>
            </a:r>
            <a:r>
              <a:rPr lang="it-IT" b="1" dirty="0">
                <a:latin typeface="Times New Roman" panose="02020603050405020304" pitchFamily="18" charset="0"/>
                <a:cs typeface="Times New Roman" panose="02020603050405020304" pitchFamily="18" charset="0"/>
              </a:rPr>
              <a:t>aspiranti coloni da inviare nell’impero. L’ideale era quello di creare un </a:t>
            </a:r>
            <a:r>
              <a:rPr lang="it-IT" b="1" dirty="0" smtClean="0">
                <a:latin typeface="Times New Roman" panose="02020603050405020304" pitchFamily="18" charset="0"/>
                <a:cs typeface="Times New Roman" panose="02020603050405020304" pitchFamily="18" charset="0"/>
              </a:rPr>
              <a:t>organismo civile </a:t>
            </a:r>
            <a:r>
              <a:rPr lang="it-IT" b="1" dirty="0">
                <a:latin typeface="Times New Roman" panose="02020603050405020304" pitchFamily="18" charset="0"/>
                <a:cs typeface="Times New Roman" panose="02020603050405020304" pitchFamily="18" charset="0"/>
              </a:rPr>
              <a:t>sano e spiritualmente vitale e fecondo che si sviluppasse secondo le </a:t>
            </a:r>
            <a:r>
              <a:rPr lang="it-IT" b="1" dirty="0" smtClean="0">
                <a:latin typeface="Times New Roman" panose="02020603050405020304" pitchFamily="18" charset="0"/>
                <a:cs typeface="Times New Roman" panose="02020603050405020304" pitchFamily="18" charset="0"/>
              </a:rPr>
              <a:t>classiche virtù </a:t>
            </a:r>
            <a:r>
              <a:rPr lang="it-IT" b="1" dirty="0">
                <a:latin typeface="Times New Roman" panose="02020603050405020304" pitchFamily="18" charset="0"/>
                <a:cs typeface="Times New Roman" panose="02020603050405020304" pitchFamily="18" charset="0"/>
              </a:rPr>
              <a:t>civili degli antichi romani. </a:t>
            </a:r>
          </a:p>
          <a:p>
            <a:r>
              <a:rPr lang="it-IT" b="1" dirty="0" smtClean="0">
                <a:latin typeface="Times New Roman" panose="02020603050405020304" pitchFamily="18" charset="0"/>
                <a:cs typeface="Times New Roman" panose="02020603050405020304" pitchFamily="18" charset="0"/>
              </a:rPr>
              <a:t>In </a:t>
            </a:r>
            <a:r>
              <a:rPr lang="it-IT" b="1" dirty="0">
                <a:latin typeface="Times New Roman" panose="02020603050405020304" pitchFamily="18" charset="0"/>
                <a:cs typeface="Times New Roman" panose="02020603050405020304" pitchFamily="18" charset="0"/>
              </a:rPr>
              <a:t>Africa i coloni avrebbero recuperato e sviluppato quelle virtù tradizionali</a:t>
            </a:r>
          </a:p>
          <a:p>
            <a:r>
              <a:rPr lang="it-IT" b="1" dirty="0">
                <a:latin typeface="Times New Roman" panose="02020603050405020304" pitchFamily="18" charset="0"/>
                <a:cs typeface="Times New Roman" panose="02020603050405020304" pitchFamily="18" charset="0"/>
              </a:rPr>
              <a:t>della civiltà contadina italica che lo sviluppo capitalistico della società e la crescita della</a:t>
            </a:r>
          </a:p>
          <a:p>
            <a:r>
              <a:rPr lang="it-IT" b="1" dirty="0">
                <a:latin typeface="Times New Roman" panose="02020603050405020304" pitchFamily="18" charset="0"/>
                <a:cs typeface="Times New Roman" panose="02020603050405020304" pitchFamily="18" charset="0"/>
              </a:rPr>
              <a:t>popolazione urbana avevano incrinato [</a:t>
            </a:r>
            <a:r>
              <a:rPr lang="it-IT" b="1" dirty="0" err="1">
                <a:latin typeface="Times New Roman" panose="02020603050405020304" pitchFamily="18" charset="0"/>
                <a:cs typeface="Times New Roman" panose="02020603050405020304" pitchFamily="18" charset="0"/>
              </a:rPr>
              <a:t>Ipsen</a:t>
            </a:r>
            <a:r>
              <a:rPr lang="it-IT" b="1" dirty="0">
                <a:latin typeface="Times New Roman" panose="02020603050405020304" pitchFamily="18" charset="0"/>
                <a:cs typeface="Times New Roman" panose="02020603050405020304" pitchFamily="18" charset="0"/>
              </a:rPr>
              <a:t>, 1997; p. 88], contribuendo finalmente a</a:t>
            </a:r>
          </a:p>
          <a:p>
            <a:r>
              <a:rPr lang="it-IT" b="1" dirty="0">
                <a:latin typeface="Times New Roman" panose="02020603050405020304" pitchFamily="18" charset="0"/>
                <a:cs typeface="Times New Roman" panose="02020603050405020304" pitchFamily="18" charset="0"/>
              </a:rPr>
              <a:t>innalzare i tassi di natalità. La moltiplicazione dei coloni italiani e la progressiva</a:t>
            </a:r>
          </a:p>
          <a:p>
            <a:r>
              <a:rPr lang="it-IT" b="1" dirty="0">
                <a:latin typeface="Times New Roman" panose="02020603050405020304" pitchFamily="18" charset="0"/>
                <a:cs typeface="Times New Roman" panose="02020603050405020304" pitchFamily="18" charset="0"/>
              </a:rPr>
              <a:t>decadenza della popolazione africana, che, secondo il duce, come tutte le razze</a:t>
            </a:r>
          </a:p>
          <a:p>
            <a:r>
              <a:rPr lang="it-IT" b="1" dirty="0">
                <a:latin typeface="Times New Roman" panose="02020603050405020304" pitchFamily="18" charset="0"/>
                <a:cs typeface="Times New Roman" panose="02020603050405020304" pitchFamily="18" charset="0"/>
              </a:rPr>
              <a:t>inferiori era destinata inevitabilmente a estinguersi</a:t>
            </a:r>
            <a:r>
              <a:rPr lang="it-IT" b="1" dirty="0" smtClean="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avrebbe dato vita a </a:t>
            </a:r>
            <a:r>
              <a:rPr lang="it-IT" b="1" dirty="0" smtClean="0">
                <a:latin typeface="Times New Roman" panose="02020603050405020304" pitchFamily="18" charset="0"/>
                <a:cs typeface="Times New Roman" panose="02020603050405020304" pitchFamily="18" charset="0"/>
              </a:rPr>
              <a:t>una </a:t>
            </a:r>
            <a:r>
              <a:rPr lang="it-IT" b="1" dirty="0">
                <a:latin typeface="Times New Roman" panose="02020603050405020304" pitchFamily="18" charset="0"/>
                <a:cs typeface="Times New Roman" panose="02020603050405020304" pitchFamily="18" charset="0"/>
              </a:rPr>
              <a:t>grande</a:t>
            </a:r>
          </a:p>
          <a:p>
            <a:r>
              <a:rPr lang="it-IT" b="1" dirty="0">
                <a:latin typeface="Times New Roman" panose="02020603050405020304" pitchFamily="18" charset="0"/>
                <a:cs typeface="Times New Roman" panose="02020603050405020304" pitchFamily="18" charset="0"/>
              </a:rPr>
              <a:t>«Africa Italiana», dal Mare Mediterraneo all’Oceano </a:t>
            </a:r>
            <a:r>
              <a:rPr lang="it-IT" b="1" dirty="0" smtClean="0">
                <a:latin typeface="Times New Roman" panose="02020603050405020304" pitchFamily="18" charset="0"/>
                <a:cs typeface="Times New Roman" panose="02020603050405020304" pitchFamily="18" charset="0"/>
              </a:rPr>
              <a:t>Indiano.</a:t>
            </a:r>
          </a:p>
          <a:p>
            <a:r>
              <a:rPr lang="it-IT" b="1" dirty="0" smtClean="0">
                <a:latin typeface="Times New Roman" panose="02020603050405020304" pitchFamily="18" charset="0"/>
                <a:cs typeface="Times New Roman" panose="02020603050405020304" pitchFamily="18" charset="0"/>
              </a:rPr>
              <a:t>Utilizzando </a:t>
            </a:r>
            <a:r>
              <a:rPr lang="it-IT" b="1" dirty="0">
                <a:latin typeface="Times New Roman" panose="02020603050405020304" pitchFamily="18" charset="0"/>
                <a:cs typeface="Times New Roman" panose="02020603050405020304" pitchFamily="18" charset="0"/>
              </a:rPr>
              <a:t>le prefetture e </a:t>
            </a:r>
            <a:r>
              <a:rPr lang="it-IT" b="1" dirty="0" smtClean="0">
                <a:latin typeface="Times New Roman" panose="02020603050405020304" pitchFamily="18" charset="0"/>
                <a:cs typeface="Times New Roman" panose="02020603050405020304" pitchFamily="18" charset="0"/>
              </a:rPr>
              <a:t>le federazioni </a:t>
            </a:r>
            <a:r>
              <a:rPr lang="it-IT" b="1" dirty="0">
                <a:latin typeface="Times New Roman" panose="02020603050405020304" pitchFamily="18" charset="0"/>
                <a:cs typeface="Times New Roman" panose="02020603050405020304" pitchFamily="18" charset="0"/>
              </a:rPr>
              <a:t>fascista fu predisposto, per espressa volontà del duce, un programma </a:t>
            </a:r>
            <a:r>
              <a:rPr lang="it-IT" b="1" dirty="0" smtClean="0">
                <a:latin typeface="Times New Roman" panose="02020603050405020304" pitchFamily="18" charset="0"/>
                <a:cs typeface="Times New Roman" panose="02020603050405020304" pitchFamily="18" charset="0"/>
              </a:rPr>
              <a:t>volto a </a:t>
            </a:r>
            <a:r>
              <a:rPr lang="it-IT" b="1" dirty="0">
                <a:latin typeface="Times New Roman" panose="02020603050405020304" pitchFamily="18" charset="0"/>
                <a:cs typeface="Times New Roman" panose="02020603050405020304" pitchFamily="18" charset="0"/>
              </a:rPr>
              <a:t>individuare le province a più alta densità demografica e con il maggior tasso </a:t>
            </a:r>
            <a:r>
              <a:rPr lang="it-IT" b="1" dirty="0" smtClean="0">
                <a:latin typeface="Times New Roman" panose="02020603050405020304" pitchFamily="18" charset="0"/>
                <a:cs typeface="Times New Roman" panose="02020603050405020304" pitchFamily="18" charset="0"/>
              </a:rPr>
              <a:t>di disoccupazione</a:t>
            </a:r>
            <a:r>
              <a:rPr lang="it-IT" b="1" dirty="0">
                <a:latin typeface="Times New Roman" panose="02020603050405020304" pitchFamily="18" charset="0"/>
                <a:cs typeface="Times New Roman" panose="02020603050405020304" pitchFamily="18" charset="0"/>
              </a:rPr>
              <a:t>, indicando le categorie ove più elevate erano i lavoratori privi </a:t>
            </a:r>
            <a:r>
              <a:rPr lang="it-IT" b="1" dirty="0" smtClean="0">
                <a:latin typeface="Times New Roman" panose="02020603050405020304" pitchFamily="18" charset="0"/>
                <a:cs typeface="Times New Roman" panose="02020603050405020304" pitchFamily="18" charset="0"/>
              </a:rPr>
              <a:t>di occupazione</a:t>
            </a:r>
            <a:r>
              <a:rPr lang="it-IT" b="1" dirty="0">
                <a:latin typeface="Times New Roman" panose="02020603050405020304" pitchFamily="18" charset="0"/>
                <a:cs typeface="Times New Roman" panose="02020603050405020304" pitchFamily="18" charset="0"/>
              </a:rPr>
              <a:t>. </a:t>
            </a:r>
            <a:endParaRPr lang="it-IT" b="1" dirty="0" smtClean="0">
              <a:latin typeface="Times New Roman" panose="02020603050405020304" pitchFamily="18" charset="0"/>
              <a:cs typeface="Times New Roman" panose="02020603050405020304" pitchFamily="18" charset="0"/>
            </a:endParaRPr>
          </a:p>
          <a:p>
            <a:r>
              <a:rPr lang="it-IT" b="1" dirty="0">
                <a:latin typeface="Times New Roman" panose="02020603050405020304" pitchFamily="18" charset="0"/>
                <a:cs typeface="Times New Roman" panose="02020603050405020304" pitchFamily="18" charset="0"/>
              </a:rPr>
              <a:t>L’emigrazione in Africa consentì di alleviare parzialmente la disoccupazione nella</a:t>
            </a:r>
          </a:p>
          <a:p>
            <a:r>
              <a:rPr lang="it-IT" b="1" dirty="0">
                <a:latin typeface="Times New Roman" panose="02020603050405020304" pitchFamily="18" charset="0"/>
                <a:cs typeface="Times New Roman" panose="02020603050405020304" pitchFamily="18" charset="0"/>
              </a:rPr>
              <a:t>madrepatria, concorrendo, assieme alla ripresa della produzione industriale</a:t>
            </a:r>
          </a:p>
          <a:p>
            <a:r>
              <a:rPr lang="it-IT" b="1" dirty="0">
                <a:latin typeface="Times New Roman" panose="02020603050405020304" pitchFamily="18" charset="0"/>
                <a:cs typeface="Times New Roman" panose="02020603050405020304" pitchFamily="18" charset="0"/>
              </a:rPr>
              <a:t>determinata dal conflitto, alla sensibile riduzione del numero dei disoccupati</a:t>
            </a:r>
          </a:p>
          <a:p>
            <a:r>
              <a:rPr lang="it-IT" b="1" dirty="0">
                <a:latin typeface="Times New Roman" panose="02020603050405020304" pitchFamily="18" charset="0"/>
                <a:cs typeface="Times New Roman" panose="02020603050405020304" pitchFamily="18" charset="0"/>
              </a:rPr>
              <a:t>verificatasi fra il 1934 e il 1936 </a:t>
            </a:r>
            <a:endParaRPr lang="it-IT" b="1" dirty="0" smtClean="0">
              <a:latin typeface="Times New Roman" panose="02020603050405020304" pitchFamily="18" charset="0"/>
              <a:cs typeface="Times New Roman" panose="02020603050405020304" pitchFamily="18" charset="0"/>
            </a:endParaRPr>
          </a:p>
          <a:p>
            <a:r>
              <a:rPr lang="it-IT" b="1" dirty="0">
                <a:latin typeface="Times New Roman" panose="02020603050405020304" pitchFamily="18" charset="0"/>
                <a:cs typeface="Times New Roman" panose="02020603050405020304" pitchFamily="18" charset="0"/>
              </a:rPr>
              <a:t>Dal 1937 gli operai impiegati nella costruzione delle opere pubbliche furono</a:t>
            </a:r>
          </a:p>
          <a:p>
            <a:r>
              <a:rPr lang="it-IT" b="1" dirty="0">
                <a:latin typeface="Times New Roman" panose="02020603050405020304" pitchFamily="18" charset="0"/>
                <a:cs typeface="Times New Roman" panose="02020603050405020304" pitchFamily="18" charset="0"/>
              </a:rPr>
              <a:t>progressivamente rimpatriati e sostituiti da nuclei crescenti di lavoratori indigeni</a:t>
            </a:r>
          </a:p>
          <a:p>
            <a:r>
              <a:rPr lang="it-IT" b="1" dirty="0">
                <a:latin typeface="Times New Roman" panose="02020603050405020304" pitchFamily="18" charset="0"/>
                <a:cs typeface="Times New Roman" panose="02020603050405020304" pitchFamily="18" charset="0"/>
              </a:rPr>
              <a:t>(spesso provenienti dalle colonie limitrofe o dall’Arabia). Il rimpatrio fu una scelta del</a:t>
            </a:r>
          </a:p>
          <a:p>
            <a:r>
              <a:rPr lang="it-IT" b="1" dirty="0">
                <a:latin typeface="Times New Roman" panose="02020603050405020304" pitchFamily="18" charset="0"/>
                <a:cs typeface="Times New Roman" panose="02020603050405020304" pitchFamily="18" charset="0"/>
              </a:rPr>
              <a:t>duce sulla base di precise considerazioni politiche, economiche e razziali</a:t>
            </a:r>
            <a:r>
              <a:rPr lang="it-IT" b="1" dirty="0" smtClean="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Molti operai</a:t>
            </a:r>
          </a:p>
          <a:p>
            <a:r>
              <a:rPr lang="it-IT" b="1" dirty="0">
                <a:latin typeface="Times New Roman" panose="02020603050405020304" pitchFamily="18" charset="0"/>
                <a:cs typeface="Times New Roman" panose="02020603050405020304" pitchFamily="18" charset="0"/>
              </a:rPr>
              <a:t>alla fine della ferma chiedevano di tornare in patria, ma la maggior parte di coloro che</a:t>
            </a:r>
          </a:p>
          <a:p>
            <a:r>
              <a:rPr lang="it-IT" b="1" dirty="0">
                <a:latin typeface="Times New Roman" panose="02020603050405020304" pitchFamily="18" charset="0"/>
                <a:cs typeface="Times New Roman" panose="02020603050405020304" pitchFamily="18" charset="0"/>
              </a:rPr>
              <a:t>chiedeva di rimanere in Africa, in genere per coltivare un appezzamento di terra, non</a:t>
            </a:r>
          </a:p>
          <a:p>
            <a:r>
              <a:rPr lang="it-IT" b="1" dirty="0">
                <a:latin typeface="Times New Roman" panose="02020603050405020304" pitchFamily="18" charset="0"/>
                <a:cs typeface="Times New Roman" panose="02020603050405020304" pitchFamily="18" charset="0"/>
              </a:rPr>
              <a:t>possedeva i requisiti politici, morali e spirituali giudicati indispensabili. Come per le</a:t>
            </a:r>
          </a:p>
          <a:p>
            <a:r>
              <a:rPr lang="it-IT" b="1" dirty="0">
                <a:latin typeface="Times New Roman" panose="02020603050405020304" pitchFamily="18" charset="0"/>
                <a:cs typeface="Times New Roman" panose="02020603050405020304" pitchFamily="18" charset="0"/>
              </a:rPr>
              <a:t>bonifiche integrali avvenute in </a:t>
            </a:r>
            <a:r>
              <a:rPr lang="it-IT" b="1" dirty="0" smtClean="0">
                <a:latin typeface="Times New Roman" panose="02020603050405020304" pitchFamily="18" charset="0"/>
                <a:cs typeface="Times New Roman" panose="02020603050405020304" pitchFamily="18" charset="0"/>
              </a:rPr>
              <a:t>patria, i coloni </a:t>
            </a:r>
            <a:r>
              <a:rPr lang="it-IT" b="1" dirty="0">
                <a:latin typeface="Times New Roman" panose="02020603050405020304" pitchFamily="18" charset="0"/>
                <a:cs typeface="Times New Roman" panose="02020603050405020304" pitchFamily="18" charset="0"/>
              </a:rPr>
              <a:t>dovevano possedere determinate virtù morali come la frugalità, la temperanza</a:t>
            </a:r>
            <a:r>
              <a:rPr lang="it-IT" b="1" dirty="0" smtClean="0">
                <a:latin typeface="Times New Roman" panose="02020603050405020304" pitchFamily="18" charset="0"/>
                <a:cs typeface="Times New Roman" panose="02020603050405020304" pitchFamily="18" charset="0"/>
              </a:rPr>
              <a:t>, lo </a:t>
            </a:r>
            <a:r>
              <a:rPr lang="it-IT" b="1" dirty="0">
                <a:latin typeface="Times New Roman" panose="02020603050405020304" pitchFamily="18" charset="0"/>
                <a:cs typeface="Times New Roman" panose="02020603050405020304" pitchFamily="18" charset="0"/>
              </a:rPr>
              <a:t>spirito di sacrificio e, preferibilmente, una famiglia numerosa disposta a trasferirsi</a:t>
            </a:r>
            <a:r>
              <a:rPr lang="it-IT" b="1" dirty="0" smtClean="0">
                <a:latin typeface="Times New Roman" panose="02020603050405020304" pitchFamily="18" charset="0"/>
                <a:cs typeface="Times New Roman" panose="02020603050405020304" pitchFamily="18" charset="0"/>
              </a:rPr>
              <a:t>, nonché </a:t>
            </a:r>
            <a:r>
              <a:rPr lang="it-IT" b="1" dirty="0">
                <a:latin typeface="Times New Roman" panose="02020603050405020304" pitchFamily="18" charset="0"/>
                <a:cs typeface="Times New Roman" panose="02020603050405020304" pitchFamily="18" charset="0"/>
              </a:rPr>
              <a:t>una sicura fede fascista. La maggior parte degli operai proveniva </a:t>
            </a:r>
            <a:r>
              <a:rPr lang="it-IT" b="1" dirty="0" smtClean="0">
                <a:latin typeface="Times New Roman" panose="02020603050405020304" pitchFamily="18" charset="0"/>
                <a:cs typeface="Times New Roman" panose="02020603050405020304" pitchFamily="18" charset="0"/>
              </a:rPr>
              <a:t>dalla categoria </a:t>
            </a:r>
            <a:r>
              <a:rPr lang="it-IT" b="1" dirty="0">
                <a:latin typeface="Times New Roman" panose="02020603050405020304" pitchFamily="18" charset="0"/>
                <a:cs typeface="Times New Roman" panose="02020603050405020304" pitchFamily="18" charset="0"/>
              </a:rPr>
              <a:t>dei braccianti senza terra e del proletariato urbano, mentre il regime </a:t>
            </a:r>
            <a:r>
              <a:rPr lang="it-IT" b="1" dirty="0" smtClean="0">
                <a:latin typeface="Times New Roman" panose="02020603050405020304" pitchFamily="18" charset="0"/>
                <a:cs typeface="Times New Roman" panose="02020603050405020304" pitchFamily="18" charset="0"/>
              </a:rPr>
              <a:t>riteneva più </a:t>
            </a:r>
            <a:r>
              <a:rPr lang="it-IT" b="1" dirty="0">
                <a:latin typeface="Times New Roman" panose="02020603050405020304" pitchFamily="18" charset="0"/>
                <a:cs typeface="Times New Roman" panose="02020603050405020304" pitchFamily="18" charset="0"/>
              </a:rPr>
              <a:t>idonei, per la colonizzazione demografica, i piccoli proprietari contadini e </a:t>
            </a:r>
            <a:r>
              <a:rPr lang="it-IT" b="1" dirty="0" smtClean="0">
                <a:latin typeface="Times New Roman" panose="02020603050405020304" pitchFamily="18" charset="0"/>
                <a:cs typeface="Times New Roman" panose="02020603050405020304" pitchFamily="18" charset="0"/>
              </a:rPr>
              <a:t>i mezzadri</a:t>
            </a:r>
            <a:r>
              <a:rPr lang="it-IT" b="1" dirty="0">
                <a:latin typeface="Times New Roman" panose="02020603050405020304" pitchFamily="18" charset="0"/>
                <a:cs typeface="Times New Roman" panose="02020603050405020304" pitchFamily="18" charset="0"/>
              </a:rPr>
              <a:t>. Inoltre, lo Stato si stava dissanguando per sostenere le spese militari e </a:t>
            </a:r>
            <a:r>
              <a:rPr lang="it-IT" b="1" dirty="0" smtClean="0">
                <a:latin typeface="Times New Roman" panose="02020603050405020304" pitchFamily="18" charset="0"/>
                <a:cs typeface="Times New Roman" panose="02020603050405020304" pitchFamily="18" charset="0"/>
              </a:rPr>
              <a:t>civili dell’impero </a:t>
            </a:r>
            <a:r>
              <a:rPr lang="it-IT" b="1" dirty="0">
                <a:latin typeface="Times New Roman" panose="02020603050405020304" pitchFamily="18" charset="0"/>
                <a:cs typeface="Times New Roman" panose="02020603050405020304" pitchFamily="18" charset="0"/>
              </a:rPr>
              <a:t>e il rimpatrio dei lavoratori nazionali e la loro sostituzione con</a:t>
            </a:r>
          </a:p>
          <a:p>
            <a:r>
              <a:rPr lang="it-IT" b="1" dirty="0">
                <a:latin typeface="Times New Roman" panose="02020603050405020304" pitchFamily="18" charset="0"/>
                <a:cs typeface="Times New Roman" panose="02020603050405020304" pitchFamily="18" charset="0"/>
              </a:rPr>
              <a:t>manodopera indigena avrebbe contribuito a ridurre i salari, riducendo i costi per le</a:t>
            </a:r>
          </a:p>
          <a:p>
            <a:r>
              <a:rPr lang="it-IT" b="1" dirty="0">
                <a:latin typeface="Times New Roman" panose="02020603050405020304" pitchFamily="18" charset="0"/>
                <a:cs typeface="Times New Roman" panose="02020603050405020304" pitchFamily="18" charset="0"/>
              </a:rPr>
              <a:t>imprese e, quindi, anche i costi degli appalti per la pubblica amministrazione. Infine, vi</a:t>
            </a:r>
          </a:p>
          <a:p>
            <a:r>
              <a:rPr lang="it-IT" b="1" dirty="0">
                <a:latin typeface="Times New Roman" panose="02020603050405020304" pitchFamily="18" charset="0"/>
                <a:cs typeface="Times New Roman" panose="02020603050405020304" pitchFamily="18" charset="0"/>
              </a:rPr>
              <a:t>era un problema di natura razziale: l’impiego dei lavoratori italiani per mansioni di</a:t>
            </a:r>
          </a:p>
          <a:p>
            <a:r>
              <a:rPr lang="it-IT" b="1" dirty="0">
                <a:latin typeface="Times New Roman" panose="02020603050405020304" pitchFamily="18" charset="0"/>
                <a:cs typeface="Times New Roman" panose="02020603050405020304" pitchFamily="18" charset="0"/>
              </a:rPr>
              <a:t>basso livello che potevano essere svolte dagli indigeni era incompatibile con la politica</a:t>
            </a:r>
          </a:p>
          <a:p>
            <a:r>
              <a:rPr lang="it-IT" b="1" dirty="0">
                <a:latin typeface="Times New Roman" panose="02020603050405020304" pitchFamily="18" charset="0"/>
                <a:cs typeface="Times New Roman" panose="02020603050405020304" pitchFamily="18" charset="0"/>
              </a:rPr>
              <a:t>razziale del regime. La promiscuità sul luogo di lavoro e lo svolgimento delle</a:t>
            </a:r>
          </a:p>
          <a:p>
            <a:r>
              <a:rPr lang="it-IT" b="1" dirty="0">
                <a:latin typeface="Times New Roman" panose="02020603050405020304" pitchFamily="18" charset="0"/>
                <a:cs typeface="Times New Roman" panose="02020603050405020304" pitchFamily="18" charset="0"/>
              </a:rPr>
              <a:t>medesime mansioni impedivano una chiara distinzione della superiorità razziale degli</a:t>
            </a:r>
          </a:p>
          <a:p>
            <a:r>
              <a:rPr lang="it-IT" b="1" dirty="0">
                <a:latin typeface="Times New Roman" panose="02020603050405020304" pitchFamily="18" charset="0"/>
                <a:cs typeface="Times New Roman" panose="02020603050405020304" pitchFamily="18" charset="0"/>
              </a:rPr>
              <a:t>italiani. </a:t>
            </a:r>
            <a:r>
              <a:rPr lang="it-IT" b="1" dirty="0" smtClean="0">
                <a:latin typeface="Times New Roman" panose="02020603050405020304" pitchFamily="18" charset="0"/>
                <a:cs typeface="Times New Roman" panose="02020603050405020304" pitchFamily="18" charset="0"/>
              </a:rPr>
              <a:t>La </a:t>
            </a:r>
            <a:r>
              <a:rPr lang="it-IT" b="1" dirty="0">
                <a:latin typeface="Times New Roman" panose="02020603050405020304" pitchFamily="18" charset="0"/>
                <a:cs typeface="Times New Roman" panose="02020603050405020304" pitchFamily="18" charset="0"/>
              </a:rPr>
              <a:t>tenacia della guerriglia etiopica era da addebitarsi proprio alla</a:t>
            </a:r>
          </a:p>
          <a:p>
            <a:r>
              <a:rPr lang="it-IT" b="1" dirty="0">
                <a:latin typeface="Times New Roman" panose="02020603050405020304" pitchFamily="18" charset="0"/>
                <a:cs typeface="Times New Roman" panose="02020603050405020304" pitchFamily="18" charset="0"/>
              </a:rPr>
              <a:t>«impreparazione razziale» degli italiani, poiché essi avevano dato «vari e gravissimi</a:t>
            </a:r>
          </a:p>
          <a:p>
            <a:r>
              <a:rPr lang="it-IT" b="1" dirty="0">
                <a:latin typeface="Times New Roman" panose="02020603050405020304" pitchFamily="18" charset="0"/>
                <a:cs typeface="Times New Roman" panose="02020603050405020304" pitchFamily="18" charset="0"/>
              </a:rPr>
              <a:t>motivi di scandalo e di insufficienza» (accennava ai frequentissimi rapporti sessuali),</a:t>
            </a:r>
          </a:p>
          <a:p>
            <a:r>
              <a:rPr lang="it-IT" b="1" dirty="0">
                <a:latin typeface="Times New Roman" panose="02020603050405020304" pitchFamily="18" charset="0"/>
                <a:cs typeface="Times New Roman" panose="02020603050405020304" pitchFamily="18" charset="0"/>
              </a:rPr>
              <a:t>palesando di possedere una modesta dignità </a:t>
            </a:r>
            <a:r>
              <a:rPr lang="it-IT" b="1" dirty="0" smtClean="0">
                <a:latin typeface="Times New Roman" panose="02020603050405020304" pitchFamily="18" charset="0"/>
                <a:cs typeface="Times New Roman" panose="02020603050405020304" pitchFamily="18" charset="0"/>
              </a:rPr>
              <a:t>razziale, </a:t>
            </a:r>
            <a:r>
              <a:rPr lang="it-IT" b="1" dirty="0">
                <a:latin typeface="Times New Roman" panose="02020603050405020304" pitchFamily="18" charset="0"/>
                <a:cs typeface="Times New Roman" panose="02020603050405020304" pitchFamily="18" charset="0"/>
              </a:rPr>
              <a:t>e</a:t>
            </a:r>
          </a:p>
          <a:p>
            <a:r>
              <a:rPr lang="it-IT" b="1" dirty="0">
                <a:latin typeface="Times New Roman" panose="02020603050405020304" pitchFamily="18" charset="0"/>
                <a:cs typeface="Times New Roman" panose="02020603050405020304" pitchFamily="18" charset="0"/>
              </a:rPr>
              <a:t>solo adottando un contegno morale e un comportamento esteriore assolutamente</a:t>
            </a:r>
          </a:p>
          <a:p>
            <a:r>
              <a:rPr lang="it-IT" b="1" dirty="0">
                <a:latin typeface="Times New Roman" panose="02020603050405020304" pitchFamily="18" charset="0"/>
                <a:cs typeface="Times New Roman" panose="02020603050405020304" pitchFamily="18" charset="0"/>
              </a:rPr>
              <a:t>irreprensibile, adeguando il loro stile di vita e le loro azioni a quello che il duce</a:t>
            </a:r>
          </a:p>
          <a:p>
            <a:r>
              <a:rPr lang="it-IT" b="1" dirty="0">
                <a:latin typeface="Times New Roman" panose="02020603050405020304" pitchFamily="18" charset="0"/>
                <a:cs typeface="Times New Roman" panose="02020603050405020304" pitchFamily="18" charset="0"/>
              </a:rPr>
              <a:t>definiva «stile dell’impero fascista», gli etiopici si sarebbero definitivamente</a:t>
            </a:r>
          </a:p>
          <a:p>
            <a:r>
              <a:rPr lang="it-IT" b="1" dirty="0">
                <a:latin typeface="Times New Roman" panose="02020603050405020304" pitchFamily="18" charset="0"/>
                <a:cs typeface="Times New Roman" panose="02020603050405020304" pitchFamily="18" charset="0"/>
              </a:rPr>
              <a:t>sottomessi, convincendosi della «nostra superiorità e quindi del nostro diritto a</a:t>
            </a:r>
          </a:p>
          <a:p>
            <a:r>
              <a:rPr lang="it-IT" b="1" dirty="0">
                <a:latin typeface="Times New Roman" panose="02020603050405020304" pitchFamily="18" charset="0"/>
                <a:cs typeface="Times New Roman" panose="02020603050405020304" pitchFamily="18" charset="0"/>
              </a:rPr>
              <a:t>governarli, e che l’Italia li avrebbe elevati a forme migliori di vita</a:t>
            </a:r>
            <a:r>
              <a:rPr lang="it-IT" b="1" dirty="0" smtClean="0">
                <a:latin typeface="Times New Roman" panose="02020603050405020304" pitchFamily="18" charset="0"/>
                <a:cs typeface="Times New Roman" panose="02020603050405020304" pitchFamily="18" charset="0"/>
              </a:rPr>
              <a:t>»</a:t>
            </a:r>
          </a:p>
          <a:p>
            <a:r>
              <a:rPr lang="it-IT" b="1" dirty="0">
                <a:latin typeface="Times New Roman" panose="02020603050405020304" pitchFamily="18" charset="0"/>
                <a:cs typeface="Times New Roman" panose="02020603050405020304" pitchFamily="18" charset="0"/>
              </a:rPr>
              <a:t>Il persistere della guerriglia e le dure azioni di contrasto e repressione praticate dalle forze armate italiane comportavano inoltre una militarizzazione dell’intera vita coloniale, che contribuiva a rendere più ardue le condizioni di vita degli italiani. </a:t>
            </a:r>
          </a:p>
          <a:p>
            <a:r>
              <a:rPr lang="it-IT" b="1" dirty="0">
                <a:latin typeface="Times New Roman" panose="02020603050405020304" pitchFamily="18" charset="0"/>
                <a:cs typeface="Times New Roman" panose="02020603050405020304" pitchFamily="18" charset="0"/>
              </a:rPr>
              <a:t>Lo stesso territorio etiopico, d’altra parte, presentava condizioni che certo non favorivano i progetti del regime: si trattava di una superficie molto vasta, </a:t>
            </a:r>
            <a:r>
              <a:rPr lang="it-IT" b="1" dirty="0" smtClean="0">
                <a:latin typeface="Times New Roman" panose="02020603050405020304" pitchFamily="18" charset="0"/>
                <a:cs typeface="Times New Roman" panose="02020603050405020304" pitchFamily="18" charset="0"/>
              </a:rPr>
              <a:t>tre </a:t>
            </a:r>
            <a:r>
              <a:rPr lang="it-IT" b="1" dirty="0">
                <a:latin typeface="Times New Roman" panose="02020603050405020304" pitchFamily="18" charset="0"/>
                <a:cs typeface="Times New Roman" panose="02020603050405020304" pitchFamily="18" charset="0"/>
              </a:rPr>
              <a:t>volte la superficie </a:t>
            </a:r>
            <a:r>
              <a:rPr lang="it-IT" b="1" dirty="0" smtClean="0">
                <a:latin typeface="Times New Roman" panose="02020603050405020304" pitchFamily="18" charset="0"/>
                <a:cs typeface="Times New Roman" panose="02020603050405020304" pitchFamily="18" charset="0"/>
              </a:rPr>
              <a:t>dell’Italia, </a:t>
            </a:r>
            <a:r>
              <a:rPr lang="it-IT" b="1" dirty="0">
                <a:latin typeface="Times New Roman" panose="02020603050405020304" pitchFamily="18" charset="0"/>
                <a:cs typeface="Times New Roman" panose="02020603050405020304" pitchFamily="18" charset="0"/>
              </a:rPr>
              <a:t>sprovvisto di una rete adeguata di vie di comunicazione e con molte zone difficilmente raggiungibili </a:t>
            </a:r>
            <a:r>
              <a:rPr lang="it-IT" b="1" dirty="0" smtClean="0">
                <a:latin typeface="Times New Roman" panose="02020603050405020304" pitchFamily="18" charset="0"/>
                <a:cs typeface="Times New Roman" panose="02020603050405020304" pitchFamily="18" charset="0"/>
              </a:rPr>
              <a:t>. La </a:t>
            </a:r>
            <a:r>
              <a:rPr lang="it-IT" b="1" dirty="0">
                <a:latin typeface="Times New Roman" panose="02020603050405020304" pitchFamily="18" charset="0"/>
                <a:cs typeface="Times New Roman" panose="02020603050405020304" pitchFamily="18" charset="0"/>
              </a:rPr>
              <a:t>realizzazione della colonizzazione contadina fu frenata anche dai ritardi e dalle inefficienze con cui l’amministrazione coloniale procedette alla scelta delle aree adatte in cui intervenire e alle procedure di indemaniamento per portare le terre sotto il possesso degli enti incaricati dei progetti di colonizzazione. A determinare questi ritardi contribuirono anche le incertezze delle autorità italiane, e il dubbio, diffuso nelle élite politiche e amministrative del colonialismo fascista, che l’impiego di manodopera proveniente dalla madrepatria, remunerata molto di più di quella locale, avrebbe reso i prodotti più cari e quindi meno competitivi per l’esportazione </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97"/>
            <a:ext cx="9144000" cy="4993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24998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14825" y="970072"/>
            <a:ext cx="4829174"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04048" cy="682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5004049" y="0"/>
            <a:ext cx="4139950" cy="7155805"/>
          </a:xfrm>
          <a:prstGeom prst="rect">
            <a:avLst/>
          </a:prstGeom>
        </p:spPr>
        <p:txBody>
          <a:bodyPr wrap="square">
            <a:spAutoFit/>
          </a:bodyPr>
          <a:lstStyle/>
          <a:p>
            <a:r>
              <a:rPr lang="it-IT" sz="1700" b="1" dirty="0">
                <a:solidFill>
                  <a:prstClr val="white"/>
                </a:solidFill>
                <a:latin typeface="Times New Roman" panose="02020603050405020304" pitchFamily="18" charset="0"/>
                <a:cs typeface="Times New Roman" panose="02020603050405020304" pitchFamily="18" charset="0"/>
              </a:rPr>
              <a:t>Le autorità avrebbero dovuto porre il massimo rigore e la massima attenzione nel selezionare le qualità politiche, morali, familiari e sanitarie degli aspiranti coloni da inviare nell’impero</a:t>
            </a:r>
            <a:r>
              <a:rPr lang="it-IT" sz="1700" b="1" dirty="0" smtClean="0">
                <a:solidFill>
                  <a:prstClr val="white"/>
                </a:solidFill>
                <a:latin typeface="Times New Roman" panose="02020603050405020304" pitchFamily="18" charset="0"/>
                <a:cs typeface="Times New Roman" panose="02020603050405020304" pitchFamily="18" charset="0"/>
              </a:rPr>
              <a:t>. Il </a:t>
            </a:r>
            <a:r>
              <a:rPr lang="it-IT" sz="1700" b="1" dirty="0">
                <a:solidFill>
                  <a:prstClr val="white"/>
                </a:solidFill>
                <a:latin typeface="Times New Roman" panose="02020603050405020304" pitchFamily="18" charset="0"/>
                <a:cs typeface="Times New Roman" panose="02020603050405020304" pitchFamily="18" charset="0"/>
              </a:rPr>
              <a:t>regime intendeva riservare la colonizzazione solo a una schiera di eletti, escludendo i deboli, gli inabili fisicamente, gli spostati, i non allineati politicamente, ecc. </a:t>
            </a:r>
            <a:r>
              <a:rPr lang="it-IT" sz="1700" b="1" dirty="0" smtClean="0">
                <a:solidFill>
                  <a:prstClr val="white"/>
                </a:solidFill>
                <a:latin typeface="Times New Roman" panose="02020603050405020304" pitchFamily="18" charset="0"/>
                <a:cs typeface="Times New Roman" panose="02020603050405020304" pitchFamily="18" charset="0"/>
              </a:rPr>
              <a:t>L’ideale </a:t>
            </a:r>
            <a:r>
              <a:rPr lang="it-IT" sz="1700" b="1" dirty="0">
                <a:solidFill>
                  <a:prstClr val="white"/>
                </a:solidFill>
                <a:latin typeface="Times New Roman" panose="02020603050405020304" pitchFamily="18" charset="0"/>
                <a:cs typeface="Times New Roman" panose="02020603050405020304" pitchFamily="18" charset="0"/>
              </a:rPr>
              <a:t>era quello di creare un organismo civile sano e spiritualmente vitale e fecondo che si sviluppasse secondo le classiche virtù civili degli antichi romani. </a:t>
            </a:r>
            <a:r>
              <a:rPr lang="it-IT" sz="1700" b="1" dirty="0" smtClean="0">
                <a:solidFill>
                  <a:prstClr val="white"/>
                </a:solidFill>
                <a:latin typeface="Times New Roman" panose="02020603050405020304" pitchFamily="18" charset="0"/>
                <a:cs typeface="Times New Roman" panose="02020603050405020304" pitchFamily="18" charset="0"/>
              </a:rPr>
              <a:t>In </a:t>
            </a:r>
            <a:r>
              <a:rPr lang="it-IT" sz="1700" b="1" dirty="0">
                <a:solidFill>
                  <a:prstClr val="white"/>
                </a:solidFill>
                <a:latin typeface="Times New Roman" panose="02020603050405020304" pitchFamily="18" charset="0"/>
                <a:cs typeface="Times New Roman" panose="02020603050405020304" pitchFamily="18" charset="0"/>
              </a:rPr>
              <a:t>Africa i coloni avrebbero recuperato e sviluppato quelle virtù </a:t>
            </a:r>
            <a:r>
              <a:rPr lang="it-IT" sz="1700" b="1" dirty="0" smtClean="0">
                <a:solidFill>
                  <a:prstClr val="white"/>
                </a:solidFill>
                <a:latin typeface="Times New Roman" panose="02020603050405020304" pitchFamily="18" charset="0"/>
                <a:cs typeface="Times New Roman" panose="02020603050405020304" pitchFamily="18" charset="0"/>
              </a:rPr>
              <a:t>tradizionali della </a:t>
            </a:r>
            <a:r>
              <a:rPr lang="it-IT" sz="1700" b="1" dirty="0">
                <a:solidFill>
                  <a:prstClr val="white"/>
                </a:solidFill>
                <a:latin typeface="Times New Roman" panose="02020603050405020304" pitchFamily="18" charset="0"/>
                <a:cs typeface="Times New Roman" panose="02020603050405020304" pitchFamily="18" charset="0"/>
              </a:rPr>
              <a:t>civiltà contadina italica che lo sviluppo capitalistico della società e la crescita </a:t>
            </a:r>
            <a:r>
              <a:rPr lang="it-IT" sz="1700" b="1" dirty="0" smtClean="0">
                <a:solidFill>
                  <a:prstClr val="white"/>
                </a:solidFill>
                <a:latin typeface="Times New Roman" panose="02020603050405020304" pitchFamily="18" charset="0"/>
                <a:cs typeface="Times New Roman" panose="02020603050405020304" pitchFamily="18" charset="0"/>
              </a:rPr>
              <a:t>della popolazione </a:t>
            </a:r>
            <a:r>
              <a:rPr lang="it-IT" sz="1700" b="1" dirty="0">
                <a:solidFill>
                  <a:prstClr val="white"/>
                </a:solidFill>
                <a:latin typeface="Times New Roman" panose="02020603050405020304" pitchFamily="18" charset="0"/>
                <a:cs typeface="Times New Roman" panose="02020603050405020304" pitchFamily="18" charset="0"/>
              </a:rPr>
              <a:t>urbana avevano </a:t>
            </a:r>
            <a:r>
              <a:rPr lang="it-IT" sz="1700" b="1" dirty="0" smtClean="0">
                <a:solidFill>
                  <a:prstClr val="white"/>
                </a:solidFill>
                <a:latin typeface="Times New Roman" panose="02020603050405020304" pitchFamily="18" charset="0"/>
                <a:cs typeface="Times New Roman" panose="02020603050405020304" pitchFamily="18" charset="0"/>
              </a:rPr>
              <a:t>incrinato, </a:t>
            </a:r>
            <a:r>
              <a:rPr lang="it-IT" sz="1700" b="1" dirty="0">
                <a:solidFill>
                  <a:prstClr val="white"/>
                </a:solidFill>
                <a:latin typeface="Times New Roman" panose="02020603050405020304" pitchFamily="18" charset="0"/>
                <a:cs typeface="Times New Roman" panose="02020603050405020304" pitchFamily="18" charset="0"/>
              </a:rPr>
              <a:t>contribuendo finalmente </a:t>
            </a:r>
            <a:r>
              <a:rPr lang="it-IT" sz="1700" b="1" dirty="0" smtClean="0">
                <a:solidFill>
                  <a:prstClr val="white"/>
                </a:solidFill>
                <a:latin typeface="Times New Roman" panose="02020603050405020304" pitchFamily="18" charset="0"/>
                <a:cs typeface="Times New Roman" panose="02020603050405020304" pitchFamily="18" charset="0"/>
              </a:rPr>
              <a:t>a innalzare </a:t>
            </a:r>
            <a:r>
              <a:rPr lang="it-IT" sz="1700" b="1" dirty="0">
                <a:solidFill>
                  <a:prstClr val="white"/>
                </a:solidFill>
                <a:latin typeface="Times New Roman" panose="02020603050405020304" pitchFamily="18" charset="0"/>
                <a:cs typeface="Times New Roman" panose="02020603050405020304" pitchFamily="18" charset="0"/>
              </a:rPr>
              <a:t>i tassi di natalità. </a:t>
            </a:r>
            <a:r>
              <a:rPr lang="it-IT" sz="1700" b="1" dirty="0">
                <a:solidFill>
                  <a:prstClr val="white"/>
                </a:solidFill>
                <a:latin typeface="Times New Roman" panose="02020603050405020304" pitchFamily="18" charset="0"/>
                <a:cs typeface="Times New Roman" panose="02020603050405020304" pitchFamily="18" charset="0"/>
              </a:rPr>
              <a:t>La moltiplicazione dei coloni italiani e la </a:t>
            </a:r>
            <a:r>
              <a:rPr lang="it-IT" sz="1700" b="1" dirty="0" smtClean="0">
                <a:solidFill>
                  <a:prstClr val="white"/>
                </a:solidFill>
                <a:latin typeface="Times New Roman" panose="02020603050405020304" pitchFamily="18" charset="0"/>
                <a:cs typeface="Times New Roman" panose="02020603050405020304" pitchFamily="18" charset="0"/>
              </a:rPr>
              <a:t>progressiva decadenza </a:t>
            </a:r>
            <a:r>
              <a:rPr lang="it-IT" sz="1700" b="1" dirty="0">
                <a:solidFill>
                  <a:prstClr val="white"/>
                </a:solidFill>
                <a:latin typeface="Times New Roman" panose="02020603050405020304" pitchFamily="18" charset="0"/>
                <a:cs typeface="Times New Roman" panose="02020603050405020304" pitchFamily="18" charset="0"/>
              </a:rPr>
              <a:t>della popolazione africana, che, </a:t>
            </a:r>
            <a:r>
              <a:rPr lang="it-IT" sz="1700" b="1" dirty="0" smtClean="0">
                <a:solidFill>
                  <a:prstClr val="white"/>
                </a:solidFill>
                <a:latin typeface="Times New Roman" panose="02020603050405020304" pitchFamily="18" charset="0"/>
                <a:cs typeface="Times New Roman" panose="02020603050405020304" pitchFamily="18" charset="0"/>
              </a:rPr>
              <a:t>come </a:t>
            </a:r>
            <a:r>
              <a:rPr lang="it-IT" sz="1700" b="1" dirty="0">
                <a:solidFill>
                  <a:prstClr val="white"/>
                </a:solidFill>
                <a:latin typeface="Times New Roman" panose="02020603050405020304" pitchFamily="18" charset="0"/>
                <a:cs typeface="Times New Roman" panose="02020603050405020304" pitchFamily="18" charset="0"/>
              </a:rPr>
              <a:t>tutte le </a:t>
            </a:r>
            <a:r>
              <a:rPr lang="it-IT" sz="1700" b="1" dirty="0" smtClean="0">
                <a:solidFill>
                  <a:prstClr val="white"/>
                </a:solidFill>
                <a:latin typeface="Times New Roman" panose="02020603050405020304" pitchFamily="18" charset="0"/>
                <a:cs typeface="Times New Roman" panose="02020603050405020304" pitchFamily="18" charset="0"/>
              </a:rPr>
              <a:t>razze inferiori </a:t>
            </a:r>
            <a:r>
              <a:rPr lang="it-IT" sz="1700" b="1" dirty="0">
                <a:solidFill>
                  <a:prstClr val="white"/>
                </a:solidFill>
                <a:latin typeface="Times New Roman" panose="02020603050405020304" pitchFamily="18" charset="0"/>
                <a:cs typeface="Times New Roman" panose="02020603050405020304" pitchFamily="18" charset="0"/>
              </a:rPr>
              <a:t>era destinata inevitabilmente a estinguersi,  avrebbe dato vita a una </a:t>
            </a:r>
            <a:r>
              <a:rPr lang="it-IT" sz="1700" b="1" dirty="0" smtClean="0">
                <a:solidFill>
                  <a:prstClr val="white"/>
                </a:solidFill>
                <a:latin typeface="Times New Roman" panose="02020603050405020304" pitchFamily="18" charset="0"/>
                <a:cs typeface="Times New Roman" panose="02020603050405020304" pitchFamily="18" charset="0"/>
              </a:rPr>
              <a:t>grande «</a:t>
            </a:r>
            <a:r>
              <a:rPr lang="it-IT" sz="1700" b="1" dirty="0">
                <a:solidFill>
                  <a:prstClr val="white"/>
                </a:solidFill>
                <a:latin typeface="Times New Roman" panose="02020603050405020304" pitchFamily="18" charset="0"/>
                <a:cs typeface="Times New Roman" panose="02020603050405020304" pitchFamily="18" charset="0"/>
              </a:rPr>
              <a:t>Africa Italiana», dal Mare Mediterraneo all’Oceano Indiano</a:t>
            </a:r>
            <a:r>
              <a:rPr lang="it-IT" sz="1700" b="1" dirty="0" smtClean="0">
                <a:solidFill>
                  <a:prstClr val="white"/>
                </a:solidFill>
                <a:latin typeface="Times New Roman" panose="02020603050405020304" pitchFamily="18" charset="0"/>
                <a:cs typeface="Times New Roman" panose="02020603050405020304" pitchFamily="18" charset="0"/>
              </a:rPr>
              <a:t>.</a:t>
            </a:r>
            <a:endParaRPr lang="it-IT" sz="17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99420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6" name="CasellaDiTesto 5"/>
          <p:cNvSpPr txBox="1"/>
          <p:nvPr/>
        </p:nvSpPr>
        <p:spPr>
          <a:xfrm>
            <a:off x="-159892" y="3501008"/>
            <a:ext cx="9143999" cy="369332"/>
          </a:xfrm>
          <a:prstGeom prst="rect">
            <a:avLst/>
          </a:prstGeom>
          <a:noFill/>
        </p:spPr>
        <p:txBody>
          <a:bodyPr wrap="square" rtlCol="0">
            <a:spAutoFit/>
          </a:bodyPr>
          <a:lstStyle/>
          <a:p>
            <a:r>
              <a:rPr lang="it-IT" b="1" dirty="0">
                <a:latin typeface="Times New Roman" panose="02020603050405020304" pitchFamily="18" charset="0"/>
                <a:cs typeface="Times New Roman" panose="02020603050405020304" pitchFamily="18" charset="0"/>
              </a:rPr>
              <a:t>Utilizzando le prefetture e le federazioni fascista fu predisposto, per </a:t>
            </a:r>
            <a:r>
              <a:rPr lang="it-IT" b="1" dirty="0" smtClean="0">
                <a:latin typeface="Times New Roman" panose="02020603050405020304" pitchFamily="18" charset="0"/>
                <a:cs typeface="Times New Roman" panose="02020603050405020304" pitchFamily="18" charset="0"/>
              </a:rPr>
              <a:t>espressa</a:t>
            </a:r>
            <a:endParaRPr lang="it-IT" b="1" dirty="0">
              <a:latin typeface="Times New Roman" panose="02020603050405020304" pitchFamily="18" charset="0"/>
              <a:cs typeface="Times New Roman" panose="02020603050405020304" pitchFamily="18" charset="0"/>
            </a:endParaRPr>
          </a:p>
        </p:txBody>
      </p:sp>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828"/>
          <a:stretch/>
        </p:blipFill>
        <p:spPr bwMode="auto">
          <a:xfrm>
            <a:off x="10835" y="-387424"/>
            <a:ext cx="9157063" cy="626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10835" y="5877272"/>
            <a:ext cx="9133163" cy="892552"/>
          </a:xfrm>
          <a:prstGeom prst="rect">
            <a:avLst/>
          </a:prstGeom>
        </p:spPr>
        <p:txBody>
          <a:bodyPr wrap="square">
            <a:spAutoFit/>
          </a:bodyPr>
          <a:lstStyle/>
          <a:p>
            <a:r>
              <a:rPr lang="it-IT" sz="1300" b="1" dirty="0">
                <a:latin typeface="Times New Roman" panose="02020603050405020304" pitchFamily="18" charset="0"/>
                <a:cs typeface="Times New Roman" panose="02020603050405020304" pitchFamily="18" charset="0"/>
              </a:rPr>
              <a:t>Utilizzando le prefetture e le federazioni </a:t>
            </a:r>
            <a:r>
              <a:rPr lang="it-IT" sz="1300" b="1" dirty="0" smtClean="0">
                <a:latin typeface="Times New Roman" panose="02020603050405020304" pitchFamily="18" charset="0"/>
                <a:cs typeface="Times New Roman" panose="02020603050405020304" pitchFamily="18" charset="0"/>
              </a:rPr>
              <a:t>fasciste </a:t>
            </a:r>
            <a:r>
              <a:rPr lang="it-IT" sz="1300" b="1" dirty="0">
                <a:latin typeface="Times New Roman" panose="02020603050405020304" pitchFamily="18" charset="0"/>
                <a:cs typeface="Times New Roman" panose="02020603050405020304" pitchFamily="18" charset="0"/>
              </a:rPr>
              <a:t>fu </a:t>
            </a:r>
            <a:r>
              <a:rPr lang="it-IT" sz="1300" b="1" dirty="0" smtClean="0">
                <a:latin typeface="Times New Roman" panose="02020603050405020304" pitchFamily="18" charset="0"/>
                <a:cs typeface="Times New Roman" panose="02020603050405020304" pitchFamily="18" charset="0"/>
              </a:rPr>
              <a:t>predisposto un </a:t>
            </a:r>
            <a:r>
              <a:rPr lang="it-IT" sz="1300" b="1" dirty="0">
                <a:latin typeface="Times New Roman" panose="02020603050405020304" pitchFamily="18" charset="0"/>
                <a:cs typeface="Times New Roman" panose="02020603050405020304" pitchFamily="18" charset="0"/>
              </a:rPr>
              <a:t>programma volto a individuare le province a più alta densità demografica e con il maggior tasso di disoccupazione, indicando le categorie ove più elevate erano i lavoratori privi di occupazione.  L’emigrazione in Africa consentì di alleviare parzialmente la </a:t>
            </a:r>
            <a:r>
              <a:rPr lang="it-IT" sz="1300" b="1" dirty="0" smtClean="0">
                <a:latin typeface="Times New Roman" panose="02020603050405020304" pitchFamily="18" charset="0"/>
                <a:cs typeface="Times New Roman" panose="02020603050405020304" pitchFamily="18" charset="0"/>
              </a:rPr>
              <a:t>disoccupazione, </a:t>
            </a:r>
            <a:r>
              <a:rPr lang="it-IT" sz="1300" b="1" dirty="0">
                <a:latin typeface="Times New Roman" panose="02020603050405020304" pitchFamily="18" charset="0"/>
                <a:cs typeface="Times New Roman" panose="02020603050405020304" pitchFamily="18" charset="0"/>
              </a:rPr>
              <a:t>concorrendo, assieme alla ripresa della produzione industriale determinata dal conflitto, alla sensibile riduzione del numero dei </a:t>
            </a:r>
            <a:r>
              <a:rPr lang="it-IT" sz="1300" b="1" dirty="0" smtClean="0">
                <a:latin typeface="Times New Roman" panose="02020603050405020304" pitchFamily="18" charset="0"/>
                <a:cs typeface="Times New Roman" panose="02020603050405020304" pitchFamily="18" charset="0"/>
              </a:rPr>
              <a:t>disoccupati fra </a:t>
            </a:r>
            <a:r>
              <a:rPr lang="it-IT" sz="1300" b="1" dirty="0">
                <a:latin typeface="Times New Roman" panose="02020603050405020304" pitchFamily="18" charset="0"/>
                <a:cs typeface="Times New Roman" panose="02020603050405020304" pitchFamily="18" charset="0"/>
              </a:rPr>
              <a:t>il 1934 e il 1936 </a:t>
            </a:r>
          </a:p>
        </p:txBody>
      </p:sp>
    </p:spTree>
    <p:extLst>
      <p:ext uri="{BB962C8B-B14F-4D97-AF65-F5344CB8AC3E}">
        <p14:creationId xmlns:p14="http://schemas.microsoft.com/office/powerpoint/2010/main" val="9801809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4" y="-462349"/>
            <a:ext cx="9175403" cy="6518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17754" y="6027003"/>
            <a:ext cx="9143999" cy="830997"/>
          </a:xfrm>
          <a:prstGeom prst="rect">
            <a:avLst/>
          </a:prstGeom>
        </p:spPr>
        <p:txBody>
          <a:bodyPr wrap="square">
            <a:spAutoFit/>
          </a:bodyPr>
          <a:lstStyle/>
          <a:p>
            <a:r>
              <a:rPr lang="it-IT" sz="1600" b="1" dirty="0">
                <a:latin typeface="Times New Roman" panose="02020603050405020304" pitchFamily="18" charset="0"/>
                <a:cs typeface="Times New Roman" panose="02020603050405020304" pitchFamily="18" charset="0"/>
              </a:rPr>
              <a:t>Dal 1937 gli operai impiegati nella costruzione delle opere pubbliche </a:t>
            </a:r>
            <a:r>
              <a:rPr lang="it-IT" sz="1600" b="1" dirty="0" smtClean="0">
                <a:latin typeface="Times New Roman" panose="02020603050405020304" pitchFamily="18" charset="0"/>
                <a:cs typeface="Times New Roman" panose="02020603050405020304" pitchFamily="18" charset="0"/>
              </a:rPr>
              <a:t>furono progressivamente </a:t>
            </a:r>
            <a:r>
              <a:rPr lang="it-IT" sz="1600" b="1" dirty="0">
                <a:latin typeface="Times New Roman" panose="02020603050405020304" pitchFamily="18" charset="0"/>
                <a:cs typeface="Times New Roman" panose="02020603050405020304" pitchFamily="18" charset="0"/>
              </a:rPr>
              <a:t>rimpatriati e sostituiti da nuclei crescenti di lavoratori </a:t>
            </a:r>
            <a:r>
              <a:rPr lang="it-IT" sz="1600" b="1" dirty="0" smtClean="0">
                <a:latin typeface="Times New Roman" panose="02020603050405020304" pitchFamily="18" charset="0"/>
                <a:cs typeface="Times New Roman" panose="02020603050405020304" pitchFamily="18" charset="0"/>
              </a:rPr>
              <a:t>indigeni (</a:t>
            </a:r>
            <a:r>
              <a:rPr lang="it-IT" sz="1600" b="1" dirty="0">
                <a:latin typeface="Times New Roman" panose="02020603050405020304" pitchFamily="18" charset="0"/>
                <a:cs typeface="Times New Roman" panose="02020603050405020304" pitchFamily="18" charset="0"/>
              </a:rPr>
              <a:t>spesso provenienti dalle colonie limitrofe o dall’Arabia).</a:t>
            </a:r>
          </a:p>
        </p:txBody>
      </p:sp>
    </p:spTree>
    <p:extLst>
      <p:ext uri="{BB962C8B-B14F-4D97-AF65-F5344CB8AC3E}">
        <p14:creationId xmlns:p14="http://schemas.microsoft.com/office/powerpoint/2010/main" val="38106925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6" name="CasellaDiTesto 5"/>
          <p:cNvSpPr txBox="1"/>
          <p:nvPr/>
        </p:nvSpPr>
        <p:spPr>
          <a:xfrm>
            <a:off x="1" y="-11583"/>
            <a:ext cx="9143999" cy="6740307"/>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Il </a:t>
            </a:r>
            <a:r>
              <a:rPr lang="it-IT" b="1" dirty="0">
                <a:latin typeface="Times New Roman" panose="02020603050405020304" pitchFamily="18" charset="0"/>
                <a:cs typeface="Times New Roman" panose="02020603050405020304" pitchFamily="18" charset="0"/>
              </a:rPr>
              <a:t>rimpatrio fu una scelta </a:t>
            </a:r>
            <a:r>
              <a:rPr lang="it-IT" b="1" dirty="0" smtClean="0">
                <a:latin typeface="Times New Roman" panose="02020603050405020304" pitchFamily="18" charset="0"/>
                <a:cs typeface="Times New Roman" panose="02020603050405020304" pitchFamily="18" charset="0"/>
              </a:rPr>
              <a:t>del duce </a:t>
            </a:r>
            <a:r>
              <a:rPr lang="it-IT" b="1" dirty="0">
                <a:latin typeface="Times New Roman" panose="02020603050405020304" pitchFamily="18" charset="0"/>
                <a:cs typeface="Times New Roman" panose="02020603050405020304" pitchFamily="18" charset="0"/>
              </a:rPr>
              <a:t>sulla base di precise considerazioni politiche, economiche e razziali</a:t>
            </a:r>
            <a:r>
              <a:rPr lang="it-IT" b="1" dirty="0" smtClean="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Molti </a:t>
            </a:r>
            <a:r>
              <a:rPr lang="it-IT" b="1" dirty="0" smtClean="0">
                <a:latin typeface="Times New Roman" panose="02020603050405020304" pitchFamily="18" charset="0"/>
                <a:cs typeface="Times New Roman" panose="02020603050405020304" pitchFamily="18" charset="0"/>
              </a:rPr>
              <a:t>operai alla </a:t>
            </a:r>
            <a:r>
              <a:rPr lang="it-IT" b="1" dirty="0">
                <a:latin typeface="Times New Roman" panose="02020603050405020304" pitchFamily="18" charset="0"/>
                <a:cs typeface="Times New Roman" panose="02020603050405020304" pitchFamily="18" charset="0"/>
              </a:rPr>
              <a:t>fine della ferma chiedevano di tornare in patria, ma la maggior parte di coloro </a:t>
            </a:r>
            <a:r>
              <a:rPr lang="it-IT" b="1" dirty="0" smtClean="0">
                <a:latin typeface="Times New Roman" panose="02020603050405020304" pitchFamily="18" charset="0"/>
                <a:cs typeface="Times New Roman" panose="02020603050405020304" pitchFamily="18" charset="0"/>
              </a:rPr>
              <a:t>che chiedeva </a:t>
            </a:r>
            <a:r>
              <a:rPr lang="it-IT" b="1" dirty="0">
                <a:latin typeface="Times New Roman" panose="02020603050405020304" pitchFamily="18" charset="0"/>
                <a:cs typeface="Times New Roman" panose="02020603050405020304" pitchFamily="18" charset="0"/>
              </a:rPr>
              <a:t>di rimanere in Africa, in genere per coltivare un appezzamento di terra, </a:t>
            </a:r>
            <a:r>
              <a:rPr lang="it-IT" b="1" dirty="0" smtClean="0">
                <a:latin typeface="Times New Roman" panose="02020603050405020304" pitchFamily="18" charset="0"/>
                <a:cs typeface="Times New Roman" panose="02020603050405020304" pitchFamily="18" charset="0"/>
              </a:rPr>
              <a:t>non possedeva </a:t>
            </a:r>
            <a:r>
              <a:rPr lang="it-IT" b="1" dirty="0">
                <a:latin typeface="Times New Roman" panose="02020603050405020304" pitchFamily="18" charset="0"/>
                <a:cs typeface="Times New Roman" panose="02020603050405020304" pitchFamily="18" charset="0"/>
              </a:rPr>
              <a:t>i requisiti politici, morali e spirituali giudicati </a:t>
            </a:r>
            <a:r>
              <a:rPr lang="it-IT" b="1" dirty="0" smtClean="0">
                <a:latin typeface="Times New Roman" panose="02020603050405020304" pitchFamily="18" charset="0"/>
                <a:cs typeface="Times New Roman" panose="02020603050405020304" pitchFamily="18" charset="0"/>
              </a:rPr>
              <a:t>indispensabili: virtù </a:t>
            </a:r>
            <a:r>
              <a:rPr lang="it-IT" b="1" dirty="0">
                <a:latin typeface="Times New Roman" panose="02020603050405020304" pitchFamily="18" charset="0"/>
                <a:cs typeface="Times New Roman" panose="02020603050405020304" pitchFamily="18" charset="0"/>
              </a:rPr>
              <a:t>morali come </a:t>
            </a:r>
            <a:r>
              <a:rPr lang="it-IT" b="1" dirty="0" smtClean="0">
                <a:latin typeface="Times New Roman" panose="02020603050405020304" pitchFamily="18" charset="0"/>
                <a:cs typeface="Times New Roman" panose="02020603050405020304" pitchFamily="18" charset="0"/>
              </a:rPr>
              <a:t>frugalità</a:t>
            </a:r>
            <a:r>
              <a:rPr lang="it-IT" b="1" dirty="0">
                <a:latin typeface="Times New Roman" panose="02020603050405020304" pitchFamily="18" charset="0"/>
                <a:cs typeface="Times New Roman" panose="02020603050405020304" pitchFamily="18" charset="0"/>
              </a:rPr>
              <a:t>, </a:t>
            </a:r>
            <a:r>
              <a:rPr lang="it-IT" b="1" dirty="0" smtClean="0">
                <a:latin typeface="Times New Roman" panose="02020603050405020304" pitchFamily="18" charset="0"/>
                <a:cs typeface="Times New Roman" panose="02020603050405020304" pitchFamily="18" charset="0"/>
              </a:rPr>
              <a:t>temperanza, spirito </a:t>
            </a:r>
            <a:r>
              <a:rPr lang="it-IT" b="1" dirty="0">
                <a:latin typeface="Times New Roman" panose="02020603050405020304" pitchFamily="18" charset="0"/>
                <a:cs typeface="Times New Roman" panose="02020603050405020304" pitchFamily="18" charset="0"/>
              </a:rPr>
              <a:t>di sacrificio e, preferibilmente, una famiglia numerosa disposta a trasferirsi</a:t>
            </a:r>
            <a:r>
              <a:rPr lang="it-IT" b="1" dirty="0" smtClean="0">
                <a:latin typeface="Times New Roman" panose="02020603050405020304" pitchFamily="18" charset="0"/>
                <a:cs typeface="Times New Roman" panose="02020603050405020304" pitchFamily="18" charset="0"/>
              </a:rPr>
              <a:t>, nonché </a:t>
            </a:r>
            <a:r>
              <a:rPr lang="it-IT" b="1" dirty="0">
                <a:latin typeface="Times New Roman" panose="02020603050405020304" pitchFamily="18" charset="0"/>
                <a:cs typeface="Times New Roman" panose="02020603050405020304" pitchFamily="18" charset="0"/>
              </a:rPr>
              <a:t>una sicura fede fascista. La maggior parte degli operai proveniva </a:t>
            </a:r>
            <a:r>
              <a:rPr lang="it-IT" b="1" dirty="0" smtClean="0">
                <a:latin typeface="Times New Roman" panose="02020603050405020304" pitchFamily="18" charset="0"/>
                <a:cs typeface="Times New Roman" panose="02020603050405020304" pitchFamily="18" charset="0"/>
              </a:rPr>
              <a:t>dalla categoria </a:t>
            </a:r>
            <a:r>
              <a:rPr lang="it-IT" b="1" dirty="0">
                <a:latin typeface="Times New Roman" panose="02020603050405020304" pitchFamily="18" charset="0"/>
                <a:cs typeface="Times New Roman" panose="02020603050405020304" pitchFamily="18" charset="0"/>
              </a:rPr>
              <a:t>dei braccianti senza terra e del proletariato urbano, mentre il regime </a:t>
            </a:r>
            <a:r>
              <a:rPr lang="it-IT" b="1" dirty="0" smtClean="0">
                <a:latin typeface="Times New Roman" panose="02020603050405020304" pitchFamily="18" charset="0"/>
                <a:cs typeface="Times New Roman" panose="02020603050405020304" pitchFamily="18" charset="0"/>
              </a:rPr>
              <a:t>riteneva più </a:t>
            </a:r>
            <a:r>
              <a:rPr lang="it-IT" b="1" dirty="0">
                <a:latin typeface="Times New Roman" panose="02020603050405020304" pitchFamily="18" charset="0"/>
                <a:cs typeface="Times New Roman" panose="02020603050405020304" pitchFamily="18" charset="0"/>
              </a:rPr>
              <a:t>idonei, per la colonizzazione demografica, i piccoli proprietari contadini e </a:t>
            </a:r>
            <a:r>
              <a:rPr lang="it-IT" b="1" dirty="0" smtClean="0">
                <a:latin typeface="Times New Roman" panose="02020603050405020304" pitchFamily="18" charset="0"/>
                <a:cs typeface="Times New Roman" panose="02020603050405020304" pitchFamily="18" charset="0"/>
              </a:rPr>
              <a:t>i mezzadri</a:t>
            </a:r>
            <a:r>
              <a:rPr lang="it-IT" b="1" dirty="0">
                <a:latin typeface="Times New Roman" panose="02020603050405020304" pitchFamily="18" charset="0"/>
                <a:cs typeface="Times New Roman" panose="02020603050405020304" pitchFamily="18" charset="0"/>
              </a:rPr>
              <a:t>. Inoltre, lo Stato si stava dissanguando per sostenere le spese militari e </a:t>
            </a:r>
            <a:r>
              <a:rPr lang="it-IT" b="1" dirty="0" smtClean="0">
                <a:latin typeface="Times New Roman" panose="02020603050405020304" pitchFamily="18" charset="0"/>
                <a:cs typeface="Times New Roman" panose="02020603050405020304" pitchFamily="18" charset="0"/>
              </a:rPr>
              <a:t>civili dell’impero </a:t>
            </a:r>
            <a:r>
              <a:rPr lang="it-IT" b="1" dirty="0">
                <a:latin typeface="Times New Roman" panose="02020603050405020304" pitchFamily="18" charset="0"/>
                <a:cs typeface="Times New Roman" panose="02020603050405020304" pitchFamily="18" charset="0"/>
              </a:rPr>
              <a:t>e il rimpatrio dei lavoratori nazionali e la loro sostituzione con</a:t>
            </a:r>
          </a:p>
          <a:p>
            <a:r>
              <a:rPr lang="it-IT" b="1" dirty="0">
                <a:latin typeface="Times New Roman" panose="02020603050405020304" pitchFamily="18" charset="0"/>
                <a:cs typeface="Times New Roman" panose="02020603050405020304" pitchFamily="18" charset="0"/>
              </a:rPr>
              <a:t>manodopera indigena avrebbe contribuito a ridurre i salari, riducendo i costi per le</a:t>
            </a:r>
          </a:p>
          <a:p>
            <a:r>
              <a:rPr lang="it-IT" b="1" dirty="0">
                <a:latin typeface="Times New Roman" panose="02020603050405020304" pitchFamily="18" charset="0"/>
                <a:cs typeface="Times New Roman" panose="02020603050405020304" pitchFamily="18" charset="0"/>
              </a:rPr>
              <a:t>imprese e, quindi, anche i costi degli appalti per la pubblica amministrazione. Infine, vi</a:t>
            </a:r>
          </a:p>
          <a:p>
            <a:r>
              <a:rPr lang="it-IT" b="1" dirty="0">
                <a:latin typeface="Times New Roman" panose="02020603050405020304" pitchFamily="18" charset="0"/>
                <a:cs typeface="Times New Roman" panose="02020603050405020304" pitchFamily="18" charset="0"/>
              </a:rPr>
              <a:t>era un problema di natura razziale: l’impiego dei lavoratori italiani per mansioni </a:t>
            </a:r>
            <a:r>
              <a:rPr lang="it-IT" b="1" dirty="0" smtClean="0">
                <a:latin typeface="Times New Roman" panose="02020603050405020304" pitchFamily="18" charset="0"/>
                <a:cs typeface="Times New Roman" panose="02020603050405020304" pitchFamily="18" charset="0"/>
              </a:rPr>
              <a:t>di basso </a:t>
            </a:r>
            <a:r>
              <a:rPr lang="it-IT" b="1" dirty="0">
                <a:latin typeface="Times New Roman" panose="02020603050405020304" pitchFamily="18" charset="0"/>
                <a:cs typeface="Times New Roman" panose="02020603050405020304" pitchFamily="18" charset="0"/>
              </a:rPr>
              <a:t>livello che potevano essere svolte dagli indigeni era incompatibile con la </a:t>
            </a:r>
            <a:r>
              <a:rPr lang="it-IT" b="1" dirty="0" smtClean="0">
                <a:latin typeface="Times New Roman" panose="02020603050405020304" pitchFamily="18" charset="0"/>
                <a:cs typeface="Times New Roman" panose="02020603050405020304" pitchFamily="18" charset="0"/>
              </a:rPr>
              <a:t>politica razziale </a:t>
            </a:r>
            <a:r>
              <a:rPr lang="it-IT" b="1" dirty="0">
                <a:latin typeface="Times New Roman" panose="02020603050405020304" pitchFamily="18" charset="0"/>
                <a:cs typeface="Times New Roman" panose="02020603050405020304" pitchFamily="18" charset="0"/>
              </a:rPr>
              <a:t>del regime. La promiscuità sul luogo di lavoro e lo svolgimento </a:t>
            </a:r>
            <a:r>
              <a:rPr lang="it-IT" b="1" dirty="0" smtClean="0">
                <a:latin typeface="Times New Roman" panose="02020603050405020304" pitchFamily="18" charset="0"/>
                <a:cs typeface="Times New Roman" panose="02020603050405020304" pitchFamily="18" charset="0"/>
              </a:rPr>
              <a:t>delle medesime </a:t>
            </a:r>
            <a:r>
              <a:rPr lang="it-IT" b="1" dirty="0">
                <a:latin typeface="Times New Roman" panose="02020603050405020304" pitchFamily="18" charset="0"/>
                <a:cs typeface="Times New Roman" panose="02020603050405020304" pitchFamily="18" charset="0"/>
              </a:rPr>
              <a:t>mansioni impedivano una chiara distinzione della superiorità razziale </a:t>
            </a:r>
            <a:r>
              <a:rPr lang="it-IT" b="1" dirty="0" smtClean="0">
                <a:latin typeface="Times New Roman" panose="02020603050405020304" pitchFamily="18" charset="0"/>
                <a:cs typeface="Times New Roman" panose="02020603050405020304" pitchFamily="18" charset="0"/>
              </a:rPr>
              <a:t>degli italiani</a:t>
            </a:r>
            <a:r>
              <a:rPr lang="it-IT" b="1" dirty="0">
                <a:latin typeface="Times New Roman" panose="02020603050405020304" pitchFamily="18" charset="0"/>
                <a:cs typeface="Times New Roman" panose="02020603050405020304" pitchFamily="18" charset="0"/>
              </a:rPr>
              <a:t>. </a:t>
            </a:r>
            <a:r>
              <a:rPr lang="it-IT" b="1" dirty="0" smtClean="0">
                <a:latin typeface="Times New Roman" panose="02020603050405020304" pitchFamily="18" charset="0"/>
                <a:cs typeface="Times New Roman" panose="02020603050405020304" pitchFamily="18" charset="0"/>
              </a:rPr>
              <a:t>La </a:t>
            </a:r>
            <a:r>
              <a:rPr lang="it-IT" b="1" dirty="0">
                <a:latin typeface="Times New Roman" panose="02020603050405020304" pitchFamily="18" charset="0"/>
                <a:cs typeface="Times New Roman" panose="02020603050405020304" pitchFamily="18" charset="0"/>
              </a:rPr>
              <a:t>tenacia della guerriglia etiopica era da addebitarsi proprio </a:t>
            </a:r>
            <a:r>
              <a:rPr lang="it-IT" b="1" dirty="0" smtClean="0">
                <a:latin typeface="Times New Roman" panose="02020603050405020304" pitchFamily="18" charset="0"/>
                <a:cs typeface="Times New Roman" panose="02020603050405020304" pitchFamily="18" charset="0"/>
              </a:rPr>
              <a:t>alla «</a:t>
            </a:r>
            <a:r>
              <a:rPr lang="it-IT" b="1" dirty="0">
                <a:latin typeface="Times New Roman" panose="02020603050405020304" pitchFamily="18" charset="0"/>
                <a:cs typeface="Times New Roman" panose="02020603050405020304" pitchFamily="18" charset="0"/>
              </a:rPr>
              <a:t>impreparazione razziale» degli italiani, poiché essi avevano dato «vari e </a:t>
            </a:r>
            <a:r>
              <a:rPr lang="it-IT" b="1" dirty="0" smtClean="0">
                <a:latin typeface="Times New Roman" panose="02020603050405020304" pitchFamily="18" charset="0"/>
                <a:cs typeface="Times New Roman" panose="02020603050405020304" pitchFamily="18" charset="0"/>
              </a:rPr>
              <a:t>gravissimi motivi </a:t>
            </a:r>
            <a:r>
              <a:rPr lang="it-IT" b="1" dirty="0">
                <a:latin typeface="Times New Roman" panose="02020603050405020304" pitchFamily="18" charset="0"/>
                <a:cs typeface="Times New Roman" panose="02020603050405020304" pitchFamily="18" charset="0"/>
              </a:rPr>
              <a:t>di scandalo e di insufficienza» (accennava ai frequentissimi rapporti sessuali</a:t>
            </a:r>
            <a:r>
              <a:rPr lang="it-IT" b="1" dirty="0" smtClean="0">
                <a:latin typeface="Times New Roman" panose="02020603050405020304" pitchFamily="18" charset="0"/>
                <a:cs typeface="Times New Roman" panose="02020603050405020304" pitchFamily="18" charset="0"/>
              </a:rPr>
              <a:t>), palesando </a:t>
            </a:r>
            <a:r>
              <a:rPr lang="it-IT" b="1" dirty="0">
                <a:latin typeface="Times New Roman" panose="02020603050405020304" pitchFamily="18" charset="0"/>
                <a:cs typeface="Times New Roman" panose="02020603050405020304" pitchFamily="18" charset="0"/>
              </a:rPr>
              <a:t>di possedere una modesta dignità </a:t>
            </a:r>
            <a:r>
              <a:rPr lang="it-IT" b="1" dirty="0" smtClean="0">
                <a:latin typeface="Times New Roman" panose="02020603050405020304" pitchFamily="18" charset="0"/>
                <a:cs typeface="Times New Roman" panose="02020603050405020304" pitchFamily="18" charset="0"/>
              </a:rPr>
              <a:t>razziale, </a:t>
            </a:r>
            <a:r>
              <a:rPr lang="it-IT" b="1" dirty="0">
                <a:latin typeface="Times New Roman" panose="02020603050405020304" pitchFamily="18" charset="0"/>
                <a:cs typeface="Times New Roman" panose="02020603050405020304" pitchFamily="18" charset="0"/>
              </a:rPr>
              <a:t>e</a:t>
            </a:r>
          </a:p>
          <a:p>
            <a:r>
              <a:rPr lang="it-IT" b="1" dirty="0">
                <a:latin typeface="Times New Roman" panose="02020603050405020304" pitchFamily="18" charset="0"/>
                <a:cs typeface="Times New Roman" panose="02020603050405020304" pitchFamily="18" charset="0"/>
              </a:rPr>
              <a:t>solo adottando un contegno morale e un comportamento esteriore </a:t>
            </a:r>
            <a:r>
              <a:rPr lang="it-IT" b="1" dirty="0" smtClean="0">
                <a:latin typeface="Times New Roman" panose="02020603050405020304" pitchFamily="18" charset="0"/>
                <a:cs typeface="Times New Roman" panose="02020603050405020304" pitchFamily="18" charset="0"/>
              </a:rPr>
              <a:t>assolutamente irreprensibile</a:t>
            </a:r>
            <a:r>
              <a:rPr lang="it-IT" b="1" dirty="0">
                <a:latin typeface="Times New Roman" panose="02020603050405020304" pitchFamily="18" charset="0"/>
                <a:cs typeface="Times New Roman" panose="02020603050405020304" pitchFamily="18" charset="0"/>
              </a:rPr>
              <a:t>, adeguando il loro stile di vita e le loro azioni a quello che il </a:t>
            </a:r>
            <a:r>
              <a:rPr lang="it-IT" b="1" dirty="0" smtClean="0">
                <a:latin typeface="Times New Roman" panose="02020603050405020304" pitchFamily="18" charset="0"/>
                <a:cs typeface="Times New Roman" panose="02020603050405020304" pitchFamily="18" charset="0"/>
              </a:rPr>
              <a:t>duce definiva </a:t>
            </a:r>
            <a:r>
              <a:rPr lang="it-IT" b="1" dirty="0">
                <a:latin typeface="Times New Roman" panose="02020603050405020304" pitchFamily="18" charset="0"/>
                <a:cs typeface="Times New Roman" panose="02020603050405020304" pitchFamily="18" charset="0"/>
              </a:rPr>
              <a:t>«stile dell’impero fascista», gli etiopici si sarebbero </a:t>
            </a:r>
            <a:r>
              <a:rPr lang="it-IT" b="1" dirty="0" smtClean="0">
                <a:latin typeface="Times New Roman" panose="02020603050405020304" pitchFamily="18" charset="0"/>
                <a:cs typeface="Times New Roman" panose="02020603050405020304" pitchFamily="18" charset="0"/>
              </a:rPr>
              <a:t>definitivamente sottomessi</a:t>
            </a:r>
            <a:r>
              <a:rPr lang="it-IT" b="1" dirty="0">
                <a:latin typeface="Times New Roman" panose="02020603050405020304" pitchFamily="18" charset="0"/>
                <a:cs typeface="Times New Roman" panose="02020603050405020304" pitchFamily="18" charset="0"/>
              </a:rPr>
              <a:t>, convincendosi della «nostra superiorità e quindi del nostro diritto </a:t>
            </a:r>
            <a:r>
              <a:rPr lang="it-IT" b="1" dirty="0" smtClean="0">
                <a:latin typeface="Times New Roman" panose="02020603050405020304" pitchFamily="18" charset="0"/>
                <a:cs typeface="Times New Roman" panose="02020603050405020304" pitchFamily="18" charset="0"/>
              </a:rPr>
              <a:t>a governarli</a:t>
            </a:r>
            <a:r>
              <a:rPr lang="it-IT" b="1" dirty="0">
                <a:latin typeface="Times New Roman" panose="02020603050405020304" pitchFamily="18" charset="0"/>
                <a:cs typeface="Times New Roman" panose="02020603050405020304" pitchFamily="18" charset="0"/>
              </a:rPr>
              <a:t>, e che l’Italia li avrebbe elevati a forme migliori di vita</a:t>
            </a:r>
            <a:r>
              <a:rPr lang="it-IT" b="1" dirty="0" smtClean="0">
                <a:latin typeface="Times New Roman" panose="02020603050405020304" pitchFamily="18" charset="0"/>
                <a:cs typeface="Times New Roman" panose="02020603050405020304" pitchFamily="18" charset="0"/>
              </a:rPr>
              <a:t>» . </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09248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8879" y="5380489"/>
            <a:ext cx="9143999" cy="404664"/>
          </a:xfrm>
        </p:spPr>
        <p:txBody>
          <a:bodyPr>
            <a:noAutofit/>
          </a:bodyPr>
          <a:lstStyle/>
          <a:p>
            <a:pPr algn="l"/>
            <a:r>
              <a:rPr lang="it-IT" sz="1700" b="1" dirty="0" smtClean="0">
                <a:solidFill>
                  <a:srgbClr val="FF0000"/>
                </a:solidFill>
                <a:latin typeface="Times New Roman" panose="02020603050405020304" pitchFamily="18" charset="0"/>
                <a:cs typeface="Times New Roman" panose="02020603050405020304" pitchFamily="18" charset="0"/>
              </a:rPr>
              <a:t>Normalmente erano gli uomini ad emigrare,  generando il fenomeno delle cosiddette </a:t>
            </a:r>
          </a:p>
          <a:p>
            <a:pPr algn="l"/>
            <a:r>
              <a:rPr lang="it-IT" sz="1700" b="1" dirty="0" smtClean="0">
                <a:solidFill>
                  <a:srgbClr val="FF0000"/>
                </a:solidFill>
                <a:latin typeface="Times New Roman" panose="02020603050405020304" pitchFamily="18" charset="0"/>
                <a:cs typeface="Times New Roman" panose="02020603050405020304" pitchFamily="18" charset="0"/>
              </a:rPr>
              <a:t>«vedove bianche»: donne che per anni dovevano </a:t>
            </a:r>
            <a:r>
              <a:rPr lang="it-IT" sz="1700" b="1" dirty="0" err="1" smtClean="0">
                <a:solidFill>
                  <a:srgbClr val="FF0000"/>
                </a:solidFill>
                <a:latin typeface="Times New Roman" panose="02020603050405020304" pitchFamily="18" charset="0"/>
                <a:cs typeface="Times New Roman" panose="02020603050405020304" pitchFamily="18" charset="0"/>
              </a:rPr>
              <a:t>cavarsla</a:t>
            </a:r>
            <a:r>
              <a:rPr lang="it-IT" sz="1700" b="1" dirty="0" smtClean="0">
                <a:solidFill>
                  <a:srgbClr val="FF0000"/>
                </a:solidFill>
                <a:latin typeface="Times New Roman" panose="02020603050405020304" pitchFamily="18" charset="0"/>
                <a:cs typeface="Times New Roman" panose="02020603050405020304" pitchFamily="18" charset="0"/>
              </a:rPr>
              <a:t> da soli senza l’appoggio dei </a:t>
            </a:r>
          </a:p>
          <a:p>
            <a:pPr algn="l"/>
            <a:r>
              <a:rPr lang="it-IT" sz="1700" b="1" dirty="0" smtClean="0">
                <a:solidFill>
                  <a:srgbClr val="FF0000"/>
                </a:solidFill>
                <a:latin typeface="Times New Roman" panose="02020603050405020304" pitchFamily="18" charset="0"/>
                <a:cs typeface="Times New Roman" panose="02020603050405020304" pitchFamily="18" charset="0"/>
              </a:rPr>
              <a:t>consorti, trovandosi a gestire  le terre di famiglia o, nelle grandi città di porto, economie informali  che andavano dai servizi in casa, al lavoro nelle manifatture, alla prostituzione occasionale. Talvolta i mariti non tornavano più, o morivano all’estero. </a:t>
            </a:r>
            <a:endParaRPr lang="it-IT" sz="1700" b="1" dirty="0">
              <a:solidFill>
                <a:srgbClr val="FF0000"/>
              </a:solidFill>
              <a:latin typeface="Times New Roman" panose="02020603050405020304" pitchFamily="18" charset="0"/>
              <a:cs typeface="Times New Roman" panose="02020603050405020304" pitchFamily="18" charset="0"/>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3998" cy="5455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05079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7" name="Rettangolo 6"/>
          <p:cNvSpPr/>
          <p:nvPr/>
        </p:nvSpPr>
        <p:spPr>
          <a:xfrm>
            <a:off x="0" y="6202931"/>
            <a:ext cx="9126245" cy="584775"/>
          </a:xfrm>
          <a:prstGeom prst="rect">
            <a:avLst/>
          </a:prstGeom>
        </p:spPr>
        <p:txBody>
          <a:bodyPr wrap="square">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Il </a:t>
            </a:r>
            <a:r>
              <a:rPr lang="it-IT" sz="1600" b="1" dirty="0">
                <a:solidFill>
                  <a:prstClr val="white"/>
                </a:solidFill>
                <a:latin typeface="Times New Roman" panose="02020603050405020304" pitchFamily="18" charset="0"/>
                <a:cs typeface="Times New Roman" panose="02020603050405020304" pitchFamily="18" charset="0"/>
              </a:rPr>
              <a:t>persistere della guerriglia e le dure azioni di contrasto e repressione praticate dalle forze armate italiane </a:t>
            </a:r>
            <a:r>
              <a:rPr lang="it-IT" sz="1600" b="1" dirty="0" smtClean="0">
                <a:solidFill>
                  <a:prstClr val="white"/>
                </a:solidFill>
                <a:latin typeface="Times New Roman" panose="02020603050405020304" pitchFamily="18" charset="0"/>
                <a:cs typeface="Times New Roman" panose="02020603050405020304" pitchFamily="18" charset="0"/>
              </a:rPr>
              <a:t>(compreso l’uso dell’yprite) contribuiva </a:t>
            </a:r>
            <a:r>
              <a:rPr lang="it-IT" sz="1600" b="1" dirty="0">
                <a:solidFill>
                  <a:prstClr val="white"/>
                </a:solidFill>
                <a:latin typeface="Times New Roman" panose="02020603050405020304" pitchFamily="18" charset="0"/>
                <a:cs typeface="Times New Roman" panose="02020603050405020304" pitchFamily="18" charset="0"/>
              </a:rPr>
              <a:t>a rendere più ardue le condizioni di vita degli italiani. </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26244" cy="6202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48058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7" name="Rettangolo 6"/>
          <p:cNvSpPr/>
          <p:nvPr/>
        </p:nvSpPr>
        <p:spPr>
          <a:xfrm>
            <a:off x="-17379" y="5808503"/>
            <a:ext cx="9126245" cy="1077218"/>
          </a:xfrm>
          <a:prstGeom prst="rect">
            <a:avLst/>
          </a:prstGeom>
        </p:spPr>
        <p:txBody>
          <a:bodyPr wrap="square">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Nel </a:t>
            </a:r>
            <a:r>
              <a:rPr lang="it-IT" sz="1600" b="1" dirty="0">
                <a:solidFill>
                  <a:prstClr val="white"/>
                </a:solidFill>
                <a:latin typeface="Times New Roman" panose="02020603050405020304" pitchFamily="18" charset="0"/>
                <a:cs typeface="Times New Roman" panose="02020603050405020304" pitchFamily="18" charset="0"/>
              </a:rPr>
              <a:t>1941 gli </a:t>
            </a:r>
            <a:r>
              <a:rPr lang="it-IT" sz="1600" b="1" dirty="0" err="1">
                <a:solidFill>
                  <a:prstClr val="white"/>
                </a:solidFill>
                <a:latin typeface="Times New Roman" panose="02020603050405020304" pitchFamily="18" charset="0"/>
                <a:cs typeface="Times New Roman" panose="02020603050405020304" pitchFamily="18" charset="0"/>
              </a:rPr>
              <a:t>arbegnuoc</a:t>
            </a:r>
            <a:r>
              <a:rPr lang="it-IT" sz="1600" b="1" dirty="0">
                <a:solidFill>
                  <a:prstClr val="white"/>
                </a:solidFill>
                <a:latin typeface="Times New Roman" panose="02020603050405020304" pitchFamily="18" charset="0"/>
                <a:cs typeface="Times New Roman" panose="02020603050405020304" pitchFamily="18" charset="0"/>
              </a:rPr>
              <a:t> </a:t>
            </a:r>
            <a:r>
              <a:rPr lang="it-IT" sz="1600" b="1" dirty="0" smtClean="0">
                <a:solidFill>
                  <a:prstClr val="white"/>
                </a:solidFill>
                <a:latin typeface="Times New Roman" panose="02020603050405020304" pitchFamily="18" charset="0"/>
                <a:cs typeface="Times New Roman" panose="02020603050405020304" pitchFamily="18" charset="0"/>
              </a:rPr>
              <a:t>, i guerriglieri che combattevano da vent’anni,  e che subirono torture, sterminio e deportazione, entrarono ad Addis Abeba. Non </a:t>
            </a:r>
            <a:r>
              <a:rPr lang="it-IT" sz="1600" b="1" dirty="0">
                <a:solidFill>
                  <a:prstClr val="white"/>
                </a:solidFill>
                <a:latin typeface="Times New Roman" panose="02020603050405020304" pitchFamily="18" charset="0"/>
                <a:cs typeface="Times New Roman" panose="02020603050405020304" pitchFamily="18" charset="0"/>
              </a:rPr>
              <a:t>si verificarono incidenti, violenze o rappresaglie verso gli italiani; nel suo discorso </a:t>
            </a:r>
            <a:r>
              <a:rPr lang="it-IT" sz="1600" b="1" dirty="0" smtClean="0">
                <a:solidFill>
                  <a:prstClr val="white"/>
                </a:solidFill>
                <a:latin typeface="Times New Roman" panose="02020603050405020304" pitchFamily="18" charset="0"/>
                <a:cs typeface="Times New Roman" panose="02020603050405020304" pitchFamily="18" charset="0"/>
              </a:rPr>
              <a:t>il </a:t>
            </a:r>
            <a:r>
              <a:rPr lang="it-IT" sz="1600" b="1" dirty="0">
                <a:solidFill>
                  <a:prstClr val="white"/>
                </a:solidFill>
                <a:latin typeface="Times New Roman" panose="02020603050405020304" pitchFamily="18" charset="0"/>
                <a:cs typeface="Times New Roman" panose="02020603050405020304" pitchFamily="18" charset="0"/>
              </a:rPr>
              <a:t>negus </a:t>
            </a:r>
            <a:r>
              <a:rPr lang="it-IT" sz="1600" b="1" dirty="0" smtClean="0">
                <a:solidFill>
                  <a:prstClr val="white"/>
                </a:solidFill>
                <a:latin typeface="Times New Roman" panose="02020603050405020304" pitchFamily="18" charset="0"/>
                <a:cs typeface="Times New Roman" panose="02020603050405020304" pitchFamily="18" charset="0"/>
              </a:rPr>
              <a:t>parlò </a:t>
            </a:r>
            <a:r>
              <a:rPr lang="it-IT" sz="1600" b="1" dirty="0">
                <a:solidFill>
                  <a:prstClr val="white"/>
                </a:solidFill>
                <a:latin typeface="Times New Roman" panose="02020603050405020304" pitchFamily="18" charset="0"/>
                <a:cs typeface="Times New Roman" panose="02020603050405020304" pitchFamily="18" charset="0"/>
              </a:rPr>
              <a:t>di "giorno di felicità per tutti", di "non ripagare il male con il male", e invitò a non </a:t>
            </a:r>
            <a:r>
              <a:rPr lang="it-IT" sz="1600" b="1" dirty="0" smtClean="0">
                <a:solidFill>
                  <a:prstClr val="white"/>
                </a:solidFill>
                <a:latin typeface="Times New Roman" panose="02020603050405020304" pitchFamily="18" charset="0"/>
                <a:cs typeface="Times New Roman" panose="02020603050405020304" pitchFamily="18" charset="0"/>
              </a:rPr>
              <a:t>macchiarsi </a:t>
            </a:r>
            <a:r>
              <a:rPr lang="it-IT" sz="1600" b="1" dirty="0">
                <a:solidFill>
                  <a:prstClr val="white"/>
                </a:solidFill>
                <a:latin typeface="Times New Roman" panose="02020603050405020304" pitchFamily="18" charset="0"/>
                <a:cs typeface="Times New Roman" panose="02020603050405020304" pitchFamily="18" charset="0"/>
              </a:rPr>
              <a:t>di "atti di </a:t>
            </a:r>
            <a:r>
              <a:rPr lang="it-IT" sz="1600" b="1" dirty="0" smtClean="0">
                <a:solidFill>
                  <a:prstClr val="white"/>
                </a:solidFill>
                <a:latin typeface="Times New Roman" panose="02020603050405020304" pitchFamily="18" charset="0"/>
                <a:cs typeface="Times New Roman" panose="02020603050405020304" pitchFamily="18" charset="0"/>
              </a:rPr>
              <a:t>crudeltà» . </a:t>
            </a:r>
            <a:endParaRPr lang="it-IT" sz="1600" b="1" dirty="0">
              <a:solidFill>
                <a:prstClr val="white"/>
              </a:solidFill>
              <a:latin typeface="Times New Roman" panose="02020603050405020304" pitchFamily="18" charset="0"/>
              <a:cs typeface="Times New Roman" panose="02020603050405020304" pitchFamily="18" charset="0"/>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33" y="77946"/>
            <a:ext cx="9108111" cy="5760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11852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95083"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3563888" y="6093296"/>
            <a:ext cx="4896544" cy="369332"/>
          </a:xfrm>
          <a:prstGeom prst="rect">
            <a:avLst/>
          </a:prstGeom>
          <a:noFill/>
        </p:spPr>
        <p:txBody>
          <a:bodyPr wrap="square" rtlCol="0">
            <a:spAutoFit/>
          </a:bodyPr>
          <a:lstStyle/>
          <a:p>
            <a:r>
              <a:rPr lang="it-IT" b="1" dirty="0" smtClean="0">
                <a:solidFill>
                  <a:srgbClr val="FF0000"/>
                </a:solidFill>
                <a:latin typeface="Times New Roman" panose="02020603050405020304" pitchFamily="18" charset="0"/>
                <a:cs typeface="Times New Roman" panose="02020603050405020304" pitchFamily="18" charset="0"/>
              </a:rPr>
              <a:t>Gli italiani emigrarono anche in Tunisia </a:t>
            </a:r>
            <a:endParaRPr lang="it-IT"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6382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7" name="Rettangolo 6"/>
          <p:cNvSpPr/>
          <p:nvPr/>
        </p:nvSpPr>
        <p:spPr>
          <a:xfrm>
            <a:off x="-8001" y="5582821"/>
            <a:ext cx="9126245" cy="1246495"/>
          </a:xfrm>
          <a:prstGeom prst="rect">
            <a:avLst/>
          </a:prstGeom>
        </p:spPr>
        <p:txBody>
          <a:bodyPr wrap="square">
            <a:spAutoFit/>
          </a:bodyPr>
          <a:lstStyle/>
          <a:p>
            <a:r>
              <a:rPr lang="it-IT" sz="1500" b="1" dirty="0">
                <a:solidFill>
                  <a:prstClr val="white"/>
                </a:solidFill>
                <a:latin typeface="Times New Roman" panose="02020603050405020304" pitchFamily="18" charset="0"/>
                <a:cs typeface="Times New Roman" panose="02020603050405020304" pitchFamily="18" charset="0"/>
              </a:rPr>
              <a:t>Già dal 1816 iniziano a spostarsi verso la Tunisia pescatori (tra cui </a:t>
            </a:r>
            <a:r>
              <a:rPr lang="it-IT" sz="1500" b="1" dirty="0" smtClean="0">
                <a:solidFill>
                  <a:prstClr val="white"/>
                </a:solidFill>
                <a:latin typeface="Times New Roman" panose="02020603050405020304" pitchFamily="18" charset="0"/>
                <a:cs typeface="Times New Roman" panose="02020603050405020304" pitchFamily="18" charset="0"/>
              </a:rPr>
              <a:t> </a:t>
            </a:r>
            <a:r>
              <a:rPr lang="it-IT" sz="1500" b="1" dirty="0">
                <a:solidFill>
                  <a:prstClr val="white"/>
                </a:solidFill>
                <a:latin typeface="Times New Roman" panose="02020603050405020304" pitchFamily="18" charset="0"/>
                <a:cs typeface="Times New Roman" panose="02020603050405020304" pitchFamily="18" charset="0"/>
              </a:rPr>
              <a:t>“</a:t>
            </a:r>
            <a:r>
              <a:rPr lang="it-IT" sz="1500" b="1" dirty="0" err="1">
                <a:solidFill>
                  <a:prstClr val="white"/>
                </a:solidFill>
                <a:latin typeface="Times New Roman" panose="02020603050405020304" pitchFamily="18" charset="0"/>
                <a:cs typeface="Times New Roman" panose="02020603050405020304" pitchFamily="18" charset="0"/>
              </a:rPr>
              <a:t>tonnaroti</a:t>
            </a:r>
            <a:r>
              <a:rPr lang="it-IT" sz="1500" b="1" dirty="0">
                <a:solidFill>
                  <a:prstClr val="white"/>
                </a:solidFill>
                <a:latin typeface="Times New Roman" panose="02020603050405020304" pitchFamily="18" charset="0"/>
                <a:cs typeface="Times New Roman" panose="02020603050405020304" pitchFamily="18" charset="0"/>
              </a:rPr>
              <a:t>” e </a:t>
            </a:r>
            <a:r>
              <a:rPr lang="it-IT" sz="1500" b="1" dirty="0" smtClean="0">
                <a:solidFill>
                  <a:prstClr val="white"/>
                </a:solidFill>
                <a:latin typeface="Times New Roman" panose="02020603050405020304" pitchFamily="18" charset="0"/>
                <a:cs typeface="Times New Roman" panose="02020603050405020304" pitchFamily="18" charset="0"/>
              </a:rPr>
              <a:t> </a:t>
            </a:r>
            <a:r>
              <a:rPr lang="it-IT" sz="1500" b="1" dirty="0">
                <a:solidFill>
                  <a:prstClr val="white"/>
                </a:solidFill>
                <a:latin typeface="Times New Roman" panose="02020603050405020304" pitchFamily="18" charset="0"/>
                <a:cs typeface="Times New Roman" panose="02020603050405020304" pitchFamily="18" charset="0"/>
              </a:rPr>
              <a:t>“</a:t>
            </a:r>
            <a:r>
              <a:rPr lang="it-IT" sz="1500" b="1" dirty="0" err="1">
                <a:solidFill>
                  <a:prstClr val="white"/>
                </a:solidFill>
                <a:latin typeface="Times New Roman" panose="02020603050405020304" pitchFamily="18" charset="0"/>
                <a:cs typeface="Times New Roman" panose="02020603050405020304" pitchFamily="18" charset="0"/>
              </a:rPr>
              <a:t>corallari</a:t>
            </a:r>
            <a:r>
              <a:rPr lang="it-IT" sz="1500" b="1" dirty="0">
                <a:solidFill>
                  <a:prstClr val="white"/>
                </a:solidFill>
                <a:latin typeface="Times New Roman" panose="02020603050405020304" pitchFamily="18" charset="0"/>
                <a:cs typeface="Times New Roman" panose="02020603050405020304" pitchFamily="18" charset="0"/>
              </a:rPr>
              <a:t>” per lo più trapanesi), marinai e operai dall’Italia meridionale, </a:t>
            </a:r>
            <a:r>
              <a:rPr lang="it-IT" sz="1500" b="1" dirty="0" smtClean="0">
                <a:solidFill>
                  <a:prstClr val="white"/>
                </a:solidFill>
                <a:latin typeface="Times New Roman" panose="02020603050405020304" pitchFamily="18" charset="0"/>
                <a:cs typeface="Times New Roman" panose="02020603050405020304" pitchFamily="18" charset="0"/>
              </a:rPr>
              <a:t>dalla </a:t>
            </a:r>
            <a:r>
              <a:rPr lang="it-IT" sz="1500" b="1" dirty="0">
                <a:solidFill>
                  <a:prstClr val="white"/>
                </a:solidFill>
                <a:latin typeface="Times New Roman" panose="02020603050405020304" pitchFamily="18" charset="0"/>
                <a:cs typeface="Times New Roman" panose="02020603050405020304" pitchFamily="18" charset="0"/>
              </a:rPr>
              <a:t>Sicilia e dalla Sardegna, in cerca d’impiego nelle città costiere </a:t>
            </a:r>
            <a:r>
              <a:rPr lang="it-IT" sz="1500" b="1" dirty="0" smtClean="0">
                <a:solidFill>
                  <a:prstClr val="white"/>
                </a:solidFill>
                <a:latin typeface="Times New Roman" panose="02020603050405020304" pitchFamily="18" charset="0"/>
                <a:cs typeface="Times New Roman" panose="02020603050405020304" pitchFamily="18" charset="0"/>
              </a:rPr>
              <a:t>: tanto che nel </a:t>
            </a:r>
            <a:r>
              <a:rPr lang="it-IT" sz="1500" b="1" dirty="0">
                <a:solidFill>
                  <a:prstClr val="white"/>
                </a:solidFill>
                <a:latin typeface="Times New Roman" panose="02020603050405020304" pitchFamily="18" charset="0"/>
                <a:cs typeface="Times New Roman" panose="02020603050405020304" pitchFamily="18" charset="0"/>
              </a:rPr>
              <a:t>1852 la compagnia </a:t>
            </a:r>
            <a:r>
              <a:rPr lang="it-IT" sz="1500" b="1" dirty="0" err="1">
                <a:solidFill>
                  <a:prstClr val="white"/>
                </a:solidFill>
                <a:latin typeface="Times New Roman" panose="02020603050405020304" pitchFamily="18" charset="0"/>
                <a:cs typeface="Times New Roman" panose="02020603050405020304" pitchFamily="18" charset="0"/>
              </a:rPr>
              <a:t>Rubattino</a:t>
            </a:r>
            <a:r>
              <a:rPr lang="it-IT" sz="1500" b="1" dirty="0">
                <a:solidFill>
                  <a:prstClr val="white"/>
                </a:solidFill>
                <a:latin typeface="Times New Roman" panose="02020603050405020304" pitchFamily="18" charset="0"/>
                <a:cs typeface="Times New Roman" panose="02020603050405020304" pitchFamily="18" charset="0"/>
              </a:rPr>
              <a:t> attiva la linea Genova-Cagliari-Tunisi. Dopo l’Unità </a:t>
            </a:r>
            <a:r>
              <a:rPr lang="it-IT" sz="1500" b="1" dirty="0" smtClean="0">
                <a:solidFill>
                  <a:prstClr val="white"/>
                </a:solidFill>
                <a:latin typeface="Times New Roman" panose="02020603050405020304" pitchFamily="18" charset="0"/>
                <a:cs typeface="Times New Roman" panose="02020603050405020304" pitchFamily="18" charset="0"/>
              </a:rPr>
              <a:t>d’Italia </a:t>
            </a:r>
            <a:r>
              <a:rPr lang="it-IT" sz="1500" b="1" dirty="0">
                <a:solidFill>
                  <a:prstClr val="white"/>
                </a:solidFill>
                <a:latin typeface="Times New Roman" panose="02020603050405020304" pitchFamily="18" charset="0"/>
                <a:cs typeface="Times New Roman" panose="02020603050405020304" pitchFamily="18" charset="0"/>
              </a:rPr>
              <a:t>i flussi si intensificano e </a:t>
            </a:r>
            <a:r>
              <a:rPr lang="it-IT" sz="1500" b="1" dirty="0" smtClean="0">
                <a:solidFill>
                  <a:prstClr val="white"/>
                </a:solidFill>
                <a:latin typeface="Times New Roman" panose="02020603050405020304" pitchFamily="18" charset="0"/>
                <a:cs typeface="Times New Roman" panose="02020603050405020304" pitchFamily="18" charset="0"/>
              </a:rPr>
              <a:t>si </a:t>
            </a:r>
            <a:r>
              <a:rPr lang="it-IT" sz="1500" b="1" dirty="0">
                <a:solidFill>
                  <a:prstClr val="white"/>
                </a:solidFill>
                <a:latin typeface="Times New Roman" panose="02020603050405020304" pitchFamily="18" charset="0"/>
                <a:cs typeface="Times New Roman" panose="02020603050405020304" pitchFamily="18" charset="0"/>
              </a:rPr>
              <a:t>spingono anche nell’entroterra </a:t>
            </a:r>
            <a:r>
              <a:rPr lang="it-IT" sz="1500" b="1" dirty="0" smtClean="0">
                <a:solidFill>
                  <a:prstClr val="white"/>
                </a:solidFill>
                <a:latin typeface="Times New Roman" panose="02020603050405020304" pitchFamily="18" charset="0"/>
                <a:cs typeface="Times New Roman" panose="02020603050405020304" pitchFamily="18" charset="0"/>
              </a:rPr>
              <a:t>dove  </a:t>
            </a:r>
            <a:r>
              <a:rPr lang="it-IT" sz="1500" b="1" dirty="0">
                <a:solidFill>
                  <a:prstClr val="white"/>
                </a:solidFill>
                <a:latin typeface="Times New Roman" panose="02020603050405020304" pitchFamily="18" charset="0"/>
                <a:cs typeface="Times New Roman" panose="02020603050405020304" pitchFamily="18" charset="0"/>
              </a:rPr>
              <a:t>gli </a:t>
            </a:r>
            <a:r>
              <a:rPr lang="it-IT" sz="1500" b="1" dirty="0" smtClean="0">
                <a:solidFill>
                  <a:prstClr val="white"/>
                </a:solidFill>
                <a:latin typeface="Times New Roman" panose="02020603050405020304" pitchFamily="18" charset="0"/>
                <a:cs typeface="Times New Roman" panose="02020603050405020304" pitchFamily="18" charset="0"/>
              </a:rPr>
              <a:t>italiani </a:t>
            </a:r>
            <a:r>
              <a:rPr lang="it-IT" sz="1500" b="1" dirty="0">
                <a:solidFill>
                  <a:prstClr val="white"/>
                </a:solidFill>
                <a:latin typeface="Times New Roman" panose="02020603050405020304" pitchFamily="18" charset="0"/>
                <a:cs typeface="Times New Roman" panose="02020603050405020304" pitchFamily="18" charset="0"/>
              </a:rPr>
              <a:t>trovano occupazione in agricoltura come braccianti, anche </a:t>
            </a:r>
            <a:r>
              <a:rPr lang="it-IT" sz="1500" b="1" dirty="0" smtClean="0">
                <a:solidFill>
                  <a:prstClr val="white"/>
                </a:solidFill>
                <a:latin typeface="Times New Roman" panose="02020603050405020304" pitchFamily="18" charset="0"/>
                <a:cs typeface="Times New Roman" panose="02020603050405020304" pitchFamily="18" charset="0"/>
              </a:rPr>
              <a:t>stagionali, </a:t>
            </a:r>
            <a:r>
              <a:rPr lang="it-IT" sz="1500" b="1" dirty="0">
                <a:solidFill>
                  <a:prstClr val="white"/>
                </a:solidFill>
                <a:latin typeface="Times New Roman" panose="02020603050405020304" pitchFamily="18" charset="0"/>
                <a:cs typeface="Times New Roman" panose="02020603050405020304" pitchFamily="18" charset="0"/>
              </a:rPr>
              <a:t>e nel settore minerario </a:t>
            </a:r>
            <a:r>
              <a:rPr lang="it-IT" sz="1500" b="1" dirty="0" smtClean="0">
                <a:solidFill>
                  <a:prstClr val="white"/>
                </a:solidFill>
                <a:latin typeface="Times New Roman" panose="02020603050405020304" pitchFamily="18" charset="0"/>
                <a:cs typeface="Times New Roman" panose="02020603050405020304" pitchFamily="18" charset="0"/>
              </a:rPr>
              <a:t>(i </a:t>
            </a:r>
            <a:r>
              <a:rPr lang="it-IT" sz="1500" b="1" dirty="0">
                <a:solidFill>
                  <a:prstClr val="white"/>
                </a:solidFill>
                <a:latin typeface="Times New Roman" panose="02020603050405020304" pitchFamily="18" charset="0"/>
                <a:cs typeface="Times New Roman" panose="02020603050405020304" pitchFamily="18" charset="0"/>
              </a:rPr>
              <a:t>sardi</a:t>
            </a:r>
            <a:r>
              <a:rPr lang="it-IT" sz="1500" b="1" dirty="0" smtClean="0">
                <a:solidFill>
                  <a:prstClr val="white"/>
                </a:solidFill>
                <a:latin typeface="Times New Roman" panose="02020603050405020304" pitchFamily="18" charset="0"/>
                <a:cs typeface="Times New Roman" panose="02020603050405020304" pitchFamily="18" charset="0"/>
              </a:rPr>
              <a:t>).</a:t>
            </a:r>
            <a:endParaRPr lang="it-IT" sz="1500" b="1" dirty="0">
              <a:solidFill>
                <a:prstClr val="white"/>
              </a:solidFill>
              <a:latin typeface="Times New Roman" panose="02020603050405020304" pitchFamily="18" charset="0"/>
              <a:cs typeface="Times New Roman" panose="02020603050405020304" pitchFamily="18" charset="0"/>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 y="11101"/>
            <a:ext cx="9107487" cy="556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77373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7" name="Rettangolo 6"/>
          <p:cNvSpPr/>
          <p:nvPr/>
        </p:nvSpPr>
        <p:spPr>
          <a:xfrm>
            <a:off x="3491879" y="0"/>
            <a:ext cx="5626365" cy="6878806"/>
          </a:xfrm>
          <a:prstGeom prst="rect">
            <a:avLst/>
          </a:prstGeom>
        </p:spPr>
        <p:txBody>
          <a:bodyPr wrap="square">
            <a:spAutoFit/>
          </a:bodyPr>
          <a:lstStyle/>
          <a:p>
            <a:r>
              <a:rPr lang="it-IT" sz="2100" b="1" dirty="0">
                <a:solidFill>
                  <a:prstClr val="white"/>
                </a:solidFill>
                <a:latin typeface="Times New Roman" panose="02020603050405020304" pitchFamily="18" charset="0"/>
                <a:cs typeface="Times New Roman" panose="02020603050405020304" pitchFamily="18" charset="0"/>
              </a:rPr>
              <a:t>Il primo accordo con il Bey di Tunisi dopo l’Unità d’Italia risale al 1868 (il Trattato della Goletta) e incentiva l’afflusso di migliaia di connazionali, garantendo loro, se residenti in Tunisia, il mantenimento della nazionalità, la libertà di commercio e di possesso di beni immobiliari e l’assoggettamento al proprio Consolato per l’amministrazione della giustizia (una sorta di extraterritorialità, durata fino al Protettorato francese).</a:t>
            </a:r>
          </a:p>
          <a:p>
            <a:r>
              <a:rPr lang="it-IT" sz="2100" b="1" dirty="0">
                <a:solidFill>
                  <a:prstClr val="white"/>
                </a:solidFill>
                <a:latin typeface="Times New Roman" panose="02020603050405020304" pitchFamily="18" charset="0"/>
                <a:cs typeface="Times New Roman" panose="02020603050405020304" pitchFamily="18" charset="0"/>
              </a:rPr>
              <a:t> Nel 1881, con l’inizio del Protettorato francese si accentua il passaggi dall’emigrazione elitaria a quella di massa, che viene richiamata dall’Italia dagli investimenti francesi nelle opere pubbliche che richiedono un ampio utilizzo di manodopera. In quell’anno i francesi sono appena 700 mentre gli italiani sono 25mila: la consistenza numerica degli italiani crea disagio e si paventa una loro supremazia anche perché è crescente il loro utilizzo nell’esecuzione dei lavori pubblici</a:t>
            </a:r>
            <a:r>
              <a:rPr lang="it-IT" sz="2100" b="1" dirty="0" smtClean="0">
                <a:solidFill>
                  <a:prstClr val="white"/>
                </a:solidFill>
                <a:latin typeface="Times New Roman" panose="02020603050405020304" pitchFamily="18" charset="0"/>
                <a:cs typeface="Times New Roman" panose="02020603050405020304" pitchFamily="18" charset="0"/>
              </a:rPr>
              <a:t>. </a:t>
            </a:r>
            <a:endParaRPr lang="it-IT" sz="2100" b="1" dirty="0">
              <a:solidFill>
                <a:prstClr val="white"/>
              </a:solidFill>
              <a:latin typeface="Times New Roman" panose="02020603050405020304" pitchFamily="18" charset="0"/>
              <a:cs typeface="Times New Roman" panose="02020603050405020304" pitchFamily="18"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4" y="0"/>
            <a:ext cx="3480045" cy="6880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8545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7" name="Rettangolo 6"/>
          <p:cNvSpPr/>
          <p:nvPr/>
        </p:nvSpPr>
        <p:spPr>
          <a:xfrm>
            <a:off x="6156176" y="0"/>
            <a:ext cx="2962068" cy="7140416"/>
          </a:xfrm>
          <a:prstGeom prst="rect">
            <a:avLst/>
          </a:prstGeom>
        </p:spPr>
        <p:txBody>
          <a:bodyPr wrap="square">
            <a:spAutoFit/>
          </a:bodyPr>
          <a:lstStyle/>
          <a:p>
            <a:r>
              <a:rPr lang="it-IT" sz="1900" b="1" dirty="0" smtClean="0">
                <a:solidFill>
                  <a:prstClr val="white"/>
                </a:solidFill>
                <a:latin typeface="Times New Roman" panose="02020603050405020304" pitchFamily="18" charset="0"/>
                <a:cs typeface="Times New Roman" panose="02020603050405020304" pitchFamily="18" charset="0"/>
              </a:rPr>
              <a:t>Al </a:t>
            </a:r>
            <a:r>
              <a:rPr lang="it-IT" sz="1900" b="1" dirty="0">
                <a:solidFill>
                  <a:prstClr val="white"/>
                </a:solidFill>
                <a:latin typeface="Times New Roman" panose="02020603050405020304" pitchFamily="18" charset="0"/>
                <a:cs typeface="Times New Roman" panose="02020603050405020304" pitchFamily="18" charset="0"/>
              </a:rPr>
              <a:t>Censimento del 1946, gli italiani risultano essere 84.935 e i francesi 143.977. </a:t>
            </a:r>
          </a:p>
          <a:p>
            <a:r>
              <a:rPr lang="it-IT" sz="1900" b="1" dirty="0" smtClean="0">
                <a:solidFill>
                  <a:prstClr val="white"/>
                </a:solidFill>
                <a:latin typeface="Times New Roman" panose="02020603050405020304" pitchFamily="18" charset="0"/>
                <a:cs typeface="Times New Roman" panose="02020603050405020304" pitchFamily="18" charset="0"/>
              </a:rPr>
              <a:t>Peri francesi sono “</a:t>
            </a:r>
            <a:r>
              <a:rPr lang="it-IT" sz="1900" b="1" dirty="0">
                <a:solidFill>
                  <a:prstClr val="white"/>
                </a:solidFill>
                <a:latin typeface="Times New Roman" panose="02020603050405020304" pitchFamily="18" charset="0"/>
                <a:cs typeface="Times New Roman" panose="02020603050405020304" pitchFamily="18" charset="0"/>
              </a:rPr>
              <a:t>troppi” </a:t>
            </a:r>
            <a:r>
              <a:rPr lang="it-IT" sz="1900" b="1" dirty="0" smtClean="0">
                <a:solidFill>
                  <a:prstClr val="white"/>
                </a:solidFill>
                <a:latin typeface="Times New Roman" panose="02020603050405020304" pitchFamily="18" charset="0"/>
                <a:cs typeface="Times New Roman" panose="02020603050405020304" pitchFamily="18" charset="0"/>
              </a:rPr>
              <a:t>un </a:t>
            </a:r>
            <a:r>
              <a:rPr lang="it-IT" sz="1900" b="1" dirty="0">
                <a:solidFill>
                  <a:prstClr val="white"/>
                </a:solidFill>
                <a:latin typeface="Times New Roman" panose="02020603050405020304" pitchFamily="18" charset="0"/>
                <a:cs typeface="Times New Roman" panose="02020603050405020304" pitchFamily="18" charset="0"/>
              </a:rPr>
              <a:t>pericolo </a:t>
            </a:r>
            <a:r>
              <a:rPr lang="it-IT" sz="1900" b="1" dirty="0" smtClean="0">
                <a:solidFill>
                  <a:prstClr val="white"/>
                </a:solidFill>
                <a:latin typeface="Times New Roman" panose="02020603050405020304" pitchFamily="18" charset="0"/>
                <a:cs typeface="Times New Roman" panose="02020603050405020304" pitchFamily="18" charset="0"/>
              </a:rPr>
              <a:t>e un rischio: alla comunità italiana viene </a:t>
            </a:r>
            <a:r>
              <a:rPr lang="it-IT" sz="1900" b="1" dirty="0">
                <a:solidFill>
                  <a:prstClr val="white"/>
                </a:solidFill>
                <a:latin typeface="Times New Roman" panose="02020603050405020304" pitchFamily="18" charset="0"/>
                <a:cs typeface="Times New Roman" panose="02020603050405020304" pitchFamily="18" charset="0"/>
              </a:rPr>
              <a:t>imputata la responsabilità di qualsiasi disordine sociale. In particolare i siciliani vengono presentati come «dei criminali incalliti, irascibili, imprevedibili, violenti e molto pericolosi», mentre i minatori sardi vengono descritti come «gente rozza che si riunisce […] con le famiglie in quartieri o cascinali tutti loro, e tra cui molti […] non conoscono una parola della nostra lingua»</a:t>
            </a:r>
          </a:p>
          <a:p>
            <a:r>
              <a:rPr lang="it-IT" sz="2100" b="1" dirty="0" smtClean="0">
                <a:solidFill>
                  <a:prstClr val="white"/>
                </a:solidFill>
                <a:latin typeface="Times New Roman" panose="02020603050405020304" pitchFamily="18" charset="0"/>
                <a:cs typeface="Times New Roman" panose="02020603050405020304" pitchFamily="18" charset="0"/>
              </a:rPr>
              <a:t> </a:t>
            </a:r>
            <a:endParaRPr lang="it-IT" sz="2100" b="1" dirty="0">
              <a:solidFill>
                <a:prstClr val="white"/>
              </a:solidFill>
              <a:latin typeface="Times New Roman" panose="02020603050405020304" pitchFamily="18" charset="0"/>
              <a:cs typeface="Times New Roman" panose="02020603050405020304" pitchFamily="18" charset="0"/>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73" y="0"/>
            <a:ext cx="6200659" cy="6842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68010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5" y="15042"/>
            <a:ext cx="828761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8264924" y="-43166"/>
            <a:ext cx="879076" cy="7140416"/>
          </a:xfrm>
          <a:prstGeom prst="rect">
            <a:avLst/>
          </a:prstGeom>
          <a:noFill/>
        </p:spPr>
        <p:txBody>
          <a:bodyPr wrap="square" rtlCol="0">
            <a:spAutoFit/>
          </a:bodyPr>
          <a:lstStyle/>
          <a:p>
            <a:r>
              <a:rPr lang="it-IT" sz="1100" b="1" dirty="0">
                <a:latin typeface="Times New Roman" panose="02020603050405020304" pitchFamily="18" charset="0"/>
                <a:cs typeface="Times New Roman" panose="02020603050405020304" pitchFamily="18" charset="0"/>
              </a:rPr>
              <a:t>Nel 1964la comunità italiana è spinta a lasciare la Tunisia, dirigendosi in Francia ( Paese considerato meno straniero dell’Italia e di cui molti hanno la nazionalità)</a:t>
            </a:r>
          </a:p>
          <a:p>
            <a:r>
              <a:rPr lang="it-IT" sz="1100" b="1" dirty="0">
                <a:latin typeface="Times New Roman" panose="02020603050405020304" pitchFamily="18" charset="0"/>
                <a:cs typeface="Times New Roman" panose="02020603050405020304" pitchFamily="18" charset="0"/>
              </a:rPr>
              <a:t>Al 31 dicembre 2013 la presenza italiana in Tunisia conta poche migliaia di persone </a:t>
            </a:r>
            <a:r>
              <a:rPr lang="it-IT" sz="1100" b="1" dirty="0" smtClean="0">
                <a:latin typeface="Times New Roman" panose="02020603050405020304" pitchFamily="18" charset="0"/>
                <a:cs typeface="Times New Roman" panose="02020603050405020304" pitchFamily="18" charset="0"/>
              </a:rPr>
              <a:t>3.952</a:t>
            </a:r>
            <a:r>
              <a:rPr lang="it-IT" sz="1100" b="1" dirty="0">
                <a:latin typeface="Times New Roman" panose="02020603050405020304" pitchFamily="18" charset="0"/>
                <a:cs typeface="Times New Roman" panose="02020603050405020304" pitchFamily="18" charset="0"/>
              </a:rPr>
              <a:t>, </a:t>
            </a:r>
            <a:r>
              <a:rPr lang="it-IT" sz="1100" b="1" dirty="0" smtClean="0">
                <a:latin typeface="Times New Roman" panose="02020603050405020304" pitchFamily="18" charset="0"/>
                <a:cs typeface="Times New Roman" panose="02020603050405020304" pitchFamily="18" charset="0"/>
              </a:rPr>
              <a:t>anche se si </a:t>
            </a:r>
            <a:r>
              <a:rPr lang="it-IT" sz="1100" b="1" dirty="0">
                <a:latin typeface="Times New Roman" panose="02020603050405020304" pitchFamily="18" charset="0"/>
                <a:cs typeface="Times New Roman" panose="02020603050405020304" pitchFamily="18" charset="0"/>
              </a:rPr>
              <a:t>stima che la presenza italiana effettiva, seppure non sempre stabile, possa essere pressoché doppia.</a:t>
            </a:r>
          </a:p>
          <a:p>
            <a:endParaRPr lang="it-IT" dirty="0"/>
          </a:p>
        </p:txBody>
      </p:sp>
    </p:spTree>
    <p:extLst>
      <p:ext uri="{BB962C8B-B14F-4D97-AF65-F5344CB8AC3E}">
        <p14:creationId xmlns:p14="http://schemas.microsoft.com/office/powerpoint/2010/main" val="11398528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Times New Roman" panose="02020603050405020304" pitchFamily="18" charset="0"/>
                <a:cs typeface="Times New Roman" panose="02020603050405020304" pitchFamily="18" charset="0"/>
              </a:rPr>
              <a:t/>
            </a:r>
            <a:br>
              <a:rPr lang="en-US" sz="6600" dirty="0" smtClean="0">
                <a:solidFill>
                  <a:srgbClr val="FFFFFF"/>
                </a:solidFill>
                <a:latin typeface="Times New Roman" panose="02020603050405020304" pitchFamily="18" charset="0"/>
                <a:cs typeface="Times New Roman" panose="02020603050405020304" pitchFamily="18" charset="0"/>
              </a:rPr>
            </a:br>
            <a:r>
              <a:rPr lang="en-US" sz="6600" dirty="0" smtClean="0">
                <a:solidFill>
                  <a:srgbClr val="FFFFFF"/>
                </a:solidFill>
                <a:latin typeface="Times New Roman" panose="02020603050405020304" pitchFamily="18" charset="0"/>
                <a:cs typeface="Times New Roman" panose="02020603050405020304" pitchFamily="18" charset="0"/>
              </a:rPr>
              <a:t>L’AUSTRALIA</a:t>
            </a:r>
            <a:endParaRPr lang="en-US" sz="6600" dirty="0">
              <a:solidFill>
                <a:srgbClr val="FFFFFF"/>
              </a:solidFill>
              <a:latin typeface="Times New Roman" panose="02020603050405020304" pitchFamily="18" charset="0"/>
              <a:cs typeface="Times New Roman" panose="02020603050405020304" pitchFamily="18" charset="0"/>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4512403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6" name="CasellaDiTesto 5"/>
          <p:cNvSpPr txBox="1"/>
          <p:nvPr/>
        </p:nvSpPr>
        <p:spPr>
          <a:xfrm>
            <a:off x="8339829" y="0"/>
            <a:ext cx="804171" cy="5355312"/>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I primi coloni australiani furono galeotti: nel 1786 si costruì la colonia penale di </a:t>
            </a:r>
            <a:r>
              <a:rPr lang="it-IT" b="1" dirty="0" err="1" smtClean="0">
                <a:latin typeface="Times New Roman" panose="02020603050405020304" pitchFamily="18" charset="0"/>
                <a:cs typeface="Times New Roman" panose="02020603050405020304" pitchFamily="18" charset="0"/>
              </a:rPr>
              <a:t>Botany</a:t>
            </a:r>
            <a:r>
              <a:rPr lang="it-IT" b="1" dirty="0" smtClean="0">
                <a:latin typeface="Times New Roman" panose="02020603050405020304" pitchFamily="18" charset="0"/>
                <a:cs typeface="Times New Roman" panose="02020603050405020304" pitchFamily="18" charset="0"/>
              </a:rPr>
              <a:t> </a:t>
            </a:r>
            <a:r>
              <a:rPr lang="it-IT" b="1" dirty="0" err="1" smtClean="0">
                <a:latin typeface="Times New Roman" panose="02020603050405020304" pitchFamily="18" charset="0"/>
                <a:cs typeface="Times New Roman" panose="02020603050405020304" pitchFamily="18" charset="0"/>
              </a:rPr>
              <a:t>Bay</a:t>
            </a:r>
            <a:endParaRPr lang="it-IT" b="1" dirty="0">
              <a:latin typeface="Times New Roman" panose="02020603050405020304" pitchFamily="18" charset="0"/>
              <a:cs typeface="Times New Roman" panose="02020603050405020304" pitchFamily="18" charset="0"/>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8337178" cy="6858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5908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6" name="CasellaDiTesto 5"/>
          <p:cNvSpPr txBox="1"/>
          <p:nvPr/>
        </p:nvSpPr>
        <p:spPr>
          <a:xfrm>
            <a:off x="4567535" y="1"/>
            <a:ext cx="4558695" cy="6555641"/>
          </a:xfrm>
          <a:prstGeom prst="rect">
            <a:avLst/>
          </a:prstGeom>
          <a:noFill/>
        </p:spPr>
        <p:txBody>
          <a:bodyPr wrap="square" rtlCol="0">
            <a:spAutoFit/>
          </a:bodyPr>
          <a:lstStyle/>
          <a:p>
            <a:r>
              <a:rPr lang="it-IT" sz="2000" b="1" dirty="0" smtClean="0">
                <a:latin typeface="Times New Roman" panose="02020603050405020304" pitchFamily="18" charset="0"/>
                <a:cs typeface="Times New Roman" panose="02020603050405020304" pitchFamily="18" charset="0"/>
              </a:rPr>
              <a:t>Gli indigeni furono eliminati in pochissimo tempo: non avevano la minima conoscenza </a:t>
            </a:r>
            <a:r>
              <a:rPr lang="it-IT" sz="2000" b="1" dirty="0">
                <a:latin typeface="Times New Roman" panose="02020603050405020304" pitchFamily="18" charset="0"/>
                <a:cs typeface="Times New Roman" panose="02020603050405020304" pitchFamily="18" charset="0"/>
              </a:rPr>
              <a:t>delle malattie europee e pochissima della resistenza immunitaria che gli europei avevano evoluto nel corso dei secoli. Si stima che la scomparsa del 90% della popolazione aborigena sia stata il risultato dei contagi che precedettero l'espandersi dei coloni europei. </a:t>
            </a:r>
            <a:endParaRPr lang="it-IT" sz="2000" b="1" dirty="0" smtClean="0">
              <a:latin typeface="Times New Roman" panose="02020603050405020304" pitchFamily="18" charset="0"/>
              <a:cs typeface="Times New Roman" panose="02020603050405020304" pitchFamily="18" charset="0"/>
            </a:endParaRPr>
          </a:p>
          <a:p>
            <a:r>
              <a:rPr lang="it-IT" sz="2000" b="1" dirty="0" smtClean="0">
                <a:latin typeface="Times New Roman" panose="02020603050405020304" pitchFamily="18" charset="0"/>
                <a:cs typeface="Times New Roman" panose="02020603050405020304" pitchFamily="18" charset="0"/>
              </a:rPr>
              <a:t>Al resto provvidero i fucili, il whisky e la fame. </a:t>
            </a:r>
            <a:endParaRPr lang="it-IT" sz="2000" b="1" dirty="0">
              <a:latin typeface="Times New Roman" panose="02020603050405020304" pitchFamily="18" charset="0"/>
              <a:cs typeface="Times New Roman" panose="02020603050405020304" pitchFamily="18" charset="0"/>
            </a:endParaRPr>
          </a:p>
          <a:p>
            <a:r>
              <a:rPr lang="it-IT" sz="2000" b="1" dirty="0" smtClean="0">
                <a:latin typeface="Times New Roman" panose="02020603050405020304" pitchFamily="18" charset="0"/>
                <a:cs typeface="Times New Roman" panose="02020603050405020304" pitchFamily="18" charset="0"/>
              </a:rPr>
              <a:t>Nell'arido </a:t>
            </a:r>
            <a:r>
              <a:rPr lang="it-IT" sz="2000" b="1" dirty="0">
                <a:latin typeface="Times New Roman" panose="02020603050405020304" pitchFamily="18" charset="0"/>
                <a:cs typeface="Times New Roman" panose="02020603050405020304" pitchFamily="18" charset="0"/>
              </a:rPr>
              <a:t>centro del continente, dove vissero piccole comunità distribuite su un'area molto vasta, il declino della popolazione fu meno marcato e le comunità aborigene poterono continuare a vivere in qualche modo secondo le loro abitudini fino alla fine del XIX secolo ed, in alcuni casi, anche fino al secolo successivo</a:t>
            </a:r>
            <a:r>
              <a:rPr lang="it-IT" sz="2000" b="1" dirty="0" smtClean="0">
                <a:latin typeface="Times New Roman" panose="02020603050405020304" pitchFamily="18" charset="0"/>
                <a:cs typeface="Times New Roman" panose="02020603050405020304" pitchFamily="18" charset="0"/>
              </a:rPr>
              <a:t>.</a:t>
            </a:r>
            <a:endParaRPr lang="it-IT" sz="2000" b="1" dirty="0">
              <a:latin typeface="Times New Roman" panose="02020603050405020304" pitchFamily="18" charset="0"/>
              <a:cs typeface="Times New Roman" panose="02020603050405020304" pitchFamily="18" charset="0"/>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6753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34446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811" y="6584516"/>
            <a:ext cx="9143999" cy="404664"/>
          </a:xfrm>
        </p:spPr>
        <p:txBody>
          <a:bodyPr>
            <a:noAutofit/>
          </a:bodyPr>
          <a:lstStyle/>
          <a:p>
            <a:pPr algn="l"/>
            <a:r>
              <a:rPr lang="it-IT" sz="1200" b="1" dirty="0" smtClean="0">
                <a:solidFill>
                  <a:srgbClr val="FF0000"/>
                </a:solidFill>
                <a:latin typeface="Times New Roman" panose="02020603050405020304" pitchFamily="18" charset="0"/>
                <a:cs typeface="Times New Roman" panose="02020603050405020304" pitchFamily="18" charset="0"/>
              </a:rPr>
              <a:t>Talvolta erano le donne ad andar via, come nel caso delle «pope» friulane, che partivano in primavera e tornavano in autunno.  </a:t>
            </a:r>
            <a:endParaRPr lang="it-IT" sz="1200" b="1" dirty="0">
              <a:solidFill>
                <a:srgbClr val="FF0000"/>
              </a:solidFill>
              <a:latin typeface="Times New Roman" panose="02020603050405020304" pitchFamily="18" charset="0"/>
              <a:cs typeface="Times New Roman" panose="02020603050405020304" pitchFamily="18" charset="0"/>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 y="24904"/>
            <a:ext cx="9148932" cy="655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32693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6" name="CasellaDiTesto 5"/>
          <p:cNvSpPr txBox="1"/>
          <p:nvPr/>
        </p:nvSpPr>
        <p:spPr>
          <a:xfrm>
            <a:off x="-17770" y="-49074"/>
            <a:ext cx="9144000" cy="7294305"/>
          </a:xfrm>
          <a:prstGeom prst="rect">
            <a:avLst/>
          </a:prstGeom>
          <a:noFill/>
        </p:spPr>
        <p:txBody>
          <a:bodyPr wrap="square" rtlCol="0">
            <a:spAutoFit/>
          </a:bodyPr>
          <a:lstStyle/>
          <a:p>
            <a:endParaRPr lang="it-IT" b="1" dirty="0" smtClean="0">
              <a:latin typeface="Times New Roman" panose="02020603050405020304" pitchFamily="18" charset="0"/>
              <a:cs typeface="Times New Roman" panose="02020603050405020304" pitchFamily="18" charset="0"/>
            </a:endParaRPr>
          </a:p>
          <a:p>
            <a:endParaRPr lang="it-IT" b="1" dirty="0">
              <a:latin typeface="Times New Roman" panose="02020603050405020304" pitchFamily="18" charset="0"/>
              <a:cs typeface="Times New Roman" panose="02020603050405020304" pitchFamily="18" charset="0"/>
            </a:endParaRPr>
          </a:p>
          <a:p>
            <a:endParaRPr lang="it-IT" b="1" dirty="0" smtClean="0">
              <a:latin typeface="Times New Roman" panose="02020603050405020304" pitchFamily="18" charset="0"/>
              <a:cs typeface="Times New Roman" panose="02020603050405020304" pitchFamily="18" charset="0"/>
            </a:endParaRPr>
          </a:p>
          <a:p>
            <a:endParaRPr lang="it-IT" b="1" dirty="0">
              <a:latin typeface="Times New Roman" panose="02020603050405020304" pitchFamily="18" charset="0"/>
              <a:cs typeface="Times New Roman" panose="02020603050405020304" pitchFamily="18" charset="0"/>
            </a:endParaRPr>
          </a:p>
          <a:p>
            <a:endParaRPr lang="it-IT" b="1" dirty="0" smtClean="0">
              <a:latin typeface="Times New Roman" panose="02020603050405020304" pitchFamily="18" charset="0"/>
              <a:cs typeface="Times New Roman" panose="02020603050405020304" pitchFamily="18" charset="0"/>
            </a:endParaRPr>
          </a:p>
          <a:p>
            <a:endParaRPr lang="it-IT" b="1" dirty="0">
              <a:latin typeface="Times New Roman" panose="02020603050405020304" pitchFamily="18" charset="0"/>
              <a:cs typeface="Times New Roman" panose="02020603050405020304" pitchFamily="18" charset="0"/>
            </a:endParaRPr>
          </a:p>
          <a:p>
            <a:endParaRPr lang="it-IT" b="1" dirty="0" smtClean="0">
              <a:latin typeface="Times New Roman" panose="02020603050405020304" pitchFamily="18" charset="0"/>
              <a:cs typeface="Times New Roman" panose="02020603050405020304" pitchFamily="18" charset="0"/>
            </a:endParaRPr>
          </a:p>
          <a:p>
            <a:endParaRPr lang="it-IT" b="1" dirty="0">
              <a:latin typeface="Times New Roman" panose="02020603050405020304" pitchFamily="18" charset="0"/>
              <a:cs typeface="Times New Roman" panose="02020603050405020304" pitchFamily="18" charset="0"/>
            </a:endParaRPr>
          </a:p>
          <a:p>
            <a:endParaRPr lang="it-IT" b="1" dirty="0" smtClean="0">
              <a:latin typeface="Times New Roman" panose="02020603050405020304" pitchFamily="18" charset="0"/>
              <a:cs typeface="Times New Roman" panose="02020603050405020304" pitchFamily="18" charset="0"/>
            </a:endParaRPr>
          </a:p>
          <a:p>
            <a:endParaRPr lang="it-IT" b="1" dirty="0">
              <a:latin typeface="Times New Roman" panose="02020603050405020304" pitchFamily="18" charset="0"/>
              <a:cs typeface="Times New Roman" panose="02020603050405020304" pitchFamily="18" charset="0"/>
            </a:endParaRPr>
          </a:p>
          <a:p>
            <a:endParaRPr lang="it-IT" b="1" dirty="0" smtClean="0">
              <a:latin typeface="Times New Roman" panose="02020603050405020304" pitchFamily="18" charset="0"/>
              <a:cs typeface="Times New Roman" panose="02020603050405020304" pitchFamily="18" charset="0"/>
            </a:endParaRPr>
          </a:p>
          <a:p>
            <a:endParaRPr lang="it-IT" b="1" dirty="0">
              <a:latin typeface="Times New Roman" panose="02020603050405020304" pitchFamily="18" charset="0"/>
              <a:cs typeface="Times New Roman" panose="02020603050405020304" pitchFamily="18" charset="0"/>
            </a:endParaRPr>
          </a:p>
          <a:p>
            <a:endParaRPr lang="it-IT" b="1" dirty="0" smtClean="0">
              <a:latin typeface="Times New Roman" panose="02020603050405020304" pitchFamily="18" charset="0"/>
              <a:cs typeface="Times New Roman" panose="02020603050405020304" pitchFamily="18" charset="0"/>
            </a:endParaRPr>
          </a:p>
          <a:p>
            <a:r>
              <a:rPr lang="it-IT" b="1" dirty="0" smtClean="0">
                <a:latin typeface="Times New Roman" panose="02020603050405020304" pitchFamily="18" charset="0"/>
                <a:cs typeface="Times New Roman" panose="02020603050405020304" pitchFamily="18" charset="0"/>
              </a:rPr>
              <a:t>I </a:t>
            </a:r>
            <a:r>
              <a:rPr lang="it-IT" b="1" dirty="0">
                <a:latin typeface="Times New Roman" panose="02020603050405020304" pitchFamily="18" charset="0"/>
                <a:cs typeface="Times New Roman" panose="02020603050405020304" pitchFamily="18" charset="0"/>
              </a:rPr>
              <a:t>coloni europei si addentrarono nel continente appropriandosi di piccole ma vitali parti del territorio per il loro uso esclusivo e introducendo pecore, conigli e bovini, che, esaurendo le aree fertili, minarono la capacità della terra di sostenere le specie locali, vitali per l'economia aborigena</a:t>
            </a:r>
            <a:r>
              <a:rPr lang="it-IT" b="1" dirty="0" smtClean="0">
                <a:latin typeface="Times New Roman" panose="02020603050405020304" pitchFamily="18" charset="0"/>
                <a:cs typeface="Times New Roman" panose="02020603050405020304" pitchFamily="18" charset="0"/>
              </a:rPr>
              <a:t>. La terra fu dichiarata </a:t>
            </a:r>
            <a:r>
              <a:rPr lang="it-IT" b="1" i="1" dirty="0" smtClean="0">
                <a:latin typeface="Times New Roman" panose="02020603050405020304" pitchFamily="18" charset="0"/>
                <a:cs typeface="Times New Roman" panose="02020603050405020304" pitchFamily="18" charset="0"/>
              </a:rPr>
              <a:t>res </a:t>
            </a:r>
            <a:r>
              <a:rPr lang="it-IT" b="1" i="1" dirty="0" err="1" smtClean="0">
                <a:latin typeface="Times New Roman" panose="02020603050405020304" pitchFamily="18" charset="0"/>
                <a:cs typeface="Times New Roman" panose="02020603050405020304" pitchFamily="18" charset="0"/>
              </a:rPr>
              <a:t>nullius</a:t>
            </a:r>
            <a:r>
              <a:rPr lang="it-IT" b="1" i="1" dirty="0" smtClean="0">
                <a:latin typeface="Times New Roman" panose="02020603050405020304" pitchFamily="18" charset="0"/>
                <a:cs typeface="Times New Roman" panose="02020603050405020304" pitchFamily="18" charset="0"/>
              </a:rPr>
              <a:t> </a:t>
            </a:r>
            <a:r>
              <a:rPr lang="it-IT" b="1" dirty="0" smtClean="0">
                <a:latin typeface="Times New Roman" panose="02020603050405020304" pitchFamily="18" charset="0"/>
                <a:cs typeface="Times New Roman" panose="02020603050405020304" pitchFamily="18" charset="0"/>
              </a:rPr>
              <a:t>e aperta alla colonizzazione, anche italiana. Gli aborigeni morivano di fame. In </a:t>
            </a:r>
            <a:r>
              <a:rPr lang="it-IT" b="1" dirty="0">
                <a:latin typeface="Times New Roman" panose="02020603050405020304" pitchFamily="18" charset="0"/>
                <a:cs typeface="Times New Roman" panose="02020603050405020304" pitchFamily="18" charset="0"/>
              </a:rPr>
              <a:t>generale, i primi coloni europei furono bene accolti, o comunque tollerati, ma vi furono a volte violenti conflitti. </a:t>
            </a:r>
          </a:p>
          <a:p>
            <a:r>
              <a:rPr lang="it-IT" b="1" dirty="0" smtClean="0">
                <a:latin typeface="Times New Roman" panose="02020603050405020304" pitchFamily="18" charset="0"/>
                <a:cs typeface="Times New Roman" panose="02020603050405020304" pitchFamily="18" charset="0"/>
              </a:rPr>
              <a:t>A </a:t>
            </a:r>
            <a:r>
              <a:rPr lang="it-IT" b="1" dirty="0">
                <a:latin typeface="Times New Roman" panose="02020603050405020304" pitchFamily="18" charset="0"/>
                <a:cs typeface="Times New Roman" panose="02020603050405020304" pitchFamily="18" charset="0"/>
              </a:rPr>
              <a:t>mano a mano che i grandi allevamenti di bovini e ovini si estendevano sull'Australia interna, gli uomini, le donne e i bambini aborigeni divennero una significativa fonte di forza lavoro, </a:t>
            </a:r>
            <a:r>
              <a:rPr lang="it-IT" b="1" dirty="0" smtClean="0">
                <a:latin typeface="Times New Roman" panose="02020603050405020304" pitchFamily="18" charset="0"/>
                <a:cs typeface="Times New Roman" panose="02020603050405020304" pitchFamily="18" charset="0"/>
              </a:rPr>
              <a:t>a </a:t>
            </a:r>
            <a:r>
              <a:rPr lang="it-IT" b="1" dirty="0">
                <a:latin typeface="Times New Roman" panose="02020603050405020304" pitchFamily="18" charset="0"/>
                <a:cs typeface="Times New Roman" panose="02020603050405020304" pitchFamily="18" charset="0"/>
              </a:rPr>
              <a:t>volte in condizioni di schiavitù di fatto. </a:t>
            </a:r>
            <a:r>
              <a:rPr lang="it-IT" b="1" dirty="0" smtClean="0">
                <a:latin typeface="Times New Roman" panose="02020603050405020304" pitchFamily="18" charset="0"/>
                <a:cs typeface="Times New Roman" panose="02020603050405020304" pitchFamily="18" charset="0"/>
              </a:rPr>
              <a:t>I loro i </a:t>
            </a:r>
            <a:r>
              <a:rPr lang="it-IT" b="1" dirty="0">
                <a:latin typeface="Times New Roman" panose="02020603050405020304" pitchFamily="18" charset="0"/>
                <a:cs typeface="Times New Roman" panose="02020603050405020304" pitchFamily="18" charset="0"/>
              </a:rPr>
              <a:t>salari </a:t>
            </a:r>
            <a:r>
              <a:rPr lang="it-IT" b="1" dirty="0" smtClean="0">
                <a:latin typeface="Times New Roman" panose="02020603050405020304" pitchFamily="18" charset="0"/>
                <a:cs typeface="Times New Roman" panose="02020603050405020304" pitchFamily="18" charset="0"/>
              </a:rPr>
              <a:t>erano spesso limitati </a:t>
            </a:r>
            <a:r>
              <a:rPr lang="it-IT" b="1" dirty="0">
                <a:latin typeface="Times New Roman" panose="02020603050405020304" pitchFamily="18" charset="0"/>
                <a:cs typeface="Times New Roman" panose="02020603050405020304" pitchFamily="18" charset="0"/>
              </a:rPr>
              <a:t>al minimo del cibo e di altri generi di minima necessità, specialmente nei primi anni. </a:t>
            </a:r>
            <a:r>
              <a:rPr lang="it-IT" b="1" dirty="0" smtClean="0">
                <a:latin typeface="Times New Roman" panose="02020603050405020304" pitchFamily="18" charset="0"/>
                <a:cs typeface="Times New Roman" panose="02020603050405020304" pitchFamily="18" charset="0"/>
              </a:rPr>
              <a:t>Questo </a:t>
            </a:r>
            <a:r>
              <a:rPr lang="it-IT" b="1" dirty="0">
                <a:latin typeface="Times New Roman" panose="02020603050405020304" pitchFamily="18" charset="0"/>
                <a:cs typeface="Times New Roman" panose="02020603050405020304" pitchFamily="18" charset="0"/>
              </a:rPr>
              <a:t>stato di cose è durato fino al 1965, con l'introduzione della legge che parifica i </a:t>
            </a:r>
            <a:r>
              <a:rPr lang="it-IT" b="1" dirty="0" smtClean="0">
                <a:latin typeface="Times New Roman" panose="02020603050405020304" pitchFamily="18" charset="0"/>
                <a:cs typeface="Times New Roman" panose="02020603050405020304" pitchFamily="18" charset="0"/>
              </a:rPr>
              <a:t>salari: ma gli indigeni hanno potuto votare soltanto nel 1967.  </a:t>
            </a:r>
          </a:p>
          <a:p>
            <a:endParaRPr lang="it-IT" b="1" dirty="0">
              <a:latin typeface="Times New Roman" panose="02020603050405020304" pitchFamily="18" charset="0"/>
              <a:cs typeface="Times New Roman" panose="02020603050405020304" pitchFamily="18" charset="0"/>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68"/>
            <a:ext cx="9080126" cy="3571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84193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95083"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78552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6" name="CasellaDiTesto 5"/>
          <p:cNvSpPr txBox="1"/>
          <p:nvPr/>
        </p:nvSpPr>
        <p:spPr>
          <a:xfrm>
            <a:off x="-1" y="6453336"/>
            <a:ext cx="9251504" cy="6463308"/>
          </a:xfrm>
          <a:prstGeom prst="rect">
            <a:avLst/>
          </a:prstGeom>
          <a:noFill/>
        </p:spPr>
        <p:txBody>
          <a:bodyPr wrap="square" rtlCol="0">
            <a:spAutoFit/>
          </a:bodyPr>
          <a:lstStyle/>
          <a:p>
            <a:r>
              <a:rPr lang="it-IT" sz="1200" b="1" dirty="0" smtClean="0">
                <a:solidFill>
                  <a:prstClr val="white"/>
                </a:solidFill>
                <a:latin typeface="Times New Roman" panose="02020603050405020304" pitchFamily="18" charset="0"/>
                <a:cs typeface="Times New Roman" panose="02020603050405020304" pitchFamily="18" charset="0"/>
              </a:rPr>
              <a:t>Si </a:t>
            </a:r>
            <a:r>
              <a:rPr lang="it-IT" sz="1200" b="1" dirty="0">
                <a:solidFill>
                  <a:prstClr val="white"/>
                </a:solidFill>
                <a:latin typeface="Times New Roman" panose="02020603050405020304" pitchFamily="18" charset="0"/>
                <a:cs typeface="Times New Roman" panose="02020603050405020304" pitchFamily="18" charset="0"/>
              </a:rPr>
              <a:t>stima che nel 1870 la presenza italiana in Australia si aggirasse sul migliaio di individui e che, nel 1880, gli italiani fossero circa 2.000, la metà dei quali concentrati nel </a:t>
            </a:r>
            <a:r>
              <a:rPr lang="it-IT" sz="1200" b="1" dirty="0" smtClean="0">
                <a:solidFill>
                  <a:prstClr val="white"/>
                </a:solidFill>
                <a:latin typeface="Times New Roman" panose="02020603050405020304" pitchFamily="18" charset="0"/>
                <a:cs typeface="Times New Roman" panose="02020603050405020304" pitchFamily="18" charset="0"/>
              </a:rPr>
              <a:t>Victoria. </a:t>
            </a:r>
            <a:endParaRPr lang="it-IT" sz="1200" b="1" dirty="0" smtClean="0">
              <a:solidFill>
                <a:prstClr val="white"/>
              </a:solidFill>
              <a:latin typeface="Times New Roman" panose="02020603050405020304" pitchFamily="18" charset="0"/>
              <a:cs typeface="Times New Roman" panose="02020603050405020304" pitchFamily="18" charset="0"/>
            </a:endParaRPr>
          </a:p>
          <a:p>
            <a:r>
              <a:rPr lang="it-IT" b="1" dirty="0" smtClean="0">
                <a:solidFill>
                  <a:prstClr val="white"/>
                </a:solidFill>
                <a:latin typeface="Times New Roman" panose="02020603050405020304" pitchFamily="18" charset="0"/>
                <a:cs typeface="Times New Roman" panose="02020603050405020304" pitchFamily="18" charset="0"/>
              </a:rPr>
              <a:t>Intorno </a:t>
            </a:r>
            <a:r>
              <a:rPr lang="it-IT" b="1" dirty="0">
                <a:solidFill>
                  <a:prstClr val="white"/>
                </a:solidFill>
                <a:latin typeface="Times New Roman" panose="02020603050405020304" pitchFamily="18" charset="0"/>
                <a:cs typeface="Times New Roman" panose="02020603050405020304" pitchFamily="18" charset="0"/>
              </a:rPr>
              <a:t>al 1900, in seguito alla scoperta di nuovi giacimenti auriferi, il numero si accrebbe fino alle 6.000 </a:t>
            </a:r>
            <a:r>
              <a:rPr lang="it-IT" b="1" dirty="0" smtClean="0">
                <a:solidFill>
                  <a:prstClr val="white"/>
                </a:solidFill>
                <a:latin typeface="Times New Roman" panose="02020603050405020304" pitchFamily="18" charset="0"/>
                <a:cs typeface="Times New Roman" panose="02020603050405020304" pitchFamily="18" charset="0"/>
              </a:rPr>
              <a:t>unità. </a:t>
            </a:r>
            <a:r>
              <a:rPr lang="it-IT" b="1" dirty="0">
                <a:solidFill>
                  <a:prstClr val="white"/>
                </a:solidFill>
                <a:latin typeface="Times New Roman" panose="02020603050405020304" pitchFamily="18" charset="0"/>
                <a:cs typeface="Times New Roman" panose="02020603050405020304" pitchFamily="18" charset="0"/>
              </a:rPr>
              <a:t>I lavoratori italiani erano impiegati come minatori nei giacimenti d'oro e d'argento dell'Australia Occidentale, del Victoria, del Nuovo Galles del Sud, e come braccianti nei campi di canna da zucchero nello stato del </a:t>
            </a:r>
            <a:r>
              <a:rPr lang="it-IT" b="1" dirty="0" err="1" smtClean="0">
                <a:solidFill>
                  <a:prstClr val="white"/>
                </a:solidFill>
                <a:latin typeface="Times New Roman" panose="02020603050405020304" pitchFamily="18" charset="0"/>
                <a:cs typeface="Times New Roman" panose="02020603050405020304" pitchFamily="18" charset="0"/>
              </a:rPr>
              <a:t>Queensland</a:t>
            </a:r>
            <a:r>
              <a:rPr lang="it-IT" b="1" dirty="0" smtClean="0">
                <a:solidFill>
                  <a:prstClr val="white"/>
                </a:solidFill>
                <a:latin typeface="Times New Roman" panose="02020603050405020304" pitchFamily="18" charset="0"/>
                <a:cs typeface="Times New Roman" panose="02020603050405020304" pitchFamily="18" charset="0"/>
              </a:rPr>
              <a:t>. </a:t>
            </a:r>
            <a:r>
              <a:rPr lang="it-IT" b="1" dirty="0">
                <a:solidFill>
                  <a:prstClr val="white"/>
                </a:solidFill>
                <a:latin typeface="Times New Roman" panose="02020603050405020304" pitchFamily="18" charset="0"/>
                <a:cs typeface="Times New Roman" panose="02020603050405020304" pitchFamily="18" charset="0"/>
              </a:rPr>
              <a:t>La presenza italiana, che si accrebbe lentamente fino alla Prima guerra mondiale, conobbe un notevole incremento a partire dagli anni Venti, in seguito ai due provvedimenti di «quota» con i quali gli Stati Uniti limitarono gli ingressi italiani nel Paese americano[8]. Dal 1921 al 1947 il numero degli italiani in Australia aumentò del 365%, da 7.250 a 33.700[9]. Nel 1933 quella italiana divenne la comunità non anglo-celtica più numerosa d'Australia[6].</a:t>
            </a:r>
          </a:p>
          <a:p>
            <a:endParaRPr lang="it-IT" b="1" dirty="0">
              <a:solidFill>
                <a:prstClr val="white"/>
              </a:solidFill>
              <a:latin typeface="Times New Roman" panose="02020603050405020304" pitchFamily="18" charset="0"/>
              <a:cs typeface="Times New Roman" panose="02020603050405020304" pitchFamily="18" charset="0"/>
            </a:endParaRPr>
          </a:p>
          <a:p>
            <a:r>
              <a:rPr lang="it-IT" b="1" dirty="0">
                <a:solidFill>
                  <a:prstClr val="white"/>
                </a:solidFill>
                <a:latin typeface="Times New Roman" panose="02020603050405020304" pitchFamily="18" charset="0"/>
                <a:cs typeface="Times New Roman" panose="02020603050405020304" pitchFamily="18" charset="0"/>
              </a:rPr>
              <a:t>Nel secondo dopoguerra, l’Italia, come altri paesi d’Europa, incoraggiò per ragioni economiche l’emigrazione e questo incoraggiamento venne a coincidere favorevolmente con le politiche del governo australiano[10] volte alla crescita demografica e al superamento della scarsità di manodopera nel Paese[11]. Tra il 1947 e il 1966 si assiste così alla massiccia emigrazione italiana in Australia. Gli italiani in Australia nel 1954 erano 119.897 e in cinque anni il loro numerò quasi raddoppiò, dal momento che nel 1961 la presenza italiana constava di 228.296 unità[12]. Dal 1966 al 1971 la crescita fu molto più lenta, da 267.325 a 289.476 individui nati in Italia[13], e dai dati raccolti nel 1976 si può notare un calo, poi confermato dal censimento del 1981, dovuto all'invecchiamento della prima generazione, ai rientri in Italia e alla brusca interruzione dell'emigrazione italiana.</a:t>
            </a:r>
          </a:p>
          <a:p>
            <a:r>
              <a:rPr lang="it-IT" b="1" dirty="0" smtClean="0">
                <a:solidFill>
                  <a:prstClr val="white"/>
                </a:solidFill>
                <a:latin typeface="Times New Roman" panose="02020603050405020304" pitchFamily="18" charset="0"/>
                <a:cs typeface="Times New Roman" panose="02020603050405020304" pitchFamily="18" charset="0"/>
              </a:rPr>
              <a:t>In </a:t>
            </a:r>
            <a:r>
              <a:rPr lang="it-IT" b="1" dirty="0">
                <a:solidFill>
                  <a:prstClr val="white"/>
                </a:solidFill>
                <a:latin typeface="Times New Roman" panose="02020603050405020304" pitchFamily="18" charset="0"/>
                <a:cs typeface="Times New Roman" panose="02020603050405020304" pitchFamily="18" charset="0"/>
              </a:rPr>
              <a:t>questo clima di </a:t>
            </a:r>
            <a:r>
              <a:rPr lang="it-IT" b="1" dirty="0" smtClean="0">
                <a:solidFill>
                  <a:prstClr val="white"/>
                </a:solidFill>
                <a:latin typeface="Times New Roman" panose="02020603050405020304" pitchFamily="18" charset="0"/>
                <a:cs typeface="Times New Roman" panose="02020603050405020304" pitchFamily="18" charset="0"/>
              </a:rPr>
              <a:t>incertezza</a:t>
            </a:r>
            <a:endParaRPr lang="it-IT" b="1" dirty="0">
              <a:solidFill>
                <a:prstClr val="white"/>
              </a:solidFill>
              <a:latin typeface="Times New Roman" panose="02020603050405020304" pitchFamily="18" charset="0"/>
              <a:cs typeface="Times New Roman" panose="02020603050405020304" pitchFamily="18" charset="0"/>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940"/>
            <a:ext cx="9142919" cy="649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74575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6" name="CasellaDiTesto 5"/>
          <p:cNvSpPr txBox="1"/>
          <p:nvPr/>
        </p:nvSpPr>
        <p:spPr>
          <a:xfrm>
            <a:off x="0" y="4797152"/>
            <a:ext cx="9251504" cy="5386090"/>
          </a:xfrm>
          <a:prstGeom prst="rect">
            <a:avLst/>
          </a:prstGeom>
          <a:noFill/>
        </p:spPr>
        <p:txBody>
          <a:bodyPr wrap="square" rtlCol="0">
            <a:spAutoFit/>
          </a:bodyPr>
          <a:lstStyle/>
          <a:p>
            <a:r>
              <a:rPr lang="it-IT" sz="1600" b="1" dirty="0" smtClean="0">
                <a:latin typeface="Times New Roman" panose="02020603050405020304" pitchFamily="18" charset="0"/>
                <a:cs typeface="Times New Roman" panose="02020603050405020304" pitchFamily="18" charset="0"/>
              </a:rPr>
              <a:t>Intorno </a:t>
            </a:r>
            <a:r>
              <a:rPr lang="it-IT" sz="1600" b="1" dirty="0">
                <a:latin typeface="Times New Roman" panose="02020603050405020304" pitchFamily="18" charset="0"/>
                <a:cs typeface="Times New Roman" panose="02020603050405020304" pitchFamily="18" charset="0"/>
              </a:rPr>
              <a:t>al 1900, in seguito alla scoperta di nuovi giacimenti auriferi, il numero si accrebbe fino alle 6.000 </a:t>
            </a:r>
            <a:r>
              <a:rPr lang="it-IT" sz="1600" b="1" dirty="0" smtClean="0">
                <a:latin typeface="Times New Roman" panose="02020603050405020304" pitchFamily="18" charset="0"/>
                <a:cs typeface="Times New Roman" panose="02020603050405020304" pitchFamily="18" charset="0"/>
              </a:rPr>
              <a:t>unità. </a:t>
            </a:r>
            <a:r>
              <a:rPr lang="it-IT" sz="1600" b="1" dirty="0">
                <a:latin typeface="Times New Roman" panose="02020603050405020304" pitchFamily="18" charset="0"/>
                <a:cs typeface="Times New Roman" panose="02020603050405020304" pitchFamily="18" charset="0"/>
              </a:rPr>
              <a:t>I lavoratori italiani erano impiegati come minatori nei giacimenti d'oro e d'argento dell'Australia Occidentale, del Victoria, del Nuovo Galles del Sud, e come braccianti nei campi di canna da zucchero nello stato del </a:t>
            </a:r>
            <a:r>
              <a:rPr lang="it-IT" sz="1600" b="1" dirty="0" err="1" smtClean="0">
                <a:latin typeface="Times New Roman" panose="02020603050405020304" pitchFamily="18" charset="0"/>
                <a:cs typeface="Times New Roman" panose="02020603050405020304" pitchFamily="18" charset="0"/>
              </a:rPr>
              <a:t>Queensland</a:t>
            </a:r>
            <a:r>
              <a:rPr lang="it-IT" sz="1600" b="1" dirty="0" smtClean="0">
                <a:latin typeface="Times New Roman" panose="02020603050405020304" pitchFamily="18" charset="0"/>
                <a:cs typeface="Times New Roman" panose="02020603050405020304" pitchFamily="18" charset="0"/>
              </a:rPr>
              <a:t>. La presenza italiana, che si accrebbe lentamente fino alla Prima guerra mondiale, conobbe un notevole incremento a partire dagli anni Venti, in seguito ai due provvedimenti di «quota» con i quali gli Stati Uniti limitarono gli ingressi italiani nel Paese americano. Dal 1921 al 1947 il numero degli italiani in Australia aumentò del 365%, da 7.250 a 33.700. Nel 1933 quella italiana divenne la comunità non anglo-celtica più numerosa d'Australia.</a:t>
            </a:r>
          </a:p>
          <a:p>
            <a:endParaRPr lang="it-IT" b="1" dirty="0" smtClean="0">
              <a:latin typeface="Times New Roman" panose="02020603050405020304" pitchFamily="18" charset="0"/>
              <a:cs typeface="Times New Roman" panose="02020603050405020304" pitchFamily="18" charset="0"/>
            </a:endParaRPr>
          </a:p>
          <a:p>
            <a:r>
              <a:rPr lang="it-IT" b="1" dirty="0" smtClean="0">
                <a:latin typeface="Times New Roman" panose="02020603050405020304" pitchFamily="18" charset="0"/>
                <a:cs typeface="Times New Roman" panose="02020603050405020304" pitchFamily="18" charset="0"/>
              </a:rPr>
              <a:t>Nel secondo dopoguerra, l’Italia, come altri paesi d’Europa, incoraggiò per ragioni economiche l’emigrazione e questo incoraggiamento venne a coincidere favorevolmente con le politiche del governo australiano[10] volte alla crescita demografica e al superamento della scarsità di manodopera nel Paese[11]. Tra il 1947 e il 1966 si assiste così alla massiccia emigrazione italiana in Australia. Gli italiani in Australia nel 1954 erano 119.897 e in cinque anni il loro numerò quasi raddoppiò, dal momento che nel 1961 la presenza italiana constava di 228.296 unità[12]. Dal 1966 al 1971 la crescita fu molto più lenta, da 267.325 a 289.476 individui nati in Italia[13], e dai dati raccolti nel 1976 si può notare un calo, poi confermato dal censimento del 1981, dovuto all'invecchiamento della prima generazione, ai rientri in Italia e alla brusca interruzione dell'emigrazione italiana.</a:t>
            </a:r>
          </a:p>
          <a:p>
            <a:r>
              <a:rPr lang="it-IT" b="1" dirty="0" smtClean="0">
                <a:latin typeface="Times New Roman" panose="02020603050405020304" pitchFamily="18" charset="0"/>
                <a:cs typeface="Times New Roman" panose="02020603050405020304" pitchFamily="18" charset="0"/>
              </a:rPr>
              <a:t>In </a:t>
            </a:r>
            <a:r>
              <a:rPr lang="it-IT" b="1" dirty="0">
                <a:latin typeface="Times New Roman" panose="02020603050405020304" pitchFamily="18" charset="0"/>
                <a:cs typeface="Times New Roman" panose="02020603050405020304" pitchFamily="18" charset="0"/>
              </a:rPr>
              <a:t>questo clima di </a:t>
            </a:r>
            <a:r>
              <a:rPr lang="it-IT" b="1" dirty="0" smtClean="0">
                <a:latin typeface="Times New Roman" panose="02020603050405020304" pitchFamily="18" charset="0"/>
                <a:cs typeface="Times New Roman" panose="02020603050405020304" pitchFamily="18" charset="0"/>
              </a:rPr>
              <a:t>incertezza</a:t>
            </a:r>
            <a:endParaRPr lang="it-IT" b="1" dirty="0">
              <a:latin typeface="Times New Roman" panose="02020603050405020304" pitchFamily="18" charset="0"/>
              <a:cs typeface="Times New Roman" panose="02020603050405020304" pitchFamily="18" charset="0"/>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7" y="0"/>
            <a:ext cx="9177160" cy="4797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53400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6" name="CasellaDiTesto 5"/>
          <p:cNvSpPr txBox="1"/>
          <p:nvPr/>
        </p:nvSpPr>
        <p:spPr>
          <a:xfrm>
            <a:off x="0" y="4797152"/>
            <a:ext cx="9251504" cy="2062103"/>
          </a:xfrm>
          <a:prstGeom prst="rect">
            <a:avLst/>
          </a:prstGeom>
          <a:noFill/>
        </p:spPr>
        <p:txBody>
          <a:bodyPr wrap="square" rtlCol="0">
            <a:spAutoFit/>
          </a:bodyPr>
          <a:lstStyle/>
          <a:p>
            <a:r>
              <a:rPr lang="it-IT" sz="1600" b="1" dirty="0" smtClean="0">
                <a:latin typeface="Times New Roman" panose="02020603050405020304" pitchFamily="18" charset="0"/>
                <a:cs typeface="Times New Roman" panose="02020603050405020304" pitchFamily="18" charset="0"/>
              </a:rPr>
              <a:t>Nel secondo dopoguerra, l’Italia, come altri paesi d’Europa, incoraggiò per ragioni economiche l’emigrazione e questo incoraggiamento venne a coincidere favorevolmente con le politiche del governo australiano volte alla crescita demografica e al superamento della scarsità di manodopera nel Paese. Tra il 1947 e il 1966 si assiste così alla massiccia emigrazione italiana in Australia. Gli italiani in Australia nel 1954 erano 119.897 e in cinque anni il loro numerò quasi raddoppiò. Dal 1966 al 1971 la crescita fu molto più lenta, e dai dati raccolti nel 1976 si può notare un calo, poi confermato dal censimento del 1981, dovuto all'invecchiamento della prima generazione, ai rientri in Italia e alla brusca interruzione dell'emigrazione italiana. </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00" y="-19213"/>
            <a:ext cx="9124337" cy="4816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15671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6" name="CasellaDiTesto 5"/>
          <p:cNvSpPr txBox="1"/>
          <p:nvPr/>
        </p:nvSpPr>
        <p:spPr>
          <a:xfrm>
            <a:off x="0" y="5487912"/>
            <a:ext cx="9251504" cy="1200329"/>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Adesso l’Australia è ridiventata una delle mete più ambite dai giovani: il Ministero degli Esteri ha saputo costruire modalità di accesso, qualità della vita e speranze di lavoro che attirano ragazzi da tutto il mondo, disposti a lavorare per poco nelle aziende agricole, in cambio di quella libertà ed indipendenza che in patria non riescono ad avere. </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 y="17011"/>
            <a:ext cx="9146854" cy="547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56424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0" y="2355273"/>
            <a:ext cx="9144000" cy="1862048"/>
          </a:xfrm>
          <a:prstGeom prst="rect">
            <a:avLst/>
          </a:prstGeom>
          <a:noFill/>
        </p:spPr>
        <p:txBody>
          <a:bodyPr wrap="square" rtlCol="0">
            <a:spAutoFit/>
          </a:bodyPr>
          <a:lstStyle/>
          <a:p>
            <a:pPr algn="ctr"/>
            <a:r>
              <a:rPr lang="it-IT" sz="11500" dirty="0" smtClean="0">
                <a:solidFill>
                  <a:prstClr val="white"/>
                </a:solidFill>
                <a:latin typeface="Copperplate Gothic Bold" pitchFamily="34" charset="0"/>
              </a:rPr>
              <a:t>GRAZIE </a:t>
            </a:r>
            <a:endParaRPr lang="it-IT" sz="16600" b="1" dirty="0" smtClean="0">
              <a:solidFill>
                <a:srgbClr val="4F81BD">
                  <a:lumMod val="40000"/>
                  <a:lumOff val="60000"/>
                </a:srgbClr>
              </a:solidFill>
              <a:latin typeface="Copperplate Gothic Bold" pitchFamily="34" charset="0"/>
              <a:cs typeface="Arial" charset="0"/>
            </a:endParaRPr>
          </a:p>
        </p:txBody>
      </p:sp>
    </p:spTree>
    <p:extLst>
      <p:ext uri="{BB962C8B-B14F-4D97-AF65-F5344CB8AC3E}">
        <p14:creationId xmlns:p14="http://schemas.microsoft.com/office/powerpoint/2010/main" val="4217739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811" y="6584516"/>
            <a:ext cx="9143999" cy="404664"/>
          </a:xfrm>
        </p:spPr>
        <p:txBody>
          <a:bodyPr>
            <a:noAutofit/>
          </a:bodyPr>
          <a:lstStyle/>
          <a:p>
            <a:pPr algn="l"/>
            <a:r>
              <a:rPr lang="it-IT" sz="1200" b="1" dirty="0" smtClean="0">
                <a:solidFill>
                  <a:srgbClr val="FF0000"/>
                </a:solidFill>
                <a:latin typeface="Times New Roman" panose="02020603050405020304" pitchFamily="18" charset="0"/>
                <a:cs typeface="Times New Roman" panose="02020603050405020304" pitchFamily="18" charset="0"/>
              </a:rPr>
              <a:t>Talvolta erano le donne ad andar via, come nel caso delle «pope» friulane, che partivano in primavera e tornavano in autunno.  </a:t>
            </a:r>
            <a:endParaRPr lang="it-IT" sz="1200" b="1" dirty="0">
              <a:solidFill>
                <a:srgbClr val="FF0000"/>
              </a:solidFill>
              <a:latin typeface="Times New Roman" panose="02020603050405020304" pitchFamily="18" charset="0"/>
              <a:cs typeface="Times New Roman" panose="02020603050405020304" pitchFamily="18" charset="0"/>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179512" y="5733256"/>
            <a:ext cx="4256614" cy="646331"/>
          </a:xfrm>
          <a:prstGeom prst="rect">
            <a:avLst/>
          </a:prstGeom>
          <a:noFill/>
        </p:spPr>
        <p:txBody>
          <a:bodyPr wrap="none" rtlCol="0">
            <a:spAutoFit/>
          </a:bodyPr>
          <a:lstStyle/>
          <a:p>
            <a:r>
              <a:rPr lang="it-IT" b="1" dirty="0" smtClean="0">
                <a:latin typeface="Times New Roman" panose="02020603050405020304" pitchFamily="18" charset="0"/>
                <a:cs typeface="Times New Roman" panose="02020603050405020304" pitchFamily="18" charset="0"/>
              </a:rPr>
              <a:t>I venditori di stampe di Pieve Tesino (Tn)</a:t>
            </a:r>
          </a:p>
          <a:p>
            <a:r>
              <a:rPr lang="it-IT" b="1" dirty="0" smtClean="0">
                <a:latin typeface="Times New Roman" panose="02020603050405020304" pitchFamily="18" charset="0"/>
                <a:cs typeface="Times New Roman" panose="02020603050405020304" pitchFamily="18" charset="0"/>
              </a:rPr>
              <a:t>Arrivavano fino a San Pietroburgo </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4593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811" y="6584516"/>
            <a:ext cx="9143999" cy="404664"/>
          </a:xfrm>
        </p:spPr>
        <p:txBody>
          <a:bodyPr>
            <a:noAutofit/>
          </a:bodyPr>
          <a:lstStyle/>
          <a:p>
            <a:pPr algn="l"/>
            <a:r>
              <a:rPr lang="it-IT" sz="1200" b="1" dirty="0" smtClean="0">
                <a:solidFill>
                  <a:srgbClr val="FF0000"/>
                </a:solidFill>
                <a:latin typeface="Times New Roman" panose="02020603050405020304" pitchFamily="18" charset="0"/>
                <a:cs typeface="Times New Roman" panose="02020603050405020304" pitchFamily="18" charset="0"/>
              </a:rPr>
              <a:t>Talvolta erano le donne ad andar via, come nel caso delle «pope» friulane, che partivano in primavera e tornavano in autunno.  </a:t>
            </a:r>
            <a:endParaRPr lang="it-IT" sz="1200" b="1" dirty="0">
              <a:solidFill>
                <a:srgbClr val="FF0000"/>
              </a:solidFill>
              <a:latin typeface="Times New Roman" panose="02020603050405020304" pitchFamily="18" charset="0"/>
              <a:cs typeface="Times New Roman" panose="02020603050405020304" pitchFamily="18" charset="0"/>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 y="-17508"/>
            <a:ext cx="9167343" cy="6875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0" y="5940110"/>
            <a:ext cx="9162411" cy="923330"/>
          </a:xfrm>
          <a:prstGeom prst="rect">
            <a:avLst/>
          </a:prstGeom>
          <a:noFill/>
        </p:spPr>
        <p:txBody>
          <a:bodyPr wrap="square" rtlCol="0">
            <a:spAutoFit/>
          </a:bodyPr>
          <a:lstStyle/>
          <a:p>
            <a:r>
              <a:rPr lang="it-IT" b="1" dirty="0" smtClean="0">
                <a:solidFill>
                  <a:srgbClr val="FF0000"/>
                </a:solidFill>
                <a:latin typeface="Times New Roman" panose="02020603050405020304" pitchFamily="18" charset="0"/>
                <a:cs typeface="Times New Roman" panose="02020603050405020304" pitchFamily="18" charset="0"/>
              </a:rPr>
              <a:t>Quando facevano fortuna, come questo pasticciere della </a:t>
            </a:r>
            <a:r>
              <a:rPr lang="it-IT" b="1" dirty="0" err="1" smtClean="0">
                <a:solidFill>
                  <a:srgbClr val="FF0000"/>
                </a:solidFill>
                <a:latin typeface="Times New Roman" panose="02020603050405020304" pitchFamily="18" charset="0"/>
                <a:cs typeface="Times New Roman" panose="02020603050405020304" pitchFamily="18" charset="0"/>
              </a:rPr>
              <a:t>Bal</a:t>
            </a:r>
            <a:r>
              <a:rPr lang="it-IT" b="1" dirty="0" smtClean="0">
                <a:solidFill>
                  <a:srgbClr val="FF0000"/>
                </a:solidFill>
                <a:latin typeface="Times New Roman" panose="02020603050405020304" pitchFamily="18" charset="0"/>
                <a:cs typeface="Times New Roman" panose="02020603050405020304" pitchFamily="18" charset="0"/>
              </a:rPr>
              <a:t> </a:t>
            </a:r>
            <a:r>
              <a:rPr lang="it-IT" b="1" dirty="0" err="1" smtClean="0">
                <a:solidFill>
                  <a:srgbClr val="FF0000"/>
                </a:solidFill>
                <a:latin typeface="Times New Roman" panose="02020603050405020304" pitchFamily="18" charset="0"/>
                <a:cs typeface="Times New Roman" panose="02020603050405020304" pitchFamily="18" charset="0"/>
              </a:rPr>
              <a:t>Bregaglia</a:t>
            </a:r>
            <a:r>
              <a:rPr lang="it-IT" b="1" dirty="0" smtClean="0">
                <a:solidFill>
                  <a:srgbClr val="FF0000"/>
                </a:solidFill>
                <a:latin typeface="Times New Roman" panose="02020603050405020304" pitchFamily="18" charset="0"/>
                <a:cs typeface="Times New Roman" panose="02020603050405020304" pitchFamily="18" charset="0"/>
              </a:rPr>
              <a:t>, investivano i risparmi al proprio paese. Trovavano quasi sempre il modo di tornare a casa,  si sposavano e mettevano su famiglia in patria.  La migrazione non variava la demografia del luogo. </a:t>
            </a:r>
            <a:endParaRPr lang="it-IT"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94943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60848"/>
            <a:ext cx="9143999" cy="3410436"/>
          </a:xfrm>
        </p:spPr>
        <p:txBody>
          <a:bodyPr>
            <a:noAutofit/>
          </a:bodyPr>
          <a:lstStyle/>
          <a:p>
            <a:r>
              <a:rPr lang="it-IT" sz="5400" dirty="0">
                <a:solidFill>
                  <a:srgbClr val="FFFFFF"/>
                </a:solidFill>
                <a:latin typeface="Times New Roman" panose="02020603050405020304" pitchFamily="18" charset="0"/>
                <a:cs typeface="Times New Roman" panose="02020603050405020304" pitchFamily="18" charset="0"/>
              </a:rPr>
              <a:t>Tra il 1860 e il 1885 sono state registrate più di 10 milioni di partenze </a:t>
            </a:r>
            <a:r>
              <a:rPr lang="it-IT" sz="5400" dirty="0" smtClean="0">
                <a:solidFill>
                  <a:srgbClr val="FFFFFF"/>
                </a:solidFill>
                <a:latin typeface="Times New Roman" panose="02020603050405020304" pitchFamily="18" charset="0"/>
                <a:cs typeface="Times New Roman" panose="02020603050405020304" pitchFamily="18" charset="0"/>
              </a:rPr>
              <a:t>dall'Italia, su una popolazione che </a:t>
            </a:r>
            <a:r>
              <a:rPr lang="it-IT" sz="5400" dirty="0" err="1" smtClean="0">
                <a:solidFill>
                  <a:srgbClr val="FFFFFF"/>
                </a:solidFill>
                <a:latin typeface="Times New Roman" panose="02020603050405020304" pitchFamily="18" charset="0"/>
                <a:cs typeface="Times New Roman" panose="02020603050405020304" pitchFamily="18" charset="0"/>
              </a:rPr>
              <a:t>arricò</a:t>
            </a:r>
            <a:r>
              <a:rPr lang="it-IT" sz="5400" dirty="0" smtClean="0">
                <a:solidFill>
                  <a:srgbClr val="FFFFFF"/>
                </a:solidFill>
                <a:latin typeface="Times New Roman" panose="02020603050405020304" pitchFamily="18" charset="0"/>
                <a:cs typeface="Times New Roman" panose="02020603050405020304" pitchFamily="18" charset="0"/>
              </a:rPr>
              <a:t> a 30 milioni di abitanti nel 1880. Sarebbe come se adesso partissero 20 milioni di abitanti da qui al 2042</a:t>
            </a:r>
            <a:r>
              <a:rPr lang="en-US" sz="5400" dirty="0" smtClean="0">
                <a:solidFill>
                  <a:srgbClr val="FFFFFF"/>
                </a:solidFill>
                <a:latin typeface="Times New Roman" panose="02020603050405020304" pitchFamily="18" charset="0"/>
                <a:cs typeface="Times New Roman" panose="02020603050405020304" pitchFamily="18" charset="0"/>
              </a:rPr>
              <a:t>. </a:t>
            </a:r>
            <a:r>
              <a:rPr lang="en-US" sz="6600" dirty="0" smtClean="0">
                <a:solidFill>
                  <a:srgbClr val="FFFFFF"/>
                </a:solidFill>
                <a:latin typeface="Times New Roman" panose="02020603050405020304" pitchFamily="18" charset="0"/>
                <a:cs typeface="Times New Roman" panose="02020603050405020304" pitchFamily="18" charset="0"/>
              </a:rPr>
              <a:t/>
            </a:r>
            <a:br>
              <a:rPr lang="en-US" sz="6600" dirty="0" smtClean="0">
                <a:solidFill>
                  <a:srgbClr val="FFFFFF"/>
                </a:solidFill>
                <a:latin typeface="Times New Roman" panose="02020603050405020304" pitchFamily="18" charset="0"/>
                <a:cs typeface="Times New Roman" panose="02020603050405020304" pitchFamily="18" charset="0"/>
              </a:rPr>
            </a:br>
            <a:endParaRPr lang="en-US" sz="6600" dirty="0">
              <a:solidFill>
                <a:srgbClr val="FFFFFF"/>
              </a:solidFill>
              <a:latin typeface="Times New Roman" panose="02020603050405020304" pitchFamily="18" charset="0"/>
              <a:cs typeface="Times New Roman" panose="02020603050405020304" pitchFamily="18" charset="0"/>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31663100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60848"/>
            <a:ext cx="9143999" cy="3410436"/>
          </a:xfrm>
        </p:spPr>
        <p:txBody>
          <a:bodyPr>
            <a:noAutofit/>
          </a:bodyPr>
          <a:lstStyle/>
          <a:p>
            <a:r>
              <a:rPr lang="it-IT" sz="3200" dirty="0">
                <a:solidFill>
                  <a:srgbClr val="FFFFFF"/>
                </a:solidFill>
                <a:latin typeface="Times New Roman" panose="02020603050405020304" pitchFamily="18" charset="0"/>
                <a:cs typeface="Times New Roman" panose="02020603050405020304" pitchFamily="18" charset="0"/>
              </a:rPr>
              <a:t>« Cosa intende per nazione, signor Ministro? </a:t>
            </a:r>
            <a:r>
              <a:rPr lang="it-IT" sz="3200" dirty="0" smtClean="0">
                <a:solidFill>
                  <a:srgbClr val="FFFFFF"/>
                </a:solidFill>
                <a:latin typeface="Times New Roman" panose="02020603050405020304" pitchFamily="18" charset="0"/>
                <a:cs typeface="Times New Roman" panose="02020603050405020304" pitchFamily="18" charset="0"/>
              </a:rPr>
              <a:t/>
            </a:r>
            <a:br>
              <a:rPr lang="it-IT" sz="3200" dirty="0" smtClean="0">
                <a:solidFill>
                  <a:srgbClr val="FFFFFF"/>
                </a:solidFill>
                <a:latin typeface="Times New Roman" panose="02020603050405020304" pitchFamily="18" charset="0"/>
                <a:cs typeface="Times New Roman" panose="02020603050405020304" pitchFamily="18" charset="0"/>
              </a:rPr>
            </a:br>
            <a:r>
              <a:rPr lang="it-IT" sz="3200" dirty="0" smtClean="0">
                <a:solidFill>
                  <a:srgbClr val="FFFFFF"/>
                </a:solidFill>
                <a:latin typeface="Times New Roman" panose="02020603050405020304" pitchFamily="18" charset="0"/>
                <a:cs typeface="Times New Roman" panose="02020603050405020304" pitchFamily="18" charset="0"/>
              </a:rPr>
              <a:t>Una </a:t>
            </a:r>
            <a:r>
              <a:rPr lang="it-IT" sz="3200" dirty="0">
                <a:solidFill>
                  <a:srgbClr val="FFFFFF"/>
                </a:solidFill>
                <a:latin typeface="Times New Roman" panose="02020603050405020304" pitchFamily="18" charset="0"/>
                <a:cs typeface="Times New Roman" panose="02020603050405020304" pitchFamily="18" charset="0"/>
              </a:rPr>
              <a:t>massa di infelici? Piantiamo grano ma non mangiamo pane bianco. Coltiviamo la vite, ma non beviamo il vino. Alleviamo animali, ma non mangiamo carne. Ciò nonostante voi ci consigliate di non abbandonare la nostra Patria. Ma è una Patria la terra dove non si riesce a vivere del proprio lavoro? </a:t>
            </a:r>
            <a:r>
              <a:rPr lang="it-IT" sz="3200" dirty="0" smtClean="0">
                <a:solidFill>
                  <a:srgbClr val="FFFFFF"/>
                </a:solidFill>
                <a:latin typeface="Times New Roman" panose="02020603050405020304" pitchFamily="18" charset="0"/>
                <a:cs typeface="Times New Roman" panose="02020603050405020304" pitchFamily="18" charset="0"/>
              </a:rPr>
              <a:t>»</a:t>
            </a:r>
            <a:br>
              <a:rPr lang="it-IT" sz="3200" dirty="0" smtClean="0">
                <a:solidFill>
                  <a:srgbClr val="FFFFFF"/>
                </a:solidFill>
                <a:latin typeface="Times New Roman" panose="02020603050405020304" pitchFamily="18" charset="0"/>
                <a:cs typeface="Times New Roman" panose="02020603050405020304" pitchFamily="18" charset="0"/>
              </a:rPr>
            </a:br>
            <a:r>
              <a:rPr lang="it-IT" sz="3200" dirty="0">
                <a:solidFill>
                  <a:srgbClr val="FFFFFF"/>
                </a:solidFill>
                <a:latin typeface="Times New Roman" panose="02020603050405020304" pitchFamily="18" charset="0"/>
                <a:cs typeface="Times New Roman" panose="02020603050405020304" pitchFamily="18" charset="0"/>
              </a:rPr>
              <a:t/>
            </a:r>
            <a:br>
              <a:rPr lang="it-IT" sz="3200" dirty="0">
                <a:solidFill>
                  <a:srgbClr val="FFFFFF"/>
                </a:solidFill>
                <a:latin typeface="Times New Roman" panose="02020603050405020304" pitchFamily="18" charset="0"/>
                <a:cs typeface="Times New Roman" panose="02020603050405020304" pitchFamily="18" charset="0"/>
              </a:rPr>
            </a:br>
            <a:r>
              <a:rPr lang="it-IT" sz="3200" dirty="0" smtClean="0">
                <a:solidFill>
                  <a:srgbClr val="FFFFFF"/>
                </a:solidFill>
                <a:latin typeface="Times New Roman" panose="02020603050405020304" pitchFamily="18" charset="0"/>
                <a:cs typeface="Times New Roman" panose="02020603050405020304" pitchFamily="18" charset="0"/>
              </a:rPr>
              <a:t>Risposta </a:t>
            </a:r>
            <a:r>
              <a:rPr lang="it-IT" sz="3200" dirty="0">
                <a:solidFill>
                  <a:srgbClr val="FFFFFF"/>
                </a:solidFill>
                <a:latin typeface="Times New Roman" panose="02020603050405020304" pitchFamily="18" charset="0"/>
                <a:cs typeface="Times New Roman" panose="02020603050405020304" pitchFamily="18" charset="0"/>
              </a:rPr>
              <a:t>di un emigrante italiano ad un ministro italiano, sec. </a:t>
            </a:r>
            <a:r>
              <a:rPr lang="it-IT" sz="3200" dirty="0" smtClean="0">
                <a:solidFill>
                  <a:srgbClr val="FFFFFF"/>
                </a:solidFill>
                <a:latin typeface="Times New Roman" panose="02020603050405020304" pitchFamily="18" charset="0"/>
                <a:cs typeface="Times New Roman" panose="02020603050405020304" pitchFamily="18" charset="0"/>
              </a:rPr>
              <a:t>XIX, </a:t>
            </a:r>
            <a:r>
              <a:rPr lang="it-IT" sz="3200" dirty="0">
                <a:solidFill>
                  <a:srgbClr val="FFFFFF"/>
                </a:solidFill>
                <a:latin typeface="Times New Roman" panose="02020603050405020304" pitchFamily="18" charset="0"/>
                <a:cs typeface="Times New Roman" panose="02020603050405020304" pitchFamily="18" charset="0"/>
              </a:rPr>
              <a:t>riportata da Costantino Ianni - </a:t>
            </a:r>
            <a:r>
              <a:rPr lang="it-IT" sz="3200" i="1" dirty="0" err="1">
                <a:solidFill>
                  <a:srgbClr val="FFFFFF"/>
                </a:solidFill>
                <a:latin typeface="Times New Roman" panose="02020603050405020304" pitchFamily="18" charset="0"/>
                <a:cs typeface="Times New Roman" panose="02020603050405020304" pitchFamily="18" charset="0"/>
              </a:rPr>
              <a:t>Homens</a:t>
            </a:r>
            <a:r>
              <a:rPr lang="it-IT" sz="3200" i="1" dirty="0">
                <a:solidFill>
                  <a:srgbClr val="FFFFFF"/>
                </a:solidFill>
                <a:latin typeface="Times New Roman" panose="02020603050405020304" pitchFamily="18" charset="0"/>
                <a:cs typeface="Times New Roman" panose="02020603050405020304" pitchFamily="18" charset="0"/>
              </a:rPr>
              <a:t> </a:t>
            </a:r>
            <a:r>
              <a:rPr lang="it-IT" sz="3200" i="1" dirty="0" err="1">
                <a:solidFill>
                  <a:srgbClr val="FFFFFF"/>
                </a:solidFill>
                <a:latin typeface="Times New Roman" panose="02020603050405020304" pitchFamily="18" charset="0"/>
                <a:cs typeface="Times New Roman" panose="02020603050405020304" pitchFamily="18" charset="0"/>
              </a:rPr>
              <a:t>sem</a:t>
            </a:r>
            <a:r>
              <a:rPr lang="it-IT" sz="3200" i="1" dirty="0">
                <a:solidFill>
                  <a:srgbClr val="FFFFFF"/>
                </a:solidFill>
                <a:latin typeface="Times New Roman" panose="02020603050405020304" pitchFamily="18" charset="0"/>
                <a:cs typeface="Times New Roman" panose="02020603050405020304" pitchFamily="18" charset="0"/>
              </a:rPr>
              <a:t> </a:t>
            </a:r>
            <a:r>
              <a:rPr lang="it-IT" sz="3200" i="1" dirty="0" err="1">
                <a:solidFill>
                  <a:srgbClr val="FFFFFF"/>
                </a:solidFill>
                <a:latin typeface="Times New Roman" panose="02020603050405020304" pitchFamily="18" charset="0"/>
                <a:cs typeface="Times New Roman" panose="02020603050405020304" pitchFamily="18" charset="0"/>
              </a:rPr>
              <a:t>paz</a:t>
            </a:r>
            <a:r>
              <a:rPr lang="it-IT" sz="3200" dirty="0">
                <a:solidFill>
                  <a:srgbClr val="FFFFFF"/>
                </a:solidFill>
                <a:latin typeface="Times New Roman" panose="02020603050405020304" pitchFamily="18" charset="0"/>
                <a:cs typeface="Times New Roman" panose="02020603050405020304" pitchFamily="18" charset="0"/>
              </a:rPr>
              <a:t>, </a:t>
            </a:r>
            <a:r>
              <a:rPr lang="it-IT" sz="3200" dirty="0" err="1">
                <a:solidFill>
                  <a:srgbClr val="FFFFFF"/>
                </a:solidFill>
                <a:latin typeface="Times New Roman" panose="02020603050405020304" pitchFamily="18" charset="0"/>
                <a:cs typeface="Times New Roman" panose="02020603050405020304" pitchFamily="18" charset="0"/>
              </a:rPr>
              <a:t>Civilização</a:t>
            </a:r>
            <a:r>
              <a:rPr lang="it-IT" sz="3200" dirty="0">
                <a:solidFill>
                  <a:srgbClr val="FFFFFF"/>
                </a:solidFill>
                <a:latin typeface="Times New Roman" panose="02020603050405020304" pitchFamily="18" charset="0"/>
                <a:cs typeface="Times New Roman" panose="02020603050405020304" pitchFamily="18" charset="0"/>
              </a:rPr>
              <a:t> Brasileira, </a:t>
            </a:r>
            <a:r>
              <a:rPr lang="it-IT" sz="3200" dirty="0" smtClean="0">
                <a:solidFill>
                  <a:srgbClr val="FFFFFF"/>
                </a:solidFill>
                <a:latin typeface="Times New Roman" panose="02020603050405020304" pitchFamily="18" charset="0"/>
                <a:cs typeface="Times New Roman" panose="02020603050405020304" pitchFamily="18" charset="0"/>
              </a:rPr>
              <a:t>1972</a:t>
            </a:r>
            <a:br>
              <a:rPr lang="it-IT" sz="3200" dirty="0" smtClean="0">
                <a:solidFill>
                  <a:srgbClr val="FFFFFF"/>
                </a:solidFill>
                <a:latin typeface="Times New Roman" panose="02020603050405020304" pitchFamily="18" charset="0"/>
                <a:cs typeface="Times New Roman" panose="02020603050405020304" pitchFamily="18" charset="0"/>
              </a:rPr>
            </a:br>
            <a:r>
              <a:rPr lang="it-IT" sz="3200" dirty="0" smtClean="0">
                <a:solidFill>
                  <a:srgbClr val="FFFFFF"/>
                </a:solidFill>
                <a:latin typeface="Times New Roman" panose="02020603050405020304" pitchFamily="18" charset="0"/>
                <a:cs typeface="Times New Roman" panose="02020603050405020304" pitchFamily="18" charset="0"/>
              </a:rPr>
              <a:t>esposta </a:t>
            </a:r>
            <a:r>
              <a:rPr lang="it-IT" sz="3200" dirty="0">
                <a:solidFill>
                  <a:srgbClr val="FFFFFF"/>
                </a:solidFill>
                <a:latin typeface="Times New Roman" panose="02020603050405020304" pitchFamily="18" charset="0"/>
                <a:cs typeface="Times New Roman" panose="02020603050405020304" pitchFamily="18" charset="0"/>
              </a:rPr>
              <a:t>nel Memoriale dell'immigrato </a:t>
            </a:r>
            <a:r>
              <a:rPr lang="it-IT" sz="3200" dirty="0" smtClean="0">
                <a:solidFill>
                  <a:srgbClr val="FFFFFF"/>
                </a:solidFill>
                <a:latin typeface="Times New Roman" panose="02020603050405020304" pitchFamily="18" charset="0"/>
                <a:cs typeface="Times New Roman" panose="02020603050405020304" pitchFamily="18" charset="0"/>
              </a:rPr>
              <a:t/>
            </a:r>
            <a:br>
              <a:rPr lang="it-IT" sz="3200" dirty="0" smtClean="0">
                <a:solidFill>
                  <a:srgbClr val="FFFFFF"/>
                </a:solidFill>
                <a:latin typeface="Times New Roman" panose="02020603050405020304" pitchFamily="18" charset="0"/>
                <a:cs typeface="Times New Roman" panose="02020603050405020304" pitchFamily="18" charset="0"/>
              </a:rPr>
            </a:br>
            <a:r>
              <a:rPr lang="it-IT" sz="3200" dirty="0" smtClean="0">
                <a:solidFill>
                  <a:srgbClr val="FFFFFF"/>
                </a:solidFill>
                <a:latin typeface="Times New Roman" panose="02020603050405020304" pitchFamily="18" charset="0"/>
                <a:cs typeface="Times New Roman" panose="02020603050405020304" pitchFamily="18" charset="0"/>
              </a:rPr>
              <a:t>di San Paolo del Brasile</a:t>
            </a:r>
            <a:r>
              <a:rPr lang="en-US" sz="3200" dirty="0" smtClean="0">
                <a:solidFill>
                  <a:srgbClr val="FFFFFF"/>
                </a:solidFill>
                <a:latin typeface="Times New Roman" panose="02020603050405020304" pitchFamily="18" charset="0"/>
                <a:cs typeface="Times New Roman" panose="02020603050405020304" pitchFamily="18" charset="0"/>
              </a:rPr>
              <a:t> </a:t>
            </a:r>
            <a:r>
              <a:rPr lang="en-US" sz="6600" dirty="0" smtClean="0">
                <a:solidFill>
                  <a:srgbClr val="FFFFFF"/>
                </a:solidFill>
                <a:latin typeface="Times New Roman" panose="02020603050405020304" pitchFamily="18" charset="0"/>
                <a:cs typeface="Times New Roman" panose="02020603050405020304" pitchFamily="18" charset="0"/>
              </a:rPr>
              <a:t/>
            </a:r>
            <a:br>
              <a:rPr lang="en-US" sz="6600" dirty="0" smtClean="0">
                <a:solidFill>
                  <a:srgbClr val="FFFFFF"/>
                </a:solidFill>
                <a:latin typeface="Times New Roman" panose="02020603050405020304" pitchFamily="18" charset="0"/>
                <a:cs typeface="Times New Roman" panose="02020603050405020304" pitchFamily="18" charset="0"/>
              </a:rPr>
            </a:br>
            <a:endParaRPr lang="en-US" sz="6600" dirty="0">
              <a:solidFill>
                <a:srgbClr val="FFFFFF"/>
              </a:solidFill>
              <a:latin typeface="Times New Roman" panose="02020603050405020304" pitchFamily="18" charset="0"/>
              <a:cs typeface="Times New Roman" panose="02020603050405020304" pitchFamily="18" charset="0"/>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1438342123"/>
      </p:ext>
    </p:extLst>
  </p:cSld>
  <p:clrMapOvr>
    <a:masterClrMapping/>
  </p:clrMapOvr>
  <p:timing>
    <p:tnLst>
      <p:par>
        <p:cT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853</TotalTime>
  <Words>6590</Words>
  <Application>Microsoft Office PowerPoint</Application>
  <PresentationFormat>Presentazione su schermo (4:3)</PresentationFormat>
  <Paragraphs>318</Paragraphs>
  <Slides>56</Slides>
  <Notes>0</Notes>
  <HiddenSlides>0</HiddenSlides>
  <MMClips>0</MMClips>
  <ScaleCrop>false</ScaleCrop>
  <HeadingPairs>
    <vt:vector size="4" baseType="variant">
      <vt:variant>
        <vt:lpstr>Tema</vt:lpstr>
      </vt:variant>
      <vt:variant>
        <vt:i4>3</vt:i4>
      </vt:variant>
      <vt:variant>
        <vt:lpstr>Titoli diapositive</vt:lpstr>
      </vt:variant>
      <vt:variant>
        <vt:i4>56</vt:i4>
      </vt:variant>
    </vt:vector>
  </HeadingPairs>
  <TitlesOfParts>
    <vt:vector size="59" baseType="lpstr">
      <vt:lpstr> Black </vt:lpstr>
      <vt:lpstr>2_ Black </vt:lpstr>
      <vt:lpstr>1_ Black </vt:lpstr>
      <vt:lpstr>LE TERRE PROMESSE. La migrazioni degli italiani fuori dall’Europa </vt:lpstr>
      <vt:lpstr>Si intende per migrazione un movimento di popolazione tale da incidere significativamente sul popolamento di un territorio, ovvero tale da spostare  negatovamente il bilancio demografico di una comunità.  </vt:lpstr>
      <vt:lpstr> </vt:lpstr>
      <vt:lpstr> </vt:lpstr>
      <vt:lpstr>Presentazione standard di PowerPoint</vt:lpstr>
      <vt:lpstr>Presentazione standard di PowerPoint</vt:lpstr>
      <vt:lpstr>Presentazione standard di PowerPoint</vt:lpstr>
      <vt:lpstr>Tra il 1860 e il 1885 sono state registrate più di 10 milioni di partenze dall'Italia, su una popolazione che arricò a 30 milioni di abitanti nel 1880. Sarebbe come se adesso partissero 20 milioni di abitanti da qui al 2042.  </vt:lpstr>
      <vt:lpstr>« Cosa intende per nazione, signor Ministro?  Una massa di infelici? Piantiamo grano ma non mangiamo pane bianco. Coltiviamo la vite, ma non beviamo il vino. Alleviamo animali, ma non mangiamo carne. Ciò nonostante voi ci consigliate di non abbandonare la nostra Patria. Ma è una Patria la terra dove non si riesce a vivere del proprio lavoro? »  Risposta di un emigrante italiano ad un ministro italiano, sec. XIX, riportata da Costantino Ianni - Homens sem paz, Civilização Brasileira, 1972 esposta nel Memoriale dell'immigrato  di San Paolo del Brasile  </vt:lpstr>
      <vt:lpstr> GLI STATI UNITI </vt:lpstr>
      <vt:lpstr>Presentazione standard di PowerPoint</vt:lpstr>
      <vt:lpstr>L'emigrazione italiana oltre ad essere stata una via di fuga da condizioni socioeconomiche difficili ha anche rappresentato una opportunità per lo sviluppo dell'economia marittima, un escamotage di fronte alle crescenti pressioni sociali nei primi del Novecento, una facile soluzione alla questione meridionale e un'importante fonte di sostentamento attraverso le rimesse degli emigranti per più di un secolo.</vt:lpstr>
      <vt:lpstr>Presentazione standard di PowerPoint</vt:lpstr>
      <vt:lpstr>Presentazione standard di PowerPoint</vt:lpstr>
      <vt:lpstr>Presentazione standard di PowerPoint</vt:lpstr>
      <vt:lpstr> </vt:lpstr>
      <vt:lpstr>Presentazione standard di PowerPoint</vt:lpstr>
      <vt:lpstr> </vt:lpstr>
      <vt:lpstr>Presentazione standard di PowerPoint</vt:lpstr>
      <vt:lpstr>Presentazione standard di PowerPoint</vt:lpstr>
      <vt:lpstr>Presentazione standard di PowerPoint</vt:lpstr>
      <vt:lpstr> L’ARGENTINA</vt:lpstr>
      <vt:lpstr>Presentazione standard di PowerPoint</vt:lpstr>
      <vt:lpstr>Presentazione standard di PowerPoint</vt:lpstr>
      <vt:lpstr> </vt:lpstr>
      <vt:lpstr>Presentazione standard di PowerPoint</vt:lpstr>
      <vt:lpstr> </vt:lpstr>
      <vt:lpstr> </vt:lpstr>
      <vt:lpstr> </vt:lpstr>
      <vt:lpstr> </vt:lpstr>
      <vt:lpstr> </vt:lpstr>
      <vt:lpstr> </vt:lpstr>
      <vt:lpstr> </vt:lpstr>
      <vt:lpstr> L’AFRICA</vt:lpstr>
      <vt:lpstr> </vt:lpstr>
      <vt:lpstr> </vt:lpstr>
      <vt:lpstr> </vt:lpstr>
      <vt:lpstr>Presentazione standard di PowerPoint</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L’AUSTRALIA</vt:lpstr>
      <vt:lpstr> </vt:lpstr>
      <vt:lpstr> </vt:lpstr>
      <vt:lpstr> </vt:lpstr>
      <vt:lpstr>Presentazione standard di PowerPoint</vt:lpstr>
      <vt:lpstr> </vt:lpstr>
      <vt:lpstr> </vt:lpstr>
      <vt:lpstr> </vt:lpstr>
      <vt:lpstr> </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TERRE PROMESSE. La migrazioni degli italiani fuori dall’Europa </dc:title>
  <dc:creator>luca</dc:creator>
  <cp:lastModifiedBy>luca</cp:lastModifiedBy>
  <cp:revision>52</cp:revision>
  <dcterms:created xsi:type="dcterms:W3CDTF">2017-01-22T14:38:59Z</dcterms:created>
  <dcterms:modified xsi:type="dcterms:W3CDTF">2017-01-23T19:35:19Z</dcterms:modified>
</cp:coreProperties>
</file>