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9" r:id="rId3"/>
    <p:sldMasterId id="2147483711" r:id="rId4"/>
    <p:sldMasterId id="2147483723" r:id="rId5"/>
    <p:sldMasterId id="2147483737" r:id="rId6"/>
    <p:sldMasterId id="2147483751" r:id="rId7"/>
    <p:sldMasterId id="2147483765" r:id="rId8"/>
    <p:sldMasterId id="2147483779" r:id="rId9"/>
    <p:sldMasterId id="2147483793" r:id="rId10"/>
    <p:sldMasterId id="2147483807" r:id="rId11"/>
    <p:sldMasterId id="2147483821" r:id="rId12"/>
    <p:sldMasterId id="2147483835" r:id="rId13"/>
    <p:sldMasterId id="2147483849" r:id="rId14"/>
    <p:sldMasterId id="2147483863" r:id="rId15"/>
  </p:sldMasterIdLst>
  <p:notesMasterIdLst>
    <p:notesMasterId r:id="rId69"/>
  </p:notesMasterIdLst>
  <p:sldIdLst>
    <p:sldId id="261" r:id="rId16"/>
    <p:sldId id="264" r:id="rId17"/>
    <p:sldId id="354" r:id="rId18"/>
    <p:sldId id="356" r:id="rId19"/>
    <p:sldId id="358" r:id="rId20"/>
    <p:sldId id="268" r:id="rId21"/>
    <p:sldId id="352" r:id="rId22"/>
    <p:sldId id="269" r:id="rId23"/>
    <p:sldId id="353" r:id="rId24"/>
    <p:sldId id="361" r:id="rId25"/>
    <p:sldId id="271" r:id="rId26"/>
    <p:sldId id="362" r:id="rId27"/>
    <p:sldId id="365" r:id="rId28"/>
    <p:sldId id="363" r:id="rId29"/>
    <p:sldId id="366" r:id="rId30"/>
    <p:sldId id="367" r:id="rId31"/>
    <p:sldId id="370" r:id="rId32"/>
    <p:sldId id="371" r:id="rId33"/>
    <p:sldId id="375" r:id="rId34"/>
    <p:sldId id="377" r:id="rId35"/>
    <p:sldId id="372" r:id="rId36"/>
    <p:sldId id="373" r:id="rId37"/>
    <p:sldId id="374" r:id="rId38"/>
    <p:sldId id="378" r:id="rId39"/>
    <p:sldId id="379" r:id="rId40"/>
    <p:sldId id="380" r:id="rId41"/>
    <p:sldId id="381" r:id="rId42"/>
    <p:sldId id="382" r:id="rId43"/>
    <p:sldId id="383" r:id="rId44"/>
    <p:sldId id="384" r:id="rId45"/>
    <p:sldId id="386" r:id="rId46"/>
    <p:sldId id="389" r:id="rId47"/>
    <p:sldId id="390" r:id="rId48"/>
    <p:sldId id="392" r:id="rId49"/>
    <p:sldId id="394" r:id="rId50"/>
    <p:sldId id="396" r:id="rId51"/>
    <p:sldId id="409" r:id="rId52"/>
    <p:sldId id="398" r:id="rId53"/>
    <p:sldId id="404" r:id="rId54"/>
    <p:sldId id="418" r:id="rId55"/>
    <p:sldId id="402" r:id="rId56"/>
    <p:sldId id="406" r:id="rId57"/>
    <p:sldId id="413" r:id="rId58"/>
    <p:sldId id="415" r:id="rId59"/>
    <p:sldId id="416" r:id="rId60"/>
    <p:sldId id="419" r:id="rId61"/>
    <p:sldId id="420" r:id="rId62"/>
    <p:sldId id="421" r:id="rId63"/>
    <p:sldId id="427" r:id="rId64"/>
    <p:sldId id="422" r:id="rId65"/>
    <p:sldId id="424" r:id="rId66"/>
    <p:sldId id="426" r:id="rId67"/>
    <p:sldId id="351" r:id="rId6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84"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F7E098-82AB-4541-9A17-E484C5DF2408}" type="datetimeFigureOut">
              <a:rPr lang="it-IT" smtClean="0"/>
              <a:t>29/01/2017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678ED9-E460-4D3F-82AF-02B26C21D3B5}" type="slidenum">
              <a:rPr lang="it-IT" smtClean="0"/>
              <a:t>‹N›</a:t>
            </a:fld>
            <a:endParaRPr lang="it-IT"/>
          </a:p>
        </p:txBody>
      </p:sp>
    </p:spTree>
    <p:extLst>
      <p:ext uri="{BB962C8B-B14F-4D97-AF65-F5344CB8AC3E}">
        <p14:creationId xmlns:p14="http://schemas.microsoft.com/office/powerpoint/2010/main" val="551964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t>11</a:t>
            </a:fld>
            <a:endParaRPr lang="it-IT"/>
          </a:p>
        </p:txBody>
      </p:sp>
    </p:spTree>
    <p:extLst>
      <p:ext uri="{BB962C8B-B14F-4D97-AF65-F5344CB8AC3E}">
        <p14:creationId xmlns:p14="http://schemas.microsoft.com/office/powerpoint/2010/main" val="3623559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25</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26</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27</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28</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29</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30</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2777F1-1914-4C85-8F8A-8384BA6BB80B}" type="slidenum">
              <a:rPr lang="it-IT" altLang="it-IT">
                <a:solidFill>
                  <a:prstClr val="black"/>
                </a:solidFill>
              </a:rPr>
              <a:pPr/>
              <a:t>34</a:t>
            </a:fld>
            <a:endParaRPr lang="it-IT" altLang="it-IT">
              <a:solidFill>
                <a:prstClr val="black"/>
              </a:solidFill>
            </a:endParaRPr>
          </a:p>
        </p:txBody>
      </p:sp>
      <p:sp>
        <p:nvSpPr>
          <p:cNvPr id="2462722" name="Segnaposto immagine diapositiva 1"/>
          <p:cNvSpPr>
            <a:spLocks noGrp="1" noRot="1" noChangeAspect="1" noTextEdit="1"/>
          </p:cNvSpPr>
          <p:nvPr>
            <p:ph type="sldImg"/>
          </p:nvPr>
        </p:nvSpPr>
        <p:spPr>
          <a:xfrm>
            <a:off x="1146175" y="685800"/>
            <a:ext cx="4573588" cy="3429000"/>
          </a:xfrm>
          <a:ln/>
        </p:spPr>
      </p:sp>
      <p:sp>
        <p:nvSpPr>
          <p:cNvPr id="2462723" name="Segnaposto note 2"/>
          <p:cNvSpPr>
            <a:spLocks noGrp="1"/>
          </p:cNvSpPr>
          <p:nvPr>
            <p:ph type="body" idx="1"/>
          </p:nvPr>
        </p:nvSpPr>
        <p:spPr>
          <a:noFill/>
        </p:spPr>
        <p:txBody>
          <a:bodyPr lIns="89028" tIns="44514" rIns="89028" bIns="44514"/>
          <a:lstStyle/>
          <a:p>
            <a:endParaRPr lang="en-US" altLang="en-US"/>
          </a:p>
        </p:txBody>
      </p:sp>
      <p:sp>
        <p:nvSpPr>
          <p:cNvPr id="2462724" name="Segnaposto numero diapositiva 3"/>
          <p:cNvSpPr txBox="1">
            <a:spLocks noGrp="1"/>
          </p:cNvSpPr>
          <p:nvPr/>
        </p:nvSpPr>
        <p:spPr bwMode="auto">
          <a:xfrm>
            <a:off x="3884463" y="8685878"/>
            <a:ext cx="2972004" cy="45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028" tIns="44514" rIns="89028" bIns="44514" anchor="b"/>
          <a:lstStyle>
            <a:lvl1pPr algn="l" defTabSz="963613">
              <a:defRPr>
                <a:solidFill>
                  <a:schemeClr val="tx1"/>
                </a:solidFill>
                <a:latin typeface="Arial" charset="0"/>
              </a:defRPr>
            </a:lvl1pPr>
            <a:lvl2pPr marL="742950" indent="-285750" algn="l" defTabSz="963613">
              <a:defRPr>
                <a:solidFill>
                  <a:schemeClr val="tx1"/>
                </a:solidFill>
                <a:latin typeface="Arial" charset="0"/>
              </a:defRPr>
            </a:lvl2pPr>
            <a:lvl3pPr marL="1143000" indent="-228600" algn="l" defTabSz="963613">
              <a:defRPr>
                <a:solidFill>
                  <a:schemeClr val="tx1"/>
                </a:solidFill>
                <a:latin typeface="Arial" charset="0"/>
              </a:defRPr>
            </a:lvl3pPr>
            <a:lvl4pPr marL="1600200" indent="-228600" algn="l" defTabSz="963613">
              <a:defRPr>
                <a:solidFill>
                  <a:schemeClr val="tx1"/>
                </a:solidFill>
                <a:latin typeface="Arial" charset="0"/>
              </a:defRPr>
            </a:lvl4pPr>
            <a:lvl5pPr marL="2057400" indent="-228600" algn="l" defTabSz="963613">
              <a:defRPr>
                <a:solidFill>
                  <a:schemeClr val="tx1"/>
                </a:solidFill>
                <a:latin typeface="Arial" charset="0"/>
              </a:defRPr>
            </a:lvl5pPr>
            <a:lvl6pPr marL="2514600" indent="-228600" defTabSz="963613" fontAlgn="base">
              <a:spcBef>
                <a:spcPct val="0"/>
              </a:spcBef>
              <a:spcAft>
                <a:spcPct val="0"/>
              </a:spcAft>
              <a:defRPr>
                <a:solidFill>
                  <a:schemeClr val="tx1"/>
                </a:solidFill>
                <a:latin typeface="Arial" charset="0"/>
              </a:defRPr>
            </a:lvl6pPr>
            <a:lvl7pPr marL="2971800" indent="-228600" defTabSz="963613" fontAlgn="base">
              <a:spcBef>
                <a:spcPct val="0"/>
              </a:spcBef>
              <a:spcAft>
                <a:spcPct val="0"/>
              </a:spcAft>
              <a:defRPr>
                <a:solidFill>
                  <a:schemeClr val="tx1"/>
                </a:solidFill>
                <a:latin typeface="Arial" charset="0"/>
              </a:defRPr>
            </a:lvl7pPr>
            <a:lvl8pPr marL="3429000" indent="-228600" defTabSz="963613" fontAlgn="base">
              <a:spcBef>
                <a:spcPct val="0"/>
              </a:spcBef>
              <a:spcAft>
                <a:spcPct val="0"/>
              </a:spcAft>
              <a:defRPr>
                <a:solidFill>
                  <a:schemeClr val="tx1"/>
                </a:solidFill>
                <a:latin typeface="Arial" charset="0"/>
              </a:defRPr>
            </a:lvl8pPr>
            <a:lvl9pPr marL="3886200" indent="-228600" defTabSz="963613" fontAlgn="base">
              <a:spcBef>
                <a:spcPct val="0"/>
              </a:spcBef>
              <a:spcAft>
                <a:spcPct val="0"/>
              </a:spcAft>
              <a:defRPr>
                <a:solidFill>
                  <a:schemeClr val="tx1"/>
                </a:solidFill>
                <a:latin typeface="Arial" charset="0"/>
              </a:defRPr>
            </a:lvl9pPr>
          </a:lstStyle>
          <a:p>
            <a:pPr algn="r" fontAlgn="base">
              <a:spcBef>
                <a:spcPct val="0"/>
              </a:spcBef>
              <a:spcAft>
                <a:spcPct val="0"/>
              </a:spcAft>
            </a:pPr>
            <a:fld id="{F2B49227-F8E5-4F43-AD2A-E6294D2BDE15}" type="slidenum">
              <a:rPr lang="it-IT" altLang="en-US" sz="1100">
                <a:solidFill>
                  <a:prstClr val="black"/>
                </a:solidFill>
              </a:rPr>
              <a:pPr algn="r" fontAlgn="base">
                <a:spcBef>
                  <a:spcPct val="0"/>
                </a:spcBef>
                <a:spcAft>
                  <a:spcPct val="0"/>
                </a:spcAft>
              </a:pPr>
              <a:t>34</a:t>
            </a:fld>
            <a:endParaRPr lang="it-IT" altLang="en-US" sz="110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43</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44</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45</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13</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46</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47</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48</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49</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50</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52</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17</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18</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19</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21</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22</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23</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9678ED9-E460-4D3F-82AF-02B26C21D3B5}" type="slidenum">
              <a:rPr lang="it-IT" smtClean="0">
                <a:solidFill>
                  <a:prstClr val="black"/>
                </a:solidFill>
              </a:rPr>
              <a:pPr/>
              <a:t>24</a:t>
            </a:fld>
            <a:endParaRPr lang="it-IT">
              <a:solidFill>
                <a:prstClr val="black"/>
              </a:solidFill>
            </a:endParaRPr>
          </a:p>
        </p:txBody>
      </p:sp>
    </p:spTree>
    <p:extLst>
      <p:ext uri="{BB962C8B-B14F-4D97-AF65-F5344CB8AC3E}">
        <p14:creationId xmlns:p14="http://schemas.microsoft.com/office/powerpoint/2010/main" val="362355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479440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3923708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38331528"/>
      </p:ext>
    </p:extLst>
  </p:cSld>
  <p:clrMapOvr>
    <a:masterClrMapping/>
  </p:clrMapOvr>
  <p:transition>
    <p:zoom dir="in"/>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76897214"/>
      </p:ext>
    </p:extLst>
  </p:cSld>
  <p:clrMapOvr>
    <a:masterClrMapping/>
  </p:clrMapOvr>
  <p:transition>
    <p:zoom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42673989"/>
      </p:ext>
    </p:extLst>
  </p:cSld>
  <p:clrMapOvr>
    <a:masterClrMapping/>
  </p:clrMapOvr>
  <p:transition>
    <p:zoom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9018159"/>
      </p:ext>
    </p:extLst>
  </p:cSld>
  <p:clrMapOvr>
    <a:masterClrMapping/>
  </p:clrMapOvr>
  <p:transition>
    <p:zoom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5850082"/>
      </p:ext>
    </p:extLst>
  </p:cSld>
  <p:clrMapOvr>
    <a:masterClrMapping/>
  </p:clrMapOvr>
  <p:transition>
    <p:zoom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49628975"/>
      </p:ext>
    </p:extLst>
  </p:cSld>
  <p:clrMapOvr>
    <a:masterClrMapping/>
  </p:clrMapOvr>
  <p:transition>
    <p:zoom dir="in"/>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20745456"/>
      </p:ext>
    </p:extLst>
  </p:cSld>
  <p:clrMapOvr>
    <a:masterClrMapping/>
  </p:clrMapOvr>
  <p:transition>
    <p:zoom dir="in"/>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16934194"/>
      </p:ext>
    </p:extLst>
  </p:cSld>
  <p:clrMapOvr>
    <a:masterClrMapping/>
  </p:clrMapOvr>
  <p:transition>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686546275"/>
      </p:ext>
    </p:extLst>
  </p:cSld>
  <p:clrMapOvr>
    <a:masterClrMapping/>
  </p:clrMapOvr>
  <p:transition>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66802233"/>
      </p:ext>
    </p:extLst>
  </p:cSld>
  <p:clrMapOvr>
    <a:masterClrMapping/>
  </p:clrMapOvr>
  <p:transition>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2812711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8572324"/>
      </p:ext>
    </p:extLst>
  </p:cSld>
  <p:clrMapOvr>
    <a:masterClrMapping/>
  </p:clrMapOvr>
  <p:transition>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0492956"/>
      </p:ext>
    </p:extLst>
  </p:cSld>
  <p:clrMapOvr>
    <a:masterClrMapping/>
  </p:clrMapOvr>
  <p:transition>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10527503"/>
      </p:ext>
    </p:extLst>
  </p:cSld>
  <p:clrMapOvr>
    <a:masterClrMapping/>
  </p:clrMapOvr>
  <p:transition>
    <p:zoom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21918577"/>
      </p:ext>
    </p:extLst>
  </p:cSld>
  <p:clrMapOvr>
    <a:masterClrMapping/>
  </p:clrMapOvr>
  <p:transition>
    <p:zoom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02732769"/>
      </p:ext>
    </p:extLst>
  </p:cSld>
  <p:clrMapOvr>
    <a:masterClrMapping/>
  </p:clrMapOvr>
  <p:transition>
    <p:zoom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66042990"/>
      </p:ext>
    </p:extLst>
  </p:cSld>
  <p:clrMapOvr>
    <a:masterClrMapping/>
  </p:clrMapOvr>
  <p:transition>
    <p:zoom dir="in"/>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40490370"/>
      </p:ext>
    </p:extLst>
  </p:cSld>
  <p:clrMapOvr>
    <a:masterClrMapping/>
  </p:clrMapOvr>
  <p:transition>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72411925"/>
      </p:ext>
    </p:extLst>
  </p:cSld>
  <p:clrMapOvr>
    <a:masterClrMapping/>
  </p:clrMapOvr>
  <p:transition>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29039547"/>
      </p:ext>
    </p:extLst>
  </p:cSld>
  <p:clrMapOvr>
    <a:masterClrMapping/>
  </p:clrMapOvr>
  <p:transition>
    <p:zoom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59344479"/>
      </p:ext>
    </p:extLst>
  </p:cSld>
  <p:clrMapOvr>
    <a:masterClrMapping/>
  </p:clrMapOvr>
  <p:transition>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txBox="1">
            <a:spLocks noGrp="1"/>
          </p:cNvSpPr>
          <p:nvPr>
            <p:ph type="title"/>
          </p:nvPr>
        </p:nvSpPr>
        <p:spPr>
          <a:xfrm>
            <a:off x="685800" y="609603"/>
            <a:ext cx="7772400" cy="1143000"/>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85800" y="1981203"/>
            <a:ext cx="3810003"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981203"/>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txBox="1">
            <a:spLocks noGrp="1"/>
          </p:cNvSpPr>
          <p:nvPr>
            <p:ph idx="3"/>
          </p:nvPr>
        </p:nvSpPr>
        <p:spPr>
          <a:xfrm>
            <a:off x="4648196" y="4114800"/>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txBox="1">
            <a:spLocks noGrp="1"/>
          </p:cNvSpPr>
          <p:nvPr>
            <p:ph type="dt" sz="half" idx="10"/>
          </p:nvPr>
        </p:nvSpPr>
        <p:spPr/>
        <p:txBody>
          <a:bodyPr/>
          <a:lstStyle>
            <a:lvl1pPr>
              <a:defRPr/>
            </a:lvl1pPr>
          </a:lstStyle>
          <a:p>
            <a:pPr>
              <a:defRPr/>
            </a:pPr>
            <a:endParaRPr>
              <a:solidFill>
                <a:prstClr val="white">
                  <a:tint val="75000"/>
                </a:prstClr>
              </a:solidFill>
            </a:endParaRPr>
          </a:p>
        </p:txBody>
      </p:sp>
      <p:sp>
        <p:nvSpPr>
          <p:cNvPr id="7" name="Rectangle 5"/>
          <p:cNvSpPr txBox="1">
            <a:spLocks noGrp="1"/>
          </p:cNvSpPr>
          <p:nvPr>
            <p:ph type="ftr" sz="quarter" idx="11"/>
          </p:nvPr>
        </p:nvSpPr>
        <p:spPr/>
        <p:txBody>
          <a:bodyPr/>
          <a:lstStyle>
            <a:lvl1pPr>
              <a:defRPr/>
            </a:lvl1pPr>
          </a:lstStyle>
          <a:p>
            <a:pPr>
              <a:defRPr/>
            </a:pPr>
            <a:endParaRPr>
              <a:solidFill>
                <a:prstClr val="white">
                  <a:tint val="75000"/>
                </a:prstClr>
              </a:solidFill>
            </a:endParaRPr>
          </a:p>
        </p:txBody>
      </p:sp>
      <p:sp>
        <p:nvSpPr>
          <p:cNvPr id="8" name="Rectangle 6"/>
          <p:cNvSpPr txBox="1">
            <a:spLocks noGrp="1"/>
          </p:cNvSpPr>
          <p:nvPr>
            <p:ph type="sldNum" sz="quarter" idx="12"/>
          </p:nvPr>
        </p:nvSpPr>
        <p:spPr/>
        <p:txBody>
          <a:bodyPr/>
          <a:lstStyle>
            <a:lvl1pPr>
              <a:defRPr/>
            </a:lvl1pPr>
          </a:lstStyle>
          <a:p>
            <a:fld id="{395C4684-55F1-425D-9FA7-4DDD652227A2}" type="slidenum">
              <a:rPr lang="it-IT" altLang="it-IT">
                <a:solidFill>
                  <a:prstClr val="white">
                    <a:tint val="75000"/>
                  </a:prstClr>
                </a:solidFill>
              </a:rPr>
              <a:pPr/>
              <a:t>‹N›</a:t>
            </a:fld>
            <a:endParaRPr lang="it-IT" altLang="it-IT">
              <a:solidFill>
                <a:prstClr val="white">
                  <a:tint val="75000"/>
                </a:prstClr>
              </a:solidFill>
            </a:endParaRPr>
          </a:p>
        </p:txBody>
      </p:sp>
    </p:spTree>
    <p:extLst>
      <p:ext uri="{BB962C8B-B14F-4D97-AF65-F5344CB8AC3E}">
        <p14:creationId xmlns:p14="http://schemas.microsoft.com/office/powerpoint/2010/main" val="3773890962"/>
      </p:ext>
    </p:extLst>
  </p:cSld>
  <p:clrMapOvr>
    <a:masterClrMapping/>
  </p:clrMapOvr>
  <p:transition/>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94344769"/>
      </p:ext>
    </p:extLst>
  </p:cSld>
  <p:clrMapOvr>
    <a:masterClrMapping/>
  </p:clrMapOvr>
  <p:transition>
    <p:zoom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01719147"/>
      </p:ext>
    </p:extLst>
  </p:cSld>
  <p:clrMapOvr>
    <a:masterClrMapping/>
  </p:clrMapOvr>
  <p:transition>
    <p:zoom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07576273"/>
      </p:ext>
    </p:extLst>
  </p:cSld>
  <p:clrMapOvr>
    <a:masterClrMapping/>
  </p:clrMapOvr>
  <p:transition>
    <p:zoom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5136251"/>
      </p:ext>
    </p:extLst>
  </p:cSld>
  <p:clrMapOvr>
    <a:masterClrMapping/>
  </p:clrMapOvr>
  <p:transition>
    <p:zoom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03052451"/>
      </p:ext>
    </p:extLst>
  </p:cSld>
  <p:clrMapOvr>
    <a:masterClrMapping/>
  </p:clrMapOvr>
  <p:transition>
    <p:zoom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29193337"/>
      </p:ext>
    </p:extLst>
  </p:cSld>
  <p:clrMapOvr>
    <a:masterClrMapping/>
  </p:clrMapOvr>
  <p:transition>
    <p:zoom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60279371"/>
      </p:ext>
    </p:extLst>
  </p:cSld>
  <p:clrMapOvr>
    <a:masterClrMapping/>
  </p:clrMapOvr>
  <p:transition>
    <p:zoom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48622400"/>
      </p:ext>
    </p:extLst>
  </p:cSld>
  <p:clrMapOvr>
    <a:masterClrMapping/>
  </p:clrMapOvr>
  <p:transition>
    <p:zoom dir="in"/>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652855180"/>
      </p:ext>
    </p:extLst>
  </p:cSld>
  <p:clrMapOvr>
    <a:masterClrMapping/>
  </p:clrMapOvr>
  <p:transition>
    <p:zoom dir="in"/>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90159656"/>
      </p:ext>
    </p:extLst>
  </p:cSld>
  <p:clrMapOvr>
    <a:masterClrMapping/>
  </p:clrMapOvr>
  <p:transition>
    <p:zoom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1266852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36772897"/>
      </p:ext>
    </p:extLst>
  </p:cSld>
  <p:clrMapOvr>
    <a:masterClrMapping/>
  </p:clrMapOvr>
  <p:transition>
    <p:zoom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33066406"/>
      </p:ext>
    </p:extLst>
  </p:cSld>
  <p:clrMapOvr>
    <a:masterClrMapping/>
  </p:clrMapOvr>
  <p:transition>
    <p:zoom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2477327"/>
      </p:ext>
    </p:extLst>
  </p:cSld>
  <p:clrMapOvr>
    <a:masterClrMapping/>
  </p:clrMapOvr>
  <p:transition>
    <p:zoom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211968127"/>
      </p:ext>
    </p:extLst>
  </p:cSld>
  <p:clrMapOvr>
    <a:masterClrMapping/>
  </p:clrMapOvr>
  <p:transition>
    <p:zoom dir="in"/>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390254"/>
      </p:ext>
    </p:extLst>
  </p:cSld>
  <p:clrMapOvr>
    <a:masterClrMapping/>
  </p:clrMapOvr>
  <p:transition>
    <p:zoom dir="in"/>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37488285"/>
      </p:ext>
    </p:extLst>
  </p:cSld>
  <p:clrMapOvr>
    <a:masterClrMapping/>
  </p:clrMapOvr>
  <p:transition>
    <p:zoom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47810812"/>
      </p:ext>
    </p:extLst>
  </p:cSld>
  <p:clrMapOvr>
    <a:masterClrMapping/>
  </p:clrMapOvr>
  <p:transition>
    <p:zoom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01125425"/>
      </p:ext>
    </p:extLst>
  </p:cSld>
  <p:clrMapOvr>
    <a:masterClrMapping/>
  </p:clrMapOvr>
  <p:transition>
    <p:zoom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01554315"/>
      </p:ext>
    </p:extLst>
  </p:cSld>
  <p:clrMapOvr>
    <a:masterClrMapping/>
  </p:clrMapOvr>
  <p:transition>
    <p:zoom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18685090"/>
      </p:ext>
    </p:extLst>
  </p:cSld>
  <p:clrMapOvr>
    <a:masterClrMapping/>
  </p:clrMapOvr>
  <p:transition>
    <p:zoom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1436861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485379730"/>
      </p:ext>
    </p:extLst>
  </p:cSld>
  <p:clrMapOvr>
    <a:masterClrMapping/>
  </p:clrMapOvr>
  <p:transition>
    <p:zoom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15610272"/>
      </p:ext>
    </p:extLst>
  </p:cSld>
  <p:clrMapOvr>
    <a:masterClrMapping/>
  </p:clrMapOvr>
  <p:transition>
    <p:zoom dir="in"/>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72669317"/>
      </p:ext>
    </p:extLst>
  </p:cSld>
  <p:clrMapOvr>
    <a:masterClrMapping/>
  </p:clrMapOvr>
  <p:transition>
    <p:zoom dir="in"/>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24338956"/>
      </p:ext>
    </p:extLst>
  </p:cSld>
  <p:clrMapOvr>
    <a:masterClrMapping/>
  </p:clrMapOvr>
  <p:transition>
    <p:zoom dir="in"/>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56660081"/>
      </p:ext>
    </p:extLst>
  </p:cSld>
  <p:clrMapOvr>
    <a:masterClrMapping/>
  </p:clrMapOvr>
  <p:transition>
    <p:zoom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18818438"/>
      </p:ext>
    </p:extLst>
  </p:cSld>
  <p:clrMapOvr>
    <a:masterClrMapping/>
  </p:clrMapOvr>
  <p:transition>
    <p:zoom dir="in"/>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91823676"/>
      </p:ext>
    </p:extLst>
  </p:cSld>
  <p:clrMapOvr>
    <a:masterClrMapping/>
  </p:clrMapOvr>
  <p:transition>
    <p:zoom dir="in"/>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11394456"/>
      </p:ext>
    </p:extLst>
  </p:cSld>
  <p:clrMapOvr>
    <a:masterClrMapping/>
  </p:clrMapOvr>
  <p:transition>
    <p:zoom dir="in"/>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45395678"/>
      </p:ext>
    </p:extLst>
  </p:cSld>
  <p:clrMapOvr>
    <a:masterClrMapping/>
  </p:clrMapOvr>
  <p:transition>
    <p:zoom dir="in"/>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49194854"/>
      </p:ext>
    </p:extLst>
  </p:cSld>
  <p:clrMapOvr>
    <a:masterClrMapping/>
  </p:clrMapOvr>
  <p:transition>
    <p:zoom dir="in"/>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1508112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78090265"/>
      </p:ext>
    </p:extLst>
  </p:cSld>
  <p:clrMapOvr>
    <a:masterClrMapping/>
  </p:clrMapOvr>
  <p:transition>
    <p:zoom dir="in"/>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71542565"/>
      </p:ext>
    </p:extLst>
  </p:cSld>
  <p:clrMapOvr>
    <a:masterClrMapping/>
  </p:clrMapOvr>
  <p:transition>
    <p:zoom dir="in"/>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05210593"/>
      </p:ext>
    </p:extLst>
  </p:cSld>
  <p:clrMapOvr>
    <a:masterClrMapping/>
  </p:clrMapOvr>
  <p:transition>
    <p:zoom dir="in"/>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13199886"/>
      </p:ext>
    </p:extLst>
  </p:cSld>
  <p:clrMapOvr>
    <a:masterClrMapping/>
  </p:clrMapOvr>
  <p:transition>
    <p:zoom dir="in"/>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94690220"/>
      </p:ext>
    </p:extLst>
  </p:cSld>
  <p:clrMapOvr>
    <a:masterClrMapping/>
  </p:clrMapOvr>
  <p:transition>
    <p:zoom dir="in"/>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627637405"/>
      </p:ext>
    </p:extLst>
  </p:cSld>
  <p:clrMapOvr>
    <a:masterClrMapping/>
  </p:clrMapOvr>
  <p:transition>
    <p:zoom dir="in"/>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05280139"/>
      </p:ext>
    </p:extLst>
  </p:cSld>
  <p:clrMapOvr>
    <a:masterClrMapping/>
  </p:clrMapOvr>
  <p:transition>
    <p:zoom dir="in"/>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229021875"/>
      </p:ext>
    </p:extLst>
  </p:cSld>
  <p:clrMapOvr>
    <a:masterClrMapping/>
  </p:clrMapOvr>
  <p:transition>
    <p:zoom dir="in"/>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41162990"/>
      </p:ext>
    </p:extLst>
  </p:cSld>
  <p:clrMapOvr>
    <a:masterClrMapping/>
  </p:clrMapOvr>
  <p:transition>
    <p:zoom dir="in"/>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332810469"/>
      </p:ext>
    </p:extLst>
  </p:cSld>
  <p:clrMapOvr>
    <a:masterClrMapping/>
  </p:clrMapOvr>
  <p:transition>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2010314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22705863"/>
      </p:ext>
    </p:extLst>
  </p:cSld>
  <p:clrMapOvr>
    <a:masterClrMapping/>
  </p:clrMapOvr>
  <p:transition>
    <p:zoom dir="in"/>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692939973"/>
      </p:ext>
    </p:extLst>
  </p:cSld>
  <p:clrMapOvr>
    <a:masterClrMapping/>
  </p:clrMapOvr>
  <p:transition>
    <p:zoom dir="in"/>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23933410"/>
      </p:ext>
    </p:extLst>
  </p:cSld>
  <p:clrMapOvr>
    <a:masterClrMapping/>
  </p:clrMapOvr>
  <p:transition>
    <p:zoom dir="in"/>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65143424"/>
      </p:ext>
    </p:extLst>
  </p:cSld>
  <p:clrMapOvr>
    <a:masterClrMapping/>
  </p:clrMapOvr>
  <p:transition>
    <p:zoom dir="in"/>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423127004"/>
      </p:ext>
    </p:extLst>
  </p:cSld>
  <p:clrMapOvr>
    <a:masterClrMapping/>
  </p:clrMapOvr>
  <p:transition>
    <p:zoom dir="in"/>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88398814"/>
      </p:ext>
    </p:extLst>
  </p:cSld>
  <p:clrMapOvr>
    <a:masterClrMapping/>
  </p:clrMapOvr>
  <p:transition>
    <p:zoom dir="in"/>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4710735"/>
      </p:ext>
    </p:extLst>
  </p:cSld>
  <p:clrMapOvr>
    <a:masterClrMapping/>
  </p:clrMapOvr>
  <p:transition>
    <p:zoom dir="in"/>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137536398"/>
      </p:ext>
    </p:extLst>
  </p:cSld>
  <p:clrMapOvr>
    <a:masterClrMapping/>
  </p:clrMapOvr>
  <p:transition>
    <p:zoom dir="in"/>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95052294"/>
      </p:ext>
    </p:extLst>
  </p:cSld>
  <p:clrMapOvr>
    <a:masterClrMapping/>
  </p:clrMapOvr>
  <p:transition>
    <p:zoom dir="in"/>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84392076"/>
      </p:ext>
    </p:extLst>
  </p:cSld>
  <p:clrMapOvr>
    <a:masterClrMapping/>
  </p:clrMapOvr>
  <p:transition>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3981945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72881887"/>
      </p:ext>
    </p:extLst>
  </p:cSld>
  <p:clrMapOvr>
    <a:masterClrMapping/>
  </p:clrMapOvr>
  <p:transition>
    <p:zoom dir="in"/>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98960092"/>
      </p:ext>
    </p:extLst>
  </p:cSld>
  <p:clrMapOvr>
    <a:masterClrMapping/>
  </p:clrMapOvr>
  <p:transition>
    <p:zoom dir="in"/>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13605716"/>
      </p:ext>
    </p:extLst>
  </p:cSld>
  <p:clrMapOvr>
    <a:masterClrMapping/>
  </p:clrMapOvr>
  <p:transition>
    <p:zoom dir="in"/>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23468414"/>
      </p:ext>
    </p:extLst>
  </p:cSld>
  <p:clrMapOvr>
    <a:masterClrMapping/>
  </p:clrMapOvr>
  <p:transition>
    <p:zoom dir="in"/>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422511629"/>
      </p:ext>
    </p:extLst>
  </p:cSld>
  <p:clrMapOvr>
    <a:masterClrMapping/>
  </p:clrMapOvr>
  <p:transition>
    <p:zoom dir="in"/>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88848096"/>
      </p:ext>
    </p:extLst>
  </p:cSld>
  <p:clrMapOvr>
    <a:masterClrMapping/>
  </p:clrMapOvr>
  <p:transition>
    <p:zoom dir="in"/>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70871215"/>
      </p:ext>
    </p:extLst>
  </p:cSld>
  <p:clrMapOvr>
    <a:masterClrMapping/>
  </p:clrMapOvr>
  <p:transition>
    <p:zoom dir="in"/>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56420233"/>
      </p:ext>
    </p:extLst>
  </p:cSld>
  <p:clrMapOvr>
    <a:masterClrMapping/>
  </p:clrMapOvr>
  <p:transition>
    <p:zoom dir="in"/>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22404892"/>
      </p:ext>
    </p:extLst>
  </p:cSld>
  <p:clrMapOvr>
    <a:masterClrMapping/>
  </p:clrMapOvr>
  <p:transition>
    <p:zoom dir="in"/>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73929998"/>
      </p:ext>
    </p:extLst>
  </p:cSld>
  <p:clrMapOvr>
    <a:masterClrMapping/>
  </p:clrMapOvr>
  <p:transition>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9059255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59525763"/>
      </p:ext>
    </p:extLst>
  </p:cSld>
  <p:clrMapOvr>
    <a:masterClrMapping/>
  </p:clrMapOvr>
  <p:transition>
    <p:zoom dir="in"/>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9205437"/>
      </p:ext>
    </p:extLst>
  </p:cSld>
  <p:clrMapOvr>
    <a:masterClrMapping/>
  </p:clrMapOvr>
  <p:transition>
    <p:zoom dir="in"/>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09259331"/>
      </p:ext>
    </p:extLst>
  </p:cSld>
  <p:clrMapOvr>
    <a:masterClrMapping/>
  </p:clrMapOvr>
  <p:transition>
    <p:zoom dir="in"/>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35327450"/>
      </p:ext>
    </p:extLst>
  </p:cSld>
  <p:clrMapOvr>
    <a:masterClrMapping/>
  </p:clrMapOvr>
  <p:transition>
    <p:zoom dir="in"/>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241572390"/>
      </p:ext>
    </p:extLst>
  </p:cSld>
  <p:clrMapOvr>
    <a:masterClrMapping/>
  </p:clrMapOvr>
  <p:transition>
    <p:zoom dir="in"/>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02204113"/>
      </p:ext>
    </p:extLst>
  </p:cSld>
  <p:clrMapOvr>
    <a:masterClrMapping/>
  </p:clrMapOvr>
  <p:transition>
    <p:zoom dir="in"/>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67710044"/>
      </p:ext>
    </p:extLst>
  </p:cSld>
  <p:clrMapOvr>
    <a:masterClrMapping/>
  </p:clrMapOvr>
  <p:transition>
    <p:zoom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01085549"/>
      </p:ext>
    </p:extLst>
  </p:cSld>
  <p:clrMapOvr>
    <a:masterClrMapping/>
  </p:clrMapOvr>
  <p:transition>
    <p:zoom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82573640"/>
      </p:ext>
    </p:extLst>
  </p:cSld>
  <p:clrMapOvr>
    <a:masterClrMapping/>
  </p:clrMapOvr>
  <p:transition>
    <p:zoom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71998313"/>
      </p:ext>
    </p:extLst>
  </p:cSld>
  <p:clrMapOvr>
    <a:masterClrMapping/>
  </p:clrMapOvr>
  <p:transition>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850234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135227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13911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637248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870718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125992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txBox="1">
            <a:spLocks noGrp="1"/>
          </p:cNvSpPr>
          <p:nvPr>
            <p:ph type="title"/>
          </p:nvPr>
        </p:nvSpPr>
        <p:spPr>
          <a:xfrm>
            <a:off x="685800" y="609603"/>
            <a:ext cx="7772400" cy="1143000"/>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685800" y="1981203"/>
            <a:ext cx="3810003" cy="411480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981203"/>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txBox="1">
            <a:spLocks noGrp="1"/>
          </p:cNvSpPr>
          <p:nvPr>
            <p:ph idx="3"/>
          </p:nvPr>
        </p:nvSpPr>
        <p:spPr>
          <a:xfrm>
            <a:off x="4648196" y="4114800"/>
            <a:ext cx="3810003" cy="1981203"/>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txBox="1">
            <a:spLocks noGrp="1"/>
          </p:cNvSpPr>
          <p:nvPr>
            <p:ph type="dt" sz="half" idx="10"/>
          </p:nvPr>
        </p:nvSpPr>
        <p:spPr/>
        <p:txBody>
          <a:bodyPr/>
          <a:lstStyle>
            <a:lvl1pPr>
              <a:defRPr/>
            </a:lvl1pPr>
          </a:lstStyle>
          <a:p>
            <a:pPr>
              <a:defRPr/>
            </a:pPr>
            <a:endParaRPr>
              <a:solidFill>
                <a:prstClr val="white">
                  <a:tint val="75000"/>
                </a:prstClr>
              </a:solidFill>
            </a:endParaRPr>
          </a:p>
        </p:txBody>
      </p:sp>
      <p:sp>
        <p:nvSpPr>
          <p:cNvPr id="7" name="Rectangle 5"/>
          <p:cNvSpPr txBox="1">
            <a:spLocks noGrp="1"/>
          </p:cNvSpPr>
          <p:nvPr>
            <p:ph type="ftr" sz="quarter" idx="11"/>
          </p:nvPr>
        </p:nvSpPr>
        <p:spPr/>
        <p:txBody>
          <a:bodyPr/>
          <a:lstStyle>
            <a:lvl1pPr>
              <a:defRPr/>
            </a:lvl1pPr>
          </a:lstStyle>
          <a:p>
            <a:pPr>
              <a:defRPr/>
            </a:pPr>
            <a:endParaRPr>
              <a:solidFill>
                <a:prstClr val="white">
                  <a:tint val="75000"/>
                </a:prstClr>
              </a:solidFill>
            </a:endParaRPr>
          </a:p>
        </p:txBody>
      </p:sp>
      <p:sp>
        <p:nvSpPr>
          <p:cNvPr id="8" name="Rectangle 6"/>
          <p:cNvSpPr txBox="1">
            <a:spLocks noGrp="1"/>
          </p:cNvSpPr>
          <p:nvPr>
            <p:ph type="sldNum" sz="quarter" idx="12"/>
          </p:nvPr>
        </p:nvSpPr>
        <p:spPr/>
        <p:txBody>
          <a:bodyPr/>
          <a:lstStyle>
            <a:lvl1pPr>
              <a:defRPr/>
            </a:lvl1pPr>
          </a:lstStyle>
          <a:p>
            <a:fld id="{395C4684-55F1-425D-9FA7-4DDD652227A2}" type="slidenum">
              <a:rPr lang="it-IT" altLang="it-IT">
                <a:solidFill>
                  <a:prstClr val="white">
                    <a:tint val="75000"/>
                  </a:prstClr>
                </a:solidFill>
              </a:rPr>
              <a:pPr/>
              <a:t>‹N›</a:t>
            </a:fld>
            <a:endParaRPr lang="it-IT" altLang="it-IT">
              <a:solidFill>
                <a:prstClr val="white">
                  <a:tint val="75000"/>
                </a:prstClr>
              </a:solidFill>
            </a:endParaRPr>
          </a:p>
        </p:txBody>
      </p:sp>
    </p:spTree>
    <p:extLst>
      <p:ext uri="{BB962C8B-B14F-4D97-AF65-F5344CB8AC3E}">
        <p14:creationId xmlns:p14="http://schemas.microsoft.com/office/powerpoint/2010/main" val="417732990"/>
      </p:ext>
    </p:extLst>
  </p:cSld>
  <p:clrMapOvr>
    <a:masterClrMapping/>
  </p:clrMapOvr>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974499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436762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869439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409359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71897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976688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4161317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082867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80180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524887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788633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389863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57F0A0-30DC-4374-864D-D270F2A46C19}"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830808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3DD58-393D-4898-9AAB-28467F33917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005966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601476-D7DD-433B-9D76-B1139C8E5C3A}"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593137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2F02A7-A92D-4F69-B3C9-772F576AB5F3}"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64451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830757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6BF750-576B-486D-9871-9D69261E63C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275412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F32C3E-C2FC-420B-9614-C533296240E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3811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C6A8C-A631-48D0-AC6F-8CF0C409AE75}"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022149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E01857-3E48-4900-B3A5-6887C99F926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41725869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28EB26-8556-4674-88FA-D845EEA2C91F}"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33587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9DDF4-3196-4F2F-8538-26F9DD5779F1}"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10137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EC72B0-F73B-40D2-9110-798195AFD776}"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86153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44334512"/>
      </p:ext>
    </p:extLst>
  </p:cSld>
  <p:clrMapOvr>
    <a:masterClrMapping/>
  </p:clrMapOvr>
  <p:transition>
    <p:zoom dir="in"/>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34268802"/>
      </p:ext>
    </p:extLst>
  </p:cSld>
  <p:clrMapOvr>
    <a:masterClrMapping/>
  </p:clrMapOvr>
  <p:transition>
    <p:zoom dir="in"/>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82815250"/>
      </p:ext>
    </p:extLst>
  </p:cSld>
  <p:clrMapOvr>
    <a:masterClrMapping/>
  </p:clrMapOvr>
  <p:transition>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2175843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55067469"/>
      </p:ext>
    </p:extLst>
  </p:cSld>
  <p:clrMapOvr>
    <a:masterClrMapping/>
  </p:clrMapOvr>
  <p:transition>
    <p:zoom dir="in"/>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41740207"/>
      </p:ext>
    </p:extLst>
  </p:cSld>
  <p:clrMapOvr>
    <a:masterClrMapping/>
  </p:clrMapOvr>
  <p:transition>
    <p:zoom dir="in"/>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468526973"/>
      </p:ext>
    </p:extLst>
  </p:cSld>
  <p:clrMapOvr>
    <a:masterClrMapping/>
  </p:clrMapOvr>
  <p:transition>
    <p:zoom dir="in"/>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675524810"/>
      </p:ext>
    </p:extLst>
  </p:cSld>
  <p:clrMapOvr>
    <a:masterClrMapping/>
  </p:clrMapOvr>
  <p:transition>
    <p:zoom dir="in"/>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73214057"/>
      </p:ext>
    </p:extLst>
  </p:cSld>
  <p:clrMapOvr>
    <a:masterClrMapping/>
  </p:clrMapOvr>
  <p:transition>
    <p:zoom dir="in"/>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71927204"/>
      </p:ext>
    </p:extLst>
  </p:cSld>
  <p:clrMapOvr>
    <a:masterClrMapping/>
  </p:clrMapOvr>
  <p:transition>
    <p:zoom dir="in"/>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233898151"/>
      </p:ext>
    </p:extLst>
  </p:cSld>
  <p:clrMapOvr>
    <a:masterClrMapping/>
  </p:clrMapOvr>
  <p:transition>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99105818"/>
      </p:ext>
    </p:extLst>
  </p:cSld>
  <p:clrMapOvr>
    <a:masterClrMapping/>
  </p:clrMapOvr>
  <p:transition>
    <p:zoom dir="in"/>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22248643"/>
      </p:ext>
    </p:extLst>
  </p:cSld>
  <p:clrMapOvr>
    <a:masterClrMapping/>
  </p:clrMapOvr>
  <p:transition>
    <p:zoom dir="in"/>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67940662"/>
      </p:ext>
    </p:extLst>
  </p:cSld>
  <p:clrMapOvr>
    <a:masterClrMapping/>
  </p:clrMapOvr>
  <p:transition>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2953366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03097187"/>
      </p:ext>
    </p:extLst>
  </p:cSld>
  <p:clrMapOvr>
    <a:masterClrMapping/>
  </p:clrMapOvr>
  <p:transition>
    <p:zoom dir="in"/>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48638136"/>
      </p:ext>
    </p:extLst>
  </p:cSld>
  <p:clrMapOvr>
    <a:masterClrMapping/>
  </p:clrMapOvr>
  <p:transition>
    <p:zoom dir="in"/>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601460247"/>
      </p:ext>
    </p:extLst>
  </p:cSld>
  <p:clrMapOvr>
    <a:masterClrMapping/>
  </p:clrMapOvr>
  <p:transition>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109183090"/>
      </p:ext>
    </p:extLst>
  </p:cSld>
  <p:clrMapOvr>
    <a:masterClrMapping/>
  </p:clrMapOvr>
  <p:transition>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74245756"/>
      </p:ext>
    </p:extLst>
  </p:cSld>
  <p:clrMapOvr>
    <a:masterClrMapping/>
  </p:clrMapOvr>
  <p:transition>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89763811"/>
      </p:ext>
    </p:extLst>
  </p:cSld>
  <p:clrMapOvr>
    <a:masterClrMapping/>
  </p:clrMapOvr>
  <p:transition>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36702755"/>
      </p:ext>
    </p:extLst>
  </p:cSld>
  <p:clrMapOvr>
    <a:masterClrMapping/>
  </p:clrMapOvr>
  <p:transition>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743023356"/>
      </p:ext>
    </p:extLst>
  </p:cSld>
  <p:clrMapOvr>
    <a:masterClrMapping/>
  </p:clrMapOvr>
  <p:transition>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06550607"/>
      </p:ext>
    </p:extLst>
  </p:cSld>
  <p:clrMapOvr>
    <a:masterClrMapping/>
  </p:clrMapOvr>
  <p:transition>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593142795"/>
      </p:ext>
    </p:extLst>
  </p:cSld>
  <p:clrMapOvr>
    <a:masterClrMapping/>
  </p:clrMapOvr>
  <p:transition>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6351985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62446285"/>
      </p:ext>
    </p:extLst>
  </p:cSld>
  <p:clrMapOvr>
    <a:masterClrMapping/>
  </p:clrMapOvr>
  <p:transition>
    <p:zoom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630416417"/>
      </p:ext>
    </p:extLst>
  </p:cSld>
  <p:clrMapOvr>
    <a:masterClrMapping/>
  </p:clrMapOvr>
  <p:transition>
    <p:zoom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59934908"/>
      </p:ext>
    </p:extLst>
  </p:cSld>
  <p:clrMapOvr>
    <a:masterClrMapping/>
  </p:clrMapOvr>
  <p:transition>
    <p:zoom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183423495"/>
      </p:ext>
    </p:extLst>
  </p:cSld>
  <p:clrMapOvr>
    <a:masterClrMapping/>
  </p:clrMapOvr>
  <p:transition>
    <p:zoom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33623246"/>
      </p:ext>
    </p:extLst>
  </p:cSld>
  <p:clrMapOvr>
    <a:masterClrMapping/>
  </p:clrMapOvr>
  <p:transition>
    <p:zoom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57558307"/>
      </p:ext>
    </p:extLst>
  </p:cSld>
  <p:clrMapOvr>
    <a:masterClrMapping/>
  </p:clrMapOvr>
  <p:transition>
    <p:zoom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0698926"/>
      </p:ext>
    </p:extLst>
  </p:cSld>
  <p:clrMapOvr>
    <a:masterClrMapping/>
  </p:clrMapOvr>
  <p:transition>
    <p:zoom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555595875"/>
      </p:ext>
    </p:extLst>
  </p:cSld>
  <p:clrMapOvr>
    <a:masterClrMapping/>
  </p:clrMapOvr>
  <p:transition>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58748322"/>
      </p:ext>
    </p:extLst>
  </p:cSld>
  <p:clrMapOvr>
    <a:masterClrMapping/>
  </p:clrMapOvr>
  <p:transition>
    <p:zoom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5872003"/>
      </p:ext>
    </p:extLst>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9043070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10648848"/>
      </p:ext>
    </p:extLst>
  </p:cSld>
  <p:clrMapOvr>
    <a:masterClrMapping/>
  </p:clrMapOvr>
  <p:transition>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7808397"/>
      </p:ext>
    </p:extLst>
  </p:cSld>
  <p:clrMapOvr>
    <a:masterClrMapping/>
  </p:clrMapOvr>
  <p:transition>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720378511"/>
      </p:ext>
    </p:extLst>
  </p:cSld>
  <p:clrMapOvr>
    <a:masterClrMapping/>
  </p:clrMapOvr>
  <p:transition>
    <p:zoom dir="in"/>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873242038"/>
      </p:ext>
    </p:extLst>
  </p:cSld>
  <p:clrMapOvr>
    <a:masterClrMapping/>
  </p:clrMapOvr>
  <p:transition>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443656461"/>
      </p:ext>
    </p:extLst>
  </p:cSld>
  <p:clrMapOvr>
    <a:masterClrMapping/>
  </p:clrMapOvr>
  <p:transition>
    <p:zoom dir="in"/>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8661058"/>
      </p:ext>
    </p:extLst>
  </p:cSld>
  <p:clrMapOvr>
    <a:masterClrMapping/>
  </p:clrMapOvr>
  <p:transition>
    <p:zoom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08027329"/>
      </p:ext>
    </p:extLst>
  </p:cSld>
  <p:clrMapOvr>
    <a:masterClrMapping/>
  </p:clrMapOvr>
  <p:transition>
    <p:zoom dir="in"/>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44D991B-31CA-411F-BA74-B030D31FFA3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59539936"/>
      </p:ext>
    </p:extLst>
  </p:cSld>
  <p:clrMapOvr>
    <a:masterClrMapping/>
  </p:clrMapOvr>
  <p:transition>
    <p:zoom dir="in"/>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F907B996-EAA6-4757-91F0-5315DAB5D90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928184308"/>
      </p:ext>
    </p:extLst>
  </p:cSld>
  <p:clrMapOvr>
    <a:masterClrMapping/>
  </p:clrMapOvr>
  <p:transition>
    <p:zoom dir="in"/>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3A12EA0-1F46-4F49-A920-D1E08F4477F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00345544"/>
      </p:ext>
    </p:extLst>
  </p:cSld>
  <p:clrMapOvr>
    <a:masterClrMapping/>
  </p:clrMapOvr>
  <p:transition>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905709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46AF223-59BD-4C3F-91F2-1BF1CA3C9B38}"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06231600"/>
      </p:ext>
    </p:extLst>
  </p:cSld>
  <p:clrMapOvr>
    <a:masterClrMapping/>
  </p:clrMapOvr>
  <p:transition>
    <p:zoom dir="in"/>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4BAC02BC-3CB3-4F6E-97F8-762F68D8CC00}"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34823209"/>
      </p:ext>
    </p:extLst>
  </p:cSld>
  <p:clrMapOvr>
    <a:masterClrMapping/>
  </p:clrMapOvr>
  <p:transition>
    <p:zoom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8E0E51A0-667C-4FFD-8B80-AECF9671E86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79224626"/>
      </p:ext>
    </p:extLst>
  </p:cSld>
  <p:clrMapOvr>
    <a:masterClrMapping/>
  </p:clrMapOvr>
  <p:transition>
    <p:zoom dir="in"/>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12ED851-13A6-4CCA-B1F8-1C9235FE9B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7660992"/>
      </p:ext>
    </p:extLst>
  </p:cSld>
  <p:clrMapOvr>
    <a:masterClrMapping/>
  </p:clrMapOvr>
  <p:transition>
    <p:zoom dir="in"/>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14C27C1-7E84-4620-87DE-1086D44EE86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57072726"/>
      </p:ext>
    </p:extLst>
  </p:cSld>
  <p:clrMapOvr>
    <a:masterClrMapping/>
  </p:clrMapOvr>
  <p:transition>
    <p:zoom dir="in"/>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48736B4E-9706-4810-985B-3AE78F78E46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210638465"/>
      </p:ext>
    </p:extLst>
  </p:cSld>
  <p:clrMapOvr>
    <a:masterClrMapping/>
  </p:clrMapOvr>
  <p:transition>
    <p:zoom dir="in"/>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B829ABB-2C89-475A-B6A4-C269ED4AAE1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28185037"/>
      </p:ext>
    </p:extLst>
  </p:cSld>
  <p:clrMapOvr>
    <a:masterClrMapping/>
  </p:clrMapOvr>
  <p:transition>
    <p:zoom dir="in"/>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78D24D06-38EA-4C63-94AF-935804F76AA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489150649"/>
      </p:ext>
    </p:extLst>
  </p:cSld>
  <p:clrMapOvr>
    <a:masterClrMapping/>
  </p:clrMapOvr>
  <p:transition>
    <p:zoom dir="in"/>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a:lvl1pPr>
          </a:lstStyle>
          <a:p>
            <a:fld id="{3E5A161B-1630-417C-9426-14DBC4239DB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062709513"/>
      </p:ext>
    </p:extLst>
  </p:cSld>
  <p:clrMapOvr>
    <a:masterClrMapping/>
  </p:clrMapOvr>
  <p:transition>
    <p:zoom dir="in"/>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52BE69D-09A5-492D-AD18-BB3E9B6B004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71720415"/>
      </p:ext>
    </p:extLst>
  </p:cSld>
  <p:clrMapOvr>
    <a:masterClrMapping/>
  </p:clrMapOvr>
  <p:transition>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12732437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73907536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146696979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61148159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324692355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325725156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297935185"/>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612026144"/>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solidFill>
                  <a:prstClr val="white">
                    <a:tint val="75000"/>
                  </a:prstClr>
                </a:solidFill>
              </a:rPr>
              <a:pPr/>
              <a:t>1/29/2017</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solidFill>
                  <a:prstClr val="white">
                    <a:tint val="75000"/>
                  </a:prstClr>
                </a:solidFill>
              </a:rPr>
              <a:pPr/>
              <a:t>‹N›</a:t>
            </a:fld>
            <a:endParaRPr lang="en-US">
              <a:solidFill>
                <a:prstClr val="white">
                  <a:tint val="75000"/>
                </a:prstClr>
              </a:solidFill>
            </a:endParaRPr>
          </a:p>
        </p:txBody>
      </p:sp>
    </p:spTree>
    <p:extLst>
      <p:ext uri="{BB962C8B-B14F-4D97-AF65-F5344CB8AC3E}">
        <p14:creationId xmlns:p14="http://schemas.microsoft.com/office/powerpoint/2010/main" val="3271414601"/>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smtClean="0"/>
              <a:t>Fare clic per modificare gli stili del testo dello schema</a:t>
            </a:r>
          </a:p>
          <a:p>
            <a:pPr lvl="1"/>
            <a:r>
              <a:rPr lang="en-US" altLang="it-IT" smtClean="0"/>
              <a:t>Secondo livello</a:t>
            </a:r>
          </a:p>
          <a:p>
            <a:pPr lvl="2"/>
            <a:r>
              <a:rPr lang="en-US" altLang="it-IT" smtClean="0"/>
              <a:t>Terzo livello</a:t>
            </a:r>
          </a:p>
          <a:p>
            <a:pPr lvl="3"/>
            <a:r>
              <a:rPr lang="en-US" altLang="it-IT" smtClean="0"/>
              <a:t>Quarto livello</a:t>
            </a:r>
          </a:p>
          <a:p>
            <a:pPr lvl="4"/>
            <a:r>
              <a:rPr lang="en-US"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9AC1328D-D7C5-469C-AD27-1B55A999860D}" type="slidenum">
              <a:rPr lang="en-US">
                <a:solidFill>
                  <a:srgbClr val="000000"/>
                </a:solidFill>
              </a:rPr>
              <a:pPr eaLnBrk="0" fontAlgn="base" hangingPunct="0">
                <a:spcBef>
                  <a:spcPct val="0"/>
                </a:spcBef>
                <a:spcAft>
                  <a:spcPct val="0"/>
                </a:spcAft>
                <a:defRPr/>
              </a:pPr>
              <a:t>‹N›</a:t>
            </a:fld>
            <a:endParaRPr lang="en-US">
              <a:solidFill>
                <a:srgbClr val="000000"/>
              </a:solidFill>
            </a:endParaRPr>
          </a:p>
        </p:txBody>
      </p:sp>
    </p:spTree>
    <p:extLst>
      <p:ext uri="{BB962C8B-B14F-4D97-AF65-F5344CB8AC3E}">
        <p14:creationId xmlns:p14="http://schemas.microsoft.com/office/powerpoint/2010/main" val="42706648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6626940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195125457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164483036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203798551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ECFF"/>
            </a:gs>
            <a:gs pos="100000">
              <a:schemeClr val="bg1"/>
            </a:gs>
          </a:gsLst>
          <a:lin ang="5400000" scaled="1"/>
        </a:gra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843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endParaRPr lang="it-IT" altLang="it-IT" smtClean="0">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lgn="ctr" fontAlgn="base">
              <a:spcBef>
                <a:spcPct val="0"/>
              </a:spcBef>
              <a:spcAft>
                <a:spcPct val="0"/>
              </a:spcAft>
            </a:pPr>
            <a:endParaRPr lang="it-IT" altLang="it-IT" smtClean="0">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06F20140-C829-45D8-BA73-2FAB05C03076}" type="slidenum">
              <a:rPr lang="it-IT" altLang="it-IT" smtClean="0">
                <a:solidFill>
                  <a:srgbClr val="000000"/>
                </a:solidFill>
              </a:rPr>
              <a:pPr fontAlgn="base">
                <a:spcBef>
                  <a:spcPct val="0"/>
                </a:spcBef>
                <a:spcAft>
                  <a:spcPct val="0"/>
                </a:spcAft>
              </a:pPr>
              <a:t>‹N›</a:t>
            </a:fld>
            <a:endParaRPr lang="it-IT" altLang="it-IT" smtClean="0">
              <a:solidFill>
                <a:srgbClr val="000000"/>
              </a:solidFill>
            </a:endParaRPr>
          </a:p>
        </p:txBody>
      </p:sp>
    </p:spTree>
    <p:extLst>
      <p:ext uri="{BB962C8B-B14F-4D97-AF65-F5344CB8AC3E}">
        <p14:creationId xmlns:p14="http://schemas.microsoft.com/office/powerpoint/2010/main" val="370359954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ransition>
    <p:zoom dir="in"/>
  </p:transition>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it/url?sa=i&amp;rct=j&amp;q=&amp;esrc=s&amp;frm=1&amp;source=images&amp;cd=&amp;cad=rja&amp;uact=8&amp;ved=0CAcQjRxqFQoTCJv8zISlpscCFUc_FAodFssFtw&amp;url=http%3A%2F%2Fcincodias.com.ar%2F2015%2F06%2Fla-enciclica-del-papa-francisco-sobre-el-medio-ambiente-y-calidad-de-vida%2F&amp;ei=VKzMVZuCOsf-UJaWl7gL&amp;bvm=bv.99804247,d.d24&amp;psig=AFQjCNGcf58H0c5OmtIWvp7QAAzSXoWPUg&amp;ust=1439563161868782" TargetMode="External"/><Relationship Id="rId2" Type="http://schemas.openxmlformats.org/officeDocument/2006/relationships/image" Target="../media/image28.jpeg"/><Relationship Id="rId1" Type="http://schemas.openxmlformats.org/officeDocument/2006/relationships/slideLayout" Target="../slideLayouts/slideLayout53.xml"/><Relationship Id="rId6" Type="http://schemas.openxmlformats.org/officeDocument/2006/relationships/image" Target="../media/image30.jpeg"/><Relationship Id="rId5" Type="http://schemas.openxmlformats.org/officeDocument/2006/relationships/hyperlink" Target="http://www.google.it/url?sa=i&amp;rct=j&amp;q=&amp;esrc=s&amp;frm=1&amp;source=images&amp;cd=&amp;cad=rja&amp;uact=8&amp;ved=0ahUKEwjl_pKl8cnKAhWGtA4KHWgnAyAQjRwIBw&amp;url=http%3A%2F%2Fwww.doomsteaddiner.net%2Fblog%2Ftag%2Fjames-hansen%2F&amp;psig=AFQjCNHVwS2cgOaDhHLy3GbhvAEHNkr1JA&amp;ust=1453980418850753" TargetMode="Externa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0.jpeg"/><Relationship Id="rId3" Type="http://schemas.openxmlformats.org/officeDocument/2006/relationships/image" Target="../media/image34.jpeg"/><Relationship Id="rId7" Type="http://schemas.openxmlformats.org/officeDocument/2006/relationships/hyperlink" Target="http://www.google.it/url?url=http://www.sardiniapost.it/economia/incentivi-agricoltura-falchi-replica-confindustria-nessuna-pena/&amp;rct=j&amp;frm=1&amp;q=&amp;esrc=s&amp;sa=U&amp;ved=0ahUKEwjyhqmX_anOAhVIrRQKHbWmA0sQwW4IHDAD&amp;usg=AFQjCNFj8h64RtKAfJO_wkf9f7XqQVTUAA" TargetMode="External"/><Relationship Id="rId12" Type="http://schemas.openxmlformats.org/officeDocument/2006/relationships/hyperlink" Target="http://www.google.it/url?url=http://www.insella.it/sport/traffico-autostrade-pasqua-e-pasquetta-previsto-intenso-da-venerdi-martedi-135122&amp;rct=j&amp;frm=1&amp;q=&amp;esrc=s&amp;sa=U&amp;ved=0ahUKEwiq_sHr_qnOAhVFWRQKHfnODxUQwW4IMjAO&amp;usg=AFQjCNFuNS7OUlzpiNSyWFzQmpUmx1KxzA" TargetMode="External"/><Relationship Id="rId2" Type="http://schemas.openxmlformats.org/officeDocument/2006/relationships/notesSlide" Target="../notesSlides/notesSlide16.xml"/><Relationship Id="rId1" Type="http://schemas.openxmlformats.org/officeDocument/2006/relationships/slideLayout" Target="../slideLayouts/slideLayout92.xml"/><Relationship Id="rId6" Type="http://schemas.openxmlformats.org/officeDocument/2006/relationships/image" Target="../media/image36.jpeg"/><Relationship Id="rId11" Type="http://schemas.openxmlformats.org/officeDocument/2006/relationships/image" Target="../media/image39.jpeg"/><Relationship Id="rId5" Type="http://schemas.openxmlformats.org/officeDocument/2006/relationships/hyperlink" Target="http://www.google.it/url?url=http://www.financialounge.com/azienda/etica-sgr/news/indonesia-frenare-la-deforestazione-ed-il-degrado-ambientale/&amp;rct=j&amp;frm=1&amp;q=&amp;esrc=s&amp;sa=U&amp;ved=0ahUKEwjN1un3_KnOAhVFSBQKHf6_AREQwW4IIjAG&amp;usg=AFQjCNFLT1XCNeQTCqousqNpp5ltMy7KzQ" TargetMode="External"/><Relationship Id="rId15" Type="http://schemas.openxmlformats.org/officeDocument/2006/relationships/image" Target="../media/image41.jpeg"/><Relationship Id="rId10" Type="http://schemas.openxmlformats.org/officeDocument/2006/relationships/image" Target="../media/image38.jpeg"/><Relationship Id="rId4" Type="http://schemas.openxmlformats.org/officeDocument/2006/relationships/image" Target="../media/image35.jpeg"/><Relationship Id="rId9" Type="http://schemas.openxmlformats.org/officeDocument/2006/relationships/hyperlink" Target="http://www.google.it/url?url=http://www.qualenergia.it/articoli/20150910-se-le-citt%25C3%25A0-puntassero-sulla-sostenibilit%25C3%25A0-risparmieremmo-17mila-miliardi-di-dolla&amp;rct=j&amp;frm=1&amp;q=&amp;esrc=s&amp;sa=U&amp;ved=0ahUKEwja_PSj_anOAhXIVRQKHfCQDCYQwW4ILDAL&amp;usg=AFQjCNGqrgq1Mn0ChgC80bJPBYXN_DDKuA" TargetMode="External"/><Relationship Id="rId14" Type="http://schemas.openxmlformats.org/officeDocument/2006/relationships/hyperlink" Target="http://www.google.it/url?url=http://www.ideegreen.it/polveri-sottili-2-27805.html&amp;rct=j&amp;frm=1&amp;q=&amp;esrc=s&amp;sa=U&amp;ved=0ahUKEwiz6_2k_6nOAhUDaxQKHZSAB14QwW4IOjAR&amp;usg=AFQjCNEPOqRM1pD-lXIt5BYx16VX4f4eV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iss.nasa.gov/research/news/20160120/" TargetMode="External"/><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8" Type="http://schemas.openxmlformats.org/officeDocument/2006/relationships/hyperlink" Target="http://www.google.it/url?sa=i&amp;rct=j&amp;q=&amp;esrc=s&amp;source=images&amp;cd=&amp;cad=rja&amp;uact=8&amp;ved=0CAcQjRw&amp;url=http%3A%2F%2Fwww.montagna.tv%2Fcms%2F50931%2Frivoluzione-industriale-responsabile-del-ritiro-dei-ghiacciai-alpini&amp;ei=h8bpVIKEHZP7au37guAN&amp;bvm=bv.86475890,d.d24&amp;psig=AFQjCNFUPB9S8-89SOGUDD0aGp580hQeWQ&amp;ust=1424693147935738" TargetMode="External"/><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hyperlink" Target="http://www.google.it/url?sa=i&amp;rct=j&amp;q=&amp;esrc=s&amp;source=images&amp;cd=&amp;cad=rja&amp;uact=8&amp;ved=0CAcQjRw&amp;url=http%3A%2F%2Fwww.gommonauti.it%2Farticolo466.html&amp;ei=FsXpVLjeMdTfarDWgjA&amp;bvm=bv.86475890,d.d24&amp;psig=AFQjCNFDshUWPSwsEd3urmLo6H8awp08NQ&amp;ust=1424692824631845" TargetMode="External"/><Relationship Id="rId1" Type="http://schemas.openxmlformats.org/officeDocument/2006/relationships/slideLayout" Target="../slideLayouts/slideLayout189.xml"/><Relationship Id="rId6" Type="http://schemas.openxmlformats.org/officeDocument/2006/relationships/hyperlink" Target="http://www.google.it/url?sa=i&amp;rct=j&amp;q=&amp;esrc=s&amp;source=images&amp;cd=&amp;cad=rja&amp;uact=8&amp;ved=0CAcQjRw&amp;url=http%3A%2F%2Fit.wikipedia.org%2Fwiki%2FBanchisa&amp;ei=8MXpVMC9D9PiaI39gcgH&amp;bvm=bv.86475890,d.d24&amp;psig=AFQjCNHKCeePZ1g_A28AMLSiCTFDwQCQuw&amp;ust=1424693088123994" TargetMode="External"/><Relationship Id="rId5" Type="http://schemas.openxmlformats.org/officeDocument/2006/relationships/image" Target="../media/image45.jpeg"/><Relationship Id="rId4" Type="http://schemas.openxmlformats.org/officeDocument/2006/relationships/hyperlink" Target="http://www.google.it/url?sa=i&amp;rct=j&amp;q=&amp;esrc=s&amp;source=images&amp;cd=&amp;cad=rja&amp;uact=8&amp;ved=0CAcQjRw&amp;url=http%3A%2F%2Fwww.meteoweb.eu%2F2013%2F11%2Falluvione-sardegna-il-disperato-appello-di-un-geologo-ascoltateci%2F240895%2F&amp;ei=rMXpVIPuMs7kaoTPgugH&amp;bvm=bv.86475890,d.d24&amp;psig=AFQjCNHu3ymje3CBAmU12Ncz2rx9FFI1vw&amp;ust=1424692926021814" TargetMode="External"/><Relationship Id="rId9" Type="http://schemas.openxmlformats.org/officeDocument/2006/relationships/image" Target="../media/image47.jpeg"/></Relationships>
</file>

<file path=ppt/slides/_rels/slide3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www.google.it/url?sa=i&amp;rct=j&amp;q=&amp;esrc=s&amp;source=images&amp;cd=&amp;cad=rja&amp;uact=8&amp;ved=0CAcQjRw&amp;url=http%3A%2F%2Fwww.lifegate.it%2Fpersone%2Fnews%2Fcoralli-sotto-tutela-per-proteggerli-dal-riscaldamento-degli-oceani&amp;ei=LHcUVdDwEIrkaqCqgrgB&amp;bvm=bv.89217033,d.d24&amp;psig=AFQjCNHv3hw5jaaQfjlQHqwDRgTMCCPVCQ&amp;ust=1427490856882057" TargetMode="External"/><Relationship Id="rId7" Type="http://schemas.openxmlformats.org/officeDocument/2006/relationships/hyperlink" Target="http://www.google.it/url?sa=i&amp;rct=j&amp;q=&amp;esrc=s&amp;source=images&amp;cd=&amp;cad=rja&amp;uact=8&amp;ved=0CAcQjRw&amp;url=http%3A%2F%2Fwww.3bmeteo.com%2Fgiornale-meteo%2Fghiacci-artici--luglio-2014--4--mese-con-il-livello-pi--basso-di-estensione-del-pack-66433&amp;ei=qYAUVZKSMM7baNmygBA&amp;bvm=bv.89381419,d.d24&amp;psig=AFQjCNHjJHmRxyux8_Lf6MlzbfyOYGUreg&amp;ust=1427493092264974" TargetMode="External"/><Relationship Id="rId2" Type="http://schemas.openxmlformats.org/officeDocument/2006/relationships/image" Target="../media/image48.jpeg"/><Relationship Id="rId1" Type="http://schemas.openxmlformats.org/officeDocument/2006/relationships/slideLayout" Target="../slideLayouts/slideLayout131.xml"/><Relationship Id="rId6" Type="http://schemas.openxmlformats.org/officeDocument/2006/relationships/image" Target="../media/image50.jpeg"/><Relationship Id="rId5" Type="http://schemas.openxmlformats.org/officeDocument/2006/relationships/hyperlink" Target="http://www.google.it/url?sa=i&amp;rct=j&amp;q=&amp;esrc=s&amp;frm=1&amp;source=images&amp;cd=&amp;cad=rja&amp;uact=8&amp;ved=0ahUKEwj3y-HqwrjKAhXBshQKHZ-ODWsQjRwIBw&amp;url=http%3A%2F%2Fedgeyk.com%2Farticle%2Fnew-study-looks-at-whether-thawing-permafrost-contributes-to-greenhouse-gas%2F&amp;psig=AFQjCNG5wU6QGRH6ws0zHGFDwb4YqGFWLg&amp;ust=1453383795889072" TargetMode="Externa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7.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hyperlink" Target="https://it.wikipedia.org/wiki/Mira_(Italia)" TargetMode="External"/><Relationship Id="rId13" Type="http://schemas.openxmlformats.org/officeDocument/2006/relationships/hyperlink" Target="http://www.google.it/url?sa=i&amp;rct=j&amp;q=&amp;esrc=s&amp;frm=1&amp;source=images&amp;cd=&amp;cad=rja&amp;uact=8&amp;ved=0ahUKEwiGtvOgtKfLAhXJQBQKHWhsDP4QjRwIBw&amp;url=http%3A%2F%2Fwww.quotidiano.net%2Fgran-bretagna-maltempo-1.1602531&amp;psig=AFQjCNHalQwhqwni1P_sNIM1AhexrSiL5w&amp;ust=1457193819940956" TargetMode="External"/><Relationship Id="rId3" Type="http://schemas.openxmlformats.org/officeDocument/2006/relationships/image" Target="../media/image55.jpeg"/><Relationship Id="rId7" Type="http://schemas.openxmlformats.org/officeDocument/2006/relationships/image" Target="../media/image57.jpeg"/><Relationship Id="rId12" Type="http://schemas.openxmlformats.org/officeDocument/2006/relationships/image" Target="../media/image58.jpeg"/><Relationship Id="rId2" Type="http://schemas.openxmlformats.org/officeDocument/2006/relationships/hyperlink" Target="http://www.google.it/url?sa=i&amp;rct=j&amp;q=&amp;esrc=s&amp;frm=1&amp;source=images&amp;cd=&amp;cad=rja&amp;uact=8&amp;ved=0CAcQjRxqFQoTCMre84SipscCFUlKFAodsuMAdA&amp;url=http%3A%2F%2Fwww.bluewin.ch%2Fit%2Fnews%2Fdiversi%2F2015%2F5%2F27%2Findia--ondata-di-caldo-killer-ancora-per-due-tre-g.html&amp;ei=MKnMVcqGEcmUUbLHg6AH&amp;bvm=bv.99804247,d.d24&amp;psig=AFQjCNF8SnqaHJpUQOskB0XWeEhr6A2rrg&amp;ust=1439562313123341" TargetMode="External"/><Relationship Id="rId1" Type="http://schemas.openxmlformats.org/officeDocument/2006/relationships/slideLayout" Target="../slideLayouts/slideLayout157.xml"/><Relationship Id="rId6" Type="http://schemas.openxmlformats.org/officeDocument/2006/relationships/hyperlink" Target="http://www.google.it/url?sa=i&amp;rct=j&amp;q=&amp;esrc=s&amp;frm=1&amp;source=images&amp;cd=&amp;cad=rja&amp;uact=8&amp;ved=0CAcQjRxqFQoTCPLp_tOOpscCFUGfFAodORAAEw&amp;url=http%3A%2F%2Fwww.centrometeoitaliano.it%2Fnotizie-meteo%2Ftornado-dolo-immagini-risveglio-conta-danni-09-07-2015-29171%2F&amp;ei=3ZTMVbKHGsG-UrmggJgB&amp;bvm=bv.99804247,d.d24&amp;psig=AFQjCNGSIar4N2Z44n_w3iV_mSf2mRK60A&amp;ust=1439557083544613" TargetMode="External"/><Relationship Id="rId11" Type="http://schemas.openxmlformats.org/officeDocument/2006/relationships/hyperlink" Target="https://it.wikipedia.org/wiki/Citt%C3%A0_metropolitana_di_Venezia" TargetMode="External"/><Relationship Id="rId5" Type="http://schemas.openxmlformats.org/officeDocument/2006/relationships/image" Target="../media/image56.jpeg"/><Relationship Id="rId10" Type="http://schemas.openxmlformats.org/officeDocument/2006/relationships/hyperlink" Target="https://it.wikipedia.org/wiki/Pianiga" TargetMode="External"/><Relationship Id="rId4" Type="http://schemas.openxmlformats.org/officeDocument/2006/relationships/hyperlink" Target="http://www.google.it/url?sa=i&amp;rct=j&amp;q=&amp;esrc=s&amp;frm=1&amp;source=images&amp;cd=&amp;cad=rja&amp;uact=8&amp;ved=0CAcQjRxqFQoTCP-qnK2OpscCFcg_FAodTLIHMQ&amp;url=http%3A%2F%2Fmattinopadova.gelocal.it%2Fpadova%2Ffoto-e-video%2F2015%2F07%2F08%2Ffotogalleria%2Ftornado-a-dolo-grandine-e-vento-nell-alta-padovana-1.11743830&amp;ei=jJTMVf-0B8j_UMzknogD&amp;bvm=bv.99804247,d.d24&amp;psig=AFQjCNGSIar4N2Z44n_w3iV_mSf2mRK60A&amp;ust=1439557083544613" TargetMode="External"/><Relationship Id="rId9" Type="http://schemas.openxmlformats.org/officeDocument/2006/relationships/hyperlink" Target="https://it.wikipedia.org/wiki/Dolo_(Italia)" TargetMode="External"/><Relationship Id="rId14"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7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348880"/>
            <a:ext cx="9143999" cy="3410436"/>
          </a:xfrm>
        </p:spPr>
        <p:txBody>
          <a:bodyPr>
            <a:noAutofit/>
          </a:bodyPr>
          <a:lstStyle/>
          <a:p>
            <a:r>
              <a:rPr lang="en-US" sz="6600" dirty="0" smtClean="0">
                <a:solidFill>
                  <a:srgbClr val="FFFFFF"/>
                </a:solidFill>
                <a:latin typeface="Times New Roman" panose="02020603050405020304" pitchFamily="18" charset="0"/>
                <a:cs typeface="Times New Roman" panose="02020603050405020304" pitchFamily="18" charset="0"/>
              </a:rPr>
              <a:t>DALLA CAMPAGNA ALLA CITTA’.</a:t>
            </a:r>
            <a:br>
              <a:rPr lang="en-US" sz="6600" dirty="0" smtClean="0">
                <a:solidFill>
                  <a:srgbClr val="FFFFFF"/>
                </a:solidFill>
                <a:latin typeface="Times New Roman" panose="02020603050405020304" pitchFamily="18" charset="0"/>
                <a:cs typeface="Times New Roman" panose="02020603050405020304" pitchFamily="18" charset="0"/>
              </a:rPr>
            </a:br>
            <a:r>
              <a:rPr lang="en-US" sz="6600" dirty="0" smtClean="0">
                <a:solidFill>
                  <a:srgbClr val="FFFFFF"/>
                </a:solidFill>
                <a:latin typeface="Times New Roman" panose="02020603050405020304" pitchFamily="18" charset="0"/>
                <a:cs typeface="Times New Roman" panose="02020603050405020304" pitchFamily="18" charset="0"/>
              </a:rPr>
              <a:t>DALL’ENTROTERRA ALLA COSTA.</a:t>
            </a:r>
            <a:br>
              <a:rPr lang="en-US" sz="6600" dirty="0" smtClean="0">
                <a:solidFill>
                  <a:srgbClr val="FFFFFF"/>
                </a:solidFill>
                <a:latin typeface="Times New Roman" panose="02020603050405020304" pitchFamily="18" charset="0"/>
                <a:cs typeface="Times New Roman" panose="02020603050405020304" pitchFamily="18" charset="0"/>
              </a:rPr>
            </a:br>
            <a:r>
              <a:rPr lang="en-US" sz="6600" dirty="0" err="1" smtClean="0">
                <a:solidFill>
                  <a:srgbClr val="FF0000"/>
                </a:solidFill>
                <a:latin typeface="Times New Roman" panose="02020603050405020304" pitchFamily="18" charset="0"/>
                <a:cs typeface="Times New Roman" panose="02020603050405020304" pitchFamily="18" charset="0"/>
              </a:rPr>
              <a:t>Cronache</a:t>
            </a:r>
            <a:r>
              <a:rPr lang="en-US" sz="6600" dirty="0" smtClean="0">
                <a:solidFill>
                  <a:srgbClr val="FF0000"/>
                </a:solidFill>
                <a:latin typeface="Times New Roman" panose="02020603050405020304" pitchFamily="18" charset="0"/>
                <a:cs typeface="Times New Roman" panose="02020603050405020304" pitchFamily="18" charset="0"/>
              </a:rPr>
              <a:t> di </a:t>
            </a:r>
            <a:r>
              <a:rPr lang="en-US" sz="6600" dirty="0" err="1" smtClean="0">
                <a:solidFill>
                  <a:srgbClr val="FF0000"/>
                </a:solidFill>
                <a:latin typeface="Times New Roman" panose="02020603050405020304" pitchFamily="18" charset="0"/>
                <a:cs typeface="Times New Roman" panose="02020603050405020304" pitchFamily="18" charset="0"/>
              </a:rPr>
              <a:t>disastri</a:t>
            </a:r>
            <a:r>
              <a:rPr lang="en-US" sz="6600" dirty="0" smtClean="0">
                <a:solidFill>
                  <a:srgbClr val="FF0000"/>
                </a:solidFill>
                <a:latin typeface="Times New Roman" panose="02020603050405020304" pitchFamily="18" charset="0"/>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annunciati</a:t>
            </a:r>
            <a:r>
              <a:rPr lang="en-US" sz="6600" dirty="0" smtClean="0">
                <a:solidFill>
                  <a:srgbClr val="FF0000"/>
                </a:solidFill>
                <a:latin typeface="Times New Roman" panose="02020603050405020304" pitchFamily="18" charset="0"/>
                <a:cs typeface="Times New Roman" panose="02020603050405020304" pitchFamily="18" charset="0"/>
              </a:rPr>
              <a:t/>
            </a:r>
            <a:br>
              <a:rPr lang="en-US" sz="6600" dirty="0" smtClean="0">
                <a:solidFill>
                  <a:srgbClr val="FF0000"/>
                </a:solidFill>
                <a:latin typeface="Times New Roman" panose="02020603050405020304" pitchFamily="18" charset="0"/>
                <a:cs typeface="Times New Roman" panose="02020603050405020304" pitchFamily="18" charset="0"/>
              </a:rPr>
            </a:b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1885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2" name="CasellaDiTesto 1"/>
          <p:cNvSpPr txBox="1"/>
          <p:nvPr/>
        </p:nvSpPr>
        <p:spPr>
          <a:xfrm>
            <a:off x="0" y="5140961"/>
            <a:ext cx="9086248" cy="1831271"/>
          </a:xfrm>
          <a:prstGeom prst="rect">
            <a:avLst/>
          </a:prstGeom>
          <a:noFill/>
        </p:spPr>
        <p:txBody>
          <a:bodyPr wrap="square" rtlCol="0">
            <a:spAutoFit/>
          </a:bodyPr>
          <a:lstStyle/>
          <a:p>
            <a:r>
              <a:rPr lang="it-IT" sz="1600" b="1" dirty="0">
                <a:solidFill>
                  <a:prstClr val="white"/>
                </a:solidFill>
                <a:latin typeface="Times New Roman" panose="02020603050405020304" pitchFamily="18" charset="0"/>
                <a:cs typeface="Times New Roman" panose="02020603050405020304" pitchFamily="18" charset="0"/>
              </a:rPr>
              <a:t>Questa situazione causa la formazione generalizzata e costante di sovrappiù nelle campagne attraverso l'uso esteso di strumenti tecnici e organizzativi di tipo nuovo, rende possibile il distacco dalla terra di quote non irrilevanti di lavoratori che si indirizzano sia alla produzione degli strumenti lavorativi più elaborati che permettono la realizzazione del sovrappiù, sia alla commercializzazione del sovrappiù stesso. In definitiva si attua una più allargata divisione sociale del </a:t>
            </a:r>
            <a:r>
              <a:rPr lang="it-IT" sz="1600" b="1" dirty="0" smtClean="0">
                <a:solidFill>
                  <a:prstClr val="white"/>
                </a:solidFill>
                <a:latin typeface="Times New Roman" panose="02020603050405020304" pitchFamily="18" charset="0"/>
                <a:cs typeface="Times New Roman" panose="02020603050405020304" pitchFamily="18" charset="0"/>
              </a:rPr>
              <a:t>lavoro e comincia </a:t>
            </a:r>
          </a:p>
          <a:p>
            <a:r>
              <a:rPr lang="it-IT" sz="1600" b="1" dirty="0" smtClean="0">
                <a:solidFill>
                  <a:prstClr val="white"/>
                </a:solidFill>
                <a:latin typeface="Times New Roman" panose="02020603050405020304" pitchFamily="18" charset="0"/>
                <a:cs typeface="Times New Roman" panose="02020603050405020304" pitchFamily="18" charset="0"/>
              </a:rPr>
              <a:t>ad accumularsi il capitale originario che avrebbe consentito la «rivoluzione urbana». </a:t>
            </a:r>
            <a:r>
              <a:rPr lang="it-IT" sz="1700" b="1" dirty="0">
                <a:solidFill>
                  <a:prstClr val="white"/>
                </a:solidFill>
                <a:latin typeface="Times New Roman" panose="02020603050405020304" pitchFamily="18" charset="0"/>
                <a:cs typeface="Times New Roman" panose="02020603050405020304" pitchFamily="18" charset="0"/>
              </a:rPr>
              <a:t/>
            </a:r>
            <a:br>
              <a:rPr lang="it-IT" sz="1700" b="1" dirty="0">
                <a:solidFill>
                  <a:prstClr val="white"/>
                </a:solidFill>
                <a:latin typeface="Times New Roman" panose="02020603050405020304" pitchFamily="18" charset="0"/>
                <a:cs typeface="Times New Roman" panose="02020603050405020304" pitchFamily="18" charset="0"/>
              </a:rPr>
            </a:b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79512" y="1052736"/>
            <a:ext cx="1616789" cy="369332"/>
          </a:xfrm>
          <a:prstGeom prst="rect">
            <a:avLst/>
          </a:prstGeom>
          <a:noFill/>
        </p:spPr>
        <p:txBody>
          <a:bodyPr wrap="non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Glorenza (</a:t>
            </a:r>
            <a:r>
              <a:rPr lang="it-IT" b="1" dirty="0" err="1" smtClean="0">
                <a:solidFill>
                  <a:prstClr val="white"/>
                </a:solidFill>
                <a:latin typeface="Times New Roman" panose="02020603050405020304" pitchFamily="18" charset="0"/>
                <a:cs typeface="Times New Roman" panose="02020603050405020304" pitchFamily="18" charset="0"/>
              </a:rPr>
              <a:t>Bz</a:t>
            </a:r>
            <a:r>
              <a:rPr lang="it-IT" b="1" dirty="0" smtClean="0">
                <a:solidFill>
                  <a:prstClr val="white"/>
                </a:solidFill>
                <a:latin typeface="Times New Roman" panose="02020603050405020304" pitchFamily="18" charset="0"/>
                <a:cs typeface="Times New Roman" panose="02020603050405020304" pitchFamily="18" charset="0"/>
              </a:rPr>
              <a:t>) </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020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2" name="CasellaDiTesto 1"/>
          <p:cNvSpPr txBox="1"/>
          <p:nvPr/>
        </p:nvSpPr>
        <p:spPr>
          <a:xfrm>
            <a:off x="0" y="0"/>
            <a:ext cx="9162411" cy="6740307"/>
          </a:xfrm>
          <a:prstGeom prst="rect">
            <a:avLst/>
          </a:prstGeom>
          <a:noFill/>
        </p:spPr>
        <p:txBody>
          <a:bodyPr wrap="square" rtlCol="0">
            <a:spAutoFit/>
          </a:bodyPr>
          <a:lstStyle/>
          <a:p>
            <a:r>
              <a:rPr lang="it-IT" b="1" dirty="0">
                <a:solidFill>
                  <a:srgbClr val="FF0000"/>
                </a:solidFill>
                <a:latin typeface="Times New Roman" panose="02020603050405020304" pitchFamily="18" charset="0"/>
                <a:cs typeface="Times New Roman" panose="02020603050405020304" pitchFamily="18" charset="0"/>
              </a:rPr>
              <a:t>LA RIVOLUZIONE URBANA VIENE PAGATA DAI CONTADINI</a:t>
            </a:r>
          </a:p>
          <a:p>
            <a:endParaRPr lang="it-IT" b="1" dirty="0">
              <a:solidFill>
                <a:srgbClr val="FF0000"/>
              </a:solidFill>
              <a:latin typeface="Times New Roman" panose="02020603050405020304" pitchFamily="18" charset="0"/>
              <a:cs typeface="Times New Roman" panose="02020603050405020304" pitchFamily="18" charset="0"/>
            </a:endParaRPr>
          </a:p>
          <a:p>
            <a:r>
              <a:rPr lang="it-IT" b="1" dirty="0">
                <a:latin typeface="Times New Roman" panose="02020603050405020304" pitchFamily="18" charset="0"/>
                <a:cs typeface="Times New Roman" panose="02020603050405020304" pitchFamily="18" charset="0"/>
              </a:rPr>
              <a:t>La campagna, che con il suo sovrappiù ha reso possibile </a:t>
            </a:r>
            <a:r>
              <a:rPr lang="it-IT" b="1" dirty="0" smtClean="0">
                <a:latin typeface="Times New Roman" panose="02020603050405020304" pitchFamily="18" charset="0"/>
                <a:cs typeface="Times New Roman" panose="02020603050405020304" pitchFamily="18" charset="0"/>
              </a:rPr>
              <a:t>la </a:t>
            </a:r>
            <a:r>
              <a:rPr lang="it-IT" b="1" dirty="0">
                <a:latin typeface="Times New Roman" panose="02020603050405020304" pitchFamily="18" charset="0"/>
                <a:cs typeface="Times New Roman" panose="02020603050405020304" pitchFamily="18" charset="0"/>
              </a:rPr>
              <a:t>rinascita urbana, finanzia, con i suoi prodotti </a:t>
            </a:r>
            <a:r>
              <a:rPr lang="it-IT" b="1" dirty="0" smtClean="0">
                <a:latin typeface="Times New Roman" panose="02020603050405020304" pitchFamily="18" charset="0"/>
                <a:cs typeface="Times New Roman" panose="02020603050405020304" pitchFamily="18" charset="0"/>
              </a:rPr>
              <a:t>e </a:t>
            </a:r>
            <a:r>
              <a:rPr lang="it-IT" b="1" dirty="0">
                <a:latin typeface="Times New Roman" panose="02020603050405020304" pitchFamily="18" charset="0"/>
                <a:cs typeface="Times New Roman" panose="02020603050405020304" pitchFamily="18" charset="0"/>
              </a:rPr>
              <a:t>la sua manodopera, la forza organizzativa della città  contribuendo a rafforzare i suoi vincoli di dipendenza. </a:t>
            </a:r>
          </a:p>
          <a:p>
            <a:r>
              <a:rPr lang="it-IT" b="1" dirty="0">
                <a:latin typeface="Times New Roman" panose="02020603050405020304" pitchFamily="18" charset="0"/>
                <a:cs typeface="Times New Roman" panose="02020603050405020304" pitchFamily="18" charset="0"/>
              </a:rPr>
              <a:t>In questa catena la campagna è situata ai due estremi (vendita di beni agricoli e acquisto di manufatti artigianali), perché il guadagno avviene nelle fasi intermedie (produzione e smercio di tipo corporativo); oppure si colloca nelle fasi intermedie (lavorazione a domicilio) se il guadagno avviene ai due estremi </a:t>
            </a:r>
            <a:r>
              <a:rPr lang="it-IT" b="1" dirty="0" smtClean="0">
                <a:latin typeface="Times New Roman" panose="02020603050405020304" pitchFamily="18" charset="0"/>
                <a:cs typeface="Times New Roman" panose="02020603050405020304" pitchFamily="18" charset="0"/>
              </a:rPr>
              <a:t>(</a:t>
            </a:r>
            <a:r>
              <a:rPr lang="it-IT" b="1" dirty="0">
                <a:latin typeface="Times New Roman" panose="02020603050405020304" pitchFamily="18" charset="0"/>
                <a:cs typeface="Times New Roman" panose="02020603050405020304" pitchFamily="18" charset="0"/>
              </a:rPr>
              <a:t>acquisto di materie prime e vendita di prodotti finiti).</a:t>
            </a:r>
            <a:r>
              <a:rPr lang="it-IT" b="1" dirty="0">
                <a:solidFill>
                  <a:srgbClr val="FF0000"/>
                </a:solidFill>
                <a:latin typeface="Times New Roman" panose="02020603050405020304" pitchFamily="18" charset="0"/>
                <a:cs typeface="Times New Roman" panose="02020603050405020304" pitchFamily="18" charset="0"/>
              </a:rPr>
              <a:t/>
            </a:r>
            <a:br>
              <a:rPr lang="it-IT" b="1" dirty="0">
                <a:solidFill>
                  <a:srgbClr val="FF0000"/>
                </a:solidFill>
                <a:latin typeface="Times New Roman" panose="02020603050405020304" pitchFamily="18" charset="0"/>
                <a:cs typeface="Times New Roman" panose="02020603050405020304" pitchFamily="18" charset="0"/>
              </a:rPr>
            </a:br>
            <a:endParaRPr lang="it-IT" b="1" dirty="0">
              <a:solidFill>
                <a:srgbClr val="FF0000"/>
              </a:solidFill>
              <a:latin typeface="Times New Roman" panose="02020603050405020304" pitchFamily="18" charset="0"/>
              <a:cs typeface="Times New Roman" panose="02020603050405020304" pitchFamily="18" charset="0"/>
            </a:endParaRPr>
          </a:p>
          <a:p>
            <a:r>
              <a:rPr lang="it-IT" b="1" dirty="0">
                <a:solidFill>
                  <a:srgbClr val="FF0000"/>
                </a:solidFill>
                <a:latin typeface="Times New Roman" panose="02020603050405020304" pitchFamily="18" charset="0"/>
                <a:cs typeface="Times New Roman" panose="02020603050405020304" pitchFamily="18" charset="0"/>
              </a:rPr>
              <a:t>IN OGNI CASO E’ </a:t>
            </a:r>
            <a:r>
              <a:rPr lang="it-IT" b="1" dirty="0" smtClean="0">
                <a:solidFill>
                  <a:srgbClr val="FF0000"/>
                </a:solidFill>
                <a:latin typeface="Times New Roman" panose="02020603050405020304" pitchFamily="18" charset="0"/>
                <a:cs typeface="Times New Roman" panose="02020603050405020304" pitchFamily="18" charset="0"/>
              </a:rPr>
              <a:t>PERDENTE</a:t>
            </a:r>
          </a:p>
          <a:p>
            <a:endParaRPr lang="it-IT" b="1" dirty="0">
              <a:solidFill>
                <a:srgbClr val="FF0000"/>
              </a:solidFill>
              <a:latin typeface="Times New Roman" panose="02020603050405020304" pitchFamily="18" charset="0"/>
              <a:cs typeface="Times New Roman" panose="02020603050405020304" pitchFamily="18" charset="0"/>
            </a:endParaRPr>
          </a:p>
          <a:p>
            <a:r>
              <a:rPr lang="it-IT" b="1" dirty="0" smtClean="0">
                <a:latin typeface="Times New Roman" panose="02020603050405020304" pitchFamily="18" charset="0"/>
                <a:cs typeface="Times New Roman" panose="02020603050405020304" pitchFamily="18" charset="0"/>
              </a:rPr>
              <a:t>E quello che è successo nell’Europa medioevale si ripete, con modalità molto simili se non direttamente sovrapponibili, ogni volta che il controllo dei mezzi di produzione passa dai fruitori diretti ad una gestione estranea, situata nei centri urbani.</a:t>
            </a:r>
          </a:p>
          <a:p>
            <a:r>
              <a:rPr lang="it-IT" b="1" dirty="0" smtClean="0">
                <a:latin typeface="Times New Roman" panose="02020603050405020304" pitchFamily="18" charset="0"/>
                <a:cs typeface="Times New Roman" panose="02020603050405020304" pitchFamily="18" charset="0"/>
              </a:rPr>
              <a:t>Alla perdita dell’autogoverno segue l’impoverimento,  l’impossibilità di mantenere la popolazione in eccesso e quindi lo spostamento di masse ingenti   di persone nelle città, che si ingrandiscono a dismisura. Fino alla fine dll’800 le metropoli europee crescono di popolazione, ma il bilancio demografico è negativo: ciò significa che moriva più gente di quanta ne nascesse. L’aumento di abitanti era determinato dall’immigrazione di manodopera che veniva in città spinta dalla miseria, ci lavorava ma non si riproduceva perché non aveva la possibilità di farsi una famiglia, in quanto priva di appoggio del proprio nucleo di origine. Anche questa situazione in molti casi si sta ripetendo oggi.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9494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9110621" cy="68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604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2" name="CasellaDiTesto 1"/>
          <p:cNvSpPr txBox="1"/>
          <p:nvPr/>
        </p:nvSpPr>
        <p:spPr>
          <a:xfrm>
            <a:off x="0" y="1196752"/>
            <a:ext cx="9162411" cy="1723549"/>
          </a:xfrm>
          <a:prstGeom prst="rect">
            <a:avLst/>
          </a:prstGeom>
          <a:noFill/>
        </p:spPr>
        <p:txBody>
          <a:bodyPr wrap="square" rtlCol="0">
            <a:spAutoFit/>
          </a:bodyPr>
          <a:lstStyle/>
          <a:p>
            <a:pPr algn="ctr"/>
            <a:r>
              <a:rPr lang="it-IT" sz="8800" b="1" dirty="0" smtClean="0">
                <a:solidFill>
                  <a:srgbClr val="FF0000"/>
                </a:solidFill>
                <a:latin typeface="Times New Roman" panose="02020603050405020304" pitchFamily="18" charset="0"/>
                <a:cs typeface="Times New Roman" panose="02020603050405020304" pitchFamily="18" charset="0"/>
              </a:rPr>
              <a:t>L’ARCO ALPINO</a:t>
            </a:r>
            <a:endParaRPr lang="it-IT" b="1" dirty="0">
              <a:solidFill>
                <a:srgbClr val="FF0000"/>
              </a:solidFill>
              <a:latin typeface="Times New Roman" panose="02020603050405020304" pitchFamily="18" charset="0"/>
              <a:cs typeface="Times New Roman" panose="02020603050405020304" pitchFamily="18" charset="0"/>
            </a:endParaRPr>
          </a:p>
          <a:p>
            <a:endParaRPr lang="it-IT" b="1" dirty="0">
              <a:solidFill>
                <a:srgbClr val="FF0000"/>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94633"/>
            <a:ext cx="9143999" cy="2450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491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73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77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480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7" y="0"/>
            <a:ext cx="9192096" cy="565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0" y="5664300"/>
            <a:ext cx="8322059" cy="1200329"/>
          </a:xfrm>
          <a:prstGeom prst="rect">
            <a:avLst/>
          </a:prstGeom>
          <a:noFill/>
        </p:spPr>
        <p:txBody>
          <a:bodyPr wrap="square" rtlCol="0">
            <a:spAutoFit/>
          </a:bodyPr>
          <a:lstStyle/>
          <a:p>
            <a:r>
              <a:rPr lang="it-IT" b="1" dirty="0" err="1" smtClean="0">
                <a:latin typeface="Times New Roman" panose="02020603050405020304" pitchFamily="18" charset="0"/>
                <a:cs typeface="Times New Roman" panose="02020603050405020304" pitchFamily="18" charset="0"/>
              </a:rPr>
              <a:t>Finchè</a:t>
            </a:r>
            <a:r>
              <a:rPr lang="it-IT" b="1" dirty="0" smtClean="0">
                <a:latin typeface="Times New Roman" panose="02020603050405020304" pitchFamily="18" charset="0"/>
                <a:cs typeface="Times New Roman" panose="02020603050405020304" pitchFamily="18" charset="0"/>
              </a:rPr>
              <a:t> le comunità alpine riuscirono a mantenersi libere, il bilancio demografico fu sempre in attivo. La componente maschile emigrava, ma la riproduzione avveniva in patria. Ma lo sviluppo industriale del dopoguerra richiedeva l’emigrazione di masse ingenti di popolazione, anche femminile per il lavoro di riproduzione.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8165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5664300"/>
            <a:ext cx="8322059" cy="1200329"/>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Il lavoro salariato si regge sul lavoro di riproduzione che è fornito gratuitamente dalle donne: mentre nelle forme di migrazione stagionale veniva spesso fornito dal padrone (alloggi, pasti……), o in qualche caso dalle corporazioni, il capitale lo scarica sui dipendenti che a loro volta lo scaricano sulle proprie mogli. </a:t>
            </a:r>
            <a:endParaRPr lang="it-IT" b="1"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6" y="0"/>
            <a:ext cx="9010650"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368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5664300"/>
            <a:ext cx="9143999" cy="1200329"/>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Lo spopolamento è un problema di genere: le donne, appena hanno potuto, hanno abbandonato in massa i paesi di montagna, attuando una protesta femminista radicale contro un modello patriarcale di famiglia che non voleva rinnovarsi. Se non se ne sono andate, hanno rifiutato di sposare un contadino e spinto le proprie figlie alla fuga.   </a:t>
            </a:r>
            <a:endParaRPr lang="it-IT" b="1" dirty="0">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9" y="0"/>
            <a:ext cx="9199430" cy="566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208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78" y="1772816"/>
            <a:ext cx="9143999" cy="3410436"/>
          </a:xfrm>
        </p:spPr>
        <p:txBody>
          <a:bodyPr>
            <a:noAutofit/>
          </a:bodyPr>
          <a:lstStyle/>
          <a:p>
            <a:r>
              <a:rPr lang="it-IT" sz="3600" dirty="0">
                <a:solidFill>
                  <a:srgbClr val="FFFFFF"/>
                </a:solidFill>
                <a:latin typeface="Times New Roman" panose="02020603050405020304" pitchFamily="18" charset="0"/>
                <a:cs typeface="Times New Roman" panose="02020603050405020304" pitchFamily="18" charset="0"/>
              </a:rPr>
              <a:t>La rivoluzione urbana segna l'inizio di un movimento migratorio che sembra inarrestabile: lo spostamento di popolazione dalle zone interne, principalmente montagnose ma anche pianeggianti, alle città e alle coste, contemporaneamente, per quanto riguarda l'Italia, alla migrazione dal Sud al Nord. E' un movimento tuttora in atto, che probabilmente dovrà invertirsi causa il riscaldamento </a:t>
            </a:r>
            <a:r>
              <a:rPr lang="it-IT" sz="3600" dirty="0" smtClean="0">
                <a:solidFill>
                  <a:srgbClr val="FFFFFF"/>
                </a:solidFill>
                <a:latin typeface="Times New Roman" panose="02020603050405020304" pitchFamily="18" charset="0"/>
                <a:cs typeface="Times New Roman" panose="02020603050405020304" pitchFamily="18" charset="0"/>
              </a:rPr>
              <a:t>globale.</a:t>
            </a:r>
            <a:r>
              <a:rPr lang="en-US" sz="3600" dirty="0" smtClean="0">
                <a:solidFill>
                  <a:srgbClr val="FFFFFF"/>
                </a:solidFill>
                <a:latin typeface="Times New Roman" panose="02020603050405020304" pitchFamily="18" charset="0"/>
                <a:cs typeface="Times New Roman" panose="02020603050405020304" pitchFamily="18" charset="0"/>
              </a:rPr>
              <a:t> </a:t>
            </a:r>
            <a:r>
              <a:rPr lang="en-US" sz="6600" dirty="0" smtClean="0">
                <a:solidFill>
                  <a:srgbClr val="FFFFFF"/>
                </a:solidFill>
                <a:latin typeface="Times New Roman" panose="02020603050405020304" pitchFamily="18" charset="0"/>
                <a:cs typeface="Times New Roman" panose="02020603050405020304" pitchFamily="18" charset="0"/>
              </a:rPr>
              <a:t/>
            </a:r>
            <a:br>
              <a:rPr lang="en-US" sz="6600" dirty="0" smtClean="0">
                <a:solidFill>
                  <a:srgbClr val="FFFFFF"/>
                </a:solidFill>
                <a:latin typeface="Times New Roman" panose="02020603050405020304" pitchFamily="18" charset="0"/>
                <a:cs typeface="Times New Roman" panose="02020603050405020304" pitchFamily="18" charset="0"/>
              </a:rPr>
            </a:br>
            <a:endParaRPr lang="en-US" sz="6600" dirty="0">
              <a:solidFill>
                <a:srgbClr val="FFFFFF"/>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4133509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57375"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pPr>
            <a:endParaRPr lang="it-IT" altLang="it-IT" smtClean="0">
              <a:solidFill>
                <a:srgbClr val="000000"/>
              </a:solidFill>
            </a:endParaRPr>
          </a:p>
        </p:txBody>
      </p:sp>
      <p:pic>
        <p:nvPicPr>
          <p:cNvPr id="28675" name="Picture 5" descr="figura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8643937"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6"/>
          <p:cNvSpPr txBox="1">
            <a:spLocks noChangeArrowheads="1"/>
          </p:cNvSpPr>
          <p:nvPr/>
        </p:nvSpPr>
        <p:spPr bwMode="auto">
          <a:xfrm>
            <a:off x="900113" y="476250"/>
            <a:ext cx="7200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0" fontAlgn="base" hangingPunct="0">
              <a:spcBef>
                <a:spcPct val="50000"/>
              </a:spcBef>
              <a:spcAft>
                <a:spcPct val="0"/>
              </a:spcAft>
            </a:pPr>
            <a:r>
              <a:rPr lang="it-IT" altLang="it-IT" sz="2000" b="1" smtClean="0">
                <a:solidFill>
                  <a:srgbClr val="000000"/>
                </a:solidFill>
              </a:rPr>
              <a:t>Comuni dove la componente femminile è pari o maggiore - 2001</a:t>
            </a:r>
          </a:p>
        </p:txBody>
      </p:sp>
    </p:spTree>
    <p:extLst>
      <p:ext uri="{BB962C8B-B14F-4D97-AF65-F5344CB8AC3E}">
        <p14:creationId xmlns:p14="http://schemas.microsoft.com/office/powerpoint/2010/main" val="1540680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5664300"/>
            <a:ext cx="8322059" cy="923330"/>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Così mentre la popolazione italiana aumenta del 20% i cinquant’anni, sono pochissimi i comuni alpini che reggono il passo: gli altri si avviano inesorabilmente verso la marginalità economica, sociale, culturale. </a:t>
            </a:r>
            <a:endParaRPr lang="it-IT" b="1" dirty="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562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210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 y="6237312"/>
            <a:ext cx="9144001" cy="646331"/>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Lo Stato centrale li considera un costo e quindi non investe più: i servizi essenziali  poco per volta diminuiscono; chiudono scuole, ambulatori, uffici pubblici. </a:t>
            </a:r>
            <a:endParaRPr lang="it-IT" b="1" dirty="0">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83772"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390" t="25134" b="13137"/>
          <a:stretch/>
        </p:blipFill>
        <p:spPr bwMode="auto">
          <a:xfrm>
            <a:off x="5814874" y="3728621"/>
            <a:ext cx="3544059" cy="124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361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4802991" y="0"/>
            <a:ext cx="4341009" cy="6817251"/>
          </a:xfrm>
          <a:prstGeom prst="rect">
            <a:avLst/>
          </a:prstGeom>
          <a:noFill/>
        </p:spPr>
        <p:txBody>
          <a:bodyPr wrap="square" rtlCol="0">
            <a:spAutoFit/>
          </a:bodyPr>
          <a:lstStyle/>
          <a:p>
            <a:r>
              <a:rPr lang="it-IT" sz="1900" b="1" dirty="0" smtClean="0">
                <a:latin typeface="Times New Roman" panose="02020603050405020304" pitchFamily="18" charset="0"/>
                <a:cs typeface="Times New Roman" panose="02020603050405020304" pitchFamily="18" charset="0"/>
              </a:rPr>
              <a:t>Il problema si ripercuote immediatamente a livello di territorio. I versanti curati per tremila anni, terrazzati, spietrati, sorretti dall’intervento umano, non reggono all’abbandono. Ritorna il bosco con le piante ad alto fusto, che non sono più tagliate:  si ripristina il limite altimetrico naturale degli alberi, abbassato dall’intervento umano per creare spazi di pascolo per le bestie. Il terreno, non più sorretto dalle terrazze che non vengono più riparate e si disfano, frana, trascinando con sé tutto ciò che esiste fino a valle. Gli interventi «tecnologici» di controllo (come la cementificazione dei letti dei torrenti) non fanno che peggiorare la situazione, perché pensano di sostituire il lavoro umano di presidio e riparazione che soltanto la permanenza degli abitanti  e una cultura di lavoro e di cura condivisa e costante possono realizzare.  </a:t>
            </a:r>
            <a:endParaRPr lang="it-IT" sz="1900" b="1" dirty="0">
              <a:latin typeface="Times New Roman" panose="02020603050405020304" pitchFamily="18" charset="0"/>
              <a:cs typeface="Times New Roman" panose="02020603050405020304" pitchFamily="18" charset="0"/>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 y="0"/>
            <a:ext cx="47816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23528" y="5949280"/>
            <a:ext cx="1229824"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Nervi (</a:t>
            </a:r>
            <a:r>
              <a:rPr lang="it-IT" b="1" dirty="0" err="1" smtClean="0">
                <a:latin typeface="Times New Roman" panose="02020603050405020304" pitchFamily="18" charset="0"/>
                <a:cs typeface="Times New Roman" panose="02020603050405020304" pitchFamily="18" charset="0"/>
              </a:rPr>
              <a:t>Ge</a:t>
            </a:r>
            <a:r>
              <a:rPr lang="it-IT" b="1" dirty="0" smtClean="0">
                <a:latin typeface="Times New Roman" panose="02020603050405020304" pitchFamily="18" charset="0"/>
                <a:cs typeface="Times New Roman" panose="02020603050405020304" pitchFamily="18" charset="0"/>
              </a:rPr>
              <a:t>)</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473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5060280"/>
            <a:ext cx="9144001" cy="1754326"/>
          </a:xfrm>
          <a:prstGeom prst="rect">
            <a:avLst/>
          </a:prstGeom>
          <a:noFill/>
        </p:spPr>
        <p:txBody>
          <a:bodyPr wrap="squar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Questo tipo di interventi sono praticamente inutili: costosissimi, mettono a repentaglio la vita di operatori altamente specializzati e ben più utili in altre condizioni, salvano una manciata di vite (quando va bene) ma non servono a salvaguardare il territorio.  Sono </a:t>
            </a:r>
          </a:p>
          <a:p>
            <a:r>
              <a:rPr lang="it-IT" b="1" dirty="0" smtClean="0">
                <a:solidFill>
                  <a:prstClr val="white"/>
                </a:solidFill>
                <a:latin typeface="Times New Roman" panose="02020603050405020304" pitchFamily="18" charset="0"/>
                <a:cs typeface="Times New Roman" panose="02020603050405020304" pitchFamily="18" charset="0"/>
              </a:rPr>
              <a:t>una vetrina per i politici,  che possono vantarsi dell’efficienza della protezione civile, investire in mezzi scenografici e filmare interventi spettacolari, mentre il lavoro di controllo e ripristino del degrado è continuo e non fa notizia (ma permetterebbe di limitare il danno).</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08504" cy="506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6108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6488668"/>
            <a:ext cx="9144001" cy="35394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Il problema, ovviamente, non è soltanto italiano, anche se il nostro è un territorio più a rischio.</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 y="0"/>
            <a:ext cx="9020613" cy="647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275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4581127"/>
            <a:ext cx="9144001" cy="2185214"/>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Nel 2007 la </a:t>
            </a:r>
            <a:r>
              <a:rPr lang="it-IT" sz="1700" b="1" dirty="0">
                <a:solidFill>
                  <a:prstClr val="white"/>
                </a:solidFill>
                <a:latin typeface="Times New Roman" panose="02020603050405020304" pitchFamily="18" charset="0"/>
                <a:cs typeface="Times New Roman" panose="02020603050405020304" pitchFamily="18" charset="0"/>
              </a:rPr>
              <a:t>popolazione che vive nelle città ha superato quella insediata nelle campagne. </a:t>
            </a:r>
            <a:r>
              <a:rPr lang="it-IT" sz="1700" b="1" dirty="0" smtClean="0">
                <a:solidFill>
                  <a:prstClr val="white"/>
                </a:solidFill>
                <a:latin typeface="Times New Roman" panose="02020603050405020304" pitchFamily="18" charset="0"/>
                <a:cs typeface="Times New Roman" panose="02020603050405020304" pitchFamily="18" charset="0"/>
              </a:rPr>
              <a:t>Entro </a:t>
            </a:r>
            <a:r>
              <a:rPr lang="it-IT" sz="1700" b="1" dirty="0">
                <a:solidFill>
                  <a:prstClr val="white"/>
                </a:solidFill>
                <a:latin typeface="Times New Roman" panose="02020603050405020304" pitchFamily="18" charset="0"/>
                <a:cs typeface="Times New Roman" panose="02020603050405020304" pitchFamily="18" charset="0"/>
              </a:rPr>
              <a:t>il 2010 si prevede che negli agglomerati urbani vivrà il 51,3% della popolazione mondiale, che salirà al 60% nel 2030. </a:t>
            </a:r>
            <a:r>
              <a:rPr lang="it-IT" sz="1700" b="1" dirty="0" smtClean="0">
                <a:solidFill>
                  <a:prstClr val="white"/>
                </a:solidFill>
                <a:latin typeface="Times New Roman" panose="02020603050405020304" pitchFamily="18" charset="0"/>
                <a:cs typeface="Times New Roman" panose="02020603050405020304" pitchFamily="18" charset="0"/>
              </a:rPr>
              <a:t>Circa </a:t>
            </a:r>
            <a:r>
              <a:rPr lang="it-IT" sz="1700" b="1" dirty="0">
                <a:solidFill>
                  <a:prstClr val="white"/>
                </a:solidFill>
                <a:latin typeface="Times New Roman" panose="02020603050405020304" pitchFamily="18" charset="0"/>
                <a:cs typeface="Times New Roman" panose="02020603050405020304" pitchFamily="18" charset="0"/>
              </a:rPr>
              <a:t>l' 80% della popolazione degli Stati Uniti vive nelle città. A livello mondiale </a:t>
            </a:r>
            <a:r>
              <a:rPr lang="it-IT" sz="1700" b="1" dirty="0" smtClean="0">
                <a:solidFill>
                  <a:prstClr val="white"/>
                </a:solidFill>
                <a:latin typeface="Times New Roman" panose="02020603050405020304" pitchFamily="18" charset="0"/>
                <a:cs typeface="Times New Roman" panose="02020603050405020304" pitchFamily="18" charset="0"/>
              </a:rPr>
              <a:t>nel </a:t>
            </a:r>
            <a:r>
              <a:rPr lang="it-IT" sz="1700" b="1" dirty="0">
                <a:solidFill>
                  <a:prstClr val="white"/>
                </a:solidFill>
                <a:latin typeface="Times New Roman" panose="02020603050405020304" pitchFamily="18" charset="0"/>
                <a:cs typeface="Times New Roman" panose="02020603050405020304" pitchFamily="18" charset="0"/>
              </a:rPr>
              <a:t>1900 la popolazione che viveva in città era circa il 14% di quella mondiale, ma all' inizio del </a:t>
            </a:r>
            <a:r>
              <a:rPr lang="it-IT" sz="1700" b="1" dirty="0" smtClean="0">
                <a:solidFill>
                  <a:prstClr val="white"/>
                </a:solidFill>
                <a:latin typeface="Times New Roman" panose="02020603050405020304" pitchFamily="18" charset="0"/>
                <a:cs typeface="Times New Roman" panose="02020603050405020304" pitchFamily="18" charset="0"/>
              </a:rPr>
              <a:t>2000 </a:t>
            </a:r>
            <a:r>
              <a:rPr lang="it-IT" sz="1700" b="1" dirty="0">
                <a:solidFill>
                  <a:prstClr val="white"/>
                </a:solidFill>
                <a:latin typeface="Times New Roman" panose="02020603050405020304" pitchFamily="18" charset="0"/>
                <a:cs typeface="Times New Roman" panose="02020603050405020304" pitchFamily="18" charset="0"/>
              </a:rPr>
              <a:t>era il 47</a:t>
            </a:r>
            <a:r>
              <a:rPr lang="it-IT" sz="1700" b="1" dirty="0" smtClean="0">
                <a:solidFill>
                  <a:prstClr val="white"/>
                </a:solidFill>
                <a:latin typeface="Times New Roman" panose="02020603050405020304" pitchFamily="18" charset="0"/>
                <a:cs typeface="Times New Roman" panose="02020603050405020304" pitchFamily="18" charset="0"/>
              </a:rPr>
              <a:t>%. Il problema si accresce perché le città sono diventate vere e proprie megalopoli che oltrepassano i 10 milioni di persone, in cui la qualità della vita scende ma la povertà aumenta: nelle metropoli europee si calcola che il 30% degli abitanti viva già al si sotto della soglia di povertà. E le condizioni di vita sono destinate a peggiorare.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7" y="14050"/>
            <a:ext cx="9134154" cy="456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866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8879" y="6112486"/>
            <a:ext cx="9144001" cy="61555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Città del Messico. Nel </a:t>
            </a:r>
            <a:r>
              <a:rPr lang="it-IT" sz="1700" b="1" dirty="0">
                <a:solidFill>
                  <a:prstClr val="white"/>
                </a:solidFill>
                <a:latin typeface="Times New Roman" panose="02020603050405020304" pitchFamily="18" charset="0"/>
                <a:cs typeface="Times New Roman" panose="02020603050405020304" pitchFamily="18" charset="0"/>
              </a:rPr>
              <a:t>2007 si è calcolata una popolazione di 9.755.980 abitanti per la città, e 24.748.250 abitanti per l'area </a:t>
            </a:r>
            <a:r>
              <a:rPr lang="it-IT" sz="1700" b="1" dirty="0" smtClean="0">
                <a:solidFill>
                  <a:prstClr val="white"/>
                </a:solidFill>
                <a:latin typeface="Times New Roman" panose="02020603050405020304" pitchFamily="18" charset="0"/>
                <a:cs typeface="Times New Roman" panose="02020603050405020304" pitchFamily="18" charset="0"/>
              </a:rPr>
              <a:t>metropolitana.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35122" cy="608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163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2215" y="5719227"/>
            <a:ext cx="9081857" cy="113877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Gran parte della gente vive in periferie sporche, malsane e violente, dove lo Stato  centrale non né intenzione né interesse ad investire. Si ripete il meccanismo che ha portato all’emarginazione delle zone montane: piano piano si chiudono i servizi essenziali e chi può se ne va in cerca di fortuna altrove.  Rimangono i vecchi e chi non ha niente da perdere.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5" y="30595"/>
            <a:ext cx="9101811"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1341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2215" y="5719227"/>
            <a:ext cx="9081857" cy="113877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Gran parte della gente vive in periferie sporche, malsane e violente, dove lo Stato  centrale non né intenzione né interesse ad investire. Si ripete il meccanismo che ha portato all’emarginazione delle zone montane: piano piano si chiudono i servizi essenziali e chi può se ne va in cerca di fortuna altrove.  Rimangono i vecchi e chi non ha niente da perdere.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03466"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868144" y="692696"/>
            <a:ext cx="791883"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Tokyo</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7605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68"/>
            <a:ext cx="9126576" cy="684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4472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5992" y="5993916"/>
            <a:ext cx="9081857" cy="87716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Ma anche nelle metropoli più ricche della Terra, la percentuale di quelli che non riescono a vivere decentemente sta drammaticamente aumentando. Anche fra chi lavora, l’indipendenza individuale  si sta rivelando sempre più un miraggio difficilmente raggiungibile.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5868144" y="692696"/>
            <a:ext cx="791883"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Tokyo</a:t>
            </a:r>
            <a:endParaRPr lang="it-IT" b="1" dirty="0">
              <a:latin typeface="Times New Roman" panose="02020603050405020304" pitchFamily="18" charset="0"/>
              <a:cs typeface="Times New Roman" panose="02020603050405020304" pitchFamily="18" charset="0"/>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6" y="789"/>
            <a:ext cx="9089717" cy="605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0577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3"/>
          <p:cNvSpPr>
            <a:spLocks noGrp="1"/>
          </p:cNvSpPr>
          <p:nvPr>
            <p:ph type="sldNum" sz="quarter" idx="12"/>
          </p:nvPr>
        </p:nvSpPr>
        <p:spPr/>
        <p:txBody>
          <a:bodyPr/>
          <a:lstStyle/>
          <a:p>
            <a:fld id="{799B4B4D-7BF5-4E54-A51D-EB918AE3FB45}" type="slidenum">
              <a:rPr lang="it-IT" altLang="it-IT">
                <a:solidFill>
                  <a:srgbClr val="000000"/>
                </a:solidFill>
              </a:rPr>
              <a:pPr/>
              <a:t>31</a:t>
            </a:fld>
            <a:endParaRPr lang="it-IT" altLang="it-IT">
              <a:solidFill>
                <a:srgbClr val="000000"/>
              </a:solidFill>
            </a:endParaRPr>
          </a:p>
        </p:txBody>
      </p:sp>
      <p:sp>
        <p:nvSpPr>
          <p:cNvPr id="2058242" name="Segnaposto numero diapositiva 3"/>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fontAlgn="base">
              <a:spcBef>
                <a:spcPct val="0"/>
              </a:spcBef>
              <a:spcAft>
                <a:spcPct val="0"/>
              </a:spcAft>
            </a:pPr>
            <a:fld id="{3BF5E31E-0C93-4824-BC40-671FBFF2518F}" type="slidenum">
              <a:rPr lang="it-IT" altLang="it-IT" sz="1400" smtClean="0">
                <a:solidFill>
                  <a:srgbClr val="000000"/>
                </a:solidFill>
              </a:rPr>
              <a:pPr algn="r" fontAlgn="base">
                <a:spcBef>
                  <a:spcPct val="0"/>
                </a:spcBef>
                <a:spcAft>
                  <a:spcPct val="0"/>
                </a:spcAft>
              </a:pPr>
              <a:t>31</a:t>
            </a:fld>
            <a:endParaRPr lang="it-IT" altLang="it-IT" sz="1400" smtClean="0">
              <a:solidFill>
                <a:srgbClr val="000000"/>
              </a:solidFill>
            </a:endParaRPr>
          </a:p>
        </p:txBody>
      </p:sp>
      <p:pic>
        <p:nvPicPr>
          <p:cNvPr id="2058243" name="Picture 2" descr="James-Hansen-Tempes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84313"/>
            <a:ext cx="939800" cy="143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8244" name="Text Box 3"/>
          <p:cNvSpPr txBox="1">
            <a:spLocks noChangeArrowheads="1"/>
          </p:cNvSpPr>
          <p:nvPr/>
        </p:nvSpPr>
        <p:spPr bwMode="auto">
          <a:xfrm>
            <a:off x="2051050" y="333375"/>
            <a:ext cx="6842125" cy="254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fontAlgn="base" hangingPunct="0">
              <a:spcBef>
                <a:spcPct val="50000"/>
              </a:spcBef>
              <a:spcAft>
                <a:spcPct val="0"/>
              </a:spcAft>
            </a:pPr>
            <a:r>
              <a:rPr lang="it-IT" altLang="it-IT" sz="2000" b="1" i="1" smtClean="0">
                <a:solidFill>
                  <a:srgbClr val="000000"/>
                </a:solidFill>
              </a:rPr>
              <a:t>“Il tema dei </a:t>
            </a:r>
            <a:r>
              <a:rPr lang="it-IT" altLang="it-IT" sz="2000" b="1" i="1" smtClean="0">
                <a:solidFill>
                  <a:srgbClr val="FF3300"/>
                </a:solidFill>
              </a:rPr>
              <a:t>cambiamenti climatici</a:t>
            </a:r>
            <a:r>
              <a:rPr lang="it-IT" altLang="it-IT" sz="2000" b="1" i="1" smtClean="0">
                <a:solidFill>
                  <a:srgbClr val="000000"/>
                </a:solidFill>
              </a:rPr>
              <a:t> è probabilmente la questione </a:t>
            </a:r>
            <a:r>
              <a:rPr lang="it-IT" altLang="it-IT" sz="2000" b="1" i="1" smtClean="0">
                <a:solidFill>
                  <a:srgbClr val="FF3300"/>
                </a:solidFill>
              </a:rPr>
              <a:t>scientifica</a:t>
            </a:r>
            <a:r>
              <a:rPr lang="it-IT" altLang="it-IT" sz="2000" b="1" i="1" smtClean="0">
                <a:solidFill>
                  <a:srgbClr val="000000"/>
                </a:solidFill>
              </a:rPr>
              <a:t>, </a:t>
            </a:r>
            <a:r>
              <a:rPr lang="it-IT" altLang="it-IT" sz="2000" b="1" i="1" smtClean="0">
                <a:solidFill>
                  <a:srgbClr val="FF3300"/>
                </a:solidFill>
              </a:rPr>
              <a:t>economica</a:t>
            </a:r>
            <a:r>
              <a:rPr lang="it-IT" altLang="it-IT" sz="2000" b="1" i="1" smtClean="0">
                <a:solidFill>
                  <a:srgbClr val="000000"/>
                </a:solidFill>
              </a:rPr>
              <a:t>, </a:t>
            </a:r>
            <a:r>
              <a:rPr lang="it-IT" altLang="it-IT" sz="2000" b="1" i="1" smtClean="0">
                <a:solidFill>
                  <a:srgbClr val="FF3300"/>
                </a:solidFill>
              </a:rPr>
              <a:t>politica</a:t>
            </a:r>
            <a:r>
              <a:rPr lang="it-IT" altLang="it-IT" sz="2000" b="1" i="1" smtClean="0">
                <a:solidFill>
                  <a:srgbClr val="000000"/>
                </a:solidFill>
              </a:rPr>
              <a:t> e </a:t>
            </a:r>
            <a:r>
              <a:rPr lang="it-IT" altLang="it-IT" sz="2000" b="1" i="1" smtClean="0">
                <a:solidFill>
                  <a:srgbClr val="FF3300"/>
                </a:solidFill>
              </a:rPr>
              <a:t>morale</a:t>
            </a:r>
            <a:r>
              <a:rPr lang="it-IT" altLang="it-IT" sz="2000" b="1" i="1" smtClean="0">
                <a:solidFill>
                  <a:srgbClr val="000000"/>
                </a:solidFill>
              </a:rPr>
              <a:t> predominante del 21° secolo”</a:t>
            </a:r>
          </a:p>
          <a:p>
            <a:pPr eaLnBrk="0" fontAlgn="base" hangingPunct="0">
              <a:spcBef>
                <a:spcPct val="50000"/>
              </a:spcBef>
              <a:spcAft>
                <a:spcPct val="0"/>
              </a:spcAft>
            </a:pPr>
            <a:r>
              <a:rPr lang="it-IT" altLang="it-IT" sz="2000" b="1" i="1" smtClean="0">
                <a:solidFill>
                  <a:srgbClr val="000000"/>
                </a:solidFill>
              </a:rPr>
              <a:t>“Il destino dell'umanità e della natura dipende dal riconoscimento e dalla comprensione degli </a:t>
            </a:r>
            <a:r>
              <a:rPr lang="it-IT" altLang="it-IT" sz="2000" b="1" i="1" smtClean="0">
                <a:solidFill>
                  <a:srgbClr val="FF3300"/>
                </a:solidFill>
              </a:rPr>
              <a:t>effetti antropici</a:t>
            </a:r>
            <a:r>
              <a:rPr lang="it-IT" altLang="it-IT" sz="2000" b="1" i="1" smtClean="0">
                <a:solidFill>
                  <a:srgbClr val="000000"/>
                </a:solidFill>
              </a:rPr>
              <a:t> sul clima della Terra”</a:t>
            </a:r>
          </a:p>
          <a:p>
            <a:pPr eaLnBrk="0" fontAlgn="base" hangingPunct="0">
              <a:spcBef>
                <a:spcPct val="50000"/>
              </a:spcBef>
              <a:spcAft>
                <a:spcPct val="0"/>
              </a:spcAft>
            </a:pPr>
            <a:r>
              <a:rPr lang="en-US" altLang="it-IT" sz="2000" i="1" smtClean="0">
                <a:solidFill>
                  <a:srgbClr val="000000"/>
                </a:solidFill>
              </a:rPr>
              <a:t>(James Hansen, 2009 - climatologo)</a:t>
            </a:r>
            <a:endParaRPr lang="it-IT" altLang="it-IT" sz="2000" i="1" smtClean="0">
              <a:solidFill>
                <a:srgbClr val="000000"/>
              </a:solidFill>
            </a:endParaRPr>
          </a:p>
        </p:txBody>
      </p:sp>
      <p:pic>
        <p:nvPicPr>
          <p:cNvPr id="2058245" name="Picture 4" descr="papa-enciclic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2983"/>
          <a:stretch>
            <a:fillRect/>
          </a:stretch>
        </p:blipFill>
        <p:spPr bwMode="auto">
          <a:xfrm>
            <a:off x="179388" y="3357563"/>
            <a:ext cx="1327150" cy="158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8246" name="Text Box 5"/>
          <p:cNvSpPr txBox="1">
            <a:spLocks noChangeArrowheads="1"/>
          </p:cNvSpPr>
          <p:nvPr/>
        </p:nvSpPr>
        <p:spPr bwMode="auto">
          <a:xfrm>
            <a:off x="2051050" y="3357563"/>
            <a:ext cx="6915150" cy="314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it-IT" altLang="it-IT" sz="2000" b="1" i="1" smtClean="0">
                <a:solidFill>
                  <a:srgbClr val="000000"/>
                </a:solidFill>
              </a:rPr>
              <a:t>I cambiamenti climatici sono un </a:t>
            </a:r>
            <a:r>
              <a:rPr lang="it-IT" altLang="it-IT" sz="2000" b="1" i="1" smtClean="0">
                <a:solidFill>
                  <a:srgbClr val="FF3300"/>
                </a:solidFill>
              </a:rPr>
              <a:t>problema globale</a:t>
            </a:r>
            <a:r>
              <a:rPr lang="it-IT" altLang="it-IT" sz="2000" b="1" i="1" smtClean="0">
                <a:solidFill>
                  <a:srgbClr val="000000"/>
                </a:solidFill>
              </a:rPr>
              <a:t> con gravi implicazioni </a:t>
            </a:r>
            <a:r>
              <a:rPr lang="it-IT" altLang="it-IT" sz="2000" b="1" i="1" smtClean="0">
                <a:solidFill>
                  <a:srgbClr val="FF3300"/>
                </a:solidFill>
              </a:rPr>
              <a:t>ambientali</a:t>
            </a:r>
            <a:r>
              <a:rPr lang="it-IT" altLang="it-IT" sz="2000" b="1" i="1" smtClean="0">
                <a:solidFill>
                  <a:srgbClr val="000000"/>
                </a:solidFill>
              </a:rPr>
              <a:t>, </a:t>
            </a:r>
            <a:r>
              <a:rPr lang="it-IT" altLang="it-IT" sz="2000" b="1" i="1" smtClean="0">
                <a:solidFill>
                  <a:srgbClr val="FF3300"/>
                </a:solidFill>
              </a:rPr>
              <a:t>sociali</a:t>
            </a:r>
            <a:r>
              <a:rPr lang="it-IT" altLang="it-IT" sz="2000" b="1" i="1" smtClean="0">
                <a:solidFill>
                  <a:srgbClr val="000000"/>
                </a:solidFill>
              </a:rPr>
              <a:t>, </a:t>
            </a:r>
            <a:r>
              <a:rPr lang="it-IT" altLang="it-IT" sz="2000" b="1" i="1" smtClean="0">
                <a:solidFill>
                  <a:srgbClr val="FF3300"/>
                </a:solidFill>
              </a:rPr>
              <a:t>economiche</a:t>
            </a:r>
            <a:r>
              <a:rPr lang="it-IT" altLang="it-IT" sz="2000" b="1" i="1" smtClean="0">
                <a:solidFill>
                  <a:srgbClr val="000000"/>
                </a:solidFill>
              </a:rPr>
              <a:t>, </a:t>
            </a:r>
            <a:r>
              <a:rPr lang="it-IT" altLang="it-IT" sz="2000" b="1" i="1" smtClean="0">
                <a:solidFill>
                  <a:srgbClr val="FF3300"/>
                </a:solidFill>
              </a:rPr>
              <a:t>distributive</a:t>
            </a:r>
            <a:r>
              <a:rPr lang="it-IT" altLang="it-IT" sz="2000" b="1" i="1" smtClean="0">
                <a:solidFill>
                  <a:srgbClr val="000000"/>
                </a:solidFill>
              </a:rPr>
              <a:t> e </a:t>
            </a:r>
            <a:r>
              <a:rPr lang="it-IT" altLang="it-IT" sz="2000" b="1" i="1" smtClean="0">
                <a:solidFill>
                  <a:srgbClr val="FF3300"/>
                </a:solidFill>
              </a:rPr>
              <a:t>politiche</a:t>
            </a:r>
            <a:r>
              <a:rPr lang="it-IT" altLang="it-IT" sz="2000" b="1" i="1" smtClean="0">
                <a:solidFill>
                  <a:srgbClr val="000000"/>
                </a:solidFill>
              </a:rPr>
              <a:t>, e costituiscono una delle principali sfide attuali per l’umanità. Gli impatti più pesanti probabilmente ricadranno nei prossimi decenni sui </a:t>
            </a:r>
            <a:r>
              <a:rPr lang="it-IT" altLang="it-IT" sz="2000" b="1" i="1" smtClean="0">
                <a:solidFill>
                  <a:srgbClr val="FF3300"/>
                </a:solidFill>
              </a:rPr>
              <a:t>Paesi in via di sviluppo.</a:t>
            </a:r>
          </a:p>
          <a:p>
            <a:pPr eaLnBrk="0" fontAlgn="base" hangingPunct="0">
              <a:spcBef>
                <a:spcPct val="0"/>
              </a:spcBef>
              <a:spcAft>
                <a:spcPct val="0"/>
              </a:spcAft>
            </a:pPr>
            <a:r>
              <a:rPr lang="it-IT" altLang="it-IT" sz="2000" b="1" i="1" smtClean="0">
                <a:solidFill>
                  <a:srgbClr val="000000"/>
                </a:solidFill>
              </a:rPr>
              <a:t>Questi effetti potranno essere sempre peggiori se continuiamo con gli attuali </a:t>
            </a:r>
            <a:r>
              <a:rPr lang="it-IT" altLang="it-IT" sz="2000" b="1" i="1" smtClean="0">
                <a:solidFill>
                  <a:srgbClr val="FF3300"/>
                </a:solidFill>
              </a:rPr>
              <a:t>modelli di produzione e di consumo</a:t>
            </a:r>
            <a:r>
              <a:rPr lang="it-IT" altLang="it-IT" sz="2000" b="1" i="1" smtClean="0">
                <a:solidFill>
                  <a:srgbClr val="000000"/>
                </a:solidFill>
              </a:rPr>
              <a:t>. </a:t>
            </a:r>
          </a:p>
          <a:p>
            <a:pPr eaLnBrk="0" fontAlgn="base" hangingPunct="0">
              <a:spcBef>
                <a:spcPct val="0"/>
              </a:spcBef>
              <a:spcAft>
                <a:spcPct val="0"/>
              </a:spcAft>
            </a:pPr>
            <a:r>
              <a:rPr lang="en-US" altLang="it-IT" sz="2000" i="1" smtClean="0">
                <a:solidFill>
                  <a:srgbClr val="000000"/>
                </a:solidFill>
              </a:rPr>
              <a:t>(Papa Francesco, 2015)</a:t>
            </a:r>
            <a:endParaRPr lang="it-IT" altLang="it-IT" sz="2000" i="1" smtClean="0">
              <a:solidFill>
                <a:srgbClr val="000000"/>
              </a:solidFill>
            </a:endParaRPr>
          </a:p>
        </p:txBody>
      </p:sp>
      <p:pic>
        <p:nvPicPr>
          <p:cNvPr id="2058247" name="Picture 4" descr="papa-enciclic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r="52919"/>
          <a:stretch>
            <a:fillRect/>
          </a:stretch>
        </p:blipFill>
        <p:spPr bwMode="auto">
          <a:xfrm>
            <a:off x="179388" y="5157788"/>
            <a:ext cx="1328737" cy="158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8249" name="Picture 9" descr="james-hansen-nasa-mu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r="16063" b="20923"/>
          <a:stretch>
            <a:fillRect/>
          </a:stretch>
        </p:blipFill>
        <p:spPr bwMode="auto">
          <a:xfrm>
            <a:off x="179388" y="188913"/>
            <a:ext cx="1692275" cy="122396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732241" y="5900045"/>
            <a:ext cx="2233960" cy="646331"/>
          </a:xfrm>
          <a:prstGeom prst="rect">
            <a:avLst/>
          </a:prstGeom>
          <a:solidFill>
            <a:schemeClr val="bg1"/>
          </a:solidFill>
        </p:spPr>
        <p:txBody>
          <a:bodyPr wrap="square" rtlCol="0">
            <a:spAutoFit/>
          </a:bodyPr>
          <a:lstStyle/>
          <a:p>
            <a:r>
              <a:rPr lang="it-IT" sz="1200" b="1" dirty="0" smtClean="0">
                <a:latin typeface="Times New Roman" panose="02020603050405020304" pitchFamily="18" charset="0"/>
                <a:cs typeface="Times New Roman" panose="02020603050405020304" pitchFamily="18" charset="0"/>
              </a:rPr>
              <a:t>Diapositive di Roberto </a:t>
            </a:r>
            <a:r>
              <a:rPr lang="it-IT" sz="1200" b="1" dirty="0" err="1" smtClean="0">
                <a:latin typeface="Times New Roman" panose="02020603050405020304" pitchFamily="18" charset="0"/>
                <a:cs typeface="Times New Roman" panose="02020603050405020304" pitchFamily="18" charset="0"/>
              </a:rPr>
              <a:t>Barbiero</a:t>
            </a:r>
            <a:r>
              <a:rPr lang="it-IT" sz="1200" b="1" dirty="0" smtClean="0">
                <a:latin typeface="Times New Roman" panose="02020603050405020304" pitchFamily="18" charset="0"/>
                <a:cs typeface="Times New Roman" panose="02020603050405020304" pitchFamily="18" charset="0"/>
              </a:rPr>
              <a:t>, Protezione Civile Provincia  Autonoma di Trento</a:t>
            </a:r>
            <a:endParaRPr lang="it-IT"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0890805"/>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58242"/>
                                        </p:tgtEl>
                                        <p:attrNameLst>
                                          <p:attrName>style.visibility</p:attrName>
                                        </p:attrNameLst>
                                      </p:cBhvr>
                                      <p:to>
                                        <p:strVal val="visible"/>
                                      </p:to>
                                    </p:set>
                                    <p:animEffect transition="in" filter="fade">
                                      <p:cBhvr>
                                        <p:cTn id="7" dur="800" decel="100000"/>
                                        <p:tgtEl>
                                          <p:spTgt spid="2058242"/>
                                        </p:tgtEl>
                                      </p:cBhvr>
                                    </p:animEffect>
                                    <p:anim calcmode="lin" valueType="num">
                                      <p:cBhvr>
                                        <p:cTn id="8" dur="800" decel="100000" fill="hold"/>
                                        <p:tgtEl>
                                          <p:spTgt spid="2058242"/>
                                        </p:tgtEl>
                                        <p:attrNameLst>
                                          <p:attrName>style.rotation</p:attrName>
                                        </p:attrNameLst>
                                      </p:cBhvr>
                                      <p:tavLst>
                                        <p:tav tm="0">
                                          <p:val>
                                            <p:fltVal val="-90"/>
                                          </p:val>
                                        </p:tav>
                                        <p:tav tm="100000">
                                          <p:val>
                                            <p:fltVal val="0"/>
                                          </p:val>
                                        </p:tav>
                                      </p:tavLst>
                                    </p:anim>
                                    <p:anim calcmode="lin" valueType="num">
                                      <p:cBhvr>
                                        <p:cTn id="9" dur="800" decel="100000" fill="hold"/>
                                        <p:tgtEl>
                                          <p:spTgt spid="2058242"/>
                                        </p:tgtEl>
                                        <p:attrNameLst>
                                          <p:attrName>ppt_x</p:attrName>
                                        </p:attrNameLst>
                                      </p:cBhvr>
                                      <p:tavLst>
                                        <p:tav tm="0">
                                          <p:val>
                                            <p:strVal val="#ppt_x+0.4"/>
                                          </p:val>
                                        </p:tav>
                                        <p:tav tm="100000">
                                          <p:val>
                                            <p:strVal val="#ppt_x-0.05"/>
                                          </p:val>
                                        </p:tav>
                                      </p:tavLst>
                                    </p:anim>
                                    <p:anim calcmode="lin" valueType="num">
                                      <p:cBhvr>
                                        <p:cTn id="10" dur="800" decel="100000" fill="hold"/>
                                        <p:tgtEl>
                                          <p:spTgt spid="20582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82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824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58245"/>
                                        </p:tgtEl>
                                        <p:attrNameLst>
                                          <p:attrName>style.visibility</p:attrName>
                                        </p:attrNameLst>
                                      </p:cBhvr>
                                      <p:to>
                                        <p:strVal val="visible"/>
                                      </p:to>
                                    </p:set>
                                    <p:animEffect transition="in" filter="fade">
                                      <p:cBhvr>
                                        <p:cTn id="15" dur="800" decel="100000"/>
                                        <p:tgtEl>
                                          <p:spTgt spid="2058245"/>
                                        </p:tgtEl>
                                      </p:cBhvr>
                                    </p:animEffect>
                                    <p:anim calcmode="lin" valueType="num">
                                      <p:cBhvr>
                                        <p:cTn id="16" dur="800" decel="100000" fill="hold"/>
                                        <p:tgtEl>
                                          <p:spTgt spid="2058245"/>
                                        </p:tgtEl>
                                        <p:attrNameLst>
                                          <p:attrName>style.rotation</p:attrName>
                                        </p:attrNameLst>
                                      </p:cBhvr>
                                      <p:tavLst>
                                        <p:tav tm="0">
                                          <p:val>
                                            <p:fltVal val="-90"/>
                                          </p:val>
                                        </p:tav>
                                        <p:tav tm="100000">
                                          <p:val>
                                            <p:fltVal val="0"/>
                                          </p:val>
                                        </p:tav>
                                      </p:tavLst>
                                    </p:anim>
                                    <p:anim calcmode="lin" valueType="num">
                                      <p:cBhvr>
                                        <p:cTn id="17" dur="800" decel="100000" fill="hold"/>
                                        <p:tgtEl>
                                          <p:spTgt spid="2058245"/>
                                        </p:tgtEl>
                                        <p:attrNameLst>
                                          <p:attrName>ppt_x</p:attrName>
                                        </p:attrNameLst>
                                      </p:cBhvr>
                                      <p:tavLst>
                                        <p:tav tm="0">
                                          <p:val>
                                            <p:strVal val="#ppt_x+0.4"/>
                                          </p:val>
                                        </p:tav>
                                        <p:tav tm="100000">
                                          <p:val>
                                            <p:strVal val="#ppt_x-0.05"/>
                                          </p:val>
                                        </p:tav>
                                      </p:tavLst>
                                    </p:anim>
                                    <p:anim calcmode="lin" valueType="num">
                                      <p:cBhvr>
                                        <p:cTn id="18" dur="800" decel="100000" fill="hold"/>
                                        <p:tgtEl>
                                          <p:spTgt spid="205824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5824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5824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058246"/>
                                        </p:tgtEl>
                                        <p:attrNameLst>
                                          <p:attrName>style.visibility</p:attrName>
                                        </p:attrNameLst>
                                      </p:cBhvr>
                                      <p:to>
                                        <p:strVal val="visible"/>
                                      </p:to>
                                    </p:set>
                                    <p:animEffect transition="in" filter="fade">
                                      <p:cBhvr>
                                        <p:cTn id="23" dur="800" decel="100000"/>
                                        <p:tgtEl>
                                          <p:spTgt spid="2058246"/>
                                        </p:tgtEl>
                                      </p:cBhvr>
                                    </p:animEffect>
                                    <p:anim calcmode="lin" valueType="num">
                                      <p:cBhvr>
                                        <p:cTn id="24" dur="800" decel="100000" fill="hold"/>
                                        <p:tgtEl>
                                          <p:spTgt spid="2058246"/>
                                        </p:tgtEl>
                                        <p:attrNameLst>
                                          <p:attrName>style.rotation</p:attrName>
                                        </p:attrNameLst>
                                      </p:cBhvr>
                                      <p:tavLst>
                                        <p:tav tm="0">
                                          <p:val>
                                            <p:fltVal val="-90"/>
                                          </p:val>
                                        </p:tav>
                                        <p:tav tm="100000">
                                          <p:val>
                                            <p:fltVal val="0"/>
                                          </p:val>
                                        </p:tav>
                                      </p:tavLst>
                                    </p:anim>
                                    <p:anim calcmode="lin" valueType="num">
                                      <p:cBhvr>
                                        <p:cTn id="25" dur="800" decel="100000" fill="hold"/>
                                        <p:tgtEl>
                                          <p:spTgt spid="2058246"/>
                                        </p:tgtEl>
                                        <p:attrNameLst>
                                          <p:attrName>ppt_x</p:attrName>
                                        </p:attrNameLst>
                                      </p:cBhvr>
                                      <p:tavLst>
                                        <p:tav tm="0">
                                          <p:val>
                                            <p:strVal val="#ppt_x+0.4"/>
                                          </p:val>
                                        </p:tav>
                                        <p:tav tm="100000">
                                          <p:val>
                                            <p:strVal val="#ppt_x-0.05"/>
                                          </p:val>
                                        </p:tav>
                                      </p:tavLst>
                                    </p:anim>
                                    <p:anim calcmode="lin" valueType="num">
                                      <p:cBhvr>
                                        <p:cTn id="26" dur="800" decel="100000" fill="hold"/>
                                        <p:tgtEl>
                                          <p:spTgt spid="205824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05824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058246"/>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2058247"/>
                                        </p:tgtEl>
                                        <p:attrNameLst>
                                          <p:attrName>style.visibility</p:attrName>
                                        </p:attrNameLst>
                                      </p:cBhvr>
                                      <p:to>
                                        <p:strVal val="visible"/>
                                      </p:to>
                                    </p:set>
                                    <p:animEffect transition="in" filter="fade">
                                      <p:cBhvr>
                                        <p:cTn id="31" dur="800" decel="100000"/>
                                        <p:tgtEl>
                                          <p:spTgt spid="2058247"/>
                                        </p:tgtEl>
                                      </p:cBhvr>
                                    </p:animEffect>
                                    <p:anim calcmode="lin" valueType="num">
                                      <p:cBhvr>
                                        <p:cTn id="32" dur="800" decel="100000" fill="hold"/>
                                        <p:tgtEl>
                                          <p:spTgt spid="2058247"/>
                                        </p:tgtEl>
                                        <p:attrNameLst>
                                          <p:attrName>style.rotation</p:attrName>
                                        </p:attrNameLst>
                                      </p:cBhvr>
                                      <p:tavLst>
                                        <p:tav tm="0">
                                          <p:val>
                                            <p:fltVal val="-90"/>
                                          </p:val>
                                        </p:tav>
                                        <p:tav tm="100000">
                                          <p:val>
                                            <p:fltVal val="0"/>
                                          </p:val>
                                        </p:tav>
                                      </p:tavLst>
                                    </p:anim>
                                    <p:anim calcmode="lin" valueType="num">
                                      <p:cBhvr>
                                        <p:cTn id="33" dur="800" decel="100000" fill="hold"/>
                                        <p:tgtEl>
                                          <p:spTgt spid="2058247"/>
                                        </p:tgtEl>
                                        <p:attrNameLst>
                                          <p:attrName>ppt_x</p:attrName>
                                        </p:attrNameLst>
                                      </p:cBhvr>
                                      <p:tavLst>
                                        <p:tav tm="0">
                                          <p:val>
                                            <p:strVal val="#ppt_x+0.4"/>
                                          </p:val>
                                        </p:tav>
                                        <p:tav tm="100000">
                                          <p:val>
                                            <p:strVal val="#ppt_x-0.05"/>
                                          </p:val>
                                        </p:tav>
                                      </p:tavLst>
                                    </p:anim>
                                    <p:anim calcmode="lin" valueType="num">
                                      <p:cBhvr>
                                        <p:cTn id="34" dur="800" decel="100000" fill="hold"/>
                                        <p:tgtEl>
                                          <p:spTgt spid="205824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5824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5824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42" grpId="0"/>
      <p:bldP spid="20582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3"/>
          <p:cNvSpPr>
            <a:spLocks noGrp="1"/>
          </p:cNvSpPr>
          <p:nvPr>
            <p:ph type="sldNum" sz="quarter" idx="12"/>
          </p:nvPr>
        </p:nvSpPr>
        <p:spPr/>
        <p:txBody>
          <a:bodyPr/>
          <a:lstStyle/>
          <a:p>
            <a:fld id="{1DA9131F-A66D-4720-95E3-AF950CA12647}" type="slidenum">
              <a:rPr lang="it-IT" altLang="it-IT">
                <a:solidFill>
                  <a:srgbClr val="000000"/>
                </a:solidFill>
              </a:rPr>
              <a:pPr/>
              <a:t>32</a:t>
            </a:fld>
            <a:endParaRPr lang="it-IT" altLang="it-IT">
              <a:solidFill>
                <a:srgbClr val="000000"/>
              </a:solidFill>
            </a:endParaRPr>
          </a:p>
        </p:txBody>
      </p:sp>
      <p:pic>
        <p:nvPicPr>
          <p:cNvPr id="2449410" name="Picture 2" descr="12311282_784576058332188_9150235479366858811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003675"/>
            <a:ext cx="4248150" cy="2809875"/>
          </a:xfrm>
          <a:prstGeom prst="rect">
            <a:avLst/>
          </a:prstGeom>
          <a:noFill/>
          <a:extLst>
            <a:ext uri="{909E8E84-426E-40DD-AFC4-6F175D3DCCD1}">
              <a14:hiddenFill xmlns:a14="http://schemas.microsoft.com/office/drawing/2010/main">
                <a:solidFill>
                  <a:srgbClr val="FFFFFF"/>
                </a:solidFill>
              </a14:hiddenFill>
            </a:ext>
          </a:extLst>
        </p:spPr>
      </p:pic>
      <p:sp>
        <p:nvSpPr>
          <p:cNvPr id="2449411" name="AutoShape 3"/>
          <p:cNvSpPr>
            <a:spLocks noChangeArrowheads="1"/>
          </p:cNvSpPr>
          <p:nvPr/>
        </p:nvSpPr>
        <p:spPr bwMode="auto">
          <a:xfrm>
            <a:off x="1042988" y="2566988"/>
            <a:ext cx="2305050" cy="1366837"/>
          </a:xfrm>
          <a:prstGeom prst="wedgeEllipseCallout">
            <a:avLst>
              <a:gd name="adj1" fmla="val -48208"/>
              <a:gd name="adj2" fmla="val 6614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altLang="it-IT" sz="1600" smtClean="0">
              <a:solidFill>
                <a:srgbClr val="000000"/>
              </a:solidFill>
            </a:endParaRPr>
          </a:p>
        </p:txBody>
      </p:sp>
      <p:sp>
        <p:nvSpPr>
          <p:cNvPr id="2449412" name="AutoShape 4"/>
          <p:cNvSpPr>
            <a:spLocks noChangeArrowheads="1"/>
          </p:cNvSpPr>
          <p:nvPr/>
        </p:nvSpPr>
        <p:spPr bwMode="auto">
          <a:xfrm>
            <a:off x="3203575" y="3141663"/>
            <a:ext cx="2519363" cy="1439862"/>
          </a:xfrm>
          <a:prstGeom prst="wedgeEllipseCallout">
            <a:avLst>
              <a:gd name="adj1" fmla="val -22653"/>
              <a:gd name="adj2" fmla="val 75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altLang="it-IT" sz="1600" smtClean="0">
              <a:solidFill>
                <a:srgbClr val="000000"/>
              </a:solidFill>
            </a:endParaRPr>
          </a:p>
        </p:txBody>
      </p:sp>
      <p:sp>
        <p:nvSpPr>
          <p:cNvPr id="2449413" name="Text Box 5"/>
          <p:cNvSpPr txBox="1">
            <a:spLocks noChangeArrowheads="1"/>
          </p:cNvSpPr>
          <p:nvPr/>
        </p:nvSpPr>
        <p:spPr bwMode="auto">
          <a:xfrm>
            <a:off x="827088" y="2874963"/>
            <a:ext cx="266541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b="1" smtClean="0">
                <a:solidFill>
                  <a:srgbClr val="000000"/>
                </a:solidFill>
              </a:rPr>
              <a:t>Cosa ne pensi dei cambiamenti climatici?</a:t>
            </a:r>
          </a:p>
        </p:txBody>
      </p:sp>
      <p:sp>
        <p:nvSpPr>
          <p:cNvPr id="2449414" name="Text Box 6"/>
          <p:cNvSpPr txBox="1">
            <a:spLocks noChangeArrowheads="1"/>
          </p:cNvSpPr>
          <p:nvPr/>
        </p:nvSpPr>
        <p:spPr bwMode="auto">
          <a:xfrm>
            <a:off x="3490913" y="3284538"/>
            <a:ext cx="2087562"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b="1" smtClean="0">
                <a:solidFill>
                  <a:srgbClr val="000000"/>
                </a:solidFill>
              </a:rPr>
              <a:t>Mah…cioè…io…boh…</a:t>
            </a:r>
          </a:p>
          <a:p>
            <a:pPr algn="ctr" eaLnBrk="0" fontAlgn="base" hangingPunct="0">
              <a:spcBef>
                <a:spcPct val="50000"/>
              </a:spcBef>
              <a:spcAft>
                <a:spcPct val="0"/>
              </a:spcAft>
            </a:pPr>
            <a:r>
              <a:rPr lang="it-IT" altLang="it-IT" b="1" smtClean="0">
                <a:solidFill>
                  <a:srgbClr val="000000"/>
                </a:solidFill>
              </a:rPr>
              <a:t>Cambia…che?!?</a:t>
            </a:r>
          </a:p>
        </p:txBody>
      </p:sp>
      <p:sp>
        <p:nvSpPr>
          <p:cNvPr id="2449415" name="Text Box 7"/>
          <p:cNvSpPr txBox="1">
            <a:spLocks noChangeArrowheads="1"/>
          </p:cNvSpPr>
          <p:nvPr/>
        </p:nvSpPr>
        <p:spPr bwMode="auto">
          <a:xfrm>
            <a:off x="0" y="85725"/>
            <a:ext cx="9144000"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b="1" i="1" smtClean="0">
                <a:solidFill>
                  <a:srgbClr val="000000"/>
                </a:solidFill>
              </a:rPr>
              <a:t>“Il dislivello tra la </a:t>
            </a:r>
            <a:r>
              <a:rPr lang="it-IT" altLang="it-IT" b="1" i="1" smtClean="0">
                <a:solidFill>
                  <a:srgbClr val="FF3300"/>
                </a:solidFill>
              </a:rPr>
              <a:t>percezione dell’opinione pubblica</a:t>
            </a:r>
            <a:r>
              <a:rPr lang="it-IT" altLang="it-IT" b="1" i="1" smtClean="0">
                <a:solidFill>
                  <a:srgbClr val="000000"/>
                </a:solidFill>
              </a:rPr>
              <a:t> e la </a:t>
            </a:r>
            <a:r>
              <a:rPr lang="it-IT" altLang="it-IT" b="1" i="1" smtClean="0">
                <a:solidFill>
                  <a:srgbClr val="FF3300"/>
                </a:solidFill>
              </a:rPr>
              <a:t>realtà scientifica</a:t>
            </a:r>
            <a:r>
              <a:rPr lang="it-IT" altLang="it-IT" b="1" i="1" smtClean="0">
                <a:solidFill>
                  <a:srgbClr val="000000"/>
                </a:solidFill>
              </a:rPr>
              <a:t> è enorme</a:t>
            </a:r>
          </a:p>
          <a:p>
            <a:pPr algn="ctr" eaLnBrk="0" fontAlgn="base" hangingPunct="0">
              <a:spcBef>
                <a:spcPct val="50000"/>
              </a:spcBef>
              <a:spcAft>
                <a:spcPct val="0"/>
              </a:spcAft>
            </a:pPr>
            <a:r>
              <a:rPr lang="it-IT" altLang="it-IT" b="1" i="1" smtClean="0">
                <a:solidFill>
                  <a:srgbClr val="000000"/>
                </a:solidFill>
              </a:rPr>
              <a:t>Mentre una parte delle persone sta cominciando ora a prendere coscienza dell’esistenza del riscaldamento globale, gli scienziati si accorgono che </a:t>
            </a:r>
            <a:r>
              <a:rPr lang="it-IT" altLang="it-IT" b="1" i="1" smtClean="0">
                <a:solidFill>
                  <a:srgbClr val="FF3300"/>
                </a:solidFill>
              </a:rPr>
              <a:t>il sistema climatico è vicino a un punto di non ritorno</a:t>
            </a:r>
            <a:r>
              <a:rPr lang="it-IT" altLang="it-IT" b="1" i="1" smtClean="0">
                <a:solidFill>
                  <a:srgbClr val="000000"/>
                </a:solidFill>
              </a:rPr>
              <a:t>. </a:t>
            </a:r>
          </a:p>
          <a:p>
            <a:pPr algn="ctr" eaLnBrk="0" fontAlgn="base" hangingPunct="0">
              <a:spcBef>
                <a:spcPct val="50000"/>
              </a:spcBef>
              <a:spcAft>
                <a:spcPct val="0"/>
              </a:spcAft>
            </a:pPr>
            <a:r>
              <a:rPr lang="it-IT" altLang="it-IT" b="1" i="1" smtClean="0">
                <a:solidFill>
                  <a:srgbClr val="000000"/>
                </a:solidFill>
              </a:rPr>
              <a:t>Se il mondo non compirà rapidamente una svolta radicale nelle politiche energetiche, potremmo superarlo nel giro di pochi anni”</a:t>
            </a:r>
          </a:p>
        </p:txBody>
      </p:sp>
      <p:sp>
        <p:nvSpPr>
          <p:cNvPr id="2449416" name="Rectangle 8"/>
          <p:cNvSpPr>
            <a:spLocks noChangeArrowheads="1"/>
          </p:cNvSpPr>
          <p:nvPr/>
        </p:nvSpPr>
        <p:spPr bwMode="auto">
          <a:xfrm>
            <a:off x="6188075" y="2630488"/>
            <a:ext cx="2571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it-IT" b="1" i="1" smtClean="0">
                <a:solidFill>
                  <a:srgbClr val="000000"/>
                </a:solidFill>
              </a:rPr>
              <a:t>(James Hansen, 2009)</a:t>
            </a:r>
            <a:endParaRPr lang="it-IT" altLang="it-IT" b="1" i="1" smtClean="0">
              <a:solidFill>
                <a:srgbClr val="000000"/>
              </a:solidFill>
            </a:endParaRPr>
          </a:p>
        </p:txBody>
      </p:sp>
      <p:sp>
        <p:nvSpPr>
          <p:cNvPr id="2449417" name="Text Box 9"/>
          <p:cNvSpPr txBox="1">
            <a:spLocks noChangeArrowheads="1"/>
          </p:cNvSpPr>
          <p:nvPr/>
        </p:nvSpPr>
        <p:spPr bwMode="auto">
          <a:xfrm>
            <a:off x="5292725" y="4799013"/>
            <a:ext cx="35274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000" b="1" smtClean="0">
                <a:solidFill>
                  <a:srgbClr val="000000"/>
                </a:solidFill>
              </a:rPr>
              <a:t>Attendiamo l’indagine del Dipartimento di Sociologia sui cittadini trentini…</a:t>
            </a:r>
          </a:p>
        </p:txBody>
      </p:sp>
    </p:spTree>
    <p:extLst>
      <p:ext uri="{BB962C8B-B14F-4D97-AF65-F5344CB8AC3E}">
        <p14:creationId xmlns:p14="http://schemas.microsoft.com/office/powerpoint/2010/main" val="3607571066"/>
      </p:ext>
    </p:extLst>
  </p:cSld>
  <p:clrMapOvr>
    <a:masterClrMapping/>
  </p:clrMapOvr>
  <p:transition>
    <p:zoom dir="in"/>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5"/>
          <p:cNvSpPr>
            <a:spLocks noGrp="1"/>
          </p:cNvSpPr>
          <p:nvPr>
            <p:ph type="sldNum" sz="quarter" idx="12"/>
          </p:nvPr>
        </p:nvSpPr>
        <p:spPr/>
        <p:txBody>
          <a:bodyPr/>
          <a:lstStyle/>
          <a:p>
            <a:fld id="{C3017B5B-68E4-4DB9-A315-AF017977E6DF}" type="slidenum">
              <a:rPr lang="it-IT" altLang="it-IT">
                <a:solidFill>
                  <a:srgbClr val="000000"/>
                </a:solidFill>
              </a:rPr>
              <a:pPr/>
              <a:t>33</a:t>
            </a:fld>
            <a:endParaRPr lang="it-IT" altLang="it-IT">
              <a:solidFill>
                <a:srgbClr val="000000"/>
              </a:solidFill>
            </a:endParaRPr>
          </a:p>
        </p:txBody>
      </p:sp>
      <p:sp>
        <p:nvSpPr>
          <p:cNvPr id="2457602" name="Rectangle 2"/>
          <p:cNvSpPr>
            <a:spLocks noGrp="1" noChangeArrowheads="1"/>
          </p:cNvSpPr>
          <p:nvPr>
            <p:ph type="title"/>
          </p:nvPr>
        </p:nvSpPr>
        <p:spPr>
          <a:xfrm>
            <a:off x="539750" y="1557338"/>
            <a:ext cx="8229600" cy="1143000"/>
          </a:xfrm>
        </p:spPr>
        <p:txBody>
          <a:bodyPr/>
          <a:lstStyle/>
          <a:p>
            <a:r>
              <a:rPr lang="it-IT" altLang="it-IT" sz="4800" b="1"/>
              <a:t>Perché cambia il clima?</a:t>
            </a:r>
          </a:p>
        </p:txBody>
      </p:sp>
      <p:pic>
        <p:nvPicPr>
          <p:cNvPr id="2457603" name="Picture 3" descr="climate_warming_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997200"/>
            <a:ext cx="2951163" cy="2654300"/>
          </a:xfrm>
          <a:prstGeom prst="rect">
            <a:avLst/>
          </a:prstGeom>
          <a:noFill/>
          <a:extLst>
            <a:ext uri="{909E8E84-426E-40DD-AFC4-6F175D3DCCD1}">
              <a14:hiddenFill xmlns:a14="http://schemas.microsoft.com/office/drawing/2010/main">
                <a:solidFill>
                  <a:srgbClr val="FFFFFF"/>
                </a:solidFill>
              </a14:hiddenFill>
            </a:ext>
          </a:extLst>
        </p:spPr>
      </p:pic>
      <p:pic>
        <p:nvPicPr>
          <p:cNvPr id="2457604" name="Picture 4" descr="75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068638"/>
            <a:ext cx="4248150" cy="265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156644"/>
      </p:ext>
    </p:extLst>
  </p:cSld>
  <p:clrMapOvr>
    <a:masterClrMapping/>
  </p:clrMapOvr>
  <p:transition>
    <p:zoom dir="in"/>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3"/>
          <p:cNvSpPr>
            <a:spLocks noGrp="1"/>
          </p:cNvSpPr>
          <p:nvPr>
            <p:ph type="sldNum" sz="quarter" idx="12"/>
          </p:nvPr>
        </p:nvSpPr>
        <p:spPr/>
        <p:txBody>
          <a:bodyPr/>
          <a:lstStyle/>
          <a:p>
            <a:fld id="{4C1915F7-7A5D-4D5E-8982-7EC54A85A428}" type="slidenum">
              <a:rPr lang="it-IT" altLang="it-IT">
                <a:solidFill>
                  <a:srgbClr val="000000"/>
                </a:solidFill>
              </a:rPr>
              <a:pPr/>
              <a:t>34</a:t>
            </a:fld>
            <a:endParaRPr lang="it-IT" altLang="it-IT">
              <a:solidFill>
                <a:srgbClr val="000000"/>
              </a:solidFill>
            </a:endParaRPr>
          </a:p>
        </p:txBody>
      </p:sp>
      <p:grpSp>
        <p:nvGrpSpPr>
          <p:cNvPr id="2461698" name="Group 11"/>
          <p:cNvGrpSpPr>
            <a:grpSpLocks/>
          </p:cNvGrpSpPr>
          <p:nvPr/>
        </p:nvGrpSpPr>
        <p:grpSpPr bwMode="auto">
          <a:xfrm>
            <a:off x="6227763" y="0"/>
            <a:ext cx="2627312" cy="2808288"/>
            <a:chOff x="288" y="2890"/>
            <a:chExt cx="1225" cy="1334"/>
          </a:xfrm>
        </p:grpSpPr>
        <p:pic>
          <p:nvPicPr>
            <p:cNvPr id="2461699" name="Picture 12" descr="aero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928"/>
              <a:ext cx="1225"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957" name="Text Box 13"/>
            <p:cNvSpPr txBox="1">
              <a:spLocks noChangeArrowheads="1"/>
            </p:cNvSpPr>
            <p:nvPr/>
          </p:nvSpPr>
          <p:spPr bwMode="auto">
            <a:xfrm>
              <a:off x="475" y="2890"/>
              <a:ext cx="819"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n-US" altLang="en-US" sz="2400">
                  <a:solidFill>
                    <a:srgbClr val="000000"/>
                  </a:solidFill>
                  <a:effectLst>
                    <a:outerShdw blurRad="38100" dist="38100" dir="2700000" algn="tl">
                      <a:srgbClr val="C0C0C0"/>
                    </a:outerShdw>
                  </a:effectLst>
                </a:rPr>
                <a:t>Aerosol</a:t>
              </a:r>
            </a:p>
            <a:p>
              <a:pPr algn="ctr" eaLnBrk="0" fontAlgn="base" hangingPunct="0">
                <a:spcBef>
                  <a:spcPct val="0"/>
                </a:spcBef>
                <a:spcAft>
                  <a:spcPct val="0"/>
                </a:spcAft>
                <a:defRPr/>
              </a:pPr>
              <a:r>
                <a:rPr lang="en-US" altLang="en-US" sz="2400">
                  <a:solidFill>
                    <a:srgbClr val="000000"/>
                  </a:solidFill>
                  <a:effectLst>
                    <a:outerShdw blurRad="38100" dist="38100" dir="2700000" algn="tl">
                      <a:srgbClr val="C0C0C0"/>
                    </a:outerShdw>
                  </a:effectLst>
                </a:rPr>
                <a:t>atmosferico</a:t>
              </a:r>
            </a:p>
          </p:txBody>
        </p:sp>
      </p:grpSp>
      <p:sp>
        <p:nvSpPr>
          <p:cNvPr id="1618961" name="Rectangle 17"/>
          <p:cNvSpPr>
            <a:spLocks noChangeArrowheads="1"/>
          </p:cNvSpPr>
          <p:nvPr/>
        </p:nvSpPr>
        <p:spPr bwMode="auto">
          <a:xfrm>
            <a:off x="3635375" y="260350"/>
            <a:ext cx="1828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sz="4000" b="1" smtClean="0">
                <a:solidFill>
                  <a:srgbClr val="FF3300"/>
                </a:solidFill>
                <a:effectLst>
                  <a:outerShdw blurRad="38100" dist="38100" dir="2700000" algn="tl">
                    <a:srgbClr val="C0C0C0"/>
                  </a:outerShdw>
                </a:effectLst>
              </a:rPr>
              <a:t>Fattori</a:t>
            </a:r>
          </a:p>
          <a:p>
            <a:pPr algn="ctr" eaLnBrk="0" fontAlgn="base" hangingPunct="0">
              <a:spcBef>
                <a:spcPct val="0"/>
              </a:spcBef>
              <a:spcAft>
                <a:spcPct val="0"/>
              </a:spcAft>
            </a:pPr>
            <a:r>
              <a:rPr lang="en-US" altLang="en-US" sz="4000" b="1" smtClean="0">
                <a:solidFill>
                  <a:srgbClr val="FF3300"/>
                </a:solidFill>
                <a:effectLst>
                  <a:outerShdw blurRad="38100" dist="38100" dir="2700000" algn="tl">
                    <a:srgbClr val="C0C0C0"/>
                  </a:outerShdw>
                </a:effectLst>
              </a:rPr>
              <a:t>umani</a:t>
            </a:r>
          </a:p>
        </p:txBody>
      </p:sp>
      <p:sp>
        <p:nvSpPr>
          <p:cNvPr id="2461702" name="Text Box 6"/>
          <p:cNvSpPr txBox="1">
            <a:spLocks noChangeArrowheads="1"/>
          </p:cNvSpPr>
          <p:nvPr/>
        </p:nvSpPr>
        <p:spPr bwMode="auto">
          <a:xfrm>
            <a:off x="503238" y="5653088"/>
            <a:ext cx="8316912" cy="1016000"/>
          </a:xfrm>
          <a:prstGeom prst="rect">
            <a:avLst/>
          </a:prstGeom>
          <a:noFill/>
          <a:ln w="9525">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en-US" altLang="it-IT" sz="2000" b="1" smtClean="0">
                <a:solidFill>
                  <a:srgbClr val="333399"/>
                </a:solidFill>
              </a:rPr>
              <a:t>Le </a:t>
            </a:r>
            <a:r>
              <a:rPr lang="en-US" altLang="it-IT" sz="2000" b="1" smtClean="0">
                <a:solidFill>
                  <a:srgbClr val="FF3300"/>
                </a:solidFill>
              </a:rPr>
              <a:t>attività umane</a:t>
            </a:r>
            <a:r>
              <a:rPr lang="en-US" altLang="it-IT" sz="2000" b="1" smtClean="0">
                <a:solidFill>
                  <a:srgbClr val="333399"/>
                </a:solidFill>
              </a:rPr>
              <a:t> hanno avuto un ruolo sempre più importante con l’inizio dell’era industriale e il progressivo aumento della popolazione mondiale</a:t>
            </a:r>
            <a:endParaRPr lang="it-IT" altLang="it-IT" sz="2000" b="1" smtClean="0">
              <a:solidFill>
                <a:srgbClr val="000000"/>
              </a:solidFill>
            </a:endParaRPr>
          </a:p>
        </p:txBody>
      </p:sp>
      <p:pic>
        <p:nvPicPr>
          <p:cNvPr id="2461703" name="Picture 7" descr="Greenhouse Gases Effect On 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076575"/>
            <a:ext cx="3095625" cy="2185988"/>
          </a:xfrm>
          <a:prstGeom prst="rect">
            <a:avLst/>
          </a:prstGeom>
          <a:noFill/>
          <a:extLst>
            <a:ext uri="{909E8E84-426E-40DD-AFC4-6F175D3DCCD1}">
              <a14:hiddenFill xmlns:a14="http://schemas.microsoft.com/office/drawing/2010/main">
                <a:solidFill>
                  <a:srgbClr val="FFFFFF"/>
                </a:solidFill>
              </a14:hiddenFill>
            </a:ext>
          </a:extLst>
        </p:spPr>
      </p:pic>
      <p:sp>
        <p:nvSpPr>
          <p:cNvPr id="2461704" name="Text Box 8"/>
          <p:cNvSpPr txBox="1">
            <a:spLocks noChangeArrowheads="1"/>
          </p:cNvSpPr>
          <p:nvPr/>
        </p:nvSpPr>
        <p:spPr bwMode="auto">
          <a:xfrm>
            <a:off x="4067175" y="3068638"/>
            <a:ext cx="194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FFFFFF"/>
                </a:solidFill>
              </a:rPr>
              <a:t>Gas serra</a:t>
            </a:r>
          </a:p>
        </p:txBody>
      </p:sp>
      <p:pic>
        <p:nvPicPr>
          <p:cNvPr id="2461705" name="Picture 9" descr="Risultati immagini per deforestazio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247650"/>
            <a:ext cx="2376488" cy="1585913"/>
          </a:xfrm>
          <a:prstGeom prst="rect">
            <a:avLst/>
          </a:prstGeom>
          <a:noFill/>
          <a:extLst>
            <a:ext uri="{909E8E84-426E-40DD-AFC4-6F175D3DCCD1}">
              <a14:hiddenFill xmlns:a14="http://schemas.microsoft.com/office/drawing/2010/main">
                <a:solidFill>
                  <a:srgbClr val="FFFFFF"/>
                </a:solidFill>
              </a14:hiddenFill>
            </a:ext>
          </a:extLst>
        </p:spPr>
      </p:pic>
      <p:pic>
        <p:nvPicPr>
          <p:cNvPr id="2461706" name="Picture 10" descr="Risultati immagini per agricoltur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1327150"/>
            <a:ext cx="2089150" cy="1169988"/>
          </a:xfrm>
          <a:prstGeom prst="rect">
            <a:avLst/>
          </a:prstGeom>
          <a:noFill/>
          <a:extLst>
            <a:ext uri="{909E8E84-426E-40DD-AFC4-6F175D3DCCD1}">
              <a14:hiddenFill xmlns:a14="http://schemas.microsoft.com/office/drawing/2010/main">
                <a:solidFill>
                  <a:srgbClr val="FFFFFF"/>
                </a:solidFill>
              </a14:hiddenFill>
            </a:ext>
          </a:extLst>
        </p:spPr>
      </p:pic>
      <p:pic>
        <p:nvPicPr>
          <p:cNvPr id="2461707" name="Picture 11" descr="Risultati immagini per città">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2335213"/>
            <a:ext cx="2160588" cy="1238250"/>
          </a:xfrm>
          <a:prstGeom prst="rect">
            <a:avLst/>
          </a:prstGeom>
          <a:noFill/>
          <a:extLst>
            <a:ext uri="{909E8E84-426E-40DD-AFC4-6F175D3DCCD1}">
              <a14:hiddenFill xmlns:a14="http://schemas.microsoft.com/office/drawing/2010/main">
                <a:solidFill>
                  <a:srgbClr val="FFFFFF"/>
                </a:solidFill>
              </a14:hiddenFill>
            </a:ext>
          </a:extLst>
        </p:spPr>
      </p:pic>
      <p:sp>
        <p:nvSpPr>
          <p:cNvPr id="2461708" name="Text Box 12"/>
          <p:cNvSpPr txBox="1">
            <a:spLocks noChangeArrowheads="1"/>
          </p:cNvSpPr>
          <p:nvPr/>
        </p:nvSpPr>
        <p:spPr bwMode="auto">
          <a:xfrm>
            <a:off x="180975" y="319088"/>
            <a:ext cx="19446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FFFFFF"/>
                </a:solidFill>
              </a:rPr>
              <a:t>Uso del territorio</a:t>
            </a:r>
          </a:p>
        </p:txBody>
      </p:sp>
      <p:pic>
        <p:nvPicPr>
          <p:cNvPr id="2461709" name="Picture 13" descr="Greenhouse Gases Effect On Plant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84438" y="4149725"/>
            <a:ext cx="1295400" cy="1027113"/>
          </a:xfrm>
          <a:prstGeom prst="rect">
            <a:avLst/>
          </a:prstGeom>
          <a:noFill/>
          <a:extLst>
            <a:ext uri="{909E8E84-426E-40DD-AFC4-6F175D3DCCD1}">
              <a14:hiddenFill xmlns:a14="http://schemas.microsoft.com/office/drawing/2010/main">
                <a:solidFill>
                  <a:srgbClr val="FFFFFF"/>
                </a:solidFill>
              </a14:hiddenFill>
            </a:ext>
          </a:extLst>
        </p:spPr>
      </p:pic>
      <p:pic>
        <p:nvPicPr>
          <p:cNvPr id="2461710" name="Picture 14" descr="Risultati immagini per traffic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7763" y="4217988"/>
            <a:ext cx="1304925" cy="866775"/>
          </a:xfrm>
          <a:prstGeom prst="rect">
            <a:avLst/>
          </a:prstGeom>
          <a:noFill/>
          <a:extLst>
            <a:ext uri="{909E8E84-426E-40DD-AFC4-6F175D3DCCD1}">
              <a14:hiddenFill xmlns:a14="http://schemas.microsoft.com/office/drawing/2010/main">
                <a:solidFill>
                  <a:srgbClr val="FFFFFF"/>
                </a:solidFill>
              </a14:hiddenFill>
            </a:ext>
          </a:extLst>
        </p:spPr>
      </p:pic>
      <p:pic>
        <p:nvPicPr>
          <p:cNvPr id="2461711" name="Picture 15" descr="Risultati immagini per polveri atmosferico">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53100" y="908050"/>
            <a:ext cx="1266825"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044170"/>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p:cNvSpPr>
            <a:spLocks noGrp="1"/>
          </p:cNvSpPr>
          <p:nvPr>
            <p:ph type="sldNum" sz="quarter" idx="12"/>
          </p:nvPr>
        </p:nvSpPr>
        <p:spPr/>
        <p:txBody>
          <a:bodyPr/>
          <a:lstStyle/>
          <a:p>
            <a:fld id="{5C867B91-B1C4-4627-8254-6EC91381DA11}" type="slidenum">
              <a:rPr lang="it-IT" altLang="it-IT">
                <a:solidFill>
                  <a:srgbClr val="000000"/>
                </a:solidFill>
              </a:rPr>
              <a:pPr/>
              <a:t>35</a:t>
            </a:fld>
            <a:endParaRPr lang="it-IT" altLang="it-IT">
              <a:solidFill>
                <a:srgbClr val="000000"/>
              </a:solidFill>
            </a:endParaRPr>
          </a:p>
        </p:txBody>
      </p:sp>
      <p:sp>
        <p:nvSpPr>
          <p:cNvPr id="1670147" name="CasellaDiTesto 1"/>
          <p:cNvSpPr txBox="1">
            <a:spLocks noChangeArrowheads="1"/>
          </p:cNvSpPr>
          <p:nvPr/>
        </p:nvSpPr>
        <p:spPr bwMode="auto">
          <a:xfrm>
            <a:off x="107950" y="1989138"/>
            <a:ext cx="446405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it-IT" altLang="en-US" sz="3200" b="1" smtClean="0">
                <a:solidFill>
                  <a:srgbClr val="000000"/>
                </a:solidFill>
              </a:rPr>
              <a:t>Ciò che è inedito è il </a:t>
            </a:r>
            <a:r>
              <a:rPr lang="it-IT" altLang="en-US" sz="3200" b="1" smtClean="0">
                <a:solidFill>
                  <a:srgbClr val="FF3300"/>
                </a:solidFill>
              </a:rPr>
              <a:t>contributo dato dall’uomo</a:t>
            </a:r>
            <a:r>
              <a:rPr lang="it-IT" altLang="en-US" sz="3200" b="1" smtClean="0">
                <a:solidFill>
                  <a:srgbClr val="000000"/>
                </a:solidFill>
              </a:rPr>
              <a:t> e la </a:t>
            </a:r>
            <a:r>
              <a:rPr lang="it-IT" altLang="en-US" sz="3200" b="1" smtClean="0">
                <a:solidFill>
                  <a:srgbClr val="FF3300"/>
                </a:solidFill>
              </a:rPr>
              <a:t>velocità </a:t>
            </a:r>
            <a:r>
              <a:rPr lang="it-IT" altLang="en-US" sz="3200" b="1" smtClean="0">
                <a:solidFill>
                  <a:srgbClr val="000000"/>
                </a:solidFill>
              </a:rPr>
              <a:t>con cui il clima si sta riscaldando, che non ha precedenti nella storia</a:t>
            </a:r>
            <a:endParaRPr lang="en-US" altLang="en-US" sz="3200" b="1" smtClean="0">
              <a:solidFill>
                <a:srgbClr val="000000"/>
              </a:solidFill>
            </a:endParaRPr>
          </a:p>
        </p:txBody>
      </p:sp>
      <p:sp>
        <p:nvSpPr>
          <p:cNvPr id="1670149" name="Rectangle 5"/>
          <p:cNvSpPr>
            <a:spLocks noChangeArrowheads="1"/>
          </p:cNvSpPr>
          <p:nvPr/>
        </p:nvSpPr>
        <p:spPr bwMode="auto">
          <a:xfrm>
            <a:off x="611188" y="2698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Arial" charset="0"/>
              </a:defRPr>
            </a:lvl1pPr>
            <a:lvl2pPr>
              <a:defRPr sz="4400">
                <a:solidFill>
                  <a:schemeClr val="tx2"/>
                </a:solidFill>
                <a:latin typeface="Arial" charset="0"/>
              </a:defRPr>
            </a:lvl2pPr>
            <a:lvl3pPr>
              <a:defRPr sz="4400">
                <a:solidFill>
                  <a:schemeClr val="tx2"/>
                </a:solidFill>
                <a:latin typeface="Arial" charset="0"/>
              </a:defRPr>
            </a:lvl3pPr>
            <a:lvl4pPr>
              <a:defRPr sz="4400">
                <a:solidFill>
                  <a:schemeClr val="tx2"/>
                </a:solidFill>
                <a:latin typeface="Arial" charset="0"/>
              </a:defRPr>
            </a:lvl4pPr>
            <a:lvl5pP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ctr" fontAlgn="base">
              <a:spcBef>
                <a:spcPct val="0"/>
              </a:spcBef>
              <a:spcAft>
                <a:spcPct val="0"/>
              </a:spcAft>
            </a:pPr>
            <a:r>
              <a:rPr lang="it-IT" altLang="it-IT" sz="4000" b="1" smtClean="0">
                <a:solidFill>
                  <a:srgbClr val="0033CC"/>
                </a:solidFill>
              </a:rPr>
              <a:t>Cosa sta accadendo al clima di diverso rispetto al passato?</a:t>
            </a:r>
          </a:p>
        </p:txBody>
      </p:sp>
      <p:pic>
        <p:nvPicPr>
          <p:cNvPr id="1670151" name="Picture 7" descr="Global map of 2015 tempera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0575"/>
            <a:ext cx="4392613" cy="286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8440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70147"/>
                                        </p:tgtEl>
                                        <p:attrNameLst>
                                          <p:attrName>style.visibility</p:attrName>
                                        </p:attrNameLst>
                                      </p:cBhvr>
                                      <p:to>
                                        <p:strVal val="visible"/>
                                      </p:to>
                                    </p:set>
                                    <p:animEffect transition="in" filter="wipe(down)">
                                      <p:cBhvr>
                                        <p:cTn id="7" dur="500"/>
                                        <p:tgtEl>
                                          <p:spTgt spid="1670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01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3"/>
          <p:cNvSpPr>
            <a:spLocks noGrp="1"/>
          </p:cNvSpPr>
          <p:nvPr>
            <p:ph type="sldNum" sz="quarter" idx="12"/>
          </p:nvPr>
        </p:nvSpPr>
        <p:spPr/>
        <p:txBody>
          <a:bodyPr/>
          <a:lstStyle/>
          <a:p>
            <a:fld id="{6D8A393E-5B63-4F36-9E3B-8C58356E65B4}" type="slidenum">
              <a:rPr lang="it-IT" altLang="it-IT">
                <a:solidFill>
                  <a:srgbClr val="000000"/>
                </a:solidFill>
              </a:rPr>
              <a:pPr/>
              <a:t>36</a:t>
            </a:fld>
            <a:endParaRPr lang="it-IT" altLang="it-IT">
              <a:solidFill>
                <a:srgbClr val="000000"/>
              </a:solidFill>
            </a:endParaRPr>
          </a:p>
        </p:txBody>
      </p:sp>
      <p:pic>
        <p:nvPicPr>
          <p:cNvPr id="2036738" name="Picture 2" descr="slide 1 - Record-shattering temperatures"/>
          <p:cNvPicPr>
            <a:picLocks noChangeAspect="1" noChangeArrowheads="1"/>
          </p:cNvPicPr>
          <p:nvPr/>
        </p:nvPicPr>
        <p:blipFill>
          <a:blip r:embed="rId2">
            <a:extLst>
              <a:ext uri="{28A0092B-C50C-407E-A947-70E740481C1C}">
                <a14:useLocalDpi xmlns:a14="http://schemas.microsoft.com/office/drawing/2010/main" val="0"/>
              </a:ext>
            </a:extLst>
          </a:blip>
          <a:srcRect l="7483" t="5255" r="9045" b="21574"/>
          <a:stretch>
            <a:fillRect/>
          </a:stretch>
        </p:blipFill>
        <p:spPr bwMode="auto">
          <a:xfrm>
            <a:off x="0" y="0"/>
            <a:ext cx="9144000" cy="5013325"/>
          </a:xfrm>
          <a:prstGeom prst="rect">
            <a:avLst/>
          </a:prstGeom>
          <a:noFill/>
          <a:extLst>
            <a:ext uri="{909E8E84-426E-40DD-AFC4-6F175D3DCCD1}">
              <a14:hiddenFill xmlns:a14="http://schemas.microsoft.com/office/drawing/2010/main">
                <a:solidFill>
                  <a:srgbClr val="FFFFFF"/>
                </a:solidFill>
              </a14:hiddenFill>
            </a:ext>
          </a:extLst>
        </p:spPr>
      </p:pic>
      <p:sp>
        <p:nvSpPr>
          <p:cNvPr id="2036739" name="Text Box 3"/>
          <p:cNvSpPr txBox="1">
            <a:spLocks noChangeArrowheads="1"/>
          </p:cNvSpPr>
          <p:nvPr/>
        </p:nvSpPr>
        <p:spPr bwMode="auto">
          <a:xfrm>
            <a:off x="1116013" y="5795963"/>
            <a:ext cx="74882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800" b="1" smtClean="0">
                <a:solidFill>
                  <a:srgbClr val="000000"/>
                </a:solidFill>
              </a:rPr>
              <a:t>Superata la soglia di </a:t>
            </a:r>
            <a:r>
              <a:rPr lang="it-IT" altLang="it-IT" sz="2800" b="1" smtClean="0">
                <a:solidFill>
                  <a:srgbClr val="0033CC"/>
                </a:solidFill>
              </a:rPr>
              <a:t>+1°C</a:t>
            </a:r>
            <a:r>
              <a:rPr lang="it-IT" altLang="it-IT" sz="2800" b="1" smtClean="0">
                <a:solidFill>
                  <a:srgbClr val="000000"/>
                </a:solidFill>
              </a:rPr>
              <a:t> rispetto alla media del 19°secolo (1880-1899)</a:t>
            </a:r>
          </a:p>
        </p:txBody>
      </p:sp>
      <p:sp>
        <p:nvSpPr>
          <p:cNvPr id="2036741" name="Text Box 5"/>
          <p:cNvSpPr txBox="1">
            <a:spLocks noChangeArrowheads="1"/>
          </p:cNvSpPr>
          <p:nvPr/>
        </p:nvSpPr>
        <p:spPr bwMode="auto">
          <a:xfrm>
            <a:off x="611188" y="5148263"/>
            <a:ext cx="7848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3200" b="1" smtClean="0">
                <a:solidFill>
                  <a:srgbClr val="0033CC"/>
                </a:solidFill>
              </a:rPr>
              <a:t>Il 2015 è stato l’anno più caldo dal 1880</a:t>
            </a:r>
          </a:p>
        </p:txBody>
      </p:sp>
      <p:sp>
        <p:nvSpPr>
          <p:cNvPr id="2036742" name="Text Box 6"/>
          <p:cNvSpPr txBox="1">
            <a:spLocks noChangeArrowheads="1"/>
          </p:cNvSpPr>
          <p:nvPr/>
        </p:nvSpPr>
        <p:spPr bwMode="auto">
          <a:xfrm>
            <a:off x="4319588" y="4748213"/>
            <a:ext cx="5292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b="1" smtClean="0">
                <a:solidFill>
                  <a:srgbClr val="000000"/>
                </a:solidFill>
              </a:rPr>
              <a:t>NASA’s Goddard Institute for Space Studies </a:t>
            </a:r>
          </a:p>
        </p:txBody>
      </p:sp>
      <p:sp>
        <p:nvSpPr>
          <p:cNvPr id="2036743" name="Line 7"/>
          <p:cNvSpPr>
            <a:spLocks noChangeShapeType="1"/>
          </p:cNvSpPr>
          <p:nvPr/>
        </p:nvSpPr>
        <p:spPr bwMode="auto">
          <a:xfrm flipV="1">
            <a:off x="2843213" y="2349500"/>
            <a:ext cx="2303462" cy="1152525"/>
          </a:xfrm>
          <a:prstGeom prst="line">
            <a:avLst/>
          </a:prstGeom>
          <a:noFill/>
          <a:ln w="38100">
            <a:solidFill>
              <a:srgbClr val="0033CC"/>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1600" smtClean="0">
              <a:solidFill>
                <a:srgbClr val="000000"/>
              </a:solidFill>
            </a:endParaRPr>
          </a:p>
        </p:txBody>
      </p:sp>
      <p:sp>
        <p:nvSpPr>
          <p:cNvPr id="2036744" name="Line 8"/>
          <p:cNvSpPr>
            <a:spLocks noChangeShapeType="1"/>
          </p:cNvSpPr>
          <p:nvPr/>
        </p:nvSpPr>
        <p:spPr bwMode="auto">
          <a:xfrm flipV="1">
            <a:off x="5219700" y="260350"/>
            <a:ext cx="2951163" cy="2881313"/>
          </a:xfrm>
          <a:prstGeom prst="line">
            <a:avLst/>
          </a:prstGeom>
          <a:noFill/>
          <a:ln w="3810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pPr>
            <a:endParaRPr lang="it-IT" sz="1600" smtClean="0">
              <a:solidFill>
                <a:srgbClr val="000000"/>
              </a:solidFill>
            </a:endParaRPr>
          </a:p>
        </p:txBody>
      </p:sp>
    </p:spTree>
    <p:extLst>
      <p:ext uri="{BB962C8B-B14F-4D97-AF65-F5344CB8AC3E}">
        <p14:creationId xmlns:p14="http://schemas.microsoft.com/office/powerpoint/2010/main" val="4156327597"/>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36743"/>
                                        </p:tgtEl>
                                        <p:attrNameLst>
                                          <p:attrName>style.visibility</p:attrName>
                                        </p:attrNameLst>
                                      </p:cBhvr>
                                      <p:to>
                                        <p:strVal val="visible"/>
                                      </p:to>
                                    </p:set>
                                    <p:animEffect transition="in" filter="fade">
                                      <p:cBhvr>
                                        <p:cTn id="7" dur="800" decel="100000"/>
                                        <p:tgtEl>
                                          <p:spTgt spid="2036743"/>
                                        </p:tgtEl>
                                      </p:cBhvr>
                                    </p:animEffect>
                                    <p:anim calcmode="lin" valueType="num">
                                      <p:cBhvr>
                                        <p:cTn id="8" dur="800" decel="100000" fill="hold"/>
                                        <p:tgtEl>
                                          <p:spTgt spid="2036743"/>
                                        </p:tgtEl>
                                        <p:attrNameLst>
                                          <p:attrName>style.rotation</p:attrName>
                                        </p:attrNameLst>
                                      </p:cBhvr>
                                      <p:tavLst>
                                        <p:tav tm="0">
                                          <p:val>
                                            <p:fltVal val="-90"/>
                                          </p:val>
                                        </p:tav>
                                        <p:tav tm="100000">
                                          <p:val>
                                            <p:fltVal val="0"/>
                                          </p:val>
                                        </p:tav>
                                      </p:tavLst>
                                    </p:anim>
                                    <p:anim calcmode="lin" valueType="num">
                                      <p:cBhvr>
                                        <p:cTn id="9" dur="800" decel="100000" fill="hold"/>
                                        <p:tgtEl>
                                          <p:spTgt spid="2036743"/>
                                        </p:tgtEl>
                                        <p:attrNameLst>
                                          <p:attrName>ppt_x</p:attrName>
                                        </p:attrNameLst>
                                      </p:cBhvr>
                                      <p:tavLst>
                                        <p:tav tm="0">
                                          <p:val>
                                            <p:strVal val="#ppt_x+0.4"/>
                                          </p:val>
                                        </p:tav>
                                        <p:tav tm="100000">
                                          <p:val>
                                            <p:strVal val="#ppt_x-0.05"/>
                                          </p:val>
                                        </p:tav>
                                      </p:tavLst>
                                    </p:anim>
                                    <p:anim calcmode="lin" valueType="num">
                                      <p:cBhvr>
                                        <p:cTn id="10" dur="800" decel="100000" fill="hold"/>
                                        <p:tgtEl>
                                          <p:spTgt spid="203674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3674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36743"/>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036744"/>
                                        </p:tgtEl>
                                        <p:attrNameLst>
                                          <p:attrName>style.visibility</p:attrName>
                                        </p:attrNameLst>
                                      </p:cBhvr>
                                      <p:to>
                                        <p:strVal val="visible"/>
                                      </p:to>
                                    </p:set>
                                    <p:animEffect transition="in" filter="fade">
                                      <p:cBhvr>
                                        <p:cTn id="17" dur="800" decel="100000"/>
                                        <p:tgtEl>
                                          <p:spTgt spid="2036744"/>
                                        </p:tgtEl>
                                      </p:cBhvr>
                                    </p:animEffect>
                                    <p:anim calcmode="lin" valueType="num">
                                      <p:cBhvr>
                                        <p:cTn id="18" dur="800" decel="100000" fill="hold"/>
                                        <p:tgtEl>
                                          <p:spTgt spid="2036744"/>
                                        </p:tgtEl>
                                        <p:attrNameLst>
                                          <p:attrName>style.rotation</p:attrName>
                                        </p:attrNameLst>
                                      </p:cBhvr>
                                      <p:tavLst>
                                        <p:tav tm="0">
                                          <p:val>
                                            <p:fltVal val="-90"/>
                                          </p:val>
                                        </p:tav>
                                        <p:tav tm="100000">
                                          <p:val>
                                            <p:fltVal val="0"/>
                                          </p:val>
                                        </p:tav>
                                      </p:tavLst>
                                    </p:anim>
                                    <p:anim calcmode="lin" valueType="num">
                                      <p:cBhvr>
                                        <p:cTn id="19" dur="800" decel="100000" fill="hold"/>
                                        <p:tgtEl>
                                          <p:spTgt spid="2036744"/>
                                        </p:tgtEl>
                                        <p:attrNameLst>
                                          <p:attrName>ppt_x</p:attrName>
                                        </p:attrNameLst>
                                      </p:cBhvr>
                                      <p:tavLst>
                                        <p:tav tm="0">
                                          <p:val>
                                            <p:strVal val="#ppt_x+0.4"/>
                                          </p:val>
                                        </p:tav>
                                        <p:tav tm="100000">
                                          <p:val>
                                            <p:strVal val="#ppt_x-0.05"/>
                                          </p:val>
                                        </p:tav>
                                      </p:tavLst>
                                    </p:anim>
                                    <p:anim calcmode="lin" valueType="num">
                                      <p:cBhvr>
                                        <p:cTn id="20" dur="800" decel="100000" fill="hold"/>
                                        <p:tgtEl>
                                          <p:spTgt spid="203674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3674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3674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6743" grpId="0" animBg="1"/>
      <p:bldP spid="20367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egnaposto numero diapositiva 8"/>
          <p:cNvSpPr>
            <a:spLocks noGrp="1"/>
          </p:cNvSpPr>
          <p:nvPr>
            <p:ph type="sldNum" sz="quarter" idx="12"/>
          </p:nvPr>
        </p:nvSpPr>
        <p:spPr/>
        <p:txBody>
          <a:bodyPr/>
          <a:lstStyle/>
          <a:p>
            <a:fld id="{DF765395-1856-42ED-98A0-276A00E8BEF5}" type="slidenum">
              <a:rPr lang="it-IT" altLang="it-IT">
                <a:solidFill>
                  <a:srgbClr val="000000"/>
                </a:solidFill>
              </a:rPr>
              <a:pPr/>
              <a:t>37</a:t>
            </a:fld>
            <a:endParaRPr lang="it-IT" altLang="it-IT">
              <a:solidFill>
                <a:srgbClr val="000000"/>
              </a:solidFill>
            </a:endParaRPr>
          </a:p>
        </p:txBody>
      </p:sp>
      <p:sp>
        <p:nvSpPr>
          <p:cNvPr id="2347010" name="Text Box 2"/>
          <p:cNvSpPr txBox="1">
            <a:spLocks noChangeArrowheads="1"/>
          </p:cNvSpPr>
          <p:nvPr/>
        </p:nvSpPr>
        <p:spPr bwMode="auto">
          <a:xfrm>
            <a:off x="6911975" y="1052513"/>
            <a:ext cx="176371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3600" b="1" smtClean="0">
                <a:solidFill>
                  <a:srgbClr val="0033CC"/>
                </a:solidFill>
              </a:rPr>
              <a:t>Il clima futuro</a:t>
            </a:r>
          </a:p>
        </p:txBody>
      </p:sp>
      <p:sp>
        <p:nvSpPr>
          <p:cNvPr id="2347011" name="Text Box 3"/>
          <p:cNvSpPr txBox="1">
            <a:spLocks noChangeArrowheads="1"/>
          </p:cNvSpPr>
          <p:nvPr/>
        </p:nvSpPr>
        <p:spPr bwMode="auto">
          <a:xfrm>
            <a:off x="179388" y="1990725"/>
            <a:ext cx="5256212"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it-IT" altLang="it-IT" b="1" smtClean="0">
                <a:solidFill>
                  <a:srgbClr val="0033CC"/>
                </a:solidFill>
              </a:rPr>
              <a:t>Il livello medio globale del mare aumenta.</a:t>
            </a:r>
          </a:p>
          <a:p>
            <a:pPr algn="just" eaLnBrk="0" fontAlgn="base" hangingPunct="0">
              <a:spcBef>
                <a:spcPct val="0"/>
              </a:spcBef>
              <a:spcAft>
                <a:spcPct val="0"/>
              </a:spcAft>
            </a:pPr>
            <a:r>
              <a:rPr lang="it-IT" altLang="it-IT" b="1" smtClean="0">
                <a:solidFill>
                  <a:srgbClr val="000000"/>
                </a:solidFill>
              </a:rPr>
              <a:t>Nel 2100 :</a:t>
            </a:r>
            <a:endParaRPr lang="pt-BR" altLang="it-IT" b="1" smtClean="0">
              <a:solidFill>
                <a:srgbClr val="0033CC"/>
              </a:solidFill>
            </a:endParaRPr>
          </a:p>
          <a:p>
            <a:pPr algn="just" eaLnBrk="0" fontAlgn="base" hangingPunct="0">
              <a:spcBef>
                <a:spcPct val="0"/>
              </a:spcBef>
              <a:spcAft>
                <a:spcPct val="0"/>
              </a:spcAft>
            </a:pPr>
            <a:r>
              <a:rPr lang="pt-BR" altLang="it-IT" b="1" smtClean="0">
                <a:solidFill>
                  <a:srgbClr val="0033CC"/>
                </a:solidFill>
              </a:rPr>
              <a:t>   45 cm</a:t>
            </a:r>
            <a:r>
              <a:rPr lang="pt-BR" altLang="it-IT" b="1" smtClean="0">
                <a:solidFill>
                  <a:srgbClr val="000000"/>
                </a:solidFill>
              </a:rPr>
              <a:t> nel caso di emissioni stabilizzate</a:t>
            </a:r>
          </a:p>
          <a:p>
            <a:pPr algn="just" eaLnBrk="0" fontAlgn="base" hangingPunct="0">
              <a:spcBef>
                <a:spcPct val="0"/>
              </a:spcBef>
              <a:spcAft>
                <a:spcPct val="0"/>
              </a:spcAft>
            </a:pPr>
            <a:r>
              <a:rPr lang="pt-BR" altLang="it-IT" b="1" smtClean="0">
                <a:solidFill>
                  <a:srgbClr val="0033CC"/>
                </a:solidFill>
              </a:rPr>
              <a:t>   75 cm</a:t>
            </a:r>
            <a:r>
              <a:rPr lang="pt-BR" altLang="it-IT" b="1" smtClean="0">
                <a:solidFill>
                  <a:srgbClr val="000000"/>
                </a:solidFill>
              </a:rPr>
              <a:t> nel caso di emissioni in crescita</a:t>
            </a:r>
          </a:p>
          <a:p>
            <a:pPr algn="just" eaLnBrk="0" fontAlgn="base" hangingPunct="0">
              <a:spcBef>
                <a:spcPct val="0"/>
              </a:spcBef>
              <a:spcAft>
                <a:spcPct val="0"/>
              </a:spcAft>
            </a:pPr>
            <a:endParaRPr lang="pt-BR" altLang="it-IT" b="1" smtClean="0">
              <a:solidFill>
                <a:srgbClr val="000000"/>
              </a:solidFill>
            </a:endParaRPr>
          </a:p>
          <a:p>
            <a:pPr algn="just" eaLnBrk="0" fontAlgn="base" hangingPunct="0">
              <a:spcBef>
                <a:spcPct val="0"/>
              </a:spcBef>
              <a:spcAft>
                <a:spcPct val="0"/>
              </a:spcAft>
            </a:pPr>
            <a:r>
              <a:rPr lang="it-IT" altLang="it-IT" b="1" smtClean="0">
                <a:solidFill>
                  <a:srgbClr val="000000"/>
                </a:solidFill>
              </a:rPr>
              <a:t>Gli </a:t>
            </a:r>
            <a:r>
              <a:rPr lang="it-IT" altLang="it-IT" b="1" smtClean="0">
                <a:solidFill>
                  <a:srgbClr val="0033CC"/>
                </a:solidFill>
              </a:rPr>
              <a:t>oceani continueranno a riscaldarsi</a:t>
            </a:r>
          </a:p>
          <a:p>
            <a:pPr algn="just" eaLnBrk="0" fontAlgn="base" hangingPunct="0">
              <a:spcBef>
                <a:spcPct val="0"/>
              </a:spcBef>
              <a:spcAft>
                <a:spcPct val="0"/>
              </a:spcAft>
            </a:pPr>
            <a:endParaRPr lang="it-IT" altLang="it-IT" b="1" smtClean="0">
              <a:solidFill>
                <a:srgbClr val="000000"/>
              </a:solidFill>
            </a:endParaRPr>
          </a:p>
        </p:txBody>
      </p:sp>
      <p:sp>
        <p:nvSpPr>
          <p:cNvPr id="2347012" name="Text Box 4"/>
          <p:cNvSpPr txBox="1">
            <a:spLocks noChangeArrowheads="1"/>
          </p:cNvSpPr>
          <p:nvPr/>
        </p:nvSpPr>
        <p:spPr bwMode="auto">
          <a:xfrm>
            <a:off x="179388" y="3960813"/>
            <a:ext cx="67691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0"/>
              </a:spcBef>
              <a:spcAft>
                <a:spcPct val="0"/>
              </a:spcAft>
            </a:pPr>
            <a:r>
              <a:rPr lang="it-IT" altLang="it-IT" b="1" smtClean="0">
                <a:solidFill>
                  <a:srgbClr val="000000"/>
                </a:solidFill>
              </a:rPr>
              <a:t>Gli </a:t>
            </a:r>
            <a:r>
              <a:rPr lang="it-IT" altLang="it-IT" b="1" smtClean="0">
                <a:solidFill>
                  <a:srgbClr val="0033CC"/>
                </a:solidFill>
              </a:rPr>
              <a:t>eventi estremi</a:t>
            </a:r>
            <a:r>
              <a:rPr lang="it-IT" altLang="it-IT" b="1" smtClean="0">
                <a:solidFill>
                  <a:srgbClr val="000000"/>
                </a:solidFill>
              </a:rPr>
              <a:t> di </a:t>
            </a:r>
            <a:r>
              <a:rPr lang="it-IT" altLang="it-IT" b="1" smtClean="0">
                <a:solidFill>
                  <a:srgbClr val="0033CC"/>
                </a:solidFill>
              </a:rPr>
              <a:t>precipitazione</a:t>
            </a:r>
            <a:r>
              <a:rPr lang="it-IT" altLang="it-IT" b="1" smtClean="0">
                <a:solidFill>
                  <a:srgbClr val="000000"/>
                </a:solidFill>
              </a:rPr>
              <a:t> diventeranno più intensi e più frequenti.</a:t>
            </a:r>
          </a:p>
          <a:p>
            <a:pPr algn="just" eaLnBrk="0" fontAlgn="base" hangingPunct="0">
              <a:spcBef>
                <a:spcPct val="0"/>
              </a:spcBef>
              <a:spcAft>
                <a:spcPct val="0"/>
              </a:spcAft>
            </a:pPr>
            <a:endParaRPr lang="it-IT" altLang="it-IT" b="1" smtClean="0">
              <a:solidFill>
                <a:srgbClr val="000000"/>
              </a:solidFill>
            </a:endParaRPr>
          </a:p>
          <a:p>
            <a:pPr algn="just" eaLnBrk="0" fontAlgn="base" hangingPunct="0">
              <a:spcBef>
                <a:spcPct val="0"/>
              </a:spcBef>
              <a:spcAft>
                <a:spcPct val="0"/>
              </a:spcAft>
            </a:pPr>
            <a:endParaRPr lang="it-IT" altLang="it-IT" b="1" smtClean="0">
              <a:solidFill>
                <a:srgbClr val="000000"/>
              </a:solidFill>
            </a:endParaRPr>
          </a:p>
          <a:p>
            <a:pPr algn="just" eaLnBrk="0" fontAlgn="base" hangingPunct="0">
              <a:spcBef>
                <a:spcPct val="0"/>
              </a:spcBef>
              <a:spcAft>
                <a:spcPct val="0"/>
              </a:spcAft>
            </a:pPr>
            <a:r>
              <a:rPr lang="it-IT" altLang="it-IT" b="1" smtClean="0">
                <a:solidFill>
                  <a:srgbClr val="000000"/>
                </a:solidFill>
              </a:rPr>
              <a:t>La </a:t>
            </a:r>
            <a:r>
              <a:rPr lang="it-IT" altLang="it-IT" b="1" smtClean="0">
                <a:solidFill>
                  <a:srgbClr val="0033CC"/>
                </a:solidFill>
              </a:rPr>
              <a:t>banchisa artica </a:t>
            </a:r>
            <a:r>
              <a:rPr lang="it-IT" altLang="it-IT" b="1" smtClean="0">
                <a:solidFill>
                  <a:srgbClr val="000000"/>
                </a:solidFill>
              </a:rPr>
              <a:t>continuerà a ridursi e ad assottigliarsi.</a:t>
            </a:r>
          </a:p>
          <a:p>
            <a:pPr algn="just" eaLnBrk="0" fontAlgn="base" hangingPunct="0">
              <a:spcBef>
                <a:spcPct val="0"/>
              </a:spcBef>
              <a:spcAft>
                <a:spcPct val="0"/>
              </a:spcAft>
            </a:pPr>
            <a:endParaRPr lang="it-IT" altLang="it-IT" b="1" smtClean="0">
              <a:solidFill>
                <a:srgbClr val="000000"/>
              </a:solidFill>
            </a:endParaRPr>
          </a:p>
          <a:p>
            <a:pPr algn="just" eaLnBrk="0" fontAlgn="base" hangingPunct="0">
              <a:spcBef>
                <a:spcPct val="0"/>
              </a:spcBef>
              <a:spcAft>
                <a:spcPct val="0"/>
              </a:spcAft>
            </a:pPr>
            <a:endParaRPr lang="it-IT" altLang="it-IT" b="1" smtClean="0">
              <a:solidFill>
                <a:srgbClr val="000000"/>
              </a:solidFill>
            </a:endParaRPr>
          </a:p>
          <a:p>
            <a:pPr algn="just" eaLnBrk="0" fontAlgn="base" hangingPunct="0">
              <a:spcBef>
                <a:spcPct val="0"/>
              </a:spcBef>
              <a:spcAft>
                <a:spcPct val="0"/>
              </a:spcAft>
            </a:pPr>
            <a:r>
              <a:rPr lang="it-IT" altLang="it-IT" b="1" smtClean="0">
                <a:solidFill>
                  <a:srgbClr val="000000"/>
                </a:solidFill>
              </a:rPr>
              <a:t>Il volume dei </a:t>
            </a:r>
            <a:r>
              <a:rPr lang="it-IT" altLang="it-IT" b="1" smtClean="0">
                <a:solidFill>
                  <a:srgbClr val="0033CC"/>
                </a:solidFill>
              </a:rPr>
              <a:t>ghiacciai</a:t>
            </a:r>
            <a:r>
              <a:rPr lang="it-IT" altLang="it-IT" b="1" smtClean="0">
                <a:solidFill>
                  <a:srgbClr val="000000"/>
                </a:solidFill>
              </a:rPr>
              <a:t> diminuirà.</a:t>
            </a:r>
            <a:endParaRPr lang="it-IT" altLang="it-IT" smtClean="0">
              <a:solidFill>
                <a:srgbClr val="000000"/>
              </a:solidFill>
            </a:endParaRPr>
          </a:p>
        </p:txBody>
      </p:sp>
      <p:pic>
        <p:nvPicPr>
          <p:cNvPr id="2347013" name="Picture 5" descr="ANd9GcRf4npf_GIZ_KQFEkDIY_WmAZG3R6W4SVUyU_ldLQLUSH1568uE">
            <a:hlinkClick r:id="rId2"/>
          </p:cNvPr>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003800" y="1916113"/>
            <a:ext cx="1587500" cy="18716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47014" name="Picture 6" descr="ANd9GcRqPUclbiz52f2TM-Gx0YNbUgPam3F66F7BDIP0t6pDphb7k3Ce">
            <a:hlinkClick r:id="rId4"/>
          </p:cNvPr>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946900" y="2852738"/>
            <a:ext cx="2089150" cy="14033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47015" name="Picture 7" descr="ANd9GcQNjelS4Kep8Fv6XsId9_p2hoC-r7fKA_XknSsJ7gi4blmXXD0j">
            <a:hlinkClick r:id="rId6"/>
          </p:cNvPr>
          <p:cNvPicPr>
            <a:picLocks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6659563" y="4581525"/>
            <a:ext cx="1871662" cy="12604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7016" name="AutoShape 8" descr="Risultati immagini per alluvione casa"/>
          <p:cNvSpPr>
            <a:spLocks noChangeAspect="1" noChangeArrowheads="1"/>
          </p:cNvSpPr>
          <p:nvPr/>
        </p:nvSpPr>
        <p:spPr bwMode="auto">
          <a:xfrm>
            <a:off x="4419600" y="314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lang="it-IT" sz="1600" smtClean="0">
              <a:solidFill>
                <a:srgbClr val="000000"/>
              </a:solidFill>
            </a:endParaRPr>
          </a:p>
        </p:txBody>
      </p:sp>
      <p:sp>
        <p:nvSpPr>
          <p:cNvPr id="2347017" name="AutoShape 9" descr="Risultati immagini per alluvione casa"/>
          <p:cNvSpPr>
            <a:spLocks noChangeAspect="1" noChangeArrowheads="1"/>
          </p:cNvSpPr>
          <p:nvPr/>
        </p:nvSpPr>
        <p:spPr bwMode="auto">
          <a:xfrm>
            <a:off x="4419600" y="314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lang="it-IT" sz="1600" smtClean="0">
              <a:solidFill>
                <a:srgbClr val="000000"/>
              </a:solidFill>
            </a:endParaRPr>
          </a:p>
        </p:txBody>
      </p:sp>
      <p:pic>
        <p:nvPicPr>
          <p:cNvPr id="2347018" name="Picture 10" descr="ANd9GcSyTAV75Aes4hcM7Zg1u8gv_bxWmKD6TfCs6THBFpcBUV_e5XbFZQ">
            <a:hlinkClick r:id="rId8"/>
          </p:cNvPr>
          <p:cNvPicPr>
            <a:picLocks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4067175" y="5507038"/>
            <a:ext cx="1657350" cy="12430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47020" name="Text Box 12"/>
          <p:cNvSpPr txBox="1">
            <a:spLocks noChangeArrowheads="1"/>
          </p:cNvSpPr>
          <p:nvPr/>
        </p:nvSpPr>
        <p:spPr bwMode="auto">
          <a:xfrm>
            <a:off x="179388" y="188913"/>
            <a:ext cx="78486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000000"/>
                </a:solidFill>
              </a:rPr>
              <a:t>La </a:t>
            </a:r>
            <a:r>
              <a:rPr lang="it-IT" altLang="it-IT" b="1" smtClean="0">
                <a:solidFill>
                  <a:srgbClr val="FF3300"/>
                </a:solidFill>
              </a:rPr>
              <a:t>temperatura media della Terra</a:t>
            </a:r>
            <a:r>
              <a:rPr lang="it-IT" altLang="it-IT" b="1" smtClean="0">
                <a:solidFill>
                  <a:srgbClr val="000000"/>
                </a:solidFill>
              </a:rPr>
              <a:t> continuerà ad aumentare con intensità che dipenderà dal diverso scenario di emissione di gas serra</a:t>
            </a:r>
          </a:p>
          <a:p>
            <a:pPr eaLnBrk="0" fontAlgn="base" hangingPunct="0">
              <a:spcBef>
                <a:spcPct val="0"/>
              </a:spcBef>
              <a:spcAft>
                <a:spcPct val="0"/>
              </a:spcAft>
            </a:pPr>
            <a:r>
              <a:rPr lang="it-IT" altLang="it-IT" b="1" smtClean="0">
                <a:solidFill>
                  <a:srgbClr val="000000"/>
                </a:solidFill>
              </a:rPr>
              <a:t>Nel 2100 :</a:t>
            </a:r>
            <a:endParaRPr lang="pt-BR" altLang="it-IT" b="1" smtClean="0">
              <a:solidFill>
                <a:srgbClr val="0033CC"/>
              </a:solidFill>
            </a:endParaRPr>
          </a:p>
          <a:p>
            <a:pPr eaLnBrk="0" fontAlgn="base" hangingPunct="0">
              <a:spcBef>
                <a:spcPct val="0"/>
              </a:spcBef>
              <a:spcAft>
                <a:spcPct val="0"/>
              </a:spcAft>
            </a:pPr>
            <a:r>
              <a:rPr lang="pt-BR" altLang="it-IT" b="1" smtClean="0">
                <a:solidFill>
                  <a:srgbClr val="0033CC"/>
                </a:solidFill>
              </a:rPr>
              <a:t>   +1°C </a:t>
            </a:r>
            <a:r>
              <a:rPr lang="pt-BR" altLang="it-IT" b="1" smtClean="0">
                <a:solidFill>
                  <a:srgbClr val="000000"/>
                </a:solidFill>
              </a:rPr>
              <a:t>nel caso di emissioni stabilizzate</a:t>
            </a:r>
          </a:p>
          <a:p>
            <a:pPr eaLnBrk="0" fontAlgn="base" hangingPunct="0">
              <a:spcBef>
                <a:spcPct val="0"/>
              </a:spcBef>
              <a:spcAft>
                <a:spcPct val="0"/>
              </a:spcAft>
            </a:pPr>
            <a:r>
              <a:rPr lang="pt-BR" altLang="it-IT" b="1" smtClean="0">
                <a:solidFill>
                  <a:srgbClr val="0033CC"/>
                </a:solidFill>
              </a:rPr>
              <a:t>   +4°C</a:t>
            </a:r>
            <a:r>
              <a:rPr lang="pt-BR" altLang="it-IT" b="1" smtClean="0">
                <a:solidFill>
                  <a:srgbClr val="000000"/>
                </a:solidFill>
              </a:rPr>
              <a:t> nel caso di emissioni in crescita</a:t>
            </a:r>
            <a:endParaRPr lang="it-IT" altLang="it-IT" smtClean="0">
              <a:solidFill>
                <a:srgbClr val="000000"/>
              </a:solidFill>
            </a:endParaRPr>
          </a:p>
        </p:txBody>
      </p:sp>
    </p:spTree>
    <p:extLst>
      <p:ext uri="{BB962C8B-B14F-4D97-AF65-F5344CB8AC3E}">
        <p14:creationId xmlns:p14="http://schemas.microsoft.com/office/powerpoint/2010/main" val="1133937909"/>
      </p:ext>
    </p:extLst>
  </p:cSld>
  <p:clrMapOvr>
    <a:masterClrMapping/>
  </p:clrMapOvr>
  <p:transition>
    <p:zoom dir="in"/>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numero diapositiva 3"/>
          <p:cNvSpPr>
            <a:spLocks noGrp="1"/>
          </p:cNvSpPr>
          <p:nvPr>
            <p:ph type="sldNum" sz="quarter" idx="12"/>
          </p:nvPr>
        </p:nvSpPr>
        <p:spPr/>
        <p:txBody>
          <a:bodyPr/>
          <a:lstStyle/>
          <a:p>
            <a:fld id="{B61182A0-A9F5-48A5-A39A-1110A3E46A7F}" type="slidenum">
              <a:rPr lang="it-IT" altLang="it-IT">
                <a:solidFill>
                  <a:srgbClr val="000000"/>
                </a:solidFill>
              </a:rPr>
              <a:pPr/>
              <a:t>38</a:t>
            </a:fld>
            <a:endParaRPr lang="it-IT" altLang="it-IT">
              <a:solidFill>
                <a:srgbClr val="000000"/>
              </a:solidFill>
            </a:endParaRPr>
          </a:p>
        </p:txBody>
      </p:sp>
      <p:sp>
        <p:nvSpPr>
          <p:cNvPr id="2027524" name="Text Box 4"/>
          <p:cNvSpPr txBox="1">
            <a:spLocks noChangeArrowheads="1"/>
          </p:cNvSpPr>
          <p:nvPr/>
        </p:nvSpPr>
        <p:spPr bwMode="auto">
          <a:xfrm>
            <a:off x="468313" y="3860800"/>
            <a:ext cx="34559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Gli oceani si riscaldano</a:t>
            </a:r>
          </a:p>
        </p:txBody>
      </p:sp>
      <p:sp>
        <p:nvSpPr>
          <p:cNvPr id="2027530" name="Text Box 10"/>
          <p:cNvSpPr txBox="1">
            <a:spLocks noChangeArrowheads="1"/>
          </p:cNvSpPr>
          <p:nvPr/>
        </p:nvSpPr>
        <p:spPr bwMode="auto">
          <a:xfrm>
            <a:off x="827088" y="692150"/>
            <a:ext cx="25923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Il livello del mare si alza</a:t>
            </a:r>
          </a:p>
        </p:txBody>
      </p:sp>
      <p:sp>
        <p:nvSpPr>
          <p:cNvPr id="2027531" name="Text Box 11"/>
          <p:cNvSpPr txBox="1">
            <a:spLocks noChangeArrowheads="1"/>
          </p:cNvSpPr>
          <p:nvPr/>
        </p:nvSpPr>
        <p:spPr bwMode="auto">
          <a:xfrm>
            <a:off x="900113" y="92075"/>
            <a:ext cx="7993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GLI EFFETTI DEL RISCALDAMENTO GLOBALE</a:t>
            </a:r>
          </a:p>
        </p:txBody>
      </p:sp>
      <p:pic>
        <p:nvPicPr>
          <p:cNvPr id="2027532" name="Picture 12" descr="Risultati immagini per innalzamento del mare Banglad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93838"/>
            <a:ext cx="3527425" cy="2220912"/>
          </a:xfrm>
          <a:prstGeom prst="rect">
            <a:avLst/>
          </a:prstGeom>
          <a:noFill/>
          <a:extLst>
            <a:ext uri="{909E8E84-426E-40DD-AFC4-6F175D3DCCD1}">
              <a14:hiddenFill xmlns:a14="http://schemas.microsoft.com/office/drawing/2010/main">
                <a:solidFill>
                  <a:srgbClr val="FFFFFF"/>
                </a:solidFill>
              </a14:hiddenFill>
            </a:ext>
          </a:extLst>
        </p:spPr>
      </p:pic>
      <p:pic>
        <p:nvPicPr>
          <p:cNvPr id="2027533" name="Picture 13" descr="ANd9GcS2o5WephjlnqiFrEf5w9fQ_ZLViL0sD2ahB9VpIpaeRIYd800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625975"/>
            <a:ext cx="3600450" cy="2025650"/>
          </a:xfrm>
          <a:prstGeom prst="rect">
            <a:avLst/>
          </a:prstGeom>
          <a:noFill/>
          <a:extLst>
            <a:ext uri="{909E8E84-426E-40DD-AFC4-6F175D3DCCD1}">
              <a14:hiddenFill xmlns:a14="http://schemas.microsoft.com/office/drawing/2010/main">
                <a:solidFill>
                  <a:srgbClr val="FFFFFF"/>
                </a:solidFill>
              </a14:hiddenFill>
            </a:ext>
          </a:extLst>
        </p:spPr>
      </p:pic>
      <p:pic>
        <p:nvPicPr>
          <p:cNvPr id="2027535" name="Picture 15" descr="Web-Rez-Bumps-caused-by-permafrost-thaw-and-subsidence-beneath-a-former-section-of-the-Ingraham-Trail-near-Yellowknif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9700" y="4397375"/>
            <a:ext cx="3455988" cy="2271713"/>
          </a:xfrm>
          <a:prstGeom prst="rect">
            <a:avLst/>
          </a:prstGeom>
          <a:noFill/>
          <a:extLst>
            <a:ext uri="{909E8E84-426E-40DD-AFC4-6F175D3DCCD1}">
              <a14:hiddenFill xmlns:a14="http://schemas.microsoft.com/office/drawing/2010/main">
                <a:solidFill>
                  <a:srgbClr val="FFFFFF"/>
                </a:solidFill>
              </a14:hiddenFill>
            </a:ext>
          </a:extLst>
        </p:spPr>
      </p:pic>
      <p:sp>
        <p:nvSpPr>
          <p:cNvPr id="2027536" name="Text Box 16"/>
          <p:cNvSpPr txBox="1">
            <a:spLocks noChangeArrowheads="1"/>
          </p:cNvSpPr>
          <p:nvPr/>
        </p:nvSpPr>
        <p:spPr bwMode="auto">
          <a:xfrm>
            <a:off x="5148263" y="3686175"/>
            <a:ext cx="34559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Il permafrost si degrada</a:t>
            </a:r>
          </a:p>
        </p:txBody>
      </p:sp>
      <p:pic>
        <p:nvPicPr>
          <p:cNvPr id="2027537" name="Picture 17" descr="ANd9GcSEyhfGCJ839HVIsbzgVE4P7mPvlW2V8Q7e73KAhw8RPDrZ5P3L0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1470025"/>
            <a:ext cx="3168650" cy="2103438"/>
          </a:xfrm>
          <a:prstGeom prst="rect">
            <a:avLst/>
          </a:prstGeom>
          <a:noFill/>
          <a:extLst>
            <a:ext uri="{909E8E84-426E-40DD-AFC4-6F175D3DCCD1}">
              <a14:hiddenFill xmlns:a14="http://schemas.microsoft.com/office/drawing/2010/main">
                <a:solidFill>
                  <a:srgbClr val="FFFFFF"/>
                </a:solidFill>
              </a14:hiddenFill>
            </a:ext>
          </a:extLst>
        </p:spPr>
      </p:pic>
      <p:sp>
        <p:nvSpPr>
          <p:cNvPr id="2027538" name="Text Box 18"/>
          <p:cNvSpPr txBox="1">
            <a:spLocks noChangeArrowheads="1"/>
          </p:cNvSpPr>
          <p:nvPr/>
        </p:nvSpPr>
        <p:spPr bwMode="auto">
          <a:xfrm>
            <a:off x="4859338" y="692150"/>
            <a:ext cx="3816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I ghiacci marini e continentali si riducono</a:t>
            </a:r>
          </a:p>
        </p:txBody>
      </p:sp>
    </p:spTree>
    <p:extLst>
      <p:ext uri="{BB962C8B-B14F-4D97-AF65-F5344CB8AC3E}">
        <p14:creationId xmlns:p14="http://schemas.microsoft.com/office/powerpoint/2010/main" val="1184554412"/>
      </p:ext>
    </p:extLst>
  </p:cSld>
  <p:clrMapOvr>
    <a:masterClrMapping/>
  </p:clrMapOvr>
  <p:transition>
    <p:zoom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3"/>
          <p:cNvSpPr>
            <a:spLocks noGrp="1"/>
          </p:cNvSpPr>
          <p:nvPr>
            <p:ph type="sldNum" sz="quarter" idx="12"/>
          </p:nvPr>
        </p:nvSpPr>
        <p:spPr/>
        <p:txBody>
          <a:bodyPr/>
          <a:lstStyle/>
          <a:p>
            <a:fld id="{B27F4460-62B5-4C07-A386-D1E9E44EC3BC}" type="slidenum">
              <a:rPr lang="it-IT" altLang="it-IT">
                <a:solidFill>
                  <a:srgbClr val="000000"/>
                </a:solidFill>
              </a:rPr>
              <a:pPr/>
              <a:t>39</a:t>
            </a:fld>
            <a:endParaRPr lang="it-IT" altLang="it-IT">
              <a:solidFill>
                <a:srgbClr val="000000"/>
              </a:solidFill>
            </a:endParaRPr>
          </a:p>
        </p:txBody>
      </p:sp>
      <p:pic>
        <p:nvPicPr>
          <p:cNvPr id="2419714" name="Picture 2" descr="Collapsed permafrost block of coastal tundra on Alaska&amp;rsquo;s Arctic Coast. Credit: U.S. Geological Surv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57563"/>
            <a:ext cx="3457575" cy="250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19715" name="Text Box 3"/>
          <p:cNvSpPr txBox="1">
            <a:spLocks noChangeArrowheads="1"/>
          </p:cNvSpPr>
          <p:nvPr/>
        </p:nvSpPr>
        <p:spPr bwMode="auto">
          <a:xfrm>
            <a:off x="34925" y="5876925"/>
            <a:ext cx="5040313"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smtClean="0">
                <a:solidFill>
                  <a:srgbClr val="000000"/>
                </a:solidFill>
              </a:rPr>
              <a:t>Collapsed permafrost block of coastal tundra on Alaska’s Arctic Coast. </a:t>
            </a:r>
          </a:p>
          <a:p>
            <a:pPr algn="ctr" eaLnBrk="0" fontAlgn="base" hangingPunct="0">
              <a:spcBef>
                <a:spcPct val="50000"/>
              </a:spcBef>
              <a:spcAft>
                <a:spcPct val="0"/>
              </a:spcAft>
            </a:pPr>
            <a:r>
              <a:rPr lang="it-IT" altLang="it-IT" sz="1200" i="1" smtClean="0">
                <a:solidFill>
                  <a:srgbClr val="000000"/>
                </a:solidFill>
              </a:rPr>
              <a:t>Credit: U.S. Geological Survey (February 2015)</a:t>
            </a:r>
          </a:p>
        </p:txBody>
      </p:sp>
      <p:sp>
        <p:nvSpPr>
          <p:cNvPr id="2419716" name="Text Box 4"/>
          <p:cNvSpPr txBox="1">
            <a:spLocks noChangeArrowheads="1"/>
          </p:cNvSpPr>
          <p:nvPr/>
        </p:nvSpPr>
        <p:spPr bwMode="auto">
          <a:xfrm>
            <a:off x="1979613" y="163513"/>
            <a:ext cx="5256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0000"/>
                </a:solidFill>
              </a:rPr>
              <a:t>Permafrost</a:t>
            </a:r>
          </a:p>
        </p:txBody>
      </p:sp>
      <p:sp>
        <p:nvSpPr>
          <p:cNvPr id="2419717" name="Text Box 5"/>
          <p:cNvSpPr txBox="1">
            <a:spLocks noChangeArrowheads="1"/>
          </p:cNvSpPr>
          <p:nvPr/>
        </p:nvSpPr>
        <p:spPr bwMode="auto">
          <a:xfrm>
            <a:off x="684213" y="692150"/>
            <a:ext cx="7488237" cy="33655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b="1" i="1" smtClean="0">
                <a:solidFill>
                  <a:srgbClr val="000000"/>
                </a:solidFill>
              </a:rPr>
              <a:t>Terreno perennemente ghiacciato (zone Artiche, alta montagna) </a:t>
            </a:r>
            <a:r>
              <a:rPr lang="it-IT" altLang="it-IT" sz="1600" smtClean="0">
                <a:solidFill>
                  <a:srgbClr val="000000"/>
                </a:solidFill>
              </a:rPr>
              <a:t> </a:t>
            </a:r>
          </a:p>
        </p:txBody>
      </p:sp>
      <p:pic>
        <p:nvPicPr>
          <p:cNvPr id="2419718" name="Picture 6" descr="Permafrost lake in tundra above the Arctic Circle in Ca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35313"/>
            <a:ext cx="3313113" cy="2212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19719" name="Text Box 7"/>
          <p:cNvSpPr txBox="1">
            <a:spLocks noChangeArrowheads="1"/>
          </p:cNvSpPr>
          <p:nvPr/>
        </p:nvSpPr>
        <p:spPr bwMode="auto">
          <a:xfrm>
            <a:off x="5292725" y="5440363"/>
            <a:ext cx="3384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smtClean="0">
                <a:solidFill>
                  <a:srgbClr val="000000"/>
                </a:solidFill>
              </a:rPr>
              <a:t>Permafrost lake in tundra above the Arctic Circle in Canada. </a:t>
            </a:r>
          </a:p>
        </p:txBody>
      </p:sp>
      <p:pic>
        <p:nvPicPr>
          <p:cNvPr id="2419720" name="Picture 8" descr="permafrost_subsid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196975"/>
            <a:ext cx="4681538" cy="1966913"/>
          </a:xfrm>
          <a:prstGeom prst="rect">
            <a:avLst/>
          </a:prstGeom>
          <a:noFill/>
          <a:extLst>
            <a:ext uri="{909E8E84-426E-40DD-AFC4-6F175D3DCCD1}">
              <a14:hiddenFill xmlns:a14="http://schemas.microsoft.com/office/drawing/2010/main">
                <a:solidFill>
                  <a:srgbClr val="FFFFFF"/>
                </a:solidFill>
              </a14:hiddenFill>
            </a:ext>
          </a:extLst>
        </p:spPr>
      </p:pic>
      <p:sp>
        <p:nvSpPr>
          <p:cNvPr id="2419721" name="Text Box 9"/>
          <p:cNvSpPr txBox="1">
            <a:spLocks noChangeArrowheads="1"/>
          </p:cNvSpPr>
          <p:nvPr/>
        </p:nvSpPr>
        <p:spPr bwMode="auto">
          <a:xfrm>
            <a:off x="5003800" y="1268413"/>
            <a:ext cx="39608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400" smtClean="0">
                <a:solidFill>
                  <a:srgbClr val="000000"/>
                </a:solidFill>
              </a:rPr>
              <a:t>A railroad in Alaska (left) and building (right), both buckled due to thawing permafrost. </a:t>
            </a:r>
          </a:p>
          <a:p>
            <a:pPr algn="ctr" eaLnBrk="0" fontAlgn="base" hangingPunct="0">
              <a:spcBef>
                <a:spcPct val="50000"/>
              </a:spcBef>
              <a:spcAft>
                <a:spcPct val="0"/>
              </a:spcAft>
            </a:pPr>
            <a:r>
              <a:rPr lang="it-IT" altLang="it-IT" sz="1200" i="1" smtClean="0">
                <a:solidFill>
                  <a:srgbClr val="000000"/>
                </a:solidFill>
              </a:rPr>
              <a:t>Image credit: (left) NASA and U.S. Geological Survey, (right) Vladimir Romanovsky, Geophysical Institute, University of Alaska Fairbanks</a:t>
            </a:r>
            <a:r>
              <a:rPr lang="it-IT" altLang="it-IT" sz="1400" smtClean="0">
                <a:solidFill>
                  <a:srgbClr val="000000"/>
                </a:solidFill>
              </a:rPr>
              <a:t> </a:t>
            </a:r>
          </a:p>
        </p:txBody>
      </p:sp>
    </p:spTree>
    <p:extLst>
      <p:ext uri="{BB962C8B-B14F-4D97-AF65-F5344CB8AC3E}">
        <p14:creationId xmlns:p14="http://schemas.microsoft.com/office/powerpoint/2010/main" val="1627821124"/>
      </p:ext>
    </p:extLst>
  </p:cSld>
  <p:clrMapOvr>
    <a:masterClrMapping/>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989" y="0"/>
            <a:ext cx="9143998" cy="5013176"/>
          </a:xfrm>
        </p:spPr>
        <p:txBody>
          <a:bodyPr>
            <a:noAutofit/>
          </a:bodyPr>
          <a:lstStyle/>
          <a:p>
            <a:pPr algn="l"/>
            <a:r>
              <a:rPr lang="it-IT" sz="2100" b="1" dirty="0" smtClean="0">
                <a:solidFill>
                  <a:srgbClr val="FF0000"/>
                </a:solidFill>
                <a:latin typeface="Times New Roman" panose="02020603050405020304" pitchFamily="18" charset="0"/>
                <a:cs typeface="Times New Roman" panose="02020603050405020304" pitchFamily="18" charset="0"/>
              </a:rPr>
              <a:t>Per millenni l’insediamento umano in Europa si è sviluppato secondo una tipologia a stella: ovvero piccolissimi gruppi di abitazioni-fattorie, autosufficienti dal punto di vista alimentare e dell’approvvigionamento di combustibile, egualitarie a livello di gestione politica, con un territorio di pertinenza che bastava a soddisfare le esigenze di un certo numero di persone. La popolazione veniva tenuta rigorosamente controllata per non creare fame e disuguaglianze sociali: fino al Basso Medio Evo, l’età media femminile del primo figlio era di ventisei anni; e si facevano solitamente non più di due figli per donna. Le frazioni erano situate ad una distanza media di venti minuti a piedi una dall’altra, in modo che  in caso di emergenza il percorso fosse facilmente percorribile a piedi in qualunque condizione di tempo. Non esistevano case isolate. Il territorio era gestito attraverso il lavoro collettivo (a cui nessuno poteva sottrarsi) per mezzo di una pianificazione che andava di generazione in generazione (spesso anche oltre: si pensi al lavoro di terrazzamento dei versanti alpini) che consentiva di controllare il dissesto idrogeologico e, in caso di emergenza, di prevedere il pericolo in anticipo e di salvarsi in fretta. Il benessere  e i bisogni comuni  e dell’ambiente venivano prima di quelli personali. I mezzi di produzione e gli impianti tecnologici (mulini, frantoi, torchi, segherie….) erano di proprietà della comunità e </a:t>
            </a:r>
          </a:p>
          <a:p>
            <a:pPr algn="l"/>
            <a:r>
              <a:rPr lang="it-IT" sz="2100" b="1" dirty="0" smtClean="0">
                <a:solidFill>
                  <a:srgbClr val="FF0000"/>
                </a:solidFill>
                <a:latin typeface="Times New Roman" panose="02020603050405020304" pitchFamily="18" charset="0"/>
                <a:cs typeface="Times New Roman" panose="02020603050405020304" pitchFamily="18" charset="0"/>
              </a:rPr>
              <a:t>gestiti attraverso la rotazione delle cariche. </a:t>
            </a:r>
            <a:endParaRPr lang="it-IT" sz="21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Tree>
    <p:extLst>
      <p:ext uri="{BB962C8B-B14F-4D97-AF65-F5344CB8AC3E}">
        <p14:creationId xmlns:p14="http://schemas.microsoft.com/office/powerpoint/2010/main" val="3325029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numero diapositiva 3"/>
          <p:cNvSpPr>
            <a:spLocks noGrp="1"/>
          </p:cNvSpPr>
          <p:nvPr>
            <p:ph type="sldNum" sz="quarter" idx="12"/>
          </p:nvPr>
        </p:nvSpPr>
        <p:spPr/>
        <p:txBody>
          <a:bodyPr/>
          <a:lstStyle/>
          <a:p>
            <a:fld id="{BFB9EE9C-85C0-4239-B118-FDC6C6A7EEF2}" type="slidenum">
              <a:rPr lang="it-IT" altLang="it-IT">
                <a:solidFill>
                  <a:srgbClr val="000000"/>
                </a:solidFill>
              </a:rPr>
              <a:pPr/>
              <a:t>40</a:t>
            </a:fld>
            <a:endParaRPr lang="it-IT" altLang="it-IT">
              <a:solidFill>
                <a:srgbClr val="000000"/>
              </a:solidFill>
            </a:endParaRPr>
          </a:p>
        </p:txBody>
      </p:sp>
      <p:pic>
        <p:nvPicPr>
          <p:cNvPr id="2249730" name="Picture 2" descr="un_giovane_assistitoinunospedal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052513"/>
            <a:ext cx="1800225" cy="1350962"/>
          </a:xfrm>
          <a:prstGeom prst="rect">
            <a:avLst/>
          </a:prstGeom>
          <a:noFill/>
          <a:extLst>
            <a:ext uri="{909E8E84-426E-40DD-AFC4-6F175D3DCCD1}">
              <a14:hiddenFill xmlns:a14="http://schemas.microsoft.com/office/drawing/2010/main">
                <a:solidFill>
                  <a:srgbClr val="FFFFFF"/>
                </a:solidFill>
              </a14:hiddenFill>
            </a:ext>
          </a:extLst>
        </p:spPr>
      </p:pic>
      <p:sp>
        <p:nvSpPr>
          <p:cNvPr id="2249731" name="Text Box 3"/>
          <p:cNvSpPr txBox="1">
            <a:spLocks noChangeArrowheads="1"/>
          </p:cNvSpPr>
          <p:nvPr/>
        </p:nvSpPr>
        <p:spPr bwMode="auto">
          <a:xfrm>
            <a:off x="2195513" y="1052513"/>
            <a:ext cx="6480175"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FF3300"/>
                </a:solidFill>
              </a:rPr>
              <a:t>Ondata di caldo – India (21-31 maggio 2015)</a:t>
            </a:r>
          </a:p>
          <a:p>
            <a:pPr eaLnBrk="0" fontAlgn="base" hangingPunct="0">
              <a:spcBef>
                <a:spcPct val="50000"/>
              </a:spcBef>
              <a:spcAft>
                <a:spcPct val="0"/>
              </a:spcAft>
            </a:pPr>
            <a:r>
              <a:rPr lang="it-IT" altLang="it-IT" sz="1600" b="1" smtClean="0">
                <a:solidFill>
                  <a:srgbClr val="000000"/>
                </a:solidFill>
              </a:rPr>
              <a:t>Con temperature fino a circa </a:t>
            </a:r>
            <a:r>
              <a:rPr lang="it-IT" altLang="it-IT" sz="1600" b="1" smtClean="0">
                <a:solidFill>
                  <a:srgbClr val="FF3300"/>
                </a:solidFill>
              </a:rPr>
              <a:t>48°C</a:t>
            </a:r>
            <a:r>
              <a:rPr lang="it-IT" altLang="it-IT" sz="1600" b="1" smtClean="0">
                <a:solidFill>
                  <a:srgbClr val="000000"/>
                </a:solidFill>
              </a:rPr>
              <a:t> all’ombra.</a:t>
            </a:r>
          </a:p>
          <a:p>
            <a:pPr eaLnBrk="0" fontAlgn="base" hangingPunct="0">
              <a:spcBef>
                <a:spcPct val="50000"/>
              </a:spcBef>
              <a:spcAft>
                <a:spcPct val="0"/>
              </a:spcAft>
            </a:pPr>
            <a:r>
              <a:rPr lang="it-IT" altLang="it-IT" sz="1600" b="1" smtClean="0">
                <a:solidFill>
                  <a:srgbClr val="000000"/>
                </a:solidFill>
              </a:rPr>
              <a:t>Mai così caldo negli ultimi </a:t>
            </a:r>
            <a:r>
              <a:rPr lang="it-IT" altLang="it-IT" sz="1600" b="1" smtClean="0">
                <a:solidFill>
                  <a:srgbClr val="FF3300"/>
                </a:solidFill>
              </a:rPr>
              <a:t>20 anni     2200</a:t>
            </a:r>
            <a:r>
              <a:rPr lang="it-IT" altLang="it-IT" sz="1600" b="1" smtClean="0">
                <a:solidFill>
                  <a:srgbClr val="000000"/>
                </a:solidFill>
              </a:rPr>
              <a:t> le vittime stimate</a:t>
            </a:r>
          </a:p>
        </p:txBody>
      </p:sp>
      <p:sp>
        <p:nvSpPr>
          <p:cNvPr id="2249732" name="Text Box 4"/>
          <p:cNvSpPr txBox="1">
            <a:spLocks noChangeArrowheads="1"/>
          </p:cNvSpPr>
          <p:nvPr/>
        </p:nvSpPr>
        <p:spPr bwMode="auto">
          <a:xfrm>
            <a:off x="323850" y="379413"/>
            <a:ext cx="8713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Aumento della frequenza e della intensità di eventi estremi</a:t>
            </a:r>
          </a:p>
        </p:txBody>
      </p:sp>
      <p:sp>
        <p:nvSpPr>
          <p:cNvPr id="2249733" name="Text Box 5"/>
          <p:cNvSpPr txBox="1">
            <a:spLocks noChangeArrowheads="1"/>
          </p:cNvSpPr>
          <p:nvPr/>
        </p:nvSpPr>
        <p:spPr bwMode="auto">
          <a:xfrm>
            <a:off x="3779838" y="2924175"/>
            <a:ext cx="4967287"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FF3300"/>
                </a:solidFill>
              </a:rPr>
              <a:t>Alluvioni – Gran Bretagna</a:t>
            </a:r>
          </a:p>
          <a:p>
            <a:pPr eaLnBrk="0" fontAlgn="base" hangingPunct="0">
              <a:spcBef>
                <a:spcPct val="50000"/>
              </a:spcBef>
              <a:spcAft>
                <a:spcPct val="0"/>
              </a:spcAft>
            </a:pPr>
            <a:r>
              <a:rPr lang="it-IT" altLang="it-IT" sz="1600" b="1" smtClean="0">
                <a:solidFill>
                  <a:srgbClr val="000000"/>
                </a:solidFill>
              </a:rPr>
              <a:t>A fine dicembre 2015 l’evento più intenso da 70 anni con piogge da record nell’ultimo secolo</a:t>
            </a:r>
          </a:p>
        </p:txBody>
      </p:sp>
      <p:pic>
        <p:nvPicPr>
          <p:cNvPr id="2249734" name="Picture 6" descr="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 y="4581525"/>
            <a:ext cx="1406525" cy="1871663"/>
          </a:xfrm>
          <a:prstGeom prst="rect">
            <a:avLst/>
          </a:prstGeom>
          <a:noFill/>
          <a:extLst>
            <a:ext uri="{909E8E84-426E-40DD-AFC4-6F175D3DCCD1}">
              <a14:hiddenFill xmlns:a14="http://schemas.microsoft.com/office/drawing/2010/main">
                <a:solidFill>
                  <a:srgbClr val="FFFFFF"/>
                </a:solidFill>
              </a14:hiddenFill>
            </a:ext>
          </a:extLst>
        </p:spPr>
      </p:pic>
      <p:pic>
        <p:nvPicPr>
          <p:cNvPr id="2249735" name="Picture 7" descr="Tornado-Dolo-foto-di-Simone-Tretti2">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250" y="4794250"/>
            <a:ext cx="1727200" cy="1298575"/>
          </a:xfrm>
          <a:prstGeom prst="rect">
            <a:avLst/>
          </a:prstGeom>
          <a:noFill/>
          <a:extLst>
            <a:ext uri="{909E8E84-426E-40DD-AFC4-6F175D3DCCD1}">
              <a14:hiddenFill xmlns:a14="http://schemas.microsoft.com/office/drawing/2010/main">
                <a:solidFill>
                  <a:srgbClr val="FFFFFF"/>
                </a:solidFill>
              </a14:hiddenFill>
            </a:ext>
          </a:extLst>
        </p:spPr>
      </p:pic>
      <p:sp>
        <p:nvSpPr>
          <p:cNvPr id="2249736" name="Rectangle 8"/>
          <p:cNvSpPr>
            <a:spLocks noChangeArrowheads="1"/>
          </p:cNvSpPr>
          <p:nvPr/>
        </p:nvSpPr>
        <p:spPr bwMode="auto">
          <a:xfrm>
            <a:off x="3348038" y="4533900"/>
            <a:ext cx="5761037" cy="183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it-IT" altLang="it-IT" b="1" smtClean="0">
                <a:solidFill>
                  <a:srgbClr val="FF3300"/>
                </a:solidFill>
              </a:rPr>
              <a:t>Tornado!?!</a:t>
            </a:r>
          </a:p>
          <a:p>
            <a:pPr eaLnBrk="0" fontAlgn="base" hangingPunct="0">
              <a:spcBef>
                <a:spcPct val="0"/>
              </a:spcBef>
              <a:spcAft>
                <a:spcPct val="0"/>
              </a:spcAft>
            </a:pPr>
            <a:r>
              <a:rPr lang="it-IT" altLang="it-IT" sz="1600" b="1" smtClean="0">
                <a:solidFill>
                  <a:srgbClr val="000000"/>
                </a:solidFill>
              </a:rPr>
              <a:t>L´8 luglio 2015 una violenta </a:t>
            </a:r>
            <a:r>
              <a:rPr lang="it-IT" altLang="it-IT" sz="1600" b="1" smtClean="0">
                <a:solidFill>
                  <a:srgbClr val="FF3300"/>
                </a:solidFill>
              </a:rPr>
              <a:t>tromba d'aria</a:t>
            </a:r>
            <a:r>
              <a:rPr lang="it-IT" altLang="it-IT" sz="1600" b="1" smtClean="0">
                <a:solidFill>
                  <a:srgbClr val="000000"/>
                </a:solidFill>
              </a:rPr>
              <a:t> per circa 10 minuti ha colpito una fascia di territorio tra i comuni di </a:t>
            </a:r>
            <a:r>
              <a:rPr lang="it-IT" altLang="it-IT" sz="1600" b="1" smtClean="0">
                <a:solidFill>
                  <a:srgbClr val="000000"/>
                </a:solidFill>
                <a:hlinkClick r:id="rId8" tooltip="Mira (Italia)"/>
              </a:rPr>
              <a:t>Mira</a:t>
            </a:r>
            <a:r>
              <a:rPr lang="it-IT" altLang="it-IT" sz="1600" b="1" smtClean="0">
                <a:solidFill>
                  <a:srgbClr val="000000"/>
                </a:solidFill>
              </a:rPr>
              <a:t>, </a:t>
            </a:r>
            <a:r>
              <a:rPr lang="it-IT" altLang="it-IT" sz="1600" b="1" smtClean="0">
                <a:solidFill>
                  <a:srgbClr val="000000"/>
                </a:solidFill>
                <a:hlinkClick r:id="rId9" tooltip="Dolo (Italia)"/>
              </a:rPr>
              <a:t>Dolo</a:t>
            </a:r>
            <a:r>
              <a:rPr lang="it-IT" altLang="it-IT" sz="1600" b="1" smtClean="0">
                <a:solidFill>
                  <a:srgbClr val="000000"/>
                </a:solidFill>
              </a:rPr>
              <a:t> e </a:t>
            </a:r>
            <a:r>
              <a:rPr lang="it-IT" altLang="it-IT" sz="1600" b="1" smtClean="0">
                <a:solidFill>
                  <a:srgbClr val="000000"/>
                </a:solidFill>
                <a:hlinkClick r:id="rId10" tooltip="Pianiga"/>
              </a:rPr>
              <a:t>Pianiga</a:t>
            </a:r>
            <a:r>
              <a:rPr lang="it-IT" altLang="it-IT" sz="1600" b="1" smtClean="0">
                <a:solidFill>
                  <a:srgbClr val="000000"/>
                </a:solidFill>
              </a:rPr>
              <a:t> (</a:t>
            </a:r>
            <a:r>
              <a:rPr lang="it-IT" altLang="it-IT" sz="1600" b="1" smtClean="0">
                <a:solidFill>
                  <a:srgbClr val="000000"/>
                </a:solidFill>
                <a:hlinkClick r:id="rId11" tooltip="Città metropolitana di Venezia"/>
              </a:rPr>
              <a:t>Venezia</a:t>
            </a:r>
            <a:r>
              <a:rPr lang="it-IT" altLang="it-IT" sz="1600" b="1" smtClean="0">
                <a:solidFill>
                  <a:srgbClr val="000000"/>
                </a:solidFill>
              </a:rPr>
              <a:t>). </a:t>
            </a:r>
          </a:p>
          <a:p>
            <a:pPr eaLnBrk="0" fontAlgn="base" hangingPunct="0">
              <a:spcBef>
                <a:spcPct val="0"/>
              </a:spcBef>
              <a:spcAft>
                <a:spcPct val="0"/>
              </a:spcAft>
            </a:pPr>
            <a:r>
              <a:rPr lang="it-IT" altLang="it-IT" sz="1600" b="1" smtClean="0">
                <a:solidFill>
                  <a:srgbClr val="000000"/>
                </a:solidFill>
              </a:rPr>
              <a:t>Vi sono stati gravi danni materiali a case, automobili e infrastrutture nonché una vittima, 72 feriti e alcune centinaia di sfollati</a:t>
            </a:r>
          </a:p>
        </p:txBody>
      </p:sp>
      <p:pic>
        <p:nvPicPr>
          <p:cNvPr id="2249737" name="Picture 9" descr="Maltempo, nubifragio sulla costa ionica calabrese: strade come fiumi a Rossan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9388" y="2924175"/>
            <a:ext cx="2016125" cy="1508125"/>
          </a:xfrm>
          <a:prstGeom prst="rect">
            <a:avLst/>
          </a:prstGeom>
          <a:noFill/>
          <a:extLst>
            <a:ext uri="{909E8E84-426E-40DD-AFC4-6F175D3DCCD1}">
              <a14:hiddenFill xmlns:a14="http://schemas.microsoft.com/office/drawing/2010/main">
                <a:solidFill>
                  <a:srgbClr val="FFFFFF"/>
                </a:solidFill>
              </a14:hiddenFill>
            </a:ext>
          </a:extLst>
        </p:spPr>
      </p:pic>
      <p:pic>
        <p:nvPicPr>
          <p:cNvPr id="2249738" name="Picture 10" descr="image">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8328" r="11145"/>
          <a:stretch>
            <a:fillRect/>
          </a:stretch>
        </p:blipFill>
        <p:spPr bwMode="auto">
          <a:xfrm>
            <a:off x="1619250" y="2492375"/>
            <a:ext cx="2087563" cy="144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030266"/>
      </p:ext>
    </p:extLst>
  </p:cSld>
  <p:clrMapOvr>
    <a:masterClrMapping/>
  </p:clrMapOvr>
  <p:transition>
    <p:zoom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3"/>
          <p:cNvSpPr>
            <a:spLocks noGrp="1"/>
          </p:cNvSpPr>
          <p:nvPr>
            <p:ph type="sldNum" sz="quarter" idx="12"/>
          </p:nvPr>
        </p:nvSpPr>
        <p:spPr/>
        <p:txBody>
          <a:bodyPr/>
          <a:lstStyle/>
          <a:p>
            <a:fld id="{60A8808C-D99B-4B22-8DAF-722A3E103FDE}" type="slidenum">
              <a:rPr lang="it-IT" altLang="it-IT">
                <a:solidFill>
                  <a:srgbClr val="000000"/>
                </a:solidFill>
              </a:rPr>
              <a:pPr/>
              <a:t>41</a:t>
            </a:fld>
            <a:endParaRPr lang="it-IT" altLang="it-IT">
              <a:solidFill>
                <a:srgbClr val="000000"/>
              </a:solidFill>
            </a:endParaRPr>
          </a:p>
        </p:txBody>
      </p:sp>
      <p:pic>
        <p:nvPicPr>
          <p:cNvPr id="2213892" name="Picture 4"/>
          <p:cNvPicPr>
            <a:picLocks noChangeAspect="1" noChangeArrowheads="1"/>
          </p:cNvPicPr>
          <p:nvPr/>
        </p:nvPicPr>
        <p:blipFill>
          <a:blip r:embed="rId2">
            <a:extLst>
              <a:ext uri="{28A0092B-C50C-407E-A947-70E740481C1C}">
                <a14:useLocalDpi xmlns:a14="http://schemas.microsoft.com/office/drawing/2010/main" val="0"/>
              </a:ext>
            </a:extLst>
          </a:blip>
          <a:srcRect l="3841" t="18457" r="8749" b="15837"/>
          <a:stretch>
            <a:fillRect/>
          </a:stretch>
        </p:blipFill>
        <p:spPr bwMode="auto">
          <a:xfrm>
            <a:off x="0" y="0"/>
            <a:ext cx="9144000"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13893" name="Text Box 5"/>
          <p:cNvSpPr txBox="1">
            <a:spLocks noChangeArrowheads="1"/>
          </p:cNvSpPr>
          <p:nvPr/>
        </p:nvSpPr>
        <p:spPr bwMode="auto">
          <a:xfrm>
            <a:off x="0" y="4221163"/>
            <a:ext cx="9144000" cy="14366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fontAlgn="base" hangingPunct="0">
              <a:spcBef>
                <a:spcPct val="50000"/>
              </a:spcBef>
              <a:spcAft>
                <a:spcPct val="0"/>
              </a:spcAft>
            </a:pPr>
            <a:r>
              <a:rPr lang="it-IT" altLang="it-IT" sz="1600" b="1" smtClean="0">
                <a:solidFill>
                  <a:srgbClr val="000000"/>
                </a:solidFill>
              </a:rPr>
              <a:t>Il livello del mare cresce per due fattori associati al riscaldamento globale: l’acqua proveniente dalla fusione dei ghiacci continentali e l’espansione termica dell’acqua oceanica. </a:t>
            </a:r>
          </a:p>
          <a:p>
            <a:pPr algn="just" eaLnBrk="0" fontAlgn="base" hangingPunct="0">
              <a:spcBef>
                <a:spcPct val="50000"/>
              </a:spcBef>
              <a:spcAft>
                <a:spcPct val="0"/>
              </a:spcAft>
            </a:pPr>
            <a:r>
              <a:rPr lang="it-IT" altLang="it-IT" sz="1600" b="1" smtClean="0">
                <a:solidFill>
                  <a:srgbClr val="000000"/>
                </a:solidFill>
              </a:rPr>
              <a:t>A </a:t>
            </a:r>
            <a:r>
              <a:rPr lang="it-IT" altLang="it-IT" sz="1600" b="1" smtClean="0">
                <a:solidFill>
                  <a:srgbClr val="FF3300"/>
                </a:solidFill>
              </a:rPr>
              <a:t>sinistra</a:t>
            </a:r>
            <a:r>
              <a:rPr lang="it-IT" altLang="it-IT" sz="1600" b="1" smtClean="0">
                <a:solidFill>
                  <a:srgbClr val="000000"/>
                </a:solidFill>
              </a:rPr>
              <a:t> i dati provenienti da mareografi posizionati su coste mostrano l’aumento del livello del mare dal 1870 al 2000. A </a:t>
            </a:r>
            <a:r>
              <a:rPr lang="it-IT" altLang="it-IT" sz="1600" b="1" smtClean="0">
                <a:solidFill>
                  <a:srgbClr val="FF3300"/>
                </a:solidFill>
              </a:rPr>
              <a:t>destra</a:t>
            </a:r>
            <a:r>
              <a:rPr lang="it-IT" altLang="it-IT" sz="1600" b="1" smtClean="0">
                <a:solidFill>
                  <a:srgbClr val="000000"/>
                </a:solidFill>
              </a:rPr>
              <a:t> i dati provenienti da misure satellitari dal 1993. </a:t>
            </a:r>
          </a:p>
        </p:txBody>
      </p:sp>
      <p:sp>
        <p:nvSpPr>
          <p:cNvPr id="2213894" name="Rectangle 6"/>
          <p:cNvSpPr>
            <a:spLocks noChangeArrowheads="1"/>
          </p:cNvSpPr>
          <p:nvPr/>
        </p:nvSpPr>
        <p:spPr bwMode="auto">
          <a:xfrm>
            <a:off x="4859338" y="3716338"/>
            <a:ext cx="4284662"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it-IT" sz="1600" smtClean="0">
              <a:solidFill>
                <a:srgbClr val="000000"/>
              </a:solidFill>
            </a:endParaRPr>
          </a:p>
        </p:txBody>
      </p:sp>
      <p:sp>
        <p:nvSpPr>
          <p:cNvPr id="2213895" name="Text Box 7"/>
          <p:cNvSpPr txBox="1">
            <a:spLocks noChangeArrowheads="1"/>
          </p:cNvSpPr>
          <p:nvPr/>
        </p:nvSpPr>
        <p:spPr bwMode="auto">
          <a:xfrm>
            <a:off x="34925" y="44450"/>
            <a:ext cx="3240088"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800" b="1" smtClean="0">
                <a:solidFill>
                  <a:srgbClr val="000000"/>
                </a:solidFill>
              </a:rPr>
              <a:t>Livello del mare</a:t>
            </a:r>
          </a:p>
        </p:txBody>
      </p:sp>
    </p:spTree>
    <p:extLst>
      <p:ext uri="{BB962C8B-B14F-4D97-AF65-F5344CB8AC3E}">
        <p14:creationId xmlns:p14="http://schemas.microsoft.com/office/powerpoint/2010/main" val="458782990"/>
      </p:ext>
    </p:extLst>
  </p:cSld>
  <p:clrMapOvr>
    <a:masterClrMapping/>
  </p:clrMapOvr>
  <p:transition>
    <p:zoom dir="in"/>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3"/>
          <p:cNvSpPr>
            <a:spLocks noGrp="1"/>
          </p:cNvSpPr>
          <p:nvPr>
            <p:ph type="sldNum" sz="quarter" idx="12"/>
          </p:nvPr>
        </p:nvSpPr>
        <p:spPr/>
        <p:txBody>
          <a:bodyPr/>
          <a:lstStyle/>
          <a:p>
            <a:fld id="{1BBDF38F-28CF-43CB-9F4F-CE746230906A}" type="slidenum">
              <a:rPr lang="it-IT" altLang="it-IT">
                <a:solidFill>
                  <a:srgbClr val="000000"/>
                </a:solidFill>
              </a:rPr>
              <a:pPr/>
              <a:t>42</a:t>
            </a:fld>
            <a:endParaRPr lang="it-IT" altLang="it-IT">
              <a:solidFill>
                <a:srgbClr val="000000"/>
              </a:solidFill>
            </a:endParaRPr>
          </a:p>
        </p:txBody>
      </p:sp>
      <p:pic>
        <p:nvPicPr>
          <p:cNvPr id="2353157" name="Picture 5" descr="Regional MSL trend (1993-2014)"/>
          <p:cNvPicPr>
            <a:picLocks noChangeAspect="1" noChangeArrowheads="1"/>
          </p:cNvPicPr>
          <p:nvPr/>
        </p:nvPicPr>
        <p:blipFill>
          <a:blip r:embed="rId2">
            <a:extLst>
              <a:ext uri="{28A0092B-C50C-407E-A947-70E740481C1C}">
                <a14:useLocalDpi xmlns:a14="http://schemas.microsoft.com/office/drawing/2010/main" val="0"/>
              </a:ext>
            </a:extLst>
          </a:blip>
          <a:srcRect l="5504" t="7791" r="3160"/>
          <a:stretch>
            <a:fillRect/>
          </a:stretch>
        </p:blipFill>
        <p:spPr bwMode="auto">
          <a:xfrm>
            <a:off x="0" y="930275"/>
            <a:ext cx="9144000" cy="5594350"/>
          </a:xfrm>
          <a:prstGeom prst="rect">
            <a:avLst/>
          </a:prstGeom>
          <a:noFill/>
          <a:extLst>
            <a:ext uri="{909E8E84-426E-40DD-AFC4-6F175D3DCCD1}">
              <a14:hiddenFill xmlns:a14="http://schemas.microsoft.com/office/drawing/2010/main">
                <a:solidFill>
                  <a:srgbClr val="FFFFFF"/>
                </a:solidFill>
              </a14:hiddenFill>
            </a:ext>
          </a:extLst>
        </p:spPr>
      </p:pic>
      <p:sp>
        <p:nvSpPr>
          <p:cNvPr id="2353158" name="Text Box 6"/>
          <p:cNvSpPr txBox="1">
            <a:spLocks noChangeArrowheads="1"/>
          </p:cNvSpPr>
          <p:nvPr/>
        </p:nvSpPr>
        <p:spPr bwMode="auto">
          <a:xfrm>
            <a:off x="1258888" y="6188075"/>
            <a:ext cx="6264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b="1" smtClean="0">
                <a:solidFill>
                  <a:srgbClr val="000000"/>
                </a:solidFill>
              </a:rPr>
              <a:t>(Credits ESA/CLS/CNES/LEGOS) </a:t>
            </a:r>
          </a:p>
        </p:txBody>
      </p:sp>
      <p:sp>
        <p:nvSpPr>
          <p:cNvPr id="2353159" name="Text Box 7"/>
          <p:cNvSpPr txBox="1">
            <a:spLocks noChangeArrowheads="1"/>
          </p:cNvSpPr>
          <p:nvPr/>
        </p:nvSpPr>
        <p:spPr bwMode="auto">
          <a:xfrm>
            <a:off x="2482850" y="188913"/>
            <a:ext cx="612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33CC"/>
                </a:solidFill>
              </a:rPr>
              <a:t>Variazione regionale del livello del mare (1993-2014)</a:t>
            </a:r>
          </a:p>
        </p:txBody>
      </p:sp>
      <p:sp>
        <p:nvSpPr>
          <p:cNvPr id="2353160" name="Text Box 8"/>
          <p:cNvSpPr txBox="1">
            <a:spLocks noChangeArrowheads="1"/>
          </p:cNvSpPr>
          <p:nvPr/>
        </p:nvSpPr>
        <p:spPr bwMode="auto">
          <a:xfrm>
            <a:off x="539750" y="4684713"/>
            <a:ext cx="8353425" cy="831850"/>
          </a:xfrm>
          <a:prstGeom prst="rect">
            <a:avLst/>
          </a:prstGeom>
          <a:solidFill>
            <a:schemeClr val="bg1"/>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400" b="1" smtClean="0">
                <a:solidFill>
                  <a:srgbClr val="000000"/>
                </a:solidFill>
              </a:rPr>
              <a:t>Dal 1870 al 2015 il livello medio del mare è cresciuto di circa </a:t>
            </a:r>
            <a:r>
              <a:rPr lang="it-IT" altLang="it-IT" sz="2400" b="1" smtClean="0">
                <a:solidFill>
                  <a:srgbClr val="FF3300"/>
                </a:solidFill>
              </a:rPr>
              <a:t>25 cm</a:t>
            </a:r>
          </a:p>
        </p:txBody>
      </p:sp>
      <p:pic>
        <p:nvPicPr>
          <p:cNvPr id="2353161" name="Picture 9" descr="india-sea-level-ri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38113"/>
            <a:ext cx="1800225" cy="13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232956"/>
      </p:ext>
    </p:extLst>
  </p:cSld>
  <p:clrMapOvr>
    <a:masterClrMapping/>
  </p:clrMapOvr>
  <p:transition>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6804249" y="0"/>
            <a:ext cx="2339751" cy="5586145"/>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In Italia la maggior parte della popolazione si è concentrata lungo le coste. Vicino al mare si trovano anche gran parte degli insediamenti produttivi e, nel caso della Pianura Padana, agricoli. Nel </a:t>
            </a:r>
            <a:r>
              <a:rPr lang="it-IT" sz="1700" b="1" dirty="0" err="1" smtClean="0">
                <a:solidFill>
                  <a:prstClr val="white"/>
                </a:solidFill>
                <a:latin typeface="Times New Roman" panose="02020603050405020304" pitchFamily="18" charset="0"/>
                <a:cs typeface="Times New Roman" panose="02020603050405020304" pitchFamily="18" charset="0"/>
              </a:rPr>
              <a:t>girodi</a:t>
            </a:r>
            <a:r>
              <a:rPr lang="it-IT" sz="1700" b="1" dirty="0" smtClean="0">
                <a:solidFill>
                  <a:prstClr val="white"/>
                </a:solidFill>
                <a:latin typeface="Times New Roman" panose="02020603050405020304" pitchFamily="18" charset="0"/>
                <a:cs typeface="Times New Roman" panose="02020603050405020304" pitchFamily="18" charset="0"/>
              </a:rPr>
              <a:t> pochi decenni diversi milioni di persone dovranno essere ricollocate. Il cambiamento climatico favorirà anche la desertificazione di ampie aree del Sud, già dipendenti dall’irrigazione per la produzione agricola.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04247" cy="684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8298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5993" y="4568562"/>
            <a:ext cx="9081857" cy="2185214"/>
          </a:xfrm>
          <a:prstGeom prst="rect">
            <a:avLst/>
          </a:prstGeom>
          <a:noFill/>
        </p:spPr>
        <p:txBody>
          <a:bodyPr wrap="square" rtlCol="0">
            <a:spAutoFit/>
          </a:bodyPr>
          <a:lstStyle/>
          <a:p>
            <a:r>
              <a:rPr lang="it-IT" sz="1700" b="1" dirty="0">
                <a:solidFill>
                  <a:prstClr val="white"/>
                </a:solidFill>
                <a:latin typeface="Times New Roman" panose="02020603050405020304" pitchFamily="18" charset="0"/>
                <a:cs typeface="Times New Roman" panose="02020603050405020304" pitchFamily="18" charset="0"/>
              </a:rPr>
              <a:t>Se non si interviene a livello globale per ridurre i gas serra responsabili dell’aumento delle temperature, l’innalzamento dei mari alla fine del secolo avrà sommerso le più grandi città del mondo. New York, Londra, Rio de Janeiro, Sidney, </a:t>
            </a:r>
            <a:r>
              <a:rPr lang="it-IT" sz="1700" b="1" dirty="0" err="1">
                <a:solidFill>
                  <a:prstClr val="white"/>
                </a:solidFill>
                <a:latin typeface="Times New Roman" panose="02020603050405020304" pitchFamily="18" charset="0"/>
                <a:cs typeface="Times New Roman" panose="02020603050405020304" pitchFamily="18" charset="0"/>
              </a:rPr>
              <a:t>Honk</a:t>
            </a:r>
            <a:r>
              <a:rPr lang="it-IT" sz="1700" b="1" dirty="0">
                <a:solidFill>
                  <a:prstClr val="white"/>
                </a:solidFill>
                <a:latin typeface="Times New Roman" panose="02020603050405020304" pitchFamily="18" charset="0"/>
                <a:cs typeface="Times New Roman" panose="02020603050405020304" pitchFamily="18" charset="0"/>
              </a:rPr>
              <a:t> Kong, Shangai, Calcutta, Mumbai…ma anche le nostre Napoli, Venezia, Pisa, Ravenna</a:t>
            </a:r>
            <a:r>
              <a:rPr lang="it-IT" sz="1700" b="1" dirty="0" smtClean="0">
                <a:solidFill>
                  <a:prstClr val="white"/>
                </a:solidFill>
                <a:latin typeface="Times New Roman" panose="02020603050405020304" pitchFamily="18" charset="0"/>
                <a:cs typeface="Times New Roman" panose="02020603050405020304" pitchFamily="18" charset="0"/>
              </a:rPr>
              <a:t>. </a:t>
            </a:r>
          </a:p>
          <a:p>
            <a:r>
              <a:rPr lang="it-IT" sz="1700" b="1" dirty="0" smtClean="0">
                <a:solidFill>
                  <a:prstClr val="white"/>
                </a:solidFill>
                <a:latin typeface="Times New Roman" panose="02020603050405020304" pitchFamily="18" charset="0"/>
                <a:cs typeface="Times New Roman" panose="02020603050405020304" pitchFamily="18" charset="0"/>
              </a:rPr>
              <a:t>Ma prima che siano sommerse, riusciranno ad attrarre una popolazione tale che non potrà essere gestita, a livello di rifornimenti di cibo e carburante, e di servizi alla salute e alla persona. Il movimento è già in atto: le periferie poco per volta vengono abbandonate alla malavita, lo stato si ritira, la qualità della vita si abbassa, avanza la </a:t>
            </a:r>
            <a:r>
              <a:rPr lang="it-IT" sz="1700" b="1" dirty="0" err="1" smtClean="0">
                <a:solidFill>
                  <a:prstClr val="white"/>
                </a:solidFill>
                <a:latin typeface="Times New Roman" panose="02020603050405020304" pitchFamily="18" charset="0"/>
                <a:cs typeface="Times New Roman" panose="02020603050405020304" pitchFamily="18" charset="0"/>
              </a:rPr>
              <a:t>manutrizione</a:t>
            </a:r>
            <a:r>
              <a:rPr lang="it-IT" sz="1700" b="1" dirty="0" smtClean="0">
                <a:solidFill>
                  <a:prstClr val="white"/>
                </a:solidFill>
                <a:latin typeface="Times New Roman" panose="02020603050405020304" pitchFamily="18" charset="0"/>
                <a:cs typeface="Times New Roman" panose="02020603050405020304" pitchFamily="18" charset="0"/>
              </a:rPr>
              <a:t> anche nel Primo Mondo.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5868144" y="692696"/>
            <a:ext cx="791883" cy="369332"/>
          </a:xfrm>
          <a:prstGeom prst="rect">
            <a:avLst/>
          </a:prstGeom>
          <a:noFill/>
        </p:spPr>
        <p:txBody>
          <a:bodyPr wrap="non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Tokyo</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8784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21488" y="5135301"/>
            <a:ext cx="9081857" cy="1661993"/>
          </a:xfrm>
          <a:prstGeom prst="rect">
            <a:avLst/>
          </a:prstGeom>
          <a:noFill/>
        </p:spPr>
        <p:txBody>
          <a:bodyPr wrap="square" rtlCol="0">
            <a:spAutoFit/>
          </a:bodyPr>
          <a:lstStyle/>
          <a:p>
            <a:r>
              <a:rPr lang="it-IT" sz="1700" b="1" dirty="0">
                <a:solidFill>
                  <a:prstClr val="white"/>
                </a:solidFill>
                <a:latin typeface="Times New Roman" panose="02020603050405020304" pitchFamily="18" charset="0"/>
                <a:cs typeface="Times New Roman" panose="02020603050405020304" pitchFamily="18" charset="0"/>
              </a:rPr>
              <a:t>Le città elaborano e preparano i prodotti che provengono dalle aree rurali e che servono sia agli abitanti delle città che a quelli di campagna. Ma se per assurdo le città e le aree rurali decidessero ognuna di autosostenersi da sole, pochi scommetterebbero sulla sopravvivenza delle città. Da quando esistono, queste ultime hanno sempre avuto bisogno della campagna. Acqua pulita, cibo, prodotti della foresta e minerali non possono che arrivare dalle campagne. Le città non possono sopravvivere da sole, le aree rurali </a:t>
            </a:r>
            <a:r>
              <a:rPr lang="it-IT" sz="1700" b="1" dirty="0" smtClean="0">
                <a:solidFill>
                  <a:prstClr val="white"/>
                </a:solidFill>
                <a:latin typeface="Times New Roman" panose="02020603050405020304" pitchFamily="18" charset="0"/>
                <a:cs typeface="Times New Roman" panose="02020603050405020304" pitchFamily="18" charset="0"/>
              </a:rPr>
              <a:t>sì.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5868144" y="692696"/>
            <a:ext cx="791883" cy="369332"/>
          </a:xfrm>
          <a:prstGeom prst="rect">
            <a:avLst/>
          </a:prstGeom>
          <a:noFill/>
        </p:spPr>
        <p:txBody>
          <a:bodyPr wrap="none" rtlCol="0">
            <a:spAutoFit/>
          </a:bodyPr>
          <a:lstStyle/>
          <a:p>
            <a:r>
              <a:rPr lang="it-IT" b="1" dirty="0" smtClean="0">
                <a:solidFill>
                  <a:prstClr val="white"/>
                </a:solidFill>
                <a:latin typeface="Times New Roman" panose="02020603050405020304" pitchFamily="18" charset="0"/>
                <a:cs typeface="Times New Roman" panose="02020603050405020304" pitchFamily="18" charset="0"/>
              </a:rPr>
              <a:t>Tokyo</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 y="23110"/>
            <a:ext cx="9115953" cy="5082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7164288" y="332656"/>
            <a:ext cx="885820" cy="369332"/>
          </a:xfrm>
          <a:prstGeom prst="rect">
            <a:avLst/>
          </a:prstGeom>
          <a:noFill/>
        </p:spPr>
        <p:txBody>
          <a:bodyPr wrap="none" rtlCol="0">
            <a:spAutoFit/>
          </a:bodyPr>
          <a:lstStyle/>
          <a:p>
            <a:r>
              <a:rPr lang="it-IT" b="1" dirty="0" smtClean="0">
                <a:solidFill>
                  <a:srgbClr val="FF0000"/>
                </a:solidFill>
                <a:latin typeface="Times New Roman" panose="02020603050405020304" pitchFamily="18" charset="0"/>
                <a:cs typeface="Times New Roman" panose="02020603050405020304" pitchFamily="18" charset="0"/>
              </a:rPr>
              <a:t>Detroit</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190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6006931"/>
            <a:ext cx="9081857" cy="87716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Per fronteggiare carenze alimentari non saranno sufficienti gli orti urbani: se è vero che un terzo delle aree metropolitane è dismessa, quindi potenzialmente disponibile alla produzione, molti suoli sono inquinati. E soprattutto, sono di proprietà privata pronti per la speculazione.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8" y="243"/>
            <a:ext cx="9165488" cy="609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6660232" y="476672"/>
            <a:ext cx="787395" cy="369332"/>
          </a:xfrm>
          <a:prstGeom prst="rect">
            <a:avLst/>
          </a:prstGeom>
          <a:noFill/>
        </p:spPr>
        <p:txBody>
          <a:bodyPr wrap="none" rtlCol="0">
            <a:spAutoFit/>
          </a:bodyPr>
          <a:lstStyle/>
          <a:p>
            <a:r>
              <a:rPr lang="it-IT" b="1" dirty="0" smtClean="0">
                <a:solidFill>
                  <a:srgbClr val="FF0000"/>
                </a:solidFill>
                <a:latin typeface="Times New Roman" panose="02020603050405020304" pitchFamily="18" charset="0"/>
                <a:cs typeface="Times New Roman" panose="02020603050405020304" pitchFamily="18" charset="0"/>
              </a:rPr>
              <a:t>Parigi</a:t>
            </a:r>
            <a:endParaRPr lang="it-IT"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2848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6006931"/>
            <a:ext cx="9081857" cy="87716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Per fronteggiare carenze alimentari non saranno sufficienti gli orti urbani: se è vero che un terzo delle aree metropolitane è dismessa, quindi potenzialmente disponibile alla produzione, molti suoli sono inquinati. E soprattutto, sono di proprietà privata pronti per la speculazione. </a:t>
            </a:r>
            <a:endParaRPr lang="it-IT" sz="1700" b="1" dirty="0">
              <a:solidFill>
                <a:prstClr val="white"/>
              </a:solidFill>
              <a:latin typeface="Times New Roman" panose="02020603050405020304" pitchFamily="18" charset="0"/>
              <a:cs typeface="Times New Roman" panose="02020603050405020304" pitchFamily="18" charset="0"/>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6" y="0"/>
            <a:ext cx="9128224" cy="681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95536" y="620688"/>
            <a:ext cx="1499128" cy="369332"/>
          </a:xfrm>
          <a:prstGeom prst="rect">
            <a:avLst/>
          </a:prstGeom>
          <a:noFill/>
        </p:spPr>
        <p:txBody>
          <a:bodyPr wrap="none" rtlCol="0">
            <a:spAutoFit/>
          </a:bodyPr>
          <a:lstStyle/>
          <a:p>
            <a:r>
              <a:rPr lang="it-IT" dirty="0" smtClean="0">
                <a:solidFill>
                  <a:srgbClr val="FF0000"/>
                </a:solidFill>
                <a:latin typeface="Times New Roman" panose="02020603050405020304" pitchFamily="18" charset="0"/>
                <a:cs typeface="Times New Roman" panose="02020603050405020304" pitchFamily="18" charset="0"/>
              </a:rPr>
              <a:t>Zingonia (</a:t>
            </a:r>
            <a:r>
              <a:rPr lang="it-IT" dirty="0" err="1" smtClean="0">
                <a:solidFill>
                  <a:srgbClr val="FF0000"/>
                </a:solidFill>
                <a:latin typeface="Times New Roman" panose="02020603050405020304" pitchFamily="18" charset="0"/>
                <a:cs typeface="Times New Roman" panose="02020603050405020304" pitchFamily="18" charset="0"/>
              </a:rPr>
              <a:t>Bg</a:t>
            </a:r>
            <a:r>
              <a:rPr lang="it-IT" dirty="0" smtClean="0">
                <a:solidFill>
                  <a:srgbClr val="FF0000"/>
                </a:solidFill>
                <a:latin typeface="Times New Roman" panose="02020603050405020304" pitchFamily="18" charset="0"/>
                <a:cs typeface="Times New Roman" panose="02020603050405020304" pitchFamily="18" charset="0"/>
              </a:rPr>
              <a:t>)</a:t>
            </a:r>
            <a:endParaRPr lang="it-IT"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2958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6006931"/>
            <a:ext cx="9081857" cy="87716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Per fronteggiare carenze alimentari non saranno sufficienti gli orti urbani: se è vero che un terzo delle aree metropolitane è dismessa, quindi potenzialmente disponibile alla produzione, molti suoli sono inquinati. E soprattutto, sono di proprietà privata pronti per la speculazione.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95536" y="620688"/>
            <a:ext cx="1499128" cy="369332"/>
          </a:xfrm>
          <a:prstGeom prst="rect">
            <a:avLst/>
          </a:prstGeom>
          <a:noFill/>
        </p:spPr>
        <p:txBody>
          <a:bodyPr wrap="none" rtlCol="0">
            <a:spAutoFit/>
          </a:bodyPr>
          <a:lstStyle/>
          <a:p>
            <a:r>
              <a:rPr lang="it-IT" dirty="0" smtClean="0">
                <a:solidFill>
                  <a:srgbClr val="FF0000"/>
                </a:solidFill>
                <a:latin typeface="Times New Roman" panose="02020603050405020304" pitchFamily="18" charset="0"/>
                <a:cs typeface="Times New Roman" panose="02020603050405020304" pitchFamily="18" charset="0"/>
              </a:rPr>
              <a:t>Zingonia (</a:t>
            </a:r>
            <a:r>
              <a:rPr lang="it-IT" dirty="0" err="1" smtClean="0">
                <a:solidFill>
                  <a:srgbClr val="FF0000"/>
                </a:solidFill>
                <a:latin typeface="Times New Roman" panose="02020603050405020304" pitchFamily="18" charset="0"/>
                <a:cs typeface="Times New Roman" panose="02020603050405020304" pitchFamily="18" charset="0"/>
              </a:rPr>
              <a:t>Bg</a:t>
            </a:r>
            <a:r>
              <a:rPr lang="it-IT" dirty="0" smtClean="0">
                <a:solidFill>
                  <a:srgbClr val="FF0000"/>
                </a:solidFill>
                <a:latin typeface="Times New Roman" panose="02020603050405020304" pitchFamily="18" charset="0"/>
                <a:cs typeface="Times New Roman" panose="02020603050405020304" pitchFamily="18" charset="0"/>
              </a:rPr>
              <a:t>)</a:t>
            </a:r>
            <a:endParaRPr lang="it-IT" dirty="0">
              <a:solidFill>
                <a:srgbClr val="FF0000"/>
              </a:solidFill>
              <a:latin typeface="Times New Roman" panose="02020603050405020304" pitchFamily="18" charset="0"/>
              <a:cs typeface="Times New Roman" panose="02020603050405020304" pitchFamily="18" charset="0"/>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1" y="0"/>
            <a:ext cx="9149890" cy="685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107504" y="6006931"/>
            <a:ext cx="8712968" cy="646331"/>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I costi di gestione di interi quartieri sono diventati insostenibili: a  Zingonia due delle quattro torri verranno abbattute; a Houston interi quartieri sono abbandonati</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0355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1" y="6504057"/>
            <a:ext cx="9081857" cy="35394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speculazione.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95536" y="620688"/>
            <a:ext cx="1499128" cy="369332"/>
          </a:xfrm>
          <a:prstGeom prst="rect">
            <a:avLst/>
          </a:prstGeom>
          <a:noFill/>
        </p:spPr>
        <p:txBody>
          <a:bodyPr wrap="none" rtlCol="0">
            <a:spAutoFit/>
          </a:bodyPr>
          <a:lstStyle/>
          <a:p>
            <a:r>
              <a:rPr lang="it-IT" dirty="0" smtClean="0">
                <a:solidFill>
                  <a:srgbClr val="FF0000"/>
                </a:solidFill>
                <a:latin typeface="Times New Roman" panose="02020603050405020304" pitchFamily="18" charset="0"/>
                <a:cs typeface="Times New Roman" panose="02020603050405020304" pitchFamily="18" charset="0"/>
              </a:rPr>
              <a:t>Zingonia (</a:t>
            </a:r>
            <a:r>
              <a:rPr lang="it-IT" dirty="0" err="1" smtClean="0">
                <a:solidFill>
                  <a:srgbClr val="FF0000"/>
                </a:solidFill>
                <a:latin typeface="Times New Roman" panose="02020603050405020304" pitchFamily="18" charset="0"/>
                <a:cs typeface="Times New Roman" panose="02020603050405020304" pitchFamily="18" charset="0"/>
              </a:rPr>
              <a:t>Bg</a:t>
            </a:r>
            <a:r>
              <a:rPr lang="it-IT" dirty="0" smtClean="0">
                <a:solidFill>
                  <a:srgbClr val="FF0000"/>
                </a:solidFill>
                <a:latin typeface="Times New Roman" panose="02020603050405020304" pitchFamily="18" charset="0"/>
                <a:cs typeface="Times New Roman" panose="02020603050405020304" pitchFamily="18" charset="0"/>
              </a:rPr>
              <a:t>)</a:t>
            </a:r>
            <a:endParaRPr lang="it-IT" dirty="0">
              <a:solidFill>
                <a:srgbClr val="FF0000"/>
              </a:solidFill>
              <a:latin typeface="Times New Roman" panose="02020603050405020304" pitchFamily="18" charset="0"/>
              <a:cs typeface="Times New Roman" panose="02020603050405020304" pitchFamily="18" charset="0"/>
            </a:endParaRPr>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199868" y="5866467"/>
            <a:ext cx="8944132" cy="646331"/>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Se non siamo ancora soffocati fra i nostri rifiuti è solo perché li scarichiamo su altri, più sfortunati di noi, costretti a trasformare il proprio paese nelle nostre discariche</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0257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0" y="4307929"/>
            <a:ext cx="9143998" cy="2413849"/>
          </a:xfrm>
        </p:spPr>
        <p:txBody>
          <a:bodyPr>
            <a:noAutofit/>
          </a:bodyPr>
          <a:lstStyle/>
          <a:p>
            <a:pPr algn="l"/>
            <a:r>
              <a:rPr lang="it-IT" sz="2000" b="1" dirty="0" smtClean="0">
                <a:solidFill>
                  <a:srgbClr val="FF0000"/>
                </a:solidFill>
                <a:latin typeface="Times New Roman" panose="02020603050405020304" pitchFamily="18" charset="0"/>
                <a:cs typeface="Times New Roman" panose="02020603050405020304" pitchFamily="18" charset="0"/>
              </a:rPr>
              <a:t>Dopo la caduta dell’Impero romano la popolazione europea cala bruscamente e le città si spopolano.  L’unico presidio è rappresentato </a:t>
            </a:r>
            <a:r>
              <a:rPr lang="it-IT" sz="2000" b="1" dirty="0">
                <a:solidFill>
                  <a:srgbClr val="FF0000"/>
                </a:solidFill>
                <a:latin typeface="Times New Roman" panose="02020603050405020304" pitchFamily="18" charset="0"/>
                <a:cs typeface="Times New Roman" panose="02020603050405020304" pitchFamily="18" charset="0"/>
              </a:rPr>
              <a:t>dalla Chiesa. I primi a capire l’importanza politica, simbolica, ed economica di un’eventuale concentrazione urbana sono i vescovi: </a:t>
            </a:r>
            <a:r>
              <a:rPr lang="it-IT" sz="2000" b="1" dirty="0" smtClean="0">
                <a:solidFill>
                  <a:srgbClr val="FF0000"/>
                </a:solidFill>
                <a:latin typeface="Times New Roman" panose="02020603050405020304" pitchFamily="18" charset="0"/>
                <a:cs typeface="Times New Roman" panose="02020603050405020304" pitchFamily="18" charset="0"/>
              </a:rPr>
              <a:t>Inventano </a:t>
            </a:r>
            <a:r>
              <a:rPr lang="it-IT" sz="2000" b="1" dirty="0">
                <a:solidFill>
                  <a:srgbClr val="FF0000"/>
                </a:solidFill>
                <a:latin typeface="Times New Roman" panose="02020603050405020304" pitchFamily="18" charset="0"/>
                <a:cs typeface="Times New Roman" panose="02020603050405020304" pitchFamily="18" charset="0"/>
              </a:rPr>
              <a:t>le “grandi opere” e fanno costruire enormi cattedrali nelle maggiori città europee, concentrando maestranze, artigiani, intellettuali e artisti all’interno delle mura per decenni</a:t>
            </a:r>
            <a:r>
              <a:rPr lang="it-IT" sz="2000" b="1" dirty="0" smtClean="0">
                <a:solidFill>
                  <a:srgbClr val="FF0000"/>
                </a:solidFill>
                <a:latin typeface="Times New Roman" panose="02020603050405020304" pitchFamily="18" charset="0"/>
                <a:cs typeface="Times New Roman" panose="02020603050405020304" pitchFamily="18" charset="0"/>
              </a:rPr>
              <a:t>, cominciando </a:t>
            </a:r>
            <a:r>
              <a:rPr lang="it-IT" sz="2000" b="1" dirty="0">
                <a:solidFill>
                  <a:srgbClr val="FF0000"/>
                </a:solidFill>
                <a:latin typeface="Times New Roman" panose="02020603050405020304" pitchFamily="18" charset="0"/>
                <a:cs typeface="Times New Roman" panose="02020603050405020304" pitchFamily="18" charset="0"/>
              </a:rPr>
              <a:t>a ricostruire il valore simbolico della concentrazione di potere rispetto al decentramento</a:t>
            </a:r>
            <a:r>
              <a:rPr lang="it-IT" sz="2000" b="1" dirty="0" smtClean="0">
                <a:solidFill>
                  <a:srgbClr val="FF0000"/>
                </a:solidFill>
                <a:latin typeface="Times New Roman" panose="02020603050405020304" pitchFamily="18" charset="0"/>
                <a:cs typeface="Times New Roman" panose="02020603050405020304" pitchFamily="18" charset="0"/>
              </a:rPr>
              <a:t>. </a:t>
            </a:r>
            <a:endParaRPr lang="it-IT" sz="20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8" y="0"/>
            <a:ext cx="9138031" cy="4307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7236296" y="3501008"/>
            <a:ext cx="1031051"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Abruzzo</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0606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5741595"/>
            <a:ext cx="9144000" cy="1138773"/>
          </a:xfrm>
          <a:prstGeom prst="rect">
            <a:avLst/>
          </a:prstGeom>
          <a:noFill/>
        </p:spPr>
        <p:txBody>
          <a:bodyPr wrap="square" rtlCol="0">
            <a:spAutoFit/>
          </a:bodyPr>
          <a:lstStyle/>
          <a:p>
            <a:r>
              <a:rPr lang="it-IT" sz="1700" b="1" dirty="0" smtClean="0">
                <a:solidFill>
                  <a:prstClr val="white"/>
                </a:solidFill>
                <a:latin typeface="Times New Roman" panose="02020603050405020304" pitchFamily="18" charset="0"/>
                <a:cs typeface="Times New Roman" panose="02020603050405020304" pitchFamily="18" charset="0"/>
              </a:rPr>
              <a:t>Se il riscaldamento globale andrà avanti (e non ci sono prospettive credibili di un regresso), ampie zone del pianeta diventeranno desertiche, saranno sommerse e non saranno più gestibili da poteri centrali che si occuperanno solo dei privilegiati, che vivranno in luoghi protetti come già fanno oggi in gran parte del mondo.  </a:t>
            </a:r>
            <a:endParaRPr lang="it-IT" sz="1700" b="1" dirty="0">
              <a:solidFill>
                <a:prstClr val="white"/>
              </a:solidFill>
              <a:latin typeface="Times New Roman" panose="02020603050405020304" pitchFamily="18" charset="0"/>
              <a:cs typeface="Times New Roman" panose="02020603050405020304" pitchFamily="18" charset="0"/>
            </a:endParaRPr>
          </a:p>
        </p:txBody>
      </p:sp>
      <p:sp>
        <p:nvSpPr>
          <p:cNvPr id="2" name="CasellaDiTesto 1"/>
          <p:cNvSpPr txBox="1"/>
          <p:nvPr/>
        </p:nvSpPr>
        <p:spPr>
          <a:xfrm>
            <a:off x="395536" y="620688"/>
            <a:ext cx="1499128" cy="369332"/>
          </a:xfrm>
          <a:prstGeom prst="rect">
            <a:avLst/>
          </a:prstGeom>
          <a:noFill/>
        </p:spPr>
        <p:txBody>
          <a:bodyPr wrap="none" rtlCol="0">
            <a:spAutoFit/>
          </a:bodyPr>
          <a:lstStyle/>
          <a:p>
            <a:r>
              <a:rPr lang="it-IT" dirty="0" smtClean="0">
                <a:solidFill>
                  <a:srgbClr val="FF0000"/>
                </a:solidFill>
                <a:latin typeface="Times New Roman" panose="02020603050405020304" pitchFamily="18" charset="0"/>
                <a:cs typeface="Times New Roman" panose="02020603050405020304" pitchFamily="18" charset="0"/>
              </a:rPr>
              <a:t>Zingonia (</a:t>
            </a:r>
            <a:r>
              <a:rPr lang="it-IT" dirty="0" err="1" smtClean="0">
                <a:solidFill>
                  <a:srgbClr val="FF0000"/>
                </a:solidFill>
                <a:latin typeface="Times New Roman" panose="02020603050405020304" pitchFamily="18" charset="0"/>
                <a:cs typeface="Times New Roman" panose="02020603050405020304" pitchFamily="18" charset="0"/>
              </a:rPr>
              <a:t>Bg</a:t>
            </a:r>
            <a:r>
              <a:rPr lang="it-IT" dirty="0" smtClean="0">
                <a:solidFill>
                  <a:srgbClr val="FF0000"/>
                </a:solidFill>
                <a:latin typeface="Times New Roman" panose="02020603050405020304" pitchFamily="18" charset="0"/>
                <a:cs typeface="Times New Roman" panose="02020603050405020304" pitchFamily="18" charset="0"/>
              </a:rPr>
              <a:t>)</a:t>
            </a:r>
            <a:endParaRPr lang="it-IT" dirty="0">
              <a:solidFill>
                <a:srgbClr val="FF0000"/>
              </a:solidFill>
              <a:latin typeface="Times New Roman" panose="02020603050405020304" pitchFamily="18" charset="0"/>
              <a:cs typeface="Times New Roman" panose="02020603050405020304" pitchFamily="18" charset="0"/>
            </a:endParaRPr>
          </a:p>
        </p:txBody>
      </p:sp>
      <p:pic>
        <p:nvPicPr>
          <p:cNvPr id="307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689" b="2724"/>
          <a:stretch/>
        </p:blipFill>
        <p:spPr bwMode="auto">
          <a:xfrm>
            <a:off x="1" y="17010"/>
            <a:ext cx="9126236" cy="571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4613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3"/>
          <p:cNvSpPr>
            <a:spLocks noGrp="1"/>
          </p:cNvSpPr>
          <p:nvPr>
            <p:ph type="sldNum" sz="quarter" idx="12"/>
          </p:nvPr>
        </p:nvSpPr>
        <p:spPr/>
        <p:txBody>
          <a:bodyPr/>
          <a:lstStyle/>
          <a:p>
            <a:fld id="{D81E721D-06CA-4295-A914-35C831ED973D}" type="slidenum">
              <a:rPr lang="it-IT" altLang="it-IT">
                <a:solidFill>
                  <a:srgbClr val="000000"/>
                </a:solidFill>
              </a:rPr>
              <a:pPr/>
              <a:t>51</a:t>
            </a:fld>
            <a:endParaRPr lang="it-IT" altLang="it-IT">
              <a:solidFill>
                <a:srgbClr val="000000"/>
              </a:solidFill>
            </a:endParaRPr>
          </a:p>
        </p:txBody>
      </p:sp>
      <p:pic>
        <p:nvPicPr>
          <p:cNvPr id="2250758" name="Picture 6" descr="SIRIA, è allarme per la gravissima siccità"/>
          <p:cNvPicPr>
            <a:picLocks noChangeAspect="1" noChangeArrowheads="1"/>
          </p:cNvPicPr>
          <p:nvPr/>
        </p:nvPicPr>
        <p:blipFill>
          <a:blip r:embed="rId2">
            <a:extLst>
              <a:ext uri="{28A0092B-C50C-407E-A947-70E740481C1C}">
                <a14:useLocalDpi xmlns:a14="http://schemas.microsoft.com/office/drawing/2010/main" val="0"/>
              </a:ext>
            </a:extLst>
          </a:blip>
          <a:srcRect r="32779"/>
          <a:stretch>
            <a:fillRect/>
          </a:stretch>
        </p:blipFill>
        <p:spPr bwMode="auto">
          <a:xfrm>
            <a:off x="323850" y="4646613"/>
            <a:ext cx="1944688" cy="1631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0759" name="Text Box 7"/>
          <p:cNvSpPr txBox="1">
            <a:spLocks noChangeArrowheads="1"/>
          </p:cNvSpPr>
          <p:nvPr/>
        </p:nvSpPr>
        <p:spPr bwMode="auto">
          <a:xfrm>
            <a:off x="2843213" y="4502150"/>
            <a:ext cx="6048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sz="2000" b="1" i="1" dirty="0" smtClean="0">
                <a:solidFill>
                  <a:srgbClr val="FF3300"/>
                </a:solidFill>
              </a:rPr>
              <a:t>“Siria, la siccità e il clima che cambia </a:t>
            </a:r>
            <a:r>
              <a:rPr lang="it-IT" altLang="it-IT" sz="2000" b="1" i="1" dirty="0" smtClean="0">
                <a:solidFill>
                  <a:srgbClr val="FF3300"/>
                </a:solidFill>
              </a:rPr>
              <a:t>tra </a:t>
            </a:r>
            <a:r>
              <a:rPr lang="it-IT" altLang="it-IT" sz="2000" b="1" i="1" dirty="0" smtClean="0">
                <a:solidFill>
                  <a:srgbClr val="FF3300"/>
                </a:solidFill>
              </a:rPr>
              <a:t>le cause della guerra”</a:t>
            </a:r>
            <a:r>
              <a:rPr lang="it-IT" altLang="it-IT" sz="2000" b="1" dirty="0" smtClean="0">
                <a:solidFill>
                  <a:srgbClr val="FF3300"/>
                </a:solidFill>
              </a:rPr>
              <a:t>     </a:t>
            </a:r>
            <a:r>
              <a:rPr lang="it-IT" altLang="it-IT" sz="1600" b="1" i="1" dirty="0" smtClean="0">
                <a:solidFill>
                  <a:srgbClr val="000000"/>
                </a:solidFill>
              </a:rPr>
              <a:t>La Repubblica 25 marzo 2015</a:t>
            </a:r>
          </a:p>
        </p:txBody>
      </p:sp>
      <p:sp>
        <p:nvSpPr>
          <p:cNvPr id="2250760" name="Text Box 8"/>
          <p:cNvSpPr txBox="1">
            <a:spLocks noChangeArrowheads="1"/>
          </p:cNvSpPr>
          <p:nvPr/>
        </p:nvSpPr>
        <p:spPr bwMode="auto">
          <a:xfrm>
            <a:off x="900113" y="0"/>
            <a:ext cx="75612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2800" b="1" smtClean="0">
                <a:solidFill>
                  <a:srgbClr val="0033CC"/>
                </a:solidFill>
              </a:rPr>
              <a:t>I profughi ambientali e climatici</a:t>
            </a:r>
          </a:p>
        </p:txBody>
      </p:sp>
      <p:sp>
        <p:nvSpPr>
          <p:cNvPr id="2250761" name="Text Box 9"/>
          <p:cNvSpPr txBox="1">
            <a:spLocks noChangeArrowheads="1"/>
          </p:cNvSpPr>
          <p:nvPr/>
        </p:nvSpPr>
        <p:spPr bwMode="auto">
          <a:xfrm>
            <a:off x="2916238" y="5437188"/>
            <a:ext cx="5832475" cy="101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sz="2000" b="1" i="1" smtClean="0">
                <a:solidFill>
                  <a:srgbClr val="FF3300"/>
                </a:solidFill>
              </a:rPr>
              <a:t>“La siccità iniziata nel 1998 nei Paesi del Mediterraneo orientale è la peggiore mai documentata da 900 anni”</a:t>
            </a:r>
            <a:r>
              <a:rPr lang="it-IT" altLang="it-IT" sz="2000" b="1" smtClean="0">
                <a:solidFill>
                  <a:srgbClr val="FF3300"/>
                </a:solidFill>
              </a:rPr>
              <a:t> </a:t>
            </a:r>
            <a:r>
              <a:rPr lang="it-IT" altLang="it-IT" sz="1600" b="1" i="1" smtClean="0">
                <a:solidFill>
                  <a:srgbClr val="000000"/>
                </a:solidFill>
              </a:rPr>
              <a:t>NASA 1 marzo 2016</a:t>
            </a:r>
          </a:p>
        </p:txBody>
      </p:sp>
      <p:pic>
        <p:nvPicPr>
          <p:cNvPr id="2250762" name="Picture 10"/>
          <p:cNvPicPr>
            <a:picLocks noChangeAspect="1" noChangeArrowheads="1"/>
          </p:cNvPicPr>
          <p:nvPr/>
        </p:nvPicPr>
        <p:blipFill>
          <a:blip r:embed="rId3">
            <a:extLst>
              <a:ext uri="{28A0092B-C50C-407E-A947-70E740481C1C}">
                <a14:useLocalDpi xmlns:a14="http://schemas.microsoft.com/office/drawing/2010/main" val="0"/>
              </a:ext>
            </a:extLst>
          </a:blip>
          <a:srcRect l="31589" t="11067" r="27657" b="11409"/>
          <a:stretch>
            <a:fillRect/>
          </a:stretch>
        </p:blipFill>
        <p:spPr bwMode="auto">
          <a:xfrm>
            <a:off x="179388" y="692150"/>
            <a:ext cx="2317750" cy="3527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0763" name="Text Box 11"/>
          <p:cNvSpPr txBox="1">
            <a:spLocks noChangeArrowheads="1"/>
          </p:cNvSpPr>
          <p:nvPr/>
        </p:nvSpPr>
        <p:spPr bwMode="auto">
          <a:xfrm>
            <a:off x="2698750" y="836613"/>
            <a:ext cx="6300788"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000000"/>
                </a:solidFill>
              </a:rPr>
              <a:t>L’ultimo rapporto dell’</a:t>
            </a:r>
            <a:r>
              <a:rPr lang="it-IT" altLang="it-IT" b="1" i="1" smtClean="0">
                <a:solidFill>
                  <a:srgbClr val="000000"/>
                </a:solidFill>
              </a:rPr>
              <a:t>Internal Displacement Monitoring Centre </a:t>
            </a:r>
            <a:r>
              <a:rPr lang="it-IT" altLang="it-IT" b="1" smtClean="0">
                <a:solidFill>
                  <a:srgbClr val="000000"/>
                </a:solidFill>
              </a:rPr>
              <a:t>pubblicato nel maggio 2013 afferma che nel </a:t>
            </a:r>
            <a:r>
              <a:rPr lang="it-IT" altLang="it-IT" b="1" smtClean="0">
                <a:solidFill>
                  <a:srgbClr val="FF3300"/>
                </a:solidFill>
              </a:rPr>
              <a:t>2012</a:t>
            </a:r>
            <a:r>
              <a:rPr lang="it-IT" altLang="it-IT" b="1" smtClean="0">
                <a:solidFill>
                  <a:srgbClr val="000000"/>
                </a:solidFill>
              </a:rPr>
              <a:t> sono state </a:t>
            </a:r>
            <a:r>
              <a:rPr lang="it-IT" altLang="it-IT" b="1" smtClean="0">
                <a:solidFill>
                  <a:srgbClr val="FF3300"/>
                </a:solidFill>
              </a:rPr>
              <a:t>32,4 milioni</a:t>
            </a:r>
            <a:r>
              <a:rPr lang="it-IT" altLang="it-IT" b="1" smtClean="0">
                <a:solidFill>
                  <a:srgbClr val="000000"/>
                </a:solidFill>
              </a:rPr>
              <a:t> nel mondo le persone costrette ad abbandonare la loro casa in conseguenza di disastri naturali </a:t>
            </a:r>
          </a:p>
        </p:txBody>
      </p:sp>
      <p:sp>
        <p:nvSpPr>
          <p:cNvPr id="2250764" name="Text Box 12"/>
          <p:cNvSpPr txBox="1">
            <a:spLocks noChangeArrowheads="1"/>
          </p:cNvSpPr>
          <p:nvPr/>
        </p:nvSpPr>
        <p:spPr bwMode="auto">
          <a:xfrm>
            <a:off x="2698750" y="2598738"/>
            <a:ext cx="630078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it-IT" altLang="it-IT" b="1" smtClean="0">
                <a:solidFill>
                  <a:srgbClr val="000000"/>
                </a:solidFill>
              </a:rPr>
              <a:t>Entro il </a:t>
            </a:r>
            <a:r>
              <a:rPr lang="it-IT" altLang="it-IT" b="1" smtClean="0">
                <a:solidFill>
                  <a:srgbClr val="FF3300"/>
                </a:solidFill>
              </a:rPr>
              <a:t>2050 </a:t>
            </a:r>
            <a:r>
              <a:rPr lang="it-IT" altLang="it-IT" b="1" smtClean="0">
                <a:solidFill>
                  <a:srgbClr val="000000"/>
                </a:solidFill>
              </a:rPr>
              <a:t>si raggiungeranno i </a:t>
            </a:r>
            <a:r>
              <a:rPr lang="it-IT" altLang="it-IT" b="1" smtClean="0">
                <a:solidFill>
                  <a:srgbClr val="FF3300"/>
                </a:solidFill>
              </a:rPr>
              <a:t>200/250 milioni</a:t>
            </a:r>
            <a:r>
              <a:rPr lang="it-IT" altLang="it-IT" b="1" smtClean="0">
                <a:solidFill>
                  <a:srgbClr val="000000"/>
                </a:solidFill>
              </a:rPr>
              <a:t> di </a:t>
            </a:r>
            <a:r>
              <a:rPr lang="it-IT" altLang="it-IT" b="1" smtClean="0">
                <a:solidFill>
                  <a:srgbClr val="FF3300"/>
                </a:solidFill>
              </a:rPr>
              <a:t>rifugiati ambientali</a:t>
            </a:r>
            <a:r>
              <a:rPr lang="it-IT" altLang="it-IT" b="1" smtClean="0">
                <a:solidFill>
                  <a:srgbClr val="000000"/>
                </a:solidFill>
              </a:rPr>
              <a:t> e secondo il Programma delle Nazioni Unite sull’ambiente (UNEP) nel </a:t>
            </a:r>
            <a:r>
              <a:rPr lang="it-IT" altLang="it-IT" b="1" smtClean="0">
                <a:solidFill>
                  <a:srgbClr val="FF3300"/>
                </a:solidFill>
              </a:rPr>
              <a:t>2060</a:t>
            </a:r>
            <a:r>
              <a:rPr lang="it-IT" altLang="it-IT" b="1" smtClean="0">
                <a:solidFill>
                  <a:srgbClr val="000000"/>
                </a:solidFill>
              </a:rPr>
              <a:t> in </a:t>
            </a:r>
            <a:r>
              <a:rPr lang="it-IT" altLang="it-IT" b="1" smtClean="0">
                <a:solidFill>
                  <a:srgbClr val="FF3300"/>
                </a:solidFill>
              </a:rPr>
              <a:t>Africa</a:t>
            </a:r>
            <a:r>
              <a:rPr lang="it-IT" altLang="it-IT" b="1" smtClean="0">
                <a:solidFill>
                  <a:srgbClr val="000000"/>
                </a:solidFill>
              </a:rPr>
              <a:t> ci saranno circa </a:t>
            </a:r>
            <a:r>
              <a:rPr lang="it-IT" altLang="it-IT" b="1" smtClean="0">
                <a:solidFill>
                  <a:srgbClr val="FF3300"/>
                </a:solidFill>
              </a:rPr>
              <a:t>50 milioni</a:t>
            </a:r>
            <a:r>
              <a:rPr lang="it-IT" altLang="it-IT" b="1" smtClean="0">
                <a:solidFill>
                  <a:srgbClr val="000000"/>
                </a:solidFill>
              </a:rPr>
              <a:t> di </a:t>
            </a:r>
            <a:r>
              <a:rPr lang="it-IT" altLang="it-IT" b="1" smtClean="0">
                <a:solidFill>
                  <a:srgbClr val="FF3300"/>
                </a:solidFill>
              </a:rPr>
              <a:t>profughi climatici</a:t>
            </a:r>
            <a:endParaRPr lang="it-IT" altLang="it-IT" b="1" smtClean="0">
              <a:solidFill>
                <a:srgbClr val="000000"/>
              </a:solidFill>
            </a:endParaRPr>
          </a:p>
        </p:txBody>
      </p:sp>
      <p:sp>
        <p:nvSpPr>
          <p:cNvPr id="2250765" name="Text Box 13"/>
          <p:cNvSpPr txBox="1">
            <a:spLocks noChangeArrowheads="1"/>
          </p:cNvSpPr>
          <p:nvPr/>
        </p:nvSpPr>
        <p:spPr bwMode="auto">
          <a:xfrm>
            <a:off x="1114425" y="1196975"/>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it-IT" altLang="it-IT" sz="1600" b="1" smtClean="0">
                <a:solidFill>
                  <a:srgbClr val="000000"/>
                </a:solidFill>
              </a:rPr>
              <a:t>2013</a:t>
            </a:r>
          </a:p>
        </p:txBody>
      </p:sp>
    </p:spTree>
    <p:extLst>
      <p:ext uri="{BB962C8B-B14F-4D97-AF65-F5344CB8AC3E}">
        <p14:creationId xmlns:p14="http://schemas.microsoft.com/office/powerpoint/2010/main" val="3536501082"/>
      </p:ext>
    </p:extLst>
  </p:cSld>
  <p:clrMapOvr>
    <a:masterClrMapping/>
  </p:clrMapOvr>
  <p:transition>
    <p:zoom dir="in"/>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3" name="CasellaDiTesto 2"/>
          <p:cNvSpPr txBox="1"/>
          <p:nvPr/>
        </p:nvSpPr>
        <p:spPr>
          <a:xfrm>
            <a:off x="0" y="0"/>
            <a:ext cx="9144000" cy="6740307"/>
          </a:xfrm>
          <a:prstGeom prst="rect">
            <a:avLst/>
          </a:prstGeom>
          <a:noFill/>
        </p:spPr>
        <p:txBody>
          <a:bodyPr wrap="square" rtlCol="0">
            <a:spAutoFit/>
          </a:bodyPr>
          <a:lstStyle/>
          <a:p>
            <a:r>
              <a:rPr lang="it-IT" sz="3600" b="1" dirty="0">
                <a:solidFill>
                  <a:prstClr val="white"/>
                </a:solidFill>
                <a:latin typeface="Times New Roman" panose="02020603050405020304" pitchFamily="18" charset="0"/>
                <a:cs typeface="Times New Roman" panose="02020603050405020304" pitchFamily="18" charset="0"/>
              </a:rPr>
              <a:t>Nel solo 2015, secondo l'</a:t>
            </a:r>
            <a:r>
              <a:rPr lang="it-IT" sz="3600" b="1" dirty="0" err="1">
                <a:solidFill>
                  <a:prstClr val="white"/>
                </a:solidFill>
                <a:latin typeface="Times New Roman" panose="02020603050405020304" pitchFamily="18" charset="0"/>
                <a:cs typeface="Times New Roman" panose="02020603050405020304" pitchFamily="18" charset="0"/>
              </a:rPr>
              <a:t>internal</a:t>
            </a:r>
            <a:r>
              <a:rPr lang="it-IT" sz="3600" b="1" dirty="0">
                <a:solidFill>
                  <a:prstClr val="white"/>
                </a:solidFill>
                <a:latin typeface="Times New Roman" panose="02020603050405020304" pitchFamily="18" charset="0"/>
                <a:cs typeface="Times New Roman" panose="02020603050405020304" pitchFamily="18" charset="0"/>
              </a:rPr>
              <a:t> </a:t>
            </a:r>
            <a:r>
              <a:rPr lang="it-IT" sz="3600" b="1" dirty="0" err="1">
                <a:solidFill>
                  <a:prstClr val="white"/>
                </a:solidFill>
                <a:latin typeface="Times New Roman" panose="02020603050405020304" pitchFamily="18" charset="0"/>
                <a:cs typeface="Times New Roman" panose="02020603050405020304" pitchFamily="18" charset="0"/>
              </a:rPr>
              <a:t>Displacement</a:t>
            </a:r>
            <a:r>
              <a:rPr lang="it-IT" sz="3600" b="1" dirty="0">
                <a:solidFill>
                  <a:prstClr val="white"/>
                </a:solidFill>
                <a:latin typeface="Times New Roman" panose="02020603050405020304" pitchFamily="18" charset="0"/>
                <a:cs typeface="Times New Roman" panose="02020603050405020304" pitchFamily="18" charset="0"/>
              </a:rPr>
              <a:t> </a:t>
            </a:r>
            <a:r>
              <a:rPr lang="it-IT" sz="3600" b="1" dirty="0" err="1">
                <a:solidFill>
                  <a:prstClr val="white"/>
                </a:solidFill>
                <a:latin typeface="Times New Roman" panose="02020603050405020304" pitchFamily="18" charset="0"/>
                <a:cs typeface="Times New Roman" panose="02020603050405020304" pitchFamily="18" charset="0"/>
              </a:rPr>
              <a:t>Monitoring</a:t>
            </a:r>
            <a:r>
              <a:rPr lang="it-IT" sz="3600" b="1" dirty="0">
                <a:solidFill>
                  <a:prstClr val="white"/>
                </a:solidFill>
                <a:latin typeface="Times New Roman" panose="02020603050405020304" pitchFamily="18" charset="0"/>
                <a:cs typeface="Times New Roman" panose="02020603050405020304" pitchFamily="18" charset="0"/>
              </a:rPr>
              <a:t> Centre su 27.8 milioni di sfollati interni agli Stati, 8.6 milioni sono fuggiti da guerre e violenze, 19.2 milioni da disastri naturali improvvisi e violenti come inondazioni e uragani. Poi ci sono ancora 13 milioni di profughi interni registrati dall'</a:t>
            </a:r>
            <a:r>
              <a:rPr lang="it-IT" sz="3600" b="1" dirty="0" err="1">
                <a:solidFill>
                  <a:prstClr val="white"/>
                </a:solidFill>
                <a:latin typeface="Times New Roman" panose="02020603050405020304" pitchFamily="18" charset="0"/>
                <a:cs typeface="Times New Roman" panose="02020603050405020304" pitchFamily="18" charset="0"/>
              </a:rPr>
              <a:t>Unhcr</a:t>
            </a:r>
            <a:r>
              <a:rPr lang="it-IT" sz="3600" b="1" dirty="0">
                <a:solidFill>
                  <a:prstClr val="white"/>
                </a:solidFill>
                <a:latin typeface="Times New Roman" panose="02020603050405020304" pitchFamily="18" charset="0"/>
                <a:cs typeface="Times New Roman" panose="02020603050405020304" pitchFamily="18" charset="0"/>
              </a:rPr>
              <a:t>, che probabilmente fuggono da fenomeni di lenta trasformazione del proprio territorio provocate dai cambiamenti climatici. </a:t>
            </a:r>
            <a:r>
              <a:rPr lang="it-IT" sz="3600" b="1" dirty="0" smtClean="0">
                <a:solidFill>
                  <a:prstClr val="white"/>
                </a:solidFill>
                <a:latin typeface="Times New Roman" panose="02020603050405020304" pitchFamily="18" charset="0"/>
                <a:cs typeface="Times New Roman" panose="02020603050405020304" pitchFamily="18" charset="0"/>
              </a:rPr>
              <a:t> </a:t>
            </a:r>
          </a:p>
          <a:p>
            <a:r>
              <a:rPr lang="it-IT" sz="3600" b="1" dirty="0" smtClean="0">
                <a:solidFill>
                  <a:srgbClr val="FF0000"/>
                </a:solidFill>
                <a:latin typeface="Times New Roman" panose="02020603050405020304" pitchFamily="18" charset="0"/>
                <a:cs typeface="Times New Roman" panose="02020603050405020304" pitchFamily="18" charset="0"/>
              </a:rPr>
              <a:t>POI CI SAREMO ANCHE NOI……</a:t>
            </a:r>
            <a:endParaRPr lang="it-IT"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8345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56249"/>
            <a:ext cx="6400800" cy="1752600"/>
          </a:xfrm>
        </p:spPr>
        <p:txBody>
          <a:bodyPr>
            <a:normAutofit/>
          </a:bodyPr>
          <a:lstStyle/>
          <a:p>
            <a:endParaRPr lang="en-US" dirty="0" smtClean="0"/>
          </a:p>
          <a:p>
            <a:endParaRPr lang="en-US" dirty="0"/>
          </a:p>
          <a:p>
            <a:endParaRPr lang="en-US" dirty="0" smtClean="0"/>
          </a:p>
          <a:p>
            <a:endParaRPr lang="en-US" dirty="0" smtClean="0">
              <a:solidFill>
                <a:schemeClr val="tx1"/>
              </a:solidFill>
              <a:latin typeface="Copperplate Gothic Bold"/>
              <a:cs typeface="Copperplate Gothic Bold"/>
            </a:endParaRPr>
          </a:p>
        </p:txBody>
      </p:sp>
      <p:pic>
        <p:nvPicPr>
          <p:cNvPr id="4" name="Picture 4" descr="donna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smtClean="0">
                <a:solidFill>
                  <a:srgbClr val="FF0000"/>
                </a:solidFill>
                <a:latin typeface="Times New Roman" pitchFamily="18" charset="0"/>
                <a:cs typeface="Times New Roman" pitchFamily="18" charset="0"/>
              </a:rPr>
              <a:t>Michela Zucca</a:t>
            </a:r>
          </a:p>
          <a:p>
            <a:pPr algn="ctr"/>
            <a:r>
              <a:rPr lang="it-IT" sz="800" b="1" dirty="0" smtClean="0">
                <a:solidFill>
                  <a:srgbClr val="FF0000"/>
                </a:solidFill>
                <a:latin typeface="Times New Roman" pitchFamily="18" charset="0"/>
                <a:cs typeface="Times New Roman" pitchFamily="18" charset="0"/>
              </a:rPr>
              <a:t>Servizi Culturali</a:t>
            </a:r>
            <a:endParaRPr lang="it-IT" sz="800" b="1" dirty="0">
              <a:solidFill>
                <a:srgbClr val="FF0000"/>
              </a:solidFill>
              <a:latin typeface="Times New Roman" pitchFamily="18" charset="0"/>
              <a:cs typeface="Times New Roman" pitchFamily="18" charset="0"/>
            </a:endParaRPr>
          </a:p>
        </p:txBody>
      </p:sp>
      <p:sp>
        <p:nvSpPr>
          <p:cNvPr id="13" name="CasellaDiTesto 12"/>
          <p:cNvSpPr txBox="1"/>
          <p:nvPr/>
        </p:nvSpPr>
        <p:spPr>
          <a:xfrm>
            <a:off x="0" y="2355273"/>
            <a:ext cx="9144000" cy="1862048"/>
          </a:xfrm>
          <a:prstGeom prst="rect">
            <a:avLst/>
          </a:prstGeom>
          <a:noFill/>
        </p:spPr>
        <p:txBody>
          <a:bodyPr wrap="square" rtlCol="0">
            <a:spAutoFit/>
          </a:bodyPr>
          <a:lstStyle/>
          <a:p>
            <a:pPr algn="ctr"/>
            <a:r>
              <a:rPr lang="it-IT" sz="11500" dirty="0" smtClean="0">
                <a:solidFill>
                  <a:prstClr val="white"/>
                </a:solidFill>
                <a:latin typeface="Copperplate Gothic Bold" pitchFamily="34" charset="0"/>
              </a:rPr>
              <a:t>GRAZIE </a:t>
            </a:r>
            <a:endParaRPr lang="it-IT" sz="16600" b="1" dirty="0" smtClean="0">
              <a:solidFill>
                <a:srgbClr val="4F81BD">
                  <a:lumMod val="40000"/>
                  <a:lumOff val="60000"/>
                </a:srgbClr>
              </a:solidFill>
              <a:latin typeface="Copperplate Gothic Bold" pitchFamily="34" charset="0"/>
              <a:cs typeface="Arial" charset="0"/>
            </a:endParaRPr>
          </a:p>
        </p:txBody>
      </p:sp>
    </p:spTree>
    <p:extLst>
      <p:ext uri="{BB962C8B-B14F-4D97-AF65-F5344CB8AC3E}">
        <p14:creationId xmlns:p14="http://schemas.microsoft.com/office/powerpoint/2010/main" val="4217739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0072"/>
            <a:ext cx="9143999" cy="3410436"/>
          </a:xfrm>
        </p:spPr>
        <p:txBody>
          <a:bodyPr>
            <a:noAutofit/>
          </a:bodyPr>
          <a:lstStyle/>
          <a:p>
            <a:r>
              <a:rPr lang="en-US" sz="6600" dirty="0" smtClean="0">
                <a:solidFill>
                  <a:srgbClr val="FFFFFF"/>
                </a:solidFill>
                <a:latin typeface="Copperplate Gothic Bold"/>
                <a:cs typeface="Copperplate Gothic Bold"/>
              </a:rPr>
              <a:t/>
            </a:r>
            <a:br>
              <a:rPr lang="en-US" sz="6600" dirty="0" smtClean="0">
                <a:solidFill>
                  <a:srgbClr val="FFFFFF"/>
                </a:solidFill>
                <a:latin typeface="Copperplate Gothic Bold"/>
                <a:cs typeface="Copperplate Gothic Bold"/>
              </a:rPr>
            </a:br>
            <a:endParaRPr lang="en-US" sz="6600" dirty="0">
              <a:solidFill>
                <a:srgbClr val="FFFFFF"/>
              </a:solidFill>
              <a:latin typeface="Copperplate Gothic Bold"/>
              <a:cs typeface="Copperplate Gothic Bold"/>
            </a:endParaRPr>
          </a:p>
        </p:txBody>
      </p:sp>
      <p:sp>
        <p:nvSpPr>
          <p:cNvPr id="3" name="Subtitle 2"/>
          <p:cNvSpPr>
            <a:spLocks noGrp="1"/>
          </p:cNvSpPr>
          <p:nvPr>
            <p:ph type="subTitle" idx="1"/>
          </p:nvPr>
        </p:nvSpPr>
        <p:spPr>
          <a:xfrm>
            <a:off x="8879" y="5380489"/>
            <a:ext cx="9143999" cy="404664"/>
          </a:xfrm>
        </p:spPr>
        <p:txBody>
          <a:bodyPr>
            <a:noAutofit/>
          </a:bodyPr>
          <a:lstStyle/>
          <a:p>
            <a:pPr algn="l"/>
            <a:r>
              <a:rPr lang="it-IT" sz="1700" b="1" dirty="0" smtClean="0">
                <a:solidFill>
                  <a:srgbClr val="FF0000"/>
                </a:solidFill>
                <a:latin typeface="Times New Roman" panose="02020603050405020304" pitchFamily="18" charset="0"/>
                <a:cs typeface="Times New Roman" panose="02020603050405020304" pitchFamily="18" charset="0"/>
              </a:rPr>
              <a:t>Normalmente erano gli uomini ad emigrare,  generando il fenomeno delle cosiddette </a:t>
            </a:r>
          </a:p>
          <a:p>
            <a:pPr algn="l"/>
            <a:r>
              <a:rPr lang="it-IT" sz="1700" b="1" dirty="0" smtClean="0">
                <a:solidFill>
                  <a:srgbClr val="FF0000"/>
                </a:solidFill>
                <a:latin typeface="Times New Roman" panose="02020603050405020304" pitchFamily="18" charset="0"/>
                <a:cs typeface="Times New Roman" panose="02020603050405020304" pitchFamily="18" charset="0"/>
              </a:rPr>
              <a:t>«vedove bianche»: donne che per anni dovevano </a:t>
            </a:r>
            <a:r>
              <a:rPr lang="it-IT" sz="1700" b="1" dirty="0" err="1" smtClean="0">
                <a:solidFill>
                  <a:srgbClr val="FF0000"/>
                </a:solidFill>
                <a:latin typeface="Times New Roman" panose="02020603050405020304" pitchFamily="18" charset="0"/>
                <a:cs typeface="Times New Roman" panose="02020603050405020304" pitchFamily="18" charset="0"/>
              </a:rPr>
              <a:t>cavarsla</a:t>
            </a:r>
            <a:r>
              <a:rPr lang="it-IT" sz="1700" b="1" dirty="0" smtClean="0">
                <a:solidFill>
                  <a:srgbClr val="FF0000"/>
                </a:solidFill>
                <a:latin typeface="Times New Roman" panose="02020603050405020304" pitchFamily="18" charset="0"/>
                <a:cs typeface="Times New Roman" panose="02020603050405020304" pitchFamily="18" charset="0"/>
              </a:rPr>
              <a:t> da soli senza l’appoggio dei </a:t>
            </a:r>
          </a:p>
          <a:p>
            <a:pPr algn="l"/>
            <a:r>
              <a:rPr lang="it-IT" sz="1700" b="1" dirty="0" smtClean="0">
                <a:solidFill>
                  <a:srgbClr val="FF0000"/>
                </a:solidFill>
                <a:latin typeface="Times New Roman" panose="02020603050405020304" pitchFamily="18" charset="0"/>
                <a:cs typeface="Times New Roman" panose="02020603050405020304" pitchFamily="18" charset="0"/>
              </a:rPr>
              <a:t>consorti, trovandosi a gestire  le terre di famiglia o, nelle grandi città di porto, economie informali  che andavano dai servizi in casa, al lavoro nelle manifatture, alla prostituzione occasionale. Talvolta i mariti non tornavano più, o morivano all’estero. </a:t>
            </a:r>
            <a:endParaRPr lang="it-IT" sz="17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507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33873" y="4346"/>
            <a:ext cx="3510127" cy="411937"/>
          </a:xfrm>
        </p:spPr>
        <p:txBody>
          <a:bodyPr>
            <a:noAutofit/>
          </a:bodyPr>
          <a:lstStyle/>
          <a:p>
            <a:pPr algn="l"/>
            <a:r>
              <a:rPr lang="it-IT" sz="1800" b="1" dirty="0">
                <a:solidFill>
                  <a:srgbClr val="FF0000"/>
                </a:solidFill>
                <a:latin typeface="Times New Roman" panose="02020603050405020304" pitchFamily="18" charset="0"/>
                <a:cs typeface="Times New Roman" panose="02020603050405020304" pitchFamily="18" charset="0"/>
              </a:rPr>
              <a:t>La scomparsa dell'autorità centrale (l'Imperatore) nell'epoca delle migrazioni e dei saccheggi (secolo X) e la protezione richiesta dai o imposta ai piccoli proprietari liberi, fanno sì che intere regioni passino sotto il controllo di un signore.</a:t>
            </a:r>
            <a:br>
              <a:rPr lang="it-IT" sz="1800" b="1" dirty="0">
                <a:solidFill>
                  <a:srgbClr val="FF0000"/>
                </a:solidFill>
                <a:latin typeface="Times New Roman" panose="02020603050405020304" pitchFamily="18" charset="0"/>
                <a:cs typeface="Times New Roman" panose="02020603050405020304" pitchFamily="18" charset="0"/>
              </a:rPr>
            </a:br>
            <a:r>
              <a:rPr lang="it-IT" sz="1800" b="1" dirty="0">
                <a:solidFill>
                  <a:srgbClr val="FF0000"/>
                </a:solidFill>
                <a:latin typeface="Times New Roman" panose="02020603050405020304" pitchFamily="18" charset="0"/>
                <a:cs typeface="Times New Roman" panose="02020603050405020304" pitchFamily="18" charset="0"/>
              </a:rPr>
              <a:t>Questo significa che il signore non è più sottoposto al controllo dell'Imperatore (necessariamente lieve per lontananza e mancanza di adeguati mezzi repressivi), ma diventa ora una vera e propria autorità pubblica assoluta nell'ambito di un certo territorio, che può sfruttare come vuole a proprio personale vantaggio per un unico fine: l’accrescimento della ricchezza e del potere personale </a:t>
            </a:r>
            <a:r>
              <a:rPr lang="it-IT" sz="1800" b="1" dirty="0" smtClean="0">
                <a:solidFill>
                  <a:srgbClr val="FF0000"/>
                </a:solidFill>
                <a:latin typeface="Times New Roman" panose="02020603050405020304" pitchFamily="18" charset="0"/>
                <a:cs typeface="Times New Roman" panose="02020603050405020304" pitchFamily="18" charset="0"/>
              </a:rPr>
              <a:t>.</a:t>
            </a:r>
            <a:endParaRPr lang="it-IT" sz="1800" b="1" dirty="0">
              <a:solidFill>
                <a:srgbClr val="FF0000"/>
              </a:solidFill>
              <a:latin typeface="Times New Roman" panose="02020603050405020304" pitchFamily="18" charset="0"/>
              <a:cs typeface="Times New Roman" panose="02020603050405020304" pitchFamily="18" charset="0"/>
            </a:endParaRPr>
          </a:p>
        </p:txBody>
      </p:sp>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2" y="4346"/>
            <a:ext cx="5617110" cy="685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992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2059" y="5582821"/>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26761" y="6519446"/>
            <a:ext cx="917238" cy="338554"/>
          </a:xfrm>
          <a:prstGeom prst="rect">
            <a:avLst/>
          </a:prstGeom>
          <a:noFill/>
        </p:spPr>
        <p:txBody>
          <a:bodyPr wrap="none" rtlCol="0">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2" name="CasellaDiTesto 1"/>
          <p:cNvSpPr txBox="1"/>
          <p:nvPr/>
        </p:nvSpPr>
        <p:spPr>
          <a:xfrm>
            <a:off x="18737" y="4400600"/>
            <a:ext cx="9028496" cy="2446824"/>
          </a:xfrm>
          <a:prstGeom prst="rect">
            <a:avLst/>
          </a:prstGeom>
          <a:noFill/>
        </p:spPr>
        <p:txBody>
          <a:bodyPr wrap="square" rtlCol="0">
            <a:spAutoFit/>
          </a:bodyPr>
          <a:lstStyle/>
          <a:p>
            <a:r>
              <a:rPr lang="it-IT" sz="1700" b="1" dirty="0">
                <a:latin typeface="Times New Roman" panose="02020603050405020304" pitchFamily="18" charset="0"/>
                <a:cs typeface="Times New Roman" panose="02020603050405020304" pitchFamily="18" charset="0"/>
              </a:rPr>
              <a:t>I guadagni provenienti dall'attività amministrativa (imposte, esazioni per l'uso di servizi, pedaggi, ecc.) e giudiziaria (imposizioni e ammende) hanno spesso un peso preminente rispetto ai proventi del dominio fondiario</a:t>
            </a:r>
            <a:r>
              <a:rPr lang="it-IT" sz="1700" b="1" dirty="0" smtClean="0">
                <a:latin typeface="Times New Roman" panose="02020603050405020304" pitchFamily="18" charset="0"/>
                <a:cs typeface="Times New Roman" panose="02020603050405020304" pitchFamily="18" charset="0"/>
              </a:rPr>
              <a:t>. Per </a:t>
            </a:r>
            <a:r>
              <a:rPr lang="it-IT" sz="1700" b="1" dirty="0">
                <a:latin typeface="Times New Roman" panose="02020603050405020304" pitchFamily="18" charset="0"/>
                <a:cs typeface="Times New Roman" panose="02020603050405020304" pitchFamily="18" charset="0"/>
              </a:rPr>
              <a:t>questo il signore ha interesse ad un popolamento delle sue terre che porti anche ad uno sviluppo economico (produzione, commercio) e all'utilizzo degli strumenti tecnici di sua proprietà o sotto il suo controllo (strade, magazzini, mulini, forni, frantoi, ecc</a:t>
            </a:r>
            <a:r>
              <a:rPr lang="it-IT" sz="1700" b="1" dirty="0" smtClean="0">
                <a:latin typeface="Times New Roman" panose="02020603050405020304" pitchFamily="18" charset="0"/>
                <a:cs typeface="Times New Roman" panose="02020603050405020304" pitchFamily="18" charset="0"/>
              </a:rPr>
              <a:t>.). Ciò </a:t>
            </a:r>
            <a:r>
              <a:rPr lang="it-IT" sz="1700" b="1" dirty="0">
                <a:latin typeface="Times New Roman" panose="02020603050405020304" pitchFamily="18" charset="0"/>
                <a:cs typeface="Times New Roman" panose="02020603050405020304" pitchFamily="18" charset="0"/>
              </a:rPr>
              <a:t>è associato ad un notevole affinamento delle tecniche amministrative (registri contabili) e dell'organizzazione del lavoro che porta ad un ulteriore incremento delle forze produttive</a:t>
            </a:r>
            <a:r>
              <a:rPr lang="it-IT" sz="1700" b="1" dirty="0" smtClean="0">
                <a:latin typeface="Times New Roman" panose="02020603050405020304" pitchFamily="18" charset="0"/>
                <a:cs typeface="Times New Roman" panose="02020603050405020304" pitchFamily="18" charset="0"/>
              </a:rPr>
              <a:t>. Le attività di gestione devono essere accentrate, in mano a personale specializzato </a:t>
            </a:r>
            <a:r>
              <a:rPr lang="it-IT" sz="1700" b="1" dirty="0">
                <a:latin typeface="Times New Roman" panose="02020603050405020304" pitchFamily="18" charset="0"/>
                <a:cs typeface="Times New Roman" panose="02020603050405020304" pitchFamily="18" charset="0"/>
              </a:rPr>
              <a:t/>
            </a:r>
            <a:br>
              <a:rPr lang="it-IT" sz="1700" b="1" dirty="0">
                <a:latin typeface="Times New Roman" panose="02020603050405020304" pitchFamily="18" charset="0"/>
                <a:cs typeface="Times New Roman" panose="02020603050405020304" pitchFamily="18" charset="0"/>
              </a:rPr>
            </a:br>
            <a:r>
              <a:rPr lang="it-IT" sz="1700" b="1" dirty="0" smtClean="0">
                <a:latin typeface="Times New Roman" panose="02020603050405020304" pitchFamily="18" charset="0"/>
                <a:cs typeface="Times New Roman" panose="02020603050405020304" pitchFamily="18" charset="0"/>
              </a:rPr>
              <a:t>sotto controllo diretto e immediatamente ricattabile: nascono i «borghi» medioevali. </a:t>
            </a:r>
            <a:endParaRPr lang="it-IT" sz="17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7" y="-171400"/>
            <a:ext cx="9143999"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9512" y="1052736"/>
            <a:ext cx="1616789"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Glorenza (</a:t>
            </a:r>
            <a:r>
              <a:rPr lang="it-IT" b="1" dirty="0" err="1" smtClean="0">
                <a:latin typeface="Times New Roman" panose="02020603050405020304" pitchFamily="18" charset="0"/>
                <a:cs typeface="Times New Roman" panose="02020603050405020304" pitchFamily="18" charset="0"/>
              </a:rPr>
              <a:t>Bz</a:t>
            </a:r>
            <a:r>
              <a:rPr lang="it-IT" b="1" dirty="0" smtClean="0">
                <a:latin typeface="Times New Roman" panose="02020603050405020304" pitchFamily="18" charset="0"/>
                <a:cs typeface="Times New Roman" panose="02020603050405020304" pitchFamily="18" charset="0"/>
              </a:rPr>
              <a:t>)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459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8210"/>
            <a:ext cx="9108504" cy="683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943612"/>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it-IT" altLang="it-IT" sz="16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1297</TotalTime>
  <Words>3406</Words>
  <Application>Microsoft Office PowerPoint</Application>
  <PresentationFormat>Presentazione su schermo (4:3)</PresentationFormat>
  <Paragraphs>256</Paragraphs>
  <Slides>53</Slides>
  <Notes>25</Notes>
  <HiddenSlides>0</HiddenSlides>
  <MMClips>0</MMClips>
  <ScaleCrop>false</ScaleCrop>
  <HeadingPairs>
    <vt:vector size="4" baseType="variant">
      <vt:variant>
        <vt:lpstr>Tema</vt:lpstr>
      </vt:variant>
      <vt:variant>
        <vt:i4>15</vt:i4>
      </vt:variant>
      <vt:variant>
        <vt:lpstr>Titoli diapositive</vt:lpstr>
      </vt:variant>
      <vt:variant>
        <vt:i4>53</vt:i4>
      </vt:variant>
    </vt:vector>
  </HeadingPairs>
  <TitlesOfParts>
    <vt:vector size="68" baseType="lpstr">
      <vt:lpstr> Black </vt:lpstr>
      <vt:lpstr>2_ Black </vt:lpstr>
      <vt:lpstr>1_ Black </vt:lpstr>
      <vt:lpstr>Struttura predefinita</vt:lpstr>
      <vt:lpstr>1_Struttura predefinita</vt:lpstr>
      <vt:lpstr>2_Struttura predefinita</vt:lpstr>
      <vt:lpstr>3_Struttura predefinita</vt:lpstr>
      <vt:lpstr>4_Struttura predefinita</vt:lpstr>
      <vt:lpstr>5_Struttura predefinita</vt:lpstr>
      <vt:lpstr>6_Struttura predefinita</vt:lpstr>
      <vt:lpstr>7_Struttura predefinita</vt:lpstr>
      <vt:lpstr>8_Struttura predefinita</vt:lpstr>
      <vt:lpstr>9_Struttura predefinita</vt:lpstr>
      <vt:lpstr>10_Struttura predefinita</vt:lpstr>
      <vt:lpstr>11_Struttura predefinita</vt:lpstr>
      <vt:lpstr>DALLA CAMPAGNA ALLA CITTA’. DALL’ENTROTERRA ALLA COSTA. Cronache di disastri annunciati </vt:lpstr>
      <vt:lpstr>La rivoluzione urbana segna l'inizio di un movimento migratorio che sembra inarrestabile: lo spostamento di popolazione dalle zone interne, principalmente montagnose ma anche pianeggianti, alle città e alle coste, contemporaneamente, per quanto riguarda l'Italia, alla migrazione dal Sud al Nord. E' un movimento tuttora in atto, che probabilmente dovrà invertirsi causa il riscaldamento globale.  </vt:lpstr>
      <vt:lpstr>Presentazione standard di PowerPoint</vt:lpstr>
      <vt:lpstr> </vt:lpstr>
      <vt:lpstr> </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Perché cambia il clima?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TERRE PROMESSE. La migrazioni degli italiani fuori dall’Europa</dc:title>
  <dc:creator>luca</dc:creator>
  <cp:lastModifiedBy>luca</cp:lastModifiedBy>
  <cp:revision>81</cp:revision>
  <dcterms:created xsi:type="dcterms:W3CDTF">2017-01-22T14:38:59Z</dcterms:created>
  <dcterms:modified xsi:type="dcterms:W3CDTF">2017-01-29T16:06:12Z</dcterms:modified>
</cp:coreProperties>
</file>