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383" r:id="rId2"/>
    <p:sldId id="301" r:id="rId3"/>
    <p:sldId id="472" r:id="rId4"/>
    <p:sldId id="454" r:id="rId5"/>
    <p:sldId id="459" r:id="rId6"/>
    <p:sldId id="455" r:id="rId7"/>
    <p:sldId id="456" r:id="rId8"/>
    <p:sldId id="462" r:id="rId9"/>
    <p:sldId id="460" r:id="rId10"/>
    <p:sldId id="453" r:id="rId11"/>
    <p:sldId id="466" r:id="rId12"/>
    <p:sldId id="470" r:id="rId13"/>
    <p:sldId id="435" r:id="rId14"/>
    <p:sldId id="474" r:id="rId15"/>
    <p:sldId id="476" r:id="rId16"/>
    <p:sldId id="485" r:id="rId17"/>
    <p:sldId id="484" r:id="rId18"/>
    <p:sldId id="487" r:id="rId19"/>
    <p:sldId id="483" r:id="rId20"/>
    <p:sldId id="480" r:id="rId21"/>
    <p:sldId id="479" r:id="rId22"/>
    <p:sldId id="493" r:id="rId23"/>
    <p:sldId id="482" r:id="rId24"/>
    <p:sldId id="489" r:id="rId25"/>
    <p:sldId id="495" r:id="rId26"/>
    <p:sldId id="528" r:id="rId27"/>
    <p:sldId id="497" r:id="rId28"/>
    <p:sldId id="504" r:id="rId29"/>
    <p:sldId id="515" r:id="rId30"/>
    <p:sldId id="508" r:id="rId31"/>
    <p:sldId id="510" r:id="rId32"/>
    <p:sldId id="499" r:id="rId33"/>
    <p:sldId id="501" r:id="rId34"/>
    <p:sldId id="512" r:id="rId35"/>
    <p:sldId id="516" r:id="rId36"/>
    <p:sldId id="518" r:id="rId37"/>
    <p:sldId id="520" r:id="rId38"/>
    <p:sldId id="522" r:id="rId39"/>
    <p:sldId id="529" r:id="rId40"/>
    <p:sldId id="530" r:id="rId41"/>
    <p:sldId id="429" r:id="rId42"/>
    <p:sldId id="399" r:id="rId43"/>
    <p:sldId id="436" r:id="rId44"/>
    <p:sldId id="537" r:id="rId45"/>
    <p:sldId id="437" r:id="rId46"/>
    <p:sldId id="532" r:id="rId47"/>
    <p:sldId id="535" r:id="rId48"/>
    <p:sldId id="533" r:id="rId49"/>
    <p:sldId id="438" r:id="rId50"/>
    <p:sldId id="439" r:id="rId51"/>
    <p:sldId id="440" r:id="rId52"/>
    <p:sldId id="539" r:id="rId53"/>
    <p:sldId id="541" r:id="rId54"/>
    <p:sldId id="445" r:id="rId55"/>
    <p:sldId id="446" r:id="rId56"/>
    <p:sldId id="448" r:id="rId57"/>
    <p:sldId id="452" r:id="rId58"/>
    <p:sldId id="451" r:id="rId59"/>
    <p:sldId id="450" r:id="rId60"/>
    <p:sldId id="422" r:id="rId61"/>
    <p:sldId id="394" r:id="rId6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94" y="6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510A1E-D24B-408C-ACB9-4CA8810C6FD2}" type="datetimeFigureOut">
              <a:rPr lang="it-IT" smtClean="0"/>
              <a:pPr/>
              <a:t>27/03/2017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08ADD-E941-4D1E-B98A-7D46E43C6CE8}"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D608ADD-E941-4D1E-B98A-7D46E43C6CE8}" type="slidenum">
              <a:rPr lang="it-IT" smtClean="0"/>
              <a:pPr/>
              <a:t>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B07E4D8-E237-4803-B97A-8971204591E7}" type="datetimeFigureOut">
              <a:rPr lang="it-IT" smtClean="0"/>
              <a:pPr/>
              <a:t>27/03/2017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427378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07E4D8-E237-4803-B97A-8971204591E7}" type="datetimeFigureOut">
              <a:rPr lang="it-IT" smtClean="0"/>
              <a:pPr/>
              <a:t>27/03/2017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82161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07E4D8-E237-4803-B97A-8971204591E7}" type="datetimeFigureOut">
              <a:rPr lang="it-IT" smtClean="0"/>
              <a:pPr/>
              <a:t>27/03/2017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1288408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B07E4D8-E237-4803-B97A-8971204591E7}" type="datetimeFigureOut">
              <a:rPr lang="it-IT" smtClean="0"/>
              <a:pPr/>
              <a:t>27/03/2017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91764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B07E4D8-E237-4803-B97A-8971204591E7}" type="datetimeFigureOut">
              <a:rPr lang="it-IT" smtClean="0"/>
              <a:pPr/>
              <a:t>27/03/2017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17746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B07E4D8-E237-4803-B97A-8971204591E7}" type="datetimeFigureOut">
              <a:rPr lang="it-IT" smtClean="0"/>
              <a:pPr/>
              <a:t>27/03/2017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2368756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B07E4D8-E237-4803-B97A-8971204591E7}" type="datetimeFigureOut">
              <a:rPr lang="it-IT" smtClean="0"/>
              <a:pPr/>
              <a:t>27/03/2017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218280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B07E4D8-E237-4803-B97A-8971204591E7}" type="datetimeFigureOut">
              <a:rPr lang="it-IT" smtClean="0"/>
              <a:pPr/>
              <a:t>27/03/2017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374649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B07E4D8-E237-4803-B97A-8971204591E7}" type="datetimeFigureOut">
              <a:rPr lang="it-IT" smtClean="0"/>
              <a:pPr/>
              <a:t>27/03/2017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77447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B07E4D8-E237-4803-B97A-8971204591E7}" type="datetimeFigureOut">
              <a:rPr lang="it-IT" smtClean="0"/>
              <a:pPr/>
              <a:t>27/03/2017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379866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B07E4D8-E237-4803-B97A-8971204591E7}" type="datetimeFigureOut">
              <a:rPr lang="it-IT" smtClean="0"/>
              <a:pPr/>
              <a:t>27/03/2017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2281564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07E4D8-E237-4803-B97A-8971204591E7}" type="datetimeFigureOut">
              <a:rPr lang="it-IT" smtClean="0"/>
              <a:pPr/>
              <a:t>27/03/2017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116B40-3657-4C77-B3CA-0A947B47CD6B}" type="slidenum">
              <a:rPr lang="it-IT" smtClean="0"/>
              <a:pPr/>
              <a:t>‹N›</a:t>
            </a:fld>
            <a:endParaRPr lang="it-IT"/>
          </a:p>
        </p:txBody>
      </p:sp>
    </p:spTree>
    <p:extLst>
      <p:ext uri="{BB962C8B-B14F-4D97-AF65-F5344CB8AC3E}">
        <p14:creationId xmlns="" xmlns:p14="http://schemas.microsoft.com/office/powerpoint/2010/main" val="379417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6215074" y="0"/>
            <a:ext cx="2896559" cy="4647426"/>
          </a:xfrm>
          <a:prstGeom prst="rect">
            <a:avLst/>
          </a:prstGeom>
          <a:noFill/>
        </p:spPr>
        <p:txBody>
          <a:bodyPr wrap="square" rtlCol="0">
            <a:spAutoFit/>
          </a:bodyPr>
          <a:lstStyle/>
          <a:p>
            <a:r>
              <a:rPr lang="it-IT" sz="2500" b="1" dirty="0" smtClean="0">
                <a:solidFill>
                  <a:prstClr val="white"/>
                </a:solidFill>
                <a:latin typeface="Copperplate Gothic Bold"/>
                <a:cs typeface="Copperplate Gothic Bold"/>
              </a:rPr>
              <a:t>Antropologhe dimenticate</a:t>
            </a:r>
          </a:p>
          <a:p>
            <a:endParaRPr lang="it-IT" sz="2500" b="1" dirty="0" smtClean="0">
              <a:solidFill>
                <a:prstClr val="white"/>
              </a:solidFill>
              <a:latin typeface="Copperplate Gothic Bold"/>
              <a:cs typeface="Copperplate Gothic Bold"/>
            </a:endParaRPr>
          </a:p>
          <a:p>
            <a:endParaRPr lang="it-IT" sz="2500" b="1" dirty="0" smtClean="0">
              <a:solidFill>
                <a:prstClr val="white"/>
              </a:solidFill>
              <a:latin typeface="Copperplate Gothic Bold"/>
              <a:cs typeface="Copperplate Gothic Bold"/>
            </a:endParaRPr>
          </a:p>
          <a:p>
            <a:r>
              <a:rPr lang="it-IT" sz="4400" b="1" dirty="0" smtClean="0">
                <a:solidFill>
                  <a:prstClr val="white"/>
                </a:solidFill>
                <a:latin typeface="Copperplate Gothic Bold"/>
              </a:rPr>
              <a:t>Edith</a:t>
            </a:r>
          </a:p>
          <a:p>
            <a:r>
              <a:rPr lang="it-IT" sz="4400" b="1" dirty="0" err="1" smtClean="0">
                <a:solidFill>
                  <a:prstClr val="white"/>
                </a:solidFill>
                <a:latin typeface="Copperplate Gothic Bold"/>
              </a:rPr>
              <a:t>durham</a:t>
            </a:r>
            <a:endParaRPr lang="it-IT" sz="4400" b="1" dirty="0" smtClean="0">
              <a:solidFill>
                <a:prstClr val="white"/>
              </a:solidFill>
              <a:latin typeface="Copperplate Gothic Bold"/>
            </a:endParaRPr>
          </a:p>
          <a:p>
            <a:endParaRPr lang="it-IT" sz="2700" b="1" dirty="0" smtClean="0">
              <a:solidFill>
                <a:prstClr val="white"/>
              </a:solidFill>
              <a:latin typeface="Copperplate Gothic Bold"/>
            </a:endParaRPr>
          </a:p>
          <a:p>
            <a:endParaRPr lang="it-IT" sz="2700" b="1" dirty="0" smtClean="0">
              <a:solidFill>
                <a:prstClr val="white"/>
              </a:solidFill>
              <a:latin typeface="Copperplate Gothic Bold"/>
            </a:endParaRPr>
          </a:p>
          <a:p>
            <a:r>
              <a:rPr lang="it-IT" sz="2700" b="1" dirty="0" smtClean="0">
                <a:solidFill>
                  <a:srgbClr val="FF0000"/>
                </a:solidFill>
                <a:latin typeface="Copperplate Gothic Bold"/>
              </a:rPr>
              <a:t>Michela Zucca</a:t>
            </a:r>
            <a:endParaRPr lang="it-IT" sz="2800" dirty="0">
              <a:solidFill>
                <a:srgbClr val="FF0000"/>
              </a:solidFill>
            </a:endParaRPr>
          </a:p>
        </p:txBody>
      </p:sp>
      <p:pic>
        <p:nvPicPr>
          <p:cNvPr id="7" name="Immagine 6" descr="http://theibtaurisblog.files.wordpress.com/2014/06/edith-durham.jpg?w=610&amp;h=434"/>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1071546"/>
            <a:ext cx="6072198" cy="4357694"/>
          </a:xfrm>
          <a:prstGeom prst="rect">
            <a:avLst/>
          </a:prstGeom>
          <a:noFill/>
          <a:ln>
            <a:noFill/>
          </a:ln>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6027003"/>
            <a:ext cx="3468063" cy="830997"/>
          </a:xfrm>
          <a:prstGeom prst="rect">
            <a:avLst/>
          </a:prstGeom>
          <a:noFill/>
        </p:spPr>
        <p:txBody>
          <a:bodyPr wrap="square" rtlCol="0">
            <a:spAutoFit/>
          </a:bodyPr>
          <a:lstStyle/>
          <a:p>
            <a:r>
              <a:rPr lang="it-IT" sz="2400" b="1" dirty="0" smtClean="0">
                <a:solidFill>
                  <a:schemeClr val="bg1"/>
                </a:solidFill>
                <a:latin typeface="Copperplate Gothic Bold" pitchFamily="34" charset="0"/>
              </a:rPr>
              <a:t>educazione religiosa</a:t>
            </a:r>
            <a:r>
              <a:rPr lang="it-IT" sz="2400" b="1" dirty="0" smtClean="0">
                <a:solidFill>
                  <a:prstClr val="white"/>
                </a:solidFill>
                <a:latin typeface="Copperplate Gothic Bold"/>
                <a:cs typeface="Copperplate Gothic Bold"/>
              </a:rPr>
              <a:t>. </a:t>
            </a:r>
            <a:endParaRPr lang="it-IT" sz="2400" dirty="0">
              <a:solidFill>
                <a:prstClr val="white"/>
              </a:solidFill>
            </a:endParaRPr>
          </a:p>
        </p:txBody>
      </p:sp>
      <p:pic>
        <p:nvPicPr>
          <p:cNvPr id="1026" name="Picture 2" descr="Risultati immagini per cetinje in XIX century"/>
          <p:cNvPicPr>
            <a:picLocks noChangeAspect="1" noChangeArrowheads="1"/>
          </p:cNvPicPr>
          <p:nvPr/>
        </p:nvPicPr>
        <p:blipFill>
          <a:blip r:embed="rId3"/>
          <a:srcRect/>
          <a:stretch>
            <a:fillRect/>
          </a:stretch>
        </p:blipFill>
        <p:spPr bwMode="auto">
          <a:xfrm>
            <a:off x="27625" y="0"/>
            <a:ext cx="9116375" cy="6858000"/>
          </a:xfrm>
          <a:prstGeom prst="rect">
            <a:avLst/>
          </a:prstGeom>
          <a:noFill/>
        </p:spPr>
      </p:pic>
      <p:sp>
        <p:nvSpPr>
          <p:cNvPr id="8" name="CasellaDiTesto 7"/>
          <p:cNvSpPr txBox="1"/>
          <p:nvPr/>
        </p:nvSpPr>
        <p:spPr>
          <a:xfrm>
            <a:off x="2500298" y="6000768"/>
            <a:ext cx="6643702" cy="646331"/>
          </a:xfrm>
          <a:prstGeom prst="rect">
            <a:avLst/>
          </a:prstGeom>
          <a:noFill/>
        </p:spPr>
        <p:txBody>
          <a:bodyPr wrap="square" rtlCol="0">
            <a:spAutoFit/>
          </a:bodyPr>
          <a:lstStyle/>
          <a:p>
            <a:r>
              <a:rPr lang="it-IT" b="1" dirty="0" smtClean="0">
                <a:solidFill>
                  <a:schemeClr val="bg1"/>
                </a:solidFill>
                <a:latin typeface="Copperplate Gothic Bold" pitchFamily="34" charset="0"/>
              </a:rPr>
              <a:t>A 37 anni, da Trieste raggiunge </a:t>
            </a:r>
            <a:r>
              <a:rPr lang="it-IT" b="1" dirty="0" err="1" smtClean="0">
                <a:solidFill>
                  <a:schemeClr val="bg1"/>
                </a:solidFill>
                <a:latin typeface="Copperplate Gothic Bold" pitchFamily="34" charset="0"/>
              </a:rPr>
              <a:t>Kotor</a:t>
            </a:r>
            <a:r>
              <a:rPr lang="it-IT" b="1" dirty="0" smtClean="0">
                <a:solidFill>
                  <a:schemeClr val="bg1"/>
                </a:solidFill>
                <a:latin typeface="Copperplate Gothic Bold" pitchFamily="34" charset="0"/>
              </a:rPr>
              <a:t>, sulla costa montenegrina; e poi, sui sentieri, </a:t>
            </a:r>
            <a:r>
              <a:rPr lang="it-IT" b="1" dirty="0" err="1" smtClean="0">
                <a:solidFill>
                  <a:schemeClr val="bg1"/>
                </a:solidFill>
                <a:latin typeface="Copperplate Gothic Bold" pitchFamily="34" charset="0"/>
              </a:rPr>
              <a:t>Cettigne</a:t>
            </a:r>
            <a:endParaRPr lang="it-IT" b="1" dirty="0">
              <a:solidFill>
                <a:schemeClr val="bg1"/>
              </a:solidFill>
              <a:latin typeface="Copperplate Gothic Bold" pitchFamily="34" charset="0"/>
            </a:endParaRPr>
          </a:p>
        </p:txBody>
      </p:sp>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6242447"/>
            <a:ext cx="9143999" cy="61555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Passerà il resto della vita a viaggiare nelle zone più remote dei Balcani, perorando la causa dell’indipendenza delle popolazioni albanesi .  </a:t>
            </a:r>
            <a:endParaRPr lang="it-IT" sz="1700" dirty="0">
              <a:solidFill>
                <a:prstClr val="white"/>
              </a:solidFill>
            </a:endParaRPr>
          </a:p>
        </p:txBody>
      </p:sp>
      <p:pic>
        <p:nvPicPr>
          <p:cNvPr id="41986" name="Picture 2" descr="http://digital.library.upenn.edu/women/durham/albania/map.gif"/>
          <p:cNvPicPr>
            <a:picLocks noChangeAspect="1" noChangeArrowheads="1"/>
          </p:cNvPicPr>
          <p:nvPr/>
        </p:nvPicPr>
        <p:blipFill>
          <a:blip r:embed="rId3"/>
          <a:srcRect b="1124"/>
          <a:stretch>
            <a:fillRect/>
          </a:stretch>
        </p:blipFill>
        <p:spPr bwMode="auto">
          <a:xfrm>
            <a:off x="-1" y="0"/>
            <a:ext cx="9086942" cy="6286520"/>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357686" y="0"/>
            <a:ext cx="4753947" cy="6617196"/>
          </a:xfrm>
          <a:prstGeom prst="rect">
            <a:avLst/>
          </a:prstGeom>
          <a:noFill/>
        </p:spPr>
        <p:txBody>
          <a:bodyPr wrap="square" rtlCol="0">
            <a:spAutoFit/>
          </a:bodyPr>
          <a:lstStyle/>
          <a:p>
            <a:r>
              <a:rPr lang="it-IT" sz="2000" b="1" dirty="0" smtClean="0">
                <a:solidFill>
                  <a:prstClr val="white"/>
                </a:solidFill>
                <a:latin typeface="Copperplate Gothic Bold"/>
                <a:cs typeface="Copperplate Gothic Bold"/>
              </a:rPr>
              <a:t>La chiamarono “la regina delle montagne”. La gente semplicemente la adorava. Cominciò con le opere di soccorso per il Governo britannico, che estendeva la propria zona di influenza nei Balcani con le “operazioni umanitarie”, appoggiando  inizialmente  la costituzione di una Grande Yugoslavia fatta di “Serbi, Croati, Sloveni”. Visitando i più remoti villaggi , imparando la lingua e parlando con la gente, si rende conto però che la situazione è molto più complicata di quello che i burocrati londinesi  e l’</a:t>
            </a:r>
            <a:r>
              <a:rPr lang="it-IT" sz="2000" b="1" dirty="0" err="1" smtClean="0">
                <a:solidFill>
                  <a:prstClr val="white"/>
                </a:solidFill>
                <a:latin typeface="Copperplate Gothic Bold"/>
                <a:cs typeface="Copperplate Gothic Bold"/>
              </a:rPr>
              <a:t>intellighentsja</a:t>
            </a:r>
            <a:r>
              <a:rPr lang="it-IT" sz="2000" b="1" dirty="0" smtClean="0">
                <a:solidFill>
                  <a:prstClr val="white"/>
                </a:solidFill>
                <a:latin typeface="Copperplate Gothic Bold"/>
                <a:cs typeface="Copperplate Gothic Bold"/>
              </a:rPr>
              <a:t> globalizzata vorrebbe far credere</a:t>
            </a:r>
            <a:r>
              <a:rPr lang="it-IT" sz="2400" b="1" dirty="0" smtClean="0">
                <a:solidFill>
                  <a:prstClr val="white"/>
                </a:solidFill>
                <a:latin typeface="Copperplate Gothic Bold"/>
                <a:cs typeface="Copperplate Gothic Bold"/>
              </a:rPr>
              <a:t>.  </a:t>
            </a:r>
            <a:endParaRPr lang="it-IT" sz="2400" dirty="0">
              <a:solidFill>
                <a:prstClr val="white"/>
              </a:solidFill>
            </a:endParaRPr>
          </a:p>
        </p:txBody>
      </p:sp>
      <p:pic>
        <p:nvPicPr>
          <p:cNvPr id="1026" name="Picture 2" descr="https://upload.wikimedia.org/wikipedia/en/2/26/Edith_durham.jpg"/>
          <p:cNvPicPr>
            <a:picLocks noChangeAspect="1" noChangeArrowheads="1"/>
          </p:cNvPicPr>
          <p:nvPr/>
        </p:nvPicPr>
        <p:blipFill>
          <a:blip r:embed="rId3"/>
          <a:srcRect/>
          <a:stretch>
            <a:fillRect/>
          </a:stretch>
        </p:blipFill>
        <p:spPr bwMode="auto">
          <a:xfrm>
            <a:off x="0" y="-11581"/>
            <a:ext cx="4286248" cy="6869581"/>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357686" y="0"/>
            <a:ext cx="4753947" cy="6740307"/>
          </a:xfrm>
          <a:prstGeom prst="rect">
            <a:avLst/>
          </a:prstGeom>
          <a:noFill/>
        </p:spPr>
        <p:txBody>
          <a:bodyPr wrap="square" rtlCol="0">
            <a:spAutoFit/>
          </a:bodyPr>
          <a:lstStyle/>
          <a:p>
            <a:r>
              <a:rPr lang="it-IT" sz="2400" b="1" dirty="0" smtClean="0">
                <a:solidFill>
                  <a:prstClr val="white"/>
                </a:solidFill>
                <a:latin typeface="Copperplate Gothic Bold"/>
                <a:cs typeface="Copperplate Gothic Bold"/>
              </a:rPr>
              <a:t>Nella visione evoluzionistica  tipica dei suoi tempi, spiega l’”arretratezza” albanese come un ritardo del progresso in una delle più isolate regioni d’Europa.  In realtà però si schiera ostinatamente  a favore del popolo albanese, appoggiandolo  in tutte le sue rivendicazioni di indipendenza, autonomia e riunione delle componenti rimaste fuori dai confini tracciati arbitrariamente.</a:t>
            </a:r>
            <a:endParaRPr lang="it-IT" sz="2400" dirty="0">
              <a:solidFill>
                <a:prstClr val="white"/>
              </a:solidFill>
            </a:endParaRPr>
          </a:p>
        </p:txBody>
      </p:sp>
      <p:pic>
        <p:nvPicPr>
          <p:cNvPr id="59394" name="Picture 2" descr="Risultati immagini per edith durham"/>
          <p:cNvPicPr>
            <a:picLocks noChangeAspect="1" noChangeArrowheads="1"/>
          </p:cNvPicPr>
          <p:nvPr/>
        </p:nvPicPr>
        <p:blipFill>
          <a:blip r:embed="rId3"/>
          <a:srcRect/>
          <a:stretch>
            <a:fillRect/>
          </a:stretch>
        </p:blipFill>
        <p:spPr bwMode="auto">
          <a:xfrm>
            <a:off x="0" y="-169"/>
            <a:ext cx="4357686" cy="6858169"/>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7716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Edith si rende conto, da subito, che le superpotenze europee hanno privilegiato la creazione di una “Grande Serbia” che poteva diventare un interlocutore commerciale rispetto a un’Albania poverissima. </a:t>
            </a:r>
            <a:endParaRPr lang="it-IT" sz="1700" dirty="0">
              <a:solidFill>
                <a:prstClr val="white"/>
              </a:solidFill>
            </a:endParaRPr>
          </a:p>
        </p:txBody>
      </p:sp>
      <p:pic>
        <p:nvPicPr>
          <p:cNvPr id="3074" name="Picture 2" descr="http://www.albanianphotography.net/durham/index_htm_files/2513.jpg"/>
          <p:cNvPicPr>
            <a:picLocks noChangeAspect="1" noChangeArrowheads="1"/>
          </p:cNvPicPr>
          <p:nvPr/>
        </p:nvPicPr>
        <p:blipFill>
          <a:blip r:embed="rId3"/>
          <a:srcRect/>
          <a:stretch>
            <a:fillRect/>
          </a:stretch>
        </p:blipFill>
        <p:spPr bwMode="auto">
          <a:xfrm>
            <a:off x="0" y="0"/>
            <a:ext cx="9064378" cy="5929330"/>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30997"/>
          </a:xfrm>
          <a:prstGeom prst="rect">
            <a:avLst/>
          </a:prstGeom>
          <a:noFill/>
        </p:spPr>
        <p:txBody>
          <a:bodyPr wrap="square" rtlCol="0">
            <a:spAutoFit/>
          </a:bodyPr>
          <a:lstStyle/>
          <a:p>
            <a:r>
              <a:rPr lang="it-IT" sz="1600" b="1" dirty="0" smtClean="0">
                <a:solidFill>
                  <a:prstClr val="white"/>
                </a:solidFill>
                <a:latin typeface="Copperplate Gothic Bold"/>
                <a:cs typeface="Copperplate Gothic Bold"/>
              </a:rPr>
              <a:t>L’economia albanese era in gran parte fondata sull’autoproduzione. Commerci e scambi erano rari perché anche gli oggetti di consumo e di valore erano costruiti sul posto e circolavano senza passare per il mercato. </a:t>
            </a:r>
            <a:endParaRPr lang="it-IT" sz="1600" dirty="0">
              <a:solidFill>
                <a:prstClr val="white"/>
              </a:solidFill>
            </a:endParaRPr>
          </a:p>
        </p:txBody>
      </p:sp>
      <p:pic>
        <p:nvPicPr>
          <p:cNvPr id="30722" name="Picture 2" descr="http://www.albanianphotography.net/durham/index_htm_files/2528.jpg"/>
          <p:cNvPicPr>
            <a:picLocks noChangeAspect="1" noChangeArrowheads="1"/>
          </p:cNvPicPr>
          <p:nvPr/>
        </p:nvPicPr>
        <p:blipFill>
          <a:blip r:embed="rId3"/>
          <a:srcRect/>
          <a:stretch>
            <a:fillRect/>
          </a:stretch>
        </p:blipFill>
        <p:spPr bwMode="auto">
          <a:xfrm>
            <a:off x="0" y="0"/>
            <a:ext cx="9173588" cy="6000768"/>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7716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Quando Edith viaggia per le montagne, l’Albania è appena uscita da quasi sette secoli di dominazione turca e da una strenua resistenza che portò  varie volte alla sconfitta dell’esercito turco.  </a:t>
            </a:r>
            <a:endParaRPr lang="it-IT" sz="1700" dirty="0">
              <a:solidFill>
                <a:prstClr val="white"/>
              </a:solidFill>
            </a:endParaRPr>
          </a:p>
        </p:txBody>
      </p:sp>
      <p:pic>
        <p:nvPicPr>
          <p:cNvPr id="46082" name="Picture 2" descr="http://www.albanianphotography.net/durham/index_htm_files/2546.jpg"/>
          <p:cNvPicPr>
            <a:picLocks noChangeAspect="1" noChangeArrowheads="1"/>
          </p:cNvPicPr>
          <p:nvPr/>
        </p:nvPicPr>
        <p:blipFill>
          <a:blip r:embed="rId3"/>
          <a:srcRect/>
          <a:stretch>
            <a:fillRect/>
          </a:stretch>
        </p:blipFill>
        <p:spPr bwMode="auto">
          <a:xfrm>
            <a:off x="0" y="0"/>
            <a:ext cx="9064378" cy="5929330"/>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7716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Ma le rivendicazioni all’indipendenza sono osteggiate da tutte le potenze europee, prima fra tutte, Venezia, e poi l’impero asburgico,  la Russia e l’Inghilterra. Nel 1912 si “dimenticano” di tracciare i confini.   </a:t>
            </a:r>
            <a:endParaRPr lang="it-IT" sz="1700" dirty="0">
              <a:solidFill>
                <a:prstClr val="white"/>
              </a:solidFill>
            </a:endParaRPr>
          </a:p>
        </p:txBody>
      </p:sp>
      <p:pic>
        <p:nvPicPr>
          <p:cNvPr id="36866" name="Picture 2" descr="http://www.albanianphotography.net/durham/index_htm_files/2542.jpg"/>
          <p:cNvPicPr>
            <a:picLocks noChangeAspect="1" noChangeArrowheads="1"/>
          </p:cNvPicPr>
          <p:nvPr/>
        </p:nvPicPr>
        <p:blipFill>
          <a:blip r:embed="rId3"/>
          <a:srcRect/>
          <a:stretch>
            <a:fillRect/>
          </a:stretch>
        </p:blipFill>
        <p:spPr bwMode="auto">
          <a:xfrm>
            <a:off x="0" y="0"/>
            <a:ext cx="9064378" cy="5929330"/>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7716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Governo provvisorio albanese. </a:t>
            </a:r>
            <a:r>
              <a:rPr lang="it-IT" sz="1700" b="1" dirty="0" smtClean="0">
                <a:solidFill>
                  <a:prstClr val="white"/>
                </a:solidFill>
                <a:latin typeface="Copperplate Gothic Bold"/>
                <a:cs typeface="Copperplate Gothic Bold"/>
              </a:rPr>
              <a:t>Le rivolte scoppiano una dietro l’altra ma il paese non riesce a scrollarsi dal dominio delle potenze centrali che mantengono “consiglieri militari” sul posto, inglesi e poi italiani. </a:t>
            </a:r>
            <a:r>
              <a:rPr lang="it-IT" sz="1700" b="1" dirty="0" smtClean="0">
                <a:solidFill>
                  <a:prstClr val="white"/>
                </a:solidFill>
                <a:latin typeface="Copperplate Gothic Bold"/>
                <a:cs typeface="Copperplate Gothic Bold"/>
              </a:rPr>
              <a:t>  </a:t>
            </a:r>
            <a:endParaRPr lang="it-IT" sz="1700" dirty="0">
              <a:solidFill>
                <a:prstClr val="white"/>
              </a:solidFill>
            </a:endParaRPr>
          </a:p>
        </p:txBody>
      </p:sp>
      <p:pic>
        <p:nvPicPr>
          <p:cNvPr id="29698" name="Picture 2" descr="http://www.albanianphotography.net/durham/index_htm_files/2514.jpg"/>
          <p:cNvPicPr>
            <a:picLocks noChangeAspect="1" noChangeArrowheads="1"/>
          </p:cNvPicPr>
          <p:nvPr/>
        </p:nvPicPr>
        <p:blipFill>
          <a:blip r:embed="rId3"/>
          <a:srcRect/>
          <a:stretch>
            <a:fillRect/>
          </a:stretch>
        </p:blipFill>
        <p:spPr bwMode="auto">
          <a:xfrm>
            <a:off x="0" y="0"/>
            <a:ext cx="9064378" cy="5929330"/>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7716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In realtà l’interno del paese è sostanzialmente isolato dal resto del mondo e vive secondo le proprie regole:  le strade sono pochissime, il trasporto pubblico quasi non esiste, e ci si muove a piedi o a cavallo.  </a:t>
            </a:r>
            <a:endParaRPr lang="it-IT" sz="1700" dirty="0">
              <a:solidFill>
                <a:prstClr val="white"/>
              </a:solidFill>
            </a:endParaRPr>
          </a:p>
        </p:txBody>
      </p:sp>
      <p:pic>
        <p:nvPicPr>
          <p:cNvPr id="44034" name="Picture 2" descr="http://www.albanianphotography.net/durham/index_htm_files/2543.jpg"/>
          <p:cNvPicPr>
            <a:picLocks noChangeAspect="1" noChangeArrowheads="1"/>
          </p:cNvPicPr>
          <p:nvPr/>
        </p:nvPicPr>
        <p:blipFill>
          <a:blip r:embed="rId3"/>
          <a:srcRect/>
          <a:stretch>
            <a:fillRect/>
          </a:stretch>
        </p:blipFill>
        <p:spPr bwMode="auto">
          <a:xfrm>
            <a:off x="0" y="0"/>
            <a:ext cx="9064378" cy="5929330"/>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6211669"/>
            <a:ext cx="9144000" cy="584775"/>
          </a:xfrm>
          <a:prstGeom prst="rect">
            <a:avLst/>
          </a:prstGeom>
          <a:noFill/>
        </p:spPr>
        <p:txBody>
          <a:bodyPr wrap="square" rtlCol="0">
            <a:spAutoFit/>
          </a:bodyPr>
          <a:lstStyle/>
          <a:p>
            <a:r>
              <a:rPr lang="it-IT" sz="1600" b="1" dirty="0" smtClean="0">
                <a:solidFill>
                  <a:prstClr val="white"/>
                </a:solidFill>
                <a:latin typeface="Copperplate Gothic Bold"/>
                <a:cs typeface="Copperplate Gothic Bold"/>
              </a:rPr>
              <a:t>Edith nasce nel 1863 a Londra, in </a:t>
            </a:r>
            <a:r>
              <a:rPr lang="it-IT" sz="1600" b="1" dirty="0" err="1" smtClean="0">
                <a:solidFill>
                  <a:prstClr val="white"/>
                </a:solidFill>
                <a:latin typeface="Copperplate Gothic Bold"/>
                <a:cs typeface="Copperplate Gothic Bold"/>
              </a:rPr>
              <a:t>Hanover</a:t>
            </a:r>
            <a:r>
              <a:rPr lang="it-IT" sz="1600" b="1" dirty="0" smtClean="0">
                <a:solidFill>
                  <a:prstClr val="white"/>
                </a:solidFill>
                <a:latin typeface="Copperplate Gothic Bold"/>
                <a:cs typeface="Copperplate Gothic Bold"/>
              </a:rPr>
              <a:t> </a:t>
            </a:r>
            <a:r>
              <a:rPr lang="it-IT" sz="1600" b="1" dirty="0" err="1" smtClean="0">
                <a:solidFill>
                  <a:prstClr val="white"/>
                </a:solidFill>
                <a:latin typeface="Copperplate Gothic Bold"/>
                <a:cs typeface="Copperplate Gothic Bold"/>
              </a:rPr>
              <a:t>Square</a:t>
            </a:r>
            <a:r>
              <a:rPr lang="it-IT" sz="1600" b="1" dirty="0" smtClean="0">
                <a:solidFill>
                  <a:prstClr val="white"/>
                </a:solidFill>
                <a:latin typeface="Copperplate Gothic Bold"/>
                <a:cs typeface="Copperplate Gothic Bold"/>
              </a:rPr>
              <a:t>, prima di nove fra sorelle e fratelli. Suo padre è un famoso chirurgo.  La sua è una famiglia agiata. </a:t>
            </a:r>
            <a:endParaRPr lang="it-IT" sz="1600" dirty="0">
              <a:solidFill>
                <a:prstClr val="white"/>
              </a:solidFill>
            </a:endParaRPr>
          </a:p>
        </p:txBody>
      </p:sp>
      <p:pic>
        <p:nvPicPr>
          <p:cNvPr id="63490" name="Picture 2" descr="https://upload.wikimedia.org/wikipedia/commons/2/2d/Hanover-Square-Rooms.png"/>
          <p:cNvPicPr>
            <a:picLocks noChangeAspect="1" noChangeArrowheads="1"/>
          </p:cNvPicPr>
          <p:nvPr/>
        </p:nvPicPr>
        <p:blipFill>
          <a:blip r:embed="rId3"/>
          <a:srcRect/>
          <a:stretch>
            <a:fillRect/>
          </a:stretch>
        </p:blipFill>
        <p:spPr bwMode="auto">
          <a:xfrm>
            <a:off x="1" y="0"/>
            <a:ext cx="9144000" cy="6274099"/>
          </a:xfrm>
          <a:prstGeom prst="rect">
            <a:avLst/>
          </a:prstGeom>
          <a:noFill/>
        </p:spPr>
      </p:pic>
      <p:sp>
        <p:nvSpPr>
          <p:cNvPr id="8" name="CasellaDiTesto 7"/>
          <p:cNvSpPr txBox="1"/>
          <p:nvPr/>
        </p:nvSpPr>
        <p:spPr>
          <a:xfrm>
            <a:off x="5429256" y="142852"/>
            <a:ext cx="3555845" cy="369332"/>
          </a:xfrm>
          <a:prstGeom prst="rect">
            <a:avLst/>
          </a:prstGeom>
          <a:noFill/>
        </p:spPr>
        <p:txBody>
          <a:bodyPr wrap="none" rtlCol="0">
            <a:spAutoFit/>
          </a:bodyPr>
          <a:lstStyle/>
          <a:p>
            <a:r>
              <a:rPr lang="it-IT" b="1" dirty="0" err="1" smtClean="0">
                <a:latin typeface="Copperplate Gothic Bold" pitchFamily="34" charset="0"/>
              </a:rPr>
              <a:t>Hanover</a:t>
            </a:r>
            <a:r>
              <a:rPr lang="it-IT" b="1" dirty="0" smtClean="0">
                <a:latin typeface="Copperplate Gothic Bold" pitchFamily="34" charset="0"/>
              </a:rPr>
              <a:t> </a:t>
            </a:r>
            <a:r>
              <a:rPr lang="it-IT" b="1" dirty="0" err="1" smtClean="0">
                <a:latin typeface="Copperplate Gothic Bold" pitchFamily="34" charset="0"/>
              </a:rPr>
              <a:t>Square</a:t>
            </a:r>
            <a:r>
              <a:rPr lang="it-IT" b="1" dirty="0" smtClean="0">
                <a:latin typeface="Copperplate Gothic Bold" pitchFamily="34" charset="0"/>
              </a:rPr>
              <a:t> nell’800</a:t>
            </a:r>
            <a:endParaRPr lang="it-IT" b="1" dirty="0">
              <a:latin typeface="Copperplate Gothic Bold" pitchFamily="34" charset="0"/>
            </a:endParaRPr>
          </a:p>
        </p:txBody>
      </p:sp>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5857892"/>
            <a:ext cx="9143999" cy="87716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Ponte costruito dai Turchi, caratterizzato dalla mancanza di parapetti, quindi dalla difficoltà di percorrenza per gli  esseri umani, ma anche per i carri , le greggi e le mandrie.  L’Albania interna rimane un universo a sé.  </a:t>
            </a:r>
            <a:endParaRPr lang="it-IT" sz="1700" dirty="0">
              <a:solidFill>
                <a:prstClr val="white"/>
              </a:solidFill>
            </a:endParaRPr>
          </a:p>
        </p:txBody>
      </p:sp>
      <p:pic>
        <p:nvPicPr>
          <p:cNvPr id="28674" name="Picture 2" descr="http://www.albanianphotography.net/durham/index_htm_files/2525.jpg"/>
          <p:cNvPicPr>
            <a:picLocks noChangeAspect="1" noChangeArrowheads="1"/>
          </p:cNvPicPr>
          <p:nvPr/>
        </p:nvPicPr>
        <p:blipFill>
          <a:blip r:embed="rId3"/>
          <a:srcRect/>
          <a:stretch>
            <a:fillRect/>
          </a:stretch>
        </p:blipFill>
        <p:spPr bwMode="auto">
          <a:xfrm>
            <a:off x="0" y="0"/>
            <a:ext cx="9064378" cy="5929330"/>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7716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Anche dove esisteva una qualche forma di infrastruttura, guerre, incuria e povertà hanno causato devastazione e degrado a cui nessuno ha mai messo rimedio. Pochissimi stranieri sono stati in Albania. </a:t>
            </a:r>
            <a:endParaRPr lang="it-IT" sz="1700" dirty="0">
              <a:solidFill>
                <a:prstClr val="white"/>
              </a:solidFill>
            </a:endParaRPr>
          </a:p>
        </p:txBody>
      </p:sp>
      <p:pic>
        <p:nvPicPr>
          <p:cNvPr id="26626" name="Picture 2" descr="http://www.albanianphotography.net/durham/index_htm_files/2526.jpg"/>
          <p:cNvPicPr>
            <a:picLocks noChangeAspect="1" noChangeArrowheads="1"/>
          </p:cNvPicPr>
          <p:nvPr/>
        </p:nvPicPr>
        <p:blipFill>
          <a:blip r:embed="rId3"/>
          <a:srcRect/>
          <a:stretch>
            <a:fillRect/>
          </a:stretch>
        </p:blipFill>
        <p:spPr bwMode="auto">
          <a:xfrm>
            <a:off x="0" y="0"/>
            <a:ext cx="9064378" cy="5929330"/>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643570" y="0"/>
            <a:ext cx="3468063" cy="6740307"/>
          </a:xfrm>
          <a:prstGeom prst="rect">
            <a:avLst/>
          </a:prstGeom>
          <a:noFill/>
        </p:spPr>
        <p:txBody>
          <a:bodyPr wrap="square" rtlCol="0">
            <a:spAutoFit/>
          </a:bodyPr>
          <a:lstStyle/>
          <a:p>
            <a:r>
              <a:rPr lang="it-IT" sz="2400" b="1" dirty="0" smtClean="0">
                <a:solidFill>
                  <a:prstClr val="white"/>
                </a:solidFill>
                <a:latin typeface="Copperplate Gothic Bold"/>
                <a:cs typeface="Copperplate Gothic Bold"/>
              </a:rPr>
              <a:t>Edith si scaglia contro l’espansionismo serbo che ha inglobato Kosovo e Montenegro. Ha una visione chiara del prossimo possibile conflitto nei Balcani e afferma: “Gli europei, creando la Yugoslavia, stanno creando i presupposti per una nuova Armenia”.  </a:t>
            </a:r>
            <a:endParaRPr lang="it-IT" sz="2400" dirty="0">
              <a:solidFill>
                <a:prstClr val="white"/>
              </a:solidFill>
            </a:endParaRPr>
          </a:p>
        </p:txBody>
      </p:sp>
      <p:pic>
        <p:nvPicPr>
          <p:cNvPr id="21506" name="Picture 2" descr="http://www.albanianphotography.net/durham/index_htm_files/2524.jpg"/>
          <p:cNvPicPr>
            <a:picLocks noChangeAspect="1" noChangeArrowheads="1"/>
          </p:cNvPicPr>
          <p:nvPr/>
        </p:nvPicPr>
        <p:blipFill>
          <a:blip r:embed="rId3"/>
          <a:srcRect t="9434"/>
          <a:stretch>
            <a:fillRect/>
          </a:stretch>
        </p:blipFill>
        <p:spPr bwMode="auto">
          <a:xfrm>
            <a:off x="1" y="0"/>
            <a:ext cx="5677522" cy="685800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7716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Negli anni in cui Edith visita il paese, il “disinteresse interessato” delle potenze centrali europee ha fatto regredire l’Albania di diversi decenni. Resiste l’interno, “Nido di aquile”, perché si basa su leggi proprie.   </a:t>
            </a:r>
            <a:endParaRPr lang="it-IT" sz="1700" dirty="0">
              <a:solidFill>
                <a:prstClr val="white"/>
              </a:solidFill>
            </a:endParaRPr>
          </a:p>
        </p:txBody>
      </p:sp>
      <p:pic>
        <p:nvPicPr>
          <p:cNvPr id="41986" name="Picture 2" descr="http://www.albanianphotography.net/durham/index_htm_files/2541.jpg"/>
          <p:cNvPicPr>
            <a:picLocks noChangeAspect="1" noChangeArrowheads="1"/>
          </p:cNvPicPr>
          <p:nvPr/>
        </p:nvPicPr>
        <p:blipFill>
          <a:blip r:embed="rId3"/>
          <a:srcRect/>
          <a:stretch>
            <a:fillRect/>
          </a:stretch>
        </p:blipFill>
        <p:spPr bwMode="auto">
          <a:xfrm>
            <a:off x="0" y="0"/>
            <a:ext cx="9173588" cy="6000768"/>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7716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E’ il </a:t>
            </a:r>
            <a:r>
              <a:rPr lang="it-IT" sz="1700" b="1" dirty="0" err="1" smtClean="0">
                <a:solidFill>
                  <a:prstClr val="white"/>
                </a:solidFill>
                <a:latin typeface="Copperplate Gothic Bold"/>
                <a:cs typeface="Copperplate Gothic Bold"/>
              </a:rPr>
              <a:t>kanum</a:t>
            </a:r>
            <a:r>
              <a:rPr lang="it-IT" sz="1700" b="1" dirty="0" smtClean="0">
                <a:solidFill>
                  <a:prstClr val="white"/>
                </a:solidFill>
                <a:latin typeface="Copperplate Gothic Bold"/>
                <a:cs typeface="Copperplate Gothic Bold"/>
              </a:rPr>
              <a:t>, il diritto consuetudinario di origine arcaica, tramandato per via orale e conosciuto da tutti, nei casi incerti amministrato dai consigli degli anziani, su cui si basa la vita delle tribù delle montagne.  </a:t>
            </a:r>
            <a:endParaRPr lang="it-IT" sz="1700" dirty="0">
              <a:solidFill>
                <a:prstClr val="white"/>
              </a:solidFill>
            </a:endParaRPr>
          </a:p>
        </p:txBody>
      </p:sp>
      <p:pic>
        <p:nvPicPr>
          <p:cNvPr id="27650" name="Picture 2" descr="http://www.albanianphotography.net/durham/index_htm_files/2527.jpg"/>
          <p:cNvPicPr>
            <a:picLocks noChangeAspect="1" noChangeArrowheads="1"/>
          </p:cNvPicPr>
          <p:nvPr/>
        </p:nvPicPr>
        <p:blipFill>
          <a:blip r:embed="rId3"/>
          <a:srcRect/>
          <a:stretch>
            <a:fillRect/>
          </a:stretch>
        </p:blipFill>
        <p:spPr bwMode="auto">
          <a:xfrm>
            <a:off x="0" y="0"/>
            <a:ext cx="9173588" cy="6000768"/>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5572141"/>
            <a:ext cx="9144000" cy="1200329"/>
          </a:xfrm>
          <a:prstGeom prst="rect">
            <a:avLst/>
          </a:prstGeom>
          <a:noFill/>
        </p:spPr>
        <p:txBody>
          <a:bodyPr wrap="square" rtlCol="0">
            <a:spAutoFit/>
          </a:bodyPr>
          <a:lstStyle/>
          <a:p>
            <a:r>
              <a:rPr lang="it-IT" b="1" dirty="0" smtClean="0">
                <a:solidFill>
                  <a:prstClr val="white"/>
                </a:solidFill>
                <a:latin typeface="Copperplate Gothic Bold"/>
                <a:cs typeface="Copperplate Gothic Bold"/>
              </a:rPr>
              <a:t>Si tratta del codice d’onore di comunità egualitarie basate sulla famiglia clanica.</a:t>
            </a:r>
            <a:r>
              <a:rPr lang="it-IT" dirty="0" smtClean="0"/>
              <a:t> .</a:t>
            </a:r>
            <a:r>
              <a:rPr lang="it-IT" dirty="0" smtClean="0">
                <a:solidFill>
                  <a:schemeClr val="bg1"/>
                </a:solidFill>
                <a:latin typeface="Copperplate Gothic Bold" pitchFamily="34" charset="0"/>
              </a:rPr>
              <a:t>La </a:t>
            </a:r>
            <a:r>
              <a:rPr lang="it-IT" dirty="0" smtClean="0">
                <a:solidFill>
                  <a:schemeClr val="bg1"/>
                </a:solidFill>
                <a:latin typeface="Copperplate Gothic Bold" pitchFamily="34" charset="0"/>
              </a:rPr>
              <a:t>persona non conosceva altre persone superiori a lui in dignità, e doveva ribellarsi in ogni occasione in cui veniva violata la sua libertà. L'opposizione alla schiavitù era molto </a:t>
            </a:r>
            <a:r>
              <a:rPr lang="it-IT" dirty="0" smtClean="0">
                <a:solidFill>
                  <a:schemeClr val="bg1"/>
                </a:solidFill>
                <a:latin typeface="Copperplate Gothic Bold" pitchFamily="34" charset="0"/>
              </a:rPr>
              <a:t>forte</a:t>
            </a:r>
            <a:r>
              <a:rPr lang="it-IT" b="1" dirty="0" smtClean="0">
                <a:solidFill>
                  <a:schemeClr val="bg1"/>
                </a:solidFill>
                <a:latin typeface="Copperplate Gothic Bold" pitchFamily="34" charset="0"/>
                <a:cs typeface="Copperplate Gothic Bold"/>
              </a:rPr>
              <a:t>. </a:t>
            </a:r>
            <a:endParaRPr lang="it-IT" dirty="0">
              <a:solidFill>
                <a:schemeClr val="bg1"/>
              </a:solidFill>
              <a:latin typeface="Copperplate Gothic Bold" pitchFamily="34" charset="0"/>
            </a:endParaRPr>
          </a:p>
        </p:txBody>
      </p:sp>
      <p:pic>
        <p:nvPicPr>
          <p:cNvPr id="24578" name="Picture 2" descr="Risultati immagini per edith durham"/>
          <p:cNvPicPr>
            <a:picLocks noChangeAspect="1" noChangeArrowheads="1"/>
          </p:cNvPicPr>
          <p:nvPr/>
        </p:nvPicPr>
        <p:blipFill>
          <a:blip r:embed="rId3"/>
          <a:srcRect/>
          <a:stretch>
            <a:fillRect/>
          </a:stretch>
        </p:blipFill>
        <p:spPr bwMode="auto">
          <a:xfrm>
            <a:off x="0" y="0"/>
            <a:ext cx="9092068" cy="557214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pic>
        <p:nvPicPr>
          <p:cNvPr id="38914" name="Picture 2" descr="http://www.albanianphotography.net/durham/index_htm_files/2534.jpg"/>
          <p:cNvPicPr>
            <a:picLocks noChangeAspect="1" noChangeArrowheads="1"/>
          </p:cNvPicPr>
          <p:nvPr/>
        </p:nvPicPr>
        <p:blipFill>
          <a:blip r:embed="rId3"/>
          <a:srcRect/>
          <a:stretch>
            <a:fillRect/>
          </a:stretch>
        </p:blipFill>
        <p:spPr bwMode="auto">
          <a:xfrm>
            <a:off x="0" y="0"/>
            <a:ext cx="4943707" cy="6858000"/>
          </a:xfrm>
          <a:prstGeom prst="rect">
            <a:avLst/>
          </a:prstGeom>
          <a:noFill/>
        </p:spPr>
      </p:pic>
      <p:sp>
        <p:nvSpPr>
          <p:cNvPr id="7" name="Rettangolo 6"/>
          <p:cNvSpPr/>
          <p:nvPr/>
        </p:nvSpPr>
        <p:spPr>
          <a:xfrm>
            <a:off x="4929190" y="0"/>
            <a:ext cx="4214810" cy="6740307"/>
          </a:xfrm>
          <a:prstGeom prst="rect">
            <a:avLst/>
          </a:prstGeom>
        </p:spPr>
        <p:txBody>
          <a:bodyPr wrap="square">
            <a:spAutoFit/>
          </a:bodyPr>
          <a:lstStyle/>
          <a:p>
            <a:r>
              <a:rPr lang="it-IT" b="1" dirty="0" smtClean="0">
                <a:solidFill>
                  <a:schemeClr val="bg1"/>
                </a:solidFill>
                <a:latin typeface="Copperplate Gothic Bold" pitchFamily="34" charset="0"/>
              </a:rPr>
              <a:t>In una cultura in cui non esistono leggi scritte, né forze di polizia per farle rispettare, né tribunali che possano giudicare, è il controllo sociale delle comunità che impone le regole e le fa osservare attraverso le armi dell’esclusione sociale. La</a:t>
            </a:r>
            <a:r>
              <a:rPr lang="it-IT" b="1" dirty="0" smtClean="0">
                <a:solidFill>
                  <a:schemeClr val="bg1"/>
                </a:solidFill>
                <a:latin typeface="Copperplate Gothic Bold" pitchFamily="34" charset="0"/>
              </a:rPr>
              <a:t> </a:t>
            </a:r>
            <a:r>
              <a:rPr lang="it-IT" b="1" i="1" dirty="0" err="1" smtClean="0">
                <a:solidFill>
                  <a:schemeClr val="bg1"/>
                </a:solidFill>
                <a:latin typeface="Copperplate Gothic Bold" pitchFamily="34" charset="0"/>
              </a:rPr>
              <a:t>besa</a:t>
            </a:r>
            <a:r>
              <a:rPr lang="it-IT" b="1" dirty="0" smtClean="0">
                <a:solidFill>
                  <a:schemeClr val="bg1"/>
                </a:solidFill>
                <a:latin typeface="Copperplate Gothic Bold" pitchFamily="34" charset="0"/>
              </a:rPr>
              <a:t> (si legge "</a:t>
            </a:r>
            <a:r>
              <a:rPr lang="it-IT" b="1" dirty="0" err="1" smtClean="0">
                <a:solidFill>
                  <a:schemeClr val="bg1"/>
                </a:solidFill>
                <a:latin typeface="Copperplate Gothic Bold" pitchFamily="34" charset="0"/>
              </a:rPr>
              <a:t>Bèssa</a:t>
            </a:r>
            <a:r>
              <a:rPr lang="it-IT" b="1" dirty="0" smtClean="0">
                <a:solidFill>
                  <a:schemeClr val="bg1"/>
                </a:solidFill>
                <a:latin typeface="Copperplate Gothic Bold" pitchFamily="34" charset="0"/>
              </a:rPr>
              <a:t>"), che non trova una precisa traduzione nelle altre lingue, ma letteralmente significa parola data, fiducia, promessa o fede, o parola d'onore, era appunto una promessa che doveva essere mantenuta anche a costo della propria vita. La parola data (visto che spesso si mancava di atti scritti) era irrevocabile, ed era necessario mantenerla per salvare l'onore. </a:t>
            </a:r>
            <a:endParaRPr lang="it-IT" dirty="0"/>
          </a:p>
        </p:txBody>
      </p:sp>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77163"/>
          </a:xfrm>
          <a:prstGeom prst="rect">
            <a:avLst/>
          </a:prstGeom>
          <a:noFill/>
        </p:spPr>
        <p:txBody>
          <a:bodyPr wrap="square" rtlCol="0">
            <a:spAutoFit/>
          </a:bodyPr>
          <a:lstStyle/>
          <a:p>
            <a:r>
              <a:rPr lang="it-IT" sz="1700" b="1" dirty="0" smtClean="0">
                <a:solidFill>
                  <a:schemeClr val="bg1"/>
                </a:solidFill>
                <a:latin typeface="Copperplate Gothic Bold"/>
                <a:cs typeface="Copperplate Gothic Bold"/>
              </a:rPr>
              <a:t>Per Edith non ci sono dubbi: “L’amore per la libertà, il fair play e il senso dell’onore dei Montenegrini mi hanno fatto sentire più a casa in questo remoto angolo d’Europa che in qualsiasi altro posto”. </a:t>
            </a:r>
            <a:endParaRPr lang="it-IT" sz="1700" dirty="0">
              <a:solidFill>
                <a:schemeClr val="bg1"/>
              </a:solidFill>
            </a:endParaRPr>
          </a:p>
        </p:txBody>
      </p:sp>
      <p:pic>
        <p:nvPicPr>
          <p:cNvPr id="43010" name="Picture 2" descr="http://www.albanianphotography.net/durham/index_htm_files/2544.jpg"/>
          <p:cNvPicPr>
            <a:picLocks noChangeAspect="1" noChangeArrowheads="1"/>
          </p:cNvPicPr>
          <p:nvPr/>
        </p:nvPicPr>
        <p:blipFill>
          <a:blip r:embed="rId3"/>
          <a:srcRect/>
          <a:stretch>
            <a:fillRect/>
          </a:stretch>
        </p:blipFill>
        <p:spPr bwMode="auto">
          <a:xfrm>
            <a:off x="0" y="0"/>
            <a:ext cx="9064378" cy="5929330"/>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7716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Edith può viaggiare in lungo e in largo, senza correre alcun pericolo, sfruttando due leggi antichissime sancite dal </a:t>
            </a:r>
            <a:r>
              <a:rPr lang="it-IT" sz="1700" b="1" dirty="0" err="1" smtClean="0">
                <a:solidFill>
                  <a:prstClr val="white"/>
                </a:solidFill>
                <a:latin typeface="Copperplate Gothic Bold"/>
                <a:cs typeface="Copperplate Gothic Bold"/>
              </a:rPr>
              <a:t>Kanum</a:t>
            </a:r>
            <a:r>
              <a:rPr lang="it-IT" sz="1700" b="1" dirty="0" smtClean="0">
                <a:solidFill>
                  <a:prstClr val="white"/>
                </a:solidFill>
                <a:latin typeface="Copperplate Gothic Bold"/>
                <a:cs typeface="Copperplate Gothic Bold"/>
              </a:rPr>
              <a:t> e dalla tradizione: quella sul diritto all’ospitalità e quella a poter cambiare di sesso.  </a:t>
            </a:r>
            <a:endParaRPr lang="it-IT" sz="1700" dirty="0">
              <a:solidFill>
                <a:prstClr val="white"/>
              </a:solidFill>
            </a:endParaRPr>
          </a:p>
        </p:txBody>
      </p:sp>
      <p:pic>
        <p:nvPicPr>
          <p:cNvPr id="31746" name="Picture 2" descr="http://www.albanianphotography.net/durham/index_htm_files/2529.jpg"/>
          <p:cNvPicPr>
            <a:picLocks noChangeAspect="1" noChangeArrowheads="1"/>
          </p:cNvPicPr>
          <p:nvPr/>
        </p:nvPicPr>
        <p:blipFill>
          <a:blip r:embed="rId3"/>
          <a:srcRect/>
          <a:stretch>
            <a:fillRect/>
          </a:stretch>
        </p:blipFill>
        <p:spPr bwMode="auto">
          <a:xfrm>
            <a:off x="0" y="0"/>
            <a:ext cx="9173588" cy="6000768"/>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7286644" y="0"/>
            <a:ext cx="1857356" cy="6740307"/>
          </a:xfrm>
          <a:prstGeom prst="rect">
            <a:avLst/>
          </a:prstGeom>
          <a:noFill/>
        </p:spPr>
        <p:txBody>
          <a:bodyPr wrap="square" rtlCol="0">
            <a:spAutoFit/>
          </a:bodyPr>
          <a:lstStyle/>
          <a:p>
            <a:r>
              <a:rPr lang="it-IT" sz="1600" b="1" dirty="0" smtClean="0">
                <a:solidFill>
                  <a:prstClr val="white"/>
                </a:solidFill>
                <a:latin typeface="Copperplate Gothic Bold"/>
                <a:cs typeface="Copperplate Gothic Bold"/>
              </a:rPr>
              <a:t>Quando mi alzai per </a:t>
            </a:r>
            <a:r>
              <a:rPr lang="it-IT" sz="1600" b="1" dirty="0" smtClean="0">
                <a:solidFill>
                  <a:prstClr val="white"/>
                </a:solidFill>
                <a:latin typeface="Copperplate Gothic Bold"/>
                <a:cs typeface="Copperplate Gothic Bold"/>
              </a:rPr>
              <a:t>andarmene</a:t>
            </a:r>
            <a:r>
              <a:rPr lang="it-IT" sz="1600" b="1" dirty="0" smtClean="0">
                <a:solidFill>
                  <a:prstClr val="white"/>
                </a:solidFill>
                <a:latin typeface="Copperplate Gothic Bold"/>
                <a:cs typeface="Copperplate Gothic Bold"/>
              </a:rPr>
              <a:t>, il vecchio mi chiese se avevo un tetto per la notte. “Noi siamo poveri. Pane, sale e i nostri cuori  è tutto quello che possiamo offrire., ma tu sei benvenuta e puoi stare per quanto tempo vuoi”. </a:t>
            </a:r>
            <a:r>
              <a:rPr lang="it-IT" sz="1600" b="1" dirty="0" err="1" smtClean="0">
                <a:solidFill>
                  <a:prstClr val="white"/>
                </a:solidFill>
                <a:latin typeface="Copperplate Gothic Bold"/>
                <a:cs typeface="Copperplate Gothic Bold"/>
              </a:rPr>
              <a:t>MI</a:t>
            </a:r>
            <a:r>
              <a:rPr lang="it-IT" sz="1600" b="1" dirty="0" smtClean="0">
                <a:solidFill>
                  <a:prstClr val="white"/>
                </a:solidFill>
                <a:latin typeface="Copperplate Gothic Bold"/>
                <a:cs typeface="Copperplate Gothic Bold"/>
              </a:rPr>
              <a:t> diede gioia sapere che persino negli angolo più difficili della terra ci possa essere tanta umana </a:t>
            </a:r>
            <a:r>
              <a:rPr lang="it-IT" sz="1600" b="1" dirty="0" smtClean="0">
                <a:solidFill>
                  <a:prstClr val="white"/>
                </a:solidFill>
                <a:latin typeface="Copperplate Gothic Bold"/>
                <a:cs typeface="Copperplate Gothic Bold"/>
              </a:rPr>
              <a:t>gentilezza</a:t>
            </a:r>
            <a:r>
              <a:rPr lang="it-IT" sz="1600" b="1" dirty="0" smtClean="0">
                <a:solidFill>
                  <a:prstClr val="white"/>
                </a:solidFill>
                <a:latin typeface="Copperplate Gothic Bold"/>
                <a:cs typeface="Copperplate Gothic Bold"/>
              </a:rPr>
              <a:t>.  </a:t>
            </a:r>
            <a:endParaRPr lang="it-IT" sz="1600" dirty="0">
              <a:solidFill>
                <a:prstClr val="white"/>
              </a:solidFill>
            </a:endParaRPr>
          </a:p>
        </p:txBody>
      </p:sp>
      <p:pic>
        <p:nvPicPr>
          <p:cNvPr id="48130" name="Picture 2" descr="http://www.albanianphotography.net/durham/index_htm_files/2547.jpg"/>
          <p:cNvPicPr>
            <a:picLocks noChangeAspect="1" noChangeArrowheads="1"/>
          </p:cNvPicPr>
          <p:nvPr/>
        </p:nvPicPr>
        <p:blipFill>
          <a:blip r:embed="rId3"/>
          <a:srcRect l="2843"/>
          <a:stretch>
            <a:fillRect/>
          </a:stretch>
        </p:blipFill>
        <p:spPr bwMode="auto">
          <a:xfrm>
            <a:off x="0" y="0"/>
            <a:ext cx="7323850" cy="6858000"/>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500562" y="0"/>
            <a:ext cx="4611071" cy="6740307"/>
          </a:xfrm>
          <a:prstGeom prst="rect">
            <a:avLst/>
          </a:prstGeom>
          <a:noFill/>
        </p:spPr>
        <p:txBody>
          <a:bodyPr wrap="square" rtlCol="0">
            <a:spAutoFit/>
          </a:bodyPr>
          <a:lstStyle/>
          <a:p>
            <a:r>
              <a:rPr lang="it-IT" sz="2400" b="1" dirty="0" smtClean="0">
                <a:solidFill>
                  <a:prstClr val="white"/>
                </a:solidFill>
                <a:latin typeface="Copperplate Gothic Bold"/>
                <a:cs typeface="Copperplate Gothic Bold"/>
              </a:rPr>
              <a:t>Edith è una delle poche donne del suo tempo ad aver frequentato il college per poi poter andare all’università (che apre alle donne negli anni ‘80 dell’’800). </a:t>
            </a:r>
            <a:r>
              <a:rPr lang="it-IT" sz="2400" b="1" dirty="0" err="1" smtClean="0">
                <a:solidFill>
                  <a:prstClr val="white"/>
                </a:solidFill>
                <a:latin typeface="Copperplate Gothic Bold"/>
                <a:cs typeface="Copperplate Gothic Bold"/>
              </a:rPr>
              <a:t>Bedford</a:t>
            </a:r>
            <a:r>
              <a:rPr lang="it-IT" sz="2400" b="1" dirty="0" smtClean="0">
                <a:solidFill>
                  <a:prstClr val="white"/>
                </a:solidFill>
                <a:latin typeface="Copperplate Gothic Bold"/>
                <a:cs typeface="Copperplate Gothic Bold"/>
              </a:rPr>
              <a:t> College  viene fondato per dare un’istruzione superiore e di alto livello alle ragazze, che consentisse loro  di superare gli esami per essere ammesse alle facoltà universitarie londinesi. E’ forse la prima scuola di questo tipo in Europa. </a:t>
            </a:r>
            <a:endParaRPr lang="it-IT" sz="2400" dirty="0">
              <a:solidFill>
                <a:prstClr val="white"/>
              </a:solidFill>
            </a:endParaRPr>
          </a:p>
        </p:txBody>
      </p:sp>
      <p:pic>
        <p:nvPicPr>
          <p:cNvPr id="19458" name="Picture 2" descr="Edith Durham.jpg"/>
          <p:cNvPicPr>
            <a:picLocks noChangeAspect="1" noChangeArrowheads="1"/>
          </p:cNvPicPr>
          <p:nvPr/>
        </p:nvPicPr>
        <p:blipFill>
          <a:blip r:embed="rId3"/>
          <a:srcRect/>
          <a:stretch>
            <a:fillRect/>
          </a:stretch>
        </p:blipFill>
        <p:spPr bwMode="auto">
          <a:xfrm>
            <a:off x="0" y="0"/>
            <a:ext cx="4500562" cy="6912126"/>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5857726"/>
            <a:ext cx="9143999" cy="1000274"/>
          </a:xfrm>
          <a:prstGeom prst="rect">
            <a:avLst/>
          </a:prstGeom>
          <a:noFill/>
        </p:spPr>
        <p:txBody>
          <a:bodyPr wrap="square" rtlCol="0">
            <a:spAutoFit/>
          </a:bodyPr>
          <a:lstStyle/>
          <a:p>
            <a:r>
              <a:rPr lang="it-IT" sz="1400" b="1" dirty="0" smtClean="0">
                <a:solidFill>
                  <a:schemeClr val="bg1"/>
                </a:solidFill>
                <a:latin typeface="Copperplate Gothic Bold" pitchFamily="34" charset="0"/>
              </a:rPr>
              <a:t>Una persona doveva essere ospitata ed onorata ad ogni costo. In molti casi, si finiva per ospitare anche momentaneamente persone "avversarie", appartenenti ad un clan nemico, ma la legge valeva lo stesso anche in questo caso. Infatti, riguardo all'ospitalità, il </a:t>
            </a:r>
            <a:r>
              <a:rPr lang="it-IT" sz="1400" b="1" dirty="0" err="1" smtClean="0">
                <a:solidFill>
                  <a:schemeClr val="bg1"/>
                </a:solidFill>
                <a:latin typeface="Copperplate Gothic Bold" pitchFamily="34" charset="0"/>
              </a:rPr>
              <a:t>Kanun</a:t>
            </a:r>
            <a:r>
              <a:rPr lang="it-IT" sz="1400" b="1" dirty="0" smtClean="0">
                <a:solidFill>
                  <a:schemeClr val="bg1"/>
                </a:solidFill>
                <a:latin typeface="Copperplate Gothic Bold" pitchFamily="34" charset="0"/>
              </a:rPr>
              <a:t> sottolinea</a:t>
            </a:r>
            <a:r>
              <a:rPr lang="it-IT" sz="1400" b="1" dirty="0" smtClean="0">
                <a:solidFill>
                  <a:schemeClr val="bg1"/>
                </a:solidFill>
                <a:latin typeface="Copperplate Gothic Bold" pitchFamily="34" charset="0"/>
              </a:rPr>
              <a:t>: «</a:t>
            </a:r>
            <a:r>
              <a:rPr lang="it-IT" sz="1400" b="1" dirty="0" smtClean="0">
                <a:solidFill>
                  <a:schemeClr val="bg1"/>
                </a:solidFill>
                <a:latin typeface="Copperplate Gothic Bold" pitchFamily="34" charset="0"/>
              </a:rPr>
              <a:t> </a:t>
            </a:r>
            <a:r>
              <a:rPr lang="it-IT" sz="1400" b="1" i="1" dirty="0" smtClean="0">
                <a:solidFill>
                  <a:schemeClr val="bg1"/>
                </a:solidFill>
                <a:latin typeface="Copperplate Gothic Bold" pitchFamily="34" charset="0"/>
              </a:rPr>
              <a:t>La casa di un albanese è di Dio e dell'ospite.</a:t>
            </a:r>
            <a:r>
              <a:rPr lang="it-IT" sz="1400" b="1" dirty="0" smtClean="0">
                <a:solidFill>
                  <a:schemeClr val="bg1"/>
                </a:solidFill>
                <a:latin typeface="Copperplate Gothic Bold" pitchFamily="34" charset="0"/>
              </a:rPr>
              <a:t> »</a:t>
            </a:r>
            <a:r>
              <a:rPr lang="it-IT" sz="1700" b="1" dirty="0" smtClean="0">
                <a:solidFill>
                  <a:schemeClr val="bg1"/>
                </a:solidFill>
                <a:latin typeface="Copperplate Gothic Bold" pitchFamily="34" charset="0"/>
                <a:cs typeface="Copperplate Gothic Bold"/>
              </a:rPr>
              <a:t>.  </a:t>
            </a:r>
            <a:endParaRPr lang="it-IT" sz="1700" b="1" dirty="0">
              <a:solidFill>
                <a:schemeClr val="bg1"/>
              </a:solidFill>
              <a:latin typeface="Copperplate Gothic Bold" pitchFamily="34" charset="0"/>
            </a:endParaRPr>
          </a:p>
        </p:txBody>
      </p:sp>
      <p:pic>
        <p:nvPicPr>
          <p:cNvPr id="33794" name="Picture 2" descr="http://www.albanianphotography.net/durham/index_htm_files/2530.jpg"/>
          <p:cNvPicPr>
            <a:picLocks noChangeAspect="1" noChangeArrowheads="1"/>
          </p:cNvPicPr>
          <p:nvPr/>
        </p:nvPicPr>
        <p:blipFill>
          <a:blip r:embed="rId3"/>
          <a:srcRect b="2381"/>
          <a:stretch>
            <a:fillRect/>
          </a:stretch>
        </p:blipFill>
        <p:spPr bwMode="auto">
          <a:xfrm>
            <a:off x="0" y="0"/>
            <a:ext cx="9173588" cy="5857892"/>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7716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Sulle montagne albanesi una tradizione arcaica, di probabile origine illirica, sancisce per le donne la possibilità di cambiare di genere, in accordo con la famiglia e riconosciute dall’intera comunità.  </a:t>
            </a:r>
            <a:endParaRPr lang="it-IT" sz="1700" dirty="0">
              <a:solidFill>
                <a:prstClr val="white"/>
              </a:solidFill>
            </a:endParaRPr>
          </a:p>
        </p:txBody>
      </p:sp>
      <p:pic>
        <p:nvPicPr>
          <p:cNvPr id="32770" name="Picture 2" descr="http://www.albanianphotography.net/durham/index_htm_files/2531.jpg"/>
          <p:cNvPicPr>
            <a:picLocks noChangeAspect="1" noChangeArrowheads="1"/>
          </p:cNvPicPr>
          <p:nvPr/>
        </p:nvPicPr>
        <p:blipFill>
          <a:blip r:embed="rId3"/>
          <a:srcRect/>
          <a:stretch>
            <a:fillRect/>
          </a:stretch>
        </p:blipFill>
        <p:spPr bwMode="auto">
          <a:xfrm>
            <a:off x="0" y="0"/>
            <a:ext cx="9173588" cy="6000768"/>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786446" y="0"/>
            <a:ext cx="3325187" cy="26407229"/>
          </a:xfrm>
          <a:prstGeom prst="rect">
            <a:avLst/>
          </a:prstGeom>
          <a:noFill/>
        </p:spPr>
        <p:txBody>
          <a:bodyPr wrap="square" rtlCol="0">
            <a:spAutoFit/>
          </a:bodyPr>
          <a:lstStyle/>
          <a:p>
            <a:r>
              <a:rPr lang="it-IT" sz="2300" b="1" dirty="0" smtClean="0">
                <a:solidFill>
                  <a:schemeClr val="bg1"/>
                </a:solidFill>
                <a:latin typeface="Copperplate Gothic Bold" pitchFamily="34" charset="0"/>
              </a:rPr>
              <a:t>In </a:t>
            </a:r>
            <a:r>
              <a:rPr lang="it-IT" sz="2300" b="1" dirty="0" err="1" smtClean="0">
                <a:solidFill>
                  <a:schemeClr val="bg1"/>
                </a:solidFill>
                <a:latin typeface="Copperplate Gothic Bold" pitchFamily="34" charset="0"/>
              </a:rPr>
              <a:t>Maltsia</a:t>
            </a:r>
            <a:r>
              <a:rPr lang="it-IT" sz="2300" b="1" dirty="0" smtClean="0">
                <a:solidFill>
                  <a:schemeClr val="bg1"/>
                </a:solidFill>
                <a:latin typeface="Copperplate Gothic Bold" pitchFamily="34" charset="0"/>
              </a:rPr>
              <a:t> e </a:t>
            </a:r>
            <a:r>
              <a:rPr lang="it-IT" sz="2300" b="1" dirty="0" err="1" smtClean="0">
                <a:solidFill>
                  <a:schemeClr val="bg1"/>
                </a:solidFill>
                <a:latin typeface="Copperplate Gothic Bold" pitchFamily="34" charset="0"/>
              </a:rPr>
              <a:t>Madhe</a:t>
            </a:r>
            <a:r>
              <a:rPr lang="it-IT" sz="2300" b="1" dirty="0" smtClean="0">
                <a:solidFill>
                  <a:schemeClr val="bg1"/>
                </a:solidFill>
                <a:latin typeface="Copperplate Gothic Bold" pitchFamily="34" charset="0"/>
              </a:rPr>
              <a:t> una ragazza che ha giurato la verginità - "una vergine albanese" - può, se il padre non </a:t>
            </a:r>
            <a:r>
              <a:rPr lang="it-IT" sz="2300" b="1" dirty="0" smtClean="0">
                <a:solidFill>
                  <a:schemeClr val="bg1"/>
                </a:solidFill>
                <a:latin typeface="Copperplate Gothic Bold" pitchFamily="34" charset="0"/>
              </a:rPr>
              <a:t>lascia un altro </a:t>
            </a:r>
            <a:r>
              <a:rPr lang="it-IT" sz="2300" b="1" dirty="0" smtClean="0">
                <a:solidFill>
                  <a:schemeClr val="bg1"/>
                </a:solidFill>
                <a:latin typeface="Copperplate Gothic Bold" pitchFamily="34" charset="0"/>
              </a:rPr>
              <a:t>figlio, ereditare la terra e lavorare. Alla sua morte </a:t>
            </a:r>
            <a:r>
              <a:rPr lang="it-IT" sz="2300" b="1" dirty="0" smtClean="0">
                <a:solidFill>
                  <a:schemeClr val="bg1"/>
                </a:solidFill>
                <a:latin typeface="Copperplate Gothic Bold" pitchFamily="34" charset="0"/>
              </a:rPr>
              <a:t> le proprietà vanno all’ </a:t>
            </a:r>
            <a:r>
              <a:rPr lang="it-IT" sz="2300" b="1" dirty="0" smtClean="0">
                <a:solidFill>
                  <a:schemeClr val="bg1"/>
                </a:solidFill>
                <a:latin typeface="Copperplate Gothic Bold" pitchFamily="34" charset="0"/>
              </a:rPr>
              <a:t>erede maschio più </a:t>
            </a:r>
            <a:r>
              <a:rPr lang="it-IT" sz="2300" b="1" dirty="0" smtClean="0">
                <a:solidFill>
                  <a:schemeClr val="bg1"/>
                </a:solidFill>
                <a:latin typeface="Copperplate Gothic Bold" pitchFamily="34" charset="0"/>
              </a:rPr>
              <a:t>vicino. </a:t>
            </a:r>
            <a:r>
              <a:rPr lang="it-IT" sz="2300" b="1" dirty="0" smtClean="0">
                <a:solidFill>
                  <a:schemeClr val="bg1"/>
                </a:solidFill>
                <a:latin typeface="Copperplate Gothic Bold" pitchFamily="34" charset="0"/>
              </a:rPr>
              <a:t>Queste donne </a:t>
            </a:r>
            <a:r>
              <a:rPr lang="it-IT" sz="2300" b="1" dirty="0" smtClean="0">
                <a:solidFill>
                  <a:schemeClr val="bg1"/>
                </a:solidFill>
                <a:latin typeface="Copperplate Gothic Bold" pitchFamily="34" charset="0"/>
              </a:rPr>
              <a:t>vestono l’abito </a:t>
            </a:r>
            <a:r>
              <a:rPr lang="it-IT" sz="2300" b="1" dirty="0" smtClean="0">
                <a:solidFill>
                  <a:schemeClr val="bg1"/>
                </a:solidFill>
                <a:latin typeface="Copperplate Gothic Bold" pitchFamily="34" charset="0"/>
              </a:rPr>
              <a:t>maschile regola </a:t>
            </a:r>
            <a:r>
              <a:rPr lang="it-IT" sz="2300" b="1" dirty="0" smtClean="0">
                <a:solidFill>
                  <a:schemeClr val="bg1"/>
                </a:solidFill>
                <a:latin typeface="Copperplate Gothic Bold" pitchFamily="34" charset="0"/>
              </a:rPr>
              <a:t>e portano le armi. </a:t>
            </a:r>
          </a:p>
          <a:p>
            <a:endParaRPr lang="it-IT" sz="2400" b="1" dirty="0" smtClean="0">
              <a:solidFill>
                <a:schemeClr val="bg1"/>
              </a:solidFill>
              <a:latin typeface="Copperplate Gothic Bold" pitchFamily="34" charset="0"/>
            </a:endParaRPr>
          </a:p>
          <a:p>
            <a:r>
              <a:rPr lang="it-IT" sz="2400" b="1" dirty="0" smtClean="0">
                <a:solidFill>
                  <a:schemeClr val="bg1"/>
                </a:solidFill>
                <a:latin typeface="Copperplate Gothic Bold" pitchFamily="34" charset="0"/>
              </a:rPr>
              <a:t>Qui </a:t>
            </a:r>
            <a:r>
              <a:rPr lang="it-IT" sz="2400" b="1" dirty="0" smtClean="0">
                <a:solidFill>
                  <a:schemeClr val="bg1"/>
                </a:solidFill>
                <a:latin typeface="Copperplate Gothic Bold" pitchFamily="34" charset="0"/>
              </a:rPr>
              <a:t>abbiamo trovato una delle vergini albanesi che indossano abiti maschili. Mentre ci fermammo per abbeverare i cavalli lei si avvicinò - una magra, filiforme, donna attiva di quarantasette anni, vestito con abiti molto frastagliati, calzoncini e cappotto. E 'stata molto divertita a farsi fotografare, e gli uomini la </a:t>
            </a:r>
            <a:r>
              <a:rPr lang="it-IT" sz="2400" b="1" dirty="0" err="1" smtClean="0">
                <a:solidFill>
                  <a:schemeClr val="bg1"/>
                </a:solidFill>
                <a:latin typeface="Copperplate Gothic Bold" pitchFamily="34" charset="0"/>
              </a:rPr>
              <a:t>chaffed</a:t>
            </a:r>
            <a:r>
              <a:rPr lang="it-IT" sz="2400" b="1" dirty="0" smtClean="0">
                <a:solidFill>
                  <a:schemeClr val="bg1"/>
                </a:solidFill>
                <a:latin typeface="Copperplate Gothic Bold" pitchFamily="34" charset="0"/>
              </a:rPr>
              <a:t> circa la sua "bellezza". Era vestito come un ragazzo, ha detto, fin da quando era un bel bambino perché aveva voluto, e suo padre aveva lasciata. Del matrimonio era molto di scherno - tutte le sue sorelle si sono sposati, ma lei aveva conosciuto meglio ... Mi ha trattato con il disprezzo è apparsa a pensare tutte le sottovesti giustificate - voltò le spalle su di me, e scambiato le sigarette con gli uomini, con i quali era </a:t>
            </a:r>
            <a:r>
              <a:rPr lang="it-IT" sz="2400" b="1" dirty="0" err="1" smtClean="0">
                <a:solidFill>
                  <a:schemeClr val="bg1"/>
                </a:solidFill>
                <a:latin typeface="Copperplate Gothic Bold" pitchFamily="34" charset="0"/>
              </a:rPr>
              <a:t>hail-fellow-well-incontrato</a:t>
            </a:r>
            <a:r>
              <a:rPr lang="it-IT" sz="2400" b="1" dirty="0" smtClean="0">
                <a:solidFill>
                  <a:schemeClr val="bg1"/>
                </a:solidFill>
                <a:latin typeface="Copperplate Gothic Bold" pitchFamily="34" charset="0"/>
              </a:rPr>
              <a:t> ".</a:t>
            </a:r>
            <a:r>
              <a:rPr lang="it-IT" sz="2400" b="1" dirty="0" smtClean="0">
                <a:solidFill>
                  <a:schemeClr val="bg1"/>
                </a:solidFill>
                <a:latin typeface="Copperplate Gothic Bold" pitchFamily="34" charset="0"/>
                <a:cs typeface="Copperplate Gothic Bold"/>
              </a:rPr>
              <a:t>. </a:t>
            </a:r>
            <a:endParaRPr lang="it-IT" sz="2400" b="1" dirty="0">
              <a:solidFill>
                <a:schemeClr val="bg1"/>
              </a:solidFill>
              <a:latin typeface="Copperplate Gothic Bold" pitchFamily="34" charset="0"/>
            </a:endParaRPr>
          </a:p>
        </p:txBody>
      </p:sp>
      <p:pic>
        <p:nvPicPr>
          <p:cNvPr id="20482" name="Picture 2" descr="http://www.albanianphotography.net/durham/index_htm_files/2644.jpg"/>
          <p:cNvPicPr>
            <a:picLocks noChangeAspect="1" noChangeArrowheads="1"/>
          </p:cNvPicPr>
          <p:nvPr/>
        </p:nvPicPr>
        <p:blipFill>
          <a:blip r:embed="rId3"/>
          <a:srcRect l="50816"/>
          <a:stretch>
            <a:fillRect/>
          </a:stretch>
        </p:blipFill>
        <p:spPr bwMode="auto">
          <a:xfrm>
            <a:off x="-1" y="0"/>
            <a:ext cx="5831487" cy="685800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pic>
        <p:nvPicPr>
          <p:cNvPr id="34818" name="Picture 2" descr="http://www.albanianphotography.net/durham/index_htm_files/2532.jpg"/>
          <p:cNvPicPr>
            <a:picLocks noChangeAspect="1" noChangeArrowheads="1"/>
          </p:cNvPicPr>
          <p:nvPr/>
        </p:nvPicPr>
        <p:blipFill>
          <a:blip r:embed="rId3"/>
          <a:srcRect r="4629"/>
          <a:stretch>
            <a:fillRect/>
          </a:stretch>
        </p:blipFill>
        <p:spPr bwMode="auto">
          <a:xfrm>
            <a:off x="0" y="0"/>
            <a:ext cx="4714876" cy="6858000"/>
          </a:xfrm>
          <a:prstGeom prst="rect">
            <a:avLst/>
          </a:prstGeom>
          <a:noFill/>
        </p:spPr>
      </p:pic>
      <p:sp>
        <p:nvSpPr>
          <p:cNvPr id="7" name="Rettangolo 6"/>
          <p:cNvSpPr/>
          <p:nvPr/>
        </p:nvSpPr>
        <p:spPr>
          <a:xfrm>
            <a:off x="4714876" y="0"/>
            <a:ext cx="4429124" cy="6740307"/>
          </a:xfrm>
          <a:prstGeom prst="rect">
            <a:avLst/>
          </a:prstGeom>
        </p:spPr>
        <p:txBody>
          <a:bodyPr wrap="square">
            <a:spAutoFit/>
          </a:bodyPr>
          <a:lstStyle/>
          <a:p>
            <a:r>
              <a:rPr lang="it-IT" b="1" dirty="0" smtClean="0">
                <a:solidFill>
                  <a:schemeClr val="bg1"/>
                </a:solidFill>
                <a:latin typeface="Copperplate Gothic Bold" pitchFamily="34" charset="0"/>
              </a:rPr>
              <a:t>Mentre </a:t>
            </a:r>
            <a:r>
              <a:rPr lang="it-IT" b="1" dirty="0" smtClean="0">
                <a:solidFill>
                  <a:schemeClr val="bg1"/>
                </a:solidFill>
                <a:latin typeface="Copperplate Gothic Bold" pitchFamily="34" charset="0"/>
              </a:rPr>
              <a:t>ci fermammo per abbeverare i cavalli lei si avvicinò - donna attiva di quarantasette anni, </a:t>
            </a:r>
            <a:r>
              <a:rPr lang="it-IT" b="1" dirty="0" smtClean="0">
                <a:solidFill>
                  <a:schemeClr val="bg1"/>
                </a:solidFill>
                <a:latin typeface="Copperplate Gothic Bold" pitchFamily="34" charset="0"/>
              </a:rPr>
              <a:t>magra</a:t>
            </a:r>
            <a:r>
              <a:rPr lang="it-IT" b="1" dirty="0" smtClean="0">
                <a:solidFill>
                  <a:schemeClr val="bg1"/>
                </a:solidFill>
                <a:latin typeface="Copperplate Gothic Bold" pitchFamily="34" charset="0"/>
              </a:rPr>
              <a:t>, filiforme, </a:t>
            </a:r>
            <a:r>
              <a:rPr lang="it-IT" b="1" dirty="0" smtClean="0">
                <a:solidFill>
                  <a:schemeClr val="bg1"/>
                </a:solidFill>
                <a:latin typeface="Copperplate Gothic Bold" pitchFamily="34" charset="0"/>
              </a:rPr>
              <a:t>vestita </a:t>
            </a:r>
            <a:r>
              <a:rPr lang="it-IT" b="1" dirty="0" smtClean="0">
                <a:solidFill>
                  <a:schemeClr val="bg1"/>
                </a:solidFill>
                <a:latin typeface="Copperplate Gothic Bold" pitchFamily="34" charset="0"/>
              </a:rPr>
              <a:t>con abiti molto </a:t>
            </a:r>
            <a:r>
              <a:rPr lang="it-IT" b="1" dirty="0" smtClean="0">
                <a:solidFill>
                  <a:schemeClr val="bg1"/>
                </a:solidFill>
                <a:latin typeface="Copperplate Gothic Bold" pitchFamily="34" charset="0"/>
              </a:rPr>
              <a:t>colorati</a:t>
            </a:r>
            <a:r>
              <a:rPr lang="it-IT" b="1" dirty="0" smtClean="0">
                <a:solidFill>
                  <a:schemeClr val="bg1"/>
                </a:solidFill>
                <a:latin typeface="Copperplate Gothic Bold" pitchFamily="34" charset="0"/>
              </a:rPr>
              <a:t>, </a:t>
            </a:r>
            <a:r>
              <a:rPr lang="it-IT" b="1" dirty="0" smtClean="0">
                <a:solidFill>
                  <a:schemeClr val="bg1"/>
                </a:solidFill>
                <a:latin typeface="Copperplate Gothic Bold" pitchFamily="34" charset="0"/>
              </a:rPr>
              <a:t>calzoni </a:t>
            </a:r>
            <a:r>
              <a:rPr lang="it-IT" b="1" dirty="0" smtClean="0">
                <a:solidFill>
                  <a:schemeClr val="bg1"/>
                </a:solidFill>
                <a:latin typeface="Copperplate Gothic Bold" pitchFamily="34" charset="0"/>
              </a:rPr>
              <a:t>e cappotto. </a:t>
            </a:r>
            <a:r>
              <a:rPr lang="it-IT" b="1" dirty="0" smtClean="0">
                <a:solidFill>
                  <a:schemeClr val="bg1"/>
                </a:solidFill>
                <a:latin typeface="Copperplate Gothic Bold" pitchFamily="34" charset="0"/>
              </a:rPr>
              <a:t>Si è </a:t>
            </a:r>
            <a:r>
              <a:rPr lang="it-IT" b="1" dirty="0" smtClean="0">
                <a:solidFill>
                  <a:schemeClr val="bg1"/>
                </a:solidFill>
                <a:latin typeface="Copperplate Gothic Bold" pitchFamily="34" charset="0"/>
              </a:rPr>
              <a:t>molto divertita a farsi fotografare, e gli uomini la </a:t>
            </a:r>
            <a:r>
              <a:rPr lang="it-IT" b="1" dirty="0" smtClean="0">
                <a:solidFill>
                  <a:schemeClr val="bg1"/>
                </a:solidFill>
                <a:latin typeface="Copperplate Gothic Bold" pitchFamily="34" charset="0"/>
              </a:rPr>
              <a:t>prendevano in giro per </a:t>
            </a:r>
            <a:r>
              <a:rPr lang="it-IT" b="1" dirty="0" smtClean="0">
                <a:solidFill>
                  <a:schemeClr val="bg1"/>
                </a:solidFill>
                <a:latin typeface="Copperplate Gothic Bold" pitchFamily="34" charset="0"/>
              </a:rPr>
              <a:t>la sua "bellezza". Era </a:t>
            </a:r>
            <a:r>
              <a:rPr lang="it-IT" b="1" dirty="0" smtClean="0">
                <a:solidFill>
                  <a:schemeClr val="bg1"/>
                </a:solidFill>
                <a:latin typeface="Copperplate Gothic Bold" pitchFamily="34" charset="0"/>
              </a:rPr>
              <a:t>vestita </a:t>
            </a:r>
            <a:r>
              <a:rPr lang="it-IT" b="1" dirty="0" smtClean="0">
                <a:solidFill>
                  <a:schemeClr val="bg1"/>
                </a:solidFill>
                <a:latin typeface="Copperplate Gothic Bold" pitchFamily="34" charset="0"/>
              </a:rPr>
              <a:t>come un ragazzo, ha detto, fin da quando era un bel bambino perché </a:t>
            </a:r>
            <a:r>
              <a:rPr lang="it-IT" b="1" dirty="0" smtClean="0">
                <a:solidFill>
                  <a:schemeClr val="bg1"/>
                </a:solidFill>
                <a:latin typeface="Copperplate Gothic Bold" pitchFamily="34" charset="0"/>
              </a:rPr>
              <a:t>così aveva </a:t>
            </a:r>
            <a:r>
              <a:rPr lang="it-IT" b="1" dirty="0" smtClean="0">
                <a:solidFill>
                  <a:schemeClr val="bg1"/>
                </a:solidFill>
                <a:latin typeface="Copperplate Gothic Bold" pitchFamily="34" charset="0"/>
              </a:rPr>
              <a:t>voluto, e suo padre aveva lasciata. </a:t>
            </a:r>
            <a:r>
              <a:rPr lang="it-IT" b="1" dirty="0" smtClean="0">
                <a:solidFill>
                  <a:schemeClr val="bg1"/>
                </a:solidFill>
                <a:latin typeface="Copperplate Gothic Bold" pitchFamily="34" charset="0"/>
              </a:rPr>
              <a:t>Sul </a:t>
            </a:r>
            <a:r>
              <a:rPr lang="it-IT" b="1" dirty="0" smtClean="0">
                <a:solidFill>
                  <a:schemeClr val="bg1"/>
                </a:solidFill>
                <a:latin typeface="Copperplate Gothic Bold" pitchFamily="34" charset="0"/>
              </a:rPr>
              <a:t>matrimonio </a:t>
            </a:r>
            <a:r>
              <a:rPr lang="it-IT" b="1" dirty="0" smtClean="0">
                <a:solidFill>
                  <a:schemeClr val="bg1"/>
                </a:solidFill>
                <a:latin typeface="Copperplate Gothic Bold" pitchFamily="34" charset="0"/>
              </a:rPr>
              <a:t> aveva parole  </a:t>
            </a:r>
            <a:r>
              <a:rPr lang="it-IT" b="1" dirty="0" smtClean="0">
                <a:solidFill>
                  <a:schemeClr val="bg1"/>
                </a:solidFill>
                <a:latin typeface="Copperplate Gothic Bold" pitchFamily="34" charset="0"/>
              </a:rPr>
              <a:t>molto di scherno - tutte le sue sorelle si </a:t>
            </a:r>
            <a:r>
              <a:rPr lang="it-IT" b="1" dirty="0" smtClean="0">
                <a:solidFill>
                  <a:schemeClr val="bg1"/>
                </a:solidFill>
                <a:latin typeface="Copperplate Gothic Bold" pitchFamily="34" charset="0"/>
              </a:rPr>
              <a:t>erano sposate, </a:t>
            </a:r>
            <a:r>
              <a:rPr lang="it-IT" b="1" dirty="0" smtClean="0">
                <a:solidFill>
                  <a:schemeClr val="bg1"/>
                </a:solidFill>
                <a:latin typeface="Copperplate Gothic Bold" pitchFamily="34" charset="0"/>
              </a:rPr>
              <a:t>ma lei aveva conosciuto </a:t>
            </a:r>
            <a:r>
              <a:rPr lang="it-IT" b="1" dirty="0" smtClean="0">
                <a:solidFill>
                  <a:schemeClr val="bg1"/>
                </a:solidFill>
                <a:latin typeface="Copperplate Gothic Bold" pitchFamily="34" charset="0"/>
              </a:rPr>
              <a:t>qualcosa di meglio </a:t>
            </a:r>
            <a:r>
              <a:rPr lang="it-IT" b="1" dirty="0" smtClean="0">
                <a:solidFill>
                  <a:schemeClr val="bg1"/>
                </a:solidFill>
                <a:latin typeface="Copperplate Gothic Bold" pitchFamily="34" charset="0"/>
              </a:rPr>
              <a:t>... Mi ha </a:t>
            </a:r>
            <a:r>
              <a:rPr lang="it-IT" b="1" dirty="0" smtClean="0">
                <a:solidFill>
                  <a:schemeClr val="bg1"/>
                </a:solidFill>
                <a:latin typeface="Copperplate Gothic Bold" pitchFamily="34" charset="0"/>
              </a:rPr>
              <a:t>trattata </a:t>
            </a:r>
            <a:r>
              <a:rPr lang="it-IT" b="1" dirty="0" smtClean="0">
                <a:solidFill>
                  <a:schemeClr val="bg1"/>
                </a:solidFill>
                <a:latin typeface="Copperplate Gothic Bold" pitchFamily="34" charset="0"/>
              </a:rPr>
              <a:t>con il disprezzo </a:t>
            </a:r>
            <a:r>
              <a:rPr lang="it-IT" b="1" dirty="0" smtClean="0">
                <a:solidFill>
                  <a:schemeClr val="bg1"/>
                </a:solidFill>
                <a:latin typeface="Copperplate Gothic Bold" pitchFamily="34" charset="0"/>
              </a:rPr>
              <a:t> che riserva a tutte le donnicciole -  mi voltò </a:t>
            </a:r>
            <a:r>
              <a:rPr lang="it-IT" b="1" dirty="0" smtClean="0">
                <a:solidFill>
                  <a:schemeClr val="bg1"/>
                </a:solidFill>
                <a:latin typeface="Copperplate Gothic Bold" pitchFamily="34" charset="0"/>
              </a:rPr>
              <a:t>le spalle </a:t>
            </a:r>
            <a:r>
              <a:rPr lang="it-IT" b="1" dirty="0" smtClean="0">
                <a:solidFill>
                  <a:schemeClr val="bg1"/>
                </a:solidFill>
                <a:latin typeface="Copperplate Gothic Bold" pitchFamily="34" charset="0"/>
              </a:rPr>
              <a:t>,  e scambiò sigarette con gli uomini, dai quali era trattata alla pari e salutata come una compagna. </a:t>
            </a:r>
            <a:endParaRPr lang="it-IT" b="1" dirty="0">
              <a:solidFill>
                <a:schemeClr val="bg1"/>
              </a:solidFill>
              <a:latin typeface="Copperplate Gothic Bold" pitchFamily="34" charset="0"/>
            </a:endParaRPr>
          </a:p>
        </p:txBody>
      </p:sp>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7716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Le famiglie erano virtualmente patriarcali. Ma l’assenza degli uomini, o per emigrazione, o </a:t>
            </a:r>
            <a:r>
              <a:rPr lang="it-IT" sz="1700" b="1" dirty="0" err="1" smtClean="0">
                <a:solidFill>
                  <a:prstClr val="white"/>
                </a:solidFill>
                <a:latin typeface="Copperplate Gothic Bold"/>
                <a:cs typeface="Copperplate Gothic Bold"/>
              </a:rPr>
              <a:t>perchè</a:t>
            </a:r>
            <a:r>
              <a:rPr lang="it-IT" sz="1700" b="1" dirty="0" smtClean="0">
                <a:solidFill>
                  <a:prstClr val="white"/>
                </a:solidFill>
                <a:latin typeface="Copperplate Gothic Bold"/>
                <a:cs typeface="Copperplate Gothic Bold"/>
              </a:rPr>
              <a:t> assassinati per vendetta, dava alle donne un certo potere. Era previsto anche il divorzio, malgrado fosse visto male.   </a:t>
            </a:r>
            <a:endParaRPr lang="it-IT" sz="1700" dirty="0">
              <a:solidFill>
                <a:prstClr val="white"/>
              </a:solidFill>
            </a:endParaRPr>
          </a:p>
        </p:txBody>
      </p:sp>
      <p:pic>
        <p:nvPicPr>
          <p:cNvPr id="40962" name="Picture 2" descr="http://www.albanianphotography.net/durham/index_htm_files/2538.jpg"/>
          <p:cNvPicPr>
            <a:picLocks noChangeAspect="1" noChangeArrowheads="1"/>
          </p:cNvPicPr>
          <p:nvPr/>
        </p:nvPicPr>
        <p:blipFill>
          <a:blip r:embed="rId3"/>
          <a:srcRect/>
          <a:stretch>
            <a:fillRect/>
          </a:stretch>
        </p:blipFill>
        <p:spPr bwMode="auto">
          <a:xfrm>
            <a:off x="0" y="0"/>
            <a:ext cx="9173588" cy="6000768"/>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29330"/>
            <a:ext cx="9143999" cy="954107"/>
          </a:xfrm>
          <a:prstGeom prst="rect">
            <a:avLst/>
          </a:prstGeom>
          <a:noFill/>
        </p:spPr>
        <p:txBody>
          <a:bodyPr wrap="square" rtlCol="0">
            <a:spAutoFit/>
          </a:bodyPr>
          <a:lstStyle/>
          <a:p>
            <a:r>
              <a:rPr lang="it-IT" sz="1400" b="1" dirty="0" smtClean="0">
                <a:solidFill>
                  <a:prstClr val="white"/>
                </a:solidFill>
                <a:latin typeface="Copperplate Gothic Bold"/>
                <a:cs typeface="Copperplate Gothic Bold"/>
              </a:rPr>
              <a:t>La libertà e l’indipendenza delle comunità di montagna si basava sull’uso delle armi, che era ciò che costruiva l’identità maschile e il senso dell’onore e del rispetto del singolo individuo.  Il possesso  del fucile significava anche la possibilità di farsi giustizia da sé, senza passare da giudici e tribunali espressione  di altre culture, lontane ed estranee . </a:t>
            </a:r>
            <a:endParaRPr lang="it-IT" sz="1400" dirty="0">
              <a:solidFill>
                <a:prstClr val="white"/>
              </a:solidFill>
            </a:endParaRPr>
          </a:p>
        </p:txBody>
      </p:sp>
      <p:pic>
        <p:nvPicPr>
          <p:cNvPr id="37890" name="Picture 2" descr="http://www.albanianphotography.net/durham/index_htm_files/2537.jpg"/>
          <p:cNvPicPr>
            <a:picLocks noChangeAspect="1" noChangeArrowheads="1"/>
          </p:cNvPicPr>
          <p:nvPr/>
        </p:nvPicPr>
        <p:blipFill>
          <a:blip r:embed="rId3"/>
          <a:srcRect/>
          <a:stretch>
            <a:fillRect/>
          </a:stretch>
        </p:blipFill>
        <p:spPr bwMode="auto">
          <a:xfrm>
            <a:off x="0" y="0"/>
            <a:ext cx="9064378" cy="5929330"/>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46386"/>
          </a:xfrm>
          <a:prstGeom prst="rect">
            <a:avLst/>
          </a:prstGeom>
          <a:noFill/>
        </p:spPr>
        <p:txBody>
          <a:bodyPr wrap="square" rtlCol="0">
            <a:spAutoFit/>
          </a:bodyPr>
          <a:lstStyle/>
          <a:p>
            <a:r>
              <a:rPr lang="it-IT" sz="1600" b="1" dirty="0" smtClean="0">
                <a:solidFill>
                  <a:schemeClr val="bg1"/>
                </a:solidFill>
                <a:latin typeface="Copperplate Gothic Bold" pitchFamily="34" charset="0"/>
              </a:rPr>
              <a:t>E’ sempre il </a:t>
            </a:r>
            <a:r>
              <a:rPr lang="it-IT" sz="1600" b="1" dirty="0" err="1" smtClean="0">
                <a:solidFill>
                  <a:schemeClr val="bg1"/>
                </a:solidFill>
                <a:latin typeface="Copperplate Gothic Bold" pitchFamily="34" charset="0"/>
              </a:rPr>
              <a:t>Kanun</a:t>
            </a:r>
            <a:r>
              <a:rPr lang="it-IT" sz="1600" b="1" dirty="0" smtClean="0">
                <a:solidFill>
                  <a:schemeClr val="bg1"/>
                </a:solidFill>
                <a:latin typeface="Copperplate Gothic Bold" pitchFamily="34" charset="0"/>
              </a:rPr>
              <a:t> che regola il </a:t>
            </a:r>
            <a:r>
              <a:rPr lang="it-IT" sz="1600" b="1" dirty="0" smtClean="0">
                <a:solidFill>
                  <a:schemeClr val="bg1"/>
                </a:solidFill>
                <a:latin typeface="Copperplate Gothic Bold" pitchFamily="34" charset="0"/>
              </a:rPr>
              <a:t>sistema delle vendette di </a:t>
            </a:r>
            <a:r>
              <a:rPr lang="it-IT" sz="1600" b="1" dirty="0" smtClean="0">
                <a:solidFill>
                  <a:schemeClr val="bg1"/>
                </a:solidFill>
                <a:latin typeface="Copperplate Gothic Bold" pitchFamily="34" charset="0"/>
              </a:rPr>
              <a:t>sangue. </a:t>
            </a:r>
            <a:r>
              <a:rPr lang="it-IT" sz="1600" b="1" dirty="0" smtClean="0">
                <a:solidFill>
                  <a:schemeClr val="bg1"/>
                </a:solidFill>
                <a:latin typeface="Copperplate Gothic Bold" pitchFamily="34" charset="0"/>
              </a:rPr>
              <a:t>Viene fissato in maniera rigorosa il diritto di vendicare l'uccisione del proprio familiare, colpendo fino al terzo grado i parenti maschi dell'assassino</a:t>
            </a:r>
            <a:r>
              <a:rPr lang="it-IT" sz="1600" b="1" dirty="0" smtClean="0">
                <a:solidFill>
                  <a:schemeClr val="bg1"/>
                </a:solidFill>
                <a:latin typeface="Copperplate Gothic Bold" pitchFamily="34" charset="0"/>
              </a:rPr>
              <a:t>.</a:t>
            </a:r>
            <a:r>
              <a:rPr lang="it-IT" sz="1700" b="1" dirty="0" smtClean="0">
                <a:solidFill>
                  <a:prstClr val="white"/>
                </a:solidFill>
                <a:latin typeface="Copperplate Gothic Bold"/>
                <a:cs typeface="Copperplate Gothic Bold"/>
              </a:rPr>
              <a:t>.  </a:t>
            </a:r>
            <a:endParaRPr lang="it-IT" sz="1700" dirty="0">
              <a:solidFill>
                <a:prstClr val="white"/>
              </a:solidFill>
            </a:endParaRPr>
          </a:p>
        </p:txBody>
      </p:sp>
      <p:pic>
        <p:nvPicPr>
          <p:cNvPr id="39938" name="Picture 2" descr="http://www.albanianphotography.net/durham/index_htm_files/2535.jpg"/>
          <p:cNvPicPr>
            <a:picLocks noChangeAspect="1" noChangeArrowheads="1"/>
          </p:cNvPicPr>
          <p:nvPr/>
        </p:nvPicPr>
        <p:blipFill>
          <a:blip r:embed="rId3"/>
          <a:srcRect/>
          <a:stretch>
            <a:fillRect/>
          </a:stretch>
        </p:blipFill>
        <p:spPr bwMode="auto">
          <a:xfrm>
            <a:off x="0" y="0"/>
            <a:ext cx="9173588" cy="6000768"/>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29330"/>
            <a:ext cx="9143999" cy="1215717"/>
          </a:xfrm>
          <a:prstGeom prst="rect">
            <a:avLst/>
          </a:prstGeom>
          <a:noFill/>
        </p:spPr>
        <p:txBody>
          <a:bodyPr wrap="square" rtlCol="0">
            <a:spAutoFit/>
          </a:bodyPr>
          <a:lstStyle/>
          <a:p>
            <a:r>
              <a:rPr lang="it-IT" sz="1400" b="1" dirty="0" smtClean="0">
                <a:solidFill>
                  <a:schemeClr val="bg1"/>
                </a:solidFill>
                <a:latin typeface="Copperplate Gothic Bold" pitchFamily="34" charset="0"/>
              </a:rPr>
              <a:t>Adempiere alla vendetta è considerato un obbligo, pena il disprezzo da parte della collettività. Il perdono da parte dei parenti offesi è previsto e regolato da uno specifico rituale</a:t>
            </a:r>
            <a:r>
              <a:rPr lang="it-IT" sz="1400" b="1" dirty="0" smtClean="0">
                <a:solidFill>
                  <a:schemeClr val="bg1"/>
                </a:solidFill>
                <a:latin typeface="Copperplate Gothic Bold" pitchFamily="34" charset="0"/>
              </a:rPr>
              <a:t>. Il </a:t>
            </a:r>
            <a:r>
              <a:rPr lang="it-IT" sz="1400" b="1" dirty="0" smtClean="0">
                <a:solidFill>
                  <a:schemeClr val="bg1"/>
                </a:solidFill>
                <a:latin typeface="Copperplate Gothic Bold" pitchFamily="34" charset="0"/>
              </a:rPr>
              <a:t>perdono, considerato saggio quanto l'omicidio, poteva essere applicato su ogni familiare, tranne per </a:t>
            </a:r>
            <a:r>
              <a:rPr lang="it-IT" sz="1400" b="1" dirty="0" smtClean="0">
                <a:solidFill>
                  <a:schemeClr val="bg1"/>
                </a:solidFill>
                <a:latin typeface="Copperplate Gothic Bold" pitchFamily="34" charset="0"/>
              </a:rPr>
              <a:t>l'ospite, che se sgarrava non si perdonava mai.</a:t>
            </a:r>
            <a:endParaRPr lang="it-IT" sz="1400" b="1" dirty="0" smtClean="0">
              <a:solidFill>
                <a:schemeClr val="bg1"/>
              </a:solidFill>
              <a:latin typeface="Copperplate Gothic Bold" pitchFamily="34" charset="0"/>
            </a:endParaRPr>
          </a:p>
          <a:p>
            <a:r>
              <a:rPr lang="it-IT" sz="1600" b="1" dirty="0" smtClean="0">
                <a:solidFill>
                  <a:prstClr val="white"/>
                </a:solidFill>
                <a:latin typeface="Copperplate Gothic Bold"/>
                <a:cs typeface="Copperplate Gothic Bold"/>
              </a:rPr>
              <a:t>.  </a:t>
            </a:r>
            <a:endParaRPr lang="it-IT" sz="1600" dirty="0">
              <a:solidFill>
                <a:prstClr val="white"/>
              </a:solidFill>
            </a:endParaRPr>
          </a:p>
        </p:txBody>
      </p:sp>
      <p:pic>
        <p:nvPicPr>
          <p:cNvPr id="35842" name="Picture 2" descr="http://www.albanianphotography.net/durham/index_htm_files/2533.jpg"/>
          <p:cNvPicPr>
            <a:picLocks noChangeAspect="1" noChangeArrowheads="1"/>
          </p:cNvPicPr>
          <p:nvPr/>
        </p:nvPicPr>
        <p:blipFill>
          <a:blip r:embed="rId3"/>
          <a:srcRect/>
          <a:stretch>
            <a:fillRect/>
          </a:stretch>
        </p:blipFill>
        <p:spPr bwMode="auto">
          <a:xfrm>
            <a:off x="0" y="0"/>
            <a:ext cx="9064378" cy="5929330"/>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80837"/>
            <a:ext cx="9143999" cy="877163"/>
          </a:xfrm>
          <a:prstGeom prst="rect">
            <a:avLst/>
          </a:prstGeom>
          <a:noFill/>
        </p:spPr>
        <p:txBody>
          <a:bodyPr wrap="square" rtlCol="0">
            <a:spAutoFit/>
          </a:bodyPr>
          <a:lstStyle/>
          <a:p>
            <a:r>
              <a:rPr lang="it-IT" sz="1700" b="1" dirty="0" smtClean="0">
                <a:solidFill>
                  <a:prstClr val="white"/>
                </a:solidFill>
                <a:latin typeface="Copperplate Gothic Bold"/>
                <a:cs typeface="Copperplate Gothic Bold"/>
              </a:rPr>
              <a:t>La reclusione in casa  perché si “deve il sangue” è  sospesa in alcune occasioni particolari, come la celebrazione di certe feste in cui “tutti devono essere felici”. In ogni modo, non deve coinvolgere le donne.   </a:t>
            </a:r>
            <a:endParaRPr lang="it-IT" sz="1700" dirty="0">
              <a:solidFill>
                <a:prstClr val="white"/>
              </a:solidFill>
            </a:endParaRPr>
          </a:p>
        </p:txBody>
      </p:sp>
      <p:pic>
        <p:nvPicPr>
          <p:cNvPr id="45058" name="Picture 2" descr="http://www.albanianphotography.net/durham/index_htm_files/2545.jpg"/>
          <p:cNvPicPr>
            <a:picLocks noChangeAspect="1" noChangeArrowheads="1"/>
          </p:cNvPicPr>
          <p:nvPr/>
        </p:nvPicPr>
        <p:blipFill>
          <a:blip r:embed="rId3"/>
          <a:srcRect/>
          <a:stretch>
            <a:fillRect/>
          </a:stretch>
        </p:blipFill>
        <p:spPr bwMode="auto">
          <a:xfrm>
            <a:off x="0" y="0"/>
            <a:ext cx="9173588" cy="6000768"/>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6072198" y="0"/>
            <a:ext cx="3071802" cy="6817251"/>
          </a:xfrm>
          <a:prstGeom prst="rect">
            <a:avLst/>
          </a:prstGeom>
          <a:noFill/>
        </p:spPr>
        <p:txBody>
          <a:bodyPr wrap="square" rtlCol="0">
            <a:spAutoFit/>
          </a:bodyPr>
          <a:lstStyle/>
          <a:p>
            <a:r>
              <a:rPr lang="en-US" sz="1900" b="1" dirty="0" smtClean="0">
                <a:solidFill>
                  <a:schemeClr val="bg1"/>
                </a:solidFill>
                <a:latin typeface="Copperplate Gothic Bold" pitchFamily="34" charset="0"/>
              </a:rPr>
              <a:t>Il </a:t>
            </a:r>
            <a:r>
              <a:rPr lang="en-US" sz="1900" b="1" dirty="0" err="1" smtClean="0">
                <a:solidFill>
                  <a:schemeClr val="bg1"/>
                </a:solidFill>
                <a:latin typeface="Copperplate Gothic Bold" pitchFamily="34" charset="0"/>
              </a:rPr>
              <a:t>Kanum</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riuscì</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comunque</a:t>
            </a:r>
            <a:r>
              <a:rPr lang="en-US" sz="1900" b="1" dirty="0" smtClean="0">
                <a:solidFill>
                  <a:schemeClr val="bg1"/>
                </a:solidFill>
                <a:latin typeface="Copperplate Gothic Bold" pitchFamily="34" charset="0"/>
              </a:rPr>
              <a:t> ad </a:t>
            </a:r>
            <a:r>
              <a:rPr lang="en-US" sz="1900" b="1" dirty="0" err="1" smtClean="0">
                <a:solidFill>
                  <a:schemeClr val="bg1"/>
                </a:solidFill>
                <a:latin typeface="Copperplate Gothic Bold" pitchFamily="34" charset="0"/>
              </a:rPr>
              <a:t>evitare</a:t>
            </a:r>
            <a:r>
              <a:rPr lang="en-US" sz="1900" b="1" dirty="0" smtClean="0">
                <a:solidFill>
                  <a:schemeClr val="bg1"/>
                </a:solidFill>
                <a:latin typeface="Copperplate Gothic Bold" pitchFamily="34" charset="0"/>
              </a:rPr>
              <a:t> le guerre </a:t>
            </a:r>
            <a:r>
              <a:rPr lang="en-US" sz="1900" b="1" dirty="0" err="1" smtClean="0">
                <a:solidFill>
                  <a:schemeClr val="bg1"/>
                </a:solidFill>
                <a:latin typeface="Copperplate Gothic Bold" pitchFamily="34" charset="0"/>
              </a:rPr>
              <a:t>di</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religione</a:t>
            </a:r>
            <a:r>
              <a:rPr lang="en-US" sz="1900" b="1" dirty="0" smtClean="0">
                <a:solidFill>
                  <a:schemeClr val="bg1"/>
                </a:solidFill>
                <a:latin typeface="Copperplate Gothic Bold" pitchFamily="34" charset="0"/>
              </a:rPr>
              <a:t>: in Albania </a:t>
            </a:r>
            <a:r>
              <a:rPr lang="en-US" sz="1900" b="1" dirty="0" err="1" smtClean="0">
                <a:solidFill>
                  <a:schemeClr val="bg1"/>
                </a:solidFill>
                <a:latin typeface="Copperplate Gothic Bold" pitchFamily="34" charset="0"/>
              </a:rPr>
              <a:t>vissero</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vicini</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cristiani</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cattolici</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ortodossi</a:t>
            </a:r>
            <a:r>
              <a:rPr lang="en-US" sz="1900" b="1" dirty="0" smtClean="0">
                <a:solidFill>
                  <a:schemeClr val="bg1"/>
                </a:solidFill>
                <a:latin typeface="Copperplate Gothic Bold" pitchFamily="34" charset="0"/>
              </a:rPr>
              <a:t> e </a:t>
            </a:r>
            <a:r>
              <a:rPr lang="en-US" sz="1900" b="1" dirty="0" err="1" smtClean="0">
                <a:solidFill>
                  <a:schemeClr val="bg1"/>
                </a:solidFill>
                <a:latin typeface="Copperplate Gothic Bold" pitchFamily="34" charset="0"/>
              </a:rPr>
              <a:t>musulmani</a:t>
            </a:r>
            <a:r>
              <a:rPr lang="en-US" sz="1900" b="1" dirty="0" smtClean="0">
                <a:solidFill>
                  <a:schemeClr val="bg1"/>
                </a:solidFill>
                <a:latin typeface="Copperplate Gothic Bold" pitchFamily="34" charset="0"/>
              </a:rPr>
              <a:t> per </a:t>
            </a:r>
            <a:r>
              <a:rPr lang="en-US" sz="1900" b="1" dirty="0" err="1" smtClean="0">
                <a:solidFill>
                  <a:schemeClr val="bg1"/>
                </a:solidFill>
                <a:latin typeface="Copperplate Gothic Bold" pitchFamily="34" charset="0"/>
              </a:rPr>
              <a:t>secoli</a:t>
            </a:r>
            <a:r>
              <a:rPr lang="en-US" sz="1900" b="1" dirty="0" smtClean="0">
                <a:solidFill>
                  <a:schemeClr val="bg1"/>
                </a:solidFill>
                <a:latin typeface="Copperplate Gothic Bold" pitchFamily="34" charset="0"/>
              </a:rPr>
              <a:t>. Questa è </a:t>
            </a:r>
            <a:r>
              <a:rPr lang="en-US" sz="1900" b="1" dirty="0" err="1" smtClean="0">
                <a:solidFill>
                  <a:schemeClr val="bg1"/>
                </a:solidFill>
                <a:latin typeface="Copperplate Gothic Bold" pitchFamily="34" charset="0"/>
              </a:rPr>
              <a:t>una</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becchia</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fotografia</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della</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Moschea</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dei</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marinai</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di</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Ulqin</a:t>
            </a:r>
            <a:r>
              <a:rPr lang="en-US" sz="1900" b="1" dirty="0" smtClean="0">
                <a:solidFill>
                  <a:schemeClr val="bg1"/>
                </a:solidFill>
                <a:latin typeface="Copperplate Gothic Bold" pitchFamily="34" charset="0"/>
              </a:rPr>
              <a:t>/</a:t>
            </a:r>
            <a:r>
              <a:rPr lang="en-US" sz="1900" b="1" dirty="0" err="1" smtClean="0">
                <a:solidFill>
                  <a:schemeClr val="bg1"/>
                </a:solidFill>
                <a:latin typeface="Copperplate Gothic Bold" pitchFamily="34" charset="0"/>
              </a:rPr>
              <a:t>Ulcinj</a:t>
            </a:r>
            <a:r>
              <a:rPr lang="en-US" sz="1900" b="1" dirty="0" smtClean="0">
                <a:solidFill>
                  <a:schemeClr val="bg1"/>
                </a:solidFill>
                <a:latin typeface="Copperplate Gothic Bold" pitchFamily="34" charset="0"/>
              </a:rPr>
              <a:t> </a:t>
            </a:r>
            <a:r>
              <a:rPr lang="en-US" sz="1900" b="1" dirty="0" smtClean="0">
                <a:solidFill>
                  <a:schemeClr val="bg1"/>
                </a:solidFill>
                <a:latin typeface="Copperplate Gothic Bold" pitchFamily="34" charset="0"/>
              </a:rPr>
              <a:t>in Montenegro. Fu </a:t>
            </a:r>
            <a:r>
              <a:rPr lang="en-US" sz="1900" b="1" dirty="0" err="1" smtClean="0">
                <a:solidFill>
                  <a:schemeClr val="bg1"/>
                </a:solidFill>
                <a:latin typeface="Copperplate Gothic Bold" pitchFamily="34" charset="0"/>
              </a:rPr>
              <a:t>costruita</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nel</a:t>
            </a:r>
            <a:r>
              <a:rPr lang="en-US" sz="1900" b="1" dirty="0" smtClean="0">
                <a:solidFill>
                  <a:schemeClr val="bg1"/>
                </a:solidFill>
                <a:latin typeface="Copperplate Gothic Bold" pitchFamily="34" charset="0"/>
              </a:rPr>
              <a:t> XIV </a:t>
            </a:r>
            <a:r>
              <a:rPr lang="en-US" sz="1900" b="1" dirty="0" err="1" smtClean="0">
                <a:solidFill>
                  <a:schemeClr val="bg1"/>
                </a:solidFill>
                <a:latin typeface="Copperplate Gothic Bold" pitchFamily="34" charset="0"/>
              </a:rPr>
              <a:t>secolo</a:t>
            </a:r>
            <a:r>
              <a:rPr lang="en-US" sz="1900" b="1" dirty="0" smtClean="0">
                <a:solidFill>
                  <a:schemeClr val="bg1"/>
                </a:solidFill>
                <a:latin typeface="Copperplate Gothic Bold" pitchFamily="34" charset="0"/>
              </a:rPr>
              <a:t> con </a:t>
            </a:r>
            <a:r>
              <a:rPr lang="en-US" sz="1900" b="1" dirty="0" err="1" smtClean="0">
                <a:solidFill>
                  <a:schemeClr val="bg1"/>
                </a:solidFill>
                <a:latin typeface="Copperplate Gothic Bold" pitchFamily="34" charset="0"/>
              </a:rPr>
              <a:t>l’arrivo</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dei</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Turchi</a:t>
            </a:r>
            <a:r>
              <a:rPr lang="en-US" sz="1900" b="1" dirty="0" smtClean="0">
                <a:solidFill>
                  <a:schemeClr val="bg1"/>
                </a:solidFill>
                <a:latin typeface="Copperplate Gothic Bold" pitchFamily="34" charset="0"/>
              </a:rPr>
              <a:t> e </a:t>
            </a:r>
            <a:r>
              <a:rPr lang="en-US" sz="1900" b="1" dirty="0" err="1" smtClean="0">
                <a:solidFill>
                  <a:schemeClr val="bg1"/>
                </a:solidFill>
                <a:latin typeface="Copperplate Gothic Bold" pitchFamily="34" charset="0"/>
              </a:rPr>
              <a:t>demolita</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dall’esercito</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serbo</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nel</a:t>
            </a:r>
            <a:r>
              <a:rPr lang="en-US" sz="1900" b="1" dirty="0" smtClean="0">
                <a:solidFill>
                  <a:schemeClr val="bg1"/>
                </a:solidFill>
                <a:latin typeface="Copperplate Gothic Bold" pitchFamily="34" charset="0"/>
              </a:rPr>
              <a:t> . 1931. Fu </a:t>
            </a:r>
            <a:r>
              <a:rPr lang="en-US" sz="1900" b="1" dirty="0" err="1" smtClean="0">
                <a:solidFill>
                  <a:schemeClr val="bg1"/>
                </a:solidFill>
                <a:latin typeface="Copperplate Gothic Bold" pitchFamily="34" charset="0"/>
              </a:rPr>
              <a:t>ricostruita</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esattamente</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nello</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stesso</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posto</a:t>
            </a:r>
            <a:r>
              <a:rPr lang="en-US" sz="1900" b="1" dirty="0" smtClean="0">
                <a:solidFill>
                  <a:schemeClr val="bg1"/>
                </a:solidFill>
                <a:latin typeface="Copperplate Gothic Bold" pitchFamily="34" charset="0"/>
              </a:rPr>
              <a:t>, </a:t>
            </a:r>
            <a:r>
              <a:rPr lang="en-US" sz="1900" b="1" dirty="0" err="1" smtClean="0">
                <a:solidFill>
                  <a:schemeClr val="bg1"/>
                </a:solidFill>
                <a:latin typeface="Copperplate Gothic Bold" pitchFamily="34" charset="0"/>
              </a:rPr>
              <a:t>nel</a:t>
            </a:r>
            <a:r>
              <a:rPr lang="en-US" sz="1900" b="1" dirty="0" smtClean="0">
                <a:solidFill>
                  <a:schemeClr val="bg1"/>
                </a:solidFill>
                <a:latin typeface="Copperplate Gothic Bold" pitchFamily="34" charset="0"/>
              </a:rPr>
              <a:t> 2012</a:t>
            </a:r>
            <a:r>
              <a:rPr lang="it-IT" sz="1900" b="1" dirty="0" smtClean="0">
                <a:solidFill>
                  <a:schemeClr val="bg1"/>
                </a:solidFill>
                <a:latin typeface="Copperplate Gothic Bold" pitchFamily="34" charset="0"/>
                <a:cs typeface="Copperplate Gothic Bold"/>
              </a:rPr>
              <a:t>.  </a:t>
            </a:r>
            <a:endParaRPr lang="it-IT" sz="1900" b="1" dirty="0">
              <a:solidFill>
                <a:schemeClr val="bg1"/>
              </a:solidFill>
              <a:latin typeface="Copperplate Gothic Bold" pitchFamily="34" charset="0"/>
            </a:endParaRPr>
          </a:p>
        </p:txBody>
      </p:sp>
      <p:pic>
        <p:nvPicPr>
          <p:cNvPr id="49154" name="Picture 2" descr="http://www.albanianphotography.net/durham/index_htm_files/2520.jpg"/>
          <p:cNvPicPr>
            <a:picLocks noChangeAspect="1" noChangeArrowheads="1"/>
          </p:cNvPicPr>
          <p:nvPr/>
        </p:nvPicPr>
        <p:blipFill>
          <a:blip r:embed="rId3"/>
          <a:srcRect/>
          <a:stretch>
            <a:fillRect/>
          </a:stretch>
        </p:blipFill>
        <p:spPr bwMode="auto">
          <a:xfrm>
            <a:off x="1" y="-51218"/>
            <a:ext cx="6072198" cy="6909218"/>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4786322"/>
            <a:ext cx="9144000" cy="1938992"/>
          </a:xfrm>
          <a:prstGeom prst="rect">
            <a:avLst/>
          </a:prstGeom>
          <a:noFill/>
        </p:spPr>
        <p:txBody>
          <a:bodyPr wrap="square" rtlCol="0">
            <a:spAutoFit/>
          </a:bodyPr>
          <a:lstStyle/>
          <a:p>
            <a:r>
              <a:rPr lang="it-IT" sz="2400" b="1" dirty="0" smtClean="0">
                <a:solidFill>
                  <a:prstClr val="white"/>
                </a:solidFill>
                <a:latin typeface="Copperplate Gothic Bold"/>
                <a:cs typeface="Copperplate Gothic Bold"/>
              </a:rPr>
              <a:t>Dopo essere stata educata privatamente, come si conveniva ad una ragazza del suo ceto, ed aver frequentato il college, manifesta attitudini artistiche. Frequenta la </a:t>
            </a:r>
            <a:r>
              <a:rPr lang="it-IT" sz="2400" b="1" dirty="0" err="1" smtClean="0">
                <a:solidFill>
                  <a:prstClr val="white"/>
                </a:solidFill>
                <a:latin typeface="Copperplate Gothic Bold"/>
                <a:cs typeface="Copperplate Gothic Bold"/>
              </a:rPr>
              <a:t>Royal</a:t>
            </a:r>
            <a:r>
              <a:rPr lang="it-IT" sz="2400" b="1" dirty="0" smtClean="0">
                <a:solidFill>
                  <a:prstClr val="white"/>
                </a:solidFill>
                <a:latin typeface="Copperplate Gothic Bold"/>
                <a:cs typeface="Copperplate Gothic Bold"/>
              </a:rPr>
              <a:t> </a:t>
            </a:r>
            <a:r>
              <a:rPr lang="it-IT" sz="2400" b="1" dirty="0" err="1" smtClean="0">
                <a:solidFill>
                  <a:prstClr val="white"/>
                </a:solidFill>
                <a:latin typeface="Copperplate Gothic Bold"/>
                <a:cs typeface="Copperplate Gothic Bold"/>
              </a:rPr>
              <a:t>Academy</a:t>
            </a:r>
            <a:r>
              <a:rPr lang="it-IT" sz="2400" b="1" dirty="0" smtClean="0">
                <a:solidFill>
                  <a:prstClr val="white"/>
                </a:solidFill>
                <a:latin typeface="Copperplate Gothic Bold"/>
                <a:cs typeface="Copperplate Gothic Bold"/>
              </a:rPr>
              <a:t> </a:t>
            </a:r>
            <a:r>
              <a:rPr lang="it-IT" sz="2400" b="1" dirty="0" err="1" smtClean="0">
                <a:solidFill>
                  <a:prstClr val="white"/>
                </a:solidFill>
                <a:latin typeface="Copperplate Gothic Bold"/>
                <a:cs typeface="Copperplate Gothic Bold"/>
              </a:rPr>
              <a:t>of</a:t>
            </a:r>
            <a:r>
              <a:rPr lang="it-IT" sz="2400" b="1" dirty="0" smtClean="0">
                <a:solidFill>
                  <a:prstClr val="white"/>
                </a:solidFill>
                <a:latin typeface="Copperplate Gothic Bold"/>
                <a:cs typeface="Copperplate Gothic Bold"/>
              </a:rPr>
              <a:t> </a:t>
            </a:r>
            <a:r>
              <a:rPr lang="it-IT" sz="2400" b="1" dirty="0" err="1" smtClean="0">
                <a:solidFill>
                  <a:prstClr val="white"/>
                </a:solidFill>
                <a:latin typeface="Copperplate Gothic Bold"/>
                <a:cs typeface="Copperplate Gothic Bold"/>
              </a:rPr>
              <a:t>Arts</a:t>
            </a:r>
            <a:r>
              <a:rPr lang="it-IT" sz="2400" b="1" dirty="0" smtClean="0">
                <a:solidFill>
                  <a:prstClr val="white"/>
                </a:solidFill>
                <a:latin typeface="Copperplate Gothic Bold"/>
                <a:cs typeface="Copperplate Gothic Bold"/>
              </a:rPr>
              <a:t>  a Londra, e comincia a dipingere e a disegnare. </a:t>
            </a:r>
            <a:endParaRPr lang="it-IT" sz="2400" dirty="0">
              <a:solidFill>
                <a:prstClr val="white"/>
              </a:solidFill>
            </a:endParaRPr>
          </a:p>
        </p:txBody>
      </p:sp>
      <p:sp>
        <p:nvSpPr>
          <p:cNvPr id="8" name="CasellaDiTesto 7"/>
          <p:cNvSpPr txBox="1"/>
          <p:nvPr/>
        </p:nvSpPr>
        <p:spPr>
          <a:xfrm>
            <a:off x="5429256" y="142852"/>
            <a:ext cx="3555845" cy="369332"/>
          </a:xfrm>
          <a:prstGeom prst="rect">
            <a:avLst/>
          </a:prstGeom>
          <a:noFill/>
        </p:spPr>
        <p:txBody>
          <a:bodyPr wrap="none" rtlCol="0">
            <a:spAutoFit/>
          </a:bodyPr>
          <a:lstStyle/>
          <a:p>
            <a:r>
              <a:rPr lang="it-IT" b="1" dirty="0" err="1" smtClean="0">
                <a:latin typeface="Copperplate Gothic Bold" pitchFamily="34" charset="0"/>
              </a:rPr>
              <a:t>Hanover</a:t>
            </a:r>
            <a:r>
              <a:rPr lang="it-IT" b="1" dirty="0" smtClean="0">
                <a:latin typeface="Copperplate Gothic Bold" pitchFamily="34" charset="0"/>
              </a:rPr>
              <a:t> </a:t>
            </a:r>
            <a:r>
              <a:rPr lang="it-IT" b="1" dirty="0" err="1" smtClean="0">
                <a:latin typeface="Copperplate Gothic Bold" pitchFamily="34" charset="0"/>
              </a:rPr>
              <a:t>Square</a:t>
            </a:r>
            <a:r>
              <a:rPr lang="it-IT" b="1" dirty="0" smtClean="0">
                <a:latin typeface="Copperplate Gothic Bold" pitchFamily="34" charset="0"/>
              </a:rPr>
              <a:t> nell’800</a:t>
            </a:r>
            <a:endParaRPr lang="it-IT" b="1" dirty="0">
              <a:latin typeface="Copperplate Gothic Bold" pitchFamily="34" charset="0"/>
            </a:endParaRPr>
          </a:p>
        </p:txBody>
      </p:sp>
      <p:pic>
        <p:nvPicPr>
          <p:cNvPr id="78850" name="Picture 2" descr="Risultati immagini per royal academy of arts london"/>
          <p:cNvPicPr>
            <a:picLocks noChangeAspect="1" noChangeArrowheads="1"/>
          </p:cNvPicPr>
          <p:nvPr/>
        </p:nvPicPr>
        <p:blipFill>
          <a:blip r:embed="rId3"/>
          <a:srcRect/>
          <a:stretch>
            <a:fillRect/>
          </a:stretch>
        </p:blipFill>
        <p:spPr bwMode="auto">
          <a:xfrm>
            <a:off x="27150" y="0"/>
            <a:ext cx="9116850" cy="4786346"/>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000629" y="1"/>
            <a:ext cx="4143372" cy="6740307"/>
          </a:xfrm>
          <a:prstGeom prst="rect">
            <a:avLst/>
          </a:prstGeom>
          <a:noFill/>
        </p:spPr>
        <p:txBody>
          <a:bodyPr wrap="square" rtlCol="0">
            <a:spAutoFit/>
          </a:bodyPr>
          <a:lstStyle/>
          <a:p>
            <a:r>
              <a:rPr lang="it-IT" sz="2400" b="1" dirty="0" smtClean="0">
                <a:solidFill>
                  <a:prstClr val="white"/>
                </a:solidFill>
                <a:latin typeface="Copperplate Gothic Bold"/>
                <a:cs typeface="Copperplate Gothic Bold"/>
              </a:rPr>
              <a:t>Edith individua subito, sul territorio, la presenza arcana di una religione antichissima, la cui origine si perde nella notte dei tempi; e la capacità sincretica di mescolare  simbologie antitetiche per aggirare divieti cristiani e islamici. Di fatto, sono gli spiriti della Madre Terra ad essere i protagonisti della religiosità e della sensibilità popolare. </a:t>
            </a:r>
            <a:endParaRPr lang="it-IT" sz="2400" dirty="0">
              <a:solidFill>
                <a:prstClr val="white"/>
              </a:solidFill>
            </a:endParaRPr>
          </a:p>
        </p:txBody>
      </p:sp>
      <p:pic>
        <p:nvPicPr>
          <p:cNvPr id="25602" name="Picture 2" descr="http://www.albanianphotography.net/durham/index_htm_files/2539.jpg"/>
          <p:cNvPicPr>
            <a:picLocks noChangeAspect="1" noChangeArrowheads="1"/>
          </p:cNvPicPr>
          <p:nvPr/>
        </p:nvPicPr>
        <p:blipFill>
          <a:blip r:embed="rId3"/>
          <a:srcRect/>
          <a:stretch>
            <a:fillRect/>
          </a:stretch>
        </p:blipFill>
        <p:spPr bwMode="auto">
          <a:xfrm>
            <a:off x="0" y="0"/>
            <a:ext cx="4943707" cy="685800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0" y="6519446"/>
            <a:ext cx="9144000" cy="338554"/>
          </a:xfrm>
          <a:prstGeom prst="rect">
            <a:avLst/>
          </a:prstGeom>
          <a:noFill/>
        </p:spPr>
        <p:txBody>
          <a:bodyPr wrap="square" rtlCol="0">
            <a:spAutoFit/>
          </a:bodyPr>
          <a:lstStyle/>
          <a:p>
            <a:r>
              <a:rPr lang="it-IT" sz="1600" b="1" dirty="0" smtClean="0">
                <a:solidFill>
                  <a:prstClr val="white"/>
                </a:solidFill>
                <a:latin typeface="Copperplate Gothic Bold"/>
                <a:cs typeface="Copperplate Gothic Bold"/>
              </a:rPr>
              <a:t>In ogni contesto, simboli religiosi cristiani e precristiani sono mescolati. </a:t>
            </a:r>
            <a:endParaRPr lang="it-IT" sz="1600" dirty="0">
              <a:solidFill>
                <a:prstClr val="white"/>
              </a:solidFill>
            </a:endParaRPr>
          </a:p>
        </p:txBody>
      </p:sp>
      <p:pic>
        <p:nvPicPr>
          <p:cNvPr id="53250" name="Picture 2" descr="Risultati immagini per edith durham drawings"/>
          <p:cNvPicPr>
            <a:picLocks noChangeAspect="1" noChangeArrowheads="1"/>
          </p:cNvPicPr>
          <p:nvPr/>
        </p:nvPicPr>
        <p:blipFill>
          <a:blip r:embed="rId3"/>
          <a:srcRect/>
          <a:stretch>
            <a:fillRect/>
          </a:stretch>
        </p:blipFill>
        <p:spPr bwMode="auto">
          <a:xfrm>
            <a:off x="0" y="0"/>
            <a:ext cx="9175656" cy="6500834"/>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000629" y="1"/>
            <a:ext cx="4143372" cy="6740307"/>
          </a:xfrm>
          <a:prstGeom prst="rect">
            <a:avLst/>
          </a:prstGeom>
          <a:noFill/>
        </p:spPr>
        <p:txBody>
          <a:bodyPr wrap="square" rtlCol="0">
            <a:spAutoFit/>
          </a:bodyPr>
          <a:lstStyle/>
          <a:p>
            <a:r>
              <a:rPr lang="it-IT" sz="2400" b="1" dirty="0" smtClean="0">
                <a:solidFill>
                  <a:prstClr val="white"/>
                </a:solidFill>
                <a:latin typeface="Copperplate Gothic Bold"/>
                <a:cs typeface="Copperplate Gothic Bold"/>
              </a:rPr>
              <a:t>Edith individua subito, sul territorio, la presenza arcana di una religione antichissima, la cui origine si perde nella notte dei tempi; e la capacità sincretica di mescolare  simbologie antitetiche per aggirare i divieti cristiani. Di fatto, sono gli spiriti della Madre Terra ad essere i protagonisti della religiosità e della sensibilità popolare. </a:t>
            </a:r>
            <a:endParaRPr lang="it-IT" sz="2400" dirty="0">
              <a:solidFill>
                <a:prstClr val="white"/>
              </a:solidFill>
            </a:endParaRPr>
          </a:p>
        </p:txBody>
      </p:sp>
      <p:pic>
        <p:nvPicPr>
          <p:cNvPr id="25602" name="Picture 2" descr="http://www.albanianphotography.net/durham/index_htm_files/2539.jpg"/>
          <p:cNvPicPr>
            <a:picLocks noChangeAspect="1" noChangeArrowheads="1"/>
          </p:cNvPicPr>
          <p:nvPr/>
        </p:nvPicPr>
        <p:blipFill>
          <a:blip r:embed="rId3"/>
          <a:srcRect/>
          <a:stretch>
            <a:fillRect/>
          </a:stretch>
        </p:blipFill>
        <p:spPr bwMode="auto">
          <a:xfrm>
            <a:off x="0" y="0"/>
            <a:ext cx="4943707" cy="685800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96226"/>
            <a:ext cx="9143999" cy="846386"/>
          </a:xfrm>
          <a:prstGeom prst="rect">
            <a:avLst/>
          </a:prstGeom>
          <a:noFill/>
        </p:spPr>
        <p:txBody>
          <a:bodyPr wrap="square" rtlCol="0">
            <a:spAutoFit/>
          </a:bodyPr>
          <a:lstStyle/>
          <a:p>
            <a:pPr fontAlgn="auto"/>
            <a:r>
              <a:rPr lang="it-IT" sz="1600" b="1" dirty="0" smtClean="0">
                <a:solidFill>
                  <a:schemeClr val="bg1"/>
                </a:solidFill>
                <a:latin typeface="Copperplate Gothic Bold" pitchFamily="34" charset="0"/>
              </a:rPr>
              <a:t>1. Ornamento di bronzo preistorico, Bosnia (Museo di Sarajevo, </a:t>
            </a:r>
            <a:r>
              <a:rPr lang="it-IT" sz="1600" b="1" dirty="0" err="1" smtClean="0">
                <a:solidFill>
                  <a:schemeClr val="bg1"/>
                </a:solidFill>
                <a:latin typeface="Copperplate Gothic Bold" pitchFamily="34" charset="0"/>
              </a:rPr>
              <a:t>Sjeversko</a:t>
            </a:r>
            <a:r>
              <a:rPr lang="it-IT" sz="1600" b="1" dirty="0" smtClean="0">
                <a:solidFill>
                  <a:schemeClr val="bg1"/>
                </a:solidFill>
                <a:latin typeface="Copperplate Gothic Bold" pitchFamily="34" charset="0"/>
              </a:rPr>
              <a:t>, T. </a:t>
            </a:r>
            <a:r>
              <a:rPr lang="it-IT" sz="1600" b="1" dirty="0" smtClean="0">
                <a:solidFill>
                  <a:schemeClr val="bg1"/>
                </a:solidFill>
                <a:latin typeface="Copperplate Gothic Bold" pitchFamily="34" charset="0"/>
              </a:rPr>
              <a:t>2  </a:t>
            </a:r>
            <a:r>
              <a:rPr lang="it-IT" sz="1600" b="1" dirty="0" smtClean="0">
                <a:solidFill>
                  <a:schemeClr val="bg1"/>
                </a:solidFill>
                <a:latin typeface="Copperplate Gothic Bold" pitchFamily="34" charset="0"/>
              </a:rPr>
              <a:t>2. Orecchino in argento di inizio ‘900, del tipo </a:t>
            </a:r>
            <a:r>
              <a:rPr lang="it-IT" sz="1600" b="1" dirty="0" err="1" smtClean="0">
                <a:solidFill>
                  <a:schemeClr val="bg1"/>
                </a:solidFill>
                <a:latin typeface="Copperplate Gothic Bold" pitchFamily="34" charset="0"/>
              </a:rPr>
              <a:t>commune</a:t>
            </a:r>
            <a:r>
              <a:rPr lang="it-IT" sz="1600" b="1" dirty="0" smtClean="0">
                <a:solidFill>
                  <a:schemeClr val="bg1"/>
                </a:solidFill>
                <a:latin typeface="Copperplate Gothic Bold" pitchFamily="34" charset="0"/>
              </a:rPr>
              <a:t> in Bosnia, </a:t>
            </a:r>
            <a:r>
              <a:rPr lang="it-IT" sz="1600" b="1" dirty="0" err="1" smtClean="0">
                <a:solidFill>
                  <a:schemeClr val="bg1"/>
                </a:solidFill>
                <a:latin typeface="Copperplate Gothic Bold" pitchFamily="34" charset="0"/>
              </a:rPr>
              <a:t>Servia</a:t>
            </a:r>
            <a:r>
              <a:rPr lang="it-IT" sz="1600" b="1" dirty="0" smtClean="0">
                <a:solidFill>
                  <a:schemeClr val="bg1"/>
                </a:solidFill>
                <a:latin typeface="Copperplate Gothic Bold" pitchFamily="34" charset="0"/>
              </a:rPr>
              <a:t>, Bulgaria, Kosovo </a:t>
            </a:r>
            <a:r>
              <a:rPr lang="it-IT" sz="1600" b="1" dirty="0" err="1" smtClean="0">
                <a:solidFill>
                  <a:schemeClr val="bg1"/>
                </a:solidFill>
                <a:latin typeface="Copperplate Gothic Bold" pitchFamily="34" charset="0"/>
              </a:rPr>
              <a:t>Vilayet</a:t>
            </a:r>
            <a:r>
              <a:rPr lang="it-IT" sz="1600" b="1" dirty="0" smtClean="0">
                <a:solidFill>
                  <a:schemeClr val="bg1"/>
                </a:solidFill>
                <a:latin typeface="Copperplate Gothic Bold" pitchFamily="34" charset="0"/>
              </a:rPr>
              <a:t>. 3</a:t>
            </a:r>
            <a:r>
              <a:rPr lang="it-IT" sz="1600" b="1" dirty="0" smtClean="0">
                <a:solidFill>
                  <a:schemeClr val="bg1"/>
                </a:solidFill>
                <a:latin typeface="Copperplate Gothic Bold" pitchFamily="34" charset="0"/>
              </a:rPr>
              <a:t>, 4, 5, 6. Modelli di tatuaggi bosniaci cattolici</a:t>
            </a:r>
            <a:r>
              <a:rPr lang="it-IT" sz="1700" b="1" dirty="0" smtClean="0">
                <a:solidFill>
                  <a:prstClr val="white"/>
                </a:solidFill>
                <a:latin typeface="Copperplate Gothic Bold" pitchFamily="34" charset="0"/>
                <a:cs typeface="Copperplate Gothic Bold"/>
              </a:rPr>
              <a:t>.  </a:t>
            </a:r>
            <a:endParaRPr lang="it-IT" sz="1700" b="1" dirty="0">
              <a:solidFill>
                <a:prstClr val="white"/>
              </a:solidFill>
              <a:latin typeface="Copperplate Gothic Bold" pitchFamily="34" charset="0"/>
            </a:endParaRPr>
          </a:p>
        </p:txBody>
      </p:sp>
      <p:pic>
        <p:nvPicPr>
          <p:cNvPr id="7" name="Immagine 6" descr="http://digital.library.upenn.edu/women/durham/albania/3.gif"/>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 y="2285992"/>
            <a:ext cx="9143999" cy="3667145"/>
          </a:xfrm>
          <a:prstGeom prst="rect">
            <a:avLst/>
          </a:prstGeom>
          <a:noFill/>
          <a:ln>
            <a:noFill/>
          </a:ln>
        </p:spPr>
      </p:pic>
      <p:sp>
        <p:nvSpPr>
          <p:cNvPr id="8" name="Rettangolo 7"/>
          <p:cNvSpPr/>
          <p:nvPr/>
        </p:nvSpPr>
        <p:spPr>
          <a:xfrm>
            <a:off x="0" y="0"/>
            <a:ext cx="9144000" cy="2739211"/>
          </a:xfrm>
          <a:prstGeom prst="rect">
            <a:avLst/>
          </a:prstGeom>
        </p:spPr>
        <p:txBody>
          <a:bodyPr wrap="square">
            <a:spAutoFit/>
          </a:bodyPr>
          <a:lstStyle/>
          <a:p>
            <a:r>
              <a:rPr lang="it-IT" sz="1700" b="1" i="1" dirty="0" smtClean="0">
                <a:solidFill>
                  <a:schemeClr val="bg1"/>
                </a:solidFill>
                <a:latin typeface="Copperplate Gothic Bold" pitchFamily="34" charset="0"/>
              </a:rPr>
              <a:t>la maggior parte degli appartenenti a queste tribù cattoliche, sia uomini che donne, sono tatuati sul dorso della mano, sull'avambraccio, sul seno con una croce; ma mai una semplice croce. Ha una mezzaluna sopra e sotto di essa; o le braccia terminano in piccoli cerchi; o anche in circoli e alcuni in mezzelune; o la croce è in forma  ruota solare. …. La maggior parte delle persone hanno detto che lo hanno fatto perché erano cattolici. Un uomo ha risposto che l’ha fatto per essere sicuro di poter ricevere una sepoltura cristiana, se fosse morto all'estero </a:t>
            </a:r>
            <a:endParaRPr lang="it-IT" sz="1700" b="1" dirty="0" smtClean="0">
              <a:solidFill>
                <a:schemeClr val="bg1"/>
              </a:solidFill>
              <a:latin typeface="Copperplate Gothic Bold" pitchFamily="34" charset="0"/>
            </a:endParaRPr>
          </a:p>
          <a:p>
            <a:r>
              <a:rPr lang="it-IT" b="1" dirty="0" smtClean="0">
                <a:solidFill>
                  <a:schemeClr val="bg1"/>
                </a:solidFill>
                <a:latin typeface="Copperplate Gothic Bold" pitchFamily="34" charset="0"/>
              </a:rPr>
              <a:t> </a:t>
            </a:r>
          </a:p>
          <a:p>
            <a:r>
              <a:rPr lang="it-IT" b="1" dirty="0" smtClean="0">
                <a:solidFill>
                  <a:schemeClr val="bg1"/>
                </a:solidFill>
                <a:latin typeface="Copperplate Gothic Bold" pitchFamily="34" charset="0"/>
              </a:rPr>
              <a:t>1</a:t>
            </a:r>
            <a:r>
              <a:rPr lang="it-IT" b="1" dirty="0" smtClean="0">
                <a:solidFill>
                  <a:schemeClr val="bg1"/>
                </a:solidFill>
                <a:latin typeface="Copperplate Gothic Bold" pitchFamily="34" charset="0"/>
              </a:rPr>
              <a:t>. </a:t>
            </a:r>
            <a:endParaRPr lang="it-IT" b="1" dirty="0">
              <a:solidFill>
                <a:schemeClr val="bg1"/>
              </a:solidFill>
              <a:latin typeface="Copperplate Gothic Bold" pitchFamily="34" charset="0"/>
            </a:endParaRPr>
          </a:p>
        </p:txBody>
      </p:sp>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643438" y="0"/>
            <a:ext cx="4500562" cy="6740307"/>
          </a:xfrm>
          <a:prstGeom prst="rect">
            <a:avLst/>
          </a:prstGeom>
          <a:noFill/>
        </p:spPr>
        <p:txBody>
          <a:bodyPr wrap="square" rtlCol="0">
            <a:spAutoFit/>
          </a:bodyPr>
          <a:lstStyle/>
          <a:p>
            <a:r>
              <a:rPr lang="it-IT" sz="1600" b="1" dirty="0" smtClean="0">
                <a:solidFill>
                  <a:schemeClr val="bg1"/>
                </a:solidFill>
                <a:latin typeface="Copperplate Gothic Bold" pitchFamily="34" charset="0"/>
              </a:rPr>
              <a:t>Il tatuaggio è, in prima battuta, un segno di identità etnica che risale a tempi antichissimi, che serve per distinguersi dagli invasori slavi.  Ecco quello che Edith Durham dice nel suo libro, Alta Albania:</a:t>
            </a:r>
          </a:p>
          <a:p>
            <a:r>
              <a:rPr lang="it-IT" sz="1600" b="1" dirty="0" smtClean="0">
                <a:solidFill>
                  <a:schemeClr val="bg1"/>
                </a:solidFill>
                <a:latin typeface="Copperplate Gothic Bold" pitchFamily="34" charset="0"/>
              </a:rPr>
              <a:t> </a:t>
            </a:r>
          </a:p>
          <a:p>
            <a:r>
              <a:rPr lang="it-IT" sz="1600" b="1" i="1" dirty="0" smtClean="0">
                <a:solidFill>
                  <a:schemeClr val="bg1"/>
                </a:solidFill>
                <a:latin typeface="Copperplate Gothic Bold" pitchFamily="34" charset="0"/>
              </a:rPr>
              <a:t>Ci sono alcune antiche comunità cattoliche in Bosnia che hanno conservato fino ad oggi l'antica usanza illirica del tatuaggio. Questa tradizione non è mai stata praticata </a:t>
            </a:r>
            <a:r>
              <a:rPr lang="it-IT" sz="1600" b="1" i="1" dirty="0" smtClean="0">
                <a:solidFill>
                  <a:schemeClr val="bg1"/>
                </a:solidFill>
                <a:latin typeface="Copperplate Gothic Bold" pitchFamily="34" charset="0"/>
              </a:rPr>
              <a:t>dagli slavi </a:t>
            </a:r>
            <a:r>
              <a:rPr lang="it-IT" sz="1600" b="1" i="1" dirty="0" smtClean="0">
                <a:solidFill>
                  <a:schemeClr val="bg1"/>
                </a:solidFill>
                <a:latin typeface="Copperplate Gothic Bold" pitchFamily="34" charset="0"/>
              </a:rPr>
              <a:t>ortodossi o musulmani, ma è comune tra gli albanesi cattolici e musulmani. E’ quindi possibile che i bosniaci tatuati, anche se ora </a:t>
            </a:r>
            <a:r>
              <a:rPr lang="it-IT" sz="1600" b="1" i="1" dirty="0" err="1" smtClean="0">
                <a:solidFill>
                  <a:schemeClr val="bg1"/>
                </a:solidFill>
                <a:latin typeface="Copperplate Gothic Bold" pitchFamily="34" charset="0"/>
              </a:rPr>
              <a:t>serbofoni</a:t>
            </a:r>
            <a:r>
              <a:rPr lang="it-IT" sz="1600" b="1" i="1" dirty="0" smtClean="0">
                <a:solidFill>
                  <a:schemeClr val="bg1"/>
                </a:solidFill>
                <a:latin typeface="Copperplate Gothic Bold" pitchFamily="34" charset="0"/>
              </a:rPr>
              <a:t>, discendano dagli abitanti autoctoni </a:t>
            </a:r>
            <a:r>
              <a:rPr lang="it-IT" sz="1600" b="1" i="1" dirty="0" err="1" smtClean="0">
                <a:solidFill>
                  <a:schemeClr val="bg1"/>
                </a:solidFill>
                <a:latin typeface="Copperplate Gothic Bold" pitchFamily="34" charset="0"/>
              </a:rPr>
              <a:t>pre-slavi</a:t>
            </a:r>
            <a:r>
              <a:rPr lang="it-IT" sz="1600" b="1" i="1" dirty="0" smtClean="0">
                <a:solidFill>
                  <a:schemeClr val="bg1"/>
                </a:solidFill>
                <a:latin typeface="Copperplate Gothic Bold" pitchFamily="34" charset="0"/>
              </a:rPr>
              <a:t>, che non hanno ancora perso l'abitudine di portare un segno che li identifichi e li distingua. E 'di particolare interesse notare che, delle attuali tribù del Nord dell'Albania, le più tatuate sono quelle che riferiscono di discendere dalle comunità che fuggirono dalla Bosnia per evitare i turchi. </a:t>
            </a:r>
            <a:r>
              <a:rPr lang="it-IT" sz="1600" b="1" i="1" dirty="0" smtClean="0">
                <a:solidFill>
                  <a:schemeClr val="bg1"/>
                </a:solidFill>
                <a:latin typeface="Copperplate Gothic Bold" pitchFamily="34" charset="0"/>
              </a:rPr>
              <a:t>“</a:t>
            </a:r>
            <a:endParaRPr lang="it-IT" sz="1600" b="1" dirty="0" smtClean="0">
              <a:solidFill>
                <a:schemeClr val="bg1"/>
              </a:solidFill>
              <a:latin typeface="Copperplate Gothic Bold" pitchFamily="34" charset="0"/>
            </a:endParaRPr>
          </a:p>
        </p:txBody>
      </p:sp>
      <p:pic>
        <p:nvPicPr>
          <p:cNvPr id="6" name="Immagine 5" descr="https://scontent-mxp1-1.xx.fbcdn.net/hphotos-xfa1/v/t1.0-9/379827_323128654365805_123007588_n.jpg?oh=af59d0dd9a10a3086196da9a475af472&amp;oe=5610BCA5"/>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14982" t="4456" r="2142" b="10253"/>
          <a:stretch>
            <a:fillRect/>
          </a:stretch>
        </p:blipFill>
        <p:spPr bwMode="auto">
          <a:xfrm>
            <a:off x="0" y="0"/>
            <a:ext cx="4643470" cy="6858000"/>
          </a:xfrm>
          <a:prstGeom prst="rect">
            <a:avLst/>
          </a:prstGeom>
          <a:noFill/>
          <a:ln>
            <a:noFill/>
          </a:ln>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996226"/>
            <a:ext cx="9143999" cy="1092607"/>
          </a:xfrm>
          <a:prstGeom prst="rect">
            <a:avLst/>
          </a:prstGeom>
          <a:noFill/>
        </p:spPr>
        <p:txBody>
          <a:bodyPr wrap="square" rtlCol="0">
            <a:spAutoFit/>
          </a:bodyPr>
          <a:lstStyle/>
          <a:p>
            <a:r>
              <a:rPr lang="it-IT" sz="1600" b="1" dirty="0" smtClean="0">
                <a:solidFill>
                  <a:schemeClr val="bg1"/>
                </a:solidFill>
                <a:latin typeface="Copperplate Gothic Bold" pitchFamily="34" charset="0"/>
              </a:rPr>
              <a:t>Quando l’antropologa ha chiesto quale fosse il significato del cerchio e della mezzaluna, le hanno risposto,</a:t>
            </a:r>
          </a:p>
          <a:p>
            <a:r>
              <a:rPr lang="it-IT" sz="1600" b="1" dirty="0" smtClean="0">
                <a:solidFill>
                  <a:schemeClr val="bg1"/>
                </a:solidFill>
                <a:latin typeface="Copperplate Gothic Bold" pitchFamily="34" charset="0"/>
              </a:rPr>
              <a:t> </a:t>
            </a:r>
            <a:r>
              <a:rPr lang="it-IT" sz="1600" b="1" i="1" dirty="0" err="1" smtClean="0">
                <a:solidFill>
                  <a:schemeClr val="bg1"/>
                </a:solidFill>
                <a:latin typeface="Copperplate Gothic Bold" pitchFamily="34" charset="0"/>
              </a:rPr>
              <a:t>Dielli</a:t>
            </a:r>
            <a:r>
              <a:rPr lang="it-IT" sz="1600" b="1" i="1" dirty="0" smtClean="0">
                <a:solidFill>
                  <a:schemeClr val="bg1"/>
                </a:solidFill>
                <a:latin typeface="Copperplate Gothic Bold" pitchFamily="34" charset="0"/>
              </a:rPr>
              <a:t> </a:t>
            </a:r>
            <a:r>
              <a:rPr lang="it-IT" sz="1600" b="1" i="1" dirty="0" smtClean="0">
                <a:solidFill>
                  <a:schemeClr val="bg1"/>
                </a:solidFill>
                <a:latin typeface="Copperplate Gothic Bold" pitchFamily="34" charset="0"/>
              </a:rPr>
              <a:t>-. il sole, e </a:t>
            </a:r>
            <a:r>
              <a:rPr lang="it-IT" sz="1600" b="1" i="1" dirty="0" err="1" smtClean="0">
                <a:solidFill>
                  <a:schemeClr val="bg1"/>
                </a:solidFill>
                <a:latin typeface="Copperplate Gothic Bold" pitchFamily="34" charset="0"/>
              </a:rPr>
              <a:t>Hana</a:t>
            </a:r>
            <a:r>
              <a:rPr lang="it-IT" sz="1600" b="1" i="1" dirty="0" smtClean="0">
                <a:solidFill>
                  <a:schemeClr val="bg1"/>
                </a:solidFill>
                <a:latin typeface="Copperplate Gothic Bold" pitchFamily="34" charset="0"/>
              </a:rPr>
              <a:t> - la luna. La croce era per mostrare che sei cristiana. </a:t>
            </a:r>
            <a:endParaRPr lang="it-IT" sz="1600" b="1" dirty="0" smtClean="0">
              <a:solidFill>
                <a:schemeClr val="bg1"/>
              </a:solidFill>
              <a:latin typeface="Copperplate Gothic Bold" pitchFamily="34" charset="0"/>
            </a:endParaRPr>
          </a:p>
          <a:p>
            <a:pPr fontAlgn="auto"/>
            <a:r>
              <a:rPr lang="it-IT" sz="1700" b="1" dirty="0" smtClean="0">
                <a:solidFill>
                  <a:prstClr val="white"/>
                </a:solidFill>
                <a:latin typeface="Copperplate Gothic Bold"/>
                <a:cs typeface="Copperplate Gothic Bold"/>
              </a:rPr>
              <a:t>.  </a:t>
            </a:r>
            <a:endParaRPr lang="it-IT" sz="1700" dirty="0">
              <a:solidFill>
                <a:prstClr val="white"/>
              </a:solidFill>
            </a:endParaRPr>
          </a:p>
        </p:txBody>
      </p:sp>
      <p:pic>
        <p:nvPicPr>
          <p:cNvPr id="8" name="Immagine 7" descr="https://lh4.googleusercontent.com/-YeHhrjHDVvs/T08v8KS4X9I/AAAAAAAADa8/NahUDXle3DY/s250/north_african_tattoos_15.jpg"/>
          <p:cNvPicPr/>
          <p:nvPr/>
        </p:nvPicPr>
        <p:blipFill>
          <a:blip r:embed="rId3"/>
          <a:srcRect/>
          <a:stretch>
            <a:fillRect/>
          </a:stretch>
        </p:blipFill>
        <p:spPr bwMode="auto">
          <a:xfrm>
            <a:off x="714348" y="0"/>
            <a:ext cx="7286676" cy="5929330"/>
          </a:xfrm>
          <a:prstGeom prst="rect">
            <a:avLst/>
          </a:prstGeom>
          <a:noFill/>
          <a:ln w="9525">
            <a:noFill/>
            <a:miter lim="800000"/>
            <a:headEnd/>
            <a:tailEnd/>
          </a:ln>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2143108" y="0"/>
            <a:ext cx="1857388" cy="6786473"/>
          </a:xfrm>
          <a:prstGeom prst="rect">
            <a:avLst/>
          </a:prstGeom>
          <a:noFill/>
        </p:spPr>
        <p:txBody>
          <a:bodyPr wrap="square" rtlCol="0">
            <a:spAutoFit/>
          </a:bodyPr>
          <a:lstStyle/>
          <a:p>
            <a:r>
              <a:rPr lang="it-IT" sz="1500" b="1" dirty="0" smtClean="0">
                <a:solidFill>
                  <a:schemeClr val="bg1"/>
                </a:solidFill>
                <a:latin typeface="Copperplate Gothic Bold" pitchFamily="34" charset="0"/>
              </a:rPr>
              <a:t>Un sacerdote locale ammette:</a:t>
            </a:r>
          </a:p>
          <a:p>
            <a:r>
              <a:rPr lang="it-IT" sz="1500" b="1" dirty="0" smtClean="0">
                <a:solidFill>
                  <a:schemeClr val="bg1"/>
                </a:solidFill>
                <a:latin typeface="Copperplate Gothic Bold" pitchFamily="34" charset="0"/>
              </a:rPr>
              <a:t> </a:t>
            </a:r>
            <a:r>
              <a:rPr lang="it-IT" sz="1500" b="1" i="1" dirty="0" smtClean="0">
                <a:solidFill>
                  <a:schemeClr val="bg1"/>
                </a:solidFill>
                <a:latin typeface="Copperplate Gothic Bold" pitchFamily="34" charset="0"/>
              </a:rPr>
              <a:t>Conservano </a:t>
            </a:r>
            <a:r>
              <a:rPr lang="it-IT" sz="1500" b="1" i="1" dirty="0" smtClean="0">
                <a:solidFill>
                  <a:schemeClr val="bg1"/>
                </a:solidFill>
                <a:latin typeface="Copperplate Gothic Bold" pitchFamily="34" charset="0"/>
              </a:rPr>
              <a:t>molte curiose credenze pagane di cui non mi parlerebbero mai. Ho scoperto che credono in due potenze - Luce e Tenebre - che sono in conflitto - Bene e il Male. Questi tatuaggi sono in qualche modo connessi con questo. Così per il Serpente, che viene tatuato e anche disegnato sui muri delle case</a:t>
            </a:r>
            <a:r>
              <a:rPr lang="it-IT" sz="1500" b="1" i="1" dirty="0" smtClean="0">
                <a:solidFill>
                  <a:schemeClr val="bg1"/>
                </a:solidFill>
                <a:latin typeface="Copperplate Gothic Bold" pitchFamily="34" charset="0"/>
              </a:rPr>
              <a:t>.</a:t>
            </a:r>
            <a:endParaRPr lang="it-IT" sz="1500" b="1" dirty="0" smtClean="0">
              <a:solidFill>
                <a:schemeClr val="bg1"/>
              </a:solidFill>
              <a:latin typeface="Copperplate Gothic Bold" pitchFamily="34" charset="0"/>
            </a:endParaRPr>
          </a:p>
        </p:txBody>
      </p:sp>
      <p:pic>
        <p:nvPicPr>
          <p:cNvPr id="8" name="Immagine 7" descr="https://html1-f.scribdassets.com/32fc9zswao2incsn/images/16-1797bdd6cd.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2124079" cy="6858000"/>
          </a:xfrm>
          <a:prstGeom prst="rect">
            <a:avLst/>
          </a:prstGeom>
          <a:noFill/>
          <a:ln>
            <a:noFill/>
          </a:ln>
        </p:spPr>
      </p:pic>
      <p:pic>
        <p:nvPicPr>
          <p:cNvPr id="7" name="Immagine 6"/>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11541" t="1834" r="2390" b="14291"/>
          <a:stretch>
            <a:fillRect/>
          </a:stretch>
        </p:blipFill>
        <p:spPr bwMode="auto">
          <a:xfrm>
            <a:off x="4000464" y="0"/>
            <a:ext cx="5143536" cy="6858000"/>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643438" y="0"/>
            <a:ext cx="4500562" cy="6740307"/>
          </a:xfrm>
          <a:prstGeom prst="rect">
            <a:avLst/>
          </a:prstGeom>
          <a:noFill/>
        </p:spPr>
        <p:txBody>
          <a:bodyPr wrap="square" rtlCol="0">
            <a:spAutoFit/>
          </a:bodyPr>
          <a:lstStyle/>
          <a:p>
            <a:r>
              <a:rPr lang="it-IT" sz="1600" b="1" dirty="0" smtClean="0">
                <a:solidFill>
                  <a:schemeClr val="bg1"/>
                </a:solidFill>
                <a:latin typeface="Copperplate Gothic Bold" pitchFamily="34" charset="0"/>
              </a:rPr>
              <a:t>Il tatuaggio è, in prima battuta, un segno di identità etnica che risale a tempi antichissimi, che serve per distinguersi dagli invasori slavi.  Ecco quello che Edith Durham dice nel suo libro, Alta Albania:</a:t>
            </a:r>
          </a:p>
          <a:p>
            <a:r>
              <a:rPr lang="it-IT" sz="1600" b="1" dirty="0" smtClean="0">
                <a:solidFill>
                  <a:schemeClr val="bg1"/>
                </a:solidFill>
                <a:latin typeface="Copperplate Gothic Bold" pitchFamily="34" charset="0"/>
              </a:rPr>
              <a:t> </a:t>
            </a:r>
          </a:p>
          <a:p>
            <a:r>
              <a:rPr lang="it-IT" sz="1600" b="1" i="1" dirty="0" smtClean="0">
                <a:solidFill>
                  <a:schemeClr val="bg1"/>
                </a:solidFill>
                <a:latin typeface="Copperplate Gothic Bold" pitchFamily="34" charset="0"/>
              </a:rPr>
              <a:t>Ci sono alcune antiche comunità cattoliche in Bosnia che hanno conservato fino ad oggi l'antica usanza illirica del tatuaggio. Questa tradizione non è mai stata praticata </a:t>
            </a:r>
            <a:r>
              <a:rPr lang="it-IT" sz="1600" b="1" i="1" dirty="0" smtClean="0">
                <a:solidFill>
                  <a:schemeClr val="bg1"/>
                </a:solidFill>
                <a:latin typeface="Copperplate Gothic Bold" pitchFamily="34" charset="0"/>
              </a:rPr>
              <a:t>dagli slavi </a:t>
            </a:r>
            <a:r>
              <a:rPr lang="it-IT" sz="1600" b="1" i="1" dirty="0" smtClean="0">
                <a:solidFill>
                  <a:schemeClr val="bg1"/>
                </a:solidFill>
                <a:latin typeface="Copperplate Gothic Bold" pitchFamily="34" charset="0"/>
              </a:rPr>
              <a:t>ortodossi o musulmani, ma è comune tra gli albanesi cattolici e musulmani. E’ quindi possibile che i bosniaci tatuati, anche se ora </a:t>
            </a:r>
            <a:r>
              <a:rPr lang="it-IT" sz="1600" b="1" i="1" dirty="0" err="1" smtClean="0">
                <a:solidFill>
                  <a:schemeClr val="bg1"/>
                </a:solidFill>
                <a:latin typeface="Copperplate Gothic Bold" pitchFamily="34" charset="0"/>
              </a:rPr>
              <a:t>serbofoni</a:t>
            </a:r>
            <a:r>
              <a:rPr lang="it-IT" sz="1600" b="1" i="1" dirty="0" smtClean="0">
                <a:solidFill>
                  <a:schemeClr val="bg1"/>
                </a:solidFill>
                <a:latin typeface="Copperplate Gothic Bold" pitchFamily="34" charset="0"/>
              </a:rPr>
              <a:t>, discendano dagli abitanti autoctoni </a:t>
            </a:r>
            <a:r>
              <a:rPr lang="it-IT" sz="1600" b="1" i="1" dirty="0" err="1" smtClean="0">
                <a:solidFill>
                  <a:schemeClr val="bg1"/>
                </a:solidFill>
                <a:latin typeface="Copperplate Gothic Bold" pitchFamily="34" charset="0"/>
              </a:rPr>
              <a:t>pre-slavi</a:t>
            </a:r>
            <a:r>
              <a:rPr lang="it-IT" sz="1600" b="1" i="1" dirty="0" smtClean="0">
                <a:solidFill>
                  <a:schemeClr val="bg1"/>
                </a:solidFill>
                <a:latin typeface="Copperplate Gothic Bold" pitchFamily="34" charset="0"/>
              </a:rPr>
              <a:t>, che non hanno ancora perso l'abitudine di portare un segno che li identifichi e li distingua. E 'di particolare interesse notare che, delle attuali tribù del Nord dell'Albania, le più tatuate sono quelle che riferiscono di discendere dalle comunità che fuggirono dalla Bosnia per evitare i turchi. </a:t>
            </a:r>
            <a:r>
              <a:rPr lang="it-IT" sz="1600" b="1" i="1" dirty="0" smtClean="0">
                <a:solidFill>
                  <a:schemeClr val="bg1"/>
                </a:solidFill>
                <a:latin typeface="Copperplate Gothic Bold" pitchFamily="34" charset="0"/>
              </a:rPr>
              <a:t>“</a:t>
            </a:r>
            <a:endParaRPr lang="it-IT" sz="1600" b="1" dirty="0" smtClean="0">
              <a:solidFill>
                <a:schemeClr val="bg1"/>
              </a:solidFill>
              <a:latin typeface="Copperplate Gothic Bold" pitchFamily="34" charset="0"/>
            </a:endParaRPr>
          </a:p>
        </p:txBody>
      </p:sp>
      <p:pic>
        <p:nvPicPr>
          <p:cNvPr id="6" name="Immagine 5" descr="https://scontent-mxp1-1.xx.fbcdn.net/hphotos-xfa1/v/t1.0-9/379827_323128654365805_123007588_n.jpg?oh=af59d0dd9a10a3086196da9a475af472&amp;oe=5610BCA5"/>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l="14982" t="4456" r="2142" b="10253"/>
          <a:stretch>
            <a:fillRect/>
          </a:stretch>
        </p:blipFill>
        <p:spPr bwMode="auto">
          <a:xfrm>
            <a:off x="0" y="0"/>
            <a:ext cx="4643470" cy="6858000"/>
          </a:xfrm>
          <a:prstGeom prst="rect">
            <a:avLst/>
          </a:prstGeom>
          <a:noFill/>
          <a:ln>
            <a:noFill/>
          </a:ln>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descr="https://lh4.googleusercontent.com/-4k-Dh_h9o1c/T08vx_V1JkI/AAAAAAAADaM/u0GxG2RnrEQ/s640/feti3.jpg"/>
          <p:cNvPicPr/>
          <p:nvPr/>
        </p:nvPicPr>
        <p:blipFill rotWithShape="1">
          <a:blip r:embed="rId2"/>
          <a:srcRect l="7593" t="26874" r="7108" b="35929"/>
          <a:stretch/>
        </p:blipFill>
        <p:spPr bwMode="auto">
          <a:xfrm>
            <a:off x="0" y="0"/>
            <a:ext cx="9144000" cy="6858000"/>
          </a:xfrm>
          <a:prstGeom prst="rect">
            <a:avLst/>
          </a:prstGeom>
          <a:noFill/>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500694" y="0"/>
            <a:ext cx="3643306" cy="6740307"/>
          </a:xfrm>
          <a:prstGeom prst="rect">
            <a:avLst/>
          </a:prstGeom>
          <a:noFill/>
        </p:spPr>
        <p:txBody>
          <a:bodyPr wrap="square" rtlCol="0">
            <a:spAutoFit/>
          </a:bodyPr>
          <a:lstStyle/>
          <a:p>
            <a:r>
              <a:rPr lang="it-IT" sz="1600" b="1" i="1" dirty="0" smtClean="0">
                <a:solidFill>
                  <a:schemeClr val="bg1"/>
                </a:solidFill>
                <a:latin typeface="Copperplate Gothic Bold" pitchFamily="34" charset="0"/>
              </a:rPr>
              <a:t>Che attribuiscano una grande importanza ai simboli non ci sono dubbi. La croce è una sorta di portafortuna, inciso sul pane, piantato su ogni collina, graffito o dipinto su tutte le porte, piazzato sul timpano dei tetti, indossato intorno </a:t>
            </a:r>
            <a:r>
              <a:rPr lang="it-IT" sz="1600" b="1" i="1" dirty="0" smtClean="0">
                <a:solidFill>
                  <a:schemeClr val="bg1"/>
                </a:solidFill>
                <a:latin typeface="Copperplate Gothic Bold" pitchFamily="34" charset="0"/>
              </a:rPr>
              <a:t>ad ogni </a:t>
            </a:r>
            <a:r>
              <a:rPr lang="it-IT" sz="1600" b="1" i="1" dirty="0" smtClean="0">
                <a:solidFill>
                  <a:schemeClr val="bg1"/>
                </a:solidFill>
                <a:latin typeface="Copperplate Gothic Bold" pitchFamily="34" charset="0"/>
              </a:rPr>
              <a:t>collo, e tatuato sulla mano, braccio o petto della maggior parte della popolazione cattolica come un amuleto protettivo</a:t>
            </a:r>
            <a:r>
              <a:rPr lang="it-IT" sz="1600" b="1" i="1" dirty="0" smtClean="0">
                <a:solidFill>
                  <a:schemeClr val="bg1"/>
                </a:solidFill>
                <a:latin typeface="Copperplate Gothic Bold" pitchFamily="34" charset="0"/>
              </a:rPr>
              <a:t>.</a:t>
            </a:r>
          </a:p>
          <a:p>
            <a:r>
              <a:rPr lang="it-IT" sz="1600" b="1" dirty="0" smtClean="0">
                <a:solidFill>
                  <a:schemeClr val="bg1"/>
                </a:solidFill>
                <a:latin typeface="Copperplate Gothic Bold" pitchFamily="34" charset="0"/>
              </a:rPr>
              <a:t>La Chiesa, non sapendo né come spiegare né come estirpare un’usanza precedente a lei e profondamente radicata, sparge la credenza che a portare il tatuaggio in Albania siano stati i preti cattolici: ma, di fronte all’evidenza che anche i musulmani si tatuano, nessuno fa neanche finta di crederci. </a:t>
            </a:r>
            <a:endParaRPr lang="it-IT" sz="1600" b="1" dirty="0" smtClean="0">
              <a:solidFill>
                <a:schemeClr val="bg1"/>
              </a:solidFill>
              <a:latin typeface="Copperplate Gothic Bold" pitchFamily="34" charset="0"/>
            </a:endParaRPr>
          </a:p>
        </p:txBody>
      </p:sp>
      <p:pic>
        <p:nvPicPr>
          <p:cNvPr id="7" name="Immagine 6" descr="http://www.croatianhistory.net/gif/tattoo2.jpg"/>
          <p:cNvPicPr/>
          <p:nvPr/>
        </p:nvPicPr>
        <p:blipFill>
          <a:blip r:embed="rId3"/>
          <a:srcRect/>
          <a:stretch>
            <a:fillRect/>
          </a:stretch>
        </p:blipFill>
        <p:spPr bwMode="auto">
          <a:xfrm>
            <a:off x="0" y="0"/>
            <a:ext cx="5500694" cy="6858000"/>
          </a:xfrm>
          <a:prstGeom prst="rect">
            <a:avLst/>
          </a:prstGeom>
          <a:noFill/>
          <a:ln w="9525">
            <a:noFill/>
            <a:miter lim="800000"/>
            <a:headEnd/>
            <a:tailEnd/>
          </a:ln>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500694" y="0"/>
            <a:ext cx="3643306" cy="6370975"/>
          </a:xfrm>
          <a:prstGeom prst="rect">
            <a:avLst/>
          </a:prstGeom>
          <a:noFill/>
        </p:spPr>
        <p:txBody>
          <a:bodyPr wrap="square" rtlCol="0">
            <a:spAutoFit/>
          </a:bodyPr>
          <a:lstStyle/>
          <a:p>
            <a:r>
              <a:rPr lang="it-IT" sz="2400" b="1" dirty="0" smtClean="0">
                <a:solidFill>
                  <a:prstClr val="white"/>
                </a:solidFill>
                <a:latin typeface="Copperplate Gothic Bold"/>
                <a:cs typeface="Copperplate Gothic Bold"/>
              </a:rPr>
              <a:t>Come acquarellista diventa subito brava: d’altra parte, nella Londra di quei tempi, sicuramente una delle più avanzate città d’Europa, le ragazze dell’alta borghesia potevano già dilettarsi d’arte e di letteratura, senza naturalmente mettersi troppo in </a:t>
            </a:r>
            <a:r>
              <a:rPr lang="it-IT" sz="2400" b="1" dirty="0" err="1" smtClean="0">
                <a:solidFill>
                  <a:prstClr val="white"/>
                </a:solidFill>
                <a:latin typeface="Copperplate Gothic Bold"/>
                <a:cs typeface="Copperplate Gothic Bold"/>
              </a:rPr>
              <a:t>mostra…</a:t>
            </a:r>
            <a:r>
              <a:rPr lang="it-IT" sz="2400" b="1" dirty="0" smtClean="0">
                <a:solidFill>
                  <a:prstClr val="white"/>
                </a:solidFill>
                <a:latin typeface="Copperplate Gothic Bold"/>
                <a:cs typeface="Copperplate Gothic Bold"/>
              </a:rPr>
              <a:t>.. </a:t>
            </a:r>
            <a:endParaRPr lang="it-IT" sz="2400" dirty="0">
              <a:solidFill>
                <a:prstClr val="white"/>
              </a:solidFill>
            </a:endParaRPr>
          </a:p>
        </p:txBody>
      </p:sp>
      <p:pic>
        <p:nvPicPr>
          <p:cNvPr id="9" name="Picture 2" descr="Queen Victoria's Diamond Jubilee, a View of the Processional Route from Borough Road, London"/>
          <p:cNvPicPr>
            <a:picLocks noChangeAspect="1" noChangeArrowheads="1"/>
          </p:cNvPicPr>
          <p:nvPr/>
        </p:nvPicPr>
        <p:blipFill>
          <a:blip r:embed="rId3"/>
          <a:srcRect/>
          <a:stretch>
            <a:fillRect/>
          </a:stretch>
        </p:blipFill>
        <p:spPr bwMode="auto">
          <a:xfrm>
            <a:off x="0" y="-61113"/>
            <a:ext cx="5500694" cy="6919112"/>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pic>
        <p:nvPicPr>
          <p:cNvPr id="8" name="Immagine 7" descr="http://www.croatianhistory.net/gif/tattoo1.jpg"/>
          <p:cNvPicPr/>
          <p:nvPr/>
        </p:nvPicPr>
        <p:blipFill>
          <a:blip r:embed="rId3"/>
          <a:srcRect/>
          <a:stretch>
            <a:fillRect/>
          </a:stretch>
        </p:blipFill>
        <p:spPr bwMode="auto">
          <a:xfrm>
            <a:off x="0" y="0"/>
            <a:ext cx="4929190" cy="6858000"/>
          </a:xfrm>
          <a:prstGeom prst="rect">
            <a:avLst/>
          </a:prstGeom>
          <a:noFill/>
          <a:ln w="9525">
            <a:noFill/>
            <a:miter lim="800000"/>
            <a:headEnd/>
            <a:tailEnd/>
          </a:ln>
        </p:spPr>
      </p:pic>
      <p:sp>
        <p:nvSpPr>
          <p:cNvPr id="7" name="Rettangolo 6"/>
          <p:cNvSpPr/>
          <p:nvPr/>
        </p:nvSpPr>
        <p:spPr>
          <a:xfrm>
            <a:off x="4929190" y="0"/>
            <a:ext cx="4214810" cy="6632585"/>
          </a:xfrm>
          <a:prstGeom prst="rect">
            <a:avLst/>
          </a:prstGeom>
        </p:spPr>
        <p:txBody>
          <a:bodyPr wrap="square">
            <a:spAutoFit/>
          </a:bodyPr>
          <a:lstStyle/>
          <a:p>
            <a:r>
              <a:rPr lang="it-IT" sz="1700" b="1" dirty="0" smtClean="0">
                <a:solidFill>
                  <a:schemeClr val="bg1"/>
                </a:solidFill>
                <a:latin typeface="Copperplate Gothic Bold" pitchFamily="34" charset="0"/>
              </a:rPr>
              <a:t>La vita delle tribù delle montagne  dipende da spiriti più antichi di quelli cristiani, i quali tuttavia mantengono il loro diritto di esistere e devono essere rispettati.  </a:t>
            </a:r>
          </a:p>
          <a:p>
            <a:r>
              <a:rPr lang="it-IT" sz="1700" b="1" i="1" dirty="0" smtClean="0">
                <a:solidFill>
                  <a:schemeClr val="bg1"/>
                </a:solidFill>
                <a:latin typeface="Copperplate Gothic Bold" pitchFamily="34" charset="0"/>
              </a:rPr>
              <a:t>I componenti </a:t>
            </a:r>
            <a:r>
              <a:rPr lang="it-IT" sz="1700" b="1" i="1" dirty="0" smtClean="0">
                <a:solidFill>
                  <a:schemeClr val="bg1"/>
                </a:solidFill>
                <a:latin typeface="Copperplate Gothic Bold" pitchFamily="34" charset="0"/>
              </a:rPr>
              <a:t>del clan </a:t>
            </a:r>
            <a:r>
              <a:rPr lang="it-IT" sz="1700" b="1" i="1" dirty="0" err="1" smtClean="0">
                <a:solidFill>
                  <a:schemeClr val="bg1"/>
                </a:solidFill>
                <a:latin typeface="Copperplate Gothic Bold" pitchFamily="34" charset="0"/>
              </a:rPr>
              <a:t>Dushmani</a:t>
            </a:r>
            <a:r>
              <a:rPr lang="it-IT" sz="1700" b="1" i="1" dirty="0" smtClean="0">
                <a:solidFill>
                  <a:schemeClr val="bg1"/>
                </a:solidFill>
                <a:latin typeface="Copperplate Gothic Bold" pitchFamily="34" charset="0"/>
              </a:rPr>
              <a:t> credono in </a:t>
            </a:r>
            <a:r>
              <a:rPr lang="it-IT" sz="1700" b="1" i="1" dirty="0" err="1" smtClean="0">
                <a:solidFill>
                  <a:schemeClr val="bg1"/>
                </a:solidFill>
                <a:latin typeface="Copperplate Gothic Bold" pitchFamily="34" charset="0"/>
              </a:rPr>
              <a:t>Lek</a:t>
            </a:r>
            <a:r>
              <a:rPr lang="it-IT" sz="1700" b="1" i="1" dirty="0" smtClean="0">
                <a:solidFill>
                  <a:schemeClr val="bg1"/>
                </a:solidFill>
                <a:latin typeface="Copperplate Gothic Bold" pitchFamily="34" charset="0"/>
              </a:rPr>
              <a:t> </a:t>
            </a:r>
            <a:r>
              <a:rPr lang="it-IT" sz="1700" b="1" i="1" dirty="0" err="1" smtClean="0">
                <a:solidFill>
                  <a:schemeClr val="bg1"/>
                </a:solidFill>
                <a:latin typeface="Copperplate Gothic Bold" pitchFamily="34" charset="0"/>
              </a:rPr>
              <a:t>Dukaghin</a:t>
            </a:r>
            <a:r>
              <a:rPr lang="it-IT" sz="1700" b="1" i="1" dirty="0" smtClean="0">
                <a:solidFill>
                  <a:schemeClr val="bg1"/>
                </a:solidFill>
                <a:latin typeface="Copperplate Gothic Bold" pitchFamily="34" charset="0"/>
              </a:rPr>
              <a:t> </a:t>
            </a:r>
            <a:r>
              <a:rPr lang="it-IT" sz="1700" b="1" i="1" dirty="0" smtClean="0">
                <a:solidFill>
                  <a:schemeClr val="bg1"/>
                </a:solidFill>
                <a:latin typeface="Copperplate Gothic Bold" pitchFamily="34" charset="0"/>
              </a:rPr>
              <a:t>come “</a:t>
            </a:r>
            <a:r>
              <a:rPr lang="it-IT" sz="1700" b="1" i="1" dirty="0" err="1" smtClean="0">
                <a:solidFill>
                  <a:schemeClr val="bg1"/>
                </a:solidFill>
                <a:latin typeface="Copperplate Gothic Bold" pitchFamily="34" charset="0"/>
              </a:rPr>
              <a:t>Quello-che-deve-essere-obbedito</a:t>
            </a:r>
            <a:r>
              <a:rPr lang="it-IT" sz="1700" b="1" i="1" dirty="0" smtClean="0">
                <a:solidFill>
                  <a:schemeClr val="bg1"/>
                </a:solidFill>
                <a:latin typeface="Copperplate Gothic Bold" pitchFamily="34" charset="0"/>
              </a:rPr>
              <a:t>”, </a:t>
            </a:r>
            <a:r>
              <a:rPr lang="it-IT" sz="1700" b="1" i="1" dirty="0" smtClean="0">
                <a:solidFill>
                  <a:schemeClr val="bg1"/>
                </a:solidFill>
                <a:latin typeface="Copperplate Gothic Bold" pitchFamily="34" charset="0"/>
              </a:rPr>
              <a:t>e pensano  </a:t>
            </a:r>
            <a:r>
              <a:rPr lang="it-IT" sz="1700" b="1" i="1" dirty="0" smtClean="0">
                <a:solidFill>
                  <a:schemeClr val="bg1"/>
                </a:solidFill>
                <a:latin typeface="Copperplate Gothic Bold" pitchFamily="34" charset="0"/>
              </a:rPr>
              <a:t>che fu lui ad ordinare </a:t>
            </a:r>
            <a:r>
              <a:rPr lang="it-IT" sz="1700" b="1" i="1" dirty="0" smtClean="0">
                <a:solidFill>
                  <a:schemeClr val="bg1"/>
                </a:solidFill>
                <a:latin typeface="Copperplate Gothic Bold" pitchFamily="34" charset="0"/>
              </a:rPr>
              <a:t> la vendetta </a:t>
            </a:r>
            <a:r>
              <a:rPr lang="it-IT" sz="1700" b="1" i="1" dirty="0" smtClean="0">
                <a:solidFill>
                  <a:schemeClr val="bg1"/>
                </a:solidFill>
                <a:latin typeface="Copperplate Gothic Bold" pitchFamily="34" charset="0"/>
              </a:rPr>
              <a:t>di sangue. L'insegnamento di Cristo, le leggi della Chiesa, cadono nel vuoto quando contrastano con la legge di </a:t>
            </a:r>
            <a:r>
              <a:rPr lang="it-IT" sz="1700" b="1" i="1" dirty="0" err="1" smtClean="0">
                <a:solidFill>
                  <a:schemeClr val="bg1"/>
                </a:solidFill>
                <a:latin typeface="Copperplate Gothic Bold" pitchFamily="34" charset="0"/>
              </a:rPr>
              <a:t>Lek</a:t>
            </a:r>
            <a:r>
              <a:rPr lang="it-IT" sz="1700" b="1" i="1" dirty="0" smtClean="0">
                <a:solidFill>
                  <a:schemeClr val="bg1"/>
                </a:solidFill>
                <a:latin typeface="Copperplate Gothic Bold" pitchFamily="34" charset="0"/>
              </a:rPr>
              <a:t>. Ma credevano vagamente nei simboli del cristianesimo, perché chiedendo ho trovato, che la maggior parte degli uomini aveva una piccola croce tatuata sul petto o sulla parte superiore del braccio. Così, si fosse trovati morti in un luogo estraneo, si sarebbe sicuri di riceve una sepoltura cristiana. </a:t>
            </a:r>
            <a:endParaRPr lang="it-IT" sz="1700" b="1" dirty="0" smtClean="0">
              <a:solidFill>
                <a:schemeClr val="bg1"/>
              </a:solidFill>
              <a:latin typeface="Copperplate Gothic Bold" pitchFamily="34" charset="0"/>
            </a:endParaRPr>
          </a:p>
        </p:txBody>
      </p:sp>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143504" y="0"/>
            <a:ext cx="4000496" cy="6494085"/>
          </a:xfrm>
          <a:prstGeom prst="rect">
            <a:avLst/>
          </a:prstGeom>
          <a:noFill/>
        </p:spPr>
        <p:txBody>
          <a:bodyPr wrap="square" rtlCol="0">
            <a:spAutoFit/>
          </a:bodyPr>
          <a:lstStyle/>
          <a:p>
            <a:r>
              <a:rPr lang="it-IT" sz="1600" b="1" dirty="0" smtClean="0">
                <a:solidFill>
                  <a:schemeClr val="bg1"/>
                </a:solidFill>
                <a:latin typeface="Copperplate Gothic Bold" pitchFamily="34" charset="0"/>
              </a:rPr>
              <a:t>I Bosniaci chiamano il processo del tatuaggio </a:t>
            </a:r>
            <a:r>
              <a:rPr lang="it-IT" sz="1600" b="1" i="1" dirty="0" err="1" smtClean="0">
                <a:solidFill>
                  <a:schemeClr val="bg1"/>
                </a:solidFill>
                <a:latin typeface="Copperplate Gothic Bold" pitchFamily="34" charset="0"/>
              </a:rPr>
              <a:t>sharati</a:t>
            </a:r>
            <a:r>
              <a:rPr lang="it-IT" sz="1600" b="1" dirty="0" smtClean="0">
                <a:solidFill>
                  <a:schemeClr val="bg1"/>
                </a:solidFill>
                <a:latin typeface="Copperplate Gothic Bold" pitchFamily="34" charset="0"/>
              </a:rPr>
              <a:t> ("colorare") e molti dei modelli sono i seguenti: </a:t>
            </a:r>
            <a:r>
              <a:rPr lang="it-IT" sz="1600" b="1" dirty="0" err="1" smtClean="0">
                <a:solidFill>
                  <a:schemeClr val="bg1"/>
                </a:solidFill>
                <a:latin typeface="Copperplate Gothic Bold" pitchFamily="34" charset="0"/>
              </a:rPr>
              <a:t>K</a:t>
            </a:r>
            <a:r>
              <a:rPr lang="it-IT" sz="1600" b="1" i="1" dirty="0" err="1" smtClean="0">
                <a:solidFill>
                  <a:schemeClr val="bg1"/>
                </a:solidFill>
                <a:latin typeface="Copperplate Gothic Bold" pitchFamily="34" charset="0"/>
              </a:rPr>
              <a:t>olo</a:t>
            </a:r>
            <a:r>
              <a:rPr lang="it-IT" sz="1600" b="1" dirty="0" smtClean="0">
                <a:solidFill>
                  <a:schemeClr val="bg1"/>
                </a:solidFill>
                <a:latin typeface="Copperplate Gothic Bold" pitchFamily="34" charset="0"/>
              </a:rPr>
              <a:t> ("il cerchio"), dal nome del ballo tradizionale della regione, </a:t>
            </a:r>
            <a:r>
              <a:rPr lang="it-IT" sz="1600" b="1" i="1" dirty="0" err="1" smtClean="0">
                <a:solidFill>
                  <a:schemeClr val="bg1"/>
                </a:solidFill>
                <a:latin typeface="Copperplate Gothic Bold" pitchFamily="34" charset="0"/>
              </a:rPr>
              <a:t>Klas</a:t>
            </a:r>
            <a:r>
              <a:rPr lang="it-IT" sz="1600" b="1" dirty="0" smtClean="0">
                <a:solidFill>
                  <a:schemeClr val="bg1"/>
                </a:solidFill>
                <a:latin typeface="Copperplate Gothic Bold" pitchFamily="34" charset="0"/>
              </a:rPr>
              <a:t> ("spiga di grano"), </a:t>
            </a:r>
            <a:r>
              <a:rPr lang="it-IT" sz="1600" b="1" i="1" dirty="0" err="1" smtClean="0">
                <a:solidFill>
                  <a:schemeClr val="bg1"/>
                </a:solidFill>
                <a:latin typeface="Copperplate Gothic Bold" pitchFamily="34" charset="0"/>
              </a:rPr>
              <a:t>Ograda</a:t>
            </a:r>
            <a:r>
              <a:rPr lang="it-IT" sz="1600" b="1" dirty="0" smtClean="0">
                <a:solidFill>
                  <a:schemeClr val="bg1"/>
                </a:solidFill>
                <a:latin typeface="Copperplate Gothic Bold" pitchFamily="34" charset="0"/>
              </a:rPr>
              <a:t> ("anello- recinto "), </a:t>
            </a:r>
            <a:r>
              <a:rPr lang="it-IT" sz="1600" b="1" i="1" dirty="0" err="1" smtClean="0">
                <a:solidFill>
                  <a:schemeClr val="bg1"/>
                </a:solidFill>
                <a:latin typeface="Copperplate Gothic Bold" pitchFamily="34" charset="0"/>
              </a:rPr>
              <a:t>Narukvotza</a:t>
            </a:r>
            <a:r>
              <a:rPr lang="it-IT" sz="1600" b="1" dirty="0" smtClean="0">
                <a:solidFill>
                  <a:schemeClr val="bg1"/>
                </a:solidFill>
                <a:latin typeface="Copperplate Gothic Bold" pitchFamily="34" charset="0"/>
              </a:rPr>
              <a:t> (" braccialetto "), </a:t>
            </a:r>
            <a:r>
              <a:rPr lang="it-IT" sz="1600" b="1" i="1" dirty="0" err="1" smtClean="0">
                <a:solidFill>
                  <a:schemeClr val="bg1"/>
                </a:solidFill>
                <a:latin typeface="Copperplate Gothic Bold" pitchFamily="34" charset="0"/>
              </a:rPr>
              <a:t>Grancica</a:t>
            </a:r>
            <a:r>
              <a:rPr lang="it-IT" sz="1600" b="1" dirty="0" smtClean="0">
                <a:solidFill>
                  <a:schemeClr val="bg1"/>
                </a:solidFill>
                <a:latin typeface="Copperplate Gothic Bold" pitchFamily="34" charset="0"/>
              </a:rPr>
              <a:t> (" piccolo ramoscello di pino"), </a:t>
            </a:r>
            <a:r>
              <a:rPr lang="it-IT" sz="1600" b="1" i="1" dirty="0" err="1" smtClean="0">
                <a:solidFill>
                  <a:schemeClr val="bg1"/>
                </a:solidFill>
                <a:latin typeface="Copperplate Gothic Bold" pitchFamily="34" charset="0"/>
              </a:rPr>
              <a:t>Eliza</a:t>
            </a:r>
            <a:r>
              <a:rPr lang="it-IT" sz="1600" b="1" dirty="0" smtClean="0">
                <a:solidFill>
                  <a:schemeClr val="bg1"/>
                </a:solidFill>
                <a:latin typeface="Copperplate Gothic Bold" pitchFamily="34" charset="0"/>
              </a:rPr>
              <a:t> (" abete "), </a:t>
            </a:r>
            <a:r>
              <a:rPr lang="it-IT" sz="1600" b="1" i="1" dirty="0" err="1" smtClean="0">
                <a:solidFill>
                  <a:schemeClr val="bg1"/>
                </a:solidFill>
                <a:latin typeface="Copperplate Gothic Bold" pitchFamily="34" charset="0"/>
              </a:rPr>
              <a:t>Krizh</a:t>
            </a:r>
            <a:r>
              <a:rPr lang="it-IT" sz="1600" b="1" dirty="0" smtClean="0">
                <a:solidFill>
                  <a:schemeClr val="bg1"/>
                </a:solidFill>
                <a:latin typeface="Copperplate Gothic Bold" pitchFamily="34" charset="0"/>
              </a:rPr>
              <a:t> o </a:t>
            </a:r>
            <a:r>
              <a:rPr lang="it-IT" sz="1600" b="1" i="1" dirty="0" err="1" smtClean="0">
                <a:solidFill>
                  <a:schemeClr val="bg1"/>
                </a:solidFill>
                <a:latin typeface="Copperplate Gothic Bold" pitchFamily="34" charset="0"/>
              </a:rPr>
              <a:t>Krizhevi</a:t>
            </a:r>
            <a:r>
              <a:rPr lang="it-IT" sz="1600" b="1" dirty="0" smtClean="0">
                <a:solidFill>
                  <a:schemeClr val="bg1"/>
                </a:solidFill>
                <a:latin typeface="Copperplate Gothic Bold" pitchFamily="34" charset="0"/>
              </a:rPr>
              <a:t> (“croce, croci”) e, soprattutto Sole, Luna e Stella.</a:t>
            </a:r>
          </a:p>
          <a:p>
            <a:r>
              <a:rPr lang="it-IT" sz="1600" b="1" dirty="0" smtClean="0">
                <a:solidFill>
                  <a:schemeClr val="bg1"/>
                </a:solidFill>
                <a:latin typeface="Copperplate Gothic Bold" pitchFamily="34" charset="0"/>
              </a:rPr>
              <a:t>Non a caso, il culto del sole nei Balcani era un antico fenomeno precristiano: la croce come simbolo del sole, i quattro quadranti rappresentano i quattro quarti dei cieli e la ruota intera o il movimento del sole attraverso il firmamento. Molti dei tatuaggi bosniaci e curdi raffigurano questo simbolo, come i motivi cattolici albanesi, per quanto astratti possano sembrare</a:t>
            </a:r>
            <a:r>
              <a:rPr lang="it-IT" sz="1600" b="1" dirty="0" smtClean="0">
                <a:solidFill>
                  <a:schemeClr val="bg1"/>
                </a:solidFill>
                <a:latin typeface="Copperplate Gothic Bold" pitchFamily="34" charset="0"/>
              </a:rPr>
              <a:t>.</a:t>
            </a:r>
            <a:endParaRPr lang="it-IT" sz="1600" b="1" dirty="0" smtClean="0">
              <a:solidFill>
                <a:schemeClr val="bg1"/>
              </a:solidFill>
              <a:latin typeface="Copperplate Gothic Bold" pitchFamily="34" charset="0"/>
            </a:endParaRPr>
          </a:p>
        </p:txBody>
      </p:sp>
      <p:pic>
        <p:nvPicPr>
          <p:cNvPr id="7" name="Immagine 6" descr="Tattooed wife from Lašvanske Valley, Bosnia. Photo Credit: Traditional Croatian Tattoo"/>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5143504" cy="6858000"/>
          </a:xfrm>
          <a:prstGeom prst="rect">
            <a:avLst/>
          </a:prstGeom>
          <a:noFill/>
          <a:ln>
            <a:noFill/>
          </a:ln>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572132" y="0"/>
            <a:ext cx="3571868" cy="6986528"/>
          </a:xfrm>
          <a:prstGeom prst="rect">
            <a:avLst/>
          </a:prstGeom>
          <a:noFill/>
        </p:spPr>
        <p:txBody>
          <a:bodyPr wrap="square" rtlCol="0">
            <a:spAutoFit/>
          </a:bodyPr>
          <a:lstStyle/>
          <a:p>
            <a:pPr fontAlgn="auto"/>
            <a:r>
              <a:rPr lang="it-IT" sz="1600" b="1" dirty="0" smtClean="0">
                <a:solidFill>
                  <a:schemeClr val="bg1"/>
                </a:solidFill>
                <a:latin typeface="Copperplate Gothic Bold" pitchFamily="34" charset="0"/>
              </a:rPr>
              <a:t>La Chiesa non ci prova nemmeno a proibire il tatuaggio. Certi </a:t>
            </a:r>
            <a:r>
              <a:rPr lang="it-IT" sz="1600" b="1" dirty="0" smtClean="0">
                <a:solidFill>
                  <a:schemeClr val="bg1"/>
                </a:solidFill>
                <a:latin typeface="Copperplate Gothic Bold" pitchFamily="34" charset="0"/>
              </a:rPr>
              <a:t>giorni dell'anno erano  migliori di </a:t>
            </a:r>
            <a:r>
              <a:rPr lang="it-IT" sz="1600" b="1" dirty="0" smtClean="0">
                <a:solidFill>
                  <a:schemeClr val="bg1"/>
                </a:solidFill>
                <a:latin typeface="Copperplate Gothic Bold" pitchFamily="34" charset="0"/>
              </a:rPr>
              <a:t>altri per </a:t>
            </a:r>
            <a:r>
              <a:rPr lang="it-IT" sz="1600" b="1" dirty="0" smtClean="0">
                <a:solidFill>
                  <a:schemeClr val="bg1"/>
                </a:solidFill>
                <a:latin typeface="Copperplate Gothic Bold" pitchFamily="34" charset="0"/>
              </a:rPr>
              <a:t>tatuare. L'Annunciazione (25 marzo) e la Domenica delle Palme erano giorni adatti, ma il 19 marzo (Santo Stefano) era il più propizio</a:t>
            </a:r>
            <a:r>
              <a:rPr lang="it-IT" sz="1600" b="1" dirty="0" smtClean="0">
                <a:solidFill>
                  <a:schemeClr val="bg1"/>
                </a:solidFill>
                <a:latin typeface="Copperplate Gothic Bold" pitchFamily="34" charset="0"/>
              </a:rPr>
              <a:t>. Il </a:t>
            </a:r>
            <a:r>
              <a:rPr lang="it-IT" sz="1600" b="1" dirty="0" smtClean="0">
                <a:solidFill>
                  <a:schemeClr val="bg1"/>
                </a:solidFill>
                <a:latin typeface="Copperplate Gothic Bold" pitchFamily="34" charset="0"/>
              </a:rPr>
              <a:t>tatuaggio era collegata alla fertilità, alla primavera, alla nuova vita, alla religione, e alla posizione del sole. Le donne cattoliche affermavano che i loro tatuaggi erano fatti “per onorare Cristo, e per bellezza”. I primi tatuaggi erano fatti, di solito, tra i 13 e i 16 anni. Erano fatti dalle anziane, di solito il giorno di San Giovanni, al solstizio d’estate, e l’intera famiglia veniva a vedere. Tutti gli indizi fanno pensare ad un rituale della fertilità </a:t>
            </a:r>
            <a:r>
              <a:rPr lang="it-IT" sz="1600" b="1" dirty="0" smtClean="0">
                <a:solidFill>
                  <a:schemeClr val="bg1"/>
                </a:solidFill>
                <a:latin typeface="Copperplate Gothic Bold" pitchFamily="34" charset="0"/>
              </a:rPr>
              <a:t> praticato da tempi remoti. </a:t>
            </a:r>
            <a:r>
              <a:rPr lang="it-IT" sz="1600" b="1" dirty="0" smtClean="0">
                <a:solidFill>
                  <a:schemeClr val="bg1"/>
                </a:solidFill>
                <a:latin typeface="Copperplate Gothic Bold" pitchFamily="34" charset="0"/>
              </a:rPr>
              <a:t> </a:t>
            </a:r>
            <a:endParaRPr lang="it-IT" sz="1700" b="1" dirty="0">
              <a:solidFill>
                <a:schemeClr val="bg1"/>
              </a:solidFill>
              <a:latin typeface="Copperplate Gothic Bold" pitchFamily="34" charset="0"/>
            </a:endParaRPr>
          </a:p>
        </p:txBody>
      </p:sp>
      <p:pic>
        <p:nvPicPr>
          <p:cNvPr id="6" name="Immagine 5" descr="https://scontent-mxp1-1.xx.fbcdn.net/hphotos-xtp1/v/t1.0-9/10301286_1011157585562905_141012561192999108_n.jpg?oh=20d454ed5d70b707b2762e5f8d680fe8&amp;oe=561656A2"/>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5572164" cy="6858000"/>
          </a:xfrm>
          <a:prstGeom prst="rect">
            <a:avLst/>
          </a:prstGeom>
          <a:noFill/>
          <a:ln>
            <a:noFill/>
          </a:ln>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214942" y="0"/>
            <a:ext cx="3929058" cy="6817251"/>
          </a:xfrm>
          <a:prstGeom prst="rect">
            <a:avLst/>
          </a:prstGeom>
          <a:noFill/>
        </p:spPr>
        <p:txBody>
          <a:bodyPr wrap="square" rtlCol="0">
            <a:spAutoFit/>
          </a:bodyPr>
          <a:lstStyle/>
          <a:p>
            <a:r>
              <a:rPr lang="it-IT" sz="1900" b="1" dirty="0" smtClean="0">
                <a:solidFill>
                  <a:schemeClr val="bg1"/>
                </a:solidFill>
                <a:latin typeface="Copperplate Gothic Bold" pitchFamily="34" charset="0"/>
              </a:rPr>
              <a:t>La tradizione terminò  quando, poco dopo la Seconda Guerra Mondiale</a:t>
            </a:r>
            <a:r>
              <a:rPr lang="it-IT" sz="1900" b="1" dirty="0" smtClean="0">
                <a:solidFill>
                  <a:schemeClr val="bg1"/>
                </a:solidFill>
                <a:latin typeface="Copperplate Gothic Bold" pitchFamily="34" charset="0"/>
              </a:rPr>
              <a:t>, </a:t>
            </a:r>
            <a:r>
              <a:rPr lang="it-IT" sz="1900" b="1" dirty="0" err="1" smtClean="0">
                <a:solidFill>
                  <a:schemeClr val="bg1"/>
                </a:solidFill>
                <a:latin typeface="Copperplate Gothic Bold" pitchFamily="34" charset="0"/>
              </a:rPr>
              <a:t>Enver</a:t>
            </a:r>
            <a:r>
              <a:rPr lang="it-IT" sz="1900" b="1" dirty="0" smtClean="0">
                <a:solidFill>
                  <a:schemeClr val="bg1"/>
                </a:solidFill>
                <a:latin typeface="Copperplate Gothic Bold" pitchFamily="34" charset="0"/>
              </a:rPr>
              <a:t> </a:t>
            </a:r>
            <a:r>
              <a:rPr lang="it-IT" sz="1900" b="1" dirty="0" err="1" smtClean="0">
                <a:solidFill>
                  <a:schemeClr val="bg1"/>
                </a:solidFill>
                <a:latin typeface="Copperplate Gothic Bold" pitchFamily="34" charset="0"/>
              </a:rPr>
              <a:t>Hoxha</a:t>
            </a:r>
            <a:r>
              <a:rPr lang="it-IT" sz="1900" b="1" dirty="0" smtClean="0">
                <a:solidFill>
                  <a:schemeClr val="bg1"/>
                </a:solidFill>
                <a:latin typeface="Copperplate Gothic Bold" pitchFamily="34" charset="0"/>
              </a:rPr>
              <a:t> </a:t>
            </a:r>
            <a:r>
              <a:rPr lang="it-IT" sz="1900" b="1" dirty="0" err="1" smtClean="0">
                <a:solidFill>
                  <a:schemeClr val="bg1"/>
                </a:solidFill>
                <a:latin typeface="Copperplate Gothic Bold" pitchFamily="34" charset="0"/>
              </a:rPr>
              <a:t>dichirò</a:t>
            </a:r>
            <a:r>
              <a:rPr lang="it-IT" sz="1900" b="1" dirty="0" smtClean="0">
                <a:solidFill>
                  <a:schemeClr val="bg1"/>
                </a:solidFill>
                <a:latin typeface="Copperplate Gothic Bold" pitchFamily="34" charset="0"/>
              </a:rPr>
              <a:t> l’Albania “la prima nazione in cui l’</a:t>
            </a:r>
            <a:r>
              <a:rPr lang="it-IT" sz="1900" b="1" dirty="0" err="1" smtClean="0">
                <a:solidFill>
                  <a:schemeClr val="bg1"/>
                </a:solidFill>
                <a:latin typeface="Copperplate Gothic Bold" pitchFamily="34" charset="0"/>
              </a:rPr>
              <a:t>atesimo</a:t>
            </a:r>
            <a:r>
              <a:rPr lang="it-IT" sz="1900" b="1" dirty="0" smtClean="0">
                <a:solidFill>
                  <a:schemeClr val="bg1"/>
                </a:solidFill>
                <a:latin typeface="Copperplate Gothic Bold" pitchFamily="34" charset="0"/>
              </a:rPr>
              <a:t> è sancito dalla Costituzione”, e la </a:t>
            </a:r>
            <a:r>
              <a:rPr lang="it-IT" sz="1900" b="1" dirty="0" smtClean="0">
                <a:solidFill>
                  <a:schemeClr val="bg1"/>
                </a:solidFill>
                <a:latin typeface="Copperplate Gothic Bold" pitchFamily="34" charset="0"/>
              </a:rPr>
              <a:t>Jugoslavia comunista impose il divieto di praticare ogni religione. Le autorità comuniste fecero delle donne tatuate oggetto di campagne d’odio. Minacciate e trattate come criminali, capitava che perdessero il lavoro a causa della loro fede. Alla fine le donne, terrorizzate, smisero di tatuare i loro bambini, e la pratica si estinse più o meno intorno al 1950</a:t>
            </a:r>
            <a:r>
              <a:rPr lang="it-IT" sz="1900" b="1" dirty="0" smtClean="0">
                <a:solidFill>
                  <a:schemeClr val="bg1"/>
                </a:solidFill>
                <a:latin typeface="Copperplate Gothic Bold" pitchFamily="34" charset="0"/>
              </a:rPr>
              <a:t>.</a:t>
            </a:r>
            <a:endParaRPr lang="it-IT" sz="1900" b="1" dirty="0" smtClean="0">
              <a:solidFill>
                <a:schemeClr val="bg1"/>
              </a:solidFill>
              <a:latin typeface="Copperplate Gothic Bold" pitchFamily="34" charset="0"/>
            </a:endParaRPr>
          </a:p>
        </p:txBody>
      </p:sp>
      <p:pic>
        <p:nvPicPr>
          <p:cNvPr id="6" name="Immagine 5" descr="vecchieslave5"/>
          <p:cNvPicPr/>
          <p:nvPr/>
        </p:nvPicPr>
        <p:blipFill>
          <a:blip r:embed="rId3"/>
          <a:srcRect/>
          <a:stretch>
            <a:fillRect/>
          </a:stretch>
        </p:blipFill>
        <p:spPr bwMode="auto">
          <a:xfrm>
            <a:off x="0" y="0"/>
            <a:ext cx="5214942" cy="6858000"/>
          </a:xfrm>
          <a:prstGeom prst="rect">
            <a:avLst/>
          </a:prstGeom>
          <a:noFill/>
          <a:ln w="9525">
            <a:noFill/>
            <a:miter lim="800000"/>
            <a:headEnd/>
            <a:tailEnd/>
          </a:ln>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pic>
        <p:nvPicPr>
          <p:cNvPr id="6" name="Immagine 5" descr="vecchieslave2"/>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500562" y="6504057"/>
            <a:ext cx="4071934" cy="353943"/>
          </a:xfrm>
          <a:prstGeom prst="rect">
            <a:avLst/>
          </a:prstGeom>
          <a:noFill/>
        </p:spPr>
        <p:txBody>
          <a:bodyPr wrap="square" rtlCol="0">
            <a:spAutoFit/>
          </a:bodyPr>
          <a:lstStyle/>
          <a:p>
            <a:pPr fontAlgn="auto"/>
            <a:r>
              <a:rPr lang="it-IT" sz="1600" dirty="0" smtClean="0">
                <a:solidFill>
                  <a:schemeClr val="bg1"/>
                </a:solidFill>
              </a:rPr>
              <a:t>cattolici</a:t>
            </a:r>
            <a:r>
              <a:rPr lang="it-IT" sz="1700" b="1" dirty="0" smtClean="0">
                <a:solidFill>
                  <a:prstClr val="white"/>
                </a:solidFill>
                <a:latin typeface="Copperplate Gothic Bold"/>
                <a:cs typeface="Copperplate Gothic Bold"/>
              </a:rPr>
              <a:t>.  </a:t>
            </a:r>
            <a:endParaRPr lang="it-IT" sz="1700" dirty="0">
              <a:solidFill>
                <a:prstClr val="white"/>
              </a:solidFill>
            </a:endParaRPr>
          </a:p>
        </p:txBody>
      </p:sp>
      <p:pic>
        <p:nvPicPr>
          <p:cNvPr id="6" name="Immagine 5" descr="vecchieslave3"/>
          <p:cNvPicPr/>
          <p:nvPr/>
        </p:nvPicPr>
        <p:blipFill>
          <a:blip r:embed="rId3"/>
          <a:srcRect/>
          <a:stretch>
            <a:fillRect/>
          </a:stretch>
        </p:blipFill>
        <p:spPr bwMode="auto">
          <a:xfrm>
            <a:off x="0" y="0"/>
            <a:ext cx="9001156" cy="6858000"/>
          </a:xfrm>
          <a:prstGeom prst="rect">
            <a:avLst/>
          </a:prstGeom>
          <a:noFill/>
          <a:ln w="9525">
            <a:noFill/>
            <a:miter lim="800000"/>
            <a:headEnd/>
            <a:tailEnd/>
          </a:ln>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pic>
        <p:nvPicPr>
          <p:cNvPr id="6" name="Immagine 5" descr="vecchieslave9"/>
          <p:cNvPicPr/>
          <p:nvPr/>
        </p:nvPicPr>
        <p:blipFill>
          <a:blip r:embed="rId3"/>
          <a:srcRect/>
          <a:stretch>
            <a:fillRect/>
          </a:stretch>
        </p:blipFill>
        <p:spPr bwMode="auto">
          <a:xfrm>
            <a:off x="0" y="428604"/>
            <a:ext cx="9143999" cy="6072230"/>
          </a:xfrm>
          <a:prstGeom prst="rect">
            <a:avLst/>
          </a:prstGeom>
          <a:noFill/>
          <a:ln w="9525">
            <a:noFill/>
            <a:miter lim="800000"/>
            <a:headEnd/>
            <a:tailEnd/>
          </a:ln>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072066" y="0"/>
            <a:ext cx="4071934" cy="6494085"/>
          </a:xfrm>
          <a:prstGeom prst="rect">
            <a:avLst/>
          </a:prstGeom>
          <a:noFill/>
        </p:spPr>
        <p:txBody>
          <a:bodyPr wrap="square" rtlCol="0">
            <a:spAutoFit/>
          </a:bodyPr>
          <a:lstStyle/>
          <a:p>
            <a:r>
              <a:rPr lang="it-IT" sz="1600" b="1" dirty="0" err="1" smtClean="0">
                <a:solidFill>
                  <a:schemeClr val="bg1"/>
                </a:solidFill>
                <a:latin typeface="Copperplate Gothic Bold" pitchFamily="34" charset="0"/>
              </a:rPr>
              <a:t>MarijaGimbutas</a:t>
            </a:r>
            <a:r>
              <a:rPr lang="it-IT" sz="1600" b="1" dirty="0" smtClean="0">
                <a:solidFill>
                  <a:schemeClr val="bg1"/>
                </a:solidFill>
                <a:latin typeface="Copperplate Gothic Bold" pitchFamily="34" charset="0"/>
              </a:rPr>
              <a:t> afferma che vortici, croci e una varietà di modelli a quattro angoli sono il simbolo del dinamismo della natura, che assicura la nascita della vita e fa girare la ruota del tempo ciclico dalla morte alla vita perché la vita si perpetui. </a:t>
            </a:r>
            <a:r>
              <a:rPr lang="it-IT" sz="1600" b="1" dirty="0" smtClean="0">
                <a:solidFill>
                  <a:schemeClr val="bg1"/>
                </a:solidFill>
                <a:latin typeface="Copperplate Gothic Bold" pitchFamily="34" charset="0"/>
              </a:rPr>
              <a:t>I </a:t>
            </a:r>
            <a:r>
              <a:rPr lang="it-IT" sz="1600" b="1" dirty="0" smtClean="0">
                <a:solidFill>
                  <a:schemeClr val="bg1"/>
                </a:solidFill>
                <a:latin typeface="Copperplate Gothic Bold" pitchFamily="34" charset="0"/>
              </a:rPr>
              <a:t>simboli che contrastano la stagnazione e promuovono la continuazione e la rinascita eterna del ciclo cosmico rappresentano il cuore stesso delle concezioni dei contadini dell’Europa Antica. I segni vorticanti sembrano assicurare una transizione senza ostacoli da una fase alla successiva, da una direzione cardinale all’altra</a:t>
            </a:r>
            <a:r>
              <a:rPr lang="it-IT" sz="1600" b="1" dirty="0" smtClean="0">
                <a:solidFill>
                  <a:schemeClr val="bg1"/>
                </a:solidFill>
                <a:latin typeface="Copperplate Gothic Bold" pitchFamily="34" charset="0"/>
              </a:rPr>
              <a:t>. </a:t>
            </a:r>
            <a:r>
              <a:rPr lang="it-IT" sz="1600" b="1" dirty="0" smtClean="0">
                <a:solidFill>
                  <a:schemeClr val="bg1"/>
                </a:solidFill>
                <a:latin typeface="Copperplate Gothic Bold" pitchFamily="34" charset="0"/>
              </a:rPr>
              <a:t>Questi segni – unitamente a spirali, mezzelune e uncini – raffigurano la vita e il tempo, che sono ciclici, e si muovono intorno ad un cerchio o ad una spirale. </a:t>
            </a:r>
          </a:p>
          <a:p>
            <a:r>
              <a:rPr lang="it-IT" sz="1600" b="1" dirty="0" smtClean="0">
                <a:solidFill>
                  <a:schemeClr val="bg1"/>
                </a:solidFill>
                <a:latin typeface="Copperplate Gothic Bold" pitchFamily="34" charset="0"/>
              </a:rPr>
              <a:t> </a:t>
            </a:r>
            <a:endParaRPr lang="it-IT" sz="1600" b="1" dirty="0" smtClean="0">
              <a:solidFill>
                <a:schemeClr val="bg1"/>
              </a:solidFill>
              <a:latin typeface="Copperplate Gothic Bold" pitchFamily="34" charset="0"/>
            </a:endParaRPr>
          </a:p>
        </p:txBody>
      </p:sp>
      <p:pic>
        <p:nvPicPr>
          <p:cNvPr id="6" name="Immagine 5" descr="https://scontent-mxp1-1.xx.fbcdn.net/hphotos-xpa1/v/t1.0-9/10006949_1012239062121424_328108015551554416_n.jpg?oh=e24c6c41c960b3a0a29494395b556a68&amp;oe=5622697F"/>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t="12500" b="5468"/>
          <a:stretch>
            <a:fillRect/>
          </a:stretch>
        </p:blipFill>
        <p:spPr bwMode="auto">
          <a:xfrm>
            <a:off x="0" y="0"/>
            <a:ext cx="5067318" cy="6858000"/>
          </a:xfrm>
          <a:prstGeom prst="rect">
            <a:avLst/>
          </a:prstGeom>
          <a:noFill/>
          <a:ln>
            <a:noFill/>
          </a:ln>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pic>
        <p:nvPicPr>
          <p:cNvPr id="6" name="Immagine 5" descr="https://scontent-mxp1-1.xx.fbcdn.net/hphotos-xtp1/v/t1.0-9/11230229_1005089959503001_8602693513737989677_n.jpg?oh=61627e1e1b1b2de9a80b5a6489c343a4&amp;oe=562D880A"/>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0"/>
            <a:ext cx="5072066" cy="6858000"/>
          </a:xfrm>
          <a:prstGeom prst="rect">
            <a:avLst/>
          </a:prstGeom>
          <a:noFill/>
          <a:ln>
            <a:noFill/>
          </a:ln>
        </p:spPr>
      </p:pic>
      <p:sp>
        <p:nvSpPr>
          <p:cNvPr id="7" name="Rettangolo 6"/>
          <p:cNvSpPr/>
          <p:nvPr/>
        </p:nvSpPr>
        <p:spPr>
          <a:xfrm>
            <a:off x="5072066" y="0"/>
            <a:ext cx="4071934" cy="6463308"/>
          </a:xfrm>
          <a:prstGeom prst="rect">
            <a:avLst/>
          </a:prstGeom>
        </p:spPr>
        <p:txBody>
          <a:bodyPr wrap="square">
            <a:spAutoFit/>
          </a:bodyPr>
          <a:lstStyle/>
          <a:p>
            <a:r>
              <a:rPr lang="it-IT" b="1" dirty="0" smtClean="0">
                <a:solidFill>
                  <a:schemeClr val="bg1"/>
                </a:solidFill>
                <a:latin typeface="Copperplate Gothic Bold" pitchFamily="34" charset="0"/>
              </a:rPr>
              <a:t>Questi simboli sono necessari nei momenti critici: durante una malattia, o mentre si muore, quando sono in gioco i poteri vitali. </a:t>
            </a:r>
            <a:r>
              <a:rPr lang="it-IT" b="1" dirty="0" smtClean="0">
                <a:solidFill>
                  <a:schemeClr val="bg1"/>
                </a:solidFill>
                <a:latin typeface="Copperplate Gothic Bold" pitchFamily="34" charset="0"/>
              </a:rPr>
              <a:t> Si tratta di segni di origine antichissima, che si ripetono su oggetti rituali e di uso religioso per millenni. Vasi </a:t>
            </a:r>
            <a:r>
              <a:rPr lang="it-IT" b="1" dirty="0" smtClean="0">
                <a:solidFill>
                  <a:schemeClr val="bg1"/>
                </a:solidFill>
                <a:latin typeface="Copperplate Gothic Bold" pitchFamily="34" charset="0"/>
              </a:rPr>
              <a:t>funerari deposti in tombe sono regolarmente decorati da segni quadruplici e vorticanti, inseparabili dalla luna e dalla mezzaluna, come quelli rappresentati nei tatuaggio balcanici. Nelle composizioni dipinte intorno ai vasi o sulle superfici interne di piatti si trovano al centro un cerchio marcato nel mezzo da un segno a X: la croce diventata cristiana dei tatuaggi bosniaci. </a:t>
            </a:r>
          </a:p>
        </p:txBody>
      </p:sp>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pic>
        <p:nvPicPr>
          <p:cNvPr id="6" name="Immagine 5" descr="https://inherity.files.wordpress.com/2014/03/544219_700923629919637_1500481745_n.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0" y="1"/>
            <a:ext cx="5214942" cy="6858000"/>
          </a:xfrm>
          <a:prstGeom prst="rect">
            <a:avLst/>
          </a:prstGeom>
          <a:noFill/>
          <a:ln>
            <a:noFill/>
          </a:ln>
        </p:spPr>
      </p:pic>
      <p:sp>
        <p:nvSpPr>
          <p:cNvPr id="7" name="Rettangolo 6"/>
          <p:cNvSpPr/>
          <p:nvPr/>
        </p:nvSpPr>
        <p:spPr>
          <a:xfrm>
            <a:off x="5214942" y="0"/>
            <a:ext cx="3929058" cy="6817251"/>
          </a:xfrm>
          <a:prstGeom prst="rect">
            <a:avLst/>
          </a:prstGeom>
        </p:spPr>
        <p:txBody>
          <a:bodyPr wrap="square">
            <a:spAutoFit/>
          </a:bodyPr>
          <a:lstStyle/>
          <a:p>
            <a:r>
              <a:rPr lang="it-IT" sz="1900" b="1" dirty="0" smtClean="0">
                <a:solidFill>
                  <a:schemeClr val="bg1"/>
                </a:solidFill>
                <a:latin typeface="Copperplate Gothic Bold" pitchFamily="34" charset="0"/>
              </a:rPr>
              <a:t>Il cerchio quadripartito è un segno universale utilizzato in vari modi: rappresenta l’unificazione delle quattro direzioni cardinali dello spazio e delle quattro stagioni del tempo. Altri simboli vorticanti sono formati dalle mezzelune, onnipresenti nei tatuaggi balcanici, che girano intorno alla croce e formano un </a:t>
            </a:r>
            <a:r>
              <a:rPr lang="it-IT" sz="1900" b="1" dirty="0" smtClean="0">
                <a:solidFill>
                  <a:schemeClr val="bg1"/>
                </a:solidFill>
                <a:latin typeface="Copperplate Gothic Bold" pitchFamily="34" charset="0"/>
              </a:rPr>
              <a:t>vortice. </a:t>
            </a:r>
          </a:p>
          <a:p>
            <a:r>
              <a:rPr lang="it-IT" sz="1900" b="1" dirty="0" smtClean="0">
                <a:solidFill>
                  <a:schemeClr val="bg1"/>
                </a:solidFill>
                <a:latin typeface="Copperplate Gothic Bold" pitchFamily="34" charset="0"/>
              </a:rPr>
              <a:t>Adesso lentamente, da quando l’Albania e la Yugoslavia sono uscite dai regimi comunisti, la tradizione dei tatuaggi sta riprendendo, anche se gran parte della simbologia rimane di origine ignota. </a:t>
            </a:r>
            <a:endParaRPr lang="it-IT" sz="1900" dirty="0"/>
          </a:p>
        </p:txBody>
      </p:sp>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8" name="CasellaDiTesto 7"/>
          <p:cNvSpPr txBox="1"/>
          <p:nvPr/>
        </p:nvSpPr>
        <p:spPr>
          <a:xfrm>
            <a:off x="5429256" y="142852"/>
            <a:ext cx="3555845" cy="369332"/>
          </a:xfrm>
          <a:prstGeom prst="rect">
            <a:avLst/>
          </a:prstGeom>
          <a:noFill/>
        </p:spPr>
        <p:txBody>
          <a:bodyPr wrap="none" rtlCol="0">
            <a:spAutoFit/>
          </a:bodyPr>
          <a:lstStyle/>
          <a:p>
            <a:r>
              <a:rPr lang="it-IT" b="1" dirty="0" err="1" smtClean="0">
                <a:latin typeface="Copperplate Gothic Bold" pitchFamily="34" charset="0"/>
              </a:rPr>
              <a:t>Hanover</a:t>
            </a:r>
            <a:r>
              <a:rPr lang="it-IT" b="1" dirty="0" smtClean="0">
                <a:latin typeface="Copperplate Gothic Bold" pitchFamily="34" charset="0"/>
              </a:rPr>
              <a:t> </a:t>
            </a:r>
            <a:r>
              <a:rPr lang="it-IT" b="1" dirty="0" err="1" smtClean="0">
                <a:latin typeface="Copperplate Gothic Bold" pitchFamily="34" charset="0"/>
              </a:rPr>
              <a:t>Square</a:t>
            </a:r>
            <a:r>
              <a:rPr lang="it-IT" b="1" dirty="0" smtClean="0">
                <a:latin typeface="Copperplate Gothic Bold" pitchFamily="34" charset="0"/>
              </a:rPr>
              <a:t> nell’800</a:t>
            </a:r>
            <a:endParaRPr lang="it-IT" b="1" dirty="0">
              <a:latin typeface="Copperplate Gothic Bold" pitchFamily="34" charset="0"/>
            </a:endParaRPr>
          </a:p>
        </p:txBody>
      </p:sp>
      <p:pic>
        <p:nvPicPr>
          <p:cNvPr id="9" name="Picture 2" descr="Newgate Prison from the Garden of St Sepulchre's Church, London"/>
          <p:cNvPicPr>
            <a:picLocks noChangeAspect="1" noChangeArrowheads="1"/>
          </p:cNvPicPr>
          <p:nvPr/>
        </p:nvPicPr>
        <p:blipFill>
          <a:blip r:embed="rId3"/>
          <a:srcRect/>
          <a:stretch>
            <a:fillRect/>
          </a:stretch>
        </p:blipFill>
        <p:spPr bwMode="auto">
          <a:xfrm>
            <a:off x="-1" y="0"/>
            <a:ext cx="9043969" cy="6715148"/>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357818" y="1"/>
            <a:ext cx="3786182" cy="6524863"/>
          </a:xfrm>
          <a:prstGeom prst="rect">
            <a:avLst/>
          </a:prstGeom>
          <a:noFill/>
        </p:spPr>
        <p:txBody>
          <a:bodyPr wrap="square" rtlCol="0">
            <a:spAutoFit/>
          </a:bodyPr>
          <a:lstStyle/>
          <a:p>
            <a:r>
              <a:rPr lang="it-IT" sz="1900" b="1" dirty="0" smtClean="0">
                <a:solidFill>
                  <a:schemeClr val="bg1"/>
                </a:solidFill>
                <a:latin typeface="Copperplate Gothic Bold" pitchFamily="34" charset="0"/>
              </a:rPr>
              <a:t>Fu la prima donna eletta vice-presidente del </a:t>
            </a:r>
            <a:r>
              <a:rPr lang="it-IT" sz="1900" b="1" dirty="0" err="1" smtClean="0">
                <a:solidFill>
                  <a:schemeClr val="bg1"/>
                </a:solidFill>
                <a:latin typeface="Copperplate Gothic Bold" pitchFamily="34" charset="0"/>
              </a:rPr>
              <a:t>Royal</a:t>
            </a:r>
            <a:r>
              <a:rPr lang="it-IT" sz="1900" b="1" dirty="0" smtClean="0">
                <a:solidFill>
                  <a:schemeClr val="bg1"/>
                </a:solidFill>
                <a:latin typeface="Copperplate Gothic Bold" pitchFamily="34" charset="0"/>
              </a:rPr>
              <a:t> </a:t>
            </a:r>
            <a:r>
              <a:rPr lang="it-IT" sz="1900" b="1" dirty="0" err="1" smtClean="0">
                <a:solidFill>
                  <a:schemeClr val="bg1"/>
                </a:solidFill>
                <a:latin typeface="Copperplate Gothic Bold" pitchFamily="34" charset="0"/>
              </a:rPr>
              <a:t>AnthropologicalI</a:t>
            </a:r>
            <a:r>
              <a:rPr lang="it-IT" sz="1900" b="1" dirty="0" smtClean="0">
                <a:solidFill>
                  <a:schemeClr val="bg1"/>
                </a:solidFill>
                <a:latin typeface="Copperplate Gothic Bold" pitchFamily="34" charset="0"/>
              </a:rPr>
              <a:t> </a:t>
            </a:r>
            <a:r>
              <a:rPr lang="it-IT" sz="1900" b="1" dirty="0" err="1" smtClean="0">
                <a:solidFill>
                  <a:schemeClr val="bg1"/>
                </a:solidFill>
                <a:latin typeface="Copperplate Gothic Bold" pitchFamily="34" charset="0"/>
              </a:rPr>
              <a:t>nstitute</a:t>
            </a:r>
            <a:r>
              <a:rPr lang="it-IT" sz="1900" b="1" dirty="0" smtClean="0">
                <a:solidFill>
                  <a:schemeClr val="bg1"/>
                </a:solidFill>
                <a:latin typeface="Copperplate Gothic Bold" pitchFamily="34" charset="0"/>
              </a:rPr>
              <a:t> </a:t>
            </a:r>
            <a:r>
              <a:rPr lang="it-IT" sz="1900" b="1" dirty="0" smtClean="0">
                <a:solidFill>
                  <a:schemeClr val="bg1"/>
                </a:solidFill>
                <a:latin typeface="Copperplate Gothic Bold" pitchFamily="34" charset="0"/>
              </a:rPr>
              <a:t>di Londra.Negli archivi </a:t>
            </a:r>
            <a:r>
              <a:rPr lang="it-IT" sz="1900" b="1" dirty="0" err="1" smtClean="0">
                <a:solidFill>
                  <a:schemeClr val="bg1"/>
                </a:solidFill>
                <a:latin typeface="Copperplate Gothic Bold" pitchFamily="34" charset="0"/>
              </a:rPr>
              <a:t>del</a:t>
            </a:r>
            <a:r>
              <a:rPr lang="it-IT" sz="1900" b="1" i="1" dirty="0" err="1" smtClean="0">
                <a:solidFill>
                  <a:schemeClr val="bg1"/>
                </a:solidFill>
                <a:latin typeface="Copperplate Gothic Bold" pitchFamily="34" charset="0"/>
              </a:rPr>
              <a:t>Foreign</a:t>
            </a:r>
            <a:r>
              <a:rPr lang="it-IT" sz="1900" b="1" i="1" dirty="0" smtClean="0">
                <a:solidFill>
                  <a:schemeClr val="bg1"/>
                </a:solidFill>
                <a:latin typeface="Copperplate Gothic Bold" pitchFamily="34" charset="0"/>
              </a:rPr>
              <a:t> </a:t>
            </a:r>
            <a:r>
              <a:rPr lang="it-IT" sz="1900" b="1" i="1" dirty="0" smtClean="0">
                <a:solidFill>
                  <a:schemeClr val="bg1"/>
                </a:solidFill>
                <a:latin typeface="Copperplate Gothic Bold" pitchFamily="34" charset="0"/>
              </a:rPr>
              <a:t>Office </a:t>
            </a:r>
            <a:r>
              <a:rPr lang="it-IT" sz="1900" b="1" dirty="0" smtClean="0">
                <a:solidFill>
                  <a:schemeClr val="bg1"/>
                </a:solidFill>
                <a:latin typeface="Copperplate Gothic Bold" pitchFamily="34" charset="0"/>
              </a:rPr>
              <a:t>venne </a:t>
            </a:r>
            <a:r>
              <a:rPr lang="it-IT" sz="1900" b="1" dirty="0" smtClean="0">
                <a:solidFill>
                  <a:schemeClr val="bg1"/>
                </a:solidFill>
                <a:latin typeface="Copperplate Gothic Bold" pitchFamily="34" charset="0"/>
              </a:rPr>
              <a:t>catalogata come‘Durham, Mary Edith; non consigliabile corrispondere con lei</a:t>
            </a:r>
            <a:r>
              <a:rPr lang="it-IT" sz="1900" dirty="0" smtClean="0">
                <a:solidFill>
                  <a:schemeClr val="bg1"/>
                </a:solidFill>
              </a:rPr>
              <a:t>’</a:t>
            </a:r>
            <a:r>
              <a:rPr lang="it-IT" sz="1900" b="1" dirty="0" smtClean="0">
                <a:solidFill>
                  <a:prstClr val="white"/>
                </a:solidFill>
                <a:latin typeface="Copperplate Gothic Bold"/>
                <a:cs typeface="Copperplate Gothic Bold"/>
              </a:rPr>
              <a:t>.  A 60 anni per problemi di salute smise di viaggiare, ma non di perorare la causa degli albanesi delle montagne. A tutt’oggi, i suoi studi sono considerati i più esaustivi su quelle popolazioni. Morì nel 1944, lasciando ogni sua collezione ai musei e alle gallerie d’arte pubbliche del Regno Unito. </a:t>
            </a:r>
            <a:endParaRPr lang="it-IT" sz="1900" dirty="0">
              <a:solidFill>
                <a:prstClr val="white"/>
              </a:solidFill>
            </a:endParaRPr>
          </a:p>
        </p:txBody>
      </p:sp>
      <p:pic>
        <p:nvPicPr>
          <p:cNvPr id="47106" name="Picture 2" descr="http://www.albanianphotography.net/durham/index_htm_files/2549.jpg"/>
          <p:cNvPicPr>
            <a:picLocks noChangeAspect="1" noChangeArrowheads="1"/>
          </p:cNvPicPr>
          <p:nvPr/>
        </p:nvPicPr>
        <p:blipFill>
          <a:blip r:embed="rId3"/>
          <a:srcRect/>
          <a:stretch>
            <a:fillRect/>
          </a:stretch>
        </p:blipFill>
        <p:spPr bwMode="auto">
          <a:xfrm>
            <a:off x="0" y="-57480"/>
            <a:ext cx="5357818" cy="6915479"/>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1" y="5572140"/>
            <a:ext cx="9143999" cy="1538883"/>
          </a:xfrm>
          <a:prstGeom prst="rect">
            <a:avLst/>
          </a:prstGeom>
          <a:noFill/>
        </p:spPr>
        <p:txBody>
          <a:bodyPr wrap="square" rtlCol="0">
            <a:spAutoFit/>
          </a:bodyPr>
          <a:lstStyle/>
          <a:p>
            <a:pPr algn="ctr"/>
            <a:endParaRPr lang="it-IT" sz="1700" b="1" dirty="0" smtClean="0">
              <a:solidFill>
                <a:srgbClr val="FF0000"/>
              </a:solidFill>
              <a:latin typeface="Copperplate Gothic Bold"/>
              <a:cs typeface="Copperplate Gothic Bold"/>
            </a:endParaRPr>
          </a:p>
          <a:p>
            <a:pPr algn="ctr"/>
            <a:r>
              <a:rPr lang="it-IT" sz="6000" b="1" dirty="0" smtClean="0">
                <a:solidFill>
                  <a:srgbClr val="FF0000"/>
                </a:solidFill>
                <a:latin typeface="Copperplate Gothic Bold"/>
                <a:cs typeface="Copperplate Gothic Bold"/>
              </a:rPr>
              <a:t>GRAZIE</a:t>
            </a:r>
            <a:r>
              <a:rPr lang="it-IT" sz="6000" b="1" dirty="0" smtClean="0">
                <a:solidFill>
                  <a:prstClr val="white"/>
                </a:solidFill>
                <a:latin typeface="Copperplate Gothic Bold"/>
                <a:cs typeface="Copperplate Gothic Bold"/>
              </a:rPr>
              <a:t> </a:t>
            </a:r>
            <a:endParaRPr lang="it-IT" sz="6000" b="1" dirty="0">
              <a:solidFill>
                <a:prstClr val="white"/>
              </a:solidFill>
              <a:latin typeface="Copperplate Gothic Bold"/>
              <a:cs typeface="Copperplate Gothic Bold"/>
            </a:endParaRPr>
          </a:p>
          <a:p>
            <a:r>
              <a:rPr lang="it-IT" sz="1700" b="1" dirty="0">
                <a:solidFill>
                  <a:prstClr val="white"/>
                </a:solidFill>
                <a:latin typeface="Copperplate Gothic Bold"/>
                <a:cs typeface="Copperplate Gothic Bold"/>
              </a:rPr>
              <a:t>.</a:t>
            </a:r>
            <a:endParaRPr lang="it-IT" sz="1700" dirty="0">
              <a:solidFill>
                <a:prstClr val="white"/>
              </a:solidFill>
            </a:endParaRPr>
          </a:p>
        </p:txBody>
      </p:sp>
      <p:pic>
        <p:nvPicPr>
          <p:cNvPr id="6" name="Picture 2" descr="http://www.thelongridersguild.com/images/Edith%20Durham.jpg"/>
          <p:cNvPicPr>
            <a:picLocks noChangeAspect="1" noChangeArrowheads="1"/>
          </p:cNvPicPr>
          <p:nvPr/>
        </p:nvPicPr>
        <p:blipFill>
          <a:blip r:embed="rId3"/>
          <a:srcRect/>
          <a:stretch>
            <a:fillRect/>
          </a:stretch>
        </p:blipFill>
        <p:spPr bwMode="auto">
          <a:xfrm>
            <a:off x="928662" y="1"/>
            <a:ext cx="7261850" cy="5857892"/>
          </a:xfrm>
          <a:prstGeom prst="rect">
            <a:avLst/>
          </a:prstGeom>
          <a:noFill/>
        </p:spPr>
      </p:pic>
    </p:spTree>
    <p:extLst>
      <p:ext uri="{BB962C8B-B14F-4D97-AF65-F5344CB8AC3E}">
        <p14:creationId xmlns:p14="http://schemas.microsoft.com/office/powerpoint/2010/main" xmlns="" val="2481739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5357818" y="0"/>
            <a:ext cx="3786182" cy="6863417"/>
          </a:xfrm>
          <a:prstGeom prst="rect">
            <a:avLst/>
          </a:prstGeom>
          <a:noFill/>
        </p:spPr>
        <p:txBody>
          <a:bodyPr wrap="square" rtlCol="0">
            <a:spAutoFit/>
          </a:bodyPr>
          <a:lstStyle/>
          <a:p>
            <a:r>
              <a:rPr lang="it-IT" sz="2200" b="1" dirty="0" smtClean="0">
                <a:solidFill>
                  <a:prstClr val="white"/>
                </a:solidFill>
                <a:latin typeface="Copperplate Gothic Bold"/>
                <a:cs typeface="Copperplate Gothic Bold"/>
              </a:rPr>
              <a:t>L’Inghilterra era padrona in ogni angolo del globo, gli inglesi  erano assolutamente certi di essere  gli umani  più civili al mondo, governati da una regina, Vittoria, che si inventa le tovaglie lunghe perché le gambe dei tavoli potevano indurre pensieri peccaminosi … Intanto lei comincia a lavorare per il Museo di Storia Naturale, illustrando  le pubblicazioni sui rettili e gli anfibi. </a:t>
            </a:r>
            <a:endParaRPr lang="it-IT" sz="2200" dirty="0">
              <a:solidFill>
                <a:prstClr val="white"/>
              </a:solidFill>
            </a:endParaRPr>
          </a:p>
        </p:txBody>
      </p:sp>
      <p:pic>
        <p:nvPicPr>
          <p:cNvPr id="10" name="Picture 2" descr="The Funeral Procession of Queen Victoria Passing through Hyde Park, London"/>
          <p:cNvPicPr>
            <a:picLocks noChangeAspect="1" noChangeArrowheads="1"/>
          </p:cNvPicPr>
          <p:nvPr/>
        </p:nvPicPr>
        <p:blipFill>
          <a:blip r:embed="rId3"/>
          <a:srcRect/>
          <a:stretch>
            <a:fillRect/>
          </a:stretch>
        </p:blipFill>
        <p:spPr bwMode="auto">
          <a:xfrm>
            <a:off x="0" y="0"/>
            <a:ext cx="5349240" cy="6858000"/>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8" name="CasellaDiTesto 7"/>
          <p:cNvSpPr txBox="1"/>
          <p:nvPr/>
        </p:nvSpPr>
        <p:spPr>
          <a:xfrm>
            <a:off x="5429256" y="142852"/>
            <a:ext cx="3555845" cy="369332"/>
          </a:xfrm>
          <a:prstGeom prst="rect">
            <a:avLst/>
          </a:prstGeom>
          <a:noFill/>
        </p:spPr>
        <p:txBody>
          <a:bodyPr wrap="none" rtlCol="0">
            <a:spAutoFit/>
          </a:bodyPr>
          <a:lstStyle/>
          <a:p>
            <a:r>
              <a:rPr lang="it-IT" b="1" dirty="0" err="1" smtClean="0">
                <a:latin typeface="Copperplate Gothic Bold" pitchFamily="34" charset="0"/>
              </a:rPr>
              <a:t>Hanover</a:t>
            </a:r>
            <a:r>
              <a:rPr lang="it-IT" b="1" dirty="0" smtClean="0">
                <a:latin typeface="Copperplate Gothic Bold" pitchFamily="34" charset="0"/>
              </a:rPr>
              <a:t> </a:t>
            </a:r>
            <a:r>
              <a:rPr lang="it-IT" b="1" dirty="0" err="1" smtClean="0">
                <a:latin typeface="Copperplate Gothic Bold" pitchFamily="34" charset="0"/>
              </a:rPr>
              <a:t>Square</a:t>
            </a:r>
            <a:r>
              <a:rPr lang="it-IT" b="1" dirty="0" smtClean="0">
                <a:latin typeface="Copperplate Gothic Bold" pitchFamily="34" charset="0"/>
              </a:rPr>
              <a:t> nell’800</a:t>
            </a:r>
            <a:endParaRPr lang="it-IT" b="1" dirty="0">
              <a:latin typeface="Copperplate Gothic Bold" pitchFamily="34" charset="0"/>
            </a:endParaRPr>
          </a:p>
        </p:txBody>
      </p:sp>
      <p:pic>
        <p:nvPicPr>
          <p:cNvPr id="9" name="Picture 2" descr="Risultati immagini per edith durham drawings"/>
          <p:cNvPicPr>
            <a:picLocks noChangeAspect="1" noChangeArrowheads="1"/>
          </p:cNvPicPr>
          <p:nvPr/>
        </p:nvPicPr>
        <p:blipFill>
          <a:blip r:embed="rId3"/>
          <a:srcRect/>
          <a:stretch>
            <a:fillRect/>
          </a:stretch>
        </p:blipFill>
        <p:spPr bwMode="auto">
          <a:xfrm>
            <a:off x="142844" y="-956"/>
            <a:ext cx="8834678" cy="6858956"/>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556249"/>
            <a:ext cx="6400800" cy="1752600"/>
          </a:xfrm>
        </p:spPr>
        <p:txBody>
          <a:bodyPr>
            <a:normAutofit/>
          </a:bodyPr>
          <a:lstStyle/>
          <a:p>
            <a:endParaRPr lang="en-US" dirty="0" smtClean="0"/>
          </a:p>
          <a:p>
            <a:endParaRPr lang="en-US" dirty="0"/>
          </a:p>
          <a:p>
            <a:endParaRPr lang="en-US" dirty="0" smtClean="0"/>
          </a:p>
          <a:p>
            <a:endParaRPr lang="en-US" dirty="0" smtClean="0">
              <a:solidFill>
                <a:schemeClr val="tx1"/>
              </a:solidFill>
              <a:latin typeface="Copperplate Gothic Bold"/>
              <a:cs typeface="Copperplate Gothic Bold"/>
            </a:endParaRPr>
          </a:p>
        </p:txBody>
      </p:sp>
      <p:pic>
        <p:nvPicPr>
          <p:cNvPr id="4" name="Picture 4" descr="donna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22059" y="5582821"/>
            <a:ext cx="706437" cy="9366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sellaDiTesto 4"/>
          <p:cNvSpPr txBox="1"/>
          <p:nvPr/>
        </p:nvSpPr>
        <p:spPr>
          <a:xfrm>
            <a:off x="8226761" y="6519446"/>
            <a:ext cx="917238" cy="338554"/>
          </a:xfrm>
          <a:prstGeom prst="rect">
            <a:avLst/>
          </a:prstGeom>
          <a:noFill/>
        </p:spPr>
        <p:txBody>
          <a:bodyPr wrap="none" rtlCol="0">
            <a:spAutoFit/>
          </a:bodyPr>
          <a:lstStyle/>
          <a:p>
            <a:pPr algn="ctr"/>
            <a:r>
              <a:rPr lang="it-IT" sz="800" b="1" dirty="0">
                <a:solidFill>
                  <a:srgbClr val="FF0000"/>
                </a:solidFill>
                <a:latin typeface="Times New Roman" pitchFamily="18" charset="0"/>
                <a:cs typeface="Times New Roman" pitchFamily="18" charset="0"/>
              </a:rPr>
              <a:t>Michela Zucca</a:t>
            </a:r>
          </a:p>
          <a:p>
            <a:pPr algn="ctr"/>
            <a:r>
              <a:rPr lang="it-IT" sz="800" b="1" dirty="0">
                <a:solidFill>
                  <a:srgbClr val="FF0000"/>
                </a:solidFill>
                <a:latin typeface="Times New Roman" pitchFamily="18" charset="0"/>
                <a:cs typeface="Times New Roman" pitchFamily="18" charset="0"/>
              </a:rPr>
              <a:t>Servizi Culturali</a:t>
            </a:r>
          </a:p>
        </p:txBody>
      </p:sp>
      <p:sp>
        <p:nvSpPr>
          <p:cNvPr id="13" name="CasellaDiTesto 12"/>
          <p:cNvSpPr txBox="1"/>
          <p:nvPr/>
        </p:nvSpPr>
        <p:spPr>
          <a:xfrm>
            <a:off x="4357686" y="0"/>
            <a:ext cx="4786314" cy="6740307"/>
          </a:xfrm>
          <a:prstGeom prst="rect">
            <a:avLst/>
          </a:prstGeom>
          <a:noFill/>
        </p:spPr>
        <p:txBody>
          <a:bodyPr wrap="square" rtlCol="0">
            <a:spAutoFit/>
          </a:bodyPr>
          <a:lstStyle/>
          <a:p>
            <a:r>
              <a:rPr lang="it-IT" sz="2400" b="1" dirty="0" smtClean="0">
                <a:solidFill>
                  <a:prstClr val="white"/>
                </a:solidFill>
                <a:latin typeface="Copperplate Gothic Bold"/>
                <a:cs typeface="Copperplate Gothic Bold"/>
              </a:rPr>
              <a:t>Ma nel 1895 il padre muore; lei non è sposata,  ed è la maggiore:  tocca  a lei assistere la madre malaticcia e sostituirla nell’educazione dei </a:t>
            </a:r>
            <a:r>
              <a:rPr lang="it-IT" sz="2400" b="1" dirty="0" err="1" smtClean="0">
                <a:solidFill>
                  <a:prstClr val="white"/>
                </a:solidFill>
                <a:latin typeface="Copperplate Gothic Bold"/>
                <a:cs typeface="Copperplate Gothic Bold"/>
              </a:rPr>
              <a:t>figli…</a:t>
            </a:r>
            <a:r>
              <a:rPr lang="it-IT" sz="2400" b="1" dirty="0" smtClean="0">
                <a:solidFill>
                  <a:prstClr val="white"/>
                </a:solidFill>
                <a:latin typeface="Copperplate Gothic Bold"/>
                <a:cs typeface="Copperplate Gothic Bold"/>
              </a:rPr>
              <a:t>. I suoi fratelli faranno tutti carriera e le sorelle si sposeranno bene; ma lei cade in una depressione feroce che si tramuta in deperimento organico. Per non farla peggiorare (e forse  anche per levarsi di torno una zitella ormai inutile) le consigliano di cambiare aria e di andare al mare. </a:t>
            </a:r>
            <a:endParaRPr lang="it-IT" sz="2400" dirty="0">
              <a:solidFill>
                <a:prstClr val="white"/>
              </a:solidFill>
            </a:endParaRPr>
          </a:p>
        </p:txBody>
      </p:sp>
      <p:pic>
        <p:nvPicPr>
          <p:cNvPr id="7" name="Picture 2" descr="https://pbs.twimg.com/media/C3jmfWoXUAASZsn.jpg"/>
          <p:cNvPicPr>
            <a:picLocks noChangeAspect="1" noChangeArrowheads="1"/>
          </p:cNvPicPr>
          <p:nvPr/>
        </p:nvPicPr>
        <p:blipFill>
          <a:blip r:embed="rId3"/>
          <a:srcRect/>
          <a:stretch>
            <a:fillRect/>
          </a:stretch>
        </p:blipFill>
        <p:spPr bwMode="auto">
          <a:xfrm>
            <a:off x="0" y="0"/>
            <a:ext cx="4357686" cy="6850836"/>
          </a:xfrm>
          <a:prstGeom prst="rect">
            <a:avLst/>
          </a:prstGeom>
          <a:noFill/>
        </p:spPr>
      </p:pic>
    </p:spTree>
    <p:extLst>
      <p:ext uri="{BB962C8B-B14F-4D97-AF65-F5344CB8AC3E}">
        <p14:creationId xmlns:p14="http://schemas.microsoft.com/office/powerpoint/2010/main" xmlns="" val="35046651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3531</TotalTime>
  <Words>3632</Words>
  <Application>Microsoft Office PowerPoint</Application>
  <PresentationFormat>Presentazione su schermo (4:3)</PresentationFormat>
  <Paragraphs>325</Paragraphs>
  <Slides>61</Slides>
  <Notes>1</Notes>
  <HiddenSlides>0</HiddenSlides>
  <MMClips>0</MMClips>
  <ScaleCrop>false</ScaleCrop>
  <HeadingPairs>
    <vt:vector size="4" baseType="variant">
      <vt:variant>
        <vt:lpstr>Tema</vt:lpstr>
      </vt:variant>
      <vt:variant>
        <vt:i4>1</vt:i4>
      </vt:variant>
      <vt:variant>
        <vt:lpstr>Titoli diapositive</vt:lpstr>
      </vt:variant>
      <vt:variant>
        <vt:i4>61</vt:i4>
      </vt:variant>
    </vt:vector>
  </HeadingPairs>
  <TitlesOfParts>
    <vt:vector size="62"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gaia</dc:creator>
  <cp:lastModifiedBy>mzucca</cp:lastModifiedBy>
  <cp:revision>272</cp:revision>
  <dcterms:created xsi:type="dcterms:W3CDTF">2012-02-20T16:52:30Z</dcterms:created>
  <dcterms:modified xsi:type="dcterms:W3CDTF">2017-03-27T22:02:53Z</dcterms:modified>
</cp:coreProperties>
</file>